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7" r:id="rId3"/>
    <p:sldId id="802" r:id="rId4"/>
    <p:sldId id="728" r:id="rId5"/>
    <p:sldId id="265" r:id="rId6"/>
    <p:sldId id="266" r:id="rId7"/>
    <p:sldId id="267" r:id="rId8"/>
    <p:sldId id="729" r:id="rId9"/>
    <p:sldId id="269" r:id="rId10"/>
    <p:sldId id="270" r:id="rId11"/>
    <p:sldId id="781" r:id="rId12"/>
    <p:sldId id="747" r:id="rId13"/>
    <p:sldId id="795" r:id="rId14"/>
    <p:sldId id="271" r:id="rId15"/>
    <p:sldId id="803" r:id="rId16"/>
    <p:sldId id="804" r:id="rId17"/>
    <p:sldId id="801" r:id="rId18"/>
    <p:sldId id="733" r:id="rId19"/>
    <p:sldId id="710" r:id="rId20"/>
    <p:sldId id="712" r:id="rId21"/>
    <p:sldId id="708" r:id="rId22"/>
    <p:sldId id="737" r:id="rId23"/>
    <p:sldId id="741" r:id="rId24"/>
    <p:sldId id="713" r:id="rId25"/>
    <p:sldId id="739" r:id="rId26"/>
    <p:sldId id="715" r:id="rId27"/>
    <p:sldId id="740" r:id="rId28"/>
    <p:sldId id="717" r:id="rId29"/>
    <p:sldId id="718" r:id="rId30"/>
    <p:sldId id="727" r:id="rId31"/>
    <p:sldId id="719" r:id="rId32"/>
    <p:sldId id="722" r:id="rId33"/>
    <p:sldId id="720" r:id="rId34"/>
    <p:sldId id="723" r:id="rId35"/>
    <p:sldId id="724" r:id="rId36"/>
    <p:sldId id="72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D26F5-CA42-465A-9250-2EFE4E901658}" type="datetimeFigureOut">
              <a:rPr lang="en-GB" smtClean="0"/>
              <a:t>19/11/2024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BDAD-6785-413B-8A09-D1031B85BD8F}" type="slidenum">
              <a:rPr lang="en-GB" smtClean="0"/>
              <a:t>‹#›</a:t>
            </a:fld>
            <a:endParaRPr lang="en-GB"/>
          </a:p>
        </p:txBody>
      </p:sp>
    </p:spTree>
    <p:extLst>
      <p:ext uri="{BB962C8B-B14F-4D97-AF65-F5344CB8AC3E}">
        <p14:creationId xmlns:p14="http://schemas.microsoft.com/office/powerpoint/2010/main" val="36127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9F75-8A2E-C63E-6AA1-4271132CC012}"/>
            </a:ext>
          </a:extLst>
        </p:cNvPr>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FE85B99B-ABC0-C928-4E2E-999BAEDE357F}"/>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3AC5F0B4-F2CA-3733-AC5E-E9E7EC5BB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a:latin typeface="Arial" panose="020B0604020202020204" pitchFamily="34" charset="0"/>
              </a:rPr>
              <a:t>Figure 3.4  </a:t>
            </a:r>
            <a:r>
              <a:rPr lang="en-GB" altLang="en-US" b="1">
                <a:latin typeface="Arial" panose="020B0604020202020204" pitchFamily="34" charset="0"/>
              </a:rPr>
              <a:t>The industry life cycle</a:t>
            </a:r>
            <a:endParaRPr lang="en-IN" altLang="en-US" b="1">
              <a:latin typeface="Arial" panose="020B0604020202020204" pitchFamily="34" charset="0"/>
            </a:endParaRPr>
          </a:p>
        </p:txBody>
      </p:sp>
      <p:sp>
        <p:nvSpPr>
          <p:cNvPr id="86020" name="Slide Number Placeholder 3">
            <a:extLst>
              <a:ext uri="{FF2B5EF4-FFF2-40B4-BE49-F238E27FC236}">
                <a16:creationId xmlns:a16="http://schemas.microsoft.com/office/drawing/2014/main" id="{686D0828-3726-429B-F604-BCB5706E55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4EBFB9-9637-457A-BD38-A30208DDB8C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45507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420C-FC89-3EBC-4E33-F177EC054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87969-4443-796D-9B02-2F09B12A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8477B-C5C8-C8BB-76D4-4A961DEE8FAE}"/>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CFC1A732-F85D-2C02-93C3-4A8895451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BDF30-DA96-FF54-41BF-4B1BD382E67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414100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46-77B9-1E8A-FA88-1D23CF581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0B645-51FF-152D-481C-4765C2B28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AB8AF-EE81-F0F8-FD5A-9425EB495EBB}"/>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102904A1-D4A7-71BD-590A-1DB65EEA2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532CD-E46A-C3AD-AA3C-1F1A7A796AE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82890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D34E-3698-A2E1-911B-C54D4514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4988F-82D8-F51E-ADC9-CEDD51C06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EC0E6-86DA-CEC6-76B4-38CDFB7BBCE1}"/>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77CA9C34-FC2B-5A87-9EE5-0BED2319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1B120-72ED-6AB4-11AC-A9263BDF43B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290277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F74E-5B31-2CA2-44D6-A75196B89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92903-07E7-8F07-B237-EE34FAEE2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72E16-B6C0-59E0-30D8-A5BFF257E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CD6A7D-28CF-5E36-6C2A-C38C9899B154}"/>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6" name="Footer Placeholder 5">
            <a:extLst>
              <a:ext uri="{FF2B5EF4-FFF2-40B4-BE49-F238E27FC236}">
                <a16:creationId xmlns:a16="http://schemas.microsoft.com/office/drawing/2014/main" id="{DF17F614-52A9-21DD-D06F-AB53A4DB7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83313-4DB4-B791-74B2-9CDF6C967580}"/>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74455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AF69-0EC6-4E0A-FB86-37D9A0A23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CDA7F-50FC-FAB2-F2D5-36599A063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9B534-25DC-6174-E8DE-7EED7508D6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E9530-D3D6-4DF2-A407-BF339C9A94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C0789-1A35-A69F-7B84-8BB991241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DD92CD-AC66-4297-3CB2-44B5848E6FA1}"/>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8" name="Footer Placeholder 7">
            <a:extLst>
              <a:ext uri="{FF2B5EF4-FFF2-40B4-BE49-F238E27FC236}">
                <a16:creationId xmlns:a16="http://schemas.microsoft.com/office/drawing/2014/main" id="{A706A107-78A5-FE1C-3C31-04FC8E355D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3CCF1-F75D-B516-81DF-CB1D097EA05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767598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D9F3-F562-C5C1-56DA-D47036916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869-AA02-13A9-CF67-220B5E0DCCF4}"/>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4" name="Footer Placeholder 3">
            <a:extLst>
              <a:ext uri="{FF2B5EF4-FFF2-40B4-BE49-F238E27FC236}">
                <a16:creationId xmlns:a16="http://schemas.microsoft.com/office/drawing/2014/main" id="{1D873A54-3668-097B-6822-8B77441D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138196-659D-733D-8026-9EBA51570088}"/>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84002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42BF8-F72F-F352-6EA6-FAC12B3CD823}"/>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3" name="Footer Placeholder 2">
            <a:extLst>
              <a:ext uri="{FF2B5EF4-FFF2-40B4-BE49-F238E27FC236}">
                <a16:creationId xmlns:a16="http://schemas.microsoft.com/office/drawing/2014/main" id="{71315829-CC57-B31A-85FC-A9E048716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3A5EC4-323B-A470-35E2-61FCF01B9392}"/>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42748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1E88-B138-A591-D85E-DD778F234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B1E8-FEA8-DEEE-FEF7-76BCB9BC39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A56D1F-F12E-1DCF-E087-44B4080DA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5FC3F-B5F5-06E5-4B80-A147FBC27B23}"/>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6" name="Footer Placeholder 5">
            <a:extLst>
              <a:ext uri="{FF2B5EF4-FFF2-40B4-BE49-F238E27FC236}">
                <a16:creationId xmlns:a16="http://schemas.microsoft.com/office/drawing/2014/main" id="{4F9DA4D6-3B72-6974-2781-005D8121F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AEA4-3CBA-EF67-AE9E-1BDDE811240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61639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A5BE-A9B2-3BA0-3FE5-45A2B471A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77774-F9CC-F3DB-F5B5-EB11EF497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E1FBEA-1971-AD77-F187-3907C8AC2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727E51-E815-005E-757D-8C77375BB938}"/>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6" name="Footer Placeholder 5">
            <a:extLst>
              <a:ext uri="{FF2B5EF4-FFF2-40B4-BE49-F238E27FC236}">
                <a16:creationId xmlns:a16="http://schemas.microsoft.com/office/drawing/2014/main" id="{67D02BFD-ACEB-5521-D6C8-8FC449F6C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31B58-3519-9CDA-E7B3-4816065FB8DB}"/>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46244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125C-4FA4-B028-14EF-126FD2EC3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D3D29-1D76-43AC-66AA-4ED2CD6E3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93863-D61E-BB7C-787E-71FBCFE6FD03}"/>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3D0A3331-E45B-28BD-CD13-6B312050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D813-87E5-D3FE-EC75-F9FAAF4D93B3}"/>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50453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5C2E0-86A0-66CF-0231-601AEBF7D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40438-A957-DD04-6DD8-E72E14A5F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0C4BD7-1AE1-4C95-4C8C-329B23B49DB5}"/>
              </a:ext>
            </a:extLst>
          </p:cNvPr>
          <p:cNvSpPr>
            <a:spLocks noGrp="1"/>
          </p:cNvSpPr>
          <p:nvPr>
            <p:ph type="dt" sz="half" idx="10"/>
          </p:nvPr>
        </p:nvSpPr>
        <p:spPr/>
        <p:txBody>
          <a:body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BEFE3354-9089-F834-DC94-FC19A7B83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63F18-5AC7-0AD0-8D92-431C696E5EC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87905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11/19/2024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2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11/19/2024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17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11/19/2024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94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45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795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1890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7378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11/19/2024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74305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11/19/2024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73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85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11/19/2024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8146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1CB0D5-87B0-F06D-1258-64464CAAA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3438E-7515-9B05-5CB4-76B2FD947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7446F-2AF3-ABA3-02AC-F406CA3817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A7C2AC-E274-41BD-AD3B-CF5F38CCE936}" type="datetimeFigureOut">
              <a:rPr lang="en-GB" smtClean="0"/>
              <a:t>19/11/2024</a:t>
            </a:fld>
            <a:endParaRPr lang="en-GB"/>
          </a:p>
        </p:txBody>
      </p:sp>
      <p:sp>
        <p:nvSpPr>
          <p:cNvPr id="5" name="Footer Placeholder 4">
            <a:extLst>
              <a:ext uri="{FF2B5EF4-FFF2-40B4-BE49-F238E27FC236}">
                <a16:creationId xmlns:a16="http://schemas.microsoft.com/office/drawing/2014/main" id="{8724701C-21BD-F81A-9D35-92C2A354C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F8BBBC-2DA2-2862-61E7-64905F0D5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1406A1-39BA-4BEF-84B1-B5DEE35ADFC3}" type="slidenum">
              <a:rPr lang="en-GB" smtClean="0"/>
              <a:t>‹#›</a:t>
            </a:fld>
            <a:endParaRPr lang="en-GB"/>
          </a:p>
        </p:txBody>
      </p:sp>
    </p:spTree>
    <p:extLst>
      <p:ext uri="{BB962C8B-B14F-4D97-AF65-F5344CB8AC3E}">
        <p14:creationId xmlns:p14="http://schemas.microsoft.com/office/powerpoint/2010/main" val="355777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11/19/2024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03073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7.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Abl6b71H2Mc" TargetMode="External"/><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endParaRPr lang="en-US" dirty="0">
              <a:solidFill>
                <a:srgbClr val="FFFFFF">
                  <a:alpha val="75000"/>
                </a:srgbClr>
              </a:solidFill>
            </a:endParaRP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Competitive Strategy &amp;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FFC000"/>
                </a:solidFill>
                <a:effectLst/>
                <a:uLnTx/>
                <a:uFillTx/>
                <a:latin typeface="Franklin Gothic Book" panose="020B0502020104020203"/>
                <a:ea typeface="+mn-ea"/>
                <a:cs typeface="+mn-cs"/>
              </a:rPr>
              <a:t>Strategic </a:t>
            </a: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Capabilities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CDF0-D4D8-69AE-9C7D-10BCC72BCF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BD7C3-F4E5-3937-0725-ACAAF79413D5}"/>
              </a:ext>
            </a:extLst>
          </p:cNvPr>
          <p:cNvSpPr>
            <a:spLocks noGrp="1"/>
          </p:cNvSpPr>
          <p:nvPr>
            <p:ph type="title"/>
          </p:nvPr>
        </p:nvSpPr>
        <p:spPr>
          <a:xfrm>
            <a:off x="581192" y="2393950"/>
            <a:ext cx="11029615" cy="2147467"/>
          </a:xfrm>
        </p:spPr>
        <p:txBody>
          <a:bodyPr/>
          <a:lstStyle/>
          <a:p>
            <a:r>
              <a:rPr lang="en-GB" dirty="0"/>
              <a:t>Competitive strategy</a:t>
            </a:r>
          </a:p>
        </p:txBody>
      </p:sp>
      <p:sp>
        <p:nvSpPr>
          <p:cNvPr id="3" name="Text Placeholder 2">
            <a:extLst>
              <a:ext uri="{FF2B5EF4-FFF2-40B4-BE49-F238E27FC236}">
                <a16:creationId xmlns:a16="http://schemas.microsoft.com/office/drawing/2014/main" id="{DAD042CB-775E-2888-D3BC-199086791B00}"/>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7445F121-50A4-B164-B4A8-40DA06B63B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1AB9F9-2E9A-1F8F-EB5A-E1C6E9A684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47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7" name="Rectangle 10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9" name="Rectangle 10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7559" y="938022"/>
            <a:ext cx="6647905" cy="503701"/>
          </a:xfrm>
        </p:spPr>
        <p:txBody>
          <a:bodyPr vert="horz" lIns="91440" tIns="45720" rIns="91440" bIns="45720" rtlCol="0" anchor="b">
            <a:normAutofit fontScale="90000"/>
          </a:bodyPr>
          <a:lstStyle/>
          <a:p>
            <a:r>
              <a:rPr lang="en-US" dirty="0">
                <a:solidFill>
                  <a:srgbClr val="FFFFFF"/>
                </a:solidFill>
              </a:rPr>
              <a:t>competitive advantage</a:t>
            </a:r>
          </a:p>
        </p:txBody>
      </p:sp>
      <p:sp>
        <p:nvSpPr>
          <p:cNvPr id="1041" name="Rectangle 10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3" name="Rectangle 10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5" name="Rectangle 10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807559" y="1694164"/>
            <a:ext cx="6690843" cy="4439937"/>
          </a:xfrm>
          <a:prstGeom prst="rect">
            <a:avLst/>
          </a:prstGeom>
        </p:spPr>
        <p:txBody>
          <a:bodyPr vert="horz" lIns="91440" tIns="45720" rIns="91440" bIns="45720" rtlCol="0" anchor="ct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refers to the attributes or conditions that allow a company to produce goods or services better or more cheaply than its rivals. These advantages enable the company to generate more sales or superior margins compared to its competition.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There are several types of competitive advantages, including:</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Cost Leadership</a:t>
            </a:r>
            <a:r>
              <a:rPr kumimoji="0" lang="en-GB" sz="1800" b="0" i="0" u="none" strike="noStrike" kern="1200" cap="none" spc="0" normalizeH="0" baseline="0" noProof="0" dirty="0">
                <a:ln>
                  <a:noFill/>
                </a:ln>
                <a:solidFill>
                  <a:prstClr val="white"/>
                </a:solidFill>
                <a:effectLst/>
                <a:uLnTx/>
                <a:uFillTx/>
                <a:latin typeface="-apple-system"/>
                <a:ea typeface="+mn-ea"/>
                <a:cs typeface="+mn-cs"/>
              </a:rPr>
              <a:t>: Being the lowest-cost producer in the industry, which allows the company to offer lower prices or achieve higher margins.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Differentiation</a:t>
            </a:r>
            <a:r>
              <a:rPr kumimoji="0" lang="en-GB" sz="1800" b="0" i="0" u="none" strike="noStrike" kern="1200" cap="none" spc="0" normalizeH="0" baseline="0" noProof="0" dirty="0">
                <a:ln>
                  <a:noFill/>
                </a:ln>
                <a:solidFill>
                  <a:prstClr val="white"/>
                </a:solidFill>
                <a:effectLst/>
                <a:uLnTx/>
                <a:uFillTx/>
                <a:latin typeface="-apple-system"/>
                <a:ea typeface="+mn-ea"/>
                <a:cs typeface="+mn-cs"/>
              </a:rPr>
              <a:t>: Offering unique products or services that are valued by customers, allowing the company to charge premium prices.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Focus</a:t>
            </a:r>
            <a:r>
              <a:rPr kumimoji="0" lang="en-GB" sz="1800" b="0" i="0" u="none" strike="noStrike" kern="1200" cap="none" spc="0" normalizeH="0" baseline="0" noProof="0" dirty="0">
                <a:ln>
                  <a:noFill/>
                </a:ln>
                <a:solidFill>
                  <a:prstClr val="white"/>
                </a:solidFill>
                <a:effectLst/>
                <a:uLnTx/>
                <a:uFillTx/>
                <a:latin typeface="-apple-system"/>
                <a:ea typeface="+mn-ea"/>
                <a:cs typeface="+mn-cs"/>
              </a:rPr>
              <a:t>: Targeting a specific market niche, catering to the unique needs of that segment better than competitors.</a:t>
            </a:r>
          </a:p>
          <a:p>
            <a:pPr marL="457200" marR="0" lvl="1" indent="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can stem from various factors such as technology, brand reputation, customer service, or operational efficiency. It’s crucial for businesses to identify and sustain their competitive advantages to remain successful in the market.</a:t>
            </a:r>
          </a:p>
        </p:txBody>
      </p:sp>
      <p:pic>
        <p:nvPicPr>
          <p:cNvPr id="1026" name="Picture 2" descr="Competitive Advantage">
            <a:extLst>
              <a:ext uri="{FF2B5EF4-FFF2-40B4-BE49-F238E27FC236}">
                <a16:creationId xmlns:a16="http://schemas.microsoft.com/office/drawing/2014/main" id="{A0069B38-2825-99D8-3D67-B81DD41C9B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6761" y="1302241"/>
            <a:ext cx="3053422" cy="454764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(3)	Competitive Advantage: Creating and Sustaining Superior Performance By Michael E. Porter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278329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sz="2200" dirty="0">
                <a:solidFill>
                  <a:srgbClr val="FFFFFF"/>
                </a:solidFill>
              </a:rPr>
              <a:t>Porter's Generic Competitive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Key question: How is the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positioned in competitive environment?</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These choices of ‘generic strategy’ are at the broadest level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chooses the type and scope of its operations and market appeal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The relative position in the industry is </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determined by: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advantage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vs. differentiation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scope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broad vs. narrow</a:t>
            </a:r>
          </a:p>
        </p:txBody>
      </p:sp>
      <p:pic>
        <p:nvPicPr>
          <p:cNvPr id="7" name="Picture 6">
            <a:extLst>
              <a:ext uri="{FF2B5EF4-FFF2-40B4-BE49-F238E27FC236}">
                <a16:creationId xmlns:a16="http://schemas.microsoft.com/office/drawing/2014/main" id="{51C11C15-1177-4FBF-93F7-E6D6719E7F43}"/>
              </a:ext>
            </a:extLst>
          </p:cNvPr>
          <p:cNvPicPr>
            <a:picLocks noChangeAspect="1"/>
          </p:cNvPicPr>
          <p:nvPr/>
        </p:nvPicPr>
        <p:blipFill>
          <a:blip r:embed="rId2"/>
          <a:stretch>
            <a:fillRect/>
          </a:stretch>
        </p:blipFill>
        <p:spPr>
          <a:xfrm>
            <a:off x="5424133" y="1545208"/>
            <a:ext cx="5161875" cy="496830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Porter, Michael E., "Competitive Advantage". 1985, Ch. 1, pp 11-15. The Free Press. New York.</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099A9C-F951-8075-4A48-0F3AD0035597}"/>
              </a:ext>
            </a:extLst>
          </p:cNvPr>
          <p:cNvSpPr txBox="1"/>
          <p:nvPr/>
        </p:nvSpPr>
        <p:spPr>
          <a:xfrm>
            <a:off x="5227784" y="924470"/>
            <a:ext cx="6096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There are two basic types of competitive advantage: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and differentiation</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837539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 price-driven strategy based on basic products/services offered to a broad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 in cost in industry or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Achieved by:</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profits by reducing costs while charging industry-average prices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market share through charging lower prices, while still making reasonable profit due to cost reduction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Risk:</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Cost reduction sources are not unique to your company and competitors can copy cost reduction strategies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374836" y="894522"/>
            <a:ext cx="3001616" cy="25344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60056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Drivers: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of cost reduction for product/service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E14D9CF2-1ECE-4AC8-8EB8-B9245B2E6104}"/>
              </a:ext>
            </a:extLst>
          </p:cNvPr>
          <p:cNvPicPr>
            <a:picLocks noChangeAspect="1"/>
          </p:cNvPicPr>
          <p:nvPr/>
        </p:nvPicPr>
        <p:blipFill>
          <a:blip r:embed="rId2"/>
          <a:stretch>
            <a:fillRect/>
          </a:stretch>
        </p:blipFill>
        <p:spPr>
          <a:xfrm>
            <a:off x="532918" y="2257015"/>
            <a:ext cx="11126164" cy="3795089"/>
          </a:xfrm>
          <a:prstGeom prst="rect">
            <a:avLst/>
          </a:prstGeom>
        </p:spPr>
      </p:pic>
    </p:spTree>
    <p:extLst>
      <p:ext uri="{BB962C8B-B14F-4D97-AF65-F5344CB8AC3E}">
        <p14:creationId xmlns:p14="http://schemas.microsoft.com/office/powerpoint/2010/main" val="2697017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Differentiation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Products/services are different and more attractive than competitors’, e.g. through features, functionality, durability etc.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Requires: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Great Research &amp; Development and innovation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Ability to deliver high quality products/services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Effective sales and marketing functions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Agile approach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Understanding core value drivers of a given product/service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9623395" y="1589103"/>
            <a:ext cx="2164612"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6202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Drivers: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for an organisation to increase the perceived value of their product/service and achieve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1D9523E-2BE3-4227-8FAE-222A3D9B6B2D}"/>
              </a:ext>
            </a:extLst>
          </p:cNvPr>
          <p:cNvPicPr>
            <a:picLocks noChangeAspect="1"/>
          </p:cNvPicPr>
          <p:nvPr/>
        </p:nvPicPr>
        <p:blipFill>
          <a:blip r:embed="rId2"/>
          <a:stretch>
            <a:fillRect/>
          </a:stretch>
        </p:blipFill>
        <p:spPr>
          <a:xfrm>
            <a:off x="544349" y="2476141"/>
            <a:ext cx="11103302" cy="4000847"/>
          </a:xfrm>
          <a:prstGeom prst="rect">
            <a:avLst/>
          </a:prstGeom>
        </p:spPr>
      </p:pic>
    </p:spTree>
    <p:extLst>
      <p:ext uri="{BB962C8B-B14F-4D97-AF65-F5344CB8AC3E}">
        <p14:creationId xmlns:p14="http://schemas.microsoft.com/office/powerpoint/2010/main" val="119699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Focus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Focus Strategies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niche markets and their unique needs of customers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unique low-cost or well-specified products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Result in strong brand loyalty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attractive to competitors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Note: </a:t>
            </a:r>
            <a:r>
              <a:rPr kumimoji="0" lang="en-GB" sz="1800" b="1" i="1" u="none" strike="noStrike" kern="1200" cap="none" spc="0" normalizeH="0" baseline="0" noProof="0" dirty="0">
                <a:ln>
                  <a:noFill/>
                </a:ln>
                <a:solidFill>
                  <a:srgbClr val="FF0000"/>
                </a:solidFill>
                <a:effectLst/>
                <a:uLnTx/>
                <a:uFillTx/>
                <a:latin typeface="Franklin Gothic Book" panose="020B0502020104020203"/>
                <a:ea typeface="+mn-ea"/>
                <a:cs typeface="+mn-cs"/>
              </a:rPr>
              <a:t>Focus Strategies are not successful on their own</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Company needs to decide on Cost Leadership vs. Differentiation first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Must add something ‘extra’ to serve only that niche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‘extra’ can: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Reduce costs (e.g. through your knowledge of specialist suppliers) 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Increase differentiation (e.g. through your deep understanding of customers’ needs or design edge)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998778"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A854CB65-F8B4-4B7E-BAB7-2D11BB279EF8}"/>
              </a:ext>
            </a:extLst>
          </p:cNvPr>
          <p:cNvPicPr>
            <a:picLocks noChangeAspect="1"/>
          </p:cNvPicPr>
          <p:nvPr/>
        </p:nvPicPr>
        <p:blipFill>
          <a:blip r:embed="rId3"/>
          <a:stretch>
            <a:fillRect/>
          </a:stretch>
        </p:blipFill>
        <p:spPr>
          <a:xfrm>
            <a:off x="8128871" y="4556464"/>
            <a:ext cx="647630" cy="362673"/>
          </a:xfrm>
          <a:prstGeom prst="rect">
            <a:avLst/>
          </a:prstGeom>
        </p:spPr>
      </p:pic>
      <p:pic>
        <p:nvPicPr>
          <p:cNvPr id="9" name="Picture 8">
            <a:extLst>
              <a:ext uri="{FF2B5EF4-FFF2-40B4-BE49-F238E27FC236}">
                <a16:creationId xmlns:a16="http://schemas.microsoft.com/office/drawing/2014/main" id="{19074FC1-AAC6-4143-95E5-33CBBC7CB7C3}"/>
              </a:ext>
            </a:extLst>
          </p:cNvPr>
          <p:cNvPicPr>
            <a:picLocks noChangeAspect="1"/>
          </p:cNvPicPr>
          <p:nvPr/>
        </p:nvPicPr>
        <p:blipFill>
          <a:blip r:embed="rId4"/>
          <a:stretch>
            <a:fillRect/>
          </a:stretch>
        </p:blipFill>
        <p:spPr>
          <a:xfrm>
            <a:off x="8903139" y="4605088"/>
            <a:ext cx="749384" cy="314048"/>
          </a:xfrm>
          <a:prstGeom prst="rect">
            <a:avLst/>
          </a:prstGeom>
        </p:spPr>
      </p:pic>
      <p:pic>
        <p:nvPicPr>
          <p:cNvPr id="10" name="Picture 9">
            <a:extLst>
              <a:ext uri="{FF2B5EF4-FFF2-40B4-BE49-F238E27FC236}">
                <a16:creationId xmlns:a16="http://schemas.microsoft.com/office/drawing/2014/main" id="{C3AC95C2-D45D-4057-B0EF-36A4316E1BA8}"/>
              </a:ext>
            </a:extLst>
          </p:cNvPr>
          <p:cNvPicPr>
            <a:picLocks noChangeAspect="1"/>
          </p:cNvPicPr>
          <p:nvPr/>
        </p:nvPicPr>
        <p:blipFill>
          <a:blip r:embed="rId5"/>
          <a:stretch>
            <a:fillRect/>
          </a:stretch>
        </p:blipFill>
        <p:spPr>
          <a:xfrm>
            <a:off x="10782135" y="4459848"/>
            <a:ext cx="647630" cy="430969"/>
          </a:xfrm>
          <a:prstGeom prst="rect">
            <a:avLst/>
          </a:prstGeom>
        </p:spPr>
      </p:pic>
      <p:sp>
        <p:nvSpPr>
          <p:cNvPr id="11" name="Oval 10">
            <a:extLst>
              <a:ext uri="{FF2B5EF4-FFF2-40B4-BE49-F238E27FC236}">
                <a16:creationId xmlns:a16="http://schemas.microsoft.com/office/drawing/2014/main" id="{0ADF3536-92B0-E61D-CCF3-49E0D0878B8B}"/>
              </a:ext>
            </a:extLst>
          </p:cNvPr>
          <p:cNvSpPr/>
          <p:nvPr/>
        </p:nvSpPr>
        <p:spPr>
          <a:xfrm>
            <a:off x="9837353"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83612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2EB4E-ECD5-B5F1-7089-CEA84F7026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EC4D1-EB68-FC5B-8927-A9E1FD592A59}"/>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47C61A6-C3B0-2F00-6335-4A33C62B4B73}"/>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D4491B64-066A-D280-4F64-9F1D0256208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F71034-41F4-5A11-A8B8-BD58A44B99A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DEC25BE0-78A3-334E-E98A-AB6660F48042}"/>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212BD512-D4F6-DB99-2A89-EDB1C3980C1A}"/>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A829F623-86CD-3B82-323B-E6BD4EBBE0ED}"/>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B28F0A30-B105-1BB4-D4FD-052DCD37C892}"/>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EC1D7BAF-1288-2B7E-DF2E-B2B1AD65962A}"/>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298776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altLang="en-US" sz="1800" dirty="0"/>
              <a:t>Focuses on market strategy: prices/sacrifice vs. perceived service/product benefits</a:t>
            </a:r>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252369" y="2542124"/>
            <a:ext cx="4444539" cy="3634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CAD5761-310B-B572-37E8-A179C670516B}"/>
              </a:ext>
            </a:extLst>
          </p:cNvPr>
          <p:cNvSpPr txBox="1"/>
          <p:nvPr/>
        </p:nvSpPr>
        <p:spPr>
          <a:xfrm>
            <a:off x="6096000" y="1823978"/>
            <a:ext cx="5264727"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Builds on Porter’s Generic Competitive Strategies: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 vs. Differentiation</a:t>
            </a:r>
          </a:p>
        </p:txBody>
      </p:sp>
    </p:spTree>
    <p:extLst>
      <p:ext uri="{BB962C8B-B14F-4D97-AF65-F5344CB8AC3E}">
        <p14:creationId xmlns:p14="http://schemas.microsoft.com/office/powerpoint/2010/main" val="52507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2"/>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competitive role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Competitive Role Strategies: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An organisation must decide how to best position itself in a strategic context: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Will they be a </a:t>
            </a: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Leader, Follower, Challenger or a Specialist / Niche Player</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must consider their position relative to all competitors and their market share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B40198-DDA5-43F1-AA3E-F8813E57641E}"/>
              </a:ext>
            </a:extLst>
          </p:cNvPr>
          <p:cNvGraphicFramePr>
            <a:graphicFrameLocks noGrp="1"/>
          </p:cNvGraphicFramePr>
          <p:nvPr/>
        </p:nvGraphicFramePr>
        <p:xfrm>
          <a:off x="575894" y="3443450"/>
          <a:ext cx="11029616" cy="2743200"/>
        </p:xfrm>
        <a:graphic>
          <a:graphicData uri="http://schemas.openxmlformats.org/drawingml/2006/table">
            <a:tbl>
              <a:tblPr firstRow="1" bandRow="1">
                <a:tableStyleId>{5940675A-B579-460E-94D1-54222C63F5DA}</a:tableStyleId>
              </a:tblPr>
              <a:tblGrid>
                <a:gridCol w="1909854">
                  <a:extLst>
                    <a:ext uri="{9D8B030D-6E8A-4147-A177-3AD203B41FA5}">
                      <a16:colId xmlns:a16="http://schemas.microsoft.com/office/drawing/2014/main" val="2408847184"/>
                    </a:ext>
                  </a:extLst>
                </a:gridCol>
                <a:gridCol w="9119762">
                  <a:extLst>
                    <a:ext uri="{9D8B030D-6E8A-4147-A177-3AD203B41FA5}">
                      <a16:colId xmlns:a16="http://schemas.microsoft.com/office/drawing/2014/main" val="1702356263"/>
                    </a:ext>
                  </a:extLst>
                </a:gridCol>
              </a:tblGrid>
              <a:tr h="370840">
                <a:tc>
                  <a:txBody>
                    <a:bodyPr/>
                    <a:lstStyle/>
                    <a:p>
                      <a:r>
                        <a:rPr lang="en-GB" b="1" dirty="0"/>
                        <a:t>Leader</a:t>
                      </a:r>
                    </a:p>
                  </a:txBody>
                  <a:tcPr/>
                </a:tc>
                <a:tc>
                  <a:txBody>
                    <a:bodyPr/>
                    <a:lstStyle/>
                    <a:p>
                      <a:pPr marL="285750" indent="-285750">
                        <a:buFont typeface="Arial" panose="020B0604020202020204" pitchFamily="34" charset="0"/>
                        <a:buChar char="•"/>
                      </a:pPr>
                      <a:r>
                        <a:rPr lang="en-GB" sz="1200" dirty="0"/>
                        <a:t>Challenge: constantly defending business, protecting market share</a:t>
                      </a:r>
                    </a:p>
                    <a:p>
                      <a:pPr marL="285750" indent="-285750">
                        <a:buFont typeface="Arial" panose="020B0604020202020204" pitchFamily="34" charset="0"/>
                        <a:buChar char="•"/>
                      </a:pPr>
                      <a:r>
                        <a:rPr lang="en-GB" sz="1200" dirty="0"/>
                        <a:t>Benefits: securing share, first choice of customers, high market credibility, seen as dominant player</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1964874504"/>
                  </a:ext>
                </a:extLst>
              </a:tr>
              <a:tr h="370840">
                <a:tc>
                  <a:txBody>
                    <a:bodyPr/>
                    <a:lstStyle/>
                    <a:p>
                      <a:r>
                        <a:rPr lang="en-GB" b="1" dirty="0"/>
                        <a:t>Follower</a:t>
                      </a:r>
                    </a:p>
                  </a:txBody>
                  <a:tcPr/>
                </a:tc>
                <a:tc>
                  <a:txBody>
                    <a:bodyPr/>
                    <a:lstStyle/>
                    <a:p>
                      <a:pPr marL="285750" indent="-285750">
                        <a:buFont typeface="Arial" panose="020B0604020202020204" pitchFamily="34" charset="0"/>
                        <a:buChar char="•"/>
                      </a:pPr>
                      <a:r>
                        <a:rPr lang="en-GB" sz="1200" dirty="0"/>
                        <a:t>Capitalises on competitor's errors, sometimes not willing/able to innovate</a:t>
                      </a:r>
                    </a:p>
                    <a:p>
                      <a:pPr marL="285750" indent="-285750">
                        <a:buFont typeface="Arial" panose="020B0604020202020204" pitchFamily="34" charset="0"/>
                        <a:buChar char="•"/>
                      </a:pPr>
                      <a:r>
                        <a:rPr lang="en-GB" sz="1200" dirty="0"/>
                        <a:t>Watch problems arise and then tackle them with own offering</a:t>
                      </a:r>
                    </a:p>
                    <a:p>
                      <a:pPr marL="285750" indent="-285750">
                        <a:buFont typeface="Arial" panose="020B0604020202020204" pitchFamily="34" charset="0"/>
                        <a:buChar char="•"/>
                      </a:pPr>
                      <a:r>
                        <a:rPr lang="en-GB" sz="1200" dirty="0"/>
                        <a:t>Enjoys lower costs, and R&amp;D expense, lower cost to serve customers</a:t>
                      </a:r>
                    </a:p>
                    <a:p>
                      <a:pPr marL="285750" indent="-285750">
                        <a:buFont typeface="Arial" panose="020B0604020202020204" pitchFamily="34" charset="0"/>
                        <a:buChar char="•"/>
                      </a:pPr>
                      <a:r>
                        <a:rPr lang="en-GB" sz="1200" dirty="0"/>
                        <a:t>Seen as unwilling to take major risks</a:t>
                      </a:r>
                    </a:p>
                  </a:txBody>
                  <a:tcPr/>
                </a:tc>
                <a:extLst>
                  <a:ext uri="{0D108BD9-81ED-4DB2-BD59-A6C34878D82A}">
                    <a16:rowId xmlns:a16="http://schemas.microsoft.com/office/drawing/2014/main" val="2570317863"/>
                  </a:ext>
                </a:extLst>
              </a:tr>
              <a:tr h="370840">
                <a:tc>
                  <a:txBody>
                    <a:bodyPr/>
                    <a:lstStyle/>
                    <a:p>
                      <a:r>
                        <a:rPr lang="en-GB" b="1" dirty="0"/>
                        <a:t>Challenger</a:t>
                      </a:r>
                    </a:p>
                  </a:txBody>
                  <a:tcPr/>
                </a:tc>
                <a:tc>
                  <a:txBody>
                    <a:bodyPr/>
                    <a:lstStyle/>
                    <a:p>
                      <a:pPr marL="285750" indent="-285750">
                        <a:buFont typeface="Arial" panose="020B0604020202020204" pitchFamily="34" charset="0"/>
                        <a:buChar char="•"/>
                      </a:pPr>
                      <a:r>
                        <a:rPr lang="en-GB" sz="1200" dirty="0"/>
                        <a:t>Capitalises on mistakes of Market Leaders</a:t>
                      </a:r>
                    </a:p>
                    <a:p>
                      <a:pPr marL="285750" indent="-285750">
                        <a:buFont typeface="Arial" panose="020B0604020202020204" pitchFamily="34" charset="0"/>
                        <a:buChar char="•"/>
                      </a:pPr>
                      <a:r>
                        <a:rPr lang="en-GB" sz="1200" dirty="0"/>
                        <a:t>Allows R&amp;D cost reduction and therefor often faster go-to-market lead times</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78468536"/>
                  </a:ext>
                </a:extLst>
              </a:tr>
              <a:tr h="370840">
                <a:tc>
                  <a:txBody>
                    <a:bodyPr/>
                    <a:lstStyle/>
                    <a:p>
                      <a:r>
                        <a:rPr lang="en-GB" b="1" dirty="0"/>
                        <a:t>Specialist / niche</a:t>
                      </a:r>
                    </a:p>
                  </a:txBody>
                  <a:tcPr/>
                </a:tc>
                <a:tc>
                  <a:txBody>
                    <a:bodyPr/>
                    <a:lstStyle/>
                    <a:p>
                      <a:pPr marL="285750" indent="-285750">
                        <a:buFont typeface="Arial" panose="020B0604020202020204" pitchFamily="34" charset="0"/>
                        <a:buChar char="•"/>
                      </a:pPr>
                      <a:r>
                        <a:rPr lang="en-GB" sz="1200" dirty="0"/>
                        <a:t>Able to concentrate on select number of target segments</a:t>
                      </a:r>
                    </a:p>
                    <a:p>
                      <a:pPr marL="285750" indent="-285750">
                        <a:buFont typeface="Arial" panose="020B0604020202020204" pitchFamily="34" charset="0"/>
                        <a:buChar char="•"/>
                      </a:pPr>
                      <a:r>
                        <a:rPr lang="en-GB" sz="1200" dirty="0"/>
                        <a:t>Suitable for high-end products or where premium price strategy can be exploited</a:t>
                      </a:r>
                    </a:p>
                    <a:p>
                      <a:pPr marL="285750" indent="-285750">
                        <a:buFont typeface="Arial" panose="020B0604020202020204" pitchFamily="34" charset="0"/>
                        <a:buChar char="•"/>
                      </a:pPr>
                      <a:r>
                        <a:rPr lang="en-GB" sz="1200" dirty="0"/>
                        <a:t>Aiming to gain competitive advantage through effectiveness rather than efficiency</a:t>
                      </a:r>
                    </a:p>
                  </a:txBody>
                  <a:tcPr/>
                </a:tc>
                <a:extLst>
                  <a:ext uri="{0D108BD9-81ED-4DB2-BD59-A6C34878D82A}">
                    <a16:rowId xmlns:a16="http://schemas.microsoft.com/office/drawing/2014/main" val="1469653597"/>
                  </a:ext>
                </a:extLst>
              </a:tr>
            </a:tbl>
          </a:graphicData>
        </a:graphic>
      </p:graphicFrame>
      <p:pic>
        <p:nvPicPr>
          <p:cNvPr id="8" name="Picture 7">
            <a:extLst>
              <a:ext uri="{FF2B5EF4-FFF2-40B4-BE49-F238E27FC236}">
                <a16:creationId xmlns:a16="http://schemas.microsoft.com/office/drawing/2014/main" id="{AA6A3C9D-5E2B-4459-85EA-19B0E0E9015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788309" y="3561954"/>
            <a:ext cx="402778" cy="402778"/>
          </a:xfrm>
          <a:prstGeom prst="rect">
            <a:avLst/>
          </a:prstGeom>
        </p:spPr>
      </p:pic>
      <p:pic>
        <p:nvPicPr>
          <p:cNvPr id="9" name="Picture 8">
            <a:extLst>
              <a:ext uri="{FF2B5EF4-FFF2-40B4-BE49-F238E27FC236}">
                <a16:creationId xmlns:a16="http://schemas.microsoft.com/office/drawing/2014/main" id="{E2EE6E52-5BF8-42EA-B7AD-F48D45E767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668727" y="4201996"/>
            <a:ext cx="566987" cy="574615"/>
          </a:xfrm>
          <a:prstGeom prst="rect">
            <a:avLst/>
          </a:prstGeom>
        </p:spPr>
      </p:pic>
      <p:sp>
        <p:nvSpPr>
          <p:cNvPr id="10" name="Rectangle 9">
            <a:extLst>
              <a:ext uri="{FF2B5EF4-FFF2-40B4-BE49-F238E27FC236}">
                <a16:creationId xmlns:a16="http://schemas.microsoft.com/office/drawing/2014/main" id="{11294C32-A907-4D8B-980F-81CA3D0BECEC}"/>
              </a:ext>
            </a:extLst>
          </p:cNvPr>
          <p:cNvSpPr/>
          <p:nvPr/>
        </p:nvSpPr>
        <p:spPr>
          <a:xfrm>
            <a:off x="10513910" y="5610684"/>
            <a:ext cx="868740" cy="5049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Franklin Gothic Book" panose="020B0502020104020203"/>
                <a:ea typeface="+mn-ea"/>
                <a:cs typeface="+mn-cs"/>
              </a:rPr>
              <a:t>Independent Premium Restaurants</a:t>
            </a:r>
          </a:p>
        </p:txBody>
      </p:sp>
      <p:pic>
        <p:nvPicPr>
          <p:cNvPr id="11" name="Picture 10">
            <a:extLst>
              <a:ext uri="{FF2B5EF4-FFF2-40B4-BE49-F238E27FC236}">
                <a16:creationId xmlns:a16="http://schemas.microsoft.com/office/drawing/2014/main" id="{B9716951-D756-4961-B6A5-82935A7B32D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90389" y="4996581"/>
            <a:ext cx="1098797" cy="503064"/>
          </a:xfrm>
          <a:prstGeom prst="rect">
            <a:avLst/>
          </a:prstGeom>
        </p:spPr>
      </p:pic>
      <p:sp>
        <p:nvSpPr>
          <p:cNvPr id="12" name="TextBox 11">
            <a:extLst>
              <a:ext uri="{FF2B5EF4-FFF2-40B4-BE49-F238E27FC236}">
                <a16:creationId xmlns:a16="http://schemas.microsoft.com/office/drawing/2014/main" id="{2415A28E-698D-FD6B-DB7E-06C523F3740A}"/>
              </a:ext>
            </a:extLst>
          </p:cNvPr>
          <p:cNvSpPr txBox="1"/>
          <p:nvPr/>
        </p:nvSpPr>
        <p:spPr>
          <a:xfrm>
            <a:off x="479641" y="279078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There are four Competitive Role Strategies:</a:t>
            </a:r>
          </a:p>
        </p:txBody>
      </p:sp>
    </p:spTree>
    <p:extLst>
      <p:ext uri="{BB962C8B-B14F-4D97-AF65-F5344CB8AC3E}">
        <p14:creationId xmlns:p14="http://schemas.microsoft.com/office/powerpoint/2010/main" val="4138382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EECCDE-9144-7346-E120-9DC8A6D9984C}"/>
            </a:ext>
          </a:extLst>
        </p:cNvPr>
        <p:cNvGrpSpPr/>
        <p:nvPr/>
      </p:nvGrpSpPr>
      <p:grpSpPr>
        <a:xfrm>
          <a:off x="0" y="0"/>
          <a:ext cx="0" cy="0"/>
          <a:chOff x="0" y="0"/>
          <a:chExt cx="0" cy="0"/>
        </a:xfrm>
      </p:grpSpPr>
      <p:sp>
        <p:nvSpPr>
          <p:cNvPr id="85018" name="Rectangle 850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0" name="Rectangle 850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2" name="Rectangle 850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4" name="Rectangle 850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6" name="Rectangle 850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4994" name="Title 1">
            <a:extLst>
              <a:ext uri="{FF2B5EF4-FFF2-40B4-BE49-F238E27FC236}">
                <a16:creationId xmlns:a16="http://schemas.microsoft.com/office/drawing/2014/main" id="{626BF5A1-AAAE-541F-4E65-FBC75880057D}"/>
              </a:ext>
            </a:extLst>
          </p:cNvPr>
          <p:cNvSpPr>
            <a:spLocks noGrp="1" noChangeArrowheads="1"/>
          </p:cNvSpPr>
          <p:nvPr>
            <p:ph type="title"/>
          </p:nvPr>
        </p:nvSpPr>
        <p:spPr>
          <a:xfrm>
            <a:off x="601255" y="702155"/>
            <a:ext cx="3409783" cy="2726845"/>
          </a:xfrm>
        </p:spPr>
        <p:txBody>
          <a:bodyPr vert="horz" lIns="91440" tIns="45720" rIns="91440" bIns="45720" rtlCol="0" anchor="b">
            <a:normAutofit/>
          </a:bodyPr>
          <a:lstStyle/>
          <a:p>
            <a:r>
              <a:rPr lang="en-US" altLang="en-US" sz="3600" dirty="0">
                <a:solidFill>
                  <a:srgbClr val="FFFFFF"/>
                </a:solidFill>
              </a:rPr>
              <a:t>The industry life cycle</a:t>
            </a:r>
          </a:p>
        </p:txBody>
      </p:sp>
      <p:sp>
        <p:nvSpPr>
          <p:cNvPr id="4" name="TextBox 3">
            <a:extLst>
              <a:ext uri="{FF2B5EF4-FFF2-40B4-BE49-F238E27FC236}">
                <a16:creationId xmlns:a16="http://schemas.microsoft.com/office/drawing/2014/main" id="{1468874B-13A4-4E80-D2AA-82B04EB9399F}"/>
              </a:ext>
            </a:extLst>
          </p:cNvPr>
          <p:cNvSpPr txBox="1"/>
          <p:nvPr/>
        </p:nvSpPr>
        <p:spPr>
          <a:xfrm>
            <a:off x="613958" y="3603621"/>
            <a:ext cx="3409782" cy="239712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Question: Can you think of examples of markets for each stage?</a:t>
            </a:r>
          </a:p>
        </p:txBody>
      </p:sp>
      <p:pic>
        <p:nvPicPr>
          <p:cNvPr id="5" name="Picture 4">
            <a:extLst>
              <a:ext uri="{FF2B5EF4-FFF2-40B4-BE49-F238E27FC236}">
                <a16:creationId xmlns:a16="http://schemas.microsoft.com/office/drawing/2014/main" id="{B545B115-81FA-D9D1-1A59-4BE4331645F3}"/>
              </a:ext>
            </a:extLst>
          </p:cNvPr>
          <p:cNvPicPr>
            <a:picLocks noChangeAspect="1"/>
          </p:cNvPicPr>
          <p:nvPr/>
        </p:nvPicPr>
        <p:blipFill>
          <a:blip r:embed="rId3"/>
          <a:stretch>
            <a:fillRect/>
          </a:stretch>
        </p:blipFill>
        <p:spPr>
          <a:xfrm>
            <a:off x="4308732" y="1450443"/>
            <a:ext cx="7598276" cy="4141060"/>
          </a:xfrm>
          <a:prstGeom prst="rect">
            <a:avLst/>
          </a:prstGeom>
        </p:spPr>
      </p:pic>
      <p:sp>
        <p:nvSpPr>
          <p:cNvPr id="84996" name="Footer Placeholder 1">
            <a:extLst>
              <a:ext uri="{FF2B5EF4-FFF2-40B4-BE49-F238E27FC236}">
                <a16:creationId xmlns:a16="http://schemas.microsoft.com/office/drawing/2014/main" id="{FD5E3072-4EF1-33EB-FDCC-301A91583A19}"/>
              </a:ext>
            </a:extLst>
          </p:cNvPr>
          <p:cNvSpPr>
            <a:spLocks noGrp="1"/>
          </p:cNvSpPr>
          <p:nvPr>
            <p:ph type="ftr" sz="quarter" idx="11"/>
          </p:nvPr>
        </p:nvSpPr>
        <p:spPr>
          <a:xfrm>
            <a:off x="613958" y="6400800"/>
            <a:ext cx="69172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altLang="en-US" sz="900" b="0" i="0" u="none" strike="noStrike" kern="1200" cap="all" spc="0" normalizeH="0" baseline="0" noProof="0" dirty="0">
                <a:ln>
                  <a:noFill/>
                </a:ln>
                <a:solidFill>
                  <a:srgbClr val="4AB4C3"/>
                </a:solidFill>
                <a:effectLst/>
                <a:uLnTx/>
                <a:uFillTx/>
                <a:latin typeface="Franklin Gothic Book" panose="020B0502020104020203"/>
                <a:ea typeface="+mn-ea"/>
                <a:cs typeface="+mn-cs"/>
              </a:rPr>
              <a:t>)Source: corporate finance institute 2024</a:t>
            </a:r>
          </a:p>
        </p:txBody>
      </p:sp>
    </p:spTree>
    <p:extLst>
      <p:ext uri="{BB962C8B-B14F-4D97-AF65-F5344CB8AC3E}">
        <p14:creationId xmlns:p14="http://schemas.microsoft.com/office/powerpoint/2010/main" val="171562967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55096-F2DB-197B-2EA0-CB31F0D60F5A}"/>
              </a:ext>
            </a:extLst>
          </p:cNvPr>
          <p:cNvSpPr>
            <a:spLocks noGrp="1"/>
          </p:cNvSpPr>
          <p:nvPr>
            <p:ph type="title"/>
          </p:nvPr>
        </p:nvSpPr>
        <p:spPr>
          <a:xfrm>
            <a:off x="581192" y="702156"/>
            <a:ext cx="11029616" cy="588102"/>
          </a:xfrm>
        </p:spPr>
        <p:txBody>
          <a:bodyPr/>
          <a:lstStyle/>
          <a:p>
            <a:r>
              <a:rPr lang="en-GB" dirty="0"/>
              <a:t>Examples of Markets for each stage</a:t>
            </a:r>
          </a:p>
        </p:txBody>
      </p:sp>
      <p:sp>
        <p:nvSpPr>
          <p:cNvPr id="3" name="Content Placeholder 2">
            <a:extLst>
              <a:ext uri="{FF2B5EF4-FFF2-40B4-BE49-F238E27FC236}">
                <a16:creationId xmlns:a16="http://schemas.microsoft.com/office/drawing/2014/main" id="{B638AD13-A5EF-DD25-9BEA-E16C73067164}"/>
              </a:ext>
            </a:extLst>
          </p:cNvPr>
          <p:cNvSpPr>
            <a:spLocks noGrp="1"/>
          </p:cNvSpPr>
          <p:nvPr>
            <p:ph idx="1"/>
          </p:nvPr>
        </p:nvSpPr>
        <p:spPr>
          <a:xfrm>
            <a:off x="581192" y="1419283"/>
            <a:ext cx="11029615" cy="5233959"/>
          </a:xfrm>
        </p:spPr>
        <p:txBody>
          <a:bodyPr>
            <a:normAutofit fontScale="92500" lnSpcReduction="10000"/>
          </a:bodyPr>
          <a:lstStyle/>
          <a:p>
            <a:pPr algn="l">
              <a:buFont typeface="+mj-lt"/>
              <a:buAutoNum type="arabicPeriod"/>
            </a:pPr>
            <a:r>
              <a:rPr lang="en-GB" b="1" i="0" dirty="0">
                <a:solidFill>
                  <a:srgbClr val="111111"/>
                </a:solidFill>
                <a:effectLst/>
                <a:latin typeface="Aptos" panose="020B0004020202020204" pitchFamily="34" charset="0"/>
              </a:rPr>
              <a:t>Introduction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Flying Cars</a:t>
            </a:r>
            <a:r>
              <a:rPr lang="en-GB" b="0" i="0" dirty="0">
                <a:solidFill>
                  <a:srgbClr val="111111"/>
                </a:solidFill>
                <a:effectLst/>
                <a:latin typeface="Aptos" panose="020B0004020202020204" pitchFamily="34" charset="0"/>
              </a:rPr>
              <a:t>: This market is in its infancy, with companies like Joby Aviation and Lilium working on developing and testing prototypes.</a:t>
            </a:r>
          </a:p>
          <a:p>
            <a:pPr marL="742950" lvl="1" indent="-285750" algn="l">
              <a:buFont typeface="+mj-lt"/>
              <a:buAutoNum type="arabicPeriod"/>
            </a:pPr>
            <a:r>
              <a:rPr lang="en-GB" b="1" i="0" dirty="0">
                <a:solidFill>
                  <a:srgbClr val="111111"/>
                </a:solidFill>
                <a:effectLst/>
                <a:latin typeface="Aptos" panose="020B0004020202020204" pitchFamily="34" charset="0"/>
              </a:rPr>
              <a:t>Quantum Computing</a:t>
            </a:r>
            <a:r>
              <a:rPr lang="en-GB" b="0" i="0" dirty="0">
                <a:solidFill>
                  <a:srgbClr val="111111"/>
                </a:solidFill>
                <a:effectLst/>
                <a:latin typeface="Aptos" panose="020B0004020202020204" pitchFamily="34" charset="0"/>
              </a:rPr>
              <a:t>: Companies like IBM and Google are pioneering this technology, but it’s still in the early stages of commercial application.</a:t>
            </a:r>
          </a:p>
          <a:p>
            <a:pPr algn="l">
              <a:buFont typeface="+mj-lt"/>
              <a:buAutoNum type="arabicPeriod"/>
            </a:pPr>
            <a:r>
              <a:rPr lang="en-GB" b="1" i="0" dirty="0">
                <a:solidFill>
                  <a:srgbClr val="111111"/>
                </a:solidFill>
                <a:effectLst/>
                <a:latin typeface="Aptos" panose="020B0004020202020204" pitchFamily="34" charset="0"/>
              </a:rPr>
              <a:t>Growth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Vehicles (EVs)</a:t>
            </a:r>
            <a:r>
              <a:rPr lang="en-GB" b="0" i="0" dirty="0">
                <a:solidFill>
                  <a:srgbClr val="111111"/>
                </a:solidFill>
                <a:effectLst/>
                <a:latin typeface="Aptos" panose="020B0004020202020204" pitchFamily="34" charset="0"/>
              </a:rPr>
              <a:t>: The market for EVs is expanding rapidly, with companies like Tesla, Rivian, and traditional automakers investing heavily.</a:t>
            </a:r>
          </a:p>
          <a:p>
            <a:pPr marL="742950" lvl="1" indent="-285750" algn="l">
              <a:buFont typeface="+mj-lt"/>
              <a:buAutoNum type="arabicPeriod"/>
            </a:pPr>
            <a:r>
              <a:rPr lang="en-GB" b="1" i="0" dirty="0">
                <a:solidFill>
                  <a:srgbClr val="111111"/>
                </a:solidFill>
                <a:effectLst/>
                <a:latin typeface="Aptos" panose="020B0004020202020204" pitchFamily="34" charset="0"/>
              </a:rPr>
              <a:t>Renewable Energy</a:t>
            </a:r>
            <a:r>
              <a:rPr lang="en-GB" b="0" i="0" dirty="0">
                <a:solidFill>
                  <a:srgbClr val="111111"/>
                </a:solidFill>
                <a:effectLst/>
                <a:latin typeface="Aptos" panose="020B0004020202020204" pitchFamily="34" charset="0"/>
              </a:rPr>
              <a:t>: Solar and wind energy markets are growing as technology improves and demand for sustainable energy sources increases.</a:t>
            </a:r>
          </a:p>
          <a:p>
            <a:pPr algn="l">
              <a:buFont typeface="+mj-lt"/>
              <a:buAutoNum type="arabicPeriod"/>
            </a:pPr>
            <a:r>
              <a:rPr lang="en-GB" b="1" i="0" dirty="0">
                <a:solidFill>
                  <a:srgbClr val="111111"/>
                </a:solidFill>
                <a:effectLst/>
                <a:latin typeface="Aptos" panose="020B0004020202020204" pitchFamily="34" charset="0"/>
              </a:rPr>
              <a:t>Maturity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Smartphones</a:t>
            </a:r>
            <a:r>
              <a:rPr lang="en-GB" b="0" i="0" dirty="0">
                <a:solidFill>
                  <a:srgbClr val="111111"/>
                </a:solidFill>
                <a:effectLst/>
                <a:latin typeface="Aptos" panose="020B0004020202020204" pitchFamily="34" charset="0"/>
              </a:rPr>
              <a:t>: The smartphone market is well-established, with major players like Apple, Samsung, and Huawei dominating.</a:t>
            </a:r>
          </a:p>
          <a:p>
            <a:pPr marL="742950" lvl="1" indent="-285750" algn="l">
              <a:buFont typeface="+mj-lt"/>
              <a:buAutoNum type="arabicPeriod"/>
            </a:pPr>
            <a:r>
              <a:rPr lang="en-GB" b="1" i="0" dirty="0">
                <a:solidFill>
                  <a:srgbClr val="111111"/>
                </a:solidFill>
                <a:effectLst/>
                <a:latin typeface="Aptos" panose="020B0004020202020204" pitchFamily="34" charset="0"/>
              </a:rPr>
              <a:t>Fast Food Chains</a:t>
            </a:r>
            <a:r>
              <a:rPr lang="en-GB" b="0" i="0" dirty="0">
                <a:solidFill>
                  <a:srgbClr val="111111"/>
                </a:solidFill>
                <a:effectLst/>
                <a:latin typeface="Aptos" panose="020B0004020202020204" pitchFamily="34" charset="0"/>
              </a:rPr>
              <a:t>: Brands like McDonald’s, KFC, and Subway are in a mature market with stable demand and intense competition.</a:t>
            </a:r>
          </a:p>
          <a:p>
            <a:pPr algn="l">
              <a:buFont typeface="+mj-lt"/>
              <a:buAutoNum type="arabicPeriod"/>
            </a:pPr>
            <a:br>
              <a:rPr lang="en-GB" b="1" i="0" dirty="0">
                <a:solidFill>
                  <a:srgbClr val="111111"/>
                </a:solidFill>
                <a:effectLst/>
                <a:latin typeface="Aptos" panose="020B0004020202020204" pitchFamily="34" charset="0"/>
              </a:rPr>
            </a:br>
            <a:r>
              <a:rPr lang="en-GB" b="1" i="0" dirty="0">
                <a:solidFill>
                  <a:srgbClr val="111111"/>
                </a:solidFill>
                <a:effectLst/>
                <a:latin typeface="Aptos" panose="020B0004020202020204" pitchFamily="34" charset="0"/>
              </a:rPr>
              <a:t>Decline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DVD Rentals</a:t>
            </a:r>
            <a:r>
              <a:rPr lang="en-GB" b="0" i="0" dirty="0">
                <a:solidFill>
                  <a:srgbClr val="111111"/>
                </a:solidFill>
                <a:effectLst/>
                <a:latin typeface="Aptos" panose="020B0004020202020204" pitchFamily="34" charset="0"/>
              </a:rPr>
              <a:t>: With the rise of streaming services like Netflix and Disney+, the market for DVD rentals has significantly declined.</a:t>
            </a:r>
          </a:p>
          <a:p>
            <a:pPr marL="742950" lvl="1" indent="-285750" algn="l">
              <a:buFont typeface="+mj-lt"/>
              <a:buAutoNum type="arabicPeriod"/>
            </a:pPr>
            <a:r>
              <a:rPr lang="en-GB" b="1" i="0" dirty="0">
                <a:solidFill>
                  <a:srgbClr val="111111"/>
                </a:solidFill>
                <a:effectLst/>
                <a:latin typeface="Aptos" panose="020B0004020202020204" pitchFamily="34" charset="0"/>
              </a:rPr>
              <a:t>Landline Telephones</a:t>
            </a:r>
            <a:r>
              <a:rPr lang="en-GB" b="0" i="0" dirty="0">
                <a:solidFill>
                  <a:srgbClr val="111111"/>
                </a:solidFill>
                <a:effectLst/>
                <a:latin typeface="Aptos" panose="020B0004020202020204" pitchFamily="34" charset="0"/>
              </a:rPr>
              <a:t>: The use of traditional landline phones is decreasing as more people switch to mobile phones and internet-based communication.</a:t>
            </a:r>
          </a:p>
          <a:p>
            <a:r>
              <a:rPr lang="en-GB" b="1" dirty="0">
                <a:latin typeface="Aptos" panose="020B0004020202020204" pitchFamily="34" charset="0"/>
              </a:rPr>
              <a:t>Each stage presents different challenges and opportunities for businesses and understanding where a market is in its lifecycle can help companies </a:t>
            </a:r>
            <a:r>
              <a:rPr lang="en-GB" b="1" dirty="0" err="1">
                <a:latin typeface="Aptos" panose="020B0004020202020204" pitchFamily="34" charset="0"/>
              </a:rPr>
              <a:t>strategise</a:t>
            </a:r>
            <a:r>
              <a:rPr lang="en-GB" b="1" dirty="0">
                <a:latin typeface="Aptos" panose="020B0004020202020204" pitchFamily="34" charset="0"/>
              </a:rPr>
              <a:t> effectively.</a:t>
            </a:r>
          </a:p>
        </p:txBody>
      </p:sp>
      <p:sp>
        <p:nvSpPr>
          <p:cNvPr id="5" name="Slide Number Placeholder 4">
            <a:extLst>
              <a:ext uri="{FF2B5EF4-FFF2-40B4-BE49-F238E27FC236}">
                <a16:creationId xmlns:a16="http://schemas.microsoft.com/office/drawing/2014/main" id="{6BB59693-568C-6983-8393-934220CFEA9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06611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47084-C22C-0AB6-E8B8-62C200AC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60A30-B628-98A3-F52A-B187BD4750BB}"/>
              </a:ext>
            </a:extLst>
          </p:cNvPr>
          <p:cNvSpPr>
            <a:spLocks noGrp="1"/>
          </p:cNvSpPr>
          <p:nvPr>
            <p:ph type="title"/>
          </p:nvPr>
        </p:nvSpPr>
        <p:spPr/>
        <p:txBody>
          <a:bodyPr/>
          <a:lstStyle/>
          <a:p>
            <a:r>
              <a:rPr lang="en-GB" dirty="0"/>
              <a:t>Strategic capabilities</a:t>
            </a:r>
          </a:p>
        </p:txBody>
      </p:sp>
      <p:sp>
        <p:nvSpPr>
          <p:cNvPr id="3" name="Text Placeholder 2">
            <a:extLst>
              <a:ext uri="{FF2B5EF4-FFF2-40B4-BE49-F238E27FC236}">
                <a16:creationId xmlns:a16="http://schemas.microsoft.com/office/drawing/2014/main" id="{814885DB-C97E-EEB2-CE56-EB38950647D7}"/>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A62AA935-2556-FEC5-B8FF-C21F5AB113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746020-8BF9-E3C3-2F99-419278BF05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59017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F999B30-0CB8-06DA-ED11-998A5DE6EACA}"/>
              </a:ext>
            </a:extLst>
          </p:cNvPr>
          <p:cNvSpPr>
            <a:spLocks noGrp="1"/>
          </p:cNvSpPr>
          <p:nvPr>
            <p:ph type="title"/>
          </p:nvPr>
        </p:nvSpPr>
        <p:spPr>
          <a:xfrm>
            <a:off x="601255" y="702155"/>
            <a:ext cx="3409783" cy="1300365"/>
          </a:xfrm>
        </p:spPr>
        <p:txBody>
          <a:bodyPr>
            <a:normAutofit/>
          </a:bodyPr>
          <a:lstStyle/>
          <a:p>
            <a:r>
              <a:rPr lang="en-GB">
                <a:solidFill>
                  <a:srgbClr val="FFFFFF"/>
                </a:solidFill>
              </a:rPr>
              <a:t>Resources and capabilities</a:t>
            </a:r>
          </a:p>
        </p:txBody>
      </p:sp>
      <p:sp>
        <p:nvSpPr>
          <p:cNvPr id="3" name="Content Placeholder 2">
            <a:extLst>
              <a:ext uri="{FF2B5EF4-FFF2-40B4-BE49-F238E27FC236}">
                <a16:creationId xmlns:a16="http://schemas.microsoft.com/office/drawing/2014/main" id="{37E4D2BD-0DE5-D635-561A-D22BBC0A1CFF}"/>
              </a:ext>
            </a:extLst>
          </p:cNvPr>
          <p:cNvSpPr>
            <a:spLocks noGrp="1"/>
          </p:cNvSpPr>
          <p:nvPr>
            <p:ph idx="1"/>
          </p:nvPr>
        </p:nvSpPr>
        <p:spPr>
          <a:xfrm>
            <a:off x="601255" y="2177142"/>
            <a:ext cx="3409782" cy="3823607"/>
          </a:xfrm>
        </p:spPr>
        <p:txBody>
          <a:bodyPr>
            <a:normAutofit fontScale="92500" lnSpcReduction="10000"/>
          </a:bodyPr>
          <a:lstStyle/>
          <a:p>
            <a:pPr marL="0" indent="0" eaLnBrk="1" fontAlgn="auto" hangingPunct="1">
              <a:spcAft>
                <a:spcPts val="0"/>
              </a:spcAft>
              <a:buFont typeface="Arial" charset="0"/>
              <a:buNone/>
              <a:defRPr/>
            </a:pPr>
            <a:r>
              <a:rPr lang="en-GB" dirty="0">
                <a:solidFill>
                  <a:srgbClr val="FFFFFF"/>
                </a:solidFill>
                <a:latin typeface="Calibri" panose="020F0502020204030204" pitchFamily="34" charset="0"/>
              </a:rPr>
              <a:t>The </a:t>
            </a:r>
            <a:r>
              <a:rPr lang="en-GB" b="1" i="1" dirty="0">
                <a:solidFill>
                  <a:srgbClr val="00B0F0"/>
                </a:solidFill>
                <a:latin typeface="Calibri" panose="020F0502020204030204" pitchFamily="34" charset="0"/>
              </a:rPr>
              <a:t>resources and capabilities </a:t>
            </a:r>
            <a:r>
              <a:rPr lang="en-GB" dirty="0">
                <a:solidFill>
                  <a:srgbClr val="FFFFFF"/>
                </a:solidFill>
                <a:latin typeface="Calibri" panose="020F0502020204030204" pitchFamily="34" charset="0"/>
              </a:rPr>
              <a:t>of an organisation contribute to its long-term </a:t>
            </a:r>
            <a:r>
              <a:rPr lang="en-GB" b="1" i="1" dirty="0">
                <a:solidFill>
                  <a:srgbClr val="00B0F0"/>
                </a:solidFill>
                <a:latin typeface="Calibri" panose="020F0502020204030204" pitchFamily="34" charset="0"/>
              </a:rPr>
              <a:t>survival</a:t>
            </a:r>
            <a:r>
              <a:rPr lang="en-GB" dirty="0">
                <a:solidFill>
                  <a:srgbClr val="00B0F0"/>
                </a:solidFill>
                <a:latin typeface="Calibri" panose="020F0502020204030204" pitchFamily="34" charset="0"/>
              </a:rPr>
              <a:t> </a:t>
            </a:r>
            <a:r>
              <a:rPr lang="en-GB" dirty="0">
                <a:solidFill>
                  <a:srgbClr val="FFFFFF"/>
                </a:solidFill>
                <a:latin typeface="Calibri" panose="020F0502020204030204" pitchFamily="34" charset="0"/>
              </a:rPr>
              <a:t>and potentially to </a:t>
            </a:r>
            <a:r>
              <a:rPr lang="en-GB" b="1" i="1" dirty="0">
                <a:solidFill>
                  <a:srgbClr val="00B0F0"/>
                </a:solidFill>
                <a:latin typeface="Calibri" panose="020F0502020204030204" pitchFamily="34" charset="0"/>
              </a:rPr>
              <a:t>competitive advantage</a:t>
            </a:r>
            <a:r>
              <a:rPr lang="en-GB" b="1" i="1" dirty="0">
                <a:solidFill>
                  <a:srgbClr val="FFFFFF"/>
                </a:solidFill>
                <a:latin typeface="Calibri" panose="020F0502020204030204" pitchFamily="34" charset="0"/>
              </a:rPr>
              <a:t>.</a:t>
            </a:r>
          </a:p>
          <a:p>
            <a:pPr marL="0" indent="0" eaLnBrk="1" fontAlgn="auto" hangingPunct="1">
              <a:spcAft>
                <a:spcPts val="0"/>
              </a:spcAft>
              <a:buFont typeface="Arial" charset="0"/>
              <a:buNone/>
              <a:defRPr/>
            </a:pPr>
            <a:endParaRPr lang="en-GB" altLang="en-US" b="1" i="1"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Resources</a:t>
            </a:r>
            <a:r>
              <a:rPr lang="en-GB" altLang="en-US" b="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assets that organisations have or can call upon (e.g. from partners or suppliers), 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have</a:t>
            </a:r>
            <a:r>
              <a:rPr lang="en-GB" altLang="en-US" b="1" dirty="0">
                <a:solidFill>
                  <a:srgbClr val="00B0F0"/>
                </a:solidFill>
                <a:latin typeface="Calibri" panose="020F0502020204030204" pitchFamily="34" charset="0"/>
              </a:rPr>
              <a:t>’</a:t>
            </a:r>
            <a:r>
              <a:rPr lang="en-GB" altLang="en-US" dirty="0">
                <a:solidFill>
                  <a:srgbClr val="00B0F0"/>
                </a:solidFill>
                <a:latin typeface="Calibri" panose="020F0502020204030204" pitchFamily="34" charset="0"/>
              </a:rPr>
              <a:t>.</a:t>
            </a:r>
            <a:r>
              <a:rPr lang="en-GB" altLang="en-US" b="1" dirty="0">
                <a:solidFill>
                  <a:srgbClr val="00B0F0"/>
                </a:solidFill>
                <a:latin typeface="Calibri" panose="020F0502020204030204" pitchFamily="34" charset="0"/>
              </a:rPr>
              <a:t> </a:t>
            </a:r>
          </a:p>
          <a:p>
            <a:pPr marL="0" indent="-304950">
              <a:spcAft>
                <a:spcPts val="0"/>
              </a:spcAft>
              <a:defRPr/>
            </a:pPr>
            <a:endParaRPr lang="en-GB" altLang="en-US" b="1" i="1" u="sng"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Capabilities</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(sometimes referred to as </a:t>
            </a:r>
            <a:r>
              <a:rPr lang="en-GB" altLang="en-US" dirty="0">
                <a:solidFill>
                  <a:srgbClr val="00B0F0"/>
                </a:solidFill>
                <a:latin typeface="Calibri" panose="020F0502020204030204" pitchFamily="34" charset="0"/>
              </a:rPr>
              <a:t>competences</a:t>
            </a:r>
            <a:r>
              <a:rPr lang="en-GB" altLang="en-US" dirty="0">
                <a:solidFill>
                  <a:srgbClr val="FFFFFF"/>
                </a:solidFill>
                <a:latin typeface="Calibri" panose="020F0502020204030204" pitchFamily="34" charset="0"/>
              </a:rPr>
              <a:t>)</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ways those assets are used or deployed,</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do</a:t>
            </a:r>
            <a:r>
              <a:rPr lang="en-GB" altLang="en-US" b="1" i="1" dirty="0">
                <a:solidFill>
                  <a:srgbClr val="00B0F0"/>
                </a:solidFill>
                <a:latin typeface="Calibri" panose="020F0502020204030204" pitchFamily="34" charset="0"/>
              </a:rPr>
              <a:t> well’ </a:t>
            </a:r>
            <a:r>
              <a:rPr lang="en-GB" altLang="en-US" i="1" dirty="0">
                <a:solidFill>
                  <a:srgbClr val="00B0F0"/>
                </a:solidFill>
                <a:latin typeface="Calibri" panose="020F0502020204030204" pitchFamily="34" charset="0"/>
              </a:rPr>
              <a:t>.</a:t>
            </a:r>
            <a:endParaRPr lang="en-GB" dirty="0">
              <a:solidFill>
                <a:srgbClr val="00B0F0"/>
              </a:solidFill>
            </a:endParaRPr>
          </a:p>
        </p:txBody>
      </p:sp>
      <p:pic>
        <p:nvPicPr>
          <p:cNvPr id="7" name="Picture 6" descr="Green environment containing rocks with wind power turbines">
            <a:extLst>
              <a:ext uri="{FF2B5EF4-FFF2-40B4-BE49-F238E27FC236}">
                <a16:creationId xmlns:a16="http://schemas.microsoft.com/office/drawing/2014/main" id="{A8F8356B-7EF2-EB4C-205C-93D52E547ED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029267"/>
            <a:ext cx="6831503" cy="4782052"/>
          </a:xfrm>
          <a:prstGeom prst="rect">
            <a:avLst/>
          </a:prstGeom>
        </p:spPr>
      </p:pic>
      <p:sp>
        <p:nvSpPr>
          <p:cNvPr id="4" name="Footer Placeholder 3">
            <a:extLst>
              <a:ext uri="{FF2B5EF4-FFF2-40B4-BE49-F238E27FC236}">
                <a16:creationId xmlns:a16="http://schemas.microsoft.com/office/drawing/2014/main" id="{A2F33C0E-BAD0-D16E-630D-2AEC47B351EB}"/>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D23700"/>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C4DEF8C3-951D-73DB-1196-989F187A0AC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9333080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5B080-E6A0-93DF-09B0-C09881B76587}"/>
              </a:ext>
            </a:extLst>
          </p:cNvPr>
          <p:cNvSpPr>
            <a:spLocks noGrp="1"/>
          </p:cNvSpPr>
          <p:nvPr>
            <p:ph type="title"/>
          </p:nvPr>
        </p:nvSpPr>
        <p:spPr/>
        <p:txBody>
          <a:bodyPr/>
          <a:lstStyle/>
          <a:p>
            <a:r>
              <a:rPr lang="en-GB" dirty="0"/>
              <a:t>Strategic capabilities – resources &amp; competences</a:t>
            </a:r>
          </a:p>
        </p:txBody>
      </p:sp>
      <p:sp>
        <p:nvSpPr>
          <p:cNvPr id="4" name="Footer Placeholder 3">
            <a:extLst>
              <a:ext uri="{FF2B5EF4-FFF2-40B4-BE49-F238E27FC236}">
                <a16:creationId xmlns:a16="http://schemas.microsoft.com/office/drawing/2014/main" id="{C657F0B9-9182-CE60-23BA-6FF19DDB265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(2011), 9e)</a:t>
            </a:r>
          </a:p>
        </p:txBody>
      </p:sp>
      <p:sp>
        <p:nvSpPr>
          <p:cNvPr id="5" name="Slide Number Placeholder 4">
            <a:extLst>
              <a:ext uri="{FF2B5EF4-FFF2-40B4-BE49-F238E27FC236}">
                <a16:creationId xmlns:a16="http://schemas.microsoft.com/office/drawing/2014/main" id="{1C900D6D-EA29-791E-572E-DA7611E7BA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12" descr="Table-3-1">
            <a:extLst>
              <a:ext uri="{FF2B5EF4-FFF2-40B4-BE49-F238E27FC236}">
                <a16:creationId xmlns:a16="http://schemas.microsoft.com/office/drawing/2014/main" id="{B9CE8F3E-75D8-F775-FD2C-A75362060AAD}"/>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806992" y="2139616"/>
            <a:ext cx="8353425" cy="373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479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77A9370-9CFD-ECFA-65CF-E7385037EEFF}"/>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Redundant capabilities</a:t>
            </a:r>
          </a:p>
        </p:txBody>
      </p:sp>
      <p:sp>
        <p:nvSpPr>
          <p:cNvPr id="3" name="Content Placeholder 2">
            <a:extLst>
              <a:ext uri="{FF2B5EF4-FFF2-40B4-BE49-F238E27FC236}">
                <a16:creationId xmlns:a16="http://schemas.microsoft.com/office/drawing/2014/main" id="{4B29D029-8F66-4B39-5FE5-A565E6EDF7D9}"/>
              </a:ext>
            </a:extLst>
          </p:cNvPr>
          <p:cNvSpPr>
            <a:spLocks noGrp="1"/>
          </p:cNvSpPr>
          <p:nvPr>
            <p:ph idx="1"/>
          </p:nvPr>
        </p:nvSpPr>
        <p:spPr>
          <a:xfrm>
            <a:off x="4561870" y="723900"/>
            <a:ext cx="7183597" cy="3152362"/>
          </a:xfrm>
        </p:spPr>
        <p:txBody>
          <a:bodyPr>
            <a:normAutofit/>
          </a:bodyPr>
          <a:lstStyle/>
          <a:p>
            <a:pPr marL="304800" indent="-304800" eaLnBrk="1" hangingPunct="1"/>
            <a:r>
              <a:rPr lang="en-GB" altLang="en-US" dirty="0"/>
              <a:t>Capabilities, however effective in the past, can become less relevant as industries evolve and change.</a:t>
            </a:r>
          </a:p>
          <a:p>
            <a:pPr marL="304800" indent="-304800" eaLnBrk="1" hangingPunct="1"/>
            <a:r>
              <a:rPr lang="en-GB" altLang="en-US" dirty="0"/>
              <a:t>Such ‘capabilities’ can become </a:t>
            </a:r>
            <a:r>
              <a:rPr lang="en-GB" altLang="en-US" b="1" i="1" dirty="0"/>
              <a:t>‘rigidities’</a:t>
            </a:r>
            <a:r>
              <a:rPr lang="en-GB" altLang="en-US" i="1" dirty="0"/>
              <a:t> </a:t>
            </a:r>
            <a:r>
              <a:rPr lang="en-GB" altLang="en-US" dirty="0"/>
              <a:t>that inhibit change and become a weakness.</a:t>
            </a:r>
          </a:p>
          <a:p>
            <a:pPr marL="304800" indent="-304800" eaLnBrk="1" hangingPunct="1"/>
            <a:r>
              <a:rPr lang="en-GB" dirty="0"/>
              <a:t>It is important for an organisation to recognise such redundant capabilities and to eliminate them.</a:t>
            </a:r>
          </a:p>
        </p:txBody>
      </p:sp>
      <p:pic>
        <p:nvPicPr>
          <p:cNvPr id="7" name="Picture 6" descr="Vintage yellow TV on top of a wood plank with blue background">
            <a:extLst>
              <a:ext uri="{FF2B5EF4-FFF2-40B4-BE49-F238E27FC236}">
                <a16:creationId xmlns:a16="http://schemas.microsoft.com/office/drawing/2014/main" id="{CAD61A94-5FC1-BB9F-4519-CB3FF00B26B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1A67AA3E-F7BB-8100-F98E-557BCE626B9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ED9C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F90C5EDD-670B-6EFA-614C-BD256E121D1E}"/>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D9C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ED9C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76493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B237B37-B35A-1B57-3FEB-E3478207F6EB}"/>
              </a:ext>
            </a:extLst>
          </p:cNvPr>
          <p:cNvSpPr>
            <a:spLocks noGrp="1"/>
          </p:cNvSpPr>
          <p:nvPr>
            <p:ph type="title"/>
          </p:nvPr>
        </p:nvSpPr>
        <p:spPr>
          <a:xfrm>
            <a:off x="807559" y="938022"/>
            <a:ext cx="6647905" cy="1188720"/>
          </a:xfrm>
        </p:spPr>
        <p:txBody>
          <a:bodyPr>
            <a:normAutofit/>
          </a:bodyPr>
          <a:lstStyle/>
          <a:p>
            <a:r>
              <a:rPr lang="en-GB" dirty="0">
                <a:solidFill>
                  <a:srgbClr val="FFFFFF"/>
                </a:solidFill>
              </a:rPr>
              <a:t>Core competencies / capabilities</a:t>
            </a:r>
          </a:p>
        </p:txBody>
      </p:sp>
      <p:sp>
        <p:nvSpPr>
          <p:cNvPr id="24"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E8928F4-FDD4-21C2-F518-87B786BAF291}"/>
              </a:ext>
            </a:extLst>
          </p:cNvPr>
          <p:cNvSpPr>
            <a:spLocks noGrp="1"/>
          </p:cNvSpPr>
          <p:nvPr>
            <p:ph idx="1"/>
          </p:nvPr>
        </p:nvSpPr>
        <p:spPr>
          <a:xfrm>
            <a:off x="807559" y="2340864"/>
            <a:ext cx="6690843" cy="3793237"/>
          </a:xfrm>
        </p:spPr>
        <p:txBody>
          <a:bodyPr>
            <a:normAutofit/>
          </a:bodyPr>
          <a:lstStyle/>
          <a:p>
            <a:pPr eaLnBrk="1" hangingPunct="1">
              <a:buFontTx/>
              <a:buNone/>
            </a:pPr>
            <a:r>
              <a:rPr lang="en-GB" altLang="en-US" b="1" dirty="0">
                <a:solidFill>
                  <a:srgbClr val="00B0F0"/>
                </a:solidFill>
              </a:rPr>
              <a:t>Core competences</a:t>
            </a:r>
            <a:r>
              <a:rPr lang="en-GB" altLang="en-US" b="1" baseline="30000" dirty="0">
                <a:solidFill>
                  <a:srgbClr val="00B0F0"/>
                </a:solidFill>
              </a:rPr>
              <a:t>1</a:t>
            </a:r>
            <a:r>
              <a:rPr lang="en-GB" altLang="en-US" b="1" dirty="0">
                <a:solidFill>
                  <a:srgbClr val="00B0F0"/>
                </a:solidFill>
              </a:rPr>
              <a:t> </a:t>
            </a:r>
            <a:r>
              <a:rPr lang="en-GB" altLang="en-US" dirty="0">
                <a:solidFill>
                  <a:srgbClr val="FFFFFF"/>
                </a:solidFill>
              </a:rPr>
              <a:t>are the</a:t>
            </a:r>
            <a:r>
              <a:rPr lang="en-GB" altLang="en-US" i="1" dirty="0">
                <a:solidFill>
                  <a:srgbClr val="FFFFFF"/>
                </a:solidFill>
              </a:rPr>
              <a:t> </a:t>
            </a:r>
            <a:r>
              <a:rPr lang="en-GB" altLang="en-US" b="1" i="1" dirty="0">
                <a:solidFill>
                  <a:srgbClr val="FFFFFF"/>
                </a:solidFill>
              </a:rPr>
              <a:t>linked set </a:t>
            </a:r>
            <a:r>
              <a:rPr lang="en-GB" altLang="en-US" dirty="0">
                <a:solidFill>
                  <a:srgbClr val="FFFFFF"/>
                </a:solidFill>
              </a:rPr>
              <a:t>of skills, activities and resources that together:</a:t>
            </a:r>
          </a:p>
          <a:p>
            <a:pPr eaLnBrk="1" hangingPunct="1"/>
            <a:r>
              <a:rPr lang="en-GB" altLang="en-US" dirty="0">
                <a:solidFill>
                  <a:srgbClr val="FFFFFF"/>
                </a:solidFill>
              </a:rPr>
              <a:t>deliver customer value</a:t>
            </a:r>
          </a:p>
          <a:p>
            <a:pPr eaLnBrk="1" hangingPunct="1"/>
            <a:r>
              <a:rPr lang="en-GB" altLang="en-US" dirty="0">
                <a:solidFill>
                  <a:srgbClr val="FFFFFF"/>
                </a:solidFill>
              </a:rPr>
              <a:t>differentiate a business from its competitors</a:t>
            </a:r>
          </a:p>
          <a:p>
            <a:pPr eaLnBrk="1" hangingPunct="1"/>
            <a:r>
              <a:rPr lang="en-GB" altLang="en-US" dirty="0">
                <a:solidFill>
                  <a:srgbClr val="FFFFFF"/>
                </a:solidFill>
              </a:rPr>
              <a:t>potentially, can be extended and developed as markets change or new opportunities arise. </a:t>
            </a:r>
          </a:p>
          <a:p>
            <a:pPr eaLnBrk="1" hangingPunct="1">
              <a:buFontTx/>
              <a:buNone/>
            </a:pPr>
            <a:endParaRPr lang="en-GB" altLang="en-US" dirty="0">
              <a:solidFill>
                <a:srgbClr val="FFFFFF"/>
              </a:solidFill>
            </a:endParaRPr>
          </a:p>
          <a:p>
            <a:pPr eaLnBrk="1" hangingPunct="1">
              <a:buFontTx/>
              <a:buNone/>
            </a:pPr>
            <a:r>
              <a:rPr lang="en-GB" altLang="en-US" dirty="0">
                <a:solidFill>
                  <a:srgbClr val="FFFFFF"/>
                </a:solidFill>
              </a:rPr>
              <a:t>	</a:t>
            </a:r>
            <a:endParaRPr lang="en-GB" dirty="0">
              <a:solidFill>
                <a:srgbClr val="FFFFFF"/>
              </a:solidFill>
            </a:endParaRPr>
          </a:p>
        </p:txBody>
      </p:sp>
      <p:pic>
        <p:nvPicPr>
          <p:cNvPr id="7" name="Picture 6" descr="Long ladder glowing among shorter dull ladders">
            <a:extLst>
              <a:ext uri="{FF2B5EF4-FFF2-40B4-BE49-F238E27FC236}">
                <a16:creationId xmlns:a16="http://schemas.microsoft.com/office/drawing/2014/main" id="{E0EAB5C7-8686-B67A-73A2-B029924D358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476761" y="2431032"/>
            <a:ext cx="3053422" cy="2290066"/>
          </a:xfrm>
          <a:prstGeom prst="rect">
            <a:avLst/>
          </a:prstGeom>
        </p:spPr>
      </p:pic>
      <p:sp>
        <p:nvSpPr>
          <p:cNvPr id="4" name="Footer Placeholder 3">
            <a:extLst>
              <a:ext uri="{FF2B5EF4-FFF2-40B4-BE49-F238E27FC236}">
                <a16:creationId xmlns:a16="http://schemas.microsoft.com/office/drawing/2014/main" id="{22E6B89C-6B50-DAD6-857D-B195200839BA}"/>
              </a:ext>
            </a:extLst>
          </p:cNvPr>
          <p:cNvSpPr>
            <a:spLocks noGrp="1"/>
          </p:cNvSpPr>
          <p:nvPr>
            <p:ph type="ftr" sz="quarter" idx="11"/>
          </p:nvPr>
        </p:nvSpPr>
        <p:spPr>
          <a:xfrm>
            <a:off x="581192" y="6423914"/>
            <a:ext cx="766445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1G. Hamel and C.K. Prahalad, ‘The core competence of the corporation’, Harvard Business Review, vol. 68, no. 3 (1990), pp. 79–91.</a:t>
            </a:r>
          </a:p>
        </p:txBody>
      </p:sp>
      <p:sp>
        <p:nvSpPr>
          <p:cNvPr id="5" name="Slide Number Placeholder 4">
            <a:extLst>
              <a:ext uri="{FF2B5EF4-FFF2-40B4-BE49-F238E27FC236}">
                <a16:creationId xmlns:a16="http://schemas.microsoft.com/office/drawing/2014/main" id="{9213C506-06EB-FC1C-4A07-5AC3E17A8FC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086064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Finding your company’s Core competencies</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74481" y="3055493"/>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What are Core Competencies?</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https://youtu.be/Abl6b71H2Mc</a:t>
            </a:r>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2:15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85403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045C3D9-DE2D-7652-7E5A-464C350B9034}"/>
              </a:ext>
            </a:extLst>
          </p:cNvPr>
          <p:cNvSpPr>
            <a:spLocks noGrp="1"/>
          </p:cNvSpPr>
          <p:nvPr>
            <p:ph type="title"/>
          </p:nvPr>
        </p:nvSpPr>
        <p:spPr>
          <a:xfrm>
            <a:off x="807559" y="938022"/>
            <a:ext cx="6647905" cy="1188720"/>
          </a:xfrm>
        </p:spPr>
        <p:txBody>
          <a:bodyPr>
            <a:normAutofit/>
          </a:bodyPr>
          <a:lstStyle/>
          <a:p>
            <a:r>
              <a:rPr lang="en-GB">
                <a:solidFill>
                  <a:srgbClr val="FFFFFF"/>
                </a:solidFill>
              </a:rPr>
              <a:t>benchmarking</a:t>
            </a:r>
          </a:p>
        </p:txBody>
      </p:sp>
      <p:sp>
        <p:nvSpPr>
          <p:cNvPr id="16"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D98EA138-8800-EF69-F7DA-F849DB92B5BB}"/>
              </a:ext>
            </a:extLst>
          </p:cNvPr>
          <p:cNvSpPr>
            <a:spLocks noGrp="1"/>
          </p:cNvSpPr>
          <p:nvPr>
            <p:ph idx="1"/>
          </p:nvPr>
        </p:nvSpPr>
        <p:spPr>
          <a:xfrm>
            <a:off x="807559" y="2340864"/>
            <a:ext cx="6690843" cy="3793237"/>
          </a:xfrm>
        </p:spPr>
        <p:txBody>
          <a:bodyPr>
            <a:normAutofit/>
          </a:bodyPr>
          <a:lstStyle/>
          <a:p>
            <a:pPr marL="0" indent="0" eaLnBrk="1" hangingPunct="1">
              <a:buFont typeface="Arial" charset="0"/>
              <a:buNone/>
              <a:defRPr/>
            </a:pPr>
            <a:r>
              <a:rPr lang="en-GB" altLang="en-US" b="1" i="1" dirty="0">
                <a:solidFill>
                  <a:srgbClr val="FFFFFF"/>
                </a:solidFill>
                <a:latin typeface="Calibri" panose="020F0502020204030204" pitchFamily="34" charset="0"/>
              </a:rPr>
              <a:t>Benchmarking</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is a means of understanding how an organisation compares with others – typically competitors.</a:t>
            </a:r>
          </a:p>
          <a:p>
            <a:pPr eaLnBrk="1" hangingPunct="1">
              <a:buFont typeface="Arial" charset="0"/>
              <a:buNone/>
              <a:defRPr/>
            </a:pPr>
            <a:r>
              <a:rPr lang="en-GB" altLang="en-US" dirty="0">
                <a:solidFill>
                  <a:srgbClr val="FFFFFF"/>
                </a:solidFill>
                <a:latin typeface="Calibri" panose="020F0502020204030204" pitchFamily="34" charset="0"/>
              </a:rPr>
              <a:t>Two approaches to benchmarking:</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Industry/sector benchmarking </a:t>
            </a:r>
            <a:r>
              <a:rPr lang="en-GB" altLang="en-US" dirty="0">
                <a:solidFill>
                  <a:srgbClr val="FFFFFF"/>
                </a:solidFill>
                <a:latin typeface="Calibri" panose="020F0502020204030204" pitchFamily="34" charset="0"/>
              </a:rPr>
              <a:t>–</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comparing performance against other organisations in the same industry/sector against a set of performance indicators.</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Best-in-class benchmarking </a:t>
            </a:r>
            <a:r>
              <a:rPr lang="en-GB" altLang="en-US" dirty="0">
                <a:solidFill>
                  <a:srgbClr val="FFFFFF"/>
                </a:solidFill>
                <a:latin typeface="Calibri" panose="020F0502020204030204" pitchFamily="34" charset="0"/>
              </a:rPr>
              <a:t>– comparing an organisation’s performance or capabilities against ‘best-in-</a:t>
            </a:r>
            <a:r>
              <a:rPr lang="en-GB" altLang="en-US" dirty="0" err="1">
                <a:solidFill>
                  <a:srgbClr val="FFFFFF"/>
                </a:solidFill>
                <a:latin typeface="Calibri" panose="020F0502020204030204" pitchFamily="34" charset="0"/>
              </a:rPr>
              <a:t>class’</a:t>
            </a:r>
            <a:r>
              <a:rPr lang="en-GB" altLang="en-US" dirty="0">
                <a:solidFill>
                  <a:srgbClr val="FFFFFF"/>
                </a:solidFill>
                <a:latin typeface="Calibri" panose="020F0502020204030204" pitchFamily="34" charset="0"/>
              </a:rPr>
              <a:t> performance – wherever that is found even in a very different industry. (e.g. BA benchmarked its refuelling operations against Formula 1).</a:t>
            </a:r>
          </a:p>
          <a:p>
            <a:endParaRPr lang="en-GB" dirty="0">
              <a:solidFill>
                <a:srgbClr val="FFFFFF"/>
              </a:solidFill>
            </a:endParaRPr>
          </a:p>
        </p:txBody>
      </p:sp>
      <p:pic>
        <p:nvPicPr>
          <p:cNvPr id="7" name="Picture 6" descr="City lights focused in magnifying glass">
            <a:extLst>
              <a:ext uri="{FF2B5EF4-FFF2-40B4-BE49-F238E27FC236}">
                <a16:creationId xmlns:a16="http://schemas.microsoft.com/office/drawing/2014/main" id="{ADCA481D-0DC7-366E-4077-40A40848A76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450128" y="2548108"/>
            <a:ext cx="3053422" cy="2038159"/>
          </a:xfrm>
          <a:prstGeom prst="rect">
            <a:avLst/>
          </a:prstGeom>
        </p:spPr>
      </p:pic>
      <p:sp>
        <p:nvSpPr>
          <p:cNvPr id="4" name="Footer Placeholder 3">
            <a:extLst>
              <a:ext uri="{FF2B5EF4-FFF2-40B4-BE49-F238E27FC236}">
                <a16:creationId xmlns:a16="http://schemas.microsoft.com/office/drawing/2014/main" id="{DE6BD1F7-732D-385C-8F82-2915FD3E112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949B4A3-D3EE-82E0-E06E-27F9C42224AB}"/>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6536111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The resource-based view (</a:t>
            </a:r>
            <a:r>
              <a:rPr lang="en-GB" dirty="0" err="1"/>
              <a:t>rbv</a:t>
            </a:r>
            <a:r>
              <a:rPr lang="en-GB" dirty="0"/>
              <a:t>) of strategy and</a:t>
            </a:r>
            <a:br>
              <a:rPr lang="en-GB" dirty="0"/>
            </a:br>
            <a:r>
              <a:rPr lang="en-GB" dirty="0"/>
              <a:t>Achieving sustainable competitive advantage</a:t>
            </a:r>
          </a:p>
        </p:txBody>
      </p:sp>
      <p:sp>
        <p:nvSpPr>
          <p:cNvPr id="3" name="Content Placeholder 2">
            <a:extLst>
              <a:ext uri="{FF2B5EF4-FFF2-40B4-BE49-F238E27FC236}">
                <a16:creationId xmlns:a16="http://schemas.microsoft.com/office/drawing/2014/main" id="{59B9294D-0ED0-44A0-8E72-704BE7EFAB09}"/>
              </a:ext>
            </a:extLst>
          </p:cNvPr>
          <p:cNvSpPr>
            <a:spLocks noGrp="1"/>
          </p:cNvSpPr>
          <p:nvPr>
            <p:ph idx="1"/>
          </p:nvPr>
        </p:nvSpPr>
        <p:spPr>
          <a:xfrm>
            <a:off x="581191" y="1957137"/>
            <a:ext cx="11029615" cy="4466777"/>
          </a:xfrm>
        </p:spPr>
        <p:txBody>
          <a:bodyPr>
            <a:noAutofit/>
          </a:bodyPr>
          <a:lstStyle/>
          <a:p>
            <a:pPr marL="0" indent="0">
              <a:lnSpc>
                <a:spcPct val="90000"/>
              </a:lnSpc>
              <a:buNone/>
              <a:tabLst>
                <a:tab pos="273050" algn="l"/>
              </a:tabLst>
              <a:defRPr/>
            </a:pPr>
            <a:r>
              <a:rPr lang="en-GB" altLang="en-US" sz="1600" b="1" i="1" dirty="0">
                <a:solidFill>
                  <a:srgbClr val="0070C0"/>
                </a:solidFill>
              </a:rPr>
              <a:t>The resource-based view (RBV) </a:t>
            </a:r>
            <a:r>
              <a:rPr lang="en-GB" altLang="en-US" sz="1600" dirty="0"/>
              <a:t>of strategy asserts that the competitive advantage and superior performance of an organisation is explained by the distinctiveness of its capabilities.</a:t>
            </a:r>
            <a:endParaRPr lang="en-GB" sz="1600" dirty="0"/>
          </a:p>
          <a:p>
            <a:pPr marL="0" indent="0" eaLnBrk="1" hangingPunct="1">
              <a:lnSpc>
                <a:spcPct val="90000"/>
              </a:lnSpc>
              <a:buFont typeface="Arial" charset="0"/>
              <a:buNone/>
              <a:tabLst>
                <a:tab pos="273050" algn="l"/>
              </a:tabLst>
              <a:defRPr/>
            </a:pPr>
            <a:endParaRPr lang="en-GB" altLang="en-US" sz="1600" dirty="0"/>
          </a:p>
          <a:p>
            <a:pPr marL="0" indent="0" eaLnBrk="1" hangingPunct="1">
              <a:lnSpc>
                <a:spcPct val="90000"/>
              </a:lnSpc>
              <a:buFont typeface="Arial" charset="0"/>
              <a:buNone/>
              <a:tabLst>
                <a:tab pos="273050" algn="l"/>
              </a:tabLst>
              <a:defRPr/>
            </a:pPr>
            <a:r>
              <a:rPr lang="en-GB" altLang="en-US" sz="1600" dirty="0"/>
              <a:t>The four </a:t>
            </a:r>
            <a:r>
              <a:rPr lang="en-GB" altLang="en-US" sz="1600" dirty="0">
                <a:solidFill>
                  <a:srgbClr val="0070C0"/>
                </a:solidFill>
              </a:rPr>
              <a:t>key criteria </a:t>
            </a:r>
            <a:r>
              <a:rPr lang="en-GB" altLang="en-US" sz="1600" dirty="0"/>
              <a:t>by which capabilities can be assessed in terms of providing a basis for achieving </a:t>
            </a:r>
            <a:r>
              <a:rPr lang="en-GB" altLang="en-US" sz="1600" b="1" i="1" dirty="0"/>
              <a:t>sustainable</a:t>
            </a:r>
            <a:r>
              <a:rPr lang="en-GB" altLang="en-US" sz="1600" dirty="0"/>
              <a:t> competitive advantage are: </a:t>
            </a:r>
          </a:p>
          <a:p>
            <a:pPr marL="85725" indent="187325" eaLnBrk="1" hangingPunct="1">
              <a:lnSpc>
                <a:spcPct val="90000"/>
              </a:lnSpc>
              <a:buFont typeface="Arial" charset="0"/>
              <a:buChar char="•"/>
              <a:tabLst>
                <a:tab pos="273050" algn="l"/>
              </a:tabLst>
              <a:defRPr/>
            </a:pPr>
            <a:r>
              <a:rPr lang="en-GB" altLang="en-US" sz="1600" b="1" i="1" dirty="0"/>
              <a:t>V – value </a:t>
            </a:r>
          </a:p>
          <a:p>
            <a:pPr marL="85725" indent="187325" eaLnBrk="1" hangingPunct="1">
              <a:lnSpc>
                <a:spcPct val="90000"/>
              </a:lnSpc>
              <a:buFont typeface="Arial" charset="0"/>
              <a:buChar char="•"/>
              <a:tabLst>
                <a:tab pos="273050" algn="l"/>
              </a:tabLst>
              <a:defRPr/>
            </a:pPr>
            <a:r>
              <a:rPr lang="en-GB" altLang="en-US" sz="1600" b="1" i="1" dirty="0"/>
              <a:t>R – rarity </a:t>
            </a:r>
          </a:p>
          <a:p>
            <a:pPr marL="85725" indent="187325" eaLnBrk="1" hangingPunct="1">
              <a:lnSpc>
                <a:spcPct val="90000"/>
              </a:lnSpc>
              <a:buFont typeface="Arial" charset="0"/>
              <a:buChar char="•"/>
              <a:tabLst>
                <a:tab pos="273050" algn="l"/>
              </a:tabLst>
              <a:defRPr/>
            </a:pPr>
            <a:r>
              <a:rPr lang="en-GB" altLang="en-US" sz="1600" b="1" i="1" dirty="0"/>
              <a:t>I – inimitability and </a:t>
            </a:r>
          </a:p>
          <a:p>
            <a:pPr marL="85725" indent="187325" eaLnBrk="1" hangingPunct="1">
              <a:lnSpc>
                <a:spcPct val="90000"/>
              </a:lnSpc>
              <a:buFont typeface="Arial" charset="0"/>
              <a:buChar char="•"/>
              <a:tabLst>
                <a:tab pos="273050" algn="l"/>
              </a:tabLst>
              <a:defRPr/>
            </a:pPr>
            <a:r>
              <a:rPr lang="en-GB" altLang="en-US" sz="1600" b="1" i="1" dirty="0"/>
              <a:t>O – organisational support</a:t>
            </a:r>
          </a:p>
          <a:p>
            <a:pPr marL="85725" indent="187325" eaLnBrk="1" hangingPunct="1">
              <a:lnSpc>
                <a:spcPct val="90000"/>
              </a:lnSpc>
              <a:buFont typeface="Arial" charset="0"/>
              <a:buChar char="•"/>
              <a:tabLst>
                <a:tab pos="273050" algn="l"/>
              </a:tabLst>
              <a:defRPr/>
            </a:pPr>
            <a:endParaRPr lang="en-GB" altLang="en-US" sz="1600" i="1" baseline="30000" dirty="0"/>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a:xfrm>
            <a:off x="581191" y="6423914"/>
            <a:ext cx="7383713"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400" b="0" i="0" u="none" strike="noStrike" kern="1200" cap="all" spc="0" normalizeH="0" baseline="30000" noProof="0" dirty="0">
                <a:ln>
                  <a:noFill/>
                </a:ln>
                <a:solidFill>
                  <a:prstClr val="black">
                    <a:lumMod val="75000"/>
                    <a:lumOff val="25000"/>
                  </a:prstClr>
                </a:solidFill>
                <a:effectLst/>
                <a:uLnTx/>
                <a:uFillTx/>
                <a:latin typeface="Franklin Gothic Book" panose="020B0502020104020203"/>
                <a:ea typeface="+mn-ea"/>
                <a:cs typeface="+mn-cs"/>
              </a:rPr>
              <a:t>VRIO was developed in 1995 by Jay Barney</a:t>
            </a:r>
            <a:endParaRPr kumimoji="0" lang="en-GB" altLang="en-US" sz="1400" b="1"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795415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Achieving sustainable competitive advantage</a:t>
            </a:r>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4" descr="Y:\08VOL4\Graphics\Powerpoint\PE_UK\PE528-JOHNSON\Final files\GIF\ch04\M04NF002.gif">
            <a:extLst>
              <a:ext uri="{FF2B5EF4-FFF2-40B4-BE49-F238E27FC236}">
                <a16:creationId xmlns:a16="http://schemas.microsoft.com/office/drawing/2014/main" id="{81951B86-0A21-6EA3-E156-9A3E896B9443}"/>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51759" y="2601157"/>
            <a:ext cx="9521666" cy="2956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4453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3108341-C2AC-0FAB-BCC2-937544C630E3}"/>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V – Value</a:t>
            </a:r>
          </a:p>
        </p:txBody>
      </p:sp>
      <p:sp>
        <p:nvSpPr>
          <p:cNvPr id="3" name="Content Placeholder 2">
            <a:extLst>
              <a:ext uri="{FF2B5EF4-FFF2-40B4-BE49-F238E27FC236}">
                <a16:creationId xmlns:a16="http://schemas.microsoft.com/office/drawing/2014/main" id="{DF7574E4-67DB-4D72-51C6-9C5CFE95F1CE}"/>
              </a:ext>
            </a:extLst>
          </p:cNvPr>
          <p:cNvSpPr>
            <a:spLocks noGrp="1"/>
          </p:cNvSpPr>
          <p:nvPr>
            <p:ph idx="1"/>
          </p:nvPr>
        </p:nvSpPr>
        <p:spPr>
          <a:xfrm>
            <a:off x="4561870" y="723900"/>
            <a:ext cx="7183597" cy="3152362"/>
          </a:xfrm>
        </p:spPr>
        <p:txBody>
          <a:bodyPr>
            <a:normAutofit/>
          </a:bodyPr>
          <a:lstStyle/>
          <a:p>
            <a:pPr marL="0" indent="0" eaLnBrk="1" fontAlgn="auto" hangingPunct="1">
              <a:spcAft>
                <a:spcPts val="0"/>
              </a:spcAft>
              <a:buFont typeface="Arial" charset="0"/>
              <a:buNone/>
              <a:tabLst>
                <a:tab pos="284163" algn="l"/>
              </a:tabLst>
              <a:defRPr/>
            </a:pPr>
            <a:r>
              <a:rPr lang="en-GB" altLang="en-US" b="1" i="1" dirty="0">
                <a:solidFill>
                  <a:srgbClr val="0070C0"/>
                </a:solidFill>
              </a:rPr>
              <a:t>V – Value of resources and capabilities</a:t>
            </a:r>
          </a:p>
          <a:p>
            <a:pPr marL="0" indent="0" eaLnBrk="1" fontAlgn="auto" hangingPunct="1">
              <a:spcAft>
                <a:spcPts val="0"/>
              </a:spcAft>
              <a:buFont typeface="Arial" charset="0"/>
              <a:buNone/>
              <a:tabLst>
                <a:tab pos="284163" algn="l"/>
              </a:tabLst>
              <a:defRPr/>
            </a:pPr>
            <a:endParaRPr lang="en-GB" altLang="en-US" b="1" i="1" dirty="0"/>
          </a:p>
          <a:p>
            <a:pPr marL="0" indent="0" eaLnBrk="1" fontAlgn="auto" hangingPunct="1">
              <a:spcAft>
                <a:spcPts val="0"/>
              </a:spcAft>
              <a:buFont typeface="Arial" charset="0"/>
              <a:buNone/>
              <a:tabLst>
                <a:tab pos="284163" algn="l"/>
              </a:tabLst>
              <a:defRPr/>
            </a:pPr>
            <a:r>
              <a:rPr lang="en-GB" altLang="en-US" dirty="0"/>
              <a:t>Strategic capabilities are of value when they:</a:t>
            </a:r>
          </a:p>
          <a:p>
            <a:pPr marL="0" indent="0" eaLnBrk="1" fontAlgn="auto" hangingPunct="1">
              <a:spcAft>
                <a:spcPts val="0"/>
              </a:spcAft>
              <a:buFont typeface="Arial" charset="0"/>
              <a:buNone/>
              <a:tabLst>
                <a:tab pos="284163" algn="l"/>
              </a:tabLst>
              <a:defRPr/>
            </a:pPr>
            <a:r>
              <a:rPr lang="en-GB" altLang="en-US" dirty="0"/>
              <a:t> </a:t>
            </a:r>
          </a:p>
          <a:p>
            <a:pPr marL="76200" indent="-76200" eaLnBrk="1" fontAlgn="auto" hangingPunct="1">
              <a:spcAft>
                <a:spcPts val="0"/>
              </a:spcAft>
              <a:tabLst>
                <a:tab pos="284163" algn="l"/>
              </a:tabLst>
              <a:defRPr/>
            </a:pPr>
            <a:r>
              <a:rPr lang="en-GB" altLang="en-US" dirty="0"/>
              <a:t>	take</a:t>
            </a:r>
            <a:r>
              <a:rPr lang="en-GB" altLang="en-US" b="1" i="1" dirty="0"/>
              <a:t> </a:t>
            </a:r>
            <a:r>
              <a:rPr lang="en-GB" altLang="en-US" dirty="0"/>
              <a:t>advantage of </a:t>
            </a:r>
            <a:r>
              <a:rPr lang="en-GB" altLang="en-US" b="1" i="1" dirty="0"/>
              <a:t>opportunities </a:t>
            </a:r>
            <a:r>
              <a:rPr lang="en-GB" altLang="en-US" dirty="0"/>
              <a:t>and 	neutralise</a:t>
            </a:r>
            <a:r>
              <a:rPr lang="en-GB" altLang="en-US" b="1" i="1" dirty="0"/>
              <a:t> threats;</a:t>
            </a:r>
          </a:p>
          <a:p>
            <a:pPr marL="76200" indent="-76200" eaLnBrk="1" fontAlgn="auto" hangingPunct="1">
              <a:spcAft>
                <a:spcPts val="0"/>
              </a:spcAft>
              <a:tabLst>
                <a:tab pos="284163" algn="l"/>
              </a:tabLst>
              <a:defRPr/>
            </a:pPr>
            <a:r>
              <a:rPr lang="en-GB" altLang="en-US" dirty="0"/>
              <a:t>	provide </a:t>
            </a:r>
            <a:r>
              <a:rPr lang="en-GB" altLang="en-US" b="1" i="1" dirty="0"/>
              <a:t>value to customers;</a:t>
            </a:r>
          </a:p>
          <a:p>
            <a:pPr marL="76200" indent="-76200" eaLnBrk="1" fontAlgn="auto" hangingPunct="1">
              <a:spcAft>
                <a:spcPts val="0"/>
              </a:spcAft>
              <a:tabLst>
                <a:tab pos="284163" algn="l"/>
              </a:tabLst>
              <a:defRPr/>
            </a:pPr>
            <a:r>
              <a:rPr lang="en-GB" altLang="en-US" dirty="0"/>
              <a:t>	are provided at a </a:t>
            </a:r>
            <a:r>
              <a:rPr lang="en-GB" altLang="en-US" b="1" i="1" dirty="0"/>
              <a:t>cost</a:t>
            </a:r>
            <a:r>
              <a:rPr lang="en-GB" altLang="en-US" dirty="0"/>
              <a:t> that still allows an organisation to make an acceptable return.</a:t>
            </a:r>
          </a:p>
        </p:txBody>
      </p:sp>
      <p:pic>
        <p:nvPicPr>
          <p:cNvPr id="7" name="Picture 6" descr="Jars of coins">
            <a:extLst>
              <a:ext uri="{FF2B5EF4-FFF2-40B4-BE49-F238E27FC236}">
                <a16:creationId xmlns:a16="http://schemas.microsoft.com/office/drawing/2014/main" id="{F2142753-512A-7749-806F-7208958F656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0DF02B9F-6E9A-DDA2-BE97-766754D939B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8E765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7B3449B-1558-1F3C-20F6-D234A50483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1341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8D622E2-C05C-1EBD-FAD3-43A60FF74699}"/>
              </a:ext>
            </a:extLst>
          </p:cNvPr>
          <p:cNvSpPr>
            <a:spLocks noGrp="1"/>
          </p:cNvSpPr>
          <p:nvPr>
            <p:ph type="title"/>
          </p:nvPr>
        </p:nvSpPr>
        <p:spPr>
          <a:xfrm>
            <a:off x="803189" y="1209184"/>
            <a:ext cx="3089189" cy="4734416"/>
          </a:xfrm>
        </p:spPr>
        <p:txBody>
          <a:bodyPr anchor="ctr">
            <a:normAutofit/>
          </a:bodyPr>
          <a:lstStyle/>
          <a:p>
            <a:r>
              <a:rPr lang="en-GB" dirty="0">
                <a:solidFill>
                  <a:srgbClr val="FFFFFF"/>
                </a:solidFill>
              </a:rPr>
              <a:t>R – rarity</a:t>
            </a:r>
          </a:p>
        </p:txBody>
      </p:sp>
      <p:sp>
        <p:nvSpPr>
          <p:cNvPr id="3" name="Content Placeholder 2">
            <a:extLst>
              <a:ext uri="{FF2B5EF4-FFF2-40B4-BE49-F238E27FC236}">
                <a16:creationId xmlns:a16="http://schemas.microsoft.com/office/drawing/2014/main" id="{54969EC9-07C4-81AD-B675-4306F87D6D47}"/>
              </a:ext>
            </a:extLst>
          </p:cNvPr>
          <p:cNvSpPr>
            <a:spLocks noGrp="1"/>
          </p:cNvSpPr>
          <p:nvPr>
            <p:ph idx="1"/>
          </p:nvPr>
        </p:nvSpPr>
        <p:spPr>
          <a:xfrm>
            <a:off x="4561870" y="723900"/>
            <a:ext cx="7183597" cy="3152362"/>
          </a:xfrm>
        </p:spPr>
        <p:txBody>
          <a:bodyPr>
            <a:normAutofit/>
          </a:bodyPr>
          <a:lstStyle/>
          <a:p>
            <a:pPr eaLnBrk="1" fontAlgn="auto" hangingPunct="1">
              <a:spcAft>
                <a:spcPts val="0"/>
              </a:spcAft>
              <a:buFont typeface="Arial" charset="0"/>
              <a:buNone/>
              <a:defRPr/>
            </a:pPr>
            <a:r>
              <a:rPr lang="en-GB" altLang="en-US" b="1" i="1" dirty="0">
                <a:solidFill>
                  <a:srgbClr val="0070C0"/>
                </a:solidFill>
              </a:rPr>
              <a:t>R – Rarity</a:t>
            </a:r>
          </a:p>
          <a:p>
            <a:pPr eaLnBrk="1" fontAlgn="auto" hangingPunct="1">
              <a:spcAft>
                <a:spcPts val="0"/>
              </a:spcAft>
              <a:buFont typeface="Arial" charset="0"/>
              <a:buNone/>
              <a:defRPr/>
            </a:pPr>
            <a:endParaRPr lang="en-GB" altLang="en-US" b="1" i="1" dirty="0">
              <a:solidFill>
                <a:srgbClr val="0070C0"/>
              </a:solidFill>
            </a:endParaRPr>
          </a:p>
          <a:p>
            <a:pPr marL="280988" indent="-280988" eaLnBrk="1" fontAlgn="auto" hangingPunct="1">
              <a:spcAft>
                <a:spcPts val="0"/>
              </a:spcAft>
              <a:defRPr/>
            </a:pPr>
            <a:r>
              <a:rPr lang="en-GB" altLang="en-US" b="1" i="1" dirty="0"/>
              <a:t>Rare capabilities are those possessed uniquely by one organisation</a:t>
            </a:r>
            <a:r>
              <a:rPr lang="en-GB" altLang="en-US" dirty="0"/>
              <a:t> or only by a few others. </a:t>
            </a:r>
            <a:br>
              <a:rPr lang="en-GB" altLang="en-US" dirty="0"/>
            </a:br>
            <a:r>
              <a:rPr lang="en-GB" altLang="en-US" sz="1400" dirty="0"/>
              <a:t>(e.g. a company may have patented products, have supremely talented people or a powerful brand.)</a:t>
            </a:r>
          </a:p>
          <a:p>
            <a:pPr marL="280988" indent="-280988" eaLnBrk="1" fontAlgn="auto" hangingPunct="1">
              <a:spcAft>
                <a:spcPts val="0"/>
              </a:spcAft>
              <a:defRPr/>
            </a:pPr>
            <a:r>
              <a:rPr lang="en-GB" altLang="en-US" b="1" i="1" dirty="0"/>
              <a:t>Rarity could be temporary</a:t>
            </a:r>
            <a:r>
              <a:rPr lang="en-GB" altLang="en-US" dirty="0"/>
              <a:t>.</a:t>
            </a:r>
          </a:p>
          <a:p>
            <a:pPr marL="280988" indent="-280988" eaLnBrk="1" fontAlgn="auto" hangingPunct="1">
              <a:spcAft>
                <a:spcPts val="0"/>
              </a:spcAft>
              <a:buFont typeface="Arial" charset="0"/>
              <a:buNone/>
              <a:defRPr/>
            </a:pPr>
            <a:r>
              <a:rPr lang="en-GB" altLang="en-US" dirty="0"/>
              <a:t>	</a:t>
            </a:r>
            <a:r>
              <a:rPr lang="en-GB" altLang="en-US" sz="1400" dirty="0"/>
              <a:t>(e.g. patents expire, key individuals can leave or brands can be de-valued by adverse publicity.)</a:t>
            </a:r>
            <a:endParaRPr lang="en-GB" sz="1400" dirty="0"/>
          </a:p>
        </p:txBody>
      </p:sp>
      <p:pic>
        <p:nvPicPr>
          <p:cNvPr id="7" name="Picture 6" descr="Sun shining through four-leaf clover">
            <a:extLst>
              <a:ext uri="{FF2B5EF4-FFF2-40B4-BE49-F238E27FC236}">
                <a16:creationId xmlns:a16="http://schemas.microsoft.com/office/drawing/2014/main" id="{680FC99D-B3CB-CEB3-AF2E-A0FA5ADBEEB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27F81D56-5477-B53E-CD86-529B23F96A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B077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434EF76-1F1B-8A7C-8723-40D96F241611}"/>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077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B077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55518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4" name="Rectangle 3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6" name="Rectangle 3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8" name="Rectangle 3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3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Title 1">
            <a:extLst>
              <a:ext uri="{FF2B5EF4-FFF2-40B4-BE49-F238E27FC236}">
                <a16:creationId xmlns:a16="http://schemas.microsoft.com/office/drawing/2014/main" id="{F8DC1D0D-E529-2431-B798-BF19C2655C67}"/>
              </a:ext>
            </a:extLst>
          </p:cNvPr>
          <p:cNvSpPr txBox="1">
            <a:spLocks/>
          </p:cNvSpPr>
          <p:nvPr/>
        </p:nvSpPr>
        <p:spPr>
          <a:xfrm>
            <a:off x="803189" y="1209184"/>
            <a:ext cx="3089189" cy="4734416"/>
          </a:xfrm>
          <a:prstGeom prst="rect">
            <a:avLst/>
          </a:prstGeom>
        </p:spPr>
        <p:txBody>
          <a:bodyPr vert="horz" lIns="91440" tIns="45720" rIns="91440" bIns="45720" rtlCol="0" anchor="ctr">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sz="2800" b="0" i="0" u="none" strike="noStrike" kern="1200" cap="all" spc="0" normalizeH="0" baseline="0" noProof="0">
                <a:ln>
                  <a:noFill/>
                </a:ln>
                <a:solidFill>
                  <a:srgbClr val="FFFFFF"/>
                </a:solidFill>
                <a:effectLst/>
                <a:uLnTx/>
                <a:uFillTx/>
                <a:latin typeface="Franklin Gothic Demi" panose="020B0502020104020203"/>
                <a:ea typeface="+mj-ea"/>
                <a:cs typeface="+mj-cs"/>
              </a:rPr>
              <a:t>I – inimitability</a:t>
            </a:r>
          </a:p>
        </p:txBody>
      </p:sp>
      <p:sp>
        <p:nvSpPr>
          <p:cNvPr id="25" name="Content Placeholder 2">
            <a:extLst>
              <a:ext uri="{FF2B5EF4-FFF2-40B4-BE49-F238E27FC236}">
                <a16:creationId xmlns:a16="http://schemas.microsoft.com/office/drawing/2014/main" id="{D0711120-464E-8C41-2BF2-009DB67E963E}"/>
              </a:ext>
            </a:extLst>
          </p:cNvPr>
          <p:cNvSpPr txBox="1">
            <a:spLocks/>
          </p:cNvSpPr>
          <p:nvPr/>
        </p:nvSpPr>
        <p:spPr>
          <a:xfrm>
            <a:off x="4561870" y="723900"/>
            <a:ext cx="7183597" cy="3152362"/>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srgbClr val="0070C0"/>
                </a:solidFill>
                <a:effectLst/>
                <a:uLnTx/>
                <a:uFillTx/>
                <a:latin typeface="Franklin Gothic Book" panose="020B0502020104020203"/>
                <a:ea typeface="+mn-ea"/>
                <a:cs typeface="+mn-cs"/>
              </a:rPr>
              <a:t>I – Inimitability</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Inimitable capabilities are those that competitors find difficult and costly to imitate</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obtain or to substitute.</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Competitive advantage can be built on unique resources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key individual or IT system) but these may not always be sustainable </a:t>
            </a:r>
            <a:r>
              <a:rPr kumimoji="0" lang="en-US" altLang="en-US" sz="14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(key people leave or others acquire the same systems).</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Sustainable advantage is more often found in competences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(the way resources are managed, developed and deployed) and the way competences are linked together and integrated.</a:t>
            </a:r>
          </a:p>
        </p:txBody>
      </p:sp>
      <p:pic>
        <p:nvPicPr>
          <p:cNvPr id="27" name="Picture 26" descr="Father and son putting on clothes">
            <a:extLst>
              <a:ext uri="{FF2B5EF4-FFF2-40B4-BE49-F238E27FC236}">
                <a16:creationId xmlns:a16="http://schemas.microsoft.com/office/drawing/2014/main" id="{D29DFE2E-F432-8DBD-C64B-074543A2E98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528AA459-2F9D-04A7-AD82-54BE5A71A805}"/>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altLang="en-US" sz="900" b="0" i="0" u="none" strike="noStrike" kern="1200" cap="all" spc="0" normalizeH="0" baseline="0" noProof="0">
                <a:ln>
                  <a:noFill/>
                </a:ln>
                <a:solidFill>
                  <a:srgbClr val="B7BA6A"/>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34734AC-4EC6-E08C-1D1A-D36E45051CBE}"/>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27</a:t>
            </a:fld>
            <a:endPar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58558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79B36E3-6149-7F4A-854E-531B74F0723C}"/>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O – organisational support</a:t>
            </a:r>
          </a:p>
        </p:txBody>
      </p:sp>
      <p:sp>
        <p:nvSpPr>
          <p:cNvPr id="3" name="Content Placeholder 2">
            <a:extLst>
              <a:ext uri="{FF2B5EF4-FFF2-40B4-BE49-F238E27FC236}">
                <a16:creationId xmlns:a16="http://schemas.microsoft.com/office/drawing/2014/main" id="{099B212F-BC82-7DFF-0F66-B70DF4A0EC01}"/>
              </a:ext>
            </a:extLst>
          </p:cNvPr>
          <p:cNvSpPr>
            <a:spLocks noGrp="1"/>
          </p:cNvSpPr>
          <p:nvPr>
            <p:ph idx="1"/>
          </p:nvPr>
        </p:nvSpPr>
        <p:spPr>
          <a:xfrm>
            <a:off x="4561870" y="723900"/>
            <a:ext cx="7183597" cy="3152362"/>
          </a:xfrm>
        </p:spPr>
        <p:txBody>
          <a:bodyPr>
            <a:normAutofit/>
          </a:bodyPr>
          <a:lstStyle/>
          <a:p>
            <a:pPr eaLnBrk="1" hangingPunct="1">
              <a:lnSpc>
                <a:spcPct val="100000"/>
              </a:lnSpc>
              <a:buFontTx/>
              <a:buNone/>
            </a:pPr>
            <a:r>
              <a:rPr lang="en-GB" altLang="en-US" sz="1600" b="1" i="1" dirty="0">
                <a:solidFill>
                  <a:srgbClr val="0070C0"/>
                </a:solidFill>
              </a:rPr>
              <a:t>O – Organisational support</a:t>
            </a:r>
          </a:p>
          <a:p>
            <a:pPr eaLnBrk="1" hangingPunct="1">
              <a:lnSpc>
                <a:spcPct val="100000"/>
              </a:lnSpc>
              <a:buFontTx/>
              <a:buNone/>
            </a:pPr>
            <a:r>
              <a:rPr lang="en-GB" altLang="en-US" sz="1400" dirty="0"/>
              <a:t>	The organisation must be suitably organised to support the valuable, rare and inimitable capabilities that it has. This includes appropriate processes and systems.</a:t>
            </a:r>
          </a:p>
          <a:p>
            <a:pPr eaLnBrk="1" hangingPunct="1">
              <a:lnSpc>
                <a:spcPct val="100000"/>
              </a:lnSpc>
              <a:buFontTx/>
              <a:buNone/>
            </a:pPr>
            <a:endParaRPr lang="en-GB" altLang="en-US" sz="1400" b="1" dirty="0"/>
          </a:p>
          <a:p>
            <a:pPr>
              <a:lnSpc>
                <a:spcPct val="100000"/>
              </a:lnSpc>
              <a:spcBef>
                <a:spcPct val="15000"/>
              </a:spcBef>
            </a:pPr>
            <a:r>
              <a:rPr lang="en-GB" altLang="en-US" sz="1400" b="1" i="1" dirty="0">
                <a:latin typeface="Calibri" panose="020F0502020204030204" pitchFamily="34" charset="0"/>
              </a:rPr>
              <a:t>Organisational knowledge </a:t>
            </a:r>
            <a:r>
              <a:rPr lang="en-GB" altLang="en-US" sz="1400" dirty="0">
                <a:latin typeface="Calibri" panose="020F0502020204030204" pitchFamily="34" charset="0"/>
              </a:rPr>
              <a:t>is organisation-specific, collective intelligence, accumulated through both formal systems and people’s shared experience.</a:t>
            </a:r>
          </a:p>
          <a:p>
            <a:pPr>
              <a:lnSpc>
                <a:spcPct val="100000"/>
              </a:lnSpc>
              <a:spcBef>
                <a:spcPct val="15000"/>
              </a:spcBef>
            </a:pPr>
            <a:r>
              <a:rPr lang="en-GB" altLang="en-US" sz="1400" b="1" i="1" dirty="0">
                <a:latin typeface="Calibri" panose="020F0502020204030204" pitchFamily="34" charset="0"/>
              </a:rPr>
              <a:t>‘Explicit’ knowledge </a:t>
            </a:r>
            <a:r>
              <a:rPr lang="en-GB" altLang="en-US" sz="1400" dirty="0">
                <a:latin typeface="Calibri" panose="020F0502020204030204" pitchFamily="34" charset="0"/>
              </a:rPr>
              <a:t>or ‘objective’ knowledge is transmitted in formal systematic ways, e.g. systems manuals or market research.</a:t>
            </a:r>
            <a:endParaRPr lang="en-GB" altLang="en-US" sz="1400" b="1" i="1" dirty="0">
              <a:latin typeface="Calibri" panose="020F0502020204030204" pitchFamily="34" charset="0"/>
            </a:endParaRPr>
          </a:p>
          <a:p>
            <a:pPr>
              <a:lnSpc>
                <a:spcPct val="100000"/>
              </a:lnSpc>
              <a:spcBef>
                <a:spcPct val="15000"/>
              </a:spcBef>
            </a:pPr>
            <a:r>
              <a:rPr lang="en-GB" altLang="en-US" sz="1400" b="1" i="1" dirty="0">
                <a:latin typeface="Calibri" panose="020F0502020204030204" pitchFamily="34" charset="0"/>
              </a:rPr>
              <a:t>‘Tacit’ knowledge </a:t>
            </a:r>
            <a:r>
              <a:rPr lang="en-GB" altLang="en-US" sz="1400" dirty="0">
                <a:latin typeface="Calibri" panose="020F0502020204030204" pitchFamily="34" charset="0"/>
              </a:rPr>
              <a:t>is more personal, context-specific, hard to formalise and communicate and is difficult to imitate, e.g. the knowledge and relationships in a top R&amp;D team. </a:t>
            </a:r>
            <a:endParaRPr lang="en-GB" sz="1400" dirty="0"/>
          </a:p>
        </p:txBody>
      </p:sp>
      <p:pic>
        <p:nvPicPr>
          <p:cNvPr id="7" name="Picture 6" descr="Rowers carrying boat over heads on a dock">
            <a:extLst>
              <a:ext uri="{FF2B5EF4-FFF2-40B4-BE49-F238E27FC236}">
                <a16:creationId xmlns:a16="http://schemas.microsoft.com/office/drawing/2014/main" id="{8B56A520-2BD6-EEC1-7CFA-8BFA67637FF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20816" y="4149588"/>
            <a:ext cx="4265704" cy="2196838"/>
          </a:xfrm>
          <a:prstGeom prst="rect">
            <a:avLst/>
          </a:prstGeom>
        </p:spPr>
      </p:pic>
      <p:sp>
        <p:nvSpPr>
          <p:cNvPr id="4" name="Footer Placeholder 3">
            <a:extLst>
              <a:ext uri="{FF2B5EF4-FFF2-40B4-BE49-F238E27FC236}">
                <a16:creationId xmlns:a16="http://schemas.microsoft.com/office/drawing/2014/main" id="{7687FE86-AC19-6DD0-77EE-E1721D3136C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FFF47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5C0A257-7129-316E-2976-BB58A14AEBE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F47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FFF47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73797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D541204-B666-420C-9DF1-C06950D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0C44A9A-0789-0C85-6EBC-C1A8B1EE507F}"/>
              </a:ext>
            </a:extLst>
          </p:cNvPr>
          <p:cNvSpPr>
            <a:spLocks noGrp="1"/>
          </p:cNvSpPr>
          <p:nvPr>
            <p:ph type="title"/>
          </p:nvPr>
        </p:nvSpPr>
        <p:spPr>
          <a:xfrm>
            <a:off x="581192" y="702155"/>
            <a:ext cx="3424138" cy="1500131"/>
          </a:xfrm>
        </p:spPr>
        <p:txBody>
          <a:bodyPr vert="horz" lIns="91440" tIns="45720" rIns="91440" bIns="45720" rtlCol="0" anchor="b">
            <a:normAutofit/>
          </a:bodyPr>
          <a:lstStyle/>
          <a:p>
            <a:pPr>
              <a:lnSpc>
                <a:spcPct val="90000"/>
              </a:lnSpc>
            </a:pPr>
            <a:r>
              <a:rPr lang="en-US" sz="2400" b="0" kern="1200" cap="all" dirty="0">
                <a:solidFill>
                  <a:schemeClr val="tx1">
                    <a:lumMod val="75000"/>
                    <a:lumOff val="25000"/>
                  </a:schemeClr>
                </a:solidFill>
                <a:latin typeface="+mj-lt"/>
                <a:ea typeface="+mj-ea"/>
                <a:cs typeface="+mj-cs"/>
              </a:rPr>
              <a:t>Vrio framework – levels of competitive advantage</a:t>
            </a:r>
          </a:p>
        </p:txBody>
      </p:sp>
      <p:sp>
        <p:nvSpPr>
          <p:cNvPr id="28" name="Rectangle 27">
            <a:extLst>
              <a:ext uri="{FF2B5EF4-FFF2-40B4-BE49-F238E27FC236}">
                <a16:creationId xmlns:a16="http://schemas.microsoft.com/office/drawing/2014/main" id="{0C0E6C8D-508A-44F8-BB9B-7911B0118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C84847AE-0FEA-43E8-8AA1-4169A6FD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C487790A-E9D7-438A-90BB-9361BEF1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7" name="Picture 2" descr="Image result for vrio framework images">
            <a:extLst>
              <a:ext uri="{FF2B5EF4-FFF2-40B4-BE49-F238E27FC236}">
                <a16:creationId xmlns:a16="http://schemas.microsoft.com/office/drawing/2014/main" id="{F5130FC6-6085-5DD1-1533-454AC47C92F9}"/>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a:xfrm>
            <a:off x="1792371" y="2333807"/>
            <a:ext cx="5825935" cy="4092720"/>
          </a:xfrm>
          <a:prstGeom prst="rect">
            <a:avLst/>
          </a:prstGeom>
          <a:noFill/>
        </p:spPr>
      </p:pic>
      <p:pic>
        <p:nvPicPr>
          <p:cNvPr id="6" name="Picture 2" descr="VRIO Framework is illustrated, which tests if a resource or capability is valuable, rare, costly to imitate and if a company is organized to catpure value from it. If an answer is yes to all of the questions than the resource can bring sustained competitive advantage.">
            <a:extLst>
              <a:ext uri="{FF2B5EF4-FFF2-40B4-BE49-F238E27FC236}">
                <a16:creationId xmlns:a16="http://schemas.microsoft.com/office/drawing/2014/main" id="{B1BBF2A2-E98B-EA49-41AD-90A1AC9AFE9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079594" y="702155"/>
            <a:ext cx="3069928" cy="57494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CCAF2A4-719C-7617-E87E-539B0681C17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8B12D5F-D2F4-8FED-0545-649A4E28496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489118BB-23C6-EDC7-E8D8-71CF8CC12E65}"/>
              </a:ext>
            </a:extLst>
          </p:cNvPr>
          <p:cNvSpPr txBox="1"/>
          <p:nvPr/>
        </p:nvSpPr>
        <p:spPr>
          <a:xfrm>
            <a:off x="581193" y="4064877"/>
            <a:ext cx="3415074" cy="616453"/>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C2D7B539-9015-F296-B0B9-C5A8B1F3A5FF}"/>
              </a:ext>
            </a:extLst>
          </p:cNvPr>
          <p:cNvSpPr txBox="1"/>
          <p:nvPr/>
        </p:nvSpPr>
        <p:spPr>
          <a:xfrm>
            <a:off x="3112585" y="1853910"/>
            <a:ext cx="4449574" cy="369332"/>
          </a:xfrm>
          <a:prstGeom prst="rect">
            <a:avLst/>
          </a:prstGeom>
          <a:noFill/>
        </p:spPr>
        <p:txBody>
          <a:bodyPr wrap="square">
            <a:sp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Tx/>
              <a:buNone/>
              <a:tabLst/>
              <a:defRPr/>
            </a:pP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Example of framework applied to Starbucks</a:t>
            </a:r>
          </a:p>
        </p:txBody>
      </p:sp>
    </p:spTree>
    <p:extLst>
      <p:ext uri="{BB962C8B-B14F-4D97-AF65-F5344CB8AC3E}">
        <p14:creationId xmlns:p14="http://schemas.microsoft.com/office/powerpoint/2010/main" val="281453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eaLnBrk="1" hangingPunct="1">
              <a:spcBef>
                <a:spcPct val="50000"/>
              </a:spcBef>
              <a:buFontTx/>
              <a:buNone/>
            </a:pPr>
            <a:r>
              <a:rPr lang="en-GB" altLang="en-US" i="1" dirty="0">
                <a:solidFill>
                  <a:srgbClr val="FFFFFF"/>
                </a:solidFill>
                <a:cs typeface="Arial" panose="020B0604020202020204" pitchFamily="34" charset="0"/>
              </a:rPr>
              <a:t>Selling organisations compete for business by trying to offer enhanced value, and they do this through a coordinated chain of activities.</a:t>
            </a:r>
          </a:p>
          <a:p>
            <a:pPr eaLnBrk="1" hangingPunct="1">
              <a:spcBef>
                <a:spcPct val="50000"/>
              </a:spcBef>
              <a:buFontTx/>
              <a:buNone/>
            </a:pPr>
            <a:r>
              <a:rPr lang="en-GB" altLang="en-US" i="1" dirty="0">
                <a:solidFill>
                  <a:srgbClr val="FFFFFF"/>
                </a:solidFill>
                <a:cs typeface="Arial" panose="020B0604020202020204" pitchFamily="34" charset="0"/>
              </a:rPr>
              <a:t>These include product design, production, marketing, delivery and support. </a:t>
            </a:r>
          </a:p>
          <a:p>
            <a:pPr eaLnBrk="1" hangingPunct="1">
              <a:spcBef>
                <a:spcPct val="50000"/>
              </a:spcBef>
              <a:buFontTx/>
              <a:buNone/>
            </a:pPr>
            <a:r>
              <a:rPr lang="en-GB" altLang="en-US" i="1" dirty="0">
                <a:solidFill>
                  <a:srgbClr val="FFFFFF"/>
                </a:solidFill>
                <a:cs typeface="Arial" panose="020B0604020202020204" pitchFamily="34" charset="0"/>
              </a:rPr>
              <a:t>Porter (1985) referred these activities as the Value Chain.</a:t>
            </a:r>
          </a:p>
          <a:p>
            <a:endParaRPr lang="en-GB" dirty="0">
              <a:solidFill>
                <a:srgbClr val="FFFFFF"/>
              </a:solidFill>
            </a:endParaRPr>
          </a:p>
        </p:txBody>
      </p:sp>
      <p:pic>
        <p:nvPicPr>
          <p:cNvPr id="6" name="Picture 7" descr="fig15_1">
            <a:extLst>
              <a:ext uri="{FF2B5EF4-FFF2-40B4-BE49-F238E27FC236}">
                <a16:creationId xmlns:a16="http://schemas.microsoft.com/office/drawing/2014/main" id="{8CD4D416-08E3-7673-C4E4-3950A5ED183B}"/>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330915" y="1532021"/>
            <a:ext cx="7512786" cy="37939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GB" altLang="en-US" sz="900" b="0" i="0" u="none" strike="noStrike" kern="1200" cap="all" spc="0" normalizeH="0" baseline="0" noProof="0">
                <a:ln>
                  <a:noFill/>
                </a:ln>
                <a:solidFill>
                  <a:srgbClr val="465359"/>
                </a:solidFill>
                <a:effectLst/>
                <a:uLnTx/>
                <a:uFillTx/>
                <a:latin typeface="Franklin Gothic Book" panose="020B0502020104020203"/>
                <a:ea typeface="+mn-ea"/>
                <a:cs typeface="Arial" panose="020B0604020202020204" pitchFamily="34" charset="0"/>
              </a:rPr>
              <a:t>(Baines, Fill &amp; Page (2011))</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729710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marL="390525" indent="-304800" eaLnBrk="1" hangingPunct="1">
              <a:lnSpc>
                <a:spcPct val="100000"/>
              </a:lnSpc>
            </a:pPr>
            <a:r>
              <a:rPr lang="en-GB" altLang="en-US" sz="1400" b="1" dirty="0">
                <a:solidFill>
                  <a:srgbClr val="FFFFFF"/>
                </a:solidFill>
              </a:rPr>
              <a:t>D</a:t>
            </a:r>
            <a:r>
              <a:rPr lang="en-GB" altLang="en-US" sz="1400" dirty="0">
                <a:solidFill>
                  <a:srgbClr val="FFFFFF"/>
                </a:solidFill>
              </a:rPr>
              <a:t>escribes the categories of activities within an organisation, which, together, create a product or service.</a:t>
            </a:r>
          </a:p>
          <a:p>
            <a:pPr marL="390525" indent="-304800" eaLnBrk="1" hangingPunct="1">
              <a:lnSpc>
                <a:spcPct val="100000"/>
              </a:lnSpc>
            </a:pPr>
            <a:r>
              <a:rPr lang="en-GB" altLang="en-US" sz="1400" dirty="0">
                <a:solidFill>
                  <a:srgbClr val="FFFFFF"/>
                </a:solidFill>
              </a:rPr>
              <a:t>Consists of </a:t>
            </a:r>
            <a:r>
              <a:rPr lang="en-GB" altLang="en-US" sz="1400" b="1" i="1" dirty="0">
                <a:solidFill>
                  <a:srgbClr val="00B0F0"/>
                </a:solidFill>
              </a:rPr>
              <a:t>five primary activities </a:t>
            </a:r>
            <a:r>
              <a:rPr lang="en-GB" altLang="en-US" sz="1400" dirty="0">
                <a:solidFill>
                  <a:srgbClr val="FFFFFF"/>
                </a:solidFill>
              </a:rPr>
              <a:t>(which are directly concerned with the creation or delivery of a product or service) </a:t>
            </a:r>
          </a:p>
          <a:p>
            <a:pPr marL="390525" indent="-304800" eaLnBrk="1" hangingPunct="1">
              <a:lnSpc>
                <a:spcPct val="100000"/>
              </a:lnSpc>
            </a:pPr>
            <a:r>
              <a:rPr lang="en-GB" altLang="en-US" sz="1400" dirty="0">
                <a:solidFill>
                  <a:srgbClr val="FFFFFF"/>
                </a:solidFill>
              </a:rPr>
              <a:t>Also consists of </a:t>
            </a:r>
            <a:r>
              <a:rPr lang="en-GB" altLang="en-US" sz="1400" b="1" i="1" dirty="0">
                <a:solidFill>
                  <a:srgbClr val="00B0F0"/>
                </a:solidFill>
              </a:rPr>
              <a:t>four support activities </a:t>
            </a:r>
            <a:r>
              <a:rPr lang="en-GB" altLang="en-US" sz="1400" dirty="0">
                <a:solidFill>
                  <a:srgbClr val="FFFFFF"/>
                </a:solidFill>
              </a:rPr>
              <a:t>(which help to improve the effectiveness or efficiency of primary activities).</a:t>
            </a:r>
          </a:p>
          <a:p>
            <a:pPr marL="390525" indent="-304800" eaLnBrk="1" hangingPunct="1">
              <a:lnSpc>
                <a:spcPct val="100000"/>
              </a:lnSpc>
            </a:pPr>
            <a:r>
              <a:rPr lang="en-GB" altLang="en-US" sz="1400" dirty="0">
                <a:solidFill>
                  <a:srgbClr val="FFFFFF"/>
                </a:solidFill>
              </a:rPr>
              <a:t>Competitive advantage can be analysed in any of these activities.</a:t>
            </a:r>
            <a:endParaRPr lang="en-GB" sz="1400" dirty="0">
              <a:solidFill>
                <a:srgbClr val="FFFFFF"/>
              </a:solidFill>
            </a:endParaRPr>
          </a:p>
        </p:txBody>
      </p:sp>
      <p:pic>
        <p:nvPicPr>
          <p:cNvPr id="6" name="Picture 5">
            <a:extLst>
              <a:ext uri="{FF2B5EF4-FFF2-40B4-BE49-F238E27FC236}">
                <a16:creationId xmlns:a16="http://schemas.microsoft.com/office/drawing/2014/main" id="{ED065F01-BFBB-3080-E94E-D44CA9E10D47}"/>
              </a:ext>
            </a:extLst>
          </p:cNvPr>
          <p:cNvPicPr>
            <a:picLocks noChangeAspect="1"/>
          </p:cNvPicPr>
          <p:nvPr/>
        </p:nvPicPr>
        <p:blipFill>
          <a:blip r:embed="rId2"/>
          <a:stretch>
            <a:fillRect/>
          </a:stretch>
        </p:blipFill>
        <p:spPr>
          <a:xfrm>
            <a:off x="4411579" y="650949"/>
            <a:ext cx="7179166" cy="5815126"/>
          </a:xfrm>
          <a:prstGeom prst="rect">
            <a:avLst/>
          </a:prstGeom>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 online.hbs.edu</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95765231"/>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6BE5-E09E-EC12-2D5A-3AD3DCF56FA3}"/>
              </a:ext>
            </a:extLst>
          </p:cNvPr>
          <p:cNvSpPr>
            <a:spLocks noGrp="1"/>
          </p:cNvSpPr>
          <p:nvPr>
            <p:ph type="title"/>
          </p:nvPr>
        </p:nvSpPr>
        <p:spPr/>
        <p:txBody>
          <a:bodyPr/>
          <a:lstStyle/>
          <a:p>
            <a:r>
              <a:rPr lang="en-GB" dirty="0"/>
              <a:t>Benefits of value chain analysis</a:t>
            </a:r>
          </a:p>
        </p:txBody>
      </p:sp>
      <p:sp>
        <p:nvSpPr>
          <p:cNvPr id="3" name="Content Placeholder 2">
            <a:extLst>
              <a:ext uri="{FF2B5EF4-FFF2-40B4-BE49-F238E27FC236}">
                <a16:creationId xmlns:a16="http://schemas.microsoft.com/office/drawing/2014/main" id="{C32ECE91-E3D5-6681-1B32-427344012E33}"/>
              </a:ext>
            </a:extLst>
          </p:cNvPr>
          <p:cNvSpPr>
            <a:spLocks noGrp="1"/>
          </p:cNvSpPr>
          <p:nvPr>
            <p:ph idx="1"/>
          </p:nvPr>
        </p:nvSpPr>
        <p:spPr/>
        <p:txBody>
          <a:bodyPr/>
          <a:lstStyle/>
          <a:p>
            <a:pPr marL="381000" indent="-285750">
              <a:lnSpc>
                <a:spcPts val="3000"/>
              </a:lnSpc>
            </a:pPr>
            <a:r>
              <a:rPr lang="en-GB" altLang="en-US" sz="1800" b="1" i="1" dirty="0">
                <a:latin typeface="Calibri" panose="020F0502020204030204" pitchFamily="34" charset="0"/>
              </a:rPr>
              <a:t>A generic description of activities </a:t>
            </a:r>
            <a:r>
              <a:rPr lang="en-GB" altLang="en-US" sz="1800" dirty="0">
                <a:latin typeface="Calibri" panose="020F0502020204030204" pitchFamily="34" charset="0"/>
              </a:rPr>
              <a:t>– understanding how the discrete activities (or clusters of linked activities) contribute to customer benefit.</a:t>
            </a:r>
          </a:p>
          <a:p>
            <a:pPr marL="381000" indent="-285750">
              <a:lnSpc>
                <a:spcPts val="3000"/>
              </a:lnSpc>
            </a:pPr>
            <a:r>
              <a:rPr lang="en-GB" altLang="en-US" sz="1800" b="1" i="1" dirty="0">
                <a:latin typeface="Calibri" panose="020F0502020204030204" pitchFamily="34" charset="0"/>
              </a:rPr>
              <a:t>Identifying activities </a:t>
            </a:r>
            <a:r>
              <a:rPr lang="en-GB" altLang="en-US" sz="1800" dirty="0">
                <a:latin typeface="Calibri" panose="020F0502020204030204" pitchFamily="34" charset="0"/>
              </a:rPr>
              <a:t>where the organisation has particular strengths or weaknesses.</a:t>
            </a:r>
          </a:p>
          <a:p>
            <a:pPr marL="381000" indent="-285750">
              <a:lnSpc>
                <a:spcPts val="3000"/>
              </a:lnSpc>
            </a:pPr>
            <a:r>
              <a:rPr lang="en-GB" altLang="en-US" sz="1800" b="1" i="1" dirty="0">
                <a:latin typeface="Calibri" panose="020F0502020204030204" pitchFamily="34" charset="0"/>
              </a:rPr>
              <a:t>Analysing the competitive position </a:t>
            </a:r>
            <a:r>
              <a:rPr lang="en-GB" altLang="en-US" sz="1800" dirty="0">
                <a:latin typeface="Calibri" panose="020F0502020204030204" pitchFamily="34" charset="0"/>
              </a:rPr>
              <a:t>of the organisation using the VRIO criteria – thus identifying sources of sustainable advantage.</a:t>
            </a:r>
          </a:p>
          <a:p>
            <a:pPr marL="381000" indent="-285750">
              <a:lnSpc>
                <a:spcPts val="3000"/>
              </a:lnSpc>
            </a:pPr>
            <a:r>
              <a:rPr lang="en-GB" altLang="en-US" sz="1800" dirty="0">
                <a:latin typeface="Calibri" panose="020F0502020204030204" pitchFamily="34" charset="0"/>
              </a:rPr>
              <a:t>Looking for ways to </a:t>
            </a:r>
            <a:r>
              <a:rPr lang="en-GB" altLang="en-US" sz="1800" b="1" i="1" dirty="0">
                <a:latin typeface="Calibri" panose="020F0502020204030204" pitchFamily="34" charset="0"/>
              </a:rPr>
              <a:t>enhance value or decrease cost </a:t>
            </a:r>
            <a:r>
              <a:rPr lang="en-GB" altLang="en-US" sz="1800" dirty="0">
                <a:latin typeface="Calibri" panose="020F0502020204030204" pitchFamily="34" charset="0"/>
              </a:rPr>
              <a:t>in value activities (e.g. outsourcing).</a:t>
            </a:r>
            <a:endParaRPr lang="en-GB" dirty="0"/>
          </a:p>
        </p:txBody>
      </p:sp>
      <p:sp>
        <p:nvSpPr>
          <p:cNvPr id="4" name="Footer Placeholder 3">
            <a:extLst>
              <a:ext uri="{FF2B5EF4-FFF2-40B4-BE49-F238E27FC236}">
                <a16:creationId xmlns:a16="http://schemas.microsoft.com/office/drawing/2014/main" id="{F19BE735-56CA-3244-149B-14717B222FE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4F888A02-8A45-B503-A3AE-B2CB80595A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7" descr="fig15_1">
            <a:extLst>
              <a:ext uri="{FF2B5EF4-FFF2-40B4-BE49-F238E27FC236}">
                <a16:creationId xmlns:a16="http://schemas.microsoft.com/office/drawing/2014/main" id="{6A7BF424-D097-F09A-2F48-CCBAB10722D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225079" y="702156"/>
            <a:ext cx="3618622" cy="18274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20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16BC518F-C0D3-63E9-3F8F-709D84A7F427}"/>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system</a:t>
            </a:r>
          </a:p>
        </p:txBody>
      </p:sp>
      <p:sp>
        <p:nvSpPr>
          <p:cNvPr id="3" name="Content Placeholder 2">
            <a:extLst>
              <a:ext uri="{FF2B5EF4-FFF2-40B4-BE49-F238E27FC236}">
                <a16:creationId xmlns:a16="http://schemas.microsoft.com/office/drawing/2014/main" id="{FA1F2B72-9D3B-76A3-94DF-6533147DFAF1}"/>
              </a:ext>
            </a:extLst>
          </p:cNvPr>
          <p:cNvSpPr>
            <a:spLocks noGrp="1"/>
          </p:cNvSpPr>
          <p:nvPr>
            <p:ph idx="1"/>
          </p:nvPr>
        </p:nvSpPr>
        <p:spPr>
          <a:xfrm>
            <a:off x="601255" y="2177142"/>
            <a:ext cx="3409782" cy="3823607"/>
          </a:xfrm>
        </p:spPr>
        <p:txBody>
          <a:bodyPr>
            <a:normAutofit/>
          </a:bodyPr>
          <a:lstStyle/>
          <a:p>
            <a:pPr marL="304800" indent="-304800" eaLnBrk="1" hangingPunct="1"/>
            <a:r>
              <a:rPr lang="en-GB" altLang="en-US" b="1" i="1" dirty="0">
                <a:solidFill>
                  <a:srgbClr val="FFFFFF"/>
                </a:solidFill>
                <a:latin typeface="Calibri" panose="020F0502020204030204" pitchFamily="34" charset="0"/>
              </a:rPr>
              <a:t>The value system </a:t>
            </a:r>
            <a:r>
              <a:rPr lang="en-GB" altLang="en-US" dirty="0">
                <a:solidFill>
                  <a:srgbClr val="FFFFFF"/>
                </a:solidFill>
                <a:latin typeface="Calibri" panose="020F0502020204030204" pitchFamily="34" charset="0"/>
              </a:rPr>
              <a:t>comprises the set of inter-organisational links and relationships that are necessary to create a product or service.</a:t>
            </a:r>
          </a:p>
          <a:p>
            <a:pPr marL="304800" indent="-304800" eaLnBrk="1" hangingPunct="1"/>
            <a:r>
              <a:rPr lang="en-GB" altLang="en-US" dirty="0">
                <a:solidFill>
                  <a:srgbClr val="FFFFFF"/>
                </a:solidFill>
                <a:latin typeface="Calibri" panose="020F0502020204030204" pitchFamily="34" charset="0"/>
              </a:rPr>
              <a:t>It looks at an organisation’s value chain in the context of links to other value chains.</a:t>
            </a:r>
          </a:p>
          <a:p>
            <a:pPr marL="304800" indent="-304800" eaLnBrk="1" hangingPunct="1"/>
            <a:r>
              <a:rPr lang="en-GB" altLang="en-US" dirty="0">
                <a:solidFill>
                  <a:srgbClr val="FFFFFF"/>
                </a:solidFill>
                <a:latin typeface="Calibri" panose="020F0502020204030204" pitchFamily="34" charset="0"/>
              </a:rPr>
              <a:t>Competitive advantage can be derived from </a:t>
            </a:r>
            <a:r>
              <a:rPr lang="en-GB" altLang="en-US" b="1" i="1" dirty="0">
                <a:solidFill>
                  <a:srgbClr val="FFFFFF"/>
                </a:solidFill>
                <a:latin typeface="Calibri" panose="020F0502020204030204" pitchFamily="34" charset="0"/>
              </a:rPr>
              <a:t>linkages</a:t>
            </a:r>
            <a:r>
              <a:rPr lang="en-GB" altLang="en-US" dirty="0">
                <a:solidFill>
                  <a:srgbClr val="FFFFFF"/>
                </a:solidFill>
                <a:latin typeface="Calibri" panose="020F0502020204030204" pitchFamily="34" charset="0"/>
              </a:rPr>
              <a:t> within the value system.</a:t>
            </a:r>
          </a:p>
          <a:p>
            <a:endParaRPr lang="en-GB" dirty="0">
              <a:solidFill>
                <a:srgbClr val="FFFFFF"/>
              </a:solidFill>
            </a:endParaRPr>
          </a:p>
        </p:txBody>
      </p:sp>
      <p:pic>
        <p:nvPicPr>
          <p:cNvPr id="6" name="Picture 11" descr="Shape, polygon&#10;&#10;Description automatically generated">
            <a:extLst>
              <a:ext uri="{FF2B5EF4-FFF2-40B4-BE49-F238E27FC236}">
                <a16:creationId xmlns:a16="http://schemas.microsoft.com/office/drawing/2014/main" id="{E2263D13-74B7-23E7-5156-E7D1F24A8737}"/>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592231" y="2167604"/>
            <a:ext cx="6831503" cy="3435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17027057-2334-4146-6318-333B7D09CB6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773BA63A-52C5-6432-6241-98DE3D6018A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91039B-6C17-1439-5448-830FF91815D2}"/>
              </a:ext>
            </a:extLst>
          </p:cNvPr>
          <p:cNvSpPr txBox="1"/>
          <p:nvPr/>
        </p:nvSpPr>
        <p:spPr>
          <a:xfrm>
            <a:off x="4500945" y="1005840"/>
            <a:ext cx="7244522" cy="923330"/>
          </a:xfrm>
          <a:prstGeom prst="rect">
            <a:avLst/>
          </a:prstGeom>
          <a:noFill/>
        </p:spPr>
        <p:txBody>
          <a:bodyPr wrap="square">
            <a:sp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1" u="none" strike="noStrike" kern="1200" cap="none" spc="0" normalizeH="0" baseline="0" noProof="0" dirty="0">
                <a:ln>
                  <a:noFill/>
                </a:ln>
                <a:solidFill>
                  <a:prstClr val="black"/>
                </a:solidFill>
                <a:effectLst/>
                <a:uLnTx/>
                <a:uFillTx/>
                <a:latin typeface="Franklin Gothic Book" panose="020B0502020104020203"/>
                <a:ea typeface="+mn-ea"/>
                <a:cs typeface="+mn-cs"/>
              </a:rPr>
              <a:t>Important to understand: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1" i="1" u="none" strike="noStrike" kern="1200" cap="none" spc="0" normalizeH="0" baseline="0" noProof="0" dirty="0">
                <a:ln>
                  <a:noFill/>
                </a:ln>
                <a:solidFill>
                  <a:prstClr val="black"/>
                </a:solidFill>
                <a:effectLst/>
                <a:uLnTx/>
                <a:uFillTx/>
                <a:latin typeface="Franklin Gothic Book" panose="020B0502020104020203"/>
                <a:ea typeface="+mn-ea"/>
                <a:cs typeface="+mn-cs"/>
              </a:rPr>
              <a:t>Which activities need to be part of the Organisation’s value chain because they are key to achieving competitive advantage?</a:t>
            </a:r>
          </a:p>
        </p:txBody>
      </p:sp>
      <p:pic>
        <p:nvPicPr>
          <p:cNvPr id="10" name="Picture 9">
            <a:extLst>
              <a:ext uri="{FF2B5EF4-FFF2-40B4-BE49-F238E27FC236}">
                <a16:creationId xmlns:a16="http://schemas.microsoft.com/office/drawing/2014/main" id="{BC703EDB-E8A3-151D-AE5D-1CD5C742E7E9}"/>
              </a:ext>
            </a:extLst>
          </p:cNvPr>
          <p:cNvPicPr>
            <a:picLocks noChangeAspect="1"/>
          </p:cNvPicPr>
          <p:nvPr/>
        </p:nvPicPr>
        <p:blipFill>
          <a:blip r:embed="rId3"/>
          <a:stretch>
            <a:fillRect/>
          </a:stretch>
        </p:blipFill>
        <p:spPr>
          <a:xfrm>
            <a:off x="4308732" y="6022709"/>
            <a:ext cx="7115002" cy="353599"/>
          </a:xfrm>
          <a:prstGeom prst="rect">
            <a:avLst/>
          </a:prstGeom>
        </p:spPr>
      </p:pic>
    </p:spTree>
    <p:extLst>
      <p:ext uri="{BB962C8B-B14F-4D97-AF65-F5344CB8AC3E}">
        <p14:creationId xmlns:p14="http://schemas.microsoft.com/office/powerpoint/2010/main" val="39488613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FC6DF-0CE2-145D-0B79-72B85CD8A509}"/>
              </a:ext>
            </a:extLst>
          </p:cNvPr>
          <p:cNvSpPr>
            <a:spLocks noGrp="1"/>
          </p:cNvSpPr>
          <p:nvPr>
            <p:ph type="title"/>
          </p:nvPr>
        </p:nvSpPr>
        <p:spPr/>
        <p:txBody>
          <a:bodyPr/>
          <a:lstStyle/>
          <a:p>
            <a:r>
              <a:rPr lang="en-GB" dirty="0"/>
              <a:t>Benefits of value system analysis</a:t>
            </a:r>
          </a:p>
        </p:txBody>
      </p:sp>
      <p:sp>
        <p:nvSpPr>
          <p:cNvPr id="3" name="Content Placeholder 2">
            <a:extLst>
              <a:ext uri="{FF2B5EF4-FFF2-40B4-BE49-F238E27FC236}">
                <a16:creationId xmlns:a16="http://schemas.microsoft.com/office/drawing/2014/main" id="{7617C1D9-7733-D255-9EC8-CE2392D2EDD5}"/>
              </a:ext>
            </a:extLst>
          </p:cNvPr>
          <p:cNvSpPr>
            <a:spLocks noGrp="1"/>
          </p:cNvSpPr>
          <p:nvPr>
            <p:ph idx="1"/>
          </p:nvPr>
        </p:nvSpPr>
        <p:spPr/>
        <p:txBody>
          <a:bodyPr/>
          <a:lstStyle/>
          <a:p>
            <a:pPr eaLnBrk="1" hangingPunct="1">
              <a:lnSpc>
                <a:spcPts val="3000"/>
              </a:lnSpc>
            </a:pPr>
            <a:r>
              <a:rPr lang="en-GB" altLang="en-US" sz="1800" b="1" i="1" dirty="0">
                <a:latin typeface="Calibri" panose="020F0502020204030204" pitchFamily="34" charset="0"/>
              </a:rPr>
              <a:t>Understanding cost/price structures </a:t>
            </a:r>
            <a:r>
              <a:rPr lang="en-GB" altLang="en-US" sz="1800" dirty="0">
                <a:latin typeface="Calibri" panose="020F0502020204030204" pitchFamily="34" charset="0"/>
              </a:rPr>
              <a:t>across the value system</a:t>
            </a:r>
            <a:r>
              <a:rPr lang="en-GB" altLang="en-US" sz="1800" i="1" dirty="0">
                <a:latin typeface="Calibri" panose="020F0502020204030204" pitchFamily="34" charset="0"/>
              </a:rPr>
              <a:t> </a:t>
            </a:r>
            <a:r>
              <a:rPr lang="en-GB" altLang="en-US" sz="1800" dirty="0">
                <a:latin typeface="Calibri" panose="020F0502020204030204" pitchFamily="34" charset="0"/>
              </a:rPr>
              <a:t>– analysing the best area of focus and the best business model.</a:t>
            </a:r>
          </a:p>
          <a:p>
            <a:pPr eaLnBrk="1" hangingPunct="1">
              <a:lnSpc>
                <a:spcPts val="3000"/>
              </a:lnSpc>
            </a:pPr>
            <a:r>
              <a:rPr lang="en-GB" altLang="en-US" sz="1800" b="1" i="1" dirty="0">
                <a:latin typeface="Calibri" panose="020F0502020204030204" pitchFamily="34" charset="0"/>
              </a:rPr>
              <a:t>Identifying ‘profit pools</a:t>
            </a:r>
            <a:r>
              <a:rPr lang="en-GB" altLang="en-US" sz="1800" b="1" dirty="0">
                <a:latin typeface="Calibri" panose="020F0502020204030204" pitchFamily="34" charset="0"/>
              </a:rPr>
              <a:t>’</a:t>
            </a:r>
            <a:r>
              <a:rPr lang="en-GB" altLang="en-US" sz="1800" dirty="0">
                <a:latin typeface="Calibri" panose="020F0502020204030204" pitchFamily="34" charset="0"/>
              </a:rPr>
              <a:t> (i.e. levels of profit in different parts of the system) – seeking ways to use existing capabilities in order to exploit these.</a:t>
            </a:r>
          </a:p>
          <a:p>
            <a:pPr eaLnBrk="1" hangingPunct="1">
              <a:lnSpc>
                <a:spcPts val="3000"/>
              </a:lnSpc>
            </a:pPr>
            <a:r>
              <a:rPr lang="en-GB" altLang="en-US" sz="1800" b="1" i="1" dirty="0">
                <a:latin typeface="Calibri" panose="020F0502020204030204" pitchFamily="34" charset="0"/>
              </a:rPr>
              <a:t>The ‘make or buy’ decision </a:t>
            </a:r>
            <a:r>
              <a:rPr lang="en-GB" altLang="en-US" sz="1600" dirty="0">
                <a:latin typeface="Calibri" panose="020F0502020204030204" pitchFamily="34" charset="0"/>
              </a:rPr>
              <a:t>–</a:t>
            </a:r>
            <a:r>
              <a:rPr lang="en-GB" altLang="en-US" sz="1800" dirty="0">
                <a:latin typeface="Calibri" panose="020F0502020204030204" pitchFamily="34" charset="0"/>
              </a:rPr>
              <a:t> which activities to do ‘in-house’ and which to outsource.</a:t>
            </a:r>
          </a:p>
          <a:p>
            <a:pPr eaLnBrk="1" hangingPunct="1">
              <a:lnSpc>
                <a:spcPts val="3000"/>
              </a:lnSpc>
            </a:pPr>
            <a:r>
              <a:rPr lang="en-GB" altLang="en-US" sz="1800" b="1" i="1" dirty="0">
                <a:latin typeface="Calibri" panose="020F0502020204030204" pitchFamily="34" charset="0"/>
              </a:rPr>
              <a:t>Partnering </a:t>
            </a:r>
            <a:r>
              <a:rPr lang="en-GB" altLang="en-US" sz="1800" dirty="0">
                <a:latin typeface="Calibri" panose="020F0502020204030204" pitchFamily="34" charset="0"/>
              </a:rPr>
              <a:t>– deciding who to work with and the nature of these relationships.</a:t>
            </a:r>
          </a:p>
          <a:p>
            <a:endParaRPr lang="en-GB" dirty="0"/>
          </a:p>
        </p:txBody>
      </p:sp>
      <p:sp>
        <p:nvSpPr>
          <p:cNvPr id="4" name="Footer Placeholder 3">
            <a:extLst>
              <a:ext uri="{FF2B5EF4-FFF2-40B4-BE49-F238E27FC236}">
                <a16:creationId xmlns:a16="http://schemas.microsoft.com/office/drawing/2014/main" id="{BE20C847-E8E1-8729-EBB0-04D555A100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DE14290-9B44-2CD2-0EE0-A97CDCD2EAC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11" descr="Shape, polygon&#10;&#10;Description automatically generated">
            <a:extLst>
              <a:ext uri="{FF2B5EF4-FFF2-40B4-BE49-F238E27FC236}">
                <a16:creationId xmlns:a16="http://schemas.microsoft.com/office/drawing/2014/main" id="{46D510A6-5E7C-4A53-FBB1-406EC1BDA65F}"/>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863263" y="983973"/>
            <a:ext cx="2680907" cy="13483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1720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F4F9-B2F0-F9B5-86BE-018EC3E66395}"/>
              </a:ext>
            </a:extLst>
          </p:cNvPr>
          <p:cNvSpPr>
            <a:spLocks noGrp="1"/>
          </p:cNvSpPr>
          <p:nvPr>
            <p:ph type="title"/>
          </p:nvPr>
        </p:nvSpPr>
        <p:spPr>
          <a:xfrm>
            <a:off x="581192" y="702156"/>
            <a:ext cx="11029616" cy="621933"/>
          </a:xfrm>
        </p:spPr>
        <p:txBody>
          <a:bodyPr/>
          <a:lstStyle/>
          <a:p>
            <a:r>
              <a:rPr lang="en-GB" dirty="0"/>
              <a:t>summary</a:t>
            </a:r>
          </a:p>
        </p:txBody>
      </p:sp>
      <p:sp>
        <p:nvSpPr>
          <p:cNvPr id="3" name="Content Placeholder 2">
            <a:extLst>
              <a:ext uri="{FF2B5EF4-FFF2-40B4-BE49-F238E27FC236}">
                <a16:creationId xmlns:a16="http://schemas.microsoft.com/office/drawing/2014/main" id="{20130AEE-954F-6B3E-CF28-418C6DA06E71}"/>
              </a:ext>
            </a:extLst>
          </p:cNvPr>
          <p:cNvSpPr>
            <a:spLocks noGrp="1"/>
          </p:cNvSpPr>
          <p:nvPr>
            <p:ph idx="1"/>
          </p:nvPr>
        </p:nvSpPr>
        <p:spPr>
          <a:xfrm>
            <a:off x="581192" y="1772653"/>
            <a:ext cx="11029615" cy="4202697"/>
          </a:xfrm>
        </p:spPr>
        <p:txBody>
          <a:bodyPr>
            <a:noAutofit/>
          </a:bodyPr>
          <a:lstStyle/>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able to achieve sustained competitive advantage resources / capabilities need to be </a:t>
            </a:r>
            <a:r>
              <a:rPr lang="en-GB" altLang="en-US" sz="1800" b="1" i="1" dirty="0">
                <a:latin typeface="Calibri" panose="020F0502020204030204" pitchFamily="34" charset="0"/>
              </a:rPr>
              <a:t>unique and distinctive. </a:t>
            </a:r>
            <a:endParaRPr lang="en-GB" altLang="en-US" sz="1800" dirty="0">
              <a:latin typeface="Calibri" panose="020F0502020204030204" pitchFamily="34" charset="0"/>
            </a:endParaRPr>
          </a:p>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distinctive and provide for sustainable competitive advantage, resources and capabilities need to fulfil the </a:t>
            </a:r>
            <a:r>
              <a:rPr lang="en-GB" altLang="en-US" sz="1800" b="1" i="1" dirty="0">
                <a:latin typeface="Calibri" panose="020F0502020204030204" pitchFamily="34" charset="0"/>
              </a:rPr>
              <a:t>VRIO criteria </a:t>
            </a:r>
            <a:r>
              <a:rPr lang="en-GB" altLang="en-US" sz="1800" dirty="0">
                <a:latin typeface="Calibri" panose="020F0502020204030204" pitchFamily="34" charset="0"/>
              </a:rPr>
              <a:t>of being </a:t>
            </a:r>
            <a:r>
              <a:rPr lang="en-GB" altLang="en-US" sz="1800" b="1" i="1" dirty="0">
                <a:latin typeface="Calibri" panose="020F0502020204030204" pitchFamily="34" charset="0"/>
              </a:rPr>
              <a:t>Valuable, Rare, Inimitable and supported by the Organisation.</a:t>
            </a:r>
          </a:p>
          <a:p>
            <a:pPr marL="295275" indent="-295275" eaLnBrk="1" hangingPunct="1">
              <a:spcBef>
                <a:spcPct val="20000"/>
              </a:spcBef>
              <a:buClr>
                <a:schemeClr val="tx1"/>
              </a:buClr>
              <a:buFont typeface="Arial" charset="0"/>
              <a:buChar char="•"/>
              <a:defRPr/>
            </a:pPr>
            <a:endParaRPr lang="en-GB" altLang="en-US" sz="1800" b="1" i="1" dirty="0">
              <a:latin typeface="Calibri" panose="020F0502020204030204" pitchFamily="34" charset="0"/>
            </a:endParaRPr>
          </a:p>
          <a:p>
            <a:pPr marL="0" indent="0" eaLnBrk="1" fontAlgn="auto" hangingPunct="1">
              <a:spcAft>
                <a:spcPts val="0"/>
              </a:spcAft>
              <a:buClr>
                <a:srgbClr val="0070C0"/>
              </a:buClr>
              <a:buFont typeface="Arial" charset="0"/>
              <a:buNone/>
              <a:defRPr/>
            </a:pPr>
            <a:r>
              <a:rPr lang="en-IN" altLang="en-US" sz="1800" b="1" i="1" dirty="0">
                <a:latin typeface="Calibri" panose="020F0502020204030204" pitchFamily="34" charset="0"/>
              </a:rPr>
              <a:t>Ways of diagnosing organisational resources and capabilities include: </a:t>
            </a:r>
          </a:p>
          <a:p>
            <a:pPr marL="314325" indent="-314325" eaLnBrk="1" fontAlgn="auto" hangingPunct="1">
              <a:spcAft>
                <a:spcPts val="0"/>
              </a:spcAft>
              <a:buClr>
                <a:schemeClr val="tx1"/>
              </a:buClr>
              <a:defRPr/>
            </a:pPr>
            <a:r>
              <a:rPr lang="en-GB" sz="1800" b="1" i="1" dirty="0">
                <a:latin typeface="Calibri" panose="020F0502020204030204" pitchFamily="34" charset="0"/>
              </a:rPr>
              <a:t>VRIO analysis</a:t>
            </a:r>
            <a:r>
              <a:rPr lang="en-GB" sz="1800" b="1" dirty="0">
                <a:latin typeface="Calibri" panose="020F0502020204030204" pitchFamily="34" charset="0"/>
              </a:rPr>
              <a:t> </a:t>
            </a:r>
            <a:r>
              <a:rPr lang="en-GB" sz="1800" dirty="0">
                <a:latin typeface="Calibri" panose="020F0502020204030204" pitchFamily="34" charset="0"/>
              </a:rPr>
              <a:t>of resources and capabilities to evaluate if they contribute to competitive advantage.</a:t>
            </a:r>
          </a:p>
          <a:p>
            <a:pPr marL="304800" indent="-304800" eaLnBrk="1" fontAlgn="auto" hangingPunct="1">
              <a:spcAft>
                <a:spcPts val="0"/>
              </a:spcAft>
              <a:defRPr/>
            </a:pPr>
            <a:r>
              <a:rPr lang="en-GB" sz="1800" dirty="0">
                <a:latin typeface="Calibri" panose="020F0502020204030204" pitchFamily="34" charset="0"/>
              </a:rPr>
              <a:t>Analysing an organisation’s </a:t>
            </a:r>
            <a:r>
              <a:rPr lang="en-GB" sz="1800" b="1" i="1" dirty="0">
                <a:latin typeface="Calibri" panose="020F0502020204030204" pitchFamily="34" charset="0"/>
              </a:rPr>
              <a:t>value chain</a:t>
            </a:r>
            <a:r>
              <a:rPr lang="en-GB" sz="1800" b="1" dirty="0">
                <a:latin typeface="Calibri" panose="020F0502020204030204" pitchFamily="34" charset="0"/>
              </a:rPr>
              <a:t> and </a:t>
            </a:r>
            <a:r>
              <a:rPr lang="en-GB" sz="1800" b="1" i="1" dirty="0">
                <a:latin typeface="Calibri" panose="020F0502020204030204" pitchFamily="34" charset="0"/>
              </a:rPr>
              <a:t>value system</a:t>
            </a:r>
            <a:r>
              <a:rPr lang="en-GB" sz="1800" b="1" dirty="0">
                <a:latin typeface="Calibri" panose="020F0502020204030204" pitchFamily="34" charset="0"/>
              </a:rPr>
              <a:t> </a:t>
            </a:r>
            <a:r>
              <a:rPr lang="en-GB" sz="1800" dirty="0">
                <a:latin typeface="Calibri" panose="020F0502020204030204" pitchFamily="34" charset="0"/>
              </a:rPr>
              <a:t>to understand how value to a customer is created and can be developed.</a:t>
            </a:r>
          </a:p>
          <a:p>
            <a:pPr marL="304800" indent="-304800" eaLnBrk="1" fontAlgn="auto" hangingPunct="1">
              <a:spcAft>
                <a:spcPts val="0"/>
              </a:spcAft>
              <a:defRPr/>
            </a:pPr>
            <a:r>
              <a:rPr lang="en-GB" sz="1800" b="1" i="1" dirty="0">
                <a:latin typeface="Calibri" panose="020F0502020204030204" pitchFamily="34" charset="0"/>
              </a:rPr>
              <a:t>Strategic analysis frameworks such as PESTEL, SWOT etc.</a:t>
            </a:r>
            <a:r>
              <a:rPr lang="en-GB" sz="1800" b="1" dirty="0">
                <a:latin typeface="Calibri" panose="020F0502020204030204" pitchFamily="34" charset="0"/>
              </a:rPr>
              <a:t> </a:t>
            </a:r>
            <a:r>
              <a:rPr lang="en-GB" sz="1800" dirty="0">
                <a:latin typeface="Calibri" panose="020F0502020204030204" pitchFamily="34" charset="0"/>
              </a:rPr>
              <a:t>drawing together an understanding of the strengths, weaknesses, opportunities and threats an organisation faces.</a:t>
            </a:r>
          </a:p>
          <a:p>
            <a:pPr marL="304800" indent="-304800" eaLnBrk="1" fontAlgn="auto" hangingPunct="1">
              <a:spcAft>
                <a:spcPts val="0"/>
              </a:spcAft>
              <a:defRPr/>
            </a:pPr>
            <a:r>
              <a:rPr lang="en-GB" sz="1800" b="1" i="1" dirty="0">
                <a:latin typeface="Calibri" panose="020F0502020204030204" pitchFamily="34" charset="0"/>
              </a:rPr>
              <a:t>Benchmarking</a:t>
            </a:r>
            <a:r>
              <a:rPr lang="en-GB" sz="1800" dirty="0">
                <a:latin typeface="Calibri" panose="020F0502020204030204" pitchFamily="34" charset="0"/>
              </a:rPr>
              <a:t> to understand the relative performance of organisations.</a:t>
            </a:r>
          </a:p>
          <a:p>
            <a:pPr marL="304800" indent="-304800">
              <a:spcAft>
                <a:spcPts val="0"/>
              </a:spcAft>
              <a:defRPr/>
            </a:pPr>
            <a:r>
              <a:rPr lang="en-GB" sz="1800" dirty="0"/>
              <a:t>It is important for an organisation to recognise such </a:t>
            </a:r>
            <a:r>
              <a:rPr lang="en-GB" sz="1800" b="1" i="1" dirty="0"/>
              <a:t>redundant capabilities </a:t>
            </a:r>
            <a:r>
              <a:rPr lang="en-GB" sz="1800" dirty="0"/>
              <a:t>and to eliminate them.</a:t>
            </a:r>
          </a:p>
        </p:txBody>
      </p:sp>
      <p:sp>
        <p:nvSpPr>
          <p:cNvPr id="4" name="Footer Placeholder 3">
            <a:extLst>
              <a:ext uri="{FF2B5EF4-FFF2-40B4-BE49-F238E27FC236}">
                <a16:creationId xmlns:a16="http://schemas.microsoft.com/office/drawing/2014/main" id="{166B5BE8-AF67-BAC1-3391-28F17768DC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2B1D88E-6219-DC6E-70F7-5344E4525FE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952493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2581</Words>
  <Application>Microsoft Office PowerPoint</Application>
  <PresentationFormat>Widescreen</PresentationFormat>
  <Paragraphs>283</Paragraphs>
  <Slides>35</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-apple-system</vt:lpstr>
      <vt:lpstr>Aptos</vt:lpstr>
      <vt:lpstr>Aptos Display</vt:lpstr>
      <vt:lpstr>Arial</vt:lpstr>
      <vt:lpstr>Calibri</vt:lpstr>
      <vt:lpstr>Comic Sans MS</vt:lpstr>
      <vt:lpstr>Franklin Gothic Book</vt:lpstr>
      <vt:lpstr>Franklin Gothic Demi</vt:lpstr>
      <vt:lpstr>Wingdings 2</vt:lpstr>
      <vt:lpstr>Office Theme</vt:lpstr>
      <vt:lpstr>DividendVTI</vt:lpstr>
      <vt:lpstr>Strategic and Agile Business ManagementBMMB7027D</vt:lpstr>
      <vt:lpstr>Competitive strategy</vt:lpstr>
      <vt:lpstr>competitive advantage</vt:lpstr>
      <vt:lpstr>Porter's Generic Competitive Strategies</vt:lpstr>
      <vt:lpstr>cost leadership strategies</vt:lpstr>
      <vt:lpstr>cost leadership</vt:lpstr>
      <vt:lpstr>Differentiation strategies</vt:lpstr>
      <vt:lpstr>differentiation</vt:lpstr>
      <vt:lpstr>Focus strategies</vt:lpstr>
      <vt:lpstr>The nature of customer value</vt:lpstr>
      <vt:lpstr>Bowman’s strategic clock</vt:lpstr>
      <vt:lpstr>Bowman’s strategic clock</vt:lpstr>
      <vt:lpstr>competitive role strategies</vt:lpstr>
      <vt:lpstr>The industry life cycle</vt:lpstr>
      <vt:lpstr>Examples of Markets for each stage</vt:lpstr>
      <vt:lpstr>Strategic capabilities</vt:lpstr>
      <vt:lpstr>Resources and capabilities</vt:lpstr>
      <vt:lpstr>Strategic capabilities – resources &amp; competences</vt:lpstr>
      <vt:lpstr>Redundant capabilities</vt:lpstr>
      <vt:lpstr>Core competencies / capabilities</vt:lpstr>
      <vt:lpstr>Finding your company’s Core competencies</vt:lpstr>
      <vt:lpstr>benchmarking</vt:lpstr>
      <vt:lpstr>The resource-based view (rbv) of strategy and Achieving sustainable competitive advantage</vt:lpstr>
      <vt:lpstr>Achieving sustainable competitive advantage</vt:lpstr>
      <vt:lpstr>V – Value</vt:lpstr>
      <vt:lpstr>R – rarity</vt:lpstr>
      <vt:lpstr>PowerPoint Presentation</vt:lpstr>
      <vt:lpstr>O – organisational support</vt:lpstr>
      <vt:lpstr>Vrio framework – levels of competitive advantage</vt:lpstr>
      <vt:lpstr>The value chain</vt:lpstr>
      <vt:lpstr>The value chain</vt:lpstr>
      <vt:lpstr>Benefits of value chain analysis</vt:lpstr>
      <vt:lpstr>The value system</vt:lpstr>
      <vt:lpstr>Benefits of value system analysis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Glenn Behenna</cp:lastModifiedBy>
  <cp:revision>2</cp:revision>
  <dcterms:created xsi:type="dcterms:W3CDTF">2024-11-15T12:26:01Z</dcterms:created>
  <dcterms:modified xsi:type="dcterms:W3CDTF">2024-11-19T15:18:26Z</dcterms:modified>
</cp:coreProperties>
</file>