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handoutMasterIdLst>
    <p:handoutMasterId r:id="rId17"/>
  </p:handoutMasterIdLst>
  <p:sldIdLst>
    <p:sldId id="256" r:id="rId2"/>
    <p:sldId id="257" r:id="rId3"/>
    <p:sldId id="261" r:id="rId4"/>
    <p:sldId id="258" r:id="rId5"/>
    <p:sldId id="263" r:id="rId6"/>
    <p:sldId id="266" r:id="rId7"/>
    <p:sldId id="264" r:id="rId8"/>
    <p:sldId id="268" r:id="rId9"/>
    <p:sldId id="269" r:id="rId10"/>
    <p:sldId id="267" r:id="rId11"/>
    <p:sldId id="270" r:id="rId12"/>
    <p:sldId id="265" r:id="rId13"/>
    <p:sldId id="260" r:id="rId14"/>
    <p:sldId id="262" r:id="rId15"/>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0D3812-C0CF-9885-00BF-B78656C92468}" v="1106" dt="2022-10-29T07:06:30.764"/>
    <p1510:client id="{60906806-693C-FC85-1E5F-9A774DF35A88}" v="3126" dt="2022-10-30T23:51:22.006"/>
    <p1510:client id="{78A4F850-E42B-4501-BE6A-0F8D1DBDD825}" v="111" dt="2022-10-14T07:57:16.243"/>
    <p1510:client id="{8F4CA7F0-7C75-D079-03B2-233C1ECCB97F}" v="238" dt="2022-10-24T20:59:39.6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114" d="100"/>
          <a:sy n="114" d="100"/>
        </p:scale>
        <p:origin x="108" y="378"/>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A3A789-52FF-468B-A1B7-742EF06185F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D979261-5FD1-4ABC-89A7-BB368216D1D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63F499F-75F8-47A8-BC1D-7AA628C0423C}" type="datetime1">
              <a:rPr lang="en-GB" smtClean="0"/>
              <a:t>30/10/2022</a:t>
            </a:fld>
            <a:endParaRPr lang="en-GB" dirty="0"/>
          </a:p>
        </p:txBody>
      </p:sp>
      <p:sp>
        <p:nvSpPr>
          <p:cNvPr id="4" name="Footer Placeholder 3">
            <a:extLst>
              <a:ext uri="{FF2B5EF4-FFF2-40B4-BE49-F238E27FC236}">
                <a16:creationId xmlns:a16="http://schemas.microsoft.com/office/drawing/2014/main" id="{81579BF2-D7F6-4B93-AD19-76113B31FED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8D9ED00-583E-4068-8EDE-CAD5FEC3D4C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ECA9FCE-AF3D-4FF3-B0E8-C60E2E8EE850}" type="slidenum">
              <a:rPr lang="en-GB" smtClean="0"/>
              <a:t>‹#›</a:t>
            </a:fld>
            <a:endParaRPr lang="en-GB"/>
          </a:p>
        </p:txBody>
      </p:sp>
    </p:spTree>
    <p:extLst>
      <p:ext uri="{BB962C8B-B14F-4D97-AF65-F5344CB8AC3E}">
        <p14:creationId xmlns:p14="http://schemas.microsoft.com/office/powerpoint/2010/main" val="220621871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16001D-AEBF-4924-9F8B-40176E47B10C}" type="datetime1">
              <a:rPr lang="en-GB" smtClean="0"/>
              <a:pPr/>
              <a:t>30/10/2022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E7D705-800D-4B96-A4F9-35183A65CA29}" type="slidenum">
              <a:rPr lang="en-GB" noProof="0" smtClean="0"/>
              <a:t>‹#›</a:t>
            </a:fld>
            <a:endParaRPr lang="en-GB" noProof="0"/>
          </a:p>
        </p:txBody>
      </p:sp>
    </p:spTree>
    <p:extLst>
      <p:ext uri="{BB962C8B-B14F-4D97-AF65-F5344CB8AC3E}">
        <p14:creationId xmlns:p14="http://schemas.microsoft.com/office/powerpoint/2010/main" val="123894672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E7D705-800D-4B96-A4F9-35183A65CA29}" type="slidenum">
              <a:rPr lang="en-GB" smtClean="0"/>
              <a:t>1</a:t>
            </a:fld>
            <a:endParaRPr lang="en-GB"/>
          </a:p>
        </p:txBody>
      </p:sp>
    </p:spTree>
    <p:extLst>
      <p:ext uri="{BB962C8B-B14F-4D97-AF65-F5344CB8AC3E}">
        <p14:creationId xmlns:p14="http://schemas.microsoft.com/office/powerpoint/2010/main" val="3833182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presentation will contain words like: </a:t>
            </a:r>
          </a:p>
        </p:txBody>
      </p:sp>
      <p:sp>
        <p:nvSpPr>
          <p:cNvPr id="4" name="Slide Number Placeholder 3"/>
          <p:cNvSpPr>
            <a:spLocks noGrp="1"/>
          </p:cNvSpPr>
          <p:nvPr>
            <p:ph type="sldNum" sz="quarter" idx="5"/>
          </p:nvPr>
        </p:nvSpPr>
        <p:spPr/>
        <p:txBody>
          <a:bodyPr/>
          <a:lstStyle/>
          <a:p>
            <a:fld id="{BBE7D705-800D-4B96-A4F9-35183A65CA29}" type="slidenum">
              <a:rPr lang="en-GB" noProof="0" smtClean="0"/>
              <a:t>4</a:t>
            </a:fld>
            <a:endParaRPr lang="en-GB" noProof="0"/>
          </a:p>
        </p:txBody>
      </p:sp>
    </p:spTree>
    <p:extLst>
      <p:ext uri="{BB962C8B-B14F-4D97-AF65-F5344CB8AC3E}">
        <p14:creationId xmlns:p14="http://schemas.microsoft.com/office/powerpoint/2010/main" val="23033608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Nail Bateman (2000) fortress it is important what advocacy mean, as 'there is a lack of certainty and much debate about what the word means'. </a:t>
            </a:r>
          </a:p>
          <a:p>
            <a:endParaRPr lang="en-GB" dirty="0"/>
          </a:p>
          <a:p>
            <a:r>
              <a:rPr lang="en-GB" dirty="0"/>
              <a:t>He claims that advocacy has 3 steps:  </a:t>
            </a:r>
            <a:endParaRPr lang="en-US" dirty="0"/>
          </a:p>
          <a:p>
            <a:endParaRPr lang="en-GB" dirty="0"/>
          </a:p>
          <a:p>
            <a:pPr marL="285750" indent="-285750">
              <a:buFont typeface="Arial"/>
              <a:buChar char="•"/>
            </a:pPr>
            <a:r>
              <a:rPr lang="en-GB" dirty="0"/>
              <a:t>- client/ service user, </a:t>
            </a:r>
            <a:endParaRPr lang="en-US" dirty="0"/>
          </a:p>
          <a:p>
            <a:pPr marL="285750" indent="-285750">
              <a:buFont typeface="Arial"/>
              <a:buChar char="•"/>
            </a:pPr>
            <a:r>
              <a:rPr lang="en-GB" dirty="0"/>
              <a:t>- the other side, </a:t>
            </a:r>
            <a:endParaRPr lang="en-US" dirty="0"/>
          </a:p>
          <a:p>
            <a:pPr marL="285750" indent="-285750">
              <a:buFont typeface="Arial"/>
              <a:buChar char="•"/>
            </a:pPr>
            <a:r>
              <a:rPr lang="en-GB" dirty="0"/>
              <a:t>- negotiation, </a:t>
            </a:r>
            <a:endParaRPr lang="en-US" dirty="0"/>
          </a:p>
          <a:p>
            <a:r>
              <a:rPr lang="en-GB" dirty="0">
                <a:cs typeface="Calibri"/>
              </a:rPr>
              <a:t>Legislations, Policy's, and Code of practice are for safeguarding people in need interest. </a:t>
            </a:r>
          </a:p>
          <a:p>
            <a:endParaRPr lang="en-US" dirty="0">
              <a:cs typeface="Calibri"/>
            </a:endParaRPr>
          </a:p>
        </p:txBody>
      </p:sp>
      <p:sp>
        <p:nvSpPr>
          <p:cNvPr id="4" name="Slide Number Placeholder 3"/>
          <p:cNvSpPr>
            <a:spLocks noGrp="1"/>
          </p:cNvSpPr>
          <p:nvPr>
            <p:ph type="sldNum" sz="quarter" idx="5"/>
          </p:nvPr>
        </p:nvSpPr>
        <p:spPr/>
        <p:txBody>
          <a:bodyPr/>
          <a:lstStyle/>
          <a:p>
            <a:fld id="{BBE7D705-800D-4B96-A4F9-35183A65CA29}" type="slidenum">
              <a:rPr lang="en-GB" noProof="0" smtClean="0"/>
              <a:t>5</a:t>
            </a:fld>
            <a:endParaRPr lang="en-GB" noProof="0"/>
          </a:p>
        </p:txBody>
      </p:sp>
    </p:spTree>
    <p:extLst>
      <p:ext uri="{BB962C8B-B14F-4D97-AF65-F5344CB8AC3E}">
        <p14:creationId xmlns:p14="http://schemas.microsoft.com/office/powerpoint/2010/main" val="24282527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Advocacy Charter was establish in July 2002, and is  about key principles in </a:t>
            </a:r>
            <a:r>
              <a:rPr lang="en-US">
                <a:cs typeface="Calibri"/>
              </a:rPr>
              <a:t>advocacy in order  to make sure that advocates are support and helping people to achieve their needs. </a:t>
            </a:r>
          </a:p>
        </p:txBody>
      </p:sp>
      <p:sp>
        <p:nvSpPr>
          <p:cNvPr id="4" name="Slide Number Placeholder 3"/>
          <p:cNvSpPr>
            <a:spLocks noGrp="1"/>
          </p:cNvSpPr>
          <p:nvPr>
            <p:ph type="sldNum" sz="quarter" idx="5"/>
          </p:nvPr>
        </p:nvSpPr>
        <p:spPr/>
        <p:txBody>
          <a:bodyPr/>
          <a:lstStyle/>
          <a:p>
            <a:fld id="{BBE7D705-800D-4B96-A4F9-35183A65CA29}" type="slidenum">
              <a:rPr lang="en-GB" noProof="0" smtClean="0"/>
              <a:t>6</a:t>
            </a:fld>
            <a:endParaRPr lang="en-GB" noProof="0"/>
          </a:p>
        </p:txBody>
      </p:sp>
    </p:spTree>
    <p:extLst>
      <p:ext uri="{BB962C8B-B14F-4D97-AF65-F5344CB8AC3E}">
        <p14:creationId xmlns:p14="http://schemas.microsoft.com/office/powerpoint/2010/main" val="3946448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Now is the question what advocacy is, and what is not? </a:t>
            </a:r>
          </a:p>
        </p:txBody>
      </p:sp>
      <p:sp>
        <p:nvSpPr>
          <p:cNvPr id="4" name="Slide Number Placeholder 3"/>
          <p:cNvSpPr>
            <a:spLocks noGrp="1"/>
          </p:cNvSpPr>
          <p:nvPr>
            <p:ph type="sldNum" sz="quarter" idx="5"/>
          </p:nvPr>
        </p:nvSpPr>
        <p:spPr/>
        <p:txBody>
          <a:bodyPr/>
          <a:lstStyle/>
          <a:p>
            <a:fld id="{BBE7D705-800D-4B96-A4F9-35183A65CA29}" type="slidenum">
              <a:rPr lang="en-GB" noProof="0" smtClean="0"/>
              <a:t>7</a:t>
            </a:fld>
            <a:endParaRPr lang="en-GB" noProof="0"/>
          </a:p>
        </p:txBody>
      </p:sp>
    </p:spTree>
    <p:extLst>
      <p:ext uri="{BB962C8B-B14F-4D97-AF65-F5344CB8AC3E}">
        <p14:creationId xmlns:p14="http://schemas.microsoft.com/office/powerpoint/2010/main" val="28976514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Under the care act 2014 local authorities </a:t>
            </a:r>
          </a:p>
        </p:txBody>
      </p:sp>
      <p:sp>
        <p:nvSpPr>
          <p:cNvPr id="4" name="Slide Number Placeholder 3"/>
          <p:cNvSpPr>
            <a:spLocks noGrp="1"/>
          </p:cNvSpPr>
          <p:nvPr>
            <p:ph type="sldNum" sz="quarter" idx="5"/>
          </p:nvPr>
        </p:nvSpPr>
        <p:spPr/>
        <p:txBody>
          <a:bodyPr/>
          <a:lstStyle/>
          <a:p>
            <a:fld id="{BBE7D705-800D-4B96-A4F9-35183A65CA29}" type="slidenum">
              <a:rPr lang="en-GB" noProof="0" smtClean="0"/>
              <a:t>8</a:t>
            </a:fld>
            <a:endParaRPr lang="en-GB" noProof="0"/>
          </a:p>
        </p:txBody>
      </p:sp>
    </p:spTree>
    <p:extLst>
      <p:ext uri="{BB962C8B-B14F-4D97-AF65-F5344CB8AC3E}">
        <p14:creationId xmlns:p14="http://schemas.microsoft.com/office/powerpoint/2010/main" val="19912219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People with Mental Health issues mostly feel alienated, differentiated, </a:t>
            </a:r>
          </a:p>
        </p:txBody>
      </p:sp>
      <p:sp>
        <p:nvSpPr>
          <p:cNvPr id="4" name="Slide Number Placeholder 3"/>
          <p:cNvSpPr>
            <a:spLocks noGrp="1"/>
          </p:cNvSpPr>
          <p:nvPr>
            <p:ph type="sldNum" sz="quarter" idx="5"/>
          </p:nvPr>
        </p:nvSpPr>
        <p:spPr/>
        <p:txBody>
          <a:bodyPr/>
          <a:lstStyle/>
          <a:p>
            <a:fld id="{BBE7D705-800D-4B96-A4F9-35183A65CA29}" type="slidenum">
              <a:rPr lang="en-GB" noProof="0" smtClean="0"/>
              <a:t>8</a:t>
            </a:fld>
            <a:endParaRPr lang="en-GB" noProof="0"/>
          </a:p>
        </p:txBody>
      </p:sp>
    </p:spTree>
    <p:extLst>
      <p:ext uri="{BB962C8B-B14F-4D97-AF65-F5344CB8AC3E}">
        <p14:creationId xmlns:p14="http://schemas.microsoft.com/office/powerpoint/2010/main" val="5700787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rtlCol="0" anchor="b">
            <a:normAutofit/>
          </a:bodyPr>
          <a:lstStyle>
            <a:lvl1pPr>
              <a:defRPr sz="5400"/>
            </a:lvl1pPr>
          </a:lstStyle>
          <a:p>
            <a:pPr rtl="0"/>
            <a:r>
              <a:rPr lang="en-GB" noProof="0"/>
              <a:t>Click to edit Master title style</a:t>
            </a:r>
          </a:p>
        </p:txBody>
      </p:sp>
      <p:sp>
        <p:nvSpPr>
          <p:cNvPr id="3" name="Subtitle 2"/>
          <p:cNvSpPr>
            <a:spLocks noGrp="1"/>
          </p:cNvSpPr>
          <p:nvPr>
            <p:ph type="subTitle" idx="1"/>
          </p:nvPr>
        </p:nvSpPr>
        <p:spPr>
          <a:xfrm>
            <a:off x="2589213" y="4777379"/>
            <a:ext cx="8915399" cy="1126283"/>
          </a:xfrm>
        </p:spPr>
        <p:txBody>
          <a:bodyPr rtlCol="0"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CC36FA67-A3C3-4056-8D60-07FBA194F4F5}" type="datetime1">
              <a:rPr lang="en-GB" noProof="0" smtClean="0"/>
              <a:t>30/10/2022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rtlCol="0"/>
          <a:lstStyle/>
          <a:p>
            <a:pPr rtl="0"/>
            <a:r>
              <a:rPr lang="en-GB" noProof="0"/>
              <a:t>Click to edit Master title style</a:t>
            </a:r>
          </a:p>
        </p:txBody>
      </p:sp>
      <p:sp>
        <p:nvSpPr>
          <p:cNvPr id="3" name="Content Placeholder 2"/>
          <p:cNvSpPr>
            <a:spLocks noGrp="1"/>
          </p:cNvSpPr>
          <p:nvPr>
            <p:ph idx="1"/>
          </p:nvPr>
        </p:nvSpPr>
        <p:spPr>
          <a:xfrm>
            <a:off x="2589212" y="2133600"/>
            <a:ext cx="8915400" cy="3777622"/>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992744DB-FEF7-46FA-96CD-A4FB6F4CFB10}" type="datetime1">
              <a:rPr lang="en-GB" noProof="0" smtClean="0"/>
              <a:t>30/10/2022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rtlCol="0" anchor="b"/>
          <a:lstStyle>
            <a:lvl1pPr algn="l">
              <a:defRPr sz="4000" b="0" cap="none"/>
            </a:lvl1pPr>
          </a:lstStyle>
          <a:p>
            <a:pPr rtl="0"/>
            <a:r>
              <a:rPr lang="en-GB" noProof="0"/>
              <a:t>Click to edit Master title style</a:t>
            </a:r>
          </a:p>
        </p:txBody>
      </p:sp>
      <p:sp>
        <p:nvSpPr>
          <p:cNvPr id="3" name="Text Placeholder 2"/>
          <p:cNvSpPr>
            <a:spLocks noGrp="1"/>
          </p:cNvSpPr>
          <p:nvPr>
            <p:ph type="body" idx="1"/>
          </p:nvPr>
        </p:nvSpPr>
        <p:spPr>
          <a:xfrm>
            <a:off x="2589212" y="3530129"/>
            <a:ext cx="8915399" cy="860400"/>
          </a:xfrm>
        </p:spPr>
        <p:txBody>
          <a:bodyPr rtlCol="0"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EE766C05-4115-4E1A-9A4B-5EEF2F2BAFE9}" type="datetime1">
              <a:rPr lang="en-GB" noProof="0" smtClean="0"/>
              <a:t>30/10/2022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2589212" y="2133600"/>
            <a:ext cx="4313864" cy="3777622"/>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7190747" y="2126222"/>
            <a:ext cx="4313864" cy="3777622"/>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731A8086-17C0-466C-A9D0-BC79D5B820AC}" type="datetime1">
              <a:rPr lang="en-GB" noProof="0" smtClean="0"/>
              <a:t>30/10/2022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rtlCol="0"/>
          <a:lstStyle/>
          <a:p>
            <a:pPr rtl="0"/>
            <a:r>
              <a:rPr lang="en-GB" noProof="0"/>
              <a:t>Click to edit Master title style</a:t>
            </a:r>
          </a:p>
        </p:txBody>
      </p:sp>
      <p:sp>
        <p:nvSpPr>
          <p:cNvPr id="3" name="Text Placeholder 2"/>
          <p:cNvSpPr>
            <a:spLocks noGrp="1"/>
          </p:cNvSpPr>
          <p:nvPr>
            <p:ph type="body" idx="1"/>
          </p:nvPr>
        </p:nvSpPr>
        <p:spPr>
          <a:xfrm>
            <a:off x="2939373" y="1972703"/>
            <a:ext cx="3992732" cy="576262"/>
          </a:xfrm>
        </p:spPr>
        <p:txBody>
          <a:bodyPr rtlCol="0"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2589212" y="2548966"/>
            <a:ext cx="4342893" cy="3354060"/>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7506629" y="1969475"/>
            <a:ext cx="3999001" cy="576262"/>
          </a:xfrm>
        </p:spPr>
        <p:txBody>
          <a:bodyPr rtlCol="0"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7166957" y="2545738"/>
            <a:ext cx="4338674" cy="3354060"/>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CA2B49AE-18DF-41CC-A81A-2ACE513A8DB8}" type="datetime1">
              <a:rPr lang="en-GB" noProof="0" smtClean="0"/>
              <a:t>30/10/2022</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2263D515-0E9A-4BAC-A721-C2806A5C387A}" type="datetime1">
              <a:rPr lang="en-GB" noProof="0" smtClean="0"/>
              <a:t>30/10/2022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BF35BD42-B1D8-4D1E-B9D2-C237F83234F1}" type="datetime1">
              <a:rPr lang="en-GB" noProof="0" smtClean="0"/>
              <a:t>30/10/2022</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rtlCol="0" anchor="b"/>
          <a:lstStyle>
            <a:lvl1pPr algn="l">
              <a:defRPr sz="2000" b="0"/>
            </a:lvl1pPr>
          </a:lstStyle>
          <a:p>
            <a:pPr rtl="0"/>
            <a:r>
              <a:rPr lang="en-GB" noProof="0"/>
              <a:t>Click to edit Master title style</a:t>
            </a:r>
          </a:p>
        </p:txBody>
      </p:sp>
      <p:sp>
        <p:nvSpPr>
          <p:cNvPr id="3" name="Content Placeholder 2"/>
          <p:cNvSpPr>
            <a:spLocks noGrp="1"/>
          </p:cNvSpPr>
          <p:nvPr>
            <p:ph idx="1"/>
          </p:nvPr>
        </p:nvSpPr>
        <p:spPr>
          <a:xfrm>
            <a:off x="6323012" y="446088"/>
            <a:ext cx="5181600" cy="5414963"/>
          </a:xfrm>
        </p:spPr>
        <p:txBody>
          <a:bodyPr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2589212" y="1598613"/>
            <a:ext cx="3505199" cy="4262436"/>
          </a:xfrm>
        </p:spPr>
        <p:txBody>
          <a:bodyPr rtlCol="0"/>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9B25ED40-F918-4165-8F26-B3AECC09D7FC}" type="datetime1">
              <a:rPr lang="en-GB" noProof="0" smtClean="0"/>
              <a:t>30/10/2022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rtlCol="0" anchor="b">
            <a:normAutofit/>
          </a:bodyPr>
          <a:lstStyle>
            <a:lvl1pPr algn="l">
              <a:defRPr sz="2400" b="0"/>
            </a:lvl1pPr>
          </a:lstStyle>
          <a:p>
            <a:pPr rtl="0"/>
            <a:r>
              <a:rPr lang="en-GB" noProof="0"/>
              <a:t>Click to edit Master title style</a:t>
            </a:r>
          </a:p>
        </p:txBody>
      </p:sp>
      <p:sp>
        <p:nvSpPr>
          <p:cNvPr id="3" name="Picture Placeholder 2"/>
          <p:cNvSpPr>
            <a:spLocks noGrp="1" noChangeAspect="1"/>
          </p:cNvSpPr>
          <p:nvPr>
            <p:ph type="pic" idx="1"/>
          </p:nvPr>
        </p:nvSpPr>
        <p:spPr>
          <a:xfrm>
            <a:off x="2589212" y="634965"/>
            <a:ext cx="8915400" cy="3854970"/>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2589213" y="5367338"/>
            <a:ext cx="8915400" cy="493712"/>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0D476FD6-4081-47EC-87DA-C6398C623926}" type="datetime1">
              <a:rPr lang="en-GB" noProof="0" smtClean="0"/>
              <a:t>30/10/2022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rtlCol="0" anchor="ctr">
            <a:normAutofit/>
          </a:bodyPr>
          <a:lstStyle>
            <a:lvl1pPr algn="l">
              <a:defRPr sz="4800" b="0" cap="none"/>
            </a:lvl1pPr>
          </a:lstStyle>
          <a:p>
            <a:pPr rtl="0"/>
            <a:r>
              <a:rPr lang="en-GB" noProof="0"/>
              <a:t>Click to edit Master title style</a:t>
            </a:r>
          </a:p>
        </p:txBody>
      </p:sp>
      <p:sp>
        <p:nvSpPr>
          <p:cNvPr id="3" name="Text Placeholder 2"/>
          <p:cNvSpPr>
            <a:spLocks noGrp="1"/>
          </p:cNvSpPr>
          <p:nvPr>
            <p:ph type="body" idx="1"/>
          </p:nvPr>
        </p:nvSpPr>
        <p:spPr>
          <a:xfrm>
            <a:off x="2589212" y="4354046"/>
            <a:ext cx="8915399" cy="1555864"/>
          </a:xfrm>
        </p:spPr>
        <p:txBody>
          <a:bodyPr rtlCol="0"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661F5B04-ED0C-4A22-9D3F-17BF1A34DCB9}" type="datetime1">
              <a:rPr lang="en-GB" noProof="0" smtClean="0"/>
              <a:t>30/10/2022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rtlCol="0" anchor="ctr">
            <a:normAutofit/>
          </a:bodyPr>
          <a:lstStyle>
            <a:lvl1pPr algn="l">
              <a:defRPr sz="4800" b="0" cap="none"/>
            </a:lvl1pPr>
          </a:lstStyle>
          <a:p>
            <a:pPr rtl="0"/>
            <a:r>
              <a:rPr lang="en-GB" noProof="0"/>
              <a:t>Click to edit Master title style</a:t>
            </a:r>
          </a:p>
        </p:txBody>
      </p:sp>
      <p:sp>
        <p:nvSpPr>
          <p:cNvPr id="13" name="Text Placeholder 9"/>
          <p:cNvSpPr>
            <a:spLocks noGrp="1"/>
          </p:cNvSpPr>
          <p:nvPr>
            <p:ph type="body" sz="quarter" idx="13"/>
          </p:nvPr>
        </p:nvSpPr>
        <p:spPr>
          <a:xfrm>
            <a:off x="3275012" y="3505200"/>
            <a:ext cx="7536554" cy="381000"/>
          </a:xfrm>
        </p:spPr>
        <p:txBody>
          <a:bodyPr rtlCol="0"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2589212" y="4354046"/>
            <a:ext cx="8915399" cy="1555864"/>
          </a:xfrm>
        </p:spPr>
        <p:txBody>
          <a:bodyPr rtlCol="0"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60CC8FA3-5AEC-4B69-86CB-0128C3161AAB}" type="datetime1">
              <a:rPr lang="en-GB" noProof="0" smtClean="0"/>
              <a:t>30/10/2022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rtlCol="0"/>
          <a:lstStyle/>
          <a:p>
            <a:pPr rtl="0"/>
            <a:fld id="{D57F1E4F-1CFF-5643-939E-217C01CDF565}" type="slidenum">
              <a:rPr lang="en-GB" noProof="0" smtClean="0"/>
              <a:pPr/>
              <a:t>‹#›</a:t>
            </a:fld>
            <a:endParaRPr lang="en-GB" noProof="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rtlCol="0" anchor="b">
            <a:normAutofit/>
          </a:bodyPr>
          <a:lstStyle>
            <a:lvl1pPr algn="l">
              <a:defRPr sz="4800" b="0"/>
            </a:lvl1pPr>
          </a:lstStyle>
          <a:p>
            <a:pPr rtl="0"/>
            <a:r>
              <a:rPr lang="en-GB" noProof="0"/>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rtl="0">
              <a:buNone/>
            </a:pPr>
            <a:r>
              <a:rPr lang="en-GB" noProof="0"/>
              <a:t>Click to edit Master text styles</a:t>
            </a:r>
          </a:p>
        </p:txBody>
      </p:sp>
      <p:sp>
        <p:nvSpPr>
          <p:cNvPr id="5" name="Date Placeholder 4"/>
          <p:cNvSpPr>
            <a:spLocks noGrp="1"/>
          </p:cNvSpPr>
          <p:nvPr>
            <p:ph type="dt" sz="half" idx="10"/>
          </p:nvPr>
        </p:nvSpPr>
        <p:spPr/>
        <p:txBody>
          <a:bodyPr rtlCol="0"/>
          <a:lstStyle/>
          <a:p>
            <a:pPr rtl="0"/>
            <a:fld id="{C138677C-7643-4801-BE38-1B4549966015}" type="datetime1">
              <a:rPr lang="en-GB" noProof="0" smtClean="0"/>
              <a:t>30/10/2022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rtlCol="0" anchor="ctr">
            <a:normAutofit/>
          </a:bodyPr>
          <a:lstStyle>
            <a:lvl1pPr algn="l">
              <a:defRPr sz="4800" b="0" cap="none"/>
            </a:lvl1pPr>
          </a:lstStyle>
          <a:p>
            <a:pPr rtl="0"/>
            <a:r>
              <a:rPr lang="en-GB" noProof="0"/>
              <a:t>Click to edit Master title style</a:t>
            </a:r>
          </a:p>
        </p:txBody>
      </p:sp>
      <p:sp>
        <p:nvSpPr>
          <p:cNvPr id="21" name="Text Placeholder 9"/>
          <p:cNvSpPr>
            <a:spLocks noGrp="1"/>
          </p:cNvSpPr>
          <p:nvPr>
            <p:ph type="body" sz="quarter" idx="13"/>
          </p:nvPr>
        </p:nvSpPr>
        <p:spPr>
          <a:xfrm>
            <a:off x="2589212" y="4343400"/>
            <a:ext cx="8915400" cy="838200"/>
          </a:xfrm>
        </p:spPr>
        <p:txBody>
          <a:bodyPr rtlCol="0"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rtl="0">
              <a:buNone/>
            </a:pPr>
            <a:r>
              <a:rPr lang="en-GB" noProof="0"/>
              <a:t>Click to edit Master text styles</a:t>
            </a:r>
          </a:p>
        </p:txBody>
      </p:sp>
      <p:sp>
        <p:nvSpPr>
          <p:cNvPr id="5" name="Date Placeholder 4"/>
          <p:cNvSpPr>
            <a:spLocks noGrp="1"/>
          </p:cNvSpPr>
          <p:nvPr>
            <p:ph type="dt" sz="half" idx="10"/>
          </p:nvPr>
        </p:nvSpPr>
        <p:spPr/>
        <p:txBody>
          <a:bodyPr rtlCol="0"/>
          <a:lstStyle/>
          <a:p>
            <a:pPr rtl="0"/>
            <a:fld id="{BC3BA899-FBB2-4389-87FB-DE7CCD39203C}" type="datetime1">
              <a:rPr lang="en-GB" noProof="0" smtClean="0"/>
              <a:t>30/10/2022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rtlCol="0"/>
          <a:lstStyle/>
          <a:p>
            <a:pPr rtl="0"/>
            <a:fld id="{D57F1E4F-1CFF-5643-939E-217C01CDF565}" type="slidenum">
              <a:rPr lang="en-GB" noProof="0" smtClean="0"/>
              <a:pPr/>
              <a:t>‹#›</a:t>
            </a:fld>
            <a:endParaRPr lang="en-GB" noProof="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rtlCol="0" anchor="ctr">
            <a:normAutofit/>
          </a:bodyPr>
          <a:lstStyle>
            <a:lvl1pPr algn="l">
              <a:defRPr sz="4800" b="0"/>
            </a:lvl1pPr>
          </a:lstStyle>
          <a:p>
            <a:pPr rtl="0"/>
            <a:r>
              <a:rPr lang="en-GB" noProof="0"/>
              <a:t>Click to edit Master title style</a:t>
            </a:r>
          </a:p>
        </p:txBody>
      </p:sp>
      <p:sp>
        <p:nvSpPr>
          <p:cNvPr id="21" name="Text Placeholder 9"/>
          <p:cNvSpPr>
            <a:spLocks noGrp="1"/>
          </p:cNvSpPr>
          <p:nvPr>
            <p:ph type="body" sz="quarter" idx="13"/>
          </p:nvPr>
        </p:nvSpPr>
        <p:spPr>
          <a:xfrm>
            <a:off x="2589212" y="4343400"/>
            <a:ext cx="8915400" cy="838200"/>
          </a:xfrm>
        </p:spPr>
        <p:txBody>
          <a:bodyPr rtlCol="0"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rtl="0">
              <a:buNone/>
            </a:pPr>
            <a:r>
              <a:rPr lang="en-GB" noProof="0"/>
              <a:t>Click to edit Master text styles</a:t>
            </a:r>
          </a:p>
        </p:txBody>
      </p:sp>
      <p:sp>
        <p:nvSpPr>
          <p:cNvPr id="5" name="Date Placeholder 4"/>
          <p:cNvSpPr>
            <a:spLocks noGrp="1"/>
          </p:cNvSpPr>
          <p:nvPr>
            <p:ph type="dt" sz="half" idx="10"/>
          </p:nvPr>
        </p:nvSpPr>
        <p:spPr/>
        <p:txBody>
          <a:bodyPr rtlCol="0"/>
          <a:lstStyle/>
          <a:p>
            <a:pPr rtl="0"/>
            <a:fld id="{05DFD6AE-1054-41E5-82C4-AF32581C2C54}" type="datetime1">
              <a:rPr lang="en-GB" noProof="0" smtClean="0"/>
              <a:t>30/10/2022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186B3EF-5FE2-429D-8478-56AE9645AFE3}" type="datetime1">
              <a:rPr lang="en-GB" noProof="0" smtClean="0"/>
              <a:t>30/10/2022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rtlCol="0" anchor="ctr"/>
          <a:lstStyle/>
          <a:p>
            <a:pPr rtl="0"/>
            <a:r>
              <a:rPr lang="en-GB" noProof="0"/>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C5C0AB14-B5B4-420C-9B58-12BD05854C3E}" type="datetime1">
              <a:rPr lang="en-GB" noProof="0" smtClean="0"/>
              <a:t>30/10/2022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pPr rtl="0"/>
            <a:r>
              <a:rPr lang="en-GB" noProof="0"/>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pPr rtl="0"/>
            <a:fld id="{29B2D724-47F2-4B1A-B515-7CFB9F6C178D}" type="datetime1">
              <a:rPr lang="en-GB" noProof="0" smtClean="0"/>
              <a:t>30/10/2022</a:t>
            </a:fld>
            <a:endParaRPr lang="en-GB" noProof="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pPr rtl="0"/>
            <a:fld id="{D57F1E4F-1CFF-5643-939E-217C01CDF565}" type="slidenum">
              <a:rPr lang="en-GB" noProof="0" smtClean="0"/>
              <a:pPr/>
              <a:t>‹#›</a:t>
            </a:fld>
            <a:endParaRPr lang="en-GB" noProof="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7A03E380-9CD1-4ABA-A763-9F9D252B89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2">
              <a:lumMod val="90000"/>
            </a:schemeClr>
          </a:solidFill>
        </p:grpSpPr>
        <p:sp>
          <p:nvSpPr>
            <p:cNvPr id="34" name="Freeform 11">
              <a:extLst>
                <a:ext uri="{FF2B5EF4-FFF2-40B4-BE49-F238E27FC236}">
                  <a16:creationId xmlns:a16="http://schemas.microsoft.com/office/drawing/2014/main" id="{66E01B84-4C2B-4DE5-90C8-9C4001A75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35" name="Freeform 12">
              <a:extLst>
                <a:ext uri="{FF2B5EF4-FFF2-40B4-BE49-F238E27FC236}">
                  <a16:creationId xmlns:a16="http://schemas.microsoft.com/office/drawing/2014/main" id="{64CE5A7A-D5C5-4FE5-860C-0B5748FD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36" name="Freeform 13">
              <a:extLst>
                <a:ext uri="{FF2B5EF4-FFF2-40B4-BE49-F238E27FC236}">
                  <a16:creationId xmlns:a16="http://schemas.microsoft.com/office/drawing/2014/main" id="{016A7D2A-6EEA-47B8-A763-7D82E41B3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37" name="Freeform 14">
              <a:extLst>
                <a:ext uri="{FF2B5EF4-FFF2-40B4-BE49-F238E27FC236}">
                  <a16:creationId xmlns:a16="http://schemas.microsoft.com/office/drawing/2014/main" id="{E758F6E7-6DEC-48D0-ACB1-E5E26B13E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38" name="Freeform 15">
              <a:extLst>
                <a:ext uri="{FF2B5EF4-FFF2-40B4-BE49-F238E27FC236}">
                  <a16:creationId xmlns:a16="http://schemas.microsoft.com/office/drawing/2014/main" id="{B56657FF-C027-42E7-859B-902929B6F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39" name="Freeform 16">
              <a:extLst>
                <a:ext uri="{FF2B5EF4-FFF2-40B4-BE49-F238E27FC236}">
                  <a16:creationId xmlns:a16="http://schemas.microsoft.com/office/drawing/2014/main" id="{79047F2A-5978-46C6-B3A2-54AAC213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40" name="Freeform 17">
              <a:extLst>
                <a:ext uri="{FF2B5EF4-FFF2-40B4-BE49-F238E27FC236}">
                  <a16:creationId xmlns:a16="http://schemas.microsoft.com/office/drawing/2014/main" id="{F3BE8FD1-0A72-4640-AC7A-2E057273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41" name="Freeform 18">
              <a:extLst>
                <a:ext uri="{FF2B5EF4-FFF2-40B4-BE49-F238E27FC236}">
                  <a16:creationId xmlns:a16="http://schemas.microsoft.com/office/drawing/2014/main" id="{752FC782-A372-4D11-B20D-958955E56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42" name="Freeform 19">
              <a:extLst>
                <a:ext uri="{FF2B5EF4-FFF2-40B4-BE49-F238E27FC236}">
                  <a16:creationId xmlns:a16="http://schemas.microsoft.com/office/drawing/2014/main" id="{AA00B2F1-BEE2-444A-8249-C8E3212C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43" name="Freeform 20">
              <a:extLst>
                <a:ext uri="{FF2B5EF4-FFF2-40B4-BE49-F238E27FC236}">
                  <a16:creationId xmlns:a16="http://schemas.microsoft.com/office/drawing/2014/main" id="{E7F5747E-514B-4CF7-B6B0-DAD714909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44" name="Freeform 21">
              <a:extLst>
                <a:ext uri="{FF2B5EF4-FFF2-40B4-BE49-F238E27FC236}">
                  <a16:creationId xmlns:a16="http://schemas.microsoft.com/office/drawing/2014/main" id="{931614BB-1593-40ED-8113-2BD11870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45" name="Freeform 22">
              <a:extLst>
                <a:ext uri="{FF2B5EF4-FFF2-40B4-BE49-F238E27FC236}">
                  <a16:creationId xmlns:a16="http://schemas.microsoft.com/office/drawing/2014/main" id="{2691871F-F15C-4E19-BC9C-78E5748D7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47" name="Freeform 6">
            <a:extLst>
              <a:ext uri="{FF2B5EF4-FFF2-40B4-BE49-F238E27FC236}">
                <a16:creationId xmlns:a16="http://schemas.microsoft.com/office/drawing/2014/main" id="{8576F020-8157-45CE-B1D9-6FA47AFEB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59566"/>
            <a:ext cx="7560245" cy="453886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p>
      <p:sp>
        <p:nvSpPr>
          <p:cNvPr id="2" name="Title 1"/>
          <p:cNvSpPr>
            <a:spLocks noGrp="1"/>
          </p:cNvSpPr>
          <p:nvPr>
            <p:ph type="ctrTitle"/>
          </p:nvPr>
        </p:nvSpPr>
        <p:spPr>
          <a:xfrm>
            <a:off x="987215" y="1318590"/>
            <a:ext cx="5102159" cy="4220820"/>
          </a:xfrm>
        </p:spPr>
        <p:txBody>
          <a:bodyPr rtlCol="0" anchor="ctr">
            <a:normAutofit/>
          </a:bodyPr>
          <a:lstStyle/>
          <a:p>
            <a:r>
              <a:rPr lang="en-GB" b="1">
                <a:solidFill>
                  <a:srgbClr val="FFFFFF"/>
                </a:solidFill>
                <a:latin typeface="Times New Roman"/>
                <a:cs typeface="Times New Roman"/>
              </a:rPr>
              <a:t>ECAY 5003</a:t>
            </a:r>
          </a:p>
        </p:txBody>
      </p:sp>
      <p:sp>
        <p:nvSpPr>
          <p:cNvPr id="3" name="Subtitle 2"/>
          <p:cNvSpPr>
            <a:spLocks noGrp="1"/>
          </p:cNvSpPr>
          <p:nvPr>
            <p:ph type="subTitle" idx="1"/>
          </p:nvPr>
        </p:nvSpPr>
        <p:spPr>
          <a:xfrm>
            <a:off x="7712032" y="804334"/>
            <a:ext cx="3675634" cy="5249332"/>
          </a:xfrm>
        </p:spPr>
        <p:txBody>
          <a:bodyPr rtlCol="0" anchor="ctr">
            <a:normAutofit/>
          </a:bodyPr>
          <a:lstStyle/>
          <a:p>
            <a:r>
              <a:rPr lang="en-GB" sz="2800" b="1" dirty="0">
                <a:solidFill>
                  <a:schemeClr val="tx1"/>
                </a:solidFill>
                <a:latin typeface="Times New Roman"/>
                <a:cs typeface="Times New Roman"/>
              </a:rPr>
              <a:t>Magdalena Wolanin </a:t>
            </a:r>
          </a:p>
          <a:p>
            <a:endParaRPr lang="en-GB" sz="2800" dirty="0">
              <a:solidFill>
                <a:schemeClr val="tx1"/>
              </a:solidFill>
            </a:endParaRPr>
          </a:p>
          <a:p>
            <a:r>
              <a:rPr lang="en-GB" sz="2800" b="1" dirty="0">
                <a:solidFill>
                  <a:schemeClr val="tx1"/>
                </a:solidFill>
                <a:latin typeface="Times New Roman"/>
                <a:cs typeface="Times New Roman"/>
              </a:rPr>
              <a:t>Student nr 2106883</a:t>
            </a:r>
          </a:p>
        </p:txBody>
      </p:sp>
    </p:spTree>
    <p:extLst>
      <p:ext uri="{BB962C8B-B14F-4D97-AF65-F5344CB8AC3E}">
        <p14:creationId xmlns:p14="http://schemas.microsoft.com/office/powerpoint/2010/main" val="3622625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802C83-BFE0-B771-2861-F5C2939F6007}"/>
              </a:ext>
            </a:extLst>
          </p:cNvPr>
          <p:cNvSpPr txBox="1"/>
          <p:nvPr/>
        </p:nvSpPr>
        <p:spPr>
          <a:xfrm>
            <a:off x="2394788" y="3069087"/>
            <a:ext cx="87757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dirty="0">
                <a:latin typeface="Times New Roman"/>
                <a:ea typeface="+mn-lt"/>
                <a:cs typeface="+mn-lt"/>
              </a:rPr>
              <a:t>Demonstrate a critical understanding of the impact of advocacy provision on service users.</a:t>
            </a:r>
            <a:endParaRPr lang="en-US" sz="3600" b="1" dirty="0">
              <a:latin typeface="Times New Roman"/>
            </a:endParaRPr>
          </a:p>
        </p:txBody>
      </p:sp>
    </p:spTree>
    <p:extLst>
      <p:ext uri="{BB962C8B-B14F-4D97-AF65-F5344CB8AC3E}">
        <p14:creationId xmlns:p14="http://schemas.microsoft.com/office/powerpoint/2010/main" val="13922875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B794892-6B0E-418B-F741-6581C731424A}"/>
              </a:ext>
            </a:extLst>
          </p:cNvPr>
          <p:cNvSpPr txBox="1"/>
          <p:nvPr/>
        </p:nvSpPr>
        <p:spPr>
          <a:xfrm>
            <a:off x="2438400" y="1397000"/>
            <a:ext cx="8343900" cy="70173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Times New Roman"/>
                <a:cs typeface="Times New Roman"/>
              </a:rPr>
              <a:t>Good afternoon. My name is Magdalena Wolanin. My student number is 2106883. Today I am going to talked about Ecay 5003. The title of my presentation is to demonstrate critical understanding of the impact of advocacy provision on service user. </a:t>
            </a:r>
          </a:p>
          <a:p>
            <a:r>
              <a:rPr lang="en-GB" dirty="0">
                <a:latin typeface="Times New Roman"/>
                <a:cs typeface="Times New Roman"/>
              </a:rPr>
              <a:t>Too seek the answer I will use theory, policy and practice, along with books, and many different recourses. </a:t>
            </a:r>
          </a:p>
          <a:p>
            <a:r>
              <a:rPr lang="en-GB" dirty="0">
                <a:latin typeface="Times New Roman"/>
                <a:cs typeface="Times New Roman"/>
              </a:rPr>
              <a:t>Also, I must tell you, that we are focusing on advocacy in social care</a:t>
            </a:r>
          </a:p>
          <a:p>
            <a:r>
              <a:rPr lang="en-GB" dirty="0">
                <a:latin typeface="Times New Roman"/>
                <a:cs typeface="Times New Roman"/>
              </a:rPr>
              <a:t>My consent are: </a:t>
            </a:r>
          </a:p>
          <a:p>
            <a:r>
              <a:rPr lang="en-GB" dirty="0">
                <a:latin typeface="Times New Roman"/>
                <a:cs typeface="Times New Roman"/>
              </a:rPr>
              <a:t>…......................</a:t>
            </a:r>
          </a:p>
          <a:p>
            <a:r>
              <a:rPr lang="en-GB" dirty="0">
                <a:latin typeface="Times New Roman"/>
                <a:cs typeface="Times New Roman"/>
              </a:rPr>
              <a:t>First, I must start from roots, which means explain what advocacy is in 21st society, as the meaning of it develop over time. </a:t>
            </a:r>
          </a:p>
          <a:p>
            <a:endParaRPr lang="en-GB" dirty="0">
              <a:latin typeface="Times New Roman"/>
              <a:cs typeface="Times New Roman"/>
            </a:endParaRPr>
          </a:p>
          <a:p>
            <a:r>
              <a:rPr lang="en-GB" dirty="0">
                <a:latin typeface="Times New Roman"/>
                <a:cs typeface="Times New Roman"/>
              </a:rPr>
              <a:t>Social Services and Wellbeing (Wales) Act 2014 Part 10 Code of Practice explained  that </a:t>
            </a:r>
          </a:p>
          <a:p>
            <a:r>
              <a:rPr lang="en-GB" dirty="0">
                <a:latin typeface="Times New Roman"/>
                <a:cs typeface="Times New Roman"/>
              </a:rPr>
              <a:t>Advocacy main theme is speaking up for and with individuals who are not being heard, helping them to express their views and make their own informed decisions and contributions, and safeguarding individuals who are at risk</a:t>
            </a:r>
            <a:endParaRPr lang="en-GB" dirty="0">
              <a:ea typeface="+mn-lt"/>
              <a:cs typeface="+mn-lt"/>
            </a:endParaRPr>
          </a:p>
          <a:p>
            <a:endParaRPr lang="en-GB" dirty="0">
              <a:latin typeface="Times New Roman"/>
              <a:cs typeface="Times New Roman"/>
            </a:endParaRPr>
          </a:p>
          <a:p>
            <a:endParaRPr lang="en-GB" dirty="0">
              <a:latin typeface="Times New Roman"/>
              <a:cs typeface="Times New Roman"/>
            </a:endParaRPr>
          </a:p>
          <a:p>
            <a:r>
              <a:rPr lang="en-GB" dirty="0">
                <a:latin typeface="Times New Roman"/>
                <a:cs typeface="Times New Roman"/>
              </a:rPr>
              <a:t>  </a:t>
            </a:r>
            <a:endParaRPr lang="en-GB"/>
          </a:p>
          <a:p>
            <a:endParaRPr lang="en-GB" dirty="0">
              <a:latin typeface="Times New Roman"/>
              <a:cs typeface="Times New Roman"/>
            </a:endParaRPr>
          </a:p>
          <a:p>
            <a:endParaRPr lang="en-GB" dirty="0">
              <a:latin typeface="Times New Roman"/>
              <a:cs typeface="Times New Roman"/>
            </a:endParaRPr>
          </a:p>
          <a:p>
            <a:r>
              <a:rPr lang="en-GB" dirty="0">
                <a:latin typeface="Times New Roman"/>
                <a:cs typeface="Times New Roman"/>
              </a:rPr>
              <a:t>As we know we have got few different forms of advocacy, but today I will focus on one, which is independent professional advocate. </a:t>
            </a:r>
          </a:p>
          <a:p>
            <a:r>
              <a:rPr lang="en-GB" dirty="0">
                <a:latin typeface="Times New Roman"/>
                <a:cs typeface="Times New Roman"/>
              </a:rPr>
              <a:t>So, </a:t>
            </a:r>
          </a:p>
          <a:p>
            <a:endParaRPr lang="en-GB" dirty="0">
              <a:latin typeface="Times New Roman"/>
              <a:cs typeface="Times New Roman"/>
            </a:endParaRPr>
          </a:p>
        </p:txBody>
      </p:sp>
    </p:spTree>
    <p:extLst>
      <p:ext uri="{BB962C8B-B14F-4D97-AF65-F5344CB8AC3E}">
        <p14:creationId xmlns:p14="http://schemas.microsoft.com/office/powerpoint/2010/main" val="2170789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326ED-B821-318B-F51B-D3CA8AD32F9C}"/>
              </a:ext>
            </a:extLst>
          </p:cNvPr>
          <p:cNvSpPr>
            <a:spLocks noGrp="1"/>
          </p:cNvSpPr>
          <p:nvPr>
            <p:ph type="title"/>
          </p:nvPr>
        </p:nvSpPr>
        <p:spPr/>
        <p:txBody>
          <a:bodyPr>
            <a:normAutofit/>
          </a:bodyPr>
          <a:lstStyle/>
          <a:p>
            <a:r>
              <a:rPr lang="en-GB" sz="4800" dirty="0"/>
              <a:t>Contents </a:t>
            </a:r>
          </a:p>
        </p:txBody>
      </p:sp>
      <p:sp>
        <p:nvSpPr>
          <p:cNvPr id="3" name="Content Placeholder 2">
            <a:extLst>
              <a:ext uri="{FF2B5EF4-FFF2-40B4-BE49-F238E27FC236}">
                <a16:creationId xmlns:a16="http://schemas.microsoft.com/office/drawing/2014/main" id="{82762571-B8E8-3DB0-79AB-152A8DC8F9AB}"/>
              </a:ext>
            </a:extLst>
          </p:cNvPr>
          <p:cNvSpPr>
            <a:spLocks noGrp="1"/>
          </p:cNvSpPr>
          <p:nvPr>
            <p:ph sz="half" idx="1"/>
          </p:nvPr>
        </p:nvSpPr>
        <p:spPr/>
        <p:txBody>
          <a:bodyPr vert="horz" lIns="91440" tIns="45720" rIns="91440" bIns="45720" rtlCol="0" anchor="t">
            <a:normAutofit fontScale="70000" lnSpcReduction="20000"/>
          </a:bodyPr>
          <a:lstStyle/>
          <a:p>
            <a:r>
              <a:rPr lang="en-GB" sz="2800" dirty="0">
                <a:latin typeface="Times New Roman"/>
                <a:cs typeface="Times New Roman"/>
              </a:rPr>
              <a:t>Service user in care, </a:t>
            </a:r>
          </a:p>
          <a:p>
            <a:r>
              <a:rPr lang="en-GB" sz="2800" dirty="0">
                <a:latin typeface="Times New Roman"/>
                <a:cs typeface="Times New Roman"/>
              </a:rPr>
              <a:t>Carer, </a:t>
            </a:r>
          </a:p>
          <a:p>
            <a:r>
              <a:rPr lang="en-GB" sz="2800" dirty="0">
                <a:latin typeface="Times New Roman"/>
                <a:cs typeface="Times New Roman"/>
              </a:rPr>
              <a:t>Agency, </a:t>
            </a:r>
          </a:p>
          <a:p>
            <a:r>
              <a:rPr lang="en-GB" sz="2800" dirty="0">
                <a:latin typeface="Times New Roman"/>
                <a:cs typeface="Times New Roman"/>
              </a:rPr>
              <a:t>Power (over, in), </a:t>
            </a:r>
          </a:p>
          <a:p>
            <a:r>
              <a:rPr lang="en-GB" sz="2800" dirty="0">
                <a:latin typeface="Times New Roman"/>
                <a:cs typeface="Times New Roman"/>
              </a:rPr>
              <a:t>Empowerment, </a:t>
            </a:r>
          </a:p>
          <a:p>
            <a:r>
              <a:rPr lang="en-GB" sz="2800" dirty="0">
                <a:latin typeface="Times New Roman"/>
                <a:cs typeface="Times New Roman"/>
              </a:rPr>
              <a:t>Stigma, </a:t>
            </a:r>
          </a:p>
          <a:p>
            <a:r>
              <a:rPr lang="en-GB" sz="2800" dirty="0">
                <a:latin typeface="Times New Roman"/>
                <a:cs typeface="Times New Roman"/>
              </a:rPr>
              <a:t>Marginalising, </a:t>
            </a:r>
          </a:p>
          <a:p>
            <a:r>
              <a:rPr lang="en-GB" sz="2800" dirty="0">
                <a:latin typeface="Times New Roman"/>
                <a:cs typeface="Times New Roman"/>
              </a:rPr>
              <a:t>Labelling, </a:t>
            </a:r>
          </a:p>
          <a:p>
            <a:r>
              <a:rPr lang="en-GB" sz="2800" dirty="0">
                <a:latin typeface="Times New Roman"/>
                <a:cs typeface="Times New Roman"/>
              </a:rPr>
              <a:t>Advocacy/ advocates (aim, purpose). </a:t>
            </a:r>
          </a:p>
          <a:p>
            <a:endParaRPr lang="en-GB" dirty="0"/>
          </a:p>
        </p:txBody>
      </p:sp>
      <p:sp>
        <p:nvSpPr>
          <p:cNvPr id="4" name="Content Placeholder 3">
            <a:extLst>
              <a:ext uri="{FF2B5EF4-FFF2-40B4-BE49-F238E27FC236}">
                <a16:creationId xmlns:a16="http://schemas.microsoft.com/office/drawing/2014/main" id="{07376AE5-CF6C-2FCE-E219-BBC5EE4EE0B2}"/>
              </a:ext>
            </a:extLst>
          </p:cNvPr>
          <p:cNvSpPr>
            <a:spLocks noGrp="1"/>
          </p:cNvSpPr>
          <p:nvPr>
            <p:ph sz="half" idx="2"/>
          </p:nvPr>
        </p:nvSpPr>
        <p:spPr/>
        <p:txBody>
          <a:bodyPr vert="horz" lIns="91440" tIns="45720" rIns="91440" bIns="45720" rtlCol="0" anchor="t">
            <a:normAutofit fontScale="70000" lnSpcReduction="20000"/>
          </a:bodyPr>
          <a:lstStyle/>
          <a:p>
            <a:r>
              <a:rPr lang="en-GB" sz="2800" dirty="0">
                <a:latin typeface="Times New Roman"/>
                <a:cs typeface="Times New Roman"/>
              </a:rPr>
              <a:t>Pros and cons of advocacy, </a:t>
            </a:r>
          </a:p>
          <a:p>
            <a:r>
              <a:rPr lang="en-GB" sz="2800" dirty="0">
                <a:latin typeface="Times New Roman"/>
                <a:cs typeface="Times New Roman"/>
              </a:rPr>
              <a:t>Barriers, </a:t>
            </a:r>
          </a:p>
          <a:p>
            <a:r>
              <a:rPr lang="en-GB" sz="2800" dirty="0">
                <a:latin typeface="Times New Roman"/>
                <a:cs typeface="Times New Roman"/>
              </a:rPr>
              <a:t>Challenges (how to overcome them?), </a:t>
            </a:r>
          </a:p>
          <a:p>
            <a:r>
              <a:rPr lang="en-GB" sz="2800" dirty="0">
                <a:latin typeface="Times New Roman"/>
                <a:cs typeface="Times New Roman"/>
              </a:rPr>
              <a:t>Statistic </a:t>
            </a:r>
          </a:p>
          <a:p>
            <a:endParaRPr lang="en-GB" sz="2800" dirty="0">
              <a:latin typeface="Times New Roman"/>
              <a:cs typeface="Times New Roman"/>
            </a:endParaRPr>
          </a:p>
          <a:p>
            <a:endParaRPr lang="en-GB" dirty="0"/>
          </a:p>
        </p:txBody>
      </p:sp>
    </p:spTree>
    <p:extLst>
      <p:ext uri="{BB962C8B-B14F-4D97-AF65-F5344CB8AC3E}">
        <p14:creationId xmlns:p14="http://schemas.microsoft.com/office/powerpoint/2010/main" val="2535855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E59E2-981C-C589-18CB-6FC48EECCC97}"/>
              </a:ext>
            </a:extLst>
          </p:cNvPr>
          <p:cNvSpPr>
            <a:spLocks noGrp="1"/>
          </p:cNvSpPr>
          <p:nvPr>
            <p:ph type="title"/>
          </p:nvPr>
        </p:nvSpPr>
        <p:spPr/>
        <p:txBody>
          <a:bodyPr>
            <a:normAutofit/>
          </a:bodyPr>
          <a:lstStyle/>
          <a:p>
            <a:r>
              <a:rPr lang="en-GB" sz="4000" b="1" dirty="0">
                <a:latin typeface="Times New Roman"/>
                <a:cs typeface="Times New Roman"/>
              </a:rPr>
              <a:t>Advocacy/ advocate </a:t>
            </a:r>
            <a:endParaRPr lang="en-GB" sz="4000" b="1" dirty="0"/>
          </a:p>
        </p:txBody>
      </p:sp>
      <p:sp>
        <p:nvSpPr>
          <p:cNvPr id="3" name="Content Placeholder 2">
            <a:extLst>
              <a:ext uri="{FF2B5EF4-FFF2-40B4-BE49-F238E27FC236}">
                <a16:creationId xmlns:a16="http://schemas.microsoft.com/office/drawing/2014/main" id="{5F4C4090-DF8F-2C88-A90B-A0A6039E1879}"/>
              </a:ext>
            </a:extLst>
          </p:cNvPr>
          <p:cNvSpPr>
            <a:spLocks noGrp="1"/>
          </p:cNvSpPr>
          <p:nvPr>
            <p:ph sz="half" idx="1"/>
          </p:nvPr>
        </p:nvSpPr>
        <p:spPr>
          <a:xfrm>
            <a:off x="2431062" y="2262997"/>
            <a:ext cx="4313864" cy="3777622"/>
          </a:xfrm>
        </p:spPr>
        <p:txBody>
          <a:bodyPr vert="horz" lIns="91440" tIns="45720" rIns="91440" bIns="45720" rtlCol="0" anchor="t">
            <a:normAutofit/>
          </a:bodyPr>
          <a:lstStyle/>
          <a:p>
            <a:pPr marL="0" indent="0">
              <a:spcBef>
                <a:spcPts val="0"/>
              </a:spcBef>
              <a:buNone/>
            </a:pPr>
            <a:endParaRPr lang="en-GB" dirty="0">
              <a:ea typeface="+mn-lt"/>
              <a:cs typeface="+mn-lt"/>
            </a:endParaRPr>
          </a:p>
          <a:p>
            <a:pPr marL="0" indent="0">
              <a:spcBef>
                <a:spcPts val="0"/>
              </a:spcBef>
              <a:buNone/>
            </a:pPr>
            <a:endParaRPr lang="en-GB">
              <a:latin typeface="Times New Roman"/>
              <a:cs typeface="Times New Roman"/>
            </a:endParaRPr>
          </a:p>
          <a:p>
            <a:pPr marL="0" indent="0">
              <a:spcBef>
                <a:spcPts val="0"/>
              </a:spcBef>
              <a:buNone/>
            </a:pPr>
            <a:endParaRPr lang="en-GB" dirty="0">
              <a:latin typeface="Times New Roman"/>
              <a:cs typeface="Times New Roman"/>
            </a:endParaRPr>
          </a:p>
        </p:txBody>
      </p:sp>
      <p:sp>
        <p:nvSpPr>
          <p:cNvPr id="6" name="TextBox 5">
            <a:extLst>
              <a:ext uri="{FF2B5EF4-FFF2-40B4-BE49-F238E27FC236}">
                <a16:creationId xmlns:a16="http://schemas.microsoft.com/office/drawing/2014/main" id="{B85B097D-41A1-E6BB-31D4-65F7E311EC8E}"/>
              </a:ext>
            </a:extLst>
          </p:cNvPr>
          <p:cNvSpPr txBox="1"/>
          <p:nvPr/>
        </p:nvSpPr>
        <p:spPr>
          <a:xfrm>
            <a:off x="781266" y="2149703"/>
            <a:ext cx="5680494"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Times New Roman"/>
                <a:cs typeface="Times New Roman"/>
              </a:rPr>
              <a:t>Social Care Wales (2022) define advocacy/advocates as services, who should work in partnership to help, and support people to express their wishes, needs, and rights.  </a:t>
            </a:r>
          </a:p>
        </p:txBody>
      </p:sp>
      <p:sp>
        <p:nvSpPr>
          <p:cNvPr id="7" name="Content Placeholder 6">
            <a:extLst>
              <a:ext uri="{FF2B5EF4-FFF2-40B4-BE49-F238E27FC236}">
                <a16:creationId xmlns:a16="http://schemas.microsoft.com/office/drawing/2014/main" id="{42D54C56-FEFE-DF42-8D29-218332CE4477}"/>
              </a:ext>
            </a:extLst>
          </p:cNvPr>
          <p:cNvSpPr>
            <a:spLocks noGrp="1"/>
          </p:cNvSpPr>
          <p:nvPr>
            <p:ph sz="half" idx="2"/>
          </p:nvPr>
        </p:nvSpPr>
        <p:spPr>
          <a:xfrm>
            <a:off x="6586898" y="2154976"/>
            <a:ext cx="4917713" cy="3748868"/>
          </a:xfrm>
        </p:spPr>
        <p:txBody>
          <a:bodyPr vert="horz" lIns="91440" tIns="45720" rIns="91440" bIns="45720" rtlCol="0" anchor="t">
            <a:normAutofit/>
          </a:bodyPr>
          <a:lstStyle/>
          <a:p>
            <a:pPr marL="0" indent="0">
              <a:buNone/>
            </a:pPr>
            <a:r>
              <a:rPr lang="en-GB" sz="2800" dirty="0">
                <a:latin typeface="Times New Roman"/>
                <a:cs typeface="Times New Roman"/>
              </a:rPr>
              <a:t>Code of Practice guide advocates how they should follow Legislations, Advocacy Charter, and policies to maintain good working practice </a:t>
            </a:r>
          </a:p>
          <a:p>
            <a:pPr marL="0" indent="0">
              <a:buNone/>
            </a:pPr>
            <a:r>
              <a:rPr lang="en-GB" sz="2800" dirty="0">
                <a:latin typeface="Times New Roman"/>
                <a:cs typeface="Times New Roman"/>
              </a:rPr>
              <a:t>                (Adams, 2007)</a:t>
            </a:r>
          </a:p>
        </p:txBody>
      </p:sp>
    </p:spTree>
    <p:extLst>
      <p:ext uri="{BB962C8B-B14F-4D97-AF65-F5344CB8AC3E}">
        <p14:creationId xmlns:p14="http://schemas.microsoft.com/office/powerpoint/2010/main" val="27348336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4699877-13E3-4FC1-B91B-2A8A8FA76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C4CB122-E2DC-4CA5-8B6F-B49249C78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267478" cy="6858000"/>
          </a:xfrm>
          <a:prstGeom prst="rect">
            <a:avLst/>
          </a:prstGeom>
          <a:solidFill>
            <a:schemeClr val="bg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7AB22E03-3087-4988-9DB5-572918FB95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89212" y="313809"/>
            <a:ext cx="9281055" cy="6222458"/>
          </a:xfrm>
          <a:prstGeom prst="rect">
            <a:avLst/>
          </a:prstGeom>
          <a:solidFill>
            <a:schemeClr val="bg1"/>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5">
            <a:extLst>
              <a:ext uri="{FF2B5EF4-FFF2-40B4-BE49-F238E27FC236}">
                <a16:creationId xmlns:a16="http://schemas.microsoft.com/office/drawing/2014/main" id="{4B2A5927-4A36-47DC-BF12-54A96B456D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823682"/>
            <a:ext cx="3536576" cy="857047"/>
          </a:xfrm>
          <a:prstGeom prst="rightArrow">
            <a:avLst>
              <a:gd name="adj1" fmla="val 100000"/>
              <a:gd name="adj2" fmla="val 44189"/>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2" name="Picture 2">
            <a:extLst>
              <a:ext uri="{FF2B5EF4-FFF2-40B4-BE49-F238E27FC236}">
                <a16:creationId xmlns:a16="http://schemas.microsoft.com/office/drawing/2014/main" id="{6F070143-4BCE-CA40-41D3-97531D4F8D8C}"/>
              </a:ext>
            </a:extLst>
          </p:cNvPr>
          <p:cNvPicPr>
            <a:picLocks noChangeAspect="1"/>
          </p:cNvPicPr>
          <p:nvPr/>
        </p:nvPicPr>
        <p:blipFill>
          <a:blip r:embed="rId3"/>
          <a:stretch>
            <a:fillRect/>
          </a:stretch>
        </p:blipFill>
        <p:spPr>
          <a:xfrm>
            <a:off x="5802842" y="659027"/>
            <a:ext cx="3815306" cy="5392659"/>
          </a:xfrm>
          <a:prstGeom prst="rect">
            <a:avLst/>
          </a:prstGeom>
        </p:spPr>
      </p:pic>
    </p:spTree>
    <p:extLst>
      <p:ext uri="{BB962C8B-B14F-4D97-AF65-F5344CB8AC3E}">
        <p14:creationId xmlns:p14="http://schemas.microsoft.com/office/powerpoint/2010/main" val="13358650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376C9-1FF9-B9E9-DF6B-EDC5EFB6E0F9}"/>
              </a:ext>
            </a:extLst>
          </p:cNvPr>
          <p:cNvSpPr>
            <a:spLocks noGrp="1"/>
          </p:cNvSpPr>
          <p:nvPr>
            <p:ph type="title"/>
          </p:nvPr>
        </p:nvSpPr>
        <p:spPr>
          <a:xfrm>
            <a:off x="2190358" y="178412"/>
            <a:ext cx="8911687" cy="1022098"/>
          </a:xfrm>
        </p:spPr>
        <p:txBody>
          <a:bodyPr>
            <a:normAutofit/>
          </a:bodyPr>
          <a:lstStyle/>
          <a:p>
            <a:r>
              <a:rPr lang="en-GB" sz="4400" dirty="0">
                <a:latin typeface="Times New Roman"/>
                <a:cs typeface="Times New Roman"/>
              </a:rPr>
              <a:t>Advocacy  </a:t>
            </a:r>
            <a:endParaRPr lang="en-GB" sz="4400" dirty="0"/>
          </a:p>
        </p:txBody>
      </p:sp>
      <p:sp>
        <p:nvSpPr>
          <p:cNvPr id="3" name="Content Placeholder 2">
            <a:extLst>
              <a:ext uri="{FF2B5EF4-FFF2-40B4-BE49-F238E27FC236}">
                <a16:creationId xmlns:a16="http://schemas.microsoft.com/office/drawing/2014/main" id="{0237CAA6-D71F-F27A-D3D7-9E8B0D93C3EB}"/>
              </a:ext>
            </a:extLst>
          </p:cNvPr>
          <p:cNvSpPr>
            <a:spLocks noGrp="1"/>
          </p:cNvSpPr>
          <p:nvPr>
            <p:ph sz="half" idx="1"/>
          </p:nvPr>
        </p:nvSpPr>
        <p:spPr>
          <a:xfrm>
            <a:off x="461363" y="1400356"/>
            <a:ext cx="6024770" cy="4726527"/>
          </a:xfrm>
        </p:spPr>
        <p:txBody>
          <a:bodyPr vert="horz" lIns="91440" tIns="45720" rIns="91440" bIns="45720" rtlCol="0" anchor="t">
            <a:normAutofit fontScale="92500" lnSpcReduction="10000"/>
          </a:bodyPr>
          <a:lstStyle/>
          <a:p>
            <a:pPr marL="0" indent="0">
              <a:buNone/>
            </a:pPr>
            <a:r>
              <a:rPr lang="en-GB" sz="2000" b="1" dirty="0">
                <a:latin typeface="Times New Roman"/>
                <a:cs typeface="Times New Roman"/>
              </a:rPr>
              <a:t>Is...</a:t>
            </a:r>
            <a:endParaRPr lang="en-US" sz="2000" dirty="0"/>
          </a:p>
          <a:p>
            <a:r>
              <a:rPr lang="en-GB" dirty="0">
                <a:latin typeface="Times New Roman"/>
                <a:cs typeface="Times New Roman"/>
              </a:rPr>
              <a:t>Non- judgmental, </a:t>
            </a:r>
            <a:endParaRPr lang="en-GB" dirty="0">
              <a:latin typeface="Century Gothic" panose="020B0502020202020204"/>
              <a:cs typeface="Times New Roman"/>
            </a:endParaRPr>
          </a:p>
          <a:p>
            <a:r>
              <a:rPr lang="en-GB" dirty="0">
                <a:latin typeface="Times New Roman"/>
                <a:cs typeface="Times New Roman"/>
              </a:rPr>
              <a:t>Empowering, </a:t>
            </a:r>
            <a:endParaRPr lang="en-GB">
              <a:latin typeface="Times New Roman"/>
              <a:cs typeface="Times New Roman"/>
            </a:endParaRPr>
          </a:p>
          <a:p>
            <a:r>
              <a:rPr lang="en-GB" dirty="0">
                <a:latin typeface="Times New Roman"/>
                <a:cs typeface="Times New Roman"/>
              </a:rPr>
              <a:t>Assertive, </a:t>
            </a:r>
            <a:endParaRPr lang="en-GB">
              <a:latin typeface="Times New Roman"/>
              <a:cs typeface="Times New Roman"/>
            </a:endParaRPr>
          </a:p>
          <a:p>
            <a:r>
              <a:rPr lang="en-GB" dirty="0">
                <a:latin typeface="Times New Roman"/>
                <a:cs typeface="Times New Roman"/>
              </a:rPr>
              <a:t>Standing up for a person or group, </a:t>
            </a:r>
            <a:endParaRPr lang="en-GB">
              <a:latin typeface="Times New Roman"/>
              <a:cs typeface="Times New Roman"/>
            </a:endParaRPr>
          </a:p>
          <a:p>
            <a:r>
              <a:rPr lang="en-GB" dirty="0">
                <a:latin typeface="Times New Roman"/>
                <a:cs typeface="Times New Roman"/>
              </a:rPr>
              <a:t>Standing alongside the person or people, who's been pushed to the margins of society, </a:t>
            </a:r>
            <a:endParaRPr lang="en-GB">
              <a:latin typeface="Times New Roman"/>
              <a:cs typeface="Times New Roman"/>
            </a:endParaRPr>
          </a:p>
          <a:p>
            <a:r>
              <a:rPr lang="en-GB" dirty="0">
                <a:latin typeface="Times New Roman"/>
                <a:cs typeface="Times New Roman"/>
              </a:rPr>
              <a:t>Listening, </a:t>
            </a:r>
            <a:endParaRPr lang="en-GB">
              <a:latin typeface="Times New Roman"/>
              <a:cs typeface="Times New Roman"/>
            </a:endParaRPr>
          </a:p>
          <a:p>
            <a:r>
              <a:rPr lang="en-GB" dirty="0">
                <a:latin typeface="Times New Roman"/>
                <a:cs typeface="Times New Roman"/>
              </a:rPr>
              <a:t>Helping the person or group to understand their choices, and consequences of these choices might be,  </a:t>
            </a:r>
            <a:endParaRPr lang="en-GB" dirty="0"/>
          </a:p>
          <a:p>
            <a:r>
              <a:rPr lang="en-GB" dirty="0">
                <a:latin typeface="Times New Roman"/>
                <a:cs typeface="Times New Roman"/>
              </a:rPr>
              <a:t>Helping them, individual to understand what makes them valued, </a:t>
            </a:r>
          </a:p>
          <a:p>
            <a:r>
              <a:rPr lang="en-GB" dirty="0">
                <a:latin typeface="Times New Roman"/>
                <a:cs typeface="Times New Roman"/>
              </a:rPr>
              <a:t>Safeguarding, </a:t>
            </a:r>
          </a:p>
          <a:p>
            <a:r>
              <a:rPr lang="en-GB" dirty="0">
                <a:latin typeface="Times New Roman"/>
                <a:cs typeface="Times New Roman"/>
              </a:rPr>
              <a:t>Person-centred approach, </a:t>
            </a:r>
          </a:p>
          <a:p>
            <a:endParaRPr lang="en-GB" dirty="0">
              <a:latin typeface="Times New Roman"/>
              <a:cs typeface="Times New Roman"/>
            </a:endParaRPr>
          </a:p>
          <a:p>
            <a:endParaRPr lang="en-GB" dirty="0">
              <a:latin typeface="Times New Roman"/>
              <a:cs typeface="Times New Roman"/>
            </a:endParaRPr>
          </a:p>
        </p:txBody>
      </p:sp>
      <p:sp>
        <p:nvSpPr>
          <p:cNvPr id="4" name="Content Placeholder 3">
            <a:extLst>
              <a:ext uri="{FF2B5EF4-FFF2-40B4-BE49-F238E27FC236}">
                <a16:creationId xmlns:a16="http://schemas.microsoft.com/office/drawing/2014/main" id="{EE5D16B0-79E9-581C-DBAE-CE2ADC03E8D6}"/>
              </a:ext>
            </a:extLst>
          </p:cNvPr>
          <p:cNvSpPr>
            <a:spLocks noGrp="1"/>
          </p:cNvSpPr>
          <p:nvPr>
            <p:ph sz="half" idx="2"/>
          </p:nvPr>
        </p:nvSpPr>
        <p:spPr>
          <a:xfrm>
            <a:off x="7003841" y="1910562"/>
            <a:ext cx="4903335" cy="3705736"/>
          </a:xfrm>
        </p:spPr>
        <p:txBody>
          <a:bodyPr vert="horz" lIns="91440" tIns="45720" rIns="91440" bIns="45720" rtlCol="0" anchor="t">
            <a:normAutofit fontScale="92500" lnSpcReduction="10000"/>
          </a:bodyPr>
          <a:lstStyle/>
          <a:p>
            <a:pPr marL="0" indent="0">
              <a:buNone/>
            </a:pPr>
            <a:r>
              <a:rPr lang="en-GB" sz="2400" b="1" dirty="0">
                <a:latin typeface="Times New Roman"/>
                <a:cs typeface="Times New Roman"/>
              </a:rPr>
              <a:t>Is not.... </a:t>
            </a:r>
            <a:endParaRPr lang="en-US" dirty="0">
              <a:latin typeface="Century Gothic" panose="020B0502020202020204"/>
              <a:cs typeface="Times New Roman"/>
            </a:endParaRPr>
          </a:p>
          <a:p>
            <a:pPr marL="0" indent="0">
              <a:buNone/>
            </a:pPr>
            <a:endParaRPr lang="en-GB" sz="2400" b="1" dirty="0">
              <a:latin typeface="Times New Roman"/>
              <a:cs typeface="Times New Roman"/>
            </a:endParaRPr>
          </a:p>
          <a:p>
            <a:pPr>
              <a:buFont typeface="Wingdings" charset="2"/>
              <a:buChar char="q"/>
            </a:pPr>
            <a:r>
              <a:rPr lang="en-GB" sz="2400" dirty="0">
                <a:latin typeface="Times New Roman"/>
                <a:cs typeface="Times New Roman"/>
              </a:rPr>
              <a:t> About making decision for someone, </a:t>
            </a:r>
            <a:endParaRPr lang="en-GB" sz="2400" b="1" dirty="0">
              <a:latin typeface="Times New Roman"/>
              <a:cs typeface="Times New Roman"/>
            </a:endParaRPr>
          </a:p>
          <a:p>
            <a:pPr>
              <a:buFont typeface="Wingdings" charset="2"/>
              <a:buChar char="q"/>
            </a:pPr>
            <a:r>
              <a:rPr lang="en-GB" sz="2400" dirty="0">
                <a:latin typeface="Times New Roman"/>
                <a:cs typeface="Times New Roman"/>
              </a:rPr>
              <a:t>Mediation, </a:t>
            </a:r>
          </a:p>
          <a:p>
            <a:pPr>
              <a:buFont typeface="Wingdings" charset="2"/>
              <a:buChar char="q"/>
            </a:pPr>
            <a:r>
              <a:rPr lang="en-GB" sz="2400" dirty="0">
                <a:latin typeface="Times New Roman"/>
                <a:cs typeface="Times New Roman"/>
              </a:rPr>
              <a:t>Counselling, </a:t>
            </a:r>
          </a:p>
          <a:p>
            <a:pPr>
              <a:buFont typeface="Wingdings" charset="2"/>
              <a:buChar char="q"/>
            </a:pPr>
            <a:r>
              <a:rPr lang="en-GB" sz="2400" dirty="0">
                <a:latin typeface="Times New Roman"/>
                <a:cs typeface="Times New Roman"/>
              </a:rPr>
              <a:t>Befriending, </a:t>
            </a:r>
          </a:p>
          <a:p>
            <a:pPr>
              <a:buFont typeface="Wingdings" charset="2"/>
              <a:buChar char="q"/>
            </a:pPr>
            <a:r>
              <a:rPr lang="en-GB" sz="2400" dirty="0">
                <a:latin typeface="Times New Roman"/>
                <a:cs typeface="Times New Roman"/>
              </a:rPr>
              <a:t>Care and support work, </a:t>
            </a:r>
          </a:p>
        </p:txBody>
      </p:sp>
      <p:sp>
        <p:nvSpPr>
          <p:cNvPr id="5" name="TextBox 4">
            <a:extLst>
              <a:ext uri="{FF2B5EF4-FFF2-40B4-BE49-F238E27FC236}">
                <a16:creationId xmlns:a16="http://schemas.microsoft.com/office/drawing/2014/main" id="{8AC2025B-B035-723E-732A-F250853ED969}"/>
              </a:ext>
            </a:extLst>
          </p:cNvPr>
          <p:cNvSpPr txBox="1"/>
          <p:nvPr/>
        </p:nvSpPr>
        <p:spPr>
          <a:xfrm>
            <a:off x="6938762" y="6127880"/>
            <a:ext cx="45679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Times New Roman"/>
                <a:cs typeface="Times New Roman"/>
              </a:rPr>
              <a:t>(Royal College of Psychiatrists London, 2012)</a:t>
            </a:r>
            <a:endParaRPr lang="en-GB" dirty="0"/>
          </a:p>
        </p:txBody>
      </p:sp>
    </p:spTree>
    <p:extLst>
      <p:ext uri="{BB962C8B-B14F-4D97-AF65-F5344CB8AC3E}">
        <p14:creationId xmlns:p14="http://schemas.microsoft.com/office/powerpoint/2010/main" val="1094248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59E97-D0D0-9FA5-703B-BFDBA2778CC7}"/>
              </a:ext>
            </a:extLst>
          </p:cNvPr>
          <p:cNvSpPr>
            <a:spLocks noGrp="1"/>
          </p:cNvSpPr>
          <p:nvPr>
            <p:ph type="title"/>
          </p:nvPr>
        </p:nvSpPr>
        <p:spPr/>
        <p:txBody>
          <a:bodyPr/>
          <a:lstStyle/>
          <a:p>
            <a:r>
              <a:rPr lang="en-GB" sz="4000" b="1" dirty="0">
                <a:latin typeface="Times New Roman"/>
                <a:cs typeface="Times New Roman"/>
              </a:rPr>
              <a:t>Legislation </a:t>
            </a:r>
            <a:endParaRPr lang="en-GB" b="1" dirty="0"/>
          </a:p>
        </p:txBody>
      </p:sp>
      <p:sp>
        <p:nvSpPr>
          <p:cNvPr id="4" name="Content Placeholder 3">
            <a:extLst>
              <a:ext uri="{FF2B5EF4-FFF2-40B4-BE49-F238E27FC236}">
                <a16:creationId xmlns:a16="http://schemas.microsoft.com/office/drawing/2014/main" id="{86599F8D-F248-AA78-4C29-22A022C99451}"/>
              </a:ext>
            </a:extLst>
          </p:cNvPr>
          <p:cNvSpPr>
            <a:spLocks noGrp="1"/>
          </p:cNvSpPr>
          <p:nvPr>
            <p:ph sz="half" idx="2"/>
          </p:nvPr>
        </p:nvSpPr>
        <p:spPr>
          <a:xfrm>
            <a:off x="1295250" y="2074513"/>
            <a:ext cx="4342893" cy="3354060"/>
          </a:xfrm>
        </p:spPr>
        <p:txBody>
          <a:bodyPr vert="horz" lIns="91440" tIns="45720" rIns="91440" bIns="45720" rtlCol="0" anchor="t">
            <a:normAutofit/>
          </a:bodyPr>
          <a:lstStyle/>
          <a:p>
            <a:pPr marL="0" indent="0">
              <a:buNone/>
            </a:pPr>
            <a:r>
              <a:rPr lang="en-GB" sz="2400" dirty="0">
                <a:solidFill>
                  <a:schemeClr val="bg2">
                    <a:lumMod val="50000"/>
                  </a:schemeClr>
                </a:solidFill>
                <a:latin typeface="Times New Roman"/>
                <a:cs typeface="Times New Roman"/>
              </a:rPr>
              <a:t>Wales </a:t>
            </a:r>
          </a:p>
          <a:p>
            <a:pPr marL="0" indent="0">
              <a:buNone/>
            </a:pPr>
            <a:r>
              <a:rPr lang="en-GB" sz="2400" dirty="0">
                <a:solidFill>
                  <a:schemeClr val="tx1"/>
                </a:solidFill>
                <a:latin typeface="Times New Roman"/>
                <a:cs typeface="Times New Roman"/>
              </a:rPr>
              <a:t>Part 10 Code of Practice </a:t>
            </a:r>
          </a:p>
          <a:p>
            <a:pPr marL="0" indent="0">
              <a:buNone/>
            </a:pPr>
            <a:endParaRPr lang="en-GB" sz="2400" dirty="0">
              <a:solidFill>
                <a:schemeClr val="tx1"/>
              </a:solidFill>
              <a:latin typeface="Times New Roman"/>
              <a:cs typeface="Times New Roman"/>
            </a:endParaRPr>
          </a:p>
        </p:txBody>
      </p:sp>
      <p:sp>
        <p:nvSpPr>
          <p:cNvPr id="6" name="Content Placeholder 5">
            <a:extLst>
              <a:ext uri="{FF2B5EF4-FFF2-40B4-BE49-F238E27FC236}">
                <a16:creationId xmlns:a16="http://schemas.microsoft.com/office/drawing/2014/main" id="{6BBD6F60-826B-6D69-25F5-BA3ECFEFB4B0}"/>
              </a:ext>
            </a:extLst>
          </p:cNvPr>
          <p:cNvSpPr>
            <a:spLocks noGrp="1"/>
          </p:cNvSpPr>
          <p:nvPr>
            <p:ph sz="quarter" idx="4"/>
          </p:nvPr>
        </p:nvSpPr>
        <p:spPr>
          <a:xfrm>
            <a:off x="6807523" y="2085663"/>
            <a:ext cx="4338674" cy="3354060"/>
          </a:xfrm>
        </p:spPr>
        <p:txBody>
          <a:bodyPr vert="horz" lIns="91440" tIns="45720" rIns="91440" bIns="45720" rtlCol="0" anchor="t">
            <a:normAutofit/>
          </a:bodyPr>
          <a:lstStyle/>
          <a:p>
            <a:pPr marL="0" indent="0">
              <a:buNone/>
            </a:pPr>
            <a:r>
              <a:rPr lang="en-GB" sz="2400" dirty="0">
                <a:solidFill>
                  <a:srgbClr val="FF0000"/>
                </a:solidFill>
                <a:latin typeface="Times New Roman"/>
                <a:cs typeface="Times New Roman"/>
              </a:rPr>
              <a:t>England </a:t>
            </a:r>
          </a:p>
          <a:p>
            <a:pPr marL="0" indent="0">
              <a:buNone/>
            </a:pPr>
            <a:r>
              <a:rPr lang="en-GB" sz="2400" dirty="0">
                <a:solidFill>
                  <a:schemeClr val="tx1"/>
                </a:solidFill>
                <a:latin typeface="Times New Roman"/>
                <a:cs typeface="Times New Roman"/>
              </a:rPr>
              <a:t>- The Care Act 2014 </a:t>
            </a:r>
          </a:p>
          <a:p>
            <a:pPr marL="0" indent="0">
              <a:buNone/>
            </a:pPr>
            <a:endParaRPr lang="en-GB" sz="2400" dirty="0">
              <a:solidFill>
                <a:schemeClr val="tx1"/>
              </a:solidFill>
              <a:latin typeface="Times New Roman"/>
              <a:cs typeface="Times New Roman"/>
            </a:endParaRPr>
          </a:p>
        </p:txBody>
      </p:sp>
    </p:spTree>
    <p:extLst>
      <p:ext uri="{BB962C8B-B14F-4D97-AF65-F5344CB8AC3E}">
        <p14:creationId xmlns:p14="http://schemas.microsoft.com/office/powerpoint/2010/main" val="11167589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3B094-C0C3-B3F0-B941-D9CFB0B2F2DF}"/>
              </a:ext>
            </a:extLst>
          </p:cNvPr>
          <p:cNvSpPr>
            <a:spLocks noGrp="1"/>
          </p:cNvSpPr>
          <p:nvPr>
            <p:ph type="title"/>
          </p:nvPr>
        </p:nvSpPr>
        <p:spPr/>
        <p:txBody>
          <a:bodyPr/>
          <a:lstStyle/>
          <a:p>
            <a:r>
              <a:rPr lang="en-GB" b="1" dirty="0">
                <a:latin typeface="Times New Roman"/>
                <a:cs typeface="Times New Roman"/>
              </a:rPr>
              <a:t>Service user </a:t>
            </a:r>
            <a:endParaRPr lang="en-GB" b="1" dirty="0"/>
          </a:p>
        </p:txBody>
      </p:sp>
      <p:sp>
        <p:nvSpPr>
          <p:cNvPr id="3" name="Content Placeholder 2">
            <a:extLst>
              <a:ext uri="{FF2B5EF4-FFF2-40B4-BE49-F238E27FC236}">
                <a16:creationId xmlns:a16="http://schemas.microsoft.com/office/drawing/2014/main" id="{0C67597F-8E4B-C6CD-D8C7-55EC4B2640F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3076854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A7F95-F678-A3A1-E6C4-6821560CA333}"/>
              </a:ext>
            </a:extLst>
          </p:cNvPr>
          <p:cNvSpPr>
            <a:spLocks noGrp="1"/>
          </p:cNvSpPr>
          <p:nvPr>
            <p:ph type="title"/>
          </p:nvPr>
        </p:nvSpPr>
        <p:spPr/>
        <p:txBody>
          <a:bodyPr>
            <a:normAutofit/>
          </a:bodyPr>
          <a:lstStyle/>
          <a:p>
            <a:r>
              <a:rPr lang="en-GB" sz="4000" b="1" dirty="0">
                <a:latin typeface="Times New Roman"/>
                <a:cs typeface="Times New Roman"/>
              </a:rPr>
              <a:t>Stigma</a:t>
            </a:r>
            <a:endParaRPr lang="en-GB" sz="4000" b="1" dirty="0"/>
          </a:p>
        </p:txBody>
      </p:sp>
      <p:sp>
        <p:nvSpPr>
          <p:cNvPr id="5" name="TextBox 4">
            <a:extLst>
              <a:ext uri="{FF2B5EF4-FFF2-40B4-BE49-F238E27FC236}">
                <a16:creationId xmlns:a16="http://schemas.microsoft.com/office/drawing/2014/main" id="{25658184-BEC8-D001-B51E-0BA8C9CBC5DD}"/>
              </a:ext>
            </a:extLst>
          </p:cNvPr>
          <p:cNvSpPr txBox="1"/>
          <p:nvPr/>
        </p:nvSpPr>
        <p:spPr>
          <a:xfrm>
            <a:off x="1683720" y="1959502"/>
            <a:ext cx="87145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Times New Roman"/>
                <a:cs typeface="Times New Roman"/>
              </a:rPr>
              <a:t>Stigma, discrimination, social exclusion are the most </a:t>
            </a:r>
            <a:endParaRPr lang="en-GB" dirty="0"/>
          </a:p>
        </p:txBody>
      </p:sp>
    </p:spTree>
    <p:extLst>
      <p:ext uri="{BB962C8B-B14F-4D97-AF65-F5344CB8AC3E}">
        <p14:creationId xmlns:p14="http://schemas.microsoft.com/office/powerpoint/2010/main" val="350472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4DCCF-6A66-8571-59FE-2FDAAB8BDDA1}"/>
              </a:ext>
            </a:extLst>
          </p:cNvPr>
          <p:cNvSpPr>
            <a:spLocks noGrp="1"/>
          </p:cNvSpPr>
          <p:nvPr>
            <p:ph type="title"/>
          </p:nvPr>
        </p:nvSpPr>
        <p:spPr>
          <a:xfrm>
            <a:off x="2334132" y="437204"/>
            <a:ext cx="8911687" cy="792060"/>
          </a:xfrm>
        </p:spPr>
        <p:txBody>
          <a:bodyPr/>
          <a:lstStyle/>
          <a:p>
            <a:r>
              <a:rPr lang="en-GB" b="1" dirty="0">
                <a:latin typeface="Times New Roman"/>
                <a:cs typeface="Times New Roman"/>
              </a:rPr>
              <a:t>Barriers and positive outcomes </a:t>
            </a:r>
            <a:endParaRPr lang="en-GB" b="1" dirty="0"/>
          </a:p>
        </p:txBody>
      </p:sp>
      <p:sp>
        <p:nvSpPr>
          <p:cNvPr id="4" name="Content Placeholder 3">
            <a:extLst>
              <a:ext uri="{FF2B5EF4-FFF2-40B4-BE49-F238E27FC236}">
                <a16:creationId xmlns:a16="http://schemas.microsoft.com/office/drawing/2014/main" id="{6303E1BE-A6C2-4943-9779-C39CC7862729}"/>
              </a:ext>
            </a:extLst>
          </p:cNvPr>
          <p:cNvSpPr>
            <a:spLocks noGrp="1"/>
          </p:cNvSpPr>
          <p:nvPr>
            <p:ph sz="half" idx="2"/>
          </p:nvPr>
        </p:nvSpPr>
        <p:spPr>
          <a:xfrm>
            <a:off x="1151477" y="1427533"/>
            <a:ext cx="4846100" cy="4791795"/>
          </a:xfrm>
        </p:spPr>
        <p:txBody>
          <a:bodyPr vert="horz" lIns="91440" tIns="45720" rIns="91440" bIns="45720" rtlCol="0" anchor="t">
            <a:normAutofit/>
          </a:bodyPr>
          <a:lstStyle/>
          <a:p>
            <a:r>
              <a:rPr lang="en-GB" dirty="0">
                <a:latin typeface="Times New Roman"/>
                <a:cs typeface="Times New Roman"/>
              </a:rPr>
              <a:t>Lack of mental health services, </a:t>
            </a:r>
          </a:p>
          <a:p>
            <a:r>
              <a:rPr lang="en-GB" dirty="0">
                <a:latin typeface="Times New Roman"/>
                <a:cs typeface="Times New Roman"/>
              </a:rPr>
              <a:t>Lack of parity between mental health and psychical health, </a:t>
            </a:r>
          </a:p>
          <a:p>
            <a:r>
              <a:rPr lang="en-GB" dirty="0">
                <a:latin typeface="Times New Roman"/>
                <a:cs typeface="Times New Roman"/>
              </a:rPr>
              <a:t>Poor quality of care in mental hospitals, </a:t>
            </a:r>
          </a:p>
          <a:p>
            <a:r>
              <a:rPr lang="en-GB" dirty="0">
                <a:latin typeface="Times New Roman"/>
                <a:cs typeface="Times New Roman"/>
              </a:rPr>
              <a:t>Right to self-determination and need for information about treatments, </a:t>
            </a:r>
          </a:p>
          <a:p>
            <a:r>
              <a:rPr lang="en-GB" dirty="0">
                <a:latin typeface="Times New Roman"/>
                <a:cs typeface="Times New Roman"/>
              </a:rPr>
              <a:t>Lack of service facilities active community participation, </a:t>
            </a:r>
          </a:p>
          <a:p>
            <a:r>
              <a:rPr lang="en-GB" dirty="0">
                <a:latin typeface="Times New Roman"/>
                <a:cs typeface="Times New Roman"/>
              </a:rPr>
              <a:t>Lack of housing and employment, </a:t>
            </a:r>
          </a:p>
          <a:p>
            <a:r>
              <a:rPr lang="en-GB" dirty="0">
                <a:latin typeface="Times New Roman"/>
                <a:cs typeface="Times New Roman"/>
              </a:rPr>
              <a:t>Stigma associated with mental disorders, resulting exclusion, </a:t>
            </a:r>
          </a:p>
          <a:p>
            <a:r>
              <a:rPr lang="en-GB" dirty="0">
                <a:latin typeface="Times New Roman"/>
                <a:cs typeface="Times New Roman"/>
              </a:rPr>
              <a:t>Insufficient implementation of mental health policy, plans, programmes and legislation, </a:t>
            </a:r>
          </a:p>
          <a:p>
            <a:endParaRPr lang="en-GB" dirty="0">
              <a:latin typeface="Times New Roman"/>
              <a:cs typeface="Times New Roman"/>
            </a:endParaRPr>
          </a:p>
        </p:txBody>
      </p:sp>
      <p:sp>
        <p:nvSpPr>
          <p:cNvPr id="6" name="Content Placeholder 5">
            <a:extLst>
              <a:ext uri="{FF2B5EF4-FFF2-40B4-BE49-F238E27FC236}">
                <a16:creationId xmlns:a16="http://schemas.microsoft.com/office/drawing/2014/main" id="{70B2E355-F3AE-7971-3A8D-291A266EE2C8}"/>
              </a:ext>
            </a:extLst>
          </p:cNvPr>
          <p:cNvSpPr>
            <a:spLocks noGrp="1"/>
          </p:cNvSpPr>
          <p:nvPr>
            <p:ph sz="quarter" idx="4"/>
          </p:nvPr>
        </p:nvSpPr>
        <p:spPr>
          <a:xfrm>
            <a:off x="6591863" y="1510569"/>
            <a:ext cx="4913768" cy="4719908"/>
          </a:xfrm>
        </p:spPr>
        <p:txBody>
          <a:bodyPr vert="horz" lIns="91440" tIns="45720" rIns="91440" bIns="45720" rtlCol="0" anchor="t">
            <a:normAutofit/>
          </a:bodyPr>
          <a:lstStyle/>
          <a:p>
            <a:r>
              <a:rPr lang="en-GB" dirty="0">
                <a:latin typeface="Times New Roman"/>
                <a:cs typeface="Times New Roman"/>
              </a:rPr>
              <a:t>The placing of mental health on government agendas, </a:t>
            </a:r>
            <a:endParaRPr lang="en-GB" dirty="0">
              <a:latin typeface="Century Gothic" panose="020B0502020202020204"/>
              <a:cs typeface="Times New Roman"/>
            </a:endParaRPr>
          </a:p>
          <a:p>
            <a:r>
              <a:rPr lang="en-GB" dirty="0">
                <a:latin typeface="Times New Roman"/>
                <a:cs typeface="Times New Roman"/>
              </a:rPr>
              <a:t>Improvements in the policies and practices of governments and institutions, </a:t>
            </a:r>
          </a:p>
          <a:p>
            <a:r>
              <a:rPr lang="en-GB" dirty="0">
                <a:latin typeface="Times New Roman"/>
                <a:cs typeface="Times New Roman"/>
              </a:rPr>
              <a:t>Changes in laws and governments regulations, </a:t>
            </a:r>
          </a:p>
          <a:p>
            <a:r>
              <a:rPr lang="en-GB" dirty="0">
                <a:latin typeface="Times New Roman"/>
                <a:cs typeface="Times New Roman"/>
              </a:rPr>
              <a:t>Improvements in the promotions of mental health and the prevention of mental disorders, </a:t>
            </a:r>
          </a:p>
          <a:p>
            <a:r>
              <a:rPr lang="en-GB" dirty="0">
                <a:latin typeface="Times New Roman"/>
                <a:cs typeface="Times New Roman"/>
              </a:rPr>
              <a:t>The protection and promotions of the rights and interests of person with mental disorders and their families, </a:t>
            </a:r>
          </a:p>
          <a:p>
            <a:r>
              <a:rPr lang="en-GB" dirty="0">
                <a:latin typeface="Times New Roman"/>
                <a:cs typeface="Times New Roman"/>
              </a:rPr>
              <a:t>Improvements in mental health services, treatment and care, </a:t>
            </a:r>
          </a:p>
          <a:p>
            <a:endParaRPr lang="en-GB" dirty="0">
              <a:latin typeface="Times New Roman"/>
              <a:cs typeface="Times New Roman"/>
            </a:endParaRPr>
          </a:p>
          <a:p>
            <a:endParaRPr lang="en-GB" dirty="0">
              <a:latin typeface="Times New Roman"/>
              <a:cs typeface="Times New Roman"/>
            </a:endParaRPr>
          </a:p>
        </p:txBody>
      </p:sp>
    </p:spTree>
    <p:extLst>
      <p:ext uri="{BB962C8B-B14F-4D97-AF65-F5344CB8AC3E}">
        <p14:creationId xmlns:p14="http://schemas.microsoft.com/office/powerpoint/2010/main" val="23174298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7893A-5141-F2BE-901E-0668E6862337}"/>
              </a:ext>
            </a:extLst>
          </p:cNvPr>
          <p:cNvSpPr>
            <a:spLocks noGrp="1"/>
          </p:cNvSpPr>
          <p:nvPr>
            <p:ph type="title"/>
          </p:nvPr>
        </p:nvSpPr>
        <p:spPr/>
        <p:txBody>
          <a:bodyPr/>
          <a:lstStyle/>
          <a:p>
            <a:r>
              <a:rPr lang="en-GB" b="1" dirty="0">
                <a:latin typeface="Times New Roman"/>
                <a:cs typeface="Times New Roman"/>
              </a:rPr>
              <a:t>Example of people stories </a:t>
            </a:r>
            <a:r>
              <a:rPr lang="en-GB" dirty="0">
                <a:latin typeface="Times New Roman"/>
                <a:cs typeface="Times New Roman"/>
              </a:rPr>
              <a:t> </a:t>
            </a:r>
            <a:endParaRPr lang="en-GB" dirty="0"/>
          </a:p>
        </p:txBody>
      </p:sp>
      <p:sp>
        <p:nvSpPr>
          <p:cNvPr id="3" name="Content Placeholder 2">
            <a:extLst>
              <a:ext uri="{FF2B5EF4-FFF2-40B4-BE49-F238E27FC236}">
                <a16:creationId xmlns:a16="http://schemas.microsoft.com/office/drawing/2014/main" id="{4EBE7CA0-24DD-66E8-BC8D-F969BB358D8F}"/>
              </a:ext>
            </a:extLst>
          </p:cNvPr>
          <p:cNvSpPr>
            <a:spLocks noGrp="1"/>
          </p:cNvSpPr>
          <p:nvPr>
            <p:ph idx="1"/>
          </p:nvPr>
        </p:nvSpPr>
        <p:spPr>
          <a:xfrm>
            <a:off x="1338382" y="1659148"/>
            <a:ext cx="10166230" cy="4252074"/>
          </a:xfrm>
        </p:spPr>
        <p:txBody>
          <a:bodyPr vert="horz" lIns="91440" tIns="45720" rIns="91440" bIns="45720" rtlCol="0" anchor="t">
            <a:normAutofit/>
          </a:bodyPr>
          <a:lstStyle/>
          <a:p>
            <a:pPr marL="0" indent="0">
              <a:buNone/>
            </a:pPr>
            <a:r>
              <a:rPr lang="en-GB" dirty="0">
                <a:latin typeface="Times New Roman"/>
                <a:cs typeface="Times New Roman"/>
              </a:rPr>
              <a:t>Stigma is the  main problem in Mental Health illness, and have big impact on labelling people  </a:t>
            </a:r>
          </a:p>
          <a:p>
            <a:pPr marL="0" indent="0">
              <a:buNone/>
            </a:pPr>
            <a:r>
              <a:rPr lang="en-GB" dirty="0">
                <a:latin typeface="Times New Roman"/>
                <a:cs typeface="Times New Roman"/>
              </a:rPr>
              <a:t>This person would know as he was a service user, and become a </a:t>
            </a:r>
          </a:p>
          <a:p>
            <a:pPr marL="0" indent="0">
              <a:buNone/>
            </a:pPr>
            <a:r>
              <a:rPr lang="en-GB" dirty="0">
                <a:latin typeface="Times New Roman"/>
                <a:cs typeface="Times New Roman"/>
              </a:rPr>
              <a:t>He can tell both sides of story </a:t>
            </a:r>
          </a:p>
          <a:p>
            <a:pPr marL="0" indent="0">
              <a:buNone/>
            </a:pPr>
            <a:endParaRPr lang="en-GB" dirty="0">
              <a:latin typeface="Times New Roman"/>
              <a:cs typeface="Times New Roman"/>
            </a:endParaRPr>
          </a:p>
        </p:txBody>
      </p:sp>
    </p:spTree>
    <p:extLst>
      <p:ext uri="{BB962C8B-B14F-4D97-AF65-F5344CB8AC3E}">
        <p14:creationId xmlns:p14="http://schemas.microsoft.com/office/powerpoint/2010/main" val="29972131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08DFE-3E27-F862-94B8-A64845A724C9}"/>
              </a:ext>
            </a:extLst>
          </p:cNvPr>
          <p:cNvSpPr>
            <a:spLocks noGrp="1"/>
          </p:cNvSpPr>
          <p:nvPr>
            <p:ph type="title"/>
          </p:nvPr>
        </p:nvSpPr>
        <p:spPr/>
        <p:txBody>
          <a:bodyPr/>
          <a:lstStyle/>
          <a:p>
            <a:r>
              <a:rPr lang="en-GB" dirty="0">
                <a:latin typeface="Times New Roman"/>
                <a:cs typeface="Times New Roman"/>
              </a:rPr>
              <a:t>Conclusion </a:t>
            </a:r>
            <a:endParaRPr lang="en-GB" dirty="0"/>
          </a:p>
        </p:txBody>
      </p:sp>
      <p:sp>
        <p:nvSpPr>
          <p:cNvPr id="3" name="Content Placeholder 2">
            <a:extLst>
              <a:ext uri="{FF2B5EF4-FFF2-40B4-BE49-F238E27FC236}">
                <a16:creationId xmlns:a16="http://schemas.microsoft.com/office/drawing/2014/main" id="{95832198-8DDD-10F7-2C3B-D6D74573D38E}"/>
              </a:ext>
            </a:extLst>
          </p:cNvPr>
          <p:cNvSpPr>
            <a:spLocks noGrp="1"/>
          </p:cNvSpPr>
          <p:nvPr>
            <p:ph idx="1"/>
          </p:nvPr>
        </p:nvSpPr>
        <p:spPr/>
        <p:txBody>
          <a:bodyPr vert="horz" lIns="91440" tIns="45720" rIns="91440" bIns="45720" rtlCol="0" anchor="t">
            <a:normAutofit/>
          </a:bodyPr>
          <a:lstStyle/>
          <a:p>
            <a:pPr marL="0" indent="0">
              <a:buNone/>
            </a:pPr>
            <a:r>
              <a:rPr lang="en-GB" sz="2000" dirty="0">
                <a:latin typeface="Times New Roman"/>
                <a:cs typeface="Times New Roman"/>
              </a:rPr>
              <a:t>To conclude my presentation, it is important to say that evaluation in professional services are very important (Stufflebeam, et all.) along with PCM (Thompson)  </a:t>
            </a:r>
          </a:p>
        </p:txBody>
      </p:sp>
    </p:spTree>
    <p:extLst>
      <p:ext uri="{BB962C8B-B14F-4D97-AF65-F5344CB8AC3E}">
        <p14:creationId xmlns:p14="http://schemas.microsoft.com/office/powerpoint/2010/main" val="24222292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DED43-01B8-65D5-00CD-663BBFCD1654}"/>
              </a:ext>
            </a:extLst>
          </p:cNvPr>
          <p:cNvSpPr>
            <a:spLocks noGrp="1"/>
          </p:cNvSpPr>
          <p:nvPr>
            <p:ph type="title"/>
          </p:nvPr>
        </p:nvSpPr>
        <p:spPr/>
        <p:txBody>
          <a:bodyPr/>
          <a:lstStyle/>
          <a:p>
            <a:r>
              <a:rPr lang="en-GB" dirty="0">
                <a:latin typeface="Times New Roman"/>
                <a:cs typeface="Times New Roman"/>
              </a:rPr>
              <a:t>Reference: </a:t>
            </a:r>
            <a:endParaRPr lang="en-GB" dirty="0"/>
          </a:p>
        </p:txBody>
      </p:sp>
      <p:sp>
        <p:nvSpPr>
          <p:cNvPr id="3" name="Content Placeholder 2">
            <a:extLst>
              <a:ext uri="{FF2B5EF4-FFF2-40B4-BE49-F238E27FC236}">
                <a16:creationId xmlns:a16="http://schemas.microsoft.com/office/drawing/2014/main" id="{E7305339-2D96-9940-53D2-442733DE56CF}"/>
              </a:ext>
            </a:extLst>
          </p:cNvPr>
          <p:cNvSpPr>
            <a:spLocks noGrp="1"/>
          </p:cNvSpPr>
          <p:nvPr>
            <p:ph idx="1"/>
          </p:nvPr>
        </p:nvSpPr>
        <p:spPr/>
        <p:txBody>
          <a:bodyPr vert="horz" lIns="91440" tIns="45720" rIns="91440" bIns="45720" rtlCol="0" anchor="t">
            <a:normAutofit/>
          </a:bodyPr>
          <a:lstStyle/>
          <a:p>
            <a:r>
              <a:rPr lang="en-GB" dirty="0">
                <a:latin typeface="Times New Roman"/>
                <a:ea typeface="+mn-lt"/>
                <a:cs typeface="+mn-lt"/>
              </a:rPr>
              <a:t>Adams, R. (2007) </a:t>
            </a:r>
            <a:r>
              <a:rPr lang="en-GB" i="1" dirty="0">
                <a:latin typeface="Times New Roman"/>
                <a:ea typeface="+mn-lt"/>
                <a:cs typeface="+mn-lt"/>
              </a:rPr>
              <a:t>Foundations of health and social care</a:t>
            </a:r>
            <a:r>
              <a:rPr lang="en-GB" dirty="0">
                <a:latin typeface="Times New Roman"/>
                <a:ea typeface="+mn-lt"/>
                <a:cs typeface="+mn-lt"/>
              </a:rPr>
              <a:t>. Basingstoke: Palgrave Macmillan.</a:t>
            </a:r>
          </a:p>
          <a:p>
            <a:r>
              <a:rPr lang="en-GB" dirty="0">
                <a:latin typeface="Times New Roman"/>
                <a:ea typeface="+mn-lt"/>
                <a:cs typeface="+mn-lt"/>
              </a:rPr>
              <a:t>Bateman, N. and Bateman, N. (2000) </a:t>
            </a:r>
            <a:r>
              <a:rPr lang="en-GB" i="1" dirty="0">
                <a:latin typeface="Times New Roman"/>
                <a:ea typeface="+mn-lt"/>
                <a:cs typeface="+mn-lt"/>
              </a:rPr>
              <a:t>Advocacy skills for health and social care professionals</a:t>
            </a:r>
            <a:r>
              <a:rPr lang="en-GB" dirty="0">
                <a:latin typeface="Times New Roman"/>
                <a:ea typeface="+mn-lt"/>
                <a:cs typeface="+mn-lt"/>
              </a:rPr>
              <a:t>. London: J. Kingsley.</a:t>
            </a:r>
            <a:endParaRPr lang="en-GB">
              <a:latin typeface="Times New Roman"/>
              <a:cs typeface="Times New Roman"/>
            </a:endParaRPr>
          </a:p>
        </p:txBody>
      </p:sp>
    </p:spTree>
    <p:extLst>
      <p:ext uri="{BB962C8B-B14F-4D97-AF65-F5344CB8AC3E}">
        <p14:creationId xmlns:p14="http://schemas.microsoft.com/office/powerpoint/2010/main" val="231106008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1</Words>
  <Application>Microsoft Office PowerPoint</Application>
  <PresentationFormat>Widescreen</PresentationFormat>
  <Paragraphs>1</Paragraphs>
  <Slides>14</Slides>
  <Notes>7</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Wisp</vt:lpstr>
      <vt:lpstr>ECAY 5003</vt:lpstr>
      <vt:lpstr>PowerPoint Presentation</vt:lpstr>
      <vt:lpstr>PowerPoint Presentation</vt:lpstr>
      <vt:lpstr>Contents </vt:lpstr>
      <vt:lpstr>Advocacy/ advocate </vt:lpstr>
      <vt:lpstr>PowerPoint Presentation</vt:lpstr>
      <vt:lpstr>Advocacy  </vt:lpstr>
      <vt:lpstr>Legislation </vt:lpstr>
      <vt:lpstr>Service user </vt:lpstr>
      <vt:lpstr>Stigma</vt:lpstr>
      <vt:lpstr>Barriers and positive outcomes </vt:lpstr>
      <vt:lpstr>Example of people stories  </vt:lpstr>
      <vt:lpstr>Conclusion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1135</cp:revision>
  <dcterms:created xsi:type="dcterms:W3CDTF">2022-10-11T09:44:05Z</dcterms:created>
  <dcterms:modified xsi:type="dcterms:W3CDTF">2022-10-30T23:52:36Z</dcterms:modified>
</cp:coreProperties>
</file>