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1"/>
  </p:notesMasterIdLst>
  <p:sldIdLst>
    <p:sldId id="256" r:id="rId2"/>
    <p:sldId id="257" r:id="rId3"/>
    <p:sldId id="258" r:id="rId4"/>
    <p:sldId id="259" r:id="rId5"/>
    <p:sldId id="260" r:id="rId6"/>
    <p:sldId id="267" r:id="rId7"/>
    <p:sldId id="261" r:id="rId8"/>
    <p:sldId id="346" r:id="rId9"/>
    <p:sldId id="347" r:id="rId10"/>
    <p:sldId id="274" r:id="rId11"/>
    <p:sldId id="269" r:id="rId12"/>
    <p:sldId id="262" r:id="rId13"/>
    <p:sldId id="268" r:id="rId14"/>
    <p:sldId id="270" r:id="rId15"/>
    <p:sldId id="271" r:id="rId16"/>
    <p:sldId id="264" r:id="rId17"/>
    <p:sldId id="344" r:id="rId18"/>
    <p:sldId id="265" r:id="rId19"/>
    <p:sldId id="272" r:id="rId20"/>
    <p:sldId id="266" r:id="rId21"/>
    <p:sldId id="275" r:id="rId22"/>
    <p:sldId id="273" r:id="rId23"/>
    <p:sldId id="345" r:id="rId24"/>
    <p:sldId id="276" r:id="rId25"/>
    <p:sldId id="334" r:id="rId26"/>
    <p:sldId id="335" r:id="rId27"/>
    <p:sldId id="337" r:id="rId28"/>
    <p:sldId id="336" r:id="rId29"/>
    <p:sldId id="34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80" d="100"/>
          <a:sy n="80" d="100"/>
        </p:scale>
        <p:origin x="120"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E33C54-3586-4601-B966-96E031A3AB3C}" type="datetimeFigureOut">
              <a:rPr lang="en-GB" smtClean="0"/>
              <a:t>08/07/2021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057F3D-D799-4D4C-8913-121AFCBB5687}" type="slidenum">
              <a:rPr lang="en-GB" smtClean="0"/>
              <a:t>‹#›</a:t>
            </a:fld>
            <a:endParaRPr lang="en-GB"/>
          </a:p>
        </p:txBody>
      </p:sp>
    </p:spTree>
    <p:extLst>
      <p:ext uri="{BB962C8B-B14F-4D97-AF65-F5344CB8AC3E}">
        <p14:creationId xmlns:p14="http://schemas.microsoft.com/office/powerpoint/2010/main" val="2149382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057F3D-D799-4D4C-8913-121AFCBB5687}" type="slidenum">
              <a:rPr lang="en-GB" smtClean="0"/>
              <a:t>7</a:t>
            </a:fld>
            <a:endParaRPr lang="en-GB"/>
          </a:p>
        </p:txBody>
      </p:sp>
    </p:spTree>
    <p:extLst>
      <p:ext uri="{BB962C8B-B14F-4D97-AF65-F5344CB8AC3E}">
        <p14:creationId xmlns:p14="http://schemas.microsoft.com/office/powerpoint/2010/main" val="1835845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057F3D-D799-4D4C-8913-121AFCBB5687}" type="slidenum">
              <a:rPr lang="en-GB" smtClean="0"/>
              <a:t>8</a:t>
            </a:fld>
            <a:endParaRPr lang="en-GB"/>
          </a:p>
        </p:txBody>
      </p:sp>
    </p:spTree>
    <p:extLst>
      <p:ext uri="{BB962C8B-B14F-4D97-AF65-F5344CB8AC3E}">
        <p14:creationId xmlns:p14="http://schemas.microsoft.com/office/powerpoint/2010/main" val="3736861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057F3D-D799-4D4C-8913-121AFCBB5687}" type="slidenum">
              <a:rPr lang="en-GB" smtClean="0"/>
              <a:t>9</a:t>
            </a:fld>
            <a:endParaRPr lang="en-GB"/>
          </a:p>
        </p:txBody>
      </p:sp>
    </p:spTree>
    <p:extLst>
      <p:ext uri="{BB962C8B-B14F-4D97-AF65-F5344CB8AC3E}">
        <p14:creationId xmlns:p14="http://schemas.microsoft.com/office/powerpoint/2010/main" val="38024135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24C584F-FEC4-41F0-8EEB-3775F977D174}"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6182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C584F-FEC4-41F0-8EEB-3775F977D174}" type="slidenum">
              <a:rPr lang="en-GB" smtClean="0"/>
              <a:t>‹#›</a:t>
            </a:fld>
            <a:endParaRPr lang="en-GB"/>
          </a:p>
        </p:txBody>
      </p:sp>
    </p:spTree>
    <p:extLst>
      <p:ext uri="{BB962C8B-B14F-4D97-AF65-F5344CB8AC3E}">
        <p14:creationId xmlns:p14="http://schemas.microsoft.com/office/powerpoint/2010/main" val="3663703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C584F-FEC4-41F0-8EEB-3775F977D174}"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4710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1B0C41-1692-4186-B73B-49DE0DF64EC7}"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4C584F-FEC4-41F0-8EEB-3775F977D174}" type="slidenum">
              <a:rPr lang="en-GB" smtClean="0"/>
              <a:t>‹#›</a:t>
            </a:fld>
            <a:endParaRPr lang="en-GB"/>
          </a:p>
        </p:txBody>
      </p:sp>
    </p:spTree>
    <p:extLst>
      <p:ext uri="{BB962C8B-B14F-4D97-AF65-F5344CB8AC3E}">
        <p14:creationId xmlns:p14="http://schemas.microsoft.com/office/powerpoint/2010/main" val="46053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1B0C41-1692-4186-B73B-49DE0DF64EC7}" type="datetimeFigureOut">
              <a:rPr lang="en-GB" smtClean="0"/>
              <a:t>08/07/2021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4C584F-FEC4-41F0-8EEB-3775F977D174}"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2827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1B0C41-1692-4186-B73B-49DE0DF64EC7}" type="datetimeFigureOut">
              <a:rPr lang="en-GB" smtClean="0"/>
              <a:t>08/07/2021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4C584F-FEC4-41F0-8EEB-3775F977D174}"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9942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1B0C41-1692-4186-B73B-49DE0DF64EC7}" type="datetimeFigureOut">
              <a:rPr lang="en-GB" smtClean="0"/>
              <a:t>08/07/2021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4C584F-FEC4-41F0-8EEB-3775F977D174}" type="slidenum">
              <a:rPr lang="en-GB" smtClean="0"/>
              <a:t>‹#›</a:t>
            </a:fld>
            <a:endParaRPr lang="en-GB"/>
          </a:p>
        </p:txBody>
      </p:sp>
    </p:spTree>
    <p:extLst>
      <p:ext uri="{BB962C8B-B14F-4D97-AF65-F5344CB8AC3E}">
        <p14:creationId xmlns:p14="http://schemas.microsoft.com/office/powerpoint/2010/main" val="2801068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1B0C41-1692-4186-B73B-49DE0DF64EC7}"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4C584F-FEC4-41F0-8EEB-3775F977D174}"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7156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1B0C41-1692-4186-B73B-49DE0DF64EC7}"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4C584F-FEC4-41F0-8EEB-3775F977D174}" type="slidenum">
              <a:rPr lang="en-GB" smtClean="0"/>
              <a:t>‹#›</a:t>
            </a:fld>
            <a:endParaRPr lang="en-GB"/>
          </a:p>
        </p:txBody>
      </p:sp>
    </p:spTree>
    <p:extLst>
      <p:ext uri="{BB962C8B-B14F-4D97-AF65-F5344CB8AC3E}">
        <p14:creationId xmlns:p14="http://schemas.microsoft.com/office/powerpoint/2010/main" val="3301429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1B0C41-1692-4186-B73B-49DE0DF64EC7}" type="datetimeFigureOut">
              <a:rPr lang="en-GB" smtClean="0"/>
              <a:t>08/07/2021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4C584F-FEC4-41F0-8EEB-3775F977D174}" type="slidenum">
              <a:rPr lang="en-GB" smtClean="0"/>
              <a:t>‹#›</a:t>
            </a:fld>
            <a:endParaRPr lang="en-GB"/>
          </a:p>
        </p:txBody>
      </p:sp>
    </p:spTree>
    <p:extLst>
      <p:ext uri="{BB962C8B-B14F-4D97-AF65-F5344CB8AC3E}">
        <p14:creationId xmlns:p14="http://schemas.microsoft.com/office/powerpoint/2010/main" val="3419591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C584F-FEC4-41F0-8EEB-3775F977D174}"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2137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C584F-FEC4-41F0-8EEB-3775F977D17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6928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C584F-FEC4-41F0-8EEB-3775F977D174}" type="slidenum">
              <a:rPr lang="en-GB" smtClean="0"/>
              <a:t>‹#›</a:t>
            </a:fld>
            <a:endParaRPr lang="en-GB"/>
          </a:p>
        </p:txBody>
      </p:sp>
    </p:spTree>
    <p:extLst>
      <p:ext uri="{BB962C8B-B14F-4D97-AF65-F5344CB8AC3E}">
        <p14:creationId xmlns:p14="http://schemas.microsoft.com/office/powerpoint/2010/main" val="666441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C584F-FEC4-41F0-8EEB-3775F977D17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68318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C584F-FEC4-41F0-8EEB-3775F977D174}"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3138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C584F-FEC4-41F0-8EEB-3775F977D174}"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91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1B0C41-1692-4186-B73B-49DE0DF64EC7}" type="datetimeFigureOut">
              <a:rPr lang="en-GB" smtClean="0"/>
              <a:t>08/07/2021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4C584F-FEC4-41F0-8EEB-3775F977D174}"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9081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F1B0C41-1692-4186-B73B-49DE0DF64EC7}" type="datetimeFigureOut">
              <a:rPr lang="en-GB" smtClean="0"/>
              <a:t>08/07/2021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24C584F-FEC4-41F0-8EEB-3775F977D174}" type="slidenum">
              <a:rPr lang="en-GB" smtClean="0"/>
              <a:t>‹#›</a:t>
            </a:fld>
            <a:endParaRPr lang="en-GB"/>
          </a:p>
        </p:txBody>
      </p:sp>
    </p:spTree>
    <p:extLst>
      <p:ext uri="{BB962C8B-B14F-4D97-AF65-F5344CB8AC3E}">
        <p14:creationId xmlns:p14="http://schemas.microsoft.com/office/powerpoint/2010/main" val="330197362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health.org.uk/news-and-comment/charts-and-infographics/REAL-social-care-funding-gap"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ageuk.org.uk/latest-press/articles/2020/02/2000-older-peoples-requests-for-care-turned-down-every-day/" TargetMode="External"/><Relationship Id="rId4" Type="http://schemas.openxmlformats.org/officeDocument/2006/relationships/hyperlink" Target="https://assets.publishing.service.gov.uk/government/uploads/system/uploads/attachment_data/file/816458/future-of-an-ageing-population.pdf"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health.org.uk/news-and-comment/charts-and-infographics/REAL-social-care-funding-gap"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ageuk.org.uk/latest-press/articles/2020/02/2000-older-peoples-requests-for-care-turned-down-every-day/" TargetMode="External"/><Relationship Id="rId4" Type="http://schemas.openxmlformats.org/officeDocument/2006/relationships/hyperlink" Target="https://assets.publishing.service.gov.uk/government/uploads/system/uploads/attachment_data/file/816458/future-of-an-ageing-population.pdf"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2Tn2d9yhR_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the-waitingroom.org/l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emf"/></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2.png"/><Relationship Id="rId1" Type="http://schemas.openxmlformats.org/officeDocument/2006/relationships/slideLayout" Target="../slideLayouts/slideLayout6.xml"/><Relationship Id="rId4" Type="http://schemas.openxmlformats.org/officeDocument/2006/relationships/image" Target="../media/image23.emf"/></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F9EE3-EDC3-4936-9266-204EA4BF3375}"/>
              </a:ext>
            </a:extLst>
          </p:cNvPr>
          <p:cNvSpPr>
            <a:spLocks noGrp="1"/>
          </p:cNvSpPr>
          <p:nvPr>
            <p:ph type="ctrTitle"/>
          </p:nvPr>
        </p:nvSpPr>
        <p:spPr/>
        <p:txBody>
          <a:bodyPr/>
          <a:lstStyle/>
          <a:p>
            <a:r>
              <a:rPr lang="en-GB" sz="4400" b="1" dirty="0">
                <a:latin typeface="Arial" panose="020B0604020202020204" pitchFamily="34" charset="0"/>
                <a:cs typeface="Arial" panose="020B0604020202020204" pitchFamily="34" charset="0"/>
              </a:rPr>
              <a:t>Assignment Workshop</a:t>
            </a:r>
          </a:p>
        </p:txBody>
      </p:sp>
      <p:sp>
        <p:nvSpPr>
          <p:cNvPr id="3" name="Subtitle 2">
            <a:extLst>
              <a:ext uri="{FF2B5EF4-FFF2-40B4-BE49-F238E27FC236}">
                <a16:creationId xmlns:a16="http://schemas.microsoft.com/office/drawing/2014/main" id="{42D6042D-6EFB-4D61-A1A3-A8023B1DDE45}"/>
              </a:ext>
            </a:extLst>
          </p:cNvPr>
          <p:cNvSpPr>
            <a:spLocks noGrp="1"/>
          </p:cNvSpPr>
          <p:nvPr>
            <p:ph type="subTitle" idx="1"/>
          </p:nvPr>
        </p:nvSpPr>
        <p:spPr/>
        <p:txBody>
          <a:bodyPr/>
          <a:lstStyle/>
          <a:p>
            <a:r>
              <a:rPr lang="en-GB" dirty="0">
                <a:latin typeface="Arial" panose="020B0604020202020204" pitchFamily="34" charset="0"/>
                <a:cs typeface="Arial" panose="020B0604020202020204" pitchFamily="34" charset="0"/>
              </a:rPr>
              <a:t>BMHP6009 Joanne Davies</a:t>
            </a:r>
          </a:p>
        </p:txBody>
      </p:sp>
    </p:spTree>
    <p:extLst>
      <p:ext uri="{BB962C8B-B14F-4D97-AF65-F5344CB8AC3E}">
        <p14:creationId xmlns:p14="http://schemas.microsoft.com/office/powerpoint/2010/main" val="2181136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5C059-455A-4FB7-A0D4-14D66B6845C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17C89EDF-269A-42C0-9193-F28806A97924}"/>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Essay - 3000 words (+ or – 10%)</a:t>
            </a:r>
          </a:p>
          <a:p>
            <a:r>
              <a:rPr lang="en-GB" sz="3200" dirty="0">
                <a:latin typeface="Arial" panose="020B0604020202020204" pitchFamily="34" charset="0"/>
                <a:cs typeface="Arial" panose="020B0604020202020204" pitchFamily="34" charset="0"/>
              </a:rPr>
              <a:t>Submission Date 22</a:t>
            </a:r>
            <a:r>
              <a:rPr lang="en-GB" sz="3200" baseline="30000" dirty="0">
                <a:latin typeface="Arial" panose="020B0604020202020204" pitchFamily="34" charset="0"/>
                <a:cs typeface="Arial" panose="020B0604020202020204" pitchFamily="34" charset="0"/>
              </a:rPr>
              <a:t>nd</a:t>
            </a:r>
            <a:r>
              <a:rPr lang="en-GB" sz="3200" dirty="0">
                <a:latin typeface="Arial" panose="020B0604020202020204" pitchFamily="34" charset="0"/>
                <a:cs typeface="Arial" panose="020B0604020202020204" pitchFamily="34" charset="0"/>
              </a:rPr>
              <a:t> July 2021</a:t>
            </a:r>
          </a:p>
          <a:p>
            <a:r>
              <a:rPr lang="en-GB" sz="3200" dirty="0">
                <a:latin typeface="Arial" panose="020B0604020202020204" pitchFamily="34" charset="0"/>
                <a:cs typeface="Arial" panose="020B0604020202020204" pitchFamily="34" charset="0"/>
              </a:rPr>
              <a:t>Submit by 3pm to Turnitin</a:t>
            </a:r>
          </a:p>
        </p:txBody>
      </p:sp>
    </p:spTree>
    <p:extLst>
      <p:ext uri="{BB962C8B-B14F-4D97-AF65-F5344CB8AC3E}">
        <p14:creationId xmlns:p14="http://schemas.microsoft.com/office/powerpoint/2010/main" val="3858497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87201-FA8D-4B40-90B9-93504A4F4D2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A1B9456A-9B21-4D20-8051-AE2D99D1F543}"/>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Title:</a:t>
            </a:r>
          </a:p>
          <a:p>
            <a:pPr marL="0" indent="0">
              <a:buNone/>
            </a:pPr>
            <a:r>
              <a:rPr lang="en-GB" dirty="0">
                <a:latin typeface="Arial" panose="020B0604020202020204" pitchFamily="34" charset="0"/>
                <a:cs typeface="Arial" panose="020B0604020202020204" pitchFamily="34" charset="0"/>
              </a:rPr>
              <a:t>The Impact of Loneliness and Social Isolation on the Elderly Population of the UK</a:t>
            </a:r>
          </a:p>
        </p:txBody>
      </p:sp>
      <p:pic>
        <p:nvPicPr>
          <p:cNvPr id="1028" name="Picture 4" descr="Forecasting the Future for Being Old, Black and Alone">
            <a:extLst>
              <a:ext uri="{FF2B5EF4-FFF2-40B4-BE49-F238E27FC236}">
                <a16:creationId xmlns:a16="http://schemas.microsoft.com/office/drawing/2014/main" id="{9E85C958-435E-4FE1-94FD-6080AED69D62}"/>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4728596" y="4167722"/>
            <a:ext cx="2954492" cy="191069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ge UK advert raises awareness of how lonely the elderly can feel over  Christmas">
            <a:extLst>
              <a:ext uri="{FF2B5EF4-FFF2-40B4-BE49-F238E27FC236}">
                <a16:creationId xmlns:a16="http://schemas.microsoft.com/office/drawing/2014/main" id="{AA662232-60B9-409D-869D-7ACD16DEFB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4557" y="4167722"/>
            <a:ext cx="2813933" cy="187970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 am old and lonely. I feel so sad returning to my empty home | Dear  Mariella | Life and style | The Guardian">
            <a:extLst>
              <a:ext uri="{FF2B5EF4-FFF2-40B4-BE49-F238E27FC236}">
                <a16:creationId xmlns:a16="http://schemas.microsoft.com/office/drawing/2014/main" id="{99338F8B-EB93-4D26-9E06-E0F4EC4D42E0}"/>
              </a:ext>
            </a:extLst>
          </p:cNvPr>
          <p:cNvPicPr>
            <a:picLocks noChangeAspect="1" noChangeArrowheads="1"/>
          </p:cNvPicPr>
          <p:nvPr/>
        </p:nvPicPr>
        <p:blipFill rotWithShape="1">
          <a:blip r:embed="rId4" cstate="hqprint">
            <a:extLst>
              <a:ext uri="{28A0092B-C50C-407E-A947-70E740481C1C}">
                <a14:useLocalDpi xmlns:a14="http://schemas.microsoft.com/office/drawing/2010/main" val="0"/>
              </a:ext>
            </a:extLst>
          </a:blip>
          <a:srcRect b="34930"/>
          <a:stretch/>
        </p:blipFill>
        <p:spPr bwMode="auto">
          <a:xfrm>
            <a:off x="8173194" y="4192060"/>
            <a:ext cx="2813933" cy="1910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8494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4D5B-7E7E-4CF7-A33B-B2AC85454D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12728FA5-0F77-4807-BA4E-5F3931687531}"/>
              </a:ext>
            </a:extLst>
          </p:cNvPr>
          <p:cNvSpPr>
            <a:spLocks noGrp="1"/>
          </p:cNvSpPr>
          <p:nvPr>
            <p:ph idx="1"/>
          </p:nvPr>
        </p:nvSpPr>
        <p:spPr/>
        <p:txBody>
          <a:bodyPr/>
          <a:lstStyle/>
          <a:p>
            <a:r>
              <a:rPr lang="en-GB" sz="3200" dirty="0">
                <a:latin typeface="Arial" panose="020B0604020202020204" pitchFamily="34" charset="0"/>
                <a:cs typeface="Arial" panose="020B0604020202020204" pitchFamily="34" charset="0"/>
              </a:rPr>
              <a:t>Look at what it means to be an elderly person in the UK today</a:t>
            </a:r>
          </a:p>
          <a:p>
            <a:pPr marL="0" indent="0">
              <a:buNone/>
            </a:pPr>
            <a:r>
              <a:rPr lang="en-GB" dirty="0">
                <a:latin typeface="Arial" panose="020B0604020202020204" pitchFamily="34" charset="0"/>
                <a:cs typeface="Arial" panose="020B0604020202020204" pitchFamily="34" charset="0"/>
              </a:rPr>
              <a:t>Look at definitions of old age</a:t>
            </a:r>
          </a:p>
          <a:p>
            <a:pPr marL="0" indent="0">
              <a:buNone/>
            </a:pPr>
            <a:r>
              <a:rPr lang="en-GB" dirty="0">
                <a:latin typeface="Arial" panose="020B0604020202020204" pitchFamily="34" charset="0"/>
                <a:cs typeface="Arial" panose="020B0604020202020204" pitchFamily="34" charset="0"/>
              </a:rPr>
              <a:t>Explore statistics and demographics- you could use ONS, </a:t>
            </a:r>
            <a:r>
              <a:rPr lang="en-GB" dirty="0" err="1">
                <a:latin typeface="Arial" panose="020B0604020202020204" pitchFamily="34" charset="0"/>
                <a:cs typeface="Arial" panose="020B0604020202020204" pitchFamily="34" charset="0"/>
              </a:rPr>
              <a:t>AgeUK</a:t>
            </a:r>
            <a:r>
              <a:rPr lang="en-GB" dirty="0">
                <a:latin typeface="Arial" panose="020B0604020202020204" pitchFamily="34" charset="0"/>
                <a:cs typeface="Arial" panose="020B0604020202020204" pitchFamily="34" charset="0"/>
              </a:rPr>
              <a:t> or Gov.UK- </a:t>
            </a:r>
          </a:p>
        </p:txBody>
      </p:sp>
    </p:spTree>
    <p:extLst>
      <p:ext uri="{BB962C8B-B14F-4D97-AF65-F5344CB8AC3E}">
        <p14:creationId xmlns:p14="http://schemas.microsoft.com/office/powerpoint/2010/main" val="1768089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4D5B-7E7E-4CF7-A33B-B2AC85454D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12728FA5-0F77-4807-BA4E-5F393168753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Has the number of elderly people in the UK population changed in recent years?</a:t>
            </a:r>
          </a:p>
          <a:p>
            <a:r>
              <a:rPr lang="en-GB" dirty="0">
                <a:latin typeface="Arial" panose="020B0604020202020204" pitchFamily="34" charset="0"/>
                <a:cs typeface="Arial" panose="020B0604020202020204" pitchFamily="34" charset="0"/>
              </a:rPr>
              <a:t>If so, how?</a:t>
            </a:r>
          </a:p>
          <a:p>
            <a:r>
              <a:rPr lang="en-GB" dirty="0">
                <a:latin typeface="Arial" panose="020B0604020202020204" pitchFamily="34" charset="0"/>
                <a:cs typeface="Arial" panose="020B0604020202020204" pitchFamily="34" charset="0"/>
              </a:rPr>
              <a:t>What are the implications of this?</a:t>
            </a:r>
          </a:p>
        </p:txBody>
      </p:sp>
    </p:spTree>
    <p:extLst>
      <p:ext uri="{BB962C8B-B14F-4D97-AF65-F5344CB8AC3E}">
        <p14:creationId xmlns:p14="http://schemas.microsoft.com/office/powerpoint/2010/main" val="3048728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E29EC-7B37-4407-B2A1-7D3039F50FD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E590F620-38E1-4492-8CCA-1B81372C7CA4}"/>
              </a:ext>
            </a:extLst>
          </p:cNvPr>
          <p:cNvSpPr>
            <a:spLocks noGrp="1"/>
          </p:cNvSpPr>
          <p:nvPr>
            <p:ph idx="1"/>
          </p:nvPr>
        </p:nvSpPr>
        <p:spPr/>
        <p:txBody>
          <a:bodyPr/>
          <a:lstStyle/>
          <a:p>
            <a:r>
              <a:rPr lang="en-GB" sz="2800" dirty="0">
                <a:latin typeface="Arial" panose="020B0604020202020204" pitchFamily="34" charset="0"/>
                <a:cs typeface="Arial" panose="020B0604020202020204" pitchFamily="34" charset="0"/>
              </a:rPr>
              <a:t>Look at government and third sector websites and find out how the demographic has changed in the 21</a:t>
            </a:r>
            <a:r>
              <a:rPr lang="en-GB" sz="2800" baseline="30000" dirty="0">
                <a:latin typeface="Arial" panose="020B0604020202020204" pitchFamily="34" charset="0"/>
                <a:cs typeface="Arial" panose="020B0604020202020204" pitchFamily="34" charset="0"/>
              </a:rPr>
              <a:t>st</a:t>
            </a:r>
            <a:r>
              <a:rPr lang="en-GB" sz="2800" dirty="0">
                <a:latin typeface="Arial" panose="020B0604020202020204" pitchFamily="34" charset="0"/>
                <a:cs typeface="Arial" panose="020B0604020202020204" pitchFamily="34" charset="0"/>
              </a:rPr>
              <a:t> century</a:t>
            </a:r>
          </a:p>
          <a:p>
            <a:pPr marL="0" indent="0">
              <a:buNone/>
            </a:pPr>
            <a:r>
              <a:rPr lang="en-GB" dirty="0">
                <a:latin typeface="Arial" panose="020B0604020202020204" pitchFamily="34" charset="0"/>
                <a:cs typeface="Arial" panose="020B0604020202020204" pitchFamily="34" charset="0"/>
              </a:rPr>
              <a:t>Email your lecturer your findings</a:t>
            </a:r>
          </a:p>
        </p:txBody>
      </p:sp>
    </p:spTree>
    <p:extLst>
      <p:ext uri="{BB962C8B-B14F-4D97-AF65-F5344CB8AC3E}">
        <p14:creationId xmlns:p14="http://schemas.microsoft.com/office/powerpoint/2010/main" val="260593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4D5B-7E7E-4CF7-A33B-B2AC85454D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12728FA5-0F77-4807-BA4E-5F3931687531}"/>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What about the rise in the retirement age?</a:t>
            </a:r>
          </a:p>
          <a:p>
            <a:r>
              <a:rPr lang="en-GB" dirty="0">
                <a:latin typeface="Arial" panose="020B0604020202020204" pitchFamily="34" charset="0"/>
                <a:cs typeface="Arial" panose="020B0604020202020204" pitchFamily="34" charset="0"/>
              </a:rPr>
              <a:t>What could this mean for younger people?</a:t>
            </a:r>
          </a:p>
          <a:p>
            <a:r>
              <a:rPr lang="en-GB" dirty="0">
                <a:latin typeface="Arial" panose="020B0604020202020204" pitchFamily="34" charset="0"/>
                <a:cs typeface="Arial" panose="020B0604020202020204" pitchFamily="34" charset="0"/>
              </a:rPr>
              <a:t>How does this affect perceptions of older people?</a:t>
            </a:r>
          </a:p>
          <a:p>
            <a:r>
              <a:rPr lang="en-GB" dirty="0">
                <a:latin typeface="Arial" panose="020B0604020202020204" pitchFamily="34" charset="0"/>
                <a:cs typeface="Arial" panose="020B0604020202020204" pitchFamily="34" charset="0"/>
              </a:rPr>
              <a:t>How does this affect how older people see themselves?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3357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4D5B-7E7E-4CF7-A33B-B2AC85454D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12728FA5-0F77-4807-BA4E-5F3931687531}"/>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What are some of the issues caused by the rise in the number of elderly people in the UK population?</a:t>
            </a:r>
          </a:p>
          <a:p>
            <a:r>
              <a:rPr lang="en-GB" dirty="0">
                <a:latin typeface="Arial" panose="020B0604020202020204" pitchFamily="34" charset="0"/>
                <a:cs typeface="Arial" panose="020B0604020202020204" pitchFamily="34" charset="0"/>
              </a:rPr>
              <a:t>Think about social care provision </a:t>
            </a:r>
          </a:p>
          <a:p>
            <a:r>
              <a:rPr lang="en-GB" b="1" dirty="0">
                <a:solidFill>
                  <a:schemeClr val="tx1"/>
                </a:solidFill>
                <a:latin typeface="Arial" panose="020B0604020202020204" pitchFamily="34" charset="0"/>
                <a:cs typeface="Arial" panose="020B0604020202020204" pitchFamily="34" charset="0"/>
              </a:rPr>
              <a:t>Rise in numbers of Older People-  less funding for social care?</a:t>
            </a:r>
          </a:p>
          <a:p>
            <a:r>
              <a:rPr lang="en-GB" dirty="0">
                <a:latin typeface="Arial" panose="020B0604020202020204" pitchFamily="34" charset="0"/>
                <a:cs typeface="Arial" panose="020B0604020202020204" pitchFamily="34" charset="0"/>
                <a:hlinkClick r:id="rId3"/>
              </a:rPr>
              <a:t>https://www.health.org.uk/news-and-comment/charts-and-infographics/REAL-social-care-funding-gap</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4"/>
              </a:rPr>
              <a:t>https://assets.publishing.service.gov.uk/government/uploads/system/uploads/attachment_data/file/816458/future-of-an-ageing-population.pdf</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5"/>
              </a:rPr>
              <a:t>https://www.ageuk.org.uk/latest-press/articles/2020/02/2000-older-peoples-requests-for-care-turned-down-every-day/</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4312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4D5B-7E7E-4CF7-A33B-B2AC85454D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12728FA5-0F77-4807-BA4E-5F3931687531}"/>
              </a:ext>
            </a:extLst>
          </p:cNvPr>
          <p:cNvSpPr>
            <a:spLocks noGrp="1"/>
          </p:cNvSpPr>
          <p:nvPr>
            <p:ph idx="1"/>
          </p:nvPr>
        </p:nvSpPr>
        <p:spPr>
          <a:xfrm>
            <a:off x="1295402" y="3137224"/>
            <a:ext cx="9601196" cy="3318936"/>
          </a:xfrm>
        </p:spPr>
        <p:txBody>
          <a:bodyPr>
            <a:normAutofit/>
          </a:bodyPr>
          <a:lstStyle/>
          <a:p>
            <a:r>
              <a:rPr lang="en-GB" sz="2000" dirty="0">
                <a:latin typeface="Arial" panose="020B0604020202020204" pitchFamily="34" charset="0"/>
                <a:cs typeface="Arial" panose="020B0604020202020204" pitchFamily="34" charset="0"/>
                <a:hlinkClick r:id="rId3"/>
              </a:rPr>
              <a:t>https://www.health.org.uk/news-and-comment/charts-and-infographics/REAL-social-care-funding-gap</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4"/>
              </a:rPr>
              <a:t>https://assets.publishing.service.gov.uk/government/uploads/system/uploads/attachment_data/file/816458/future-of-an-ageing-population.pdf</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hlinkClick r:id="rId5"/>
              </a:rPr>
              <a:t>https://www.ageuk.org.uk/latest-press/articles/2020/02/2000-older-peoples-requests-for-care-turned-down-every-day/</a:t>
            </a:r>
            <a:r>
              <a:rPr lang="en-GB" sz="20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186962" y="2540977"/>
            <a:ext cx="6910753"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Here are some things to look at…</a:t>
            </a:r>
          </a:p>
        </p:txBody>
      </p:sp>
    </p:spTree>
    <p:extLst>
      <p:ext uri="{BB962C8B-B14F-4D97-AF65-F5344CB8AC3E}">
        <p14:creationId xmlns:p14="http://schemas.microsoft.com/office/powerpoint/2010/main" val="4198208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B9F5A-F7D8-4A2A-9C55-8F5DE7EDE96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2B36AFBB-AB24-4A73-8757-70ADC4CB376D}"/>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What issues may be experienced by older people in the UK today?</a:t>
            </a:r>
          </a:p>
          <a:p>
            <a:pPr marL="0" indent="0">
              <a:buNone/>
            </a:pPr>
            <a:r>
              <a:rPr lang="en-GB" dirty="0">
                <a:latin typeface="Arial" panose="020B0604020202020204" pitchFamily="34" charset="0"/>
                <a:cs typeface="Arial" panose="020B0604020202020204" pitchFamily="34" charset="0"/>
              </a:rPr>
              <a:t>Think of things like: </a:t>
            </a:r>
          </a:p>
          <a:p>
            <a:r>
              <a:rPr lang="en-GB" dirty="0">
                <a:latin typeface="Arial" panose="020B0604020202020204" pitchFamily="34" charset="0"/>
                <a:cs typeface="Arial" panose="020B0604020202020204" pitchFamily="34" charset="0"/>
              </a:rPr>
              <a:t>Physical and Mental Health</a:t>
            </a:r>
          </a:p>
          <a:p>
            <a:r>
              <a:rPr lang="en-GB" dirty="0">
                <a:latin typeface="Arial" panose="020B0604020202020204" pitchFamily="34" charset="0"/>
                <a:cs typeface="Arial" panose="020B0604020202020204" pitchFamily="34" charset="0"/>
              </a:rPr>
              <a:t>Disability</a:t>
            </a:r>
          </a:p>
          <a:p>
            <a:r>
              <a:rPr lang="en-GB" dirty="0">
                <a:latin typeface="Arial" panose="020B0604020202020204" pitchFamily="34" charset="0"/>
                <a:cs typeface="Arial" panose="020B0604020202020204" pitchFamily="34" charset="0"/>
              </a:rPr>
              <a:t>Finances</a:t>
            </a:r>
          </a:p>
          <a:p>
            <a:r>
              <a:rPr lang="en-GB" dirty="0">
                <a:latin typeface="Arial" panose="020B0604020202020204" pitchFamily="34" charset="0"/>
                <a:cs typeface="Arial" panose="020B0604020202020204" pitchFamily="34" charset="0"/>
              </a:rPr>
              <a:t>Bereavement</a:t>
            </a:r>
          </a:p>
          <a:p>
            <a:r>
              <a:rPr lang="en-GB" dirty="0">
                <a:latin typeface="Arial" panose="020B0604020202020204" pitchFamily="34" charset="0"/>
                <a:cs typeface="Arial" panose="020B0604020202020204" pitchFamily="34" charset="0"/>
              </a:rPr>
              <a:t>Elder abuse</a:t>
            </a:r>
          </a:p>
        </p:txBody>
      </p:sp>
      <p:pic>
        <p:nvPicPr>
          <p:cNvPr id="5122" name="Picture 2" descr="World Elder Abuse Awareness Day 2021 - National Awareness Days Calendar 2021">
            <a:extLst>
              <a:ext uri="{FF2B5EF4-FFF2-40B4-BE49-F238E27FC236}">
                <a16:creationId xmlns:a16="http://schemas.microsoft.com/office/drawing/2014/main" id="{45C0F41F-6468-48AD-8E5D-8D889C2FE2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1567" y="3291790"/>
            <a:ext cx="4790114" cy="2420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6183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5B32D-5211-4B82-BC19-C088BAD956B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BCF17C79-B733-43E0-917D-52C34033FEBE}"/>
              </a:ext>
            </a:extLst>
          </p:cNvPr>
          <p:cNvSpPr>
            <a:spLocks noGrp="1"/>
          </p:cNvSpPr>
          <p:nvPr>
            <p:ph idx="1"/>
          </p:nvPr>
        </p:nvSpPr>
        <p:spPr/>
        <p:txBody>
          <a:bodyPr/>
          <a:lstStyle/>
          <a:p>
            <a:pPr marL="0" indent="0">
              <a:buNone/>
            </a:pPr>
            <a:r>
              <a:rPr lang="en-GB" sz="3200" dirty="0">
                <a:latin typeface="Arial" panose="020B0604020202020204" pitchFamily="34" charset="0"/>
                <a:cs typeface="Arial" panose="020B0604020202020204" pitchFamily="34" charset="0"/>
              </a:rPr>
              <a:t>Class discussion</a:t>
            </a:r>
          </a:p>
          <a:p>
            <a:r>
              <a:rPr lang="en-GB" dirty="0">
                <a:latin typeface="Arial" panose="020B0604020202020204" pitchFamily="34" charset="0"/>
                <a:cs typeface="Arial" panose="020B0604020202020204" pitchFamily="34" charset="0"/>
              </a:rPr>
              <a:t>What do you think are the most important issues facing older people in the current pandemic? </a:t>
            </a:r>
          </a:p>
        </p:txBody>
      </p:sp>
      <p:pic>
        <p:nvPicPr>
          <p:cNvPr id="6146" name="Picture 2" descr="Still wanted: a treatment for the coronavirus - POLITICO">
            <a:extLst>
              <a:ext uri="{FF2B5EF4-FFF2-40B4-BE49-F238E27FC236}">
                <a16:creationId xmlns:a16="http://schemas.microsoft.com/office/drawing/2014/main" id="{3C5E1C83-6120-41AE-A5FA-18CE353414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8106" y="3777522"/>
            <a:ext cx="3378491" cy="1930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497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4D5B-7E7E-4CF7-A33B-B2AC85454D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12728FA5-0F77-4807-BA4E-5F3931687531}"/>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How does society see older people? </a:t>
            </a:r>
          </a:p>
          <a:p>
            <a:r>
              <a:rPr lang="en-GB" dirty="0">
                <a:latin typeface="Arial" panose="020B0604020202020204" pitchFamily="34" charset="0"/>
                <a:cs typeface="Arial" panose="020B0604020202020204" pitchFamily="34" charset="0"/>
              </a:rPr>
              <a:t>Think of things like: </a:t>
            </a:r>
          </a:p>
          <a:p>
            <a:r>
              <a:rPr lang="en-GB" dirty="0">
                <a:latin typeface="Arial" panose="020B0604020202020204" pitchFamily="34" charset="0"/>
                <a:cs typeface="Arial" panose="020B0604020202020204" pitchFamily="34" charset="0"/>
              </a:rPr>
              <a:t>Ageism</a:t>
            </a:r>
          </a:p>
          <a:p>
            <a:r>
              <a:rPr lang="en-GB" dirty="0">
                <a:latin typeface="Arial" panose="020B0604020202020204" pitchFamily="34" charset="0"/>
                <a:cs typeface="Arial" panose="020B0604020202020204" pitchFamily="34" charset="0"/>
              </a:rPr>
              <a:t>Labelling</a:t>
            </a:r>
          </a:p>
          <a:p>
            <a:r>
              <a:rPr lang="en-GB" dirty="0">
                <a:latin typeface="Arial" panose="020B0604020202020204" pitchFamily="34" charset="0"/>
                <a:cs typeface="Arial" panose="020B0604020202020204" pitchFamily="34" charset="0"/>
              </a:rPr>
              <a:t>Discrimination</a:t>
            </a:r>
          </a:p>
          <a:p>
            <a:pPr marL="0" indent="0">
              <a:buNone/>
            </a:pPr>
            <a:r>
              <a:rPr lang="en-GB" dirty="0"/>
              <a:t> </a:t>
            </a:r>
          </a:p>
        </p:txBody>
      </p:sp>
      <p:pic>
        <p:nvPicPr>
          <p:cNvPr id="3074" name="Picture 2" descr="How older people can combat loneliness during coronavirus">
            <a:extLst>
              <a:ext uri="{FF2B5EF4-FFF2-40B4-BE49-F238E27FC236}">
                <a16:creationId xmlns:a16="http://schemas.microsoft.com/office/drawing/2014/main" id="{3AB20E56-F964-49B8-B13D-30387857F4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0531" y="3277937"/>
            <a:ext cx="4572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221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5B32D-5211-4B82-BC19-C088BAD956B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BCF17C79-B733-43E0-917D-52C34033FEBE}"/>
              </a:ext>
            </a:extLst>
          </p:cNvPr>
          <p:cNvSpPr>
            <a:spLocks noGrp="1"/>
          </p:cNvSpPr>
          <p:nvPr>
            <p:ph idx="1"/>
          </p:nvPr>
        </p:nvSpPr>
        <p:spPr/>
        <p:txBody>
          <a:bodyPr/>
          <a:lstStyle/>
          <a:p>
            <a:r>
              <a:rPr lang="en-GB" dirty="0">
                <a:solidFill>
                  <a:schemeClr val="tx1"/>
                </a:solidFill>
                <a:latin typeface="Arial" panose="020B0604020202020204" pitchFamily="34" charset="0"/>
                <a:cs typeface="Arial" panose="020B0604020202020204" pitchFamily="34" charset="0"/>
              </a:rPr>
              <a:t>Find 1 negative and 1 positive media representation of older people</a:t>
            </a:r>
          </a:p>
          <a:p>
            <a:r>
              <a:rPr lang="en-GB" dirty="0">
                <a:solidFill>
                  <a:schemeClr val="tx1"/>
                </a:solidFill>
                <a:latin typeface="Arial" panose="020B0604020202020204" pitchFamily="34" charset="0"/>
                <a:cs typeface="Arial" panose="020B0604020202020204" pitchFamily="34" charset="0"/>
              </a:rPr>
              <a:t>This can be a news report, a newspaper article, film, TV etc.</a:t>
            </a:r>
          </a:p>
          <a:p>
            <a:endParaRPr lang="en-GB" dirty="0">
              <a:solidFill>
                <a:schemeClr val="tx1"/>
              </a:solidFill>
            </a:endParaRPr>
          </a:p>
        </p:txBody>
      </p:sp>
      <p:pic>
        <p:nvPicPr>
          <p:cNvPr id="4098" name="Picture 2" descr="Sex in San Diego: Getting Older, Getting Better">
            <a:extLst>
              <a:ext uri="{FF2B5EF4-FFF2-40B4-BE49-F238E27FC236}">
                <a16:creationId xmlns:a16="http://schemas.microsoft.com/office/drawing/2014/main" id="{A2EC7D8D-CA9B-463E-BE18-67E2E54680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3930" y="3665989"/>
            <a:ext cx="3291644" cy="197498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rafting Activities for Seniors Healthier Life | Euro-American Homecare">
            <a:extLst>
              <a:ext uri="{FF2B5EF4-FFF2-40B4-BE49-F238E27FC236}">
                <a16:creationId xmlns:a16="http://schemas.microsoft.com/office/drawing/2014/main" id="{7AF3D596-4858-49DE-8280-0EB55CA11093}"/>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4306770" y="3646166"/>
            <a:ext cx="3273383" cy="227164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Elderly people warned over alcohol consumption - BBC News">
            <a:extLst>
              <a:ext uri="{FF2B5EF4-FFF2-40B4-BE49-F238E27FC236}">
                <a16:creationId xmlns:a16="http://schemas.microsoft.com/office/drawing/2014/main" id="{E30C7785-C94C-4176-8C8E-AFF241D25D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9544" y="3665989"/>
            <a:ext cx="3517111" cy="1978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2752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10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C356C-D8A7-4568-8987-AEF24435609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B9C87885-C2F5-40AF-B678-ADD86451D6BB}"/>
              </a:ext>
            </a:extLst>
          </p:cNvPr>
          <p:cNvSpPr>
            <a:spLocks noGrp="1"/>
          </p:cNvSpPr>
          <p:nvPr>
            <p:ph idx="1"/>
          </p:nvPr>
        </p:nvSpPr>
        <p:spPr/>
        <p:txBody>
          <a:bodyPr>
            <a:normAutofit fontScale="92500" lnSpcReduction="10000"/>
          </a:bodyPr>
          <a:lstStyle/>
          <a:p>
            <a:pPr marL="0" indent="0">
              <a:buNone/>
            </a:pPr>
            <a:r>
              <a:rPr lang="en-GB" sz="2800" b="1" dirty="0">
                <a:latin typeface="Arial" panose="020B0604020202020204" pitchFamily="34" charset="0"/>
                <a:cs typeface="Arial" panose="020B0604020202020204" pitchFamily="34" charset="0"/>
              </a:rPr>
              <a:t>Loneliness and Isolation</a:t>
            </a:r>
          </a:p>
          <a:p>
            <a:r>
              <a:rPr lang="en-GB" dirty="0">
                <a:latin typeface="Arial" panose="020B0604020202020204" pitchFamily="34" charset="0"/>
                <a:cs typeface="Arial" panose="020B0604020202020204" pitchFamily="34" charset="0"/>
              </a:rPr>
              <a:t>What do these terms mean?</a:t>
            </a:r>
          </a:p>
          <a:p>
            <a:r>
              <a:rPr lang="en-GB" dirty="0">
                <a:latin typeface="Arial" panose="020B0604020202020204" pitchFamily="34" charset="0"/>
                <a:cs typeface="Arial" panose="020B0604020202020204" pitchFamily="34" charset="0"/>
              </a:rPr>
              <a:t>Are they the same or are they different?</a:t>
            </a:r>
          </a:p>
          <a:p>
            <a:r>
              <a:rPr lang="en-GB" dirty="0">
                <a:latin typeface="Arial" panose="020B0604020202020204" pitchFamily="34" charset="0"/>
                <a:cs typeface="Arial" panose="020B0604020202020204" pitchFamily="34" charset="0"/>
              </a:rPr>
              <a:t>How do they relate to the elderly in the UK? </a:t>
            </a:r>
          </a:p>
          <a:p>
            <a:pPr marL="0" indent="0">
              <a:buNone/>
            </a:pPr>
            <a:r>
              <a:rPr lang="en-GB" dirty="0">
                <a:latin typeface="Arial" panose="020B0604020202020204" pitchFamily="34" charset="0"/>
                <a:cs typeface="Arial" panose="020B0604020202020204" pitchFamily="34" charset="0"/>
              </a:rPr>
              <a:t>Find evidence to support your answers</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Feedback to class by email, chat or discussion</a:t>
            </a:r>
          </a:p>
        </p:txBody>
      </p:sp>
    </p:spTree>
    <p:extLst>
      <p:ext uri="{BB962C8B-B14F-4D97-AF65-F5344CB8AC3E}">
        <p14:creationId xmlns:p14="http://schemas.microsoft.com/office/powerpoint/2010/main" val="9510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61028-B8AB-4A2C-A2C2-093ED46EC8D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9F58E3B8-2F34-4DDC-9C86-4526B1691F79}"/>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How has loneliness and isolation in the elderly been affected by COVID-19?</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Class discussion…</a:t>
            </a:r>
          </a:p>
          <a:p>
            <a:pPr marL="0" indent="0">
              <a:buNone/>
            </a:pPr>
            <a:r>
              <a:rPr lang="en-GB" dirty="0">
                <a:latin typeface="Arial" panose="020B0604020202020204" pitchFamily="34" charset="0"/>
                <a:cs typeface="Arial" panose="020B0604020202020204" pitchFamily="34" charset="0"/>
              </a:rPr>
              <a:t>Find evidence to support your claims and email to lecturer</a:t>
            </a:r>
          </a:p>
          <a:p>
            <a:pPr marL="0" indent="0">
              <a:buNone/>
            </a:pPr>
            <a:r>
              <a:rPr lang="en-GB" dirty="0">
                <a:latin typeface="Arial" panose="020B0604020202020204" pitchFamily="34" charset="0"/>
                <a:cs typeface="Arial" panose="020B0604020202020204" pitchFamily="34" charset="0"/>
                <a:hlinkClick r:id="rId2"/>
              </a:rPr>
              <a:t>https://www.youtube.com/watch?v=2Tn2d9yhR_o</a:t>
            </a:r>
            <a:r>
              <a:rPr lang="en-GB" dirty="0">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303514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4D5B-7E7E-4CF7-A33B-B2AC85454D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12728FA5-0F77-4807-BA4E-5F393168753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type of care settings do elderly people commonly live in?</a:t>
            </a:r>
          </a:p>
          <a:p>
            <a:r>
              <a:rPr lang="en-GB" dirty="0">
                <a:latin typeface="Arial" panose="020B0604020202020204" pitchFamily="34" charset="0"/>
                <a:cs typeface="Arial" panose="020B0604020202020204" pitchFamily="34" charset="0"/>
              </a:rPr>
              <a:t>How can someone be lonely in these settings?</a:t>
            </a:r>
          </a:p>
          <a:p>
            <a:endParaRPr lang="en-GB" dirty="0"/>
          </a:p>
          <a:p>
            <a:endParaRPr lang="en-GB" dirty="0"/>
          </a:p>
        </p:txBody>
      </p:sp>
      <p:pic>
        <p:nvPicPr>
          <p:cNvPr id="2050" name="Picture 2" descr="Johnson lambasted for 'outrageous' care home deaths comment | Financial  Times">
            <a:extLst>
              <a:ext uri="{FF2B5EF4-FFF2-40B4-BE49-F238E27FC236}">
                <a16:creationId xmlns:a16="http://schemas.microsoft.com/office/drawing/2014/main" id="{98FF3641-63A4-4C5B-B5EC-BFE0DAE71A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4099" y="3716322"/>
            <a:ext cx="4192223" cy="23596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ronavirus deaths: How big is the epidemic in care homes? - BBC News">
            <a:extLst>
              <a:ext uri="{FF2B5EF4-FFF2-40B4-BE49-F238E27FC236}">
                <a16:creationId xmlns:a16="http://schemas.microsoft.com/office/drawing/2014/main" id="{7EBD4072-DA5F-4AC4-B417-6D8BF0B2F6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485" t="1" r="22989" b="1786"/>
          <a:stretch/>
        </p:blipFill>
        <p:spPr bwMode="auto">
          <a:xfrm>
            <a:off x="8143533" y="2996666"/>
            <a:ext cx="2927758" cy="3079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4141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B6113-6FE9-4EF8-9421-CA06A891B9D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BE1C1C50-3F6E-454E-A431-26907CEB37D2}"/>
              </a:ext>
            </a:extLst>
          </p:cNvPr>
          <p:cNvSpPr>
            <a:spLocks noGrp="1"/>
          </p:cNvSpPr>
          <p:nvPr>
            <p:ph idx="1"/>
          </p:nvPr>
        </p:nvSpPr>
        <p:spPr>
          <a:xfrm>
            <a:off x="1374531" y="2759155"/>
            <a:ext cx="9601196" cy="3318936"/>
          </a:xfrm>
        </p:spPr>
        <p:txBody>
          <a:bodyPr/>
          <a:lstStyle/>
          <a:p>
            <a:r>
              <a:rPr lang="en-GB" dirty="0">
                <a:latin typeface="Arial" panose="020B0604020202020204" pitchFamily="34" charset="0"/>
                <a:cs typeface="Arial" panose="020B0604020202020204" pitchFamily="34" charset="0"/>
              </a:rPr>
              <a:t>How has loneliness and isolation in care homes been affected by the pandemic?</a:t>
            </a:r>
          </a:p>
          <a:p>
            <a:endParaRPr lang="en-GB"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2076016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4D5B-7E7E-4CF7-A33B-B2AC85454D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12728FA5-0F77-4807-BA4E-5F3931687531}"/>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Legislation and Policy:</a:t>
            </a:r>
          </a:p>
          <a:p>
            <a:pPr marL="0" indent="0">
              <a:buNone/>
            </a:pPr>
            <a:r>
              <a:rPr lang="en-GB" dirty="0">
                <a:latin typeface="Arial" panose="020B0604020202020204" pitchFamily="34" charset="0"/>
                <a:cs typeface="Arial" panose="020B0604020202020204" pitchFamily="34" charset="0"/>
              </a:rPr>
              <a:t>What legislation and policy is there to support and safeguard older people?</a:t>
            </a:r>
          </a:p>
          <a:p>
            <a:pPr marL="0" indent="0">
              <a:buNone/>
            </a:pPr>
            <a:endParaRPr lang="en-GB" dirty="0"/>
          </a:p>
        </p:txBody>
      </p:sp>
    </p:spTree>
    <p:extLst>
      <p:ext uri="{BB962C8B-B14F-4D97-AF65-F5344CB8AC3E}">
        <p14:creationId xmlns:p14="http://schemas.microsoft.com/office/powerpoint/2010/main" val="4011845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Policies </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Human Rights Act (1998) (not ratified by the USA or the Soviet Union</a:t>
            </a:r>
          </a:p>
          <a:p>
            <a:r>
              <a:rPr lang="en-GB" dirty="0">
                <a:latin typeface="Arial" panose="020B0604020202020204" pitchFamily="34" charset="0"/>
                <a:cs typeface="Arial" panose="020B0604020202020204" pitchFamily="34" charset="0"/>
              </a:rPr>
              <a:t>The Equality Act (2010)</a:t>
            </a:r>
          </a:p>
          <a:p>
            <a:r>
              <a:rPr lang="en-GB" dirty="0">
                <a:latin typeface="Arial" panose="020B0604020202020204" pitchFamily="34" charset="0"/>
                <a:cs typeface="Arial" panose="020B0604020202020204" pitchFamily="34" charset="0"/>
              </a:rPr>
              <a:t>The Care Act (2014)</a:t>
            </a:r>
          </a:p>
          <a:p>
            <a:r>
              <a:rPr lang="en-GB" dirty="0">
                <a:latin typeface="Arial" panose="020B0604020202020204" pitchFamily="34" charset="0"/>
                <a:cs typeface="Arial" panose="020B0604020202020204" pitchFamily="34" charset="0"/>
              </a:rPr>
              <a:t>Local Authority policy- in your area</a:t>
            </a:r>
          </a:p>
          <a:p>
            <a:r>
              <a:rPr lang="en-GB" dirty="0">
                <a:latin typeface="Arial" panose="020B0604020202020204" pitchFamily="34" charset="0"/>
                <a:cs typeface="Arial" panose="020B0604020202020204" pitchFamily="34" charset="0"/>
              </a:rPr>
              <a:t>NHS policy- National and Regional</a:t>
            </a:r>
          </a:p>
          <a:p>
            <a:endParaRPr lang="en-GB" dirty="0"/>
          </a:p>
        </p:txBody>
      </p:sp>
    </p:spTree>
    <p:extLst>
      <p:ext uri="{BB962C8B-B14F-4D97-AF65-F5344CB8AC3E}">
        <p14:creationId xmlns:p14="http://schemas.microsoft.com/office/powerpoint/2010/main" val="8060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44D5B-7E7E-4CF7-A33B-B2AC85454DF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12728FA5-0F77-4807-BA4E-5F3931687531}"/>
              </a:ext>
            </a:extLst>
          </p:cNvPr>
          <p:cNvSpPr>
            <a:spLocks noGrp="1"/>
          </p:cNvSpPr>
          <p:nvPr>
            <p:ph idx="1"/>
          </p:nvPr>
        </p:nvSpPr>
        <p:spPr>
          <a:xfrm>
            <a:off x="1189893" y="2444261"/>
            <a:ext cx="9601196" cy="3318936"/>
          </a:xfrm>
        </p:spPr>
        <p:txBody>
          <a:bodyPr/>
          <a:lstStyle/>
          <a:p>
            <a:r>
              <a:rPr lang="en-GB" dirty="0">
                <a:latin typeface="Arial" panose="020B0604020202020204" pitchFamily="34" charset="0"/>
                <a:cs typeface="Arial" panose="020B0604020202020204" pitchFamily="34" charset="0"/>
              </a:rPr>
              <a:t>What services and interventions are available to support older people in the UK who may be experiencing loneliness and isolation?</a:t>
            </a:r>
          </a:p>
          <a:p>
            <a:r>
              <a:rPr lang="en-GB" dirty="0">
                <a:latin typeface="Arial" panose="020B0604020202020204" pitchFamily="34" charset="0"/>
                <a:cs typeface="Arial" panose="020B0604020202020204" pitchFamily="34" charset="0"/>
              </a:rPr>
              <a:t>Can you identify preventative measures that are in place?</a:t>
            </a:r>
          </a:p>
        </p:txBody>
      </p:sp>
      <p:pic>
        <p:nvPicPr>
          <p:cNvPr id="7170" name="Picture 2" descr="Home help services | Age UK">
            <a:extLst>
              <a:ext uri="{FF2B5EF4-FFF2-40B4-BE49-F238E27FC236}">
                <a16:creationId xmlns:a16="http://schemas.microsoft.com/office/drawing/2014/main" id="{87C56767-0CF5-4C70-8F6E-C6BBB45717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5613" y="4187515"/>
            <a:ext cx="4111847" cy="198488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Read with Care: 'A Literature-Based Intervention for Older People Living  with Dementia' - The Reader">
            <a:extLst>
              <a:ext uri="{FF2B5EF4-FFF2-40B4-BE49-F238E27FC236}">
                <a16:creationId xmlns:a16="http://schemas.microsoft.com/office/drawing/2014/main" id="{BA9EB0C1-60C1-49A4-A6CF-5D9CDA488C02}"/>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6958033" y="4187515"/>
            <a:ext cx="3155568" cy="2101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515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B6113-6FE9-4EF8-9421-CA06A891B9D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BE1C1C50-3F6E-454E-A431-26907CEB37D2}"/>
              </a:ext>
            </a:extLst>
          </p:cNvPr>
          <p:cNvSpPr>
            <a:spLocks noGrp="1"/>
          </p:cNvSpPr>
          <p:nvPr>
            <p:ph idx="1"/>
          </p:nvPr>
        </p:nvSpPr>
        <p:spPr>
          <a:xfrm>
            <a:off x="1295402" y="2706402"/>
            <a:ext cx="9601196" cy="3318936"/>
          </a:xfrm>
        </p:spPr>
        <p:txBody>
          <a:bodyPr/>
          <a:lstStyle/>
          <a:p>
            <a:pPr marL="0" indent="0">
              <a:buNone/>
            </a:pPr>
            <a:r>
              <a:rPr lang="en-GB" dirty="0">
                <a:latin typeface="Arial" panose="020B0604020202020204" pitchFamily="34" charset="0"/>
                <a:cs typeface="Arial" panose="020B0604020202020204" pitchFamily="34" charset="0"/>
              </a:rPr>
              <a:t>Identify services, intervention and initiatives that are currently supporting older people</a:t>
            </a:r>
          </a:p>
          <a:p>
            <a:r>
              <a:rPr lang="en-GB" dirty="0">
                <a:latin typeface="Arial" panose="020B0604020202020204" pitchFamily="34" charset="0"/>
                <a:cs typeface="Arial" panose="020B0604020202020204" pitchFamily="34" charset="0"/>
              </a:rPr>
              <a:t>These can be national or local </a:t>
            </a:r>
          </a:p>
          <a:p>
            <a:r>
              <a:rPr lang="en-GB" dirty="0">
                <a:latin typeface="Arial" panose="020B0604020202020204" pitchFamily="34" charset="0"/>
                <a:cs typeface="Arial" panose="020B0604020202020204" pitchFamily="34" charset="0"/>
              </a:rPr>
              <a:t>What about Person Centred Practice and Advocacy?</a:t>
            </a:r>
          </a:p>
        </p:txBody>
      </p:sp>
    </p:spTree>
    <p:extLst>
      <p:ext uri="{BB962C8B-B14F-4D97-AF65-F5344CB8AC3E}">
        <p14:creationId xmlns:p14="http://schemas.microsoft.com/office/powerpoint/2010/main" val="2076779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085D4-601B-42B2-9305-80ED9FC8B15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a:t>
            </a:r>
            <a:r>
              <a:rPr lang="en-GB" dirty="0"/>
              <a:t>	</a:t>
            </a:r>
          </a:p>
        </p:txBody>
      </p:sp>
      <p:sp>
        <p:nvSpPr>
          <p:cNvPr id="3" name="Content Placeholder 2">
            <a:extLst>
              <a:ext uri="{FF2B5EF4-FFF2-40B4-BE49-F238E27FC236}">
                <a16:creationId xmlns:a16="http://schemas.microsoft.com/office/drawing/2014/main" id="{773626A5-6885-4851-8D23-C9585FBC8030}"/>
              </a:ext>
            </a:extLst>
          </p:cNvPr>
          <p:cNvSpPr>
            <a:spLocks noGrp="1"/>
          </p:cNvSpPr>
          <p:nvPr>
            <p:ph idx="1"/>
          </p:nvPr>
        </p:nvSpPr>
        <p:spPr>
          <a:xfrm>
            <a:off x="1295402" y="2794325"/>
            <a:ext cx="9601196" cy="3318936"/>
          </a:xfrm>
        </p:spPr>
        <p:txBody>
          <a:bodyPr/>
          <a:lstStyle/>
          <a:p>
            <a:r>
              <a:rPr lang="en-GB" dirty="0">
                <a:latin typeface="Arial" panose="020B0604020202020204" pitchFamily="34" charset="0"/>
                <a:cs typeface="Arial" panose="020B0604020202020204" pitchFamily="34" charset="0"/>
              </a:rPr>
              <a:t>Look at this website: </a:t>
            </a:r>
            <a:r>
              <a:rPr lang="en-GB" dirty="0">
                <a:latin typeface="Arial" panose="020B0604020202020204" pitchFamily="34" charset="0"/>
                <a:cs typeface="Arial" panose="020B0604020202020204" pitchFamily="34" charset="0"/>
                <a:hlinkClick r:id="rId2"/>
              </a:rPr>
              <a:t>https://the-waitingroom.org/ll</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This is based in your local area</a:t>
            </a:r>
          </a:p>
          <a:p>
            <a:r>
              <a:rPr lang="en-GB" dirty="0">
                <a:latin typeface="Arial" panose="020B0604020202020204" pitchFamily="34" charset="0"/>
                <a:cs typeface="Arial" panose="020B0604020202020204" pitchFamily="34" charset="0"/>
              </a:rPr>
              <a:t>Explore this website and find current information that is relevant to your assignment</a:t>
            </a:r>
          </a:p>
        </p:txBody>
      </p:sp>
    </p:spTree>
    <p:extLst>
      <p:ext uri="{BB962C8B-B14F-4D97-AF65-F5344CB8AC3E}">
        <p14:creationId xmlns:p14="http://schemas.microsoft.com/office/powerpoint/2010/main" val="2975758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55947-D116-4F66-924B-3F92B33C561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E549D1DA-B30D-42AA-B4F0-A89E92915DE4}"/>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Theories of ageing</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Throughout your assignment preparation, think about theories of ageing and how they can be used to explain and support your research…</a:t>
            </a:r>
          </a:p>
        </p:txBody>
      </p:sp>
    </p:spTree>
    <p:extLst>
      <p:ext uri="{BB962C8B-B14F-4D97-AF65-F5344CB8AC3E}">
        <p14:creationId xmlns:p14="http://schemas.microsoft.com/office/powerpoint/2010/main" val="39217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55947-D116-4F66-924B-3F92B33C561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Assignment Guidance</a:t>
            </a:r>
          </a:p>
        </p:txBody>
      </p:sp>
      <p:sp>
        <p:nvSpPr>
          <p:cNvPr id="3" name="Content Placeholder 2">
            <a:extLst>
              <a:ext uri="{FF2B5EF4-FFF2-40B4-BE49-F238E27FC236}">
                <a16:creationId xmlns:a16="http://schemas.microsoft.com/office/drawing/2014/main" id="{E549D1DA-B30D-42AA-B4F0-A89E92915DE4}"/>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Theories of ageing</a:t>
            </a:r>
            <a:r>
              <a:rPr lang="en-GB" dirty="0">
                <a:latin typeface="Arial" panose="020B0604020202020204" pitchFamily="34" charset="0"/>
                <a:cs typeface="Arial" panose="020B0604020202020204" pitchFamily="34" charset="0"/>
              </a:rPr>
              <a:t>: can you name some of these?</a:t>
            </a:r>
          </a:p>
          <a:p>
            <a:r>
              <a:rPr lang="en-GB" dirty="0">
                <a:latin typeface="Arial" panose="020B0604020202020204" pitchFamily="34" charset="0"/>
                <a:cs typeface="Arial" panose="020B0604020202020204" pitchFamily="34" charset="0"/>
              </a:rPr>
              <a:t>Disengagement theory</a:t>
            </a:r>
          </a:p>
          <a:p>
            <a:r>
              <a:rPr lang="en-GB" dirty="0">
                <a:latin typeface="Arial" panose="020B0604020202020204" pitchFamily="34" charset="0"/>
                <a:cs typeface="Arial" panose="020B0604020202020204" pitchFamily="34" charset="0"/>
              </a:rPr>
              <a:t>Activity theory</a:t>
            </a:r>
          </a:p>
          <a:p>
            <a:r>
              <a:rPr lang="en-GB" dirty="0">
                <a:latin typeface="Arial" panose="020B0604020202020204" pitchFamily="34" charset="0"/>
                <a:cs typeface="Arial" panose="020B0604020202020204" pitchFamily="34" charset="0"/>
              </a:rPr>
              <a:t>Continuity theory</a:t>
            </a:r>
          </a:p>
        </p:txBody>
      </p:sp>
    </p:spTree>
    <p:extLst>
      <p:ext uri="{BB962C8B-B14F-4D97-AF65-F5344CB8AC3E}">
        <p14:creationId xmlns:p14="http://schemas.microsoft.com/office/powerpoint/2010/main" val="1146295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922CA177-56A1-4C8D-A18E-C9CA46488531}"/>
              </a:ext>
            </a:extLst>
          </p:cNvPr>
          <p:cNvSpPr>
            <a:spLocks noGrp="1"/>
          </p:cNvSpPr>
          <p:nvPr>
            <p:ph type="title"/>
          </p:nvPr>
        </p:nvSpPr>
        <p:spPr>
          <a:xfrm>
            <a:off x="2700338" y="915989"/>
            <a:ext cx="6799262" cy="1303337"/>
          </a:xfrm>
        </p:spPr>
        <p:txBody>
          <a:bodyPr/>
          <a:lstStyle/>
          <a:p>
            <a:pPr eaLnBrk="1" hangingPunct="1"/>
            <a:r>
              <a:rPr lang="en-GB" altLang="en-US" b="1" dirty="0">
                <a:ln>
                  <a:noFill/>
                </a:ln>
                <a:latin typeface="Arial" panose="020B0604020202020204" pitchFamily="34" charset="0"/>
                <a:cs typeface="Arial" panose="020B0604020202020204" pitchFamily="34" charset="0"/>
              </a:rPr>
              <a:t>Disengagement Theory</a:t>
            </a:r>
          </a:p>
        </p:txBody>
      </p:sp>
      <p:sp>
        <p:nvSpPr>
          <p:cNvPr id="3" name="Rectangle 2">
            <a:extLst>
              <a:ext uri="{FF2B5EF4-FFF2-40B4-BE49-F238E27FC236}">
                <a16:creationId xmlns:a16="http://schemas.microsoft.com/office/drawing/2014/main" id="{182CA1EB-E360-425F-905A-2B0279F73C5F}"/>
              </a:ext>
            </a:extLst>
          </p:cNvPr>
          <p:cNvSpPr/>
          <p:nvPr/>
        </p:nvSpPr>
        <p:spPr>
          <a:xfrm>
            <a:off x="2566989" y="2708275"/>
            <a:ext cx="5976937" cy="2954338"/>
          </a:xfrm>
          <a:prstGeom prst="rect">
            <a:avLst/>
          </a:prstGeom>
        </p:spPr>
        <p:txBody>
          <a:bodyPr>
            <a:spAutoFit/>
          </a:bodyPr>
          <a:lstStyle/>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Looks at old age as a time when both the older person and society engage in mutual separation (e.g., retirement from work) </a:t>
            </a:r>
          </a:p>
          <a:p>
            <a:pPr>
              <a:defRP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One of the earliest attempts to explain old age in modern society</a:t>
            </a:r>
          </a:p>
          <a:p>
            <a:pPr>
              <a:defRP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Doesn’t always refer to the outward behaviour of people – can mean an inner attitude toward life </a:t>
            </a:r>
          </a:p>
          <a:p>
            <a:pPr>
              <a:defRPr/>
            </a:pPr>
            <a:endParaRPr lang="en-GB" sz="1200" dirty="0"/>
          </a:p>
          <a:p>
            <a:pPr>
              <a:defRPr/>
            </a:pPr>
            <a:r>
              <a:rPr lang="en-GB" sz="1200" dirty="0"/>
              <a:t>                                                                                                                                  </a:t>
            </a:r>
          </a:p>
        </p:txBody>
      </p:sp>
      <p:pic>
        <p:nvPicPr>
          <p:cNvPr id="26628" name="Picture 3">
            <a:extLst>
              <a:ext uri="{FF2B5EF4-FFF2-40B4-BE49-F238E27FC236}">
                <a16:creationId xmlns:a16="http://schemas.microsoft.com/office/drawing/2014/main" id="{0CF63F64-3DC2-4EF6-B8F8-2F0F54CA4C0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28026" y="3189288"/>
            <a:ext cx="1908175"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8343BF64-7B85-441E-843E-87FB0AB5C516}"/>
              </a:ext>
            </a:extLst>
          </p:cNvPr>
          <p:cNvSpPr>
            <a:spLocks noGrp="1"/>
          </p:cNvSpPr>
          <p:nvPr>
            <p:ph type="title"/>
          </p:nvPr>
        </p:nvSpPr>
        <p:spPr/>
        <p:txBody>
          <a:bodyPr/>
          <a:lstStyle/>
          <a:p>
            <a:pPr eaLnBrk="1" hangingPunct="1"/>
            <a:r>
              <a:rPr lang="en-GB" altLang="en-US" b="1" dirty="0">
                <a:ln>
                  <a:noFill/>
                </a:ln>
                <a:latin typeface="Arial" panose="020B0604020202020204" pitchFamily="34" charset="0"/>
                <a:cs typeface="Arial" panose="020B0604020202020204" pitchFamily="34" charset="0"/>
              </a:rPr>
              <a:t>Activity Theory</a:t>
            </a:r>
          </a:p>
        </p:txBody>
      </p:sp>
      <p:sp>
        <p:nvSpPr>
          <p:cNvPr id="3" name="Content Placeholder 2">
            <a:extLst>
              <a:ext uri="{FF2B5EF4-FFF2-40B4-BE49-F238E27FC236}">
                <a16:creationId xmlns:a16="http://schemas.microsoft.com/office/drawing/2014/main" id="{21B6B13B-5CDF-4BBC-B351-FE92ED902568}"/>
              </a:ext>
            </a:extLst>
          </p:cNvPr>
          <p:cNvSpPr>
            <a:spLocks noGrp="1"/>
          </p:cNvSpPr>
          <p:nvPr>
            <p:ph idx="1"/>
          </p:nvPr>
        </p:nvSpPr>
        <p:spPr>
          <a:xfrm>
            <a:off x="2700338" y="2490788"/>
            <a:ext cx="6799262" cy="3314700"/>
          </a:xfrm>
        </p:spPr>
        <p:txBody>
          <a:bodyPr rtlCol="0">
            <a:normAutofit lnSpcReduction="10000"/>
          </a:bodyPr>
          <a:lstStyle/>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Opposite view of Disengagement Theory </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The more  active and involved the elderly are, the more likely that they are satisfied with their lives.</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It is therefore important to find substitute activities for them after their retirement.</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Argues that the more active people are, the more likely they are to age successfully</a:t>
            </a:r>
          </a:p>
          <a:p>
            <a:pPr eaLnBrk="1" fontAlgn="auto" hangingPunct="1">
              <a:buFont typeface="Arial"/>
              <a:buChar char="•"/>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p:txBody>
      </p:sp>
      <p:pic>
        <p:nvPicPr>
          <p:cNvPr id="27652" name="Picture 3">
            <a:extLst>
              <a:ext uri="{FF2B5EF4-FFF2-40B4-BE49-F238E27FC236}">
                <a16:creationId xmlns:a16="http://schemas.microsoft.com/office/drawing/2014/main" id="{89F4087F-17B2-4BE5-A747-9FDB23542C0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596220" y="718344"/>
            <a:ext cx="2054225" cy="167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4">
            <a:extLst>
              <a:ext uri="{FF2B5EF4-FFF2-40B4-BE49-F238E27FC236}">
                <a16:creationId xmlns:a16="http://schemas.microsoft.com/office/drawing/2014/main" id="{A3DC21E6-E1EE-4D8A-935F-A3C369371FE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68812" y="555624"/>
            <a:ext cx="2608262" cy="173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Picture 1">
            <a:extLst>
              <a:ext uri="{FF2B5EF4-FFF2-40B4-BE49-F238E27FC236}">
                <a16:creationId xmlns:a16="http://schemas.microsoft.com/office/drawing/2014/main" id="{18A51A74-6506-48C5-9DB6-90F45CF41FDE}"/>
              </a:ext>
            </a:extLst>
          </p:cNvPr>
          <p:cNvPicPr>
            <a:picLocks noChangeAspect="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10499351" y="5730597"/>
            <a:ext cx="7207250"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CA66062-8CF2-44BD-B32C-A7EA955503BC}"/>
              </a:ext>
            </a:extLst>
          </p:cNvPr>
          <p:cNvSpPr>
            <a:spLocks noGrp="1"/>
          </p:cNvSpPr>
          <p:nvPr>
            <p:ph type="title"/>
          </p:nvPr>
        </p:nvSpPr>
        <p:spPr>
          <a:xfrm>
            <a:off x="2700338" y="915989"/>
            <a:ext cx="6799262" cy="1303337"/>
          </a:xfrm>
        </p:spPr>
        <p:txBody>
          <a:bodyPr/>
          <a:lstStyle/>
          <a:p>
            <a:pPr eaLnBrk="1" hangingPunct="1"/>
            <a:r>
              <a:rPr lang="en-GB" altLang="en-US" b="1" dirty="0">
                <a:ln>
                  <a:noFill/>
                </a:ln>
                <a:latin typeface="Arial" panose="020B0604020202020204" pitchFamily="34" charset="0"/>
                <a:cs typeface="Arial" panose="020B0604020202020204" pitchFamily="34" charset="0"/>
              </a:rPr>
              <a:t>Activity Theory</a:t>
            </a:r>
          </a:p>
        </p:txBody>
      </p:sp>
      <p:pic>
        <p:nvPicPr>
          <p:cNvPr id="28675" name="Picture 2">
            <a:extLst>
              <a:ext uri="{FF2B5EF4-FFF2-40B4-BE49-F238E27FC236}">
                <a16:creationId xmlns:a16="http://schemas.microsoft.com/office/drawing/2014/main" id="{CDCA90D9-59B3-47EE-AFA7-2379AA3AD4C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17588" y="635001"/>
            <a:ext cx="2387600"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3">
            <a:extLst>
              <a:ext uri="{FF2B5EF4-FFF2-40B4-BE49-F238E27FC236}">
                <a16:creationId xmlns:a16="http://schemas.microsoft.com/office/drawing/2014/main" id="{22BE6BBF-4CBD-4A8C-BAA0-21FF62788CC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923991" y="652698"/>
            <a:ext cx="2054225" cy="167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E716CE2B-5454-4C75-978B-E79B764CA0DC}"/>
              </a:ext>
            </a:extLst>
          </p:cNvPr>
          <p:cNvSpPr txBox="1"/>
          <p:nvPr/>
        </p:nvSpPr>
        <p:spPr>
          <a:xfrm>
            <a:off x="2211388" y="2603736"/>
            <a:ext cx="7777162" cy="4259628"/>
          </a:xfrm>
          <a:prstGeom prst="rect">
            <a:avLst/>
          </a:prstGeom>
          <a:noFill/>
        </p:spPr>
        <p:txBody>
          <a:bodyPr>
            <a:spAutoFit/>
          </a:bodyPr>
          <a:lstStyle/>
          <a:p>
            <a:pPr marL="285750" indent="-285750">
              <a:spcBef>
                <a:spcPct val="20000"/>
              </a:spcBef>
              <a:spcAft>
                <a:spcPts val="600"/>
              </a:spcAft>
              <a:buClr>
                <a:srgbClr val="D9B247"/>
              </a:buClr>
              <a:buSzPct val="115000"/>
              <a:buFont typeface="Arial"/>
              <a:buChar char="•"/>
              <a:defRPr/>
            </a:pPr>
            <a:r>
              <a:rPr lang="en-GB" sz="2400" dirty="0">
                <a:solidFill>
                  <a:prstClr val="black">
                    <a:lumMod val="85000"/>
                    <a:lumOff val="15000"/>
                  </a:prstClr>
                </a:solidFill>
                <a:latin typeface="Arial" panose="020B0604020202020204" pitchFamily="34" charset="0"/>
                <a:cs typeface="Arial" panose="020B0604020202020204" pitchFamily="34" charset="0"/>
              </a:rPr>
              <a:t>May be difficult for “old-old” people because of physical changes associated with ageing </a:t>
            </a:r>
          </a:p>
          <a:p>
            <a:pPr marL="285750" indent="-285750">
              <a:spcBef>
                <a:spcPct val="20000"/>
              </a:spcBef>
              <a:spcAft>
                <a:spcPts val="600"/>
              </a:spcAft>
              <a:buClr>
                <a:srgbClr val="D9B247"/>
              </a:buClr>
              <a:buSzPct val="115000"/>
              <a:buFont typeface="Arial"/>
              <a:buChar char="•"/>
              <a:defRPr/>
            </a:pPr>
            <a:r>
              <a:rPr lang="en-GB" sz="2400" dirty="0">
                <a:latin typeface="Arial" panose="020B0604020202020204" pitchFamily="34" charset="0"/>
                <a:ea typeface="Calibri" panose="020F0502020204030204" pitchFamily="34" charset="0"/>
                <a:cs typeface="Arial" panose="020B0604020202020204" pitchFamily="34" charset="0"/>
              </a:rPr>
              <a:t>Fails to take into consideration that there may be constraints that prevent older people engaging in activities, such as a lack of social or economic resources </a:t>
            </a:r>
          </a:p>
          <a:p>
            <a:pPr marL="285750" indent="-285750">
              <a:spcBef>
                <a:spcPct val="20000"/>
              </a:spcBef>
              <a:spcAft>
                <a:spcPts val="600"/>
              </a:spcAft>
              <a:buClr>
                <a:srgbClr val="D9B247"/>
              </a:buClr>
              <a:buSzPct val="115000"/>
              <a:buFont typeface="Arial"/>
              <a:buChar char="•"/>
              <a:defRPr/>
            </a:pPr>
            <a:r>
              <a:rPr lang="en-GB" sz="2400" dirty="0">
                <a:solidFill>
                  <a:schemeClr val="tx1">
                    <a:lumMod val="85000"/>
                    <a:lumOff val="15000"/>
                  </a:schemeClr>
                </a:solidFill>
                <a:latin typeface="Arial" panose="020B0604020202020204" pitchFamily="34" charset="0"/>
                <a:cs typeface="Arial" panose="020B0604020202020204" pitchFamily="34" charset="0"/>
              </a:rPr>
              <a:t>Formulated as a direct response to the disengagement theory</a:t>
            </a:r>
          </a:p>
          <a:p>
            <a:pPr marL="285750" indent="-285750">
              <a:spcBef>
                <a:spcPct val="20000"/>
              </a:spcBef>
              <a:spcAft>
                <a:spcPts val="600"/>
              </a:spcAft>
              <a:buClr>
                <a:srgbClr val="D9B247"/>
              </a:buClr>
              <a:buSzPct val="115000"/>
              <a:buFont typeface="Arial"/>
              <a:buChar char="•"/>
              <a:defRPr/>
            </a:pPr>
            <a:endParaRPr lang="en-GB" sz="2400" dirty="0">
              <a:solidFill>
                <a:schemeClr val="tx1">
                  <a:lumMod val="85000"/>
                  <a:lumOff val="15000"/>
                </a:schemeClr>
              </a:solidFill>
            </a:endParaRPr>
          </a:p>
          <a:p>
            <a:pPr marL="285750" indent="-285750">
              <a:spcBef>
                <a:spcPct val="20000"/>
              </a:spcBef>
              <a:spcAft>
                <a:spcPts val="600"/>
              </a:spcAft>
              <a:buClr>
                <a:srgbClr val="D9B247"/>
              </a:buClr>
              <a:buSzPct val="115000"/>
              <a:buFont typeface="Arial"/>
              <a:buChar char="•"/>
              <a:defRPr/>
            </a:pPr>
            <a:endParaRPr lang="en-GB" sz="1700" dirty="0">
              <a:solidFill>
                <a:srgbClr val="FF0000"/>
              </a:solidFill>
            </a:endParaRPr>
          </a:p>
        </p:txBody>
      </p:sp>
      <p:pic>
        <p:nvPicPr>
          <p:cNvPr id="28678" name="Picture 6">
            <a:extLst>
              <a:ext uri="{FF2B5EF4-FFF2-40B4-BE49-F238E27FC236}">
                <a16:creationId xmlns:a16="http://schemas.microsoft.com/office/drawing/2014/main" id="{A0FF55E7-3137-49F6-B993-E0A91E226597}"/>
              </a:ext>
            </a:extLst>
          </p:cNvPr>
          <p:cNvPicPr>
            <a:picLocks noChangeAspect="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9499600" y="5805488"/>
            <a:ext cx="5734050" cy="33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B6372A0E-B0A8-451A-88AF-D16C7FD9E292}"/>
              </a:ext>
            </a:extLst>
          </p:cNvPr>
          <p:cNvSpPr>
            <a:spLocks noGrp="1"/>
          </p:cNvSpPr>
          <p:nvPr>
            <p:ph type="title"/>
          </p:nvPr>
        </p:nvSpPr>
        <p:spPr/>
        <p:txBody>
          <a:bodyPr/>
          <a:lstStyle/>
          <a:p>
            <a:pPr eaLnBrk="1" hangingPunct="1"/>
            <a:r>
              <a:rPr lang="en-GB" altLang="en-US" b="1" dirty="0">
                <a:ln>
                  <a:noFill/>
                </a:ln>
                <a:latin typeface="Arial" panose="020B0604020202020204" pitchFamily="34" charset="0"/>
                <a:cs typeface="Arial" panose="020B0604020202020204" pitchFamily="34" charset="0"/>
              </a:rPr>
              <a:t>Continuity Theory</a:t>
            </a:r>
          </a:p>
        </p:txBody>
      </p:sp>
      <p:sp>
        <p:nvSpPr>
          <p:cNvPr id="3" name="Content Placeholder 2">
            <a:extLst>
              <a:ext uri="{FF2B5EF4-FFF2-40B4-BE49-F238E27FC236}">
                <a16:creationId xmlns:a16="http://schemas.microsoft.com/office/drawing/2014/main" id="{27E04011-176E-4CC5-853B-16ECDE571B30}"/>
              </a:ext>
            </a:extLst>
          </p:cNvPr>
          <p:cNvSpPr>
            <a:spLocks noGrp="1"/>
          </p:cNvSpPr>
          <p:nvPr>
            <p:ph idx="1"/>
          </p:nvPr>
        </p:nvSpPr>
        <p:spPr>
          <a:xfrm>
            <a:off x="852854" y="2556932"/>
            <a:ext cx="10043743" cy="3318936"/>
          </a:xfrm>
        </p:spPr>
        <p:txBody>
          <a:bodyPr rtlCol="0">
            <a:normAutofit/>
          </a:bodyPr>
          <a:lstStyle/>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Claims that people who grow older are inclined to maintain as much as they can of the same habits, personality, and style of life they developed in earlier years</a:t>
            </a:r>
          </a:p>
          <a:p>
            <a:pPr eaLnBrk="1" fontAlgn="auto" hangingPunct="1">
              <a:buFont typeface="Arial"/>
              <a:buChar char="•"/>
              <a:defRPr/>
            </a:pPr>
            <a:r>
              <a:rPr lang="en-GB" dirty="0">
                <a:solidFill>
                  <a:schemeClr val="tx1">
                    <a:lumMod val="85000"/>
                    <a:lumOff val="15000"/>
                  </a:schemeClr>
                </a:solidFill>
                <a:latin typeface="Arial" panose="020B0604020202020204" pitchFamily="34" charset="0"/>
                <a:cs typeface="Arial" panose="020B0604020202020204" pitchFamily="34" charset="0"/>
              </a:rPr>
              <a:t>Similar to Activity Theory in believing that decreases in social interaction are better explained by poor health or disability, rather than some functional need of society to “disengage” older people from their previous roles                                                                             </a:t>
            </a:r>
            <a:r>
              <a:rPr lang="en-GB" sz="1300" dirty="0">
                <a:latin typeface="Arial" panose="020B0604020202020204" pitchFamily="34" charset="0"/>
                <a:cs typeface="Arial" panose="020B0604020202020204" pitchFamily="34" charset="0"/>
              </a:rPr>
              <a:t>(Wang, 2012)</a:t>
            </a:r>
          </a:p>
          <a:p>
            <a:pPr eaLnBrk="1" fontAlgn="auto" hangingPunct="1">
              <a:buFont typeface="Arial"/>
              <a:buChar char="•"/>
              <a:defRPr/>
            </a:pPr>
            <a:endParaRPr lang="en-GB" dirty="0">
              <a:solidFill>
                <a:schemeClr val="tx1">
                  <a:lumMod val="85000"/>
                  <a:lumOff val="15000"/>
                </a:schemeClr>
              </a:solidFill>
            </a:endParaRPr>
          </a:p>
        </p:txBody>
      </p:sp>
      <p:pic>
        <p:nvPicPr>
          <p:cNvPr id="29700" name="Picture 4">
            <a:extLst>
              <a:ext uri="{FF2B5EF4-FFF2-40B4-BE49-F238E27FC236}">
                <a16:creationId xmlns:a16="http://schemas.microsoft.com/office/drawing/2014/main" id="{7196DEBA-101A-48AF-9860-DA1879F2A7C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51156" y="1128711"/>
            <a:ext cx="1673225" cy="1157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7" descr="Image result for old person active printable free images">
            <a:extLst>
              <a:ext uri="{FF2B5EF4-FFF2-40B4-BE49-F238E27FC236}">
                <a16:creationId xmlns:a16="http://schemas.microsoft.com/office/drawing/2014/main" id="{F2F16056-325E-4E07-AF04-1DFC4C0F9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888" b="9808"/>
          <a:stretch>
            <a:fillRect/>
          </a:stretch>
        </p:blipFill>
        <p:spPr bwMode="auto">
          <a:xfrm>
            <a:off x="2493963" y="1147764"/>
            <a:ext cx="933450" cy="105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3518D702-13B6-4763-9E2B-7591A09C0CFC}"/>
              </a:ext>
            </a:extLst>
          </p:cNvPr>
          <p:cNvSpPr>
            <a:spLocks noGrp="1"/>
          </p:cNvSpPr>
          <p:nvPr>
            <p:ph type="title"/>
          </p:nvPr>
        </p:nvSpPr>
        <p:spPr>
          <a:xfrm>
            <a:off x="2693988" y="908050"/>
            <a:ext cx="6799262" cy="1303338"/>
          </a:xfrm>
        </p:spPr>
        <p:txBody>
          <a:bodyPr/>
          <a:lstStyle/>
          <a:p>
            <a:r>
              <a:rPr lang="en-GB" altLang="en-US" b="1" dirty="0" err="1">
                <a:ln>
                  <a:noFill/>
                </a:ln>
                <a:latin typeface="Arial" panose="020B0604020202020204" pitchFamily="34" charset="0"/>
                <a:cs typeface="Arial" panose="020B0604020202020204" pitchFamily="34" charset="0"/>
              </a:rPr>
              <a:t>Gerotranscendence</a:t>
            </a:r>
            <a:endParaRPr lang="en-GB" altLang="en-US" b="1" dirty="0">
              <a:ln>
                <a:noFill/>
              </a:ln>
              <a:latin typeface="Arial" panose="020B0604020202020204" pitchFamily="34" charset="0"/>
              <a:cs typeface="Arial" panose="020B0604020202020204" pitchFamily="34" charset="0"/>
            </a:endParaRPr>
          </a:p>
        </p:txBody>
      </p:sp>
      <p:sp>
        <p:nvSpPr>
          <p:cNvPr id="32771" name="Content Placeholder 2">
            <a:extLst>
              <a:ext uri="{FF2B5EF4-FFF2-40B4-BE49-F238E27FC236}">
                <a16:creationId xmlns:a16="http://schemas.microsoft.com/office/drawing/2014/main" id="{49B7F64A-2C12-459F-A673-E1D6797A4878}"/>
              </a:ext>
            </a:extLst>
          </p:cNvPr>
          <p:cNvSpPr>
            <a:spLocks noGrp="1"/>
          </p:cNvSpPr>
          <p:nvPr>
            <p:ph idx="1"/>
          </p:nvPr>
        </p:nvSpPr>
        <p:spPr>
          <a:xfrm>
            <a:off x="1371600" y="2490789"/>
            <a:ext cx="8540750" cy="3444875"/>
          </a:xfrm>
        </p:spPr>
        <p:txBody>
          <a:bodyPr/>
          <a:lstStyle/>
          <a:p>
            <a:r>
              <a:rPr lang="en-GB" altLang="en-US" b="1" u="sng" dirty="0" err="1">
                <a:latin typeface="Arial" panose="020B0604020202020204" pitchFamily="34" charset="0"/>
                <a:cs typeface="Arial" panose="020B0604020202020204" pitchFamily="34" charset="0"/>
              </a:rPr>
              <a:t>Gerotranscendence</a:t>
            </a:r>
            <a:r>
              <a:rPr lang="en-GB" altLang="en-US" dirty="0">
                <a:latin typeface="Arial" panose="020B0604020202020204" pitchFamily="34" charset="0"/>
                <a:cs typeface="Arial" panose="020B0604020202020204" pitchFamily="34" charset="0"/>
              </a:rPr>
              <a:t>- Elderly become less self-centred, let go of conflict and feel more peaceful and connected to the world</a:t>
            </a:r>
          </a:p>
          <a:p>
            <a:r>
              <a:rPr lang="en-GB" altLang="en-US" dirty="0">
                <a:latin typeface="Arial" panose="020B0604020202020204" pitchFamily="34" charset="0"/>
                <a:cs typeface="Arial" panose="020B0604020202020204" pitchFamily="34" charset="0"/>
              </a:rPr>
              <a:t> There is a positive relationship between </a:t>
            </a:r>
            <a:r>
              <a:rPr lang="en-GB" altLang="en-US" dirty="0" err="1">
                <a:latin typeface="Arial" panose="020B0604020202020204" pitchFamily="34" charset="0"/>
                <a:cs typeface="Arial" panose="020B0604020202020204" pitchFamily="34" charset="0"/>
              </a:rPr>
              <a:t>gerotranscendence</a:t>
            </a:r>
            <a:r>
              <a:rPr lang="en-GB" altLang="en-US" dirty="0">
                <a:latin typeface="Arial" panose="020B0604020202020204" pitchFamily="34" charset="0"/>
                <a:cs typeface="Arial" panose="020B0604020202020204" pitchFamily="34" charset="0"/>
              </a:rPr>
              <a:t> and life satisfaction</a:t>
            </a:r>
          </a:p>
          <a:p>
            <a:r>
              <a:rPr lang="en-GB" altLang="en-US" dirty="0">
                <a:latin typeface="Arial" panose="020B0604020202020204" pitchFamily="34" charset="0"/>
                <a:cs typeface="Arial" panose="020B0604020202020204" pitchFamily="34" charset="0"/>
              </a:rPr>
              <a:t>Studies have also attested the fact that people who find meaning in life tend to experience better physical health </a:t>
            </a:r>
          </a:p>
          <a:p>
            <a:endParaRPr lang="en-GB" altLang="en-US" dirty="0"/>
          </a:p>
          <a:p>
            <a:endParaRPr lang="en-GB" altLang="en-US" dirty="0"/>
          </a:p>
        </p:txBody>
      </p:sp>
      <p:pic>
        <p:nvPicPr>
          <p:cNvPr id="32773" name="Picture 1">
            <a:extLst>
              <a:ext uri="{FF2B5EF4-FFF2-40B4-BE49-F238E27FC236}">
                <a16:creationId xmlns:a16="http://schemas.microsoft.com/office/drawing/2014/main" id="{8C061C82-5BB0-481B-AFB8-EDCD36013B38}"/>
              </a:ext>
            </a:extLst>
          </p:cNvPr>
          <p:cNvPicPr>
            <a:picLocks noChangeAspect="1"/>
          </p:cNvPicPr>
          <p:nvPr/>
        </p:nvPicPr>
        <p:blipFill>
          <a:blip r:embed="rId2">
            <a:extLst>
              <a:ext uri="{28A0092B-C50C-407E-A947-70E740481C1C}">
                <a14:useLocalDpi xmlns:a14="http://schemas.microsoft.com/office/drawing/2010/main" val="0"/>
              </a:ext>
            </a:extLst>
          </a:blip>
          <a:srcRect l="-85222" t="132195" r="130240" b="-111113"/>
          <a:stretch>
            <a:fillRect/>
          </a:stretch>
        </p:blipFill>
        <p:spPr bwMode="auto">
          <a:xfrm>
            <a:off x="5591175" y="2924176"/>
            <a:ext cx="1441450" cy="137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4">
            <a:extLst>
              <a:ext uri="{FF2B5EF4-FFF2-40B4-BE49-F238E27FC236}">
                <a16:creationId xmlns:a16="http://schemas.microsoft.com/office/drawing/2014/main" id="{E6E0CAEB-E272-4785-A186-5516AE97922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60878" y="760964"/>
            <a:ext cx="113665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5" name="Picture 5">
            <a:extLst>
              <a:ext uri="{FF2B5EF4-FFF2-40B4-BE49-F238E27FC236}">
                <a16:creationId xmlns:a16="http://schemas.microsoft.com/office/drawing/2014/main" id="{5D1E3777-6888-42D5-BDDF-AB9F1DFE764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629019" y="783860"/>
            <a:ext cx="113347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489</TotalTime>
  <Words>1068</Words>
  <Application>Microsoft Office PowerPoint</Application>
  <PresentationFormat>Widescreen</PresentationFormat>
  <Paragraphs>134</Paragraphs>
  <Slides>29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Garamond</vt:lpstr>
      <vt:lpstr>Organic</vt:lpstr>
      <vt:lpstr>Assignment Workshop</vt:lpstr>
      <vt:lpstr>Assignment 2</vt:lpstr>
      <vt:lpstr>Assignment 2</vt:lpstr>
      <vt:lpstr>Assignment Guidance</vt:lpstr>
      <vt:lpstr>Assignment Guidance</vt:lpstr>
      <vt:lpstr>Task</vt:lpstr>
      <vt:lpstr>Assignment Guidance</vt:lpstr>
      <vt:lpstr>Assignment Guidance</vt:lpstr>
      <vt:lpstr>Assignment Guidance</vt:lpstr>
      <vt:lpstr>Assignment Guidance</vt:lpstr>
      <vt:lpstr>Task</vt:lpstr>
      <vt:lpstr>Assignment Guidance</vt:lpstr>
      <vt:lpstr>Task</vt:lpstr>
      <vt:lpstr>Task</vt:lpstr>
      <vt:lpstr>Task</vt:lpstr>
      <vt:lpstr>Assignment Guidance</vt:lpstr>
      <vt:lpstr>Task</vt:lpstr>
      <vt:lpstr>Assignment Guidance</vt:lpstr>
      <vt:lpstr>Policies </vt:lpstr>
      <vt:lpstr>Assignment Guidance</vt:lpstr>
      <vt:lpstr>Task</vt:lpstr>
      <vt:lpstr>Task </vt:lpstr>
      <vt:lpstr>Assignment Guidance</vt:lpstr>
      <vt:lpstr>Assignment Guidance</vt:lpstr>
      <vt:lpstr>Disengagement Theory</vt:lpstr>
      <vt:lpstr>Activity Theory</vt:lpstr>
      <vt:lpstr>Activity Theory</vt:lpstr>
      <vt:lpstr>Continuity Theory</vt:lpstr>
      <vt:lpstr>Gerotranscendence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dc:title>
  <dc:creator>Denzil Davies</dc:creator>
  <cp:lastModifiedBy>Joanne Davies (Yr Athrofa)</cp:lastModifiedBy>
  <cp:revision>21</cp:revision>
  <dcterms:created xsi:type="dcterms:W3CDTF">2021-03-25T22:17:52Z</dcterms:created>
  <dcterms:modified xsi:type="dcterms:W3CDTF">2021-07-08T11:46:57Z</dcterms:modified>
</cp:coreProperties>
</file>