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23"/>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x="18288000" cy="10287000"/>
  <p:notesSz cx="6858000" cy="9144000"/>
  <p:embeddedFontLst>
    <p:embeddedFont>
      <p:font typeface="Open Sauce Semi-Bold" charset="1" panose="00000700000000000000"/>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notesMasters/notesMaster1.xml" Type="http://schemas.openxmlformats.org/officeDocument/2006/relationships/notesMaster"/><Relationship Id="rId24" Target="theme/theme2.xml" Type="http://schemas.openxmlformats.org/officeDocument/2006/relationships/theme"/><Relationship Id="rId25" Target="notesSlides/notesSlide1.xml" Type="http://schemas.openxmlformats.org/officeDocument/2006/relationships/notesSlide"/><Relationship Id="rId26" Target="fonts/font26.fntdata" Type="http://schemas.openxmlformats.org/officeDocument/2006/relationships/font"/><Relationship Id="rId27" Target="notesSlides/notesSlide2.xml" Type="http://schemas.openxmlformats.org/officeDocument/2006/relationships/notesSlide"/><Relationship Id="rId28" Target="notesSlides/notesSlide3.xml" Type="http://schemas.openxmlformats.org/officeDocument/2006/relationships/notesSlide"/><Relationship Id="rId29" Target="notesSlides/notesSlide4.xml" Type="http://schemas.openxmlformats.org/officeDocument/2006/relationships/notesSlide"/><Relationship Id="rId3" Target="viewProps.xml" Type="http://schemas.openxmlformats.org/officeDocument/2006/relationships/viewProps"/><Relationship Id="rId30" Target="notesSlides/notesSlide5.xml" Type="http://schemas.openxmlformats.org/officeDocument/2006/relationships/notesSlide"/><Relationship Id="rId31" Target="notesSlides/notesSlide6.xml" Type="http://schemas.openxmlformats.org/officeDocument/2006/relationships/notesSlide"/><Relationship Id="rId32" Target="notesSlides/notesSlide7.xml" Type="http://schemas.openxmlformats.org/officeDocument/2006/relationships/notesSlide"/><Relationship Id="rId33" Target="notesSlides/notesSlide8.xml" Type="http://schemas.openxmlformats.org/officeDocument/2006/relationships/notesSlide"/><Relationship Id="rId34" Target="notesSlides/notesSlide9.xml" Type="http://schemas.openxmlformats.org/officeDocument/2006/relationships/notesSlide"/><Relationship Id="rId35" Target="notesSlides/notesSlide10.xml" Type="http://schemas.openxmlformats.org/officeDocument/2006/relationships/notesSlide"/><Relationship Id="rId36" Target="notesSlides/notesSlide11.xml" Type="http://schemas.openxmlformats.org/officeDocument/2006/relationships/notesSlide"/><Relationship Id="rId37" Target="notesSlides/notesSlide12.xml" Type="http://schemas.openxmlformats.org/officeDocument/2006/relationships/notesSlide"/><Relationship Id="rId38" Target="notesSlides/notesSlide13.xml" Type="http://schemas.openxmlformats.org/officeDocument/2006/relationships/notesSlide"/><Relationship Id="rId39" Target="notesSlides/notesSlide14.xml" Type="http://schemas.openxmlformats.org/officeDocument/2006/relationships/notesSlide"/><Relationship Id="rId4" Target="theme/theme1.xml" Type="http://schemas.openxmlformats.org/officeDocument/2006/relationships/theme"/><Relationship Id="rId40" Target="notesSlides/notesSlide15.xml" Type="http://schemas.openxmlformats.org/officeDocument/2006/relationships/notesSlide"/><Relationship Id="rId41" Target="notesSlides/notesSlide16.xml" Type="http://schemas.openxmlformats.org/officeDocument/2006/relationships/notesSlid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_rels/notesSlide1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_rels/notesSlide1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4.xml" Type="http://schemas.openxmlformats.org/officeDocument/2006/relationships/slide"/></Relationships>
</file>

<file path=ppt/notesSlides/_rels/notesSlide1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5.xml" Type="http://schemas.openxmlformats.org/officeDocument/2006/relationships/slide"/></Relationships>
</file>

<file path=ppt/notesSlides/_rels/notesSlide1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6.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Welcome everyone to our presentation on Starbucks’ SWOT analysis in the UK. Today, we’ll explore Starbucks’ strengths, weaknesses, opportunities, and threats in this highly competitive market. We’ll also discuss recommendations for Starbucks to enhance its market position. Starbucks is a global leader in the coffee industry, and our analysis aims to highlight how it can adapt to consumer expectations in the UK.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entered the UK in 1998 and now operates around 1,000 stores. Known for premium coffee, it has built a loyal customer base. However, recent challenges, such as a 3% drop in global sales, highlight the need for strategic reassessment. Our presentation will analyze Starbucks’ current position through a SWOT framework and provide insights on adapting to the UK market's demands.</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quickly became a leader in the UK, securing a 24% market share. It’s well-known for quality and consistency, but recent challenges, like increasing competition and a global sales decline, highlight areas for improvement. With new leadership under CEO Brian Niccol, Starbucks aims to address these challenges. Our SWOT analysis will help uncover how Starbucks can sustain its competitive advantage in the UK.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 SWOT analysis evaluates a company’s internal strengths and weaknesses, along with external opportunities and threats. It helps businesses understand how to leverage their assets and address challenges. In Starbucks’ case, our analysis will reveal areas where it excels and potential risks. This structured approach provides insights into both Starbucks' internal operations and its market environment, guiding future strategies for growth.</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enjoys strong brand recognition and a loyal customer base in the UK. Its premium coffee, consistent quality, and inviting ambiance attract regular customers. The Starbucks Rewards program, with over 28 million members globally, reinforces customer loyalty by offering exclusive rewards. This brand strength differentiates Starbucks in a competitive market and enhances customer retention, solidifying its position as a leader in the UK.</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emphasizes ethical sourcing, with 99% of its coffee beans sourced responsibly, appealing to socially conscious consumers. In the UK, where 68% of customers prioritize sustainability, this commitment strengthens Starbucks’ image. Partnerships with organizations like Fair Trade also support environmental and social responsibility, further enhancing its reputation. These ethical practices align Starbucks with UK values, building trust and brand loyalty among environmentally-aware consumers.</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7.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has a strong digital strategy, using its mobile app and Starbucks Rewards to enhance customer engagement. The app offers personalized features and contactless payment, appealing to the tech-savvy UK market. With mobile ordering in the UK expected to grow 16% by 2025, Starbucks’ digital initiatives meet consumer demand for convenience, further strengthening its appeal and positioning it as a digital leader in the industry.</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8.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faces high operational costs in the UK, especially in urban centers with high rent and labor expenses. Rising wages in the UK, projected to increase by 5% in 2024, add financial strain. These expenses limit Starbucks' flexibility in pricing and expansion, making it challenging to compete with lower-cost alternatives. Managing these costs is crucial for Starbucks to sustain profitability in a price-sensitive market.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9.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Despite efforts to adopt sustainable practices, Starbucks relies heavily on disposable packaging, leading to criticism. Reports indicate only 45% of its waste is recycled in the UK, which affects its reputation among environmentally-conscious consumers. With 74% of UK customers favoring eco-friendly brands, Starbucks must improve its waste management practices to maintain its image and meet consumer sustainability expectations.</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0.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has faced scrutiny in the UK over its tax practices, impacting its public image. While legally compliant, Starbucks’ tax structure, which shifts profits to low-tax jurisdictions, has drawn negative attention. This controversy affects its reputation, especially among consumers who value corporate transparency. Addressing this issue through increased transparency and local contributions could help Starbucks rebuild trust and improve its brand image.</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can enhance its sustainability initiatives to attract environmentally-conscious UK consumers. With 74% of consumers prioritizing eco-friendly brands, Starbucks has an opportunity to expand efforts like reusable cup incentives and eco-friendly packaging. Such initiatives align Starbucks with consumer values and strengthen its position as a responsible brand. Expanding these practices can improve Starbucks’ appeal and brand loyalty in the UK market.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The UK’s mobile ordering market is projected to grow to £2.9 billion by 2025, providing Starbucks with an opportunity to expand its digital engagement. By enhancing its mobile app with personalized features and delivery partnerships, Starbucks can attract tech-savvy customers. Investing in digital innovation aligns Starbucks with the UK’s demand for convenience, positioning it as a leading choice for digitally-engaged consumers.</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With growing demand for plant-based options, Starbucks has an opportunity to expand its menu for health-conscious UK consumers. Currently, 55% of UK consumers seek plant-based and healthier alternatives, indicating a significant market trend. By increasing its range of plant-based offerings, Starbucks can attract a broader audience, particularly among younger demographics, and differentiate itself from competitors in a health-oriented market.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faces intense competition in the UK from Costa Coffee, which holds 37% of the market, and numerous independent cafes. Costa’s lower prices appeal to cost-sensitive consumers, while independent cafes attract those seeking unique experiences. This competitive landscape challenges Starbucks to continuously innovate. To stay relevant, Starbucks must leverage its strengths and differentiate through quality, sustainability, and digital engagement.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is affected by economic uncertainty in the UK, with inflation projected at 6.5% in 2024. Price-sensitive consumers may limit spending on premium coffee, favoring affordable alternatives. Additionally, Starbucks faces increased scrutiny on its environmental practices. Rising consumer expectations for sustainability and potential regulatory changes mean Starbucks must adapt quickly to align with eco-conscious values and sustain market relevance.</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Starbucks’ strengths, such as brand loyalty and ethical sourcing, support its market position. However, challenges like high costs and environmental scrutiny require strategic action. Through digital engagement and sustainability efforts, Starbucks can adapt to the UK’s evolving market. Our recommendations aim to help Starbucks leverage opportunities and address challenges, ensuring continued success in this competitive environment.</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6.png" Type="http://schemas.openxmlformats.org/officeDocument/2006/relationships/image"/><Relationship Id="rId4" Target="../media/image7.svg" Type="http://schemas.openxmlformats.org/officeDocument/2006/relationships/image"/><Relationship Id="rId5" Target="../media/image8.png" Type="http://schemas.openxmlformats.org/officeDocument/2006/relationships/image"/><Relationship Id="rId6" Target="../media/image9.svg" Type="http://schemas.openxmlformats.org/officeDocument/2006/relationships/image"/><Relationship Id="rId7" Target="../media/image10.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4.xml" Type="http://schemas.openxmlformats.org/officeDocument/2006/relationships/notesSlide"/><Relationship Id="rId3" Target="../media/image11.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5.xml" Type="http://schemas.openxmlformats.org/officeDocument/2006/relationships/notesSlid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 Id="rId3" Target="../media/image3.png" Type="http://schemas.openxmlformats.org/officeDocument/2006/relationships/image"/><Relationship Id="rId4" Target="../media/image1.png" Type="http://schemas.openxmlformats.org/officeDocument/2006/relationships/image"/><Relationship Id="rId5" Target="../media/image12.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7.xml" Type="http://schemas.openxmlformats.org/officeDocument/2006/relationships/notesSlide"/><Relationship Id="rId3" Target="../media/image13.png" Type="http://schemas.openxmlformats.org/officeDocument/2006/relationships/image"/><Relationship Id="rId4" Target="../media/image14.svg" Type="http://schemas.openxmlformats.org/officeDocument/2006/relationships/image"/><Relationship Id="rId5" Target="../media/image15.png" Type="http://schemas.openxmlformats.org/officeDocument/2006/relationships/image"/><Relationship Id="rId6" Target="../media/image16.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8.xml" Type="http://schemas.openxmlformats.org/officeDocument/2006/relationships/notesSlide"/><Relationship Id="rId3" Target="../media/image3.png" Type="http://schemas.openxmlformats.org/officeDocument/2006/relationships/image"/><Relationship Id="rId4" Target="../media/image17.png" Type="http://schemas.openxmlformats.org/officeDocument/2006/relationships/image"/><Relationship Id="rId5" Target="../media/image18.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9.xml" Type="http://schemas.openxmlformats.org/officeDocument/2006/relationships/notesSlide"/><Relationship Id="rId3" Target="../media/image19.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0.xml" Type="http://schemas.openxmlformats.org/officeDocument/2006/relationships/notesSlide"/><Relationship Id="rId3" Target="../media/image3.png" Type="http://schemas.openxmlformats.org/officeDocument/2006/relationships/image"/><Relationship Id="rId4" Target="../media/image1.png" Type="http://schemas.openxmlformats.org/officeDocument/2006/relationships/image"/><Relationship Id="rId5" Target="../media/image20.png" Type="http://schemas.openxmlformats.org/officeDocument/2006/relationships/image"/><Relationship Id="rId6" Target="../media/image21.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1.xml" Type="http://schemas.openxmlformats.org/officeDocument/2006/relationships/notesSlide"/><Relationship Id="rId3" Target="../media/image22.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2.xml" Type="http://schemas.openxmlformats.org/officeDocument/2006/relationships/notesSlide"/><Relationship Id="rId3" Target="../media/image4.png" Type="http://schemas.openxmlformats.org/officeDocument/2006/relationships/image"/><Relationship Id="rId4" Target="../media/image17.png" Type="http://schemas.openxmlformats.org/officeDocument/2006/relationships/image"/><Relationship Id="rId5" Target="../media/image3.png" Type="http://schemas.openxmlformats.org/officeDocument/2006/relationships/image"/><Relationship Id="rId6" Target="../media/image2.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3.xml" Type="http://schemas.openxmlformats.org/officeDocument/2006/relationships/notesSlide"/><Relationship Id="rId3" Target="../media/image1.png" Type="http://schemas.openxmlformats.org/officeDocument/2006/relationships/image"/><Relationship Id="rId4" Target="../media/image23.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4.xml" Type="http://schemas.openxmlformats.org/officeDocument/2006/relationships/notesSlide"/><Relationship Id="rId3" Target="../media/image24.png" Type="http://schemas.openxmlformats.org/officeDocument/2006/relationships/image"/><Relationship Id="rId4" Target="../media/image25.png" Type="http://schemas.openxmlformats.org/officeDocument/2006/relationships/image"/><Relationship Id="rId5" Target="../media/image26.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5.xml" Type="http://schemas.openxmlformats.org/officeDocument/2006/relationships/notesSlide"/><Relationship Id="rId3" Target="../media/image27.png" Type="http://schemas.openxmlformats.org/officeDocument/2006/relationships/image"/><Relationship Id="rId4" Target="../media/image28.svg" Type="http://schemas.openxmlformats.org/officeDocument/2006/relationships/image"/><Relationship Id="rId5" Target="../media/image29.png" Type="http://schemas.openxmlformats.org/officeDocument/2006/relationships/image"/><Relationship Id="rId6" Target="../media/image30.png" Type="http://schemas.openxmlformats.org/officeDocument/2006/relationships/image"/><Relationship Id="rId7" Target="../media/image31.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6.xml" Type="http://schemas.openxmlformats.org/officeDocument/2006/relationships/notesSlide"/><Relationship Id="rId3" Target="../media/image32.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grpSp>
        <p:nvGrpSpPr>
          <p:cNvPr name="Group 2" id="2"/>
          <p:cNvGrpSpPr/>
          <p:nvPr/>
        </p:nvGrpSpPr>
        <p:grpSpPr>
          <a:xfrm rot="0">
            <a:off x="519460" y="5325647"/>
            <a:ext cx="11458204" cy="4463331"/>
            <a:chOff x="0" y="0"/>
            <a:chExt cx="3017799" cy="1175528"/>
          </a:xfrm>
        </p:grpSpPr>
        <p:sp>
          <p:nvSpPr>
            <p:cNvPr name="Freeform 3" id="3"/>
            <p:cNvSpPr/>
            <p:nvPr/>
          </p:nvSpPr>
          <p:spPr>
            <a:xfrm flipH="false" flipV="false" rot="0">
              <a:off x="0" y="0"/>
              <a:ext cx="3017799" cy="1175528"/>
            </a:xfrm>
            <a:custGeom>
              <a:avLst/>
              <a:gdLst/>
              <a:ahLst/>
              <a:cxnLst/>
              <a:rect r="r" b="b" t="t" l="l"/>
              <a:pathLst>
                <a:path h="1175528" w="3017799">
                  <a:moveTo>
                    <a:pt x="34459" y="0"/>
                  </a:moveTo>
                  <a:lnTo>
                    <a:pt x="2983340" y="0"/>
                  </a:lnTo>
                  <a:cubicBezTo>
                    <a:pt x="3002371" y="0"/>
                    <a:pt x="3017799" y="15428"/>
                    <a:pt x="3017799" y="34459"/>
                  </a:cubicBezTo>
                  <a:lnTo>
                    <a:pt x="3017799" y="1141069"/>
                  </a:lnTo>
                  <a:cubicBezTo>
                    <a:pt x="3017799" y="1150208"/>
                    <a:pt x="3014168" y="1158972"/>
                    <a:pt x="3007706" y="1165435"/>
                  </a:cubicBezTo>
                  <a:cubicBezTo>
                    <a:pt x="3001243" y="1171897"/>
                    <a:pt x="2992479" y="1175528"/>
                    <a:pt x="2983340" y="1175528"/>
                  </a:cubicBezTo>
                  <a:lnTo>
                    <a:pt x="34459" y="1175528"/>
                  </a:lnTo>
                  <a:cubicBezTo>
                    <a:pt x="25320" y="1175528"/>
                    <a:pt x="16555" y="1171897"/>
                    <a:pt x="10093" y="1165435"/>
                  </a:cubicBezTo>
                  <a:cubicBezTo>
                    <a:pt x="3630" y="1158972"/>
                    <a:pt x="0" y="1150208"/>
                    <a:pt x="0" y="1141069"/>
                  </a:cubicBezTo>
                  <a:lnTo>
                    <a:pt x="0" y="34459"/>
                  </a:lnTo>
                  <a:cubicBezTo>
                    <a:pt x="0" y="25320"/>
                    <a:pt x="3630" y="16555"/>
                    <a:pt x="10093" y="10093"/>
                  </a:cubicBezTo>
                  <a:cubicBezTo>
                    <a:pt x="16555" y="3630"/>
                    <a:pt x="25320" y="0"/>
                    <a:pt x="34459" y="0"/>
                  </a:cubicBezTo>
                  <a:close/>
                </a:path>
              </a:pathLst>
            </a:custGeom>
            <a:solidFill>
              <a:srgbClr val="C2A375"/>
            </a:solidFill>
          </p:spPr>
        </p:sp>
        <p:sp>
          <p:nvSpPr>
            <p:cNvPr name="TextBox 4" id="4"/>
            <p:cNvSpPr txBox="true"/>
            <p:nvPr/>
          </p:nvSpPr>
          <p:spPr>
            <a:xfrm>
              <a:off x="0" y="-38100"/>
              <a:ext cx="3017799" cy="1213628"/>
            </a:xfrm>
            <a:prstGeom prst="rect">
              <a:avLst/>
            </a:prstGeom>
          </p:spPr>
          <p:txBody>
            <a:bodyPr anchor="ctr" rtlCol="false" tIns="50800" lIns="50800" bIns="50800" rIns="50800"/>
            <a:lstStyle/>
            <a:p>
              <a:pPr algn="ctr">
                <a:lnSpc>
                  <a:spcPts val="2659"/>
                </a:lnSpc>
                <a:spcBef>
                  <a:spcPct val="0"/>
                </a:spcBef>
              </a:pPr>
            </a:p>
          </p:txBody>
        </p:sp>
      </p:grpSp>
      <p:sp>
        <p:nvSpPr>
          <p:cNvPr name="TextBox 5" id="5"/>
          <p:cNvSpPr txBox="true"/>
          <p:nvPr/>
        </p:nvSpPr>
        <p:spPr>
          <a:xfrm rot="0">
            <a:off x="519460" y="1410783"/>
            <a:ext cx="8114437" cy="3306618"/>
          </a:xfrm>
          <a:prstGeom prst="rect">
            <a:avLst/>
          </a:prstGeom>
        </p:spPr>
        <p:txBody>
          <a:bodyPr anchor="t" rtlCol="false" tIns="0" lIns="0" bIns="0" rIns="0">
            <a:spAutoFit/>
          </a:bodyPr>
          <a:lstStyle/>
          <a:p>
            <a:pPr algn="ctr">
              <a:lnSpc>
                <a:spcPts val="8845"/>
              </a:lnSpc>
            </a:pPr>
            <a:r>
              <a:rPr lang="en-US" sz="6318" b="true">
                <a:solidFill>
                  <a:srgbClr val="000000"/>
                </a:solidFill>
                <a:latin typeface="Open Sauce Semi-Bold"/>
                <a:ea typeface="Open Sauce Semi-Bold"/>
                <a:cs typeface="Open Sauce Semi-Bold"/>
                <a:sym typeface="Open Sauce Semi-Bold"/>
              </a:rPr>
              <a:t>“A SWOT Analysis of Starbucks in the UK”</a:t>
            </a:r>
          </a:p>
        </p:txBody>
      </p:sp>
      <p:sp>
        <p:nvSpPr>
          <p:cNvPr name="AutoShape 6" id="6"/>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7" id="7"/>
          <p:cNvSpPr/>
          <p:nvPr/>
        </p:nvSpPr>
        <p:spPr>
          <a:xfrm flipH="false" flipV="false" rot="0">
            <a:off x="8995558" y="1227122"/>
            <a:ext cx="9539064" cy="9574970"/>
          </a:xfrm>
          <a:custGeom>
            <a:avLst/>
            <a:gdLst/>
            <a:ahLst/>
            <a:cxnLst/>
            <a:rect r="r" b="b" t="t" l="l"/>
            <a:pathLst>
              <a:path h="9574970" w="9539064">
                <a:moveTo>
                  <a:pt x="0" y="0"/>
                </a:moveTo>
                <a:lnTo>
                  <a:pt x="9539064" y="0"/>
                </a:lnTo>
                <a:lnTo>
                  <a:pt x="9539064" y="9574970"/>
                </a:lnTo>
                <a:lnTo>
                  <a:pt x="0" y="9574970"/>
                </a:lnTo>
                <a:lnTo>
                  <a:pt x="0" y="0"/>
                </a:lnTo>
                <a:close/>
              </a:path>
            </a:pathLst>
          </a:custGeom>
          <a:blipFill>
            <a:blip r:embed="rId3"/>
            <a:stretch>
              <a:fillRect l="0" t="0" r="0" b="0"/>
            </a:stretch>
          </a:blipFill>
        </p:spPr>
      </p:sp>
      <p:sp>
        <p:nvSpPr>
          <p:cNvPr name="TextBox 8" id="8"/>
          <p:cNvSpPr txBox="true"/>
          <p:nvPr/>
        </p:nvSpPr>
        <p:spPr>
          <a:xfrm rot="0">
            <a:off x="978802" y="5746531"/>
            <a:ext cx="8165198" cy="1047750"/>
          </a:xfrm>
          <a:prstGeom prst="rect">
            <a:avLst/>
          </a:prstGeom>
        </p:spPr>
        <p:txBody>
          <a:bodyPr anchor="t" rtlCol="false" tIns="0" lIns="0" bIns="0" rIns="0">
            <a:spAutoFit/>
          </a:bodyPr>
          <a:lstStyle/>
          <a:p>
            <a:pPr algn="l">
              <a:lnSpc>
                <a:spcPts val="4199"/>
              </a:lnSpc>
            </a:pPr>
            <a:r>
              <a:rPr lang="en-US" sz="3499" b="true">
                <a:solidFill>
                  <a:srgbClr val="F8F5EC"/>
                </a:solidFill>
                <a:latin typeface="Open Sauce Semi-Bold"/>
                <a:ea typeface="Open Sauce Semi-Bold"/>
                <a:cs typeface="Open Sauce Semi-Bold"/>
                <a:sym typeface="Open Sauce Semi-Bold"/>
              </a:rPr>
              <a:t>“Assessing Opportunities and Challenges in a Competitive Market”</a:t>
            </a:r>
          </a:p>
        </p:txBody>
      </p:sp>
      <p:sp>
        <p:nvSpPr>
          <p:cNvPr name="TextBox 9" id="9"/>
          <p:cNvSpPr txBox="true"/>
          <p:nvPr/>
        </p:nvSpPr>
        <p:spPr>
          <a:xfrm rot="0">
            <a:off x="978802" y="8916884"/>
            <a:ext cx="3713037" cy="477803"/>
          </a:xfrm>
          <a:prstGeom prst="rect">
            <a:avLst/>
          </a:prstGeom>
        </p:spPr>
        <p:txBody>
          <a:bodyPr anchor="t" rtlCol="false" tIns="0" lIns="0" bIns="0" rIns="0">
            <a:spAutoFit/>
          </a:bodyPr>
          <a:lstStyle/>
          <a:p>
            <a:pPr algn="l">
              <a:lnSpc>
                <a:spcPts val="3781"/>
              </a:lnSpc>
            </a:pPr>
            <a:r>
              <a:rPr lang="en-US" sz="3151" b="true">
                <a:solidFill>
                  <a:srgbClr val="F8F5EC"/>
                </a:solidFill>
                <a:latin typeface="Open Sauce Semi-Bold"/>
                <a:ea typeface="Open Sauce Semi-Bold"/>
                <a:cs typeface="Open Sauce Semi-Bold"/>
                <a:sym typeface="Open Sauce Semi-Bold"/>
              </a:rPr>
              <a:t>By </a:t>
            </a:r>
          </a:p>
        </p:txBody>
      </p:sp>
      <p:sp>
        <p:nvSpPr>
          <p:cNvPr name="TextBox 10" id="10"/>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TextBox 3" id="3"/>
          <p:cNvSpPr txBox="true"/>
          <p:nvPr/>
        </p:nvSpPr>
        <p:spPr>
          <a:xfrm rot="0">
            <a:off x="538307" y="800100"/>
            <a:ext cx="12470191" cy="2091844"/>
          </a:xfrm>
          <a:prstGeom prst="rect">
            <a:avLst/>
          </a:prstGeom>
        </p:spPr>
        <p:txBody>
          <a:bodyPr anchor="t" rtlCol="false" tIns="0" lIns="0" bIns="0" rIns="0">
            <a:spAutoFit/>
          </a:bodyPr>
          <a:lstStyle/>
          <a:p>
            <a:pPr algn="l">
              <a:lnSpc>
                <a:spcPts val="17165"/>
              </a:lnSpc>
            </a:pPr>
            <a:r>
              <a:rPr lang="en-US" sz="12260" b="true">
                <a:solidFill>
                  <a:srgbClr val="000000"/>
                </a:solidFill>
                <a:latin typeface="Open Sauce Semi-Bold"/>
                <a:ea typeface="Open Sauce Semi-Bold"/>
                <a:cs typeface="Open Sauce Semi-Bold"/>
                <a:sym typeface="Open Sauce Semi-Bold"/>
              </a:rPr>
              <a:t>Introduction</a:t>
            </a:r>
          </a:p>
        </p:txBody>
      </p:sp>
      <p:sp>
        <p:nvSpPr>
          <p:cNvPr name="Freeform 4" id="4"/>
          <p:cNvSpPr/>
          <p:nvPr/>
        </p:nvSpPr>
        <p:spPr>
          <a:xfrm flipH="false" flipV="false" rot="-2992223">
            <a:off x="11913359" y="678317"/>
            <a:ext cx="1113663" cy="1773470"/>
          </a:xfrm>
          <a:custGeom>
            <a:avLst/>
            <a:gdLst/>
            <a:ahLst/>
            <a:cxnLst/>
            <a:rect r="r" b="b" t="t" l="l"/>
            <a:pathLst>
              <a:path h="1773470" w="1113663">
                <a:moveTo>
                  <a:pt x="0" y="0"/>
                </a:moveTo>
                <a:lnTo>
                  <a:pt x="1113664" y="0"/>
                </a:lnTo>
                <a:lnTo>
                  <a:pt x="1113664" y="1773470"/>
                </a:lnTo>
                <a:lnTo>
                  <a:pt x="0" y="1773470"/>
                </a:lnTo>
                <a:lnTo>
                  <a:pt x="0" y="0"/>
                </a:lnTo>
                <a:close/>
              </a:path>
            </a:pathLst>
          </a:custGeom>
          <a:blipFill>
            <a:blip r:embed="rId3"/>
            <a:stretch>
              <a:fillRect l="0" t="0" r="0" b="0"/>
            </a:stretch>
          </a:blipFill>
        </p:spPr>
      </p:sp>
      <p:sp>
        <p:nvSpPr>
          <p:cNvPr name="Freeform 5" id="5"/>
          <p:cNvSpPr/>
          <p:nvPr/>
        </p:nvSpPr>
        <p:spPr>
          <a:xfrm flipH="false" flipV="false" rot="0">
            <a:off x="16358154" y="1263283"/>
            <a:ext cx="1315167" cy="1501540"/>
          </a:xfrm>
          <a:custGeom>
            <a:avLst/>
            <a:gdLst/>
            <a:ahLst/>
            <a:cxnLst/>
            <a:rect r="r" b="b" t="t" l="l"/>
            <a:pathLst>
              <a:path h="1501540" w="1315167">
                <a:moveTo>
                  <a:pt x="0" y="0"/>
                </a:moveTo>
                <a:lnTo>
                  <a:pt x="1315167" y="0"/>
                </a:lnTo>
                <a:lnTo>
                  <a:pt x="1315167" y="1501540"/>
                </a:lnTo>
                <a:lnTo>
                  <a:pt x="0" y="1501540"/>
                </a:lnTo>
                <a:lnTo>
                  <a:pt x="0" y="0"/>
                </a:lnTo>
                <a:close/>
              </a:path>
            </a:pathLst>
          </a:custGeom>
          <a:blipFill>
            <a:blip r:embed="rId4"/>
            <a:stretch>
              <a:fillRect l="0" t="0" r="0" b="0"/>
            </a:stretch>
          </a:blipFill>
        </p:spPr>
      </p:sp>
      <p:sp>
        <p:nvSpPr>
          <p:cNvPr name="Freeform 6" id="6"/>
          <p:cNvSpPr/>
          <p:nvPr/>
        </p:nvSpPr>
        <p:spPr>
          <a:xfrm flipH="false" flipV="false" rot="0">
            <a:off x="13719923" y="1407565"/>
            <a:ext cx="1388500" cy="1357259"/>
          </a:xfrm>
          <a:custGeom>
            <a:avLst/>
            <a:gdLst/>
            <a:ahLst/>
            <a:cxnLst/>
            <a:rect r="r" b="b" t="t" l="l"/>
            <a:pathLst>
              <a:path h="1357259" w="1388500">
                <a:moveTo>
                  <a:pt x="0" y="0"/>
                </a:moveTo>
                <a:lnTo>
                  <a:pt x="1388500" y="0"/>
                </a:lnTo>
                <a:lnTo>
                  <a:pt x="1388500" y="1357258"/>
                </a:lnTo>
                <a:lnTo>
                  <a:pt x="0" y="1357258"/>
                </a:lnTo>
                <a:lnTo>
                  <a:pt x="0" y="0"/>
                </a:lnTo>
                <a:close/>
              </a:path>
            </a:pathLst>
          </a:custGeom>
          <a:blipFill>
            <a:blip r:embed="rId5"/>
            <a:stretch>
              <a:fillRect l="0" t="0" r="0" b="0"/>
            </a:stretch>
          </a:blipFill>
        </p:spPr>
      </p:sp>
      <p:sp>
        <p:nvSpPr>
          <p:cNvPr name="Freeform 7" id="7"/>
          <p:cNvSpPr/>
          <p:nvPr/>
        </p:nvSpPr>
        <p:spPr>
          <a:xfrm flipH="false" flipV="false" rot="0">
            <a:off x="0" y="3375346"/>
            <a:ext cx="7929654" cy="5976977"/>
          </a:xfrm>
          <a:custGeom>
            <a:avLst/>
            <a:gdLst/>
            <a:ahLst/>
            <a:cxnLst/>
            <a:rect r="r" b="b" t="t" l="l"/>
            <a:pathLst>
              <a:path h="5976977" w="7929654">
                <a:moveTo>
                  <a:pt x="0" y="0"/>
                </a:moveTo>
                <a:lnTo>
                  <a:pt x="7929654" y="0"/>
                </a:lnTo>
                <a:lnTo>
                  <a:pt x="7929654" y="5976977"/>
                </a:lnTo>
                <a:lnTo>
                  <a:pt x="0" y="5976977"/>
                </a:lnTo>
                <a:lnTo>
                  <a:pt x="0" y="0"/>
                </a:lnTo>
                <a:close/>
              </a:path>
            </a:pathLst>
          </a:custGeom>
          <a:blipFill>
            <a:blip r:embed="rId6"/>
            <a:stretch>
              <a:fillRect l="0" t="0" r="0" b="0"/>
            </a:stretch>
          </a:blipFill>
        </p:spPr>
      </p:sp>
      <p:sp>
        <p:nvSpPr>
          <p:cNvPr name="TextBox 8" id="8"/>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9" id="9"/>
          <p:cNvSpPr txBox="true"/>
          <p:nvPr/>
        </p:nvSpPr>
        <p:spPr>
          <a:xfrm rot="0">
            <a:off x="8343675" y="2755298"/>
            <a:ext cx="9329646" cy="7134225"/>
          </a:xfrm>
          <a:prstGeom prst="rect">
            <a:avLst/>
          </a:prstGeom>
        </p:spPr>
        <p:txBody>
          <a:bodyPr anchor="t" rtlCol="false" tIns="0" lIns="0" bIns="0" rIns="0">
            <a:spAutoFit/>
          </a:bodyPr>
          <a:lstStyle/>
          <a:p>
            <a:pPr algn="just">
              <a:lnSpc>
                <a:spcPts val="3325"/>
              </a:lnSpc>
            </a:pPr>
            <a:r>
              <a:rPr lang="en-US" b="true" sz="2771">
                <a:solidFill>
                  <a:srgbClr val="000000"/>
                </a:solidFill>
                <a:latin typeface="Open Sauce Semi-Bold"/>
                <a:ea typeface="Open Sauce Semi-Bold"/>
                <a:cs typeface="Open Sauce Semi-Bold"/>
                <a:sym typeface="Open Sauce Semi-Bold"/>
              </a:rPr>
              <a:t>Starbucks, established in 1971 in Seattle, has grown into a global coffeehouse giant with over 33,000 locations worldwide. Since entering the UK market in 1998, Starbucks has expanded to approximately 1,000 stores across the country. Known for high-quality coffee, ethical sourcing, and customer loyalty, Starbucks has become a leading player in the UK coffee industry (Starbucks, 2023). However, the UK market is highly competitive and poses unique challenges. Recently, Starbucks reported a 3% decline in global sales, prompting the need to reassess its strategy, especially under the direction of new CEO Brian Niccol. This presentation aims to analyze Starbucks' strengths, weaknesses, opportunities, and threats in the UK, helping us to understand how the company can strengthen its position and respond to current market challenges.</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C2A375"/>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TextBox 3" id="3"/>
          <p:cNvSpPr txBox="true"/>
          <p:nvPr/>
        </p:nvSpPr>
        <p:spPr>
          <a:xfrm rot="0">
            <a:off x="2534400" y="2794319"/>
            <a:ext cx="13219200" cy="6200776"/>
          </a:xfrm>
          <a:prstGeom prst="rect">
            <a:avLst/>
          </a:prstGeom>
        </p:spPr>
        <p:txBody>
          <a:bodyPr anchor="t" rtlCol="false" tIns="0" lIns="0" bIns="0" rIns="0">
            <a:spAutoFit/>
          </a:bodyPr>
          <a:lstStyle/>
          <a:p>
            <a:pPr algn="just">
              <a:lnSpc>
                <a:spcPts val="3807"/>
              </a:lnSpc>
              <a:spcBef>
                <a:spcPct val="0"/>
              </a:spcBef>
            </a:pPr>
            <a:r>
              <a:rPr lang="en-US" b="true" sz="3173">
                <a:solidFill>
                  <a:srgbClr val="000000"/>
                </a:solidFill>
                <a:latin typeface="Open Sauce Semi-Bold"/>
                <a:ea typeface="Open Sauce Semi-Bold"/>
                <a:cs typeface="Open Sauce Semi-Bold"/>
                <a:sym typeface="Open Sauce Semi-Bold"/>
              </a:rPr>
              <a:t>Starbucks entered the UK market in 1998 and quickly grew to become one of the largest coffee chains in the country. Currently, it holds a 24% share of the UK coffee shop market, placing it second only to Costa Coffee. Starbucks is known for its premium coffee, quality service, and strong brand identity. Despite these advantages, Starbucks faces recent challenges, including increased competition and a global sales decline, reported as a 3% drop in 2024 (Aneurin Canham-Clyne, 2024). Additionally, with new leadership under CEO Brian Niccol, Starbucks may need to reevaluate its approach to meet the demands of the UK market more effectively. This presentation will explore how Starbucks can leverage its strengths and address its challenges to maintain and potentially increase its share of the UK market.</a:t>
            </a:r>
          </a:p>
        </p:txBody>
      </p:sp>
      <p:sp>
        <p:nvSpPr>
          <p:cNvPr name="Freeform 4" id="4"/>
          <p:cNvSpPr/>
          <p:nvPr/>
        </p:nvSpPr>
        <p:spPr>
          <a:xfrm flipH="false" flipV="false" rot="0">
            <a:off x="15753600" y="8325787"/>
            <a:ext cx="2534400" cy="1961213"/>
          </a:xfrm>
          <a:custGeom>
            <a:avLst/>
            <a:gdLst/>
            <a:ahLst/>
            <a:cxnLst/>
            <a:rect r="r" b="b" t="t" l="l"/>
            <a:pathLst>
              <a:path h="1961213" w="2534400">
                <a:moveTo>
                  <a:pt x="0" y="0"/>
                </a:moveTo>
                <a:lnTo>
                  <a:pt x="2534400" y="0"/>
                </a:lnTo>
                <a:lnTo>
                  <a:pt x="2534400" y="1961213"/>
                </a:lnTo>
                <a:lnTo>
                  <a:pt x="0" y="1961213"/>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0">
            <a:off x="5957996" y="2508569"/>
            <a:ext cx="6372008" cy="6220294"/>
          </a:xfrm>
          <a:custGeom>
            <a:avLst/>
            <a:gdLst/>
            <a:ahLst/>
            <a:cxnLst/>
            <a:rect r="r" b="b" t="t" l="l"/>
            <a:pathLst>
              <a:path h="6220294" w="6372008">
                <a:moveTo>
                  <a:pt x="0" y="0"/>
                </a:moveTo>
                <a:lnTo>
                  <a:pt x="6372008" y="0"/>
                </a:lnTo>
                <a:lnTo>
                  <a:pt x="6372008" y="6220293"/>
                </a:lnTo>
                <a:lnTo>
                  <a:pt x="0" y="6220293"/>
                </a:lnTo>
                <a:lnTo>
                  <a:pt x="0" y="0"/>
                </a:lnTo>
                <a:close/>
              </a:path>
            </a:pathLst>
          </a:custGeom>
          <a:blipFill>
            <a:blip r:embed="rId5">
              <a:alphaModFix amt="26000"/>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0">
            <a:off x="0" y="7750026"/>
            <a:ext cx="2907707" cy="2536974"/>
          </a:xfrm>
          <a:custGeom>
            <a:avLst/>
            <a:gdLst/>
            <a:ahLst/>
            <a:cxnLst/>
            <a:rect r="r" b="b" t="t" l="l"/>
            <a:pathLst>
              <a:path h="2536974" w="2907707">
                <a:moveTo>
                  <a:pt x="0" y="0"/>
                </a:moveTo>
                <a:lnTo>
                  <a:pt x="2907707" y="0"/>
                </a:lnTo>
                <a:lnTo>
                  <a:pt x="2907707" y="2536974"/>
                </a:lnTo>
                <a:lnTo>
                  <a:pt x="0" y="2536974"/>
                </a:lnTo>
                <a:lnTo>
                  <a:pt x="0" y="0"/>
                </a:lnTo>
                <a:close/>
              </a:path>
            </a:pathLst>
          </a:custGeom>
          <a:blipFill>
            <a:blip r:embed="rId7"/>
            <a:stretch>
              <a:fillRect l="0" t="0" r="0" b="0"/>
            </a:stretch>
          </a:blipFill>
        </p:spPr>
      </p:sp>
      <p:sp>
        <p:nvSpPr>
          <p:cNvPr name="TextBox 7" id="7"/>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8" id="8"/>
          <p:cNvSpPr txBox="true"/>
          <p:nvPr/>
        </p:nvSpPr>
        <p:spPr>
          <a:xfrm rot="0">
            <a:off x="1197531" y="1481138"/>
            <a:ext cx="16739840" cy="1027431"/>
          </a:xfrm>
          <a:prstGeom prst="rect">
            <a:avLst/>
          </a:prstGeom>
        </p:spPr>
        <p:txBody>
          <a:bodyPr anchor="t" rtlCol="false" tIns="0" lIns="0" bIns="0" rIns="0">
            <a:spAutoFit/>
          </a:bodyPr>
          <a:lstStyle/>
          <a:p>
            <a:pPr algn="l">
              <a:lnSpc>
                <a:spcPts val="7860"/>
              </a:lnSpc>
            </a:pPr>
            <a:r>
              <a:rPr lang="en-US" sz="7631" b="true">
                <a:solidFill>
                  <a:srgbClr val="F8F5EC"/>
                </a:solidFill>
                <a:latin typeface="Open Sauce Semi-Bold"/>
                <a:ea typeface="Open Sauce Semi-Bold"/>
                <a:cs typeface="Open Sauce Semi-Bold"/>
                <a:sym typeface="Open Sauce Semi-Bold"/>
              </a:rPr>
              <a:t>Overview of Starbucks in the UK</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3" id="3"/>
          <p:cNvSpPr/>
          <p:nvPr/>
        </p:nvSpPr>
        <p:spPr>
          <a:xfrm flipH="false" flipV="false" rot="0">
            <a:off x="0" y="4047725"/>
            <a:ext cx="11581020" cy="6239275"/>
          </a:xfrm>
          <a:custGeom>
            <a:avLst/>
            <a:gdLst/>
            <a:ahLst/>
            <a:cxnLst/>
            <a:rect r="r" b="b" t="t" l="l"/>
            <a:pathLst>
              <a:path h="6239275" w="11581020">
                <a:moveTo>
                  <a:pt x="0" y="0"/>
                </a:moveTo>
                <a:lnTo>
                  <a:pt x="11581020" y="0"/>
                </a:lnTo>
                <a:lnTo>
                  <a:pt x="11581020" y="6239275"/>
                </a:lnTo>
                <a:lnTo>
                  <a:pt x="0" y="6239275"/>
                </a:lnTo>
                <a:lnTo>
                  <a:pt x="0" y="0"/>
                </a:lnTo>
                <a:close/>
              </a:path>
            </a:pathLst>
          </a:custGeom>
          <a:blipFill>
            <a:blip r:embed="rId3"/>
            <a:stretch>
              <a:fillRect l="0" t="0" r="0" b="0"/>
            </a:stretch>
          </a:blipFill>
        </p:spPr>
      </p:sp>
      <p:sp>
        <p:nvSpPr>
          <p:cNvPr name="TextBox 4" id="4"/>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5" id="5"/>
          <p:cNvSpPr txBox="true"/>
          <p:nvPr/>
        </p:nvSpPr>
        <p:spPr>
          <a:xfrm rot="0">
            <a:off x="519460" y="1452563"/>
            <a:ext cx="9917588" cy="1875155"/>
          </a:xfrm>
          <a:prstGeom prst="rect">
            <a:avLst/>
          </a:prstGeom>
        </p:spPr>
        <p:txBody>
          <a:bodyPr anchor="t" rtlCol="false" tIns="0" lIns="0" bIns="0" rIns="0">
            <a:spAutoFit/>
          </a:bodyPr>
          <a:lstStyle/>
          <a:p>
            <a:pPr algn="ctr">
              <a:lnSpc>
                <a:spcPts val="7209"/>
              </a:lnSpc>
            </a:pPr>
            <a:r>
              <a:rPr lang="en-US" sz="6999" b="true">
                <a:solidFill>
                  <a:srgbClr val="000000"/>
                </a:solidFill>
                <a:latin typeface="Open Sauce Semi-Bold"/>
                <a:ea typeface="Open Sauce Semi-Bold"/>
                <a:cs typeface="Open Sauce Semi-Bold"/>
                <a:sym typeface="Open Sauce Semi-Bold"/>
              </a:rPr>
              <a:t>SWOT Analysis Framework</a:t>
            </a:r>
          </a:p>
        </p:txBody>
      </p:sp>
      <p:sp>
        <p:nvSpPr>
          <p:cNvPr name="TextBox 6" id="6"/>
          <p:cNvSpPr txBox="true"/>
          <p:nvPr/>
        </p:nvSpPr>
        <p:spPr>
          <a:xfrm rot="0">
            <a:off x="11581020" y="1347788"/>
            <a:ext cx="5954760" cy="8809799"/>
          </a:xfrm>
          <a:prstGeom prst="rect">
            <a:avLst/>
          </a:prstGeom>
        </p:spPr>
        <p:txBody>
          <a:bodyPr anchor="t" rtlCol="false" tIns="0" lIns="0" bIns="0" rIns="0">
            <a:spAutoFit/>
          </a:bodyPr>
          <a:lstStyle/>
          <a:p>
            <a:pPr algn="ctr">
              <a:lnSpc>
                <a:spcPts val="2847"/>
              </a:lnSpc>
              <a:spcBef>
                <a:spcPct val="0"/>
              </a:spcBef>
            </a:pPr>
            <a:r>
              <a:rPr lang="en-US" b="true" sz="2373">
                <a:solidFill>
                  <a:srgbClr val="000000"/>
                </a:solidFill>
                <a:latin typeface="Open Sauce Semi-Bold"/>
                <a:ea typeface="Open Sauce Semi-Bold"/>
                <a:cs typeface="Open Sauce Semi-Bold"/>
                <a:sym typeface="Open Sauce Semi-Bold"/>
              </a:rPr>
              <a:t>A SWOT analysis is a strategic tool used to evaluate a company’s Strengths, Weaknesses, Opportunities, and Threats. Strengths and weaknesses represent internal factors, such as Starbucks' brand reputation and high operating costs, while opportunities and threats refer to external factors, like market trends and competition (Ma, 2023). By analyzing these elements, businesses can gain insights into areas where they excel, potential areas for improvement, and strategies to manage risks and leverage market opportunities. For Starbucks, this SWOT analysis will focus on its position in the UK, examining factors that shape its market presence, customer appeal, and potential for growth. This approach allows us to consider Starbucks' internal and external environment, providing a well-rounded view of its strategic position in a competitive, evolving UK market.</a:t>
            </a:r>
          </a:p>
        </p:txBody>
      </p:sp>
    </p:spTree>
  </p:cSld>
  <p:clrMapOvr>
    <a:masterClrMapping/>
  </p:clrMapOvr>
</p:sld>
</file>

<file path=ppt/slides/slide5.xml><?xml version="1.0" encoding="utf-8"?>
<p:sld xmlns:p="http://schemas.openxmlformats.org/presentationml/2006/main" xmlns:a="http://schemas.openxmlformats.org/drawingml/2006/main">
  <p:cSld>
    <p:bg>
      <p:bgPr>
        <a:solidFill>
          <a:srgbClr val="C2A375"/>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TextBox 3" id="3"/>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4" id="4"/>
          <p:cNvSpPr txBox="true"/>
          <p:nvPr/>
        </p:nvSpPr>
        <p:spPr>
          <a:xfrm rot="0">
            <a:off x="2635883" y="1433513"/>
            <a:ext cx="13016233" cy="1420378"/>
          </a:xfrm>
          <a:prstGeom prst="rect">
            <a:avLst/>
          </a:prstGeom>
        </p:spPr>
        <p:txBody>
          <a:bodyPr anchor="t" rtlCol="false" tIns="0" lIns="0" bIns="0" rIns="0">
            <a:spAutoFit/>
          </a:bodyPr>
          <a:lstStyle/>
          <a:p>
            <a:pPr algn="ctr">
              <a:lnSpc>
                <a:spcPts val="5507"/>
              </a:lnSpc>
            </a:pPr>
            <a:r>
              <a:rPr lang="en-US" sz="5347" b="true">
                <a:solidFill>
                  <a:srgbClr val="F8F5EC"/>
                </a:solidFill>
                <a:latin typeface="Open Sauce Semi-Bold"/>
                <a:ea typeface="Open Sauce Semi-Bold"/>
                <a:cs typeface="Open Sauce Semi-Bold"/>
                <a:sym typeface="Open Sauce Semi-Bold"/>
              </a:rPr>
              <a:t>Strengths - Brand Recognition and Loyalty</a:t>
            </a:r>
          </a:p>
        </p:txBody>
      </p:sp>
      <p:sp>
        <p:nvSpPr>
          <p:cNvPr name="TextBox 5" id="5"/>
          <p:cNvSpPr txBox="true"/>
          <p:nvPr/>
        </p:nvSpPr>
        <p:spPr>
          <a:xfrm rot="0">
            <a:off x="1028700" y="3139641"/>
            <a:ext cx="16230600" cy="6447995"/>
          </a:xfrm>
          <a:prstGeom prst="rect">
            <a:avLst/>
          </a:prstGeom>
        </p:spPr>
        <p:txBody>
          <a:bodyPr anchor="t" rtlCol="false" tIns="0" lIns="0" bIns="0" rIns="0">
            <a:spAutoFit/>
          </a:bodyPr>
          <a:lstStyle/>
          <a:p>
            <a:pPr algn="ctr">
              <a:lnSpc>
                <a:spcPts val="3927"/>
              </a:lnSpc>
              <a:spcBef>
                <a:spcPct val="0"/>
              </a:spcBef>
            </a:pPr>
            <a:r>
              <a:rPr lang="en-US" b="true" sz="3273">
                <a:solidFill>
                  <a:srgbClr val="000000"/>
                </a:solidFill>
                <a:latin typeface="Open Sauce Semi-Bold"/>
                <a:ea typeface="Open Sauce Semi-Bold"/>
                <a:cs typeface="Open Sauce Semi-Bold"/>
                <a:sym typeface="Open Sauce Semi-Bold"/>
              </a:rPr>
              <a:t>Starbucks is one of the most recognizable brands globally and has cultivated a strong customer base in the UK. Known for its premium coffee, cozy atmosphere, and consistent quality, Starbucks attracts loyal customers who appreciate its brand experience. The Starbucks Rewards program, which boasts over 28 million members globally, plays a critical role in maintaining customer loyalty, as members benefit from points, discounts, and exclusive offers (Ma, 2023). . This loyalty program encourages repeat visits, strengthening Starbucks’ brand and customer retention in the UK. Additionally, Starbucks' brand association with quality and innovation makes it an appealing choice for customers seeking a reliable coffee experience in the competitive UK market. This brand strength is a significant advantage that supports Starbucks’ resilience against competitors and enhances its reputation in the minds of UK consumers.</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3" id="3"/>
          <p:cNvSpPr/>
          <p:nvPr/>
        </p:nvSpPr>
        <p:spPr>
          <a:xfrm flipH="false" flipV="false" rot="0">
            <a:off x="15381965" y="1826177"/>
            <a:ext cx="1315167" cy="1501540"/>
          </a:xfrm>
          <a:custGeom>
            <a:avLst/>
            <a:gdLst/>
            <a:ahLst/>
            <a:cxnLst/>
            <a:rect r="r" b="b" t="t" l="l"/>
            <a:pathLst>
              <a:path h="1501540" w="1315167">
                <a:moveTo>
                  <a:pt x="0" y="0"/>
                </a:moveTo>
                <a:lnTo>
                  <a:pt x="1315166" y="0"/>
                </a:lnTo>
                <a:lnTo>
                  <a:pt x="1315166" y="1501540"/>
                </a:lnTo>
                <a:lnTo>
                  <a:pt x="0" y="1501540"/>
                </a:lnTo>
                <a:lnTo>
                  <a:pt x="0" y="0"/>
                </a:lnTo>
                <a:close/>
              </a:path>
            </a:pathLst>
          </a:custGeom>
          <a:blipFill>
            <a:blip r:embed="rId3"/>
            <a:stretch>
              <a:fillRect l="0" t="0" r="0" b="0"/>
            </a:stretch>
          </a:blipFill>
        </p:spPr>
      </p:sp>
      <p:sp>
        <p:nvSpPr>
          <p:cNvPr name="Freeform 4" id="4"/>
          <p:cNvSpPr/>
          <p:nvPr/>
        </p:nvSpPr>
        <p:spPr>
          <a:xfrm flipH="false" flipV="false" rot="0">
            <a:off x="14189853" y="1347788"/>
            <a:ext cx="9539064" cy="9574970"/>
          </a:xfrm>
          <a:custGeom>
            <a:avLst/>
            <a:gdLst/>
            <a:ahLst/>
            <a:cxnLst/>
            <a:rect r="r" b="b" t="t" l="l"/>
            <a:pathLst>
              <a:path h="9574970" w="9539064">
                <a:moveTo>
                  <a:pt x="0" y="0"/>
                </a:moveTo>
                <a:lnTo>
                  <a:pt x="9539064" y="0"/>
                </a:lnTo>
                <a:lnTo>
                  <a:pt x="9539064" y="9574970"/>
                </a:lnTo>
                <a:lnTo>
                  <a:pt x="0" y="9574970"/>
                </a:lnTo>
                <a:lnTo>
                  <a:pt x="0" y="0"/>
                </a:lnTo>
                <a:close/>
              </a:path>
            </a:pathLst>
          </a:custGeom>
          <a:blipFill>
            <a:blip r:embed="rId4"/>
            <a:stretch>
              <a:fillRect l="0" t="0" r="0" b="0"/>
            </a:stretch>
          </a:blipFill>
        </p:spPr>
      </p:sp>
      <p:sp>
        <p:nvSpPr>
          <p:cNvPr name="Freeform 5" id="5"/>
          <p:cNvSpPr/>
          <p:nvPr/>
        </p:nvSpPr>
        <p:spPr>
          <a:xfrm flipH="false" flipV="false" rot="0">
            <a:off x="11965996" y="6193361"/>
            <a:ext cx="5088901" cy="5088901"/>
          </a:xfrm>
          <a:custGeom>
            <a:avLst/>
            <a:gdLst/>
            <a:ahLst/>
            <a:cxnLst/>
            <a:rect r="r" b="b" t="t" l="l"/>
            <a:pathLst>
              <a:path h="5088901" w="5088901">
                <a:moveTo>
                  <a:pt x="0" y="0"/>
                </a:moveTo>
                <a:lnTo>
                  <a:pt x="5088901" y="0"/>
                </a:lnTo>
                <a:lnTo>
                  <a:pt x="5088901" y="5088901"/>
                </a:lnTo>
                <a:lnTo>
                  <a:pt x="0" y="5088901"/>
                </a:lnTo>
                <a:lnTo>
                  <a:pt x="0" y="0"/>
                </a:lnTo>
                <a:close/>
              </a:path>
            </a:pathLst>
          </a:custGeom>
          <a:blipFill>
            <a:blip r:embed="rId5"/>
            <a:stretch>
              <a:fillRect l="0" t="0" r="0" b="0"/>
            </a:stretch>
          </a:blipFill>
        </p:spPr>
      </p:sp>
      <p:sp>
        <p:nvSpPr>
          <p:cNvPr name="TextBox 6" id="6"/>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7" id="7"/>
          <p:cNvSpPr txBox="true"/>
          <p:nvPr/>
        </p:nvSpPr>
        <p:spPr>
          <a:xfrm rot="0">
            <a:off x="519460" y="1452563"/>
            <a:ext cx="11446536" cy="1875155"/>
          </a:xfrm>
          <a:prstGeom prst="rect">
            <a:avLst/>
          </a:prstGeom>
        </p:spPr>
        <p:txBody>
          <a:bodyPr anchor="t" rtlCol="false" tIns="0" lIns="0" bIns="0" rIns="0">
            <a:spAutoFit/>
          </a:bodyPr>
          <a:lstStyle/>
          <a:p>
            <a:pPr algn="ctr">
              <a:lnSpc>
                <a:spcPts val="7209"/>
              </a:lnSpc>
            </a:pPr>
            <a:r>
              <a:rPr lang="en-US" sz="6999" b="true">
                <a:solidFill>
                  <a:srgbClr val="C2A375"/>
                </a:solidFill>
                <a:latin typeface="Open Sauce Semi-Bold"/>
                <a:ea typeface="Open Sauce Semi-Bold"/>
                <a:cs typeface="Open Sauce Semi-Bold"/>
                <a:sym typeface="Open Sauce Semi-Bold"/>
              </a:rPr>
              <a:t>Strengths - Ethical Sourcing</a:t>
            </a:r>
          </a:p>
        </p:txBody>
      </p:sp>
      <p:sp>
        <p:nvSpPr>
          <p:cNvPr name="TextBox 8" id="8"/>
          <p:cNvSpPr txBox="true"/>
          <p:nvPr/>
        </p:nvSpPr>
        <p:spPr>
          <a:xfrm rot="0">
            <a:off x="452224" y="3613467"/>
            <a:ext cx="11581009" cy="6438901"/>
          </a:xfrm>
          <a:prstGeom prst="rect">
            <a:avLst/>
          </a:prstGeom>
        </p:spPr>
        <p:txBody>
          <a:bodyPr anchor="t" rtlCol="false" tIns="0" lIns="0" bIns="0" rIns="0">
            <a:spAutoFit/>
          </a:bodyPr>
          <a:lstStyle/>
          <a:p>
            <a:pPr algn="ctr">
              <a:lnSpc>
                <a:spcPts val="3447"/>
              </a:lnSpc>
              <a:spcBef>
                <a:spcPct val="0"/>
              </a:spcBef>
            </a:pPr>
            <a:r>
              <a:rPr lang="en-US" b="true" sz="2873">
                <a:solidFill>
                  <a:srgbClr val="210B05"/>
                </a:solidFill>
                <a:latin typeface="Open Sauce Semi-Bold"/>
                <a:ea typeface="Open Sauce Semi-Bold"/>
                <a:cs typeface="Open Sauce Semi-Bold"/>
                <a:sym typeface="Open Sauce Semi-Bold"/>
              </a:rPr>
              <a:t>Starbucks has built a positive brand image by committing to ethical sourcing practices. Approximately 99% of Starbucks' coffee is ethically sourced, which appeals to socially conscious consumers who prioritize brands with responsible practices. In the UK, where sustainability is increasingly valued, this commitment strengthens Starbucks’ image (Sorensen, 2015). Research shows that 68% of UK consumers now prioritize sustainability in their brand choices. Starbucks also partners with programs like Fair Trade and C.A.F.E. Practices, which ensure fair wages and environmentally responsible farming methods for its coffee suppliers. By integrating ethical sourcing into its supply chain, Starbucks differentiates itself from competitors and appeals to environmentally and socially aware UK consumers, bolstering its reputation as a responsible and progressive brand.</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C2A375"/>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3" id="3"/>
          <p:cNvSpPr/>
          <p:nvPr/>
        </p:nvSpPr>
        <p:spPr>
          <a:xfrm flipH="false" flipV="false" rot="0">
            <a:off x="0" y="2594610"/>
            <a:ext cx="9144000" cy="7692390"/>
          </a:xfrm>
          <a:custGeom>
            <a:avLst/>
            <a:gdLst/>
            <a:ahLst/>
            <a:cxnLst/>
            <a:rect r="r" b="b" t="t" l="l"/>
            <a:pathLst>
              <a:path h="7692390" w="9144000">
                <a:moveTo>
                  <a:pt x="0" y="0"/>
                </a:moveTo>
                <a:lnTo>
                  <a:pt x="9144000" y="0"/>
                </a:lnTo>
                <a:lnTo>
                  <a:pt x="9144000" y="7692390"/>
                </a:lnTo>
                <a:lnTo>
                  <a:pt x="0" y="769239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1028700" y="-240004"/>
            <a:ext cx="3543300" cy="3405997"/>
          </a:xfrm>
          <a:custGeom>
            <a:avLst/>
            <a:gdLst/>
            <a:ahLst/>
            <a:cxnLst/>
            <a:rect r="r" b="b" t="t" l="l"/>
            <a:pathLst>
              <a:path h="3405997" w="3543300">
                <a:moveTo>
                  <a:pt x="0" y="0"/>
                </a:moveTo>
                <a:lnTo>
                  <a:pt x="3543300" y="0"/>
                </a:lnTo>
                <a:lnTo>
                  <a:pt x="3543300" y="3405997"/>
                </a:lnTo>
                <a:lnTo>
                  <a:pt x="0" y="3405997"/>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6" id="6"/>
          <p:cNvSpPr txBox="true"/>
          <p:nvPr/>
        </p:nvSpPr>
        <p:spPr>
          <a:xfrm rot="0">
            <a:off x="15140954" y="387863"/>
            <a:ext cx="2796417" cy="352425"/>
          </a:xfrm>
          <a:prstGeom prst="rect">
            <a:avLst/>
          </a:prstGeom>
        </p:spPr>
        <p:txBody>
          <a:bodyPr anchor="t" rtlCol="false" tIns="0" lIns="0" bIns="0" rIns="0">
            <a:spAutoFit/>
          </a:bodyPr>
          <a:lstStyle/>
          <a:p>
            <a:pPr algn="r">
              <a:lnSpc>
                <a:spcPts val="2847"/>
              </a:lnSpc>
            </a:pPr>
            <a:r>
              <a:rPr lang="en-US" sz="2373" b="true">
                <a:solidFill>
                  <a:srgbClr val="000000"/>
                </a:solidFill>
                <a:latin typeface="Open Sauce Semi-Bold"/>
                <a:ea typeface="Open Sauce Semi-Bold"/>
                <a:cs typeface="Open Sauce Semi-Bold"/>
                <a:sym typeface="Open Sauce Semi-Bold"/>
              </a:rPr>
              <a:t>Alba Castro</a:t>
            </a:r>
          </a:p>
        </p:txBody>
      </p:sp>
      <p:sp>
        <p:nvSpPr>
          <p:cNvPr name="TextBox 7" id="7"/>
          <p:cNvSpPr txBox="true"/>
          <p:nvPr/>
        </p:nvSpPr>
        <p:spPr>
          <a:xfrm rot="0">
            <a:off x="9600027" y="1133475"/>
            <a:ext cx="8337343" cy="1453566"/>
          </a:xfrm>
          <a:prstGeom prst="rect">
            <a:avLst/>
          </a:prstGeom>
        </p:spPr>
        <p:txBody>
          <a:bodyPr anchor="t" rtlCol="false" tIns="0" lIns="0" bIns="0" rIns="0">
            <a:spAutoFit/>
          </a:bodyPr>
          <a:lstStyle/>
          <a:p>
            <a:pPr algn="l">
              <a:lnSpc>
                <a:spcPts val="5609"/>
              </a:lnSpc>
            </a:pPr>
            <a:r>
              <a:rPr lang="en-US" sz="5446" b="true">
                <a:solidFill>
                  <a:srgbClr val="F8F5EC"/>
                </a:solidFill>
                <a:latin typeface="Open Sauce Semi-Bold"/>
                <a:ea typeface="Open Sauce Semi-Bold"/>
                <a:cs typeface="Open Sauce Semi-Bold"/>
                <a:sym typeface="Open Sauce Semi-Bold"/>
              </a:rPr>
              <a:t>Strengths - Digital and Customer Engagement</a:t>
            </a:r>
          </a:p>
        </p:txBody>
      </p:sp>
      <p:sp>
        <p:nvSpPr>
          <p:cNvPr name="TextBox 8" id="8"/>
          <p:cNvSpPr txBox="true"/>
          <p:nvPr/>
        </p:nvSpPr>
        <p:spPr>
          <a:xfrm rot="0">
            <a:off x="9144000" y="2596566"/>
            <a:ext cx="8487911" cy="7408565"/>
          </a:xfrm>
          <a:prstGeom prst="rect">
            <a:avLst/>
          </a:prstGeom>
        </p:spPr>
        <p:txBody>
          <a:bodyPr anchor="t" rtlCol="false" tIns="0" lIns="0" bIns="0" rIns="0">
            <a:spAutoFit/>
          </a:bodyPr>
          <a:lstStyle/>
          <a:p>
            <a:pPr algn="ctr">
              <a:lnSpc>
                <a:spcPts val="3087"/>
              </a:lnSpc>
              <a:spcBef>
                <a:spcPct val="0"/>
              </a:spcBef>
            </a:pPr>
            <a:r>
              <a:rPr lang="en-US" b="true" sz="2573">
                <a:solidFill>
                  <a:srgbClr val="000000"/>
                </a:solidFill>
                <a:latin typeface="Open Sauce Semi-Bold"/>
                <a:ea typeface="Open Sauce Semi-Bold"/>
                <a:cs typeface="Open Sauce Semi-Bold"/>
                <a:sym typeface="Open Sauce Semi-Bold"/>
              </a:rPr>
              <a:t>Starbucks effectively leverages digital tools to engage customers, particularly through its mobile app and Starbucks Rewards program. These platforms make it easy for customers to place orders, earn rewards, and receive personalized offers, enhancing convenience and encouraging loyalty. Digital engagement has become increasingly important, with mobile ordering expected to grow by 16% in the UK by 2025 (Suite, 2024). Starbucks’ mobile app is one of the most popular in the food and beverage industry, contributing significantly to the brand's overall revenue. The app’s integration of contactless payment options and loyalty incentives resonates well with tech-savvy UK consumers. Starbucks' use of AI-driven personalization further strengthens this engagement, allowing the brand to provide targeted promotions that enhance customer satisfaction and reinforce loyalty in the UK market.</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3" id="3"/>
          <p:cNvSpPr/>
          <p:nvPr/>
        </p:nvSpPr>
        <p:spPr>
          <a:xfrm flipH="false" flipV="false" rot="0">
            <a:off x="-286467" y="4793210"/>
            <a:ext cx="1315167" cy="1501540"/>
          </a:xfrm>
          <a:custGeom>
            <a:avLst/>
            <a:gdLst/>
            <a:ahLst/>
            <a:cxnLst/>
            <a:rect r="r" b="b" t="t" l="l"/>
            <a:pathLst>
              <a:path h="1501540" w="1315167">
                <a:moveTo>
                  <a:pt x="0" y="0"/>
                </a:moveTo>
                <a:lnTo>
                  <a:pt x="1315167" y="0"/>
                </a:lnTo>
                <a:lnTo>
                  <a:pt x="1315167" y="1501540"/>
                </a:lnTo>
                <a:lnTo>
                  <a:pt x="0" y="1501540"/>
                </a:lnTo>
                <a:lnTo>
                  <a:pt x="0" y="0"/>
                </a:lnTo>
                <a:close/>
              </a:path>
            </a:pathLst>
          </a:custGeom>
          <a:blipFill>
            <a:blip r:embed="rId3"/>
            <a:stretch>
              <a:fillRect l="0" t="0" r="0" b="0"/>
            </a:stretch>
          </a:blipFill>
        </p:spPr>
      </p:sp>
      <p:sp>
        <p:nvSpPr>
          <p:cNvPr name="TextBox 4" id="4"/>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5" id="5"/>
          <p:cNvSpPr txBox="true"/>
          <p:nvPr/>
        </p:nvSpPr>
        <p:spPr>
          <a:xfrm rot="0">
            <a:off x="33766" y="1452563"/>
            <a:ext cx="18333805" cy="960755"/>
          </a:xfrm>
          <a:prstGeom prst="rect">
            <a:avLst/>
          </a:prstGeom>
        </p:spPr>
        <p:txBody>
          <a:bodyPr anchor="t" rtlCol="false" tIns="0" lIns="0" bIns="0" rIns="0">
            <a:spAutoFit/>
          </a:bodyPr>
          <a:lstStyle/>
          <a:p>
            <a:pPr algn="ctr">
              <a:lnSpc>
                <a:spcPts val="7209"/>
              </a:lnSpc>
            </a:pPr>
            <a:r>
              <a:rPr lang="en-US" sz="6999" b="true">
                <a:solidFill>
                  <a:srgbClr val="000000"/>
                </a:solidFill>
                <a:latin typeface="Open Sauce Semi-Bold"/>
                <a:ea typeface="Open Sauce Semi-Bold"/>
                <a:cs typeface="Open Sauce Semi-Bold"/>
                <a:sym typeface="Open Sauce Semi-Bold"/>
              </a:rPr>
              <a:t>Weaknesses - High Operating Costs</a:t>
            </a:r>
          </a:p>
        </p:txBody>
      </p:sp>
      <p:sp>
        <p:nvSpPr>
          <p:cNvPr name="TextBox 6" id="6"/>
          <p:cNvSpPr txBox="true"/>
          <p:nvPr/>
        </p:nvSpPr>
        <p:spPr>
          <a:xfrm rot="0">
            <a:off x="1581596" y="2422842"/>
            <a:ext cx="9580227" cy="6951001"/>
          </a:xfrm>
          <a:prstGeom prst="rect">
            <a:avLst/>
          </a:prstGeom>
        </p:spPr>
        <p:txBody>
          <a:bodyPr anchor="t" rtlCol="false" tIns="0" lIns="0" bIns="0" rIns="0">
            <a:spAutoFit/>
          </a:bodyPr>
          <a:lstStyle/>
          <a:p>
            <a:pPr algn="just">
              <a:lnSpc>
                <a:spcPts val="3258"/>
              </a:lnSpc>
            </a:pPr>
            <a:r>
              <a:rPr lang="en-US" sz="2715" b="true">
                <a:solidFill>
                  <a:srgbClr val="C2A375"/>
                </a:solidFill>
                <a:latin typeface="Open Sauce Semi-Bold"/>
                <a:ea typeface="Open Sauce Semi-Bold"/>
                <a:cs typeface="Open Sauce Semi-Bold"/>
                <a:sym typeface="Open Sauce Semi-Bold"/>
              </a:rPr>
              <a:t>Operating costs for Starbucks in the UK are considerably high, especially in urban centers where rent and labor costs are significant. In 2022, UK coffee shop operating expenses rose by approximately 12%, which places financial pressure on Starbucks and impacts its profit margins. High operational expenses can limit Starbucks' flexibility to offer competitive pricing, making it less accessible for some customers who may opt for more affordable alternatives. Additionally, with the UK’s recent wage increase policies, labor costs for Starbucks are expected to rise by 5% in 2024 (Zhang, 2023). These increased costs challenge Starbucks' profitability and its ability to expand. Unlike smaller, lower-cost coffee brands, Starbucks’ premium pricing strategy must account for these expenses, which adds pressure to maintain its value proposition while managing high costs.</a:t>
            </a:r>
          </a:p>
        </p:txBody>
      </p:sp>
      <p:sp>
        <p:nvSpPr>
          <p:cNvPr name="Freeform 7" id="7"/>
          <p:cNvSpPr/>
          <p:nvPr/>
        </p:nvSpPr>
        <p:spPr>
          <a:xfrm flipH="false" flipV="false" rot="-8099999">
            <a:off x="9581197" y="6569371"/>
            <a:ext cx="8800674" cy="10681225"/>
          </a:xfrm>
          <a:custGeom>
            <a:avLst/>
            <a:gdLst/>
            <a:ahLst/>
            <a:cxnLst/>
            <a:rect r="r" b="b" t="t" l="l"/>
            <a:pathLst>
              <a:path h="10681225" w="8800674">
                <a:moveTo>
                  <a:pt x="0" y="0"/>
                </a:moveTo>
                <a:lnTo>
                  <a:pt x="8800674" y="0"/>
                </a:lnTo>
                <a:lnTo>
                  <a:pt x="8800674" y="10681225"/>
                </a:lnTo>
                <a:lnTo>
                  <a:pt x="0" y="10681225"/>
                </a:lnTo>
                <a:lnTo>
                  <a:pt x="0" y="0"/>
                </a:lnTo>
                <a:close/>
              </a:path>
            </a:pathLst>
          </a:custGeom>
          <a:blipFill>
            <a:blip r:embed="rId4"/>
            <a:stretch>
              <a:fillRect l="-3402" t="0" r="-3402" b="0"/>
            </a:stretch>
          </a:blipFill>
        </p:spPr>
      </p:sp>
      <p:sp>
        <p:nvSpPr>
          <p:cNvPr name="Freeform 8" id="8"/>
          <p:cNvSpPr/>
          <p:nvPr/>
        </p:nvSpPr>
        <p:spPr>
          <a:xfrm flipH="false" flipV="false" rot="0">
            <a:off x="12303758" y="5778214"/>
            <a:ext cx="3355553" cy="3856957"/>
          </a:xfrm>
          <a:custGeom>
            <a:avLst/>
            <a:gdLst/>
            <a:ahLst/>
            <a:cxnLst/>
            <a:rect r="r" b="b" t="t" l="l"/>
            <a:pathLst>
              <a:path h="3856957" w="3355553">
                <a:moveTo>
                  <a:pt x="0" y="0"/>
                </a:moveTo>
                <a:lnTo>
                  <a:pt x="3355552" y="0"/>
                </a:lnTo>
                <a:lnTo>
                  <a:pt x="3355552" y="3856957"/>
                </a:lnTo>
                <a:lnTo>
                  <a:pt x="0" y="3856957"/>
                </a:lnTo>
                <a:lnTo>
                  <a:pt x="0" y="0"/>
                </a:lnTo>
                <a:close/>
              </a:path>
            </a:pathLst>
          </a:custGeom>
          <a:blipFill>
            <a:blip r:embed="rId5"/>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C2A375"/>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3" id="3"/>
          <p:cNvSpPr/>
          <p:nvPr/>
        </p:nvSpPr>
        <p:spPr>
          <a:xfrm flipH="false" flipV="false" rot="0">
            <a:off x="0" y="0"/>
            <a:ext cx="18752345" cy="10266909"/>
          </a:xfrm>
          <a:custGeom>
            <a:avLst/>
            <a:gdLst/>
            <a:ahLst/>
            <a:cxnLst/>
            <a:rect r="r" b="b" t="t" l="l"/>
            <a:pathLst>
              <a:path h="10266909" w="18752345">
                <a:moveTo>
                  <a:pt x="0" y="0"/>
                </a:moveTo>
                <a:lnTo>
                  <a:pt x="18752345" y="0"/>
                </a:lnTo>
                <a:lnTo>
                  <a:pt x="18752345" y="10266909"/>
                </a:lnTo>
                <a:lnTo>
                  <a:pt x="0" y="10266909"/>
                </a:lnTo>
                <a:lnTo>
                  <a:pt x="0" y="0"/>
                </a:lnTo>
                <a:close/>
              </a:path>
            </a:pathLst>
          </a:custGeom>
          <a:blipFill>
            <a:blip r:embed="rId3">
              <a:alphaModFix amt="25000"/>
            </a:blip>
            <a:stretch>
              <a:fillRect l="0" t="0" r="0" b="0"/>
            </a:stretch>
          </a:blipFill>
        </p:spPr>
      </p:sp>
      <p:sp>
        <p:nvSpPr>
          <p:cNvPr name="TextBox 4" id="4"/>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5" id="5"/>
          <p:cNvSpPr txBox="true"/>
          <p:nvPr/>
        </p:nvSpPr>
        <p:spPr>
          <a:xfrm rot="0">
            <a:off x="15140954" y="387863"/>
            <a:ext cx="2796417" cy="352425"/>
          </a:xfrm>
          <a:prstGeom prst="rect">
            <a:avLst/>
          </a:prstGeom>
        </p:spPr>
        <p:txBody>
          <a:bodyPr anchor="t" rtlCol="false" tIns="0" lIns="0" bIns="0" rIns="0">
            <a:spAutoFit/>
          </a:bodyPr>
          <a:lstStyle/>
          <a:p>
            <a:pPr algn="r">
              <a:lnSpc>
                <a:spcPts val="2847"/>
              </a:lnSpc>
            </a:pPr>
            <a:r>
              <a:rPr lang="en-US" sz="2373" b="true">
                <a:solidFill>
                  <a:srgbClr val="000000"/>
                </a:solidFill>
                <a:latin typeface="Open Sauce Semi-Bold"/>
                <a:ea typeface="Open Sauce Semi-Bold"/>
                <a:cs typeface="Open Sauce Semi-Bold"/>
                <a:sym typeface="Open Sauce Semi-Bold"/>
              </a:rPr>
              <a:t>Alba Castro</a:t>
            </a:r>
          </a:p>
        </p:txBody>
      </p:sp>
      <p:sp>
        <p:nvSpPr>
          <p:cNvPr name="TextBox 6" id="6"/>
          <p:cNvSpPr txBox="true"/>
          <p:nvPr/>
        </p:nvSpPr>
        <p:spPr>
          <a:xfrm rot="0">
            <a:off x="519460" y="1462088"/>
            <a:ext cx="17417910" cy="917909"/>
          </a:xfrm>
          <a:prstGeom prst="rect">
            <a:avLst/>
          </a:prstGeom>
        </p:spPr>
        <p:txBody>
          <a:bodyPr anchor="t" rtlCol="false" tIns="0" lIns="0" bIns="0" rIns="0">
            <a:spAutoFit/>
          </a:bodyPr>
          <a:lstStyle/>
          <a:p>
            <a:pPr algn="ctr">
              <a:lnSpc>
                <a:spcPts val="6983"/>
              </a:lnSpc>
            </a:pPr>
            <a:r>
              <a:rPr lang="en-US" sz="6780" b="true">
                <a:solidFill>
                  <a:srgbClr val="F8F5EC"/>
                </a:solidFill>
                <a:latin typeface="Open Sauce Semi-Bold"/>
                <a:ea typeface="Open Sauce Semi-Bold"/>
                <a:cs typeface="Open Sauce Semi-Bold"/>
                <a:sym typeface="Open Sauce Semi-Bold"/>
              </a:rPr>
              <a:t>Weaknesses - Environmental Criticism</a:t>
            </a:r>
          </a:p>
        </p:txBody>
      </p:sp>
      <p:sp>
        <p:nvSpPr>
          <p:cNvPr name="TextBox 7" id="7"/>
          <p:cNvSpPr txBox="true"/>
          <p:nvPr/>
        </p:nvSpPr>
        <p:spPr>
          <a:xfrm rot="0">
            <a:off x="749242" y="2675271"/>
            <a:ext cx="16510058" cy="6286501"/>
          </a:xfrm>
          <a:prstGeom prst="rect">
            <a:avLst/>
          </a:prstGeom>
        </p:spPr>
        <p:txBody>
          <a:bodyPr anchor="t" rtlCol="false" tIns="0" lIns="0" bIns="0" rIns="0">
            <a:spAutoFit/>
          </a:bodyPr>
          <a:lstStyle/>
          <a:p>
            <a:pPr algn="ctr">
              <a:lnSpc>
                <a:spcPts val="4167"/>
              </a:lnSpc>
              <a:spcBef>
                <a:spcPct val="0"/>
              </a:spcBef>
            </a:pPr>
            <a:r>
              <a:rPr lang="en-US" b="true" sz="3473">
                <a:solidFill>
                  <a:srgbClr val="000000"/>
                </a:solidFill>
                <a:latin typeface="Open Sauce Semi-Bold"/>
                <a:ea typeface="Open Sauce Semi-Bold"/>
                <a:cs typeface="Open Sauce Semi-Bold"/>
                <a:sym typeface="Open Sauce Semi-Bold"/>
              </a:rPr>
              <a:t>Despite Starbucks’ efforts to adopt sustainable practices, its reliance on disposable packaging has attracted criticism. Although Starbucks has introduced recyclable and compostable packaging, reports show that only 45% of its waste is effectively recycled in the UK, indicating a gap between policy and practice. This issue is especially relevant in the UK, where 74% of consumers prefer brands with strong environmental commitments (Ma, 2023). Starbucks has pledged to reduce its carbon footprint by 50% by 2030, yet the company continues to face scrutiny over its environmental impact. To bridge this gap, Starbucks may need to increase its focus on implementing sustainable solutions across all stores, which could help mitigate negative perceptions and align with the environmentally conscious values of UK consumers.</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3" id="3"/>
          <p:cNvSpPr/>
          <p:nvPr/>
        </p:nvSpPr>
        <p:spPr>
          <a:xfrm flipH="false" flipV="false" rot="0">
            <a:off x="1349150" y="4105585"/>
            <a:ext cx="1315167" cy="1501540"/>
          </a:xfrm>
          <a:custGeom>
            <a:avLst/>
            <a:gdLst/>
            <a:ahLst/>
            <a:cxnLst/>
            <a:rect r="r" b="b" t="t" l="l"/>
            <a:pathLst>
              <a:path h="1501540" w="1315167">
                <a:moveTo>
                  <a:pt x="0" y="0"/>
                </a:moveTo>
                <a:lnTo>
                  <a:pt x="1315167" y="0"/>
                </a:lnTo>
                <a:lnTo>
                  <a:pt x="1315167" y="1501540"/>
                </a:lnTo>
                <a:lnTo>
                  <a:pt x="0" y="1501540"/>
                </a:lnTo>
                <a:lnTo>
                  <a:pt x="0" y="0"/>
                </a:lnTo>
                <a:close/>
              </a:path>
            </a:pathLst>
          </a:custGeom>
          <a:blipFill>
            <a:blip r:embed="rId3"/>
            <a:stretch>
              <a:fillRect l="0" t="0" r="0" b="0"/>
            </a:stretch>
          </a:blipFill>
        </p:spPr>
      </p:sp>
      <p:sp>
        <p:nvSpPr>
          <p:cNvPr name="Freeform 4" id="4"/>
          <p:cNvSpPr/>
          <p:nvPr/>
        </p:nvSpPr>
        <p:spPr>
          <a:xfrm flipH="false" flipV="false" rot="0">
            <a:off x="12968509" y="5354723"/>
            <a:ext cx="7014108" cy="7040510"/>
          </a:xfrm>
          <a:custGeom>
            <a:avLst/>
            <a:gdLst/>
            <a:ahLst/>
            <a:cxnLst/>
            <a:rect r="r" b="b" t="t" l="l"/>
            <a:pathLst>
              <a:path h="7040510" w="7014108">
                <a:moveTo>
                  <a:pt x="0" y="0"/>
                </a:moveTo>
                <a:lnTo>
                  <a:pt x="7014107" y="0"/>
                </a:lnTo>
                <a:lnTo>
                  <a:pt x="7014107" y="7040509"/>
                </a:lnTo>
                <a:lnTo>
                  <a:pt x="0" y="7040509"/>
                </a:lnTo>
                <a:lnTo>
                  <a:pt x="0" y="0"/>
                </a:lnTo>
                <a:close/>
              </a:path>
            </a:pathLst>
          </a:custGeom>
          <a:blipFill>
            <a:blip r:embed="rId4"/>
            <a:stretch>
              <a:fillRect l="0" t="0" r="0" b="0"/>
            </a:stretch>
          </a:blipFill>
        </p:spPr>
      </p:sp>
      <p:sp>
        <p:nvSpPr>
          <p:cNvPr name="Freeform 5" id="5"/>
          <p:cNvSpPr/>
          <p:nvPr/>
        </p:nvSpPr>
        <p:spPr>
          <a:xfrm flipH="false" flipV="false" rot="0">
            <a:off x="-4470473" y="5607125"/>
            <a:ext cx="8198739" cy="8229600"/>
          </a:xfrm>
          <a:custGeom>
            <a:avLst/>
            <a:gdLst/>
            <a:ahLst/>
            <a:cxnLst/>
            <a:rect r="r" b="b" t="t" l="l"/>
            <a:pathLst>
              <a:path h="8229600" w="8198739">
                <a:moveTo>
                  <a:pt x="0" y="0"/>
                </a:moveTo>
                <a:lnTo>
                  <a:pt x="8198739" y="0"/>
                </a:lnTo>
                <a:lnTo>
                  <a:pt x="8198739" y="8229600"/>
                </a:lnTo>
                <a:lnTo>
                  <a:pt x="0" y="8229600"/>
                </a:lnTo>
                <a:lnTo>
                  <a:pt x="0" y="0"/>
                </a:lnTo>
                <a:close/>
              </a:path>
            </a:pathLst>
          </a:custGeom>
          <a:blipFill>
            <a:blip r:embed="rId4"/>
            <a:stretch>
              <a:fillRect l="0" t="0" r="0" b="0"/>
            </a:stretch>
          </a:blipFill>
        </p:spPr>
      </p:sp>
      <p:sp>
        <p:nvSpPr>
          <p:cNvPr name="Freeform 6" id="6"/>
          <p:cNvSpPr/>
          <p:nvPr/>
        </p:nvSpPr>
        <p:spPr>
          <a:xfrm flipH="false" flipV="false" rot="0">
            <a:off x="9503028" y="2073423"/>
            <a:ext cx="1874368" cy="1018975"/>
          </a:xfrm>
          <a:custGeom>
            <a:avLst/>
            <a:gdLst/>
            <a:ahLst/>
            <a:cxnLst/>
            <a:rect r="r" b="b" t="t" l="l"/>
            <a:pathLst>
              <a:path h="1018975" w="1874368">
                <a:moveTo>
                  <a:pt x="0" y="0"/>
                </a:moveTo>
                <a:lnTo>
                  <a:pt x="1874368" y="0"/>
                </a:lnTo>
                <a:lnTo>
                  <a:pt x="1874368" y="1018975"/>
                </a:lnTo>
                <a:lnTo>
                  <a:pt x="0" y="1018975"/>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7" id="7"/>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8" id="8"/>
          <p:cNvSpPr txBox="true"/>
          <p:nvPr/>
        </p:nvSpPr>
        <p:spPr>
          <a:xfrm rot="0">
            <a:off x="519460" y="1452563"/>
            <a:ext cx="9920751" cy="1875155"/>
          </a:xfrm>
          <a:prstGeom prst="rect">
            <a:avLst/>
          </a:prstGeom>
        </p:spPr>
        <p:txBody>
          <a:bodyPr anchor="t" rtlCol="false" tIns="0" lIns="0" bIns="0" rIns="0">
            <a:spAutoFit/>
          </a:bodyPr>
          <a:lstStyle/>
          <a:p>
            <a:pPr algn="l">
              <a:lnSpc>
                <a:spcPts val="7209"/>
              </a:lnSpc>
            </a:pPr>
            <a:r>
              <a:rPr lang="en-US" sz="6999" b="true">
                <a:solidFill>
                  <a:srgbClr val="000000"/>
                </a:solidFill>
                <a:latin typeface="Open Sauce Semi-Bold"/>
                <a:ea typeface="Open Sauce Semi-Bold"/>
                <a:cs typeface="Open Sauce Semi-Bold"/>
                <a:sym typeface="Open Sauce Semi-Bold"/>
              </a:rPr>
              <a:t>Weaknesses - Taxation Issues</a:t>
            </a:r>
          </a:p>
        </p:txBody>
      </p:sp>
      <p:sp>
        <p:nvSpPr>
          <p:cNvPr name="TextBox 9" id="9"/>
          <p:cNvSpPr txBox="true"/>
          <p:nvPr/>
        </p:nvSpPr>
        <p:spPr>
          <a:xfrm rot="0">
            <a:off x="3404942" y="3623114"/>
            <a:ext cx="9166894" cy="5779559"/>
          </a:xfrm>
          <a:prstGeom prst="rect">
            <a:avLst/>
          </a:prstGeom>
        </p:spPr>
        <p:txBody>
          <a:bodyPr anchor="t" rtlCol="false" tIns="0" lIns="0" bIns="0" rIns="0">
            <a:spAutoFit/>
          </a:bodyPr>
          <a:lstStyle/>
          <a:p>
            <a:pPr algn="just">
              <a:lnSpc>
                <a:spcPts val="2897"/>
              </a:lnSpc>
            </a:pPr>
            <a:r>
              <a:rPr lang="en-US" sz="2414" b="true">
                <a:solidFill>
                  <a:srgbClr val="925643"/>
                </a:solidFill>
                <a:latin typeface="Open Sauce Semi-Bold"/>
                <a:ea typeface="Open Sauce Semi-Bold"/>
                <a:cs typeface="Open Sauce Semi-Bold"/>
                <a:sym typeface="Open Sauce Semi-Bold"/>
              </a:rPr>
              <a:t>Starbucks has faced significant scrutiny in the UK regarding its tax practices, which has impacted public perception. Media coverage of Starbucks' tax controversies has affected its reputation, especially among socially conscious consumers who value corporate transparency. Reports revealed that Starbucks legally reduced its tax payments in the UK by shifting profits to lower-tax jurisdictions, drawing criticism from the public and policymakers. This controversy has created a challenge for Starbucks in maintaining its positive image (Neate, 2022). While Starbucks complies with tax laws, the negative perception remains a weakness, as it diminishes trust among UK consumers who may prefer brands they perceive as more socially responsible. Addressing this issue through increased transparency and contributions to local initiatives could help Starbucks rebuild its reputation in this regard.</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C2A375"/>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3" id="3"/>
          <p:cNvSpPr/>
          <p:nvPr/>
        </p:nvSpPr>
        <p:spPr>
          <a:xfrm flipH="false" flipV="false" rot="0">
            <a:off x="12304824" y="1028700"/>
            <a:ext cx="5983176" cy="9258300"/>
          </a:xfrm>
          <a:custGeom>
            <a:avLst/>
            <a:gdLst/>
            <a:ahLst/>
            <a:cxnLst/>
            <a:rect r="r" b="b" t="t" l="l"/>
            <a:pathLst>
              <a:path h="9258300" w="5983176">
                <a:moveTo>
                  <a:pt x="0" y="0"/>
                </a:moveTo>
                <a:lnTo>
                  <a:pt x="5983176" y="0"/>
                </a:lnTo>
                <a:lnTo>
                  <a:pt x="5983176" y="9258300"/>
                </a:lnTo>
                <a:lnTo>
                  <a:pt x="0" y="9258300"/>
                </a:lnTo>
                <a:lnTo>
                  <a:pt x="0" y="0"/>
                </a:lnTo>
                <a:close/>
              </a:path>
            </a:pathLst>
          </a:custGeom>
          <a:blipFill>
            <a:blip r:embed="rId3"/>
            <a:stretch>
              <a:fillRect l="0" t="0" r="0" b="0"/>
            </a:stretch>
          </a:blipFill>
        </p:spPr>
      </p:sp>
      <p:sp>
        <p:nvSpPr>
          <p:cNvPr name="TextBox 4" id="4"/>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5" id="5"/>
          <p:cNvSpPr txBox="true"/>
          <p:nvPr/>
        </p:nvSpPr>
        <p:spPr>
          <a:xfrm rot="0">
            <a:off x="519460" y="1443038"/>
            <a:ext cx="12575489" cy="1679260"/>
          </a:xfrm>
          <a:prstGeom prst="rect">
            <a:avLst/>
          </a:prstGeom>
        </p:spPr>
        <p:txBody>
          <a:bodyPr anchor="t" rtlCol="false" tIns="0" lIns="0" bIns="0" rIns="0">
            <a:spAutoFit/>
          </a:bodyPr>
          <a:lstStyle/>
          <a:p>
            <a:pPr algn="l">
              <a:lnSpc>
                <a:spcPts val="6467"/>
              </a:lnSpc>
            </a:pPr>
            <a:r>
              <a:rPr lang="en-US" sz="6278" b="true">
                <a:solidFill>
                  <a:srgbClr val="F8F5EC"/>
                </a:solidFill>
                <a:latin typeface="Open Sauce Semi-Bold"/>
                <a:ea typeface="Open Sauce Semi-Bold"/>
                <a:cs typeface="Open Sauce Semi-Bold"/>
                <a:sym typeface="Open Sauce Semi-Bold"/>
              </a:rPr>
              <a:t>Opportunities - Expansion of Sustainable Practices</a:t>
            </a:r>
          </a:p>
        </p:txBody>
      </p:sp>
      <p:sp>
        <p:nvSpPr>
          <p:cNvPr name="TextBox 6" id="6"/>
          <p:cNvSpPr txBox="true"/>
          <p:nvPr/>
        </p:nvSpPr>
        <p:spPr>
          <a:xfrm rot="0">
            <a:off x="519460" y="3417573"/>
            <a:ext cx="10734594" cy="6000254"/>
          </a:xfrm>
          <a:prstGeom prst="rect">
            <a:avLst/>
          </a:prstGeom>
        </p:spPr>
        <p:txBody>
          <a:bodyPr anchor="t" rtlCol="false" tIns="0" lIns="0" bIns="0" rIns="0">
            <a:spAutoFit/>
          </a:bodyPr>
          <a:lstStyle/>
          <a:p>
            <a:pPr algn="ctr">
              <a:lnSpc>
                <a:spcPts val="3207"/>
              </a:lnSpc>
              <a:spcBef>
                <a:spcPct val="0"/>
              </a:spcBef>
            </a:pPr>
            <a:r>
              <a:rPr lang="en-US" b="true" sz="2673">
                <a:solidFill>
                  <a:srgbClr val="000000"/>
                </a:solidFill>
                <a:latin typeface="Open Sauce Semi-Bold"/>
                <a:ea typeface="Open Sauce Semi-Bold"/>
                <a:cs typeface="Open Sauce Semi-Bold"/>
                <a:sym typeface="Open Sauce Semi-Bold"/>
              </a:rPr>
              <a:t>There is significant opportunity for Starbucks to expand its sustainable practices in the UK market, where 74% of consumers prefer environmentally responsible brands (Starbucks, 2020). Starbucks has already implemented measures like recyclable cups and compostable packaging, but there is room for further improvement. Initiatives such as offering incentives for reusable cup usage, expanding eco-friendly packaging options, and adopting sustainable materials in-store could enhance Starbucks' appeal among eco-conscious consumers. By building upon its existing environmental efforts, Starbucks can attract a larger customer base and strengthen its market position as a socially responsible brand. This approach not only meets consumer demands but also aligns with Starbucks’ commitment to sustainability, which is increasingly valued in today’s market.</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grpSp>
        <p:nvGrpSpPr>
          <p:cNvPr name="Group 3" id="3"/>
          <p:cNvGrpSpPr/>
          <p:nvPr/>
        </p:nvGrpSpPr>
        <p:grpSpPr>
          <a:xfrm rot="0">
            <a:off x="519460" y="3622992"/>
            <a:ext cx="10146035" cy="6065788"/>
            <a:chOff x="0" y="0"/>
            <a:chExt cx="2672207" cy="1597574"/>
          </a:xfrm>
        </p:grpSpPr>
        <p:sp>
          <p:nvSpPr>
            <p:cNvPr name="Freeform 4" id="4"/>
            <p:cNvSpPr/>
            <p:nvPr/>
          </p:nvSpPr>
          <p:spPr>
            <a:xfrm flipH="false" flipV="false" rot="0">
              <a:off x="0" y="0"/>
              <a:ext cx="2672207" cy="1597574"/>
            </a:xfrm>
            <a:custGeom>
              <a:avLst/>
              <a:gdLst/>
              <a:ahLst/>
              <a:cxnLst/>
              <a:rect r="r" b="b" t="t" l="l"/>
              <a:pathLst>
                <a:path h="1597574" w="2672207">
                  <a:moveTo>
                    <a:pt x="38915" y="0"/>
                  </a:moveTo>
                  <a:lnTo>
                    <a:pt x="2633291" y="0"/>
                  </a:lnTo>
                  <a:cubicBezTo>
                    <a:pt x="2654784" y="0"/>
                    <a:pt x="2672207" y="17423"/>
                    <a:pt x="2672207" y="38915"/>
                  </a:cubicBezTo>
                  <a:lnTo>
                    <a:pt x="2672207" y="1558658"/>
                  </a:lnTo>
                  <a:cubicBezTo>
                    <a:pt x="2672207" y="1568979"/>
                    <a:pt x="2668107" y="1578878"/>
                    <a:pt x="2660809" y="1586176"/>
                  </a:cubicBezTo>
                  <a:cubicBezTo>
                    <a:pt x="2653511" y="1593474"/>
                    <a:pt x="2643612" y="1597574"/>
                    <a:pt x="2633291" y="1597574"/>
                  </a:cubicBezTo>
                  <a:lnTo>
                    <a:pt x="38915" y="1597574"/>
                  </a:lnTo>
                  <a:cubicBezTo>
                    <a:pt x="28594" y="1597574"/>
                    <a:pt x="18696" y="1593474"/>
                    <a:pt x="11398" y="1586176"/>
                  </a:cubicBezTo>
                  <a:cubicBezTo>
                    <a:pt x="4100" y="1578878"/>
                    <a:pt x="0" y="1568979"/>
                    <a:pt x="0" y="1558658"/>
                  </a:cubicBezTo>
                  <a:lnTo>
                    <a:pt x="0" y="38915"/>
                  </a:lnTo>
                  <a:cubicBezTo>
                    <a:pt x="0" y="17423"/>
                    <a:pt x="17423" y="0"/>
                    <a:pt x="38915" y="0"/>
                  </a:cubicBezTo>
                  <a:close/>
                </a:path>
              </a:pathLst>
            </a:custGeom>
            <a:solidFill>
              <a:srgbClr val="C2A375"/>
            </a:solidFill>
          </p:spPr>
        </p:sp>
        <p:sp>
          <p:nvSpPr>
            <p:cNvPr name="TextBox 5" id="5"/>
            <p:cNvSpPr txBox="true"/>
            <p:nvPr/>
          </p:nvSpPr>
          <p:spPr>
            <a:xfrm>
              <a:off x="0" y="-38100"/>
              <a:ext cx="2672207" cy="1635674"/>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269256">
            <a:off x="9971246" y="5371811"/>
            <a:ext cx="1388500" cy="1357259"/>
          </a:xfrm>
          <a:custGeom>
            <a:avLst/>
            <a:gdLst/>
            <a:ahLst/>
            <a:cxnLst/>
            <a:rect r="r" b="b" t="t" l="l"/>
            <a:pathLst>
              <a:path h="1357259" w="1388500">
                <a:moveTo>
                  <a:pt x="0" y="0"/>
                </a:moveTo>
                <a:lnTo>
                  <a:pt x="1388499" y="0"/>
                </a:lnTo>
                <a:lnTo>
                  <a:pt x="1388499" y="1357258"/>
                </a:lnTo>
                <a:lnTo>
                  <a:pt x="0" y="1357258"/>
                </a:lnTo>
                <a:lnTo>
                  <a:pt x="0" y="0"/>
                </a:lnTo>
                <a:close/>
              </a:path>
            </a:pathLst>
          </a:custGeom>
          <a:blipFill>
            <a:blip r:embed="rId3"/>
            <a:stretch>
              <a:fillRect l="0" t="0" r="0" b="0"/>
            </a:stretch>
          </a:blipFill>
        </p:spPr>
      </p:sp>
      <p:sp>
        <p:nvSpPr>
          <p:cNvPr name="Freeform 7" id="7"/>
          <p:cNvSpPr/>
          <p:nvPr/>
        </p:nvSpPr>
        <p:spPr>
          <a:xfrm flipH="false" flipV="false" rot="2927237">
            <a:off x="9501365" y="3808812"/>
            <a:ext cx="8800674" cy="10681225"/>
          </a:xfrm>
          <a:custGeom>
            <a:avLst/>
            <a:gdLst/>
            <a:ahLst/>
            <a:cxnLst/>
            <a:rect r="r" b="b" t="t" l="l"/>
            <a:pathLst>
              <a:path h="10681225" w="8800674">
                <a:moveTo>
                  <a:pt x="0" y="0"/>
                </a:moveTo>
                <a:lnTo>
                  <a:pt x="8800674" y="0"/>
                </a:lnTo>
                <a:lnTo>
                  <a:pt x="8800674" y="10681225"/>
                </a:lnTo>
                <a:lnTo>
                  <a:pt x="0" y="10681225"/>
                </a:lnTo>
                <a:lnTo>
                  <a:pt x="0" y="0"/>
                </a:lnTo>
                <a:close/>
              </a:path>
            </a:pathLst>
          </a:custGeom>
          <a:blipFill>
            <a:blip r:embed="rId4"/>
            <a:stretch>
              <a:fillRect l="-3402" t="0" r="-3402" b="0"/>
            </a:stretch>
          </a:blipFill>
        </p:spPr>
      </p:sp>
      <p:sp>
        <p:nvSpPr>
          <p:cNvPr name="Freeform 8" id="8"/>
          <p:cNvSpPr/>
          <p:nvPr/>
        </p:nvSpPr>
        <p:spPr>
          <a:xfrm flipH="false" flipV="false" rot="0">
            <a:off x="11410715" y="6030539"/>
            <a:ext cx="1315167" cy="1501540"/>
          </a:xfrm>
          <a:custGeom>
            <a:avLst/>
            <a:gdLst/>
            <a:ahLst/>
            <a:cxnLst/>
            <a:rect r="r" b="b" t="t" l="l"/>
            <a:pathLst>
              <a:path h="1501540" w="1315167">
                <a:moveTo>
                  <a:pt x="0" y="0"/>
                </a:moveTo>
                <a:lnTo>
                  <a:pt x="1315167" y="0"/>
                </a:lnTo>
                <a:lnTo>
                  <a:pt x="1315167" y="1501541"/>
                </a:lnTo>
                <a:lnTo>
                  <a:pt x="0" y="1501541"/>
                </a:lnTo>
                <a:lnTo>
                  <a:pt x="0" y="0"/>
                </a:lnTo>
                <a:close/>
              </a:path>
            </a:pathLst>
          </a:custGeom>
          <a:blipFill>
            <a:blip r:embed="rId5"/>
            <a:stretch>
              <a:fillRect l="0" t="0" r="0" b="0"/>
            </a:stretch>
          </a:blipFill>
        </p:spPr>
      </p:sp>
      <p:sp>
        <p:nvSpPr>
          <p:cNvPr name="Freeform 9" id="9"/>
          <p:cNvSpPr/>
          <p:nvPr/>
        </p:nvSpPr>
        <p:spPr>
          <a:xfrm flipH="false" flipV="false" rot="0">
            <a:off x="15140954" y="4065556"/>
            <a:ext cx="1113663" cy="1773470"/>
          </a:xfrm>
          <a:custGeom>
            <a:avLst/>
            <a:gdLst/>
            <a:ahLst/>
            <a:cxnLst/>
            <a:rect r="r" b="b" t="t" l="l"/>
            <a:pathLst>
              <a:path h="1773470" w="1113663">
                <a:moveTo>
                  <a:pt x="0" y="0"/>
                </a:moveTo>
                <a:lnTo>
                  <a:pt x="1113663" y="0"/>
                </a:lnTo>
                <a:lnTo>
                  <a:pt x="1113663" y="1773470"/>
                </a:lnTo>
                <a:lnTo>
                  <a:pt x="0" y="1773470"/>
                </a:lnTo>
                <a:lnTo>
                  <a:pt x="0" y="0"/>
                </a:lnTo>
                <a:close/>
              </a:path>
            </a:pathLst>
          </a:custGeom>
          <a:blipFill>
            <a:blip r:embed="rId6"/>
            <a:stretch>
              <a:fillRect l="0" t="0" r="0" b="0"/>
            </a:stretch>
          </a:blipFill>
        </p:spPr>
      </p:sp>
      <p:sp>
        <p:nvSpPr>
          <p:cNvPr name="TextBox 10" id="10"/>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11" id="11"/>
          <p:cNvSpPr txBox="true"/>
          <p:nvPr/>
        </p:nvSpPr>
        <p:spPr>
          <a:xfrm rot="0">
            <a:off x="15140954" y="387863"/>
            <a:ext cx="2796417" cy="352425"/>
          </a:xfrm>
          <a:prstGeom prst="rect">
            <a:avLst/>
          </a:prstGeom>
        </p:spPr>
        <p:txBody>
          <a:bodyPr anchor="t" rtlCol="false" tIns="0" lIns="0" bIns="0" rIns="0">
            <a:spAutoFit/>
          </a:bodyPr>
          <a:lstStyle/>
          <a:p>
            <a:pPr algn="r">
              <a:lnSpc>
                <a:spcPts val="2847"/>
              </a:lnSpc>
            </a:pPr>
            <a:r>
              <a:rPr lang="en-US" sz="2373" b="true">
                <a:solidFill>
                  <a:srgbClr val="000000"/>
                </a:solidFill>
                <a:latin typeface="Open Sauce Semi-Bold"/>
                <a:ea typeface="Open Sauce Semi-Bold"/>
                <a:cs typeface="Open Sauce Semi-Bold"/>
                <a:sym typeface="Open Sauce Semi-Bold"/>
              </a:rPr>
              <a:t>Alba Castro</a:t>
            </a:r>
          </a:p>
        </p:txBody>
      </p:sp>
      <p:sp>
        <p:nvSpPr>
          <p:cNvPr name="TextBox 12" id="12"/>
          <p:cNvSpPr txBox="true"/>
          <p:nvPr/>
        </p:nvSpPr>
        <p:spPr>
          <a:xfrm rot="0">
            <a:off x="519460" y="1452563"/>
            <a:ext cx="12930952" cy="1875155"/>
          </a:xfrm>
          <a:prstGeom prst="rect">
            <a:avLst/>
          </a:prstGeom>
        </p:spPr>
        <p:txBody>
          <a:bodyPr anchor="t" rtlCol="false" tIns="0" lIns="0" bIns="0" rIns="0">
            <a:spAutoFit/>
          </a:bodyPr>
          <a:lstStyle/>
          <a:p>
            <a:pPr algn="l">
              <a:lnSpc>
                <a:spcPts val="7209"/>
              </a:lnSpc>
            </a:pPr>
            <a:r>
              <a:rPr lang="en-US" sz="6999" b="true">
                <a:solidFill>
                  <a:srgbClr val="000000"/>
                </a:solidFill>
                <a:latin typeface="Open Sauce Semi-Bold"/>
                <a:ea typeface="Open Sauce Semi-Bold"/>
                <a:cs typeface="Open Sauce Semi-Bold"/>
                <a:sym typeface="Open Sauce Semi-Bold"/>
              </a:rPr>
              <a:t>Opportunities - Digital Growth and Mobile Ordering</a:t>
            </a:r>
          </a:p>
        </p:txBody>
      </p:sp>
      <p:sp>
        <p:nvSpPr>
          <p:cNvPr name="TextBox 13" id="13"/>
          <p:cNvSpPr txBox="true"/>
          <p:nvPr/>
        </p:nvSpPr>
        <p:spPr>
          <a:xfrm rot="0">
            <a:off x="608525" y="3937317"/>
            <a:ext cx="9746459" cy="5417741"/>
          </a:xfrm>
          <a:prstGeom prst="rect">
            <a:avLst/>
          </a:prstGeom>
        </p:spPr>
        <p:txBody>
          <a:bodyPr anchor="t" rtlCol="false" tIns="0" lIns="0" bIns="0" rIns="0">
            <a:spAutoFit/>
          </a:bodyPr>
          <a:lstStyle/>
          <a:p>
            <a:pPr algn="l">
              <a:lnSpc>
                <a:spcPts val="2885"/>
              </a:lnSpc>
            </a:pPr>
            <a:r>
              <a:rPr lang="en-US" sz="2404" b="true">
                <a:solidFill>
                  <a:srgbClr val="F8F5EC"/>
                </a:solidFill>
                <a:latin typeface="Open Sauce Semi-Bold"/>
                <a:ea typeface="Open Sauce Semi-Bold"/>
                <a:cs typeface="Open Sauce Semi-Bold"/>
                <a:sym typeface="Open Sauce Semi-Bold"/>
              </a:rPr>
              <a:t>The UK’s mobile food ordering market is projected to grow to £2.9 billion by 2025, offering Starbucks a valuable opportunity to increase its digital engagement and mobile ordering capabilities (Camron , 2024). By enhancing its mobile app, Starbucks can improve customer convenience through personalized offers, seamless ordering, and efficient loyalty rewards. Additionally, partnering with third-party delivery services could help Starbucks expand its reach, especially in urban areas where demand for convenient ordering is high. This strategy would allow Starbucks to attract tech-savvy, younger customers who value digital accessibility and personalized experiences. As mobile ordering and contactless payments become standard, Starbucks’ investment in digital innovation aligns with consumer trends, positioning the brand as a leader in convenience and technological integration.</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TextBox 2" id="2"/>
          <p:cNvSpPr txBox="true"/>
          <p:nvPr/>
        </p:nvSpPr>
        <p:spPr>
          <a:xfrm rot="0">
            <a:off x="1028700" y="904875"/>
            <a:ext cx="9570186" cy="2034059"/>
          </a:xfrm>
          <a:prstGeom prst="rect">
            <a:avLst/>
          </a:prstGeom>
        </p:spPr>
        <p:txBody>
          <a:bodyPr anchor="t" rtlCol="false" tIns="0" lIns="0" bIns="0" rIns="0">
            <a:spAutoFit/>
          </a:bodyPr>
          <a:lstStyle/>
          <a:p>
            <a:pPr algn="l">
              <a:lnSpc>
                <a:spcPts val="8111"/>
              </a:lnSpc>
            </a:pPr>
            <a:r>
              <a:rPr lang="en-US" sz="5793" b="true">
                <a:solidFill>
                  <a:srgbClr val="210B05"/>
                </a:solidFill>
                <a:latin typeface="Open Sauce Semi-Bold"/>
                <a:ea typeface="Open Sauce Semi-Bold"/>
                <a:cs typeface="Open Sauce Semi-Bold"/>
                <a:sym typeface="Open Sauce Semi-Bold"/>
              </a:rPr>
              <a:t>Opportunities - Expanding Plant-Based Options</a:t>
            </a:r>
          </a:p>
        </p:txBody>
      </p:sp>
      <p:sp>
        <p:nvSpPr>
          <p:cNvPr name="AutoShape 3" id="3"/>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4" id="4"/>
          <p:cNvSpPr/>
          <p:nvPr/>
        </p:nvSpPr>
        <p:spPr>
          <a:xfrm flipH="false" flipV="false" rot="-3087117">
            <a:off x="10406415" y="5813701"/>
            <a:ext cx="9539064" cy="9756783"/>
          </a:xfrm>
          <a:custGeom>
            <a:avLst/>
            <a:gdLst/>
            <a:ahLst/>
            <a:cxnLst/>
            <a:rect r="r" b="b" t="t" l="l"/>
            <a:pathLst>
              <a:path h="9756783" w="9539064">
                <a:moveTo>
                  <a:pt x="0" y="0"/>
                </a:moveTo>
                <a:lnTo>
                  <a:pt x="9539064" y="0"/>
                </a:lnTo>
                <a:lnTo>
                  <a:pt x="9539064" y="9756783"/>
                </a:lnTo>
                <a:lnTo>
                  <a:pt x="0" y="9756783"/>
                </a:lnTo>
                <a:lnTo>
                  <a:pt x="0" y="0"/>
                </a:lnTo>
                <a:close/>
              </a:path>
            </a:pathLst>
          </a:custGeom>
          <a:blipFill>
            <a:blip r:embed="rId3"/>
            <a:stretch>
              <a:fillRect l="-949" t="0" r="-949" b="0"/>
            </a:stretch>
          </a:blipFill>
        </p:spPr>
      </p:sp>
      <p:sp>
        <p:nvSpPr>
          <p:cNvPr name="Freeform 5" id="5"/>
          <p:cNvSpPr/>
          <p:nvPr/>
        </p:nvSpPr>
        <p:spPr>
          <a:xfrm flipH="false" flipV="false" rot="0">
            <a:off x="11160464" y="1028700"/>
            <a:ext cx="6098836" cy="5130646"/>
          </a:xfrm>
          <a:custGeom>
            <a:avLst/>
            <a:gdLst/>
            <a:ahLst/>
            <a:cxnLst/>
            <a:rect r="r" b="b" t="t" l="l"/>
            <a:pathLst>
              <a:path h="5130646" w="6098836">
                <a:moveTo>
                  <a:pt x="0" y="0"/>
                </a:moveTo>
                <a:lnTo>
                  <a:pt x="6098836" y="0"/>
                </a:lnTo>
                <a:lnTo>
                  <a:pt x="6098836" y="5130646"/>
                </a:lnTo>
                <a:lnTo>
                  <a:pt x="0" y="5130646"/>
                </a:lnTo>
                <a:lnTo>
                  <a:pt x="0" y="0"/>
                </a:lnTo>
                <a:close/>
              </a:path>
            </a:pathLst>
          </a:custGeom>
          <a:blipFill>
            <a:blip r:embed="rId4"/>
            <a:stretch>
              <a:fillRect l="0" t="0" r="0" b="0"/>
            </a:stretch>
          </a:blipFill>
        </p:spPr>
      </p:sp>
      <p:sp>
        <p:nvSpPr>
          <p:cNvPr name="TextBox 6" id="6"/>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7" id="7"/>
          <p:cNvSpPr txBox="true"/>
          <p:nvPr/>
        </p:nvSpPr>
        <p:spPr>
          <a:xfrm rot="0">
            <a:off x="1028700" y="3224684"/>
            <a:ext cx="9570186" cy="6800288"/>
          </a:xfrm>
          <a:prstGeom prst="rect">
            <a:avLst/>
          </a:prstGeom>
        </p:spPr>
        <p:txBody>
          <a:bodyPr anchor="t" rtlCol="false" tIns="0" lIns="0" bIns="0" rIns="0">
            <a:spAutoFit/>
          </a:bodyPr>
          <a:lstStyle/>
          <a:p>
            <a:pPr algn="ctr">
              <a:lnSpc>
                <a:spcPts val="3207"/>
              </a:lnSpc>
              <a:spcBef>
                <a:spcPct val="0"/>
              </a:spcBef>
            </a:pPr>
            <a:r>
              <a:rPr lang="en-US" b="true" sz="2673">
                <a:solidFill>
                  <a:srgbClr val="925643"/>
                </a:solidFill>
                <a:latin typeface="Open Sauce Semi-Bold"/>
                <a:ea typeface="Open Sauce Semi-Bold"/>
                <a:cs typeface="Open Sauce Semi-Bold"/>
                <a:sym typeface="Open Sauce Semi-Bold"/>
              </a:rPr>
              <a:t>The demand for plant-based and health-conscious options is rapidly growing in the UK. 55% of UK consumers now prefer healthier, plant-based alternatives, which reflects a significant market trend. Starbucks has already introduced plant-based beverages and food items, but there is room to expand these offerings further to meet consumer demand (Proveg, 2024). By increasing the variety of plant-based options, Starbucks can attract health-conscious and environmentally aware customers, particularly younger demographics. This expansion aligns with Starbucks' commitment to inclusivity and sustainability, reinforcing its brand image as a progressive, customer-oriented company. Additionally, offering a diverse range of plant-based items can help Starbucks differentiate itself in a competitive market, where consumer preferences for wellness and ethical choices are increasingly influential.</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TextBox 2" id="2"/>
          <p:cNvSpPr txBox="true"/>
          <p:nvPr/>
        </p:nvSpPr>
        <p:spPr>
          <a:xfrm rot="0">
            <a:off x="1028700" y="904875"/>
            <a:ext cx="9570186" cy="2034059"/>
          </a:xfrm>
          <a:prstGeom prst="rect">
            <a:avLst/>
          </a:prstGeom>
        </p:spPr>
        <p:txBody>
          <a:bodyPr anchor="t" rtlCol="false" tIns="0" lIns="0" bIns="0" rIns="0">
            <a:spAutoFit/>
          </a:bodyPr>
          <a:lstStyle/>
          <a:p>
            <a:pPr algn="l">
              <a:lnSpc>
                <a:spcPts val="8111"/>
              </a:lnSpc>
            </a:pPr>
            <a:r>
              <a:rPr lang="en-US" sz="5793" b="true">
                <a:solidFill>
                  <a:srgbClr val="210B05"/>
                </a:solidFill>
                <a:latin typeface="Open Sauce Semi-Bold"/>
                <a:ea typeface="Open Sauce Semi-Bold"/>
                <a:cs typeface="Open Sauce Semi-Bold"/>
                <a:sym typeface="Open Sauce Semi-Bold"/>
              </a:rPr>
              <a:t>Threats - Intense Competition</a:t>
            </a:r>
          </a:p>
        </p:txBody>
      </p:sp>
      <p:sp>
        <p:nvSpPr>
          <p:cNvPr name="AutoShape 3" id="3"/>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4" id="4"/>
          <p:cNvSpPr/>
          <p:nvPr/>
        </p:nvSpPr>
        <p:spPr>
          <a:xfrm flipH="false" flipV="false" rot="0">
            <a:off x="10598886" y="5493941"/>
            <a:ext cx="7768685" cy="4719476"/>
          </a:xfrm>
          <a:custGeom>
            <a:avLst/>
            <a:gdLst/>
            <a:ahLst/>
            <a:cxnLst/>
            <a:rect r="r" b="b" t="t" l="l"/>
            <a:pathLst>
              <a:path h="4719476" w="7768685">
                <a:moveTo>
                  <a:pt x="0" y="0"/>
                </a:moveTo>
                <a:lnTo>
                  <a:pt x="7768685" y="0"/>
                </a:lnTo>
                <a:lnTo>
                  <a:pt x="7768685" y="4719476"/>
                </a:lnTo>
                <a:lnTo>
                  <a:pt x="0" y="4719476"/>
                </a:lnTo>
                <a:lnTo>
                  <a:pt x="0" y="0"/>
                </a:lnTo>
                <a:close/>
              </a:path>
            </a:pathLst>
          </a:custGeom>
          <a:blipFill>
            <a:blip r:embed="rId3"/>
            <a:stretch>
              <a:fillRect l="0" t="0" r="0" b="0"/>
            </a:stretch>
          </a:blipFill>
        </p:spPr>
      </p:sp>
      <p:sp>
        <p:nvSpPr>
          <p:cNvPr name="TextBox 5" id="5"/>
          <p:cNvSpPr txBox="true"/>
          <p:nvPr/>
        </p:nvSpPr>
        <p:spPr>
          <a:xfrm rot="0">
            <a:off x="1028700" y="3224684"/>
            <a:ext cx="9570186" cy="6400800"/>
          </a:xfrm>
          <a:prstGeom prst="rect">
            <a:avLst/>
          </a:prstGeom>
        </p:spPr>
        <p:txBody>
          <a:bodyPr anchor="t" rtlCol="false" tIns="0" lIns="0" bIns="0" rIns="0">
            <a:spAutoFit/>
          </a:bodyPr>
          <a:lstStyle/>
          <a:p>
            <a:pPr algn="ctr">
              <a:lnSpc>
                <a:spcPts val="3207"/>
              </a:lnSpc>
              <a:spcBef>
                <a:spcPct val="0"/>
              </a:spcBef>
            </a:pPr>
            <a:r>
              <a:rPr lang="en-US" b="true" sz="2673">
                <a:solidFill>
                  <a:srgbClr val="925643"/>
                </a:solidFill>
                <a:latin typeface="Open Sauce Semi-Bold"/>
                <a:ea typeface="Open Sauce Semi-Bold"/>
                <a:cs typeface="Open Sauce Semi-Bold"/>
                <a:sym typeface="Open Sauce Semi-Bold"/>
              </a:rPr>
              <a:t>The UK coffee market is highly competitive, with major players like Costa Coffee, which holds a 37% market share, as well as numerous independent cafes that offer unique, localized experiences. Starbucks faces competition from both large chains and small businesses that cater to diverse customer preferences. Costa’s dominance and affordability challenge Starbucks' ability to capture a larger market share, especially among cost-sensitive consumers. Independent cafes often appeal to customers seeking a unique atmosphere and locally sourced ingredients, which sets them apart from global chains. As competition continues to intensify, Starbucks must innovate and adapt its strategies to stay relevant and attractive to UK consumers, who have a wide range of coffee shop options.</a:t>
            </a:r>
          </a:p>
        </p:txBody>
      </p:sp>
      <p:sp>
        <p:nvSpPr>
          <p:cNvPr name="Freeform 6" id="6"/>
          <p:cNvSpPr/>
          <p:nvPr/>
        </p:nvSpPr>
        <p:spPr>
          <a:xfrm flipH="false" flipV="false" rot="0">
            <a:off x="11639777" y="-363356"/>
            <a:ext cx="5686903" cy="5857297"/>
          </a:xfrm>
          <a:custGeom>
            <a:avLst/>
            <a:gdLst/>
            <a:ahLst/>
            <a:cxnLst/>
            <a:rect r="r" b="b" t="t" l="l"/>
            <a:pathLst>
              <a:path h="5857297" w="5686903">
                <a:moveTo>
                  <a:pt x="0" y="0"/>
                </a:moveTo>
                <a:lnTo>
                  <a:pt x="5686902" y="0"/>
                </a:lnTo>
                <a:lnTo>
                  <a:pt x="5686902" y="5857297"/>
                </a:lnTo>
                <a:lnTo>
                  <a:pt x="0" y="585729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7" id="7"/>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TextBox 2" id="2"/>
          <p:cNvSpPr txBox="true"/>
          <p:nvPr/>
        </p:nvSpPr>
        <p:spPr>
          <a:xfrm rot="0">
            <a:off x="1028700" y="942975"/>
            <a:ext cx="9570186" cy="2577874"/>
          </a:xfrm>
          <a:prstGeom prst="rect">
            <a:avLst/>
          </a:prstGeom>
        </p:spPr>
        <p:txBody>
          <a:bodyPr anchor="t" rtlCol="false" tIns="0" lIns="0" bIns="0" rIns="0">
            <a:spAutoFit/>
          </a:bodyPr>
          <a:lstStyle/>
          <a:p>
            <a:pPr algn="ctr">
              <a:lnSpc>
                <a:spcPts val="6878"/>
              </a:lnSpc>
            </a:pPr>
            <a:r>
              <a:rPr lang="en-US" sz="4913" b="true">
                <a:solidFill>
                  <a:srgbClr val="210B05"/>
                </a:solidFill>
                <a:latin typeface="Open Sauce Semi-Bold"/>
                <a:ea typeface="Open Sauce Semi-Bold"/>
                <a:cs typeface="Open Sauce Semi-Bold"/>
                <a:sym typeface="Open Sauce Semi-Bold"/>
              </a:rPr>
              <a:t>Threats - Economic Uncertainty and Environmental Scrutiny</a:t>
            </a:r>
          </a:p>
        </p:txBody>
      </p:sp>
      <p:sp>
        <p:nvSpPr>
          <p:cNvPr name="AutoShape 3" id="3"/>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4" id="4"/>
          <p:cNvSpPr/>
          <p:nvPr/>
        </p:nvSpPr>
        <p:spPr>
          <a:xfrm flipH="false" flipV="false" rot="0">
            <a:off x="11524298" y="0"/>
            <a:ext cx="6763702" cy="10287000"/>
          </a:xfrm>
          <a:custGeom>
            <a:avLst/>
            <a:gdLst/>
            <a:ahLst/>
            <a:cxnLst/>
            <a:rect r="r" b="b" t="t" l="l"/>
            <a:pathLst>
              <a:path h="10287000" w="6763702">
                <a:moveTo>
                  <a:pt x="0" y="0"/>
                </a:moveTo>
                <a:lnTo>
                  <a:pt x="6763702" y="0"/>
                </a:lnTo>
                <a:lnTo>
                  <a:pt x="6763702" y="10287000"/>
                </a:lnTo>
                <a:lnTo>
                  <a:pt x="0" y="10287000"/>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5" id="5"/>
          <p:cNvSpPr/>
          <p:nvPr/>
        </p:nvSpPr>
        <p:spPr>
          <a:xfrm flipH="false" flipV="false" rot="0">
            <a:off x="2204193" y="3365628"/>
            <a:ext cx="7219201" cy="5892672"/>
          </a:xfrm>
          <a:custGeom>
            <a:avLst/>
            <a:gdLst/>
            <a:ahLst/>
            <a:cxnLst/>
            <a:rect r="r" b="b" t="t" l="l"/>
            <a:pathLst>
              <a:path h="5892672" w="7219201">
                <a:moveTo>
                  <a:pt x="0" y="0"/>
                </a:moveTo>
                <a:lnTo>
                  <a:pt x="7219200" y="0"/>
                </a:lnTo>
                <a:lnTo>
                  <a:pt x="7219200" y="5892672"/>
                </a:lnTo>
                <a:lnTo>
                  <a:pt x="0" y="5892672"/>
                </a:lnTo>
                <a:lnTo>
                  <a:pt x="0" y="0"/>
                </a:lnTo>
                <a:close/>
              </a:path>
            </a:pathLst>
          </a:custGeom>
          <a:blipFill>
            <a:blip r:embed="rId5">
              <a:alphaModFix amt="15000"/>
            </a:blip>
            <a:stretch>
              <a:fillRect l="0" t="0" r="0" b="0"/>
            </a:stretch>
          </a:blipFill>
        </p:spPr>
      </p:sp>
      <p:sp>
        <p:nvSpPr>
          <p:cNvPr name="Freeform 6" id="6"/>
          <p:cNvSpPr/>
          <p:nvPr/>
        </p:nvSpPr>
        <p:spPr>
          <a:xfrm flipH="false" flipV="false" rot="0">
            <a:off x="9423393" y="-749172"/>
            <a:ext cx="5208608" cy="4114800"/>
          </a:xfrm>
          <a:custGeom>
            <a:avLst/>
            <a:gdLst/>
            <a:ahLst/>
            <a:cxnLst/>
            <a:rect r="r" b="b" t="t" l="l"/>
            <a:pathLst>
              <a:path h="4114800" w="5208608">
                <a:moveTo>
                  <a:pt x="0" y="0"/>
                </a:moveTo>
                <a:lnTo>
                  <a:pt x="5208608" y="0"/>
                </a:lnTo>
                <a:lnTo>
                  <a:pt x="5208608"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7" id="7"/>
          <p:cNvSpPr txBox="true"/>
          <p:nvPr/>
        </p:nvSpPr>
        <p:spPr>
          <a:xfrm rot="0">
            <a:off x="1028700" y="3657600"/>
            <a:ext cx="9570186" cy="5600237"/>
          </a:xfrm>
          <a:prstGeom prst="rect">
            <a:avLst/>
          </a:prstGeom>
        </p:spPr>
        <p:txBody>
          <a:bodyPr anchor="t" rtlCol="false" tIns="0" lIns="0" bIns="0" rIns="0">
            <a:spAutoFit/>
          </a:bodyPr>
          <a:lstStyle/>
          <a:p>
            <a:pPr algn="ctr">
              <a:lnSpc>
                <a:spcPts val="3207"/>
              </a:lnSpc>
              <a:spcBef>
                <a:spcPct val="0"/>
              </a:spcBef>
            </a:pPr>
            <a:r>
              <a:rPr lang="en-US" b="true" sz="2673">
                <a:solidFill>
                  <a:srgbClr val="925643"/>
                </a:solidFill>
                <a:latin typeface="Open Sauce Semi-Bold"/>
                <a:ea typeface="Open Sauce Semi-Bold"/>
                <a:cs typeface="Open Sauce Semi-Bold"/>
                <a:sym typeface="Open Sauce Semi-Bold"/>
              </a:rPr>
              <a:t>Starbucks faces challenges from economic uncertainty in the UK, where inflation is projected to average 6.5% in 2024. As prices rise, consumers may reduce spending on premium items like Starbucks coffee, opting for more affordable alternatives. Additionally, Starbucks must address the growing scrutiny around its environmental practices (Sorensen, 2015). UK consumers increasingly expect brands to adopt sustainable measures, and failure to meet these expectations could harm Starbucks' reputation. In response to economic and environmental pressures, Starbucks should consider cost-saving measures while reinforcing its commitment to sustainability, ensuring it remains relevant to price-sensitive, eco-conscious consumers in the UK.</a:t>
            </a:r>
          </a:p>
        </p:txBody>
      </p:sp>
      <p:sp>
        <p:nvSpPr>
          <p:cNvPr name="TextBox 8" id="8"/>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8F5EC"/>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Freeform 3" id="3"/>
          <p:cNvSpPr/>
          <p:nvPr/>
        </p:nvSpPr>
        <p:spPr>
          <a:xfrm flipH="false" flipV="false" rot="0">
            <a:off x="10114925" y="4111925"/>
            <a:ext cx="8252646" cy="6168853"/>
          </a:xfrm>
          <a:custGeom>
            <a:avLst/>
            <a:gdLst/>
            <a:ahLst/>
            <a:cxnLst/>
            <a:rect r="r" b="b" t="t" l="l"/>
            <a:pathLst>
              <a:path h="6168853" w="8252646">
                <a:moveTo>
                  <a:pt x="0" y="0"/>
                </a:moveTo>
                <a:lnTo>
                  <a:pt x="8252646" y="0"/>
                </a:lnTo>
                <a:lnTo>
                  <a:pt x="8252646" y="6168853"/>
                </a:lnTo>
                <a:lnTo>
                  <a:pt x="0" y="6168853"/>
                </a:lnTo>
                <a:lnTo>
                  <a:pt x="0" y="0"/>
                </a:lnTo>
                <a:close/>
              </a:path>
            </a:pathLst>
          </a:custGeom>
          <a:blipFill>
            <a:blip r:embed="rId3"/>
            <a:stretch>
              <a:fillRect l="0" t="0" r="0" b="0"/>
            </a:stretch>
          </a:blipFill>
        </p:spPr>
      </p:sp>
      <p:sp>
        <p:nvSpPr>
          <p:cNvPr name="TextBox 4" id="4"/>
          <p:cNvSpPr txBox="true"/>
          <p:nvPr/>
        </p:nvSpPr>
        <p:spPr>
          <a:xfrm rot="0">
            <a:off x="608525" y="1252538"/>
            <a:ext cx="9570186" cy="903272"/>
          </a:xfrm>
          <a:prstGeom prst="rect">
            <a:avLst/>
          </a:prstGeom>
        </p:spPr>
        <p:txBody>
          <a:bodyPr anchor="t" rtlCol="false" tIns="0" lIns="0" bIns="0" rIns="0">
            <a:spAutoFit/>
          </a:bodyPr>
          <a:lstStyle/>
          <a:p>
            <a:pPr algn="ctr">
              <a:lnSpc>
                <a:spcPts val="7438"/>
              </a:lnSpc>
            </a:pPr>
            <a:r>
              <a:rPr lang="en-US" sz="5313" b="true">
                <a:solidFill>
                  <a:srgbClr val="210B05"/>
                </a:solidFill>
                <a:latin typeface="Open Sauce Semi-Bold"/>
                <a:ea typeface="Open Sauce Semi-Bold"/>
                <a:cs typeface="Open Sauce Semi-Bold"/>
                <a:sym typeface="Open Sauce Semi-Bold"/>
              </a:rPr>
              <a:t>Conclusion</a:t>
            </a:r>
          </a:p>
        </p:txBody>
      </p:sp>
      <p:sp>
        <p:nvSpPr>
          <p:cNvPr name="TextBox 5" id="5"/>
          <p:cNvSpPr txBox="true"/>
          <p:nvPr/>
        </p:nvSpPr>
        <p:spPr>
          <a:xfrm rot="0">
            <a:off x="608525" y="2443064"/>
            <a:ext cx="9570186" cy="5600700"/>
          </a:xfrm>
          <a:prstGeom prst="rect">
            <a:avLst/>
          </a:prstGeom>
        </p:spPr>
        <p:txBody>
          <a:bodyPr anchor="t" rtlCol="false" tIns="0" lIns="0" bIns="0" rIns="0">
            <a:spAutoFit/>
          </a:bodyPr>
          <a:lstStyle/>
          <a:p>
            <a:pPr algn="ctr">
              <a:lnSpc>
                <a:spcPts val="3207"/>
              </a:lnSpc>
              <a:spcBef>
                <a:spcPct val="0"/>
              </a:spcBef>
            </a:pPr>
            <a:r>
              <a:rPr lang="en-US" b="true" sz="2673">
                <a:solidFill>
                  <a:srgbClr val="925643"/>
                </a:solidFill>
                <a:latin typeface="Open Sauce Semi-Bold"/>
                <a:ea typeface="Open Sauce Semi-Bold"/>
                <a:cs typeface="Open Sauce Semi-Bold"/>
                <a:sym typeface="Open Sauce Semi-Bold"/>
              </a:rPr>
              <a:t>Starbucks’ strong brand recognition and commitment to ethical sourcing are valuable assets in the UK market, while high costs and environmental concerns present challenges. Through a SWOT analysis, we identified opportunities for Starbucks to expand its sustainable practices, enhance digital engagement, and increase plant-based offerings, all of which align with current market trends. However, intense competition and economic pressures require Starbucks to remain adaptable and innovative. By implementing our recommendations, Starbucks can reinforce its position in the UK market, appeal to evolving consumer preferences, and continue growing despite external challenges.</a:t>
            </a:r>
          </a:p>
        </p:txBody>
      </p:sp>
      <p:sp>
        <p:nvSpPr>
          <p:cNvPr name="TextBox 6" id="6"/>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Tree>
  </p:cSld>
  <p:clrMapOvr>
    <a:masterClrMapping/>
  </p:clrMapOvr>
</p:sld>
</file>

<file path=ppt/slides/slide17.xml><?xml version="1.0" encoding="utf-8"?>
<p:sld xmlns:p="http://schemas.openxmlformats.org/presentationml/2006/main" xmlns:a="http://schemas.openxmlformats.org/drawingml/2006/main">
  <p:cSld>
    <p:bg>
      <p:bgPr>
        <a:solidFill>
          <a:srgbClr val="F8F5EC"/>
        </a:solidFill>
      </p:bgPr>
    </p:bg>
    <p:spTree>
      <p:nvGrpSpPr>
        <p:cNvPr id="1" name=""/>
        <p:cNvGrpSpPr/>
        <p:nvPr/>
      </p:nvGrpSpPr>
      <p:grpSpPr>
        <a:xfrm>
          <a:off x="0" y="0"/>
          <a:ext cx="0" cy="0"/>
          <a:chOff x="0" y="0"/>
          <a:chExt cx="0" cy="0"/>
        </a:xfrm>
      </p:grpSpPr>
      <p:sp>
        <p:nvSpPr>
          <p:cNvPr name="AutoShape 2" id="2"/>
          <p:cNvSpPr/>
          <p:nvPr/>
        </p:nvSpPr>
        <p:spPr>
          <a:xfrm>
            <a:off x="0" y="1047750"/>
            <a:ext cx="18367571" cy="0"/>
          </a:xfrm>
          <a:prstGeom prst="line">
            <a:avLst/>
          </a:prstGeom>
          <a:ln cap="flat" w="9525">
            <a:solidFill>
              <a:srgbClr val="000000"/>
            </a:solidFill>
            <a:prstDash val="solid"/>
            <a:headEnd type="none" len="sm" w="sm"/>
            <a:tailEnd type="none" len="sm" w="sm"/>
          </a:ln>
        </p:spPr>
      </p:sp>
      <p:sp>
        <p:nvSpPr>
          <p:cNvPr name="TextBox 3" id="3"/>
          <p:cNvSpPr txBox="true"/>
          <p:nvPr/>
        </p:nvSpPr>
        <p:spPr>
          <a:xfrm rot="0">
            <a:off x="4358907" y="952500"/>
            <a:ext cx="9570186" cy="903272"/>
          </a:xfrm>
          <a:prstGeom prst="rect">
            <a:avLst/>
          </a:prstGeom>
        </p:spPr>
        <p:txBody>
          <a:bodyPr anchor="t" rtlCol="false" tIns="0" lIns="0" bIns="0" rIns="0">
            <a:spAutoFit/>
          </a:bodyPr>
          <a:lstStyle/>
          <a:p>
            <a:pPr algn="ctr">
              <a:lnSpc>
                <a:spcPts val="7438"/>
              </a:lnSpc>
            </a:pPr>
            <a:r>
              <a:rPr lang="en-US" sz="5313" b="true">
                <a:solidFill>
                  <a:srgbClr val="210B05"/>
                </a:solidFill>
                <a:latin typeface="Open Sauce Semi-Bold"/>
                <a:ea typeface="Open Sauce Semi-Bold"/>
                <a:cs typeface="Open Sauce Semi-Bold"/>
                <a:sym typeface="Open Sauce Semi-Bold"/>
              </a:rPr>
              <a:t>Reference List</a:t>
            </a:r>
          </a:p>
        </p:txBody>
      </p:sp>
      <p:sp>
        <p:nvSpPr>
          <p:cNvPr name="TextBox 4" id="4"/>
          <p:cNvSpPr txBox="true"/>
          <p:nvPr/>
        </p:nvSpPr>
        <p:spPr>
          <a:xfrm rot="0">
            <a:off x="608525" y="387863"/>
            <a:ext cx="2796417" cy="359850"/>
          </a:xfrm>
          <a:prstGeom prst="rect">
            <a:avLst/>
          </a:prstGeom>
        </p:spPr>
        <p:txBody>
          <a:bodyPr anchor="t" rtlCol="false" tIns="0" lIns="0" bIns="0" rIns="0">
            <a:spAutoFit/>
          </a:bodyPr>
          <a:lstStyle/>
          <a:p>
            <a:pPr algn="l">
              <a:lnSpc>
                <a:spcPts val="2847"/>
              </a:lnSpc>
            </a:pPr>
            <a:r>
              <a:rPr lang="en-US" sz="2373" b="true">
                <a:solidFill>
                  <a:srgbClr val="000000"/>
                </a:solidFill>
                <a:latin typeface="Open Sauce Semi-Bold"/>
                <a:ea typeface="Open Sauce Semi-Bold"/>
                <a:cs typeface="Open Sauce Semi-Bold"/>
                <a:sym typeface="Open Sauce Semi-Bold"/>
              </a:rPr>
              <a:t>Presentation</a:t>
            </a:r>
          </a:p>
        </p:txBody>
      </p:sp>
      <p:sp>
        <p:nvSpPr>
          <p:cNvPr name="TextBox 5" id="5"/>
          <p:cNvSpPr txBox="true"/>
          <p:nvPr/>
        </p:nvSpPr>
        <p:spPr>
          <a:xfrm rot="0">
            <a:off x="224210" y="2160572"/>
            <a:ext cx="17839580" cy="7674571"/>
          </a:xfrm>
          <a:prstGeom prst="rect">
            <a:avLst/>
          </a:prstGeom>
        </p:spPr>
        <p:txBody>
          <a:bodyPr anchor="t" rtlCol="false" tIns="0" lIns="0" bIns="0" rIns="0">
            <a:spAutoFit/>
          </a:bodyPr>
          <a:lstStyle/>
          <a:p>
            <a:pPr algn="just">
              <a:lnSpc>
                <a:spcPts val="2367"/>
              </a:lnSpc>
              <a:spcBef>
                <a:spcPct val="0"/>
              </a:spcBef>
            </a:pP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Aneurin Canham-Clyne (2024). Brian Niccol was hired to transform Starbucks. Is that possible? [online] Restaurant Dive. Available at: https://www.restaurantdive.com/news/starbucks-ceo-brian-niccol-first-day-challenges-china-labor-value-brand-identity/726435/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Camron (2024). Starbucks Marketing Strategy (2024). [online] Business Model Analyst. Available at: https://businessmodelanalyst.com/starbucks-marketing-strategy/?srsltid=AfmBOooDceui8JE3EvV0mq0oL-D6aWGi_6sa9e3z2A-zYq9GDWWwn_Ud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Ma, Y. (2023). From Beans to Cups: A Comprehensive Study of Starbucks Sustainability Marketing and Impact on Brand Loyalty. [online] ResearchGate. Available at: https://www.researchgate.net/publication/376887824_From_Beans_to_Cups_A_Comprehensive_Study_of_Starbucks_Sustainability_Marketing_and_Impact_on_Brand_Loyalty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Neate, R. (2022). Starbucks pays just £5m UK corporation tax on £95m gross profit. [online] the Guardian. Available at: https://www.theguardian.com/business/2022/mar/30/starbucks-uk-corporation-tax-profit-administrative-expenses-royalties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Proveg (2024). Taste trends: The shift towards plant-based eating in the UK. [online] ProVeg International. Available at: https://proveg.org/article/taste-trends-the-shift-towards-plant-based-eating-in-the-uk/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Sorensen, P. (2015). Starbucks Shares a Decade of Research, Verifies 99% of Coffee Ethically Sourced. [online] About Starbucks. Available at: https://about.starbucks.com/stories/2015/starbucks-ethical-sourcing-program/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Starbucks (2020). GLOBAL ENVIRONMENTAL &amp; SOCIAL IMPACT REPORT. [online] Available at: https://stories.starbucks.com/uploads/2021/04/Starbucks-2020-Global-Environmental-and-Social-Impact-Report.pdf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Starbucks (2023). Starbucks celebrates 25 years of coffee in the UK and in the Europe Middle East and Africa region. [online] Starbucks Stories EMEA. Available at: https://stories.starbucks.com/emea/stories/2023/25-years-of-coffee-in-the-uk-and-emea/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Suite, P. (2024). Mobile Ordering: Adapting to Changing Consumer Preferences. [online] Medium. Available at: https://medium.com/@phonesuites/mobile-ordering-adapting-to-changing-consumer-preferences-2ca605c6cbd3 [Accessed 8 Nov. 2024].</a:t>
            </a:r>
          </a:p>
          <a:p>
            <a:pPr algn="just">
              <a:lnSpc>
                <a:spcPts val="2367"/>
              </a:lnSpc>
              <a:spcBef>
                <a:spcPct val="0"/>
              </a:spcBef>
            </a:pPr>
            <a:r>
              <a:rPr lang="en-US" b="true" sz="1973">
                <a:solidFill>
                  <a:srgbClr val="000000"/>
                </a:solidFill>
                <a:latin typeface="Open Sauce Semi-Bold"/>
                <a:ea typeface="Open Sauce Semi-Bold"/>
                <a:cs typeface="Open Sauce Semi-Bold"/>
                <a:sym typeface="Open Sauce Semi-Bold"/>
              </a:rPr>
              <a:t>Zhang, X. (2023). An Assessment of Starbucks’ Profitability Through Financial and Operational Strategy. BCP Business &amp; Management, 44, pp.584–591. doi:https://doi.org/10.54691/bcpbm.v44i.4889.</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DAGV5Q_7mZw</dc:identifier>
  <dcterms:modified xsi:type="dcterms:W3CDTF">2011-08-01T06:04:30Z</dcterms:modified>
  <cp:revision>1</cp:revision>
  <dc:title>Beige and brown Coffee History modern presentation</dc:title>
</cp:coreProperties>
</file>