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4"/>
  </p:notesMasterIdLst>
  <p:handoutMasterIdLst>
    <p:handoutMasterId r:id="rId35"/>
  </p:handoutMasterIdLst>
  <p:sldIdLst>
    <p:sldId id="330" r:id="rId2"/>
    <p:sldId id="332" r:id="rId3"/>
    <p:sldId id="333" r:id="rId4"/>
    <p:sldId id="334" r:id="rId5"/>
    <p:sldId id="358" r:id="rId6"/>
    <p:sldId id="359" r:id="rId7"/>
    <p:sldId id="335" r:id="rId8"/>
    <p:sldId id="360" r:id="rId9"/>
    <p:sldId id="361" r:id="rId10"/>
    <p:sldId id="336" r:id="rId11"/>
    <p:sldId id="362" r:id="rId12"/>
    <p:sldId id="337" r:id="rId13"/>
    <p:sldId id="338" r:id="rId14"/>
    <p:sldId id="363" r:id="rId15"/>
    <p:sldId id="364" r:id="rId16"/>
    <p:sldId id="339" r:id="rId17"/>
    <p:sldId id="365" r:id="rId18"/>
    <p:sldId id="366" r:id="rId19"/>
    <p:sldId id="340" r:id="rId20"/>
    <p:sldId id="341" r:id="rId21"/>
    <p:sldId id="342" r:id="rId22"/>
    <p:sldId id="367" r:id="rId23"/>
    <p:sldId id="343" r:id="rId24"/>
    <p:sldId id="344" r:id="rId25"/>
    <p:sldId id="345" r:id="rId26"/>
    <p:sldId id="346" r:id="rId27"/>
    <p:sldId id="368" r:id="rId28"/>
    <p:sldId id="369" r:id="rId29"/>
    <p:sldId id="370" r:id="rId30"/>
    <p:sldId id="371" r:id="rId31"/>
    <p:sldId id="347" r:id="rId32"/>
    <p:sldId id="315"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1" autoAdjust="0"/>
    <p:restoredTop sz="70827" autoAdjust="0"/>
  </p:normalViewPr>
  <p:slideViewPr>
    <p:cSldViewPr snapToGrid="0">
      <p:cViewPr varScale="1">
        <p:scale>
          <a:sx n="82" d="100"/>
          <a:sy n="82" d="100"/>
        </p:scale>
        <p:origin x="2460"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FB0C0F3-0DDD-4A97-8203-C34114D4C7EF}" type="datetimeFigureOut">
              <a:rPr lang="en-GB" smtClean="0"/>
              <a:t>18/09/2017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DA98500-F26D-4054-BBE3-BC219E85D4FB}" type="slidenum">
              <a:rPr lang="en-GB" smtClean="0"/>
              <a:t>‹#›</a:t>
            </a:fld>
            <a:endParaRPr lang="en-GB"/>
          </a:p>
        </p:txBody>
      </p:sp>
    </p:spTree>
    <p:extLst>
      <p:ext uri="{BB962C8B-B14F-4D97-AF65-F5344CB8AC3E}">
        <p14:creationId xmlns:p14="http://schemas.microsoft.com/office/powerpoint/2010/main" val="42623134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1E1B63D-2D69-402A-A27A-DBED34AA61D6}" type="datetimeFigureOut">
              <a:rPr lang="en-GB" smtClean="0"/>
              <a:t>18/09/2017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13777DD-9360-4360-A5AC-D5343F63971B}" type="slidenum">
              <a:rPr lang="en-GB" smtClean="0"/>
              <a:t>‹#›</a:t>
            </a:fld>
            <a:endParaRPr lang="en-GB"/>
          </a:p>
        </p:txBody>
      </p:sp>
    </p:spTree>
    <p:extLst>
      <p:ext uri="{BB962C8B-B14F-4D97-AF65-F5344CB8AC3E}">
        <p14:creationId xmlns:p14="http://schemas.microsoft.com/office/powerpoint/2010/main" val="576244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defTabSz="914400">
              <a:spcBef>
                <a:spcPct val="0"/>
              </a:spcBef>
              <a:defRPr/>
            </a:pPr>
            <a:fld id="{2AA89286-F70D-478D-8162-1EE1112EA4B4}" type="slidenum">
              <a:rPr lang="en-GB" altLang="en-US" kern="0" smtClean="0">
                <a:solidFill>
                  <a:prstClr val="black"/>
                </a:solidFill>
                <a:latin typeface="Arial" panose="020B0604020202020204" pitchFamily="34" charset="0"/>
              </a:rPr>
              <a:pPr defTabSz="914400">
                <a:spcBef>
                  <a:spcPct val="0"/>
                </a:spcBef>
                <a:defRPr/>
              </a:pPr>
              <a:t>1</a:t>
            </a:fld>
            <a:endParaRPr lang="en-GB" altLang="en-US" kern="0" dirty="0">
              <a:solidFill>
                <a:prstClr val="black"/>
              </a:solidFill>
              <a:latin typeface="Arial" panose="020B0604020202020204" pitchFamily="34" charset="0"/>
            </a:endParaRPr>
          </a:p>
        </p:txBody>
      </p:sp>
    </p:spTree>
    <p:extLst>
      <p:ext uri="{BB962C8B-B14F-4D97-AF65-F5344CB8AC3E}">
        <p14:creationId xmlns:p14="http://schemas.microsoft.com/office/powerpoint/2010/main" val="746106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623702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3</a:t>
            </a:fld>
            <a:endParaRPr lang="en-GB" dirty="0"/>
          </a:p>
        </p:txBody>
      </p:sp>
    </p:spTree>
    <p:extLst>
      <p:ext uri="{BB962C8B-B14F-4D97-AF65-F5344CB8AC3E}">
        <p14:creationId xmlns:p14="http://schemas.microsoft.com/office/powerpoint/2010/main" val="349308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4</a:t>
            </a:fld>
            <a:endParaRPr lang="en-GB" dirty="0"/>
          </a:p>
        </p:txBody>
      </p:sp>
    </p:spTree>
    <p:extLst>
      <p:ext uri="{BB962C8B-B14F-4D97-AF65-F5344CB8AC3E}">
        <p14:creationId xmlns:p14="http://schemas.microsoft.com/office/powerpoint/2010/main" val="1004419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7</a:t>
            </a:fld>
            <a:endParaRPr lang="en-GB"/>
          </a:p>
        </p:txBody>
      </p:sp>
    </p:spTree>
    <p:extLst>
      <p:ext uri="{BB962C8B-B14F-4D97-AF65-F5344CB8AC3E}">
        <p14:creationId xmlns:p14="http://schemas.microsoft.com/office/powerpoint/2010/main" val="1497111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10</a:t>
            </a:fld>
            <a:endParaRPr lang="en-GB"/>
          </a:p>
        </p:txBody>
      </p:sp>
    </p:spTree>
    <p:extLst>
      <p:ext uri="{BB962C8B-B14F-4D97-AF65-F5344CB8AC3E}">
        <p14:creationId xmlns:p14="http://schemas.microsoft.com/office/powerpoint/2010/main" val="3621898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12</a:t>
            </a:fld>
            <a:endParaRPr lang="en-GB"/>
          </a:p>
        </p:txBody>
      </p:sp>
    </p:spTree>
    <p:extLst>
      <p:ext uri="{BB962C8B-B14F-4D97-AF65-F5344CB8AC3E}">
        <p14:creationId xmlns:p14="http://schemas.microsoft.com/office/powerpoint/2010/main" val="2178933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13</a:t>
            </a:fld>
            <a:endParaRPr lang="en-GB"/>
          </a:p>
        </p:txBody>
      </p:sp>
    </p:spTree>
    <p:extLst>
      <p:ext uri="{BB962C8B-B14F-4D97-AF65-F5344CB8AC3E}">
        <p14:creationId xmlns:p14="http://schemas.microsoft.com/office/powerpoint/2010/main" val="3591801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16</a:t>
            </a:fld>
            <a:endParaRPr lang="en-GB"/>
          </a:p>
        </p:txBody>
      </p:sp>
    </p:spTree>
    <p:extLst>
      <p:ext uri="{BB962C8B-B14F-4D97-AF65-F5344CB8AC3E}">
        <p14:creationId xmlns:p14="http://schemas.microsoft.com/office/powerpoint/2010/main" val="3378323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17</a:t>
            </a:fld>
            <a:endParaRPr lang="en-GB"/>
          </a:p>
        </p:txBody>
      </p:sp>
    </p:spTree>
    <p:extLst>
      <p:ext uri="{BB962C8B-B14F-4D97-AF65-F5344CB8AC3E}">
        <p14:creationId xmlns:p14="http://schemas.microsoft.com/office/powerpoint/2010/main" val="3456611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19</a:t>
            </a:fld>
            <a:endParaRPr lang="en-GB"/>
          </a:p>
        </p:txBody>
      </p:sp>
    </p:spTree>
    <p:extLst>
      <p:ext uri="{BB962C8B-B14F-4D97-AF65-F5344CB8AC3E}">
        <p14:creationId xmlns:p14="http://schemas.microsoft.com/office/powerpoint/2010/main" val="3537557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21</a:t>
            </a:fld>
            <a:endParaRPr lang="en-GB"/>
          </a:p>
        </p:txBody>
      </p:sp>
    </p:spTree>
    <p:extLst>
      <p:ext uri="{BB962C8B-B14F-4D97-AF65-F5344CB8AC3E}">
        <p14:creationId xmlns:p14="http://schemas.microsoft.com/office/powerpoint/2010/main" val="2523342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23</a:t>
            </a:fld>
            <a:endParaRPr lang="en-GB"/>
          </a:p>
        </p:txBody>
      </p:sp>
    </p:spTree>
    <p:extLst>
      <p:ext uri="{BB962C8B-B14F-4D97-AF65-F5344CB8AC3E}">
        <p14:creationId xmlns:p14="http://schemas.microsoft.com/office/powerpoint/2010/main" val="1730461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24</a:t>
            </a:fld>
            <a:endParaRPr lang="en-GB"/>
          </a:p>
        </p:txBody>
      </p:sp>
    </p:spTree>
    <p:extLst>
      <p:ext uri="{BB962C8B-B14F-4D97-AF65-F5344CB8AC3E}">
        <p14:creationId xmlns:p14="http://schemas.microsoft.com/office/powerpoint/2010/main" val="346395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25</a:t>
            </a:fld>
            <a:endParaRPr lang="en-GB"/>
          </a:p>
        </p:txBody>
      </p:sp>
    </p:spTree>
    <p:extLst>
      <p:ext uri="{BB962C8B-B14F-4D97-AF65-F5344CB8AC3E}">
        <p14:creationId xmlns:p14="http://schemas.microsoft.com/office/powerpoint/2010/main" val="24676752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26</a:t>
            </a:fld>
            <a:endParaRPr lang="en-GB"/>
          </a:p>
        </p:txBody>
      </p:sp>
    </p:spTree>
    <p:extLst>
      <p:ext uri="{BB962C8B-B14F-4D97-AF65-F5344CB8AC3E}">
        <p14:creationId xmlns:p14="http://schemas.microsoft.com/office/powerpoint/2010/main" val="30044100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197B9-0B2F-49F1-8FD6-DEEFD64C5212}" type="slidenum">
              <a:rPr lang="en-GB" smtClean="0"/>
              <a:t>31</a:t>
            </a:fld>
            <a:endParaRPr lang="en-GB"/>
          </a:p>
        </p:txBody>
      </p:sp>
    </p:spTree>
    <p:extLst>
      <p:ext uri="{BB962C8B-B14F-4D97-AF65-F5344CB8AC3E}">
        <p14:creationId xmlns:p14="http://schemas.microsoft.com/office/powerpoint/2010/main" val="7355821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32</a:t>
            </a:fld>
            <a:endParaRPr lang="en-GB"/>
          </a:p>
        </p:txBody>
      </p:sp>
    </p:spTree>
    <p:extLst>
      <p:ext uri="{BB962C8B-B14F-4D97-AF65-F5344CB8AC3E}">
        <p14:creationId xmlns:p14="http://schemas.microsoft.com/office/powerpoint/2010/main" val="3405544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1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defTabSz="457200">
                <a:defRPr/>
              </a:pPr>
              <a:endParaRPr lang="en-US">
                <a:solidFill>
                  <a:prstClr val="black"/>
                </a:solidFill>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defTabSz="457200"/>
              <a:endParaRPr lang="en-GB">
                <a:solidFill>
                  <a:prstClr val="black"/>
                </a:solidFill>
              </a:endParaRPr>
            </a:p>
          </p:txBody>
        </p:sp>
        <p:sp>
          <p:nvSpPr>
            <p:cNvPr id="8" name="Freeform 18"/>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B097406A-DB70-4AC5-A039-A49D8758D5E2}" type="datetimeFigureOut">
              <a:rPr lang="en-US"/>
              <a:pPr>
                <a:defRPr/>
              </a:pPr>
              <a:t>9/18/2017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solidFill>
                <a:srgbClr val="2DA2BF">
                  <a:tint val="20000"/>
                </a:srgbClr>
              </a:solidFill>
            </a:endParaRPr>
          </a:p>
        </p:txBody>
      </p:sp>
      <p:sp>
        <p:nvSpPr>
          <p:cNvPr id="13" name="Slide Number Placeholder 26"/>
          <p:cNvSpPr>
            <a:spLocks noGrp="1"/>
          </p:cNvSpPr>
          <p:nvPr>
            <p:ph type="sldNum" sz="quarter" idx="12"/>
          </p:nvPr>
        </p:nvSpPr>
        <p:spPr/>
        <p:txBody>
          <a:bodyPr/>
          <a:lstStyle>
            <a:lvl1pPr>
              <a:defRPr smtClean="0">
                <a:solidFill>
                  <a:srgbClr val="FFFFFF"/>
                </a:solidFill>
              </a:defRPr>
            </a:lvl1pPr>
          </a:lstStyle>
          <a:p>
            <a:pPr>
              <a:defRPr/>
            </a:pPr>
            <a:fld id="{947EE285-EBD1-46E8-A22A-F8045ACA0E56}" type="slidenum">
              <a:rPr lang="en-US" altLang="en-US"/>
              <a:pPr>
                <a:defRPr/>
              </a:pPr>
              <a:t>‹#›</a:t>
            </a:fld>
            <a:endParaRPr lang="en-US" altLang="en-US"/>
          </a:p>
        </p:txBody>
      </p:sp>
    </p:spTree>
    <p:extLst>
      <p:ext uri="{BB962C8B-B14F-4D97-AF65-F5344CB8AC3E}">
        <p14:creationId xmlns:p14="http://schemas.microsoft.com/office/powerpoint/2010/main" val="1924329709"/>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fld id="{2915BEFA-91CA-4BAA-A7BA-898B31B1BDE5}"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38CC9870-A1E2-4C65-A154-FDA6D24291D0}"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3631533801"/>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5" name="Chevron 11"/>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C7D0B706-A267-4F4E-AB9B-73728E9F3AE2}" type="datetimeFigureOut">
              <a:rPr lang="en-US">
                <a:solidFill>
                  <a:prstClr val="white"/>
                </a:solidFill>
              </a:rPr>
              <a:pPr>
                <a:defRPr/>
              </a:pPr>
              <a:t>9/18/2017</a:t>
            </a:fld>
            <a:endParaRPr lang="en-US">
              <a:solidFill>
                <a:prstClr val="white"/>
              </a:solidFill>
            </a:endParaRPr>
          </a:p>
        </p:txBody>
      </p:sp>
      <p:sp>
        <p:nvSpPr>
          <p:cNvPr id="7" name="Footer Placeholder 4"/>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8" name="Slide Number Placeholder 5"/>
          <p:cNvSpPr>
            <a:spLocks noGrp="1"/>
          </p:cNvSpPr>
          <p:nvPr>
            <p:ph type="sldNum" sz="quarter" idx="12"/>
          </p:nvPr>
        </p:nvSpPr>
        <p:spPr/>
        <p:txBody>
          <a:bodyPr/>
          <a:lstStyle>
            <a:lvl1pPr>
              <a:defRPr smtClean="0"/>
            </a:lvl1pPr>
          </a:lstStyle>
          <a:p>
            <a:pPr>
              <a:defRPr/>
            </a:pPr>
            <a:fld id="{BE3D3818-14A4-49C4-83FF-FBDAA2176BFA}"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269713252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fld id="{306C8A1E-6CA5-49DD-AFC3-D151A45953A5}" type="datetimeFigureOut">
              <a:rPr lang="en-US">
                <a:solidFill>
                  <a:prstClr val="white"/>
                </a:solidFill>
              </a:rPr>
              <a:pPr>
                <a:defRPr/>
              </a:pPr>
              <a:t>9/18/2017</a:t>
            </a:fld>
            <a:endParaRPr lang="en-US">
              <a:solidFill>
                <a:prstClr val="white"/>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7" name="Slide Number Placeholder 6"/>
          <p:cNvSpPr>
            <a:spLocks noGrp="1"/>
          </p:cNvSpPr>
          <p:nvPr>
            <p:ph type="sldNum" sz="quarter" idx="12"/>
          </p:nvPr>
        </p:nvSpPr>
        <p:spPr/>
        <p:txBody>
          <a:bodyPr/>
          <a:lstStyle>
            <a:lvl1pPr>
              <a:defRPr smtClean="0"/>
            </a:lvl1pPr>
          </a:lstStyle>
          <a:p>
            <a:pPr>
              <a:defRPr/>
            </a:pPr>
            <a:fld id="{48494188-D154-475E-BF84-811EFC13A3D7}"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899337811"/>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fld id="{51033124-EB9A-4B1E-8D8F-44BA1D6BD4BE}" type="datetimeFigureOut">
              <a:rPr lang="en-US">
                <a:solidFill>
                  <a:prstClr val="black"/>
                </a:solidFill>
              </a:rPr>
              <a:pPr>
                <a:defRPr/>
              </a:pPr>
              <a:t>9/18/2017</a:t>
            </a:fld>
            <a:endParaRPr lang="en-US">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9" name="Slide Number Placeholder 8"/>
          <p:cNvSpPr>
            <a:spLocks noGrp="1"/>
          </p:cNvSpPr>
          <p:nvPr>
            <p:ph type="sldNum" sz="quarter" idx="12"/>
          </p:nvPr>
        </p:nvSpPr>
        <p:spPr/>
        <p:txBody>
          <a:bodyPr/>
          <a:lstStyle>
            <a:lvl1pPr>
              <a:defRPr smtClean="0"/>
            </a:lvl1pPr>
          </a:lstStyle>
          <a:p>
            <a:pPr>
              <a:defRPr/>
            </a:pPr>
            <a:fld id="{8A682F12-49EE-4AC4-8D2F-2D582543D83B}"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4126116763"/>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fld id="{AA4CF375-4DDC-4B27-B1BB-AC0ABA0B7F80}" type="datetimeFigureOut">
              <a:rPr lang="en-US">
                <a:solidFill>
                  <a:prstClr val="white"/>
                </a:solidFill>
              </a:rPr>
              <a:pPr>
                <a:defRPr/>
              </a:pPr>
              <a:t>9/18/2017</a:t>
            </a:fld>
            <a:endParaRPr lang="en-US">
              <a:solidFill>
                <a:prstClr val="white"/>
              </a:solidFill>
            </a:endParaRPr>
          </a:p>
        </p:txBody>
      </p:sp>
      <p:sp>
        <p:nvSpPr>
          <p:cNvPr id="4" name="Footer Placeholder 3"/>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5" name="Slide Number Placeholder 4"/>
          <p:cNvSpPr>
            <a:spLocks noGrp="1"/>
          </p:cNvSpPr>
          <p:nvPr>
            <p:ph type="sldNum" sz="quarter" idx="12"/>
          </p:nvPr>
        </p:nvSpPr>
        <p:spPr/>
        <p:txBody>
          <a:bodyPr/>
          <a:lstStyle>
            <a:lvl1pPr>
              <a:defRPr smtClean="0"/>
            </a:lvl1pPr>
          </a:lstStyle>
          <a:p>
            <a:pPr>
              <a:defRPr/>
            </a:pPr>
            <a:fld id="{CB0DAFCB-6967-4852-93FC-956E6E4CEF71}"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349031529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BAEF7900-3B55-4F5C-9F97-7B31E385A175}" type="datetimeFigureOut">
              <a:rPr lang="en-US">
                <a:solidFill>
                  <a:prstClr val="black"/>
                </a:solidFill>
              </a:rPr>
              <a:pPr>
                <a:defRPr/>
              </a:pPr>
              <a:t>9/18/2017</a:t>
            </a:fld>
            <a:endParaRPr lang="en-US">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C30338F1-046D-44D1-B291-6CB514497116}"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535855585"/>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fld id="{1E7E1FB2-B098-4183-ACE9-14B5FCA637EF}" type="datetimeFigureOut">
              <a:rPr lang="en-US">
                <a:solidFill>
                  <a:prstClr val="black"/>
                </a:solidFill>
              </a:rPr>
              <a:pPr>
                <a:defRPr/>
              </a:pPr>
              <a:t>9/18/2017</a:t>
            </a:fld>
            <a:endParaRPr lang="en-US">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7" name="Slide Number Placeholder 6"/>
          <p:cNvSpPr>
            <a:spLocks noGrp="1"/>
          </p:cNvSpPr>
          <p:nvPr>
            <p:ph type="sldNum" sz="quarter" idx="12"/>
          </p:nvPr>
        </p:nvSpPr>
        <p:spPr/>
        <p:txBody>
          <a:bodyPr/>
          <a:lstStyle>
            <a:lvl1pPr>
              <a:defRPr smtClean="0"/>
            </a:lvl1pPr>
          </a:lstStyle>
          <a:p>
            <a:pPr>
              <a:defRPr/>
            </a:pPr>
            <a:fld id="{32120759-2959-486B-809A-B151022286BD}"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56764667"/>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defTabSz="457200">
              <a:defRPr/>
            </a:pPr>
            <a:endParaRPr lang="en-US">
              <a:solidFill>
                <a:prstClr val="white"/>
              </a:solidFill>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defTabSz="457200"/>
            <a:endParaRPr lang="en-GB">
              <a:solidFill>
                <a:prstClr val="white"/>
              </a:solidFill>
            </a:endParaRPr>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10" name="Chevron 1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22860B26-766E-45C4-88FB-393D4FBE8D92}" type="datetimeFigureOut">
              <a:rPr lang="en-US">
                <a:solidFill>
                  <a:prstClr val="white"/>
                </a:solidFill>
              </a:rPr>
              <a:pPr>
                <a:defRPr/>
              </a:pPr>
              <a:t>9/18/2017</a:t>
            </a:fld>
            <a:endParaRPr lang="en-US">
              <a:solidFill>
                <a:prstClr val="white"/>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solidFill>
                <a:prstClr val="white"/>
              </a:solidFill>
            </a:endParaRPr>
          </a:p>
        </p:txBody>
      </p:sp>
      <p:sp>
        <p:nvSpPr>
          <p:cNvPr id="13" name="Slide Number Placeholder 6"/>
          <p:cNvSpPr>
            <a:spLocks noGrp="1"/>
          </p:cNvSpPr>
          <p:nvPr>
            <p:ph type="sldNum" sz="quarter" idx="12"/>
          </p:nvPr>
        </p:nvSpPr>
        <p:spPr/>
        <p:txBody>
          <a:bodyPr/>
          <a:lstStyle>
            <a:lvl1pPr>
              <a:defRPr smtClean="0"/>
            </a:lvl1pPr>
          </a:lstStyle>
          <a:p>
            <a:pPr>
              <a:defRPr/>
            </a:pPr>
            <a:fld id="{F269BC7F-4C8B-4DEF-A5BF-B6B391A008FE}"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180170244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7DCBCCAA-182A-4E1F-B745-3D4AE39B7E39}"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221F2E5A-E7F2-4E4B-9943-5D789F162B56}"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1578798556"/>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52509F8C-9D75-41EB-BDED-0FE6E2DA29FB}"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AF5CCBD8-0C1F-49D8-A2EF-B74E49AF5089}"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4261780022"/>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defTabSz="457200">
              <a:defRPr/>
            </a:pPr>
            <a:endParaRPr lang="en-US">
              <a:solidFill>
                <a:prstClr val="black"/>
              </a:solidFill>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defTabSz="457200"/>
            <a:endParaRPr lang="en-GB">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defTabSz="457200">
              <a:defRPr/>
            </a:pPr>
            <a:fld id="{F3852BED-86D2-44F7-94D9-C05D126A0496}" type="datetimeFigureOut">
              <a:rPr lang="en-US">
                <a:solidFill>
                  <a:prstClr val="black"/>
                </a:solidFill>
              </a:rPr>
              <a:pPr defTabSz="457200">
                <a:defRPr/>
              </a:pPr>
              <a:t>9/18/2017</a:t>
            </a:fld>
            <a:endParaRPr lang="en-US">
              <a:solidFill>
                <a:prstClr val="black"/>
              </a:solidFill>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defTabSz="457200">
              <a:defRPr/>
            </a:pPr>
            <a:endParaRPr lang="en-US">
              <a:solidFill>
                <a:prstClr val="black"/>
              </a:solidFill>
            </a:endParaRP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smtClean="0"/>
            </a:lvl1pPr>
          </a:lstStyle>
          <a:p>
            <a:pPr defTabSz="457200">
              <a:defRPr/>
            </a:pPr>
            <a:fld id="{CE77FB2C-CC9D-4A9F-9BC5-18094B69A9BF}" type="slidenum">
              <a:rPr lang="en-US" altLang="en-US">
                <a:solidFill>
                  <a:prstClr val="black"/>
                </a:solidFill>
              </a:rPr>
              <a:pPr defTabSz="457200">
                <a:defRPr/>
              </a:pPr>
              <a:t>‹#›</a:t>
            </a:fld>
            <a:endParaRPr lang="en-US" altLang="en-US">
              <a:solidFill>
                <a:prstClr val="black"/>
              </a:solidFill>
            </a:endParaRPr>
          </a:p>
        </p:txBody>
      </p:sp>
    </p:spTree>
    <p:extLst>
      <p:ext uri="{BB962C8B-B14F-4D97-AF65-F5344CB8AC3E}">
        <p14:creationId xmlns:p14="http://schemas.microsoft.com/office/powerpoint/2010/main" val="11660271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dissolve/>
  </p:transition>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860431"/>
            <a:ext cx="9144000" cy="4154984"/>
          </a:xfrm>
          <a:prstGeom prst="rect">
            <a:avLst/>
          </a:prstGeom>
        </p:spPr>
        <p:txBody>
          <a:bodyPr wrap="square">
            <a:spAutoFit/>
          </a:bodyPr>
          <a:lstStyle/>
          <a:p>
            <a:pPr algn="ctr"/>
            <a:r>
              <a:rPr lang="en-US" altLang="en-US" sz="4800" b="1" dirty="0">
                <a:latin typeface="Times New Roman" panose="02020603050405020304" pitchFamily="18" charset="0"/>
                <a:cs typeface="Times New Roman" panose="02020603050405020304" pitchFamily="18" charset="0"/>
              </a:rPr>
              <a:t>Experimental Psychology</a:t>
            </a:r>
            <a:r>
              <a:rPr lang="en-US" altLang="en-US" sz="4400" b="1" dirty="0">
                <a:latin typeface="Times New Roman" panose="02020603050405020304" pitchFamily="18" charset="0"/>
                <a:cs typeface="Times New Roman" panose="02020603050405020304" pitchFamily="18" charset="0"/>
              </a:rPr>
              <a:t/>
            </a:r>
            <a:br>
              <a:rPr lang="en-US" altLang="en-US" sz="4400" b="1" dirty="0">
                <a:latin typeface="Times New Roman" panose="02020603050405020304" pitchFamily="18" charset="0"/>
                <a:cs typeface="Times New Roman" panose="02020603050405020304" pitchFamily="18" charset="0"/>
              </a:rPr>
            </a:br>
            <a:r>
              <a:rPr lang="en-US" altLang="en-US" sz="4400" b="1" dirty="0">
                <a:latin typeface="Times New Roman" panose="02020603050405020304" pitchFamily="18" charset="0"/>
                <a:cs typeface="Times New Roman" panose="02020603050405020304" pitchFamily="18" charset="0"/>
              </a:rPr>
              <a:t/>
            </a:r>
            <a:br>
              <a:rPr lang="en-US" altLang="en-US" sz="4400" b="1" dirty="0">
                <a:latin typeface="Times New Roman" panose="02020603050405020304" pitchFamily="18" charset="0"/>
                <a:cs typeface="Times New Roman" panose="02020603050405020304" pitchFamily="18" charset="0"/>
              </a:rPr>
            </a:br>
            <a:r>
              <a:rPr lang="en-US" altLang="en-US" sz="4400" dirty="0" smtClean="0">
                <a:latin typeface="Times New Roman" panose="02020603050405020304" pitchFamily="18" charset="0"/>
                <a:cs typeface="Times New Roman" panose="02020603050405020304" pitchFamily="18" charset="0"/>
              </a:rPr>
              <a:t>Lecture 7: Cognitive </a:t>
            </a:r>
            <a:r>
              <a:rPr lang="en-US" altLang="en-US" sz="4400" dirty="0" smtClean="0">
                <a:latin typeface="Times New Roman" panose="02020603050405020304" pitchFamily="18" charset="0"/>
                <a:cs typeface="Times New Roman" panose="02020603050405020304" pitchFamily="18" charset="0"/>
              </a:rPr>
              <a:t>Neuropsychology and Cognitive Neuroscience</a:t>
            </a:r>
            <a:r>
              <a:rPr lang="en-US" altLang="en-US" sz="4400" dirty="0">
                <a:latin typeface="Times New Roman" panose="02020603050405020304" pitchFamily="18" charset="0"/>
                <a:cs typeface="Times New Roman" panose="02020603050405020304" pitchFamily="18" charset="0"/>
              </a:rPr>
              <a:t/>
            </a:r>
            <a:br>
              <a:rPr lang="en-US" altLang="en-US" sz="4400" dirty="0">
                <a:latin typeface="Times New Roman" panose="02020603050405020304" pitchFamily="18" charset="0"/>
                <a:cs typeface="Times New Roman" panose="02020603050405020304" pitchFamily="18" charset="0"/>
              </a:rPr>
            </a:br>
            <a:r>
              <a:rPr lang="en-US" altLang="en-US" sz="4400" dirty="0">
                <a:latin typeface="Times New Roman" panose="02020603050405020304" pitchFamily="18" charset="0"/>
                <a:cs typeface="Times New Roman" panose="02020603050405020304" pitchFamily="18" charset="0"/>
              </a:rPr>
              <a:t/>
            </a:r>
            <a:br>
              <a:rPr lang="en-US" altLang="en-US" sz="4400" dirty="0">
                <a:latin typeface="Times New Roman" panose="02020603050405020304" pitchFamily="18" charset="0"/>
                <a:cs typeface="Times New Roman" panose="02020603050405020304" pitchFamily="18" charset="0"/>
              </a:rPr>
            </a:br>
            <a:r>
              <a:rPr lang="en-US" altLang="en-US" sz="4000" dirty="0">
                <a:latin typeface="Times New Roman" panose="02020603050405020304" pitchFamily="18" charset="0"/>
                <a:cs typeface="Times New Roman" panose="02020603050405020304" pitchFamily="18" charset="0"/>
              </a:rPr>
              <a:t>Dr. Kate Williams </a:t>
            </a:r>
            <a:endParaRPr lang="en-GB"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6358071"/>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0054"/>
            <a:ext cx="7772400" cy="699655"/>
          </a:xfrm>
        </p:spPr>
        <p:txBody>
          <a:bodyPr>
            <a:normAutofit fontScale="90000"/>
          </a:bodyPr>
          <a:lstStyle/>
          <a:p>
            <a:r>
              <a:rPr lang="en-GB" dirty="0" smtClean="0"/>
              <a:t>Approaches to Human Cognition</a:t>
            </a:r>
            <a:endParaRPr lang="en-GB" dirty="0"/>
          </a:p>
        </p:txBody>
      </p:sp>
      <p:sp>
        <p:nvSpPr>
          <p:cNvPr id="3" name="Content Placeholder 2"/>
          <p:cNvSpPr>
            <a:spLocks noGrp="1"/>
          </p:cNvSpPr>
          <p:nvPr>
            <p:ph idx="1"/>
          </p:nvPr>
        </p:nvSpPr>
        <p:spPr>
          <a:xfrm>
            <a:off x="103909" y="789708"/>
            <a:ext cx="8905009" cy="4883727"/>
          </a:xfrm>
          <a:effectLst>
            <a:innerShdw blurRad="63500" dist="50800" dir="13500000">
              <a:prstClr val="black">
                <a:alpha val="50000"/>
              </a:prstClr>
            </a:innerShdw>
          </a:effectLst>
          <a:scene3d>
            <a:camera prst="orthographicFront"/>
            <a:lightRig rig="threePt" dir="t"/>
          </a:scene3d>
          <a:sp3d>
            <a:bevelT prst="relaxedInset"/>
          </a:sp3d>
        </p:spPr>
        <p:txBody>
          <a:bodyPr/>
          <a:lstStyle/>
          <a:p>
            <a:pPr marL="457200" indent="-457200">
              <a:buFont typeface="+mj-lt"/>
              <a:buAutoNum type="arabicPeriod"/>
            </a:pPr>
            <a:r>
              <a:rPr lang="en-GB" dirty="0" smtClean="0">
                <a:solidFill>
                  <a:schemeClr val="bg2">
                    <a:lumMod val="50000"/>
                  </a:schemeClr>
                </a:solidFill>
              </a:rPr>
              <a:t>Experimental Cognitive Psychology</a:t>
            </a:r>
          </a:p>
          <a:p>
            <a:pPr marL="757238" lvl="1" indent="-457200"/>
            <a:r>
              <a:rPr lang="en-GB" dirty="0" smtClean="0">
                <a:solidFill>
                  <a:schemeClr val="bg2">
                    <a:lumMod val="50000"/>
                  </a:schemeClr>
                </a:solidFill>
              </a:rPr>
              <a:t>Uses behavioural evidence</a:t>
            </a:r>
          </a:p>
          <a:p>
            <a:pPr marL="300038" lvl="1" indent="0">
              <a:buNone/>
            </a:pPr>
            <a:endParaRPr lang="en-GB" sz="1200" dirty="0" smtClean="0">
              <a:solidFill>
                <a:schemeClr val="bg2">
                  <a:lumMod val="50000"/>
                </a:schemeClr>
              </a:solidFill>
            </a:endParaRPr>
          </a:p>
          <a:p>
            <a:pPr marL="457200" indent="-457200">
              <a:buFont typeface="+mj-lt"/>
              <a:buAutoNum type="arabicPeriod"/>
            </a:pPr>
            <a:r>
              <a:rPr lang="en-GB" dirty="0">
                <a:solidFill>
                  <a:schemeClr val="bg2">
                    <a:lumMod val="50000"/>
                  </a:schemeClr>
                </a:solidFill>
              </a:rPr>
              <a:t>Computational Cognitive Science</a:t>
            </a:r>
          </a:p>
          <a:p>
            <a:pPr lvl="1"/>
            <a:r>
              <a:rPr lang="en-GB" dirty="0">
                <a:solidFill>
                  <a:schemeClr val="bg2">
                    <a:lumMod val="50000"/>
                  </a:schemeClr>
                </a:solidFill>
              </a:rPr>
              <a:t>Uses computational models (takes account of our knowledge of behaviour and the brain). </a:t>
            </a:r>
            <a:endParaRPr lang="en-GB" dirty="0" smtClean="0">
              <a:solidFill>
                <a:schemeClr val="bg2">
                  <a:lumMod val="50000"/>
                </a:schemeClr>
              </a:solidFill>
            </a:endParaRPr>
          </a:p>
          <a:p>
            <a:pPr marL="342900" lvl="1" indent="0">
              <a:buNone/>
            </a:pPr>
            <a:endParaRPr lang="en-GB" sz="1200" dirty="0" smtClean="0"/>
          </a:p>
          <a:p>
            <a:pPr marL="457200" indent="-457200">
              <a:buFont typeface="+mj-lt"/>
              <a:buAutoNum type="arabicPeriod"/>
            </a:pPr>
            <a:r>
              <a:rPr lang="en-GB" dirty="0" smtClean="0"/>
              <a:t>Cognitive Neuropsychology</a:t>
            </a:r>
          </a:p>
          <a:p>
            <a:pPr lvl="1"/>
            <a:r>
              <a:rPr lang="en-GB" dirty="0" smtClean="0"/>
              <a:t>Involves studying brain-damaged patients</a:t>
            </a:r>
          </a:p>
          <a:p>
            <a:pPr marL="342900" lvl="1" indent="0">
              <a:buNone/>
            </a:pPr>
            <a:endParaRPr lang="en-GB" sz="1200" dirty="0" smtClean="0"/>
          </a:p>
          <a:p>
            <a:pPr marL="457200" indent="-457200">
              <a:buFont typeface="+mj-lt"/>
              <a:buAutoNum type="arabicPeriod"/>
            </a:pPr>
            <a:r>
              <a:rPr lang="en-GB" dirty="0"/>
              <a:t>Cognitive Neuroscience</a:t>
            </a:r>
          </a:p>
          <a:p>
            <a:pPr lvl="1"/>
            <a:r>
              <a:rPr lang="en-GB" dirty="0"/>
              <a:t>Uses behavioural evidence </a:t>
            </a:r>
            <a:r>
              <a:rPr lang="en-GB" b="1" i="1" dirty="0"/>
              <a:t>along with </a:t>
            </a:r>
            <a:r>
              <a:rPr lang="en-GB" dirty="0"/>
              <a:t>evidence from </a:t>
            </a:r>
            <a:r>
              <a:rPr lang="en-GB" dirty="0" smtClean="0"/>
              <a:t>the </a:t>
            </a:r>
            <a:r>
              <a:rPr lang="en-GB" dirty="0"/>
              <a:t>brain</a:t>
            </a:r>
          </a:p>
          <a:p>
            <a:pPr marL="342900" lvl="1" indent="0">
              <a:buNone/>
            </a:pPr>
            <a:endParaRPr lang="en-GB" sz="1200" dirty="0" smtClean="0"/>
          </a:p>
        </p:txBody>
      </p:sp>
    </p:spTree>
    <p:extLst>
      <p:ext uri="{BB962C8B-B14F-4D97-AF65-F5344CB8AC3E}">
        <p14:creationId xmlns:p14="http://schemas.microsoft.com/office/powerpoint/2010/main" val="1337926804"/>
      </p:ext>
    </p:extLst>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30629"/>
            <a:ext cx="7772400" cy="983343"/>
          </a:xfrm>
        </p:spPr>
        <p:txBody>
          <a:bodyPr/>
          <a:lstStyle/>
          <a:p>
            <a:r>
              <a:rPr lang="en-GB" dirty="0" smtClean="0"/>
              <a:t>Cognitive Neuropsychology</a:t>
            </a:r>
            <a:endParaRPr lang="en-GB" dirty="0"/>
          </a:p>
        </p:txBody>
      </p:sp>
      <p:sp>
        <p:nvSpPr>
          <p:cNvPr id="3" name="Content Placeholder 2"/>
          <p:cNvSpPr>
            <a:spLocks noGrp="1"/>
          </p:cNvSpPr>
          <p:nvPr>
            <p:ph idx="1"/>
          </p:nvPr>
        </p:nvSpPr>
        <p:spPr>
          <a:xfrm>
            <a:off x="100013" y="1113972"/>
            <a:ext cx="9043987" cy="4114800"/>
          </a:xfrm>
        </p:spPr>
        <p:txBody>
          <a:bodyPr/>
          <a:lstStyle/>
          <a:p>
            <a:r>
              <a:rPr lang="en-GB" sz="2800" dirty="0" smtClean="0"/>
              <a:t>Examines cognitive performance of brain-damaged patients.</a:t>
            </a:r>
          </a:p>
          <a:p>
            <a:pPr marL="0" indent="0">
              <a:buNone/>
            </a:pPr>
            <a:endParaRPr lang="en-GB" dirty="0" smtClean="0"/>
          </a:p>
          <a:p>
            <a:r>
              <a:rPr lang="en-GB" sz="2800" dirty="0" smtClean="0"/>
              <a:t>Damage caused to brain by </a:t>
            </a:r>
            <a:r>
              <a:rPr lang="en-GB" sz="2800" b="1" dirty="0" smtClean="0">
                <a:solidFill>
                  <a:schemeClr val="bg2">
                    <a:lumMod val="50000"/>
                  </a:schemeClr>
                </a:solidFill>
              </a:rPr>
              <a:t>Lesions</a:t>
            </a:r>
            <a:r>
              <a:rPr lang="en-GB" sz="2800" dirty="0" smtClean="0"/>
              <a:t> (either from injury or disease). </a:t>
            </a:r>
          </a:p>
          <a:p>
            <a:pPr marL="0" indent="0">
              <a:buNone/>
            </a:pPr>
            <a:endParaRPr lang="en-GB" dirty="0" smtClean="0"/>
          </a:p>
          <a:p>
            <a:r>
              <a:rPr lang="en-GB" sz="2800" dirty="0" smtClean="0"/>
              <a:t>Aims to see whether studying brain-damaged patients can tell us anything about normal human cognition. </a:t>
            </a:r>
            <a:endParaRPr lang="en-GB" sz="2800" dirty="0"/>
          </a:p>
        </p:txBody>
      </p:sp>
    </p:spTree>
    <p:extLst>
      <p:ext uri="{BB962C8B-B14F-4D97-AF65-F5344CB8AC3E}">
        <p14:creationId xmlns:p14="http://schemas.microsoft.com/office/powerpoint/2010/main" val="84126327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10" y="45353"/>
            <a:ext cx="8972550" cy="769031"/>
          </a:xfrm>
        </p:spPr>
        <p:txBody>
          <a:bodyPr>
            <a:noAutofit/>
          </a:bodyPr>
          <a:lstStyle/>
          <a:p>
            <a:r>
              <a:rPr lang="en-GB" sz="3200" dirty="0" smtClean="0"/>
              <a:t>Cognitive Neuropsychology: Development</a:t>
            </a:r>
            <a:endParaRPr lang="en-GB" sz="3200" dirty="0"/>
          </a:p>
        </p:txBody>
      </p:sp>
      <p:sp>
        <p:nvSpPr>
          <p:cNvPr id="3" name="Content Placeholder 2"/>
          <p:cNvSpPr>
            <a:spLocks noGrp="1"/>
          </p:cNvSpPr>
          <p:nvPr>
            <p:ph idx="1"/>
          </p:nvPr>
        </p:nvSpPr>
        <p:spPr>
          <a:xfrm>
            <a:off x="0" y="814384"/>
            <a:ext cx="9072560" cy="4817159"/>
          </a:xfrm>
        </p:spPr>
        <p:txBody>
          <a:bodyPr/>
          <a:lstStyle/>
          <a:p>
            <a:r>
              <a:rPr lang="en-GB" sz="2600" dirty="0">
                <a:latin typeface="Times New Roman" panose="02020603050405020304" pitchFamily="18" charset="0"/>
                <a:cs typeface="Times New Roman" panose="02020603050405020304" pitchFamily="18" charset="0"/>
              </a:rPr>
              <a:t>Edwin Smith Surgical </a:t>
            </a:r>
            <a:r>
              <a:rPr lang="en-GB" sz="2600" dirty="0" smtClean="0">
                <a:latin typeface="Times New Roman" panose="02020603050405020304" pitchFamily="18" charset="0"/>
                <a:cs typeface="Times New Roman" panose="02020603050405020304" pitchFamily="18" charset="0"/>
              </a:rPr>
              <a:t>Papyrus: ancient </a:t>
            </a:r>
            <a:r>
              <a:rPr lang="en-GB" sz="2600" dirty="0">
                <a:latin typeface="Times New Roman" panose="02020603050405020304" pitchFamily="18" charset="0"/>
                <a:cs typeface="Times New Roman" panose="02020603050405020304" pitchFamily="18" charset="0"/>
              </a:rPr>
              <a:t>manuscript </a:t>
            </a:r>
            <a:r>
              <a:rPr lang="en-GB" sz="2600" dirty="0" smtClean="0">
                <a:latin typeface="Times New Roman" panose="02020603050405020304" pitchFamily="18" charset="0"/>
                <a:cs typeface="Times New Roman" panose="02020603050405020304" pitchFamily="18" charset="0"/>
              </a:rPr>
              <a:t>(3000-2500 BC) discovered </a:t>
            </a:r>
            <a:r>
              <a:rPr lang="en-GB" sz="2600" dirty="0">
                <a:latin typeface="Times New Roman" panose="02020603050405020304" pitchFamily="18" charset="0"/>
                <a:cs typeface="Times New Roman" panose="02020603050405020304" pitchFamily="18" charset="0"/>
              </a:rPr>
              <a:t>in </a:t>
            </a:r>
            <a:r>
              <a:rPr lang="en-GB" sz="2600" dirty="0" smtClean="0">
                <a:latin typeface="Times New Roman" panose="02020603050405020304" pitchFamily="18" charset="0"/>
                <a:cs typeface="Times New Roman" panose="02020603050405020304" pitchFamily="18" charset="0"/>
              </a:rPr>
              <a:t>Luxor (1862) details </a:t>
            </a:r>
            <a:r>
              <a:rPr lang="en-GB" sz="2600" dirty="0">
                <a:latin typeface="Times New Roman" panose="02020603050405020304" pitchFamily="18" charset="0"/>
                <a:cs typeface="Times New Roman" panose="02020603050405020304" pitchFamily="18" charset="0"/>
              </a:rPr>
              <a:t>the effects of brain damage on </a:t>
            </a:r>
            <a:r>
              <a:rPr lang="en-GB" sz="2600" dirty="0" smtClean="0">
                <a:latin typeface="Times New Roman" panose="02020603050405020304" pitchFamily="18" charset="0"/>
                <a:cs typeface="Times New Roman" panose="02020603050405020304" pitchFamily="18" charset="0"/>
              </a:rPr>
              <a:t>functioning - thought </a:t>
            </a:r>
            <a:r>
              <a:rPr lang="en-GB" sz="2600" dirty="0">
                <a:latin typeface="Times New Roman" panose="02020603050405020304" pitchFamily="18" charset="0"/>
                <a:cs typeface="Times New Roman" panose="02020603050405020304" pitchFamily="18" charset="0"/>
              </a:rPr>
              <a:t>to be the first </a:t>
            </a:r>
            <a:r>
              <a:rPr lang="en-GB" sz="2600" dirty="0" smtClean="0">
                <a:latin typeface="Times New Roman" panose="02020603050405020304" pitchFamily="18" charset="0"/>
                <a:cs typeface="Times New Roman" panose="02020603050405020304" pitchFamily="18" charset="0"/>
              </a:rPr>
              <a:t>documentation of detail </a:t>
            </a:r>
            <a:r>
              <a:rPr lang="en-GB" sz="2600" dirty="0">
                <a:latin typeface="Times New Roman" panose="02020603050405020304" pitchFamily="18" charset="0"/>
                <a:cs typeface="Times New Roman" panose="02020603050405020304" pitchFamily="18" charset="0"/>
              </a:rPr>
              <a:t>relating to various parts of the </a:t>
            </a:r>
            <a:r>
              <a:rPr lang="en-GB" sz="2600" dirty="0" smtClean="0">
                <a:latin typeface="Times New Roman" panose="02020603050405020304" pitchFamily="18" charset="0"/>
                <a:cs typeface="Times New Roman" panose="02020603050405020304" pitchFamily="18" charset="0"/>
              </a:rPr>
              <a:t>brain. </a:t>
            </a:r>
          </a:p>
          <a:p>
            <a:r>
              <a:rPr lang="en-GB" sz="2600" dirty="0" smtClean="0">
                <a:latin typeface="Times New Roman" panose="02020603050405020304" pitchFamily="18" charset="0"/>
                <a:cs typeface="Times New Roman" panose="02020603050405020304" pitchFamily="18" charset="0"/>
              </a:rPr>
              <a:t>Neuropsychology </a:t>
            </a:r>
            <a:r>
              <a:rPr lang="en-GB" sz="2600" dirty="0">
                <a:latin typeface="Times New Roman" panose="02020603050405020304" pitchFamily="18" charset="0"/>
                <a:cs typeface="Times New Roman" panose="02020603050405020304" pitchFamily="18" charset="0"/>
              </a:rPr>
              <a:t>crops up again between </a:t>
            </a:r>
            <a:r>
              <a:rPr lang="en-GB" sz="2600" dirty="0" smtClean="0">
                <a:latin typeface="Times New Roman" panose="02020603050405020304" pitchFamily="18" charset="0"/>
                <a:cs typeface="Times New Roman" panose="02020603050405020304" pitchFamily="18" charset="0"/>
              </a:rPr>
              <a:t>4</a:t>
            </a:r>
            <a:r>
              <a:rPr lang="en-GB" sz="2600" baseline="30000" dirty="0" smtClean="0">
                <a:latin typeface="Times New Roman" panose="02020603050405020304" pitchFamily="18" charset="0"/>
                <a:cs typeface="Times New Roman" panose="02020603050405020304" pitchFamily="18" charset="0"/>
              </a:rPr>
              <a:t>th</a:t>
            </a:r>
            <a:r>
              <a:rPr lang="en-GB" sz="2600" dirty="0" smtClean="0">
                <a:latin typeface="Times New Roman" panose="02020603050405020304" pitchFamily="18" charset="0"/>
                <a:cs typeface="Times New Roman" panose="02020603050405020304" pitchFamily="18" charset="0"/>
              </a:rPr>
              <a:t> - </a:t>
            </a:r>
            <a:r>
              <a:rPr lang="en-GB" sz="2600" dirty="0">
                <a:latin typeface="Times New Roman" panose="02020603050405020304" pitchFamily="18" charset="0"/>
                <a:cs typeface="Times New Roman" panose="02020603050405020304" pitchFamily="18" charset="0"/>
              </a:rPr>
              <a:t>14</a:t>
            </a:r>
            <a:r>
              <a:rPr lang="en-GB" sz="2600" baseline="30000" dirty="0">
                <a:latin typeface="Times New Roman" panose="02020603050405020304" pitchFamily="18" charset="0"/>
                <a:cs typeface="Times New Roman" panose="02020603050405020304" pitchFamily="18" charset="0"/>
              </a:rPr>
              <a:t>th</a:t>
            </a:r>
            <a:r>
              <a:rPr lang="en-GB" sz="2600" dirty="0">
                <a:latin typeface="Times New Roman" panose="02020603050405020304" pitchFamily="18" charset="0"/>
                <a:cs typeface="Times New Roman" panose="02020603050405020304" pitchFamily="18" charset="0"/>
              </a:rPr>
              <a:t> century with the early </a:t>
            </a:r>
            <a:r>
              <a:rPr lang="en-GB" sz="2600" dirty="0" smtClean="0">
                <a:latin typeface="Times New Roman" panose="02020603050405020304" pitchFamily="18" charset="0"/>
                <a:cs typeface="Times New Roman" panose="02020603050405020304" pitchFamily="18" charset="0"/>
              </a:rPr>
              <a:t>theorists </a:t>
            </a:r>
            <a:r>
              <a:rPr lang="en-GB" sz="2600" dirty="0">
                <a:latin typeface="Times New Roman" panose="02020603050405020304" pitchFamily="18" charset="0"/>
                <a:cs typeface="Times New Roman" panose="02020603050405020304" pitchFamily="18" charset="0"/>
              </a:rPr>
              <a:t>of function arguing that </a:t>
            </a:r>
            <a:r>
              <a:rPr lang="en-GB" sz="2600" dirty="0" smtClean="0">
                <a:latin typeface="Times New Roman" panose="02020603050405020304" pitchFamily="18" charset="0"/>
                <a:cs typeface="Times New Roman" panose="02020603050405020304" pitchFamily="18" charset="0"/>
              </a:rPr>
              <a:t>types </a:t>
            </a:r>
            <a:r>
              <a:rPr lang="en-GB" sz="2600" dirty="0">
                <a:latin typeface="Times New Roman" panose="02020603050405020304" pitchFamily="18" charset="0"/>
                <a:cs typeface="Times New Roman" panose="02020603050405020304" pitchFamily="18" charset="0"/>
              </a:rPr>
              <a:t>of behaviour mediated by the brain were based on activity of the ventricles. </a:t>
            </a:r>
            <a:endParaRPr lang="en-GB" sz="26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Ventricles: </a:t>
            </a:r>
            <a:r>
              <a:rPr lang="en-GB" sz="2400" dirty="0">
                <a:latin typeface="Times New Roman" panose="02020603050405020304" pitchFamily="18" charset="0"/>
                <a:cs typeface="Times New Roman" panose="02020603050405020304" pitchFamily="18" charset="0"/>
              </a:rPr>
              <a:t>hollow parts </a:t>
            </a:r>
            <a:r>
              <a:rPr lang="en-GB" sz="2400" dirty="0" smtClean="0">
                <a:latin typeface="Times New Roman" panose="02020603050405020304" pitchFamily="18" charset="0"/>
                <a:cs typeface="Times New Roman" panose="02020603050405020304" pitchFamily="18" charset="0"/>
              </a:rPr>
              <a:t>in </a:t>
            </a:r>
            <a:r>
              <a:rPr lang="en-GB" sz="2400" dirty="0">
                <a:latin typeface="Times New Roman" panose="02020603050405020304" pitchFamily="18" charset="0"/>
                <a:cs typeface="Times New Roman" panose="02020603050405020304" pitchFamily="18" charset="0"/>
              </a:rPr>
              <a:t>an </a:t>
            </a:r>
            <a:r>
              <a:rPr lang="en-GB" sz="2400" dirty="0" smtClean="0">
                <a:latin typeface="Times New Roman" panose="02020603050405020304" pitchFamily="18" charset="0"/>
                <a:cs typeface="Times New Roman" panose="02020603050405020304" pitchFamily="18" charset="0"/>
              </a:rPr>
              <a:t>organ - in </a:t>
            </a:r>
            <a:r>
              <a:rPr lang="en-GB" sz="2400" dirty="0">
                <a:latin typeface="Times New Roman" panose="02020603050405020304" pitchFamily="18" charset="0"/>
                <a:cs typeface="Times New Roman" panose="02020603050405020304" pitchFamily="18" charset="0"/>
              </a:rPr>
              <a:t>our brain we have 4 connected fluid-filled cavities. </a:t>
            </a:r>
            <a:endParaRPr lang="en-GB" sz="2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At </a:t>
            </a:r>
            <a:r>
              <a:rPr lang="en-GB" sz="2400" dirty="0">
                <a:latin typeface="Times New Roman" panose="02020603050405020304" pitchFamily="18" charset="0"/>
                <a:cs typeface="Times New Roman" panose="02020603050405020304" pitchFamily="18" charset="0"/>
              </a:rPr>
              <a:t>the beginning of the 4</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century </a:t>
            </a:r>
            <a:r>
              <a:rPr lang="en-GB" sz="2400" dirty="0" smtClean="0">
                <a:latin typeface="Times New Roman" panose="02020603050405020304" pitchFamily="18" charset="0"/>
                <a:cs typeface="Times New Roman" panose="02020603050405020304" pitchFamily="18" charset="0"/>
              </a:rPr>
              <a:t>Church </a:t>
            </a:r>
            <a:r>
              <a:rPr lang="en-GB" sz="2400" dirty="0">
                <a:latin typeface="Times New Roman" panose="02020603050405020304" pitchFamily="18" charset="0"/>
                <a:cs typeface="Times New Roman" panose="02020603050405020304" pitchFamily="18" charset="0"/>
              </a:rPr>
              <a:t>Fathers or elders </a:t>
            </a:r>
            <a:r>
              <a:rPr lang="en-GB" sz="2400" dirty="0" smtClean="0">
                <a:latin typeface="Times New Roman" panose="02020603050405020304" pitchFamily="18" charset="0"/>
                <a:cs typeface="Times New Roman" panose="02020603050405020304" pitchFamily="18" charset="0"/>
              </a:rPr>
              <a:t>suggested the </a:t>
            </a:r>
            <a:r>
              <a:rPr lang="en-GB" sz="2400" dirty="0">
                <a:latin typeface="Times New Roman" panose="02020603050405020304" pitchFamily="18" charset="0"/>
                <a:cs typeface="Times New Roman" panose="02020603050405020304" pitchFamily="18" charset="0"/>
              </a:rPr>
              <a:t>anterior </a:t>
            </a:r>
            <a:r>
              <a:rPr lang="en-GB" sz="2400" dirty="0" smtClean="0">
                <a:latin typeface="Times New Roman" panose="02020603050405020304" pitchFamily="18" charset="0"/>
                <a:cs typeface="Times New Roman" panose="02020603050405020304" pitchFamily="18" charset="0"/>
              </a:rPr>
              <a:t>ventricles (ones </a:t>
            </a:r>
            <a:r>
              <a:rPr lang="en-GB" sz="2400" dirty="0">
                <a:latin typeface="Times New Roman" panose="02020603050405020304" pitchFamily="18" charset="0"/>
                <a:cs typeface="Times New Roman" panose="02020603050405020304" pitchFamily="18" charset="0"/>
              </a:rPr>
              <a:t>towards the </a:t>
            </a:r>
            <a:r>
              <a:rPr lang="en-GB" sz="2400" dirty="0" smtClean="0">
                <a:latin typeface="Times New Roman" panose="02020603050405020304" pitchFamily="18" charset="0"/>
                <a:cs typeface="Times New Roman" panose="02020603050405020304" pitchFamily="18" charset="0"/>
              </a:rPr>
              <a:t>front) </a:t>
            </a:r>
            <a:r>
              <a:rPr lang="en-GB" sz="2400" dirty="0">
                <a:latin typeface="Times New Roman" panose="02020603050405020304" pitchFamily="18" charset="0"/>
                <a:cs typeface="Times New Roman" panose="02020603050405020304" pitchFamily="18" charset="0"/>
              </a:rPr>
              <a:t>were responsible for perception, the middle ventricles for reasoning, and the </a:t>
            </a:r>
            <a:r>
              <a:rPr lang="en-GB" sz="2400" dirty="0" smtClean="0">
                <a:latin typeface="Times New Roman" panose="02020603050405020304" pitchFamily="18" charset="0"/>
                <a:cs typeface="Times New Roman" panose="02020603050405020304" pitchFamily="18" charset="0"/>
              </a:rPr>
              <a:t>posterior (ones </a:t>
            </a:r>
            <a:r>
              <a:rPr lang="en-GB" sz="2400" dirty="0">
                <a:latin typeface="Times New Roman" panose="02020603050405020304" pitchFamily="18" charset="0"/>
                <a:cs typeface="Times New Roman" panose="02020603050405020304" pitchFamily="18" charset="0"/>
              </a:rPr>
              <a:t>at the </a:t>
            </a:r>
            <a:r>
              <a:rPr lang="en-GB" sz="2400" dirty="0" smtClean="0">
                <a:latin typeface="Times New Roman" panose="02020603050405020304" pitchFamily="18" charset="0"/>
                <a:cs typeface="Times New Roman" panose="02020603050405020304" pitchFamily="18" charset="0"/>
              </a:rPr>
              <a:t>back) </a:t>
            </a:r>
            <a:r>
              <a:rPr lang="en-GB" sz="2400" dirty="0">
                <a:latin typeface="Times New Roman" panose="02020603050405020304" pitchFamily="18" charset="0"/>
                <a:cs typeface="Times New Roman" panose="02020603050405020304" pitchFamily="18" charset="0"/>
              </a:rPr>
              <a:t>were responsible for memory. </a:t>
            </a:r>
          </a:p>
          <a:p>
            <a:pPr marL="109537"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410091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95338"/>
            <a:ext cx="9144000" cy="4525962"/>
          </a:xfrm>
        </p:spPr>
        <p:txBody>
          <a:bodyPr/>
          <a:lstStyle/>
          <a:p>
            <a:r>
              <a:rPr lang="en-GB" sz="2800" dirty="0" smtClean="0">
                <a:latin typeface="Times New Roman" panose="02020603050405020304" pitchFamily="18" charset="0"/>
                <a:cs typeface="Times New Roman" panose="02020603050405020304" pitchFamily="18" charset="0"/>
              </a:rPr>
              <a:t>The renaissance: focus </a:t>
            </a:r>
            <a:r>
              <a:rPr lang="en-GB" sz="2800" dirty="0">
                <a:latin typeface="Times New Roman" panose="02020603050405020304" pitchFamily="18" charset="0"/>
                <a:cs typeface="Times New Roman" panose="02020603050405020304" pitchFamily="18" charset="0"/>
              </a:rPr>
              <a:t>on the seat of the </a:t>
            </a:r>
            <a:r>
              <a:rPr lang="en-GB" sz="2800" dirty="0" smtClean="0">
                <a:latin typeface="Times New Roman" panose="02020603050405020304" pitchFamily="18" charset="0"/>
                <a:cs typeface="Times New Roman" panose="02020603050405020304" pitchFamily="18" charset="0"/>
              </a:rPr>
              <a:t>soul. </a:t>
            </a:r>
          </a:p>
          <a:p>
            <a:r>
              <a:rPr lang="en-GB" sz="2800" dirty="0" smtClean="0">
                <a:latin typeface="Times New Roman" panose="02020603050405020304" pitchFamily="18" charset="0"/>
                <a:cs typeface="Times New Roman" panose="02020603050405020304" pitchFamily="18" charset="0"/>
              </a:rPr>
              <a:t>Descartes: the </a:t>
            </a:r>
            <a:r>
              <a:rPr lang="en-GB" sz="2800" dirty="0">
                <a:latin typeface="Times New Roman" panose="02020603050405020304" pitchFamily="18" charset="0"/>
                <a:cs typeface="Times New Roman" panose="02020603050405020304" pitchFamily="18" charset="0"/>
              </a:rPr>
              <a:t>pineal gland was the location where the soul was situated and connected the mind to the </a:t>
            </a:r>
            <a:r>
              <a:rPr lang="en-GB" sz="2800" dirty="0" smtClean="0">
                <a:latin typeface="Times New Roman" panose="02020603050405020304" pitchFamily="18" charset="0"/>
                <a:cs typeface="Times New Roman" panose="02020603050405020304" pitchFamily="18" charset="0"/>
              </a:rPr>
              <a:t>brain.</a:t>
            </a:r>
          </a:p>
          <a:p>
            <a:r>
              <a:rPr lang="en-GB" sz="2800" dirty="0" smtClean="0">
                <a:latin typeface="Times New Roman" panose="02020603050405020304" pitchFamily="18" charset="0"/>
                <a:cs typeface="Times New Roman" panose="02020603050405020304" pitchFamily="18" charset="0"/>
              </a:rPr>
              <a:t>But </a:t>
            </a:r>
            <a:r>
              <a:rPr lang="en-GB" sz="2800" dirty="0">
                <a:latin typeface="Times New Roman" panose="02020603050405020304" pitchFamily="18" charset="0"/>
                <a:cs typeface="Times New Roman" panose="02020603050405020304" pitchFamily="18" charset="0"/>
              </a:rPr>
              <a:t>by </a:t>
            </a:r>
            <a:r>
              <a:rPr lang="en-GB" sz="2800" dirty="0" smtClean="0">
                <a:latin typeface="Times New Roman" panose="02020603050405020304" pitchFamily="18" charset="0"/>
                <a:cs typeface="Times New Roman" panose="02020603050405020304" pitchFamily="18" charset="0"/>
              </a:rPr>
              <a:t>18</a:t>
            </a:r>
            <a:r>
              <a:rPr lang="en-GB" sz="2800" baseline="30000" dirty="0" smtClean="0">
                <a:latin typeface="Times New Roman" panose="02020603050405020304" pitchFamily="18" charset="0"/>
                <a:cs typeface="Times New Roman" panose="02020603050405020304" pitchFamily="18" charset="0"/>
              </a:rPr>
              <a:t>th</a:t>
            </a:r>
            <a:r>
              <a:rPr lang="en-GB" sz="2800" dirty="0" smtClean="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and 19</a:t>
            </a:r>
            <a:r>
              <a:rPr lang="en-GB" sz="2800" baseline="30000" dirty="0">
                <a:latin typeface="Times New Roman" panose="02020603050405020304" pitchFamily="18" charset="0"/>
                <a:cs typeface="Times New Roman" panose="02020603050405020304" pitchFamily="18" charset="0"/>
              </a:rPr>
              <a:t>th</a:t>
            </a:r>
            <a:r>
              <a:rPr lang="en-GB" sz="2800" dirty="0">
                <a:latin typeface="Times New Roman" panose="02020603050405020304" pitchFamily="18" charset="0"/>
                <a:cs typeface="Times New Roman" panose="02020603050405020304" pitchFamily="18" charset="0"/>
              </a:rPr>
              <a:t> century </a:t>
            </a:r>
            <a:r>
              <a:rPr lang="en-GB" sz="2800" dirty="0" smtClean="0">
                <a:latin typeface="Times New Roman" panose="02020603050405020304" pitchFamily="18" charset="0"/>
                <a:cs typeface="Times New Roman" panose="02020603050405020304" pitchFamily="18" charset="0"/>
              </a:rPr>
              <a:t>ventricle </a:t>
            </a:r>
            <a:r>
              <a:rPr lang="en-GB" sz="2800" dirty="0">
                <a:latin typeface="Times New Roman" panose="02020603050405020304" pitchFamily="18" charset="0"/>
                <a:cs typeface="Times New Roman" panose="02020603050405020304" pitchFamily="18" charset="0"/>
              </a:rPr>
              <a:t>hypotheses </a:t>
            </a:r>
            <a:r>
              <a:rPr lang="en-GB" sz="2800" dirty="0" smtClean="0">
                <a:latin typeface="Times New Roman" panose="02020603050405020304" pitchFamily="18" charset="0"/>
                <a:cs typeface="Times New Roman" panose="02020603050405020304" pitchFamily="18" charset="0"/>
              </a:rPr>
              <a:t>no </a:t>
            </a:r>
            <a:r>
              <a:rPr lang="en-GB" sz="2800" dirty="0">
                <a:latin typeface="Times New Roman" panose="02020603050405020304" pitchFamily="18" charset="0"/>
                <a:cs typeface="Times New Roman" panose="02020603050405020304" pitchFamily="18" charset="0"/>
              </a:rPr>
              <a:t>longer considered valid due to the discoveries </a:t>
            </a:r>
            <a:r>
              <a:rPr lang="en-GB" sz="2800" dirty="0" smtClean="0">
                <a:latin typeface="Times New Roman" panose="02020603050405020304" pitchFamily="18" charset="0"/>
                <a:cs typeface="Times New Roman" panose="02020603050405020304" pitchFamily="18" charset="0"/>
              </a:rPr>
              <a:t>in </a:t>
            </a:r>
            <a:r>
              <a:rPr lang="en-GB" sz="2800" dirty="0">
                <a:latin typeface="Times New Roman" panose="02020603050405020304" pitchFamily="18" charset="0"/>
                <a:cs typeface="Times New Roman" panose="02020603050405020304" pitchFamily="18" charset="0"/>
              </a:rPr>
              <a:t>anatomy and neurophysiology.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One </a:t>
            </a:r>
            <a:r>
              <a:rPr lang="en-GB" sz="2800" dirty="0">
                <a:latin typeface="Times New Roman" panose="02020603050405020304" pitchFamily="18" charset="0"/>
                <a:cs typeface="Times New Roman" panose="02020603050405020304" pitchFamily="18" charset="0"/>
              </a:rPr>
              <a:t>of these discoveries was that the brain was composed of cells (neurons) that had various parts that played different functions. Some of these parts of the cell included the cell body, dendrites</a:t>
            </a:r>
            <a:r>
              <a:rPr lang="en-GB" sz="2800" dirty="0" smtClean="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and axons. </a:t>
            </a:r>
            <a:endParaRPr lang="en-GB" dirty="0"/>
          </a:p>
        </p:txBody>
      </p:sp>
      <p:sp>
        <p:nvSpPr>
          <p:cNvPr id="3" name="Title 2"/>
          <p:cNvSpPr>
            <a:spLocks noGrp="1"/>
          </p:cNvSpPr>
          <p:nvPr>
            <p:ph type="title"/>
          </p:nvPr>
        </p:nvSpPr>
        <p:spPr>
          <a:xfrm>
            <a:off x="228600" y="0"/>
            <a:ext cx="8686800" cy="968375"/>
          </a:xfrm>
        </p:spPr>
        <p:txBody>
          <a:bodyPr>
            <a:noAutofit/>
          </a:bodyPr>
          <a:lstStyle/>
          <a:p>
            <a:r>
              <a:rPr lang="en-GB" sz="3200" dirty="0"/>
              <a:t>Cognitive Neuropsychology: Development</a:t>
            </a:r>
          </a:p>
        </p:txBody>
      </p:sp>
    </p:spTree>
    <p:extLst>
      <p:ext uri="{BB962C8B-B14F-4D97-AF65-F5344CB8AC3E}">
        <p14:creationId xmlns:p14="http://schemas.microsoft.com/office/powerpoint/2010/main" val="102798834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23899"/>
            <a:ext cx="9144000" cy="5076825"/>
          </a:xfrm>
        </p:spPr>
        <p:txBody>
          <a:bodyPr/>
          <a:lstStyle/>
          <a:p>
            <a:r>
              <a:rPr lang="en-GB" sz="2800" dirty="0" smtClean="0">
                <a:latin typeface="Times New Roman" panose="02020603050405020304" pitchFamily="18" charset="0"/>
                <a:cs typeface="Times New Roman" panose="02020603050405020304" pitchFamily="18" charset="0"/>
              </a:rPr>
              <a:t>Physician </a:t>
            </a:r>
            <a:r>
              <a:rPr lang="en-GB" sz="2800" dirty="0">
                <a:latin typeface="Times New Roman" panose="02020603050405020304" pitchFamily="18" charset="0"/>
                <a:cs typeface="Times New Roman" panose="02020603050405020304" pitchFamily="18" charset="0"/>
              </a:rPr>
              <a:t>Camillo </a:t>
            </a:r>
            <a:r>
              <a:rPr lang="en-GB" sz="2800" dirty="0" err="1" smtClean="0">
                <a:latin typeface="Times New Roman" panose="02020603050405020304" pitchFamily="18" charset="0"/>
                <a:cs typeface="Times New Roman" panose="02020603050405020304" pitchFamily="18" charset="0"/>
              </a:rPr>
              <a:t>Glogi</a:t>
            </a:r>
            <a:r>
              <a:rPr lang="en-GB" sz="2800" dirty="0" smtClean="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discovered a way of tracing the structure of these cells through a technique called </a:t>
            </a:r>
            <a:r>
              <a:rPr lang="en-GB" sz="2800" dirty="0" smtClean="0">
                <a:latin typeface="Times New Roman" panose="02020603050405020304" pitchFamily="18" charset="0"/>
                <a:cs typeface="Times New Roman" panose="02020603050405020304" pitchFamily="18" charset="0"/>
              </a:rPr>
              <a:t>staining.</a:t>
            </a:r>
          </a:p>
          <a:p>
            <a:r>
              <a:rPr lang="en-GB" sz="2800" dirty="0" smtClean="0">
                <a:latin typeface="Times New Roman" panose="02020603050405020304" pitchFamily="18" charset="0"/>
                <a:cs typeface="Times New Roman" panose="02020603050405020304" pitchFamily="18" charset="0"/>
              </a:rPr>
              <a:t>Pathologist </a:t>
            </a:r>
            <a:r>
              <a:rPr lang="en-GB" sz="2800" dirty="0">
                <a:latin typeface="Times New Roman" panose="02020603050405020304" pitchFamily="18" charset="0"/>
                <a:cs typeface="Times New Roman" panose="02020603050405020304" pitchFamily="18" charset="0"/>
              </a:rPr>
              <a:t>Santiago Ramon y </a:t>
            </a:r>
            <a:r>
              <a:rPr lang="en-GB" sz="2800" dirty="0" err="1" smtClean="0">
                <a:latin typeface="Times New Roman" panose="02020603050405020304" pitchFamily="18" charset="0"/>
                <a:cs typeface="Times New Roman" panose="02020603050405020304" pitchFamily="18" charset="0"/>
              </a:rPr>
              <a:t>Cajal</a:t>
            </a:r>
            <a:r>
              <a:rPr lang="en-GB" sz="2800" dirty="0" smtClean="0">
                <a:latin typeface="Times New Roman" panose="02020603050405020304" pitchFamily="18" charset="0"/>
                <a:cs typeface="Times New Roman" panose="02020603050405020304" pitchFamily="18" charset="0"/>
              </a:rPr>
              <a:t>: discovered the </a:t>
            </a:r>
            <a:r>
              <a:rPr lang="en-GB" sz="2800" dirty="0">
                <a:latin typeface="Times New Roman" panose="02020603050405020304" pitchFamily="18" charset="0"/>
                <a:cs typeface="Times New Roman" panose="02020603050405020304" pitchFamily="18" charset="0"/>
              </a:rPr>
              <a:t>brain comprises a network of communication neurons</a:t>
            </a:r>
            <a:r>
              <a:rPr lang="en-GB" sz="2800" dirty="0" smtClean="0">
                <a:latin typeface="Times New Roman" panose="02020603050405020304" pitchFamily="18" charset="0"/>
                <a:cs typeface="Times New Roman" panose="02020603050405020304" pitchFamily="18" charset="0"/>
              </a:rPr>
              <a:t>.</a:t>
            </a:r>
          </a:p>
          <a:p>
            <a:r>
              <a:rPr lang="en-GB" sz="2800" dirty="0" smtClean="0">
                <a:latin typeface="Times New Roman" panose="02020603050405020304" pitchFamily="18" charset="0"/>
                <a:cs typeface="Times New Roman" panose="02020603050405020304" pitchFamily="18" charset="0"/>
              </a:rPr>
              <a:t>Physician </a:t>
            </a:r>
            <a:r>
              <a:rPr lang="en-GB" sz="2800" dirty="0">
                <a:latin typeface="Times New Roman" panose="02020603050405020304" pitchFamily="18" charset="0"/>
                <a:cs typeface="Times New Roman" panose="02020603050405020304" pitchFamily="18" charset="0"/>
              </a:rPr>
              <a:t>Luigi </a:t>
            </a:r>
            <a:r>
              <a:rPr lang="en-GB" sz="2800" dirty="0" smtClean="0">
                <a:latin typeface="Times New Roman" panose="02020603050405020304" pitchFamily="18" charset="0"/>
                <a:cs typeface="Times New Roman" panose="02020603050405020304" pitchFamily="18" charset="0"/>
              </a:rPr>
              <a:t>Galvani: discovered </a:t>
            </a:r>
            <a:r>
              <a:rPr lang="en-GB" sz="2800" dirty="0">
                <a:latin typeface="Times New Roman" panose="02020603050405020304" pitchFamily="18" charset="0"/>
                <a:cs typeface="Times New Roman" panose="02020603050405020304" pitchFamily="18" charset="0"/>
              </a:rPr>
              <a:t>that nerve cells produced electricity, this </a:t>
            </a:r>
            <a:r>
              <a:rPr lang="en-GB" sz="2800" dirty="0" smtClean="0">
                <a:latin typeface="Times New Roman" panose="02020603050405020304" pitchFamily="18" charset="0"/>
                <a:cs typeface="Times New Roman" panose="02020603050405020304" pitchFamily="18" charset="0"/>
              </a:rPr>
              <a:t>led </a:t>
            </a:r>
            <a:r>
              <a:rPr lang="en-GB" sz="2800" dirty="0">
                <a:latin typeface="Times New Roman" panose="02020603050405020304" pitchFamily="18" charset="0"/>
                <a:cs typeface="Times New Roman" panose="02020603050405020304" pitchFamily="18" charset="0"/>
              </a:rPr>
              <a:t>to Helmholtz </a:t>
            </a:r>
            <a:r>
              <a:rPr lang="en-GB" sz="2800" dirty="0" smtClean="0">
                <a:latin typeface="Times New Roman" panose="02020603050405020304" pitchFamily="18" charset="0"/>
                <a:cs typeface="Times New Roman" panose="02020603050405020304" pitchFamily="18" charset="0"/>
              </a:rPr>
              <a:t>finding nerve </a:t>
            </a:r>
            <a:r>
              <a:rPr lang="en-GB" sz="2800" dirty="0">
                <a:latin typeface="Times New Roman" panose="02020603050405020304" pitchFamily="18" charset="0"/>
                <a:cs typeface="Times New Roman" panose="02020603050405020304" pitchFamily="18" charset="0"/>
              </a:rPr>
              <a:t>cells communicated with each other using electrical signals.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Discovery </a:t>
            </a:r>
            <a:r>
              <a:rPr lang="en-GB" sz="2800" dirty="0">
                <a:latin typeface="Times New Roman" panose="02020603050405020304" pitchFamily="18" charset="0"/>
                <a:cs typeface="Times New Roman" panose="02020603050405020304" pitchFamily="18" charset="0"/>
              </a:rPr>
              <a:t>in psychopharmacology </a:t>
            </a:r>
            <a:r>
              <a:rPr lang="en-GB" sz="2800" dirty="0" smtClean="0">
                <a:latin typeface="Times New Roman" panose="02020603050405020304" pitchFamily="18" charset="0"/>
                <a:cs typeface="Times New Roman" panose="02020603050405020304" pitchFamily="18" charset="0"/>
              </a:rPr>
              <a:t>that </a:t>
            </a:r>
            <a:r>
              <a:rPr lang="en-GB" sz="2800" dirty="0">
                <a:latin typeface="Times New Roman" panose="02020603050405020304" pitchFamily="18" charset="0"/>
                <a:cs typeface="Times New Roman" panose="02020603050405020304" pitchFamily="18" charset="0"/>
              </a:rPr>
              <a:t>the surface of </a:t>
            </a:r>
            <a:r>
              <a:rPr lang="en-GB" sz="2800" dirty="0" smtClean="0">
                <a:latin typeface="Times New Roman" panose="02020603050405020304" pitchFamily="18" charset="0"/>
                <a:cs typeface="Times New Roman" panose="02020603050405020304" pitchFamily="18" charset="0"/>
              </a:rPr>
              <a:t>neurons, </a:t>
            </a:r>
            <a:r>
              <a:rPr lang="en-GB" sz="2800" dirty="0">
                <a:latin typeface="Times New Roman" panose="02020603050405020304" pitchFamily="18" charset="0"/>
                <a:cs typeface="Times New Roman" panose="02020603050405020304" pitchFamily="18" charset="0"/>
              </a:rPr>
              <a:t>known as their receptor sites, were responsive to various chemicals called neurotransmitters.</a:t>
            </a:r>
            <a:endParaRPr lang="en-GB" sz="2800" dirty="0"/>
          </a:p>
        </p:txBody>
      </p:sp>
      <p:sp>
        <p:nvSpPr>
          <p:cNvPr id="3" name="Title 2"/>
          <p:cNvSpPr>
            <a:spLocks noGrp="1"/>
          </p:cNvSpPr>
          <p:nvPr>
            <p:ph type="title"/>
          </p:nvPr>
        </p:nvSpPr>
        <p:spPr>
          <a:xfrm>
            <a:off x="0" y="0"/>
            <a:ext cx="9144000" cy="825500"/>
          </a:xfrm>
        </p:spPr>
        <p:txBody>
          <a:bodyPr>
            <a:noAutofit/>
          </a:bodyPr>
          <a:lstStyle/>
          <a:p>
            <a:r>
              <a:rPr lang="en-GB" sz="3200" dirty="0"/>
              <a:t>Cognitive Neuropsychology: Development</a:t>
            </a:r>
          </a:p>
        </p:txBody>
      </p:sp>
    </p:spTree>
    <p:extLst>
      <p:ext uri="{BB962C8B-B14F-4D97-AF65-F5344CB8AC3E}">
        <p14:creationId xmlns:p14="http://schemas.microsoft.com/office/powerpoint/2010/main" val="199861945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525"/>
            <a:ext cx="8458200" cy="876300"/>
          </a:xfrm>
        </p:spPr>
        <p:txBody>
          <a:bodyPr>
            <a:noAutofit/>
          </a:bodyPr>
          <a:lstStyle/>
          <a:p>
            <a:r>
              <a:rPr lang="en-GB" sz="3200" dirty="0"/>
              <a:t>Cognitive Neuropsychology: Development</a:t>
            </a:r>
          </a:p>
        </p:txBody>
      </p:sp>
      <p:sp>
        <p:nvSpPr>
          <p:cNvPr id="3" name="Content Placeholder 2"/>
          <p:cNvSpPr>
            <a:spLocks noGrp="1"/>
          </p:cNvSpPr>
          <p:nvPr>
            <p:ph idx="1"/>
          </p:nvPr>
        </p:nvSpPr>
        <p:spPr>
          <a:xfrm>
            <a:off x="0" y="671512"/>
            <a:ext cx="9144000" cy="6057901"/>
          </a:xfrm>
          <a:solidFill>
            <a:schemeClr val="bg1"/>
          </a:solidFill>
        </p:spPr>
        <p:txBody>
          <a:bodyPr/>
          <a:lstStyle/>
          <a:p>
            <a:r>
              <a:rPr lang="en-GB" sz="2800" dirty="0" smtClean="0">
                <a:latin typeface="Times New Roman" panose="02020603050405020304" pitchFamily="18" charset="0"/>
                <a:cs typeface="Times New Roman" panose="02020603050405020304" pitchFamily="18" charset="0"/>
              </a:rPr>
              <a:t>Two important figures in the 19</a:t>
            </a:r>
            <a:r>
              <a:rPr lang="en-GB" sz="2800" baseline="30000" dirty="0" smtClean="0">
                <a:latin typeface="Times New Roman" panose="02020603050405020304" pitchFamily="18" charset="0"/>
                <a:cs typeface="Times New Roman" panose="02020603050405020304" pitchFamily="18" charset="0"/>
              </a:rPr>
              <a:t>th</a:t>
            </a:r>
            <a:r>
              <a:rPr lang="en-GB" sz="2800" dirty="0" smtClean="0">
                <a:latin typeface="Times New Roman" panose="02020603050405020304" pitchFamily="18" charset="0"/>
                <a:cs typeface="Times New Roman" panose="02020603050405020304" pitchFamily="18" charset="0"/>
              </a:rPr>
              <a:t> C: Surgeon Pierre </a:t>
            </a:r>
            <a:r>
              <a:rPr lang="en-GB" sz="2800" dirty="0">
                <a:latin typeface="Times New Roman" panose="02020603050405020304" pitchFamily="18" charset="0"/>
                <a:cs typeface="Times New Roman" panose="02020603050405020304" pitchFamily="18" charset="0"/>
              </a:rPr>
              <a:t>Paul </a:t>
            </a:r>
            <a:r>
              <a:rPr lang="en-GB" sz="2800" dirty="0" err="1">
                <a:latin typeface="Times New Roman" panose="02020603050405020304" pitchFamily="18" charset="0"/>
                <a:cs typeface="Times New Roman" panose="02020603050405020304" pitchFamily="18" charset="0"/>
              </a:rPr>
              <a:t>Brocca</a:t>
            </a:r>
            <a:r>
              <a:rPr lang="en-GB" sz="2800" dirty="0">
                <a:latin typeface="Times New Roman" panose="02020603050405020304" pitchFamily="18" charset="0"/>
                <a:cs typeface="Times New Roman" panose="02020603050405020304" pitchFamily="18" charset="0"/>
              </a:rPr>
              <a:t> and </a:t>
            </a:r>
            <a:r>
              <a:rPr lang="en-GB" sz="2800" dirty="0" smtClean="0">
                <a:latin typeface="Times New Roman" panose="02020603050405020304" pitchFamily="18" charset="0"/>
                <a:cs typeface="Times New Roman" panose="02020603050405020304" pitchFamily="18" charset="0"/>
              </a:rPr>
              <a:t>neurologist </a:t>
            </a:r>
            <a:r>
              <a:rPr lang="en-GB" sz="2800" dirty="0">
                <a:latin typeface="Times New Roman" panose="02020603050405020304" pitchFamily="18" charset="0"/>
                <a:cs typeface="Times New Roman" panose="02020603050405020304" pitchFamily="18" charset="0"/>
              </a:rPr>
              <a:t>Carl Wernicke.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Anthropological </a:t>
            </a:r>
            <a:r>
              <a:rPr lang="en-GB" sz="2800" dirty="0">
                <a:latin typeface="Times New Roman" panose="02020603050405020304" pitchFamily="18" charset="0"/>
                <a:cs typeface="Times New Roman" panose="02020603050405020304" pitchFamily="18" charset="0"/>
              </a:rPr>
              <a:t>society </a:t>
            </a:r>
            <a:r>
              <a:rPr lang="en-GB" sz="2800" dirty="0" smtClean="0">
                <a:latin typeface="Times New Roman" panose="02020603050405020304" pitchFamily="18" charset="0"/>
                <a:cs typeface="Times New Roman" panose="02020603050405020304" pitchFamily="18" charset="0"/>
              </a:rPr>
              <a:t>meeting (1861) to </a:t>
            </a:r>
            <a:r>
              <a:rPr lang="en-GB" sz="2800" dirty="0">
                <a:latin typeface="Times New Roman" panose="02020603050405020304" pitchFamily="18" charset="0"/>
                <a:cs typeface="Times New Roman" panose="02020603050405020304" pitchFamily="18" charset="0"/>
              </a:rPr>
              <a:t>discuss </a:t>
            </a:r>
            <a:r>
              <a:rPr lang="en-GB" sz="2800" dirty="0" err="1" smtClean="0">
                <a:solidFill>
                  <a:schemeClr val="bg2">
                    <a:lumMod val="50000"/>
                  </a:schemeClr>
                </a:solidFill>
                <a:latin typeface="Times New Roman" panose="02020603050405020304" pitchFamily="18" charset="0"/>
                <a:cs typeface="Times New Roman" panose="02020603050405020304" pitchFamily="18" charset="0"/>
              </a:rPr>
              <a:t>equipotentiality</a:t>
            </a:r>
            <a:r>
              <a:rPr lang="en-GB" sz="2800" dirty="0" smtClean="0">
                <a:solidFill>
                  <a:schemeClr val="bg2">
                    <a:lumMod val="50000"/>
                  </a:schemeClr>
                </a:solidFill>
                <a:latin typeface="Times New Roman" panose="02020603050405020304" pitchFamily="18" charset="0"/>
                <a:cs typeface="Times New Roman" panose="02020603050405020304" pitchFamily="18" charset="0"/>
              </a:rPr>
              <a:t> </a:t>
            </a:r>
            <a:r>
              <a:rPr lang="en-GB" sz="2800" dirty="0" smtClean="0">
                <a:latin typeface="Times New Roman" panose="02020603050405020304" pitchFamily="18" charset="0"/>
                <a:cs typeface="Times New Roman" panose="02020603050405020304" pitchFamily="18" charset="0"/>
              </a:rPr>
              <a:t>(any </a:t>
            </a:r>
            <a:r>
              <a:rPr lang="en-GB" sz="2800" dirty="0">
                <a:latin typeface="Times New Roman" panose="02020603050405020304" pitchFamily="18" charset="0"/>
                <a:cs typeface="Times New Roman" panose="02020603050405020304" pitchFamily="18" charset="0"/>
              </a:rPr>
              <a:t>part of an intact piece of the brain can still carry out the functions from a part that has been </a:t>
            </a:r>
            <a:r>
              <a:rPr lang="en-GB" sz="2800" dirty="0" smtClean="0">
                <a:latin typeface="Times New Roman" panose="02020603050405020304" pitchFamily="18" charset="0"/>
                <a:cs typeface="Times New Roman" panose="02020603050405020304" pitchFamily="18" charset="0"/>
              </a:rPr>
              <a:t>damaged) </a:t>
            </a:r>
            <a:r>
              <a:rPr lang="en-GB" sz="2800" dirty="0">
                <a:latin typeface="Times New Roman" panose="02020603050405020304" pitchFamily="18" charset="0"/>
                <a:cs typeface="Times New Roman" panose="02020603050405020304" pitchFamily="18" charset="0"/>
              </a:rPr>
              <a:t>versus the </a:t>
            </a:r>
            <a:r>
              <a:rPr lang="en-GB" sz="2800" dirty="0">
                <a:solidFill>
                  <a:schemeClr val="bg2">
                    <a:lumMod val="50000"/>
                  </a:schemeClr>
                </a:solidFill>
                <a:latin typeface="Times New Roman" panose="02020603050405020304" pitchFamily="18" charset="0"/>
                <a:cs typeface="Times New Roman" panose="02020603050405020304" pitchFamily="18" charset="0"/>
              </a:rPr>
              <a:t>localisation </a:t>
            </a:r>
            <a:r>
              <a:rPr lang="en-GB" sz="2800" dirty="0" smtClean="0">
                <a:latin typeface="Times New Roman" panose="02020603050405020304" pitchFamily="18" charset="0"/>
                <a:cs typeface="Times New Roman" panose="02020603050405020304" pitchFamily="18" charset="0"/>
              </a:rPr>
              <a:t>theory (only </a:t>
            </a:r>
            <a:r>
              <a:rPr lang="en-GB" sz="2800" dirty="0">
                <a:latin typeface="Times New Roman" panose="02020603050405020304" pitchFamily="18" charset="0"/>
                <a:cs typeface="Times New Roman" panose="02020603050405020304" pitchFamily="18" charset="0"/>
              </a:rPr>
              <a:t>that part of the brain can deal with a certain </a:t>
            </a:r>
            <a:r>
              <a:rPr lang="en-GB" sz="2800" dirty="0" smtClean="0">
                <a:latin typeface="Times New Roman" panose="02020603050405020304" pitchFamily="18" charset="0"/>
                <a:cs typeface="Times New Roman" panose="02020603050405020304" pitchFamily="18" charset="0"/>
              </a:rPr>
              <a:t>function). </a:t>
            </a:r>
          </a:p>
          <a:p>
            <a:r>
              <a:rPr lang="en-GB" sz="2800" dirty="0" err="1" smtClean="0">
                <a:latin typeface="Times New Roman" panose="02020603050405020304" pitchFamily="18" charset="0"/>
                <a:cs typeface="Times New Roman" panose="02020603050405020304" pitchFamily="18" charset="0"/>
              </a:rPr>
              <a:t>Broca</a:t>
            </a:r>
            <a:r>
              <a:rPr lang="en-GB" sz="2800" dirty="0" smtClean="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gave an account of </a:t>
            </a:r>
            <a:r>
              <a:rPr lang="en-GB" sz="2800" dirty="0" smtClean="0">
                <a:latin typeface="Times New Roman" panose="02020603050405020304" pitchFamily="18" charset="0"/>
                <a:cs typeface="Times New Roman" panose="02020603050405020304" pitchFamily="18" charset="0"/>
              </a:rPr>
              <a:t>an epileptic </a:t>
            </a:r>
            <a:r>
              <a:rPr lang="en-GB" sz="2800" dirty="0">
                <a:latin typeface="Times New Roman" panose="02020603050405020304" pitchFamily="18" charset="0"/>
                <a:cs typeface="Times New Roman" panose="02020603050405020304" pitchFamily="18" charset="0"/>
              </a:rPr>
              <a:t>patient </a:t>
            </a:r>
            <a:r>
              <a:rPr lang="en-GB" sz="2800" dirty="0" smtClean="0">
                <a:latin typeface="Times New Roman" panose="02020603050405020304" pitchFamily="18" charset="0"/>
                <a:cs typeface="Times New Roman" panose="02020603050405020304" pitchFamily="18" charset="0"/>
              </a:rPr>
              <a:t>paralysed </a:t>
            </a:r>
            <a:r>
              <a:rPr lang="en-GB" sz="2800" dirty="0">
                <a:latin typeface="Times New Roman" panose="02020603050405020304" pitchFamily="18" charset="0"/>
                <a:cs typeface="Times New Roman" panose="02020603050405020304" pitchFamily="18" charset="0"/>
              </a:rPr>
              <a:t>on one side of the </a:t>
            </a:r>
            <a:r>
              <a:rPr lang="en-GB" sz="2800" dirty="0" smtClean="0">
                <a:latin typeface="Times New Roman" panose="02020603050405020304" pitchFamily="18" charset="0"/>
                <a:cs typeface="Times New Roman" panose="02020603050405020304" pitchFamily="18" charset="0"/>
              </a:rPr>
              <a:t>body who had not </a:t>
            </a:r>
            <a:r>
              <a:rPr lang="en-GB" sz="2800" dirty="0">
                <a:latin typeface="Times New Roman" panose="02020603050405020304" pitchFamily="18" charset="0"/>
                <a:cs typeface="Times New Roman" panose="02020603050405020304" pitchFamily="18" charset="0"/>
              </a:rPr>
              <a:t>spoken </a:t>
            </a:r>
            <a:r>
              <a:rPr lang="en-GB" sz="2800" dirty="0" smtClean="0">
                <a:latin typeface="Times New Roman" panose="02020603050405020304" pitchFamily="18" charset="0"/>
                <a:cs typeface="Times New Roman" panose="02020603050405020304" pitchFamily="18" charset="0"/>
              </a:rPr>
              <a:t>for </a:t>
            </a:r>
            <a:r>
              <a:rPr lang="en-GB" sz="2800" dirty="0">
                <a:latin typeface="Times New Roman" panose="02020603050405020304" pitchFamily="18" charset="0"/>
                <a:cs typeface="Times New Roman" panose="02020603050405020304" pitchFamily="18" charset="0"/>
              </a:rPr>
              <a:t>over 20 years. </a:t>
            </a:r>
            <a:endParaRPr lang="en-GB" sz="28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Post mortem on </a:t>
            </a:r>
            <a:r>
              <a:rPr lang="en-GB" sz="2400" dirty="0">
                <a:latin typeface="Times New Roman" panose="02020603050405020304" pitchFamily="18" charset="0"/>
                <a:cs typeface="Times New Roman" panose="02020603050405020304" pitchFamily="18" charset="0"/>
              </a:rPr>
              <a:t>the brain </a:t>
            </a:r>
            <a:r>
              <a:rPr lang="en-GB" sz="2400" dirty="0" smtClean="0">
                <a:latin typeface="Times New Roman" panose="02020603050405020304" pitchFamily="18" charset="0"/>
                <a:cs typeface="Times New Roman" panose="02020603050405020304" pitchFamily="18" charset="0"/>
              </a:rPr>
              <a:t>revealed </a:t>
            </a:r>
            <a:r>
              <a:rPr lang="en-GB" sz="2400" dirty="0">
                <a:latin typeface="Times New Roman" panose="02020603050405020304" pitchFamily="18" charset="0"/>
                <a:cs typeface="Times New Roman" panose="02020603050405020304" pitchFamily="18" charset="0"/>
              </a:rPr>
              <a:t>damage to the </a:t>
            </a:r>
            <a:r>
              <a:rPr lang="en-GB" sz="2400" dirty="0" smtClean="0">
                <a:latin typeface="Times New Roman" panose="02020603050405020304" pitchFamily="18" charset="0"/>
                <a:cs typeface="Times New Roman" panose="02020603050405020304" pitchFamily="18" charset="0"/>
              </a:rPr>
              <a:t>2nd </a:t>
            </a:r>
            <a:r>
              <a:rPr lang="en-GB" sz="2400" dirty="0">
                <a:latin typeface="Times New Roman" panose="02020603050405020304" pitchFamily="18" charset="0"/>
                <a:cs typeface="Times New Roman" panose="02020603050405020304" pitchFamily="18" charset="0"/>
              </a:rPr>
              <a:t>and </a:t>
            </a:r>
            <a:r>
              <a:rPr lang="en-GB" sz="2400" dirty="0" smtClean="0">
                <a:latin typeface="Times New Roman" panose="02020603050405020304" pitchFamily="18" charset="0"/>
                <a:cs typeface="Times New Roman" panose="02020603050405020304" pitchFamily="18" charset="0"/>
              </a:rPr>
              <a:t>3rd </a:t>
            </a:r>
            <a:r>
              <a:rPr lang="en-GB" sz="2400" dirty="0">
                <a:latin typeface="Times New Roman" panose="02020603050405020304" pitchFamily="18" charset="0"/>
                <a:cs typeface="Times New Roman" panose="02020603050405020304" pitchFamily="18" charset="0"/>
              </a:rPr>
              <a:t>left frontal </a:t>
            </a:r>
            <a:r>
              <a:rPr lang="en-GB" sz="2400" dirty="0" smtClean="0">
                <a:latin typeface="Times New Roman" panose="02020603050405020304" pitchFamily="18" charset="0"/>
                <a:cs typeface="Times New Roman" panose="02020603050405020304" pitchFamily="18" charset="0"/>
              </a:rPr>
              <a:t>convolution (basically </a:t>
            </a:r>
            <a:r>
              <a:rPr lang="en-GB" sz="2400" dirty="0">
                <a:latin typeface="Times New Roman" panose="02020603050405020304" pitchFamily="18" charset="0"/>
                <a:cs typeface="Times New Roman" panose="02020603050405020304" pitchFamily="18" charset="0"/>
              </a:rPr>
              <a:t>there was a hole on the front left side of the brain that had filled up with </a:t>
            </a:r>
            <a:r>
              <a:rPr lang="en-GB" sz="2400" dirty="0" smtClean="0">
                <a:latin typeface="Times New Roman" panose="02020603050405020304" pitchFamily="18" charset="0"/>
                <a:cs typeface="Times New Roman" panose="02020603050405020304" pitchFamily="18" charset="0"/>
              </a:rPr>
              <a:t>fluid). </a:t>
            </a:r>
          </a:p>
          <a:p>
            <a:pPr lvl="1"/>
            <a:r>
              <a:rPr lang="en-GB" sz="2400" dirty="0" smtClean="0">
                <a:latin typeface="Times New Roman" panose="02020603050405020304" pitchFamily="18" charset="0"/>
                <a:cs typeface="Times New Roman" panose="02020603050405020304" pitchFamily="18" charset="0"/>
              </a:rPr>
              <a:t>The </a:t>
            </a:r>
            <a:r>
              <a:rPr lang="en-GB" sz="2400" dirty="0">
                <a:latin typeface="Times New Roman" panose="02020603050405020304" pitchFamily="18" charset="0"/>
                <a:cs typeface="Times New Roman" panose="02020603050405020304" pitchFamily="18" charset="0"/>
              </a:rPr>
              <a:t>patients speech production deficit then became known as </a:t>
            </a:r>
            <a:r>
              <a:rPr lang="en-GB" sz="2400" dirty="0" err="1">
                <a:latin typeface="Times New Roman" panose="02020603050405020304" pitchFamily="18" charset="0"/>
                <a:cs typeface="Times New Roman" panose="02020603050405020304" pitchFamily="18" charset="0"/>
              </a:rPr>
              <a:t>Broca’s</a:t>
            </a:r>
            <a:r>
              <a:rPr lang="en-GB" sz="2400" dirty="0">
                <a:latin typeface="Times New Roman" panose="02020603050405020304" pitchFamily="18" charset="0"/>
                <a:cs typeface="Times New Roman" panose="02020603050405020304" pitchFamily="18" charset="0"/>
              </a:rPr>
              <a:t> aphasia </a:t>
            </a:r>
            <a:r>
              <a:rPr lang="en-GB" sz="2400" dirty="0" smtClean="0">
                <a:latin typeface="Times New Roman" panose="02020603050405020304" pitchFamily="18" charset="0"/>
                <a:cs typeface="Times New Roman" panose="02020603050405020304" pitchFamily="18" charset="0"/>
              </a:rPr>
              <a:t>(aphasia </a:t>
            </a:r>
            <a:r>
              <a:rPr lang="en-GB" sz="2400" dirty="0">
                <a:latin typeface="Times New Roman" panose="02020603050405020304" pitchFamily="18" charset="0"/>
                <a:cs typeface="Times New Roman" panose="02020603050405020304" pitchFamily="18" charset="0"/>
              </a:rPr>
              <a:t>means a communication </a:t>
            </a:r>
            <a:r>
              <a:rPr lang="en-GB" sz="2400" dirty="0" smtClean="0">
                <a:latin typeface="Times New Roman" panose="02020603050405020304" pitchFamily="18" charset="0"/>
                <a:cs typeface="Times New Roman" panose="02020603050405020304" pitchFamily="18" charset="0"/>
              </a:rPr>
              <a:t>disorder). </a:t>
            </a: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549484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681038"/>
            <a:ext cx="9144000" cy="6176962"/>
          </a:xfrm>
          <a:solidFill>
            <a:schemeClr val="bg1"/>
          </a:solidFill>
        </p:spPr>
        <p:txBody>
          <a:bodyPr/>
          <a:lstStyle/>
          <a:p>
            <a:r>
              <a:rPr lang="en-GB" sz="2800" dirty="0" smtClean="0">
                <a:latin typeface="Times New Roman" panose="02020603050405020304" pitchFamily="18" charset="0"/>
                <a:cs typeface="Times New Roman" panose="02020603050405020304" pitchFamily="18" charset="0"/>
              </a:rPr>
              <a:t>As </a:t>
            </a:r>
            <a:r>
              <a:rPr lang="en-GB" sz="2800" dirty="0">
                <a:latin typeface="Times New Roman" panose="02020603050405020304" pitchFamily="18" charset="0"/>
                <a:cs typeface="Times New Roman" panose="02020603050405020304" pitchFamily="18" charset="0"/>
              </a:rPr>
              <a:t>only one hemisphere </a:t>
            </a:r>
            <a:r>
              <a:rPr lang="en-GB" sz="2800" dirty="0" smtClean="0">
                <a:latin typeface="Times New Roman" panose="02020603050405020304" pitchFamily="18" charset="0"/>
                <a:cs typeface="Times New Roman" panose="02020603050405020304" pitchFamily="18" charset="0"/>
              </a:rPr>
              <a:t>was </a:t>
            </a:r>
            <a:r>
              <a:rPr lang="en-GB" sz="2800" dirty="0">
                <a:latin typeface="Times New Roman" panose="02020603050405020304" pitchFamily="18" charset="0"/>
                <a:cs typeface="Times New Roman" panose="02020603050405020304" pitchFamily="18" charset="0"/>
              </a:rPr>
              <a:t>damaged, it </a:t>
            </a:r>
            <a:r>
              <a:rPr lang="en-GB" sz="2800" dirty="0" smtClean="0">
                <a:latin typeface="Times New Roman" panose="02020603050405020304" pitchFamily="18" charset="0"/>
                <a:cs typeface="Times New Roman" panose="02020603050405020304" pitchFamily="18" charset="0"/>
              </a:rPr>
              <a:t>suggested brain </a:t>
            </a:r>
            <a:r>
              <a:rPr lang="en-GB" sz="2800" dirty="0">
                <a:latin typeface="Times New Roman" panose="02020603050405020304" pitchFamily="18" charset="0"/>
                <a:cs typeface="Times New Roman" panose="02020603050405020304" pitchFamily="18" charset="0"/>
              </a:rPr>
              <a:t>did not work in </a:t>
            </a:r>
            <a:r>
              <a:rPr lang="en-GB" sz="2800" dirty="0" err="1" smtClean="0">
                <a:latin typeface="Times New Roman" panose="02020603050405020304" pitchFamily="18" charset="0"/>
                <a:cs typeface="Times New Roman" panose="02020603050405020304" pitchFamily="18" charset="0"/>
              </a:rPr>
              <a:t>equopotential</a:t>
            </a:r>
            <a:r>
              <a:rPr lang="en-GB" sz="2800" dirty="0" smtClean="0">
                <a:latin typeface="Times New Roman" panose="02020603050405020304" pitchFamily="18" charset="0"/>
                <a:cs typeface="Times New Roman" panose="02020603050405020304" pitchFamily="18" charset="0"/>
              </a:rPr>
              <a:t> way (otherwise </a:t>
            </a:r>
            <a:r>
              <a:rPr lang="en-GB" sz="2800" dirty="0">
                <a:latin typeface="Times New Roman" panose="02020603050405020304" pitchFamily="18" charset="0"/>
                <a:cs typeface="Times New Roman" panose="02020603050405020304" pitchFamily="18" charset="0"/>
              </a:rPr>
              <a:t>the patient would </a:t>
            </a:r>
            <a:r>
              <a:rPr lang="en-GB" sz="2800" dirty="0" smtClean="0">
                <a:latin typeface="Times New Roman" panose="02020603050405020304" pitchFamily="18" charset="0"/>
                <a:cs typeface="Times New Roman" panose="02020603050405020304" pitchFamily="18" charset="0"/>
              </a:rPr>
              <a:t>produce </a:t>
            </a:r>
            <a:r>
              <a:rPr lang="en-GB" sz="2800" dirty="0">
                <a:latin typeface="Times New Roman" panose="02020603050405020304" pitchFamily="18" charset="0"/>
                <a:cs typeface="Times New Roman" panose="02020603050405020304" pitchFamily="18" charset="0"/>
              </a:rPr>
              <a:t>words </a:t>
            </a:r>
            <a:r>
              <a:rPr lang="en-GB" sz="2800" dirty="0" smtClean="0">
                <a:latin typeface="Times New Roman" panose="02020603050405020304" pitchFamily="18" charset="0"/>
                <a:cs typeface="Times New Roman" panose="02020603050405020304" pitchFamily="18" charset="0"/>
              </a:rPr>
              <a:t>as </a:t>
            </a:r>
            <a:r>
              <a:rPr lang="en-GB" sz="2800" dirty="0">
                <a:latin typeface="Times New Roman" panose="02020603050405020304" pitchFamily="18" charset="0"/>
                <a:cs typeface="Times New Roman" panose="02020603050405020304" pitchFamily="18" charset="0"/>
              </a:rPr>
              <a:t>other parts of the brain would </a:t>
            </a:r>
            <a:r>
              <a:rPr lang="en-GB" sz="2800" dirty="0" smtClean="0">
                <a:latin typeface="Times New Roman" panose="02020603050405020304" pitchFamily="18" charset="0"/>
                <a:cs typeface="Times New Roman" panose="02020603050405020304" pitchFamily="18" charset="0"/>
              </a:rPr>
              <a:t>take </a:t>
            </a:r>
            <a:r>
              <a:rPr lang="en-GB" sz="2800" dirty="0">
                <a:latin typeface="Times New Roman" panose="02020603050405020304" pitchFamily="18" charset="0"/>
                <a:cs typeface="Times New Roman" panose="02020603050405020304" pitchFamily="18" charset="0"/>
              </a:rPr>
              <a:t>on the functions of </a:t>
            </a:r>
            <a:r>
              <a:rPr lang="en-GB" sz="2800" dirty="0" smtClean="0">
                <a:latin typeface="Times New Roman" panose="02020603050405020304" pitchFamily="18" charset="0"/>
                <a:cs typeface="Times New Roman" panose="02020603050405020304" pitchFamily="18" charset="0"/>
              </a:rPr>
              <a:t>the damaged area).</a:t>
            </a:r>
          </a:p>
          <a:p>
            <a:r>
              <a:rPr lang="en-GB" sz="2800" dirty="0" smtClean="0">
                <a:latin typeface="Times New Roman" panose="02020603050405020304" pitchFamily="18" charset="0"/>
                <a:cs typeface="Times New Roman" panose="02020603050405020304" pitchFamily="18" charset="0"/>
              </a:rPr>
              <a:t>So, localisation deemed more appropriate of </a:t>
            </a:r>
            <a:r>
              <a:rPr lang="en-GB" sz="2800" dirty="0">
                <a:latin typeface="Times New Roman" panose="02020603050405020304" pitchFamily="18" charset="0"/>
                <a:cs typeface="Times New Roman" panose="02020603050405020304" pitchFamily="18" charset="0"/>
              </a:rPr>
              <a:t>how the brain is structured and functions.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The </a:t>
            </a:r>
            <a:r>
              <a:rPr lang="en-GB" sz="2800" dirty="0">
                <a:latin typeface="Times New Roman" panose="02020603050405020304" pitchFamily="18" charset="0"/>
                <a:cs typeface="Times New Roman" panose="02020603050405020304" pitchFamily="18" charset="0"/>
              </a:rPr>
              <a:t>region responsible for speech production became known as </a:t>
            </a:r>
            <a:r>
              <a:rPr lang="en-GB" sz="2800" dirty="0" err="1">
                <a:latin typeface="Times New Roman" panose="02020603050405020304" pitchFamily="18" charset="0"/>
                <a:cs typeface="Times New Roman" panose="02020603050405020304" pitchFamily="18" charset="0"/>
              </a:rPr>
              <a:t>Broca’s</a:t>
            </a:r>
            <a:r>
              <a:rPr lang="en-GB" sz="2800" dirty="0">
                <a:latin typeface="Times New Roman" panose="02020603050405020304" pitchFamily="18" charset="0"/>
                <a:cs typeface="Times New Roman" panose="02020603050405020304" pitchFamily="18" charset="0"/>
              </a:rPr>
              <a:t> area. </a:t>
            </a:r>
            <a:endParaRPr lang="en-GB" sz="2800" dirty="0" smtClean="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But although </a:t>
            </a:r>
            <a:r>
              <a:rPr lang="en-GB" sz="2800" dirty="0" smtClean="0">
                <a:latin typeface="Times New Roman" panose="02020603050405020304" pitchFamily="18" charset="0"/>
                <a:cs typeface="Times New Roman" panose="02020603050405020304" pitchFamily="18" charset="0"/>
              </a:rPr>
              <a:t>speech </a:t>
            </a:r>
            <a:r>
              <a:rPr lang="en-GB" sz="2800" dirty="0">
                <a:latin typeface="Times New Roman" panose="02020603050405020304" pitchFamily="18" charset="0"/>
                <a:cs typeface="Times New Roman" panose="02020603050405020304" pitchFamily="18" charset="0"/>
              </a:rPr>
              <a:t>production </a:t>
            </a:r>
            <a:r>
              <a:rPr lang="en-GB" sz="2800" dirty="0" smtClean="0">
                <a:latin typeface="Times New Roman" panose="02020603050405020304" pitchFamily="18" charset="0"/>
                <a:cs typeface="Times New Roman" panose="02020603050405020304" pitchFamily="18" charset="0"/>
              </a:rPr>
              <a:t>deficits are </a:t>
            </a:r>
            <a:r>
              <a:rPr lang="en-GB" sz="2800" dirty="0">
                <a:latin typeface="Times New Roman" panose="02020603050405020304" pitchFamily="18" charset="0"/>
                <a:cs typeface="Times New Roman" panose="02020603050405020304" pitchFamily="18" charset="0"/>
              </a:rPr>
              <a:t>associated with </a:t>
            </a:r>
            <a:r>
              <a:rPr lang="en-GB" sz="2800" dirty="0" err="1">
                <a:latin typeface="Times New Roman" panose="02020603050405020304" pitchFamily="18" charset="0"/>
                <a:cs typeface="Times New Roman" panose="02020603050405020304" pitchFamily="18" charset="0"/>
              </a:rPr>
              <a:t>Broca</a:t>
            </a:r>
            <a:r>
              <a:rPr lang="en-GB" sz="2800" dirty="0">
                <a:latin typeface="Times New Roman" panose="02020603050405020304" pitchFamily="18" charset="0"/>
                <a:cs typeface="Times New Roman" panose="02020603050405020304" pitchFamily="18" charset="0"/>
              </a:rPr>
              <a:t>, Hippocrates had already noted an association between brain damage and aphasia and had also suggested that damage to one side of the brain resulted in paralyses of the opposite side of the body.</a:t>
            </a:r>
          </a:p>
          <a:p>
            <a:endParaRPr lang="en-GB" sz="2800" dirty="0" smtClean="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228600" y="0"/>
            <a:ext cx="8686800" cy="871538"/>
          </a:xfrm>
        </p:spPr>
        <p:txBody>
          <a:bodyPr>
            <a:noAutofit/>
          </a:bodyPr>
          <a:lstStyle/>
          <a:p>
            <a:r>
              <a:rPr lang="en-GB" sz="3200" dirty="0" smtClean="0"/>
              <a:t>Cognitive Neuropsychology: Development</a:t>
            </a:r>
            <a:endParaRPr lang="en-GB" sz="3200" dirty="0"/>
          </a:p>
        </p:txBody>
      </p:sp>
    </p:spTree>
    <p:extLst>
      <p:ext uri="{BB962C8B-B14F-4D97-AF65-F5344CB8AC3E}">
        <p14:creationId xmlns:p14="http://schemas.microsoft.com/office/powerpoint/2010/main" val="25519607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0113"/>
            <a:ext cx="9144000" cy="5957887"/>
          </a:xfrm>
          <a:solidFill>
            <a:schemeClr val="bg1"/>
          </a:solidFill>
        </p:spPr>
        <p:txBody>
          <a:bodyPr/>
          <a:lstStyle/>
          <a:p>
            <a:r>
              <a:rPr lang="en-GB" sz="2600" dirty="0" smtClean="0">
                <a:latin typeface="Times New Roman" panose="02020603050405020304" pitchFamily="18" charset="0"/>
                <a:cs typeface="Times New Roman" panose="02020603050405020304" pitchFamily="18" charset="0"/>
              </a:rPr>
              <a:t>Other </a:t>
            </a:r>
            <a:r>
              <a:rPr lang="en-GB" sz="2600" dirty="0">
                <a:latin typeface="Times New Roman" panose="02020603050405020304" pitchFamily="18" charset="0"/>
                <a:cs typeface="Times New Roman" panose="02020603050405020304" pitchFamily="18" charset="0"/>
              </a:rPr>
              <a:t>important </a:t>
            </a:r>
            <a:r>
              <a:rPr lang="en-GB" sz="2600" dirty="0" smtClean="0">
                <a:latin typeface="Times New Roman" panose="02020603050405020304" pitchFamily="18" charset="0"/>
                <a:cs typeface="Times New Roman" panose="02020603050405020304" pitchFamily="18" charset="0"/>
              </a:rPr>
              <a:t>discovery: </a:t>
            </a:r>
            <a:r>
              <a:rPr lang="en-GB" sz="2600" dirty="0">
                <a:latin typeface="Times New Roman" panose="02020603050405020304" pitchFamily="18" charset="0"/>
                <a:cs typeface="Times New Roman" panose="02020603050405020304" pitchFamily="18" charset="0"/>
              </a:rPr>
              <a:t>some </a:t>
            </a:r>
            <a:r>
              <a:rPr lang="en-GB" sz="2600" dirty="0" smtClean="0">
                <a:latin typeface="Times New Roman" panose="02020603050405020304" pitchFamily="18" charset="0"/>
                <a:cs typeface="Times New Roman" panose="02020603050405020304" pitchFamily="18" charset="0"/>
              </a:rPr>
              <a:t>aphasics </a:t>
            </a:r>
            <a:r>
              <a:rPr lang="en-GB" sz="2600" dirty="0">
                <a:latin typeface="Times New Roman" panose="02020603050405020304" pitchFamily="18" charset="0"/>
                <a:cs typeface="Times New Roman" panose="02020603050405020304" pitchFamily="18" charset="0"/>
              </a:rPr>
              <a:t>unable to comprehend </a:t>
            </a:r>
            <a:r>
              <a:rPr lang="en-GB" sz="2600" dirty="0" smtClean="0">
                <a:latin typeface="Times New Roman" panose="02020603050405020304" pitchFamily="18" charset="0"/>
                <a:cs typeface="Times New Roman" panose="02020603050405020304" pitchFamily="18" charset="0"/>
              </a:rPr>
              <a:t>speech - sensory </a:t>
            </a:r>
            <a:r>
              <a:rPr lang="en-GB" sz="2600" dirty="0">
                <a:latin typeface="Times New Roman" panose="02020603050405020304" pitchFamily="18" charset="0"/>
                <a:cs typeface="Times New Roman" panose="02020603050405020304" pitchFamily="18" charset="0"/>
              </a:rPr>
              <a:t>aphasia </a:t>
            </a:r>
            <a:r>
              <a:rPr lang="en-GB" sz="2600" dirty="0" smtClean="0">
                <a:latin typeface="Times New Roman" panose="02020603050405020304" pitchFamily="18" charset="0"/>
                <a:cs typeface="Times New Roman" panose="02020603050405020304" pitchFamily="18" charset="0"/>
              </a:rPr>
              <a:t>(now known </a:t>
            </a:r>
            <a:r>
              <a:rPr lang="en-GB" sz="2600" dirty="0">
                <a:latin typeface="Times New Roman" panose="02020603050405020304" pitchFamily="18" charset="0"/>
                <a:cs typeface="Times New Roman" panose="02020603050405020304" pitchFamily="18" charset="0"/>
              </a:rPr>
              <a:t>as Wernicke’s </a:t>
            </a:r>
            <a:r>
              <a:rPr lang="en-GB" sz="2600" dirty="0" smtClean="0">
                <a:latin typeface="Times New Roman" panose="02020603050405020304" pitchFamily="18" charset="0"/>
                <a:cs typeface="Times New Roman" panose="02020603050405020304" pitchFamily="18" charset="0"/>
              </a:rPr>
              <a:t>aphasia). </a:t>
            </a:r>
          </a:p>
          <a:p>
            <a:r>
              <a:rPr lang="en-GB" sz="2600" dirty="0" smtClean="0">
                <a:latin typeface="Times New Roman" panose="02020603050405020304" pitchFamily="18" charset="0"/>
                <a:cs typeface="Times New Roman" panose="02020603050405020304" pitchFamily="18" charset="0"/>
              </a:rPr>
              <a:t>Associated </a:t>
            </a:r>
            <a:r>
              <a:rPr lang="en-GB" sz="2600" dirty="0">
                <a:latin typeface="Times New Roman" panose="02020603050405020304" pitchFamily="18" charset="0"/>
                <a:cs typeface="Times New Roman" panose="02020603050405020304" pitchFamily="18" charset="0"/>
              </a:rPr>
              <a:t>with </a:t>
            </a:r>
            <a:r>
              <a:rPr lang="en-GB" sz="2600" dirty="0" smtClean="0">
                <a:latin typeface="Times New Roman" panose="02020603050405020304" pitchFamily="18" charset="0"/>
                <a:cs typeface="Times New Roman" panose="02020603050405020304" pitchFamily="18" charset="0"/>
              </a:rPr>
              <a:t>left </a:t>
            </a:r>
            <a:r>
              <a:rPr lang="en-GB" sz="2600" dirty="0">
                <a:latin typeface="Times New Roman" panose="02020603050405020304" pitchFamily="18" charset="0"/>
                <a:cs typeface="Times New Roman" panose="02020603050405020304" pitchFamily="18" charset="0"/>
              </a:rPr>
              <a:t>hemisphere of the </a:t>
            </a:r>
            <a:r>
              <a:rPr lang="en-GB" sz="2600" dirty="0" smtClean="0">
                <a:latin typeface="Times New Roman" panose="02020603050405020304" pitchFamily="18" charset="0"/>
                <a:cs typeface="Times New Roman" panose="02020603050405020304" pitchFamily="18" charset="0"/>
              </a:rPr>
              <a:t>brain and would lead to inappropriate word use in </a:t>
            </a:r>
            <a:r>
              <a:rPr lang="en-GB" sz="2600" dirty="0">
                <a:latin typeface="Times New Roman" panose="02020603050405020304" pitchFamily="18" charset="0"/>
                <a:cs typeface="Times New Roman" panose="02020603050405020304" pitchFamily="18" charset="0"/>
              </a:rPr>
              <a:t>the middle of a sentence or </a:t>
            </a:r>
            <a:r>
              <a:rPr lang="en-GB" sz="2600" dirty="0" smtClean="0">
                <a:latin typeface="Times New Roman" panose="02020603050405020304" pitchFamily="18" charset="0"/>
                <a:cs typeface="Times New Roman" panose="02020603050405020304" pitchFamily="18" charset="0"/>
              </a:rPr>
              <a:t>inability </a:t>
            </a:r>
            <a:r>
              <a:rPr lang="en-GB" sz="2600" dirty="0">
                <a:latin typeface="Times New Roman" panose="02020603050405020304" pitchFamily="18" charset="0"/>
                <a:cs typeface="Times New Roman" panose="02020603050405020304" pitchFamily="18" charset="0"/>
              </a:rPr>
              <a:t>to name objects.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Writing </a:t>
            </a:r>
            <a:r>
              <a:rPr lang="en-GB" sz="2600" dirty="0">
                <a:latin typeface="Times New Roman" panose="02020603050405020304" pitchFamily="18" charset="0"/>
                <a:cs typeface="Times New Roman" panose="02020603050405020304" pitchFamily="18" charset="0"/>
              </a:rPr>
              <a:t>was also very impaired</a:t>
            </a:r>
            <a:r>
              <a:rPr lang="en-GB" sz="2400" dirty="0">
                <a:latin typeface="Times New Roman" panose="02020603050405020304" pitchFamily="18" charset="0"/>
                <a:cs typeface="Times New Roman" panose="02020603050405020304" pitchFamily="18" charset="0"/>
              </a:rPr>
              <a:t>. </a:t>
            </a:r>
            <a:endParaRPr lang="en-GB" sz="24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Wernicke: </a:t>
            </a:r>
            <a:r>
              <a:rPr lang="en-GB" sz="2600" dirty="0">
                <a:latin typeface="Times New Roman" panose="02020603050405020304" pitchFamily="18" charset="0"/>
                <a:cs typeface="Times New Roman" panose="02020603050405020304" pitchFamily="18" charset="0"/>
              </a:rPr>
              <a:t>not only were specific regions responsible for specific functions but </a:t>
            </a:r>
            <a:r>
              <a:rPr lang="en-GB" sz="2600" dirty="0" smtClean="0">
                <a:latin typeface="Times New Roman" panose="02020603050405020304" pitchFamily="18" charset="0"/>
                <a:cs typeface="Times New Roman" panose="02020603050405020304" pitchFamily="18" charset="0"/>
              </a:rPr>
              <a:t>connections </a:t>
            </a:r>
            <a:r>
              <a:rPr lang="en-GB" sz="2600" dirty="0">
                <a:latin typeface="Times New Roman" panose="02020603050405020304" pitchFamily="18" charset="0"/>
                <a:cs typeface="Times New Roman" panose="02020603050405020304" pitchFamily="18" charset="0"/>
              </a:rPr>
              <a:t>between regions </a:t>
            </a:r>
            <a:r>
              <a:rPr lang="en-GB" sz="2600" dirty="0" smtClean="0">
                <a:latin typeface="Times New Roman" panose="02020603050405020304" pitchFamily="18" charset="0"/>
                <a:cs typeface="Times New Roman" panose="02020603050405020304" pitchFamily="18" charset="0"/>
              </a:rPr>
              <a:t>also </a:t>
            </a:r>
            <a:r>
              <a:rPr lang="en-GB" sz="2600" dirty="0">
                <a:latin typeface="Times New Roman" panose="02020603050405020304" pitchFamily="18" charset="0"/>
                <a:cs typeface="Times New Roman" panose="02020603050405020304" pitchFamily="18" charset="0"/>
              </a:rPr>
              <a:t>responsible for function.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He </a:t>
            </a:r>
            <a:r>
              <a:rPr lang="en-GB" sz="2600" dirty="0">
                <a:latin typeface="Times New Roman" panose="02020603050405020304" pitchFamily="18" charset="0"/>
                <a:cs typeface="Times New Roman" panose="02020603050405020304" pitchFamily="18" charset="0"/>
              </a:rPr>
              <a:t>further argued that </a:t>
            </a:r>
            <a:r>
              <a:rPr lang="en-GB" sz="2600" dirty="0" err="1">
                <a:latin typeface="Times New Roman" panose="02020603050405020304" pitchFamily="18" charset="0"/>
                <a:cs typeface="Times New Roman" panose="02020603050405020304" pitchFamily="18" charset="0"/>
              </a:rPr>
              <a:t>Broca’s</a:t>
            </a:r>
            <a:r>
              <a:rPr lang="en-GB" sz="2600" dirty="0">
                <a:latin typeface="Times New Roman" panose="02020603050405020304" pitchFamily="18" charset="0"/>
                <a:cs typeface="Times New Roman" panose="02020603050405020304" pitchFamily="18" charset="0"/>
              </a:rPr>
              <a:t> area was the region of the brain responsible for the motor representations of speech, while his area </a:t>
            </a:r>
            <a:r>
              <a:rPr lang="en-GB" sz="2600" dirty="0" smtClean="0">
                <a:latin typeface="Times New Roman" panose="02020603050405020304" pitchFamily="18" charset="0"/>
                <a:cs typeface="Times New Roman" panose="02020603050405020304" pitchFamily="18" charset="0"/>
              </a:rPr>
              <a:t>was </a:t>
            </a:r>
            <a:r>
              <a:rPr lang="en-GB" sz="2600" dirty="0">
                <a:latin typeface="Times New Roman" panose="02020603050405020304" pitchFamily="18" charset="0"/>
                <a:cs typeface="Times New Roman" panose="02020603050405020304" pitchFamily="18" charset="0"/>
              </a:rPr>
              <a:t>the region responsible for storing ‘sound images</a:t>
            </a:r>
            <a:r>
              <a:rPr lang="en-GB" sz="2600" dirty="0" smtClean="0">
                <a:latin typeface="Times New Roman" panose="02020603050405020304" pitchFamily="18" charset="0"/>
                <a:cs typeface="Times New Roman" panose="02020603050405020304" pitchFamily="18" charset="0"/>
              </a:rPr>
              <a:t>’ - phonological </a:t>
            </a:r>
            <a:r>
              <a:rPr lang="en-GB" sz="2600" dirty="0">
                <a:latin typeface="Times New Roman" panose="02020603050405020304" pitchFamily="18" charset="0"/>
                <a:cs typeface="Times New Roman" panose="02020603050405020304" pitchFamily="18" charset="0"/>
              </a:rPr>
              <a:t>representations of speech. </a:t>
            </a:r>
            <a:endParaRPr lang="en-GB" sz="2600" dirty="0"/>
          </a:p>
        </p:txBody>
      </p:sp>
      <p:sp>
        <p:nvSpPr>
          <p:cNvPr id="3" name="Title 2"/>
          <p:cNvSpPr>
            <a:spLocks noGrp="1"/>
          </p:cNvSpPr>
          <p:nvPr>
            <p:ph type="title"/>
          </p:nvPr>
        </p:nvSpPr>
        <p:spPr>
          <a:xfrm>
            <a:off x="228600" y="131763"/>
            <a:ext cx="8686800" cy="768350"/>
          </a:xfrm>
        </p:spPr>
        <p:txBody>
          <a:bodyPr>
            <a:noAutofit/>
          </a:bodyPr>
          <a:lstStyle/>
          <a:p>
            <a:r>
              <a:rPr lang="en-GB" sz="3200" dirty="0"/>
              <a:t>Cognitive Neuropsychology: Development</a:t>
            </a:r>
          </a:p>
        </p:txBody>
      </p:sp>
    </p:spTree>
    <p:extLst>
      <p:ext uri="{BB962C8B-B14F-4D97-AF65-F5344CB8AC3E}">
        <p14:creationId xmlns:p14="http://schemas.microsoft.com/office/powerpoint/2010/main" val="396478825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6" y="0"/>
            <a:ext cx="9144000" cy="841828"/>
          </a:xfrm>
        </p:spPr>
        <p:txBody>
          <a:bodyPr>
            <a:normAutofit fontScale="90000"/>
          </a:bodyPr>
          <a:lstStyle/>
          <a:p>
            <a:r>
              <a:rPr lang="en-GB" sz="3600" dirty="0" smtClean="0"/>
              <a:t>Modularity of mind/Mapping brain functions</a:t>
            </a:r>
            <a:endParaRPr lang="en-GB" sz="3600" dirty="0"/>
          </a:p>
        </p:txBody>
      </p:sp>
      <p:sp>
        <p:nvSpPr>
          <p:cNvPr id="3" name="Content Placeholder 2"/>
          <p:cNvSpPr>
            <a:spLocks noGrp="1"/>
          </p:cNvSpPr>
          <p:nvPr>
            <p:ph idx="1"/>
          </p:nvPr>
        </p:nvSpPr>
        <p:spPr>
          <a:xfrm>
            <a:off x="-1" y="720492"/>
            <a:ext cx="8964707" cy="6137507"/>
          </a:xfrm>
          <a:solidFill>
            <a:schemeClr val="bg1"/>
          </a:solidFill>
        </p:spPr>
        <p:txBody>
          <a:bodyPr/>
          <a:lstStyle/>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Clinical evidence from the </a:t>
            </a:r>
            <a:r>
              <a:rPr lang="en-GB" sz="2800" dirty="0">
                <a:latin typeface="Times New Roman" panose="02020603050405020304" pitchFamily="18" charset="0"/>
                <a:cs typeface="Times New Roman" panose="02020603050405020304" pitchFamily="18" charset="0"/>
              </a:rPr>
              <a:t>15</a:t>
            </a:r>
            <a:r>
              <a:rPr lang="en-GB" sz="2800" baseline="30000" dirty="0">
                <a:latin typeface="Times New Roman" panose="02020603050405020304" pitchFamily="18" charset="0"/>
                <a:cs typeface="Times New Roman" panose="02020603050405020304" pitchFamily="18" charset="0"/>
              </a:rPr>
              <a:t>th</a:t>
            </a:r>
            <a:r>
              <a:rPr lang="en-GB" sz="2800" dirty="0">
                <a:latin typeface="Times New Roman" panose="02020603050405020304" pitchFamily="18" charset="0"/>
                <a:cs typeface="Times New Roman" panose="02020603050405020304" pitchFamily="18" charset="0"/>
              </a:rPr>
              <a:t> C</a:t>
            </a:r>
            <a:r>
              <a:rPr lang="en-GB" sz="2800" dirty="0" smtClean="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suggested </a:t>
            </a:r>
            <a:r>
              <a:rPr lang="en-GB" sz="2800" dirty="0" smtClean="0">
                <a:latin typeface="Times New Roman" panose="02020603050405020304" pitchFamily="18" charset="0"/>
                <a:cs typeface="Times New Roman" panose="02020603050405020304" pitchFamily="18" charset="0"/>
              </a:rPr>
              <a:t>localisation </a:t>
            </a:r>
            <a:r>
              <a:rPr lang="en-GB" sz="2800" dirty="0">
                <a:latin typeface="Times New Roman" panose="02020603050405020304" pitchFamily="18" charset="0"/>
                <a:cs typeface="Times New Roman" panose="02020603050405020304" pitchFamily="18" charset="0"/>
              </a:rPr>
              <a:t>of some functions of the brain, especially </a:t>
            </a:r>
            <a:r>
              <a:rPr lang="en-GB" sz="2800" dirty="0" smtClean="0">
                <a:latin typeface="Times New Roman" panose="02020603050405020304" pitchFamily="18" charset="0"/>
                <a:cs typeface="Times New Roman" panose="02020603050405020304" pitchFamily="18" charset="0"/>
              </a:rPr>
              <a:t>language.</a:t>
            </a:r>
          </a:p>
          <a:p>
            <a:pPr marL="0" indent="0" eaLnBrk="1" fontAlgn="auto" hangingPunct="1">
              <a:spcBef>
                <a:spcPts val="0"/>
              </a:spcBef>
              <a:spcAft>
                <a:spcPts val="0"/>
              </a:spcAft>
              <a:buClrTx/>
              <a:buSzTx/>
              <a:buNone/>
              <a:defRPr/>
            </a:pPr>
            <a:r>
              <a:rPr lang="en-GB" sz="2800" dirty="0" smtClean="0">
                <a:latin typeface="Times New Roman" panose="02020603050405020304" pitchFamily="18" charset="0"/>
                <a:cs typeface="Times New Roman" panose="02020603050405020304" pitchFamily="18" charset="0"/>
              </a:rPr>
              <a:t> </a:t>
            </a:r>
          </a:p>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In 1870 two </a:t>
            </a:r>
            <a:r>
              <a:rPr lang="en-GB" sz="2800" dirty="0">
                <a:latin typeface="Times New Roman" panose="02020603050405020304" pitchFamily="18" charset="0"/>
                <a:cs typeface="Times New Roman" panose="02020603050405020304" pitchFamily="18" charset="0"/>
              </a:rPr>
              <a:t>German physicians, Gustav Fritsch and Eduard </a:t>
            </a:r>
            <a:r>
              <a:rPr lang="en-GB" sz="2800" dirty="0" err="1">
                <a:latin typeface="Times New Roman" panose="02020603050405020304" pitchFamily="18" charset="0"/>
                <a:cs typeface="Times New Roman" panose="02020603050405020304" pitchFamily="18" charset="0"/>
              </a:rPr>
              <a:t>Hitzig</a:t>
            </a:r>
            <a:r>
              <a:rPr lang="en-GB" sz="2800" dirty="0">
                <a:latin typeface="Times New Roman" panose="02020603050405020304" pitchFamily="18" charset="0"/>
                <a:cs typeface="Times New Roman" panose="02020603050405020304" pitchFamily="18" charset="0"/>
              </a:rPr>
              <a:t> </a:t>
            </a:r>
            <a:r>
              <a:rPr lang="en-GB" sz="2800" dirty="0" smtClean="0">
                <a:latin typeface="Times New Roman" panose="02020603050405020304" pitchFamily="18" charset="0"/>
                <a:cs typeface="Times New Roman" panose="02020603050405020304" pitchFamily="18" charset="0"/>
              </a:rPr>
              <a:t>discovered </a:t>
            </a:r>
            <a:r>
              <a:rPr lang="en-GB" sz="2800" dirty="0">
                <a:latin typeface="Times New Roman" panose="02020603050405020304" pitchFamily="18" charset="0"/>
                <a:cs typeface="Times New Roman" panose="02020603050405020304" pitchFamily="18" charset="0"/>
              </a:rPr>
              <a:t>that the neocortex </a:t>
            </a:r>
            <a:r>
              <a:rPr lang="en-GB" sz="2800" dirty="0" smtClean="0">
                <a:latin typeface="Times New Roman" panose="02020603050405020304" pitchFamily="18" charset="0"/>
                <a:cs typeface="Times New Roman" panose="02020603050405020304" pitchFamily="18" charset="0"/>
              </a:rPr>
              <a:t>(part </a:t>
            </a:r>
            <a:r>
              <a:rPr lang="en-GB" sz="2800" dirty="0">
                <a:latin typeface="Times New Roman" panose="02020603050405020304" pitchFamily="18" charset="0"/>
                <a:cs typeface="Times New Roman" panose="02020603050405020304" pitchFamily="18" charset="0"/>
              </a:rPr>
              <a:t>of the cerebral </a:t>
            </a:r>
            <a:r>
              <a:rPr lang="en-GB" sz="2800" dirty="0" smtClean="0">
                <a:latin typeface="Times New Roman" panose="02020603050405020304" pitchFamily="18" charset="0"/>
                <a:cs typeface="Times New Roman" panose="02020603050405020304" pitchFamily="18" charset="0"/>
              </a:rPr>
              <a:t>cortex, </a:t>
            </a:r>
            <a:r>
              <a:rPr lang="en-GB" sz="2800" dirty="0">
                <a:latin typeface="Times New Roman" panose="02020603050405020304" pitchFamily="18" charset="0"/>
                <a:cs typeface="Times New Roman" panose="02020603050405020304" pitchFamily="18" charset="0"/>
              </a:rPr>
              <a:t>the grey outer layer of the </a:t>
            </a:r>
            <a:r>
              <a:rPr lang="en-GB" sz="2800" dirty="0" smtClean="0">
                <a:latin typeface="Times New Roman" panose="02020603050405020304" pitchFamily="18" charset="0"/>
                <a:cs typeface="Times New Roman" panose="02020603050405020304" pitchFamily="18" charset="0"/>
              </a:rPr>
              <a:t>brain), </a:t>
            </a:r>
            <a:r>
              <a:rPr lang="en-GB" sz="2800" dirty="0">
                <a:latin typeface="Times New Roman" panose="02020603050405020304" pitchFamily="18" charset="0"/>
                <a:cs typeface="Times New Roman" panose="02020603050405020304" pitchFamily="18" charset="0"/>
              </a:rPr>
              <a:t>is not just excitable by electrical stimulation </a:t>
            </a:r>
            <a:r>
              <a:rPr lang="en-GB" sz="2800" dirty="0" smtClean="0">
                <a:latin typeface="Times New Roman" panose="02020603050405020304" pitchFamily="18" charset="0"/>
                <a:cs typeface="Times New Roman" panose="02020603050405020304" pitchFamily="18" charset="0"/>
              </a:rPr>
              <a:t>but </a:t>
            </a:r>
            <a:r>
              <a:rPr lang="en-GB" sz="2800" dirty="0">
                <a:latin typeface="Times New Roman" panose="02020603050405020304" pitchFamily="18" charset="0"/>
                <a:cs typeface="Times New Roman" panose="02020603050405020304" pitchFamily="18" charset="0"/>
              </a:rPr>
              <a:t>that its selectively excitable</a:t>
            </a:r>
            <a:r>
              <a:rPr lang="en-GB" sz="2800" dirty="0" smtClean="0">
                <a:latin typeface="Times New Roman" panose="02020603050405020304" pitchFamily="18" charset="0"/>
                <a:cs typeface="Times New Roman" panose="02020603050405020304" pitchFamily="18" charset="0"/>
              </a:rPr>
              <a:t>.</a:t>
            </a:r>
          </a:p>
          <a:p>
            <a:pPr marL="0" indent="0" eaLnBrk="1" fontAlgn="auto" hangingPunct="1">
              <a:spcBef>
                <a:spcPts val="0"/>
              </a:spcBef>
              <a:spcAft>
                <a:spcPts val="0"/>
              </a:spcAft>
              <a:buClrTx/>
              <a:buSzTx/>
              <a:buNone/>
              <a:defRPr/>
            </a:pPr>
            <a:r>
              <a:rPr lang="en-GB" sz="2800" dirty="0" smtClean="0">
                <a:latin typeface="Times New Roman" panose="02020603050405020304" pitchFamily="18" charset="0"/>
                <a:cs typeface="Times New Roman" panose="02020603050405020304" pitchFamily="18" charset="0"/>
              </a:rPr>
              <a:t> </a:t>
            </a:r>
          </a:p>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When an </a:t>
            </a:r>
            <a:r>
              <a:rPr lang="en-GB" sz="2800" dirty="0">
                <a:latin typeface="Times New Roman" panose="02020603050405020304" pitchFamily="18" charset="0"/>
                <a:cs typeface="Times New Roman" panose="02020603050405020304" pitchFamily="18" charset="0"/>
              </a:rPr>
              <a:t>electric current </a:t>
            </a:r>
            <a:r>
              <a:rPr lang="en-GB" sz="2800" dirty="0" smtClean="0">
                <a:latin typeface="Times New Roman" panose="02020603050405020304" pitchFamily="18" charset="0"/>
                <a:cs typeface="Times New Roman" panose="02020603050405020304" pitchFamily="18" charset="0"/>
              </a:rPr>
              <a:t>placed on </a:t>
            </a:r>
            <a:r>
              <a:rPr lang="en-GB" sz="2800" dirty="0">
                <a:latin typeface="Times New Roman" panose="02020603050405020304" pitchFamily="18" charset="0"/>
                <a:cs typeface="Times New Roman" panose="02020603050405020304" pitchFamily="18" charset="0"/>
              </a:rPr>
              <a:t>the anterior part of a dogs brain certain parts of the dog’s body would move. </a:t>
            </a:r>
            <a:endParaRPr lang="en-GB" sz="2800" dirty="0" smtClean="0">
              <a:latin typeface="Times New Roman" panose="02020603050405020304" pitchFamily="18" charset="0"/>
              <a:cs typeface="Times New Roman" panose="02020603050405020304" pitchFamily="18" charset="0"/>
            </a:endParaRPr>
          </a:p>
          <a:p>
            <a:pPr marL="457200" indent="-457200" eaLnBrk="1" fontAlgn="auto" hangingPunct="1">
              <a:spcBef>
                <a:spcPts val="0"/>
              </a:spcBef>
              <a:spcAft>
                <a:spcPts val="0"/>
              </a:spcAft>
              <a:buClrTx/>
              <a:buSzTx/>
              <a:defRPr/>
            </a:pPr>
            <a:endParaRPr lang="en-GB" sz="2800" dirty="0">
              <a:latin typeface="Times New Roman" panose="02020603050405020304" pitchFamily="18" charset="0"/>
              <a:cs typeface="Times New Roman" panose="02020603050405020304" pitchFamily="18" charset="0"/>
            </a:endParaRPr>
          </a:p>
          <a:p>
            <a:pPr marL="457200" indent="-457200" eaLnBrk="1" fontAlgn="auto" hangingPunct="1">
              <a:spcBef>
                <a:spcPts val="0"/>
              </a:spcBef>
              <a:spcAft>
                <a:spcPts val="0"/>
              </a:spcAft>
              <a:buClrTx/>
              <a:buSzTx/>
              <a:defRPr/>
            </a:pPr>
            <a:r>
              <a:rPr lang="en-GB" sz="2800" dirty="0">
                <a:latin typeface="Times New Roman" panose="02020603050405020304" pitchFamily="18" charset="0"/>
                <a:cs typeface="Times New Roman" panose="02020603050405020304" pitchFamily="18" charset="0"/>
              </a:rPr>
              <a:t>Four years later application of electrical current to the brain was done on a human. </a:t>
            </a:r>
          </a:p>
          <a:p>
            <a:pPr marL="457200" indent="-457200" eaLnBrk="1" fontAlgn="auto" hangingPunct="1">
              <a:spcBef>
                <a:spcPts val="0"/>
              </a:spcBef>
              <a:spcAft>
                <a:spcPts val="0"/>
              </a:spcAft>
              <a:buClrTx/>
              <a:buSzTx/>
              <a:defRPr/>
            </a:pP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53252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23899"/>
            <a:ext cx="9144000" cy="6134101"/>
          </a:xfrm>
          <a:solidFill>
            <a:schemeClr val="bg1"/>
          </a:solidFill>
        </p:spPr>
        <p:txBody>
          <a:bodyPr/>
          <a:lstStyle/>
          <a:p>
            <a:pPr marL="342900" indent="-342900" eaLnBrk="1" fontAlgn="auto" hangingPunct="1">
              <a:spcBef>
                <a:spcPts val="0"/>
              </a:spcBef>
              <a:spcAft>
                <a:spcPts val="0"/>
              </a:spcAft>
              <a:buClrTx/>
              <a:buSzTx/>
              <a:defRPr/>
            </a:pPr>
            <a:r>
              <a:rPr lang="en-GB" sz="2600" dirty="0" smtClean="0">
                <a:latin typeface="Times New Roman" panose="02020603050405020304" pitchFamily="18" charset="0"/>
                <a:cs typeface="Times New Roman" panose="02020603050405020304" pitchFamily="18" charset="0"/>
              </a:rPr>
              <a:t>With evidence </a:t>
            </a:r>
            <a:r>
              <a:rPr lang="en-GB" sz="2600" dirty="0">
                <a:latin typeface="Times New Roman" panose="02020603050405020304" pitchFamily="18" charset="0"/>
                <a:cs typeface="Times New Roman" panose="02020603050405020304" pitchFamily="18" charset="0"/>
              </a:rPr>
              <a:t>of localisation growing, </a:t>
            </a:r>
            <a:r>
              <a:rPr lang="en-GB" sz="2600" dirty="0" smtClean="0">
                <a:latin typeface="Times New Roman" panose="02020603050405020304" pitchFamily="18" charset="0"/>
                <a:cs typeface="Times New Roman" panose="02020603050405020304" pitchFamily="18" charset="0"/>
              </a:rPr>
              <a:t>researchers </a:t>
            </a:r>
            <a:r>
              <a:rPr lang="en-GB" sz="2600" dirty="0">
                <a:latin typeface="Times New Roman" panose="02020603050405020304" pitchFamily="18" charset="0"/>
                <a:cs typeface="Times New Roman" panose="02020603050405020304" pitchFamily="18" charset="0"/>
              </a:rPr>
              <a:t>attempted to map out </a:t>
            </a:r>
            <a:r>
              <a:rPr lang="en-GB" sz="2600" dirty="0" smtClean="0">
                <a:latin typeface="Times New Roman" panose="02020603050405020304" pitchFamily="18" charset="0"/>
                <a:cs typeface="Times New Roman" panose="02020603050405020304" pitchFamily="18" charset="0"/>
              </a:rPr>
              <a:t>functions </a:t>
            </a:r>
            <a:r>
              <a:rPr lang="en-GB" sz="2600" dirty="0">
                <a:latin typeface="Times New Roman" panose="02020603050405020304" pitchFamily="18" charset="0"/>
                <a:cs typeface="Times New Roman" panose="02020603050405020304" pitchFamily="18" charset="0"/>
              </a:rPr>
              <a:t>of the </a:t>
            </a:r>
            <a:r>
              <a:rPr lang="en-GB" sz="2600" dirty="0" smtClean="0">
                <a:latin typeface="Times New Roman" panose="02020603050405020304" pitchFamily="18" charset="0"/>
                <a:cs typeface="Times New Roman" panose="02020603050405020304" pitchFamily="18" charset="0"/>
              </a:rPr>
              <a:t>brain.</a:t>
            </a:r>
          </a:p>
          <a:p>
            <a:pPr marL="342900" indent="-342900" eaLnBrk="1" fontAlgn="auto" hangingPunct="1">
              <a:spcBef>
                <a:spcPts val="0"/>
              </a:spcBef>
              <a:spcAft>
                <a:spcPts val="0"/>
              </a:spcAft>
              <a:buClrTx/>
              <a:buSzTx/>
              <a:defRPr/>
            </a:pPr>
            <a:r>
              <a:rPr lang="en-GB" sz="2600" dirty="0" smtClean="0">
                <a:latin typeface="Times New Roman" panose="02020603050405020304" pitchFamily="18" charset="0"/>
                <a:cs typeface="Times New Roman" panose="02020603050405020304" pitchFamily="18" charset="0"/>
              </a:rPr>
              <a:t>By </a:t>
            </a:r>
            <a:r>
              <a:rPr lang="en-GB" sz="2600" dirty="0">
                <a:latin typeface="Times New Roman" panose="02020603050405020304" pitchFamily="18" charset="0"/>
                <a:cs typeface="Times New Roman" panose="02020603050405020304" pitchFamily="18" charset="0"/>
              </a:rPr>
              <a:t>the end of the 19</a:t>
            </a:r>
            <a:r>
              <a:rPr lang="en-GB" sz="2600" baseline="30000" dirty="0">
                <a:latin typeface="Times New Roman" panose="02020603050405020304" pitchFamily="18" charset="0"/>
                <a:cs typeface="Times New Roman" panose="02020603050405020304" pitchFamily="18" charset="0"/>
              </a:rPr>
              <a:t>th</a:t>
            </a:r>
            <a:r>
              <a:rPr lang="en-GB" sz="2600" dirty="0">
                <a:latin typeface="Times New Roman" panose="02020603050405020304" pitchFamily="18" charset="0"/>
                <a:cs typeface="Times New Roman" panose="02020603050405020304" pitchFamily="18" charset="0"/>
              </a:rPr>
              <a:t> </a:t>
            </a:r>
            <a:r>
              <a:rPr lang="en-GB" sz="2600" dirty="0" smtClean="0">
                <a:latin typeface="Times New Roman" panose="02020603050405020304" pitchFamily="18" charset="0"/>
                <a:cs typeface="Times New Roman" panose="02020603050405020304" pitchFamily="18" charset="0"/>
              </a:rPr>
              <a:t>C </a:t>
            </a:r>
            <a:r>
              <a:rPr lang="en-GB" sz="2600" dirty="0">
                <a:latin typeface="Times New Roman" panose="02020603050405020304" pitchFamily="18" charset="0"/>
                <a:cs typeface="Times New Roman" panose="02020603050405020304" pitchFamily="18" charset="0"/>
              </a:rPr>
              <a:t>neuropsychology was </a:t>
            </a:r>
            <a:r>
              <a:rPr lang="en-GB" sz="2600" dirty="0" smtClean="0">
                <a:latin typeface="Times New Roman" panose="02020603050405020304" pitchFamily="18" charset="0"/>
                <a:cs typeface="Times New Roman" panose="02020603050405020304" pitchFamily="18" charset="0"/>
              </a:rPr>
              <a:t>truly established.</a:t>
            </a:r>
          </a:p>
          <a:p>
            <a:pPr marL="342900" indent="-342900" eaLnBrk="1" fontAlgn="auto" hangingPunct="1">
              <a:spcBef>
                <a:spcPts val="0"/>
              </a:spcBef>
              <a:spcAft>
                <a:spcPts val="0"/>
              </a:spcAft>
              <a:buClrTx/>
              <a:buSzTx/>
              <a:defRPr/>
            </a:pPr>
            <a:r>
              <a:rPr lang="en-GB" sz="2600" dirty="0" err="1" smtClean="0">
                <a:latin typeface="Times New Roman" panose="02020603050405020304" pitchFamily="18" charset="0"/>
                <a:cs typeface="Times New Roman" panose="02020603050405020304" pitchFamily="18" charset="0"/>
              </a:rPr>
              <a:t>Ribot</a:t>
            </a:r>
            <a:r>
              <a:rPr lang="en-GB" sz="2600" dirty="0" smtClean="0">
                <a:latin typeface="Times New Roman" panose="02020603050405020304" pitchFamily="18" charset="0"/>
                <a:cs typeface="Times New Roman" panose="02020603050405020304" pitchFamily="18" charset="0"/>
              </a:rPr>
              <a:t> reported </a:t>
            </a:r>
            <a:r>
              <a:rPr lang="en-GB" sz="2600" dirty="0">
                <a:latin typeface="Times New Roman" panose="02020603050405020304" pitchFamily="18" charset="0"/>
                <a:cs typeface="Times New Roman" panose="02020603050405020304" pitchFamily="18" charset="0"/>
              </a:rPr>
              <a:t>that there was a distinction between types of memory loss depending on whether an injury occurred before or after an event – </a:t>
            </a:r>
            <a:r>
              <a:rPr lang="en-GB" sz="2600" dirty="0" smtClean="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retrograde </a:t>
            </a:r>
            <a:r>
              <a:rPr lang="en-GB" sz="2600" dirty="0" smtClean="0">
                <a:latin typeface="Times New Roman" panose="02020603050405020304" pitchFamily="18" charset="0"/>
                <a:cs typeface="Times New Roman" panose="02020603050405020304" pitchFamily="18" charset="0"/>
              </a:rPr>
              <a:t>and </a:t>
            </a:r>
            <a:r>
              <a:rPr lang="en-GB" sz="2600" dirty="0">
                <a:latin typeface="Times New Roman" panose="02020603050405020304" pitchFamily="18" charset="0"/>
                <a:cs typeface="Times New Roman" panose="02020603050405020304" pitchFamily="18" charset="0"/>
              </a:rPr>
              <a:t>anterograde </a:t>
            </a:r>
            <a:r>
              <a:rPr lang="en-GB" sz="2600" dirty="0" smtClean="0">
                <a:latin typeface="Times New Roman" panose="02020603050405020304" pitchFamily="18" charset="0"/>
                <a:cs typeface="Times New Roman" panose="02020603050405020304" pitchFamily="18" charset="0"/>
              </a:rPr>
              <a:t>amnesia.</a:t>
            </a:r>
          </a:p>
          <a:p>
            <a:pPr marL="342900" indent="-342900" eaLnBrk="1" fontAlgn="auto" hangingPunct="1">
              <a:spcBef>
                <a:spcPts val="0"/>
              </a:spcBef>
              <a:spcAft>
                <a:spcPts val="0"/>
              </a:spcAft>
              <a:buClrTx/>
              <a:buSzTx/>
              <a:defRPr/>
            </a:pPr>
            <a:r>
              <a:rPr lang="en-GB" sz="2600" dirty="0" smtClean="0">
                <a:latin typeface="Times New Roman" panose="02020603050405020304" pitchFamily="18" charset="0"/>
                <a:cs typeface="Times New Roman" panose="02020603050405020304" pitchFamily="18" charset="0"/>
              </a:rPr>
              <a:t>He was the first to </a:t>
            </a:r>
            <a:r>
              <a:rPr lang="en-GB" sz="2600" dirty="0">
                <a:latin typeface="Times New Roman" panose="02020603050405020304" pitchFamily="18" charset="0"/>
                <a:cs typeface="Times New Roman" panose="02020603050405020304" pitchFamily="18" charset="0"/>
              </a:rPr>
              <a:t>show that despite someone suffering from amnesia, they could still learn new material. </a:t>
            </a:r>
            <a:endParaRPr lang="en-GB" sz="2600" dirty="0" smtClean="0">
              <a:latin typeface="Times New Roman" panose="02020603050405020304" pitchFamily="18" charset="0"/>
              <a:cs typeface="Times New Roman" panose="02020603050405020304" pitchFamily="18" charset="0"/>
            </a:endParaRPr>
          </a:p>
          <a:p>
            <a:pPr marL="342900" indent="-342900" eaLnBrk="1" fontAlgn="auto" hangingPunct="1">
              <a:spcBef>
                <a:spcPts val="0"/>
              </a:spcBef>
              <a:spcAft>
                <a:spcPts val="0"/>
              </a:spcAft>
              <a:buClrTx/>
              <a:buSzTx/>
              <a:defRPr/>
            </a:pPr>
            <a:r>
              <a:rPr lang="en-GB" sz="2600" dirty="0" smtClean="0">
                <a:latin typeface="Times New Roman" panose="02020603050405020304" pitchFamily="18" charset="0"/>
                <a:cs typeface="Times New Roman" panose="02020603050405020304" pitchFamily="18" charset="0"/>
              </a:rPr>
              <a:t>Neuropsychological tests use </a:t>
            </a:r>
            <a:r>
              <a:rPr lang="en-GB" sz="2600" dirty="0">
                <a:latin typeface="Times New Roman" panose="02020603050405020304" pitchFamily="18" charset="0"/>
                <a:cs typeface="Times New Roman" panose="02020603050405020304" pitchFamily="18" charset="0"/>
              </a:rPr>
              <a:t>to measure cognitive </a:t>
            </a:r>
            <a:r>
              <a:rPr lang="en-GB" sz="2600" dirty="0" smtClean="0">
                <a:latin typeface="Times New Roman" panose="02020603050405020304" pitchFamily="18" charset="0"/>
                <a:cs typeface="Times New Roman" panose="02020603050405020304" pitchFamily="18" charset="0"/>
              </a:rPr>
              <a:t>ability: e.g., verbal </a:t>
            </a:r>
            <a:r>
              <a:rPr lang="en-GB" sz="2600" dirty="0">
                <a:latin typeface="Times New Roman" panose="02020603050405020304" pitchFamily="18" charset="0"/>
                <a:cs typeface="Times New Roman" panose="02020603050405020304" pitchFamily="18" charset="0"/>
              </a:rPr>
              <a:t>ability, visuospatial awareness, and memory. </a:t>
            </a:r>
            <a:endParaRPr lang="en-GB" sz="2600" dirty="0" smtClean="0">
              <a:latin typeface="Times New Roman" panose="02020603050405020304" pitchFamily="18" charset="0"/>
              <a:cs typeface="Times New Roman" panose="02020603050405020304" pitchFamily="18" charset="0"/>
            </a:endParaRPr>
          </a:p>
          <a:p>
            <a:pPr marL="342900" indent="-342900" eaLnBrk="1" fontAlgn="auto" hangingPunct="1">
              <a:spcBef>
                <a:spcPts val="0"/>
              </a:spcBef>
              <a:spcAft>
                <a:spcPts val="0"/>
              </a:spcAft>
              <a:buClrTx/>
              <a:buSzTx/>
              <a:defRPr/>
            </a:pPr>
            <a:r>
              <a:rPr lang="en-GB" sz="2600" dirty="0" smtClean="0">
                <a:latin typeface="Times New Roman" panose="02020603050405020304" pitchFamily="18" charset="0"/>
                <a:cs typeface="Times New Roman" panose="02020603050405020304" pitchFamily="18" charset="0"/>
              </a:rPr>
              <a:t>These </a:t>
            </a:r>
            <a:r>
              <a:rPr lang="en-GB" sz="2600" dirty="0">
                <a:latin typeface="Times New Roman" panose="02020603050405020304" pitchFamily="18" charset="0"/>
                <a:cs typeface="Times New Roman" panose="02020603050405020304" pitchFamily="18" charset="0"/>
              </a:rPr>
              <a:t>aspects of cognition may be sensitive to brain </a:t>
            </a:r>
            <a:r>
              <a:rPr lang="en-GB" sz="2600" dirty="0" smtClean="0">
                <a:latin typeface="Times New Roman" panose="02020603050405020304" pitchFamily="18" charset="0"/>
                <a:cs typeface="Times New Roman" panose="02020603050405020304" pitchFamily="18" charset="0"/>
              </a:rPr>
              <a:t>damage - if </a:t>
            </a:r>
            <a:r>
              <a:rPr lang="en-GB" sz="2600" dirty="0">
                <a:latin typeface="Times New Roman" panose="02020603050405020304" pitchFamily="18" charset="0"/>
                <a:cs typeface="Times New Roman" panose="02020603050405020304" pitchFamily="18" charset="0"/>
              </a:rPr>
              <a:t>a person with brain damage </a:t>
            </a:r>
            <a:r>
              <a:rPr lang="en-GB" sz="2600" dirty="0" smtClean="0">
                <a:latin typeface="Times New Roman" panose="02020603050405020304" pitchFamily="18" charset="0"/>
                <a:cs typeface="Times New Roman" panose="02020603050405020304" pitchFamily="18" charset="0"/>
              </a:rPr>
              <a:t>performs </a:t>
            </a:r>
            <a:r>
              <a:rPr lang="en-GB" sz="2600" dirty="0">
                <a:latin typeface="Times New Roman" panose="02020603050405020304" pitchFamily="18" charset="0"/>
                <a:cs typeface="Times New Roman" panose="02020603050405020304" pitchFamily="18" charset="0"/>
              </a:rPr>
              <a:t>badly on one of these types of tests, then depending where that injury has occurred could tell us whether that part of the brain is involved in that particular type of cognitive functioning.   </a:t>
            </a:r>
          </a:p>
          <a:p>
            <a:pPr marL="0" indent="0" eaLnBrk="1" fontAlgn="auto" hangingPunct="1">
              <a:spcBef>
                <a:spcPts val="0"/>
              </a:spcBef>
              <a:spcAft>
                <a:spcPts val="0"/>
              </a:spcAft>
              <a:buClrTx/>
              <a:buSzTx/>
              <a:buNone/>
              <a:defRPr/>
            </a:pPr>
            <a:r>
              <a:rPr lang="en-GB" sz="2400" dirty="0">
                <a:latin typeface="Times New Roman" panose="02020603050405020304" pitchFamily="18" charset="0"/>
                <a:cs typeface="Times New Roman" panose="02020603050405020304" pitchFamily="18" charset="0"/>
              </a:rPr>
              <a:t>    </a:t>
            </a:r>
          </a:p>
        </p:txBody>
      </p:sp>
      <p:sp>
        <p:nvSpPr>
          <p:cNvPr id="4" name="Title 1"/>
          <p:cNvSpPr>
            <a:spLocks noGrp="1"/>
          </p:cNvSpPr>
          <p:nvPr>
            <p:ph type="title"/>
          </p:nvPr>
        </p:nvSpPr>
        <p:spPr>
          <a:xfrm>
            <a:off x="114300" y="52388"/>
            <a:ext cx="9029700" cy="804862"/>
          </a:xfrm>
        </p:spPr>
        <p:txBody>
          <a:bodyPr>
            <a:normAutofit fontScale="90000"/>
          </a:bodyPr>
          <a:lstStyle/>
          <a:p>
            <a:r>
              <a:rPr lang="en-GB" sz="3600" dirty="0" smtClean="0"/>
              <a:t>Modularity of mind/Mapping brain functions</a:t>
            </a:r>
            <a:endParaRPr lang="en-GB" sz="3600" dirty="0"/>
          </a:p>
        </p:txBody>
      </p:sp>
    </p:spTree>
    <p:extLst>
      <p:ext uri="{BB962C8B-B14F-4D97-AF65-F5344CB8AC3E}">
        <p14:creationId xmlns:p14="http://schemas.microsoft.com/office/powerpoint/2010/main" val="344774079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4383"/>
            <a:ext cx="7772400" cy="783771"/>
          </a:xfrm>
        </p:spPr>
        <p:txBody>
          <a:bodyPr/>
          <a:lstStyle/>
          <a:p>
            <a:pPr algn="ctr"/>
            <a:r>
              <a:rPr lang="en-GB" dirty="0" smtClean="0"/>
              <a:t>Research</a:t>
            </a:r>
            <a:endParaRPr lang="en-GB" dirty="0"/>
          </a:p>
        </p:txBody>
      </p:sp>
      <p:sp>
        <p:nvSpPr>
          <p:cNvPr id="3" name="Content Placeholder 2"/>
          <p:cNvSpPr>
            <a:spLocks noGrp="1"/>
          </p:cNvSpPr>
          <p:nvPr>
            <p:ph idx="1"/>
          </p:nvPr>
        </p:nvSpPr>
        <p:spPr>
          <a:xfrm>
            <a:off x="0" y="685800"/>
            <a:ext cx="9144000" cy="6172200"/>
          </a:xfrm>
          <a:solidFill>
            <a:schemeClr val="bg1"/>
          </a:solidFill>
        </p:spPr>
        <p:txBody>
          <a:bodyPr/>
          <a:lstStyle/>
          <a:p>
            <a:r>
              <a:rPr lang="en-GB" sz="2800" dirty="0" smtClean="0">
                <a:latin typeface="Times New Roman" panose="02020603050405020304" pitchFamily="18" charset="0"/>
                <a:cs typeface="Times New Roman" panose="02020603050405020304" pitchFamily="18" charset="0"/>
              </a:rPr>
              <a:t>Understanding </a:t>
            </a:r>
            <a:r>
              <a:rPr lang="en-GB" sz="2800" dirty="0">
                <a:latin typeface="Times New Roman" panose="02020603050405020304" pitchFamily="18" charset="0"/>
                <a:cs typeface="Times New Roman" panose="02020603050405020304" pitchFamily="18" charset="0"/>
              </a:rPr>
              <a:t>cognitive functioning </a:t>
            </a:r>
            <a:r>
              <a:rPr lang="en-GB" sz="2800" dirty="0" smtClean="0">
                <a:latin typeface="Times New Roman" panose="02020603050405020304" pitchFamily="18" charset="0"/>
                <a:cs typeface="Times New Roman" panose="02020603050405020304" pitchFamily="18" charset="0"/>
              </a:rPr>
              <a:t>through dissociation:</a:t>
            </a:r>
          </a:p>
          <a:p>
            <a:pPr lvl="1"/>
            <a:r>
              <a:rPr lang="en-GB" sz="2400" dirty="0" smtClean="0">
                <a:latin typeface="Times New Roman" panose="02020603050405020304" pitchFamily="18" charset="0"/>
                <a:cs typeface="Times New Roman" panose="02020603050405020304" pitchFamily="18" charset="0"/>
              </a:rPr>
              <a:t>when </a:t>
            </a:r>
            <a:r>
              <a:rPr lang="en-GB" sz="2400" dirty="0">
                <a:latin typeface="Times New Roman" panose="02020603050405020304" pitchFamily="18" charset="0"/>
                <a:cs typeface="Times New Roman" panose="02020603050405020304" pitchFamily="18" charset="0"/>
              </a:rPr>
              <a:t>a patient performs normally on one type of task but is impaired on </a:t>
            </a:r>
            <a:r>
              <a:rPr lang="en-GB" sz="2400" dirty="0" smtClean="0">
                <a:latin typeface="Times New Roman" panose="02020603050405020304" pitchFamily="18" charset="0"/>
                <a:cs typeface="Times New Roman" panose="02020603050405020304" pitchFamily="18" charset="0"/>
              </a:rPr>
              <a:t>another - E.g., amnesiacs </a:t>
            </a:r>
            <a:r>
              <a:rPr lang="en-GB" sz="2400" dirty="0">
                <a:latin typeface="Times New Roman" panose="02020603050405020304" pitchFamily="18" charset="0"/>
                <a:cs typeface="Times New Roman" panose="02020603050405020304" pitchFamily="18" charset="0"/>
              </a:rPr>
              <a:t>perform normally on </a:t>
            </a:r>
            <a:r>
              <a:rPr lang="en-GB" sz="2400" dirty="0" smtClean="0">
                <a:latin typeface="Times New Roman" panose="02020603050405020304" pitchFamily="18" charset="0"/>
                <a:cs typeface="Times New Roman" panose="02020603050405020304" pitchFamily="18" charset="0"/>
              </a:rPr>
              <a:t>STM task </a:t>
            </a:r>
            <a:r>
              <a:rPr lang="en-GB" sz="2400" dirty="0">
                <a:latin typeface="Times New Roman" panose="02020603050405020304" pitchFamily="18" charset="0"/>
                <a:cs typeface="Times New Roman" panose="02020603050405020304" pitchFamily="18" charset="0"/>
              </a:rPr>
              <a:t>but are </a:t>
            </a:r>
            <a:r>
              <a:rPr lang="en-GB" sz="2400" dirty="0" smtClean="0">
                <a:latin typeface="Times New Roman" panose="02020603050405020304" pitchFamily="18" charset="0"/>
                <a:cs typeface="Times New Roman" panose="02020603050405020304" pitchFamily="18" charset="0"/>
              </a:rPr>
              <a:t>impaired </a:t>
            </a:r>
            <a:r>
              <a:rPr lang="en-GB" sz="2400" dirty="0">
                <a:latin typeface="Times New Roman" panose="02020603050405020304" pitchFamily="18" charset="0"/>
                <a:cs typeface="Times New Roman" panose="02020603050405020304" pitchFamily="18" charset="0"/>
              </a:rPr>
              <a:t>on </a:t>
            </a:r>
            <a:r>
              <a:rPr lang="en-GB" sz="2400" dirty="0" smtClean="0">
                <a:latin typeface="Times New Roman" panose="02020603050405020304" pitchFamily="18" charset="0"/>
                <a:cs typeface="Times New Roman" panose="02020603050405020304" pitchFamily="18" charset="0"/>
              </a:rPr>
              <a:t>LTM </a:t>
            </a:r>
            <a:r>
              <a:rPr lang="en-GB" sz="2400" dirty="0">
                <a:latin typeface="Times New Roman" panose="02020603050405020304" pitchFamily="18" charset="0"/>
                <a:cs typeface="Times New Roman" panose="02020603050405020304" pitchFamily="18" charset="0"/>
              </a:rPr>
              <a:t>tasks. </a:t>
            </a:r>
            <a:endParaRPr lang="en-GB" sz="2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However, it doesn’t </a:t>
            </a:r>
            <a:r>
              <a:rPr lang="en-GB" sz="2800" dirty="0">
                <a:latin typeface="Times New Roman" panose="02020603050405020304" pitchFamily="18" charset="0"/>
                <a:cs typeface="Times New Roman" panose="02020603050405020304" pitchFamily="18" charset="0"/>
              </a:rPr>
              <a:t>necessarily mean </a:t>
            </a:r>
            <a:r>
              <a:rPr lang="en-GB" sz="2800" dirty="0" smtClean="0">
                <a:latin typeface="Times New Roman" panose="02020603050405020304" pitchFamily="18" charset="0"/>
                <a:cs typeface="Times New Roman" panose="02020603050405020304" pitchFamily="18" charset="0"/>
              </a:rPr>
              <a:t>the tasks </a:t>
            </a:r>
            <a:r>
              <a:rPr lang="en-GB" sz="2800" dirty="0">
                <a:latin typeface="Times New Roman" panose="02020603050405020304" pitchFamily="18" charset="0"/>
                <a:cs typeface="Times New Roman" panose="02020603050405020304" pitchFamily="18" charset="0"/>
              </a:rPr>
              <a:t>involve different processing modules.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Comparing </a:t>
            </a:r>
            <a:r>
              <a:rPr lang="en-GB" sz="2800" dirty="0">
                <a:latin typeface="Times New Roman" panose="02020603050405020304" pitchFamily="18" charset="0"/>
                <a:cs typeface="Times New Roman" panose="02020603050405020304" pitchFamily="18" charset="0"/>
              </a:rPr>
              <a:t>different tasks is an </a:t>
            </a:r>
            <a:r>
              <a:rPr lang="en-GB" sz="2800" dirty="0" smtClean="0">
                <a:latin typeface="Times New Roman" panose="02020603050405020304" pitchFamily="18" charset="0"/>
                <a:cs typeface="Times New Roman" panose="02020603050405020304" pitchFamily="18" charset="0"/>
              </a:rPr>
              <a:t>issue </a:t>
            </a:r>
            <a:r>
              <a:rPr lang="en-GB" sz="2800" dirty="0">
                <a:latin typeface="Times New Roman" panose="02020603050405020304" pitchFamily="18" charset="0"/>
                <a:cs typeface="Times New Roman" panose="02020603050405020304" pitchFamily="18" charset="0"/>
              </a:rPr>
              <a:t>– maybe one is more </a:t>
            </a:r>
            <a:r>
              <a:rPr lang="en-GB" sz="2800" dirty="0" smtClean="0">
                <a:latin typeface="Times New Roman" panose="02020603050405020304" pitchFamily="18" charset="0"/>
                <a:cs typeface="Times New Roman" panose="02020603050405020304" pitchFamily="18" charset="0"/>
              </a:rPr>
              <a:t>difficult </a:t>
            </a:r>
            <a:r>
              <a:rPr lang="en-GB" sz="2800" dirty="0">
                <a:latin typeface="Times New Roman" panose="02020603050405020304" pitchFamily="18" charset="0"/>
                <a:cs typeface="Times New Roman" panose="02020603050405020304" pitchFamily="18" charset="0"/>
              </a:rPr>
              <a:t>than the other and even normal control patients would perform differently on the </a:t>
            </a:r>
            <a:r>
              <a:rPr lang="en-GB" sz="2800" dirty="0" smtClean="0">
                <a:latin typeface="Times New Roman" panose="02020603050405020304" pitchFamily="18" charset="0"/>
                <a:cs typeface="Times New Roman" panose="02020603050405020304" pitchFamily="18" charset="0"/>
              </a:rPr>
              <a:t>two </a:t>
            </a:r>
            <a:r>
              <a:rPr lang="en-GB" sz="2800" dirty="0">
                <a:latin typeface="Times New Roman" panose="02020603050405020304" pitchFamily="18" charset="0"/>
                <a:cs typeface="Times New Roman" panose="02020603050405020304" pitchFamily="18" charset="0"/>
              </a:rPr>
              <a:t>types of tasks.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Instead look </a:t>
            </a:r>
            <a:r>
              <a:rPr lang="en-GB" sz="2800" dirty="0">
                <a:latin typeface="Times New Roman" panose="02020603050405020304" pitchFamily="18" charset="0"/>
                <a:cs typeface="Times New Roman" panose="02020603050405020304" pitchFamily="18" charset="0"/>
              </a:rPr>
              <a:t>for a double </a:t>
            </a:r>
            <a:r>
              <a:rPr lang="en-GB" sz="2800" dirty="0" smtClean="0">
                <a:latin typeface="Times New Roman" panose="02020603050405020304" pitchFamily="18" charset="0"/>
                <a:cs typeface="Times New Roman" panose="02020603050405020304" pitchFamily="18" charset="0"/>
              </a:rPr>
              <a:t>dissociation: when </a:t>
            </a:r>
            <a:r>
              <a:rPr lang="en-GB" sz="2800" dirty="0">
                <a:latin typeface="Times New Roman" panose="02020603050405020304" pitchFamily="18" charset="0"/>
                <a:cs typeface="Times New Roman" panose="02020603050405020304" pitchFamily="18" charset="0"/>
              </a:rPr>
              <a:t>one patient performs normally on task X </a:t>
            </a:r>
            <a:r>
              <a:rPr lang="en-GB" sz="2800" dirty="0" smtClean="0">
                <a:latin typeface="Times New Roman" panose="02020603050405020304" pitchFamily="18" charset="0"/>
                <a:cs typeface="Times New Roman" panose="02020603050405020304" pitchFamily="18" charset="0"/>
              </a:rPr>
              <a:t>but </a:t>
            </a:r>
            <a:r>
              <a:rPr lang="en-GB" sz="2800" dirty="0">
                <a:latin typeface="Times New Roman" panose="02020603050405020304" pitchFamily="18" charset="0"/>
                <a:cs typeface="Times New Roman" panose="02020603050405020304" pitchFamily="18" charset="0"/>
              </a:rPr>
              <a:t>is impaired on task Y, </a:t>
            </a:r>
            <a:r>
              <a:rPr lang="en-GB" sz="2800" dirty="0" smtClean="0">
                <a:latin typeface="Times New Roman" panose="02020603050405020304" pitchFamily="18" charset="0"/>
                <a:cs typeface="Times New Roman" panose="02020603050405020304" pitchFamily="18" charset="0"/>
              </a:rPr>
              <a:t>while </a:t>
            </a:r>
            <a:r>
              <a:rPr lang="en-GB" sz="2800" dirty="0">
                <a:latin typeface="Times New Roman" panose="02020603050405020304" pitchFamily="18" charset="0"/>
                <a:cs typeface="Times New Roman" panose="02020603050405020304" pitchFamily="18" charset="0"/>
              </a:rPr>
              <a:t>another patient performs normally on task Y, but is impaired on task X. </a:t>
            </a:r>
            <a:endParaRPr lang="en-GB" sz="2800" dirty="0" smtClean="0">
              <a:latin typeface="Times New Roman" panose="02020603050405020304" pitchFamily="18" charset="0"/>
              <a:cs typeface="Times New Roman" panose="02020603050405020304" pitchFamily="18" charset="0"/>
            </a:endParaRPr>
          </a:p>
          <a:p>
            <a:pPr marL="392113" lvl="1"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717655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91028"/>
            <a:ext cx="9143999" cy="6066971"/>
          </a:xfrm>
        </p:spPr>
        <p:txBody>
          <a:bodyPr/>
          <a:lstStyle/>
          <a:p>
            <a:r>
              <a:rPr lang="en-GB" sz="2800" dirty="0" smtClean="0">
                <a:latin typeface="Times New Roman" panose="02020603050405020304" pitchFamily="18" charset="0"/>
                <a:cs typeface="Times New Roman" panose="02020603050405020304" pitchFamily="18" charset="0"/>
              </a:rPr>
              <a:t>Dunn </a:t>
            </a:r>
            <a:r>
              <a:rPr lang="en-GB" sz="2800" dirty="0">
                <a:latin typeface="Times New Roman" panose="02020603050405020304" pitchFamily="18" charset="0"/>
                <a:cs typeface="Times New Roman" panose="02020603050405020304" pitchFamily="18" charset="0"/>
              </a:rPr>
              <a:t>and </a:t>
            </a:r>
            <a:r>
              <a:rPr lang="en-GB" sz="2800" dirty="0" err="1" smtClean="0">
                <a:latin typeface="Times New Roman" panose="02020603050405020304" pitchFamily="18" charset="0"/>
                <a:cs typeface="Times New Roman" panose="02020603050405020304" pitchFamily="18" charset="0"/>
              </a:rPr>
              <a:t>Kirsner</a:t>
            </a:r>
            <a:r>
              <a:rPr lang="en-GB" sz="2800" dirty="0" smtClean="0">
                <a:latin typeface="Times New Roman" panose="02020603050405020304" pitchFamily="18" charset="0"/>
                <a:cs typeface="Times New Roman" panose="02020603050405020304" pitchFamily="18" charset="0"/>
              </a:rPr>
              <a:t>: ideal if </a:t>
            </a:r>
            <a:r>
              <a:rPr lang="en-GB" sz="2800" dirty="0">
                <a:latin typeface="Times New Roman" panose="02020603050405020304" pitchFamily="18" charset="0"/>
                <a:cs typeface="Times New Roman" panose="02020603050405020304" pitchFamily="18" charset="0"/>
              </a:rPr>
              <a:t>one module in the brain is only required for task X while only another </a:t>
            </a:r>
            <a:r>
              <a:rPr lang="en-GB" sz="2800" dirty="0" smtClean="0">
                <a:latin typeface="Times New Roman" panose="02020603050405020304" pitchFamily="18" charset="0"/>
                <a:cs typeface="Times New Roman" panose="02020603050405020304" pitchFamily="18" charset="0"/>
              </a:rPr>
              <a:t>required </a:t>
            </a:r>
            <a:r>
              <a:rPr lang="en-GB" sz="2800" dirty="0">
                <a:latin typeface="Times New Roman" panose="02020603050405020304" pitchFamily="18" charset="0"/>
                <a:cs typeface="Times New Roman" panose="02020603050405020304" pitchFamily="18" charset="0"/>
              </a:rPr>
              <a:t>for task </a:t>
            </a:r>
            <a:r>
              <a:rPr lang="en-GB" sz="2800" dirty="0" smtClean="0">
                <a:latin typeface="Times New Roman" panose="02020603050405020304" pitchFamily="18" charset="0"/>
                <a:cs typeface="Times New Roman" panose="02020603050405020304" pitchFamily="18" charset="0"/>
              </a:rPr>
              <a:t>Y, </a:t>
            </a:r>
            <a:r>
              <a:rPr lang="en-GB" sz="2800" dirty="0">
                <a:latin typeface="Times New Roman" panose="02020603050405020304" pitchFamily="18" charset="0"/>
                <a:cs typeface="Times New Roman" panose="02020603050405020304" pitchFamily="18" charset="0"/>
              </a:rPr>
              <a:t>with some patients only having damage to one of the modules and other patients only having damage to the </a:t>
            </a:r>
            <a:r>
              <a:rPr lang="en-GB" sz="2800" dirty="0" smtClean="0">
                <a:latin typeface="Times New Roman" panose="02020603050405020304" pitchFamily="18" charset="0"/>
                <a:cs typeface="Times New Roman" panose="02020603050405020304" pitchFamily="18" charset="0"/>
              </a:rPr>
              <a:t>other</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In </a:t>
            </a:r>
            <a:r>
              <a:rPr lang="en-GB" sz="2800" dirty="0">
                <a:latin typeface="Times New Roman" panose="02020603050405020304" pitchFamily="18" charset="0"/>
                <a:cs typeface="Times New Roman" panose="02020603050405020304" pitchFamily="18" charset="0"/>
              </a:rPr>
              <a:t>reality this is never the case. </a:t>
            </a:r>
            <a:endParaRPr lang="en-GB" sz="2800" dirty="0" smtClean="0">
              <a:latin typeface="Times New Roman" panose="02020603050405020304" pitchFamily="18" charset="0"/>
              <a:cs typeface="Times New Roman" panose="02020603050405020304" pitchFamily="18" charset="0"/>
            </a:endParaRP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Also, double </a:t>
            </a:r>
            <a:r>
              <a:rPr lang="en-GB" sz="2800" dirty="0">
                <a:latin typeface="Times New Roman" panose="02020603050405020304" pitchFamily="18" charset="0"/>
                <a:cs typeface="Times New Roman" panose="02020603050405020304" pitchFamily="18" charset="0"/>
              </a:rPr>
              <a:t>dissociation is only useful for showing differences between 2 systems, what about 4 or 5 systems?    </a:t>
            </a:r>
          </a:p>
        </p:txBody>
      </p:sp>
      <p:sp>
        <p:nvSpPr>
          <p:cNvPr id="4" name="Title 1"/>
          <p:cNvSpPr>
            <a:spLocks noGrp="1"/>
          </p:cNvSpPr>
          <p:nvPr>
            <p:ph type="title"/>
          </p:nvPr>
        </p:nvSpPr>
        <p:spPr>
          <a:xfrm>
            <a:off x="185738" y="74383"/>
            <a:ext cx="8697004" cy="783771"/>
          </a:xfrm>
        </p:spPr>
        <p:txBody>
          <a:bodyPr>
            <a:normAutofit fontScale="90000"/>
          </a:bodyPr>
          <a:lstStyle/>
          <a:p>
            <a:pPr algn="ctr"/>
            <a:r>
              <a:rPr lang="en-GB" dirty="0" smtClean="0"/>
              <a:t>Limitations with double dissociation?</a:t>
            </a:r>
            <a:endParaRPr lang="en-GB" dirty="0"/>
          </a:p>
        </p:txBody>
      </p:sp>
    </p:spTree>
    <p:extLst>
      <p:ext uri="{BB962C8B-B14F-4D97-AF65-F5344CB8AC3E}">
        <p14:creationId xmlns:p14="http://schemas.microsoft.com/office/powerpoint/2010/main" val="21251264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23900"/>
            <a:ext cx="9144000" cy="5333999"/>
          </a:xfrm>
        </p:spPr>
        <p:txBody>
          <a:bodyPr/>
          <a:lstStyle/>
          <a:p>
            <a:r>
              <a:rPr lang="en-GB" sz="2600" dirty="0" smtClean="0">
                <a:latin typeface="Times New Roman" panose="02020603050405020304" pitchFamily="18" charset="0"/>
                <a:cs typeface="Times New Roman" panose="02020603050405020304" pitchFamily="18" charset="0"/>
              </a:rPr>
              <a:t>Coltheart </a:t>
            </a:r>
            <a:r>
              <a:rPr lang="en-GB" sz="2600" dirty="0">
                <a:latin typeface="Times New Roman" panose="02020603050405020304" pitchFamily="18" charset="0"/>
                <a:cs typeface="Times New Roman" panose="02020603050405020304" pitchFamily="18" charset="0"/>
              </a:rPr>
              <a:t>et al (2001) – 67 year old who had suffered several strokes leading to severe problems with knowledge of objects. </a:t>
            </a:r>
          </a:p>
          <a:p>
            <a:r>
              <a:rPr lang="en-GB" sz="2600" dirty="0">
                <a:latin typeface="Times New Roman" panose="02020603050405020304" pitchFamily="18" charset="0"/>
                <a:cs typeface="Times New Roman" panose="02020603050405020304" pitchFamily="18" charset="0"/>
              </a:rPr>
              <a:t>If only one system controlled object knowledge then he should have been impaired on all aspects of object knowledge. </a:t>
            </a:r>
          </a:p>
          <a:p>
            <a:r>
              <a:rPr lang="en-GB" sz="2600" dirty="0">
                <a:latin typeface="Times New Roman" panose="02020603050405020304" pitchFamily="18" charset="0"/>
                <a:cs typeface="Times New Roman" panose="02020603050405020304" pitchFamily="18" charset="0"/>
              </a:rPr>
              <a:t>However, he did not posses any ability on the visual information of objects (e.g., what colour a certain animal is), but he was able to classify whether animals were dangerous or </a:t>
            </a:r>
            <a:r>
              <a:rPr lang="en-GB" sz="2600" dirty="0" smtClean="0">
                <a:latin typeface="Times New Roman" panose="02020603050405020304" pitchFamily="18" charset="0"/>
                <a:cs typeface="Times New Roman" panose="02020603050405020304" pitchFamily="18" charset="0"/>
              </a:rPr>
              <a:t>not. </a:t>
            </a:r>
          </a:p>
          <a:p>
            <a:r>
              <a:rPr lang="en-GB" sz="2600" dirty="0" smtClean="0">
                <a:latin typeface="Times New Roman" panose="02020603050405020304" pitchFamily="18" charset="0"/>
                <a:cs typeface="Times New Roman" panose="02020603050405020304" pitchFamily="18" charset="0"/>
              </a:rPr>
              <a:t>Conclusion: there cannot be a </a:t>
            </a:r>
            <a:r>
              <a:rPr lang="en-GB" sz="2600" dirty="0">
                <a:latin typeface="Times New Roman" panose="02020603050405020304" pitchFamily="18" charset="0"/>
                <a:cs typeface="Times New Roman" panose="02020603050405020304" pitchFamily="18" charset="0"/>
              </a:rPr>
              <a:t>single object knowledge system. </a:t>
            </a:r>
            <a:endParaRPr lang="en-GB" sz="2600" dirty="0" smtClean="0">
              <a:latin typeface="Times New Roman" panose="02020603050405020304" pitchFamily="18" charset="0"/>
              <a:cs typeface="Times New Roman" panose="02020603050405020304" pitchFamily="18" charset="0"/>
            </a:endParaRPr>
          </a:p>
          <a:p>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Studies like this </a:t>
            </a:r>
            <a:r>
              <a:rPr lang="en-GB" sz="2600" dirty="0">
                <a:latin typeface="Times New Roman" panose="02020603050405020304" pitchFamily="18" charset="0"/>
                <a:cs typeface="Times New Roman" panose="02020603050405020304" pitchFamily="18" charset="0"/>
              </a:rPr>
              <a:t>also show </a:t>
            </a:r>
            <a:r>
              <a:rPr lang="en-GB" sz="2600" dirty="0" smtClean="0">
                <a:latin typeface="Times New Roman" panose="02020603050405020304" pitchFamily="18" charset="0"/>
                <a:cs typeface="Times New Roman" panose="02020603050405020304" pitchFamily="18" charset="0"/>
              </a:rPr>
              <a:t>we </a:t>
            </a:r>
            <a:r>
              <a:rPr lang="en-GB" sz="2600" dirty="0">
                <a:latin typeface="Times New Roman" panose="02020603050405020304" pitchFamily="18" charset="0"/>
                <a:cs typeface="Times New Roman" panose="02020603050405020304" pitchFamily="18" charset="0"/>
              </a:rPr>
              <a:t>can have an understanding of how object knowledge is </a:t>
            </a:r>
            <a:r>
              <a:rPr lang="en-GB" sz="2600" dirty="0" smtClean="0">
                <a:latin typeface="Times New Roman" panose="02020603050405020304" pitchFamily="18" charset="0"/>
                <a:cs typeface="Times New Roman" panose="02020603050405020304" pitchFamily="18" charset="0"/>
              </a:rPr>
              <a:t>stored (the </a:t>
            </a:r>
            <a:r>
              <a:rPr lang="en-GB" sz="2600" dirty="0">
                <a:latin typeface="Times New Roman" panose="02020603050405020304" pitchFamily="18" charset="0"/>
                <a:cs typeface="Times New Roman" panose="02020603050405020304" pitchFamily="18" charset="0"/>
              </a:rPr>
              <a:t>organisation of </a:t>
            </a:r>
            <a:r>
              <a:rPr lang="en-GB" sz="2600" dirty="0" smtClean="0">
                <a:latin typeface="Times New Roman" panose="02020603050405020304" pitchFamily="18" charset="0"/>
                <a:cs typeface="Times New Roman" panose="02020603050405020304" pitchFamily="18" charset="0"/>
              </a:rPr>
              <a:t>knowledge) </a:t>
            </a:r>
            <a:r>
              <a:rPr lang="en-GB" sz="2600" dirty="0">
                <a:latin typeface="Times New Roman" panose="02020603050405020304" pitchFamily="18" charset="0"/>
                <a:cs typeface="Times New Roman" panose="02020603050405020304" pitchFamily="18" charset="0"/>
              </a:rPr>
              <a:t>without </a:t>
            </a:r>
            <a:r>
              <a:rPr lang="en-GB" sz="2600" dirty="0" smtClean="0">
                <a:latin typeface="Times New Roman" panose="02020603050405020304" pitchFamily="18" charset="0"/>
                <a:cs typeface="Times New Roman" panose="02020603050405020304" pitchFamily="18" charset="0"/>
              </a:rPr>
              <a:t>knowing </a:t>
            </a:r>
            <a:r>
              <a:rPr lang="en-GB" sz="2600" dirty="0">
                <a:latin typeface="Times New Roman" panose="02020603050405020304" pitchFamily="18" charset="0"/>
                <a:cs typeface="Times New Roman" panose="02020603050405020304" pitchFamily="18" charset="0"/>
              </a:rPr>
              <a:t>where in the brain that knowledge is stored. </a:t>
            </a:r>
            <a:endParaRPr lang="en-GB" sz="2600" dirty="0" smtClean="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103188"/>
            <a:ext cx="8229600" cy="739775"/>
          </a:xfrm>
        </p:spPr>
        <p:txBody>
          <a:bodyPr/>
          <a:lstStyle/>
          <a:p>
            <a:pPr algn="ctr"/>
            <a:r>
              <a:rPr lang="en-GB" dirty="0" smtClean="0"/>
              <a:t>To illustrate…</a:t>
            </a:r>
            <a:endParaRPr lang="en-GB" dirty="0"/>
          </a:p>
        </p:txBody>
      </p:sp>
    </p:spTree>
    <p:extLst>
      <p:ext uri="{BB962C8B-B14F-4D97-AF65-F5344CB8AC3E}">
        <p14:creationId xmlns:p14="http://schemas.microsoft.com/office/powerpoint/2010/main" val="246255076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0"/>
            <a:ext cx="9144000" cy="6572250"/>
          </a:xfrm>
        </p:spPr>
        <p:txBody>
          <a:bodyPr/>
          <a:lstStyle/>
          <a:p>
            <a:r>
              <a:rPr lang="en-GB" sz="2800" dirty="0">
                <a:latin typeface="Times New Roman" panose="02020603050405020304" pitchFamily="18" charset="0"/>
                <a:cs typeface="Times New Roman" panose="02020603050405020304" pitchFamily="18" charset="0"/>
              </a:rPr>
              <a:t>Key </a:t>
            </a:r>
            <a:r>
              <a:rPr lang="en-GB" sz="2800" dirty="0" smtClean="0">
                <a:latin typeface="Times New Roman" panose="02020603050405020304" pitchFamily="18" charset="0"/>
                <a:cs typeface="Times New Roman" panose="02020603050405020304" pitchFamily="18" charset="0"/>
              </a:rPr>
              <a:t>assumptions </a:t>
            </a:r>
            <a:r>
              <a:rPr lang="en-GB" sz="2800" dirty="0">
                <a:latin typeface="Times New Roman" panose="02020603050405020304" pitchFamily="18" charset="0"/>
                <a:cs typeface="Times New Roman" panose="02020603050405020304" pitchFamily="18" charset="0"/>
              </a:rPr>
              <a:t>of cognitive </a:t>
            </a:r>
            <a:r>
              <a:rPr lang="en-GB" sz="2800" dirty="0" smtClean="0">
                <a:latin typeface="Times New Roman" panose="02020603050405020304" pitchFamily="18" charset="0"/>
                <a:cs typeface="Times New Roman" panose="02020603050405020304" pitchFamily="18" charset="0"/>
              </a:rPr>
              <a:t>neuropsychology. </a:t>
            </a:r>
            <a:endParaRPr lang="en-GB" sz="2800" dirty="0">
              <a:latin typeface="Times New Roman" panose="02020603050405020304" pitchFamily="18" charset="0"/>
              <a:cs typeface="Times New Roman" panose="02020603050405020304" pitchFamily="18" charset="0"/>
            </a:endParaRPr>
          </a:p>
          <a:p>
            <a:pPr lvl="1"/>
            <a:r>
              <a:rPr lang="en-GB" sz="2400" dirty="0">
                <a:latin typeface="Times New Roman" panose="02020603050405020304" pitchFamily="18" charset="0"/>
                <a:cs typeface="Times New Roman" panose="02020603050405020304" pitchFamily="18" charset="0"/>
              </a:rPr>
              <a:t>Cognitive </a:t>
            </a:r>
            <a:r>
              <a:rPr lang="en-GB" sz="2400" dirty="0" smtClean="0">
                <a:latin typeface="Times New Roman" panose="02020603050405020304" pitchFamily="18" charset="0"/>
                <a:cs typeface="Times New Roman" panose="02020603050405020304" pitchFamily="18" charset="0"/>
              </a:rPr>
              <a:t>system made </a:t>
            </a:r>
            <a:r>
              <a:rPr lang="en-GB" sz="2400" dirty="0">
                <a:latin typeface="Times New Roman" panose="02020603050405020304" pitchFamily="18" charset="0"/>
                <a:cs typeface="Times New Roman" panose="02020603050405020304" pitchFamily="18" charset="0"/>
              </a:rPr>
              <a:t>up of </a:t>
            </a:r>
            <a:r>
              <a:rPr lang="en-GB" sz="2400" dirty="0" smtClean="0">
                <a:latin typeface="Times New Roman" panose="02020603050405020304" pitchFamily="18" charset="0"/>
                <a:cs typeface="Times New Roman" panose="02020603050405020304" pitchFamily="18" charset="0"/>
              </a:rPr>
              <a:t>many modules/processing </a:t>
            </a:r>
            <a:r>
              <a:rPr lang="en-GB" sz="2400" dirty="0">
                <a:latin typeface="Times New Roman" panose="02020603050405020304" pitchFamily="18" charset="0"/>
                <a:cs typeface="Times New Roman" panose="02020603050405020304" pitchFamily="18" charset="0"/>
              </a:rPr>
              <a:t>modules that operate relatively </a:t>
            </a:r>
            <a:r>
              <a:rPr lang="en-GB" sz="2400" dirty="0" smtClean="0">
                <a:latin typeface="Times New Roman" panose="02020603050405020304" pitchFamily="18" charset="0"/>
                <a:cs typeface="Times New Roman" panose="02020603050405020304" pitchFamily="18" charset="0"/>
              </a:rPr>
              <a:t>independently/separately </a:t>
            </a:r>
            <a:r>
              <a:rPr lang="en-GB" sz="2400" dirty="0">
                <a:latin typeface="Times New Roman" panose="02020603050405020304" pitchFamily="18" charset="0"/>
                <a:cs typeface="Times New Roman" panose="02020603050405020304" pitchFamily="18" charset="0"/>
              </a:rPr>
              <a:t>from other modules. </a:t>
            </a:r>
          </a:p>
          <a:p>
            <a:pPr lvl="1"/>
            <a:r>
              <a:rPr lang="en-GB" sz="2400" dirty="0" smtClean="0">
                <a:latin typeface="Times New Roman" panose="02020603050405020304" pitchFamily="18" charset="0"/>
                <a:cs typeface="Times New Roman" panose="02020603050405020304" pitchFamily="18" charset="0"/>
              </a:rPr>
              <a:t>Domain specific: they </a:t>
            </a:r>
            <a:r>
              <a:rPr lang="en-GB" sz="2400" dirty="0">
                <a:latin typeface="Times New Roman" panose="02020603050405020304" pitchFamily="18" charset="0"/>
                <a:cs typeface="Times New Roman" panose="02020603050405020304" pitchFamily="18" charset="0"/>
              </a:rPr>
              <a:t>only respond to one </a:t>
            </a:r>
            <a:r>
              <a:rPr lang="en-GB" sz="2400" dirty="0" smtClean="0">
                <a:latin typeface="Times New Roman" panose="02020603050405020304" pitchFamily="18" charset="0"/>
                <a:cs typeface="Times New Roman" panose="02020603050405020304" pitchFamily="18" charset="0"/>
              </a:rPr>
              <a:t>type </a:t>
            </a:r>
            <a:r>
              <a:rPr lang="en-GB" sz="2400" dirty="0">
                <a:latin typeface="Times New Roman" panose="02020603050405020304" pitchFamily="18" charset="0"/>
                <a:cs typeface="Times New Roman" panose="02020603050405020304" pitchFamily="18" charset="0"/>
              </a:rPr>
              <a:t>of stimuli. </a:t>
            </a:r>
            <a:endParaRPr lang="en-GB" sz="2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Anatomical modularity: each </a:t>
            </a:r>
            <a:r>
              <a:rPr lang="en-GB" sz="2400" dirty="0">
                <a:latin typeface="Times New Roman" panose="02020603050405020304" pitchFamily="18" charset="0"/>
                <a:cs typeface="Times New Roman" panose="02020603050405020304" pitchFamily="18" charset="0"/>
              </a:rPr>
              <a:t>module is located in a particular area of the </a:t>
            </a:r>
            <a:r>
              <a:rPr lang="en-GB" sz="2400" dirty="0" smtClean="0">
                <a:latin typeface="Times New Roman" panose="02020603050405020304" pitchFamily="18" charset="0"/>
                <a:cs typeface="Times New Roman" panose="02020603050405020304" pitchFamily="18" charset="0"/>
              </a:rPr>
              <a:t>brain - E.g., </a:t>
            </a:r>
            <a:r>
              <a:rPr lang="en-GB" sz="2400" dirty="0">
                <a:latin typeface="Times New Roman" panose="02020603050405020304" pitchFamily="18" charset="0"/>
                <a:cs typeface="Times New Roman" panose="02020603050405020304" pitchFamily="18" charset="0"/>
              </a:rPr>
              <a:t>visual processing </a:t>
            </a:r>
            <a:r>
              <a:rPr lang="en-GB" sz="2400" dirty="0" smtClean="0">
                <a:latin typeface="Times New Roman" panose="02020603050405020304" pitchFamily="18" charset="0"/>
                <a:cs typeface="Times New Roman" panose="02020603050405020304" pitchFamily="18" charset="0"/>
              </a:rPr>
              <a:t>system. </a:t>
            </a:r>
          </a:p>
          <a:p>
            <a:pPr lvl="1"/>
            <a:r>
              <a:rPr lang="en-GB" sz="2400" dirty="0" smtClean="0">
                <a:latin typeface="Times New Roman" panose="02020603050405020304" pitchFamily="18" charset="0"/>
                <a:cs typeface="Times New Roman" panose="02020603050405020304" pitchFamily="18" charset="0"/>
              </a:rPr>
              <a:t>Coltheart (2001): “uniformity </a:t>
            </a:r>
            <a:r>
              <a:rPr lang="en-GB" sz="2400" dirty="0">
                <a:latin typeface="Times New Roman" panose="02020603050405020304" pitchFamily="18" charset="0"/>
                <a:cs typeface="Times New Roman" panose="02020603050405020304" pitchFamily="18" charset="0"/>
              </a:rPr>
              <a:t>of functional architecture across </a:t>
            </a:r>
            <a:r>
              <a:rPr lang="en-GB" sz="2400" dirty="0" smtClean="0">
                <a:latin typeface="Times New Roman" panose="02020603050405020304" pitchFamily="18" charset="0"/>
                <a:cs typeface="Times New Roman" panose="02020603050405020304" pitchFamily="18" charset="0"/>
              </a:rPr>
              <a:t>people” – if these modules do exist, they </a:t>
            </a:r>
            <a:r>
              <a:rPr lang="en-GB" sz="2400" dirty="0">
                <a:latin typeface="Times New Roman" panose="02020603050405020304" pitchFamily="18" charset="0"/>
                <a:cs typeface="Times New Roman" panose="02020603050405020304" pitchFamily="18" charset="0"/>
              </a:rPr>
              <a:t>are the same for </a:t>
            </a:r>
            <a:r>
              <a:rPr lang="en-GB" sz="2400" dirty="0" smtClean="0">
                <a:latin typeface="Times New Roman" panose="02020603050405020304" pitchFamily="18" charset="0"/>
                <a:cs typeface="Times New Roman" panose="02020603050405020304" pitchFamily="18" charset="0"/>
              </a:rPr>
              <a:t>everyone.</a:t>
            </a:r>
          </a:p>
          <a:p>
            <a:pPr lvl="1"/>
            <a:r>
              <a:rPr lang="en-GB" sz="2400" dirty="0" smtClean="0">
                <a:latin typeface="Times New Roman" panose="02020603050405020304" pitchFamily="18" charset="0"/>
                <a:cs typeface="Times New Roman" panose="02020603050405020304" pitchFamily="18" charset="0"/>
              </a:rPr>
              <a:t>So, comparisons between brain </a:t>
            </a:r>
            <a:r>
              <a:rPr lang="en-GB" sz="2400" dirty="0">
                <a:latin typeface="Times New Roman" panose="02020603050405020304" pitchFamily="18" charset="0"/>
                <a:cs typeface="Times New Roman" panose="02020603050405020304" pitchFamily="18" charset="0"/>
              </a:rPr>
              <a:t>damaged patients and healthy </a:t>
            </a:r>
            <a:r>
              <a:rPr lang="en-GB" sz="2400" dirty="0" smtClean="0">
                <a:latin typeface="Times New Roman" panose="02020603050405020304" pitchFamily="18" charset="0"/>
                <a:cs typeface="Times New Roman" panose="02020603050405020304" pitchFamily="18" charset="0"/>
              </a:rPr>
              <a:t>controls can be achieved. </a:t>
            </a:r>
          </a:p>
          <a:p>
            <a:pPr lvl="1"/>
            <a:r>
              <a:rPr lang="en-GB" sz="2400" dirty="0" smtClean="0">
                <a:latin typeface="Times New Roman" panose="02020603050405020304" pitchFamily="18" charset="0"/>
                <a:cs typeface="Times New Roman" panose="02020603050405020304" pitchFamily="18" charset="0"/>
              </a:rPr>
              <a:t>Finally</a:t>
            </a:r>
            <a:r>
              <a:rPr lang="en-GB" sz="2400" dirty="0">
                <a:latin typeface="Times New Roman" panose="02020603050405020304" pitchFamily="18" charset="0"/>
                <a:cs typeface="Times New Roman" panose="02020603050405020304" pitchFamily="18" charset="0"/>
              </a:rPr>
              <a:t>, </a:t>
            </a:r>
            <a:r>
              <a:rPr lang="en-GB" sz="2400" dirty="0" smtClean="0">
                <a:latin typeface="Times New Roman" panose="02020603050405020304" pitchFamily="18" charset="0"/>
                <a:cs typeface="Times New Roman" panose="02020603050405020304" pitchFamily="18" charset="0"/>
              </a:rPr>
              <a:t>the </a:t>
            </a:r>
            <a:r>
              <a:rPr lang="en-GB" sz="2400" dirty="0">
                <a:latin typeface="Times New Roman" panose="02020603050405020304" pitchFamily="18" charset="0"/>
                <a:cs typeface="Times New Roman" panose="02020603050405020304" pitchFamily="18" charset="0"/>
              </a:rPr>
              <a:t>assumption </a:t>
            </a:r>
            <a:r>
              <a:rPr lang="en-GB" sz="2400" dirty="0" smtClean="0">
                <a:latin typeface="Times New Roman" panose="02020603050405020304" pitchFamily="18" charset="0"/>
                <a:cs typeface="Times New Roman" panose="02020603050405020304" pitchFamily="18" charset="0"/>
              </a:rPr>
              <a:t>of </a:t>
            </a:r>
            <a:r>
              <a:rPr lang="en-GB" sz="2400" dirty="0" err="1" smtClean="0">
                <a:latin typeface="Times New Roman" panose="02020603050405020304" pitchFamily="18" charset="0"/>
                <a:cs typeface="Times New Roman" panose="02020603050405020304" pitchFamily="18" charset="0"/>
              </a:rPr>
              <a:t>subtractivity</a:t>
            </a:r>
            <a:r>
              <a:rPr lang="en-GB" sz="2400" dirty="0" smtClean="0">
                <a:latin typeface="Times New Roman" panose="02020603050405020304" pitchFamily="18" charset="0"/>
                <a:cs typeface="Times New Roman" panose="02020603050405020304" pitchFamily="18" charset="0"/>
              </a:rPr>
              <a:t>: brain </a:t>
            </a:r>
            <a:r>
              <a:rPr lang="en-GB" sz="2400" dirty="0">
                <a:latin typeface="Times New Roman" panose="02020603050405020304" pitchFamily="18" charset="0"/>
                <a:cs typeface="Times New Roman" panose="02020603050405020304" pitchFamily="18" charset="0"/>
              </a:rPr>
              <a:t>damage can delete or remove modules or the connections between them but it cannot introduce new ones. This is </a:t>
            </a:r>
            <a:r>
              <a:rPr lang="en-GB" sz="2400" dirty="0" smtClean="0">
                <a:latin typeface="Times New Roman" panose="02020603050405020304" pitchFamily="18" charset="0"/>
                <a:cs typeface="Times New Roman" panose="02020603050405020304" pitchFamily="18" charset="0"/>
              </a:rPr>
              <a:t>important because </a:t>
            </a:r>
            <a:r>
              <a:rPr lang="en-GB" sz="2400" dirty="0">
                <a:latin typeface="Times New Roman" panose="02020603050405020304" pitchFamily="18" charset="0"/>
                <a:cs typeface="Times New Roman" panose="02020603050405020304" pitchFamily="18" charset="0"/>
              </a:rPr>
              <a:t>if a patients brain damage did produce a new </a:t>
            </a:r>
            <a:r>
              <a:rPr lang="en-GB" sz="2400" dirty="0" smtClean="0">
                <a:latin typeface="Times New Roman" panose="02020603050405020304" pitchFamily="18" charset="0"/>
                <a:cs typeface="Times New Roman" panose="02020603050405020304" pitchFamily="18" charset="0"/>
              </a:rPr>
              <a:t>module then </a:t>
            </a:r>
            <a:r>
              <a:rPr lang="en-GB" sz="2400" dirty="0">
                <a:latin typeface="Times New Roman" panose="02020603050405020304" pitchFamily="18" charset="0"/>
                <a:cs typeface="Times New Roman" panose="02020603050405020304" pitchFamily="18" charset="0"/>
              </a:rPr>
              <a:t>it would make understanding normal cognitive functioning very difficult.       </a:t>
            </a:r>
          </a:p>
        </p:txBody>
      </p:sp>
    </p:spTree>
    <p:extLst>
      <p:ext uri="{BB962C8B-B14F-4D97-AF65-F5344CB8AC3E}">
        <p14:creationId xmlns:p14="http://schemas.microsoft.com/office/powerpoint/2010/main" val="57570069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5" dur="500"/>
                                        <p:tgtEl>
                                          <p:spTgt spid="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0" dur="500"/>
                                        <p:tgtEl>
                                          <p:spTgt spid="2">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5"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3930"/>
            <a:ext cx="7772400" cy="726168"/>
          </a:xfrm>
        </p:spPr>
        <p:txBody>
          <a:bodyPr>
            <a:normAutofit/>
          </a:bodyPr>
          <a:lstStyle/>
          <a:p>
            <a:pPr algn="ctr"/>
            <a:r>
              <a:rPr lang="en-GB" dirty="0" smtClean="0"/>
              <a:t>Research</a:t>
            </a:r>
            <a:endParaRPr lang="en-GB" dirty="0"/>
          </a:p>
        </p:txBody>
      </p:sp>
      <p:sp>
        <p:nvSpPr>
          <p:cNvPr id="3" name="Content Placeholder 2"/>
          <p:cNvSpPr>
            <a:spLocks noGrp="1"/>
          </p:cNvSpPr>
          <p:nvPr>
            <p:ph idx="1"/>
          </p:nvPr>
        </p:nvSpPr>
        <p:spPr>
          <a:xfrm>
            <a:off x="0" y="682851"/>
            <a:ext cx="9144000" cy="6175149"/>
          </a:xfrm>
          <a:solidFill>
            <a:schemeClr val="bg1"/>
          </a:solidFill>
        </p:spPr>
        <p:txBody>
          <a:bodyPr/>
          <a:lstStyle/>
          <a:p>
            <a:r>
              <a:rPr lang="en-GB" sz="2600" dirty="0" smtClean="0">
                <a:latin typeface="Times New Roman" panose="02020603050405020304" pitchFamily="18" charset="0"/>
                <a:cs typeface="Times New Roman" panose="02020603050405020304" pitchFamily="18" charset="0"/>
              </a:rPr>
              <a:t>Case Study approach – someone already with brain damage.</a:t>
            </a:r>
          </a:p>
          <a:p>
            <a:pPr lvl="1"/>
            <a:r>
              <a:rPr lang="en-GB" sz="2400" dirty="0" smtClean="0">
                <a:latin typeface="Times New Roman" panose="02020603050405020304" pitchFamily="18" charset="0"/>
                <a:cs typeface="Times New Roman" panose="02020603050405020304" pitchFamily="18" charset="0"/>
              </a:rPr>
              <a:t>Advantages:</a:t>
            </a:r>
          </a:p>
          <a:p>
            <a:pPr lvl="2"/>
            <a:r>
              <a:rPr lang="en-GB" sz="2400" dirty="0" smtClean="0">
                <a:latin typeface="Times New Roman" panose="02020603050405020304" pitchFamily="18" charset="0"/>
                <a:cs typeface="Times New Roman" panose="02020603050405020304" pitchFamily="18" charset="0"/>
              </a:rPr>
              <a:t>Allows </a:t>
            </a:r>
            <a:r>
              <a:rPr lang="en-GB" sz="2400" dirty="0">
                <a:latin typeface="Times New Roman" panose="02020603050405020304" pitchFamily="18" charset="0"/>
                <a:cs typeface="Times New Roman" panose="02020603050405020304" pitchFamily="18" charset="0"/>
              </a:rPr>
              <a:t>cognitive neuropsychologists to explore behavioural consequences following brain damage </a:t>
            </a:r>
            <a:r>
              <a:rPr lang="en-GB" sz="2400" dirty="0" smtClean="0">
                <a:latin typeface="Times New Roman" panose="02020603050405020304" pitchFamily="18" charset="0"/>
                <a:cs typeface="Times New Roman" panose="02020603050405020304" pitchFamily="18" charset="0"/>
              </a:rPr>
              <a:t>to </a:t>
            </a:r>
            <a:r>
              <a:rPr lang="en-GB" sz="2400" dirty="0">
                <a:latin typeface="Times New Roman" panose="02020603050405020304" pitchFamily="18" charset="0"/>
                <a:cs typeface="Times New Roman" panose="02020603050405020304" pitchFamily="18" charset="0"/>
              </a:rPr>
              <a:t>make inferences </a:t>
            </a:r>
            <a:r>
              <a:rPr lang="en-GB" sz="2400" dirty="0" smtClean="0">
                <a:latin typeface="Times New Roman" panose="02020603050405020304" pitchFamily="18" charset="0"/>
                <a:cs typeface="Times New Roman" panose="02020603050405020304" pitchFamily="18" charset="0"/>
              </a:rPr>
              <a:t>about </a:t>
            </a:r>
            <a:r>
              <a:rPr lang="en-GB" sz="2400" dirty="0">
                <a:latin typeface="Times New Roman" panose="02020603050405020304" pitchFamily="18" charset="0"/>
                <a:cs typeface="Times New Roman" panose="02020603050405020304" pitchFamily="18" charset="0"/>
              </a:rPr>
              <a:t>the principles that underlie cognitive </a:t>
            </a:r>
            <a:r>
              <a:rPr lang="en-GB" sz="2400" dirty="0" smtClean="0">
                <a:latin typeface="Times New Roman" panose="02020603050405020304" pitchFamily="18" charset="0"/>
                <a:cs typeface="Times New Roman" panose="02020603050405020304" pitchFamily="18" charset="0"/>
              </a:rPr>
              <a:t>functioning.</a:t>
            </a:r>
          </a:p>
          <a:p>
            <a:pPr lvl="2"/>
            <a:r>
              <a:rPr lang="en-GB" sz="2400" dirty="0" smtClean="0">
                <a:latin typeface="Times New Roman" panose="02020603050405020304" pitchFamily="18" charset="0"/>
                <a:cs typeface="Times New Roman" panose="02020603050405020304" pitchFamily="18" charset="0"/>
              </a:rPr>
              <a:t>Allows </a:t>
            </a:r>
            <a:r>
              <a:rPr lang="en-GB" sz="2400" dirty="0">
                <a:latin typeface="Times New Roman" panose="02020603050405020304" pitchFamily="18" charset="0"/>
                <a:cs typeface="Times New Roman" panose="02020603050405020304" pitchFamily="18" charset="0"/>
              </a:rPr>
              <a:t>for </a:t>
            </a:r>
            <a:r>
              <a:rPr lang="en-GB" sz="2400" dirty="0" smtClean="0">
                <a:latin typeface="Times New Roman" panose="02020603050405020304" pitchFamily="18" charset="0"/>
                <a:cs typeface="Times New Roman" panose="02020603050405020304" pitchFamily="18" charset="0"/>
              </a:rPr>
              <a:t>examination </a:t>
            </a:r>
            <a:r>
              <a:rPr lang="en-GB" sz="2400" dirty="0">
                <a:latin typeface="Times New Roman" panose="02020603050405020304" pitchFamily="18" charset="0"/>
                <a:cs typeface="Times New Roman" panose="02020603050405020304" pitchFamily="18" charset="0"/>
              </a:rPr>
              <a:t>of brain lesions that could not be </a:t>
            </a:r>
            <a:r>
              <a:rPr lang="en-GB" sz="2400" dirty="0" smtClean="0">
                <a:latin typeface="Times New Roman" panose="02020603050405020304" pitchFamily="18" charset="0"/>
                <a:cs typeface="Times New Roman" panose="02020603050405020304" pitchFamily="18" charset="0"/>
              </a:rPr>
              <a:t>done experimentally</a:t>
            </a:r>
            <a:r>
              <a:rPr lang="en-GB" sz="2400" dirty="0">
                <a:latin typeface="Times New Roman" panose="02020603050405020304" pitchFamily="18" charset="0"/>
                <a:cs typeface="Times New Roman" panose="02020603050405020304" pitchFamily="18" charset="0"/>
              </a:rPr>
              <a:t>, </a:t>
            </a:r>
            <a:r>
              <a:rPr lang="en-GB" sz="2400" dirty="0" smtClean="0">
                <a:latin typeface="Times New Roman" panose="02020603050405020304" pitchFamily="18" charset="0"/>
                <a:cs typeface="Times New Roman" panose="02020603050405020304" pitchFamily="18" charset="0"/>
              </a:rPr>
              <a:t>and allows </a:t>
            </a:r>
            <a:r>
              <a:rPr lang="en-GB" sz="2400" dirty="0">
                <a:latin typeface="Times New Roman" panose="02020603050405020304" pitchFamily="18" charset="0"/>
                <a:cs typeface="Times New Roman" panose="02020603050405020304" pitchFamily="18" charset="0"/>
              </a:rPr>
              <a:t>for study over a long period of </a:t>
            </a:r>
            <a:r>
              <a:rPr lang="en-GB" sz="2400" dirty="0" smtClean="0">
                <a:latin typeface="Times New Roman" panose="02020603050405020304" pitchFamily="18" charset="0"/>
                <a:cs typeface="Times New Roman" panose="02020603050405020304" pitchFamily="18" charset="0"/>
              </a:rPr>
              <a:t>time.</a:t>
            </a:r>
            <a:endParaRPr lang="en-GB" sz="22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Limitations: </a:t>
            </a:r>
          </a:p>
          <a:p>
            <a:pPr lvl="2"/>
            <a:r>
              <a:rPr lang="en-GB" sz="2400" dirty="0" smtClean="0">
                <a:latin typeface="Times New Roman" panose="02020603050405020304" pitchFamily="18" charset="0"/>
                <a:cs typeface="Times New Roman" panose="02020603050405020304" pitchFamily="18" charset="0"/>
              </a:rPr>
              <a:t>cannot control specific area of damage – multiple sites may be damaged, making it difficult to work out whether deficit is due one of more of the areas damaged.</a:t>
            </a:r>
          </a:p>
          <a:p>
            <a:pPr lvl="2"/>
            <a:r>
              <a:rPr lang="en-GB" sz="2400" dirty="0">
                <a:latin typeface="Times New Roman" panose="02020603050405020304" pitchFamily="18" charset="0"/>
                <a:cs typeface="Times New Roman" panose="02020603050405020304" pitchFamily="18" charset="0"/>
              </a:rPr>
              <a:t>Likely to be the only person with that type of brain damage.  </a:t>
            </a:r>
            <a:r>
              <a:rPr lang="en-GB" sz="2400" dirty="0" smtClean="0">
                <a:latin typeface="Times New Roman" panose="02020603050405020304" pitchFamily="18" charset="0"/>
                <a:cs typeface="Times New Roman" panose="02020603050405020304" pitchFamily="18" charset="0"/>
              </a:rPr>
              <a:t> </a:t>
            </a:r>
          </a:p>
          <a:p>
            <a:pPr lvl="2"/>
            <a:r>
              <a:rPr lang="en-GB" sz="2400" dirty="0" smtClean="0">
                <a:latin typeface="Times New Roman" panose="02020603050405020304" pitchFamily="18" charset="0"/>
                <a:cs typeface="Times New Roman" panose="02020603050405020304" pitchFamily="18" charset="0"/>
              </a:rPr>
              <a:t>Pinpointing areas involved in cognitive functioning can take a long time to achieve. Also, the person in question would need to be studied over a long period of time to see if any changes occur.  </a:t>
            </a:r>
          </a:p>
          <a:p>
            <a:pPr lvl="1"/>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470827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par>
                                <p:cTn id="28" presetID="14" presetClass="entr" presetSubtype="1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39775"/>
            <a:ext cx="9144000" cy="5475288"/>
          </a:xfrm>
        </p:spPr>
        <p:txBody>
          <a:bodyPr/>
          <a:lstStyle/>
          <a:p>
            <a:r>
              <a:rPr lang="en-GB" sz="2400" b="1" u="sng" dirty="0" smtClean="0">
                <a:latin typeface="Times New Roman" panose="02020603050405020304" pitchFamily="18" charset="0"/>
                <a:cs typeface="Times New Roman" panose="02020603050405020304" pitchFamily="18" charset="0"/>
              </a:rPr>
              <a:t>Phineas Gage</a:t>
            </a:r>
            <a:r>
              <a:rPr lang="en-GB" sz="2400" dirty="0" smtClean="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3cm thick 109cm long iron rod </a:t>
            </a:r>
            <a:r>
              <a:rPr lang="en-GB" sz="2400" dirty="0" smtClean="0">
                <a:latin typeface="Times New Roman" panose="02020603050405020304" pitchFamily="18" charset="0"/>
                <a:cs typeface="Times New Roman" panose="02020603050405020304" pitchFamily="18" charset="0"/>
              </a:rPr>
              <a:t>went </a:t>
            </a:r>
            <a:r>
              <a:rPr lang="en-GB" sz="2400" dirty="0">
                <a:latin typeface="Times New Roman" panose="02020603050405020304" pitchFamily="18" charset="0"/>
                <a:cs typeface="Times New Roman" panose="02020603050405020304" pitchFamily="18" charset="0"/>
              </a:rPr>
              <a:t>through his face, skull and </a:t>
            </a:r>
            <a:r>
              <a:rPr lang="en-GB" sz="2400" dirty="0" smtClean="0">
                <a:latin typeface="Times New Roman" panose="02020603050405020304" pitchFamily="18" charset="0"/>
                <a:cs typeface="Times New Roman" panose="02020603050405020304" pitchFamily="18" charset="0"/>
              </a:rPr>
              <a:t>brain when laying down train tracks. </a:t>
            </a:r>
          </a:p>
          <a:p>
            <a:r>
              <a:rPr lang="en-GB" sz="2400" dirty="0" smtClean="0">
                <a:latin typeface="Times New Roman" panose="02020603050405020304" pitchFamily="18" charset="0"/>
                <a:cs typeface="Times New Roman" panose="02020603050405020304" pitchFamily="18" charset="0"/>
              </a:rPr>
              <a:t>After the accident his </a:t>
            </a:r>
            <a:r>
              <a:rPr lang="en-GB" sz="2400" dirty="0">
                <a:latin typeface="Times New Roman" panose="02020603050405020304" pitchFamily="18" charset="0"/>
                <a:cs typeface="Times New Roman" panose="02020603050405020304" pitchFamily="18" charset="0"/>
              </a:rPr>
              <a:t>personality appeared to change, he lost all sense of responsibility and </a:t>
            </a:r>
            <a:r>
              <a:rPr lang="en-GB" sz="2400" dirty="0" smtClean="0">
                <a:latin typeface="Times New Roman" panose="02020603050405020304" pitchFamily="18" charset="0"/>
                <a:cs typeface="Times New Roman" panose="02020603050405020304" pitchFamily="18" charset="0"/>
              </a:rPr>
              <a:t>disregarded acceptable </a:t>
            </a:r>
            <a:r>
              <a:rPr lang="en-GB" sz="2400" dirty="0">
                <a:latin typeface="Times New Roman" panose="02020603050405020304" pitchFamily="18" charset="0"/>
                <a:cs typeface="Times New Roman" panose="02020603050405020304" pitchFamily="18" charset="0"/>
              </a:rPr>
              <a:t>social conventions. </a:t>
            </a:r>
            <a:endParaRPr lang="en-GB" sz="2400" dirty="0" smtClean="0">
              <a:latin typeface="Times New Roman" panose="02020603050405020304" pitchFamily="18" charset="0"/>
              <a:cs typeface="Times New Roman" panose="02020603050405020304" pitchFamily="18" charset="0"/>
            </a:endParaRPr>
          </a:p>
          <a:p>
            <a:r>
              <a:rPr lang="en-GB" sz="2400" dirty="0" err="1" smtClean="0">
                <a:latin typeface="Times New Roman" panose="02020603050405020304" pitchFamily="18" charset="0"/>
                <a:cs typeface="Times New Roman" panose="02020603050405020304" pitchFamily="18" charset="0"/>
              </a:rPr>
              <a:t>Damasio</a:t>
            </a:r>
            <a:r>
              <a:rPr lang="en-GB" sz="2400" dirty="0" smtClean="0">
                <a:latin typeface="Times New Roman" panose="02020603050405020304" pitchFamily="18" charset="0"/>
                <a:cs typeface="Times New Roman" panose="02020603050405020304" pitchFamily="18" charset="0"/>
              </a:rPr>
              <a:t> (1994) examined </a:t>
            </a:r>
            <a:r>
              <a:rPr lang="en-GB" sz="2400" dirty="0">
                <a:latin typeface="Times New Roman" panose="02020603050405020304" pitchFamily="18" charset="0"/>
                <a:cs typeface="Times New Roman" panose="02020603050405020304" pitchFamily="18" charset="0"/>
              </a:rPr>
              <a:t>his skull and estimated </a:t>
            </a:r>
            <a:r>
              <a:rPr lang="en-GB" sz="2400" dirty="0" smtClean="0">
                <a:latin typeface="Times New Roman" panose="02020603050405020304" pitchFamily="18" charset="0"/>
                <a:cs typeface="Times New Roman" panose="02020603050405020304" pitchFamily="18" charset="0"/>
              </a:rPr>
              <a:t>that </a:t>
            </a:r>
            <a:r>
              <a:rPr lang="en-GB" sz="2400" dirty="0">
                <a:latin typeface="Times New Roman" panose="02020603050405020304" pitchFamily="18" charset="0"/>
                <a:cs typeface="Times New Roman" panose="02020603050405020304" pitchFamily="18" charset="0"/>
              </a:rPr>
              <a:t>the </a:t>
            </a:r>
            <a:r>
              <a:rPr lang="en-GB" sz="2400" dirty="0" smtClean="0">
                <a:latin typeface="Times New Roman" panose="02020603050405020304" pitchFamily="18" charset="0"/>
                <a:cs typeface="Times New Roman" panose="02020603050405020304" pitchFamily="18" charset="0"/>
              </a:rPr>
              <a:t>iron rod must </a:t>
            </a:r>
            <a:r>
              <a:rPr lang="en-GB" sz="2400" dirty="0">
                <a:latin typeface="Times New Roman" panose="02020603050405020304" pitchFamily="18" charset="0"/>
                <a:cs typeface="Times New Roman" panose="02020603050405020304" pitchFamily="18" charset="0"/>
              </a:rPr>
              <a:t>have produced lesions </a:t>
            </a:r>
            <a:r>
              <a:rPr lang="en-GB" sz="2400" dirty="0" smtClean="0">
                <a:latin typeface="Times New Roman" panose="02020603050405020304" pitchFamily="18" charset="0"/>
                <a:cs typeface="Times New Roman" panose="02020603050405020304" pitchFamily="18" charset="0"/>
              </a:rPr>
              <a:t>to the left frontal lobe. </a:t>
            </a:r>
          </a:p>
          <a:p>
            <a:r>
              <a:rPr lang="en-GB" sz="2400" dirty="0" smtClean="0">
                <a:latin typeface="Times New Roman" panose="02020603050405020304" pitchFamily="18" charset="0"/>
                <a:cs typeface="Times New Roman" panose="02020603050405020304" pitchFamily="18" charset="0"/>
              </a:rPr>
              <a:t>A </a:t>
            </a:r>
            <a:r>
              <a:rPr lang="en-GB" sz="2400" dirty="0">
                <a:latin typeface="Times New Roman" panose="02020603050405020304" pitchFamily="18" charset="0"/>
                <a:cs typeface="Times New Roman" panose="02020603050405020304" pitchFamily="18" charset="0"/>
              </a:rPr>
              <a:t>number of other studies of frontal cortex damage suggest they produce disturbances in personality. </a:t>
            </a:r>
            <a:endParaRPr lang="en-GB" sz="2400" dirty="0" smtClean="0">
              <a:latin typeface="Times New Roman" panose="02020603050405020304" pitchFamily="18" charset="0"/>
              <a:cs typeface="Times New Roman" panose="02020603050405020304" pitchFamily="18" charset="0"/>
            </a:endParaRPr>
          </a:p>
          <a:p>
            <a:r>
              <a:rPr lang="en-GB" sz="2400" b="1" u="sng" dirty="0" smtClean="0">
                <a:latin typeface="Times New Roman" panose="02020603050405020304" pitchFamily="18" charset="0"/>
                <a:cs typeface="Times New Roman" panose="02020603050405020304" pitchFamily="18" charset="0"/>
              </a:rPr>
              <a:t>HM</a:t>
            </a:r>
            <a:r>
              <a:rPr lang="en-GB" sz="2400" dirty="0" smtClean="0">
                <a:latin typeface="Times New Roman" panose="02020603050405020304" pitchFamily="18" charset="0"/>
                <a:cs typeface="Times New Roman" panose="02020603050405020304" pitchFamily="18" charset="0"/>
              </a:rPr>
              <a:t>: Had surgery to remove </a:t>
            </a:r>
            <a:r>
              <a:rPr lang="en-GB" sz="2400" dirty="0">
                <a:latin typeface="Times New Roman" panose="02020603050405020304" pitchFamily="18" charset="0"/>
                <a:cs typeface="Times New Roman" panose="02020603050405020304" pitchFamily="18" charset="0"/>
              </a:rPr>
              <a:t>the medial temporal lobe on both sides of his brain in an attempt to stop </a:t>
            </a:r>
            <a:r>
              <a:rPr lang="en-GB" sz="2400" dirty="0" smtClean="0">
                <a:latin typeface="Times New Roman" panose="02020603050405020304" pitchFamily="18" charset="0"/>
                <a:cs typeface="Times New Roman" panose="02020603050405020304" pitchFamily="18" charset="0"/>
              </a:rPr>
              <a:t>his </a:t>
            </a:r>
            <a:r>
              <a:rPr lang="en-GB" sz="2400" dirty="0">
                <a:latin typeface="Times New Roman" panose="02020603050405020304" pitchFamily="18" charset="0"/>
                <a:cs typeface="Times New Roman" panose="02020603050405020304" pitchFamily="18" charset="0"/>
              </a:rPr>
              <a:t>seizures. </a:t>
            </a:r>
            <a:r>
              <a:rPr lang="en-GB" sz="2400" dirty="0" smtClean="0">
                <a:latin typeface="Times New Roman" panose="02020603050405020304" pitchFamily="18" charset="0"/>
                <a:cs typeface="Times New Roman" panose="02020603050405020304" pitchFamily="18" charset="0"/>
              </a:rPr>
              <a:t>Following </a:t>
            </a:r>
            <a:r>
              <a:rPr lang="en-GB" sz="2400" dirty="0">
                <a:latin typeface="Times New Roman" panose="02020603050405020304" pitchFamily="18" charset="0"/>
                <a:cs typeface="Times New Roman" panose="02020603050405020304" pitchFamily="18" charset="0"/>
              </a:rPr>
              <a:t>the </a:t>
            </a:r>
            <a:r>
              <a:rPr lang="en-GB" sz="2400" dirty="0" smtClean="0">
                <a:latin typeface="Times New Roman" panose="02020603050405020304" pitchFamily="18" charset="0"/>
                <a:cs typeface="Times New Roman" panose="02020603050405020304" pitchFamily="18" charset="0"/>
              </a:rPr>
              <a:t>surgery, seizures were </a:t>
            </a:r>
            <a:r>
              <a:rPr lang="en-GB" sz="2400" dirty="0">
                <a:latin typeface="Times New Roman" panose="02020603050405020304" pitchFamily="18" charset="0"/>
                <a:cs typeface="Times New Roman" panose="02020603050405020304" pitchFamily="18" charset="0"/>
              </a:rPr>
              <a:t>alleviated </a:t>
            </a:r>
            <a:r>
              <a:rPr lang="en-GB" sz="2400" dirty="0" smtClean="0">
                <a:latin typeface="Times New Roman" panose="02020603050405020304" pitchFamily="18" charset="0"/>
                <a:cs typeface="Times New Roman" panose="02020603050405020304" pitchFamily="18" charset="0"/>
              </a:rPr>
              <a:t>however he </a:t>
            </a:r>
            <a:r>
              <a:rPr lang="en-GB" sz="2400" dirty="0">
                <a:latin typeface="Times New Roman" panose="02020603050405020304" pitchFamily="18" charset="0"/>
                <a:cs typeface="Times New Roman" panose="02020603050405020304" pitchFamily="18" charset="0"/>
              </a:rPr>
              <a:t>suffered severe anterograde </a:t>
            </a:r>
            <a:r>
              <a:rPr lang="en-GB" sz="2400" dirty="0" smtClean="0">
                <a:latin typeface="Times New Roman" panose="02020603050405020304" pitchFamily="18" charset="0"/>
                <a:cs typeface="Times New Roman" panose="02020603050405020304" pitchFamily="18" charset="0"/>
              </a:rPr>
              <a:t>amnesia - he </a:t>
            </a:r>
            <a:r>
              <a:rPr lang="en-GB" sz="2400" dirty="0">
                <a:latin typeface="Times New Roman" panose="02020603050405020304" pitchFamily="18" charset="0"/>
                <a:cs typeface="Times New Roman" panose="02020603050405020304" pitchFamily="18" charset="0"/>
              </a:rPr>
              <a:t>was able to </a:t>
            </a:r>
            <a:r>
              <a:rPr lang="en-GB" sz="2400" dirty="0" smtClean="0">
                <a:latin typeface="Times New Roman" panose="02020603050405020304" pitchFamily="18" charset="0"/>
                <a:cs typeface="Times New Roman" panose="02020603050405020304" pitchFamily="18" charset="0"/>
              </a:rPr>
              <a:t>converse </a:t>
            </a:r>
            <a:r>
              <a:rPr lang="en-GB" sz="2400" dirty="0">
                <a:latin typeface="Times New Roman" panose="02020603050405020304" pitchFamily="18" charset="0"/>
                <a:cs typeface="Times New Roman" panose="02020603050405020304" pitchFamily="18" charset="0"/>
              </a:rPr>
              <a:t>but could not remember anything that had happened after 1953. </a:t>
            </a:r>
          </a:p>
        </p:txBody>
      </p:sp>
      <p:sp>
        <p:nvSpPr>
          <p:cNvPr id="3" name="Title 2"/>
          <p:cNvSpPr>
            <a:spLocks noGrp="1"/>
          </p:cNvSpPr>
          <p:nvPr>
            <p:ph type="title"/>
          </p:nvPr>
        </p:nvSpPr>
        <p:spPr>
          <a:xfrm>
            <a:off x="457200" y="0"/>
            <a:ext cx="8229600" cy="739775"/>
          </a:xfrm>
        </p:spPr>
        <p:txBody>
          <a:bodyPr/>
          <a:lstStyle/>
          <a:p>
            <a:pPr algn="ctr"/>
            <a:r>
              <a:rPr lang="en-GB" dirty="0" smtClean="0"/>
              <a:t>Famous case studies:</a:t>
            </a:r>
            <a:endParaRPr lang="en-GB" dirty="0"/>
          </a:p>
        </p:txBody>
      </p:sp>
    </p:spTree>
    <p:extLst>
      <p:ext uri="{BB962C8B-B14F-4D97-AF65-F5344CB8AC3E}">
        <p14:creationId xmlns:p14="http://schemas.microsoft.com/office/powerpoint/2010/main" val="386588502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623888"/>
            <a:ext cx="9144000" cy="4525962"/>
          </a:xfrm>
        </p:spPr>
        <p:txBody>
          <a:bodyPr/>
          <a:lstStyle/>
          <a:p>
            <a:r>
              <a:rPr lang="en-GB" sz="2600" dirty="0" smtClean="0">
                <a:latin typeface="Times New Roman" panose="02020603050405020304" pitchFamily="18" charset="0"/>
                <a:cs typeface="Times New Roman" panose="02020603050405020304" pitchFamily="18" charset="0"/>
              </a:rPr>
              <a:t>However</a:t>
            </a:r>
            <a:r>
              <a:rPr lang="en-GB" sz="2600" dirty="0">
                <a:latin typeface="Times New Roman" panose="02020603050405020304" pitchFamily="18" charset="0"/>
                <a:cs typeface="Times New Roman" panose="02020603050405020304" pitchFamily="18" charset="0"/>
              </a:rPr>
              <a:t>, we should be cautious when interpreting case studies.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Would </a:t>
            </a:r>
            <a:r>
              <a:rPr lang="en-GB" sz="2600" dirty="0">
                <a:latin typeface="Times New Roman" panose="02020603050405020304" pitchFamily="18" charset="0"/>
                <a:cs typeface="Times New Roman" panose="02020603050405020304" pitchFamily="18" charset="0"/>
              </a:rPr>
              <a:t>need to consider the persons behaviour before </a:t>
            </a:r>
            <a:r>
              <a:rPr lang="en-GB" sz="2600" dirty="0" smtClean="0">
                <a:latin typeface="Times New Roman" panose="02020603050405020304" pitchFamily="18" charset="0"/>
                <a:cs typeface="Times New Roman" panose="02020603050405020304" pitchFamily="18" charset="0"/>
              </a:rPr>
              <a:t>injury:</a:t>
            </a:r>
          </a:p>
          <a:p>
            <a:pPr lvl="1"/>
            <a:r>
              <a:rPr lang="en-GB" sz="2200" dirty="0" smtClean="0">
                <a:latin typeface="Times New Roman" panose="02020603050405020304" pitchFamily="18" charset="0"/>
                <a:cs typeface="Times New Roman" panose="02020603050405020304" pitchFamily="18" charset="0"/>
              </a:rPr>
              <a:t>E.g., </a:t>
            </a:r>
            <a:r>
              <a:rPr lang="en-GB" sz="2200" dirty="0">
                <a:latin typeface="Times New Roman" panose="02020603050405020304" pitchFamily="18" charset="0"/>
                <a:cs typeface="Times New Roman" panose="02020603050405020304" pitchFamily="18" charset="0"/>
              </a:rPr>
              <a:t>before injury a person may have scored 150 on an IQ test and then only 110 following </a:t>
            </a:r>
            <a:r>
              <a:rPr lang="en-GB" sz="2200" dirty="0" smtClean="0">
                <a:latin typeface="Times New Roman" panose="02020603050405020304" pitchFamily="18" charset="0"/>
                <a:cs typeface="Times New Roman" panose="02020603050405020304" pitchFamily="18" charset="0"/>
              </a:rPr>
              <a:t>brain </a:t>
            </a:r>
            <a:r>
              <a:rPr lang="en-GB" sz="2200" dirty="0">
                <a:latin typeface="Times New Roman" panose="02020603050405020304" pitchFamily="18" charset="0"/>
                <a:cs typeface="Times New Roman" panose="02020603050405020304" pitchFamily="18" charset="0"/>
              </a:rPr>
              <a:t>damage, but with the norm of the population being 100 on IQ tests </a:t>
            </a:r>
            <a:r>
              <a:rPr lang="en-GB" sz="2200" dirty="0" smtClean="0">
                <a:latin typeface="Times New Roman" panose="02020603050405020304" pitchFamily="18" charset="0"/>
                <a:cs typeface="Times New Roman" panose="02020603050405020304" pitchFamily="18" charset="0"/>
              </a:rPr>
              <a:t>anyway, </a:t>
            </a:r>
            <a:r>
              <a:rPr lang="en-GB" sz="2200" dirty="0">
                <a:latin typeface="Times New Roman" panose="02020603050405020304" pitchFamily="18" charset="0"/>
                <a:cs typeface="Times New Roman" panose="02020603050405020304" pitchFamily="18" charset="0"/>
              </a:rPr>
              <a:t>the patient although showing a detriment in their performance is still performing above the norm. </a:t>
            </a:r>
            <a:endParaRPr lang="en-GB" sz="22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Also, they are </a:t>
            </a:r>
            <a:r>
              <a:rPr lang="en-GB" sz="2600" dirty="0">
                <a:latin typeface="Times New Roman" panose="02020603050405020304" pitchFamily="18" charset="0"/>
                <a:cs typeface="Times New Roman" panose="02020603050405020304" pitchFamily="18" charset="0"/>
              </a:rPr>
              <a:t>subject to individual differences, the accuracy of the area of damage may be variable, </a:t>
            </a:r>
            <a:r>
              <a:rPr lang="en-GB" sz="2600" dirty="0" smtClean="0">
                <a:latin typeface="Times New Roman" panose="02020603050405020304" pitchFamily="18" charset="0"/>
                <a:cs typeface="Times New Roman" panose="02020603050405020304" pitchFamily="18" charset="0"/>
              </a:rPr>
              <a:t>and other </a:t>
            </a:r>
            <a:r>
              <a:rPr lang="en-GB" sz="2600" dirty="0">
                <a:latin typeface="Times New Roman" panose="02020603050405020304" pitchFamily="18" charset="0"/>
                <a:cs typeface="Times New Roman" panose="02020603050405020304" pitchFamily="18" charset="0"/>
              </a:rPr>
              <a:t>damaged brain regions </a:t>
            </a:r>
            <a:r>
              <a:rPr lang="en-GB" sz="2600" dirty="0" smtClean="0">
                <a:latin typeface="Times New Roman" panose="02020603050405020304" pitchFamily="18" charset="0"/>
                <a:cs typeface="Times New Roman" panose="02020603050405020304" pitchFamily="18" charset="0"/>
              </a:rPr>
              <a:t>not </a:t>
            </a:r>
            <a:r>
              <a:rPr lang="en-GB" sz="2600" dirty="0">
                <a:latin typeface="Times New Roman" panose="02020603050405020304" pitchFamily="18" charset="0"/>
                <a:cs typeface="Times New Roman" panose="02020603050405020304" pitchFamily="18" charset="0"/>
              </a:rPr>
              <a:t>known about could be causing the deficits. </a:t>
            </a:r>
            <a:endParaRPr lang="en-GB" sz="26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E.g., a </a:t>
            </a:r>
            <a:r>
              <a:rPr lang="en-GB" sz="2200" dirty="0">
                <a:latin typeface="Times New Roman" panose="02020603050405020304" pitchFamily="18" charset="0"/>
                <a:cs typeface="Times New Roman" panose="02020603050405020304" pitchFamily="18" charset="0"/>
              </a:rPr>
              <a:t>patient presenting some deficit in cognitive ability following an accident that damaged a brain region on the left side of the brain may actually be because of disease on the right which they were not aware of. </a:t>
            </a:r>
            <a:endParaRPr lang="en-GB" sz="22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Finally</a:t>
            </a:r>
            <a:r>
              <a:rPr lang="en-GB" sz="2600" dirty="0">
                <a:latin typeface="Times New Roman" panose="02020603050405020304" pitchFamily="18" charset="0"/>
                <a:cs typeface="Times New Roman" panose="02020603050405020304" pitchFamily="18" charset="0"/>
              </a:rPr>
              <a:t>, other confounding variables such as medication should be considered. </a:t>
            </a:r>
            <a:endParaRPr lang="en-GB" sz="2600" dirty="0"/>
          </a:p>
        </p:txBody>
      </p:sp>
      <p:sp>
        <p:nvSpPr>
          <p:cNvPr id="3" name="Title 2"/>
          <p:cNvSpPr>
            <a:spLocks noGrp="1"/>
          </p:cNvSpPr>
          <p:nvPr>
            <p:ph type="title"/>
          </p:nvPr>
        </p:nvSpPr>
        <p:spPr>
          <a:xfrm>
            <a:off x="457200" y="0"/>
            <a:ext cx="8229600" cy="754062"/>
          </a:xfrm>
        </p:spPr>
        <p:txBody>
          <a:bodyPr/>
          <a:lstStyle/>
          <a:p>
            <a:pPr algn="ctr"/>
            <a:r>
              <a:rPr lang="en-GB" dirty="0" smtClean="0"/>
              <a:t>Research</a:t>
            </a:r>
            <a:endParaRPr lang="en-GB" dirty="0"/>
          </a:p>
        </p:txBody>
      </p:sp>
    </p:spTree>
    <p:extLst>
      <p:ext uri="{BB962C8B-B14F-4D97-AF65-F5344CB8AC3E}">
        <p14:creationId xmlns:p14="http://schemas.microsoft.com/office/powerpoint/2010/main" val="173566240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270" y="0"/>
            <a:ext cx="7772400" cy="871538"/>
          </a:xfrm>
        </p:spPr>
        <p:txBody>
          <a:bodyPr>
            <a:normAutofit fontScale="90000"/>
          </a:bodyPr>
          <a:lstStyle/>
          <a:p>
            <a:r>
              <a:rPr lang="en-GB" sz="3600" dirty="0"/>
              <a:t>Group studies – are they any better</a:t>
            </a:r>
            <a:r>
              <a:rPr lang="en-GB" sz="3600" dirty="0" smtClean="0"/>
              <a:t>?</a:t>
            </a:r>
            <a:endParaRPr lang="en-GB" dirty="0"/>
          </a:p>
        </p:txBody>
      </p:sp>
      <p:sp>
        <p:nvSpPr>
          <p:cNvPr id="3" name="Content Placeholder 2"/>
          <p:cNvSpPr>
            <a:spLocks noGrp="1"/>
          </p:cNvSpPr>
          <p:nvPr>
            <p:ph idx="1"/>
          </p:nvPr>
        </p:nvSpPr>
        <p:spPr>
          <a:xfrm>
            <a:off x="0" y="671514"/>
            <a:ext cx="9144000" cy="6186486"/>
          </a:xfrm>
          <a:solidFill>
            <a:schemeClr val="bg1"/>
          </a:solidFill>
        </p:spPr>
        <p:txBody>
          <a:bodyPr/>
          <a:lstStyle/>
          <a:p>
            <a:r>
              <a:rPr lang="en-GB" sz="2600" dirty="0" smtClean="0">
                <a:latin typeface="Times New Roman" panose="02020603050405020304" pitchFamily="18" charset="0"/>
                <a:cs typeface="Times New Roman" panose="02020603050405020304" pitchFamily="18" charset="0"/>
              </a:rPr>
              <a:t>Examine patients who display the same symptoms together.</a:t>
            </a:r>
          </a:p>
          <a:p>
            <a:r>
              <a:rPr lang="en-GB" sz="2600" dirty="0" smtClean="0">
                <a:latin typeface="Times New Roman" panose="02020603050405020304" pitchFamily="18" charset="0"/>
                <a:cs typeface="Times New Roman" panose="02020603050405020304" pitchFamily="18" charset="0"/>
              </a:rPr>
              <a:t>Would make </a:t>
            </a:r>
            <a:r>
              <a:rPr lang="en-GB" sz="2600" dirty="0">
                <a:latin typeface="Times New Roman" panose="02020603050405020304" pitchFamily="18" charset="0"/>
                <a:cs typeface="Times New Roman" panose="02020603050405020304" pitchFamily="18" charset="0"/>
              </a:rPr>
              <a:t>sense to </a:t>
            </a:r>
            <a:r>
              <a:rPr lang="en-GB" sz="2600" dirty="0" smtClean="0">
                <a:latin typeface="Times New Roman" panose="02020603050405020304" pitchFamily="18" charset="0"/>
                <a:cs typeface="Times New Roman" panose="02020603050405020304" pitchFamily="18" charset="0"/>
              </a:rPr>
              <a:t>gather </a:t>
            </a:r>
            <a:r>
              <a:rPr lang="en-GB" sz="2600" dirty="0">
                <a:latin typeface="Times New Roman" panose="02020603050405020304" pitchFamily="18" charset="0"/>
                <a:cs typeface="Times New Roman" panose="02020603050405020304" pitchFamily="18" charset="0"/>
              </a:rPr>
              <a:t>large </a:t>
            </a:r>
            <a:r>
              <a:rPr lang="en-GB" sz="2600" dirty="0" smtClean="0">
                <a:latin typeface="Times New Roman" panose="02020603050405020304" pitchFamily="18" charset="0"/>
                <a:cs typeface="Times New Roman" panose="02020603050405020304" pitchFamily="18" charset="0"/>
              </a:rPr>
              <a:t>amounts of data.</a:t>
            </a:r>
          </a:p>
          <a:p>
            <a:r>
              <a:rPr lang="en-GB" sz="2600" dirty="0" smtClean="0">
                <a:latin typeface="Times New Roman" panose="02020603050405020304" pitchFamily="18" charset="0"/>
                <a:cs typeface="Times New Roman" panose="02020603050405020304" pitchFamily="18" charset="0"/>
              </a:rPr>
              <a:t>But </a:t>
            </a:r>
            <a:r>
              <a:rPr lang="en-GB" sz="2600" dirty="0">
                <a:latin typeface="Times New Roman" panose="02020603050405020304" pitchFamily="18" charset="0"/>
                <a:cs typeface="Times New Roman" panose="02020603050405020304" pitchFamily="18" charset="0"/>
              </a:rPr>
              <a:t>this comes with its own </a:t>
            </a:r>
            <a:r>
              <a:rPr lang="en-GB" sz="2600" dirty="0" smtClean="0">
                <a:latin typeface="Times New Roman" panose="02020603050405020304" pitchFamily="18" charset="0"/>
                <a:cs typeface="Times New Roman" panose="02020603050405020304" pitchFamily="18" charset="0"/>
              </a:rPr>
              <a:t>problems. </a:t>
            </a:r>
          </a:p>
          <a:p>
            <a:r>
              <a:rPr lang="en-GB" sz="2600" dirty="0" smtClean="0">
                <a:latin typeface="Times New Roman" panose="02020603050405020304" pitchFamily="18" charset="0"/>
                <a:cs typeface="Times New Roman" panose="02020603050405020304" pitchFamily="18" charset="0"/>
              </a:rPr>
              <a:t>Can you </a:t>
            </a:r>
            <a:r>
              <a:rPr lang="en-GB" sz="2600" dirty="0">
                <a:latin typeface="Times New Roman" panose="02020603050405020304" pitchFamily="18" charset="0"/>
                <a:cs typeface="Times New Roman" panose="02020603050405020304" pitchFamily="18" charset="0"/>
              </a:rPr>
              <a:t>think why trying to study a group of patients who display the same cognitive deficits might not be appropriate?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Showing </a:t>
            </a:r>
            <a:r>
              <a:rPr lang="en-GB" sz="2600" dirty="0">
                <a:latin typeface="Times New Roman" panose="02020603050405020304" pitchFamily="18" charset="0"/>
                <a:cs typeface="Times New Roman" panose="02020603050405020304" pitchFamily="18" charset="0"/>
              </a:rPr>
              <a:t>a similar deficit doesn’t necessarily mean the exact same areas of the brain are </a:t>
            </a:r>
            <a:r>
              <a:rPr lang="en-GB" sz="2600" dirty="0" smtClean="0">
                <a:latin typeface="Times New Roman" panose="02020603050405020304" pitchFamily="18" charset="0"/>
                <a:cs typeface="Times New Roman" panose="02020603050405020304" pitchFamily="18" charset="0"/>
              </a:rPr>
              <a:t>damaged.</a:t>
            </a:r>
          </a:p>
          <a:p>
            <a:r>
              <a:rPr lang="en-GB" sz="2600" dirty="0" smtClean="0">
                <a:latin typeface="Times New Roman" panose="02020603050405020304" pitchFamily="18" charset="0"/>
                <a:cs typeface="Times New Roman" panose="02020603050405020304" pitchFamily="18" charset="0"/>
              </a:rPr>
              <a:t>The extent/area </a:t>
            </a:r>
            <a:r>
              <a:rPr lang="en-GB" sz="2600" dirty="0">
                <a:latin typeface="Times New Roman" panose="02020603050405020304" pitchFamily="18" charset="0"/>
                <a:cs typeface="Times New Roman" panose="02020603050405020304" pitchFamily="18" charset="0"/>
              </a:rPr>
              <a:t>of damage is going to </a:t>
            </a:r>
            <a:r>
              <a:rPr lang="en-GB" sz="2600" dirty="0" smtClean="0">
                <a:latin typeface="Times New Roman" panose="02020603050405020304" pitchFamily="18" charset="0"/>
                <a:cs typeface="Times New Roman" panose="02020603050405020304" pitchFamily="18" charset="0"/>
              </a:rPr>
              <a:t>vary </a:t>
            </a:r>
            <a:r>
              <a:rPr lang="en-GB" sz="2600" dirty="0">
                <a:latin typeface="Times New Roman" panose="02020603050405020304" pitchFamily="18" charset="0"/>
                <a:cs typeface="Times New Roman" panose="02020603050405020304" pitchFamily="18" charset="0"/>
              </a:rPr>
              <a:t>between patients.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We cannot control </a:t>
            </a:r>
            <a:r>
              <a:rPr lang="en-GB" sz="2600" dirty="0">
                <a:latin typeface="Times New Roman" panose="02020603050405020304" pitchFamily="18" charset="0"/>
                <a:cs typeface="Times New Roman" panose="02020603050405020304" pitchFamily="18" charset="0"/>
              </a:rPr>
              <a:t>for individual differences between the patients before the brain damage. </a:t>
            </a:r>
            <a:endParaRPr lang="en-GB" sz="2600" dirty="0" smtClean="0">
              <a:latin typeface="Times New Roman" panose="02020603050405020304" pitchFamily="18" charset="0"/>
              <a:cs typeface="Times New Roman" panose="02020603050405020304" pitchFamily="18" charset="0"/>
            </a:endParaRPr>
          </a:p>
          <a:p>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Group </a:t>
            </a:r>
            <a:r>
              <a:rPr lang="en-GB" sz="2600" dirty="0">
                <a:latin typeface="Times New Roman" panose="02020603050405020304" pitchFamily="18" charset="0"/>
                <a:cs typeface="Times New Roman" panose="02020603050405020304" pitchFamily="18" charset="0"/>
              </a:rPr>
              <a:t>studies can </a:t>
            </a:r>
            <a:r>
              <a:rPr lang="en-GB" sz="2600" dirty="0" smtClean="0">
                <a:latin typeface="Times New Roman" panose="02020603050405020304" pitchFamily="18" charset="0"/>
                <a:cs typeface="Times New Roman" panose="02020603050405020304" pitchFamily="18" charset="0"/>
              </a:rPr>
              <a:t>be </a:t>
            </a:r>
            <a:r>
              <a:rPr lang="en-GB" sz="2600" dirty="0">
                <a:latin typeface="Times New Roman" panose="02020603050405020304" pitchFamily="18" charset="0"/>
                <a:cs typeface="Times New Roman" panose="02020603050405020304" pitchFamily="18" charset="0"/>
              </a:rPr>
              <a:t>used as a basis with a general overarching idea, which can then be followed up by single case studies to fill any gaps.   </a:t>
            </a:r>
          </a:p>
          <a:p>
            <a:endParaRPr lang="en-GB"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616094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32"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circle(out)">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3414"/>
            <a:ext cx="9144000" cy="1143000"/>
          </a:xfrm>
        </p:spPr>
        <p:txBody>
          <a:bodyPr>
            <a:noAutofit/>
          </a:bodyPr>
          <a:lstStyle/>
          <a:p>
            <a:r>
              <a:rPr lang="en-GB" sz="3600" dirty="0" smtClean="0"/>
              <a:t>Limitations of Cognitive Neuropsychology </a:t>
            </a:r>
            <a:endParaRPr lang="en-GB" sz="3600" dirty="0"/>
          </a:p>
        </p:txBody>
      </p:sp>
      <p:sp>
        <p:nvSpPr>
          <p:cNvPr id="3" name="Content Placeholder 2"/>
          <p:cNvSpPr>
            <a:spLocks noGrp="1"/>
          </p:cNvSpPr>
          <p:nvPr>
            <p:ph idx="1"/>
          </p:nvPr>
        </p:nvSpPr>
        <p:spPr>
          <a:xfrm>
            <a:off x="101600" y="1460500"/>
            <a:ext cx="8953499" cy="4200072"/>
          </a:xfrm>
        </p:spPr>
        <p:txBody>
          <a:bodyPr/>
          <a:lstStyle/>
          <a:p>
            <a:r>
              <a:rPr lang="en-GB" sz="2800" dirty="0" smtClean="0">
                <a:latin typeface="Times New Roman" panose="02020603050405020304" pitchFamily="18" charset="0"/>
                <a:cs typeface="Times New Roman" panose="02020603050405020304" pitchFamily="18" charset="0"/>
              </a:rPr>
              <a:t>Can conclusions from brain-damaged patients tell us how normal cognitive functioning works?</a:t>
            </a:r>
          </a:p>
          <a:p>
            <a:r>
              <a:rPr lang="en-GB" sz="2800" dirty="0" smtClean="0">
                <a:latin typeface="Times New Roman" panose="02020603050405020304" pitchFamily="18" charset="0"/>
                <a:cs typeface="Times New Roman" panose="02020603050405020304" pitchFamily="18" charset="0"/>
              </a:rPr>
              <a:t>Assumes </a:t>
            </a:r>
            <a:r>
              <a:rPr lang="en-GB" sz="2800" dirty="0" err="1" smtClean="0">
                <a:latin typeface="Times New Roman" panose="02020603050405020304" pitchFamily="18" charset="0"/>
                <a:cs typeface="Times New Roman" panose="02020603050405020304" pitchFamily="18" charset="0"/>
              </a:rPr>
              <a:t>seriality</a:t>
            </a:r>
            <a:r>
              <a:rPr lang="en-GB" sz="2800" dirty="0" smtClean="0">
                <a:latin typeface="Times New Roman" panose="02020603050405020304" pitchFamily="18" charset="0"/>
                <a:cs typeface="Times New Roman" panose="02020603050405020304" pitchFamily="18" charset="0"/>
              </a:rPr>
              <a:t> (we discussed this last week)</a:t>
            </a:r>
          </a:p>
          <a:p>
            <a:r>
              <a:rPr lang="en-GB" sz="2800" dirty="0" smtClean="0">
                <a:latin typeface="Times New Roman" panose="02020603050405020304" pitchFamily="18" charset="0"/>
                <a:cs typeface="Times New Roman" panose="02020603050405020304" pitchFamily="18" charset="0"/>
              </a:rPr>
              <a:t>Brain damage tends to not be restricted to one area</a:t>
            </a:r>
          </a:p>
          <a:p>
            <a:r>
              <a:rPr lang="en-GB" sz="2800" dirty="0" smtClean="0">
                <a:latin typeface="Times New Roman" panose="02020603050405020304" pitchFamily="18" charset="0"/>
                <a:cs typeface="Times New Roman" panose="02020603050405020304" pitchFamily="18" charset="0"/>
              </a:rPr>
              <a:t>Differences between patients despite having similar types of brain damage.</a:t>
            </a:r>
          </a:p>
          <a:p>
            <a:r>
              <a:rPr lang="en-GB" sz="2800" dirty="0" smtClean="0">
                <a:latin typeface="Times New Roman" panose="02020603050405020304" pitchFamily="18" charset="0"/>
                <a:cs typeface="Times New Roman" panose="02020603050405020304" pitchFamily="18" charset="0"/>
              </a:rPr>
              <a:t>Only focuses on certain types of cognitive functioning (e.g., language and memory)</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95421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876300"/>
          </a:xfrm>
        </p:spPr>
        <p:txBody>
          <a:bodyPr/>
          <a:lstStyle/>
          <a:p>
            <a:pPr algn="ctr"/>
            <a:r>
              <a:rPr lang="en-GB" dirty="0" smtClean="0"/>
              <a:t>Cognitive Neuroscience</a:t>
            </a:r>
            <a:endParaRPr lang="en-GB" dirty="0"/>
          </a:p>
        </p:txBody>
      </p:sp>
      <p:sp>
        <p:nvSpPr>
          <p:cNvPr id="3" name="Content Placeholder 2"/>
          <p:cNvSpPr>
            <a:spLocks noGrp="1"/>
          </p:cNvSpPr>
          <p:nvPr>
            <p:ph idx="1"/>
          </p:nvPr>
        </p:nvSpPr>
        <p:spPr>
          <a:xfrm>
            <a:off x="0" y="766916"/>
            <a:ext cx="9144000" cy="5574890"/>
          </a:xfrm>
          <a:solidFill>
            <a:schemeClr val="bg1"/>
          </a:solidFill>
        </p:spPr>
        <p:txBody>
          <a:bodyPr/>
          <a:lstStyle/>
          <a:p>
            <a:r>
              <a:rPr lang="en-GB" sz="2600" dirty="0" smtClean="0">
                <a:latin typeface="Times New Roman" panose="02020603050405020304" pitchFamily="18" charset="0"/>
                <a:cs typeface="Times New Roman" panose="02020603050405020304" pitchFamily="18" charset="0"/>
              </a:rPr>
              <a:t>Trying </a:t>
            </a:r>
            <a:r>
              <a:rPr lang="en-GB" sz="2600" dirty="0">
                <a:latin typeface="Times New Roman" panose="02020603050405020304" pitchFamily="18" charset="0"/>
                <a:cs typeface="Times New Roman" panose="02020603050405020304" pitchFamily="18" charset="0"/>
              </a:rPr>
              <a:t>to link the processes of the brain and how they relate or give rise to cognitive functioning has been an arduous </a:t>
            </a:r>
            <a:r>
              <a:rPr lang="en-GB" sz="2600" dirty="0" smtClean="0">
                <a:latin typeface="Times New Roman" panose="02020603050405020304" pitchFamily="18" charset="0"/>
                <a:cs typeface="Times New Roman" panose="02020603050405020304" pitchFamily="18" charset="0"/>
              </a:rPr>
              <a:t>task, </a:t>
            </a:r>
            <a:r>
              <a:rPr lang="en-GB" sz="2600" dirty="0">
                <a:latin typeface="Times New Roman" panose="02020603050405020304" pitchFamily="18" charset="0"/>
                <a:cs typeface="Times New Roman" panose="02020603050405020304" pitchFamily="18" charset="0"/>
              </a:rPr>
              <a:t>but one thing that has </a:t>
            </a:r>
            <a:r>
              <a:rPr lang="en-GB" sz="2600" dirty="0" smtClean="0">
                <a:latin typeface="Times New Roman" panose="02020603050405020304" pitchFamily="18" charset="0"/>
                <a:cs typeface="Times New Roman" panose="02020603050405020304" pitchFamily="18" charset="0"/>
              </a:rPr>
              <a:t>paved </a:t>
            </a:r>
            <a:r>
              <a:rPr lang="en-GB" sz="2600" dirty="0">
                <a:latin typeface="Times New Roman" panose="02020603050405020304" pitchFamily="18" charset="0"/>
                <a:cs typeface="Times New Roman" panose="02020603050405020304" pitchFamily="18" charset="0"/>
              </a:rPr>
              <a:t>the way for accomplishing this task is the advent of modern technology.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If </a:t>
            </a:r>
            <a:r>
              <a:rPr lang="en-GB" sz="2600" dirty="0">
                <a:latin typeface="Times New Roman" panose="02020603050405020304" pitchFamily="18" charset="0"/>
                <a:cs typeface="Times New Roman" panose="02020603050405020304" pitchFamily="18" charset="0"/>
              </a:rPr>
              <a:t>we want to say how things happening in the brain relate to our cognitive functioning and how we </a:t>
            </a:r>
            <a:r>
              <a:rPr lang="en-GB" sz="2600" dirty="0" smtClean="0">
                <a:latin typeface="Times New Roman" panose="02020603050405020304" pitchFamily="18" charset="0"/>
                <a:cs typeface="Times New Roman" panose="02020603050405020304" pitchFamily="18" charset="0"/>
              </a:rPr>
              <a:t>behave, </a:t>
            </a:r>
            <a:r>
              <a:rPr lang="en-GB" sz="2600" dirty="0">
                <a:latin typeface="Times New Roman" panose="02020603050405020304" pitchFamily="18" charset="0"/>
                <a:cs typeface="Times New Roman" panose="02020603050405020304" pitchFamily="18" charset="0"/>
              </a:rPr>
              <a:t>then its </a:t>
            </a:r>
            <a:r>
              <a:rPr lang="en-GB" sz="2600" dirty="0" smtClean="0">
                <a:latin typeface="Times New Roman" panose="02020603050405020304" pitchFamily="18" charset="0"/>
                <a:cs typeface="Times New Roman" panose="02020603050405020304" pitchFamily="18" charset="0"/>
              </a:rPr>
              <a:t>a </a:t>
            </a:r>
            <a:r>
              <a:rPr lang="en-GB" sz="2600" dirty="0">
                <a:latin typeface="Times New Roman" panose="02020603050405020304" pitchFamily="18" charset="0"/>
                <a:cs typeface="Times New Roman" panose="02020603050405020304" pitchFamily="18" charset="0"/>
              </a:rPr>
              <a:t>good idea for us to first understand how the brain works.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The </a:t>
            </a:r>
            <a:r>
              <a:rPr lang="en-GB" sz="2600" dirty="0">
                <a:latin typeface="Times New Roman" panose="02020603050405020304" pitchFamily="18" charset="0"/>
                <a:cs typeface="Times New Roman" panose="02020603050405020304" pitchFamily="18" charset="0"/>
              </a:rPr>
              <a:t>brain is an exceptionally complicated </a:t>
            </a:r>
            <a:r>
              <a:rPr lang="en-GB" sz="2600" dirty="0" smtClean="0">
                <a:latin typeface="Times New Roman" panose="02020603050405020304" pitchFamily="18" charset="0"/>
                <a:cs typeface="Times New Roman" panose="02020603050405020304" pitchFamily="18" charset="0"/>
              </a:rPr>
              <a:t>organ – e.g., the </a:t>
            </a:r>
            <a:r>
              <a:rPr lang="en-GB" sz="2600" dirty="0">
                <a:latin typeface="Times New Roman" panose="02020603050405020304" pitchFamily="18" charset="0"/>
                <a:cs typeface="Times New Roman" panose="02020603050405020304" pitchFamily="18" charset="0"/>
              </a:rPr>
              <a:t>brain consists of about 50 billion neurons each of which can connect with up to 10,000 other neurons.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Understanding </a:t>
            </a:r>
            <a:r>
              <a:rPr lang="en-GB" sz="2600" dirty="0">
                <a:latin typeface="Times New Roman" panose="02020603050405020304" pitchFamily="18" charset="0"/>
                <a:cs typeface="Times New Roman" panose="02020603050405020304" pitchFamily="18" charset="0"/>
              </a:rPr>
              <a:t>how the brain is organised and how different areas are described is key before we </a:t>
            </a:r>
            <a:r>
              <a:rPr lang="en-GB" sz="2600" dirty="0" smtClean="0">
                <a:latin typeface="Times New Roman" panose="02020603050405020304" pitchFamily="18" charset="0"/>
                <a:cs typeface="Times New Roman" panose="02020603050405020304" pitchFamily="18" charset="0"/>
              </a:rPr>
              <a:t>move </a:t>
            </a:r>
            <a:r>
              <a:rPr lang="en-GB" sz="2600" dirty="0">
                <a:latin typeface="Times New Roman" panose="02020603050405020304" pitchFamily="18" charset="0"/>
                <a:cs typeface="Times New Roman" panose="02020603050405020304" pitchFamily="18" charset="0"/>
              </a:rPr>
              <a:t>on to look at how these areas relate to certain aspects of behaviour. </a:t>
            </a:r>
          </a:p>
        </p:txBody>
      </p:sp>
    </p:spTree>
    <p:extLst>
      <p:ext uri="{BB962C8B-B14F-4D97-AF65-F5344CB8AC3E}">
        <p14:creationId xmlns:p14="http://schemas.microsoft.com/office/powerpoint/2010/main" val="316104326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 y="728970"/>
            <a:ext cx="9040761" cy="5067146"/>
          </a:xfrm>
        </p:spPr>
        <p:txBody>
          <a:bodyPr/>
          <a:lstStyle/>
          <a:p>
            <a:r>
              <a:rPr lang="en-GB" sz="2800" dirty="0" smtClean="0">
                <a:latin typeface="Times New Roman" panose="02020603050405020304" pitchFamily="18" charset="0"/>
                <a:cs typeface="Times New Roman" panose="02020603050405020304" pitchFamily="18" charset="0"/>
              </a:rPr>
              <a:t>The </a:t>
            </a:r>
            <a:r>
              <a:rPr lang="en-GB" sz="2800" dirty="0">
                <a:latin typeface="Times New Roman" panose="02020603050405020304" pitchFamily="18" charset="0"/>
                <a:cs typeface="Times New Roman" panose="02020603050405020304" pitchFamily="18" charset="0"/>
              </a:rPr>
              <a:t>brain can be described </a:t>
            </a:r>
            <a:r>
              <a:rPr lang="en-GB" sz="2800" dirty="0" smtClean="0">
                <a:latin typeface="Times New Roman" panose="02020603050405020304" pitchFamily="18" charset="0"/>
                <a:cs typeface="Times New Roman" panose="02020603050405020304" pitchFamily="18" charset="0"/>
              </a:rPr>
              <a:t>by </a:t>
            </a:r>
            <a:r>
              <a:rPr lang="en-GB" sz="2800" dirty="0">
                <a:latin typeface="Times New Roman" panose="02020603050405020304" pitchFamily="18" charset="0"/>
                <a:cs typeface="Times New Roman" panose="02020603050405020304" pitchFamily="18" charset="0"/>
              </a:rPr>
              <a:t>the division of the 4 </a:t>
            </a:r>
            <a:r>
              <a:rPr lang="en-GB" sz="2800" dirty="0" smtClean="0">
                <a:latin typeface="Times New Roman" panose="02020603050405020304" pitchFamily="18" charset="0"/>
                <a:cs typeface="Times New Roman" panose="02020603050405020304" pitchFamily="18" charset="0"/>
              </a:rPr>
              <a:t>lobes:</a:t>
            </a:r>
          </a:p>
          <a:p>
            <a:pPr lvl="1"/>
            <a:r>
              <a:rPr lang="en-GB" sz="2400" dirty="0" smtClean="0">
                <a:latin typeface="Times New Roman" panose="02020603050405020304" pitchFamily="18" charset="0"/>
                <a:cs typeface="Times New Roman" panose="02020603050405020304" pitchFamily="18" charset="0"/>
              </a:rPr>
              <a:t>frontal </a:t>
            </a:r>
            <a:r>
              <a:rPr lang="en-GB" sz="2400" dirty="0">
                <a:latin typeface="Times New Roman" panose="02020603050405020304" pitchFamily="18" charset="0"/>
                <a:cs typeface="Times New Roman" panose="02020603050405020304" pitchFamily="18" charset="0"/>
              </a:rPr>
              <a:t>lobe, </a:t>
            </a:r>
            <a:r>
              <a:rPr lang="en-GB" sz="2400" dirty="0" smtClean="0">
                <a:latin typeface="Times New Roman" panose="02020603050405020304" pitchFamily="18" charset="0"/>
                <a:cs typeface="Times New Roman" panose="02020603050405020304" pitchFamily="18" charset="0"/>
              </a:rPr>
              <a:t>parietal </a:t>
            </a:r>
            <a:r>
              <a:rPr lang="en-GB" sz="2400" dirty="0">
                <a:latin typeface="Times New Roman" panose="02020603050405020304" pitchFamily="18" charset="0"/>
                <a:cs typeface="Times New Roman" panose="02020603050405020304" pitchFamily="18" charset="0"/>
              </a:rPr>
              <a:t>lobe, </a:t>
            </a:r>
            <a:r>
              <a:rPr lang="en-GB" sz="2400" dirty="0" smtClean="0">
                <a:latin typeface="Times New Roman" panose="02020603050405020304" pitchFamily="18" charset="0"/>
                <a:cs typeface="Times New Roman" panose="02020603050405020304" pitchFamily="18" charset="0"/>
              </a:rPr>
              <a:t>temporal </a:t>
            </a:r>
            <a:r>
              <a:rPr lang="en-GB" sz="2400" dirty="0">
                <a:latin typeface="Times New Roman" panose="02020603050405020304" pitchFamily="18" charset="0"/>
                <a:cs typeface="Times New Roman" panose="02020603050405020304" pitchFamily="18" charset="0"/>
              </a:rPr>
              <a:t>lobe, and </a:t>
            </a:r>
            <a:r>
              <a:rPr lang="en-GB" sz="2400" dirty="0" smtClean="0">
                <a:latin typeface="Times New Roman" panose="02020603050405020304" pitchFamily="18" charset="0"/>
                <a:cs typeface="Times New Roman" panose="02020603050405020304" pitchFamily="18" charset="0"/>
              </a:rPr>
              <a:t>occipital </a:t>
            </a:r>
            <a:r>
              <a:rPr lang="en-GB" sz="2400" dirty="0">
                <a:latin typeface="Times New Roman" panose="02020603050405020304" pitchFamily="18" charset="0"/>
                <a:cs typeface="Times New Roman" panose="02020603050405020304" pitchFamily="18" charset="0"/>
              </a:rPr>
              <a:t>lobe. </a:t>
            </a:r>
            <a:endParaRPr lang="en-GB" sz="2400" dirty="0" smtClean="0">
              <a:latin typeface="Times New Roman" panose="02020603050405020304" pitchFamily="18" charset="0"/>
              <a:cs typeface="Times New Roman" panose="02020603050405020304" pitchFamily="18" charset="0"/>
            </a:endParaRPr>
          </a:p>
          <a:p>
            <a:pPr marL="392113" lvl="1" indent="0">
              <a:buNone/>
            </a:pPr>
            <a:endParaRPr lang="en-GB" sz="2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Another </a:t>
            </a:r>
            <a:r>
              <a:rPr lang="en-GB" sz="2800" dirty="0">
                <a:latin typeface="Times New Roman" panose="02020603050405020304" pitchFamily="18" charset="0"/>
                <a:cs typeface="Times New Roman" panose="02020603050405020304" pitchFamily="18" charset="0"/>
              </a:rPr>
              <a:t>way </a:t>
            </a:r>
            <a:r>
              <a:rPr lang="en-GB" sz="2800" dirty="0" smtClean="0">
                <a:latin typeface="Times New Roman" panose="02020603050405020304" pitchFamily="18" charset="0"/>
                <a:cs typeface="Times New Roman" panose="02020603050405020304" pitchFamily="18" charset="0"/>
              </a:rPr>
              <a:t>is </a:t>
            </a:r>
            <a:r>
              <a:rPr lang="en-GB" sz="2800" dirty="0">
                <a:latin typeface="Times New Roman" panose="02020603050405020304" pitchFamily="18" charset="0"/>
                <a:cs typeface="Times New Roman" panose="02020603050405020304" pitchFamily="18" charset="0"/>
              </a:rPr>
              <a:t>through </a:t>
            </a:r>
            <a:r>
              <a:rPr lang="en-GB" sz="2800" dirty="0" err="1">
                <a:latin typeface="Times New Roman" panose="02020603050405020304" pitchFamily="18" charset="0"/>
                <a:cs typeface="Times New Roman" panose="02020603050405020304" pitchFamily="18" charset="0"/>
              </a:rPr>
              <a:t>Brodman’s</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Cytoarchitectonic</a:t>
            </a:r>
            <a:r>
              <a:rPr lang="en-GB" sz="2800" dirty="0">
                <a:latin typeface="Times New Roman" panose="02020603050405020304" pitchFamily="18" charset="0"/>
                <a:cs typeface="Times New Roman" panose="02020603050405020304" pitchFamily="18" charset="0"/>
              </a:rPr>
              <a:t> </a:t>
            </a:r>
            <a:r>
              <a:rPr lang="en-GB" sz="2800" dirty="0" smtClean="0">
                <a:latin typeface="Times New Roman" panose="02020603050405020304" pitchFamily="18" charset="0"/>
                <a:cs typeface="Times New Roman" panose="02020603050405020304" pitchFamily="18" charset="0"/>
              </a:rPr>
              <a:t>map:</a:t>
            </a:r>
          </a:p>
          <a:p>
            <a:pPr lvl="1"/>
            <a:r>
              <a:rPr lang="en-GB" sz="2400" dirty="0" smtClean="0">
                <a:latin typeface="Times New Roman" panose="02020603050405020304" pitchFamily="18" charset="0"/>
                <a:cs typeface="Times New Roman" panose="02020603050405020304" pitchFamily="18" charset="0"/>
              </a:rPr>
              <a:t>A </a:t>
            </a:r>
            <a:r>
              <a:rPr lang="en-GB" sz="2400" dirty="0">
                <a:latin typeface="Times New Roman" panose="02020603050405020304" pitchFamily="18" charset="0"/>
                <a:cs typeface="Times New Roman" panose="02020603050405020304" pitchFamily="18" charset="0"/>
              </a:rPr>
              <a:t>complicated atlas constructed according to the types of cells and the density of the cells that exist in specific regions of the brain. </a:t>
            </a:r>
            <a:endParaRPr lang="en-GB" sz="2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Assigns </a:t>
            </a:r>
            <a:r>
              <a:rPr lang="en-GB" sz="2400" dirty="0">
                <a:latin typeface="Times New Roman" panose="02020603050405020304" pitchFamily="18" charset="0"/>
                <a:cs typeface="Times New Roman" panose="02020603050405020304" pitchFamily="18" charset="0"/>
              </a:rPr>
              <a:t>numbers to the various areas of the brain that are distinguished by their cellular arrangement. </a:t>
            </a:r>
            <a:endParaRPr lang="en-GB" sz="2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Often high correlations </a:t>
            </a:r>
            <a:r>
              <a:rPr lang="en-GB" sz="2400" dirty="0">
                <a:latin typeface="Times New Roman" panose="02020603050405020304" pitchFamily="18" charset="0"/>
                <a:cs typeface="Times New Roman" panose="02020603050405020304" pitchFamily="18" charset="0"/>
              </a:rPr>
              <a:t>between </a:t>
            </a:r>
            <a:r>
              <a:rPr lang="en-GB" sz="2400" dirty="0" err="1">
                <a:latin typeface="Times New Roman" panose="02020603050405020304" pitchFamily="18" charset="0"/>
                <a:cs typeface="Times New Roman" panose="02020603050405020304" pitchFamily="18" charset="0"/>
              </a:rPr>
              <a:t>Brodman’s</a:t>
            </a:r>
            <a:r>
              <a:rPr lang="en-GB" sz="2400" dirty="0">
                <a:latin typeface="Times New Roman" panose="02020603050405020304" pitchFamily="18" charset="0"/>
                <a:cs typeface="Times New Roman" panose="02020603050405020304" pitchFamily="18" charset="0"/>
              </a:rPr>
              <a:t> areas and their underlying function. </a:t>
            </a:r>
            <a:endParaRPr lang="en-GB" sz="2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E.g., Area </a:t>
            </a:r>
            <a:r>
              <a:rPr lang="en-GB" sz="2400" dirty="0">
                <a:latin typeface="Times New Roman" panose="02020603050405020304" pitchFamily="18" charset="0"/>
                <a:cs typeface="Times New Roman" panose="02020603050405020304" pitchFamily="18" charset="0"/>
              </a:rPr>
              <a:t>44 </a:t>
            </a:r>
            <a:r>
              <a:rPr lang="en-GB" sz="2400" dirty="0" smtClean="0">
                <a:latin typeface="Times New Roman" panose="02020603050405020304" pitchFamily="18" charset="0"/>
                <a:cs typeface="Times New Roman" panose="02020603050405020304" pitchFamily="18" charset="0"/>
              </a:rPr>
              <a:t>corresponds </a:t>
            </a:r>
            <a:r>
              <a:rPr lang="en-GB" sz="2400" dirty="0">
                <a:latin typeface="Times New Roman" panose="02020603050405020304" pitchFamily="18" charset="0"/>
                <a:cs typeface="Times New Roman" panose="02020603050405020304" pitchFamily="18" charset="0"/>
              </a:rPr>
              <a:t>to </a:t>
            </a:r>
            <a:r>
              <a:rPr lang="en-GB" sz="2400" dirty="0" err="1">
                <a:latin typeface="Times New Roman" panose="02020603050405020304" pitchFamily="18" charset="0"/>
                <a:cs typeface="Times New Roman" panose="02020603050405020304" pitchFamily="18" charset="0"/>
              </a:rPr>
              <a:t>Broca’s</a:t>
            </a:r>
            <a:r>
              <a:rPr lang="en-GB" sz="2400" dirty="0">
                <a:latin typeface="Times New Roman" panose="02020603050405020304" pitchFamily="18" charset="0"/>
                <a:cs typeface="Times New Roman" panose="02020603050405020304" pitchFamily="18" charset="0"/>
              </a:rPr>
              <a:t> area. </a:t>
            </a:r>
            <a:endParaRPr lang="en-GB" sz="2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There </a:t>
            </a:r>
            <a:r>
              <a:rPr lang="en-GB" sz="2400" dirty="0">
                <a:latin typeface="Times New Roman" panose="02020603050405020304" pitchFamily="18" charset="0"/>
                <a:cs typeface="Times New Roman" panose="02020603050405020304" pitchFamily="18" charset="0"/>
              </a:rPr>
              <a:t>are regions responsible for vision and motor function that have distinguishable cellular arrangements.    </a:t>
            </a:r>
          </a:p>
          <a:p>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109537" indent="0">
              <a:buNone/>
            </a:pPr>
            <a:endParaRPr lang="en-GB" dirty="0"/>
          </a:p>
        </p:txBody>
      </p:sp>
      <p:sp>
        <p:nvSpPr>
          <p:cNvPr id="3" name="Title 2"/>
          <p:cNvSpPr>
            <a:spLocks noGrp="1"/>
          </p:cNvSpPr>
          <p:nvPr>
            <p:ph type="title"/>
          </p:nvPr>
        </p:nvSpPr>
        <p:spPr>
          <a:xfrm>
            <a:off x="457200" y="0"/>
            <a:ext cx="8229600" cy="846239"/>
          </a:xfrm>
        </p:spPr>
        <p:txBody>
          <a:bodyPr/>
          <a:lstStyle/>
          <a:p>
            <a:pPr algn="ctr"/>
            <a:r>
              <a:rPr lang="en-GB" dirty="0" smtClean="0"/>
              <a:t>Cognitive Neuroscience </a:t>
            </a:r>
            <a:endParaRPr lang="en-GB" dirty="0"/>
          </a:p>
        </p:txBody>
      </p:sp>
    </p:spTree>
    <p:extLst>
      <p:ext uri="{BB962C8B-B14F-4D97-AF65-F5344CB8AC3E}">
        <p14:creationId xmlns:p14="http://schemas.microsoft.com/office/powerpoint/2010/main" val="351727081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randombar(horizontal)">
                                      <p:cBhvr>
                                        <p:cTn id="4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h03fig26"/>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42814" b="-1"/>
          <a:stretch/>
        </p:blipFill>
        <p:spPr>
          <a:xfrm>
            <a:off x="5309419" y="2739606"/>
            <a:ext cx="3642852" cy="4118394"/>
          </a:xfrm>
          <a:noFill/>
        </p:spPr>
      </p:pic>
      <p:pic>
        <p:nvPicPr>
          <p:cNvPr id="5" name="Picture 13" descr="fg03-15"/>
          <p:cNvPicPr>
            <a:picLocks noChangeAspect="1" noChangeArrowheads="1"/>
          </p:cNvPicPr>
          <p:nvPr/>
        </p:nvPicPr>
        <p:blipFill rotWithShape="1">
          <a:blip r:embed="rId4">
            <a:extLst>
              <a:ext uri="{28A0092B-C50C-407E-A947-70E740481C1C}">
                <a14:useLocalDpi xmlns:a14="http://schemas.microsoft.com/office/drawing/2010/main" val="0"/>
              </a:ext>
            </a:extLst>
          </a:blip>
          <a:srcRect l="1" r="47550" b="60431"/>
          <a:stretch/>
        </p:blipFill>
        <p:spPr bwMode="auto">
          <a:xfrm>
            <a:off x="221226" y="3185651"/>
            <a:ext cx="4936098" cy="2477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31602"/>
            <a:ext cx="9144000"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Technological advances </a:t>
            </a:r>
            <a:r>
              <a:rPr lang="en-GB" sz="2400" dirty="0" smtClean="0">
                <a:latin typeface="Times New Roman" panose="02020603050405020304" pitchFamily="18" charset="0"/>
                <a:cs typeface="Times New Roman" panose="02020603050405020304" pitchFamily="18" charset="0"/>
              </a:rPr>
              <a:t>means we can </a:t>
            </a:r>
            <a:r>
              <a:rPr lang="en-GB" sz="2400" dirty="0">
                <a:latin typeface="Times New Roman" panose="02020603050405020304" pitchFamily="18" charset="0"/>
                <a:cs typeface="Times New Roman" panose="02020603050405020304" pitchFamily="18" charset="0"/>
              </a:rPr>
              <a:t>obtaining detailed information about the brain's functioning and the structure. </a:t>
            </a:r>
            <a:endParaRPr lang="en-GB" sz="24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We can start working </a:t>
            </a:r>
            <a:r>
              <a:rPr lang="en-GB" sz="2400" dirty="0">
                <a:latin typeface="Times New Roman" panose="02020603050405020304" pitchFamily="18" charset="0"/>
                <a:cs typeface="Times New Roman" panose="02020603050405020304" pitchFamily="18" charset="0"/>
              </a:rPr>
              <a:t>out </a:t>
            </a:r>
            <a:r>
              <a:rPr lang="en-GB" sz="2400" dirty="0" smtClean="0">
                <a:latin typeface="Times New Roman" panose="02020603050405020304" pitchFamily="18" charset="0"/>
                <a:cs typeface="Times New Roman" panose="02020603050405020304" pitchFamily="18" charset="0"/>
              </a:rPr>
              <a:t>where/when </a:t>
            </a:r>
            <a:r>
              <a:rPr lang="en-GB" sz="2400" dirty="0">
                <a:latin typeface="Times New Roman" panose="02020603050405020304" pitchFamily="18" charset="0"/>
                <a:cs typeface="Times New Roman" panose="02020603050405020304" pitchFamily="18" charset="0"/>
              </a:rPr>
              <a:t>in the brain specific cognitive processes </a:t>
            </a:r>
            <a:r>
              <a:rPr lang="en-GB" sz="2400" dirty="0" smtClean="0">
                <a:latin typeface="Times New Roman" panose="02020603050405020304" pitchFamily="18" charset="0"/>
                <a:cs typeface="Times New Roman" panose="02020603050405020304" pitchFamily="18" charset="0"/>
              </a:rPr>
              <a:t>occur and we </a:t>
            </a:r>
            <a:r>
              <a:rPr lang="en-GB" sz="2400" dirty="0">
                <a:latin typeface="Times New Roman" panose="02020603050405020304" pitchFamily="18" charset="0"/>
                <a:cs typeface="Times New Roman" panose="02020603050405020304" pitchFamily="18" charset="0"/>
              </a:rPr>
              <a:t>can determine the order in which different parts of the brain become active when someone performs a task. </a:t>
            </a:r>
            <a:endParaRPr lang="en-GB" sz="24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Also allows </a:t>
            </a:r>
            <a:r>
              <a:rPr lang="en-GB" sz="2400" dirty="0">
                <a:latin typeface="Times New Roman" panose="02020603050405020304" pitchFamily="18" charset="0"/>
                <a:cs typeface="Times New Roman" panose="02020603050405020304" pitchFamily="18" charset="0"/>
              </a:rPr>
              <a:t>us to find out whether 2 different </a:t>
            </a:r>
            <a:r>
              <a:rPr lang="en-GB" sz="2400" dirty="0" smtClean="0">
                <a:latin typeface="Times New Roman" panose="02020603050405020304" pitchFamily="18" charset="0"/>
                <a:cs typeface="Times New Roman" panose="02020603050405020304" pitchFamily="18" charset="0"/>
              </a:rPr>
              <a:t>tasks </a:t>
            </a:r>
            <a:r>
              <a:rPr lang="en-GB" sz="2400" dirty="0">
                <a:latin typeface="Times New Roman" panose="02020603050405020304" pitchFamily="18" charset="0"/>
                <a:cs typeface="Times New Roman" panose="02020603050405020304" pitchFamily="18" charset="0"/>
              </a:rPr>
              <a:t>involve the same parts of the brain in the same way or whether </a:t>
            </a:r>
            <a:r>
              <a:rPr lang="en-GB" sz="2400" dirty="0" smtClean="0">
                <a:latin typeface="Times New Roman" panose="02020603050405020304" pitchFamily="18" charset="0"/>
                <a:cs typeface="Times New Roman" panose="02020603050405020304" pitchFamily="18" charset="0"/>
              </a:rPr>
              <a:t>they differ.    </a:t>
            </a: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34288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randombar(horizontal)">
                                      <p:cBhvr>
                                        <p:cTn id="15" dur="500"/>
                                        <p:tgtEl>
                                          <p:spTgt spid="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randombar(horizontal)">
                                      <p:cBhvr>
                                        <p:cTn id="20" dur="500"/>
                                        <p:tgtEl>
                                          <p:spTgt spid="2">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2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548" y="77956"/>
            <a:ext cx="7772400" cy="827315"/>
          </a:xfrm>
        </p:spPr>
        <p:txBody>
          <a:bodyPr/>
          <a:lstStyle/>
          <a:p>
            <a:pPr algn="ctr"/>
            <a:r>
              <a:rPr lang="en-GB" dirty="0" smtClean="0"/>
              <a:t>Techniques</a:t>
            </a:r>
            <a:endParaRPr lang="en-GB" dirty="0"/>
          </a:p>
        </p:txBody>
      </p:sp>
      <p:sp>
        <p:nvSpPr>
          <p:cNvPr id="3" name="Content Placeholder 2"/>
          <p:cNvSpPr>
            <a:spLocks noGrp="1"/>
          </p:cNvSpPr>
          <p:nvPr>
            <p:ph idx="1"/>
          </p:nvPr>
        </p:nvSpPr>
        <p:spPr>
          <a:xfrm>
            <a:off x="0" y="752168"/>
            <a:ext cx="9144000" cy="5073445"/>
          </a:xfrm>
        </p:spPr>
        <p:txBody>
          <a:bodyPr/>
          <a:lstStyle/>
          <a:p>
            <a:r>
              <a:rPr lang="en-GB" dirty="0" smtClean="0">
                <a:latin typeface="Times New Roman" panose="02020603050405020304" pitchFamily="18" charset="0"/>
                <a:cs typeface="Times New Roman" panose="02020603050405020304" pitchFamily="18" charset="0"/>
              </a:rPr>
              <a:t>Electroencephalogram (EEG)</a:t>
            </a:r>
          </a:p>
          <a:p>
            <a:r>
              <a:rPr lang="en-GB" dirty="0" smtClean="0">
                <a:latin typeface="Times New Roman" panose="02020603050405020304" pitchFamily="18" charset="0"/>
                <a:cs typeface="Times New Roman" panose="02020603050405020304" pitchFamily="18" charset="0"/>
              </a:rPr>
              <a:t>Single-unit recordings (single-cell recordings)</a:t>
            </a:r>
          </a:p>
          <a:p>
            <a:r>
              <a:rPr lang="en-GB" dirty="0" smtClean="0">
                <a:latin typeface="Times New Roman" panose="02020603050405020304" pitchFamily="18" charset="0"/>
                <a:cs typeface="Times New Roman" panose="02020603050405020304" pitchFamily="18" charset="0"/>
              </a:rPr>
              <a:t>Event related potentials (ERPs)</a:t>
            </a:r>
          </a:p>
          <a:p>
            <a:r>
              <a:rPr lang="en-GB" dirty="0" smtClean="0">
                <a:latin typeface="Times New Roman" panose="02020603050405020304" pitchFamily="18" charset="0"/>
                <a:cs typeface="Times New Roman" panose="02020603050405020304" pitchFamily="18" charset="0"/>
              </a:rPr>
              <a:t>X-ray Computerised Tomography (CT)</a:t>
            </a:r>
          </a:p>
          <a:p>
            <a:r>
              <a:rPr lang="en-GB" dirty="0" smtClean="0">
                <a:latin typeface="Times New Roman" panose="02020603050405020304" pitchFamily="18" charset="0"/>
                <a:cs typeface="Times New Roman" panose="02020603050405020304" pitchFamily="18" charset="0"/>
              </a:rPr>
              <a:t>Positron emission tomography (PET)</a:t>
            </a:r>
          </a:p>
          <a:p>
            <a:r>
              <a:rPr lang="en-GB" dirty="0" smtClean="0">
                <a:latin typeface="Times New Roman" panose="02020603050405020304" pitchFamily="18" charset="0"/>
                <a:cs typeface="Times New Roman" panose="02020603050405020304" pitchFamily="18" charset="0"/>
              </a:rPr>
              <a:t>Functional magnetic resonance imaging (fMRI)</a:t>
            </a:r>
          </a:p>
          <a:p>
            <a:r>
              <a:rPr lang="en-GB" dirty="0" smtClean="0">
                <a:latin typeface="Times New Roman" panose="02020603050405020304" pitchFamily="18" charset="0"/>
                <a:cs typeface="Times New Roman" panose="02020603050405020304" pitchFamily="18" charset="0"/>
              </a:rPr>
              <a:t>Event-related functional magnetic resonance imaging (</a:t>
            </a:r>
            <a:r>
              <a:rPr lang="en-GB" dirty="0" err="1" smtClean="0">
                <a:latin typeface="Times New Roman" panose="02020603050405020304" pitchFamily="18" charset="0"/>
                <a:cs typeface="Times New Roman" panose="02020603050405020304" pitchFamily="18" charset="0"/>
              </a:rPr>
              <a:t>efMRI</a:t>
            </a:r>
            <a:r>
              <a:rPr lang="en-GB" dirty="0" smtClean="0">
                <a:latin typeface="Times New Roman" panose="02020603050405020304" pitchFamily="18" charset="0"/>
                <a:cs typeface="Times New Roman" panose="02020603050405020304" pitchFamily="18" charset="0"/>
              </a:rPr>
              <a:t>)</a:t>
            </a:r>
          </a:p>
          <a:p>
            <a:r>
              <a:rPr lang="en-GB" dirty="0" smtClean="0">
                <a:latin typeface="Times New Roman" panose="02020603050405020304" pitchFamily="18" charset="0"/>
                <a:cs typeface="Times New Roman" panose="02020603050405020304" pitchFamily="18" charset="0"/>
              </a:rPr>
              <a:t>Magneto-encephalography (MEG)</a:t>
            </a:r>
          </a:p>
          <a:p>
            <a:r>
              <a:rPr lang="en-GB" dirty="0" smtClean="0">
                <a:latin typeface="Times New Roman" panose="02020603050405020304" pitchFamily="18" charset="0"/>
                <a:cs typeface="Times New Roman" panose="02020603050405020304" pitchFamily="18" charset="0"/>
              </a:rPr>
              <a:t>Transcranial magnetic stimulation (TMS)</a:t>
            </a:r>
            <a:endParaRPr lang="en-GB" dirty="0">
              <a:latin typeface="Times New Roman" panose="02020603050405020304" pitchFamily="18" charset="0"/>
              <a:cs typeface="Times New Roman" panose="02020603050405020304" pitchFamily="18" charset="0"/>
            </a:endParaRPr>
          </a:p>
        </p:txBody>
      </p:sp>
      <p:pic>
        <p:nvPicPr>
          <p:cNvPr id="4" name="Picture 9" descr="iStock_000010395667XSmall.png"/>
          <p:cNvPicPr>
            <a:picLocks noChangeAspect="1"/>
          </p:cNvPicPr>
          <p:nvPr/>
        </p:nvPicPr>
        <p:blipFill>
          <a:blip r:embed="rId3">
            <a:extLst>
              <a:ext uri="{28A0092B-C50C-407E-A947-70E740481C1C}">
                <a14:useLocalDpi xmlns:a14="http://schemas.microsoft.com/office/drawing/2010/main" val="0"/>
              </a:ext>
            </a:extLst>
          </a:blip>
          <a:srcRect l="11081" t="8527" r="5301" b="7744"/>
          <a:stretch>
            <a:fillRect/>
          </a:stretch>
        </p:blipFill>
        <p:spPr bwMode="auto">
          <a:xfrm>
            <a:off x="6849650" y="4159045"/>
            <a:ext cx="2294349" cy="2698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7132478"/>
      </p:ext>
    </p:extLst>
  </p:cSld>
  <p:clrMapOvr>
    <a:masterClrMapping/>
  </p:clrMapOvr>
  <p:transition>
    <p:dissolv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167"/>
            <a:ext cx="9144000" cy="1143000"/>
          </a:xfrm>
        </p:spPr>
        <p:txBody>
          <a:bodyPr>
            <a:normAutofit fontScale="90000"/>
          </a:bodyPr>
          <a:lstStyle/>
          <a:p>
            <a:r>
              <a:rPr lang="en-GB" dirty="0" smtClean="0"/>
              <a:t>Combining Cognitive Neuropsychology and Neuroimaging</a:t>
            </a:r>
            <a:endParaRPr lang="en-GB" dirty="0"/>
          </a:p>
        </p:txBody>
      </p:sp>
      <p:sp>
        <p:nvSpPr>
          <p:cNvPr id="3" name="Content Placeholder 2"/>
          <p:cNvSpPr>
            <a:spLocks noGrp="1"/>
          </p:cNvSpPr>
          <p:nvPr>
            <p:ph idx="1"/>
          </p:nvPr>
        </p:nvSpPr>
        <p:spPr>
          <a:xfrm>
            <a:off x="0" y="1386348"/>
            <a:ext cx="9144000" cy="4259709"/>
          </a:xfrm>
        </p:spPr>
        <p:txBody>
          <a:bodyPr/>
          <a:lstStyle/>
          <a:p>
            <a:r>
              <a:rPr lang="en-GB" sz="2800" dirty="0" smtClean="0">
                <a:latin typeface="Times New Roman" panose="02020603050405020304" pitchFamily="18" charset="0"/>
                <a:cs typeface="Times New Roman" panose="02020603050405020304" pitchFamily="18" charset="0"/>
              </a:rPr>
              <a:t>Neuroimaging studies highlight brain regions required for specific tasks.</a:t>
            </a:r>
          </a:p>
          <a:p>
            <a:r>
              <a:rPr lang="en-GB" sz="2800" dirty="0" smtClean="0">
                <a:latin typeface="Times New Roman" panose="02020603050405020304" pitchFamily="18" charset="0"/>
                <a:cs typeface="Times New Roman" panose="02020603050405020304" pitchFamily="18" charset="0"/>
              </a:rPr>
              <a:t>Whereas studying individuals with brain damage shows how the damage disrupts specific functions.</a:t>
            </a:r>
          </a:p>
          <a:p>
            <a:r>
              <a:rPr lang="en-GB" sz="2800" dirty="0" smtClean="0">
                <a:latin typeface="Times New Roman" panose="02020603050405020304" pitchFamily="18" charset="0"/>
                <a:cs typeface="Times New Roman" panose="02020603050405020304" pitchFamily="18" charset="0"/>
              </a:rPr>
              <a:t>By combining the two, researchers can see how these things converge.</a:t>
            </a:r>
          </a:p>
          <a:p>
            <a:r>
              <a:rPr lang="en-GB" sz="2800" dirty="0" smtClean="0">
                <a:latin typeface="Times New Roman" panose="02020603050405020304" pitchFamily="18" charset="0"/>
                <a:cs typeface="Times New Roman" panose="02020603050405020304" pitchFamily="18" charset="0"/>
              </a:rPr>
              <a:t>What </a:t>
            </a:r>
            <a:r>
              <a:rPr lang="en-GB" sz="2800" dirty="0">
                <a:latin typeface="Times New Roman" panose="02020603050405020304" pitchFamily="18" charset="0"/>
                <a:cs typeface="Times New Roman" panose="02020603050405020304" pitchFamily="18" charset="0"/>
              </a:rPr>
              <a:t>could be done is examining whether a certain area of the brain that should become active while performing a certain task doesn’t actually show any activation in the area in which a patient has sustained brain damage. </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765662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723" y="112111"/>
            <a:ext cx="8385512" cy="1143000"/>
          </a:xfrm>
        </p:spPr>
        <p:txBody>
          <a:bodyPr>
            <a:noAutofit/>
          </a:bodyPr>
          <a:lstStyle/>
          <a:p>
            <a:pPr algn="ctr"/>
            <a:r>
              <a:rPr lang="en-GB" sz="3600" dirty="0" smtClean="0"/>
              <a:t>Do brain imaging studies actually tell us anything about cognition?</a:t>
            </a:r>
            <a:endParaRPr lang="en-GB" sz="3600" dirty="0"/>
          </a:p>
        </p:txBody>
      </p:sp>
      <p:sp>
        <p:nvSpPr>
          <p:cNvPr id="3" name="TextBox 2"/>
          <p:cNvSpPr txBox="1"/>
          <p:nvPr/>
        </p:nvSpPr>
        <p:spPr>
          <a:xfrm>
            <a:off x="0" y="1255111"/>
            <a:ext cx="9144000" cy="5570756"/>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GB" sz="2600" dirty="0" smtClean="0">
                <a:latin typeface="Times New Roman" panose="02020603050405020304" pitchFamily="18" charset="0"/>
                <a:cs typeface="Times New Roman" panose="02020603050405020304" pitchFamily="18" charset="0"/>
              </a:rPr>
              <a:t>Do patterns </a:t>
            </a:r>
            <a:r>
              <a:rPr lang="en-GB" sz="2600" dirty="0">
                <a:latin typeface="Times New Roman" panose="02020603050405020304" pitchFamily="18" charset="0"/>
                <a:cs typeface="Times New Roman" panose="02020603050405020304" pitchFamily="18" charset="0"/>
              </a:rPr>
              <a:t>of brain activation </a:t>
            </a:r>
            <a:r>
              <a:rPr lang="en-GB" sz="2600" dirty="0" smtClean="0">
                <a:latin typeface="Times New Roman" panose="02020603050405020304" pitchFamily="18" charset="0"/>
                <a:cs typeface="Times New Roman" panose="02020603050405020304" pitchFamily="18" charset="0"/>
              </a:rPr>
              <a:t>actually </a:t>
            </a:r>
            <a:r>
              <a:rPr lang="en-GB" sz="2600" dirty="0">
                <a:latin typeface="Times New Roman" panose="02020603050405020304" pitchFamily="18" charset="0"/>
                <a:cs typeface="Times New Roman" panose="02020603050405020304" pitchFamily="18" charset="0"/>
              </a:rPr>
              <a:t>provide us with direct evidence </a:t>
            </a:r>
            <a:r>
              <a:rPr lang="en-GB" sz="2600" dirty="0" smtClean="0">
                <a:latin typeface="Times New Roman" panose="02020603050405020304" pitchFamily="18" charset="0"/>
                <a:cs typeface="Times New Roman" panose="02020603050405020304" pitchFamily="18" charset="0"/>
              </a:rPr>
              <a:t>of </a:t>
            </a:r>
            <a:r>
              <a:rPr lang="en-GB" sz="2600" dirty="0">
                <a:latin typeface="Times New Roman" panose="02020603050405020304" pitchFamily="18" charset="0"/>
                <a:cs typeface="Times New Roman" panose="02020603050405020304" pitchFamily="18" charset="0"/>
              </a:rPr>
              <a:t>cognitive </a:t>
            </a:r>
            <a:r>
              <a:rPr lang="en-GB" sz="2600" dirty="0" smtClean="0">
                <a:latin typeface="Times New Roman" panose="02020603050405020304" pitchFamily="18" charset="0"/>
                <a:cs typeface="Times New Roman" panose="02020603050405020304" pitchFamily="18" charset="0"/>
              </a:rPr>
              <a:t>processing?</a:t>
            </a:r>
          </a:p>
          <a:p>
            <a:pPr marL="342900" indent="-342900">
              <a:buFont typeface="Arial" panose="020B0604020202020204" pitchFamily="34" charset="0"/>
              <a:buChar char="•"/>
            </a:pPr>
            <a:r>
              <a:rPr lang="en-GB" sz="2600" dirty="0" smtClean="0">
                <a:latin typeface="Times New Roman" panose="02020603050405020304" pitchFamily="18" charset="0"/>
                <a:cs typeface="Times New Roman" panose="02020603050405020304" pitchFamily="18" charset="0"/>
              </a:rPr>
              <a:t>Patterns </a:t>
            </a:r>
            <a:r>
              <a:rPr lang="en-GB" sz="2600" dirty="0">
                <a:latin typeface="Times New Roman" panose="02020603050405020304" pitchFamily="18" charset="0"/>
                <a:cs typeface="Times New Roman" panose="02020603050405020304" pitchFamily="18" charset="0"/>
              </a:rPr>
              <a:t>of brain activation are </a:t>
            </a:r>
            <a:r>
              <a:rPr lang="en-GB" sz="2600" dirty="0" smtClean="0">
                <a:latin typeface="Times New Roman" panose="02020603050405020304" pitchFamily="18" charset="0"/>
                <a:cs typeface="Times New Roman" panose="02020603050405020304" pitchFamily="18" charset="0"/>
              </a:rPr>
              <a:t>seen </a:t>
            </a:r>
            <a:r>
              <a:rPr lang="en-GB" sz="2600" dirty="0">
                <a:latin typeface="Times New Roman" panose="02020603050405020304" pitchFamily="18" charset="0"/>
                <a:cs typeface="Times New Roman" panose="02020603050405020304" pitchFamily="18" charset="0"/>
              </a:rPr>
              <a:t>as dependent </a:t>
            </a:r>
            <a:r>
              <a:rPr lang="en-GB" sz="2600" dirty="0" smtClean="0">
                <a:latin typeface="Times New Roman" panose="02020603050405020304" pitchFamily="18" charset="0"/>
                <a:cs typeface="Times New Roman" panose="02020603050405020304" pitchFamily="18" charset="0"/>
              </a:rPr>
              <a:t>variables:</a:t>
            </a:r>
          </a:p>
          <a:p>
            <a:pPr marL="800100" lvl="1" indent="-34290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They are sources </a:t>
            </a:r>
            <a:r>
              <a:rPr lang="en-GB" sz="2400" dirty="0">
                <a:latin typeface="Times New Roman" panose="02020603050405020304" pitchFamily="18" charset="0"/>
                <a:cs typeface="Times New Roman" panose="02020603050405020304" pitchFamily="18" charset="0"/>
              </a:rPr>
              <a:t>of information about human cognition that need to be interpreted within the context of other relevant information. </a:t>
            </a:r>
            <a:endParaRPr lang="en-GB" sz="24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600" dirty="0" smtClean="0">
                <a:latin typeface="Times New Roman" panose="02020603050405020304" pitchFamily="18" charset="0"/>
                <a:cs typeface="Times New Roman" panose="02020603050405020304" pitchFamily="18" charset="0"/>
              </a:rPr>
              <a:t>Brain-imaging </a:t>
            </a:r>
            <a:r>
              <a:rPr lang="en-GB" sz="2600" dirty="0">
                <a:latin typeface="Times New Roman" panose="02020603050405020304" pitchFamily="18" charset="0"/>
                <a:cs typeface="Times New Roman" panose="02020603050405020304" pitchFamily="18" charset="0"/>
              </a:rPr>
              <a:t>techniques </a:t>
            </a:r>
            <a:r>
              <a:rPr lang="en-GB" sz="2600" dirty="0" smtClean="0">
                <a:latin typeface="Times New Roman" panose="02020603050405020304" pitchFamily="18" charset="0"/>
                <a:cs typeface="Times New Roman" panose="02020603050405020304" pitchFamily="18" charset="0"/>
              </a:rPr>
              <a:t>only </a:t>
            </a:r>
            <a:r>
              <a:rPr lang="en-GB" sz="2600" dirty="0">
                <a:latin typeface="Times New Roman" panose="02020603050405020304" pitchFamily="18" charset="0"/>
                <a:cs typeface="Times New Roman" panose="02020603050405020304" pitchFamily="18" charset="0"/>
              </a:rPr>
              <a:t>reveal </a:t>
            </a:r>
            <a:r>
              <a:rPr lang="en-GB" sz="2600" b="1" i="1" u="sng" dirty="0">
                <a:latin typeface="Times New Roman" panose="02020603050405020304" pitchFamily="18" charset="0"/>
                <a:cs typeface="Times New Roman" panose="02020603050405020304" pitchFamily="18" charset="0"/>
              </a:rPr>
              <a:t>associations</a:t>
            </a:r>
            <a:r>
              <a:rPr lang="en-GB" sz="2600" dirty="0">
                <a:latin typeface="Times New Roman" panose="02020603050405020304" pitchFamily="18" charset="0"/>
                <a:cs typeface="Times New Roman" panose="02020603050405020304" pitchFamily="18" charset="0"/>
              </a:rPr>
              <a:t> between patterns of brain activation and </a:t>
            </a:r>
            <a:r>
              <a:rPr lang="en-GB" sz="2600" dirty="0" smtClean="0">
                <a:latin typeface="Times New Roman" panose="02020603050405020304" pitchFamily="18" charset="0"/>
                <a:cs typeface="Times New Roman" panose="02020603050405020304" pitchFamily="18" charset="0"/>
              </a:rPr>
              <a:t>behaviour. </a:t>
            </a:r>
          </a:p>
          <a:p>
            <a:pPr marL="800100" lvl="1" indent="-34290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E.g., the </a:t>
            </a:r>
            <a:r>
              <a:rPr lang="en-GB" sz="2400" dirty="0">
                <a:latin typeface="Times New Roman" panose="02020603050405020304" pitchFamily="18" charset="0"/>
                <a:cs typeface="Times New Roman" panose="02020603050405020304" pitchFamily="18" charset="0"/>
              </a:rPr>
              <a:t>prefrontal cortex becomes active </a:t>
            </a:r>
            <a:r>
              <a:rPr lang="en-GB" sz="2400" dirty="0" smtClean="0">
                <a:latin typeface="Times New Roman" panose="02020603050405020304" pitchFamily="18" charset="0"/>
                <a:cs typeface="Times New Roman" panose="02020603050405020304" pitchFamily="18" charset="0"/>
              </a:rPr>
              <a:t>when performing a reasoning task - but </a:t>
            </a:r>
            <a:r>
              <a:rPr lang="en-GB" sz="2400" dirty="0">
                <a:latin typeface="Times New Roman" panose="02020603050405020304" pitchFamily="18" charset="0"/>
                <a:cs typeface="Times New Roman" panose="02020603050405020304" pitchFamily="18" charset="0"/>
              </a:rPr>
              <a:t>what does this actually mean? </a:t>
            </a:r>
            <a:endParaRPr lang="en-GB" sz="24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600" dirty="0" smtClean="0">
                <a:latin typeface="Times New Roman" panose="02020603050405020304" pitchFamily="18" charset="0"/>
                <a:cs typeface="Times New Roman" panose="02020603050405020304" pitchFamily="18" charset="0"/>
              </a:rPr>
              <a:t>This </a:t>
            </a:r>
            <a:r>
              <a:rPr lang="en-GB" sz="2600" dirty="0">
                <a:latin typeface="Times New Roman" panose="02020603050405020304" pitchFamily="18" charset="0"/>
                <a:cs typeface="Times New Roman" panose="02020603050405020304" pitchFamily="18" charset="0"/>
              </a:rPr>
              <a:t>association between what your doing </a:t>
            </a:r>
            <a:r>
              <a:rPr lang="en-GB" sz="2600" dirty="0" smtClean="0">
                <a:latin typeface="Times New Roman" panose="02020603050405020304" pitchFamily="18" charset="0"/>
                <a:cs typeface="Times New Roman" panose="02020603050405020304" pitchFamily="18" charset="0"/>
              </a:rPr>
              <a:t>and </a:t>
            </a:r>
            <a:r>
              <a:rPr lang="en-GB" sz="2600" dirty="0">
                <a:latin typeface="Times New Roman" panose="02020603050405020304" pitchFamily="18" charset="0"/>
                <a:cs typeface="Times New Roman" panose="02020603050405020304" pitchFamily="18" charset="0"/>
              </a:rPr>
              <a:t>the lighting up of that brain area on a researchers screen basically </a:t>
            </a:r>
            <a:r>
              <a:rPr lang="en-GB" sz="2600" dirty="0" smtClean="0">
                <a:latin typeface="Times New Roman" panose="02020603050405020304" pitchFamily="18" charset="0"/>
                <a:cs typeface="Times New Roman" panose="02020603050405020304" pitchFamily="18" charset="0"/>
              </a:rPr>
              <a:t>shows </a:t>
            </a:r>
            <a:r>
              <a:rPr lang="en-GB" sz="2600" dirty="0">
                <a:latin typeface="Times New Roman" panose="02020603050405020304" pitchFamily="18" charset="0"/>
                <a:cs typeface="Times New Roman" panose="02020603050405020304" pitchFamily="18" charset="0"/>
              </a:rPr>
              <a:t>a </a:t>
            </a:r>
            <a:r>
              <a:rPr lang="en-GB" sz="2600" dirty="0" smtClean="0">
                <a:latin typeface="Times New Roman" panose="02020603050405020304" pitchFamily="18" charset="0"/>
                <a:cs typeface="Times New Roman" panose="02020603050405020304" pitchFamily="18" charset="0"/>
              </a:rPr>
              <a:t>correlation - </a:t>
            </a:r>
            <a:r>
              <a:rPr lang="en-GB" sz="2600" dirty="0">
                <a:latin typeface="Times New Roman" panose="02020603050405020304" pitchFamily="18" charset="0"/>
                <a:cs typeface="Times New Roman" panose="02020603050405020304" pitchFamily="18" charset="0"/>
              </a:rPr>
              <a:t>as one thing happens something else happens, it doesn’t necessarily show that the brain regions activated are needed for that task performance. </a:t>
            </a:r>
          </a:p>
        </p:txBody>
      </p:sp>
    </p:spTree>
    <p:extLst>
      <p:ext uri="{BB962C8B-B14F-4D97-AF65-F5344CB8AC3E}">
        <p14:creationId xmlns:p14="http://schemas.microsoft.com/office/powerpoint/2010/main" val="100263265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64048"/>
            <a:ext cx="9144000" cy="5693952"/>
          </a:xfrm>
          <a:solidFill>
            <a:schemeClr val="bg1"/>
          </a:solidFill>
        </p:spPr>
        <p:txBody>
          <a:bodyPr/>
          <a:lstStyle/>
          <a:p>
            <a:pPr marL="457200" indent="-457200"/>
            <a:r>
              <a:rPr lang="en-GB" sz="2600" dirty="0">
                <a:latin typeface="Times New Roman" panose="02020603050405020304" pitchFamily="18" charset="0"/>
                <a:cs typeface="Times New Roman" panose="02020603050405020304" pitchFamily="18" charset="0"/>
              </a:rPr>
              <a:t>That brain area may have become activated because the participant </a:t>
            </a:r>
            <a:r>
              <a:rPr lang="en-GB" sz="2600" dirty="0" smtClean="0">
                <a:latin typeface="Times New Roman" panose="02020603050405020304" pitchFamily="18" charset="0"/>
                <a:cs typeface="Times New Roman" panose="02020603050405020304" pitchFamily="18" charset="0"/>
              </a:rPr>
              <a:t>decided </a:t>
            </a:r>
            <a:r>
              <a:rPr lang="en-GB" sz="2600" dirty="0">
                <a:latin typeface="Times New Roman" panose="02020603050405020304" pitchFamily="18" charset="0"/>
                <a:cs typeface="Times New Roman" panose="02020603050405020304" pitchFamily="18" charset="0"/>
              </a:rPr>
              <a:t>to use a particular strategy. </a:t>
            </a:r>
            <a:endParaRPr lang="en-GB" sz="2600" dirty="0" smtClean="0">
              <a:latin typeface="Times New Roman" panose="02020603050405020304" pitchFamily="18" charset="0"/>
              <a:cs typeface="Times New Roman" panose="02020603050405020304" pitchFamily="18" charset="0"/>
            </a:endParaRPr>
          </a:p>
          <a:p>
            <a:pPr marL="457200" indent="-457200"/>
            <a:r>
              <a:rPr lang="en-GB" sz="2600" dirty="0" smtClean="0">
                <a:latin typeface="Times New Roman" panose="02020603050405020304" pitchFamily="18" charset="0"/>
                <a:cs typeface="Times New Roman" panose="02020603050405020304" pitchFamily="18" charset="0"/>
              </a:rPr>
              <a:t>Some </a:t>
            </a:r>
            <a:r>
              <a:rPr lang="en-GB" sz="2600" dirty="0">
                <a:latin typeface="Times New Roman" panose="02020603050405020304" pitchFamily="18" charset="0"/>
                <a:cs typeface="Times New Roman" panose="02020603050405020304" pitchFamily="18" charset="0"/>
              </a:rPr>
              <a:t>brain areas may become active because people worry about task performance and those areas involved in the worry are also lighting up. </a:t>
            </a:r>
            <a:endParaRPr lang="en-GB" sz="2600" dirty="0" smtClean="0">
              <a:latin typeface="Times New Roman" panose="02020603050405020304" pitchFamily="18" charset="0"/>
              <a:cs typeface="Times New Roman" panose="02020603050405020304" pitchFamily="18" charset="0"/>
            </a:endParaRPr>
          </a:p>
          <a:p>
            <a:pPr marL="457200" indent="-457200"/>
            <a:r>
              <a:rPr lang="en-GB" sz="2600" dirty="0" smtClean="0">
                <a:latin typeface="Times New Roman" panose="02020603050405020304" pitchFamily="18" charset="0"/>
                <a:cs typeface="Times New Roman" panose="02020603050405020304" pitchFamily="18" charset="0"/>
              </a:rPr>
              <a:t>Although </a:t>
            </a:r>
            <a:r>
              <a:rPr lang="en-GB" sz="2600" dirty="0">
                <a:latin typeface="Times New Roman" panose="02020603050405020304" pitchFamily="18" charset="0"/>
                <a:cs typeface="Times New Roman" panose="02020603050405020304" pitchFamily="18" charset="0"/>
              </a:rPr>
              <a:t>there is </a:t>
            </a:r>
            <a:r>
              <a:rPr lang="en-GB" sz="2600" dirty="0" smtClean="0">
                <a:latin typeface="Times New Roman" panose="02020603050405020304" pitchFamily="18" charset="0"/>
                <a:cs typeface="Times New Roman" panose="02020603050405020304" pitchFamily="18" charset="0"/>
              </a:rPr>
              <a:t>evidence for </a:t>
            </a:r>
            <a:r>
              <a:rPr lang="en-GB" sz="2600" dirty="0">
                <a:latin typeface="Times New Roman" panose="02020603050405020304" pitchFamily="18" charset="0"/>
                <a:cs typeface="Times New Roman" panose="02020603050405020304" pitchFamily="18" charset="0"/>
              </a:rPr>
              <a:t>functional </a:t>
            </a:r>
            <a:r>
              <a:rPr lang="en-GB" sz="2600" dirty="0" smtClean="0">
                <a:latin typeface="Times New Roman" panose="02020603050405020304" pitchFamily="18" charset="0"/>
                <a:cs typeface="Times New Roman" panose="02020603050405020304" pitchFamily="18" charset="0"/>
              </a:rPr>
              <a:t>specialisation, this may only be the case for lower-level/basic processing, and </a:t>
            </a:r>
            <a:r>
              <a:rPr lang="en-GB" sz="2600" dirty="0">
                <a:latin typeface="Times New Roman" panose="02020603050405020304" pitchFamily="18" charset="0"/>
                <a:cs typeface="Times New Roman" panose="02020603050405020304" pitchFamily="18" charset="0"/>
              </a:rPr>
              <a:t>not </a:t>
            </a:r>
            <a:r>
              <a:rPr lang="en-GB" sz="2600" dirty="0" smtClean="0">
                <a:latin typeface="Times New Roman" panose="02020603050405020304" pitchFamily="18" charset="0"/>
                <a:cs typeface="Times New Roman" panose="02020603050405020304" pitchFamily="18" charset="0"/>
              </a:rPr>
              <a:t>the </a:t>
            </a:r>
            <a:r>
              <a:rPr lang="en-GB" sz="2600" dirty="0">
                <a:latin typeface="Times New Roman" panose="02020603050405020304" pitchFamily="18" charset="0"/>
                <a:cs typeface="Times New Roman" panose="02020603050405020304" pitchFamily="18" charset="0"/>
              </a:rPr>
              <a:t>case for higher-order or more complex cognitive functions. </a:t>
            </a:r>
            <a:endParaRPr lang="en-GB" sz="2600" dirty="0" smtClean="0">
              <a:latin typeface="Times New Roman" panose="02020603050405020304" pitchFamily="18" charset="0"/>
              <a:cs typeface="Times New Roman" panose="02020603050405020304" pitchFamily="18" charset="0"/>
            </a:endParaRPr>
          </a:p>
          <a:p>
            <a:pPr marL="457200" indent="-457200"/>
            <a:r>
              <a:rPr lang="en-GB" sz="2600" dirty="0" smtClean="0">
                <a:latin typeface="Times New Roman" panose="02020603050405020304" pitchFamily="18" charset="0"/>
                <a:cs typeface="Times New Roman" panose="02020603050405020304" pitchFamily="18" charset="0"/>
              </a:rPr>
              <a:t>There’s </a:t>
            </a:r>
            <a:r>
              <a:rPr lang="en-GB" sz="2600" dirty="0">
                <a:latin typeface="Times New Roman" panose="02020603050405020304" pitchFamily="18" charset="0"/>
                <a:cs typeface="Times New Roman" panose="02020603050405020304" pitchFamily="18" charset="0"/>
              </a:rPr>
              <a:t>an acceptance of </a:t>
            </a:r>
            <a:r>
              <a:rPr lang="en-GB" sz="2600" dirty="0" smtClean="0">
                <a:latin typeface="Times New Roman" panose="02020603050405020304" pitchFamily="18" charset="0"/>
                <a:cs typeface="Times New Roman" panose="02020603050405020304" pitchFamily="18" charset="0"/>
              </a:rPr>
              <a:t>integration/co-ordination </a:t>
            </a:r>
            <a:r>
              <a:rPr lang="en-GB" sz="2600" dirty="0">
                <a:latin typeface="Times New Roman" panose="02020603050405020304" pitchFamily="18" charset="0"/>
                <a:cs typeface="Times New Roman" panose="02020603050405020304" pitchFamily="18" charset="0"/>
              </a:rPr>
              <a:t>across the brain that functional specialisation may not always be found. </a:t>
            </a:r>
            <a:endParaRPr lang="en-GB" sz="2600" dirty="0" smtClean="0">
              <a:latin typeface="Times New Roman" panose="02020603050405020304" pitchFamily="18" charset="0"/>
              <a:cs typeface="Times New Roman" panose="02020603050405020304" pitchFamily="18" charset="0"/>
            </a:endParaRPr>
          </a:p>
          <a:p>
            <a:pPr marL="712788" lvl="1" indent="-457200"/>
            <a:r>
              <a:rPr lang="en-GB" sz="2400" dirty="0">
                <a:latin typeface="Times New Roman" panose="02020603050405020304" pitchFamily="18" charset="0"/>
                <a:cs typeface="Times New Roman" panose="02020603050405020304" pitchFamily="18" charset="0"/>
              </a:rPr>
              <a:t>Functional </a:t>
            </a:r>
            <a:r>
              <a:rPr lang="en-GB" sz="2400" dirty="0" smtClean="0">
                <a:latin typeface="Times New Roman" panose="02020603050405020304" pitchFamily="18" charset="0"/>
                <a:cs typeface="Times New Roman" panose="02020603050405020304" pitchFamily="18" charset="0"/>
              </a:rPr>
              <a:t>integration: </a:t>
            </a:r>
            <a:r>
              <a:rPr lang="en-GB" sz="2400" dirty="0">
                <a:latin typeface="Times New Roman" panose="02020603050405020304" pitchFamily="18" charset="0"/>
                <a:cs typeface="Times New Roman" panose="02020603050405020304" pitchFamily="18" charset="0"/>
              </a:rPr>
              <a:t>studied by correlating activity across different brain regions - if a network of brain regions is involved in a particular process then activity in all of them should be positively correlated when that process occurs. </a:t>
            </a:r>
          </a:p>
          <a:p>
            <a:pPr marL="712788" lvl="1" indent="-457200"/>
            <a:endParaRPr lang="en-GB" sz="2200" dirty="0"/>
          </a:p>
        </p:txBody>
      </p:sp>
      <p:sp>
        <p:nvSpPr>
          <p:cNvPr id="4" name="Title 1"/>
          <p:cNvSpPr>
            <a:spLocks noGrp="1"/>
          </p:cNvSpPr>
          <p:nvPr>
            <p:ph type="title"/>
          </p:nvPr>
        </p:nvSpPr>
        <p:spPr>
          <a:xfrm>
            <a:off x="457200" y="21048"/>
            <a:ext cx="8229600" cy="1143000"/>
          </a:xfrm>
        </p:spPr>
        <p:txBody>
          <a:bodyPr>
            <a:noAutofit/>
          </a:bodyPr>
          <a:lstStyle/>
          <a:p>
            <a:pPr algn="ctr"/>
            <a:r>
              <a:rPr lang="en-GB" sz="3600" dirty="0" smtClean="0"/>
              <a:t>Do brain imaging studies actually tell us anything about cognition?</a:t>
            </a:r>
            <a:endParaRPr lang="en-GB" sz="3600" dirty="0"/>
          </a:p>
        </p:txBody>
      </p:sp>
    </p:spTree>
    <p:extLst>
      <p:ext uri="{BB962C8B-B14F-4D97-AF65-F5344CB8AC3E}">
        <p14:creationId xmlns:p14="http://schemas.microsoft.com/office/powerpoint/2010/main" val="109281850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16740"/>
            <a:ext cx="9144000" cy="4525962"/>
          </a:xfrm>
        </p:spPr>
        <p:txBody>
          <a:bodyPr/>
          <a:lstStyle/>
          <a:p>
            <a:pPr marL="457200" indent="-457200"/>
            <a:r>
              <a:rPr lang="en-GB" sz="2600" dirty="0" smtClean="0">
                <a:latin typeface="Times New Roman" panose="02020603050405020304" pitchFamily="18" charset="0"/>
                <a:cs typeface="Times New Roman" panose="02020603050405020304" pitchFamily="18" charset="0"/>
              </a:rPr>
              <a:t>Some </a:t>
            </a:r>
            <a:r>
              <a:rPr lang="en-GB" sz="2600" dirty="0">
                <a:latin typeface="Times New Roman" panose="02020603050405020304" pitchFamily="18" charset="0"/>
                <a:cs typeface="Times New Roman" panose="02020603050405020304" pitchFamily="18" charset="0"/>
              </a:rPr>
              <a:t>have even </a:t>
            </a:r>
            <a:r>
              <a:rPr lang="en-GB" sz="2600" dirty="0" smtClean="0">
                <a:latin typeface="Times New Roman" panose="02020603050405020304" pitchFamily="18" charset="0"/>
                <a:cs typeface="Times New Roman" panose="02020603050405020304" pitchFamily="18" charset="0"/>
              </a:rPr>
              <a:t>questioned whether </a:t>
            </a:r>
            <a:r>
              <a:rPr lang="en-GB" sz="2600" dirty="0">
                <a:latin typeface="Times New Roman" panose="02020603050405020304" pitchFamily="18" charset="0"/>
                <a:cs typeface="Times New Roman" panose="02020603050405020304" pitchFamily="18" charset="0"/>
              </a:rPr>
              <a:t>functional neuroimaging research is actually relevant to test cognitive theories. </a:t>
            </a:r>
            <a:endParaRPr lang="en-GB" sz="2600" dirty="0" smtClean="0">
              <a:latin typeface="Times New Roman" panose="02020603050405020304" pitchFamily="18" charset="0"/>
              <a:cs typeface="Times New Roman" panose="02020603050405020304" pitchFamily="18" charset="0"/>
            </a:endParaRPr>
          </a:p>
          <a:p>
            <a:pPr marL="457200" indent="-457200"/>
            <a:r>
              <a:rPr lang="en-GB" sz="2600" dirty="0" smtClean="0">
                <a:latin typeface="Times New Roman" panose="02020603050405020304" pitchFamily="18" charset="0"/>
                <a:cs typeface="Times New Roman" panose="02020603050405020304" pitchFamily="18" charset="0"/>
              </a:rPr>
              <a:t>How does </a:t>
            </a:r>
            <a:r>
              <a:rPr lang="en-GB" sz="2600" dirty="0">
                <a:latin typeface="Times New Roman" panose="02020603050405020304" pitchFamily="18" charset="0"/>
                <a:cs typeface="Times New Roman" panose="02020603050405020304" pitchFamily="18" charset="0"/>
              </a:rPr>
              <a:t>an image of the brain give us an idea of the cognitive theory it supports? </a:t>
            </a:r>
            <a:endParaRPr lang="en-GB" sz="2600" dirty="0" smtClean="0">
              <a:latin typeface="Times New Roman" panose="02020603050405020304" pitchFamily="18" charset="0"/>
              <a:cs typeface="Times New Roman" panose="02020603050405020304" pitchFamily="18" charset="0"/>
            </a:endParaRPr>
          </a:p>
          <a:p>
            <a:pPr marL="457200" indent="-457200"/>
            <a:r>
              <a:rPr lang="en-GB" sz="2600" dirty="0" smtClean="0">
                <a:latin typeface="Times New Roman" panose="02020603050405020304" pitchFamily="18" charset="0"/>
                <a:cs typeface="Times New Roman" panose="02020603050405020304" pitchFamily="18" charset="0"/>
              </a:rPr>
              <a:t>However, </a:t>
            </a:r>
            <a:r>
              <a:rPr lang="en-GB" sz="2600" dirty="0" err="1" smtClean="0">
                <a:latin typeface="Times New Roman" panose="02020603050405020304" pitchFamily="18" charset="0"/>
                <a:cs typeface="Times New Roman" panose="02020603050405020304" pitchFamily="18" charset="0"/>
              </a:rPr>
              <a:t>Kosslyn</a:t>
            </a:r>
            <a:r>
              <a:rPr lang="en-GB" sz="2600" dirty="0" smtClean="0">
                <a:latin typeface="Times New Roman" panose="02020603050405020304" pitchFamily="18" charset="0"/>
                <a:cs typeface="Times New Roman" panose="02020603050405020304" pitchFamily="18" charset="0"/>
              </a:rPr>
              <a:t> has argued </a:t>
            </a:r>
            <a:r>
              <a:rPr lang="en-GB" sz="2600" dirty="0">
                <a:latin typeface="Times New Roman" panose="02020603050405020304" pitchFamily="18" charset="0"/>
                <a:cs typeface="Times New Roman" panose="02020603050405020304" pitchFamily="18" charset="0"/>
              </a:rPr>
              <a:t>that visual </a:t>
            </a:r>
            <a:r>
              <a:rPr lang="en-GB" sz="2600" dirty="0" smtClean="0">
                <a:latin typeface="Times New Roman" panose="02020603050405020304" pitchFamily="18" charset="0"/>
                <a:cs typeface="Times New Roman" panose="02020603050405020304" pitchFamily="18" charset="0"/>
              </a:rPr>
              <a:t>imagery, for example, uses </a:t>
            </a:r>
            <a:r>
              <a:rPr lang="en-GB" sz="2600" dirty="0">
                <a:latin typeface="Times New Roman" panose="02020603050405020304" pitchFamily="18" charset="0"/>
                <a:cs typeface="Times New Roman" panose="02020603050405020304" pitchFamily="18" charset="0"/>
              </a:rPr>
              <a:t>the same processes as actual visual </a:t>
            </a:r>
            <a:r>
              <a:rPr lang="en-GB" sz="2600" dirty="0" smtClean="0">
                <a:latin typeface="Times New Roman" panose="02020603050405020304" pitchFamily="18" charset="0"/>
                <a:cs typeface="Times New Roman" panose="02020603050405020304" pitchFamily="18" charset="0"/>
              </a:rPr>
              <a:t>perception.</a:t>
            </a:r>
          </a:p>
          <a:p>
            <a:pPr marL="712788" lvl="1" indent="-457200"/>
            <a:r>
              <a:rPr lang="en-GB" sz="2400" dirty="0" smtClean="0">
                <a:latin typeface="Times New Roman" panose="02020603050405020304" pitchFamily="18" charset="0"/>
                <a:cs typeface="Times New Roman" panose="02020603050405020304" pitchFamily="18" charset="0"/>
              </a:rPr>
              <a:t>Meta-analysis of functional </a:t>
            </a:r>
            <a:r>
              <a:rPr lang="en-GB" sz="2400" dirty="0">
                <a:latin typeface="Times New Roman" panose="02020603050405020304" pitchFamily="18" charset="0"/>
                <a:cs typeface="Times New Roman" panose="02020603050405020304" pitchFamily="18" charset="0"/>
              </a:rPr>
              <a:t>neuroimaging studies </a:t>
            </a:r>
            <a:r>
              <a:rPr lang="en-GB" sz="2400" dirty="0" smtClean="0">
                <a:latin typeface="Times New Roman" panose="02020603050405020304" pitchFamily="18" charset="0"/>
                <a:cs typeface="Times New Roman" panose="02020603050405020304" pitchFamily="18" charset="0"/>
              </a:rPr>
              <a:t>found </a:t>
            </a:r>
            <a:r>
              <a:rPr lang="en-GB" sz="2400" dirty="0">
                <a:latin typeface="Times New Roman" panose="02020603050405020304" pitchFamily="18" charset="0"/>
                <a:cs typeface="Times New Roman" panose="02020603050405020304" pitchFamily="18" charset="0"/>
              </a:rPr>
              <a:t>visual imagery is associated with activation in the primary visual cortex, which would suggest that similar processes are used for imagery and </a:t>
            </a:r>
            <a:r>
              <a:rPr lang="en-GB" sz="2400" dirty="0" smtClean="0">
                <a:latin typeface="Times New Roman" panose="02020603050405020304" pitchFamily="18" charset="0"/>
                <a:cs typeface="Times New Roman" panose="02020603050405020304" pitchFamily="18" charset="0"/>
              </a:rPr>
              <a:t>perception (</a:t>
            </a:r>
            <a:r>
              <a:rPr lang="en-GB" sz="2400" dirty="0" err="1" smtClean="0">
                <a:latin typeface="Times New Roman" panose="02020603050405020304" pitchFamily="18" charset="0"/>
                <a:cs typeface="Times New Roman" panose="02020603050405020304" pitchFamily="18" charset="0"/>
              </a:rPr>
              <a:t>Kosslyn</a:t>
            </a:r>
            <a:r>
              <a:rPr lang="en-GB" sz="2400" dirty="0" smtClean="0">
                <a:latin typeface="Times New Roman" panose="02020603050405020304" pitchFamily="18" charset="0"/>
                <a:cs typeface="Times New Roman" panose="02020603050405020304" pitchFamily="18" charset="0"/>
              </a:rPr>
              <a:t> and Thomas).</a:t>
            </a:r>
            <a:endParaRPr lang="en-GB" sz="2200" dirty="0">
              <a:latin typeface="Times New Roman" panose="02020603050405020304" pitchFamily="18" charset="0"/>
              <a:cs typeface="Times New Roman" panose="02020603050405020304" pitchFamily="18" charset="0"/>
            </a:endParaRPr>
          </a:p>
          <a:p>
            <a:pPr marL="712788" lvl="1" indent="-457200"/>
            <a:r>
              <a:rPr lang="en-GB" sz="2400" dirty="0" smtClean="0">
                <a:latin typeface="Times New Roman" panose="02020603050405020304" pitchFamily="18" charset="0"/>
                <a:cs typeface="Times New Roman" panose="02020603050405020304" pitchFamily="18" charset="0"/>
              </a:rPr>
              <a:t>But the </a:t>
            </a:r>
            <a:r>
              <a:rPr lang="en-GB" sz="2400" dirty="0">
                <a:latin typeface="Times New Roman" panose="02020603050405020304" pitchFamily="18" charset="0"/>
                <a:cs typeface="Times New Roman" panose="02020603050405020304" pitchFamily="18" charset="0"/>
              </a:rPr>
              <a:t>behavioural evidence for this is inconclusive. </a:t>
            </a:r>
            <a:endParaRPr lang="en-GB" sz="2400" dirty="0"/>
          </a:p>
        </p:txBody>
      </p:sp>
      <p:sp>
        <p:nvSpPr>
          <p:cNvPr id="4" name="Title 1"/>
          <p:cNvSpPr>
            <a:spLocks noGrp="1"/>
          </p:cNvSpPr>
          <p:nvPr>
            <p:ph type="title"/>
          </p:nvPr>
        </p:nvSpPr>
        <p:spPr>
          <a:xfrm>
            <a:off x="457200" y="0"/>
            <a:ext cx="8229600" cy="1143000"/>
          </a:xfrm>
        </p:spPr>
        <p:txBody>
          <a:bodyPr>
            <a:noAutofit/>
          </a:bodyPr>
          <a:lstStyle/>
          <a:p>
            <a:pPr algn="ctr"/>
            <a:r>
              <a:rPr lang="en-GB" sz="3600" dirty="0" smtClean="0"/>
              <a:t>Do brain imaging studies actually tell us anything about cognition?</a:t>
            </a:r>
            <a:endParaRPr lang="en-GB" sz="3600" dirty="0"/>
          </a:p>
        </p:txBody>
      </p:sp>
    </p:spTree>
    <p:extLst>
      <p:ext uri="{BB962C8B-B14F-4D97-AF65-F5344CB8AC3E}">
        <p14:creationId xmlns:p14="http://schemas.microsoft.com/office/powerpoint/2010/main" val="40858192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3544"/>
            <a:ext cx="9144000" cy="4525962"/>
          </a:xfrm>
        </p:spPr>
        <p:txBody>
          <a:bodyPr/>
          <a:lstStyle/>
          <a:p>
            <a:pPr marL="457200" indent="-457200"/>
            <a:r>
              <a:rPr lang="en-GB" sz="2600" dirty="0" smtClean="0">
                <a:latin typeface="Times New Roman" panose="02020603050405020304" pitchFamily="18" charset="0"/>
                <a:cs typeface="Times New Roman" panose="02020603050405020304" pitchFamily="18" charset="0"/>
              </a:rPr>
              <a:t>Neuroimaging </a:t>
            </a:r>
            <a:r>
              <a:rPr lang="en-GB" sz="2600" dirty="0">
                <a:latin typeface="Times New Roman" panose="02020603050405020304" pitchFamily="18" charset="0"/>
                <a:cs typeface="Times New Roman" panose="02020603050405020304" pitchFamily="18" charset="0"/>
              </a:rPr>
              <a:t>findings </a:t>
            </a:r>
            <a:r>
              <a:rPr lang="en-GB" sz="2600" dirty="0" smtClean="0">
                <a:latin typeface="Times New Roman" panose="02020603050405020304" pitchFamily="18" charset="0"/>
                <a:cs typeface="Times New Roman" panose="02020603050405020304" pitchFamily="18" charset="0"/>
              </a:rPr>
              <a:t>from studies on the processing of unattended stimuli have also helped </a:t>
            </a:r>
            <a:r>
              <a:rPr lang="en-GB" sz="2600" dirty="0">
                <a:latin typeface="Times New Roman" panose="02020603050405020304" pitchFamily="18" charset="0"/>
                <a:cs typeface="Times New Roman" panose="02020603050405020304" pitchFamily="18" charset="0"/>
              </a:rPr>
              <a:t>with theoretical </a:t>
            </a:r>
            <a:r>
              <a:rPr lang="en-GB" sz="2600" dirty="0" smtClean="0">
                <a:latin typeface="Times New Roman" panose="02020603050405020304" pitchFamily="18" charset="0"/>
                <a:cs typeface="Times New Roman" panose="02020603050405020304" pitchFamily="18" charset="0"/>
              </a:rPr>
              <a:t>issues.</a:t>
            </a:r>
          </a:p>
          <a:p>
            <a:pPr marL="457200" indent="-457200"/>
            <a:r>
              <a:rPr lang="en-GB" sz="2600" dirty="0" err="1" smtClean="0">
                <a:latin typeface="Times New Roman" panose="02020603050405020304" pitchFamily="18" charset="0"/>
                <a:cs typeface="Times New Roman" panose="02020603050405020304" pitchFamily="18" charset="0"/>
              </a:rPr>
              <a:t>Deutch</a:t>
            </a:r>
            <a:r>
              <a:rPr lang="en-GB" sz="2600" dirty="0" smtClean="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and </a:t>
            </a:r>
            <a:r>
              <a:rPr lang="en-GB" sz="2600" dirty="0" err="1" smtClean="0">
                <a:latin typeface="Times New Roman" panose="02020603050405020304" pitchFamily="18" charset="0"/>
                <a:cs typeface="Times New Roman" panose="02020603050405020304" pitchFamily="18" charset="0"/>
              </a:rPr>
              <a:t>Deutch</a:t>
            </a:r>
            <a:r>
              <a:rPr lang="en-GB" sz="2600" dirty="0" smtClean="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argued that unattended stimuli is thoroughly </a:t>
            </a:r>
            <a:r>
              <a:rPr lang="en-GB" sz="2600" dirty="0" smtClean="0">
                <a:latin typeface="Times New Roman" panose="02020603050405020304" pitchFamily="18" charset="0"/>
                <a:cs typeface="Times New Roman" panose="02020603050405020304" pitchFamily="18" charset="0"/>
              </a:rPr>
              <a:t>processed - but, </a:t>
            </a:r>
            <a:r>
              <a:rPr lang="en-GB" sz="2600" dirty="0">
                <a:latin typeface="Times New Roman" panose="02020603050405020304" pitchFamily="18" charset="0"/>
                <a:cs typeface="Times New Roman" panose="02020603050405020304" pitchFamily="18" charset="0"/>
              </a:rPr>
              <a:t>ERP studies </a:t>
            </a:r>
            <a:r>
              <a:rPr lang="en-GB" sz="2600" dirty="0" smtClean="0">
                <a:latin typeface="Times New Roman" panose="02020603050405020304" pitchFamily="18" charset="0"/>
                <a:cs typeface="Times New Roman" panose="02020603050405020304" pitchFamily="18" charset="0"/>
              </a:rPr>
              <a:t>show </a:t>
            </a:r>
            <a:r>
              <a:rPr lang="en-GB" sz="2600" dirty="0">
                <a:latin typeface="Times New Roman" panose="02020603050405020304" pitchFamily="18" charset="0"/>
                <a:cs typeface="Times New Roman" panose="02020603050405020304" pitchFamily="18" charset="0"/>
              </a:rPr>
              <a:t>unattended stimuli are not thoroughly processed and receive significantly less processing than attended stimuli.   </a:t>
            </a:r>
          </a:p>
          <a:p>
            <a:r>
              <a:rPr lang="en-GB" sz="2600" dirty="0" smtClean="0">
                <a:latin typeface="Times New Roman" panose="02020603050405020304" pitchFamily="18" charset="0"/>
                <a:cs typeface="Times New Roman" panose="02020603050405020304" pitchFamily="18" charset="0"/>
              </a:rPr>
              <a:t>When </a:t>
            </a:r>
            <a:r>
              <a:rPr lang="en-GB" sz="2600" dirty="0">
                <a:latin typeface="Times New Roman" panose="02020603050405020304" pitchFamily="18" charset="0"/>
                <a:cs typeface="Times New Roman" panose="02020603050405020304" pitchFamily="18" charset="0"/>
              </a:rPr>
              <a:t>researchers say </a:t>
            </a:r>
            <a:r>
              <a:rPr lang="en-GB" sz="2600" dirty="0" smtClean="0">
                <a:latin typeface="Times New Roman" panose="02020603050405020304" pitchFamily="18" charset="0"/>
                <a:cs typeface="Times New Roman" panose="02020603050405020304" pitchFamily="18" charset="0"/>
              </a:rPr>
              <a:t>a </a:t>
            </a:r>
            <a:r>
              <a:rPr lang="en-GB" sz="2600" dirty="0">
                <a:latin typeface="Times New Roman" panose="02020603050405020304" pitchFamily="18" charset="0"/>
                <a:cs typeface="Times New Roman" panose="02020603050405020304" pitchFamily="18" charset="0"/>
              </a:rPr>
              <a:t>given brain region is activated during the performance of a particular task, what they mean is that it is active relative to a baseline. </a:t>
            </a:r>
            <a:endParaRPr lang="en-GB" sz="26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So </a:t>
            </a:r>
            <a:r>
              <a:rPr lang="en-GB" sz="2600" dirty="0">
                <a:latin typeface="Times New Roman" panose="02020603050405020304" pitchFamily="18" charset="0"/>
                <a:cs typeface="Times New Roman" panose="02020603050405020304" pitchFamily="18" charset="0"/>
              </a:rPr>
              <a:t>we may argue that an appropriate baseline is when the participant is in a resting state, but is this a suitable baseline? </a:t>
            </a:r>
          </a:p>
          <a:p>
            <a:endParaRPr lang="en-GB" dirty="0"/>
          </a:p>
        </p:txBody>
      </p:sp>
      <p:sp>
        <p:nvSpPr>
          <p:cNvPr id="4" name="Title 1"/>
          <p:cNvSpPr>
            <a:spLocks noGrp="1"/>
          </p:cNvSpPr>
          <p:nvPr>
            <p:ph type="title"/>
          </p:nvPr>
        </p:nvSpPr>
        <p:spPr>
          <a:xfrm>
            <a:off x="457200" y="50544"/>
            <a:ext cx="8229600" cy="1143000"/>
          </a:xfrm>
        </p:spPr>
        <p:txBody>
          <a:bodyPr>
            <a:noAutofit/>
          </a:bodyPr>
          <a:lstStyle/>
          <a:p>
            <a:pPr algn="ctr"/>
            <a:r>
              <a:rPr lang="en-GB" sz="3600" dirty="0" smtClean="0"/>
              <a:t>Do brain imaging studies actually tell us anything about cognition?</a:t>
            </a:r>
            <a:endParaRPr lang="en-GB" sz="3600" dirty="0"/>
          </a:p>
        </p:txBody>
      </p:sp>
    </p:spTree>
    <p:extLst>
      <p:ext uri="{BB962C8B-B14F-4D97-AF65-F5344CB8AC3E}">
        <p14:creationId xmlns:p14="http://schemas.microsoft.com/office/powerpoint/2010/main" val="94601347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55405"/>
            <a:ext cx="9144000" cy="4525962"/>
          </a:xfrm>
        </p:spPr>
        <p:txBody>
          <a:bodyPr/>
          <a:lstStyle/>
          <a:p>
            <a:r>
              <a:rPr lang="en-GB" sz="2800" dirty="0">
                <a:latin typeface="Times New Roman" panose="02020603050405020304" pitchFamily="18" charset="0"/>
                <a:cs typeface="Times New Roman" panose="02020603050405020304" pitchFamily="18" charset="0"/>
              </a:rPr>
              <a:t>The brain is never really </a:t>
            </a:r>
            <a:r>
              <a:rPr lang="en-GB" sz="2800" dirty="0" smtClean="0">
                <a:latin typeface="Times New Roman" panose="02020603050405020304" pitchFamily="18" charset="0"/>
                <a:cs typeface="Times New Roman" panose="02020603050405020304" pitchFamily="18" charset="0"/>
              </a:rPr>
              <a:t>resting - there </a:t>
            </a:r>
            <a:r>
              <a:rPr lang="en-GB" sz="2800" dirty="0">
                <a:latin typeface="Times New Roman" panose="02020603050405020304" pitchFamily="18" charset="0"/>
                <a:cs typeface="Times New Roman" panose="02020603050405020304" pitchFamily="18" charset="0"/>
              </a:rPr>
              <a:t>will always be some sort of process happening.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So, </a:t>
            </a:r>
            <a:r>
              <a:rPr lang="en-GB" sz="2800" dirty="0">
                <a:latin typeface="Times New Roman" panose="02020603050405020304" pitchFamily="18" charset="0"/>
                <a:cs typeface="Times New Roman" panose="02020603050405020304" pitchFamily="18" charset="0"/>
              </a:rPr>
              <a:t>it is argued that all imaging does is show an increase in brain activity from the demands of performing a task.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Some have </a:t>
            </a:r>
            <a:r>
              <a:rPr lang="en-GB" sz="2800" dirty="0">
                <a:latin typeface="Times New Roman" panose="02020603050405020304" pitchFamily="18" charset="0"/>
                <a:cs typeface="Times New Roman" panose="02020603050405020304" pitchFamily="18" charset="0"/>
              </a:rPr>
              <a:t>even found a decrease in brain activity in certain brain regions during </a:t>
            </a: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tasks, suggesting </a:t>
            </a:r>
            <a:r>
              <a:rPr lang="en-GB" sz="2800" dirty="0" smtClean="0">
                <a:latin typeface="Times New Roman" panose="02020603050405020304" pitchFamily="18" charset="0"/>
                <a:cs typeface="Times New Roman" panose="02020603050405020304" pitchFamily="18" charset="0"/>
              </a:rPr>
              <a:t>brain activity and cognitive functioning is </a:t>
            </a:r>
            <a:r>
              <a:rPr lang="en-GB" sz="2800" dirty="0">
                <a:latin typeface="Times New Roman" panose="02020603050405020304" pitchFamily="18" charset="0"/>
                <a:cs typeface="Times New Roman" panose="02020603050405020304" pitchFamily="18" charset="0"/>
              </a:rPr>
              <a:t>far more complex than we think.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Finally</a:t>
            </a:r>
            <a:r>
              <a:rPr lang="en-GB" sz="2800" dirty="0">
                <a:latin typeface="Times New Roman" panose="02020603050405020304" pitchFamily="18" charset="0"/>
                <a:cs typeface="Times New Roman" panose="02020603050405020304" pitchFamily="18" charset="0"/>
              </a:rPr>
              <a:t>, </a:t>
            </a:r>
            <a:r>
              <a:rPr lang="en-GB" sz="2800" dirty="0" smtClean="0">
                <a:latin typeface="Times New Roman" panose="02020603050405020304" pitchFamily="18" charset="0"/>
                <a:cs typeface="Times New Roman" panose="02020603050405020304" pitchFamily="18" charset="0"/>
              </a:rPr>
              <a:t>there is </a:t>
            </a:r>
            <a:r>
              <a:rPr lang="en-GB" sz="2800" dirty="0">
                <a:latin typeface="Times New Roman" panose="02020603050405020304" pitchFamily="18" charset="0"/>
                <a:cs typeface="Times New Roman" panose="02020603050405020304" pitchFamily="18" charset="0"/>
              </a:rPr>
              <a:t>low ecological validity. When in our daily lives do we lay down in a long metal tube whilst trying to remember a series of words or numbers?</a:t>
            </a:r>
            <a:endParaRPr lang="en-GB" dirty="0"/>
          </a:p>
        </p:txBody>
      </p:sp>
      <p:sp>
        <p:nvSpPr>
          <p:cNvPr id="4" name="Title 1"/>
          <p:cNvSpPr>
            <a:spLocks noGrp="1"/>
          </p:cNvSpPr>
          <p:nvPr>
            <p:ph type="title"/>
          </p:nvPr>
        </p:nvSpPr>
        <p:spPr>
          <a:xfrm>
            <a:off x="457200" y="112405"/>
            <a:ext cx="8229600" cy="1143000"/>
          </a:xfrm>
        </p:spPr>
        <p:txBody>
          <a:bodyPr>
            <a:noAutofit/>
          </a:bodyPr>
          <a:lstStyle/>
          <a:p>
            <a:pPr algn="ctr"/>
            <a:r>
              <a:rPr lang="en-GB" sz="3600" dirty="0" smtClean="0"/>
              <a:t>Do brain imaging studies actually tell us anything about cognition?</a:t>
            </a:r>
            <a:endParaRPr lang="en-GB" sz="3600" dirty="0"/>
          </a:p>
        </p:txBody>
      </p:sp>
    </p:spTree>
    <p:extLst>
      <p:ext uri="{BB962C8B-B14F-4D97-AF65-F5344CB8AC3E}">
        <p14:creationId xmlns:p14="http://schemas.microsoft.com/office/powerpoint/2010/main" val="259499752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8625"/>
            <a:ext cx="9143999" cy="5457825"/>
          </a:xfrm>
        </p:spPr>
        <p:txBody>
          <a:bodyPr>
            <a:normAutofit fontScale="90000"/>
          </a:bodyPr>
          <a:lstStyle/>
          <a:p>
            <a:pPr algn="ctr"/>
            <a:r>
              <a:rPr lang="en-GB" dirty="0" smtClean="0"/>
              <a:t>Inside your head is the most complex instrument in the (known) universe!</a:t>
            </a:r>
            <a:br>
              <a:rPr lang="en-GB" dirty="0" smtClean="0"/>
            </a:br>
            <a:r>
              <a:rPr lang="en-GB" dirty="0"/>
              <a:t/>
            </a:r>
            <a:br>
              <a:rPr lang="en-GB" dirty="0"/>
            </a:br>
            <a:r>
              <a:rPr lang="en-GB" dirty="0" smtClean="0"/>
              <a:t>Your Mind</a:t>
            </a:r>
            <a:br>
              <a:rPr lang="en-GB" dirty="0" smtClean="0"/>
            </a:br>
            <a:r>
              <a:rPr lang="en-GB" dirty="0"/>
              <a:t/>
            </a:r>
            <a:br>
              <a:rPr lang="en-GB" dirty="0"/>
            </a:br>
            <a:r>
              <a:rPr lang="en-GB" dirty="0" smtClean="0"/>
              <a:t>The aim of cognitive psychology is to develop experimental tools and techniques for probing how the mind works</a:t>
            </a:r>
            <a:endParaRPr lang="en-GB" dirty="0"/>
          </a:p>
        </p:txBody>
      </p:sp>
    </p:spTree>
    <p:extLst>
      <p:ext uri="{BB962C8B-B14F-4D97-AF65-F5344CB8AC3E}">
        <p14:creationId xmlns:p14="http://schemas.microsoft.com/office/powerpoint/2010/main" val="2892832835"/>
      </p:ext>
    </p:extLst>
  </p:cSld>
  <p:clrMapOvr>
    <a:masterClrMapping/>
  </p:clrMapOvr>
  <p:transition>
    <p:dissolv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04" y="1101522"/>
            <a:ext cx="9015412" cy="4311135"/>
          </a:xfrm>
        </p:spPr>
        <p:txBody>
          <a:bodyPr/>
          <a:lstStyle/>
          <a:p>
            <a:r>
              <a:rPr lang="en-GB" sz="2800" dirty="0" smtClean="0">
                <a:latin typeface="Times New Roman" panose="02020603050405020304" pitchFamily="18" charset="0"/>
                <a:cs typeface="Times New Roman" panose="02020603050405020304" pitchFamily="18" charset="0"/>
              </a:rPr>
              <a:t>Lecture: Issues with Experimental Psychology</a:t>
            </a:r>
          </a:p>
          <a:p>
            <a:pPr lvl="1"/>
            <a:r>
              <a:rPr lang="en-GB" sz="2400" dirty="0">
                <a:latin typeface="Times New Roman" panose="02020603050405020304" pitchFamily="18" charset="0"/>
                <a:cs typeface="Times New Roman" panose="02020603050405020304" pitchFamily="18" charset="0"/>
              </a:rPr>
              <a:t>We will discuss issues of replication, the file-drawer problem, and consider the potential strengths and limitations of carrying out experimental research.</a:t>
            </a:r>
          </a:p>
          <a:p>
            <a:pPr lvl="1"/>
            <a:endParaRPr lang="en-GB" sz="2400"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Seminar: Consciousness and Mental Representation </a:t>
            </a:r>
            <a:endParaRPr lang="en-GB" sz="2800" dirty="0" smtClean="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128588" y="186170"/>
            <a:ext cx="8329612" cy="689264"/>
          </a:xfrm>
        </p:spPr>
        <p:txBody>
          <a:bodyPr>
            <a:noAutofit/>
          </a:bodyPr>
          <a:lstStyle/>
          <a:p>
            <a:pPr algn="ctr"/>
            <a:r>
              <a:rPr lang="en-GB" sz="4400" dirty="0" smtClean="0">
                <a:effectLst/>
              </a:rPr>
              <a:t>Next Week…</a:t>
            </a:r>
            <a:endParaRPr lang="en-GB" sz="4400" dirty="0">
              <a:effectLst/>
            </a:endParaRPr>
          </a:p>
        </p:txBody>
      </p:sp>
    </p:spTree>
    <p:extLst>
      <p:ext uri="{BB962C8B-B14F-4D97-AF65-F5344CB8AC3E}">
        <p14:creationId xmlns:p14="http://schemas.microsoft.com/office/powerpoint/2010/main" val="1188333084"/>
      </p:ext>
    </p:extLst>
  </p:cSld>
  <p:clrMapOvr>
    <a:masterClrMapping/>
  </p:clrMapOvr>
  <p:transition>
    <p:dissolv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
  <TotalTime>2343</TotalTime>
  <Words>3314</Words>
  <Application>Microsoft Office PowerPoint</Application>
  <PresentationFormat>On-screen Show (4:3)</PresentationFormat>
  <Paragraphs>218</Paragraphs>
  <Slides>32</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Lucida Sans Unicode</vt:lpstr>
      <vt:lpstr>Times New Roman</vt:lpstr>
      <vt:lpstr>Verdana</vt:lpstr>
      <vt:lpstr>Wingdings 2</vt:lpstr>
      <vt:lpstr>Wingdings 3</vt:lpstr>
      <vt:lpstr>Concourse</vt:lpstr>
      <vt:lpstr>PowerPoint Presentation</vt:lpstr>
      <vt:lpstr>Approaches to Human Cognition</vt:lpstr>
      <vt:lpstr>Cognitive Neuropsychology</vt:lpstr>
      <vt:lpstr>Cognitive Neuropsychology: Development</vt:lpstr>
      <vt:lpstr>Cognitive Neuropsychology: Development</vt:lpstr>
      <vt:lpstr>Cognitive Neuropsychology: Development</vt:lpstr>
      <vt:lpstr>Cognitive Neuropsychology: Development</vt:lpstr>
      <vt:lpstr>Cognitive Neuropsychology: Development</vt:lpstr>
      <vt:lpstr>Cognitive Neuropsychology: Development</vt:lpstr>
      <vt:lpstr>Modularity of mind/Mapping brain functions</vt:lpstr>
      <vt:lpstr>Modularity of mind/Mapping brain functions</vt:lpstr>
      <vt:lpstr>Research</vt:lpstr>
      <vt:lpstr>Limitations with double dissociation?</vt:lpstr>
      <vt:lpstr>To illustrate…</vt:lpstr>
      <vt:lpstr>PowerPoint Presentation</vt:lpstr>
      <vt:lpstr>Research</vt:lpstr>
      <vt:lpstr>Famous case studies:</vt:lpstr>
      <vt:lpstr>Research</vt:lpstr>
      <vt:lpstr>Group studies – are they any better?</vt:lpstr>
      <vt:lpstr>Limitations of Cognitive Neuropsychology </vt:lpstr>
      <vt:lpstr>Cognitive Neuroscience</vt:lpstr>
      <vt:lpstr>Cognitive Neuroscience </vt:lpstr>
      <vt:lpstr>PowerPoint Presentation</vt:lpstr>
      <vt:lpstr>Techniques</vt:lpstr>
      <vt:lpstr>Combining Cognitive Neuropsychology and Neuroimaging</vt:lpstr>
      <vt:lpstr>Do brain imaging studies actually tell us anything about cognition?</vt:lpstr>
      <vt:lpstr>Do brain imaging studies actually tell us anything about cognition?</vt:lpstr>
      <vt:lpstr>Do brain imaging studies actually tell us anything about cognition?</vt:lpstr>
      <vt:lpstr>Do brain imaging studies actually tell us anything about cognition?</vt:lpstr>
      <vt:lpstr>Do brain imaging studies actually tell us anything about cognition?</vt:lpstr>
      <vt:lpstr>Inside your head is the most complex instrument in the (known) universe!  Your Mind  The aim of cognitive psychology is to develop experimental tools and techniques for probing how the mind works</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Psychology  Dr. Kate Williams  Cognitive Psychology to Neuropsychology</dc:title>
  <dc:creator>Kate Williams</dc:creator>
  <cp:lastModifiedBy>Kate Williams</cp:lastModifiedBy>
  <cp:revision>171</cp:revision>
  <cp:lastPrinted>2015-11-07T17:40:32Z</cp:lastPrinted>
  <dcterms:created xsi:type="dcterms:W3CDTF">2015-11-01T15:43:57Z</dcterms:created>
  <dcterms:modified xsi:type="dcterms:W3CDTF">2017-09-18T11:41:55Z</dcterms:modified>
</cp:coreProperties>
</file>