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6" r:id="rId10"/>
    <p:sldId id="267" r:id="rId11"/>
    <p:sldId id="269" r:id="rId12"/>
    <p:sldId id="270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67A60B-D40A-9CD6-765F-6D9CD0368CEC}" v="269" dt="2026-07-28T23:02:18.9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2509008@student.uwtsd.ac.uk" userId="S::2509008@student.uwtsd.ac.uk::dd9cc49c-34f5-47bd-b4ae-7210b74da7c3" providerId="AD" clId="Web-{1C67A60B-D40A-9CD6-765F-6D9CD0368CEC}"/>
    <pc:docChg chg="delSld modSld">
      <pc:chgData name="2509008@student.uwtsd.ac.uk" userId="S::2509008@student.uwtsd.ac.uk::dd9cc49c-34f5-47bd-b4ae-7210b74da7c3" providerId="AD" clId="Web-{1C67A60B-D40A-9CD6-765F-6D9CD0368CEC}" dt="2026-07-28T23:02:18.929" v="275" actId="20577"/>
      <pc:docMkLst>
        <pc:docMk/>
      </pc:docMkLst>
      <pc:sldChg chg="delSp modSp">
        <pc:chgData name="2509008@student.uwtsd.ac.uk" userId="S::2509008@student.uwtsd.ac.uk::dd9cc49c-34f5-47bd-b4ae-7210b74da7c3" providerId="AD" clId="Web-{1C67A60B-D40A-9CD6-765F-6D9CD0368CEC}" dt="2026-07-28T23:02:18.929" v="275" actId="20577"/>
        <pc:sldMkLst>
          <pc:docMk/>
          <pc:sldMk cId="896796196" sldId="256"/>
        </pc:sldMkLst>
        <pc:spChg chg="del">
          <ac:chgData name="2509008@student.uwtsd.ac.uk" userId="S::2509008@student.uwtsd.ac.uk::dd9cc49c-34f5-47bd-b4ae-7210b74da7c3" providerId="AD" clId="Web-{1C67A60B-D40A-9CD6-765F-6D9CD0368CEC}" dt="2026-07-28T22:31:27.191" v="0"/>
          <ac:spMkLst>
            <pc:docMk/>
            <pc:sldMk cId="896796196" sldId="256"/>
            <ac:spMk id="2" creationId="{DD260373-B5B1-D8F0-A95A-D87872473A0D}"/>
          </ac:spMkLst>
        </pc:spChg>
        <pc:spChg chg="mod">
          <ac:chgData name="2509008@student.uwtsd.ac.uk" userId="S::2509008@student.uwtsd.ac.uk::dd9cc49c-34f5-47bd-b4ae-7210b74da7c3" providerId="AD" clId="Web-{1C67A60B-D40A-9CD6-765F-6D9CD0368CEC}" dt="2026-07-28T23:02:18.929" v="275" actId="20577"/>
          <ac:spMkLst>
            <pc:docMk/>
            <pc:sldMk cId="896796196" sldId="256"/>
            <ac:spMk id="3" creationId="{5EA115AA-5DE1-CAB8-ACCA-7F1BB3A86A77}"/>
          </ac:spMkLst>
        </pc:spChg>
      </pc:sldChg>
      <pc:sldChg chg="modSp">
        <pc:chgData name="2509008@student.uwtsd.ac.uk" userId="S::2509008@student.uwtsd.ac.uk::dd9cc49c-34f5-47bd-b4ae-7210b74da7c3" providerId="AD" clId="Web-{1C67A60B-D40A-9CD6-765F-6D9CD0368CEC}" dt="2026-07-28T22:42:26.663" v="150" actId="20577"/>
        <pc:sldMkLst>
          <pc:docMk/>
          <pc:sldMk cId="3029326592" sldId="257"/>
        </pc:sldMkLst>
        <pc:spChg chg="mod">
          <ac:chgData name="2509008@student.uwtsd.ac.uk" userId="S::2509008@student.uwtsd.ac.uk::dd9cc49c-34f5-47bd-b4ae-7210b74da7c3" providerId="AD" clId="Web-{1C67A60B-D40A-9CD6-765F-6D9CD0368CEC}" dt="2026-07-28T22:33:33.730" v="55" actId="20577"/>
          <ac:spMkLst>
            <pc:docMk/>
            <pc:sldMk cId="3029326592" sldId="257"/>
            <ac:spMk id="2" creationId="{46C8FC1E-6F65-2C03-8709-4A28338631EA}"/>
          </ac:spMkLst>
        </pc:spChg>
        <pc:spChg chg="mod">
          <ac:chgData name="2509008@student.uwtsd.ac.uk" userId="S::2509008@student.uwtsd.ac.uk::dd9cc49c-34f5-47bd-b4ae-7210b74da7c3" providerId="AD" clId="Web-{1C67A60B-D40A-9CD6-765F-6D9CD0368CEC}" dt="2026-07-28T22:42:26.663" v="150" actId="20577"/>
          <ac:spMkLst>
            <pc:docMk/>
            <pc:sldMk cId="3029326592" sldId="257"/>
            <ac:spMk id="3" creationId="{4E7CD8C4-DC93-820B-12E5-D0810FC76061}"/>
          </ac:spMkLst>
        </pc:spChg>
      </pc:sldChg>
      <pc:sldChg chg="modSp">
        <pc:chgData name="2509008@student.uwtsd.ac.uk" userId="S::2509008@student.uwtsd.ac.uk::dd9cc49c-34f5-47bd-b4ae-7210b74da7c3" providerId="AD" clId="Web-{1C67A60B-D40A-9CD6-765F-6D9CD0368CEC}" dt="2026-07-28T22:46:16.616" v="187" actId="20577"/>
        <pc:sldMkLst>
          <pc:docMk/>
          <pc:sldMk cId="871439453" sldId="258"/>
        </pc:sldMkLst>
        <pc:spChg chg="mod">
          <ac:chgData name="2509008@student.uwtsd.ac.uk" userId="S::2509008@student.uwtsd.ac.uk::dd9cc49c-34f5-47bd-b4ae-7210b74da7c3" providerId="AD" clId="Web-{1C67A60B-D40A-9CD6-765F-6D9CD0368CEC}" dt="2026-07-28T22:46:10.819" v="186" actId="20577"/>
          <ac:spMkLst>
            <pc:docMk/>
            <pc:sldMk cId="871439453" sldId="258"/>
            <ac:spMk id="2" creationId="{DDB4410D-C438-7BE2-6EFD-8CFA463ED7D1}"/>
          </ac:spMkLst>
        </pc:spChg>
        <pc:spChg chg="mod">
          <ac:chgData name="2509008@student.uwtsd.ac.uk" userId="S::2509008@student.uwtsd.ac.uk::dd9cc49c-34f5-47bd-b4ae-7210b74da7c3" providerId="AD" clId="Web-{1C67A60B-D40A-9CD6-765F-6D9CD0368CEC}" dt="2026-07-28T22:46:16.616" v="187" actId="20577"/>
          <ac:spMkLst>
            <pc:docMk/>
            <pc:sldMk cId="871439453" sldId="258"/>
            <ac:spMk id="3" creationId="{D6987F45-F1CB-DB78-C109-38434E4F28CF}"/>
          </ac:spMkLst>
        </pc:spChg>
      </pc:sldChg>
      <pc:sldChg chg="modSp">
        <pc:chgData name="2509008@student.uwtsd.ac.uk" userId="S::2509008@student.uwtsd.ac.uk::dd9cc49c-34f5-47bd-b4ae-7210b74da7c3" providerId="AD" clId="Web-{1C67A60B-D40A-9CD6-765F-6D9CD0368CEC}" dt="2026-07-28T22:48:30.421" v="194" actId="20577"/>
        <pc:sldMkLst>
          <pc:docMk/>
          <pc:sldMk cId="1689344514" sldId="259"/>
        </pc:sldMkLst>
        <pc:spChg chg="mod">
          <ac:chgData name="2509008@student.uwtsd.ac.uk" userId="S::2509008@student.uwtsd.ac.uk::dd9cc49c-34f5-47bd-b4ae-7210b74da7c3" providerId="AD" clId="Web-{1C67A60B-D40A-9CD6-765F-6D9CD0368CEC}" dt="2026-07-28T22:35:41.524" v="75" actId="20577"/>
          <ac:spMkLst>
            <pc:docMk/>
            <pc:sldMk cId="1689344514" sldId="259"/>
            <ac:spMk id="2" creationId="{D68AF0CE-642A-98BB-01C1-379CBDCB2D3B}"/>
          </ac:spMkLst>
        </pc:spChg>
        <pc:spChg chg="mod">
          <ac:chgData name="2509008@student.uwtsd.ac.uk" userId="S::2509008@student.uwtsd.ac.uk::dd9cc49c-34f5-47bd-b4ae-7210b74da7c3" providerId="AD" clId="Web-{1C67A60B-D40A-9CD6-765F-6D9CD0368CEC}" dt="2026-07-28T22:48:30.421" v="194" actId="20577"/>
          <ac:spMkLst>
            <pc:docMk/>
            <pc:sldMk cId="1689344514" sldId="259"/>
            <ac:spMk id="3" creationId="{AC9A952B-AB30-4F51-923E-D1EF0ADBC516}"/>
          </ac:spMkLst>
        </pc:spChg>
      </pc:sldChg>
      <pc:sldChg chg="modSp">
        <pc:chgData name="2509008@student.uwtsd.ac.uk" userId="S::2509008@student.uwtsd.ac.uk::dd9cc49c-34f5-47bd-b4ae-7210b74da7c3" providerId="AD" clId="Web-{1C67A60B-D40A-9CD6-765F-6D9CD0368CEC}" dt="2026-07-28T22:50:18.569" v="199" actId="20577"/>
        <pc:sldMkLst>
          <pc:docMk/>
          <pc:sldMk cId="3046876618" sldId="260"/>
        </pc:sldMkLst>
        <pc:spChg chg="mod">
          <ac:chgData name="2509008@student.uwtsd.ac.uk" userId="S::2509008@student.uwtsd.ac.uk::dd9cc49c-34f5-47bd-b4ae-7210b74da7c3" providerId="AD" clId="Web-{1C67A60B-D40A-9CD6-765F-6D9CD0368CEC}" dt="2026-07-28T22:36:17.151" v="83" actId="20577"/>
          <ac:spMkLst>
            <pc:docMk/>
            <pc:sldMk cId="3046876618" sldId="260"/>
            <ac:spMk id="2" creationId="{C9AE06DA-CAC5-5998-F6FF-D812AED8C609}"/>
          </ac:spMkLst>
        </pc:spChg>
        <pc:spChg chg="mod">
          <ac:chgData name="2509008@student.uwtsd.ac.uk" userId="S::2509008@student.uwtsd.ac.uk::dd9cc49c-34f5-47bd-b4ae-7210b74da7c3" providerId="AD" clId="Web-{1C67A60B-D40A-9CD6-765F-6D9CD0368CEC}" dt="2026-07-28T22:50:18.569" v="199" actId="20577"/>
          <ac:spMkLst>
            <pc:docMk/>
            <pc:sldMk cId="3046876618" sldId="260"/>
            <ac:spMk id="3" creationId="{6913922C-1519-0B63-2EBF-8EBA7E9EA955}"/>
          </ac:spMkLst>
        </pc:spChg>
      </pc:sldChg>
      <pc:sldChg chg="modSp">
        <pc:chgData name="2509008@student.uwtsd.ac.uk" userId="S::2509008@student.uwtsd.ac.uk::dd9cc49c-34f5-47bd-b4ae-7210b74da7c3" providerId="AD" clId="Web-{1C67A60B-D40A-9CD6-765F-6D9CD0368CEC}" dt="2026-07-28T22:58:34.789" v="244" actId="20577"/>
        <pc:sldMkLst>
          <pc:docMk/>
          <pc:sldMk cId="2504822074" sldId="261"/>
        </pc:sldMkLst>
        <pc:spChg chg="mod">
          <ac:chgData name="2509008@student.uwtsd.ac.uk" userId="S::2509008@student.uwtsd.ac.uk::dd9cc49c-34f5-47bd-b4ae-7210b74da7c3" providerId="AD" clId="Web-{1C67A60B-D40A-9CD6-765F-6D9CD0368CEC}" dt="2026-07-28T22:36:29.745" v="87" actId="20577"/>
          <ac:spMkLst>
            <pc:docMk/>
            <pc:sldMk cId="2504822074" sldId="261"/>
            <ac:spMk id="2" creationId="{AF572077-2D48-3061-0CD7-B5AD0CABEF66}"/>
          </ac:spMkLst>
        </pc:spChg>
        <pc:spChg chg="mod">
          <ac:chgData name="2509008@student.uwtsd.ac.uk" userId="S::2509008@student.uwtsd.ac.uk::dd9cc49c-34f5-47bd-b4ae-7210b74da7c3" providerId="AD" clId="Web-{1C67A60B-D40A-9CD6-765F-6D9CD0368CEC}" dt="2026-07-28T22:58:34.789" v="244" actId="20577"/>
          <ac:spMkLst>
            <pc:docMk/>
            <pc:sldMk cId="2504822074" sldId="261"/>
            <ac:spMk id="3" creationId="{952999CA-3D8C-DDC9-B6B1-4F0DD5A77D93}"/>
          </ac:spMkLst>
        </pc:spChg>
      </pc:sldChg>
      <pc:sldChg chg="del">
        <pc:chgData name="2509008@student.uwtsd.ac.uk" userId="S::2509008@student.uwtsd.ac.uk::dd9cc49c-34f5-47bd-b4ae-7210b74da7c3" providerId="AD" clId="Web-{1C67A60B-D40A-9CD6-765F-6D9CD0368CEC}" dt="2026-07-28T22:38:14.115" v="105"/>
        <pc:sldMkLst>
          <pc:docMk/>
          <pc:sldMk cId="482792861" sldId="262"/>
        </pc:sldMkLst>
      </pc:sldChg>
      <pc:sldChg chg="modSp">
        <pc:chgData name="2509008@student.uwtsd.ac.uk" userId="S::2509008@student.uwtsd.ac.uk::dd9cc49c-34f5-47bd-b4ae-7210b74da7c3" providerId="AD" clId="Web-{1C67A60B-D40A-9CD6-765F-6D9CD0368CEC}" dt="2026-07-28T22:58:28.383" v="243" actId="20577"/>
        <pc:sldMkLst>
          <pc:docMk/>
          <pc:sldMk cId="172864592" sldId="263"/>
        </pc:sldMkLst>
        <pc:spChg chg="mod">
          <ac:chgData name="2509008@student.uwtsd.ac.uk" userId="S::2509008@student.uwtsd.ac.uk::dd9cc49c-34f5-47bd-b4ae-7210b74da7c3" providerId="AD" clId="Web-{1C67A60B-D40A-9CD6-765F-6D9CD0368CEC}" dt="2026-07-28T22:38:21.787" v="107" actId="20577"/>
          <ac:spMkLst>
            <pc:docMk/>
            <pc:sldMk cId="172864592" sldId="263"/>
            <ac:spMk id="2" creationId="{BB6F0B3D-2E01-8F0C-BD94-7ABBB64F042F}"/>
          </ac:spMkLst>
        </pc:spChg>
        <pc:spChg chg="mod">
          <ac:chgData name="2509008@student.uwtsd.ac.uk" userId="S::2509008@student.uwtsd.ac.uk::dd9cc49c-34f5-47bd-b4ae-7210b74da7c3" providerId="AD" clId="Web-{1C67A60B-D40A-9CD6-765F-6D9CD0368CEC}" dt="2026-07-28T22:58:28.383" v="243" actId="20577"/>
          <ac:spMkLst>
            <pc:docMk/>
            <pc:sldMk cId="172864592" sldId="263"/>
            <ac:spMk id="3" creationId="{7C56AE36-7E1D-FC8C-C5ED-727CEEADFAA4}"/>
          </ac:spMkLst>
        </pc:spChg>
      </pc:sldChg>
      <pc:sldChg chg="del">
        <pc:chgData name="2509008@student.uwtsd.ac.uk" userId="S::2509008@student.uwtsd.ac.uk::dd9cc49c-34f5-47bd-b4ae-7210b74da7c3" providerId="AD" clId="Web-{1C67A60B-D40A-9CD6-765F-6D9CD0368CEC}" dt="2026-07-28T22:39:55.497" v="118"/>
        <pc:sldMkLst>
          <pc:docMk/>
          <pc:sldMk cId="3253772208" sldId="264"/>
        </pc:sldMkLst>
      </pc:sldChg>
      <pc:sldChg chg="modSp">
        <pc:chgData name="2509008@student.uwtsd.ac.uk" userId="S::2509008@student.uwtsd.ac.uk::dd9cc49c-34f5-47bd-b4ae-7210b74da7c3" providerId="AD" clId="Web-{1C67A60B-D40A-9CD6-765F-6D9CD0368CEC}" dt="2026-07-28T22:58:23.007" v="241" actId="20577"/>
        <pc:sldMkLst>
          <pc:docMk/>
          <pc:sldMk cId="3496365403" sldId="265"/>
        </pc:sldMkLst>
        <pc:spChg chg="mod">
          <ac:chgData name="2509008@student.uwtsd.ac.uk" userId="S::2509008@student.uwtsd.ac.uk::dd9cc49c-34f5-47bd-b4ae-7210b74da7c3" providerId="AD" clId="Web-{1C67A60B-D40A-9CD6-765F-6D9CD0368CEC}" dt="2026-07-28T22:57:03.205" v="229" actId="20577"/>
          <ac:spMkLst>
            <pc:docMk/>
            <pc:sldMk cId="3496365403" sldId="265"/>
            <ac:spMk id="2" creationId="{E4D4FD29-ABA5-52FB-BB6A-2630C80E9BE5}"/>
          </ac:spMkLst>
        </pc:spChg>
        <pc:spChg chg="mod">
          <ac:chgData name="2509008@student.uwtsd.ac.uk" userId="S::2509008@student.uwtsd.ac.uk::dd9cc49c-34f5-47bd-b4ae-7210b74da7c3" providerId="AD" clId="Web-{1C67A60B-D40A-9CD6-765F-6D9CD0368CEC}" dt="2026-07-28T22:58:23.007" v="241" actId="20577"/>
          <ac:spMkLst>
            <pc:docMk/>
            <pc:sldMk cId="3496365403" sldId="265"/>
            <ac:spMk id="3" creationId="{3BECCA04-F3D0-6153-561A-E6DBB7D495FC}"/>
          </ac:spMkLst>
        </pc:spChg>
      </pc:sldChg>
      <pc:sldChg chg="modSp">
        <pc:chgData name="2509008@student.uwtsd.ac.uk" userId="S::2509008@student.uwtsd.ac.uk::dd9cc49c-34f5-47bd-b4ae-7210b74da7c3" providerId="AD" clId="Web-{1C67A60B-D40A-9CD6-765F-6D9CD0368CEC}" dt="2026-07-28T22:59:30.449" v="247" actId="20577"/>
        <pc:sldMkLst>
          <pc:docMk/>
          <pc:sldMk cId="3757589725" sldId="266"/>
        </pc:sldMkLst>
        <pc:spChg chg="mod">
          <ac:chgData name="2509008@student.uwtsd.ac.uk" userId="S::2509008@student.uwtsd.ac.uk::dd9cc49c-34f5-47bd-b4ae-7210b74da7c3" providerId="AD" clId="Web-{1C67A60B-D40A-9CD6-765F-6D9CD0368CEC}" dt="2026-07-28T22:40:23.952" v="124" actId="20577"/>
          <ac:spMkLst>
            <pc:docMk/>
            <pc:sldMk cId="3757589725" sldId="266"/>
            <ac:spMk id="2" creationId="{E077D604-EF28-4C8D-6A75-517BF35D9FDC}"/>
          </ac:spMkLst>
        </pc:spChg>
        <pc:spChg chg="mod">
          <ac:chgData name="2509008@student.uwtsd.ac.uk" userId="S::2509008@student.uwtsd.ac.uk::dd9cc49c-34f5-47bd-b4ae-7210b74da7c3" providerId="AD" clId="Web-{1C67A60B-D40A-9CD6-765F-6D9CD0368CEC}" dt="2026-07-28T22:59:30.449" v="247" actId="20577"/>
          <ac:spMkLst>
            <pc:docMk/>
            <pc:sldMk cId="3757589725" sldId="266"/>
            <ac:spMk id="3" creationId="{25CC2FEB-86BB-C98D-1E9B-6857C514D11D}"/>
          </ac:spMkLst>
        </pc:spChg>
      </pc:sldChg>
      <pc:sldChg chg="modSp">
        <pc:chgData name="2509008@student.uwtsd.ac.uk" userId="S::2509008@student.uwtsd.ac.uk::dd9cc49c-34f5-47bd-b4ae-7210b74da7c3" providerId="AD" clId="Web-{1C67A60B-D40A-9CD6-765F-6D9CD0368CEC}" dt="2026-07-28T23:01:05.674" v="255" actId="20577"/>
        <pc:sldMkLst>
          <pc:docMk/>
          <pc:sldMk cId="1671010338" sldId="267"/>
        </pc:sldMkLst>
        <pc:spChg chg="mod">
          <ac:chgData name="2509008@student.uwtsd.ac.uk" userId="S::2509008@student.uwtsd.ac.uk::dd9cc49c-34f5-47bd-b4ae-7210b74da7c3" providerId="AD" clId="Web-{1C67A60B-D40A-9CD6-765F-6D9CD0368CEC}" dt="2026-07-28T22:41:33.066" v="149" actId="20577"/>
          <ac:spMkLst>
            <pc:docMk/>
            <pc:sldMk cId="1671010338" sldId="267"/>
            <ac:spMk id="2" creationId="{BF6B6C9C-2CCD-3205-CECB-6F9FFECC5F75}"/>
          </ac:spMkLst>
        </pc:spChg>
        <pc:spChg chg="mod">
          <ac:chgData name="2509008@student.uwtsd.ac.uk" userId="S::2509008@student.uwtsd.ac.uk::dd9cc49c-34f5-47bd-b4ae-7210b74da7c3" providerId="AD" clId="Web-{1C67A60B-D40A-9CD6-765F-6D9CD0368CEC}" dt="2026-07-28T23:01:05.674" v="255" actId="20577"/>
          <ac:spMkLst>
            <pc:docMk/>
            <pc:sldMk cId="1671010338" sldId="267"/>
            <ac:spMk id="3" creationId="{26062E55-9A5C-BCEE-5D71-093AB769F45F}"/>
          </ac:spMkLst>
        </pc:spChg>
      </pc:sldChg>
      <pc:sldChg chg="modSp">
        <pc:chgData name="2509008@student.uwtsd.ac.uk" userId="S::2509008@student.uwtsd.ac.uk::dd9cc49c-34f5-47bd-b4ae-7210b74da7c3" providerId="AD" clId="Web-{1C67A60B-D40A-9CD6-765F-6D9CD0368CEC}" dt="2026-07-28T23:01:20.363" v="256" actId="20577"/>
        <pc:sldMkLst>
          <pc:docMk/>
          <pc:sldMk cId="2147273598" sldId="269"/>
        </pc:sldMkLst>
        <pc:spChg chg="mod">
          <ac:chgData name="2509008@student.uwtsd.ac.uk" userId="S::2509008@student.uwtsd.ac.uk::dd9cc49c-34f5-47bd-b4ae-7210b74da7c3" providerId="AD" clId="Web-{1C67A60B-D40A-9CD6-765F-6D9CD0368CEC}" dt="2026-07-28T22:41:26.706" v="147" actId="20577"/>
          <ac:spMkLst>
            <pc:docMk/>
            <pc:sldMk cId="2147273598" sldId="269"/>
            <ac:spMk id="2" creationId="{01C67959-2021-CE6B-0162-C721DBD1FDB1}"/>
          </ac:spMkLst>
        </pc:spChg>
        <pc:spChg chg="mod">
          <ac:chgData name="2509008@student.uwtsd.ac.uk" userId="S::2509008@student.uwtsd.ac.uk::dd9cc49c-34f5-47bd-b4ae-7210b74da7c3" providerId="AD" clId="Web-{1C67A60B-D40A-9CD6-765F-6D9CD0368CEC}" dt="2026-07-28T23:01:20.363" v="256" actId="20577"/>
          <ac:spMkLst>
            <pc:docMk/>
            <pc:sldMk cId="2147273598" sldId="269"/>
            <ac:spMk id="3" creationId="{DD4AEE4A-B74C-5E00-EB03-F01ACCF95E64}"/>
          </ac:spMkLst>
        </pc:spChg>
      </pc:sldChg>
      <pc:sldChg chg="modSp">
        <pc:chgData name="2509008@student.uwtsd.ac.uk" userId="S::2509008@student.uwtsd.ac.uk::dd9cc49c-34f5-47bd-b4ae-7210b74da7c3" providerId="AD" clId="Web-{1C67A60B-D40A-9CD6-765F-6D9CD0368CEC}" dt="2026-07-28T23:02:02.147" v="272" actId="1076"/>
        <pc:sldMkLst>
          <pc:docMk/>
          <pc:sldMk cId="2610432270" sldId="270"/>
        </pc:sldMkLst>
        <pc:spChg chg="mod">
          <ac:chgData name="2509008@student.uwtsd.ac.uk" userId="S::2509008@student.uwtsd.ac.uk::dd9cc49c-34f5-47bd-b4ae-7210b74da7c3" providerId="AD" clId="Web-{1C67A60B-D40A-9CD6-765F-6D9CD0368CEC}" dt="2026-07-28T23:02:02.147" v="272" actId="1076"/>
          <ac:spMkLst>
            <pc:docMk/>
            <pc:sldMk cId="2610432270" sldId="270"/>
            <ac:spMk id="3" creationId="{5B9E9C1B-D9D0-7E81-C14D-CC141594161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1059F-A9E3-3093-A1CF-CBDA8C399A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EF940-BEBF-D111-F4D0-B9232800B7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96A58-6435-CEA5-9F23-87BC745E9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946A2-C730-454B-AF22-E5332C6FF6DF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AAF40-99DC-D774-AC51-B8D98E63A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9FF42-1CC0-C4EA-B10A-EBBD6CD231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D8FC-B19B-3546-B6E0-D6594901B1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092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F936C-3D3F-E2EE-8BB2-33B22E655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4FDA1-4522-F0E0-E93C-F0AB1407F5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7CB37B-967D-45BF-8542-88CED58A5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946A2-C730-454B-AF22-E5332C6FF6DF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7D8A4E-697A-E12F-0412-C5A51DA60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691E9-3CF9-90F2-37EA-76FC733A0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D8FC-B19B-3546-B6E0-D6594901B1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682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BBD30-A2B1-EC60-CD63-F12DE3224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232AC4-A126-97E5-01BC-2304618DA0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440DF6-C1E9-0F17-484B-D7F72A140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946A2-C730-454B-AF22-E5332C6FF6DF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E14A78-BF38-22F2-9D5F-373BFAF8E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5D1623-B970-D244-5631-C16B64966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D8FC-B19B-3546-B6E0-D6594901B1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704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C7A9A-DF2F-C5D0-B795-DD730BBA9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0984C-4599-94D0-3118-68942CC939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4F6714-63F7-08FC-E028-209A470B23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214B6A-7368-6AF6-8FF1-2467CB642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946A2-C730-454B-AF22-E5332C6FF6DF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A344EA-544F-817D-9550-2DCD0EB9D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11432E-A5E9-E2CF-0B49-4B61EBB82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D8FC-B19B-3546-B6E0-D6594901B1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142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A3393-CAFD-52B0-E601-28D907F87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ACB03-BB36-429F-55E5-23BDADB0F0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55B084-A028-7702-3DE3-DBE7FA5CB2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E3C0E0-F18B-A5AA-34DA-5726C67364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3C3AF8-251F-E16D-60FD-A181BA1C27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9355EE-3728-32BE-6A81-EFD58C1B5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946A2-C730-454B-AF22-E5332C6FF6DF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29EE5C-7D9D-148B-3CD0-9E30A0DE70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35F1D8-03AF-531F-5FE0-F4B54798E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D8FC-B19B-3546-B6E0-D6594901B1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259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674C0-620E-88F8-7C99-3A7F45FF6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0C3AA7-3D49-ADA6-0F45-0D99476B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946A2-C730-454B-AF22-E5332C6FF6DF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1A8346-9D13-A042-A185-92A97C4F5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37A630-1637-FAF2-063B-0A69B8A3F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D8FC-B19B-3546-B6E0-D6594901B1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700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ACC85D-DC7E-AECF-F09F-53617CD00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946A2-C730-454B-AF22-E5332C6FF6DF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10629E-9935-33F3-BF07-FF1A042BE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F0905D-18EB-BBD0-B3F2-8ABC3132E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D8FC-B19B-3546-B6E0-D6594901B1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237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AD4DB-38FE-B38D-5247-D5FC6D6A4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ADE2B-C43A-1F16-0CAF-643D33790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485C8C-8DE9-4647-0057-5E6530ED13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4BB1C6-00C8-36D4-D2C9-680027DCD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946A2-C730-454B-AF22-E5332C6FF6DF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E31F4A-43CC-18AF-3841-EAA7DA4A0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F64668-8B5D-3E0E-1067-350CAED9C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D8FC-B19B-3546-B6E0-D6594901B1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26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70177-5313-2D04-C0DA-E08BEC9FF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3EC0AF-F3A6-F310-E0F9-9B45FFAEA2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BEB3B1-729D-AAAE-EDF0-8B0F794D2E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2384C0-3B3F-7F16-54A8-6F23D0B0F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946A2-C730-454B-AF22-E5332C6FF6DF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1536B9-CBED-4BCF-A13C-5C1F851F6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2C8FF8-1705-2DF0-4A79-B7768047A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D8FC-B19B-3546-B6E0-D6594901B1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858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77DD8-A96D-FC03-2F45-718C1F70B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581A1F-F340-689D-FB33-6323E920D0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247686-90FF-B131-9F02-2E7CCAE3A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946A2-C730-454B-AF22-E5332C6FF6DF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8967EA-9007-5F1D-323F-E44FB1B4C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CC1DE-AFC8-C0B1-2FCE-E5D9A5A20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D8FC-B19B-3546-B6E0-D6594901B1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805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1315CA-331B-4BD3-58D1-E2F081F40A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603706-962A-E1EA-09BE-20F7051039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F81F1-1528-5C0B-568E-F64B48634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946A2-C730-454B-AF22-E5332C6FF6DF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BBD2B-AEA7-7A24-2310-E6EAB6AFE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BA01A-8EF8-B3A3-58F3-ECBD9F577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D8FC-B19B-3546-B6E0-D6594901B1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59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FB3CE7-B597-FD13-8289-B7E495A7D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6D7140-79AC-6E90-D7E0-1E1B8A7302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6140B2-8B16-DEE1-FBA2-26001A0958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7946A2-C730-454B-AF22-E5332C6FF6DF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502F7-9FBE-5BAE-BBAE-E325974ADA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25037F-3379-F28F-AEFF-2FFE2811B8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85D8FC-B19B-3546-B6E0-D6594901B1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17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EA115AA-5DE1-CAB8-ACCA-7F1BB3A86A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0" i="0" dirty="0">
                <a:effectLst/>
                <a:latin typeface="Helvetica"/>
                <a:cs typeface="Helvetica"/>
              </a:rPr>
              <a:t>Module: Effective </a:t>
            </a:r>
            <a:r>
              <a:rPr lang="en-GB" b="0" i="0" err="1">
                <a:effectLst/>
                <a:latin typeface="Helvetica"/>
                <a:cs typeface="Helvetica"/>
              </a:rPr>
              <a:t>Teamworking</a:t>
            </a:r>
            <a:r>
              <a:rPr lang="en-GB" b="0" i="0" dirty="0">
                <a:effectLst/>
                <a:latin typeface="Helvetica"/>
                <a:cs typeface="Helvetica"/>
              </a:rPr>
              <a:t> and</a:t>
            </a:r>
            <a:endParaRPr lang="en-US">
              <a:latin typeface="Helvetica"/>
              <a:cs typeface="Helvetica"/>
            </a:endParaRPr>
          </a:p>
          <a:p>
            <a:pPr marL="0" indent="0" algn="ctr">
              <a:buNone/>
            </a:pPr>
            <a:r>
              <a:rPr lang="en-GB" b="0" i="0">
                <a:effectLst/>
                <a:latin typeface="Helvetica"/>
                <a:cs typeface="Helvetica"/>
              </a:rPr>
              <a:t>Communication (</a:t>
            </a:r>
            <a:r>
              <a:rPr lang="en-GB">
                <a:latin typeface="Helvetica"/>
                <a:cs typeface="Helvetica"/>
              </a:rPr>
              <a:t>LCLM4003)</a:t>
            </a:r>
            <a:endParaRPr lang="en-GB">
              <a:latin typeface="Helvetica" pitchFamily="2" charset="0"/>
              <a:cs typeface="Helvetica" pitchFamily="2" charset="0"/>
            </a:endParaRPr>
          </a:p>
          <a:p>
            <a:pPr marL="0" indent="0" algn="ctr">
              <a:buNone/>
            </a:pPr>
            <a:r>
              <a:rPr lang="en-GB" b="0" i="0">
                <a:effectLst/>
                <a:latin typeface="Helvetica"/>
                <a:cs typeface="Helvetica"/>
              </a:rPr>
              <a:t>Student </a:t>
            </a:r>
            <a:r>
              <a:rPr lang="en-GB">
                <a:latin typeface="Helvetica"/>
                <a:cs typeface="Helvetica"/>
              </a:rPr>
              <a:t>ID-2509008</a:t>
            </a:r>
            <a:r>
              <a:rPr lang="en-GB" b="0" i="0">
                <a:effectLst/>
                <a:latin typeface="Helvetica"/>
                <a:cs typeface="Helvetica"/>
              </a:rPr>
              <a:t> </a:t>
            </a:r>
            <a:endParaRPr lang="en-GB">
              <a:effectLst/>
              <a:latin typeface="Helvetica" pitchFamily="2" charset="0"/>
              <a:cs typeface="Helvetica" pitchFamily="2" charset="0"/>
            </a:endParaRPr>
          </a:p>
          <a:p>
            <a:pPr marL="0" indent="0" algn="ctr">
              <a:buNone/>
            </a:pPr>
            <a:r>
              <a:rPr lang="en-GB" dirty="0">
                <a:latin typeface="Helvetica"/>
                <a:cs typeface="Helvetica"/>
              </a:rPr>
              <a:t>Jessica </a:t>
            </a:r>
            <a:r>
              <a:rPr lang="en-GB" dirty="0" err="1">
                <a:latin typeface="Helvetica"/>
                <a:cs typeface="Helvetica"/>
              </a:rPr>
              <a:t>dudusova</a:t>
            </a:r>
            <a:r>
              <a:rPr lang="en-GB" dirty="0">
                <a:latin typeface="Helvetica"/>
                <a:cs typeface="Helvetica"/>
              </a:rPr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796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8FC1E-6F65-2C03-8709-4A2833863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u="sng">
                <a:latin typeface="Helvetica"/>
                <a:cs typeface="Helvetica"/>
              </a:rPr>
              <a:t>Presentation Overview</a:t>
            </a:r>
            <a:endParaRPr lang="en-US" sz="20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CD8C4-DC93-820B-12E5-D0810FC760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0" i="0" u="sng">
                <a:effectLst/>
                <a:latin typeface="Helvetica"/>
                <a:cs typeface="Helvetica"/>
              </a:rPr>
              <a:t>What We Will Cover Today</a:t>
            </a:r>
            <a:endParaRPr lang="en-GB" sz="2400">
              <a:effectLst/>
              <a:latin typeface="Helvetica" pitchFamily="2" charset="0"/>
              <a:cs typeface="Helvetica"/>
            </a:endParaRPr>
          </a:p>
          <a:p>
            <a:pPr lvl="0"/>
            <a:r>
              <a:rPr lang="en-GB" sz="2000">
                <a:latin typeface="Helvetica"/>
                <a:cs typeface="Helvetica"/>
              </a:rPr>
              <a:t>Case</a:t>
            </a:r>
            <a:r>
              <a:rPr lang="en-GB" sz="2000" b="0" i="0">
                <a:effectLst/>
                <a:latin typeface="Helvetica"/>
                <a:cs typeface="Helvetica"/>
              </a:rPr>
              <a:t> Study Background - Context of Flight Foods Ltd</a:t>
            </a:r>
            <a:endParaRPr lang="en-GB" sz="200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>
                <a:effectLst/>
                <a:latin typeface="Helvetica"/>
                <a:cs typeface="Helvetica"/>
              </a:rPr>
              <a:t>﻿﻿﻿ Key Communication Barriers - 5</a:t>
            </a:r>
            <a:br>
              <a:rPr lang="en-GB" sz="2000" b="0" i="0" dirty="0">
                <a:effectLst/>
                <a:latin typeface="Helvetica" pitchFamily="2" charset="0"/>
              </a:rPr>
            </a:br>
            <a:r>
              <a:rPr lang="en-GB" sz="2000" b="0" i="0" dirty="0">
                <a:effectLst/>
                <a:latin typeface="Helvetica"/>
                <a:cs typeface="Helvetica"/>
              </a:rPr>
              <a:t>core issues identified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>
                <a:effectLst/>
                <a:latin typeface="Helvetica"/>
                <a:cs typeface="Helvetica"/>
              </a:rPr>
              <a:t>﻿﻿﻿ Relevant Theories &amp; Models -</a:t>
            </a:r>
            <a:br>
              <a:rPr lang="en-GB" sz="2000" b="0" i="0" dirty="0">
                <a:effectLst/>
                <a:latin typeface="Helvetica" pitchFamily="2" charset="0"/>
              </a:rPr>
            </a:br>
            <a:r>
              <a:rPr lang="en-GB" sz="2000" b="0" i="0" dirty="0">
                <a:effectLst/>
                <a:latin typeface="Helvetica"/>
                <a:cs typeface="Helvetica"/>
              </a:rPr>
              <a:t>Shannon &amp; Weaver, Berlo, </a:t>
            </a:r>
            <a:r>
              <a:rPr lang="en-GB" sz="2000" b="0" i="0">
                <a:effectLst/>
                <a:latin typeface="Helvetica"/>
                <a:cs typeface="Helvetica"/>
              </a:rPr>
              <a:t>Schramm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>
                <a:effectLst/>
                <a:latin typeface="Helvetica"/>
                <a:cs typeface="Helvetica"/>
              </a:rPr>
              <a:t> Practical Solutions - How to fix each barrier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>
                <a:effectLst/>
                <a:latin typeface="Helvetica"/>
                <a:cs typeface="Helvetica"/>
              </a:rPr>
              <a:t>﻿﻿﻿ Conclusion - Key takeaways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>
                <a:effectLst/>
                <a:latin typeface="Helvetica"/>
                <a:cs typeface="Helvetica"/>
              </a:rPr>
              <a:t>﻿﻿﻿ References</a:t>
            </a:r>
            <a:endParaRPr lang="en-GB" sz="2000">
              <a:effectLst/>
              <a:latin typeface="Helvetica"/>
              <a:cs typeface="Helvetic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326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4410D-C438-7BE2-6EFD-8CFA463ED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57437"/>
            <a:ext cx="10515600" cy="1071563"/>
          </a:xfrm>
        </p:spPr>
        <p:txBody>
          <a:bodyPr>
            <a:normAutofit fontScale="90000"/>
          </a:bodyPr>
          <a:lstStyle/>
          <a:p>
            <a:r>
              <a:rPr lang="en-GB" sz="2700" b="1" i="0" u="sng" dirty="0">
                <a:effectLst/>
                <a:latin typeface="Helvetica"/>
                <a:cs typeface="Helvetica"/>
              </a:rPr>
              <a:t>Case Study Background</a:t>
            </a:r>
            <a:br>
              <a:rPr lang="en-GB" sz="1800" dirty="0">
                <a:effectLst/>
                <a:latin typeface="Helvetica" pitchFamily="2" charset="0"/>
              </a:rPr>
            </a:br>
            <a:r>
              <a:rPr lang="en-GB" sz="2200" b="0" i="0" u="sng" dirty="0">
                <a:effectLst/>
                <a:latin typeface="Helvetica"/>
                <a:cs typeface="Helvetica"/>
              </a:rPr>
              <a:t>About Flight Foods Ltd</a:t>
            </a:r>
            <a:br>
              <a:rPr lang="en-GB" sz="2200" dirty="0">
                <a:effectLst/>
                <a:latin typeface="Helvetica" pitchFamily="2" charset="0"/>
              </a:rPr>
            </a:br>
            <a:r>
              <a:rPr lang="en-GB" sz="2200" b="0" i="0" dirty="0">
                <a:effectLst/>
                <a:latin typeface="Helvetica"/>
                <a:cs typeface="Helvetica"/>
              </a:rPr>
              <a:t>﻿﻿</a:t>
            </a:r>
            <a:r>
              <a:rPr lang="en-GB" sz="2200" dirty="0">
                <a:latin typeface="Helvetica"/>
                <a:cs typeface="Helvetica"/>
              </a:rPr>
              <a:t>-</a:t>
            </a:r>
            <a:r>
              <a:rPr lang="en-GB" sz="2200" b="0" i="0" dirty="0">
                <a:effectLst/>
                <a:latin typeface="Helvetica"/>
                <a:cs typeface="Helvetica"/>
              </a:rPr>
              <a:t>Medium-sized business manufacturing ready meals for airlines</a:t>
            </a:r>
            <a:br>
              <a:rPr lang="en-GB" sz="2200" dirty="0">
                <a:effectLst/>
                <a:latin typeface="Helvetica" pitchFamily="2" charset="0"/>
              </a:rPr>
            </a:br>
            <a:r>
              <a:rPr lang="en-GB" sz="2200" b="0" i="0" dirty="0">
                <a:effectLst/>
                <a:latin typeface="Helvetica"/>
                <a:cs typeface="Helvetica"/>
              </a:rPr>
              <a:t>﻿﻿</a:t>
            </a:r>
            <a:r>
              <a:rPr lang="en-GB" sz="2200" dirty="0">
                <a:latin typeface="Helvetica"/>
                <a:cs typeface="Helvetica"/>
              </a:rPr>
              <a:t>-Facing</a:t>
            </a:r>
            <a:r>
              <a:rPr lang="en-GB" sz="2200" b="0" i="0" dirty="0">
                <a:effectLst/>
                <a:latin typeface="Helvetica"/>
                <a:cs typeface="Helvetica"/>
              </a:rPr>
              <a:t> falling market share due to repeated customer complaints:</a:t>
            </a:r>
            <a:br>
              <a:rPr lang="en-GB" sz="2200" dirty="0">
                <a:effectLst/>
                <a:latin typeface="Helvetica" pitchFamily="2" charset="0"/>
              </a:rPr>
            </a:br>
            <a:r>
              <a:rPr lang="en-GB" sz="2200" b="0" i="0">
                <a:effectLst/>
                <a:latin typeface="Helvetica"/>
                <a:cs typeface="Helvetica"/>
              </a:rPr>
              <a:t>﻿﻿</a:t>
            </a:r>
            <a:r>
              <a:rPr lang="en-GB" sz="2200">
                <a:latin typeface="Helvetica"/>
                <a:cs typeface="Helvetica"/>
              </a:rPr>
              <a:t>  -</a:t>
            </a:r>
            <a:r>
              <a:rPr lang="en-GB" sz="2200" b="0" i="0">
                <a:effectLst/>
                <a:latin typeface="Helvetica"/>
                <a:cs typeface="Helvetica"/>
              </a:rPr>
              <a:t>Undercooked food</a:t>
            </a:r>
            <a:br>
              <a:rPr lang="en-GB" sz="2200" dirty="0">
                <a:effectLst/>
                <a:latin typeface="Helvetica" pitchFamily="2" charset="0"/>
              </a:rPr>
            </a:br>
            <a:r>
              <a:rPr lang="en-GB" sz="2200" b="0" i="0">
                <a:effectLst/>
                <a:latin typeface="Helvetica"/>
                <a:cs typeface="Helvetica"/>
              </a:rPr>
              <a:t>﻿﻿</a:t>
            </a:r>
            <a:r>
              <a:rPr lang="en-GB" sz="2200">
                <a:latin typeface="Helvetica"/>
                <a:cs typeface="Helvetica"/>
              </a:rPr>
              <a:t>  -Poor</a:t>
            </a:r>
            <a:r>
              <a:rPr lang="en-GB" sz="2200" b="0" i="0" dirty="0">
                <a:effectLst/>
                <a:latin typeface="Helvetica"/>
                <a:cs typeface="Helvetica"/>
              </a:rPr>
              <a:t> packaging</a:t>
            </a:r>
            <a:br>
              <a:rPr lang="en-GB" sz="2200" dirty="0">
                <a:effectLst/>
                <a:latin typeface="Helvetica" pitchFamily="2" charset="0"/>
              </a:rPr>
            </a:br>
            <a:r>
              <a:rPr lang="en-GB" sz="2200" b="0" i="0">
                <a:effectLst/>
                <a:latin typeface="Helvetica"/>
                <a:cs typeface="Helvetica"/>
              </a:rPr>
              <a:t>﻿</a:t>
            </a:r>
            <a:r>
              <a:rPr lang="en-GB" sz="2200">
                <a:latin typeface="Helvetica"/>
                <a:cs typeface="Helvetica"/>
              </a:rPr>
              <a:t>  -</a:t>
            </a:r>
            <a:r>
              <a:rPr lang="en-GB" sz="2200" b="0" i="0">
                <a:effectLst/>
                <a:latin typeface="Helvetica"/>
                <a:cs typeface="Helvetica"/>
              </a:rPr>
              <a:t>﻿Cross-contamination (e.g. meat in vegetarian meals)</a:t>
            </a:r>
            <a:br>
              <a:rPr lang="en-GB" sz="2200" dirty="0">
                <a:effectLst/>
                <a:latin typeface="Helvetica" pitchFamily="2" charset="0"/>
              </a:rPr>
            </a:br>
            <a:r>
              <a:rPr lang="en-GB" sz="2200" b="0" i="0" u="sng" dirty="0">
                <a:effectLst/>
                <a:latin typeface="Helvetica"/>
                <a:cs typeface="Helvetica"/>
              </a:rPr>
              <a:t>Current Operations</a:t>
            </a:r>
            <a:br>
              <a:rPr lang="en-GB" sz="2200" dirty="0">
                <a:effectLst/>
                <a:latin typeface="Helvetica" pitchFamily="2" charset="0"/>
              </a:rPr>
            </a:br>
            <a:r>
              <a:rPr lang="en-GB" sz="2200" b="0" i="0" dirty="0">
                <a:effectLst/>
                <a:latin typeface="Helvetica"/>
                <a:cs typeface="Helvetica"/>
              </a:rPr>
              <a:t>﻿﻿40 staff aged 16-60, from 5 distinct cultural backgrounds</a:t>
            </a:r>
            <a:br>
              <a:rPr lang="en-GB" sz="2200" dirty="0">
                <a:effectLst/>
                <a:latin typeface="Helvetica" pitchFamily="2" charset="0"/>
              </a:rPr>
            </a:br>
            <a:r>
              <a:rPr lang="en-GB" sz="2200" b="0" i="0" dirty="0">
                <a:effectLst/>
                <a:latin typeface="Helvetica"/>
                <a:cs typeface="Helvetica"/>
              </a:rPr>
              <a:t>﻿﻿Old, noisy factory machinery</a:t>
            </a:r>
            <a:br>
              <a:rPr lang="en-GB" sz="2200" dirty="0">
                <a:effectLst/>
                <a:latin typeface="Helvetica" pitchFamily="2" charset="0"/>
              </a:rPr>
            </a:br>
            <a:r>
              <a:rPr lang="en-GB" sz="2200" b="0" i="0" dirty="0">
                <a:effectLst/>
                <a:latin typeface="Helvetica"/>
                <a:cs typeface="Helvetica"/>
              </a:rPr>
              <a:t>﻿﻿Floor manager: Gary - qualified in food hygiene but limited support</a:t>
            </a:r>
            <a:br>
              <a:rPr lang="en-GB" sz="1800" dirty="0">
                <a:effectLst/>
                <a:latin typeface="Helvetica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87F45-F1CB-DB78-C109-38434E4F2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828" y="4116274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Core Issue</a:t>
            </a:r>
            <a:endParaRPr lang="en-US" sz="2000"/>
          </a:p>
          <a:p>
            <a:pPr marL="0" indent="0">
              <a:buNone/>
            </a:pPr>
            <a:r>
              <a:rPr lang="en-GB" sz="2000" b="0" i="0" dirty="0">
                <a:effectLst/>
                <a:latin typeface="Helvetica"/>
                <a:cs typeface="Helvetica"/>
              </a:rPr>
              <a:t>Breakdowns in communication are the root cause of operational failures, not just lack of skills or effort.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439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AF0CE-642A-98BB-01C1-379CBDCB2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b="1" u="sng" dirty="0"/>
              <a:t>Environmental Noise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A952B-AB30-4F51-923E-D1EF0ADBC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993" y="1691594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What is this barrier?</a:t>
            </a:r>
            <a:endParaRPr lang="en-US" sz="2000" u="sng"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b="0" i="0" dirty="0">
                <a:effectLst/>
                <a:latin typeface="Helvetica"/>
                <a:cs typeface="Helvetica"/>
              </a:rPr>
              <a:t>Anything physical that stops messages being heard or understood clearly.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b="0" i="0" dirty="0">
                <a:effectLst/>
                <a:latin typeface="Helvetica"/>
                <a:cs typeface="Helvetica"/>
              </a:rPr>
              <a:t>Evidence from the case: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﻿﻿Old, loud clanking/banging machinery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﻿﻿Gary says the floor feels like a</a:t>
            </a:r>
            <a:br>
              <a:rPr lang="en-GB" sz="2000" b="0" i="0" dirty="0">
                <a:effectLst/>
                <a:latin typeface="Helvetica" pitchFamily="2" charset="0"/>
              </a:rPr>
            </a:br>
            <a:r>
              <a:rPr lang="en-GB" sz="2000" b="0" i="0" dirty="0">
                <a:effectLst/>
                <a:latin typeface="Helvetica"/>
                <a:cs typeface="Helvetica"/>
              </a:rPr>
              <a:t>"madhouse"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marL="0" lvl="0" indent="0">
              <a:buNone/>
            </a:pPr>
            <a:r>
              <a:rPr lang="en-GB" sz="2000" b="0" i="0">
                <a:effectLst/>
                <a:latin typeface="Helvetica"/>
                <a:cs typeface="Helvetica"/>
              </a:rPr>
              <a:t>﻿</a:t>
            </a:r>
            <a:r>
              <a:rPr lang="en-GB" sz="2000" b="0" i="0" u="sng">
                <a:effectLst/>
                <a:latin typeface="Helvetica"/>
                <a:cs typeface="Helvetica"/>
              </a:rPr>
              <a:t>Hard to hear spoken instructions over the noise</a:t>
            </a:r>
            <a:endParaRPr lang="en-GB" sz="2000" u="sng">
              <a:effectLst/>
              <a:latin typeface="Helvetica"/>
              <a:cs typeface="Helvetica"/>
            </a:endParaRPr>
          </a:p>
          <a:p>
            <a:r>
              <a:rPr lang="en-GB" sz="2000" b="0" i="0">
                <a:effectLst/>
                <a:latin typeface="Helvetica"/>
                <a:cs typeface="Helvetica"/>
              </a:rPr>
              <a:t>Relevant Theory: Shannon &amp; </a:t>
            </a:r>
            <a:r>
              <a:rPr lang="en-GB" sz="2000">
                <a:latin typeface="Helvetica"/>
                <a:cs typeface="Helvetica"/>
              </a:rPr>
              <a:t>Weaver's Communication</a:t>
            </a:r>
            <a:r>
              <a:rPr lang="en-GB" sz="2000" b="0" i="0">
                <a:effectLst/>
                <a:latin typeface="Helvetica"/>
                <a:cs typeface="Helvetica"/>
              </a:rPr>
              <a:t> Model</a:t>
            </a:r>
            <a:endParaRPr lang="en-GB" sz="200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﻿﻿Identifies "noise" as any factor that distorts or interrupts the message as it travels from sender to receiver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﻿﻿Here: physical noise distorts Gary's spoken instructions before staff can understand them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344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E06DA-CAC5-5998-F6FF-D812AED8C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b="1" u="sng" dirty="0"/>
              <a:t>Language &amp;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3922C-1519-0B63-2EBF-8EBA7E9EA9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0" i="0" u="sng" dirty="0">
                <a:effectLst/>
                <a:latin typeface="Helvetica"/>
                <a:cs typeface="Helvetica"/>
              </a:rPr>
              <a:t>What is this barrier?</a:t>
            </a:r>
            <a:endParaRPr lang="en-US" u="sng">
              <a:latin typeface="Helvetica"/>
              <a:cs typeface="Helvetica"/>
            </a:endParaRPr>
          </a:p>
          <a:p>
            <a:r>
              <a:rPr lang="en-GB" sz="2000" b="0" i="0" dirty="0">
                <a:effectLst/>
                <a:latin typeface="Helvetica"/>
                <a:cs typeface="Helvetica"/>
              </a:rPr>
              <a:t>Differences in language, vocabulary, or how messages are shared that cause misunderstanding.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Evidence from the case:</a:t>
            </a:r>
            <a:endParaRPr lang="en-GB" sz="2000" u="sng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﻿﻿Most staff speak their own first language, only using limited English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﻿﻿Gary relies on verbal instructions that are easily missed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﻿﻿Wall signs use only English, which many cannot fully understand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Relevant Theory: Berlo's SMCR Model</a:t>
            </a:r>
            <a:endParaRPr lang="en-GB" sz="2000" u="sng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﻿﻿Highlights communication skills &amp; knowledge of sender and receiver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﻿﻿Gary (sender) speaks fluent English; staff (receivers) have limited English - this gap breaks effective transfer of meaning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046876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72077-2D48-3061-0CD7-B5AD0CABE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b="1" u="sng" dirty="0"/>
              <a:t>Age / Generational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999CA-3D8C-DDC9-B6B1-4F0DD5A77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382939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What is this barrier?</a:t>
            </a:r>
            <a:endParaRPr lang="en-US" sz="2000" u="sng"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b="0" i="0" dirty="0">
                <a:effectLst/>
                <a:latin typeface="Helvetica"/>
                <a:cs typeface="Helvetica"/>
              </a:rPr>
              <a:t>Differences in attitudes, work styles, and understanding between different age groups.</a:t>
            </a:r>
            <a:endParaRPr lang="en-GB" sz="2000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Evidence from the case:</a:t>
            </a:r>
            <a:endParaRPr lang="en-GB" sz="2000" u="sng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﻿﻿Staff aged 16 to 60 years old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﻿﻿Gary notes: "The older ones seem to understand, but the problem seems to be with the younger ones"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﻿﻿Different expectations of instruction, responsibility, and following rules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Relevant Theory: </a:t>
            </a:r>
            <a:r>
              <a:rPr lang="en-GB" sz="2000" u="sng">
                <a:latin typeface="Helvetica"/>
                <a:cs typeface="Helvetica"/>
              </a:rPr>
              <a:t>Schein's Organisational</a:t>
            </a:r>
            <a:r>
              <a:rPr lang="en-GB" sz="2000" b="0" i="0" u="sng">
                <a:effectLst/>
                <a:latin typeface="Helvetica"/>
                <a:cs typeface="Helvetica"/>
              </a:rPr>
              <a:t> Culture / </a:t>
            </a:r>
            <a:r>
              <a:rPr lang="en-GB" sz="2000" u="sng">
                <a:latin typeface="Helvetica"/>
                <a:cs typeface="Helvetica"/>
              </a:rPr>
              <a:t>Generational Theory</a:t>
            </a:r>
            <a:endParaRPr lang="en-GB" sz="2000" u="sng">
              <a:effectLst/>
              <a:latin typeface="Helvetica" pitchFamily="2" charset="0"/>
              <a:cs typeface="Helvetica" pitchFamily="2" charset="0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﻿﻿Different generations have different norms for how they receive and act on instructions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r>
              <a:rPr lang="en-US" sz="2000">
                <a:latin typeface="Helvetica"/>
                <a:cs typeface="Helvetica"/>
              </a:rPr>
              <a:t>Older staff may be more used to following direct orders; younger staff may need clearer explanation of why rules matter, not just what to do</a:t>
            </a:r>
            <a:endParaRPr lang="en-GB" sz="2000" dirty="0">
              <a:latin typeface="Helvetica"/>
              <a:cs typeface="Helvetic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4822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F0B3D-2E01-8F0C-BD94-7ABBB64F0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Cultural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6AE36-7E1D-FC8C-C5ED-727CEEADF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8254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What is this barrier?</a:t>
            </a:r>
            <a:endParaRPr lang="en-US" sz="2000" u="sng"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b="0" i="0">
                <a:effectLst/>
                <a:latin typeface="Helvetica"/>
                <a:cs typeface="Helvetica"/>
              </a:rPr>
              <a:t>Differences in values, standards, work practices, and expectations across different cultural groups.</a:t>
            </a:r>
            <a:endParaRPr lang="en-GB" sz="2000" dirty="0"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dirty="0">
                <a:latin typeface="Helvetica"/>
                <a:cs typeface="Helvetica"/>
              </a:rPr>
              <a:t> </a:t>
            </a:r>
            <a:r>
              <a:rPr lang="en-GB" sz="2000" b="0" i="0" u="sng">
                <a:effectLst/>
                <a:latin typeface="Helvetica"/>
                <a:cs typeface="Helvetica"/>
              </a:rPr>
              <a:t>Evidence from the case:</a:t>
            </a:r>
            <a:endParaRPr lang="en-GB" sz="2000" u="sng"/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﻿﻿Workforce made up of 5 distinct cultural groups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﻿﻿Different understandings of food hygiene rules, hierarchy, and following written instructions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﻿﻿Gary assumes everyone interprets rules the same way he does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Relevant Theory: </a:t>
            </a:r>
            <a:r>
              <a:rPr lang="en-GB" sz="2000" b="0" i="0" u="sng">
                <a:effectLst/>
                <a:latin typeface="Helvetica"/>
                <a:cs typeface="Helvetica"/>
              </a:rPr>
              <a:t>Schramm's </a:t>
            </a:r>
            <a:r>
              <a:rPr lang="en-GB" sz="2000" u="sng">
                <a:latin typeface="Helvetica"/>
                <a:cs typeface="Helvetica"/>
              </a:rPr>
              <a:t>Circular Communication</a:t>
            </a:r>
            <a:r>
              <a:rPr lang="en-GB" sz="2000" b="0" i="0" u="sng">
                <a:effectLst/>
                <a:latin typeface="Helvetica"/>
                <a:cs typeface="Helvetica"/>
              </a:rPr>
              <a:t> Model</a:t>
            </a:r>
            <a:endParaRPr lang="en-GB" sz="2000" u="sng" dirty="0">
              <a:effectLst/>
              <a:latin typeface="Helvetica"/>
              <a:cs typeface="Helvetica"/>
            </a:endParaRPr>
          </a:p>
          <a:p>
            <a:r>
              <a:rPr lang="en-GB" sz="2000">
                <a:latin typeface="Helvetica"/>
                <a:cs typeface="Helvetica"/>
              </a:rPr>
              <a:t>﻿﻿Communication depends on shared experience and cultural frame of reference</a:t>
            </a:r>
            <a:endParaRPr lang="en-US" sz="2000">
              <a:latin typeface="Helvetica"/>
              <a:cs typeface="Helvetica"/>
            </a:endParaRPr>
          </a:p>
          <a:p>
            <a:r>
              <a:rPr lang="en-GB" sz="2000">
                <a:latin typeface="Helvetica"/>
                <a:cs typeface="Helvetica"/>
              </a:rPr>
              <a:t>﻿﻿Gary and staff have different life/ cultural backgrounds - messages mean different things to them, so they are misinterpreted</a:t>
            </a:r>
            <a:endParaRPr lang="en-GB" sz="20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645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4FD29-ABA5-52FB-BB6A-2630C80E9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Emotional &amp; Psychological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ECCA04-F3D0-6153-561A-E6DBB7D495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What is this barrier?</a:t>
            </a:r>
            <a:endParaRPr lang="en-US" sz="2000" u="sng"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b="0" i="0" dirty="0">
                <a:effectLst/>
                <a:latin typeface="Helvetica"/>
                <a:cs typeface="Helvetica"/>
              </a:rPr>
              <a:t>Feelings, stress, fatigue, or mood that stop people sending or receiving messages clearly.</a:t>
            </a:r>
            <a:endParaRPr lang="en-GB" sz="2000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Evidence from the case:</a:t>
            </a:r>
            <a:endParaRPr lang="en-GB" sz="2000" u="sng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﻿﻿Gary was tired, rushed, and unhygienic himself after staying up late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﻿﻿He reacted with anger: "Idiots!" - this makes staff afraid to ask questions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﻿﻿Stress and frustration cloud judgement and damage trust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Relevant Theory: </a:t>
            </a:r>
            <a:r>
              <a:rPr lang="en-GB" sz="2000" u="sng">
                <a:latin typeface="Helvetica"/>
                <a:cs typeface="Helvetica"/>
              </a:rPr>
              <a:t>Mehrabian's Communication</a:t>
            </a:r>
            <a:r>
              <a:rPr lang="en-GB" sz="2000" b="0" i="0" u="sng">
                <a:effectLst/>
                <a:latin typeface="Helvetica"/>
                <a:cs typeface="Helvetica"/>
              </a:rPr>
              <a:t> Framework</a:t>
            </a:r>
            <a:endParaRPr lang="en-GB" sz="2000" u="sng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﻿﻿Shows feelings/tone shape meaning more than words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﻿﻿Angry shouting creates fear: staff focus on avoiding trouble, not understanding instructions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365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7D604-EF28-4C8D-6A75-517BF35D9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Environmental &amp; Language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C2FEB-86BB-C98D-1E9B-6857C514D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 Fixing Environmental Noise</a:t>
            </a:r>
            <a:endParaRPr lang="en-US" sz="2000" u="sng"/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﻿﻿Schedule key briefings when machinery is off (e.g. start/end of shifts)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﻿﻿Provide PPE ear protection + use visual signals/headsets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﻿﻿Plan phased replacement of loud equipment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 Fixing Language Barriers</a:t>
            </a:r>
            <a:endParaRPr lang="en-GB" sz="2000" u="sng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﻿﻿Translate all signs/instructions into the 5 main languages spoken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﻿﻿Use pictures + simple icons alongside text (universal understanding)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﻿﻿Deliver basic English + food hygiene training before staff start work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﻿﻿Nominate bilingual team members as interpreters/mentors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5897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B6C9C-2CCD-3205-CECB-6F9FFECC5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Age, Cultural &amp; Emotional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62E55-9A5C-BCEE-5D71-093AB769F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0" i="0" u="sng">
                <a:effectLst/>
                <a:latin typeface="Helvetica"/>
                <a:cs typeface="Helvetica"/>
              </a:rPr>
              <a:t> Addressing Age/</a:t>
            </a:r>
            <a:r>
              <a:rPr lang="en-GB" sz="2000" u="sng">
                <a:latin typeface="Helvetica"/>
                <a:cs typeface="Helvetica"/>
              </a:rPr>
              <a:t>Generational Differences</a:t>
            </a:r>
            <a:endParaRPr lang="en-US" sz="2000" u="sng">
              <a:effectLst/>
              <a:latin typeface="Aptos" panose="02110004020202020204"/>
              <a:cs typeface="Helvetica"/>
            </a:endParaRPr>
          </a:p>
          <a:p>
            <a:pPr lvl="0"/>
            <a:r>
              <a:rPr lang="en-GB" sz="2000" b="0" i="0">
                <a:effectLst/>
                <a:latin typeface="Helvetica"/>
                <a:cs typeface="Helvetica"/>
              </a:rPr>
              <a:t>﻿Explain why rules matter, not just what to do</a:t>
            </a:r>
            <a:endParaRPr lang="en-GB" sz="200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﻿﻿Pair older experienced staff with younger team members for peer support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﻿﻿Use clear, varied styles of instruction to suit all preferences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sz="2000" u="sng">
                <a:latin typeface="Helvetica"/>
                <a:cs typeface="Helvetica"/>
              </a:rPr>
              <a:t>Resolving</a:t>
            </a:r>
            <a:r>
              <a:rPr lang="en-GB" sz="2000" b="0" i="0" u="sng">
                <a:effectLst/>
                <a:latin typeface="Helvetica"/>
                <a:cs typeface="Helvetica"/>
              </a:rPr>
              <a:t> Cultural Barriers</a:t>
            </a:r>
            <a:endParaRPr lang="en-GB" sz="2000" u="sng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>
                <a:effectLst/>
                <a:latin typeface="Helvetica"/>
                <a:cs typeface="Helvetica"/>
              </a:rPr>
              <a:t>﻿﻿</a:t>
            </a:r>
            <a:r>
              <a:rPr lang="en-GB" sz="2000">
                <a:latin typeface="Helvetica"/>
                <a:cs typeface="Helvetica"/>
              </a:rPr>
              <a:t>Agree</a:t>
            </a:r>
            <a:r>
              <a:rPr lang="en-GB" sz="2000" b="0" i="0">
                <a:effectLst/>
                <a:latin typeface="Helvetica"/>
                <a:cs typeface="Helvetica"/>
              </a:rPr>
              <a:t> shared standards together in team meetings</a:t>
            </a:r>
            <a:endParaRPr lang="en-GB" sz="200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﻿﻿Deliver training that explains why hygiene rules are critical for airline food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﻿﻿Celebrate diversity and check understanding regularly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010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67959-2021-CE6B-0162-C721DBD1F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AEE4A-B74C-5E00-EB03-F01ACCF95E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0" i="0" u="sng" dirty="0">
                <a:effectLst/>
                <a:latin typeface="Helvetica"/>
                <a:cs typeface="Helvetica"/>
              </a:rPr>
              <a:t>Key Takeaways</a:t>
            </a:r>
            <a:endParaRPr lang="en-US" sz="2000" u="sng">
              <a:latin typeface="Helvetica"/>
              <a:cs typeface="Helvetica"/>
            </a:endParaRPr>
          </a:p>
          <a:p>
            <a:pPr lvl="0"/>
            <a:r>
              <a:rPr lang="en-GB" sz="2000" b="0" i="0">
                <a:effectLst/>
                <a:latin typeface="Helvetica"/>
                <a:cs typeface="Helvetica"/>
              </a:rPr>
              <a:t>﻿﻿</a:t>
            </a:r>
            <a:r>
              <a:rPr lang="en-GB" sz="2000">
                <a:latin typeface="Helvetica"/>
                <a:cs typeface="Helvetica"/>
              </a:rPr>
              <a:t>Poor</a:t>
            </a:r>
            <a:r>
              <a:rPr lang="en-GB" sz="2000" b="0" i="0">
                <a:effectLst/>
                <a:latin typeface="Helvetica"/>
                <a:cs typeface="Helvetica"/>
              </a:rPr>
              <a:t> performance at Flight Foods Ltd is not due to lazy or unmotivated staff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>
                <a:effectLst/>
                <a:latin typeface="Helvetica"/>
                <a:cs typeface="Helvetica"/>
              </a:rPr>
              <a:t>﻿﻿</a:t>
            </a:r>
            <a:r>
              <a:rPr lang="en-GB" sz="2000">
                <a:latin typeface="Helvetica"/>
                <a:cs typeface="Helvetica"/>
              </a:rPr>
              <a:t>it</a:t>
            </a:r>
            <a:r>
              <a:rPr lang="en-GB" sz="2000" b="0" i="0">
                <a:effectLst/>
                <a:latin typeface="Helvetica"/>
                <a:cs typeface="Helvetica"/>
              </a:rPr>
              <a:t> is caused by five clear communication barriers:</a:t>
            </a:r>
            <a:br>
              <a:rPr lang="en-GB" sz="2000" b="0" i="0" dirty="0">
                <a:effectLst/>
                <a:latin typeface="Helvetica" pitchFamily="2" charset="0"/>
              </a:rPr>
            </a:br>
            <a:r>
              <a:rPr lang="en-GB" sz="2000" b="0" i="0">
                <a:effectLst/>
                <a:latin typeface="Helvetica"/>
                <a:cs typeface="Helvetica"/>
              </a:rPr>
              <a:t>environmental noise, language gaps, generational difterences</a:t>
            </a:r>
            <a:r>
              <a:rPr lang="en-GB" sz="2000" b="0" i="0" dirty="0">
                <a:effectLst/>
                <a:latin typeface="Helvetica"/>
                <a:cs typeface="Helvetica"/>
              </a:rPr>
              <a:t>, cultural differences, and emotional factors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>
                <a:effectLst/>
                <a:latin typeface="Helvetica"/>
                <a:cs typeface="Helvetica"/>
              </a:rPr>
              <a:t>﻿﻿</a:t>
            </a:r>
            <a:r>
              <a:rPr lang="en-GB" sz="2000">
                <a:latin typeface="Helvetica"/>
                <a:cs typeface="Helvetica"/>
              </a:rPr>
              <a:t>Theories</a:t>
            </a:r>
            <a:r>
              <a:rPr lang="en-GB" sz="2000" b="0" i="0">
                <a:effectLst/>
                <a:latin typeface="Helvetica"/>
                <a:cs typeface="Helvetica"/>
              </a:rPr>
              <a:t> like Shannon &amp; Weaver, Berlo, and Schramm</a:t>
            </a:r>
            <a:r>
              <a:rPr lang="en-GB" sz="2000" b="0" i="0" dirty="0">
                <a:effectLst/>
                <a:latin typeface="Helvetica"/>
                <a:cs typeface="Helvetica"/>
              </a:rPr>
              <a:t> help explain exactly how and why messages fail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pPr lvl="0"/>
            <a:r>
              <a:rPr lang="en-GB" sz="2000" b="0" i="0" dirty="0">
                <a:effectLst/>
                <a:latin typeface="Helvetica"/>
                <a:cs typeface="Helvetica"/>
              </a:rPr>
              <a:t>﻿﻿Simple, practical changes to how instructions are shared and how the team works together will fix these issues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r>
              <a:rPr lang="en-GB" sz="2000" b="0" i="0">
                <a:effectLst/>
                <a:latin typeface="Helvetica"/>
                <a:cs typeface="Helvetica"/>
              </a:rPr>
              <a:t>Better communication will improve food safety, restore customer trust, and help the business win </a:t>
            </a:r>
            <a:r>
              <a:rPr lang="en-GB" sz="2000" b="0" i="0" dirty="0">
                <a:effectLst/>
                <a:latin typeface="Helvetica"/>
                <a:cs typeface="Helvetica"/>
              </a:rPr>
              <a:t>back market share</a:t>
            </a:r>
            <a:endParaRPr lang="en-GB" sz="2000" dirty="0">
              <a:effectLst/>
              <a:latin typeface="Helvetica"/>
              <a:cs typeface="Helvetic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7273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63156-6E92-2E05-1748-27CD51354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E9C1B-D9D0-7E81-C14D-CC14159416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229" y="171676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buNone/>
            </a:pPr>
            <a:r>
              <a:rPr lang="en-GB" sz="1800" b="0" i="0">
                <a:effectLst/>
                <a:latin typeface="Helvetica"/>
                <a:cs typeface="Helvetica"/>
              </a:rPr>
              <a:t>Berlo, D.K. (1960) The Process of Communication: An Introduction to Theory and Practice. New </a:t>
            </a:r>
            <a:r>
              <a:rPr lang="en-GB" sz="1800" b="0" i="0" dirty="0">
                <a:effectLst/>
                <a:latin typeface="Helvetica"/>
                <a:cs typeface="Helvetica"/>
              </a:rPr>
              <a:t>York: Holt, </a:t>
            </a:r>
            <a:r>
              <a:rPr lang="en-GB" sz="1800" b="0" i="0">
                <a:effectLst/>
                <a:latin typeface="Helvetica"/>
                <a:cs typeface="Helvetica"/>
              </a:rPr>
              <a:t>Rinehart and Winston.</a:t>
            </a:r>
            <a:endParaRPr lang="en-US"/>
          </a:p>
          <a:p>
            <a:pPr marL="0" lvl="0" indent="0">
              <a:buNone/>
            </a:pPr>
            <a:r>
              <a:rPr lang="en-GB" sz="1800" b="0" i="0">
                <a:effectLst/>
                <a:latin typeface="Helvetica"/>
                <a:cs typeface="Helvetica"/>
              </a:rPr>
              <a:t>﻿Mehrabian, A. (1971) Silent Messages.</a:t>
            </a:r>
            <a:br>
              <a:rPr lang="en-GB" sz="1800" b="0" i="0" dirty="0">
                <a:effectLst/>
                <a:latin typeface="Helvetica" pitchFamily="2" charset="0"/>
              </a:rPr>
            </a:br>
            <a:r>
              <a:rPr lang="en-GB" sz="1800" b="0" i="0" dirty="0">
                <a:effectLst/>
                <a:latin typeface="Helvetica"/>
                <a:cs typeface="Helvetica"/>
              </a:rPr>
              <a:t>Belmont: Wadsworth Publishing.</a:t>
            </a:r>
            <a:endParaRPr lang="en-GB" sz="1800" dirty="0">
              <a:effectLst/>
              <a:latin typeface="Helvetica"/>
              <a:cs typeface="Helvetica"/>
            </a:endParaRPr>
          </a:p>
          <a:p>
            <a:pPr marL="0" lvl="0" indent="0">
              <a:buNone/>
            </a:pPr>
            <a:r>
              <a:rPr lang="en-GB" sz="1800" b="0" i="0">
                <a:effectLst/>
                <a:latin typeface="Helvetica"/>
                <a:cs typeface="Helvetica"/>
              </a:rPr>
              <a:t>﻿Schramm, W. (1954) The Process and Effects of Mass Communication.</a:t>
            </a:r>
            <a:br>
              <a:rPr lang="en-GB" sz="1800" b="0" i="0" dirty="0">
                <a:effectLst/>
                <a:latin typeface="Helvetica" pitchFamily="2" charset="0"/>
              </a:rPr>
            </a:br>
            <a:r>
              <a:rPr lang="en-GB" sz="1800" b="0" i="0" dirty="0">
                <a:effectLst/>
                <a:latin typeface="Helvetica"/>
                <a:cs typeface="Helvetica"/>
              </a:rPr>
              <a:t>Urbana: University of Illinois Press.</a:t>
            </a:r>
            <a:endParaRPr lang="en-GB" sz="1800" dirty="0">
              <a:effectLst/>
              <a:latin typeface="Helvetica"/>
              <a:cs typeface="Helvetica"/>
            </a:endParaRPr>
          </a:p>
          <a:p>
            <a:pPr marL="0" lvl="0" indent="0">
              <a:buNone/>
            </a:pPr>
            <a:r>
              <a:rPr lang="en-GB" sz="1800" b="0" i="0">
                <a:effectLst/>
                <a:latin typeface="Helvetica"/>
                <a:cs typeface="Helvetica"/>
              </a:rPr>
              <a:t>Shannon, C.E. and Weaver, W. (1949)</a:t>
            </a:r>
            <a:br>
              <a:rPr lang="en-GB" sz="1800" b="0" i="0" dirty="0">
                <a:effectLst/>
                <a:latin typeface="Helvetica" pitchFamily="2" charset="0"/>
              </a:rPr>
            </a:br>
            <a:r>
              <a:rPr lang="en-GB" sz="1800" b="0" i="0" dirty="0">
                <a:effectLst/>
                <a:latin typeface="Helvetica"/>
                <a:cs typeface="Helvetica"/>
              </a:rPr>
              <a:t>The Mathematical Theory of Communication. Urbana: University of Illinois Press.</a:t>
            </a:r>
            <a:endParaRPr lang="en-GB" sz="1800" dirty="0">
              <a:effectLst/>
              <a:latin typeface="Helvetica"/>
              <a:cs typeface="Helvetica"/>
            </a:endParaRPr>
          </a:p>
          <a:p>
            <a:pPr marL="0" lvl="0" indent="0">
              <a:buNone/>
            </a:pPr>
            <a:r>
              <a:rPr lang="en-GB" sz="1800" b="0" i="0">
                <a:effectLst/>
                <a:latin typeface="Helvetica"/>
                <a:cs typeface="Helvetica"/>
              </a:rPr>
              <a:t>﻿Schein, E.H. (2010) Organizational</a:t>
            </a:r>
            <a:r>
              <a:rPr lang="en-GB" sz="1800" b="0" i="0" dirty="0">
                <a:effectLst/>
                <a:latin typeface="Helvetica"/>
                <a:cs typeface="Helvetica"/>
              </a:rPr>
              <a:t> Culture and Leadership. 4th </a:t>
            </a:r>
            <a:r>
              <a:rPr lang="en-GB" sz="1800" b="0" i="0">
                <a:effectLst/>
                <a:latin typeface="Helvetica"/>
                <a:cs typeface="Helvetica"/>
              </a:rPr>
              <a:t>edn</a:t>
            </a:r>
            <a:r>
              <a:rPr lang="en-GB" sz="1800" b="0" i="0" dirty="0">
                <a:effectLst/>
                <a:latin typeface="Helvetica"/>
                <a:cs typeface="Helvetica"/>
              </a:rPr>
              <a:t>. San Francisco: </a:t>
            </a:r>
            <a:r>
              <a:rPr lang="en-GB" sz="1800" b="0" i="0">
                <a:effectLst/>
                <a:latin typeface="Helvetica"/>
                <a:cs typeface="Helvetica"/>
              </a:rPr>
              <a:t>Jossey-Bass</a:t>
            </a:r>
            <a:r>
              <a:rPr lang="en-GB" sz="1800" b="0" i="0" dirty="0">
                <a:effectLst/>
                <a:latin typeface="Helvetica"/>
                <a:cs typeface="Helvetica"/>
              </a:rPr>
              <a:t>.</a:t>
            </a:r>
            <a:endParaRPr lang="en-GB" sz="1800" dirty="0">
              <a:effectLst/>
              <a:latin typeface="Helvetica"/>
              <a:cs typeface="Helvetic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04322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F6618-D75A-3296-1C6A-922856722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28A84-5B90-19D9-514D-92A0546F4C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0" i="0" dirty="0">
                <a:effectLst/>
                <a:latin typeface="Helvetica" pitchFamily="2" charset="0"/>
              </a:rPr>
              <a:t>V</a:t>
            </a:r>
            <a:endParaRPr lang="en-GB" sz="1800" dirty="0">
              <a:effectLst/>
              <a:latin typeface="Helvetica" pitchFamily="2" charset="0"/>
            </a:endParaRPr>
          </a:p>
          <a:p>
            <a:r>
              <a:rPr lang="en-GB" sz="1800" b="0" i="0" dirty="0">
                <a:effectLst/>
                <a:latin typeface="Helvetica" pitchFamily="2" charset="0"/>
              </a:rPr>
              <a:t>Managing Emotional Barriers</a:t>
            </a:r>
            <a:endParaRPr lang="en-GB" sz="1800" dirty="0">
              <a:effectLst/>
              <a:latin typeface="Helvetica" pitchFamily="2" charset="0"/>
            </a:endParaRPr>
          </a:p>
          <a:p>
            <a:pPr lvl="0"/>
            <a:r>
              <a:rPr lang="en-GB" sz="1800" b="0" i="0" dirty="0">
                <a:effectLst/>
                <a:latin typeface="Helvetica" pitchFamily="2" charset="0"/>
              </a:rPr>
              <a:t>﻿﻿Encourage calm, two-way communication</a:t>
            </a:r>
            <a:endParaRPr lang="en-GB" sz="1800" dirty="0">
              <a:effectLst/>
              <a:latin typeface="Helvetica" pitchFamily="2" charset="0"/>
            </a:endParaRPr>
          </a:p>
          <a:p>
            <a:pPr lvl="0"/>
            <a:r>
              <a:rPr lang="en-GB" sz="1800" b="0" i="0" dirty="0">
                <a:effectLst/>
                <a:latin typeface="Helvetica" pitchFamily="2" charset="0"/>
              </a:rPr>
              <a:t>﻿﻿Lead by example - follow hygiene rules consistently</a:t>
            </a:r>
            <a:endParaRPr lang="en-GB" sz="1800" dirty="0">
              <a:effectLst/>
              <a:latin typeface="Helvetica" pitchFamily="2" charset="0"/>
            </a:endParaRPr>
          </a:p>
          <a:p>
            <a:pPr lvl="0"/>
            <a:r>
              <a:rPr lang="en-GB" sz="1800" b="0" i="0" dirty="0">
                <a:effectLst/>
                <a:latin typeface="Helvetica" pitchFamily="2" charset="0"/>
              </a:rPr>
              <a:t>﻿﻿Create a safe space where staff can ask questions or flag mistakes without fear</a:t>
            </a:r>
            <a:endParaRPr lang="en-GB" sz="1800" dirty="0">
              <a:effectLst/>
              <a:latin typeface="Helvetica" pitchFamily="2" charset="0"/>
            </a:endParaRPr>
          </a:p>
          <a:p>
            <a:pPr lvl="0"/>
            <a:r>
              <a:rPr lang="en-GB" sz="1800" b="0" i="0" dirty="0">
                <a:effectLst/>
                <a:latin typeface="Helvetica" pitchFamily="2" charset="0"/>
              </a:rPr>
              <a:t>﻿﻿Give clear, positive feedback instead of shouting</a:t>
            </a:r>
            <a:endParaRPr lang="en-GB" sz="1800" dirty="0">
              <a:effectLst/>
              <a:latin typeface="Helvetica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6380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Presentation Overview</vt:lpstr>
      <vt:lpstr>Case Study Background About Flight Foods Ltd ﻿﻿-Medium-sized business manufacturing ready meals for airlines ﻿﻿-Facing falling market share due to repeated customer complaints: ﻿﻿  -Undercooked food ﻿﻿  -Poor packaging ﻿  -﻿Cross-contamination (e.g. meat in vegetarian meals) Current Operations ﻿﻿40 staff aged 16-60, from 5 distinct cultural backgrounds ﻿﻿Old, noisy factory machinery ﻿﻿Floor manager: Gary - qualified in food hygiene but limited support </vt:lpstr>
      <vt:lpstr> Environmental Noise</vt:lpstr>
      <vt:lpstr> Language &amp; Communication</vt:lpstr>
      <vt:lpstr> Age / Generational Differences</vt:lpstr>
      <vt:lpstr>Cultural Differences</vt:lpstr>
      <vt:lpstr>Emotional &amp; Psychological Barriers</vt:lpstr>
      <vt:lpstr>Environmental &amp; Language Barriers</vt:lpstr>
      <vt:lpstr>Age, Cultural &amp; Emotional Barriers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Dudusova (2509008)</dc:creator>
  <cp:lastModifiedBy>Jessica Dudusova (2509008)</cp:lastModifiedBy>
  <cp:revision>153</cp:revision>
  <dcterms:created xsi:type="dcterms:W3CDTF">2026-07-28T15:40:01Z</dcterms:created>
  <dcterms:modified xsi:type="dcterms:W3CDTF">2026-07-28T23:02:20Z</dcterms:modified>
</cp:coreProperties>
</file>