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Masters/slideMaster7.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theme/theme2.xml" ContentType="application/vnd.openxmlformats-officedocument.theme+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3.xml" ContentType="application/vnd.openxmlformats-officedocument.theme+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theme/theme4.xml" ContentType="application/vnd.openxmlformats-officedocument.theme+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5.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theme/theme6.xml" ContentType="application/vnd.openxmlformats-officedocument.theme+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theme/theme7.xml" ContentType="application/vnd.openxmlformats-officedocument.theme+xml"/>
  <Override PartName="/ppt/theme/theme8.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1.xml" ContentType="application/vnd.openxmlformats-officedocument.presentationml.notesSlide+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notesSlides/notesSlide2.xml" ContentType="application/vnd.openxmlformats-officedocument.presentationml.notesSlide+xml"/>
  <Override PartName="/ppt/notesSlides/notesSlide3.xml" ContentType="application/vnd.openxmlformats-officedocument.presentationml.notesSlide+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notesSlides/notesSlide4.xml" ContentType="application/vnd.openxmlformats-officedocument.presentationml.notesSlide+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diagrams/data8.xml" ContentType="application/vnd.openxmlformats-officedocument.drawingml.diagramData+xml"/>
  <Override PartName="/ppt/diagrams/layout8.xml" ContentType="application/vnd.openxmlformats-officedocument.drawingml.diagramLayout+xml"/>
  <Override PartName="/ppt/diagrams/quickStyle8.xml" ContentType="application/vnd.openxmlformats-officedocument.drawingml.diagramStyle+xml"/>
  <Override PartName="/ppt/diagrams/colors8.xml" ContentType="application/vnd.openxmlformats-officedocument.drawingml.diagramColors+xml"/>
  <Override PartName="/ppt/diagrams/drawing8.xml" ContentType="application/vnd.ms-office.drawingml.diagramDrawing+xml"/>
  <Override PartName="/ppt/notesSlides/notesSlide8.xml" ContentType="application/vnd.openxmlformats-officedocument.presentationml.notesSlide+xml"/>
  <Override PartName="/ppt/diagrams/data9.xml" ContentType="application/vnd.openxmlformats-officedocument.drawingml.diagramData+xml"/>
  <Override PartName="/ppt/diagrams/layout9.xml" ContentType="application/vnd.openxmlformats-officedocument.drawingml.diagramLayout+xml"/>
  <Override PartName="/ppt/diagrams/quickStyle9.xml" ContentType="application/vnd.openxmlformats-officedocument.drawingml.diagramStyle+xml"/>
  <Override PartName="/ppt/diagrams/colors9.xml" ContentType="application/vnd.openxmlformats-officedocument.drawingml.diagramColors+xml"/>
  <Override PartName="/ppt/diagrams/drawing9.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60" r:id="rId1"/>
    <p:sldMasterId id="2147483664" r:id="rId2"/>
    <p:sldMasterId id="2147483670" r:id="rId3"/>
    <p:sldMasterId id="2147483678" r:id="rId4"/>
    <p:sldMasterId id="2147483681" r:id="rId5"/>
    <p:sldMasterId id="2147483685" r:id="rId6"/>
    <p:sldMasterId id="2147483690" r:id="rId7"/>
  </p:sldMasterIdLst>
  <p:notesMasterIdLst>
    <p:notesMasterId r:id="rId31"/>
  </p:notesMasterIdLst>
  <p:sldIdLst>
    <p:sldId id="270" r:id="rId8"/>
    <p:sldId id="269" r:id="rId9"/>
    <p:sldId id="258" r:id="rId10"/>
    <p:sldId id="259" r:id="rId11"/>
    <p:sldId id="285" r:id="rId12"/>
    <p:sldId id="274" r:id="rId13"/>
    <p:sldId id="273" r:id="rId14"/>
    <p:sldId id="261" r:id="rId15"/>
    <p:sldId id="260" r:id="rId16"/>
    <p:sldId id="262" r:id="rId17"/>
    <p:sldId id="263" r:id="rId18"/>
    <p:sldId id="289" r:id="rId19"/>
    <p:sldId id="264" r:id="rId20"/>
    <p:sldId id="265" r:id="rId21"/>
    <p:sldId id="296" r:id="rId22"/>
    <p:sldId id="291" r:id="rId23"/>
    <p:sldId id="297" r:id="rId24"/>
    <p:sldId id="298" r:id="rId25"/>
    <p:sldId id="299" r:id="rId26"/>
    <p:sldId id="267" r:id="rId27"/>
    <p:sldId id="290" r:id="rId28"/>
    <p:sldId id="292" r:id="rId29"/>
    <p:sldId id="271" r:id="rId30"/>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snapToObjects="1">
      <p:cViewPr varScale="1">
        <p:scale>
          <a:sx n="98" d="100"/>
          <a:sy n="98" d="100"/>
        </p:scale>
        <p:origin x="1002" y="114"/>
      </p:cViewPr>
      <p:guideLst>
        <p:guide orient="horz" pos="2160"/>
        <p:guide pos="28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6.xml"/><Relationship Id="rId18" Type="http://schemas.openxmlformats.org/officeDocument/2006/relationships/slide" Target="slides/slide11.xml"/><Relationship Id="rId26" Type="http://schemas.openxmlformats.org/officeDocument/2006/relationships/slide" Target="slides/slide19.xml"/><Relationship Id="rId3" Type="http://schemas.openxmlformats.org/officeDocument/2006/relationships/slideMaster" Target="slideMasters/slideMaster3.xml"/><Relationship Id="rId21" Type="http://schemas.openxmlformats.org/officeDocument/2006/relationships/slide" Target="slides/slide14.xml"/><Relationship Id="rId34" Type="http://schemas.openxmlformats.org/officeDocument/2006/relationships/theme" Target="theme/theme1.xml"/><Relationship Id="rId7" Type="http://schemas.openxmlformats.org/officeDocument/2006/relationships/slideMaster" Target="slideMasters/slideMaster7.xml"/><Relationship Id="rId12" Type="http://schemas.openxmlformats.org/officeDocument/2006/relationships/slide" Target="slides/slide5.xml"/><Relationship Id="rId17" Type="http://schemas.openxmlformats.org/officeDocument/2006/relationships/slide" Target="slides/slide10.xml"/><Relationship Id="rId25" Type="http://schemas.openxmlformats.org/officeDocument/2006/relationships/slide" Target="slides/slide18.xml"/><Relationship Id="rId33" Type="http://schemas.openxmlformats.org/officeDocument/2006/relationships/viewProps" Target="viewProps.xml"/><Relationship Id="rId2" Type="http://schemas.openxmlformats.org/officeDocument/2006/relationships/slideMaster" Target="slideMasters/slideMaster2.xml"/><Relationship Id="rId16" Type="http://schemas.openxmlformats.org/officeDocument/2006/relationships/slide" Target="slides/slide9.xml"/><Relationship Id="rId20" Type="http://schemas.openxmlformats.org/officeDocument/2006/relationships/slide" Target="slides/slide13.xml"/><Relationship Id="rId29" Type="http://schemas.openxmlformats.org/officeDocument/2006/relationships/slide" Target="slides/slide22.xml"/><Relationship Id="rId1" Type="http://schemas.openxmlformats.org/officeDocument/2006/relationships/slideMaster" Target="slideMasters/slideMaster1.xml"/><Relationship Id="rId6" Type="http://schemas.openxmlformats.org/officeDocument/2006/relationships/slideMaster" Target="slideMasters/slideMaster6.xml"/><Relationship Id="rId11" Type="http://schemas.openxmlformats.org/officeDocument/2006/relationships/slide" Target="slides/slide4.xml"/><Relationship Id="rId24" Type="http://schemas.openxmlformats.org/officeDocument/2006/relationships/slide" Target="slides/slide17.xml"/><Relationship Id="rId32" Type="http://schemas.openxmlformats.org/officeDocument/2006/relationships/presProps" Target="presProps.xml"/><Relationship Id="rId5" Type="http://schemas.openxmlformats.org/officeDocument/2006/relationships/slideMaster" Target="slideMasters/slideMaster5.xml"/><Relationship Id="rId15" Type="http://schemas.openxmlformats.org/officeDocument/2006/relationships/slide" Target="slides/slide8.xml"/><Relationship Id="rId23" Type="http://schemas.openxmlformats.org/officeDocument/2006/relationships/slide" Target="slides/slide16.xml"/><Relationship Id="rId28" Type="http://schemas.openxmlformats.org/officeDocument/2006/relationships/slide" Target="slides/slide21.xml"/><Relationship Id="rId10" Type="http://schemas.openxmlformats.org/officeDocument/2006/relationships/slide" Target="slides/slide3.xml"/><Relationship Id="rId19" Type="http://schemas.openxmlformats.org/officeDocument/2006/relationships/slide" Target="slides/slide12.xml"/><Relationship Id="rId31" Type="http://schemas.openxmlformats.org/officeDocument/2006/relationships/notesMaster" Target="notesMasters/notesMaster1.xml"/><Relationship Id="rId4" Type="http://schemas.openxmlformats.org/officeDocument/2006/relationships/slideMaster" Target="slideMasters/slideMaster4.xml"/><Relationship Id="rId9" Type="http://schemas.openxmlformats.org/officeDocument/2006/relationships/slide" Target="slides/slide2.xml"/><Relationship Id="rId14" Type="http://schemas.openxmlformats.org/officeDocument/2006/relationships/slide" Target="slides/slide7.xml"/><Relationship Id="rId22" Type="http://schemas.openxmlformats.org/officeDocument/2006/relationships/slide" Target="slides/slide15.xml"/><Relationship Id="rId27" Type="http://schemas.openxmlformats.org/officeDocument/2006/relationships/slide" Target="slides/slide20.xml"/><Relationship Id="rId30" Type="http://schemas.openxmlformats.org/officeDocument/2006/relationships/slide" Target="slides/slide23.xml"/><Relationship Id="rId35" Type="http://schemas.openxmlformats.org/officeDocument/2006/relationships/tableStyles" Target="tableStyles.xml"/><Relationship Id="rId8" Type="http://schemas.openxmlformats.org/officeDocument/2006/relationships/slide" Target="slides/slide1.xml"/></Relationships>
</file>

<file path=ppt/diagrams/_rels/data1.xml.rels><?xml version="1.0" encoding="UTF-8" standalone="yes"?>
<Relationships xmlns="http://schemas.openxmlformats.org/package/2006/relationships"><Relationship Id="rId8" Type="http://schemas.openxmlformats.org/officeDocument/2006/relationships/image" Target="../media/image37.svg"/><Relationship Id="rId3" Type="http://schemas.openxmlformats.org/officeDocument/2006/relationships/image" Target="../media/image32.png"/><Relationship Id="rId7" Type="http://schemas.openxmlformats.org/officeDocument/2006/relationships/image" Target="../media/image36.png"/><Relationship Id="rId2" Type="http://schemas.openxmlformats.org/officeDocument/2006/relationships/image" Target="../media/image31.svg"/><Relationship Id="rId1" Type="http://schemas.openxmlformats.org/officeDocument/2006/relationships/image" Target="../media/image30.png"/><Relationship Id="rId6" Type="http://schemas.openxmlformats.org/officeDocument/2006/relationships/image" Target="../media/image35.svg"/><Relationship Id="rId5" Type="http://schemas.openxmlformats.org/officeDocument/2006/relationships/image" Target="../media/image34.png"/><Relationship Id="rId4" Type="http://schemas.openxmlformats.org/officeDocument/2006/relationships/image" Target="../media/image33.svg"/></Relationships>
</file>

<file path=ppt/diagrams/_rels/data5.xml.rels><?xml version="1.0" encoding="UTF-8" standalone="yes"?>
<Relationships xmlns="http://schemas.openxmlformats.org/package/2006/relationships"><Relationship Id="rId8" Type="http://schemas.openxmlformats.org/officeDocument/2006/relationships/image" Target="../media/image46.svg"/><Relationship Id="rId3" Type="http://schemas.openxmlformats.org/officeDocument/2006/relationships/image" Target="../media/image41.png"/><Relationship Id="rId7" Type="http://schemas.openxmlformats.org/officeDocument/2006/relationships/image" Target="../media/image45.png"/><Relationship Id="rId2" Type="http://schemas.openxmlformats.org/officeDocument/2006/relationships/image" Target="../media/image40.svg"/><Relationship Id="rId1" Type="http://schemas.openxmlformats.org/officeDocument/2006/relationships/image" Target="../media/image39.png"/><Relationship Id="rId6" Type="http://schemas.openxmlformats.org/officeDocument/2006/relationships/image" Target="../media/image44.svg"/><Relationship Id="rId5" Type="http://schemas.openxmlformats.org/officeDocument/2006/relationships/image" Target="../media/image43.png"/><Relationship Id="rId4" Type="http://schemas.openxmlformats.org/officeDocument/2006/relationships/image" Target="../media/image42.svg"/></Relationships>
</file>

<file path=ppt/diagrams/_rels/data6.xml.rels><?xml version="1.0" encoding="UTF-8" standalone="yes"?>
<Relationships xmlns="http://schemas.openxmlformats.org/package/2006/relationships"><Relationship Id="rId1" Type="http://schemas.openxmlformats.org/officeDocument/2006/relationships/hyperlink" Target="https://elevateni.org/videos/understanding-health-inequalities/" TargetMode="External"/></Relationships>
</file>

<file path=ppt/diagrams/_rels/drawing1.xml.rels><?xml version="1.0" encoding="UTF-8" standalone="yes"?>
<Relationships xmlns="http://schemas.openxmlformats.org/package/2006/relationships"><Relationship Id="rId8" Type="http://schemas.openxmlformats.org/officeDocument/2006/relationships/image" Target="../media/image37.svg"/><Relationship Id="rId3" Type="http://schemas.openxmlformats.org/officeDocument/2006/relationships/image" Target="../media/image32.png"/><Relationship Id="rId7" Type="http://schemas.openxmlformats.org/officeDocument/2006/relationships/image" Target="../media/image36.png"/><Relationship Id="rId2" Type="http://schemas.openxmlformats.org/officeDocument/2006/relationships/image" Target="../media/image31.svg"/><Relationship Id="rId1" Type="http://schemas.openxmlformats.org/officeDocument/2006/relationships/image" Target="../media/image30.png"/><Relationship Id="rId6" Type="http://schemas.openxmlformats.org/officeDocument/2006/relationships/image" Target="../media/image35.svg"/><Relationship Id="rId5" Type="http://schemas.openxmlformats.org/officeDocument/2006/relationships/image" Target="../media/image34.png"/><Relationship Id="rId4" Type="http://schemas.openxmlformats.org/officeDocument/2006/relationships/image" Target="../media/image33.svg"/></Relationships>
</file>

<file path=ppt/diagrams/_rels/drawing5.xml.rels><?xml version="1.0" encoding="UTF-8" standalone="yes"?>
<Relationships xmlns="http://schemas.openxmlformats.org/package/2006/relationships"><Relationship Id="rId8" Type="http://schemas.openxmlformats.org/officeDocument/2006/relationships/image" Target="../media/image46.svg"/><Relationship Id="rId3" Type="http://schemas.openxmlformats.org/officeDocument/2006/relationships/image" Target="../media/image41.png"/><Relationship Id="rId7" Type="http://schemas.openxmlformats.org/officeDocument/2006/relationships/image" Target="../media/image45.png"/><Relationship Id="rId2" Type="http://schemas.openxmlformats.org/officeDocument/2006/relationships/image" Target="../media/image40.svg"/><Relationship Id="rId1" Type="http://schemas.openxmlformats.org/officeDocument/2006/relationships/image" Target="../media/image39.png"/><Relationship Id="rId6" Type="http://schemas.openxmlformats.org/officeDocument/2006/relationships/image" Target="../media/image44.svg"/><Relationship Id="rId5" Type="http://schemas.openxmlformats.org/officeDocument/2006/relationships/image" Target="../media/image43.png"/><Relationship Id="rId4" Type="http://schemas.openxmlformats.org/officeDocument/2006/relationships/image" Target="../media/image42.svg"/></Relationships>
</file>

<file path=ppt/diagrams/_rels/drawing6.xml.rels><?xml version="1.0" encoding="UTF-8" standalone="yes"?>
<Relationships xmlns="http://schemas.openxmlformats.org/package/2006/relationships"><Relationship Id="rId1" Type="http://schemas.openxmlformats.org/officeDocument/2006/relationships/hyperlink" Target="https://elevateni.org/videos/understanding-health-inequalities/" TargetMode="External"/></Relationships>
</file>

<file path=ppt/diagrams/colors1.xml><?xml version="1.0" encoding="utf-8"?>
<dgm:colorsDef xmlns:dgm="http://schemas.openxmlformats.org/drawingml/2006/diagram" xmlns:a="http://schemas.openxmlformats.org/drawingml/2006/main" uniqueId="urn:microsoft.com/office/officeart/2005/8/colors/accent2_2">
  <dgm:title val=""/>
  <dgm:desc val=""/>
  <dgm:catLst>
    <dgm:cat type="accent2" pri="11200"/>
  </dgm:catLst>
  <dgm:styleLbl name="node0">
    <dgm:fillClrLst meth="repeat">
      <a:schemeClr val="accent2"/>
    </dgm:fillClrLst>
    <dgm:linClrLst meth="repeat">
      <a:schemeClr val="lt1"/>
    </dgm:linClrLst>
    <dgm:effectClrLst/>
    <dgm:txLinClrLst/>
    <dgm:txFillClrLst/>
    <dgm:txEffectClrLst/>
  </dgm:styleLbl>
  <dgm:styleLbl name="node1">
    <dgm:fillClrLst meth="repeat">
      <a:schemeClr val="accent2"/>
    </dgm:fillClrLst>
    <dgm:linClrLst meth="repeat">
      <a:schemeClr val="lt1"/>
    </dgm:linClrLst>
    <dgm:effectClrLst/>
    <dgm:txLinClrLst/>
    <dgm:txFillClrLst/>
    <dgm:txEffectClrLst/>
  </dgm:styleLbl>
  <dgm:styleLbl name="alignNode1">
    <dgm:fillClrLst meth="repeat">
      <a:schemeClr val="accent2"/>
    </dgm:fillClrLst>
    <dgm:linClrLst meth="repeat">
      <a:schemeClr val="accent2"/>
    </dgm:linClrLst>
    <dgm:effectClrLst/>
    <dgm:txLinClrLst/>
    <dgm:txFillClrLst/>
    <dgm:txEffectClrLst/>
  </dgm:styleLbl>
  <dgm:styleLbl name="lnNode1">
    <dgm:fillClrLst meth="repeat">
      <a:schemeClr val="accent2"/>
    </dgm:fillClrLst>
    <dgm:linClrLst meth="repeat">
      <a:schemeClr val="lt1"/>
    </dgm:linClrLst>
    <dgm:effectClrLst/>
    <dgm:txLinClrLst/>
    <dgm:txFillClrLst/>
    <dgm:txEffectClrLst/>
  </dgm:styleLbl>
  <dgm:styleLbl name="vennNode1">
    <dgm:fillClrLst meth="repeat">
      <a:schemeClr val="accent2">
        <a:alpha val="50000"/>
      </a:schemeClr>
    </dgm:fillClrLst>
    <dgm:linClrLst meth="repeat">
      <a:schemeClr val="lt1"/>
    </dgm:linClrLst>
    <dgm:effectClrLst/>
    <dgm:txLinClrLst/>
    <dgm:txFillClrLst/>
    <dgm:txEffectClrLst/>
  </dgm:styleLbl>
  <dgm:styleLbl name="node2">
    <dgm:fillClrLst meth="repeat">
      <a:schemeClr val="accent2"/>
    </dgm:fillClrLst>
    <dgm:linClrLst meth="repeat">
      <a:schemeClr val="lt1"/>
    </dgm:linClrLst>
    <dgm:effectClrLst/>
    <dgm:txLinClrLst/>
    <dgm:txFillClrLst/>
    <dgm:txEffectClrLst/>
  </dgm:styleLbl>
  <dgm:styleLbl name="node3">
    <dgm:fillClrLst meth="repeat">
      <a:schemeClr val="accent2"/>
    </dgm:fillClrLst>
    <dgm:linClrLst meth="repeat">
      <a:schemeClr val="lt1"/>
    </dgm:linClrLst>
    <dgm:effectClrLst/>
    <dgm:txLinClrLst/>
    <dgm:txFillClrLst/>
    <dgm:txEffectClrLst/>
  </dgm:styleLbl>
  <dgm:styleLbl name="node4">
    <dgm:fillClrLst meth="repeat">
      <a:schemeClr val="accent2"/>
    </dgm:fillClrLst>
    <dgm:linClrLst meth="repeat">
      <a:schemeClr val="lt1"/>
    </dgm:linClrLst>
    <dgm:effectClrLst/>
    <dgm:txLinClrLst/>
    <dgm:txFillClrLst/>
    <dgm:txEffectClrLst/>
  </dgm:styleLbl>
  <dgm:styleLbl name="f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meth="repeat">
      <a:schemeClr val="accent2"/>
    </dgm:fillClrLst>
    <dgm:linClrLst meth="repeat">
      <a:schemeClr val="lt1"/>
    </dgm:linClrLst>
    <dgm:effectClrLst/>
    <dgm:txLinClrLst/>
    <dgm:txFillClrLst/>
    <dgm:txEffectClrLst/>
  </dgm:styleLbl>
  <dgm:styleLbl name="asst3">
    <dgm:fillClrLst meth="repeat">
      <a:schemeClr val="accent2"/>
    </dgm:fillClrLst>
    <dgm:linClrLst meth="repeat">
      <a:schemeClr val="lt1"/>
    </dgm:linClrLst>
    <dgm:effectClrLst/>
    <dgm:txLinClrLst/>
    <dgm:txFillClrLst/>
    <dgm:txEffectClrLst/>
  </dgm:styleLbl>
  <dgm:styleLbl name="asst4">
    <dgm:fillClrLst meth="repeat">
      <a:schemeClr val="accent2"/>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dgm:fillClrLst>
    <dgm:linClrLst meth="repeat">
      <a:schemeClr val="accent2"/>
    </dgm:linClrLst>
    <dgm:effectClrLst/>
    <dgm:txLinClrLst/>
    <dgm:txFillClrLst meth="repeat">
      <a:schemeClr val="lt1"/>
    </dgm:txFillClrLst>
    <dgm:txEffectClrLst/>
  </dgm:styleLbl>
  <dgm:styleLbl name="parChTrans2D3">
    <dgm:fillClrLst meth="repeat">
      <a:schemeClr val="accent2"/>
    </dgm:fillClrLst>
    <dgm:linClrLst meth="repeat">
      <a:schemeClr val="accent2"/>
    </dgm:linClrLst>
    <dgm:effectClrLst/>
    <dgm:txLinClrLst/>
    <dgm:txFillClrLst meth="repeat">
      <a:schemeClr val="lt1"/>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3_2">
  <dgm:title val=""/>
  <dgm:desc val=""/>
  <dgm:catLst>
    <dgm:cat type="accent3" pri="11200"/>
  </dgm:catLst>
  <dgm:styleLbl name="node0">
    <dgm:fillClrLst meth="repeat">
      <a:schemeClr val="accent3"/>
    </dgm:fillClrLst>
    <dgm:linClrLst meth="repeat">
      <a:schemeClr val="lt1"/>
    </dgm:linClrLst>
    <dgm:effectClrLst/>
    <dgm:txLinClrLst/>
    <dgm:txFillClrLst/>
    <dgm:txEffectClrLst/>
  </dgm:styleLbl>
  <dgm:styleLbl name="node1">
    <dgm:fillClrLst meth="repeat">
      <a:schemeClr val="accent3"/>
    </dgm:fillClrLst>
    <dgm:linClrLst meth="repeat">
      <a:schemeClr val="lt1"/>
    </dgm:linClrLst>
    <dgm:effectClrLst/>
    <dgm:txLinClrLst/>
    <dgm:txFillClrLst/>
    <dgm:txEffectClrLst/>
  </dgm:styleLbl>
  <dgm:styleLbl name="alignNode1">
    <dgm:fillClrLst meth="repeat">
      <a:schemeClr val="accent3"/>
    </dgm:fillClrLst>
    <dgm:linClrLst meth="repeat">
      <a:schemeClr val="accent3"/>
    </dgm:linClrLst>
    <dgm:effectClrLst/>
    <dgm:txLinClrLst/>
    <dgm:txFillClrLst/>
    <dgm:txEffectClrLst/>
  </dgm:styleLbl>
  <dgm:styleLbl name="lnNode1">
    <dgm:fillClrLst meth="repeat">
      <a:schemeClr val="accent3"/>
    </dgm:fillClrLst>
    <dgm:linClrLst meth="repeat">
      <a:schemeClr val="lt1"/>
    </dgm:linClrLst>
    <dgm:effectClrLst/>
    <dgm:txLinClrLst/>
    <dgm:txFillClrLst/>
    <dgm:txEffectClrLst/>
  </dgm:styleLbl>
  <dgm:styleLbl name="vennNode1">
    <dgm:fillClrLst meth="repeat">
      <a:schemeClr val="accent3">
        <a:alpha val="50000"/>
      </a:schemeClr>
    </dgm:fillClrLst>
    <dgm:linClrLst meth="repeat">
      <a:schemeClr val="lt1"/>
    </dgm:linClrLst>
    <dgm:effectClrLst/>
    <dgm:txLinClrLst/>
    <dgm:txFillClrLst/>
    <dgm:txEffectClrLst/>
  </dgm:styleLbl>
  <dgm:styleLbl name="node2">
    <dgm:fillClrLst meth="repeat">
      <a:schemeClr val="accent3"/>
    </dgm:fillClrLst>
    <dgm:linClrLst meth="repeat">
      <a:schemeClr val="lt1"/>
    </dgm:linClrLst>
    <dgm:effectClrLst/>
    <dgm:txLinClrLst/>
    <dgm:txFillClrLst/>
    <dgm:txEffectClrLst/>
  </dgm:styleLbl>
  <dgm:styleLbl name="node3">
    <dgm:fillClrLst meth="repeat">
      <a:schemeClr val="accent3"/>
    </dgm:fillClrLst>
    <dgm:linClrLst meth="repeat">
      <a:schemeClr val="lt1"/>
    </dgm:linClrLst>
    <dgm:effectClrLst/>
    <dgm:txLinClrLst/>
    <dgm:txFillClrLst/>
    <dgm:txEffectClrLst/>
  </dgm:styleLbl>
  <dgm:styleLbl name="node4">
    <dgm:fillClrLst meth="repeat">
      <a:schemeClr val="accent3"/>
    </dgm:fillClrLst>
    <dgm:linClrLst meth="repeat">
      <a:schemeClr val="lt1"/>
    </dgm:linClrLst>
    <dgm:effectClrLst/>
    <dgm:txLinClrLst/>
    <dgm:txFillClrLst/>
    <dgm:txEffectClrLst/>
  </dgm:styleLbl>
  <dgm:styleLbl name="fgImgPlace1">
    <dgm:fillClrLst meth="repeat">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3">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3">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3">
        <a:tint val="60000"/>
      </a:schemeClr>
    </dgm:fillClrLst>
    <dgm:linClrLst meth="repeat">
      <a:schemeClr val="accent3">
        <a:tint val="60000"/>
      </a:schemeClr>
    </dgm:linClrLst>
    <dgm:effectClrLst/>
    <dgm:txLinClrLst/>
    <dgm:txFillClrLst/>
    <dgm:txEffectClrLst/>
  </dgm:styleLbl>
  <dgm:styleLbl name="fgSibTrans2D1">
    <dgm:fillClrLst meth="repeat">
      <a:schemeClr val="accent3">
        <a:tint val="60000"/>
      </a:schemeClr>
    </dgm:fillClrLst>
    <dgm:linClrLst meth="repeat">
      <a:schemeClr val="accent3">
        <a:tint val="60000"/>
      </a:schemeClr>
    </dgm:linClrLst>
    <dgm:effectClrLst/>
    <dgm:txLinClrLst/>
    <dgm:txFillClrLst/>
    <dgm:txEffectClrLst/>
  </dgm:styleLbl>
  <dgm:styleLbl name="bgSibTrans2D1">
    <dgm:fillClrLst meth="repeat">
      <a:schemeClr val="accent3">
        <a:tint val="60000"/>
      </a:schemeClr>
    </dgm:fillClrLst>
    <dgm:linClrLst meth="repeat">
      <a:schemeClr val="accent3">
        <a:tint val="60000"/>
      </a:schemeClr>
    </dgm:linClrLst>
    <dgm:effectClrLst/>
    <dgm:txLinClrLst/>
    <dgm:txFillClrLst/>
    <dgm:txEffectClrLst/>
  </dgm:styleLbl>
  <dgm:styleLbl name="sibTrans1D1">
    <dgm:fillClrLst meth="repeat">
      <a:schemeClr val="accent3"/>
    </dgm:fillClrLst>
    <dgm:linClrLst meth="repeat">
      <a:schemeClr val="accent3"/>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dgm:linClrLst>
    <dgm:effectClrLst/>
    <dgm:txLinClrLst/>
    <dgm:txFillClrLst/>
    <dgm:txEffectClrLst/>
  </dgm:styleLbl>
  <dgm:styleLbl name="asst1">
    <dgm:fillClrLst meth="repeat">
      <a:schemeClr val="accent3"/>
    </dgm:fillClrLst>
    <dgm:linClrLst meth="repeat">
      <a:schemeClr val="lt1"/>
    </dgm:linClrLst>
    <dgm:effectClrLst/>
    <dgm:txLinClrLst/>
    <dgm:txFillClrLst/>
    <dgm:txEffectClrLst/>
  </dgm:styleLbl>
  <dgm:styleLbl name="asst2">
    <dgm:fillClrLst meth="repeat">
      <a:schemeClr val="accent3"/>
    </dgm:fillClrLst>
    <dgm:linClrLst meth="repeat">
      <a:schemeClr val="lt1"/>
    </dgm:linClrLst>
    <dgm:effectClrLst/>
    <dgm:txLinClrLst/>
    <dgm:txFillClrLst/>
    <dgm:txEffectClrLst/>
  </dgm:styleLbl>
  <dgm:styleLbl name="asst3">
    <dgm:fillClrLst meth="repeat">
      <a:schemeClr val="accent3"/>
    </dgm:fillClrLst>
    <dgm:linClrLst meth="repeat">
      <a:schemeClr val="lt1"/>
    </dgm:linClrLst>
    <dgm:effectClrLst/>
    <dgm:txLinClrLst/>
    <dgm:txFillClrLst/>
    <dgm:txEffectClrLst/>
  </dgm:styleLbl>
  <dgm:styleLbl name="asst4">
    <dgm:fillClrLst meth="repeat">
      <a:schemeClr val="accent3"/>
    </dgm:fillClrLst>
    <dgm:linClrLst meth="repeat">
      <a:schemeClr val="lt1"/>
    </dgm:linClrLst>
    <dgm:effectClrLst/>
    <dgm:txLinClrLst/>
    <dgm:txFillClrLst/>
    <dgm:txEffectClrLst/>
  </dgm:styleLbl>
  <dgm:styleLbl name="parChTrans2D1">
    <dgm:fillClrLst meth="repeat">
      <a:schemeClr val="accent3">
        <a:tint val="60000"/>
      </a:schemeClr>
    </dgm:fillClrLst>
    <dgm:linClrLst meth="repeat">
      <a:schemeClr val="accent3">
        <a:tint val="60000"/>
      </a:schemeClr>
    </dgm:linClrLst>
    <dgm:effectClrLst/>
    <dgm:txLinClrLst/>
    <dgm:txFillClrLst meth="repeat">
      <a:schemeClr val="lt1"/>
    </dgm:txFillClrLst>
    <dgm:txEffectClrLst/>
  </dgm:styleLbl>
  <dgm:styleLbl name="parChTrans2D2">
    <dgm:fillClrLst meth="repeat">
      <a:schemeClr val="accent3"/>
    </dgm:fillClrLst>
    <dgm:linClrLst meth="repeat">
      <a:schemeClr val="accent3"/>
    </dgm:linClrLst>
    <dgm:effectClrLst/>
    <dgm:txLinClrLst/>
    <dgm:txFillClrLst meth="repeat">
      <a:schemeClr val="lt1"/>
    </dgm:txFillClrLst>
    <dgm:txEffectClrLst/>
  </dgm:styleLbl>
  <dgm:styleLbl name="parChTrans2D3">
    <dgm:fillClrLst meth="repeat">
      <a:schemeClr val="accent3"/>
    </dgm:fillClrLst>
    <dgm:linClrLst meth="repeat">
      <a:schemeClr val="accent3"/>
    </dgm:linClrLst>
    <dgm:effectClrLst/>
    <dgm:txLinClrLst/>
    <dgm:txFillClrLst meth="repeat">
      <a:schemeClr val="lt1"/>
    </dgm:txFillClrLst>
    <dgm:txEffectClrLst/>
  </dgm:styleLbl>
  <dgm:styleLbl name="parChTrans2D4">
    <dgm:fillClrLst meth="repeat">
      <a:schemeClr val="accent3"/>
    </dgm:fillClrLst>
    <dgm:linClrLst meth="repeat">
      <a:schemeClr val="accent3"/>
    </dgm:linClrLst>
    <dgm:effectClrLst/>
    <dgm:txLinClrLst/>
    <dgm:txFillClrLst meth="repeat">
      <a:schemeClr val="lt1"/>
    </dgm:txFillClrLst>
    <dgm:txEffectClrLst/>
  </dgm:styleLbl>
  <dgm:styleLbl name="parChTrans1D1">
    <dgm:fillClrLst meth="repeat">
      <a:schemeClr val="accent3"/>
    </dgm:fillClrLst>
    <dgm:linClrLst meth="repeat">
      <a:schemeClr val="accent3">
        <a:shade val="60000"/>
      </a:schemeClr>
    </dgm:linClrLst>
    <dgm:effectClrLst/>
    <dgm:txLinClrLst/>
    <dgm:txFillClrLst meth="repeat">
      <a:schemeClr val="tx1"/>
    </dgm:txFillClrLst>
    <dgm:txEffectClrLst/>
  </dgm:styleLbl>
  <dgm:styleLbl name="parChTrans1D2">
    <dgm:fillClrLst meth="repeat">
      <a:schemeClr val="accent3"/>
    </dgm:fillClrLst>
    <dgm:linClrLst meth="repeat">
      <a:schemeClr val="accent3">
        <a:shade val="60000"/>
      </a:schemeClr>
    </dgm:linClrLst>
    <dgm:effectClrLst/>
    <dgm:txLinClrLst/>
    <dgm:txFillClrLst meth="repeat">
      <a:schemeClr val="tx1"/>
    </dgm:txFillClrLst>
    <dgm:txEffectClrLst/>
  </dgm:styleLbl>
  <dgm:styleLbl name="parChTrans1D3">
    <dgm:fillClrLst meth="repeat">
      <a:schemeClr val="accent3"/>
    </dgm:fillClrLst>
    <dgm:linClrLst meth="repeat">
      <a:schemeClr val="accent3">
        <a:shade val="80000"/>
      </a:schemeClr>
    </dgm:linClrLst>
    <dgm:effectClrLst/>
    <dgm:txLinClrLst/>
    <dgm:txFillClrLst meth="repeat">
      <a:schemeClr val="tx1"/>
    </dgm:txFillClrLst>
    <dgm:txEffectClrLst/>
  </dgm:styleLbl>
  <dgm:styleLbl name="parChTrans1D4">
    <dgm:fillClrLst meth="repeat">
      <a:schemeClr val="accent3"/>
    </dgm:fillClrLst>
    <dgm:linClrLst meth="repeat">
      <a:schemeClr val="accent3">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3"/>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solidFgAcc1">
    <dgm:fillClrLst meth="repeat">
      <a:schemeClr val="lt1"/>
    </dgm:fillClrLst>
    <dgm:linClrLst meth="repeat">
      <a:schemeClr val="accent3"/>
    </dgm:linClrLst>
    <dgm:effectClrLst/>
    <dgm:txLinClrLst/>
    <dgm:txFillClrLst meth="repeat">
      <a:schemeClr val="dk1"/>
    </dgm:txFillClrLst>
    <dgm:txEffectClrLst/>
  </dgm:styleLbl>
  <dgm:styleLbl name="solidAlignAcc1">
    <dgm:fillClrLst meth="repeat">
      <a:schemeClr val="lt1"/>
    </dgm:fillClrLst>
    <dgm:linClrLst meth="repeat">
      <a:schemeClr val="accent3"/>
    </dgm:linClrLst>
    <dgm:effectClrLst/>
    <dgm:txLinClrLst/>
    <dgm:txFillClrLst meth="repeat">
      <a:schemeClr val="dk1"/>
    </dgm:txFillClrLst>
    <dgm:txEffectClrLst/>
  </dgm:styleLbl>
  <dgm:styleLbl name="solidBgAcc1">
    <dgm:fillClrLst meth="repeat">
      <a:schemeClr val="lt1"/>
    </dgm:fillClrLst>
    <dgm:linClrLst meth="repeat">
      <a:schemeClr val="accent3"/>
    </dgm:linClrLst>
    <dgm:effectClrLst/>
    <dgm:txLinClrLst/>
    <dgm:txFillClrLst meth="repeat">
      <a:schemeClr val="dk1"/>
    </dgm:txFillClrLst>
    <dgm:txEffectClrLst/>
  </dgm:styleLbl>
  <dgm:styleLbl name="fg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align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bg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accent3"/>
    </dgm:linClrLst>
    <dgm:effectClrLst/>
    <dgm:txLinClrLst/>
    <dgm:txFillClrLst meth="repeat">
      <a:schemeClr val="dk1"/>
    </dgm:txFillClrLst>
    <dgm:txEffectClrLst/>
  </dgm:styleLbl>
  <dgm:styleLbl name="dkBgShp">
    <dgm:fillClrLst meth="repeat">
      <a:schemeClr val="accent3">
        <a:shade val="80000"/>
      </a:schemeClr>
    </dgm:fillClrLst>
    <dgm:linClrLst meth="repeat">
      <a:schemeClr val="accent3"/>
    </dgm:linClrLst>
    <dgm:effectClrLst/>
    <dgm:txLinClrLst/>
    <dgm:txFillClrLst meth="repeat">
      <a:schemeClr val="lt1"/>
    </dgm:txFillClrLst>
    <dgm:txEffectClrLst/>
  </dgm:styleLbl>
  <dgm:styleLbl name="trBgShp">
    <dgm:fillClrLst meth="repeat">
      <a:schemeClr val="accent3">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2_2">
  <dgm:title val=""/>
  <dgm:desc val=""/>
  <dgm:catLst>
    <dgm:cat type="accent2" pri="11200"/>
  </dgm:catLst>
  <dgm:styleLbl name="node0">
    <dgm:fillClrLst meth="repeat">
      <a:schemeClr val="accent2"/>
    </dgm:fillClrLst>
    <dgm:linClrLst meth="repeat">
      <a:schemeClr val="lt1"/>
    </dgm:linClrLst>
    <dgm:effectClrLst/>
    <dgm:txLinClrLst/>
    <dgm:txFillClrLst/>
    <dgm:txEffectClrLst/>
  </dgm:styleLbl>
  <dgm:styleLbl name="node1">
    <dgm:fillClrLst meth="repeat">
      <a:schemeClr val="accent2"/>
    </dgm:fillClrLst>
    <dgm:linClrLst meth="repeat">
      <a:schemeClr val="lt1"/>
    </dgm:linClrLst>
    <dgm:effectClrLst/>
    <dgm:txLinClrLst/>
    <dgm:txFillClrLst/>
    <dgm:txEffectClrLst/>
  </dgm:styleLbl>
  <dgm:styleLbl name="alignNode1">
    <dgm:fillClrLst meth="repeat">
      <a:schemeClr val="accent2"/>
    </dgm:fillClrLst>
    <dgm:linClrLst meth="repeat">
      <a:schemeClr val="accent2"/>
    </dgm:linClrLst>
    <dgm:effectClrLst/>
    <dgm:txLinClrLst/>
    <dgm:txFillClrLst/>
    <dgm:txEffectClrLst/>
  </dgm:styleLbl>
  <dgm:styleLbl name="lnNode1">
    <dgm:fillClrLst meth="repeat">
      <a:schemeClr val="accent2"/>
    </dgm:fillClrLst>
    <dgm:linClrLst meth="repeat">
      <a:schemeClr val="lt1"/>
    </dgm:linClrLst>
    <dgm:effectClrLst/>
    <dgm:txLinClrLst/>
    <dgm:txFillClrLst/>
    <dgm:txEffectClrLst/>
  </dgm:styleLbl>
  <dgm:styleLbl name="vennNode1">
    <dgm:fillClrLst meth="repeat">
      <a:schemeClr val="accent2">
        <a:alpha val="50000"/>
      </a:schemeClr>
    </dgm:fillClrLst>
    <dgm:linClrLst meth="repeat">
      <a:schemeClr val="lt1"/>
    </dgm:linClrLst>
    <dgm:effectClrLst/>
    <dgm:txLinClrLst/>
    <dgm:txFillClrLst/>
    <dgm:txEffectClrLst/>
  </dgm:styleLbl>
  <dgm:styleLbl name="node2">
    <dgm:fillClrLst meth="repeat">
      <a:schemeClr val="accent2"/>
    </dgm:fillClrLst>
    <dgm:linClrLst meth="repeat">
      <a:schemeClr val="lt1"/>
    </dgm:linClrLst>
    <dgm:effectClrLst/>
    <dgm:txLinClrLst/>
    <dgm:txFillClrLst/>
    <dgm:txEffectClrLst/>
  </dgm:styleLbl>
  <dgm:styleLbl name="node3">
    <dgm:fillClrLst meth="repeat">
      <a:schemeClr val="accent2"/>
    </dgm:fillClrLst>
    <dgm:linClrLst meth="repeat">
      <a:schemeClr val="lt1"/>
    </dgm:linClrLst>
    <dgm:effectClrLst/>
    <dgm:txLinClrLst/>
    <dgm:txFillClrLst/>
    <dgm:txEffectClrLst/>
  </dgm:styleLbl>
  <dgm:styleLbl name="node4">
    <dgm:fillClrLst meth="repeat">
      <a:schemeClr val="accent2"/>
    </dgm:fillClrLst>
    <dgm:linClrLst meth="repeat">
      <a:schemeClr val="lt1"/>
    </dgm:linClrLst>
    <dgm:effectClrLst/>
    <dgm:txLinClrLst/>
    <dgm:txFillClrLst/>
    <dgm:txEffectClrLst/>
  </dgm:styleLbl>
  <dgm:styleLbl name="f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meth="repeat">
      <a:schemeClr val="accent2"/>
    </dgm:fillClrLst>
    <dgm:linClrLst meth="repeat">
      <a:schemeClr val="lt1"/>
    </dgm:linClrLst>
    <dgm:effectClrLst/>
    <dgm:txLinClrLst/>
    <dgm:txFillClrLst/>
    <dgm:txEffectClrLst/>
  </dgm:styleLbl>
  <dgm:styleLbl name="asst3">
    <dgm:fillClrLst meth="repeat">
      <a:schemeClr val="accent2"/>
    </dgm:fillClrLst>
    <dgm:linClrLst meth="repeat">
      <a:schemeClr val="lt1"/>
    </dgm:linClrLst>
    <dgm:effectClrLst/>
    <dgm:txLinClrLst/>
    <dgm:txFillClrLst/>
    <dgm:txEffectClrLst/>
  </dgm:styleLbl>
  <dgm:styleLbl name="asst4">
    <dgm:fillClrLst meth="repeat">
      <a:schemeClr val="accent2"/>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dgm:fillClrLst>
    <dgm:linClrLst meth="repeat">
      <a:schemeClr val="accent2"/>
    </dgm:linClrLst>
    <dgm:effectClrLst/>
    <dgm:txLinClrLst/>
    <dgm:txFillClrLst meth="repeat">
      <a:schemeClr val="lt1"/>
    </dgm:txFillClrLst>
    <dgm:txEffectClrLst/>
  </dgm:styleLbl>
  <dgm:styleLbl name="parChTrans2D3">
    <dgm:fillClrLst meth="repeat">
      <a:schemeClr val="accent2"/>
    </dgm:fillClrLst>
    <dgm:linClrLst meth="repeat">
      <a:schemeClr val="accent2"/>
    </dgm:linClrLst>
    <dgm:effectClrLst/>
    <dgm:txLinClrLst/>
    <dgm:txFillClrLst meth="repeat">
      <a:schemeClr val="lt1"/>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accent2_2">
  <dgm:title val=""/>
  <dgm:desc val=""/>
  <dgm:catLst>
    <dgm:cat type="accent2" pri="11200"/>
  </dgm:catLst>
  <dgm:styleLbl name="node0">
    <dgm:fillClrLst meth="repeat">
      <a:schemeClr val="accent2"/>
    </dgm:fillClrLst>
    <dgm:linClrLst meth="repeat">
      <a:schemeClr val="lt1"/>
    </dgm:linClrLst>
    <dgm:effectClrLst/>
    <dgm:txLinClrLst/>
    <dgm:txFillClrLst/>
    <dgm:txEffectClrLst/>
  </dgm:styleLbl>
  <dgm:styleLbl name="node1">
    <dgm:fillClrLst meth="repeat">
      <a:schemeClr val="accent2"/>
    </dgm:fillClrLst>
    <dgm:linClrLst meth="repeat">
      <a:schemeClr val="lt1"/>
    </dgm:linClrLst>
    <dgm:effectClrLst/>
    <dgm:txLinClrLst/>
    <dgm:txFillClrLst/>
    <dgm:txEffectClrLst/>
  </dgm:styleLbl>
  <dgm:styleLbl name="alignNode1">
    <dgm:fillClrLst meth="repeat">
      <a:schemeClr val="accent2"/>
    </dgm:fillClrLst>
    <dgm:linClrLst meth="repeat">
      <a:schemeClr val="accent2"/>
    </dgm:linClrLst>
    <dgm:effectClrLst/>
    <dgm:txLinClrLst/>
    <dgm:txFillClrLst/>
    <dgm:txEffectClrLst/>
  </dgm:styleLbl>
  <dgm:styleLbl name="lnNode1">
    <dgm:fillClrLst meth="repeat">
      <a:schemeClr val="accent2"/>
    </dgm:fillClrLst>
    <dgm:linClrLst meth="repeat">
      <a:schemeClr val="lt1"/>
    </dgm:linClrLst>
    <dgm:effectClrLst/>
    <dgm:txLinClrLst/>
    <dgm:txFillClrLst/>
    <dgm:txEffectClrLst/>
  </dgm:styleLbl>
  <dgm:styleLbl name="vennNode1">
    <dgm:fillClrLst meth="repeat">
      <a:schemeClr val="accent2">
        <a:alpha val="50000"/>
      </a:schemeClr>
    </dgm:fillClrLst>
    <dgm:linClrLst meth="repeat">
      <a:schemeClr val="lt1"/>
    </dgm:linClrLst>
    <dgm:effectClrLst/>
    <dgm:txLinClrLst/>
    <dgm:txFillClrLst/>
    <dgm:txEffectClrLst/>
  </dgm:styleLbl>
  <dgm:styleLbl name="node2">
    <dgm:fillClrLst meth="repeat">
      <a:schemeClr val="accent2"/>
    </dgm:fillClrLst>
    <dgm:linClrLst meth="repeat">
      <a:schemeClr val="lt1"/>
    </dgm:linClrLst>
    <dgm:effectClrLst/>
    <dgm:txLinClrLst/>
    <dgm:txFillClrLst/>
    <dgm:txEffectClrLst/>
  </dgm:styleLbl>
  <dgm:styleLbl name="node3">
    <dgm:fillClrLst meth="repeat">
      <a:schemeClr val="accent2"/>
    </dgm:fillClrLst>
    <dgm:linClrLst meth="repeat">
      <a:schemeClr val="lt1"/>
    </dgm:linClrLst>
    <dgm:effectClrLst/>
    <dgm:txLinClrLst/>
    <dgm:txFillClrLst/>
    <dgm:txEffectClrLst/>
  </dgm:styleLbl>
  <dgm:styleLbl name="node4">
    <dgm:fillClrLst meth="repeat">
      <a:schemeClr val="accent2"/>
    </dgm:fillClrLst>
    <dgm:linClrLst meth="repeat">
      <a:schemeClr val="lt1"/>
    </dgm:linClrLst>
    <dgm:effectClrLst/>
    <dgm:txLinClrLst/>
    <dgm:txFillClrLst/>
    <dgm:txEffectClrLst/>
  </dgm:styleLbl>
  <dgm:styleLbl name="f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meth="repeat">
      <a:schemeClr val="accent2"/>
    </dgm:fillClrLst>
    <dgm:linClrLst meth="repeat">
      <a:schemeClr val="lt1"/>
    </dgm:linClrLst>
    <dgm:effectClrLst/>
    <dgm:txLinClrLst/>
    <dgm:txFillClrLst/>
    <dgm:txEffectClrLst/>
  </dgm:styleLbl>
  <dgm:styleLbl name="asst3">
    <dgm:fillClrLst meth="repeat">
      <a:schemeClr val="accent2"/>
    </dgm:fillClrLst>
    <dgm:linClrLst meth="repeat">
      <a:schemeClr val="lt1"/>
    </dgm:linClrLst>
    <dgm:effectClrLst/>
    <dgm:txLinClrLst/>
    <dgm:txFillClrLst/>
    <dgm:txEffectClrLst/>
  </dgm:styleLbl>
  <dgm:styleLbl name="asst4">
    <dgm:fillClrLst meth="repeat">
      <a:schemeClr val="accent2"/>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dgm:fillClrLst>
    <dgm:linClrLst meth="repeat">
      <a:schemeClr val="accent2"/>
    </dgm:linClrLst>
    <dgm:effectClrLst/>
    <dgm:txLinClrLst/>
    <dgm:txFillClrLst meth="repeat">
      <a:schemeClr val="lt1"/>
    </dgm:txFillClrLst>
    <dgm:txEffectClrLst/>
  </dgm:styleLbl>
  <dgm:styleLbl name="parChTrans2D3">
    <dgm:fillClrLst meth="repeat">
      <a:schemeClr val="accent2"/>
    </dgm:fillClrLst>
    <dgm:linClrLst meth="repeat">
      <a:schemeClr val="accent2"/>
    </dgm:linClrLst>
    <dgm:effectClrLst/>
    <dgm:txLinClrLst/>
    <dgm:txFillClrLst meth="repeat">
      <a:schemeClr val="lt1"/>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9.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8B4BF791-CA71-4D9D-A36F-F06CA84F7BAD}" type="doc">
      <dgm:prSet loTypeId="urn:microsoft.com/office/officeart/2018/2/layout/IconVerticalSolidList#1" loCatId="icon" qsTypeId="urn:microsoft.com/office/officeart/2005/8/quickstyle/simple1" qsCatId="simple" csTypeId="urn:microsoft.com/office/officeart/2005/8/colors/accent2_2" csCatId="accent2" phldr="1"/>
      <dgm:spPr/>
      <dgm:t>
        <a:bodyPr/>
        <a:lstStyle/>
        <a:p>
          <a:endParaRPr lang="en-US"/>
        </a:p>
      </dgm:t>
    </dgm:pt>
    <dgm:pt modelId="{44CB6738-08C6-4C4D-840D-06C258A52AE0}">
      <dgm:prSet/>
      <dgm:spPr/>
      <dgm:t>
        <a:bodyPr/>
        <a:lstStyle/>
        <a:p>
          <a:r>
            <a:rPr lang="en-GB" dirty="0"/>
            <a:t>• Explore key definitions: health inequalities and social determinants of health (SDH)</a:t>
          </a:r>
        </a:p>
        <a:p>
          <a:endParaRPr lang="en-US" dirty="0"/>
        </a:p>
      </dgm:t>
    </dgm:pt>
    <dgm:pt modelId="{11EBD184-F99C-41AF-86F5-F15C8D7F65E2}" type="parTrans" cxnId="{3B9D1BE2-ED02-4705-97AF-BD48CBB54588}">
      <dgm:prSet/>
      <dgm:spPr/>
      <dgm:t>
        <a:bodyPr/>
        <a:lstStyle/>
        <a:p>
          <a:endParaRPr lang="en-US"/>
        </a:p>
      </dgm:t>
    </dgm:pt>
    <dgm:pt modelId="{7718E915-A27D-489F-8C35-EFB59D1E6593}" type="sibTrans" cxnId="{3B9D1BE2-ED02-4705-97AF-BD48CBB54588}">
      <dgm:prSet/>
      <dgm:spPr/>
      <dgm:t>
        <a:bodyPr/>
        <a:lstStyle/>
        <a:p>
          <a:endParaRPr lang="en-US"/>
        </a:p>
      </dgm:t>
    </dgm:pt>
    <dgm:pt modelId="{B1B35163-1A5F-4D93-AFA3-A3F5B7F55BDC}">
      <dgm:prSet/>
      <dgm:spPr/>
      <dgm:t>
        <a:bodyPr/>
        <a:lstStyle/>
        <a:p>
          <a:r>
            <a:rPr lang="en-GB" dirty="0"/>
            <a:t>• Understand the Dahlgren &amp; Whitehead model</a:t>
          </a:r>
        </a:p>
        <a:p>
          <a:endParaRPr lang="en-US" dirty="0"/>
        </a:p>
      </dgm:t>
    </dgm:pt>
    <dgm:pt modelId="{301E5E84-9D37-4313-9AB6-D825C73C47B2}" type="parTrans" cxnId="{5ED3F040-E6D2-466B-92B3-D50E3C1D4493}">
      <dgm:prSet/>
      <dgm:spPr/>
      <dgm:t>
        <a:bodyPr/>
        <a:lstStyle/>
        <a:p>
          <a:endParaRPr lang="en-US"/>
        </a:p>
      </dgm:t>
    </dgm:pt>
    <dgm:pt modelId="{49FD6631-0452-43E2-866F-FEF1360D13AB}" type="sibTrans" cxnId="{5ED3F040-E6D2-466B-92B3-D50E3C1D4493}">
      <dgm:prSet/>
      <dgm:spPr/>
      <dgm:t>
        <a:bodyPr/>
        <a:lstStyle/>
        <a:p>
          <a:endParaRPr lang="en-US"/>
        </a:p>
      </dgm:t>
    </dgm:pt>
    <dgm:pt modelId="{C0ABBA48-D577-4406-9E77-76EF247D4923}">
      <dgm:prSet/>
      <dgm:spPr/>
      <dgm:t>
        <a:bodyPr/>
        <a:lstStyle/>
        <a:p>
          <a:r>
            <a:rPr lang="en-GB" dirty="0"/>
            <a:t>• Analyse UK health inequalities and key national policies</a:t>
          </a:r>
        </a:p>
        <a:p>
          <a:r>
            <a:rPr lang="en-GB" dirty="0"/>
            <a:t> </a:t>
          </a:r>
          <a:endParaRPr lang="en-US" dirty="0"/>
        </a:p>
      </dgm:t>
    </dgm:pt>
    <dgm:pt modelId="{FC353B90-F6E1-4801-A91E-3C5BD6915E80}" type="parTrans" cxnId="{4EA19554-1F16-4603-A109-C05644AFA486}">
      <dgm:prSet/>
      <dgm:spPr/>
      <dgm:t>
        <a:bodyPr/>
        <a:lstStyle/>
        <a:p>
          <a:endParaRPr lang="en-US"/>
        </a:p>
      </dgm:t>
    </dgm:pt>
    <dgm:pt modelId="{8D6CE027-8E77-410A-8729-A3526EBA8771}" type="sibTrans" cxnId="{4EA19554-1F16-4603-A109-C05644AFA486}">
      <dgm:prSet/>
      <dgm:spPr/>
      <dgm:t>
        <a:bodyPr/>
        <a:lstStyle/>
        <a:p>
          <a:endParaRPr lang="en-US"/>
        </a:p>
      </dgm:t>
    </dgm:pt>
    <dgm:pt modelId="{3DA475AB-8682-45AD-9232-BCCA1F2C1275}">
      <dgm:prSet/>
      <dgm:spPr/>
      <dgm:t>
        <a:bodyPr/>
        <a:lstStyle/>
        <a:p>
          <a:r>
            <a:rPr lang="en-GB" dirty="0"/>
            <a:t>• Relate content to SDG 3: Good Health and Wellbeing</a:t>
          </a:r>
        </a:p>
        <a:p>
          <a:endParaRPr lang="en-US" dirty="0"/>
        </a:p>
      </dgm:t>
    </dgm:pt>
    <dgm:pt modelId="{F2BA0ED3-B336-43DB-B529-05CDA141AD56}" type="parTrans" cxnId="{13BFA374-8CCD-4FE3-A306-990B5BBF4059}">
      <dgm:prSet/>
      <dgm:spPr/>
      <dgm:t>
        <a:bodyPr/>
        <a:lstStyle/>
        <a:p>
          <a:endParaRPr lang="en-US"/>
        </a:p>
      </dgm:t>
    </dgm:pt>
    <dgm:pt modelId="{597C483F-E833-4292-839F-008941756A66}" type="sibTrans" cxnId="{13BFA374-8CCD-4FE3-A306-990B5BBF4059}">
      <dgm:prSet/>
      <dgm:spPr/>
      <dgm:t>
        <a:bodyPr/>
        <a:lstStyle/>
        <a:p>
          <a:endParaRPr lang="en-US"/>
        </a:p>
      </dgm:t>
    </dgm:pt>
    <dgm:pt modelId="{0837E346-D654-4B9F-B790-FD2C7B598058}" type="pres">
      <dgm:prSet presAssocID="{8B4BF791-CA71-4D9D-A36F-F06CA84F7BAD}" presName="root" presStyleCnt="0">
        <dgm:presLayoutVars>
          <dgm:dir/>
          <dgm:resizeHandles val="exact"/>
        </dgm:presLayoutVars>
      </dgm:prSet>
      <dgm:spPr/>
    </dgm:pt>
    <dgm:pt modelId="{4612830B-1DB2-447C-90A2-D5F57DD138FF}" type="pres">
      <dgm:prSet presAssocID="{44CB6738-08C6-4C4D-840D-06C258A52AE0}" presName="compNode" presStyleCnt="0"/>
      <dgm:spPr/>
    </dgm:pt>
    <dgm:pt modelId="{50C07B1B-F79A-488C-A47C-2C85CB6AE33F}" type="pres">
      <dgm:prSet presAssocID="{44CB6738-08C6-4C4D-840D-06C258A52AE0}" presName="bgRect" presStyleLbl="bgShp" presStyleIdx="0" presStyleCnt="4"/>
      <dgm:spPr/>
    </dgm:pt>
    <dgm:pt modelId="{CC0092B3-99F6-4115-8F97-8A2A7269F6C5}" type="pres">
      <dgm:prSet presAssocID="{44CB6738-08C6-4C4D-840D-06C258A52AE0}" presName="iconRect" presStyleLbl="node1" presStyleIdx="0" presStyleCnt="4"/>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Newspaper"/>
        </a:ext>
      </dgm:extLst>
    </dgm:pt>
    <dgm:pt modelId="{B1C9DDFE-9344-4CCC-86C8-FCE1A45EEC8C}" type="pres">
      <dgm:prSet presAssocID="{44CB6738-08C6-4C4D-840D-06C258A52AE0}" presName="spaceRect" presStyleCnt="0"/>
      <dgm:spPr/>
    </dgm:pt>
    <dgm:pt modelId="{627EC861-82B8-443D-B502-D8B124F0C370}" type="pres">
      <dgm:prSet presAssocID="{44CB6738-08C6-4C4D-840D-06C258A52AE0}" presName="parTx" presStyleLbl="revTx" presStyleIdx="0" presStyleCnt="4">
        <dgm:presLayoutVars>
          <dgm:chMax val="0"/>
          <dgm:chPref val="0"/>
        </dgm:presLayoutVars>
      </dgm:prSet>
      <dgm:spPr/>
    </dgm:pt>
    <dgm:pt modelId="{AD834D20-CCFE-4107-B9E7-3F7DC5475310}" type="pres">
      <dgm:prSet presAssocID="{7718E915-A27D-489F-8C35-EFB59D1E6593}" presName="sibTrans" presStyleCnt="0"/>
      <dgm:spPr/>
    </dgm:pt>
    <dgm:pt modelId="{B6218472-95D9-4812-92E6-DCE10729A9C4}" type="pres">
      <dgm:prSet presAssocID="{B1B35163-1A5F-4D93-AFA3-A3F5B7F55BDC}" presName="compNode" presStyleCnt="0"/>
      <dgm:spPr/>
    </dgm:pt>
    <dgm:pt modelId="{3B1719EC-56F8-4A51-8F2B-718EB9D80686}" type="pres">
      <dgm:prSet presAssocID="{B1B35163-1A5F-4D93-AFA3-A3F5B7F55BDC}" presName="bgRect" presStyleLbl="bgShp" presStyleIdx="1" presStyleCnt="4"/>
      <dgm:spPr/>
    </dgm:pt>
    <dgm:pt modelId="{6AB5A614-7921-4802-A735-1916ACA52DCD}" type="pres">
      <dgm:prSet presAssocID="{B1B35163-1A5F-4D93-AFA3-A3F5B7F55BDC}" presName="iconRect" presStyleLbl="node1" presStyleIdx="1" presStyleCnt="4"/>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Head with Gears"/>
        </a:ext>
      </dgm:extLst>
    </dgm:pt>
    <dgm:pt modelId="{71B11C9C-F7FA-4E2B-A3BD-E701E4FA4573}" type="pres">
      <dgm:prSet presAssocID="{B1B35163-1A5F-4D93-AFA3-A3F5B7F55BDC}" presName="spaceRect" presStyleCnt="0"/>
      <dgm:spPr/>
    </dgm:pt>
    <dgm:pt modelId="{9719F76B-B5B9-4059-979F-26A365EEED51}" type="pres">
      <dgm:prSet presAssocID="{B1B35163-1A5F-4D93-AFA3-A3F5B7F55BDC}" presName="parTx" presStyleLbl="revTx" presStyleIdx="1" presStyleCnt="4">
        <dgm:presLayoutVars>
          <dgm:chMax val="0"/>
          <dgm:chPref val="0"/>
        </dgm:presLayoutVars>
      </dgm:prSet>
      <dgm:spPr/>
    </dgm:pt>
    <dgm:pt modelId="{57B10294-4118-462C-90BC-2C7D7B4E7E29}" type="pres">
      <dgm:prSet presAssocID="{49FD6631-0452-43E2-866F-FEF1360D13AB}" presName="sibTrans" presStyleCnt="0"/>
      <dgm:spPr/>
    </dgm:pt>
    <dgm:pt modelId="{F3FD398E-0B91-490C-AFD1-AD3BE6789513}" type="pres">
      <dgm:prSet presAssocID="{C0ABBA48-D577-4406-9E77-76EF247D4923}" presName="compNode" presStyleCnt="0"/>
      <dgm:spPr/>
    </dgm:pt>
    <dgm:pt modelId="{3D4CAB32-24B4-425E-8946-352BAC6D7D56}" type="pres">
      <dgm:prSet presAssocID="{C0ABBA48-D577-4406-9E77-76EF247D4923}" presName="bgRect" presStyleLbl="bgShp" presStyleIdx="2" presStyleCnt="4"/>
      <dgm:spPr/>
    </dgm:pt>
    <dgm:pt modelId="{09850E49-0ECB-4607-9602-D78BDAD5A0FD}" type="pres">
      <dgm:prSet presAssocID="{C0ABBA48-D577-4406-9E77-76EF247D4923}" presName="iconRect" presStyleLbl="node1" presStyleIdx="2" presStyleCnt="4"/>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Brain in head"/>
        </a:ext>
      </dgm:extLst>
    </dgm:pt>
    <dgm:pt modelId="{2C3D83DE-8184-43BD-91CB-CE4967EFB33B}" type="pres">
      <dgm:prSet presAssocID="{C0ABBA48-D577-4406-9E77-76EF247D4923}" presName="spaceRect" presStyleCnt="0"/>
      <dgm:spPr/>
    </dgm:pt>
    <dgm:pt modelId="{E35DA2BF-EA39-4902-90BE-53A268BF6EDB}" type="pres">
      <dgm:prSet presAssocID="{C0ABBA48-D577-4406-9E77-76EF247D4923}" presName="parTx" presStyleLbl="revTx" presStyleIdx="2" presStyleCnt="4">
        <dgm:presLayoutVars>
          <dgm:chMax val="0"/>
          <dgm:chPref val="0"/>
        </dgm:presLayoutVars>
      </dgm:prSet>
      <dgm:spPr/>
    </dgm:pt>
    <dgm:pt modelId="{85D8A5B0-FB12-4176-8C2E-55DAD8140498}" type="pres">
      <dgm:prSet presAssocID="{8D6CE027-8E77-410A-8729-A3526EBA8771}" presName="sibTrans" presStyleCnt="0"/>
      <dgm:spPr/>
    </dgm:pt>
    <dgm:pt modelId="{45275B5A-FB49-43D5-BD4C-6B0C5BB0ED4E}" type="pres">
      <dgm:prSet presAssocID="{3DA475AB-8682-45AD-9232-BCCA1F2C1275}" presName="compNode" presStyleCnt="0"/>
      <dgm:spPr/>
    </dgm:pt>
    <dgm:pt modelId="{660F6F23-325B-4BF5-ADEC-808DB5AFD0F5}" type="pres">
      <dgm:prSet presAssocID="{3DA475AB-8682-45AD-9232-BCCA1F2C1275}" presName="bgRect" presStyleLbl="bgShp" presStyleIdx="3" presStyleCnt="4"/>
      <dgm:spPr/>
    </dgm:pt>
    <dgm:pt modelId="{DA2DB81B-4D75-4076-8B82-D803E935F664}" type="pres">
      <dgm:prSet presAssocID="{3DA475AB-8682-45AD-9232-BCCA1F2C1275}" presName="iconRect" presStyleLbl="node1" presStyleIdx="3" presStyleCnt="4"/>
      <dgm:spPr>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a:noFill/>
        </a:ln>
      </dgm:spPr>
      <dgm:extLst>
        <a:ext uri="{E40237B7-FDA0-4F09-8148-C483321AD2D9}">
          <dgm14:cNvPr xmlns:dgm14="http://schemas.microsoft.com/office/drawing/2010/diagram" id="0" name="" descr="Marketing"/>
        </a:ext>
      </dgm:extLst>
    </dgm:pt>
    <dgm:pt modelId="{0265C620-1268-4B89-A7D8-2809D889FA2F}" type="pres">
      <dgm:prSet presAssocID="{3DA475AB-8682-45AD-9232-BCCA1F2C1275}" presName="spaceRect" presStyleCnt="0"/>
      <dgm:spPr/>
    </dgm:pt>
    <dgm:pt modelId="{9EA3F9B4-7139-45E0-A597-037A6BE3E5FF}" type="pres">
      <dgm:prSet presAssocID="{3DA475AB-8682-45AD-9232-BCCA1F2C1275}" presName="parTx" presStyleLbl="revTx" presStyleIdx="3" presStyleCnt="4">
        <dgm:presLayoutVars>
          <dgm:chMax val="0"/>
          <dgm:chPref val="0"/>
        </dgm:presLayoutVars>
      </dgm:prSet>
      <dgm:spPr/>
    </dgm:pt>
  </dgm:ptLst>
  <dgm:cxnLst>
    <dgm:cxn modelId="{5ED3F040-E6D2-466B-92B3-D50E3C1D4493}" srcId="{8B4BF791-CA71-4D9D-A36F-F06CA84F7BAD}" destId="{B1B35163-1A5F-4D93-AFA3-A3F5B7F55BDC}" srcOrd="1" destOrd="0" parTransId="{301E5E84-9D37-4313-9AB6-D825C73C47B2}" sibTransId="{49FD6631-0452-43E2-866F-FEF1360D13AB}"/>
    <dgm:cxn modelId="{F8643666-CB2C-4CB4-A2F8-211E8332265D}" type="presOf" srcId="{8B4BF791-CA71-4D9D-A36F-F06CA84F7BAD}" destId="{0837E346-D654-4B9F-B790-FD2C7B598058}" srcOrd="0" destOrd="0" presId="urn:microsoft.com/office/officeart/2018/2/layout/IconVerticalSolidList#1"/>
    <dgm:cxn modelId="{4EA19554-1F16-4603-A109-C05644AFA486}" srcId="{8B4BF791-CA71-4D9D-A36F-F06CA84F7BAD}" destId="{C0ABBA48-D577-4406-9E77-76EF247D4923}" srcOrd="2" destOrd="0" parTransId="{FC353B90-F6E1-4801-A91E-3C5BD6915E80}" sibTransId="{8D6CE027-8E77-410A-8729-A3526EBA8771}"/>
    <dgm:cxn modelId="{13BFA374-8CCD-4FE3-A306-990B5BBF4059}" srcId="{8B4BF791-CA71-4D9D-A36F-F06CA84F7BAD}" destId="{3DA475AB-8682-45AD-9232-BCCA1F2C1275}" srcOrd="3" destOrd="0" parTransId="{F2BA0ED3-B336-43DB-B529-05CDA141AD56}" sibTransId="{597C483F-E833-4292-839F-008941756A66}"/>
    <dgm:cxn modelId="{EC2DCD7C-C2C1-4315-944D-5834F3DBC3A4}" type="presOf" srcId="{B1B35163-1A5F-4D93-AFA3-A3F5B7F55BDC}" destId="{9719F76B-B5B9-4059-979F-26A365EEED51}" srcOrd="0" destOrd="0" presId="urn:microsoft.com/office/officeart/2018/2/layout/IconVerticalSolidList#1"/>
    <dgm:cxn modelId="{0324FEA0-3D9E-40E9-8215-E5C434331AFD}" type="presOf" srcId="{3DA475AB-8682-45AD-9232-BCCA1F2C1275}" destId="{9EA3F9B4-7139-45E0-A597-037A6BE3E5FF}" srcOrd="0" destOrd="0" presId="urn:microsoft.com/office/officeart/2018/2/layout/IconVerticalSolidList#1"/>
    <dgm:cxn modelId="{4BF20FD0-DBBF-4634-B078-D8D4CD7B9832}" type="presOf" srcId="{44CB6738-08C6-4C4D-840D-06C258A52AE0}" destId="{627EC861-82B8-443D-B502-D8B124F0C370}" srcOrd="0" destOrd="0" presId="urn:microsoft.com/office/officeart/2018/2/layout/IconVerticalSolidList#1"/>
    <dgm:cxn modelId="{C49115DB-DC96-4F2B-BE7B-33A861315701}" type="presOf" srcId="{C0ABBA48-D577-4406-9E77-76EF247D4923}" destId="{E35DA2BF-EA39-4902-90BE-53A268BF6EDB}" srcOrd="0" destOrd="0" presId="urn:microsoft.com/office/officeart/2018/2/layout/IconVerticalSolidList#1"/>
    <dgm:cxn modelId="{3B9D1BE2-ED02-4705-97AF-BD48CBB54588}" srcId="{8B4BF791-CA71-4D9D-A36F-F06CA84F7BAD}" destId="{44CB6738-08C6-4C4D-840D-06C258A52AE0}" srcOrd="0" destOrd="0" parTransId="{11EBD184-F99C-41AF-86F5-F15C8D7F65E2}" sibTransId="{7718E915-A27D-489F-8C35-EFB59D1E6593}"/>
    <dgm:cxn modelId="{736D9517-7068-47C9-80E2-24D47D8F99FB}" type="presParOf" srcId="{0837E346-D654-4B9F-B790-FD2C7B598058}" destId="{4612830B-1DB2-447C-90A2-D5F57DD138FF}" srcOrd="0" destOrd="0" presId="urn:microsoft.com/office/officeart/2018/2/layout/IconVerticalSolidList#1"/>
    <dgm:cxn modelId="{4ED71312-2215-4171-992C-46AAE579FDAE}" type="presParOf" srcId="{4612830B-1DB2-447C-90A2-D5F57DD138FF}" destId="{50C07B1B-F79A-488C-A47C-2C85CB6AE33F}" srcOrd="0" destOrd="0" presId="urn:microsoft.com/office/officeart/2018/2/layout/IconVerticalSolidList#1"/>
    <dgm:cxn modelId="{D4753E41-82A4-4BCF-8E12-8A02673A0AA4}" type="presParOf" srcId="{4612830B-1DB2-447C-90A2-D5F57DD138FF}" destId="{CC0092B3-99F6-4115-8F97-8A2A7269F6C5}" srcOrd="1" destOrd="0" presId="urn:microsoft.com/office/officeart/2018/2/layout/IconVerticalSolidList#1"/>
    <dgm:cxn modelId="{FA58E62A-D6F3-44DD-A6A9-C8EB95EB2702}" type="presParOf" srcId="{4612830B-1DB2-447C-90A2-D5F57DD138FF}" destId="{B1C9DDFE-9344-4CCC-86C8-FCE1A45EEC8C}" srcOrd="2" destOrd="0" presId="urn:microsoft.com/office/officeart/2018/2/layout/IconVerticalSolidList#1"/>
    <dgm:cxn modelId="{5A644525-4995-4B50-AB07-ED5F911E9600}" type="presParOf" srcId="{4612830B-1DB2-447C-90A2-D5F57DD138FF}" destId="{627EC861-82B8-443D-B502-D8B124F0C370}" srcOrd="3" destOrd="0" presId="urn:microsoft.com/office/officeart/2018/2/layout/IconVerticalSolidList#1"/>
    <dgm:cxn modelId="{D711C78B-A7D3-4A05-845C-B009267B93FF}" type="presParOf" srcId="{0837E346-D654-4B9F-B790-FD2C7B598058}" destId="{AD834D20-CCFE-4107-B9E7-3F7DC5475310}" srcOrd="1" destOrd="0" presId="urn:microsoft.com/office/officeart/2018/2/layout/IconVerticalSolidList#1"/>
    <dgm:cxn modelId="{B59B477A-7723-4104-BD4D-51B88CEA22BC}" type="presParOf" srcId="{0837E346-D654-4B9F-B790-FD2C7B598058}" destId="{B6218472-95D9-4812-92E6-DCE10729A9C4}" srcOrd="2" destOrd="0" presId="urn:microsoft.com/office/officeart/2018/2/layout/IconVerticalSolidList#1"/>
    <dgm:cxn modelId="{1B44F0DD-6744-48E2-8410-EC52249E763B}" type="presParOf" srcId="{B6218472-95D9-4812-92E6-DCE10729A9C4}" destId="{3B1719EC-56F8-4A51-8F2B-718EB9D80686}" srcOrd="0" destOrd="0" presId="urn:microsoft.com/office/officeart/2018/2/layout/IconVerticalSolidList#1"/>
    <dgm:cxn modelId="{F851BD6D-E74D-461C-B37A-3550431FBC61}" type="presParOf" srcId="{B6218472-95D9-4812-92E6-DCE10729A9C4}" destId="{6AB5A614-7921-4802-A735-1916ACA52DCD}" srcOrd="1" destOrd="0" presId="urn:microsoft.com/office/officeart/2018/2/layout/IconVerticalSolidList#1"/>
    <dgm:cxn modelId="{881CC025-551A-49BE-9FB5-E81DCE32F3CB}" type="presParOf" srcId="{B6218472-95D9-4812-92E6-DCE10729A9C4}" destId="{71B11C9C-F7FA-4E2B-A3BD-E701E4FA4573}" srcOrd="2" destOrd="0" presId="urn:microsoft.com/office/officeart/2018/2/layout/IconVerticalSolidList#1"/>
    <dgm:cxn modelId="{32F58111-45D4-4FA2-AE0F-8D1CFFF262F6}" type="presParOf" srcId="{B6218472-95D9-4812-92E6-DCE10729A9C4}" destId="{9719F76B-B5B9-4059-979F-26A365EEED51}" srcOrd="3" destOrd="0" presId="urn:microsoft.com/office/officeart/2018/2/layout/IconVerticalSolidList#1"/>
    <dgm:cxn modelId="{AF82D4CF-63AC-4553-8D89-3E4799414203}" type="presParOf" srcId="{0837E346-D654-4B9F-B790-FD2C7B598058}" destId="{57B10294-4118-462C-90BC-2C7D7B4E7E29}" srcOrd="3" destOrd="0" presId="urn:microsoft.com/office/officeart/2018/2/layout/IconVerticalSolidList#1"/>
    <dgm:cxn modelId="{DDFC3AB2-CB2C-42D6-9FEB-6F923AD7D9B3}" type="presParOf" srcId="{0837E346-D654-4B9F-B790-FD2C7B598058}" destId="{F3FD398E-0B91-490C-AFD1-AD3BE6789513}" srcOrd="4" destOrd="0" presId="urn:microsoft.com/office/officeart/2018/2/layout/IconVerticalSolidList#1"/>
    <dgm:cxn modelId="{3D2CC6C1-9769-4357-87F5-CC42F9A41001}" type="presParOf" srcId="{F3FD398E-0B91-490C-AFD1-AD3BE6789513}" destId="{3D4CAB32-24B4-425E-8946-352BAC6D7D56}" srcOrd="0" destOrd="0" presId="urn:microsoft.com/office/officeart/2018/2/layout/IconVerticalSolidList#1"/>
    <dgm:cxn modelId="{CC9D84E0-C68D-4A74-922D-7AF715245482}" type="presParOf" srcId="{F3FD398E-0B91-490C-AFD1-AD3BE6789513}" destId="{09850E49-0ECB-4607-9602-D78BDAD5A0FD}" srcOrd="1" destOrd="0" presId="urn:microsoft.com/office/officeart/2018/2/layout/IconVerticalSolidList#1"/>
    <dgm:cxn modelId="{D82FF683-3004-40D4-8C48-7CF866048D18}" type="presParOf" srcId="{F3FD398E-0B91-490C-AFD1-AD3BE6789513}" destId="{2C3D83DE-8184-43BD-91CB-CE4967EFB33B}" srcOrd="2" destOrd="0" presId="urn:microsoft.com/office/officeart/2018/2/layout/IconVerticalSolidList#1"/>
    <dgm:cxn modelId="{C45A66FA-34CB-4385-AD97-0D15F0E2F3F6}" type="presParOf" srcId="{F3FD398E-0B91-490C-AFD1-AD3BE6789513}" destId="{E35DA2BF-EA39-4902-90BE-53A268BF6EDB}" srcOrd="3" destOrd="0" presId="urn:microsoft.com/office/officeart/2018/2/layout/IconVerticalSolidList#1"/>
    <dgm:cxn modelId="{4B6B4530-F65F-427F-AB87-7E17979B8170}" type="presParOf" srcId="{0837E346-D654-4B9F-B790-FD2C7B598058}" destId="{85D8A5B0-FB12-4176-8C2E-55DAD8140498}" srcOrd="5" destOrd="0" presId="urn:microsoft.com/office/officeart/2018/2/layout/IconVerticalSolidList#1"/>
    <dgm:cxn modelId="{70CB9870-9A5F-4169-832F-DEAE1165F5B4}" type="presParOf" srcId="{0837E346-D654-4B9F-B790-FD2C7B598058}" destId="{45275B5A-FB49-43D5-BD4C-6B0C5BB0ED4E}" srcOrd="6" destOrd="0" presId="urn:microsoft.com/office/officeart/2018/2/layout/IconVerticalSolidList#1"/>
    <dgm:cxn modelId="{BFBF029B-8EC3-4963-8F67-B457D50DB8B9}" type="presParOf" srcId="{45275B5A-FB49-43D5-BD4C-6B0C5BB0ED4E}" destId="{660F6F23-325B-4BF5-ADEC-808DB5AFD0F5}" srcOrd="0" destOrd="0" presId="urn:microsoft.com/office/officeart/2018/2/layout/IconVerticalSolidList#1"/>
    <dgm:cxn modelId="{14808085-F361-4628-9637-F346A4E5A1ED}" type="presParOf" srcId="{45275B5A-FB49-43D5-BD4C-6B0C5BB0ED4E}" destId="{DA2DB81B-4D75-4076-8B82-D803E935F664}" srcOrd="1" destOrd="0" presId="urn:microsoft.com/office/officeart/2018/2/layout/IconVerticalSolidList#1"/>
    <dgm:cxn modelId="{236F384B-198C-4C96-8452-527F6D9EB081}" type="presParOf" srcId="{45275B5A-FB49-43D5-BD4C-6B0C5BB0ED4E}" destId="{0265C620-1268-4B89-A7D8-2809D889FA2F}" srcOrd="2" destOrd="0" presId="urn:microsoft.com/office/officeart/2018/2/layout/IconVerticalSolidList#1"/>
    <dgm:cxn modelId="{7349B11D-DB7E-4FF5-874E-3CB33287C54D}" type="presParOf" srcId="{45275B5A-FB49-43D5-BD4C-6B0C5BB0ED4E}" destId="{9EA3F9B4-7139-45E0-A597-037A6BE3E5FF}" srcOrd="3" destOrd="0" presId="urn:microsoft.com/office/officeart/2018/2/layout/IconVerticalSolidLis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7CE03E03-1D9B-4274-8023-750B068FD73F}" type="doc">
      <dgm:prSet loTypeId="urn:microsoft.com/office/officeart/2005/8/layout/vList2" loCatId="list" qsTypeId="urn:microsoft.com/office/officeart/2005/8/quickstyle/simple1" qsCatId="simple" csTypeId="urn:microsoft.com/office/officeart/2005/8/colors/accent1_2" csCatId="accent1"/>
      <dgm:spPr/>
      <dgm:t>
        <a:bodyPr/>
        <a:lstStyle/>
        <a:p>
          <a:endParaRPr lang="en-US"/>
        </a:p>
      </dgm:t>
    </dgm:pt>
    <dgm:pt modelId="{E969004B-F845-4E28-96BE-BA622BFDE2B8}">
      <dgm:prSet/>
      <dgm:spPr/>
      <dgm:t>
        <a:bodyPr/>
        <a:lstStyle/>
        <a:p>
          <a:r>
            <a:rPr lang="en-US" dirty="0"/>
            <a:t>• Differences in health status or distribution of health resources between population groups</a:t>
          </a:r>
        </a:p>
      </dgm:t>
    </dgm:pt>
    <dgm:pt modelId="{62A0B27A-75A4-43A5-90E8-315EF2084A05}" type="parTrans" cxnId="{8AF873DC-90A2-4E15-859B-B8D60B4AA4F0}">
      <dgm:prSet/>
      <dgm:spPr/>
      <dgm:t>
        <a:bodyPr/>
        <a:lstStyle/>
        <a:p>
          <a:endParaRPr lang="en-US"/>
        </a:p>
      </dgm:t>
    </dgm:pt>
    <dgm:pt modelId="{4997D2B8-82D8-4F31-9289-24C362407E01}" type="sibTrans" cxnId="{8AF873DC-90A2-4E15-859B-B8D60B4AA4F0}">
      <dgm:prSet/>
      <dgm:spPr/>
      <dgm:t>
        <a:bodyPr/>
        <a:lstStyle/>
        <a:p>
          <a:endParaRPr lang="en-US"/>
        </a:p>
      </dgm:t>
    </dgm:pt>
    <dgm:pt modelId="{61CF1B49-AED5-4221-B2A9-5116CA93D014}">
      <dgm:prSet/>
      <dgm:spPr/>
      <dgm:t>
        <a:bodyPr/>
        <a:lstStyle/>
        <a:p>
          <a:r>
            <a:rPr lang="en-US" dirty="0"/>
            <a:t>• Often linked to social, economic, and environmental disadvantage</a:t>
          </a:r>
        </a:p>
      </dgm:t>
    </dgm:pt>
    <dgm:pt modelId="{A5B14A67-7125-4D54-A875-0C24E0DEE7CB}" type="parTrans" cxnId="{BB7F9124-D7B5-44E2-B645-B5D8E8AD01B7}">
      <dgm:prSet/>
      <dgm:spPr/>
      <dgm:t>
        <a:bodyPr/>
        <a:lstStyle/>
        <a:p>
          <a:endParaRPr lang="en-US"/>
        </a:p>
      </dgm:t>
    </dgm:pt>
    <dgm:pt modelId="{20F1E64E-FA1C-4013-9AA9-651E6501746B}" type="sibTrans" cxnId="{BB7F9124-D7B5-44E2-B645-B5D8E8AD01B7}">
      <dgm:prSet/>
      <dgm:spPr/>
      <dgm:t>
        <a:bodyPr/>
        <a:lstStyle/>
        <a:p>
          <a:endParaRPr lang="en-US"/>
        </a:p>
      </dgm:t>
    </dgm:pt>
    <dgm:pt modelId="{B7C39A30-F95F-4FEF-BF28-C66B911960C0}">
      <dgm:prSet/>
      <dgm:spPr/>
      <dgm:t>
        <a:bodyPr/>
        <a:lstStyle/>
        <a:p>
          <a:r>
            <a:rPr lang="en-US"/>
            <a:t>• Example: Life expectancy gap between most and least deprived areas</a:t>
          </a:r>
        </a:p>
      </dgm:t>
    </dgm:pt>
    <dgm:pt modelId="{035E27EA-B516-46D7-9966-8B5EB8812448}" type="parTrans" cxnId="{EE965179-AB0B-4EF0-AE7C-F98A55893EFA}">
      <dgm:prSet/>
      <dgm:spPr/>
      <dgm:t>
        <a:bodyPr/>
        <a:lstStyle/>
        <a:p>
          <a:endParaRPr lang="en-US"/>
        </a:p>
      </dgm:t>
    </dgm:pt>
    <dgm:pt modelId="{0F44F91F-F9D9-4383-A1E4-03DEEE3014A0}" type="sibTrans" cxnId="{EE965179-AB0B-4EF0-AE7C-F98A55893EFA}">
      <dgm:prSet/>
      <dgm:spPr/>
      <dgm:t>
        <a:bodyPr/>
        <a:lstStyle/>
        <a:p>
          <a:endParaRPr lang="en-US"/>
        </a:p>
      </dgm:t>
    </dgm:pt>
    <dgm:pt modelId="{D19AF688-BC7C-480B-8B7C-C5E9876CC4BE}" type="pres">
      <dgm:prSet presAssocID="{7CE03E03-1D9B-4274-8023-750B068FD73F}" presName="linear" presStyleCnt="0">
        <dgm:presLayoutVars>
          <dgm:animLvl val="lvl"/>
          <dgm:resizeHandles val="exact"/>
        </dgm:presLayoutVars>
      </dgm:prSet>
      <dgm:spPr/>
    </dgm:pt>
    <dgm:pt modelId="{E6909B46-01B7-4882-8F92-150BA9552FF2}" type="pres">
      <dgm:prSet presAssocID="{E969004B-F845-4E28-96BE-BA622BFDE2B8}" presName="parentText" presStyleLbl="node1" presStyleIdx="0" presStyleCnt="3">
        <dgm:presLayoutVars>
          <dgm:chMax val="0"/>
          <dgm:bulletEnabled val="1"/>
        </dgm:presLayoutVars>
      </dgm:prSet>
      <dgm:spPr/>
    </dgm:pt>
    <dgm:pt modelId="{132645EB-4710-4592-851A-7C3B2F065A9D}" type="pres">
      <dgm:prSet presAssocID="{4997D2B8-82D8-4F31-9289-24C362407E01}" presName="spacer" presStyleCnt="0"/>
      <dgm:spPr/>
    </dgm:pt>
    <dgm:pt modelId="{67B44D2D-ED8F-42FA-806F-CBAE96DD4853}" type="pres">
      <dgm:prSet presAssocID="{61CF1B49-AED5-4221-B2A9-5116CA93D014}" presName="parentText" presStyleLbl="node1" presStyleIdx="1" presStyleCnt="3">
        <dgm:presLayoutVars>
          <dgm:chMax val="0"/>
          <dgm:bulletEnabled val="1"/>
        </dgm:presLayoutVars>
      </dgm:prSet>
      <dgm:spPr/>
    </dgm:pt>
    <dgm:pt modelId="{D049397C-75DD-4AC2-8D69-D4EE8CF63A8B}" type="pres">
      <dgm:prSet presAssocID="{20F1E64E-FA1C-4013-9AA9-651E6501746B}" presName="spacer" presStyleCnt="0"/>
      <dgm:spPr/>
    </dgm:pt>
    <dgm:pt modelId="{A7AF17CA-4243-403C-9D97-E2244CDC2A11}" type="pres">
      <dgm:prSet presAssocID="{B7C39A30-F95F-4FEF-BF28-C66B911960C0}" presName="parentText" presStyleLbl="node1" presStyleIdx="2" presStyleCnt="3">
        <dgm:presLayoutVars>
          <dgm:chMax val="0"/>
          <dgm:bulletEnabled val="1"/>
        </dgm:presLayoutVars>
      </dgm:prSet>
      <dgm:spPr/>
    </dgm:pt>
  </dgm:ptLst>
  <dgm:cxnLst>
    <dgm:cxn modelId="{AF47941E-AEE7-4C0D-AEDD-42C2B7279B7E}" type="presOf" srcId="{61CF1B49-AED5-4221-B2A9-5116CA93D014}" destId="{67B44D2D-ED8F-42FA-806F-CBAE96DD4853}" srcOrd="0" destOrd="0" presId="urn:microsoft.com/office/officeart/2005/8/layout/vList2"/>
    <dgm:cxn modelId="{BB7F9124-D7B5-44E2-B645-B5D8E8AD01B7}" srcId="{7CE03E03-1D9B-4274-8023-750B068FD73F}" destId="{61CF1B49-AED5-4221-B2A9-5116CA93D014}" srcOrd="1" destOrd="0" parTransId="{A5B14A67-7125-4D54-A875-0C24E0DEE7CB}" sibTransId="{20F1E64E-FA1C-4013-9AA9-651E6501746B}"/>
    <dgm:cxn modelId="{D7610443-3F7A-40E4-9BD7-2FC20206D176}" type="presOf" srcId="{7CE03E03-1D9B-4274-8023-750B068FD73F}" destId="{D19AF688-BC7C-480B-8B7C-C5E9876CC4BE}" srcOrd="0" destOrd="0" presId="urn:microsoft.com/office/officeart/2005/8/layout/vList2"/>
    <dgm:cxn modelId="{EE965179-AB0B-4EF0-AE7C-F98A55893EFA}" srcId="{7CE03E03-1D9B-4274-8023-750B068FD73F}" destId="{B7C39A30-F95F-4FEF-BF28-C66B911960C0}" srcOrd="2" destOrd="0" parTransId="{035E27EA-B516-46D7-9966-8B5EB8812448}" sibTransId="{0F44F91F-F9D9-4383-A1E4-03DEEE3014A0}"/>
    <dgm:cxn modelId="{74B05686-D3CF-4846-A3A4-9C912D6076CF}" type="presOf" srcId="{E969004B-F845-4E28-96BE-BA622BFDE2B8}" destId="{E6909B46-01B7-4882-8F92-150BA9552FF2}" srcOrd="0" destOrd="0" presId="urn:microsoft.com/office/officeart/2005/8/layout/vList2"/>
    <dgm:cxn modelId="{1986D389-923E-4F44-9AD2-3C11C1877598}" type="presOf" srcId="{B7C39A30-F95F-4FEF-BF28-C66B911960C0}" destId="{A7AF17CA-4243-403C-9D97-E2244CDC2A11}" srcOrd="0" destOrd="0" presId="urn:microsoft.com/office/officeart/2005/8/layout/vList2"/>
    <dgm:cxn modelId="{8AF873DC-90A2-4E15-859B-B8D60B4AA4F0}" srcId="{7CE03E03-1D9B-4274-8023-750B068FD73F}" destId="{E969004B-F845-4E28-96BE-BA622BFDE2B8}" srcOrd="0" destOrd="0" parTransId="{62A0B27A-75A4-43A5-90E8-315EF2084A05}" sibTransId="{4997D2B8-82D8-4F31-9289-24C362407E01}"/>
    <dgm:cxn modelId="{8C0F9148-95AD-44B0-A26E-89060279B108}" type="presParOf" srcId="{D19AF688-BC7C-480B-8B7C-C5E9876CC4BE}" destId="{E6909B46-01B7-4882-8F92-150BA9552FF2}" srcOrd="0" destOrd="0" presId="urn:microsoft.com/office/officeart/2005/8/layout/vList2"/>
    <dgm:cxn modelId="{45661F2A-A6A6-4185-9B57-71E500A14ABA}" type="presParOf" srcId="{D19AF688-BC7C-480B-8B7C-C5E9876CC4BE}" destId="{132645EB-4710-4592-851A-7C3B2F065A9D}" srcOrd="1" destOrd="0" presId="urn:microsoft.com/office/officeart/2005/8/layout/vList2"/>
    <dgm:cxn modelId="{B10FDC5E-7AC8-454F-BC4F-716D7D6392BE}" type="presParOf" srcId="{D19AF688-BC7C-480B-8B7C-C5E9876CC4BE}" destId="{67B44D2D-ED8F-42FA-806F-CBAE96DD4853}" srcOrd="2" destOrd="0" presId="urn:microsoft.com/office/officeart/2005/8/layout/vList2"/>
    <dgm:cxn modelId="{1E4B0677-A6A7-4914-AE84-01CE71EFA9BE}" type="presParOf" srcId="{D19AF688-BC7C-480B-8B7C-C5E9876CC4BE}" destId="{D049397C-75DD-4AC2-8D69-D4EE8CF63A8B}" srcOrd="3" destOrd="0" presId="urn:microsoft.com/office/officeart/2005/8/layout/vList2"/>
    <dgm:cxn modelId="{131431AC-B912-48CF-B9E0-FF3CE789A270}" type="presParOf" srcId="{D19AF688-BC7C-480B-8B7C-C5E9876CC4BE}" destId="{A7AF17CA-4243-403C-9D97-E2244CDC2A11}" srcOrd="4"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40328FD6-E035-4B05-A096-8168D9D00B7C}" type="doc">
      <dgm:prSet loTypeId="urn:microsoft.com/office/officeart/2005/8/layout/vList5" loCatId="list" qsTypeId="urn:microsoft.com/office/officeart/2005/8/quickstyle/simple1" qsCatId="simple" csTypeId="urn:microsoft.com/office/officeart/2005/8/colors/accent3_2" csCatId="accent3" phldr="1"/>
      <dgm:spPr/>
      <dgm:t>
        <a:bodyPr/>
        <a:lstStyle/>
        <a:p>
          <a:endParaRPr lang="en-US"/>
        </a:p>
      </dgm:t>
    </dgm:pt>
    <dgm:pt modelId="{7584BCAF-5069-4D0C-9013-55A2579084BB}">
      <dgm:prSet/>
      <dgm:spPr/>
      <dgm:t>
        <a:bodyPr/>
        <a:lstStyle/>
        <a:p>
          <a:r>
            <a:rPr lang="en-US" b="1" dirty="0">
              <a:solidFill>
                <a:srgbClr val="002060"/>
              </a:solidFill>
            </a:rPr>
            <a:t>• Conditions where people are born, grow, live, work, and age</a:t>
          </a:r>
        </a:p>
      </dgm:t>
    </dgm:pt>
    <dgm:pt modelId="{F0CA61A2-11E4-4B7A-BCA2-AB11A3090204}" type="parTrans" cxnId="{7643D3A9-F73E-4FD3-B822-91D9DBBA5839}">
      <dgm:prSet/>
      <dgm:spPr/>
      <dgm:t>
        <a:bodyPr/>
        <a:lstStyle/>
        <a:p>
          <a:endParaRPr lang="en-US"/>
        </a:p>
      </dgm:t>
    </dgm:pt>
    <dgm:pt modelId="{9C20EB20-01D3-4DA4-ADBA-8FD58D2636FA}" type="sibTrans" cxnId="{7643D3A9-F73E-4FD3-B822-91D9DBBA5839}">
      <dgm:prSet/>
      <dgm:spPr/>
      <dgm:t>
        <a:bodyPr/>
        <a:lstStyle/>
        <a:p>
          <a:endParaRPr lang="en-US"/>
        </a:p>
      </dgm:t>
    </dgm:pt>
    <dgm:pt modelId="{01189F6A-0CCB-40C2-A353-A907F816B89E}">
      <dgm:prSet/>
      <dgm:spPr/>
      <dgm:t>
        <a:bodyPr/>
        <a:lstStyle/>
        <a:p>
          <a:r>
            <a:rPr lang="en-US" dirty="0">
              <a:solidFill>
                <a:srgbClr val="002060"/>
              </a:solidFill>
            </a:rPr>
            <a:t>• Examples: education, employment, housing, access to healthcare, environment</a:t>
          </a:r>
        </a:p>
      </dgm:t>
    </dgm:pt>
    <dgm:pt modelId="{84B89368-7E94-49D7-9B23-96410599EBEB}" type="parTrans" cxnId="{A6FE7BBE-6868-4877-A73B-FE01478C0EED}">
      <dgm:prSet/>
      <dgm:spPr/>
      <dgm:t>
        <a:bodyPr/>
        <a:lstStyle/>
        <a:p>
          <a:endParaRPr lang="en-US"/>
        </a:p>
      </dgm:t>
    </dgm:pt>
    <dgm:pt modelId="{A1E8FA9F-9135-4792-BC71-C82E774CC581}" type="sibTrans" cxnId="{A6FE7BBE-6868-4877-A73B-FE01478C0EED}">
      <dgm:prSet/>
      <dgm:spPr/>
      <dgm:t>
        <a:bodyPr/>
        <a:lstStyle/>
        <a:p>
          <a:endParaRPr lang="en-US"/>
        </a:p>
      </dgm:t>
    </dgm:pt>
    <dgm:pt modelId="{F6F25686-A02F-4EE2-B0CA-77458C3410B1}">
      <dgm:prSet/>
      <dgm:spPr/>
      <dgm:t>
        <a:bodyPr/>
        <a:lstStyle/>
        <a:p>
          <a:r>
            <a:rPr lang="en-US" dirty="0">
              <a:solidFill>
                <a:srgbClr val="002060"/>
              </a:solidFill>
            </a:rPr>
            <a:t>• Addressing SDH helps to reduce health inequalities</a:t>
          </a:r>
        </a:p>
      </dgm:t>
    </dgm:pt>
    <dgm:pt modelId="{66C5036D-6D1D-411F-9C53-383DEEA5796D}" type="parTrans" cxnId="{990867F7-D0D7-4528-A856-BC7AB8533D69}">
      <dgm:prSet/>
      <dgm:spPr/>
      <dgm:t>
        <a:bodyPr/>
        <a:lstStyle/>
        <a:p>
          <a:endParaRPr lang="en-US"/>
        </a:p>
      </dgm:t>
    </dgm:pt>
    <dgm:pt modelId="{408A8ECB-10C1-4A7A-BC31-584389FA6E4D}" type="sibTrans" cxnId="{990867F7-D0D7-4528-A856-BC7AB8533D69}">
      <dgm:prSet/>
      <dgm:spPr/>
      <dgm:t>
        <a:bodyPr/>
        <a:lstStyle/>
        <a:p>
          <a:endParaRPr lang="en-US"/>
        </a:p>
      </dgm:t>
    </dgm:pt>
    <dgm:pt modelId="{175ED3FB-1575-437E-BF55-8BB34BEF42B8}" type="pres">
      <dgm:prSet presAssocID="{40328FD6-E035-4B05-A096-8168D9D00B7C}" presName="Name0" presStyleCnt="0">
        <dgm:presLayoutVars>
          <dgm:dir/>
          <dgm:animLvl val="lvl"/>
          <dgm:resizeHandles val="exact"/>
        </dgm:presLayoutVars>
      </dgm:prSet>
      <dgm:spPr/>
    </dgm:pt>
    <dgm:pt modelId="{8808EEE7-B94E-45E0-919C-D7311A6BA000}" type="pres">
      <dgm:prSet presAssocID="{7584BCAF-5069-4D0C-9013-55A2579084BB}" presName="linNode" presStyleCnt="0"/>
      <dgm:spPr/>
    </dgm:pt>
    <dgm:pt modelId="{9D3EA2A1-57DB-4871-A319-513E22BA4A17}" type="pres">
      <dgm:prSet presAssocID="{7584BCAF-5069-4D0C-9013-55A2579084BB}" presName="parentText" presStyleLbl="node1" presStyleIdx="0" presStyleCnt="3" custScaleX="277778" custLinFactNeighborX="-865" custLinFactNeighborY="-17847">
        <dgm:presLayoutVars>
          <dgm:chMax val="1"/>
          <dgm:bulletEnabled val="1"/>
        </dgm:presLayoutVars>
      </dgm:prSet>
      <dgm:spPr/>
    </dgm:pt>
    <dgm:pt modelId="{AA63A0C1-348C-489D-BF92-CC899095E86A}" type="pres">
      <dgm:prSet presAssocID="{9C20EB20-01D3-4DA4-ADBA-8FD58D2636FA}" presName="sp" presStyleCnt="0"/>
      <dgm:spPr/>
    </dgm:pt>
    <dgm:pt modelId="{85C5C666-BF62-4C2E-AA8C-904C97A9AA7B}" type="pres">
      <dgm:prSet presAssocID="{01189F6A-0CCB-40C2-A353-A907F816B89E}" presName="linNode" presStyleCnt="0"/>
      <dgm:spPr/>
    </dgm:pt>
    <dgm:pt modelId="{BDAEF6C4-1A79-4D77-A12B-EDF0D91CDE7C}" type="pres">
      <dgm:prSet presAssocID="{01189F6A-0CCB-40C2-A353-A907F816B89E}" presName="parentText" presStyleLbl="node1" presStyleIdx="1" presStyleCnt="3" custScaleX="277778">
        <dgm:presLayoutVars>
          <dgm:chMax val="1"/>
          <dgm:bulletEnabled val="1"/>
        </dgm:presLayoutVars>
      </dgm:prSet>
      <dgm:spPr/>
    </dgm:pt>
    <dgm:pt modelId="{71B29155-5418-449A-B50A-330E012EE362}" type="pres">
      <dgm:prSet presAssocID="{A1E8FA9F-9135-4792-BC71-C82E774CC581}" presName="sp" presStyleCnt="0"/>
      <dgm:spPr/>
    </dgm:pt>
    <dgm:pt modelId="{65DB1767-9927-4D51-A215-4AE51F8AF828}" type="pres">
      <dgm:prSet presAssocID="{F6F25686-A02F-4EE2-B0CA-77458C3410B1}" presName="linNode" presStyleCnt="0"/>
      <dgm:spPr/>
    </dgm:pt>
    <dgm:pt modelId="{5AB32BDF-8586-4AB8-8190-91BE83A2F008}" type="pres">
      <dgm:prSet presAssocID="{F6F25686-A02F-4EE2-B0CA-77458C3410B1}" presName="parentText" presStyleLbl="node1" presStyleIdx="2" presStyleCnt="3" custScaleX="277778">
        <dgm:presLayoutVars>
          <dgm:chMax val="1"/>
          <dgm:bulletEnabled val="1"/>
        </dgm:presLayoutVars>
      </dgm:prSet>
      <dgm:spPr/>
    </dgm:pt>
  </dgm:ptLst>
  <dgm:cxnLst>
    <dgm:cxn modelId="{C8AFB217-AE79-4B14-98A3-E4D5B097A60F}" type="presOf" srcId="{7584BCAF-5069-4D0C-9013-55A2579084BB}" destId="{9D3EA2A1-57DB-4871-A319-513E22BA4A17}" srcOrd="0" destOrd="0" presId="urn:microsoft.com/office/officeart/2005/8/layout/vList5"/>
    <dgm:cxn modelId="{A3885C54-4CD2-433C-B808-C6FBF4401D33}" type="presOf" srcId="{01189F6A-0CCB-40C2-A353-A907F816B89E}" destId="{BDAEF6C4-1A79-4D77-A12B-EDF0D91CDE7C}" srcOrd="0" destOrd="0" presId="urn:microsoft.com/office/officeart/2005/8/layout/vList5"/>
    <dgm:cxn modelId="{38EB8D98-11EE-48CA-BEAF-4367CDF3EB0F}" type="presOf" srcId="{40328FD6-E035-4B05-A096-8168D9D00B7C}" destId="{175ED3FB-1575-437E-BF55-8BB34BEF42B8}" srcOrd="0" destOrd="0" presId="urn:microsoft.com/office/officeart/2005/8/layout/vList5"/>
    <dgm:cxn modelId="{592BE4A1-95CD-4378-866E-20F3199C1916}" type="presOf" srcId="{F6F25686-A02F-4EE2-B0CA-77458C3410B1}" destId="{5AB32BDF-8586-4AB8-8190-91BE83A2F008}" srcOrd="0" destOrd="0" presId="urn:microsoft.com/office/officeart/2005/8/layout/vList5"/>
    <dgm:cxn modelId="{7643D3A9-F73E-4FD3-B822-91D9DBBA5839}" srcId="{40328FD6-E035-4B05-A096-8168D9D00B7C}" destId="{7584BCAF-5069-4D0C-9013-55A2579084BB}" srcOrd="0" destOrd="0" parTransId="{F0CA61A2-11E4-4B7A-BCA2-AB11A3090204}" sibTransId="{9C20EB20-01D3-4DA4-ADBA-8FD58D2636FA}"/>
    <dgm:cxn modelId="{A6FE7BBE-6868-4877-A73B-FE01478C0EED}" srcId="{40328FD6-E035-4B05-A096-8168D9D00B7C}" destId="{01189F6A-0CCB-40C2-A353-A907F816B89E}" srcOrd="1" destOrd="0" parTransId="{84B89368-7E94-49D7-9B23-96410599EBEB}" sibTransId="{A1E8FA9F-9135-4792-BC71-C82E774CC581}"/>
    <dgm:cxn modelId="{990867F7-D0D7-4528-A856-BC7AB8533D69}" srcId="{40328FD6-E035-4B05-A096-8168D9D00B7C}" destId="{F6F25686-A02F-4EE2-B0CA-77458C3410B1}" srcOrd="2" destOrd="0" parTransId="{66C5036D-6D1D-411F-9C53-383DEEA5796D}" sibTransId="{408A8ECB-10C1-4A7A-BC31-584389FA6E4D}"/>
    <dgm:cxn modelId="{BF2DCA54-9B94-443D-B274-EE72EACF590D}" type="presParOf" srcId="{175ED3FB-1575-437E-BF55-8BB34BEF42B8}" destId="{8808EEE7-B94E-45E0-919C-D7311A6BA000}" srcOrd="0" destOrd="0" presId="urn:microsoft.com/office/officeart/2005/8/layout/vList5"/>
    <dgm:cxn modelId="{5253F98C-78A6-43E2-ADB8-3EA96A469F8D}" type="presParOf" srcId="{8808EEE7-B94E-45E0-919C-D7311A6BA000}" destId="{9D3EA2A1-57DB-4871-A319-513E22BA4A17}" srcOrd="0" destOrd="0" presId="urn:microsoft.com/office/officeart/2005/8/layout/vList5"/>
    <dgm:cxn modelId="{BF6C438D-29F6-425C-86A3-20FF271FD8E9}" type="presParOf" srcId="{175ED3FB-1575-437E-BF55-8BB34BEF42B8}" destId="{AA63A0C1-348C-489D-BF92-CC899095E86A}" srcOrd="1" destOrd="0" presId="urn:microsoft.com/office/officeart/2005/8/layout/vList5"/>
    <dgm:cxn modelId="{31AEEB77-504B-4B73-B0B5-F1BF1E889C60}" type="presParOf" srcId="{175ED3FB-1575-437E-BF55-8BB34BEF42B8}" destId="{85C5C666-BF62-4C2E-AA8C-904C97A9AA7B}" srcOrd="2" destOrd="0" presId="urn:microsoft.com/office/officeart/2005/8/layout/vList5"/>
    <dgm:cxn modelId="{01897CC5-9E7C-490D-A220-5C9065242E16}" type="presParOf" srcId="{85C5C666-BF62-4C2E-AA8C-904C97A9AA7B}" destId="{BDAEF6C4-1A79-4D77-A12B-EDF0D91CDE7C}" srcOrd="0" destOrd="0" presId="urn:microsoft.com/office/officeart/2005/8/layout/vList5"/>
    <dgm:cxn modelId="{EFD3669C-BD1C-4EE1-AD88-3989298D7821}" type="presParOf" srcId="{175ED3FB-1575-437E-BF55-8BB34BEF42B8}" destId="{71B29155-5418-449A-B50A-330E012EE362}" srcOrd="3" destOrd="0" presId="urn:microsoft.com/office/officeart/2005/8/layout/vList5"/>
    <dgm:cxn modelId="{BDDB44A4-5993-451E-82F0-4E3468B60165}" type="presParOf" srcId="{175ED3FB-1575-437E-BF55-8BB34BEF42B8}" destId="{65DB1767-9927-4D51-A215-4AE51F8AF828}" srcOrd="4" destOrd="0" presId="urn:microsoft.com/office/officeart/2005/8/layout/vList5"/>
    <dgm:cxn modelId="{AB8E880B-E711-4457-A73E-8B9DF2A03312}" type="presParOf" srcId="{65DB1767-9927-4D51-A215-4AE51F8AF828}" destId="{5AB32BDF-8586-4AB8-8190-91BE83A2F008}" srcOrd="0" destOrd="0" presId="urn:microsoft.com/office/officeart/2005/8/layout/vList5"/>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0B302B99-6291-486B-BE4D-5C196CB0C1BA}" type="doc">
      <dgm:prSet loTypeId="urn:microsoft.com/office/officeart/2005/8/layout/default" loCatId="list" qsTypeId="urn:microsoft.com/office/officeart/2005/8/quickstyle/simple1" qsCatId="simple" csTypeId="urn:microsoft.com/office/officeart/2005/8/colors/accent1_2" csCatId="accent1" phldr="1"/>
      <dgm:spPr/>
      <dgm:t>
        <a:bodyPr/>
        <a:lstStyle/>
        <a:p>
          <a:endParaRPr lang="en-US"/>
        </a:p>
      </dgm:t>
    </dgm:pt>
    <dgm:pt modelId="{07AF05E3-0F5D-4717-839C-8BC423912FC6}">
      <dgm:prSet/>
      <dgm:spPr/>
      <dgm:t>
        <a:bodyPr/>
        <a:lstStyle/>
        <a:p>
          <a:r>
            <a:rPr lang="en-GB" b="1" dirty="0"/>
            <a:t>Health Inequalities are unfair. </a:t>
          </a:r>
          <a:endParaRPr lang="en-US" b="1" dirty="0"/>
        </a:p>
      </dgm:t>
    </dgm:pt>
    <dgm:pt modelId="{697E37F0-4B66-4E75-BFF9-7503B81D94FA}" type="parTrans" cxnId="{D2515E7B-BB2B-452F-B9FE-1B6F264C715D}">
      <dgm:prSet/>
      <dgm:spPr/>
      <dgm:t>
        <a:bodyPr/>
        <a:lstStyle/>
        <a:p>
          <a:endParaRPr lang="en-US"/>
        </a:p>
      </dgm:t>
    </dgm:pt>
    <dgm:pt modelId="{AB6FF7BA-39BF-48EC-962B-60E88242BD44}" type="sibTrans" cxnId="{D2515E7B-BB2B-452F-B9FE-1B6F264C715D}">
      <dgm:prSet/>
      <dgm:spPr/>
      <dgm:t>
        <a:bodyPr/>
        <a:lstStyle/>
        <a:p>
          <a:endParaRPr lang="en-US"/>
        </a:p>
      </dgm:t>
    </dgm:pt>
    <dgm:pt modelId="{33FAFAA5-B7CB-4AB0-9A2C-75932ED3BC63}">
      <dgm:prSet/>
      <dgm:spPr/>
      <dgm:t>
        <a:bodyPr/>
        <a:lstStyle/>
        <a:p>
          <a:r>
            <a:rPr lang="en-GB" b="1" dirty="0"/>
            <a:t>Poor health can be the consequence of an unjust distribution of the underlying wider social determinants of health, for example, unequal opportunities in education or employment.  </a:t>
          </a:r>
          <a:endParaRPr lang="en-US" b="1" dirty="0"/>
        </a:p>
      </dgm:t>
    </dgm:pt>
    <dgm:pt modelId="{417FFD91-C795-4B30-A8A9-96D3D2D035A1}" type="parTrans" cxnId="{B219B84A-A93B-4E11-AD98-E6DAAF4D99C3}">
      <dgm:prSet/>
      <dgm:spPr/>
      <dgm:t>
        <a:bodyPr/>
        <a:lstStyle/>
        <a:p>
          <a:endParaRPr lang="en-US"/>
        </a:p>
      </dgm:t>
    </dgm:pt>
    <dgm:pt modelId="{0529F77E-14C1-43BC-9036-E49E01525D70}" type="sibTrans" cxnId="{B219B84A-A93B-4E11-AD98-E6DAAF4D99C3}">
      <dgm:prSet/>
      <dgm:spPr/>
      <dgm:t>
        <a:bodyPr/>
        <a:lstStyle/>
        <a:p>
          <a:endParaRPr lang="en-US"/>
        </a:p>
      </dgm:t>
    </dgm:pt>
    <dgm:pt modelId="{3A6A408B-865F-4007-8249-52DFBDA2E8AB}">
      <dgm:prSet/>
      <dgm:spPr/>
      <dgm:t>
        <a:bodyPr/>
        <a:lstStyle/>
        <a:p>
          <a:r>
            <a:rPr lang="en-GB" b="1" dirty="0"/>
            <a:t>This can then have an impact throughout people’s lives and lead to inequalities across generations. </a:t>
          </a:r>
          <a:endParaRPr lang="en-US" b="1" dirty="0"/>
        </a:p>
      </dgm:t>
    </dgm:pt>
    <dgm:pt modelId="{3A5286A4-5A77-4031-A64B-54FEDEB5E161}" type="parTrans" cxnId="{CA5B0C7E-56E3-4E91-935E-8D79DA69E023}">
      <dgm:prSet/>
      <dgm:spPr/>
      <dgm:t>
        <a:bodyPr/>
        <a:lstStyle/>
        <a:p>
          <a:endParaRPr lang="en-US"/>
        </a:p>
      </dgm:t>
    </dgm:pt>
    <dgm:pt modelId="{B8155FF5-911F-470B-B0F0-18D0682D63F4}" type="sibTrans" cxnId="{CA5B0C7E-56E3-4E91-935E-8D79DA69E023}">
      <dgm:prSet/>
      <dgm:spPr/>
      <dgm:t>
        <a:bodyPr/>
        <a:lstStyle/>
        <a:p>
          <a:endParaRPr lang="en-US"/>
        </a:p>
      </dgm:t>
    </dgm:pt>
    <dgm:pt modelId="{3809E5E5-B0AF-4F9E-9DD0-9D3E52BE7CB4}">
      <dgm:prSet/>
      <dgm:spPr/>
      <dgm:t>
        <a:bodyPr/>
        <a:lstStyle/>
        <a:p>
          <a:r>
            <a:rPr lang="en-GB" b="1" dirty="0"/>
            <a:t>In the UK population an ‘inverse care law’ exists, where those who most need health care are least likely to receive it and those that are in least need of health care use services more.</a:t>
          </a:r>
          <a:endParaRPr lang="en-US" b="1" dirty="0"/>
        </a:p>
      </dgm:t>
    </dgm:pt>
    <dgm:pt modelId="{333AE5C9-53EA-43EF-A92A-18E4427BE009}" type="parTrans" cxnId="{65AFFF52-1769-445B-8DC9-123DA0E6C404}">
      <dgm:prSet/>
      <dgm:spPr/>
      <dgm:t>
        <a:bodyPr/>
        <a:lstStyle/>
        <a:p>
          <a:endParaRPr lang="en-US"/>
        </a:p>
      </dgm:t>
    </dgm:pt>
    <dgm:pt modelId="{3AD790FD-9BA8-4148-A1BB-4262DC4CDD14}" type="sibTrans" cxnId="{65AFFF52-1769-445B-8DC9-123DA0E6C404}">
      <dgm:prSet/>
      <dgm:spPr/>
      <dgm:t>
        <a:bodyPr/>
        <a:lstStyle/>
        <a:p>
          <a:endParaRPr lang="en-US"/>
        </a:p>
      </dgm:t>
    </dgm:pt>
    <dgm:pt modelId="{066A6BC6-AAF2-45FC-BD18-C7DC35A3145A}">
      <dgm:prSet/>
      <dgm:spPr/>
      <dgm:t>
        <a:bodyPr/>
        <a:lstStyle/>
        <a:p>
          <a:r>
            <a:rPr lang="en-GB" b="1" dirty="0"/>
            <a:t>The UK has experienced remarkable social, economic and health improvements across the population.  </a:t>
          </a:r>
          <a:endParaRPr lang="en-US" b="1" dirty="0"/>
        </a:p>
      </dgm:t>
    </dgm:pt>
    <dgm:pt modelId="{5F9B6732-58D1-40F4-B304-0D9954ECDD97}" type="parTrans" cxnId="{F6FEF63F-FD08-4DD7-AF8E-2074F99464AE}">
      <dgm:prSet/>
      <dgm:spPr/>
      <dgm:t>
        <a:bodyPr/>
        <a:lstStyle/>
        <a:p>
          <a:endParaRPr lang="en-US"/>
        </a:p>
      </dgm:t>
    </dgm:pt>
    <dgm:pt modelId="{05D63FBF-044C-47F2-87F7-93B650263120}" type="sibTrans" cxnId="{F6FEF63F-FD08-4DD7-AF8E-2074F99464AE}">
      <dgm:prSet/>
      <dgm:spPr/>
      <dgm:t>
        <a:bodyPr/>
        <a:lstStyle/>
        <a:p>
          <a:endParaRPr lang="en-US"/>
        </a:p>
      </dgm:t>
    </dgm:pt>
    <dgm:pt modelId="{97717F12-5D0B-4D7C-8A9C-F09855E5BE6A}">
      <dgm:prSet/>
      <dgm:spPr/>
      <dgm:t>
        <a:bodyPr/>
        <a:lstStyle/>
        <a:p>
          <a:r>
            <a:rPr lang="en-GB" b="1" dirty="0"/>
            <a:t>Despite the whole population generally living longer and healthier lives, residents have not benefitted in equal measure resulting in large health inequalities. </a:t>
          </a:r>
          <a:endParaRPr lang="en-US" b="1" dirty="0"/>
        </a:p>
      </dgm:t>
    </dgm:pt>
    <dgm:pt modelId="{68EFC5AF-E92F-481C-9F59-B23E6D1ADB91}" type="parTrans" cxnId="{520ABA59-94BD-45C4-A344-185EF847EE3B}">
      <dgm:prSet/>
      <dgm:spPr/>
      <dgm:t>
        <a:bodyPr/>
        <a:lstStyle/>
        <a:p>
          <a:endParaRPr lang="en-US"/>
        </a:p>
      </dgm:t>
    </dgm:pt>
    <dgm:pt modelId="{9AC0A8EC-6023-4814-B733-BF86D538FD48}" type="sibTrans" cxnId="{520ABA59-94BD-45C4-A344-185EF847EE3B}">
      <dgm:prSet/>
      <dgm:spPr/>
      <dgm:t>
        <a:bodyPr/>
        <a:lstStyle/>
        <a:p>
          <a:endParaRPr lang="en-US"/>
        </a:p>
      </dgm:t>
    </dgm:pt>
    <dgm:pt modelId="{6FFAAE3E-AF6E-4708-8D6C-2DFDD61C7F44}">
      <dgm:prSet/>
      <dgm:spPr/>
      <dgm:t>
        <a:bodyPr/>
        <a:lstStyle/>
        <a:p>
          <a:r>
            <a:rPr lang="en-GB" b="1" dirty="0"/>
            <a:t>Those living in deprived areas experience substantially more disability and have shorter life expectancy than those in more affluent areas</a:t>
          </a:r>
          <a:endParaRPr lang="en-US" b="1" dirty="0"/>
        </a:p>
      </dgm:t>
    </dgm:pt>
    <dgm:pt modelId="{709E2FCC-61B1-4FB6-B85C-E2159A80FB7C}" type="parTrans" cxnId="{4FB89B06-2AB3-43DA-AB94-0EFB86048053}">
      <dgm:prSet/>
      <dgm:spPr/>
      <dgm:t>
        <a:bodyPr/>
        <a:lstStyle/>
        <a:p>
          <a:endParaRPr lang="en-US"/>
        </a:p>
      </dgm:t>
    </dgm:pt>
    <dgm:pt modelId="{DBE774FE-1696-4764-BD9C-8EF515B5FD1C}" type="sibTrans" cxnId="{4FB89B06-2AB3-43DA-AB94-0EFB86048053}">
      <dgm:prSet/>
      <dgm:spPr/>
      <dgm:t>
        <a:bodyPr/>
        <a:lstStyle/>
        <a:p>
          <a:endParaRPr lang="en-US"/>
        </a:p>
      </dgm:t>
    </dgm:pt>
    <dgm:pt modelId="{7F195A2C-4766-4FAD-9574-CBCEC764D29D}" type="pres">
      <dgm:prSet presAssocID="{0B302B99-6291-486B-BE4D-5C196CB0C1BA}" presName="diagram" presStyleCnt="0">
        <dgm:presLayoutVars>
          <dgm:dir/>
          <dgm:resizeHandles val="exact"/>
        </dgm:presLayoutVars>
      </dgm:prSet>
      <dgm:spPr/>
    </dgm:pt>
    <dgm:pt modelId="{5778F7FD-18F6-4F0E-B57A-243FF2B81348}" type="pres">
      <dgm:prSet presAssocID="{07AF05E3-0F5D-4717-839C-8BC423912FC6}" presName="node" presStyleLbl="node1" presStyleIdx="0" presStyleCnt="7" custScaleY="63237" custLinFactNeighborX="-121" custLinFactNeighborY="-20376">
        <dgm:presLayoutVars>
          <dgm:bulletEnabled val="1"/>
        </dgm:presLayoutVars>
      </dgm:prSet>
      <dgm:spPr/>
    </dgm:pt>
    <dgm:pt modelId="{4322DDDD-F37F-4D50-86B0-54FFC27C1F67}" type="pres">
      <dgm:prSet presAssocID="{AB6FF7BA-39BF-48EC-962B-60E88242BD44}" presName="sibTrans" presStyleCnt="0"/>
      <dgm:spPr/>
    </dgm:pt>
    <dgm:pt modelId="{AFBB531C-104B-4931-BA9A-421704DFF907}" type="pres">
      <dgm:prSet presAssocID="{33FAFAA5-B7CB-4AB0-9A2C-75932ED3BC63}" presName="node" presStyleLbl="node1" presStyleIdx="1" presStyleCnt="7" custScaleX="158317" custScaleY="129368" custLinFactNeighborX="0" custLinFactNeighborY="-1094">
        <dgm:presLayoutVars>
          <dgm:bulletEnabled val="1"/>
        </dgm:presLayoutVars>
      </dgm:prSet>
      <dgm:spPr/>
    </dgm:pt>
    <dgm:pt modelId="{5238C234-1062-4BAB-94EE-443F40DE9806}" type="pres">
      <dgm:prSet presAssocID="{0529F77E-14C1-43BC-9036-E49E01525D70}" presName="sibTrans" presStyleCnt="0"/>
      <dgm:spPr/>
    </dgm:pt>
    <dgm:pt modelId="{4286B553-C7BE-45E8-84CA-15AA84DAA9B1}" type="pres">
      <dgm:prSet presAssocID="{3A6A408B-865F-4007-8249-52DFBDA2E8AB}" presName="node" presStyleLbl="node1" presStyleIdx="2" presStyleCnt="7" custLinFactNeighborX="121" custLinFactNeighborY="-5925">
        <dgm:presLayoutVars>
          <dgm:bulletEnabled val="1"/>
        </dgm:presLayoutVars>
      </dgm:prSet>
      <dgm:spPr/>
    </dgm:pt>
    <dgm:pt modelId="{A7E45C78-B89F-4D36-9308-01FD6DC56AFE}" type="pres">
      <dgm:prSet presAssocID="{B8155FF5-911F-470B-B0F0-18D0682D63F4}" presName="sibTrans" presStyleCnt="0"/>
      <dgm:spPr/>
    </dgm:pt>
    <dgm:pt modelId="{381A0D24-FDEE-4B1B-89BD-950667BF60A3}" type="pres">
      <dgm:prSet presAssocID="{3809E5E5-B0AF-4F9E-9DD0-9D3E52BE7CB4}" presName="node" presStyleLbl="node1" presStyleIdx="3" presStyleCnt="7" custScaleX="169999" custLinFactNeighborX="-11097" custLinFactNeighborY="-1315">
        <dgm:presLayoutVars>
          <dgm:bulletEnabled val="1"/>
        </dgm:presLayoutVars>
      </dgm:prSet>
      <dgm:spPr/>
    </dgm:pt>
    <dgm:pt modelId="{7169D372-F588-4EA6-8EEC-39F75A09B84A}" type="pres">
      <dgm:prSet presAssocID="{3AD790FD-9BA8-4148-A1BB-4262DC4CDD14}" presName="sibTrans" presStyleCnt="0"/>
      <dgm:spPr/>
    </dgm:pt>
    <dgm:pt modelId="{B48CCDB8-BD00-4CBC-867B-733CE57DD4CE}" type="pres">
      <dgm:prSet presAssocID="{066A6BC6-AAF2-45FC-BD18-C7DC35A3145A}" presName="node" presStyleLbl="node1" presStyleIdx="4" presStyleCnt="7" custScaleX="151932" custScaleY="76871" custLinFactNeighborX="6760" custLinFactNeighborY="-15331">
        <dgm:presLayoutVars>
          <dgm:bulletEnabled val="1"/>
        </dgm:presLayoutVars>
      </dgm:prSet>
      <dgm:spPr/>
    </dgm:pt>
    <dgm:pt modelId="{F33AE8F6-AFA8-4447-8DE5-87CC13E989BD}" type="pres">
      <dgm:prSet presAssocID="{05D63FBF-044C-47F2-87F7-93B650263120}" presName="sibTrans" presStyleCnt="0"/>
      <dgm:spPr/>
    </dgm:pt>
    <dgm:pt modelId="{32D5D3FA-4587-4969-90F3-ACFB1E9FC2AE}" type="pres">
      <dgm:prSet presAssocID="{97717F12-5D0B-4D7C-8A9C-F09855E5BE6A}" presName="node" presStyleLbl="node1" presStyleIdx="5" presStyleCnt="7" custScaleX="172666" custLinFactNeighborX="-10427" custLinFactNeighborY="-7436">
        <dgm:presLayoutVars>
          <dgm:bulletEnabled val="1"/>
        </dgm:presLayoutVars>
      </dgm:prSet>
      <dgm:spPr/>
    </dgm:pt>
    <dgm:pt modelId="{CB2EACC3-3752-4760-B072-5DE128360CDA}" type="pres">
      <dgm:prSet presAssocID="{9AC0A8EC-6023-4814-B733-BF86D538FD48}" presName="sibTrans" presStyleCnt="0"/>
      <dgm:spPr/>
    </dgm:pt>
    <dgm:pt modelId="{D740523E-1DD1-4887-9E20-30789AFE145A}" type="pres">
      <dgm:prSet presAssocID="{6FFAAE3E-AF6E-4708-8D6C-2DFDD61C7F44}" presName="node" presStyleLbl="node1" presStyleIdx="6" presStyleCnt="7" custScaleX="121881" custLinFactNeighborX="6430" custLinFactNeighborY="-17289">
        <dgm:presLayoutVars>
          <dgm:bulletEnabled val="1"/>
        </dgm:presLayoutVars>
      </dgm:prSet>
      <dgm:spPr/>
    </dgm:pt>
  </dgm:ptLst>
  <dgm:cxnLst>
    <dgm:cxn modelId="{4FB89B06-2AB3-43DA-AB94-0EFB86048053}" srcId="{0B302B99-6291-486B-BE4D-5C196CB0C1BA}" destId="{6FFAAE3E-AF6E-4708-8D6C-2DFDD61C7F44}" srcOrd="6" destOrd="0" parTransId="{709E2FCC-61B1-4FB6-B85C-E2159A80FB7C}" sibTransId="{DBE774FE-1696-4764-BD9C-8EF515B5FD1C}"/>
    <dgm:cxn modelId="{F60DA206-1D27-44BD-B9BC-C8B53E2E0009}" type="presOf" srcId="{33FAFAA5-B7CB-4AB0-9A2C-75932ED3BC63}" destId="{AFBB531C-104B-4931-BA9A-421704DFF907}" srcOrd="0" destOrd="0" presId="urn:microsoft.com/office/officeart/2005/8/layout/default"/>
    <dgm:cxn modelId="{F6FEF63F-FD08-4DD7-AF8E-2074F99464AE}" srcId="{0B302B99-6291-486B-BE4D-5C196CB0C1BA}" destId="{066A6BC6-AAF2-45FC-BD18-C7DC35A3145A}" srcOrd="4" destOrd="0" parTransId="{5F9B6732-58D1-40F4-B304-0D9954ECDD97}" sibTransId="{05D63FBF-044C-47F2-87F7-93B650263120}"/>
    <dgm:cxn modelId="{106FED5F-8C32-4051-9E82-352103A26A0E}" type="presOf" srcId="{3809E5E5-B0AF-4F9E-9DD0-9D3E52BE7CB4}" destId="{381A0D24-FDEE-4B1B-89BD-950667BF60A3}" srcOrd="0" destOrd="0" presId="urn:microsoft.com/office/officeart/2005/8/layout/default"/>
    <dgm:cxn modelId="{B219B84A-A93B-4E11-AD98-E6DAAF4D99C3}" srcId="{0B302B99-6291-486B-BE4D-5C196CB0C1BA}" destId="{33FAFAA5-B7CB-4AB0-9A2C-75932ED3BC63}" srcOrd="1" destOrd="0" parTransId="{417FFD91-C795-4B30-A8A9-96D3D2D035A1}" sibTransId="{0529F77E-14C1-43BC-9036-E49E01525D70}"/>
    <dgm:cxn modelId="{F85B1C6E-1E40-46BC-AC2D-F8384BCDE390}" type="presOf" srcId="{3A6A408B-865F-4007-8249-52DFBDA2E8AB}" destId="{4286B553-C7BE-45E8-84CA-15AA84DAA9B1}" srcOrd="0" destOrd="0" presId="urn:microsoft.com/office/officeart/2005/8/layout/default"/>
    <dgm:cxn modelId="{65AFFF52-1769-445B-8DC9-123DA0E6C404}" srcId="{0B302B99-6291-486B-BE4D-5C196CB0C1BA}" destId="{3809E5E5-B0AF-4F9E-9DD0-9D3E52BE7CB4}" srcOrd="3" destOrd="0" parTransId="{333AE5C9-53EA-43EF-A92A-18E4427BE009}" sibTransId="{3AD790FD-9BA8-4148-A1BB-4262DC4CDD14}"/>
    <dgm:cxn modelId="{520ABA59-94BD-45C4-A344-185EF847EE3B}" srcId="{0B302B99-6291-486B-BE4D-5C196CB0C1BA}" destId="{97717F12-5D0B-4D7C-8A9C-F09855E5BE6A}" srcOrd="5" destOrd="0" parTransId="{68EFC5AF-E92F-481C-9F59-B23E6D1ADB91}" sibTransId="{9AC0A8EC-6023-4814-B733-BF86D538FD48}"/>
    <dgm:cxn modelId="{D2515E7B-BB2B-452F-B9FE-1B6F264C715D}" srcId="{0B302B99-6291-486B-BE4D-5C196CB0C1BA}" destId="{07AF05E3-0F5D-4717-839C-8BC423912FC6}" srcOrd="0" destOrd="0" parTransId="{697E37F0-4B66-4E75-BFF9-7503B81D94FA}" sibTransId="{AB6FF7BA-39BF-48EC-962B-60E88242BD44}"/>
    <dgm:cxn modelId="{CA5B0C7E-56E3-4E91-935E-8D79DA69E023}" srcId="{0B302B99-6291-486B-BE4D-5C196CB0C1BA}" destId="{3A6A408B-865F-4007-8249-52DFBDA2E8AB}" srcOrd="2" destOrd="0" parTransId="{3A5286A4-5A77-4031-A64B-54FEDEB5E161}" sibTransId="{B8155FF5-911F-470B-B0F0-18D0682D63F4}"/>
    <dgm:cxn modelId="{1618A1B5-D9B8-4C6F-800F-A0DEC735B19C}" type="presOf" srcId="{066A6BC6-AAF2-45FC-BD18-C7DC35A3145A}" destId="{B48CCDB8-BD00-4CBC-867B-733CE57DD4CE}" srcOrd="0" destOrd="0" presId="urn:microsoft.com/office/officeart/2005/8/layout/default"/>
    <dgm:cxn modelId="{6FC3B3B5-31A3-46C4-8F2D-ECE5DF9914CC}" type="presOf" srcId="{07AF05E3-0F5D-4717-839C-8BC423912FC6}" destId="{5778F7FD-18F6-4F0E-B57A-243FF2B81348}" srcOrd="0" destOrd="0" presId="urn:microsoft.com/office/officeart/2005/8/layout/default"/>
    <dgm:cxn modelId="{D70706CC-5CB6-4834-8F32-8B44C7728628}" type="presOf" srcId="{0B302B99-6291-486B-BE4D-5C196CB0C1BA}" destId="{7F195A2C-4766-4FAD-9574-CBCEC764D29D}" srcOrd="0" destOrd="0" presId="urn:microsoft.com/office/officeart/2005/8/layout/default"/>
    <dgm:cxn modelId="{427B53D9-EF50-4A5F-B8A2-E68E591BDA8B}" type="presOf" srcId="{97717F12-5D0B-4D7C-8A9C-F09855E5BE6A}" destId="{32D5D3FA-4587-4969-90F3-ACFB1E9FC2AE}" srcOrd="0" destOrd="0" presId="urn:microsoft.com/office/officeart/2005/8/layout/default"/>
    <dgm:cxn modelId="{5D284BE7-FE49-41C7-92E1-2CFEA46D5F6C}" type="presOf" srcId="{6FFAAE3E-AF6E-4708-8D6C-2DFDD61C7F44}" destId="{D740523E-1DD1-4887-9E20-30789AFE145A}" srcOrd="0" destOrd="0" presId="urn:microsoft.com/office/officeart/2005/8/layout/default"/>
    <dgm:cxn modelId="{2667577D-65E6-4677-A136-95A45F921C3D}" type="presParOf" srcId="{7F195A2C-4766-4FAD-9574-CBCEC764D29D}" destId="{5778F7FD-18F6-4F0E-B57A-243FF2B81348}" srcOrd="0" destOrd="0" presId="urn:microsoft.com/office/officeart/2005/8/layout/default"/>
    <dgm:cxn modelId="{A654A9FD-A34D-447F-8850-0375E26042AC}" type="presParOf" srcId="{7F195A2C-4766-4FAD-9574-CBCEC764D29D}" destId="{4322DDDD-F37F-4D50-86B0-54FFC27C1F67}" srcOrd="1" destOrd="0" presId="urn:microsoft.com/office/officeart/2005/8/layout/default"/>
    <dgm:cxn modelId="{4C6288ED-8C13-41B1-AFDB-4D7A3AD17CC0}" type="presParOf" srcId="{7F195A2C-4766-4FAD-9574-CBCEC764D29D}" destId="{AFBB531C-104B-4931-BA9A-421704DFF907}" srcOrd="2" destOrd="0" presId="urn:microsoft.com/office/officeart/2005/8/layout/default"/>
    <dgm:cxn modelId="{37023476-4C12-4317-9A39-0CEFC4FA34E1}" type="presParOf" srcId="{7F195A2C-4766-4FAD-9574-CBCEC764D29D}" destId="{5238C234-1062-4BAB-94EE-443F40DE9806}" srcOrd="3" destOrd="0" presId="urn:microsoft.com/office/officeart/2005/8/layout/default"/>
    <dgm:cxn modelId="{6C9002C7-E90D-4341-B85B-6A33CF6B1B28}" type="presParOf" srcId="{7F195A2C-4766-4FAD-9574-CBCEC764D29D}" destId="{4286B553-C7BE-45E8-84CA-15AA84DAA9B1}" srcOrd="4" destOrd="0" presId="urn:microsoft.com/office/officeart/2005/8/layout/default"/>
    <dgm:cxn modelId="{EE1828F5-87E5-42A4-B376-DF893174E1AA}" type="presParOf" srcId="{7F195A2C-4766-4FAD-9574-CBCEC764D29D}" destId="{A7E45C78-B89F-4D36-9308-01FD6DC56AFE}" srcOrd="5" destOrd="0" presId="urn:microsoft.com/office/officeart/2005/8/layout/default"/>
    <dgm:cxn modelId="{21B50BCA-EB77-49CD-93F3-34B10ECBE52E}" type="presParOf" srcId="{7F195A2C-4766-4FAD-9574-CBCEC764D29D}" destId="{381A0D24-FDEE-4B1B-89BD-950667BF60A3}" srcOrd="6" destOrd="0" presId="urn:microsoft.com/office/officeart/2005/8/layout/default"/>
    <dgm:cxn modelId="{74AB11CD-2100-4EC2-960D-14762C109578}" type="presParOf" srcId="{7F195A2C-4766-4FAD-9574-CBCEC764D29D}" destId="{7169D372-F588-4EA6-8EEC-39F75A09B84A}" srcOrd="7" destOrd="0" presId="urn:microsoft.com/office/officeart/2005/8/layout/default"/>
    <dgm:cxn modelId="{CF27B395-D4FB-46F3-85EC-3CD74E7E1C67}" type="presParOf" srcId="{7F195A2C-4766-4FAD-9574-CBCEC764D29D}" destId="{B48CCDB8-BD00-4CBC-867B-733CE57DD4CE}" srcOrd="8" destOrd="0" presId="urn:microsoft.com/office/officeart/2005/8/layout/default"/>
    <dgm:cxn modelId="{F37335A6-9FBF-4D5A-884B-0C9EF6D37745}" type="presParOf" srcId="{7F195A2C-4766-4FAD-9574-CBCEC764D29D}" destId="{F33AE8F6-AFA8-4447-8DE5-87CC13E989BD}" srcOrd="9" destOrd="0" presId="urn:microsoft.com/office/officeart/2005/8/layout/default"/>
    <dgm:cxn modelId="{E2B928CC-571A-47B5-BAB8-6D867BD6C3CB}" type="presParOf" srcId="{7F195A2C-4766-4FAD-9574-CBCEC764D29D}" destId="{32D5D3FA-4587-4969-90F3-ACFB1E9FC2AE}" srcOrd="10" destOrd="0" presId="urn:microsoft.com/office/officeart/2005/8/layout/default"/>
    <dgm:cxn modelId="{49AC0A1A-EBA1-448C-A7CA-5AF082E67856}" type="presParOf" srcId="{7F195A2C-4766-4FAD-9574-CBCEC764D29D}" destId="{CB2EACC3-3752-4760-B072-5DE128360CDA}" srcOrd="11" destOrd="0" presId="urn:microsoft.com/office/officeart/2005/8/layout/default"/>
    <dgm:cxn modelId="{0A989782-0884-41D6-9C9B-0C9416656B7A}" type="presParOf" srcId="{7F195A2C-4766-4FAD-9574-CBCEC764D29D}" destId="{D740523E-1DD1-4887-9E20-30789AFE145A}" srcOrd="12" destOrd="0" presId="urn:microsoft.com/office/officeart/2005/8/layout/defaul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D4263F0D-8117-42D7-89A9-61A6375FF7F3}" type="doc">
      <dgm:prSet loTypeId="urn:microsoft.com/office/officeart/2018/2/layout/IconVerticalSolidList#59" loCatId="icon" qsTypeId="urn:microsoft.com/office/officeart/2005/8/quickstyle/simple1" qsCatId="simple" csTypeId="urn:microsoft.com/office/officeart/2005/8/colors/accent2_2" csCatId="accent2" phldr="1"/>
      <dgm:spPr/>
      <dgm:t>
        <a:bodyPr/>
        <a:lstStyle/>
        <a:p>
          <a:endParaRPr lang="en-US"/>
        </a:p>
      </dgm:t>
    </dgm:pt>
    <dgm:pt modelId="{3E113DBC-B354-495F-BE56-C9239965B056}">
      <dgm:prSet/>
      <dgm:spPr/>
      <dgm:t>
        <a:bodyPr/>
        <a:lstStyle/>
        <a:p>
          <a:r>
            <a:rPr lang="en-US" dirty="0"/>
            <a:t>• </a:t>
          </a:r>
          <a:r>
            <a:rPr lang="en-GB" dirty="0"/>
            <a:t>In g</a:t>
          </a:r>
          <a:r>
            <a:rPr lang="en-US" dirty="0" err="1"/>
            <a:t>roups</a:t>
          </a:r>
          <a:r>
            <a:rPr lang="en-GB" dirty="0"/>
            <a:t>,</a:t>
          </a:r>
          <a:r>
            <a:rPr lang="en-US" dirty="0"/>
            <a:t> choose a health issue (e.g., obesity, smoking)</a:t>
          </a:r>
        </a:p>
      </dgm:t>
    </dgm:pt>
    <dgm:pt modelId="{976DC6C2-4F7C-4310-8E69-5E2D40A332F7}" type="parTrans" cxnId="{4DC3F7BA-4C67-480E-A226-462678DBC37D}">
      <dgm:prSet/>
      <dgm:spPr/>
      <dgm:t>
        <a:bodyPr/>
        <a:lstStyle/>
        <a:p>
          <a:endParaRPr lang="en-US"/>
        </a:p>
      </dgm:t>
    </dgm:pt>
    <dgm:pt modelId="{F305E212-9B1E-461E-AE7C-63E6B86CDBB1}" type="sibTrans" cxnId="{4DC3F7BA-4C67-480E-A226-462678DBC37D}">
      <dgm:prSet/>
      <dgm:spPr/>
      <dgm:t>
        <a:bodyPr/>
        <a:lstStyle/>
        <a:p>
          <a:endParaRPr lang="en-US"/>
        </a:p>
      </dgm:t>
    </dgm:pt>
    <dgm:pt modelId="{C19E7D64-C33A-4A6C-81A5-0745926A9D78}">
      <dgm:prSet/>
      <dgm:spPr/>
      <dgm:t>
        <a:bodyPr/>
        <a:lstStyle/>
        <a:p>
          <a:r>
            <a:rPr lang="en-US"/>
            <a:t>• Map contributing factors using D&amp;W model layers</a:t>
          </a:r>
        </a:p>
      </dgm:t>
    </dgm:pt>
    <dgm:pt modelId="{49E1F769-3D81-4A90-AB5D-E7D320224B9C}" type="parTrans" cxnId="{A0933E30-33AE-4902-9C4E-9CBA151657E7}">
      <dgm:prSet/>
      <dgm:spPr/>
      <dgm:t>
        <a:bodyPr/>
        <a:lstStyle/>
        <a:p>
          <a:endParaRPr lang="en-US"/>
        </a:p>
      </dgm:t>
    </dgm:pt>
    <dgm:pt modelId="{76263D3B-81A2-4748-B897-4D312AE8FE24}" type="sibTrans" cxnId="{A0933E30-33AE-4902-9C4E-9CBA151657E7}">
      <dgm:prSet/>
      <dgm:spPr/>
      <dgm:t>
        <a:bodyPr/>
        <a:lstStyle/>
        <a:p>
          <a:endParaRPr lang="en-US"/>
        </a:p>
      </dgm:t>
    </dgm:pt>
    <dgm:pt modelId="{9473590E-16F7-4808-B174-A1B6F33ACB3A}">
      <dgm:prSet/>
      <dgm:spPr/>
      <dgm:t>
        <a:bodyPr/>
        <a:lstStyle/>
        <a:p>
          <a:r>
            <a:rPr lang="en-US"/>
            <a:t>• Add real-world examples where possible</a:t>
          </a:r>
        </a:p>
      </dgm:t>
    </dgm:pt>
    <dgm:pt modelId="{7F4381E2-B768-42A4-9BDC-FCBEE9B5B871}" type="parTrans" cxnId="{23830604-34DC-42A5-87B4-D0C0ED6DC48B}">
      <dgm:prSet/>
      <dgm:spPr/>
      <dgm:t>
        <a:bodyPr/>
        <a:lstStyle/>
        <a:p>
          <a:endParaRPr lang="en-US"/>
        </a:p>
      </dgm:t>
    </dgm:pt>
    <dgm:pt modelId="{C8F626B6-0EE2-4821-9F68-31F3DD4CA3F4}" type="sibTrans" cxnId="{23830604-34DC-42A5-87B4-D0C0ED6DC48B}">
      <dgm:prSet/>
      <dgm:spPr/>
      <dgm:t>
        <a:bodyPr/>
        <a:lstStyle/>
        <a:p>
          <a:endParaRPr lang="en-US"/>
        </a:p>
      </dgm:t>
    </dgm:pt>
    <dgm:pt modelId="{A9FBFD66-92F9-49FD-9FF7-073296499384}">
      <dgm:prSet/>
      <dgm:spPr/>
      <dgm:t>
        <a:bodyPr/>
        <a:lstStyle/>
        <a:p>
          <a:r>
            <a:rPr lang="en-GB"/>
            <a:t>Be ready to present key points to the class</a:t>
          </a:r>
          <a:endParaRPr lang="en-US"/>
        </a:p>
      </dgm:t>
    </dgm:pt>
    <dgm:pt modelId="{301DB699-DC3E-49F3-90DE-3E1902C66236}" type="parTrans" cxnId="{FAFDDE88-0FDD-4F77-B8F8-DD760915612D}">
      <dgm:prSet/>
      <dgm:spPr/>
      <dgm:t>
        <a:bodyPr/>
        <a:lstStyle/>
        <a:p>
          <a:endParaRPr lang="en-US"/>
        </a:p>
      </dgm:t>
    </dgm:pt>
    <dgm:pt modelId="{36EE1E69-A209-4DA5-9E81-DA2BE8668706}" type="sibTrans" cxnId="{FAFDDE88-0FDD-4F77-B8F8-DD760915612D}">
      <dgm:prSet/>
      <dgm:spPr/>
      <dgm:t>
        <a:bodyPr/>
        <a:lstStyle/>
        <a:p>
          <a:endParaRPr lang="en-US"/>
        </a:p>
      </dgm:t>
    </dgm:pt>
    <dgm:pt modelId="{2FAD9B9B-49F8-4029-BFC2-76C29DC43D99}" type="pres">
      <dgm:prSet presAssocID="{D4263F0D-8117-42D7-89A9-61A6375FF7F3}" presName="root" presStyleCnt="0">
        <dgm:presLayoutVars>
          <dgm:dir/>
          <dgm:resizeHandles val="exact"/>
        </dgm:presLayoutVars>
      </dgm:prSet>
      <dgm:spPr/>
    </dgm:pt>
    <dgm:pt modelId="{15A249AF-C1E0-4F63-8DCD-F944FD80882D}" type="pres">
      <dgm:prSet presAssocID="{3E113DBC-B354-495F-BE56-C9239965B056}" presName="compNode" presStyleCnt="0"/>
      <dgm:spPr/>
    </dgm:pt>
    <dgm:pt modelId="{BF5EBB44-BA23-47BA-B7F1-51969991FD52}" type="pres">
      <dgm:prSet presAssocID="{3E113DBC-B354-495F-BE56-C9239965B056}" presName="bgRect" presStyleLbl="bgShp" presStyleIdx="0" presStyleCnt="4"/>
      <dgm:spPr/>
    </dgm:pt>
    <dgm:pt modelId="{14A2C0E7-1CF8-4ED9-BC9D-B349DD9AB350}" type="pres">
      <dgm:prSet presAssocID="{3E113DBC-B354-495F-BE56-C9239965B056}" presName="iconRect" presStyleLbl="node1" presStyleIdx="0" presStyleCnt="4"/>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No Smoking"/>
        </a:ext>
      </dgm:extLst>
    </dgm:pt>
    <dgm:pt modelId="{C94D1B59-65D2-42B5-B56E-EEDB0EB4E89E}" type="pres">
      <dgm:prSet presAssocID="{3E113DBC-B354-495F-BE56-C9239965B056}" presName="spaceRect" presStyleCnt="0"/>
      <dgm:spPr/>
    </dgm:pt>
    <dgm:pt modelId="{EE02FB03-5EF6-4F97-921E-5E2E713A17B9}" type="pres">
      <dgm:prSet presAssocID="{3E113DBC-B354-495F-BE56-C9239965B056}" presName="parTx" presStyleLbl="revTx" presStyleIdx="0" presStyleCnt="4" custLinFactNeighborX="0" custLinFactNeighborY="1297">
        <dgm:presLayoutVars>
          <dgm:chMax val="0"/>
          <dgm:chPref val="0"/>
        </dgm:presLayoutVars>
      </dgm:prSet>
      <dgm:spPr/>
    </dgm:pt>
    <dgm:pt modelId="{5EE7AC08-6543-4D6C-A60F-C0F661FA945C}" type="pres">
      <dgm:prSet presAssocID="{F305E212-9B1E-461E-AE7C-63E6B86CDBB1}" presName="sibTrans" presStyleCnt="0"/>
      <dgm:spPr/>
    </dgm:pt>
    <dgm:pt modelId="{9739483C-0F6E-49A1-8ED8-FF79B0168049}" type="pres">
      <dgm:prSet presAssocID="{C19E7D64-C33A-4A6C-81A5-0745926A9D78}" presName="compNode" presStyleCnt="0"/>
      <dgm:spPr/>
    </dgm:pt>
    <dgm:pt modelId="{286DF54A-1C63-4ABC-868A-19ABB140B3F3}" type="pres">
      <dgm:prSet presAssocID="{C19E7D64-C33A-4A6C-81A5-0745926A9D78}" presName="bgRect" presStyleLbl="bgShp" presStyleIdx="1" presStyleCnt="4"/>
      <dgm:spPr/>
    </dgm:pt>
    <dgm:pt modelId="{950FE87E-62B0-4112-A590-C9205793746C}" type="pres">
      <dgm:prSet presAssocID="{C19E7D64-C33A-4A6C-81A5-0745926A9D78}" presName="iconRect" presStyleLbl="node1" presStyleIdx="1" presStyleCnt="4"/>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Network"/>
        </a:ext>
      </dgm:extLst>
    </dgm:pt>
    <dgm:pt modelId="{C9FAA437-CE9B-4847-A712-AC7A085048F1}" type="pres">
      <dgm:prSet presAssocID="{C19E7D64-C33A-4A6C-81A5-0745926A9D78}" presName="spaceRect" presStyleCnt="0"/>
      <dgm:spPr/>
    </dgm:pt>
    <dgm:pt modelId="{195DD741-C41B-4FE2-BF47-4D4045CE0A01}" type="pres">
      <dgm:prSet presAssocID="{C19E7D64-C33A-4A6C-81A5-0745926A9D78}" presName="parTx" presStyleLbl="revTx" presStyleIdx="1" presStyleCnt="4">
        <dgm:presLayoutVars>
          <dgm:chMax val="0"/>
          <dgm:chPref val="0"/>
        </dgm:presLayoutVars>
      </dgm:prSet>
      <dgm:spPr/>
    </dgm:pt>
    <dgm:pt modelId="{BB939287-451C-4E7D-B59A-513907379277}" type="pres">
      <dgm:prSet presAssocID="{76263D3B-81A2-4748-B897-4D312AE8FE24}" presName="sibTrans" presStyleCnt="0"/>
      <dgm:spPr/>
    </dgm:pt>
    <dgm:pt modelId="{BB161C59-895D-42BE-8155-16270B48893F}" type="pres">
      <dgm:prSet presAssocID="{9473590E-16F7-4808-B174-A1B6F33ACB3A}" presName="compNode" presStyleCnt="0"/>
      <dgm:spPr/>
    </dgm:pt>
    <dgm:pt modelId="{8E57FDA7-1F7C-4541-870D-FB9418CEC0B4}" type="pres">
      <dgm:prSet presAssocID="{9473590E-16F7-4808-B174-A1B6F33ACB3A}" presName="bgRect" presStyleLbl="bgShp" presStyleIdx="2" presStyleCnt="4"/>
      <dgm:spPr/>
    </dgm:pt>
    <dgm:pt modelId="{86CE1B78-483B-4313-B299-6D087B526A52}" type="pres">
      <dgm:prSet presAssocID="{9473590E-16F7-4808-B174-A1B6F33ACB3A}" presName="iconRect" presStyleLbl="node1" presStyleIdx="2" presStyleCnt="4"/>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Earth Globe Americas"/>
        </a:ext>
      </dgm:extLst>
    </dgm:pt>
    <dgm:pt modelId="{B946C269-13EB-4AC9-9436-C842E4D137B1}" type="pres">
      <dgm:prSet presAssocID="{9473590E-16F7-4808-B174-A1B6F33ACB3A}" presName="spaceRect" presStyleCnt="0"/>
      <dgm:spPr/>
    </dgm:pt>
    <dgm:pt modelId="{762ADBDE-DDC2-4179-B630-71F60C92C396}" type="pres">
      <dgm:prSet presAssocID="{9473590E-16F7-4808-B174-A1B6F33ACB3A}" presName="parTx" presStyleLbl="revTx" presStyleIdx="2" presStyleCnt="4">
        <dgm:presLayoutVars>
          <dgm:chMax val="0"/>
          <dgm:chPref val="0"/>
        </dgm:presLayoutVars>
      </dgm:prSet>
      <dgm:spPr/>
    </dgm:pt>
    <dgm:pt modelId="{D4235591-B0D1-4CE7-8F13-8B54E997D403}" type="pres">
      <dgm:prSet presAssocID="{C8F626B6-0EE2-4821-9F68-31F3DD4CA3F4}" presName="sibTrans" presStyleCnt="0"/>
      <dgm:spPr/>
    </dgm:pt>
    <dgm:pt modelId="{278A850E-56EA-4E89-9E91-25FC0133BC4C}" type="pres">
      <dgm:prSet presAssocID="{A9FBFD66-92F9-49FD-9FF7-073296499384}" presName="compNode" presStyleCnt="0"/>
      <dgm:spPr/>
    </dgm:pt>
    <dgm:pt modelId="{E9322716-21C7-4072-BA25-493F18BB3287}" type="pres">
      <dgm:prSet presAssocID="{A9FBFD66-92F9-49FD-9FF7-073296499384}" presName="bgRect" presStyleLbl="bgShp" presStyleIdx="3" presStyleCnt="4"/>
      <dgm:spPr/>
    </dgm:pt>
    <dgm:pt modelId="{4215465C-D3BA-47FC-9A16-E34FF4ADBF1F}" type="pres">
      <dgm:prSet presAssocID="{A9FBFD66-92F9-49FD-9FF7-073296499384}" presName="iconRect" presStyleLbl="node1" presStyleIdx="3" presStyleCnt="4"/>
      <dgm:spPr>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a:noFill/>
        </a:ln>
      </dgm:spPr>
      <dgm:extLst>
        <a:ext uri="{E40237B7-FDA0-4F09-8148-C483321AD2D9}">
          <dgm14:cNvPr xmlns:dgm14="http://schemas.microsoft.com/office/drawing/2010/diagram" id="0" name="" descr="Teacher"/>
        </a:ext>
      </dgm:extLst>
    </dgm:pt>
    <dgm:pt modelId="{45014D92-FEA2-4986-B02C-DDCEEBDCEBFE}" type="pres">
      <dgm:prSet presAssocID="{A9FBFD66-92F9-49FD-9FF7-073296499384}" presName="spaceRect" presStyleCnt="0"/>
      <dgm:spPr/>
    </dgm:pt>
    <dgm:pt modelId="{9472F455-4BE6-499F-95C4-1F857FEDCE54}" type="pres">
      <dgm:prSet presAssocID="{A9FBFD66-92F9-49FD-9FF7-073296499384}" presName="parTx" presStyleLbl="revTx" presStyleIdx="3" presStyleCnt="4">
        <dgm:presLayoutVars>
          <dgm:chMax val="0"/>
          <dgm:chPref val="0"/>
        </dgm:presLayoutVars>
      </dgm:prSet>
      <dgm:spPr/>
    </dgm:pt>
  </dgm:ptLst>
  <dgm:cxnLst>
    <dgm:cxn modelId="{23830604-34DC-42A5-87B4-D0C0ED6DC48B}" srcId="{D4263F0D-8117-42D7-89A9-61A6375FF7F3}" destId="{9473590E-16F7-4808-B174-A1B6F33ACB3A}" srcOrd="2" destOrd="0" parTransId="{7F4381E2-B768-42A4-9BDC-FCBEE9B5B871}" sibTransId="{C8F626B6-0EE2-4821-9F68-31F3DD4CA3F4}"/>
    <dgm:cxn modelId="{5A7EAB0D-0490-4031-B02E-7CE5E2E40696}" type="presOf" srcId="{3E113DBC-B354-495F-BE56-C9239965B056}" destId="{EE02FB03-5EF6-4F97-921E-5E2E713A17B9}" srcOrd="0" destOrd="0" presId="urn:microsoft.com/office/officeart/2018/2/layout/IconVerticalSolidList#59"/>
    <dgm:cxn modelId="{43B43129-6AE0-4ABF-BEBA-DFBCB190AD72}" type="presOf" srcId="{A9FBFD66-92F9-49FD-9FF7-073296499384}" destId="{9472F455-4BE6-499F-95C4-1F857FEDCE54}" srcOrd="0" destOrd="0" presId="urn:microsoft.com/office/officeart/2018/2/layout/IconVerticalSolidList#59"/>
    <dgm:cxn modelId="{D4A22E2F-C112-4CE0-8394-216ACC9D48FC}" type="presOf" srcId="{D4263F0D-8117-42D7-89A9-61A6375FF7F3}" destId="{2FAD9B9B-49F8-4029-BFC2-76C29DC43D99}" srcOrd="0" destOrd="0" presId="urn:microsoft.com/office/officeart/2018/2/layout/IconVerticalSolidList#59"/>
    <dgm:cxn modelId="{A0933E30-33AE-4902-9C4E-9CBA151657E7}" srcId="{D4263F0D-8117-42D7-89A9-61A6375FF7F3}" destId="{C19E7D64-C33A-4A6C-81A5-0745926A9D78}" srcOrd="1" destOrd="0" parTransId="{49E1F769-3D81-4A90-AB5D-E7D320224B9C}" sibTransId="{76263D3B-81A2-4748-B897-4D312AE8FE24}"/>
    <dgm:cxn modelId="{FAFDDE88-0FDD-4F77-B8F8-DD760915612D}" srcId="{D4263F0D-8117-42D7-89A9-61A6375FF7F3}" destId="{A9FBFD66-92F9-49FD-9FF7-073296499384}" srcOrd="3" destOrd="0" parTransId="{301DB699-DC3E-49F3-90DE-3E1902C66236}" sibTransId="{36EE1E69-A209-4DA5-9E81-DA2BE8668706}"/>
    <dgm:cxn modelId="{30435B9A-9409-4F15-A364-E4ADCE9ADD9D}" type="presOf" srcId="{9473590E-16F7-4808-B174-A1B6F33ACB3A}" destId="{762ADBDE-DDC2-4179-B630-71F60C92C396}" srcOrd="0" destOrd="0" presId="urn:microsoft.com/office/officeart/2018/2/layout/IconVerticalSolidList#59"/>
    <dgm:cxn modelId="{FFA0669C-68AA-4CFB-8281-147241C98C51}" type="presOf" srcId="{C19E7D64-C33A-4A6C-81A5-0745926A9D78}" destId="{195DD741-C41B-4FE2-BF47-4D4045CE0A01}" srcOrd="0" destOrd="0" presId="urn:microsoft.com/office/officeart/2018/2/layout/IconVerticalSolidList#59"/>
    <dgm:cxn modelId="{4DC3F7BA-4C67-480E-A226-462678DBC37D}" srcId="{D4263F0D-8117-42D7-89A9-61A6375FF7F3}" destId="{3E113DBC-B354-495F-BE56-C9239965B056}" srcOrd="0" destOrd="0" parTransId="{976DC6C2-4F7C-4310-8E69-5E2D40A332F7}" sibTransId="{F305E212-9B1E-461E-AE7C-63E6B86CDBB1}"/>
    <dgm:cxn modelId="{91646018-E7B1-4DB4-92D9-0600D978B2AD}" type="presParOf" srcId="{2FAD9B9B-49F8-4029-BFC2-76C29DC43D99}" destId="{15A249AF-C1E0-4F63-8DCD-F944FD80882D}" srcOrd="0" destOrd="0" presId="urn:microsoft.com/office/officeart/2018/2/layout/IconVerticalSolidList#59"/>
    <dgm:cxn modelId="{31554C3A-C081-437F-9FC1-8097B8823EBC}" type="presParOf" srcId="{15A249AF-C1E0-4F63-8DCD-F944FD80882D}" destId="{BF5EBB44-BA23-47BA-B7F1-51969991FD52}" srcOrd="0" destOrd="0" presId="urn:microsoft.com/office/officeart/2018/2/layout/IconVerticalSolidList#59"/>
    <dgm:cxn modelId="{609035C9-7EEC-4678-888C-44D5BF9DEFA1}" type="presParOf" srcId="{15A249AF-C1E0-4F63-8DCD-F944FD80882D}" destId="{14A2C0E7-1CF8-4ED9-BC9D-B349DD9AB350}" srcOrd="1" destOrd="0" presId="urn:microsoft.com/office/officeart/2018/2/layout/IconVerticalSolidList#59"/>
    <dgm:cxn modelId="{A0311717-77F5-4CCF-8D43-C8D7679B6FC0}" type="presParOf" srcId="{15A249AF-C1E0-4F63-8DCD-F944FD80882D}" destId="{C94D1B59-65D2-42B5-B56E-EEDB0EB4E89E}" srcOrd="2" destOrd="0" presId="urn:microsoft.com/office/officeart/2018/2/layout/IconVerticalSolidList#59"/>
    <dgm:cxn modelId="{486BB734-7C5B-4ADB-AFAF-434047950FAF}" type="presParOf" srcId="{15A249AF-C1E0-4F63-8DCD-F944FD80882D}" destId="{EE02FB03-5EF6-4F97-921E-5E2E713A17B9}" srcOrd="3" destOrd="0" presId="urn:microsoft.com/office/officeart/2018/2/layout/IconVerticalSolidList#59"/>
    <dgm:cxn modelId="{6ADF299B-A506-4A17-810C-56DE156A5A05}" type="presParOf" srcId="{2FAD9B9B-49F8-4029-BFC2-76C29DC43D99}" destId="{5EE7AC08-6543-4D6C-A60F-C0F661FA945C}" srcOrd="1" destOrd="0" presId="urn:microsoft.com/office/officeart/2018/2/layout/IconVerticalSolidList#59"/>
    <dgm:cxn modelId="{3F6AD1BE-DD3D-4AC6-88EF-6D3ADC9EC876}" type="presParOf" srcId="{2FAD9B9B-49F8-4029-BFC2-76C29DC43D99}" destId="{9739483C-0F6E-49A1-8ED8-FF79B0168049}" srcOrd="2" destOrd="0" presId="urn:microsoft.com/office/officeart/2018/2/layout/IconVerticalSolidList#59"/>
    <dgm:cxn modelId="{9BA716C8-F581-494C-8228-93F4DE34C438}" type="presParOf" srcId="{9739483C-0F6E-49A1-8ED8-FF79B0168049}" destId="{286DF54A-1C63-4ABC-868A-19ABB140B3F3}" srcOrd="0" destOrd="0" presId="urn:microsoft.com/office/officeart/2018/2/layout/IconVerticalSolidList#59"/>
    <dgm:cxn modelId="{91B07D75-E20A-4B30-9972-827C6BD45E49}" type="presParOf" srcId="{9739483C-0F6E-49A1-8ED8-FF79B0168049}" destId="{950FE87E-62B0-4112-A590-C9205793746C}" srcOrd="1" destOrd="0" presId="urn:microsoft.com/office/officeart/2018/2/layout/IconVerticalSolidList#59"/>
    <dgm:cxn modelId="{D16F347E-A50B-4A69-A439-AF9D04020083}" type="presParOf" srcId="{9739483C-0F6E-49A1-8ED8-FF79B0168049}" destId="{C9FAA437-CE9B-4847-A712-AC7A085048F1}" srcOrd="2" destOrd="0" presId="urn:microsoft.com/office/officeart/2018/2/layout/IconVerticalSolidList#59"/>
    <dgm:cxn modelId="{40A2CACD-A017-4F5A-A4C8-586D0320AB04}" type="presParOf" srcId="{9739483C-0F6E-49A1-8ED8-FF79B0168049}" destId="{195DD741-C41B-4FE2-BF47-4D4045CE0A01}" srcOrd="3" destOrd="0" presId="urn:microsoft.com/office/officeart/2018/2/layout/IconVerticalSolidList#59"/>
    <dgm:cxn modelId="{16551212-5EE5-46A5-A2E6-40D5C34A95C0}" type="presParOf" srcId="{2FAD9B9B-49F8-4029-BFC2-76C29DC43D99}" destId="{BB939287-451C-4E7D-B59A-513907379277}" srcOrd="3" destOrd="0" presId="urn:microsoft.com/office/officeart/2018/2/layout/IconVerticalSolidList#59"/>
    <dgm:cxn modelId="{66FD1FAF-0075-4CD7-B462-72235171A2CB}" type="presParOf" srcId="{2FAD9B9B-49F8-4029-BFC2-76C29DC43D99}" destId="{BB161C59-895D-42BE-8155-16270B48893F}" srcOrd="4" destOrd="0" presId="urn:microsoft.com/office/officeart/2018/2/layout/IconVerticalSolidList#59"/>
    <dgm:cxn modelId="{28E9C29D-88EB-4B0C-8D3C-1852F4AAEC06}" type="presParOf" srcId="{BB161C59-895D-42BE-8155-16270B48893F}" destId="{8E57FDA7-1F7C-4541-870D-FB9418CEC0B4}" srcOrd="0" destOrd="0" presId="urn:microsoft.com/office/officeart/2018/2/layout/IconVerticalSolidList#59"/>
    <dgm:cxn modelId="{21E3DC9F-9B29-49C2-9BE9-31D8E03A3349}" type="presParOf" srcId="{BB161C59-895D-42BE-8155-16270B48893F}" destId="{86CE1B78-483B-4313-B299-6D087B526A52}" srcOrd="1" destOrd="0" presId="urn:microsoft.com/office/officeart/2018/2/layout/IconVerticalSolidList#59"/>
    <dgm:cxn modelId="{34B76BB3-7E9B-49F4-AC50-7D7E16F8C0FC}" type="presParOf" srcId="{BB161C59-895D-42BE-8155-16270B48893F}" destId="{B946C269-13EB-4AC9-9436-C842E4D137B1}" srcOrd="2" destOrd="0" presId="urn:microsoft.com/office/officeart/2018/2/layout/IconVerticalSolidList#59"/>
    <dgm:cxn modelId="{124D8597-39CE-4F9A-8798-E4C3EAF46EDD}" type="presParOf" srcId="{BB161C59-895D-42BE-8155-16270B48893F}" destId="{762ADBDE-DDC2-4179-B630-71F60C92C396}" srcOrd="3" destOrd="0" presId="urn:microsoft.com/office/officeart/2018/2/layout/IconVerticalSolidList#59"/>
    <dgm:cxn modelId="{3099D70A-207B-40C2-B49D-2EFB47FAF785}" type="presParOf" srcId="{2FAD9B9B-49F8-4029-BFC2-76C29DC43D99}" destId="{D4235591-B0D1-4CE7-8F13-8B54E997D403}" srcOrd="5" destOrd="0" presId="urn:microsoft.com/office/officeart/2018/2/layout/IconVerticalSolidList#59"/>
    <dgm:cxn modelId="{4E3E9A50-E532-4D34-8E5C-E13B6C134FCA}" type="presParOf" srcId="{2FAD9B9B-49F8-4029-BFC2-76C29DC43D99}" destId="{278A850E-56EA-4E89-9E91-25FC0133BC4C}" srcOrd="6" destOrd="0" presId="urn:microsoft.com/office/officeart/2018/2/layout/IconVerticalSolidList#59"/>
    <dgm:cxn modelId="{D8768AFD-A00B-4415-98AD-8FB087CDE1D9}" type="presParOf" srcId="{278A850E-56EA-4E89-9E91-25FC0133BC4C}" destId="{E9322716-21C7-4072-BA25-493F18BB3287}" srcOrd="0" destOrd="0" presId="urn:microsoft.com/office/officeart/2018/2/layout/IconVerticalSolidList#59"/>
    <dgm:cxn modelId="{5822C9FC-9816-4B11-87E9-72B36C90851A}" type="presParOf" srcId="{278A850E-56EA-4E89-9E91-25FC0133BC4C}" destId="{4215465C-D3BA-47FC-9A16-E34FF4ADBF1F}" srcOrd="1" destOrd="0" presId="urn:microsoft.com/office/officeart/2018/2/layout/IconVerticalSolidList#59"/>
    <dgm:cxn modelId="{53486B11-2811-424B-9574-89833B01A875}" type="presParOf" srcId="{278A850E-56EA-4E89-9E91-25FC0133BC4C}" destId="{45014D92-FEA2-4986-B02C-DDCEEBDCEBFE}" srcOrd="2" destOrd="0" presId="urn:microsoft.com/office/officeart/2018/2/layout/IconVerticalSolidList#59"/>
    <dgm:cxn modelId="{612DCD3B-A9BA-425E-9087-6637D01FF82A}" type="presParOf" srcId="{278A850E-56EA-4E89-9E91-25FC0133BC4C}" destId="{9472F455-4BE6-499F-95C4-1F857FEDCE54}" srcOrd="3" destOrd="0" presId="urn:microsoft.com/office/officeart/2018/2/layout/IconVerticalSolidList#59"/>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2ECFFAB6-2897-49AF-A47D-443A88296AE1}" type="doc">
      <dgm:prSet loTypeId="urn:microsoft.com/office/officeart/2005/8/layout/vProcess5" loCatId="process" qsTypeId="urn:microsoft.com/office/officeart/2005/8/quickstyle/simple1" qsCatId="simple" csTypeId="urn:microsoft.com/office/officeart/2005/8/colors/accent1_2" csCatId="accent1"/>
      <dgm:spPr/>
      <dgm:t>
        <a:bodyPr/>
        <a:lstStyle/>
        <a:p>
          <a:endParaRPr lang="en-US"/>
        </a:p>
      </dgm:t>
    </dgm:pt>
    <dgm:pt modelId="{91F744E5-CB81-4D3C-8F18-A5C06312DF33}">
      <dgm:prSet/>
      <dgm:spPr/>
      <dgm:t>
        <a:bodyPr/>
        <a:lstStyle/>
        <a:p>
          <a:r>
            <a:rPr lang="en-US"/>
            <a:t>Watch this short video: Understanding Health Inequalities (Elevate NI)</a:t>
          </a:r>
        </a:p>
      </dgm:t>
    </dgm:pt>
    <dgm:pt modelId="{2B719984-852A-4AB7-BE71-E97761DAF20F}" type="parTrans" cxnId="{A0AB1F6A-8CD1-400C-9EEF-C0D99CBA589C}">
      <dgm:prSet/>
      <dgm:spPr/>
      <dgm:t>
        <a:bodyPr/>
        <a:lstStyle/>
        <a:p>
          <a:endParaRPr lang="en-US"/>
        </a:p>
      </dgm:t>
    </dgm:pt>
    <dgm:pt modelId="{A0345E45-ED46-4922-A1F6-E313C28B888F}" type="sibTrans" cxnId="{A0AB1F6A-8CD1-400C-9EEF-C0D99CBA589C}">
      <dgm:prSet/>
      <dgm:spPr/>
      <dgm:t>
        <a:bodyPr/>
        <a:lstStyle/>
        <a:p>
          <a:endParaRPr lang="en-US"/>
        </a:p>
      </dgm:t>
    </dgm:pt>
    <dgm:pt modelId="{3CBBAB45-A90D-4035-89DA-667A746AB70B}">
      <dgm:prSet/>
      <dgm:spPr/>
      <dgm:t>
        <a:bodyPr/>
        <a:lstStyle/>
        <a:p>
          <a:r>
            <a:rPr lang="en-US" dirty="0">
              <a:solidFill>
                <a:schemeClr val="bg1"/>
              </a:solidFill>
            </a:rPr>
            <a:t>Link: </a:t>
          </a:r>
          <a:r>
            <a:rPr lang="en-US" dirty="0">
              <a:solidFill>
                <a:schemeClr val="bg1"/>
              </a:solidFill>
              <a:hlinkClick xmlns:r="http://schemas.openxmlformats.org/officeDocument/2006/relationships" r:id="rId1">
                <a:extLst>
                  <a:ext uri="{A12FA001-AC4F-418D-AE19-62706E023703}">
                    <ahyp:hlinkClr xmlns:ahyp="http://schemas.microsoft.com/office/drawing/2018/hyperlinkcolor" val="tx"/>
                  </a:ext>
                </a:extLst>
              </a:hlinkClick>
            </a:rPr>
            <a:t>https://elevateni.org/videos/understanding-health-inequalities/</a:t>
          </a:r>
          <a:r>
            <a:rPr lang="en-GB" dirty="0">
              <a:solidFill>
                <a:schemeClr val="bg1"/>
              </a:solidFill>
            </a:rPr>
            <a:t> </a:t>
          </a:r>
          <a:endParaRPr lang="en-US" dirty="0">
            <a:solidFill>
              <a:schemeClr val="bg1"/>
            </a:solidFill>
          </a:endParaRPr>
        </a:p>
      </dgm:t>
    </dgm:pt>
    <dgm:pt modelId="{C15DEB75-C132-4230-B59F-E667D04EE73F}" type="parTrans" cxnId="{5374AD1E-BBCD-43A1-B0F1-CCE03D1E1280}">
      <dgm:prSet/>
      <dgm:spPr/>
      <dgm:t>
        <a:bodyPr/>
        <a:lstStyle/>
        <a:p>
          <a:endParaRPr lang="en-US"/>
        </a:p>
      </dgm:t>
    </dgm:pt>
    <dgm:pt modelId="{D1F82D33-717B-4F5C-9D8F-803864DF1060}" type="sibTrans" cxnId="{5374AD1E-BBCD-43A1-B0F1-CCE03D1E1280}">
      <dgm:prSet/>
      <dgm:spPr/>
      <dgm:t>
        <a:bodyPr/>
        <a:lstStyle/>
        <a:p>
          <a:endParaRPr lang="en-US"/>
        </a:p>
      </dgm:t>
    </dgm:pt>
    <dgm:pt modelId="{CF21F678-A5A2-4D8B-937E-526847163E7E}">
      <dgm:prSet/>
      <dgm:spPr/>
      <dgm:t>
        <a:bodyPr/>
        <a:lstStyle/>
        <a:p>
          <a:r>
            <a:rPr lang="en-US"/>
            <a:t>• As you watch, jot down examples of SDH mentioned</a:t>
          </a:r>
        </a:p>
      </dgm:t>
    </dgm:pt>
    <dgm:pt modelId="{3D7365B3-41AD-45EC-95B5-6EF9DC223925}" type="parTrans" cxnId="{583EE878-458B-430C-A0A0-65B49A4C48F3}">
      <dgm:prSet/>
      <dgm:spPr/>
      <dgm:t>
        <a:bodyPr/>
        <a:lstStyle/>
        <a:p>
          <a:endParaRPr lang="en-US"/>
        </a:p>
      </dgm:t>
    </dgm:pt>
    <dgm:pt modelId="{FD083C1F-DC79-4265-AEA9-E15A8A09D2F4}" type="sibTrans" cxnId="{583EE878-458B-430C-A0A0-65B49A4C48F3}">
      <dgm:prSet/>
      <dgm:spPr/>
      <dgm:t>
        <a:bodyPr/>
        <a:lstStyle/>
        <a:p>
          <a:endParaRPr lang="en-US"/>
        </a:p>
      </dgm:t>
    </dgm:pt>
    <dgm:pt modelId="{08BA9340-35EA-4890-9EBD-2697BF814F30}">
      <dgm:prSet/>
      <dgm:spPr/>
      <dgm:t>
        <a:bodyPr/>
        <a:lstStyle/>
        <a:p>
          <a:r>
            <a:rPr lang="en-US"/>
            <a:t>• Match each one to the layers of the Dahlgren &amp; Whitehead model</a:t>
          </a:r>
        </a:p>
      </dgm:t>
    </dgm:pt>
    <dgm:pt modelId="{E63BD74E-D91D-4B0D-85D7-33C552BA4B43}" type="parTrans" cxnId="{AFC52BD0-6BDE-40CD-A12B-096AB7F6A1DB}">
      <dgm:prSet/>
      <dgm:spPr/>
      <dgm:t>
        <a:bodyPr/>
        <a:lstStyle/>
        <a:p>
          <a:endParaRPr lang="en-US"/>
        </a:p>
      </dgm:t>
    </dgm:pt>
    <dgm:pt modelId="{14BF58AC-361A-487C-8CD4-BD8677ABE8EE}" type="sibTrans" cxnId="{AFC52BD0-6BDE-40CD-A12B-096AB7F6A1DB}">
      <dgm:prSet/>
      <dgm:spPr/>
      <dgm:t>
        <a:bodyPr/>
        <a:lstStyle/>
        <a:p>
          <a:endParaRPr lang="en-US"/>
        </a:p>
      </dgm:t>
    </dgm:pt>
    <dgm:pt modelId="{49019F44-6ACA-4C7C-8A60-580D9E57DCB3}" type="pres">
      <dgm:prSet presAssocID="{2ECFFAB6-2897-49AF-A47D-443A88296AE1}" presName="outerComposite" presStyleCnt="0">
        <dgm:presLayoutVars>
          <dgm:chMax val="5"/>
          <dgm:dir/>
          <dgm:resizeHandles val="exact"/>
        </dgm:presLayoutVars>
      </dgm:prSet>
      <dgm:spPr/>
    </dgm:pt>
    <dgm:pt modelId="{DCC2AF33-AF2E-42BC-9B87-4389091F140A}" type="pres">
      <dgm:prSet presAssocID="{2ECFFAB6-2897-49AF-A47D-443A88296AE1}" presName="dummyMaxCanvas" presStyleCnt="0">
        <dgm:presLayoutVars/>
      </dgm:prSet>
      <dgm:spPr/>
    </dgm:pt>
    <dgm:pt modelId="{25481084-E492-4C4C-A9B2-30A3775DF2E8}" type="pres">
      <dgm:prSet presAssocID="{2ECFFAB6-2897-49AF-A47D-443A88296AE1}" presName="FourNodes_1" presStyleLbl="node1" presStyleIdx="0" presStyleCnt="4">
        <dgm:presLayoutVars>
          <dgm:bulletEnabled val="1"/>
        </dgm:presLayoutVars>
      </dgm:prSet>
      <dgm:spPr/>
    </dgm:pt>
    <dgm:pt modelId="{B3965A2A-CA21-4CFF-84A9-711DDBFBFD8C}" type="pres">
      <dgm:prSet presAssocID="{2ECFFAB6-2897-49AF-A47D-443A88296AE1}" presName="FourNodes_2" presStyleLbl="node1" presStyleIdx="1" presStyleCnt="4">
        <dgm:presLayoutVars>
          <dgm:bulletEnabled val="1"/>
        </dgm:presLayoutVars>
      </dgm:prSet>
      <dgm:spPr/>
    </dgm:pt>
    <dgm:pt modelId="{5AC79106-083E-4312-AC5C-F07C10BC9A17}" type="pres">
      <dgm:prSet presAssocID="{2ECFFAB6-2897-49AF-A47D-443A88296AE1}" presName="FourNodes_3" presStyleLbl="node1" presStyleIdx="2" presStyleCnt="4">
        <dgm:presLayoutVars>
          <dgm:bulletEnabled val="1"/>
        </dgm:presLayoutVars>
      </dgm:prSet>
      <dgm:spPr/>
    </dgm:pt>
    <dgm:pt modelId="{7B0D6711-5CB0-40C3-848A-DD715FB13E1A}" type="pres">
      <dgm:prSet presAssocID="{2ECFFAB6-2897-49AF-A47D-443A88296AE1}" presName="FourNodes_4" presStyleLbl="node1" presStyleIdx="3" presStyleCnt="4" custLinFactNeighborX="0" custLinFactNeighborY="0">
        <dgm:presLayoutVars>
          <dgm:bulletEnabled val="1"/>
        </dgm:presLayoutVars>
      </dgm:prSet>
      <dgm:spPr/>
    </dgm:pt>
    <dgm:pt modelId="{2B26067A-8D12-4B46-9776-47D2CC9F49E3}" type="pres">
      <dgm:prSet presAssocID="{2ECFFAB6-2897-49AF-A47D-443A88296AE1}" presName="FourConn_1-2" presStyleLbl="fgAccFollowNode1" presStyleIdx="0" presStyleCnt="3">
        <dgm:presLayoutVars>
          <dgm:bulletEnabled val="1"/>
        </dgm:presLayoutVars>
      </dgm:prSet>
      <dgm:spPr/>
    </dgm:pt>
    <dgm:pt modelId="{22660913-A5E8-4653-9593-1C8F4B130B8A}" type="pres">
      <dgm:prSet presAssocID="{2ECFFAB6-2897-49AF-A47D-443A88296AE1}" presName="FourConn_2-3" presStyleLbl="fgAccFollowNode1" presStyleIdx="1" presStyleCnt="3">
        <dgm:presLayoutVars>
          <dgm:bulletEnabled val="1"/>
        </dgm:presLayoutVars>
      </dgm:prSet>
      <dgm:spPr/>
    </dgm:pt>
    <dgm:pt modelId="{C6BADF9D-DBDA-4439-AEC8-10E755BF95A8}" type="pres">
      <dgm:prSet presAssocID="{2ECFFAB6-2897-49AF-A47D-443A88296AE1}" presName="FourConn_3-4" presStyleLbl="fgAccFollowNode1" presStyleIdx="2" presStyleCnt="3">
        <dgm:presLayoutVars>
          <dgm:bulletEnabled val="1"/>
        </dgm:presLayoutVars>
      </dgm:prSet>
      <dgm:spPr/>
    </dgm:pt>
    <dgm:pt modelId="{6FC518C0-3DD3-4091-8B75-F139285B5229}" type="pres">
      <dgm:prSet presAssocID="{2ECFFAB6-2897-49AF-A47D-443A88296AE1}" presName="FourNodes_1_text" presStyleLbl="node1" presStyleIdx="3" presStyleCnt="4">
        <dgm:presLayoutVars>
          <dgm:bulletEnabled val="1"/>
        </dgm:presLayoutVars>
      </dgm:prSet>
      <dgm:spPr/>
    </dgm:pt>
    <dgm:pt modelId="{DC609605-E16A-48CF-B486-B0D9A24D09DC}" type="pres">
      <dgm:prSet presAssocID="{2ECFFAB6-2897-49AF-A47D-443A88296AE1}" presName="FourNodes_2_text" presStyleLbl="node1" presStyleIdx="3" presStyleCnt="4">
        <dgm:presLayoutVars>
          <dgm:bulletEnabled val="1"/>
        </dgm:presLayoutVars>
      </dgm:prSet>
      <dgm:spPr/>
    </dgm:pt>
    <dgm:pt modelId="{A5D6286D-C32A-49A0-BB3B-067D7993A528}" type="pres">
      <dgm:prSet presAssocID="{2ECFFAB6-2897-49AF-A47D-443A88296AE1}" presName="FourNodes_3_text" presStyleLbl="node1" presStyleIdx="3" presStyleCnt="4">
        <dgm:presLayoutVars>
          <dgm:bulletEnabled val="1"/>
        </dgm:presLayoutVars>
      </dgm:prSet>
      <dgm:spPr/>
    </dgm:pt>
    <dgm:pt modelId="{0C362C75-9EFD-4ADD-88B9-8EECA1AD1DB8}" type="pres">
      <dgm:prSet presAssocID="{2ECFFAB6-2897-49AF-A47D-443A88296AE1}" presName="FourNodes_4_text" presStyleLbl="node1" presStyleIdx="3" presStyleCnt="4">
        <dgm:presLayoutVars>
          <dgm:bulletEnabled val="1"/>
        </dgm:presLayoutVars>
      </dgm:prSet>
      <dgm:spPr/>
    </dgm:pt>
  </dgm:ptLst>
  <dgm:cxnLst>
    <dgm:cxn modelId="{504CBC07-7BCE-4198-B7EE-F9447AD8F831}" type="presOf" srcId="{3CBBAB45-A90D-4035-89DA-667A746AB70B}" destId="{B3965A2A-CA21-4CFF-84A9-711DDBFBFD8C}" srcOrd="0" destOrd="0" presId="urn:microsoft.com/office/officeart/2005/8/layout/vProcess5"/>
    <dgm:cxn modelId="{5374AD1E-BBCD-43A1-B0F1-CCE03D1E1280}" srcId="{2ECFFAB6-2897-49AF-A47D-443A88296AE1}" destId="{3CBBAB45-A90D-4035-89DA-667A746AB70B}" srcOrd="1" destOrd="0" parTransId="{C15DEB75-C132-4230-B59F-E667D04EE73F}" sibTransId="{D1F82D33-717B-4F5C-9D8F-803864DF1060}"/>
    <dgm:cxn modelId="{4D548F29-E0EE-4B9E-9271-CAD17474C99D}" type="presOf" srcId="{A0345E45-ED46-4922-A1F6-E313C28B888F}" destId="{2B26067A-8D12-4B46-9776-47D2CC9F49E3}" srcOrd="0" destOrd="0" presId="urn:microsoft.com/office/officeart/2005/8/layout/vProcess5"/>
    <dgm:cxn modelId="{EFA4A640-F3B3-4FA5-AA5C-37EFB741614B}" type="presOf" srcId="{3CBBAB45-A90D-4035-89DA-667A746AB70B}" destId="{DC609605-E16A-48CF-B486-B0D9A24D09DC}" srcOrd="1" destOrd="0" presId="urn:microsoft.com/office/officeart/2005/8/layout/vProcess5"/>
    <dgm:cxn modelId="{A0AB1F6A-8CD1-400C-9EEF-C0D99CBA589C}" srcId="{2ECFFAB6-2897-49AF-A47D-443A88296AE1}" destId="{91F744E5-CB81-4D3C-8F18-A5C06312DF33}" srcOrd="0" destOrd="0" parTransId="{2B719984-852A-4AB7-BE71-E97761DAF20F}" sibTransId="{A0345E45-ED46-4922-A1F6-E313C28B888F}"/>
    <dgm:cxn modelId="{583EE878-458B-430C-A0A0-65B49A4C48F3}" srcId="{2ECFFAB6-2897-49AF-A47D-443A88296AE1}" destId="{CF21F678-A5A2-4D8B-937E-526847163E7E}" srcOrd="2" destOrd="0" parTransId="{3D7365B3-41AD-45EC-95B5-6EF9DC223925}" sibTransId="{FD083C1F-DC79-4265-AEA9-E15A8A09D2F4}"/>
    <dgm:cxn modelId="{6A393581-80AA-4D3C-B03D-D60C47AAFEDC}" type="presOf" srcId="{FD083C1F-DC79-4265-AEA9-E15A8A09D2F4}" destId="{C6BADF9D-DBDA-4439-AEC8-10E755BF95A8}" srcOrd="0" destOrd="0" presId="urn:microsoft.com/office/officeart/2005/8/layout/vProcess5"/>
    <dgm:cxn modelId="{0A4F4987-EA7F-4795-83F1-6572EA9B2B22}" type="presOf" srcId="{08BA9340-35EA-4890-9EBD-2697BF814F30}" destId="{7B0D6711-5CB0-40C3-848A-DD715FB13E1A}" srcOrd="0" destOrd="0" presId="urn:microsoft.com/office/officeart/2005/8/layout/vProcess5"/>
    <dgm:cxn modelId="{65D4D79B-55A1-4942-8998-9FDF85DB3498}" type="presOf" srcId="{2ECFFAB6-2897-49AF-A47D-443A88296AE1}" destId="{49019F44-6ACA-4C7C-8A60-580D9E57DCB3}" srcOrd="0" destOrd="0" presId="urn:microsoft.com/office/officeart/2005/8/layout/vProcess5"/>
    <dgm:cxn modelId="{0CC81EB5-6601-4FEC-8703-FE9604F0C6B4}" type="presOf" srcId="{91F744E5-CB81-4D3C-8F18-A5C06312DF33}" destId="{25481084-E492-4C4C-A9B2-30A3775DF2E8}" srcOrd="0" destOrd="0" presId="urn:microsoft.com/office/officeart/2005/8/layout/vProcess5"/>
    <dgm:cxn modelId="{24202FC0-E18B-4144-A7A7-E4535E0DE55A}" type="presOf" srcId="{08BA9340-35EA-4890-9EBD-2697BF814F30}" destId="{0C362C75-9EFD-4ADD-88B9-8EECA1AD1DB8}" srcOrd="1" destOrd="0" presId="urn:microsoft.com/office/officeart/2005/8/layout/vProcess5"/>
    <dgm:cxn modelId="{46E4ADC0-07CA-415D-9E39-5C94BD30314D}" type="presOf" srcId="{CF21F678-A5A2-4D8B-937E-526847163E7E}" destId="{5AC79106-083E-4312-AC5C-F07C10BC9A17}" srcOrd="0" destOrd="0" presId="urn:microsoft.com/office/officeart/2005/8/layout/vProcess5"/>
    <dgm:cxn modelId="{BA1FECC6-F169-4BFB-BD39-AA89D7F5BCBD}" type="presOf" srcId="{CF21F678-A5A2-4D8B-937E-526847163E7E}" destId="{A5D6286D-C32A-49A0-BB3B-067D7993A528}" srcOrd="1" destOrd="0" presId="urn:microsoft.com/office/officeart/2005/8/layout/vProcess5"/>
    <dgm:cxn modelId="{AFC52BD0-6BDE-40CD-A12B-096AB7F6A1DB}" srcId="{2ECFFAB6-2897-49AF-A47D-443A88296AE1}" destId="{08BA9340-35EA-4890-9EBD-2697BF814F30}" srcOrd="3" destOrd="0" parTransId="{E63BD74E-D91D-4B0D-85D7-33C552BA4B43}" sibTransId="{14BF58AC-361A-487C-8CD4-BD8677ABE8EE}"/>
    <dgm:cxn modelId="{745322EF-25A6-4900-AA5B-B2748B89BCA8}" type="presOf" srcId="{D1F82D33-717B-4F5C-9D8F-803864DF1060}" destId="{22660913-A5E8-4653-9593-1C8F4B130B8A}" srcOrd="0" destOrd="0" presId="urn:microsoft.com/office/officeart/2005/8/layout/vProcess5"/>
    <dgm:cxn modelId="{7A48B0F8-3B92-490F-ABE4-EFD83860C17C}" type="presOf" srcId="{91F744E5-CB81-4D3C-8F18-A5C06312DF33}" destId="{6FC518C0-3DD3-4091-8B75-F139285B5229}" srcOrd="1" destOrd="0" presId="urn:microsoft.com/office/officeart/2005/8/layout/vProcess5"/>
    <dgm:cxn modelId="{B788F4E8-CDDE-42A4-A0EE-F3889B64551D}" type="presParOf" srcId="{49019F44-6ACA-4C7C-8A60-580D9E57DCB3}" destId="{DCC2AF33-AF2E-42BC-9B87-4389091F140A}" srcOrd="0" destOrd="0" presId="urn:microsoft.com/office/officeart/2005/8/layout/vProcess5"/>
    <dgm:cxn modelId="{28F66C06-FA38-419B-B356-2CEB1507CAE4}" type="presParOf" srcId="{49019F44-6ACA-4C7C-8A60-580D9E57DCB3}" destId="{25481084-E492-4C4C-A9B2-30A3775DF2E8}" srcOrd="1" destOrd="0" presId="urn:microsoft.com/office/officeart/2005/8/layout/vProcess5"/>
    <dgm:cxn modelId="{CE1ADFB3-7CDD-441A-BE28-8E56D185D771}" type="presParOf" srcId="{49019F44-6ACA-4C7C-8A60-580D9E57DCB3}" destId="{B3965A2A-CA21-4CFF-84A9-711DDBFBFD8C}" srcOrd="2" destOrd="0" presId="urn:microsoft.com/office/officeart/2005/8/layout/vProcess5"/>
    <dgm:cxn modelId="{6F476D8B-C60F-4FBD-B290-6F4E4DC98C94}" type="presParOf" srcId="{49019F44-6ACA-4C7C-8A60-580D9E57DCB3}" destId="{5AC79106-083E-4312-AC5C-F07C10BC9A17}" srcOrd="3" destOrd="0" presId="urn:microsoft.com/office/officeart/2005/8/layout/vProcess5"/>
    <dgm:cxn modelId="{03F6968B-8B6B-4CEC-8520-4E49332CB238}" type="presParOf" srcId="{49019F44-6ACA-4C7C-8A60-580D9E57DCB3}" destId="{7B0D6711-5CB0-40C3-848A-DD715FB13E1A}" srcOrd="4" destOrd="0" presId="urn:microsoft.com/office/officeart/2005/8/layout/vProcess5"/>
    <dgm:cxn modelId="{0AF89B69-77A5-489E-BE17-8135B5612DA8}" type="presParOf" srcId="{49019F44-6ACA-4C7C-8A60-580D9E57DCB3}" destId="{2B26067A-8D12-4B46-9776-47D2CC9F49E3}" srcOrd="5" destOrd="0" presId="urn:microsoft.com/office/officeart/2005/8/layout/vProcess5"/>
    <dgm:cxn modelId="{F53E0360-67E3-47EC-83C5-674EEA4B24B9}" type="presParOf" srcId="{49019F44-6ACA-4C7C-8A60-580D9E57DCB3}" destId="{22660913-A5E8-4653-9593-1C8F4B130B8A}" srcOrd="6" destOrd="0" presId="urn:microsoft.com/office/officeart/2005/8/layout/vProcess5"/>
    <dgm:cxn modelId="{C2398AFB-9C9B-4E2F-BD23-4786E89BA845}" type="presParOf" srcId="{49019F44-6ACA-4C7C-8A60-580D9E57DCB3}" destId="{C6BADF9D-DBDA-4439-AEC8-10E755BF95A8}" srcOrd="7" destOrd="0" presId="urn:microsoft.com/office/officeart/2005/8/layout/vProcess5"/>
    <dgm:cxn modelId="{159CD466-5A41-431D-AC57-815881CC0306}" type="presParOf" srcId="{49019F44-6ACA-4C7C-8A60-580D9E57DCB3}" destId="{6FC518C0-3DD3-4091-8B75-F139285B5229}" srcOrd="8" destOrd="0" presId="urn:microsoft.com/office/officeart/2005/8/layout/vProcess5"/>
    <dgm:cxn modelId="{46F5921E-B961-47CA-AFCA-080770641CA8}" type="presParOf" srcId="{49019F44-6ACA-4C7C-8A60-580D9E57DCB3}" destId="{DC609605-E16A-48CF-B486-B0D9A24D09DC}" srcOrd="9" destOrd="0" presId="urn:microsoft.com/office/officeart/2005/8/layout/vProcess5"/>
    <dgm:cxn modelId="{8BE62F5B-6696-498A-AB9B-10841FD52CDE}" type="presParOf" srcId="{49019F44-6ACA-4C7C-8A60-580D9E57DCB3}" destId="{A5D6286D-C32A-49A0-BB3B-067D7993A528}" srcOrd="10" destOrd="0" presId="urn:microsoft.com/office/officeart/2005/8/layout/vProcess5"/>
    <dgm:cxn modelId="{F006232C-DD78-4C96-83E6-46A0C2D02897}" type="presParOf" srcId="{49019F44-6ACA-4C7C-8A60-580D9E57DCB3}" destId="{0C362C75-9EFD-4ADD-88B9-8EECA1AD1DB8}" srcOrd="11" destOrd="0" presId="urn:microsoft.com/office/officeart/2005/8/layout/vProcess5"/>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25A0592F-DA29-4CDA-9470-E59522F1042E}" type="doc">
      <dgm:prSet loTypeId="urn:microsoft.com/office/officeart/2005/8/layout/default" loCatId="list" qsTypeId="urn:microsoft.com/office/officeart/2005/8/quickstyle/simple1" qsCatId="simple" csTypeId="urn:microsoft.com/office/officeart/2005/8/colors/accent2_2" csCatId="accent2" phldr="1"/>
      <dgm:spPr/>
      <dgm:t>
        <a:bodyPr/>
        <a:lstStyle/>
        <a:p>
          <a:endParaRPr lang="en-US"/>
        </a:p>
      </dgm:t>
    </dgm:pt>
    <dgm:pt modelId="{16F22A4F-C7D4-4935-BEED-528ED6C106C8}">
      <dgm:prSet custT="1"/>
      <dgm:spPr/>
      <dgm:t>
        <a:bodyPr/>
        <a:lstStyle/>
        <a:p>
          <a:r>
            <a:rPr lang="en-GB" sz="2400" dirty="0"/>
            <a:t>Genetic factors (biological) </a:t>
          </a:r>
          <a:endParaRPr lang="en-US" sz="2400" dirty="0"/>
        </a:p>
      </dgm:t>
    </dgm:pt>
    <dgm:pt modelId="{981EB6BF-2099-45D1-ADB5-656E80610C62}" type="parTrans" cxnId="{6340CAF2-463B-483B-95E6-19E0674DBD8D}">
      <dgm:prSet/>
      <dgm:spPr/>
      <dgm:t>
        <a:bodyPr/>
        <a:lstStyle/>
        <a:p>
          <a:endParaRPr lang="en-US"/>
        </a:p>
      </dgm:t>
    </dgm:pt>
    <dgm:pt modelId="{2CB95CA6-2BEA-4D78-822F-04F6B1EB8C43}" type="sibTrans" cxnId="{6340CAF2-463B-483B-95E6-19E0674DBD8D}">
      <dgm:prSet/>
      <dgm:spPr/>
      <dgm:t>
        <a:bodyPr/>
        <a:lstStyle/>
        <a:p>
          <a:endParaRPr lang="en-US"/>
        </a:p>
      </dgm:t>
    </dgm:pt>
    <dgm:pt modelId="{D4C07CA4-94F9-47F0-A34E-AED0383C4DC3}">
      <dgm:prSet custT="1"/>
      <dgm:spPr/>
      <dgm:t>
        <a:bodyPr/>
        <a:lstStyle/>
        <a:p>
          <a:r>
            <a:rPr lang="en-GB" sz="2400" dirty="0"/>
            <a:t>Environmental factors </a:t>
          </a:r>
          <a:endParaRPr lang="en-US" sz="2400" dirty="0"/>
        </a:p>
      </dgm:t>
    </dgm:pt>
    <dgm:pt modelId="{DA800169-5FE8-4C12-9F52-0234B3D4BE92}" type="parTrans" cxnId="{AABC30EC-0A7E-400A-94ED-065046A63E2D}">
      <dgm:prSet/>
      <dgm:spPr/>
      <dgm:t>
        <a:bodyPr/>
        <a:lstStyle/>
        <a:p>
          <a:endParaRPr lang="en-US"/>
        </a:p>
      </dgm:t>
    </dgm:pt>
    <dgm:pt modelId="{E5846D89-C52D-4B4B-84FE-2DAE1E01AEDC}" type="sibTrans" cxnId="{AABC30EC-0A7E-400A-94ED-065046A63E2D}">
      <dgm:prSet/>
      <dgm:spPr/>
      <dgm:t>
        <a:bodyPr/>
        <a:lstStyle/>
        <a:p>
          <a:endParaRPr lang="en-US"/>
        </a:p>
      </dgm:t>
    </dgm:pt>
    <dgm:pt modelId="{BDED256E-6E1B-41D5-9108-F1166BB32FB8}">
      <dgm:prSet custT="1"/>
      <dgm:spPr/>
      <dgm:t>
        <a:bodyPr/>
        <a:lstStyle/>
        <a:p>
          <a:br>
            <a:rPr lang="en-GB" sz="2100" dirty="0"/>
          </a:br>
          <a:r>
            <a:rPr lang="en-GB" sz="2400" dirty="0"/>
            <a:t>Lifestyle </a:t>
          </a:r>
          <a:endParaRPr lang="en-US" sz="2400" dirty="0"/>
        </a:p>
      </dgm:t>
    </dgm:pt>
    <dgm:pt modelId="{63B95773-4CB3-4AE3-8213-374834EC9A60}" type="parTrans" cxnId="{E284AAF1-2D07-4B7E-8402-20FEB6F9EE92}">
      <dgm:prSet/>
      <dgm:spPr/>
      <dgm:t>
        <a:bodyPr/>
        <a:lstStyle/>
        <a:p>
          <a:endParaRPr lang="en-US"/>
        </a:p>
      </dgm:t>
    </dgm:pt>
    <dgm:pt modelId="{DA40428B-7C25-4383-9151-0EF32FF332EB}" type="sibTrans" cxnId="{E284AAF1-2D07-4B7E-8402-20FEB6F9EE92}">
      <dgm:prSet/>
      <dgm:spPr/>
      <dgm:t>
        <a:bodyPr/>
        <a:lstStyle/>
        <a:p>
          <a:endParaRPr lang="en-US"/>
        </a:p>
      </dgm:t>
    </dgm:pt>
    <dgm:pt modelId="{1A4E804D-44C5-4292-97C6-3FF6DBA17507}">
      <dgm:prSet/>
      <dgm:spPr/>
      <dgm:t>
        <a:bodyPr/>
        <a:lstStyle/>
        <a:p>
          <a:r>
            <a:rPr lang="en-GB" sz="1600" dirty="0"/>
            <a:t>Behavioural &amp; socio-cultural </a:t>
          </a:r>
          <a:endParaRPr lang="en-US" sz="1600" dirty="0"/>
        </a:p>
      </dgm:t>
    </dgm:pt>
    <dgm:pt modelId="{AC275352-02FA-4978-A873-170434B2D962}" type="parTrans" cxnId="{9A19F0B4-AF33-42E1-97C4-191C46155BEC}">
      <dgm:prSet/>
      <dgm:spPr/>
      <dgm:t>
        <a:bodyPr/>
        <a:lstStyle/>
        <a:p>
          <a:endParaRPr lang="en-US"/>
        </a:p>
      </dgm:t>
    </dgm:pt>
    <dgm:pt modelId="{9C5D38B3-A381-4776-BF00-11E0A1F2C9AD}" type="sibTrans" cxnId="{9A19F0B4-AF33-42E1-97C4-191C46155BEC}">
      <dgm:prSet/>
      <dgm:spPr/>
      <dgm:t>
        <a:bodyPr/>
        <a:lstStyle/>
        <a:p>
          <a:endParaRPr lang="en-US"/>
        </a:p>
      </dgm:t>
    </dgm:pt>
    <dgm:pt modelId="{34E92FF1-6625-4D1A-B82A-92B61B5B860A}">
      <dgm:prSet custT="1"/>
      <dgm:spPr/>
      <dgm:t>
        <a:bodyPr/>
        <a:lstStyle/>
        <a:p>
          <a:r>
            <a:rPr lang="en-GB" sz="2400" dirty="0"/>
            <a:t>Gender &amp; Age </a:t>
          </a:r>
          <a:endParaRPr lang="en-US" sz="2400" dirty="0"/>
        </a:p>
      </dgm:t>
    </dgm:pt>
    <dgm:pt modelId="{7DFCE1A1-5C01-4E5E-8D21-470900A938BD}" type="parTrans" cxnId="{65733770-E2A9-4819-8BD2-F26D40CE3130}">
      <dgm:prSet/>
      <dgm:spPr/>
      <dgm:t>
        <a:bodyPr/>
        <a:lstStyle/>
        <a:p>
          <a:endParaRPr lang="en-US"/>
        </a:p>
      </dgm:t>
    </dgm:pt>
    <dgm:pt modelId="{B5FA00EB-49DB-4282-8D64-ED937A05B1D2}" type="sibTrans" cxnId="{65733770-E2A9-4819-8BD2-F26D40CE3130}">
      <dgm:prSet/>
      <dgm:spPr/>
      <dgm:t>
        <a:bodyPr/>
        <a:lstStyle/>
        <a:p>
          <a:endParaRPr lang="en-US"/>
        </a:p>
      </dgm:t>
    </dgm:pt>
    <dgm:pt modelId="{FF39202E-FA24-4A99-9CF4-B5CB72841799}">
      <dgm:prSet custT="1"/>
      <dgm:spPr/>
      <dgm:t>
        <a:bodyPr/>
        <a:lstStyle/>
        <a:p>
          <a:r>
            <a:rPr lang="en-GB" sz="2400" dirty="0"/>
            <a:t>Socioeconomic conditions </a:t>
          </a:r>
          <a:endParaRPr lang="en-US" sz="2400" dirty="0"/>
        </a:p>
      </dgm:t>
    </dgm:pt>
    <dgm:pt modelId="{476670A9-9975-43B5-BAFE-BFE9127540A1}" type="parTrans" cxnId="{FCE22633-43C5-4530-8084-CA5CC5B60C5B}">
      <dgm:prSet/>
      <dgm:spPr/>
      <dgm:t>
        <a:bodyPr/>
        <a:lstStyle/>
        <a:p>
          <a:endParaRPr lang="en-US"/>
        </a:p>
      </dgm:t>
    </dgm:pt>
    <dgm:pt modelId="{FD325CAB-7335-41C4-A073-1E600B7F7F90}" type="sibTrans" cxnId="{FCE22633-43C5-4530-8084-CA5CC5B60C5B}">
      <dgm:prSet/>
      <dgm:spPr/>
      <dgm:t>
        <a:bodyPr/>
        <a:lstStyle/>
        <a:p>
          <a:endParaRPr lang="en-US"/>
        </a:p>
      </dgm:t>
    </dgm:pt>
    <dgm:pt modelId="{BE5BCA9F-47E6-4FA5-A84F-A51D910B7EE9}">
      <dgm:prSet/>
      <dgm:spPr/>
      <dgm:t>
        <a:bodyPr/>
        <a:lstStyle/>
        <a:p>
          <a:r>
            <a:rPr lang="en-GB" sz="1600" dirty="0"/>
            <a:t>Education, </a:t>
          </a:r>
          <a:endParaRPr lang="en-US" sz="1600" dirty="0"/>
        </a:p>
      </dgm:t>
    </dgm:pt>
    <dgm:pt modelId="{510D5727-DDF0-466A-B348-984E760E79A2}" type="parTrans" cxnId="{BC43AE2A-E2B2-45A3-9F0B-1DACBC16FAB2}">
      <dgm:prSet/>
      <dgm:spPr/>
      <dgm:t>
        <a:bodyPr/>
        <a:lstStyle/>
        <a:p>
          <a:endParaRPr lang="en-US"/>
        </a:p>
      </dgm:t>
    </dgm:pt>
    <dgm:pt modelId="{E16F7698-DFD1-49A2-B89B-523D6B365C3F}" type="sibTrans" cxnId="{BC43AE2A-E2B2-45A3-9F0B-1DACBC16FAB2}">
      <dgm:prSet/>
      <dgm:spPr/>
      <dgm:t>
        <a:bodyPr/>
        <a:lstStyle/>
        <a:p>
          <a:endParaRPr lang="en-US"/>
        </a:p>
      </dgm:t>
    </dgm:pt>
    <dgm:pt modelId="{879BCBA7-5EA9-4D77-961C-ADCA72495877}">
      <dgm:prSet/>
      <dgm:spPr/>
      <dgm:t>
        <a:bodyPr/>
        <a:lstStyle/>
        <a:p>
          <a:r>
            <a:rPr lang="en-GB" sz="1600"/>
            <a:t>Occupation, </a:t>
          </a:r>
          <a:endParaRPr lang="en-US" sz="1600"/>
        </a:p>
      </dgm:t>
    </dgm:pt>
    <dgm:pt modelId="{A40A73FD-8F67-4388-B662-62F6E8A13BF4}" type="parTrans" cxnId="{862F3F3C-1503-40B2-8882-F85E23CC73D6}">
      <dgm:prSet/>
      <dgm:spPr/>
      <dgm:t>
        <a:bodyPr/>
        <a:lstStyle/>
        <a:p>
          <a:endParaRPr lang="en-US"/>
        </a:p>
      </dgm:t>
    </dgm:pt>
    <dgm:pt modelId="{0D75F80D-617B-4DBE-9F83-DAA68CCBC5AC}" type="sibTrans" cxnId="{862F3F3C-1503-40B2-8882-F85E23CC73D6}">
      <dgm:prSet/>
      <dgm:spPr/>
      <dgm:t>
        <a:bodyPr/>
        <a:lstStyle/>
        <a:p>
          <a:endParaRPr lang="en-US"/>
        </a:p>
      </dgm:t>
    </dgm:pt>
    <dgm:pt modelId="{EAAA3038-C043-403D-9882-67B48E5186C2}">
      <dgm:prSet/>
      <dgm:spPr/>
      <dgm:t>
        <a:bodyPr/>
        <a:lstStyle/>
        <a:p>
          <a:r>
            <a:rPr lang="en-GB" sz="1600"/>
            <a:t>Income </a:t>
          </a:r>
          <a:endParaRPr lang="en-US" sz="1600"/>
        </a:p>
      </dgm:t>
    </dgm:pt>
    <dgm:pt modelId="{5B6956B9-9F33-426C-A4FB-41773BE73877}" type="parTrans" cxnId="{F7EE24C5-EE4B-4DCF-801F-F6DEB8431CAF}">
      <dgm:prSet/>
      <dgm:spPr/>
      <dgm:t>
        <a:bodyPr/>
        <a:lstStyle/>
        <a:p>
          <a:endParaRPr lang="en-US"/>
        </a:p>
      </dgm:t>
    </dgm:pt>
    <dgm:pt modelId="{01ED262E-CE80-4AAD-9FF3-737512B56893}" type="sibTrans" cxnId="{F7EE24C5-EE4B-4DCF-801F-F6DEB8431CAF}">
      <dgm:prSet/>
      <dgm:spPr/>
      <dgm:t>
        <a:bodyPr/>
        <a:lstStyle/>
        <a:p>
          <a:endParaRPr lang="en-US"/>
        </a:p>
      </dgm:t>
    </dgm:pt>
    <dgm:pt modelId="{52C95EB2-E3EC-45E5-94CD-6EBB38E8BC63}">
      <dgm:prSet custT="1"/>
      <dgm:spPr/>
      <dgm:t>
        <a:bodyPr/>
        <a:lstStyle/>
        <a:p>
          <a:r>
            <a:rPr lang="en-GB" sz="2400" dirty="0"/>
            <a:t>Health services –</a:t>
          </a:r>
          <a:endParaRPr lang="en-US" sz="2400" dirty="0"/>
        </a:p>
      </dgm:t>
    </dgm:pt>
    <dgm:pt modelId="{ED33A40C-34E7-4E85-97FA-BA9B766B4F97}" type="parTrans" cxnId="{C6D77656-D0E3-49CA-8425-FAB1514B382D}">
      <dgm:prSet/>
      <dgm:spPr/>
      <dgm:t>
        <a:bodyPr/>
        <a:lstStyle/>
        <a:p>
          <a:endParaRPr lang="en-US"/>
        </a:p>
      </dgm:t>
    </dgm:pt>
    <dgm:pt modelId="{A894FD83-E65C-40DB-ADE0-DE60997D51E5}" type="sibTrans" cxnId="{C6D77656-D0E3-49CA-8425-FAB1514B382D}">
      <dgm:prSet/>
      <dgm:spPr/>
      <dgm:t>
        <a:bodyPr/>
        <a:lstStyle/>
        <a:p>
          <a:endParaRPr lang="en-US"/>
        </a:p>
      </dgm:t>
    </dgm:pt>
    <dgm:pt modelId="{A28F5ABB-DB12-40CA-BD8E-6F54D37752F1}">
      <dgm:prSet/>
      <dgm:spPr/>
      <dgm:t>
        <a:bodyPr/>
        <a:lstStyle/>
        <a:p>
          <a:r>
            <a:rPr lang="en-GB" sz="2000" dirty="0"/>
            <a:t>utilisation Immunisation, Family welfare ,nutritional… </a:t>
          </a:r>
          <a:endParaRPr lang="en-US" sz="2000" dirty="0"/>
        </a:p>
      </dgm:t>
    </dgm:pt>
    <dgm:pt modelId="{B133E57D-6852-41E7-88C4-E0DAB02B7A03}" type="parTrans" cxnId="{29C03D66-B92A-46C0-98C4-9ECED32B9624}">
      <dgm:prSet/>
      <dgm:spPr/>
      <dgm:t>
        <a:bodyPr/>
        <a:lstStyle/>
        <a:p>
          <a:endParaRPr lang="en-US"/>
        </a:p>
      </dgm:t>
    </dgm:pt>
    <dgm:pt modelId="{F4A4E2F6-C29B-4E5D-A9F6-7D6602627E46}" type="sibTrans" cxnId="{29C03D66-B92A-46C0-98C4-9ECED32B9624}">
      <dgm:prSet/>
      <dgm:spPr/>
      <dgm:t>
        <a:bodyPr/>
        <a:lstStyle/>
        <a:p>
          <a:endParaRPr lang="en-US"/>
        </a:p>
      </dgm:t>
    </dgm:pt>
    <dgm:pt modelId="{FDAAECD8-42D1-4F14-8E91-FC77A0D3CBF8}" type="pres">
      <dgm:prSet presAssocID="{25A0592F-DA29-4CDA-9470-E59522F1042E}" presName="diagram" presStyleCnt="0">
        <dgm:presLayoutVars>
          <dgm:dir/>
          <dgm:resizeHandles val="exact"/>
        </dgm:presLayoutVars>
      </dgm:prSet>
      <dgm:spPr/>
    </dgm:pt>
    <dgm:pt modelId="{E712C133-F04A-41A3-8812-51AC2ADE0E58}" type="pres">
      <dgm:prSet presAssocID="{16F22A4F-C7D4-4935-BEED-528ED6C106C8}" presName="node" presStyleLbl="node1" presStyleIdx="0" presStyleCnt="6">
        <dgm:presLayoutVars>
          <dgm:bulletEnabled val="1"/>
        </dgm:presLayoutVars>
      </dgm:prSet>
      <dgm:spPr/>
    </dgm:pt>
    <dgm:pt modelId="{8B088229-32DE-471A-9A2C-4895CEA86F99}" type="pres">
      <dgm:prSet presAssocID="{2CB95CA6-2BEA-4D78-822F-04F6B1EB8C43}" presName="sibTrans" presStyleCnt="0"/>
      <dgm:spPr/>
    </dgm:pt>
    <dgm:pt modelId="{4BC9CE9E-5E9A-4990-9519-78D2DCA8ABC1}" type="pres">
      <dgm:prSet presAssocID="{D4C07CA4-94F9-47F0-A34E-AED0383C4DC3}" presName="node" presStyleLbl="node1" presStyleIdx="1" presStyleCnt="6">
        <dgm:presLayoutVars>
          <dgm:bulletEnabled val="1"/>
        </dgm:presLayoutVars>
      </dgm:prSet>
      <dgm:spPr/>
    </dgm:pt>
    <dgm:pt modelId="{91508CDF-23CF-486A-8D52-B111B027F1B1}" type="pres">
      <dgm:prSet presAssocID="{E5846D89-C52D-4B4B-84FE-2DAE1E01AEDC}" presName="sibTrans" presStyleCnt="0"/>
      <dgm:spPr/>
    </dgm:pt>
    <dgm:pt modelId="{B3EC174D-D1A5-4AB2-AA1A-415E1DB6845D}" type="pres">
      <dgm:prSet presAssocID="{BDED256E-6E1B-41D5-9108-F1166BB32FB8}" presName="node" presStyleLbl="node1" presStyleIdx="2" presStyleCnt="6">
        <dgm:presLayoutVars>
          <dgm:bulletEnabled val="1"/>
        </dgm:presLayoutVars>
      </dgm:prSet>
      <dgm:spPr/>
    </dgm:pt>
    <dgm:pt modelId="{B007BC7B-1129-4FA8-8F8E-931BCC683F17}" type="pres">
      <dgm:prSet presAssocID="{DA40428B-7C25-4383-9151-0EF32FF332EB}" presName="sibTrans" presStyleCnt="0"/>
      <dgm:spPr/>
    </dgm:pt>
    <dgm:pt modelId="{FE96CB73-2D55-477C-8035-E7E2569DCA01}" type="pres">
      <dgm:prSet presAssocID="{34E92FF1-6625-4D1A-B82A-92B61B5B860A}" presName="node" presStyleLbl="node1" presStyleIdx="3" presStyleCnt="6">
        <dgm:presLayoutVars>
          <dgm:bulletEnabled val="1"/>
        </dgm:presLayoutVars>
      </dgm:prSet>
      <dgm:spPr/>
    </dgm:pt>
    <dgm:pt modelId="{C0E1F142-E265-4E0B-A6B5-9311807B0CD2}" type="pres">
      <dgm:prSet presAssocID="{B5FA00EB-49DB-4282-8D64-ED937A05B1D2}" presName="sibTrans" presStyleCnt="0"/>
      <dgm:spPr/>
    </dgm:pt>
    <dgm:pt modelId="{7577B944-065B-4085-ADD6-72A1040F2EBD}" type="pres">
      <dgm:prSet presAssocID="{FF39202E-FA24-4A99-9CF4-B5CB72841799}" presName="node" presStyleLbl="node1" presStyleIdx="4" presStyleCnt="6" custLinFactNeighborX="-87" custLinFactNeighborY="3634">
        <dgm:presLayoutVars>
          <dgm:bulletEnabled val="1"/>
        </dgm:presLayoutVars>
      </dgm:prSet>
      <dgm:spPr/>
    </dgm:pt>
    <dgm:pt modelId="{FD991F6E-8D31-4B82-9CE7-AC92C7F5C83A}" type="pres">
      <dgm:prSet presAssocID="{FD325CAB-7335-41C4-A073-1E600B7F7F90}" presName="sibTrans" presStyleCnt="0"/>
      <dgm:spPr/>
    </dgm:pt>
    <dgm:pt modelId="{B0BC13BB-E28E-4593-9F67-98BCA9D7C4EA}" type="pres">
      <dgm:prSet presAssocID="{52C95EB2-E3EC-45E5-94CD-6EBB38E8BC63}" presName="node" presStyleLbl="node1" presStyleIdx="5" presStyleCnt="6">
        <dgm:presLayoutVars>
          <dgm:bulletEnabled val="1"/>
        </dgm:presLayoutVars>
      </dgm:prSet>
      <dgm:spPr/>
    </dgm:pt>
  </dgm:ptLst>
  <dgm:cxnLst>
    <dgm:cxn modelId="{E371B900-A629-4D27-942F-32F7A640A3A2}" type="presOf" srcId="{D4C07CA4-94F9-47F0-A34E-AED0383C4DC3}" destId="{4BC9CE9E-5E9A-4990-9519-78D2DCA8ABC1}" srcOrd="0" destOrd="0" presId="urn:microsoft.com/office/officeart/2005/8/layout/default"/>
    <dgm:cxn modelId="{C9B80A0D-52F1-4EEB-8A6E-CDD95850BE38}" type="presOf" srcId="{16F22A4F-C7D4-4935-BEED-528ED6C106C8}" destId="{E712C133-F04A-41A3-8812-51AC2ADE0E58}" srcOrd="0" destOrd="0" presId="urn:microsoft.com/office/officeart/2005/8/layout/default"/>
    <dgm:cxn modelId="{BC43AE2A-E2B2-45A3-9F0B-1DACBC16FAB2}" srcId="{FF39202E-FA24-4A99-9CF4-B5CB72841799}" destId="{BE5BCA9F-47E6-4FA5-A84F-A51D910B7EE9}" srcOrd="0" destOrd="0" parTransId="{510D5727-DDF0-466A-B348-984E760E79A2}" sibTransId="{E16F7698-DFD1-49A2-B89B-523D6B365C3F}"/>
    <dgm:cxn modelId="{FCE22633-43C5-4530-8084-CA5CC5B60C5B}" srcId="{25A0592F-DA29-4CDA-9470-E59522F1042E}" destId="{FF39202E-FA24-4A99-9CF4-B5CB72841799}" srcOrd="4" destOrd="0" parTransId="{476670A9-9975-43B5-BAFE-BFE9127540A1}" sibTransId="{FD325CAB-7335-41C4-A073-1E600B7F7F90}"/>
    <dgm:cxn modelId="{862F3F3C-1503-40B2-8882-F85E23CC73D6}" srcId="{FF39202E-FA24-4A99-9CF4-B5CB72841799}" destId="{879BCBA7-5EA9-4D77-961C-ADCA72495877}" srcOrd="1" destOrd="0" parTransId="{A40A73FD-8F67-4388-B662-62F6E8A13BF4}" sibTransId="{0D75F80D-617B-4DBE-9F83-DAA68CCBC5AC}"/>
    <dgm:cxn modelId="{9B959F3E-171C-4794-962D-9FDE5A7A058F}" type="presOf" srcId="{EAAA3038-C043-403D-9882-67B48E5186C2}" destId="{7577B944-065B-4085-ADD6-72A1040F2EBD}" srcOrd="0" destOrd="3" presId="urn:microsoft.com/office/officeart/2005/8/layout/default"/>
    <dgm:cxn modelId="{88F6915B-D194-41E9-9A73-11AD3CA8459D}" type="presOf" srcId="{25A0592F-DA29-4CDA-9470-E59522F1042E}" destId="{FDAAECD8-42D1-4F14-8E91-FC77A0D3CBF8}" srcOrd="0" destOrd="0" presId="urn:microsoft.com/office/officeart/2005/8/layout/default"/>
    <dgm:cxn modelId="{29C03D66-B92A-46C0-98C4-9ECED32B9624}" srcId="{52C95EB2-E3EC-45E5-94CD-6EBB38E8BC63}" destId="{A28F5ABB-DB12-40CA-BD8E-6F54D37752F1}" srcOrd="0" destOrd="0" parTransId="{B133E57D-6852-41E7-88C4-E0DAB02B7A03}" sibTransId="{F4A4E2F6-C29B-4E5D-A9F6-7D6602627E46}"/>
    <dgm:cxn modelId="{3D8E7C46-F7E8-4911-BA02-50A97B34A683}" type="presOf" srcId="{A28F5ABB-DB12-40CA-BD8E-6F54D37752F1}" destId="{B0BC13BB-E28E-4593-9F67-98BCA9D7C4EA}" srcOrd="0" destOrd="1" presId="urn:microsoft.com/office/officeart/2005/8/layout/default"/>
    <dgm:cxn modelId="{65733770-E2A9-4819-8BD2-F26D40CE3130}" srcId="{25A0592F-DA29-4CDA-9470-E59522F1042E}" destId="{34E92FF1-6625-4D1A-B82A-92B61B5B860A}" srcOrd="3" destOrd="0" parTransId="{7DFCE1A1-5C01-4E5E-8D21-470900A938BD}" sibTransId="{B5FA00EB-49DB-4282-8D64-ED937A05B1D2}"/>
    <dgm:cxn modelId="{C6D77656-D0E3-49CA-8425-FAB1514B382D}" srcId="{25A0592F-DA29-4CDA-9470-E59522F1042E}" destId="{52C95EB2-E3EC-45E5-94CD-6EBB38E8BC63}" srcOrd="5" destOrd="0" parTransId="{ED33A40C-34E7-4E85-97FA-BA9B766B4F97}" sibTransId="{A894FD83-E65C-40DB-ADE0-DE60997D51E5}"/>
    <dgm:cxn modelId="{D281DD7C-B371-4CF7-BDF6-B43BD6CD6C1A}" type="presOf" srcId="{BDED256E-6E1B-41D5-9108-F1166BB32FB8}" destId="{B3EC174D-D1A5-4AB2-AA1A-415E1DB6845D}" srcOrd="0" destOrd="0" presId="urn:microsoft.com/office/officeart/2005/8/layout/default"/>
    <dgm:cxn modelId="{38EBB9A3-9C37-41C3-B33A-B8AC3FD3D763}" type="presOf" srcId="{BE5BCA9F-47E6-4FA5-A84F-A51D910B7EE9}" destId="{7577B944-065B-4085-ADD6-72A1040F2EBD}" srcOrd="0" destOrd="1" presId="urn:microsoft.com/office/officeart/2005/8/layout/default"/>
    <dgm:cxn modelId="{9A19F0B4-AF33-42E1-97C4-191C46155BEC}" srcId="{BDED256E-6E1B-41D5-9108-F1166BB32FB8}" destId="{1A4E804D-44C5-4292-97C6-3FF6DBA17507}" srcOrd="0" destOrd="0" parTransId="{AC275352-02FA-4978-A873-170434B2D962}" sibTransId="{9C5D38B3-A381-4776-BF00-11E0A1F2C9AD}"/>
    <dgm:cxn modelId="{0C05D2C1-B775-4E03-9E73-B1A59A384DC5}" type="presOf" srcId="{FF39202E-FA24-4A99-9CF4-B5CB72841799}" destId="{7577B944-065B-4085-ADD6-72A1040F2EBD}" srcOrd="0" destOrd="0" presId="urn:microsoft.com/office/officeart/2005/8/layout/default"/>
    <dgm:cxn modelId="{BE2795C2-0F81-4095-AB6A-FB1D29C4087D}" type="presOf" srcId="{1A4E804D-44C5-4292-97C6-3FF6DBA17507}" destId="{B3EC174D-D1A5-4AB2-AA1A-415E1DB6845D}" srcOrd="0" destOrd="1" presId="urn:microsoft.com/office/officeart/2005/8/layout/default"/>
    <dgm:cxn modelId="{F7EE24C5-EE4B-4DCF-801F-F6DEB8431CAF}" srcId="{FF39202E-FA24-4A99-9CF4-B5CB72841799}" destId="{EAAA3038-C043-403D-9882-67B48E5186C2}" srcOrd="2" destOrd="0" parTransId="{5B6956B9-9F33-426C-A4FB-41773BE73877}" sibTransId="{01ED262E-CE80-4AAD-9FF3-737512B56893}"/>
    <dgm:cxn modelId="{9910B3D9-2994-43FD-A63F-0FA391271CB4}" type="presOf" srcId="{879BCBA7-5EA9-4D77-961C-ADCA72495877}" destId="{7577B944-065B-4085-ADD6-72A1040F2EBD}" srcOrd="0" destOrd="2" presId="urn:microsoft.com/office/officeart/2005/8/layout/default"/>
    <dgm:cxn modelId="{F548BAEA-3DB1-4335-A905-0D456F6EB56B}" type="presOf" srcId="{52C95EB2-E3EC-45E5-94CD-6EBB38E8BC63}" destId="{B0BC13BB-E28E-4593-9F67-98BCA9D7C4EA}" srcOrd="0" destOrd="0" presId="urn:microsoft.com/office/officeart/2005/8/layout/default"/>
    <dgm:cxn modelId="{AABC30EC-0A7E-400A-94ED-065046A63E2D}" srcId="{25A0592F-DA29-4CDA-9470-E59522F1042E}" destId="{D4C07CA4-94F9-47F0-A34E-AED0383C4DC3}" srcOrd="1" destOrd="0" parTransId="{DA800169-5FE8-4C12-9F52-0234B3D4BE92}" sibTransId="{E5846D89-C52D-4B4B-84FE-2DAE1E01AEDC}"/>
    <dgm:cxn modelId="{E284AAF1-2D07-4B7E-8402-20FEB6F9EE92}" srcId="{25A0592F-DA29-4CDA-9470-E59522F1042E}" destId="{BDED256E-6E1B-41D5-9108-F1166BB32FB8}" srcOrd="2" destOrd="0" parTransId="{63B95773-4CB3-4AE3-8213-374834EC9A60}" sibTransId="{DA40428B-7C25-4383-9151-0EF32FF332EB}"/>
    <dgm:cxn modelId="{6340CAF2-463B-483B-95E6-19E0674DBD8D}" srcId="{25A0592F-DA29-4CDA-9470-E59522F1042E}" destId="{16F22A4F-C7D4-4935-BEED-528ED6C106C8}" srcOrd="0" destOrd="0" parTransId="{981EB6BF-2099-45D1-ADB5-656E80610C62}" sibTransId="{2CB95CA6-2BEA-4D78-822F-04F6B1EB8C43}"/>
    <dgm:cxn modelId="{49BF2EFF-BC9A-4620-90EA-1A02D6E2FDBF}" type="presOf" srcId="{34E92FF1-6625-4D1A-B82A-92B61B5B860A}" destId="{FE96CB73-2D55-477C-8035-E7E2569DCA01}" srcOrd="0" destOrd="0" presId="urn:microsoft.com/office/officeart/2005/8/layout/default"/>
    <dgm:cxn modelId="{827AA42E-1ECC-437B-AD3F-E6B08B22F6DD}" type="presParOf" srcId="{FDAAECD8-42D1-4F14-8E91-FC77A0D3CBF8}" destId="{E712C133-F04A-41A3-8812-51AC2ADE0E58}" srcOrd="0" destOrd="0" presId="urn:microsoft.com/office/officeart/2005/8/layout/default"/>
    <dgm:cxn modelId="{CA912CCE-B5F0-4EF2-8745-2CC79CBF75A4}" type="presParOf" srcId="{FDAAECD8-42D1-4F14-8E91-FC77A0D3CBF8}" destId="{8B088229-32DE-471A-9A2C-4895CEA86F99}" srcOrd="1" destOrd="0" presId="urn:microsoft.com/office/officeart/2005/8/layout/default"/>
    <dgm:cxn modelId="{BE542F31-E829-45FA-9649-1833EF96D647}" type="presParOf" srcId="{FDAAECD8-42D1-4F14-8E91-FC77A0D3CBF8}" destId="{4BC9CE9E-5E9A-4990-9519-78D2DCA8ABC1}" srcOrd="2" destOrd="0" presId="urn:microsoft.com/office/officeart/2005/8/layout/default"/>
    <dgm:cxn modelId="{614C15D0-7AE5-46BA-B559-0E78289E19A6}" type="presParOf" srcId="{FDAAECD8-42D1-4F14-8E91-FC77A0D3CBF8}" destId="{91508CDF-23CF-486A-8D52-B111B027F1B1}" srcOrd="3" destOrd="0" presId="urn:microsoft.com/office/officeart/2005/8/layout/default"/>
    <dgm:cxn modelId="{80078CA2-0A68-4300-8BAA-1D5D85E7E17E}" type="presParOf" srcId="{FDAAECD8-42D1-4F14-8E91-FC77A0D3CBF8}" destId="{B3EC174D-D1A5-4AB2-AA1A-415E1DB6845D}" srcOrd="4" destOrd="0" presId="urn:microsoft.com/office/officeart/2005/8/layout/default"/>
    <dgm:cxn modelId="{098CA4E6-D13A-4181-A635-AEFD3EDCCEF7}" type="presParOf" srcId="{FDAAECD8-42D1-4F14-8E91-FC77A0D3CBF8}" destId="{B007BC7B-1129-4FA8-8F8E-931BCC683F17}" srcOrd="5" destOrd="0" presId="urn:microsoft.com/office/officeart/2005/8/layout/default"/>
    <dgm:cxn modelId="{56A468D4-0A4F-46B7-890E-3DC9F6FE8D25}" type="presParOf" srcId="{FDAAECD8-42D1-4F14-8E91-FC77A0D3CBF8}" destId="{FE96CB73-2D55-477C-8035-E7E2569DCA01}" srcOrd="6" destOrd="0" presId="urn:microsoft.com/office/officeart/2005/8/layout/default"/>
    <dgm:cxn modelId="{E58A2207-C0DB-46C9-830C-A63F63A09A6A}" type="presParOf" srcId="{FDAAECD8-42D1-4F14-8E91-FC77A0D3CBF8}" destId="{C0E1F142-E265-4E0B-A6B5-9311807B0CD2}" srcOrd="7" destOrd="0" presId="urn:microsoft.com/office/officeart/2005/8/layout/default"/>
    <dgm:cxn modelId="{D5761E7C-7972-4562-B74D-9544EAA73B86}" type="presParOf" srcId="{FDAAECD8-42D1-4F14-8E91-FC77A0D3CBF8}" destId="{7577B944-065B-4085-ADD6-72A1040F2EBD}" srcOrd="8" destOrd="0" presId="urn:microsoft.com/office/officeart/2005/8/layout/default"/>
    <dgm:cxn modelId="{5225A87A-36A0-41E6-8D0D-C4A9AE1FE9A8}" type="presParOf" srcId="{FDAAECD8-42D1-4F14-8E91-FC77A0D3CBF8}" destId="{FD991F6E-8D31-4B82-9CE7-AC92C7F5C83A}" srcOrd="9" destOrd="0" presId="urn:microsoft.com/office/officeart/2005/8/layout/default"/>
    <dgm:cxn modelId="{1FA9FE1C-920A-4D5F-895E-9950A52E1F54}" type="presParOf" srcId="{FDAAECD8-42D1-4F14-8E91-FC77A0D3CBF8}" destId="{B0BC13BB-E28E-4593-9F67-98BCA9D7C4EA}" srcOrd="10" destOrd="0" presId="urn:microsoft.com/office/officeart/2005/8/layout/defaul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8.xml><?xml version="1.0" encoding="utf-8"?>
<dgm:dataModel xmlns:dgm="http://schemas.openxmlformats.org/drawingml/2006/diagram" xmlns:a="http://schemas.openxmlformats.org/drawingml/2006/main">
  <dgm:ptLst>
    <dgm:pt modelId="{0749205D-1FD9-44C2-8179-70D1535AFD22}" type="doc">
      <dgm:prSet loTypeId="urn:microsoft.com/office/officeart/2005/8/layout/default" loCatId="list" qsTypeId="urn:microsoft.com/office/officeart/2005/8/quickstyle/simple1" qsCatId="simple" csTypeId="urn:microsoft.com/office/officeart/2005/8/colors/accent1_2" csCatId="accent1"/>
      <dgm:spPr/>
      <dgm:t>
        <a:bodyPr/>
        <a:lstStyle/>
        <a:p>
          <a:endParaRPr lang="en-US"/>
        </a:p>
      </dgm:t>
    </dgm:pt>
    <dgm:pt modelId="{4C5172EC-DB52-47BC-A136-E047BE063994}">
      <dgm:prSet/>
      <dgm:spPr/>
      <dgm:t>
        <a:bodyPr/>
        <a:lstStyle/>
        <a:p>
          <a:r>
            <a:rPr lang="en-US" b="1" dirty="0"/>
            <a:t>The </a:t>
          </a:r>
          <a:r>
            <a:rPr lang="en-US" b="1" dirty="0">
              <a:solidFill>
                <a:srgbClr val="92D050"/>
              </a:solidFill>
            </a:rPr>
            <a:t>social determinants of health </a:t>
          </a:r>
          <a:r>
            <a:rPr lang="en-US" b="1" dirty="0"/>
            <a:t>we’ve explored (e.g., housing, education, employment, inequality) are central to the SDG agenda.</a:t>
          </a:r>
        </a:p>
      </dgm:t>
    </dgm:pt>
    <dgm:pt modelId="{D3695FF5-36CC-4AFB-925F-702C653DBFB4}" type="parTrans" cxnId="{55E8F91F-E9BB-430F-80E7-E6CD4EB1B501}">
      <dgm:prSet/>
      <dgm:spPr/>
      <dgm:t>
        <a:bodyPr/>
        <a:lstStyle/>
        <a:p>
          <a:endParaRPr lang="en-US"/>
        </a:p>
      </dgm:t>
    </dgm:pt>
    <dgm:pt modelId="{CFEAAE24-64EF-4EED-B392-FA7C44520953}" type="sibTrans" cxnId="{55E8F91F-E9BB-430F-80E7-E6CD4EB1B501}">
      <dgm:prSet/>
      <dgm:spPr/>
      <dgm:t>
        <a:bodyPr/>
        <a:lstStyle/>
        <a:p>
          <a:endParaRPr lang="en-US"/>
        </a:p>
      </dgm:t>
    </dgm:pt>
    <dgm:pt modelId="{E15BC07F-EA61-4716-89F6-D0A687F3AF10}">
      <dgm:prSet/>
      <dgm:spPr/>
      <dgm:t>
        <a:bodyPr/>
        <a:lstStyle/>
        <a:p>
          <a:r>
            <a:rPr lang="en-US" b="1" dirty="0"/>
            <a:t>SDG 3 aims to ‘Ensure healthy lives and promote well-being for all at all ages.’</a:t>
          </a:r>
        </a:p>
      </dgm:t>
    </dgm:pt>
    <dgm:pt modelId="{26B39785-FD2F-49EA-98D6-C110FE7FD102}" type="parTrans" cxnId="{1889A84F-07E5-4E9E-9879-5D03B95578D1}">
      <dgm:prSet/>
      <dgm:spPr/>
      <dgm:t>
        <a:bodyPr/>
        <a:lstStyle/>
        <a:p>
          <a:endParaRPr lang="en-US"/>
        </a:p>
      </dgm:t>
    </dgm:pt>
    <dgm:pt modelId="{0A941751-05C5-44E3-BA0F-F9D8F28BECC4}" type="sibTrans" cxnId="{1889A84F-07E5-4E9E-9879-5D03B95578D1}">
      <dgm:prSet/>
      <dgm:spPr/>
      <dgm:t>
        <a:bodyPr/>
        <a:lstStyle/>
        <a:p>
          <a:endParaRPr lang="en-US"/>
        </a:p>
      </dgm:t>
    </dgm:pt>
    <dgm:pt modelId="{5F1B7DBC-3313-4F44-B88B-5B139CFBEF3A}">
      <dgm:prSet/>
      <dgm:spPr/>
      <dgm:t>
        <a:bodyPr/>
        <a:lstStyle/>
        <a:p>
          <a:r>
            <a:rPr lang="en-US" b="1" dirty="0"/>
            <a:t>Achieving SDG 3 requires tackling key health inequalities, improving access to services, and addressing upstream factors.</a:t>
          </a:r>
        </a:p>
      </dgm:t>
    </dgm:pt>
    <dgm:pt modelId="{0FD53007-08DE-487B-AD10-91B6BCCD5F5D}" type="parTrans" cxnId="{46AD3FDB-223F-4F6B-BCB7-83ABE4EAF924}">
      <dgm:prSet/>
      <dgm:spPr/>
      <dgm:t>
        <a:bodyPr/>
        <a:lstStyle/>
        <a:p>
          <a:endParaRPr lang="en-US"/>
        </a:p>
      </dgm:t>
    </dgm:pt>
    <dgm:pt modelId="{C23CC4D2-AC76-4D3B-9C52-96DD4C927065}" type="sibTrans" cxnId="{46AD3FDB-223F-4F6B-BCB7-83ABE4EAF924}">
      <dgm:prSet/>
      <dgm:spPr/>
      <dgm:t>
        <a:bodyPr/>
        <a:lstStyle/>
        <a:p>
          <a:endParaRPr lang="en-US"/>
        </a:p>
      </dgm:t>
    </dgm:pt>
    <dgm:pt modelId="{ED24B6DE-D020-4D33-A9E3-B6D54648B49C}">
      <dgm:prSet/>
      <dgm:spPr/>
      <dgm:t>
        <a:bodyPr/>
        <a:lstStyle/>
        <a:p>
          <a:r>
            <a:rPr lang="en-US" b="1" dirty="0"/>
            <a:t>Policies like MECC, the NHS Long Term Plan, and the Marmot Review all contribute to SDG 3 by focusing on prevention, equity, and integrated care.</a:t>
          </a:r>
        </a:p>
      </dgm:t>
    </dgm:pt>
    <dgm:pt modelId="{89853591-B01E-4864-AEA6-F468A7B97659}" type="parTrans" cxnId="{B108EF7B-D816-4DD7-90D7-FEF76043FC29}">
      <dgm:prSet/>
      <dgm:spPr/>
      <dgm:t>
        <a:bodyPr/>
        <a:lstStyle/>
        <a:p>
          <a:endParaRPr lang="en-US"/>
        </a:p>
      </dgm:t>
    </dgm:pt>
    <dgm:pt modelId="{C2CAD37A-747D-48B9-AF4B-777402FB1B91}" type="sibTrans" cxnId="{B108EF7B-D816-4DD7-90D7-FEF76043FC29}">
      <dgm:prSet/>
      <dgm:spPr/>
      <dgm:t>
        <a:bodyPr/>
        <a:lstStyle/>
        <a:p>
          <a:endParaRPr lang="en-US"/>
        </a:p>
      </dgm:t>
    </dgm:pt>
    <dgm:pt modelId="{E8CC892B-8391-45AE-BCDE-FBA0FA55ED83}">
      <dgm:prSet/>
      <dgm:spPr/>
      <dgm:t>
        <a:bodyPr/>
        <a:lstStyle/>
        <a:p>
          <a:r>
            <a:rPr lang="en-US" b="1" dirty="0"/>
            <a:t>Other SDGs such as SDG 1 (No Poverty), SDG 4 (Quality Education), and SDG 10 (Reduced Inequalities) also influence health outcomes and intersect with SDG 3.</a:t>
          </a:r>
        </a:p>
      </dgm:t>
    </dgm:pt>
    <dgm:pt modelId="{980A4051-32AD-40D4-9A6E-CB65853E9DF7}" type="parTrans" cxnId="{0CD1AB1B-8EBA-43BC-890F-86FFDCF65213}">
      <dgm:prSet/>
      <dgm:spPr/>
      <dgm:t>
        <a:bodyPr/>
        <a:lstStyle/>
        <a:p>
          <a:endParaRPr lang="en-US"/>
        </a:p>
      </dgm:t>
    </dgm:pt>
    <dgm:pt modelId="{4BC17D78-8B8C-47FC-A9E6-76FC42E722F9}" type="sibTrans" cxnId="{0CD1AB1B-8EBA-43BC-890F-86FFDCF65213}">
      <dgm:prSet/>
      <dgm:spPr/>
      <dgm:t>
        <a:bodyPr/>
        <a:lstStyle/>
        <a:p>
          <a:endParaRPr lang="en-US"/>
        </a:p>
      </dgm:t>
    </dgm:pt>
    <dgm:pt modelId="{405CCA2E-68A0-4088-8018-BB47CEE10939}" type="pres">
      <dgm:prSet presAssocID="{0749205D-1FD9-44C2-8179-70D1535AFD22}" presName="diagram" presStyleCnt="0">
        <dgm:presLayoutVars>
          <dgm:dir/>
          <dgm:resizeHandles val="exact"/>
        </dgm:presLayoutVars>
      </dgm:prSet>
      <dgm:spPr/>
    </dgm:pt>
    <dgm:pt modelId="{9881BB14-CEAD-4072-B170-8C3F96661585}" type="pres">
      <dgm:prSet presAssocID="{4C5172EC-DB52-47BC-A136-E047BE063994}" presName="node" presStyleLbl="node1" presStyleIdx="0" presStyleCnt="5">
        <dgm:presLayoutVars>
          <dgm:bulletEnabled val="1"/>
        </dgm:presLayoutVars>
      </dgm:prSet>
      <dgm:spPr/>
    </dgm:pt>
    <dgm:pt modelId="{8FEC2C1E-95DC-4BD9-8EFF-4BCA918B4C8B}" type="pres">
      <dgm:prSet presAssocID="{CFEAAE24-64EF-4EED-B392-FA7C44520953}" presName="sibTrans" presStyleCnt="0"/>
      <dgm:spPr/>
    </dgm:pt>
    <dgm:pt modelId="{0343B170-BA6E-4959-9CC8-E798C45A45FE}" type="pres">
      <dgm:prSet presAssocID="{E15BC07F-EA61-4716-89F6-D0A687F3AF10}" presName="node" presStyleLbl="node1" presStyleIdx="1" presStyleCnt="5" custLinFactNeighborX="-88" custLinFactNeighborY="-2402">
        <dgm:presLayoutVars>
          <dgm:bulletEnabled val="1"/>
        </dgm:presLayoutVars>
      </dgm:prSet>
      <dgm:spPr/>
    </dgm:pt>
    <dgm:pt modelId="{D4DED9BF-2BF1-40F8-B26C-7BCED6136E77}" type="pres">
      <dgm:prSet presAssocID="{0A941751-05C5-44E3-BA0F-F9D8F28BECC4}" presName="sibTrans" presStyleCnt="0"/>
      <dgm:spPr/>
    </dgm:pt>
    <dgm:pt modelId="{6031A5D2-7914-4DDD-ADFC-6EF56F0196A4}" type="pres">
      <dgm:prSet presAssocID="{5F1B7DBC-3313-4F44-B88B-5B139CFBEF3A}" presName="node" presStyleLbl="node1" presStyleIdx="2" presStyleCnt="5">
        <dgm:presLayoutVars>
          <dgm:bulletEnabled val="1"/>
        </dgm:presLayoutVars>
      </dgm:prSet>
      <dgm:spPr/>
    </dgm:pt>
    <dgm:pt modelId="{7D805F19-A7F7-440D-9B0F-B2112B47AE7D}" type="pres">
      <dgm:prSet presAssocID="{C23CC4D2-AC76-4D3B-9C52-96DD4C927065}" presName="sibTrans" presStyleCnt="0"/>
      <dgm:spPr/>
    </dgm:pt>
    <dgm:pt modelId="{40E6E67E-DFEA-4605-B78A-5C602987F2CA}" type="pres">
      <dgm:prSet presAssocID="{ED24B6DE-D020-4D33-A9E3-B6D54648B49C}" presName="node" presStyleLbl="node1" presStyleIdx="3" presStyleCnt="5">
        <dgm:presLayoutVars>
          <dgm:bulletEnabled val="1"/>
        </dgm:presLayoutVars>
      </dgm:prSet>
      <dgm:spPr/>
    </dgm:pt>
    <dgm:pt modelId="{3F74F2A5-859B-462A-9109-F33A33FEFC1C}" type="pres">
      <dgm:prSet presAssocID="{C2CAD37A-747D-48B9-AF4B-777402FB1B91}" presName="sibTrans" presStyleCnt="0"/>
      <dgm:spPr/>
    </dgm:pt>
    <dgm:pt modelId="{6BCB5838-A52D-4BF0-82AC-CB67D585670A}" type="pres">
      <dgm:prSet presAssocID="{E8CC892B-8391-45AE-BCDE-FBA0FA55ED83}" presName="node" presStyleLbl="node1" presStyleIdx="4" presStyleCnt="5">
        <dgm:presLayoutVars>
          <dgm:bulletEnabled val="1"/>
        </dgm:presLayoutVars>
      </dgm:prSet>
      <dgm:spPr/>
    </dgm:pt>
  </dgm:ptLst>
  <dgm:cxnLst>
    <dgm:cxn modelId="{0CD1AB1B-8EBA-43BC-890F-86FFDCF65213}" srcId="{0749205D-1FD9-44C2-8179-70D1535AFD22}" destId="{E8CC892B-8391-45AE-BCDE-FBA0FA55ED83}" srcOrd="4" destOrd="0" parTransId="{980A4051-32AD-40D4-9A6E-CB65853E9DF7}" sibTransId="{4BC17D78-8B8C-47FC-A9E6-76FC42E722F9}"/>
    <dgm:cxn modelId="{20F13E1E-0E85-4FFC-8AE0-F753E7686D4C}" type="presOf" srcId="{0749205D-1FD9-44C2-8179-70D1535AFD22}" destId="{405CCA2E-68A0-4088-8018-BB47CEE10939}" srcOrd="0" destOrd="0" presId="urn:microsoft.com/office/officeart/2005/8/layout/default"/>
    <dgm:cxn modelId="{55E8F91F-E9BB-430F-80E7-E6CD4EB1B501}" srcId="{0749205D-1FD9-44C2-8179-70D1535AFD22}" destId="{4C5172EC-DB52-47BC-A136-E047BE063994}" srcOrd="0" destOrd="0" parTransId="{D3695FF5-36CC-4AFB-925F-702C653DBFB4}" sibTransId="{CFEAAE24-64EF-4EED-B392-FA7C44520953}"/>
    <dgm:cxn modelId="{079DA437-E5C1-4CEC-A56E-4F635B3B467C}" type="presOf" srcId="{5F1B7DBC-3313-4F44-B88B-5B139CFBEF3A}" destId="{6031A5D2-7914-4DDD-ADFC-6EF56F0196A4}" srcOrd="0" destOrd="0" presId="urn:microsoft.com/office/officeart/2005/8/layout/default"/>
    <dgm:cxn modelId="{1889A84F-07E5-4E9E-9879-5D03B95578D1}" srcId="{0749205D-1FD9-44C2-8179-70D1535AFD22}" destId="{E15BC07F-EA61-4716-89F6-D0A687F3AF10}" srcOrd="1" destOrd="0" parTransId="{26B39785-FD2F-49EA-98D6-C110FE7FD102}" sibTransId="{0A941751-05C5-44E3-BA0F-F9D8F28BECC4}"/>
    <dgm:cxn modelId="{992B4470-72DA-4567-B5F1-10A996208570}" type="presOf" srcId="{4C5172EC-DB52-47BC-A136-E047BE063994}" destId="{9881BB14-CEAD-4072-B170-8C3F96661585}" srcOrd="0" destOrd="0" presId="urn:microsoft.com/office/officeart/2005/8/layout/default"/>
    <dgm:cxn modelId="{EA983057-5BD7-4983-8DB5-A0AAD92FB81C}" type="presOf" srcId="{E15BC07F-EA61-4716-89F6-D0A687F3AF10}" destId="{0343B170-BA6E-4959-9CC8-E798C45A45FE}" srcOrd="0" destOrd="0" presId="urn:microsoft.com/office/officeart/2005/8/layout/default"/>
    <dgm:cxn modelId="{B108EF7B-D816-4DD7-90D7-FEF76043FC29}" srcId="{0749205D-1FD9-44C2-8179-70D1535AFD22}" destId="{ED24B6DE-D020-4D33-A9E3-B6D54648B49C}" srcOrd="3" destOrd="0" parTransId="{89853591-B01E-4864-AEA6-F468A7B97659}" sibTransId="{C2CAD37A-747D-48B9-AF4B-777402FB1B91}"/>
    <dgm:cxn modelId="{DB4A2A99-F46C-4DB4-8167-E995BC148434}" type="presOf" srcId="{ED24B6DE-D020-4D33-A9E3-B6D54648B49C}" destId="{40E6E67E-DFEA-4605-B78A-5C602987F2CA}" srcOrd="0" destOrd="0" presId="urn:microsoft.com/office/officeart/2005/8/layout/default"/>
    <dgm:cxn modelId="{46AD3FDB-223F-4F6B-BCB7-83ABE4EAF924}" srcId="{0749205D-1FD9-44C2-8179-70D1535AFD22}" destId="{5F1B7DBC-3313-4F44-B88B-5B139CFBEF3A}" srcOrd="2" destOrd="0" parTransId="{0FD53007-08DE-487B-AD10-91B6BCCD5F5D}" sibTransId="{C23CC4D2-AC76-4D3B-9C52-96DD4C927065}"/>
    <dgm:cxn modelId="{337ECADF-1569-428D-BCB3-48BE37ABBAB5}" type="presOf" srcId="{E8CC892B-8391-45AE-BCDE-FBA0FA55ED83}" destId="{6BCB5838-A52D-4BF0-82AC-CB67D585670A}" srcOrd="0" destOrd="0" presId="urn:microsoft.com/office/officeart/2005/8/layout/default"/>
    <dgm:cxn modelId="{A74A55CC-76CF-4BCC-A395-6B666040BA6F}" type="presParOf" srcId="{405CCA2E-68A0-4088-8018-BB47CEE10939}" destId="{9881BB14-CEAD-4072-B170-8C3F96661585}" srcOrd="0" destOrd="0" presId="urn:microsoft.com/office/officeart/2005/8/layout/default"/>
    <dgm:cxn modelId="{DEE9B271-A61D-4393-B8FE-42CF486D42EF}" type="presParOf" srcId="{405CCA2E-68A0-4088-8018-BB47CEE10939}" destId="{8FEC2C1E-95DC-4BD9-8EFF-4BCA918B4C8B}" srcOrd="1" destOrd="0" presId="urn:microsoft.com/office/officeart/2005/8/layout/default"/>
    <dgm:cxn modelId="{0BBBE980-92B3-498C-80A3-3279A67439DA}" type="presParOf" srcId="{405CCA2E-68A0-4088-8018-BB47CEE10939}" destId="{0343B170-BA6E-4959-9CC8-E798C45A45FE}" srcOrd="2" destOrd="0" presId="urn:microsoft.com/office/officeart/2005/8/layout/default"/>
    <dgm:cxn modelId="{7876ABFC-2CF1-48D1-AE5D-0B2F4FBE095E}" type="presParOf" srcId="{405CCA2E-68A0-4088-8018-BB47CEE10939}" destId="{D4DED9BF-2BF1-40F8-B26C-7BCED6136E77}" srcOrd="3" destOrd="0" presId="urn:microsoft.com/office/officeart/2005/8/layout/default"/>
    <dgm:cxn modelId="{2EA77F2D-2710-4420-A9DD-FA10D1855EE0}" type="presParOf" srcId="{405CCA2E-68A0-4088-8018-BB47CEE10939}" destId="{6031A5D2-7914-4DDD-ADFC-6EF56F0196A4}" srcOrd="4" destOrd="0" presId="urn:microsoft.com/office/officeart/2005/8/layout/default"/>
    <dgm:cxn modelId="{E2884854-BFE0-410C-BE7A-14679B158352}" type="presParOf" srcId="{405CCA2E-68A0-4088-8018-BB47CEE10939}" destId="{7D805F19-A7F7-440D-9B0F-B2112B47AE7D}" srcOrd="5" destOrd="0" presId="urn:microsoft.com/office/officeart/2005/8/layout/default"/>
    <dgm:cxn modelId="{31EFA5A5-F839-428B-97C0-0FF89A8C5650}" type="presParOf" srcId="{405CCA2E-68A0-4088-8018-BB47CEE10939}" destId="{40E6E67E-DFEA-4605-B78A-5C602987F2CA}" srcOrd="6" destOrd="0" presId="urn:microsoft.com/office/officeart/2005/8/layout/default"/>
    <dgm:cxn modelId="{328FA917-FF65-43C7-B9BE-4CDFB3FE461A}" type="presParOf" srcId="{405CCA2E-68A0-4088-8018-BB47CEE10939}" destId="{3F74F2A5-859B-462A-9109-F33A33FEFC1C}" srcOrd="7" destOrd="0" presId="urn:microsoft.com/office/officeart/2005/8/layout/default"/>
    <dgm:cxn modelId="{C0626C8B-97E5-4CAB-AC32-63DDC59E2B07}" type="presParOf" srcId="{405CCA2E-68A0-4088-8018-BB47CEE10939}" destId="{6BCB5838-A52D-4BF0-82AC-CB67D585670A}" srcOrd="8" destOrd="0" presId="urn:microsoft.com/office/officeart/2005/8/layout/defaul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9.xml><?xml version="1.0" encoding="utf-8"?>
<dgm:dataModel xmlns:dgm="http://schemas.openxmlformats.org/drawingml/2006/diagram" xmlns:a="http://schemas.openxmlformats.org/drawingml/2006/main">
  <dgm:ptLst>
    <dgm:pt modelId="{C866DE87-F536-470E-8004-A124EBCE12C8}" type="doc">
      <dgm:prSet loTypeId="urn:microsoft.com/office/officeart/2005/8/layout/vList2" loCatId="list" qsTypeId="urn:microsoft.com/office/officeart/2005/8/quickstyle/simple2" qsCatId="simple" csTypeId="urn:microsoft.com/office/officeart/2005/8/colors/accent1_2" csCatId="accent1"/>
      <dgm:spPr/>
      <dgm:t>
        <a:bodyPr/>
        <a:lstStyle/>
        <a:p>
          <a:endParaRPr lang="en-US"/>
        </a:p>
      </dgm:t>
    </dgm:pt>
    <dgm:pt modelId="{540F89CC-47BC-4B17-83BA-080890F69C53}">
      <dgm:prSet/>
      <dgm:spPr/>
      <dgm:t>
        <a:bodyPr/>
        <a:lstStyle/>
        <a:p>
          <a:r>
            <a:rPr lang="en-US"/>
            <a:t>What did you learn about how health inequalities arise?</a:t>
          </a:r>
        </a:p>
      </dgm:t>
    </dgm:pt>
    <dgm:pt modelId="{2AF0E01A-20C5-49DF-B252-5A9D2E3A6D66}" type="parTrans" cxnId="{2A78E1F6-98D2-4A4D-99E2-EC580065A2EF}">
      <dgm:prSet/>
      <dgm:spPr/>
      <dgm:t>
        <a:bodyPr/>
        <a:lstStyle/>
        <a:p>
          <a:endParaRPr lang="en-US"/>
        </a:p>
      </dgm:t>
    </dgm:pt>
    <dgm:pt modelId="{FA19C87D-E9C3-4198-AD7C-B0AF32E8D7C3}" type="sibTrans" cxnId="{2A78E1F6-98D2-4A4D-99E2-EC580065A2EF}">
      <dgm:prSet/>
      <dgm:spPr/>
      <dgm:t>
        <a:bodyPr/>
        <a:lstStyle/>
        <a:p>
          <a:endParaRPr lang="en-US"/>
        </a:p>
      </dgm:t>
    </dgm:pt>
    <dgm:pt modelId="{29F66472-5DC4-4C23-9E10-E434607498B2}">
      <dgm:prSet/>
      <dgm:spPr/>
      <dgm:t>
        <a:bodyPr/>
        <a:lstStyle/>
        <a:p>
          <a:r>
            <a:rPr lang="en-US"/>
            <a:t>Why is addressing SDH important for population health?</a:t>
          </a:r>
        </a:p>
      </dgm:t>
    </dgm:pt>
    <dgm:pt modelId="{1E68A85B-6908-418A-B3B1-485DA66538A5}" type="parTrans" cxnId="{A64E1EC1-D12C-4BC5-BF15-AFBA7C4CB8C4}">
      <dgm:prSet/>
      <dgm:spPr/>
      <dgm:t>
        <a:bodyPr/>
        <a:lstStyle/>
        <a:p>
          <a:endParaRPr lang="en-US"/>
        </a:p>
      </dgm:t>
    </dgm:pt>
    <dgm:pt modelId="{B664EF6F-9E74-4A5B-9674-3E3CF44E5056}" type="sibTrans" cxnId="{A64E1EC1-D12C-4BC5-BF15-AFBA7C4CB8C4}">
      <dgm:prSet/>
      <dgm:spPr/>
      <dgm:t>
        <a:bodyPr/>
        <a:lstStyle/>
        <a:p>
          <a:endParaRPr lang="en-US"/>
        </a:p>
      </dgm:t>
    </dgm:pt>
    <dgm:pt modelId="{7FD86C5D-1202-4965-84DF-5BCC837E72C5}">
      <dgm:prSet/>
      <dgm:spPr/>
      <dgm:t>
        <a:bodyPr/>
        <a:lstStyle/>
        <a:p>
          <a:r>
            <a:rPr lang="en-US"/>
            <a:t>How can healthcare practitioners contribute to reducing inequalities?</a:t>
          </a:r>
        </a:p>
      </dgm:t>
    </dgm:pt>
    <dgm:pt modelId="{1C553CEB-512F-4608-A0B1-BC40993C2035}" type="parTrans" cxnId="{9141ED89-83D4-42DD-8AD0-72CBD6AC08B7}">
      <dgm:prSet/>
      <dgm:spPr/>
      <dgm:t>
        <a:bodyPr/>
        <a:lstStyle/>
        <a:p>
          <a:endParaRPr lang="en-US"/>
        </a:p>
      </dgm:t>
    </dgm:pt>
    <dgm:pt modelId="{B01498C6-E2C6-4FDC-83D7-2CF8C6FC7074}" type="sibTrans" cxnId="{9141ED89-83D4-42DD-8AD0-72CBD6AC08B7}">
      <dgm:prSet/>
      <dgm:spPr/>
      <dgm:t>
        <a:bodyPr/>
        <a:lstStyle/>
        <a:p>
          <a:endParaRPr lang="en-US"/>
        </a:p>
      </dgm:t>
    </dgm:pt>
    <dgm:pt modelId="{EEEC8274-ACF8-406F-BB8E-25F428C732AD}">
      <dgm:prSet/>
      <dgm:spPr/>
      <dgm:t>
        <a:bodyPr/>
        <a:lstStyle/>
        <a:p>
          <a:r>
            <a:rPr lang="en-US"/>
            <a:t>Add your thoughts in your learning journal or recap sheet</a:t>
          </a:r>
        </a:p>
      </dgm:t>
    </dgm:pt>
    <dgm:pt modelId="{634553A6-4240-4B37-BD7D-AED932703247}" type="parTrans" cxnId="{4D8FD02F-111B-46D3-86A8-E293866BC72F}">
      <dgm:prSet/>
      <dgm:spPr/>
      <dgm:t>
        <a:bodyPr/>
        <a:lstStyle/>
        <a:p>
          <a:endParaRPr lang="en-US"/>
        </a:p>
      </dgm:t>
    </dgm:pt>
    <dgm:pt modelId="{606788B1-6B6E-4F3E-85FC-D3FE49BFAAFC}" type="sibTrans" cxnId="{4D8FD02F-111B-46D3-86A8-E293866BC72F}">
      <dgm:prSet/>
      <dgm:spPr/>
      <dgm:t>
        <a:bodyPr/>
        <a:lstStyle/>
        <a:p>
          <a:endParaRPr lang="en-US"/>
        </a:p>
      </dgm:t>
    </dgm:pt>
    <dgm:pt modelId="{0F86C6EA-B856-47D9-B2BD-73E550C32F9F}" type="pres">
      <dgm:prSet presAssocID="{C866DE87-F536-470E-8004-A124EBCE12C8}" presName="linear" presStyleCnt="0">
        <dgm:presLayoutVars>
          <dgm:animLvl val="lvl"/>
          <dgm:resizeHandles val="exact"/>
        </dgm:presLayoutVars>
      </dgm:prSet>
      <dgm:spPr/>
    </dgm:pt>
    <dgm:pt modelId="{63631347-7E5C-44F8-B677-2F0A5AC8AA6F}" type="pres">
      <dgm:prSet presAssocID="{540F89CC-47BC-4B17-83BA-080890F69C53}" presName="parentText" presStyleLbl="node1" presStyleIdx="0" presStyleCnt="4">
        <dgm:presLayoutVars>
          <dgm:chMax val="0"/>
          <dgm:bulletEnabled val="1"/>
        </dgm:presLayoutVars>
      </dgm:prSet>
      <dgm:spPr/>
    </dgm:pt>
    <dgm:pt modelId="{0FBA3E0E-3655-4F1C-A854-E39B876A06AD}" type="pres">
      <dgm:prSet presAssocID="{FA19C87D-E9C3-4198-AD7C-B0AF32E8D7C3}" presName="spacer" presStyleCnt="0"/>
      <dgm:spPr/>
    </dgm:pt>
    <dgm:pt modelId="{892C77E5-6D32-4273-A6E3-F67128FC6155}" type="pres">
      <dgm:prSet presAssocID="{29F66472-5DC4-4C23-9E10-E434607498B2}" presName="parentText" presStyleLbl="node1" presStyleIdx="1" presStyleCnt="4">
        <dgm:presLayoutVars>
          <dgm:chMax val="0"/>
          <dgm:bulletEnabled val="1"/>
        </dgm:presLayoutVars>
      </dgm:prSet>
      <dgm:spPr/>
    </dgm:pt>
    <dgm:pt modelId="{23B3DD03-751B-4739-A900-1265285F7C51}" type="pres">
      <dgm:prSet presAssocID="{B664EF6F-9E74-4A5B-9674-3E3CF44E5056}" presName="spacer" presStyleCnt="0"/>
      <dgm:spPr/>
    </dgm:pt>
    <dgm:pt modelId="{5617AE8D-342A-4803-8C8C-7E8D17B0C295}" type="pres">
      <dgm:prSet presAssocID="{7FD86C5D-1202-4965-84DF-5BCC837E72C5}" presName="parentText" presStyleLbl="node1" presStyleIdx="2" presStyleCnt="4">
        <dgm:presLayoutVars>
          <dgm:chMax val="0"/>
          <dgm:bulletEnabled val="1"/>
        </dgm:presLayoutVars>
      </dgm:prSet>
      <dgm:spPr/>
    </dgm:pt>
    <dgm:pt modelId="{1C1C0E0A-7B33-41A6-96FE-FED9EB4504B8}" type="pres">
      <dgm:prSet presAssocID="{B01498C6-E2C6-4FDC-83D7-2CF8C6FC7074}" presName="spacer" presStyleCnt="0"/>
      <dgm:spPr/>
    </dgm:pt>
    <dgm:pt modelId="{DD0DE2BA-B524-4DE5-BEB5-1AE1195F5D39}" type="pres">
      <dgm:prSet presAssocID="{EEEC8274-ACF8-406F-BB8E-25F428C732AD}" presName="parentText" presStyleLbl="node1" presStyleIdx="3" presStyleCnt="4">
        <dgm:presLayoutVars>
          <dgm:chMax val="0"/>
          <dgm:bulletEnabled val="1"/>
        </dgm:presLayoutVars>
      </dgm:prSet>
      <dgm:spPr/>
    </dgm:pt>
  </dgm:ptLst>
  <dgm:cxnLst>
    <dgm:cxn modelId="{4D8FD02F-111B-46D3-86A8-E293866BC72F}" srcId="{C866DE87-F536-470E-8004-A124EBCE12C8}" destId="{EEEC8274-ACF8-406F-BB8E-25F428C732AD}" srcOrd="3" destOrd="0" parTransId="{634553A6-4240-4B37-BD7D-AED932703247}" sibTransId="{606788B1-6B6E-4F3E-85FC-D3FE49BFAAFC}"/>
    <dgm:cxn modelId="{ED0DD62F-D398-46D6-AA37-903C8C492952}" type="presOf" srcId="{540F89CC-47BC-4B17-83BA-080890F69C53}" destId="{63631347-7E5C-44F8-B677-2F0A5AC8AA6F}" srcOrd="0" destOrd="0" presId="urn:microsoft.com/office/officeart/2005/8/layout/vList2"/>
    <dgm:cxn modelId="{224C1F35-C0EF-4684-8F31-CD042834BBE8}" type="presOf" srcId="{29F66472-5DC4-4C23-9E10-E434607498B2}" destId="{892C77E5-6D32-4273-A6E3-F67128FC6155}" srcOrd="0" destOrd="0" presId="urn:microsoft.com/office/officeart/2005/8/layout/vList2"/>
    <dgm:cxn modelId="{573E9A70-A644-4B02-9981-D33E3E94C9D8}" type="presOf" srcId="{EEEC8274-ACF8-406F-BB8E-25F428C732AD}" destId="{DD0DE2BA-B524-4DE5-BEB5-1AE1195F5D39}" srcOrd="0" destOrd="0" presId="urn:microsoft.com/office/officeart/2005/8/layout/vList2"/>
    <dgm:cxn modelId="{F5DF4880-5656-44F3-8658-DC1AF539CD58}" type="presOf" srcId="{7FD86C5D-1202-4965-84DF-5BCC837E72C5}" destId="{5617AE8D-342A-4803-8C8C-7E8D17B0C295}" srcOrd="0" destOrd="0" presId="urn:microsoft.com/office/officeart/2005/8/layout/vList2"/>
    <dgm:cxn modelId="{9141ED89-83D4-42DD-8AD0-72CBD6AC08B7}" srcId="{C866DE87-F536-470E-8004-A124EBCE12C8}" destId="{7FD86C5D-1202-4965-84DF-5BCC837E72C5}" srcOrd="2" destOrd="0" parTransId="{1C553CEB-512F-4608-A0B1-BC40993C2035}" sibTransId="{B01498C6-E2C6-4FDC-83D7-2CF8C6FC7074}"/>
    <dgm:cxn modelId="{A64E1EC1-D12C-4BC5-BF15-AFBA7C4CB8C4}" srcId="{C866DE87-F536-470E-8004-A124EBCE12C8}" destId="{29F66472-5DC4-4C23-9E10-E434607498B2}" srcOrd="1" destOrd="0" parTransId="{1E68A85B-6908-418A-B3B1-485DA66538A5}" sibTransId="{B664EF6F-9E74-4A5B-9674-3E3CF44E5056}"/>
    <dgm:cxn modelId="{C433C9E4-34AC-4F69-A319-F890DD212CC0}" type="presOf" srcId="{C866DE87-F536-470E-8004-A124EBCE12C8}" destId="{0F86C6EA-B856-47D9-B2BD-73E550C32F9F}" srcOrd="0" destOrd="0" presId="urn:microsoft.com/office/officeart/2005/8/layout/vList2"/>
    <dgm:cxn modelId="{2A78E1F6-98D2-4A4D-99E2-EC580065A2EF}" srcId="{C866DE87-F536-470E-8004-A124EBCE12C8}" destId="{540F89CC-47BC-4B17-83BA-080890F69C53}" srcOrd="0" destOrd="0" parTransId="{2AF0E01A-20C5-49DF-B252-5A9D2E3A6D66}" sibTransId="{FA19C87D-E9C3-4198-AD7C-B0AF32E8D7C3}"/>
    <dgm:cxn modelId="{47F70012-B7A7-4B39-810F-89DA6ECA3BD2}" type="presParOf" srcId="{0F86C6EA-B856-47D9-B2BD-73E550C32F9F}" destId="{63631347-7E5C-44F8-B677-2F0A5AC8AA6F}" srcOrd="0" destOrd="0" presId="urn:microsoft.com/office/officeart/2005/8/layout/vList2"/>
    <dgm:cxn modelId="{FC21710B-5F23-43A8-A895-E4D26FCBFFDE}" type="presParOf" srcId="{0F86C6EA-B856-47D9-B2BD-73E550C32F9F}" destId="{0FBA3E0E-3655-4F1C-A854-E39B876A06AD}" srcOrd="1" destOrd="0" presId="urn:microsoft.com/office/officeart/2005/8/layout/vList2"/>
    <dgm:cxn modelId="{807ED112-23A2-4B07-98C2-E78F9BF7243D}" type="presParOf" srcId="{0F86C6EA-B856-47D9-B2BD-73E550C32F9F}" destId="{892C77E5-6D32-4273-A6E3-F67128FC6155}" srcOrd="2" destOrd="0" presId="urn:microsoft.com/office/officeart/2005/8/layout/vList2"/>
    <dgm:cxn modelId="{C19A00CA-43B9-4EAC-9700-37CC682DA1C0}" type="presParOf" srcId="{0F86C6EA-B856-47D9-B2BD-73E550C32F9F}" destId="{23B3DD03-751B-4739-A900-1265285F7C51}" srcOrd="3" destOrd="0" presId="urn:microsoft.com/office/officeart/2005/8/layout/vList2"/>
    <dgm:cxn modelId="{C66DBF3A-B426-4D5A-BCA7-E4296E3452FF}" type="presParOf" srcId="{0F86C6EA-B856-47D9-B2BD-73E550C32F9F}" destId="{5617AE8D-342A-4803-8C8C-7E8D17B0C295}" srcOrd="4" destOrd="0" presId="urn:microsoft.com/office/officeart/2005/8/layout/vList2"/>
    <dgm:cxn modelId="{0284546A-E36F-456D-8ED7-9ADC3811DC74}" type="presParOf" srcId="{0F86C6EA-B856-47D9-B2BD-73E550C32F9F}" destId="{1C1C0E0A-7B33-41A6-96FE-FED9EB4504B8}" srcOrd="5" destOrd="0" presId="urn:microsoft.com/office/officeart/2005/8/layout/vList2"/>
    <dgm:cxn modelId="{D63C0B2E-3FB3-4309-B3CB-298C0FFD56C7}" type="presParOf" srcId="{0F86C6EA-B856-47D9-B2BD-73E550C32F9F}" destId="{DD0DE2BA-B524-4DE5-BEB5-1AE1195F5D39}" srcOrd="6"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0C07B1B-F79A-488C-A47C-2C85CB6AE33F}">
      <dsp:nvSpPr>
        <dsp:cNvPr id="0" name=""/>
        <dsp:cNvSpPr/>
      </dsp:nvSpPr>
      <dsp:spPr>
        <a:xfrm>
          <a:off x="0" y="1628"/>
          <a:ext cx="8612187" cy="825347"/>
        </a:xfrm>
        <a:prstGeom prst="roundRect">
          <a:avLst>
            <a:gd name="adj" fmla="val 10000"/>
          </a:avLst>
        </a:prstGeom>
        <a:solidFill>
          <a:schemeClr val="accent2">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CC0092B3-99F6-4115-8F97-8A2A7269F6C5}">
      <dsp:nvSpPr>
        <dsp:cNvPr id="0" name=""/>
        <dsp:cNvSpPr/>
      </dsp:nvSpPr>
      <dsp:spPr>
        <a:xfrm>
          <a:off x="249667" y="187331"/>
          <a:ext cx="453941" cy="453941"/>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627EC861-82B8-443D-B502-D8B124F0C370}">
      <dsp:nvSpPr>
        <dsp:cNvPr id="0" name=""/>
        <dsp:cNvSpPr/>
      </dsp:nvSpPr>
      <dsp:spPr>
        <a:xfrm>
          <a:off x="953276" y="1628"/>
          <a:ext cx="7658910" cy="82534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7349" tIns="87349" rIns="87349" bIns="87349" numCol="1" spcCol="1270" anchor="ctr" anchorCtr="0">
          <a:noAutofit/>
        </a:bodyPr>
        <a:lstStyle/>
        <a:p>
          <a:pPr marL="0" lvl="0" indent="0" algn="l" defTabSz="755650">
            <a:lnSpc>
              <a:spcPct val="90000"/>
            </a:lnSpc>
            <a:spcBef>
              <a:spcPct val="0"/>
            </a:spcBef>
            <a:spcAft>
              <a:spcPct val="35000"/>
            </a:spcAft>
            <a:buNone/>
          </a:pPr>
          <a:r>
            <a:rPr lang="en-GB" sz="1700" kern="1200" dirty="0"/>
            <a:t>• Explore key definitions: health inequalities and social determinants of health (SDH)</a:t>
          </a:r>
        </a:p>
        <a:p>
          <a:pPr marL="0" lvl="0" indent="0" algn="l" defTabSz="755650">
            <a:lnSpc>
              <a:spcPct val="90000"/>
            </a:lnSpc>
            <a:spcBef>
              <a:spcPct val="0"/>
            </a:spcBef>
            <a:spcAft>
              <a:spcPct val="35000"/>
            </a:spcAft>
            <a:buNone/>
          </a:pPr>
          <a:endParaRPr lang="en-US" sz="1700" kern="1200" dirty="0"/>
        </a:p>
      </dsp:txBody>
      <dsp:txXfrm>
        <a:off x="953276" y="1628"/>
        <a:ext cx="7658910" cy="825347"/>
      </dsp:txXfrm>
    </dsp:sp>
    <dsp:sp modelId="{3B1719EC-56F8-4A51-8F2B-718EB9D80686}">
      <dsp:nvSpPr>
        <dsp:cNvPr id="0" name=""/>
        <dsp:cNvSpPr/>
      </dsp:nvSpPr>
      <dsp:spPr>
        <a:xfrm>
          <a:off x="0" y="1033313"/>
          <a:ext cx="8612187" cy="825347"/>
        </a:xfrm>
        <a:prstGeom prst="roundRect">
          <a:avLst>
            <a:gd name="adj" fmla="val 10000"/>
          </a:avLst>
        </a:prstGeom>
        <a:solidFill>
          <a:schemeClr val="accent2">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6AB5A614-7921-4802-A735-1916ACA52DCD}">
      <dsp:nvSpPr>
        <dsp:cNvPr id="0" name=""/>
        <dsp:cNvSpPr/>
      </dsp:nvSpPr>
      <dsp:spPr>
        <a:xfrm>
          <a:off x="249667" y="1219016"/>
          <a:ext cx="453941" cy="453941"/>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9719F76B-B5B9-4059-979F-26A365EEED51}">
      <dsp:nvSpPr>
        <dsp:cNvPr id="0" name=""/>
        <dsp:cNvSpPr/>
      </dsp:nvSpPr>
      <dsp:spPr>
        <a:xfrm>
          <a:off x="953276" y="1033313"/>
          <a:ext cx="7658910" cy="82534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7349" tIns="87349" rIns="87349" bIns="87349" numCol="1" spcCol="1270" anchor="ctr" anchorCtr="0">
          <a:noAutofit/>
        </a:bodyPr>
        <a:lstStyle/>
        <a:p>
          <a:pPr marL="0" lvl="0" indent="0" algn="l" defTabSz="755650">
            <a:lnSpc>
              <a:spcPct val="90000"/>
            </a:lnSpc>
            <a:spcBef>
              <a:spcPct val="0"/>
            </a:spcBef>
            <a:spcAft>
              <a:spcPct val="35000"/>
            </a:spcAft>
            <a:buNone/>
          </a:pPr>
          <a:r>
            <a:rPr lang="en-GB" sz="1700" kern="1200" dirty="0"/>
            <a:t>• Understand the Dahlgren &amp; Whitehead model</a:t>
          </a:r>
        </a:p>
        <a:p>
          <a:pPr marL="0" lvl="0" indent="0" algn="l" defTabSz="755650">
            <a:lnSpc>
              <a:spcPct val="90000"/>
            </a:lnSpc>
            <a:spcBef>
              <a:spcPct val="0"/>
            </a:spcBef>
            <a:spcAft>
              <a:spcPct val="35000"/>
            </a:spcAft>
            <a:buNone/>
          </a:pPr>
          <a:endParaRPr lang="en-US" sz="1700" kern="1200" dirty="0"/>
        </a:p>
      </dsp:txBody>
      <dsp:txXfrm>
        <a:off x="953276" y="1033313"/>
        <a:ext cx="7658910" cy="825347"/>
      </dsp:txXfrm>
    </dsp:sp>
    <dsp:sp modelId="{3D4CAB32-24B4-425E-8946-352BAC6D7D56}">
      <dsp:nvSpPr>
        <dsp:cNvPr id="0" name=""/>
        <dsp:cNvSpPr/>
      </dsp:nvSpPr>
      <dsp:spPr>
        <a:xfrm>
          <a:off x="0" y="2064997"/>
          <a:ext cx="8612187" cy="825347"/>
        </a:xfrm>
        <a:prstGeom prst="roundRect">
          <a:avLst>
            <a:gd name="adj" fmla="val 10000"/>
          </a:avLst>
        </a:prstGeom>
        <a:solidFill>
          <a:schemeClr val="accent2">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09850E49-0ECB-4607-9602-D78BDAD5A0FD}">
      <dsp:nvSpPr>
        <dsp:cNvPr id="0" name=""/>
        <dsp:cNvSpPr/>
      </dsp:nvSpPr>
      <dsp:spPr>
        <a:xfrm>
          <a:off x="249667" y="2250701"/>
          <a:ext cx="453941" cy="453941"/>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E35DA2BF-EA39-4902-90BE-53A268BF6EDB}">
      <dsp:nvSpPr>
        <dsp:cNvPr id="0" name=""/>
        <dsp:cNvSpPr/>
      </dsp:nvSpPr>
      <dsp:spPr>
        <a:xfrm>
          <a:off x="953276" y="2064997"/>
          <a:ext cx="7658910" cy="82534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7349" tIns="87349" rIns="87349" bIns="87349" numCol="1" spcCol="1270" anchor="ctr" anchorCtr="0">
          <a:noAutofit/>
        </a:bodyPr>
        <a:lstStyle/>
        <a:p>
          <a:pPr marL="0" lvl="0" indent="0" algn="l" defTabSz="755650">
            <a:lnSpc>
              <a:spcPct val="90000"/>
            </a:lnSpc>
            <a:spcBef>
              <a:spcPct val="0"/>
            </a:spcBef>
            <a:spcAft>
              <a:spcPct val="35000"/>
            </a:spcAft>
            <a:buNone/>
          </a:pPr>
          <a:r>
            <a:rPr lang="en-GB" sz="1700" kern="1200" dirty="0"/>
            <a:t>• Analyse UK health inequalities and key national policies</a:t>
          </a:r>
        </a:p>
        <a:p>
          <a:pPr marL="0" lvl="0" indent="0" algn="l" defTabSz="755650">
            <a:lnSpc>
              <a:spcPct val="90000"/>
            </a:lnSpc>
            <a:spcBef>
              <a:spcPct val="0"/>
            </a:spcBef>
            <a:spcAft>
              <a:spcPct val="35000"/>
            </a:spcAft>
            <a:buNone/>
          </a:pPr>
          <a:r>
            <a:rPr lang="en-GB" sz="1700" kern="1200" dirty="0"/>
            <a:t> </a:t>
          </a:r>
          <a:endParaRPr lang="en-US" sz="1700" kern="1200" dirty="0"/>
        </a:p>
      </dsp:txBody>
      <dsp:txXfrm>
        <a:off x="953276" y="2064997"/>
        <a:ext cx="7658910" cy="825347"/>
      </dsp:txXfrm>
    </dsp:sp>
    <dsp:sp modelId="{660F6F23-325B-4BF5-ADEC-808DB5AFD0F5}">
      <dsp:nvSpPr>
        <dsp:cNvPr id="0" name=""/>
        <dsp:cNvSpPr/>
      </dsp:nvSpPr>
      <dsp:spPr>
        <a:xfrm>
          <a:off x="0" y="3096682"/>
          <a:ext cx="8612187" cy="825347"/>
        </a:xfrm>
        <a:prstGeom prst="roundRect">
          <a:avLst>
            <a:gd name="adj" fmla="val 10000"/>
          </a:avLst>
        </a:prstGeom>
        <a:solidFill>
          <a:schemeClr val="accent2">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DA2DB81B-4D75-4076-8B82-D803E935F664}">
      <dsp:nvSpPr>
        <dsp:cNvPr id="0" name=""/>
        <dsp:cNvSpPr/>
      </dsp:nvSpPr>
      <dsp:spPr>
        <a:xfrm>
          <a:off x="249667" y="3282385"/>
          <a:ext cx="453941" cy="453941"/>
        </a:xfrm>
        <a:prstGeom prst="rect">
          <a:avLst/>
        </a:prstGeom>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9EA3F9B4-7139-45E0-A597-037A6BE3E5FF}">
      <dsp:nvSpPr>
        <dsp:cNvPr id="0" name=""/>
        <dsp:cNvSpPr/>
      </dsp:nvSpPr>
      <dsp:spPr>
        <a:xfrm>
          <a:off x="953276" y="3096682"/>
          <a:ext cx="7658910" cy="82534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7349" tIns="87349" rIns="87349" bIns="87349" numCol="1" spcCol="1270" anchor="ctr" anchorCtr="0">
          <a:noAutofit/>
        </a:bodyPr>
        <a:lstStyle/>
        <a:p>
          <a:pPr marL="0" lvl="0" indent="0" algn="l" defTabSz="755650">
            <a:lnSpc>
              <a:spcPct val="90000"/>
            </a:lnSpc>
            <a:spcBef>
              <a:spcPct val="0"/>
            </a:spcBef>
            <a:spcAft>
              <a:spcPct val="35000"/>
            </a:spcAft>
            <a:buNone/>
          </a:pPr>
          <a:r>
            <a:rPr lang="en-GB" sz="1700" kern="1200" dirty="0"/>
            <a:t>• Relate content to SDG 3: Good Health and Wellbeing</a:t>
          </a:r>
        </a:p>
        <a:p>
          <a:pPr marL="0" lvl="0" indent="0" algn="l" defTabSz="755650">
            <a:lnSpc>
              <a:spcPct val="90000"/>
            </a:lnSpc>
            <a:spcBef>
              <a:spcPct val="0"/>
            </a:spcBef>
            <a:spcAft>
              <a:spcPct val="35000"/>
            </a:spcAft>
            <a:buNone/>
          </a:pPr>
          <a:endParaRPr lang="en-US" sz="1700" kern="1200" dirty="0"/>
        </a:p>
      </dsp:txBody>
      <dsp:txXfrm>
        <a:off x="953276" y="3096682"/>
        <a:ext cx="7658910" cy="825347"/>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6909B46-01B7-4882-8F92-150BA9552FF2}">
      <dsp:nvSpPr>
        <dsp:cNvPr id="0" name=""/>
        <dsp:cNvSpPr/>
      </dsp:nvSpPr>
      <dsp:spPr>
        <a:xfrm>
          <a:off x="0" y="62062"/>
          <a:ext cx="8411919" cy="119340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4300" tIns="114300" rIns="114300" bIns="114300" numCol="1" spcCol="1270" anchor="ctr" anchorCtr="0">
          <a:noAutofit/>
        </a:bodyPr>
        <a:lstStyle/>
        <a:p>
          <a:pPr marL="0" lvl="0" indent="0" algn="l" defTabSz="1333500">
            <a:lnSpc>
              <a:spcPct val="90000"/>
            </a:lnSpc>
            <a:spcBef>
              <a:spcPct val="0"/>
            </a:spcBef>
            <a:spcAft>
              <a:spcPct val="35000"/>
            </a:spcAft>
            <a:buNone/>
          </a:pPr>
          <a:r>
            <a:rPr lang="en-US" sz="3000" kern="1200" dirty="0"/>
            <a:t>• Differences in health status or distribution of health resources between population groups</a:t>
          </a:r>
        </a:p>
      </dsp:txBody>
      <dsp:txXfrm>
        <a:off x="58257" y="120319"/>
        <a:ext cx="8295405" cy="1076886"/>
      </dsp:txXfrm>
    </dsp:sp>
    <dsp:sp modelId="{67B44D2D-ED8F-42FA-806F-CBAE96DD4853}">
      <dsp:nvSpPr>
        <dsp:cNvPr id="0" name=""/>
        <dsp:cNvSpPr/>
      </dsp:nvSpPr>
      <dsp:spPr>
        <a:xfrm>
          <a:off x="0" y="1341862"/>
          <a:ext cx="8411919" cy="119340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4300" tIns="114300" rIns="114300" bIns="114300" numCol="1" spcCol="1270" anchor="ctr" anchorCtr="0">
          <a:noAutofit/>
        </a:bodyPr>
        <a:lstStyle/>
        <a:p>
          <a:pPr marL="0" lvl="0" indent="0" algn="l" defTabSz="1333500">
            <a:lnSpc>
              <a:spcPct val="90000"/>
            </a:lnSpc>
            <a:spcBef>
              <a:spcPct val="0"/>
            </a:spcBef>
            <a:spcAft>
              <a:spcPct val="35000"/>
            </a:spcAft>
            <a:buNone/>
          </a:pPr>
          <a:r>
            <a:rPr lang="en-US" sz="3000" kern="1200" dirty="0"/>
            <a:t>• Often linked to social, economic, and environmental disadvantage</a:t>
          </a:r>
        </a:p>
      </dsp:txBody>
      <dsp:txXfrm>
        <a:off x="58257" y="1400119"/>
        <a:ext cx="8295405" cy="1076886"/>
      </dsp:txXfrm>
    </dsp:sp>
    <dsp:sp modelId="{A7AF17CA-4243-403C-9D97-E2244CDC2A11}">
      <dsp:nvSpPr>
        <dsp:cNvPr id="0" name=""/>
        <dsp:cNvSpPr/>
      </dsp:nvSpPr>
      <dsp:spPr>
        <a:xfrm>
          <a:off x="0" y="2621662"/>
          <a:ext cx="8411919" cy="119340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4300" tIns="114300" rIns="114300" bIns="114300" numCol="1" spcCol="1270" anchor="ctr" anchorCtr="0">
          <a:noAutofit/>
        </a:bodyPr>
        <a:lstStyle/>
        <a:p>
          <a:pPr marL="0" lvl="0" indent="0" algn="l" defTabSz="1333500">
            <a:lnSpc>
              <a:spcPct val="90000"/>
            </a:lnSpc>
            <a:spcBef>
              <a:spcPct val="0"/>
            </a:spcBef>
            <a:spcAft>
              <a:spcPct val="35000"/>
            </a:spcAft>
            <a:buNone/>
          </a:pPr>
          <a:r>
            <a:rPr lang="en-US" sz="3000" kern="1200"/>
            <a:t>• Example: Life expectancy gap between most and least deprived areas</a:t>
          </a:r>
        </a:p>
      </dsp:txBody>
      <dsp:txXfrm>
        <a:off x="58257" y="2679919"/>
        <a:ext cx="8295405" cy="1076886"/>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D3EA2A1-57DB-4871-A319-513E22BA4A17}">
      <dsp:nvSpPr>
        <dsp:cNvPr id="0" name=""/>
        <dsp:cNvSpPr/>
      </dsp:nvSpPr>
      <dsp:spPr>
        <a:xfrm>
          <a:off x="0" y="0"/>
          <a:ext cx="8687741" cy="1176704"/>
        </a:xfrm>
        <a:prstGeom prst="roundRect">
          <a:avLst/>
        </a:prstGeom>
        <a:solidFill>
          <a:schemeClr val="accent3">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5730" tIns="62865" rIns="125730" bIns="62865" numCol="1" spcCol="1270" anchor="ctr" anchorCtr="0">
          <a:noAutofit/>
        </a:bodyPr>
        <a:lstStyle/>
        <a:p>
          <a:pPr marL="0" lvl="0" indent="0" algn="ctr" defTabSz="1466850">
            <a:lnSpc>
              <a:spcPct val="90000"/>
            </a:lnSpc>
            <a:spcBef>
              <a:spcPct val="0"/>
            </a:spcBef>
            <a:spcAft>
              <a:spcPct val="35000"/>
            </a:spcAft>
            <a:buNone/>
          </a:pPr>
          <a:r>
            <a:rPr lang="en-US" sz="3300" b="1" kern="1200" dirty="0">
              <a:solidFill>
                <a:srgbClr val="002060"/>
              </a:solidFill>
            </a:rPr>
            <a:t>• Conditions where people are born, grow, live, work, and age</a:t>
          </a:r>
        </a:p>
      </dsp:txBody>
      <dsp:txXfrm>
        <a:off x="57442" y="57442"/>
        <a:ext cx="8572857" cy="1061820"/>
      </dsp:txXfrm>
    </dsp:sp>
    <dsp:sp modelId="{BDAEF6C4-1A79-4D77-A12B-EDF0D91CDE7C}">
      <dsp:nvSpPr>
        <dsp:cNvPr id="0" name=""/>
        <dsp:cNvSpPr/>
      </dsp:nvSpPr>
      <dsp:spPr>
        <a:xfrm>
          <a:off x="4242" y="1237322"/>
          <a:ext cx="8687741" cy="1176704"/>
        </a:xfrm>
        <a:prstGeom prst="roundRect">
          <a:avLst/>
        </a:prstGeom>
        <a:solidFill>
          <a:schemeClr val="accent3">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5730" tIns="62865" rIns="125730" bIns="62865" numCol="1" spcCol="1270" anchor="ctr" anchorCtr="0">
          <a:noAutofit/>
        </a:bodyPr>
        <a:lstStyle/>
        <a:p>
          <a:pPr marL="0" lvl="0" indent="0" algn="ctr" defTabSz="1466850">
            <a:lnSpc>
              <a:spcPct val="90000"/>
            </a:lnSpc>
            <a:spcBef>
              <a:spcPct val="0"/>
            </a:spcBef>
            <a:spcAft>
              <a:spcPct val="35000"/>
            </a:spcAft>
            <a:buNone/>
          </a:pPr>
          <a:r>
            <a:rPr lang="en-US" sz="3300" kern="1200" dirty="0">
              <a:solidFill>
                <a:srgbClr val="002060"/>
              </a:solidFill>
            </a:rPr>
            <a:t>• Examples: education, employment, housing, access to healthcare, environment</a:t>
          </a:r>
        </a:p>
      </dsp:txBody>
      <dsp:txXfrm>
        <a:off x="61684" y="1294764"/>
        <a:ext cx="8572857" cy="1061820"/>
      </dsp:txXfrm>
    </dsp:sp>
    <dsp:sp modelId="{5AB32BDF-8586-4AB8-8190-91BE83A2F008}">
      <dsp:nvSpPr>
        <dsp:cNvPr id="0" name=""/>
        <dsp:cNvSpPr/>
      </dsp:nvSpPr>
      <dsp:spPr>
        <a:xfrm>
          <a:off x="4242" y="2472861"/>
          <a:ext cx="8687741" cy="1176704"/>
        </a:xfrm>
        <a:prstGeom prst="roundRect">
          <a:avLst/>
        </a:prstGeom>
        <a:solidFill>
          <a:schemeClr val="accent3">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5730" tIns="62865" rIns="125730" bIns="62865" numCol="1" spcCol="1270" anchor="ctr" anchorCtr="0">
          <a:noAutofit/>
        </a:bodyPr>
        <a:lstStyle/>
        <a:p>
          <a:pPr marL="0" lvl="0" indent="0" algn="ctr" defTabSz="1466850">
            <a:lnSpc>
              <a:spcPct val="90000"/>
            </a:lnSpc>
            <a:spcBef>
              <a:spcPct val="0"/>
            </a:spcBef>
            <a:spcAft>
              <a:spcPct val="35000"/>
            </a:spcAft>
            <a:buNone/>
          </a:pPr>
          <a:r>
            <a:rPr lang="en-US" sz="3300" kern="1200" dirty="0">
              <a:solidFill>
                <a:srgbClr val="002060"/>
              </a:solidFill>
            </a:rPr>
            <a:t>• Addressing SDH helps to reduce health inequalities</a:t>
          </a:r>
        </a:p>
      </dsp:txBody>
      <dsp:txXfrm>
        <a:off x="61684" y="2530303"/>
        <a:ext cx="8572857" cy="1061820"/>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778F7FD-18F6-4F0E-B57A-243FF2B81348}">
      <dsp:nvSpPr>
        <dsp:cNvPr id="0" name=""/>
        <dsp:cNvSpPr/>
      </dsp:nvSpPr>
      <dsp:spPr>
        <a:xfrm>
          <a:off x="0" y="395878"/>
          <a:ext cx="2297196" cy="871606"/>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4770" tIns="64770" rIns="64770" bIns="64770" numCol="1" spcCol="1270" anchor="ctr" anchorCtr="0">
          <a:noAutofit/>
        </a:bodyPr>
        <a:lstStyle/>
        <a:p>
          <a:pPr marL="0" lvl="0" indent="0" algn="ctr" defTabSz="755650">
            <a:lnSpc>
              <a:spcPct val="90000"/>
            </a:lnSpc>
            <a:spcBef>
              <a:spcPct val="0"/>
            </a:spcBef>
            <a:spcAft>
              <a:spcPct val="35000"/>
            </a:spcAft>
            <a:buNone/>
          </a:pPr>
          <a:r>
            <a:rPr lang="en-GB" sz="1700" b="1" kern="1200" dirty="0"/>
            <a:t>Health Inequalities are unfair. </a:t>
          </a:r>
          <a:endParaRPr lang="en-US" sz="1700" b="1" kern="1200" dirty="0"/>
        </a:p>
      </dsp:txBody>
      <dsp:txXfrm>
        <a:off x="0" y="395878"/>
        <a:ext cx="2297196" cy="871606"/>
      </dsp:txXfrm>
    </dsp:sp>
    <dsp:sp modelId="{AFBB531C-104B-4931-BA9A-421704DFF907}">
      <dsp:nvSpPr>
        <dsp:cNvPr id="0" name=""/>
        <dsp:cNvSpPr/>
      </dsp:nvSpPr>
      <dsp:spPr>
        <a:xfrm>
          <a:off x="2529687" y="205898"/>
          <a:ext cx="3636852" cy="1783102"/>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4770" tIns="64770" rIns="64770" bIns="64770" numCol="1" spcCol="1270" anchor="ctr" anchorCtr="0">
          <a:noAutofit/>
        </a:bodyPr>
        <a:lstStyle/>
        <a:p>
          <a:pPr marL="0" lvl="0" indent="0" algn="ctr" defTabSz="755650">
            <a:lnSpc>
              <a:spcPct val="90000"/>
            </a:lnSpc>
            <a:spcBef>
              <a:spcPct val="0"/>
            </a:spcBef>
            <a:spcAft>
              <a:spcPct val="35000"/>
            </a:spcAft>
            <a:buNone/>
          </a:pPr>
          <a:r>
            <a:rPr lang="en-GB" sz="1700" b="1" kern="1200" dirty="0"/>
            <a:t>Poor health can be the consequence of an unjust distribution of the underlying wider social determinants of health, for example, unequal opportunities in education or employment.  </a:t>
          </a:r>
          <a:endParaRPr lang="en-US" sz="1700" b="1" kern="1200" dirty="0"/>
        </a:p>
      </dsp:txBody>
      <dsp:txXfrm>
        <a:off x="2529687" y="205898"/>
        <a:ext cx="3636852" cy="1783102"/>
      </dsp:txXfrm>
    </dsp:sp>
    <dsp:sp modelId="{4286B553-C7BE-45E8-84CA-15AA84DAA9B1}">
      <dsp:nvSpPr>
        <dsp:cNvPr id="0" name=""/>
        <dsp:cNvSpPr/>
      </dsp:nvSpPr>
      <dsp:spPr>
        <a:xfrm>
          <a:off x="6399030" y="341703"/>
          <a:ext cx="2297196" cy="1378318"/>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4770" tIns="64770" rIns="64770" bIns="64770" numCol="1" spcCol="1270" anchor="ctr" anchorCtr="0">
          <a:noAutofit/>
        </a:bodyPr>
        <a:lstStyle/>
        <a:p>
          <a:pPr marL="0" lvl="0" indent="0" algn="ctr" defTabSz="755650">
            <a:lnSpc>
              <a:spcPct val="90000"/>
            </a:lnSpc>
            <a:spcBef>
              <a:spcPct val="0"/>
            </a:spcBef>
            <a:spcAft>
              <a:spcPct val="35000"/>
            </a:spcAft>
            <a:buNone/>
          </a:pPr>
          <a:r>
            <a:rPr lang="en-GB" sz="1700" b="1" kern="1200" dirty="0"/>
            <a:t>This can then have an impact throughout people’s lives and lead to inequalities across generations. </a:t>
          </a:r>
          <a:endParaRPr lang="en-US" sz="1700" b="1" kern="1200" dirty="0"/>
        </a:p>
      </dsp:txBody>
      <dsp:txXfrm>
        <a:off x="6399030" y="341703"/>
        <a:ext cx="2297196" cy="1378318"/>
      </dsp:txXfrm>
    </dsp:sp>
    <dsp:sp modelId="{381A0D24-FDEE-4B1B-89BD-950667BF60A3}">
      <dsp:nvSpPr>
        <dsp:cNvPr id="0" name=""/>
        <dsp:cNvSpPr/>
      </dsp:nvSpPr>
      <dsp:spPr>
        <a:xfrm>
          <a:off x="280639" y="2215674"/>
          <a:ext cx="3905211" cy="1378318"/>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4770" tIns="64770" rIns="64770" bIns="64770" numCol="1" spcCol="1270" anchor="ctr" anchorCtr="0">
          <a:noAutofit/>
        </a:bodyPr>
        <a:lstStyle/>
        <a:p>
          <a:pPr marL="0" lvl="0" indent="0" algn="ctr" defTabSz="755650">
            <a:lnSpc>
              <a:spcPct val="90000"/>
            </a:lnSpc>
            <a:spcBef>
              <a:spcPct val="0"/>
            </a:spcBef>
            <a:spcAft>
              <a:spcPct val="35000"/>
            </a:spcAft>
            <a:buNone/>
          </a:pPr>
          <a:r>
            <a:rPr lang="en-GB" sz="1700" b="1" kern="1200" dirty="0"/>
            <a:t>In the UK population an ‘inverse care law’ exists, where those who most need health care are least likely to receive it and those that are in least need of health care use services more.</a:t>
          </a:r>
          <a:endParaRPr lang="en-US" sz="1700" b="1" kern="1200" dirty="0"/>
        </a:p>
      </dsp:txBody>
      <dsp:txXfrm>
        <a:off x="280639" y="2215674"/>
        <a:ext cx="3905211" cy="1378318"/>
      </dsp:txXfrm>
    </dsp:sp>
    <dsp:sp modelId="{B48CCDB8-BD00-4CBC-867B-733CE57DD4CE}">
      <dsp:nvSpPr>
        <dsp:cNvPr id="0" name=""/>
        <dsp:cNvSpPr/>
      </dsp:nvSpPr>
      <dsp:spPr>
        <a:xfrm>
          <a:off x="4825781" y="2181884"/>
          <a:ext cx="3490176" cy="1059526"/>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4770" tIns="64770" rIns="64770" bIns="64770" numCol="1" spcCol="1270" anchor="ctr" anchorCtr="0">
          <a:noAutofit/>
        </a:bodyPr>
        <a:lstStyle/>
        <a:p>
          <a:pPr marL="0" lvl="0" indent="0" algn="ctr" defTabSz="755650">
            <a:lnSpc>
              <a:spcPct val="90000"/>
            </a:lnSpc>
            <a:spcBef>
              <a:spcPct val="0"/>
            </a:spcBef>
            <a:spcAft>
              <a:spcPct val="35000"/>
            </a:spcAft>
            <a:buNone/>
          </a:pPr>
          <a:r>
            <a:rPr lang="en-GB" sz="1700" b="1" kern="1200" dirty="0"/>
            <a:t>The UK has experienced remarkable social, economic and health improvements across the population.  </a:t>
          </a:r>
          <a:endParaRPr lang="en-US" sz="1700" b="1" kern="1200" dirty="0"/>
        </a:p>
      </dsp:txBody>
      <dsp:txXfrm>
        <a:off x="4825781" y="2181884"/>
        <a:ext cx="3490176" cy="1059526"/>
      </dsp:txXfrm>
    </dsp:sp>
    <dsp:sp modelId="{32D5D3FA-4587-4969-90F3-ACFB1E9FC2AE}">
      <dsp:nvSpPr>
        <dsp:cNvPr id="0" name=""/>
        <dsp:cNvSpPr/>
      </dsp:nvSpPr>
      <dsp:spPr>
        <a:xfrm>
          <a:off x="610563" y="3739345"/>
          <a:ext cx="3966477" cy="1378318"/>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4770" tIns="64770" rIns="64770" bIns="64770" numCol="1" spcCol="1270" anchor="ctr" anchorCtr="0">
          <a:noAutofit/>
        </a:bodyPr>
        <a:lstStyle/>
        <a:p>
          <a:pPr marL="0" lvl="0" indent="0" algn="ctr" defTabSz="755650">
            <a:lnSpc>
              <a:spcPct val="90000"/>
            </a:lnSpc>
            <a:spcBef>
              <a:spcPct val="0"/>
            </a:spcBef>
            <a:spcAft>
              <a:spcPct val="35000"/>
            </a:spcAft>
            <a:buNone/>
          </a:pPr>
          <a:r>
            <a:rPr lang="en-GB" sz="1700" b="1" kern="1200" dirty="0"/>
            <a:t>Despite the whole population generally living longer and healthier lives, residents have not benefitted in equal measure resulting in large health inequalities. </a:t>
          </a:r>
          <a:endParaRPr lang="en-US" sz="1700" b="1" kern="1200" dirty="0"/>
        </a:p>
      </dsp:txBody>
      <dsp:txXfrm>
        <a:off x="610563" y="3739345"/>
        <a:ext cx="3966477" cy="1378318"/>
      </dsp:txXfrm>
    </dsp:sp>
    <dsp:sp modelId="{D740523E-1DD1-4887-9E20-30789AFE145A}">
      <dsp:nvSpPr>
        <dsp:cNvPr id="0" name=""/>
        <dsp:cNvSpPr/>
      </dsp:nvSpPr>
      <dsp:spPr>
        <a:xfrm>
          <a:off x="5193998" y="3603539"/>
          <a:ext cx="2799846" cy="1378318"/>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4770" tIns="64770" rIns="64770" bIns="64770" numCol="1" spcCol="1270" anchor="ctr" anchorCtr="0">
          <a:noAutofit/>
        </a:bodyPr>
        <a:lstStyle/>
        <a:p>
          <a:pPr marL="0" lvl="0" indent="0" algn="ctr" defTabSz="755650">
            <a:lnSpc>
              <a:spcPct val="90000"/>
            </a:lnSpc>
            <a:spcBef>
              <a:spcPct val="0"/>
            </a:spcBef>
            <a:spcAft>
              <a:spcPct val="35000"/>
            </a:spcAft>
            <a:buNone/>
          </a:pPr>
          <a:r>
            <a:rPr lang="en-GB" sz="1700" b="1" kern="1200" dirty="0"/>
            <a:t>Those living in deprived areas experience substantially more disability and have shorter life expectancy than those in more affluent areas</a:t>
          </a:r>
          <a:endParaRPr lang="en-US" sz="1700" b="1" kern="1200" dirty="0"/>
        </a:p>
      </dsp:txBody>
      <dsp:txXfrm>
        <a:off x="5193998" y="3603539"/>
        <a:ext cx="2799846" cy="1378318"/>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F5EBB44-BA23-47BA-B7F1-51969991FD52}">
      <dsp:nvSpPr>
        <dsp:cNvPr id="0" name=""/>
        <dsp:cNvSpPr/>
      </dsp:nvSpPr>
      <dsp:spPr>
        <a:xfrm>
          <a:off x="0" y="1515"/>
          <a:ext cx="8696227" cy="768066"/>
        </a:xfrm>
        <a:prstGeom prst="roundRect">
          <a:avLst>
            <a:gd name="adj" fmla="val 10000"/>
          </a:avLst>
        </a:prstGeom>
        <a:solidFill>
          <a:schemeClr val="accent2">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14A2C0E7-1CF8-4ED9-BC9D-B349DD9AB350}">
      <dsp:nvSpPr>
        <dsp:cNvPr id="0" name=""/>
        <dsp:cNvSpPr/>
      </dsp:nvSpPr>
      <dsp:spPr>
        <a:xfrm>
          <a:off x="232340" y="174330"/>
          <a:ext cx="422436" cy="422436"/>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EE02FB03-5EF6-4F97-921E-5E2E713A17B9}">
      <dsp:nvSpPr>
        <dsp:cNvPr id="0" name=""/>
        <dsp:cNvSpPr/>
      </dsp:nvSpPr>
      <dsp:spPr>
        <a:xfrm>
          <a:off x="887117" y="11477"/>
          <a:ext cx="7809109" cy="76806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1287" tIns="81287" rIns="81287" bIns="81287" numCol="1" spcCol="1270" anchor="ctr" anchorCtr="0">
          <a:noAutofit/>
        </a:bodyPr>
        <a:lstStyle/>
        <a:p>
          <a:pPr marL="0" lvl="0" indent="0" algn="l" defTabSz="977900">
            <a:lnSpc>
              <a:spcPct val="90000"/>
            </a:lnSpc>
            <a:spcBef>
              <a:spcPct val="0"/>
            </a:spcBef>
            <a:spcAft>
              <a:spcPct val="35000"/>
            </a:spcAft>
            <a:buNone/>
          </a:pPr>
          <a:r>
            <a:rPr lang="en-US" sz="2200" kern="1200" dirty="0"/>
            <a:t>• </a:t>
          </a:r>
          <a:r>
            <a:rPr lang="en-GB" sz="2200" kern="1200" dirty="0"/>
            <a:t>In g</a:t>
          </a:r>
          <a:r>
            <a:rPr lang="en-US" sz="2200" kern="1200" dirty="0" err="1"/>
            <a:t>roups</a:t>
          </a:r>
          <a:r>
            <a:rPr lang="en-GB" sz="2200" kern="1200" dirty="0"/>
            <a:t>,</a:t>
          </a:r>
          <a:r>
            <a:rPr lang="en-US" sz="2200" kern="1200" dirty="0"/>
            <a:t> choose a health issue (e.g., obesity, smoking)</a:t>
          </a:r>
        </a:p>
      </dsp:txBody>
      <dsp:txXfrm>
        <a:off x="887117" y="11477"/>
        <a:ext cx="7809109" cy="768066"/>
      </dsp:txXfrm>
    </dsp:sp>
    <dsp:sp modelId="{286DF54A-1C63-4ABC-868A-19ABB140B3F3}">
      <dsp:nvSpPr>
        <dsp:cNvPr id="0" name=""/>
        <dsp:cNvSpPr/>
      </dsp:nvSpPr>
      <dsp:spPr>
        <a:xfrm>
          <a:off x="0" y="961599"/>
          <a:ext cx="8696227" cy="768066"/>
        </a:xfrm>
        <a:prstGeom prst="roundRect">
          <a:avLst>
            <a:gd name="adj" fmla="val 10000"/>
          </a:avLst>
        </a:prstGeom>
        <a:solidFill>
          <a:schemeClr val="accent2">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950FE87E-62B0-4112-A590-C9205793746C}">
      <dsp:nvSpPr>
        <dsp:cNvPr id="0" name=""/>
        <dsp:cNvSpPr/>
      </dsp:nvSpPr>
      <dsp:spPr>
        <a:xfrm>
          <a:off x="232340" y="1134414"/>
          <a:ext cx="422436" cy="422436"/>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195DD741-C41B-4FE2-BF47-4D4045CE0A01}">
      <dsp:nvSpPr>
        <dsp:cNvPr id="0" name=""/>
        <dsp:cNvSpPr/>
      </dsp:nvSpPr>
      <dsp:spPr>
        <a:xfrm>
          <a:off x="887117" y="961599"/>
          <a:ext cx="7809109" cy="76806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1287" tIns="81287" rIns="81287" bIns="81287" numCol="1" spcCol="1270" anchor="ctr" anchorCtr="0">
          <a:noAutofit/>
        </a:bodyPr>
        <a:lstStyle/>
        <a:p>
          <a:pPr marL="0" lvl="0" indent="0" algn="l" defTabSz="977900">
            <a:lnSpc>
              <a:spcPct val="90000"/>
            </a:lnSpc>
            <a:spcBef>
              <a:spcPct val="0"/>
            </a:spcBef>
            <a:spcAft>
              <a:spcPct val="35000"/>
            </a:spcAft>
            <a:buNone/>
          </a:pPr>
          <a:r>
            <a:rPr lang="en-US" sz="2200" kern="1200"/>
            <a:t>• Map contributing factors using D&amp;W model layers</a:t>
          </a:r>
        </a:p>
      </dsp:txBody>
      <dsp:txXfrm>
        <a:off x="887117" y="961599"/>
        <a:ext cx="7809109" cy="768066"/>
      </dsp:txXfrm>
    </dsp:sp>
    <dsp:sp modelId="{8E57FDA7-1F7C-4541-870D-FB9418CEC0B4}">
      <dsp:nvSpPr>
        <dsp:cNvPr id="0" name=""/>
        <dsp:cNvSpPr/>
      </dsp:nvSpPr>
      <dsp:spPr>
        <a:xfrm>
          <a:off x="0" y="1921682"/>
          <a:ext cx="8696227" cy="768066"/>
        </a:xfrm>
        <a:prstGeom prst="roundRect">
          <a:avLst>
            <a:gd name="adj" fmla="val 10000"/>
          </a:avLst>
        </a:prstGeom>
        <a:solidFill>
          <a:schemeClr val="accent2">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86CE1B78-483B-4313-B299-6D087B526A52}">
      <dsp:nvSpPr>
        <dsp:cNvPr id="0" name=""/>
        <dsp:cNvSpPr/>
      </dsp:nvSpPr>
      <dsp:spPr>
        <a:xfrm>
          <a:off x="232340" y="2094497"/>
          <a:ext cx="422436" cy="422436"/>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762ADBDE-DDC2-4179-B630-71F60C92C396}">
      <dsp:nvSpPr>
        <dsp:cNvPr id="0" name=""/>
        <dsp:cNvSpPr/>
      </dsp:nvSpPr>
      <dsp:spPr>
        <a:xfrm>
          <a:off x="887117" y="1921682"/>
          <a:ext cx="7809109" cy="76806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1287" tIns="81287" rIns="81287" bIns="81287" numCol="1" spcCol="1270" anchor="ctr" anchorCtr="0">
          <a:noAutofit/>
        </a:bodyPr>
        <a:lstStyle/>
        <a:p>
          <a:pPr marL="0" lvl="0" indent="0" algn="l" defTabSz="977900">
            <a:lnSpc>
              <a:spcPct val="90000"/>
            </a:lnSpc>
            <a:spcBef>
              <a:spcPct val="0"/>
            </a:spcBef>
            <a:spcAft>
              <a:spcPct val="35000"/>
            </a:spcAft>
            <a:buNone/>
          </a:pPr>
          <a:r>
            <a:rPr lang="en-US" sz="2200" kern="1200"/>
            <a:t>• Add real-world examples where possible</a:t>
          </a:r>
        </a:p>
      </dsp:txBody>
      <dsp:txXfrm>
        <a:off x="887117" y="1921682"/>
        <a:ext cx="7809109" cy="768066"/>
      </dsp:txXfrm>
    </dsp:sp>
    <dsp:sp modelId="{E9322716-21C7-4072-BA25-493F18BB3287}">
      <dsp:nvSpPr>
        <dsp:cNvPr id="0" name=""/>
        <dsp:cNvSpPr/>
      </dsp:nvSpPr>
      <dsp:spPr>
        <a:xfrm>
          <a:off x="0" y="2881766"/>
          <a:ext cx="8696227" cy="768066"/>
        </a:xfrm>
        <a:prstGeom prst="roundRect">
          <a:avLst>
            <a:gd name="adj" fmla="val 10000"/>
          </a:avLst>
        </a:prstGeom>
        <a:solidFill>
          <a:schemeClr val="accent2">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4215465C-D3BA-47FC-9A16-E34FF4ADBF1F}">
      <dsp:nvSpPr>
        <dsp:cNvPr id="0" name=""/>
        <dsp:cNvSpPr/>
      </dsp:nvSpPr>
      <dsp:spPr>
        <a:xfrm>
          <a:off x="232340" y="3054581"/>
          <a:ext cx="422436" cy="422436"/>
        </a:xfrm>
        <a:prstGeom prst="rect">
          <a:avLst/>
        </a:prstGeom>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9472F455-4BE6-499F-95C4-1F857FEDCE54}">
      <dsp:nvSpPr>
        <dsp:cNvPr id="0" name=""/>
        <dsp:cNvSpPr/>
      </dsp:nvSpPr>
      <dsp:spPr>
        <a:xfrm>
          <a:off x="887117" y="2881766"/>
          <a:ext cx="7809109" cy="76806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1287" tIns="81287" rIns="81287" bIns="81287" numCol="1" spcCol="1270" anchor="ctr" anchorCtr="0">
          <a:noAutofit/>
        </a:bodyPr>
        <a:lstStyle/>
        <a:p>
          <a:pPr marL="0" lvl="0" indent="0" algn="l" defTabSz="977900">
            <a:lnSpc>
              <a:spcPct val="90000"/>
            </a:lnSpc>
            <a:spcBef>
              <a:spcPct val="0"/>
            </a:spcBef>
            <a:spcAft>
              <a:spcPct val="35000"/>
            </a:spcAft>
            <a:buNone/>
          </a:pPr>
          <a:r>
            <a:rPr lang="en-GB" sz="2200" kern="1200"/>
            <a:t>Be ready to present key points to the class</a:t>
          </a:r>
          <a:endParaRPr lang="en-US" sz="2200" kern="1200"/>
        </a:p>
      </dsp:txBody>
      <dsp:txXfrm>
        <a:off x="887117" y="2881766"/>
        <a:ext cx="7809109" cy="768066"/>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5481084-E492-4C4C-A9B2-30A3775DF2E8}">
      <dsp:nvSpPr>
        <dsp:cNvPr id="0" name=""/>
        <dsp:cNvSpPr/>
      </dsp:nvSpPr>
      <dsp:spPr>
        <a:xfrm>
          <a:off x="0" y="0"/>
          <a:ext cx="6889108" cy="869470"/>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l" defTabSz="933450">
            <a:lnSpc>
              <a:spcPct val="90000"/>
            </a:lnSpc>
            <a:spcBef>
              <a:spcPct val="0"/>
            </a:spcBef>
            <a:spcAft>
              <a:spcPct val="35000"/>
            </a:spcAft>
            <a:buNone/>
          </a:pPr>
          <a:r>
            <a:rPr lang="en-US" sz="2100" kern="1200"/>
            <a:t>Watch this short video: Understanding Health Inequalities (Elevate NI)</a:t>
          </a:r>
        </a:p>
      </dsp:txBody>
      <dsp:txXfrm>
        <a:off x="25466" y="25466"/>
        <a:ext cx="5877411" cy="818538"/>
      </dsp:txXfrm>
    </dsp:sp>
    <dsp:sp modelId="{B3965A2A-CA21-4CFF-84A9-711DDBFBFD8C}">
      <dsp:nvSpPr>
        <dsp:cNvPr id="0" name=""/>
        <dsp:cNvSpPr/>
      </dsp:nvSpPr>
      <dsp:spPr>
        <a:xfrm>
          <a:off x="576962" y="1027555"/>
          <a:ext cx="6889108" cy="869470"/>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l" defTabSz="933450">
            <a:lnSpc>
              <a:spcPct val="90000"/>
            </a:lnSpc>
            <a:spcBef>
              <a:spcPct val="0"/>
            </a:spcBef>
            <a:spcAft>
              <a:spcPct val="35000"/>
            </a:spcAft>
            <a:buNone/>
          </a:pPr>
          <a:r>
            <a:rPr lang="en-US" sz="2100" kern="1200" dirty="0">
              <a:solidFill>
                <a:schemeClr val="bg1"/>
              </a:solidFill>
            </a:rPr>
            <a:t>Link: </a:t>
          </a:r>
          <a:r>
            <a:rPr lang="en-US" sz="2100" kern="1200" dirty="0">
              <a:solidFill>
                <a:schemeClr val="bg1"/>
              </a:solidFill>
              <a:hlinkClick xmlns:r="http://schemas.openxmlformats.org/officeDocument/2006/relationships" r:id="rId1">
                <a:extLst>
                  <a:ext uri="{A12FA001-AC4F-418D-AE19-62706E023703}">
                    <ahyp:hlinkClr xmlns:ahyp="http://schemas.microsoft.com/office/drawing/2018/hyperlinkcolor" val="tx"/>
                  </a:ext>
                </a:extLst>
              </a:hlinkClick>
            </a:rPr>
            <a:t>https://elevateni.org/videos/understanding-health-inequalities/</a:t>
          </a:r>
          <a:r>
            <a:rPr lang="en-GB" sz="2100" kern="1200" dirty="0">
              <a:solidFill>
                <a:schemeClr val="bg1"/>
              </a:solidFill>
            </a:rPr>
            <a:t> </a:t>
          </a:r>
          <a:endParaRPr lang="en-US" sz="2100" kern="1200" dirty="0">
            <a:solidFill>
              <a:schemeClr val="bg1"/>
            </a:solidFill>
          </a:endParaRPr>
        </a:p>
      </dsp:txBody>
      <dsp:txXfrm>
        <a:off x="602428" y="1053021"/>
        <a:ext cx="5696057" cy="818538"/>
      </dsp:txXfrm>
    </dsp:sp>
    <dsp:sp modelId="{5AC79106-083E-4312-AC5C-F07C10BC9A17}">
      <dsp:nvSpPr>
        <dsp:cNvPr id="0" name=""/>
        <dsp:cNvSpPr/>
      </dsp:nvSpPr>
      <dsp:spPr>
        <a:xfrm>
          <a:off x="1145314" y="2055111"/>
          <a:ext cx="6889108" cy="869470"/>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l" defTabSz="933450">
            <a:lnSpc>
              <a:spcPct val="90000"/>
            </a:lnSpc>
            <a:spcBef>
              <a:spcPct val="0"/>
            </a:spcBef>
            <a:spcAft>
              <a:spcPct val="35000"/>
            </a:spcAft>
            <a:buNone/>
          </a:pPr>
          <a:r>
            <a:rPr lang="en-US" sz="2100" kern="1200"/>
            <a:t>• As you watch, jot down examples of SDH mentioned</a:t>
          </a:r>
        </a:p>
      </dsp:txBody>
      <dsp:txXfrm>
        <a:off x="1170780" y="2080577"/>
        <a:ext cx="5704668" cy="818538"/>
      </dsp:txXfrm>
    </dsp:sp>
    <dsp:sp modelId="{7B0D6711-5CB0-40C3-848A-DD715FB13E1A}">
      <dsp:nvSpPr>
        <dsp:cNvPr id="0" name=""/>
        <dsp:cNvSpPr/>
      </dsp:nvSpPr>
      <dsp:spPr>
        <a:xfrm>
          <a:off x="1722276" y="3082667"/>
          <a:ext cx="6889108" cy="869470"/>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l" defTabSz="933450">
            <a:lnSpc>
              <a:spcPct val="90000"/>
            </a:lnSpc>
            <a:spcBef>
              <a:spcPct val="0"/>
            </a:spcBef>
            <a:spcAft>
              <a:spcPct val="35000"/>
            </a:spcAft>
            <a:buNone/>
          </a:pPr>
          <a:r>
            <a:rPr lang="en-US" sz="2100" kern="1200"/>
            <a:t>• Match each one to the layers of the Dahlgren &amp; Whitehead model</a:t>
          </a:r>
        </a:p>
      </dsp:txBody>
      <dsp:txXfrm>
        <a:off x="1747742" y="3108133"/>
        <a:ext cx="5696057" cy="818538"/>
      </dsp:txXfrm>
    </dsp:sp>
    <dsp:sp modelId="{2B26067A-8D12-4B46-9776-47D2CC9F49E3}">
      <dsp:nvSpPr>
        <dsp:cNvPr id="0" name=""/>
        <dsp:cNvSpPr/>
      </dsp:nvSpPr>
      <dsp:spPr>
        <a:xfrm>
          <a:off x="6323952" y="665935"/>
          <a:ext cx="565155" cy="565155"/>
        </a:xfrm>
        <a:prstGeom prst="downArrow">
          <a:avLst>
            <a:gd name="adj1" fmla="val 55000"/>
            <a:gd name="adj2" fmla="val 45000"/>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31750" tIns="31750" rIns="31750" bIns="31750" numCol="1" spcCol="1270" anchor="ctr" anchorCtr="0">
          <a:noAutofit/>
        </a:bodyPr>
        <a:lstStyle/>
        <a:p>
          <a:pPr marL="0" lvl="0" indent="0" algn="ctr" defTabSz="1111250">
            <a:lnSpc>
              <a:spcPct val="90000"/>
            </a:lnSpc>
            <a:spcBef>
              <a:spcPct val="0"/>
            </a:spcBef>
            <a:spcAft>
              <a:spcPct val="35000"/>
            </a:spcAft>
            <a:buNone/>
          </a:pPr>
          <a:endParaRPr lang="en-US" sz="2500" kern="1200"/>
        </a:p>
      </dsp:txBody>
      <dsp:txXfrm>
        <a:off x="6451112" y="665935"/>
        <a:ext cx="310835" cy="425279"/>
      </dsp:txXfrm>
    </dsp:sp>
    <dsp:sp modelId="{22660913-A5E8-4653-9593-1C8F4B130B8A}">
      <dsp:nvSpPr>
        <dsp:cNvPr id="0" name=""/>
        <dsp:cNvSpPr/>
      </dsp:nvSpPr>
      <dsp:spPr>
        <a:xfrm>
          <a:off x="6900915" y="1693491"/>
          <a:ext cx="565155" cy="565155"/>
        </a:xfrm>
        <a:prstGeom prst="downArrow">
          <a:avLst>
            <a:gd name="adj1" fmla="val 55000"/>
            <a:gd name="adj2" fmla="val 45000"/>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31750" tIns="31750" rIns="31750" bIns="31750" numCol="1" spcCol="1270" anchor="ctr" anchorCtr="0">
          <a:noAutofit/>
        </a:bodyPr>
        <a:lstStyle/>
        <a:p>
          <a:pPr marL="0" lvl="0" indent="0" algn="ctr" defTabSz="1111250">
            <a:lnSpc>
              <a:spcPct val="90000"/>
            </a:lnSpc>
            <a:spcBef>
              <a:spcPct val="0"/>
            </a:spcBef>
            <a:spcAft>
              <a:spcPct val="35000"/>
            </a:spcAft>
            <a:buNone/>
          </a:pPr>
          <a:endParaRPr lang="en-US" sz="2500" kern="1200"/>
        </a:p>
      </dsp:txBody>
      <dsp:txXfrm>
        <a:off x="7028075" y="1693491"/>
        <a:ext cx="310835" cy="425279"/>
      </dsp:txXfrm>
    </dsp:sp>
    <dsp:sp modelId="{C6BADF9D-DBDA-4439-AEC8-10E755BF95A8}">
      <dsp:nvSpPr>
        <dsp:cNvPr id="0" name=""/>
        <dsp:cNvSpPr/>
      </dsp:nvSpPr>
      <dsp:spPr>
        <a:xfrm>
          <a:off x="7469266" y="2721047"/>
          <a:ext cx="565155" cy="565155"/>
        </a:xfrm>
        <a:prstGeom prst="downArrow">
          <a:avLst>
            <a:gd name="adj1" fmla="val 55000"/>
            <a:gd name="adj2" fmla="val 45000"/>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31750" tIns="31750" rIns="31750" bIns="31750" numCol="1" spcCol="1270" anchor="ctr" anchorCtr="0">
          <a:noAutofit/>
        </a:bodyPr>
        <a:lstStyle/>
        <a:p>
          <a:pPr marL="0" lvl="0" indent="0" algn="ctr" defTabSz="1111250">
            <a:lnSpc>
              <a:spcPct val="90000"/>
            </a:lnSpc>
            <a:spcBef>
              <a:spcPct val="0"/>
            </a:spcBef>
            <a:spcAft>
              <a:spcPct val="35000"/>
            </a:spcAft>
            <a:buNone/>
          </a:pPr>
          <a:endParaRPr lang="en-US" sz="2500" kern="1200"/>
        </a:p>
      </dsp:txBody>
      <dsp:txXfrm>
        <a:off x="7596426" y="2721047"/>
        <a:ext cx="310835" cy="425279"/>
      </dsp:txXfrm>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712C133-F04A-41A3-8812-51AC2ADE0E58}">
      <dsp:nvSpPr>
        <dsp:cNvPr id="0" name=""/>
        <dsp:cNvSpPr/>
      </dsp:nvSpPr>
      <dsp:spPr>
        <a:xfrm>
          <a:off x="0" y="59253"/>
          <a:ext cx="2717570" cy="1630542"/>
        </a:xfrm>
        <a:prstGeom prst="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GB" sz="2400" kern="1200" dirty="0"/>
            <a:t>Genetic factors (biological) </a:t>
          </a:r>
          <a:endParaRPr lang="en-US" sz="2400" kern="1200" dirty="0"/>
        </a:p>
      </dsp:txBody>
      <dsp:txXfrm>
        <a:off x="0" y="59253"/>
        <a:ext cx="2717570" cy="1630542"/>
      </dsp:txXfrm>
    </dsp:sp>
    <dsp:sp modelId="{4BC9CE9E-5E9A-4990-9519-78D2DCA8ABC1}">
      <dsp:nvSpPr>
        <dsp:cNvPr id="0" name=""/>
        <dsp:cNvSpPr/>
      </dsp:nvSpPr>
      <dsp:spPr>
        <a:xfrm>
          <a:off x="2989328" y="59253"/>
          <a:ext cx="2717570" cy="1630542"/>
        </a:xfrm>
        <a:prstGeom prst="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GB" sz="2400" kern="1200" dirty="0"/>
            <a:t>Environmental factors </a:t>
          </a:r>
          <a:endParaRPr lang="en-US" sz="2400" kern="1200" dirty="0"/>
        </a:p>
      </dsp:txBody>
      <dsp:txXfrm>
        <a:off x="2989328" y="59253"/>
        <a:ext cx="2717570" cy="1630542"/>
      </dsp:txXfrm>
    </dsp:sp>
    <dsp:sp modelId="{B3EC174D-D1A5-4AB2-AA1A-415E1DB6845D}">
      <dsp:nvSpPr>
        <dsp:cNvPr id="0" name=""/>
        <dsp:cNvSpPr/>
      </dsp:nvSpPr>
      <dsp:spPr>
        <a:xfrm>
          <a:off x="5978656" y="59253"/>
          <a:ext cx="2717570" cy="1630542"/>
        </a:xfrm>
        <a:prstGeom prst="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t" anchorCtr="0">
          <a:noAutofit/>
        </a:bodyPr>
        <a:lstStyle/>
        <a:p>
          <a:pPr marL="0" lvl="0" indent="0" algn="l" defTabSz="933450">
            <a:lnSpc>
              <a:spcPct val="90000"/>
            </a:lnSpc>
            <a:spcBef>
              <a:spcPct val="0"/>
            </a:spcBef>
            <a:spcAft>
              <a:spcPct val="35000"/>
            </a:spcAft>
            <a:buNone/>
          </a:pPr>
          <a:br>
            <a:rPr lang="en-GB" sz="2100" kern="1200" dirty="0"/>
          </a:br>
          <a:r>
            <a:rPr lang="en-GB" sz="2400" kern="1200" dirty="0"/>
            <a:t>Lifestyle </a:t>
          </a:r>
          <a:endParaRPr lang="en-US" sz="2400" kern="1200" dirty="0"/>
        </a:p>
        <a:p>
          <a:pPr marL="171450" lvl="1" indent="-171450" algn="l" defTabSz="711200">
            <a:lnSpc>
              <a:spcPct val="90000"/>
            </a:lnSpc>
            <a:spcBef>
              <a:spcPct val="0"/>
            </a:spcBef>
            <a:spcAft>
              <a:spcPct val="15000"/>
            </a:spcAft>
            <a:buChar char="•"/>
          </a:pPr>
          <a:r>
            <a:rPr lang="en-GB" sz="1600" kern="1200" dirty="0"/>
            <a:t>Behavioural &amp; socio-cultural </a:t>
          </a:r>
          <a:endParaRPr lang="en-US" sz="1600" kern="1200" dirty="0"/>
        </a:p>
      </dsp:txBody>
      <dsp:txXfrm>
        <a:off x="5978656" y="59253"/>
        <a:ext cx="2717570" cy="1630542"/>
      </dsp:txXfrm>
    </dsp:sp>
    <dsp:sp modelId="{FE96CB73-2D55-477C-8035-E7E2569DCA01}">
      <dsp:nvSpPr>
        <dsp:cNvPr id="0" name=""/>
        <dsp:cNvSpPr/>
      </dsp:nvSpPr>
      <dsp:spPr>
        <a:xfrm>
          <a:off x="0" y="1961553"/>
          <a:ext cx="2717570" cy="1630542"/>
        </a:xfrm>
        <a:prstGeom prst="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GB" sz="2400" kern="1200" dirty="0"/>
            <a:t>Gender &amp; Age </a:t>
          </a:r>
          <a:endParaRPr lang="en-US" sz="2400" kern="1200" dirty="0"/>
        </a:p>
      </dsp:txBody>
      <dsp:txXfrm>
        <a:off x="0" y="1961553"/>
        <a:ext cx="2717570" cy="1630542"/>
      </dsp:txXfrm>
    </dsp:sp>
    <dsp:sp modelId="{7577B944-065B-4085-ADD6-72A1040F2EBD}">
      <dsp:nvSpPr>
        <dsp:cNvPr id="0" name=""/>
        <dsp:cNvSpPr/>
      </dsp:nvSpPr>
      <dsp:spPr>
        <a:xfrm>
          <a:off x="2986963" y="2020806"/>
          <a:ext cx="2717570" cy="1630542"/>
        </a:xfrm>
        <a:prstGeom prst="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t" anchorCtr="0">
          <a:noAutofit/>
        </a:bodyPr>
        <a:lstStyle/>
        <a:p>
          <a:pPr marL="0" lvl="0" indent="0" algn="l" defTabSz="1066800">
            <a:lnSpc>
              <a:spcPct val="90000"/>
            </a:lnSpc>
            <a:spcBef>
              <a:spcPct val="0"/>
            </a:spcBef>
            <a:spcAft>
              <a:spcPct val="35000"/>
            </a:spcAft>
            <a:buNone/>
          </a:pPr>
          <a:r>
            <a:rPr lang="en-GB" sz="2400" kern="1200" dirty="0"/>
            <a:t>Socioeconomic conditions </a:t>
          </a:r>
          <a:endParaRPr lang="en-US" sz="2400" kern="1200" dirty="0"/>
        </a:p>
        <a:p>
          <a:pPr marL="171450" lvl="1" indent="-171450" algn="l" defTabSz="711200">
            <a:lnSpc>
              <a:spcPct val="90000"/>
            </a:lnSpc>
            <a:spcBef>
              <a:spcPct val="0"/>
            </a:spcBef>
            <a:spcAft>
              <a:spcPct val="15000"/>
            </a:spcAft>
            <a:buChar char="•"/>
          </a:pPr>
          <a:r>
            <a:rPr lang="en-GB" sz="1600" kern="1200" dirty="0"/>
            <a:t>Education, </a:t>
          </a:r>
          <a:endParaRPr lang="en-US" sz="1600" kern="1200" dirty="0"/>
        </a:p>
        <a:p>
          <a:pPr marL="171450" lvl="1" indent="-171450" algn="l" defTabSz="711200">
            <a:lnSpc>
              <a:spcPct val="90000"/>
            </a:lnSpc>
            <a:spcBef>
              <a:spcPct val="0"/>
            </a:spcBef>
            <a:spcAft>
              <a:spcPct val="15000"/>
            </a:spcAft>
            <a:buChar char="•"/>
          </a:pPr>
          <a:r>
            <a:rPr lang="en-GB" sz="1600" kern="1200"/>
            <a:t>Occupation, </a:t>
          </a:r>
          <a:endParaRPr lang="en-US" sz="1600" kern="1200"/>
        </a:p>
        <a:p>
          <a:pPr marL="171450" lvl="1" indent="-171450" algn="l" defTabSz="711200">
            <a:lnSpc>
              <a:spcPct val="90000"/>
            </a:lnSpc>
            <a:spcBef>
              <a:spcPct val="0"/>
            </a:spcBef>
            <a:spcAft>
              <a:spcPct val="15000"/>
            </a:spcAft>
            <a:buChar char="•"/>
          </a:pPr>
          <a:r>
            <a:rPr lang="en-GB" sz="1600" kern="1200"/>
            <a:t>Income </a:t>
          </a:r>
          <a:endParaRPr lang="en-US" sz="1600" kern="1200"/>
        </a:p>
      </dsp:txBody>
      <dsp:txXfrm>
        <a:off x="2986963" y="2020806"/>
        <a:ext cx="2717570" cy="1630542"/>
      </dsp:txXfrm>
    </dsp:sp>
    <dsp:sp modelId="{B0BC13BB-E28E-4593-9F67-98BCA9D7C4EA}">
      <dsp:nvSpPr>
        <dsp:cNvPr id="0" name=""/>
        <dsp:cNvSpPr/>
      </dsp:nvSpPr>
      <dsp:spPr>
        <a:xfrm>
          <a:off x="5978656" y="1961553"/>
          <a:ext cx="2717570" cy="1630542"/>
        </a:xfrm>
        <a:prstGeom prst="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t" anchorCtr="0">
          <a:noAutofit/>
        </a:bodyPr>
        <a:lstStyle/>
        <a:p>
          <a:pPr marL="0" lvl="0" indent="0" algn="l" defTabSz="1066800">
            <a:lnSpc>
              <a:spcPct val="90000"/>
            </a:lnSpc>
            <a:spcBef>
              <a:spcPct val="0"/>
            </a:spcBef>
            <a:spcAft>
              <a:spcPct val="35000"/>
            </a:spcAft>
            <a:buNone/>
          </a:pPr>
          <a:r>
            <a:rPr lang="en-GB" sz="2400" kern="1200" dirty="0"/>
            <a:t>Health services –</a:t>
          </a:r>
          <a:endParaRPr lang="en-US" sz="2400" kern="1200" dirty="0"/>
        </a:p>
        <a:p>
          <a:pPr marL="228600" lvl="1" indent="-228600" algn="l" defTabSz="889000">
            <a:lnSpc>
              <a:spcPct val="90000"/>
            </a:lnSpc>
            <a:spcBef>
              <a:spcPct val="0"/>
            </a:spcBef>
            <a:spcAft>
              <a:spcPct val="15000"/>
            </a:spcAft>
            <a:buChar char="•"/>
          </a:pPr>
          <a:r>
            <a:rPr lang="en-GB" sz="2000" kern="1200" dirty="0"/>
            <a:t>utilisation Immunisation, Family welfare ,nutritional… </a:t>
          </a:r>
          <a:endParaRPr lang="en-US" sz="2000" kern="1200" dirty="0"/>
        </a:p>
      </dsp:txBody>
      <dsp:txXfrm>
        <a:off x="5978656" y="1961553"/>
        <a:ext cx="2717570" cy="1630542"/>
      </dsp:txXfrm>
    </dsp:sp>
  </dsp:spTree>
</dsp:drawing>
</file>

<file path=ppt/diagrams/drawing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881BB14-CEAD-4072-B170-8C3F96661585}">
      <dsp:nvSpPr>
        <dsp:cNvPr id="0" name=""/>
        <dsp:cNvSpPr/>
      </dsp:nvSpPr>
      <dsp:spPr>
        <a:xfrm>
          <a:off x="0" y="38779"/>
          <a:ext cx="2691057" cy="1614634"/>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4770" tIns="64770" rIns="64770" bIns="64770" numCol="1" spcCol="1270" anchor="ctr" anchorCtr="0">
          <a:noAutofit/>
        </a:bodyPr>
        <a:lstStyle/>
        <a:p>
          <a:pPr marL="0" lvl="0" indent="0" algn="ctr" defTabSz="755650">
            <a:lnSpc>
              <a:spcPct val="90000"/>
            </a:lnSpc>
            <a:spcBef>
              <a:spcPct val="0"/>
            </a:spcBef>
            <a:spcAft>
              <a:spcPct val="35000"/>
            </a:spcAft>
            <a:buNone/>
          </a:pPr>
          <a:r>
            <a:rPr lang="en-US" sz="1700" b="1" kern="1200" dirty="0"/>
            <a:t>The </a:t>
          </a:r>
          <a:r>
            <a:rPr lang="en-US" sz="1700" b="1" kern="1200" dirty="0">
              <a:solidFill>
                <a:srgbClr val="92D050"/>
              </a:solidFill>
            </a:rPr>
            <a:t>social determinants of health </a:t>
          </a:r>
          <a:r>
            <a:rPr lang="en-US" sz="1700" b="1" kern="1200" dirty="0"/>
            <a:t>we’ve explored (e.g., housing, education, employment, inequality) are central to the SDG agenda.</a:t>
          </a:r>
        </a:p>
      </dsp:txBody>
      <dsp:txXfrm>
        <a:off x="0" y="38779"/>
        <a:ext cx="2691057" cy="1614634"/>
      </dsp:txXfrm>
    </dsp:sp>
    <dsp:sp modelId="{0343B170-BA6E-4959-9CC8-E798C45A45FE}">
      <dsp:nvSpPr>
        <dsp:cNvPr id="0" name=""/>
        <dsp:cNvSpPr/>
      </dsp:nvSpPr>
      <dsp:spPr>
        <a:xfrm>
          <a:off x="2957795" y="0"/>
          <a:ext cx="2691057" cy="1614634"/>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4770" tIns="64770" rIns="64770" bIns="64770" numCol="1" spcCol="1270" anchor="ctr" anchorCtr="0">
          <a:noAutofit/>
        </a:bodyPr>
        <a:lstStyle/>
        <a:p>
          <a:pPr marL="0" lvl="0" indent="0" algn="ctr" defTabSz="755650">
            <a:lnSpc>
              <a:spcPct val="90000"/>
            </a:lnSpc>
            <a:spcBef>
              <a:spcPct val="0"/>
            </a:spcBef>
            <a:spcAft>
              <a:spcPct val="35000"/>
            </a:spcAft>
            <a:buNone/>
          </a:pPr>
          <a:r>
            <a:rPr lang="en-US" sz="1700" b="1" kern="1200" dirty="0"/>
            <a:t>SDG 3 aims to ‘Ensure healthy lives and promote well-being for all at all ages.’</a:t>
          </a:r>
        </a:p>
      </dsp:txBody>
      <dsp:txXfrm>
        <a:off x="2957795" y="0"/>
        <a:ext cx="2691057" cy="1614634"/>
      </dsp:txXfrm>
    </dsp:sp>
    <dsp:sp modelId="{6031A5D2-7914-4DDD-ADFC-6EF56F0196A4}">
      <dsp:nvSpPr>
        <dsp:cNvPr id="0" name=""/>
        <dsp:cNvSpPr/>
      </dsp:nvSpPr>
      <dsp:spPr>
        <a:xfrm>
          <a:off x="5920327" y="38779"/>
          <a:ext cx="2691057" cy="1614634"/>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4770" tIns="64770" rIns="64770" bIns="64770" numCol="1" spcCol="1270" anchor="ctr" anchorCtr="0">
          <a:noAutofit/>
        </a:bodyPr>
        <a:lstStyle/>
        <a:p>
          <a:pPr marL="0" lvl="0" indent="0" algn="ctr" defTabSz="755650">
            <a:lnSpc>
              <a:spcPct val="90000"/>
            </a:lnSpc>
            <a:spcBef>
              <a:spcPct val="0"/>
            </a:spcBef>
            <a:spcAft>
              <a:spcPct val="35000"/>
            </a:spcAft>
            <a:buNone/>
          </a:pPr>
          <a:r>
            <a:rPr lang="en-US" sz="1700" b="1" kern="1200" dirty="0"/>
            <a:t>Achieving SDG 3 requires tackling key health inequalities, improving access to services, and addressing upstream factors.</a:t>
          </a:r>
        </a:p>
      </dsp:txBody>
      <dsp:txXfrm>
        <a:off x="5920327" y="38779"/>
        <a:ext cx="2691057" cy="1614634"/>
      </dsp:txXfrm>
    </dsp:sp>
    <dsp:sp modelId="{40E6E67E-DFEA-4605-B78A-5C602987F2CA}">
      <dsp:nvSpPr>
        <dsp:cNvPr id="0" name=""/>
        <dsp:cNvSpPr/>
      </dsp:nvSpPr>
      <dsp:spPr>
        <a:xfrm>
          <a:off x="1480081" y="1922519"/>
          <a:ext cx="2691057" cy="1614634"/>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4770" tIns="64770" rIns="64770" bIns="64770" numCol="1" spcCol="1270" anchor="ctr" anchorCtr="0">
          <a:noAutofit/>
        </a:bodyPr>
        <a:lstStyle/>
        <a:p>
          <a:pPr marL="0" lvl="0" indent="0" algn="ctr" defTabSz="755650">
            <a:lnSpc>
              <a:spcPct val="90000"/>
            </a:lnSpc>
            <a:spcBef>
              <a:spcPct val="0"/>
            </a:spcBef>
            <a:spcAft>
              <a:spcPct val="35000"/>
            </a:spcAft>
            <a:buNone/>
          </a:pPr>
          <a:r>
            <a:rPr lang="en-US" sz="1700" b="1" kern="1200" dirty="0"/>
            <a:t>Policies like MECC, the NHS Long Term Plan, and the Marmot Review all contribute to SDG 3 by focusing on prevention, equity, and integrated care.</a:t>
          </a:r>
        </a:p>
      </dsp:txBody>
      <dsp:txXfrm>
        <a:off x="1480081" y="1922519"/>
        <a:ext cx="2691057" cy="1614634"/>
      </dsp:txXfrm>
    </dsp:sp>
    <dsp:sp modelId="{6BCB5838-A52D-4BF0-82AC-CB67D585670A}">
      <dsp:nvSpPr>
        <dsp:cNvPr id="0" name=""/>
        <dsp:cNvSpPr/>
      </dsp:nvSpPr>
      <dsp:spPr>
        <a:xfrm>
          <a:off x="4440245" y="1922519"/>
          <a:ext cx="2691057" cy="1614634"/>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4770" tIns="64770" rIns="64770" bIns="64770" numCol="1" spcCol="1270" anchor="ctr" anchorCtr="0">
          <a:noAutofit/>
        </a:bodyPr>
        <a:lstStyle/>
        <a:p>
          <a:pPr marL="0" lvl="0" indent="0" algn="ctr" defTabSz="755650">
            <a:lnSpc>
              <a:spcPct val="90000"/>
            </a:lnSpc>
            <a:spcBef>
              <a:spcPct val="0"/>
            </a:spcBef>
            <a:spcAft>
              <a:spcPct val="35000"/>
            </a:spcAft>
            <a:buNone/>
          </a:pPr>
          <a:r>
            <a:rPr lang="en-US" sz="1700" b="1" kern="1200" dirty="0"/>
            <a:t>Other SDGs such as SDG 1 (No Poverty), SDG 4 (Quality Education), and SDG 10 (Reduced Inequalities) also influence health outcomes and intersect with SDG 3.</a:t>
          </a:r>
        </a:p>
      </dsp:txBody>
      <dsp:txXfrm>
        <a:off x="4440245" y="1922519"/>
        <a:ext cx="2691057" cy="1614634"/>
      </dsp:txXfrm>
    </dsp:sp>
  </dsp:spTree>
</dsp:drawing>
</file>

<file path=ppt/diagrams/drawing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3631347-7E5C-44F8-B677-2F0A5AC8AA6F}">
      <dsp:nvSpPr>
        <dsp:cNvPr id="0" name=""/>
        <dsp:cNvSpPr/>
      </dsp:nvSpPr>
      <dsp:spPr>
        <a:xfrm>
          <a:off x="0" y="623004"/>
          <a:ext cx="8696227" cy="551655"/>
        </a:xfrm>
        <a:prstGeom prst="round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87630" tIns="87630" rIns="87630" bIns="87630" numCol="1" spcCol="1270" anchor="ctr" anchorCtr="0">
          <a:noAutofit/>
        </a:bodyPr>
        <a:lstStyle/>
        <a:p>
          <a:pPr marL="0" lvl="0" indent="0" algn="l" defTabSz="1022350">
            <a:lnSpc>
              <a:spcPct val="90000"/>
            </a:lnSpc>
            <a:spcBef>
              <a:spcPct val="0"/>
            </a:spcBef>
            <a:spcAft>
              <a:spcPct val="35000"/>
            </a:spcAft>
            <a:buNone/>
          </a:pPr>
          <a:r>
            <a:rPr lang="en-US" sz="2300" kern="1200"/>
            <a:t>What did you learn about how health inequalities arise?</a:t>
          </a:r>
        </a:p>
      </dsp:txBody>
      <dsp:txXfrm>
        <a:off x="26930" y="649934"/>
        <a:ext cx="8642367" cy="497795"/>
      </dsp:txXfrm>
    </dsp:sp>
    <dsp:sp modelId="{892C77E5-6D32-4273-A6E3-F67128FC6155}">
      <dsp:nvSpPr>
        <dsp:cNvPr id="0" name=""/>
        <dsp:cNvSpPr/>
      </dsp:nvSpPr>
      <dsp:spPr>
        <a:xfrm>
          <a:off x="0" y="1240899"/>
          <a:ext cx="8696227" cy="551655"/>
        </a:xfrm>
        <a:prstGeom prst="round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87630" tIns="87630" rIns="87630" bIns="87630" numCol="1" spcCol="1270" anchor="ctr" anchorCtr="0">
          <a:noAutofit/>
        </a:bodyPr>
        <a:lstStyle/>
        <a:p>
          <a:pPr marL="0" lvl="0" indent="0" algn="l" defTabSz="1022350">
            <a:lnSpc>
              <a:spcPct val="90000"/>
            </a:lnSpc>
            <a:spcBef>
              <a:spcPct val="0"/>
            </a:spcBef>
            <a:spcAft>
              <a:spcPct val="35000"/>
            </a:spcAft>
            <a:buNone/>
          </a:pPr>
          <a:r>
            <a:rPr lang="en-US" sz="2300" kern="1200"/>
            <a:t>Why is addressing SDH important for population health?</a:t>
          </a:r>
        </a:p>
      </dsp:txBody>
      <dsp:txXfrm>
        <a:off x="26930" y="1267829"/>
        <a:ext cx="8642367" cy="497795"/>
      </dsp:txXfrm>
    </dsp:sp>
    <dsp:sp modelId="{5617AE8D-342A-4803-8C8C-7E8D17B0C295}">
      <dsp:nvSpPr>
        <dsp:cNvPr id="0" name=""/>
        <dsp:cNvSpPr/>
      </dsp:nvSpPr>
      <dsp:spPr>
        <a:xfrm>
          <a:off x="0" y="1858794"/>
          <a:ext cx="8696227" cy="551655"/>
        </a:xfrm>
        <a:prstGeom prst="round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87630" tIns="87630" rIns="87630" bIns="87630" numCol="1" spcCol="1270" anchor="ctr" anchorCtr="0">
          <a:noAutofit/>
        </a:bodyPr>
        <a:lstStyle/>
        <a:p>
          <a:pPr marL="0" lvl="0" indent="0" algn="l" defTabSz="1022350">
            <a:lnSpc>
              <a:spcPct val="90000"/>
            </a:lnSpc>
            <a:spcBef>
              <a:spcPct val="0"/>
            </a:spcBef>
            <a:spcAft>
              <a:spcPct val="35000"/>
            </a:spcAft>
            <a:buNone/>
          </a:pPr>
          <a:r>
            <a:rPr lang="en-US" sz="2300" kern="1200"/>
            <a:t>How can healthcare practitioners contribute to reducing inequalities?</a:t>
          </a:r>
        </a:p>
      </dsp:txBody>
      <dsp:txXfrm>
        <a:off x="26930" y="1885724"/>
        <a:ext cx="8642367" cy="497795"/>
      </dsp:txXfrm>
    </dsp:sp>
    <dsp:sp modelId="{DD0DE2BA-B524-4DE5-BEB5-1AE1195F5D39}">
      <dsp:nvSpPr>
        <dsp:cNvPr id="0" name=""/>
        <dsp:cNvSpPr/>
      </dsp:nvSpPr>
      <dsp:spPr>
        <a:xfrm>
          <a:off x="0" y="2476689"/>
          <a:ext cx="8696227" cy="551655"/>
        </a:xfrm>
        <a:prstGeom prst="round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87630" tIns="87630" rIns="87630" bIns="87630" numCol="1" spcCol="1270" anchor="ctr" anchorCtr="0">
          <a:noAutofit/>
        </a:bodyPr>
        <a:lstStyle/>
        <a:p>
          <a:pPr marL="0" lvl="0" indent="0" algn="l" defTabSz="1022350">
            <a:lnSpc>
              <a:spcPct val="90000"/>
            </a:lnSpc>
            <a:spcBef>
              <a:spcPct val="0"/>
            </a:spcBef>
            <a:spcAft>
              <a:spcPct val="35000"/>
            </a:spcAft>
            <a:buNone/>
          </a:pPr>
          <a:r>
            <a:rPr lang="en-US" sz="2300" kern="1200"/>
            <a:t>Add your thoughts in your learning journal or recap sheet</a:t>
          </a:r>
        </a:p>
      </dsp:txBody>
      <dsp:txXfrm>
        <a:off x="26930" y="2503619"/>
        <a:ext cx="8642367" cy="497795"/>
      </dsp:txXfrm>
    </dsp:sp>
  </dsp:spTree>
</dsp:drawing>
</file>

<file path=ppt/diagrams/layout1.xml><?xml version="1.0" encoding="utf-8"?>
<dgm:layoutDef xmlns:dgm="http://schemas.openxmlformats.org/drawingml/2006/diagram" xmlns:a="http://schemas.openxmlformats.org/drawingml/2006/main" uniqueId="urn:microsoft.com/office/officeart/2018/2/layout/IconVerticalSolidList#1">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2.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3.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5.xml><?xml version="1.0" encoding="utf-8"?>
<dgm:layoutDef xmlns:dgm="http://schemas.openxmlformats.org/drawingml/2006/diagram" xmlns:a="http://schemas.openxmlformats.org/drawingml/2006/main" uniqueId="urn:microsoft.com/office/officeart/2018/2/layout/IconVerticalSolidList#59">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6.xml><?xml version="1.0" encoding="utf-8"?>
<dgm:layoutDef xmlns:dgm="http://schemas.openxmlformats.org/drawingml/2006/diagram" xmlns:a="http://schemas.openxmlformats.org/drawingml/2006/main" uniqueId="urn:microsoft.com/office/officeart/2005/8/layout/vProcess5">
  <dgm:title val=""/>
  <dgm:desc val=""/>
  <dgm:catLst>
    <dgm:cat type="process" pri="14000"/>
  </dgm:catLst>
  <dgm:sampData>
    <dgm:dataModel>
      <dgm:ptLst>
        <dgm:pt modelId="0" type="doc"/>
        <dgm:pt modelId="1">
          <dgm:prSet phldr="1"/>
        </dgm:pt>
        <dgm:pt modelId="2">
          <dgm:prSet phldr="1"/>
        </dgm:pt>
        <dgm:pt modelId="3">
          <dgm:prSet phldr="1"/>
        </dgm:pt>
      </dgm:ptLst>
      <dgm:cxnLst>
        <dgm:cxn modelId="5" srcId="0" destId="1" srcOrd="0" destOrd="0"/>
        <dgm:cxn modelId="6" srcId="0" destId="2" srcOrd="1" destOrd="0"/>
        <dgm:cxn modelId="7" srcId="0" destId="3" srcOrd="2"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6" srcId="0" destId="1" srcOrd="0" destOrd="0"/>
        <dgm:cxn modelId="7" srcId="0" destId="2" srcOrd="1" destOrd="0"/>
        <dgm:cxn modelId="8" srcId="0" destId="3" srcOrd="2" destOrd="0"/>
        <dgm:cxn modelId="9" srcId="0" destId="4" srcOrd="3" destOrd="0"/>
      </dgm:cxnLst>
      <dgm:bg/>
      <dgm:whole/>
    </dgm:dataModel>
  </dgm:clrData>
  <dgm:layoutNode name="outerComposite">
    <dgm:varLst>
      <dgm:chMax val="5"/>
      <dgm:dir/>
      <dgm:resizeHandles val="exact"/>
    </dgm:varLst>
    <dgm:alg type="composite"/>
    <dgm:shape xmlns:r="http://schemas.openxmlformats.org/officeDocument/2006/relationships" r:blip="">
      <dgm:adjLst/>
    </dgm:shape>
    <dgm:presOf/>
    <dgm:choose name="Name0">
      <dgm:if name="Name1" func="var" arg="dir" op="equ" val="norm">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l" for="ch" forName="TwoNodes_1"/>
          <dgm:constr type="w" for="ch" forName="TwoNodes_2" refType="w" fact="0.85"/>
          <dgm:constr type="h" for="ch" forName="TwoNodes_2" refType="h" fact="0.45"/>
          <dgm:constr type="b" for="ch" forName="TwoNodes_2" refType="h"/>
          <dgm:constr type="r" for="ch" forName="TwoNodes_2" refType="w"/>
          <dgm:constr type="w" for="ch" forName="TwoConn_1-2" refType="h" refFor="ch" refForName="TwoNodes_1" fact="0.65"/>
          <dgm:constr type="h" for="ch" forName="TwoConn_1-2" refType="h" refFor="ch" refForName="TwoNodes_1" fact="0.65"/>
          <dgm:constr type="ctrY" for="ch" forName="TwoConn_1-2" refType="h" fact="0.5"/>
          <dgm:constr type="r" for="ch" forName="TwoConn_1-2" refType="r" refFor="ch" refForName="TwoNodes_1"/>
          <dgm:constr type="r" for="ch" forName="TwoNodes_1_text" refType="l" refFor="ch" refForName="TwoConn_1-2"/>
          <dgm:constr type="rOff" for="ch" forName="TwoNodes_1_text" refType="w" refFor="ch" refForName="TwoConn_1-2" fact="-0.5"/>
          <dgm:constr type="t" for="ch" forName="TwoNodes_1_text" refType="t" refFor="ch" refForName="TwoNodes_1"/>
          <dgm:constr type="b" for="ch" forName="TwoNodes_1_text" refType="b" refFor="ch" refForName="TwoNodes_1"/>
          <dgm:constr type="l" for="ch" forName="TwoNodes_1_text" refType="l" refFor="ch" refForName="TwoNodes_1"/>
          <dgm:constr type="r" for="ch" forName="TwoNodes_2_text" refType="l" refFor="ch" refForName="TwoConn_1-2"/>
          <dgm:constr type="t" for="ch" forName="TwoNodes_2_text" refType="t" refFor="ch" refForName="TwoNodes_2"/>
          <dgm:constr type="b" for="ch" forName="TwoNodes_2_text" refType="b" refFor="ch" refForName="TwoNodes_2"/>
          <dgm:constr type="l" for="ch" forName="TwoNodes_2_text" refType="l" refFor="ch" refForName="TwoNodes_2"/>
          <dgm:constr type="w" for="ch" forName="ThreeNodes_1" refType="w" fact="0.85"/>
          <dgm:constr type="h" for="ch" forName="ThreeNodes_1" refType="h" fact="0.3"/>
          <dgm:constr type="t" for="ch" forName="ThreeNodes_1"/>
          <dgm:constr type="l" for="ch" forName="ThreeNodes_1"/>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r" for="ch" forName="ThreeNodes_3" refType="w"/>
          <dgm:constr type="w" for="ch" forName="ThreeConn_1-2" refType="h" refFor="ch" refForName="ThreeNodes_1" fact="0.65"/>
          <dgm:constr type="h" for="ch" forName="ThreeConn_1-2" refType="h" refFor="ch" refForName="ThreeNodes_1" fact="0.65"/>
          <dgm:constr type="ctrY" for="ch" forName="ThreeConn_1-2" refType="h" fact="0.325"/>
          <dgm:constr type="r" for="ch" forName="ThreeConn_1-2" refType="r"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r" for="ch" forName="ThreeConn_2-3" refType="r" refFor="ch" refForName="ThreeNodes_2"/>
          <dgm:constr type="r" for="ch" forName="ThreeNodes_1_text" refType="l" refFor="ch" refForName="ThreeConn_1-2"/>
          <dgm:constr type="rOff" for="ch" forName="ThreeNodes_1_text" refType="w" refFor="ch" refForName="ThreeConn_1-2" fact="-0.57"/>
          <dgm:constr type="t" for="ch" forName="ThreeNodes_1_text" refType="t" refFor="ch" refForName="ThreeNodes_1"/>
          <dgm:constr type="b" for="ch" forName="ThreeNodes_1_text" refType="b" refFor="ch" refForName="ThreeNodes_1"/>
          <dgm:constr type="l" for="ch" forName="ThreeNodes_1_text" refType="l" refFor="ch" refForName="ThreeNodes_1"/>
          <dgm:constr type="r" for="ch" forName="ThreeNodes_2_text" refType="l" refFor="ch" refForName="ThreeConn_1-2"/>
          <dgm:constr type="t" for="ch" forName="ThreeNodes_2_text" refType="t" refFor="ch" refForName="ThreeNodes_2"/>
          <dgm:constr type="b" for="ch" forName="ThreeNodes_2_text" refType="b" refFor="ch" refForName="ThreeNodes_2"/>
          <dgm:constr type="l" for="ch" forName="ThreeNodes_2_text" refType="l" refFor="ch" refForName="ThreeNodes_2"/>
          <dgm:constr type="r" for="ch" forName="ThreeNodes_3_text" refType="l" refFor="ch" refForName="ThreeConn_2-3"/>
          <dgm:constr type="t" for="ch" forName="ThreeNodes_3_text" refType="t" refFor="ch" refForName="ThreeNodes_3"/>
          <dgm:constr type="b" for="ch" forName="ThreeNodes_3_text" refType="b" refFor="ch" refForName="ThreeNodes_3"/>
          <dgm:constr type="l" for="ch" forName="ThreeNodes_3_text" refType="l" refFor="ch" refForName="ThreeNodes_3"/>
          <dgm:constr type="w" for="ch" forName="FourNodes_1" refType="w" fact="0.8"/>
          <dgm:constr type="h" for="ch" forName="FourNodes_1" refType="h" fact="0.22"/>
          <dgm:constr type="t" for="ch" forName="FourNodes_1"/>
          <dgm:constr type="l" for="ch" forName="FourNodes_1"/>
          <dgm:constr type="w" for="ch" forName="FourNodes_2" refType="w" fact="0.8"/>
          <dgm:constr type="h" for="ch" forName="FourNodes_2" refType="h" fact="0.22"/>
          <dgm:constr type="ctrY" for="ch" forName="FourNodes_2" refType="h" fact="0.37"/>
          <dgm:constr type="ctrX" for="ch" forName="FourNodes_2" refType="w" fact="0.467"/>
          <dgm:constr type="w" for="ch" forName="FourNodes_3" refType="w" fact="0.8"/>
          <dgm:constr type="h" for="ch" forName="FourNodes_3" refType="h" fact="0.22"/>
          <dgm:constr type="ctrY" for="ch" forName="FourNodes_3" refType="h" fact="0.63"/>
          <dgm:constr type="ctrX" for="ch" forName="FourNodes_3" refType="w" fact="0.533"/>
          <dgm:constr type="w" for="ch" forName="FourNodes_4" refType="w" fact="0.8"/>
          <dgm:constr type="h" for="ch" forName="FourNodes_4" refType="h" fact="0.22"/>
          <dgm:constr type="b" for="ch" forName="FourNodes_4" refType="h"/>
          <dgm:constr type="r" for="ch" forName="FourNodes_4" refType="w"/>
          <dgm:constr type="w" for="ch" forName="FourConn_1-2" refType="h" refFor="ch" refForName="FourNodes_1" fact="0.65"/>
          <dgm:constr type="h" for="ch" forName="FourConn_1-2" refType="h" refFor="ch" refForName="FourNodes_1" fact="0.65"/>
          <dgm:constr type="ctrY" for="ch" forName="FourConn_1-2" refType="h" fact="0.24"/>
          <dgm:constr type="r" for="ch" forName="FourConn_1-2" refType="r"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r" for="ch" forName="FourConn_2-3" refType="r"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r" for="ch" forName="FourConn_3-4" refType="r" refFor="ch" refForName="FourNodes_3"/>
          <dgm:constr type="r" for="ch" forName="FourNodes_1_text" refType="l" refFor="ch" refForName="FourConn_1-2"/>
          <dgm:constr type="rOff" for="ch" forName="FourNodes_1_text" refType="w" refFor="ch" refForName="FourConn_1-2" fact="-0.7"/>
          <dgm:constr type="t" for="ch" forName="FourNodes_1_text" refType="t" refFor="ch" refForName="FourNodes_1"/>
          <dgm:constr type="b" for="ch" forName="FourNodes_1_text" refType="b" refFor="ch" refForName="FourNodes_1"/>
          <dgm:constr type="l" for="ch" forName="FourNodes_1_text" refType="l" refFor="ch" refForName="FourNodes_1"/>
          <dgm:constr type="r" for="ch" forName="FourNodes_2_text" refType="l" refFor="ch" refForName="FourConn_1-2"/>
          <dgm:constr type="t" for="ch" forName="FourNodes_2_text" refType="t" refFor="ch" refForName="FourNodes_2"/>
          <dgm:constr type="b" for="ch" forName="FourNodes_2_text" refType="b" refFor="ch" refForName="FourNodes_2"/>
          <dgm:constr type="l" for="ch" forName="FourNodes_2_text" refType="l" refFor="ch" refForName="FourNodes_2"/>
          <dgm:constr type="r" for="ch" forName="FourNodes_3_text" refType="l" refFor="ch" refForName="FourConn_2-3"/>
          <dgm:constr type="t" for="ch" forName="FourNodes_3_text" refType="t" refFor="ch" refForName="FourNodes_3"/>
          <dgm:constr type="b" for="ch" forName="FourNodes_3_text" refType="b" refFor="ch" refForName="FourNodes_3"/>
          <dgm:constr type="l" for="ch" forName="FourNodes_3_text" refType="l" refFor="ch" refForName="FourNodes_3"/>
          <dgm:constr type="r" for="ch" forName="FourNodes_4_text" refType="l" refFor="ch" refForName="FourConn_3-4"/>
          <dgm:constr type="t" for="ch" forName="FourNodes_4_text" refType="t" refFor="ch" refForName="FourNodes_4"/>
          <dgm:constr type="b" for="ch" forName="FourNodes_4_text" refType="b" refFor="ch" refForName="FourNodes_4"/>
          <dgm:constr type="l" for="ch" forName="FourNodes_4_text" refType="l" refFor="ch" refForName="FourNodes_4"/>
          <dgm:constr type="w" for="ch" forName="FiveNodes_1" refType="w" fact="0.77"/>
          <dgm:constr type="h" for="ch" forName="FiveNodes_1" refType="h" fact="0.18"/>
          <dgm:constr type="t" for="ch" forName="FiveNodes_1"/>
          <dgm:constr type="l" for="ch" forName="FiveNodes_1"/>
          <dgm:constr type="w" for="ch" forName="FiveNodes_2" refType="w" fact="0.77"/>
          <dgm:constr type="h" for="ch" forName="FiveNodes_2" refType="h" fact="0.18"/>
          <dgm:constr type="ctrY" for="ch" forName="FiveNodes_2" refType="h" fact="0.295"/>
          <dgm:constr type="ctrX" for="ch" forName="FiveNodes_2" refType="w" fact="0.442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5575"/>
          <dgm:constr type="w" for="ch" forName="FiveNodes_5" refType="w" fact="0.77"/>
          <dgm:constr type="h" for="ch" forName="FiveNodes_5" refType="h" fact="0.18"/>
          <dgm:constr type="b" for="ch" forName="FiveNodes_5" refType="h"/>
          <dgm:constr type="r" for="ch" forName="FiveNodes_5" refType="w"/>
          <dgm:constr type="w" for="ch" forName="FiveConn_1-2" refType="h" refFor="ch" refForName="FiveNodes_1" fact="0.65"/>
          <dgm:constr type="h" for="ch" forName="FiveConn_1-2" refType="h" refFor="ch" refForName="FiveNodes_1" fact="0.65"/>
          <dgm:constr type="ctrY" for="ch" forName="FiveConn_1-2" refType="h" fact="0.19"/>
          <dgm:constr type="r" for="ch" forName="FiveConn_1-2" refType="r"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r" for="ch" forName="FiveConn_2-3" refType="r"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r" for="ch" forName="FiveConn_3-4" refType="r"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r" for="ch" forName="FiveConn_4-5" refType="r" refFor="ch" refForName="FiveNodes_4"/>
          <dgm:constr type="r" for="ch" forName="FiveNodes_1_text" refType="l" refFor="ch" refForName="FiveConn_1-2"/>
          <dgm:constr type="rOff" for="ch" forName="FiveNodes_1_text" refType="w" refFor="ch" refForName="FiveConn_1-2" fact="-0.75"/>
          <dgm:constr type="t" for="ch" forName="FiveNodes_1_text" refType="t" refFor="ch" refForName="FiveNodes_1"/>
          <dgm:constr type="b" for="ch" forName="FiveNodes_1_text" refType="b" refFor="ch" refForName="FiveNodes_1"/>
          <dgm:constr type="l" for="ch" forName="FiveNodes_1_text" refType="l" refFor="ch" refForName="FiveNodes_1"/>
          <dgm:constr type="r" for="ch" forName="FiveNodes_2_text" refType="l" refFor="ch" refForName="FiveConn_1-2"/>
          <dgm:constr type="t" for="ch" forName="FiveNodes_2_text" refType="t" refFor="ch" refForName="FiveNodes_2"/>
          <dgm:constr type="b" for="ch" forName="FiveNodes_2_text" refType="b" refFor="ch" refForName="FiveNodes_2"/>
          <dgm:constr type="l" for="ch" forName="FiveNodes_2_text" refType="l" refFor="ch" refForName="FiveNodes_2"/>
          <dgm:constr type="r" for="ch" forName="FiveNodes_3_text" refType="l" refFor="ch" refForName="FiveConn_2-3"/>
          <dgm:constr type="t" for="ch" forName="FiveNodes_3_text" refType="t" refFor="ch" refForName="FiveNodes_3"/>
          <dgm:constr type="b" for="ch" forName="FiveNodes_3_text" refType="b" refFor="ch" refForName="FiveNodes_3"/>
          <dgm:constr type="l" for="ch" forName="FiveNodes_3_text" refType="l" refFor="ch" refForName="FiveNodes_3"/>
          <dgm:constr type="r" for="ch" forName="FiveNodes_4_text" refType="l" refFor="ch" refForName="FiveConn_3-4"/>
          <dgm:constr type="t" for="ch" forName="FiveNodes_4_text" refType="t" refFor="ch" refForName="FiveNodes_4"/>
          <dgm:constr type="b" for="ch" forName="FiveNodes_4_text" refType="b" refFor="ch" refForName="FiveNodes_4"/>
          <dgm:constr type="l" for="ch" forName="FiveNodes_4_text" refType="l" refFor="ch" refForName="FiveNodes_4"/>
          <dgm:constr type="r" for="ch" forName="FiveNodes_5_text" refType="l" refFor="ch" refForName="FiveConn_4-5"/>
          <dgm:constr type="t" for="ch" forName="FiveNodes_5_text" refType="t" refFor="ch" refForName="FiveNodes_5"/>
          <dgm:constr type="b" for="ch" forName="FiveNodes_5_text" refType="b" refFor="ch" refForName="FiveNodes_5"/>
          <dgm:constr type="l" for="ch" forName="FiveNodes_5_text" refType="l" refFor="ch" refForName="FiveNodes_5"/>
        </dgm:constrLst>
      </dgm:if>
      <dgm:else name="Name2">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r" for="ch" forName="TwoNodes_1" refType="w"/>
          <dgm:constr type="w" for="ch" forName="TwoNodes_2" refType="w" fact="0.85"/>
          <dgm:constr type="h" for="ch" forName="TwoNodes_2" refType="h" fact="0.45"/>
          <dgm:constr type="b" for="ch" forName="TwoNodes_2" refType="h"/>
          <dgm:constr type="l" for="ch" forName="TwoNodes_2"/>
          <dgm:constr type="w" for="ch" forName="TwoConn_1-2" refType="h" refFor="ch" refForName="TwoNodes_1" fact="0.65"/>
          <dgm:constr type="h" for="ch" forName="TwoConn_1-2" refType="h" refFor="ch" refForName="TwoNodes_1" fact="0.65"/>
          <dgm:constr type="ctrY" for="ch" forName="TwoConn_1-2" refType="h" fact="0.5"/>
          <dgm:constr type="l" for="ch" forName="TwoConn_1-2" refType="l" refFor="ch" refForName="TwoNodes_1"/>
          <dgm:constr type="l" for="ch" forName="TwoNodes_1_text" refType="r" refFor="ch" refForName="TwoConn_1-2"/>
          <dgm:constr type="lOff" for="ch" forName="TwoNodes_1_text" refType="w" refFor="ch" refForName="TwoConn_1-2" fact="0.5"/>
          <dgm:constr type="t" for="ch" forName="TwoNodes_1_text" refType="t" refFor="ch" refForName="TwoNodes_1"/>
          <dgm:constr type="b" for="ch" forName="TwoNodes_1_text" refType="b" refFor="ch" refForName="TwoNodes_1"/>
          <dgm:constr type="r" for="ch" forName="TwoNodes_1_text" refType="r" refFor="ch" refForName="TwoNodes_1"/>
          <dgm:constr type="l" for="ch" forName="TwoNodes_2_text" refType="r" refFor="ch" refForName="TwoConn_1-2"/>
          <dgm:constr type="t" for="ch" forName="TwoNodes_2_text" refType="t" refFor="ch" refForName="TwoNodes_2"/>
          <dgm:constr type="b" for="ch" forName="TwoNodes_2_text" refType="b" refFor="ch" refForName="TwoNodes_2"/>
          <dgm:constr type="r" for="ch" forName="TwoNodes_2_text" refType="r" refFor="ch" refForName="TwoNodes_2"/>
          <dgm:constr type="w" for="ch" forName="ThreeNodes_1" refType="w" fact="0.85"/>
          <dgm:constr type="h" for="ch" forName="ThreeNodes_1" refType="h" fact="0.3"/>
          <dgm:constr type="t" for="ch" forName="ThreeNodes_1"/>
          <dgm:constr type="r" for="ch" forName="ThreeNodes_1" refType="w"/>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l" for="ch" forName="ThreeNodes_3"/>
          <dgm:constr type="w" for="ch" forName="ThreeConn_1-2" refType="h" refFor="ch" refForName="ThreeNodes_1" fact="0.65"/>
          <dgm:constr type="h" for="ch" forName="ThreeConn_1-2" refType="h" refFor="ch" refForName="ThreeNodes_1" fact="0.65"/>
          <dgm:constr type="ctrY" for="ch" forName="ThreeConn_1-2" refType="h" fact="0.325"/>
          <dgm:constr type="l" for="ch" forName="ThreeConn_1-2" refType="l"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l" for="ch" forName="ThreeConn_2-3" refType="l" refFor="ch" refForName="ThreeNodes_2"/>
          <dgm:constr type="l" for="ch" forName="ThreeNodes_1_text" refType="r" refFor="ch" refForName="ThreeConn_1-2"/>
          <dgm:constr type="lOff" for="ch" forName="ThreeNodes_1_text" refType="w" refFor="ch" refForName="ThreeConn_1-2" fact="0.55"/>
          <dgm:constr type="t" for="ch" forName="ThreeNodes_1_text" refType="t" refFor="ch" refForName="ThreeNodes_1"/>
          <dgm:constr type="b" for="ch" forName="ThreeNodes_1_text" refType="b" refFor="ch" refForName="ThreeNodes_1"/>
          <dgm:constr type="r" for="ch" forName="ThreeNodes_1_text" refType="r" refFor="ch" refForName="ThreeNodes_1"/>
          <dgm:constr type="l" for="ch" forName="ThreeNodes_2_text" refType="r" refFor="ch" refForName="ThreeConn_1-2"/>
          <dgm:constr type="t" for="ch" forName="ThreeNodes_2_text" refType="t" refFor="ch" refForName="ThreeNodes_2"/>
          <dgm:constr type="b" for="ch" forName="ThreeNodes_2_text" refType="b" refFor="ch" refForName="ThreeNodes_2"/>
          <dgm:constr type="r" for="ch" forName="ThreeNodes_2_text" refType="r" refFor="ch" refForName="ThreeNodes_2"/>
          <dgm:constr type="l" for="ch" forName="ThreeNodes_3_text" refType="r" refFor="ch" refForName="ThreeConn_2-3"/>
          <dgm:constr type="t" for="ch" forName="ThreeNodes_3_text" refType="t" refFor="ch" refForName="ThreeNodes_3"/>
          <dgm:constr type="b" for="ch" forName="ThreeNodes_3_text" refType="b" refFor="ch" refForName="ThreeNodes_3"/>
          <dgm:constr type="r" for="ch" forName="ThreeNodes_3_text" refType="r" refFor="ch" refForName="ThreeNodes_3"/>
          <dgm:constr type="w" for="ch" forName="FourNodes_1" refType="w" fact="0.8"/>
          <dgm:constr type="h" for="ch" forName="FourNodes_1" refType="h" fact="0.22"/>
          <dgm:constr type="t" for="ch" forName="FourNodes_1"/>
          <dgm:constr type="r" for="ch" forName="FourNodes_1" refType="w"/>
          <dgm:constr type="w" for="ch" forName="FourNodes_2" refType="w" fact="0.8"/>
          <dgm:constr type="h" for="ch" forName="FourNodes_2" refType="h" fact="0.22"/>
          <dgm:constr type="ctrY" for="ch" forName="FourNodes_2" refType="h" fact="0.37"/>
          <dgm:constr type="ctrX" for="ch" forName="FourNodes_2" refType="w" fact="0.533"/>
          <dgm:constr type="w" for="ch" forName="FourNodes_3" refType="w" fact="0.8"/>
          <dgm:constr type="h" for="ch" forName="FourNodes_3" refType="h" fact="0.22"/>
          <dgm:constr type="ctrY" for="ch" forName="FourNodes_3" refType="h" fact="0.63"/>
          <dgm:constr type="ctrX" for="ch" forName="FourNodes_3" refType="w" fact="0.467"/>
          <dgm:constr type="w" for="ch" forName="FourNodes_4" refType="w" fact="0.8"/>
          <dgm:constr type="h" for="ch" forName="FourNodes_4" refType="h" fact="0.22"/>
          <dgm:constr type="b" for="ch" forName="FourNodes_4" refType="h"/>
          <dgm:constr type="l" for="ch" forName="FourNodes_4"/>
          <dgm:constr type="w" for="ch" forName="FourConn_1-2" refType="h" refFor="ch" refForName="FourNodes_1" fact="0.65"/>
          <dgm:constr type="h" for="ch" forName="FourConn_1-2" refType="h" refFor="ch" refForName="FourNodes_1" fact="0.65"/>
          <dgm:constr type="ctrY" for="ch" forName="FourConn_1-2" refType="h" fact="0.24"/>
          <dgm:constr type="l" for="ch" forName="FourConn_1-2" refType="l"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l" for="ch" forName="FourConn_2-3" refType="l"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l" for="ch" forName="FourConn_3-4" refType="l" refFor="ch" refForName="FourNodes_3"/>
          <dgm:constr type="l" for="ch" forName="FourNodes_1_text" refType="r" refFor="ch" refForName="FourConn_1-2"/>
          <dgm:constr type="lOff" for="ch" forName="FourNodes_1_text" refType="w" refFor="ch" refForName="FourConn_1-2" fact="0.69"/>
          <dgm:constr type="t" for="ch" forName="FourNodes_1_text" refType="t" refFor="ch" refForName="FourNodes_1"/>
          <dgm:constr type="b" for="ch" forName="FourNodes_1_text" refType="b" refFor="ch" refForName="FourNodes_1"/>
          <dgm:constr type="r" for="ch" forName="FourNodes_1_text" refType="r" refFor="ch" refForName="FourNodes_1"/>
          <dgm:constr type="l" for="ch" forName="FourNodes_2_text" refType="r" refFor="ch" refForName="FourConn_1-2"/>
          <dgm:constr type="t" for="ch" forName="FourNodes_2_text" refType="t" refFor="ch" refForName="FourNodes_2"/>
          <dgm:constr type="b" for="ch" forName="FourNodes_2_text" refType="b" refFor="ch" refForName="FourNodes_2"/>
          <dgm:constr type="r" for="ch" forName="FourNodes_2_text" refType="r" refFor="ch" refForName="FourNodes_2"/>
          <dgm:constr type="l" for="ch" forName="FourNodes_3_text" refType="r" refFor="ch" refForName="FourConn_2-3"/>
          <dgm:constr type="t" for="ch" forName="FourNodes_3_text" refType="t" refFor="ch" refForName="FourNodes_3"/>
          <dgm:constr type="b" for="ch" forName="FourNodes_3_text" refType="b" refFor="ch" refForName="FourNodes_3"/>
          <dgm:constr type="r" for="ch" forName="FourNodes_3_text" refType="r" refFor="ch" refForName="FourNodes_3"/>
          <dgm:constr type="l" for="ch" forName="FourNodes_4_text" refType="r" refFor="ch" refForName="FourConn_3-4"/>
          <dgm:constr type="t" for="ch" forName="FourNodes_4_text" refType="t" refFor="ch" refForName="FourNodes_4"/>
          <dgm:constr type="b" for="ch" forName="FourNodes_4_text" refType="b" refFor="ch" refForName="FourNodes_4"/>
          <dgm:constr type="r" for="ch" forName="FourNodes_4_text" refType="r" refFor="ch" refForName="FourNodes_4"/>
          <dgm:constr type="w" for="ch" forName="FiveNodes_1" refType="w" fact="0.77"/>
          <dgm:constr type="h" for="ch" forName="FiveNodes_1" refType="h" fact="0.18"/>
          <dgm:constr type="t" for="ch" forName="FiveNodes_1"/>
          <dgm:constr type="r" for="ch" forName="FiveNodes_1" refType="w"/>
          <dgm:constr type="w" for="ch" forName="FiveNodes_2" refType="w" fact="0.77"/>
          <dgm:constr type="h" for="ch" forName="FiveNodes_2" refType="h" fact="0.18"/>
          <dgm:constr type="ctrY" for="ch" forName="FiveNodes_2" refType="h" fact="0.295"/>
          <dgm:constr type="ctrX" for="ch" forName="FiveNodes_2" refType="w" fact="0.557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4425"/>
          <dgm:constr type="w" for="ch" forName="FiveNodes_5" refType="w" fact="0.77"/>
          <dgm:constr type="h" for="ch" forName="FiveNodes_5" refType="h" fact="0.18"/>
          <dgm:constr type="b" for="ch" forName="FiveNodes_5" refType="h"/>
          <dgm:constr type="l" for="ch" forName="FiveNodes_5"/>
          <dgm:constr type="w" for="ch" forName="FiveConn_1-2" refType="h" refFor="ch" refForName="FiveNodes_1" fact="0.65"/>
          <dgm:constr type="h" for="ch" forName="FiveConn_1-2" refType="h" refFor="ch" refForName="FiveNodes_1" fact="0.65"/>
          <dgm:constr type="ctrY" for="ch" forName="FiveConn_1-2" refType="h" fact="0.19"/>
          <dgm:constr type="l" for="ch" forName="FiveConn_1-2" refType="l"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l" for="ch" forName="FiveConn_2-3" refType="l"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l" for="ch" forName="FiveConn_3-4" refType="l"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l" for="ch" forName="FiveConn_4-5" refType="l" refFor="ch" refForName="FiveNodes_4"/>
          <dgm:constr type="l" for="ch" forName="FiveNodes_1_text" refType="r" refFor="ch" refForName="FiveConn_1-2"/>
          <dgm:constr type="lOff" for="ch" forName="FiveNodes_1_text" refType="w" refFor="ch" refForName="FiveConn_1-2" fact="0.73"/>
          <dgm:constr type="t" for="ch" forName="FiveNodes_1_text" refType="t" refFor="ch" refForName="FiveNodes_1"/>
          <dgm:constr type="b" for="ch" forName="FiveNodes_1_text" refType="b" refFor="ch" refForName="FiveNodes_1"/>
          <dgm:constr type="r" for="ch" forName="FiveNodes_1_text" refType="r" refFor="ch" refForName="FiveNodes_1"/>
          <dgm:constr type="l" for="ch" forName="FiveNodes_2_text" refType="r" refFor="ch" refForName="FiveConn_1-2"/>
          <dgm:constr type="t" for="ch" forName="FiveNodes_2_text" refType="t" refFor="ch" refForName="FiveNodes_2"/>
          <dgm:constr type="b" for="ch" forName="FiveNodes_2_text" refType="b" refFor="ch" refForName="FiveNodes_2"/>
          <dgm:constr type="r" for="ch" forName="FiveNodes_2_text" refType="r" refFor="ch" refForName="FiveNodes_2"/>
          <dgm:constr type="l" for="ch" forName="FiveNodes_3_text" refType="r" refFor="ch" refForName="FiveConn_2-3"/>
          <dgm:constr type="t" for="ch" forName="FiveNodes_3_text" refType="t" refFor="ch" refForName="FiveNodes_3"/>
          <dgm:constr type="b" for="ch" forName="FiveNodes_3_text" refType="b" refFor="ch" refForName="FiveNodes_3"/>
          <dgm:constr type="r" for="ch" forName="FiveNodes_3_text" refType="r" refFor="ch" refForName="FiveNodes_3"/>
          <dgm:constr type="l" for="ch" forName="FiveNodes_4_text" refType="r" refFor="ch" refForName="FiveConn_3-4"/>
          <dgm:constr type="t" for="ch" forName="FiveNodes_4_text" refType="t" refFor="ch" refForName="FiveNodes_4"/>
          <dgm:constr type="b" for="ch" forName="FiveNodes_4_text" refType="b" refFor="ch" refForName="FiveNodes_4"/>
          <dgm:constr type="r" for="ch" forName="FiveNodes_4_text" refType="r" refFor="ch" refForName="FiveNodes_4"/>
          <dgm:constr type="l" for="ch" forName="FiveNodes_5_text" refType="r" refFor="ch" refForName="FiveConn_4-5"/>
          <dgm:constr type="t" for="ch" forName="FiveNodes_5_text" refType="t" refFor="ch" refForName="FiveNodes_5"/>
          <dgm:constr type="b" for="ch" forName="FiveNodes_5_text" refType="b" refFor="ch" refForName="FiveNodes_5"/>
          <dgm:constr type="r" for="ch" forName="FiveNodes_5_text" refType="r" refFor="ch" refForName="FiveNodes_5"/>
        </dgm:constrLst>
      </dgm:else>
    </dgm:choose>
    <dgm:ruleLst/>
    <dgm:layoutNode name="dummyMaxCanvas">
      <dgm:varLst/>
      <dgm:alg type="sp"/>
      <dgm:shape xmlns:r="http://schemas.openxmlformats.org/officeDocument/2006/relationships" r:blip="">
        <dgm:adjLst/>
      </dgm:shape>
      <dgm:presOf/>
      <dgm:constrLst/>
      <dgm:ruleLst/>
    </dgm:layoutNode>
    <dgm:choose name="Name3">
      <dgm:if name="Name4" axis="ch" ptType="node" func="cnt" op="equ" val="1">
        <dgm:layoutNode name="OneNode_1">
          <dgm:varLst>
            <dgm:bulletEnabled val="1"/>
          </dgm:varLst>
          <dgm:alg type="tx"/>
          <dgm:shape xmlns:r="http://schemas.openxmlformats.org/officeDocument/2006/relationships" type="roundRect" r:blip="">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5">
        <dgm:choose name="Name6">
          <dgm:if name="Name7" axis="ch" ptType="node" func="cnt" op="equ" val="2">
            <dgm:layoutNode name="Two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wo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wo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wo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wo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
            <dgm:choose name="Name9">
              <dgm:if name="Name10" axis="ch" ptType="node" func="cnt" op="equ" val="3">
                <dgm:layoutNode name="Thre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hre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hre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Thre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1">
                <dgm:choose name="Name12">
                  <dgm:if name="Name13" axis="ch" ptType="node" func="cnt" op="equ" val="4">
                    <dgm:layoutNode name="Four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our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our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our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our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4">
                    <dgm:choose name="Name15">
                      <dgm:if name="Name16" axis="ch" ptType="node" func="cnt" op="gte" val="5">
                        <dgm:layoutNode name="Fiv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iv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iv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ive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iveNodes_5">
                          <dgm:varLst>
                            <dgm:bulletEnabled val="1"/>
                          </dgm:varLst>
                          <dgm:alg type="sp"/>
                          <dgm:shape xmlns:r="http://schemas.openxmlformats.org/officeDocument/2006/relationships" type="roundRect" r:blip="">
                            <dgm:adjLst>
                              <dgm:adj idx="1" val="0.1"/>
                            </dgm:adjLst>
                          </dgm:shape>
                          <dgm:presOf axis="ch desOrSelf" ptType="node node" st="5 1" cnt="1 0"/>
                          <dgm:constrLst/>
                          <dgm:ruleLst/>
                        </dgm:layoutNode>
                        <dgm:layoutNode name="Fiv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4-5" styleLbl="fgAccFollowNode1">
                          <dgm:varLst>
                            <dgm:bulletEnabled val="1"/>
                          </dgm:varLst>
                          <dgm:alg type="tx"/>
                          <dgm:shape xmlns:r="http://schemas.openxmlformats.org/officeDocument/2006/relationships" type="downArrow" r:blip="">
                            <dgm:adjLst>
                              <dgm:adj idx="1" val="0.55"/>
                              <dgm:adj idx="2" val="0.45"/>
                            </dgm:adjLst>
                          </dgm:shape>
                          <dgm:presOf axis="ch" ptType="sibTrans" st="4"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5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5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7"/>
                    </dgm:choose>
                  </dgm:else>
                </dgm:choose>
              </dgm:else>
            </dgm:choose>
          </dgm:else>
        </dgm:choose>
      </dgm:else>
    </dgm:choose>
  </dgm:layoutNode>
</dgm:layoutDef>
</file>

<file path=ppt/diagrams/layout7.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8.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9.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9.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8.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8D1A71EC-415E-4EB4-B38E-0ECF3AD8CED8}" type="datetimeFigureOut">
              <a:rPr lang="en-GB" smtClean="0"/>
              <a:t>23/05/2025</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463C18B-16B7-4107-A9C8-5873A3C1B7B2}" type="slidenum">
              <a:rPr lang="en-GB" smtClean="0"/>
              <a:t>‹#›</a:t>
            </a:fld>
            <a:endParaRPr lang="en-GB"/>
          </a:p>
        </p:txBody>
      </p:sp>
    </p:spTree>
    <p:extLst>
      <p:ext uri="{BB962C8B-B14F-4D97-AF65-F5344CB8AC3E}">
        <p14:creationId xmlns:p14="http://schemas.microsoft.com/office/powerpoint/2010/main" val="319963806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Health inequalities are not just differences — they </a:t>
            </a:r>
            <a:r>
              <a:rPr lang="en-GB" b="1" dirty="0"/>
              <a:t>are unfair and avoidable </a:t>
            </a:r>
            <a:r>
              <a:rPr lang="en-GB" dirty="0"/>
              <a:t>outcomes that stem from unequal access to resources, opportunities, and power.</a:t>
            </a:r>
            <a:br>
              <a:rPr lang="en-GB" dirty="0"/>
            </a:br>
            <a:r>
              <a:rPr lang="en-GB" dirty="0"/>
              <a:t>The Marmot Review (2010) argues that taking action to reduce inequalities benefits </a:t>
            </a:r>
            <a:r>
              <a:rPr lang="en-GB" b="0" dirty="0"/>
              <a:t>everyone, not just the most disadvantaged.</a:t>
            </a:r>
            <a:br>
              <a:rPr lang="en-GB" b="0" dirty="0"/>
            </a:br>
            <a:r>
              <a:rPr lang="en-GB" b="0" dirty="0"/>
              <a:t>Public Health England (2018) estimated that the cost of health inequalities includes lost productivity, greater demand on NHS services, and reduced economic growth.</a:t>
            </a:r>
          </a:p>
        </p:txBody>
      </p:sp>
      <p:sp>
        <p:nvSpPr>
          <p:cNvPr id="4" name="Slide Number Placeholder 3"/>
          <p:cNvSpPr>
            <a:spLocks noGrp="1"/>
          </p:cNvSpPr>
          <p:nvPr>
            <p:ph type="sldNum" sz="quarter" idx="5"/>
          </p:nvPr>
        </p:nvSpPr>
        <p:spPr/>
        <p:txBody>
          <a:bodyPr/>
          <a:lstStyle/>
          <a:p>
            <a:fld id="{5463C18B-16B7-4107-A9C8-5873A3C1B7B2}" type="slidenum">
              <a:rPr lang="en-GB" smtClean="0"/>
              <a:t>5</a:t>
            </a:fld>
            <a:endParaRPr lang="en-GB"/>
          </a:p>
        </p:txBody>
      </p:sp>
    </p:spTree>
    <p:extLst>
      <p:ext uri="{BB962C8B-B14F-4D97-AF65-F5344CB8AC3E}">
        <p14:creationId xmlns:p14="http://schemas.microsoft.com/office/powerpoint/2010/main" val="375962348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p:sp>
      <p:sp>
        <p:nvSpPr>
          <p:cNvPr id="3" name="Notes Placeholder 2"/>
          <p:cNvSpPr>
            <a:spLocks noGrp="1"/>
          </p:cNvSpPr>
          <p:nvPr>
            <p:ph type="body" sz="quarter" idx="3"/>
          </p:nvPr>
        </p:nvSpPr>
        <p:spPr/>
        <p:txBody>
          <a:bodyPr/>
          <a:lstStyle/>
          <a:p>
            <a:r>
              <a:t>This model is foundational in UK public health. It helps practitioners and policymakers understand that health outcomes are not solely determined by individual choices, but by wider systemic and environmental contexts. You can use this model to reflect on your own role, and consider where you might act to make the biggest impact — at the individual, community, or policy level.</a:t>
            </a:r>
          </a:p>
        </p:txBody>
      </p:sp>
      <p:sp>
        <p:nvSpPr>
          <p:cNvPr id="4" name="Slide Number Placeholder 3"/>
          <p:cNvSpPr>
            <a:spLocks noGrp="1"/>
          </p:cNvSpPr>
          <p:nvPr>
            <p:ph type="sldNum" sz="quarter" idx="5"/>
          </p:nvPr>
        </p:nvSpPr>
        <p:spPr/>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p:sp>
      <p:sp>
        <p:nvSpPr>
          <p:cNvPr id="3" name="Notes Placeholder 2"/>
          <p:cNvSpPr>
            <a:spLocks noGrp="1"/>
          </p:cNvSpPr>
          <p:nvPr>
            <p:ph type="body" sz="quarter" idx="3"/>
          </p:nvPr>
        </p:nvSpPr>
        <p:spPr/>
        <p:txBody>
          <a:bodyPr/>
          <a:lstStyle/>
          <a:p>
            <a:r>
              <a:t>This activity helps connect the model to reality. Ask groups to share 2–3 key insights.</a:t>
            </a:r>
          </a:p>
        </p:txBody>
      </p:sp>
      <p:sp>
        <p:nvSpPr>
          <p:cNvPr id="4" name="Slide Number Placeholder 3"/>
          <p:cNvSpPr>
            <a:spLocks noGrp="1"/>
          </p:cNvSpPr>
          <p:nvPr>
            <p:ph type="sldNum" sz="quarter" idx="5"/>
          </p:nvPr>
        </p:nvSpPr>
        <p:spPr/>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Other determinants of health include- Food &amp; agriculture- Education - Science &amp; technology - Standard of living - Social justice, equity, human rights - Govt Polices to raise standard of living - Inter sectoral contributions </a:t>
            </a:r>
          </a:p>
          <a:p>
            <a:r>
              <a:rPr lang="en-GB" dirty="0"/>
              <a:t>- Dissemination of information </a:t>
            </a:r>
          </a:p>
          <a:p>
            <a:endParaRPr lang="en-GB" dirty="0"/>
          </a:p>
        </p:txBody>
      </p:sp>
      <p:sp>
        <p:nvSpPr>
          <p:cNvPr id="4" name="Slide Number Placeholder 3"/>
          <p:cNvSpPr>
            <a:spLocks noGrp="1"/>
          </p:cNvSpPr>
          <p:nvPr>
            <p:ph type="sldNum" sz="quarter" idx="5"/>
          </p:nvPr>
        </p:nvSpPr>
        <p:spPr/>
        <p:txBody>
          <a:bodyPr/>
          <a:lstStyle/>
          <a:p>
            <a:fld id="{5463C18B-16B7-4107-A9C8-5873A3C1B7B2}" type="slidenum">
              <a:rPr lang="en-GB" smtClean="0"/>
              <a:t>10</a:t>
            </a:fld>
            <a:endParaRPr lang="en-GB"/>
          </a:p>
        </p:txBody>
      </p:sp>
    </p:spTree>
    <p:extLst>
      <p:ext uri="{BB962C8B-B14F-4D97-AF65-F5344CB8AC3E}">
        <p14:creationId xmlns:p14="http://schemas.microsoft.com/office/powerpoint/2010/main" val="106034202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6"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04875" eaLnBrk="0" hangingPunct="0">
              <a:defRPr>
                <a:solidFill>
                  <a:schemeClr val="tx2"/>
                </a:solidFill>
                <a:latin typeface="Tahoma" panose="020B0604030504040204" pitchFamily="34" charset="0"/>
                <a:cs typeface="Tahoma" panose="020B0604030504040204" pitchFamily="34" charset="0"/>
              </a:defRPr>
            </a:lvl1pPr>
            <a:lvl2pPr marL="742950" indent="-285750" defTabSz="904875" eaLnBrk="0" hangingPunct="0">
              <a:defRPr>
                <a:solidFill>
                  <a:schemeClr val="tx2"/>
                </a:solidFill>
                <a:latin typeface="Tahoma" panose="020B0604030504040204" pitchFamily="34" charset="0"/>
                <a:cs typeface="Tahoma" panose="020B0604030504040204" pitchFamily="34" charset="0"/>
              </a:defRPr>
            </a:lvl2pPr>
            <a:lvl3pPr marL="1143000" indent="-228600" defTabSz="904875" eaLnBrk="0" hangingPunct="0">
              <a:defRPr>
                <a:solidFill>
                  <a:schemeClr val="tx2"/>
                </a:solidFill>
                <a:latin typeface="Tahoma" panose="020B0604030504040204" pitchFamily="34" charset="0"/>
                <a:cs typeface="Tahoma" panose="020B0604030504040204" pitchFamily="34" charset="0"/>
              </a:defRPr>
            </a:lvl3pPr>
            <a:lvl4pPr marL="1600200" indent="-228600" defTabSz="904875" eaLnBrk="0" hangingPunct="0">
              <a:defRPr>
                <a:solidFill>
                  <a:schemeClr val="tx2"/>
                </a:solidFill>
                <a:latin typeface="Tahoma" panose="020B0604030504040204" pitchFamily="34" charset="0"/>
                <a:cs typeface="Tahoma" panose="020B0604030504040204" pitchFamily="34" charset="0"/>
              </a:defRPr>
            </a:lvl4pPr>
            <a:lvl5pPr marL="2057400" indent="-228600" defTabSz="904875" eaLnBrk="0" hangingPunct="0">
              <a:defRPr>
                <a:solidFill>
                  <a:schemeClr val="tx2"/>
                </a:solidFill>
                <a:latin typeface="Tahoma" panose="020B0604030504040204" pitchFamily="34" charset="0"/>
                <a:cs typeface="Tahoma" panose="020B0604030504040204" pitchFamily="34" charset="0"/>
              </a:defRPr>
            </a:lvl5pPr>
            <a:lvl6pPr marL="2514600" indent="-228600" defTabSz="904875" eaLnBrk="0" fontAlgn="base" hangingPunct="0">
              <a:spcBef>
                <a:spcPct val="0"/>
              </a:spcBef>
              <a:spcAft>
                <a:spcPct val="0"/>
              </a:spcAft>
              <a:defRPr>
                <a:solidFill>
                  <a:schemeClr val="tx2"/>
                </a:solidFill>
                <a:latin typeface="Tahoma" panose="020B0604030504040204" pitchFamily="34" charset="0"/>
                <a:cs typeface="Tahoma" panose="020B0604030504040204" pitchFamily="34" charset="0"/>
              </a:defRPr>
            </a:lvl6pPr>
            <a:lvl7pPr marL="2971800" indent="-228600" defTabSz="904875" eaLnBrk="0" fontAlgn="base" hangingPunct="0">
              <a:spcBef>
                <a:spcPct val="0"/>
              </a:spcBef>
              <a:spcAft>
                <a:spcPct val="0"/>
              </a:spcAft>
              <a:defRPr>
                <a:solidFill>
                  <a:schemeClr val="tx2"/>
                </a:solidFill>
                <a:latin typeface="Tahoma" panose="020B0604030504040204" pitchFamily="34" charset="0"/>
                <a:cs typeface="Tahoma" panose="020B0604030504040204" pitchFamily="34" charset="0"/>
              </a:defRPr>
            </a:lvl7pPr>
            <a:lvl8pPr marL="3429000" indent="-228600" defTabSz="904875" eaLnBrk="0" fontAlgn="base" hangingPunct="0">
              <a:spcBef>
                <a:spcPct val="0"/>
              </a:spcBef>
              <a:spcAft>
                <a:spcPct val="0"/>
              </a:spcAft>
              <a:defRPr>
                <a:solidFill>
                  <a:schemeClr val="tx2"/>
                </a:solidFill>
                <a:latin typeface="Tahoma" panose="020B0604030504040204" pitchFamily="34" charset="0"/>
                <a:cs typeface="Tahoma" panose="020B0604030504040204" pitchFamily="34" charset="0"/>
              </a:defRPr>
            </a:lvl8pPr>
            <a:lvl9pPr marL="3886200" indent="-228600" defTabSz="904875" eaLnBrk="0" fontAlgn="base" hangingPunct="0">
              <a:spcBef>
                <a:spcPct val="0"/>
              </a:spcBef>
              <a:spcAft>
                <a:spcPct val="0"/>
              </a:spcAft>
              <a:defRPr>
                <a:solidFill>
                  <a:schemeClr val="tx2"/>
                </a:solidFill>
                <a:latin typeface="Tahoma" panose="020B0604030504040204" pitchFamily="34" charset="0"/>
                <a:cs typeface="Tahoma" panose="020B0604030504040204" pitchFamily="34" charset="0"/>
              </a:defRPr>
            </a:lvl9pPr>
          </a:lstStyle>
          <a:p>
            <a:pPr eaLnBrk="1" hangingPunct="1"/>
            <a:fld id="{215177FE-21E0-4249-AB4B-6C3E624D934C}" type="slidenum">
              <a:rPr lang="en-US" altLang="en-US">
                <a:solidFill>
                  <a:schemeClr val="tx1"/>
                </a:solidFill>
              </a:rPr>
              <a:pPr eaLnBrk="1" hangingPunct="1"/>
              <a:t>12</a:t>
            </a:fld>
            <a:endParaRPr lang="en-US" altLang="en-US">
              <a:solidFill>
                <a:schemeClr val="tx1"/>
              </a:solidFill>
            </a:endParaRPr>
          </a:p>
        </p:txBody>
      </p:sp>
      <p:sp>
        <p:nvSpPr>
          <p:cNvPr id="62467" name="Rectangle 2"/>
          <p:cNvSpPr>
            <a:spLocks noGrp="1" noRot="1" noChangeAspect="1" noChangeArrowheads="1" noTextEdit="1"/>
          </p:cNvSpPr>
          <p:nvPr>
            <p:ph type="sldImg"/>
          </p:nvPr>
        </p:nvSpPr>
        <p:spPr>
          <a:ln/>
        </p:spPr>
      </p:sp>
      <p:sp>
        <p:nvSpPr>
          <p:cNvPr id="62468"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buFontTx/>
              <a:buNone/>
            </a:pPr>
            <a:endParaRPr lang="en-US" altLang="en-US" sz="1000" dirty="0">
              <a:latin typeface="Tahoma" panose="020B0604030504040204" pitchFamily="34" charset="0"/>
            </a:endParaRPr>
          </a:p>
        </p:txBody>
      </p:sp>
    </p:spTree>
    <p:extLst>
      <p:ext uri="{BB962C8B-B14F-4D97-AF65-F5344CB8AC3E}">
        <p14:creationId xmlns:p14="http://schemas.microsoft.com/office/powerpoint/2010/main" val="132961960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Think about how this links to the SDG’s?</a:t>
            </a:r>
          </a:p>
        </p:txBody>
      </p:sp>
      <p:sp>
        <p:nvSpPr>
          <p:cNvPr id="4" name="Slide Number Placeholder 3"/>
          <p:cNvSpPr>
            <a:spLocks noGrp="1"/>
          </p:cNvSpPr>
          <p:nvPr>
            <p:ph type="sldNum" sz="quarter" idx="5"/>
          </p:nvPr>
        </p:nvSpPr>
        <p:spPr/>
        <p:txBody>
          <a:bodyPr/>
          <a:lstStyle/>
          <a:p>
            <a:fld id="{5463C18B-16B7-4107-A9C8-5873A3C1B7B2}" type="slidenum">
              <a:rPr lang="en-GB" smtClean="0"/>
              <a:t>15</a:t>
            </a:fld>
            <a:endParaRPr lang="en-GB"/>
          </a:p>
        </p:txBody>
      </p:sp>
    </p:spTree>
    <p:extLst>
      <p:ext uri="{BB962C8B-B14F-4D97-AF65-F5344CB8AC3E}">
        <p14:creationId xmlns:p14="http://schemas.microsoft.com/office/powerpoint/2010/main" val="104956865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p:sp>
      <p:sp>
        <p:nvSpPr>
          <p:cNvPr id="3" name="Notes Placeholder 2"/>
          <p:cNvSpPr>
            <a:spLocks noGrp="1"/>
          </p:cNvSpPr>
          <p:nvPr>
            <p:ph type="body" sz="quarter" idx="3"/>
          </p:nvPr>
        </p:nvSpPr>
        <p:spPr/>
        <p:txBody>
          <a:bodyPr/>
          <a:lstStyle/>
          <a:p>
            <a:r>
              <a:t>Students should reflect on how tackling social determinants locally supports global goals like SDG 3. Encourage discussion on how their future roles may contribute to improving health equity, both nationally and globally.</a:t>
            </a:r>
          </a:p>
        </p:txBody>
      </p:sp>
      <p:sp>
        <p:nvSpPr>
          <p:cNvPr id="4" name="Slide Number Placeholder 3"/>
          <p:cNvSpPr>
            <a:spLocks noGrp="1"/>
          </p:cNvSpPr>
          <p:nvPr>
            <p:ph type="sldNum" sz="quarter" idx="5"/>
          </p:nvPr>
        </p:nvSpPr>
        <p:spPr/>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Upstream: Banning junk food ads aimed at children</a:t>
            </a:r>
          </a:p>
          <a:p>
            <a:r>
              <a:rPr lang="en-GB" dirty="0"/>
              <a:t>Midstream: Running community-based healthy eating workshops</a:t>
            </a:r>
          </a:p>
          <a:p>
            <a:r>
              <a:rPr lang="en-GB" dirty="0"/>
              <a:t>Downstream: Providing bariatric surgery for those with morbid obesity</a:t>
            </a:r>
          </a:p>
          <a:p>
            <a:endParaRPr lang="en-GB" dirty="0"/>
          </a:p>
        </p:txBody>
      </p:sp>
      <p:sp>
        <p:nvSpPr>
          <p:cNvPr id="4" name="Slide Number Placeholder 3"/>
          <p:cNvSpPr>
            <a:spLocks noGrp="1"/>
          </p:cNvSpPr>
          <p:nvPr>
            <p:ph type="sldNum" sz="quarter" idx="5"/>
          </p:nvPr>
        </p:nvSpPr>
        <p:spPr/>
        <p:txBody>
          <a:bodyPr/>
          <a:lstStyle/>
          <a:p>
            <a:fld id="{5463C18B-16B7-4107-A9C8-5873A3C1B7B2}" type="slidenum">
              <a:rPr lang="en-GB" smtClean="0"/>
              <a:t>17</a:t>
            </a:fld>
            <a:endParaRPr lang="en-GB"/>
          </a:p>
        </p:txBody>
      </p:sp>
    </p:spTree>
    <p:extLst>
      <p:ext uri="{BB962C8B-B14F-4D97-AF65-F5344CB8AC3E}">
        <p14:creationId xmlns:p14="http://schemas.microsoft.com/office/powerpoint/2010/main" val="173471829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2.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2.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2.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2.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Master" Target="../slideMasters/slideMaster3.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Master" Target="../slideMasters/slideMaster3.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Master" Target="../slideMasters/slideMaster3.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Master" Target="../slideMasters/slideMaster3.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Master" Target="../slideMasters/slideMaster3.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Master" Target="../slideMasters/slideMaster3.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Master" Target="../slideMasters/slideMaster4.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8.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Master" Target="../slideMasters/slideMaster4.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21.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Master" Target="../slideMasters/slideMaster5.xml"/></Relationships>
</file>

<file path=ppt/slideLayouts/_rels/slideLayout22.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Master" Target="../slideMasters/slideMaster5.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24.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Master" Target="../slideMasters/slideMaster6.xml"/></Relationships>
</file>

<file path=ppt/slideLayouts/_rels/slideLayout25.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Master" Target="../slideMasters/slideMaster6.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27.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Master" Target="../slideMasters/slideMaster7.xml"/></Relationships>
</file>

<file path=ppt/slideLayouts/_rels/slideLayout28.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Master" Target="../slideMasters/slideMaster7.xml"/></Relationships>
</file>

<file path=ppt/slideLayouts/_rels/slideLayout29.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Master" Target="../slideMasters/slideMaster7.xml"/></Relationships>
</file>

<file path=ppt/slideLayouts/_rels/slideLayout30.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Master" Target="../slideMasters/slideMaster7.xml"/></Relationships>
</file>

<file path=ppt/slideLayouts/_rels/slideLayout31.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Master" Target="../slideMasters/slideMaster7.xml"/></Relationships>
</file>

<file path=ppt/slideLayouts/_rels/slideLayout32.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Master" Target="../slideMasters/slideMaster7.xml"/></Relationships>
</file>

<file path=ppt/slideLayouts/_rels/slideLayout33.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Master" Target="../slideMasters/slideMaster7.xml"/></Relationships>
</file>

<file path=ppt/slideLayouts/_rels/slideLayout34.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Master" Target="../slideMasters/slideMaster7.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name="Title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94445996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5BCAD085-E8A6-8845-BD4E-CB4CCA059FC4}" type="datetimeFigureOut">
              <a:rPr lang="en-US" smtClean="0"/>
              <a:t>5/23/2025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281282722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2" name="Text Placeholder 2">
            <a:extLst>
              <a:ext uri="{FF2B5EF4-FFF2-40B4-BE49-F238E27FC236}">
                <a16:creationId xmlns:a16="http://schemas.microsoft.com/office/drawing/2014/main" id="{3A69AF18-C38F-3FB4-21F4-AE29689A4739}"/>
              </a:ext>
            </a:extLst>
          </p:cNvPr>
          <p:cNvSpPr>
            <a:spLocks noGrp="1"/>
          </p:cNvSpPr>
          <p:nvPr>
            <p:ph idx="1"/>
          </p:nvPr>
        </p:nvSpPr>
        <p:spPr>
          <a:xfrm>
            <a:off x="473108" y="1470582"/>
            <a:ext cx="3910357" cy="3751868"/>
          </a:xfrm>
          <a:prstGeom prst="rect">
            <a:avLst/>
          </a:prstGeom>
        </p:spPr>
        <p:txBody>
          <a:bodyPr vert="horz" wrap="none" lIns="0" tIns="0" rIns="0" bIns="0" rtlCol="0" anchor="t" anchorCtr="0">
            <a:noAutofit/>
          </a:bodyPr>
          <a:lstStyle>
            <a:lvl1pPr>
              <a:defRPr>
                <a:solidFill>
                  <a:schemeClr val="bg1"/>
                </a:solidFill>
              </a:defRPr>
            </a:lvl1pPr>
          </a:lstStyle>
          <a:p>
            <a:pPr lvl="0"/>
            <a:r>
              <a:rPr lang="en-US"/>
              <a:t>Click to edit Master text styles</a:t>
            </a:r>
          </a:p>
        </p:txBody>
      </p:sp>
    </p:spTree>
    <p:extLst>
      <p:ext uri="{BB962C8B-B14F-4D97-AF65-F5344CB8AC3E}">
        <p14:creationId xmlns:p14="http://schemas.microsoft.com/office/powerpoint/2010/main" val="171877806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1_Custom Layout">
    <p:spTree>
      <p:nvGrpSpPr>
        <p:cNvPr id="1" name=""/>
        <p:cNvGrpSpPr/>
        <p:nvPr/>
      </p:nvGrpSpPr>
      <p:grpSpPr>
        <a:xfrm>
          <a:off x="0" y="0"/>
          <a:ext cx="0" cy="0"/>
          <a:chOff x="0" y="0"/>
          <a:chExt cx="0" cy="0"/>
        </a:xfrm>
      </p:grpSpPr>
      <p:pic>
        <p:nvPicPr>
          <p:cNvPr id="5" name="Picture 4" descr="A close-up of a blue and yellow banner&#10;&#10;Description automatically generated">
            <a:extLst>
              <a:ext uri="{FF2B5EF4-FFF2-40B4-BE49-F238E27FC236}">
                <a16:creationId xmlns:a16="http://schemas.microsoft.com/office/drawing/2014/main" id="{DA7057D0-FC8F-3847-733D-20DDF758B554}"/>
              </a:ext>
            </a:extLst>
          </p:cNvPr>
          <p:cNvPicPr>
            <a:picLocks noChangeAspect="1"/>
          </p:cNvPicPr>
          <p:nvPr userDrawn="1"/>
        </p:nvPicPr>
        <p:blipFill>
          <a:blip r:embed="rId2"/>
          <a:stretch>
            <a:fillRect/>
          </a:stretch>
        </p:blipFill>
        <p:spPr>
          <a:xfrm>
            <a:off x="0" y="0"/>
            <a:ext cx="9144000" cy="6858000"/>
          </a:xfrm>
          <a:prstGeom prst="rect">
            <a:avLst/>
          </a:prstGeom>
        </p:spPr>
      </p:pic>
    </p:spTree>
    <p:extLst>
      <p:ext uri="{BB962C8B-B14F-4D97-AF65-F5344CB8AC3E}">
        <p14:creationId xmlns:p14="http://schemas.microsoft.com/office/powerpoint/2010/main" val="91965256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2_Custom Layout">
    <p:spTree>
      <p:nvGrpSpPr>
        <p:cNvPr id="1" name=""/>
        <p:cNvGrpSpPr/>
        <p:nvPr/>
      </p:nvGrpSpPr>
      <p:grpSpPr>
        <a:xfrm>
          <a:off x="0" y="0"/>
          <a:ext cx="0" cy="0"/>
          <a:chOff x="0" y="0"/>
          <a:chExt cx="0" cy="0"/>
        </a:xfrm>
      </p:grpSpPr>
      <p:pic>
        <p:nvPicPr>
          <p:cNvPr id="3" name="Picture 2" descr="A blue background with a blue background&#10;&#10;Description automatically generated">
            <a:extLst>
              <a:ext uri="{FF2B5EF4-FFF2-40B4-BE49-F238E27FC236}">
                <a16:creationId xmlns:a16="http://schemas.microsoft.com/office/drawing/2014/main" id="{69C8BF3C-607A-57A8-722A-506D472D1DFB}"/>
              </a:ext>
            </a:extLst>
          </p:cNvPr>
          <p:cNvPicPr>
            <a:picLocks noChangeAspect="1"/>
          </p:cNvPicPr>
          <p:nvPr userDrawn="1"/>
        </p:nvPicPr>
        <p:blipFill>
          <a:blip r:embed="rId2"/>
          <a:stretch>
            <a:fillRect/>
          </a:stretch>
        </p:blipFill>
        <p:spPr>
          <a:xfrm>
            <a:off x="0" y="0"/>
            <a:ext cx="9144000" cy="6858000"/>
          </a:xfrm>
          <a:prstGeom prst="rect">
            <a:avLst/>
          </a:prstGeom>
        </p:spPr>
      </p:pic>
      <p:sp>
        <p:nvSpPr>
          <p:cNvPr id="4" name="Text Placeholder 2">
            <a:extLst>
              <a:ext uri="{FF2B5EF4-FFF2-40B4-BE49-F238E27FC236}">
                <a16:creationId xmlns:a16="http://schemas.microsoft.com/office/drawing/2014/main" id="{CEE8E5BF-F8FD-1004-2D0C-A2318DDFCDEB}"/>
              </a:ext>
            </a:extLst>
          </p:cNvPr>
          <p:cNvSpPr>
            <a:spLocks noGrp="1"/>
          </p:cNvSpPr>
          <p:nvPr>
            <p:ph idx="1"/>
          </p:nvPr>
        </p:nvSpPr>
        <p:spPr>
          <a:xfrm>
            <a:off x="473108" y="1470582"/>
            <a:ext cx="3649147" cy="4502835"/>
          </a:xfrm>
          <a:prstGeom prst="rect">
            <a:avLst/>
          </a:prstGeom>
        </p:spPr>
        <p:txBody>
          <a:bodyPr vert="horz" wrap="none" lIns="0" tIns="0" rIns="0" bIns="0" rtlCol="0" anchor="t" anchorCtr="0">
            <a:noAutofit/>
          </a:bodyPr>
          <a:lstStyle>
            <a:lvl1pPr>
              <a:defRPr>
                <a:solidFill>
                  <a:schemeClr val="bg1"/>
                </a:solidFill>
              </a:defRPr>
            </a:lvl1pPr>
          </a:lstStyle>
          <a:p>
            <a:pPr lvl="0"/>
            <a:r>
              <a:rPr lang="en-US"/>
              <a:t>Click to edit Master text styles</a:t>
            </a:r>
          </a:p>
        </p:txBody>
      </p:sp>
      <p:sp>
        <p:nvSpPr>
          <p:cNvPr id="6" name="Text Placeholder 2">
            <a:extLst>
              <a:ext uri="{FF2B5EF4-FFF2-40B4-BE49-F238E27FC236}">
                <a16:creationId xmlns:a16="http://schemas.microsoft.com/office/drawing/2014/main" id="{D064EFEB-B375-BC6B-33CA-D988E61B1FC5}"/>
              </a:ext>
            </a:extLst>
          </p:cNvPr>
          <p:cNvSpPr>
            <a:spLocks noGrp="1"/>
          </p:cNvSpPr>
          <p:nvPr>
            <p:ph idx="10"/>
          </p:nvPr>
        </p:nvSpPr>
        <p:spPr>
          <a:xfrm>
            <a:off x="5042623" y="1470582"/>
            <a:ext cx="3649147" cy="4502835"/>
          </a:xfrm>
          <a:prstGeom prst="rect">
            <a:avLst/>
          </a:prstGeom>
        </p:spPr>
        <p:txBody>
          <a:bodyPr vert="horz" wrap="none" lIns="0" tIns="0" rIns="0" bIns="0" rtlCol="0" anchor="t" anchorCtr="0">
            <a:noAutofit/>
          </a:bodyPr>
          <a:lstStyle>
            <a:lvl1pPr>
              <a:defRPr>
                <a:solidFill>
                  <a:schemeClr val="bg1"/>
                </a:solidFill>
              </a:defRPr>
            </a:lvl1pPr>
          </a:lstStyle>
          <a:p>
            <a:pPr lvl="0"/>
            <a:r>
              <a:rPr lang="en-US"/>
              <a:t>Click to edit Master text styles</a:t>
            </a:r>
          </a:p>
        </p:txBody>
      </p:sp>
    </p:spTree>
    <p:extLst>
      <p:ext uri="{BB962C8B-B14F-4D97-AF65-F5344CB8AC3E}">
        <p14:creationId xmlns:p14="http://schemas.microsoft.com/office/powerpoint/2010/main" val="343861622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3_Custom Layout">
    <p:spTree>
      <p:nvGrpSpPr>
        <p:cNvPr id="1" name=""/>
        <p:cNvGrpSpPr/>
        <p:nvPr/>
      </p:nvGrpSpPr>
      <p:grpSpPr>
        <a:xfrm>
          <a:off x="0" y="0"/>
          <a:ext cx="0" cy="0"/>
          <a:chOff x="0" y="0"/>
          <a:chExt cx="0" cy="0"/>
        </a:xfrm>
      </p:grpSpPr>
      <p:pic>
        <p:nvPicPr>
          <p:cNvPr id="4" name="Picture 3" descr="A blue background with a logo&#10;&#10;Description automatically generated">
            <a:extLst>
              <a:ext uri="{FF2B5EF4-FFF2-40B4-BE49-F238E27FC236}">
                <a16:creationId xmlns:a16="http://schemas.microsoft.com/office/drawing/2014/main" id="{51A1BA08-5390-B75E-C2D0-6DD9A81611AD}"/>
              </a:ext>
            </a:extLst>
          </p:cNvPr>
          <p:cNvPicPr>
            <a:picLocks noChangeAspect="1"/>
          </p:cNvPicPr>
          <p:nvPr userDrawn="1"/>
        </p:nvPicPr>
        <p:blipFill>
          <a:blip r:embed="rId2"/>
          <a:stretch>
            <a:fillRect/>
          </a:stretch>
        </p:blipFill>
        <p:spPr>
          <a:xfrm>
            <a:off x="0" y="0"/>
            <a:ext cx="9144000" cy="6858000"/>
          </a:xfrm>
          <a:prstGeom prst="rect">
            <a:avLst/>
          </a:prstGeom>
        </p:spPr>
      </p:pic>
      <p:sp>
        <p:nvSpPr>
          <p:cNvPr id="3" name="Text Placeholder 2">
            <a:extLst>
              <a:ext uri="{FF2B5EF4-FFF2-40B4-BE49-F238E27FC236}">
                <a16:creationId xmlns:a16="http://schemas.microsoft.com/office/drawing/2014/main" id="{ED6D3499-4F82-EB48-9C14-EEBFDE131237}"/>
              </a:ext>
            </a:extLst>
          </p:cNvPr>
          <p:cNvSpPr>
            <a:spLocks noGrp="1"/>
          </p:cNvSpPr>
          <p:nvPr>
            <p:ph idx="1"/>
          </p:nvPr>
        </p:nvSpPr>
        <p:spPr>
          <a:xfrm>
            <a:off x="473108" y="1470582"/>
            <a:ext cx="8102927" cy="1799393"/>
          </a:xfrm>
          <a:prstGeom prst="rect">
            <a:avLst/>
          </a:prstGeom>
        </p:spPr>
        <p:txBody>
          <a:bodyPr vert="horz" wrap="none" lIns="0" tIns="0" rIns="0" bIns="0" rtlCol="0" anchor="t" anchorCtr="0">
            <a:noAutofit/>
          </a:bodyPr>
          <a:lstStyle/>
          <a:p>
            <a:pPr lvl="0"/>
            <a:r>
              <a:rPr lang="en-US"/>
              <a:t>Click to edit Master text styles</a:t>
            </a:r>
          </a:p>
        </p:txBody>
      </p:sp>
    </p:spTree>
    <p:extLst>
      <p:ext uri="{BB962C8B-B14F-4D97-AF65-F5344CB8AC3E}">
        <p14:creationId xmlns:p14="http://schemas.microsoft.com/office/powerpoint/2010/main" val="272872406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4_Custom Layout">
    <p:spTree>
      <p:nvGrpSpPr>
        <p:cNvPr id="1" name=""/>
        <p:cNvGrpSpPr/>
        <p:nvPr/>
      </p:nvGrpSpPr>
      <p:grpSpPr>
        <a:xfrm>
          <a:off x="0" y="0"/>
          <a:ext cx="0" cy="0"/>
          <a:chOff x="0" y="0"/>
          <a:chExt cx="0" cy="0"/>
        </a:xfrm>
      </p:grpSpPr>
      <p:pic>
        <p:nvPicPr>
          <p:cNvPr id="4" name="Picture 3" descr="A blue background with yellow text&#10;&#10;Description automatically generated">
            <a:extLst>
              <a:ext uri="{FF2B5EF4-FFF2-40B4-BE49-F238E27FC236}">
                <a16:creationId xmlns:a16="http://schemas.microsoft.com/office/drawing/2014/main" id="{0BEAED2B-9FEC-B78D-03CD-086B9CE00DD0}"/>
              </a:ext>
            </a:extLst>
          </p:cNvPr>
          <p:cNvPicPr>
            <a:picLocks noChangeAspect="1"/>
          </p:cNvPicPr>
          <p:nvPr userDrawn="1"/>
        </p:nvPicPr>
        <p:blipFill>
          <a:blip r:embed="rId2"/>
          <a:stretch>
            <a:fillRect/>
          </a:stretch>
        </p:blipFill>
        <p:spPr>
          <a:xfrm>
            <a:off x="0" y="0"/>
            <a:ext cx="9144000" cy="6858000"/>
          </a:xfrm>
          <a:prstGeom prst="rect">
            <a:avLst/>
          </a:prstGeom>
        </p:spPr>
      </p:pic>
      <p:sp>
        <p:nvSpPr>
          <p:cNvPr id="3" name="Text Placeholder 2">
            <a:extLst>
              <a:ext uri="{FF2B5EF4-FFF2-40B4-BE49-F238E27FC236}">
                <a16:creationId xmlns:a16="http://schemas.microsoft.com/office/drawing/2014/main" id="{ED6D3499-4F82-EB48-9C14-EEBFDE131237}"/>
              </a:ext>
            </a:extLst>
          </p:cNvPr>
          <p:cNvSpPr>
            <a:spLocks noGrp="1"/>
          </p:cNvSpPr>
          <p:nvPr>
            <p:ph idx="1"/>
          </p:nvPr>
        </p:nvSpPr>
        <p:spPr>
          <a:xfrm>
            <a:off x="473108" y="1470581"/>
            <a:ext cx="8102927" cy="3747462"/>
          </a:xfrm>
          <a:prstGeom prst="rect">
            <a:avLst/>
          </a:prstGeom>
        </p:spPr>
        <p:txBody>
          <a:bodyPr vert="horz" wrap="none" lIns="0" tIns="0" rIns="0" bIns="0" rtlCol="0" anchor="t" anchorCtr="0">
            <a:noAutofit/>
          </a:bodyPr>
          <a:lstStyle/>
          <a:p>
            <a:pPr lvl="0"/>
            <a:r>
              <a:rPr lang="en-US"/>
              <a:t>Click to edit Master text styles</a:t>
            </a:r>
          </a:p>
        </p:txBody>
      </p:sp>
    </p:spTree>
    <p:extLst>
      <p:ext uri="{BB962C8B-B14F-4D97-AF65-F5344CB8AC3E}">
        <p14:creationId xmlns:p14="http://schemas.microsoft.com/office/powerpoint/2010/main" val="213998056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670920AB-AA6F-3D43-B3EC-0910E10972C9}"/>
              </a:ext>
            </a:extLst>
          </p:cNvPr>
          <p:cNvSpPr>
            <a:spLocks noGrp="1"/>
          </p:cNvSpPr>
          <p:nvPr>
            <p:ph idx="1"/>
          </p:nvPr>
        </p:nvSpPr>
        <p:spPr>
          <a:xfrm>
            <a:off x="473108" y="1470582"/>
            <a:ext cx="3401309" cy="3864989"/>
          </a:xfrm>
          <a:prstGeom prst="rect">
            <a:avLst/>
          </a:prstGeom>
        </p:spPr>
        <p:txBody>
          <a:bodyPr vert="horz" wrap="none" lIns="0" tIns="0" rIns="0" bIns="0" rtlCol="0" anchor="t" anchorCtr="0">
            <a:noAutofit/>
          </a:bodyPr>
          <a:lstStyle/>
          <a:p>
            <a:pPr lvl="0"/>
            <a:r>
              <a:rPr lang="en-US"/>
              <a:t>Click to edit Master text styles</a:t>
            </a:r>
          </a:p>
        </p:txBody>
      </p:sp>
      <p:sp>
        <p:nvSpPr>
          <p:cNvPr id="4" name="Text Placeholder 2">
            <a:extLst>
              <a:ext uri="{FF2B5EF4-FFF2-40B4-BE49-F238E27FC236}">
                <a16:creationId xmlns:a16="http://schemas.microsoft.com/office/drawing/2014/main" id="{C4FD0158-1FCA-E74C-B123-8A32383F3E85}"/>
              </a:ext>
            </a:extLst>
          </p:cNvPr>
          <p:cNvSpPr>
            <a:spLocks noGrp="1"/>
          </p:cNvSpPr>
          <p:nvPr>
            <p:ph idx="10"/>
          </p:nvPr>
        </p:nvSpPr>
        <p:spPr>
          <a:xfrm>
            <a:off x="5269584" y="1470582"/>
            <a:ext cx="3401309" cy="3864989"/>
          </a:xfrm>
          <a:prstGeom prst="rect">
            <a:avLst/>
          </a:prstGeom>
        </p:spPr>
        <p:txBody>
          <a:bodyPr vert="horz" wrap="none" lIns="0" tIns="0" rIns="0" bIns="0" rtlCol="0" anchor="t" anchorCtr="0">
            <a:noAutofit/>
          </a:bodyPr>
          <a:lstStyle>
            <a:lvl1pPr>
              <a:defRPr>
                <a:solidFill>
                  <a:schemeClr val="tx1"/>
                </a:solidFill>
              </a:defRPr>
            </a:lvl1pPr>
          </a:lstStyle>
          <a:p>
            <a:pPr lvl="0"/>
            <a:r>
              <a:rPr lang="en-US"/>
              <a:t>Click to edit Master text styles</a:t>
            </a:r>
          </a:p>
        </p:txBody>
      </p:sp>
    </p:spTree>
    <p:extLst>
      <p:ext uri="{BB962C8B-B14F-4D97-AF65-F5344CB8AC3E}">
        <p14:creationId xmlns:p14="http://schemas.microsoft.com/office/powerpoint/2010/main" val="35247932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1_Custom Layout">
    <p:spTree>
      <p:nvGrpSpPr>
        <p:cNvPr id="1" name=""/>
        <p:cNvGrpSpPr/>
        <p:nvPr/>
      </p:nvGrpSpPr>
      <p:grpSpPr>
        <a:xfrm>
          <a:off x="0" y="0"/>
          <a:ext cx="0" cy="0"/>
          <a:chOff x="0" y="0"/>
          <a:chExt cx="0" cy="0"/>
        </a:xfrm>
      </p:grpSpPr>
      <p:pic>
        <p:nvPicPr>
          <p:cNvPr id="5" name="Picture 4" descr="A building with a castle and a lawn&#10;&#10;Description automatically generated with medium confidence">
            <a:extLst>
              <a:ext uri="{FF2B5EF4-FFF2-40B4-BE49-F238E27FC236}">
                <a16:creationId xmlns:a16="http://schemas.microsoft.com/office/drawing/2014/main" id="{1C817A1A-66FC-0D73-CAE6-0ACB41F8C61A}"/>
              </a:ext>
            </a:extLst>
          </p:cNvPr>
          <p:cNvPicPr>
            <a:picLocks noChangeAspect="1"/>
          </p:cNvPicPr>
          <p:nvPr userDrawn="1"/>
        </p:nvPicPr>
        <p:blipFill>
          <a:blip r:embed="rId2"/>
          <a:stretch>
            <a:fillRect/>
          </a:stretch>
        </p:blipFill>
        <p:spPr>
          <a:xfrm>
            <a:off x="0" y="0"/>
            <a:ext cx="9144000" cy="6858000"/>
          </a:xfrm>
          <a:prstGeom prst="rect">
            <a:avLst/>
          </a:prstGeom>
        </p:spPr>
      </p:pic>
      <p:sp>
        <p:nvSpPr>
          <p:cNvPr id="3" name="Text Placeholder 2">
            <a:extLst>
              <a:ext uri="{FF2B5EF4-FFF2-40B4-BE49-F238E27FC236}">
                <a16:creationId xmlns:a16="http://schemas.microsoft.com/office/drawing/2014/main" id="{670920AB-AA6F-3D43-B3EC-0910E10972C9}"/>
              </a:ext>
            </a:extLst>
          </p:cNvPr>
          <p:cNvSpPr>
            <a:spLocks noGrp="1"/>
          </p:cNvSpPr>
          <p:nvPr>
            <p:ph idx="1"/>
          </p:nvPr>
        </p:nvSpPr>
        <p:spPr>
          <a:xfrm>
            <a:off x="473108" y="1470582"/>
            <a:ext cx="3401309" cy="3864989"/>
          </a:xfrm>
          <a:prstGeom prst="rect">
            <a:avLst/>
          </a:prstGeom>
        </p:spPr>
        <p:txBody>
          <a:bodyPr vert="horz" wrap="none" lIns="0" tIns="0" rIns="0" bIns="0" rtlCol="0" anchor="t" anchorCtr="0">
            <a:noAutofit/>
          </a:bodyPr>
          <a:lstStyle/>
          <a:p>
            <a:pPr lvl="0"/>
            <a:r>
              <a:rPr lang="en-US"/>
              <a:t>Click to edit Master text styles</a:t>
            </a:r>
          </a:p>
        </p:txBody>
      </p:sp>
    </p:spTree>
    <p:extLst>
      <p:ext uri="{BB962C8B-B14F-4D97-AF65-F5344CB8AC3E}">
        <p14:creationId xmlns:p14="http://schemas.microsoft.com/office/powerpoint/2010/main" val="179252338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6_Custom Layout">
    <p:spTree>
      <p:nvGrpSpPr>
        <p:cNvPr id="1" name=""/>
        <p:cNvGrpSpPr/>
        <p:nvPr/>
      </p:nvGrpSpPr>
      <p:grpSpPr>
        <a:xfrm>
          <a:off x="0" y="0"/>
          <a:ext cx="0" cy="0"/>
          <a:chOff x="0" y="0"/>
          <a:chExt cx="0" cy="0"/>
        </a:xfrm>
      </p:grpSpPr>
      <p:pic>
        <p:nvPicPr>
          <p:cNvPr id="7" name="Picture 6" descr="A collage of a building and a blue background&#10;&#10;Description automatically generated">
            <a:extLst>
              <a:ext uri="{FF2B5EF4-FFF2-40B4-BE49-F238E27FC236}">
                <a16:creationId xmlns:a16="http://schemas.microsoft.com/office/drawing/2014/main" id="{4D30E6F1-26E9-F12A-7CD6-2618AF1BD9A6}"/>
              </a:ext>
            </a:extLst>
          </p:cNvPr>
          <p:cNvPicPr>
            <a:picLocks noChangeAspect="1"/>
          </p:cNvPicPr>
          <p:nvPr userDrawn="1"/>
        </p:nvPicPr>
        <p:blipFill>
          <a:blip r:embed="rId2"/>
          <a:stretch>
            <a:fillRect/>
          </a:stretch>
        </p:blipFill>
        <p:spPr>
          <a:xfrm>
            <a:off x="0" y="0"/>
            <a:ext cx="9144000" cy="6858000"/>
          </a:xfrm>
          <a:prstGeom prst="rect">
            <a:avLst/>
          </a:prstGeom>
        </p:spPr>
      </p:pic>
      <p:sp>
        <p:nvSpPr>
          <p:cNvPr id="3" name="Text Placeholder 2">
            <a:extLst>
              <a:ext uri="{FF2B5EF4-FFF2-40B4-BE49-F238E27FC236}">
                <a16:creationId xmlns:a16="http://schemas.microsoft.com/office/drawing/2014/main" id="{670920AB-AA6F-3D43-B3EC-0910E10972C9}"/>
              </a:ext>
            </a:extLst>
          </p:cNvPr>
          <p:cNvSpPr>
            <a:spLocks noGrp="1"/>
          </p:cNvSpPr>
          <p:nvPr>
            <p:ph idx="1"/>
          </p:nvPr>
        </p:nvSpPr>
        <p:spPr>
          <a:xfrm>
            <a:off x="473108" y="1470582"/>
            <a:ext cx="3401309" cy="3864989"/>
          </a:xfrm>
          <a:prstGeom prst="rect">
            <a:avLst/>
          </a:prstGeom>
        </p:spPr>
        <p:txBody>
          <a:bodyPr vert="horz" wrap="none" lIns="0" tIns="0" rIns="0" bIns="0" rtlCol="0" anchor="t" anchorCtr="0">
            <a:noAutofit/>
          </a:bodyPr>
          <a:lstStyle/>
          <a:p>
            <a:pPr lvl="0"/>
            <a:r>
              <a:rPr lang="en-US"/>
              <a:t>Click to edit Master text styles</a:t>
            </a:r>
          </a:p>
        </p:txBody>
      </p:sp>
    </p:spTree>
    <p:extLst>
      <p:ext uri="{BB962C8B-B14F-4D97-AF65-F5344CB8AC3E}">
        <p14:creationId xmlns:p14="http://schemas.microsoft.com/office/powerpoint/2010/main" val="250769085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2_Custom Layout">
    <p:spTree>
      <p:nvGrpSpPr>
        <p:cNvPr id="1" name=""/>
        <p:cNvGrpSpPr/>
        <p:nvPr/>
      </p:nvGrpSpPr>
      <p:grpSpPr>
        <a:xfrm>
          <a:off x="0" y="0"/>
          <a:ext cx="0" cy="0"/>
          <a:chOff x="0" y="0"/>
          <a:chExt cx="0" cy="0"/>
        </a:xfrm>
      </p:grpSpPr>
      <p:pic>
        <p:nvPicPr>
          <p:cNvPr id="4" name="Picture 3" descr="A person walking in front of a building&#10;&#10;Description automatically generated">
            <a:extLst>
              <a:ext uri="{FF2B5EF4-FFF2-40B4-BE49-F238E27FC236}">
                <a16:creationId xmlns:a16="http://schemas.microsoft.com/office/drawing/2014/main" id="{4BDD6A68-7D05-A905-FEEF-FE5BD34B57B1}"/>
              </a:ext>
            </a:extLst>
          </p:cNvPr>
          <p:cNvPicPr>
            <a:picLocks noChangeAspect="1"/>
          </p:cNvPicPr>
          <p:nvPr userDrawn="1"/>
        </p:nvPicPr>
        <p:blipFill>
          <a:blip r:embed="rId2"/>
          <a:stretch>
            <a:fillRect/>
          </a:stretch>
        </p:blipFill>
        <p:spPr>
          <a:xfrm>
            <a:off x="0" y="0"/>
            <a:ext cx="9168848" cy="6876636"/>
          </a:xfrm>
          <a:prstGeom prst="rect">
            <a:avLst/>
          </a:prstGeom>
        </p:spPr>
      </p:pic>
      <p:sp>
        <p:nvSpPr>
          <p:cNvPr id="3" name="Text Placeholder 2">
            <a:extLst>
              <a:ext uri="{FF2B5EF4-FFF2-40B4-BE49-F238E27FC236}">
                <a16:creationId xmlns:a16="http://schemas.microsoft.com/office/drawing/2014/main" id="{670920AB-AA6F-3D43-B3EC-0910E10972C9}"/>
              </a:ext>
            </a:extLst>
          </p:cNvPr>
          <p:cNvSpPr>
            <a:spLocks noGrp="1"/>
          </p:cNvSpPr>
          <p:nvPr>
            <p:ph idx="1"/>
          </p:nvPr>
        </p:nvSpPr>
        <p:spPr>
          <a:xfrm>
            <a:off x="473108" y="1470582"/>
            <a:ext cx="3401309" cy="3864989"/>
          </a:xfrm>
          <a:prstGeom prst="rect">
            <a:avLst/>
          </a:prstGeom>
        </p:spPr>
        <p:txBody>
          <a:bodyPr vert="horz" wrap="none" lIns="0" tIns="0" rIns="0" bIns="0" rtlCol="0" anchor="t" anchorCtr="0">
            <a:noAutofit/>
          </a:bodyPr>
          <a:lstStyle/>
          <a:p>
            <a:pPr lvl="0"/>
            <a:r>
              <a:rPr lang="en-US"/>
              <a:t>Click to edit Master text styles</a:t>
            </a:r>
          </a:p>
        </p:txBody>
      </p:sp>
    </p:spTree>
    <p:extLst>
      <p:ext uri="{BB962C8B-B14F-4D97-AF65-F5344CB8AC3E}">
        <p14:creationId xmlns:p14="http://schemas.microsoft.com/office/powerpoint/2010/main" val="7569347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3_Custom Layout">
    <p:spTree>
      <p:nvGrpSpPr>
        <p:cNvPr id="1" name=""/>
        <p:cNvGrpSpPr/>
        <p:nvPr/>
      </p:nvGrpSpPr>
      <p:grpSpPr>
        <a:xfrm>
          <a:off x="0" y="0"/>
          <a:ext cx="0" cy="0"/>
          <a:chOff x="0" y="0"/>
          <a:chExt cx="0" cy="0"/>
        </a:xfrm>
      </p:grpSpPr>
      <p:pic>
        <p:nvPicPr>
          <p:cNvPr id="5" name="Picture 4" descr="A close-up of a sign&#10;&#10;Description automatically generated">
            <a:extLst>
              <a:ext uri="{FF2B5EF4-FFF2-40B4-BE49-F238E27FC236}">
                <a16:creationId xmlns:a16="http://schemas.microsoft.com/office/drawing/2014/main" id="{3E77CE5E-641B-461F-2079-9D6FE68EF013}"/>
              </a:ext>
            </a:extLst>
          </p:cNvPr>
          <p:cNvPicPr>
            <a:picLocks noChangeAspect="1"/>
          </p:cNvPicPr>
          <p:nvPr userDrawn="1"/>
        </p:nvPicPr>
        <p:blipFill>
          <a:blip r:embed="rId2"/>
          <a:stretch>
            <a:fillRect/>
          </a:stretch>
        </p:blipFill>
        <p:spPr>
          <a:xfrm>
            <a:off x="0" y="0"/>
            <a:ext cx="9144000" cy="6858000"/>
          </a:xfrm>
          <a:prstGeom prst="rect">
            <a:avLst/>
          </a:prstGeom>
        </p:spPr>
      </p:pic>
      <p:sp>
        <p:nvSpPr>
          <p:cNvPr id="3" name="Text Placeholder 2">
            <a:extLst>
              <a:ext uri="{FF2B5EF4-FFF2-40B4-BE49-F238E27FC236}">
                <a16:creationId xmlns:a16="http://schemas.microsoft.com/office/drawing/2014/main" id="{670920AB-AA6F-3D43-B3EC-0910E10972C9}"/>
              </a:ext>
            </a:extLst>
          </p:cNvPr>
          <p:cNvSpPr>
            <a:spLocks noGrp="1"/>
          </p:cNvSpPr>
          <p:nvPr>
            <p:ph idx="1"/>
          </p:nvPr>
        </p:nvSpPr>
        <p:spPr>
          <a:xfrm>
            <a:off x="473108" y="1470582"/>
            <a:ext cx="3401309" cy="3864989"/>
          </a:xfrm>
          <a:prstGeom prst="rect">
            <a:avLst/>
          </a:prstGeom>
        </p:spPr>
        <p:txBody>
          <a:bodyPr vert="horz" wrap="none" lIns="0" tIns="0" rIns="0" bIns="0" rtlCol="0" anchor="t" anchorCtr="0">
            <a:noAutofit/>
          </a:bodyPr>
          <a:lstStyle/>
          <a:p>
            <a:pPr lvl="0"/>
            <a:r>
              <a:rPr lang="en-US"/>
              <a:t>Click to edit Master text styles</a:t>
            </a:r>
          </a:p>
        </p:txBody>
      </p:sp>
    </p:spTree>
    <p:extLst>
      <p:ext uri="{BB962C8B-B14F-4D97-AF65-F5344CB8AC3E}">
        <p14:creationId xmlns:p14="http://schemas.microsoft.com/office/powerpoint/2010/main" val="24854193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4_Custom Layout">
    <p:spTree>
      <p:nvGrpSpPr>
        <p:cNvPr id="1" name=""/>
        <p:cNvGrpSpPr/>
        <p:nvPr/>
      </p:nvGrpSpPr>
      <p:grpSpPr>
        <a:xfrm>
          <a:off x="0" y="0"/>
          <a:ext cx="0" cy="0"/>
          <a:chOff x="0" y="0"/>
          <a:chExt cx="0" cy="0"/>
        </a:xfrm>
      </p:grpSpPr>
      <p:pic>
        <p:nvPicPr>
          <p:cNvPr id="4" name="Picture 3" descr="A brick building with a blue background&#10;&#10;Description automatically generated">
            <a:extLst>
              <a:ext uri="{FF2B5EF4-FFF2-40B4-BE49-F238E27FC236}">
                <a16:creationId xmlns:a16="http://schemas.microsoft.com/office/drawing/2014/main" id="{64464E32-E365-A57D-70E2-930F08636E93}"/>
              </a:ext>
            </a:extLst>
          </p:cNvPr>
          <p:cNvPicPr>
            <a:picLocks noChangeAspect="1"/>
          </p:cNvPicPr>
          <p:nvPr userDrawn="1"/>
        </p:nvPicPr>
        <p:blipFill>
          <a:blip r:embed="rId2"/>
          <a:stretch>
            <a:fillRect/>
          </a:stretch>
        </p:blipFill>
        <p:spPr>
          <a:xfrm>
            <a:off x="0" y="0"/>
            <a:ext cx="9144000" cy="6858000"/>
          </a:xfrm>
          <a:prstGeom prst="rect">
            <a:avLst/>
          </a:prstGeom>
        </p:spPr>
      </p:pic>
      <p:sp>
        <p:nvSpPr>
          <p:cNvPr id="3" name="Text Placeholder 2">
            <a:extLst>
              <a:ext uri="{FF2B5EF4-FFF2-40B4-BE49-F238E27FC236}">
                <a16:creationId xmlns:a16="http://schemas.microsoft.com/office/drawing/2014/main" id="{670920AB-AA6F-3D43-B3EC-0910E10972C9}"/>
              </a:ext>
            </a:extLst>
          </p:cNvPr>
          <p:cNvSpPr>
            <a:spLocks noGrp="1"/>
          </p:cNvSpPr>
          <p:nvPr>
            <p:ph idx="1"/>
          </p:nvPr>
        </p:nvSpPr>
        <p:spPr>
          <a:xfrm>
            <a:off x="473108" y="1470582"/>
            <a:ext cx="3401309" cy="3864989"/>
          </a:xfrm>
          <a:prstGeom prst="rect">
            <a:avLst/>
          </a:prstGeom>
        </p:spPr>
        <p:txBody>
          <a:bodyPr vert="horz" wrap="none" lIns="0" tIns="0" rIns="0" bIns="0" rtlCol="0" anchor="t" anchorCtr="0">
            <a:noAutofit/>
          </a:bodyPr>
          <a:lstStyle/>
          <a:p>
            <a:pPr lvl="0"/>
            <a:r>
              <a:rPr lang="en-US"/>
              <a:t>Click to edit Master text styles</a:t>
            </a:r>
          </a:p>
        </p:txBody>
      </p:sp>
    </p:spTree>
    <p:extLst>
      <p:ext uri="{BB962C8B-B14F-4D97-AF65-F5344CB8AC3E}">
        <p14:creationId xmlns:p14="http://schemas.microsoft.com/office/powerpoint/2010/main" val="2690145510"/>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5_Custom Layout">
    <p:spTree>
      <p:nvGrpSpPr>
        <p:cNvPr id="1" name=""/>
        <p:cNvGrpSpPr/>
        <p:nvPr/>
      </p:nvGrpSpPr>
      <p:grpSpPr>
        <a:xfrm>
          <a:off x="0" y="0"/>
          <a:ext cx="0" cy="0"/>
          <a:chOff x="0" y="0"/>
          <a:chExt cx="0" cy="0"/>
        </a:xfrm>
      </p:grpSpPr>
      <p:pic>
        <p:nvPicPr>
          <p:cNvPr id="5" name="Picture 4" descr="A building with glass doors&#10;&#10;Description automatically generated with medium confidence">
            <a:extLst>
              <a:ext uri="{FF2B5EF4-FFF2-40B4-BE49-F238E27FC236}">
                <a16:creationId xmlns:a16="http://schemas.microsoft.com/office/drawing/2014/main" id="{EA3385E4-FDDB-6E79-32ED-E22FFEB3DEF6}"/>
              </a:ext>
            </a:extLst>
          </p:cNvPr>
          <p:cNvPicPr>
            <a:picLocks noChangeAspect="1"/>
          </p:cNvPicPr>
          <p:nvPr userDrawn="1"/>
        </p:nvPicPr>
        <p:blipFill>
          <a:blip r:embed="rId2"/>
          <a:stretch>
            <a:fillRect/>
          </a:stretch>
        </p:blipFill>
        <p:spPr>
          <a:xfrm>
            <a:off x="0" y="0"/>
            <a:ext cx="9144000" cy="6858000"/>
          </a:xfrm>
          <a:prstGeom prst="rect">
            <a:avLst/>
          </a:prstGeom>
        </p:spPr>
      </p:pic>
      <p:sp>
        <p:nvSpPr>
          <p:cNvPr id="3" name="Text Placeholder 2">
            <a:extLst>
              <a:ext uri="{FF2B5EF4-FFF2-40B4-BE49-F238E27FC236}">
                <a16:creationId xmlns:a16="http://schemas.microsoft.com/office/drawing/2014/main" id="{670920AB-AA6F-3D43-B3EC-0910E10972C9}"/>
              </a:ext>
            </a:extLst>
          </p:cNvPr>
          <p:cNvSpPr>
            <a:spLocks noGrp="1"/>
          </p:cNvSpPr>
          <p:nvPr>
            <p:ph idx="1"/>
          </p:nvPr>
        </p:nvSpPr>
        <p:spPr>
          <a:xfrm>
            <a:off x="473108" y="1470582"/>
            <a:ext cx="3401309" cy="3864989"/>
          </a:xfrm>
          <a:prstGeom prst="rect">
            <a:avLst/>
          </a:prstGeom>
        </p:spPr>
        <p:txBody>
          <a:bodyPr vert="horz" wrap="none" lIns="0" tIns="0" rIns="0" bIns="0" rtlCol="0" anchor="t" anchorCtr="0">
            <a:noAutofit/>
          </a:bodyPr>
          <a:lstStyle/>
          <a:p>
            <a:pPr lvl="0"/>
            <a:r>
              <a:rPr lang="en-US"/>
              <a:t>Click to edit Master text styles</a:t>
            </a:r>
          </a:p>
        </p:txBody>
      </p:sp>
    </p:spTree>
    <p:extLst>
      <p:ext uri="{BB962C8B-B14F-4D97-AF65-F5344CB8AC3E}">
        <p14:creationId xmlns:p14="http://schemas.microsoft.com/office/powerpoint/2010/main" val="3149463273"/>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itle Placeholder 1">
            <a:extLst>
              <a:ext uri="{FF2B5EF4-FFF2-40B4-BE49-F238E27FC236}">
                <a16:creationId xmlns:a16="http://schemas.microsoft.com/office/drawing/2014/main" id="{594AE048-867B-9A4B-9A50-CA9AED7B45BD}"/>
              </a:ext>
            </a:extLst>
          </p:cNvPr>
          <p:cNvSpPr>
            <a:spLocks noGrp="1"/>
          </p:cNvSpPr>
          <p:nvPr>
            <p:ph type="title"/>
          </p:nvPr>
        </p:nvSpPr>
        <p:spPr>
          <a:xfrm>
            <a:off x="268665" y="365126"/>
            <a:ext cx="8611385" cy="1325563"/>
          </a:xfrm>
          <a:prstGeom prst="rect">
            <a:avLst/>
          </a:prstGeom>
        </p:spPr>
        <p:txBody>
          <a:bodyPr vert="horz" lIns="91440" tIns="45720" rIns="91440" bIns="45720" rtlCol="0" anchor="ctr">
            <a:normAutofit/>
          </a:bodyPr>
          <a:lstStyle/>
          <a:p>
            <a:r>
              <a:rPr lang="en-US"/>
              <a:t>Click to edit Master title style</a:t>
            </a:r>
          </a:p>
        </p:txBody>
      </p:sp>
      <p:sp>
        <p:nvSpPr>
          <p:cNvPr id="4" name="Text Placeholder 2">
            <a:extLst>
              <a:ext uri="{FF2B5EF4-FFF2-40B4-BE49-F238E27FC236}">
                <a16:creationId xmlns:a16="http://schemas.microsoft.com/office/drawing/2014/main" id="{4F9D5FEE-F4AC-D64A-9EE2-89DD7CCAA62A}"/>
              </a:ext>
            </a:extLst>
          </p:cNvPr>
          <p:cNvSpPr>
            <a:spLocks noGrp="1"/>
          </p:cNvSpPr>
          <p:nvPr>
            <p:ph idx="1"/>
          </p:nvPr>
        </p:nvSpPr>
        <p:spPr>
          <a:xfrm>
            <a:off x="268665" y="1825625"/>
            <a:ext cx="8611385" cy="3575934"/>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3858657462"/>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1_Custom Layout">
    <p:spTree>
      <p:nvGrpSpPr>
        <p:cNvPr id="1" name=""/>
        <p:cNvGrpSpPr/>
        <p:nvPr/>
      </p:nvGrpSpPr>
      <p:grpSpPr>
        <a:xfrm>
          <a:off x="0" y="0"/>
          <a:ext cx="0" cy="0"/>
          <a:chOff x="0" y="0"/>
          <a:chExt cx="0" cy="0"/>
        </a:xfrm>
      </p:grpSpPr>
      <p:pic>
        <p:nvPicPr>
          <p:cNvPr id="5" name="Picture 4" descr="A blue and white screen&#10;&#10;Description automatically generated">
            <a:extLst>
              <a:ext uri="{FF2B5EF4-FFF2-40B4-BE49-F238E27FC236}">
                <a16:creationId xmlns:a16="http://schemas.microsoft.com/office/drawing/2014/main" id="{361A0246-C9A2-6F9B-996B-EEEFCFE6CAC5}"/>
              </a:ext>
            </a:extLst>
          </p:cNvPr>
          <p:cNvPicPr>
            <a:picLocks noChangeAspect="1"/>
          </p:cNvPicPr>
          <p:nvPr userDrawn="1"/>
        </p:nvPicPr>
        <p:blipFill>
          <a:blip r:embed="rId2"/>
          <a:stretch>
            <a:fillRect/>
          </a:stretch>
        </p:blipFill>
        <p:spPr>
          <a:xfrm>
            <a:off x="0" y="0"/>
            <a:ext cx="9144000" cy="6858000"/>
          </a:xfrm>
          <a:prstGeom prst="rect">
            <a:avLst/>
          </a:prstGeom>
        </p:spPr>
      </p:pic>
      <p:sp>
        <p:nvSpPr>
          <p:cNvPr id="3" name="Title Placeholder 1">
            <a:extLst>
              <a:ext uri="{FF2B5EF4-FFF2-40B4-BE49-F238E27FC236}">
                <a16:creationId xmlns:a16="http://schemas.microsoft.com/office/drawing/2014/main" id="{BA0C2117-DFB0-B54B-BDD0-012C8CCE9580}"/>
              </a:ext>
            </a:extLst>
          </p:cNvPr>
          <p:cNvSpPr>
            <a:spLocks noGrp="1"/>
          </p:cNvSpPr>
          <p:nvPr>
            <p:ph type="title"/>
          </p:nvPr>
        </p:nvSpPr>
        <p:spPr>
          <a:xfrm>
            <a:off x="226243" y="1420927"/>
            <a:ext cx="8696227"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4" name="Text Placeholder 2">
            <a:extLst>
              <a:ext uri="{FF2B5EF4-FFF2-40B4-BE49-F238E27FC236}">
                <a16:creationId xmlns:a16="http://schemas.microsoft.com/office/drawing/2014/main" id="{09628F5D-9BAE-634B-AE20-8E87CB48908E}"/>
              </a:ext>
            </a:extLst>
          </p:cNvPr>
          <p:cNvSpPr>
            <a:spLocks noGrp="1"/>
          </p:cNvSpPr>
          <p:nvPr>
            <p:ph idx="1"/>
          </p:nvPr>
        </p:nvSpPr>
        <p:spPr>
          <a:xfrm>
            <a:off x="226243" y="2881427"/>
            <a:ext cx="8696227" cy="3651349"/>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834062790"/>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5BCAD085-E8A6-8845-BD4E-CB4CCA059FC4}" type="datetimeFigureOut">
              <a:rPr lang="en-US" smtClean="0"/>
              <a:t>5/23/2025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67550722"/>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cSld name="2_Title Slide">
    <p:spTree>
      <p:nvGrpSpPr>
        <p:cNvPr id="1" name=""/>
        <p:cNvGrpSpPr/>
        <p:nvPr/>
      </p:nvGrpSpPr>
      <p:grpSpPr>
        <a:xfrm>
          <a:off x="0" y="0"/>
          <a:ext cx="0" cy="0"/>
          <a:chOff x="0" y="0"/>
          <a:chExt cx="0" cy="0"/>
        </a:xfrm>
      </p:grpSpPr>
      <p:pic>
        <p:nvPicPr>
          <p:cNvPr id="3" name="Picture 2" descr="A blue background with yellow text&#10;&#10;Description automatically generated">
            <a:extLst>
              <a:ext uri="{FF2B5EF4-FFF2-40B4-BE49-F238E27FC236}">
                <a16:creationId xmlns:a16="http://schemas.microsoft.com/office/drawing/2014/main" id="{AA46EE6A-794A-EBEE-BBD4-A789F25C354D}"/>
              </a:ext>
            </a:extLst>
          </p:cNvPr>
          <p:cNvPicPr>
            <a:picLocks noChangeAspect="1"/>
          </p:cNvPicPr>
          <p:nvPr/>
        </p:nvPicPr>
        <p:blipFill>
          <a:blip r:embed="rId2"/>
          <a:stretch>
            <a:fillRect/>
          </a:stretch>
        </p:blipFill>
        <p:spPr>
          <a:xfrm>
            <a:off x="0" y="0"/>
            <a:ext cx="9144000" cy="6858000"/>
          </a:xfrm>
          <a:prstGeom prst="rect">
            <a:avLst/>
          </a:prstGeom>
        </p:spPr>
      </p:pic>
    </p:spTree>
    <p:extLst>
      <p:ext uri="{BB962C8B-B14F-4D97-AF65-F5344CB8AC3E}">
        <p14:creationId xmlns:p14="http://schemas.microsoft.com/office/powerpoint/2010/main" val="2355074133"/>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blank">
  <p:cSld name="Blank">
    <p:spTree>
      <p:nvGrpSpPr>
        <p:cNvPr id="1" name=""/>
        <p:cNvGrpSpPr/>
        <p:nvPr/>
      </p:nvGrpSpPr>
      <p:grpSpPr>
        <a:xfrm>
          <a:off x="0" y="0"/>
          <a:ext cx="0" cy="0"/>
          <a:chOff x="0" y="0"/>
          <a:chExt cx="0" cy="0"/>
        </a:xfrm>
      </p:grpSpPr>
      <p:sp>
        <p:nvSpPr>
          <p:cNvPr id="2" name="Date Placeholder 3">
            <a:extLst>
              <a:ext uri="{FF2B5EF4-FFF2-40B4-BE49-F238E27FC236}">
                <a16:creationId xmlns:a16="http://schemas.microsoft.com/office/drawing/2014/main" id="{0045FB59-C8D7-1732-0F77-C91D35F7B406}"/>
              </a:ext>
            </a:extLst>
          </p:cNvPr>
          <p:cNvSpPr>
            <a:spLocks noGrp="1"/>
          </p:cNvSpPr>
          <p:nvPr>
            <p:ph type="dt" sz="half" idx="10"/>
          </p:nvPr>
        </p:nvSpPr>
        <p:spPr/>
        <p:txBody>
          <a:bodyPr/>
          <a:lstStyle>
            <a:lvl1pPr>
              <a:defRPr/>
            </a:lvl1pPr>
          </a:lstStyle>
          <a:p>
            <a:pPr>
              <a:defRPr/>
            </a:pPr>
            <a:fld id="{ECC27E20-70B3-40A1-B39D-82B2E0466C90}" type="datetime1">
              <a:rPr lang="en-GB" altLang="en-US"/>
              <a:pPr>
                <a:defRPr/>
              </a:pPr>
              <a:t>23/05/2025</a:t>
            </a:fld>
            <a:endParaRPr lang="en-GB" altLang="en-US" dirty="0"/>
          </a:p>
        </p:txBody>
      </p:sp>
      <p:sp>
        <p:nvSpPr>
          <p:cNvPr id="3" name="Slide Number Placeholder 5">
            <a:extLst>
              <a:ext uri="{FF2B5EF4-FFF2-40B4-BE49-F238E27FC236}">
                <a16:creationId xmlns:a16="http://schemas.microsoft.com/office/drawing/2014/main" id="{2D1BED0D-DBC1-831D-900B-DC5F5F994694}"/>
              </a:ext>
            </a:extLst>
          </p:cNvPr>
          <p:cNvSpPr>
            <a:spLocks noGrp="1"/>
          </p:cNvSpPr>
          <p:nvPr>
            <p:ph type="sldNum" sz="quarter" idx="11"/>
          </p:nvPr>
        </p:nvSpPr>
        <p:spPr/>
        <p:txBody>
          <a:bodyPr/>
          <a:lstStyle>
            <a:lvl1pPr>
              <a:defRPr/>
            </a:lvl1pPr>
          </a:lstStyle>
          <a:p>
            <a:pPr>
              <a:defRPr/>
            </a:pPr>
            <a:fld id="{A813F666-F086-40EE-99D6-6ABDBEF6B54E}" type="slidenum">
              <a:rPr lang="en-GB" altLang="en-US"/>
              <a:pPr>
                <a:defRPr/>
              </a:pPr>
              <a:t>‹#›</a:t>
            </a:fld>
            <a:endParaRPr lang="en-GB" altLang="en-US"/>
          </a:p>
        </p:txBody>
      </p:sp>
    </p:spTree>
    <p:extLst>
      <p:ext uri="{BB962C8B-B14F-4D97-AF65-F5344CB8AC3E}">
        <p14:creationId xmlns:p14="http://schemas.microsoft.com/office/powerpoint/2010/main" val="1167480056"/>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itle Placeholder 1">
            <a:extLst>
              <a:ext uri="{FF2B5EF4-FFF2-40B4-BE49-F238E27FC236}">
                <a16:creationId xmlns:a16="http://schemas.microsoft.com/office/drawing/2014/main" id="{3AD7AE1B-CAB1-FF45-8F86-0600ABC46966}"/>
              </a:ext>
            </a:extLst>
          </p:cNvPr>
          <p:cNvSpPr>
            <a:spLocks noGrp="1"/>
          </p:cNvSpPr>
          <p:nvPr>
            <p:ph type="title"/>
          </p:nvPr>
        </p:nvSpPr>
        <p:spPr>
          <a:xfrm>
            <a:off x="2835111" y="365126"/>
            <a:ext cx="5967167"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4" name="Text Placeholder 2">
            <a:extLst>
              <a:ext uri="{FF2B5EF4-FFF2-40B4-BE49-F238E27FC236}">
                <a16:creationId xmlns:a16="http://schemas.microsoft.com/office/drawing/2014/main" id="{AABF4F5A-6240-3A4F-AE33-F19CDD7FB82F}"/>
              </a:ext>
            </a:extLst>
          </p:cNvPr>
          <p:cNvSpPr>
            <a:spLocks noGrp="1"/>
          </p:cNvSpPr>
          <p:nvPr>
            <p:ph idx="1"/>
          </p:nvPr>
        </p:nvSpPr>
        <p:spPr>
          <a:xfrm>
            <a:off x="2835111" y="1825625"/>
            <a:ext cx="5967167" cy="466725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3582748384"/>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1_Custom Layout">
    <p:spTree>
      <p:nvGrpSpPr>
        <p:cNvPr id="1" name=""/>
        <p:cNvGrpSpPr/>
        <p:nvPr/>
      </p:nvGrpSpPr>
      <p:grpSpPr>
        <a:xfrm>
          <a:off x="0" y="0"/>
          <a:ext cx="0" cy="0"/>
          <a:chOff x="0" y="0"/>
          <a:chExt cx="0" cy="0"/>
        </a:xfrm>
      </p:grpSpPr>
      <p:pic>
        <p:nvPicPr>
          <p:cNvPr id="5" name="Picture 4" descr="A white background with a blue corner&#10;&#10;Description automatically generated">
            <a:extLst>
              <a:ext uri="{FF2B5EF4-FFF2-40B4-BE49-F238E27FC236}">
                <a16:creationId xmlns:a16="http://schemas.microsoft.com/office/drawing/2014/main" id="{817A9442-27D8-B02F-B9F4-270681D0BB58}"/>
              </a:ext>
            </a:extLst>
          </p:cNvPr>
          <p:cNvPicPr>
            <a:picLocks noChangeAspect="1"/>
          </p:cNvPicPr>
          <p:nvPr userDrawn="1"/>
        </p:nvPicPr>
        <p:blipFill>
          <a:blip r:embed="rId2"/>
          <a:stretch>
            <a:fillRect/>
          </a:stretch>
        </p:blipFill>
        <p:spPr>
          <a:xfrm>
            <a:off x="0" y="0"/>
            <a:ext cx="9144000" cy="6858000"/>
          </a:xfrm>
          <a:prstGeom prst="rect">
            <a:avLst/>
          </a:prstGeom>
        </p:spPr>
      </p:pic>
      <p:sp>
        <p:nvSpPr>
          <p:cNvPr id="3" name="Title Placeholder 1">
            <a:extLst>
              <a:ext uri="{FF2B5EF4-FFF2-40B4-BE49-F238E27FC236}">
                <a16:creationId xmlns:a16="http://schemas.microsoft.com/office/drawing/2014/main" id="{3AD7AE1B-CAB1-FF45-8F86-0600ABC46966}"/>
              </a:ext>
            </a:extLst>
          </p:cNvPr>
          <p:cNvSpPr>
            <a:spLocks noGrp="1"/>
          </p:cNvSpPr>
          <p:nvPr>
            <p:ph type="title"/>
          </p:nvPr>
        </p:nvSpPr>
        <p:spPr>
          <a:xfrm>
            <a:off x="2835111" y="365126"/>
            <a:ext cx="5967167"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4" name="Text Placeholder 2">
            <a:extLst>
              <a:ext uri="{FF2B5EF4-FFF2-40B4-BE49-F238E27FC236}">
                <a16:creationId xmlns:a16="http://schemas.microsoft.com/office/drawing/2014/main" id="{AABF4F5A-6240-3A4F-AE33-F19CDD7FB82F}"/>
              </a:ext>
            </a:extLst>
          </p:cNvPr>
          <p:cNvSpPr>
            <a:spLocks noGrp="1"/>
          </p:cNvSpPr>
          <p:nvPr>
            <p:ph idx="1"/>
          </p:nvPr>
        </p:nvSpPr>
        <p:spPr>
          <a:xfrm>
            <a:off x="2835111" y="1825625"/>
            <a:ext cx="5967167" cy="466725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3828213490"/>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userDrawn="1">
  <p:cSld name="2_Custom Layout">
    <p:spTree>
      <p:nvGrpSpPr>
        <p:cNvPr id="1" name=""/>
        <p:cNvGrpSpPr/>
        <p:nvPr/>
      </p:nvGrpSpPr>
      <p:grpSpPr>
        <a:xfrm>
          <a:off x="0" y="0"/>
          <a:ext cx="0" cy="0"/>
          <a:chOff x="0" y="0"/>
          <a:chExt cx="0" cy="0"/>
        </a:xfrm>
      </p:grpSpPr>
      <p:pic>
        <p:nvPicPr>
          <p:cNvPr id="6" name="Picture 5" descr="A white background with a blue corner&#10;&#10;Description automatically generated">
            <a:extLst>
              <a:ext uri="{FF2B5EF4-FFF2-40B4-BE49-F238E27FC236}">
                <a16:creationId xmlns:a16="http://schemas.microsoft.com/office/drawing/2014/main" id="{80CF7868-0290-577D-2085-664A8E0B0C91}"/>
              </a:ext>
            </a:extLst>
          </p:cNvPr>
          <p:cNvPicPr>
            <a:picLocks noChangeAspect="1"/>
          </p:cNvPicPr>
          <p:nvPr userDrawn="1"/>
        </p:nvPicPr>
        <p:blipFill>
          <a:blip r:embed="rId2"/>
          <a:stretch>
            <a:fillRect/>
          </a:stretch>
        </p:blipFill>
        <p:spPr>
          <a:xfrm>
            <a:off x="0" y="0"/>
            <a:ext cx="9144000" cy="6858000"/>
          </a:xfrm>
          <a:prstGeom prst="rect">
            <a:avLst/>
          </a:prstGeom>
        </p:spPr>
      </p:pic>
      <p:sp>
        <p:nvSpPr>
          <p:cNvPr id="3" name="Title Placeholder 1">
            <a:extLst>
              <a:ext uri="{FF2B5EF4-FFF2-40B4-BE49-F238E27FC236}">
                <a16:creationId xmlns:a16="http://schemas.microsoft.com/office/drawing/2014/main" id="{3AD7AE1B-CAB1-FF45-8F86-0600ABC46966}"/>
              </a:ext>
            </a:extLst>
          </p:cNvPr>
          <p:cNvSpPr>
            <a:spLocks noGrp="1"/>
          </p:cNvSpPr>
          <p:nvPr>
            <p:ph type="title"/>
          </p:nvPr>
        </p:nvSpPr>
        <p:spPr>
          <a:xfrm>
            <a:off x="2835111" y="365126"/>
            <a:ext cx="5967167"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4" name="Text Placeholder 2">
            <a:extLst>
              <a:ext uri="{FF2B5EF4-FFF2-40B4-BE49-F238E27FC236}">
                <a16:creationId xmlns:a16="http://schemas.microsoft.com/office/drawing/2014/main" id="{AABF4F5A-6240-3A4F-AE33-F19CDD7FB82F}"/>
              </a:ext>
            </a:extLst>
          </p:cNvPr>
          <p:cNvSpPr>
            <a:spLocks noGrp="1"/>
          </p:cNvSpPr>
          <p:nvPr>
            <p:ph idx="1"/>
          </p:nvPr>
        </p:nvSpPr>
        <p:spPr>
          <a:xfrm>
            <a:off x="2835111" y="1825625"/>
            <a:ext cx="5967167" cy="466725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2366976495"/>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itle Placeholder 1">
            <a:extLst>
              <a:ext uri="{FF2B5EF4-FFF2-40B4-BE49-F238E27FC236}">
                <a16:creationId xmlns:a16="http://schemas.microsoft.com/office/drawing/2014/main" id="{3AD7AE1B-CAB1-FF45-8F86-0600ABC46966}"/>
              </a:ext>
            </a:extLst>
          </p:cNvPr>
          <p:cNvSpPr>
            <a:spLocks noGrp="1"/>
          </p:cNvSpPr>
          <p:nvPr>
            <p:ph type="title"/>
          </p:nvPr>
        </p:nvSpPr>
        <p:spPr>
          <a:xfrm>
            <a:off x="2835111" y="365126"/>
            <a:ext cx="5967167"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4" name="Text Placeholder 2">
            <a:extLst>
              <a:ext uri="{FF2B5EF4-FFF2-40B4-BE49-F238E27FC236}">
                <a16:creationId xmlns:a16="http://schemas.microsoft.com/office/drawing/2014/main" id="{AABF4F5A-6240-3A4F-AE33-F19CDD7FB82F}"/>
              </a:ext>
            </a:extLst>
          </p:cNvPr>
          <p:cNvSpPr>
            <a:spLocks noGrp="1"/>
          </p:cNvSpPr>
          <p:nvPr>
            <p:ph idx="1"/>
          </p:nvPr>
        </p:nvSpPr>
        <p:spPr>
          <a:xfrm>
            <a:off x="2835111" y="1825625"/>
            <a:ext cx="5967167" cy="466725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2100448238"/>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userDrawn="1">
  <p:cSld name="1_Custom Layout">
    <p:spTree>
      <p:nvGrpSpPr>
        <p:cNvPr id="1" name=""/>
        <p:cNvGrpSpPr/>
        <p:nvPr/>
      </p:nvGrpSpPr>
      <p:grpSpPr>
        <a:xfrm>
          <a:off x="0" y="0"/>
          <a:ext cx="0" cy="0"/>
          <a:chOff x="0" y="0"/>
          <a:chExt cx="0" cy="0"/>
        </a:xfrm>
      </p:grpSpPr>
      <p:pic>
        <p:nvPicPr>
          <p:cNvPr id="6" name="Picture 5" descr="A white background with black dots&#10;&#10;Description automatically generated">
            <a:extLst>
              <a:ext uri="{FF2B5EF4-FFF2-40B4-BE49-F238E27FC236}">
                <a16:creationId xmlns:a16="http://schemas.microsoft.com/office/drawing/2014/main" id="{867853D1-5ACF-6CCF-F73E-3BC4FEDC7C1E}"/>
              </a:ext>
            </a:extLst>
          </p:cNvPr>
          <p:cNvPicPr>
            <a:picLocks noChangeAspect="1"/>
          </p:cNvPicPr>
          <p:nvPr userDrawn="1"/>
        </p:nvPicPr>
        <p:blipFill>
          <a:blip r:embed="rId2"/>
          <a:stretch>
            <a:fillRect/>
          </a:stretch>
        </p:blipFill>
        <p:spPr>
          <a:xfrm>
            <a:off x="0" y="0"/>
            <a:ext cx="9144000" cy="6858000"/>
          </a:xfrm>
          <a:prstGeom prst="rect">
            <a:avLst/>
          </a:prstGeom>
        </p:spPr>
      </p:pic>
      <p:sp>
        <p:nvSpPr>
          <p:cNvPr id="3" name="Title Placeholder 1">
            <a:extLst>
              <a:ext uri="{FF2B5EF4-FFF2-40B4-BE49-F238E27FC236}">
                <a16:creationId xmlns:a16="http://schemas.microsoft.com/office/drawing/2014/main" id="{3AD7AE1B-CAB1-FF45-8F86-0600ABC46966}"/>
              </a:ext>
            </a:extLst>
          </p:cNvPr>
          <p:cNvSpPr>
            <a:spLocks noGrp="1"/>
          </p:cNvSpPr>
          <p:nvPr>
            <p:ph type="title"/>
          </p:nvPr>
        </p:nvSpPr>
        <p:spPr>
          <a:xfrm>
            <a:off x="2835111" y="365126"/>
            <a:ext cx="5967167"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4" name="Text Placeholder 2">
            <a:extLst>
              <a:ext uri="{FF2B5EF4-FFF2-40B4-BE49-F238E27FC236}">
                <a16:creationId xmlns:a16="http://schemas.microsoft.com/office/drawing/2014/main" id="{AABF4F5A-6240-3A4F-AE33-F19CDD7FB82F}"/>
              </a:ext>
            </a:extLst>
          </p:cNvPr>
          <p:cNvSpPr>
            <a:spLocks noGrp="1"/>
          </p:cNvSpPr>
          <p:nvPr>
            <p:ph idx="1"/>
          </p:nvPr>
        </p:nvSpPr>
        <p:spPr>
          <a:xfrm>
            <a:off x="2835111" y="1825625"/>
            <a:ext cx="5967167" cy="466725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4161790116"/>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userDrawn="1">
  <p:cSld name="2_Custom Layout">
    <p:spTree>
      <p:nvGrpSpPr>
        <p:cNvPr id="1" name=""/>
        <p:cNvGrpSpPr/>
        <p:nvPr/>
      </p:nvGrpSpPr>
      <p:grpSpPr>
        <a:xfrm>
          <a:off x="0" y="0"/>
          <a:ext cx="0" cy="0"/>
          <a:chOff x="0" y="0"/>
          <a:chExt cx="0" cy="0"/>
        </a:xfrm>
      </p:grpSpPr>
      <p:pic>
        <p:nvPicPr>
          <p:cNvPr id="5" name="Picture 4" descr="A white background with black and white clouds&#10;&#10;Description automatically generated">
            <a:extLst>
              <a:ext uri="{FF2B5EF4-FFF2-40B4-BE49-F238E27FC236}">
                <a16:creationId xmlns:a16="http://schemas.microsoft.com/office/drawing/2014/main" id="{5D2C2F3C-0981-A3BF-29BB-95817151AD39}"/>
              </a:ext>
            </a:extLst>
          </p:cNvPr>
          <p:cNvPicPr>
            <a:picLocks noChangeAspect="1"/>
          </p:cNvPicPr>
          <p:nvPr userDrawn="1"/>
        </p:nvPicPr>
        <p:blipFill>
          <a:blip r:embed="rId2"/>
          <a:stretch>
            <a:fillRect/>
          </a:stretch>
        </p:blipFill>
        <p:spPr>
          <a:xfrm>
            <a:off x="0" y="0"/>
            <a:ext cx="9144000" cy="6858000"/>
          </a:xfrm>
          <a:prstGeom prst="rect">
            <a:avLst/>
          </a:prstGeom>
        </p:spPr>
      </p:pic>
      <p:sp>
        <p:nvSpPr>
          <p:cNvPr id="3" name="Title Placeholder 1">
            <a:extLst>
              <a:ext uri="{FF2B5EF4-FFF2-40B4-BE49-F238E27FC236}">
                <a16:creationId xmlns:a16="http://schemas.microsoft.com/office/drawing/2014/main" id="{3AD7AE1B-CAB1-FF45-8F86-0600ABC46966}"/>
              </a:ext>
            </a:extLst>
          </p:cNvPr>
          <p:cNvSpPr>
            <a:spLocks noGrp="1"/>
          </p:cNvSpPr>
          <p:nvPr>
            <p:ph type="title"/>
          </p:nvPr>
        </p:nvSpPr>
        <p:spPr>
          <a:xfrm>
            <a:off x="2835111" y="365126"/>
            <a:ext cx="5967167"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4" name="Text Placeholder 2">
            <a:extLst>
              <a:ext uri="{FF2B5EF4-FFF2-40B4-BE49-F238E27FC236}">
                <a16:creationId xmlns:a16="http://schemas.microsoft.com/office/drawing/2014/main" id="{AABF4F5A-6240-3A4F-AE33-F19CDD7FB82F}"/>
              </a:ext>
            </a:extLst>
          </p:cNvPr>
          <p:cNvSpPr>
            <a:spLocks noGrp="1"/>
          </p:cNvSpPr>
          <p:nvPr>
            <p:ph idx="1"/>
          </p:nvPr>
        </p:nvSpPr>
        <p:spPr>
          <a:xfrm>
            <a:off x="2835111" y="1825625"/>
            <a:ext cx="5967167" cy="466725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2944749328"/>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cxnSp>
        <p:nvCxnSpPr>
          <p:cNvPr id="7" name="Straight Connector 6"/>
          <p:cNvCxnSpPr/>
          <p:nvPr/>
        </p:nvCxnSpPr>
        <p:spPr>
          <a:xfrm>
            <a:off x="1047127" y="2421466"/>
            <a:ext cx="7055474" cy="0"/>
          </a:xfrm>
          <a:prstGeom prst="line">
            <a:avLst/>
          </a:prstGeom>
          <a:ln>
            <a:solidFill>
              <a:schemeClr val="accent1">
                <a:lumMod val="60000"/>
                <a:lumOff val="40000"/>
              </a:schemeClr>
            </a:solidFill>
          </a:ln>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9BD2BD76-ACB6-46A7-9B4C-4165016F0BB9}" type="datetimeFigureOut">
              <a:rPr lang="en-GB" smtClean="0"/>
              <a:t>23/05/2025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EACFEDA-DDE9-4722-9A21-D89BBEA2A51E}" type="slidenum">
              <a:rPr lang="en-GB" smtClean="0"/>
              <a:t>‹#›</a:t>
            </a:fld>
            <a:endParaRPr lang="en-GB"/>
          </a:p>
        </p:txBody>
      </p:sp>
    </p:spTree>
    <p:extLst>
      <p:ext uri="{BB962C8B-B14F-4D97-AF65-F5344CB8AC3E}">
        <p14:creationId xmlns:p14="http://schemas.microsoft.com/office/powerpoint/2010/main" val="2748453385"/>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userDrawn="1">
  <p:cSld name="logo white text_image bckgrnd">
    <p:spTree>
      <p:nvGrpSpPr>
        <p:cNvPr id="1" name=""/>
        <p:cNvGrpSpPr/>
        <p:nvPr/>
      </p:nvGrpSpPr>
      <p:grpSpPr>
        <a:xfrm>
          <a:off x="0" y="0"/>
          <a:ext cx="0" cy="0"/>
          <a:chOff x="0" y="0"/>
          <a:chExt cx="0" cy="0"/>
        </a:xfrm>
      </p:grpSpPr>
      <p:sp>
        <p:nvSpPr>
          <p:cNvPr id="6" name="Picture Placeholder 5">
            <a:extLst>
              <a:ext uri="{FF2B5EF4-FFF2-40B4-BE49-F238E27FC236}">
                <a16:creationId xmlns:a16="http://schemas.microsoft.com/office/drawing/2014/main" id="{2DCBFE8A-C6F7-A544-8F31-0CCDED409EB0}"/>
              </a:ext>
            </a:extLst>
          </p:cNvPr>
          <p:cNvSpPr>
            <a:spLocks noGrp="1"/>
          </p:cNvSpPr>
          <p:nvPr>
            <p:ph type="pic" sz="quarter" idx="11"/>
          </p:nvPr>
        </p:nvSpPr>
        <p:spPr>
          <a:xfrm>
            <a:off x="0" y="0"/>
            <a:ext cx="9144000" cy="6858000"/>
          </a:xfrm>
          <a:prstGeom prst="rect">
            <a:avLst/>
          </a:prstGeom>
        </p:spPr>
        <p:txBody>
          <a:bodyPr/>
          <a:lstStyle/>
          <a:p>
            <a:r>
              <a:rPr lang="en-US"/>
              <a:t>Click icon to add picture</a:t>
            </a:r>
            <a:endParaRPr lang="en-US" dirty="0"/>
          </a:p>
        </p:txBody>
      </p:sp>
      <p:pic>
        <p:nvPicPr>
          <p:cNvPr id="3" name="Picture 2">
            <a:extLst>
              <a:ext uri="{FF2B5EF4-FFF2-40B4-BE49-F238E27FC236}">
                <a16:creationId xmlns:a16="http://schemas.microsoft.com/office/drawing/2014/main" id="{833A1326-9D43-09DB-5E37-B98D0D47AAA6}"/>
              </a:ext>
            </a:extLst>
          </p:cNvPr>
          <p:cNvPicPr>
            <a:picLocks noChangeAspect="1"/>
          </p:cNvPicPr>
          <p:nvPr userDrawn="1"/>
        </p:nvPicPr>
        <p:blipFill>
          <a:blip r:embed="rId2"/>
          <a:stretch>
            <a:fillRect/>
          </a:stretch>
        </p:blipFill>
        <p:spPr>
          <a:xfrm>
            <a:off x="0" y="0"/>
            <a:ext cx="9144000" cy="6858000"/>
          </a:xfrm>
          <a:prstGeom prst="rect">
            <a:avLst/>
          </a:prstGeom>
        </p:spPr>
      </p:pic>
    </p:spTree>
    <p:extLst>
      <p:ext uri="{BB962C8B-B14F-4D97-AF65-F5344CB8AC3E}">
        <p14:creationId xmlns:p14="http://schemas.microsoft.com/office/powerpoint/2010/main" val="4128617585"/>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preserve="1" userDrawn="1">
  <p:cSld name="logo white text_image bckgrnd 2">
    <p:spTree>
      <p:nvGrpSpPr>
        <p:cNvPr id="1" name=""/>
        <p:cNvGrpSpPr/>
        <p:nvPr/>
      </p:nvGrpSpPr>
      <p:grpSpPr>
        <a:xfrm>
          <a:off x="0" y="0"/>
          <a:ext cx="0" cy="0"/>
          <a:chOff x="0" y="0"/>
          <a:chExt cx="0" cy="0"/>
        </a:xfrm>
      </p:grpSpPr>
      <p:sp>
        <p:nvSpPr>
          <p:cNvPr id="4" name="Picture Placeholder 5">
            <a:extLst>
              <a:ext uri="{FF2B5EF4-FFF2-40B4-BE49-F238E27FC236}">
                <a16:creationId xmlns:a16="http://schemas.microsoft.com/office/drawing/2014/main" id="{37C85027-557F-564E-B900-62504E7DC9C7}"/>
              </a:ext>
            </a:extLst>
          </p:cNvPr>
          <p:cNvSpPr>
            <a:spLocks noGrp="1"/>
          </p:cNvSpPr>
          <p:nvPr>
            <p:ph type="pic" sz="quarter" idx="11"/>
          </p:nvPr>
        </p:nvSpPr>
        <p:spPr>
          <a:xfrm>
            <a:off x="0" y="0"/>
            <a:ext cx="9144000" cy="6858000"/>
          </a:xfrm>
          <a:prstGeom prst="rect">
            <a:avLst/>
          </a:prstGeom>
        </p:spPr>
        <p:txBody>
          <a:bodyPr/>
          <a:lstStyle/>
          <a:p>
            <a:r>
              <a:rPr lang="en-US"/>
              <a:t>Click icon to add picture</a:t>
            </a:r>
            <a:endParaRPr lang="en-US" dirty="0"/>
          </a:p>
        </p:txBody>
      </p:sp>
      <p:pic>
        <p:nvPicPr>
          <p:cNvPr id="5" name="Picture 4" descr="A picture containing screenshot&#10;&#10;Description automatically generated">
            <a:extLst>
              <a:ext uri="{FF2B5EF4-FFF2-40B4-BE49-F238E27FC236}">
                <a16:creationId xmlns:a16="http://schemas.microsoft.com/office/drawing/2014/main" id="{A6147C08-E57A-E8CA-B376-B4DC322868A1}"/>
              </a:ext>
            </a:extLst>
          </p:cNvPr>
          <p:cNvPicPr>
            <a:picLocks noChangeAspect="1"/>
          </p:cNvPicPr>
          <p:nvPr userDrawn="1"/>
        </p:nvPicPr>
        <p:blipFill>
          <a:blip r:embed="rId2"/>
          <a:stretch>
            <a:fillRect/>
          </a:stretch>
        </p:blipFill>
        <p:spPr>
          <a:xfrm>
            <a:off x="0" y="0"/>
            <a:ext cx="9144000" cy="6858000"/>
          </a:xfrm>
          <a:prstGeom prst="rect">
            <a:avLst/>
          </a:prstGeom>
        </p:spPr>
      </p:pic>
    </p:spTree>
    <p:extLst>
      <p:ext uri="{BB962C8B-B14F-4D97-AF65-F5344CB8AC3E}">
        <p14:creationId xmlns:p14="http://schemas.microsoft.com/office/powerpoint/2010/main" val="165339641"/>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userDrawn="1">
  <p:cSld name="logo colour_image bckgrnd">
    <p:spTree>
      <p:nvGrpSpPr>
        <p:cNvPr id="1" name=""/>
        <p:cNvGrpSpPr/>
        <p:nvPr/>
      </p:nvGrpSpPr>
      <p:grpSpPr>
        <a:xfrm>
          <a:off x="0" y="0"/>
          <a:ext cx="0" cy="0"/>
          <a:chOff x="0" y="0"/>
          <a:chExt cx="0" cy="0"/>
        </a:xfrm>
      </p:grpSpPr>
      <p:sp>
        <p:nvSpPr>
          <p:cNvPr id="4" name="Picture Placeholder 5">
            <a:extLst>
              <a:ext uri="{FF2B5EF4-FFF2-40B4-BE49-F238E27FC236}">
                <a16:creationId xmlns:a16="http://schemas.microsoft.com/office/drawing/2014/main" id="{FE220BDD-125F-5949-A76F-2CBFD2ED60DB}"/>
              </a:ext>
            </a:extLst>
          </p:cNvPr>
          <p:cNvSpPr>
            <a:spLocks noGrp="1"/>
          </p:cNvSpPr>
          <p:nvPr>
            <p:ph type="pic" sz="quarter" idx="11"/>
          </p:nvPr>
        </p:nvSpPr>
        <p:spPr>
          <a:xfrm>
            <a:off x="0" y="0"/>
            <a:ext cx="9144000" cy="6858000"/>
          </a:xfrm>
          <a:prstGeom prst="rect">
            <a:avLst/>
          </a:prstGeom>
        </p:spPr>
        <p:txBody>
          <a:bodyPr/>
          <a:lstStyle/>
          <a:p>
            <a:r>
              <a:rPr lang="en-US"/>
              <a:t>Click icon to add picture</a:t>
            </a:r>
            <a:endParaRPr lang="en-US" dirty="0"/>
          </a:p>
        </p:txBody>
      </p:sp>
      <p:pic>
        <p:nvPicPr>
          <p:cNvPr id="5" name="Picture 4" descr="A picture containing white, design&#10;&#10;Description automatically generated">
            <a:extLst>
              <a:ext uri="{FF2B5EF4-FFF2-40B4-BE49-F238E27FC236}">
                <a16:creationId xmlns:a16="http://schemas.microsoft.com/office/drawing/2014/main" id="{774A1D26-8EA3-74D0-FBFC-4CF8C9D3F04E}"/>
              </a:ext>
            </a:extLst>
          </p:cNvPr>
          <p:cNvPicPr>
            <a:picLocks noChangeAspect="1"/>
          </p:cNvPicPr>
          <p:nvPr userDrawn="1"/>
        </p:nvPicPr>
        <p:blipFill>
          <a:blip r:embed="rId2"/>
          <a:stretch>
            <a:fillRect/>
          </a:stretch>
        </p:blipFill>
        <p:spPr>
          <a:xfrm>
            <a:off x="0" y="0"/>
            <a:ext cx="8991600" cy="6743700"/>
          </a:xfrm>
          <a:prstGeom prst="rect">
            <a:avLst/>
          </a:prstGeom>
        </p:spPr>
      </p:pic>
    </p:spTree>
    <p:extLst>
      <p:ext uri="{BB962C8B-B14F-4D97-AF65-F5344CB8AC3E}">
        <p14:creationId xmlns:p14="http://schemas.microsoft.com/office/powerpoint/2010/main" val="2968770897"/>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preserve="1" userDrawn="1">
  <p:cSld name="logo colour_image bckgrnd 2">
    <p:spTree>
      <p:nvGrpSpPr>
        <p:cNvPr id="1" name=""/>
        <p:cNvGrpSpPr/>
        <p:nvPr/>
      </p:nvGrpSpPr>
      <p:grpSpPr>
        <a:xfrm>
          <a:off x="0" y="0"/>
          <a:ext cx="0" cy="0"/>
          <a:chOff x="0" y="0"/>
          <a:chExt cx="0" cy="0"/>
        </a:xfrm>
      </p:grpSpPr>
      <p:sp>
        <p:nvSpPr>
          <p:cNvPr id="4" name="Picture Placeholder 5">
            <a:extLst>
              <a:ext uri="{FF2B5EF4-FFF2-40B4-BE49-F238E27FC236}">
                <a16:creationId xmlns:a16="http://schemas.microsoft.com/office/drawing/2014/main" id="{FE220BDD-125F-5949-A76F-2CBFD2ED60DB}"/>
              </a:ext>
            </a:extLst>
          </p:cNvPr>
          <p:cNvSpPr>
            <a:spLocks noGrp="1"/>
          </p:cNvSpPr>
          <p:nvPr>
            <p:ph type="pic" sz="quarter" idx="11"/>
          </p:nvPr>
        </p:nvSpPr>
        <p:spPr>
          <a:xfrm>
            <a:off x="0" y="0"/>
            <a:ext cx="9144000" cy="6858000"/>
          </a:xfrm>
          <a:prstGeom prst="rect">
            <a:avLst/>
          </a:prstGeom>
        </p:spPr>
        <p:txBody>
          <a:bodyPr/>
          <a:lstStyle/>
          <a:p>
            <a:r>
              <a:rPr lang="en-US"/>
              <a:t>Click icon to add picture</a:t>
            </a:r>
            <a:endParaRPr lang="en-US" dirty="0"/>
          </a:p>
        </p:txBody>
      </p:sp>
      <p:pic>
        <p:nvPicPr>
          <p:cNvPr id="3" name="Picture 2" descr="A picture containing white, design&#10;&#10;Description automatically generated">
            <a:extLst>
              <a:ext uri="{FF2B5EF4-FFF2-40B4-BE49-F238E27FC236}">
                <a16:creationId xmlns:a16="http://schemas.microsoft.com/office/drawing/2014/main" id="{85FD50FD-721E-1F95-9A39-D7E608D3EF7B}"/>
              </a:ext>
            </a:extLst>
          </p:cNvPr>
          <p:cNvPicPr>
            <a:picLocks noChangeAspect="1"/>
          </p:cNvPicPr>
          <p:nvPr userDrawn="1"/>
        </p:nvPicPr>
        <p:blipFill>
          <a:blip r:embed="rId2"/>
          <a:stretch>
            <a:fillRect/>
          </a:stretch>
        </p:blipFill>
        <p:spPr>
          <a:xfrm>
            <a:off x="0" y="0"/>
            <a:ext cx="8940800" cy="6705600"/>
          </a:xfrm>
          <a:prstGeom prst="rect">
            <a:avLst/>
          </a:prstGeom>
        </p:spPr>
      </p:pic>
    </p:spTree>
    <p:extLst>
      <p:ext uri="{BB962C8B-B14F-4D97-AF65-F5344CB8AC3E}">
        <p14:creationId xmlns:p14="http://schemas.microsoft.com/office/powerpoint/2010/main" val="3095196604"/>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preserve="1" userDrawn="1">
  <p:cSld name="logo white_image bckgrnd">
    <p:spTree>
      <p:nvGrpSpPr>
        <p:cNvPr id="1" name=""/>
        <p:cNvGrpSpPr/>
        <p:nvPr/>
      </p:nvGrpSpPr>
      <p:grpSpPr>
        <a:xfrm>
          <a:off x="0" y="0"/>
          <a:ext cx="0" cy="0"/>
          <a:chOff x="0" y="0"/>
          <a:chExt cx="0" cy="0"/>
        </a:xfrm>
      </p:grpSpPr>
      <p:sp>
        <p:nvSpPr>
          <p:cNvPr id="4" name="Picture Placeholder 5">
            <a:extLst>
              <a:ext uri="{FF2B5EF4-FFF2-40B4-BE49-F238E27FC236}">
                <a16:creationId xmlns:a16="http://schemas.microsoft.com/office/drawing/2014/main" id="{FE220BDD-125F-5949-A76F-2CBFD2ED60DB}"/>
              </a:ext>
            </a:extLst>
          </p:cNvPr>
          <p:cNvSpPr>
            <a:spLocks noGrp="1"/>
          </p:cNvSpPr>
          <p:nvPr>
            <p:ph type="pic" sz="quarter" idx="11"/>
          </p:nvPr>
        </p:nvSpPr>
        <p:spPr>
          <a:xfrm>
            <a:off x="0" y="0"/>
            <a:ext cx="9144000" cy="6858000"/>
          </a:xfrm>
          <a:prstGeom prst="rect">
            <a:avLst/>
          </a:prstGeom>
        </p:spPr>
        <p:txBody>
          <a:bodyPr/>
          <a:lstStyle/>
          <a:p>
            <a:r>
              <a:rPr lang="en-US"/>
              <a:t>Click icon to add picture</a:t>
            </a:r>
            <a:endParaRPr lang="en-US" dirty="0"/>
          </a:p>
        </p:txBody>
      </p:sp>
      <p:pic>
        <p:nvPicPr>
          <p:cNvPr id="3" name="Picture 2" descr="A picture containing white, design&#10;&#10;Description automatically generated">
            <a:extLst>
              <a:ext uri="{FF2B5EF4-FFF2-40B4-BE49-F238E27FC236}">
                <a16:creationId xmlns:a16="http://schemas.microsoft.com/office/drawing/2014/main" id="{3E1D8928-218C-F04A-18B1-A079BA0B15E9}"/>
              </a:ext>
            </a:extLst>
          </p:cNvPr>
          <p:cNvPicPr>
            <a:picLocks noChangeAspect="1"/>
          </p:cNvPicPr>
          <p:nvPr userDrawn="1"/>
        </p:nvPicPr>
        <p:blipFill>
          <a:blip r:embed="rId2"/>
          <a:stretch>
            <a:fillRect/>
          </a:stretch>
        </p:blipFill>
        <p:spPr>
          <a:xfrm>
            <a:off x="0" y="0"/>
            <a:ext cx="8851106" cy="6638330"/>
          </a:xfrm>
          <a:prstGeom prst="rect">
            <a:avLst/>
          </a:prstGeom>
        </p:spPr>
      </p:pic>
    </p:spTree>
    <p:extLst>
      <p:ext uri="{BB962C8B-B14F-4D97-AF65-F5344CB8AC3E}">
        <p14:creationId xmlns:p14="http://schemas.microsoft.com/office/powerpoint/2010/main" val="1899738809"/>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preserve="1" userDrawn="1">
  <p:cSld name="logo white_image bckgrnd 2">
    <p:spTree>
      <p:nvGrpSpPr>
        <p:cNvPr id="1" name=""/>
        <p:cNvGrpSpPr/>
        <p:nvPr/>
      </p:nvGrpSpPr>
      <p:grpSpPr>
        <a:xfrm>
          <a:off x="0" y="0"/>
          <a:ext cx="0" cy="0"/>
          <a:chOff x="0" y="0"/>
          <a:chExt cx="0" cy="0"/>
        </a:xfrm>
      </p:grpSpPr>
      <p:sp>
        <p:nvSpPr>
          <p:cNvPr id="4" name="Picture Placeholder 5">
            <a:extLst>
              <a:ext uri="{FF2B5EF4-FFF2-40B4-BE49-F238E27FC236}">
                <a16:creationId xmlns:a16="http://schemas.microsoft.com/office/drawing/2014/main" id="{FE220BDD-125F-5949-A76F-2CBFD2ED60DB}"/>
              </a:ext>
            </a:extLst>
          </p:cNvPr>
          <p:cNvSpPr>
            <a:spLocks noGrp="1"/>
          </p:cNvSpPr>
          <p:nvPr>
            <p:ph type="pic" sz="quarter" idx="11"/>
          </p:nvPr>
        </p:nvSpPr>
        <p:spPr>
          <a:xfrm>
            <a:off x="0" y="0"/>
            <a:ext cx="9144000" cy="6858000"/>
          </a:xfrm>
          <a:prstGeom prst="rect">
            <a:avLst/>
          </a:prstGeom>
        </p:spPr>
        <p:txBody>
          <a:bodyPr/>
          <a:lstStyle/>
          <a:p>
            <a:r>
              <a:rPr lang="en-US"/>
              <a:t>Click icon to add picture</a:t>
            </a:r>
            <a:endParaRPr lang="en-US" dirty="0"/>
          </a:p>
        </p:txBody>
      </p:sp>
      <p:pic>
        <p:nvPicPr>
          <p:cNvPr id="3" name="Picture 2" descr="A picture containing white, design&#10;&#10;Description automatically generated">
            <a:extLst>
              <a:ext uri="{FF2B5EF4-FFF2-40B4-BE49-F238E27FC236}">
                <a16:creationId xmlns:a16="http://schemas.microsoft.com/office/drawing/2014/main" id="{2A77C552-7913-376C-22DA-CF0691E0A31D}"/>
              </a:ext>
            </a:extLst>
          </p:cNvPr>
          <p:cNvPicPr>
            <a:picLocks noChangeAspect="1"/>
          </p:cNvPicPr>
          <p:nvPr userDrawn="1"/>
        </p:nvPicPr>
        <p:blipFill>
          <a:blip r:embed="rId2"/>
          <a:stretch>
            <a:fillRect/>
          </a:stretch>
        </p:blipFill>
        <p:spPr>
          <a:xfrm>
            <a:off x="0" y="0"/>
            <a:ext cx="9144000" cy="6858000"/>
          </a:xfrm>
          <a:prstGeom prst="rect">
            <a:avLst/>
          </a:prstGeom>
        </p:spPr>
      </p:pic>
    </p:spTree>
    <p:extLst>
      <p:ext uri="{BB962C8B-B14F-4D97-AF65-F5344CB8AC3E}">
        <p14:creationId xmlns:p14="http://schemas.microsoft.com/office/powerpoint/2010/main" val="1514504643"/>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preserve="1" userDrawn="1">
  <p:cSld name="logo mono_image bckgrnd">
    <p:spTree>
      <p:nvGrpSpPr>
        <p:cNvPr id="1" name=""/>
        <p:cNvGrpSpPr/>
        <p:nvPr/>
      </p:nvGrpSpPr>
      <p:grpSpPr>
        <a:xfrm>
          <a:off x="0" y="0"/>
          <a:ext cx="0" cy="0"/>
          <a:chOff x="0" y="0"/>
          <a:chExt cx="0" cy="0"/>
        </a:xfrm>
      </p:grpSpPr>
      <p:sp>
        <p:nvSpPr>
          <p:cNvPr id="4" name="Picture Placeholder 5">
            <a:extLst>
              <a:ext uri="{FF2B5EF4-FFF2-40B4-BE49-F238E27FC236}">
                <a16:creationId xmlns:a16="http://schemas.microsoft.com/office/drawing/2014/main" id="{FE220BDD-125F-5949-A76F-2CBFD2ED60DB}"/>
              </a:ext>
            </a:extLst>
          </p:cNvPr>
          <p:cNvSpPr>
            <a:spLocks noGrp="1"/>
          </p:cNvSpPr>
          <p:nvPr>
            <p:ph type="pic" sz="quarter" idx="11"/>
          </p:nvPr>
        </p:nvSpPr>
        <p:spPr>
          <a:xfrm>
            <a:off x="0" y="0"/>
            <a:ext cx="9144000" cy="6858000"/>
          </a:xfrm>
          <a:prstGeom prst="rect">
            <a:avLst/>
          </a:prstGeom>
        </p:spPr>
        <p:txBody>
          <a:bodyPr/>
          <a:lstStyle/>
          <a:p>
            <a:r>
              <a:rPr lang="en-US"/>
              <a:t>Click icon to add picture</a:t>
            </a:r>
            <a:endParaRPr lang="en-US" dirty="0"/>
          </a:p>
        </p:txBody>
      </p:sp>
      <p:pic>
        <p:nvPicPr>
          <p:cNvPr id="3" name="Picture 2" descr="A picture containing screenshot, text, design&#10;&#10;Description automatically generated">
            <a:extLst>
              <a:ext uri="{FF2B5EF4-FFF2-40B4-BE49-F238E27FC236}">
                <a16:creationId xmlns:a16="http://schemas.microsoft.com/office/drawing/2014/main" id="{A77CBF0D-8BC3-2CF1-CF7E-154348643612}"/>
              </a:ext>
            </a:extLst>
          </p:cNvPr>
          <p:cNvPicPr>
            <a:picLocks noChangeAspect="1"/>
          </p:cNvPicPr>
          <p:nvPr userDrawn="1"/>
        </p:nvPicPr>
        <p:blipFill>
          <a:blip r:embed="rId2"/>
          <a:stretch>
            <a:fillRect/>
          </a:stretch>
        </p:blipFill>
        <p:spPr>
          <a:xfrm>
            <a:off x="0" y="0"/>
            <a:ext cx="9072563" cy="6804422"/>
          </a:xfrm>
          <a:prstGeom prst="rect">
            <a:avLst/>
          </a:prstGeom>
        </p:spPr>
      </p:pic>
    </p:spTree>
    <p:extLst>
      <p:ext uri="{BB962C8B-B14F-4D97-AF65-F5344CB8AC3E}">
        <p14:creationId xmlns:p14="http://schemas.microsoft.com/office/powerpoint/2010/main" val="3594908649"/>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preserve="1" userDrawn="1">
  <p:cSld name="logo mono_image bckgrnd 2">
    <p:spTree>
      <p:nvGrpSpPr>
        <p:cNvPr id="1" name=""/>
        <p:cNvGrpSpPr/>
        <p:nvPr/>
      </p:nvGrpSpPr>
      <p:grpSpPr>
        <a:xfrm>
          <a:off x="0" y="0"/>
          <a:ext cx="0" cy="0"/>
          <a:chOff x="0" y="0"/>
          <a:chExt cx="0" cy="0"/>
        </a:xfrm>
      </p:grpSpPr>
      <p:sp>
        <p:nvSpPr>
          <p:cNvPr id="4" name="Picture Placeholder 5">
            <a:extLst>
              <a:ext uri="{FF2B5EF4-FFF2-40B4-BE49-F238E27FC236}">
                <a16:creationId xmlns:a16="http://schemas.microsoft.com/office/drawing/2014/main" id="{FE220BDD-125F-5949-A76F-2CBFD2ED60DB}"/>
              </a:ext>
            </a:extLst>
          </p:cNvPr>
          <p:cNvSpPr>
            <a:spLocks noGrp="1"/>
          </p:cNvSpPr>
          <p:nvPr>
            <p:ph type="pic" sz="quarter" idx="11"/>
          </p:nvPr>
        </p:nvSpPr>
        <p:spPr>
          <a:xfrm>
            <a:off x="0" y="0"/>
            <a:ext cx="9144000" cy="6858000"/>
          </a:xfrm>
          <a:prstGeom prst="rect">
            <a:avLst/>
          </a:prstGeom>
        </p:spPr>
        <p:txBody>
          <a:bodyPr/>
          <a:lstStyle/>
          <a:p>
            <a:r>
              <a:rPr lang="en-US"/>
              <a:t>Click icon to add picture</a:t>
            </a:r>
            <a:endParaRPr lang="en-US" dirty="0"/>
          </a:p>
        </p:txBody>
      </p:sp>
      <p:pic>
        <p:nvPicPr>
          <p:cNvPr id="3" name="Picture 2" descr="A picture containing screenshot, white, design&#10;&#10;Description automatically generated">
            <a:extLst>
              <a:ext uri="{FF2B5EF4-FFF2-40B4-BE49-F238E27FC236}">
                <a16:creationId xmlns:a16="http://schemas.microsoft.com/office/drawing/2014/main" id="{D2E35789-51F7-6CD7-8884-F852CB36CD1F}"/>
              </a:ext>
            </a:extLst>
          </p:cNvPr>
          <p:cNvPicPr>
            <a:picLocks noChangeAspect="1"/>
          </p:cNvPicPr>
          <p:nvPr userDrawn="1"/>
        </p:nvPicPr>
        <p:blipFill>
          <a:blip r:embed="rId2"/>
          <a:stretch>
            <a:fillRect/>
          </a:stretch>
        </p:blipFill>
        <p:spPr>
          <a:xfrm>
            <a:off x="0" y="0"/>
            <a:ext cx="9144000" cy="6858000"/>
          </a:xfrm>
          <a:prstGeom prst="rect">
            <a:avLst/>
          </a:prstGeom>
        </p:spPr>
      </p:pic>
    </p:spTree>
    <p:extLst>
      <p:ext uri="{BB962C8B-B14F-4D97-AF65-F5344CB8AC3E}">
        <p14:creationId xmlns:p14="http://schemas.microsoft.com/office/powerpoint/2010/main" val="2291129547"/>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4" Type="http://schemas.openxmlformats.org/officeDocument/2006/relationships/image" Target="../media/image1.png"/></Relationships>
</file>

<file path=ppt/slideMasters/_rels/slideMaster2.xml.rels><?xml version="1.0" encoding="UTF-8" standalone="yes"?>
<Relationships xmlns="http://schemas.openxmlformats.org/package/2006/relationships"><Relationship Id="rId3" Type="http://schemas.openxmlformats.org/officeDocument/2006/relationships/slideLayout" Target="../slideLayouts/slideLayout5.xml"/><Relationship Id="rId7" Type="http://schemas.openxmlformats.org/officeDocument/2006/relationships/image" Target="../media/image2.png"/><Relationship Id="rId2" Type="http://schemas.openxmlformats.org/officeDocument/2006/relationships/slideLayout" Target="../slideLayouts/slideLayout4.xml"/><Relationship Id="rId1" Type="http://schemas.openxmlformats.org/officeDocument/2006/relationships/slideLayout" Target="../slideLayouts/slideLayout3.xml"/><Relationship Id="rId6" Type="http://schemas.openxmlformats.org/officeDocument/2006/relationships/theme" Target="../theme/theme2.xml"/><Relationship Id="rId5" Type="http://schemas.openxmlformats.org/officeDocument/2006/relationships/slideLayout" Target="../slideLayouts/slideLayout7.xml"/><Relationship Id="rId4" Type="http://schemas.openxmlformats.org/officeDocument/2006/relationships/slideLayout" Target="../slideLayouts/slideLayout6.xml"/></Relationships>
</file>

<file path=ppt/slideMasters/_rels/slideMaster3.xml.rels><?xml version="1.0" encoding="UTF-8" standalone="yes"?>
<Relationships xmlns="http://schemas.openxmlformats.org/package/2006/relationships"><Relationship Id="rId8" Type="http://schemas.openxmlformats.org/officeDocument/2006/relationships/theme" Target="../theme/theme3.xml"/><Relationship Id="rId3" Type="http://schemas.openxmlformats.org/officeDocument/2006/relationships/slideLayout" Target="../slideLayouts/slideLayout10.xml"/><Relationship Id="rId7" Type="http://schemas.openxmlformats.org/officeDocument/2006/relationships/slideLayout" Target="../slideLayouts/slideLayout14.xml"/><Relationship Id="rId2" Type="http://schemas.openxmlformats.org/officeDocument/2006/relationships/slideLayout" Target="../slideLayouts/slideLayout9.xml"/><Relationship Id="rId1" Type="http://schemas.openxmlformats.org/officeDocument/2006/relationships/slideLayout" Target="../slideLayouts/slideLayout8.xml"/><Relationship Id="rId6" Type="http://schemas.openxmlformats.org/officeDocument/2006/relationships/slideLayout" Target="../slideLayouts/slideLayout13.xml"/><Relationship Id="rId5" Type="http://schemas.openxmlformats.org/officeDocument/2006/relationships/slideLayout" Target="../slideLayouts/slideLayout12.xml"/><Relationship Id="rId4" Type="http://schemas.openxmlformats.org/officeDocument/2006/relationships/slideLayout" Target="../slideLayouts/slideLayout11.xml"/><Relationship Id="rId9" Type="http://schemas.openxmlformats.org/officeDocument/2006/relationships/image" Target="../media/image7.png"/></Relationships>
</file>

<file path=ppt/slideMasters/_rels/slideMaster4.xml.rels><?xml version="1.0" encoding="UTF-8" standalone="yes"?>
<Relationships xmlns="http://schemas.openxmlformats.org/package/2006/relationships"><Relationship Id="rId3" Type="http://schemas.openxmlformats.org/officeDocument/2006/relationships/slideLayout" Target="../slideLayouts/slideLayout17.xml"/><Relationship Id="rId7" Type="http://schemas.openxmlformats.org/officeDocument/2006/relationships/image" Target="../media/image14.png"/><Relationship Id="rId2" Type="http://schemas.openxmlformats.org/officeDocument/2006/relationships/slideLayout" Target="../slideLayouts/slideLayout16.xml"/><Relationship Id="rId1" Type="http://schemas.openxmlformats.org/officeDocument/2006/relationships/slideLayout" Target="../slideLayouts/slideLayout15.xml"/><Relationship Id="rId6" Type="http://schemas.openxmlformats.org/officeDocument/2006/relationships/theme" Target="../theme/theme4.xml"/><Relationship Id="rId5" Type="http://schemas.openxmlformats.org/officeDocument/2006/relationships/slideLayout" Target="../slideLayouts/slideLayout19.xml"/><Relationship Id="rId4" Type="http://schemas.openxmlformats.org/officeDocument/2006/relationships/slideLayout" Target="../slideLayouts/slideLayout18.xml"/></Relationships>
</file>

<file path=ppt/slideMasters/_rels/slideMaster5.xml.rels><?xml version="1.0" encoding="UTF-8" standalone="yes"?>
<Relationships xmlns="http://schemas.openxmlformats.org/package/2006/relationships"><Relationship Id="rId3" Type="http://schemas.openxmlformats.org/officeDocument/2006/relationships/slideLayout" Target="../slideLayouts/slideLayout22.xml"/><Relationship Id="rId2" Type="http://schemas.openxmlformats.org/officeDocument/2006/relationships/slideLayout" Target="../slideLayouts/slideLayout21.xml"/><Relationship Id="rId1" Type="http://schemas.openxmlformats.org/officeDocument/2006/relationships/slideLayout" Target="../slideLayouts/slideLayout20.xml"/><Relationship Id="rId5" Type="http://schemas.openxmlformats.org/officeDocument/2006/relationships/image" Target="../media/image17.png"/><Relationship Id="rId4" Type="http://schemas.openxmlformats.org/officeDocument/2006/relationships/theme" Target="../theme/theme5.xml"/></Relationships>
</file>

<file path=ppt/slideMasters/_rels/slideMaster6.xml.rels><?xml version="1.0" encoding="UTF-8" standalone="yes"?>
<Relationships xmlns="http://schemas.openxmlformats.org/package/2006/relationships"><Relationship Id="rId3" Type="http://schemas.openxmlformats.org/officeDocument/2006/relationships/slideLayout" Target="../slideLayouts/slideLayout25.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image" Target="../media/image20.png"/><Relationship Id="rId5" Type="http://schemas.openxmlformats.org/officeDocument/2006/relationships/theme" Target="../theme/theme6.xml"/><Relationship Id="rId4" Type="http://schemas.openxmlformats.org/officeDocument/2006/relationships/slideLayout" Target="../slideLayouts/slideLayout26.xml"/></Relationships>
</file>

<file path=ppt/slideMasters/_rels/slideMaster7.xml.rels><?xml version="1.0" encoding="UTF-8" standalone="yes"?>
<Relationships xmlns="http://schemas.openxmlformats.org/package/2006/relationships"><Relationship Id="rId8" Type="http://schemas.openxmlformats.org/officeDocument/2006/relationships/slideLayout" Target="../slideLayouts/slideLayout34.xml"/><Relationship Id="rId3" Type="http://schemas.openxmlformats.org/officeDocument/2006/relationships/slideLayout" Target="../slideLayouts/slideLayout29.xml"/><Relationship Id="rId7" Type="http://schemas.openxmlformats.org/officeDocument/2006/relationships/slideLayout" Target="../slideLayouts/slideLayout33.xml"/><Relationship Id="rId2" Type="http://schemas.openxmlformats.org/officeDocument/2006/relationships/slideLayout" Target="../slideLayouts/slideLayout28.xml"/><Relationship Id="rId1" Type="http://schemas.openxmlformats.org/officeDocument/2006/relationships/slideLayout" Target="../slideLayouts/slideLayout27.xml"/><Relationship Id="rId6" Type="http://schemas.openxmlformats.org/officeDocument/2006/relationships/slideLayout" Target="../slideLayouts/slideLayout32.xml"/><Relationship Id="rId5" Type="http://schemas.openxmlformats.org/officeDocument/2006/relationships/slideLayout" Target="../slideLayouts/slideLayout31.xml"/><Relationship Id="rId4" Type="http://schemas.openxmlformats.org/officeDocument/2006/relationships/slideLayout" Target="../slideLayouts/slideLayout30.xml"/><Relationship Id="rId9" Type="http://schemas.openxmlformats.org/officeDocument/2006/relationships/theme" Target="../theme/theme7.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ACB22E8A-2C50-AF4C-A53B-9FE993FD6475}"/>
              </a:ext>
            </a:extLst>
          </p:cNvPr>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4458BCFA-3574-8B4C-9AEE-81F9601D6860}"/>
              </a:ext>
            </a:extLst>
          </p:cNvPr>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CEEB10D2-CA13-2643-B658-FFD9F6492BD9}"/>
              </a:ext>
            </a:extLst>
          </p:cNvPr>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900">
                <a:solidFill>
                  <a:schemeClr val="tx1">
                    <a:tint val="75000"/>
                  </a:schemeClr>
                </a:solidFill>
              </a:defRPr>
            </a:lvl1pPr>
          </a:lstStyle>
          <a:p>
            <a:fld id="{5BCAD085-E8A6-8845-BD4E-CB4CCA059FC4}" type="datetimeFigureOut">
              <a:rPr lang="en-US" smtClean="0"/>
              <a:t>5/23/2025</a:t>
            </a:fld>
            <a:endParaRPr lang="en-US"/>
          </a:p>
        </p:txBody>
      </p:sp>
      <p:sp>
        <p:nvSpPr>
          <p:cNvPr id="5" name="Footer Placeholder 4">
            <a:extLst>
              <a:ext uri="{FF2B5EF4-FFF2-40B4-BE49-F238E27FC236}">
                <a16:creationId xmlns:a16="http://schemas.microsoft.com/office/drawing/2014/main" id="{79DF4703-3493-3B42-BBD9-E9BB85FDC834}"/>
              </a:ext>
            </a:extLst>
          </p:cNvPr>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9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6CB9E5F2-30AB-A84C-8130-66352CCDFF27}"/>
              </a:ext>
            </a:extLst>
          </p:cNvPr>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C1FF6DA9-008F-8B48-92A6-B652298478BF}" type="slidenum">
              <a:rPr lang="en-US" smtClean="0"/>
              <a:t>‹#›</a:t>
            </a:fld>
            <a:endParaRPr lang="en-US"/>
          </a:p>
        </p:txBody>
      </p:sp>
      <p:pic>
        <p:nvPicPr>
          <p:cNvPr id="8" name="Picture 7" descr="A blue background with white text&#10;&#10;Description automatically generated with low confidence">
            <a:extLst>
              <a:ext uri="{FF2B5EF4-FFF2-40B4-BE49-F238E27FC236}">
                <a16:creationId xmlns:a16="http://schemas.microsoft.com/office/drawing/2014/main" id="{23F07876-793F-CDFC-420F-0A455F595FBB}"/>
              </a:ext>
            </a:extLst>
          </p:cNvPr>
          <p:cNvPicPr>
            <a:picLocks noChangeAspect="1"/>
          </p:cNvPicPr>
          <p:nvPr/>
        </p:nvPicPr>
        <p:blipFill>
          <a:blip r:embed="rId4"/>
          <a:stretch>
            <a:fillRect/>
          </a:stretch>
        </p:blipFill>
        <p:spPr>
          <a:xfrm>
            <a:off x="0" y="0"/>
            <a:ext cx="9144000" cy="6858000"/>
          </a:xfrm>
          <a:prstGeom prst="rect">
            <a:avLst/>
          </a:prstGeom>
        </p:spPr>
      </p:pic>
    </p:spTree>
    <p:extLst>
      <p:ext uri="{BB962C8B-B14F-4D97-AF65-F5344CB8AC3E}">
        <p14:creationId xmlns:p14="http://schemas.microsoft.com/office/powerpoint/2010/main" val="2657770016"/>
      </p:ext>
    </p:extLst>
  </p:cSld>
  <p:clrMap bg1="lt1" tx1="dk1" bg2="lt2" tx2="dk2" accent1="accent1" accent2="accent2" accent3="accent3" accent4="accent4" accent5="accent5" accent6="accent6" hlink="hlink" folHlink="folHlink"/>
  <p:sldLayoutIdLst>
    <p:sldLayoutId id="2147483661" r:id="rId1"/>
    <p:sldLayoutId id="2147483663" r:id="rId2"/>
  </p:sldLayoutIdLs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4" name="Picture 3" descr="A close-up of a blue background&#10;&#10;Description automatically generated with low confidence">
            <a:extLst>
              <a:ext uri="{FF2B5EF4-FFF2-40B4-BE49-F238E27FC236}">
                <a16:creationId xmlns:a16="http://schemas.microsoft.com/office/drawing/2014/main" id="{2E1DDE80-4CCE-9DDD-ADC8-E44ADC637C06}"/>
              </a:ext>
            </a:extLst>
          </p:cNvPr>
          <p:cNvPicPr>
            <a:picLocks noChangeAspect="1"/>
          </p:cNvPicPr>
          <p:nvPr/>
        </p:nvPicPr>
        <p:blipFill>
          <a:blip r:embed="rId7"/>
          <a:stretch>
            <a:fillRect/>
          </a:stretch>
        </p:blipFill>
        <p:spPr>
          <a:xfrm>
            <a:off x="0" y="0"/>
            <a:ext cx="9144000" cy="6858000"/>
          </a:xfrm>
          <a:prstGeom prst="rect">
            <a:avLst/>
          </a:prstGeom>
        </p:spPr>
      </p:pic>
    </p:spTree>
    <p:extLst>
      <p:ext uri="{BB962C8B-B14F-4D97-AF65-F5344CB8AC3E}">
        <p14:creationId xmlns:p14="http://schemas.microsoft.com/office/powerpoint/2010/main" val="2640596526"/>
      </p:ext>
    </p:extLst>
  </p:cSld>
  <p:clrMap bg1="lt1" tx1="dk1" bg2="lt2" tx2="dk2" accent1="accent1" accent2="accent2" accent3="accent3" accent4="accent4" accent5="accent5" accent6="accent6" hlink="hlink" folHlink="folHlink"/>
  <p:sldLayoutIdLst>
    <p:sldLayoutId id="2147483665" r:id="rId1"/>
    <p:sldLayoutId id="2147483666" r:id="rId2"/>
    <p:sldLayoutId id="2147483667" r:id="rId3"/>
    <p:sldLayoutId id="2147483668" r:id="rId4"/>
    <p:sldLayoutId id="2147483669" r:id="rId5"/>
  </p:sldLayoutIdLs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9" name="Text Placeholder 2">
            <a:extLst>
              <a:ext uri="{FF2B5EF4-FFF2-40B4-BE49-F238E27FC236}">
                <a16:creationId xmlns:a16="http://schemas.microsoft.com/office/drawing/2014/main" id="{AC265FAA-23A0-0C4C-B5BB-9498790FB078}"/>
              </a:ext>
            </a:extLst>
          </p:cNvPr>
          <p:cNvSpPr>
            <a:spLocks noGrp="1"/>
          </p:cNvSpPr>
          <p:nvPr>
            <p:ph type="body" idx="1"/>
          </p:nvPr>
        </p:nvSpPr>
        <p:spPr>
          <a:xfrm>
            <a:off x="473108" y="1470582"/>
            <a:ext cx="3401309" cy="3864989"/>
          </a:xfrm>
          <a:prstGeom prst="rect">
            <a:avLst/>
          </a:prstGeom>
        </p:spPr>
        <p:txBody>
          <a:bodyPr vert="horz" wrap="none" lIns="0" tIns="0" rIns="0" bIns="0" rtlCol="0" anchor="t" anchorCtr="0">
            <a:noAutofit/>
          </a:bodyPr>
          <a:lstStyle/>
          <a:p>
            <a:pPr lvl="0"/>
            <a:r>
              <a:rPr lang="en-GB" dirty="0"/>
              <a:t>Click to edit Master text styles</a:t>
            </a:r>
          </a:p>
        </p:txBody>
      </p:sp>
      <p:pic>
        <p:nvPicPr>
          <p:cNvPr id="4" name="Picture 3" descr="A picture containing text, screenshot, font, logo&#10;&#10;Description automatically generated">
            <a:extLst>
              <a:ext uri="{FF2B5EF4-FFF2-40B4-BE49-F238E27FC236}">
                <a16:creationId xmlns:a16="http://schemas.microsoft.com/office/drawing/2014/main" id="{3C5AD815-486F-73D2-AB4F-2B774ECAFCDE}"/>
              </a:ext>
            </a:extLst>
          </p:cNvPr>
          <p:cNvPicPr>
            <a:picLocks noChangeAspect="1"/>
          </p:cNvPicPr>
          <p:nvPr/>
        </p:nvPicPr>
        <p:blipFill>
          <a:blip r:embed="rId9"/>
          <a:stretch>
            <a:fillRect/>
          </a:stretch>
        </p:blipFill>
        <p:spPr>
          <a:xfrm>
            <a:off x="0" y="0"/>
            <a:ext cx="9144000" cy="6858000"/>
          </a:xfrm>
          <a:prstGeom prst="rect">
            <a:avLst/>
          </a:prstGeom>
        </p:spPr>
      </p:pic>
    </p:spTree>
    <p:extLst>
      <p:ext uri="{BB962C8B-B14F-4D97-AF65-F5344CB8AC3E}">
        <p14:creationId xmlns:p14="http://schemas.microsoft.com/office/powerpoint/2010/main" val="1492597765"/>
      </p:ext>
    </p:extLst>
  </p:cSld>
  <p:clrMap bg1="lt1" tx1="dk1" bg2="lt2" tx2="dk2" accent1="accent1" accent2="accent2" accent3="accent3" accent4="accent4" accent5="accent5" accent6="accent6" hlink="hlink" folHlink="folHlink"/>
  <p:sldLayoutIdLst>
    <p:sldLayoutId id="2147483671" r:id="rId1"/>
    <p:sldLayoutId id="2147483672" r:id="rId2"/>
    <p:sldLayoutId id="2147483673" r:id="rId3"/>
    <p:sldLayoutId id="2147483674" r:id="rId4"/>
    <p:sldLayoutId id="2147483675" r:id="rId5"/>
    <p:sldLayoutId id="2147483676" r:id="rId6"/>
    <p:sldLayoutId id="2147483677" r:id="rId7"/>
  </p:sldLayoutIdLs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0" indent="0" algn="l" defTabSz="685800" rtl="0" eaLnBrk="1" latinLnBrk="0" hangingPunct="1">
        <a:lnSpc>
          <a:spcPct val="90000"/>
        </a:lnSpc>
        <a:spcBef>
          <a:spcPts val="750"/>
        </a:spcBef>
        <a:buFont typeface="Arial" panose="020B0604020202020204" pitchFamily="34" charset="0"/>
        <a:buNone/>
        <a:defRPr sz="2100" kern="1200">
          <a:solidFill>
            <a:schemeClr val="bg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29291BCB-9C09-E24A-899A-13554DBEFA2E}"/>
              </a:ext>
            </a:extLst>
          </p:cNvPr>
          <p:cNvSpPr>
            <a:spLocks noGrp="1"/>
          </p:cNvSpPr>
          <p:nvPr>
            <p:ph type="title"/>
          </p:nvPr>
        </p:nvSpPr>
        <p:spPr>
          <a:xfrm>
            <a:off x="268665" y="365126"/>
            <a:ext cx="8611385"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E6273185-EDC6-2448-AE66-1EE933FA5C73}"/>
              </a:ext>
            </a:extLst>
          </p:cNvPr>
          <p:cNvSpPr>
            <a:spLocks noGrp="1"/>
          </p:cNvSpPr>
          <p:nvPr>
            <p:ph type="body" idx="1"/>
          </p:nvPr>
        </p:nvSpPr>
        <p:spPr>
          <a:xfrm>
            <a:off x="268665" y="1825625"/>
            <a:ext cx="8611385" cy="3575934"/>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pic>
        <p:nvPicPr>
          <p:cNvPr id="6" name="Picture 5" descr="A picture containing text, businesscard, screenshot, logo&#10;&#10;Description automatically generated">
            <a:extLst>
              <a:ext uri="{FF2B5EF4-FFF2-40B4-BE49-F238E27FC236}">
                <a16:creationId xmlns:a16="http://schemas.microsoft.com/office/drawing/2014/main" id="{067C0C12-FBAF-6992-A87D-A0CF5E789462}"/>
              </a:ext>
            </a:extLst>
          </p:cNvPr>
          <p:cNvPicPr>
            <a:picLocks noChangeAspect="1"/>
          </p:cNvPicPr>
          <p:nvPr/>
        </p:nvPicPr>
        <p:blipFill>
          <a:blip r:embed="rId7"/>
          <a:stretch>
            <a:fillRect/>
          </a:stretch>
        </p:blipFill>
        <p:spPr>
          <a:xfrm>
            <a:off x="0" y="0"/>
            <a:ext cx="9144000" cy="6858000"/>
          </a:xfrm>
          <a:prstGeom prst="rect">
            <a:avLst/>
          </a:prstGeom>
        </p:spPr>
      </p:pic>
    </p:spTree>
    <p:extLst>
      <p:ext uri="{BB962C8B-B14F-4D97-AF65-F5344CB8AC3E}">
        <p14:creationId xmlns:p14="http://schemas.microsoft.com/office/powerpoint/2010/main" val="10410267"/>
      </p:ext>
    </p:extLst>
  </p:cSld>
  <p:clrMap bg1="lt1" tx1="dk1" bg2="lt2" tx2="dk2" accent1="accent1" accent2="accent2" accent3="accent3" accent4="accent4" accent5="accent5" accent6="accent6" hlink="hlink" folHlink="folHlink"/>
  <p:sldLayoutIdLst>
    <p:sldLayoutId id="2147483679" r:id="rId1"/>
    <p:sldLayoutId id="2147483680" r:id="rId2"/>
    <p:sldLayoutId id="2147483700" r:id="rId3"/>
    <p:sldLayoutId id="2147483701" r:id="rId4"/>
    <p:sldLayoutId id="2147483702" r:id="rId5"/>
  </p:sldLayoutIdLs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5" name="Picture 4" descr="A white background with blue border&#10;&#10;Description automatically generated">
            <a:extLst>
              <a:ext uri="{FF2B5EF4-FFF2-40B4-BE49-F238E27FC236}">
                <a16:creationId xmlns:a16="http://schemas.microsoft.com/office/drawing/2014/main" id="{FFE709B4-E458-1800-B901-126D619FF2DC}"/>
              </a:ext>
            </a:extLst>
          </p:cNvPr>
          <p:cNvPicPr>
            <a:picLocks noChangeAspect="1"/>
          </p:cNvPicPr>
          <p:nvPr/>
        </p:nvPicPr>
        <p:blipFill>
          <a:blip r:embed="rId5"/>
          <a:stretch>
            <a:fillRect/>
          </a:stretch>
        </p:blipFill>
        <p:spPr>
          <a:xfrm>
            <a:off x="0" y="0"/>
            <a:ext cx="9144000" cy="6858000"/>
          </a:xfrm>
          <a:prstGeom prst="rect">
            <a:avLst/>
          </a:prstGeom>
        </p:spPr>
      </p:pic>
      <p:sp>
        <p:nvSpPr>
          <p:cNvPr id="2" name="Title Placeholder 1">
            <a:extLst>
              <a:ext uri="{FF2B5EF4-FFF2-40B4-BE49-F238E27FC236}">
                <a16:creationId xmlns:a16="http://schemas.microsoft.com/office/drawing/2014/main" id="{D12D4C3F-9A76-2E42-B34F-7CEA258C0E94}"/>
              </a:ext>
            </a:extLst>
          </p:cNvPr>
          <p:cNvSpPr>
            <a:spLocks noGrp="1"/>
          </p:cNvSpPr>
          <p:nvPr>
            <p:ph type="title"/>
          </p:nvPr>
        </p:nvSpPr>
        <p:spPr>
          <a:xfrm>
            <a:off x="2835111" y="365126"/>
            <a:ext cx="5967167"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43413055-A589-1D46-8D68-568B73DF5B4F}"/>
              </a:ext>
            </a:extLst>
          </p:cNvPr>
          <p:cNvSpPr>
            <a:spLocks noGrp="1"/>
          </p:cNvSpPr>
          <p:nvPr>
            <p:ph type="body" idx="1"/>
          </p:nvPr>
        </p:nvSpPr>
        <p:spPr>
          <a:xfrm>
            <a:off x="2835111" y="1825625"/>
            <a:ext cx="5967167" cy="466725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555795944"/>
      </p:ext>
    </p:extLst>
  </p:cSld>
  <p:clrMap bg1="lt1" tx1="dk1" bg2="lt2" tx2="dk2" accent1="accent1" accent2="accent2" accent3="accent3" accent4="accent4" accent5="accent5" accent6="accent6" hlink="hlink" folHlink="folHlink"/>
  <p:sldLayoutIdLst>
    <p:sldLayoutId id="2147483682" r:id="rId1"/>
    <p:sldLayoutId id="2147483683" r:id="rId2"/>
    <p:sldLayoutId id="2147483684" r:id="rId3"/>
  </p:sldLayoutIdLs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Masters/slideMaster6.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6" name="Picture 5" descr="A white background with black dots&#10;&#10;Description automatically generated">
            <a:extLst>
              <a:ext uri="{FF2B5EF4-FFF2-40B4-BE49-F238E27FC236}">
                <a16:creationId xmlns:a16="http://schemas.microsoft.com/office/drawing/2014/main" id="{26798CCC-3063-2864-8C78-140984D259A5}"/>
              </a:ext>
            </a:extLst>
          </p:cNvPr>
          <p:cNvPicPr>
            <a:picLocks noChangeAspect="1"/>
          </p:cNvPicPr>
          <p:nvPr/>
        </p:nvPicPr>
        <p:blipFill>
          <a:blip r:embed="rId6"/>
          <a:stretch>
            <a:fillRect/>
          </a:stretch>
        </p:blipFill>
        <p:spPr>
          <a:xfrm>
            <a:off x="0" y="0"/>
            <a:ext cx="9144000" cy="6858000"/>
          </a:xfrm>
          <a:prstGeom prst="rect">
            <a:avLst/>
          </a:prstGeom>
        </p:spPr>
      </p:pic>
      <p:sp>
        <p:nvSpPr>
          <p:cNvPr id="2" name="Title Placeholder 1">
            <a:extLst>
              <a:ext uri="{FF2B5EF4-FFF2-40B4-BE49-F238E27FC236}">
                <a16:creationId xmlns:a16="http://schemas.microsoft.com/office/drawing/2014/main" id="{D12D4C3F-9A76-2E42-B34F-7CEA258C0E94}"/>
              </a:ext>
            </a:extLst>
          </p:cNvPr>
          <p:cNvSpPr>
            <a:spLocks noGrp="1"/>
          </p:cNvSpPr>
          <p:nvPr>
            <p:ph type="title"/>
          </p:nvPr>
        </p:nvSpPr>
        <p:spPr>
          <a:xfrm>
            <a:off x="2835111" y="365126"/>
            <a:ext cx="5967167"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43413055-A589-1D46-8D68-568B73DF5B4F}"/>
              </a:ext>
            </a:extLst>
          </p:cNvPr>
          <p:cNvSpPr>
            <a:spLocks noGrp="1"/>
          </p:cNvSpPr>
          <p:nvPr>
            <p:ph type="body" idx="1"/>
          </p:nvPr>
        </p:nvSpPr>
        <p:spPr>
          <a:xfrm>
            <a:off x="2835111" y="1825625"/>
            <a:ext cx="5967167" cy="466725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123198963"/>
      </p:ext>
    </p:extLst>
  </p:cSld>
  <p:clrMap bg1="lt1" tx1="dk1" bg2="lt2" tx2="dk2" accent1="accent1" accent2="accent2" accent3="accent3" accent4="accent4" accent5="accent5" accent6="accent6" hlink="hlink" folHlink="folHlink"/>
  <p:sldLayoutIdLst>
    <p:sldLayoutId id="2147483686" r:id="rId1"/>
    <p:sldLayoutId id="2147483687" r:id="rId2"/>
    <p:sldLayoutId id="2147483688" r:id="rId3"/>
    <p:sldLayoutId id="2147483689" r:id="rId4"/>
  </p:sldLayoutIdLs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Masters/slideMaster7.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570283126"/>
      </p:ext>
    </p:extLst>
  </p:cSld>
  <p:clrMap bg1="lt1" tx1="dk1" bg2="lt2" tx2="dk2" accent1="accent1" accent2="accent2" accent3="accent3" accent4="accent4" accent5="accent5" accent6="accent6" hlink="hlink" folHlink="folHlink"/>
  <p:sldLayoutIdLst>
    <p:sldLayoutId id="2147483691" r:id="rId1"/>
    <p:sldLayoutId id="2147483692" r:id="rId2"/>
    <p:sldLayoutId id="2147483693" r:id="rId3"/>
    <p:sldLayoutId id="2147483694" r:id="rId4"/>
    <p:sldLayoutId id="2147483695" r:id="rId5"/>
    <p:sldLayoutId id="2147483696" r:id="rId6"/>
    <p:sldLayoutId id="2147483697" r:id="rId7"/>
    <p:sldLayoutId id="2147483698" r:id="rId8"/>
  </p:sldLayoutIdLs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2.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15.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3.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16.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4.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16.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5.xml.rels><?xml version="1.0" encoding="UTF-8" standalone="yes"?>
<Relationships xmlns="http://schemas.openxmlformats.org/package/2006/relationships"><Relationship Id="rId3" Type="http://schemas.openxmlformats.org/officeDocument/2006/relationships/diagramData" Target="../diagrams/data4.xml"/><Relationship Id="rId7" Type="http://schemas.microsoft.com/office/2007/relationships/diagramDrawing" Target="../diagrams/drawing4.xml"/><Relationship Id="rId2" Type="http://schemas.openxmlformats.org/officeDocument/2006/relationships/notesSlide" Target="../notesSlides/notesSlide1.xml"/><Relationship Id="rId1" Type="http://schemas.openxmlformats.org/officeDocument/2006/relationships/slideLayout" Target="../slideLayouts/slideLayout16.xml"/><Relationship Id="rId6" Type="http://schemas.openxmlformats.org/officeDocument/2006/relationships/diagramColors" Target="../diagrams/colors4.xml"/><Relationship Id="rId5" Type="http://schemas.openxmlformats.org/officeDocument/2006/relationships/diagramQuickStyle" Target="../diagrams/quickStyle4.xml"/><Relationship Id="rId4" Type="http://schemas.openxmlformats.org/officeDocument/2006/relationships/diagramLayout" Target="../diagrams/layout4.xml"/></Relationships>
</file>

<file path=ppt/slides/_rels/slide6.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notesSlide" Target="../notesSlides/notesSlide2.xml"/><Relationship Id="rId1" Type="http://schemas.openxmlformats.org/officeDocument/2006/relationships/slideLayout" Target="../slideLayouts/slideLayout17.xml"/></Relationships>
</file>

<file path=ppt/slides/_rels/slide7.xml.rels><?xml version="1.0" encoding="UTF-8" standalone="yes"?>
<Relationships xmlns="http://schemas.openxmlformats.org/package/2006/relationships"><Relationship Id="rId2" Type="http://schemas.openxmlformats.org/officeDocument/2006/relationships/image" Target="../media/image38.png"/><Relationship Id="rId1" Type="http://schemas.openxmlformats.org/officeDocument/2006/relationships/slideLayout" Target="../slideLayouts/slideLayout17.xml"/></Relationships>
</file>

<file path=ppt/slides/_rels/slide8.xml.rels><?xml version="1.0" encoding="UTF-8" standalone="yes"?>
<Relationships xmlns="http://schemas.openxmlformats.org/package/2006/relationships"><Relationship Id="rId3" Type="http://schemas.openxmlformats.org/officeDocument/2006/relationships/diagramData" Target="../diagrams/data5.xml"/><Relationship Id="rId7" Type="http://schemas.microsoft.com/office/2007/relationships/diagramDrawing" Target="../diagrams/drawing5.xml"/><Relationship Id="rId2" Type="http://schemas.openxmlformats.org/officeDocument/2006/relationships/notesSlide" Target="../notesSlides/notesSlide3.xml"/><Relationship Id="rId1" Type="http://schemas.openxmlformats.org/officeDocument/2006/relationships/slideLayout" Target="../slideLayouts/slideLayout16.xml"/><Relationship Id="rId6" Type="http://schemas.openxmlformats.org/officeDocument/2006/relationships/diagramColors" Target="../diagrams/colors5.xml"/><Relationship Id="rId5" Type="http://schemas.openxmlformats.org/officeDocument/2006/relationships/diagramQuickStyle" Target="../diagrams/quickStyle5.xml"/><Relationship Id="rId4" Type="http://schemas.openxmlformats.org/officeDocument/2006/relationships/diagramLayout" Target="../diagrams/layout5.xml"/></Relationships>
</file>

<file path=ppt/slides/_rels/slide9.xml.rels><?xml version="1.0" encoding="UTF-8" standalone="yes"?>
<Relationships xmlns="http://schemas.openxmlformats.org/package/2006/relationships"><Relationship Id="rId3" Type="http://schemas.openxmlformats.org/officeDocument/2006/relationships/diagramLayout" Target="../diagrams/layout6.xml"/><Relationship Id="rId2" Type="http://schemas.openxmlformats.org/officeDocument/2006/relationships/diagramData" Target="../diagrams/data6.xml"/><Relationship Id="rId1" Type="http://schemas.openxmlformats.org/officeDocument/2006/relationships/slideLayout" Target="../slideLayouts/slideLayout15.xml"/><Relationship Id="rId6" Type="http://schemas.microsoft.com/office/2007/relationships/diagramDrawing" Target="../diagrams/drawing6.xml"/><Relationship Id="rId5" Type="http://schemas.openxmlformats.org/officeDocument/2006/relationships/diagramColors" Target="../diagrams/colors6.xml"/><Relationship Id="rId4" Type="http://schemas.openxmlformats.org/officeDocument/2006/relationships/diagramQuickStyle" Target="../diagrams/quickStyle6.xml"/></Relationships>
</file>

<file path=ppt/slides/_rels/slide10.xml.rels><?xml version="1.0" encoding="UTF-8" standalone="yes"?>
<Relationships xmlns="http://schemas.openxmlformats.org/package/2006/relationships"><Relationship Id="rId3" Type="http://schemas.openxmlformats.org/officeDocument/2006/relationships/diagramData" Target="../diagrams/data7.xml"/><Relationship Id="rId7" Type="http://schemas.microsoft.com/office/2007/relationships/diagramDrawing" Target="../diagrams/drawing7.xml"/><Relationship Id="rId2" Type="http://schemas.openxmlformats.org/officeDocument/2006/relationships/notesSlide" Target="../notesSlides/notesSlide4.xml"/><Relationship Id="rId1" Type="http://schemas.openxmlformats.org/officeDocument/2006/relationships/slideLayout" Target="../slideLayouts/slideLayout16.xml"/><Relationship Id="rId6" Type="http://schemas.openxmlformats.org/officeDocument/2006/relationships/diagramColors" Target="../diagrams/colors7.xml"/><Relationship Id="rId5" Type="http://schemas.openxmlformats.org/officeDocument/2006/relationships/diagramQuickStyle" Target="../diagrams/quickStyle7.xml"/><Relationship Id="rId4" Type="http://schemas.openxmlformats.org/officeDocument/2006/relationships/diagramLayout" Target="../diagrams/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7.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9.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7.xml"/></Relationships>
</file>

<file path=ppt/slides/_rels/slide14.xml.rels><?xml version="1.0" encoding="UTF-8" standalone="yes"?>
<Relationships xmlns="http://schemas.openxmlformats.org/package/2006/relationships"><Relationship Id="rId3" Type="http://schemas.openxmlformats.org/officeDocument/2006/relationships/hyperlink" Target="https://www.longtermplan.nhs.uk/" TargetMode="External"/><Relationship Id="rId2" Type="http://schemas.openxmlformats.org/officeDocument/2006/relationships/hyperlink" Target="https://www.health.org.uk/publications/reports/the-marmot-review-10-years-on" TargetMode="External"/><Relationship Id="rId1" Type="http://schemas.openxmlformats.org/officeDocument/2006/relationships/slideLayout" Target="../slideLayouts/slideLayout17.xml"/><Relationship Id="rId6" Type="http://schemas.openxmlformats.org/officeDocument/2006/relationships/hyperlink" Target="https://www.nice.org.uk/guidance/health-and-social-care-delivery/health-inequalities" TargetMode="External"/><Relationship Id="rId5" Type="http://schemas.openxmlformats.org/officeDocument/2006/relationships/hyperlink" Target="https://www.gov.uk/government/collections/public-health-outcomes-framework" TargetMode="External"/><Relationship Id="rId4" Type="http://schemas.openxmlformats.org/officeDocument/2006/relationships/hyperlink" Target="https://www.england.nhs.uk/wp-content/uploads/2016/04/making-every-contact-count.pdf" TargetMode="External"/></Relationships>
</file>

<file path=ppt/slides/_rels/slide15.xml.rels><?xml version="1.0" encoding="UTF-8" standalone="yes"?>
<Relationships xmlns="http://schemas.openxmlformats.org/package/2006/relationships"><Relationship Id="rId3" Type="http://schemas.openxmlformats.org/officeDocument/2006/relationships/image" Target="../media/image47.png"/><Relationship Id="rId2" Type="http://schemas.openxmlformats.org/officeDocument/2006/relationships/notesSlide" Target="../notesSlides/notesSlide6.xml"/><Relationship Id="rId1" Type="http://schemas.openxmlformats.org/officeDocument/2006/relationships/slideLayout" Target="../slideLayouts/slideLayout17.xml"/></Relationships>
</file>

<file path=ppt/slides/_rels/slide16.xml.rels><?xml version="1.0" encoding="UTF-8" standalone="yes"?>
<Relationships xmlns="http://schemas.openxmlformats.org/package/2006/relationships"><Relationship Id="rId3" Type="http://schemas.openxmlformats.org/officeDocument/2006/relationships/diagramData" Target="../diagrams/data8.xml"/><Relationship Id="rId7" Type="http://schemas.microsoft.com/office/2007/relationships/diagramDrawing" Target="../diagrams/drawing8.xml"/><Relationship Id="rId2" Type="http://schemas.openxmlformats.org/officeDocument/2006/relationships/notesSlide" Target="../notesSlides/notesSlide7.xml"/><Relationship Id="rId1" Type="http://schemas.openxmlformats.org/officeDocument/2006/relationships/slideLayout" Target="../slideLayouts/slideLayout15.xml"/><Relationship Id="rId6" Type="http://schemas.openxmlformats.org/officeDocument/2006/relationships/diagramColors" Target="../diagrams/colors8.xml"/><Relationship Id="rId5" Type="http://schemas.openxmlformats.org/officeDocument/2006/relationships/diagramQuickStyle" Target="../diagrams/quickStyle8.xml"/><Relationship Id="rId4" Type="http://schemas.openxmlformats.org/officeDocument/2006/relationships/diagramLayout" Target="../diagrams/layout8.xml"/></Relationships>
</file>

<file path=ppt/slides/_rels/slide17.xml.rels><?xml version="1.0" encoding="UTF-8" standalone="yes"?>
<Relationships xmlns="http://schemas.openxmlformats.org/package/2006/relationships"><Relationship Id="rId3" Type="http://schemas.openxmlformats.org/officeDocument/2006/relationships/image" Target="../media/image48.jpeg"/><Relationship Id="rId2" Type="http://schemas.openxmlformats.org/officeDocument/2006/relationships/notesSlide" Target="../notesSlides/notesSlide8.xml"/><Relationship Id="rId1" Type="http://schemas.openxmlformats.org/officeDocument/2006/relationships/slideLayout" Target="../slideLayouts/slideLayout15.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20.xml.rels><?xml version="1.0" encoding="UTF-8" standalone="yes"?>
<Relationships xmlns="http://schemas.openxmlformats.org/package/2006/relationships"><Relationship Id="rId3" Type="http://schemas.openxmlformats.org/officeDocument/2006/relationships/diagramLayout" Target="../diagrams/layout9.xml"/><Relationship Id="rId2" Type="http://schemas.openxmlformats.org/officeDocument/2006/relationships/diagramData" Target="../diagrams/data9.xml"/><Relationship Id="rId1" Type="http://schemas.openxmlformats.org/officeDocument/2006/relationships/slideLayout" Target="../slideLayouts/slideLayout16.xml"/><Relationship Id="rId6" Type="http://schemas.microsoft.com/office/2007/relationships/diagramDrawing" Target="../diagrams/drawing9.xml"/><Relationship Id="rId5" Type="http://schemas.openxmlformats.org/officeDocument/2006/relationships/diagramColors" Target="../diagrams/colors9.xml"/><Relationship Id="rId4" Type="http://schemas.openxmlformats.org/officeDocument/2006/relationships/diagramQuickStyle" Target="../diagrams/quickStyle9.xml"/></Relationships>
</file>

<file path=ppt/slides/_rels/slide21.xml.rels><?xml version="1.0" encoding="UTF-8" standalone="yes"?>
<Relationships xmlns="http://schemas.openxmlformats.org/package/2006/relationships"><Relationship Id="rId3" Type="http://schemas.openxmlformats.org/officeDocument/2006/relationships/hyperlink" Target="https://www.gov.uk/government/publications/health-profile-for-england/chapter-6-social-determinants-of-health" TargetMode="External"/><Relationship Id="rId7" Type="http://schemas.openxmlformats.org/officeDocument/2006/relationships/hyperlink" Target="https://www.hee.nhs.uk/our-work/population-health/our-resources-hub/making-every-contact-count-mecc" TargetMode="External"/><Relationship Id="rId2" Type="http://schemas.openxmlformats.org/officeDocument/2006/relationships/hyperlink" Target="https://doi.org/10.1136/jech-2020-214401" TargetMode="External"/><Relationship Id="rId1" Type="http://schemas.openxmlformats.org/officeDocument/2006/relationships/slideLayout" Target="../slideLayouts/slideLayout17.xml"/><Relationship Id="rId6" Type="http://schemas.openxmlformats.org/officeDocument/2006/relationships/hyperlink" Target="https://www.instituteofhealthequity.org/resources-reports/fair-society-healthy-lives-the-marmot-review" TargetMode="External"/><Relationship Id="rId5" Type="http://schemas.openxmlformats.org/officeDocument/2006/relationships/hyperlink" Target="https://www.health.org.uk/publications/reports/the-marmot-review-10-years-on" TargetMode="External"/><Relationship Id="rId4" Type="http://schemas.openxmlformats.org/officeDocument/2006/relationships/hyperlink" Target="https://www.gov.uk/government/collections/public-health-outcomes-framework" TargetMode="External"/></Relationships>
</file>

<file path=ppt/slides/_rels/slide22.xml.rels><?xml version="1.0" encoding="UTF-8" standalone="yes"?>
<Relationships xmlns="http://schemas.openxmlformats.org/package/2006/relationships"><Relationship Id="rId3" Type="http://schemas.openxmlformats.org/officeDocument/2006/relationships/hyperlink" Target="https://www.gov.uk/government/publications/health-profile-for-england/chapter-6-social-determinants-of-health" TargetMode="External"/><Relationship Id="rId7" Type="http://schemas.openxmlformats.org/officeDocument/2006/relationships/hyperlink" Target="https://www.who.int/health-topics/social-determinants-of-health" TargetMode="External"/><Relationship Id="rId2" Type="http://schemas.openxmlformats.org/officeDocument/2006/relationships/hyperlink" Target="https://www.nice.org.uk/guidance/health-and-social-care-delivery/health-inequalities" TargetMode="External"/><Relationship Id="rId1" Type="http://schemas.openxmlformats.org/officeDocument/2006/relationships/slideLayout" Target="../slideLayouts/slideLayout17.xml"/><Relationship Id="rId6" Type="http://schemas.openxmlformats.org/officeDocument/2006/relationships/hyperlink" Target="https://sdgs.un.org/goals/goal3" TargetMode="External"/><Relationship Id="rId5" Type="http://schemas.openxmlformats.org/officeDocument/2006/relationships/hyperlink" Target="https://www.health.org.uk/topics/health-inequalities-and-trends" TargetMode="External"/><Relationship Id="rId4" Type="http://schemas.openxmlformats.org/officeDocument/2006/relationships/hyperlink" Target="https://www.who.int/publications/i/item/9789241500852" TargetMode="Externa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A784ADD6-4895-C4DA-78DC-D0AF95878CB6}"/>
              </a:ext>
            </a:extLst>
          </p:cNvPr>
          <p:cNvSpPr txBox="1"/>
          <p:nvPr/>
        </p:nvSpPr>
        <p:spPr>
          <a:xfrm>
            <a:off x="671209" y="887301"/>
            <a:ext cx="7431642" cy="3477875"/>
          </a:xfrm>
          <a:prstGeom prst="rect">
            <a:avLst/>
          </a:prstGeom>
          <a:noFill/>
        </p:spPr>
        <p:txBody>
          <a:bodyPr wrap="square">
            <a:spAutoFit/>
          </a:bodyPr>
          <a:lstStyle/>
          <a:p>
            <a:r>
              <a:rPr lang="en-GB" sz="4400" b="1" dirty="0">
                <a:solidFill>
                  <a:schemeClr val="bg1"/>
                </a:solidFill>
              </a:rPr>
              <a:t>BMHP6030 – Health, Wellbeing and Sustainable Development</a:t>
            </a:r>
          </a:p>
          <a:p>
            <a:endParaRPr lang="en-GB" sz="4400" b="1" dirty="0">
              <a:solidFill>
                <a:schemeClr val="bg1"/>
              </a:solidFill>
            </a:endParaRPr>
          </a:p>
          <a:p>
            <a:r>
              <a:rPr lang="en-GB" sz="4400" b="1" dirty="0">
                <a:solidFill>
                  <a:schemeClr val="bg1"/>
                </a:solidFill>
              </a:rPr>
              <a:t>Week 3 – Social Determinants of Health &amp; Policy</a:t>
            </a:r>
          </a:p>
        </p:txBody>
      </p:sp>
    </p:spTree>
    <p:extLst>
      <p:ext uri="{BB962C8B-B14F-4D97-AF65-F5344CB8AC3E}">
        <p14:creationId xmlns:p14="http://schemas.microsoft.com/office/powerpoint/2010/main" val="428613322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04FC447-2E6A-85CF-637E-CB43B9BB87A6}"/>
              </a:ext>
            </a:extLst>
          </p:cNvPr>
          <p:cNvSpPr>
            <a:spLocks noGrp="1"/>
          </p:cNvSpPr>
          <p:nvPr>
            <p:ph type="title"/>
          </p:nvPr>
        </p:nvSpPr>
        <p:spPr>
          <a:xfrm>
            <a:off x="365941" y="130174"/>
            <a:ext cx="8611385" cy="1325563"/>
          </a:xfrm>
        </p:spPr>
        <p:txBody>
          <a:bodyPr anchor="ctr">
            <a:normAutofit/>
          </a:bodyPr>
          <a:lstStyle/>
          <a:p>
            <a:r>
              <a:rPr lang="en-GB" sz="4400" b="1" dirty="0">
                <a:latin typeface="+mn-lt"/>
              </a:rPr>
              <a:t>Learning Outcomes – Week 3</a:t>
            </a:r>
          </a:p>
        </p:txBody>
      </p:sp>
      <p:graphicFrame>
        <p:nvGraphicFramePr>
          <p:cNvPr id="5" name="Content Placeholder 2">
            <a:extLst>
              <a:ext uri="{FF2B5EF4-FFF2-40B4-BE49-F238E27FC236}">
                <a16:creationId xmlns:a16="http://schemas.microsoft.com/office/drawing/2014/main" id="{77B10004-6A80-BBBD-2751-7716E92FCF09}"/>
              </a:ext>
            </a:extLst>
          </p:cNvPr>
          <p:cNvGraphicFramePr>
            <a:graphicFrameLocks noGrp="1"/>
          </p:cNvGraphicFramePr>
          <p:nvPr>
            <p:ph idx="1"/>
            <p:extLst>
              <p:ext uri="{D42A27DB-BD31-4B8C-83A1-F6EECF244321}">
                <p14:modId xmlns:p14="http://schemas.microsoft.com/office/powerpoint/2010/main" val="1025665418"/>
              </p:ext>
            </p:extLst>
          </p:nvPr>
        </p:nvGraphicFramePr>
        <p:xfrm>
          <a:off x="268288" y="1478604"/>
          <a:ext cx="8612187" cy="3923659"/>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75281410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26243" y="1330088"/>
            <a:ext cx="8696227" cy="1325563"/>
          </a:xfrm>
        </p:spPr>
        <p:txBody>
          <a:bodyPr anchor="ctr">
            <a:normAutofit/>
          </a:bodyPr>
          <a:lstStyle/>
          <a:p>
            <a:r>
              <a:rPr sz="4400" b="1" dirty="0">
                <a:latin typeface="+mn-lt"/>
              </a:rPr>
              <a:t>What Are Health Inequalities?</a:t>
            </a:r>
          </a:p>
        </p:txBody>
      </p:sp>
      <p:graphicFrame>
        <p:nvGraphicFramePr>
          <p:cNvPr id="5" name="Content Placeholder 2">
            <a:extLst>
              <a:ext uri="{FF2B5EF4-FFF2-40B4-BE49-F238E27FC236}">
                <a16:creationId xmlns:a16="http://schemas.microsoft.com/office/drawing/2014/main" id="{7FE377E6-E94A-EBE2-3A24-96BE9D5989F8}"/>
              </a:ext>
            </a:extLst>
          </p:cNvPr>
          <p:cNvGraphicFramePr>
            <a:graphicFrameLocks noGrp="1"/>
          </p:cNvGraphicFramePr>
          <p:nvPr>
            <p:ph idx="1"/>
            <p:extLst>
              <p:ext uri="{D42A27DB-BD31-4B8C-83A1-F6EECF244321}">
                <p14:modId xmlns:p14="http://schemas.microsoft.com/office/powerpoint/2010/main" val="1626711686"/>
              </p:ext>
            </p:extLst>
          </p:nvPr>
        </p:nvGraphicFramePr>
        <p:xfrm>
          <a:off x="226243" y="2548647"/>
          <a:ext cx="8411919" cy="387712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aphicFrame>
        <p:nvGraphicFramePr>
          <p:cNvPr id="3" name="Table 2">
            <a:extLst>
              <a:ext uri="{FF2B5EF4-FFF2-40B4-BE49-F238E27FC236}">
                <a16:creationId xmlns:a16="http://schemas.microsoft.com/office/drawing/2014/main" id="{79C56BFD-2AC9-B8FA-4319-7ED355C601D8}"/>
              </a:ext>
            </a:extLst>
          </p:cNvPr>
          <p:cNvGraphicFramePr>
            <a:graphicFrameLocks noGrp="1"/>
          </p:cNvGraphicFramePr>
          <p:nvPr/>
        </p:nvGraphicFramePr>
        <p:xfrm>
          <a:off x="268288" y="3465354"/>
          <a:ext cx="8612187" cy="297180"/>
        </p:xfrm>
        <a:graphic>
          <a:graphicData uri="http://schemas.openxmlformats.org/drawingml/2006/table">
            <a:tbl>
              <a:tblPr/>
              <a:tblGrid>
                <a:gridCol w="8612187">
                  <a:extLst>
                    <a:ext uri="{9D8B030D-6E8A-4147-A177-3AD203B41FA5}">
                      <a16:colId xmlns:a16="http://schemas.microsoft.com/office/drawing/2014/main" val="1806497662"/>
                    </a:ext>
                  </a:extLst>
                </a:gridCol>
              </a:tblGrid>
              <a:tr h="0">
                <a:tc>
                  <a:txBody>
                    <a:bodyPr/>
                    <a:lstStyle/>
                    <a:p>
                      <a:endParaRPr lang="en-GB"/>
                    </a:p>
                  </a:txBody>
                  <a:tcPr anchor="ctr">
                    <a:lnL>
                      <a:noFill/>
                    </a:lnL>
                    <a:lnR>
                      <a:noFill/>
                    </a:lnR>
                    <a:lnT>
                      <a:noFill/>
                    </a:lnT>
                    <a:lnB>
                      <a:noFill/>
                    </a:lnB>
                    <a:noFill/>
                  </a:tcPr>
                </a:tc>
                <a:extLst>
                  <a:ext uri="{0D108BD9-81ED-4DB2-BD59-A6C34878D82A}">
                    <a16:rowId xmlns:a16="http://schemas.microsoft.com/office/drawing/2014/main" val="3679736168"/>
                  </a:ext>
                </a:extLst>
              </a:tr>
            </a:tbl>
          </a:graphicData>
        </a:graphic>
      </p:graphicFrame>
      <p:graphicFrame>
        <p:nvGraphicFramePr>
          <p:cNvPr id="4" name="Table 3">
            <a:extLst>
              <a:ext uri="{FF2B5EF4-FFF2-40B4-BE49-F238E27FC236}">
                <a16:creationId xmlns:a16="http://schemas.microsoft.com/office/drawing/2014/main" id="{77E12CF0-F5F8-478D-77CB-4EA40E463521}"/>
              </a:ext>
            </a:extLst>
          </p:cNvPr>
          <p:cNvGraphicFramePr>
            <a:graphicFrameLocks noGrp="1"/>
          </p:cNvGraphicFramePr>
          <p:nvPr>
            <p:extLst>
              <p:ext uri="{D42A27DB-BD31-4B8C-83A1-F6EECF244321}">
                <p14:modId xmlns:p14="http://schemas.microsoft.com/office/powerpoint/2010/main" val="983133316"/>
              </p:ext>
            </p:extLst>
          </p:nvPr>
        </p:nvGraphicFramePr>
        <p:xfrm>
          <a:off x="6822997" y="6422064"/>
          <a:ext cx="1741581" cy="297180"/>
        </p:xfrm>
        <a:graphic>
          <a:graphicData uri="http://schemas.openxmlformats.org/drawingml/2006/table">
            <a:tbl>
              <a:tblPr/>
              <a:tblGrid>
                <a:gridCol w="1741581">
                  <a:extLst>
                    <a:ext uri="{9D8B030D-6E8A-4147-A177-3AD203B41FA5}">
                      <a16:colId xmlns:a16="http://schemas.microsoft.com/office/drawing/2014/main" val="1954044928"/>
                    </a:ext>
                  </a:extLst>
                </a:gridCol>
              </a:tblGrid>
              <a:tr h="0">
                <a:tc>
                  <a:txBody>
                    <a:bodyPr/>
                    <a:lstStyle/>
                    <a:p>
                      <a:r>
                        <a:rPr lang="en-GB" dirty="0"/>
                        <a:t>(Marmot et al., 2020)</a:t>
                      </a:r>
                    </a:p>
                  </a:txBody>
                  <a:tcPr anchor="ctr">
                    <a:lnL>
                      <a:noFill/>
                    </a:lnL>
                    <a:lnR>
                      <a:noFill/>
                    </a:lnR>
                    <a:lnT>
                      <a:noFill/>
                    </a:lnT>
                    <a:lnB>
                      <a:noFill/>
                    </a:lnB>
                    <a:noFill/>
                  </a:tcPr>
                </a:tc>
                <a:extLst>
                  <a:ext uri="{0D108BD9-81ED-4DB2-BD59-A6C34878D82A}">
                    <a16:rowId xmlns:a16="http://schemas.microsoft.com/office/drawing/2014/main" val="4253915694"/>
                  </a:ext>
                </a:extLst>
              </a:tr>
            </a:tbl>
          </a:graphicData>
        </a:graphic>
      </p:graphicFrame>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26243" y="1206918"/>
            <a:ext cx="8696227" cy="1325563"/>
          </a:xfrm>
        </p:spPr>
        <p:txBody>
          <a:bodyPr anchor="ctr">
            <a:normAutofit/>
          </a:bodyPr>
          <a:lstStyle/>
          <a:p>
            <a:r>
              <a:rPr sz="4400" b="1" dirty="0">
                <a:latin typeface="+mn-lt"/>
              </a:rPr>
              <a:t>Social Determinants of Health (SDH)</a:t>
            </a:r>
          </a:p>
        </p:txBody>
      </p:sp>
      <p:graphicFrame>
        <p:nvGraphicFramePr>
          <p:cNvPr id="5" name="Content Placeholder 2">
            <a:extLst>
              <a:ext uri="{FF2B5EF4-FFF2-40B4-BE49-F238E27FC236}">
                <a16:creationId xmlns:a16="http://schemas.microsoft.com/office/drawing/2014/main" id="{D2BB32BE-889B-AD78-6642-38994BC6EFB3}"/>
              </a:ext>
            </a:extLst>
          </p:cNvPr>
          <p:cNvGraphicFramePr>
            <a:graphicFrameLocks noGrp="1"/>
          </p:cNvGraphicFramePr>
          <p:nvPr>
            <p:ph idx="1"/>
            <p:extLst>
              <p:ext uri="{D42A27DB-BD31-4B8C-83A1-F6EECF244321}">
                <p14:modId xmlns:p14="http://schemas.microsoft.com/office/powerpoint/2010/main" val="1319524754"/>
              </p:ext>
            </p:extLst>
          </p:nvPr>
        </p:nvGraphicFramePr>
        <p:xfrm>
          <a:off x="144761" y="2499845"/>
          <a:ext cx="8696227" cy="3651349"/>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4" name="TextBox 3">
            <a:extLst>
              <a:ext uri="{FF2B5EF4-FFF2-40B4-BE49-F238E27FC236}">
                <a16:creationId xmlns:a16="http://schemas.microsoft.com/office/drawing/2014/main" id="{40EA9F75-F7CF-D87E-2762-4615A45310B6}"/>
              </a:ext>
            </a:extLst>
          </p:cNvPr>
          <p:cNvSpPr txBox="1"/>
          <p:nvPr/>
        </p:nvSpPr>
        <p:spPr>
          <a:xfrm>
            <a:off x="7320006" y="6306669"/>
            <a:ext cx="1520982" cy="369332"/>
          </a:xfrm>
          <a:prstGeom prst="rect">
            <a:avLst/>
          </a:prstGeom>
          <a:noFill/>
        </p:spPr>
        <p:txBody>
          <a:bodyPr wrap="square">
            <a:spAutoFit/>
          </a:bodyPr>
          <a:lstStyle/>
          <a:p>
            <a:r>
              <a:rPr lang="en-GB" dirty="0"/>
              <a:t>(WHO, 2023)</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23885" y="1228471"/>
            <a:ext cx="8696227" cy="462194"/>
          </a:xfrm>
        </p:spPr>
        <p:txBody>
          <a:bodyPr anchor="ctr">
            <a:noAutofit/>
          </a:bodyPr>
          <a:lstStyle/>
          <a:p>
            <a:r>
              <a:rPr lang="en-GB" sz="4000" b="1" dirty="0">
                <a:latin typeface="+mn-lt"/>
              </a:rPr>
              <a:t>Why Care About Health Inequalities?</a:t>
            </a:r>
            <a:endParaRPr lang="en-ZA" sz="4000" b="1" dirty="0">
              <a:latin typeface="+mn-lt"/>
            </a:endParaRPr>
          </a:p>
        </p:txBody>
      </p:sp>
      <p:graphicFrame>
        <p:nvGraphicFramePr>
          <p:cNvPr id="6" name="Content Placeholder 2">
            <a:extLst>
              <a:ext uri="{FF2B5EF4-FFF2-40B4-BE49-F238E27FC236}">
                <a16:creationId xmlns:a16="http://schemas.microsoft.com/office/drawing/2014/main" id="{48E85EFD-A9F4-DAF7-2EA5-7A1ECC5E8A5F}"/>
              </a:ext>
            </a:extLst>
          </p:cNvPr>
          <p:cNvGraphicFramePr>
            <a:graphicFrameLocks noGrp="1"/>
          </p:cNvGraphicFramePr>
          <p:nvPr>
            <p:ph idx="1"/>
            <p:extLst>
              <p:ext uri="{D42A27DB-BD31-4B8C-83A1-F6EECF244321}">
                <p14:modId xmlns:p14="http://schemas.microsoft.com/office/powerpoint/2010/main" val="3006045353"/>
              </p:ext>
            </p:extLst>
          </p:nvPr>
        </p:nvGraphicFramePr>
        <p:xfrm>
          <a:off x="223886" y="1548143"/>
          <a:ext cx="8696227" cy="5441132"/>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7" name="TextBox 6">
            <a:extLst>
              <a:ext uri="{FF2B5EF4-FFF2-40B4-BE49-F238E27FC236}">
                <a16:creationId xmlns:a16="http://schemas.microsoft.com/office/drawing/2014/main" id="{0A952B9D-BAD5-9CD5-65BD-A1A807042976}"/>
              </a:ext>
            </a:extLst>
          </p:cNvPr>
          <p:cNvSpPr txBox="1"/>
          <p:nvPr/>
        </p:nvSpPr>
        <p:spPr>
          <a:xfrm>
            <a:off x="5617675" y="6578738"/>
            <a:ext cx="3526325" cy="276999"/>
          </a:xfrm>
          <a:prstGeom prst="rect">
            <a:avLst/>
          </a:prstGeom>
          <a:noFill/>
        </p:spPr>
        <p:txBody>
          <a:bodyPr wrap="square">
            <a:spAutoFit/>
          </a:bodyPr>
          <a:lstStyle/>
          <a:p>
            <a:r>
              <a:rPr lang="en-GB" sz="1200" dirty="0"/>
              <a:t>(Marmot et al., 2010; Public Health England, 2018)</a:t>
            </a:r>
          </a:p>
        </p:txBody>
      </p:sp>
    </p:spTree>
    <p:extLst>
      <p:ext uri="{BB962C8B-B14F-4D97-AF65-F5344CB8AC3E}">
        <p14:creationId xmlns:p14="http://schemas.microsoft.com/office/powerpoint/2010/main" val="398837186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68665" y="161026"/>
            <a:ext cx="8611385" cy="1325563"/>
          </a:xfrm>
        </p:spPr>
        <p:txBody>
          <a:bodyPr>
            <a:normAutofit/>
          </a:bodyPr>
          <a:lstStyle/>
          <a:p>
            <a:r>
              <a:rPr sz="4000" b="1" dirty="0">
                <a:latin typeface="+mn-lt"/>
              </a:rPr>
              <a:t>Dahlgren </a:t>
            </a:r>
            <a:r>
              <a:rPr lang="en-GB" sz="4000" b="1" dirty="0">
                <a:latin typeface="+mn-lt"/>
              </a:rPr>
              <a:t>and</a:t>
            </a:r>
            <a:r>
              <a:rPr sz="4000" b="1" dirty="0">
                <a:latin typeface="+mn-lt"/>
              </a:rPr>
              <a:t> Whitehead Model (1991)</a:t>
            </a:r>
          </a:p>
        </p:txBody>
      </p:sp>
      <p:sp>
        <p:nvSpPr>
          <p:cNvPr id="3" name="Content Placeholder 2"/>
          <p:cNvSpPr>
            <a:spLocks noGrp="1"/>
          </p:cNvSpPr>
          <p:nvPr>
            <p:ph idx="1"/>
          </p:nvPr>
        </p:nvSpPr>
        <p:spPr>
          <a:xfrm>
            <a:off x="268665" y="1439501"/>
            <a:ext cx="8611385" cy="3962058"/>
          </a:xfrm>
        </p:spPr>
        <p:txBody>
          <a:bodyPr>
            <a:normAutofit/>
          </a:bodyPr>
          <a:lstStyle/>
          <a:p>
            <a:pPr marL="0" indent="0">
              <a:buNone/>
            </a:pPr>
            <a:r>
              <a:rPr dirty="0"/>
              <a:t>• Developed in 1991 by Göran Dahlgren and Margaret Whitehead</a:t>
            </a:r>
          </a:p>
          <a:p>
            <a:pPr marL="0" indent="0">
              <a:buNone/>
            </a:pPr>
            <a:r>
              <a:rPr dirty="0"/>
              <a:t>• The 'rainbow model' illustrates how health is influenced by a range of personal, social, economic, and environmental factors</a:t>
            </a:r>
          </a:p>
          <a:p>
            <a:pPr marL="0" indent="0">
              <a:buNone/>
            </a:pPr>
            <a:r>
              <a:rPr dirty="0"/>
              <a:t>• Layers include:</a:t>
            </a:r>
          </a:p>
          <a:p>
            <a:pPr lvl="1"/>
            <a:r>
              <a:rPr dirty="0"/>
              <a:t>Individual lifestyle factors: </a:t>
            </a:r>
            <a:r>
              <a:rPr dirty="0" err="1"/>
              <a:t>behaviours</a:t>
            </a:r>
            <a:r>
              <a:rPr dirty="0"/>
              <a:t> such as smoking, diet, exercise</a:t>
            </a:r>
          </a:p>
          <a:p>
            <a:pPr lvl="1"/>
            <a:r>
              <a:rPr dirty="0"/>
              <a:t>Social and community networks: support systems and relationships</a:t>
            </a:r>
          </a:p>
          <a:p>
            <a:pPr lvl="1"/>
            <a:r>
              <a:rPr dirty="0"/>
              <a:t>Living and working conditions: employment, education, housing, access to healthcare</a:t>
            </a:r>
          </a:p>
          <a:p>
            <a:pPr lvl="1"/>
            <a:r>
              <a:rPr dirty="0"/>
              <a:t>General socio-economic, cultural and environmental conditions: broader systems that shape opportunity and health equity</a:t>
            </a:r>
          </a:p>
          <a:p>
            <a:pPr marL="0" indent="0">
              <a:buNone/>
            </a:pPr>
            <a:r>
              <a:rPr lang="en-GB" b="1" dirty="0">
                <a:solidFill>
                  <a:srgbClr val="002060"/>
                </a:solidFill>
              </a:rPr>
              <a:t>It is u</a:t>
            </a:r>
            <a:r>
              <a:rPr b="1" dirty="0">
                <a:solidFill>
                  <a:srgbClr val="002060"/>
                </a:solidFill>
              </a:rPr>
              <a:t>sed to guide policy, teaching, and practice by mapping where interventions can address inequalities</a:t>
            </a:r>
          </a:p>
        </p:txBody>
      </p:sp>
      <p:pic>
        <p:nvPicPr>
          <p:cNvPr id="4" name="Content Placeholder 3">
            <a:extLst>
              <a:ext uri="{FF2B5EF4-FFF2-40B4-BE49-F238E27FC236}">
                <a16:creationId xmlns:a16="http://schemas.microsoft.com/office/drawing/2014/main" id="{805FB5E8-2AF2-43DF-2E1B-276248E55CD8}"/>
              </a:ext>
            </a:extLst>
          </p:cNvPr>
          <p:cNvPicPr>
            <a:picLocks noChangeAspect="1"/>
          </p:cNvPicPr>
          <p:nvPr/>
        </p:nvPicPr>
        <p:blipFill>
          <a:blip r:embed="rId3"/>
          <a:srcRect b="4229"/>
          <a:stretch/>
        </p:blipFill>
        <p:spPr>
          <a:xfrm>
            <a:off x="7297431" y="4906979"/>
            <a:ext cx="1577904" cy="805758"/>
          </a:xfrm>
          <a:prstGeom prst="rect">
            <a:avLst/>
          </a:prstGeom>
          <a:effectLst/>
        </p:spPr>
      </p:pic>
      <p:graphicFrame>
        <p:nvGraphicFramePr>
          <p:cNvPr id="5" name="Table 4">
            <a:extLst>
              <a:ext uri="{FF2B5EF4-FFF2-40B4-BE49-F238E27FC236}">
                <a16:creationId xmlns:a16="http://schemas.microsoft.com/office/drawing/2014/main" id="{DB063865-BBCC-59AF-9EE8-B220D77F567F}"/>
              </a:ext>
            </a:extLst>
          </p:cNvPr>
          <p:cNvGraphicFramePr>
            <a:graphicFrameLocks noGrp="1"/>
          </p:cNvGraphicFramePr>
          <p:nvPr/>
        </p:nvGraphicFramePr>
        <p:xfrm>
          <a:off x="268288" y="3465354"/>
          <a:ext cx="8612187" cy="297180"/>
        </p:xfrm>
        <a:graphic>
          <a:graphicData uri="http://schemas.openxmlformats.org/drawingml/2006/table">
            <a:tbl>
              <a:tblPr/>
              <a:tblGrid>
                <a:gridCol w="8612187">
                  <a:extLst>
                    <a:ext uri="{9D8B030D-6E8A-4147-A177-3AD203B41FA5}">
                      <a16:colId xmlns:a16="http://schemas.microsoft.com/office/drawing/2014/main" val="1509898812"/>
                    </a:ext>
                  </a:extLst>
                </a:gridCol>
              </a:tblGrid>
              <a:tr h="0">
                <a:tc>
                  <a:txBody>
                    <a:bodyPr/>
                    <a:lstStyle/>
                    <a:p>
                      <a:endParaRPr lang="en-GB"/>
                    </a:p>
                  </a:txBody>
                  <a:tcPr anchor="ctr">
                    <a:lnL>
                      <a:noFill/>
                    </a:lnL>
                    <a:lnR>
                      <a:noFill/>
                    </a:lnR>
                    <a:lnT>
                      <a:noFill/>
                    </a:lnT>
                    <a:lnB>
                      <a:noFill/>
                    </a:lnB>
                    <a:noFill/>
                  </a:tcPr>
                </a:tc>
                <a:extLst>
                  <a:ext uri="{0D108BD9-81ED-4DB2-BD59-A6C34878D82A}">
                    <a16:rowId xmlns:a16="http://schemas.microsoft.com/office/drawing/2014/main" val="3875955148"/>
                  </a:ext>
                </a:extLst>
              </a:tr>
            </a:tbl>
          </a:graphicData>
        </a:graphic>
      </p:graphicFrame>
      <p:graphicFrame>
        <p:nvGraphicFramePr>
          <p:cNvPr id="6" name="Table 5">
            <a:extLst>
              <a:ext uri="{FF2B5EF4-FFF2-40B4-BE49-F238E27FC236}">
                <a16:creationId xmlns:a16="http://schemas.microsoft.com/office/drawing/2014/main" id="{A46114A2-1851-712A-5A28-FB62E550E319}"/>
              </a:ext>
            </a:extLst>
          </p:cNvPr>
          <p:cNvGraphicFramePr>
            <a:graphicFrameLocks noGrp="1"/>
          </p:cNvGraphicFramePr>
          <p:nvPr>
            <p:extLst>
              <p:ext uri="{D42A27DB-BD31-4B8C-83A1-F6EECF244321}">
                <p14:modId xmlns:p14="http://schemas.microsoft.com/office/powerpoint/2010/main" val="1145937589"/>
              </p:ext>
            </p:extLst>
          </p:nvPr>
        </p:nvGraphicFramePr>
        <p:xfrm>
          <a:off x="2911901" y="5333311"/>
          <a:ext cx="2719356" cy="297180"/>
        </p:xfrm>
        <a:graphic>
          <a:graphicData uri="http://schemas.openxmlformats.org/drawingml/2006/table">
            <a:tbl>
              <a:tblPr/>
              <a:tblGrid>
                <a:gridCol w="2719356">
                  <a:extLst>
                    <a:ext uri="{9D8B030D-6E8A-4147-A177-3AD203B41FA5}">
                      <a16:colId xmlns:a16="http://schemas.microsoft.com/office/drawing/2014/main" val="553148203"/>
                    </a:ext>
                  </a:extLst>
                </a:gridCol>
              </a:tblGrid>
              <a:tr h="0">
                <a:tc>
                  <a:txBody>
                    <a:bodyPr/>
                    <a:lstStyle/>
                    <a:p>
                      <a:r>
                        <a:rPr lang="en-GB" dirty="0"/>
                        <a:t>(Dahlgren and Whitehead, 1991)</a:t>
                      </a:r>
                    </a:p>
                  </a:txBody>
                  <a:tcPr anchor="ctr">
                    <a:lnL>
                      <a:noFill/>
                    </a:lnL>
                    <a:lnR>
                      <a:noFill/>
                    </a:lnR>
                    <a:lnT>
                      <a:noFill/>
                    </a:lnT>
                    <a:lnB>
                      <a:noFill/>
                    </a:lnB>
                    <a:noFill/>
                  </a:tcPr>
                </a:tc>
                <a:extLst>
                  <a:ext uri="{0D108BD9-81ED-4DB2-BD59-A6C34878D82A}">
                    <a16:rowId xmlns:a16="http://schemas.microsoft.com/office/drawing/2014/main" val="3947673532"/>
                  </a:ext>
                </a:extLst>
              </a:tr>
            </a:tbl>
          </a:graphicData>
        </a:graphic>
      </p:graphicFrame>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12D145E-91AC-39B4-7A4C-41734EEF3348}"/>
              </a:ext>
            </a:extLst>
          </p:cNvPr>
          <p:cNvSpPr>
            <a:spLocks noGrp="1"/>
          </p:cNvSpPr>
          <p:nvPr>
            <p:ph type="title"/>
          </p:nvPr>
        </p:nvSpPr>
        <p:spPr>
          <a:xfrm>
            <a:off x="748499" y="247431"/>
            <a:ext cx="8611385" cy="1325563"/>
          </a:xfrm>
        </p:spPr>
        <p:txBody>
          <a:bodyPr>
            <a:normAutofit fontScale="90000"/>
          </a:bodyPr>
          <a:lstStyle/>
          <a:p>
            <a:r>
              <a:rPr lang="en-GB" b="1" dirty="0">
                <a:latin typeface="+mn-lt"/>
              </a:rPr>
              <a:t>Determinants  of Health-</a:t>
            </a:r>
            <a:br>
              <a:rPr lang="en-GB" b="1" dirty="0">
                <a:latin typeface="+mn-lt"/>
              </a:rPr>
            </a:br>
            <a:r>
              <a:rPr lang="en-GB" b="1" dirty="0">
                <a:latin typeface="+mn-lt"/>
              </a:rPr>
              <a:t>Dahlgren and Whitehead’s Rainbow Model </a:t>
            </a:r>
            <a:br>
              <a:rPr lang="en-GB" b="1" dirty="0">
                <a:latin typeface="+mn-lt"/>
              </a:rPr>
            </a:br>
            <a:endParaRPr lang="en-GB" b="1" dirty="0">
              <a:latin typeface="+mn-lt"/>
            </a:endParaRPr>
          </a:p>
        </p:txBody>
      </p:sp>
      <p:pic>
        <p:nvPicPr>
          <p:cNvPr id="4" name="Content Placeholder 3">
            <a:extLst>
              <a:ext uri="{FF2B5EF4-FFF2-40B4-BE49-F238E27FC236}">
                <a16:creationId xmlns:a16="http://schemas.microsoft.com/office/drawing/2014/main" id="{44C65770-05B1-881F-A0B0-9926BF699B8E}"/>
              </a:ext>
            </a:extLst>
          </p:cNvPr>
          <p:cNvPicPr>
            <a:picLocks noGrp="1" noChangeAspect="1"/>
          </p:cNvPicPr>
          <p:nvPr>
            <p:ph idx="1"/>
          </p:nvPr>
        </p:nvPicPr>
        <p:blipFill>
          <a:blip r:embed="rId2"/>
          <a:srcRect b="4229"/>
          <a:stretch/>
        </p:blipFill>
        <p:spPr>
          <a:xfrm>
            <a:off x="1109050" y="1350722"/>
            <a:ext cx="6925900" cy="4285400"/>
          </a:xfrm>
          <a:prstGeom prst="rect">
            <a:avLst/>
          </a:prstGeom>
          <a:effectLst/>
        </p:spPr>
      </p:pic>
      <p:sp>
        <p:nvSpPr>
          <p:cNvPr id="6" name="TextBox 5">
            <a:extLst>
              <a:ext uri="{FF2B5EF4-FFF2-40B4-BE49-F238E27FC236}">
                <a16:creationId xmlns:a16="http://schemas.microsoft.com/office/drawing/2014/main" id="{96708048-B807-588A-4A71-DFB8C6457F4F}"/>
              </a:ext>
            </a:extLst>
          </p:cNvPr>
          <p:cNvSpPr txBox="1"/>
          <p:nvPr/>
        </p:nvSpPr>
        <p:spPr>
          <a:xfrm>
            <a:off x="6459647" y="5658745"/>
            <a:ext cx="2231679" cy="261610"/>
          </a:xfrm>
          <a:prstGeom prst="rect">
            <a:avLst/>
          </a:prstGeom>
          <a:noFill/>
        </p:spPr>
        <p:txBody>
          <a:bodyPr wrap="square">
            <a:spAutoFit/>
          </a:bodyPr>
          <a:lstStyle/>
          <a:p>
            <a:r>
              <a:rPr lang="en-GB" sz="1100" dirty="0"/>
              <a:t>(Dahlgren and Whitehead, 1991)</a:t>
            </a:r>
          </a:p>
        </p:txBody>
      </p:sp>
    </p:spTree>
    <p:extLst>
      <p:ext uri="{BB962C8B-B14F-4D97-AF65-F5344CB8AC3E}">
        <p14:creationId xmlns:p14="http://schemas.microsoft.com/office/powerpoint/2010/main" val="231106990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26243" y="1067842"/>
            <a:ext cx="8696227" cy="1325563"/>
          </a:xfrm>
        </p:spPr>
        <p:txBody>
          <a:bodyPr anchor="ctr">
            <a:normAutofit/>
          </a:bodyPr>
          <a:lstStyle/>
          <a:p>
            <a:r>
              <a:rPr lang="en-GB" b="1" dirty="0">
                <a:latin typeface="+mn-lt"/>
              </a:rPr>
              <a:t>Activity: Mind Map the D and W Model</a:t>
            </a:r>
          </a:p>
        </p:txBody>
      </p:sp>
      <p:graphicFrame>
        <p:nvGraphicFramePr>
          <p:cNvPr id="5" name="Content Placeholder 2">
            <a:extLst>
              <a:ext uri="{FF2B5EF4-FFF2-40B4-BE49-F238E27FC236}">
                <a16:creationId xmlns:a16="http://schemas.microsoft.com/office/drawing/2014/main" id="{59B06B17-6B32-4652-3086-B0C2CB35974B}"/>
              </a:ext>
            </a:extLst>
          </p:cNvPr>
          <p:cNvGraphicFramePr>
            <a:graphicFrameLocks noGrp="1"/>
          </p:cNvGraphicFramePr>
          <p:nvPr>
            <p:ph idx="1"/>
            <p:extLst>
              <p:ext uri="{D42A27DB-BD31-4B8C-83A1-F6EECF244321}">
                <p14:modId xmlns:p14="http://schemas.microsoft.com/office/powerpoint/2010/main" val="1092068519"/>
              </p:ext>
            </p:extLst>
          </p:nvPr>
        </p:nvGraphicFramePr>
        <p:xfrm>
          <a:off x="226243" y="2404883"/>
          <a:ext cx="8696227" cy="3651349"/>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68665" y="155536"/>
            <a:ext cx="8611385" cy="1325563"/>
          </a:xfrm>
        </p:spPr>
        <p:txBody>
          <a:bodyPr anchor="ctr">
            <a:normAutofit/>
          </a:bodyPr>
          <a:lstStyle/>
          <a:p>
            <a:r>
              <a:rPr sz="4400" b="1" dirty="0">
                <a:latin typeface="+mn-lt"/>
              </a:rPr>
              <a:t>Activity: SDH Video Note-Taking</a:t>
            </a:r>
          </a:p>
        </p:txBody>
      </p:sp>
      <p:graphicFrame>
        <p:nvGraphicFramePr>
          <p:cNvPr id="5" name="Content Placeholder 2">
            <a:extLst>
              <a:ext uri="{FF2B5EF4-FFF2-40B4-BE49-F238E27FC236}">
                <a16:creationId xmlns:a16="http://schemas.microsoft.com/office/drawing/2014/main" id="{122A3BED-239A-68F7-EEF7-7A7F46316C43}"/>
              </a:ext>
            </a:extLst>
          </p:cNvPr>
          <p:cNvGraphicFramePr>
            <a:graphicFrameLocks noGrp="1"/>
          </p:cNvGraphicFramePr>
          <p:nvPr>
            <p:ph idx="1"/>
            <p:extLst>
              <p:ext uri="{D42A27DB-BD31-4B8C-83A1-F6EECF244321}">
                <p14:modId xmlns:p14="http://schemas.microsoft.com/office/powerpoint/2010/main" val="1730598365"/>
              </p:ext>
            </p:extLst>
          </p:nvPr>
        </p:nvGraphicFramePr>
        <p:xfrm>
          <a:off x="268665" y="1483807"/>
          <a:ext cx="8611385" cy="39521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26243" y="1502408"/>
            <a:ext cx="8696227" cy="607049"/>
          </a:xfrm>
        </p:spPr>
        <p:txBody>
          <a:bodyPr anchor="ctr">
            <a:normAutofit fontScale="90000"/>
          </a:bodyPr>
          <a:lstStyle/>
          <a:p>
            <a:r>
              <a:rPr lang="en-GB" sz="4400" b="1" dirty="0">
                <a:latin typeface="+mn-lt"/>
              </a:rPr>
              <a:t>Common Determinants of Health </a:t>
            </a:r>
            <a:endParaRPr lang="en-ZA" sz="4400" b="1" dirty="0">
              <a:latin typeface="+mn-lt"/>
            </a:endParaRPr>
          </a:p>
        </p:txBody>
      </p:sp>
      <p:graphicFrame>
        <p:nvGraphicFramePr>
          <p:cNvPr id="5" name="Content Placeholder 2">
            <a:extLst>
              <a:ext uri="{FF2B5EF4-FFF2-40B4-BE49-F238E27FC236}">
                <a16:creationId xmlns:a16="http://schemas.microsoft.com/office/drawing/2014/main" id="{468B61A1-1F06-D88C-6A8A-2E98C5816E81}"/>
              </a:ext>
            </a:extLst>
          </p:cNvPr>
          <p:cNvGraphicFramePr>
            <a:graphicFrameLocks noGrp="1"/>
          </p:cNvGraphicFramePr>
          <p:nvPr>
            <p:ph idx="1"/>
            <p:extLst>
              <p:ext uri="{D42A27DB-BD31-4B8C-83A1-F6EECF244321}">
                <p14:modId xmlns:p14="http://schemas.microsoft.com/office/powerpoint/2010/main" val="1143352836"/>
              </p:ext>
            </p:extLst>
          </p:nvPr>
        </p:nvGraphicFramePr>
        <p:xfrm>
          <a:off x="226243" y="2374433"/>
          <a:ext cx="8696227" cy="3651349"/>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6" name="TextBox 5">
            <a:extLst>
              <a:ext uri="{FF2B5EF4-FFF2-40B4-BE49-F238E27FC236}">
                <a16:creationId xmlns:a16="http://schemas.microsoft.com/office/drawing/2014/main" id="{B8F8F0C6-843E-5AB8-6204-9F82119D6262}"/>
              </a:ext>
            </a:extLst>
          </p:cNvPr>
          <p:cNvSpPr txBox="1"/>
          <p:nvPr/>
        </p:nvSpPr>
        <p:spPr>
          <a:xfrm>
            <a:off x="7098197" y="6290758"/>
            <a:ext cx="1824273" cy="307777"/>
          </a:xfrm>
          <a:prstGeom prst="rect">
            <a:avLst/>
          </a:prstGeom>
          <a:noFill/>
        </p:spPr>
        <p:txBody>
          <a:bodyPr wrap="square">
            <a:spAutoFit/>
          </a:bodyPr>
          <a:lstStyle/>
          <a:p>
            <a:r>
              <a:rPr lang="en-GB" sz="1400" dirty="0"/>
              <a:t>Solar and Irwin,2010)</a:t>
            </a:r>
          </a:p>
        </p:txBody>
      </p:sp>
    </p:spTree>
    <p:extLst>
      <p:ext uri="{BB962C8B-B14F-4D97-AF65-F5344CB8AC3E}">
        <p14:creationId xmlns:p14="http://schemas.microsoft.com/office/powerpoint/2010/main" val="385989686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sz="4400" b="1" dirty="0">
                <a:latin typeface="+mn-lt"/>
              </a:rPr>
              <a:t>Health Inequalities in the UK</a:t>
            </a:r>
          </a:p>
        </p:txBody>
      </p:sp>
      <p:sp>
        <p:nvSpPr>
          <p:cNvPr id="3" name="Content Placeholder 2"/>
          <p:cNvSpPr>
            <a:spLocks noGrp="1"/>
          </p:cNvSpPr>
          <p:nvPr>
            <p:ph idx="1"/>
          </p:nvPr>
        </p:nvSpPr>
        <p:spPr/>
        <p:txBody>
          <a:bodyPr/>
          <a:lstStyle/>
          <a:p>
            <a:r>
              <a:rPr dirty="0"/>
              <a:t> Marmot Review: ‘Fair Society, Healthy Lives’</a:t>
            </a:r>
          </a:p>
          <a:p>
            <a:r>
              <a:rPr dirty="0"/>
              <a:t> Ongoing disparities in life expectancy, health outcomes and access to care</a:t>
            </a:r>
          </a:p>
          <a:p>
            <a:r>
              <a:rPr dirty="0"/>
              <a:t> Example: Inequalities by postcode, ethnicity, income, education</a:t>
            </a:r>
            <a:endParaRPr lang="en-GB" dirty="0"/>
          </a:p>
          <a:p>
            <a:r>
              <a:rPr lang="en-GB" dirty="0"/>
              <a:t>Life expectancy is up to 10 years lower in the most deprived areas of England compared to the least deprived.</a:t>
            </a:r>
          </a:p>
          <a:p>
            <a:r>
              <a:rPr lang="en-GB" dirty="0"/>
              <a:t>Black and minority ethnic groups are more likely to experience preventable health conditions and lower access to care.</a:t>
            </a:r>
          </a:p>
          <a:p>
            <a:r>
              <a:rPr lang="en-GB" dirty="0"/>
              <a:t>Health inequalities also impact mental health, with higher rates of depression in lower income groups.</a:t>
            </a:r>
            <a:endParaRPr dirty="0"/>
          </a:p>
        </p:txBody>
      </p:sp>
      <p:graphicFrame>
        <p:nvGraphicFramePr>
          <p:cNvPr id="5" name="Table 4">
            <a:extLst>
              <a:ext uri="{FF2B5EF4-FFF2-40B4-BE49-F238E27FC236}">
                <a16:creationId xmlns:a16="http://schemas.microsoft.com/office/drawing/2014/main" id="{1586EF2D-B50C-0F08-7F73-8957813BB96E}"/>
              </a:ext>
            </a:extLst>
          </p:cNvPr>
          <p:cNvGraphicFramePr>
            <a:graphicFrameLocks noGrp="1"/>
          </p:cNvGraphicFramePr>
          <p:nvPr>
            <p:extLst>
              <p:ext uri="{D42A27DB-BD31-4B8C-83A1-F6EECF244321}">
                <p14:modId xmlns:p14="http://schemas.microsoft.com/office/powerpoint/2010/main" val="3724962119"/>
              </p:ext>
            </p:extLst>
          </p:nvPr>
        </p:nvGraphicFramePr>
        <p:xfrm>
          <a:off x="4572000" y="5387905"/>
          <a:ext cx="4046900" cy="297180"/>
        </p:xfrm>
        <a:graphic>
          <a:graphicData uri="http://schemas.openxmlformats.org/drawingml/2006/table">
            <a:tbl>
              <a:tblPr/>
              <a:tblGrid>
                <a:gridCol w="4046900">
                  <a:extLst>
                    <a:ext uri="{9D8B030D-6E8A-4147-A177-3AD203B41FA5}">
                      <a16:colId xmlns:a16="http://schemas.microsoft.com/office/drawing/2014/main" val="1899131043"/>
                    </a:ext>
                  </a:extLst>
                </a:gridCol>
              </a:tblGrid>
              <a:tr h="0">
                <a:tc>
                  <a:txBody>
                    <a:bodyPr/>
                    <a:lstStyle/>
                    <a:p>
                      <a:r>
                        <a:rPr lang="en-GB" dirty="0"/>
                        <a:t>(Marmot et al., 2020; Public Health England, 2018)</a:t>
                      </a:r>
                    </a:p>
                  </a:txBody>
                  <a:tcPr anchor="ctr">
                    <a:lnL>
                      <a:noFill/>
                    </a:lnL>
                    <a:lnR>
                      <a:noFill/>
                    </a:lnR>
                    <a:lnT>
                      <a:noFill/>
                    </a:lnT>
                    <a:lnB>
                      <a:noFill/>
                    </a:lnB>
                    <a:noFill/>
                  </a:tcPr>
                </a:tc>
                <a:extLst>
                  <a:ext uri="{0D108BD9-81ED-4DB2-BD59-A6C34878D82A}">
                    <a16:rowId xmlns:a16="http://schemas.microsoft.com/office/drawing/2014/main" val="1977747795"/>
                  </a:ext>
                </a:extLst>
              </a:tr>
            </a:tbl>
          </a:graphicData>
        </a:graphic>
      </p:graphicFrame>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Rectangle 4"/>
          <p:cNvSpPr>
            <a:spLocks noChangeArrowheads="1"/>
          </p:cNvSpPr>
          <p:nvPr/>
        </p:nvSpPr>
        <p:spPr bwMode="auto">
          <a:xfrm>
            <a:off x="534155" y="440028"/>
            <a:ext cx="8075690" cy="2893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eaLnBrk="0" hangingPunct="0">
              <a:defRPr>
                <a:solidFill>
                  <a:schemeClr val="tx2"/>
                </a:solidFill>
                <a:latin typeface="Tahoma" panose="020B0604030504040204" pitchFamily="34" charset="0"/>
                <a:cs typeface="Tahoma" panose="020B0604030504040204" pitchFamily="34" charset="0"/>
              </a:defRPr>
            </a:lvl1pPr>
            <a:lvl2pPr marL="742950" indent="-285750" eaLnBrk="0" hangingPunct="0">
              <a:defRPr>
                <a:solidFill>
                  <a:schemeClr val="tx2"/>
                </a:solidFill>
                <a:latin typeface="Tahoma" panose="020B0604030504040204" pitchFamily="34" charset="0"/>
                <a:cs typeface="Tahoma" panose="020B0604030504040204" pitchFamily="34" charset="0"/>
              </a:defRPr>
            </a:lvl2pPr>
            <a:lvl3pPr marL="1143000" indent="-228600" eaLnBrk="0" hangingPunct="0">
              <a:defRPr>
                <a:solidFill>
                  <a:schemeClr val="tx2"/>
                </a:solidFill>
                <a:latin typeface="Tahoma" panose="020B0604030504040204" pitchFamily="34" charset="0"/>
                <a:cs typeface="Tahoma" panose="020B0604030504040204" pitchFamily="34" charset="0"/>
              </a:defRPr>
            </a:lvl3pPr>
            <a:lvl4pPr marL="1600200" indent="-228600" eaLnBrk="0" hangingPunct="0">
              <a:defRPr>
                <a:solidFill>
                  <a:schemeClr val="tx2"/>
                </a:solidFill>
                <a:latin typeface="Tahoma" panose="020B0604030504040204" pitchFamily="34" charset="0"/>
                <a:cs typeface="Tahoma" panose="020B0604030504040204" pitchFamily="34" charset="0"/>
              </a:defRPr>
            </a:lvl4pPr>
            <a:lvl5pPr marL="2057400" indent="-228600" eaLnBrk="0" hangingPunct="0">
              <a:defRPr>
                <a:solidFill>
                  <a:schemeClr val="tx2"/>
                </a:solidFill>
                <a:latin typeface="Tahoma" panose="020B0604030504040204" pitchFamily="34" charset="0"/>
                <a:cs typeface="Tahoma" panose="020B0604030504040204" pitchFamily="34" charset="0"/>
              </a:defRPr>
            </a:lvl5pPr>
            <a:lvl6pPr marL="2514600" indent="-228600" eaLnBrk="0" fontAlgn="base" hangingPunct="0">
              <a:spcBef>
                <a:spcPct val="0"/>
              </a:spcBef>
              <a:spcAft>
                <a:spcPct val="0"/>
              </a:spcAft>
              <a:defRPr>
                <a:solidFill>
                  <a:schemeClr val="tx2"/>
                </a:solidFill>
                <a:latin typeface="Tahoma" panose="020B0604030504040204" pitchFamily="34" charset="0"/>
                <a:cs typeface="Tahoma" panose="020B0604030504040204" pitchFamily="34" charset="0"/>
              </a:defRPr>
            </a:lvl6pPr>
            <a:lvl7pPr marL="2971800" indent="-228600" eaLnBrk="0" fontAlgn="base" hangingPunct="0">
              <a:spcBef>
                <a:spcPct val="0"/>
              </a:spcBef>
              <a:spcAft>
                <a:spcPct val="0"/>
              </a:spcAft>
              <a:defRPr>
                <a:solidFill>
                  <a:schemeClr val="tx2"/>
                </a:solidFill>
                <a:latin typeface="Tahoma" panose="020B0604030504040204" pitchFamily="34" charset="0"/>
                <a:cs typeface="Tahoma" panose="020B0604030504040204" pitchFamily="34" charset="0"/>
              </a:defRPr>
            </a:lvl7pPr>
            <a:lvl8pPr marL="3429000" indent="-228600" eaLnBrk="0" fontAlgn="base" hangingPunct="0">
              <a:spcBef>
                <a:spcPct val="0"/>
              </a:spcBef>
              <a:spcAft>
                <a:spcPct val="0"/>
              </a:spcAft>
              <a:defRPr>
                <a:solidFill>
                  <a:schemeClr val="tx2"/>
                </a:solidFill>
                <a:latin typeface="Tahoma" panose="020B0604030504040204" pitchFamily="34" charset="0"/>
                <a:cs typeface="Tahoma" panose="020B0604030504040204" pitchFamily="34" charset="0"/>
              </a:defRPr>
            </a:lvl8pPr>
            <a:lvl9pPr marL="3886200" indent="-228600" eaLnBrk="0" fontAlgn="base" hangingPunct="0">
              <a:spcBef>
                <a:spcPct val="0"/>
              </a:spcBef>
              <a:spcAft>
                <a:spcPct val="0"/>
              </a:spcAft>
              <a:defRPr>
                <a:solidFill>
                  <a:schemeClr val="tx2"/>
                </a:solidFill>
                <a:latin typeface="Tahoma" panose="020B0604030504040204" pitchFamily="34" charset="0"/>
                <a:cs typeface="Tahoma" panose="020B0604030504040204" pitchFamily="34" charset="0"/>
              </a:defRPr>
            </a:lvl9pPr>
          </a:lstStyle>
          <a:p>
            <a:pPr eaLnBrk="1" hangingPunct="1"/>
            <a:br>
              <a:rPr lang="en-US" altLang="en-US" sz="4400" b="1" dirty="0">
                <a:solidFill>
                  <a:schemeClr val="tx1"/>
                </a:solidFill>
                <a:latin typeface="Calibri" panose="020F0502020204030204" pitchFamily="34" charset="0"/>
                <a:cs typeface="Calibri" panose="020F0502020204030204" pitchFamily="34" charset="0"/>
              </a:rPr>
            </a:br>
            <a:r>
              <a:rPr lang="en-US" altLang="en-US" sz="4400" b="1" dirty="0">
                <a:solidFill>
                  <a:schemeClr val="tx1"/>
                </a:solidFill>
                <a:latin typeface="Calibri" panose="020F0502020204030204" pitchFamily="34" charset="0"/>
                <a:cs typeface="Calibri" panose="020F0502020204030204" pitchFamily="34" charset="0"/>
              </a:rPr>
              <a:t>Root Causes of Health Inequities</a:t>
            </a:r>
          </a:p>
        </p:txBody>
      </p:sp>
      <p:sp>
        <p:nvSpPr>
          <p:cNvPr id="10244" name="Text Box 6"/>
          <p:cNvSpPr txBox="1">
            <a:spLocks noChangeArrowheads="1"/>
          </p:cNvSpPr>
          <p:nvPr/>
        </p:nvSpPr>
        <p:spPr bwMode="auto">
          <a:xfrm>
            <a:off x="3795713" y="2216944"/>
            <a:ext cx="1867819"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2"/>
                </a:solidFill>
                <a:latin typeface="Tahoma" panose="020B0604030504040204" pitchFamily="34" charset="0"/>
                <a:cs typeface="Tahoma" panose="020B0604030504040204" pitchFamily="34" charset="0"/>
              </a:defRPr>
            </a:lvl1pPr>
            <a:lvl2pPr marL="742950" indent="-285750" eaLnBrk="0" hangingPunct="0">
              <a:defRPr>
                <a:solidFill>
                  <a:schemeClr val="tx2"/>
                </a:solidFill>
                <a:latin typeface="Tahoma" panose="020B0604030504040204" pitchFamily="34" charset="0"/>
                <a:cs typeface="Tahoma" panose="020B0604030504040204" pitchFamily="34" charset="0"/>
              </a:defRPr>
            </a:lvl2pPr>
            <a:lvl3pPr marL="1143000" indent="-228600" eaLnBrk="0" hangingPunct="0">
              <a:defRPr>
                <a:solidFill>
                  <a:schemeClr val="tx2"/>
                </a:solidFill>
                <a:latin typeface="Tahoma" panose="020B0604030504040204" pitchFamily="34" charset="0"/>
                <a:cs typeface="Tahoma" panose="020B0604030504040204" pitchFamily="34" charset="0"/>
              </a:defRPr>
            </a:lvl3pPr>
            <a:lvl4pPr marL="1600200" indent="-228600" eaLnBrk="0" hangingPunct="0">
              <a:defRPr>
                <a:solidFill>
                  <a:schemeClr val="tx2"/>
                </a:solidFill>
                <a:latin typeface="Tahoma" panose="020B0604030504040204" pitchFamily="34" charset="0"/>
                <a:cs typeface="Tahoma" panose="020B0604030504040204" pitchFamily="34" charset="0"/>
              </a:defRPr>
            </a:lvl4pPr>
            <a:lvl5pPr marL="2057400" indent="-228600" eaLnBrk="0" hangingPunct="0">
              <a:defRPr>
                <a:solidFill>
                  <a:schemeClr val="tx2"/>
                </a:solidFill>
                <a:latin typeface="Tahoma" panose="020B0604030504040204" pitchFamily="34" charset="0"/>
                <a:cs typeface="Tahoma" panose="020B0604030504040204" pitchFamily="34" charset="0"/>
              </a:defRPr>
            </a:lvl5pPr>
            <a:lvl6pPr marL="2514600" indent="-228600" eaLnBrk="0" fontAlgn="base" hangingPunct="0">
              <a:spcBef>
                <a:spcPct val="0"/>
              </a:spcBef>
              <a:spcAft>
                <a:spcPct val="0"/>
              </a:spcAft>
              <a:defRPr>
                <a:solidFill>
                  <a:schemeClr val="tx2"/>
                </a:solidFill>
                <a:latin typeface="Tahoma" panose="020B0604030504040204" pitchFamily="34" charset="0"/>
                <a:cs typeface="Tahoma" panose="020B0604030504040204" pitchFamily="34" charset="0"/>
              </a:defRPr>
            </a:lvl6pPr>
            <a:lvl7pPr marL="2971800" indent="-228600" eaLnBrk="0" fontAlgn="base" hangingPunct="0">
              <a:spcBef>
                <a:spcPct val="0"/>
              </a:spcBef>
              <a:spcAft>
                <a:spcPct val="0"/>
              </a:spcAft>
              <a:defRPr>
                <a:solidFill>
                  <a:schemeClr val="tx2"/>
                </a:solidFill>
                <a:latin typeface="Tahoma" panose="020B0604030504040204" pitchFamily="34" charset="0"/>
                <a:cs typeface="Tahoma" panose="020B0604030504040204" pitchFamily="34" charset="0"/>
              </a:defRPr>
            </a:lvl7pPr>
            <a:lvl8pPr marL="3429000" indent="-228600" eaLnBrk="0" fontAlgn="base" hangingPunct="0">
              <a:spcBef>
                <a:spcPct val="0"/>
              </a:spcBef>
              <a:spcAft>
                <a:spcPct val="0"/>
              </a:spcAft>
              <a:defRPr>
                <a:solidFill>
                  <a:schemeClr val="tx2"/>
                </a:solidFill>
                <a:latin typeface="Tahoma" panose="020B0604030504040204" pitchFamily="34" charset="0"/>
                <a:cs typeface="Tahoma" panose="020B0604030504040204" pitchFamily="34" charset="0"/>
              </a:defRPr>
            </a:lvl8pPr>
            <a:lvl9pPr marL="3886200" indent="-228600" eaLnBrk="0" fontAlgn="base" hangingPunct="0">
              <a:spcBef>
                <a:spcPct val="0"/>
              </a:spcBef>
              <a:spcAft>
                <a:spcPct val="0"/>
              </a:spcAft>
              <a:defRPr>
                <a:solidFill>
                  <a:schemeClr val="tx2"/>
                </a:solidFill>
                <a:latin typeface="Tahoma" panose="020B0604030504040204" pitchFamily="34" charset="0"/>
                <a:cs typeface="Tahoma" panose="020B0604030504040204" pitchFamily="34" charset="0"/>
              </a:defRPr>
            </a:lvl9pPr>
          </a:lstStyle>
          <a:p>
            <a:pPr eaLnBrk="1" hangingPunct="1"/>
            <a:r>
              <a:rPr lang="en-US" altLang="en-US" b="1" dirty="0">
                <a:solidFill>
                  <a:schemeClr val="accent2"/>
                </a:solidFill>
              </a:rPr>
              <a:t>                         </a:t>
            </a:r>
          </a:p>
        </p:txBody>
      </p:sp>
      <p:sp>
        <p:nvSpPr>
          <p:cNvPr id="382995" name="Text Box 19"/>
          <p:cNvSpPr txBox="1">
            <a:spLocks noChangeArrowheads="1"/>
          </p:cNvSpPr>
          <p:nvPr/>
        </p:nvSpPr>
        <p:spPr bwMode="auto">
          <a:xfrm>
            <a:off x="1470958" y="2339650"/>
            <a:ext cx="1279517" cy="307777"/>
          </a:xfrm>
          <a:prstGeom prst="rect">
            <a:avLst/>
          </a:prstGeom>
          <a:noFill/>
          <a:ln w="9525">
            <a:solidFill>
              <a:schemeClr val="tx2"/>
            </a:solidFill>
            <a:miter lim="800000"/>
            <a:headEnd/>
            <a:tailEnd/>
          </a:ln>
          <a:effectLst>
            <a:outerShdw dist="35921" dir="2700000" algn="ctr" rotWithShape="0">
              <a:schemeClr val="accent1">
                <a:alpha val="50000"/>
              </a:schemeClr>
            </a:outerShdw>
          </a:effectLst>
        </p:spPr>
        <p:txBody>
          <a:bodyPr wrap="none">
            <a:spAutoFit/>
          </a:bodyPr>
          <a:lstStyle/>
          <a:p>
            <a:pPr>
              <a:defRPr/>
            </a:pPr>
            <a:r>
              <a:rPr lang="en-US" sz="1400" b="1" dirty="0">
                <a:latin typeface="Tahoma" charset="0"/>
                <a:cs typeface="Tahoma" charset="0"/>
              </a:rPr>
              <a:t>Segregation</a:t>
            </a:r>
          </a:p>
        </p:txBody>
      </p:sp>
      <p:sp>
        <p:nvSpPr>
          <p:cNvPr id="382996" name="Text Box 20"/>
          <p:cNvSpPr txBox="1">
            <a:spLocks noChangeArrowheads="1"/>
          </p:cNvSpPr>
          <p:nvPr/>
        </p:nvSpPr>
        <p:spPr bwMode="auto">
          <a:xfrm>
            <a:off x="3795713" y="2329125"/>
            <a:ext cx="2249334" cy="307777"/>
          </a:xfrm>
          <a:prstGeom prst="rect">
            <a:avLst/>
          </a:prstGeom>
          <a:solidFill>
            <a:schemeClr val="bg1"/>
          </a:solidFill>
          <a:ln w="9525">
            <a:solidFill>
              <a:schemeClr val="tx2"/>
            </a:solidFill>
            <a:miter lim="800000"/>
            <a:headEnd/>
            <a:tailEnd/>
          </a:ln>
          <a:effectLst>
            <a:outerShdw dist="35921" dir="2700000" algn="ctr" rotWithShape="0">
              <a:schemeClr val="accent1">
                <a:alpha val="50000"/>
              </a:schemeClr>
            </a:outerShdw>
          </a:effectLst>
        </p:spPr>
        <p:txBody>
          <a:bodyPr wrap="none">
            <a:spAutoFit/>
          </a:bodyPr>
          <a:lstStyle/>
          <a:p>
            <a:pPr>
              <a:defRPr/>
            </a:pPr>
            <a:r>
              <a:rPr lang="en-US" sz="1400" b="1" dirty="0">
                <a:latin typeface="Tahoma" charset="0"/>
                <a:cs typeface="Tahoma" charset="0"/>
              </a:rPr>
              <a:t>Income &amp; Employment</a:t>
            </a:r>
          </a:p>
        </p:txBody>
      </p:sp>
      <p:sp>
        <p:nvSpPr>
          <p:cNvPr id="382997" name="Text Box 21"/>
          <p:cNvSpPr txBox="1">
            <a:spLocks noChangeArrowheads="1"/>
          </p:cNvSpPr>
          <p:nvPr/>
        </p:nvSpPr>
        <p:spPr bwMode="auto">
          <a:xfrm>
            <a:off x="7090285" y="2278499"/>
            <a:ext cx="1080745" cy="307777"/>
          </a:xfrm>
          <a:prstGeom prst="rect">
            <a:avLst/>
          </a:prstGeom>
          <a:noFill/>
          <a:ln w="9525">
            <a:solidFill>
              <a:schemeClr val="tx2"/>
            </a:solidFill>
            <a:miter lim="800000"/>
            <a:headEnd/>
            <a:tailEnd/>
          </a:ln>
          <a:effectLst>
            <a:outerShdw dist="35921" dir="2700000" algn="ctr" rotWithShape="0">
              <a:schemeClr val="accent1">
                <a:alpha val="50000"/>
              </a:schemeClr>
            </a:outerShdw>
          </a:effectLst>
        </p:spPr>
        <p:txBody>
          <a:bodyPr wrap="none">
            <a:spAutoFit/>
          </a:bodyPr>
          <a:lstStyle/>
          <a:p>
            <a:pPr>
              <a:defRPr/>
            </a:pPr>
            <a:r>
              <a:rPr lang="en-US" sz="1400" b="1" dirty="0">
                <a:latin typeface="Tahoma" charset="0"/>
                <a:cs typeface="Tahoma" charset="0"/>
              </a:rPr>
              <a:t>Education</a:t>
            </a:r>
          </a:p>
        </p:txBody>
      </p:sp>
      <p:sp>
        <p:nvSpPr>
          <p:cNvPr id="382998" name="Text Box 22"/>
          <p:cNvSpPr txBox="1">
            <a:spLocks noChangeArrowheads="1"/>
          </p:cNvSpPr>
          <p:nvPr/>
        </p:nvSpPr>
        <p:spPr bwMode="auto">
          <a:xfrm>
            <a:off x="875582" y="3045729"/>
            <a:ext cx="923651" cy="307777"/>
          </a:xfrm>
          <a:prstGeom prst="rect">
            <a:avLst/>
          </a:prstGeom>
          <a:solidFill>
            <a:schemeClr val="bg1"/>
          </a:solidFill>
          <a:ln w="9525">
            <a:solidFill>
              <a:schemeClr val="tx2"/>
            </a:solidFill>
            <a:miter lim="800000"/>
            <a:headEnd/>
            <a:tailEnd/>
          </a:ln>
          <a:effectLst>
            <a:outerShdw dist="35921" dir="2700000" algn="ctr" rotWithShape="0">
              <a:schemeClr val="accent1">
                <a:alpha val="50000"/>
              </a:schemeClr>
            </a:outerShdw>
          </a:effectLst>
        </p:spPr>
        <p:txBody>
          <a:bodyPr wrap="none">
            <a:spAutoFit/>
          </a:bodyPr>
          <a:lstStyle/>
          <a:p>
            <a:pPr>
              <a:defRPr/>
            </a:pPr>
            <a:r>
              <a:rPr lang="en-US" sz="1400" b="1" dirty="0">
                <a:latin typeface="Tahoma" charset="0"/>
                <a:cs typeface="Tahoma" charset="0"/>
              </a:rPr>
              <a:t>Housing</a:t>
            </a:r>
          </a:p>
        </p:txBody>
      </p:sp>
      <p:sp>
        <p:nvSpPr>
          <p:cNvPr id="382999" name="Text Box 23"/>
          <p:cNvSpPr txBox="1">
            <a:spLocks noChangeArrowheads="1"/>
          </p:cNvSpPr>
          <p:nvPr/>
        </p:nvSpPr>
        <p:spPr bwMode="auto">
          <a:xfrm>
            <a:off x="3100004" y="3199618"/>
            <a:ext cx="1529586" cy="307777"/>
          </a:xfrm>
          <a:prstGeom prst="rect">
            <a:avLst/>
          </a:prstGeom>
          <a:noFill/>
          <a:ln w="9525">
            <a:solidFill>
              <a:schemeClr val="tx2"/>
            </a:solidFill>
            <a:miter lim="800000"/>
            <a:headEnd/>
            <a:tailEnd/>
          </a:ln>
          <a:effectLst>
            <a:outerShdw dist="35921" dir="2700000" algn="ctr" rotWithShape="0">
              <a:schemeClr val="accent1">
                <a:alpha val="50000"/>
              </a:schemeClr>
            </a:outerShdw>
          </a:effectLst>
        </p:spPr>
        <p:txBody>
          <a:bodyPr wrap="none">
            <a:spAutoFit/>
          </a:bodyPr>
          <a:lstStyle/>
          <a:p>
            <a:pPr>
              <a:defRPr/>
            </a:pPr>
            <a:r>
              <a:rPr lang="en-US" sz="1400" b="1" dirty="0">
                <a:latin typeface="Tahoma" charset="0"/>
                <a:cs typeface="Tahoma" charset="0"/>
              </a:rPr>
              <a:t>Transportation</a:t>
            </a:r>
          </a:p>
        </p:txBody>
      </p:sp>
      <p:sp>
        <p:nvSpPr>
          <p:cNvPr id="383000" name="Text Box 24"/>
          <p:cNvSpPr txBox="1">
            <a:spLocks noChangeArrowheads="1"/>
          </p:cNvSpPr>
          <p:nvPr/>
        </p:nvSpPr>
        <p:spPr bwMode="auto">
          <a:xfrm>
            <a:off x="5567111" y="4391142"/>
            <a:ext cx="1141659" cy="307777"/>
          </a:xfrm>
          <a:prstGeom prst="rect">
            <a:avLst/>
          </a:prstGeom>
          <a:solidFill>
            <a:schemeClr val="bg1"/>
          </a:solidFill>
          <a:ln w="9525">
            <a:solidFill>
              <a:schemeClr val="tx2"/>
            </a:solidFill>
            <a:miter lim="800000"/>
            <a:headEnd/>
            <a:tailEnd/>
          </a:ln>
          <a:effectLst>
            <a:outerShdw dist="35921" dir="2700000" algn="ctr" rotWithShape="0">
              <a:schemeClr val="accent1">
                <a:alpha val="50000"/>
              </a:schemeClr>
            </a:outerShdw>
          </a:effectLst>
        </p:spPr>
        <p:txBody>
          <a:bodyPr wrap="none">
            <a:spAutoFit/>
          </a:bodyPr>
          <a:lstStyle/>
          <a:p>
            <a:pPr>
              <a:defRPr/>
            </a:pPr>
            <a:r>
              <a:rPr lang="en-US" sz="1400" b="1" dirty="0">
                <a:latin typeface="Tahoma" charset="0"/>
                <a:cs typeface="Tahoma" charset="0"/>
              </a:rPr>
              <a:t>Air Quality</a:t>
            </a:r>
          </a:p>
        </p:txBody>
      </p:sp>
      <p:sp>
        <p:nvSpPr>
          <p:cNvPr id="383001" name="Text Box 25"/>
          <p:cNvSpPr txBox="1">
            <a:spLocks noChangeArrowheads="1"/>
          </p:cNvSpPr>
          <p:nvPr/>
        </p:nvSpPr>
        <p:spPr bwMode="auto">
          <a:xfrm>
            <a:off x="5663532" y="3336593"/>
            <a:ext cx="3052439" cy="307777"/>
          </a:xfrm>
          <a:prstGeom prst="rect">
            <a:avLst/>
          </a:prstGeom>
          <a:solidFill>
            <a:schemeClr val="bg1"/>
          </a:solidFill>
          <a:ln w="9525">
            <a:solidFill>
              <a:schemeClr val="tx2"/>
            </a:solidFill>
            <a:miter lim="800000"/>
            <a:headEnd/>
            <a:tailEnd/>
          </a:ln>
          <a:effectLst>
            <a:outerShdw dist="35921" dir="2700000" algn="ctr" rotWithShape="0">
              <a:schemeClr val="accent1">
                <a:alpha val="50000"/>
              </a:schemeClr>
            </a:outerShdw>
          </a:effectLst>
        </p:spPr>
        <p:txBody>
          <a:bodyPr wrap="none">
            <a:spAutoFit/>
          </a:bodyPr>
          <a:lstStyle/>
          <a:p>
            <a:pPr>
              <a:defRPr/>
            </a:pPr>
            <a:r>
              <a:rPr lang="en-US" sz="1400" b="1" dirty="0">
                <a:latin typeface="Tahoma" charset="0"/>
                <a:cs typeface="Tahoma" charset="0"/>
              </a:rPr>
              <a:t>Food Access &amp; Alcohol Retailers</a:t>
            </a:r>
          </a:p>
        </p:txBody>
      </p:sp>
      <p:sp>
        <p:nvSpPr>
          <p:cNvPr id="383002" name="Text Box 26"/>
          <p:cNvSpPr txBox="1">
            <a:spLocks noChangeArrowheads="1"/>
          </p:cNvSpPr>
          <p:nvPr/>
        </p:nvSpPr>
        <p:spPr bwMode="auto">
          <a:xfrm>
            <a:off x="1200944" y="3966386"/>
            <a:ext cx="4203395" cy="307777"/>
          </a:xfrm>
          <a:prstGeom prst="rect">
            <a:avLst/>
          </a:prstGeom>
          <a:solidFill>
            <a:schemeClr val="bg1"/>
          </a:solidFill>
          <a:ln w="9525">
            <a:solidFill>
              <a:schemeClr val="tx2"/>
            </a:solidFill>
            <a:miter lim="800000"/>
            <a:headEnd/>
            <a:tailEnd/>
          </a:ln>
          <a:effectLst>
            <a:outerShdw dist="35921" dir="2700000" algn="ctr" rotWithShape="0">
              <a:schemeClr val="accent1">
                <a:alpha val="50000"/>
              </a:schemeClr>
            </a:outerShdw>
          </a:effectLst>
        </p:spPr>
        <p:txBody>
          <a:bodyPr wrap="none">
            <a:spAutoFit/>
          </a:bodyPr>
          <a:lstStyle/>
          <a:p>
            <a:pPr>
              <a:defRPr/>
            </a:pPr>
            <a:r>
              <a:rPr lang="en-US" sz="1400" b="1" dirty="0">
                <a:latin typeface="Tahoma" charset="0"/>
                <a:cs typeface="Tahoma" charset="0"/>
              </a:rPr>
              <a:t>Physical Activity &amp; Neighborhood Conditions</a:t>
            </a:r>
          </a:p>
        </p:txBody>
      </p:sp>
      <p:sp>
        <p:nvSpPr>
          <p:cNvPr id="383003" name="Text Box 27"/>
          <p:cNvSpPr txBox="1">
            <a:spLocks noChangeArrowheads="1"/>
          </p:cNvSpPr>
          <p:nvPr/>
        </p:nvSpPr>
        <p:spPr bwMode="auto">
          <a:xfrm>
            <a:off x="7365013" y="4360956"/>
            <a:ext cx="1624163" cy="307777"/>
          </a:xfrm>
          <a:prstGeom prst="rect">
            <a:avLst/>
          </a:prstGeom>
          <a:solidFill>
            <a:schemeClr val="bg1"/>
          </a:solidFill>
          <a:ln w="9525">
            <a:solidFill>
              <a:schemeClr val="tx2"/>
            </a:solidFill>
            <a:miter lim="800000"/>
            <a:headEnd/>
            <a:tailEnd/>
          </a:ln>
          <a:effectLst>
            <a:outerShdw dist="35921" dir="2700000" algn="ctr" rotWithShape="0">
              <a:schemeClr val="accent1">
                <a:alpha val="50000"/>
              </a:schemeClr>
            </a:outerShdw>
          </a:effectLst>
        </p:spPr>
        <p:txBody>
          <a:bodyPr wrap="none">
            <a:spAutoFit/>
          </a:bodyPr>
          <a:lstStyle/>
          <a:p>
            <a:pPr>
              <a:defRPr/>
            </a:pPr>
            <a:r>
              <a:rPr lang="en-US" sz="1400" b="1" dirty="0">
                <a:latin typeface="Tahoma" charset="0"/>
                <a:cs typeface="Tahoma" charset="0"/>
              </a:rPr>
              <a:t>Criminal Justice</a:t>
            </a:r>
          </a:p>
        </p:txBody>
      </p:sp>
      <p:sp>
        <p:nvSpPr>
          <p:cNvPr id="383004" name="Text Box 28"/>
          <p:cNvSpPr txBox="1">
            <a:spLocks noChangeArrowheads="1"/>
          </p:cNvSpPr>
          <p:nvPr/>
        </p:nvSpPr>
        <p:spPr bwMode="auto">
          <a:xfrm>
            <a:off x="393026" y="4698919"/>
            <a:ext cx="2068195" cy="307777"/>
          </a:xfrm>
          <a:prstGeom prst="rect">
            <a:avLst/>
          </a:prstGeom>
          <a:solidFill>
            <a:schemeClr val="bg1"/>
          </a:solidFill>
          <a:ln w="9525">
            <a:solidFill>
              <a:schemeClr val="tx2"/>
            </a:solidFill>
            <a:miter lim="800000"/>
            <a:headEnd/>
            <a:tailEnd/>
          </a:ln>
          <a:effectLst>
            <a:outerShdw dist="35921" dir="2700000" algn="ctr" rotWithShape="0">
              <a:schemeClr val="accent1">
                <a:alpha val="50000"/>
              </a:schemeClr>
            </a:outerShdw>
          </a:effectLst>
        </p:spPr>
        <p:txBody>
          <a:bodyPr wrap="none">
            <a:spAutoFit/>
          </a:bodyPr>
          <a:lstStyle/>
          <a:p>
            <a:pPr>
              <a:defRPr/>
            </a:pPr>
            <a:r>
              <a:rPr lang="en-US" sz="1400" b="1" dirty="0">
                <a:latin typeface="Tahoma" charset="0"/>
                <a:cs typeface="Tahoma" charset="0"/>
              </a:rPr>
              <a:t>Access to Healthcare</a:t>
            </a:r>
          </a:p>
        </p:txBody>
      </p:sp>
      <p:sp>
        <p:nvSpPr>
          <p:cNvPr id="383005" name="Text Box 29"/>
          <p:cNvSpPr txBox="1">
            <a:spLocks noChangeArrowheads="1"/>
          </p:cNvSpPr>
          <p:nvPr/>
        </p:nvSpPr>
        <p:spPr bwMode="auto">
          <a:xfrm>
            <a:off x="2676014" y="4994553"/>
            <a:ext cx="4107215" cy="307777"/>
          </a:xfrm>
          <a:prstGeom prst="rect">
            <a:avLst/>
          </a:prstGeom>
          <a:solidFill>
            <a:schemeClr val="bg1"/>
          </a:solidFill>
          <a:ln w="9525">
            <a:solidFill>
              <a:schemeClr val="tx2"/>
            </a:solidFill>
            <a:miter lim="800000"/>
            <a:headEnd/>
            <a:tailEnd/>
          </a:ln>
          <a:effectLst>
            <a:outerShdw dist="35921" dir="2700000" algn="ctr" rotWithShape="0">
              <a:schemeClr val="accent1">
                <a:alpha val="50000"/>
              </a:schemeClr>
            </a:outerShdw>
          </a:effectLst>
        </p:spPr>
        <p:txBody>
          <a:bodyPr wrap="none">
            <a:spAutoFit/>
          </a:bodyPr>
          <a:lstStyle/>
          <a:p>
            <a:pPr>
              <a:defRPr/>
            </a:pPr>
            <a:r>
              <a:rPr lang="en-US" sz="1400" b="1" dirty="0">
                <a:latin typeface="Tahoma" charset="0"/>
                <a:cs typeface="Tahoma" charset="0"/>
              </a:rPr>
              <a:t>Social Relationships &amp; Community Capacity</a:t>
            </a:r>
          </a:p>
        </p:txBody>
      </p:sp>
      <p:sp>
        <p:nvSpPr>
          <p:cNvPr id="10268" name="Text Box 30"/>
          <p:cNvSpPr txBox="1">
            <a:spLocks noChangeArrowheads="1"/>
          </p:cNvSpPr>
          <p:nvPr/>
        </p:nvSpPr>
        <p:spPr bwMode="auto">
          <a:xfrm>
            <a:off x="475129" y="1381149"/>
            <a:ext cx="8473128"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2"/>
                </a:solidFill>
                <a:latin typeface="Tahoma" panose="020B0604030504040204" pitchFamily="34" charset="0"/>
                <a:cs typeface="Tahoma" panose="020B0604030504040204" pitchFamily="34" charset="0"/>
              </a:defRPr>
            </a:lvl1pPr>
            <a:lvl2pPr marL="742950" indent="-285750" eaLnBrk="0" hangingPunct="0">
              <a:defRPr>
                <a:solidFill>
                  <a:schemeClr val="tx2"/>
                </a:solidFill>
                <a:latin typeface="Tahoma" panose="020B0604030504040204" pitchFamily="34" charset="0"/>
                <a:cs typeface="Tahoma" panose="020B0604030504040204" pitchFamily="34" charset="0"/>
              </a:defRPr>
            </a:lvl2pPr>
            <a:lvl3pPr marL="1143000" indent="-228600" eaLnBrk="0" hangingPunct="0">
              <a:defRPr>
                <a:solidFill>
                  <a:schemeClr val="tx2"/>
                </a:solidFill>
                <a:latin typeface="Tahoma" panose="020B0604030504040204" pitchFamily="34" charset="0"/>
                <a:cs typeface="Tahoma" panose="020B0604030504040204" pitchFamily="34" charset="0"/>
              </a:defRPr>
            </a:lvl3pPr>
            <a:lvl4pPr marL="1600200" indent="-228600" eaLnBrk="0" hangingPunct="0">
              <a:defRPr>
                <a:solidFill>
                  <a:schemeClr val="tx2"/>
                </a:solidFill>
                <a:latin typeface="Tahoma" panose="020B0604030504040204" pitchFamily="34" charset="0"/>
                <a:cs typeface="Tahoma" panose="020B0604030504040204" pitchFamily="34" charset="0"/>
              </a:defRPr>
            </a:lvl4pPr>
            <a:lvl5pPr marL="2057400" indent="-228600" eaLnBrk="0" hangingPunct="0">
              <a:defRPr>
                <a:solidFill>
                  <a:schemeClr val="tx2"/>
                </a:solidFill>
                <a:latin typeface="Tahoma" panose="020B0604030504040204" pitchFamily="34" charset="0"/>
                <a:cs typeface="Tahoma" panose="020B0604030504040204" pitchFamily="34" charset="0"/>
              </a:defRPr>
            </a:lvl5pPr>
            <a:lvl6pPr marL="2514600" indent="-228600" eaLnBrk="0" fontAlgn="base" hangingPunct="0">
              <a:spcBef>
                <a:spcPct val="0"/>
              </a:spcBef>
              <a:spcAft>
                <a:spcPct val="0"/>
              </a:spcAft>
              <a:defRPr>
                <a:solidFill>
                  <a:schemeClr val="tx2"/>
                </a:solidFill>
                <a:latin typeface="Tahoma" panose="020B0604030504040204" pitchFamily="34" charset="0"/>
                <a:cs typeface="Tahoma" panose="020B0604030504040204" pitchFamily="34" charset="0"/>
              </a:defRPr>
            </a:lvl6pPr>
            <a:lvl7pPr marL="2971800" indent="-228600" eaLnBrk="0" fontAlgn="base" hangingPunct="0">
              <a:spcBef>
                <a:spcPct val="0"/>
              </a:spcBef>
              <a:spcAft>
                <a:spcPct val="0"/>
              </a:spcAft>
              <a:defRPr>
                <a:solidFill>
                  <a:schemeClr val="tx2"/>
                </a:solidFill>
                <a:latin typeface="Tahoma" panose="020B0604030504040204" pitchFamily="34" charset="0"/>
                <a:cs typeface="Tahoma" panose="020B0604030504040204" pitchFamily="34" charset="0"/>
              </a:defRPr>
            </a:lvl7pPr>
            <a:lvl8pPr marL="3429000" indent="-228600" eaLnBrk="0" fontAlgn="base" hangingPunct="0">
              <a:spcBef>
                <a:spcPct val="0"/>
              </a:spcBef>
              <a:spcAft>
                <a:spcPct val="0"/>
              </a:spcAft>
              <a:defRPr>
                <a:solidFill>
                  <a:schemeClr val="tx2"/>
                </a:solidFill>
                <a:latin typeface="Tahoma" panose="020B0604030504040204" pitchFamily="34" charset="0"/>
                <a:cs typeface="Tahoma" panose="020B0604030504040204" pitchFamily="34" charset="0"/>
              </a:defRPr>
            </a:lvl8pPr>
            <a:lvl9pPr marL="3886200" indent="-228600" eaLnBrk="0" fontAlgn="base" hangingPunct="0">
              <a:spcBef>
                <a:spcPct val="0"/>
              </a:spcBef>
              <a:spcAft>
                <a:spcPct val="0"/>
              </a:spcAft>
              <a:defRPr>
                <a:solidFill>
                  <a:schemeClr val="tx2"/>
                </a:solidFill>
                <a:latin typeface="Tahoma" panose="020B0604030504040204" pitchFamily="34" charset="0"/>
                <a:cs typeface="Tahoma" panose="020B0604030504040204" pitchFamily="34" charset="0"/>
              </a:defRPr>
            </a:lvl9pPr>
          </a:lstStyle>
          <a:p>
            <a:pPr algn="ctr" eaLnBrk="1" hangingPunct="1"/>
            <a:r>
              <a:rPr lang="en-US" altLang="en-US" sz="2800" b="1" dirty="0">
                <a:solidFill>
                  <a:srgbClr val="002060"/>
                </a:solidFill>
                <a:latin typeface="+mn-lt"/>
              </a:rPr>
              <a:t>Social Inequities that can lead to Health Inequities…</a:t>
            </a:r>
          </a:p>
        </p:txBody>
      </p:sp>
      <p:sp>
        <p:nvSpPr>
          <p:cNvPr id="4" name="TextBox 3">
            <a:extLst>
              <a:ext uri="{FF2B5EF4-FFF2-40B4-BE49-F238E27FC236}">
                <a16:creationId xmlns:a16="http://schemas.microsoft.com/office/drawing/2014/main" id="{3F752F2D-2F18-900E-29D8-235B717E5285}"/>
              </a:ext>
            </a:extLst>
          </p:cNvPr>
          <p:cNvSpPr txBox="1"/>
          <p:nvPr/>
        </p:nvSpPr>
        <p:spPr>
          <a:xfrm>
            <a:off x="5663532" y="5500455"/>
            <a:ext cx="3784339" cy="276999"/>
          </a:xfrm>
          <a:prstGeom prst="rect">
            <a:avLst/>
          </a:prstGeom>
          <a:noFill/>
        </p:spPr>
        <p:txBody>
          <a:bodyPr wrap="square">
            <a:spAutoFit/>
          </a:bodyPr>
          <a:lstStyle/>
          <a:p>
            <a:r>
              <a:rPr lang="it-IT" altLang="en-US" sz="1200" dirty="0">
                <a:latin typeface="Calibri" panose="020F0502020204030204" pitchFamily="34" charset="0"/>
                <a:cs typeface="Calibri" panose="020F0502020204030204" pitchFamily="34" charset="0"/>
              </a:rPr>
              <a:t>(</a:t>
            </a:r>
            <a:r>
              <a:rPr lang="it-IT" altLang="en-US" sz="1200" dirty="0" err="1">
                <a:latin typeface="Calibri" panose="020F0502020204030204" pitchFamily="34" charset="0"/>
                <a:cs typeface="Calibri" panose="020F0502020204030204" pitchFamily="34" charset="0"/>
              </a:rPr>
              <a:t>Bambra</a:t>
            </a:r>
            <a:r>
              <a:rPr lang="it-IT" altLang="en-US" sz="1200" dirty="0">
                <a:latin typeface="Calibri" panose="020F0502020204030204" pitchFamily="34" charset="0"/>
                <a:cs typeface="Calibri" panose="020F0502020204030204" pitchFamily="34" charset="0"/>
              </a:rPr>
              <a:t> </a:t>
            </a:r>
            <a:r>
              <a:rPr lang="it-IT" altLang="en-US" sz="1200" i="1" dirty="0">
                <a:latin typeface="Calibri" panose="020F0502020204030204" pitchFamily="34" charset="0"/>
                <a:cs typeface="Calibri" panose="020F0502020204030204" pitchFamily="34" charset="0"/>
              </a:rPr>
              <a:t>et al., </a:t>
            </a:r>
            <a:r>
              <a:rPr lang="it-IT" altLang="en-US" sz="1200" dirty="0">
                <a:latin typeface="Calibri" panose="020F0502020204030204" pitchFamily="34" charset="0"/>
                <a:cs typeface="Calibri" panose="020F0502020204030204" pitchFamily="34" charset="0"/>
              </a:rPr>
              <a:t>2020; The Health Foundation, 2022)</a:t>
            </a:r>
            <a:endParaRPr lang="en-GB" sz="1200" dirty="0"/>
          </a:p>
        </p:txBody>
      </p:sp>
    </p:spTree>
    <p:extLst>
      <p:ext uri="{BB962C8B-B14F-4D97-AF65-F5344CB8AC3E}">
        <p14:creationId xmlns:p14="http://schemas.microsoft.com/office/powerpoint/2010/main" val="192697974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63950" y="94183"/>
            <a:ext cx="8611385" cy="1325563"/>
          </a:xfrm>
        </p:spPr>
        <p:txBody>
          <a:bodyPr>
            <a:normAutofit/>
          </a:bodyPr>
          <a:lstStyle/>
          <a:p>
            <a:r>
              <a:rPr lang="en-GB" sz="4400" b="1" dirty="0">
                <a:latin typeface="+mn-lt"/>
              </a:rPr>
              <a:t>Key UK Public Health Policies</a:t>
            </a:r>
          </a:p>
        </p:txBody>
      </p:sp>
      <p:sp>
        <p:nvSpPr>
          <p:cNvPr id="3" name="Content Placeholder 2"/>
          <p:cNvSpPr>
            <a:spLocks noGrp="1"/>
          </p:cNvSpPr>
          <p:nvPr>
            <p:ph idx="1"/>
          </p:nvPr>
        </p:nvSpPr>
        <p:spPr>
          <a:xfrm>
            <a:off x="199176" y="1419746"/>
            <a:ext cx="8427377" cy="4026436"/>
          </a:xfrm>
        </p:spPr>
        <p:txBody>
          <a:bodyPr>
            <a:normAutofit fontScale="92500" lnSpcReduction="10000"/>
          </a:bodyPr>
          <a:lstStyle/>
          <a:p>
            <a:r>
              <a:rPr b="1" dirty="0"/>
              <a:t>Marmot Review (2010, 2020 update)</a:t>
            </a:r>
            <a:r>
              <a:rPr lang="en-GB" b="1" dirty="0"/>
              <a:t>:</a:t>
            </a:r>
            <a:r>
              <a:rPr lang="en-GB" dirty="0"/>
              <a:t>A major public health review highlighting the need to reduce health inequalities through action on the wider social determinants of health, such as housing, education, and income.</a:t>
            </a:r>
            <a:endParaRPr dirty="0"/>
          </a:p>
          <a:p>
            <a:r>
              <a:rPr b="1" dirty="0"/>
              <a:t>NHS Long Term Plan</a:t>
            </a:r>
            <a:r>
              <a:rPr lang="en-GB" b="1" dirty="0"/>
              <a:t>: </a:t>
            </a:r>
            <a:r>
              <a:rPr lang="en-GB" dirty="0"/>
              <a:t>A 10-year strategy to improve the NHS by focusing on prevention, early intervention, personalised care, and reducing inequalities in health outcomes across England.</a:t>
            </a:r>
            <a:endParaRPr dirty="0"/>
          </a:p>
          <a:p>
            <a:r>
              <a:rPr b="1" dirty="0"/>
              <a:t>Making Every Contact Count (MECC)</a:t>
            </a:r>
            <a:r>
              <a:rPr lang="en-GB" b="1" dirty="0"/>
              <a:t>:</a:t>
            </a:r>
            <a:r>
              <a:rPr lang="en-GB" dirty="0"/>
              <a:t> An approach that encourages health and care professionals to use routine interactions to support people in making healthier lifestyle choices and accessing relevant services.</a:t>
            </a:r>
            <a:endParaRPr dirty="0"/>
          </a:p>
          <a:p>
            <a:r>
              <a:rPr lang="en-GB" b="1" dirty="0"/>
              <a:t>Public Health Outcomes Framework:</a:t>
            </a:r>
            <a:r>
              <a:rPr lang="en-GB" dirty="0"/>
              <a:t> Measures indicators to reduce health inequalities.</a:t>
            </a:r>
          </a:p>
          <a:p>
            <a:r>
              <a:rPr lang="en-GB" b="1" dirty="0"/>
              <a:t>UKHSA strategy: </a:t>
            </a:r>
            <a:r>
              <a:rPr lang="en-GB" dirty="0"/>
              <a:t>Focuses on health protection and tackling wider health threats.</a:t>
            </a:r>
          </a:p>
          <a:p>
            <a:r>
              <a:rPr lang="en-GB" b="1" dirty="0"/>
              <a:t>NICE Guidelines: </a:t>
            </a:r>
            <a:r>
              <a:rPr lang="en-GB" dirty="0"/>
              <a:t>Offers evidence-based guidance on SDH and public health interventions.</a:t>
            </a:r>
            <a:endParaRPr dirty="0"/>
          </a:p>
        </p:txBody>
      </p:sp>
      <p:graphicFrame>
        <p:nvGraphicFramePr>
          <p:cNvPr id="4" name="Table 3">
            <a:extLst>
              <a:ext uri="{FF2B5EF4-FFF2-40B4-BE49-F238E27FC236}">
                <a16:creationId xmlns:a16="http://schemas.microsoft.com/office/drawing/2014/main" id="{9670844B-863B-E27C-36EE-913CD6D819C1}"/>
              </a:ext>
            </a:extLst>
          </p:cNvPr>
          <p:cNvGraphicFramePr>
            <a:graphicFrameLocks noGrp="1"/>
          </p:cNvGraphicFramePr>
          <p:nvPr/>
        </p:nvGraphicFramePr>
        <p:xfrm>
          <a:off x="268288" y="3465354"/>
          <a:ext cx="8612187" cy="297180"/>
        </p:xfrm>
        <a:graphic>
          <a:graphicData uri="http://schemas.openxmlformats.org/drawingml/2006/table">
            <a:tbl>
              <a:tblPr/>
              <a:tblGrid>
                <a:gridCol w="8612187">
                  <a:extLst>
                    <a:ext uri="{9D8B030D-6E8A-4147-A177-3AD203B41FA5}">
                      <a16:colId xmlns:a16="http://schemas.microsoft.com/office/drawing/2014/main" val="169626142"/>
                    </a:ext>
                  </a:extLst>
                </a:gridCol>
              </a:tblGrid>
              <a:tr h="0">
                <a:tc>
                  <a:txBody>
                    <a:bodyPr/>
                    <a:lstStyle/>
                    <a:p>
                      <a:endParaRPr lang="en-GB"/>
                    </a:p>
                  </a:txBody>
                  <a:tcPr anchor="ctr">
                    <a:lnL>
                      <a:noFill/>
                    </a:lnL>
                    <a:lnR>
                      <a:noFill/>
                    </a:lnR>
                    <a:lnT>
                      <a:noFill/>
                    </a:lnT>
                    <a:lnB>
                      <a:noFill/>
                    </a:lnB>
                    <a:noFill/>
                  </a:tcPr>
                </a:tc>
                <a:extLst>
                  <a:ext uri="{0D108BD9-81ED-4DB2-BD59-A6C34878D82A}">
                    <a16:rowId xmlns:a16="http://schemas.microsoft.com/office/drawing/2014/main" val="918472205"/>
                  </a:ext>
                </a:extLst>
              </a:tr>
            </a:tbl>
          </a:graphicData>
        </a:graphic>
      </p:graphicFrame>
      <p:graphicFrame>
        <p:nvGraphicFramePr>
          <p:cNvPr id="6" name="Table 5">
            <a:extLst>
              <a:ext uri="{FF2B5EF4-FFF2-40B4-BE49-F238E27FC236}">
                <a16:creationId xmlns:a16="http://schemas.microsoft.com/office/drawing/2014/main" id="{006995C4-0CE3-BEF0-0DD2-B12809E0875A}"/>
              </a:ext>
            </a:extLst>
          </p:cNvPr>
          <p:cNvGraphicFramePr>
            <a:graphicFrameLocks noGrp="1"/>
          </p:cNvGraphicFramePr>
          <p:nvPr>
            <p:extLst>
              <p:ext uri="{D42A27DB-BD31-4B8C-83A1-F6EECF244321}">
                <p14:modId xmlns:p14="http://schemas.microsoft.com/office/powerpoint/2010/main" val="2330804173"/>
              </p:ext>
            </p:extLst>
          </p:nvPr>
        </p:nvGraphicFramePr>
        <p:xfrm>
          <a:off x="6198308" y="5339532"/>
          <a:ext cx="2746516" cy="297180"/>
        </p:xfrm>
        <a:graphic>
          <a:graphicData uri="http://schemas.openxmlformats.org/drawingml/2006/table">
            <a:tbl>
              <a:tblPr/>
              <a:tblGrid>
                <a:gridCol w="2746516">
                  <a:extLst>
                    <a:ext uri="{9D8B030D-6E8A-4147-A177-3AD203B41FA5}">
                      <a16:colId xmlns:a16="http://schemas.microsoft.com/office/drawing/2014/main" val="3795951722"/>
                    </a:ext>
                  </a:extLst>
                </a:gridCol>
              </a:tblGrid>
              <a:tr h="0">
                <a:tc>
                  <a:txBody>
                    <a:bodyPr/>
                    <a:lstStyle/>
                    <a:p>
                      <a:r>
                        <a:rPr lang="de-DE" dirty="0"/>
                        <a:t>(NHS England, 2022; NICE, 2022)</a:t>
                      </a:r>
                    </a:p>
                  </a:txBody>
                  <a:tcPr anchor="ctr">
                    <a:lnL>
                      <a:noFill/>
                    </a:lnL>
                    <a:lnR>
                      <a:noFill/>
                    </a:lnR>
                    <a:lnT>
                      <a:noFill/>
                    </a:lnT>
                    <a:lnB>
                      <a:noFill/>
                    </a:lnB>
                    <a:noFill/>
                  </a:tcPr>
                </a:tc>
                <a:extLst>
                  <a:ext uri="{0D108BD9-81ED-4DB2-BD59-A6C34878D82A}">
                    <a16:rowId xmlns:a16="http://schemas.microsoft.com/office/drawing/2014/main" val="622099423"/>
                  </a:ext>
                </a:extLst>
              </a:tr>
            </a:tbl>
          </a:graphicData>
        </a:graphic>
      </p:graphicFrame>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60599" y="46854"/>
            <a:ext cx="8611385" cy="1325563"/>
          </a:xfrm>
        </p:spPr>
        <p:txBody>
          <a:bodyPr>
            <a:normAutofit/>
          </a:bodyPr>
          <a:lstStyle/>
          <a:p>
            <a:r>
              <a:rPr sz="4400" b="1" dirty="0">
                <a:latin typeface="+mn-lt"/>
              </a:rPr>
              <a:t>Activity: Group Policy Analysis</a:t>
            </a:r>
          </a:p>
        </p:txBody>
      </p:sp>
      <p:sp>
        <p:nvSpPr>
          <p:cNvPr id="3" name="Content Placeholder 2"/>
          <p:cNvSpPr>
            <a:spLocks noGrp="1"/>
          </p:cNvSpPr>
          <p:nvPr>
            <p:ph idx="1"/>
          </p:nvPr>
        </p:nvSpPr>
        <p:spPr>
          <a:xfrm>
            <a:off x="172016" y="1360376"/>
            <a:ext cx="8708034" cy="3575934"/>
          </a:xfrm>
        </p:spPr>
        <p:txBody>
          <a:bodyPr/>
          <a:lstStyle/>
          <a:p>
            <a:pPr marL="0" indent="0">
              <a:buNone/>
            </a:pPr>
            <a:r>
              <a:rPr lang="en-GB" dirty="0"/>
              <a:t>In</a:t>
            </a:r>
            <a:r>
              <a:rPr dirty="0"/>
              <a:t> group</a:t>
            </a:r>
            <a:r>
              <a:rPr lang="en-GB" dirty="0"/>
              <a:t>s</a:t>
            </a:r>
            <a:r>
              <a:rPr dirty="0"/>
              <a:t> choose one UK health policy to review</a:t>
            </a:r>
          </a:p>
          <a:p>
            <a:r>
              <a:rPr dirty="0"/>
              <a:t>Answer the following:</a:t>
            </a:r>
            <a:br>
              <a:rPr lang="en-GB" dirty="0"/>
            </a:br>
            <a:r>
              <a:rPr dirty="0"/>
              <a:t>- What is the aim?</a:t>
            </a:r>
            <a:br>
              <a:rPr lang="en-GB" dirty="0"/>
            </a:br>
            <a:r>
              <a:rPr dirty="0"/>
              <a:t>- Who does it target?</a:t>
            </a:r>
            <a:br>
              <a:rPr lang="en-GB" dirty="0"/>
            </a:br>
            <a:r>
              <a:rPr dirty="0"/>
              <a:t>- Which SDH layer</a:t>
            </a:r>
            <a:r>
              <a:rPr lang="en-GB" dirty="0"/>
              <a:t>(</a:t>
            </a:r>
            <a:r>
              <a:rPr dirty="0"/>
              <a:t>s</a:t>
            </a:r>
            <a:r>
              <a:rPr lang="en-GB" dirty="0"/>
              <a:t>)</a:t>
            </a:r>
            <a:r>
              <a:rPr dirty="0"/>
              <a:t> does it address?</a:t>
            </a:r>
          </a:p>
          <a:p>
            <a:r>
              <a:rPr dirty="0"/>
              <a:t>Prepare a short group presentation (2–3 minutes)</a:t>
            </a:r>
            <a:endParaRPr lang="en-GB" dirty="0"/>
          </a:p>
          <a:p>
            <a:pPr marL="0" indent="0">
              <a:buNone/>
            </a:pPr>
            <a:r>
              <a:rPr lang="en-GB" dirty="0"/>
              <a:t>You could look at one of the following-</a:t>
            </a:r>
            <a:endParaRPr dirty="0"/>
          </a:p>
        </p:txBody>
      </p:sp>
      <p:sp>
        <p:nvSpPr>
          <p:cNvPr id="5" name="TextBox 4">
            <a:extLst>
              <a:ext uri="{FF2B5EF4-FFF2-40B4-BE49-F238E27FC236}">
                <a16:creationId xmlns:a16="http://schemas.microsoft.com/office/drawing/2014/main" id="{647E20E0-A990-FAC7-773C-12C5ED03272A}"/>
              </a:ext>
            </a:extLst>
          </p:cNvPr>
          <p:cNvSpPr txBox="1"/>
          <p:nvPr/>
        </p:nvSpPr>
        <p:spPr>
          <a:xfrm>
            <a:off x="669256" y="3739142"/>
            <a:ext cx="7713553" cy="1908215"/>
          </a:xfrm>
          <a:prstGeom prst="rect">
            <a:avLst/>
          </a:prstGeom>
          <a:noFill/>
        </p:spPr>
        <p:txBody>
          <a:bodyPr wrap="square">
            <a:spAutoFit/>
          </a:bodyPr>
          <a:lstStyle/>
          <a:p>
            <a:pPr marL="285750" indent="-285750">
              <a:buFont typeface="Arial" panose="020B0604020202020204" pitchFamily="34" charset="0"/>
              <a:buChar char="•"/>
            </a:pPr>
            <a:r>
              <a:rPr lang="en-GB" dirty="0"/>
              <a:t>Marmot Review: </a:t>
            </a:r>
            <a:r>
              <a:rPr lang="en-GB" sz="1400" dirty="0">
                <a:hlinkClick r:id="rId2"/>
              </a:rPr>
              <a:t>https://www.health.org.uk/publications/reports/the-marmot-review-10-years-on</a:t>
            </a:r>
            <a:endParaRPr lang="en-GB" sz="1400" dirty="0"/>
          </a:p>
          <a:p>
            <a:pPr marL="285750" indent="-285750">
              <a:buFont typeface="Arial" panose="020B0604020202020204" pitchFamily="34" charset="0"/>
              <a:buChar char="•"/>
            </a:pPr>
            <a:r>
              <a:rPr lang="en-GB" dirty="0"/>
              <a:t>NHS Long Term Plan: </a:t>
            </a:r>
            <a:r>
              <a:rPr lang="en-GB" sz="1400" dirty="0">
                <a:hlinkClick r:id="rId3"/>
              </a:rPr>
              <a:t>https://www.longtermplan.nhs.uk</a:t>
            </a:r>
            <a:r>
              <a:rPr lang="en-GB" sz="1400" dirty="0"/>
              <a:t> </a:t>
            </a:r>
          </a:p>
          <a:p>
            <a:pPr marL="285750" indent="-285750">
              <a:buFont typeface="Arial" panose="020B0604020202020204" pitchFamily="34" charset="0"/>
              <a:buChar char="•"/>
            </a:pPr>
            <a:r>
              <a:rPr lang="en-GB" dirty="0"/>
              <a:t>MECC-</a:t>
            </a:r>
            <a:r>
              <a:rPr lang="en-GB" sz="1400" dirty="0"/>
              <a:t> </a:t>
            </a:r>
            <a:r>
              <a:rPr lang="en-GB" sz="1400" dirty="0">
                <a:hlinkClick r:id="rId4"/>
              </a:rPr>
              <a:t>https://www.england.nhs.uk/wp-content/uploads/2016/04/making-every-contact-count.pdf</a:t>
            </a:r>
            <a:endParaRPr lang="en-GB" sz="1400" dirty="0"/>
          </a:p>
          <a:p>
            <a:pPr marL="285750" indent="-285750">
              <a:buFont typeface="Arial" panose="020B0604020202020204" pitchFamily="34" charset="0"/>
              <a:buChar char="•"/>
            </a:pPr>
            <a:r>
              <a:rPr lang="en-GB" dirty="0"/>
              <a:t>Public Health Outcomes Framework- </a:t>
            </a:r>
            <a:r>
              <a:rPr lang="en-GB" sz="1400" dirty="0">
                <a:hlinkClick r:id="rId5"/>
              </a:rPr>
              <a:t>Public Health Outcomes Framework - GOV.UK</a:t>
            </a:r>
            <a:endParaRPr lang="en-GB" sz="1400" dirty="0"/>
          </a:p>
          <a:p>
            <a:pPr marL="285750" indent="-285750">
              <a:buFont typeface="Arial" panose="020B0604020202020204" pitchFamily="34" charset="0"/>
              <a:buChar char="•"/>
            </a:pPr>
            <a:r>
              <a:rPr lang="en-GB" dirty="0"/>
              <a:t>NICE Guidelines-</a:t>
            </a:r>
            <a:r>
              <a:rPr lang="en-GB" sz="1400" dirty="0">
                <a:hlinkClick r:id="rId6"/>
              </a:rPr>
              <a:t>Health inequalities | Topic | NICE</a:t>
            </a:r>
            <a:r>
              <a:rPr lang="en-GB" sz="1400" dirty="0"/>
              <a:t>   </a:t>
            </a: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Title 1">
            <a:extLst>
              <a:ext uri="{FF2B5EF4-FFF2-40B4-BE49-F238E27FC236}">
                <a16:creationId xmlns:a16="http://schemas.microsoft.com/office/drawing/2014/main" id="{5685819C-C962-EDB7-0B13-EAFECD157BD4}"/>
              </a:ext>
            </a:extLst>
          </p:cNvPr>
          <p:cNvSpPr>
            <a:spLocks noGrp="1"/>
          </p:cNvSpPr>
          <p:nvPr>
            <p:ph type="title"/>
          </p:nvPr>
        </p:nvSpPr>
        <p:spPr>
          <a:xfrm>
            <a:off x="268665" y="365126"/>
            <a:ext cx="8611385" cy="1325563"/>
          </a:xfrm>
        </p:spPr>
        <p:txBody>
          <a:bodyPr/>
          <a:lstStyle/>
          <a:p>
            <a:endParaRPr lang="en-US"/>
          </a:p>
        </p:txBody>
      </p:sp>
      <p:pic>
        <p:nvPicPr>
          <p:cNvPr id="5" name="Picture 4">
            <a:extLst>
              <a:ext uri="{FF2B5EF4-FFF2-40B4-BE49-F238E27FC236}">
                <a16:creationId xmlns:a16="http://schemas.microsoft.com/office/drawing/2014/main" id="{5D362B40-3BD0-14B0-34D9-A7C10620B962}"/>
              </a:ext>
            </a:extLst>
          </p:cNvPr>
          <p:cNvPicPr>
            <a:picLocks noChangeAspect="1"/>
          </p:cNvPicPr>
          <p:nvPr/>
        </p:nvPicPr>
        <p:blipFill>
          <a:blip r:embed="rId3"/>
          <a:stretch>
            <a:fillRect/>
          </a:stretch>
        </p:blipFill>
        <p:spPr>
          <a:xfrm>
            <a:off x="144855" y="153908"/>
            <a:ext cx="8999145" cy="5540721"/>
          </a:xfrm>
          <a:prstGeom prst="rect">
            <a:avLst/>
          </a:prstGeom>
          <a:noFill/>
        </p:spPr>
      </p:pic>
      <p:sp>
        <p:nvSpPr>
          <p:cNvPr id="2" name="Date Placeholder 1">
            <a:extLst>
              <a:ext uri="{FF2B5EF4-FFF2-40B4-BE49-F238E27FC236}">
                <a16:creationId xmlns:a16="http://schemas.microsoft.com/office/drawing/2014/main" id="{A5131AE3-80F2-6D34-90DF-CF5DA99012B2}"/>
              </a:ext>
            </a:extLst>
          </p:cNvPr>
          <p:cNvSpPr>
            <a:spLocks noGrp="1"/>
          </p:cNvSpPr>
          <p:nvPr>
            <p:ph type="dt" sz="half" idx="10"/>
          </p:nvPr>
        </p:nvSpPr>
        <p:spPr/>
        <p:txBody>
          <a:bodyPr/>
          <a:lstStyle/>
          <a:p>
            <a:pPr>
              <a:spcAft>
                <a:spcPts val="600"/>
              </a:spcAft>
              <a:defRPr/>
            </a:pPr>
            <a:endParaRPr lang="en-GB" altLang="en-US" dirty="0"/>
          </a:p>
        </p:txBody>
      </p:sp>
      <p:sp>
        <p:nvSpPr>
          <p:cNvPr id="3" name="Slide Number Placeholder 2">
            <a:extLst>
              <a:ext uri="{FF2B5EF4-FFF2-40B4-BE49-F238E27FC236}">
                <a16:creationId xmlns:a16="http://schemas.microsoft.com/office/drawing/2014/main" id="{23027557-292D-DC0E-E7D8-45C08C6A3C6E}"/>
              </a:ext>
            </a:extLst>
          </p:cNvPr>
          <p:cNvSpPr>
            <a:spLocks noGrp="1"/>
          </p:cNvSpPr>
          <p:nvPr>
            <p:ph type="sldNum" sz="quarter" idx="4294967295"/>
          </p:nvPr>
        </p:nvSpPr>
        <p:spPr/>
        <p:txBody>
          <a:bodyPr/>
          <a:lstStyle/>
          <a:p>
            <a:pPr>
              <a:spcAft>
                <a:spcPts val="600"/>
              </a:spcAft>
              <a:defRPr/>
            </a:pPr>
            <a:endParaRPr lang="en-GB" altLang="en-US" dirty="0"/>
          </a:p>
        </p:txBody>
      </p:sp>
    </p:spTree>
    <p:extLst>
      <p:ext uri="{BB962C8B-B14F-4D97-AF65-F5344CB8AC3E}">
        <p14:creationId xmlns:p14="http://schemas.microsoft.com/office/powerpoint/2010/main" val="108523750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68665" y="207974"/>
            <a:ext cx="8611385" cy="1325563"/>
          </a:xfrm>
        </p:spPr>
        <p:txBody>
          <a:bodyPr anchor="ctr">
            <a:normAutofit/>
          </a:bodyPr>
          <a:lstStyle/>
          <a:p>
            <a:r>
              <a:rPr lang="en-GB" sz="3400" b="1" dirty="0">
                <a:latin typeface="+mn-lt"/>
              </a:rPr>
              <a:t>How This Links to the SDGs (particularly SDG 3)</a:t>
            </a:r>
          </a:p>
        </p:txBody>
      </p:sp>
      <p:graphicFrame>
        <p:nvGraphicFramePr>
          <p:cNvPr id="5" name="Content Placeholder 2">
            <a:extLst>
              <a:ext uri="{FF2B5EF4-FFF2-40B4-BE49-F238E27FC236}">
                <a16:creationId xmlns:a16="http://schemas.microsoft.com/office/drawing/2014/main" id="{30218D7B-A331-B6B8-B038-7BCB3146F2CE}"/>
              </a:ext>
            </a:extLst>
          </p:cNvPr>
          <p:cNvGraphicFramePr>
            <a:graphicFrameLocks noGrp="1"/>
          </p:cNvGraphicFramePr>
          <p:nvPr>
            <p:ph idx="1"/>
            <p:extLst>
              <p:ext uri="{D42A27DB-BD31-4B8C-83A1-F6EECF244321}">
                <p14:modId xmlns:p14="http://schemas.microsoft.com/office/powerpoint/2010/main" val="4136570192"/>
              </p:ext>
            </p:extLst>
          </p:nvPr>
        </p:nvGraphicFramePr>
        <p:xfrm>
          <a:off x="268665" y="1825625"/>
          <a:ext cx="8611385" cy="3575934"/>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graphicFrame>
        <p:nvGraphicFramePr>
          <p:cNvPr id="4" name="Table 3">
            <a:extLst>
              <a:ext uri="{FF2B5EF4-FFF2-40B4-BE49-F238E27FC236}">
                <a16:creationId xmlns:a16="http://schemas.microsoft.com/office/drawing/2014/main" id="{2051772D-8886-26C8-6C5E-987BE7C23074}"/>
              </a:ext>
            </a:extLst>
          </p:cNvPr>
          <p:cNvGraphicFramePr>
            <a:graphicFrameLocks noGrp="1"/>
          </p:cNvGraphicFramePr>
          <p:nvPr/>
        </p:nvGraphicFramePr>
        <p:xfrm>
          <a:off x="268288" y="3465354"/>
          <a:ext cx="8612187" cy="297180"/>
        </p:xfrm>
        <a:graphic>
          <a:graphicData uri="http://schemas.openxmlformats.org/drawingml/2006/table">
            <a:tbl>
              <a:tblPr/>
              <a:tblGrid>
                <a:gridCol w="8612187">
                  <a:extLst>
                    <a:ext uri="{9D8B030D-6E8A-4147-A177-3AD203B41FA5}">
                      <a16:colId xmlns:a16="http://schemas.microsoft.com/office/drawing/2014/main" val="39265414"/>
                    </a:ext>
                  </a:extLst>
                </a:gridCol>
              </a:tblGrid>
              <a:tr h="0">
                <a:tc>
                  <a:txBody>
                    <a:bodyPr/>
                    <a:lstStyle/>
                    <a:p>
                      <a:endParaRPr lang="en-GB"/>
                    </a:p>
                  </a:txBody>
                  <a:tcPr anchor="ctr">
                    <a:lnL>
                      <a:noFill/>
                    </a:lnL>
                    <a:lnR>
                      <a:noFill/>
                    </a:lnR>
                    <a:lnT>
                      <a:noFill/>
                    </a:lnT>
                    <a:lnB>
                      <a:noFill/>
                    </a:lnB>
                    <a:noFill/>
                  </a:tcPr>
                </a:tc>
                <a:extLst>
                  <a:ext uri="{0D108BD9-81ED-4DB2-BD59-A6C34878D82A}">
                    <a16:rowId xmlns:a16="http://schemas.microsoft.com/office/drawing/2014/main" val="3304511623"/>
                  </a:ext>
                </a:extLst>
              </a:tr>
            </a:tbl>
          </a:graphicData>
        </a:graphic>
      </p:graphicFrame>
      <p:graphicFrame>
        <p:nvGraphicFramePr>
          <p:cNvPr id="6" name="Table 5">
            <a:extLst>
              <a:ext uri="{FF2B5EF4-FFF2-40B4-BE49-F238E27FC236}">
                <a16:creationId xmlns:a16="http://schemas.microsoft.com/office/drawing/2014/main" id="{3D55863F-2E51-C1A9-D771-0DB0EFF646B4}"/>
              </a:ext>
            </a:extLst>
          </p:cNvPr>
          <p:cNvGraphicFramePr>
            <a:graphicFrameLocks noGrp="1"/>
          </p:cNvGraphicFramePr>
          <p:nvPr>
            <p:extLst>
              <p:ext uri="{D42A27DB-BD31-4B8C-83A1-F6EECF244321}">
                <p14:modId xmlns:p14="http://schemas.microsoft.com/office/powerpoint/2010/main" val="868902071"/>
              </p:ext>
            </p:extLst>
          </p:nvPr>
        </p:nvGraphicFramePr>
        <p:xfrm>
          <a:off x="7221350" y="5396467"/>
          <a:ext cx="1922650" cy="297180"/>
        </p:xfrm>
        <a:graphic>
          <a:graphicData uri="http://schemas.openxmlformats.org/drawingml/2006/table">
            <a:tbl>
              <a:tblPr/>
              <a:tblGrid>
                <a:gridCol w="1922650">
                  <a:extLst>
                    <a:ext uri="{9D8B030D-6E8A-4147-A177-3AD203B41FA5}">
                      <a16:colId xmlns:a16="http://schemas.microsoft.com/office/drawing/2014/main" val="1708156799"/>
                    </a:ext>
                  </a:extLst>
                </a:gridCol>
              </a:tblGrid>
              <a:tr h="0">
                <a:tc>
                  <a:txBody>
                    <a:bodyPr/>
                    <a:lstStyle/>
                    <a:p>
                      <a:r>
                        <a:rPr lang="en-GB" dirty="0"/>
                        <a:t>(United Nations, 2024)</a:t>
                      </a:r>
                    </a:p>
                  </a:txBody>
                  <a:tcPr anchor="ctr">
                    <a:lnL>
                      <a:noFill/>
                    </a:lnL>
                    <a:lnR>
                      <a:noFill/>
                    </a:lnR>
                    <a:lnT>
                      <a:noFill/>
                    </a:lnT>
                    <a:lnB>
                      <a:noFill/>
                    </a:lnB>
                    <a:noFill/>
                  </a:tcPr>
                </a:tc>
                <a:extLst>
                  <a:ext uri="{0D108BD9-81ED-4DB2-BD59-A6C34878D82A}">
                    <a16:rowId xmlns:a16="http://schemas.microsoft.com/office/drawing/2014/main" val="4062988258"/>
                  </a:ext>
                </a:extLst>
              </a:tr>
            </a:tbl>
          </a:graphicData>
        </a:graphic>
      </p:graphicFrame>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494C9D7-9AE3-61FC-CF4A-55661F3A45A2}"/>
              </a:ext>
            </a:extLst>
          </p:cNvPr>
          <p:cNvSpPr>
            <a:spLocks noGrp="1"/>
          </p:cNvSpPr>
          <p:nvPr>
            <p:ph type="title"/>
          </p:nvPr>
        </p:nvSpPr>
        <p:spPr>
          <a:xfrm>
            <a:off x="266307" y="83158"/>
            <a:ext cx="8611385" cy="1325563"/>
          </a:xfrm>
        </p:spPr>
        <p:txBody>
          <a:bodyPr/>
          <a:lstStyle/>
          <a:p>
            <a:r>
              <a:rPr lang="en-GB" b="1" dirty="0"/>
              <a:t>What do we mean by Upstream Factors?</a:t>
            </a:r>
          </a:p>
        </p:txBody>
      </p:sp>
      <p:sp>
        <p:nvSpPr>
          <p:cNvPr id="3" name="Content Placeholder 2">
            <a:extLst>
              <a:ext uri="{FF2B5EF4-FFF2-40B4-BE49-F238E27FC236}">
                <a16:creationId xmlns:a16="http://schemas.microsoft.com/office/drawing/2014/main" id="{B30622D7-4ACD-59D7-0145-5B5E2DF98EFB}"/>
              </a:ext>
            </a:extLst>
          </p:cNvPr>
          <p:cNvSpPr>
            <a:spLocks noGrp="1"/>
          </p:cNvSpPr>
          <p:nvPr>
            <p:ph idx="1"/>
          </p:nvPr>
        </p:nvSpPr>
        <p:spPr>
          <a:xfrm>
            <a:off x="266306" y="1251693"/>
            <a:ext cx="8611385" cy="1861158"/>
          </a:xfrm>
        </p:spPr>
        <p:txBody>
          <a:bodyPr>
            <a:normAutofit/>
          </a:bodyPr>
          <a:lstStyle/>
          <a:p>
            <a:pPr marL="0" indent="0" algn="ctr">
              <a:buNone/>
            </a:pPr>
            <a:r>
              <a:rPr lang="en-GB" sz="3200" i="1" dirty="0"/>
              <a:t>"Instead of pulling people out of the river downstream, go upstream and stop them from falling in.“</a:t>
            </a:r>
          </a:p>
          <a:p>
            <a:pPr marL="0" indent="0" algn="ctr">
              <a:buNone/>
            </a:pPr>
            <a:endParaRPr lang="en-GB" sz="4000" i="1" dirty="0"/>
          </a:p>
        </p:txBody>
      </p:sp>
      <p:pic>
        <p:nvPicPr>
          <p:cNvPr id="1027" name="Picture 3" descr="Creating tomorrow today: seven simple rules for leaders. Blog four: Predict  and prevent: start at an earlier stage (“upstream”) in the intervention or  care processes by Helen Bevan and Göran Henriks –">
            <a:extLst>
              <a:ext uri="{FF2B5EF4-FFF2-40B4-BE49-F238E27FC236}">
                <a16:creationId xmlns:a16="http://schemas.microsoft.com/office/drawing/2014/main" id="{A555EC95-6271-B805-3579-07E02965735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340110" y="2743538"/>
            <a:ext cx="4294154" cy="286276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8166211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39E2554-0162-68E4-D140-08E69341BF42}"/>
              </a:ext>
            </a:extLst>
          </p:cNvPr>
          <p:cNvSpPr>
            <a:spLocks noGrp="1"/>
          </p:cNvSpPr>
          <p:nvPr>
            <p:ph type="title"/>
          </p:nvPr>
        </p:nvSpPr>
        <p:spPr/>
        <p:txBody>
          <a:bodyPr/>
          <a:lstStyle/>
          <a:p>
            <a:r>
              <a:rPr lang="en-GB" dirty="0"/>
              <a:t>Critiquing UK’s Progress in Meeting SDG’s using Health Inequalities</a:t>
            </a:r>
          </a:p>
        </p:txBody>
      </p:sp>
      <p:sp>
        <p:nvSpPr>
          <p:cNvPr id="3" name="Content Placeholder 2">
            <a:extLst>
              <a:ext uri="{FF2B5EF4-FFF2-40B4-BE49-F238E27FC236}">
                <a16:creationId xmlns:a16="http://schemas.microsoft.com/office/drawing/2014/main" id="{84112CDB-3D2D-FD41-E7C2-9D8506331E27}"/>
              </a:ext>
            </a:extLst>
          </p:cNvPr>
          <p:cNvSpPr>
            <a:spLocks noGrp="1"/>
          </p:cNvSpPr>
          <p:nvPr>
            <p:ph idx="1"/>
          </p:nvPr>
        </p:nvSpPr>
        <p:spPr>
          <a:xfrm>
            <a:off x="333247" y="3429000"/>
            <a:ext cx="8696227" cy="3651349"/>
          </a:xfrm>
        </p:spPr>
        <p:txBody>
          <a:bodyPr/>
          <a:lstStyle/>
          <a:p>
            <a:r>
              <a:rPr lang="en-GB" b="0" i="1" dirty="0">
                <a:solidFill>
                  <a:srgbClr val="424242"/>
                </a:solidFill>
                <a:effectLst/>
                <a:latin typeface="Segoe Sans"/>
              </a:rPr>
              <a:t>“While the UK has made progress in reducing overall mortality rates, persistent health inequalities, particularly in deprived communitie</a:t>
            </a:r>
            <a:r>
              <a:rPr lang="en-GB" i="1" dirty="0">
                <a:solidFill>
                  <a:srgbClr val="424242"/>
                </a:solidFill>
                <a:latin typeface="Segoe Sans"/>
              </a:rPr>
              <a:t>s, </a:t>
            </a:r>
            <a:r>
              <a:rPr lang="en-GB" b="0" i="1" dirty="0">
                <a:solidFill>
                  <a:srgbClr val="424242"/>
                </a:solidFill>
                <a:effectLst/>
                <a:latin typeface="Segoe Sans"/>
              </a:rPr>
              <a:t>highlight the need for more upstream interventions. Addressing the social determinants of health is essential for achieving equitable progress toward SDG 3 and ensuring that no one is left behind.”</a:t>
            </a:r>
            <a:endParaRPr lang="en-GB" i="1" dirty="0"/>
          </a:p>
        </p:txBody>
      </p:sp>
    </p:spTree>
    <p:extLst>
      <p:ext uri="{BB962C8B-B14F-4D97-AF65-F5344CB8AC3E}">
        <p14:creationId xmlns:p14="http://schemas.microsoft.com/office/powerpoint/2010/main" val="385043229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5856921-A9A6-0D2D-5B61-DE4560C9D231}"/>
              </a:ext>
            </a:extLst>
          </p:cNvPr>
          <p:cNvSpPr>
            <a:spLocks noGrp="1"/>
          </p:cNvSpPr>
          <p:nvPr>
            <p:ph type="title"/>
          </p:nvPr>
        </p:nvSpPr>
        <p:spPr>
          <a:xfrm>
            <a:off x="266307" y="147943"/>
            <a:ext cx="8611385" cy="1325563"/>
          </a:xfrm>
        </p:spPr>
        <p:txBody>
          <a:bodyPr/>
          <a:lstStyle/>
          <a:p>
            <a:r>
              <a:rPr lang="en-GB" dirty="0"/>
              <a:t>Assignment Focus</a:t>
            </a:r>
          </a:p>
        </p:txBody>
      </p:sp>
      <p:sp>
        <p:nvSpPr>
          <p:cNvPr id="3" name="Content Placeholder 2">
            <a:extLst>
              <a:ext uri="{FF2B5EF4-FFF2-40B4-BE49-F238E27FC236}">
                <a16:creationId xmlns:a16="http://schemas.microsoft.com/office/drawing/2014/main" id="{90ADACDA-AEC9-7864-15EB-8D682655B15E}"/>
              </a:ext>
            </a:extLst>
          </p:cNvPr>
          <p:cNvSpPr>
            <a:spLocks noGrp="1"/>
          </p:cNvSpPr>
          <p:nvPr>
            <p:ph idx="1"/>
          </p:nvPr>
        </p:nvSpPr>
        <p:spPr>
          <a:xfrm>
            <a:off x="266306" y="1465702"/>
            <a:ext cx="8611385" cy="3575934"/>
          </a:xfrm>
        </p:spPr>
        <p:txBody>
          <a:bodyPr>
            <a:normAutofit fontScale="25000" lnSpcReduction="20000"/>
          </a:bodyPr>
          <a:lstStyle/>
          <a:p>
            <a:r>
              <a:rPr lang="en-GB" sz="7200" dirty="0"/>
              <a:t>Let’s now work independently applying the learning from today to your presentation</a:t>
            </a:r>
          </a:p>
          <a:p>
            <a:r>
              <a:rPr lang="en-GB" sz="7200" dirty="0"/>
              <a:t>Health inequalities and key policies will be crucial for you to effectively critique/evaluate progress</a:t>
            </a:r>
          </a:p>
          <a:p>
            <a:endParaRPr lang="en-GB" sz="7200" dirty="0"/>
          </a:p>
          <a:p>
            <a:pPr>
              <a:buNone/>
            </a:pPr>
            <a:r>
              <a:rPr lang="en-GB" sz="7200" dirty="0"/>
              <a:t>Consider how key policies have contributed to addressing health issues—what positive impacts have</a:t>
            </a:r>
            <a:br>
              <a:rPr lang="en-GB" sz="7200" dirty="0"/>
            </a:br>
            <a:r>
              <a:rPr lang="en-GB" sz="7200" dirty="0"/>
              <a:t>they had? Are there elements of these policies that could be strengthened or revised to enhance effectiveness?</a:t>
            </a:r>
          </a:p>
          <a:p>
            <a:pPr>
              <a:buNone/>
            </a:pPr>
            <a:r>
              <a:rPr lang="en-GB" sz="7200" dirty="0"/>
              <a:t>Reflect on the health inequalities that continue to exist—how might these be reduced or eliminated? Your answers may inform your evidence-based recommendations.</a:t>
            </a:r>
          </a:p>
          <a:p>
            <a:pPr>
              <a:buNone/>
            </a:pPr>
            <a:r>
              <a:rPr lang="en-GB" sz="7200" dirty="0"/>
              <a:t>In your presentation, be sure to incorporate key public health terminology such as upstream interventions, health inequalities, and social determinants of health.</a:t>
            </a:r>
          </a:p>
          <a:p>
            <a:r>
              <a:rPr lang="en-GB" sz="7200" dirty="0"/>
              <a:t>Where possible, refer to specific targets from the United Nations Sustainable Development Goals (SDGs), particularly those related to Goal 3: Good Health and Well-being</a:t>
            </a:r>
          </a:p>
          <a:p>
            <a:r>
              <a:rPr lang="en-GB" sz="7200" dirty="0"/>
              <a:t>Are any other SDG’s relevant to your analysis or recommendations?</a:t>
            </a:r>
          </a:p>
          <a:p>
            <a:endParaRPr lang="en-GB" sz="7200" dirty="0"/>
          </a:p>
          <a:p>
            <a:endParaRPr lang="en-GB" sz="7200" dirty="0"/>
          </a:p>
          <a:p>
            <a:endParaRPr lang="en-GB" dirty="0"/>
          </a:p>
        </p:txBody>
      </p:sp>
    </p:spTree>
    <p:extLst>
      <p:ext uri="{BB962C8B-B14F-4D97-AF65-F5344CB8AC3E}">
        <p14:creationId xmlns:p14="http://schemas.microsoft.com/office/powerpoint/2010/main" val="314740850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26243" y="1420927"/>
            <a:ext cx="8696227" cy="1325563"/>
          </a:xfrm>
        </p:spPr>
        <p:txBody>
          <a:bodyPr anchor="ctr">
            <a:normAutofit/>
          </a:bodyPr>
          <a:lstStyle/>
          <a:p>
            <a:r>
              <a:rPr lang="en-GB" sz="4400" b="1" dirty="0">
                <a:latin typeface="+mn-lt"/>
              </a:rPr>
              <a:t>Summary and Reflection</a:t>
            </a:r>
          </a:p>
        </p:txBody>
      </p:sp>
      <p:graphicFrame>
        <p:nvGraphicFramePr>
          <p:cNvPr id="5" name="Content Placeholder 2">
            <a:extLst>
              <a:ext uri="{FF2B5EF4-FFF2-40B4-BE49-F238E27FC236}">
                <a16:creationId xmlns:a16="http://schemas.microsoft.com/office/drawing/2014/main" id="{C4293225-53F1-707E-47CB-4E09CE4E6157}"/>
              </a:ext>
            </a:extLst>
          </p:cNvPr>
          <p:cNvGraphicFramePr>
            <a:graphicFrameLocks noGrp="1"/>
          </p:cNvGraphicFramePr>
          <p:nvPr>
            <p:ph idx="1"/>
            <p:extLst>
              <p:ext uri="{D42A27DB-BD31-4B8C-83A1-F6EECF244321}">
                <p14:modId xmlns:p14="http://schemas.microsoft.com/office/powerpoint/2010/main" val="2094715260"/>
              </p:ext>
            </p:extLst>
          </p:nvPr>
        </p:nvGraphicFramePr>
        <p:xfrm>
          <a:off x="226243" y="2356326"/>
          <a:ext cx="8696227" cy="3651349"/>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1F9A63F-ACB3-19DA-D316-99C57555AD78}"/>
              </a:ext>
            </a:extLst>
          </p:cNvPr>
          <p:cNvSpPr>
            <a:spLocks noGrp="1"/>
          </p:cNvSpPr>
          <p:nvPr>
            <p:ph type="title"/>
          </p:nvPr>
        </p:nvSpPr>
        <p:spPr>
          <a:xfrm>
            <a:off x="532615" y="161298"/>
            <a:ext cx="7597397" cy="527319"/>
          </a:xfrm>
        </p:spPr>
        <p:txBody>
          <a:bodyPr>
            <a:normAutofit fontScale="90000"/>
          </a:bodyPr>
          <a:lstStyle/>
          <a:p>
            <a:r>
              <a:rPr lang="en-GB" b="1" dirty="0">
                <a:latin typeface="+mn-lt"/>
              </a:rPr>
              <a:t>Reference List</a:t>
            </a:r>
          </a:p>
        </p:txBody>
      </p:sp>
      <p:sp>
        <p:nvSpPr>
          <p:cNvPr id="3" name="Content Placeholder 2">
            <a:extLst>
              <a:ext uri="{FF2B5EF4-FFF2-40B4-BE49-F238E27FC236}">
                <a16:creationId xmlns:a16="http://schemas.microsoft.com/office/drawing/2014/main" id="{26EB07AD-FA8A-3418-33F1-B0CEF2005AAA}"/>
              </a:ext>
            </a:extLst>
          </p:cNvPr>
          <p:cNvSpPr>
            <a:spLocks noGrp="1"/>
          </p:cNvSpPr>
          <p:nvPr>
            <p:ph idx="1"/>
          </p:nvPr>
        </p:nvSpPr>
        <p:spPr>
          <a:xfrm>
            <a:off x="175772" y="688617"/>
            <a:ext cx="8611385" cy="5480765"/>
          </a:xfrm>
        </p:spPr>
        <p:txBody>
          <a:bodyPr>
            <a:noAutofit/>
          </a:bodyPr>
          <a:lstStyle/>
          <a:p>
            <a:pPr marL="0">
              <a:lnSpc>
                <a:spcPct val="115000"/>
              </a:lnSpc>
              <a:spcAft>
                <a:spcPts val="800"/>
              </a:spcAft>
              <a:buNone/>
            </a:pPr>
            <a:r>
              <a:rPr lang="en-GB" sz="1400" dirty="0">
                <a:effectLst/>
                <a:ea typeface="DengXian" panose="02010600030101010101" pitchFamily="2" charset="-122"/>
              </a:rPr>
              <a:t>Bambra, C., Riordan, R., </a:t>
            </a:r>
            <a:r>
              <a:rPr lang="en-GB" sz="1400" dirty="0" err="1">
                <a:effectLst/>
                <a:ea typeface="DengXian" panose="02010600030101010101" pitchFamily="2" charset="-122"/>
              </a:rPr>
              <a:t>Ford,J</a:t>
            </a:r>
            <a:r>
              <a:rPr lang="en-GB" sz="1400" dirty="0">
                <a:effectLst/>
                <a:ea typeface="DengXian" panose="02010600030101010101" pitchFamily="2" charset="-122"/>
              </a:rPr>
              <a:t>. and Matthews, F. (2020) ‘The COVID-19 pandemic and health inequalities’, </a:t>
            </a:r>
            <a:r>
              <a:rPr lang="en-GB" sz="1400" i="1" dirty="0">
                <a:effectLst/>
                <a:ea typeface="DengXian" panose="02010600030101010101" pitchFamily="2" charset="-122"/>
              </a:rPr>
              <a:t>Journal of Epidemiology and Community Health</a:t>
            </a:r>
            <a:r>
              <a:rPr lang="en-GB" sz="1400" dirty="0">
                <a:effectLst/>
                <a:ea typeface="DengXian" panose="02010600030101010101" pitchFamily="2" charset="-122"/>
              </a:rPr>
              <a:t>, 74(11), pp. 964–968. Available at: </a:t>
            </a:r>
            <a:r>
              <a:rPr lang="en-GB" sz="1400" u="sng" dirty="0">
                <a:solidFill>
                  <a:srgbClr val="0000FF"/>
                </a:solidFill>
                <a:effectLst/>
                <a:ea typeface="DengXian" panose="02010600030101010101" pitchFamily="2" charset="-122"/>
                <a:hlinkClick r:id="rId2"/>
              </a:rPr>
              <a:t>https://doi.org/10.1136/jech-2020-214401</a:t>
            </a:r>
            <a:r>
              <a:rPr lang="en-GB" sz="1400" dirty="0">
                <a:effectLst/>
                <a:ea typeface="DengXian" panose="02010600030101010101" pitchFamily="2" charset="-122"/>
              </a:rPr>
              <a:t>.</a:t>
            </a:r>
            <a:br>
              <a:rPr lang="en-GB" sz="1400" dirty="0">
                <a:effectLst/>
                <a:ea typeface="DengXian" panose="02010600030101010101" pitchFamily="2" charset="-122"/>
              </a:rPr>
            </a:br>
            <a:br>
              <a:rPr lang="en-GB" sz="1400" kern="100" dirty="0">
                <a:ea typeface="DengXian" panose="02010600030101010101" pitchFamily="2" charset="-122"/>
                <a:cs typeface="Arial" panose="020B0604020202020204" pitchFamily="34" charset="0"/>
              </a:rPr>
            </a:br>
            <a:r>
              <a:rPr lang="en-GB" sz="1400" kern="100" dirty="0">
                <a:effectLst/>
                <a:ea typeface="DengXian" panose="02010600030101010101" pitchFamily="2" charset="-122"/>
                <a:cs typeface="Arial" panose="020B0604020202020204" pitchFamily="34" charset="0"/>
              </a:rPr>
              <a:t>Dahlgren, G. and Whitehead, M. (1991) </a:t>
            </a:r>
            <a:r>
              <a:rPr lang="en-GB" sz="1400" i="1" kern="100" dirty="0">
                <a:effectLst/>
                <a:ea typeface="DengXian" panose="02010600030101010101" pitchFamily="2" charset="-122"/>
                <a:cs typeface="Arial" panose="020B0604020202020204" pitchFamily="34" charset="0"/>
              </a:rPr>
              <a:t>Policies and strategies to promote social equity in health</a:t>
            </a:r>
            <a:r>
              <a:rPr lang="en-GB" sz="1400" kern="100" dirty="0">
                <a:effectLst/>
                <a:ea typeface="DengXian" panose="02010600030101010101" pitchFamily="2" charset="-122"/>
                <a:cs typeface="Arial" panose="020B0604020202020204" pitchFamily="34" charset="0"/>
              </a:rPr>
              <a:t>. Stockholm: Institute for Futures Studies. Available at: </a:t>
            </a:r>
            <a:r>
              <a:rPr lang="en-GB" sz="1400" u="sng" kern="100" dirty="0">
                <a:solidFill>
                  <a:srgbClr val="0000FF"/>
                </a:solidFill>
                <a:effectLst/>
                <a:ea typeface="DengXian" panose="02010600030101010101" pitchFamily="2" charset="-122"/>
                <a:cs typeface="Arial" panose="020B0604020202020204" pitchFamily="34" charset="0"/>
                <a:hlinkClick r:id="rId3"/>
              </a:rPr>
              <a:t>https://www.gov.uk/government/publications/health-profile-for-england/chapter-6-social-determinants-of-health</a:t>
            </a:r>
            <a:r>
              <a:rPr lang="en-GB" sz="1400" kern="100" dirty="0">
                <a:effectLst/>
                <a:ea typeface="DengXian" panose="02010600030101010101" pitchFamily="2" charset="-122"/>
                <a:cs typeface="Arial" panose="020B0604020202020204" pitchFamily="34" charset="0"/>
              </a:rPr>
              <a:t> (Accessed: 5 May 2025).</a:t>
            </a:r>
          </a:p>
          <a:p>
            <a:pPr marL="0">
              <a:lnSpc>
                <a:spcPct val="115000"/>
              </a:lnSpc>
              <a:spcAft>
                <a:spcPts val="800"/>
              </a:spcAft>
              <a:buNone/>
            </a:pPr>
            <a:r>
              <a:rPr lang="en-GB" sz="1400" kern="100" dirty="0">
                <a:effectLst/>
                <a:ea typeface="DengXian" panose="02010600030101010101" pitchFamily="2" charset="-122"/>
                <a:cs typeface="Arial" panose="020B0604020202020204" pitchFamily="34" charset="0"/>
              </a:rPr>
              <a:t>Gov.UK (2025) </a:t>
            </a:r>
            <a:r>
              <a:rPr lang="en-GB" sz="1400" i="1" kern="100" dirty="0">
                <a:effectLst/>
                <a:ea typeface="DengXian" panose="02010600030101010101" pitchFamily="2" charset="-122"/>
                <a:cs typeface="Arial" panose="020B0604020202020204" pitchFamily="34" charset="0"/>
              </a:rPr>
              <a:t>Public Health Outcomes Framework </a:t>
            </a:r>
            <a:r>
              <a:rPr lang="en-GB" sz="1400" kern="100" dirty="0">
                <a:effectLst/>
                <a:ea typeface="DengXian" panose="02010600030101010101" pitchFamily="2" charset="-122"/>
                <a:cs typeface="Arial" panose="020B0604020202020204" pitchFamily="34" charset="0"/>
              </a:rPr>
              <a:t>Available at: </a:t>
            </a:r>
            <a:r>
              <a:rPr lang="en-GB" sz="1400" u="sng" kern="100" dirty="0">
                <a:solidFill>
                  <a:srgbClr val="0000FF"/>
                </a:solidFill>
                <a:effectLst/>
                <a:ea typeface="DengXian" panose="02010600030101010101" pitchFamily="2" charset="-122"/>
                <a:cs typeface="Arial" panose="020B0604020202020204" pitchFamily="34" charset="0"/>
                <a:hlinkClick r:id="rId4"/>
              </a:rPr>
              <a:t>Public Health Outcomes Framework - GOV.UK</a:t>
            </a:r>
            <a:r>
              <a:rPr lang="en-GB" sz="1400" kern="100" dirty="0">
                <a:effectLst/>
                <a:ea typeface="DengXian" panose="02010600030101010101" pitchFamily="2" charset="-122"/>
                <a:cs typeface="Arial" panose="020B0604020202020204" pitchFamily="34" charset="0"/>
              </a:rPr>
              <a:t> (Accessed: 5 May 2025).</a:t>
            </a:r>
          </a:p>
          <a:p>
            <a:pPr marL="0">
              <a:lnSpc>
                <a:spcPct val="115000"/>
              </a:lnSpc>
              <a:spcAft>
                <a:spcPts val="800"/>
              </a:spcAft>
              <a:buNone/>
            </a:pPr>
            <a:r>
              <a:rPr lang="en-GB" sz="1400" kern="100" dirty="0">
                <a:effectLst/>
                <a:ea typeface="DengXian" panose="02010600030101010101" pitchFamily="2" charset="-122"/>
                <a:cs typeface="Arial" panose="020B0604020202020204" pitchFamily="34" charset="0"/>
              </a:rPr>
              <a:t>Marmot, M., Allen, J., Boyce, T., Goldblatt, P. and Morrison, J. (2020) </a:t>
            </a:r>
            <a:r>
              <a:rPr lang="en-GB" sz="1400" i="1" kern="100" dirty="0">
                <a:effectLst/>
                <a:ea typeface="DengXian" panose="02010600030101010101" pitchFamily="2" charset="-122"/>
                <a:cs typeface="Arial" panose="020B0604020202020204" pitchFamily="34" charset="0"/>
              </a:rPr>
              <a:t>Health equity in England: The Marmot Review 10 years on</a:t>
            </a:r>
            <a:r>
              <a:rPr lang="en-GB" sz="1400" kern="100" dirty="0">
                <a:effectLst/>
                <a:ea typeface="DengXian" panose="02010600030101010101" pitchFamily="2" charset="-122"/>
                <a:cs typeface="Arial" panose="020B0604020202020204" pitchFamily="34" charset="0"/>
              </a:rPr>
              <a:t>. London: Institute of Health Equity. Available at: </a:t>
            </a:r>
            <a:r>
              <a:rPr lang="en-GB" sz="1400" u="sng" kern="100" dirty="0">
                <a:solidFill>
                  <a:srgbClr val="0000FF"/>
                </a:solidFill>
                <a:effectLst/>
                <a:ea typeface="DengXian" panose="02010600030101010101" pitchFamily="2" charset="-122"/>
                <a:cs typeface="Arial" panose="020B0604020202020204" pitchFamily="34" charset="0"/>
                <a:hlinkClick r:id="rId5"/>
              </a:rPr>
              <a:t>https://www.health.org.uk/publications/reports/the-marmot-review-10-years-on</a:t>
            </a:r>
            <a:r>
              <a:rPr lang="en-GB" sz="1400" kern="100" dirty="0">
                <a:effectLst/>
                <a:ea typeface="DengXian" panose="02010600030101010101" pitchFamily="2" charset="-122"/>
                <a:cs typeface="Arial" panose="020B0604020202020204" pitchFamily="34" charset="0"/>
              </a:rPr>
              <a:t> (Accessed: 5 May 2025).</a:t>
            </a:r>
          </a:p>
          <a:p>
            <a:pPr marL="0">
              <a:lnSpc>
                <a:spcPct val="115000"/>
              </a:lnSpc>
              <a:spcAft>
                <a:spcPts val="800"/>
              </a:spcAft>
              <a:buNone/>
            </a:pPr>
            <a:r>
              <a:rPr lang="en-GB" sz="1400" kern="100" dirty="0">
                <a:effectLst/>
                <a:ea typeface="DengXian" panose="02010600030101010101" pitchFamily="2" charset="-122"/>
                <a:cs typeface="Arial" panose="020B0604020202020204" pitchFamily="34" charset="0"/>
              </a:rPr>
              <a:t>Marmot, M., Allen, J., Goldblatt, P., Boyce, T., McNeish, D., Grady, M. and Geddes, I. (2010) </a:t>
            </a:r>
            <a:r>
              <a:rPr lang="en-GB" sz="1400" i="1" kern="100" dirty="0">
                <a:effectLst/>
                <a:ea typeface="DengXian" panose="02010600030101010101" pitchFamily="2" charset="-122"/>
                <a:cs typeface="Arial" panose="020B0604020202020204" pitchFamily="34" charset="0"/>
              </a:rPr>
              <a:t>Fair society, healthy lives: The Marmot Review</a:t>
            </a:r>
            <a:r>
              <a:rPr lang="en-GB" sz="1400" kern="100" dirty="0">
                <a:effectLst/>
                <a:ea typeface="DengXian" panose="02010600030101010101" pitchFamily="2" charset="-122"/>
                <a:cs typeface="Arial" panose="020B0604020202020204" pitchFamily="34" charset="0"/>
              </a:rPr>
              <a:t>. London: Institute of Health Equity. Available at: </a:t>
            </a:r>
            <a:r>
              <a:rPr lang="en-GB" sz="1400" u="sng" kern="100" dirty="0">
                <a:solidFill>
                  <a:srgbClr val="0000FF"/>
                </a:solidFill>
                <a:effectLst/>
                <a:ea typeface="DengXian" panose="02010600030101010101" pitchFamily="2" charset="-122"/>
                <a:cs typeface="Arial" panose="020B0604020202020204" pitchFamily="34" charset="0"/>
                <a:hlinkClick r:id="rId6"/>
              </a:rPr>
              <a:t>https://www.instituteofhealthequity.org/resources-reports/fair-society-healthy-lives-the-marmot-review</a:t>
            </a:r>
            <a:r>
              <a:rPr lang="en-GB" sz="1400" kern="100" dirty="0">
                <a:effectLst/>
                <a:ea typeface="DengXian" panose="02010600030101010101" pitchFamily="2" charset="-122"/>
                <a:cs typeface="Arial" panose="020B0604020202020204" pitchFamily="34" charset="0"/>
              </a:rPr>
              <a:t>  (Accessed: 5 May 2025).</a:t>
            </a:r>
          </a:p>
          <a:p>
            <a:pPr marL="0">
              <a:lnSpc>
                <a:spcPct val="115000"/>
              </a:lnSpc>
              <a:spcAft>
                <a:spcPts val="800"/>
              </a:spcAft>
              <a:buNone/>
            </a:pPr>
            <a:r>
              <a:rPr lang="en-GB" sz="1400" kern="100" dirty="0">
                <a:effectLst/>
                <a:ea typeface="DengXian" panose="02010600030101010101" pitchFamily="2" charset="-122"/>
                <a:cs typeface="Arial" panose="020B0604020202020204" pitchFamily="34" charset="0"/>
              </a:rPr>
              <a:t>NHS England (2022) </a:t>
            </a:r>
            <a:r>
              <a:rPr lang="en-GB" sz="1400" i="1" kern="100" dirty="0">
                <a:effectLst/>
                <a:ea typeface="DengXian" panose="02010600030101010101" pitchFamily="2" charset="-122"/>
                <a:cs typeface="Arial" panose="020B0604020202020204" pitchFamily="34" charset="0"/>
              </a:rPr>
              <a:t>Making Every Contact Count (MECC)</a:t>
            </a:r>
            <a:r>
              <a:rPr lang="en-GB" sz="1400" kern="100" dirty="0">
                <a:effectLst/>
                <a:ea typeface="DengXian" panose="02010600030101010101" pitchFamily="2" charset="-122"/>
                <a:cs typeface="Arial" panose="020B0604020202020204" pitchFamily="34" charset="0"/>
              </a:rPr>
              <a:t>. Available at: </a:t>
            </a:r>
            <a:r>
              <a:rPr lang="en-GB" sz="1400" u="sng" kern="100" dirty="0">
                <a:solidFill>
                  <a:srgbClr val="0000FF"/>
                </a:solidFill>
                <a:effectLst/>
                <a:ea typeface="DengXian" panose="02010600030101010101" pitchFamily="2" charset="-122"/>
                <a:cs typeface="Arial" panose="020B0604020202020204" pitchFamily="34" charset="0"/>
                <a:hlinkClick r:id="rId7"/>
              </a:rPr>
              <a:t>Making Every Contact Count (MECC) | NHS England | Workforce, training and education</a:t>
            </a:r>
            <a:r>
              <a:rPr lang="en-GB" sz="1400" kern="100" dirty="0">
                <a:effectLst/>
                <a:ea typeface="DengXian" panose="02010600030101010101" pitchFamily="2" charset="-122"/>
                <a:cs typeface="Arial" panose="020B0604020202020204" pitchFamily="34" charset="0"/>
              </a:rPr>
              <a:t>  (Accessed: 5 May 2025).</a:t>
            </a:r>
          </a:p>
          <a:p>
            <a:pPr marL="0" indent="0">
              <a:buNone/>
            </a:pPr>
            <a:endParaRPr lang="en-GB" sz="1100" dirty="0"/>
          </a:p>
        </p:txBody>
      </p:sp>
    </p:spTree>
    <p:extLst>
      <p:ext uri="{BB962C8B-B14F-4D97-AF65-F5344CB8AC3E}">
        <p14:creationId xmlns:p14="http://schemas.microsoft.com/office/powerpoint/2010/main" val="22380328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12EB84A-2B4C-1952-8136-21E5321AD098}"/>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A99EEBAD-E6C0-473D-BA54-C6AAE01CEF05}"/>
              </a:ext>
            </a:extLst>
          </p:cNvPr>
          <p:cNvSpPr>
            <a:spLocks noGrp="1"/>
          </p:cNvSpPr>
          <p:nvPr>
            <p:ph type="title"/>
          </p:nvPr>
        </p:nvSpPr>
        <p:spPr>
          <a:xfrm>
            <a:off x="492644" y="409714"/>
            <a:ext cx="4758366" cy="527319"/>
          </a:xfrm>
        </p:spPr>
        <p:txBody>
          <a:bodyPr>
            <a:normAutofit fontScale="90000"/>
          </a:bodyPr>
          <a:lstStyle/>
          <a:p>
            <a:r>
              <a:rPr lang="en-GB" b="1" dirty="0">
                <a:latin typeface="+mn-lt"/>
              </a:rPr>
              <a:t>Reference List</a:t>
            </a:r>
          </a:p>
        </p:txBody>
      </p:sp>
      <p:sp>
        <p:nvSpPr>
          <p:cNvPr id="3" name="Content Placeholder 2">
            <a:extLst>
              <a:ext uri="{FF2B5EF4-FFF2-40B4-BE49-F238E27FC236}">
                <a16:creationId xmlns:a16="http://schemas.microsoft.com/office/drawing/2014/main" id="{FFD2AFAE-6A62-E04B-45AC-78D761CC9B14}"/>
              </a:ext>
            </a:extLst>
          </p:cNvPr>
          <p:cNvSpPr>
            <a:spLocks noGrp="1"/>
          </p:cNvSpPr>
          <p:nvPr>
            <p:ph idx="1"/>
          </p:nvPr>
        </p:nvSpPr>
        <p:spPr>
          <a:xfrm>
            <a:off x="266307" y="1195611"/>
            <a:ext cx="8383509" cy="5480765"/>
          </a:xfrm>
        </p:spPr>
        <p:txBody>
          <a:bodyPr>
            <a:noAutofit/>
          </a:bodyPr>
          <a:lstStyle/>
          <a:p>
            <a:pPr marL="0">
              <a:lnSpc>
                <a:spcPct val="115000"/>
              </a:lnSpc>
              <a:spcAft>
                <a:spcPts val="800"/>
              </a:spcAft>
              <a:buNone/>
            </a:pPr>
            <a:r>
              <a:rPr lang="en-GB" sz="1400" kern="100" dirty="0">
                <a:effectLst/>
                <a:ea typeface="DengXian" panose="02010600030101010101" pitchFamily="2" charset="-122"/>
                <a:cs typeface="Arial" panose="020B0604020202020204" pitchFamily="34" charset="0"/>
              </a:rPr>
              <a:t>NICE (2022) </a:t>
            </a:r>
            <a:r>
              <a:rPr lang="en-GB" sz="1400" i="1" kern="100" dirty="0">
                <a:effectLst/>
                <a:ea typeface="DengXian" panose="02010600030101010101" pitchFamily="2" charset="-122"/>
                <a:cs typeface="Arial" panose="020B0604020202020204" pitchFamily="34" charset="0"/>
              </a:rPr>
              <a:t>Health inequalities – guidelines</a:t>
            </a:r>
            <a:r>
              <a:rPr lang="en-GB" sz="1400" kern="100" dirty="0">
                <a:effectLst/>
                <a:ea typeface="DengXian" panose="02010600030101010101" pitchFamily="2" charset="-122"/>
                <a:cs typeface="Arial" panose="020B0604020202020204" pitchFamily="34" charset="0"/>
              </a:rPr>
              <a:t>. Available at: </a:t>
            </a:r>
            <a:r>
              <a:rPr lang="en-GB" sz="1400" u="sng" kern="100" dirty="0">
                <a:solidFill>
                  <a:srgbClr val="0000FF"/>
                </a:solidFill>
                <a:effectLst/>
                <a:ea typeface="DengXian" panose="02010600030101010101" pitchFamily="2" charset="-122"/>
                <a:cs typeface="Arial" panose="020B0604020202020204" pitchFamily="34" charset="0"/>
                <a:hlinkClick r:id="rId2"/>
              </a:rPr>
              <a:t>https://www.nice.org.uk/guidance/health-and-social-care-delivery/health-inequalities</a:t>
            </a:r>
            <a:r>
              <a:rPr lang="en-GB" sz="1400" kern="100" dirty="0">
                <a:effectLst/>
                <a:ea typeface="DengXian" panose="02010600030101010101" pitchFamily="2" charset="-122"/>
                <a:cs typeface="Arial" panose="020B0604020202020204" pitchFamily="34" charset="0"/>
              </a:rPr>
              <a:t> (Accessed: 5 May 2025).</a:t>
            </a:r>
          </a:p>
          <a:p>
            <a:pPr marL="0">
              <a:lnSpc>
                <a:spcPct val="115000"/>
              </a:lnSpc>
              <a:spcAft>
                <a:spcPts val="800"/>
              </a:spcAft>
              <a:buNone/>
            </a:pPr>
            <a:r>
              <a:rPr lang="en-GB" sz="1400" kern="100" dirty="0">
                <a:effectLst/>
                <a:ea typeface="DengXian" panose="02010600030101010101" pitchFamily="2" charset="-122"/>
                <a:cs typeface="Arial" panose="020B0604020202020204" pitchFamily="34" charset="0"/>
              </a:rPr>
              <a:t>Public Health England (2018) </a:t>
            </a:r>
            <a:r>
              <a:rPr lang="en-GB" sz="1400" i="1" kern="100" dirty="0">
                <a:effectLst/>
                <a:ea typeface="DengXian" panose="02010600030101010101" pitchFamily="2" charset="-122"/>
                <a:cs typeface="Arial" panose="020B0604020202020204" pitchFamily="34" charset="0"/>
              </a:rPr>
              <a:t>Health profile for England: Chapter 6 – Social determinants of health</a:t>
            </a:r>
            <a:r>
              <a:rPr lang="en-GB" sz="1400" kern="100" dirty="0">
                <a:effectLst/>
                <a:ea typeface="DengXian" panose="02010600030101010101" pitchFamily="2" charset="-122"/>
                <a:cs typeface="Arial" panose="020B0604020202020204" pitchFamily="34" charset="0"/>
              </a:rPr>
              <a:t>. Available at: </a:t>
            </a:r>
            <a:r>
              <a:rPr lang="en-GB" sz="1400" u="sng" kern="100" dirty="0">
                <a:solidFill>
                  <a:srgbClr val="0000FF"/>
                </a:solidFill>
                <a:effectLst/>
                <a:ea typeface="DengXian" panose="02010600030101010101" pitchFamily="2" charset="-122"/>
                <a:cs typeface="Arial" panose="020B0604020202020204" pitchFamily="34" charset="0"/>
                <a:hlinkClick r:id="rId3"/>
              </a:rPr>
              <a:t>https://www.gov.uk/government/publications/health-profile-for-england/chapter-6-social-determinants-of-health</a:t>
            </a:r>
            <a:r>
              <a:rPr lang="en-GB" sz="1400" kern="100" dirty="0">
                <a:effectLst/>
                <a:ea typeface="DengXian" panose="02010600030101010101" pitchFamily="2" charset="-122"/>
                <a:cs typeface="Arial" panose="020B0604020202020204" pitchFamily="34" charset="0"/>
              </a:rPr>
              <a:t> (Accessed: 5 May 2025).</a:t>
            </a:r>
          </a:p>
          <a:p>
            <a:pPr marL="0">
              <a:lnSpc>
                <a:spcPct val="115000"/>
              </a:lnSpc>
              <a:spcAft>
                <a:spcPts val="800"/>
              </a:spcAft>
              <a:buNone/>
            </a:pPr>
            <a:r>
              <a:rPr lang="en-GB" sz="1400" dirty="0">
                <a:effectLst/>
                <a:ea typeface="DengXian" panose="02010600030101010101" pitchFamily="2" charset="-122"/>
              </a:rPr>
              <a:t>Solar, O. and Irwin, A. (2010) </a:t>
            </a:r>
            <a:r>
              <a:rPr lang="en-GB" sz="1400" i="1" dirty="0">
                <a:effectLst/>
                <a:ea typeface="DengXian" panose="02010600030101010101" pitchFamily="2" charset="-122"/>
              </a:rPr>
              <a:t>A conceptual framework for action on the social determinants of health</a:t>
            </a:r>
            <a:r>
              <a:rPr lang="en-GB" sz="1400" dirty="0">
                <a:effectLst/>
                <a:ea typeface="DengXian" panose="02010600030101010101" pitchFamily="2" charset="-122"/>
              </a:rPr>
              <a:t> Available at: </a:t>
            </a:r>
            <a:r>
              <a:rPr lang="en-GB" sz="1400" u="sng" dirty="0">
                <a:solidFill>
                  <a:srgbClr val="0000FF"/>
                </a:solidFill>
                <a:effectLst/>
                <a:ea typeface="DengXian" panose="02010600030101010101" pitchFamily="2" charset="-122"/>
                <a:hlinkClick r:id="rId4"/>
              </a:rPr>
              <a:t>https://www.who.int/publications/i/item/9789241500852</a:t>
            </a:r>
            <a:r>
              <a:rPr lang="en-GB" sz="1400" dirty="0">
                <a:effectLst/>
                <a:ea typeface="DengXian" panose="02010600030101010101" pitchFamily="2" charset="-122"/>
              </a:rPr>
              <a:t>  (Accessed: 5 May 2025).</a:t>
            </a:r>
          </a:p>
          <a:p>
            <a:pPr marL="0">
              <a:lnSpc>
                <a:spcPct val="115000"/>
              </a:lnSpc>
              <a:spcAft>
                <a:spcPts val="800"/>
              </a:spcAft>
              <a:buNone/>
            </a:pPr>
            <a:r>
              <a:rPr lang="en-GB" sz="1400" kern="100" dirty="0">
                <a:effectLst/>
                <a:ea typeface="DengXian" panose="02010600030101010101" pitchFamily="2" charset="-122"/>
                <a:cs typeface="Arial" panose="020B0604020202020204" pitchFamily="34" charset="0"/>
              </a:rPr>
              <a:t>The Health Foundation (2025) </a:t>
            </a:r>
            <a:r>
              <a:rPr lang="en-GB" sz="1400" i="1" kern="100" dirty="0">
                <a:effectLst/>
                <a:ea typeface="DengXian" panose="02010600030101010101" pitchFamily="2" charset="-122"/>
                <a:cs typeface="Arial" panose="020B0604020202020204" pitchFamily="34" charset="0"/>
              </a:rPr>
              <a:t>Health Inequalities and Trends </a:t>
            </a:r>
            <a:r>
              <a:rPr lang="en-GB" sz="1400" kern="100" dirty="0">
                <a:effectLst/>
                <a:ea typeface="DengXian" panose="02010600030101010101" pitchFamily="2" charset="-122"/>
                <a:cs typeface="Arial" panose="020B0604020202020204" pitchFamily="34" charset="0"/>
              </a:rPr>
              <a:t>Available at: </a:t>
            </a:r>
            <a:r>
              <a:rPr lang="en-GB" sz="1400" u="sng" kern="100" dirty="0">
                <a:solidFill>
                  <a:srgbClr val="0000FF"/>
                </a:solidFill>
                <a:effectLst/>
                <a:ea typeface="DengXian" panose="02010600030101010101" pitchFamily="2" charset="-122"/>
                <a:cs typeface="Arial" panose="020B0604020202020204" pitchFamily="34" charset="0"/>
                <a:hlinkClick r:id="rId5"/>
              </a:rPr>
              <a:t>Health inequalities and trends - The Health Foundation</a:t>
            </a:r>
            <a:r>
              <a:rPr lang="en-GB" sz="1400" kern="100" dirty="0">
                <a:effectLst/>
                <a:ea typeface="DengXian" panose="02010600030101010101" pitchFamily="2" charset="-122"/>
                <a:cs typeface="Arial" panose="020B0604020202020204" pitchFamily="34" charset="0"/>
              </a:rPr>
              <a:t> (Accessed: 5 May 2025).</a:t>
            </a:r>
          </a:p>
          <a:p>
            <a:pPr marL="0">
              <a:lnSpc>
                <a:spcPct val="115000"/>
              </a:lnSpc>
              <a:spcAft>
                <a:spcPts val="800"/>
              </a:spcAft>
              <a:buNone/>
            </a:pPr>
            <a:r>
              <a:rPr lang="en-GB" sz="1400" kern="100" dirty="0">
                <a:effectLst/>
                <a:ea typeface="DengXian" panose="02010600030101010101" pitchFamily="2" charset="-122"/>
                <a:cs typeface="Arial" panose="020B0604020202020204" pitchFamily="34" charset="0"/>
              </a:rPr>
              <a:t>United Nations (2024) </a:t>
            </a:r>
            <a:r>
              <a:rPr lang="en-GB" sz="1400" i="1" kern="100" dirty="0">
                <a:effectLst/>
                <a:ea typeface="DengXian" panose="02010600030101010101" pitchFamily="2" charset="-122"/>
                <a:cs typeface="Arial" panose="020B0604020202020204" pitchFamily="34" charset="0"/>
              </a:rPr>
              <a:t>Sustainable Development Goal 3: Good health and well-being</a:t>
            </a:r>
            <a:r>
              <a:rPr lang="en-GB" sz="1400" kern="100" dirty="0">
                <a:effectLst/>
                <a:ea typeface="DengXian" panose="02010600030101010101" pitchFamily="2" charset="-122"/>
                <a:cs typeface="Arial" panose="020B0604020202020204" pitchFamily="34" charset="0"/>
              </a:rPr>
              <a:t>. Available at: </a:t>
            </a:r>
            <a:r>
              <a:rPr lang="en-GB" sz="1400" u="sng" kern="100" dirty="0">
                <a:solidFill>
                  <a:srgbClr val="0000FF"/>
                </a:solidFill>
                <a:effectLst/>
                <a:ea typeface="DengXian" panose="02010600030101010101" pitchFamily="2" charset="-122"/>
                <a:cs typeface="Arial" panose="020B0604020202020204" pitchFamily="34" charset="0"/>
                <a:hlinkClick r:id="rId6"/>
              </a:rPr>
              <a:t>https://sdgs.un.org/goals/goal3</a:t>
            </a:r>
            <a:r>
              <a:rPr lang="en-GB" sz="1400" kern="100" dirty="0">
                <a:effectLst/>
                <a:ea typeface="DengXian" panose="02010600030101010101" pitchFamily="2" charset="-122"/>
                <a:cs typeface="Arial" panose="020B0604020202020204" pitchFamily="34" charset="0"/>
              </a:rPr>
              <a:t> (Accessed: 5 May 2025).</a:t>
            </a:r>
          </a:p>
          <a:p>
            <a:pPr marL="57150" indent="0">
              <a:lnSpc>
                <a:spcPct val="115000"/>
              </a:lnSpc>
              <a:spcAft>
                <a:spcPts val="800"/>
              </a:spcAft>
              <a:buNone/>
            </a:pPr>
            <a:r>
              <a:rPr lang="en-GB" sz="1400" kern="100" dirty="0">
                <a:effectLst/>
                <a:ea typeface="DengXian" panose="02010600030101010101" pitchFamily="2" charset="-122"/>
                <a:cs typeface="Arial" panose="020B0604020202020204" pitchFamily="34" charset="0"/>
              </a:rPr>
              <a:t>WHO (2023) </a:t>
            </a:r>
            <a:r>
              <a:rPr lang="en-GB" sz="1400" i="1" kern="100" dirty="0">
                <a:effectLst/>
                <a:ea typeface="DengXian" panose="02010600030101010101" pitchFamily="2" charset="-122"/>
                <a:cs typeface="Arial" panose="020B0604020202020204" pitchFamily="34" charset="0"/>
              </a:rPr>
              <a:t>Social determinants of health</a:t>
            </a:r>
            <a:r>
              <a:rPr lang="en-GB" sz="1400" kern="100" dirty="0">
                <a:effectLst/>
                <a:ea typeface="DengXian" panose="02010600030101010101" pitchFamily="2" charset="-122"/>
                <a:cs typeface="Arial" panose="020B0604020202020204" pitchFamily="34" charset="0"/>
              </a:rPr>
              <a:t>. Available at: </a:t>
            </a:r>
            <a:r>
              <a:rPr lang="en-GB" sz="1400" u="sng" kern="100" dirty="0">
                <a:solidFill>
                  <a:srgbClr val="0000FF"/>
                </a:solidFill>
                <a:effectLst/>
                <a:ea typeface="DengXian" panose="02010600030101010101" pitchFamily="2" charset="-122"/>
                <a:cs typeface="Arial" panose="020B0604020202020204" pitchFamily="34" charset="0"/>
                <a:hlinkClick r:id="rId7"/>
              </a:rPr>
              <a:t>https://www.who.int/health-topics/social-determinants-of-health</a:t>
            </a:r>
            <a:r>
              <a:rPr lang="en-GB" sz="1400" kern="100" dirty="0">
                <a:effectLst/>
                <a:ea typeface="DengXian" panose="02010600030101010101" pitchFamily="2" charset="-122"/>
                <a:cs typeface="Arial" panose="020B0604020202020204" pitchFamily="34" charset="0"/>
              </a:rPr>
              <a:t> (Accessed: 5 May 2025).</a:t>
            </a:r>
          </a:p>
          <a:p>
            <a:pPr marL="0" indent="0">
              <a:buNone/>
            </a:pPr>
            <a:endParaRPr lang="en-GB" sz="1100" dirty="0"/>
          </a:p>
        </p:txBody>
      </p:sp>
    </p:spTree>
    <p:extLst>
      <p:ext uri="{BB962C8B-B14F-4D97-AF65-F5344CB8AC3E}">
        <p14:creationId xmlns:p14="http://schemas.microsoft.com/office/powerpoint/2010/main" val="883528757"/>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dirty="0"/>
          </a:p>
        </p:txBody>
      </p:sp>
      <p:sp>
        <p:nvSpPr>
          <p:cNvPr id="3" name="Content Placeholder 2"/>
          <p:cNvSpPr>
            <a:spLocks noGrp="1"/>
          </p:cNvSpPr>
          <p:nvPr>
            <p:ph idx="1"/>
          </p:nvPr>
        </p:nvSpPr>
        <p:spPr/>
        <p:txBody>
          <a:bodyPr/>
          <a:lstStyle/>
          <a:p>
            <a:endParaRPr dirty="0"/>
          </a:p>
        </p:txBody>
      </p:sp>
    </p:spTree>
  </p:cSld>
  <p:clrMapOvr>
    <a:masterClrMapping/>
  </p:clrMapOvr>
</p:sld>
</file>

<file path=ppt/theme/theme1.xml><?xml version="1.0" encoding="utf-8"?>
<a:theme xmlns:a="http://schemas.openxmlformats.org/drawingml/2006/main" name="UWTSD Holding Pag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UWTSD Title Page 1">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UWTSD Text 1">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UWTSD Text 2">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5.xml><?xml version="1.0" encoding="utf-8"?>
<a:theme xmlns:a="http://schemas.openxmlformats.org/drawingml/2006/main" name="UWTSD Text 3">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6.xml><?xml version="1.0" encoding="utf-8"?>
<a:theme xmlns:a="http://schemas.openxmlformats.org/drawingml/2006/main" name="UWTSD Text 4">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7.xml><?xml version="1.0" encoding="utf-8"?>
<a:theme xmlns:a="http://schemas.openxmlformats.org/drawingml/2006/main" name="UWTSD Logo Variations place image in Background">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8.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emplate>Blank  Power-point- January 2025</Template>
  <TotalTime>0</TotalTime>
  <Words>2323</Words>
  <Application>Microsoft Office PowerPoint</Application>
  <PresentationFormat>On-screen Show (4:3)</PresentationFormat>
  <Paragraphs>158</Paragraphs>
  <Slides>23</Slides>
  <Notes>8</Notes>
  <HiddenSlides>0</HiddenSlides>
  <MMClips>0</MMClips>
  <ScaleCrop>false</ScaleCrop>
  <HeadingPairs>
    <vt:vector size="6" baseType="variant">
      <vt:variant>
        <vt:lpstr>Fonts Used</vt:lpstr>
      </vt:variant>
      <vt:variant>
        <vt:i4>7</vt:i4>
      </vt:variant>
      <vt:variant>
        <vt:lpstr>Theme</vt:lpstr>
      </vt:variant>
      <vt:variant>
        <vt:i4>7</vt:i4>
      </vt:variant>
      <vt:variant>
        <vt:lpstr>Slide Titles</vt:lpstr>
      </vt:variant>
      <vt:variant>
        <vt:i4>23</vt:i4>
      </vt:variant>
    </vt:vector>
  </HeadingPairs>
  <TitlesOfParts>
    <vt:vector size="37" baseType="lpstr">
      <vt:lpstr>DengXian</vt:lpstr>
      <vt:lpstr>Segoe Sans</vt:lpstr>
      <vt:lpstr>Aptos</vt:lpstr>
      <vt:lpstr>Arial</vt:lpstr>
      <vt:lpstr>Calibri</vt:lpstr>
      <vt:lpstr>Calibri Light</vt:lpstr>
      <vt:lpstr>Tahoma</vt:lpstr>
      <vt:lpstr>UWTSD Holding Page</vt:lpstr>
      <vt:lpstr>UWTSD Title Page 1</vt:lpstr>
      <vt:lpstr>UWTSD Text 1</vt:lpstr>
      <vt:lpstr>UWTSD Text 2</vt:lpstr>
      <vt:lpstr>UWTSD Text 3</vt:lpstr>
      <vt:lpstr>UWTSD Text 4</vt:lpstr>
      <vt:lpstr>UWTSD Logo Variations place image in Background</vt:lpstr>
      <vt:lpstr>PowerPoint Presentation</vt:lpstr>
      <vt:lpstr>Learning Outcomes – Week 3</vt:lpstr>
      <vt:lpstr>What Are Health Inequalities?</vt:lpstr>
      <vt:lpstr>Social Determinants of Health (SDH)</vt:lpstr>
      <vt:lpstr>Why Care About Health Inequalities?</vt:lpstr>
      <vt:lpstr>Dahlgren and Whitehead Model (1991)</vt:lpstr>
      <vt:lpstr>Determinants  of Health- Dahlgren and Whitehead’s Rainbow Model  </vt:lpstr>
      <vt:lpstr>Activity: Mind Map the D and W Model</vt:lpstr>
      <vt:lpstr>Activity: SDH Video Note-Taking</vt:lpstr>
      <vt:lpstr>Common Determinants of Health </vt:lpstr>
      <vt:lpstr>Health Inequalities in the UK</vt:lpstr>
      <vt:lpstr>PowerPoint Presentation</vt:lpstr>
      <vt:lpstr>Key UK Public Health Policies</vt:lpstr>
      <vt:lpstr>Activity: Group Policy Analysis</vt:lpstr>
      <vt:lpstr>PowerPoint Presentation</vt:lpstr>
      <vt:lpstr>How This Links to the SDGs (particularly SDG 3)</vt:lpstr>
      <vt:lpstr>What do we mean by Upstream Factors?</vt:lpstr>
      <vt:lpstr>Critiquing UK’s Progress in Meeting SDG’s using Health Inequalities</vt:lpstr>
      <vt:lpstr>Assignment Focus</vt:lpstr>
      <vt:lpstr>Summary and Reflection</vt:lpstr>
      <vt:lpstr>Reference List</vt:lpstr>
      <vt:lpstr>Reference List</vt:lpstr>
      <vt:lpstr>PowerPoint Presentation</vt:lpstr>
    </vt:vector>
  </TitlesOfParts>
  <Manager/>
  <Company/>
  <LinksUpToDate>false</LinksUpToDate>
  <SharedDoc>false</SharedDoc>
  <HyperlinkBase/>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subject/>
  <dc:creator>Joanne Davies (Yr Athrofa)</dc:creator>
  <cp:keywords/>
  <dc:description>generated using python-pptx</dc:description>
  <cp:lastModifiedBy>Parese Ahmed</cp:lastModifiedBy>
  <cp:revision>7</cp:revision>
  <dcterms:created xsi:type="dcterms:W3CDTF">2013-01-27T09:14:16Z</dcterms:created>
  <dcterms:modified xsi:type="dcterms:W3CDTF">2025-05-23T09:38:41Z</dcterms:modified>
  <cp:category/>
</cp:coreProperties>
</file>