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1"/>
  </p:sldMasterIdLst>
  <p:notesMasterIdLst>
    <p:notesMasterId r:id="rId38"/>
  </p:notesMasterIdLst>
  <p:handoutMasterIdLst>
    <p:handoutMasterId r:id="rId39"/>
  </p:handoutMasterIdLst>
  <p:sldIdLst>
    <p:sldId id="331" r:id="rId2"/>
    <p:sldId id="265" r:id="rId3"/>
    <p:sldId id="264" r:id="rId4"/>
    <p:sldId id="282" r:id="rId5"/>
    <p:sldId id="267" r:id="rId6"/>
    <p:sldId id="283" r:id="rId7"/>
    <p:sldId id="284" r:id="rId8"/>
    <p:sldId id="272" r:id="rId9"/>
    <p:sldId id="285" r:id="rId10"/>
    <p:sldId id="274" r:id="rId11"/>
    <p:sldId id="275" r:id="rId12"/>
    <p:sldId id="276" r:id="rId13"/>
    <p:sldId id="286" r:id="rId14"/>
    <p:sldId id="278" r:id="rId15"/>
    <p:sldId id="279" r:id="rId16"/>
    <p:sldId id="312" r:id="rId17"/>
    <p:sldId id="292" r:id="rId18"/>
    <p:sldId id="325" r:id="rId19"/>
    <p:sldId id="293" r:id="rId20"/>
    <p:sldId id="294" r:id="rId21"/>
    <p:sldId id="295" r:id="rId22"/>
    <p:sldId id="297" r:id="rId23"/>
    <p:sldId id="326" r:id="rId24"/>
    <p:sldId id="301" r:id="rId25"/>
    <p:sldId id="302" r:id="rId26"/>
    <p:sldId id="303" r:id="rId27"/>
    <p:sldId id="328" r:id="rId28"/>
    <p:sldId id="305" r:id="rId29"/>
    <p:sldId id="308" r:id="rId30"/>
    <p:sldId id="330" r:id="rId31"/>
    <p:sldId id="318" r:id="rId32"/>
    <p:sldId id="329" r:id="rId33"/>
    <p:sldId id="314" r:id="rId34"/>
    <p:sldId id="315" r:id="rId35"/>
    <p:sldId id="309" r:id="rId36"/>
    <p:sldId id="327" r:id="rId37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59"/>
    <a:srgbClr val="000070"/>
    <a:srgbClr val="FF6600"/>
    <a:srgbClr val="00008F"/>
    <a:srgbClr val="CC0000"/>
    <a:srgbClr val="FFF0D1"/>
    <a:srgbClr val="FFFFCC"/>
    <a:srgbClr val="99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708" autoAdjust="0"/>
    <p:restoredTop sz="94670" autoAdjust="0"/>
  </p:normalViewPr>
  <p:slideViewPr>
    <p:cSldViewPr snapToGrid="0">
      <p:cViewPr varScale="1">
        <p:scale>
          <a:sx n="73" d="100"/>
          <a:sy n="73" d="100"/>
        </p:scale>
        <p:origin x="72" y="18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185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raint Forster" userId="8c02c943-4b4b-4de2-a38e-320edf235171" providerId="ADAL" clId="{8374D4DC-BCB7-B641-8F7C-A65039EB1812}"/>
    <pc:docChg chg="modSld">
      <pc:chgData name="Geraint Forster" userId="8c02c943-4b4b-4de2-a38e-320edf235171" providerId="ADAL" clId="{8374D4DC-BCB7-B641-8F7C-A65039EB1812}" dt="2019-03-12T12:39:11.636" v="11" actId="729"/>
      <pc:docMkLst>
        <pc:docMk/>
      </pc:docMkLst>
      <pc:sldChg chg="mod modShow">
        <pc:chgData name="Geraint Forster" userId="8c02c943-4b4b-4de2-a38e-320edf235171" providerId="ADAL" clId="{8374D4DC-BCB7-B641-8F7C-A65039EB1812}" dt="2019-03-12T12:36:50.519" v="1" actId="729"/>
        <pc:sldMkLst>
          <pc:docMk/>
          <pc:sldMk cId="0" sldId="274"/>
        </pc:sldMkLst>
      </pc:sldChg>
      <pc:sldChg chg="mod modShow">
        <pc:chgData name="Geraint Forster" userId="8c02c943-4b4b-4de2-a38e-320edf235171" providerId="ADAL" clId="{8374D4DC-BCB7-B641-8F7C-A65039EB1812}" dt="2019-03-12T12:36:53.104" v="2" actId="729"/>
        <pc:sldMkLst>
          <pc:docMk/>
          <pc:sldMk cId="0" sldId="275"/>
        </pc:sldMkLst>
      </pc:sldChg>
      <pc:sldChg chg="mod modShow">
        <pc:chgData name="Geraint Forster" userId="8c02c943-4b4b-4de2-a38e-320edf235171" providerId="ADAL" clId="{8374D4DC-BCB7-B641-8F7C-A65039EB1812}" dt="2019-03-12T12:37:06.418" v="4" actId="729"/>
        <pc:sldMkLst>
          <pc:docMk/>
          <pc:sldMk cId="0" sldId="278"/>
        </pc:sldMkLst>
      </pc:sldChg>
      <pc:sldChg chg="mod modShow">
        <pc:chgData name="Geraint Forster" userId="8c02c943-4b4b-4de2-a38e-320edf235171" providerId="ADAL" clId="{8374D4DC-BCB7-B641-8F7C-A65039EB1812}" dt="2019-03-12T12:37:08.380" v="5" actId="729"/>
        <pc:sldMkLst>
          <pc:docMk/>
          <pc:sldMk cId="0" sldId="279"/>
        </pc:sldMkLst>
      </pc:sldChg>
      <pc:sldChg chg="mod modShow">
        <pc:chgData name="Geraint Forster" userId="8c02c943-4b4b-4de2-a38e-320edf235171" providerId="ADAL" clId="{8374D4DC-BCB7-B641-8F7C-A65039EB1812}" dt="2019-03-12T12:37:04.394" v="3" actId="729"/>
        <pc:sldMkLst>
          <pc:docMk/>
          <pc:sldMk cId="0" sldId="286"/>
        </pc:sldMkLst>
      </pc:sldChg>
      <pc:sldChg chg="mod modShow">
        <pc:chgData name="Geraint Forster" userId="8c02c943-4b4b-4de2-a38e-320edf235171" providerId="ADAL" clId="{8374D4DC-BCB7-B641-8F7C-A65039EB1812}" dt="2019-03-12T12:39:06.228" v="10" actId="729"/>
        <pc:sldMkLst>
          <pc:docMk/>
          <pc:sldMk cId="0" sldId="309"/>
        </pc:sldMkLst>
      </pc:sldChg>
      <pc:sldChg chg="mod modShow">
        <pc:chgData name="Geraint Forster" userId="8c02c943-4b4b-4de2-a38e-320edf235171" providerId="ADAL" clId="{8374D4DC-BCB7-B641-8F7C-A65039EB1812}" dt="2019-03-12T12:35:52.745" v="0" actId="729"/>
        <pc:sldMkLst>
          <pc:docMk/>
          <pc:sldMk cId="0" sldId="312"/>
        </pc:sldMkLst>
      </pc:sldChg>
      <pc:sldChg chg="mod modShow">
        <pc:chgData name="Geraint Forster" userId="8c02c943-4b4b-4de2-a38e-320edf235171" providerId="ADAL" clId="{8374D4DC-BCB7-B641-8F7C-A65039EB1812}" dt="2019-03-12T12:38:51.550" v="8" actId="729"/>
        <pc:sldMkLst>
          <pc:docMk/>
          <pc:sldMk cId="0" sldId="314"/>
        </pc:sldMkLst>
      </pc:sldChg>
      <pc:sldChg chg="mod modShow">
        <pc:chgData name="Geraint Forster" userId="8c02c943-4b4b-4de2-a38e-320edf235171" providerId="ADAL" clId="{8374D4DC-BCB7-B641-8F7C-A65039EB1812}" dt="2019-03-12T12:38:56.967" v="9" actId="729"/>
        <pc:sldMkLst>
          <pc:docMk/>
          <pc:sldMk cId="0" sldId="315"/>
        </pc:sldMkLst>
      </pc:sldChg>
      <pc:sldChg chg="mod modShow">
        <pc:chgData name="Geraint Forster" userId="8c02c943-4b4b-4de2-a38e-320edf235171" providerId="ADAL" clId="{8374D4DC-BCB7-B641-8F7C-A65039EB1812}" dt="2019-03-12T12:38:42.968" v="6" actId="729"/>
        <pc:sldMkLst>
          <pc:docMk/>
          <pc:sldMk cId="0" sldId="318"/>
        </pc:sldMkLst>
      </pc:sldChg>
      <pc:sldChg chg="mod modShow">
        <pc:chgData name="Geraint Forster" userId="8c02c943-4b4b-4de2-a38e-320edf235171" providerId="ADAL" clId="{8374D4DC-BCB7-B641-8F7C-A65039EB1812}" dt="2019-03-12T12:39:11.636" v="11" actId="729"/>
        <pc:sldMkLst>
          <pc:docMk/>
          <pc:sldMk cId="0" sldId="327"/>
        </pc:sldMkLst>
      </pc:sldChg>
      <pc:sldChg chg="mod modShow">
        <pc:chgData name="Geraint Forster" userId="8c02c943-4b4b-4de2-a38e-320edf235171" providerId="ADAL" clId="{8374D4DC-BCB7-B641-8F7C-A65039EB1812}" dt="2019-03-12T12:38:47.882" v="7" actId="729"/>
        <pc:sldMkLst>
          <pc:docMk/>
          <pc:sldMk cId="0" sldId="329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1C0F4EE7-1D38-468D-BE0F-FFA84F735129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baseline="0">
                <a:latin typeface="Times New Roman" pitchFamily="-65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3E65C9E8-7ED3-4D7E-96C7-7D0BEDA7EAC8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baseline="0">
                <a:latin typeface="Times New Roman" pitchFamily="-65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6" name="Rectangle 4">
            <a:extLst>
              <a:ext uri="{FF2B5EF4-FFF2-40B4-BE49-F238E27FC236}">
                <a16:creationId xmlns:a16="http://schemas.microsoft.com/office/drawing/2014/main" id="{00C4DEAA-EBEF-4CA2-B15E-DC833BD4DF20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baseline="0">
                <a:latin typeface="Times New Roman" pitchFamily="-65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7" name="Rectangle 5">
            <a:extLst>
              <a:ext uri="{FF2B5EF4-FFF2-40B4-BE49-F238E27FC236}">
                <a16:creationId xmlns:a16="http://schemas.microsoft.com/office/drawing/2014/main" id="{C7A6E5D0-09BE-40FA-B6E8-4CED884C9ED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aseline="0"/>
            </a:lvl1pPr>
          </a:lstStyle>
          <a:p>
            <a:pPr>
              <a:defRPr/>
            </a:pPr>
            <a:fld id="{DF4A7FA5-6E2E-42F0-9836-ECF01280185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ABDC78A2-85AC-4CC4-8125-D8DB5C7BEE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baseline="0">
                <a:latin typeface="Times New Roman" pitchFamily="-65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5EAC0249-D5B9-4F1D-8F1A-BC8D68832EF6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baseline="0">
                <a:latin typeface="Times New Roman" pitchFamily="-65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5E9CA5C-88C7-40C5-81AF-4ABC7F6B2E8F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>
            <a:extLst>
              <a:ext uri="{FF2B5EF4-FFF2-40B4-BE49-F238E27FC236}">
                <a16:creationId xmlns:a16="http://schemas.microsoft.com/office/drawing/2014/main" id="{8504DB06-E71E-456E-AC1B-24066E0042CB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318" name="Rectangle 6">
            <a:extLst>
              <a:ext uri="{FF2B5EF4-FFF2-40B4-BE49-F238E27FC236}">
                <a16:creationId xmlns:a16="http://schemas.microsoft.com/office/drawing/2014/main" id="{CE34CB53-4C11-4074-9A45-742EE425D4C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baseline="0">
                <a:latin typeface="Times New Roman" pitchFamily="-65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9" name="Rectangle 7">
            <a:extLst>
              <a:ext uri="{FF2B5EF4-FFF2-40B4-BE49-F238E27FC236}">
                <a16:creationId xmlns:a16="http://schemas.microsoft.com/office/drawing/2014/main" id="{3409A588-DC80-41A2-8C0B-D66CCEC178C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aseline="0"/>
            </a:lvl1pPr>
          </a:lstStyle>
          <a:p>
            <a:pPr>
              <a:defRPr/>
            </a:pPr>
            <a:fld id="{8ED0455C-6E7D-4C4D-96AD-87F388953F1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ＭＳ Ｐゴシック" pitchFamily="-65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91EF6DC8-9ACE-4C09-BFC9-59C7306C4F4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BB00232-31C9-4C30-B0D6-E1C7CF4432F4}" type="slidenum">
              <a:rPr lang="en-US" altLang="en-US" sz="1200" baseline="0" smtClean="0"/>
              <a:pPr/>
              <a:t>2</a:t>
            </a:fld>
            <a:endParaRPr lang="en-US" altLang="en-US" sz="1200" baseline="0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6A87BC8-128D-4EDF-ACC5-8567DAACD66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354FEA61-7460-4B72-9021-C85A7F5E1B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E10B9248-EE1C-4AB1-9072-5C9930E1839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1785D4C-2B17-426A-9C4E-32330AB9B50C}" type="slidenum">
              <a:rPr lang="en-US" altLang="en-US" sz="1200" baseline="0" smtClean="0"/>
              <a:pPr/>
              <a:t>3</a:t>
            </a:fld>
            <a:endParaRPr lang="en-US" altLang="en-US" sz="1200" baseline="0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FF5C883F-D673-4C08-8ABB-8B373EB64B8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A2DF4EB2-7FE1-4034-960F-0CC77CB10F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EA1D16F7-FA7A-48E5-88CE-88704FC2E8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1DEFE8-5D1D-41A5-8143-C4382D27C2AB}" type="slidenum">
              <a:rPr lang="en-US" altLang="en-US" sz="1200" baseline="0" smtClean="0"/>
              <a:pPr/>
              <a:t>4</a:t>
            </a:fld>
            <a:endParaRPr lang="en-US" altLang="en-US" sz="1200" baseline="0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7FD249BD-9A38-419F-9B1A-A01266E66DF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FB4AAE1-9B0D-4D21-9E70-2499C01259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C0F49715-CD5B-4123-82C8-E55898C4348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7B302B2-0DD2-49C5-A637-08C9A88C4732}" type="slidenum">
              <a:rPr lang="en-US" altLang="en-US" sz="1200" baseline="0" smtClean="0"/>
              <a:pPr/>
              <a:t>5</a:t>
            </a:fld>
            <a:endParaRPr lang="en-US" altLang="en-US" sz="1200" baseline="0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D20A8CCB-38F6-4160-B190-4EE6A0241E2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6BD86C6D-4F30-471D-B47C-36B5C81238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8249A7A9-25C0-49A3-8ACE-6C1072338BC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E1F8A64-C2CA-415D-847D-9680EE7D038E}" type="slidenum">
              <a:rPr lang="en-US" altLang="en-US" sz="1200" baseline="0" smtClean="0"/>
              <a:pPr/>
              <a:t>6</a:t>
            </a:fld>
            <a:endParaRPr lang="en-US" altLang="en-US" sz="1200" baseline="0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E7B61E44-5666-49AC-A9B0-13BC22C0887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448FC7E0-C59B-410A-B189-5EB1A845F8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7E15F9F0-F6C3-4360-B06A-1CC99EAAA44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3CB9DD1-B97C-42F0-A600-4703C1C99DBB}" type="slidenum">
              <a:rPr lang="en-US" altLang="en-US" sz="1200" baseline="0" smtClean="0"/>
              <a:pPr/>
              <a:t>7</a:t>
            </a:fld>
            <a:endParaRPr lang="en-US" altLang="en-US" sz="1200" baseline="0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7B545003-D183-4BE4-9494-6BF2E900BE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EB894F52-6656-428C-85BE-1B17C34519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211F76E5-33E5-4521-BF53-127F01BC8F0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652D187-03A4-47A0-A09B-B443C9736283}" type="slidenum">
              <a:rPr lang="en-US" altLang="en-US" sz="1200" baseline="0" smtClean="0"/>
              <a:pPr/>
              <a:t>8</a:t>
            </a:fld>
            <a:endParaRPr lang="en-US" altLang="en-US" sz="1200" baseline="0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4C4AD092-7F24-4E22-92BE-D6BABFA5ACC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C50263D8-CD56-486D-9BB3-7E3EB4C9C0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CF5C26A-1D65-4FA0-BC9E-99C626F06B5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A366897-E14C-4AC8-A42A-0D405C6BB74F}" type="slidenum">
              <a:rPr lang="en-US" altLang="en-US" sz="1200" baseline="0" smtClean="0"/>
              <a:pPr/>
              <a:t>9</a:t>
            </a:fld>
            <a:endParaRPr lang="en-US" altLang="en-US" sz="1200" baseline="0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A6A0200F-AD8B-4A11-8824-ADD8B973864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6E3E3788-E78B-4CB8-95B4-4C6FABEA60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B0BBA572-4E5F-4EF9-816D-87345E691E2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6B896D2-247F-4085-91F0-C5829C12BFEF}" type="slidenum">
              <a:rPr lang="en-US" altLang="en-US" sz="1200" baseline="0" smtClean="0"/>
              <a:pPr/>
              <a:t>10</a:t>
            </a:fld>
            <a:endParaRPr lang="en-US" altLang="en-US" sz="1200" baseline="0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C02027AC-3A50-4F25-A129-6696BE4DA73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5F497EAF-0377-48F5-928C-4F630B30A4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1AC1F9DB-7BAD-45BA-95C0-A212A057B72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80FFEF2-8E49-4A89-83AA-E60730FB80E5}" type="slidenum">
              <a:rPr lang="en-US" altLang="en-US" sz="1200" baseline="0" smtClean="0"/>
              <a:pPr/>
              <a:t>11</a:t>
            </a:fld>
            <a:endParaRPr lang="en-US" altLang="en-US" sz="1200" baseline="0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05A52C2A-3541-4CC5-B987-40327DE5CC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91CCA6F1-C4E0-4130-BE25-0F72A7C216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>
            <a:extLst>
              <a:ext uri="{FF2B5EF4-FFF2-40B4-BE49-F238E27FC236}">
                <a16:creationId xmlns:a16="http://schemas.microsoft.com/office/drawing/2014/main" id="{CB4C362E-EA65-49E8-9F7D-4F2390D3265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906E75F-DAE2-4AB9-926D-15FAA596F272}" type="slidenum">
              <a:rPr lang="en-US" altLang="en-US" sz="1200" baseline="0" smtClean="0"/>
              <a:pPr/>
              <a:t>12</a:t>
            </a:fld>
            <a:endParaRPr lang="en-US" altLang="en-US" sz="1200" baseline="0"/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21A4C171-C309-4C87-B7A6-A2ED828EB43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242EFCA8-33CC-499C-9207-102437C7D8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97000E01-632D-4D7E-A8A8-B4FD543C071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3442A57-9CD7-44B7-A9AD-5AF320F8D89F}" type="slidenum">
              <a:rPr lang="en-US" altLang="en-US" sz="1200" baseline="0" smtClean="0"/>
              <a:pPr/>
              <a:t>13</a:t>
            </a:fld>
            <a:endParaRPr lang="en-US" altLang="en-US" sz="1200" baseline="0"/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A6AA0F54-94EC-4877-9246-F81633F4012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BE3FEE43-5982-4AA1-8521-5E7F982CAFC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BEDAA02E-784E-4667-B175-C5376029E8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510187C-86C7-44E4-977C-BF55230A8FB1}" type="slidenum">
              <a:rPr lang="en-US" altLang="en-US" sz="1200" baseline="0" smtClean="0"/>
              <a:pPr/>
              <a:t>14</a:t>
            </a:fld>
            <a:endParaRPr lang="en-US" altLang="en-US" sz="1200" baseline="0"/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1C64A48D-7906-46B2-9D8C-FB666B25A05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72022402-DC68-4B87-8AA1-7F47154F4FC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41F97365-E8B2-4577-81F5-8DD0D660363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0476683-FE91-4E15-B6B0-E9A11E414B3F}" type="slidenum">
              <a:rPr lang="en-US" altLang="en-US" sz="1200" baseline="0" smtClean="0"/>
              <a:pPr/>
              <a:t>15</a:t>
            </a:fld>
            <a:endParaRPr lang="en-US" altLang="en-US" sz="1200" baseline="0"/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11B67890-A589-4C3B-B5C0-1F3F781C687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1785ECF8-8FC2-4943-9376-1E7B2399E2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F51AF2ED-8C50-4097-B233-533769FF9FA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E1F6942-27BF-4301-8F02-42E3347EA326}" type="slidenum">
              <a:rPr lang="en-US" altLang="en-US" sz="1200" baseline="0" smtClean="0"/>
              <a:pPr/>
              <a:t>16</a:t>
            </a:fld>
            <a:endParaRPr lang="en-US" altLang="en-US" sz="1200" baseline="0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32561232-B939-49D7-8405-C98342970BF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CDE31545-27F7-49EF-B7B4-8A6AD0C28D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4161750" indent="-24161750"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90D7438D-7C92-4531-85E1-04F4413847A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FFF6983-EB66-4CE8-A63F-9E1199F91BBF}" type="slidenum">
              <a:rPr lang="en-US" altLang="en-US" sz="1200" baseline="0" smtClean="0"/>
              <a:pPr/>
              <a:t>17</a:t>
            </a:fld>
            <a:endParaRPr lang="en-US" altLang="en-US" sz="1200" baseline="0"/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A443FBD5-1E03-4FA8-89AD-C4492495741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1FCC29D7-A790-43B6-AD6E-AEDFE66C88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>
            <a:extLst>
              <a:ext uri="{FF2B5EF4-FFF2-40B4-BE49-F238E27FC236}">
                <a16:creationId xmlns:a16="http://schemas.microsoft.com/office/drawing/2014/main" id="{B0742836-F32B-4F15-9CC9-9763C5461F3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105D0F6-DA45-484E-8C07-EC2E24D809EB}" type="slidenum">
              <a:rPr lang="en-US" altLang="en-US" sz="1200" baseline="0" smtClean="0"/>
              <a:pPr/>
              <a:t>19</a:t>
            </a:fld>
            <a:endParaRPr lang="en-US" altLang="en-US" sz="1200" baseline="0"/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332470C8-D168-4E39-8C4A-A6D8A151F8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31A39A84-DFDE-4FFF-BC24-0F9C5BCEC1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>
            <a:extLst>
              <a:ext uri="{FF2B5EF4-FFF2-40B4-BE49-F238E27FC236}">
                <a16:creationId xmlns:a16="http://schemas.microsoft.com/office/drawing/2014/main" id="{0A3A6C6B-63F8-4B30-AE61-5A218D7CC30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3E0EB6-450A-434D-A765-034FB172BE80}" type="slidenum">
              <a:rPr lang="en-US" altLang="en-US" sz="1200" baseline="0" smtClean="0"/>
              <a:pPr/>
              <a:t>20</a:t>
            </a:fld>
            <a:endParaRPr lang="en-US" altLang="en-US" sz="1200" baseline="0"/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43B990F3-6C93-4B12-AB01-FC74794FA9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63C11377-4B4F-418E-A524-33C0106153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>
            <a:extLst>
              <a:ext uri="{FF2B5EF4-FFF2-40B4-BE49-F238E27FC236}">
                <a16:creationId xmlns:a16="http://schemas.microsoft.com/office/drawing/2014/main" id="{EF1BAF11-7A0A-423F-8F77-929095475A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FC780F-709E-4F99-A57E-905325F3FA26}" type="slidenum">
              <a:rPr lang="en-US" altLang="en-US" sz="1200" baseline="0" smtClean="0"/>
              <a:pPr/>
              <a:t>21</a:t>
            </a:fld>
            <a:endParaRPr lang="en-US" altLang="en-US" sz="1200" baseline="0"/>
          </a:p>
        </p:txBody>
      </p:sp>
      <p:sp>
        <p:nvSpPr>
          <p:cNvPr id="46083" name="Rectangle 2">
            <a:extLst>
              <a:ext uri="{FF2B5EF4-FFF2-40B4-BE49-F238E27FC236}">
                <a16:creationId xmlns:a16="http://schemas.microsoft.com/office/drawing/2014/main" id="{3C19809B-22DF-4174-927A-23FA82AEDB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>
            <a:extLst>
              <a:ext uri="{FF2B5EF4-FFF2-40B4-BE49-F238E27FC236}">
                <a16:creationId xmlns:a16="http://schemas.microsoft.com/office/drawing/2014/main" id="{22FC32F9-E835-4622-9E54-6B1FD94BF8C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>
            <a:extLst>
              <a:ext uri="{FF2B5EF4-FFF2-40B4-BE49-F238E27FC236}">
                <a16:creationId xmlns:a16="http://schemas.microsoft.com/office/drawing/2014/main" id="{EF28AE46-076A-4B39-995B-DA3C1C9180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36A8AFE-14EE-4072-9225-6285B9ADEDE5}" type="slidenum">
              <a:rPr lang="en-US" altLang="en-US" sz="1200" baseline="0" smtClean="0"/>
              <a:pPr/>
              <a:t>22</a:t>
            </a:fld>
            <a:endParaRPr lang="en-US" altLang="en-US" sz="1200" baseline="0"/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3D8C3DE8-5663-4A73-BB9E-8B909EF9E48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>
            <a:extLst>
              <a:ext uri="{FF2B5EF4-FFF2-40B4-BE49-F238E27FC236}">
                <a16:creationId xmlns:a16="http://schemas.microsoft.com/office/drawing/2014/main" id="{45640B81-0CE1-4716-B959-62DB980357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5F0A0FE7-E920-47B8-9D39-0E06CE6D2D6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251A60C-643E-4E9D-8CCA-6E21314BD359}" type="slidenum">
              <a:rPr lang="en-US" altLang="en-US" sz="1200" baseline="0" smtClean="0"/>
              <a:pPr/>
              <a:t>23</a:t>
            </a:fld>
            <a:endParaRPr lang="en-US" altLang="en-US" sz="1200" baseline="0"/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6697C51A-A134-4A60-A946-E1BF8E035A2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6DB0770B-5DBD-4E03-92ED-8BEBD4CD59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62DA5ED4-E45A-40EA-83F2-1B6A1366A9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3436560-AD58-4787-902D-0D905F16ABFA}" type="slidenum">
              <a:rPr lang="en-US" altLang="en-US" sz="1200" baseline="0" smtClean="0"/>
              <a:pPr/>
              <a:t>24</a:t>
            </a:fld>
            <a:endParaRPr lang="en-US" altLang="en-US" sz="1200" baseline="0"/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958001BB-34AA-4248-BD2F-18D4BA0FB55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EDB9D097-8590-4DBF-9BBA-C2C332436F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:a16="http://schemas.microsoft.com/office/drawing/2014/main" id="{67F21F29-8AE7-40F0-AB9D-F1D801565CE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1B2F5660-7416-46B7-AF5F-3BE3D664EAEB}" type="slidenum">
              <a:rPr lang="en-US" altLang="en-US" sz="1200" baseline="0" smtClean="0"/>
              <a:pPr/>
              <a:t>25</a:t>
            </a:fld>
            <a:endParaRPr lang="en-US" altLang="en-US" sz="1200" baseline="0"/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E8305E72-0161-4258-B207-3FF93078163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CA4AE8DF-39E8-419F-97C1-1E8AEAFD36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>
            <a:extLst>
              <a:ext uri="{FF2B5EF4-FFF2-40B4-BE49-F238E27FC236}">
                <a16:creationId xmlns:a16="http://schemas.microsoft.com/office/drawing/2014/main" id="{3F5FB276-C0A9-4DB4-9254-7A5DF678AD0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19E176D-DA4C-4157-A9C1-619F0D48AD62}" type="slidenum">
              <a:rPr lang="en-US" altLang="en-US" sz="1200" baseline="0" smtClean="0"/>
              <a:pPr/>
              <a:t>26</a:t>
            </a:fld>
            <a:endParaRPr lang="en-US" altLang="en-US" sz="1200" baseline="0"/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40878CCB-79BE-492E-BCBB-AC48E61F141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>
            <a:extLst>
              <a:ext uri="{FF2B5EF4-FFF2-40B4-BE49-F238E27FC236}">
                <a16:creationId xmlns:a16="http://schemas.microsoft.com/office/drawing/2014/main" id="{ADD2F250-4E90-4678-A2FF-70B018E512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2E684E10-DF17-4656-B096-BC2FEB135B5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98028C9-2A6C-449D-9D1A-8C5922E9EA35}" type="slidenum">
              <a:rPr lang="en-US" altLang="en-US" sz="1200" baseline="0" smtClean="0"/>
              <a:pPr/>
              <a:t>27</a:t>
            </a:fld>
            <a:endParaRPr lang="en-US" altLang="en-US" sz="1200" baseline="0"/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9CFCF62E-5B73-46E8-9F12-EA65919BFE2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8F4557CD-D7CA-4774-8AE6-2DE1A5DF7A0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>
            <a:extLst>
              <a:ext uri="{FF2B5EF4-FFF2-40B4-BE49-F238E27FC236}">
                <a16:creationId xmlns:a16="http://schemas.microsoft.com/office/drawing/2014/main" id="{88067062-68A9-4EB7-BEEB-7780DF9B00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CF23FC0-9544-4B10-A9BD-6A646C88A0F2}" type="slidenum">
              <a:rPr lang="en-US" altLang="en-US" sz="1200" baseline="0" smtClean="0"/>
              <a:pPr/>
              <a:t>28</a:t>
            </a:fld>
            <a:endParaRPr lang="en-US" altLang="en-US" sz="1200" baseline="0"/>
          </a:p>
        </p:txBody>
      </p:sp>
      <p:sp>
        <p:nvSpPr>
          <p:cNvPr id="60419" name="Rectangle 2">
            <a:extLst>
              <a:ext uri="{FF2B5EF4-FFF2-40B4-BE49-F238E27FC236}">
                <a16:creationId xmlns:a16="http://schemas.microsoft.com/office/drawing/2014/main" id="{33CB31FE-F112-4ED2-B8A1-1FDCE8CDECA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>
            <a:extLst>
              <a:ext uri="{FF2B5EF4-FFF2-40B4-BE49-F238E27FC236}">
                <a16:creationId xmlns:a16="http://schemas.microsoft.com/office/drawing/2014/main" id="{9CD60ABC-2E78-498A-B47C-B0B84B5B7D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>
            <a:extLst>
              <a:ext uri="{FF2B5EF4-FFF2-40B4-BE49-F238E27FC236}">
                <a16:creationId xmlns:a16="http://schemas.microsoft.com/office/drawing/2014/main" id="{E113A9CD-3889-4F40-9CFD-C9EF09C9D3D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B33E863-4844-4828-B87D-F34B988B2A04}" type="slidenum">
              <a:rPr lang="en-US" altLang="en-US" sz="1200" baseline="0" smtClean="0"/>
              <a:pPr/>
              <a:t>29</a:t>
            </a:fld>
            <a:endParaRPr lang="en-US" altLang="en-US" sz="1200" baseline="0"/>
          </a:p>
        </p:txBody>
      </p:sp>
      <p:sp>
        <p:nvSpPr>
          <p:cNvPr id="62467" name="Rectangle 2">
            <a:extLst>
              <a:ext uri="{FF2B5EF4-FFF2-40B4-BE49-F238E27FC236}">
                <a16:creationId xmlns:a16="http://schemas.microsoft.com/office/drawing/2014/main" id="{967EE0F0-95CE-4B0C-84C3-E6A6923C66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>
            <a:extLst>
              <a:ext uri="{FF2B5EF4-FFF2-40B4-BE49-F238E27FC236}">
                <a16:creationId xmlns:a16="http://schemas.microsoft.com/office/drawing/2014/main" id="{6E3A0CF4-560B-41BB-8C22-3046FFB26FC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>
            <a:extLst>
              <a:ext uri="{FF2B5EF4-FFF2-40B4-BE49-F238E27FC236}">
                <a16:creationId xmlns:a16="http://schemas.microsoft.com/office/drawing/2014/main" id="{D5B2938E-AE8D-4F66-8755-5BE42ED9312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6C21258-ED1A-414E-8406-BE466D74DAE8}" type="slidenum">
              <a:rPr lang="en-US" altLang="en-US" sz="1200" baseline="0" smtClean="0"/>
              <a:pPr/>
              <a:t>30</a:t>
            </a:fld>
            <a:endParaRPr lang="en-US" altLang="en-US" sz="1200" baseline="0"/>
          </a:p>
        </p:txBody>
      </p:sp>
      <p:sp>
        <p:nvSpPr>
          <p:cNvPr id="64515" name="Rectangle 2">
            <a:extLst>
              <a:ext uri="{FF2B5EF4-FFF2-40B4-BE49-F238E27FC236}">
                <a16:creationId xmlns:a16="http://schemas.microsoft.com/office/drawing/2014/main" id="{8B0A74BE-78CE-42B1-80D0-5ADFE4D97B5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>
            <a:extLst>
              <a:ext uri="{FF2B5EF4-FFF2-40B4-BE49-F238E27FC236}">
                <a16:creationId xmlns:a16="http://schemas.microsoft.com/office/drawing/2014/main" id="{E9D4BA65-5CB4-4E68-95D1-9E4CC862B8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>
            <a:extLst>
              <a:ext uri="{FF2B5EF4-FFF2-40B4-BE49-F238E27FC236}">
                <a16:creationId xmlns:a16="http://schemas.microsoft.com/office/drawing/2014/main" id="{3E8A148E-F45F-4081-9E8B-C952D51AA81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521B798-A97E-4CA3-B0BE-D03B8CF71590}" type="slidenum">
              <a:rPr lang="en-US" altLang="en-US" sz="1200" baseline="0" smtClean="0"/>
              <a:pPr/>
              <a:t>31</a:t>
            </a:fld>
            <a:endParaRPr lang="en-US" altLang="en-US" sz="1200" baseline="0"/>
          </a:p>
        </p:txBody>
      </p:sp>
      <p:sp>
        <p:nvSpPr>
          <p:cNvPr id="66563" name="Rectangle 2">
            <a:extLst>
              <a:ext uri="{FF2B5EF4-FFF2-40B4-BE49-F238E27FC236}">
                <a16:creationId xmlns:a16="http://schemas.microsoft.com/office/drawing/2014/main" id="{617DC1B0-B03C-4578-83D5-787530F427E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>
            <a:extLst>
              <a:ext uri="{FF2B5EF4-FFF2-40B4-BE49-F238E27FC236}">
                <a16:creationId xmlns:a16="http://schemas.microsoft.com/office/drawing/2014/main" id="{9DE1B10B-18CE-409E-8327-2908BBDB4F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>
            <a:extLst>
              <a:ext uri="{FF2B5EF4-FFF2-40B4-BE49-F238E27FC236}">
                <a16:creationId xmlns:a16="http://schemas.microsoft.com/office/drawing/2014/main" id="{65B5E4EA-D485-4659-9C5F-FFA0FE66B0A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DA3A2CD-C86B-4D3F-86C2-8102FA9314BB}" type="slidenum">
              <a:rPr lang="en-US" altLang="en-US" sz="1200" baseline="0" smtClean="0"/>
              <a:pPr/>
              <a:t>32</a:t>
            </a:fld>
            <a:endParaRPr lang="en-US" altLang="en-US" sz="1200" baseline="0"/>
          </a:p>
        </p:txBody>
      </p:sp>
      <p:sp>
        <p:nvSpPr>
          <p:cNvPr id="68611" name="Rectangle 2">
            <a:extLst>
              <a:ext uri="{FF2B5EF4-FFF2-40B4-BE49-F238E27FC236}">
                <a16:creationId xmlns:a16="http://schemas.microsoft.com/office/drawing/2014/main" id="{1AC056AF-4095-4761-A1F8-308F3E95B8C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>
            <a:extLst>
              <a:ext uri="{FF2B5EF4-FFF2-40B4-BE49-F238E27FC236}">
                <a16:creationId xmlns:a16="http://schemas.microsoft.com/office/drawing/2014/main" id="{255C1F41-64E0-455A-A1D0-0D6D5947D42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>
            <a:extLst>
              <a:ext uri="{FF2B5EF4-FFF2-40B4-BE49-F238E27FC236}">
                <a16:creationId xmlns:a16="http://schemas.microsoft.com/office/drawing/2014/main" id="{457E0ADF-2A35-40BC-B1C4-AE932CAC09B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C2EE55E-88E9-436F-A89B-515802C5CD06}" type="slidenum">
              <a:rPr lang="en-US" altLang="en-US" sz="1200" baseline="0" smtClean="0"/>
              <a:pPr/>
              <a:t>33</a:t>
            </a:fld>
            <a:endParaRPr lang="en-US" altLang="en-US" sz="1200" baseline="0"/>
          </a:p>
        </p:txBody>
      </p:sp>
      <p:sp>
        <p:nvSpPr>
          <p:cNvPr id="70659" name="Rectangle 2">
            <a:extLst>
              <a:ext uri="{FF2B5EF4-FFF2-40B4-BE49-F238E27FC236}">
                <a16:creationId xmlns:a16="http://schemas.microsoft.com/office/drawing/2014/main" id="{9E0EF358-8BAC-406D-B7A6-44450CFDCD2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0" name="Rectangle 3">
            <a:extLst>
              <a:ext uri="{FF2B5EF4-FFF2-40B4-BE49-F238E27FC236}">
                <a16:creationId xmlns:a16="http://schemas.microsoft.com/office/drawing/2014/main" id="{0142C30D-C067-477E-8A0E-D7E6641628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>
            <a:extLst>
              <a:ext uri="{FF2B5EF4-FFF2-40B4-BE49-F238E27FC236}">
                <a16:creationId xmlns:a16="http://schemas.microsoft.com/office/drawing/2014/main" id="{BF8A8647-FE4B-4F45-AE82-6B95089B8D6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DBA3634-AF48-42EB-9E08-3BA58E15F8AC}" type="slidenum">
              <a:rPr lang="en-US" altLang="en-US" sz="1200" baseline="0" smtClean="0"/>
              <a:pPr/>
              <a:t>34</a:t>
            </a:fld>
            <a:endParaRPr lang="en-US" altLang="en-US" sz="1200" baseline="0"/>
          </a:p>
        </p:txBody>
      </p:sp>
      <p:sp>
        <p:nvSpPr>
          <p:cNvPr id="72707" name="Rectangle 2">
            <a:extLst>
              <a:ext uri="{FF2B5EF4-FFF2-40B4-BE49-F238E27FC236}">
                <a16:creationId xmlns:a16="http://schemas.microsoft.com/office/drawing/2014/main" id="{A07ED3BE-3B49-462B-A1B0-422A0E490AF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8" name="Rectangle 3">
            <a:extLst>
              <a:ext uri="{FF2B5EF4-FFF2-40B4-BE49-F238E27FC236}">
                <a16:creationId xmlns:a16="http://schemas.microsoft.com/office/drawing/2014/main" id="{11450E6D-A050-4DF5-AF7F-0356A2724EF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>
            <a:extLst>
              <a:ext uri="{FF2B5EF4-FFF2-40B4-BE49-F238E27FC236}">
                <a16:creationId xmlns:a16="http://schemas.microsoft.com/office/drawing/2014/main" id="{B6D27A0D-3FB1-49A1-A670-6E15889194A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4118F55-E2DA-473C-8F59-613CBA648DBA}" type="slidenum">
              <a:rPr lang="en-US" altLang="en-US" sz="1200" baseline="0" smtClean="0"/>
              <a:pPr/>
              <a:t>35</a:t>
            </a:fld>
            <a:endParaRPr lang="en-US" altLang="en-US" sz="1200" baseline="0"/>
          </a:p>
        </p:txBody>
      </p:sp>
      <p:sp>
        <p:nvSpPr>
          <p:cNvPr id="74755" name="Rectangle 2">
            <a:extLst>
              <a:ext uri="{FF2B5EF4-FFF2-40B4-BE49-F238E27FC236}">
                <a16:creationId xmlns:a16="http://schemas.microsoft.com/office/drawing/2014/main" id="{8137630B-64DD-41E7-8DD0-6BF09EA93AF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6" name="Rectangle 3">
            <a:extLst>
              <a:ext uri="{FF2B5EF4-FFF2-40B4-BE49-F238E27FC236}">
                <a16:creationId xmlns:a16="http://schemas.microsoft.com/office/drawing/2014/main" id="{AEBB818A-018D-4EAF-8023-FB650031FD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7">
            <a:extLst>
              <a:ext uri="{FF2B5EF4-FFF2-40B4-BE49-F238E27FC236}">
                <a16:creationId xmlns:a16="http://schemas.microsoft.com/office/drawing/2014/main" id="{DCD6568B-D758-440E-9415-892AEE102A9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6291474-F62D-42BB-9674-B57E87F04BD0}" type="slidenum">
              <a:rPr lang="en-US" altLang="en-US" sz="1200" baseline="0" smtClean="0"/>
              <a:pPr/>
              <a:t>36</a:t>
            </a:fld>
            <a:endParaRPr lang="en-US" altLang="en-US" sz="1200" baseline="0"/>
          </a:p>
        </p:txBody>
      </p:sp>
      <p:sp>
        <p:nvSpPr>
          <p:cNvPr id="76803" name="Rectangle 2">
            <a:extLst>
              <a:ext uri="{FF2B5EF4-FFF2-40B4-BE49-F238E27FC236}">
                <a16:creationId xmlns:a16="http://schemas.microsoft.com/office/drawing/2014/main" id="{D5301E59-D489-489C-ABB6-FBB07043AAA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4" name="Rectangle 3">
            <a:extLst>
              <a:ext uri="{FF2B5EF4-FFF2-40B4-BE49-F238E27FC236}">
                <a16:creationId xmlns:a16="http://schemas.microsoft.com/office/drawing/2014/main" id="{E3B3C599-55BE-4840-AD7C-3498653CF1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9335B5-5FCA-4B2E-B948-6E486B1D90B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39D271-18C7-4D77-A1EB-41C361AF9F85}" type="datetimeFigureOut">
              <a:rPr lang="en-GB"/>
              <a:pPr>
                <a:defRPr/>
              </a:pPr>
              <a:t>12/03/2019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8DD40F-A1E0-4061-BF12-CD9A88CEE3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282939-6ECF-4026-87DD-674BC03E47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71BDE-A30A-4F26-87D2-5F21CDA52D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301827"/>
      </p:ext>
    </p:extLst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53E65-FFE1-418F-8556-D13B3A538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BA8C29-E58F-4948-888D-58A9199A5D20}" type="datetimeFigureOut">
              <a:rPr lang="en-GB"/>
              <a:pPr>
                <a:defRPr/>
              </a:pPr>
              <a:t>12/03/2019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4004ED-9FC4-4644-8543-E2FD3251B7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BB1F8D-C9AB-43C4-B3AF-38988E569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70FE16-B6AA-4FC8-912D-47A47839C5B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455940"/>
      </p:ext>
    </p:extLst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55380-0AA3-4215-8883-A2FB83972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59BA0-3995-4720-AAD8-188D668C64E2}" type="datetimeFigureOut">
              <a:rPr lang="en-GB"/>
              <a:pPr>
                <a:defRPr/>
              </a:pPr>
              <a:t>12/03/2019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9A8708F-714F-4EAB-AB3F-6D7AD387A7E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79F420-862B-4785-9BFA-2C3DCE789BB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6988985"/>
      </p:ext>
    </p:extLst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62310EE-B24B-409C-9F3C-1A8A83AFAF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CC6FAB-B18D-437F-970E-BE0B74592733}" type="datetimeFigureOut">
              <a:rPr lang="en-GB"/>
              <a:pPr>
                <a:defRPr/>
              </a:pPr>
              <a:t>12/03/2019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06DEEA-9B8F-4AA9-BF0A-F01213B0562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1339D7-3489-4242-9EA8-ADAEFB0075D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0929354"/>
      </p:ext>
    </p:extLst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3AE7529-2412-4F36-8737-BDC55084C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510FE-0E87-43AA-BC07-0F55049BF00A}" type="datetimeFigureOut">
              <a:rPr lang="en-GB"/>
              <a:pPr>
                <a:defRPr/>
              </a:pPr>
              <a:t>12/03/2019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0212A95A-02EC-4381-B505-6AE6F4094E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D654AB-CC7A-4837-8EDF-0D645E54F0B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8686267"/>
      </p:ext>
    </p:extLst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D23C405-FDC5-4F93-AF50-6AF092E04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19965B-EAE6-4EC5-8B7F-943259F34B45}" type="datetimeFigureOut">
              <a:rPr lang="en-GB"/>
              <a:pPr>
                <a:defRPr/>
              </a:pPr>
              <a:t>12/03/2019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D3EFEED6-8FA4-4F6E-BC43-8A63CB529A9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AF14F3-5A59-4660-A54E-74562F2BDA2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841146"/>
      </p:ext>
    </p:extLst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F62CB3E-C937-45BC-85A4-8A5B30378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E6DF68-8A02-4D06-9B47-653E39DEAD55}" type="datetimeFigureOut">
              <a:rPr lang="en-GB"/>
              <a:pPr>
                <a:defRPr/>
              </a:pPr>
              <a:t>12/03/2019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5EA1A82B-6A29-4214-B8D4-8AB9AD0AE5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C09291-A6B9-414B-B855-0EF811E3B1A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0586337"/>
      </p:ext>
    </p:extLst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E1662E4-9310-45F5-B407-CC47BC3C0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CE94E-3633-4E38-A576-36C39E7D81FF}" type="datetimeFigureOut">
              <a:rPr lang="en-GB"/>
              <a:pPr>
                <a:defRPr/>
              </a:pPr>
              <a:t>12/03/2019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BB0539-7976-470E-80D1-0470A5BE5E2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E450C-8AF7-428C-AD1B-D0C548E7786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3756267"/>
      </p:ext>
    </p:extLst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AF50861-8FD9-4159-94AB-91F67F4D09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D30042-889F-4BD9-A256-8ED3236B1530}" type="datetimeFigureOut">
              <a:rPr lang="en-GB"/>
              <a:pPr>
                <a:defRPr/>
              </a:pPr>
              <a:t>12/03/2019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624D8-B2FE-44EF-923B-8812E335A5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3E0BFD-2B01-4C64-8AFE-4E30A27306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8125256"/>
      </p:ext>
    </p:extLst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FC40A-21BD-4844-A53A-E78695BD56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0B6A2C-9ABD-4C1C-B17A-9C1674B833BA}" type="datetimeFigureOut">
              <a:rPr lang="en-GB"/>
              <a:pPr>
                <a:defRPr/>
              </a:pPr>
              <a:t>12/03/2019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3BBA142-D441-4FFD-8CDA-581EC7A445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3519C-6761-4D0C-82F5-BAC58561F14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056925"/>
      </p:ext>
    </p:extLst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CAC52B-6F5E-49B3-9D3D-8FFD8007C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7C8C7B-2D38-4732-869C-314D09C023C1}" type="datetimeFigureOut">
              <a:rPr lang="en-GB"/>
              <a:pPr>
                <a:defRPr/>
              </a:pPr>
              <a:t>12/03/2019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9B7103A-CB9A-40AE-9050-91826A1EC0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3DB8FD-84BE-4C22-8D7D-48A783F4E57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184136"/>
      </p:ext>
    </p:extLst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E08CF7E-1920-43C9-ABA0-D73A3091A17B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81DEB720-0E4D-4035-B1C2-F26BF9B0F0C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BA039-B372-4E8D-8983-354FCF4EEB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B7FB552-6915-438A-8290-8C1DBCA80454}" type="datetimeFigureOut">
              <a:rPr lang="en-GB"/>
              <a:pPr>
                <a:defRPr/>
              </a:pPr>
              <a:t>12/03/2019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C78320-2B80-4085-B39D-4E0600EEE9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4AD13FA-6717-463B-9C91-3DAAE614ACD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>
    <p:wipe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2CA1091-87C2-43F6-B1AE-D51D19F1F7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3" y="1989138"/>
            <a:ext cx="7772400" cy="1470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solidFill>
                  <a:schemeClr val="bg1"/>
                </a:solidFill>
              </a:rPr>
              <a:t>Adaptations</a:t>
            </a:r>
            <a:br>
              <a:rPr lang="en-US" altLang="en-US" dirty="0">
                <a:solidFill>
                  <a:schemeClr val="bg1"/>
                </a:solidFill>
              </a:rPr>
            </a:br>
            <a:r>
              <a:rPr lang="en-US" altLang="en-US" dirty="0">
                <a:solidFill>
                  <a:schemeClr val="bg1"/>
                </a:solidFill>
              </a:rPr>
              <a:t>to Aerobic Endurance</a:t>
            </a:r>
            <a:br>
              <a:rPr lang="en-US" altLang="en-US" dirty="0">
                <a:solidFill>
                  <a:schemeClr val="bg1"/>
                </a:solidFill>
              </a:rPr>
            </a:br>
            <a:r>
              <a:rPr lang="en-US" altLang="en-US" dirty="0">
                <a:solidFill>
                  <a:schemeClr val="bg1"/>
                </a:solidFill>
              </a:rPr>
              <a:t>Training Programs</a:t>
            </a:r>
            <a:endParaRPr lang="en-GB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D246B38-B6E9-4B05-B06E-0CFF52AD6C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013" y="3744913"/>
            <a:ext cx="64008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Based on Chapter 6, </a:t>
            </a:r>
            <a:r>
              <a:rPr lang="en-GB" dirty="0" err="1"/>
              <a:t>Haff</a:t>
            </a:r>
            <a:r>
              <a:rPr lang="en-GB" dirty="0"/>
              <a:t> and Triplett (2016)</a:t>
            </a:r>
          </a:p>
        </p:txBody>
      </p:sp>
    </p:spTree>
  </p:cSld>
  <p:clrMapOvr>
    <a:masterClrMapping/>
  </p:clrMapOvr>
  <p:transition>
    <p:wipe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38F3CA1C-0328-4632-850C-9F7B0D442D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Key Terms 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C1531F8A-7DF5-46FC-8A67-755DA8C9635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cardiac output (or Q): The amount of blood pumped by the heart in liters per minute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(SV </a:t>
            </a:r>
            <a:r>
              <a:rPr lang="en-US" altLang="en-US">
                <a:ea typeface="ＭＳ Ｐゴシック" panose="020B0600070205080204" pitchFamily="34" charset="-128"/>
                <a:cs typeface="Arial" panose="020B0604020202020204" pitchFamily="34" charset="0"/>
              </a:rPr>
              <a:t>×</a:t>
            </a:r>
            <a:r>
              <a:rPr lang="en-US" altLang="en-US">
                <a:ea typeface="ＭＳ Ｐゴシック" panose="020B0600070205080204" pitchFamily="34" charset="-128"/>
              </a:rPr>
              <a:t> HR).</a:t>
            </a:r>
          </a:p>
          <a:p>
            <a:r>
              <a:rPr lang="en-US" altLang="en-US">
                <a:ea typeface="ＭＳ Ｐゴシック" panose="020B0600070205080204" pitchFamily="34" charset="-128"/>
              </a:rPr>
              <a:t>stroke volume: The quantity of blood ejected with each beat.</a:t>
            </a:r>
          </a:p>
        </p:txBody>
      </p:sp>
      <p:sp>
        <p:nvSpPr>
          <p:cNvPr id="7172" name="Rectangle 4">
            <a:extLst>
              <a:ext uri="{FF2B5EF4-FFF2-40B4-BE49-F238E27FC236}">
                <a16:creationId xmlns:a16="http://schemas.microsoft.com/office/drawing/2014/main" id="{92244C4A-83A7-469B-B641-588040D4B5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38613" y="1774825"/>
            <a:ext cx="282575" cy="45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lnSpc>
                <a:spcPct val="85000"/>
              </a:lnSpc>
              <a:spcBef>
                <a:spcPct val="0"/>
              </a:spcBef>
              <a:buFontTx/>
              <a:buNone/>
            </a:pPr>
            <a:r>
              <a:rPr lang="en-US" altLang="en-US" sz="2800" b="1">
                <a:latin typeface="Arial" panose="020B0604020202020204" pitchFamily="34" charset="0"/>
              </a:rPr>
              <a:t>.</a:t>
            </a:r>
          </a:p>
        </p:txBody>
      </p:sp>
    </p:spTree>
  </p:cSld>
  <p:clrMapOvr>
    <a:masterClrMapping/>
  </p:clrMapOvr>
  <p:transition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7932EB77-0F71-43A0-9B88-5F6EB93373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Acute Responses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to Aerobic Exercise 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D3FA2D5E-EB8E-46A5-8DA9-B792A4F8BD6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500" y="1951038"/>
            <a:ext cx="8051800" cy="3697287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Cardiovascular responses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Cardiac output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From rest to steady-state aerobic exercise, cardiac output initially increases rapidly, then more gradually, and subsequently reaches a plateau. 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With maximal exercise, cardiac output may increase to four times the resting level.</a:t>
            </a:r>
          </a:p>
          <a:p>
            <a:pPr lvl="2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sz="1400" i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1414E0F-AA26-4F28-9B68-D5F7A04F97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A27BD9FF-BD72-474B-B65B-D6D5D422BA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lvl="2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sz="1800" dirty="0">
                <a:solidFill>
                  <a:sysClr val="windowText" lastClr="000000"/>
                </a:solidFill>
                <a:latin typeface="+mj-lt"/>
                <a:ea typeface="ＭＳ Ｐゴシック" panose="020B0600070205080204" pitchFamily="34" charset="-128"/>
              </a:rPr>
              <a:t>Acute Responses </a:t>
            </a:r>
            <a:br>
              <a:rPr lang="en-US" altLang="en-US" sz="1800" dirty="0">
                <a:solidFill>
                  <a:sysClr val="windowText" lastClr="000000"/>
                </a:solidFill>
                <a:latin typeface="+mj-lt"/>
                <a:ea typeface="ＭＳ Ｐゴシック" panose="020B0600070205080204" pitchFamily="34" charset="-128"/>
              </a:rPr>
            </a:br>
            <a:r>
              <a:rPr lang="en-US" altLang="en-US" sz="1800" dirty="0">
                <a:solidFill>
                  <a:sysClr val="windowText" lastClr="000000"/>
                </a:solidFill>
                <a:latin typeface="+mj-lt"/>
                <a:ea typeface="ＭＳ Ｐゴシック" panose="020B0600070205080204" pitchFamily="34" charset="-128"/>
              </a:rPr>
              <a:t>to Aerobic Exercise</a:t>
            </a:r>
            <a:r>
              <a:rPr lang="en-US" altLang="en-US" sz="2400" i="1" dirty="0">
                <a:solidFill>
                  <a:sysClr val="windowText" lastClr="000000"/>
                </a:solidFill>
                <a:latin typeface="+mj-lt"/>
                <a:ea typeface="ＭＳ Ｐゴシック" panose="020B0600070205080204" pitchFamily="34" charset="-128"/>
              </a:rPr>
              <a:t> </a:t>
            </a:r>
            <a:r>
              <a:rPr lang="en-US" sz="2400" i="1" dirty="0">
                <a:solidFill>
                  <a:sysClr val="windowText" lastClr="000000"/>
                </a:solidFill>
                <a:latin typeface="+mj-lt"/>
                <a:ea typeface="ＭＳ Ｐゴシック" panose="020B0600070205080204" pitchFamily="34" charset="-128"/>
              </a:rPr>
              <a:t>(continued)</a:t>
            </a:r>
            <a:endParaRPr lang="en-US" altLang="en-US" sz="2400" i="1" dirty="0">
              <a:solidFill>
                <a:sysClr val="windowText" lastClr="000000"/>
              </a:solidFill>
              <a:latin typeface="+mj-lt"/>
              <a:ea typeface="ＭＳ Ｐゴシック" panose="020B0600070205080204" pitchFamily="34" charset="-128"/>
            </a:endParaRP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4A53D16F-6174-4DB9-B828-65ADF813CCA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500" y="1857375"/>
            <a:ext cx="8051800" cy="422910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Cardiovascular responses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Stroke volume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End-diastolic volume is significantly increased. 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At onset of exercise, sympathetic stimulation increases stroke volume.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Heart rate increases linearly with increases in intensity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Oxygen uptake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Increases during an acute bout of aerobic exercise 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Is directly related to the mass of exercising muscle, metabolic efficiency, and exercise intensity </a:t>
            </a:r>
          </a:p>
          <a:p>
            <a:pPr lvl="2" fontAlgn="auto">
              <a:spcAft>
                <a:spcPts val="0"/>
              </a:spcAft>
              <a:defRPr/>
            </a:pPr>
            <a:endParaRPr lang="en-US" altLang="en-US" sz="6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85E87A8B-55F4-447A-8FEF-147DA42E76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Key Terms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CD8B374A-B275-4392-824B-5E3845A21FF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maximal oxygen uptake: The greatest amount of oxygen that can be used at the cellular level for the entire body.</a:t>
            </a:r>
          </a:p>
          <a:p>
            <a:r>
              <a:rPr lang="en-US" altLang="en-US">
                <a:ea typeface="ＭＳ Ｐゴシック" panose="020B0600070205080204" pitchFamily="34" charset="-128"/>
              </a:rPr>
              <a:t>resting oxygen uptake: Estimated at 3.5 ml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of oxygen per kilogram of body weight per minute (ml·kg</a:t>
            </a:r>
            <a:r>
              <a:rPr lang="en-US" altLang="en-US" baseline="30000">
                <a:ea typeface="ＭＳ Ｐゴシック" panose="020B0600070205080204" pitchFamily="34" charset="-128"/>
              </a:rPr>
              <a:t>–1</a:t>
            </a:r>
            <a:r>
              <a:rPr lang="en-US" altLang="en-US">
                <a:ea typeface="ＭＳ Ｐゴシック" panose="020B0600070205080204" pitchFamily="34" charset="-128"/>
              </a:rPr>
              <a:t>·min</a:t>
            </a:r>
            <a:r>
              <a:rPr lang="en-US" altLang="en-US" baseline="30000">
                <a:ea typeface="ＭＳ Ｐゴシック" panose="020B0600070205080204" pitchFamily="34" charset="-128"/>
              </a:rPr>
              <a:t>–1</a:t>
            </a:r>
            <a:r>
              <a:rPr lang="en-US" altLang="en-US">
                <a:ea typeface="ＭＳ Ｐゴシック" panose="020B0600070205080204" pitchFamily="34" charset="-128"/>
              </a:rPr>
              <a:t>); this value is defined as 1 </a:t>
            </a:r>
            <a:r>
              <a:rPr lang="en-US" altLang="en-US" i="1">
                <a:ea typeface="ＭＳ Ｐゴシック" panose="020B0600070205080204" pitchFamily="34" charset="-128"/>
              </a:rPr>
              <a:t>metabolic equivalent (MET).</a:t>
            </a:r>
          </a:p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D819DA38-481C-4E63-B633-E72DA4C45B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marL="342900" indent="-342900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Acute Responses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to Aerobic Exercise</a:t>
            </a:r>
            <a:endParaRPr lang="en-US" altLang="en-US" sz="2400" i="1">
              <a:ea typeface="ＭＳ Ｐゴシック" panose="020B0600070205080204" pitchFamily="34" charset="-128"/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D6A142D2-9AB7-4CE7-94AE-57149F6D59E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8004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Cardiovascular responses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Blood pressure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Systolic blood pressure estimates the pressure exerted against the arterial walls as blood is forcefully ejected during ventricular contraction.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Diastolic blood pressure is used to estimate the pressure exerted against the arterial walls when no blood is being forcefully ejected through the vessels.</a:t>
            </a:r>
          </a:p>
          <a:p>
            <a:pPr lvl="2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7F83D21-9528-43D0-995F-1FB1067C1E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51CB8B9C-A733-4786-8058-5D6C76EF60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Acute Responses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to Aerobic Exercise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20C479DE-645A-469F-A8DB-9A2D324C180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7687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Cardiovascular responses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Control of local circulation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During aerobic exercise, blood flow to active muscles is considerably increased by the dilation of local arterioles.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At the same time, blood flow to other organ systems is reduced by constriction of the arterioles. </a:t>
            </a:r>
          </a:p>
          <a:p>
            <a:pPr lvl="2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4">
            <a:extLst>
              <a:ext uri="{FF2B5EF4-FFF2-40B4-BE49-F238E27FC236}">
                <a16:creationId xmlns:a16="http://schemas.microsoft.com/office/drawing/2014/main" id="{57B7D3DF-4F02-4BD9-935D-40C0F867E9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Key Point </a:t>
            </a:r>
          </a:p>
        </p:txBody>
      </p:sp>
      <p:sp>
        <p:nvSpPr>
          <p:cNvPr id="22531" name="Rectangle 5">
            <a:extLst>
              <a:ext uri="{FF2B5EF4-FFF2-40B4-BE49-F238E27FC236}">
                <a16:creationId xmlns:a16="http://schemas.microsoft.com/office/drawing/2014/main" id="{FB1763DB-D1DF-4FFE-9EBC-8FD9C36A660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Acute aerobic exercise results in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Increased cardiac output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Increased stroke volume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Increased heart rate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Increased oxygen uptake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Increased systolic blood pressure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Increased blood flow to active muscles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Decreased diastolic blood pressure</a:t>
            </a:r>
          </a:p>
        </p:txBody>
      </p:sp>
    </p:spTree>
  </p:cSld>
  <p:clrMapOvr>
    <a:masterClrMapping/>
  </p:clrMapOvr>
  <p:transition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9D5C8D98-49DE-4A0F-A024-DF793B5318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Acute Responses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to Aerobic Exercise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C64EEAD2-5B69-433C-B564-61A5CD12A0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Respiratory responses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Aerobic exercise provides for the greatest impact on both oxygen uptake and carbon dioxide production, as compared to other types of exercise.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Significant increases in oxygen delivered to the tissue, carbon dioxide returned to the lungs, and minute ventilation provide for appropriate levels of alveolar gas concentrations during aerobic exercise.</a:t>
            </a:r>
          </a:p>
        </p:txBody>
      </p:sp>
    </p:spTree>
  </p:cSld>
  <p:clrMapOvr>
    <a:masterClrMapping/>
  </p:clrMapOvr>
  <p:transition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EFECA3E9-B5F8-4ECC-B72A-9DDC877FA3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Tidal Volume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C6D65C95-A8C7-4AF7-A8F0-075F2B2468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Figure 6.1 (next slide)</a:t>
            </a:r>
            <a:endParaRPr lang="en-US" altLang="en-US">
              <a:solidFill>
                <a:srgbClr val="C00000"/>
              </a:solidFill>
              <a:ea typeface="ＭＳ Ｐゴシック" panose="020B0600070205080204" pitchFamily="34" charset="-128"/>
            </a:endParaRP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The slide shows the distribution of tidal volume in a healthy athlete at rest.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The tidal volume comprises about 350 ml of room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air that mixes with alveolar air, about 150 ml of air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in the larger passages (anatomical dead space),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and a small portion of air distributed to either poorly ventilated or incompletely filled alveoli (physiological dead space).</a:t>
            </a:r>
          </a:p>
        </p:txBody>
      </p:sp>
    </p:spTree>
  </p:cSld>
  <p:clrMapOvr>
    <a:masterClrMapping/>
  </p:clrMapOvr>
  <p:transition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6">
            <a:extLst>
              <a:ext uri="{FF2B5EF4-FFF2-40B4-BE49-F238E27FC236}">
                <a16:creationId xmlns:a16="http://schemas.microsoft.com/office/drawing/2014/main" id="{9E977DD3-E1A5-4B86-ACEE-D81662682E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pic>
        <p:nvPicPr>
          <p:cNvPr id="25603" name="Picture 1">
            <a:extLst>
              <a:ext uri="{FF2B5EF4-FFF2-40B4-BE49-F238E27FC236}">
                <a16:creationId xmlns:a16="http://schemas.microsoft.com/office/drawing/2014/main" id="{72348E9D-D646-49AB-9507-F16C2E2A20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188" y="274638"/>
            <a:ext cx="5099050" cy="5027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DB4BD91E-9FDA-4F78-9EFB-CD3F34CD24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Key Point 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07F3F18A-3FF6-446E-B9FA-BAB5869B9B3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During aerobic exercise, large amounts of oxygen diffuse from the capillaries into the tissues; increased levels of carbon dioxide move from the blood into the alveoli; and minute ventilation increases to maintain appropriate alveolar concentrations of these gases.</a:t>
            </a:r>
          </a:p>
        </p:txBody>
      </p:sp>
    </p:spTree>
  </p:cSld>
  <p:clrMapOvr>
    <a:masterClrMapping/>
  </p:clrMapOvr>
  <p:transition>
    <p:wipe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F3F05727-1F44-469F-9CCF-1966980964E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Acute Responses to Aerobic Exercise 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1E2B8B9D-A99E-4988-AA5B-E168B4EAF15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Respiratory responses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Gas responses </a:t>
            </a:r>
          </a:p>
          <a:p>
            <a:pPr lvl="2"/>
            <a:r>
              <a:rPr lang="en-US" altLang="en-US">
                <a:ea typeface="ＭＳ Ｐゴシック" panose="020B0600070205080204" pitchFamily="34" charset="-128"/>
              </a:rPr>
              <a:t>During high-intensity aerobic exercise, the pressure gradients of oxygen and carbon dioxide cause the movement of gases across cell membranes. </a:t>
            </a:r>
          </a:p>
          <a:p>
            <a:pPr lvl="2"/>
            <a:r>
              <a:rPr lang="en-US" altLang="en-US">
                <a:ea typeface="ＭＳ Ｐゴシック" panose="020B0600070205080204" pitchFamily="34" charset="-128"/>
              </a:rPr>
              <a:t>The diffusing capacities of oxygen and carbon dioxide increase dramatically with exercise, which facilitates their exchange.</a:t>
            </a:r>
          </a:p>
        </p:txBody>
      </p:sp>
    </p:spTree>
  </p:cSld>
  <p:clrMapOvr>
    <a:masterClrMapping/>
  </p:clrMapOvr>
  <p:transition>
    <p:wipe dir="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D8649D94-7AC3-4074-ADEF-B75E1831D8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Pressure Gradients 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129EB189-E094-4BE6-BAA9-BEB68B8E6FC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6.2 (next slide)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Pressure gradients for gas transfer in the body at rest.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The pressures of oxygen (PO</a:t>
            </a:r>
            <a:r>
              <a:rPr lang="en-US" altLang="en-US" baseline="-25000">
                <a:ea typeface="ＭＳ Ｐゴシック" panose="020B0600070205080204" pitchFamily="34" charset="-128"/>
              </a:rPr>
              <a:t>2</a:t>
            </a:r>
            <a:r>
              <a:rPr lang="en-US" altLang="en-US">
                <a:ea typeface="ＭＳ Ｐゴシック" panose="020B0600070205080204" pitchFamily="34" charset="-128"/>
              </a:rPr>
              <a:t>) and carbon dioxide (PCO</a:t>
            </a:r>
            <a:r>
              <a:rPr lang="en-US" altLang="en-US" baseline="-25000">
                <a:ea typeface="ＭＳ Ｐゴシック" panose="020B0600070205080204" pitchFamily="34" charset="-128"/>
              </a:rPr>
              <a:t>2</a:t>
            </a:r>
            <a:r>
              <a:rPr lang="en-US" altLang="en-US">
                <a:ea typeface="ＭＳ Ｐゴシック" panose="020B0600070205080204" pitchFamily="34" charset="-128"/>
              </a:rPr>
              <a:t>) in alveolar air, venous and arterial blood, and muscle tissue are shown. </a:t>
            </a:r>
          </a:p>
        </p:txBody>
      </p:sp>
    </p:spTree>
  </p:cSld>
  <p:clrMapOvr>
    <a:masterClrMapping/>
  </p:clrMapOvr>
  <p:transition>
    <p:wipe dir="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6">
            <a:extLst>
              <a:ext uri="{FF2B5EF4-FFF2-40B4-BE49-F238E27FC236}">
                <a16:creationId xmlns:a16="http://schemas.microsoft.com/office/drawing/2014/main" id="{8FD2B3D4-3363-4967-954E-CFB7176D77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6.2</a:t>
            </a:r>
          </a:p>
        </p:txBody>
      </p:sp>
      <p:pic>
        <p:nvPicPr>
          <p:cNvPr id="33795" name="Picture 1">
            <a:extLst>
              <a:ext uri="{FF2B5EF4-FFF2-40B4-BE49-F238E27FC236}">
                <a16:creationId xmlns:a16="http://schemas.microsoft.com/office/drawing/2014/main" id="{F527C3F2-66CE-4B0D-A397-1A8BA37078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100" y="274638"/>
            <a:ext cx="6819900" cy="501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84583C48-64AD-40C4-B9FC-647E023B32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Acute Responses to Aerobic Exercise 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141D9DB4-B592-4FCC-87D5-8A864DBD1A9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178800" cy="4318000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Respiratory responses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Blood transport of gases and metabolic by-products</a:t>
            </a:r>
            <a:endParaRPr lang="en-US" altLang="en-US">
              <a:solidFill>
                <a:srgbClr val="CC0000"/>
              </a:solidFill>
              <a:ea typeface="ＭＳ Ｐゴシック" panose="020B0600070205080204" pitchFamily="34" charset="-128"/>
            </a:endParaRP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Most oxygen in blood is carried by hemoglobin. 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Most carbon dioxide removal is from its combination with water and delivery to the lungs in the form of bicarbonate.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During low- to moderate-intensity exercise, enough oxygen is available that lactic acid does not accumulate because the removal rate is greater than or equal to the production rate.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The aerobic exercise level at which lactic acid (converted to blood lactate at this point) begins to show an increase is termed the onset of blood lactate accumulation, or OBLA.</a:t>
            </a:r>
          </a:p>
        </p:txBody>
      </p:sp>
    </p:spTree>
  </p:cSld>
  <p:clrMapOvr>
    <a:masterClrMapping/>
  </p:clrMapOvr>
  <p:transition>
    <p:wipe dir="d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F83FF800-83CD-405A-B3CD-6E658CF66B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Chronic Adaptations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to Aerobic Exercise </a:t>
            </a:r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BE198252-B366-491C-B508-8AB959D8B8A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77983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Cardiovascular adaptations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Increases in maximal cardiac output, stroke volume, and fiber capillary density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Increased parasympathetic tone leads to decreases in resting and submaximal exercise heart rates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sz="1400" i="1" dirty="0"/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sz="1400" i="1" dirty="0"/>
          </a:p>
          <a:p>
            <a:pPr lvl="1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0AD0030-EB1E-4FE6-9900-4E37B72E9B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>
            <a:extLst>
              <a:ext uri="{FF2B5EF4-FFF2-40B4-BE49-F238E27FC236}">
                <a16:creationId xmlns:a16="http://schemas.microsoft.com/office/drawing/2014/main" id="{80B329CE-9CD7-4E1E-9341-A830C0D6D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Chronic Adaptations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to Aerobic Exercise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 </a:t>
            </a:r>
            <a:endParaRPr lang="en-AU" altLang="en-US" sz="2400" i="1">
              <a:ea typeface="ＭＳ Ｐゴシック" panose="020B0600070205080204" pitchFamily="34" charset="-128"/>
            </a:endParaRPr>
          </a:p>
        </p:txBody>
      </p:sp>
      <p:sp>
        <p:nvSpPr>
          <p:cNvPr id="43011" name="Content Placeholder 2">
            <a:extLst>
              <a:ext uri="{FF2B5EF4-FFF2-40B4-BE49-F238E27FC236}">
                <a16:creationId xmlns:a16="http://schemas.microsoft.com/office/drawing/2014/main" id="{5155E6C0-3A84-478D-B511-045CB65209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981200"/>
            <a:ext cx="8051800" cy="405447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Respiratory adaptations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Ventilatory adaptations are highly specific to activities that involve the type of exercise used in training.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Training adaptations include increased tidal volume and breathing frequency with maximal exercise. 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Neural adaptations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Efficiency is increased and fatigue of the contractile mechanisms is delayed. </a:t>
            </a:r>
          </a:p>
          <a:p>
            <a:pPr fontAlgn="auto">
              <a:spcAft>
                <a:spcPts val="0"/>
              </a:spcAft>
              <a:defRPr/>
            </a:pPr>
            <a:endParaRPr lang="en-AU" altLang="en-US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84BB977-028C-45C5-BF0F-DA534889D0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55CDE052-1ED8-4E53-B3D8-B5AA593F7F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Chronic Adaptations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to Aerobic Exercise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 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EC7CC21D-EC57-49A5-823C-8FF31AFDC48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78936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Muscular adaptations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One of the fundamental adaptive responses to aerobic endurance training is an increase in the aerobic capacity of the trained musculature.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This adaptation allows the athlete to perform a given absolute intensity of exercise with greater ease after aerobic endurance training.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sz="1400" i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672CF4C-B1B4-4F70-87F7-0992443234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BA6426E4-5014-4F2D-A1D2-1A96F0CE5D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Chronic Adaptations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to Aerobic Exercise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 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96EABE25-CB67-46E1-938F-B560C5874C7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911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Bone and connective tissue adaptations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In mature adults, the extent to which tendons, ligaments, and cartilage grow and become stronger is proportional to the intensity of the exercise stimulus, especially from weight-bearing activities.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sz="1400" i="1" dirty="0"/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sz="1400" i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56F3D82-0936-42EE-B880-A352730801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4B59E2EE-B1EE-4079-80B5-DF07F048D1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Chronic Adaptations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to Aerobic Exercise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 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15992D3F-DC68-4AC9-8B08-9A2A3FE2A19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Endocrine adaptations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Aerobic exercise leads to increases in hormonal circulation and changes at the receptor level.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High-intensity aerobic endurance training augments the absolute secretion rates of many hormones in response to maximal exercise.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Trained athletes have blunted responses to submaximal exercise. </a:t>
            </a:r>
          </a:p>
        </p:txBody>
      </p:sp>
    </p:spTree>
  </p:cSld>
  <p:clrMapOvr>
    <a:masterClrMapping/>
  </p:clrMapOvr>
  <p:transition>
    <p:wipe dir="d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4">
            <a:extLst>
              <a:ext uri="{FF2B5EF4-FFF2-40B4-BE49-F238E27FC236}">
                <a16:creationId xmlns:a16="http://schemas.microsoft.com/office/drawing/2014/main" id="{36D57F39-B43A-4315-8A17-C4FC9C78502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Adaptations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to Aerobic Endurance Training </a:t>
            </a:r>
          </a:p>
        </p:txBody>
      </p:sp>
      <p:sp>
        <p:nvSpPr>
          <p:cNvPr id="50179" name="Rectangle 5">
            <a:extLst>
              <a:ext uri="{FF2B5EF4-FFF2-40B4-BE49-F238E27FC236}">
                <a16:creationId xmlns:a16="http://schemas.microsoft.com/office/drawing/2014/main" id="{BFC03EF0-4133-4737-987E-093D9C461A8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One of the most commonly measured adaptations to aerobic endurance training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is an increase in maximal oxygen uptake associated with an increase in maximal cardiac output.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1000">
              <a:ea typeface="ＭＳ Ｐゴシック" panose="020B0600070205080204" pitchFamily="34" charset="-128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The intensity of training is one of the most important factors in improving and main-taining aerobic power.</a:t>
            </a:r>
          </a:p>
        </p:txBody>
      </p:sp>
    </p:spTree>
  </p:cSld>
  <p:clrMapOvr>
    <a:masterClrMapping/>
  </p:clrMapOvr>
  <p:transition>
    <p:wipe dir="d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4">
            <a:extLst>
              <a:ext uri="{FF2B5EF4-FFF2-40B4-BE49-F238E27FC236}">
                <a16:creationId xmlns:a16="http://schemas.microsoft.com/office/drawing/2014/main" id="{0B2C6924-1BC9-4F29-AD2D-831A28D5D2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Key Point </a:t>
            </a:r>
          </a:p>
        </p:txBody>
      </p:sp>
      <p:sp>
        <p:nvSpPr>
          <p:cNvPr id="52227" name="Rectangle 5">
            <a:extLst>
              <a:ext uri="{FF2B5EF4-FFF2-40B4-BE49-F238E27FC236}">
                <a16:creationId xmlns:a16="http://schemas.microsoft.com/office/drawing/2014/main" id="{D9B0CB11-0224-44C3-ABFA-714958EB27A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Aerobic endurance training results in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Reduced body fat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Increased maximal oxygen uptake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Increased running economy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Increased respiratory capacity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Lower blood lactate concentrations at submaximal exercise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Increased mitochondrial and capillary densities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Improved enzyme activity</a:t>
            </a:r>
          </a:p>
        </p:txBody>
      </p:sp>
    </p:spTree>
  </p:cSld>
  <p:clrMapOvr>
    <a:masterClrMapping/>
  </p:clrMapOvr>
  <p:transition>
    <p:wipe dir="d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8">
            <a:extLst>
              <a:ext uri="{FF2B5EF4-FFF2-40B4-BE49-F238E27FC236}">
                <a16:creationId xmlns:a16="http://schemas.microsoft.com/office/drawing/2014/main" id="{91456E92-9F1D-4DCE-82BC-37019F2FA5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495300"/>
            <a:ext cx="8534400" cy="150653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sz="3400">
                <a:ea typeface="ＭＳ Ｐゴシック" panose="020B0600070205080204" pitchFamily="34" charset="-128"/>
              </a:rPr>
              <a:t>External and Individual Factors Influencing Adaptations </a:t>
            </a:r>
            <a:br>
              <a:rPr lang="en-US" altLang="en-US" sz="3400">
                <a:ea typeface="ＭＳ Ｐゴシック" panose="020B0600070205080204" pitchFamily="34" charset="-128"/>
              </a:rPr>
            </a:br>
            <a:r>
              <a:rPr lang="en-US" altLang="en-US" sz="3400">
                <a:ea typeface="ＭＳ Ｐゴシック" panose="020B0600070205080204" pitchFamily="34" charset="-128"/>
              </a:rPr>
              <a:t>to Aerobic Endurance Training</a:t>
            </a:r>
          </a:p>
        </p:txBody>
      </p:sp>
      <p:sp>
        <p:nvSpPr>
          <p:cNvPr id="54275" name="Rectangle 9">
            <a:extLst>
              <a:ext uri="{FF2B5EF4-FFF2-40B4-BE49-F238E27FC236}">
                <a16:creationId xmlns:a16="http://schemas.microsoft.com/office/drawing/2014/main" id="{A54C2FC6-ACD9-46C4-9AA7-628AA5B3646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500" y="2154238"/>
            <a:ext cx="8051800" cy="3646487"/>
          </a:xfrm>
        </p:spPr>
        <p:txBody>
          <a:bodyPr rtlCol="0">
            <a:normAutofit fontScale="92500" lnSpcReduction="10000"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Altitude 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Changes begin to occur at elevations greater than 3,900 feet (1,200 m):</a:t>
            </a:r>
          </a:p>
          <a:p>
            <a:pPr lvl="2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Increased pulmonary ventilation (hyperventilation)</a:t>
            </a:r>
          </a:p>
          <a:p>
            <a:pPr lvl="2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Increased cardiac output at rest and during submaximal exercise due to increases in heart rate 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Values begin to return to normal within 2 weeks.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Several chronic physiological and metabolic adjustments occur during prolonged altitude exposure.				</a:t>
            </a:r>
            <a:endParaRPr lang="en-US" altLang="en-US" sz="1400" i="1">
              <a:solidFill>
                <a:srgbClr val="CC0000"/>
              </a:solidFill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4">
            <a:extLst>
              <a:ext uri="{FF2B5EF4-FFF2-40B4-BE49-F238E27FC236}">
                <a16:creationId xmlns:a16="http://schemas.microsoft.com/office/drawing/2014/main" id="{0CB5E31F-A34A-43B9-BDF1-22664051425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Table 6.3</a:t>
            </a:r>
          </a:p>
        </p:txBody>
      </p:sp>
      <p:pic>
        <p:nvPicPr>
          <p:cNvPr id="53251" name="Picture 1">
            <a:extLst>
              <a:ext uri="{FF2B5EF4-FFF2-40B4-BE49-F238E27FC236}">
                <a16:creationId xmlns:a16="http://schemas.microsoft.com/office/drawing/2014/main" id="{1A53D47B-683A-4A1B-9B6F-24CEE4EE95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3988" y="1541463"/>
            <a:ext cx="6296025" cy="416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4">
            <a:extLst>
              <a:ext uri="{FF2B5EF4-FFF2-40B4-BE49-F238E27FC236}">
                <a16:creationId xmlns:a16="http://schemas.microsoft.com/office/drawing/2014/main" id="{6B749467-2284-441B-A452-6DE7A34C09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495300"/>
            <a:ext cx="8534400" cy="13811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sz="3400">
                <a:ea typeface="ＭＳ Ｐゴシック" panose="020B0600070205080204" pitchFamily="34" charset="-128"/>
              </a:rPr>
              <a:t>External and Individual Factors Influencing Adaptations </a:t>
            </a:r>
            <a:br>
              <a:rPr lang="en-US" altLang="en-US" sz="3400">
                <a:ea typeface="ＭＳ Ｐゴシック" panose="020B0600070205080204" pitchFamily="34" charset="-128"/>
              </a:rPr>
            </a:br>
            <a:r>
              <a:rPr lang="en-US" altLang="en-US" sz="3400">
                <a:ea typeface="ＭＳ Ｐゴシック" panose="020B0600070205080204" pitchFamily="34" charset="-128"/>
              </a:rPr>
              <a:t>to Aerobic Endurance Training</a:t>
            </a:r>
            <a:endParaRPr lang="en-US" altLang="en-US" sz="2400" i="1">
              <a:ea typeface="ＭＳ Ｐゴシック" panose="020B0600070205080204" pitchFamily="34" charset="-128"/>
            </a:endParaRPr>
          </a:p>
        </p:txBody>
      </p:sp>
      <p:sp>
        <p:nvSpPr>
          <p:cNvPr id="58371" name="Rectangle 5">
            <a:extLst>
              <a:ext uri="{FF2B5EF4-FFF2-40B4-BE49-F238E27FC236}">
                <a16:creationId xmlns:a16="http://schemas.microsoft.com/office/drawing/2014/main" id="{058BD86A-3EAA-4684-8D83-C90A169182F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500" y="2092325"/>
            <a:ext cx="8051800" cy="386080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Hyperoxic breathing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Breathing oxygen-enriched gas mixtures during rest periods or following exercise may positively affect exercise performance.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The procedure remains controversial. 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Smoking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Acute effects of tobacco smoking could impair exercise performance. 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11E5E66-8E42-4B77-A855-5CE5867F44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4">
            <a:extLst>
              <a:ext uri="{FF2B5EF4-FFF2-40B4-BE49-F238E27FC236}">
                <a16:creationId xmlns:a16="http://schemas.microsoft.com/office/drawing/2014/main" id="{497E7985-56ED-4AE3-9C7B-550015BA95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495300"/>
            <a:ext cx="8534400" cy="13811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sz="3400">
                <a:ea typeface="ＭＳ Ｐゴシック" panose="020B0600070205080204" pitchFamily="34" charset="-128"/>
              </a:rPr>
              <a:t>External and Individual Factors Influencing Adaptations </a:t>
            </a:r>
            <a:br>
              <a:rPr lang="en-US" altLang="en-US" sz="3400">
                <a:ea typeface="ＭＳ Ｐゴシック" panose="020B0600070205080204" pitchFamily="34" charset="-128"/>
              </a:rPr>
            </a:br>
            <a:r>
              <a:rPr lang="en-US" altLang="en-US" sz="3400">
                <a:ea typeface="ＭＳ Ｐゴシック" panose="020B0600070205080204" pitchFamily="34" charset="-128"/>
              </a:rPr>
              <a:t>to Aerobic Endurance Training</a:t>
            </a:r>
            <a:r>
              <a:rPr lang="en-US" altLang="en-US" sz="3400" i="1">
                <a:ea typeface="ＭＳ Ｐゴシック" panose="020B0600070205080204" pitchFamily="34" charset="-128"/>
              </a:rPr>
              <a:t> </a:t>
            </a:r>
            <a:r>
              <a:rPr lang="en-US" altLang="en-US" sz="2400" i="1">
                <a:ea typeface="ＭＳ Ｐゴシック" panose="020B0600070205080204" pitchFamily="34" charset="-128"/>
              </a:rPr>
              <a:t>(continued)</a:t>
            </a:r>
          </a:p>
        </p:txBody>
      </p:sp>
      <p:sp>
        <p:nvSpPr>
          <p:cNvPr id="60419" name="Rectangle 5">
            <a:extLst>
              <a:ext uri="{FF2B5EF4-FFF2-40B4-BE49-F238E27FC236}">
                <a16:creationId xmlns:a16="http://schemas.microsoft.com/office/drawing/2014/main" id="{D462B3B6-4BD0-4A09-9AE8-8632532F429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500" y="2163763"/>
            <a:ext cx="8051800" cy="3860800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Blood doping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Can improve aerobic exercise performance and may enhance tolerance to certain environmental conditions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Is unethical and poses serious health risks</a:t>
            </a:r>
          </a:p>
          <a:p>
            <a:pPr marL="457200" lvl="1" indent="0" fontAlgn="auto">
              <a:spcAft>
                <a:spcPts val="0"/>
              </a:spcAft>
              <a:buFontTx/>
              <a:buNone/>
              <a:defRPr/>
            </a:pPr>
            <a:endParaRPr lang="en-US" altLang="en-US" sz="400" dirty="0">
              <a:ea typeface="ＭＳ Ｐゴシック" panose="020B0600070205080204" pitchFamily="34" charset="-128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Genetic potential 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The upper limit of an individual’s genetic potential dictates the absolute magnitude of the training adaptation. 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900" dirty="0">
              <a:ea typeface="ＭＳ Ｐゴシック" panose="020B0600070205080204" pitchFamily="34" charset="-128"/>
            </a:endParaRPr>
          </a:p>
          <a:p>
            <a:pPr lvl="1" fontAlgn="auto">
              <a:spcAft>
                <a:spcPts val="0"/>
              </a:spcAft>
              <a:defRPr/>
            </a:pPr>
            <a:endParaRPr lang="en-US" altLang="en-US" sz="200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9693EC1-24F9-4776-8C67-64F09C192F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7" name="Rectangle 4">
            <a:extLst>
              <a:ext uri="{FF2B5EF4-FFF2-40B4-BE49-F238E27FC236}">
                <a16:creationId xmlns:a16="http://schemas.microsoft.com/office/drawing/2014/main" id="{548168CB-39EB-4AD0-B429-667E8C9C79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495300"/>
            <a:ext cx="8534400" cy="13811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sz="3400">
                <a:ea typeface="ＭＳ Ｐゴシック" panose="020B0600070205080204" pitchFamily="34" charset="-128"/>
              </a:rPr>
              <a:t>External and Individual Factors Influencing Adaptations </a:t>
            </a:r>
            <a:br>
              <a:rPr lang="en-US" altLang="en-US" sz="3400">
                <a:ea typeface="ＭＳ Ｐゴシック" panose="020B0600070205080204" pitchFamily="34" charset="-128"/>
              </a:rPr>
            </a:br>
            <a:r>
              <a:rPr lang="en-US" altLang="en-US" sz="3400">
                <a:ea typeface="ＭＳ Ｐゴシック" panose="020B0600070205080204" pitchFamily="34" charset="-128"/>
              </a:rPr>
              <a:t>to Aerobic Endurance Training</a:t>
            </a:r>
            <a:r>
              <a:rPr lang="en-US" altLang="en-US" sz="3400" i="1">
                <a:ea typeface="ＭＳ Ｐゴシック" panose="020B0600070205080204" pitchFamily="34" charset="-128"/>
              </a:rPr>
              <a:t> </a:t>
            </a:r>
            <a:r>
              <a:rPr lang="en-US" altLang="en-US" sz="2400" i="1">
                <a:ea typeface="ＭＳ Ｐゴシック" panose="020B0600070205080204" pitchFamily="34" charset="-128"/>
              </a:rPr>
              <a:t>(continued)</a:t>
            </a:r>
          </a:p>
        </p:txBody>
      </p:sp>
      <p:sp>
        <p:nvSpPr>
          <p:cNvPr id="59395" name="Rectangle 7">
            <a:extLst>
              <a:ext uri="{FF2B5EF4-FFF2-40B4-BE49-F238E27FC236}">
                <a16:creationId xmlns:a16="http://schemas.microsoft.com/office/drawing/2014/main" id="{D9B7D49F-1321-472B-81AF-3557F37BA74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500" y="2154238"/>
            <a:ext cx="8051800" cy="414496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Age and sex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Maximal aerobic power decreases with age in adults.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Aerobic power values of women range from 73% to 85% of the values of men.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The general physiological response to training is similar in men and women.</a:t>
            </a:r>
            <a:r>
              <a:rPr lang="en-US" altLang="en-US">
                <a:solidFill>
                  <a:srgbClr val="CC0000"/>
                </a:solidFill>
                <a:ea typeface="ＭＳ Ｐゴシック" panose="020B0600070205080204" pitchFamily="34" charset="-128"/>
              </a:rPr>
              <a:t> 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8">
            <a:extLst>
              <a:ext uri="{FF2B5EF4-FFF2-40B4-BE49-F238E27FC236}">
                <a16:creationId xmlns:a16="http://schemas.microsoft.com/office/drawing/2014/main" id="{9DD99CC9-C11F-4997-BEEF-04C29C027B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Overtraining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64515" name="Rectangle 9">
            <a:extLst>
              <a:ext uri="{FF2B5EF4-FFF2-40B4-BE49-F238E27FC236}">
                <a16:creationId xmlns:a16="http://schemas.microsoft.com/office/drawing/2014/main" id="{C554BD77-2736-4972-A0DA-5BFA9757B7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500" y="1727200"/>
            <a:ext cx="8051800" cy="369887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Cardiovascular responses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Greater volumes of training affect heart rate.</a:t>
            </a:r>
          </a:p>
          <a:p>
            <a:pPr marL="457200" lvl="1" indent="0" fontAlgn="auto">
              <a:spcAft>
                <a:spcPts val="0"/>
              </a:spcAft>
              <a:buFontTx/>
              <a:buNone/>
              <a:defRPr/>
            </a:pPr>
            <a:endParaRPr lang="en-US" altLang="en-US" sz="400" dirty="0">
              <a:ea typeface="ＭＳ Ｐゴシック" panose="020B0600070205080204" pitchFamily="34" charset="-128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Biochemical responses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High training volume results in increased levels of </a:t>
            </a:r>
            <a:r>
              <a:rPr lang="en-US" altLang="en-US" dirty="0" err="1">
                <a:ea typeface="ＭＳ Ｐゴシック" panose="020B0600070205080204" pitchFamily="34" charset="-128"/>
              </a:rPr>
              <a:t>creatine</a:t>
            </a:r>
            <a:r>
              <a:rPr lang="en-US" altLang="en-US" dirty="0">
                <a:ea typeface="ＭＳ Ｐゴシック" panose="020B0600070205080204" pitchFamily="34" charset="-128"/>
              </a:rPr>
              <a:t> kinase, indicating muscle damage.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Muscle glycogen decreases with prolonged periods of overtraining. 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lvl="1" algn="r" fontAlgn="auto">
              <a:spcAft>
                <a:spcPts val="0"/>
              </a:spcAft>
              <a:buFontTx/>
              <a:buNone/>
              <a:defRPr/>
            </a:pPr>
            <a:r>
              <a:rPr lang="en-US" altLang="en-US" i="1" dirty="0">
                <a:ea typeface="ＭＳ Ｐゴシック" panose="020B0600070205080204" pitchFamily="34" charset="-128"/>
              </a:rPr>
              <a:t>						</a:t>
            </a: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FD233A-BEA0-4604-BC4A-9DD972C860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8">
            <a:extLst>
              <a:ext uri="{FF2B5EF4-FFF2-40B4-BE49-F238E27FC236}">
                <a16:creationId xmlns:a16="http://schemas.microsoft.com/office/drawing/2014/main" id="{4A652404-0558-4D82-8493-29E4E40C91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Overtraining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63491" name="Rectangle 9">
            <a:extLst>
              <a:ext uri="{FF2B5EF4-FFF2-40B4-BE49-F238E27FC236}">
                <a16:creationId xmlns:a16="http://schemas.microsoft.com/office/drawing/2014/main" id="{141929F5-C35B-44E6-A074-C5D8676A819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500" y="1747838"/>
            <a:ext cx="8051800" cy="4022725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Endocrine responses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Overtraining may result in a decreased testosterone-to-cortisol ratio, decreased secretion of GH, and changes in catecholamine levels.</a:t>
            </a:r>
          </a:p>
          <a:p>
            <a:pPr lvl="1"/>
            <a:endParaRPr lang="en-US" altLang="en-US" sz="600">
              <a:ea typeface="ＭＳ Ｐゴシック" panose="020B0600070205080204" pitchFamily="34" charset="-128"/>
            </a:endParaRPr>
          </a:p>
          <a:p>
            <a:pPr lvl="1" algn="just">
              <a:buFontTx/>
              <a:buNone/>
            </a:pPr>
            <a:r>
              <a:rPr lang="en-US" altLang="en-US" i="1">
                <a:ea typeface="ＭＳ Ｐゴシック" panose="020B0600070205080204" pitchFamily="34" charset="-128"/>
              </a:rPr>
              <a:t>						         </a:t>
            </a:r>
          </a:p>
          <a:p>
            <a:pPr lvl="1" algn="just">
              <a:buFontTx/>
              <a:buNone/>
            </a:pPr>
            <a:endParaRPr lang="en-US" altLang="en-US" sz="1400" i="1">
              <a:ea typeface="ＭＳ Ｐゴシック" panose="020B0600070205080204" pitchFamily="34" charset="-128"/>
            </a:endParaRPr>
          </a:p>
          <a:p>
            <a:pPr lvl="1" algn="just">
              <a:buFontTx/>
              <a:buNone/>
            </a:pPr>
            <a:endParaRPr lang="en-US" altLang="en-US" sz="1400" i="1">
              <a:ea typeface="ＭＳ Ｐゴシック" panose="020B0600070205080204" pitchFamily="34" charset="-128"/>
            </a:endParaRPr>
          </a:p>
          <a:p>
            <a:pPr lvl="1" algn="just">
              <a:buFontTx/>
              <a:buNone/>
            </a:pPr>
            <a:endParaRPr lang="en-US" altLang="en-US" sz="1400" i="1">
              <a:ea typeface="ＭＳ Ｐゴシック" panose="020B0600070205080204" pitchFamily="34" charset="-128"/>
            </a:endParaRPr>
          </a:p>
          <a:p>
            <a:pPr lvl="1" algn="just">
              <a:buFontTx/>
              <a:buNone/>
            </a:pPr>
            <a:endParaRPr lang="en-US" altLang="en-US" sz="1400" i="1">
              <a:ea typeface="ＭＳ Ｐゴシック" panose="020B0600070205080204" pitchFamily="34" charset="-128"/>
            </a:endParaRPr>
          </a:p>
          <a:p>
            <a:pPr lvl="1" algn="just">
              <a:buFontTx/>
              <a:buNone/>
            </a:pPr>
            <a:endParaRPr lang="en-US" altLang="en-US" sz="1400" i="1">
              <a:ea typeface="ＭＳ Ｐゴシック" panose="020B0600070205080204" pitchFamily="34" charset="-128"/>
            </a:endParaRPr>
          </a:p>
          <a:p>
            <a:pPr lvl="1" algn="just">
              <a:buFontTx/>
              <a:buNone/>
            </a:pPr>
            <a:endParaRPr lang="en-US" altLang="en-US" sz="1400" i="1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>
            <a:extLst>
              <a:ext uri="{FF2B5EF4-FFF2-40B4-BE49-F238E27FC236}">
                <a16:creationId xmlns:a16="http://schemas.microsoft.com/office/drawing/2014/main" id="{D1C12565-88F2-496D-B168-3623A06079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Key Point</a:t>
            </a:r>
          </a:p>
        </p:txBody>
      </p:sp>
      <p:sp>
        <p:nvSpPr>
          <p:cNvPr id="65539" name="Rectangle 3">
            <a:extLst>
              <a:ext uri="{FF2B5EF4-FFF2-40B4-BE49-F238E27FC236}">
                <a16:creationId xmlns:a16="http://schemas.microsoft.com/office/drawing/2014/main" id="{6545412E-786F-4AC3-B090-999B3087885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Overtraining syndrome can lead to dramatic performance decreases in all athletes; the most common cause is intensified training without adequate recovery. </a:t>
            </a:r>
          </a:p>
        </p:txBody>
      </p:sp>
    </p:spTree>
  </p:cSld>
  <p:clrMapOvr>
    <a:masterClrMapping/>
  </p:clrMapOvr>
  <p:transition>
    <p:wipe dir="d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8">
            <a:extLst>
              <a:ext uri="{FF2B5EF4-FFF2-40B4-BE49-F238E27FC236}">
                <a16:creationId xmlns:a16="http://schemas.microsoft.com/office/drawing/2014/main" id="{53FB902D-CD56-44A6-B47A-726F3671A3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Overtraining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70659" name="Rectangle 9">
            <a:extLst>
              <a:ext uri="{FF2B5EF4-FFF2-40B4-BE49-F238E27FC236}">
                <a16:creationId xmlns:a16="http://schemas.microsoft.com/office/drawing/2014/main" id="{CB07E61F-E1DA-4D46-B3A5-AC75A3E1F73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406400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What are the markers of aerobic overtraining?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Decreased performance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Decreased percentage of body fat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Decreased maximal oxygen uptake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Altered blood pressure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Increased muscle soreness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Decreased muscle glycogen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Altered resting heart rate	 </a:t>
            </a:r>
          </a:p>
          <a:p>
            <a:pPr lvl="1" algn="r" fontAlgn="auto">
              <a:spcAft>
                <a:spcPts val="0"/>
              </a:spcAft>
              <a:buFontTx/>
              <a:buNone/>
              <a:defRPr/>
            </a:pPr>
            <a:r>
              <a:rPr lang="en-US" altLang="en-US" i="1">
                <a:ea typeface="ＭＳ Ｐゴシック" panose="020B0600070205080204" pitchFamily="34" charset="-128"/>
              </a:rPr>
              <a:t>		</a:t>
            </a:r>
            <a:endParaRPr lang="en-US" altLang="en-US" sz="1400" i="1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C98185C-C45D-4DF5-AC49-FBACB495F3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>
            <a:extLst>
              <a:ext uri="{FF2B5EF4-FFF2-40B4-BE49-F238E27FC236}">
                <a16:creationId xmlns:a16="http://schemas.microsoft.com/office/drawing/2014/main" id="{E7956AE6-E22E-42B0-A1E8-4FEC9F4E99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Overtraining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D10A5609-013B-4277-BDDB-94EA605AB7F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992563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What are the markers of aerobic overtraining? </a:t>
            </a:r>
            <a:r>
              <a:rPr lang="en-US" altLang="en-US" sz="2400" i="1">
                <a:ea typeface="ＭＳ Ｐゴシック" panose="020B0600070205080204" pitchFamily="34" charset="-128"/>
              </a:rPr>
              <a:t>(continued)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Increased submaximal exercise heart rate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Decreased lactate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Increased creatine kinase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Altered cortisol concentration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Decreased total testosterone concentration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Decreased ratio of total testosterone to cortisol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Decreased ratio of free testosterone to cortisol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600" i="1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71BA9E3-13B4-47D6-BBBE-D439E5D208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>
            <a:extLst>
              <a:ext uri="{FF2B5EF4-FFF2-40B4-BE49-F238E27FC236}">
                <a16:creationId xmlns:a16="http://schemas.microsoft.com/office/drawing/2014/main" id="{EB1608A4-20E4-4749-8115-2E15A2F2F2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Overtraining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</a:p>
        </p:txBody>
      </p:sp>
      <p:sp>
        <p:nvSpPr>
          <p:cNvPr id="76803" name="Rectangle 3">
            <a:extLst>
              <a:ext uri="{FF2B5EF4-FFF2-40B4-BE49-F238E27FC236}">
                <a16:creationId xmlns:a16="http://schemas.microsoft.com/office/drawing/2014/main" id="{C8D1515E-2C2B-4984-ADF1-F88ABE84D3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971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What are the markers of aerobic overtraining? </a:t>
            </a:r>
            <a:r>
              <a:rPr lang="en-US" altLang="en-US" sz="2400" i="1" dirty="0">
                <a:ea typeface="ＭＳ Ｐゴシック" panose="020B0600070205080204" pitchFamily="34" charset="-128"/>
              </a:rPr>
              <a:t>(continued)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Decreased ratio of total testosterone to sex hormone–binding globulin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Decreased sympathetic tone (decreased nocturnal and resting catecholamines)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Increased sympathetic stress response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dirty="0"/>
              <a:t>Change in mood states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dirty="0"/>
              <a:t>Decreased performance in psychomotor speed tests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lvl="1" fontAlgn="auto">
              <a:spcAft>
                <a:spcPts val="0"/>
              </a:spcAft>
              <a:defRPr/>
            </a:pPr>
            <a:endParaRPr lang="en-US" altLang="en-US" sz="600" dirty="0">
              <a:ea typeface="ＭＳ Ｐゴシック" panose="020B0600070205080204" pitchFamily="34" charset="-128"/>
            </a:endParaRPr>
          </a:p>
          <a:p>
            <a:pPr lvl="1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fontAlgn="auto">
              <a:spcAft>
                <a:spcPts val="0"/>
              </a:spcAft>
              <a:buFontTx/>
              <a:buNone/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AA44433-0DB9-47C3-BC67-56AB47F3E8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4">
            <a:extLst>
              <a:ext uri="{FF2B5EF4-FFF2-40B4-BE49-F238E27FC236}">
                <a16:creationId xmlns:a16="http://schemas.microsoft.com/office/drawing/2014/main" id="{438E223F-8858-47A7-A6E1-C18ECC78C3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Overtraining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45059" name="Rectangle 5">
            <a:extLst>
              <a:ext uri="{FF2B5EF4-FFF2-40B4-BE49-F238E27FC236}">
                <a16:creationId xmlns:a16="http://schemas.microsoft.com/office/drawing/2014/main" id="{F7A57E29-BB2D-40A4-961B-6CD035516AE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/>
              <a:t>Detraining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dirty="0"/>
              <a:t>If inactivity, rather than proper recovery, follows exercise, an athlete loses training adaptations.</a:t>
            </a:r>
          </a:p>
          <a:p>
            <a:pPr marL="457200" lvl="1" indent="0" fontAlgn="auto">
              <a:spcAft>
                <a:spcPts val="0"/>
              </a:spcAft>
              <a:buFontTx/>
              <a:buNone/>
              <a:defRPr/>
            </a:pPr>
            <a:endParaRPr lang="en-US" sz="400" dirty="0"/>
          </a:p>
          <a:p>
            <a:pPr fontAlgn="auto">
              <a:spcAft>
                <a:spcPts val="0"/>
              </a:spcAft>
              <a:defRPr/>
            </a:pPr>
            <a:r>
              <a:rPr lang="en-US" dirty="0"/>
              <a:t>Tapering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dirty="0"/>
              <a:t>The planned reduction of volume in training that occurs before an athletic competition or a planned recovery microcycle.</a:t>
            </a:r>
          </a:p>
          <a:p>
            <a:pPr marL="457200" lvl="1" indent="0" fontAlgn="auto">
              <a:spcAft>
                <a:spcPts val="0"/>
              </a:spcAft>
              <a:buFontTx/>
              <a:buNone/>
              <a:defRPr/>
            </a:pPr>
            <a:endParaRPr lang="en-US" dirty="0"/>
          </a:p>
        </p:txBody>
      </p:sp>
    </p:spTree>
  </p:cSld>
  <p:clrMapOvr>
    <a:masterClrMapping/>
  </p:clrMapOvr>
  <p:transition>
    <p:wipe dir="d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>
            <a:extLst>
              <a:ext uri="{FF2B5EF4-FFF2-40B4-BE49-F238E27FC236}">
                <a16:creationId xmlns:a16="http://schemas.microsoft.com/office/drawing/2014/main" id="{4D39712D-5ECD-4DA0-ABC4-ACF4BB915C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Key Point</a:t>
            </a:r>
          </a:p>
        </p:txBody>
      </p:sp>
      <p:sp>
        <p:nvSpPr>
          <p:cNvPr id="75779" name="Rectangle 3">
            <a:extLst>
              <a:ext uri="{FF2B5EF4-FFF2-40B4-BE49-F238E27FC236}">
                <a16:creationId xmlns:a16="http://schemas.microsoft.com/office/drawing/2014/main" id="{7D0849BE-BC10-41FE-81C1-54F141182AA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Proper exercise variation, intensity, maintenance programs, and active recovery periods can adequately protect against serious detraining effects. </a:t>
            </a:r>
          </a:p>
        </p:txBody>
      </p:sp>
    </p:spTree>
  </p:cSld>
  <p:clrMapOvr>
    <a:masterClrMapping/>
  </p:clrMapOvr>
  <p:transition>
    <p:wipe dir="d"/>
  </p:transition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Theme</Template>
  <TotalTime>2675</TotalTime>
  <Words>1444</Words>
  <Application>Microsoft Office PowerPoint</Application>
  <PresentationFormat>On-screen Show (4:3)</PresentationFormat>
  <Paragraphs>236</Paragraphs>
  <Slides>36</Slides>
  <Notes>34</Notes>
  <HiddenSlides>12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7" baseType="lpstr">
      <vt:lpstr>UWTSD Theme</vt:lpstr>
      <vt:lpstr>Adaptations to Aerobic Endurance Training Programs</vt:lpstr>
      <vt:lpstr>Key Terms </vt:lpstr>
      <vt:lpstr>Acute Responses  to Aerobic Exercise </vt:lpstr>
      <vt:lpstr>Acute Responses  to Aerobic Exercise (continued)</vt:lpstr>
      <vt:lpstr>Key Terms</vt:lpstr>
      <vt:lpstr>Acute Responses  to Aerobic Exercise</vt:lpstr>
      <vt:lpstr>Acute Responses  to Aerobic Exercise (continued)</vt:lpstr>
      <vt:lpstr>Key Point </vt:lpstr>
      <vt:lpstr>Acute Responses  to Aerobic Exercise</vt:lpstr>
      <vt:lpstr>Tidal Volume</vt:lpstr>
      <vt:lpstr>PowerPoint Presentation</vt:lpstr>
      <vt:lpstr>Key Point </vt:lpstr>
      <vt:lpstr>Acute Responses to Aerobic Exercise </vt:lpstr>
      <vt:lpstr>Pressure Gradients </vt:lpstr>
      <vt:lpstr>Figure 6.2</vt:lpstr>
      <vt:lpstr>Acute Responses to Aerobic Exercise </vt:lpstr>
      <vt:lpstr>Chronic Adaptations  to Aerobic Exercise </vt:lpstr>
      <vt:lpstr>Chronic Adaptations  to Aerobic Exercise (continued) </vt:lpstr>
      <vt:lpstr>Chronic Adaptations  to Aerobic Exercise (continued) </vt:lpstr>
      <vt:lpstr>Chronic Adaptations  to Aerobic Exercise (continued) </vt:lpstr>
      <vt:lpstr>Chronic Adaptations  to Aerobic Exercise (continued) </vt:lpstr>
      <vt:lpstr>Adaptations  to Aerobic Endurance Training </vt:lpstr>
      <vt:lpstr>Key Point </vt:lpstr>
      <vt:lpstr>External and Individual Factors Influencing Adaptations  to Aerobic Endurance Training</vt:lpstr>
      <vt:lpstr>Table 6.3</vt:lpstr>
      <vt:lpstr>External and Individual Factors Influencing Adaptations  to Aerobic Endurance Training</vt:lpstr>
      <vt:lpstr>External and Individual Factors Influencing Adaptations  to Aerobic Endurance Training (continued)</vt:lpstr>
      <vt:lpstr>External and Individual Factors Influencing Adaptations  to Aerobic Endurance Training (continued)</vt:lpstr>
      <vt:lpstr>Overtraining</vt:lpstr>
      <vt:lpstr>Overtraining</vt:lpstr>
      <vt:lpstr>Key Point</vt:lpstr>
      <vt:lpstr>Overtraining</vt:lpstr>
      <vt:lpstr>Overtraining (continued)</vt:lpstr>
      <vt:lpstr>Overtraining (continued)</vt:lpstr>
      <vt:lpstr>Overtraining (continued)</vt:lpstr>
      <vt:lpstr>Key Point</vt:lpstr>
    </vt:vector>
  </TitlesOfParts>
  <Company>Human Kinetics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Package</dc:title>
  <dc:creator>Courtney GOODMAN</dc:creator>
  <cp:lastModifiedBy>Geraint Forster</cp:lastModifiedBy>
  <cp:revision>112</cp:revision>
  <dcterms:created xsi:type="dcterms:W3CDTF">2008-06-09T18:02:00Z</dcterms:created>
  <dcterms:modified xsi:type="dcterms:W3CDTF">2019-03-12T12:39:20Z</dcterms:modified>
</cp:coreProperties>
</file>