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6E2DAF-7354-44F2-8CBD-CC3FCF5701D3}" v="3" dt="2025-12-01T02:50:15.6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28"/>
    <p:restoredTop sz="94759"/>
  </p:normalViewPr>
  <p:slideViewPr>
    <p:cSldViewPr snapToGrid="0">
      <p:cViewPr>
        <p:scale>
          <a:sx n="75" d="100"/>
          <a:sy n="75" d="100"/>
        </p:scale>
        <p:origin x="609" y="2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utuiu Florina" userId="49aaaca89c39a863" providerId="LiveId" clId="{98214E5A-B1A0-4EEA-AB26-6F30F9D95785}"/>
    <pc:docChg chg="modSld">
      <pc:chgData name="Tutuiu Florina" userId="49aaaca89c39a863" providerId="LiveId" clId="{98214E5A-B1A0-4EEA-AB26-6F30F9D95785}" dt="2025-12-01T02:52:01.218" v="112" actId="20577"/>
      <pc:docMkLst>
        <pc:docMk/>
      </pc:docMkLst>
      <pc:sldChg chg="modSp mod">
        <pc:chgData name="Tutuiu Florina" userId="49aaaca89c39a863" providerId="LiveId" clId="{98214E5A-B1A0-4EEA-AB26-6F30F9D95785}" dt="2025-12-01T02:46:44.513" v="23" actId="20577"/>
        <pc:sldMkLst>
          <pc:docMk/>
          <pc:sldMk cId="1653232557" sldId="258"/>
        </pc:sldMkLst>
        <pc:spChg chg="mod">
          <ac:chgData name="Tutuiu Florina" userId="49aaaca89c39a863" providerId="LiveId" clId="{98214E5A-B1A0-4EEA-AB26-6F30F9D95785}" dt="2025-12-01T02:46:44.513" v="23" actId="20577"/>
          <ac:spMkLst>
            <pc:docMk/>
            <pc:sldMk cId="1653232557" sldId="258"/>
            <ac:spMk id="3" creationId="{B4274A9F-62B3-4782-EF72-C347D1294AA7}"/>
          </ac:spMkLst>
        </pc:spChg>
      </pc:sldChg>
      <pc:sldChg chg="modSp mod">
        <pc:chgData name="Tutuiu Florina" userId="49aaaca89c39a863" providerId="LiveId" clId="{98214E5A-B1A0-4EEA-AB26-6F30F9D95785}" dt="2025-12-01T02:47:35.139" v="36" actId="20577"/>
        <pc:sldMkLst>
          <pc:docMk/>
          <pc:sldMk cId="2425787470" sldId="259"/>
        </pc:sldMkLst>
        <pc:spChg chg="mod">
          <ac:chgData name="Tutuiu Florina" userId="49aaaca89c39a863" providerId="LiveId" clId="{98214E5A-B1A0-4EEA-AB26-6F30F9D95785}" dt="2025-12-01T02:47:35.139" v="36" actId="20577"/>
          <ac:spMkLst>
            <pc:docMk/>
            <pc:sldMk cId="2425787470" sldId="259"/>
            <ac:spMk id="3" creationId="{01A6E5B9-50DC-5D78-FDD0-7AF2FE92F4BF}"/>
          </ac:spMkLst>
        </pc:spChg>
      </pc:sldChg>
      <pc:sldChg chg="modSp mod">
        <pc:chgData name="Tutuiu Florina" userId="49aaaca89c39a863" providerId="LiveId" clId="{98214E5A-B1A0-4EEA-AB26-6F30F9D95785}" dt="2025-12-01T02:51:12.466" v="108" actId="20577"/>
        <pc:sldMkLst>
          <pc:docMk/>
          <pc:sldMk cId="2936545989" sldId="260"/>
        </pc:sldMkLst>
        <pc:spChg chg="mod">
          <ac:chgData name="Tutuiu Florina" userId="49aaaca89c39a863" providerId="LiveId" clId="{98214E5A-B1A0-4EEA-AB26-6F30F9D95785}" dt="2025-12-01T02:51:12.466" v="108" actId="20577"/>
          <ac:spMkLst>
            <pc:docMk/>
            <pc:sldMk cId="2936545989" sldId="260"/>
            <ac:spMk id="3" creationId="{9F72D54F-1D50-112A-FF52-B293AC6D519F}"/>
          </ac:spMkLst>
        </pc:spChg>
      </pc:sldChg>
      <pc:sldChg chg="modSp mod">
        <pc:chgData name="Tutuiu Florina" userId="49aaaca89c39a863" providerId="LiveId" clId="{98214E5A-B1A0-4EEA-AB26-6F30F9D95785}" dt="2025-12-01T02:51:23.579" v="110" actId="20577"/>
        <pc:sldMkLst>
          <pc:docMk/>
          <pc:sldMk cId="797039150" sldId="261"/>
        </pc:sldMkLst>
        <pc:spChg chg="mod">
          <ac:chgData name="Tutuiu Florina" userId="49aaaca89c39a863" providerId="LiveId" clId="{98214E5A-B1A0-4EEA-AB26-6F30F9D95785}" dt="2025-12-01T02:51:23.579" v="110" actId="20577"/>
          <ac:spMkLst>
            <pc:docMk/>
            <pc:sldMk cId="797039150" sldId="261"/>
            <ac:spMk id="3" creationId="{A3A84259-B23F-9C3A-0F14-68139F4996BA}"/>
          </ac:spMkLst>
        </pc:spChg>
      </pc:sldChg>
      <pc:sldChg chg="modSp mod">
        <pc:chgData name="Tutuiu Florina" userId="49aaaca89c39a863" providerId="LiveId" clId="{98214E5A-B1A0-4EEA-AB26-6F30F9D95785}" dt="2025-12-01T02:52:01.218" v="112" actId="20577"/>
        <pc:sldMkLst>
          <pc:docMk/>
          <pc:sldMk cId="1840628221" sldId="262"/>
        </pc:sldMkLst>
        <pc:spChg chg="mod">
          <ac:chgData name="Tutuiu Florina" userId="49aaaca89c39a863" providerId="LiveId" clId="{98214E5A-B1A0-4EEA-AB26-6F30F9D95785}" dt="2025-12-01T02:52:01.218" v="112" actId="20577"/>
          <ac:spMkLst>
            <pc:docMk/>
            <pc:sldMk cId="1840628221" sldId="262"/>
            <ac:spMk id="3" creationId="{BD01857D-562D-C625-722D-F7E12572213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72557-8C60-2F5B-F172-0499D31F48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4990D0-CDE7-341B-6223-ED77CB50B7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B61647-7CC3-445B-FCB5-84D884778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D123-013C-1040-A9E1-E3B0165419B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8FCFA7-E88A-FB4F-433F-B3BB39F7D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A08470-F38C-4841-670F-FB4EFEBF65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DAF5D-C795-3B42-A55B-44791A721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204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663A9-ECEA-2CA9-D602-5E18619BE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D0EE7-83CC-C1EF-12FB-593082BA0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D085B6-4E2C-7DE2-58D9-7DA04E0C17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D123-013C-1040-A9E1-E3B0165419B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1A18F-32BC-B992-9125-1D8423A41E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CA91A1-A01D-4EF6-7043-85557FC8C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DAF5D-C795-3B42-A55B-44791A721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34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106D8-AD87-833D-303D-7BE81BCF9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E7D2A0-CABE-8364-6A57-685FB0B15C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DB50DD-AFDF-AC52-3DA7-5B28F43325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D123-013C-1040-A9E1-E3B0165419B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CE3EFA-AE6E-E6F0-23AE-42E74148E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438233-2DC7-9A40-6CA8-25BA98605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DAF5D-C795-3B42-A55B-44791A721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284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49935-8373-7725-93B6-59FDBF91E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FBCF2-5947-3421-8ADD-BC8D33716B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52E0BE-09F3-3F91-C7E4-43BCC48A1B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5850E4-E3D3-83BA-D39C-9AFF626649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D123-013C-1040-A9E1-E3B0165419B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BDFA59-04E6-B242-9277-CDDC3015CE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B8E70D-BACC-9A61-A89D-AAA83F979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DAF5D-C795-3B42-A55B-44791A721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668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E186F-4A32-92BE-83EC-8BBBC059D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05C7EA-35B2-37F5-F125-051316049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AFAF6D-0B70-1B9B-CE40-2278742FBC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D3E07E-9EC9-4002-E755-99C8E7AB82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BCC2B6-7641-8E00-338A-B43D99D8EA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7A167C-9E41-36CE-71B2-9BC66C973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D123-013C-1040-A9E1-E3B0165419B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8BCF3B-584B-B86A-6838-A902E1B2F7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15F142-EC0A-2F97-0BD9-CE62A83846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DAF5D-C795-3B42-A55B-44791A721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098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83958-6340-F1FE-34D3-A1EF5635B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504797-1C81-BF6D-6FB5-2BA9F8052D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D123-013C-1040-A9E1-E3B0165419B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F2F364-4A35-6A9C-F848-73D65F15A5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D6E3B7-C507-B97B-5BD5-239E4A0FC9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DAF5D-C795-3B42-A55B-44791A721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186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DDC626-2303-574E-6577-93AFA6BE6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D123-013C-1040-A9E1-E3B0165419B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89449B-EB8F-8554-C68E-635FBC892E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DDDA5E-E146-7357-1BF3-5D0C6569F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DAF5D-C795-3B42-A55B-44791A721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7304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EE70E-F8F7-B65E-2EA5-5CB89F517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13FD6-02E8-8DED-6FCB-669A2A608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173938-2AA6-7C15-807C-C2D62DBE16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1BEC45-7DD3-8A08-D21D-78D3C19AB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D123-013C-1040-A9E1-E3B0165419B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6439E0-FB40-B8C5-FC94-F1D9D8678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6E1164-24F5-4000-691E-944D7809A3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DAF5D-C795-3B42-A55B-44791A721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932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229A9-3AFC-5F91-502E-734D7872E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FF472F-192C-1B94-3408-117853A838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A63E48-2514-72EB-93AB-C298A65565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53C908-16F3-4A27-E790-3E306AB4BD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D123-013C-1040-A9E1-E3B0165419B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44BA4F-73E5-50BF-F417-5257AF99F8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202920-AB02-AEB9-2AF8-37685A6AC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DAF5D-C795-3B42-A55B-44791A721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255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D096A-8556-F964-2643-5412F1BE3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C63295-4F0D-0BF2-05FE-1001878821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CB84D-D235-37E0-01AD-4DC827627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D123-013C-1040-A9E1-E3B0165419B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23D439-2867-A723-80E5-2D7CB7928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CF9933-D099-37F7-06E5-F2D9CEFDD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DAF5D-C795-3B42-A55B-44791A721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985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F03E910-1250-6627-8288-17A5999CCF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FB8FED-B261-C589-8F01-C4DC590096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A4DED5-FA45-0F86-75FD-1402CAD5C2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D123-013C-1040-A9E1-E3B0165419B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750825-EAD2-92CB-33FC-A7A0A979F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410BC1-60DE-61DD-3660-557876F8A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DAF5D-C795-3B42-A55B-44791A721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443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1B7564-8498-EAC1-219E-9D6FBB1A0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2DCBC6-E92D-55FB-E1C4-A31C8981A8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3E41C0-DF30-662D-D34D-2DC887A9C4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CED123-013C-1040-A9E1-E3B0165419B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CA94EC-D6AF-12EC-E4C6-FA6110C251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8F9751-6F51-6A8C-5E06-F7A5C1CEA5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FDAF5D-C795-3B42-A55B-44791A721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196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slide" Target="slide4.xml"/><Relationship Id="rId7" Type="http://schemas.openxmlformats.org/officeDocument/2006/relationships/slide" Target="slide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7.xml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9000">
              <a:schemeClr val="accent5">
                <a:lumMod val="0"/>
                <a:lumOff val="100000"/>
              </a:schemeClr>
            </a:gs>
            <a:gs pos="70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>
            <a:extLst>
              <a:ext uri="{FF2B5EF4-FFF2-40B4-BE49-F238E27FC236}">
                <a16:creationId xmlns:a16="http://schemas.microsoft.com/office/drawing/2014/main" id="{D19F7815-3AA2-7679-26F4-A63338C8B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668" y="4843169"/>
            <a:ext cx="12196668" cy="2016059"/>
            <a:chOff x="-4668" y="4843169"/>
            <a:chExt cx="12196668" cy="2016059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656154CE-3587-5C44-2A6B-1FE49B302C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4668" y="4843169"/>
              <a:ext cx="12196668" cy="2015947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3E7A46DB-98C4-E666-AEC5-DF8B5DD9E7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4668" y="4844400"/>
              <a:ext cx="10565988" cy="2014828"/>
            </a:xfrm>
            <a:prstGeom prst="rect">
              <a:avLst/>
            </a:prstGeom>
            <a:gradFill flip="none" rotWithShape="1">
              <a:gsLst>
                <a:gs pos="3000">
                  <a:schemeClr val="accent2"/>
                </a:gs>
                <a:gs pos="40000">
                  <a:schemeClr val="accent2">
                    <a:alpha val="0"/>
                  </a:schemeClr>
                </a:gs>
              </a:gsLst>
              <a:lin ang="17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89F8962A-028A-2EBA-FBCF-F9B0334400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4668" y="4843170"/>
              <a:ext cx="10309010" cy="2006799"/>
            </a:xfrm>
            <a:prstGeom prst="rect">
              <a:avLst/>
            </a:prstGeom>
            <a:gradFill>
              <a:gsLst>
                <a:gs pos="0">
                  <a:schemeClr val="accent5">
                    <a:alpha val="76000"/>
                  </a:schemeClr>
                </a:gs>
                <a:gs pos="67000">
                  <a:schemeClr val="accent2">
                    <a:alpha val="0"/>
                  </a:scheme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2F139663-D7C2-5898-E610-2183584AC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105876" y="4851203"/>
              <a:ext cx="8086124" cy="2006797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50000"/>
                    <a:alpha val="36000"/>
                  </a:schemeClr>
                </a:gs>
                <a:gs pos="45000">
                  <a:schemeClr val="accent5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B7E6EE3-EC0F-F8E1-D128-9CCA9783B6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1155" y="3077868"/>
            <a:ext cx="8949690" cy="702264"/>
          </a:xfrm>
        </p:spPr>
        <p:txBody>
          <a:bodyPr anchor="b"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BA Leadership and Management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Module: Developing Leadership and Management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code: BMSW5010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Lecturer: Rebecca Francis-Davies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Student: Florina Tutuiu (2409707)</a:t>
            </a: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41612C-EDBD-6674-8BFC-C14AF4EAAB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11630" y="5235881"/>
            <a:ext cx="8949690" cy="960178"/>
          </a:xfrm>
        </p:spPr>
        <p:txBody>
          <a:bodyPr anchor="t">
            <a:normAutofit fontScale="62500" lnSpcReduction="20000"/>
          </a:bodyPr>
          <a:lstStyle/>
          <a:p>
            <a:endParaRPr lang="en-GB" sz="5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3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People Management Strategy for </a:t>
            </a:r>
            <a:r>
              <a:rPr lang="en-GB" sz="3300" b="1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BrightWave</a:t>
            </a:r>
            <a:r>
              <a:rPr lang="en-GB" sz="33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Services Ltd</a:t>
            </a:r>
            <a:endParaRPr lang="en-GB" sz="33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plan </a:t>
            </a:r>
            <a:r>
              <a:rPr lang="en-GB" sz="3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strengthen leadership, performance and culture</a:t>
            </a:r>
          </a:p>
          <a:p>
            <a:endParaRPr lang="en-GB" sz="5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black and yellow logo&#10;&#10;AI-generated content may be incorrect.">
            <a:extLst>
              <a:ext uri="{FF2B5EF4-FFF2-40B4-BE49-F238E27FC236}">
                <a16:creationId xmlns:a16="http://schemas.microsoft.com/office/drawing/2014/main" id="{C0C1AD6A-19EC-5D9A-2BCC-C1E993C1FB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378" y="253317"/>
            <a:ext cx="2904576" cy="1212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7015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9000">
              <a:schemeClr val="accent5">
                <a:lumMod val="0"/>
                <a:lumOff val="100000"/>
              </a:schemeClr>
            </a:gs>
            <a:gs pos="70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80DD2D-3414-1E25-E339-0F0638A716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3C93B-438C-F2B7-718D-4144BF6DB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411" y="339503"/>
            <a:ext cx="5382680" cy="921261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7BF80C-F8E4-38EA-E7A7-7579B01C0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411" y="1468582"/>
            <a:ext cx="9705298" cy="4357188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3. Manager Capability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4. Performance Management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5. Engagement &amp; Retention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6. Organisational Culture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6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7. Client Expectations &amp; Social Value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7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8. Summary of Strategic Benefits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8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9. Reference List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18406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B4C4EC46-EC6F-A0A9-36BF-531F5C820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5" y="-5"/>
            <a:ext cx="5197641" cy="6857997"/>
          </a:xfrm>
          <a:prstGeom prst="rect">
            <a:avLst/>
          </a:prstGeom>
          <a:gradFill>
            <a:gsLst>
              <a:gs pos="0">
                <a:srgbClr val="215F9A"/>
              </a:gs>
              <a:gs pos="97899">
                <a:schemeClr val="accent3">
                  <a:lumMod val="60000"/>
                  <a:lumOff val="40000"/>
                </a:schemeClr>
              </a:gs>
              <a:gs pos="74000">
                <a:schemeClr val="accent3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F13763C0-6092-3B3C-822A-21E174E3A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" y="0"/>
            <a:ext cx="4608950" cy="6872675"/>
          </a:xfrm>
          <a:prstGeom prst="rect">
            <a:avLst/>
          </a:prstGeom>
          <a:gradFill flip="none" rotWithShape="1">
            <a:gsLst>
              <a:gs pos="0">
                <a:srgbClr val="163E64">
                  <a:alpha val="59000"/>
                </a:srgbClr>
              </a:gs>
              <a:gs pos="69000">
                <a:srgbClr val="215F9A">
                  <a:alpha val="0"/>
                </a:srgbClr>
              </a:gs>
            </a:gsLst>
            <a:lin ang="20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in a meeting&#10;&#10;AI-generated content may be incorrect.">
            <a:extLst>
              <a:ext uri="{FF2B5EF4-FFF2-40B4-BE49-F238E27FC236}">
                <a16:creationId xmlns:a16="http://schemas.microsoft.com/office/drawing/2014/main" id="{E7BA7FEB-7C3A-6F07-5DD6-8022AC80AF7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</a:blip>
          <a:srcRect l="25310" r="26564"/>
          <a:stretch>
            <a:fillRect/>
          </a:stretch>
        </p:blipFill>
        <p:spPr>
          <a:xfrm>
            <a:off x="20" y="-14687"/>
            <a:ext cx="5197615" cy="6857998"/>
          </a:xfrm>
          <a:prstGeom prst="rect">
            <a:avLst/>
          </a:prstGeom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id="{D4ECF21D-729A-005C-E880-CA278A4F4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386570"/>
            <a:ext cx="5197642" cy="4486105"/>
          </a:xfrm>
          <a:prstGeom prst="rect">
            <a:avLst/>
          </a:prstGeom>
          <a:gradFill flip="none" rotWithShape="1">
            <a:gsLst>
              <a:gs pos="11000">
                <a:schemeClr val="accent2"/>
              </a:gs>
              <a:gs pos="71000">
                <a:schemeClr val="accent2">
                  <a:alpha val="0"/>
                </a:schemeClr>
              </a:gs>
            </a:gsLst>
            <a:lin ang="15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0BEDAEA2-865D-E67C-A774-2FD2DD4A2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13227"/>
            <a:ext cx="5197642" cy="4259448"/>
          </a:xfrm>
          <a:prstGeom prst="rect">
            <a:avLst/>
          </a:prstGeom>
          <a:gradFill flip="none" rotWithShape="1">
            <a:gsLst>
              <a:gs pos="2101">
                <a:schemeClr val="accent5">
                  <a:lumMod val="75000"/>
                </a:schemeClr>
              </a:gs>
              <a:gs pos="31000">
                <a:schemeClr val="accent5">
                  <a:alpha val="66000"/>
                </a:schemeClr>
              </a:gs>
              <a:gs pos="71000">
                <a:schemeClr val="accent2">
                  <a:alpha val="0"/>
                </a:schemeClr>
              </a:gs>
            </a:gsLst>
            <a:lin ang="17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9E0C03-4C48-0B20-25DE-3A39CBAE5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815" y="4021743"/>
            <a:ext cx="3999542" cy="2235074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Manager Capability</a:t>
            </a:r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607ED-B88B-79D9-EA91-5C55B733FC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3770" y="237995"/>
            <a:ext cx="6526060" cy="6463430"/>
          </a:xfrm>
        </p:spPr>
        <p:txBody>
          <a:bodyPr anchor="t">
            <a:norm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Identified Issues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Supervisors often avoid feedback or difficult conversations.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Managers promoted mainly for technical skill rather than people capability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(Armstrong, 2025)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Induction is inconsistent, giving new starters limited clarity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(Taylor &amp; Woodhams, 2022)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Uneven service quality impacts client confidence.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Proposed Solution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Introduce core manager training in communication, coaching and conflict handling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(Thomson, 2024)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Use a simple leadership competency framework to set expectations.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Establish routine one-to-one conversations.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Create peer learning groups to support supervisors.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Supporting Evidence: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Line manager capability drives engagement and retention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(CIPD, 2021)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Mitie improved engagement and client satisfaction through structured manager development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(Mitie, 2022)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21851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2F0F4A-4D44-1230-8F71-BA08828FD8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07F130E4-3325-BBAE-ADBC-E7090A9F2C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5" y="-5"/>
            <a:ext cx="5197641" cy="6857997"/>
          </a:xfrm>
          <a:prstGeom prst="rect">
            <a:avLst/>
          </a:prstGeom>
          <a:gradFill>
            <a:gsLst>
              <a:gs pos="0">
                <a:srgbClr val="215F9A"/>
              </a:gs>
              <a:gs pos="97899">
                <a:schemeClr val="accent3">
                  <a:lumMod val="60000"/>
                  <a:lumOff val="40000"/>
                </a:schemeClr>
              </a:gs>
              <a:gs pos="74000">
                <a:schemeClr val="accent3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0094F52-181C-CCDD-5B27-B147B6D88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" y="0"/>
            <a:ext cx="4608950" cy="6872675"/>
          </a:xfrm>
          <a:prstGeom prst="rect">
            <a:avLst/>
          </a:prstGeom>
          <a:gradFill flip="none" rotWithShape="1">
            <a:gsLst>
              <a:gs pos="0">
                <a:srgbClr val="163E64">
                  <a:alpha val="59000"/>
                </a:srgbClr>
              </a:gs>
              <a:gs pos="69000">
                <a:srgbClr val="215F9A">
                  <a:alpha val="0"/>
                </a:srgbClr>
              </a:gs>
            </a:gsLst>
            <a:lin ang="20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EC8494-5003-2AC0-6D75-5592557A3DE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</a:blip>
          <a:srcRect l="22824" r="22824"/>
          <a:stretch/>
        </p:blipFill>
        <p:spPr>
          <a:xfrm>
            <a:off x="20" y="-14687"/>
            <a:ext cx="5197615" cy="6857998"/>
          </a:xfrm>
          <a:prstGeom prst="rect">
            <a:avLst/>
          </a:prstGeom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id="{A97AB9B5-6748-0ABF-D60B-439DCFD67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386570"/>
            <a:ext cx="5197642" cy="4486105"/>
          </a:xfrm>
          <a:prstGeom prst="rect">
            <a:avLst/>
          </a:prstGeom>
          <a:gradFill flip="none" rotWithShape="1">
            <a:gsLst>
              <a:gs pos="11000">
                <a:schemeClr val="accent2"/>
              </a:gs>
              <a:gs pos="71000">
                <a:schemeClr val="accent2">
                  <a:alpha val="0"/>
                </a:schemeClr>
              </a:gs>
            </a:gsLst>
            <a:lin ang="15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69CC377D-900F-A311-0BFB-3EF16DC13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13227"/>
            <a:ext cx="5197642" cy="4259448"/>
          </a:xfrm>
          <a:prstGeom prst="rect">
            <a:avLst/>
          </a:prstGeom>
          <a:gradFill flip="none" rotWithShape="1">
            <a:gsLst>
              <a:gs pos="2101">
                <a:schemeClr val="accent5">
                  <a:lumMod val="75000"/>
                </a:schemeClr>
              </a:gs>
              <a:gs pos="31000">
                <a:schemeClr val="accent5">
                  <a:alpha val="66000"/>
                </a:schemeClr>
              </a:gs>
              <a:gs pos="71000">
                <a:schemeClr val="accent2">
                  <a:alpha val="0"/>
                </a:schemeClr>
              </a:gs>
            </a:gsLst>
            <a:lin ang="17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B9A943-BD2B-5D43-BF17-D49E24EA7A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815" y="4021743"/>
            <a:ext cx="3959204" cy="2235074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Management</a:t>
            </a:r>
            <a:endParaRPr lang="en-GB" sz="3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74A9F-62B3-4782-EF72-C347D1294A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3770" y="237995"/>
            <a:ext cx="6526060" cy="6463430"/>
          </a:xfrm>
        </p:spPr>
        <p:txBody>
          <a:bodyPr anchor="t">
            <a:no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Identified Issues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Underperformance is often left unaddressed.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Goals are unclear or inconsistent across sites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(Torrington et al., 2020)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Recognition is infrequent, reducing motivation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(Gallup, 2019)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Limited documentation affects follow-up.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Proposed Solution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Introduce quarterly performance checks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(CIPD, 2022)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Set clear, fair, role-based goals.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Provide early, constructive support where performance drops.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Use a simple digital tool to record actions.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Supporting Evidence: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Frequent feedback increases clarity and accountability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(McKinsey &amp; Company, 2020)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Deliver improved service consistency using monthly “quality conversations”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(Interserve, 2019)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32325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ADD3E3-7319-D9E7-CE0E-033083D562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58DF1C55-E7C7-F7D7-0CEC-975D2296F4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5" y="-5"/>
            <a:ext cx="5197641" cy="6857997"/>
          </a:xfrm>
          <a:prstGeom prst="rect">
            <a:avLst/>
          </a:prstGeom>
          <a:gradFill>
            <a:gsLst>
              <a:gs pos="0">
                <a:srgbClr val="215F9A"/>
              </a:gs>
              <a:gs pos="97899">
                <a:schemeClr val="accent3">
                  <a:lumMod val="60000"/>
                  <a:lumOff val="40000"/>
                </a:schemeClr>
              </a:gs>
              <a:gs pos="74000">
                <a:schemeClr val="accent3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D7F21D3E-EF02-41F0-0037-1D19D3B8F1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" y="0"/>
            <a:ext cx="4608950" cy="6872675"/>
          </a:xfrm>
          <a:prstGeom prst="rect">
            <a:avLst/>
          </a:prstGeom>
          <a:gradFill flip="none" rotWithShape="1">
            <a:gsLst>
              <a:gs pos="0">
                <a:srgbClr val="163E64">
                  <a:alpha val="59000"/>
                </a:srgbClr>
              </a:gs>
              <a:gs pos="69000">
                <a:srgbClr val="215F9A">
                  <a:alpha val="0"/>
                </a:srgbClr>
              </a:gs>
            </a:gsLst>
            <a:lin ang="20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DD1643-9B61-23C1-528C-B7675DA200E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</a:blip>
          <a:srcRect l="28374" r="28374"/>
          <a:stretch/>
        </p:blipFill>
        <p:spPr>
          <a:xfrm>
            <a:off x="20" y="-14687"/>
            <a:ext cx="5197615" cy="6857998"/>
          </a:xfrm>
          <a:prstGeom prst="rect">
            <a:avLst/>
          </a:prstGeom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id="{F3E0AFA3-745D-0CB6-17F0-C7BAD8A07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386570"/>
            <a:ext cx="5197642" cy="4486105"/>
          </a:xfrm>
          <a:prstGeom prst="rect">
            <a:avLst/>
          </a:prstGeom>
          <a:gradFill flip="none" rotWithShape="1">
            <a:gsLst>
              <a:gs pos="11000">
                <a:schemeClr val="accent2"/>
              </a:gs>
              <a:gs pos="71000">
                <a:schemeClr val="accent2">
                  <a:alpha val="0"/>
                </a:schemeClr>
              </a:gs>
            </a:gsLst>
            <a:lin ang="15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E393228D-2CD4-F052-47F3-A9042A61B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13227"/>
            <a:ext cx="5197642" cy="4259448"/>
          </a:xfrm>
          <a:prstGeom prst="rect">
            <a:avLst/>
          </a:prstGeom>
          <a:gradFill flip="none" rotWithShape="1">
            <a:gsLst>
              <a:gs pos="2101">
                <a:schemeClr val="accent5">
                  <a:lumMod val="75000"/>
                </a:schemeClr>
              </a:gs>
              <a:gs pos="31000">
                <a:schemeClr val="accent5">
                  <a:alpha val="66000"/>
                </a:schemeClr>
              </a:gs>
              <a:gs pos="71000">
                <a:schemeClr val="accent2">
                  <a:alpha val="0"/>
                </a:schemeClr>
              </a:gs>
            </a:gsLst>
            <a:lin ang="17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BA5251-8F30-79B9-5F32-91315A9A7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815" y="4021743"/>
            <a:ext cx="3999542" cy="2235074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Engagement &amp; Retention</a:t>
            </a:r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6E5B9-50DC-5D78-FDD0-7AF2FE92F4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3770" y="237995"/>
            <a:ext cx="6526060" cy="6463430"/>
          </a:xfrm>
        </p:spPr>
        <p:txBody>
          <a:bodyPr anchor="t">
            <a:no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Identified Issues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High turnover among lower paid staff.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Many employees feel undervalued or disconnected.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Career paths are unclear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(Taylor, 2025)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Induction does not outline progression (Taylor &amp; Woodhams, 2022).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Proposed Solution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Provide structured induction for all new starters.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Introduce visible career pathways and development routes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(Picardi, 2020)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Build regular recognition and wellbeing checks into team routines.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Strengthen employee voice via forums and surveys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(Yadav, 2021)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Supporting Evidence: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Recognition improves retention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(Gallup, 2019)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Serco increased retention and promotions after redesigning induction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(Serco, 2020)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57874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28AC161-3E95-0A4A-8402-1A946F2C6C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3D5C348D-76E6-D02F-BF0B-E03661190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5" y="-5"/>
            <a:ext cx="5197641" cy="6857997"/>
          </a:xfrm>
          <a:prstGeom prst="rect">
            <a:avLst/>
          </a:prstGeom>
          <a:gradFill>
            <a:gsLst>
              <a:gs pos="0">
                <a:srgbClr val="215F9A"/>
              </a:gs>
              <a:gs pos="97899">
                <a:schemeClr val="accent3">
                  <a:lumMod val="60000"/>
                  <a:lumOff val="40000"/>
                </a:schemeClr>
              </a:gs>
              <a:gs pos="74000">
                <a:schemeClr val="accent3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63F8506-D660-5281-3F6F-4365BA1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" y="0"/>
            <a:ext cx="4608950" cy="6872675"/>
          </a:xfrm>
          <a:prstGeom prst="rect">
            <a:avLst/>
          </a:prstGeom>
          <a:gradFill flip="none" rotWithShape="1">
            <a:gsLst>
              <a:gs pos="0">
                <a:srgbClr val="163E64">
                  <a:alpha val="59000"/>
                </a:srgbClr>
              </a:gs>
              <a:gs pos="69000">
                <a:srgbClr val="215F9A">
                  <a:alpha val="0"/>
                </a:srgbClr>
              </a:gs>
            </a:gsLst>
            <a:lin ang="20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1BCC39-EDC1-2B22-938E-C2BC560F44D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</a:blip>
          <a:srcRect l="24747" r="24747"/>
          <a:stretch/>
        </p:blipFill>
        <p:spPr>
          <a:xfrm>
            <a:off x="20" y="-14687"/>
            <a:ext cx="5197615" cy="6857998"/>
          </a:xfrm>
          <a:prstGeom prst="rect">
            <a:avLst/>
          </a:prstGeom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id="{1349994E-F4A0-834B-7408-7902A3898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386570"/>
            <a:ext cx="5197642" cy="4486105"/>
          </a:xfrm>
          <a:prstGeom prst="rect">
            <a:avLst/>
          </a:prstGeom>
          <a:gradFill flip="none" rotWithShape="1">
            <a:gsLst>
              <a:gs pos="11000">
                <a:schemeClr val="accent2"/>
              </a:gs>
              <a:gs pos="71000">
                <a:schemeClr val="accent2">
                  <a:alpha val="0"/>
                </a:schemeClr>
              </a:gs>
            </a:gsLst>
            <a:lin ang="15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F38B10ED-7BD0-90E4-7B5D-D456A42FE0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13227"/>
            <a:ext cx="5197642" cy="4259448"/>
          </a:xfrm>
          <a:prstGeom prst="rect">
            <a:avLst/>
          </a:prstGeom>
          <a:gradFill flip="none" rotWithShape="1">
            <a:gsLst>
              <a:gs pos="2101">
                <a:schemeClr val="accent5">
                  <a:lumMod val="75000"/>
                </a:schemeClr>
              </a:gs>
              <a:gs pos="31000">
                <a:schemeClr val="accent5">
                  <a:alpha val="66000"/>
                </a:schemeClr>
              </a:gs>
              <a:gs pos="71000">
                <a:schemeClr val="accent2">
                  <a:alpha val="0"/>
                </a:schemeClr>
              </a:gs>
            </a:gsLst>
            <a:lin ang="17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BF8F2A-2DF1-5129-422E-6178A62D5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815" y="4021743"/>
            <a:ext cx="3999542" cy="2235074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 Culture</a:t>
            </a:r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72D54F-1D50-112A-FF52-B293AC6D51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3770" y="237995"/>
            <a:ext cx="6526060" cy="6463430"/>
          </a:xfrm>
        </p:spPr>
        <p:txBody>
          <a:bodyPr anchor="t">
            <a:no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Identified Issues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 “numbers-first” culture limits trust and motivation.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Groups tend to operate on their own, with only minimal interaction across the wider team.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Resistance to new wellbeing or flexible working ideas.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Culture is not aligned with client expectations for fair work and engagement.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Proposed Solution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Increase leadership visibility and consistent communication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(Armstrong, 2025)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Refresh organisational values to emphasise respect, development and teamwork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(Schein, 2017)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Introduce cross-team collaboration initiatives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(Yadav, 2021)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Link recognition to behaviours aligned with service quality.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Supporting Evidence: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People centred cultures improve performance and innovation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(Denison, 2020)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Compass Group strengthened collaboration and service outcomes through culture shift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(Compass Group, 2021)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65459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AF807EE-E65E-0915-CA74-BC04764910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ADB98CB6-F829-9D21-514A-67BB2E70A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5" y="-5"/>
            <a:ext cx="5197641" cy="6857997"/>
          </a:xfrm>
          <a:prstGeom prst="rect">
            <a:avLst/>
          </a:prstGeom>
          <a:gradFill>
            <a:gsLst>
              <a:gs pos="0">
                <a:srgbClr val="215F9A"/>
              </a:gs>
              <a:gs pos="97899">
                <a:schemeClr val="accent3">
                  <a:lumMod val="60000"/>
                  <a:lumOff val="40000"/>
                </a:schemeClr>
              </a:gs>
              <a:gs pos="74000">
                <a:schemeClr val="accent3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7A942FE3-BB9F-3F54-5033-EE736C205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" y="0"/>
            <a:ext cx="4608950" cy="6872675"/>
          </a:xfrm>
          <a:prstGeom prst="rect">
            <a:avLst/>
          </a:prstGeom>
          <a:gradFill flip="none" rotWithShape="1">
            <a:gsLst>
              <a:gs pos="0">
                <a:srgbClr val="163E64">
                  <a:alpha val="59000"/>
                </a:srgbClr>
              </a:gs>
              <a:gs pos="69000">
                <a:srgbClr val="215F9A">
                  <a:alpha val="0"/>
                </a:srgbClr>
              </a:gs>
            </a:gsLst>
            <a:lin ang="20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AA2462-D300-B8AC-C5F8-30C8DC92A90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</a:blip>
          <a:srcRect l="24762" r="24762"/>
          <a:stretch/>
        </p:blipFill>
        <p:spPr>
          <a:xfrm>
            <a:off x="20" y="-14687"/>
            <a:ext cx="5197615" cy="6857998"/>
          </a:xfrm>
          <a:prstGeom prst="rect">
            <a:avLst/>
          </a:prstGeom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id="{7010C765-399E-4392-2654-29CE22A6D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386570"/>
            <a:ext cx="5197642" cy="4486105"/>
          </a:xfrm>
          <a:prstGeom prst="rect">
            <a:avLst/>
          </a:prstGeom>
          <a:gradFill flip="none" rotWithShape="1">
            <a:gsLst>
              <a:gs pos="11000">
                <a:schemeClr val="accent2"/>
              </a:gs>
              <a:gs pos="71000">
                <a:schemeClr val="accent2">
                  <a:alpha val="0"/>
                </a:schemeClr>
              </a:gs>
            </a:gsLst>
            <a:lin ang="15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45B322E1-1F56-4531-968C-190908050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13227"/>
            <a:ext cx="5197642" cy="4259448"/>
          </a:xfrm>
          <a:prstGeom prst="rect">
            <a:avLst/>
          </a:prstGeom>
          <a:gradFill flip="none" rotWithShape="1">
            <a:gsLst>
              <a:gs pos="2101">
                <a:schemeClr val="accent5">
                  <a:lumMod val="75000"/>
                </a:schemeClr>
              </a:gs>
              <a:gs pos="31000">
                <a:schemeClr val="accent5">
                  <a:alpha val="66000"/>
                </a:schemeClr>
              </a:gs>
              <a:gs pos="71000">
                <a:schemeClr val="accent2">
                  <a:alpha val="0"/>
                </a:schemeClr>
              </a:gs>
            </a:gsLst>
            <a:lin ang="17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C13EED-E893-03F9-C59D-BE95EE1E7F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815" y="4021743"/>
            <a:ext cx="3999542" cy="2235074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Client Expectations &amp; Social Value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A84259-B23F-9C3A-0F14-68139F499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3770" y="237995"/>
            <a:ext cx="6526060" cy="6463430"/>
          </a:xfrm>
        </p:spPr>
        <p:txBody>
          <a:bodyPr anchor="t">
            <a:no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Identified Issues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Public sector clients expect fair work, wellbeing and development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(UK Government, 2021)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High turnover weakens service delivery.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Limited evidence of social value reduces competitiveness.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Proposed Solution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Track turnover, training hours and wellbeing metrics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Kautish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Include people-data in tenders and reviews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(Taylor, 2025)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Embed fair work and development practices into HR processes.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Align HR initiatives with the UK Social Value Model.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Supporting Evidence: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Social Value Model prioritises workforce wellbeing and stability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(UK Government, 2021)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Amey enhanced bid success through strong social value reporting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(Amey, 2022)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70391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3D8E24-2FD0-E11A-1502-949A3DB317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FB3CFC32-3DCE-A169-4FFC-4186A83950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5" y="-5"/>
            <a:ext cx="5197641" cy="6857997"/>
          </a:xfrm>
          <a:prstGeom prst="rect">
            <a:avLst/>
          </a:prstGeom>
          <a:gradFill>
            <a:gsLst>
              <a:gs pos="0">
                <a:srgbClr val="215F9A"/>
              </a:gs>
              <a:gs pos="97899">
                <a:schemeClr val="accent3">
                  <a:lumMod val="60000"/>
                  <a:lumOff val="40000"/>
                </a:schemeClr>
              </a:gs>
              <a:gs pos="74000">
                <a:schemeClr val="accent3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B061950-9E83-494B-D70A-398A2592E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" y="0"/>
            <a:ext cx="4608950" cy="6872675"/>
          </a:xfrm>
          <a:prstGeom prst="rect">
            <a:avLst/>
          </a:prstGeom>
          <a:gradFill flip="none" rotWithShape="1">
            <a:gsLst>
              <a:gs pos="0">
                <a:srgbClr val="163E64">
                  <a:alpha val="59000"/>
                </a:srgbClr>
              </a:gs>
              <a:gs pos="69000">
                <a:srgbClr val="215F9A">
                  <a:alpha val="0"/>
                </a:srgbClr>
              </a:gs>
            </a:gsLst>
            <a:lin ang="20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531E36-CB50-CDA5-D7A4-C6D0D8DCF1F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</a:blip>
          <a:srcRect l="24737" r="24737"/>
          <a:stretch/>
        </p:blipFill>
        <p:spPr>
          <a:xfrm>
            <a:off x="20" y="-14687"/>
            <a:ext cx="5197615" cy="6857998"/>
          </a:xfrm>
          <a:prstGeom prst="rect">
            <a:avLst/>
          </a:prstGeom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id="{61F295D3-0D37-142F-5511-2BF70C48F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386570"/>
            <a:ext cx="5197642" cy="4486105"/>
          </a:xfrm>
          <a:prstGeom prst="rect">
            <a:avLst/>
          </a:prstGeom>
          <a:gradFill flip="none" rotWithShape="1">
            <a:gsLst>
              <a:gs pos="11000">
                <a:schemeClr val="accent2"/>
              </a:gs>
              <a:gs pos="71000">
                <a:schemeClr val="accent2">
                  <a:alpha val="0"/>
                </a:schemeClr>
              </a:gs>
            </a:gsLst>
            <a:lin ang="15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774F8FDD-F7B3-42C7-4FE7-E9185EBBF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13227"/>
            <a:ext cx="5197642" cy="4259448"/>
          </a:xfrm>
          <a:prstGeom prst="rect">
            <a:avLst/>
          </a:prstGeom>
          <a:gradFill flip="none" rotWithShape="1">
            <a:gsLst>
              <a:gs pos="2101">
                <a:schemeClr val="accent5">
                  <a:lumMod val="75000"/>
                </a:schemeClr>
              </a:gs>
              <a:gs pos="31000">
                <a:schemeClr val="accent5">
                  <a:alpha val="66000"/>
                </a:schemeClr>
              </a:gs>
              <a:gs pos="71000">
                <a:schemeClr val="accent2">
                  <a:alpha val="0"/>
                </a:schemeClr>
              </a:gs>
            </a:gsLst>
            <a:lin ang="17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D94656-5D01-618C-3A09-2BE6997F7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815" y="4021743"/>
            <a:ext cx="3999542" cy="2235074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of Strategic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1857D-562D-C625-722D-F7E1257221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3770" y="237995"/>
            <a:ext cx="6526060" cy="6463430"/>
          </a:xfrm>
        </p:spPr>
        <p:txBody>
          <a:bodyPr anchor="t">
            <a:no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This Strategy Supports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More confident and capable managers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(Armstrong, 2025)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Clearer and more consistent performance systems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(CIPD, 2022)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Higher engagement and lower turnover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(Gallup, 2019)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 culture that reflects fairness, development and collaboration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(Schein, 2017)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Stronger social value evidence for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future public sector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contracts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(UK Government, 2021)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18406282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9000">
              <a:schemeClr val="accent5">
                <a:lumMod val="0"/>
                <a:lumOff val="100000"/>
              </a:schemeClr>
            </a:gs>
            <a:gs pos="70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72D61-6010-3690-196D-9772F2DBC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847" y="214812"/>
            <a:ext cx="1479115" cy="173495"/>
          </a:xfrm>
        </p:spPr>
        <p:txBody>
          <a:bodyPr>
            <a:normAutofit fontScale="90000"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41B90-B248-2AD0-D2D6-98712CB050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847" y="576198"/>
            <a:ext cx="11818306" cy="6066990"/>
          </a:xfrm>
        </p:spPr>
        <p:txBody>
          <a:bodyPr>
            <a:no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Amey (2022)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Social value report 2022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www.amey.co.uk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10 November 2025).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Armstrong, M. (2025)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How to manage people: fast, effective management skills that really get results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Sixth edition. London: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KoganPage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ezproxy.uwtsd.ac.uk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login?url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=https://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www.vlebooks.com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/product/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openreader?id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TrinityStD&amp;accId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=8886856&amp;isbn=9781398621213&amp;uid=^u (Accessed: 15 November 2025).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CIPD (2021)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Good work index 2021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London: CIPD. Available at: https://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www.cipd.org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12 November 2025).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CIPD (2022)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Performance management: factsheet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London: CIPD. Available at: https://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www.cipd.org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18 November 2025).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Compass Group (2021)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Annual review 2021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www.compass-group.com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8 November 2025).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Denison, D.R. (2020)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Denison model of organisational culture: research overview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Denison Consulting. Available at: https://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www.denisonconsulting.com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16 November 2025).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Gallup (2019)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State of the global workplace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Washington, DC: Gallup. Available at: https://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www.gallup.com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9 November 2025).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Interserve (2019)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Quality Conversations Programme: improving service consistency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Interserve Case Study. Available at: https://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www.interserve.com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14 November 2025).</a:t>
            </a:r>
          </a:p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Kautish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S.K. (ed.) (2021)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Using strategy analytics to measure corporate performance and business value creation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Hershey, Pennsylvania: IGI Global. Available at: https://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/10.4018/978-1-7998-7716-5 (Accessed: 11 November 2025).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McKinsey &amp; Company (2020)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Performance management that drives results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www.mckinsey.com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19 November 2025).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Mitie (2022)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Annual report and accounts 2022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www.mitie.com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11 November 2025).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Picardi, C.A. (2020)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Recruitment and selection: strategies for workforce planning and assessment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Los Angeles, California: SAGE.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Schein, E.H. (2017)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Organizational culture and leadership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5th edition. Hoboken, NJ: John Wiley &amp; Sons.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Serco (2020)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Workforce insights and development update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www.serco.com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15 November 2025).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Taylor, S., Woodhams, C. and Chartered Institute of Personnel and Development (2022)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management: people and organisations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Third edition. London: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KoganPage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app.kortext.com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/borrow/2015196 (Accessed: 13 November 2025).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Taylor, S. and Chartered Institute of Personnel and Development (2025)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Resourcing and talent management: the theory and practice of recruiting and developing a workforce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Ninth edition. London: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KoganPage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Thomson, B. (2024)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Management from A to Z and back again: 52 ideas, tools and models for managing people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St Albans: Critical Publishing.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Torrington, D., Hall, L., Taylor, S. and Atkinson, C. (2020)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11th edition. Harlow: Pearson Education Limited.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UK Government (2021)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The Social Value Model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London: Cabinet Office. Available at: https://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www.gov.uk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/government/publications/social-value-model (Accessed: 7 November 2025).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Yadav, R. (2021)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Critical issues on changing dynamics in employee relations and workforce diversity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Edited by R. Yadav, P. Panday and N. Sharma. Hershey, Pennsylvania: IGI Global. Available at: https://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/10.4018/978-1-7998-3515-8 (Accessed: 17 November 2025).</a:t>
            </a:r>
          </a:p>
        </p:txBody>
      </p:sp>
    </p:spTree>
    <p:extLst>
      <p:ext uri="{BB962C8B-B14F-4D97-AF65-F5344CB8AC3E}">
        <p14:creationId xmlns:p14="http://schemas.microsoft.com/office/powerpoint/2010/main" val="39848800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1475</Words>
  <Application>Microsoft Office PowerPoint</Application>
  <PresentationFormat>Widescreen</PresentationFormat>
  <Paragraphs>112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BA Leadership and Management Module: Developing Leadership and Management  Module code: BMSW5010  Lecturer: Rebecca Francis-Davies  Student: Florina Tutuiu (2409707)</vt:lpstr>
      <vt:lpstr>Table of Contents</vt:lpstr>
      <vt:lpstr>Manager Capability</vt:lpstr>
      <vt:lpstr>Performance Management</vt:lpstr>
      <vt:lpstr>Engagement &amp; Retention</vt:lpstr>
      <vt:lpstr>Organisational Culture</vt:lpstr>
      <vt:lpstr>Client Expectations &amp; Social Value</vt:lpstr>
      <vt:lpstr>Summary of Strategic Benefits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Tutuiu Florina</dc:creator>
  <cp:lastModifiedBy>Tutuiu Florina</cp:lastModifiedBy>
  <cp:revision>2</cp:revision>
  <dcterms:created xsi:type="dcterms:W3CDTF">2025-12-01T01:09:56Z</dcterms:created>
  <dcterms:modified xsi:type="dcterms:W3CDTF">2025-12-01T02:52:09Z</dcterms:modified>
</cp:coreProperties>
</file>