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4"/>
  </p:handoutMasterIdLst>
  <p:sldIdLst>
    <p:sldId id="256" r:id="rId2"/>
    <p:sldId id="266" r:id="rId3"/>
    <p:sldId id="267" r:id="rId4"/>
    <p:sldId id="268" r:id="rId5"/>
    <p:sldId id="269" r:id="rId6"/>
    <p:sldId id="271" r:id="rId7"/>
    <p:sldId id="276" r:id="rId8"/>
    <p:sldId id="270" r:id="rId9"/>
    <p:sldId id="274" r:id="rId10"/>
    <p:sldId id="272" r:id="rId11"/>
    <p:sldId id="277" r:id="rId12"/>
    <p:sldId id="273" r:id="rId13"/>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24" autoAdjust="0"/>
    <p:restoredTop sz="94660"/>
  </p:normalViewPr>
  <p:slideViewPr>
    <p:cSldViewPr>
      <p:cViewPr varScale="1">
        <p:scale>
          <a:sx n="104" d="100"/>
          <a:sy n="104" d="100"/>
        </p:scale>
        <p:origin x="-144" y="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12C28A05-1272-43D9-9C6E-D6CE39EE6937}" type="datetimeFigureOut">
              <a:rPr lang="en-US" smtClean="0"/>
              <a:pPr/>
              <a:t>10/4/2012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DE4C8D4-AE53-4A30-99A2-4F8871EADC3F}"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928794" y="4929198"/>
            <a:ext cx="5168914" cy="1327144"/>
          </a:xfrm>
        </p:spPr>
        <p:txBody>
          <a:bodyPr/>
          <a:lstStyle/>
          <a:p>
            <a:r>
              <a:rPr lang="en-US" sz="1800" dirty="0" smtClean="0">
                <a:solidFill>
                  <a:srgbClr val="408000"/>
                </a:solidFill>
              </a:rPr>
              <a:t>Level : HND / </a:t>
            </a:r>
            <a:r>
              <a:rPr lang="en-US" sz="1800" dirty="0" err="1" smtClean="0">
                <a:solidFill>
                  <a:srgbClr val="408000"/>
                </a:solidFill>
              </a:rPr>
              <a:t>BSc</a:t>
            </a:r>
            <a:r>
              <a:rPr lang="en-US" sz="1800" dirty="0" smtClean="0">
                <a:solidFill>
                  <a:srgbClr val="408000"/>
                </a:solidFill>
              </a:rPr>
              <a:t> 2</a:t>
            </a:r>
          </a:p>
          <a:p>
            <a:r>
              <a:rPr lang="en-US" sz="1800" dirty="0" smtClean="0">
                <a:solidFill>
                  <a:srgbClr val="408000"/>
                </a:solidFill>
              </a:rPr>
              <a:t>Lecturer :Tim Tudor</a:t>
            </a:r>
          </a:p>
          <a:p>
            <a:r>
              <a:rPr lang="en-US" sz="1800" dirty="0" smtClean="0">
                <a:solidFill>
                  <a:srgbClr val="408000"/>
                </a:solidFill>
              </a:rPr>
              <a:t>Email : timothy.tudor@smu.ac.uk</a:t>
            </a:r>
          </a:p>
          <a:p>
            <a:r>
              <a:rPr lang="en-US" sz="1800" dirty="0" smtClean="0">
                <a:solidFill>
                  <a:srgbClr val="408000"/>
                </a:solidFill>
              </a:rPr>
              <a:t>Year : 2012</a:t>
            </a:r>
            <a:endParaRPr lang="en-US" sz="1800" dirty="0">
              <a:solidFill>
                <a:srgbClr val="408000"/>
              </a:solidFill>
            </a:endParaRPr>
          </a:p>
        </p:txBody>
      </p:sp>
      <p:sp>
        <p:nvSpPr>
          <p:cNvPr id="2052" name="Rectangle 4"/>
          <p:cNvSpPr>
            <a:spLocks noGrp="1" noChangeArrowheads="1"/>
          </p:cNvSpPr>
          <p:nvPr>
            <p:ph type="ctrTitle"/>
          </p:nvPr>
        </p:nvSpPr>
        <p:spPr>
          <a:xfrm>
            <a:off x="657252" y="857232"/>
            <a:ext cx="7772400" cy="1470025"/>
          </a:xfrm>
          <a:noFill/>
          <a:ln/>
        </p:spPr>
        <p:txBody>
          <a:bodyPr/>
          <a:lstStyle/>
          <a:p>
            <a:r>
              <a:rPr lang="en-US" sz="4400" dirty="0" smtClean="0">
                <a:solidFill>
                  <a:srgbClr val="408000"/>
                </a:solidFill>
              </a:rPr>
              <a:t>Group Project</a:t>
            </a:r>
            <a:endParaRPr lang="en-US" sz="4400" dirty="0">
              <a:solidFill>
                <a:srgbClr val="408000"/>
              </a:solidFill>
            </a:endParaRPr>
          </a:p>
        </p:txBody>
      </p:sp>
      <p:pic>
        <p:nvPicPr>
          <p:cNvPr id="8" name="Picture 7" descr="http://www.mcrracecars.co.uk/images/homepage-main-car.png"/>
          <p:cNvPicPr/>
          <p:nvPr/>
        </p:nvPicPr>
        <p:blipFill>
          <a:blip r:embed="rId2" cstate="print"/>
          <a:srcRect/>
          <a:stretch>
            <a:fillRect/>
          </a:stretch>
        </p:blipFill>
        <p:spPr bwMode="auto">
          <a:xfrm>
            <a:off x="2339752" y="1844824"/>
            <a:ext cx="4374212" cy="331788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Syllabus</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Outcome Statements</a:t>
            </a:r>
          </a:p>
          <a:p>
            <a:pPr>
              <a:buNone/>
            </a:pPr>
            <a:endParaRPr lang="en-US" dirty="0" smtClean="0">
              <a:solidFill>
                <a:srgbClr val="008000"/>
              </a:solidFill>
            </a:endParaRPr>
          </a:p>
          <a:p>
            <a:r>
              <a:rPr lang="en-GB" sz="1400" dirty="0" smtClean="0"/>
              <a:t>Upon successful completion of this module, the student will be able to:</a:t>
            </a:r>
            <a:r>
              <a:rPr lang="en-GB" sz="1400" b="1" dirty="0" smtClean="0"/>
              <a:t> </a:t>
            </a:r>
          </a:p>
          <a:p>
            <a:endParaRPr lang="en-GB" sz="1400" dirty="0" smtClean="0"/>
          </a:p>
          <a:p>
            <a:pPr lvl="1"/>
            <a:r>
              <a:rPr lang="en-GB" sz="1400" b="1" dirty="0" smtClean="0"/>
              <a:t>1. Plan a project, as part of a team</a:t>
            </a:r>
            <a:r>
              <a:rPr lang="en-GB" sz="1400" dirty="0" smtClean="0"/>
              <a:t>, and to verbally present the design and development concepts and implementation stages.</a:t>
            </a:r>
          </a:p>
          <a:p>
            <a:pPr lvl="1"/>
            <a:endParaRPr lang="en-GB" sz="1400" dirty="0" smtClean="0"/>
          </a:p>
          <a:p>
            <a:pPr lvl="1"/>
            <a:r>
              <a:rPr lang="en-GB" sz="1400" b="1" dirty="0" smtClean="0"/>
              <a:t>2. Document a design and development programme</a:t>
            </a:r>
            <a:r>
              <a:rPr lang="en-GB" sz="1400" dirty="0" smtClean="0"/>
              <a:t> from initial concept to final realisation, including references to the project specification, research, implementation and achievements etc.</a:t>
            </a:r>
          </a:p>
          <a:p>
            <a:pPr lvl="1"/>
            <a:endParaRPr lang="en-GB" sz="1400" dirty="0" smtClean="0"/>
          </a:p>
          <a:p>
            <a:pPr lvl="1"/>
            <a:r>
              <a:rPr lang="en-GB" sz="1400" b="1" dirty="0" smtClean="0"/>
              <a:t>3. Implement the design and development, as part of a team</a:t>
            </a:r>
            <a:r>
              <a:rPr lang="en-GB" sz="1400" dirty="0" smtClean="0"/>
              <a:t>, and demonstrate its operation and also demonstrate an ability to produce the design on time and within budget.</a:t>
            </a: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Syllabus</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Indicative Content</a:t>
            </a:r>
          </a:p>
          <a:p>
            <a:pPr>
              <a:buNone/>
            </a:pPr>
            <a:endParaRPr lang="en-US" dirty="0" smtClean="0">
              <a:solidFill>
                <a:srgbClr val="008000"/>
              </a:solidFill>
            </a:endParaRPr>
          </a:p>
          <a:p>
            <a:pPr lvl="0"/>
            <a:r>
              <a:rPr lang="en-GB" sz="1400" dirty="0" smtClean="0"/>
              <a:t>Systematic design and development procedures.</a:t>
            </a:r>
          </a:p>
          <a:p>
            <a:pPr lvl="0"/>
            <a:endParaRPr lang="en-GB" sz="1400" dirty="0" smtClean="0"/>
          </a:p>
          <a:p>
            <a:pPr lvl="0"/>
            <a:r>
              <a:rPr lang="en-GB" sz="1400" dirty="0" smtClean="0"/>
              <a:t>Objective design and development selection.</a:t>
            </a:r>
          </a:p>
          <a:p>
            <a:pPr lvl="0"/>
            <a:endParaRPr lang="en-GB" sz="1400" dirty="0" smtClean="0"/>
          </a:p>
          <a:p>
            <a:pPr lvl="0"/>
            <a:r>
              <a:rPr lang="en-GB" sz="1400" dirty="0" smtClean="0"/>
              <a:t>Project Planning.</a:t>
            </a:r>
          </a:p>
          <a:p>
            <a:pPr lvl="0"/>
            <a:endParaRPr lang="en-GB" sz="1400" dirty="0" smtClean="0"/>
          </a:p>
          <a:p>
            <a:pPr lvl="0"/>
            <a:r>
              <a:rPr lang="en-GB" sz="1400" dirty="0" smtClean="0"/>
              <a:t>Cost prediction, manufacturing.</a:t>
            </a:r>
          </a:p>
          <a:p>
            <a:pPr lvl="0"/>
            <a:endParaRPr lang="en-GB" sz="1400" dirty="0" smtClean="0"/>
          </a:p>
          <a:p>
            <a:pPr lvl="0"/>
            <a:r>
              <a:rPr lang="en-GB" sz="1400" dirty="0" smtClean="0"/>
              <a:t>Quality and reliability.</a:t>
            </a:r>
          </a:p>
          <a:p>
            <a:pPr lvl="0"/>
            <a:endParaRPr lang="en-GB" sz="1400" dirty="0" smtClean="0"/>
          </a:p>
          <a:p>
            <a:pPr lvl="0"/>
            <a:r>
              <a:rPr lang="en-GB" sz="1400" dirty="0" smtClean="0"/>
              <a:t>Technical report writing.</a:t>
            </a:r>
          </a:p>
          <a:p>
            <a:pPr lvl="0"/>
            <a:endParaRPr lang="en-GB" sz="1400" dirty="0" smtClean="0"/>
          </a:p>
          <a:p>
            <a:pPr lvl="0"/>
            <a:r>
              <a:rPr lang="en-GB" sz="1400" dirty="0" smtClean="0"/>
              <a:t>Group working and management.</a:t>
            </a:r>
          </a:p>
          <a:p>
            <a:pPr lvl="0"/>
            <a:endParaRPr lang="en-GB" sz="1400" dirty="0" smtClean="0"/>
          </a:p>
          <a:p>
            <a:pPr lvl="0"/>
            <a:r>
              <a:rPr lang="en-GB" sz="1400" dirty="0" smtClean="0"/>
              <a:t>Communication skills</a:t>
            </a: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Syllabus</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Delivery</a:t>
            </a:r>
          </a:p>
          <a:p>
            <a:pPr>
              <a:buNone/>
            </a:pPr>
            <a:endParaRPr lang="en-US" dirty="0" smtClean="0">
              <a:solidFill>
                <a:srgbClr val="008000"/>
              </a:solidFill>
            </a:endParaRPr>
          </a:p>
          <a:p>
            <a:pPr>
              <a:buNone/>
            </a:pPr>
            <a:r>
              <a:rPr lang="en-GB" sz="1400" dirty="0" smtClean="0"/>
              <a:t>				Hours</a:t>
            </a:r>
          </a:p>
          <a:p>
            <a:pPr>
              <a:buNone/>
            </a:pPr>
            <a:r>
              <a:rPr lang="en-GB" sz="1400" dirty="0" smtClean="0"/>
              <a:t>		</a:t>
            </a:r>
          </a:p>
          <a:p>
            <a:r>
              <a:rPr lang="en-GB" sz="1400" dirty="0" smtClean="0"/>
              <a:t>Lectures: 		5</a:t>
            </a:r>
          </a:p>
          <a:p>
            <a:endParaRPr lang="en-GB" sz="1400" dirty="0" smtClean="0"/>
          </a:p>
          <a:p>
            <a:r>
              <a:rPr lang="en-GB" sz="1400" dirty="0" smtClean="0"/>
              <a:t>Laboratory		45</a:t>
            </a:r>
          </a:p>
          <a:p>
            <a:endParaRPr lang="en-GB" sz="1400" dirty="0" smtClean="0"/>
          </a:p>
          <a:p>
            <a:r>
              <a:rPr lang="en-GB" sz="1400" dirty="0" smtClean="0"/>
              <a:t>Student private  study: 	100</a:t>
            </a:r>
          </a:p>
          <a:p>
            <a:endParaRPr lang="en-GB" sz="1400" dirty="0" smtClean="0"/>
          </a:p>
          <a:p>
            <a:r>
              <a:rPr lang="en-GB" sz="1400" dirty="0" smtClean="0"/>
              <a:t>TOTAL		150</a:t>
            </a:r>
          </a:p>
          <a:p>
            <a:endParaRPr lang="en-GB" sz="1400" dirty="0" smtClean="0"/>
          </a:p>
          <a:p>
            <a:pPr lvl="0"/>
            <a:endParaRPr lang="en-GB" sz="1400" dirty="0" smtClean="0"/>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Syllabus</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Assessment</a:t>
            </a:r>
          </a:p>
          <a:p>
            <a:pPr>
              <a:buNone/>
            </a:pPr>
            <a:endParaRPr lang="en-US" dirty="0" smtClean="0">
              <a:solidFill>
                <a:srgbClr val="008000"/>
              </a:solidFill>
            </a:endParaRPr>
          </a:p>
          <a:p>
            <a:pPr lvl="1"/>
            <a:r>
              <a:rPr lang="en-GB" sz="1800" dirty="0" smtClean="0"/>
              <a:t>Initial Oral examination </a:t>
            </a:r>
            <a:r>
              <a:rPr lang="en-GB" sz="1800" b="1" dirty="0" smtClean="0"/>
              <a:t>Viva 1</a:t>
            </a:r>
            <a:r>
              <a:rPr lang="en-GB" sz="1800" dirty="0" smtClean="0"/>
              <a:t> (10%) 7/12/2012</a:t>
            </a:r>
          </a:p>
          <a:p>
            <a:pPr lvl="1"/>
            <a:endParaRPr lang="en-GB" sz="1800" dirty="0" smtClean="0"/>
          </a:p>
          <a:p>
            <a:pPr lvl="1"/>
            <a:r>
              <a:rPr lang="en-GB" sz="1800" dirty="0" smtClean="0"/>
              <a:t>Initial </a:t>
            </a:r>
            <a:r>
              <a:rPr lang="en-GB" sz="1800" b="1" dirty="0" smtClean="0"/>
              <a:t>Report</a:t>
            </a:r>
            <a:r>
              <a:rPr lang="en-GB" sz="1800" dirty="0" smtClean="0"/>
              <a:t> (20%) 7/12/2012</a:t>
            </a:r>
          </a:p>
          <a:p>
            <a:pPr lvl="1"/>
            <a:endParaRPr lang="en-GB" sz="1800" dirty="0" smtClean="0"/>
          </a:p>
          <a:p>
            <a:pPr lvl="1"/>
            <a:r>
              <a:rPr lang="en-GB" sz="1800" dirty="0" smtClean="0"/>
              <a:t>Final Oral examination </a:t>
            </a:r>
            <a:r>
              <a:rPr lang="en-GB" sz="1800" b="1" dirty="0" smtClean="0"/>
              <a:t>Viva 2</a:t>
            </a:r>
            <a:r>
              <a:rPr lang="en-GB" sz="1800" dirty="0" smtClean="0"/>
              <a:t> (20%) 10/5/2013</a:t>
            </a:r>
          </a:p>
          <a:p>
            <a:pPr lvl="1"/>
            <a:endParaRPr lang="en-GB" sz="1800" dirty="0" smtClean="0"/>
          </a:p>
          <a:p>
            <a:pPr lvl="1"/>
            <a:r>
              <a:rPr lang="en-GB" sz="1800" dirty="0" smtClean="0"/>
              <a:t>Final </a:t>
            </a:r>
            <a:r>
              <a:rPr lang="en-GB" sz="1800" b="1" dirty="0" smtClean="0"/>
              <a:t>Report</a:t>
            </a:r>
            <a:r>
              <a:rPr lang="en-GB" sz="1800" dirty="0" smtClean="0"/>
              <a:t> (50</a:t>
            </a:r>
            <a:r>
              <a:rPr lang="en-GB" sz="1800" smtClean="0"/>
              <a:t>%) 17/5/2013</a:t>
            </a:r>
            <a:endParaRPr lang="en-GB" sz="1800" dirty="0" smtClean="0"/>
          </a:p>
          <a:p>
            <a:endParaRPr lang="en-GB" sz="3200" dirty="0" smtClean="0"/>
          </a:p>
          <a:p>
            <a:r>
              <a:rPr lang="en-GB" sz="1800" dirty="0" smtClean="0"/>
              <a:t>Individual assessment from oral exams and contributions to be clearly defined in reports.	</a:t>
            </a:r>
          </a:p>
          <a:p>
            <a:endParaRPr lang="en-GB" sz="18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Groups</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This is a GROUP project</a:t>
            </a:r>
          </a:p>
          <a:p>
            <a:pPr>
              <a:buNone/>
            </a:pPr>
            <a:endParaRPr lang="en-US" dirty="0" smtClean="0">
              <a:solidFill>
                <a:srgbClr val="008000"/>
              </a:solidFill>
            </a:endParaRPr>
          </a:p>
          <a:p>
            <a:r>
              <a:rPr lang="en-GB" dirty="0" smtClean="0"/>
              <a:t>Project  is to be carried out in Groups of 5</a:t>
            </a:r>
          </a:p>
          <a:p>
            <a:endParaRPr lang="en-GB" dirty="0" smtClean="0"/>
          </a:p>
          <a:p>
            <a:r>
              <a:rPr lang="en-GB" dirty="0" smtClean="0"/>
              <a:t>You should organise yourselves and work as a TEAM</a:t>
            </a:r>
          </a:p>
          <a:p>
            <a:pPr>
              <a:buNone/>
            </a:pPr>
            <a:endParaRPr lang="en-GB" dirty="0" smtClean="0"/>
          </a:p>
          <a:p>
            <a:r>
              <a:rPr lang="en-GB" dirty="0" smtClean="0"/>
              <a:t>The project teams will be required to hold weekly meetings </a:t>
            </a:r>
          </a:p>
          <a:p>
            <a:pPr lvl="1"/>
            <a:r>
              <a:rPr lang="en-GB" dirty="0" smtClean="0"/>
              <a:t>Record minutes (Signed by supervisor)</a:t>
            </a:r>
          </a:p>
          <a:p>
            <a:pPr lvl="1"/>
            <a:r>
              <a:rPr lang="en-GB" dirty="0" smtClean="0"/>
              <a:t>Chaired by the elected student</a:t>
            </a:r>
          </a:p>
          <a:p>
            <a:pPr lvl="1"/>
            <a:r>
              <a:rPr lang="en-GB" dirty="0" smtClean="0"/>
              <a:t>Keep project plan up to date</a:t>
            </a:r>
          </a:p>
          <a:p>
            <a:endParaRPr lang="en-GB" dirty="0" smtClean="0"/>
          </a:p>
          <a:p>
            <a:r>
              <a:rPr lang="en-GB" dirty="0" smtClean="0"/>
              <a:t>Students will be expected to make a full contribution to the work of the group. </a:t>
            </a:r>
          </a:p>
          <a:p>
            <a:endParaRPr lang="en-GB" dirty="0" smtClean="0"/>
          </a:p>
          <a:p>
            <a:endParaRPr lang="en-GB" dirty="0" smtClean="0"/>
          </a:p>
          <a:p>
            <a:pPr>
              <a:buNone/>
            </a:pPr>
            <a:endParaRPr lang="en-US" b="1" dirty="0" smtClean="0">
              <a:solidFill>
                <a:srgbClr val="008000"/>
              </a:solidFill>
            </a:endParaRPr>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Groups</a:t>
            </a:r>
            <a:endParaRPr lang="en-US" dirty="0">
              <a:solidFill>
                <a:srgbClr val="408000"/>
              </a:solidFill>
            </a:endParaRPr>
          </a:p>
        </p:txBody>
      </p:sp>
      <p:sp>
        <p:nvSpPr>
          <p:cNvPr id="4" name="Content Placeholder 3"/>
          <p:cNvSpPr>
            <a:spLocks noGrp="1"/>
          </p:cNvSpPr>
          <p:nvPr>
            <p:ph idx="1"/>
          </p:nvPr>
        </p:nvSpPr>
        <p:spPr>
          <a:xfrm>
            <a:off x="251520" y="1268760"/>
            <a:ext cx="8229600" cy="4525963"/>
          </a:xfrm>
        </p:spPr>
        <p:txBody>
          <a:bodyPr/>
          <a:lstStyle/>
          <a:p>
            <a:pPr>
              <a:buNone/>
            </a:pPr>
            <a:r>
              <a:rPr lang="en-US" b="1" dirty="0" smtClean="0">
                <a:solidFill>
                  <a:srgbClr val="008000"/>
                </a:solidFill>
              </a:rPr>
              <a:t>Possible Roles</a:t>
            </a:r>
          </a:p>
          <a:p>
            <a:pPr>
              <a:buNone/>
            </a:pPr>
            <a:endParaRPr lang="en-GB" dirty="0" smtClean="0"/>
          </a:p>
          <a:p>
            <a:r>
              <a:rPr lang="en-GB" dirty="0" smtClean="0"/>
              <a:t>Possible areas of work within the team may be</a:t>
            </a:r>
          </a:p>
          <a:p>
            <a:endParaRPr lang="en-GB" dirty="0" smtClean="0"/>
          </a:p>
          <a:p>
            <a:pPr lvl="1"/>
            <a:r>
              <a:rPr lang="en-GB" dirty="0" smtClean="0"/>
              <a:t>CAD</a:t>
            </a:r>
          </a:p>
          <a:p>
            <a:pPr lvl="1"/>
            <a:r>
              <a:rPr lang="en-GB" dirty="0" smtClean="0"/>
              <a:t>Measurement</a:t>
            </a:r>
          </a:p>
          <a:p>
            <a:pPr lvl="1"/>
            <a:r>
              <a:rPr lang="en-GB" dirty="0" smtClean="0"/>
              <a:t>Assessment or requirements</a:t>
            </a:r>
          </a:p>
          <a:p>
            <a:pPr lvl="1"/>
            <a:r>
              <a:rPr lang="en-GB" dirty="0" smtClean="0"/>
              <a:t>Design</a:t>
            </a:r>
          </a:p>
          <a:p>
            <a:pPr lvl="1"/>
            <a:r>
              <a:rPr lang="en-GB" dirty="0" smtClean="0"/>
              <a:t>Manufacture</a:t>
            </a:r>
          </a:p>
          <a:p>
            <a:pPr lvl="1"/>
            <a:r>
              <a:rPr lang="en-GB" dirty="0" smtClean="0"/>
              <a:t>Research</a:t>
            </a:r>
          </a:p>
          <a:p>
            <a:pPr lvl="1"/>
            <a:r>
              <a:rPr lang="en-GB" dirty="0" smtClean="0"/>
              <a:t>Planning</a:t>
            </a:r>
          </a:p>
          <a:p>
            <a:pPr lvl="1"/>
            <a:r>
              <a:rPr lang="en-GB" dirty="0" smtClean="0"/>
              <a:t>Costing</a:t>
            </a:r>
          </a:p>
          <a:p>
            <a:pPr lvl="1"/>
            <a:r>
              <a:rPr lang="en-GB" dirty="0" smtClean="0"/>
              <a:t>Testing </a:t>
            </a:r>
          </a:p>
          <a:p>
            <a:endParaRPr lang="en-GB" sz="1400" dirty="0" smtClean="0"/>
          </a:p>
          <a:p>
            <a:endParaRPr lang="en-GB" sz="1400" dirty="0" smtClean="0"/>
          </a:p>
          <a:p>
            <a:endParaRPr lang="en-GB" sz="14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260648"/>
            <a:ext cx="8229600" cy="1143000"/>
          </a:xfrm>
        </p:spPr>
        <p:txBody>
          <a:bodyPr/>
          <a:lstStyle/>
          <a:p>
            <a:r>
              <a:rPr lang="en-US" dirty="0" smtClean="0">
                <a:solidFill>
                  <a:srgbClr val="408000"/>
                </a:solidFill>
              </a:rPr>
              <a:t>Project Brief </a:t>
            </a:r>
            <a:r>
              <a:rPr lang="en-US" dirty="0" smtClean="0">
                <a:solidFill>
                  <a:srgbClr val="408000"/>
                </a:solidFill>
              </a:rPr>
              <a:t/>
            </a:r>
            <a:br>
              <a:rPr lang="en-US" dirty="0" smtClean="0">
                <a:solidFill>
                  <a:srgbClr val="408000"/>
                </a:solidFill>
              </a:rPr>
            </a:br>
            <a:r>
              <a:rPr lang="en-US" dirty="0" smtClean="0">
                <a:solidFill>
                  <a:srgbClr val="408000"/>
                </a:solidFill>
              </a:rPr>
              <a:t/>
            </a:r>
            <a:br>
              <a:rPr lang="en-US" dirty="0" smtClean="0">
                <a:solidFill>
                  <a:srgbClr val="408000"/>
                </a:solidFill>
              </a:rPr>
            </a:br>
            <a:r>
              <a:rPr lang="en-US" dirty="0" smtClean="0">
                <a:solidFill>
                  <a:srgbClr val="408000"/>
                </a:solidFill>
              </a:rPr>
              <a:t>Motorsport / Automotive</a:t>
            </a:r>
            <a:endParaRPr lang="en-US" dirty="0">
              <a:solidFill>
                <a:srgbClr val="408000"/>
              </a:solidFill>
            </a:endParaRPr>
          </a:p>
        </p:txBody>
      </p:sp>
      <p:sp>
        <p:nvSpPr>
          <p:cNvPr id="4" name="Content Placeholder 3"/>
          <p:cNvSpPr>
            <a:spLocks noGrp="1"/>
          </p:cNvSpPr>
          <p:nvPr>
            <p:ph idx="1"/>
          </p:nvPr>
        </p:nvSpPr>
        <p:spPr>
          <a:xfrm>
            <a:off x="323528" y="1484784"/>
            <a:ext cx="8175653" cy="4525963"/>
          </a:xfrm>
        </p:spPr>
        <p:txBody>
          <a:bodyPr/>
          <a:lstStyle/>
          <a:p>
            <a:pPr>
              <a:buNone/>
            </a:pPr>
            <a:r>
              <a:rPr lang="en-US" b="1" dirty="0" smtClean="0">
                <a:solidFill>
                  <a:srgbClr val="008000"/>
                </a:solidFill>
              </a:rPr>
              <a:t>Background</a:t>
            </a:r>
          </a:p>
          <a:p>
            <a:pPr>
              <a:buNone/>
            </a:pPr>
            <a:endParaRPr lang="en-US" sz="1100" b="1" dirty="0" smtClean="0">
              <a:solidFill>
                <a:srgbClr val="008000"/>
              </a:solidFill>
            </a:endParaRPr>
          </a:p>
          <a:p>
            <a:pPr>
              <a:buNone/>
            </a:pPr>
            <a:endParaRPr lang="en-US" sz="1100" b="1" dirty="0" smtClean="0">
              <a:solidFill>
                <a:srgbClr val="008000"/>
              </a:solidFill>
            </a:endParaRPr>
          </a:p>
          <a:p>
            <a:pPr>
              <a:buNone/>
            </a:pPr>
            <a:endParaRPr lang="en-US" sz="1100" b="1" dirty="0" smtClean="0">
              <a:solidFill>
                <a:srgbClr val="008000"/>
              </a:solidFill>
            </a:endParaRPr>
          </a:p>
          <a:p>
            <a:pPr>
              <a:buNone/>
            </a:pPr>
            <a:endParaRPr lang="en-US" sz="1100" b="1" dirty="0" smtClean="0">
              <a:solidFill>
                <a:srgbClr val="008000"/>
              </a:solidFill>
            </a:endParaRPr>
          </a:p>
          <a:p>
            <a:pPr lvl="0"/>
            <a:r>
              <a:rPr lang="en-GB" sz="1800" dirty="0" smtClean="0"/>
              <a:t>The MCR race car is being actively developed for the Sports 2000 race series.</a:t>
            </a:r>
          </a:p>
          <a:p>
            <a:pPr lvl="0"/>
            <a:endParaRPr lang="en-GB" sz="1800" dirty="0" smtClean="0"/>
          </a:p>
          <a:p>
            <a:pPr lvl="0"/>
            <a:endParaRPr lang="en-GB" sz="1800" dirty="0" smtClean="0"/>
          </a:p>
          <a:p>
            <a:pPr lvl="0"/>
            <a:endParaRPr lang="en-GB" sz="1800" dirty="0" smtClean="0"/>
          </a:p>
          <a:p>
            <a:pPr lvl="0"/>
            <a:endParaRPr lang="en-GB" sz="1800" dirty="0" smtClean="0"/>
          </a:p>
          <a:p>
            <a:pPr lvl="0"/>
            <a:endParaRPr lang="en-GB" sz="1800" dirty="0" smtClean="0"/>
          </a:p>
          <a:p>
            <a:pPr lvl="0"/>
            <a:endParaRPr lang="en-GB" sz="1800" dirty="0" smtClean="0"/>
          </a:p>
          <a:p>
            <a:pPr lvl="0"/>
            <a:endParaRPr lang="en-GB" sz="1800" dirty="0" smtClean="0"/>
          </a:p>
          <a:p>
            <a:pPr lvl="0"/>
            <a:r>
              <a:rPr lang="en-GB" sz="1800" dirty="0" smtClean="0"/>
              <a:t>Currently the car’s front suspension is difficult to adjust and access the dampers. The longitudinal rigidity of front suspension is also poor.</a:t>
            </a:r>
          </a:p>
          <a:p>
            <a:endParaRPr lang="en-GB" sz="1400" dirty="0" smtClean="0"/>
          </a:p>
          <a:p>
            <a:pPr>
              <a:buNone/>
            </a:pPr>
            <a:endParaRPr lang="en-GB" sz="1400" dirty="0" smtClean="0"/>
          </a:p>
          <a:p>
            <a:endParaRPr lang="en-GB" sz="1400" dirty="0" smtClean="0"/>
          </a:p>
          <a:p>
            <a:endParaRPr lang="en-GB" sz="1400" dirty="0" smtClean="0"/>
          </a:p>
        </p:txBody>
      </p:sp>
      <p:pic>
        <p:nvPicPr>
          <p:cNvPr id="9" name="Picture 8" descr="http://www.mcrracecars.co.uk/images/homepage-main-car.png"/>
          <p:cNvPicPr/>
          <p:nvPr/>
        </p:nvPicPr>
        <p:blipFill>
          <a:blip r:embed="rId2" cstate="print"/>
          <a:srcRect/>
          <a:stretch>
            <a:fillRect/>
          </a:stretch>
        </p:blipFill>
        <p:spPr bwMode="auto">
          <a:xfrm>
            <a:off x="1547664" y="3284984"/>
            <a:ext cx="2952328" cy="2304256"/>
          </a:xfrm>
          <a:prstGeom prst="rect">
            <a:avLst/>
          </a:prstGeom>
          <a:noFill/>
          <a:ln w="9525">
            <a:noFill/>
            <a:miter lim="800000"/>
            <a:headEnd/>
            <a:tailEnd/>
          </a:ln>
        </p:spPr>
      </p:pic>
      <p:pic>
        <p:nvPicPr>
          <p:cNvPr id="2" name="Picture 2" descr="http://www.mcrracecars.co.uk/images/car_spec_2_s.jpg"/>
          <p:cNvPicPr>
            <a:picLocks noChangeAspect="1" noChangeArrowheads="1"/>
          </p:cNvPicPr>
          <p:nvPr/>
        </p:nvPicPr>
        <p:blipFill>
          <a:blip r:embed="rId3" cstate="print"/>
          <a:srcRect/>
          <a:stretch>
            <a:fillRect/>
          </a:stretch>
        </p:blipFill>
        <p:spPr bwMode="auto">
          <a:xfrm>
            <a:off x="5148064" y="3933056"/>
            <a:ext cx="2088232" cy="1412629"/>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6" name="Picture 6" descr="http://www.lmp-engineering.de/cms/upload/bildgalerie/Rear-Suspension.jpg"/>
          <p:cNvPicPr>
            <a:picLocks noChangeAspect="1" noChangeArrowheads="1"/>
          </p:cNvPicPr>
          <p:nvPr/>
        </p:nvPicPr>
        <p:blipFill>
          <a:blip r:embed="rId2" cstate="print"/>
          <a:srcRect/>
          <a:stretch>
            <a:fillRect/>
          </a:stretch>
        </p:blipFill>
        <p:spPr bwMode="auto">
          <a:xfrm rot="1389216">
            <a:off x="5299647" y="4602505"/>
            <a:ext cx="2268239" cy="1601944"/>
          </a:xfrm>
          <a:prstGeom prst="rect">
            <a:avLst/>
          </a:prstGeom>
          <a:noFill/>
        </p:spPr>
      </p:pic>
      <p:pic>
        <p:nvPicPr>
          <p:cNvPr id="5124" name="Picture 4" descr="http://images.machinedesign.com/images/archive/user0101jpg_00000034266.jpg"/>
          <p:cNvPicPr>
            <a:picLocks noChangeAspect="1" noChangeArrowheads="1"/>
          </p:cNvPicPr>
          <p:nvPr/>
        </p:nvPicPr>
        <p:blipFill>
          <a:blip r:embed="rId3" cstate="print"/>
          <a:srcRect/>
          <a:stretch>
            <a:fillRect/>
          </a:stretch>
        </p:blipFill>
        <p:spPr bwMode="auto">
          <a:xfrm rot="20325471">
            <a:off x="3477399" y="4819662"/>
            <a:ext cx="1992950" cy="1486269"/>
          </a:xfrm>
          <a:prstGeom prst="rect">
            <a:avLst/>
          </a:prstGeom>
          <a:noFill/>
        </p:spPr>
      </p:pic>
      <p:sp>
        <p:nvSpPr>
          <p:cNvPr id="5122" name="Rectangle 2"/>
          <p:cNvSpPr>
            <a:spLocks noGrp="1" noChangeArrowheads="1"/>
          </p:cNvSpPr>
          <p:nvPr>
            <p:ph type="title"/>
          </p:nvPr>
        </p:nvSpPr>
        <p:spPr>
          <a:xfrm>
            <a:off x="467544" y="-18256"/>
            <a:ext cx="8229600" cy="1143000"/>
          </a:xfrm>
        </p:spPr>
        <p:txBody>
          <a:bodyPr/>
          <a:lstStyle/>
          <a:p>
            <a:r>
              <a:rPr lang="en-US" dirty="0" smtClean="0">
                <a:solidFill>
                  <a:srgbClr val="408000"/>
                </a:solidFill>
              </a:rPr>
              <a:t>Project Brief </a:t>
            </a:r>
            <a:endParaRPr lang="en-US" dirty="0">
              <a:solidFill>
                <a:srgbClr val="408000"/>
              </a:solidFill>
            </a:endParaRPr>
          </a:p>
        </p:txBody>
      </p:sp>
      <p:sp>
        <p:nvSpPr>
          <p:cNvPr id="4" name="Content Placeholder 3"/>
          <p:cNvSpPr>
            <a:spLocks noGrp="1"/>
          </p:cNvSpPr>
          <p:nvPr>
            <p:ph idx="1"/>
          </p:nvPr>
        </p:nvSpPr>
        <p:spPr>
          <a:xfrm>
            <a:off x="395536" y="559221"/>
            <a:ext cx="8175653" cy="4525963"/>
          </a:xfrm>
        </p:spPr>
        <p:txBody>
          <a:bodyPr/>
          <a:lstStyle/>
          <a:p>
            <a:pPr>
              <a:buNone/>
            </a:pPr>
            <a:endParaRPr lang="en-US" dirty="0" smtClean="0">
              <a:solidFill>
                <a:srgbClr val="008000"/>
              </a:solidFill>
            </a:endParaRPr>
          </a:p>
          <a:p>
            <a:r>
              <a:rPr lang="en-GB" sz="1800" dirty="0" smtClean="0"/>
              <a:t>The general project brief is to:</a:t>
            </a:r>
          </a:p>
          <a:p>
            <a:endParaRPr lang="en-GB" sz="1800" dirty="0" smtClean="0"/>
          </a:p>
          <a:p>
            <a:pPr lvl="1"/>
            <a:r>
              <a:rPr lang="en-GB" sz="1600" dirty="0" smtClean="0"/>
              <a:t>Research suspension layouts and requirements, and then critically review the current suspension system on the MCR race car.</a:t>
            </a:r>
          </a:p>
          <a:p>
            <a:pPr lvl="1"/>
            <a:endParaRPr lang="en-GB" sz="1600" dirty="0" smtClean="0"/>
          </a:p>
          <a:p>
            <a:pPr lvl="1"/>
            <a:r>
              <a:rPr lang="en-GB" sz="1600" dirty="0" smtClean="0"/>
              <a:t>Redesign the front suspension to improve access and adjustability, whilst trying to reduce overall mass. You should also review the wishbone geometry to increase longitudinal </a:t>
            </a:r>
            <a:r>
              <a:rPr lang="en-GB" sz="1600" dirty="0" err="1" smtClean="0"/>
              <a:t>ridgidity</a:t>
            </a:r>
            <a:r>
              <a:rPr lang="en-GB" sz="1600" dirty="0" smtClean="0"/>
              <a:t>. </a:t>
            </a:r>
          </a:p>
          <a:p>
            <a:pPr lvl="1"/>
            <a:endParaRPr lang="en-GB" sz="1600" dirty="0" smtClean="0"/>
          </a:p>
          <a:p>
            <a:pPr lvl="1"/>
            <a:r>
              <a:rPr lang="en-GB" sz="1600" dirty="0" smtClean="0"/>
              <a:t>Document and justify the project and designs</a:t>
            </a:r>
          </a:p>
          <a:p>
            <a:endParaRPr lang="en-GB" sz="1400" dirty="0" smtClean="0"/>
          </a:p>
        </p:txBody>
      </p:sp>
      <p:pic>
        <p:nvPicPr>
          <p:cNvPr id="2" name="Picture 2" descr="http://www.racecar-engineering.com/wp-content/uploads/2008/05/Sportcast-Suspension-diagram.jpg"/>
          <p:cNvPicPr>
            <a:picLocks noChangeAspect="1" noChangeArrowheads="1"/>
          </p:cNvPicPr>
          <p:nvPr/>
        </p:nvPicPr>
        <p:blipFill>
          <a:blip r:embed="rId4" cstate="print"/>
          <a:srcRect/>
          <a:stretch>
            <a:fillRect/>
          </a:stretch>
        </p:blipFill>
        <p:spPr bwMode="auto">
          <a:xfrm rot="1869173">
            <a:off x="1570640" y="4762920"/>
            <a:ext cx="2392539" cy="159093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0"/>
            <a:ext cx="8229600" cy="1143000"/>
          </a:xfrm>
        </p:spPr>
        <p:txBody>
          <a:bodyPr/>
          <a:lstStyle/>
          <a:p>
            <a:r>
              <a:rPr lang="en-US" dirty="0" smtClean="0">
                <a:solidFill>
                  <a:srgbClr val="408000"/>
                </a:solidFill>
              </a:rPr>
              <a:t>Project requirements</a:t>
            </a:r>
            <a:endParaRPr lang="en-US" dirty="0">
              <a:solidFill>
                <a:srgbClr val="408000"/>
              </a:solidFill>
            </a:endParaRPr>
          </a:p>
        </p:txBody>
      </p:sp>
      <p:sp>
        <p:nvSpPr>
          <p:cNvPr id="4" name="Content Placeholder 3"/>
          <p:cNvSpPr>
            <a:spLocks noGrp="1"/>
          </p:cNvSpPr>
          <p:nvPr>
            <p:ph idx="1"/>
          </p:nvPr>
        </p:nvSpPr>
        <p:spPr>
          <a:xfrm>
            <a:off x="395536" y="692671"/>
            <a:ext cx="8229600" cy="5904681"/>
          </a:xfrm>
        </p:spPr>
        <p:txBody>
          <a:bodyPr numCol="2"/>
          <a:lstStyle/>
          <a:p>
            <a:pPr>
              <a:buNone/>
            </a:pPr>
            <a:endParaRPr lang="en-US" b="1" dirty="0" smtClean="0">
              <a:solidFill>
                <a:srgbClr val="008000"/>
              </a:solidFill>
            </a:endParaRPr>
          </a:p>
          <a:p>
            <a:pPr lvl="1"/>
            <a:r>
              <a:rPr lang="en-GB" sz="1400" dirty="0" smtClean="0"/>
              <a:t>Include a detailed </a:t>
            </a:r>
            <a:r>
              <a:rPr lang="en-GB" sz="1400" b="1" dirty="0" smtClean="0"/>
              <a:t>time plan </a:t>
            </a:r>
            <a:r>
              <a:rPr lang="en-GB" sz="1400" dirty="0" smtClean="0"/>
              <a:t>with tracking</a:t>
            </a:r>
          </a:p>
          <a:p>
            <a:pPr lvl="1"/>
            <a:endParaRPr lang="en-GB" sz="1400" dirty="0" smtClean="0"/>
          </a:p>
          <a:p>
            <a:pPr lvl="1"/>
            <a:r>
              <a:rPr lang="en-GB" sz="1400" dirty="0" smtClean="0"/>
              <a:t>Be designed to integrate with the chassis behind the front bulkhead (you may make significant modifications to the chassis forward of this bulkhead but only minor modifications rearward of this point, such as suspension mounts.)</a:t>
            </a:r>
          </a:p>
          <a:p>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smtClean="0"/>
          </a:p>
          <a:p>
            <a:pPr lvl="1"/>
            <a:r>
              <a:rPr lang="en-GB" sz="1400" dirty="0" smtClean="0"/>
              <a:t>Be designed to </a:t>
            </a:r>
            <a:r>
              <a:rPr lang="en-GB" sz="1400" b="1" dirty="0" smtClean="0"/>
              <a:t>complement the rear </a:t>
            </a:r>
            <a:r>
              <a:rPr lang="en-GB" sz="1400" dirty="0" smtClean="0"/>
              <a:t>suspension system’s geometry</a:t>
            </a:r>
          </a:p>
          <a:p>
            <a:pPr lvl="1"/>
            <a:endParaRPr lang="en-GB" sz="1400" dirty="0" smtClean="0"/>
          </a:p>
          <a:p>
            <a:pPr lvl="1"/>
            <a:endParaRPr lang="en-GB" sz="1400" dirty="0" smtClean="0"/>
          </a:p>
          <a:p>
            <a:pPr lvl="1"/>
            <a:endParaRPr lang="en-GB" sz="1400" dirty="0" smtClean="0"/>
          </a:p>
          <a:p>
            <a:pPr lvl="1"/>
            <a:endParaRPr lang="en-GB" sz="1400" dirty="0" smtClean="0"/>
          </a:p>
          <a:p>
            <a:pPr lvl="1"/>
            <a:endParaRPr lang="en-GB" sz="1400" dirty="0" smtClean="0"/>
          </a:p>
          <a:p>
            <a:pPr lvl="1"/>
            <a:endParaRPr lang="en-GB" sz="1400" dirty="0" smtClean="0"/>
          </a:p>
          <a:p>
            <a:pPr lvl="1"/>
            <a:endParaRPr lang="en-GB" sz="1400" dirty="0" smtClean="0"/>
          </a:p>
          <a:p>
            <a:pPr lvl="1">
              <a:buNone/>
            </a:pPr>
            <a:endParaRPr lang="en-GB" sz="1400" dirty="0" smtClean="0"/>
          </a:p>
          <a:p>
            <a:pPr lvl="1"/>
            <a:r>
              <a:rPr lang="en-GB" sz="1400" dirty="0" smtClean="0"/>
              <a:t>Be </a:t>
            </a:r>
            <a:r>
              <a:rPr lang="en-GB" sz="1400" b="1" dirty="0" smtClean="0"/>
              <a:t>structurally sound </a:t>
            </a:r>
            <a:r>
              <a:rPr lang="en-GB" sz="1400" dirty="0" smtClean="0"/>
              <a:t>given the car will corner at a maximum lateral acceleration of 2.0G. Proof calculations required.</a:t>
            </a:r>
          </a:p>
          <a:p>
            <a:pPr lvl="1"/>
            <a:endParaRPr lang="en-GB" sz="1400" dirty="0" smtClean="0"/>
          </a:p>
          <a:p>
            <a:pPr lvl="1"/>
            <a:r>
              <a:rPr lang="en-GB" sz="1400" dirty="0" smtClean="0"/>
              <a:t>Include </a:t>
            </a:r>
            <a:r>
              <a:rPr lang="en-GB" sz="1400" b="1" dirty="0" smtClean="0"/>
              <a:t>justification</a:t>
            </a:r>
            <a:r>
              <a:rPr lang="en-GB" sz="1400" dirty="0" smtClean="0"/>
              <a:t> of chosen geometry. </a:t>
            </a:r>
          </a:p>
          <a:p>
            <a:pPr lvl="1"/>
            <a:endParaRPr lang="en-GB" sz="1400" dirty="0" smtClean="0"/>
          </a:p>
          <a:p>
            <a:pPr lvl="1"/>
            <a:r>
              <a:rPr lang="en-GB" sz="1400" dirty="0" smtClean="0"/>
              <a:t>Include </a:t>
            </a:r>
            <a:r>
              <a:rPr lang="en-GB" sz="1400" b="1" dirty="0" smtClean="0"/>
              <a:t>detailed designs </a:t>
            </a:r>
            <a:r>
              <a:rPr lang="en-GB" sz="1400" dirty="0" smtClean="0"/>
              <a:t>for each component in the system along with manufacturing drawings.</a:t>
            </a:r>
          </a:p>
          <a:p>
            <a:pPr lvl="1"/>
            <a:endParaRPr lang="en-GB" sz="1400" dirty="0" smtClean="0"/>
          </a:p>
          <a:p>
            <a:pPr lvl="1"/>
            <a:r>
              <a:rPr lang="en-GB" sz="1400" dirty="0" smtClean="0"/>
              <a:t>Include a </a:t>
            </a:r>
            <a:r>
              <a:rPr lang="en-GB" sz="1400" b="1" dirty="0" smtClean="0"/>
              <a:t>3D assembly model </a:t>
            </a:r>
            <a:r>
              <a:rPr lang="en-GB" sz="1400" dirty="0" smtClean="0"/>
              <a:t>to show the installed system. A 2D assembly drawing is </a:t>
            </a:r>
            <a:r>
              <a:rPr lang="en-GB" sz="1400" b="1" dirty="0" smtClean="0"/>
              <a:t>also</a:t>
            </a:r>
            <a:r>
              <a:rPr lang="en-GB" sz="1400" dirty="0" smtClean="0"/>
              <a:t> required</a:t>
            </a:r>
          </a:p>
          <a:p>
            <a:pPr lvl="1"/>
            <a:r>
              <a:rPr lang="en-GB" sz="1400" dirty="0" smtClean="0"/>
              <a:t>.</a:t>
            </a:r>
          </a:p>
          <a:p>
            <a:pPr lvl="1"/>
            <a:r>
              <a:rPr lang="en-GB" sz="1400" dirty="0" smtClean="0"/>
              <a:t>Include </a:t>
            </a:r>
            <a:r>
              <a:rPr lang="en-GB" sz="1400" b="1" dirty="0" smtClean="0"/>
              <a:t>material specifications </a:t>
            </a:r>
            <a:r>
              <a:rPr lang="en-GB" sz="1400" dirty="0" smtClean="0"/>
              <a:t>and justifications for each component. </a:t>
            </a:r>
          </a:p>
          <a:p>
            <a:pPr lvl="1"/>
            <a:endParaRPr lang="en-GB" sz="1400" dirty="0" smtClean="0"/>
          </a:p>
          <a:p>
            <a:pPr lvl="1"/>
            <a:r>
              <a:rPr lang="en-GB" sz="1400" dirty="0" smtClean="0"/>
              <a:t>Include </a:t>
            </a:r>
            <a:r>
              <a:rPr lang="en-GB" sz="1400" b="1" dirty="0" err="1" smtClean="0"/>
              <a:t>costings</a:t>
            </a:r>
            <a:r>
              <a:rPr lang="en-GB" sz="1400" dirty="0" smtClean="0"/>
              <a:t> for  the suspension system components and required modifications</a:t>
            </a:r>
          </a:p>
          <a:p>
            <a:pPr lvl="1"/>
            <a:endParaRPr lang="en-GB" sz="1400" dirty="0" smtClean="0"/>
          </a:p>
          <a:p>
            <a:pPr lvl="1"/>
            <a:r>
              <a:rPr lang="en-GB" sz="1400" dirty="0" smtClean="0"/>
              <a:t>Include a </a:t>
            </a:r>
            <a:r>
              <a:rPr lang="en-GB" sz="1400" b="1" dirty="0" smtClean="0"/>
              <a:t>physical model </a:t>
            </a:r>
            <a:r>
              <a:rPr lang="en-GB" sz="1400" dirty="0" smtClean="0"/>
              <a:t>(balsa wood or welding rod) of the suspension system</a:t>
            </a:r>
            <a:r>
              <a:rPr lang="en-GB" dirty="0" smtClean="0"/>
              <a:t>.</a:t>
            </a:r>
            <a:endParaRPr lang="en-GB" sz="1400" dirty="0" smtClean="0"/>
          </a:p>
          <a:p>
            <a:pPr lvl="1"/>
            <a:endParaRPr lang="en-GB" sz="1400" dirty="0" smtClean="0"/>
          </a:p>
          <a:p>
            <a:pPr lvl="1"/>
            <a:endParaRPr lang="en-GB" sz="1400" dirty="0" smtClean="0"/>
          </a:p>
          <a:p>
            <a:pPr lvl="1"/>
            <a:endParaRPr lang="en-GB" sz="1400" dirty="0" smtClean="0"/>
          </a:p>
          <a:p>
            <a:pPr lvl="1"/>
            <a:endParaRPr lang="en-GB" sz="1400" dirty="0" smtClean="0"/>
          </a:p>
          <a:p>
            <a:endParaRPr lang="en-GB" sz="1400" dirty="0" smtClean="0"/>
          </a:p>
          <a:p>
            <a:endParaRPr lang="en-GB" sz="1400" dirty="0" smtClean="0"/>
          </a:p>
        </p:txBody>
      </p:sp>
      <p:pic>
        <p:nvPicPr>
          <p:cNvPr id="5" name="Picture 4" descr="C:\Users\Tim Tudor\AppData\Local\Microsoft\Windows\Temporary Internet Files\Content.Outlook\6PCPXQJU\IMAG0237.jpg"/>
          <p:cNvPicPr/>
          <p:nvPr/>
        </p:nvPicPr>
        <p:blipFill>
          <a:blip r:embed="rId2" cstate="print"/>
          <a:srcRect/>
          <a:stretch>
            <a:fillRect/>
          </a:stretch>
        </p:blipFill>
        <p:spPr bwMode="auto">
          <a:xfrm>
            <a:off x="1763688" y="3068960"/>
            <a:ext cx="1872208" cy="28083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Ambitious Projects</a:t>
            </a:r>
            <a:endParaRPr lang="en-US" dirty="0">
              <a:solidFill>
                <a:srgbClr val="408000"/>
              </a:solidFill>
            </a:endParaRPr>
          </a:p>
        </p:txBody>
      </p:sp>
      <p:sp>
        <p:nvSpPr>
          <p:cNvPr id="4" name="Content Placeholder 3"/>
          <p:cNvSpPr>
            <a:spLocks noGrp="1"/>
          </p:cNvSpPr>
          <p:nvPr>
            <p:ph idx="1"/>
          </p:nvPr>
        </p:nvSpPr>
        <p:spPr>
          <a:xfrm>
            <a:off x="467544" y="1340768"/>
            <a:ext cx="5400600" cy="4525963"/>
          </a:xfrm>
        </p:spPr>
        <p:txBody>
          <a:bodyPr/>
          <a:lstStyle/>
          <a:p>
            <a:pPr>
              <a:buNone/>
            </a:pPr>
            <a:r>
              <a:rPr lang="en-US" b="1" dirty="0" smtClean="0">
                <a:solidFill>
                  <a:srgbClr val="008000"/>
                </a:solidFill>
              </a:rPr>
              <a:t>May Include</a:t>
            </a:r>
          </a:p>
          <a:p>
            <a:pPr>
              <a:buNone/>
            </a:pPr>
            <a:endParaRPr lang="en-US" b="1" dirty="0" smtClean="0">
              <a:solidFill>
                <a:srgbClr val="008000"/>
              </a:solidFill>
            </a:endParaRPr>
          </a:p>
          <a:p>
            <a:pPr lvl="1"/>
            <a:r>
              <a:rPr lang="en-GB" sz="1600" dirty="0" smtClean="0"/>
              <a:t>An investigation into the effects and implications of rising/falling rate suspension and their influence on the overall vehicle balance. </a:t>
            </a:r>
          </a:p>
          <a:p>
            <a:pPr lvl="1"/>
            <a:endParaRPr lang="en-GB" sz="1600" dirty="0" smtClean="0"/>
          </a:p>
          <a:p>
            <a:pPr lvl="1"/>
            <a:r>
              <a:rPr lang="en-GB" sz="1600" dirty="0" smtClean="0"/>
              <a:t>An investigation into ways to make the suspension system adjustable so handling and/or tyre usage can be tuned. (e.g. adjustable Camber, Castor and roll centre)</a:t>
            </a:r>
          </a:p>
          <a:p>
            <a:pPr lvl="1"/>
            <a:endParaRPr lang="en-GB" sz="1600" dirty="0" smtClean="0"/>
          </a:p>
          <a:p>
            <a:pPr lvl="1"/>
            <a:r>
              <a:rPr lang="en-GB" sz="1600" dirty="0" smtClean="0"/>
              <a:t>Specification of spring and ARB rates, given a maximum body roll angle of 1 degree/G of cornering. You should aim for an initial load split balance of 50% but have the ability to alter this as track testing indicates.</a:t>
            </a:r>
          </a:p>
          <a:p>
            <a:endParaRPr lang="en-GB" sz="1400" dirty="0" smtClean="0"/>
          </a:p>
          <a:p>
            <a:pPr lvl="5"/>
            <a:endParaRPr lang="en-GB" sz="1400" dirty="0" smtClean="0"/>
          </a:p>
          <a:p>
            <a:pPr lvl="1"/>
            <a:endParaRPr lang="en-GB" sz="1400" dirty="0" smtClean="0"/>
          </a:p>
          <a:p>
            <a:pPr lvl="1"/>
            <a:endParaRPr lang="en-GB" sz="1400" dirty="0" smtClean="0"/>
          </a:p>
          <a:p>
            <a:endParaRPr lang="en-GB" sz="1400" dirty="0" smtClean="0"/>
          </a:p>
        </p:txBody>
      </p:sp>
      <p:pic>
        <p:nvPicPr>
          <p:cNvPr id="2050" name="Picture 2" descr="http://insideracingtechnology.com/Resources/dlrafrnt.jpg"/>
          <p:cNvPicPr>
            <a:picLocks noChangeAspect="1" noChangeArrowheads="1"/>
          </p:cNvPicPr>
          <p:nvPr/>
        </p:nvPicPr>
        <p:blipFill>
          <a:blip r:embed="rId2" cstate="print"/>
          <a:srcRect/>
          <a:stretch>
            <a:fillRect/>
          </a:stretch>
        </p:blipFill>
        <p:spPr bwMode="auto">
          <a:xfrm>
            <a:off x="6012160" y="1340768"/>
            <a:ext cx="1296954" cy="1728192"/>
          </a:xfrm>
          <a:prstGeom prst="rect">
            <a:avLst/>
          </a:prstGeom>
          <a:noFill/>
        </p:spPr>
      </p:pic>
      <p:pic>
        <p:nvPicPr>
          <p:cNvPr id="2052" name="Picture 4" descr="http://images.machinedesign.com/images/archive/user0200jpg_00000034267.jpg"/>
          <p:cNvPicPr>
            <a:picLocks noChangeAspect="1" noChangeArrowheads="1"/>
          </p:cNvPicPr>
          <p:nvPr/>
        </p:nvPicPr>
        <p:blipFill>
          <a:blip r:embed="rId3" cstate="print"/>
          <a:srcRect l="6326" t="7234"/>
          <a:stretch>
            <a:fillRect/>
          </a:stretch>
        </p:blipFill>
        <p:spPr bwMode="auto">
          <a:xfrm>
            <a:off x="7308304" y="3140968"/>
            <a:ext cx="1584176" cy="1371896"/>
          </a:xfrm>
          <a:prstGeom prst="rect">
            <a:avLst/>
          </a:prstGeom>
          <a:noFill/>
        </p:spPr>
      </p:pic>
      <p:pic>
        <p:nvPicPr>
          <p:cNvPr id="2054" name="Picture 6" descr="http://t0.gstatic.com/images?q=tbn:ANd9GcSyzx7eCDEaqzETPL2cVav_a3teXjjddhZ6Zd9MWclZD8pxfDCy&amp;t=1"/>
          <p:cNvPicPr>
            <a:picLocks noChangeAspect="1" noChangeArrowheads="1"/>
          </p:cNvPicPr>
          <p:nvPr/>
        </p:nvPicPr>
        <p:blipFill>
          <a:blip r:embed="rId4" cstate="print"/>
          <a:srcRect/>
          <a:stretch>
            <a:fillRect/>
          </a:stretch>
        </p:blipFill>
        <p:spPr bwMode="auto">
          <a:xfrm>
            <a:off x="6012160" y="4797152"/>
            <a:ext cx="2552700" cy="1790701"/>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Project Brief </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Initial Steps</a:t>
            </a:r>
          </a:p>
          <a:p>
            <a:pPr>
              <a:buNone/>
            </a:pPr>
            <a:endParaRPr lang="en-US" b="1" dirty="0" smtClean="0">
              <a:solidFill>
                <a:srgbClr val="008000"/>
              </a:solidFill>
            </a:endParaRPr>
          </a:p>
          <a:p>
            <a:r>
              <a:rPr lang="en-GB" sz="1800" dirty="0" smtClean="0"/>
              <a:t>Get yourselves into groups of 5 by next week!</a:t>
            </a:r>
          </a:p>
          <a:p>
            <a:endParaRPr lang="en-GB" sz="1800" dirty="0" smtClean="0"/>
          </a:p>
          <a:p>
            <a:r>
              <a:rPr lang="en-GB" sz="1800" dirty="0" smtClean="0"/>
              <a:t>Anyone not in a group of 5 by next week will be allocated a group.</a:t>
            </a:r>
          </a:p>
          <a:p>
            <a:endParaRPr lang="en-GB" sz="1800" dirty="0" smtClean="0"/>
          </a:p>
          <a:p>
            <a:r>
              <a:rPr lang="en-GB" sz="1800" dirty="0" smtClean="0"/>
              <a:t>Have initial project meeting within you group</a:t>
            </a:r>
          </a:p>
          <a:p>
            <a:endParaRPr lang="en-GB" sz="1800" dirty="0" smtClean="0"/>
          </a:p>
          <a:p>
            <a:r>
              <a:rPr lang="en-GB" sz="1800" dirty="0" smtClean="0"/>
              <a:t>Research possible solutions to the given problem for next lecture.</a:t>
            </a:r>
          </a:p>
          <a:p>
            <a:endParaRPr lang="en-GB" sz="1800" dirty="0" smtClean="0"/>
          </a:p>
          <a:p>
            <a:pPr lvl="5"/>
            <a:r>
              <a:rPr lang="en-GB" sz="1800" dirty="0" smtClean="0"/>
              <a:t>Read Allan </a:t>
            </a:r>
            <a:r>
              <a:rPr lang="en-GB" sz="1800" dirty="0" err="1" smtClean="0"/>
              <a:t>Staniforth</a:t>
            </a:r>
            <a:r>
              <a:rPr lang="en-GB" sz="1800" dirty="0" smtClean="0"/>
              <a:t> books in library!</a:t>
            </a:r>
          </a:p>
          <a:p>
            <a:pPr lvl="5"/>
            <a:endParaRPr lang="en-GB" sz="1800" dirty="0" smtClean="0"/>
          </a:p>
          <a:p>
            <a:r>
              <a:rPr lang="en-GB" sz="1800" dirty="0" smtClean="0"/>
              <a:t>Come back with list of questions – suggestions next week!</a:t>
            </a:r>
          </a:p>
          <a:p>
            <a:endParaRPr lang="en-GB" sz="1400" dirty="0" smtClean="0"/>
          </a:p>
          <a:p>
            <a:pPr lvl="5"/>
            <a:endParaRPr lang="en-GB" sz="1400" dirty="0" smtClean="0"/>
          </a:p>
          <a:p>
            <a:pPr lvl="1"/>
            <a:endParaRPr lang="en-GB" sz="1400" dirty="0" smtClean="0"/>
          </a:p>
          <a:p>
            <a:pPr lvl="1"/>
            <a:endParaRPr lang="en-GB" sz="1400" dirty="0" smtClean="0"/>
          </a:p>
          <a:p>
            <a:endParaRPr lang="en-GB" sz="14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866</TotalTime>
  <Words>633</Words>
  <Application>Microsoft Office PowerPoint</Application>
  <PresentationFormat>On-screen Show (4:3)</PresentationFormat>
  <Paragraphs>204</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SMU POWERPOINT TEMPLATE</vt:lpstr>
      <vt:lpstr>Group Project</vt:lpstr>
      <vt:lpstr>Syllabus</vt:lpstr>
      <vt:lpstr>Syllabus</vt:lpstr>
      <vt:lpstr>Syllabus</vt:lpstr>
      <vt:lpstr>Syllabus</vt:lpstr>
      <vt:lpstr>Groups</vt:lpstr>
      <vt:lpstr>Groups</vt:lpstr>
      <vt:lpstr>Project Brief   Motorsport / Automotive</vt:lpstr>
      <vt:lpstr>Project Brief </vt:lpstr>
      <vt:lpstr>Project requirements</vt:lpstr>
      <vt:lpstr>Ambitious Projects</vt:lpstr>
      <vt:lpstr>Project Brief </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Tim Tudor</cp:lastModifiedBy>
  <cp:revision>87</cp:revision>
  <dcterms:created xsi:type="dcterms:W3CDTF">2010-09-22T08:44:59Z</dcterms:created>
  <dcterms:modified xsi:type="dcterms:W3CDTF">2012-10-04T14:33:00Z</dcterms:modified>
</cp:coreProperties>
</file>