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notesMasterIdLst>
    <p:notesMasterId r:id="rId42"/>
  </p:notesMasterIdLst>
  <p:handoutMasterIdLst>
    <p:handoutMasterId r:id="rId43"/>
  </p:handoutMasterIdLst>
  <p:sldIdLst>
    <p:sldId id="337" r:id="rId2"/>
    <p:sldId id="343" r:id="rId3"/>
    <p:sldId id="353" r:id="rId4"/>
    <p:sldId id="354" r:id="rId5"/>
    <p:sldId id="346" r:id="rId6"/>
    <p:sldId id="347" r:id="rId7"/>
    <p:sldId id="372" r:id="rId8"/>
    <p:sldId id="373" r:id="rId9"/>
    <p:sldId id="374" r:id="rId10"/>
    <p:sldId id="359" r:id="rId11"/>
    <p:sldId id="339" r:id="rId12"/>
    <p:sldId id="341" r:id="rId13"/>
    <p:sldId id="349" r:id="rId14"/>
    <p:sldId id="338" r:id="rId15"/>
    <p:sldId id="348" r:id="rId16"/>
    <p:sldId id="355" r:id="rId17"/>
    <p:sldId id="393" r:id="rId18"/>
    <p:sldId id="351" r:id="rId19"/>
    <p:sldId id="396" r:id="rId20"/>
    <p:sldId id="360" r:id="rId21"/>
    <p:sldId id="358" r:id="rId22"/>
    <p:sldId id="362" r:id="rId23"/>
    <p:sldId id="361" r:id="rId24"/>
    <p:sldId id="363" r:id="rId25"/>
    <p:sldId id="364" r:id="rId26"/>
    <p:sldId id="365" r:id="rId27"/>
    <p:sldId id="397" r:id="rId28"/>
    <p:sldId id="366" r:id="rId29"/>
    <p:sldId id="367" r:id="rId30"/>
    <p:sldId id="368" r:id="rId31"/>
    <p:sldId id="369" r:id="rId32"/>
    <p:sldId id="370" r:id="rId33"/>
    <p:sldId id="371" r:id="rId34"/>
    <p:sldId id="334" r:id="rId35"/>
    <p:sldId id="327" r:id="rId36"/>
    <p:sldId id="328" r:id="rId37"/>
    <p:sldId id="398" r:id="rId38"/>
    <p:sldId id="329" r:id="rId39"/>
    <p:sldId id="331" r:id="rId40"/>
    <p:sldId id="357" r:id="rId41"/>
  </p:sldIdLst>
  <p:sldSz cx="9144000" cy="6858000" type="screen4x3"/>
  <p:notesSz cx="6858000" cy="97234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93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93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ABB805AF-BBF5-4571-8B71-F828A3F150F7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000125" y="730250"/>
            <a:ext cx="4859338" cy="36449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618038"/>
            <a:ext cx="5486400" cy="437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A67EDA51-884C-4F6B-9300-36EA3B6639F7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1E5595D7-1331-4479-84F7-F53BC3818FDB}" type="slidenum">
              <a:rPr lang="en-GB" sz="1200"/>
              <a:pPr eaLnBrk="1" hangingPunct="1"/>
              <a:t>7</a:t>
            </a:fld>
            <a:endParaRPr lang="en-GB" sz="120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64420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38BD4626-6410-4857-BBA1-D0524F5CA5D6}" type="slidenum">
              <a:rPr lang="en-US" altLang="en-US" sz="1200"/>
              <a:pPr/>
              <a:t>35</a:t>
            </a:fld>
            <a:endParaRPr lang="en-US" altLang="en-US" sz="1200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21B83E6E-566F-4D99-BF49-322B4A2C46D6}" type="slidenum">
              <a:rPr lang="en-US" altLang="en-US" sz="1200"/>
              <a:pPr/>
              <a:t>36</a:t>
            </a:fld>
            <a:endParaRPr lang="en-US" altLang="en-US" sz="1200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EE35AA7E-0831-42EB-A3E7-6599662C0476}" type="slidenum">
              <a:rPr lang="en-US" altLang="en-US" sz="1200"/>
              <a:pPr/>
              <a:t>38</a:t>
            </a:fld>
            <a:endParaRPr lang="en-US" altLang="en-US" sz="1200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8AFE42ED-2160-475B-B785-B754E02A057B}" type="slidenum">
              <a:rPr lang="en-US" altLang="en-US" sz="1200"/>
              <a:pPr/>
              <a:t>39</a:t>
            </a:fld>
            <a:endParaRPr lang="en-US" altLang="en-US" sz="1200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E1922-E7CC-4C6D-8600-C8616BE05AB4}" type="slidenum">
              <a:rPr lang="en-US" altLang="en-US" smtClean="0"/>
              <a:pPr/>
              <a:t>‹#›</a:t>
            </a:fld>
            <a:endParaRPr lang="en-US" alt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3772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1E473-A8D5-4A11-9D02-B12D163E0C99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445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D342B-1D95-4568-99C5-0D66318795C2}" type="slidenum">
              <a:rPr lang="en-US" altLang="en-US" smtClean="0"/>
              <a:pPr/>
              <a:t>‹#›</a:t>
            </a:fld>
            <a:endParaRPr lang="en-US" alt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6140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F29E52-60E2-452A-9E8B-210C97ABAEC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7913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9B3F6-FDB9-46D2-91A4-9115BC64383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09093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24C479-61D6-40F2-8999-74A027463D0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4906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317F6-DFC8-4351-891B-495DB7DF8C5A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21400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2734C-F8AC-4914-A1C8-1E675FBC543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48678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E8B0E-8F84-4307-A7A1-46F25128DB19}" type="slidenum">
              <a:rPr lang="en-US" altLang="en-US" smtClean="0"/>
              <a:pPr/>
              <a:t>‹#›</a:t>
            </a:fld>
            <a:endParaRPr lang="en-US" alt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5124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F032A-AA09-465C-AA84-79D128D2F4C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40040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3AF5B-E090-4964-81C5-94C2AA6B35A3}" type="slidenum">
              <a:rPr lang="en-US" altLang="en-US" smtClean="0"/>
              <a:pPr/>
              <a:t>‹#›</a:t>
            </a:fld>
            <a:endParaRPr lang="en-US" alt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64344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762000"/>
            <a:ext cx="7924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7C890A-B4E0-4EB8-BF88-E931F6585D5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92879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C009FC6-86E4-4109-8400-C3E09284DC71}" type="slidenum">
              <a:rPr lang="en-US" altLang="en-US" smtClean="0"/>
              <a:pPr/>
              <a:t>‹#›</a:t>
            </a:fld>
            <a:endParaRPr lang="en-US" alt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0781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  <p:sldLayoutId id="2147483808" r:id="rId12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statistics-and-research/2020-07/adult-lifestyle-national-survey-wales-april-2019-march-2020-390.pd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tmedweb.com/sauna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resource/view.php?id=329033" TargetMode="External"/><Relationship Id="rId2" Type="http://schemas.openxmlformats.org/officeDocument/2006/relationships/hyperlink" Target="https://moodle.uwtsd.ac.uk/mod/resource/view.php?id=32903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mod/resource/view.php?id=32903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Emotion, Mood, Adventurous Activities, Physical Activity, Exercise</a:t>
            </a:r>
            <a:r>
              <a:rPr lang="en-US" altLang="en-US" smtClean="0"/>
              <a:t>…</a:t>
            </a:r>
            <a:endParaRPr lang="en-GB" altLang="en-US" smtClean="0"/>
          </a:p>
        </p:txBody>
      </p:sp>
      <p:sp>
        <p:nvSpPr>
          <p:cNvPr id="1638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Alison </a:t>
            </a:r>
            <a:r>
              <a:rPr lang="en-GB" altLang="en-US" dirty="0" err="1" smtClean="0"/>
              <a:t>Connaughton</a:t>
            </a:r>
            <a:endParaRPr lang="en-GB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What are the proposed positive effects of being physically active?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Chronic Disease - can protect against </a:t>
            </a:r>
          </a:p>
          <a:p>
            <a:r>
              <a:rPr lang="en-GB" altLang="en-US" smtClean="0"/>
              <a:t>CHD (Lee et al., 2001), diabetes (Maiorana et al., 2001) &amp; breast and colon cancer (Wells, 1999).</a:t>
            </a:r>
          </a:p>
          <a:p>
            <a:r>
              <a:rPr lang="en-GB" altLang="en-US" smtClean="0"/>
              <a:t>Balanced diet and exercise = inc’d life expectancy (DCMS, 2002).</a:t>
            </a:r>
          </a:p>
          <a:p>
            <a:r>
              <a:rPr lang="en-GB" altLang="en-US" smtClean="0"/>
              <a:t>Risk factors for CHD = inactivity, smoking, hypertension and hyperlipidemia .</a:t>
            </a:r>
          </a:p>
          <a:p>
            <a:r>
              <a:rPr lang="en-GB" altLang="en-US" smtClean="0"/>
              <a:t>Leading cause of death in Europe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Lee &amp; Skerrett (2001)</a:t>
            </a:r>
            <a:endParaRPr lang="en-US" altLang="en-US" smtClean="0"/>
          </a:p>
        </p:txBody>
      </p:sp>
      <p:sp>
        <p:nvSpPr>
          <p:cNvPr id="1843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sz="2000" smtClean="0"/>
              <a:t>Dose response relationship between PA and / or aerobic fitness and premature mortality.</a:t>
            </a:r>
          </a:p>
          <a:p>
            <a:r>
              <a:rPr lang="en-GB" altLang="en-US" sz="2000" smtClean="0"/>
              <a:t>Protects against diseases causing premature death.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 smtClean="0"/>
              <a:t>Longitudinal study (Linstead et al. 1991) 9484 men to complete lifestyle questionnaire. Revisited over 26 years to establish deaths.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 smtClean="0"/>
              <a:t>Moderate activity associated with protective effects.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 smtClean="0"/>
              <a:t>Effects of activity last into the 70’s and 80’s.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2000" smtClean="0"/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 smtClean="0"/>
              <a:t>Paffenbarger (1993) found that taking up moderate intensity sports added 0.72 years to their lifespan.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 smtClean="0"/>
              <a:t>Selling point?!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Carnethon et al. (2003) Importance of active lifestyle.</a:t>
            </a:r>
            <a:endParaRPr lang="en-US" altLang="en-US" smtClean="0"/>
          </a:p>
        </p:txBody>
      </p:sp>
      <p:sp>
        <p:nvSpPr>
          <p:cNvPr id="1945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Men &amp; Women (18-30yrs)</a:t>
            </a:r>
          </a:p>
          <a:p>
            <a:r>
              <a:rPr lang="en-GB" altLang="en-US" smtClean="0"/>
              <a:t>Max treadmill test to establish low / med / highly fit.</a:t>
            </a:r>
          </a:p>
          <a:p>
            <a:r>
              <a:rPr lang="en-GB" altLang="en-US" smtClean="0"/>
              <a:t>Follow up at 2,5,7,10,15 years after the test </a:t>
            </a:r>
          </a:p>
          <a:p>
            <a:r>
              <a:rPr lang="en-GB" altLang="en-US" smtClean="0"/>
              <a:t>At follow up CVD risk factors – HTN, Diabetes, high cholesterol recorded if not pes at baseline.</a:t>
            </a:r>
          </a:p>
          <a:p>
            <a:r>
              <a:rPr lang="en-GB" altLang="en-US" smtClean="0"/>
              <a:t>Low / mod = 3-6 fold inc risk of HTN / Diabetes</a:t>
            </a:r>
            <a:endParaRPr lang="en-US" altLang="en-US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Blood pressure</a:t>
            </a:r>
          </a:p>
        </p:txBody>
      </p:sp>
      <p:sp>
        <p:nvSpPr>
          <p:cNvPr id="20482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sz="2400" smtClean="0"/>
              <a:t>HTN sig risk factor for CVD and stroke. </a:t>
            </a:r>
          </a:p>
          <a:p>
            <a:r>
              <a:rPr lang="en-GB" altLang="en-US" sz="2400" smtClean="0"/>
              <a:t>Cardiovascular risk decreases linearly with decreased blood pressure (Lewington et al., 2002). </a:t>
            </a:r>
          </a:p>
          <a:p>
            <a:r>
              <a:rPr lang="en-GB" altLang="en-US" sz="2400" smtClean="0"/>
              <a:t>Exercise reduces blood pressure (Pescatello et al., 2004) by average of 15mmHg (systolic) and 4mmHg (diastolic) lasting between 4-10hrs and up to 22hrs.</a:t>
            </a:r>
          </a:p>
          <a:p>
            <a:r>
              <a:rPr lang="en-GB" altLang="en-US" sz="2400" smtClean="0"/>
              <a:t>Types of exercise – walking (Kelley et al., 2001) aerobic activity (Fagard, 2001) and strength training (Kelley &amp; Kelley, 2000).</a:t>
            </a:r>
          </a:p>
          <a:p>
            <a:r>
              <a:rPr lang="en-GB" altLang="en-US" sz="2400" smtClean="0"/>
              <a:t>Mod intensity aerobic is what is recommended.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Obesity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768096" y="1916832"/>
            <a:ext cx="7290055" cy="4392528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000" dirty="0" smtClean="0"/>
              <a:t>UK: stemmed from findings from ADNFS (1992)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 smtClean="0"/>
              <a:t>2015:</a:t>
            </a:r>
          </a:p>
          <a:p>
            <a:r>
              <a:rPr lang="en-US" altLang="en-US" sz="2000" dirty="0" smtClean="0"/>
              <a:t>31% of adults reported being physically active on 5 or more days in the past week(1) and 34% on 0 days.</a:t>
            </a:r>
          </a:p>
          <a:p>
            <a:r>
              <a:rPr lang="en-US" altLang="en-US" sz="2000" dirty="0" smtClean="0"/>
              <a:t>58% of adults were classified as overweight or obese, including 22% obese.</a:t>
            </a:r>
            <a:endParaRPr lang="en-GB" altLang="en-US" sz="2000" dirty="0" smtClean="0"/>
          </a:p>
          <a:p>
            <a:r>
              <a:rPr lang="en-US" altLang="en-US" sz="2000" dirty="0" smtClean="0"/>
              <a:t>35% of children were reported as undertaking physical activity for at least an hour on every day of the previous week.</a:t>
            </a:r>
            <a:endParaRPr lang="en-GB" altLang="en-US" sz="2000" dirty="0" smtClean="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000" dirty="0" smtClean="0"/>
              <a:t>Sedentary population, CHD, diabetes, obesity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260648"/>
            <a:ext cx="6172200" cy="857250"/>
          </a:xfrm>
        </p:spPr>
        <p:txBody>
          <a:bodyPr/>
          <a:lstStyle/>
          <a:p>
            <a:pPr eaLnBrk="1" hangingPunct="1"/>
            <a:r>
              <a:rPr lang="en-GB" dirty="0">
                <a:ea typeface="ＭＳ Ｐゴシック" pitchFamily="34" charset="-128"/>
              </a:rPr>
              <a:t>Introduction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>
          <a:xfrm>
            <a:off x="827584" y="1340768"/>
            <a:ext cx="7947937" cy="5279991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1800" dirty="0">
                <a:ea typeface="ＭＳ Ｐゴシック" pitchFamily="34" charset="-128"/>
              </a:rPr>
              <a:t>UK: stemmed from findings from ADNFS (1992) Sports Council / HEA London</a:t>
            </a:r>
          </a:p>
          <a:p>
            <a:r>
              <a:rPr lang="en-GB" b="1" dirty="0"/>
              <a:t>The Allied Dunbar National Fitness Survey (ADNFS)</a:t>
            </a:r>
            <a:r>
              <a:rPr lang="en-GB" dirty="0"/>
              <a:t> was conducted in a representative sample of English adults aged 16 to 96 years, between February and November 1990. A total of 4,316 participants (76% response rate) were interviewed about a range of socio-demographic characteristics and lifestyle factors, such as diet, physical activity (type, frequency and duration), smoking, alcohol, sleep, stress and social support. 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subsample of 2,767 participants also took part in a physical appraisal which included objective assessment of body dimension, composition, flexibility, and cardio-respiratory and muscular fitness.</a:t>
            </a:r>
          </a:p>
          <a:p>
            <a:r>
              <a:rPr lang="en-GB" dirty="0"/>
              <a:t>ADNFS was commissioned by the Health Education Authority and The Sports Council, with funding from the Department of Health</a:t>
            </a:r>
          </a:p>
          <a:p>
            <a:pPr eaLnBrk="1" hangingPunct="1">
              <a:lnSpc>
                <a:spcPct val="80000"/>
              </a:lnSpc>
            </a:pPr>
            <a:endParaRPr lang="en-US" sz="1800" dirty="0">
              <a:ea typeface="ＭＳ Ｐゴシック" pitchFamily="34" charset="-128"/>
            </a:endParaRPr>
          </a:p>
          <a:p>
            <a:pPr>
              <a:lnSpc>
                <a:spcPct val="80000"/>
              </a:lnSpc>
            </a:pPr>
            <a:r>
              <a:rPr lang="en-US" sz="1800" dirty="0">
                <a:ea typeface="ＭＳ Ｐゴシック" pitchFamily="34" charset="-128"/>
              </a:rPr>
              <a:t>More recent survey… July, 2020.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US" sz="1800" dirty="0"/>
          </a:p>
          <a:p>
            <a:r>
              <a:rPr lang="en-GB" dirty="0"/>
              <a:t>National Survey for Wales summary – 2019/20 (29th July, 2020)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gov.wales/sites/default/files/statistics-and-research/2020-07/adult-lifestyle-national-survey-wales-april-2019-march-2020-390.pdf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703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National Survey for Wales summary – 2019/20 (29th July, 2020)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2302329"/>
            <a:ext cx="8115300" cy="3664131"/>
          </a:xfrm>
        </p:spPr>
        <p:txBody>
          <a:bodyPr>
            <a:noAutofit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US" sz="1500" b="1" dirty="0"/>
              <a:t>2019-2020 results:</a:t>
            </a:r>
          </a:p>
          <a:p>
            <a:pPr lvl="0"/>
            <a:r>
              <a:rPr lang="en-US" sz="1500" dirty="0"/>
              <a:t>53% (=18/19) of adults (aged 16+) reported doing at least 150 minutes of moderate PA in blocks of at least 10 minutes. </a:t>
            </a:r>
          </a:p>
          <a:p>
            <a:pPr lvl="0"/>
            <a:r>
              <a:rPr lang="en-US" sz="1500" dirty="0"/>
              <a:t>33% (=16-20) reported doing less than 30 minutes of moderate PA in the last week.</a:t>
            </a:r>
          </a:p>
          <a:p>
            <a:pPr lvl="0"/>
            <a:r>
              <a:rPr lang="en-US" sz="1500" dirty="0"/>
              <a:t>61% (59% - 18/19) of adults were classified as overweight or obese, including 25% (23% - 18/19) obese.</a:t>
            </a:r>
          </a:p>
          <a:p>
            <a:pPr lvl="0"/>
            <a:r>
              <a:rPr lang="en-US" sz="1500" dirty="0"/>
              <a:t>Men more likely to be overweight or obese</a:t>
            </a:r>
          </a:p>
          <a:p>
            <a:pPr marL="0" indent="0">
              <a:buNone/>
            </a:pPr>
            <a:endParaRPr lang="en-US" sz="1500" dirty="0"/>
          </a:p>
          <a:p>
            <a:pPr marL="0" indent="0">
              <a:buNone/>
            </a:pPr>
            <a:r>
              <a:rPr lang="en-US" sz="1500" b="1" dirty="0"/>
              <a:t>2015 results:</a:t>
            </a:r>
          </a:p>
          <a:p>
            <a:pPr lvl="0"/>
            <a:r>
              <a:rPr lang="en-US" sz="1200" dirty="0"/>
              <a:t>58% of adults were classified as overweight or obese, including 22% obese.</a:t>
            </a:r>
            <a:endParaRPr lang="en-GB" sz="1200" dirty="0">
              <a:ea typeface="ＭＳ Ｐゴシック" pitchFamily="34" charset="-128"/>
            </a:endParaRPr>
          </a:p>
          <a:p>
            <a:pPr lvl="0"/>
            <a:r>
              <a:rPr lang="en-US" sz="1200" dirty="0"/>
              <a:t>36% of children were reported as undertaking physical activity for at least an hour on every day of the previous week.</a:t>
            </a:r>
          </a:p>
          <a:p>
            <a:pPr lvl="0"/>
            <a:r>
              <a:rPr lang="en-US" sz="1200" dirty="0">
                <a:ea typeface="ＭＳ Ｐゴシック" pitchFamily="34" charset="-128"/>
              </a:rPr>
              <a:t>Up from 35% in 2015</a:t>
            </a:r>
            <a:endParaRPr lang="en-GB" sz="1500" dirty="0">
              <a:ea typeface="ＭＳ Ｐゴシック" pitchFamily="34" charset="-128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sz="1500" dirty="0">
                <a:ea typeface="ＭＳ Ｐゴシック" pitchFamily="34" charset="-128"/>
              </a:rPr>
              <a:t>Sedentary population, CHD, diabetes, obesity</a:t>
            </a:r>
          </a:p>
        </p:txBody>
      </p:sp>
    </p:spTree>
    <p:extLst>
      <p:ext uri="{BB962C8B-B14F-4D97-AF65-F5344CB8AC3E}">
        <p14:creationId xmlns:p14="http://schemas.microsoft.com/office/powerpoint/2010/main" val="3956848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1426" y="775395"/>
            <a:ext cx="7741227" cy="969771"/>
          </a:xfrm>
        </p:spPr>
        <p:txBody>
          <a:bodyPr>
            <a:normAutofit fontScale="90000"/>
          </a:bodyPr>
          <a:lstStyle/>
          <a:p>
            <a:pPr algn="l"/>
            <a:r>
              <a:rPr lang="en-GB" sz="1650" dirty="0"/>
              <a:t>National Survey for Wales early data: April to June 2021</a:t>
            </a:r>
            <a:br>
              <a:rPr lang="en-GB" sz="1650" dirty="0"/>
            </a:br>
            <a:r>
              <a:rPr lang="en-GB" sz="1650" dirty="0"/>
              <a:t>The first results from the 2021-22 National Survey cover the period from April to June 2021 and involved over 3,000 people – published 14</a:t>
            </a:r>
            <a:r>
              <a:rPr lang="en-GB" sz="1650" baseline="30000" dirty="0"/>
              <a:t>th</a:t>
            </a:r>
            <a:r>
              <a:rPr lang="en-GB" sz="1650" dirty="0"/>
              <a:t> October, 2021</a:t>
            </a:r>
            <a:br>
              <a:rPr lang="en-GB" sz="1650" dirty="0"/>
            </a:br>
            <a:r>
              <a:rPr lang="en-GB" sz="1650" dirty="0"/>
              <a:t/>
            </a:r>
            <a:br>
              <a:rPr lang="en-GB" sz="1650" dirty="0"/>
            </a:br>
            <a:r>
              <a:rPr lang="en-GB" sz="1650" dirty="0"/>
              <a:t>Sport and physical activity 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31540" y="1484784"/>
            <a:ext cx="4000500" cy="1673687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84488" y="3577070"/>
            <a:ext cx="8045162" cy="3164298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The </a:t>
            </a:r>
            <a:r>
              <a:rPr lang="en-GB" dirty="0"/>
              <a:t>pandemic has had a marked effect on sport and physical activity results when compared with previous years. </a:t>
            </a:r>
            <a:endParaRPr lang="en-GB" dirty="0" smtClean="0"/>
          </a:p>
          <a:p>
            <a:r>
              <a:rPr lang="en-GB" dirty="0" smtClean="0"/>
              <a:t>However</a:t>
            </a:r>
            <a:r>
              <a:rPr lang="en-GB" dirty="0"/>
              <a:t>, the results for two activities that were not restricted were comparable with previous years: walking over two miles (49%) and jogging or running (14%) were still common activities.</a:t>
            </a:r>
          </a:p>
          <a:p>
            <a:r>
              <a:rPr lang="en-GB" dirty="0"/>
              <a:t>People were also asked whether there were any sports or activities they would like to do, or to do more of. </a:t>
            </a:r>
            <a:endParaRPr lang="en-GB" dirty="0" smtClean="0"/>
          </a:p>
          <a:p>
            <a:r>
              <a:rPr lang="en-GB" dirty="0" smtClean="0"/>
              <a:t>33</a:t>
            </a:r>
            <a:r>
              <a:rPr lang="en-GB" dirty="0"/>
              <a:t>% say they want to do more sport or physical activity in general.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particular, 22% want to do more fitness activities (such as fitness classes, running/jogging, cycling or swimming) and 12% want to do more sports or games (such as football, rugby, table tennis or golf). </a:t>
            </a:r>
            <a:endParaRPr lang="en-GB" dirty="0" smtClean="0"/>
          </a:p>
          <a:p>
            <a:r>
              <a:rPr lang="en-GB" dirty="0" smtClean="0"/>
              <a:t>5</a:t>
            </a:r>
            <a:r>
              <a:rPr lang="en-GB" dirty="0"/>
              <a:t>% would like to do more outdoor pursuits like rambling, kayaking or sailing.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5800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Type of activities beneficial…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Low vol moderate, low vol high, high vol high intensity – all beneficial to weight, fat mass and central obesity (Slentz et al., 2004).</a:t>
            </a:r>
          </a:p>
          <a:p>
            <a:r>
              <a:rPr lang="en-GB" altLang="en-US" smtClean="0"/>
              <a:t>Positive for behaviour change.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Psychological well-being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WHO (1958)</a:t>
            </a:r>
          </a:p>
          <a:p>
            <a:r>
              <a:rPr lang="en-GB" altLang="en-US" smtClean="0"/>
              <a:t>‘health is a state of complete physical, mental and social well-being and not merely the absence of disease or infirmity’</a:t>
            </a:r>
          </a:p>
          <a:p>
            <a:r>
              <a:rPr lang="en-GB" altLang="en-US" smtClean="0"/>
              <a:t>What is psychological well being? What aspects are included in this?</a:t>
            </a:r>
          </a:p>
          <a:p>
            <a:r>
              <a:rPr lang="en-GB" altLang="en-US" smtClean="0"/>
              <a:t>Positive mental health, emotional state, ability to cope with stress.</a:t>
            </a:r>
          </a:p>
          <a:p>
            <a:r>
              <a:rPr lang="en-GB" altLang="en-US" smtClean="0"/>
              <a:t>Biopsychosocial model.</a:t>
            </a:r>
          </a:p>
          <a:p>
            <a:endParaRPr lang="en-GB" altLang="en-US" smtClean="0"/>
          </a:p>
          <a:p>
            <a:endParaRPr lang="en-GB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McAuley &amp; Rudolph, 1995; Spirduso &amp; Cronin, 2001; Stewart &amp; King, 1991</a:t>
            </a:r>
          </a:p>
        </p:txBody>
      </p:sp>
      <p:sp>
        <p:nvSpPr>
          <p:cNvPr id="2355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Emotional wellbeing – S/T Anxiety, mood state</a:t>
            </a:r>
          </a:p>
          <a:p>
            <a:r>
              <a:rPr lang="en-GB" altLang="en-US" smtClean="0"/>
              <a:t>Self perceptions – self efficacy, self esteem</a:t>
            </a:r>
          </a:p>
          <a:p>
            <a:r>
              <a:rPr lang="en-GB" altLang="en-US" smtClean="0"/>
              <a:t>Bodily wellbeing – pain / phys symptoms</a:t>
            </a:r>
          </a:p>
          <a:p>
            <a:r>
              <a:rPr lang="en-GB" altLang="en-US" smtClean="0"/>
              <a:t>Global perceptions – life satisfaction overall wellbeing.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Health Related Quality of Life</a:t>
            </a:r>
          </a:p>
        </p:txBody>
      </p:sp>
      <p:sp>
        <p:nvSpPr>
          <p:cNvPr id="2457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smtClean="0"/>
              <a:t>Tessier et al. (2007) relationship between PA and QOL over a 3 year period. Small benefits in vitality, social functioning, mental health. </a:t>
            </a:r>
          </a:p>
          <a:p>
            <a:r>
              <a:rPr lang="en-GB" altLang="en-US" sz="2400" smtClean="0"/>
              <a:t>Didn’t reach significance levels. </a:t>
            </a:r>
          </a:p>
          <a:p>
            <a:r>
              <a:rPr lang="en-GB" altLang="en-US" sz="2400" smtClean="0"/>
              <a:t>Bize et al. (2007) meta analysis showed causal relationship between PA and QOL.</a:t>
            </a:r>
          </a:p>
          <a:p>
            <a:r>
              <a:rPr lang="en-GB" altLang="en-US" sz="2400" smtClean="0"/>
              <a:t>Problems with the methodology – self report / un-standardised questionnaires / flawed randomisation.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Health Related Quality of Life</a:t>
            </a:r>
          </a:p>
        </p:txBody>
      </p:sp>
      <p:sp>
        <p:nvSpPr>
          <p:cNvPr id="2560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Measures of this?</a:t>
            </a:r>
          </a:p>
          <a:p>
            <a:pPr eaLnBrk="1" hangingPunct="1"/>
            <a:r>
              <a:rPr lang="en-GB" altLang="en-US" smtClean="0"/>
              <a:t>SF36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mtClean="0"/>
          </a:p>
          <a:p>
            <a:pPr eaLnBrk="1" hangingPunct="1"/>
            <a:r>
              <a:rPr lang="en-GB" altLang="en-US" smtClean="0"/>
              <a:t>Plus readings on Moodle…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Depression</a:t>
            </a:r>
          </a:p>
        </p:txBody>
      </p:sp>
      <p:sp>
        <p:nvSpPr>
          <p:cNvPr id="2662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smtClean="0"/>
              <a:t>De Moor et al. (2006) – regular exercisers sig less depressed than inactive.</a:t>
            </a:r>
          </a:p>
          <a:p>
            <a:r>
              <a:rPr lang="en-GB" altLang="en-US" sz="2400" smtClean="0"/>
              <a:t>Both aerobic and anaerobic activity beneficial. </a:t>
            </a:r>
          </a:p>
          <a:p>
            <a:r>
              <a:rPr lang="en-GB" altLang="en-US" sz="2400" smtClean="0"/>
              <a:t>Meta analysis of 14 studies (Lawlor &amp; Hopkin, 2001) similar effects to cognitive therapy and antidepressant medicine.</a:t>
            </a:r>
          </a:p>
          <a:p>
            <a:r>
              <a:rPr lang="en-GB" altLang="en-US" sz="2400" smtClean="0"/>
              <a:t>Caution needed – focus on group exercise (other benefits). </a:t>
            </a:r>
          </a:p>
          <a:p>
            <a:r>
              <a:rPr lang="en-GB" altLang="en-US" sz="2400" smtClean="0"/>
              <a:t>Medical intervention required in many cases – not simply a case of exercise.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Longitudinal studies:</a:t>
            </a:r>
            <a:endParaRPr lang="en-US" altLang="en-US" smtClean="0"/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7290055" cy="4383360"/>
          </a:xfrm>
        </p:spPr>
        <p:txBody>
          <a:bodyPr/>
          <a:lstStyle/>
          <a:p>
            <a:r>
              <a:rPr lang="en-GB" altLang="en-US" dirty="0" smtClean="0"/>
              <a:t>Maintaining PA over several years can reduce risk of subsequent depression by up to 22% (Dunn et al., 2001).</a:t>
            </a:r>
          </a:p>
          <a:p>
            <a:r>
              <a:rPr lang="en-GB" altLang="en-US" dirty="0" err="1" smtClean="0"/>
              <a:t>Mutrie</a:t>
            </a:r>
            <a:r>
              <a:rPr lang="en-GB" altLang="en-US" dirty="0" smtClean="0"/>
              <a:t> (2000) examined 4 longitudinal studies – active at baseline lower incidence of depression at follow up.</a:t>
            </a:r>
            <a:endParaRPr lang="en-US" altLang="en-US" dirty="0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HUNT cohort </a:t>
            </a:r>
            <a:r>
              <a:rPr lang="en-GB" dirty="0" smtClean="0"/>
              <a:t>study (Harvey et al., 2018)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516" y="2285702"/>
            <a:ext cx="8103010" cy="3466161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The HUNT cohort </a:t>
            </a:r>
            <a:r>
              <a:rPr lang="en-GB" dirty="0" smtClean="0"/>
              <a:t>study (Norway) involving </a:t>
            </a:r>
            <a:r>
              <a:rPr lang="en-GB" dirty="0"/>
              <a:t>a healthy cohort of 33,908 adults was followed up for 11 years and it identified regular leisure-time physical activity (LTPA) to reduce the incidence of </a:t>
            </a:r>
            <a:r>
              <a:rPr lang="en-GB" dirty="0" smtClean="0"/>
              <a:t>depression (Harvey et al., 2018). </a:t>
            </a:r>
          </a:p>
          <a:p>
            <a:r>
              <a:rPr lang="en-GB" dirty="0" smtClean="0"/>
              <a:t>Validated </a:t>
            </a:r>
            <a:r>
              <a:rPr lang="en-GB" dirty="0"/>
              <a:t>measures of exercise, depression, anxiety were </a:t>
            </a:r>
            <a:r>
              <a:rPr lang="en-GB" dirty="0" smtClean="0"/>
              <a:t>used.</a:t>
            </a:r>
          </a:p>
          <a:p>
            <a:r>
              <a:rPr lang="en-GB" dirty="0" smtClean="0"/>
              <a:t>Undertaking </a:t>
            </a:r>
            <a:r>
              <a:rPr lang="en-GB" dirty="0"/>
              <a:t>regular leisure-time exercise was associated with reduced incidence of future depression but not anxiety.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majority of this protective effect occurred at low levels of exercise and was observed regardless of intensity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They suggested that when the relationship is assumed to be causal, 12% of the future cases of depression (but not anxiety) becomes preventable by engaging in at least 1 h of PA every </a:t>
            </a:r>
            <a:r>
              <a:rPr lang="en-GB" dirty="0" smtClean="0"/>
              <a:t>week.</a:t>
            </a:r>
          </a:p>
          <a:p>
            <a:r>
              <a:rPr lang="en-GB" dirty="0" smtClean="0"/>
              <a:t>Suggests that </a:t>
            </a:r>
            <a:r>
              <a:rPr lang="en-GB" dirty="0"/>
              <a:t>LTPA of any intensity becomes protective against future depression </a:t>
            </a:r>
            <a:r>
              <a:rPr lang="en-GB" dirty="0" smtClean="0"/>
              <a:t>(Manger and Motta, 2005).   </a:t>
            </a:r>
          </a:p>
          <a:p>
            <a:r>
              <a:rPr lang="en-GB" dirty="0" smtClean="0"/>
              <a:t>Practical implication that relatively </a:t>
            </a:r>
            <a:r>
              <a:rPr lang="en-GB" dirty="0"/>
              <a:t>modest changes in population levels of exercise may have important public mental health benefits and prevent a substantial number of new cases of depression.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962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Anxiety</a:t>
            </a:r>
          </a:p>
        </p:txBody>
      </p:sp>
      <p:sp>
        <p:nvSpPr>
          <p:cNvPr id="286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 smtClean="0"/>
              <a:t>State / trait anxiety – differences</a:t>
            </a:r>
          </a:p>
          <a:p>
            <a:r>
              <a:rPr lang="en-GB" altLang="en-US" sz="2000" smtClean="0"/>
              <a:t>Clinical anxiety – intensity of symptoms increase so that normal functioning is impaired (APA, 2000).</a:t>
            </a:r>
          </a:p>
          <a:p>
            <a:r>
              <a:rPr lang="en-GB" altLang="en-US" sz="2000" smtClean="0"/>
              <a:t>Clinical anxiety debilitating in affecting daily life but also links with HTN (Jonas &amp; Lando, 2000). </a:t>
            </a:r>
          </a:p>
          <a:p>
            <a:r>
              <a:rPr lang="en-GB" altLang="en-US" sz="2000" smtClean="0"/>
              <a:t>De Moor et al. (2006) found regular exercisers less likely to suffer from anxiety. </a:t>
            </a:r>
          </a:p>
          <a:p>
            <a:r>
              <a:rPr lang="en-GB" altLang="en-US" sz="2000" smtClean="0"/>
              <a:t>Herring et al. (2010) exercise interventions significantly reduced anxiety symptoms compared to no treatment.</a:t>
            </a:r>
          </a:p>
          <a:p>
            <a:r>
              <a:rPr lang="en-GB" altLang="en-US" sz="2000" smtClean="0"/>
              <a:t>Interventions - 30 mins of exercise up to 10 weeks most effective.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6375" y="998097"/>
            <a:ext cx="8805271" cy="4915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0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/>
              <a:t>Task Sheet: For your chosen outdoor adventurous activity, identify the following:</a:t>
            </a:r>
            <a:endParaRPr lang="en-US" altLang="en-US" smtClean="0"/>
          </a:p>
        </p:txBody>
      </p:sp>
      <p:sp>
        <p:nvSpPr>
          <p:cNvPr id="40962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7764344" cy="4023360"/>
          </a:xfrm>
        </p:spPr>
        <p:txBody>
          <a:bodyPr/>
          <a:lstStyle/>
          <a:p>
            <a:r>
              <a:rPr lang="en-GB" altLang="en-US" dirty="0" smtClean="0"/>
              <a:t>Activity ____________</a:t>
            </a:r>
          </a:p>
          <a:p>
            <a:r>
              <a:rPr lang="en-GB" altLang="en-US" dirty="0" smtClean="0"/>
              <a:t>What are the physical requirements of the activity? (e.g. steady paddling for 30 minutes, hard climbing for 20 minutes, rest periods?)…Aerobic components / Anaerobic components.</a:t>
            </a:r>
          </a:p>
          <a:p>
            <a:endParaRPr lang="en-US" altLang="en-US" dirty="0" smtClean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Outdoor Specific Research…</a:t>
            </a:r>
          </a:p>
        </p:txBody>
      </p:sp>
      <p:sp>
        <p:nvSpPr>
          <p:cNvPr id="419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Is it just the activity? OR is it the environment as well?</a:t>
            </a:r>
          </a:p>
          <a:p>
            <a:r>
              <a:rPr lang="en-US" altLang="en-US" smtClean="0"/>
              <a:t>Other components? Challenge…Fear…Anxiety…Social Interaction.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430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b="1" smtClean="0"/>
              <a:t>Does Participating in Physical Activity in Outdoor Natural Environments Have a Greater Effect on Physical and Mental Wellbeing than Physical Activity Indoors?</a:t>
            </a:r>
          </a:p>
          <a:p>
            <a:endParaRPr lang="en-US" altLang="en-US" b="1" smtClean="0"/>
          </a:p>
          <a:p>
            <a:r>
              <a:rPr lang="en-US" altLang="en-US" b="1" smtClean="0"/>
              <a:t>Opinions??? </a:t>
            </a:r>
            <a:endParaRPr lang="en-US" altLang="en-US" smtClean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/>
          <p:cNvSpPr>
            <a:spLocks noGrp="1"/>
          </p:cNvSpPr>
          <p:nvPr>
            <p:ph type="title"/>
          </p:nvPr>
        </p:nvSpPr>
        <p:spPr>
          <a:xfrm>
            <a:off x="762000" y="1341438"/>
            <a:ext cx="7924800" cy="563562"/>
          </a:xfrm>
        </p:spPr>
        <p:txBody>
          <a:bodyPr>
            <a:normAutofit fontScale="90000"/>
          </a:bodyPr>
          <a:lstStyle/>
          <a:p>
            <a:r>
              <a:rPr lang="en-US" altLang="en-US" smtClean="0"/>
              <a:t>Research findings…Systematic review to June 2010. </a:t>
            </a:r>
          </a:p>
        </p:txBody>
      </p:sp>
      <p:sp>
        <p:nvSpPr>
          <p:cNvPr id="4403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The objective of the research:  Compare effects of participation in physical activity in natural environments compared with physical activity indoors. </a:t>
            </a:r>
          </a:p>
          <a:p>
            <a:r>
              <a:rPr lang="en-US" altLang="en-US" smtClean="0"/>
              <a:t>Examined - mental and physical wellbeing, health related quality of life and long-term adherence to physical activity.</a:t>
            </a:r>
          </a:p>
          <a:p>
            <a:endParaRPr lang="en-US" altLang="en-US" smtClean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Content Placeholder 2"/>
          <p:cNvSpPr>
            <a:spLocks noGrp="1"/>
          </p:cNvSpPr>
          <p:nvPr>
            <p:ph idx="4294967295"/>
          </p:nvPr>
        </p:nvSpPr>
        <p:spPr>
          <a:xfrm>
            <a:off x="323529" y="1196975"/>
            <a:ext cx="8280919" cy="4889500"/>
          </a:xfrm>
        </p:spPr>
        <p:txBody>
          <a:bodyPr/>
          <a:lstStyle/>
          <a:p>
            <a:r>
              <a:rPr lang="en-US" altLang="en-US" sz="2000" dirty="0" smtClean="0"/>
              <a:t>Controlled trials (randomized and nonrandomized) were included. </a:t>
            </a:r>
          </a:p>
          <a:p>
            <a:endParaRPr lang="en-US" altLang="en-US" sz="2000" dirty="0" smtClean="0"/>
          </a:p>
          <a:p>
            <a:r>
              <a:rPr lang="en-US" altLang="en-US" sz="2000" dirty="0" smtClean="0"/>
              <a:t>Eligible trials had to compare the effects of outdoor exercise initiatives with those conducted indoors and report on at least one physical or mental wellbeing outcome in adults or children. </a:t>
            </a:r>
          </a:p>
          <a:p>
            <a:r>
              <a:rPr lang="en-US" altLang="en-US" sz="2000" dirty="0" smtClean="0"/>
              <a:t>Eleven trials (833 adults) were included. </a:t>
            </a:r>
          </a:p>
          <a:p>
            <a:r>
              <a:rPr lang="en-US" altLang="en-US" sz="2000" dirty="0" smtClean="0"/>
              <a:t>Most participants (6 trials; 523 adults) were young students. </a:t>
            </a:r>
          </a:p>
          <a:p>
            <a:r>
              <a:rPr lang="en-US" altLang="en-US" sz="2000" dirty="0" smtClean="0"/>
              <a:t>All interventions consisted of a single episode of walking or running indoors with the same activity at a similar level conducted outdoors on a separate occasion. </a:t>
            </a:r>
          </a:p>
          <a:p>
            <a:r>
              <a:rPr lang="en-US" altLang="en-US" sz="2000" dirty="0" smtClean="0"/>
              <a:t>Most trials (</a:t>
            </a:r>
            <a:r>
              <a:rPr lang="en-US" altLang="en-US" sz="2000" i="1" dirty="0" smtClean="0"/>
              <a:t>n</a:t>
            </a:r>
            <a:r>
              <a:rPr lang="en-US" altLang="en-US" sz="2000" dirty="0" smtClean="0"/>
              <a:t> = 9) showed some improvement in mental wellbeing on one or other of the outcome measures. </a:t>
            </a:r>
          </a:p>
          <a:p>
            <a:endParaRPr lang="en-US" altLang="en-US" dirty="0" smtClean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04813"/>
            <a:ext cx="7693025" cy="5681662"/>
          </a:xfrm>
        </p:spPr>
        <p:txBody>
          <a:bodyPr>
            <a:normAutofit lnSpcReduction="10000"/>
          </a:bodyPr>
          <a:lstStyle/>
          <a:p>
            <a:endParaRPr lang="en-US" altLang="en-US" sz="2400" dirty="0" smtClean="0"/>
          </a:p>
          <a:p>
            <a:r>
              <a:rPr lang="en-US" altLang="en-US" sz="2400" dirty="0" smtClean="0"/>
              <a:t>Compared with exercising indoors, exercising in natural environments was associated with: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 sz="2400" dirty="0" smtClean="0"/>
          </a:p>
          <a:p>
            <a:pPr>
              <a:buFont typeface="Wingdings" panose="05000000000000000000" pitchFamily="2" charset="2"/>
              <a:buNone/>
            </a:pPr>
            <a:endParaRPr lang="en-US" altLang="en-US" sz="2400" dirty="0" smtClean="0"/>
          </a:p>
          <a:p>
            <a:r>
              <a:rPr lang="en-US" altLang="en-US" sz="2400" dirty="0" smtClean="0"/>
              <a:t>Greater feelings of revitalization and positive engagement, </a:t>
            </a:r>
          </a:p>
          <a:p>
            <a:r>
              <a:rPr lang="en-US" altLang="en-US" sz="2400" dirty="0" smtClean="0"/>
              <a:t>decreases in tension, confusion, anger, and depression, and increased energy. </a:t>
            </a:r>
          </a:p>
          <a:p>
            <a:r>
              <a:rPr lang="en-US" altLang="en-US" sz="2400" dirty="0" smtClean="0"/>
              <a:t>Feelings of calmness may be increased following outdoor exercise. </a:t>
            </a:r>
          </a:p>
          <a:p>
            <a:r>
              <a:rPr lang="en-US" altLang="en-US" sz="2400" dirty="0" smtClean="0"/>
              <a:t>Participants reported greater enjoyment and satisfaction with outdoor activity and declared a greater intent to repeat the activity at a later date. </a:t>
            </a:r>
          </a:p>
          <a:p>
            <a:r>
              <a:rPr lang="en-US" altLang="en-US" dirty="0" smtClean="0"/>
              <a:t>Importance of this…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088" y="333375"/>
            <a:ext cx="7693025" cy="5608638"/>
          </a:xfrm>
        </p:spPr>
        <p:txBody>
          <a:bodyPr>
            <a:normAutofit lnSpcReduction="10000"/>
          </a:bodyPr>
          <a:lstStyle/>
          <a:p>
            <a:r>
              <a:rPr lang="en-US" altLang="en-US" sz="2400" smtClean="0"/>
              <a:t>None of the identified studies measured the effects of physical activity on physical wellbeing or the effect of natural environments on exercise adherence.</a:t>
            </a:r>
          </a:p>
          <a:p>
            <a:endParaRPr lang="en-US" altLang="en-US" sz="2400" smtClean="0"/>
          </a:p>
          <a:p>
            <a:pPr>
              <a:buFont typeface="Wingdings" panose="05000000000000000000" pitchFamily="2" charset="2"/>
              <a:buNone/>
            </a:pPr>
            <a:r>
              <a:rPr lang="en-US" altLang="en-US" sz="2400" smtClean="0"/>
              <a:t> </a:t>
            </a:r>
          </a:p>
          <a:p>
            <a:r>
              <a:rPr lang="en-US" altLang="en-US" sz="2400" smtClean="0"/>
              <a:t>Added beneficial effects to be gained from performing physical activity outdoors in natural environments…Why? More research needed.</a:t>
            </a:r>
          </a:p>
          <a:p>
            <a:r>
              <a:rPr lang="en-US" altLang="en-US" sz="2400" smtClean="0"/>
              <a:t>Self-reported mental wellbeing immediately following exercise in nature better than the same exercise indoors. </a:t>
            </a:r>
          </a:p>
          <a:p>
            <a:r>
              <a:rPr lang="en-US" altLang="en-US" sz="2400" smtClean="0"/>
              <a:t>Poor methodological quality of the available evidence / Different measures used.</a:t>
            </a:r>
          </a:p>
          <a:p>
            <a:r>
              <a:rPr lang="en-US" altLang="en-US" sz="2400" smtClean="0"/>
              <a:t>Large, well designed, longer term trials needed.</a:t>
            </a:r>
          </a:p>
          <a:p>
            <a:r>
              <a:rPr lang="en-US" altLang="en-US" smtClean="0"/>
              <a:t>What is is about the environment that leads to these additional benefits?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Mood state measures 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Comparison EFI / BRUMS / PANAS</a:t>
            </a:r>
          </a:p>
          <a:p>
            <a:endParaRPr lang="en-GB" dirty="0" smtClean="0"/>
          </a:p>
          <a:p>
            <a:r>
              <a:rPr lang="en-GB" dirty="0" smtClean="0"/>
              <a:t>Think about the differences in what they measure. Critique!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8576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 smtClean="0"/>
              <a:t>How individuals with self-reported anxiety and depression experienced a combination of individual counselling with an adventurous outdoor experience. </a:t>
            </a:r>
            <a:r>
              <a:rPr lang="en-US" altLang="en-US" sz="2400" smtClean="0"/>
              <a:t/>
            </a:r>
            <a:br>
              <a:rPr lang="en-US" altLang="en-US" sz="2400" smtClean="0"/>
            </a:br>
            <a:r>
              <a:rPr lang="en-US" altLang="en-US" sz="2400" smtClean="0"/>
              <a:t>Kyriakopoulos, A</a:t>
            </a:r>
            <a:r>
              <a:rPr lang="en-GB" altLang="en-US" sz="2400" smtClean="0"/>
              <a:t> (2011)</a:t>
            </a:r>
            <a:endParaRPr lang="en-US" altLang="en-US" sz="2400" smtClean="0"/>
          </a:p>
        </p:txBody>
      </p:sp>
      <p:sp>
        <p:nvSpPr>
          <p:cNvPr id="481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 smtClean="0"/>
              <a:t>Adventure therapy - short-term experiential psychotherapeutic approach that utilises adventurous activities and being in natural environments in order to facilitate therapeutic change in clients. </a:t>
            </a:r>
          </a:p>
          <a:p>
            <a:r>
              <a:rPr lang="en-US" altLang="en-US" sz="2400" smtClean="0"/>
              <a:t>Students with self-reported anxiety and depression experienced intervention combining individual therapy with an adventurous outdoor experience. </a:t>
            </a:r>
          </a:p>
          <a:p>
            <a:r>
              <a:rPr lang="en-US" altLang="en-US" sz="2400" smtClean="0"/>
              <a:t>10-15 counselling sessions prior to the AT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1800" smtClean="0"/>
              <a:t>Mortlock (2004) argues that in adventure-based interventions there must be a perceived level of psychological and/or physical risk, </a:t>
            </a:r>
            <a:r>
              <a:rPr lang="en-US" altLang="en-US" sz="1800" smtClean="0"/>
              <a:t>for the desired behavioural changes to be elicited. </a:t>
            </a:r>
            <a:r>
              <a:rPr lang="en-GB" altLang="en-US" sz="1800" smtClean="0"/>
              <a:t/>
            </a:r>
            <a:br>
              <a:rPr lang="en-GB" altLang="en-US" sz="1800" smtClean="0"/>
            </a:br>
            <a:r>
              <a:rPr lang="en-GB" altLang="en-US" sz="1800" smtClean="0"/>
              <a:t/>
            </a:r>
            <a:br>
              <a:rPr lang="en-GB" altLang="en-US" sz="1800" smtClean="0"/>
            </a:br>
            <a:r>
              <a:rPr lang="en-US" altLang="en-US" smtClean="0"/>
              <a:t>Findings…</a:t>
            </a:r>
          </a:p>
        </p:txBody>
      </p:sp>
      <p:sp>
        <p:nvSpPr>
          <p:cNvPr id="4915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1800" smtClean="0"/>
              <a:t>Support ideas that positive changes in self- concept and sense of wellbeing can be brought about by participating in adventurous outdoor experiences (e.g. Brendtro &amp; Strother, 2007; Gillen &amp; Balkin, 2006; Pryor, Carpenter, &amp; Townsend, 2005). </a:t>
            </a:r>
          </a:p>
          <a:p>
            <a:endParaRPr lang="en-GB" altLang="en-US" sz="1800" smtClean="0"/>
          </a:p>
          <a:p>
            <a:r>
              <a:rPr lang="en-GB" altLang="en-US" sz="1800" smtClean="0"/>
              <a:t>The clients’ positive self-perceptions, which were initially developed during the individual therapy sessions, were reinforced through the outdoor experience.  </a:t>
            </a:r>
          </a:p>
          <a:p>
            <a:endParaRPr lang="en-GB" altLang="en-US" sz="1800" smtClean="0"/>
          </a:p>
          <a:p>
            <a:r>
              <a:rPr lang="en-GB" altLang="en-US" sz="1800" smtClean="0"/>
              <a:t>Supporting Richards and Peel (2005)  </a:t>
            </a:r>
          </a:p>
          <a:p>
            <a:endParaRPr lang="en-US" altLang="en-US" smtClean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5017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 smtClean="0"/>
              <a:t>F</a:t>
            </a:r>
            <a:r>
              <a:rPr lang="en-GB" altLang="en-US" sz="2400" smtClean="0"/>
              <a:t>indings highlight that being in a natural environment associated with a sense of escape from the stresses, characterising modern urban environments (e.g. buildings, uncomfortable noises). </a:t>
            </a:r>
          </a:p>
          <a:p>
            <a:r>
              <a:rPr lang="en-GB" altLang="en-US" sz="2400" smtClean="0"/>
              <a:t>According to Gilbert, Gilsdorf, and Ringer (2004) </a:t>
            </a:r>
            <a:r>
              <a:rPr lang="en-US" altLang="en-US" sz="2400" smtClean="0"/>
              <a:t>–</a:t>
            </a:r>
            <a:r>
              <a:rPr lang="en-GB" altLang="en-US" sz="2400" smtClean="0"/>
              <a:t> under-taking an activity based in an natural environment, being in a group, and the inherent sense of adventure, provided a ‘rich source of healing potential which in a number of ways goes beyond what therapy has to offer in a more conventional setting’ (p. 31). </a:t>
            </a:r>
          </a:p>
          <a:p>
            <a:endParaRPr lang="en-US" altLang="en-US" smtClean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The meaning of adventurous activities for ‘women in the outdoors’ </a:t>
            </a:r>
            <a:r>
              <a:rPr lang="en-GB" altLang="en-US" dirty="0" err="1" smtClean="0"/>
              <a:t>Bonniface</a:t>
            </a:r>
            <a:r>
              <a:rPr lang="en-GB" altLang="en-US" dirty="0"/>
              <a:t> </a:t>
            </a:r>
            <a:r>
              <a:rPr lang="en-GB" altLang="en-US" dirty="0" smtClean="0"/>
              <a:t> </a:t>
            </a:r>
            <a:r>
              <a:rPr lang="en-GB" altLang="en-US" dirty="0" smtClean="0"/>
              <a:t>(2007)</a:t>
            </a:r>
            <a:endParaRPr lang="en-US" altLang="en-US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charset="0"/>
              <a:buChar char="l"/>
              <a:defRPr/>
            </a:pPr>
            <a:r>
              <a:rPr lang="en-GB" i="1" dirty="0" smtClean="0">
                <a:ea typeface="ＭＳ Ｐゴシック" charset="0"/>
              </a:rPr>
              <a:t>Non</a:t>
            </a:r>
            <a:r>
              <a:rPr lang="en-GB" i="1" dirty="0">
                <a:ea typeface="ＭＳ Ｐゴシック" charset="0"/>
              </a:rPr>
              <a:t>-participants find it difficult to understand what motivates people to seek out situations in which there is an element of danger and risk. </a:t>
            </a:r>
            <a:endParaRPr lang="en-GB" i="1" dirty="0" smtClean="0">
              <a:ea typeface="ＭＳ Ｐゴシック" charset="0"/>
            </a:endParaRPr>
          </a:p>
          <a:p>
            <a:pPr>
              <a:buFont typeface="Wingdings" charset="0"/>
              <a:buChar char="l"/>
              <a:defRPr/>
            </a:pPr>
            <a:r>
              <a:rPr lang="en-GB" i="1" dirty="0" smtClean="0">
                <a:ea typeface="ＭＳ Ｐゴシック" charset="0"/>
              </a:rPr>
              <a:t>Research examined </a:t>
            </a:r>
            <a:r>
              <a:rPr lang="en-GB" i="1" dirty="0">
                <a:ea typeface="ＭＳ Ｐゴシック" charset="0"/>
              </a:rPr>
              <a:t>the meanings of long-term participation in outdoor adventure for women working in education. </a:t>
            </a:r>
            <a:endParaRPr lang="en-GB" i="1" dirty="0" smtClean="0">
              <a:ea typeface="ＭＳ Ｐゴシック" charset="0"/>
            </a:endParaRPr>
          </a:p>
          <a:p>
            <a:pPr marL="0" indent="0">
              <a:buFont typeface="Wingdings" charset="0"/>
              <a:buNone/>
              <a:defRPr/>
            </a:pPr>
            <a:r>
              <a:rPr lang="en-GB" i="1" dirty="0" smtClean="0">
                <a:ea typeface="ＭＳ Ｐゴシック" charset="0"/>
              </a:rPr>
              <a:t>Life </a:t>
            </a:r>
            <a:r>
              <a:rPr lang="en-GB" i="1" dirty="0">
                <a:ea typeface="ＭＳ Ｐゴシック" charset="0"/>
              </a:rPr>
              <a:t>story interviews </a:t>
            </a:r>
            <a:r>
              <a:rPr lang="en-GB" i="1" dirty="0" smtClean="0">
                <a:ea typeface="ＭＳ Ｐゴシック" charset="0"/>
              </a:rPr>
              <a:t>- nature </a:t>
            </a:r>
            <a:r>
              <a:rPr lang="en-GB" i="1" dirty="0">
                <a:ea typeface="ＭＳ Ｐゴシック" charset="0"/>
              </a:rPr>
              <a:t>and impact of the women's adventure participation. </a:t>
            </a:r>
            <a:endParaRPr lang="en-GB" i="1" dirty="0" smtClean="0">
              <a:ea typeface="ＭＳ Ｐゴシック" charset="0"/>
            </a:endParaRPr>
          </a:p>
          <a:p>
            <a:pPr>
              <a:buFont typeface="Wingdings" charset="0"/>
              <a:buChar char="l"/>
              <a:defRPr/>
            </a:pPr>
            <a:endParaRPr lang="en-US" dirty="0">
              <a:ea typeface="ＭＳ Ｐゴシック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000" i="1" smtClean="0"/>
              <a:t>Key themes focused on the significance of adventurous activities, experiences of fear, and relationships in the outdoors. </a:t>
            </a:r>
            <a:endParaRPr lang="en-US" altLang="en-US" sz="2000" smtClean="0"/>
          </a:p>
        </p:txBody>
      </p:sp>
      <p:sp>
        <p:nvSpPr>
          <p:cNvPr id="5222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 i="1" smtClean="0"/>
              <a:t>The women in this research emphasised the benefits, values and importance of adventurous activities, and influence on their lives. </a:t>
            </a:r>
          </a:p>
          <a:p>
            <a:r>
              <a:rPr lang="en-GB" altLang="en-US" sz="2000" i="1" smtClean="0"/>
              <a:t>Placed significance on time for themselves away from everyday life - associated with feelings of rejuvenation and calm. </a:t>
            </a:r>
          </a:p>
          <a:p>
            <a:r>
              <a:rPr lang="en-GB" altLang="en-US" sz="2000" i="1" smtClean="0"/>
              <a:t>When describing their experiences in the outdoors the women reported unusually high levels of fear.</a:t>
            </a:r>
          </a:p>
          <a:p>
            <a:r>
              <a:rPr lang="en-GB" altLang="en-US" sz="2000" i="1" smtClean="0"/>
              <a:t>Value placed on shared experiences which often overshadowed aspects such as physical challenge.</a:t>
            </a:r>
            <a:endParaRPr lang="en-GB" altLang="en-US" sz="2000" smtClean="0"/>
          </a:p>
          <a:p>
            <a:endParaRPr lang="en-US" altLang="en-US" smtClean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Theoretical explanations for psychological benefits…</a:t>
            </a:r>
          </a:p>
        </p:txBody>
      </p:sp>
      <p:sp>
        <p:nvSpPr>
          <p:cNvPr id="532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smtClean="0"/>
              <a:t>Explanations for the positive effects of exercise / physical activity.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 eaLnBrk="1" hangingPunct="1"/>
            <a:r>
              <a:rPr lang="en-GB" altLang="en-US" smtClean="0"/>
              <a:t>Social interaction hypothesis</a:t>
            </a:r>
          </a:p>
          <a:p>
            <a:pPr lvl="1" eaLnBrk="1" hangingPunct="1"/>
            <a:r>
              <a:rPr lang="en-GB" altLang="en-US" smtClean="0"/>
              <a:t>Distraction hypothesis</a:t>
            </a:r>
          </a:p>
          <a:p>
            <a:pPr lvl="1" eaLnBrk="1" hangingPunct="1"/>
            <a:r>
              <a:rPr lang="en-GB" altLang="en-US" smtClean="0"/>
              <a:t>Endorphin hypothesis</a:t>
            </a:r>
          </a:p>
          <a:p>
            <a:pPr lvl="1" eaLnBrk="1" hangingPunct="1"/>
            <a:r>
              <a:rPr lang="en-GB" altLang="en-US" smtClean="0"/>
              <a:t>Thermogenic hypothesis</a:t>
            </a:r>
          </a:p>
          <a:p>
            <a:pPr eaLnBrk="1" hangingPunct="1"/>
            <a:endParaRPr lang="en-GB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Social Interaction Hypothesis</a:t>
            </a:r>
          </a:p>
        </p:txBody>
      </p:sp>
      <p:sp>
        <p:nvSpPr>
          <p:cNvPr id="152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/>
              <a:t>Premise is that social interaction associated with exercising with friends and colleagues is pleasurable and improves mental health (North et al., 1990).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Provides </a:t>
            </a:r>
            <a:r>
              <a:rPr lang="en-GB" altLang="en-US" smtClean="0">
                <a:solidFill>
                  <a:srgbClr val="0000FF"/>
                </a:solidFill>
              </a:rPr>
              <a:t>partial explanation</a:t>
            </a:r>
            <a:r>
              <a:rPr lang="en-GB" altLang="en-US" smtClean="0"/>
              <a:t> – not complete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Exercising at home (alone) results in greater reductions in depression than exercising at other locations.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OA research </a:t>
            </a:r>
            <a:r>
              <a:rPr lang="en-US" altLang="en-US" smtClean="0"/>
              <a:t>–</a:t>
            </a:r>
            <a:r>
              <a:rPr lang="en-GB" altLang="en-US" smtClean="0"/>
              <a:t> social aspects mentioned.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mtClean="0"/>
          </a:p>
          <a:p>
            <a:pPr eaLnBrk="1" hangingPunct="1">
              <a:lnSpc>
                <a:spcPct val="90000"/>
              </a:lnSpc>
            </a:pPr>
            <a:endParaRPr lang="en-GB" altLang="en-US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 C 0.007 -0.01333  0.014 -0.028  0.021 -0.04667  C 0.04 -0.1  0.045 -0.152  0.031 -0.16  C 0.017 -0.16933  -0.01 -0.132  -0.029 -0.07867  C -0.039 -0.05067  -0.045 -0.024  -0.047 -0.004  C -0.05 0.012  -0.051 0.028  -0.051 0.04667  C -0.051 0.10667  -0.038 0.156  -0.023 0.156  C -0.008 0.156  0.005 0.10667  0.005 0.04667  C 0.005 0.01867  0.002 -0.008  -0.003 -0.02667  C -0.005 -0.04267  -0.01 -0.06  -0.016 -0.07733  C -0.036 -0.132  -0.063 -0.16933  -0.077 -0.16  C -0.091 -0.15067  -0.086 -0.1  -0.066 -0.04533  C -0.058 -0.02  -0.047 0.00133  -0.036 0.016  C -0.028 0.02933  -0.019 0.04133  -0.007 0.05333  C 0.029 0.092  0.065 0.10933  0.075 0.09333  C 0.084 0.07733  0.064 0.03333  0.028 -0.004  C 0.013 -0.02  -0.003 -0.032  -0.016 -0.04  C -0.028 -0.048  -0.043 -0.05467  -0.059 -0.05867  C -0.103 -0.072  -0.141 -0.068  -0.144 -0.04667  C -0.148 -0.02667  -0.115 0.0  -0.071 0.01333  C -0.051 0.01867  -0.032 0.02133  -0.017 0.02  C -0.004 0.02  0.01 0.01733  0.025 0.01333  C 0.069 0.0  0.102 -0.028  0.098 -0.048  C 0.095 -0.068  0.057 -0.07333  0.013 -0.06  C -0.008 -0.05333  -0.027 -0.044  -0.04 -0.03333  C -0.051 -0.02533  -0.062 -0.016  -0.074 -0.004  C -0.109 0.03467  -0.13 0.07733  -0.12 0.09333  C -0.111 0.10933  -0.074 0.092  -0.039 0.05467  C -0.022 0.036  -0.008 0.01733  0.0 0.0  Z" pathEditMode="relative">
                                      <p:cBhvr>
                                        <p:cTn id="6" dur="129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98" decel="100000" fill="hold"/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98" decel="100000" fill="hold"/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98" decel="100000" fill="hold"/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98" decel="100000" fill="hold"/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78" grpId="0"/>
      <p:bldP spid="152579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AutoShape 2"/>
          <p:cNvSpPr>
            <a:spLocks noGrp="1" noChangeArrowheads="1"/>
          </p:cNvSpPr>
          <p:nvPr>
            <p:ph type="title"/>
          </p:nvPr>
        </p:nvSpPr>
        <p:spPr>
          <a:xfrm>
            <a:off x="684213" y="1052513"/>
            <a:ext cx="8229600" cy="774700"/>
          </a:xfrm>
        </p:spPr>
        <p:txBody>
          <a:bodyPr/>
          <a:lstStyle/>
          <a:p>
            <a:pPr eaLnBrk="1" hangingPunct="1"/>
            <a:r>
              <a:rPr lang="en-GB" altLang="en-US" smtClean="0"/>
              <a:t>Distraction Hypothesis</a:t>
            </a:r>
          </a:p>
        </p:txBody>
      </p:sp>
      <p:sp>
        <p:nvSpPr>
          <p:cNvPr id="15462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16832"/>
            <a:ext cx="8229600" cy="460779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000" dirty="0" smtClean="0"/>
              <a:t>Distraction from stressful events, rather than the activity itself, accounts for the improved feelings associated with exercise.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 smtClean="0"/>
              <a:t>Resting quietly in an area free from distractions for 20-45 </a:t>
            </a:r>
            <a:r>
              <a:rPr lang="en-GB" altLang="en-US" sz="2000" dirty="0" err="1" smtClean="0"/>
              <a:t>mins</a:t>
            </a:r>
            <a:r>
              <a:rPr lang="en-GB" altLang="en-US" sz="2000" dirty="0" smtClean="0"/>
              <a:t> is associated with significant reductions in state anxiety and blood pressure.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 smtClean="0"/>
              <a:t>Hypothesis formulated on the </a:t>
            </a:r>
            <a:r>
              <a:rPr lang="en-GB" altLang="en-US" sz="2000" dirty="0" err="1" smtClean="0"/>
              <a:t>Bahrke</a:t>
            </a:r>
            <a:r>
              <a:rPr lang="en-GB" altLang="en-US" sz="2000" dirty="0" smtClean="0"/>
              <a:t> &amp; Morgan (1978) experiment: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 smtClean="0"/>
              <a:t>3 groups of subjects were placed into a situation for 20 minutes.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1800" dirty="0" smtClean="0">
                <a:solidFill>
                  <a:schemeClr val="hlink"/>
                </a:solidFill>
              </a:rPr>
              <a:t>An exercise group running on  a treadmill at 70% VO2 max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1800" dirty="0" smtClean="0">
                <a:solidFill>
                  <a:schemeClr val="hlink"/>
                </a:solidFill>
              </a:rPr>
              <a:t>A meditation group practising relaxation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1800" dirty="0" smtClean="0">
                <a:solidFill>
                  <a:schemeClr val="hlink"/>
                </a:solidFill>
              </a:rPr>
              <a:t>A group sitting in easy chairs in a quiet room</a:t>
            </a:r>
            <a:endParaRPr lang="en-GB" altLang="en-US" sz="1800" dirty="0" smtClean="0">
              <a:solidFill>
                <a:schemeClr val="hlink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 smtClean="0"/>
              <a:t>All groups were equally effective in reducing anxiety immediately after the treatment…….but the reductions in anxiety last longer for exercisers than just rest.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 smtClean="0"/>
              <a:t>Link to research by Boniface</a:t>
            </a:r>
            <a:r>
              <a:rPr lang="en-US" altLang="en-US" sz="2000" dirty="0" smtClean="0"/>
              <a:t>…</a:t>
            </a:r>
            <a:endParaRPr lang="en-GB" altLang="en-US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4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4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54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54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54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54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54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626" grpId="0"/>
      <p:bldP spid="154627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distraction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Privitera</a:t>
            </a:r>
            <a:r>
              <a:rPr lang="en-GB" dirty="0" smtClean="0"/>
              <a:t> et al. (2014) 84 UG students walking on treadmill with and without enjoyable distractions (TV) </a:t>
            </a:r>
          </a:p>
          <a:p>
            <a:r>
              <a:rPr lang="en-GB" dirty="0" smtClean="0"/>
              <a:t>The </a:t>
            </a:r>
            <a:r>
              <a:rPr lang="en-GB" dirty="0"/>
              <a:t>results support this hypothesis by showing for the first time that while exercise alone was sufficient to increase the intensity of positive mood; combining exercise with an enjoyable distraction resulted in significantly greater increases in pleasant mood compared to exercise alone.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988542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AutoShape 2"/>
          <p:cNvSpPr>
            <a:spLocks noGrp="1" noChangeArrowheads="1"/>
          </p:cNvSpPr>
          <p:nvPr>
            <p:ph type="title"/>
          </p:nvPr>
        </p:nvSpPr>
        <p:spPr>
          <a:xfrm>
            <a:off x="827088" y="1052513"/>
            <a:ext cx="7924800" cy="77628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smtClean="0"/>
              <a:t>Endorphin Hypothesis </a:t>
            </a:r>
            <a:br>
              <a:rPr lang="en-GB" altLang="en-US" sz="2800" smtClean="0"/>
            </a:br>
            <a:r>
              <a:rPr lang="en-GB" altLang="en-US" sz="2800" smtClean="0"/>
              <a:t>Most appropriate for outdoor activities?</a:t>
            </a:r>
          </a:p>
        </p:txBody>
      </p:sp>
      <p:sp>
        <p:nvSpPr>
          <p:cNvPr id="156675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2276475"/>
            <a:ext cx="8229600" cy="539908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 smtClean="0"/>
              <a:t>Most popular physiological explanation for enhanced mood.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/>
              <a:t>Endorphins produced by brain, pituitary gland and other tissues, reduce the sensation of pain and produce a state of euphoria similar to that obtained from opiates.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/>
              <a:t>Euphoric states associated with ‘runners high’ have been compared to the feeling states induced by opiate based drugs (Morgan, 1985)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/>
              <a:t>Measure mood states (POMS) and endorphins before and after exercise.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/>
              <a:t>Post-exercise improvements in mood are accompanied by increases in endorphins</a:t>
            </a:r>
            <a:r>
              <a:rPr lang="en-GB" altLang="en-US" sz="2400" dirty="0" smtClean="0"/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/>
              <a:t>Issues with this – measurement / length of activity. </a:t>
            </a:r>
            <a:endParaRPr lang="en-GB" altLang="en-US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3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6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9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mph" presetSubtype="0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156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2" dur="indefinite"/>
                                        <p:tgtEl>
                                          <p:spTgt spid="156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27" dur="indefinite"/>
                                        <p:tgtEl>
                                          <p:spTgt spid="156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31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32" dur="indefinite"/>
                                        <p:tgtEl>
                                          <p:spTgt spid="156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37" dur="indefinite"/>
                                        <p:tgtEl>
                                          <p:spTgt spid="156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41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42" dur="indefinite"/>
                                        <p:tgtEl>
                                          <p:spTgt spid="156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46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47" dur="indefinite"/>
                                        <p:tgtEl>
                                          <p:spTgt spid="156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mph" presetSubtype="0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 rctx="PPT">
                                        <p:cTn id="51" dur="indefinite"/>
                                        <p:tgtEl>
                                          <p:spTgt spid="156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1.0"/>
                                      </p:to>
                                    </p:set>
                                    <p:animEffect filter="image" prLst="opacity: 1.0">
                                      <p:cBhvr rctx="IE">
                                        <p:cTn id="52" dur="indefinite"/>
                                        <p:tgtEl>
                                          <p:spTgt spid="156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6675" grpId="0" build="allAtOnce"/>
      <p:bldP spid="156675" grpI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400" smtClean="0"/>
              <a:t>Thermogenic Hypothesis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900113" y="1628775"/>
            <a:ext cx="7848600" cy="52292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18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 smtClean="0"/>
              <a:t>Use of elevated body temp to produce therapeutic effects is ‘</a:t>
            </a:r>
            <a:r>
              <a:rPr lang="en-GB" altLang="en-US" sz="2000" dirty="0" err="1" smtClean="0"/>
              <a:t>pyrogen</a:t>
            </a:r>
            <a:r>
              <a:rPr lang="en-GB" altLang="en-US" sz="2000" dirty="0" smtClean="0"/>
              <a:t>’ effect.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 smtClean="0"/>
              <a:t>For example – somatic anxiety reduces after a sauna and a 5 minute shower at 38.5</a:t>
            </a:r>
            <a:r>
              <a:rPr lang="en-US" altLang="en-US" sz="2000" dirty="0" smtClean="0">
                <a:cs typeface="Arial" panose="020B0604020202020204" pitchFamily="34" charset="0"/>
              </a:rPr>
              <a:t>°C can decrease state anxiety.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 smtClean="0">
                <a:cs typeface="Arial" panose="020B0604020202020204" pitchFamily="34" charset="0"/>
              </a:rPr>
              <a:t>Vigorous exercise produces an elevation in body temperature up to 40°C and this elevation can last for several hours after exercise.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 smtClean="0">
                <a:cs typeface="Arial" panose="020B0604020202020204" pitchFamily="34" charset="0"/>
              </a:rPr>
              <a:t>Enhanced well being could be due to reductions in muscle tension caused by an elevation in body temperature.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 smtClean="0">
                <a:cs typeface="Arial" panose="020B0604020202020204" pitchFamily="34" charset="0"/>
              </a:rPr>
              <a:t>After exercise the temperature elevations influence the release of brain monoamines.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 smtClean="0">
                <a:cs typeface="Arial" panose="020B0604020202020204" pitchFamily="34" charset="0"/>
              </a:rPr>
              <a:t>Increases in temperature have a negative affect upon memory and reasoning tasks and result in raised irritability.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en-US" sz="2000" dirty="0" smtClean="0"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600" dirty="0" smtClean="0"/>
          </a:p>
        </p:txBody>
      </p:sp>
      <p:pic>
        <p:nvPicPr>
          <p:cNvPr id="36867" name="Picture 4" descr="sauna">
            <a:hlinkClick r:id="rId3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380288" y="260350"/>
            <a:ext cx="1377950" cy="1368425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0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60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0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0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0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0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0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60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770" grpId="0"/>
      <p:bldP spid="160771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Title 1"/>
          <p:cNvSpPr>
            <a:spLocks noGrp="1"/>
          </p:cNvSpPr>
          <p:nvPr>
            <p:ph type="title"/>
          </p:nvPr>
        </p:nvSpPr>
        <p:spPr>
          <a:xfrm>
            <a:off x="611723" y="188640"/>
            <a:ext cx="8229600" cy="1139825"/>
          </a:xfrm>
        </p:spPr>
        <p:txBody>
          <a:bodyPr/>
          <a:lstStyle/>
          <a:p>
            <a:r>
              <a:rPr lang="en-US" altLang="en-US" dirty="0" smtClean="0"/>
              <a:t>Task – for next week:</a:t>
            </a:r>
          </a:p>
        </p:txBody>
      </p:sp>
      <p:sp>
        <p:nvSpPr>
          <p:cNvPr id="54274" name="Content Placeholder 2"/>
          <p:cNvSpPr>
            <a:spLocks noGrp="1"/>
          </p:cNvSpPr>
          <p:nvPr>
            <p:ph idx="1"/>
          </p:nvPr>
        </p:nvSpPr>
        <p:spPr>
          <a:xfrm>
            <a:off x="611723" y="908720"/>
            <a:ext cx="8445252" cy="5760640"/>
          </a:xfrm>
        </p:spPr>
        <p:txBody>
          <a:bodyPr>
            <a:normAutofit fontScale="85000" lnSpcReduction="20000"/>
          </a:bodyPr>
          <a:lstStyle/>
          <a:p>
            <a:endParaRPr lang="en-GB" altLang="en-US" b="1" dirty="0" smtClean="0"/>
          </a:p>
          <a:p>
            <a:r>
              <a:rPr lang="en-GB" altLang="en-US" b="1" dirty="0" smtClean="0"/>
              <a:t>Practical task:</a:t>
            </a:r>
          </a:p>
          <a:p>
            <a:r>
              <a:rPr lang="en-GB" altLang="en-US" dirty="0" smtClean="0"/>
              <a:t>Exercise session / physical activity of your choice (ideally outdoors) – Qualitative in no more than 200 words - record how you feel 10 minutes before and 20 minutes afterwards.</a:t>
            </a:r>
          </a:p>
          <a:p>
            <a:pPr marL="0" indent="0">
              <a:buNone/>
            </a:pPr>
            <a:endParaRPr lang="en-US" altLang="en-US" dirty="0" smtClean="0"/>
          </a:p>
          <a:p>
            <a:r>
              <a:rPr lang="en-US" altLang="en-US" b="1" dirty="0" smtClean="0"/>
              <a:t>Readings: </a:t>
            </a:r>
            <a:endParaRPr lang="en-US" altLang="en-US" b="1" dirty="0" smtClean="0"/>
          </a:p>
          <a:p>
            <a:r>
              <a:rPr lang="en-GB" dirty="0" smtClean="0"/>
              <a:t>Select </a:t>
            </a:r>
            <a:r>
              <a:rPr lang="en-GB" dirty="0"/>
              <a:t>one of the following Natural England 'Links between natural environments and...' Summary Reports to read. </a:t>
            </a:r>
          </a:p>
          <a:p>
            <a:r>
              <a:rPr lang="en-GB" dirty="0"/>
              <a:t>Mental Health -  </a:t>
            </a:r>
            <a:r>
              <a:rPr lang="en-GB" b="1" dirty="0">
                <a:hlinkClick r:id="rId2"/>
              </a:rPr>
              <a:t>Links between natural environments and mental health - evidence</a:t>
            </a:r>
            <a:endParaRPr lang="en-GB" dirty="0"/>
          </a:p>
          <a:p>
            <a:r>
              <a:rPr lang="en-GB" dirty="0"/>
              <a:t>Obesity -  </a:t>
            </a:r>
            <a:r>
              <a:rPr lang="en-GB" b="1" dirty="0">
                <a:hlinkClick r:id="rId3"/>
              </a:rPr>
              <a:t>Links between natural environments and obesity - evidence</a:t>
            </a:r>
            <a:r>
              <a:rPr lang="en-GB" b="1" dirty="0"/>
              <a:t> </a:t>
            </a:r>
            <a:endParaRPr lang="en-GB" dirty="0"/>
          </a:p>
          <a:p>
            <a:r>
              <a:rPr lang="en-GB" dirty="0"/>
              <a:t>Physiological Health -  </a:t>
            </a:r>
            <a:r>
              <a:rPr lang="en-GB" b="1" dirty="0">
                <a:hlinkClick r:id="rId4"/>
              </a:rPr>
              <a:t>Links between natural environments and physiological health - evidence</a:t>
            </a:r>
            <a:r>
              <a:rPr lang="en-GB" b="1" dirty="0"/>
              <a:t> </a:t>
            </a:r>
            <a:endParaRPr lang="en-GB" dirty="0"/>
          </a:p>
          <a:p>
            <a:endParaRPr lang="en-US" altLang="en-US" b="1" dirty="0" smtClean="0"/>
          </a:p>
          <a:p>
            <a:r>
              <a:rPr lang="en-US" altLang="en-US" b="1" dirty="0" smtClean="0"/>
              <a:t>Additional study: </a:t>
            </a:r>
          </a:p>
          <a:p>
            <a:r>
              <a:rPr lang="en-GB" dirty="0"/>
              <a:t>Influences of Green Outdoors </a:t>
            </a:r>
            <a:r>
              <a:rPr lang="en-GB" i="1" dirty="0"/>
              <a:t>versus</a:t>
            </a:r>
            <a:r>
              <a:rPr lang="en-GB" dirty="0"/>
              <a:t> Indoors Environmental Settings on Psychological and Social Outcomes of Controlled </a:t>
            </a:r>
            <a:r>
              <a:rPr lang="en-GB" dirty="0" smtClean="0"/>
              <a:t>Exercise</a:t>
            </a:r>
          </a:p>
          <a:p>
            <a:r>
              <a:rPr lang="en-GB" dirty="0"/>
              <a:t>https://www.ncbi.nlm.nih.gov/pmc/articles/PMC4847025/</a:t>
            </a:r>
            <a:endParaRPr lang="en-GB" dirty="0"/>
          </a:p>
          <a:p>
            <a:endParaRPr lang="en-US" altLang="en-US" b="1" dirty="0"/>
          </a:p>
          <a:p>
            <a:endParaRPr lang="en-US" altLang="en-US" b="1" dirty="0" smtClean="0"/>
          </a:p>
          <a:p>
            <a:endParaRPr lang="en-US" altLang="en-US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1206</TotalTime>
  <Words>3097</Words>
  <Application>Microsoft Office PowerPoint</Application>
  <PresentationFormat>On-screen Show (4:3)</PresentationFormat>
  <Paragraphs>234</Paragraphs>
  <Slides>40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9" baseType="lpstr">
      <vt:lpstr>ＭＳ Ｐゴシック</vt:lpstr>
      <vt:lpstr>ＭＳ Ｐゴシック</vt:lpstr>
      <vt:lpstr>Arial</vt:lpstr>
      <vt:lpstr>Calibri</vt:lpstr>
      <vt:lpstr>Tw Cen MT</vt:lpstr>
      <vt:lpstr>Tw Cen MT Condensed</vt:lpstr>
      <vt:lpstr>Wingdings</vt:lpstr>
      <vt:lpstr>Wingdings 3</vt:lpstr>
      <vt:lpstr>Integral</vt:lpstr>
      <vt:lpstr>Emotion, Mood, Adventurous Activities, Physical Activity, Exercise…</vt:lpstr>
      <vt:lpstr>What are the proposed positive effects of being physically active?</vt:lpstr>
      <vt:lpstr>Lee &amp; Skerrett (2001)</vt:lpstr>
      <vt:lpstr>Carnethon et al. (2003) Importance of active lifestyle.</vt:lpstr>
      <vt:lpstr>Blood pressure</vt:lpstr>
      <vt:lpstr>Obesity</vt:lpstr>
      <vt:lpstr>Introduction</vt:lpstr>
      <vt:lpstr>National Survey for Wales summary – 2019/20 (29th July, 2020) </vt:lpstr>
      <vt:lpstr>National Survey for Wales early data: April to June 2021 The first results from the 2021-22 National Survey cover the period from April to June 2021 and involved over 3,000 people – published 14th October, 2021  Sport and physical activity  </vt:lpstr>
      <vt:lpstr>Type of activities beneficial…</vt:lpstr>
      <vt:lpstr>Psychological well-being</vt:lpstr>
      <vt:lpstr>McAuley &amp; Rudolph, 1995; Spirduso &amp; Cronin, 2001; Stewart &amp; King, 1991</vt:lpstr>
      <vt:lpstr>Health Related Quality of Life</vt:lpstr>
      <vt:lpstr>Health Related Quality of Life</vt:lpstr>
      <vt:lpstr>Depression</vt:lpstr>
      <vt:lpstr>Longitudinal studies:</vt:lpstr>
      <vt:lpstr>HUNT cohort study (Harvey et al., 2018)</vt:lpstr>
      <vt:lpstr>Anxiety</vt:lpstr>
      <vt:lpstr>PowerPoint Presentation</vt:lpstr>
      <vt:lpstr>Task Sheet: For your chosen outdoor adventurous activity, identify the following:</vt:lpstr>
      <vt:lpstr>Outdoor Specific Research…</vt:lpstr>
      <vt:lpstr>PowerPoint Presentation</vt:lpstr>
      <vt:lpstr>Research findings…Systematic review to June 2010. </vt:lpstr>
      <vt:lpstr>PowerPoint Presentation</vt:lpstr>
      <vt:lpstr>PowerPoint Presentation</vt:lpstr>
      <vt:lpstr>PowerPoint Presentation</vt:lpstr>
      <vt:lpstr>Mood state measures …</vt:lpstr>
      <vt:lpstr>How individuals with self-reported anxiety and depression experienced a combination of individual counselling with an adventurous outdoor experience.  Kyriakopoulos, A (2011)</vt:lpstr>
      <vt:lpstr>Mortlock (2004) argues that in adventure-based interventions there must be a perceived level of psychological and/or physical risk, for the desired behavioural changes to be elicited.   Findings…</vt:lpstr>
      <vt:lpstr>PowerPoint Presentation</vt:lpstr>
      <vt:lpstr>The meaning of adventurous activities for ‘women in the outdoors’ Bonniface  (2007)</vt:lpstr>
      <vt:lpstr>Key themes focused on the significance of adventurous activities, experiences of fear, and relationships in the outdoors. </vt:lpstr>
      <vt:lpstr>Theoretical explanations for psychological benefits…</vt:lpstr>
      <vt:lpstr>Explanations for the positive effects of exercise / physical activity.</vt:lpstr>
      <vt:lpstr>Social Interaction Hypothesis</vt:lpstr>
      <vt:lpstr>Distraction Hypothesis</vt:lpstr>
      <vt:lpstr>Further distraction research </vt:lpstr>
      <vt:lpstr>Endorphin Hypothesis  Most appropriate for outdoor activities?</vt:lpstr>
      <vt:lpstr>Thermogenic Hypothesis</vt:lpstr>
      <vt:lpstr>Task – for next week: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Effects of Exercise</dc:title>
  <dc:creator>Declan Connaughton</dc:creator>
  <cp:lastModifiedBy>Administrator</cp:lastModifiedBy>
  <cp:revision>80</cp:revision>
  <cp:lastPrinted>2008-02-13T15:17:11Z</cp:lastPrinted>
  <dcterms:created xsi:type="dcterms:W3CDTF">2008-02-03T14:19:17Z</dcterms:created>
  <dcterms:modified xsi:type="dcterms:W3CDTF">2023-02-04T15:57:32Z</dcterms:modified>
</cp:coreProperties>
</file>