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623" r:id="rId2"/>
    <p:sldId id="586" r:id="rId3"/>
    <p:sldId id="598" r:id="rId4"/>
    <p:sldId id="557" r:id="rId5"/>
    <p:sldId id="561" r:id="rId6"/>
    <p:sldId id="890" r:id="rId7"/>
    <p:sldId id="612" r:id="rId8"/>
    <p:sldId id="891" r:id="rId9"/>
    <p:sldId id="892" r:id="rId10"/>
    <p:sldId id="893" r:id="rId11"/>
    <p:sldId id="558" r:id="rId12"/>
    <p:sldId id="894" r:id="rId13"/>
    <p:sldId id="589" r:id="rId14"/>
    <p:sldId id="895" r:id="rId15"/>
    <p:sldId id="567" r:id="rId16"/>
    <p:sldId id="896" r:id="rId17"/>
    <p:sldId id="897" r:id="rId18"/>
    <p:sldId id="898" r:id="rId19"/>
    <p:sldId id="565" r:id="rId20"/>
    <p:sldId id="576" r:id="rId21"/>
    <p:sldId id="899" r:id="rId22"/>
    <p:sldId id="606" r:id="rId23"/>
    <p:sldId id="901" r:id="rId24"/>
    <p:sldId id="583" r:id="rId25"/>
    <p:sldId id="582" r:id="rId26"/>
    <p:sldId id="900" r:id="rId27"/>
    <p:sldId id="580" r:id="rId28"/>
    <p:sldId id="581" r:id="rId29"/>
    <p:sldId id="596" r:id="rId30"/>
    <p:sldId id="880" r:id="rId31"/>
    <p:sldId id="881"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E7E74F-753C-4677-9BA3-75C121F40A46}" v="1" dt="2025-03-16T18:02:19.0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94660"/>
  </p:normalViewPr>
  <p:slideViewPr>
    <p:cSldViewPr snapToGrid="0">
      <p:cViewPr varScale="1">
        <p:scale>
          <a:sx n="70" d="100"/>
          <a:sy n="70" d="100"/>
        </p:scale>
        <p:origin x="3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10E7E74F-753C-4677-9BA3-75C121F40A46}"/>
    <pc:docChg chg="custSel addSld modSld">
      <pc:chgData name="James Williams" userId="c957a50b-491f-4d94-b4bc-52aca3e2340d" providerId="ADAL" clId="{10E7E74F-753C-4677-9BA3-75C121F40A46}" dt="2025-03-16T18:02:19.046" v="166"/>
      <pc:docMkLst>
        <pc:docMk/>
      </pc:docMkLst>
      <pc:sldChg chg="add">
        <pc:chgData name="James Williams" userId="c957a50b-491f-4d94-b4bc-52aca3e2340d" providerId="ADAL" clId="{10E7E74F-753C-4677-9BA3-75C121F40A46}" dt="2025-03-16T18:02:19.046" v="166"/>
        <pc:sldMkLst>
          <pc:docMk/>
          <pc:sldMk cId="4281912671" sldId="880"/>
        </pc:sldMkLst>
      </pc:sldChg>
      <pc:sldChg chg="add">
        <pc:chgData name="James Williams" userId="c957a50b-491f-4d94-b4bc-52aca3e2340d" providerId="ADAL" clId="{10E7E74F-753C-4677-9BA3-75C121F40A46}" dt="2025-03-16T18:02:19.046" v="166"/>
        <pc:sldMkLst>
          <pc:docMk/>
          <pc:sldMk cId="713312370" sldId="881"/>
        </pc:sldMkLst>
      </pc:sldChg>
      <pc:sldChg chg="delSp modSp add mod modNotesTx">
        <pc:chgData name="James Williams" userId="c957a50b-491f-4d94-b4bc-52aca3e2340d" providerId="ADAL" clId="{10E7E74F-753C-4677-9BA3-75C121F40A46}" dt="2025-03-16T15:01:09.092" v="165" actId="1076"/>
        <pc:sldMkLst>
          <pc:docMk/>
          <pc:sldMk cId="2691897386" sldId="901"/>
        </pc:sldMkLst>
        <pc:spChg chg="mod">
          <ac:chgData name="James Williams" userId="c957a50b-491f-4d94-b4bc-52aca3e2340d" providerId="ADAL" clId="{10E7E74F-753C-4677-9BA3-75C121F40A46}" dt="2025-03-16T15:00:53.876" v="158" actId="1076"/>
          <ac:spMkLst>
            <pc:docMk/>
            <pc:sldMk cId="2691897386" sldId="901"/>
            <ac:spMk id="2" creationId="{5FB2242B-A3F2-FA80-A0E1-9E208D03F307}"/>
          </ac:spMkLst>
        </pc:spChg>
        <pc:spChg chg="del">
          <ac:chgData name="James Williams" userId="c957a50b-491f-4d94-b4bc-52aca3e2340d" providerId="ADAL" clId="{10E7E74F-753C-4677-9BA3-75C121F40A46}" dt="2025-03-16T15:00:33.594" v="145" actId="478"/>
          <ac:spMkLst>
            <pc:docMk/>
            <pc:sldMk cId="2691897386" sldId="901"/>
            <ac:spMk id="5" creationId="{F55BD4AD-E66C-58DD-ADBB-C9411CAD4ABD}"/>
          </ac:spMkLst>
        </pc:spChg>
        <pc:spChg chg="mod">
          <ac:chgData name="James Williams" userId="c957a50b-491f-4d94-b4bc-52aca3e2340d" providerId="ADAL" clId="{10E7E74F-753C-4677-9BA3-75C121F40A46}" dt="2025-03-16T15:01:09.092" v="165" actId="1076"/>
          <ac:spMkLst>
            <pc:docMk/>
            <pc:sldMk cId="2691897386" sldId="901"/>
            <ac:spMk id="15" creationId="{A1DFB729-C7BB-5C50-F73B-842D3910CC50}"/>
          </ac:spMkLst>
        </pc:spChg>
        <pc:spChg chg="del">
          <ac:chgData name="James Williams" userId="c957a50b-491f-4d94-b4bc-52aca3e2340d" providerId="ADAL" clId="{10E7E74F-753C-4677-9BA3-75C121F40A46}" dt="2025-03-16T15:00:45.220" v="151" actId="478"/>
          <ac:spMkLst>
            <pc:docMk/>
            <pc:sldMk cId="2691897386" sldId="901"/>
            <ac:spMk id="17" creationId="{5F255C97-7352-9A07-A491-CE9AFAD03D8C}"/>
          </ac:spMkLst>
        </pc:spChg>
        <pc:picChg chg="mod">
          <ac:chgData name="James Williams" userId="c957a50b-491f-4d94-b4bc-52aca3e2340d" providerId="ADAL" clId="{10E7E74F-753C-4677-9BA3-75C121F40A46}" dt="2025-03-16T15:01:05.003" v="163" actId="1076"/>
          <ac:picMkLst>
            <pc:docMk/>
            <pc:sldMk cId="2691897386" sldId="901"/>
            <ac:picMk id="4" creationId="{46A79FFF-E47A-2637-2CC6-8BF851F4E135}"/>
          </ac:picMkLst>
        </pc:picChg>
        <pc:picChg chg="mod">
          <ac:chgData name="James Williams" userId="c957a50b-491f-4d94-b4bc-52aca3e2340d" providerId="ADAL" clId="{10E7E74F-753C-4677-9BA3-75C121F40A46}" dt="2025-03-16T15:01:03.746" v="162" actId="1076"/>
          <ac:picMkLst>
            <pc:docMk/>
            <pc:sldMk cId="2691897386" sldId="901"/>
            <ac:picMk id="13" creationId="{947C3365-1E52-C6B3-1781-0D8D2F75965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5F1D13-6B18-4667-85DE-CD2C98B72C29}" type="datetimeFigureOut">
              <a:rPr lang="en-GB" smtClean="0"/>
              <a:t>16/03/2025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A57AC1-A434-480E-974F-EE0B595214F2}" type="slidenum">
              <a:rPr lang="en-GB" smtClean="0"/>
              <a:t>‹#›</a:t>
            </a:fld>
            <a:endParaRPr lang="en-GB"/>
          </a:p>
        </p:txBody>
      </p:sp>
    </p:spTree>
    <p:extLst>
      <p:ext uri="{BB962C8B-B14F-4D97-AF65-F5344CB8AC3E}">
        <p14:creationId xmlns:p14="http://schemas.microsoft.com/office/powerpoint/2010/main" val="4138143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50232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38150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7720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30300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8649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7798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3759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49909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8020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72163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59149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20384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938272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8273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07936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61928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57662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73765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52124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61838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53725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884D3F-6F0B-BF15-B376-90718BDB19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0CC3DB-0713-E581-D4D0-F7D537E154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28E7A5-720E-BC79-4179-28A7FE541CE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effectLst/>
                <a:latin typeface="Google Sans"/>
              </a:rPr>
              <a:t>The 4 freedoms of the Free Software movement: </a:t>
            </a:r>
            <a:br>
              <a:rPr lang="en-US" b="0" i="0" dirty="0">
                <a:effectLst/>
                <a:latin typeface="Google Sans"/>
              </a:rPr>
            </a:br>
            <a:r>
              <a:rPr lang="en-US" b="0" i="0" dirty="0">
                <a:effectLst/>
                <a:latin typeface="Google Sans"/>
              </a:rPr>
              <a:t>(0) the freedom to run the software as desired and for any purpose, </a:t>
            </a:r>
            <a:br>
              <a:rPr lang="en-US" b="0" i="0" dirty="0">
                <a:effectLst/>
                <a:latin typeface="Google Sans"/>
              </a:rPr>
            </a:br>
            <a:r>
              <a:rPr lang="en-US" b="0" i="0" dirty="0">
                <a:effectLst/>
                <a:latin typeface="Google Sans"/>
              </a:rPr>
              <a:t>(1) the freedom to study or change the software, </a:t>
            </a:r>
            <a:br>
              <a:rPr lang="en-US" b="0" i="0" dirty="0">
                <a:effectLst/>
                <a:latin typeface="Google Sans"/>
              </a:rPr>
            </a:br>
            <a:r>
              <a:rPr lang="en-US" b="0" i="0" dirty="0">
                <a:effectLst/>
                <a:latin typeface="Google Sans"/>
              </a:rPr>
              <a:t>(2) the freedom to redistribute copies of the software, and </a:t>
            </a:r>
            <a:br>
              <a:rPr lang="en-US" b="0" i="0" dirty="0">
                <a:effectLst/>
                <a:latin typeface="Google Sans"/>
              </a:rPr>
            </a:br>
            <a:r>
              <a:rPr lang="en-US" b="0" i="0" dirty="0">
                <a:effectLst/>
                <a:latin typeface="Google Sans"/>
              </a:rPr>
              <a:t>(3) the freedom to distribute modified copies of the software.</a:t>
            </a:r>
            <a:r>
              <a:rPr lang="en-US" b="0" i="0" dirty="0">
                <a:effectLst/>
              </a:rPr>
              <a:t> </a:t>
            </a:r>
          </a:p>
          <a:p>
            <a:endParaRPr lang="en-GB" dirty="0"/>
          </a:p>
        </p:txBody>
      </p:sp>
      <p:sp>
        <p:nvSpPr>
          <p:cNvPr id="4" name="Slide Number Placeholder 3">
            <a:extLst>
              <a:ext uri="{FF2B5EF4-FFF2-40B4-BE49-F238E27FC236}">
                <a16:creationId xmlns:a16="http://schemas.microsoft.com/office/drawing/2014/main" id="{F150C689-370B-FF16-1707-514C702BD40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3885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18748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34022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99374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36345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8246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3704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68601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48173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1578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2761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83722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1026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00578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10882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73663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3/16/2025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56683115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opensource.org/"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fr.wikipedia.org/wiki/Open_source" TargetMode="Externa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hyperlink" Target="https://opensource.com/open-source-wa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fr.wikipedia.org/wiki/Open_source" TargetMode="Externa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image" Target="../media/image2.png"/><Relationship Id="rId7"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hyperlink" Target="https://www.youtube.com/watch?v=Oq5wifLQR_U" TargetMode="External"/><Relationship Id="rId4" Type="http://schemas.openxmlformats.org/officeDocument/2006/relationships/hyperlink" Target="https://fr.wikipedia.org/wiki/Open_source" TargetMode="External"/><Relationship Id="rId9"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redhat.com/en/topics/open-source/what-is-open-sourc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fr.wikipedia.org/wiki/Open_source" TargetMode="Externa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BSD_license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GNU_Project" TargetMode="Externa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hyperlink" Target="https://www.linuxfoundation.org/project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hyperlink" Target="https://www.linuxfoundation.org/projects/hosting?hsLang=en" TargetMode="External"/><Relationship Id="rId4" Type="http://schemas.openxmlformats.org/officeDocument/2006/relationships/hyperlink" Target="https://www.linuxfoundation.org/about/join?hsLang=en"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opensource.org/"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fr.wikipedia.org/wiki/Open_source" TargetMode="Externa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tinyurl.com/jm2p7nva" TargetMode="External"/><Relationship Id="rId4" Type="http://schemas.openxmlformats.org/officeDocument/2006/relationships/hyperlink" Target="https://fr.wikipedia.org/wiki/Open_source"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github.com/trending" TargetMode="External"/><Relationship Id="rId7" Type="http://schemas.openxmlformats.org/officeDocument/2006/relationships/hyperlink" Target="https://creativecommons.org/licenses/by-sa/3.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fr.wikipedia.org/wiki/Open_source" TargetMode="External"/><Relationship Id="rId5" Type="http://schemas.openxmlformats.org/officeDocument/2006/relationships/image" Target="../media/image2.png"/><Relationship Id="rId4" Type="http://schemas.openxmlformats.org/officeDocument/2006/relationships/hyperlink" Target="https://opensource.google/projects/explore/featur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fr.wikipedia.org/wiki/Open_source"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opensource.google/" TargetMode="External"/><Relationship Id="rId7" Type="http://schemas.openxmlformats.org/officeDocument/2006/relationships/hyperlink" Target="https://fr.wikipedia.org/wiki/Open_sourc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opensource.guide/how-to-contribute/" TargetMode="External"/><Relationship Id="rId4" Type="http://schemas.openxmlformats.org/officeDocument/2006/relationships/hyperlink" Target="https://github.com/" TargetMode="External"/></Relationships>
</file>

<file path=ppt/slides/_rels/slide1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2.png"/><Relationship Id="rId7"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youtube.com/watch?v=SpeDK1TPbew&amp;t=4s" TargetMode="External"/><Relationship Id="rId5" Type="http://schemas.openxmlformats.org/officeDocument/2006/relationships/hyperlink" Target="https://creativecommons.org/licenses/by-sa/3.0/" TargetMode="External"/><Relationship Id="rId4" Type="http://schemas.openxmlformats.org/officeDocument/2006/relationships/hyperlink" Target="https://fr.wikipedia.org/wiki/Open_source" TargetMode="External"/><Relationship Id="rId9" Type="http://schemas.openxmlformats.org/officeDocument/2006/relationships/hyperlink" Target="https://pngimg.com/download/33199"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ocs.gitlab.com/ee/gitlab-basics/start-using-git.html" TargetMode="External"/><Relationship Id="rId7" Type="http://schemas.openxmlformats.org/officeDocument/2006/relationships/hyperlink" Target="https://creativecommons.org/licenses/by/3.0/"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kossoff.ru/2014/11/15/git-%D0%B8%D0%B3%D0%BD%D0%BE%D1%80%D0%B8%D1%80%D0%BE%D0%B2%D0%B0%D0%BD%D0%B8%D0%B5-%D0%B8%D0%B7%D0%BC%D0%B5%D0%BD%D0%B5%D0%BD%D0%B8%D0%B9-%D1%84%D0%B0%D0%B9%D0%BB%D0%B0" TargetMode="External"/><Relationship Id="rId5" Type="http://schemas.openxmlformats.org/officeDocument/2006/relationships/image" Target="../media/image8.png"/><Relationship Id="rId4" Type="http://schemas.openxmlformats.org/officeDocument/2006/relationships/hyperlink" Target="https://about.gitlab.com/images/press/git-cheat-sheet.pdf"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git-scm.com/" TargetMode="External"/><Relationship Id="rId3" Type="http://schemas.openxmlformats.org/officeDocument/2006/relationships/hyperlink" Target="https://www.youtube.com/watch?v=2ReR1YJrNOM" TargetMode="External"/><Relationship Id="rId7" Type="http://schemas.openxmlformats.org/officeDocument/2006/relationships/hyperlink" Target="https://www.youtube.com/watch?v=USjZcfj8yxE"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4.png"/><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github.com/" TargetMode="External"/><Relationship Id="rId7" Type="http://schemas.openxmlformats.org/officeDocument/2006/relationships/hyperlink" Target="https://pngimg.com/download/33199"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10.png"/><Relationship Id="rId10" Type="http://schemas.openxmlformats.org/officeDocument/2006/relationships/hyperlink" Target="https://creativecommons.org/licenses/by-sa/3.0/" TargetMode="External"/><Relationship Id="rId4" Type="http://schemas.openxmlformats.org/officeDocument/2006/relationships/hyperlink" Target="https://www.youtube.com/watch?v=wpISo9TNjfU" TargetMode="External"/><Relationship Id="rId9" Type="http://schemas.openxmlformats.org/officeDocument/2006/relationships/hyperlink" Target="https://fr.wikipedia.org/wiki/Open_source"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fr.wikipedia.org/wiki/GitHub" TargetMode="External"/><Relationship Id="rId3" Type="http://schemas.openxmlformats.org/officeDocument/2006/relationships/hyperlink" Target="https://github.com/" TargetMode="External"/><Relationship Id="rId7"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youtube.com/watch?v=0fKg7e37bQE" TargetMode="External"/><Relationship Id="rId5" Type="http://schemas.openxmlformats.org/officeDocument/2006/relationships/hyperlink" Target="https://www.youtube.com/watch?v=SWYqp7iY_Tc" TargetMode="External"/><Relationship Id="rId4" Type="http://schemas.openxmlformats.org/officeDocument/2006/relationships/hyperlink" Target="https://education.github.com/pack" TargetMode="External"/><Relationship Id="rId9" Type="http://schemas.openxmlformats.org/officeDocument/2006/relationships/hyperlink" Target="https://creativecommons.org/licenses/by-sa/3.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w3jLJU7DT5E"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4.pn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c6b6B9oN4Vg"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4.png"/><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8" Type="http://schemas.openxmlformats.org/officeDocument/2006/relationships/hyperlink" Target="https://www.youtube.com/watch?v=iv8rSLsi1xo" TargetMode="External"/><Relationship Id="rId3" Type="http://schemas.openxmlformats.org/officeDocument/2006/relationships/hyperlink" Target="https://guides.github.com/activities/hello-world/" TargetMode="External"/><Relationship Id="rId7" Type="http://schemas.openxmlformats.org/officeDocument/2006/relationships/hyperlink" Target="https://www.youtube.com/watch?v=PQsJR8ci3J0"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4.png"/><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RGOj5yH7evk"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en.wikipedia.org/wiki/Software_license" TargetMode="External"/><Relationship Id="rId7" Type="http://schemas.openxmlformats.org/officeDocument/2006/relationships/hyperlink" Target="https://fr.wikipedia.org/wiki/Open_source"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2.png"/><Relationship Id="rId11" Type="http://schemas.openxmlformats.org/officeDocument/2006/relationships/hyperlink" Target="https://creativecommons.org/licenses/by-nd/3.0/" TargetMode="External"/><Relationship Id="rId5" Type="http://schemas.openxmlformats.org/officeDocument/2006/relationships/hyperlink" Target="https://stallman.org/" TargetMode="External"/><Relationship Id="rId10" Type="http://schemas.openxmlformats.org/officeDocument/2006/relationships/hyperlink" Target="https://www.gnu.org/graphics/agnuhead.html" TargetMode="External"/><Relationship Id="rId4" Type="http://schemas.openxmlformats.org/officeDocument/2006/relationships/hyperlink" Target="https://en.wikipedia.org/wiki/Open_source" TargetMode="External"/><Relationship Id="rId9"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gnu.org/graphics/agnuhead.html" TargetMode="External"/><Relationship Id="rId5" Type="http://schemas.openxmlformats.org/officeDocument/2006/relationships/image" Target="../media/image15.png"/><Relationship Id="rId4" Type="http://schemas.openxmlformats.org/officeDocument/2006/relationships/hyperlink" Target="https://fr.wikipedia.org/wiki/Open_source"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15.png"/><Relationship Id="rId7"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www.youtube.com/watch?v=MtNcxMuphLc" TargetMode="External"/><Relationship Id="rId5" Type="http://schemas.openxmlformats.org/officeDocument/2006/relationships/hyperlink" Target="https://creativecommons.org/licenses/by-nd/3.0/" TargetMode="External"/><Relationship Id="rId4" Type="http://schemas.openxmlformats.org/officeDocument/2006/relationships/hyperlink" Target="https://www.gnu.org/graphics/agnuhead.html" TargetMode="External"/><Relationship Id="rId9" Type="http://schemas.openxmlformats.org/officeDocument/2006/relationships/hyperlink" Target="https://pngimg.com/download/33199"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creativecommons.org/licenses/by-nd/3.0/" TargetMode="External"/><Relationship Id="rId3" Type="http://schemas.openxmlformats.org/officeDocument/2006/relationships/image" Target="../media/image2.png"/><Relationship Id="rId7" Type="http://schemas.openxmlformats.org/officeDocument/2006/relationships/hyperlink" Target="https://www.gnu.org/graphics/agnuhead.html"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hyperlink" Target="https://creativecommons.org/licenses/by-sa/3.0/" TargetMode="External"/><Relationship Id="rId4" Type="http://schemas.openxmlformats.org/officeDocument/2006/relationships/hyperlink" Target="https://fr.wikipedia.org/wiki/Open_source"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designrush.com/trends/open-source-software-examples"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fr.wikipedia.org/wiki/Open_source" TargetMode="Externa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hyperlink" Target="https://en.wikipedia.org/wiki/Software_license"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oftwareengineering.stackexchange.com/questions/105344/is-there-a-chart-for-helping-me-decide-between-open-source-licenses" TargetMode="External"/><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fr.wikipedia.org/wiki/Open_source" TargetMode="External"/><Relationship Id="rId3" Type="http://schemas.openxmlformats.org/officeDocument/2006/relationships/hyperlink" Target="https://dzone.com/articles/free-software-vs-open-source-vs-freeware-whats-the" TargetMode="External"/><Relationship Id="rId7"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www.synopsys.com/blogs/software-security/5-types-of-software-licenses-you-need-to-understand/" TargetMode="External"/><Relationship Id="rId5" Type="http://schemas.openxmlformats.org/officeDocument/2006/relationships/hyperlink" Target="https://blog.usejournal.com/understanding-open-source-and-free-software-licensing-c0fa600106c9" TargetMode="External"/><Relationship Id="rId4" Type="http://schemas.openxmlformats.org/officeDocument/2006/relationships/hyperlink" Target="https://www.digitalocean.com/community/tutorials/free-vs-open-source-software" TargetMode="External"/><Relationship Id="rId9" Type="http://schemas.openxmlformats.org/officeDocument/2006/relationships/hyperlink" Target="https://creativecommons.org/licenses/by-sa/3.0/"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cliparts.co/cliparts/6Tp/MdM/6TpMdMkTE.png">
            <a:extLst>
              <a:ext uri="{FF2B5EF4-FFF2-40B4-BE49-F238E27FC236}">
                <a16:creationId xmlns:a16="http://schemas.microsoft.com/office/drawing/2014/main" id="{B38E6080-F476-AB00-969E-A93FCEB19E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750" y="68997"/>
            <a:ext cx="10808434" cy="6216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a:extLst>
              <a:ext uri="{FF2B5EF4-FFF2-40B4-BE49-F238E27FC236}">
                <a16:creationId xmlns:a16="http://schemas.microsoft.com/office/drawing/2014/main" id="{41BC3C71-5AAD-01D2-AD37-E04E84B11223}"/>
              </a:ext>
            </a:extLst>
          </p:cNvPr>
          <p:cNvSpPr txBox="1">
            <a:spLocks/>
          </p:cNvSpPr>
          <p:nvPr/>
        </p:nvSpPr>
        <p:spPr>
          <a:xfrm>
            <a:off x="2941991" y="2528542"/>
            <a:ext cx="5238182" cy="1800916"/>
          </a:xfrm>
          <a:prstGeom prst="rect">
            <a:avLst/>
          </a:prstGeom>
          <a:noFill/>
        </p:spPr>
        <p:txBody>
          <a:bodyPr anchor="ctr">
            <a:norm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6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Bg. Open Source</a:t>
            </a:r>
            <a:endParaRPr kumimoji="0" lang="en-GB" sz="34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endParaRPr>
          </a:p>
        </p:txBody>
      </p:sp>
    </p:spTree>
    <p:extLst>
      <p:ext uri="{BB962C8B-B14F-4D97-AF65-F5344CB8AC3E}">
        <p14:creationId xmlns:p14="http://schemas.microsoft.com/office/powerpoint/2010/main" val="16723866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5400" b="1" u="sng" dirty="0"/>
              <a:t>Open Source Software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87704" y="1661776"/>
            <a:ext cx="11008814" cy="4532435"/>
          </a:xfrm>
        </p:spPr>
        <p:txBody>
          <a:bodyPr>
            <a:noAutofit/>
          </a:bodyPr>
          <a:lstStyle/>
          <a:p>
            <a:pPr>
              <a:lnSpc>
                <a:spcPct val="100000"/>
              </a:lnSpc>
              <a:spcBef>
                <a:spcPts val="0"/>
              </a:spcBef>
              <a:spcAft>
                <a:spcPts val="600"/>
              </a:spcAft>
            </a:pPr>
            <a:r>
              <a:rPr lang="en-GB" b="1" dirty="0">
                <a:effectLst/>
                <a:ea typeface="Times New Roman" panose="02020603050405020304" pitchFamily="18" charset="0"/>
              </a:rPr>
              <a:t>Open Source </a:t>
            </a:r>
            <a:r>
              <a:rPr lang="en-GB" dirty="0">
                <a:effectLst/>
                <a:ea typeface="Times New Roman" panose="02020603050405020304" pitchFamily="18" charset="0"/>
              </a:rPr>
              <a:t>as a term was introduced in the 1990s by The </a:t>
            </a:r>
            <a:r>
              <a:rPr lang="en-GB" b="1" dirty="0">
                <a:effectLst/>
                <a:ea typeface="Times New Roman" panose="02020603050405020304" pitchFamily="18" charset="0"/>
              </a:rPr>
              <a:t>Open Source Initiative </a:t>
            </a:r>
            <a:r>
              <a:rPr lang="en-GB" dirty="0">
                <a:effectLst/>
                <a:ea typeface="Times New Roman" panose="02020603050405020304" pitchFamily="18" charset="0"/>
              </a:rPr>
              <a:t>(OSI) - </a:t>
            </a:r>
            <a:r>
              <a:rPr lang="en-GB" u="sng" dirty="0">
                <a:effectLst/>
                <a:ea typeface="Times New Roman" panose="02020603050405020304" pitchFamily="18" charset="0"/>
                <a:hlinkClick r:id="rId3">
                  <a:extLst>
                    <a:ext uri="{A12FA001-AC4F-418D-AE19-62706E023703}">
                      <ahyp:hlinkClr xmlns:ahyp="http://schemas.microsoft.com/office/drawing/2018/hyperlinkcolor" val="tx"/>
                    </a:ext>
                  </a:extLst>
                </a:hlinkClick>
              </a:rPr>
              <a:t>https://opensource.org/</a:t>
            </a:r>
            <a:r>
              <a:rPr lang="en-GB" dirty="0">
                <a:effectLst/>
                <a:ea typeface="Times New Roman" panose="02020603050405020304" pitchFamily="18" charset="0"/>
              </a:rPr>
              <a:t>. </a:t>
            </a:r>
          </a:p>
          <a:p>
            <a:pPr>
              <a:lnSpc>
                <a:spcPct val="100000"/>
              </a:lnSpc>
              <a:spcBef>
                <a:spcPts val="0"/>
              </a:spcBef>
              <a:spcAft>
                <a:spcPts val="600"/>
              </a:spcAft>
            </a:pPr>
            <a:r>
              <a:rPr lang="en-GB" dirty="0">
                <a:effectLst/>
                <a:ea typeface="Times New Roman" panose="02020603050405020304" pitchFamily="18" charset="0"/>
              </a:rPr>
              <a:t>Open Source refers to the ‘Source code’ of software being ‘Open’ or accessible by anyone </a:t>
            </a:r>
            <a:r>
              <a:rPr lang="en-GB" dirty="0">
                <a:ea typeface="Times New Roman" panose="02020603050405020304" pitchFamily="18" charset="0"/>
              </a:rPr>
              <a:t>/</a:t>
            </a:r>
            <a:r>
              <a:rPr lang="en-GB" dirty="0">
                <a:effectLst/>
                <a:ea typeface="Times New Roman" panose="02020603050405020304" pitchFamily="18" charset="0"/>
              </a:rPr>
              <a:t> the general public to use it.</a:t>
            </a:r>
          </a:p>
          <a:p>
            <a:pPr>
              <a:lnSpc>
                <a:spcPct val="100000"/>
              </a:lnSpc>
              <a:spcBef>
                <a:spcPts val="0"/>
              </a:spcBef>
              <a:spcAft>
                <a:spcPts val="600"/>
              </a:spcAft>
            </a:pPr>
            <a:r>
              <a:rPr lang="en-GB" dirty="0">
                <a:effectLst/>
                <a:ea typeface="Calibri" panose="020F0502020204030204" pitchFamily="34" charset="0"/>
                <a:cs typeface="Times New Roman" panose="02020603050405020304" pitchFamily="18" charset="0"/>
              </a:rPr>
              <a:t>Open Source software is software, who’s source code (plus: blueprints/designs, documentation, guides and other support material) are publicly shared, accessible and can be modified and improved by anyone.</a:t>
            </a:r>
          </a:p>
          <a:p>
            <a:pPr>
              <a:lnSpc>
                <a:spcPct val="100000"/>
              </a:lnSpc>
              <a:spcBef>
                <a:spcPts val="0"/>
              </a:spcBef>
              <a:spcAft>
                <a:spcPts val="600"/>
              </a:spcAft>
            </a:pPr>
            <a:r>
              <a:rPr lang="en-GB" sz="2800" dirty="0">
                <a:effectLst/>
                <a:ea typeface="Calibri" panose="020F0502020204030204" pitchFamily="34" charset="0"/>
                <a:cs typeface="Times New Roman" panose="02020603050405020304" pitchFamily="18" charset="0"/>
              </a:rPr>
              <a:t>It is a way to create and share software.</a:t>
            </a:r>
            <a:endParaRPr lang="en-GB" dirty="0">
              <a:effectLst/>
              <a:ea typeface="Times New Roman" panose="02020603050405020304" pitchFamily="18" charset="0"/>
            </a:endParaRPr>
          </a:p>
          <a:p>
            <a:pPr>
              <a:lnSpc>
                <a:spcPct val="100000"/>
              </a:lnSpc>
              <a:spcBef>
                <a:spcPts val="0"/>
              </a:spcBef>
              <a:spcAft>
                <a:spcPts val="600"/>
              </a:spcAft>
            </a:pPr>
            <a:r>
              <a:rPr lang="en-GB" dirty="0">
                <a:effectLst/>
                <a:ea typeface="Times New Roman" panose="02020603050405020304" pitchFamily="18" charset="0"/>
              </a:rPr>
              <a:t>Open </a:t>
            </a:r>
            <a:r>
              <a:rPr lang="en-GB" dirty="0">
                <a:ea typeface="Times New Roman" panose="02020603050405020304" pitchFamily="18" charset="0"/>
              </a:rPr>
              <a:t>S</a:t>
            </a:r>
            <a:r>
              <a:rPr lang="en-GB" dirty="0">
                <a:effectLst/>
                <a:ea typeface="Times New Roman" panose="02020603050405020304" pitchFamily="18" charset="0"/>
              </a:rPr>
              <a:t>ource software is generally free.</a:t>
            </a:r>
            <a:endParaRPr lang="en-GB" sz="3600" dirty="0"/>
          </a:p>
        </p:txBody>
      </p:sp>
      <p:pic>
        <p:nvPicPr>
          <p:cNvPr id="11" name="Picture 10" descr="Icon&#10;&#10;Description automatically generated">
            <a:extLst>
              <a:ext uri="{FF2B5EF4-FFF2-40B4-BE49-F238E27FC236}">
                <a16:creationId xmlns:a16="http://schemas.microsoft.com/office/drawing/2014/main" id="{6F6FD6A1-3B0A-4FA4-87CA-A3F7114FBF3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600944" y="0"/>
            <a:ext cx="1867220" cy="1867220"/>
          </a:xfrm>
          <a:prstGeom prst="rect">
            <a:avLst/>
          </a:prstGeom>
        </p:spPr>
      </p:pic>
      <p:sp>
        <p:nvSpPr>
          <p:cNvPr id="13" name="TextBox 12">
            <a:extLst>
              <a:ext uri="{FF2B5EF4-FFF2-40B4-BE49-F238E27FC236}">
                <a16:creationId xmlns:a16="http://schemas.microsoft.com/office/drawing/2014/main" id="{E03CEEBB-E134-4C1F-9B2A-CFF90A0D0991}"/>
              </a:ext>
            </a:extLst>
          </p:cNvPr>
          <p:cNvSpPr txBox="1"/>
          <p:nvPr/>
        </p:nvSpPr>
        <p:spPr>
          <a:xfrm rot="16359365">
            <a:off x="10847258" y="962559"/>
            <a:ext cx="1314797"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hlinkClick r:id="rId5" tooltip="https://fr.wikipedia.org/wiki/Open_source"/>
              </a:rPr>
              <a:t>This Photo</a:t>
            </a: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hlinkClick r:id="rId6" tooltip="https://creativecommons.org/licenses/by-sa/3.0/"/>
              </a:rPr>
              <a:t>CC BY-SA</a:t>
            </a:r>
            <a:endPar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5308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5400" b="1" u="sng" dirty="0"/>
              <a:t>Open Source Movement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0" y="1696574"/>
            <a:ext cx="11220454" cy="5048901"/>
          </a:xfrm>
        </p:spPr>
        <p:txBody>
          <a:bodyPr>
            <a:noAutofit/>
          </a:bodyPr>
          <a:lstStyle/>
          <a:p>
            <a:pPr>
              <a:lnSpc>
                <a:spcPct val="100000"/>
              </a:lnSpc>
              <a:spcBef>
                <a:spcPts val="0"/>
              </a:spcBef>
              <a:spcAft>
                <a:spcPts val="600"/>
              </a:spcAft>
            </a:pPr>
            <a:r>
              <a:rPr lang="en-GB" sz="2400" dirty="0">
                <a:effectLst/>
                <a:ea typeface="Calibri" panose="020F0502020204030204" pitchFamily="34" charset="0"/>
                <a:cs typeface="Times New Roman" panose="02020603050405020304" pitchFamily="18" charset="0"/>
              </a:rPr>
              <a:t>The Open Source movement began in the field of software development as a response to the limitations of proprietary code. The </a:t>
            </a:r>
            <a:r>
              <a:rPr lang="en-GB" sz="2400" b="1" dirty="0">
                <a:effectLst/>
                <a:ea typeface="Calibri" panose="020F0502020204030204" pitchFamily="34" charset="0"/>
                <a:cs typeface="Times New Roman" panose="02020603050405020304" pitchFamily="18" charset="0"/>
              </a:rPr>
              <a:t>Open Source model</a:t>
            </a:r>
            <a:r>
              <a:rPr lang="en-GB" sz="2400" dirty="0">
                <a:effectLst/>
                <a:ea typeface="Calibri" panose="020F0502020204030204" pitchFamily="34" charset="0"/>
                <a:cs typeface="Times New Roman" panose="02020603050405020304" pitchFamily="18" charset="0"/>
              </a:rPr>
              <a:t> is decentralized and encourages open collaboration.</a:t>
            </a:r>
          </a:p>
          <a:p>
            <a:pPr>
              <a:lnSpc>
                <a:spcPct val="100000"/>
              </a:lnSpc>
              <a:spcBef>
                <a:spcPts val="0"/>
              </a:spcBef>
              <a:spcAft>
                <a:spcPts val="600"/>
              </a:spcAft>
            </a:pPr>
            <a:r>
              <a:rPr lang="en-GB" sz="2400" dirty="0">
                <a:effectLst/>
                <a:ea typeface="Times New Roman" panose="02020603050405020304" pitchFamily="18" charset="0"/>
              </a:rPr>
              <a:t>Open Source values emphasise a decentralised, collaborative, transparent and community driven model of production and problem solving.</a:t>
            </a:r>
          </a:p>
          <a:p>
            <a:pPr>
              <a:lnSpc>
                <a:spcPct val="100000"/>
              </a:lnSpc>
              <a:spcBef>
                <a:spcPts val="0"/>
              </a:spcBef>
              <a:spcAft>
                <a:spcPts val="600"/>
              </a:spcAft>
            </a:pPr>
            <a:r>
              <a:rPr lang="en-GB" sz="2400" dirty="0">
                <a:effectLst/>
                <a:ea typeface="Calibri" panose="020F0502020204030204" pitchFamily="34" charset="0"/>
                <a:cs typeface="Times New Roman" panose="02020603050405020304" pitchFamily="18" charset="0"/>
              </a:rPr>
              <a:t>The Values of Open Source are being to create innovative solutions and initiatives across the World. </a:t>
            </a:r>
            <a:r>
              <a:rPr lang="en-GB" sz="2400" dirty="0">
                <a:effectLst/>
                <a:ea typeface="Times New Roman" panose="02020603050405020304" pitchFamily="18" charset="0"/>
              </a:rPr>
              <a:t>Some o</a:t>
            </a:r>
            <a:r>
              <a:rPr lang="en-GB" sz="2400" dirty="0">
                <a:effectLst/>
                <a:ea typeface="Times New Roman" panose="02020603050405020304" pitchFamily="18" charset="0"/>
                <a:cs typeface="Times New Roman" panose="02020603050405020304" pitchFamily="18" charset="0"/>
              </a:rPr>
              <a:t>ther initiatives that come under the Open Source way of </a:t>
            </a:r>
            <a:r>
              <a:rPr lang="en-GB" sz="2400" b="1" u="none" strike="noStrike" dirty="0">
                <a:effectLst/>
                <a:ea typeface="Times New Roman" panose="02020603050405020304" pitchFamily="18" charset="0"/>
                <a:cs typeface="Times New Roman" panose="02020603050405020304" pitchFamily="18" charset="0"/>
              </a:rPr>
              <a:t>Open collaboration</a:t>
            </a:r>
            <a:r>
              <a:rPr lang="en-GB" sz="2400" u="none" strike="noStrike" dirty="0">
                <a:effectLst/>
                <a:ea typeface="Times New Roman" panose="02020603050405020304" pitchFamily="18" charset="0"/>
                <a:cs typeface="Times New Roman" panose="02020603050405020304" pitchFamily="18" charset="0"/>
              </a:rPr>
              <a:t> include Wikipedia, TEDx and bitcoin.</a:t>
            </a:r>
            <a:endParaRPr lang="en-GB" sz="24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400" dirty="0">
                <a:effectLst/>
                <a:ea typeface="Times New Roman" panose="02020603050405020304" pitchFamily="18" charset="0"/>
              </a:rPr>
              <a:t>The Open Source movement and it’s values (aka as </a:t>
            </a:r>
            <a:r>
              <a:rPr lang="en-GB" sz="2400" u="sng" dirty="0">
                <a:solidFill>
                  <a:srgbClr val="0563C1"/>
                </a:solidFill>
                <a:effectLst/>
                <a:ea typeface="Times New Roman" panose="02020603050405020304" pitchFamily="18" charset="0"/>
                <a:hlinkClick r:id="rId3">
                  <a:extLst>
                    <a:ext uri="{A12FA001-AC4F-418D-AE19-62706E023703}">
                      <ahyp:hlinkClr xmlns:ahyp="http://schemas.microsoft.com/office/drawing/2018/hyperlinkcolor" val="tx"/>
                    </a:ext>
                  </a:extLst>
                </a:hlinkClick>
              </a:rPr>
              <a:t>The Open Source</a:t>
            </a:r>
            <a:r>
              <a:rPr lang="en-GB" sz="2400" u="sng" dirty="0">
                <a:effectLst/>
                <a:ea typeface="Times New Roman" panose="02020603050405020304" pitchFamily="18" charset="0"/>
                <a:hlinkClick r:id="rId3">
                  <a:extLst>
                    <a:ext uri="{A12FA001-AC4F-418D-AE19-62706E023703}">
                      <ahyp:hlinkClr xmlns:ahyp="http://schemas.microsoft.com/office/drawing/2018/hyperlinkcolor" val="tx"/>
                    </a:ext>
                  </a:extLst>
                </a:hlinkClick>
              </a:rPr>
              <a:t> way</a:t>
            </a:r>
            <a:r>
              <a:rPr lang="en-GB" sz="2400" dirty="0">
                <a:effectLst/>
                <a:ea typeface="Times New Roman" panose="02020603050405020304" pitchFamily="18" charset="0"/>
              </a:rPr>
              <a:t>) have reached far beyond the Tech sector and has become a way of thinking and working throughout society, creating a paradigm shift that is driving positive change in the way we live, work, communicate, produce and exchange goods &amp; services.</a:t>
            </a:r>
            <a:endParaRPr lang="en-GB" sz="3200" dirty="0"/>
          </a:p>
        </p:txBody>
      </p:sp>
      <p:pic>
        <p:nvPicPr>
          <p:cNvPr id="11" name="Picture 10" descr="Icon&#10;&#10;Description automatically generated">
            <a:extLst>
              <a:ext uri="{FF2B5EF4-FFF2-40B4-BE49-F238E27FC236}">
                <a16:creationId xmlns:a16="http://schemas.microsoft.com/office/drawing/2014/main" id="{6F6FD6A1-3B0A-4FA4-87CA-A3F7114FBF3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600944" y="0"/>
            <a:ext cx="1867220" cy="1867220"/>
          </a:xfrm>
          <a:prstGeom prst="rect">
            <a:avLst/>
          </a:prstGeom>
        </p:spPr>
      </p:pic>
      <p:sp>
        <p:nvSpPr>
          <p:cNvPr id="17" name="TextBox 16">
            <a:extLst>
              <a:ext uri="{FF2B5EF4-FFF2-40B4-BE49-F238E27FC236}">
                <a16:creationId xmlns:a16="http://schemas.microsoft.com/office/drawing/2014/main" id="{2DD1A7BD-3ACD-4AE6-A02F-5D9BB0B089CE}"/>
              </a:ext>
            </a:extLst>
          </p:cNvPr>
          <p:cNvSpPr txBox="1"/>
          <p:nvPr/>
        </p:nvSpPr>
        <p:spPr>
          <a:xfrm rot="16359365">
            <a:off x="10847258" y="962559"/>
            <a:ext cx="1314797"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hlinkClick r:id="rId5" tooltip="https://fr.wikipedia.org/wiki/Open_source"/>
              </a:rPr>
              <a:t>This Photo</a:t>
            </a: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hlinkClick r:id="rId6" tooltip="https://creativecommons.org/licenses/by-sa/3.0/"/>
              </a:rPr>
              <a:t>CC BY-SA</a:t>
            </a:r>
            <a:endPar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4885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u="sng" dirty="0"/>
              <a:t>What is Open Source?</a:t>
            </a:r>
          </a:p>
        </p:txBody>
      </p:sp>
      <p:pic>
        <p:nvPicPr>
          <p:cNvPr id="11" name="Picture 10" descr="Icon&#10;&#10;Description automatically generated">
            <a:extLst>
              <a:ext uri="{FF2B5EF4-FFF2-40B4-BE49-F238E27FC236}">
                <a16:creationId xmlns:a16="http://schemas.microsoft.com/office/drawing/2014/main" id="{6F6FD6A1-3B0A-4FA4-87CA-A3F7114FBF3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49627" y="0"/>
            <a:ext cx="1867220" cy="1867220"/>
          </a:xfrm>
          <a:prstGeom prst="rect">
            <a:avLst/>
          </a:prstGeom>
        </p:spPr>
      </p:pic>
      <p:pic>
        <p:nvPicPr>
          <p:cNvPr id="4" name="Picture 3">
            <a:hlinkClick r:id="rId5"/>
            <a:extLst>
              <a:ext uri="{FF2B5EF4-FFF2-40B4-BE49-F238E27FC236}">
                <a16:creationId xmlns:a16="http://schemas.microsoft.com/office/drawing/2014/main" id="{DFFAF62E-9C6D-4155-AD1D-F8BA9A404E6E}"/>
              </a:ext>
            </a:extLst>
          </p:cNvPr>
          <p:cNvPicPr>
            <a:picLocks noChangeAspect="1"/>
          </p:cNvPicPr>
          <p:nvPr/>
        </p:nvPicPr>
        <p:blipFill>
          <a:blip r:embed="rId6"/>
          <a:stretch>
            <a:fillRect/>
          </a:stretch>
        </p:blipFill>
        <p:spPr>
          <a:xfrm>
            <a:off x="1360554" y="1712687"/>
            <a:ext cx="8620245" cy="492105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descr="Icon&#10;&#10;Description automatically generated">
            <a:extLst>
              <a:ext uri="{FF2B5EF4-FFF2-40B4-BE49-F238E27FC236}">
                <a16:creationId xmlns:a16="http://schemas.microsoft.com/office/drawing/2014/main" id="{DDCA7FC5-C363-48D0-AC8D-90052D14413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641450" y="2866002"/>
            <a:ext cx="1746356" cy="2614427"/>
          </a:xfrm>
          <a:prstGeom prst="rect">
            <a:avLst/>
          </a:prstGeom>
        </p:spPr>
      </p:pic>
      <p:sp>
        <p:nvSpPr>
          <p:cNvPr id="15" name="TextBox 14">
            <a:extLst>
              <a:ext uri="{FF2B5EF4-FFF2-40B4-BE49-F238E27FC236}">
                <a16:creationId xmlns:a16="http://schemas.microsoft.com/office/drawing/2014/main" id="{9770A87D-9A66-4826-A129-5D7DFA17D148}"/>
              </a:ext>
            </a:extLst>
          </p:cNvPr>
          <p:cNvSpPr txBox="1"/>
          <p:nvPr/>
        </p:nvSpPr>
        <p:spPr>
          <a:xfrm rot="16359365">
            <a:off x="11395941" y="962559"/>
            <a:ext cx="1314797"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fr.wikipedia.org/wiki/Open_source"/>
              </a:rPr>
              <a:t>This Photo</a:t>
            </a: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hlinkClick r:id="rId9" tooltip="https://creativecommons.org/licenses/by-sa/3.0/"/>
              </a:rPr>
              <a:t>CC BY-SA</a:t>
            </a:r>
            <a:endPar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7862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18163" y="416775"/>
            <a:ext cx="9895951" cy="1033669"/>
          </a:xfrm>
        </p:spPr>
        <p:txBody>
          <a:bodyPr>
            <a:noAutofit/>
          </a:bodyPr>
          <a:lstStyle/>
          <a:p>
            <a:r>
              <a:rPr lang="en-GB" b="1" u="sng" dirty="0"/>
              <a:t>The History of Open Source &amp; the internet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765130" cy="5034606"/>
          </a:xfrm>
        </p:spPr>
        <p:txBody>
          <a:bodyPr>
            <a:noAutofit/>
          </a:bodyPr>
          <a:lstStyle/>
          <a:p>
            <a:pPr marL="0" indent="0">
              <a:lnSpc>
                <a:spcPct val="100000"/>
              </a:lnSpc>
              <a:spcBef>
                <a:spcPts val="0"/>
              </a:spcBef>
              <a:spcAft>
                <a:spcPts val="600"/>
              </a:spcAft>
              <a:buNone/>
            </a:pPr>
            <a:r>
              <a:rPr lang="en-GB" b="1" dirty="0"/>
              <a:t>The origins and values of Open Source:</a:t>
            </a:r>
          </a:p>
          <a:p>
            <a:pPr>
              <a:lnSpc>
                <a:spcPct val="100000"/>
              </a:lnSpc>
              <a:spcBef>
                <a:spcPts val="0"/>
              </a:spcBef>
              <a:spcAft>
                <a:spcPts val="600"/>
              </a:spcAft>
            </a:pPr>
            <a:r>
              <a:rPr lang="en-GB" sz="1800" dirty="0"/>
              <a:t>“</a:t>
            </a:r>
            <a:r>
              <a:rPr lang="en-GB" sz="2400" b="0" i="0" dirty="0">
                <a:effectLst/>
              </a:rPr>
              <a:t>In the 1950s and 1960s researchers developing early internet technologies and telecommunication network protocols relied on an </a:t>
            </a:r>
            <a:r>
              <a:rPr lang="en-GB" sz="2400" b="1" i="0" dirty="0">
                <a:effectLst/>
              </a:rPr>
              <a:t>open and collaborative </a:t>
            </a:r>
            <a:r>
              <a:rPr lang="en-GB" sz="2400" b="0" i="0" dirty="0">
                <a:effectLst/>
              </a:rPr>
              <a:t>research environment. </a:t>
            </a:r>
          </a:p>
          <a:p>
            <a:pPr>
              <a:lnSpc>
                <a:spcPct val="100000"/>
              </a:lnSpc>
              <a:spcBef>
                <a:spcPts val="0"/>
              </a:spcBef>
              <a:spcAft>
                <a:spcPts val="600"/>
              </a:spcAft>
            </a:pPr>
            <a:r>
              <a:rPr lang="en-GB" sz="2400" b="1" i="0" dirty="0">
                <a:effectLst/>
              </a:rPr>
              <a:t>The Advanced Research Projects Agency Network </a:t>
            </a:r>
            <a:r>
              <a:rPr lang="en-GB" sz="2400" b="0" i="0" dirty="0">
                <a:effectLst/>
              </a:rPr>
              <a:t>(ARPANET), which would later become the foundation for the modern internet, encouraged peer review and an open feedback process. </a:t>
            </a:r>
          </a:p>
          <a:p>
            <a:pPr>
              <a:lnSpc>
                <a:spcPct val="100000"/>
              </a:lnSpc>
              <a:spcBef>
                <a:spcPts val="0"/>
              </a:spcBef>
              <a:spcAft>
                <a:spcPts val="600"/>
              </a:spcAft>
            </a:pPr>
            <a:r>
              <a:rPr lang="en-GB" sz="2400" b="0" i="0" dirty="0">
                <a:effectLst/>
              </a:rPr>
              <a:t>User groups shared and built upon one </a:t>
            </a:r>
            <a:r>
              <a:rPr lang="en-GB" sz="2400" b="0" i="0" dirty="0" err="1">
                <a:effectLst/>
              </a:rPr>
              <a:t>anothers</a:t>
            </a:r>
            <a:r>
              <a:rPr lang="en-GB" sz="2400" b="0" i="0" dirty="0">
                <a:effectLst/>
              </a:rPr>
              <a:t> source code. Forums helped facilitate conversation and develop standards for open communication and collaboration</a:t>
            </a:r>
            <a:r>
              <a:rPr lang="en-GB" sz="2400" b="0" i="0" dirty="0">
                <a:solidFill>
                  <a:srgbClr val="151515"/>
                </a:solidFill>
                <a:effectLst/>
              </a:rPr>
              <a:t>. </a:t>
            </a:r>
          </a:p>
          <a:p>
            <a:pPr>
              <a:lnSpc>
                <a:spcPct val="100000"/>
              </a:lnSpc>
              <a:spcBef>
                <a:spcPts val="0"/>
              </a:spcBef>
              <a:spcAft>
                <a:spcPts val="600"/>
              </a:spcAft>
            </a:pPr>
            <a:r>
              <a:rPr lang="en-GB" sz="2400" b="1" i="0" dirty="0">
                <a:solidFill>
                  <a:srgbClr val="151515"/>
                </a:solidFill>
                <a:effectLst/>
                <a:highlight>
                  <a:srgbClr val="FFFF00"/>
                </a:highlight>
              </a:rPr>
              <a:t>By the time of the birth of the internet in the early 1990s, the values of collaboration, peer review, communication, and openness were written into its foundations.</a:t>
            </a:r>
            <a:r>
              <a:rPr lang="en-GB" sz="1800" i="0" dirty="0">
                <a:solidFill>
                  <a:srgbClr val="151515"/>
                </a:solidFill>
                <a:effectLst/>
              </a:rPr>
              <a:t>”</a:t>
            </a:r>
            <a:br>
              <a:rPr lang="en-GB" sz="2400" b="1" i="0" dirty="0">
                <a:solidFill>
                  <a:srgbClr val="151515"/>
                </a:solidFill>
                <a:effectLst/>
                <a:highlight>
                  <a:srgbClr val="FFFF00"/>
                </a:highlight>
              </a:rPr>
            </a:br>
            <a:r>
              <a:rPr lang="en-GB" sz="1000" b="0" i="0" dirty="0">
                <a:solidFill>
                  <a:srgbClr val="151515"/>
                </a:solidFill>
                <a:effectLst/>
              </a:rPr>
              <a:t>(</a:t>
            </a:r>
            <a:r>
              <a:rPr lang="en-GB" sz="1000" b="0" i="0" dirty="0">
                <a:solidFill>
                  <a:srgbClr val="151515"/>
                </a:solidFill>
                <a:effectLst/>
                <a:hlinkClick r:id="rId3"/>
              </a:rPr>
              <a:t>r</a:t>
            </a:r>
            <a:r>
              <a:rPr lang="en-GB" sz="1000" b="0" i="0" dirty="0">
                <a:solidFill>
                  <a:srgbClr val="151515"/>
                </a:solidFill>
                <a:effectLst/>
              </a:rPr>
              <a:t>)</a:t>
            </a:r>
            <a:endParaRPr lang="en-GB" sz="1200" b="0" i="0" dirty="0">
              <a:solidFill>
                <a:srgbClr val="151515"/>
              </a:solidFill>
              <a:effectLst/>
            </a:endParaRPr>
          </a:p>
        </p:txBody>
      </p:sp>
      <p:pic>
        <p:nvPicPr>
          <p:cNvPr id="11" name="Picture 10" descr="Icon&#10;&#10;Description automatically generated">
            <a:extLst>
              <a:ext uri="{FF2B5EF4-FFF2-40B4-BE49-F238E27FC236}">
                <a16:creationId xmlns:a16="http://schemas.microsoft.com/office/drawing/2014/main" id="{6F6FD6A1-3B0A-4FA4-87CA-A3F7114FBF3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006617" y="0"/>
            <a:ext cx="1867220" cy="1867220"/>
          </a:xfrm>
          <a:prstGeom prst="rect">
            <a:avLst/>
          </a:prstGeom>
        </p:spPr>
      </p:pic>
      <p:sp>
        <p:nvSpPr>
          <p:cNvPr id="17" name="TextBox 16">
            <a:extLst>
              <a:ext uri="{FF2B5EF4-FFF2-40B4-BE49-F238E27FC236}">
                <a16:creationId xmlns:a16="http://schemas.microsoft.com/office/drawing/2014/main" id="{02838314-CC0A-4346-8818-CEF28E9874A3}"/>
              </a:ext>
            </a:extLst>
          </p:cNvPr>
          <p:cNvSpPr txBox="1"/>
          <p:nvPr/>
        </p:nvSpPr>
        <p:spPr>
          <a:xfrm rot="16359365">
            <a:off x="11252931" y="962559"/>
            <a:ext cx="1314797"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hlinkClick r:id="rId5" tooltip="https://fr.wikipedia.org/wiki/Open_source"/>
              </a:rPr>
              <a:t>This Photo</a:t>
            </a: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hlinkClick r:id="rId6" tooltip="https://creativecommons.org/licenses/by-sa/3.0/"/>
              </a:rPr>
              <a:t>CC BY-SA</a:t>
            </a:r>
            <a:endPar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6565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1072" y="456969"/>
            <a:ext cx="8949685" cy="1033669"/>
          </a:xfrm>
          <a:solidFill>
            <a:schemeClr val="bg1">
              <a:lumMod val="85000"/>
            </a:schemeClr>
          </a:solidFill>
        </p:spPr>
        <p:txBody>
          <a:bodyPr>
            <a:normAutofit/>
          </a:bodyPr>
          <a:lstStyle/>
          <a:p>
            <a:r>
              <a:rPr lang="en-GB" sz="4800" b="1" u="sng" dirty="0"/>
              <a:t>GNU OS, GPL License &amp; the OSI</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27355" y="1596043"/>
            <a:ext cx="11658603" cy="4812552"/>
          </a:xfrm>
          <a:solidFill>
            <a:schemeClr val="bg1">
              <a:lumMod val="85000"/>
            </a:schemeClr>
          </a:solidFill>
        </p:spPr>
        <p:txBody>
          <a:bodyPr>
            <a:noAutofit/>
          </a:bodyPr>
          <a:lstStyle/>
          <a:p>
            <a:pPr>
              <a:lnSpc>
                <a:spcPct val="100000"/>
              </a:lnSpc>
              <a:spcBef>
                <a:spcPts val="600"/>
              </a:spcBef>
              <a:spcAft>
                <a:spcPts val="600"/>
              </a:spcAft>
            </a:pPr>
            <a:r>
              <a:rPr lang="en-GB" b="1" dirty="0">
                <a:ea typeface="Calibri" panose="020F0502020204030204" pitchFamily="34" charset="0"/>
                <a:cs typeface="Times New Roman" panose="02020603050405020304" pitchFamily="18" charset="0"/>
              </a:rPr>
              <a:t>Richard Stallman (aka RMS) </a:t>
            </a:r>
            <a:r>
              <a:rPr lang="en-GB" dirty="0">
                <a:ea typeface="Calibri" panose="020F0502020204030204" pitchFamily="34" charset="0"/>
                <a:cs typeface="Times New Roman" panose="02020603050405020304" pitchFamily="18" charset="0"/>
              </a:rPr>
              <a:t>also</a:t>
            </a:r>
            <a:r>
              <a:rPr lang="en-GB" b="1" dirty="0">
                <a:ea typeface="Calibri" panose="020F0502020204030204" pitchFamily="34" charset="0"/>
                <a:cs typeface="Times New Roman" panose="02020603050405020304" pitchFamily="18" charset="0"/>
              </a:rPr>
              <a:t> </a:t>
            </a:r>
            <a:r>
              <a:rPr lang="en-GB" dirty="0"/>
              <a:t>wrote the </a:t>
            </a:r>
            <a:r>
              <a:rPr lang="en-GB" b="1" dirty="0"/>
              <a:t>GNU General Public License</a:t>
            </a:r>
            <a:r>
              <a:rPr lang="en-GB" dirty="0"/>
              <a:t>.</a:t>
            </a:r>
            <a:endParaRPr lang="en-GB" dirty="0">
              <a:ea typeface="Calibri" panose="020F0502020204030204" pitchFamily="34" charset="0"/>
              <a:cs typeface="Times New Roman" panose="02020603050405020304" pitchFamily="18" charset="0"/>
            </a:endParaRPr>
          </a:p>
          <a:p>
            <a:pPr>
              <a:lnSpc>
                <a:spcPct val="100000"/>
              </a:lnSpc>
              <a:spcBef>
                <a:spcPts val="600"/>
              </a:spcBef>
              <a:spcAft>
                <a:spcPts val="600"/>
              </a:spcAft>
            </a:pPr>
            <a:r>
              <a:rPr lang="en-GB" dirty="0">
                <a:ea typeface="Calibri" panose="020F0502020204030204" pitchFamily="34" charset="0"/>
                <a:cs typeface="Times New Roman" panose="02020603050405020304" pitchFamily="18" charset="0"/>
              </a:rPr>
              <a:t>“</a:t>
            </a:r>
            <a:r>
              <a:rPr lang="en-GB" b="1" dirty="0">
                <a:ea typeface="Calibri" panose="020F0502020204030204" pitchFamily="34" charset="0"/>
                <a:cs typeface="Times New Roman" panose="02020603050405020304" pitchFamily="18" charset="0"/>
              </a:rPr>
              <a:t>GPL</a:t>
            </a:r>
            <a:r>
              <a:rPr lang="en-GB" dirty="0">
                <a:ea typeface="Calibri" panose="020F0502020204030204" pitchFamily="34" charset="0"/>
                <a:cs typeface="Times New Roman" panose="02020603050405020304" pitchFamily="18" charset="0"/>
              </a:rPr>
              <a:t>” </a:t>
            </a:r>
            <a:r>
              <a:rPr lang="en-GB" b="1" dirty="0">
                <a:ea typeface="Calibri" panose="020F0502020204030204" pitchFamily="34" charset="0"/>
                <a:cs typeface="Times New Roman" panose="02020603050405020304" pitchFamily="18" charset="0"/>
              </a:rPr>
              <a:t>stands for</a:t>
            </a:r>
            <a:r>
              <a:rPr lang="en-GB" dirty="0">
                <a:ea typeface="Calibri" panose="020F0502020204030204" pitchFamily="34" charset="0"/>
                <a:cs typeface="Times New Roman" panose="02020603050405020304" pitchFamily="18" charset="0"/>
              </a:rPr>
              <a:t> “</a:t>
            </a:r>
            <a:r>
              <a:rPr lang="en-GB" b="1" dirty="0">
                <a:ea typeface="Calibri" panose="020F0502020204030204" pitchFamily="34" charset="0"/>
                <a:cs typeface="Times New Roman" panose="02020603050405020304" pitchFamily="18" charset="0"/>
              </a:rPr>
              <a:t>General Public License</a:t>
            </a:r>
            <a:r>
              <a:rPr lang="en-GB" dirty="0">
                <a:ea typeface="Calibri" panose="020F0502020204030204" pitchFamily="34" charset="0"/>
                <a:cs typeface="Times New Roman" panose="02020603050405020304" pitchFamily="18" charset="0"/>
              </a:rPr>
              <a:t>”. The most widespread such license is the </a:t>
            </a:r>
            <a:r>
              <a:rPr lang="en-GB" b="1" dirty="0">
                <a:ea typeface="Calibri" panose="020F0502020204030204" pitchFamily="34" charset="0"/>
                <a:cs typeface="Times New Roman" panose="02020603050405020304" pitchFamily="18" charset="0"/>
              </a:rPr>
              <a:t>GNU General Public License</a:t>
            </a:r>
            <a:r>
              <a:rPr lang="en-GB" dirty="0">
                <a:ea typeface="Calibri" panose="020F0502020204030204" pitchFamily="34" charset="0"/>
                <a:cs typeface="Times New Roman" panose="02020603050405020304" pitchFamily="18" charset="0"/>
              </a:rPr>
              <a:t>, or </a:t>
            </a:r>
            <a:r>
              <a:rPr lang="en-GB" b="1" dirty="0">
                <a:ea typeface="Calibri" panose="020F0502020204030204" pitchFamily="34" charset="0"/>
                <a:cs typeface="Times New Roman" panose="02020603050405020304" pitchFamily="18" charset="0"/>
              </a:rPr>
              <a:t>GNU GPL</a:t>
            </a:r>
            <a:r>
              <a:rPr lang="en-GB" dirty="0">
                <a:ea typeface="Calibri" panose="020F0502020204030204" pitchFamily="34" charset="0"/>
                <a:cs typeface="Times New Roman" panose="02020603050405020304" pitchFamily="18" charset="0"/>
              </a:rPr>
              <a:t> for short. </a:t>
            </a:r>
            <a:r>
              <a:rPr lang="en-GB" dirty="0"/>
              <a:t> </a:t>
            </a:r>
          </a:p>
          <a:p>
            <a:pPr>
              <a:lnSpc>
                <a:spcPct val="100000"/>
              </a:lnSpc>
              <a:spcBef>
                <a:spcPts val="600"/>
              </a:spcBef>
              <a:spcAft>
                <a:spcPts val="600"/>
              </a:spcAft>
            </a:pPr>
            <a:r>
              <a:rPr lang="en-GB" dirty="0">
                <a:ea typeface="Calibri" panose="020F0502020204030204" pitchFamily="34" charset="0"/>
                <a:cs typeface="Times New Roman" panose="02020603050405020304" pitchFamily="18" charset="0"/>
              </a:rPr>
              <a:t>The </a:t>
            </a:r>
            <a:r>
              <a:rPr lang="en-GB" b="1" u="sng" dirty="0">
                <a:ea typeface="Calibri" panose="020F0502020204030204" pitchFamily="34" charset="0"/>
                <a:cs typeface="Times New Roman" panose="02020603050405020304" pitchFamily="18" charset="0"/>
              </a:rPr>
              <a:t>GNU General Public License</a:t>
            </a:r>
            <a:r>
              <a:rPr lang="en-GB" b="1" dirty="0">
                <a:ea typeface="Calibri" panose="020F0502020204030204" pitchFamily="34" charset="0"/>
                <a:cs typeface="Times New Roman" panose="02020603050405020304" pitchFamily="18" charset="0"/>
              </a:rPr>
              <a:t> </a:t>
            </a:r>
            <a:r>
              <a:rPr lang="en-GB" dirty="0">
                <a:ea typeface="Calibri" panose="020F0502020204030204" pitchFamily="34" charset="0"/>
                <a:cs typeface="Times New Roman" panose="02020603050405020304" pitchFamily="18" charset="0"/>
              </a:rPr>
              <a:t>is a free software license that guarantee end users the freedom to run, study, share, and modify the software. </a:t>
            </a:r>
          </a:p>
          <a:p>
            <a:pPr>
              <a:lnSpc>
                <a:spcPct val="100000"/>
              </a:lnSpc>
              <a:spcBef>
                <a:spcPts val="600"/>
              </a:spcBef>
              <a:spcAft>
                <a:spcPts val="600"/>
              </a:spcAft>
            </a:pPr>
            <a:r>
              <a:rPr lang="en-GB" b="1" i="0" dirty="0">
                <a:effectLst/>
              </a:rPr>
              <a:t>“</a:t>
            </a:r>
            <a:r>
              <a:rPr lang="en-GB" b="1" i="0" u="sng" dirty="0">
                <a:effectLst/>
              </a:rPr>
              <a:t>BSD licenses</a:t>
            </a:r>
            <a:r>
              <a:rPr lang="en-GB" b="1" i="0" dirty="0">
                <a:effectLst/>
              </a:rPr>
              <a:t> </a:t>
            </a:r>
            <a:r>
              <a:rPr lang="en-GB" b="0" i="0" dirty="0">
                <a:effectLst/>
              </a:rPr>
              <a:t>are a family of </a:t>
            </a:r>
            <a:r>
              <a:rPr lang="en-GB" i="0" strike="noStrike" dirty="0">
                <a:effectLst/>
              </a:rPr>
              <a:t>permissive free software licenses</a:t>
            </a:r>
            <a:r>
              <a:rPr lang="en-GB" b="0" i="0" dirty="0">
                <a:effectLst/>
              </a:rPr>
              <a:t>, imposing minimal restrictions on the use and distribution of covered software.</a:t>
            </a:r>
            <a:r>
              <a:rPr lang="en-GB" b="0" i="0" dirty="0">
                <a:effectLst/>
                <a:cs typeface="Times New Roman" panose="02020603050405020304" pitchFamily="18" charset="0"/>
              </a:rPr>
              <a:t> … </a:t>
            </a:r>
            <a:r>
              <a:rPr lang="en-GB" b="0" i="0" dirty="0">
                <a:effectLst/>
              </a:rPr>
              <a:t>The original BSD license was used for its namesake, the </a:t>
            </a:r>
            <a:r>
              <a:rPr lang="en-GB" b="1" i="0" u="none" strike="noStrike" dirty="0">
                <a:effectLst/>
              </a:rPr>
              <a:t>Berkeley Software Distribution</a:t>
            </a:r>
            <a:r>
              <a:rPr lang="en-GB" b="1" i="0" dirty="0">
                <a:effectLst/>
              </a:rPr>
              <a:t> </a:t>
            </a:r>
            <a:r>
              <a:rPr lang="en-GB" b="0" i="0" dirty="0">
                <a:effectLst/>
              </a:rPr>
              <a:t>(BSD), a </a:t>
            </a:r>
            <a:r>
              <a:rPr lang="en-GB" b="0" i="0" u="none" strike="noStrike" dirty="0">
                <a:effectLst/>
              </a:rPr>
              <a:t>Unix-like</a:t>
            </a:r>
            <a:r>
              <a:rPr lang="en-GB" b="0" i="0" dirty="0">
                <a:effectLst/>
              </a:rPr>
              <a:t> </a:t>
            </a:r>
            <a:r>
              <a:rPr lang="en-GB" b="0" i="0" u="none" strike="noStrike" dirty="0">
                <a:effectLst/>
              </a:rPr>
              <a:t>operating system</a:t>
            </a:r>
            <a:r>
              <a:rPr lang="en-GB" b="0" i="0" dirty="0">
                <a:effectLst/>
              </a:rPr>
              <a:t>. The original version has since been revised, and its descendants are referred to as modified BSD licenses.” </a:t>
            </a:r>
            <a:r>
              <a:rPr lang="en-GB" sz="1400" b="0" i="0" dirty="0">
                <a:solidFill>
                  <a:srgbClr val="202122"/>
                </a:solidFill>
                <a:effectLst/>
              </a:rPr>
              <a:t>(</a:t>
            </a:r>
            <a:r>
              <a:rPr lang="en-GB" sz="1400" b="0" i="0" dirty="0">
                <a:solidFill>
                  <a:srgbClr val="202122"/>
                </a:solidFill>
                <a:effectLst/>
                <a:hlinkClick r:id="rId3"/>
              </a:rPr>
              <a:t>r</a:t>
            </a:r>
            <a:r>
              <a:rPr lang="en-GB" sz="1400" b="0" i="0" dirty="0">
                <a:solidFill>
                  <a:srgbClr val="202122"/>
                </a:solidFill>
                <a:effectLst/>
              </a:rPr>
              <a:t>)</a:t>
            </a:r>
            <a:endParaRPr lang="en-GB" dirty="0">
              <a:ea typeface="Calibri" panose="020F0502020204030204" pitchFamily="34" charset="0"/>
              <a:cs typeface="Times New Roman" panose="02020603050405020304" pitchFamily="18" charset="0"/>
            </a:endParaRPr>
          </a:p>
          <a:p>
            <a:pPr>
              <a:lnSpc>
                <a:spcPct val="110000"/>
              </a:lnSpc>
              <a:spcBef>
                <a:spcPts val="600"/>
              </a:spcBef>
              <a:spcAft>
                <a:spcPts val="600"/>
              </a:spcAft>
            </a:pPr>
            <a:endParaRPr lang="en-GB" dirty="0"/>
          </a:p>
        </p:txBody>
      </p:sp>
      <p:pic>
        <p:nvPicPr>
          <p:cNvPr id="11" name="Picture 10" descr="A picture containing logo&#10;&#10;Description automatically generated">
            <a:extLst>
              <a:ext uri="{FF2B5EF4-FFF2-40B4-BE49-F238E27FC236}">
                <a16:creationId xmlns:a16="http://schemas.microsoft.com/office/drawing/2014/main" id="{62556174-A3CB-4D2B-BB0E-C0802799F76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945958" y="0"/>
            <a:ext cx="1786685" cy="1746484"/>
          </a:xfrm>
          <a:prstGeom prst="rect">
            <a:avLst/>
          </a:prstGeom>
        </p:spPr>
      </p:pic>
      <p:sp>
        <p:nvSpPr>
          <p:cNvPr id="17" name="TextBox 16">
            <a:extLst>
              <a:ext uri="{FF2B5EF4-FFF2-40B4-BE49-F238E27FC236}">
                <a16:creationId xmlns:a16="http://schemas.microsoft.com/office/drawing/2014/main" id="{232BB8B9-283A-41FC-8DC2-15DC216E3553}"/>
              </a:ext>
            </a:extLst>
          </p:cNvPr>
          <p:cNvSpPr txBox="1"/>
          <p:nvPr/>
        </p:nvSpPr>
        <p:spPr>
          <a:xfrm>
            <a:off x="10635176" y="1596043"/>
            <a:ext cx="1150782"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a:ln>
                  <a:noFill/>
                </a:ln>
                <a:solidFill>
                  <a:prstClr val="white"/>
                </a:solidFill>
                <a:effectLst/>
                <a:uLnTx/>
                <a:uFillTx/>
                <a:latin typeface="Calibri" panose="020F0502020204030204"/>
                <a:ea typeface="+mn-ea"/>
                <a:cs typeface="+mn-cs"/>
                <a:hlinkClick r:id="rId5" tooltip="https://en.wikipedia.org/wiki/GNU_Project"/>
              </a:rPr>
              <a:t>This Photo</a:t>
            </a:r>
            <a:r>
              <a:rPr kumimoji="0" lang="en-GB" sz="300" b="0" i="0" u="none" strike="noStrike" kern="1200" cap="none" spc="0" normalizeH="0" baseline="0" noProof="0">
                <a:ln>
                  <a:noFill/>
                </a:ln>
                <a:solidFill>
                  <a:prstClr val="white"/>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a:ln>
                  <a:noFill/>
                </a:ln>
                <a:solidFill>
                  <a:prstClr val="white"/>
                </a:solidFill>
                <a:effectLst/>
                <a:uLnTx/>
                <a:uFillTx/>
                <a:latin typeface="Calibri" panose="020F0502020204030204"/>
                <a:ea typeface="+mn-ea"/>
                <a:cs typeface="+mn-cs"/>
                <a:hlinkClick r:id="rId6" tooltip="https://creativecommons.org/licenses/by-sa/3.0/"/>
              </a:rPr>
              <a:t>CC BY-SA</a:t>
            </a:r>
            <a:endPar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8488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459349" y="278534"/>
            <a:ext cx="9895950" cy="1033669"/>
          </a:xfrm>
        </p:spPr>
        <p:txBody>
          <a:bodyPr>
            <a:normAutofit/>
          </a:bodyPr>
          <a:lstStyle/>
          <a:p>
            <a:r>
              <a:rPr lang="en-GB" sz="6000" u="sng" dirty="0"/>
              <a:t>The Linux Foundation</a:t>
            </a:r>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137398" y="1626524"/>
            <a:ext cx="11583821" cy="5189001"/>
          </a:xfrm>
        </p:spPr>
        <p:txBody>
          <a:bodyPr>
            <a:noAutofit/>
          </a:bodyPr>
          <a:lstStyle/>
          <a:p>
            <a:pPr marL="342900" lvl="0" indent="-342900">
              <a:lnSpc>
                <a:spcPct val="100000"/>
              </a:lnSpc>
              <a:spcBef>
                <a:spcPts val="0"/>
              </a:spcBef>
              <a:buFont typeface="Symbol" panose="05050102010706020507" pitchFamily="18" charset="2"/>
              <a:buChar char=""/>
            </a:pPr>
            <a:r>
              <a:rPr lang="en-GB" sz="2000" b="1" dirty="0">
                <a:effectLst/>
                <a:ea typeface="DengXian" panose="02010600030101010101" pitchFamily="2" charset="-122"/>
                <a:cs typeface="Times New Roman" panose="02020603050405020304" pitchFamily="18" charset="0"/>
              </a:rPr>
              <a:t>Motto</a:t>
            </a:r>
            <a:r>
              <a:rPr lang="en-GB" sz="2000" dirty="0">
                <a:effectLst/>
                <a:ea typeface="DengXian" panose="02010600030101010101" pitchFamily="2" charset="-122"/>
                <a:cs typeface="Times New Roman" panose="02020603050405020304" pitchFamily="18" charset="0"/>
              </a:rPr>
              <a:t>: </a:t>
            </a:r>
            <a:r>
              <a:rPr lang="en-GB" sz="2000" b="1" dirty="0">
                <a:solidFill>
                  <a:schemeClr val="bg1"/>
                </a:solidFill>
                <a:effectLst/>
                <a:highlight>
                  <a:srgbClr val="FFFF00"/>
                </a:highlight>
                <a:ea typeface="DengXian" panose="02010600030101010101" pitchFamily="2" charset="-122"/>
                <a:cs typeface="Times New Roman" panose="02020603050405020304" pitchFamily="18" charset="0"/>
              </a:rPr>
              <a:t>Decentralized innovation</a:t>
            </a:r>
            <a:r>
              <a:rPr lang="en-GB" sz="2000" dirty="0">
                <a:effectLst/>
                <a:ea typeface="DengXian" panose="02010600030101010101" pitchFamily="2" charset="-122"/>
                <a:cs typeface="Times New Roman" panose="02020603050405020304" pitchFamily="18" charset="0"/>
              </a:rPr>
              <a:t>. Built on trust.</a:t>
            </a:r>
          </a:p>
          <a:p>
            <a:pPr marL="342900" lvl="0" indent="-342900">
              <a:lnSpc>
                <a:spcPct val="100000"/>
              </a:lnSpc>
              <a:spcBef>
                <a:spcPts val="0"/>
              </a:spcBef>
              <a:buFont typeface="Symbol" panose="05050102010706020507" pitchFamily="18" charset="2"/>
              <a:buChar char=""/>
            </a:pPr>
            <a:r>
              <a:rPr lang="en-GB" sz="2000" dirty="0">
                <a:effectLst/>
                <a:ea typeface="DengXian" panose="02010600030101010101" pitchFamily="2" charset="-122"/>
                <a:cs typeface="Times New Roman" panose="02020603050405020304" pitchFamily="18" charset="0"/>
              </a:rPr>
              <a:t>The </a:t>
            </a:r>
            <a:r>
              <a:rPr lang="en-GB" sz="2000" b="1" dirty="0">
                <a:effectLst/>
                <a:ea typeface="DengXian" panose="02010600030101010101" pitchFamily="2" charset="-122"/>
                <a:cs typeface="Times New Roman" panose="02020603050405020304" pitchFamily="18" charset="0"/>
              </a:rPr>
              <a:t>Linux Foundation</a:t>
            </a:r>
            <a:r>
              <a:rPr lang="en-GB" sz="2000" dirty="0">
                <a:effectLst/>
                <a:ea typeface="DengXian" panose="02010600030101010101" pitchFamily="2" charset="-122"/>
                <a:cs typeface="Times New Roman" panose="02020603050405020304" pitchFamily="18" charset="0"/>
              </a:rPr>
              <a:t> (</a:t>
            </a:r>
            <a:r>
              <a:rPr lang="en-GB" sz="2000" b="1" dirty="0">
                <a:effectLst/>
                <a:ea typeface="DengXian" panose="02010600030101010101" pitchFamily="2" charset="-122"/>
                <a:cs typeface="Times New Roman" panose="02020603050405020304" pitchFamily="18" charset="0"/>
              </a:rPr>
              <a:t>LF</a:t>
            </a:r>
            <a:r>
              <a:rPr lang="en-GB" sz="2000" dirty="0">
                <a:effectLst/>
                <a:ea typeface="DengXian" panose="02010600030101010101" pitchFamily="2" charset="-122"/>
                <a:cs typeface="Times New Roman" panose="02020603050405020304" pitchFamily="18" charset="0"/>
              </a:rPr>
              <a:t>) is a non-profit technology consortium founded in 2000 to standardise, support the growth and commercial adoption of Linux. </a:t>
            </a:r>
          </a:p>
          <a:p>
            <a:pPr marL="342900" lvl="0" indent="-342900">
              <a:lnSpc>
                <a:spcPct val="100000"/>
              </a:lnSpc>
              <a:spcBef>
                <a:spcPts val="0"/>
              </a:spcBef>
              <a:buFont typeface="Symbol" panose="05050102010706020507" pitchFamily="18" charset="2"/>
              <a:buChar char=""/>
            </a:pPr>
            <a:r>
              <a:rPr lang="en-GB" sz="2000" dirty="0">
                <a:effectLst/>
                <a:ea typeface="DengXian" panose="02010600030101010101" pitchFamily="2" charset="-122"/>
                <a:cs typeface="Times New Roman" panose="02020603050405020304" pitchFamily="18" charset="0"/>
              </a:rPr>
              <a:t>The consortium is supported by it’s members </a:t>
            </a:r>
            <a:r>
              <a:rPr lang="en-GB" sz="2000" dirty="0" err="1">
                <a:effectLst/>
                <a:ea typeface="DengXian" panose="02010600030101010101" pitchFamily="2" charset="-122"/>
                <a:cs typeface="Times New Roman" panose="02020603050405020304" pitchFamily="18" charset="0"/>
              </a:rPr>
              <a:t>e.g.some</a:t>
            </a:r>
            <a:r>
              <a:rPr lang="en-GB" sz="2000" dirty="0">
                <a:effectLst/>
                <a:ea typeface="DengXian" panose="02010600030101010101" pitchFamily="2" charset="-122"/>
                <a:cs typeface="Times New Roman" panose="02020603050405020304" pitchFamily="18" charset="0"/>
              </a:rPr>
              <a:t> include AT&amp;T, Cisco, Fujitsu, Google, IBM, Intel, Meta/</a:t>
            </a:r>
            <a:r>
              <a:rPr lang="en-GB" sz="2000" dirty="0" err="1">
                <a:effectLst/>
                <a:ea typeface="DengXian" panose="02010600030101010101" pitchFamily="2" charset="-122"/>
                <a:cs typeface="Times New Roman" panose="02020603050405020304" pitchFamily="18" charset="0"/>
              </a:rPr>
              <a:t>facebook</a:t>
            </a:r>
            <a:r>
              <a:rPr lang="en-GB" sz="2000" dirty="0">
                <a:effectLst/>
                <a:ea typeface="DengXian" panose="02010600030101010101" pitchFamily="2" charset="-122"/>
                <a:cs typeface="Times New Roman" panose="02020603050405020304" pitchFamily="18" charset="0"/>
              </a:rPr>
              <a:t>,</a:t>
            </a:r>
            <a:r>
              <a:rPr lang="en-GB" sz="2000" baseline="30000" dirty="0">
                <a:effectLst/>
                <a:ea typeface="DengXian" panose="02010600030101010101" pitchFamily="2" charset="-122"/>
                <a:cs typeface="Times New Roman" panose="02020603050405020304" pitchFamily="18" charset="0"/>
              </a:rPr>
              <a:t> </a:t>
            </a:r>
            <a:r>
              <a:rPr lang="en-GB" sz="2000" dirty="0">
                <a:effectLst/>
                <a:ea typeface="DengXian" panose="02010600030101010101" pitchFamily="2" charset="-122"/>
                <a:cs typeface="Times New Roman" panose="02020603050405020304" pitchFamily="18" charset="0"/>
              </a:rPr>
              <a:t>Microsoft, Oracle, Samsung, and VMware, and open source developers from all around the world.</a:t>
            </a:r>
          </a:p>
          <a:p>
            <a:pPr marL="342900" lvl="0" indent="-342900">
              <a:lnSpc>
                <a:spcPct val="100000"/>
              </a:lnSpc>
              <a:spcBef>
                <a:spcPts val="0"/>
              </a:spcBef>
              <a:buFont typeface="Symbol" panose="05050102010706020507" pitchFamily="18" charset="2"/>
              <a:buChar char=""/>
            </a:pPr>
            <a:r>
              <a:rPr lang="en-GB" sz="2000" dirty="0">
                <a:effectLst/>
                <a:ea typeface="DengXian" panose="02010600030101010101" pitchFamily="2" charset="-122"/>
                <a:cs typeface="Times New Roman" panose="02020603050405020304" pitchFamily="18" charset="0"/>
              </a:rPr>
              <a:t>The Linux Foundation provides support programs such as events, training and certification.</a:t>
            </a:r>
          </a:p>
          <a:p>
            <a:pPr marL="342900" lvl="0" indent="-342900">
              <a:lnSpc>
                <a:spcPct val="100000"/>
              </a:lnSpc>
              <a:spcBef>
                <a:spcPts val="0"/>
              </a:spcBef>
              <a:buFont typeface="Symbol" panose="05050102010706020507" pitchFamily="18" charset="2"/>
              <a:buChar char=""/>
            </a:pPr>
            <a:r>
              <a:rPr lang="en-GB" sz="2000" dirty="0">
                <a:effectLst/>
                <a:ea typeface="DengXian" panose="02010600030101010101" pitchFamily="2" charset="-122"/>
                <a:cs typeface="Times New Roman" panose="02020603050405020304" pitchFamily="18" charset="0"/>
              </a:rPr>
              <a:t>LF hosts many open source projects such as the Linux kernel project, Kubernetes, ONAP (Open Network Automation Platform), Hyperledger, Cloud Native Computing Foundation, Cloud Foundry Foundation, Xen project, and </a:t>
            </a:r>
            <a:r>
              <a:rPr lang="en-GB" sz="2000" u="sng" dirty="0">
                <a:effectLst/>
                <a:ea typeface="DengXian"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many more</a:t>
            </a:r>
            <a:r>
              <a:rPr lang="en-GB" sz="2000" dirty="0">
                <a:effectLst/>
                <a:ea typeface="DengXian" panose="02010600030101010101" pitchFamily="2" charset="-122"/>
                <a:cs typeface="Times New Roman" panose="02020603050405020304" pitchFamily="18" charset="0"/>
              </a:rPr>
              <a:t>.</a:t>
            </a:r>
          </a:p>
          <a:p>
            <a:pPr marL="342900" lvl="0" indent="-342900">
              <a:lnSpc>
                <a:spcPct val="100000"/>
              </a:lnSpc>
              <a:spcBef>
                <a:spcPts val="0"/>
              </a:spcBef>
              <a:buFont typeface="Symbol" panose="05050102010706020507" pitchFamily="18" charset="2"/>
              <a:buChar char=""/>
            </a:pPr>
            <a:r>
              <a:rPr lang="en-GB" sz="2000" dirty="0">
                <a:effectLst/>
                <a:ea typeface="DengXian" panose="02010600030101010101" pitchFamily="2" charset="-122"/>
                <a:cs typeface="Times New Roman" panose="02020603050405020304" pitchFamily="18" charset="0"/>
              </a:rPr>
              <a:t>The Linux Foundation provides a neutral home and sponsors the development of the Linux kernel, where it can be protected and accelerated for the benefit of all.</a:t>
            </a:r>
            <a:r>
              <a:rPr lang="en-GB" sz="2000" baseline="30000" dirty="0">
                <a:effectLst/>
                <a:ea typeface="DengXian" panose="02010600030101010101" pitchFamily="2" charset="-122"/>
                <a:cs typeface="Times New Roman" panose="02020603050405020304" pitchFamily="18" charset="0"/>
              </a:rPr>
              <a:t> </a:t>
            </a:r>
            <a:endParaRPr lang="en-GB" sz="20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effectLst/>
                <a:ea typeface="DengXian" panose="02010600030101010101" pitchFamily="2" charset="-122"/>
                <a:cs typeface="Times New Roman" panose="02020603050405020304" pitchFamily="18" charset="0"/>
              </a:rPr>
              <a:t>The Linux Foundation also supports the ‘Free software movement’ by offering technical information and education through its annual events, such as Open Source Leadership Summit, Linux Kernel Developers Summit and the Open Source Summit.</a:t>
            </a:r>
          </a:p>
          <a:p>
            <a:pPr marL="342900" lvl="0" indent="-342900">
              <a:lnSpc>
                <a:spcPct val="100000"/>
              </a:lnSpc>
              <a:spcBef>
                <a:spcPts val="0"/>
              </a:spcBef>
              <a:buFont typeface="Symbol" panose="05050102010706020507" pitchFamily="18" charset="2"/>
              <a:buChar char=""/>
            </a:pPr>
            <a:r>
              <a:rPr lang="en-GB" sz="2000" dirty="0"/>
              <a:t>To learn about becoming a member please </a:t>
            </a:r>
            <a:r>
              <a:rPr lang="en-GB" sz="2000" dirty="0">
                <a:hlinkClick r:id="rId4"/>
              </a:rPr>
              <a:t>click-here</a:t>
            </a:r>
            <a:r>
              <a:rPr lang="en-GB" sz="2000" dirty="0"/>
              <a:t>. And to host a project at the LF please </a:t>
            </a:r>
            <a:r>
              <a:rPr lang="en-GB" sz="2000" dirty="0">
                <a:hlinkClick r:id="rId5"/>
              </a:rPr>
              <a:t>click-here</a:t>
            </a:r>
            <a:r>
              <a:rPr lang="en-GB" sz="2000" dirty="0"/>
              <a:t>.</a:t>
            </a:r>
          </a:p>
          <a:p>
            <a:pPr marL="342912" indent="-342912">
              <a:lnSpc>
                <a:spcPct val="100000"/>
              </a:lnSpc>
              <a:spcBef>
                <a:spcPts val="0"/>
              </a:spcBef>
              <a:buFont typeface="Symbol" panose="05050102010706020507" pitchFamily="18" charset="2"/>
              <a:buChar char=""/>
            </a:pPr>
            <a:endParaRPr lang="en-GB" sz="2400" dirty="0">
              <a:ea typeface="Calibri" panose="020F0502020204030204" pitchFamily="34" charset="0"/>
              <a:cs typeface="Times New Roman" panose="02020603050405020304" pitchFamily="18" charset="0"/>
            </a:endParaRPr>
          </a:p>
        </p:txBody>
      </p:sp>
      <p:pic>
        <p:nvPicPr>
          <p:cNvPr id="1030" name="Picture 6" descr="About the Linux Foundation">
            <a:extLst>
              <a:ext uri="{FF2B5EF4-FFF2-40B4-BE49-F238E27FC236}">
                <a16:creationId xmlns:a16="http://schemas.microsoft.com/office/drawing/2014/main" id="{444DA7A0-3C6E-E0DB-01CA-CBD04A4928C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77275" y="102131"/>
            <a:ext cx="2952750" cy="1552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89518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12391" y="514973"/>
            <a:ext cx="9895951" cy="1033669"/>
          </a:xfrm>
        </p:spPr>
        <p:txBody>
          <a:bodyPr>
            <a:normAutofit/>
          </a:bodyPr>
          <a:lstStyle/>
          <a:p>
            <a:r>
              <a:rPr lang="en-GB" sz="5400" b="1" u="sng" dirty="0"/>
              <a:t>The Open Source Initiative (OSI</a:t>
            </a:r>
            <a:r>
              <a:rPr lang="en-GB" sz="5400" b="1" dirty="0"/>
              <a: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05191" y="1777661"/>
            <a:ext cx="11797377" cy="5034606"/>
          </a:xfrm>
        </p:spPr>
        <p:txBody>
          <a:bodyPr>
            <a:normAutofit fontScale="92500" lnSpcReduction="20000"/>
          </a:bodyPr>
          <a:lstStyle/>
          <a:p>
            <a:pPr>
              <a:lnSpc>
                <a:spcPct val="110000"/>
              </a:lnSpc>
              <a:spcBef>
                <a:spcPts val="600"/>
              </a:spcBef>
            </a:pPr>
            <a:r>
              <a:rPr lang="en-GB" sz="2400" dirty="0"/>
              <a:t>The </a:t>
            </a:r>
            <a:r>
              <a:rPr lang="en-GB" sz="2400" b="1" dirty="0"/>
              <a:t>Open Source Initiative </a:t>
            </a:r>
            <a:r>
              <a:rPr lang="en-GB" sz="2400" dirty="0"/>
              <a:t>(OSI)</a:t>
            </a:r>
            <a:r>
              <a:rPr lang="en-GB" sz="2400" dirty="0">
                <a:cs typeface="Times New Roman" panose="02020603050405020304" pitchFamily="18" charset="0"/>
              </a:rPr>
              <a:t> - </a:t>
            </a:r>
            <a:r>
              <a:rPr lang="en-GB" sz="2400" dirty="0">
                <a:hlinkClick r:id="rId3"/>
              </a:rPr>
              <a:t>https://opensource.org</a:t>
            </a:r>
            <a:r>
              <a:rPr lang="en-GB" sz="2400" dirty="0"/>
              <a:t> -</a:t>
            </a:r>
            <a:r>
              <a:rPr lang="en-GB" sz="2400" dirty="0">
                <a:ea typeface="Calibri" panose="020F0502020204030204" pitchFamily="34" charset="0"/>
                <a:cs typeface="Times New Roman" panose="02020603050405020304" pitchFamily="18" charset="0"/>
              </a:rPr>
              <a:t> f</a:t>
            </a:r>
            <a:r>
              <a:rPr lang="en-GB" sz="2400" dirty="0"/>
              <a:t>ounded in 1998, promotes the use of Open Source Software.</a:t>
            </a:r>
          </a:p>
          <a:p>
            <a:pPr>
              <a:lnSpc>
                <a:spcPct val="110000"/>
              </a:lnSpc>
              <a:spcBef>
                <a:spcPts val="600"/>
              </a:spcBef>
            </a:pPr>
            <a:r>
              <a:rPr lang="en-GB" sz="2400" dirty="0"/>
              <a:t>The Open Source Initiative (OSI) works to raise awareness and adoption of open source software, and to build bridges between open source communities. </a:t>
            </a:r>
          </a:p>
          <a:p>
            <a:pPr>
              <a:lnSpc>
                <a:spcPct val="110000"/>
              </a:lnSpc>
              <a:spcBef>
                <a:spcPts val="600"/>
              </a:spcBef>
            </a:pPr>
            <a:r>
              <a:rPr lang="en-GB" sz="2400" dirty="0"/>
              <a:t>The OSI is a </a:t>
            </a:r>
            <a:r>
              <a:rPr lang="en-GB" sz="2400" b="1" dirty="0"/>
              <a:t>global non-profit </a:t>
            </a:r>
            <a:r>
              <a:rPr lang="en-GB" sz="2400" dirty="0"/>
              <a:t>and champions the use and development of free Open Source software through education and collaboration throughout society. </a:t>
            </a:r>
          </a:p>
          <a:p>
            <a:pPr>
              <a:lnSpc>
                <a:spcPct val="110000"/>
              </a:lnSpc>
              <a:spcBef>
                <a:spcPts val="600"/>
              </a:spcBef>
            </a:pPr>
            <a:r>
              <a:rPr lang="en-GB" sz="2400" dirty="0"/>
              <a:t>The OSI also steward the </a:t>
            </a:r>
            <a:r>
              <a:rPr lang="en-GB" sz="2400" b="1" dirty="0"/>
              <a:t>Open Source Definition </a:t>
            </a:r>
            <a:r>
              <a:rPr lang="en-GB" sz="2400" dirty="0"/>
              <a:t>(OSD), which aims to prevent abuse of the ideals and ethos of the open source movement.</a:t>
            </a:r>
          </a:p>
          <a:p>
            <a:pPr>
              <a:lnSpc>
                <a:spcPct val="110000"/>
              </a:lnSpc>
              <a:spcBef>
                <a:spcPts val="600"/>
              </a:spcBef>
            </a:pPr>
            <a:r>
              <a:rPr lang="en-GB" sz="2400" dirty="0"/>
              <a:t>“Open source software is </a:t>
            </a:r>
            <a:r>
              <a:rPr lang="en-GB" sz="2400" b="1" dirty="0"/>
              <a:t>made by many people </a:t>
            </a:r>
            <a:r>
              <a:rPr lang="en-GB" sz="2400" dirty="0"/>
              <a:t>and distributed under an </a:t>
            </a:r>
            <a:r>
              <a:rPr lang="en-GB" sz="2400" b="1" dirty="0"/>
              <a:t>OSD-compliant license </a:t>
            </a:r>
            <a:r>
              <a:rPr lang="en-GB" sz="2400" dirty="0"/>
              <a:t>which grants all the rights to use, study, change, and share the software in modified and unmodified form. Software freedom is essential to enabling community development of open source software.” </a:t>
            </a:r>
            <a:r>
              <a:rPr lang="en-GB" sz="1500" dirty="0"/>
              <a:t>(</a:t>
            </a:r>
            <a:r>
              <a:rPr lang="en-GB" sz="1500" dirty="0">
                <a:hlinkClick r:id="rId3"/>
              </a:rPr>
              <a:t>r</a:t>
            </a:r>
            <a:r>
              <a:rPr lang="en-GB" sz="1500" dirty="0"/>
              <a:t>)</a:t>
            </a:r>
          </a:p>
          <a:p>
            <a:pPr>
              <a:lnSpc>
                <a:spcPct val="110000"/>
              </a:lnSpc>
              <a:spcBef>
                <a:spcPts val="600"/>
              </a:spcBef>
            </a:pPr>
            <a:r>
              <a:rPr lang="en-GB" sz="2600" dirty="0">
                <a:solidFill>
                  <a:schemeClr val="bg1"/>
                </a:solidFill>
                <a:highlight>
                  <a:srgbClr val="FFFF00"/>
                </a:highlight>
              </a:rPr>
              <a:t>For software to be </a:t>
            </a:r>
            <a:r>
              <a:rPr lang="en-GB" sz="2600" b="1" dirty="0">
                <a:solidFill>
                  <a:schemeClr val="bg1"/>
                </a:solidFill>
                <a:highlight>
                  <a:srgbClr val="FFFF00"/>
                </a:highlight>
              </a:rPr>
              <a:t>OSI certified</a:t>
            </a:r>
            <a:r>
              <a:rPr lang="en-GB" sz="2600" dirty="0">
                <a:solidFill>
                  <a:schemeClr val="bg1"/>
                </a:solidFill>
                <a:highlight>
                  <a:srgbClr val="FFFF00"/>
                </a:highlight>
              </a:rPr>
              <a:t>, it must be distributed under a license that guarantees the right to </a:t>
            </a:r>
            <a:r>
              <a:rPr lang="en-GB" sz="2600" b="1" dirty="0">
                <a:solidFill>
                  <a:schemeClr val="bg1"/>
                </a:solidFill>
                <a:highlight>
                  <a:srgbClr val="FFFF00"/>
                </a:highlight>
              </a:rPr>
              <a:t>read, redistribute, modify, and use the software freely</a:t>
            </a:r>
            <a:r>
              <a:rPr lang="en-GB" sz="2600" dirty="0">
                <a:solidFill>
                  <a:schemeClr val="bg1"/>
                </a:solidFill>
                <a:highlight>
                  <a:srgbClr val="FFFF00"/>
                </a:highlight>
              </a:rPr>
              <a:t>. </a:t>
            </a:r>
          </a:p>
          <a:p>
            <a:pPr>
              <a:lnSpc>
                <a:spcPct val="110000"/>
              </a:lnSpc>
              <a:spcBef>
                <a:spcPts val="600"/>
              </a:spcBef>
            </a:pPr>
            <a:endParaRPr lang="en-GB" sz="2400" dirty="0">
              <a:highlight>
                <a:srgbClr val="FFFF00"/>
              </a:highlight>
            </a:endParaRPr>
          </a:p>
        </p:txBody>
      </p:sp>
      <p:pic>
        <p:nvPicPr>
          <p:cNvPr id="9" name="Picture 8" descr="Icon&#10;&#10;Description automatically generated">
            <a:extLst>
              <a:ext uri="{FF2B5EF4-FFF2-40B4-BE49-F238E27FC236}">
                <a16:creationId xmlns:a16="http://schemas.microsoft.com/office/drawing/2014/main" id="{8F620A23-C618-4C67-BDC6-91E339310FB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600944" y="0"/>
            <a:ext cx="1867220" cy="1867220"/>
          </a:xfrm>
          <a:prstGeom prst="rect">
            <a:avLst/>
          </a:prstGeom>
        </p:spPr>
      </p:pic>
      <p:sp>
        <p:nvSpPr>
          <p:cNvPr id="13" name="TextBox 12">
            <a:extLst>
              <a:ext uri="{FF2B5EF4-FFF2-40B4-BE49-F238E27FC236}">
                <a16:creationId xmlns:a16="http://schemas.microsoft.com/office/drawing/2014/main" id="{03162203-BD01-47A0-B7DC-BDB97DF837CF}"/>
              </a:ext>
            </a:extLst>
          </p:cNvPr>
          <p:cNvSpPr txBox="1"/>
          <p:nvPr/>
        </p:nvSpPr>
        <p:spPr>
          <a:xfrm rot="16359365">
            <a:off x="10847258" y="962559"/>
            <a:ext cx="1314797"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hlinkClick r:id="rId5" tooltip="https://fr.wikipedia.org/wiki/Open_source"/>
              </a:rPr>
              <a:t>This Photo</a:t>
            </a: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hlinkClick r:id="rId6" tooltip="https://creativecommons.org/licenses/by-sa/3.0/"/>
              </a:rPr>
              <a:t>CC BY-SA</a:t>
            </a:r>
            <a:endPar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6639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45788" y="363861"/>
            <a:ext cx="9895951" cy="1033669"/>
          </a:xfrm>
        </p:spPr>
        <p:txBody>
          <a:bodyPr>
            <a:normAutofit/>
          </a:bodyPr>
          <a:lstStyle/>
          <a:p>
            <a:r>
              <a:rPr lang="en-GB" sz="4800" b="1" u="sng" spc="10" dirty="0">
                <a:ea typeface="Calibri" panose="020F0502020204030204" pitchFamily="34" charset="0"/>
                <a:cs typeface="Times New Roman" panose="02020603050405020304" pitchFamily="18" charset="0"/>
              </a:rPr>
              <a:t>Open Source Software examples:</a:t>
            </a:r>
            <a:endParaRPr lang="en-GB" sz="4800" b="1" u="sng" dirty="0"/>
          </a:p>
        </p:txBody>
      </p:sp>
      <p:pic>
        <p:nvPicPr>
          <p:cNvPr id="9" name="Picture 8" descr="Icon&#10;&#10;Description automatically generated">
            <a:extLst>
              <a:ext uri="{FF2B5EF4-FFF2-40B4-BE49-F238E27FC236}">
                <a16:creationId xmlns:a16="http://schemas.microsoft.com/office/drawing/2014/main" id="{8F620A23-C618-4C67-BDC6-91E339310FB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00944" y="0"/>
            <a:ext cx="1867220" cy="1867220"/>
          </a:xfrm>
          <a:prstGeom prst="rect">
            <a:avLst/>
          </a:prstGeom>
        </p:spPr>
      </p:pic>
      <p:graphicFrame>
        <p:nvGraphicFramePr>
          <p:cNvPr id="5" name="Table 5">
            <a:extLst>
              <a:ext uri="{FF2B5EF4-FFF2-40B4-BE49-F238E27FC236}">
                <a16:creationId xmlns:a16="http://schemas.microsoft.com/office/drawing/2014/main" id="{0FB8079D-E669-4CDC-99AA-39D436A95238}"/>
              </a:ext>
            </a:extLst>
          </p:cNvPr>
          <p:cNvGraphicFramePr>
            <a:graphicFrameLocks noGrp="1"/>
          </p:cNvGraphicFramePr>
          <p:nvPr/>
        </p:nvGraphicFramePr>
        <p:xfrm>
          <a:off x="1240151" y="1708779"/>
          <a:ext cx="7542510" cy="4785360"/>
        </p:xfrm>
        <a:graphic>
          <a:graphicData uri="http://schemas.openxmlformats.org/drawingml/2006/table">
            <a:tbl>
              <a:tblPr firstRow="1" bandRow="1">
                <a:tableStyleId>{FABFCF23-3B69-468F-B69F-88F6DE6A72F2}</a:tableStyleId>
              </a:tblPr>
              <a:tblGrid>
                <a:gridCol w="3347028">
                  <a:extLst>
                    <a:ext uri="{9D8B030D-6E8A-4147-A177-3AD203B41FA5}">
                      <a16:colId xmlns:a16="http://schemas.microsoft.com/office/drawing/2014/main" val="930019033"/>
                    </a:ext>
                  </a:extLst>
                </a:gridCol>
                <a:gridCol w="4195482">
                  <a:extLst>
                    <a:ext uri="{9D8B030D-6E8A-4147-A177-3AD203B41FA5}">
                      <a16:colId xmlns:a16="http://schemas.microsoft.com/office/drawing/2014/main" val="4231249068"/>
                    </a:ext>
                  </a:extLst>
                </a:gridCol>
              </a:tblGrid>
              <a:tr h="1224394">
                <a:tc>
                  <a:txBody>
                    <a:bodyPr/>
                    <a:lstStyle/>
                    <a:p>
                      <a:r>
                        <a:rPr lang="en-GB" sz="2800" b="1" kern="1200" dirty="0">
                          <a:solidFill>
                            <a:schemeClr val="bg1"/>
                          </a:solidFill>
                          <a:effectLst/>
                        </a:rPr>
                        <a:t>Linux </a:t>
                      </a:r>
                    </a:p>
                    <a:p>
                      <a:r>
                        <a:rPr lang="en-GB" sz="2800" b="1" kern="1200" dirty="0">
                          <a:solidFill>
                            <a:schemeClr val="bg1"/>
                          </a:solidFill>
                          <a:effectLst/>
                        </a:rPr>
                        <a:t>OpenOffice</a:t>
                      </a:r>
                    </a:p>
                    <a:p>
                      <a:r>
                        <a:rPr lang="en-GB" sz="2800" b="1" kern="1200" dirty="0">
                          <a:solidFill>
                            <a:schemeClr val="bg1"/>
                          </a:solidFill>
                          <a:effectLst/>
                        </a:rPr>
                        <a:t>Apache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kern="1200" dirty="0">
                          <a:solidFill>
                            <a:schemeClr val="bg1"/>
                          </a:solidFill>
                          <a:effectLst/>
                        </a:rPr>
                        <a:t>GIMP.</a:t>
                      </a:r>
                    </a:p>
                    <a:p>
                      <a:r>
                        <a:rPr lang="en-GB" sz="2800" b="1" kern="1200" dirty="0">
                          <a:solidFill>
                            <a:schemeClr val="bg1"/>
                          </a:solidFill>
                          <a:effectLst/>
                        </a:rPr>
                        <a:t>WordPress</a:t>
                      </a:r>
                    </a:p>
                    <a:p>
                      <a:r>
                        <a:rPr lang="en-GB" sz="2800" b="1" kern="1200" dirty="0">
                          <a:solidFill>
                            <a:schemeClr val="bg1"/>
                          </a:solidFill>
                          <a:effectLst/>
                        </a:rPr>
                        <a:t>VLC Media Player</a:t>
                      </a:r>
                    </a:p>
                    <a:p>
                      <a:r>
                        <a:rPr lang="en-GB" sz="2800" b="1" kern="1200" dirty="0">
                          <a:solidFill>
                            <a:schemeClr val="bg1"/>
                          </a:solidFill>
                          <a:effectLst/>
                        </a:rPr>
                        <a:t>Audacity</a:t>
                      </a:r>
                    </a:p>
                    <a:p>
                      <a:r>
                        <a:rPr lang="en-GB" sz="2800" b="1" kern="1200" dirty="0">
                          <a:solidFill>
                            <a:schemeClr val="bg1"/>
                          </a:solidFill>
                          <a:effectLst/>
                        </a:rPr>
                        <a:t>Notepad++</a:t>
                      </a:r>
                    </a:p>
                    <a:p>
                      <a:r>
                        <a:rPr lang="en-GB" sz="2800" b="1" kern="1200" dirty="0">
                          <a:solidFill>
                            <a:schemeClr val="bg1"/>
                          </a:solidFill>
                          <a:effectLst/>
                        </a:rPr>
                        <a:t>7-Zip</a:t>
                      </a:r>
                    </a:p>
                    <a:p>
                      <a:r>
                        <a:rPr lang="en-GB" sz="2800" b="1" kern="1200" dirty="0">
                          <a:solidFill>
                            <a:schemeClr val="bg1"/>
                          </a:solidFill>
                          <a:effectLst/>
                        </a:rPr>
                        <a:t>Python</a:t>
                      </a:r>
                    </a:p>
                    <a:p>
                      <a:r>
                        <a:rPr lang="en-GB" sz="2800" b="1" kern="1200" dirty="0">
                          <a:solidFill>
                            <a:schemeClr val="bg1"/>
                          </a:solidFill>
                          <a:effectLst/>
                        </a:rPr>
                        <a:t>Audacity</a:t>
                      </a:r>
                      <a:endParaRPr lang="en-GB" sz="2800" b="1" i="0" kern="1200" dirty="0">
                        <a:solidFill>
                          <a:schemeClr val="bg1"/>
                        </a:solidFill>
                        <a:effectLst/>
                        <a:latin typeface="+mn-lt"/>
                        <a:ea typeface="+mn-ea"/>
                        <a:cs typeface="+mn-cs"/>
                      </a:endParaRPr>
                    </a:p>
                  </a:txBody>
                  <a:tcPr>
                    <a:solidFill>
                      <a:schemeClr val="accent1">
                        <a:lumMod val="40000"/>
                        <a:lumOff val="60000"/>
                      </a:schemeClr>
                    </a:solidFill>
                  </a:tcPr>
                </a:tc>
                <a:tc>
                  <a:txBody>
                    <a:bodyPr/>
                    <a:lstStyle/>
                    <a:p>
                      <a:r>
                        <a:rPr lang="en-GB" sz="2800" b="1" dirty="0">
                          <a:solidFill>
                            <a:schemeClr val="bg1"/>
                          </a:solidFill>
                        </a:rPr>
                        <a:t>PHP</a:t>
                      </a:r>
                    </a:p>
                    <a:p>
                      <a:r>
                        <a:rPr lang="en-GB" sz="2800" b="1" dirty="0">
                          <a:solidFill>
                            <a:schemeClr val="bg1"/>
                          </a:solidFill>
                        </a:rPr>
                        <a:t>Blender</a:t>
                      </a:r>
                    </a:p>
                    <a:p>
                      <a:r>
                        <a:rPr lang="en-GB" sz="2800" b="1" dirty="0">
                          <a:solidFill>
                            <a:schemeClr val="bg1"/>
                          </a:solidFill>
                        </a:rPr>
                        <a:t>Trello</a:t>
                      </a:r>
                    </a:p>
                    <a:p>
                      <a:r>
                        <a:rPr lang="en-GB" sz="2800" b="1" dirty="0" err="1">
                          <a:solidFill>
                            <a:schemeClr val="bg1"/>
                          </a:solidFill>
                        </a:rPr>
                        <a:t>Zoho</a:t>
                      </a:r>
                      <a:endParaRPr lang="en-GB" sz="2800" b="1" dirty="0">
                        <a:solidFill>
                          <a:schemeClr val="bg1"/>
                        </a:solidFill>
                      </a:endParaRPr>
                    </a:p>
                    <a:p>
                      <a:r>
                        <a:rPr lang="en-GB" sz="2800" b="1" dirty="0">
                          <a:solidFill>
                            <a:schemeClr val="bg1"/>
                          </a:solidFill>
                        </a:rPr>
                        <a:t>Monday</a:t>
                      </a:r>
                    </a:p>
                    <a:p>
                      <a:r>
                        <a:rPr lang="en-GB" sz="2800" b="1" dirty="0">
                          <a:solidFill>
                            <a:schemeClr val="bg1"/>
                          </a:solidFill>
                        </a:rPr>
                        <a:t>Blockchain Open Source</a:t>
                      </a:r>
                    </a:p>
                    <a:p>
                      <a:r>
                        <a:rPr lang="en-GB" sz="2800" b="1" kern="1200" dirty="0">
                          <a:solidFill>
                            <a:schemeClr val="bg1"/>
                          </a:solidFill>
                          <a:effectLst/>
                        </a:rPr>
                        <a:t>Mozilla Firefox</a:t>
                      </a:r>
                    </a:p>
                    <a:p>
                      <a:r>
                        <a:rPr lang="en-GB" sz="2800" b="1" kern="1200" dirty="0">
                          <a:solidFill>
                            <a:schemeClr val="bg1"/>
                          </a:solidFill>
                          <a:effectLst/>
                        </a:rPr>
                        <a:t>Mozilla Thunderbird</a:t>
                      </a:r>
                    </a:p>
                    <a:p>
                      <a:r>
                        <a:rPr lang="en-GB" sz="2800" b="1" kern="1200" dirty="0">
                          <a:solidFill>
                            <a:schemeClr val="bg1"/>
                          </a:solidFill>
                          <a:effectLst/>
                        </a:rPr>
                        <a:t>FileZilla</a:t>
                      </a:r>
                    </a:p>
                    <a:p>
                      <a:r>
                        <a:rPr lang="en-GB" sz="2800" b="1" kern="1200" dirty="0">
                          <a:solidFill>
                            <a:schemeClr val="bg1"/>
                          </a:solidFill>
                          <a:effectLst/>
                        </a:rPr>
                        <a:t>Magento</a:t>
                      </a:r>
                    </a:p>
                    <a:p>
                      <a:r>
                        <a:rPr lang="en-GB" sz="2800" b="1" kern="1200" dirty="0" err="1">
                          <a:solidFill>
                            <a:schemeClr val="bg1"/>
                          </a:solidFill>
                          <a:effectLst/>
                        </a:rPr>
                        <a:t>GnuCash</a:t>
                      </a:r>
                      <a:r>
                        <a:rPr lang="en-GB" sz="2800" b="1" kern="1200" dirty="0">
                          <a:solidFill>
                            <a:schemeClr val="bg1"/>
                          </a:solidFill>
                          <a:effectLst/>
                        </a:rPr>
                        <a:t>.</a:t>
                      </a:r>
                      <a:endParaRPr lang="en-GB" sz="2800" b="1" i="0" kern="1200" dirty="0">
                        <a:solidFill>
                          <a:schemeClr val="bg1"/>
                        </a:solidFill>
                        <a:effectLst/>
                        <a:latin typeface="+mn-lt"/>
                        <a:ea typeface="+mn-ea"/>
                        <a:cs typeface="+mn-cs"/>
                      </a:endParaRPr>
                    </a:p>
                  </a:txBody>
                  <a:tcPr>
                    <a:solidFill>
                      <a:schemeClr val="accent1">
                        <a:lumMod val="40000"/>
                        <a:lumOff val="60000"/>
                      </a:schemeClr>
                    </a:solidFill>
                  </a:tcPr>
                </a:tc>
                <a:extLst>
                  <a:ext uri="{0D108BD9-81ED-4DB2-BD59-A6C34878D82A}">
                    <a16:rowId xmlns:a16="http://schemas.microsoft.com/office/drawing/2014/main" val="3381621159"/>
                  </a:ext>
                </a:extLst>
              </a:tr>
            </a:tbl>
          </a:graphicData>
        </a:graphic>
      </p:graphicFrame>
      <p:sp>
        <p:nvSpPr>
          <p:cNvPr id="6" name="TextBox 5">
            <a:extLst>
              <a:ext uri="{FF2B5EF4-FFF2-40B4-BE49-F238E27FC236}">
                <a16:creationId xmlns:a16="http://schemas.microsoft.com/office/drawing/2014/main" id="{D8992937-20F3-4E7F-9385-A81F7499736A}"/>
              </a:ext>
            </a:extLst>
          </p:cNvPr>
          <p:cNvSpPr txBox="1"/>
          <p:nvPr/>
        </p:nvSpPr>
        <p:spPr>
          <a:xfrm>
            <a:off x="1240151" y="6485933"/>
            <a:ext cx="4038780"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For more information click </a:t>
            </a: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hlinkClick r:id="rId5"/>
              </a:rPr>
              <a:t>here</a:t>
            </a: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13" name="TextBox 12">
            <a:extLst>
              <a:ext uri="{FF2B5EF4-FFF2-40B4-BE49-F238E27FC236}">
                <a16:creationId xmlns:a16="http://schemas.microsoft.com/office/drawing/2014/main" id="{C18326B7-E46A-41C0-AC5A-013465EBDBF4}"/>
              </a:ext>
            </a:extLst>
          </p:cNvPr>
          <p:cNvSpPr txBox="1"/>
          <p:nvPr/>
        </p:nvSpPr>
        <p:spPr>
          <a:xfrm rot="16359365">
            <a:off x="10847258" y="962559"/>
            <a:ext cx="1314797"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fr.wikipedia.org/wiki/Open_source"/>
              </a:rPr>
              <a:t>This Photo</a:t>
            </a: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hlinkClick r:id="rId6" tooltip="https://creativecommons.org/licenses/by-sa/3.0/"/>
              </a:rPr>
              <a:t>CC BY-SA</a:t>
            </a:r>
            <a:endPar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69662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32346" y="393268"/>
            <a:ext cx="9895951" cy="1033669"/>
          </a:xfrm>
          <a:noFill/>
        </p:spPr>
        <p:txBody>
          <a:bodyPr>
            <a:normAutofit/>
          </a:bodyPr>
          <a:lstStyle/>
          <a:p>
            <a:r>
              <a:rPr lang="en-GB" sz="4800" b="1" u="sng" dirty="0"/>
              <a:t>The Open Source Development Model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2659" y="1755735"/>
            <a:ext cx="11732646" cy="5034606"/>
          </a:xfrm>
          <a:noFill/>
        </p:spPr>
        <p:txBody>
          <a:bodyPr>
            <a:noAutofit/>
          </a:bodyPr>
          <a:lstStyle/>
          <a:p>
            <a:pPr>
              <a:lnSpc>
                <a:spcPct val="100000"/>
              </a:lnSpc>
              <a:spcBef>
                <a:spcPts val="0"/>
              </a:spcBef>
              <a:spcAft>
                <a:spcPts val="600"/>
              </a:spcAft>
            </a:pPr>
            <a:r>
              <a:rPr lang="en-GB" sz="2200" dirty="0">
                <a:effectLst/>
                <a:ea typeface="Calibri" panose="020F0502020204030204" pitchFamily="34" charset="0"/>
                <a:cs typeface="Times New Roman" panose="02020603050405020304" pitchFamily="18" charset="0"/>
              </a:rPr>
              <a:t>The </a:t>
            </a:r>
            <a:r>
              <a:rPr lang="en-GB" sz="2200" b="1" dirty="0">
                <a:effectLst/>
                <a:ea typeface="Calibri" panose="020F0502020204030204" pitchFamily="34" charset="0"/>
                <a:cs typeface="Times New Roman" panose="02020603050405020304" pitchFamily="18" charset="0"/>
              </a:rPr>
              <a:t>Open Source Development Model</a:t>
            </a:r>
            <a:r>
              <a:rPr lang="en-GB" sz="2200" dirty="0">
                <a:effectLst/>
                <a:ea typeface="Calibri" panose="020F0502020204030204" pitchFamily="34" charset="0"/>
                <a:cs typeface="Times New Roman" panose="02020603050405020304" pitchFamily="18" charset="0"/>
              </a:rPr>
              <a:t> is used in </a:t>
            </a:r>
            <a:r>
              <a:rPr lang="en-GB" sz="2200" b="1" dirty="0">
                <a:effectLst/>
                <a:ea typeface="Calibri" panose="020F0502020204030204" pitchFamily="34" charset="0"/>
                <a:cs typeface="Times New Roman" panose="02020603050405020304" pitchFamily="18" charset="0"/>
              </a:rPr>
              <a:t>Open Source communities</a:t>
            </a:r>
            <a:r>
              <a:rPr lang="en-GB" sz="2200" dirty="0">
                <a:effectLst/>
                <a:ea typeface="Calibri" panose="020F0502020204030204" pitchFamily="34" charset="0"/>
                <a:cs typeface="Times New Roman" panose="02020603050405020304" pitchFamily="18" charset="0"/>
              </a:rPr>
              <a:t> to create projects that develop Open Source Apps such as </a:t>
            </a:r>
            <a:r>
              <a:rPr lang="en-GB" sz="2200" b="1" dirty="0">
                <a:effectLst/>
                <a:ea typeface="Calibri" panose="020F0502020204030204" pitchFamily="34" charset="0"/>
                <a:cs typeface="Times New Roman" panose="02020603050405020304" pitchFamily="18" charset="0"/>
              </a:rPr>
              <a:t>GitHub</a:t>
            </a:r>
            <a:r>
              <a:rPr lang="en-GB" sz="2200" dirty="0">
                <a:effectLst/>
                <a:ea typeface="Calibri" panose="020F0502020204030204" pitchFamily="34" charset="0"/>
                <a:cs typeface="Times New Roman" panose="02020603050405020304" pitchFamily="18" charset="0"/>
              </a:rPr>
              <a:t> and </a:t>
            </a:r>
            <a:r>
              <a:rPr lang="en-GB" sz="2200" b="1" dirty="0">
                <a:effectLst/>
                <a:ea typeface="Calibri" panose="020F0502020204030204" pitchFamily="34" charset="0"/>
                <a:cs typeface="Times New Roman" panose="02020603050405020304" pitchFamily="18" charset="0"/>
              </a:rPr>
              <a:t>GitLab</a:t>
            </a:r>
            <a:r>
              <a:rPr lang="en-GB" sz="2200" dirty="0">
                <a:effectLst/>
                <a:ea typeface="Calibri" panose="020F0502020204030204" pitchFamily="34" charset="0"/>
                <a:cs typeface="Times New Roman" panose="02020603050405020304" pitchFamily="18" charset="0"/>
              </a:rPr>
              <a:t>, to enable the software to be released under an </a:t>
            </a:r>
            <a:r>
              <a:rPr lang="en-GB" sz="2200" b="1" dirty="0">
                <a:effectLst/>
                <a:ea typeface="Calibri" panose="020F0502020204030204" pitchFamily="34" charset="0"/>
                <a:cs typeface="Times New Roman" panose="02020603050405020304" pitchFamily="18" charset="0"/>
              </a:rPr>
              <a:t>Open Source license</a:t>
            </a:r>
            <a:r>
              <a:rPr lang="en-GB" sz="2200" dirty="0">
                <a:effectLst/>
                <a:ea typeface="Calibri" panose="020F0502020204030204" pitchFamily="34" charset="0"/>
                <a:cs typeface="Times New Roman" panose="02020603050405020304" pitchFamily="18" charset="0"/>
              </a:rPr>
              <a:t>, so that anyone can view and modify the source code. </a:t>
            </a:r>
          </a:p>
          <a:p>
            <a:pPr>
              <a:lnSpc>
                <a:spcPct val="100000"/>
              </a:lnSpc>
              <a:spcBef>
                <a:spcPts val="0"/>
              </a:spcBef>
              <a:spcAft>
                <a:spcPts val="600"/>
              </a:spcAft>
            </a:pPr>
            <a:r>
              <a:rPr lang="en-GB" sz="2200" b="1" dirty="0">
                <a:effectLst/>
                <a:ea typeface="Calibri" panose="020F0502020204030204" pitchFamily="34" charset="0"/>
                <a:cs typeface="Times New Roman" panose="02020603050405020304" pitchFamily="18" charset="0"/>
              </a:rPr>
              <a:t>Open Source communities allow you to join Open Source projects, access and contribute to </a:t>
            </a:r>
            <a:r>
              <a:rPr lang="en-GB" sz="2200" dirty="0">
                <a:effectLst/>
                <a:ea typeface="Calibri" panose="020F0502020204030204" pitchFamily="34" charset="0"/>
                <a:cs typeface="Times New Roman" panose="02020603050405020304" pitchFamily="18" charset="0"/>
              </a:rPr>
              <a:t>their software repos/repositories. Example Open Source projects include:</a:t>
            </a:r>
          </a:p>
          <a:p>
            <a:pPr lvl="1">
              <a:lnSpc>
                <a:spcPct val="100000"/>
              </a:lnSpc>
              <a:spcBef>
                <a:spcPts val="0"/>
              </a:spcBef>
              <a:spcAft>
                <a:spcPts val="600"/>
              </a:spcAft>
            </a:pPr>
            <a:r>
              <a:rPr lang="en-GB" sz="1800" dirty="0">
                <a:effectLst/>
                <a:ea typeface="Calibri" panose="020F0502020204030204" pitchFamily="34" charset="0"/>
                <a:cs typeface="Times New Roman" panose="02020603050405020304" pitchFamily="18" charset="0"/>
              </a:rPr>
              <a:t>Linux OS distros, Mozilla Firefox, </a:t>
            </a:r>
            <a:r>
              <a:rPr lang="en-GB" sz="1800" b="1" dirty="0">
                <a:effectLst/>
                <a:ea typeface="Calibri" panose="020F0502020204030204" pitchFamily="34" charset="0"/>
                <a:cs typeface="Times New Roman" panose="02020603050405020304" pitchFamily="18" charset="0"/>
              </a:rPr>
              <a:t>GIMP, </a:t>
            </a:r>
            <a:r>
              <a:rPr lang="en-GB" sz="1800" dirty="0">
                <a:effectLst/>
                <a:ea typeface="Calibri" panose="020F0502020204030204" pitchFamily="34" charset="0"/>
                <a:cs typeface="Times New Roman" panose="02020603050405020304" pitchFamily="18" charset="0"/>
              </a:rPr>
              <a:t>LibreOffice, </a:t>
            </a:r>
            <a:r>
              <a:rPr lang="en-GB" sz="1800" b="1" dirty="0">
                <a:effectLst/>
                <a:ea typeface="Calibri" panose="020F0502020204030204" pitchFamily="34" charset="0"/>
                <a:cs typeface="Times New Roman" panose="02020603050405020304" pitchFamily="18" charset="0"/>
              </a:rPr>
              <a:t>VLC Media Player, </a:t>
            </a:r>
            <a:r>
              <a:rPr lang="en-GB" sz="1800" dirty="0">
                <a:effectLst/>
                <a:ea typeface="Calibri" panose="020F0502020204030204" pitchFamily="34" charset="0"/>
                <a:cs typeface="Times New Roman" panose="02020603050405020304" pitchFamily="18" charset="0"/>
              </a:rPr>
              <a:t>Blender (3D Graphics software), GNU, Python, Virtual Studio Code, Python frameworks, TensorFlow (Machine learning), Bootstrap (frontend component library to build responsive, mobile-first projects using web standards), Django (Python Web Dev. Framework), React (</a:t>
            </a:r>
            <a:r>
              <a:rPr lang="en-GB" sz="1800" dirty="0" err="1">
                <a:effectLst/>
                <a:ea typeface="Calibri" panose="020F0502020204030204" pitchFamily="34" charset="0"/>
                <a:cs typeface="Times New Roman" panose="02020603050405020304" pitchFamily="18" charset="0"/>
              </a:rPr>
              <a:t>javaScript</a:t>
            </a:r>
            <a:r>
              <a:rPr lang="en-GB" sz="1800" dirty="0">
                <a:effectLst/>
                <a:ea typeface="Calibri" panose="020F0502020204030204" pitchFamily="34" charset="0"/>
                <a:cs typeface="Times New Roman" panose="02020603050405020304" pitchFamily="18" charset="0"/>
              </a:rPr>
              <a:t> library for building user interfaces), React Native (build native mobile apps using JavaScript), Brackets (Web dev./design IDE), The Web Accessibility Project, Apache Hadoop etc </a:t>
            </a:r>
            <a:r>
              <a:rPr lang="en-GB" sz="1800" dirty="0" err="1">
                <a:effectLst/>
                <a:ea typeface="Calibri" panose="020F0502020204030204" pitchFamily="34" charset="0"/>
                <a:cs typeface="Times New Roman" panose="02020603050405020304" pitchFamily="18" charset="0"/>
              </a:rPr>
              <a:t>etc</a:t>
            </a:r>
            <a:r>
              <a:rPr lang="en-GB" sz="1800" dirty="0">
                <a:effectLst/>
                <a:ea typeface="Calibri" panose="020F0502020204030204" pitchFamily="34" charset="0"/>
                <a:cs typeface="Times New Roman" panose="02020603050405020304" pitchFamily="18" charset="0"/>
              </a:rPr>
              <a:t> etc…. Note: this list is a little web biased due to my background but there are equal numbers of other open source projects covering ALL * ALL * areas of computing.</a:t>
            </a:r>
          </a:p>
          <a:p>
            <a:pPr>
              <a:lnSpc>
                <a:spcPct val="100000"/>
              </a:lnSpc>
              <a:spcBef>
                <a:spcPts val="0"/>
              </a:spcBef>
              <a:spcAft>
                <a:spcPts val="600"/>
              </a:spcAft>
            </a:pPr>
            <a:r>
              <a:rPr lang="en-GB" sz="2200" dirty="0">
                <a:effectLst/>
                <a:ea typeface="Calibri" panose="020F0502020204030204" pitchFamily="34" charset="0"/>
                <a:cs typeface="Times New Roman" panose="02020603050405020304" pitchFamily="18" charset="0"/>
              </a:rPr>
              <a:t>To find out what’s trending on GitHub </a:t>
            </a:r>
            <a:r>
              <a:rPr lang="en-GB" sz="2200" u="sng" dirty="0">
                <a:effectLst/>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click here</a:t>
            </a:r>
            <a:r>
              <a:rPr lang="en-GB" sz="2200" dirty="0">
                <a:effectLst/>
                <a:ea typeface="Calibri" panose="020F0502020204030204" pitchFamily="34" charset="0"/>
                <a:cs typeface="Times New Roman" panose="02020603050405020304" pitchFamily="18" charset="0"/>
              </a:rPr>
              <a:t> and </a:t>
            </a:r>
            <a:r>
              <a:rPr lang="en-GB" sz="2200" u="sng" dirty="0">
                <a:effectLst/>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here</a:t>
            </a:r>
            <a:r>
              <a:rPr lang="en-GB" sz="2200" dirty="0">
                <a:effectLst/>
                <a:ea typeface="Calibri" panose="020F0502020204030204" pitchFamily="34" charset="0"/>
                <a:cs typeface="Times New Roman" panose="02020603050405020304" pitchFamily="18" charset="0"/>
              </a:rPr>
              <a:t> to view Google’s Open Source featured project list.</a:t>
            </a:r>
          </a:p>
          <a:p>
            <a:pPr>
              <a:lnSpc>
                <a:spcPct val="100000"/>
              </a:lnSpc>
              <a:spcBef>
                <a:spcPts val="0"/>
              </a:spcBef>
              <a:spcAft>
                <a:spcPts val="600"/>
              </a:spcAft>
            </a:pPr>
            <a:endParaRPr lang="en-GB" sz="2200" dirty="0"/>
          </a:p>
        </p:txBody>
      </p:sp>
      <p:pic>
        <p:nvPicPr>
          <p:cNvPr id="9" name="Picture 8" descr="Icon&#10;&#10;Description automatically generated">
            <a:extLst>
              <a:ext uri="{FF2B5EF4-FFF2-40B4-BE49-F238E27FC236}">
                <a16:creationId xmlns:a16="http://schemas.microsoft.com/office/drawing/2014/main" id="{36219300-207B-41DE-964C-74F8A761953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138471" y="-23508"/>
            <a:ext cx="1867220" cy="1867220"/>
          </a:xfrm>
          <a:prstGeom prst="rect">
            <a:avLst/>
          </a:prstGeom>
        </p:spPr>
      </p:pic>
      <p:sp>
        <p:nvSpPr>
          <p:cNvPr id="11" name="TextBox 10">
            <a:extLst>
              <a:ext uri="{FF2B5EF4-FFF2-40B4-BE49-F238E27FC236}">
                <a16:creationId xmlns:a16="http://schemas.microsoft.com/office/drawing/2014/main" id="{580DF37E-268D-467E-A2C0-7E05D7FE4C4F}"/>
              </a:ext>
            </a:extLst>
          </p:cNvPr>
          <p:cNvSpPr txBox="1"/>
          <p:nvPr/>
        </p:nvSpPr>
        <p:spPr>
          <a:xfrm>
            <a:off x="10262121" y="1632624"/>
            <a:ext cx="1867220"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hlinkClick r:id="rId6" tooltip="https://fr.wikipedia.org/wiki/Open_source"/>
              </a:rPr>
              <a:t>This Photo</a:t>
            </a:r>
            <a:r>
              <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hlinkClick r:id="rId7" tooltip="https://creativecommons.org/licenses/by-sa/3.0/"/>
              </a:rPr>
              <a:t>CC BY-SA</a:t>
            </a:r>
            <a:endPar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43495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43701" y="351974"/>
            <a:ext cx="9895951" cy="1033669"/>
          </a:xfrm>
        </p:spPr>
        <p:txBody>
          <a:bodyPr>
            <a:normAutofit/>
          </a:bodyPr>
          <a:lstStyle/>
          <a:p>
            <a:r>
              <a:rPr lang="en-GB" sz="4800" b="1" u="sng" dirty="0"/>
              <a:t>How to contribute to Open Source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7442" y="1597668"/>
            <a:ext cx="11547771" cy="5034606"/>
          </a:xfrm>
        </p:spPr>
        <p:txBody>
          <a:bodyPr>
            <a:noAutofit/>
          </a:bodyPr>
          <a:lstStyle/>
          <a:p>
            <a:pPr>
              <a:lnSpc>
                <a:spcPct val="100000"/>
              </a:lnSpc>
              <a:spcBef>
                <a:spcPts val="0"/>
              </a:spcBef>
              <a:spcAft>
                <a:spcPts val="600"/>
              </a:spcAft>
            </a:pPr>
            <a:r>
              <a:rPr lang="en-GB" sz="2000" dirty="0"/>
              <a:t>Contributing to Open Source projects is </a:t>
            </a:r>
            <a:r>
              <a:rPr lang="en-GB" sz="2000" b="1" dirty="0"/>
              <a:t>a great way to meet new people </a:t>
            </a:r>
            <a:r>
              <a:rPr lang="en-GB" sz="2000" dirty="0"/>
              <a:t>who like you are enthusiastic about technology. It’s a great way to collaborate with others, gain experience, enhance your confidence and CV.</a:t>
            </a:r>
          </a:p>
          <a:p>
            <a:pPr>
              <a:lnSpc>
                <a:spcPct val="100000"/>
              </a:lnSpc>
              <a:spcBef>
                <a:spcPts val="0"/>
              </a:spcBef>
              <a:spcAft>
                <a:spcPts val="600"/>
              </a:spcAft>
            </a:pPr>
            <a:r>
              <a:rPr lang="en-GB" sz="2000" dirty="0"/>
              <a:t>It’s a great way to use and develop your coding skills and to use them in such a way that is going to contribute to the development of a project that could </a:t>
            </a:r>
            <a:r>
              <a:rPr lang="en-GB" sz="2000" b="1" dirty="0"/>
              <a:t>enhance the lives of a group of people</a:t>
            </a:r>
            <a:r>
              <a:rPr lang="en-GB" sz="2000" dirty="0"/>
              <a:t>, a community, a country or even at a global level. You could contribute to the development of the favourite Open Source software you use.</a:t>
            </a:r>
          </a:p>
          <a:p>
            <a:pPr>
              <a:lnSpc>
                <a:spcPct val="100000"/>
              </a:lnSpc>
              <a:spcBef>
                <a:spcPts val="0"/>
              </a:spcBef>
              <a:spcAft>
                <a:spcPts val="600"/>
              </a:spcAft>
            </a:pPr>
            <a:r>
              <a:rPr lang="en-GB" sz="2000" dirty="0"/>
              <a:t>But there are other ways you can contribute, </a:t>
            </a:r>
            <a:r>
              <a:rPr lang="en-GB" sz="2000" b="1" dirty="0"/>
              <a:t>it’s not only coding</a:t>
            </a:r>
            <a:r>
              <a:rPr lang="en-GB" sz="2000" dirty="0"/>
              <a:t>. Other ways include for example: UI  design, graphic design, writing, document review and editing, organising, team and project, management event planning, support others etc. These areas often need the most support and are sometimes neglected and the teams always welcome people who can help with coding yes but also with these other areas too.</a:t>
            </a:r>
          </a:p>
          <a:p>
            <a:pPr>
              <a:lnSpc>
                <a:spcPct val="100000"/>
              </a:lnSpc>
              <a:spcBef>
                <a:spcPts val="0"/>
              </a:spcBef>
              <a:spcAft>
                <a:spcPts val="600"/>
              </a:spcAft>
            </a:pPr>
            <a:r>
              <a:rPr lang="en-GB" sz="2000" dirty="0"/>
              <a:t>There are loads of Open Source projects, and there are more and more coming online every day. </a:t>
            </a:r>
            <a:r>
              <a:rPr lang="en-GB" sz="2000" b="1" dirty="0"/>
              <a:t>There is something and some role for everyone in the Open Source community</a:t>
            </a:r>
            <a:r>
              <a:rPr lang="en-GB" sz="2000" dirty="0"/>
              <a:t>.</a:t>
            </a:r>
          </a:p>
          <a:p>
            <a:pPr>
              <a:lnSpc>
                <a:spcPct val="100000"/>
              </a:lnSpc>
              <a:spcBef>
                <a:spcPts val="0"/>
              </a:spcBef>
              <a:spcAft>
                <a:spcPts val="600"/>
              </a:spcAft>
            </a:pPr>
            <a:r>
              <a:rPr lang="en-GB" sz="2000" dirty="0"/>
              <a:t>It’s also a great way to meet people who are interested in the same tech areas of general areas of interest as you are. Match your personal passion with a project = Win/Win.</a:t>
            </a:r>
          </a:p>
        </p:txBody>
      </p:sp>
      <p:pic>
        <p:nvPicPr>
          <p:cNvPr id="9" name="Picture 8" descr="Icon&#10;&#10;Description automatically generated">
            <a:extLst>
              <a:ext uri="{FF2B5EF4-FFF2-40B4-BE49-F238E27FC236}">
                <a16:creationId xmlns:a16="http://schemas.microsoft.com/office/drawing/2014/main" id="{50A80B0B-9D85-49CB-9435-375150C93AC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67338" y="0"/>
            <a:ext cx="1867220" cy="1867220"/>
          </a:xfrm>
          <a:prstGeom prst="rect">
            <a:avLst/>
          </a:prstGeom>
        </p:spPr>
      </p:pic>
      <p:sp>
        <p:nvSpPr>
          <p:cNvPr id="11" name="TextBox 10">
            <a:extLst>
              <a:ext uri="{FF2B5EF4-FFF2-40B4-BE49-F238E27FC236}">
                <a16:creationId xmlns:a16="http://schemas.microsoft.com/office/drawing/2014/main" id="{6A4DE90F-29A3-456D-99ED-1B27C9FD0AEB}"/>
              </a:ext>
            </a:extLst>
          </p:cNvPr>
          <p:cNvSpPr txBox="1"/>
          <p:nvPr/>
        </p:nvSpPr>
        <p:spPr>
          <a:xfrm>
            <a:off x="10267338" y="1667947"/>
            <a:ext cx="1867220"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fr.wikipedia.org/wiki/Open_source"/>
              </a:rPr>
              <a:t>This Photo</a:t>
            </a:r>
            <a:r>
              <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hlinkClick r:id="rId5" tooltip="https://creativecommons.org/licenses/by-sa/3.0/"/>
              </a:rPr>
              <a:t>CC BY-SA</a:t>
            </a:r>
            <a:endPar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0181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80167" y="558116"/>
            <a:ext cx="9895951" cy="1033669"/>
          </a:xfrm>
        </p:spPr>
        <p:txBody>
          <a:bodyPr>
            <a:normAutofit/>
          </a:bodyPr>
          <a:lstStyle/>
          <a:p>
            <a:r>
              <a:rPr lang="en-GB" sz="4800" b="1" u="sng" dirty="0"/>
              <a:t>How to contribute to Open Source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lnSpcReduction="10000"/>
          </a:bodyPr>
          <a:lstStyle/>
          <a:p>
            <a:pPr>
              <a:lnSpc>
                <a:spcPct val="120000"/>
              </a:lnSpc>
              <a:spcBef>
                <a:spcPts val="0"/>
              </a:spcBef>
              <a:spcAft>
                <a:spcPts val="600"/>
              </a:spcAft>
            </a:pPr>
            <a:r>
              <a:rPr lang="en-GB" sz="2000" dirty="0"/>
              <a:t>Which ever project you join or create, working with others means you’ll have the opportunity to document your patches/updates, to learn from others, to be supported by project mentors and to teach and support others too.</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Your contributions to Open Source projects help you to develop and show your work experience, as all contributions to Open Source projects are public, you can easily demonstrate your Open Source work to potential employers as evidence of what you can do and how you can work in teams.</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Involvement in Open Source projects will also help you to develop your team working skills, people skills and management skills. Again, great for showcasing to potential employers.</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It’s empowering to contribute and to make a difference, even a small contribution, </a:t>
            </a:r>
            <a:r>
              <a:rPr lang="en-GB" sz="2000" b="1" u="sng" dirty="0">
                <a:effectLst/>
                <a:latin typeface="Calibri" panose="020F0502020204030204" pitchFamily="34" charset="0"/>
                <a:ea typeface="Calibri" panose="020F0502020204030204" pitchFamily="34" charset="0"/>
                <a:cs typeface="Times New Roman" panose="02020603050405020304" pitchFamily="18" charset="0"/>
              </a:rPr>
              <a:t>contributes</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20000"/>
              </a:lnSpc>
              <a:spcBef>
                <a:spcPts val="0"/>
              </a:spcBef>
              <a:spcAft>
                <a:spcPts val="6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Even noticing and flagging a typo on an OS project or website is a positive contribution</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To learn more about the type of projects you can contribute to, check out the projects on ‘</a:t>
            </a:r>
            <a:r>
              <a:rPr lang="en-GB" sz="20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Open Source Google’</a:t>
            </a:r>
            <a:r>
              <a:rPr lang="en-GB" sz="2000" dirty="0">
                <a:effectLst/>
                <a:latin typeface="Calibri" panose="020F0502020204030204" pitchFamily="34" charset="0"/>
                <a:ea typeface="Calibri" panose="020F0502020204030204" pitchFamily="34" charset="0"/>
                <a:cs typeface="Times New Roman" panose="02020603050405020304" pitchFamily="18" charset="0"/>
              </a:rPr>
              <a:t> and ‘</a:t>
            </a:r>
            <a:r>
              <a:rPr lang="en-GB" sz="20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GitHub</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p>
          <a:p>
            <a:pPr lvl="1">
              <a:lnSpc>
                <a:spcPct val="120000"/>
              </a:lnSpc>
              <a:spcBef>
                <a:spcPts val="0"/>
              </a:spcBef>
              <a:spcAft>
                <a:spcPts val="6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Bg. For more information: </a:t>
            </a:r>
            <a:r>
              <a:rPr lang="en-GB" sz="16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click-here</a:t>
            </a:r>
            <a:r>
              <a:rPr lang="en-GB" sz="16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6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here</a:t>
            </a:r>
            <a:r>
              <a:rPr lang="en-GB" sz="1600" dirty="0">
                <a:effectLst/>
                <a:latin typeface="Calibri" panose="020F0502020204030204" pitchFamily="34" charset="0"/>
                <a:ea typeface="Calibri" panose="020F0502020204030204" pitchFamily="34" charset="0"/>
                <a:cs typeface="Times New Roman" panose="02020603050405020304" pitchFamily="18" charset="0"/>
              </a:rPr>
              <a:t>.</a:t>
            </a:r>
          </a:p>
        </p:txBody>
      </p:sp>
      <p:pic>
        <p:nvPicPr>
          <p:cNvPr id="9" name="Picture 8" descr="Icon&#10;&#10;Description automatically generated">
            <a:extLst>
              <a:ext uri="{FF2B5EF4-FFF2-40B4-BE49-F238E27FC236}">
                <a16:creationId xmlns:a16="http://schemas.microsoft.com/office/drawing/2014/main" id="{4A8E5A7C-563E-4AB5-8302-A637C513AF0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044613" y="0"/>
            <a:ext cx="1867220" cy="1867220"/>
          </a:xfrm>
          <a:prstGeom prst="rect">
            <a:avLst/>
          </a:prstGeom>
        </p:spPr>
      </p:pic>
      <p:sp>
        <p:nvSpPr>
          <p:cNvPr id="11" name="TextBox 10">
            <a:extLst>
              <a:ext uri="{FF2B5EF4-FFF2-40B4-BE49-F238E27FC236}">
                <a16:creationId xmlns:a16="http://schemas.microsoft.com/office/drawing/2014/main" id="{55F111A1-B00C-4C19-BF36-81DE72B4C2F1}"/>
              </a:ext>
            </a:extLst>
          </p:cNvPr>
          <p:cNvSpPr txBox="1"/>
          <p:nvPr/>
        </p:nvSpPr>
        <p:spPr>
          <a:xfrm>
            <a:off x="10044613" y="1667947"/>
            <a:ext cx="1867220"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hlinkClick r:id="rId7" tooltip="https://fr.wikipedia.org/wiki/Open_source"/>
              </a:rPr>
              <a:t>This Photo</a:t>
            </a:r>
            <a:r>
              <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hlinkClick r:id="rId8" tooltip="https://creativecommons.org/licenses/by-sa/3.0/"/>
              </a:rPr>
              <a:t>CC BY-SA</a:t>
            </a:r>
            <a:endPar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8799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01298" y="331195"/>
            <a:ext cx="9895951" cy="1033669"/>
          </a:xfrm>
        </p:spPr>
        <p:txBody>
          <a:bodyPr>
            <a:normAutofit/>
          </a:bodyPr>
          <a:lstStyle/>
          <a:p>
            <a:r>
              <a:rPr lang="en-GB" u="sng" dirty="0"/>
              <a:t>Video: </a:t>
            </a:r>
            <a:r>
              <a:rPr lang="en-GB" b="1" u="sng" dirty="0"/>
              <a:t>The Rise Of Open-Source Software</a:t>
            </a:r>
            <a:endParaRPr lang="en-GB" u="sng" dirty="0"/>
          </a:p>
        </p:txBody>
      </p:sp>
      <p:pic>
        <p:nvPicPr>
          <p:cNvPr id="9" name="Picture 8" descr="Icon&#10;&#10;Description automatically generated">
            <a:extLst>
              <a:ext uri="{FF2B5EF4-FFF2-40B4-BE49-F238E27FC236}">
                <a16:creationId xmlns:a16="http://schemas.microsoft.com/office/drawing/2014/main" id="{4A8E5A7C-563E-4AB5-8302-A637C513AF0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08673" y="0"/>
            <a:ext cx="1867220" cy="1867220"/>
          </a:xfrm>
          <a:prstGeom prst="rect">
            <a:avLst/>
          </a:prstGeom>
        </p:spPr>
      </p:pic>
      <p:sp>
        <p:nvSpPr>
          <p:cNvPr id="11" name="TextBox 10">
            <a:extLst>
              <a:ext uri="{FF2B5EF4-FFF2-40B4-BE49-F238E27FC236}">
                <a16:creationId xmlns:a16="http://schemas.microsoft.com/office/drawing/2014/main" id="{55F111A1-B00C-4C19-BF36-81DE72B4C2F1}"/>
              </a:ext>
            </a:extLst>
          </p:cNvPr>
          <p:cNvSpPr txBox="1"/>
          <p:nvPr/>
        </p:nvSpPr>
        <p:spPr>
          <a:xfrm>
            <a:off x="10266725" y="1664079"/>
            <a:ext cx="1867220"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fr.wikipedia.org/wiki/Open_source"/>
              </a:rPr>
              <a:t>This Photo</a:t>
            </a:r>
            <a:r>
              <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hlinkClick r:id="rId5" tooltip="https://creativecommons.org/licenses/by-sa/3.0/"/>
              </a:rPr>
              <a:t>CC BY-SA</a:t>
            </a:r>
            <a:endPar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5">
            <a:hlinkClick r:id="rId6"/>
            <a:extLst>
              <a:ext uri="{FF2B5EF4-FFF2-40B4-BE49-F238E27FC236}">
                <a16:creationId xmlns:a16="http://schemas.microsoft.com/office/drawing/2014/main" id="{68C599B6-CF32-4601-BB68-E5BCFDF89C00}"/>
              </a:ext>
            </a:extLst>
          </p:cNvPr>
          <p:cNvPicPr>
            <a:picLocks noChangeAspect="1"/>
          </p:cNvPicPr>
          <p:nvPr/>
        </p:nvPicPr>
        <p:blipFill>
          <a:blip r:embed="rId7"/>
          <a:stretch>
            <a:fillRect/>
          </a:stretch>
        </p:blipFill>
        <p:spPr>
          <a:xfrm>
            <a:off x="1260091" y="1725634"/>
            <a:ext cx="8542084" cy="48011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descr="Icon&#10;&#10;Description automatically generated">
            <a:extLst>
              <a:ext uri="{FF2B5EF4-FFF2-40B4-BE49-F238E27FC236}">
                <a16:creationId xmlns:a16="http://schemas.microsoft.com/office/drawing/2014/main" id="{B77E1FD1-E6B4-4A25-8798-3C89E66BD382}"/>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19888242">
            <a:off x="9589924" y="3240562"/>
            <a:ext cx="1746356" cy="2614427"/>
          </a:xfrm>
          <a:prstGeom prst="rect">
            <a:avLst/>
          </a:prstGeom>
        </p:spPr>
      </p:pic>
    </p:spTree>
    <p:extLst>
      <p:ext uri="{BB962C8B-B14F-4D97-AF65-F5344CB8AC3E}">
        <p14:creationId xmlns:p14="http://schemas.microsoft.com/office/powerpoint/2010/main" val="1387387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85646" y="324492"/>
            <a:ext cx="9895951" cy="1033669"/>
          </a:xfrm>
        </p:spPr>
        <p:txBody>
          <a:bodyPr>
            <a:normAutofit/>
          </a:bodyPr>
          <a:lstStyle/>
          <a:p>
            <a:r>
              <a:rPr lang="en-GB" sz="6000" b="1" u="sng" dirty="0"/>
              <a:t>Git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a:bodyPr>
          <a:lstStyle/>
          <a:p>
            <a:pPr>
              <a:lnSpc>
                <a:spcPct val="100000"/>
              </a:lnSpc>
              <a:spcBef>
                <a:spcPts val="600"/>
              </a:spcBef>
              <a:spcAft>
                <a:spcPts val="600"/>
              </a:spcAft>
            </a:pPr>
            <a:r>
              <a:rPr lang="en-GB" sz="2400" b="1" dirty="0"/>
              <a:t>Git</a:t>
            </a:r>
            <a:r>
              <a:rPr lang="en-GB" sz="2400" dirty="0"/>
              <a:t> is a free and open-source distributed </a:t>
            </a:r>
            <a:r>
              <a:rPr lang="en-GB" sz="2400" b="1" dirty="0"/>
              <a:t>‘</a:t>
            </a:r>
            <a:r>
              <a:rPr lang="en-GB" sz="2400" b="1" u="sng" dirty="0"/>
              <a:t>Version control</a:t>
            </a:r>
            <a:r>
              <a:rPr lang="en-GB" sz="2400" b="1" dirty="0"/>
              <a:t>’ software </a:t>
            </a:r>
            <a:r>
              <a:rPr lang="en-GB" sz="2400" dirty="0"/>
              <a:t>used to </a:t>
            </a:r>
            <a:r>
              <a:rPr lang="en-GB" sz="2400" b="1" u="sng" dirty="0"/>
              <a:t>track changes </a:t>
            </a:r>
            <a:r>
              <a:rPr lang="en-GB" sz="2400" dirty="0"/>
              <a:t>in files.</a:t>
            </a:r>
          </a:p>
          <a:p>
            <a:pPr>
              <a:lnSpc>
                <a:spcPct val="100000"/>
              </a:lnSpc>
              <a:spcBef>
                <a:spcPts val="600"/>
              </a:spcBef>
              <a:spcAft>
                <a:spcPts val="600"/>
              </a:spcAft>
            </a:pPr>
            <a:r>
              <a:rPr lang="en-GB" sz="2400" dirty="0"/>
              <a:t>Commonly used to </a:t>
            </a:r>
            <a:r>
              <a:rPr lang="en-GB" sz="2400" b="1" u="sng" dirty="0"/>
              <a:t>facilitate collaboration</a:t>
            </a:r>
            <a:r>
              <a:rPr lang="en-GB" sz="2400" b="1" dirty="0"/>
              <a:t> </a:t>
            </a:r>
            <a:r>
              <a:rPr lang="en-GB" sz="2400" dirty="0"/>
              <a:t>among developers and to co-ordinate multiple people working on source code. </a:t>
            </a:r>
          </a:p>
          <a:p>
            <a:pPr>
              <a:lnSpc>
                <a:spcPct val="100000"/>
              </a:lnSpc>
              <a:spcBef>
                <a:spcPts val="600"/>
              </a:spcBef>
              <a:spcAft>
                <a:spcPts val="600"/>
              </a:spcAft>
            </a:pPr>
            <a:r>
              <a:rPr lang="en-GB" sz="2400" dirty="0"/>
              <a:t>Git was also created by Linux inventor </a:t>
            </a:r>
            <a:r>
              <a:rPr lang="en-GB" sz="2400" b="1" dirty="0"/>
              <a:t>Linus Torvalds </a:t>
            </a:r>
            <a:r>
              <a:rPr lang="en-GB" sz="2400" dirty="0"/>
              <a:t>in 2005, to enable multiple developers to work on, develop and enhance the Linux kernel.</a:t>
            </a:r>
          </a:p>
          <a:p>
            <a:pPr>
              <a:lnSpc>
                <a:spcPct val="100000"/>
              </a:lnSpc>
              <a:spcBef>
                <a:spcPts val="600"/>
              </a:spcBef>
              <a:spcAft>
                <a:spcPts val="600"/>
              </a:spcAft>
            </a:pPr>
            <a:r>
              <a:rPr lang="en-GB" sz="2400" dirty="0"/>
              <a:t>Git is licensed and distributed under </a:t>
            </a:r>
            <a:r>
              <a:rPr lang="en-GB" sz="2400" b="1" dirty="0"/>
              <a:t>GNU General Public License Version 2</a:t>
            </a:r>
            <a:r>
              <a:rPr lang="en-GB" sz="2400" dirty="0"/>
              <a:t>.</a:t>
            </a:r>
          </a:p>
          <a:p>
            <a:pPr>
              <a:lnSpc>
                <a:spcPct val="100000"/>
              </a:lnSpc>
              <a:spcBef>
                <a:spcPts val="600"/>
              </a:spcBef>
              <a:spcAft>
                <a:spcPts val="600"/>
              </a:spcAft>
            </a:pPr>
            <a:r>
              <a:rPr lang="en-GB" sz="2400" dirty="0"/>
              <a:t>Every Git directory on every computer is a complete code repository with complete history and full version-tracking abilities, independent of a central server.</a:t>
            </a:r>
          </a:p>
          <a:p>
            <a:pPr>
              <a:lnSpc>
                <a:spcPct val="100000"/>
              </a:lnSpc>
              <a:spcBef>
                <a:spcPts val="600"/>
              </a:spcBef>
              <a:spcAft>
                <a:spcPts val="600"/>
              </a:spcAft>
            </a:pPr>
            <a:r>
              <a:rPr lang="en-GB" sz="2400" dirty="0"/>
              <a:t> To learn how to use Git on a Windows </a:t>
            </a:r>
            <a:r>
              <a:rPr lang="en-GB" sz="2400" dirty="0" err="1"/>
              <a:t>cmd</a:t>
            </a:r>
            <a:r>
              <a:rPr lang="en-GB" sz="2400" dirty="0"/>
              <a:t>/CLI click here: </a:t>
            </a:r>
            <a:r>
              <a:rPr lang="en-GB" sz="2400" dirty="0">
                <a:hlinkClick r:id="rId3"/>
              </a:rPr>
              <a:t>Start using Git on the command line | GitLab</a:t>
            </a:r>
            <a:r>
              <a:rPr lang="en-GB" sz="2400" dirty="0"/>
              <a:t>. + Git Cheat Sheet: </a:t>
            </a:r>
            <a:r>
              <a:rPr lang="en-GB" sz="2400" dirty="0">
                <a:hlinkClick r:id="rId4"/>
              </a:rPr>
              <a:t>git-cheat-sheet.pdf (gitlab.com)</a:t>
            </a:r>
            <a:r>
              <a:rPr lang="en-GB" sz="2400" dirty="0"/>
              <a:t>.</a:t>
            </a:r>
          </a:p>
          <a:p>
            <a:pPr>
              <a:lnSpc>
                <a:spcPct val="100000"/>
              </a:lnSpc>
              <a:spcBef>
                <a:spcPts val="600"/>
              </a:spcBef>
              <a:spcAft>
                <a:spcPts val="600"/>
              </a:spcAft>
            </a:pPr>
            <a:endParaRPr lang="en-GB" sz="2400" dirty="0"/>
          </a:p>
        </p:txBody>
      </p:sp>
      <p:pic>
        <p:nvPicPr>
          <p:cNvPr id="4" name="Picture 3" descr="Icon&#10;&#10;Description automatically generated">
            <a:extLst>
              <a:ext uri="{FF2B5EF4-FFF2-40B4-BE49-F238E27FC236}">
                <a16:creationId xmlns:a16="http://schemas.microsoft.com/office/drawing/2014/main" id="{92A620A1-B3DF-4BD6-B5DD-73981731D03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245743" y="59185"/>
            <a:ext cx="1815810" cy="1815810"/>
          </a:xfrm>
          <a:prstGeom prst="rect">
            <a:avLst/>
          </a:prstGeom>
        </p:spPr>
      </p:pic>
      <p:sp>
        <p:nvSpPr>
          <p:cNvPr id="5" name="TextBox 4">
            <a:extLst>
              <a:ext uri="{FF2B5EF4-FFF2-40B4-BE49-F238E27FC236}">
                <a16:creationId xmlns:a16="http://schemas.microsoft.com/office/drawing/2014/main" id="{5F87155E-18A3-42CD-BD9C-41693C036DD2}"/>
              </a:ext>
            </a:extLst>
          </p:cNvPr>
          <p:cNvSpPr txBox="1"/>
          <p:nvPr/>
        </p:nvSpPr>
        <p:spPr>
          <a:xfrm>
            <a:off x="9982487" y="1619147"/>
            <a:ext cx="2158132"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white"/>
                </a:solidFill>
                <a:effectLst/>
                <a:uLnTx/>
                <a:uFillTx/>
                <a:latin typeface="Calibri" panose="020F0502020204030204"/>
                <a:ea typeface="+mn-ea"/>
                <a:cs typeface="+mn-cs"/>
                <a:hlinkClick r:id="rId6" tooltip="https://kossoff.ru/2014/11/15/git-%D0%B8%D0%B3%D0%BD%D0%BE%D1%80%D0%B8%D1%80%D0%BE%D0%B2%D0%B0%D0%BD%D0%B8%D0%B5-%D0%B8%D0%B7%D0%BC%D0%B5%D0%BD%D0%B5%D0%BD%D0%B8%D0%B9-%D1%84%D0%B0%D0%B9%D0%BB%D0%B0"/>
              </a:rPr>
              <a:t>This Photo</a:t>
            </a:r>
            <a:r>
              <a:rPr kumimoji="0" lang="en-GB" sz="4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white"/>
                </a:solidFill>
                <a:effectLst/>
                <a:uLnTx/>
                <a:uFillTx/>
                <a:latin typeface="Calibri" panose="020F0502020204030204"/>
                <a:ea typeface="+mn-ea"/>
                <a:cs typeface="+mn-cs"/>
                <a:hlinkClick r:id="rId7" tooltip="https://creativecommons.org/licenses/by/3.0/"/>
              </a:rPr>
              <a:t>CC BY</a:t>
            </a:r>
            <a:endParaRPr kumimoji="0" lang="en-GB" sz="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3480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6000" b="1" u="sng" dirty="0"/>
              <a:t>Git</a:t>
            </a:r>
            <a:endParaRPr lang="en-GB" sz="6000" b="1" dirty="0"/>
          </a:p>
        </p:txBody>
      </p:sp>
      <p:pic>
        <p:nvPicPr>
          <p:cNvPr id="4" name="Picture 3">
            <a:hlinkClick r:id="rId3"/>
            <a:extLst>
              <a:ext uri="{FF2B5EF4-FFF2-40B4-BE49-F238E27FC236}">
                <a16:creationId xmlns:a16="http://schemas.microsoft.com/office/drawing/2014/main" id="{7DF97608-F311-425B-B403-0F4857662138}"/>
              </a:ext>
            </a:extLst>
          </p:cNvPr>
          <p:cNvPicPr>
            <a:picLocks noChangeAspect="1"/>
          </p:cNvPicPr>
          <p:nvPr/>
        </p:nvPicPr>
        <p:blipFill>
          <a:blip r:embed="rId4"/>
          <a:stretch>
            <a:fillRect/>
          </a:stretch>
        </p:blipFill>
        <p:spPr>
          <a:xfrm>
            <a:off x="1716569" y="1564920"/>
            <a:ext cx="8255642" cy="464419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descr="Icon&#10;&#10;Description automatically generated">
            <a:extLst>
              <a:ext uri="{FF2B5EF4-FFF2-40B4-BE49-F238E27FC236}">
                <a16:creationId xmlns:a16="http://schemas.microsoft.com/office/drawing/2014/main" id="{6D24245C-19AE-4D9C-90AE-FF6C55D9045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10128055" y="3561848"/>
            <a:ext cx="1746356" cy="2614427"/>
          </a:xfrm>
          <a:prstGeom prst="rect">
            <a:avLst/>
          </a:prstGeom>
        </p:spPr>
      </p:pic>
      <p:sp>
        <p:nvSpPr>
          <p:cNvPr id="5" name="TextBox 4">
            <a:extLst>
              <a:ext uri="{FF2B5EF4-FFF2-40B4-BE49-F238E27FC236}">
                <a16:creationId xmlns:a16="http://schemas.microsoft.com/office/drawing/2014/main" id="{B83B79A9-F48E-4DF0-9B58-6632F4661243}"/>
              </a:ext>
            </a:extLst>
          </p:cNvPr>
          <p:cNvSpPr txBox="1"/>
          <p:nvPr/>
        </p:nvSpPr>
        <p:spPr>
          <a:xfrm>
            <a:off x="3389074" y="6209119"/>
            <a:ext cx="5395783" cy="369332"/>
          </a:xfrm>
          <a:prstGeom prst="rect">
            <a:avLst/>
          </a:prstGeom>
          <a:noFill/>
          <a:ln w="19050">
            <a:solidFill>
              <a:schemeClr val="accent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To learn: </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7"/>
              </a:rPr>
              <a:t>click-here</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To download: </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8"/>
              </a:rPr>
              <a:t>https://git-scm.com/</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38310653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b="1" u="sng" dirty="0"/>
              <a:t>Video: Git v GitHub</a:t>
            </a:r>
          </a:p>
        </p:txBody>
      </p:sp>
      <p:sp>
        <p:nvSpPr>
          <p:cNvPr id="5" name="TextBox 4">
            <a:extLst>
              <a:ext uri="{FF2B5EF4-FFF2-40B4-BE49-F238E27FC236}">
                <a16:creationId xmlns:a16="http://schemas.microsoft.com/office/drawing/2014/main" id="{B83B79A9-F48E-4DF0-9B58-6632F4661243}"/>
              </a:ext>
            </a:extLst>
          </p:cNvPr>
          <p:cNvSpPr txBox="1"/>
          <p:nvPr/>
        </p:nvSpPr>
        <p:spPr>
          <a:xfrm>
            <a:off x="3513238" y="5850250"/>
            <a:ext cx="5062704" cy="369332"/>
          </a:xfrm>
          <a:prstGeom prst="rect">
            <a:avLst/>
          </a:prstGeom>
          <a:noFill/>
          <a:ln w="19050">
            <a:solidFill>
              <a:schemeClr val="accent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To learn more: </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3"/>
              </a:rPr>
              <a:t>https://github.com</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pic>
        <p:nvPicPr>
          <p:cNvPr id="6" name="Picture 5">
            <a:hlinkClick r:id="rId4"/>
            <a:extLst>
              <a:ext uri="{FF2B5EF4-FFF2-40B4-BE49-F238E27FC236}">
                <a16:creationId xmlns:a16="http://schemas.microsoft.com/office/drawing/2014/main" id="{71B40C67-E0A9-4352-BDBD-19A106FB0EA1}"/>
              </a:ext>
            </a:extLst>
          </p:cNvPr>
          <p:cNvPicPr>
            <a:picLocks noChangeAspect="1"/>
          </p:cNvPicPr>
          <p:nvPr/>
        </p:nvPicPr>
        <p:blipFill>
          <a:blip r:embed="rId5"/>
          <a:stretch>
            <a:fillRect/>
          </a:stretch>
        </p:blipFill>
        <p:spPr>
          <a:xfrm>
            <a:off x="1885815" y="1391714"/>
            <a:ext cx="7715129" cy="43431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descr="Icon&#10;&#10;Description automatically generated">
            <a:extLst>
              <a:ext uri="{FF2B5EF4-FFF2-40B4-BE49-F238E27FC236}">
                <a16:creationId xmlns:a16="http://schemas.microsoft.com/office/drawing/2014/main" id="{6D24245C-19AE-4D9C-90AE-FF6C55D90459}"/>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19888242">
            <a:off x="9232249" y="2699973"/>
            <a:ext cx="1746356" cy="2614427"/>
          </a:xfrm>
          <a:prstGeom prst="rect">
            <a:avLst/>
          </a:prstGeom>
        </p:spPr>
      </p:pic>
      <p:pic>
        <p:nvPicPr>
          <p:cNvPr id="13" name="Picture 12" descr="Icon&#10;&#10;Description automatically generated">
            <a:extLst>
              <a:ext uri="{FF2B5EF4-FFF2-40B4-BE49-F238E27FC236}">
                <a16:creationId xmlns:a16="http://schemas.microsoft.com/office/drawing/2014/main" id="{011D7991-0BFC-42C3-A6A9-A551DA4B5E6F}"/>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600944" y="0"/>
            <a:ext cx="1867220" cy="1867220"/>
          </a:xfrm>
          <a:prstGeom prst="rect">
            <a:avLst/>
          </a:prstGeom>
        </p:spPr>
      </p:pic>
      <p:sp>
        <p:nvSpPr>
          <p:cNvPr id="15" name="TextBox 14">
            <a:extLst>
              <a:ext uri="{FF2B5EF4-FFF2-40B4-BE49-F238E27FC236}">
                <a16:creationId xmlns:a16="http://schemas.microsoft.com/office/drawing/2014/main" id="{531B27EB-E5A5-42F6-B90F-29D091C63F6A}"/>
              </a:ext>
            </a:extLst>
          </p:cNvPr>
          <p:cNvSpPr txBox="1"/>
          <p:nvPr/>
        </p:nvSpPr>
        <p:spPr>
          <a:xfrm>
            <a:off x="9319861" y="1313218"/>
            <a:ext cx="1867220"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hlinkClick r:id="rId9" tooltip="https://fr.wikipedia.org/wiki/Open_source"/>
              </a:rPr>
              <a:t>This Photo</a:t>
            </a:r>
            <a:r>
              <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hlinkClick r:id="rId10" tooltip="https://creativecommons.org/licenses/by-sa/3.0/"/>
              </a:rPr>
              <a:t>CC BY-SA</a:t>
            </a:r>
            <a:endPar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04796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99053"/>
            <a:ext cx="9895951" cy="1033669"/>
          </a:xfrm>
        </p:spPr>
        <p:txBody>
          <a:bodyPr>
            <a:normAutofit/>
          </a:bodyPr>
          <a:lstStyle/>
          <a:p>
            <a:r>
              <a:rPr lang="en-GB" sz="4800" dirty="0"/>
              <a:t>Open</a:t>
            </a:r>
            <a:r>
              <a:rPr lang="en-GB" sz="4800" u="sng" dirty="0"/>
              <a:t> Source: </a:t>
            </a:r>
            <a:r>
              <a:rPr lang="en-GB" sz="4800" b="1" u="sng" dirty="0"/>
              <a:t>GitHub</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a:bodyPr>
          <a:lstStyle/>
          <a:p>
            <a:r>
              <a:rPr lang="en-GB" dirty="0">
                <a:hlinkClick r:id="rId3"/>
              </a:rPr>
              <a:t>GitHub.com</a:t>
            </a:r>
            <a:r>
              <a:rPr lang="en-GB" dirty="0"/>
              <a:t> is a web-based version control hosting service </a:t>
            </a:r>
            <a:br>
              <a:rPr lang="en-GB" dirty="0"/>
            </a:br>
            <a:r>
              <a:rPr lang="en-GB" dirty="0"/>
              <a:t>for collaborative open-source software/ project development. </a:t>
            </a:r>
          </a:p>
          <a:p>
            <a:r>
              <a:rPr lang="en-GB" dirty="0"/>
              <a:t>It is used for S</a:t>
            </a:r>
            <a:r>
              <a:rPr lang="en-GB" b="1" dirty="0"/>
              <a:t>ource-code management (SCM).</a:t>
            </a:r>
            <a:endParaRPr lang="en-GB" dirty="0"/>
          </a:p>
          <a:p>
            <a:r>
              <a:rPr lang="en-GB" dirty="0"/>
              <a:t>Launched in 2008, in 2020 it had over 40 million users and 190 million repositories making it the largest host of source code in the world. Microsoft acquired GitHub in 2018 for $7.5 billion.</a:t>
            </a:r>
          </a:p>
          <a:p>
            <a:r>
              <a:rPr lang="en-GB" dirty="0"/>
              <a:t>GitHub will however continue to operate independently as a community, platform and business.</a:t>
            </a:r>
          </a:p>
          <a:p>
            <a:r>
              <a:rPr lang="en-GB" dirty="0"/>
              <a:t>GitHub is free to use. GitHub also provides a </a:t>
            </a:r>
            <a:r>
              <a:rPr lang="en-GB" dirty="0">
                <a:hlinkClick r:id="rId4"/>
              </a:rPr>
              <a:t>GitHub Student Developer Pack </a:t>
            </a:r>
            <a:r>
              <a:rPr lang="en-GB" dirty="0"/>
              <a:t>to allow students </a:t>
            </a:r>
            <a:r>
              <a:rPr lang="en-GB" b="1" dirty="0"/>
              <a:t>free access </a:t>
            </a:r>
            <a:r>
              <a:rPr lang="en-GB" dirty="0"/>
              <a:t>to great developer tools. Check it out.</a:t>
            </a:r>
          </a:p>
          <a:p>
            <a:pPr lvl="1">
              <a:buFont typeface="Courier New" panose="02070309020205020404" pitchFamily="49" charset="0"/>
              <a:buChar char="o"/>
            </a:pPr>
            <a:r>
              <a:rPr lang="en-GB" sz="2800" b="1" dirty="0"/>
              <a:t>How to get started: </a:t>
            </a:r>
            <a:r>
              <a:rPr lang="en-GB" sz="2800" dirty="0" err="1"/>
              <a:t>Github</a:t>
            </a:r>
            <a:r>
              <a:rPr lang="en-GB" sz="2800" dirty="0"/>
              <a:t> for Beginners: Overview </a:t>
            </a:r>
            <a:r>
              <a:rPr lang="en-GB" sz="2800" dirty="0">
                <a:hlinkClick r:id="rId5"/>
              </a:rPr>
              <a:t>Video 1</a:t>
            </a:r>
            <a:r>
              <a:rPr lang="en-GB" sz="2800" dirty="0"/>
              <a:t>, </a:t>
            </a:r>
            <a:r>
              <a:rPr lang="en-GB" sz="2800" dirty="0">
                <a:hlinkClick r:id="rId6"/>
              </a:rPr>
              <a:t>Video 2</a:t>
            </a:r>
            <a:r>
              <a:rPr lang="en-GB" sz="2800" dirty="0"/>
              <a:t>.</a:t>
            </a:r>
          </a:p>
        </p:txBody>
      </p:sp>
      <p:pic>
        <p:nvPicPr>
          <p:cNvPr id="4" name="Picture 3" descr="Icon&#10;&#10;Description automatically generated">
            <a:extLst>
              <a:ext uri="{FF2B5EF4-FFF2-40B4-BE49-F238E27FC236}">
                <a16:creationId xmlns:a16="http://schemas.microsoft.com/office/drawing/2014/main" id="{FDC297A3-476B-44F5-A288-7540CABAC592}"/>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452337" y="695854"/>
            <a:ext cx="2401261" cy="2401261"/>
          </a:xfrm>
          <a:prstGeom prst="rect">
            <a:avLst/>
          </a:prstGeom>
        </p:spPr>
      </p:pic>
      <p:sp>
        <p:nvSpPr>
          <p:cNvPr id="5" name="TextBox 4">
            <a:extLst>
              <a:ext uri="{FF2B5EF4-FFF2-40B4-BE49-F238E27FC236}">
                <a16:creationId xmlns:a16="http://schemas.microsoft.com/office/drawing/2014/main" id="{C2C83A7D-D98E-418B-9DA7-72519BAC3C2B}"/>
              </a:ext>
            </a:extLst>
          </p:cNvPr>
          <p:cNvSpPr txBox="1"/>
          <p:nvPr/>
        </p:nvSpPr>
        <p:spPr>
          <a:xfrm rot="16200000">
            <a:off x="11054534" y="1740931"/>
            <a:ext cx="1684101"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hlinkClick r:id="rId8" tooltip="https://fr.wikipedia.org/wiki/GitHub"/>
              </a:rPr>
              <a:t>This Photo</a:t>
            </a: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hlinkClick r:id="rId9" tooltip="https://creativecommons.org/licenses/by-sa/3.0/"/>
              </a:rPr>
              <a:t>CC BY-SA</a:t>
            </a:r>
            <a:endPar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53711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82266" y="390217"/>
            <a:ext cx="9895951" cy="1033669"/>
          </a:xfrm>
        </p:spPr>
        <p:txBody>
          <a:bodyPr>
            <a:normAutofit/>
          </a:bodyPr>
          <a:lstStyle/>
          <a:p>
            <a:r>
              <a:rPr lang="en-GB" sz="4800" u="sng" dirty="0"/>
              <a:t>Open Source: </a:t>
            </a:r>
            <a:r>
              <a:rPr lang="en-GB" sz="4800" b="1" u="sng" dirty="0"/>
              <a:t>What is GitHub?</a:t>
            </a:r>
          </a:p>
        </p:txBody>
      </p:sp>
      <p:pic>
        <p:nvPicPr>
          <p:cNvPr id="6" name="Picture 5">
            <a:hlinkClick r:id="rId3"/>
            <a:extLst>
              <a:ext uri="{FF2B5EF4-FFF2-40B4-BE49-F238E27FC236}">
                <a16:creationId xmlns:a16="http://schemas.microsoft.com/office/drawing/2014/main" id="{C6FA11A3-F6A2-41FF-BE18-203C2F72D3AF}"/>
              </a:ext>
            </a:extLst>
          </p:cNvPr>
          <p:cNvPicPr>
            <a:picLocks noChangeAspect="1"/>
          </p:cNvPicPr>
          <p:nvPr/>
        </p:nvPicPr>
        <p:blipFill>
          <a:blip r:embed="rId4"/>
          <a:stretch>
            <a:fillRect/>
          </a:stretch>
        </p:blipFill>
        <p:spPr>
          <a:xfrm>
            <a:off x="1974797" y="1876981"/>
            <a:ext cx="8025967" cy="459080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3" name="Picture 12" descr="Icon&#10;&#10;Description automatically generated">
            <a:extLst>
              <a:ext uri="{FF2B5EF4-FFF2-40B4-BE49-F238E27FC236}">
                <a16:creationId xmlns:a16="http://schemas.microsoft.com/office/drawing/2014/main" id="{DFF53DF2-0E5D-4AD3-B847-4BEBB4325C8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9710897" y="3354378"/>
            <a:ext cx="1746356" cy="2614427"/>
          </a:xfrm>
          <a:prstGeom prst="rect">
            <a:avLst/>
          </a:prstGeom>
        </p:spPr>
      </p:pic>
    </p:spTree>
    <p:extLst>
      <p:ext uri="{BB962C8B-B14F-4D97-AF65-F5344CB8AC3E}">
        <p14:creationId xmlns:p14="http://schemas.microsoft.com/office/powerpoint/2010/main" val="6803378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43936" y="449132"/>
            <a:ext cx="11304121" cy="1033669"/>
          </a:xfrm>
        </p:spPr>
        <p:txBody>
          <a:bodyPr>
            <a:normAutofit/>
          </a:bodyPr>
          <a:lstStyle/>
          <a:p>
            <a:r>
              <a:rPr lang="en-GB" u="sng" dirty="0"/>
              <a:t>Video: </a:t>
            </a:r>
            <a:r>
              <a:rPr lang="en-GB" b="1" u="sng" dirty="0"/>
              <a:t>How to contribute to Open Source projects</a:t>
            </a:r>
          </a:p>
        </p:txBody>
      </p:sp>
      <p:pic>
        <p:nvPicPr>
          <p:cNvPr id="4" name="Picture 3">
            <a:hlinkClick r:id="rId3"/>
            <a:extLst>
              <a:ext uri="{FF2B5EF4-FFF2-40B4-BE49-F238E27FC236}">
                <a16:creationId xmlns:a16="http://schemas.microsoft.com/office/drawing/2014/main" id="{966447D4-68D5-4CEB-A86C-F613962F7AEC}"/>
              </a:ext>
            </a:extLst>
          </p:cNvPr>
          <p:cNvPicPr>
            <a:picLocks noChangeAspect="1"/>
          </p:cNvPicPr>
          <p:nvPr/>
        </p:nvPicPr>
        <p:blipFill>
          <a:blip r:embed="rId4"/>
          <a:stretch>
            <a:fillRect/>
          </a:stretch>
        </p:blipFill>
        <p:spPr>
          <a:xfrm>
            <a:off x="2083690" y="1778081"/>
            <a:ext cx="8024615" cy="45158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Picture 17" descr="Icon&#10;&#10;Description automatically generated">
            <a:extLst>
              <a:ext uri="{FF2B5EF4-FFF2-40B4-BE49-F238E27FC236}">
                <a16:creationId xmlns:a16="http://schemas.microsoft.com/office/drawing/2014/main" id="{CDD734B3-687D-47BE-A880-E9F3650CD14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9631468" y="3431219"/>
            <a:ext cx="1746356" cy="2614427"/>
          </a:xfrm>
          <a:prstGeom prst="rect">
            <a:avLst/>
          </a:prstGeom>
        </p:spPr>
      </p:pic>
    </p:spTree>
    <p:extLst>
      <p:ext uri="{BB962C8B-B14F-4D97-AF65-F5344CB8AC3E}">
        <p14:creationId xmlns:p14="http://schemas.microsoft.com/office/powerpoint/2010/main" val="11546546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95027" y="260427"/>
            <a:ext cx="11614121" cy="1033669"/>
          </a:xfrm>
        </p:spPr>
        <p:txBody>
          <a:bodyPr>
            <a:normAutofit/>
          </a:bodyPr>
          <a:lstStyle/>
          <a:p>
            <a:r>
              <a:rPr lang="en-GB" b="1" u="sng" dirty="0"/>
              <a:t>Tutorial </a:t>
            </a:r>
            <a:r>
              <a:rPr lang="en-GB" sz="4000" b="1" u="sng" dirty="0"/>
              <a:t>Activity: Get Started with GitHub (15mins</a:t>
            </a:r>
            <a:r>
              <a:rPr lang="en-GB" sz="4000" b="1" dirty="0"/>
              <a:t>)</a:t>
            </a:r>
            <a:r>
              <a:rPr lang="en-GB" sz="4000" b="1" dirty="0">
                <a:solidFill>
                  <a:schemeClr val="bg1"/>
                </a:solidFill>
              </a:rPr>
              <a:t>read)</a:t>
            </a:r>
          </a:p>
        </p:txBody>
      </p:sp>
      <p:pic>
        <p:nvPicPr>
          <p:cNvPr id="6" name="Picture 5">
            <a:hlinkClick r:id="rId3"/>
            <a:extLst>
              <a:ext uri="{FF2B5EF4-FFF2-40B4-BE49-F238E27FC236}">
                <a16:creationId xmlns:a16="http://schemas.microsoft.com/office/drawing/2014/main" id="{A1CDA810-620A-4681-A2D3-9B1CFFBFD199}"/>
              </a:ext>
            </a:extLst>
          </p:cNvPr>
          <p:cNvPicPr>
            <a:picLocks noChangeAspect="1"/>
          </p:cNvPicPr>
          <p:nvPr/>
        </p:nvPicPr>
        <p:blipFill>
          <a:blip r:embed="rId4"/>
          <a:stretch>
            <a:fillRect/>
          </a:stretch>
        </p:blipFill>
        <p:spPr>
          <a:xfrm>
            <a:off x="2080687" y="1597432"/>
            <a:ext cx="7308539" cy="435776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3" name="Picture 12" descr="Icon&#10;&#10;Description automatically generated">
            <a:extLst>
              <a:ext uri="{FF2B5EF4-FFF2-40B4-BE49-F238E27FC236}">
                <a16:creationId xmlns:a16="http://schemas.microsoft.com/office/drawing/2014/main" id="{3B0F2657-DDD7-446B-A587-C54FF5348C9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8922366" y="2462410"/>
            <a:ext cx="1746356" cy="2614427"/>
          </a:xfrm>
          <a:prstGeom prst="rect">
            <a:avLst/>
          </a:prstGeom>
        </p:spPr>
      </p:pic>
      <p:sp>
        <p:nvSpPr>
          <p:cNvPr id="11" name="TextBox 10">
            <a:extLst>
              <a:ext uri="{FF2B5EF4-FFF2-40B4-BE49-F238E27FC236}">
                <a16:creationId xmlns:a16="http://schemas.microsoft.com/office/drawing/2014/main" id="{BB5D70BB-5664-4338-9817-CFF531E51A4E}"/>
              </a:ext>
            </a:extLst>
          </p:cNvPr>
          <p:cNvSpPr txBox="1"/>
          <p:nvPr/>
        </p:nvSpPr>
        <p:spPr>
          <a:xfrm>
            <a:off x="6400801" y="5941815"/>
            <a:ext cx="5672666" cy="923330"/>
          </a:xfrm>
          <a:prstGeom prst="rect">
            <a:avLst/>
          </a:prstGeom>
          <a:noFill/>
          <a:ln w="19050">
            <a:solidFill>
              <a:schemeClr val="accent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Next &gt; Video tutorials: </a:t>
            </a:r>
            <a:b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1. </a:t>
            </a: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hlinkClick r:id="rId7"/>
              </a:rPr>
              <a:t>What is Git and GitHub and how to use GitHub</a:t>
            </a: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 (30mins)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Times New Roman" panose="02020603050405020304" pitchFamily="18" charset="0"/>
              </a:rPr>
              <a:t>2. </a:t>
            </a: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hlinkClick r:id="rId8"/>
              </a:rPr>
              <a:t>Using </a:t>
            </a:r>
            <a:r>
              <a:rPr kumimoji="0" lang="en-GB" sz="1800" b="0" i="0" u="none" strike="noStrike" kern="1200" cap="none" spc="0" normalizeH="0" baseline="0" noProof="0" dirty="0" err="1">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hlinkClick r:id="rId8"/>
              </a:rPr>
              <a:t>Github</a:t>
            </a: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hlinkClick r:id="rId8"/>
              </a:rPr>
              <a:t> online with </a:t>
            </a:r>
            <a:r>
              <a:rPr kumimoji="0" lang="en-GB" sz="1800" b="0" i="0" u="none" strike="noStrike" kern="1200" cap="none" spc="0" normalizeH="0" baseline="0" noProof="0" dirty="0" err="1">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hlinkClick r:id="rId8"/>
              </a:rPr>
              <a:t>Github</a:t>
            </a: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hlinkClick r:id="rId8"/>
              </a:rPr>
              <a:t> desktop </a:t>
            </a: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(8mins).</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90774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56456" y="814377"/>
            <a:ext cx="9961501" cy="1426464"/>
          </a:xfrm>
        </p:spPr>
        <p:txBody>
          <a:bodyPr>
            <a:normAutofit/>
          </a:bodyPr>
          <a:lstStyle/>
          <a:p>
            <a:r>
              <a:rPr lang="en-GB" u="sng" dirty="0">
                <a:solidFill>
                  <a:srgbClr val="FFFFFF"/>
                </a:solidFill>
              </a:rPr>
              <a:t>Video: </a:t>
            </a:r>
            <a:r>
              <a:rPr lang="en-GB" sz="4800" b="1" u="sng" dirty="0">
                <a:solidFill>
                  <a:srgbClr val="FFFFFF"/>
                </a:solidFill>
              </a:rPr>
              <a:t>GitHub Tutorials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797135" y="2240841"/>
            <a:ext cx="10597729" cy="2131718"/>
          </a:xfrm>
        </p:spPr>
        <p:txBody>
          <a:bodyPr anchor="ctr">
            <a:normAutofit lnSpcReduction="10000"/>
          </a:bodyPr>
          <a:lstStyle/>
          <a:p>
            <a:pPr marL="0" indent="0">
              <a:spcBef>
                <a:spcPts val="600"/>
              </a:spcBef>
              <a:buNone/>
            </a:pPr>
            <a:r>
              <a:rPr lang="en-GB" dirty="0"/>
              <a:t>For more information on how to use and get started with GitHub, click one of the tutorial videos below:</a:t>
            </a:r>
          </a:p>
          <a:p>
            <a:pPr>
              <a:spcBef>
                <a:spcPts val="600"/>
              </a:spcBef>
            </a:pPr>
            <a:r>
              <a:rPr lang="en-GB" b="0" i="0" dirty="0">
                <a:effectLst/>
                <a:hlinkClick r:id="rId3"/>
              </a:rPr>
              <a:t>Git and GitHub for Beginners - Crash Course</a:t>
            </a:r>
            <a:r>
              <a:rPr lang="en-GB" b="0" i="0" dirty="0">
                <a:effectLst/>
              </a:rPr>
              <a:t>.</a:t>
            </a:r>
            <a:endParaRPr lang="en-GB" b="0" i="0" dirty="0">
              <a:effectLst/>
              <a:hlinkClick r:id="" action="ppaction://noaction"/>
            </a:endParaRPr>
          </a:p>
          <a:p>
            <a:pPr>
              <a:spcBef>
                <a:spcPts val="600"/>
              </a:spcBef>
            </a:pPr>
            <a:r>
              <a:rPr lang="en-GB" b="0" i="0" dirty="0">
                <a:effectLst/>
                <a:hlinkClick r:id="" action="ppaction://noaction"/>
              </a:rPr>
              <a:t>Complete Guide to Open Source - How to Contribute</a:t>
            </a:r>
            <a:r>
              <a:rPr lang="en-GB" b="0" i="0" dirty="0">
                <a:effectLst/>
              </a:rPr>
              <a:t>.</a:t>
            </a:r>
            <a:endParaRPr lang="en-GB" b="0" i="0" dirty="0">
              <a:effectLst/>
              <a:hlinkClick r:id="" action="ppaction://noaction"/>
            </a:endParaRPr>
          </a:p>
          <a:p>
            <a:pPr>
              <a:spcBef>
                <a:spcPts val="600"/>
              </a:spcBef>
            </a:pPr>
            <a:r>
              <a:rPr lang="en-GB" b="0" i="0" dirty="0">
                <a:effectLst/>
                <a:hlinkClick r:id="" action="ppaction://noaction"/>
              </a:rPr>
              <a:t>Git Tutorial for Beginners - Git &amp; GitHub Fundamentals In Depth</a:t>
            </a:r>
            <a:r>
              <a:rPr lang="en-GB" b="0" i="0" dirty="0">
                <a:effectLst/>
              </a:rPr>
              <a:t>.</a:t>
            </a:r>
          </a:p>
        </p:txBody>
      </p:sp>
    </p:spTree>
    <p:extLst>
      <p:ext uri="{BB962C8B-B14F-4D97-AF65-F5344CB8AC3E}">
        <p14:creationId xmlns:p14="http://schemas.microsoft.com/office/powerpoint/2010/main" val="23730553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978383" y="339509"/>
            <a:ext cx="8704550" cy="1033669"/>
          </a:xfrm>
        </p:spPr>
        <p:txBody>
          <a:bodyPr>
            <a:normAutofit fontScale="90000"/>
          </a:bodyPr>
          <a:lstStyle/>
          <a:p>
            <a:r>
              <a:rPr lang="en-GB" b="1" u="sng" dirty="0"/>
              <a:t>‘Open Source’ and ‘Free Source’ software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98479" y="1798534"/>
            <a:ext cx="11395037" cy="5034606"/>
          </a:xfrm>
        </p:spPr>
        <p:txBody>
          <a:bodyPr>
            <a:noAutofit/>
          </a:bodyPr>
          <a:lstStyle/>
          <a:p>
            <a:pPr>
              <a:lnSpc>
                <a:spcPct val="100000"/>
              </a:lnSpc>
              <a:spcBef>
                <a:spcPts val="600"/>
              </a:spcBef>
              <a:spcAft>
                <a:spcPts val="600"/>
              </a:spcAft>
            </a:pPr>
            <a:r>
              <a:rPr lang="en-GB" sz="2400" dirty="0">
                <a:effectLst/>
                <a:ea typeface="Times New Roman" panose="02020603050405020304" pitchFamily="18" charset="0"/>
              </a:rPr>
              <a:t>We can distinguish between ‘</a:t>
            </a:r>
            <a:r>
              <a:rPr lang="en-GB" sz="2400" b="1" dirty="0">
                <a:effectLst/>
                <a:ea typeface="Times New Roman" panose="02020603050405020304" pitchFamily="18" charset="0"/>
              </a:rPr>
              <a:t>Open Source’ software </a:t>
            </a:r>
            <a:r>
              <a:rPr lang="en-GB" sz="2400" dirty="0">
                <a:effectLst/>
                <a:ea typeface="Times New Roman" panose="02020603050405020304" pitchFamily="18" charset="0"/>
              </a:rPr>
              <a:t>and ‘</a:t>
            </a:r>
            <a:r>
              <a:rPr lang="en-GB" sz="2400" b="1" dirty="0">
                <a:effectLst/>
                <a:ea typeface="Times New Roman" panose="02020603050405020304" pitchFamily="18" charset="0"/>
              </a:rPr>
              <a:t>Free Source’ software</a:t>
            </a:r>
            <a:r>
              <a:rPr lang="en-GB" sz="2400" dirty="0">
                <a:effectLst/>
                <a:ea typeface="Times New Roman" panose="02020603050405020304" pitchFamily="18" charset="0"/>
              </a:rPr>
              <a:t>. </a:t>
            </a:r>
          </a:p>
          <a:p>
            <a:pPr>
              <a:lnSpc>
                <a:spcPct val="100000"/>
              </a:lnSpc>
              <a:spcBef>
                <a:spcPts val="600"/>
              </a:spcBef>
              <a:spcAft>
                <a:spcPts val="600"/>
              </a:spcAft>
            </a:pPr>
            <a:r>
              <a:rPr lang="en-GB" sz="2400" dirty="0">
                <a:effectLst/>
                <a:ea typeface="Times New Roman" panose="02020603050405020304" pitchFamily="18" charset="0"/>
              </a:rPr>
              <a:t>Although VERY similar, they use similar but </a:t>
            </a:r>
            <a:r>
              <a:rPr lang="en-GB" sz="2400" b="1" dirty="0">
                <a:effectLst/>
                <a:ea typeface="Times New Roman" panose="02020603050405020304" pitchFamily="18" charset="0"/>
              </a:rPr>
              <a:t>different licenses</a:t>
            </a:r>
            <a:r>
              <a:rPr lang="en-GB" sz="2400" dirty="0">
                <a:effectLst/>
                <a:ea typeface="Times New Roman" panose="02020603050405020304" pitchFamily="18" charset="0"/>
              </a:rPr>
              <a:t>, which can be important for developers who want to license their software.</a:t>
            </a:r>
          </a:p>
          <a:p>
            <a:pPr>
              <a:lnSpc>
                <a:spcPct val="100000"/>
              </a:lnSpc>
              <a:spcBef>
                <a:spcPts val="600"/>
              </a:spcBef>
              <a:spcAft>
                <a:spcPts val="600"/>
              </a:spcAft>
            </a:pPr>
            <a:r>
              <a:rPr lang="en-GB" sz="2400" dirty="0">
                <a:effectLst/>
                <a:ea typeface="Times New Roman" panose="02020603050405020304" pitchFamily="18" charset="0"/>
              </a:rPr>
              <a:t>Open source allows and “promotes universal access via an open-source or free license to a product's design or blueprint, and universal redistribution of that design or blueprint. … Code is released under the terms of a </a:t>
            </a:r>
            <a:r>
              <a:rPr lang="en-GB" sz="2400" u="none" strike="noStrike" dirty="0">
                <a:effectLst/>
                <a:ea typeface="Times New Roman" panose="02020603050405020304" pitchFamily="18" charset="0"/>
                <a:hlinkClick r:id="rId3" tooltip="Software license">
                  <a:extLst>
                    <a:ext uri="{A12FA001-AC4F-418D-AE19-62706E023703}">
                      <ahyp:hlinkClr xmlns:ahyp="http://schemas.microsoft.com/office/drawing/2018/hyperlinkcolor" val="tx"/>
                    </a:ext>
                  </a:extLst>
                </a:hlinkClick>
              </a:rPr>
              <a:t>software license</a:t>
            </a:r>
            <a:r>
              <a:rPr lang="en-GB" sz="2400" dirty="0">
                <a:effectLst/>
                <a:ea typeface="Times New Roman" panose="02020603050405020304" pitchFamily="18" charset="0"/>
              </a:rPr>
              <a:t>. Depending on the license terms, others may then download, modify, and publish their version (fork) back to the community.” (</a:t>
            </a:r>
            <a:r>
              <a:rPr lang="en-GB" sz="2400" u="sng" dirty="0">
                <a:effectLst/>
                <a:ea typeface="Times New Roman" panose="02020603050405020304" pitchFamily="18" charset="0"/>
                <a:hlinkClick r:id="rId4">
                  <a:extLst>
                    <a:ext uri="{A12FA001-AC4F-418D-AE19-62706E023703}">
                      <ahyp:hlinkClr xmlns:ahyp="http://schemas.microsoft.com/office/drawing/2018/hyperlinkcolor" val="tx"/>
                    </a:ext>
                  </a:extLst>
                </a:hlinkClick>
              </a:rPr>
              <a:t>r</a:t>
            </a:r>
            <a:r>
              <a:rPr lang="en-GB" sz="2400" dirty="0">
                <a:effectLst/>
                <a:ea typeface="Times New Roman" panose="02020603050405020304" pitchFamily="18" charset="0"/>
              </a:rPr>
              <a:t>)</a:t>
            </a:r>
          </a:p>
          <a:p>
            <a:pPr>
              <a:lnSpc>
                <a:spcPct val="100000"/>
              </a:lnSpc>
              <a:spcBef>
                <a:spcPts val="600"/>
              </a:spcBef>
              <a:spcAft>
                <a:spcPts val="600"/>
              </a:spcAft>
            </a:pPr>
            <a:r>
              <a:rPr lang="en-GB" sz="2400" dirty="0">
                <a:effectLst/>
                <a:ea typeface="Times New Roman" panose="02020603050405020304" pitchFamily="18" charset="0"/>
              </a:rPr>
              <a:t>In the 1980s, Richard Stallman (</a:t>
            </a:r>
            <a:r>
              <a:rPr lang="en-GB" sz="2400" u="sng" dirty="0">
                <a:effectLst/>
                <a:ea typeface="Times New Roman" panose="02020603050405020304" pitchFamily="18" charset="0"/>
                <a:hlinkClick r:id="rId5">
                  <a:extLst>
                    <a:ext uri="{A12FA001-AC4F-418D-AE19-62706E023703}">
                      <ahyp:hlinkClr xmlns:ahyp="http://schemas.microsoft.com/office/drawing/2018/hyperlinkcolor" val="tx"/>
                    </a:ext>
                  </a:extLst>
                </a:hlinkClick>
              </a:rPr>
              <a:t>https://stallman.org</a:t>
            </a:r>
            <a:r>
              <a:rPr lang="en-GB" sz="2400" dirty="0">
                <a:effectLst/>
                <a:ea typeface="Times New Roman" panose="02020603050405020304" pitchFamily="18" charset="0"/>
              </a:rPr>
              <a:t>) pioneered the ‘</a:t>
            </a:r>
            <a:r>
              <a:rPr lang="en-GB" sz="2400" b="1" dirty="0">
                <a:effectLst/>
                <a:ea typeface="Times New Roman" panose="02020603050405020304" pitchFamily="18" charset="0"/>
              </a:rPr>
              <a:t>free </a:t>
            </a:r>
            <a:r>
              <a:rPr lang="en-GB" sz="2400" b="1" dirty="0">
                <a:solidFill>
                  <a:srgbClr val="000000"/>
                </a:solidFill>
                <a:effectLst/>
                <a:ea typeface="Times New Roman" panose="02020603050405020304" pitchFamily="18" charset="0"/>
              </a:rPr>
              <a:t>source</a:t>
            </a:r>
            <a:r>
              <a:rPr lang="en-GB" sz="2400" dirty="0">
                <a:solidFill>
                  <a:srgbClr val="000000"/>
                </a:solidFill>
                <a:effectLst/>
                <a:ea typeface="Times New Roman" panose="02020603050405020304" pitchFamily="18" charset="0"/>
              </a:rPr>
              <a:t>’ software movement, it’s aim was that all users should have the right to freely use, copy, share, study, change, and improve software.</a:t>
            </a:r>
            <a:endParaRPr lang="en-GB" sz="2400" dirty="0"/>
          </a:p>
        </p:txBody>
      </p:sp>
      <p:pic>
        <p:nvPicPr>
          <p:cNvPr id="13" name="Picture 12" descr="Icon&#10;&#10;Description automatically generated">
            <a:extLst>
              <a:ext uri="{FF2B5EF4-FFF2-40B4-BE49-F238E27FC236}">
                <a16:creationId xmlns:a16="http://schemas.microsoft.com/office/drawing/2014/main" id="{9D5C1B3D-F54A-4D19-92BF-F505344F45F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11163" y="-77267"/>
            <a:ext cx="1867220" cy="1867220"/>
          </a:xfrm>
          <a:prstGeom prst="rect">
            <a:avLst/>
          </a:prstGeom>
        </p:spPr>
      </p:pic>
      <p:sp>
        <p:nvSpPr>
          <p:cNvPr id="17" name="TextBox 16">
            <a:extLst>
              <a:ext uri="{FF2B5EF4-FFF2-40B4-BE49-F238E27FC236}">
                <a16:creationId xmlns:a16="http://schemas.microsoft.com/office/drawing/2014/main" id="{87017BED-B821-4C10-87D2-66B0917DE960}"/>
              </a:ext>
            </a:extLst>
          </p:cNvPr>
          <p:cNvSpPr txBox="1"/>
          <p:nvPr/>
        </p:nvSpPr>
        <p:spPr>
          <a:xfrm>
            <a:off x="0" y="1606013"/>
            <a:ext cx="1867220"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7" tooltip="https://fr.wikipedia.org/wiki/Open_source"/>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8"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BDCAA2C-C145-4A08-9857-E3A1A1CA5DDA}"/>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10294996" y="-77267"/>
            <a:ext cx="1867220" cy="1867220"/>
          </a:xfrm>
          <a:prstGeom prst="rect">
            <a:avLst/>
          </a:prstGeom>
        </p:spPr>
      </p:pic>
      <p:sp>
        <p:nvSpPr>
          <p:cNvPr id="5" name="TextBox 4">
            <a:extLst>
              <a:ext uri="{FF2B5EF4-FFF2-40B4-BE49-F238E27FC236}">
                <a16:creationId xmlns:a16="http://schemas.microsoft.com/office/drawing/2014/main" id="{8C8962EE-81AE-4AE7-A1B9-37F47F48DAF5}"/>
              </a:ext>
            </a:extLst>
          </p:cNvPr>
          <p:cNvSpPr txBox="1"/>
          <p:nvPr/>
        </p:nvSpPr>
        <p:spPr>
          <a:xfrm>
            <a:off x="7181686" y="6996350"/>
            <a:ext cx="186722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10" tooltip="https://www.gnu.org/graphics/agnuhead.html"/>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11" tooltip="https://creativecommons.org/licenses/by-nd/3.0/"/>
              </a:rPr>
              <a:t>CC BY-ND</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26905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75D796-1A0D-2E04-E3C3-8D4BBE5D9F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B2242B-A3F2-FA80-A0E1-9E208D03F307}"/>
              </a:ext>
            </a:extLst>
          </p:cNvPr>
          <p:cNvSpPr>
            <a:spLocks noGrp="1"/>
          </p:cNvSpPr>
          <p:nvPr>
            <p:ph type="title"/>
          </p:nvPr>
        </p:nvSpPr>
        <p:spPr>
          <a:xfrm>
            <a:off x="302947" y="175748"/>
            <a:ext cx="10617670" cy="1867220"/>
          </a:xfrm>
        </p:spPr>
        <p:txBody>
          <a:bodyPr>
            <a:normAutofit/>
          </a:bodyPr>
          <a:lstStyle/>
          <a:p>
            <a:r>
              <a:rPr lang="en-GB" b="1" u="sng" dirty="0"/>
              <a:t>‘Open Source’ and ‘Free Source’ software</a:t>
            </a:r>
          </a:p>
        </p:txBody>
      </p:sp>
      <p:sp>
        <p:nvSpPr>
          <p:cNvPr id="15" name="Content Placeholder 2">
            <a:extLst>
              <a:ext uri="{FF2B5EF4-FFF2-40B4-BE49-F238E27FC236}">
                <a16:creationId xmlns:a16="http://schemas.microsoft.com/office/drawing/2014/main" id="{A1DFB729-C7BB-5C50-F73B-842D3910CC50}"/>
              </a:ext>
            </a:extLst>
          </p:cNvPr>
          <p:cNvSpPr>
            <a:spLocks noGrp="1"/>
          </p:cNvSpPr>
          <p:nvPr>
            <p:ph idx="1"/>
          </p:nvPr>
        </p:nvSpPr>
        <p:spPr>
          <a:xfrm>
            <a:off x="664613" y="1870452"/>
            <a:ext cx="8868349" cy="3117096"/>
          </a:xfrm>
        </p:spPr>
        <p:txBody>
          <a:bodyPr>
            <a:noAutofit/>
          </a:bodyPr>
          <a:lstStyle/>
          <a:p>
            <a:pPr>
              <a:lnSpc>
                <a:spcPct val="100000"/>
              </a:lnSpc>
              <a:spcBef>
                <a:spcPts val="600"/>
              </a:spcBef>
              <a:spcAft>
                <a:spcPts val="600"/>
              </a:spcAft>
            </a:pPr>
            <a:r>
              <a:rPr lang="en-US" b="0" i="0" dirty="0">
                <a:effectLst/>
              </a:rPr>
              <a:t>While often used interchangeably, ‘free software’ emphasizes </a:t>
            </a:r>
            <a:r>
              <a:rPr lang="en-US" b="1" i="0" u="sng" dirty="0">
                <a:effectLst/>
              </a:rPr>
              <a:t>user freedom</a:t>
            </a:r>
            <a:r>
              <a:rPr lang="en-US" b="0" i="0" dirty="0">
                <a:effectLst/>
              </a:rPr>
              <a:t>, for the user to be able to </a:t>
            </a:r>
            <a:r>
              <a:rPr lang="en-GB" dirty="0">
                <a:effectLst/>
                <a:ea typeface="Times New Roman" panose="02020603050405020304" pitchFamily="18" charset="0"/>
              </a:rPr>
              <a:t>freely use, copy, share</a:t>
            </a:r>
            <a:r>
              <a:rPr lang="en-GB" sz="2800" dirty="0">
                <a:effectLst/>
                <a:ea typeface="Times New Roman" panose="02020603050405020304" pitchFamily="18" charset="0"/>
              </a:rPr>
              <a:t>, study, change, and improve software.</a:t>
            </a:r>
            <a:endParaRPr lang="en-US" b="0" i="0" dirty="0">
              <a:effectLst/>
            </a:endParaRPr>
          </a:p>
          <a:p>
            <a:pPr>
              <a:lnSpc>
                <a:spcPct val="100000"/>
              </a:lnSpc>
              <a:spcBef>
                <a:spcPts val="600"/>
              </a:spcBef>
              <a:spcAft>
                <a:spcPts val="600"/>
              </a:spcAft>
            </a:pPr>
            <a:r>
              <a:rPr lang="en-US" b="0" i="0" dirty="0">
                <a:effectLst/>
              </a:rPr>
              <a:t>While ‘open source’ focuses on the technical benefits of </a:t>
            </a:r>
            <a:r>
              <a:rPr lang="en-US" b="1" i="0" u="sng" dirty="0">
                <a:effectLst/>
              </a:rPr>
              <a:t>open collaborative development</a:t>
            </a:r>
            <a:r>
              <a:rPr lang="en-US" b="0" i="0" dirty="0">
                <a:effectLst/>
              </a:rPr>
              <a:t>.</a:t>
            </a:r>
          </a:p>
        </p:txBody>
      </p:sp>
      <p:pic>
        <p:nvPicPr>
          <p:cNvPr id="13" name="Picture 12" descr="Icon&#10;&#10;Description automatically generated">
            <a:extLst>
              <a:ext uri="{FF2B5EF4-FFF2-40B4-BE49-F238E27FC236}">
                <a16:creationId xmlns:a16="http://schemas.microsoft.com/office/drawing/2014/main" id="{947C3365-1E52-C6B3-1781-0D8D2F75965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021833" y="297973"/>
            <a:ext cx="1867220" cy="1867220"/>
          </a:xfrm>
          <a:prstGeom prst="rect">
            <a:avLst/>
          </a:prstGeom>
        </p:spPr>
      </p:pic>
      <p:pic>
        <p:nvPicPr>
          <p:cNvPr id="4" name="Picture 3">
            <a:extLst>
              <a:ext uri="{FF2B5EF4-FFF2-40B4-BE49-F238E27FC236}">
                <a16:creationId xmlns:a16="http://schemas.microsoft.com/office/drawing/2014/main" id="{46A79FFF-E47A-2637-2CC6-8BF851F4E13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830764" y="2191913"/>
            <a:ext cx="1867220" cy="1867220"/>
          </a:xfrm>
          <a:prstGeom prst="rect">
            <a:avLst/>
          </a:prstGeom>
        </p:spPr>
      </p:pic>
    </p:spTree>
    <p:extLst>
      <p:ext uri="{BB962C8B-B14F-4D97-AF65-F5344CB8AC3E}">
        <p14:creationId xmlns:p14="http://schemas.microsoft.com/office/powerpoint/2010/main" val="26918973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dirty="0"/>
              <a:t>2min Video: </a:t>
            </a:r>
            <a:r>
              <a:rPr lang="en-GB" b="1" dirty="0"/>
              <a:t>What is FOSS?</a:t>
            </a:r>
          </a:p>
        </p:txBody>
      </p:sp>
      <p:pic>
        <p:nvPicPr>
          <p:cNvPr id="11" name="Picture 10">
            <a:extLst>
              <a:ext uri="{FF2B5EF4-FFF2-40B4-BE49-F238E27FC236}">
                <a16:creationId xmlns:a16="http://schemas.microsoft.com/office/drawing/2014/main" id="{15FF30E1-2F72-4771-B76E-6E6474D8947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01732" y="119921"/>
            <a:ext cx="1867220" cy="1867220"/>
          </a:xfrm>
          <a:prstGeom prst="rect">
            <a:avLst/>
          </a:prstGeom>
        </p:spPr>
      </p:pic>
      <p:sp>
        <p:nvSpPr>
          <p:cNvPr id="18" name="TextBox 17">
            <a:extLst>
              <a:ext uri="{FF2B5EF4-FFF2-40B4-BE49-F238E27FC236}">
                <a16:creationId xmlns:a16="http://schemas.microsoft.com/office/drawing/2014/main" id="{BAA55CFA-A786-4467-9DC0-905D30C31595}"/>
              </a:ext>
            </a:extLst>
          </p:cNvPr>
          <p:cNvSpPr txBox="1"/>
          <p:nvPr/>
        </p:nvSpPr>
        <p:spPr>
          <a:xfrm>
            <a:off x="6588422" y="7193538"/>
            <a:ext cx="186722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www.gnu.org/graphics/agnuhead.html"/>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d/3.0/"/>
              </a:rPr>
              <a:t>CC BY-ND</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 name="Picture 3">
            <a:hlinkClick r:id="rId6"/>
            <a:extLst>
              <a:ext uri="{FF2B5EF4-FFF2-40B4-BE49-F238E27FC236}">
                <a16:creationId xmlns:a16="http://schemas.microsoft.com/office/drawing/2014/main" id="{2383EFA9-1851-45E0-B3A1-2B64D84B5A2A}"/>
              </a:ext>
            </a:extLst>
          </p:cNvPr>
          <p:cNvPicPr>
            <a:picLocks noChangeAspect="1"/>
          </p:cNvPicPr>
          <p:nvPr/>
        </p:nvPicPr>
        <p:blipFill>
          <a:blip r:embed="rId7"/>
          <a:stretch>
            <a:fillRect/>
          </a:stretch>
        </p:blipFill>
        <p:spPr>
          <a:xfrm>
            <a:off x="1667435" y="1839948"/>
            <a:ext cx="8034297" cy="4534580"/>
          </a:xfrm>
          <a:prstGeom prst="rect">
            <a:avLst/>
          </a:prstGeom>
        </p:spPr>
      </p:pic>
      <p:pic>
        <p:nvPicPr>
          <p:cNvPr id="19" name="Picture 18" descr="Icon&#10;&#10;Description automatically generated">
            <a:extLst>
              <a:ext uri="{FF2B5EF4-FFF2-40B4-BE49-F238E27FC236}">
                <a16:creationId xmlns:a16="http://schemas.microsoft.com/office/drawing/2014/main" id="{580F2851-CE82-4D24-AF03-B6F88BDD157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19888242">
            <a:off x="9502323" y="3378153"/>
            <a:ext cx="1746356" cy="2614427"/>
          </a:xfrm>
          <a:prstGeom prst="rect">
            <a:avLst/>
          </a:prstGeom>
        </p:spPr>
      </p:pic>
    </p:spTree>
    <p:extLst>
      <p:ext uri="{BB962C8B-B14F-4D97-AF65-F5344CB8AC3E}">
        <p14:creationId xmlns:p14="http://schemas.microsoft.com/office/powerpoint/2010/main" val="30248139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978383" y="339509"/>
            <a:ext cx="8704550" cy="1033669"/>
          </a:xfrm>
        </p:spPr>
        <p:txBody>
          <a:bodyPr>
            <a:normAutofit/>
          </a:bodyPr>
          <a:lstStyle/>
          <a:p>
            <a:r>
              <a:rPr lang="en-GB" sz="4000" b="1" dirty="0">
                <a:solidFill>
                  <a:schemeClr val="bg1"/>
                </a:solidFill>
              </a:rPr>
              <a:t>‘</a:t>
            </a:r>
            <a:r>
              <a:rPr lang="en-GB" sz="4000" b="1" u="sng" dirty="0"/>
              <a:t>Open Source’ and ‘Free Source’ software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22279" y="1936941"/>
            <a:ext cx="11547437" cy="4331124"/>
          </a:xfrm>
        </p:spPr>
        <p:txBody>
          <a:bodyPr>
            <a:noAutofit/>
          </a:bodyPr>
          <a:lstStyle/>
          <a:p>
            <a:pPr>
              <a:lnSpc>
                <a:spcPct val="100000"/>
              </a:lnSpc>
              <a:spcBef>
                <a:spcPts val="600"/>
              </a:spcBef>
              <a:spcAft>
                <a:spcPts val="600"/>
              </a:spcAft>
            </a:pPr>
            <a:r>
              <a:rPr lang="en-GB" sz="2400" dirty="0">
                <a:effectLst/>
                <a:ea typeface="Times New Roman" panose="02020603050405020304" pitchFamily="18" charset="0"/>
              </a:rPr>
              <a:t>Apart from the different licenses, </a:t>
            </a:r>
            <a:r>
              <a:rPr lang="en-GB" sz="2400" b="1" dirty="0">
                <a:effectLst/>
                <a:ea typeface="Times New Roman" panose="02020603050405020304" pitchFamily="18" charset="0"/>
              </a:rPr>
              <a:t>Open Source</a:t>
            </a:r>
            <a:r>
              <a:rPr lang="en-GB" sz="2400" dirty="0">
                <a:effectLst/>
                <a:ea typeface="Times New Roman" panose="02020603050405020304" pitchFamily="18" charset="0"/>
              </a:rPr>
              <a:t> is more of a </a:t>
            </a:r>
            <a:r>
              <a:rPr lang="en-GB" sz="2400" b="1" dirty="0">
                <a:effectLst/>
                <a:ea typeface="Times New Roman" panose="02020603050405020304" pitchFamily="18" charset="0"/>
              </a:rPr>
              <a:t>development philosophy </a:t>
            </a:r>
            <a:r>
              <a:rPr lang="en-GB" sz="2400" dirty="0">
                <a:effectLst/>
                <a:ea typeface="Times New Roman" panose="02020603050405020304" pitchFamily="18" charset="0"/>
              </a:rPr>
              <a:t>and the </a:t>
            </a:r>
            <a:r>
              <a:rPr lang="en-GB" sz="2400" b="1" dirty="0">
                <a:effectLst/>
                <a:ea typeface="Times New Roman" panose="02020603050405020304" pitchFamily="18" charset="0"/>
              </a:rPr>
              <a:t>free software</a:t>
            </a:r>
            <a:r>
              <a:rPr lang="en-GB" sz="2400" dirty="0">
                <a:effectLst/>
                <a:ea typeface="Times New Roman" panose="02020603050405020304" pitchFamily="18" charset="0"/>
              </a:rPr>
              <a:t> movement has a more </a:t>
            </a:r>
            <a:r>
              <a:rPr lang="en-GB" sz="2400" b="1" dirty="0">
                <a:effectLst/>
                <a:ea typeface="Times New Roman" panose="02020603050405020304" pitchFamily="18" charset="0"/>
              </a:rPr>
              <a:t>social and moral philosophy</a:t>
            </a:r>
            <a:r>
              <a:rPr lang="en-GB" sz="2400" dirty="0">
                <a:effectLst/>
                <a:ea typeface="Times New Roman" panose="02020603050405020304" pitchFamily="18" charset="0"/>
              </a:rPr>
              <a:t>. </a:t>
            </a:r>
          </a:p>
          <a:p>
            <a:pPr>
              <a:lnSpc>
                <a:spcPct val="100000"/>
              </a:lnSpc>
              <a:spcBef>
                <a:spcPts val="600"/>
              </a:spcBef>
              <a:spcAft>
                <a:spcPts val="600"/>
              </a:spcAft>
            </a:pPr>
            <a:r>
              <a:rPr lang="en-GB" sz="2400" b="1" dirty="0">
                <a:effectLst/>
                <a:ea typeface="Calibri" panose="020F0502020204030204" pitchFamily="34" charset="0"/>
                <a:cs typeface="Times New Roman" panose="02020603050405020304" pitchFamily="18" charset="0"/>
              </a:rPr>
              <a:t>Linux</a:t>
            </a:r>
            <a:r>
              <a:rPr lang="en-GB" sz="2400" dirty="0">
                <a:effectLst/>
                <a:ea typeface="Calibri" panose="020F0502020204030204" pitchFamily="34" charset="0"/>
                <a:cs typeface="Times New Roman" panose="02020603050405020304" pitchFamily="18" charset="0"/>
              </a:rPr>
              <a:t> is a </a:t>
            </a:r>
            <a:r>
              <a:rPr lang="en-GB" sz="2400" b="1" dirty="0">
                <a:effectLst/>
                <a:ea typeface="Calibri" panose="020F0502020204030204" pitchFamily="34" charset="0"/>
                <a:cs typeface="Times New Roman" panose="02020603050405020304" pitchFamily="18" charset="0"/>
              </a:rPr>
              <a:t>free</a:t>
            </a:r>
            <a:r>
              <a:rPr lang="en-GB" sz="2400" dirty="0">
                <a:effectLst/>
                <a:ea typeface="Calibri" panose="020F0502020204030204" pitchFamily="34" charset="0"/>
                <a:cs typeface="Times New Roman" panose="02020603050405020304" pitchFamily="18" charset="0"/>
              </a:rPr>
              <a:t>, open source operating system, released under the </a:t>
            </a:r>
            <a:r>
              <a:rPr lang="en-GB" sz="2400" b="1" dirty="0">
                <a:effectLst/>
                <a:ea typeface="Calibri" panose="020F0502020204030204" pitchFamily="34" charset="0"/>
                <a:cs typeface="Times New Roman" panose="02020603050405020304" pitchFamily="18" charset="0"/>
              </a:rPr>
              <a:t>GNU</a:t>
            </a:r>
            <a:r>
              <a:rPr lang="en-GB" sz="2400" dirty="0">
                <a:effectLst/>
                <a:ea typeface="Calibri" panose="020F0502020204030204" pitchFamily="34" charset="0"/>
                <a:cs typeface="Times New Roman" panose="02020603050405020304" pitchFamily="18" charset="0"/>
              </a:rPr>
              <a:t> General Public License (GPL). Anyone can run, study, modify, and redistribute the source code, or sell copies of their modified code, as long as they do so under the same license. </a:t>
            </a:r>
            <a:r>
              <a:rPr lang="en-GB" sz="2400" b="1" dirty="0">
                <a:effectLst/>
                <a:ea typeface="Calibri" panose="020F0502020204030204" pitchFamily="34" charset="0"/>
                <a:cs typeface="Times New Roman" panose="02020603050405020304" pitchFamily="18" charset="0"/>
              </a:rPr>
              <a:t>GPL</a:t>
            </a:r>
            <a:r>
              <a:rPr lang="en-GB" sz="2400" dirty="0">
                <a:effectLst/>
                <a:ea typeface="Calibri" panose="020F0502020204030204" pitchFamily="34" charset="0"/>
                <a:cs typeface="Times New Roman" panose="02020603050405020304" pitchFamily="18" charset="0"/>
              </a:rPr>
              <a:t> is the acronym for </a:t>
            </a:r>
            <a:r>
              <a:rPr lang="en-GB" sz="2400" b="1" dirty="0">
                <a:effectLst/>
                <a:ea typeface="Calibri" panose="020F0502020204030204" pitchFamily="34" charset="0"/>
                <a:cs typeface="Times New Roman" panose="02020603050405020304" pitchFamily="18" charset="0"/>
              </a:rPr>
              <a:t>GNU's General Public License (GPL)</a:t>
            </a:r>
            <a:r>
              <a:rPr lang="en-GB" sz="2400" dirty="0">
                <a:effectLst/>
                <a:ea typeface="Calibri" panose="020F0502020204030204" pitchFamily="34" charset="0"/>
                <a:cs typeface="Times New Roman" panose="02020603050405020304" pitchFamily="18" charset="0"/>
              </a:rPr>
              <a:t>, it's one of the most popular open source licenses. </a:t>
            </a:r>
            <a:r>
              <a:rPr lang="en-GB" sz="2400" b="1" dirty="0">
                <a:effectLst/>
                <a:ea typeface="Calibri" panose="020F0502020204030204" pitchFamily="34" charset="0"/>
                <a:cs typeface="Times New Roman" panose="02020603050405020304" pitchFamily="18" charset="0"/>
              </a:rPr>
              <a:t>Richard Stallman</a:t>
            </a:r>
            <a:r>
              <a:rPr lang="en-GB" sz="2400" dirty="0">
                <a:effectLst/>
                <a:ea typeface="Calibri" panose="020F0502020204030204" pitchFamily="34" charset="0"/>
                <a:cs typeface="Times New Roman" panose="02020603050405020304" pitchFamily="18" charset="0"/>
              </a:rPr>
              <a:t> created the </a:t>
            </a:r>
            <a:r>
              <a:rPr lang="en-GB" sz="2400" b="1" dirty="0">
                <a:effectLst/>
                <a:ea typeface="Calibri" panose="020F0502020204030204" pitchFamily="34" charset="0"/>
                <a:cs typeface="Times New Roman" panose="02020603050405020304" pitchFamily="18" charset="0"/>
              </a:rPr>
              <a:t>GPL</a:t>
            </a:r>
            <a:r>
              <a:rPr lang="en-GB" sz="2400" dirty="0">
                <a:effectLst/>
                <a:ea typeface="Calibri" panose="020F0502020204030204" pitchFamily="34" charset="0"/>
                <a:cs typeface="Times New Roman" panose="02020603050405020304" pitchFamily="18" charset="0"/>
              </a:rPr>
              <a:t> to protect GNU software from being made proprietary.</a:t>
            </a:r>
          </a:p>
          <a:p>
            <a:pPr>
              <a:lnSpc>
                <a:spcPct val="100000"/>
              </a:lnSpc>
              <a:spcBef>
                <a:spcPts val="600"/>
              </a:spcBef>
              <a:spcAft>
                <a:spcPts val="600"/>
              </a:spcAft>
            </a:pPr>
            <a:r>
              <a:rPr lang="en-GB" sz="2400" dirty="0">
                <a:effectLst/>
                <a:ea typeface="Times New Roman" panose="02020603050405020304" pitchFamily="18" charset="0"/>
              </a:rPr>
              <a:t>The term FOSS aka ‘Free &amp; Open Source software’ is also used to refer to free Open Source software, a combination of the terms Free and Open-Source software.</a:t>
            </a:r>
          </a:p>
          <a:p>
            <a:pPr marL="0" indent="0">
              <a:lnSpc>
                <a:spcPct val="100000"/>
              </a:lnSpc>
              <a:spcBef>
                <a:spcPts val="600"/>
              </a:spcBef>
              <a:spcAft>
                <a:spcPts val="600"/>
              </a:spcAft>
              <a:buNone/>
            </a:pPr>
            <a:endParaRPr lang="en-GB" sz="2400" dirty="0"/>
          </a:p>
        </p:txBody>
      </p:sp>
      <p:pic>
        <p:nvPicPr>
          <p:cNvPr id="13" name="Picture 12" descr="Icon&#10;&#10;Description automatically generated">
            <a:extLst>
              <a:ext uri="{FF2B5EF4-FFF2-40B4-BE49-F238E27FC236}">
                <a16:creationId xmlns:a16="http://schemas.microsoft.com/office/drawing/2014/main" id="{9D5C1B3D-F54A-4D19-92BF-F505344F45F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1163" y="-77267"/>
            <a:ext cx="1867220" cy="1867220"/>
          </a:xfrm>
          <a:prstGeom prst="rect">
            <a:avLst/>
          </a:prstGeom>
        </p:spPr>
      </p:pic>
      <p:sp>
        <p:nvSpPr>
          <p:cNvPr id="17" name="TextBox 16">
            <a:extLst>
              <a:ext uri="{FF2B5EF4-FFF2-40B4-BE49-F238E27FC236}">
                <a16:creationId xmlns:a16="http://schemas.microsoft.com/office/drawing/2014/main" id="{87017BED-B821-4C10-87D2-66B0917DE960}"/>
              </a:ext>
            </a:extLst>
          </p:cNvPr>
          <p:cNvSpPr txBox="1"/>
          <p:nvPr/>
        </p:nvSpPr>
        <p:spPr>
          <a:xfrm>
            <a:off x="0" y="1606013"/>
            <a:ext cx="1867220"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fr.wikipedia.org/wiki/Open_source"/>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BDCAA2C-C145-4A08-9857-E3A1A1CA5DD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294996" y="-77267"/>
            <a:ext cx="1867220" cy="1867220"/>
          </a:xfrm>
          <a:prstGeom prst="rect">
            <a:avLst/>
          </a:prstGeom>
        </p:spPr>
      </p:pic>
      <p:sp>
        <p:nvSpPr>
          <p:cNvPr id="5" name="TextBox 4">
            <a:extLst>
              <a:ext uri="{FF2B5EF4-FFF2-40B4-BE49-F238E27FC236}">
                <a16:creationId xmlns:a16="http://schemas.microsoft.com/office/drawing/2014/main" id="{8C8962EE-81AE-4AE7-A1B9-37F47F48DAF5}"/>
              </a:ext>
            </a:extLst>
          </p:cNvPr>
          <p:cNvSpPr txBox="1"/>
          <p:nvPr/>
        </p:nvSpPr>
        <p:spPr>
          <a:xfrm>
            <a:off x="7181686" y="6996350"/>
            <a:ext cx="186722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7" tooltip="https://www.gnu.org/graphics/agnuhead.html"/>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8" tooltip="https://creativecommons.org/licenses/by-nd/3.0/"/>
              </a:rPr>
              <a:t>CC BY-ND</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90697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1794" y="510106"/>
            <a:ext cx="9895951" cy="1033669"/>
          </a:xfrm>
          <a:solidFill>
            <a:schemeClr val="bg1">
              <a:lumMod val="95000"/>
            </a:schemeClr>
          </a:solidFill>
        </p:spPr>
        <p:txBody>
          <a:bodyPr>
            <a:normAutofit/>
          </a:bodyPr>
          <a:lstStyle/>
          <a:p>
            <a:r>
              <a:rPr lang="en-GB" sz="5400" b="0" i="0" u="sng" dirty="0">
                <a:effectLst/>
                <a:latin typeface="+mn-lt"/>
              </a:rPr>
              <a:t>Open-Source licenses</a:t>
            </a:r>
            <a:endParaRPr lang="en-GB" sz="5400" b="1" u="sng" dirty="0">
              <a:latin typeface="+mn-l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a:solidFill>
            <a:schemeClr val="bg1">
              <a:lumMod val="95000"/>
            </a:schemeClr>
          </a:solidFill>
        </p:spPr>
        <p:txBody>
          <a:bodyPr>
            <a:noAutofit/>
          </a:bodyPr>
          <a:lstStyle/>
          <a:p>
            <a:pPr marL="342900" lvl="0" indent="-342900">
              <a:lnSpc>
                <a:spcPct val="100000"/>
              </a:lnSpc>
              <a:spcBef>
                <a:spcPts val="0"/>
              </a:spcBef>
              <a:buFont typeface="Arial" panose="020B0604020202020204" pitchFamily="34" charset="0"/>
              <a:buChar char="•"/>
              <a:tabLst>
                <a:tab pos="457200" algn="l"/>
              </a:tabLst>
            </a:pPr>
            <a:r>
              <a:rPr lang="en-GB" sz="1800" b="1" dirty="0">
                <a:effectLst/>
                <a:ea typeface="Calibri" panose="020F0502020204030204" pitchFamily="34" charset="0"/>
                <a:cs typeface="Times New Roman" panose="02020603050405020304" pitchFamily="18" charset="0"/>
              </a:rPr>
              <a:t>Open Source software licenses </a:t>
            </a:r>
            <a:r>
              <a:rPr lang="en-GB" sz="1800" dirty="0">
                <a:effectLst/>
                <a:ea typeface="Calibri" panose="020F0502020204030204" pitchFamily="34" charset="0"/>
                <a:cs typeface="Times New Roman" panose="02020603050405020304" pitchFamily="18" charset="0"/>
              </a:rPr>
              <a:t>allow users and companies to use, modify and share/distribute software source code.</a:t>
            </a:r>
          </a:p>
          <a:p>
            <a:pPr marL="342900" lvl="0" indent="-342900">
              <a:lnSpc>
                <a:spcPct val="100000"/>
              </a:lnSpc>
              <a:spcBef>
                <a:spcPts val="0"/>
              </a:spcBef>
              <a:buFont typeface="Arial" panose="020B0604020202020204" pitchFamily="34" charset="0"/>
              <a:buChar char="•"/>
              <a:tabLst>
                <a:tab pos="457200" algn="l"/>
              </a:tabLst>
            </a:pPr>
            <a:r>
              <a:rPr lang="en-GB" sz="1800" dirty="0">
                <a:effectLst/>
                <a:ea typeface="Calibri" panose="020F0502020204030204" pitchFamily="34" charset="0"/>
                <a:cs typeface="Times New Roman" panose="02020603050405020304" pitchFamily="18" charset="0"/>
              </a:rPr>
              <a:t>Licenses are </a:t>
            </a:r>
            <a:r>
              <a:rPr lang="en-GB" sz="1800" b="1" dirty="0">
                <a:effectLst/>
                <a:ea typeface="Calibri" panose="020F0502020204030204" pitchFamily="34" charset="0"/>
                <a:cs typeface="Times New Roman" panose="02020603050405020304" pitchFamily="18" charset="0"/>
              </a:rPr>
              <a:t>legal contracts </a:t>
            </a:r>
            <a:r>
              <a:rPr lang="en-GB" sz="1800" dirty="0">
                <a:effectLst/>
                <a:ea typeface="Calibri" panose="020F0502020204030204" pitchFamily="34" charset="0"/>
                <a:cs typeface="Times New Roman" panose="02020603050405020304" pitchFamily="18" charset="0"/>
              </a:rPr>
              <a:t>between the developer/creator and the user.</a:t>
            </a:r>
          </a:p>
          <a:p>
            <a:pPr marL="342900" lvl="0" indent="-342900">
              <a:lnSpc>
                <a:spcPct val="100000"/>
              </a:lnSpc>
              <a:spcBef>
                <a:spcPts val="0"/>
              </a:spcBef>
              <a:buFont typeface="Arial" panose="020B0604020202020204" pitchFamily="34" charset="0"/>
              <a:buChar char="•"/>
              <a:tabLst>
                <a:tab pos="457200" algn="l"/>
              </a:tabLst>
            </a:pPr>
            <a:r>
              <a:rPr lang="en-GB" sz="1800" dirty="0">
                <a:effectLst/>
                <a:ea typeface="Calibri" panose="020F0502020204030204" pitchFamily="34" charset="0"/>
                <a:cs typeface="Times New Roman" panose="02020603050405020304" pitchFamily="18" charset="0"/>
              </a:rPr>
              <a:t>Open Source Licenses generally allow anyone to use the software and share/distribute it under certain conditions.</a:t>
            </a:r>
          </a:p>
          <a:p>
            <a:pPr marL="342900" lvl="0" indent="-342900">
              <a:lnSpc>
                <a:spcPct val="100000"/>
              </a:lnSpc>
              <a:spcBef>
                <a:spcPts val="0"/>
              </a:spcBef>
              <a:buFont typeface="Arial" panose="020B0604020202020204" pitchFamily="34" charset="0"/>
              <a:buChar char="•"/>
              <a:tabLst>
                <a:tab pos="457200" algn="l"/>
              </a:tabLst>
            </a:pPr>
            <a:r>
              <a:rPr lang="en-GB" sz="1800" dirty="0">
                <a:effectLst/>
                <a:ea typeface="Calibri" panose="020F0502020204030204" pitchFamily="34" charset="0"/>
                <a:cs typeface="Times New Roman" panose="02020603050405020304" pitchFamily="18" charset="0"/>
              </a:rPr>
              <a:t>There are over </a:t>
            </a:r>
            <a:r>
              <a:rPr lang="en-GB" sz="1800" b="1" dirty="0">
                <a:effectLst/>
                <a:ea typeface="Calibri" panose="020F0502020204030204" pitchFamily="34" charset="0"/>
                <a:cs typeface="Times New Roman" panose="02020603050405020304" pitchFamily="18" charset="0"/>
              </a:rPr>
              <a:t>200 Open Source type licenses</a:t>
            </a:r>
            <a:r>
              <a:rPr lang="en-GB" sz="1800" dirty="0">
                <a:effectLst/>
                <a:ea typeface="Calibri" panose="020F0502020204030204" pitchFamily="34" charset="0"/>
                <a:cs typeface="Times New Roman" panose="02020603050405020304" pitchFamily="18" charset="0"/>
              </a:rPr>
              <a:t>. The following list provides the </a:t>
            </a:r>
            <a:r>
              <a:rPr lang="en-GB" sz="1800" b="1" dirty="0">
                <a:effectLst/>
                <a:ea typeface="Calibri" panose="020F0502020204030204" pitchFamily="34" charset="0"/>
                <a:cs typeface="Times New Roman" panose="02020603050405020304" pitchFamily="18" charset="0"/>
              </a:rPr>
              <a:t>most popular</a:t>
            </a:r>
            <a:r>
              <a:rPr lang="en-GB" sz="1800" dirty="0">
                <a:effectLst/>
                <a:ea typeface="Calibri" panose="020F0502020204030204" pitchFamily="34" charset="0"/>
                <a:cs typeface="Times New Roman" panose="02020603050405020304" pitchFamily="18" charset="0"/>
              </a:rPr>
              <a:t>: </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“MIT license (MIT): </a:t>
            </a:r>
            <a:r>
              <a:rPr lang="en-GB" sz="1500" dirty="0">
                <a:effectLst/>
                <a:ea typeface="Calibri" panose="020F0502020204030204" pitchFamily="34" charset="0"/>
                <a:cs typeface="Times New Roman" panose="02020603050405020304" pitchFamily="18" charset="0"/>
              </a:rPr>
              <a:t>The users who are MIT licensed can use open source software code according to their preferences and without any restrictions. This license is also GPL-compatible meaning that users can modify the original code without affecting the resultant derivative code of the original permit. </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Apache License 2.0 (Apache-2.0)</a:t>
            </a:r>
            <a:r>
              <a:rPr lang="en-GB" sz="1500" dirty="0">
                <a:effectLst/>
                <a:ea typeface="Calibri" panose="020F0502020204030204" pitchFamily="34" charset="0"/>
                <a:cs typeface="Times New Roman" panose="02020603050405020304" pitchFamily="18" charset="0"/>
              </a:rPr>
              <a:t>: Those who have issued an Apache license can freely run, modify and share software code. However, they must follow the terms of the Apache license which has strict rules, especially to redistribution. Thereby, users have to provide unequivocal statements verifying that files have been modified. And, they also need to include notices in their original work.</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3-clause BSD license (BSD-3-Clause)</a:t>
            </a:r>
            <a:r>
              <a:rPr lang="en-GB" sz="1500" dirty="0">
                <a:effectLst/>
                <a:ea typeface="Calibri" panose="020F0502020204030204" pitchFamily="34" charset="0"/>
                <a:cs typeface="Times New Roman" panose="02020603050405020304" pitchFamily="18" charset="0"/>
              </a:rPr>
              <a:t>: The developers who own a BSD-3-Clause license also need to include the original copyright notice, disclaimer and several other conditions that are mandatory. This license is very similar to MIT. However, the main difference is that it provides a clause that protects the original creators of the software. </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GNU General Public License (GPL)</a:t>
            </a:r>
            <a:r>
              <a:rPr lang="en-GB" sz="1500" dirty="0">
                <a:effectLst/>
                <a:ea typeface="Calibri" panose="020F0502020204030204" pitchFamily="34" charset="0"/>
                <a:cs typeface="Times New Roman" panose="02020603050405020304" pitchFamily="18" charset="0"/>
              </a:rPr>
              <a:t>: Those who write software code under GPL, must release it as open source. In other words, all the users are obliged to release the full source code and all the rights to change and share the entire code. </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Common Development and Distribution License 1.0 (CDDL-1.0)</a:t>
            </a:r>
            <a:r>
              <a:rPr lang="en-GB" sz="1500" dirty="0">
                <a:effectLst/>
                <a:ea typeface="Calibri" panose="020F0502020204030204" pitchFamily="34" charset="0"/>
                <a:cs typeface="Times New Roman" panose="02020603050405020304" pitchFamily="18" charset="0"/>
              </a:rPr>
              <a:t>: All the users who own a CDDL can reproduce and distribute any original and derivative work. However, they cannot make any trademark, copyright or patent changes included in the contract. When developers share a modified form of the source, they must make it available under CDDL. However, if the form does not contain the original code, they don’t have to release it under CDDL. “ (</a:t>
            </a:r>
            <a:r>
              <a:rPr lang="en-GB" sz="1500" u="sng" dirty="0">
                <a:solidFill>
                  <a:srgbClr val="0000FF"/>
                </a:solidFill>
                <a:effectLst/>
                <a:ea typeface="Calibri" panose="020F0502020204030204" pitchFamily="34" charset="0"/>
                <a:cs typeface="Times New Roman" panose="02020603050405020304" pitchFamily="18" charset="0"/>
                <a:hlinkClick r:id="rId3"/>
              </a:rPr>
              <a:t>r</a:t>
            </a:r>
            <a:r>
              <a:rPr lang="en-GB" sz="1500" dirty="0">
                <a:effectLst/>
                <a:ea typeface="Calibri" panose="020F0502020204030204" pitchFamily="34" charset="0"/>
                <a:cs typeface="Times New Roman" panose="02020603050405020304" pitchFamily="18" charset="0"/>
              </a:rPr>
              <a:t>)</a:t>
            </a:r>
          </a:p>
          <a:p>
            <a:pPr marL="0" indent="0" algn="l">
              <a:lnSpc>
                <a:spcPct val="100000"/>
              </a:lnSpc>
              <a:spcBef>
                <a:spcPts val="0"/>
              </a:spcBef>
              <a:spcAft>
                <a:spcPts val="600"/>
              </a:spcAft>
              <a:buNone/>
            </a:pPr>
            <a:endParaRPr lang="en-GB" sz="1500" b="0" i="0" dirty="0">
              <a:solidFill>
                <a:srgbClr val="000000"/>
              </a:solidFill>
              <a:effectLst/>
              <a:highlight>
                <a:srgbClr val="FFFF00"/>
              </a:highlight>
            </a:endParaRPr>
          </a:p>
        </p:txBody>
      </p:sp>
      <p:pic>
        <p:nvPicPr>
          <p:cNvPr id="13" name="Picture 12" descr="Icon&#10;&#10;Description automatically generated">
            <a:extLst>
              <a:ext uri="{FF2B5EF4-FFF2-40B4-BE49-F238E27FC236}">
                <a16:creationId xmlns:a16="http://schemas.microsoft.com/office/drawing/2014/main" id="{B8BA6C1A-C4F6-40CA-86C4-5821282A9D9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600944" y="0"/>
            <a:ext cx="1867220" cy="1867220"/>
          </a:xfrm>
          <a:prstGeom prst="rect">
            <a:avLst/>
          </a:prstGeom>
        </p:spPr>
      </p:pic>
      <p:sp>
        <p:nvSpPr>
          <p:cNvPr id="17" name="TextBox 16">
            <a:extLst>
              <a:ext uri="{FF2B5EF4-FFF2-40B4-BE49-F238E27FC236}">
                <a16:creationId xmlns:a16="http://schemas.microsoft.com/office/drawing/2014/main" id="{471280EA-FB77-438D-BAAE-B394424CC6A1}"/>
              </a:ext>
            </a:extLst>
          </p:cNvPr>
          <p:cNvSpPr txBox="1"/>
          <p:nvPr/>
        </p:nvSpPr>
        <p:spPr>
          <a:xfrm>
            <a:off x="9600944" y="1667947"/>
            <a:ext cx="1867220"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fr.wikipedia.org/wiki/Open_source"/>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66547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E48D5B-53D5-45F8-B66B-23BB80959068}"/>
              </a:ext>
            </a:extLst>
          </p:cNvPr>
          <p:cNvPicPr>
            <a:picLocks noChangeAspect="1"/>
          </p:cNvPicPr>
          <p:nvPr/>
        </p:nvPicPr>
        <p:blipFill>
          <a:blip r:embed="rId2"/>
          <a:stretch>
            <a:fillRect/>
          </a:stretch>
        </p:blipFill>
        <p:spPr>
          <a:xfrm>
            <a:off x="624574" y="0"/>
            <a:ext cx="10942852" cy="6858000"/>
          </a:xfrm>
          <a:prstGeom prst="rect">
            <a:avLst/>
          </a:prstGeom>
        </p:spPr>
      </p:pic>
      <p:sp>
        <p:nvSpPr>
          <p:cNvPr id="6" name="TextBox 5">
            <a:extLst>
              <a:ext uri="{FF2B5EF4-FFF2-40B4-BE49-F238E27FC236}">
                <a16:creationId xmlns:a16="http://schemas.microsoft.com/office/drawing/2014/main" id="{51FE4691-C8B0-4ED3-8A83-32316AD40479}"/>
              </a:ext>
            </a:extLst>
          </p:cNvPr>
          <p:cNvSpPr txBox="1"/>
          <p:nvPr/>
        </p:nvSpPr>
        <p:spPr>
          <a:xfrm>
            <a:off x="11472262" y="6488668"/>
            <a:ext cx="407254"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r</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4269003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able&#10;&#10;Description automatically generated">
            <a:extLst>
              <a:ext uri="{FF2B5EF4-FFF2-40B4-BE49-F238E27FC236}">
                <a16:creationId xmlns:a16="http://schemas.microsoft.com/office/drawing/2014/main" id="{BEB927B0-1C71-40DC-871C-CF5F5C15B88A}"/>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75442" y="0"/>
            <a:ext cx="9182421" cy="6519861"/>
          </a:xfrm>
        </p:spPr>
      </p:pic>
      <p:sp>
        <p:nvSpPr>
          <p:cNvPr id="7" name="TextBox 6">
            <a:extLst>
              <a:ext uri="{FF2B5EF4-FFF2-40B4-BE49-F238E27FC236}">
                <a16:creationId xmlns:a16="http://schemas.microsoft.com/office/drawing/2014/main" id="{3A6880C9-2F2C-4F6F-B159-D3EFE2F8E9D0}"/>
              </a:ext>
            </a:extLst>
          </p:cNvPr>
          <p:cNvSpPr txBox="1"/>
          <p:nvPr/>
        </p:nvSpPr>
        <p:spPr>
          <a:xfrm>
            <a:off x="3593860" y="6518491"/>
            <a:ext cx="5124450" cy="2308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softwareengineering.stackexchange.com/questions/105344/is-there-a-chart-for-helping-me-decide-between-open-source-licenses"/>
              </a:rPr>
              <a:t>This Photo</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sa/3.0/"/>
              </a:rPr>
              <a:t>CC BY-SA</a:t>
            </a:r>
            <a:endPar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7939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b="1" dirty="0"/>
              <a:t>Bg. </a:t>
            </a:r>
            <a:r>
              <a:rPr lang="en-GB" b="1" dirty="0"/>
              <a:t>Open-Source licenses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a:solidFill>
            <a:schemeClr val="bg1">
              <a:lumMod val="95000"/>
            </a:schemeClr>
          </a:solidFill>
        </p:spPr>
        <p:txBody>
          <a:bodyPr>
            <a:normAutofit/>
          </a:bodyPr>
          <a:lstStyle/>
          <a:p>
            <a:pPr marL="0" indent="0">
              <a:spcAft>
                <a:spcPts val="600"/>
              </a:spcAft>
              <a:buNone/>
            </a:pPr>
            <a:r>
              <a:rPr lang="en-GB" dirty="0">
                <a:effectLst/>
                <a:ea typeface="Times New Roman" panose="02020603050405020304" pitchFamily="18" charset="0"/>
              </a:rPr>
              <a:t>For more information on Open-source licenses click-here:</a:t>
            </a:r>
          </a:p>
          <a:p>
            <a:pPr marL="342900" lvl="0" indent="-342900">
              <a:lnSpc>
                <a:spcPct val="107000"/>
              </a:lnSpc>
              <a:spcAft>
                <a:spcPts val="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3"/>
              </a:rPr>
              <a:t>Free Software vs Open-Source vs Freeware</a:t>
            </a:r>
            <a:endParaRPr lang="en-GB" dirty="0">
              <a:effectLst/>
              <a:ea typeface="Times New Roman" panose="02020603050405020304" pitchFamily="18" charset="0"/>
              <a:cs typeface="Arial" panose="020B0604020202020204" pitchFamily="34" charset="0"/>
            </a:endParaRPr>
          </a:p>
          <a:p>
            <a:pPr marL="342900" lvl="0" indent="-342900">
              <a:lnSpc>
                <a:spcPct val="107000"/>
              </a:lnSpc>
              <a:spcAft>
                <a:spcPts val="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4"/>
              </a:rPr>
              <a:t>The Difference Between Free and Open-Source Software</a:t>
            </a:r>
            <a:endParaRPr lang="en-GB" dirty="0">
              <a:effectLst/>
              <a:ea typeface="Times New Roman" panose="02020603050405020304" pitchFamily="18" charset="0"/>
              <a:cs typeface="Arial" panose="020B0604020202020204" pitchFamily="34" charset="0"/>
            </a:endParaRPr>
          </a:p>
          <a:p>
            <a:pPr marL="342900" lvl="0" indent="-342900">
              <a:lnSpc>
                <a:spcPct val="107000"/>
              </a:lnSpc>
              <a:spcAft>
                <a:spcPts val="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5"/>
              </a:rPr>
              <a:t>Understanding open-source and free software licensing</a:t>
            </a:r>
            <a:endParaRPr lang="en-GB" dirty="0">
              <a:effectLst/>
              <a:ea typeface="Times New Roman" panose="02020603050405020304" pitchFamily="18" charset="0"/>
              <a:cs typeface="Arial" panose="020B0604020202020204" pitchFamily="34" charset="0"/>
            </a:endParaRPr>
          </a:p>
          <a:p>
            <a:pPr marL="342900" lvl="0" indent="-342900">
              <a:lnSpc>
                <a:spcPct val="107000"/>
              </a:lnSpc>
              <a:spcAft>
                <a:spcPts val="80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6"/>
              </a:rPr>
              <a:t>5 types of software licenses you need to understand</a:t>
            </a:r>
            <a:r>
              <a:rPr lang="en-GB" dirty="0">
                <a:effectLst/>
                <a:ea typeface="Times New Roman" panose="02020603050405020304" pitchFamily="18" charset="0"/>
                <a:cs typeface="Arial" panose="020B0604020202020204" pitchFamily="34" charset="0"/>
              </a:rPr>
              <a:t>.</a:t>
            </a:r>
          </a:p>
          <a:p>
            <a:pPr marL="0" indent="0">
              <a:lnSpc>
                <a:spcPct val="110000"/>
              </a:lnSpc>
              <a:spcBef>
                <a:spcPts val="600"/>
              </a:spcBef>
              <a:buNone/>
            </a:pPr>
            <a:endParaRPr lang="en-GB" sz="3600" dirty="0"/>
          </a:p>
        </p:txBody>
      </p:sp>
      <p:pic>
        <p:nvPicPr>
          <p:cNvPr id="13" name="Picture 12" descr="Icon&#10;&#10;Description automatically generated">
            <a:extLst>
              <a:ext uri="{FF2B5EF4-FFF2-40B4-BE49-F238E27FC236}">
                <a16:creationId xmlns:a16="http://schemas.microsoft.com/office/drawing/2014/main" id="{9D5C1B3D-F54A-4D19-92BF-F505344F45F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600944" y="0"/>
            <a:ext cx="1867220" cy="1867220"/>
          </a:xfrm>
          <a:prstGeom prst="rect">
            <a:avLst/>
          </a:prstGeom>
        </p:spPr>
      </p:pic>
      <p:sp>
        <p:nvSpPr>
          <p:cNvPr id="17" name="TextBox 16">
            <a:extLst>
              <a:ext uri="{FF2B5EF4-FFF2-40B4-BE49-F238E27FC236}">
                <a16:creationId xmlns:a16="http://schemas.microsoft.com/office/drawing/2014/main" id="{87017BED-B821-4C10-87D2-66B0917DE960}"/>
              </a:ext>
            </a:extLst>
          </p:cNvPr>
          <p:cNvSpPr txBox="1"/>
          <p:nvPr/>
        </p:nvSpPr>
        <p:spPr>
          <a:xfrm>
            <a:off x="9600944" y="1667947"/>
            <a:ext cx="1867220"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hlinkClick r:id="rId8" tooltip="https://fr.wikipedia.org/wiki/Open_source"/>
              </a:rPr>
              <a:t>This Photo</a:t>
            </a:r>
            <a:r>
              <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hlinkClick r:id="rId9" tooltip="https://creativecommons.org/licenses/by-sa/3.0/"/>
              </a:rPr>
              <a:t>CC BY-SA</a:t>
            </a:r>
            <a:endParaRPr kumimoji="0" lang="en-GB" sz="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42471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21D52-64AA-F503-8CBF-EA586B882D5F}"/>
              </a:ext>
            </a:extLst>
          </p:cNvPr>
          <p:cNvSpPr>
            <a:spLocks noGrp="1"/>
          </p:cNvSpPr>
          <p:nvPr>
            <p:ph type="title"/>
          </p:nvPr>
        </p:nvSpPr>
        <p:spPr>
          <a:xfrm>
            <a:off x="481012" y="242887"/>
            <a:ext cx="10515600" cy="1325563"/>
          </a:xfrm>
        </p:spPr>
        <p:txBody>
          <a:bodyPr/>
          <a:lstStyle/>
          <a:p>
            <a:r>
              <a:rPr lang="en-US" b="1" dirty="0"/>
              <a:t>Bg. </a:t>
            </a:r>
            <a:r>
              <a:rPr lang="en-US" b="1" u="sng" dirty="0"/>
              <a:t>F</a:t>
            </a:r>
            <a:r>
              <a:rPr lang="en-US" sz="4400" b="1" i="0" u="sng" dirty="0">
                <a:effectLst/>
              </a:rPr>
              <a:t>ree software development/developer</a:t>
            </a:r>
            <a:endParaRPr lang="en-GB" b="1" u="sng" dirty="0"/>
          </a:p>
        </p:txBody>
      </p:sp>
      <p:sp>
        <p:nvSpPr>
          <p:cNvPr id="3" name="Content Placeholder 2">
            <a:extLst>
              <a:ext uri="{FF2B5EF4-FFF2-40B4-BE49-F238E27FC236}">
                <a16:creationId xmlns:a16="http://schemas.microsoft.com/office/drawing/2014/main" id="{5A6F5213-25C6-E142-7EFB-C377CDAE6E09}"/>
              </a:ext>
            </a:extLst>
          </p:cNvPr>
          <p:cNvSpPr>
            <a:spLocks noGrp="1"/>
          </p:cNvSpPr>
          <p:nvPr>
            <p:ph idx="1"/>
          </p:nvPr>
        </p:nvSpPr>
        <p:spPr>
          <a:xfrm>
            <a:off x="595313" y="1339850"/>
            <a:ext cx="10515600" cy="5110956"/>
          </a:xfrm>
        </p:spPr>
        <p:txBody>
          <a:bodyPr>
            <a:normAutofit fontScale="25000" lnSpcReduction="20000"/>
          </a:bodyPr>
          <a:lstStyle/>
          <a:p>
            <a:pPr algn="l" fontAlgn="ctr">
              <a:lnSpc>
                <a:spcPct val="120000"/>
              </a:lnSpc>
              <a:spcBef>
                <a:spcPts val="0"/>
              </a:spcBef>
            </a:pPr>
            <a:r>
              <a:rPr lang="en-US" sz="7200" b="0" i="0" dirty="0">
                <a:effectLst/>
              </a:rPr>
              <a:t>A </a:t>
            </a:r>
            <a:r>
              <a:rPr lang="en-US" sz="7200" b="1" i="0" dirty="0">
                <a:effectLst/>
              </a:rPr>
              <a:t>free software developer </a:t>
            </a:r>
            <a:r>
              <a:rPr lang="en-US" sz="7200" b="0" i="0" dirty="0">
                <a:effectLst/>
              </a:rPr>
              <a:t>refers to someone who develops software that is available under a license that grants users the freedom to use, study, modify, and distribute the software (or modified versions) for free, regardless of their intent.</a:t>
            </a:r>
          </a:p>
          <a:p>
            <a:pPr algn="l" fontAlgn="ctr">
              <a:lnSpc>
                <a:spcPct val="120000"/>
              </a:lnSpc>
              <a:spcBef>
                <a:spcPts val="0"/>
              </a:spcBef>
            </a:pPr>
            <a:r>
              <a:rPr lang="en-US" sz="7200" b="1" i="0" dirty="0">
                <a:effectLst/>
              </a:rPr>
              <a:t>Free Software, Not Freeware: </a:t>
            </a:r>
            <a:r>
              <a:rPr lang="en-US" sz="7200" b="0" i="0" dirty="0">
                <a:effectLst/>
              </a:rPr>
              <a:t>It's important to distinguish </a:t>
            </a:r>
            <a:r>
              <a:rPr lang="en-US" sz="7200" b="1" i="0" dirty="0">
                <a:effectLst/>
              </a:rPr>
              <a:t>free software </a:t>
            </a:r>
            <a:r>
              <a:rPr lang="en-US" sz="7200" b="0" i="0" dirty="0">
                <a:effectLst/>
              </a:rPr>
              <a:t>from </a:t>
            </a:r>
            <a:r>
              <a:rPr lang="en-US" sz="7200" b="1" i="0" dirty="0">
                <a:effectLst/>
              </a:rPr>
              <a:t>freeware</a:t>
            </a:r>
            <a:r>
              <a:rPr lang="en-US" sz="7200" b="0" i="0" dirty="0">
                <a:effectLst/>
              </a:rPr>
              <a:t>. While freeware is free, it doesn't necessarily grant users the rights to modify or redistribute the software, whereas free software always does. </a:t>
            </a:r>
          </a:p>
          <a:p>
            <a:pPr algn="l">
              <a:lnSpc>
                <a:spcPct val="120000"/>
              </a:lnSpc>
              <a:spcBef>
                <a:spcPts val="0"/>
              </a:spcBef>
              <a:buFont typeface="Arial" panose="020B0604020202020204" pitchFamily="34" charset="0"/>
              <a:buChar char="•"/>
            </a:pPr>
            <a:r>
              <a:rPr lang="en-US" sz="7200" b="1" i="0" dirty="0">
                <a:effectLst/>
              </a:rPr>
              <a:t>Focus on User Freedom: </a:t>
            </a:r>
            <a:r>
              <a:rPr lang="en-US" sz="7200" b="0" i="0" dirty="0">
                <a:effectLst/>
              </a:rPr>
              <a:t>The core principle behind free software is user freedom, not just cost. The freedom granted to users include:</a:t>
            </a:r>
          </a:p>
          <a:p>
            <a:pPr lvl="1">
              <a:lnSpc>
                <a:spcPct val="120000"/>
              </a:lnSpc>
              <a:spcBef>
                <a:spcPts val="0"/>
              </a:spcBef>
            </a:pPr>
            <a:r>
              <a:rPr lang="en-US" sz="6800" b="1" i="0" dirty="0">
                <a:effectLst/>
              </a:rPr>
              <a:t>Freedom to run the program:</a:t>
            </a:r>
            <a:r>
              <a:rPr lang="en-US" sz="6800" b="0" i="0" dirty="0">
                <a:effectLst/>
              </a:rPr>
              <a:t> Users can use the software for any purpose. </a:t>
            </a:r>
          </a:p>
          <a:p>
            <a:pPr lvl="1" fontAlgn="ctr">
              <a:lnSpc>
                <a:spcPct val="120000"/>
              </a:lnSpc>
              <a:spcBef>
                <a:spcPts val="0"/>
              </a:spcBef>
            </a:pPr>
            <a:r>
              <a:rPr lang="en-US" sz="6800" b="1" i="0" dirty="0">
                <a:effectLst/>
              </a:rPr>
              <a:t>Freedom to access the source code:</a:t>
            </a:r>
            <a:r>
              <a:rPr lang="en-US" sz="6800" b="0" i="0" dirty="0">
                <a:effectLst/>
              </a:rPr>
              <a:t> Users have the right to study and modify the code to adapt it to their needs. </a:t>
            </a:r>
          </a:p>
          <a:p>
            <a:pPr lvl="1" fontAlgn="ctr">
              <a:lnSpc>
                <a:spcPct val="120000"/>
              </a:lnSpc>
              <a:spcBef>
                <a:spcPts val="0"/>
              </a:spcBef>
            </a:pPr>
            <a:r>
              <a:rPr lang="en-US" sz="6800" b="1" i="0" dirty="0">
                <a:effectLst/>
              </a:rPr>
              <a:t>Freedom to distribute:</a:t>
            </a:r>
            <a:r>
              <a:rPr lang="en-US" sz="6800" b="0" i="0" dirty="0">
                <a:effectLst/>
              </a:rPr>
              <a:t> Users can distribute copies of the software, with or without modifications. </a:t>
            </a:r>
          </a:p>
          <a:p>
            <a:pPr lvl="1" fontAlgn="ctr">
              <a:lnSpc>
                <a:spcPct val="120000"/>
              </a:lnSpc>
              <a:spcBef>
                <a:spcPts val="0"/>
              </a:spcBef>
            </a:pPr>
            <a:r>
              <a:rPr lang="en-US" sz="6800" b="1" i="0" dirty="0">
                <a:effectLst/>
              </a:rPr>
              <a:t>Freedom to improve the software:</a:t>
            </a:r>
            <a:r>
              <a:rPr lang="en-US" sz="6800" b="0" i="0" dirty="0">
                <a:effectLst/>
              </a:rPr>
              <a:t> Users can share their improved versions with others. </a:t>
            </a:r>
          </a:p>
          <a:p>
            <a:pPr algn="l">
              <a:lnSpc>
                <a:spcPct val="120000"/>
              </a:lnSpc>
              <a:spcBef>
                <a:spcPts val="0"/>
              </a:spcBef>
              <a:buFont typeface="Arial" panose="020B0604020202020204" pitchFamily="34" charset="0"/>
              <a:buChar char="•"/>
            </a:pPr>
            <a:r>
              <a:rPr lang="en-US" sz="7200" b="1" i="0" dirty="0">
                <a:effectLst/>
              </a:rPr>
              <a:t>Examples of Free Software</a:t>
            </a:r>
            <a:r>
              <a:rPr lang="en-US" sz="7200" b="0" i="0" dirty="0">
                <a:effectLst/>
              </a:rPr>
              <a:t>: Linux, VLC Player, LibreOffice. </a:t>
            </a:r>
          </a:p>
          <a:p>
            <a:pPr algn="l">
              <a:lnSpc>
                <a:spcPct val="120000"/>
              </a:lnSpc>
              <a:spcBef>
                <a:spcPts val="0"/>
              </a:spcBef>
              <a:buFont typeface="Arial" panose="020B0604020202020204" pitchFamily="34" charset="0"/>
              <a:buChar char="•"/>
            </a:pPr>
            <a:r>
              <a:rPr lang="en-US" sz="7200" b="1" i="0" dirty="0">
                <a:effectLst/>
              </a:rPr>
              <a:t>Open Source is a Methodology, Free Software is a Social Movement</a:t>
            </a:r>
            <a:r>
              <a:rPr lang="en-US" sz="7200" b="0" i="0" dirty="0">
                <a:effectLst/>
              </a:rPr>
              <a:t>:</a:t>
            </a:r>
          </a:p>
          <a:p>
            <a:pPr algn="l">
              <a:lnSpc>
                <a:spcPct val="120000"/>
              </a:lnSpc>
              <a:spcBef>
                <a:spcPts val="0"/>
              </a:spcBef>
              <a:buFont typeface="Arial" panose="020B0604020202020204" pitchFamily="34" charset="0"/>
              <a:buChar char="•"/>
            </a:pPr>
            <a:r>
              <a:rPr lang="en-US" sz="7200" b="0" i="0" dirty="0">
                <a:effectLst/>
              </a:rPr>
              <a:t>The Free Software movement emphasizes the social and ethical aspects of software distribution and development, while Open Source is primarily a development methodology. </a:t>
            </a:r>
          </a:p>
          <a:p>
            <a:pPr>
              <a:lnSpc>
                <a:spcPct val="120000"/>
              </a:lnSpc>
              <a:spcBef>
                <a:spcPts val="0"/>
              </a:spcBef>
            </a:pPr>
            <a:endParaRPr lang="en-GB" dirty="0"/>
          </a:p>
        </p:txBody>
      </p:sp>
    </p:spTree>
    <p:extLst>
      <p:ext uri="{BB962C8B-B14F-4D97-AF65-F5344CB8AC3E}">
        <p14:creationId xmlns:p14="http://schemas.microsoft.com/office/powerpoint/2010/main" val="42819126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4EA328-D9CF-CC45-5CA2-EB3E356BEC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E6C99E-8919-3285-18B6-CBC0BBAB79C3}"/>
              </a:ext>
            </a:extLst>
          </p:cNvPr>
          <p:cNvSpPr>
            <a:spLocks noGrp="1"/>
          </p:cNvSpPr>
          <p:nvPr>
            <p:ph type="title"/>
          </p:nvPr>
        </p:nvSpPr>
        <p:spPr>
          <a:xfrm>
            <a:off x="352425" y="293687"/>
            <a:ext cx="10515600" cy="1325563"/>
          </a:xfrm>
        </p:spPr>
        <p:txBody>
          <a:bodyPr/>
          <a:lstStyle/>
          <a:p>
            <a:r>
              <a:rPr lang="en-US" b="1" dirty="0"/>
              <a:t>Bg. </a:t>
            </a:r>
            <a:r>
              <a:rPr lang="en-US" sz="4400" b="1" i="0" u="sng" dirty="0">
                <a:effectLst/>
              </a:rPr>
              <a:t>Open source development/developer</a:t>
            </a:r>
            <a:endParaRPr lang="en-GB" b="1" u="sng" dirty="0"/>
          </a:p>
        </p:txBody>
      </p:sp>
      <p:sp>
        <p:nvSpPr>
          <p:cNvPr id="3" name="Content Placeholder 2">
            <a:extLst>
              <a:ext uri="{FF2B5EF4-FFF2-40B4-BE49-F238E27FC236}">
                <a16:creationId xmlns:a16="http://schemas.microsoft.com/office/drawing/2014/main" id="{8F7CEF35-5E0F-8FA2-D1B7-04F5C6985232}"/>
              </a:ext>
            </a:extLst>
          </p:cNvPr>
          <p:cNvSpPr>
            <a:spLocks noGrp="1"/>
          </p:cNvSpPr>
          <p:nvPr>
            <p:ph idx="1"/>
          </p:nvPr>
        </p:nvSpPr>
        <p:spPr>
          <a:xfrm>
            <a:off x="652463" y="1518444"/>
            <a:ext cx="10515600" cy="4596606"/>
          </a:xfrm>
        </p:spPr>
        <p:txBody>
          <a:bodyPr>
            <a:normAutofit fontScale="32500" lnSpcReduction="20000"/>
          </a:bodyPr>
          <a:lstStyle/>
          <a:p>
            <a:pPr algn="l" fontAlgn="ctr">
              <a:lnSpc>
                <a:spcPct val="120000"/>
              </a:lnSpc>
              <a:spcBef>
                <a:spcPts val="0"/>
              </a:spcBef>
            </a:pPr>
            <a:r>
              <a:rPr lang="en-US" sz="6400" b="0" i="0" dirty="0">
                <a:effectLst/>
                <a:latin typeface="Google Sans"/>
              </a:rPr>
              <a:t>An open source developer is someone who contributes to software projects where the source code is publicly accessible, allowing others to review, modify, and redistribute it. </a:t>
            </a:r>
          </a:p>
          <a:p>
            <a:pPr algn="l" fontAlgn="ctr">
              <a:lnSpc>
                <a:spcPct val="120000"/>
              </a:lnSpc>
              <a:spcBef>
                <a:spcPts val="0"/>
              </a:spcBef>
              <a:buFont typeface="Arial" panose="020B0604020202020204" pitchFamily="34" charset="0"/>
              <a:buChar char="•"/>
            </a:pPr>
            <a:r>
              <a:rPr lang="en-US" sz="6400" b="0" i="0" dirty="0">
                <a:effectLst/>
                <a:latin typeface="Google Sans"/>
              </a:rPr>
              <a:t>Open source software means the code is available for anyone to view, use, change, and share. </a:t>
            </a:r>
          </a:p>
          <a:p>
            <a:pPr algn="l" fontAlgn="ctr">
              <a:lnSpc>
                <a:spcPct val="120000"/>
              </a:lnSpc>
              <a:spcBef>
                <a:spcPts val="0"/>
              </a:spcBef>
              <a:buFont typeface="Arial" panose="020B0604020202020204" pitchFamily="34" charset="0"/>
              <a:buChar char="•"/>
            </a:pPr>
            <a:r>
              <a:rPr lang="en-US" sz="6400" b="0" i="0" dirty="0">
                <a:effectLst/>
                <a:latin typeface="Google Sans"/>
              </a:rPr>
              <a:t>This open accessibility encourages collaboration, innovation, and allows anyone to contribute to the project, even without coding skills. </a:t>
            </a:r>
          </a:p>
          <a:p>
            <a:pPr algn="l">
              <a:lnSpc>
                <a:spcPct val="120000"/>
              </a:lnSpc>
              <a:spcBef>
                <a:spcPts val="0"/>
              </a:spcBef>
              <a:buFont typeface="Arial" panose="020B0604020202020204" pitchFamily="34" charset="0"/>
              <a:buChar char="•"/>
            </a:pPr>
            <a:r>
              <a:rPr lang="en-US" sz="6400" b="1" i="0" dirty="0">
                <a:effectLst/>
                <a:latin typeface="Google Sans"/>
              </a:rPr>
              <a:t>Some examples include: </a:t>
            </a:r>
            <a:r>
              <a:rPr lang="en-US" sz="6400" b="0" i="0" dirty="0">
                <a:effectLst/>
                <a:latin typeface="Google Sans"/>
              </a:rPr>
              <a:t>Python, GIMP, Mozilla Firefox, and VLC Media Player.</a:t>
            </a:r>
          </a:p>
          <a:p>
            <a:pPr algn="l" fontAlgn="ctr">
              <a:lnSpc>
                <a:spcPct val="120000"/>
              </a:lnSpc>
              <a:spcBef>
                <a:spcPts val="0"/>
              </a:spcBef>
              <a:buFont typeface="Arial" panose="020B0604020202020204" pitchFamily="34" charset="0"/>
              <a:buChar char="•"/>
            </a:pPr>
            <a:r>
              <a:rPr lang="en-US" sz="6400" b="0" i="0" dirty="0">
                <a:effectLst/>
                <a:latin typeface="Google Sans"/>
              </a:rPr>
              <a:t>An open-source license is a type of license for computer software that allows the source code to be used, modified, or shared, often without requiring permission. </a:t>
            </a:r>
          </a:p>
          <a:p>
            <a:pPr algn="l">
              <a:lnSpc>
                <a:spcPct val="120000"/>
              </a:lnSpc>
              <a:spcBef>
                <a:spcPts val="0"/>
              </a:spcBef>
              <a:buFont typeface="Arial" panose="020B0604020202020204" pitchFamily="34" charset="0"/>
              <a:buChar char="•"/>
            </a:pPr>
            <a:r>
              <a:rPr lang="en-US" sz="6400" b="1" dirty="0">
                <a:latin typeface="Google Sans"/>
              </a:rPr>
              <a:t>O</a:t>
            </a:r>
            <a:r>
              <a:rPr lang="en-US" sz="6400" b="1" i="0" dirty="0">
                <a:effectLst/>
                <a:latin typeface="Google Sans"/>
              </a:rPr>
              <a:t>pen source licenses</a:t>
            </a:r>
            <a:r>
              <a:rPr lang="en-US" sz="6400" b="0" i="0" dirty="0">
                <a:effectLst/>
                <a:latin typeface="Google Sans"/>
              </a:rPr>
              <a:t> allow end users and companies to customize, troubleshoot, and review the source code. </a:t>
            </a:r>
          </a:p>
          <a:p>
            <a:pPr algn="l">
              <a:lnSpc>
                <a:spcPct val="120000"/>
              </a:lnSpc>
              <a:spcBef>
                <a:spcPts val="0"/>
              </a:spcBef>
              <a:buFont typeface="Arial" panose="020B0604020202020204" pitchFamily="34" charset="0"/>
              <a:buChar char="•"/>
            </a:pPr>
            <a:r>
              <a:rPr lang="en-US" sz="6400" b="0" i="0" dirty="0">
                <a:effectLst/>
                <a:latin typeface="Google Sans"/>
              </a:rPr>
              <a:t>The Open Source Initiative (OSI) promotes and protects open-source software and communities, providing definitions, guidelines and information about open source software and its use. </a:t>
            </a:r>
          </a:p>
          <a:p>
            <a:pPr>
              <a:lnSpc>
                <a:spcPct val="120000"/>
              </a:lnSpc>
              <a:spcBef>
                <a:spcPts val="0"/>
              </a:spcBef>
            </a:pPr>
            <a:endParaRPr lang="en-GB" dirty="0"/>
          </a:p>
        </p:txBody>
      </p:sp>
    </p:spTree>
    <p:extLst>
      <p:ext uri="{BB962C8B-B14F-4D97-AF65-F5344CB8AC3E}">
        <p14:creationId xmlns:p14="http://schemas.microsoft.com/office/powerpoint/2010/main" val="713312370"/>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TotalTime>
  <Words>3679</Words>
  <Application>Microsoft Office PowerPoint</Application>
  <PresentationFormat>Widescreen</PresentationFormat>
  <Paragraphs>210</Paragraphs>
  <Slides>31</Slides>
  <Notes>26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DengXian</vt:lpstr>
      <vt:lpstr>Google Sans</vt:lpstr>
      <vt:lpstr>Aptos</vt:lpstr>
      <vt:lpstr>Arial</vt:lpstr>
      <vt:lpstr>Calibri</vt:lpstr>
      <vt:lpstr>Calibri Light</vt:lpstr>
      <vt:lpstr>Courier New</vt:lpstr>
      <vt:lpstr>Symbol</vt:lpstr>
      <vt:lpstr>Times New Roman</vt:lpstr>
      <vt:lpstr>1_Office Theme</vt:lpstr>
      <vt:lpstr>PowerPoint Presentation</vt:lpstr>
      <vt:lpstr>Open Source Software</vt:lpstr>
      <vt:lpstr>Open Source Movement</vt:lpstr>
      <vt:lpstr>What is Open Source?</vt:lpstr>
      <vt:lpstr>The History of Open Source &amp; the internet</vt:lpstr>
      <vt:lpstr>GNU OS, GPL License &amp; the OSI</vt:lpstr>
      <vt:lpstr>The Linux Foundation</vt:lpstr>
      <vt:lpstr>The Open Source Initiative (OSI)</vt:lpstr>
      <vt:lpstr>Open Source Software examples:</vt:lpstr>
      <vt:lpstr>The Open Source Development Model</vt:lpstr>
      <vt:lpstr>How to contribute to Open Source</vt:lpstr>
      <vt:lpstr>How to contribute to Open Source</vt:lpstr>
      <vt:lpstr>Video: The Rise Of Open-Source Software</vt:lpstr>
      <vt:lpstr>Git</vt:lpstr>
      <vt:lpstr>Git</vt:lpstr>
      <vt:lpstr>Video: Git v GitHub</vt:lpstr>
      <vt:lpstr>Open Source: GitHub</vt:lpstr>
      <vt:lpstr>Open Source: What is GitHub?</vt:lpstr>
      <vt:lpstr>Video: How to contribute to Open Source projects</vt:lpstr>
      <vt:lpstr>Tutorial Activity: Get Started with GitHub (15mins)read)</vt:lpstr>
      <vt:lpstr>Video: GitHub Tutorials</vt:lpstr>
      <vt:lpstr>‘Open Source’ and ‘Free Source’ software</vt:lpstr>
      <vt:lpstr>‘Open Source’ and ‘Free Source’ software</vt:lpstr>
      <vt:lpstr>2min Video: What is FOSS?</vt:lpstr>
      <vt:lpstr>‘Open Source’ and ‘Free Source’ software</vt:lpstr>
      <vt:lpstr>Open-Source licenses</vt:lpstr>
      <vt:lpstr>PowerPoint Presentation</vt:lpstr>
      <vt:lpstr>PowerPoint Presentation</vt:lpstr>
      <vt:lpstr>Bg. Open-Source licenses</vt:lpstr>
      <vt:lpstr>Bg. Free software development/developer</vt:lpstr>
      <vt:lpstr>Bg. Open source development/developer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Williams</dc:creator>
  <cp:lastModifiedBy>James Williams</cp:lastModifiedBy>
  <cp:revision>1</cp:revision>
  <dcterms:created xsi:type="dcterms:W3CDTF">2025-03-16T14:19:45Z</dcterms:created>
  <dcterms:modified xsi:type="dcterms:W3CDTF">2025-03-16T18:02:20Z</dcterms:modified>
</cp:coreProperties>
</file>