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13" r:id="rId2"/>
    <p:sldId id="314" r:id="rId3"/>
    <p:sldId id="315" r:id="rId4"/>
    <p:sldId id="316" r:id="rId5"/>
    <p:sldId id="317" r:id="rId6"/>
    <p:sldId id="318" r:id="rId7"/>
    <p:sldId id="319" r:id="rId8"/>
    <p:sldId id="320" r:id="rId9"/>
    <p:sldId id="321" r:id="rId10"/>
    <p:sldId id="322" r:id="rId11"/>
    <p:sldId id="312" r:id="rId12"/>
    <p:sldId id="323" r:id="rId13"/>
    <p:sldId id="324" r:id="rId14"/>
    <p:sldId id="285" r:id="rId15"/>
    <p:sldId id="325" r:id="rId16"/>
    <p:sldId id="326" r:id="rId17"/>
    <p:sldId id="327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59551-940B-4E89-8B01-38F6E1D07200}" type="datetimeFigureOut">
              <a:rPr lang="en-US" smtClean="0"/>
              <a:pPr/>
              <a:t>6/8/2020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5C909-2883-4E0D-942E-ABA9D9F228E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59551-940B-4E89-8B01-38F6E1D07200}" type="datetimeFigureOut">
              <a:rPr lang="en-US" smtClean="0"/>
              <a:pPr/>
              <a:t>6/8/2020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5C909-2883-4E0D-942E-ABA9D9F228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59551-940B-4E89-8B01-38F6E1D07200}" type="datetimeFigureOut">
              <a:rPr lang="en-US" smtClean="0"/>
              <a:pPr/>
              <a:t>6/8/2020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EF85C909-2883-4E0D-942E-ABA9D9F228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59551-940B-4E89-8B01-38F6E1D07200}" type="datetimeFigureOut">
              <a:rPr lang="en-US" smtClean="0"/>
              <a:pPr/>
              <a:t>6/8/2020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5C909-2883-4E0D-942E-ABA9D9F228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59551-940B-4E89-8B01-38F6E1D07200}" type="datetimeFigureOut">
              <a:rPr lang="en-US" smtClean="0"/>
              <a:pPr/>
              <a:t>6/8/2020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5C909-2883-4E0D-942E-ABA9D9F228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59551-940B-4E89-8B01-38F6E1D07200}" type="datetimeFigureOut">
              <a:rPr lang="en-US" smtClean="0"/>
              <a:pPr/>
              <a:t>6/8/2020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5C909-2883-4E0D-942E-ABA9D9F228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59551-940B-4E89-8B01-38F6E1D07200}" type="datetimeFigureOut">
              <a:rPr lang="en-US" smtClean="0"/>
              <a:pPr/>
              <a:t>6/8/2020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5C909-2883-4E0D-942E-ABA9D9F228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59551-940B-4E89-8B01-38F6E1D07200}" type="datetimeFigureOut">
              <a:rPr lang="en-US" smtClean="0"/>
              <a:pPr/>
              <a:t>6/8/2020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5C909-2883-4E0D-942E-ABA9D9F228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59551-940B-4E89-8B01-38F6E1D07200}" type="datetimeFigureOut">
              <a:rPr lang="en-US" smtClean="0"/>
              <a:pPr/>
              <a:t>6/8/2020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5C909-2883-4E0D-942E-ABA9D9F228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59551-940B-4E89-8B01-38F6E1D07200}" type="datetimeFigureOut">
              <a:rPr lang="en-US" smtClean="0"/>
              <a:pPr/>
              <a:t>6/8/2020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5C909-2883-4E0D-942E-ABA9D9F228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59551-940B-4E89-8B01-38F6E1D07200}" type="datetimeFigureOut">
              <a:rPr lang="en-US" smtClean="0"/>
              <a:pPr/>
              <a:t>6/8/2020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85C909-2883-4E0D-942E-ABA9D9F228E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0159551-940B-4E89-8B01-38F6E1D07200}" type="datetimeFigureOut">
              <a:rPr lang="en-US" smtClean="0"/>
              <a:pPr/>
              <a:t>6/8/2020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F85C909-2883-4E0D-942E-ABA9D9F228E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Intentionalist vs Functionalist</a:t>
            </a:r>
          </a:p>
        </p:txBody>
      </p:sp>
      <p:sp>
        <p:nvSpPr>
          <p:cNvPr id="3" name="Content Placeholder 6"/>
          <p:cNvSpPr txBox="1"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b="1" dirty="0" err="1"/>
              <a:t>Intentionalist</a:t>
            </a:r>
            <a:r>
              <a:rPr lang="en-GB" b="1" dirty="0"/>
              <a:t> approach </a:t>
            </a:r>
            <a:r>
              <a:rPr lang="en-GB" dirty="0"/>
              <a:t>– looks for consistency within Nazis doctrine around Adolf Hitler and </a:t>
            </a:r>
            <a:r>
              <a:rPr lang="en-GB" i="1" dirty="0"/>
              <a:t>Mein </a:t>
            </a:r>
            <a:r>
              <a:rPr lang="en-GB" i="1" dirty="0" err="1"/>
              <a:t>Kampf</a:t>
            </a:r>
            <a:r>
              <a:rPr lang="en-GB" i="1" dirty="0"/>
              <a:t> </a:t>
            </a:r>
            <a:r>
              <a:rPr lang="en-GB" dirty="0"/>
              <a:t>: e.g.: the quest for Lebensraum (living space) in the East ; and ‘</a:t>
            </a:r>
            <a:r>
              <a:rPr lang="en-GB" dirty="0" err="1"/>
              <a:t>Volkisch</a:t>
            </a:r>
            <a:r>
              <a:rPr lang="en-GB" dirty="0"/>
              <a:t>’ Social Darwinist doctrines that espoused naked anti-Semitism (see Eberhard </a:t>
            </a:r>
            <a:r>
              <a:rPr lang="en-GB" dirty="0" err="1"/>
              <a:t>Jaekel</a:t>
            </a:r>
            <a:r>
              <a:rPr lang="en-GB" dirty="0"/>
              <a:t> ‘Hitler in History’, University Press of New England, 1984 )</a:t>
            </a:r>
          </a:p>
          <a:p>
            <a:pPr lvl="0"/>
            <a:endParaRPr lang="en-GB" dirty="0"/>
          </a:p>
          <a:p>
            <a:pPr lvl="0"/>
            <a:r>
              <a:rPr lang="en-GB" b="1" dirty="0"/>
              <a:t>Functionalist Approach – </a:t>
            </a:r>
            <a:r>
              <a:rPr lang="en-GB" dirty="0"/>
              <a:t>emphasises the anarchic nature of Nazism; its chaos , and the absence of lines of responsibility; its ‘cumulative radicalism’ (see Hans Mommsen, National Socialism, 1979)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0571813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 anchorCtr="1">
            <a:normAutofit fontScale="90000"/>
          </a:bodyPr>
          <a:lstStyle/>
          <a:p>
            <a:pPr lvl="0" algn="ctr"/>
            <a:r>
              <a:rPr lang="en-GB"/>
              <a:t>Intentionalist vs Functionalist </a:t>
            </a:r>
            <a:br>
              <a:rPr lang="en-GB"/>
            </a:br>
            <a:r>
              <a:rPr lang="en-GB"/>
              <a:t>The Final Solution </a:t>
            </a:r>
          </a:p>
        </p:txBody>
      </p:sp>
      <p:sp>
        <p:nvSpPr>
          <p:cNvPr id="3" name="Content Placeholder 4"/>
          <p:cNvSpPr txBox="1">
            <a:spLocks noGrp="1"/>
          </p:cNvSpPr>
          <p:nvPr>
            <p:ph idx="1"/>
          </p:nvPr>
        </p:nvSpPr>
        <p:spPr>
          <a:xfrm>
            <a:off x="4648196" y="1600200"/>
            <a:ext cx="4038603" cy="5069159"/>
          </a:xfrm>
        </p:spPr>
        <p:txBody>
          <a:bodyPr/>
          <a:lstStyle/>
          <a:p>
            <a:pPr lvl="0"/>
            <a:r>
              <a:rPr lang="en-GB" b="1"/>
              <a:t>Intentionalist</a:t>
            </a:r>
            <a:r>
              <a:rPr lang="en-GB"/>
              <a:t> – final solution evident in ‘Mein Kampf’ and destruction of the Jews through war</a:t>
            </a:r>
          </a:p>
          <a:p>
            <a:pPr lvl="0"/>
            <a:r>
              <a:rPr lang="en-GB" b="1"/>
              <a:t>Functionalist</a:t>
            </a:r>
            <a:r>
              <a:rPr lang="en-GB"/>
              <a:t> – an escalating process, ad hoc agencies; reacting to mass evacuation; zeal to carry out Hitler’s will</a:t>
            </a:r>
          </a:p>
        </p:txBody>
      </p:sp>
      <p:pic>
        <p:nvPicPr>
          <p:cNvPr id="4" name="Picture 2"/>
          <p:cNvPicPr>
            <a:picLocks noGrp="1" noChangeAspect="1"/>
          </p:cNvPicPr>
          <p:nvPr>
            <p:ph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323523" y="1916829"/>
            <a:ext cx="4176467" cy="4248476"/>
          </a:xfrm>
        </p:spPr>
      </p:pic>
    </p:spTree>
    <p:extLst>
      <p:ext uri="{BB962C8B-B14F-4D97-AF65-F5344CB8AC3E}">
        <p14:creationId xmlns:p14="http://schemas.microsoft.com/office/powerpoint/2010/main" val="27927885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Master Plan – </a:t>
            </a:r>
            <a:r>
              <a:rPr lang="en-GB" dirty="0" err="1" smtClean="0"/>
              <a:t>Intentionalist</a:t>
            </a:r>
            <a:r>
              <a:rPr lang="en-GB" dirty="0" smtClean="0"/>
              <a:t> interpretations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Belief that the ‘Final Solution’ of the Jewish question emanates from above and was set out many years earlier by Hitler</a:t>
            </a:r>
          </a:p>
          <a:p>
            <a:r>
              <a:rPr lang="en-GB" dirty="0" smtClean="0"/>
              <a:t>Evidence = the rhetoric in ‘Mein </a:t>
            </a:r>
            <a:r>
              <a:rPr lang="en-GB" dirty="0" err="1" smtClean="0"/>
              <a:t>Kampf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844824"/>
            <a:ext cx="2664296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35235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Bureaucracy – Functionalist interpretations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The ‘final solution’ evolved from the actions of the Nazi bureaucratic state faced with the mass deportation of Jewish people into the conquered east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88840"/>
            <a:ext cx="3744416" cy="37444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503824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Origins of the ‘Holocaust’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Search began immediately into the origins and causes of the Holocaust</a:t>
            </a:r>
          </a:p>
          <a:p>
            <a:r>
              <a:rPr lang="en-GB" dirty="0" smtClean="0"/>
              <a:t>Nuremberg prosecutors presented evidence of its crimes (November 1945-October 1946)</a:t>
            </a:r>
          </a:p>
          <a:p>
            <a:r>
              <a:rPr lang="en-GB" dirty="0" smtClean="0"/>
              <a:t>Strong ‘</a:t>
            </a:r>
            <a:r>
              <a:rPr lang="en-GB" dirty="0" err="1" smtClean="0"/>
              <a:t>Intentionalist</a:t>
            </a:r>
            <a:r>
              <a:rPr lang="en-GB" dirty="0" smtClean="0"/>
              <a:t>’ sentiments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9" y="1844824"/>
            <a:ext cx="3024336" cy="3960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108887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‘Twisted Road to Auschwitz’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Challenge to the ‘</a:t>
            </a:r>
            <a:r>
              <a:rPr lang="en-GB" dirty="0" err="1" smtClean="0"/>
              <a:t>intentionalist</a:t>
            </a:r>
            <a:r>
              <a:rPr lang="en-GB" dirty="0" smtClean="0"/>
              <a:t>’ (</a:t>
            </a:r>
            <a:r>
              <a:rPr lang="en-GB" dirty="0" err="1" smtClean="0"/>
              <a:t>programmists</a:t>
            </a:r>
            <a:r>
              <a:rPr lang="en-GB" dirty="0" smtClean="0"/>
              <a:t>) view – the Holocaust evolved out of the power struggles within the Nazi bureaucratic structures (</a:t>
            </a:r>
            <a:r>
              <a:rPr lang="en-GB" dirty="0" err="1" smtClean="0"/>
              <a:t>structuralists</a:t>
            </a:r>
            <a:r>
              <a:rPr lang="en-GB" dirty="0" smtClean="0"/>
              <a:t>)</a:t>
            </a:r>
          </a:p>
          <a:p>
            <a:r>
              <a:rPr lang="en-GB" dirty="0" smtClean="0"/>
              <a:t>Evolved into ‘extreme’ and ‘moderate’ views  </a:t>
            </a:r>
            <a:endParaRPr lang="en-GB" dirty="0"/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844824"/>
            <a:ext cx="3024335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547536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arguments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INTENTIONALISTS  - Master plan devised by Hitler in the 1920s. The conquest of Russia prelude to the destruction of the Jewish people</a:t>
            </a:r>
          </a:p>
          <a:p>
            <a:r>
              <a:rPr lang="en-GB" dirty="0" smtClean="0"/>
              <a:t>The Bolshevik revolution = ‘rule of Jewry’</a:t>
            </a:r>
          </a:p>
          <a:p>
            <a:r>
              <a:rPr lang="en-GB" dirty="0" smtClean="0"/>
              <a:t>Combination of innate racism and political strategy </a:t>
            </a:r>
          </a:p>
          <a:p>
            <a:r>
              <a:rPr lang="en-GB" dirty="0" smtClean="0"/>
              <a:t>Became Hitler’s obsession and core to his ascent to power</a:t>
            </a:r>
          </a:p>
        </p:txBody>
      </p:sp>
    </p:spTree>
    <p:extLst>
      <p:ext uri="{BB962C8B-B14F-4D97-AF65-F5344CB8AC3E}">
        <p14:creationId xmlns:p14="http://schemas.microsoft.com/office/powerpoint/2010/main" val="14564686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arguments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FUNCTIONALISTS – Extermination of enemies began with the initiative of Nazi officials and rivalry within different powerful groups</a:t>
            </a:r>
          </a:p>
          <a:p>
            <a:r>
              <a:rPr lang="en-GB" dirty="0" smtClean="0"/>
              <a:t>Einsatzgruppen not given direct orders but killings developed gradually from a directive to kill all potential enemies</a:t>
            </a:r>
          </a:p>
          <a:p>
            <a:r>
              <a:rPr lang="en-GB" dirty="0" smtClean="0"/>
              <a:t>Brutality of this policy in the Baltic States evolved into a feasible strategy to address the ‘Jewish question’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63340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‘middle way’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Synthesis between both schools of thought</a:t>
            </a:r>
          </a:p>
          <a:p>
            <a:r>
              <a:rPr lang="en-GB" dirty="0" smtClean="0"/>
              <a:t>The Holocaust evolved out of pressures from above and below</a:t>
            </a:r>
          </a:p>
          <a:p>
            <a:r>
              <a:rPr lang="en-GB" dirty="0" smtClean="0"/>
              <a:t>No master plan, but Hitler was the driving force’; coupled with competition between groups  </a:t>
            </a:r>
          </a:p>
          <a:p>
            <a:r>
              <a:rPr lang="en-GB" dirty="0" smtClean="0"/>
              <a:t>‘Cumulative radicalism’</a:t>
            </a:r>
            <a:endParaRPr lang="en-GB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72816"/>
            <a:ext cx="3096344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48282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Historians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err="1" smtClean="0"/>
              <a:t>Intentionalists</a:t>
            </a:r>
            <a:r>
              <a:rPr lang="en-GB" dirty="0" smtClean="0"/>
              <a:t>: </a:t>
            </a:r>
          </a:p>
          <a:p>
            <a:r>
              <a:rPr lang="en-GB" dirty="0" smtClean="0"/>
              <a:t>Andreas </a:t>
            </a:r>
            <a:r>
              <a:rPr lang="en-GB" dirty="0" err="1" smtClean="0"/>
              <a:t>Hillbruger</a:t>
            </a:r>
            <a:r>
              <a:rPr lang="en-GB" dirty="0" smtClean="0"/>
              <a:t>; Eberhard </a:t>
            </a:r>
            <a:r>
              <a:rPr lang="en-GB" dirty="0" err="1" smtClean="0"/>
              <a:t>Jackel</a:t>
            </a:r>
            <a:r>
              <a:rPr lang="en-GB" dirty="0" smtClean="0"/>
              <a:t>; Walter Lacquer; Daniel </a:t>
            </a:r>
            <a:r>
              <a:rPr lang="en-GB" dirty="0" err="1" smtClean="0"/>
              <a:t>Goldhagen</a:t>
            </a:r>
            <a:endParaRPr lang="en-GB" dirty="0" smtClean="0"/>
          </a:p>
          <a:p>
            <a:endParaRPr lang="en-GB" dirty="0"/>
          </a:p>
          <a:p>
            <a:r>
              <a:rPr lang="en-GB" b="1" dirty="0" smtClean="0"/>
              <a:t>Functionalists</a:t>
            </a:r>
            <a:r>
              <a:rPr lang="en-GB" dirty="0" smtClean="0"/>
              <a:t>:</a:t>
            </a:r>
          </a:p>
          <a:p>
            <a:r>
              <a:rPr lang="en-GB" dirty="0" smtClean="0"/>
              <a:t>Timothy Mason; Karl </a:t>
            </a:r>
            <a:r>
              <a:rPr lang="en-GB" dirty="0" err="1" smtClean="0"/>
              <a:t>Schleunes</a:t>
            </a:r>
            <a:r>
              <a:rPr lang="en-GB" dirty="0" smtClean="0"/>
              <a:t>; Christopher Browning; Hans </a:t>
            </a:r>
            <a:r>
              <a:rPr lang="en-GB" dirty="0" err="1" smtClean="0"/>
              <a:t>Mommen</a:t>
            </a:r>
            <a:r>
              <a:rPr lang="en-GB" dirty="0" smtClean="0"/>
              <a:t>; Martin </a:t>
            </a:r>
            <a:r>
              <a:rPr lang="en-GB" dirty="0" err="1" smtClean="0"/>
              <a:t>Broszat</a:t>
            </a:r>
            <a:endParaRPr lang="en-GB" dirty="0" smtClean="0"/>
          </a:p>
          <a:p>
            <a:r>
              <a:rPr lang="en-GB" b="1" dirty="0" smtClean="0"/>
              <a:t>Synthesis approach:</a:t>
            </a:r>
          </a:p>
          <a:p>
            <a:r>
              <a:rPr lang="en-GB" dirty="0" smtClean="0"/>
              <a:t>Ian Kershaw; Arno Mayer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65891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he villa at 56–58 Am Großen Wannse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214546" y="6000768"/>
            <a:ext cx="52457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de-DE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The villa at 56–58 Am Großen Wannsee, Berlin</a:t>
            </a:r>
          </a:p>
          <a:p>
            <a:pPr algn="ctr"/>
            <a:r>
              <a:rPr lang="de-DE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Wannsee Conference  20th January 1942</a:t>
            </a:r>
            <a:endParaRPr lang="en-GB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 descr="holocaust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15240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0227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Deniers!</a:t>
            </a:r>
            <a:endParaRPr lang="en-GB" dirty="0"/>
          </a:p>
        </p:txBody>
      </p:sp>
      <p:pic>
        <p:nvPicPr>
          <p:cNvPr id="7" name="Content Placeholder 6" descr="zundel2.jp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914400" y="1891506"/>
            <a:ext cx="3124200" cy="3943350"/>
          </a:xfrm>
          <a:prstGeom prst="rect">
            <a:avLst/>
          </a:prstGeom>
        </p:spPr>
      </p:pic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8000" dirty="0" smtClean="0"/>
              <a:t>Ernst </a:t>
            </a:r>
            <a:r>
              <a:rPr lang="en-GB" sz="8000" dirty="0" err="1" smtClean="0"/>
              <a:t>Zundel</a:t>
            </a:r>
            <a:r>
              <a:rPr lang="en-GB" sz="8000" dirty="0" smtClean="0"/>
              <a:t> – founded </a:t>
            </a:r>
            <a:r>
              <a:rPr lang="en-GB" sz="8000" dirty="0" err="1" smtClean="0"/>
              <a:t>Samisdat</a:t>
            </a:r>
            <a:r>
              <a:rPr lang="en-GB" sz="8000" dirty="0" smtClean="0"/>
              <a:t> publishers and pamphlets such as@</a:t>
            </a:r>
          </a:p>
          <a:p>
            <a:endParaRPr lang="en-GB" sz="8000" dirty="0"/>
          </a:p>
          <a:p>
            <a:r>
              <a:rPr lang="en-GB" sz="8000" dirty="0" smtClean="0"/>
              <a:t>‘Did six million really die?</a:t>
            </a:r>
          </a:p>
          <a:p>
            <a:endParaRPr lang="en-GB" sz="8000" dirty="0"/>
          </a:p>
          <a:p>
            <a:r>
              <a:rPr lang="en-GB" sz="8000" dirty="0" smtClean="0"/>
              <a:t>‘The Hitler we loved and why’</a:t>
            </a:r>
          </a:p>
          <a:p>
            <a:endParaRPr lang="en-GB" sz="8000" dirty="0" smtClean="0"/>
          </a:p>
          <a:p>
            <a:r>
              <a:rPr lang="en-GB" sz="8000" dirty="0" smtClean="0"/>
              <a:t>Deported from Canada to Germany and tried for inciting Holocaust denial</a:t>
            </a:r>
          </a:p>
          <a:p>
            <a:endParaRPr lang="en-GB" sz="8000" dirty="0"/>
          </a:p>
          <a:p>
            <a:r>
              <a:rPr lang="en-GB" sz="8000" dirty="0" smtClean="0"/>
              <a:t>Sentenced in 2007 to five years imprisonment </a:t>
            </a:r>
          </a:p>
          <a:p>
            <a:endParaRPr lang="en-GB" sz="8000" dirty="0">
              <a:solidFill>
                <a:schemeClr val="bg1"/>
              </a:solidFill>
            </a:endParaRPr>
          </a:p>
          <a:p>
            <a:endParaRPr lang="en-GB" sz="8000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.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81402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Deniers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Fred </a:t>
            </a:r>
            <a:r>
              <a:rPr lang="en-GB" dirty="0" err="1" smtClean="0"/>
              <a:t>Leucher</a:t>
            </a:r>
            <a:endParaRPr lang="en-GB" dirty="0" smtClean="0"/>
          </a:p>
          <a:p>
            <a:r>
              <a:rPr lang="en-GB" dirty="0" smtClean="0"/>
              <a:t>Defended </a:t>
            </a:r>
            <a:r>
              <a:rPr lang="en-GB" dirty="0" err="1" smtClean="0"/>
              <a:t>Zundel</a:t>
            </a:r>
            <a:endParaRPr lang="en-GB" dirty="0" smtClean="0"/>
          </a:p>
          <a:p>
            <a:r>
              <a:rPr lang="en-GB" dirty="0" smtClean="0"/>
              <a:t> Sought material evidence from Auschwitz to deny mass gassings (bricks from crematoria</a:t>
            </a:r>
          </a:p>
          <a:p>
            <a:r>
              <a:rPr lang="en-GB" dirty="0" smtClean="0"/>
              <a:t>Proved an unreliable witness and was dismissed</a:t>
            </a:r>
          </a:p>
          <a:p>
            <a:endParaRPr lang="en-GB" dirty="0"/>
          </a:p>
        </p:txBody>
      </p:sp>
      <p:pic>
        <p:nvPicPr>
          <p:cNvPr id="5" name="Content Placeholder 4" descr="death_3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238750" y="1772816"/>
            <a:ext cx="3293690" cy="410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56215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2l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" cy="3657600"/>
          </a:xfrm>
          <a:prstGeom prst="rect">
            <a:avLst/>
          </a:prstGeom>
        </p:spPr>
      </p:pic>
      <p:pic>
        <p:nvPicPr>
          <p:cNvPr id="5" name="Picture 4" descr="16l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4678" y="1000108"/>
            <a:ext cx="2305530" cy="3487114"/>
          </a:xfrm>
          <a:prstGeom prst="rect">
            <a:avLst/>
          </a:prstGeom>
        </p:spPr>
      </p:pic>
      <p:pic>
        <p:nvPicPr>
          <p:cNvPr id="6" name="Picture 5" descr="18l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2198" y="2571744"/>
            <a:ext cx="2422252" cy="3609474"/>
          </a:xfrm>
          <a:prstGeom prst="rect">
            <a:avLst/>
          </a:prstGeom>
        </p:spPr>
      </p:pic>
      <p:pic>
        <p:nvPicPr>
          <p:cNvPr id="7" name="Picture 6" descr="220px-Did_six_million_really_die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929066"/>
            <a:ext cx="2032699" cy="2928934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David Irving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David </a:t>
            </a:r>
            <a:r>
              <a:rPr lang="en-GB" dirty="0" smtClean="0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Irving most well known ‘denier’. </a:t>
            </a:r>
          </a:p>
          <a:p>
            <a:endParaRPr lang="en-GB" dirty="0">
              <a:solidFill>
                <a:schemeClr val="bg1"/>
              </a:solidFill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r>
              <a:rPr lang="en-GB" dirty="0" smtClean="0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Famous court case: Irving vs </a:t>
            </a:r>
            <a:endParaRPr lang="en-GB" dirty="0">
              <a:solidFill>
                <a:schemeClr val="bg1"/>
              </a:solidFill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r>
              <a:rPr lang="en-GB" dirty="0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Penguin Books and Deborah </a:t>
            </a:r>
            <a:r>
              <a:rPr lang="en-GB" dirty="0" err="1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Lipstadt</a:t>
            </a:r>
            <a:r>
              <a:rPr lang="en-GB" dirty="0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 </a:t>
            </a:r>
          </a:p>
          <a:p>
            <a:r>
              <a:rPr lang="en-GB" dirty="0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 </a:t>
            </a:r>
          </a:p>
          <a:p>
            <a:r>
              <a:rPr lang="en-GB" dirty="0" smtClean="0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In </a:t>
            </a:r>
            <a:r>
              <a:rPr lang="en-GB" dirty="0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1996, </a:t>
            </a:r>
            <a:r>
              <a:rPr lang="en-GB" dirty="0" smtClean="0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Irving </a:t>
            </a:r>
            <a:r>
              <a:rPr lang="en-GB" dirty="0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filed suit against American author Deborah </a:t>
            </a:r>
            <a:r>
              <a:rPr lang="en-GB" dirty="0" err="1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Lipstadt</a:t>
            </a:r>
            <a:r>
              <a:rPr lang="en-GB" dirty="0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 and her publisher Penguin </a:t>
            </a:r>
            <a:r>
              <a:rPr lang="en-GB" dirty="0" smtClean="0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Books </a:t>
            </a:r>
            <a:r>
              <a:rPr lang="en-GB" dirty="0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claiming that </a:t>
            </a:r>
            <a:r>
              <a:rPr lang="en-GB" dirty="0" err="1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Lipstadt</a:t>
            </a:r>
            <a:r>
              <a:rPr lang="en-GB" dirty="0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 had libelled him in her book </a:t>
            </a:r>
            <a:r>
              <a:rPr lang="en-GB" i="1" dirty="0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Denying the Holocaust</a:t>
            </a:r>
            <a:r>
              <a:rPr lang="en-GB" dirty="0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. </a:t>
            </a:r>
          </a:p>
          <a:p>
            <a:endParaRPr lang="en-GB" dirty="0">
              <a:solidFill>
                <a:schemeClr val="bg1"/>
              </a:solidFill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r>
              <a:rPr lang="en-GB" dirty="0" smtClean="0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Irving accused of </a:t>
            </a:r>
            <a:r>
              <a:rPr lang="en-GB" dirty="0">
                <a:solidFill>
                  <a:schemeClr val="bg1"/>
                </a:solidFill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deliberately misrepresenting evidence to conform to his ideological viewpoint</a:t>
            </a:r>
            <a:r>
              <a:rPr lang="en-GB" dirty="0">
                <a:solidFill>
                  <a:schemeClr val="bg1"/>
                </a:solidFill>
              </a:rPr>
              <a:t>. </a:t>
            </a:r>
            <a:endParaRPr lang="en-GB" dirty="0"/>
          </a:p>
        </p:txBody>
      </p:sp>
      <p:pic>
        <p:nvPicPr>
          <p:cNvPr id="7" name="Content Placeholder 6" descr="image_jpg5.jp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49091" y="1600200"/>
            <a:ext cx="3454818" cy="4525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90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Richard J. Evans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Historian </a:t>
            </a:r>
            <a:r>
              <a:rPr lang="en-GB" dirty="0">
                <a:solidFill>
                  <a:schemeClr val="bg1"/>
                </a:solidFill>
              </a:rPr>
              <a:t>Richard J. Evans </a:t>
            </a:r>
            <a:r>
              <a:rPr lang="en-GB" dirty="0" smtClean="0">
                <a:solidFill>
                  <a:schemeClr val="bg1"/>
                </a:solidFill>
              </a:rPr>
              <a:t>hired </a:t>
            </a:r>
            <a:r>
              <a:rPr lang="en-GB" dirty="0">
                <a:solidFill>
                  <a:schemeClr val="bg1"/>
                </a:solidFill>
              </a:rPr>
              <a:t>by the defence 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as an expert </a:t>
            </a:r>
            <a:r>
              <a:rPr lang="en-GB" dirty="0" smtClean="0">
                <a:solidFill>
                  <a:schemeClr val="bg1"/>
                </a:solidFill>
              </a:rPr>
              <a:t>witness</a:t>
            </a:r>
          </a:p>
          <a:p>
            <a:r>
              <a:rPr lang="en-GB" dirty="0">
                <a:solidFill>
                  <a:schemeClr val="bg1"/>
                </a:solidFill>
              </a:rPr>
              <a:t>Evans </a:t>
            </a:r>
            <a:r>
              <a:rPr lang="en-GB" dirty="0" smtClean="0">
                <a:solidFill>
                  <a:schemeClr val="bg1"/>
                </a:solidFill>
              </a:rPr>
              <a:t>presented </a:t>
            </a:r>
            <a:r>
              <a:rPr lang="en-GB" dirty="0">
                <a:solidFill>
                  <a:schemeClr val="bg1"/>
                </a:solidFill>
              </a:rPr>
              <a:t>evidence of Irving's misrepresentations, including evidence that Irving had knowingly used forged documents as source material.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Judged in </a:t>
            </a:r>
            <a:r>
              <a:rPr lang="en-GB" dirty="0">
                <a:solidFill>
                  <a:schemeClr val="bg1"/>
                </a:solidFill>
              </a:rPr>
              <a:t>favour of the defendants, </a:t>
            </a:r>
            <a:r>
              <a:rPr lang="en-GB" dirty="0" smtClean="0">
                <a:solidFill>
                  <a:schemeClr val="bg1"/>
                </a:solidFill>
              </a:rPr>
              <a:t>as systematic </a:t>
            </a:r>
            <a:r>
              <a:rPr lang="en-GB" dirty="0">
                <a:solidFill>
                  <a:schemeClr val="bg1"/>
                </a:solidFill>
              </a:rPr>
              <a:t>distortion of the historical record of World War </a:t>
            </a:r>
            <a:r>
              <a:rPr lang="en-GB" dirty="0" smtClean="0">
                <a:solidFill>
                  <a:schemeClr val="bg1"/>
                </a:solidFill>
              </a:rPr>
              <a:t>II by Irving proved in court 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3" y="1772816"/>
            <a:ext cx="3528392" cy="44644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199743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Evans’ Trilogy</a:t>
            </a:r>
            <a:endParaRPr lang="en-GB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360006"/>
            <a:ext cx="1724025" cy="264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AutoShape 4" descr="The Third Reich in Power, 1933 - 1939: How the Nazis Won Over the ..."/>
          <p:cNvSpPr>
            <a:spLocks noChangeAspect="1" noChangeArrowheads="1"/>
          </p:cNvSpPr>
          <p:nvPr/>
        </p:nvSpPr>
        <p:spPr bwMode="auto">
          <a:xfrm>
            <a:off x="63500" y="-136525"/>
            <a:ext cx="1285875" cy="19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6" descr="The Third Reich in Power, 1933 - 1939: How the Nazis Won Over the ..."/>
          <p:cNvSpPr>
            <a:spLocks noChangeAspect="1" noChangeArrowheads="1"/>
          </p:cNvSpPr>
          <p:nvPr/>
        </p:nvSpPr>
        <p:spPr bwMode="auto">
          <a:xfrm>
            <a:off x="215900" y="15875"/>
            <a:ext cx="1285875" cy="19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8" descr="The Third Reich in Power, 1933 - 1939: How the Nazis Won Over the ..."/>
          <p:cNvSpPr>
            <a:spLocks noChangeAspect="1" noChangeArrowheads="1"/>
          </p:cNvSpPr>
          <p:nvPr/>
        </p:nvSpPr>
        <p:spPr bwMode="auto">
          <a:xfrm>
            <a:off x="368300" y="168275"/>
            <a:ext cx="1285875" cy="19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AutoShape 10" descr="The Third Reich in Power, 1933 - 1939: How the Nazis Won Over the ..."/>
          <p:cNvSpPr>
            <a:spLocks noChangeAspect="1" noChangeArrowheads="1"/>
          </p:cNvSpPr>
          <p:nvPr/>
        </p:nvSpPr>
        <p:spPr bwMode="auto">
          <a:xfrm>
            <a:off x="520700" y="320675"/>
            <a:ext cx="1285875" cy="19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2" descr="The Third Reich in Power, 1933 - 1939: How the Nazis Won Over the ..."/>
          <p:cNvSpPr>
            <a:spLocks noChangeAspect="1" noChangeArrowheads="1"/>
          </p:cNvSpPr>
          <p:nvPr/>
        </p:nvSpPr>
        <p:spPr bwMode="auto">
          <a:xfrm>
            <a:off x="673100" y="473075"/>
            <a:ext cx="1285875" cy="19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181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19" y="2378945"/>
            <a:ext cx="1724025" cy="264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AutoShape 15" descr="The Coming of the Third Reich: How the Nazis Destroyed Democracy ..."/>
          <p:cNvSpPr>
            <a:spLocks noChangeAspect="1" noChangeArrowheads="1"/>
          </p:cNvSpPr>
          <p:nvPr/>
        </p:nvSpPr>
        <p:spPr bwMode="auto">
          <a:xfrm>
            <a:off x="63500" y="-136525"/>
            <a:ext cx="1552575" cy="237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" name="AutoShape 17" descr="The Coming of the Third Reich: How the Nazis Destroyed Democracy ..."/>
          <p:cNvSpPr>
            <a:spLocks noChangeAspect="1" noChangeArrowheads="1"/>
          </p:cNvSpPr>
          <p:nvPr/>
        </p:nvSpPr>
        <p:spPr bwMode="auto">
          <a:xfrm>
            <a:off x="215900" y="15875"/>
            <a:ext cx="1552575" cy="237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4" name="AutoShape 19" descr="The Coming of the Third Reich: How the Nazis Destroyed Democracy ..."/>
          <p:cNvSpPr>
            <a:spLocks noChangeAspect="1" noChangeArrowheads="1"/>
          </p:cNvSpPr>
          <p:nvPr/>
        </p:nvSpPr>
        <p:spPr bwMode="auto">
          <a:xfrm>
            <a:off x="368300" y="168275"/>
            <a:ext cx="1552575" cy="237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5" name="AutoShape 21" descr="The Coming of the Third Reich: How the Nazis Destroyed Democracy ..."/>
          <p:cNvSpPr>
            <a:spLocks noChangeAspect="1" noChangeArrowheads="1"/>
          </p:cNvSpPr>
          <p:nvPr/>
        </p:nvSpPr>
        <p:spPr bwMode="auto">
          <a:xfrm>
            <a:off x="520700" y="320675"/>
            <a:ext cx="1552575" cy="237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6" name="AutoShape 23" descr="The Coming of the Third Reich: How the Nazis Destroyed Democracy ..."/>
          <p:cNvSpPr>
            <a:spLocks noChangeAspect="1" noChangeArrowheads="1"/>
          </p:cNvSpPr>
          <p:nvPr/>
        </p:nvSpPr>
        <p:spPr bwMode="auto">
          <a:xfrm>
            <a:off x="673100" y="473075"/>
            <a:ext cx="1552575" cy="237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7" name="AutoShape 25" descr="The Coming of the Third Reich: How the Nazis Destroyed Democracy ..."/>
          <p:cNvSpPr>
            <a:spLocks noChangeAspect="1" noChangeArrowheads="1"/>
          </p:cNvSpPr>
          <p:nvPr/>
        </p:nvSpPr>
        <p:spPr bwMode="auto">
          <a:xfrm>
            <a:off x="825500" y="625475"/>
            <a:ext cx="1552575" cy="237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196" name="Picture 2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6987" y="2387600"/>
            <a:ext cx="1724025" cy="264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533017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1719</TotalTime>
  <Words>682</Words>
  <Application>Microsoft Office PowerPoint</Application>
  <PresentationFormat>On-screen Show (4:3)</PresentationFormat>
  <Paragraphs>79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Apex</vt:lpstr>
      <vt:lpstr>Intentionalist vs Functionalist</vt:lpstr>
      <vt:lpstr>Intentionalist vs Functionalist  The Final Solution </vt:lpstr>
      <vt:lpstr>Master Plan – Intentionalist interpretations </vt:lpstr>
      <vt:lpstr>Bureaucracy – Functionalist interpretations </vt:lpstr>
      <vt:lpstr>Origins of the ‘Holocaust’</vt:lpstr>
      <vt:lpstr>‘Twisted Road to Auschwitz’</vt:lpstr>
      <vt:lpstr>The arguments</vt:lpstr>
      <vt:lpstr>The arguments </vt:lpstr>
      <vt:lpstr>A ‘middle way’</vt:lpstr>
      <vt:lpstr>Historians</vt:lpstr>
      <vt:lpstr>PowerPoint Presentation</vt:lpstr>
      <vt:lpstr>Deniers!</vt:lpstr>
      <vt:lpstr>Deniers</vt:lpstr>
      <vt:lpstr>PowerPoint Presentation</vt:lpstr>
      <vt:lpstr>David Irving</vt:lpstr>
      <vt:lpstr>Richard J. Evans</vt:lpstr>
      <vt:lpstr>Evans’ Trilogy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Quentin</dc:creator>
  <cp:lastModifiedBy>Lester Mason</cp:lastModifiedBy>
  <cp:revision>74</cp:revision>
  <dcterms:created xsi:type="dcterms:W3CDTF">2014-03-12T00:30:41Z</dcterms:created>
  <dcterms:modified xsi:type="dcterms:W3CDTF">2020-06-08T18:39:23Z</dcterms:modified>
</cp:coreProperties>
</file>