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charts/chart1.xml" ContentType="application/vnd.openxmlformats-officedocument.drawingml.chart+xml"/>
  <Override PartName="/ppt/theme/themeOverride1.xml" ContentType="application/vnd.openxmlformats-officedocument.themeOverride+xml"/>
  <Override PartName="/ppt/tags/tag8.xml" ContentType="application/vnd.openxmlformats-officedocument.presentationml.tags+xml"/>
  <Override PartName="/ppt/charts/chart2.xml" ContentType="application/vnd.openxmlformats-officedocument.drawingml.chart+xml"/>
  <Override PartName="/ppt/tags/tag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70" r:id="rId13"/>
    <p:sldId id="271" r:id="rId14"/>
    <p:sldId id="268" r:id="rId15"/>
    <p:sldId id="272"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lineChart>
        <c:grouping val="standard"/>
        <c:varyColors val="0"/>
        <c:ser>
          <c:idx val="0"/>
          <c:order val="0"/>
          <c:cat>
            <c:strRef>
              <c:f>Sheet1!$A$1:$A$2</c:f>
              <c:strCache>
                <c:ptCount val="2"/>
                <c:pt idx="0">
                  <c:v>0mg</c:v>
                </c:pt>
                <c:pt idx="1">
                  <c:v>100mg</c:v>
                </c:pt>
              </c:strCache>
            </c:strRef>
          </c:cat>
          <c:val>
            <c:numRef>
              <c:f>Sheet1!$B$1:$B$2</c:f>
              <c:numCache>
                <c:formatCode>General</c:formatCode>
                <c:ptCount val="2"/>
                <c:pt idx="0">
                  <c:v>60</c:v>
                </c:pt>
                <c:pt idx="1">
                  <c:v>80</c:v>
                </c:pt>
              </c:numCache>
            </c:numRef>
          </c:val>
          <c:smooth val="0"/>
          <c:extLst>
            <c:ext xmlns:c16="http://schemas.microsoft.com/office/drawing/2014/chart" uri="{C3380CC4-5D6E-409C-BE32-E72D297353CC}">
              <c16:uniqueId val="{00000000-2EA4-43D6-AF8A-12FF3CDB144E}"/>
            </c:ext>
          </c:extLst>
        </c:ser>
        <c:dLbls>
          <c:showLegendKey val="0"/>
          <c:showVal val="0"/>
          <c:showCatName val="0"/>
          <c:showSerName val="0"/>
          <c:showPercent val="0"/>
          <c:showBubbleSize val="0"/>
        </c:dLbls>
        <c:marker val="1"/>
        <c:smooth val="0"/>
        <c:axId val="45994752"/>
        <c:axId val="45996288"/>
      </c:lineChart>
      <c:catAx>
        <c:axId val="45994752"/>
        <c:scaling>
          <c:orientation val="minMax"/>
        </c:scaling>
        <c:delete val="0"/>
        <c:axPos val="b"/>
        <c:numFmt formatCode="General" sourceLinked="0"/>
        <c:majorTickMark val="out"/>
        <c:minorTickMark val="none"/>
        <c:tickLblPos val="nextTo"/>
        <c:crossAx val="45996288"/>
        <c:crosses val="autoZero"/>
        <c:auto val="1"/>
        <c:lblAlgn val="ctr"/>
        <c:lblOffset val="100"/>
        <c:noMultiLvlLbl val="0"/>
      </c:catAx>
      <c:valAx>
        <c:axId val="45996288"/>
        <c:scaling>
          <c:orientation val="minMax"/>
          <c:min val="0"/>
        </c:scaling>
        <c:delete val="0"/>
        <c:axPos val="l"/>
        <c:majorGridlines>
          <c:spPr>
            <a:ln>
              <a:noFill/>
            </a:ln>
          </c:spPr>
        </c:majorGridlines>
        <c:numFmt formatCode="General" sourceLinked="1"/>
        <c:majorTickMark val="out"/>
        <c:minorTickMark val="none"/>
        <c:tickLblPos val="nextTo"/>
        <c:crossAx val="45994752"/>
        <c:crosses val="autoZero"/>
        <c:crossBetween val="between"/>
        <c:majorUnit val="20"/>
      </c:valAx>
    </c:plotArea>
    <c:plotVisOnly val="1"/>
    <c:dispBlanksAs val="gap"/>
    <c:showDLblsOverMax val="0"/>
  </c:chart>
  <c:externalData r:id="rId2">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lineChart>
        <c:grouping val="standard"/>
        <c:varyColors val="0"/>
        <c:ser>
          <c:idx val="0"/>
          <c:order val="0"/>
          <c:tx>
            <c:strRef>
              <c:f>Sheet1!$A$6</c:f>
              <c:strCache>
                <c:ptCount val="1"/>
                <c:pt idx="0">
                  <c:v>men</c:v>
                </c:pt>
              </c:strCache>
            </c:strRef>
          </c:tx>
          <c:cat>
            <c:strRef>
              <c:f>Sheet1!$B$5:$C$5</c:f>
              <c:strCache>
                <c:ptCount val="2"/>
                <c:pt idx="0">
                  <c:v>0mg</c:v>
                </c:pt>
                <c:pt idx="1">
                  <c:v>100mg</c:v>
                </c:pt>
              </c:strCache>
            </c:strRef>
          </c:cat>
          <c:val>
            <c:numRef>
              <c:f>Sheet1!$B$6:$C$6</c:f>
              <c:numCache>
                <c:formatCode>General</c:formatCode>
                <c:ptCount val="2"/>
                <c:pt idx="0">
                  <c:v>60</c:v>
                </c:pt>
                <c:pt idx="1">
                  <c:v>80</c:v>
                </c:pt>
              </c:numCache>
            </c:numRef>
          </c:val>
          <c:smooth val="0"/>
          <c:extLst>
            <c:ext xmlns:c16="http://schemas.microsoft.com/office/drawing/2014/chart" uri="{C3380CC4-5D6E-409C-BE32-E72D297353CC}">
              <c16:uniqueId val="{00000000-2D34-42C8-B6F7-111B9B9C43D3}"/>
            </c:ext>
          </c:extLst>
        </c:ser>
        <c:ser>
          <c:idx val="1"/>
          <c:order val="1"/>
          <c:tx>
            <c:strRef>
              <c:f>Sheet1!$A$7</c:f>
              <c:strCache>
                <c:ptCount val="1"/>
                <c:pt idx="0">
                  <c:v>women</c:v>
                </c:pt>
              </c:strCache>
            </c:strRef>
          </c:tx>
          <c:cat>
            <c:strRef>
              <c:f>Sheet1!$B$5:$C$5</c:f>
              <c:strCache>
                <c:ptCount val="2"/>
                <c:pt idx="0">
                  <c:v>0mg</c:v>
                </c:pt>
                <c:pt idx="1">
                  <c:v>100mg</c:v>
                </c:pt>
              </c:strCache>
            </c:strRef>
          </c:cat>
          <c:val>
            <c:numRef>
              <c:f>Sheet1!$B$7:$C$7</c:f>
              <c:numCache>
                <c:formatCode>General</c:formatCode>
                <c:ptCount val="2"/>
                <c:pt idx="0">
                  <c:v>80</c:v>
                </c:pt>
                <c:pt idx="1">
                  <c:v>50</c:v>
                </c:pt>
              </c:numCache>
            </c:numRef>
          </c:val>
          <c:smooth val="0"/>
          <c:extLst>
            <c:ext xmlns:c16="http://schemas.microsoft.com/office/drawing/2014/chart" uri="{C3380CC4-5D6E-409C-BE32-E72D297353CC}">
              <c16:uniqueId val="{00000001-2D34-42C8-B6F7-111B9B9C43D3}"/>
            </c:ext>
          </c:extLst>
        </c:ser>
        <c:dLbls>
          <c:showLegendKey val="0"/>
          <c:showVal val="0"/>
          <c:showCatName val="0"/>
          <c:showSerName val="0"/>
          <c:showPercent val="0"/>
          <c:showBubbleSize val="0"/>
        </c:dLbls>
        <c:marker val="1"/>
        <c:smooth val="0"/>
        <c:axId val="46364544"/>
        <c:axId val="46411776"/>
      </c:lineChart>
      <c:catAx>
        <c:axId val="46364544"/>
        <c:scaling>
          <c:orientation val="minMax"/>
        </c:scaling>
        <c:delete val="0"/>
        <c:axPos val="b"/>
        <c:numFmt formatCode="General" sourceLinked="0"/>
        <c:majorTickMark val="out"/>
        <c:minorTickMark val="none"/>
        <c:tickLblPos val="nextTo"/>
        <c:crossAx val="46411776"/>
        <c:crosses val="autoZero"/>
        <c:auto val="1"/>
        <c:lblAlgn val="ctr"/>
        <c:lblOffset val="100"/>
        <c:noMultiLvlLbl val="0"/>
      </c:catAx>
      <c:valAx>
        <c:axId val="46411776"/>
        <c:scaling>
          <c:orientation val="minMax"/>
        </c:scaling>
        <c:delete val="0"/>
        <c:axPos val="l"/>
        <c:majorGridlines>
          <c:spPr>
            <a:ln>
              <a:noFill/>
            </a:ln>
          </c:spPr>
        </c:majorGridlines>
        <c:numFmt formatCode="General" sourceLinked="1"/>
        <c:majorTickMark val="out"/>
        <c:minorTickMark val="none"/>
        <c:tickLblPos val="nextTo"/>
        <c:crossAx val="46364544"/>
        <c:crosses val="autoZero"/>
        <c:crossBetween val="between"/>
        <c:majorUnit val="20"/>
      </c:valAx>
    </c:plotArea>
    <c:legend>
      <c:legendPos val="r"/>
      <c:overlay val="0"/>
    </c:legend>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22401" y="1406021"/>
            <a:ext cx="8229599" cy="2251579"/>
          </a:xfrm>
        </p:spPr>
        <p:txBody>
          <a:bodyPr lIns="0" rIns="0" anchor="t">
            <a:noAutofit/>
          </a:bodyPr>
          <a:lstStyle>
            <a:lvl1pPr>
              <a:defRPr sz="6600"/>
            </a:lvl1pPr>
          </a:lstStyle>
          <a:p>
            <a:r>
              <a:rPr lang="en-US"/>
              <a:t>Click to edit Master title style</a:t>
            </a:r>
            <a:endParaRPr lang="en-US" dirty="0"/>
          </a:p>
        </p:txBody>
      </p:sp>
      <p:sp>
        <p:nvSpPr>
          <p:cNvPr id="3" name="Subtitle 2"/>
          <p:cNvSpPr>
            <a:spLocks noGrp="1"/>
          </p:cNvSpPr>
          <p:nvPr>
            <p:ph type="subTitle" idx="1"/>
          </p:nvPr>
        </p:nvSpPr>
        <p:spPr>
          <a:xfrm>
            <a:off x="1422400" y="3905864"/>
            <a:ext cx="8229600" cy="1123336"/>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2A454826-A92D-4C0F-8C6B-1334D8753575}" type="datetimeFigureOut">
              <a:rPr lang="en-GB" smtClean="0"/>
              <a:t>06/10/2023</a:t>
            </a:fld>
            <a:endParaRPr lang="en-GB"/>
          </a:p>
        </p:txBody>
      </p:sp>
      <p:sp>
        <p:nvSpPr>
          <p:cNvPr id="8" name="Slide Number Placeholder 7"/>
          <p:cNvSpPr>
            <a:spLocks noGrp="1"/>
          </p:cNvSpPr>
          <p:nvPr>
            <p:ph type="sldNum" sz="quarter" idx="11"/>
          </p:nvPr>
        </p:nvSpPr>
        <p:spPr/>
        <p:txBody>
          <a:bodyPr/>
          <a:lstStyle/>
          <a:p>
            <a:fld id="{87935B94-4DB2-43B8-AD58-7D61EC0BFACB}"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721712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4608576" y="1545336"/>
            <a:ext cx="5632704"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p:cNvSpPr>
            <a:spLocks noGrp="1"/>
          </p:cNvSpPr>
          <p:nvPr>
            <p:ph type="dt" sz="half" idx="14"/>
          </p:nvPr>
        </p:nvSpPr>
        <p:spPr/>
        <p:txBody>
          <a:bodyPr/>
          <a:lstStyle/>
          <a:p>
            <a:fld id="{2A454826-A92D-4C0F-8C6B-1334D8753575}" type="datetimeFigureOut">
              <a:rPr lang="en-GB" smtClean="0"/>
              <a:t>06/10/2023</a:t>
            </a:fld>
            <a:endParaRPr lang="en-GB"/>
          </a:p>
        </p:txBody>
      </p:sp>
      <p:sp>
        <p:nvSpPr>
          <p:cNvPr id="10" name="Slide Number Placeholder 9"/>
          <p:cNvSpPr>
            <a:spLocks noGrp="1"/>
          </p:cNvSpPr>
          <p:nvPr>
            <p:ph type="sldNum" sz="quarter" idx="15"/>
          </p:nvPr>
        </p:nvSpPr>
        <p:spPr/>
        <p:txBody>
          <a:bodyPr/>
          <a:lstStyle/>
          <a:p>
            <a:fld id="{87935B94-4DB2-43B8-AD58-7D61EC0BFACB}" type="slidenum">
              <a:rPr lang="en-GB" smtClean="0"/>
              <a:t>‹#›</a:t>
            </a:fld>
            <a:endParaRPr lang="en-GB"/>
          </a:p>
        </p:txBody>
      </p:sp>
      <p:sp>
        <p:nvSpPr>
          <p:cNvPr id="11" name="Footer Placeholder 10"/>
          <p:cNvSpPr>
            <a:spLocks noGrp="1"/>
          </p:cNvSpPr>
          <p:nvPr>
            <p:ph type="ftr" sz="quarter" idx="16"/>
          </p:nvPr>
        </p:nvSpPr>
        <p:spPr/>
        <p:txBody>
          <a:bodyPr/>
          <a:lstStyle/>
          <a:p>
            <a:endParaRPr lang="en-GB"/>
          </a:p>
        </p:txBody>
      </p:sp>
      <p:sp>
        <p:nvSpPr>
          <p:cNvPr id="12" name="Title 1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503938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26464" y="1472184"/>
            <a:ext cx="8229600" cy="2130552"/>
          </a:xfrm>
        </p:spPr>
        <p:txBody>
          <a:bodyPr anchor="t">
            <a:noAutofit/>
          </a:bodyPr>
          <a:lstStyle>
            <a:lvl1pPr algn="l">
              <a:defRPr sz="4800" b="1" cap="all"/>
            </a:lvl1pPr>
          </a:lstStyle>
          <a:p>
            <a:r>
              <a:rPr lang="en-US"/>
              <a:t>Click to edit Master title style</a:t>
            </a:r>
            <a:endParaRPr lang="en-US" dirty="0"/>
          </a:p>
        </p:txBody>
      </p:sp>
      <p:sp>
        <p:nvSpPr>
          <p:cNvPr id="3" name="Text Placeholder 2"/>
          <p:cNvSpPr>
            <a:spLocks noGrp="1"/>
          </p:cNvSpPr>
          <p:nvPr>
            <p:ph type="body" idx="1"/>
          </p:nvPr>
        </p:nvSpPr>
        <p:spPr>
          <a:xfrm>
            <a:off x="1426464" y="3886200"/>
            <a:ext cx="8229600" cy="914400"/>
          </a:xfrm>
        </p:spPr>
        <p:txBody>
          <a:bodyPr anchor="t">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2A454826-A92D-4C0F-8C6B-1334D8753575}" type="datetimeFigureOut">
              <a:rPr lang="en-GB" smtClean="0"/>
              <a:t>06/10/2023</a:t>
            </a:fld>
            <a:endParaRPr lang="en-GB"/>
          </a:p>
        </p:txBody>
      </p:sp>
      <p:sp>
        <p:nvSpPr>
          <p:cNvPr id="8" name="Slide Number Placeholder 7"/>
          <p:cNvSpPr>
            <a:spLocks noGrp="1"/>
          </p:cNvSpPr>
          <p:nvPr>
            <p:ph type="sldNum" sz="quarter" idx="11"/>
          </p:nvPr>
        </p:nvSpPr>
        <p:spPr/>
        <p:txBody>
          <a:bodyPr/>
          <a:lstStyle/>
          <a:p>
            <a:fld id="{87935B94-4DB2-43B8-AD58-7D61EC0BFACB}"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858124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58369" y="609600"/>
            <a:ext cx="4821767" cy="1066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982664" y="1915859"/>
            <a:ext cx="4862621" cy="2881426"/>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2339" y="1915881"/>
            <a:ext cx="4852415" cy="2881398"/>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p:cNvSpPr>
            <a:spLocks noGrp="1"/>
          </p:cNvSpPr>
          <p:nvPr>
            <p:ph type="dt" sz="half" idx="10"/>
          </p:nvPr>
        </p:nvSpPr>
        <p:spPr/>
        <p:txBody>
          <a:bodyPr/>
          <a:lstStyle/>
          <a:p>
            <a:fld id="{2A454826-A92D-4C0F-8C6B-1334D8753575}" type="datetimeFigureOut">
              <a:rPr lang="en-GB" smtClean="0"/>
              <a:t>06/10/2023</a:t>
            </a:fld>
            <a:endParaRPr lang="en-GB"/>
          </a:p>
        </p:txBody>
      </p:sp>
      <p:sp>
        <p:nvSpPr>
          <p:cNvPr id="10" name="Slide Number Placeholder 9"/>
          <p:cNvSpPr>
            <a:spLocks noGrp="1"/>
          </p:cNvSpPr>
          <p:nvPr>
            <p:ph type="sldNum" sz="quarter" idx="11"/>
          </p:nvPr>
        </p:nvSpPr>
        <p:spPr/>
        <p:txBody>
          <a:bodyPr/>
          <a:lstStyle/>
          <a:p>
            <a:fld id="{87935B94-4DB2-43B8-AD58-7D61EC0BFACB}" type="slidenum">
              <a:rPr lang="en-GB" smtClean="0"/>
              <a:t>‹#›</a:t>
            </a:fld>
            <a:endParaRPr lang="en-GB"/>
          </a:p>
        </p:txBody>
      </p:sp>
      <p:sp>
        <p:nvSpPr>
          <p:cNvPr id="11" name="Footer Placeholder 10"/>
          <p:cNvSpPr>
            <a:spLocks noGrp="1"/>
          </p:cNvSpPr>
          <p:nvPr>
            <p:ph type="ftr" sz="quarter" idx="12"/>
          </p:nvPr>
        </p:nvSpPr>
        <p:spPr>
          <a:xfrm>
            <a:off x="658368" y="6356351"/>
            <a:ext cx="6803136" cy="365125"/>
          </a:xfrm>
        </p:spPr>
        <p:txBody>
          <a:bodyPr/>
          <a:lstStyle/>
          <a:p>
            <a:endParaRPr lang="en-GB"/>
          </a:p>
        </p:txBody>
      </p:sp>
    </p:spTree>
    <p:extLst>
      <p:ext uri="{BB962C8B-B14F-4D97-AF65-F5344CB8AC3E}">
        <p14:creationId xmlns:p14="http://schemas.microsoft.com/office/powerpoint/2010/main" val="2970822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58368" y="609601"/>
            <a:ext cx="4820979" cy="1066799"/>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60401" y="1916113"/>
            <a:ext cx="4851400"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60400" y="2860677"/>
            <a:ext cx="4851400" cy="2882899"/>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168" y="1916113"/>
            <a:ext cx="4881033" cy="646112"/>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990168" y="2860676"/>
            <a:ext cx="4868333" cy="2882900"/>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p:cNvSpPr>
            <a:spLocks noGrp="1"/>
          </p:cNvSpPr>
          <p:nvPr>
            <p:ph type="dt" sz="half" idx="10"/>
          </p:nvPr>
        </p:nvSpPr>
        <p:spPr/>
        <p:txBody>
          <a:bodyPr/>
          <a:lstStyle/>
          <a:p>
            <a:fld id="{2A454826-A92D-4C0F-8C6B-1334D8753575}" type="datetimeFigureOut">
              <a:rPr lang="en-GB" smtClean="0"/>
              <a:t>06/10/2023</a:t>
            </a:fld>
            <a:endParaRPr lang="en-GB"/>
          </a:p>
        </p:txBody>
      </p:sp>
      <p:sp>
        <p:nvSpPr>
          <p:cNvPr id="11" name="Slide Number Placeholder 10"/>
          <p:cNvSpPr>
            <a:spLocks noGrp="1"/>
          </p:cNvSpPr>
          <p:nvPr>
            <p:ph type="sldNum" sz="quarter" idx="11"/>
          </p:nvPr>
        </p:nvSpPr>
        <p:spPr/>
        <p:txBody>
          <a:bodyPr/>
          <a:lstStyle/>
          <a:p>
            <a:fld id="{87935B94-4DB2-43B8-AD58-7D61EC0BFACB}" type="slidenum">
              <a:rPr lang="en-GB" smtClean="0"/>
              <a:t>‹#›</a:t>
            </a:fld>
            <a:endParaRPr lang="en-GB"/>
          </a:p>
        </p:txBody>
      </p:sp>
      <p:sp>
        <p:nvSpPr>
          <p:cNvPr id="12" name="Footer Placeholder 11"/>
          <p:cNvSpPr>
            <a:spLocks noGrp="1"/>
          </p:cNvSpPr>
          <p:nvPr>
            <p:ph type="ftr" sz="quarter" idx="12"/>
          </p:nvPr>
        </p:nvSpPr>
        <p:spPr>
          <a:xfrm>
            <a:off x="658368" y="6356351"/>
            <a:ext cx="6803136" cy="365125"/>
          </a:xfrm>
        </p:spPr>
        <p:txBody>
          <a:bodyPr/>
          <a:lstStyle/>
          <a:p>
            <a:endParaRPr lang="en-GB"/>
          </a:p>
        </p:txBody>
      </p:sp>
    </p:spTree>
    <p:extLst>
      <p:ext uri="{BB962C8B-B14F-4D97-AF65-F5344CB8AC3E}">
        <p14:creationId xmlns:p14="http://schemas.microsoft.com/office/powerpoint/2010/main" val="2611008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9550400" y="1551544"/>
            <a:ext cx="2438400" cy="365125"/>
          </a:xfrm>
        </p:spPr>
        <p:txBody>
          <a:bodyPr/>
          <a:lstStyle/>
          <a:p>
            <a:fld id="{2A454826-A92D-4C0F-8C6B-1334D8753575}" type="datetimeFigureOut">
              <a:rPr lang="en-GB" smtClean="0"/>
              <a:t>06/10/2023</a:t>
            </a:fld>
            <a:endParaRPr lang="en-GB"/>
          </a:p>
        </p:txBody>
      </p:sp>
      <p:sp>
        <p:nvSpPr>
          <p:cNvPr id="5" name="Title 4"/>
          <p:cNvSpPr>
            <a:spLocks noGrp="1"/>
          </p:cNvSpPr>
          <p:nvPr>
            <p:ph type="title"/>
          </p:nvPr>
        </p:nvSpPr>
        <p:spPr/>
        <p:txBody>
          <a:bodyPr/>
          <a:lstStyle/>
          <a:p>
            <a:r>
              <a:rPr lang="en-US"/>
              <a:t>Click to edit Master title style</a:t>
            </a:r>
            <a:endParaRPr lang="en-US" dirty="0"/>
          </a:p>
        </p:txBody>
      </p:sp>
      <p:sp>
        <p:nvSpPr>
          <p:cNvPr id="4" name="Slide Number Placeholder 3"/>
          <p:cNvSpPr>
            <a:spLocks noGrp="1"/>
          </p:cNvSpPr>
          <p:nvPr>
            <p:ph type="sldNum" sz="quarter" idx="11"/>
          </p:nvPr>
        </p:nvSpPr>
        <p:spPr/>
        <p:txBody>
          <a:bodyPr/>
          <a:lstStyle/>
          <a:p>
            <a:fld id="{87935B94-4DB2-43B8-AD58-7D61EC0BFACB}" type="slidenum">
              <a:rPr lang="en-GB" smtClean="0"/>
              <a:t>‹#›</a:t>
            </a:fld>
            <a:endParaRPr lang="en-GB"/>
          </a:p>
        </p:txBody>
      </p:sp>
      <p:sp>
        <p:nvSpPr>
          <p:cNvPr id="6" name="Footer Placeholder 5"/>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885154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454826-A92D-4C0F-8C6B-1334D8753575}" type="datetimeFigureOut">
              <a:rPr lang="en-GB" smtClean="0"/>
              <a:t>06/10/2023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935B94-4DB2-43B8-AD58-7D61EC0BFACB}" type="slidenum">
              <a:rPr lang="en-GB" smtClean="0"/>
              <a:t>‹#›</a:t>
            </a:fld>
            <a:endParaRPr lang="en-GB"/>
          </a:p>
        </p:txBody>
      </p:sp>
    </p:spTree>
    <p:extLst>
      <p:ext uri="{BB962C8B-B14F-4D97-AF65-F5344CB8AC3E}">
        <p14:creationId xmlns:p14="http://schemas.microsoft.com/office/powerpoint/2010/main" val="2467816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5985934" y="1920877"/>
            <a:ext cx="4872567" cy="2889249"/>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58369" y="606425"/>
            <a:ext cx="4838700" cy="1041400"/>
          </a:xfrm>
        </p:spPr>
        <p:txBody>
          <a:bodyPr anchor="t">
            <a:normAutofit/>
          </a:bodyPr>
          <a:lstStyle>
            <a:lvl1pPr algn="l">
              <a:defRPr sz="1800" b="1"/>
            </a:lvl1pPr>
          </a:lstStyle>
          <a:p>
            <a:r>
              <a:rPr lang="en-US"/>
              <a:t>Click to edit Master title style</a:t>
            </a:r>
            <a:endParaRPr lang="en-US" dirty="0"/>
          </a:p>
        </p:txBody>
      </p:sp>
      <p:sp>
        <p:nvSpPr>
          <p:cNvPr id="4" name="Text Placeholder 3"/>
          <p:cNvSpPr>
            <a:spLocks noGrp="1"/>
          </p:cNvSpPr>
          <p:nvPr>
            <p:ph type="body" sz="half" idx="2"/>
          </p:nvPr>
        </p:nvSpPr>
        <p:spPr>
          <a:xfrm>
            <a:off x="660401" y="1920876"/>
            <a:ext cx="4838700" cy="1812925"/>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A454826-A92D-4C0F-8C6B-1334D8753575}" type="datetimeFigureOut">
              <a:rPr lang="en-GB" smtClean="0"/>
              <a:t>06/10/2023</a:t>
            </a:fld>
            <a:endParaRPr lang="en-GB"/>
          </a:p>
        </p:txBody>
      </p:sp>
      <p:sp>
        <p:nvSpPr>
          <p:cNvPr id="9" name="Slide Number Placeholder 8"/>
          <p:cNvSpPr>
            <a:spLocks noGrp="1"/>
          </p:cNvSpPr>
          <p:nvPr>
            <p:ph type="sldNum" sz="quarter" idx="11"/>
          </p:nvPr>
        </p:nvSpPr>
        <p:spPr/>
        <p:txBody>
          <a:bodyPr/>
          <a:lstStyle/>
          <a:p>
            <a:fld id="{87935B94-4DB2-43B8-AD58-7D61EC0BFACB}" type="slidenum">
              <a:rPr lang="en-GB" smtClean="0"/>
              <a:t>‹#›</a:t>
            </a:fld>
            <a:endParaRPr lang="en-GB"/>
          </a:p>
        </p:txBody>
      </p:sp>
      <p:sp>
        <p:nvSpPr>
          <p:cNvPr id="10" name="Footer Placeholder 9"/>
          <p:cNvSpPr>
            <a:spLocks noGrp="1"/>
          </p:cNvSpPr>
          <p:nvPr>
            <p:ph type="ftr" sz="quarter" idx="12"/>
          </p:nvPr>
        </p:nvSpPr>
        <p:spPr>
          <a:xfrm>
            <a:off x="658368" y="6356351"/>
            <a:ext cx="6803136" cy="365125"/>
          </a:xfrm>
        </p:spPr>
        <p:txBody>
          <a:bodyPr/>
          <a:lstStyle/>
          <a:p>
            <a:endParaRPr lang="en-GB"/>
          </a:p>
        </p:txBody>
      </p:sp>
    </p:spTree>
    <p:extLst>
      <p:ext uri="{BB962C8B-B14F-4D97-AF65-F5344CB8AC3E}">
        <p14:creationId xmlns:p14="http://schemas.microsoft.com/office/powerpoint/2010/main" val="1818683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8368" y="600075"/>
            <a:ext cx="2766483" cy="1981201"/>
          </a:xfrm>
          <a:ln>
            <a:noFill/>
          </a:ln>
        </p:spPr>
        <p:txBody>
          <a:bodyPr anchor="t">
            <a:normAutofit/>
          </a:bodyPr>
          <a:lstStyle>
            <a:lvl1pPr algn="l">
              <a:defRPr sz="1800" b="0"/>
            </a:lvl1pPr>
          </a:lstStyle>
          <a:p>
            <a:r>
              <a:rPr lang="en-US"/>
              <a:t>Click to edit Master title style</a:t>
            </a:r>
            <a:endParaRPr lang="en-US" dirty="0"/>
          </a:p>
        </p:txBody>
      </p:sp>
      <p:sp>
        <p:nvSpPr>
          <p:cNvPr id="3" name="Picture Placeholder 2"/>
          <p:cNvSpPr>
            <a:spLocks noGrp="1"/>
          </p:cNvSpPr>
          <p:nvPr>
            <p:ph type="pic" idx="1"/>
          </p:nvPr>
        </p:nvSpPr>
        <p:spPr>
          <a:xfrm>
            <a:off x="3951817" y="1651000"/>
            <a:ext cx="7503583" cy="422076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951816" y="614364"/>
            <a:ext cx="4988984" cy="909637"/>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A454826-A92D-4C0F-8C6B-1334D8753575}" type="datetimeFigureOut">
              <a:rPr lang="en-GB" smtClean="0"/>
              <a:t>06/10/2023</a:t>
            </a:fld>
            <a:endParaRPr lang="en-GB"/>
          </a:p>
        </p:txBody>
      </p:sp>
      <p:sp>
        <p:nvSpPr>
          <p:cNvPr id="9" name="Slide Number Placeholder 8"/>
          <p:cNvSpPr>
            <a:spLocks noGrp="1"/>
          </p:cNvSpPr>
          <p:nvPr>
            <p:ph type="sldNum" sz="quarter" idx="11"/>
          </p:nvPr>
        </p:nvSpPr>
        <p:spPr/>
        <p:txBody>
          <a:bodyPr/>
          <a:lstStyle/>
          <a:p>
            <a:fld id="{87935B94-4DB2-43B8-AD58-7D61EC0BFACB}" type="slidenum">
              <a:rPr lang="en-GB" smtClean="0"/>
              <a:t>‹#›</a:t>
            </a:fld>
            <a:endParaRPr lang="en-GB"/>
          </a:p>
        </p:txBody>
      </p:sp>
      <p:sp>
        <p:nvSpPr>
          <p:cNvPr id="10" name="Footer Placeholder 9"/>
          <p:cNvSpPr>
            <a:spLocks noGrp="1"/>
          </p:cNvSpPr>
          <p:nvPr>
            <p:ph type="ftr" sz="quarter" idx="12"/>
          </p:nvPr>
        </p:nvSpPr>
        <p:spPr>
          <a:xfrm>
            <a:off x="658368" y="6356351"/>
            <a:ext cx="6803136" cy="365125"/>
          </a:xfrm>
        </p:spPr>
        <p:txBody>
          <a:bodyPr/>
          <a:lstStyle/>
          <a:p>
            <a:endParaRPr lang="en-GB"/>
          </a:p>
        </p:txBody>
      </p:sp>
    </p:spTree>
    <p:extLst>
      <p:ext uri="{BB962C8B-B14F-4D97-AF65-F5344CB8AC3E}">
        <p14:creationId xmlns:p14="http://schemas.microsoft.com/office/powerpoint/2010/main" val="188144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4605867" y="1554480"/>
            <a:ext cx="5629744" cy="38862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54826-A92D-4C0F-8C6B-1334D8753575}"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935B94-4DB2-43B8-AD58-7D61EC0BFACB}" type="slidenum">
              <a:rPr lang="en-GB" smtClean="0"/>
              <a:t>‹#›</a:t>
            </a:fld>
            <a:endParaRPr lang="en-GB"/>
          </a:p>
        </p:txBody>
      </p:sp>
    </p:spTree>
    <p:extLst>
      <p:ext uri="{BB962C8B-B14F-4D97-AF65-F5344CB8AC3E}">
        <p14:creationId xmlns:p14="http://schemas.microsoft.com/office/powerpoint/2010/main" val="1031429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26464" y="1554480"/>
            <a:ext cx="2767584" cy="3886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608576" y="1554480"/>
            <a:ext cx="5632704" cy="3886200"/>
          </a:xfrm>
        </p:spPr>
        <p:txBody>
          <a:bodyPr vert="eaVe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54826-A92D-4C0F-8C6B-1334D8753575}" type="datetimeFigureOut">
              <a:rPr lang="en-GB" smtClean="0"/>
              <a:t>06/10/2023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935B94-4DB2-43B8-AD58-7D61EC0BFACB}" type="slidenum">
              <a:rPr lang="en-GB" smtClean="0"/>
              <a:t>‹#›</a:t>
            </a:fld>
            <a:endParaRPr lang="en-GB"/>
          </a:p>
        </p:txBody>
      </p:sp>
    </p:spTree>
    <p:extLst>
      <p:ext uri="{BB962C8B-B14F-4D97-AF65-F5344CB8AC3E}">
        <p14:creationId xmlns:p14="http://schemas.microsoft.com/office/powerpoint/2010/main" val="1312479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26464" y="1554480"/>
            <a:ext cx="2764464" cy="197946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4605867" y="1547036"/>
            <a:ext cx="5629744" cy="38862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550400" y="189469"/>
            <a:ext cx="2438400"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2A454826-A92D-4C0F-8C6B-1334D8753575}" type="datetimeFigureOut">
              <a:rPr lang="en-GB" smtClean="0"/>
              <a:t>06/10/2023</a:t>
            </a:fld>
            <a:endParaRPr lang="en-GB"/>
          </a:p>
        </p:txBody>
      </p:sp>
      <p:sp>
        <p:nvSpPr>
          <p:cNvPr id="5" name="Footer Placeholder 4"/>
          <p:cNvSpPr>
            <a:spLocks noGrp="1"/>
          </p:cNvSpPr>
          <p:nvPr>
            <p:ph type="ftr" sz="quarter" idx="3"/>
          </p:nvPr>
        </p:nvSpPr>
        <p:spPr>
          <a:xfrm>
            <a:off x="1426464" y="6356351"/>
            <a:ext cx="6803136" cy="365125"/>
          </a:xfrm>
          <a:prstGeom prst="rect">
            <a:avLst/>
          </a:prstGeom>
        </p:spPr>
        <p:txBody>
          <a:bodyPr vert="horz" lIns="91440" tIns="45720" rIns="91440" bIns="45720" rtlCol="0" anchor="t"/>
          <a:lstStyle>
            <a:lvl1pPr algn="l">
              <a:defRPr sz="1200">
                <a:solidFill>
                  <a:schemeClr val="tx1"/>
                </a:solidFill>
              </a:defRPr>
            </a:lvl1pPr>
          </a:lstStyle>
          <a:p>
            <a:endParaRPr lang="en-GB"/>
          </a:p>
        </p:txBody>
      </p:sp>
      <p:sp>
        <p:nvSpPr>
          <p:cNvPr id="6" name="Slide Number Placeholder 5"/>
          <p:cNvSpPr>
            <a:spLocks noGrp="1"/>
          </p:cNvSpPr>
          <p:nvPr>
            <p:ph type="sldNum" sz="quarter" idx="4"/>
          </p:nvPr>
        </p:nvSpPr>
        <p:spPr>
          <a:xfrm>
            <a:off x="9546336" y="6356351"/>
            <a:ext cx="1516912" cy="365125"/>
          </a:xfrm>
          <a:prstGeom prst="rect">
            <a:avLst/>
          </a:prstGeom>
        </p:spPr>
        <p:txBody>
          <a:bodyPr vert="horz" lIns="91440" tIns="45720" rIns="91440" bIns="45720" rtlCol="0" anchor="t"/>
          <a:lstStyle>
            <a:lvl1pPr algn="l">
              <a:defRPr sz="1200">
                <a:solidFill>
                  <a:schemeClr val="tx1">
                    <a:tint val="75000"/>
                  </a:schemeClr>
                </a:solidFill>
              </a:defRPr>
            </a:lvl1pPr>
          </a:lstStyle>
          <a:p>
            <a:fld id="{87935B94-4DB2-43B8-AD58-7D61EC0BFACB}" type="slidenum">
              <a:rPr lang="en-GB" smtClean="0"/>
              <a:t>‹#›</a:t>
            </a:fld>
            <a:endParaRPr lang="en-GB"/>
          </a:p>
        </p:txBody>
      </p:sp>
    </p:spTree>
    <p:extLst>
      <p:ext uri="{BB962C8B-B14F-4D97-AF65-F5344CB8AC3E}">
        <p14:creationId xmlns:p14="http://schemas.microsoft.com/office/powerpoint/2010/main" val="24181769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18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i="1"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5.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6.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slideLayout" Target="../slideLayouts/slideLayout7.xml"/><Relationship Id="rId1" Type="http://schemas.openxmlformats.org/officeDocument/2006/relationships/tags" Target="../tags/tag7.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slideLayout" Target="../slideLayouts/slideLayout7.xml"/><Relationship Id="rId1" Type="http://schemas.openxmlformats.org/officeDocument/2006/relationships/tags" Target="../tags/tag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p:txBody>
          <a:bodyPr/>
          <a:lstStyle/>
          <a:p>
            <a:r>
              <a:rPr lang="en-GB" altLang="en-US" dirty="0" err="1"/>
              <a:t>Anova</a:t>
            </a:r>
            <a:endParaRPr lang="en-US" altLang="en-US" dirty="0"/>
          </a:p>
        </p:txBody>
      </p:sp>
      <p:sp>
        <p:nvSpPr>
          <p:cNvPr id="6147" name="Subtitle 2"/>
          <p:cNvSpPr>
            <a:spLocks noGrp="1"/>
          </p:cNvSpPr>
          <p:nvPr>
            <p:ph type="subTitle" idx="1"/>
          </p:nvPr>
        </p:nvSpPr>
        <p:spPr>
          <a:xfrm>
            <a:off x="2590800" y="3905864"/>
            <a:ext cx="7537648" cy="1123336"/>
          </a:xfrm>
        </p:spPr>
        <p:txBody>
          <a:bodyPr>
            <a:normAutofit fontScale="85000" lnSpcReduction="20000"/>
          </a:bodyPr>
          <a:lstStyle/>
          <a:p>
            <a:r>
              <a:rPr lang="en-GB" altLang="en-US" sz="4000" dirty="0"/>
              <a:t>Dr Stuart Jones</a:t>
            </a:r>
          </a:p>
          <a:p>
            <a:r>
              <a:rPr lang="en-GB" altLang="en-US" sz="4000"/>
              <a:t>Slides by Dr </a:t>
            </a:r>
            <a:r>
              <a:rPr lang="en-GB" altLang="en-US" sz="4000" dirty="0"/>
              <a:t>Charlotte Greenway</a:t>
            </a:r>
            <a:endParaRPr lang="en-US" altLang="en-US" sz="4000" dirty="0"/>
          </a:p>
        </p:txBody>
      </p:sp>
      <p:sp>
        <p:nvSpPr>
          <p:cNvPr id="4" name="Slide Number Placeholder 3"/>
          <p:cNvSpPr>
            <a:spLocks noGrp="1"/>
          </p:cNvSpPr>
          <p:nvPr>
            <p:ph type="sldNum" sz="quarter" idx="12"/>
          </p:nvPr>
        </p:nvSpPr>
        <p:spPr/>
        <p:txBody>
          <a:bodyPr/>
          <a:lstStyle/>
          <a:p>
            <a:pPr>
              <a:defRPr/>
            </a:pPr>
            <a:fld id="{3EB2D079-86E6-4631-9A5E-AE5365174131}" type="slidenum">
              <a:rPr lang="en-US">
                <a:solidFill>
                  <a:srgbClr val="FFFFFF"/>
                </a:solidFill>
                <a:latin typeface="Candara"/>
              </a:rPr>
              <a:pPr>
                <a:defRPr/>
              </a:pPr>
              <a:t>1</a:t>
            </a:fld>
            <a:endParaRPr lang="en-US">
              <a:solidFill>
                <a:srgbClr val="FFFFFF"/>
              </a:solidFill>
              <a:latin typeface="Candara"/>
            </a:endParaRPr>
          </a:p>
        </p:txBody>
      </p:sp>
    </p:spTree>
    <p:extLst>
      <p:ext uri="{BB962C8B-B14F-4D97-AF65-F5344CB8AC3E}">
        <p14:creationId xmlns:p14="http://schemas.microsoft.com/office/powerpoint/2010/main" val="3171437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63552" y="476672"/>
            <a:ext cx="6318448" cy="5509200"/>
          </a:xfrm>
          <a:prstGeom prst="rect">
            <a:avLst/>
          </a:prstGeom>
        </p:spPr>
        <p:txBody>
          <a:bodyPr wrap="square">
            <a:spAutoFit/>
          </a:bodyPr>
          <a:lstStyle/>
          <a:p>
            <a:r>
              <a:rPr lang="en-GB" sz="7200" dirty="0">
                <a:solidFill>
                  <a:srgbClr val="FFFFFF"/>
                </a:solidFill>
                <a:latin typeface="Candara"/>
              </a:rPr>
              <a:t>ANOVA</a:t>
            </a:r>
          </a:p>
          <a:p>
            <a:r>
              <a:rPr lang="en-GB" sz="4000" dirty="0">
                <a:solidFill>
                  <a:srgbClr val="FFFFFF"/>
                </a:solidFill>
                <a:latin typeface="Candara"/>
              </a:rPr>
              <a:t>Introduction</a:t>
            </a:r>
          </a:p>
          <a:p>
            <a:r>
              <a:rPr lang="en-GB" sz="4000" dirty="0">
                <a:solidFill>
                  <a:srgbClr val="FFFFFF"/>
                </a:solidFill>
                <a:latin typeface="Candara"/>
              </a:rPr>
              <a:t>Different types of ANOVA</a:t>
            </a:r>
          </a:p>
          <a:p>
            <a:r>
              <a:rPr lang="en-GB" sz="4000" dirty="0">
                <a:solidFill>
                  <a:srgbClr val="FFFFFF"/>
                </a:solidFill>
                <a:latin typeface="Candara"/>
              </a:rPr>
              <a:t>Assumptions of ANOVA</a:t>
            </a:r>
          </a:p>
          <a:p>
            <a:r>
              <a:rPr lang="en-GB" sz="4000" dirty="0">
                <a:solidFill>
                  <a:srgbClr val="FFFFFF"/>
                </a:solidFill>
                <a:latin typeface="Candara"/>
              </a:rPr>
              <a:t>Hypotheses in ANOVA</a:t>
            </a:r>
          </a:p>
          <a:p>
            <a:r>
              <a:rPr lang="en-GB" sz="4000" dirty="0">
                <a:solidFill>
                  <a:srgbClr val="FFFFFF"/>
                </a:solidFill>
                <a:latin typeface="Candara"/>
              </a:rPr>
              <a:t>Main effects/interactions</a:t>
            </a:r>
          </a:p>
          <a:p>
            <a:r>
              <a:rPr lang="en-GB" sz="4000" dirty="0">
                <a:solidFill>
                  <a:srgbClr val="FFFFFF"/>
                </a:solidFill>
                <a:latin typeface="Candara"/>
              </a:rPr>
              <a:t>Post hoc tests</a:t>
            </a:r>
          </a:p>
          <a:p>
            <a:r>
              <a:rPr lang="en-GB" sz="4000" dirty="0">
                <a:solidFill>
                  <a:srgbClr val="FFFFFF"/>
                </a:solidFill>
                <a:latin typeface="Candara"/>
              </a:rPr>
              <a:t>The F distribution</a:t>
            </a:r>
          </a:p>
        </p:txBody>
      </p:sp>
    </p:spTree>
    <p:extLst>
      <p:ext uri="{BB962C8B-B14F-4D97-AF65-F5344CB8AC3E}">
        <p14:creationId xmlns:p14="http://schemas.microsoft.com/office/powerpoint/2010/main" val="334468256"/>
      </p:ext>
    </p:extLst>
  </p:cSld>
  <p:clrMapOvr>
    <a:masterClrMapping/>
  </p:clrMapOvr>
  <mc:AlternateContent xmlns:mc="http://schemas.openxmlformats.org/markup-compatibility/2006" xmlns:p14="http://schemas.microsoft.com/office/powerpoint/2010/main">
    <mc:Choice Requires="p14">
      <p:transition spd="slow" p14:dur="2000" advTm="29784"/>
    </mc:Choice>
    <mc:Fallback xmlns="">
      <p:transition spd="slow" advTm="2978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35561" y="476672"/>
            <a:ext cx="3855543" cy="923330"/>
          </a:xfrm>
          <a:prstGeom prst="rect">
            <a:avLst/>
          </a:prstGeom>
        </p:spPr>
        <p:txBody>
          <a:bodyPr wrap="none">
            <a:spAutoFit/>
          </a:bodyPr>
          <a:lstStyle/>
          <a:p>
            <a:r>
              <a:rPr lang="en-GB" sz="5400" dirty="0">
                <a:solidFill>
                  <a:srgbClr val="FFFFFF"/>
                </a:solidFill>
                <a:latin typeface="Candara"/>
              </a:rPr>
              <a:t>Introduction</a:t>
            </a:r>
          </a:p>
        </p:txBody>
      </p:sp>
      <p:sp>
        <p:nvSpPr>
          <p:cNvPr id="3" name="Rectangle 2"/>
          <p:cNvSpPr/>
          <p:nvPr/>
        </p:nvSpPr>
        <p:spPr>
          <a:xfrm>
            <a:off x="2351584" y="2060849"/>
            <a:ext cx="7272808" cy="954107"/>
          </a:xfrm>
          <a:prstGeom prst="rect">
            <a:avLst/>
          </a:prstGeom>
        </p:spPr>
        <p:txBody>
          <a:bodyPr wrap="square">
            <a:spAutoFit/>
          </a:bodyPr>
          <a:lstStyle/>
          <a:p>
            <a:r>
              <a:rPr lang="en-GB" sz="2800" dirty="0">
                <a:solidFill>
                  <a:srgbClr val="FFFFFF"/>
                </a:solidFill>
                <a:latin typeface="Candara"/>
              </a:rPr>
              <a:t>ANOVA is a statistical method used to compare the means of two or more groups</a:t>
            </a:r>
          </a:p>
        </p:txBody>
      </p:sp>
      <p:sp>
        <p:nvSpPr>
          <p:cNvPr id="4" name="Rectangle 3"/>
          <p:cNvSpPr/>
          <p:nvPr/>
        </p:nvSpPr>
        <p:spPr>
          <a:xfrm>
            <a:off x="2279576" y="3861049"/>
            <a:ext cx="7416824" cy="2246769"/>
          </a:xfrm>
          <a:prstGeom prst="rect">
            <a:avLst/>
          </a:prstGeom>
        </p:spPr>
        <p:txBody>
          <a:bodyPr wrap="square">
            <a:spAutoFit/>
          </a:bodyPr>
          <a:lstStyle/>
          <a:p>
            <a:r>
              <a:rPr lang="en-GB" sz="2800" dirty="0">
                <a:solidFill>
                  <a:srgbClr val="FFFFFF"/>
                </a:solidFill>
                <a:latin typeface="Candara"/>
              </a:rPr>
              <a:t>We have already compared the means of two groups/conditions using </a:t>
            </a:r>
            <a:r>
              <a:rPr lang="en-GB" sz="2800" dirty="0" err="1">
                <a:solidFill>
                  <a:srgbClr val="FFFFFF"/>
                </a:solidFill>
                <a:latin typeface="Candara"/>
              </a:rPr>
              <a:t>wilcoxon</a:t>
            </a:r>
            <a:r>
              <a:rPr lang="en-GB" sz="2800" dirty="0">
                <a:solidFill>
                  <a:srgbClr val="FFFFFF"/>
                </a:solidFill>
                <a:latin typeface="Candara"/>
              </a:rPr>
              <a:t>, Mann-Whitney and t-tests. Comparing the difference between chronological and random ordered questions, congruent and incongruent.</a:t>
            </a:r>
          </a:p>
        </p:txBody>
      </p:sp>
    </p:spTree>
    <p:extLst>
      <p:ext uri="{BB962C8B-B14F-4D97-AF65-F5344CB8AC3E}">
        <p14:creationId xmlns:p14="http://schemas.microsoft.com/office/powerpoint/2010/main" val="1738527087"/>
      </p:ext>
    </p:extLst>
  </p:cSld>
  <p:clrMapOvr>
    <a:masterClrMapping/>
  </p:clrMapOvr>
  <mc:AlternateContent xmlns:mc="http://schemas.openxmlformats.org/markup-compatibility/2006" xmlns:p14="http://schemas.microsoft.com/office/powerpoint/2010/main">
    <mc:Choice Requires="p14">
      <p:transition spd="slow" p14:dur="2000" advTm="49172"/>
    </mc:Choice>
    <mc:Fallback xmlns="">
      <p:transition spd="slow" advTm="4917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36280" y="188641"/>
            <a:ext cx="8424936" cy="2431435"/>
          </a:xfrm>
          <a:prstGeom prst="rect">
            <a:avLst/>
          </a:prstGeom>
        </p:spPr>
        <p:txBody>
          <a:bodyPr wrap="square">
            <a:spAutoFit/>
          </a:bodyPr>
          <a:lstStyle/>
          <a:p>
            <a:r>
              <a:rPr lang="en-GB" sz="3200" dirty="0">
                <a:solidFill>
                  <a:srgbClr val="FFFFFF"/>
                </a:solidFill>
                <a:latin typeface="Candara"/>
              </a:rPr>
              <a:t>ANOVA</a:t>
            </a:r>
          </a:p>
          <a:p>
            <a:r>
              <a:rPr lang="en-GB" sz="2800" dirty="0">
                <a:solidFill>
                  <a:srgbClr val="FFFFFF"/>
                </a:solidFill>
                <a:latin typeface="Candara"/>
              </a:rPr>
              <a:t>Factors (variables) - gender</a:t>
            </a:r>
          </a:p>
          <a:p>
            <a:r>
              <a:rPr lang="en-GB" sz="2800" dirty="0">
                <a:solidFill>
                  <a:srgbClr val="FFFFFF"/>
                </a:solidFill>
                <a:latin typeface="Candara"/>
              </a:rPr>
              <a:t>Levels (of the variables - male and female)</a:t>
            </a:r>
          </a:p>
          <a:p>
            <a:endParaRPr lang="en-GB" sz="3200" dirty="0">
              <a:solidFill>
                <a:srgbClr val="FFFFFF"/>
              </a:solidFill>
              <a:latin typeface="Candara"/>
            </a:endParaRPr>
          </a:p>
          <a:p>
            <a:endParaRPr lang="en-GB" sz="3200" dirty="0">
              <a:solidFill>
                <a:srgbClr val="FFFFFF"/>
              </a:solidFill>
              <a:latin typeface="Candara"/>
            </a:endParaRPr>
          </a:p>
        </p:txBody>
      </p:sp>
      <p:sp>
        <p:nvSpPr>
          <p:cNvPr id="3" name="Rectangle 2"/>
          <p:cNvSpPr/>
          <p:nvPr/>
        </p:nvSpPr>
        <p:spPr>
          <a:xfrm>
            <a:off x="1951982" y="5517233"/>
            <a:ext cx="7598419" cy="954107"/>
          </a:xfrm>
          <a:prstGeom prst="rect">
            <a:avLst/>
          </a:prstGeom>
        </p:spPr>
        <p:txBody>
          <a:bodyPr wrap="square">
            <a:spAutoFit/>
          </a:bodyPr>
          <a:lstStyle/>
          <a:p>
            <a:r>
              <a:rPr lang="en-GB" sz="2800" dirty="0">
                <a:solidFill>
                  <a:srgbClr val="FFFFFF"/>
                </a:solidFill>
                <a:latin typeface="Candara"/>
              </a:rPr>
              <a:t>Factor- dosage </a:t>
            </a:r>
          </a:p>
          <a:p>
            <a:r>
              <a:rPr lang="en-GB" sz="2800" dirty="0">
                <a:solidFill>
                  <a:srgbClr val="FFFFFF"/>
                </a:solidFill>
                <a:latin typeface="Candara"/>
              </a:rPr>
              <a:t>Levels - 0mg, 50mg, 100mg.</a:t>
            </a:r>
          </a:p>
        </p:txBody>
      </p:sp>
      <p:graphicFrame>
        <p:nvGraphicFramePr>
          <p:cNvPr id="4" name="Table 3"/>
          <p:cNvGraphicFramePr>
            <a:graphicFrameLocks noGrp="1"/>
          </p:cNvGraphicFramePr>
          <p:nvPr/>
        </p:nvGraphicFramePr>
        <p:xfrm>
          <a:off x="2711624" y="1844824"/>
          <a:ext cx="6417518" cy="3495368"/>
        </p:xfrm>
        <a:graphic>
          <a:graphicData uri="http://schemas.openxmlformats.org/drawingml/2006/table">
            <a:tbl>
              <a:tblPr firstRow="1" firstCol="1" bandRow="1"/>
              <a:tblGrid>
                <a:gridCol w="2138710">
                  <a:extLst>
                    <a:ext uri="{9D8B030D-6E8A-4147-A177-3AD203B41FA5}">
                      <a16:colId xmlns:a16="http://schemas.microsoft.com/office/drawing/2014/main" val="20000"/>
                    </a:ext>
                  </a:extLst>
                </a:gridCol>
                <a:gridCol w="2139404">
                  <a:extLst>
                    <a:ext uri="{9D8B030D-6E8A-4147-A177-3AD203B41FA5}">
                      <a16:colId xmlns:a16="http://schemas.microsoft.com/office/drawing/2014/main" val="20001"/>
                    </a:ext>
                  </a:extLst>
                </a:gridCol>
                <a:gridCol w="2139404">
                  <a:extLst>
                    <a:ext uri="{9D8B030D-6E8A-4147-A177-3AD203B41FA5}">
                      <a16:colId xmlns:a16="http://schemas.microsoft.com/office/drawing/2014/main" val="20002"/>
                    </a:ext>
                  </a:extLst>
                </a:gridCol>
              </a:tblGrid>
              <a:tr h="436921">
                <a:tc>
                  <a:txBody>
                    <a:bodyPr/>
                    <a:lstStyle/>
                    <a:p>
                      <a:pPr>
                        <a:spcAft>
                          <a:spcPts val="0"/>
                        </a:spcAft>
                      </a:pPr>
                      <a:r>
                        <a:rPr lang="en-GB" sz="2800" dirty="0">
                          <a:effectLst/>
                          <a:latin typeface="Calibri"/>
                          <a:ea typeface="Calibri"/>
                          <a:cs typeface="Times New Roman"/>
                        </a:rPr>
                        <a:t>0mg</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a:effectLst/>
                          <a:latin typeface="Calibri"/>
                          <a:ea typeface="Calibri"/>
                          <a:cs typeface="Times New Roman"/>
                        </a:rPr>
                        <a:t>50mg</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a:effectLst/>
                          <a:latin typeface="Calibri"/>
                          <a:ea typeface="Calibri"/>
                          <a:cs typeface="Times New Roman"/>
                        </a:rPr>
                        <a:t>100mg</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0"/>
                  </a:ext>
                </a:extLst>
              </a:tr>
              <a:tr h="436921">
                <a:tc>
                  <a:txBody>
                    <a:bodyPr/>
                    <a:lstStyle/>
                    <a:p>
                      <a:pPr>
                        <a:spcAft>
                          <a:spcPts val="0"/>
                        </a:spcAft>
                      </a:pPr>
                      <a:r>
                        <a:rPr lang="en-GB" sz="2800">
                          <a:effectLst/>
                          <a:latin typeface="Calibri"/>
                          <a:ea typeface="Calibri"/>
                          <a:cs typeface="Times New Roman"/>
                        </a:rPr>
                        <a:t>9</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4</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36921">
                <a:tc>
                  <a:txBody>
                    <a:bodyPr/>
                    <a:lstStyle/>
                    <a:p>
                      <a:pPr>
                        <a:spcAft>
                          <a:spcPts val="0"/>
                        </a:spcAft>
                      </a:pPr>
                      <a:r>
                        <a:rPr lang="en-GB" sz="2800" dirty="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36921">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2</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36921">
                <a:tc>
                  <a:txBody>
                    <a:bodyPr/>
                    <a:lstStyle/>
                    <a:p>
                      <a:pPr>
                        <a:spcAft>
                          <a:spcPts val="0"/>
                        </a:spcAft>
                      </a:pPr>
                      <a:r>
                        <a:rPr lang="en-GB" sz="280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36921">
                <a:tc>
                  <a:txBody>
                    <a:bodyPr/>
                    <a:lstStyle/>
                    <a:p>
                      <a:pPr>
                        <a:spcAft>
                          <a:spcPts val="0"/>
                        </a:spcAft>
                      </a:pPr>
                      <a:r>
                        <a:rPr lang="en-GB" sz="280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4</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36921">
                <a:tc>
                  <a:txBody>
                    <a:bodyPr/>
                    <a:lstStyle/>
                    <a:p>
                      <a:pPr>
                        <a:spcAft>
                          <a:spcPts val="0"/>
                        </a:spcAft>
                      </a:pPr>
                      <a:r>
                        <a:rPr lang="en-GB" sz="2800">
                          <a:effectLst/>
                          <a:latin typeface="Calibri"/>
                          <a:ea typeface="Calibri"/>
                          <a:cs typeface="Times New Roman"/>
                        </a:rPr>
                        <a:t>9</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36921">
                <a:tc>
                  <a:txBody>
                    <a:bodyPr/>
                    <a:lstStyle/>
                    <a:p>
                      <a:pPr>
                        <a:spcAft>
                          <a:spcPts val="0"/>
                        </a:spcAft>
                      </a:pPr>
                      <a:r>
                        <a:rPr lang="en-GB" sz="2800" dirty="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dirty="0">
                          <a:effectLst/>
                          <a:latin typeface="Calibri"/>
                          <a:ea typeface="Calibri"/>
                          <a:cs typeface="Times New Roman"/>
                        </a:rPr>
                        <a:t>2</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5" name="Rectangle 1"/>
          <p:cNvSpPr>
            <a:spLocks noChangeArrowheads="1"/>
          </p:cNvSpPr>
          <p:nvPr/>
        </p:nvSpPr>
        <p:spPr bwMode="auto">
          <a:xfrm>
            <a:off x="49784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endParaRPr lang="en-US">
              <a:solidFill>
                <a:srgbClr val="FFFFFF"/>
              </a:solidFill>
              <a:latin typeface="Arial" pitchFamily="34" charset="0"/>
              <a:cs typeface="Arial" pitchFamily="34" charset="0"/>
            </a:endParaRPr>
          </a:p>
        </p:txBody>
      </p:sp>
    </p:spTree>
    <p:custDataLst>
      <p:tags r:id="rId1"/>
    </p:custDataLst>
    <p:extLst>
      <p:ext uri="{BB962C8B-B14F-4D97-AF65-F5344CB8AC3E}">
        <p14:creationId xmlns:p14="http://schemas.microsoft.com/office/powerpoint/2010/main" val="3568143832"/>
      </p:ext>
    </p:extLst>
  </p:cSld>
  <p:clrMapOvr>
    <a:masterClrMapping/>
  </p:clrMapOvr>
  <mc:AlternateContent xmlns:mc="http://schemas.openxmlformats.org/markup-compatibility/2006" xmlns:p14="http://schemas.microsoft.com/office/powerpoint/2010/main">
    <mc:Choice Requires="p14">
      <p:transition spd="slow" p14:dur="2000" advTm="35874"/>
    </mc:Choice>
    <mc:Fallback xmlns="">
      <p:transition spd="slow" advTm="3587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19536" y="1700809"/>
            <a:ext cx="8101828" cy="954107"/>
          </a:xfrm>
          <a:prstGeom prst="rect">
            <a:avLst/>
          </a:prstGeom>
        </p:spPr>
        <p:txBody>
          <a:bodyPr wrap="square">
            <a:spAutoFit/>
          </a:bodyPr>
          <a:lstStyle/>
          <a:p>
            <a:r>
              <a:rPr lang="en-GB" sz="2800" dirty="0">
                <a:solidFill>
                  <a:srgbClr val="FFFFFF"/>
                </a:solidFill>
                <a:latin typeface="Candara"/>
              </a:rPr>
              <a:t>One way ANOVA – one factor with at least 3 levels, levels are independent</a:t>
            </a:r>
          </a:p>
        </p:txBody>
      </p:sp>
      <p:sp>
        <p:nvSpPr>
          <p:cNvPr id="3" name="TextBox 2"/>
          <p:cNvSpPr txBox="1"/>
          <p:nvPr/>
        </p:nvSpPr>
        <p:spPr>
          <a:xfrm>
            <a:off x="1919536" y="476673"/>
            <a:ext cx="4070666" cy="769441"/>
          </a:xfrm>
          <a:prstGeom prst="rect">
            <a:avLst/>
          </a:prstGeom>
          <a:noFill/>
        </p:spPr>
        <p:txBody>
          <a:bodyPr wrap="none" rtlCol="0">
            <a:spAutoFit/>
          </a:bodyPr>
          <a:lstStyle/>
          <a:p>
            <a:r>
              <a:rPr lang="en-GB" sz="4400" dirty="0">
                <a:solidFill>
                  <a:srgbClr val="FFFFFF"/>
                </a:solidFill>
                <a:latin typeface="Candara"/>
              </a:rPr>
              <a:t>Types of ANOVA</a:t>
            </a:r>
          </a:p>
        </p:txBody>
      </p:sp>
      <p:graphicFrame>
        <p:nvGraphicFramePr>
          <p:cNvPr id="4" name="Table 3"/>
          <p:cNvGraphicFramePr>
            <a:graphicFrameLocks noGrp="1"/>
          </p:cNvGraphicFramePr>
          <p:nvPr/>
        </p:nvGraphicFramePr>
        <p:xfrm>
          <a:off x="2781443" y="2996952"/>
          <a:ext cx="6417518" cy="3495368"/>
        </p:xfrm>
        <a:graphic>
          <a:graphicData uri="http://schemas.openxmlformats.org/drawingml/2006/table">
            <a:tbl>
              <a:tblPr firstRow="1" firstCol="1" bandRow="1"/>
              <a:tblGrid>
                <a:gridCol w="2138710">
                  <a:extLst>
                    <a:ext uri="{9D8B030D-6E8A-4147-A177-3AD203B41FA5}">
                      <a16:colId xmlns:a16="http://schemas.microsoft.com/office/drawing/2014/main" val="20000"/>
                    </a:ext>
                  </a:extLst>
                </a:gridCol>
                <a:gridCol w="2139404">
                  <a:extLst>
                    <a:ext uri="{9D8B030D-6E8A-4147-A177-3AD203B41FA5}">
                      <a16:colId xmlns:a16="http://schemas.microsoft.com/office/drawing/2014/main" val="20001"/>
                    </a:ext>
                  </a:extLst>
                </a:gridCol>
                <a:gridCol w="2139404">
                  <a:extLst>
                    <a:ext uri="{9D8B030D-6E8A-4147-A177-3AD203B41FA5}">
                      <a16:colId xmlns:a16="http://schemas.microsoft.com/office/drawing/2014/main" val="20002"/>
                    </a:ext>
                  </a:extLst>
                </a:gridCol>
              </a:tblGrid>
              <a:tr h="436921">
                <a:tc>
                  <a:txBody>
                    <a:bodyPr/>
                    <a:lstStyle/>
                    <a:p>
                      <a:pPr>
                        <a:spcAft>
                          <a:spcPts val="0"/>
                        </a:spcAft>
                      </a:pPr>
                      <a:r>
                        <a:rPr lang="en-GB" sz="2800" dirty="0">
                          <a:effectLst/>
                          <a:latin typeface="Calibri"/>
                          <a:ea typeface="Calibri"/>
                          <a:cs typeface="Times New Roman"/>
                        </a:rPr>
                        <a:t>0mg</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a:effectLst/>
                          <a:latin typeface="Calibri"/>
                          <a:ea typeface="Calibri"/>
                          <a:cs typeface="Times New Roman"/>
                        </a:rPr>
                        <a:t>50mg</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a:effectLst/>
                          <a:latin typeface="Calibri"/>
                          <a:ea typeface="Calibri"/>
                          <a:cs typeface="Times New Roman"/>
                        </a:rPr>
                        <a:t>100mg</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0"/>
                  </a:ext>
                </a:extLst>
              </a:tr>
              <a:tr h="436921">
                <a:tc>
                  <a:txBody>
                    <a:bodyPr/>
                    <a:lstStyle/>
                    <a:p>
                      <a:pPr>
                        <a:spcAft>
                          <a:spcPts val="0"/>
                        </a:spcAft>
                      </a:pPr>
                      <a:r>
                        <a:rPr lang="en-GB" sz="2800">
                          <a:effectLst/>
                          <a:latin typeface="Calibri"/>
                          <a:ea typeface="Calibri"/>
                          <a:cs typeface="Times New Roman"/>
                        </a:rPr>
                        <a:t>9</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4</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36921">
                <a:tc>
                  <a:txBody>
                    <a:bodyPr/>
                    <a:lstStyle/>
                    <a:p>
                      <a:pPr>
                        <a:spcAft>
                          <a:spcPts val="0"/>
                        </a:spcAft>
                      </a:pPr>
                      <a:r>
                        <a:rPr lang="en-GB" sz="2800" dirty="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36921">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2</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36921">
                <a:tc>
                  <a:txBody>
                    <a:bodyPr/>
                    <a:lstStyle/>
                    <a:p>
                      <a:pPr>
                        <a:spcAft>
                          <a:spcPts val="0"/>
                        </a:spcAft>
                      </a:pPr>
                      <a:r>
                        <a:rPr lang="en-GB" sz="280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36921">
                <a:tc>
                  <a:txBody>
                    <a:bodyPr/>
                    <a:lstStyle/>
                    <a:p>
                      <a:pPr>
                        <a:spcAft>
                          <a:spcPts val="0"/>
                        </a:spcAft>
                      </a:pPr>
                      <a:r>
                        <a:rPr lang="en-GB" sz="280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4</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36921">
                <a:tc>
                  <a:txBody>
                    <a:bodyPr/>
                    <a:lstStyle/>
                    <a:p>
                      <a:pPr>
                        <a:spcAft>
                          <a:spcPts val="0"/>
                        </a:spcAft>
                      </a:pPr>
                      <a:r>
                        <a:rPr lang="en-GB" sz="2800">
                          <a:effectLst/>
                          <a:latin typeface="Calibri"/>
                          <a:ea typeface="Calibri"/>
                          <a:cs typeface="Times New Roman"/>
                        </a:rPr>
                        <a:t>9</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36921">
                <a:tc>
                  <a:txBody>
                    <a:bodyPr/>
                    <a:lstStyle/>
                    <a:p>
                      <a:pPr>
                        <a:spcAft>
                          <a:spcPts val="0"/>
                        </a:spcAft>
                      </a:pPr>
                      <a:r>
                        <a:rPr lang="en-GB" sz="2800" dirty="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dirty="0">
                          <a:effectLst/>
                          <a:latin typeface="Calibri"/>
                          <a:ea typeface="Calibri"/>
                          <a:cs typeface="Times New Roman"/>
                        </a:rPr>
                        <a:t>2</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Tree>
    <p:custDataLst>
      <p:tags r:id="rId1"/>
    </p:custDataLst>
    <p:extLst>
      <p:ext uri="{BB962C8B-B14F-4D97-AF65-F5344CB8AC3E}">
        <p14:creationId xmlns:p14="http://schemas.microsoft.com/office/powerpoint/2010/main" val="4026790003"/>
      </p:ext>
    </p:extLst>
  </p:cSld>
  <p:clrMapOvr>
    <a:masterClrMapping/>
  </p:clrMapOvr>
  <mc:AlternateContent xmlns:mc="http://schemas.openxmlformats.org/markup-compatibility/2006" xmlns:p14="http://schemas.microsoft.com/office/powerpoint/2010/main">
    <mc:Choice Requires="p14">
      <p:transition spd="slow" p14:dur="2000" advTm="52847"/>
    </mc:Choice>
    <mc:Fallback xmlns="">
      <p:transition spd="slow" advTm="5284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95484" y="188641"/>
            <a:ext cx="4070666" cy="769441"/>
          </a:xfrm>
          <a:prstGeom prst="rect">
            <a:avLst/>
          </a:prstGeom>
          <a:noFill/>
        </p:spPr>
        <p:txBody>
          <a:bodyPr wrap="none" rtlCol="0">
            <a:spAutoFit/>
          </a:bodyPr>
          <a:lstStyle/>
          <a:p>
            <a:r>
              <a:rPr lang="en-GB" sz="4400" dirty="0">
                <a:solidFill>
                  <a:srgbClr val="FFFFFF"/>
                </a:solidFill>
                <a:latin typeface="Candara"/>
              </a:rPr>
              <a:t>Types of ANOVA</a:t>
            </a:r>
          </a:p>
        </p:txBody>
      </p:sp>
      <p:sp>
        <p:nvSpPr>
          <p:cNvPr id="3" name="Rectangle 2"/>
          <p:cNvSpPr/>
          <p:nvPr/>
        </p:nvSpPr>
        <p:spPr>
          <a:xfrm>
            <a:off x="1919536" y="1124745"/>
            <a:ext cx="8352928" cy="954107"/>
          </a:xfrm>
          <a:prstGeom prst="rect">
            <a:avLst/>
          </a:prstGeom>
        </p:spPr>
        <p:txBody>
          <a:bodyPr wrap="square">
            <a:spAutoFit/>
          </a:bodyPr>
          <a:lstStyle/>
          <a:p>
            <a:r>
              <a:rPr lang="en-GB" sz="2800" dirty="0">
                <a:solidFill>
                  <a:srgbClr val="FFFFFF"/>
                </a:solidFill>
                <a:latin typeface="Candara"/>
              </a:rPr>
              <a:t>There is also the repeated measures ANOVA – one factor with at least 3 levels, levels are dependent</a:t>
            </a:r>
          </a:p>
        </p:txBody>
      </p:sp>
      <p:graphicFrame>
        <p:nvGraphicFramePr>
          <p:cNvPr id="4" name="Table 3"/>
          <p:cNvGraphicFramePr>
            <a:graphicFrameLocks noGrp="1"/>
          </p:cNvGraphicFramePr>
          <p:nvPr/>
        </p:nvGraphicFramePr>
        <p:xfrm>
          <a:off x="2639616" y="2204864"/>
          <a:ext cx="6417518" cy="3495368"/>
        </p:xfrm>
        <a:graphic>
          <a:graphicData uri="http://schemas.openxmlformats.org/drawingml/2006/table">
            <a:tbl>
              <a:tblPr firstRow="1" firstCol="1" bandRow="1"/>
              <a:tblGrid>
                <a:gridCol w="2138710">
                  <a:extLst>
                    <a:ext uri="{9D8B030D-6E8A-4147-A177-3AD203B41FA5}">
                      <a16:colId xmlns:a16="http://schemas.microsoft.com/office/drawing/2014/main" val="20000"/>
                    </a:ext>
                  </a:extLst>
                </a:gridCol>
                <a:gridCol w="2139404">
                  <a:extLst>
                    <a:ext uri="{9D8B030D-6E8A-4147-A177-3AD203B41FA5}">
                      <a16:colId xmlns:a16="http://schemas.microsoft.com/office/drawing/2014/main" val="20001"/>
                    </a:ext>
                  </a:extLst>
                </a:gridCol>
                <a:gridCol w="2139404">
                  <a:extLst>
                    <a:ext uri="{9D8B030D-6E8A-4147-A177-3AD203B41FA5}">
                      <a16:colId xmlns:a16="http://schemas.microsoft.com/office/drawing/2014/main" val="20002"/>
                    </a:ext>
                  </a:extLst>
                </a:gridCol>
              </a:tblGrid>
              <a:tr h="436921">
                <a:tc>
                  <a:txBody>
                    <a:bodyPr/>
                    <a:lstStyle/>
                    <a:p>
                      <a:pPr>
                        <a:spcAft>
                          <a:spcPts val="0"/>
                        </a:spcAft>
                      </a:pPr>
                      <a:r>
                        <a:rPr lang="en-GB" sz="2800" dirty="0">
                          <a:effectLst/>
                          <a:latin typeface="Calibri"/>
                          <a:ea typeface="Calibri"/>
                          <a:cs typeface="Times New Roman"/>
                        </a:rPr>
                        <a:t>Day 1</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dirty="0">
                          <a:effectLst/>
                          <a:latin typeface="Calibri"/>
                          <a:ea typeface="Calibri"/>
                          <a:cs typeface="Times New Roman"/>
                        </a:rPr>
                        <a:t>Day</a:t>
                      </a:r>
                      <a:r>
                        <a:rPr lang="en-GB" sz="2800" baseline="0" dirty="0">
                          <a:effectLst/>
                          <a:latin typeface="Calibri"/>
                          <a:ea typeface="Calibri"/>
                          <a:cs typeface="Times New Roman"/>
                        </a:rPr>
                        <a:t> 2</a:t>
                      </a:r>
                      <a:endParaRPr lang="en-GB" sz="2800" dirty="0">
                        <a:effectLst/>
                        <a:latin typeface="Calibri"/>
                        <a:ea typeface="Calibri"/>
                        <a:cs typeface="Times New Roman"/>
                      </a:endParaRP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dirty="0">
                          <a:effectLst/>
                          <a:latin typeface="Calibri"/>
                          <a:ea typeface="Calibri"/>
                          <a:cs typeface="Times New Roman"/>
                        </a:rPr>
                        <a:t>Day</a:t>
                      </a:r>
                      <a:r>
                        <a:rPr lang="en-GB" sz="2800" baseline="0" dirty="0">
                          <a:effectLst/>
                          <a:latin typeface="Calibri"/>
                          <a:ea typeface="Calibri"/>
                          <a:cs typeface="Times New Roman"/>
                        </a:rPr>
                        <a:t> 3</a:t>
                      </a:r>
                      <a:endParaRPr lang="en-GB" sz="2800" dirty="0">
                        <a:effectLst/>
                        <a:latin typeface="Calibri"/>
                        <a:ea typeface="Calibri"/>
                        <a:cs typeface="Times New Roman"/>
                      </a:endParaRP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0"/>
                  </a:ext>
                </a:extLst>
              </a:tr>
              <a:tr h="436921">
                <a:tc>
                  <a:txBody>
                    <a:bodyPr/>
                    <a:lstStyle/>
                    <a:p>
                      <a:pPr>
                        <a:spcAft>
                          <a:spcPts val="0"/>
                        </a:spcAft>
                      </a:pPr>
                      <a:r>
                        <a:rPr lang="en-GB" sz="2800">
                          <a:effectLst/>
                          <a:latin typeface="Calibri"/>
                          <a:ea typeface="Calibri"/>
                          <a:cs typeface="Times New Roman"/>
                        </a:rPr>
                        <a:t>9</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4</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36921">
                <a:tc>
                  <a:txBody>
                    <a:bodyPr/>
                    <a:lstStyle/>
                    <a:p>
                      <a:pPr>
                        <a:spcAft>
                          <a:spcPts val="0"/>
                        </a:spcAft>
                      </a:pPr>
                      <a:r>
                        <a:rPr lang="en-GB" sz="2800" dirty="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36921">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2</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36921">
                <a:tc>
                  <a:txBody>
                    <a:bodyPr/>
                    <a:lstStyle/>
                    <a:p>
                      <a:pPr>
                        <a:spcAft>
                          <a:spcPts val="0"/>
                        </a:spcAft>
                      </a:pPr>
                      <a:r>
                        <a:rPr lang="en-GB" sz="280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36921">
                <a:tc>
                  <a:txBody>
                    <a:bodyPr/>
                    <a:lstStyle/>
                    <a:p>
                      <a:pPr>
                        <a:spcAft>
                          <a:spcPts val="0"/>
                        </a:spcAft>
                      </a:pPr>
                      <a:r>
                        <a:rPr lang="en-GB" sz="280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4</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36921">
                <a:tc>
                  <a:txBody>
                    <a:bodyPr/>
                    <a:lstStyle/>
                    <a:p>
                      <a:pPr>
                        <a:spcAft>
                          <a:spcPts val="0"/>
                        </a:spcAft>
                      </a:pPr>
                      <a:r>
                        <a:rPr lang="en-GB" sz="2800">
                          <a:effectLst/>
                          <a:latin typeface="Calibri"/>
                          <a:ea typeface="Calibri"/>
                          <a:cs typeface="Times New Roman"/>
                        </a:rPr>
                        <a:t>9</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36921">
                <a:tc>
                  <a:txBody>
                    <a:bodyPr/>
                    <a:lstStyle/>
                    <a:p>
                      <a:pPr>
                        <a:spcAft>
                          <a:spcPts val="0"/>
                        </a:spcAft>
                      </a:pPr>
                      <a:r>
                        <a:rPr lang="en-GB" sz="2800" dirty="0">
                          <a:effectLst/>
                          <a:latin typeface="Calibri"/>
                          <a:ea typeface="Calibri"/>
                          <a:cs typeface="Times New Roman"/>
                        </a:rPr>
                        <a:t>8</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dirty="0">
                          <a:effectLst/>
                          <a:latin typeface="Calibri"/>
                          <a:ea typeface="Calibri"/>
                          <a:cs typeface="Times New Roman"/>
                        </a:rPr>
                        <a:t>6</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dirty="0">
                          <a:effectLst/>
                          <a:latin typeface="Calibri"/>
                          <a:ea typeface="Calibri"/>
                          <a:cs typeface="Times New Roman"/>
                        </a:rPr>
                        <a:t>2</a:t>
                      </a:r>
                    </a:p>
                  </a:txBody>
                  <a:tcPr marL="49346" marR="4934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5" name="Rectangle 4"/>
          <p:cNvSpPr/>
          <p:nvPr/>
        </p:nvSpPr>
        <p:spPr>
          <a:xfrm>
            <a:off x="1789686" y="5947015"/>
            <a:ext cx="8352928" cy="954107"/>
          </a:xfrm>
          <a:prstGeom prst="rect">
            <a:avLst/>
          </a:prstGeom>
        </p:spPr>
        <p:txBody>
          <a:bodyPr wrap="square">
            <a:spAutoFit/>
          </a:bodyPr>
          <a:lstStyle/>
          <a:p>
            <a:r>
              <a:rPr lang="en-GB" sz="2800" dirty="0">
                <a:solidFill>
                  <a:srgbClr val="FFFFFF"/>
                </a:solidFill>
                <a:latin typeface="Candara"/>
              </a:rPr>
              <a:t>Levels – looks the same – but now dealing with dependent data – same participants </a:t>
            </a:r>
          </a:p>
        </p:txBody>
      </p:sp>
    </p:spTree>
    <p:custDataLst>
      <p:tags r:id="rId1"/>
    </p:custDataLst>
    <p:extLst>
      <p:ext uri="{BB962C8B-B14F-4D97-AF65-F5344CB8AC3E}">
        <p14:creationId xmlns:p14="http://schemas.microsoft.com/office/powerpoint/2010/main" val="2183128195"/>
      </p:ext>
    </p:extLst>
  </p:cSld>
  <p:clrMapOvr>
    <a:masterClrMapping/>
  </p:clrMapOvr>
  <mc:AlternateContent xmlns:mc="http://schemas.openxmlformats.org/markup-compatibility/2006" xmlns:p14="http://schemas.microsoft.com/office/powerpoint/2010/main">
    <mc:Choice Requires="p14">
      <p:transition spd="slow" p14:dur="2000" advTm="59047"/>
    </mc:Choice>
    <mc:Fallback xmlns="">
      <p:transition spd="slow" advTm="5904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75520" y="1340768"/>
            <a:ext cx="8640960" cy="1569660"/>
          </a:xfrm>
          <a:prstGeom prst="rect">
            <a:avLst/>
          </a:prstGeom>
        </p:spPr>
        <p:txBody>
          <a:bodyPr wrap="square">
            <a:spAutoFit/>
          </a:bodyPr>
          <a:lstStyle/>
          <a:p>
            <a:r>
              <a:rPr lang="en-GB" sz="2400" dirty="0">
                <a:solidFill>
                  <a:srgbClr val="FFFFFF"/>
                </a:solidFill>
                <a:latin typeface="Candara"/>
              </a:rPr>
              <a:t>Factorial ANOVA - two or more factors (each of which with at least two levels), levels can be either independent, dependent, or both (mixed)</a:t>
            </a:r>
          </a:p>
          <a:p>
            <a:r>
              <a:rPr lang="en-GB" sz="2400" dirty="0">
                <a:solidFill>
                  <a:srgbClr val="FFFFFF"/>
                </a:solidFill>
                <a:latin typeface="Candara"/>
              </a:rPr>
              <a:t> </a:t>
            </a:r>
          </a:p>
        </p:txBody>
      </p:sp>
      <p:sp>
        <p:nvSpPr>
          <p:cNvPr id="3" name="TextBox 2"/>
          <p:cNvSpPr txBox="1"/>
          <p:nvPr/>
        </p:nvSpPr>
        <p:spPr>
          <a:xfrm>
            <a:off x="1895484" y="188641"/>
            <a:ext cx="4070666" cy="769441"/>
          </a:xfrm>
          <a:prstGeom prst="rect">
            <a:avLst/>
          </a:prstGeom>
          <a:noFill/>
        </p:spPr>
        <p:txBody>
          <a:bodyPr wrap="none" rtlCol="0">
            <a:spAutoFit/>
          </a:bodyPr>
          <a:lstStyle/>
          <a:p>
            <a:r>
              <a:rPr lang="en-GB" sz="4400" dirty="0">
                <a:solidFill>
                  <a:srgbClr val="FFFFFF"/>
                </a:solidFill>
                <a:latin typeface="Candara"/>
              </a:rPr>
              <a:t>Types of ANOVA</a:t>
            </a:r>
          </a:p>
        </p:txBody>
      </p:sp>
      <p:graphicFrame>
        <p:nvGraphicFramePr>
          <p:cNvPr id="4" name="Table 3"/>
          <p:cNvGraphicFramePr>
            <a:graphicFrameLocks noGrp="1"/>
          </p:cNvGraphicFramePr>
          <p:nvPr/>
        </p:nvGraphicFramePr>
        <p:xfrm>
          <a:off x="2711623" y="2996952"/>
          <a:ext cx="6489526" cy="3030671"/>
        </p:xfrm>
        <a:graphic>
          <a:graphicData uri="http://schemas.openxmlformats.org/drawingml/2006/table">
            <a:tbl>
              <a:tblPr firstRow="1" firstCol="1" bandRow="1"/>
              <a:tblGrid>
                <a:gridCol w="1589426">
                  <a:extLst>
                    <a:ext uri="{9D8B030D-6E8A-4147-A177-3AD203B41FA5}">
                      <a16:colId xmlns:a16="http://schemas.microsoft.com/office/drawing/2014/main" val="20000"/>
                    </a:ext>
                  </a:extLst>
                </a:gridCol>
                <a:gridCol w="1615516">
                  <a:extLst>
                    <a:ext uri="{9D8B030D-6E8A-4147-A177-3AD203B41FA5}">
                      <a16:colId xmlns:a16="http://schemas.microsoft.com/office/drawing/2014/main" val="20001"/>
                    </a:ext>
                  </a:extLst>
                </a:gridCol>
                <a:gridCol w="1642292">
                  <a:extLst>
                    <a:ext uri="{9D8B030D-6E8A-4147-A177-3AD203B41FA5}">
                      <a16:colId xmlns:a16="http://schemas.microsoft.com/office/drawing/2014/main" val="20002"/>
                    </a:ext>
                  </a:extLst>
                </a:gridCol>
                <a:gridCol w="1642292">
                  <a:extLst>
                    <a:ext uri="{9D8B030D-6E8A-4147-A177-3AD203B41FA5}">
                      <a16:colId xmlns:a16="http://schemas.microsoft.com/office/drawing/2014/main" val="20003"/>
                    </a:ext>
                  </a:extLst>
                </a:gridCol>
              </a:tblGrid>
              <a:tr h="432953">
                <a:tc>
                  <a:txBody>
                    <a:bodyPr/>
                    <a:lstStyle/>
                    <a:p>
                      <a:pPr>
                        <a:spcAft>
                          <a:spcPts val="0"/>
                        </a:spcAft>
                      </a:pPr>
                      <a:r>
                        <a:rPr lang="en-GB" sz="2800">
                          <a:effectLst/>
                          <a:latin typeface="Calibri"/>
                          <a:ea typeface="Calibri"/>
                          <a:cs typeface="Times New Roman"/>
                        </a:rPr>
                        <a:t> </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a:effectLst/>
                          <a:latin typeface="Calibri"/>
                          <a:ea typeface="Calibri"/>
                          <a:cs typeface="Times New Roman"/>
                        </a:rPr>
                        <a:t>Day 1</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a:effectLst/>
                          <a:latin typeface="Calibri"/>
                          <a:ea typeface="Calibri"/>
                          <a:cs typeface="Times New Roman"/>
                        </a:rPr>
                        <a:t>Day 2</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a:effectLst/>
                          <a:latin typeface="Calibri"/>
                          <a:ea typeface="Calibri"/>
                          <a:cs typeface="Times New Roman"/>
                        </a:rPr>
                        <a:t>Day 3</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0000"/>
                  </a:ext>
                </a:extLst>
              </a:tr>
              <a:tr h="432953">
                <a:tc rowSpan="3">
                  <a:txBody>
                    <a:bodyPr/>
                    <a:lstStyle/>
                    <a:p>
                      <a:pPr>
                        <a:spcAft>
                          <a:spcPts val="0"/>
                        </a:spcAft>
                      </a:pPr>
                      <a:r>
                        <a:rPr lang="en-GB" sz="2800">
                          <a:effectLst/>
                          <a:latin typeface="Calibri"/>
                          <a:ea typeface="Calibri"/>
                          <a:cs typeface="Times New Roman"/>
                        </a:rPr>
                        <a:t> </a:t>
                      </a:r>
                    </a:p>
                    <a:p>
                      <a:pPr>
                        <a:spcAft>
                          <a:spcPts val="0"/>
                        </a:spcAft>
                      </a:pPr>
                      <a:r>
                        <a:rPr lang="en-GB" sz="2800">
                          <a:effectLst/>
                          <a:latin typeface="Calibri"/>
                          <a:ea typeface="Calibri"/>
                          <a:cs typeface="Times New Roman"/>
                        </a:rPr>
                        <a:t>Men</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a:effectLst/>
                          <a:latin typeface="Calibri"/>
                          <a:ea typeface="Calibri"/>
                          <a:cs typeface="Times New Roman"/>
                        </a:rPr>
                        <a:t>9</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4</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32953">
                <a:tc vMerge="1">
                  <a:txBody>
                    <a:bodyPr/>
                    <a:lstStyle/>
                    <a:p>
                      <a:endParaRPr lang="en-GB"/>
                    </a:p>
                  </a:txBody>
                  <a:tcPr/>
                </a:tc>
                <a:tc>
                  <a:txBody>
                    <a:bodyPr/>
                    <a:lstStyle/>
                    <a:p>
                      <a:pPr>
                        <a:spcAft>
                          <a:spcPts val="0"/>
                        </a:spcAft>
                      </a:pPr>
                      <a:r>
                        <a:rPr lang="en-GB" sz="2800">
                          <a:effectLst/>
                          <a:latin typeface="Calibri"/>
                          <a:ea typeface="Calibri"/>
                          <a:cs typeface="Times New Roman"/>
                        </a:rPr>
                        <a:t>8</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32953">
                <a:tc vMerge="1">
                  <a:txBody>
                    <a:bodyPr/>
                    <a:lstStyle/>
                    <a:p>
                      <a:endParaRPr lang="en-GB"/>
                    </a:p>
                  </a:txBody>
                  <a:tcPr/>
                </a:tc>
                <a:tc>
                  <a:txBody>
                    <a:bodyPr/>
                    <a:lstStyle/>
                    <a:p>
                      <a:pPr>
                        <a:spcAft>
                          <a:spcPts val="0"/>
                        </a:spcAft>
                      </a:pPr>
                      <a:r>
                        <a:rPr lang="en-GB" sz="2800">
                          <a:effectLst/>
                          <a:latin typeface="Calibri"/>
                          <a:ea typeface="Calibri"/>
                          <a:cs typeface="Times New Roman"/>
                        </a:rPr>
                        <a:t>7</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6</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2</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32953">
                <a:tc rowSpan="3">
                  <a:txBody>
                    <a:bodyPr/>
                    <a:lstStyle/>
                    <a:p>
                      <a:pPr>
                        <a:spcAft>
                          <a:spcPts val="0"/>
                        </a:spcAft>
                      </a:pPr>
                      <a:r>
                        <a:rPr lang="en-GB" sz="2800">
                          <a:effectLst/>
                          <a:latin typeface="Calibri"/>
                          <a:ea typeface="Calibri"/>
                          <a:cs typeface="Times New Roman"/>
                        </a:rPr>
                        <a:t> </a:t>
                      </a:r>
                    </a:p>
                    <a:p>
                      <a:pPr>
                        <a:spcAft>
                          <a:spcPts val="0"/>
                        </a:spcAft>
                      </a:pPr>
                      <a:r>
                        <a:rPr lang="en-GB" sz="2800">
                          <a:effectLst/>
                          <a:latin typeface="Calibri"/>
                          <a:ea typeface="Calibri"/>
                          <a:cs typeface="Times New Roman"/>
                        </a:rPr>
                        <a:t>Women</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spcAft>
                          <a:spcPts val="0"/>
                        </a:spcAft>
                      </a:pPr>
                      <a:r>
                        <a:rPr lang="en-GB" sz="2800">
                          <a:effectLst/>
                          <a:latin typeface="Calibri"/>
                          <a:ea typeface="Calibri"/>
                          <a:cs typeface="Times New Roman"/>
                        </a:rPr>
                        <a:t>8</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7</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3</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32953">
                <a:tc vMerge="1">
                  <a:txBody>
                    <a:bodyPr/>
                    <a:lstStyle/>
                    <a:p>
                      <a:endParaRPr lang="en-GB"/>
                    </a:p>
                  </a:txBody>
                  <a:tcPr/>
                </a:tc>
                <a:tc>
                  <a:txBody>
                    <a:bodyPr/>
                    <a:lstStyle/>
                    <a:p>
                      <a:pPr>
                        <a:spcAft>
                          <a:spcPts val="0"/>
                        </a:spcAft>
                      </a:pPr>
                      <a:r>
                        <a:rPr lang="en-GB" sz="2800">
                          <a:effectLst/>
                          <a:latin typeface="Calibri"/>
                          <a:ea typeface="Calibri"/>
                          <a:cs typeface="Times New Roman"/>
                        </a:rPr>
                        <a:t>8</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8</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a:effectLst/>
                          <a:latin typeface="Calibri"/>
                          <a:ea typeface="Calibri"/>
                          <a:cs typeface="Times New Roman"/>
                        </a:rPr>
                        <a:t>4</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32953">
                <a:tc vMerge="1">
                  <a:txBody>
                    <a:bodyPr/>
                    <a:lstStyle/>
                    <a:p>
                      <a:endParaRPr lang="en-GB"/>
                    </a:p>
                  </a:txBody>
                  <a:tcPr/>
                </a:tc>
                <a:tc>
                  <a:txBody>
                    <a:bodyPr/>
                    <a:lstStyle/>
                    <a:p>
                      <a:pPr>
                        <a:spcAft>
                          <a:spcPts val="0"/>
                        </a:spcAft>
                      </a:pPr>
                      <a:r>
                        <a:rPr lang="en-GB" sz="2800">
                          <a:effectLst/>
                          <a:latin typeface="Calibri"/>
                          <a:ea typeface="Calibri"/>
                          <a:cs typeface="Times New Roman"/>
                        </a:rPr>
                        <a:t>9</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dirty="0">
                          <a:effectLst/>
                          <a:latin typeface="Calibri"/>
                          <a:ea typeface="Calibri"/>
                          <a:cs typeface="Times New Roman"/>
                        </a:rPr>
                        <a:t>7</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2800" dirty="0">
                          <a:effectLst/>
                          <a:latin typeface="Calibri"/>
                          <a:ea typeface="Calibri"/>
                          <a:cs typeface="Times New Roman"/>
                        </a:rPr>
                        <a:t>3</a:t>
                      </a:r>
                    </a:p>
                  </a:txBody>
                  <a:tcPr marL="48250" marR="482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ustDataLst>
      <p:tags r:id="rId1"/>
    </p:custDataLst>
    <p:extLst>
      <p:ext uri="{BB962C8B-B14F-4D97-AF65-F5344CB8AC3E}">
        <p14:creationId xmlns:p14="http://schemas.microsoft.com/office/powerpoint/2010/main" val="1012368087"/>
      </p:ext>
    </p:extLst>
  </p:cSld>
  <p:clrMapOvr>
    <a:masterClrMapping/>
  </p:clrMapOvr>
  <mc:AlternateContent xmlns:mc="http://schemas.openxmlformats.org/markup-compatibility/2006" xmlns:p14="http://schemas.microsoft.com/office/powerpoint/2010/main">
    <mc:Choice Requires="p14">
      <p:transition spd="slow" p14:dur="2000" advTm="42172"/>
    </mc:Choice>
    <mc:Fallback xmlns="">
      <p:transition spd="slow" advTm="4217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03512" y="302359"/>
            <a:ext cx="8964488" cy="6309420"/>
          </a:xfrm>
          <a:prstGeom prst="rect">
            <a:avLst/>
          </a:prstGeom>
        </p:spPr>
        <p:txBody>
          <a:bodyPr wrap="square">
            <a:spAutoFit/>
          </a:bodyPr>
          <a:lstStyle/>
          <a:p>
            <a:r>
              <a:rPr lang="en-GB" sz="4000" dirty="0">
                <a:solidFill>
                  <a:srgbClr val="FFFFFF"/>
                </a:solidFill>
                <a:latin typeface="Candara"/>
              </a:rPr>
              <a:t>Assumptions in ANOVA</a:t>
            </a:r>
          </a:p>
          <a:p>
            <a:r>
              <a:rPr lang="en-GB" sz="2800" dirty="0">
                <a:solidFill>
                  <a:srgbClr val="FFFFFF"/>
                </a:solidFill>
                <a:latin typeface="Candara"/>
              </a:rPr>
              <a:t> </a:t>
            </a:r>
          </a:p>
          <a:p>
            <a:r>
              <a:rPr lang="en-GB" sz="2800" dirty="0">
                <a:solidFill>
                  <a:srgbClr val="FFFFFF"/>
                </a:solidFill>
                <a:latin typeface="Candara"/>
              </a:rPr>
              <a:t>Normality of sampling distribution of means</a:t>
            </a:r>
          </a:p>
          <a:p>
            <a:r>
              <a:rPr lang="en-GB" sz="2800" dirty="0">
                <a:solidFill>
                  <a:srgbClr val="FFFFFF"/>
                </a:solidFill>
                <a:latin typeface="Candara"/>
              </a:rPr>
              <a:t>The distribution of sample means is normally distributed.</a:t>
            </a:r>
          </a:p>
          <a:p>
            <a:r>
              <a:rPr lang="en-GB" sz="2800" dirty="0">
                <a:solidFill>
                  <a:srgbClr val="FFFFFF"/>
                </a:solidFill>
                <a:latin typeface="Candara"/>
              </a:rPr>
              <a:t> </a:t>
            </a:r>
          </a:p>
          <a:p>
            <a:r>
              <a:rPr lang="en-GB" sz="2800" dirty="0">
                <a:solidFill>
                  <a:srgbClr val="FFFFFF"/>
                </a:solidFill>
                <a:latin typeface="Candara"/>
              </a:rPr>
              <a:t>Independence of errors</a:t>
            </a:r>
          </a:p>
          <a:p>
            <a:r>
              <a:rPr lang="en-GB" sz="2800" dirty="0">
                <a:solidFill>
                  <a:srgbClr val="FFFFFF"/>
                </a:solidFill>
                <a:latin typeface="Candara"/>
              </a:rPr>
              <a:t>Errors between cases are independent of one another</a:t>
            </a:r>
          </a:p>
          <a:p>
            <a:r>
              <a:rPr lang="en-GB" sz="2800" dirty="0">
                <a:solidFill>
                  <a:srgbClr val="FFFFFF"/>
                </a:solidFill>
                <a:latin typeface="Candara"/>
              </a:rPr>
              <a:t> </a:t>
            </a:r>
          </a:p>
          <a:p>
            <a:r>
              <a:rPr lang="en-GB" sz="2800" dirty="0">
                <a:solidFill>
                  <a:srgbClr val="FFFFFF"/>
                </a:solidFill>
                <a:latin typeface="Candara"/>
              </a:rPr>
              <a:t>Absence of outliers</a:t>
            </a:r>
          </a:p>
          <a:p>
            <a:r>
              <a:rPr lang="en-GB" sz="2800" dirty="0">
                <a:solidFill>
                  <a:srgbClr val="FFFFFF"/>
                </a:solidFill>
                <a:latin typeface="Candara"/>
              </a:rPr>
              <a:t>Outlying scores have been removed from the data set</a:t>
            </a:r>
          </a:p>
          <a:p>
            <a:r>
              <a:rPr lang="en-GB" sz="2800" dirty="0">
                <a:solidFill>
                  <a:srgbClr val="FFFFFF"/>
                </a:solidFill>
                <a:latin typeface="Candara"/>
              </a:rPr>
              <a:t> </a:t>
            </a:r>
          </a:p>
          <a:p>
            <a:r>
              <a:rPr lang="en-GB" sz="2800" dirty="0">
                <a:solidFill>
                  <a:srgbClr val="FFFFFF"/>
                </a:solidFill>
                <a:latin typeface="Candara"/>
              </a:rPr>
              <a:t>Homogeneity of variance</a:t>
            </a:r>
          </a:p>
          <a:p>
            <a:r>
              <a:rPr lang="en-GB" sz="2800" dirty="0">
                <a:solidFill>
                  <a:srgbClr val="FFFFFF"/>
                </a:solidFill>
                <a:latin typeface="Candara"/>
              </a:rPr>
              <a:t>Population variances in different levels of each independent variable are equal </a:t>
            </a:r>
          </a:p>
        </p:txBody>
      </p:sp>
    </p:spTree>
    <p:extLst>
      <p:ext uri="{BB962C8B-B14F-4D97-AF65-F5344CB8AC3E}">
        <p14:creationId xmlns:p14="http://schemas.microsoft.com/office/powerpoint/2010/main" val="1843509642"/>
      </p:ext>
    </p:extLst>
  </p:cSld>
  <p:clrMapOvr>
    <a:masterClrMapping/>
  </p:clrMapOvr>
  <mc:AlternateContent xmlns:mc="http://schemas.openxmlformats.org/markup-compatibility/2006" xmlns:p14="http://schemas.microsoft.com/office/powerpoint/2010/main">
    <mc:Choice Requires="p14">
      <p:transition spd="slow" p14:dur="2000" advTm="69261"/>
    </mc:Choice>
    <mc:Fallback xmlns="">
      <p:transition spd="slow" advTm="6926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91544" y="1916832"/>
            <a:ext cx="8784976" cy="3416320"/>
          </a:xfrm>
          <a:prstGeom prst="rect">
            <a:avLst/>
          </a:prstGeom>
        </p:spPr>
        <p:txBody>
          <a:bodyPr wrap="square">
            <a:spAutoFit/>
          </a:bodyPr>
          <a:lstStyle/>
          <a:p>
            <a:r>
              <a:rPr lang="en-GB" sz="2400" dirty="0"/>
              <a:t> </a:t>
            </a:r>
          </a:p>
          <a:p>
            <a:r>
              <a:rPr lang="en-GB" sz="2400" dirty="0"/>
              <a:t> </a:t>
            </a:r>
          </a:p>
          <a:p>
            <a:r>
              <a:rPr lang="en-GB" sz="2400" dirty="0"/>
              <a:t>Null hypothesis</a:t>
            </a:r>
          </a:p>
          <a:p>
            <a:r>
              <a:rPr lang="en-GB" sz="2400" dirty="0"/>
              <a:t>All three levels are equal to one another</a:t>
            </a:r>
          </a:p>
          <a:p>
            <a:r>
              <a:rPr lang="en-GB" sz="2400" dirty="0"/>
              <a:t> </a:t>
            </a:r>
          </a:p>
          <a:p>
            <a:r>
              <a:rPr lang="en-GB" sz="2400" dirty="0"/>
              <a:t>Alternative or Experimental hypothesis</a:t>
            </a:r>
          </a:p>
          <a:p>
            <a:r>
              <a:rPr lang="en-GB" sz="2400" dirty="0"/>
              <a:t>Not all means are equal - hence there is a significant difference between the levels</a:t>
            </a:r>
          </a:p>
          <a:p>
            <a:r>
              <a:rPr lang="en-GB" sz="2400" dirty="0"/>
              <a:t> </a:t>
            </a:r>
          </a:p>
        </p:txBody>
      </p:sp>
      <p:sp>
        <p:nvSpPr>
          <p:cNvPr id="3" name="Rectangle 2"/>
          <p:cNvSpPr/>
          <p:nvPr/>
        </p:nvSpPr>
        <p:spPr>
          <a:xfrm>
            <a:off x="1745066" y="295056"/>
            <a:ext cx="4548683" cy="523220"/>
          </a:xfrm>
          <a:prstGeom prst="rect">
            <a:avLst/>
          </a:prstGeom>
        </p:spPr>
        <p:txBody>
          <a:bodyPr wrap="square">
            <a:spAutoFit/>
          </a:bodyPr>
          <a:lstStyle/>
          <a:p>
            <a:pPr lvl="0"/>
            <a:r>
              <a:rPr lang="en-GB" sz="2800" dirty="0">
                <a:solidFill>
                  <a:srgbClr val="FFFFFF"/>
                </a:solidFill>
              </a:rPr>
              <a:t>Hypotheses in ANOVA</a:t>
            </a:r>
          </a:p>
        </p:txBody>
      </p:sp>
      <p:sp>
        <p:nvSpPr>
          <p:cNvPr id="4" name="Rectangle 3"/>
          <p:cNvSpPr/>
          <p:nvPr/>
        </p:nvSpPr>
        <p:spPr>
          <a:xfrm>
            <a:off x="1919536" y="1196752"/>
            <a:ext cx="7056784" cy="1077218"/>
          </a:xfrm>
          <a:prstGeom prst="rect">
            <a:avLst/>
          </a:prstGeom>
        </p:spPr>
        <p:txBody>
          <a:bodyPr wrap="square">
            <a:spAutoFit/>
          </a:bodyPr>
          <a:lstStyle/>
          <a:p>
            <a:r>
              <a:rPr lang="en-GB" sz="3200" dirty="0"/>
              <a:t>ANOVA with one factor (factor A and three levels)</a:t>
            </a:r>
          </a:p>
        </p:txBody>
      </p:sp>
      <p:sp>
        <p:nvSpPr>
          <p:cNvPr id="5" name="Rectangle 4"/>
          <p:cNvSpPr/>
          <p:nvPr/>
        </p:nvSpPr>
        <p:spPr>
          <a:xfrm>
            <a:off x="1919536" y="5333153"/>
            <a:ext cx="8352928" cy="1200329"/>
          </a:xfrm>
          <a:prstGeom prst="rect">
            <a:avLst/>
          </a:prstGeom>
        </p:spPr>
        <p:txBody>
          <a:bodyPr wrap="square">
            <a:spAutoFit/>
          </a:bodyPr>
          <a:lstStyle/>
          <a:p>
            <a:r>
              <a:rPr lang="en-GB" sz="2400" dirty="0"/>
              <a:t>When you are dealing with the effects of one variable, such as the effect of drug dosage on behaviour- this is known as a main effect</a:t>
            </a:r>
          </a:p>
        </p:txBody>
      </p:sp>
    </p:spTree>
    <p:custDataLst>
      <p:tags r:id="rId1"/>
    </p:custDataLst>
    <p:extLst>
      <p:ext uri="{BB962C8B-B14F-4D97-AF65-F5344CB8AC3E}">
        <p14:creationId xmlns:p14="http://schemas.microsoft.com/office/powerpoint/2010/main" val="1429590089"/>
      </p:ext>
    </p:extLst>
  </p:cSld>
  <p:clrMapOvr>
    <a:masterClrMapping/>
  </p:clrMapOvr>
  <mc:AlternateContent xmlns:mc="http://schemas.openxmlformats.org/markup-compatibility/2006" xmlns:p14="http://schemas.microsoft.com/office/powerpoint/2010/main">
    <mc:Choice Requires="p14">
      <p:transition spd="slow" p14:dur="2000" advTm="55631"/>
    </mc:Choice>
    <mc:Fallback xmlns="">
      <p:transition spd="slow" advTm="5563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45066" y="295056"/>
            <a:ext cx="4548683" cy="523220"/>
          </a:xfrm>
          <a:prstGeom prst="rect">
            <a:avLst/>
          </a:prstGeom>
        </p:spPr>
        <p:txBody>
          <a:bodyPr wrap="square">
            <a:spAutoFit/>
          </a:bodyPr>
          <a:lstStyle/>
          <a:p>
            <a:pPr lvl="0"/>
            <a:r>
              <a:rPr lang="en-GB" sz="2800" dirty="0">
                <a:solidFill>
                  <a:srgbClr val="FFFFFF"/>
                </a:solidFill>
              </a:rPr>
              <a:t>Hypotheses in ANOVA</a:t>
            </a:r>
          </a:p>
        </p:txBody>
      </p:sp>
      <p:sp>
        <p:nvSpPr>
          <p:cNvPr id="3" name="Rectangle 2"/>
          <p:cNvSpPr/>
          <p:nvPr/>
        </p:nvSpPr>
        <p:spPr>
          <a:xfrm>
            <a:off x="1919537" y="2025028"/>
            <a:ext cx="8293119" cy="2677656"/>
          </a:xfrm>
          <a:prstGeom prst="rect">
            <a:avLst/>
          </a:prstGeom>
        </p:spPr>
        <p:txBody>
          <a:bodyPr wrap="square">
            <a:spAutoFit/>
          </a:bodyPr>
          <a:lstStyle/>
          <a:p>
            <a:r>
              <a:rPr lang="en-GB" sz="2800" dirty="0"/>
              <a:t> </a:t>
            </a:r>
          </a:p>
          <a:p>
            <a:r>
              <a:rPr lang="en-GB" sz="2800" dirty="0"/>
              <a:t>You would have three different sets of hypotheses. You would have one for A and one for B and then you would have a combination of A and B or what's called an interaction between A and B.</a:t>
            </a:r>
          </a:p>
          <a:p>
            <a:r>
              <a:rPr lang="en-GB" sz="2800" dirty="0"/>
              <a:t> </a:t>
            </a:r>
          </a:p>
        </p:txBody>
      </p:sp>
      <p:sp>
        <p:nvSpPr>
          <p:cNvPr id="4" name="Rectangle 3"/>
          <p:cNvSpPr/>
          <p:nvPr/>
        </p:nvSpPr>
        <p:spPr>
          <a:xfrm>
            <a:off x="1919536" y="1200928"/>
            <a:ext cx="8208912" cy="830997"/>
          </a:xfrm>
          <a:prstGeom prst="rect">
            <a:avLst/>
          </a:prstGeom>
        </p:spPr>
        <p:txBody>
          <a:bodyPr wrap="square">
            <a:spAutoFit/>
          </a:bodyPr>
          <a:lstStyle/>
          <a:p>
            <a:r>
              <a:rPr lang="en-GB" sz="2400" dirty="0"/>
              <a:t>ANOVA with two factors (factor A and factor B, each with three levels)</a:t>
            </a:r>
          </a:p>
        </p:txBody>
      </p:sp>
      <p:sp>
        <p:nvSpPr>
          <p:cNvPr id="5" name="Rectangle 4"/>
          <p:cNvSpPr/>
          <p:nvPr/>
        </p:nvSpPr>
        <p:spPr>
          <a:xfrm>
            <a:off x="1919536" y="5085185"/>
            <a:ext cx="8640960" cy="954107"/>
          </a:xfrm>
          <a:prstGeom prst="rect">
            <a:avLst/>
          </a:prstGeom>
        </p:spPr>
        <p:txBody>
          <a:bodyPr wrap="square">
            <a:spAutoFit/>
          </a:bodyPr>
          <a:lstStyle/>
          <a:p>
            <a:r>
              <a:rPr lang="en-GB" sz="2800" dirty="0"/>
              <a:t>So here you have two main effects one for A and another for B and then an interaction between A and B.</a:t>
            </a:r>
          </a:p>
        </p:txBody>
      </p:sp>
    </p:spTree>
    <p:custDataLst>
      <p:tags r:id="rId1"/>
    </p:custDataLst>
    <p:extLst>
      <p:ext uri="{BB962C8B-B14F-4D97-AF65-F5344CB8AC3E}">
        <p14:creationId xmlns:p14="http://schemas.microsoft.com/office/powerpoint/2010/main" val="2370710428"/>
      </p:ext>
    </p:extLst>
  </p:cSld>
  <p:clrMapOvr>
    <a:masterClrMapping/>
  </p:clrMapOvr>
  <mc:AlternateContent xmlns:mc="http://schemas.openxmlformats.org/markup-compatibility/2006" xmlns:p14="http://schemas.microsoft.com/office/powerpoint/2010/main">
    <mc:Choice Requires="p14">
      <p:transition spd="slow" p14:dur="2000" advTm="47582"/>
    </mc:Choice>
    <mc:Fallback xmlns="">
      <p:transition spd="slow" advTm="4758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1545" y="304056"/>
            <a:ext cx="4127861" cy="584775"/>
          </a:xfrm>
          <a:prstGeom prst="rect">
            <a:avLst/>
          </a:prstGeom>
          <a:noFill/>
        </p:spPr>
        <p:txBody>
          <a:bodyPr wrap="none" rtlCol="0">
            <a:spAutoFit/>
          </a:bodyPr>
          <a:lstStyle/>
          <a:p>
            <a:r>
              <a:rPr lang="en-GB" sz="3200" dirty="0"/>
              <a:t>Main Effects in ANOVA</a:t>
            </a:r>
          </a:p>
        </p:txBody>
      </p:sp>
      <p:sp>
        <p:nvSpPr>
          <p:cNvPr id="3" name="Rectangle 2"/>
          <p:cNvSpPr/>
          <p:nvPr/>
        </p:nvSpPr>
        <p:spPr>
          <a:xfrm>
            <a:off x="1978945" y="917432"/>
            <a:ext cx="8280920" cy="1323439"/>
          </a:xfrm>
          <a:prstGeom prst="rect">
            <a:avLst/>
          </a:prstGeom>
        </p:spPr>
        <p:txBody>
          <a:bodyPr wrap="square">
            <a:spAutoFit/>
          </a:bodyPr>
          <a:lstStyle/>
          <a:p>
            <a:r>
              <a:rPr lang="en-GB" sz="2000" dirty="0"/>
              <a:t>Okay let's see an example  - pretend we're comparing test scores  of people who have received the medication (100mg dosage group) and people who have not received the medication (0mg dosage group). The 0mg condition has a mean of 60 and the 100mg condition has a mean of 80.</a:t>
            </a:r>
          </a:p>
        </p:txBody>
      </p:sp>
      <p:graphicFrame>
        <p:nvGraphicFramePr>
          <p:cNvPr id="5" name="Chart 4"/>
          <p:cNvGraphicFramePr>
            <a:graphicFrameLocks/>
          </p:cNvGraphicFramePr>
          <p:nvPr/>
        </p:nvGraphicFramePr>
        <p:xfrm>
          <a:off x="3806358" y="2996952"/>
          <a:ext cx="4626094" cy="2926452"/>
        </p:xfrm>
        <a:graphic>
          <a:graphicData uri="http://schemas.openxmlformats.org/drawingml/2006/chart">
            <c:chart xmlns:c="http://schemas.openxmlformats.org/drawingml/2006/chart" xmlns:r="http://schemas.openxmlformats.org/officeDocument/2006/relationships" r:id="rId3"/>
          </a:graphicData>
        </a:graphic>
      </p:graphicFrame>
      <p:sp>
        <p:nvSpPr>
          <p:cNvPr id="6" name="Rectangle 5"/>
          <p:cNvSpPr/>
          <p:nvPr/>
        </p:nvSpPr>
        <p:spPr>
          <a:xfrm>
            <a:off x="1561498" y="6287577"/>
            <a:ext cx="9115814" cy="369332"/>
          </a:xfrm>
          <a:prstGeom prst="rect">
            <a:avLst/>
          </a:prstGeom>
        </p:spPr>
        <p:txBody>
          <a:bodyPr wrap="square">
            <a:spAutoFit/>
          </a:bodyPr>
          <a:lstStyle/>
          <a:p>
            <a:r>
              <a:rPr lang="en-GB" dirty="0"/>
              <a:t>So this is a main effect looking at the differences between two conditions of just one factor.</a:t>
            </a:r>
          </a:p>
        </p:txBody>
      </p:sp>
      <p:sp>
        <p:nvSpPr>
          <p:cNvPr id="4" name="Rectangle 3"/>
          <p:cNvSpPr/>
          <p:nvPr/>
        </p:nvSpPr>
        <p:spPr>
          <a:xfrm>
            <a:off x="1991544" y="2223756"/>
            <a:ext cx="4572000" cy="646331"/>
          </a:xfrm>
          <a:prstGeom prst="rect">
            <a:avLst/>
          </a:prstGeom>
        </p:spPr>
        <p:txBody>
          <a:bodyPr>
            <a:spAutoFit/>
          </a:bodyPr>
          <a:lstStyle/>
          <a:p>
            <a:endParaRPr lang="en-GB" dirty="0"/>
          </a:p>
          <a:p>
            <a:r>
              <a:rPr lang="en-GB" dirty="0"/>
              <a:t>This could be represented in a graph like this:</a:t>
            </a:r>
          </a:p>
        </p:txBody>
      </p:sp>
    </p:spTree>
    <p:custDataLst>
      <p:tags r:id="rId1"/>
    </p:custDataLst>
    <p:extLst>
      <p:ext uri="{BB962C8B-B14F-4D97-AF65-F5344CB8AC3E}">
        <p14:creationId xmlns:p14="http://schemas.microsoft.com/office/powerpoint/2010/main" val="3429070064"/>
      </p:ext>
    </p:extLst>
  </p:cSld>
  <p:clrMapOvr>
    <a:masterClrMapping/>
  </p:clrMapOvr>
  <mc:AlternateContent xmlns:mc="http://schemas.openxmlformats.org/markup-compatibility/2006" xmlns:p14="http://schemas.microsoft.com/office/powerpoint/2010/main">
    <mc:Choice Requires="p14">
      <p:transition spd="slow" p14:dur="2000" advTm="63214"/>
    </mc:Choice>
    <mc:Fallback xmlns="">
      <p:transition spd="slow" advTm="6321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Graphic spid="5" grpId="0">
        <p:bldAsOne/>
      </p:bldGraphic>
      <p:bldP spid="6"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19536" y="1196752"/>
            <a:ext cx="8352928" cy="1631216"/>
          </a:xfrm>
          <a:prstGeom prst="rect">
            <a:avLst/>
          </a:prstGeom>
        </p:spPr>
        <p:txBody>
          <a:bodyPr wrap="square">
            <a:spAutoFit/>
          </a:bodyPr>
          <a:lstStyle/>
          <a:p>
            <a:r>
              <a:rPr lang="en-GB" sz="2000" dirty="0"/>
              <a:t>Okay let's look at how an interaction works - so we have a factorial ANOVA with two factors: dosage (0mg and 100mg) and gender (men and women). In the 0mg dosage condition, men have a mean of 60 while women have a mean of 80. In the 100mg dosage condition, men have a mean of 80 while women have a mean of 50.   This could be represented in a graph like this:</a:t>
            </a:r>
          </a:p>
        </p:txBody>
      </p:sp>
      <p:sp>
        <p:nvSpPr>
          <p:cNvPr id="3" name="TextBox 2"/>
          <p:cNvSpPr txBox="1"/>
          <p:nvPr/>
        </p:nvSpPr>
        <p:spPr>
          <a:xfrm>
            <a:off x="1991545" y="332657"/>
            <a:ext cx="5179431" cy="584775"/>
          </a:xfrm>
          <a:prstGeom prst="rect">
            <a:avLst/>
          </a:prstGeom>
          <a:noFill/>
        </p:spPr>
        <p:txBody>
          <a:bodyPr wrap="none" rtlCol="0">
            <a:spAutoFit/>
          </a:bodyPr>
          <a:lstStyle/>
          <a:p>
            <a:r>
              <a:rPr lang="en-GB" sz="3200" dirty="0"/>
              <a:t>Interaction Effects in ANOVA</a:t>
            </a:r>
          </a:p>
        </p:txBody>
      </p:sp>
      <p:graphicFrame>
        <p:nvGraphicFramePr>
          <p:cNvPr id="4" name="Chart 3"/>
          <p:cNvGraphicFramePr>
            <a:graphicFrameLocks/>
          </p:cNvGraphicFramePr>
          <p:nvPr/>
        </p:nvGraphicFramePr>
        <p:xfrm>
          <a:off x="4007768" y="3135744"/>
          <a:ext cx="4572000" cy="3036456"/>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p:cNvSpPr/>
          <p:nvPr/>
        </p:nvSpPr>
        <p:spPr>
          <a:xfrm>
            <a:off x="1545058" y="6211670"/>
            <a:ext cx="9122942" cy="646331"/>
          </a:xfrm>
          <a:prstGeom prst="rect">
            <a:avLst/>
          </a:prstGeom>
        </p:spPr>
        <p:txBody>
          <a:bodyPr wrap="square">
            <a:spAutoFit/>
          </a:bodyPr>
          <a:lstStyle/>
          <a:p>
            <a:r>
              <a:rPr lang="en-GB" dirty="0"/>
              <a:t>You can see that the lines from men and women cross. If the lines cross like this it means that you have an interaction effect in your ANOVA.</a:t>
            </a:r>
          </a:p>
        </p:txBody>
      </p:sp>
    </p:spTree>
    <p:custDataLst>
      <p:tags r:id="rId1"/>
    </p:custDataLst>
    <p:extLst>
      <p:ext uri="{BB962C8B-B14F-4D97-AF65-F5344CB8AC3E}">
        <p14:creationId xmlns:p14="http://schemas.microsoft.com/office/powerpoint/2010/main" val="1294635283"/>
      </p:ext>
    </p:extLst>
  </p:cSld>
  <p:clrMapOvr>
    <a:masterClrMapping/>
  </p:clrMapOvr>
  <mc:AlternateContent xmlns:mc="http://schemas.openxmlformats.org/markup-compatibility/2006" xmlns:p14="http://schemas.microsoft.com/office/powerpoint/2010/main">
    <mc:Choice Requires="p14">
      <p:transition spd="slow" p14:dur="2000" advClick="0" advTm="48458"/>
    </mc:Choice>
    <mc:Fallback xmlns="">
      <p:transition spd="slow" advClick="0" advTm="4845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Graphic spid="4" grpId="0">
        <p:bldAsOne/>
      </p:bldGraphic>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1545" y="332657"/>
            <a:ext cx="5179431" cy="584775"/>
          </a:xfrm>
          <a:prstGeom prst="rect">
            <a:avLst/>
          </a:prstGeom>
          <a:noFill/>
        </p:spPr>
        <p:txBody>
          <a:bodyPr wrap="none" rtlCol="0">
            <a:spAutoFit/>
          </a:bodyPr>
          <a:lstStyle/>
          <a:p>
            <a:r>
              <a:rPr lang="en-GB" sz="3200" dirty="0"/>
              <a:t>Interaction Effects in ANOVA</a:t>
            </a:r>
          </a:p>
        </p:txBody>
      </p:sp>
      <p:sp>
        <p:nvSpPr>
          <p:cNvPr id="3" name="Rectangle 2"/>
          <p:cNvSpPr/>
          <p:nvPr/>
        </p:nvSpPr>
        <p:spPr>
          <a:xfrm>
            <a:off x="1991544" y="1859340"/>
            <a:ext cx="8064896" cy="3970318"/>
          </a:xfrm>
          <a:prstGeom prst="rect">
            <a:avLst/>
          </a:prstGeom>
        </p:spPr>
        <p:txBody>
          <a:bodyPr wrap="square">
            <a:spAutoFit/>
          </a:bodyPr>
          <a:lstStyle/>
          <a:p>
            <a:r>
              <a:rPr lang="en-GB" sz="2800" dirty="0"/>
              <a:t>Basically what an interaction means is the effects at one level, depends on the other level. For example, at 0mg men are lower than women, but at 100mg men are higher than women. So really the effect of gender depends on what level of dosage you're at and the level of dosage depends on the level of gender you're at. Thus, the variables have interacted in this way - and this is what it means to be an interaction effect in your ANOVA. </a:t>
            </a:r>
          </a:p>
        </p:txBody>
      </p:sp>
    </p:spTree>
    <p:extLst>
      <p:ext uri="{BB962C8B-B14F-4D97-AF65-F5344CB8AC3E}">
        <p14:creationId xmlns:p14="http://schemas.microsoft.com/office/powerpoint/2010/main" val="2506370101"/>
      </p:ext>
    </p:extLst>
  </p:cSld>
  <p:clrMapOvr>
    <a:masterClrMapping/>
  </p:clrMapOvr>
  <mc:AlternateContent xmlns:mc="http://schemas.openxmlformats.org/markup-compatibility/2006" xmlns:p14="http://schemas.microsoft.com/office/powerpoint/2010/main">
    <mc:Choice Requires="p14">
      <p:transition spd="slow" p14:dur="2000" advTm="40639"/>
    </mc:Choice>
    <mc:Fallback xmlns="">
      <p:transition spd="slow" advTm="4063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93060" y="404665"/>
            <a:ext cx="9066388" cy="6032421"/>
          </a:xfrm>
          <a:prstGeom prst="rect">
            <a:avLst/>
          </a:prstGeom>
        </p:spPr>
        <p:txBody>
          <a:bodyPr wrap="square">
            <a:spAutoFit/>
          </a:bodyPr>
          <a:lstStyle/>
          <a:p>
            <a:r>
              <a:rPr lang="en-GB" sz="3200" dirty="0"/>
              <a:t>Post-hoc analysis in ANOVA</a:t>
            </a:r>
          </a:p>
          <a:p>
            <a:r>
              <a:rPr lang="en-GB" dirty="0"/>
              <a:t> </a:t>
            </a:r>
            <a:endParaRPr lang="en-GB" sz="2400" dirty="0"/>
          </a:p>
          <a:p>
            <a:r>
              <a:rPr lang="en-GB" sz="2400" dirty="0"/>
              <a:t>Sometimes following the ANOVA we need to carry out what's called post hoc analysis. </a:t>
            </a:r>
          </a:p>
          <a:p>
            <a:endParaRPr lang="en-GB" sz="2400" dirty="0"/>
          </a:p>
          <a:p>
            <a:r>
              <a:rPr lang="en-GB" sz="2400" dirty="0"/>
              <a:t>For example if we find a significant difference between our three conditions in a one-way ANOVA (0mg, 50mg and 100mg) - all the ANOVA has shown us is that there is a difference somewhere between groups- we don't know where that difference is. So additional tests called post hoc tests need to be carried out to determine where the differences lie. </a:t>
            </a:r>
          </a:p>
          <a:p>
            <a:endParaRPr lang="en-GB" sz="2400" dirty="0"/>
          </a:p>
          <a:p>
            <a:r>
              <a:rPr lang="en-GB" sz="2400" dirty="0"/>
              <a:t>Maybe between groups 1 and 2 there are differences or maybe between groups 1 and 3 or maybe they're all different- it is the post hoc test that enables us to answer these questions and discover where the differences between each group lies.</a:t>
            </a:r>
          </a:p>
        </p:txBody>
      </p:sp>
    </p:spTree>
    <p:extLst>
      <p:ext uri="{BB962C8B-B14F-4D97-AF65-F5344CB8AC3E}">
        <p14:creationId xmlns:p14="http://schemas.microsoft.com/office/powerpoint/2010/main" val="3102190941"/>
      </p:ext>
    </p:extLst>
  </p:cSld>
  <p:clrMapOvr>
    <a:masterClrMapping/>
  </p:clrMapOvr>
  <mc:AlternateContent xmlns:mc="http://schemas.openxmlformats.org/markup-compatibility/2006" xmlns:p14="http://schemas.microsoft.com/office/powerpoint/2010/main">
    <mc:Choice Requires="p14">
      <p:transition spd="slow" p14:dur="2000" advTm="61590"/>
    </mc:Choice>
    <mc:Fallback xmlns="">
      <p:transition spd="slow" advTm="6159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57384" y="332656"/>
            <a:ext cx="8712968" cy="3970318"/>
          </a:xfrm>
          <a:prstGeom prst="rect">
            <a:avLst/>
          </a:prstGeom>
        </p:spPr>
        <p:txBody>
          <a:bodyPr wrap="square">
            <a:spAutoFit/>
          </a:bodyPr>
          <a:lstStyle/>
          <a:p>
            <a:r>
              <a:rPr lang="en-GB" sz="2400" dirty="0"/>
              <a:t>The F distribution in ANOVA</a:t>
            </a:r>
          </a:p>
          <a:p>
            <a:endParaRPr lang="en-GB" sz="2400" dirty="0"/>
          </a:p>
          <a:p>
            <a:r>
              <a:rPr lang="en-GB" dirty="0"/>
              <a:t>When doing an ANOVA, we calculate an F statistic. This is similar to other statistics such as the z or t which we've already previously seen in t-tests and the Mann-Whitney, for example.</a:t>
            </a:r>
          </a:p>
          <a:p>
            <a:r>
              <a:rPr lang="en-GB" dirty="0"/>
              <a:t> </a:t>
            </a:r>
          </a:p>
          <a:p>
            <a:r>
              <a:rPr lang="en-GB" dirty="0"/>
              <a:t>F in its most basic form...</a:t>
            </a:r>
          </a:p>
          <a:p>
            <a:endParaRPr lang="en-GB" dirty="0"/>
          </a:p>
          <a:p>
            <a:endParaRPr lang="en-GB" sz="2400" dirty="0"/>
          </a:p>
          <a:p>
            <a:r>
              <a:rPr lang="en-GB" sz="2400" dirty="0"/>
              <a:t>                    </a:t>
            </a:r>
            <a:r>
              <a:rPr lang="en-GB" sz="2400" i="1" dirty="0"/>
              <a:t>F= </a:t>
            </a:r>
            <a:r>
              <a:rPr lang="en-GB" sz="2400" i="1" u="sng" dirty="0">
                <a:solidFill>
                  <a:srgbClr val="FFFFFF"/>
                </a:solidFill>
              </a:rPr>
              <a:t>Treatment differences +  Random differences</a:t>
            </a:r>
          </a:p>
          <a:p>
            <a:r>
              <a:rPr lang="en-GB" i="1" dirty="0">
                <a:solidFill>
                  <a:srgbClr val="FFFFFF"/>
                </a:solidFill>
              </a:rPr>
              <a:t>                                                                         </a:t>
            </a:r>
            <a:r>
              <a:rPr lang="en-GB" sz="2400" i="1" dirty="0">
                <a:solidFill>
                  <a:srgbClr val="FFFFFF"/>
                </a:solidFill>
              </a:rPr>
              <a:t>Random differences </a:t>
            </a:r>
            <a:endParaRPr lang="en-GB" sz="2400" i="1" u="sng" dirty="0"/>
          </a:p>
          <a:p>
            <a:r>
              <a:rPr lang="en-GB" sz="2400" dirty="0"/>
              <a:t> </a:t>
            </a:r>
          </a:p>
        </p:txBody>
      </p:sp>
      <p:sp>
        <p:nvSpPr>
          <p:cNvPr id="3" name="Rectangle 2"/>
          <p:cNvSpPr/>
          <p:nvPr/>
        </p:nvSpPr>
        <p:spPr>
          <a:xfrm>
            <a:off x="1803277" y="4725145"/>
            <a:ext cx="8551863" cy="1200329"/>
          </a:xfrm>
          <a:prstGeom prst="rect">
            <a:avLst/>
          </a:prstGeom>
        </p:spPr>
        <p:txBody>
          <a:bodyPr wrap="square">
            <a:spAutoFit/>
          </a:bodyPr>
          <a:lstStyle/>
          <a:p>
            <a:pPr lvl="0"/>
            <a:r>
              <a:rPr lang="en-GB" sz="2400" dirty="0">
                <a:solidFill>
                  <a:srgbClr val="FFFFFF"/>
                </a:solidFill>
              </a:rPr>
              <a:t>If there are no treatment differences (that is, if there is no actual effect), we expect F to be 1. If there are treatment differences, we expect F to be greater than 1.</a:t>
            </a:r>
          </a:p>
        </p:txBody>
      </p:sp>
    </p:spTree>
    <p:custDataLst>
      <p:tags r:id="rId1"/>
    </p:custDataLst>
    <p:extLst>
      <p:ext uri="{BB962C8B-B14F-4D97-AF65-F5344CB8AC3E}">
        <p14:creationId xmlns:p14="http://schemas.microsoft.com/office/powerpoint/2010/main" val="4118744412"/>
      </p:ext>
    </p:extLst>
  </p:cSld>
  <p:clrMapOvr>
    <a:masterClrMapping/>
  </p:clrMapOvr>
  <mc:AlternateContent xmlns:mc="http://schemas.openxmlformats.org/markup-compatibility/2006" xmlns:p14="http://schemas.microsoft.com/office/powerpoint/2010/main">
    <mc:Choice Requires="p14">
      <p:transition spd="slow" p14:dur="2000" advClick="0" advTm="75801"/>
    </mc:Choice>
    <mc:Fallback xmlns="">
      <p:transition spd="slow" advClick="0" advTm="7580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63552" y="260649"/>
            <a:ext cx="7920880" cy="584775"/>
          </a:xfrm>
          <a:prstGeom prst="rect">
            <a:avLst/>
          </a:prstGeom>
          <a:noFill/>
        </p:spPr>
        <p:txBody>
          <a:bodyPr wrap="square" rtlCol="0">
            <a:spAutoFit/>
          </a:bodyPr>
          <a:lstStyle/>
          <a:p>
            <a:r>
              <a:rPr lang="en-GB" sz="3200" dirty="0"/>
              <a:t>Measures of Effect Size in </a:t>
            </a:r>
            <a:r>
              <a:rPr lang="en-GB" sz="3200" dirty="0" err="1"/>
              <a:t>Anova</a:t>
            </a:r>
            <a:endParaRPr lang="en-GB" sz="3200" dirty="0"/>
          </a:p>
        </p:txBody>
      </p:sp>
      <p:sp>
        <p:nvSpPr>
          <p:cNvPr id="3" name="TextBox 2"/>
          <p:cNvSpPr txBox="1"/>
          <p:nvPr/>
        </p:nvSpPr>
        <p:spPr>
          <a:xfrm>
            <a:off x="1991544" y="1124745"/>
            <a:ext cx="8352928" cy="5816977"/>
          </a:xfrm>
          <a:prstGeom prst="rect">
            <a:avLst/>
          </a:prstGeom>
          <a:noFill/>
        </p:spPr>
        <p:txBody>
          <a:bodyPr wrap="square" rtlCol="0">
            <a:spAutoFit/>
          </a:bodyPr>
          <a:lstStyle/>
          <a:p>
            <a:r>
              <a:rPr lang="en-GB" sz="2800" dirty="0"/>
              <a:t>Measures of effect size in ANOVA are measures of the degree of association between and effect (e.g., a main effect, an interaction, a linear contrast) and the dependent variable.</a:t>
            </a:r>
          </a:p>
          <a:p>
            <a:endParaRPr lang="en-GB" sz="2800" dirty="0"/>
          </a:p>
          <a:p>
            <a:r>
              <a:rPr lang="en-GB" sz="2800" dirty="0"/>
              <a:t>They can be thought of as the correlation between an effect and the dependent variable.</a:t>
            </a:r>
          </a:p>
          <a:p>
            <a:endParaRPr lang="en-GB" sz="2800" dirty="0"/>
          </a:p>
          <a:p>
            <a:r>
              <a:rPr lang="en-GB" sz="2800" dirty="0"/>
              <a:t>The Greater the effect size, the greater the association between the effect and the dependent variable. </a:t>
            </a:r>
          </a:p>
          <a:p>
            <a:endParaRPr lang="en-GB" sz="2800" dirty="0"/>
          </a:p>
          <a:p>
            <a:endParaRPr lang="en-GB" sz="2800" dirty="0"/>
          </a:p>
          <a:p>
            <a:endParaRPr lang="en-GB" dirty="0"/>
          </a:p>
          <a:p>
            <a:endParaRPr lang="en-GB" dirty="0"/>
          </a:p>
        </p:txBody>
      </p:sp>
    </p:spTree>
    <p:extLst>
      <p:ext uri="{BB962C8B-B14F-4D97-AF65-F5344CB8AC3E}">
        <p14:creationId xmlns:p14="http://schemas.microsoft.com/office/powerpoint/2010/main" val="2259339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19536" y="332657"/>
            <a:ext cx="7416824" cy="584775"/>
          </a:xfrm>
          <a:prstGeom prst="rect">
            <a:avLst/>
          </a:prstGeom>
          <a:noFill/>
        </p:spPr>
        <p:txBody>
          <a:bodyPr wrap="square" rtlCol="0">
            <a:spAutoFit/>
          </a:bodyPr>
          <a:lstStyle/>
          <a:p>
            <a:r>
              <a:rPr lang="en-GB" sz="3200" dirty="0">
                <a:latin typeface="arial" panose="020B0604020202020204" pitchFamily="34" charset="0"/>
              </a:rPr>
              <a:t>Partial Eta Squared </a:t>
            </a:r>
            <a:r>
              <a:rPr lang="el-GR" sz="3200" dirty="0">
                <a:latin typeface="arial" panose="020B0604020202020204" pitchFamily="34" charset="0"/>
              </a:rPr>
              <a:t>(η</a:t>
            </a:r>
            <a:r>
              <a:rPr lang="en-GB" sz="3200" baseline="-25000" dirty="0">
                <a:latin typeface="arial" panose="020B0604020202020204" pitchFamily="34" charset="0"/>
              </a:rPr>
              <a:t>p</a:t>
            </a:r>
            <a:r>
              <a:rPr lang="en-GB" sz="3200" baseline="30000" dirty="0">
                <a:latin typeface="arial" panose="020B0604020202020204" pitchFamily="34" charset="0"/>
              </a:rPr>
              <a:t>2</a:t>
            </a:r>
            <a:r>
              <a:rPr lang="en-GB" sz="3200" dirty="0">
                <a:latin typeface="arial" panose="020B0604020202020204" pitchFamily="34" charset="0"/>
              </a:rPr>
              <a:t>)</a:t>
            </a:r>
            <a:endParaRPr lang="en-GB" sz="3200" dirty="0"/>
          </a:p>
        </p:txBody>
      </p:sp>
      <p:sp>
        <p:nvSpPr>
          <p:cNvPr id="3" name="TextBox 2"/>
          <p:cNvSpPr txBox="1"/>
          <p:nvPr/>
        </p:nvSpPr>
        <p:spPr>
          <a:xfrm>
            <a:off x="1991544" y="1268761"/>
            <a:ext cx="8136904" cy="5632311"/>
          </a:xfrm>
          <a:prstGeom prst="rect">
            <a:avLst/>
          </a:prstGeom>
          <a:noFill/>
        </p:spPr>
        <p:txBody>
          <a:bodyPr wrap="square" rtlCol="0">
            <a:spAutoFit/>
          </a:bodyPr>
          <a:lstStyle/>
          <a:p>
            <a:r>
              <a:rPr lang="en-GB" sz="2400" dirty="0">
                <a:latin typeface="arial" panose="020B0604020202020204" pitchFamily="34" charset="0"/>
              </a:rPr>
              <a:t>Partial Eta Squared </a:t>
            </a:r>
            <a:r>
              <a:rPr lang="el-GR" sz="2400" dirty="0">
                <a:latin typeface="arial" panose="020B0604020202020204" pitchFamily="34" charset="0"/>
              </a:rPr>
              <a:t>(η</a:t>
            </a:r>
            <a:r>
              <a:rPr lang="en-GB" sz="2400" baseline="-25000" dirty="0">
                <a:latin typeface="arial" panose="020B0604020202020204" pitchFamily="34" charset="0"/>
              </a:rPr>
              <a:t>p</a:t>
            </a:r>
            <a:r>
              <a:rPr lang="en-GB" sz="2400" baseline="30000" dirty="0">
                <a:latin typeface="arial" panose="020B0604020202020204" pitchFamily="34" charset="0"/>
              </a:rPr>
              <a:t>2</a:t>
            </a:r>
            <a:r>
              <a:rPr lang="en-GB" sz="2400" dirty="0">
                <a:latin typeface="arial" panose="020B0604020202020204" pitchFamily="34" charset="0"/>
              </a:rPr>
              <a:t>) is the default measure of an effect size for a one-way within </a:t>
            </a:r>
            <a:r>
              <a:rPr lang="en-GB" sz="2400" dirty="0" err="1">
                <a:latin typeface="arial" panose="020B0604020202020204" pitchFamily="34" charset="0"/>
              </a:rPr>
              <a:t>Anova</a:t>
            </a:r>
            <a:r>
              <a:rPr lang="en-GB" sz="2400" dirty="0">
                <a:latin typeface="arial" panose="020B0604020202020204" pitchFamily="34" charset="0"/>
              </a:rPr>
              <a:t> using SPSS. </a:t>
            </a:r>
          </a:p>
          <a:p>
            <a:endParaRPr lang="en-GB" sz="2400" dirty="0">
              <a:latin typeface="arial" panose="020B0604020202020204" pitchFamily="34" charset="0"/>
            </a:endParaRPr>
          </a:p>
          <a:p>
            <a:r>
              <a:rPr lang="en-GB" sz="2400" dirty="0">
                <a:latin typeface="arial" panose="020B0604020202020204" pitchFamily="34" charset="0"/>
              </a:rPr>
              <a:t>Range of scores = 0 – 1. </a:t>
            </a:r>
          </a:p>
          <a:p>
            <a:endParaRPr lang="en-GB" sz="2400" dirty="0">
              <a:latin typeface="arial" panose="020B0604020202020204" pitchFamily="34" charset="0"/>
            </a:endParaRPr>
          </a:p>
          <a:p>
            <a:r>
              <a:rPr lang="en-GB" sz="2400" dirty="0">
                <a:latin typeface="arial" panose="020B0604020202020204" pitchFamily="34" charset="0"/>
              </a:rPr>
              <a:t>Cohen (1988) – 0.01 = Small, 0.06 = Medium, 0.14 or greater = Large. </a:t>
            </a:r>
          </a:p>
          <a:p>
            <a:endParaRPr lang="en-GB" sz="2400" dirty="0">
              <a:latin typeface="arial" panose="020B0604020202020204" pitchFamily="34" charset="0"/>
            </a:endParaRPr>
          </a:p>
          <a:p>
            <a:r>
              <a:rPr lang="en-GB" sz="2400" dirty="0">
                <a:latin typeface="arial" panose="020B0604020202020204" pitchFamily="34" charset="0"/>
              </a:rPr>
              <a:t>In APA formatting you MUST report the effect size in your results section. You do not necessarily have to discuss them after, but these must be included alongside the degrees of freedom, the f value and the p value. </a:t>
            </a:r>
          </a:p>
          <a:p>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r>
              <a:rPr lang="en-GB" dirty="0">
                <a:latin typeface="arial" panose="020B0604020202020204" pitchFamily="34" charset="0"/>
              </a:rPr>
              <a:t> </a:t>
            </a:r>
            <a:endParaRPr lang="en-GB" dirty="0"/>
          </a:p>
        </p:txBody>
      </p:sp>
    </p:spTree>
    <p:extLst>
      <p:ext uri="{BB962C8B-B14F-4D97-AF65-F5344CB8AC3E}">
        <p14:creationId xmlns:p14="http://schemas.microsoft.com/office/powerpoint/2010/main" val="10134944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357|20.511"/>
</p:tagLst>
</file>

<file path=ppt/tags/tag2.xml><?xml version="1.0" encoding="utf-8"?>
<p:tagLst xmlns:a="http://schemas.openxmlformats.org/drawingml/2006/main" xmlns:r="http://schemas.openxmlformats.org/officeDocument/2006/relationships" xmlns:p="http://schemas.openxmlformats.org/presentationml/2006/main">
  <p:tag name="TIMING" val="|2.041|13.889"/>
</p:tagLst>
</file>

<file path=ppt/tags/tag3.xml><?xml version="1.0" encoding="utf-8"?>
<p:tagLst xmlns:a="http://schemas.openxmlformats.org/drawingml/2006/main" xmlns:r="http://schemas.openxmlformats.org/officeDocument/2006/relationships" xmlns:p="http://schemas.openxmlformats.org/presentationml/2006/main">
  <p:tag name="TIMING" val="|1.901|16.399"/>
</p:tagLst>
</file>

<file path=ppt/tags/tag4.xml><?xml version="1.0" encoding="utf-8"?>
<p:tagLst xmlns:a="http://schemas.openxmlformats.org/drawingml/2006/main" xmlns:r="http://schemas.openxmlformats.org/officeDocument/2006/relationships" xmlns:p="http://schemas.openxmlformats.org/presentationml/2006/main">
  <p:tag name="TIMING" val="|1.757|19.92"/>
</p:tagLst>
</file>

<file path=ppt/tags/tag5.xml><?xml version="1.0" encoding="utf-8"?>
<p:tagLst xmlns:a="http://schemas.openxmlformats.org/drawingml/2006/main" xmlns:r="http://schemas.openxmlformats.org/officeDocument/2006/relationships" xmlns:p="http://schemas.openxmlformats.org/presentationml/2006/main">
  <p:tag name="TIMING" val="|1.512|3.763|6.401|25.068"/>
</p:tagLst>
</file>

<file path=ppt/tags/tag6.xml><?xml version="1.0" encoding="utf-8"?>
<p:tagLst xmlns:a="http://schemas.openxmlformats.org/drawingml/2006/main" xmlns:r="http://schemas.openxmlformats.org/officeDocument/2006/relationships" xmlns:p="http://schemas.openxmlformats.org/presentationml/2006/main">
  <p:tag name="TIMING" val="|1.558|1.238|9.811001|21.404"/>
</p:tagLst>
</file>

<file path=ppt/tags/tag7.xml><?xml version="1.0" encoding="utf-8"?>
<p:tagLst xmlns:a="http://schemas.openxmlformats.org/drawingml/2006/main" xmlns:r="http://schemas.openxmlformats.org/officeDocument/2006/relationships" xmlns:p="http://schemas.openxmlformats.org/presentationml/2006/main">
  <p:tag name="TIMING" val="|2.655|2.733|28.223"/>
</p:tagLst>
</file>

<file path=ppt/tags/tag8.xml><?xml version="1.0" encoding="utf-8"?>
<p:tagLst xmlns:a="http://schemas.openxmlformats.org/drawingml/2006/main" xmlns:r="http://schemas.openxmlformats.org/officeDocument/2006/relationships" xmlns:p="http://schemas.openxmlformats.org/presentationml/2006/main">
  <p:tag name="TIMING" val="|1.443|33.009"/>
</p:tagLst>
</file>

<file path=ppt/tags/tag9.xml><?xml version="1.0" encoding="utf-8"?>
<p:tagLst xmlns:a="http://schemas.openxmlformats.org/drawingml/2006/main" xmlns:r="http://schemas.openxmlformats.org/officeDocument/2006/relationships" xmlns:p="http://schemas.openxmlformats.org/presentationml/2006/main">
  <p:tag name="TIMING" val="|1.262|34.743"/>
</p:tagLst>
</file>

<file path=ppt/theme/theme1.xml><?xml version="1.0" encoding="utf-8"?>
<a:theme xmlns:a="http://schemas.openxmlformats.org/drawingml/2006/main" name="Tradeshow">
  <a:themeElements>
    <a:clrScheme name="Tradeshow">
      <a:dk1>
        <a:srgbClr val="3F3F3F"/>
      </a:dk1>
      <a:lt1>
        <a:srgbClr val="FFFFFF"/>
      </a:lt1>
      <a:dk2>
        <a:srgbClr val="7DAFC3"/>
      </a:dk2>
      <a:lt2>
        <a:srgbClr val="E5E4DF"/>
      </a:lt2>
      <a:accent1>
        <a:srgbClr val="7C959A"/>
      </a:accent1>
      <a:accent2>
        <a:srgbClr val="DB8631"/>
      </a:accent2>
      <a:accent3>
        <a:srgbClr val="E3CC5A"/>
      </a:accent3>
      <a:accent4>
        <a:srgbClr val="ACADA8"/>
      </a:accent4>
      <a:accent5>
        <a:srgbClr val="927C61"/>
      </a:accent5>
      <a:accent6>
        <a:srgbClr val="B3B435"/>
      </a:accent6>
      <a:hlink>
        <a:srgbClr val="0079A4"/>
      </a:hlink>
      <a:folHlink>
        <a:srgbClr val="595959"/>
      </a:folHlink>
    </a:clrScheme>
    <a:fontScheme name="Tradeshow">
      <a:majorFont>
        <a:latin typeface="Arial Black"/>
        <a:ea typeface=""/>
        <a:cs typeface=""/>
        <a:font script="Jpan" typeface="ＭＳ Ｐゴシック"/>
        <a:font script="Hang" typeface="HY견고딕"/>
        <a:font script="Hans" typeface="宋体"/>
        <a:font script="Hant" typeface="新細明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ndara"/>
        <a:ea typeface=""/>
        <a:cs typeface=""/>
        <a:font script="Jpan" typeface="ＭＳ Ｐゴシック"/>
        <a:font script="Hang" typeface="HY견명조"/>
        <a:font script="Hans" typeface="华文楷体"/>
        <a:font script="Hant" typeface="新細明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adeshow">
      <a:fillStyleLst>
        <a:solidFill>
          <a:schemeClr val="phClr"/>
        </a:solidFill>
        <a:gradFill rotWithShape="1">
          <a:gsLst>
            <a:gs pos="0">
              <a:schemeClr val="phClr">
                <a:tint val="45000"/>
                <a:satMod val="300000"/>
              </a:schemeClr>
            </a:gs>
            <a:gs pos="35000">
              <a:schemeClr val="phClr">
                <a:tint val="45000"/>
                <a:satMod val="300000"/>
              </a:schemeClr>
            </a:gs>
            <a:gs pos="69000">
              <a:schemeClr val="phClr">
                <a:tint val="45000"/>
                <a:satMod val="350000"/>
              </a:schemeClr>
            </a:gs>
            <a:gs pos="100000">
              <a:schemeClr val="phClr">
                <a:tint val="60000"/>
                <a:satMod val="350000"/>
              </a:schemeClr>
            </a:gs>
          </a:gsLst>
          <a:path path="circle">
            <a:fillToRect l="50000" t="50000" r="100000" b="100000"/>
          </a:path>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9525" cap="rnd" cmpd="sng" algn="ctr">
          <a:solidFill>
            <a:schemeClr val="phClr"/>
          </a:solidFill>
          <a:prstDash val="solid"/>
        </a:ln>
        <a:ln w="38475" cap="flat" cmpd="sng" algn="ctr">
          <a:solidFill>
            <a:schemeClr val="phClr"/>
          </a:solidFill>
          <a:prstDash val="solid"/>
        </a:ln>
        <a:ln w="54850" cap="flat" cmpd="sng" algn="ctr">
          <a:solidFill>
            <a:schemeClr val="phClr"/>
          </a:solidFill>
          <a:prstDash val="solid"/>
        </a:ln>
      </a:lnStyleLst>
      <a:effectStyleLst>
        <a:effectStyle>
          <a:effectLst>
            <a:outerShdw blurRad="50800" dist="25400" dir="5400000" rotWithShape="0">
              <a:srgbClr val="000000">
                <a:alpha val="55000"/>
              </a:srgbClr>
            </a:outerShdw>
          </a:effectLst>
        </a:effectStyle>
        <a:effectStyle>
          <a:effectLst>
            <a:outerShdw blurRad="50800" dist="25400" dir="5400000" rotWithShape="0">
              <a:srgbClr val="000000">
                <a:alpha val="44000"/>
              </a:srgbClr>
            </a:outerShdw>
          </a:effectLst>
        </a:effectStyle>
        <a:effectStyle>
          <a:effectLst>
            <a:outerShdw blurRad="50800" dist="25400" dir="5400000" rotWithShape="0">
              <a:srgbClr val="000000">
                <a:alpha val="55000"/>
              </a:srgbClr>
            </a:outerShdw>
          </a:effectLst>
          <a:scene3d>
            <a:camera prst="orthographicFront">
              <a:rot lat="0" lon="0" rev="0"/>
            </a:camera>
            <a:lightRig rig="brightRoom" dir="tl">
              <a:rot lat="0" lon="0" rev="3600000"/>
            </a:lightRig>
          </a:scene3d>
          <a:sp3d contourW="31750" prstMaterial="flat">
            <a:bevelT w="127000" h="254000" prst="angle"/>
            <a:contourClr>
              <a:schemeClr val="phClr">
                <a:shade val="20000"/>
              </a:schemeClr>
            </a:contourClr>
          </a:sp3d>
        </a:effectStyle>
      </a:effectStyleLst>
      <a:bgFillStyleLst>
        <a:solidFill>
          <a:schemeClr val="phClr"/>
        </a:solidFill>
        <a:gradFill rotWithShape="1">
          <a:gsLst>
            <a:gs pos="20000">
              <a:schemeClr val="phClr">
                <a:tint val="80000"/>
                <a:lumMod val="100000"/>
              </a:schemeClr>
            </a:gs>
            <a:gs pos="100000">
              <a:schemeClr val="phClr">
                <a:tint val="100000"/>
                <a:lumMod val="80000"/>
              </a:schemeClr>
            </a:gs>
          </a:gsLst>
          <a:path path="circle">
            <a:fillToRect l="50000" t="20000" r="100000" b="100000"/>
          </a:path>
        </a:gradFill>
        <a:gradFill rotWithShape="1">
          <a:gsLst>
            <a:gs pos="0">
              <a:schemeClr val="phClr">
                <a:tint val="100000"/>
                <a:lumMod val="100000"/>
              </a:schemeClr>
            </a:gs>
            <a:gs pos="100000">
              <a:schemeClr val="phClr">
                <a:shade val="100000"/>
                <a:lumMod val="60000"/>
              </a:schemeClr>
            </a:gs>
          </a:gsLst>
          <a:path path="circle">
            <a:fillToRect l="50000" t="20000" r="100000" b="10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6</TotalTime>
  <Words>1223</Words>
  <Application>Microsoft Office PowerPoint</Application>
  <PresentationFormat>Widescreen</PresentationFormat>
  <Paragraphs>204</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vt:lpstr>
      <vt:lpstr>Arial Black</vt:lpstr>
      <vt:lpstr>Calibri</vt:lpstr>
      <vt:lpstr>Candara</vt:lpstr>
      <vt:lpstr>Tradeshow</vt:lpstr>
      <vt:lpstr>Anova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Stuart Jones</dc:creator>
  <cp:lastModifiedBy>Stuart Jones</cp:lastModifiedBy>
  <cp:revision>3</cp:revision>
  <dcterms:created xsi:type="dcterms:W3CDTF">2021-09-22T17:22:46Z</dcterms:created>
  <dcterms:modified xsi:type="dcterms:W3CDTF">2023-10-06T18:53:07Z</dcterms:modified>
</cp:coreProperties>
</file>