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58" autoAdjust="0"/>
    <p:restoredTop sz="94660"/>
  </p:normalViewPr>
  <p:slideViewPr>
    <p:cSldViewPr snapToGrid="0">
      <p:cViewPr>
        <p:scale>
          <a:sx n="110" d="100"/>
          <a:sy n="110" d="100"/>
        </p:scale>
        <p:origin x="616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EF5B6-3741-6F48-AFE5-5BF905000D4F}" type="datetimeFigureOut">
              <a:rPr lang="en-US" smtClean="0"/>
              <a:t>3/26/18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8EC02E-E601-7240-904D-34458852B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55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utlins.com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POMO Assignment </a:t>
            </a:r>
            <a:r>
              <a:rPr lang="en-GB" dirty="0" smtClean="0"/>
              <a:t>2 </a:t>
            </a:r>
            <a:r>
              <a:rPr lang="mr-IN" dirty="0" smtClean="0"/>
              <a:t>–</a:t>
            </a:r>
            <a:r>
              <a:rPr lang="en-GB" dirty="0" smtClean="0"/>
              <a:t> Presentation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Major management – Millie George, </a:t>
            </a:r>
            <a:r>
              <a:rPr lang="en-GB" dirty="0" err="1" smtClean="0"/>
              <a:t>lauren</a:t>
            </a:r>
            <a:r>
              <a:rPr lang="en-GB" dirty="0" smtClean="0"/>
              <a:t> </a:t>
            </a:r>
            <a:r>
              <a:rPr lang="en-GB" dirty="0" err="1" smtClean="0"/>
              <a:t>boyce</a:t>
            </a:r>
            <a:r>
              <a:rPr lang="en-GB" dirty="0" smtClean="0"/>
              <a:t>, </a:t>
            </a:r>
            <a:r>
              <a:rPr lang="en-GB" dirty="0" err="1" smtClean="0"/>
              <a:t>roisin</a:t>
            </a:r>
            <a:r>
              <a:rPr lang="en-GB" dirty="0" smtClean="0"/>
              <a:t> </a:t>
            </a:r>
            <a:r>
              <a:rPr lang="en-GB" dirty="0" err="1" smtClean="0"/>
              <a:t>hannon</a:t>
            </a:r>
            <a:r>
              <a:rPr lang="en-GB" dirty="0" smtClean="0"/>
              <a:t>, Bethan </a:t>
            </a:r>
            <a:r>
              <a:rPr lang="en-GB" dirty="0" err="1" smtClean="0"/>
              <a:t>mathews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007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467954"/>
          </a:xfrm>
        </p:spPr>
        <p:txBody>
          <a:bodyPr>
            <a:noAutofit/>
          </a:bodyPr>
          <a:lstStyle/>
          <a:p>
            <a:r>
              <a:rPr lang="en-GB" sz="2400" dirty="0" smtClean="0"/>
              <a:t>Working in groups we will research our chosen organisation to complete a combined audit, which consists of two parts – organisation audit &amp; contribution audit. </a:t>
            </a:r>
          </a:p>
          <a:p>
            <a:r>
              <a:rPr lang="en-GB" sz="2400" dirty="0" smtClean="0"/>
              <a:t>Organisation audit – each member of our groups will work on one topic each to complete the 4000 word report.</a:t>
            </a:r>
          </a:p>
          <a:p>
            <a:r>
              <a:rPr lang="en-GB" sz="2400" dirty="0" smtClean="0"/>
              <a:t>Contribution audit – we will explain how well we performed this task as a team through recording dates and times of our meetings and what procedures were conducted throughout as an additional 1000 words to the report. </a:t>
            </a:r>
          </a:p>
          <a:p>
            <a:r>
              <a:rPr lang="en-GB" sz="2400" dirty="0" smtClean="0"/>
              <a:t>We will then transfer this information into a presentation, displaying key findings of each section. </a:t>
            </a:r>
            <a:r>
              <a:rPr lang="en-GB" sz="2400" dirty="0"/>
              <a:t> </a:t>
            </a:r>
            <a:r>
              <a:rPr lang="en-GB" sz="2400" dirty="0" smtClean="0"/>
              <a:t>In the final presentation we will produce a SWOT analysis to show whether we believe we have chosen the right organisation in terms of effective operations and any recommendations we could suggest.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08837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879A26B8-6C4E-452B-ADD3-ED324A7AB7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9B4167E1-E2B0-4192-8DA2-6967DDFF87A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C5F09389-6A8E-46D6-B5F4-A3C55FAE62E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9" y="619125"/>
            <a:ext cx="5600006" cy="56070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8084" y="2467819"/>
            <a:ext cx="4952475" cy="193146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D03E4FEE-2E6A-44AB-B6BA-C1AD0CD6D93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0817EB59-13B3-43DA-9B91-A7CC174A60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154" y="289391"/>
            <a:ext cx="4968489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Our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154" y="1592582"/>
            <a:ext cx="4947221" cy="476194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600" b="1" dirty="0" smtClean="0">
                <a:solidFill>
                  <a:srgbClr val="FFFFFF"/>
                </a:solidFill>
              </a:rPr>
              <a:t>STRUCTURE, CULTURE,  GOALS</a:t>
            </a:r>
            <a:endParaRPr lang="en-GB" sz="1600" b="1" dirty="0">
              <a:solidFill>
                <a:srgbClr val="FFFFFF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</a:rPr>
              <a:t>‘Back in 1936, our founder Sir Billy Butlin was way ahead of the times when he developed his first resort in Skegness, 75 years on, </a:t>
            </a:r>
            <a:r>
              <a:rPr lang="en-GB" sz="1600" dirty="0" err="1">
                <a:solidFill>
                  <a:srgbClr val="FFFFFF"/>
                </a:solidFill>
              </a:rPr>
              <a:t>Butlins</a:t>
            </a:r>
            <a:r>
              <a:rPr lang="en-GB" sz="1600" dirty="0">
                <a:solidFill>
                  <a:srgbClr val="FFFFFF"/>
                </a:solidFill>
              </a:rPr>
              <a:t> continues to evolve to surprise families’ </a:t>
            </a:r>
            <a:r>
              <a:rPr lang="mr-IN" sz="1600" dirty="0">
                <a:solidFill>
                  <a:srgbClr val="FFFFFF"/>
                </a:solidFill>
              </a:rPr>
              <a:t>–</a:t>
            </a:r>
            <a:r>
              <a:rPr lang="en-GB" sz="1600" dirty="0">
                <a:solidFill>
                  <a:srgbClr val="FFFFFF"/>
                </a:solidFill>
              </a:rPr>
              <a:t> (</a:t>
            </a:r>
            <a:r>
              <a:rPr lang="en-GB" sz="1600" dirty="0" err="1">
                <a:solidFill>
                  <a:srgbClr val="FFFFFF"/>
                </a:solidFill>
              </a:rPr>
              <a:t>Butlins.co.uk</a:t>
            </a:r>
            <a:r>
              <a:rPr lang="en-GB" sz="1600" dirty="0">
                <a:solidFill>
                  <a:srgbClr val="FFFFFF"/>
                </a:solidFill>
              </a:rPr>
              <a:t>).</a:t>
            </a:r>
          </a:p>
          <a:p>
            <a:pPr algn="ctr">
              <a:lnSpc>
                <a:spcPct val="90000"/>
              </a:lnSpc>
            </a:pPr>
            <a:r>
              <a:rPr lang="en-GB" sz="1600" b="1" dirty="0" smtClean="0">
                <a:solidFill>
                  <a:srgbClr val="FFFFFF"/>
                </a:solidFill>
              </a:rPr>
              <a:t>SUSTAINABILITY</a:t>
            </a:r>
            <a:endParaRPr lang="en-GB" sz="1600" b="1" dirty="0">
              <a:solidFill>
                <a:srgbClr val="FFFFFF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</a:rPr>
              <a:t>The year is 2037. Fossil fuels have tripled in the last 25 years. </a:t>
            </a:r>
          </a:p>
          <a:p>
            <a:pPr algn="ctr">
              <a:lnSpc>
                <a:spcPct val="90000"/>
              </a:lnSpc>
            </a:pPr>
            <a:r>
              <a:rPr lang="en-GB" sz="1600" dirty="0">
                <a:solidFill>
                  <a:srgbClr val="FFFFFF"/>
                </a:solidFill>
              </a:rPr>
              <a:t>Butlin’s parent company Bourne leisure will have invested in significant agricultural land holdings to implement a programme of managed forestry which will be harvested for fuel for biomass boilers that </a:t>
            </a:r>
            <a:r>
              <a:rPr lang="en-GB" sz="1600" dirty="0" smtClean="0">
                <a:solidFill>
                  <a:srgbClr val="FFFFFF"/>
                </a:solidFill>
              </a:rPr>
              <a:t>provide heating and hot water on the resort. </a:t>
            </a:r>
          </a:p>
          <a:p>
            <a:pPr algn="ctr">
              <a:lnSpc>
                <a:spcPct val="90000"/>
              </a:lnSpc>
            </a:pPr>
            <a:r>
              <a:rPr lang="en-GB" sz="1600" b="1" dirty="0" smtClean="0">
                <a:solidFill>
                  <a:srgbClr val="FFFFFF"/>
                </a:solidFill>
              </a:rPr>
              <a:t>CULTURE</a:t>
            </a:r>
          </a:p>
          <a:p>
            <a:pPr algn="ctr">
              <a:lnSpc>
                <a:spcPct val="90000"/>
              </a:lnSpc>
            </a:pPr>
            <a:r>
              <a:rPr lang="en-GB" sz="1600" dirty="0" smtClean="0">
                <a:solidFill>
                  <a:srgbClr val="FFFFFF"/>
                </a:solidFill>
              </a:rPr>
              <a:t>Butlin’s pride themselves in delivering a unique service through a culture that puts the guests at the heart of everything they do.</a:t>
            </a:r>
            <a:endParaRPr lang="en-GB" sz="16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5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14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WHO’S DOING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dirty="0"/>
              <a:t>Millie = Structure, culture, goals. (LEADER)</a:t>
            </a:r>
          </a:p>
          <a:p>
            <a:r>
              <a:rPr lang="en-GB" sz="3600" dirty="0"/>
              <a:t>Lauren = Impact of recent change management initiatives. (SECRETARY). </a:t>
            </a:r>
          </a:p>
          <a:p>
            <a:r>
              <a:rPr lang="en-GB" sz="3600" dirty="0"/>
              <a:t>Roisin = Key organisational stakeholders – internal &amp; external. </a:t>
            </a:r>
          </a:p>
          <a:p>
            <a:r>
              <a:rPr lang="en-GB" sz="3600" dirty="0"/>
              <a:t>Bethan = Organisation’s approach to sustainability &amp; the Green Agenda.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39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of activity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042226"/>
              </p:ext>
            </p:extLst>
          </p:nvPr>
        </p:nvGraphicFramePr>
        <p:xfrm>
          <a:off x="581025" y="1985719"/>
          <a:ext cx="11029950" cy="4746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6650">
                  <a:extLst>
                    <a:ext uri="{9D8B030D-6E8A-4147-A177-3AD203B41FA5}">
                      <a16:colId xmlns="" xmlns:a16="http://schemas.microsoft.com/office/drawing/2014/main" val="4135811263"/>
                    </a:ext>
                  </a:extLst>
                </a:gridCol>
                <a:gridCol w="3676650">
                  <a:extLst>
                    <a:ext uri="{9D8B030D-6E8A-4147-A177-3AD203B41FA5}">
                      <a16:colId xmlns="" xmlns:a16="http://schemas.microsoft.com/office/drawing/2014/main" val="2096396740"/>
                    </a:ext>
                  </a:extLst>
                </a:gridCol>
                <a:gridCol w="3676650">
                  <a:extLst>
                    <a:ext uri="{9D8B030D-6E8A-4147-A177-3AD203B41FA5}">
                      <a16:colId xmlns="" xmlns:a16="http://schemas.microsoft.com/office/drawing/2014/main" val="2955728936"/>
                    </a:ext>
                  </a:extLst>
                </a:gridCol>
              </a:tblGrid>
              <a:tr h="46899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DUE DATE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TASK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TARGET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12312857"/>
                  </a:ext>
                </a:extLst>
              </a:tr>
              <a:tr h="937988">
                <a:tc>
                  <a:txBody>
                    <a:bodyPr/>
                    <a:lstStyle/>
                    <a:p>
                      <a:pPr algn="ctr"/>
                      <a:endParaRPr lang="en-GB" sz="2400" dirty="0" smtClean="0"/>
                    </a:p>
                    <a:p>
                      <a:pPr algn="ctr"/>
                      <a:r>
                        <a:rPr lang="en-GB" sz="2400" dirty="0" smtClean="0"/>
                        <a:t>16</a:t>
                      </a:r>
                      <a:r>
                        <a:rPr lang="en-GB" sz="2400" baseline="30000" dirty="0" smtClean="0"/>
                        <a:t>TH</a:t>
                      </a:r>
                      <a:r>
                        <a:rPr lang="en-GB" sz="2400" dirty="0" smtClean="0"/>
                        <a:t> March 2018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Confirm group membership &amp; name. Identify a Team Leader &amp; Team Secretary.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 smtClean="0"/>
                    </a:p>
                    <a:p>
                      <a:pPr algn="ctr"/>
                      <a:r>
                        <a:rPr lang="en-GB" sz="1800" dirty="0" smtClean="0"/>
                        <a:t>Complete</a:t>
                      </a:r>
                      <a:r>
                        <a:rPr lang="en-GB" sz="1800" baseline="0" dirty="0" smtClean="0"/>
                        <a:t> on the 15</a:t>
                      </a:r>
                      <a:r>
                        <a:rPr lang="en-GB" sz="1800" baseline="30000" dirty="0" smtClean="0"/>
                        <a:t>th</a:t>
                      </a:r>
                      <a:r>
                        <a:rPr lang="en-GB" sz="1800" baseline="0" dirty="0" smtClean="0"/>
                        <a:t> of March.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877055270"/>
                  </a:ext>
                </a:extLst>
              </a:tr>
              <a:tr h="1219385">
                <a:tc>
                  <a:txBody>
                    <a:bodyPr/>
                    <a:lstStyle/>
                    <a:p>
                      <a:pPr algn="ctr"/>
                      <a:endParaRPr lang="en-GB" sz="2400" dirty="0" smtClean="0"/>
                    </a:p>
                    <a:p>
                      <a:pPr algn="ctr"/>
                      <a:r>
                        <a:rPr lang="en-GB" sz="2400" dirty="0" smtClean="0"/>
                        <a:t>26</a:t>
                      </a:r>
                      <a:r>
                        <a:rPr lang="en-GB" sz="2400" baseline="30000" dirty="0" smtClean="0"/>
                        <a:t>th</a:t>
                      </a:r>
                      <a:r>
                        <a:rPr lang="en-GB" sz="2400" dirty="0" smtClean="0"/>
                        <a:t> &amp; 27</a:t>
                      </a:r>
                      <a:r>
                        <a:rPr lang="en-GB" sz="2400" baseline="30000" dirty="0" smtClean="0"/>
                        <a:t>th</a:t>
                      </a:r>
                      <a:r>
                        <a:rPr lang="en-GB" sz="2400" dirty="0" smtClean="0"/>
                        <a:t> March 2018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Present presentation 1 to the class.</a:t>
                      </a:r>
                      <a:r>
                        <a:rPr lang="en-GB" baseline="0" dirty="0" smtClean="0"/>
                        <a:t> This consists of scoping the project, outlining your plan of action, initial research &amp; progress to date.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en-GB" dirty="0" smtClean="0"/>
                        <a:t>Make plan of action – 19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dirty="0" smtClean="0"/>
                        <a:t> March.</a:t>
                      </a:r>
                    </a:p>
                    <a:p>
                      <a:pPr algn="ctr"/>
                      <a:r>
                        <a:rPr lang="en-GB" dirty="0" smtClean="0"/>
                        <a:t>Start initial research – 21</a:t>
                      </a:r>
                      <a:r>
                        <a:rPr lang="en-GB" baseline="30000" dirty="0" smtClean="0"/>
                        <a:t>st</a:t>
                      </a:r>
                      <a:r>
                        <a:rPr lang="en-GB" dirty="0" smtClean="0"/>
                        <a:t> March.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13292370"/>
                  </a:ext>
                </a:extLst>
              </a:tr>
              <a:tr h="931464">
                <a:tc>
                  <a:txBody>
                    <a:bodyPr/>
                    <a:lstStyle/>
                    <a:p>
                      <a:pPr algn="ctr"/>
                      <a:endParaRPr lang="en-GB" sz="2400" dirty="0" smtClean="0"/>
                    </a:p>
                    <a:p>
                      <a:pPr algn="ctr"/>
                      <a:r>
                        <a:rPr lang="en-GB" sz="2400" dirty="0" smtClean="0"/>
                        <a:t>4</a:t>
                      </a:r>
                      <a:r>
                        <a:rPr lang="en-GB" sz="2400" baseline="30000" dirty="0" smtClean="0"/>
                        <a:t>th</a:t>
                      </a:r>
                      <a:r>
                        <a:rPr lang="en-GB" sz="2400" dirty="0" smtClean="0"/>
                        <a:t> May 2018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en-GB" dirty="0" smtClean="0"/>
                        <a:t>Report</a:t>
                      </a:r>
                      <a:r>
                        <a:rPr lang="en-GB" baseline="0" dirty="0" smtClean="0"/>
                        <a:t> completion.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Organisational</a:t>
                      </a:r>
                      <a:r>
                        <a:rPr lang="en-GB" baseline="0" dirty="0" smtClean="0"/>
                        <a:t> audit – 23</a:t>
                      </a:r>
                      <a:r>
                        <a:rPr lang="en-GB" baseline="30000" dirty="0" smtClean="0"/>
                        <a:t>rd</a:t>
                      </a:r>
                      <a:r>
                        <a:rPr lang="en-GB" baseline="0" dirty="0" smtClean="0"/>
                        <a:t> April.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Contribution audit – 24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dirty="0" smtClean="0"/>
                        <a:t> April.</a:t>
                      </a:r>
                    </a:p>
                    <a:p>
                      <a:r>
                        <a:rPr lang="en-GB" dirty="0" smtClean="0"/>
                        <a:t>Final report preparation</a:t>
                      </a:r>
                      <a:r>
                        <a:rPr lang="en-GB" baseline="0" dirty="0" smtClean="0"/>
                        <a:t> – 1</a:t>
                      </a:r>
                      <a:r>
                        <a:rPr lang="en-GB" baseline="30000" dirty="0" smtClean="0"/>
                        <a:t>st</a:t>
                      </a:r>
                      <a:r>
                        <a:rPr lang="en-GB" baseline="0" dirty="0" smtClean="0"/>
                        <a:t> May.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188711572"/>
                  </a:ext>
                </a:extLst>
              </a:tr>
              <a:tr h="1126567">
                <a:tc>
                  <a:txBody>
                    <a:bodyPr/>
                    <a:lstStyle/>
                    <a:p>
                      <a:pPr algn="ctr"/>
                      <a:endParaRPr lang="en-GB" sz="2400" dirty="0" smtClean="0"/>
                    </a:p>
                    <a:p>
                      <a:pPr algn="ctr"/>
                      <a:r>
                        <a:rPr lang="en-GB" sz="2400" dirty="0" smtClean="0"/>
                        <a:t>15</a:t>
                      </a:r>
                      <a:r>
                        <a:rPr lang="en-GB" sz="2400" baseline="30000" dirty="0" smtClean="0"/>
                        <a:t>th</a:t>
                      </a:r>
                      <a:r>
                        <a:rPr lang="en-GB" sz="2400" dirty="0" smtClean="0"/>
                        <a:t> May 2018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en-GB" dirty="0" smtClean="0"/>
                        <a:t>Final Presentation.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SWOT analysis – 5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dirty="0" smtClean="0"/>
                        <a:t> May.</a:t>
                      </a:r>
                    </a:p>
                    <a:p>
                      <a:r>
                        <a:rPr lang="en-GB" dirty="0" smtClean="0"/>
                        <a:t>Recommendations</a:t>
                      </a:r>
                      <a:r>
                        <a:rPr lang="en-GB" baseline="0" dirty="0" smtClean="0"/>
                        <a:t> – 6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baseline="0" dirty="0" smtClean="0"/>
                        <a:t> May.</a:t>
                      </a:r>
                    </a:p>
                    <a:p>
                      <a:r>
                        <a:rPr lang="en-GB" baseline="0" dirty="0" smtClean="0"/>
                        <a:t>Prepare possible questions – 7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baseline="0" dirty="0" smtClean="0"/>
                        <a:t> May.</a:t>
                      </a:r>
                    </a:p>
                    <a:p>
                      <a:r>
                        <a:rPr lang="en-GB" dirty="0" smtClean="0"/>
                        <a:t>Practise presentation – 8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dirty="0" smtClean="0"/>
                        <a:t> – 14</a:t>
                      </a:r>
                      <a:r>
                        <a:rPr lang="en-GB" baseline="30000" dirty="0" smtClean="0"/>
                        <a:t>th</a:t>
                      </a:r>
                      <a:r>
                        <a:rPr lang="en-GB" dirty="0" smtClean="0"/>
                        <a:t> May.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029270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5137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We will communicate through social media in a group chat.</a:t>
            </a:r>
          </a:p>
          <a:p>
            <a:r>
              <a:rPr lang="en-GB" sz="3200" dirty="0" smtClean="0"/>
              <a:t>Meet up for a coffee to discuss each other's progress. </a:t>
            </a:r>
          </a:p>
          <a:p>
            <a:r>
              <a:rPr lang="en-GB" sz="3200" dirty="0" smtClean="0"/>
              <a:t>We will have video chat meetings to support each other’s research. </a:t>
            </a:r>
          </a:p>
          <a:p>
            <a:r>
              <a:rPr lang="en-GB" sz="3200" dirty="0" smtClean="0"/>
              <a:t>Meet in Swansea library to piece together all individual’s information. </a:t>
            </a:r>
          </a:p>
          <a:p>
            <a:r>
              <a:rPr lang="en-GB" sz="3200" dirty="0" smtClean="0"/>
              <a:t>This will all be recorded for our audit.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01948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page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Butlins.com</a:t>
            </a:r>
            <a:r>
              <a:rPr lang="en-US" sz="2400" dirty="0" smtClean="0"/>
              <a:t>, (2018), ‘</a:t>
            </a:r>
            <a:r>
              <a:rPr lang="en-US" sz="2400" dirty="0" err="1" smtClean="0"/>
              <a:t>Butlin’s</a:t>
            </a:r>
            <a:r>
              <a:rPr lang="en-US" sz="2400" dirty="0" smtClean="0"/>
              <a:t>’, [Online</a:t>
            </a:r>
            <a:r>
              <a:rPr lang="en-US" sz="2400" dirty="0"/>
              <a:t>], Available: </a:t>
            </a:r>
            <a:r>
              <a:rPr lang="en-US" sz="2400" dirty="0">
                <a:hlinkClick r:id="rId2"/>
              </a:rPr>
              <a:t>https://</a:t>
            </a:r>
            <a:r>
              <a:rPr lang="en-US" sz="2400" dirty="0" smtClean="0">
                <a:hlinkClick r:id="rId2"/>
              </a:rPr>
              <a:t>www.butlins.com</a:t>
            </a:r>
            <a:r>
              <a:rPr lang="en-US" sz="2400" dirty="0" smtClean="0"/>
              <a:t>, [Accessed Date </a:t>
            </a:r>
            <a:r>
              <a:rPr lang="mr-IN" sz="2400" dirty="0" smtClean="0"/>
              <a:t>–</a:t>
            </a:r>
            <a:r>
              <a:rPr lang="en-US" sz="2400" dirty="0" smtClean="0"/>
              <a:t> 2018, March, 22].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8900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5400" dirty="0" smtClean="0"/>
              <a:t>Thank you for listening! 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79083610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150</TotalTime>
  <Words>558</Words>
  <Application>Microsoft Macintosh PowerPoint</Application>
  <PresentationFormat>Widescreen</PresentationFormat>
  <Paragraphs>60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Gill Sans MT</vt:lpstr>
      <vt:lpstr>Mangal</vt:lpstr>
      <vt:lpstr>Wingdings 2</vt:lpstr>
      <vt:lpstr>Dividend</vt:lpstr>
      <vt:lpstr>POMO Assignment 2 – Presentation 1</vt:lpstr>
      <vt:lpstr>Key information</vt:lpstr>
      <vt:lpstr>Our organisation</vt:lpstr>
      <vt:lpstr>WHO’S DOING WHAT?</vt:lpstr>
      <vt:lpstr>Plan of activity</vt:lpstr>
      <vt:lpstr>Communications plan</vt:lpstr>
      <vt:lpstr>Reference page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POMO Assignment 2</dc:title>
  <dc:creator>Millie George (1703011)</dc:creator>
  <cp:lastModifiedBy>Millie George</cp:lastModifiedBy>
  <cp:revision>11</cp:revision>
  <dcterms:created xsi:type="dcterms:W3CDTF">2018-03-19T12:41:19Z</dcterms:created>
  <dcterms:modified xsi:type="dcterms:W3CDTF">2018-03-26T13:48:10Z</dcterms:modified>
</cp:coreProperties>
</file>