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6"/>
  </p:notesMasterIdLst>
  <p:handoutMasterIdLst>
    <p:handoutMasterId r:id="rId17"/>
  </p:handoutMasterIdLst>
  <p:sldIdLst>
    <p:sldId id="277" r:id="rId2"/>
    <p:sldId id="471" r:id="rId3"/>
    <p:sldId id="472" r:id="rId4"/>
    <p:sldId id="473" r:id="rId5"/>
    <p:sldId id="482" r:id="rId6"/>
    <p:sldId id="474" r:id="rId7"/>
    <p:sldId id="475" r:id="rId8"/>
    <p:sldId id="476" r:id="rId9"/>
    <p:sldId id="477" r:id="rId10"/>
    <p:sldId id="483" r:id="rId11"/>
    <p:sldId id="478" r:id="rId12"/>
    <p:sldId id="479" r:id="rId13"/>
    <p:sldId id="480" r:id="rId14"/>
    <p:sldId id="481" r:id="rId15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456" autoAdjust="0"/>
    <p:restoredTop sz="94576" autoAdjust="0"/>
  </p:normalViewPr>
  <p:slideViewPr>
    <p:cSldViewPr>
      <p:cViewPr varScale="1">
        <p:scale>
          <a:sx n="95" d="100"/>
          <a:sy n="95" d="100"/>
        </p:scale>
        <p:origin x="917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21358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49275" y="1340768"/>
            <a:ext cx="8050709" cy="1584176"/>
          </a:xfrm>
        </p:spPr>
        <p:txBody>
          <a:bodyPr/>
          <a:lstStyle/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BMHP5032 Introduction to Physiology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Component 2 – Presentation 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Care Plan</a:t>
            </a:r>
          </a:p>
          <a:p>
            <a:pPr algn="l" eaLnBrk="1" hangingPunct="1"/>
            <a:endParaRPr lang="en-GB" altLang="en-US" sz="2800" b="1" dirty="0">
              <a:solidFill>
                <a:schemeClr val="bg1"/>
              </a:solidFill>
            </a:endParaRP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Student ID:         2439224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Student name:   Jovanny Herrera Cortes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Lecturer Name:  Shaila Hussein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76AD19A-F53B-9486-E228-6EA34DEF13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2"/>
    </mc:Choice>
    <mc:Fallback xmlns="">
      <p:transition spd="slow" advTm="209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C3CB7-D278-A2A4-CAD1-A290CF81F7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/>
          <a:lstStyle/>
          <a:p>
            <a:r>
              <a:rPr lang="en-GB" sz="3600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63D4A8-101E-12D0-65B2-FF0482C77A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81126"/>
            <a:ext cx="8229600" cy="3917032"/>
          </a:xfrm>
        </p:spPr>
        <p:txBody>
          <a:bodyPr anchor="ctr" anchorCtr="0"/>
          <a:lstStyle/>
          <a:p>
            <a:pPr marL="0" indent="0">
              <a:spcBef>
                <a:spcPts val="1200"/>
              </a:spcBef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700" dirty="0"/>
              <a:t>Introduce the patient: Arthur Pendelton, a 58-year-old former warehouse worker residing in Cardiff, Wales.</a:t>
            </a:r>
            <a:endParaRPr lang="en-GB" sz="1700" dirty="0">
              <a:solidFill>
                <a:schemeClr val="tx1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700" dirty="0"/>
              <a:t>Condition: Musculoskeletal Disorders, specifically osteoarthritis both knees ( bilateral knee osteoarthritis) and Chronic lower back pain.</a:t>
            </a:r>
            <a:endParaRPr lang="en-GB" sz="1700" dirty="0">
              <a:solidFill>
                <a:schemeClr val="tx1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700" dirty="0"/>
              <a:t>Importance in health and social care: Musculoskeletal conditions are a leading cause of disability, chronic pain, and sickness absence within the UK, placing a substantial demand on integrated health and social care services (Versus Arthritis 2023).  </a:t>
            </a: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3C9C2-F8C4-FC64-3A2B-8D7272153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1AD01A-35D6-54F1-21E7-C950B3125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  <p:pic>
        <p:nvPicPr>
          <p:cNvPr id="43" name="Audio 42">
            <a:hlinkClick r:id="" action="ppaction://media"/>
            <a:extLst>
              <a:ext uri="{FF2B5EF4-FFF2-40B4-BE49-F238E27FC236}">
                <a16:creationId xmlns:a16="http://schemas.microsoft.com/office/drawing/2014/main" id="{37CC7C15-6EFB-38B7-41EF-18DEC5279F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2856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814"/>
    </mc:Choice>
    <mc:Fallback xmlns="">
      <p:transition spd="slow" advTm="678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1B7D8-FAFA-459E-E97E-26762F067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92808"/>
            <a:ext cx="8229600" cy="1252016"/>
          </a:xfrm>
        </p:spPr>
        <p:txBody>
          <a:bodyPr/>
          <a:lstStyle/>
          <a:p>
            <a:r>
              <a:rPr lang="en-GB" sz="3600" b="1" dirty="0"/>
              <a:t>Information about the person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80F13-35A9-9D38-4535-EF0C49E14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836712"/>
            <a:ext cx="8291264" cy="4680521"/>
          </a:xfrm>
        </p:spPr>
        <p:txBody>
          <a:bodyPr anchor="ctr" anchorCtr="0"/>
          <a:lstStyle/>
          <a:p>
            <a:pPr marL="0" indent="0">
              <a:spcBef>
                <a:spcPts val="1200"/>
              </a:spcBef>
              <a:buNone/>
            </a:pPr>
            <a:endParaRPr lang="en-GB" sz="1900" dirty="0">
              <a:solidFill>
                <a:srgbClr val="0070C0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600" dirty="0"/>
              <a:t>Demographics: 58-year-old male, lives alone in a ground floor council flat, retired due to early-onset joint deterioration.</a:t>
            </a:r>
            <a:endParaRPr lang="en-GB" sz="1600" dirty="0">
              <a:solidFill>
                <a:schemeClr val="tx1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600" dirty="0"/>
              <a:t>Key health measurements: Blood pressure is 130/85mmHg; Body mass Index (BMI) is 31.2 kg/m2; random blood glucose is 5.4 mmol/L</a:t>
            </a:r>
            <a:endParaRPr lang="en-GB" sz="1600" dirty="0">
              <a:solidFill>
                <a:schemeClr val="tx1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600" dirty="0">
                <a:solidFill>
                  <a:schemeClr val="tx1"/>
                </a:solidFill>
              </a:rPr>
              <a:t>Comparison with the normal ranges: Arthur’s blood pressure indicates pre-Hypertension, and his BMI falls into the Class obesity category (normal healthy BMI ranges from18.5 to 24.9 kg/m2), which significantly increases mechanical stress on weight-bearing joints (NHS,2023).</a:t>
            </a:r>
          </a:p>
          <a:p>
            <a:pPr lvl="1">
              <a:spcBef>
                <a:spcPts val="1600"/>
              </a:spcBef>
              <a:buNone/>
            </a:pPr>
            <a:endParaRPr lang="en-GB" sz="15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800642-0D74-9A9D-EEA9-9EEA43A73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A468CE-6AEE-EAD3-595F-267F23235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861A8D2C-DA7F-58AC-4D12-E07E9A5333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2301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602"/>
    </mc:Choice>
    <mc:Fallback xmlns="">
      <p:transition spd="slow" advTm="1016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pPr algn="ctr"/>
            <a:r>
              <a:rPr lang="en-GB" sz="3600" b="1" dirty="0">
                <a:cs typeface="Arial" panose="020B0604020202020204" pitchFamily="34" charset="0"/>
              </a:rPr>
              <a:t>Anatomy and Physiology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C35443-F263-7B57-2247-B900E4E8B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>
              <a:spcBef>
                <a:spcPts val="1200"/>
              </a:spcBef>
              <a:buFont typeface="Arial"/>
              <a:buChar char="•"/>
            </a:pPr>
            <a:endParaRPr lang="en-GB" sz="1900" dirty="0">
              <a:solidFill>
                <a:srgbClr val="0070C0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600" dirty="0"/>
              <a:t>The musculoskeletal system, focusing primarily on the knee joint (tibiofemoral articulation) and the lumbar spine.</a:t>
            </a:r>
            <a:endParaRPr lang="en-GB" sz="1600" dirty="0">
              <a:solidFill>
                <a:schemeClr val="tx1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600" dirty="0"/>
              <a:t>Mains parts and normal function: bones provide structural support; articular cartilage cushions the end of the bones to reduce friction; synovial fluid lubricates  the joint capsule; skeletal muscles contract to facilitate movement. </a:t>
            </a:r>
            <a:endParaRPr lang="en-GB" sz="1600" dirty="0">
              <a:solidFill>
                <a:schemeClr val="tx1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600" dirty="0"/>
              <a:t>Disease impact: Osteoarthritis causes the progressive degeneration and breakdown of articular cartilage, leading to bone –friction, subchondral bone remodelling, chronic inflammation, pain, and restricted joint mobility (NICE 2022) </a:t>
            </a:r>
            <a:endParaRPr lang="en-GB" sz="1600" dirty="0">
              <a:solidFill>
                <a:schemeClr val="tx1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600" dirty="0"/>
              <a:t>Joint paint when moving or doing activities, stiffness in the knee at morning or after resting, swelling at the joint, creaking, grating and crunching noises as move. (NHS,2018).</a:t>
            </a:r>
            <a:endParaRPr lang="en-GB" sz="1500" i="1" dirty="0">
              <a:solidFill>
                <a:schemeClr val="tx1"/>
              </a:solidFill>
            </a:endParaRP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422598A3-0A91-595A-9419-45A2ADD022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4642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822"/>
    </mc:Choice>
    <mc:Fallback xmlns="">
      <p:transition spd="slow" advTm="928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>
            <a:extLst>
              <a:ext uri="{FF2B5EF4-FFF2-40B4-BE49-F238E27FC236}">
                <a16:creationId xmlns:a16="http://schemas.microsoft.com/office/drawing/2014/main" id="{E7970638-8431-08B3-261B-D51634268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/>
              <a:t> (Bing, 2026)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C8FEB1-2BA8-3D06-83B0-0A523D8711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D30023C4-5528-489E-A726-D14A340FF59E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09/08/2026</a:t>
            </a:fld>
            <a:endParaRPr lang="en-GB" altLang="en-US" sz="90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C462634-EDCE-4572-2F6F-90D4CF1E7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AA1819AB-B9DA-41D7-8C91-5DE9528F5AA4}" type="slidenum">
              <a:rPr lang="en-GB" altLang="en-US" smtClean="0"/>
              <a:pPr>
                <a:spcAft>
                  <a:spcPts val="600"/>
                </a:spcAft>
                <a:defRPr/>
              </a:pPr>
              <a:t>5</a:t>
            </a:fld>
            <a:endParaRPr lang="en-GB" altLang="en-US"/>
          </a:p>
        </p:txBody>
      </p:sp>
      <p:pic>
        <p:nvPicPr>
          <p:cNvPr id="7" name="Picture 6" descr="Introducing the MUSCULOSKELETAL system Teachers in Residence Programme">
            <a:extLst>
              <a:ext uri="{FF2B5EF4-FFF2-40B4-BE49-F238E27FC236}">
                <a16:creationId xmlns:a16="http://schemas.microsoft.com/office/drawing/2014/main" id="{D817FB4C-4BB2-115B-0B57-DF3BAD7602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92" y="188640"/>
            <a:ext cx="6597352" cy="4897916"/>
          </a:xfrm>
          <a:prstGeom prst="rect">
            <a:avLst/>
          </a:prstGeom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B3B0BFE8-6BB0-CA4C-EEE3-919BA2CA2A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2863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256"/>
    </mc:Choice>
    <mc:Fallback xmlns="">
      <p:transition spd="slow" advTm="88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924A3-1440-EE2D-BFA7-E4E87ED06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3600" b="1" dirty="0"/>
              <a:t>Care Plan (1/3)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4F549-6873-A292-8A34-6B47A51402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 marL="0" indent="0">
              <a:spcBef>
                <a:spcPts val="1400"/>
              </a:spcBef>
              <a:buNone/>
            </a:pPr>
            <a:r>
              <a:rPr lang="en-GB" sz="2000" dirty="0">
                <a:solidFill>
                  <a:srgbClr val="0070C0"/>
                </a:solidFill>
              </a:rPr>
              <a:t>                  The lifestyle and health behaviour of this person</a:t>
            </a:r>
          </a:p>
          <a:p>
            <a:pPr lvl="1">
              <a:spcBef>
                <a:spcPts val="1800"/>
              </a:spcBef>
            </a:pPr>
            <a:r>
              <a:rPr lang="en-GB" sz="1800" dirty="0">
                <a:solidFill>
                  <a:schemeClr val="tx1"/>
                </a:solidFill>
              </a:rPr>
              <a:t>Patient lifestyle habits: Consumes convenience meals low in nutritional value, reports irregular sleeping patterns driven by nocturnal joint discomfort, and avoids physical exertion. (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Walsh et al., n.d.)</a:t>
            </a:r>
            <a:endParaRPr lang="en-GB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1800"/>
              </a:spcBef>
            </a:pPr>
            <a:r>
              <a:rPr lang="en-GB" sz="1800" dirty="0">
                <a:solidFill>
                  <a:schemeClr val="tx1"/>
                </a:solidFill>
              </a:rPr>
              <a:t>Poor dietary choices contribute to weight gain, which worsens systemic low- grade inflammation and exacerbates mechanical joint overload (BDA.2023).  </a:t>
            </a:r>
          </a:p>
          <a:p>
            <a:pPr marL="457200" lvl="1" indent="0">
              <a:spcBef>
                <a:spcPts val="1800"/>
              </a:spcBef>
              <a:buNone/>
            </a:pPr>
            <a:endParaRPr lang="en-GB" sz="1800" dirty="0">
              <a:solidFill>
                <a:schemeClr val="tx1"/>
              </a:solidFill>
            </a:endParaRPr>
          </a:p>
          <a:p>
            <a:pPr lvl="1">
              <a:spcBef>
                <a:spcPts val="2000"/>
              </a:spcBef>
              <a:buNone/>
            </a:pPr>
            <a:endParaRPr lang="en-GB" sz="16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EB692-B9B5-A7EC-175D-C55FD2A65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6DEE0F-0A02-6D68-23C0-0B77EC1F3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  <p:pic>
        <p:nvPicPr>
          <p:cNvPr id="41" name="Audio 40">
            <a:hlinkClick r:id="" action="ppaction://media"/>
            <a:extLst>
              <a:ext uri="{FF2B5EF4-FFF2-40B4-BE49-F238E27FC236}">
                <a16:creationId xmlns:a16="http://schemas.microsoft.com/office/drawing/2014/main" id="{4BCF227A-F2AE-AF96-E67C-1FD763FB6E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0420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715"/>
    </mc:Choice>
    <mc:Fallback xmlns="">
      <p:transition spd="slow" advTm="817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9B926-B65F-3EB5-92BB-DC40BD793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3600" b="1" dirty="0"/>
              <a:t>Care Plan (2/3)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4FB70-B25A-602C-D334-08F645D206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 marL="0" indent="0">
              <a:spcBef>
                <a:spcPts val="1400"/>
              </a:spcBef>
              <a:buNone/>
            </a:pPr>
            <a:r>
              <a:rPr lang="en-GB" sz="2000" dirty="0">
                <a:solidFill>
                  <a:srgbClr val="0070C0"/>
                </a:solidFill>
              </a:rPr>
              <a:t>                                          Daily routine   </a:t>
            </a:r>
          </a:p>
          <a:p>
            <a:pPr lvl="1">
              <a:spcBef>
                <a:spcPts val="1800"/>
              </a:spcBef>
            </a:pPr>
            <a:r>
              <a:rPr lang="en-GB" sz="1800" dirty="0">
                <a:solidFill>
                  <a:schemeClr val="tx1"/>
                </a:solidFill>
              </a:rPr>
              <a:t>Typical daily routine: Experiences severe morning stiffness requiring 30 minutes of the gentle stretching before independent personal care; takes prescribed analgesia.</a:t>
            </a:r>
          </a:p>
          <a:p>
            <a:pPr lvl="1">
              <a:spcBef>
                <a:spcPts val="1800"/>
              </a:spcBef>
            </a:pPr>
            <a:r>
              <a:rPr lang="en-GB" sz="1800" dirty="0">
                <a:solidFill>
                  <a:schemeClr val="tx1"/>
                </a:solidFill>
              </a:rPr>
              <a:t> Impact on daily activities: Encounters major difficulties climbing stairs, performing household chores, and walking long distances.</a:t>
            </a:r>
          </a:p>
          <a:p>
            <a:pPr lvl="1">
              <a:spcBef>
                <a:spcPts val="1800"/>
              </a:spcBef>
            </a:pPr>
            <a:r>
              <a:rPr lang="en-GB" sz="1800" dirty="0">
                <a:solidFill>
                  <a:schemeClr val="tx1"/>
                </a:solidFill>
              </a:rPr>
              <a:t>Support systems: Community occupational therapy input, home adaptations (grab rails, shower stool), and social care worker visits twice a week. (NICE 2022).</a:t>
            </a:r>
          </a:p>
          <a:p>
            <a:pPr lvl="1">
              <a:spcBef>
                <a:spcPts val="2000"/>
              </a:spcBef>
              <a:buNone/>
            </a:pPr>
            <a:endParaRPr lang="en-GB" sz="16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90F66-9B7A-D4EF-7AC0-B0C0F1F98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F15D2E-B843-1BFC-9C28-E4C39C9B0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  <p:pic>
        <p:nvPicPr>
          <p:cNvPr id="24" name="Audio 23">
            <a:hlinkClick r:id="" action="ppaction://media"/>
            <a:extLst>
              <a:ext uri="{FF2B5EF4-FFF2-40B4-BE49-F238E27FC236}">
                <a16:creationId xmlns:a16="http://schemas.microsoft.com/office/drawing/2014/main" id="{22C8A0DA-050F-C6F0-C472-6CB0D09CD6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7391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282"/>
    </mc:Choice>
    <mc:Fallback xmlns="">
      <p:transition spd="slow" advTm="78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E0124-C10B-2C22-8E26-7781C9788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3600" b="1" dirty="0"/>
              <a:t>Care Plan (3/3)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DB334-A7AC-B263-B902-D885AE203F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 marL="0" indent="0">
              <a:spcBef>
                <a:spcPts val="1400"/>
              </a:spcBef>
              <a:buNone/>
            </a:pPr>
            <a:r>
              <a:rPr lang="en-GB" sz="1900" dirty="0">
                <a:solidFill>
                  <a:srgbClr val="0070C0"/>
                </a:solidFill>
              </a:rPr>
              <a:t>        Communication and ethical considerations for the care of this person.</a:t>
            </a:r>
          </a:p>
          <a:p>
            <a:pPr lvl="1">
              <a:spcBef>
                <a:spcPts val="1800"/>
              </a:spcBef>
            </a:pPr>
            <a:r>
              <a:rPr lang="en-GB" sz="1700" dirty="0"/>
              <a:t>Communication approach: Employ clear, jargon-free British English practice active listening, and involve Arthur family carers in care discussions. </a:t>
            </a:r>
            <a:endParaRPr lang="en-GB" sz="1700" dirty="0">
              <a:solidFill>
                <a:schemeClr val="tx1"/>
              </a:solidFill>
            </a:endParaRPr>
          </a:p>
          <a:p>
            <a:pPr lvl="1">
              <a:spcBef>
                <a:spcPts val="1800"/>
              </a:spcBef>
            </a:pPr>
            <a:r>
              <a:rPr lang="en-GB" sz="1700" dirty="0"/>
              <a:t>Ethical considerations: Upholding informed consent, maintaining strict medical confidentiality (GDPR), preserving patient dignity, and respecting person autonomy.</a:t>
            </a:r>
            <a:endParaRPr lang="en-GB" sz="1700" dirty="0">
              <a:solidFill>
                <a:schemeClr val="tx1"/>
              </a:solidFill>
            </a:endParaRPr>
          </a:p>
          <a:p>
            <a:pPr lvl="1">
              <a:spcBef>
                <a:spcPts val="1800"/>
              </a:spcBef>
            </a:pPr>
            <a:r>
              <a:rPr lang="en-GB" sz="1700" dirty="0"/>
              <a:t>Guidelines alignment: The NHS Constitution principles and NICE guidelines support person centre, collaborative care planning (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Department of Health and Social Care, 2023</a:t>
            </a:r>
            <a:r>
              <a:rPr lang="en-GB" sz="1700" dirty="0"/>
              <a:t>). </a:t>
            </a:r>
            <a:endParaRPr lang="en-GB" sz="1700" dirty="0">
              <a:solidFill>
                <a:schemeClr val="tx1"/>
              </a:solidFill>
            </a:endParaRPr>
          </a:p>
          <a:p>
            <a:pPr lvl="1">
              <a:spcBef>
                <a:spcPts val="2000"/>
              </a:spcBef>
              <a:buNone/>
            </a:pPr>
            <a:endParaRPr lang="en-GB" sz="15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193C0-9C37-D32B-C845-058D81A00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2ED7D4-D58E-B110-D734-7BC6B273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C640BB86-E6E9-6429-A0AE-6ABE6392CA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016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50"/>
    </mc:Choice>
    <mc:Fallback xmlns="">
      <p:transition spd="slow" advTm="89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pPr algn="ctr"/>
            <a:r>
              <a:rPr lang="en-GB" sz="3600" b="1" dirty="0">
                <a:cs typeface="Arial" panose="020B0604020202020204" pitchFamily="34" charset="0"/>
              </a:rPr>
              <a:t>Risk factors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6307EA7-00DA-7750-8609-7051118ED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 marL="0" indent="0">
              <a:spcBef>
                <a:spcPts val="1400"/>
              </a:spcBef>
              <a:buNone/>
            </a:pPr>
            <a:r>
              <a:rPr lang="en-GB" sz="1800" dirty="0">
                <a:solidFill>
                  <a:srgbClr val="0070C0"/>
                </a:solidFill>
              </a:rPr>
              <a:t>                  Risk factors for the person’s health due to their lifestyle</a:t>
            </a:r>
          </a:p>
          <a:p>
            <a:pPr lvl="1">
              <a:spcBef>
                <a:spcPts val="1800"/>
              </a:spcBef>
            </a:pPr>
            <a:r>
              <a:rPr lang="en-GB" sz="1700" dirty="0"/>
              <a:t>Lifestyle risk factors: Sedentary lifestyle due to mobility restrictions; a diet high in ultra-processed foods, and lack of structured physical exercise.</a:t>
            </a:r>
            <a:endParaRPr lang="en-GB" sz="1700" dirty="0">
              <a:solidFill>
                <a:schemeClr val="tx1"/>
              </a:solidFill>
            </a:endParaRPr>
          </a:p>
          <a:p>
            <a:pPr lvl="1">
              <a:spcBef>
                <a:spcPts val="1800"/>
              </a:spcBef>
            </a:pPr>
            <a:r>
              <a:rPr lang="en-GB" sz="1700" dirty="0"/>
              <a:t>Condition-related risk factors: Advancing age (58 years old), male gender, and a cumulative occupational history of heavy physical lifting. </a:t>
            </a:r>
            <a:endParaRPr lang="en-GB" sz="1700" dirty="0">
              <a:solidFill>
                <a:schemeClr val="tx1"/>
              </a:solidFill>
            </a:endParaRPr>
          </a:p>
          <a:p>
            <a:pPr lvl="1">
              <a:spcBef>
                <a:spcPts val="1800"/>
              </a:spcBef>
            </a:pPr>
            <a:r>
              <a:rPr lang="en-GB" sz="1700" dirty="0"/>
              <a:t>Modifiable risk factors: Weight management through diet and safe physical activity levels can realistically be modified to alleviate joint strain (Arthritis UK 2026).</a:t>
            </a:r>
            <a:endParaRPr lang="en-GB" sz="1700" dirty="0">
              <a:solidFill>
                <a:schemeClr val="tx1"/>
              </a:solidFill>
            </a:endParaRPr>
          </a:p>
          <a:p>
            <a:pPr lvl="1">
              <a:spcBef>
                <a:spcPts val="2000"/>
              </a:spcBef>
              <a:buNone/>
            </a:pPr>
            <a:endParaRPr lang="en-GB" sz="1500" i="1" dirty="0">
              <a:solidFill>
                <a:schemeClr val="tx1"/>
              </a:solidFill>
            </a:endParaRPr>
          </a:p>
        </p:txBody>
      </p:sp>
      <p:pic>
        <p:nvPicPr>
          <p:cNvPr id="36" name="Audio 35">
            <a:hlinkClick r:id="" action="ppaction://media"/>
            <a:extLst>
              <a:ext uri="{FF2B5EF4-FFF2-40B4-BE49-F238E27FC236}">
                <a16:creationId xmlns:a16="http://schemas.microsoft.com/office/drawing/2014/main" id="{7636C8B1-1CFC-34F2-D329-2DA92848CB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4254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779"/>
    </mc:Choice>
    <mc:Fallback xmlns="">
      <p:transition spd="slow" advTm="847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FD2C4A98-D2A1-47D3-6C58-85AAA281E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/>
              <a:t>Care plan daily routine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373D26-6B1F-BC88-E794-25740C6966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6180" y="1600201"/>
            <a:ext cx="4911639" cy="3917032"/>
          </a:xfrm>
          <a:prstGeom prst="rect">
            <a:avLst/>
          </a:prstGeom>
          <a:noFill/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1DAACE-5D8E-CFC9-3C1C-0A4B31DCD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D30023C4-5528-489E-A726-D14A340FF59E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09/08/2026</a:t>
            </a:fld>
            <a:endParaRPr lang="en-GB" altLang="en-US" sz="90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D6DD348-0B13-C584-38E3-8AB8E13DA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AA1819AB-B9DA-41D7-8C91-5DE9528F5AA4}" type="slidenum">
              <a:rPr lang="en-GB" altLang="en-US" smtClean="0"/>
              <a:pPr>
                <a:spcAft>
                  <a:spcPts val="600"/>
                </a:spcAft>
                <a:defRPr/>
              </a:pPr>
              <a:t>10</a:t>
            </a:fld>
            <a:endParaRPr lang="en-GB" altLang="en-US"/>
          </a:p>
        </p:txBody>
      </p:sp>
      <p:pic>
        <p:nvPicPr>
          <p:cNvPr id="46" name="Audio 45">
            <a:hlinkClick r:id="" action="ppaction://media"/>
            <a:extLst>
              <a:ext uri="{FF2B5EF4-FFF2-40B4-BE49-F238E27FC236}">
                <a16:creationId xmlns:a16="http://schemas.microsoft.com/office/drawing/2014/main" id="{26872A18-848A-0182-EBC9-9D23272543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7004304" y="4755976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6729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537"/>
    </mc:Choice>
    <mc:Fallback xmlns="">
      <p:transition spd="slow" advTm="99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0FCB6-E8B5-E668-6859-562592213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34A5C-AEA4-8C87-D5EF-1CD835079D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 marL="0" indent="0">
              <a:spcBef>
                <a:spcPts val="1000"/>
              </a:spcBef>
              <a:buNone/>
            </a:pPr>
            <a:endParaRPr lang="en-GB" sz="1700" dirty="0">
              <a:solidFill>
                <a:srgbClr val="0070C0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500" dirty="0"/>
              <a:t>Care and monitoring recommendations: referral to outpatient physiotherapy for structured muscle-strengthening programmes and weight –loss support groups.</a:t>
            </a:r>
            <a:endParaRPr lang="en-GB" sz="1500" dirty="0">
              <a:solidFill>
                <a:schemeClr val="tx1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500" dirty="0"/>
              <a:t>Supporting guidelines: Governed by NICE quality standards for joint pain management and lifestyle interventions. (NICE 2022).</a:t>
            </a:r>
            <a:endParaRPr lang="en-GB" sz="1500" dirty="0">
              <a:solidFill>
                <a:schemeClr val="tx1"/>
              </a:solidFill>
            </a:endParaRPr>
          </a:p>
          <a:p>
            <a:pPr lvl="1">
              <a:spcBef>
                <a:spcPts val="1400"/>
              </a:spcBef>
            </a:pPr>
            <a:r>
              <a:rPr lang="en-GB" sz="1500" dirty="0"/>
              <a:t>Annual Holistic review: Schedule an annual GP multidisciplinary review to evaluate pain, functional capacity, mobility, aids, and mental wellbeing.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 (THE STATE OF MUSCULOSKELETAL HEALTH 2023, n.d.</a:t>
            </a:r>
            <a:r>
              <a:rPr lang="en-GB" sz="1200" dirty="0"/>
              <a:t>)</a:t>
            </a:r>
            <a:endParaRPr lang="en-GB" sz="1200" dirty="0">
              <a:solidFill>
                <a:schemeClr val="tx1"/>
              </a:solidFill>
            </a:endParaRPr>
          </a:p>
          <a:p>
            <a:pPr lvl="1">
              <a:spcBef>
                <a:spcPts val="1600"/>
              </a:spcBef>
              <a:buNone/>
            </a:pPr>
            <a:endParaRPr lang="en-GB" sz="14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C4459-B578-A402-DCF4-CAC2307B7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D60C8-0E6D-5493-15CC-220B5D39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  <p:pic>
        <p:nvPicPr>
          <p:cNvPr id="31" name="Audio 30">
            <a:hlinkClick r:id="" action="ppaction://media"/>
            <a:extLst>
              <a:ext uri="{FF2B5EF4-FFF2-40B4-BE49-F238E27FC236}">
                <a16:creationId xmlns:a16="http://schemas.microsoft.com/office/drawing/2014/main" id="{D1BF5335-852E-4F8E-7DAA-72346631B6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7697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63"/>
    </mc:Choice>
    <mc:Fallback xmlns="">
      <p:transition spd="slow" advTm="73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8604B-AC6B-0846-C825-2BEC86565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Conclusion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8C4224-F958-CB66-7629-688D5AD53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3917032"/>
          </a:xfrm>
        </p:spPr>
        <p:txBody>
          <a:bodyPr anchor="ctr" anchorCtr="0"/>
          <a:lstStyle/>
          <a:p>
            <a:pPr marL="0" indent="0">
              <a:spcBef>
                <a:spcPts val="1400"/>
              </a:spcBef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lvl="1">
              <a:spcBef>
                <a:spcPts val="1800"/>
              </a:spcBef>
            </a:pPr>
            <a:r>
              <a:rPr lang="en-GB" sz="1700" dirty="0"/>
              <a:t>Musculoskeletal disorders like Knee osteoarthritis represent a major healthcare burden in UK, impacting physical mobility, occupational capacity and emotional wellbeing.</a:t>
            </a:r>
            <a:endParaRPr lang="en-GB" sz="1700" dirty="0">
              <a:solidFill>
                <a:schemeClr val="tx1"/>
              </a:solidFill>
            </a:endParaRPr>
          </a:p>
          <a:p>
            <a:pPr lvl="1">
              <a:spcBef>
                <a:spcPts val="1800"/>
              </a:spcBef>
            </a:pPr>
            <a:r>
              <a:rPr lang="en-GB" sz="1700" dirty="0"/>
              <a:t>Understanding the underlying anatomy and pathophysiology enables health workers to design targeted care plans that combine lifestyle changes, physical therapy, and appropriate analgesia.</a:t>
            </a:r>
            <a:endParaRPr lang="en-GB" sz="1700" dirty="0">
              <a:solidFill>
                <a:schemeClr val="tx1"/>
              </a:solidFill>
            </a:endParaRPr>
          </a:p>
          <a:p>
            <a:pPr lvl="1">
              <a:spcBef>
                <a:spcPts val="1800"/>
              </a:spcBef>
            </a:pPr>
            <a:r>
              <a:rPr lang="en-GB" sz="1700" dirty="0"/>
              <a:t>An effective care plan must be multidisciplinary, ethically sound, person-centred, and grounded in current UK national guidelines (NICE NG226).</a:t>
            </a:r>
            <a:endParaRPr lang="en-GB" sz="1700" dirty="0">
              <a:solidFill>
                <a:schemeClr val="tx1"/>
              </a:solidFill>
            </a:endParaRPr>
          </a:p>
          <a:p>
            <a:pPr lvl="1">
              <a:spcBef>
                <a:spcPts val="2000"/>
              </a:spcBef>
              <a:buNone/>
            </a:pPr>
            <a:r>
              <a:rPr lang="en-GB" sz="1600" i="1" dirty="0">
                <a:solidFill>
                  <a:schemeClr val="tx1"/>
                </a:solidFill>
                <a:latin typeface="Myriad Pro"/>
                <a:cs typeface="Arial" panose="020B0604020202020204" pitchFamily="34" charset="0"/>
              </a:rPr>
              <a:t>     </a:t>
            </a:r>
            <a:r>
              <a:rPr lang="en-GB" sz="1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Managing long-term conditions requires looking beyond clinical symptoms to address the complete socio-econo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mic, psychological, and physical impact on the individual’s daily life.</a:t>
            </a:r>
            <a:r>
              <a:rPr lang="en-GB" sz="1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4CF4B-AA00-001B-CFC7-69AA662BA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D03137-7AB2-2A5E-B86B-FAB9F630A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  <p:pic>
        <p:nvPicPr>
          <p:cNvPr id="30" name="Audio 29">
            <a:hlinkClick r:id="" action="ppaction://media"/>
            <a:extLst>
              <a:ext uri="{FF2B5EF4-FFF2-40B4-BE49-F238E27FC236}">
                <a16:creationId xmlns:a16="http://schemas.microsoft.com/office/drawing/2014/main" id="{060EAB5C-0F45-1163-0B42-B34A8C8945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1586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491"/>
    </mc:Choice>
    <mc:Fallback xmlns="">
      <p:transition spd="slow" advTm="65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085575-4426-A9AB-0F8A-7A51209EE3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2436799"/>
            <a:ext cx="9036496" cy="2808312"/>
          </a:xfrm>
        </p:spPr>
        <p:txBody>
          <a:bodyPr anchor="ctr" anchorCtr="0"/>
          <a:lstStyle/>
          <a:p>
            <a:pPr marL="0" indent="0">
              <a:spcBef>
                <a:spcPts val="1600"/>
              </a:spcBef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lvl="1">
              <a:spcBef>
                <a:spcPts val="2000"/>
              </a:spcBef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2000"/>
              </a:spcBef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Arthritis UK. (2026).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Managing your weight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https://www.arthritis-uk.org/information-and-support/living-with-arthritis/health-and-wellbeing/eating-well-with-arthritis/managing-your-weight [Accessed 7 Aug. 2026].</a:t>
            </a:r>
          </a:p>
          <a:p>
            <a:pPr lvl="1">
              <a:spcBef>
                <a:spcPts val="2000"/>
              </a:spcBef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BDA (2023).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Osteoarthritis and diet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[online]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www.bda.uk.com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https://www.bda.uk.com/resource/osteoarthritis-diet.html [Accessed 7 Aug. 2026]</a:t>
            </a:r>
          </a:p>
          <a:p>
            <a:pPr lvl="1">
              <a:spcBef>
                <a:spcPts val="2000"/>
              </a:spcBef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Bing. (2026). </a:t>
            </a:r>
            <a:r>
              <a:rPr lang="en-GB" sz="1200" i="1" dirty="0" err="1">
                <a:latin typeface="Arial" panose="020B0604020202020204" pitchFamily="34" charset="0"/>
                <a:cs typeface="Arial" panose="020B0604020202020204" pitchFamily="34" charset="0"/>
              </a:rPr>
              <a:t>muscleoskeletal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i="1" dirty="0" err="1">
                <a:latin typeface="Arial" panose="020B0604020202020204" pitchFamily="34" charset="0"/>
                <a:cs typeface="Arial" panose="020B0604020202020204" pitchFamily="34" charset="0"/>
              </a:rPr>
              <a:t>systen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 - Bing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bing.com/images/search?view=detailV2&amp;ccid=bXqbBbZY&amp;id=794791444D2F56EE0A7B55617E60D045CC7214BB&amp;thid=OIP.bXqbBbZY0lTKXCQX7C_iNAHaFj&amp;mediaurl=https%3A%2F%2Fimage3.slideserve.com%2F5989458%2Fmusculoskeletal-system-l.jpg&amp;cdnurl=https%3A%2F%2Fth.bing.com%2Fth%2Fid%2FR.6d7a9b05b658d254ca5c2417ec2fe234%3Frik%3DuxRyzEXQYH5hVQ%26pid%3DImgRaw%26r%3D0&amp;exph=768&amp;expw=1024&amp;q=muscleoskeletal+systen&amp;form=IRPRST&amp;ck=26A896598DD8AE76D4509B7F198F92DE&amp;selectedindex=2&amp;itb=0&amp;cw=1382&amp;ch=743&amp;ajaxhist=0&amp;ajaxserp=0&amp;pivotparams=insightsToken%3Dccid_V%252BUfTic9 [Accessed 7 Aug. 2026].</a:t>
            </a:r>
          </a:p>
          <a:p>
            <a:pPr lvl="1">
              <a:spcBef>
                <a:spcPts val="2000"/>
              </a:spcBef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NHS (2023).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Calculate Your Body Mass Index (BMI) for Adults - NHS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[online]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nhs.uk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https://www.nhs.uk/health-assessment-tools/calculate-your-body-mass-index/calculate-bmi-for-adults [Accessed 7 Aug. 2026].</a:t>
            </a:r>
            <a:endParaRPr lang="en-GB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spcBef>
                <a:spcPts val="2000"/>
              </a:spcBef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_   NICE (2022).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Recommendations | Osteoarthritis in over 16s: diagnosis and management | Guidance | NICE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[online]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www.nice.org.uk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https://www.nice.org.uk/guidance/ng226/chapter/Recommendations#diagnosis [Accessed 7 Aug. 2026].</a:t>
            </a:r>
          </a:p>
          <a:p>
            <a:pPr marL="457200" lvl="1" indent="0">
              <a:spcBef>
                <a:spcPts val="2000"/>
              </a:spcBef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spcBef>
                <a:spcPts val="2000"/>
              </a:spcBef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2000"/>
              </a:spcBef>
            </a:pPr>
            <a:endParaRPr lang="en-GB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spcBef>
                <a:spcPts val="2000"/>
              </a:spcBef>
              <a:buNone/>
            </a:pP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218175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9209EC-A491-76F4-0F33-EDFF4E8CC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0023C4-5528-489E-A726-D14A340FF59E}" type="datetime1">
              <a:rPr lang="en-GB" altLang="en-US" smtClean="0"/>
              <a:pPr>
                <a:defRPr/>
              </a:pPr>
              <a:t>09/08/2026</a:t>
            </a:fld>
            <a:endParaRPr lang="en-GB" alt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5785718-4EF1-0D8E-E89B-B7FBE89322B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A1819AB-B9DA-41D7-8C91-5DE9528F5AA4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322DCB-D5B6-53A9-C4FC-0100FB3172D8}"/>
              </a:ext>
            </a:extLst>
          </p:cNvPr>
          <p:cNvSpPr txBox="1"/>
          <p:nvPr/>
        </p:nvSpPr>
        <p:spPr>
          <a:xfrm>
            <a:off x="395536" y="332656"/>
            <a:ext cx="8352928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spcBef>
                <a:spcPts val="2000"/>
              </a:spcBef>
            </a:pPr>
            <a:r>
              <a:rPr lang="en-GB" sz="1200" dirty="0"/>
              <a:t>NICE (2022). </a:t>
            </a:r>
            <a:r>
              <a:rPr lang="en-GB" sz="1200" i="1" dirty="0"/>
              <a:t>Recommendations | Osteoarthritis in over 16s: diagnosis and management | Guidance | NICE</a:t>
            </a:r>
            <a:r>
              <a:rPr lang="en-GB" sz="1200" dirty="0"/>
              <a:t>. [online] </a:t>
            </a:r>
            <a:r>
              <a:rPr lang="en-GB" sz="1200" i="1" dirty="0"/>
              <a:t>www.nice.org.uk</a:t>
            </a:r>
            <a:r>
              <a:rPr lang="en-GB" sz="1200" dirty="0"/>
              <a:t>. Available at: https://www.nice.org.uk/guidance/ng226/chapter/Recommendations#information-and-support [Accessed 7 Aug. 2026].</a:t>
            </a:r>
          </a:p>
          <a:p>
            <a:pPr lvl="1">
              <a:spcBef>
                <a:spcPts val="2000"/>
              </a:spcBef>
            </a:pPr>
            <a:r>
              <a:rPr lang="en-GB" sz="1200" dirty="0"/>
              <a:t>NHS (2018). </a:t>
            </a:r>
            <a:r>
              <a:rPr lang="en-GB" sz="1200" i="1" dirty="0"/>
              <a:t>Osteoarthritis - Living with</a:t>
            </a:r>
            <a:r>
              <a:rPr lang="en-GB" sz="1200" dirty="0"/>
              <a:t>. [online] </a:t>
            </a:r>
            <a:r>
              <a:rPr lang="en-GB" sz="1200" i="1" dirty="0"/>
              <a:t>nhs.uk</a:t>
            </a:r>
            <a:r>
              <a:rPr lang="en-GB" sz="1200" dirty="0"/>
              <a:t>. Available at: https://www.nhs.uk/conditions/osteoarthritis/living-with/ [Accessed 7 Aug. 2026].</a:t>
            </a:r>
          </a:p>
          <a:p>
            <a:pPr lvl="1">
              <a:spcBef>
                <a:spcPts val="2000"/>
              </a:spcBef>
            </a:pPr>
            <a:r>
              <a:rPr lang="en-GB" sz="1200" dirty="0"/>
              <a:t>NHS England (2022). </a:t>
            </a:r>
            <a:r>
              <a:rPr lang="en-GB" sz="1200" i="1" dirty="0"/>
              <a:t>Personalised Care and Support Planning</a:t>
            </a:r>
            <a:r>
              <a:rPr lang="en-GB" sz="1200" dirty="0"/>
              <a:t>. [online] </a:t>
            </a:r>
            <a:r>
              <a:rPr lang="en-GB" sz="1200" i="1" dirty="0"/>
              <a:t>NHS England</a:t>
            </a:r>
            <a:r>
              <a:rPr lang="en-GB" sz="1200" dirty="0"/>
              <a:t>. Available at: https://www.england.nhs.uk/personalisedcare/pcsp/ [Accessed 7 Aug. 2026].</a:t>
            </a:r>
          </a:p>
          <a:p>
            <a:pPr lvl="1">
              <a:spcBef>
                <a:spcPts val="2000"/>
              </a:spcBef>
            </a:pPr>
            <a:r>
              <a:rPr lang="en-GB" sz="1200" dirty="0"/>
              <a:t> Walsh, D., Chapman, V., Hodkinson, D., Ferguson, E., Knaggs, R. and Zhang, W. (n.d.). </a:t>
            </a:r>
            <a:r>
              <a:rPr lang="en-GB" sz="1200" i="1" dirty="0"/>
              <a:t>Pain Centre Versus Arthritis Annual Report 2023 Executive Committee</a:t>
            </a:r>
            <a:r>
              <a:rPr lang="en-GB" sz="1200" dirty="0"/>
              <a:t>. [online] Available at: https://www.nottingham.ac.uk/paincentre/documents/annual-report/pain-centre-versus-arthritis-annual-report-2022-2023.pdf [Accessed 7 Aug. 2026].</a:t>
            </a:r>
          </a:p>
          <a:p>
            <a:pPr lvl="1">
              <a:spcBef>
                <a:spcPts val="2000"/>
              </a:spcBef>
            </a:pPr>
            <a:r>
              <a:rPr lang="en-GB" sz="1200" dirty="0"/>
              <a:t> Department of Health and Social Care (2023). </a:t>
            </a:r>
            <a:r>
              <a:rPr lang="en-GB" sz="1200" i="1" dirty="0"/>
              <a:t>The NHS Constitution for England</a:t>
            </a:r>
            <a:r>
              <a:rPr lang="en-GB" sz="1200" dirty="0"/>
              <a:t>. [online] </a:t>
            </a:r>
            <a:r>
              <a:rPr lang="en-GB" sz="1200" i="1" dirty="0"/>
              <a:t>GOV.UK</a:t>
            </a:r>
            <a:r>
              <a:rPr lang="en-GB" sz="1200" dirty="0"/>
              <a:t>. Available at: https://www.gov.uk/government/publications/the-nhs-constitution-for-england/the-nhs-constitution-for-england [Accessed 7 Aug. 2026].</a:t>
            </a:r>
          </a:p>
          <a:p>
            <a:pPr lvl="1">
              <a:spcBef>
                <a:spcPts val="2000"/>
              </a:spcBef>
            </a:pPr>
            <a:r>
              <a:rPr lang="en-GB" sz="1200" dirty="0"/>
              <a:t>THE STATE OF MUSCULOSKELETAL HEALTH 2023. (n.d.). [online] Available at: https://coei.co.uk/wp-content/uploads/2024/02/Versus-arthritis-state-msk-musculoskeletal-health-2023.pdf [Accessed 7 Aug. 2026].</a:t>
            </a:r>
          </a:p>
          <a:p>
            <a:pPr lvl="1">
              <a:spcBef>
                <a:spcPts val="2000"/>
              </a:spcBef>
            </a:pP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1790798401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CA845005-2D0A-7340-9158-F7C2EED21ECD}">
  <we:reference id="wa200010001" version="1.0.0.1" store="en-GB" storeType="OMEX"/>
  <we:alternateReferences>
    <we:reference id="WA200010001" version="1.0.0.1" store="WA200010001" storeType="OMEX"/>
  </we:alternateReferences>
  <we:properties>
    <we:property name="claude.fileId" value="&quot;75df47eb-6b36-49c2-aa41-49fbd7b0be1f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1540</Words>
  <Application>Microsoft Office PowerPoint</Application>
  <PresentationFormat>On-screen Show (4:3)</PresentationFormat>
  <Paragraphs>95</Paragraphs>
  <Slides>14</Slides>
  <Notes>1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Myriad Pro</vt:lpstr>
      <vt:lpstr>Verdana</vt:lpstr>
      <vt:lpstr>20140311PresentationUWTSDTemplate</vt:lpstr>
      <vt:lpstr>PowerPoint Presentation</vt:lpstr>
      <vt:lpstr>Introduction</vt:lpstr>
      <vt:lpstr>Information about the person</vt:lpstr>
      <vt:lpstr>Anatomy and Physiology</vt:lpstr>
      <vt:lpstr> (Bing, 2026)</vt:lpstr>
      <vt:lpstr>Care Plan (1/3)</vt:lpstr>
      <vt:lpstr>Care Plan (2/3)</vt:lpstr>
      <vt:lpstr>Care Plan (3/3) </vt:lpstr>
      <vt:lpstr>Risk factors</vt:lpstr>
      <vt:lpstr>Care plan daily routine</vt:lpstr>
      <vt:lpstr>Recommendations</vt:lpstr>
      <vt:lpstr>Conclusion</vt:lpstr>
      <vt:lpstr>References</vt:lpstr>
      <vt:lpstr>PowerPoint Presentation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jovanny herrera</cp:lastModifiedBy>
  <cp:revision>251</cp:revision>
  <cp:lastPrinted>2018-07-09T15:27:01Z</cp:lastPrinted>
  <dcterms:created xsi:type="dcterms:W3CDTF">2002-10-07T19:43:58Z</dcterms:created>
  <dcterms:modified xsi:type="dcterms:W3CDTF">2026-08-10T20:28:55Z</dcterms:modified>
</cp:coreProperties>
</file>