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96" r:id="rId3"/>
    <p:sldId id="325" r:id="rId4"/>
    <p:sldId id="317" r:id="rId5"/>
    <p:sldId id="298" r:id="rId6"/>
    <p:sldId id="285" r:id="rId7"/>
    <p:sldId id="610" r:id="rId8"/>
    <p:sldId id="625" r:id="rId9"/>
    <p:sldId id="626" r:id="rId10"/>
    <p:sldId id="627" r:id="rId11"/>
    <p:sldId id="611" r:id="rId12"/>
    <p:sldId id="612" r:id="rId13"/>
    <p:sldId id="60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93" d="100"/>
          <a:sy n="93" d="100"/>
        </p:scale>
        <p:origin x="76" y="10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1506C7-F850-40DD-B155-0373A79BE9F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C887B9BF-89F4-AA42-BF05-38B2162FB94C}" type="pres">
      <dgm:prSet presAssocID="{9E1506C7-F850-40DD-B155-0373A79BE9FA}" presName="diagram" presStyleCnt="0">
        <dgm:presLayoutVars>
          <dgm:dir/>
          <dgm:resizeHandles val="exact"/>
        </dgm:presLayoutVars>
      </dgm:prSet>
      <dgm:spPr/>
    </dgm:pt>
    <dgm:pt modelId="{C31A974A-89A3-444E-A13F-0940B4529408}" type="pres">
      <dgm:prSet presAssocID="{7B8D2189-1331-4F63-AE8F-40DB7AA39F14}" presName="node" presStyleLbl="node1" presStyleIdx="0" presStyleCnt="2">
        <dgm:presLayoutVars>
          <dgm:bulletEnabled val="1"/>
        </dgm:presLayoutVars>
      </dgm:prSet>
      <dgm:spPr/>
    </dgm:pt>
    <dgm:pt modelId="{66DC29E4-DE6C-C64F-8948-7B6467F070A2}" type="pres">
      <dgm:prSet presAssocID="{21CF779F-F369-428C-A8D1-223DD1D7755C}" presName="sibTrans" presStyleCnt="0"/>
      <dgm:spPr/>
    </dgm:pt>
    <dgm:pt modelId="{8BF64E7F-8C0B-934F-A060-A2C4FFF8EAE7}" type="pres">
      <dgm:prSet presAssocID="{B2EB6664-9203-4493-9AC6-4E6492DF48CD}" presName="node" presStyleLbl="node1" presStyleIdx="1" presStyleCnt="2">
        <dgm:presLayoutVars>
          <dgm:bulletEnabled val="1"/>
        </dgm:presLayoutVars>
      </dgm:prSet>
      <dgm:spPr/>
    </dgm:pt>
  </dgm:ptLst>
  <dgm:cxnLst>
    <dgm:cxn modelId="{384F5A1B-8171-434C-8BC6-4401C0191186}" type="presOf" srcId="{B2EB6664-9203-4493-9AC6-4E6492DF48CD}" destId="{8BF64E7F-8C0B-934F-A060-A2C4FFF8EAE7}" srcOrd="0" destOrd="0" presId="urn:microsoft.com/office/officeart/2005/8/layout/default"/>
    <dgm:cxn modelId="{B24D6F49-311F-AD4B-A944-AF03EDA961FB}" type="presOf" srcId="{9E1506C7-F850-40DD-B155-0373A79BE9FA}" destId="{C887B9BF-89F4-AA42-BF05-38B2162FB94C}" srcOrd="0" destOrd="0" presId="urn:microsoft.com/office/officeart/2005/8/layout/default"/>
    <dgm:cxn modelId="{3B12EAAE-79AD-B14B-A618-FA1E18D36ED1}" type="presOf" srcId="{7B8D2189-1331-4F63-AE8F-40DB7AA39F14}" destId="{C31A974A-89A3-444E-A13F-0940B4529408}" srcOrd="0" destOrd="0" presId="urn:microsoft.com/office/officeart/2005/8/layout/defaul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C1B57C7E-83FE-564F-96C4-FF46A4A44572}" type="presParOf" srcId="{C887B9BF-89F4-AA42-BF05-38B2162FB94C}" destId="{C31A974A-89A3-444E-A13F-0940B4529408}" srcOrd="0" destOrd="0" presId="urn:microsoft.com/office/officeart/2005/8/layout/default"/>
    <dgm:cxn modelId="{5B318952-2B28-734D-91BA-AC60F71AE2F6}" type="presParOf" srcId="{C887B9BF-89F4-AA42-BF05-38B2162FB94C}" destId="{66DC29E4-DE6C-C64F-8948-7B6467F070A2}" srcOrd="1" destOrd="0" presId="urn:microsoft.com/office/officeart/2005/8/layout/default"/>
    <dgm:cxn modelId="{310961E0-BE01-E549-8CF0-CF2DF9ABADCB}" type="presParOf" srcId="{C887B9BF-89F4-AA42-BF05-38B2162FB94C}" destId="{8BF64E7F-8C0B-934F-A060-A2C4FFF8EAE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592D4043-989F-47EC-B2DD-CF2C829665CA}">
      <dgm:prSet/>
      <dgm:spPr/>
      <dgm:t>
        <a:bodyPr/>
        <a:lstStyle/>
        <a:p>
          <a:r>
            <a:rPr lang="en-GB" dirty="0"/>
            <a:t>T</a:t>
          </a:r>
          <a:r>
            <a:rPr lang="en-GB" b="0" i="0" dirty="0"/>
            <a:t>he exercise of legal powers should not be oppressive and should be proportionate to the crime under investigation</a:t>
          </a:r>
          <a:endParaRPr lang="en-US" dirty="0"/>
        </a:p>
      </dgm:t>
    </dgm:pt>
    <dgm:pt modelId="{B3B874CC-282F-42D3-81DA-BEA2B803DC61}" type="parTrans" cxnId="{EE330FD0-BA56-420A-AA0B-89037D891E66}">
      <dgm:prSet/>
      <dgm:spPr/>
      <dgm:t>
        <a:bodyPr/>
        <a:lstStyle/>
        <a:p>
          <a:endParaRPr lang="en-US"/>
        </a:p>
      </dgm:t>
    </dgm:pt>
    <dgm:pt modelId="{B773B303-F02F-4D94-A84C-C9D6E6DCA79B}" type="sibTrans" cxnId="{EE330FD0-BA56-420A-AA0B-89037D891E66}">
      <dgm:prSet/>
      <dgm:spPr/>
      <dgm:t>
        <a:bodyPr/>
        <a:lstStyle/>
        <a:p>
          <a:endParaRPr lang="en-US"/>
        </a:p>
      </dgm:t>
    </dgm:pt>
    <dgm:pt modelId="{637D743A-9532-4864-B902-519958B3DF5E}">
      <dgm:prSet/>
      <dgm:spPr/>
      <dgm:t>
        <a:bodyPr/>
        <a:lstStyle/>
        <a:p>
          <a:r>
            <a:rPr lang="en-GB" dirty="0"/>
            <a:t>A</a:t>
          </a:r>
          <a:r>
            <a:rPr lang="en-GB" b="0" i="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dirty="0"/>
        </a:p>
      </dgm:t>
    </dgm:pt>
    <dgm:pt modelId="{6E16AB7D-BA14-4BC1-8E60-F3C3F3ECBF63}" type="parTrans" cxnId="{1065761E-05D8-4A73-A943-DF3F69EB935D}">
      <dgm:prSet/>
      <dgm:spPr/>
      <dgm:t>
        <a:bodyPr/>
        <a:lstStyle/>
        <a:p>
          <a:endParaRPr lang="en-US"/>
        </a:p>
      </dgm:t>
    </dgm:pt>
    <dgm:pt modelId="{F250E05F-A437-4936-9BDA-C03E43CFFCB0}" type="sibTrans" cxnId="{1065761E-05D8-4A73-A943-DF3F69EB935D}">
      <dgm:prSet/>
      <dgm:spPr/>
      <dgm:t>
        <a:bodyPr/>
        <a:lstStyle/>
        <a:p>
          <a:endParaRPr lang="en-US"/>
        </a:p>
      </dgm:t>
    </dgm:pt>
    <dgm:pt modelId="{357A288C-EF4E-4576-B5C4-58CBF00367E4}">
      <dgm:prSet/>
      <dgm:spPr/>
      <dgm:t>
        <a:bodyPr/>
        <a:lstStyle/>
        <a:p>
          <a:r>
            <a:rPr lang="en-GB" dirty="0"/>
            <a:t>I</a:t>
          </a:r>
          <a:r>
            <a:rPr lang="en-GB" b="0" i="0" dirty="0"/>
            <a:t>nvestigators should take all reasonable steps to understand the particular needs of individuals, including, but not limited to, any protected characteristics they may have, in order to comply with the provisions of the Equality Act 2010</a:t>
          </a:r>
          <a:endParaRPr lang="en-US" dirty="0"/>
        </a:p>
      </dgm:t>
    </dgm:pt>
    <dgm:pt modelId="{2EBD01AC-8C59-4C16-A09B-2E984525C1D5}" type="parTrans" cxnId="{0AD58588-4F2E-45F3-B91D-87FDEF9F2B53}">
      <dgm:prSet/>
      <dgm:spPr/>
      <dgm:t>
        <a:bodyPr/>
        <a:lstStyle/>
        <a:p>
          <a:endParaRPr lang="en-US"/>
        </a:p>
      </dgm:t>
    </dgm:pt>
    <dgm:pt modelId="{DD802AB7-A5E8-4F35-8D19-3EBCF1BBD935}" type="sibTrans" cxnId="{0AD58588-4F2E-45F3-B91D-87FDEF9F2B53}">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C2C0B64D-068E-3B44-9DD5-AEE4BD10B1D0}" type="pres">
      <dgm:prSet presAssocID="{592D4043-989F-47EC-B2DD-CF2C829665CA}" presName="node" presStyleLbl="node1" presStyleIdx="0" presStyleCnt="3" custScaleY="180062">
        <dgm:presLayoutVars>
          <dgm:bulletEnabled val="1"/>
        </dgm:presLayoutVars>
      </dgm:prSet>
      <dgm:spPr/>
    </dgm:pt>
    <dgm:pt modelId="{1C1C273C-5E1F-8F4F-8766-3896CFC6AB3C}" type="pres">
      <dgm:prSet presAssocID="{B773B303-F02F-4D94-A84C-C9D6E6DCA79B}" presName="sibTrans" presStyleCnt="0"/>
      <dgm:spPr/>
    </dgm:pt>
    <dgm:pt modelId="{EFE7E131-855A-8744-96A6-2F1F66503891}" type="pres">
      <dgm:prSet presAssocID="{637D743A-9532-4864-B902-519958B3DF5E}" presName="node" presStyleLbl="node1" presStyleIdx="1" presStyleCnt="3" custScaleY="180343">
        <dgm:presLayoutVars>
          <dgm:bulletEnabled val="1"/>
        </dgm:presLayoutVars>
      </dgm:prSet>
      <dgm:spPr/>
    </dgm:pt>
    <dgm:pt modelId="{E6D664E6-113C-2846-917C-F845FD952B54}" type="pres">
      <dgm:prSet presAssocID="{F250E05F-A437-4936-9BDA-C03E43CFFCB0}" presName="sibTrans" presStyleCnt="0"/>
      <dgm:spPr/>
    </dgm:pt>
    <dgm:pt modelId="{8E897FC3-44F8-D14E-9993-8228F730C5EB}" type="pres">
      <dgm:prSet presAssocID="{357A288C-EF4E-4576-B5C4-58CBF00367E4}" presName="node" presStyleLbl="node1" presStyleIdx="2" presStyleCnt="3" custScaleY="180343" custLinFactNeighborX="-4408" custLinFactNeighborY="-38200">
        <dgm:presLayoutVars>
          <dgm:bulletEnabled val="1"/>
        </dgm:presLayoutVars>
      </dgm:prSet>
      <dgm:spPr/>
    </dgm:pt>
  </dgm:ptLst>
  <dgm:cxnLst>
    <dgm:cxn modelId="{1065761E-05D8-4A73-A943-DF3F69EB935D}" srcId="{EE43DF8F-B802-411E-882B-448F1579E8F8}" destId="{637D743A-9532-4864-B902-519958B3DF5E}" srcOrd="1" destOrd="0" parTransId="{6E16AB7D-BA14-4BC1-8E60-F3C3F3ECBF63}" sibTransId="{F250E05F-A437-4936-9BDA-C03E43CFFCB0}"/>
    <dgm:cxn modelId="{B12C5A65-2F5A-F546-9AB9-DFC5C03ED24D}" type="presOf" srcId="{EE43DF8F-B802-411E-882B-448F1579E8F8}" destId="{77C25D9B-18AD-934A-B0EE-505FC828DEF6}" srcOrd="0" destOrd="0" presId="urn:microsoft.com/office/officeart/2005/8/layout/default"/>
    <dgm:cxn modelId="{0AD58588-4F2E-45F3-B91D-87FDEF9F2B53}" srcId="{EE43DF8F-B802-411E-882B-448F1579E8F8}" destId="{357A288C-EF4E-4576-B5C4-58CBF00367E4}" srcOrd="2" destOrd="0" parTransId="{2EBD01AC-8C59-4C16-A09B-2E984525C1D5}" sibTransId="{DD802AB7-A5E8-4F35-8D19-3EBCF1BBD935}"/>
    <dgm:cxn modelId="{67C71E8D-BF23-BB45-B887-6B2DE12CC46B}" type="presOf" srcId="{637D743A-9532-4864-B902-519958B3DF5E}" destId="{EFE7E131-855A-8744-96A6-2F1F66503891}" srcOrd="0" destOrd="0" presId="urn:microsoft.com/office/officeart/2005/8/layout/default"/>
    <dgm:cxn modelId="{EE330FD0-BA56-420A-AA0B-89037D891E66}" srcId="{EE43DF8F-B802-411E-882B-448F1579E8F8}" destId="{592D4043-989F-47EC-B2DD-CF2C829665CA}" srcOrd="0" destOrd="0" parTransId="{B3B874CC-282F-42D3-81DA-BEA2B803DC61}" sibTransId="{B773B303-F02F-4D94-A84C-C9D6E6DCA79B}"/>
    <dgm:cxn modelId="{51F1B9D9-F90A-F94B-837C-0E3545F5849A}" type="presOf" srcId="{357A288C-EF4E-4576-B5C4-58CBF00367E4}" destId="{8E897FC3-44F8-D14E-9993-8228F730C5EB}" srcOrd="0" destOrd="0" presId="urn:microsoft.com/office/officeart/2005/8/layout/default"/>
    <dgm:cxn modelId="{33F393E2-10DD-AF4B-9498-CA5F43BCF7FC}" type="presOf" srcId="{592D4043-989F-47EC-B2DD-CF2C829665CA}" destId="{C2C0B64D-068E-3B44-9DD5-AEE4BD10B1D0}" srcOrd="0" destOrd="0" presId="urn:microsoft.com/office/officeart/2005/8/layout/default"/>
    <dgm:cxn modelId="{B42DFCD5-CD66-DF43-91D7-DC0AA2422D38}" type="presParOf" srcId="{77C25D9B-18AD-934A-B0EE-505FC828DEF6}" destId="{C2C0B64D-068E-3B44-9DD5-AEE4BD10B1D0}" srcOrd="0" destOrd="0" presId="urn:microsoft.com/office/officeart/2005/8/layout/default"/>
    <dgm:cxn modelId="{FEC310A8-980B-B64C-8075-7C80B9945BD4}" type="presParOf" srcId="{77C25D9B-18AD-934A-B0EE-505FC828DEF6}" destId="{1C1C273C-5E1F-8F4F-8766-3896CFC6AB3C}" srcOrd="1" destOrd="0" presId="urn:microsoft.com/office/officeart/2005/8/layout/default"/>
    <dgm:cxn modelId="{85D930E9-0E83-1D48-A6FB-ECC5D223D251}" type="presParOf" srcId="{77C25D9B-18AD-934A-B0EE-505FC828DEF6}" destId="{EFE7E131-855A-8744-96A6-2F1F66503891}" srcOrd="2" destOrd="0" presId="urn:microsoft.com/office/officeart/2005/8/layout/default"/>
    <dgm:cxn modelId="{56C7DB18-3454-7748-AF97-9B9DF72672E5}" type="presParOf" srcId="{77C25D9B-18AD-934A-B0EE-505FC828DEF6}" destId="{E6D664E6-113C-2846-917C-F845FD952B54}" srcOrd="3" destOrd="0" presId="urn:microsoft.com/office/officeart/2005/8/layout/default"/>
    <dgm:cxn modelId="{A14B08B8-5177-3943-B8F8-C5EC36E42697}" type="presParOf" srcId="{77C25D9B-18AD-934A-B0EE-505FC828DEF6}" destId="{8E897FC3-44F8-D14E-9993-8228F730C5E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19DE79CD-9BB0-4007-94A5-87CB080775A5}">
      <dgm:prSet/>
      <dgm:spPr/>
      <dgm:t>
        <a:bodyPr/>
        <a:lstStyle/>
        <a:p>
          <a:r>
            <a:rPr lang="en-GB" dirty="0"/>
            <a:t>I</a:t>
          </a:r>
          <a:r>
            <a:rPr lang="en-GB" b="0" i="0" dirty="0"/>
            <a:t>nvestigators should have particular regard for vulnerable people and children</a:t>
          </a:r>
          <a:endParaRPr lang="en-US" dirty="0"/>
        </a:p>
      </dgm:t>
    </dgm:pt>
    <dgm:pt modelId="{014AF240-FDBA-4E23-B270-B15BFC801E8B}" type="parTrans" cxnId="{A9EBFF41-8A07-4EC7-AEC9-F7B6EB20C979}">
      <dgm:prSet/>
      <dgm:spPr/>
      <dgm:t>
        <a:bodyPr/>
        <a:lstStyle/>
        <a:p>
          <a:endParaRPr lang="en-US"/>
        </a:p>
      </dgm:t>
    </dgm:pt>
    <dgm:pt modelId="{A535DF9B-BF5C-49E2-8873-5C43DD4B4AF3}" type="sibTrans" cxnId="{A9EBFF41-8A07-4EC7-AEC9-F7B6EB20C979}">
      <dgm:prSet/>
      <dgm:spPr/>
      <dgm:t>
        <a:bodyPr/>
        <a:lstStyle/>
        <a:p>
          <a:endParaRPr lang="en-US"/>
        </a:p>
      </dgm:t>
    </dgm:pt>
    <dgm:pt modelId="{34F1338D-9D62-4CE6-BA59-A64C1921DBD7}">
      <dgm:prSet/>
      <dgm:spPr/>
      <dgm:t>
        <a:bodyPr/>
        <a:lstStyle/>
        <a:p>
          <a:r>
            <a:rPr lang="en-GB" dirty="0"/>
            <a:t>I</a:t>
          </a:r>
          <a:r>
            <a:rPr lang="en-GB" b="0" i="0" dirty="0"/>
            <a:t>nvestigators should respect the professional ethics of others. This is particularly important when working with those whose role it is to support suspects</a:t>
          </a:r>
          <a:endParaRPr lang="en-US" dirty="0"/>
        </a:p>
      </dgm:t>
    </dgm:pt>
    <dgm:pt modelId="{7F05A73E-8FB8-4B56-AABA-05EDB65B19D5}" type="parTrans" cxnId="{48CDD573-EBF3-49DF-B0B4-8FED6ACEEC77}">
      <dgm:prSet/>
      <dgm:spPr/>
      <dgm:t>
        <a:bodyPr/>
        <a:lstStyle/>
        <a:p>
          <a:endParaRPr lang="en-US"/>
        </a:p>
      </dgm:t>
    </dgm:pt>
    <dgm:pt modelId="{47671D81-3886-4AED-87E1-CB745BF93402}" type="sibTrans" cxnId="{48CDD573-EBF3-49DF-B0B4-8FED6ACEEC77}">
      <dgm:prSet/>
      <dgm:spPr/>
      <dgm:t>
        <a:bodyPr/>
        <a:lstStyle/>
        <a:p>
          <a:endParaRPr lang="en-US"/>
        </a:p>
      </dgm:t>
    </dgm:pt>
    <dgm:pt modelId="{1C2825F3-8869-4A2A-8442-AE7B2411FF23}">
      <dgm:prSet/>
      <dgm:spPr/>
      <dgm:t>
        <a:bodyPr/>
        <a:lstStyle/>
        <a:p>
          <a:r>
            <a:rPr lang="en-GB" b="0" i="0" dirty="0"/>
            <a:t>These principles, the investigation process, and an investigative mindset provide a structure to support quality investigations.</a:t>
          </a:r>
          <a:endParaRPr lang="en-US" dirty="0"/>
        </a:p>
      </dgm:t>
    </dgm:pt>
    <dgm:pt modelId="{DAE9AA1B-9A0A-4300-B346-288CE35C3F1A}" type="parTrans" cxnId="{06F6A5D1-E7E1-43B5-888C-BD1155C04D58}">
      <dgm:prSet/>
      <dgm:spPr/>
      <dgm:t>
        <a:bodyPr/>
        <a:lstStyle/>
        <a:p>
          <a:endParaRPr lang="en-US"/>
        </a:p>
      </dgm:t>
    </dgm:pt>
    <dgm:pt modelId="{7B997E1B-FC20-4462-98D6-5CC20BD0176C}" type="sibTrans" cxnId="{06F6A5D1-E7E1-43B5-888C-BD1155C04D58}">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F58FBB97-D935-D54E-9046-010FC235C9A0}" type="pres">
      <dgm:prSet presAssocID="{19DE79CD-9BB0-4007-94A5-87CB080775A5}" presName="node" presStyleLbl="node1" presStyleIdx="0" presStyleCnt="3" custScaleY="179138">
        <dgm:presLayoutVars>
          <dgm:bulletEnabled val="1"/>
        </dgm:presLayoutVars>
      </dgm:prSet>
      <dgm:spPr/>
    </dgm:pt>
    <dgm:pt modelId="{8C73D5FC-C33D-FC4E-B7AF-93C2F4969507}" type="pres">
      <dgm:prSet presAssocID="{A535DF9B-BF5C-49E2-8873-5C43DD4B4AF3}" presName="sibTrans" presStyleCnt="0"/>
      <dgm:spPr/>
    </dgm:pt>
    <dgm:pt modelId="{F16DF868-E27C-4F48-88AE-1041378D54E9}" type="pres">
      <dgm:prSet presAssocID="{34F1338D-9D62-4CE6-BA59-A64C1921DBD7}" presName="node" presStyleLbl="node1" presStyleIdx="1" presStyleCnt="3" custScaleY="180062">
        <dgm:presLayoutVars>
          <dgm:bulletEnabled val="1"/>
        </dgm:presLayoutVars>
      </dgm:prSet>
      <dgm:spPr/>
    </dgm:pt>
    <dgm:pt modelId="{649A7F40-2C0B-5449-954C-259503D4C1FC}" type="pres">
      <dgm:prSet presAssocID="{47671D81-3886-4AED-87E1-CB745BF93402}" presName="sibTrans" presStyleCnt="0"/>
      <dgm:spPr/>
    </dgm:pt>
    <dgm:pt modelId="{E0771FF2-E5BB-FB4F-B3F5-6DA1A8457950}" type="pres">
      <dgm:prSet presAssocID="{1C2825F3-8869-4A2A-8442-AE7B2411FF23}" presName="node" presStyleLbl="node1" presStyleIdx="2" presStyleCnt="3" custScaleY="180343">
        <dgm:presLayoutVars>
          <dgm:bulletEnabled val="1"/>
        </dgm:presLayoutVars>
      </dgm:prSet>
      <dgm:spPr/>
    </dgm:pt>
  </dgm:ptLst>
  <dgm:cxnLst>
    <dgm:cxn modelId="{AA1D2327-6531-2942-93DE-5EB086D07ECD}" type="presOf" srcId="{34F1338D-9D62-4CE6-BA59-A64C1921DBD7}" destId="{F16DF868-E27C-4F48-88AE-1041378D54E9}" srcOrd="0" destOrd="0" presId="urn:microsoft.com/office/officeart/2005/8/layout/default"/>
    <dgm:cxn modelId="{A9EBFF41-8A07-4EC7-AEC9-F7B6EB20C979}" srcId="{EE43DF8F-B802-411E-882B-448F1579E8F8}" destId="{19DE79CD-9BB0-4007-94A5-87CB080775A5}" srcOrd="0" destOrd="0" parTransId="{014AF240-FDBA-4E23-B270-B15BFC801E8B}" sibTransId="{A535DF9B-BF5C-49E2-8873-5C43DD4B4AF3}"/>
    <dgm:cxn modelId="{B12C5A65-2F5A-F546-9AB9-DFC5C03ED24D}" type="presOf" srcId="{EE43DF8F-B802-411E-882B-448F1579E8F8}" destId="{77C25D9B-18AD-934A-B0EE-505FC828DEF6}" srcOrd="0" destOrd="0" presId="urn:microsoft.com/office/officeart/2005/8/layout/default"/>
    <dgm:cxn modelId="{48CDD573-EBF3-49DF-B0B4-8FED6ACEEC77}" srcId="{EE43DF8F-B802-411E-882B-448F1579E8F8}" destId="{34F1338D-9D62-4CE6-BA59-A64C1921DBD7}" srcOrd="1" destOrd="0" parTransId="{7F05A73E-8FB8-4B56-AABA-05EDB65B19D5}" sibTransId="{47671D81-3886-4AED-87E1-CB745BF93402}"/>
    <dgm:cxn modelId="{06F6A5D1-E7E1-43B5-888C-BD1155C04D58}" srcId="{EE43DF8F-B802-411E-882B-448F1579E8F8}" destId="{1C2825F3-8869-4A2A-8442-AE7B2411FF23}" srcOrd="2" destOrd="0" parTransId="{DAE9AA1B-9A0A-4300-B346-288CE35C3F1A}" sibTransId="{7B997E1B-FC20-4462-98D6-5CC20BD0176C}"/>
    <dgm:cxn modelId="{B449ACD4-856D-304C-891B-750BC18C1D2E}" type="presOf" srcId="{1C2825F3-8869-4A2A-8442-AE7B2411FF23}" destId="{E0771FF2-E5BB-FB4F-B3F5-6DA1A8457950}" srcOrd="0" destOrd="0" presId="urn:microsoft.com/office/officeart/2005/8/layout/default"/>
    <dgm:cxn modelId="{804E39EA-B580-1746-A99A-9C9BE23F59D6}" type="presOf" srcId="{19DE79CD-9BB0-4007-94A5-87CB080775A5}" destId="{F58FBB97-D935-D54E-9046-010FC235C9A0}" srcOrd="0" destOrd="0" presId="urn:microsoft.com/office/officeart/2005/8/layout/default"/>
    <dgm:cxn modelId="{D556AE90-AE41-CE48-A944-1845F862502B}" type="presParOf" srcId="{77C25D9B-18AD-934A-B0EE-505FC828DEF6}" destId="{F58FBB97-D935-D54E-9046-010FC235C9A0}" srcOrd="0" destOrd="0" presId="urn:microsoft.com/office/officeart/2005/8/layout/default"/>
    <dgm:cxn modelId="{21491440-FA0B-5240-BC90-6B86A87D3226}" type="presParOf" srcId="{77C25D9B-18AD-934A-B0EE-505FC828DEF6}" destId="{8C73D5FC-C33D-FC4E-B7AF-93C2F4969507}" srcOrd="1" destOrd="0" presId="urn:microsoft.com/office/officeart/2005/8/layout/default"/>
    <dgm:cxn modelId="{B1C85A43-7CC5-8147-998F-13196BA70511}" type="presParOf" srcId="{77C25D9B-18AD-934A-B0EE-505FC828DEF6}" destId="{F16DF868-E27C-4F48-88AE-1041378D54E9}" srcOrd="2" destOrd="0" presId="urn:microsoft.com/office/officeart/2005/8/layout/default"/>
    <dgm:cxn modelId="{3E784E9A-3531-8447-94AD-69EAC6D98B73}" type="presParOf" srcId="{77C25D9B-18AD-934A-B0EE-505FC828DEF6}" destId="{649A7F40-2C0B-5449-954C-259503D4C1FC}" srcOrd="3" destOrd="0" presId="urn:microsoft.com/office/officeart/2005/8/layout/default"/>
    <dgm:cxn modelId="{11E5F811-982C-9744-A29B-38CF17F9ED14}" type="presParOf" srcId="{77C25D9B-18AD-934A-B0EE-505FC828DEF6}" destId="{E0771FF2-E5BB-FB4F-B3F5-6DA1A845795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a:t>investigations should be conducted with integrity, common sense and sound judgement</a:t>
          </a:r>
          <a:endParaRPr lang="en-US"/>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a:t>heavy-handed, discriminatory or disproportionate actions risk losing cooperation and any future criminal proceedings</a:t>
          </a:r>
          <a:endParaRPr lang="en-US"/>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a:t>effective investigators maintain a balance that recognises the concerns of all the parties involved</a:t>
          </a:r>
          <a:endParaRPr lang="en-US"/>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a:t>understanding the response to crime assists investigators to build this relationship</a:t>
          </a:r>
          <a:endParaRPr lang="en-US"/>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a:t>a professional approach to investigations benefits the victim, the public and</a:t>
          </a:r>
          <a:br>
            <a:rPr lang="en-GB" b="0" i="0"/>
          </a:br>
          <a:r>
            <a:rPr lang="en-GB" b="0" i="0"/>
            <a:t>the police</a:t>
          </a:r>
          <a:endParaRPr lang="en-US"/>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A974A-89A3-444E-A13F-0940B4529408}">
      <dsp:nvSpPr>
        <dsp:cNvPr id="0" name=""/>
        <dsp:cNvSpPr/>
      </dsp:nvSpPr>
      <dsp:spPr>
        <a:xfrm>
          <a:off x="750256" y="1500"/>
          <a:ext cx="3058911" cy="183534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“Term used to describe a systematic approach to gathering and assessing material, underpinning an effective investigation’’ </a:t>
          </a:r>
          <a:br>
            <a:rPr lang="en-GB" sz="1700" kern="1200" dirty="0"/>
          </a:br>
          <a:r>
            <a:rPr lang="en-GB" sz="1700" kern="1200" dirty="0"/>
            <a:t>(ACPO Core Investigative Doctrine, 2005, p. 61).</a:t>
          </a:r>
          <a:endParaRPr lang="en-US" sz="1700" kern="1200" dirty="0"/>
        </a:p>
      </dsp:txBody>
      <dsp:txXfrm>
        <a:off x="750256" y="1500"/>
        <a:ext cx="3058911" cy="1835346"/>
      </dsp:txXfrm>
    </dsp:sp>
    <dsp:sp modelId="{8BF64E7F-8C0B-934F-A060-A2C4FFF8EAE7}">
      <dsp:nvSpPr>
        <dsp:cNvPr id="0" name=""/>
        <dsp:cNvSpPr/>
      </dsp:nvSpPr>
      <dsp:spPr>
        <a:xfrm>
          <a:off x="750256" y="2142738"/>
          <a:ext cx="3058911" cy="183534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application of an investigative mindset will bring some order to the way in which investigators examine material and make decisions’’ </a:t>
          </a:r>
          <a:br>
            <a:rPr lang="en-GB" sz="1700" kern="1200" dirty="0"/>
          </a:br>
          <a:r>
            <a:rPr lang="en-GB" sz="1700" kern="1200" dirty="0"/>
            <a:t>(ACPO Core Investigative Doctrine, 2021, p, 84). </a:t>
          </a:r>
          <a:endParaRPr lang="en-US" sz="1700" kern="1200" dirty="0"/>
        </a:p>
      </dsp:txBody>
      <dsp:txXfrm>
        <a:off x="750256" y="2142738"/>
        <a:ext cx="3058911" cy="18353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0B64D-068E-3B44-9DD5-AEE4BD10B1D0}">
      <dsp:nvSpPr>
        <dsp:cNvPr id="0" name=""/>
        <dsp:cNvSpPr/>
      </dsp:nvSpPr>
      <dsp:spPr>
        <a:xfrm>
          <a:off x="8537" y="2878"/>
          <a:ext cx="3409610" cy="368364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a:t>
          </a:r>
          <a:r>
            <a:rPr lang="en-GB" sz="2200" b="0" i="0" kern="1200" dirty="0"/>
            <a:t>he exercise of legal powers should not be oppressive and should be proportionate to the crime under investigation</a:t>
          </a:r>
          <a:endParaRPr lang="en-US" sz="2200" kern="1200" dirty="0"/>
        </a:p>
      </dsp:txBody>
      <dsp:txXfrm>
        <a:off x="8537" y="2878"/>
        <a:ext cx="3409610" cy="3683647"/>
      </dsp:txXfrm>
    </dsp:sp>
    <dsp:sp modelId="{EFE7E131-855A-8744-96A6-2F1F66503891}">
      <dsp:nvSpPr>
        <dsp:cNvPr id="0" name=""/>
        <dsp:cNvSpPr/>
      </dsp:nvSpPr>
      <dsp:spPr>
        <a:xfrm>
          <a:off x="3759109" y="4"/>
          <a:ext cx="3409610" cy="3689396"/>
        </a:xfrm>
        <a:prstGeom prst="rect">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a:t>
          </a:r>
          <a:r>
            <a:rPr lang="en-GB" sz="2200" b="0" i="0" kern="120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sz="2200" kern="1200" dirty="0"/>
        </a:p>
      </dsp:txBody>
      <dsp:txXfrm>
        <a:off x="3759109" y="4"/>
        <a:ext cx="3409610" cy="3689396"/>
      </dsp:txXfrm>
    </dsp:sp>
    <dsp:sp modelId="{8E897FC3-44F8-D14E-9993-8228F730C5EB}">
      <dsp:nvSpPr>
        <dsp:cNvPr id="0" name=""/>
        <dsp:cNvSpPr/>
      </dsp:nvSpPr>
      <dsp:spPr>
        <a:xfrm>
          <a:off x="7359385" y="0"/>
          <a:ext cx="3409610" cy="3689396"/>
        </a:xfrm>
        <a:prstGeom prst="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a:t>
          </a:r>
          <a:r>
            <a:rPr lang="en-GB" sz="2200" b="0" i="0" kern="1200" dirty="0"/>
            <a:t>nvestigators should take all reasonable steps to understand the particular needs of individuals, including, but not limited to, any protected characteristics they may have, in order to comply with the provisions of the Equality Act 2010</a:t>
          </a:r>
          <a:endParaRPr lang="en-US" sz="2200" kern="1200" dirty="0"/>
        </a:p>
      </dsp:txBody>
      <dsp:txXfrm>
        <a:off x="7359385" y="0"/>
        <a:ext cx="3409610" cy="368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FBB97-D935-D54E-9046-010FC235C9A0}">
      <dsp:nvSpPr>
        <dsp:cNvPr id="0" name=""/>
        <dsp:cNvSpPr/>
      </dsp:nvSpPr>
      <dsp:spPr>
        <a:xfrm>
          <a:off x="8537" y="12329"/>
          <a:ext cx="3409610" cy="366474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t>
          </a:r>
          <a:r>
            <a:rPr lang="en-GB" sz="2700" b="0" i="0" kern="1200" dirty="0"/>
            <a:t>nvestigators should have particular regard for vulnerable people and children</a:t>
          </a:r>
          <a:endParaRPr lang="en-US" sz="2700" kern="1200" dirty="0"/>
        </a:p>
      </dsp:txBody>
      <dsp:txXfrm>
        <a:off x="8537" y="12329"/>
        <a:ext cx="3409610" cy="3664745"/>
      </dsp:txXfrm>
    </dsp:sp>
    <dsp:sp modelId="{F16DF868-E27C-4F48-88AE-1041378D54E9}">
      <dsp:nvSpPr>
        <dsp:cNvPr id="0" name=""/>
        <dsp:cNvSpPr/>
      </dsp:nvSpPr>
      <dsp:spPr>
        <a:xfrm>
          <a:off x="3759109" y="2878"/>
          <a:ext cx="3409610" cy="3683647"/>
        </a:xfrm>
        <a:prstGeom prst="rect">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t>
          </a:r>
          <a:r>
            <a:rPr lang="en-GB" sz="2700" b="0" i="0" kern="1200" dirty="0"/>
            <a:t>nvestigators should respect the professional ethics of others. This is particularly important when working with those whose role it is to support suspects</a:t>
          </a:r>
          <a:endParaRPr lang="en-US" sz="2700" kern="1200" dirty="0"/>
        </a:p>
      </dsp:txBody>
      <dsp:txXfrm>
        <a:off x="3759109" y="2878"/>
        <a:ext cx="3409610" cy="3683647"/>
      </dsp:txXfrm>
    </dsp:sp>
    <dsp:sp modelId="{E0771FF2-E5BB-FB4F-B3F5-6DA1A8457950}">
      <dsp:nvSpPr>
        <dsp:cNvPr id="0" name=""/>
        <dsp:cNvSpPr/>
      </dsp:nvSpPr>
      <dsp:spPr>
        <a:xfrm>
          <a:off x="7509680" y="4"/>
          <a:ext cx="3409610" cy="3689396"/>
        </a:xfrm>
        <a:prstGeom prst="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0" i="0" kern="1200" dirty="0"/>
            <a:t>These principles, the investigation process, and an investigative mindset provide a structure to support quality investigations.</a:t>
          </a:r>
          <a:endParaRPr lang="en-US" sz="2700" kern="1200" dirty="0"/>
        </a:p>
      </dsp:txBody>
      <dsp:txXfrm>
        <a:off x="7509680" y="4"/>
        <a:ext cx="3409610" cy="3689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6900512" cy="17842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The success of an investigation relies on the goodwill and cooperation of victims, witnesses and the community. Investigators should be aware that:</a:t>
          </a:r>
          <a:endParaRPr lang="en-US" sz="2500" kern="1200" dirty="0"/>
        </a:p>
      </dsp:txBody>
      <dsp:txXfrm>
        <a:off x="87100" y="87100"/>
        <a:ext cx="6726312" cy="1610050"/>
      </dsp:txXfrm>
    </dsp:sp>
    <dsp:sp modelId="{68590124-E0F5-DE49-B31A-1579F09C63FA}">
      <dsp:nvSpPr>
        <dsp:cNvPr id="0" name=""/>
        <dsp:cNvSpPr/>
      </dsp:nvSpPr>
      <dsp:spPr>
        <a:xfrm>
          <a:off x="0" y="1797195"/>
          <a:ext cx="6900512" cy="372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0" i="0" kern="1200"/>
            <a:t>investigations should be conducted with integrity, common sense and sound judgement</a:t>
          </a:r>
          <a:endParaRPr lang="en-US" sz="2000" kern="1200"/>
        </a:p>
        <a:p>
          <a:pPr marL="228600" lvl="1" indent="-228600" algn="l" defTabSz="889000">
            <a:lnSpc>
              <a:spcPct val="90000"/>
            </a:lnSpc>
            <a:spcBef>
              <a:spcPct val="0"/>
            </a:spcBef>
            <a:spcAft>
              <a:spcPct val="20000"/>
            </a:spcAft>
            <a:buChar char="•"/>
          </a:pPr>
          <a:r>
            <a:rPr lang="en-GB" sz="2000" b="0" i="0" kern="1200"/>
            <a:t>heavy-handed, discriminatory or disproportionate actions risk losing cooperation and any future criminal proceedings</a:t>
          </a:r>
          <a:endParaRPr lang="en-US" sz="2000" kern="1200"/>
        </a:p>
        <a:p>
          <a:pPr marL="228600" lvl="1" indent="-228600" algn="l" defTabSz="889000">
            <a:lnSpc>
              <a:spcPct val="90000"/>
            </a:lnSpc>
            <a:spcBef>
              <a:spcPct val="0"/>
            </a:spcBef>
            <a:spcAft>
              <a:spcPct val="20000"/>
            </a:spcAft>
            <a:buChar char="•"/>
          </a:pPr>
          <a:r>
            <a:rPr lang="en-GB" sz="2000" b="0" i="0" kern="1200"/>
            <a:t>effective investigators maintain a balance that recognises the concerns of all the parties involved</a:t>
          </a:r>
          <a:endParaRPr lang="en-US" sz="2000" kern="1200"/>
        </a:p>
        <a:p>
          <a:pPr marL="228600" lvl="1" indent="-228600" algn="l" defTabSz="889000">
            <a:lnSpc>
              <a:spcPct val="90000"/>
            </a:lnSpc>
            <a:spcBef>
              <a:spcPct val="0"/>
            </a:spcBef>
            <a:spcAft>
              <a:spcPct val="20000"/>
            </a:spcAft>
            <a:buChar char="•"/>
          </a:pPr>
          <a:r>
            <a:rPr lang="en-GB" sz="2000" b="0" i="0" kern="1200"/>
            <a:t>understanding the response to crime assists investigators to build this relationship</a:t>
          </a:r>
          <a:endParaRPr lang="en-US" sz="2000" kern="1200"/>
        </a:p>
        <a:p>
          <a:pPr marL="228600" lvl="1" indent="-228600" algn="l" defTabSz="889000">
            <a:lnSpc>
              <a:spcPct val="90000"/>
            </a:lnSpc>
            <a:spcBef>
              <a:spcPct val="0"/>
            </a:spcBef>
            <a:spcAft>
              <a:spcPct val="20000"/>
            </a:spcAft>
            <a:buChar char="•"/>
          </a:pPr>
          <a:r>
            <a:rPr lang="en-GB" sz="2000" b="0" i="0" kern="1200"/>
            <a:t>a professional approach to investigations benefits the victim, the public and</a:t>
          </a:r>
          <a:br>
            <a:rPr lang="en-GB" sz="2000" b="0" i="0" kern="1200"/>
          </a:br>
          <a:r>
            <a:rPr lang="en-GB" sz="2000" b="0" i="0" kern="1200"/>
            <a:t>the police</a:t>
          </a:r>
          <a:endParaRPr lang="en-US" sz="2000" kern="1200"/>
        </a:p>
      </dsp:txBody>
      <dsp:txXfrm>
        <a:off x="0" y="1797195"/>
        <a:ext cx="6900512" cy="3726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0D67A9-E1B8-4E6E-986C-9E0F34DF387C}"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07C4F-998C-438A-A0B4-CE3B2E98D9D6}" type="slidenum">
              <a:rPr lang="en-GB" smtClean="0"/>
              <a:t>‹#›</a:t>
            </a:fld>
            <a:endParaRPr lang="en-GB"/>
          </a:p>
        </p:txBody>
      </p:sp>
    </p:spTree>
    <p:extLst>
      <p:ext uri="{BB962C8B-B14F-4D97-AF65-F5344CB8AC3E}">
        <p14:creationId xmlns:p14="http://schemas.microsoft.com/office/powerpoint/2010/main" val="3052776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a:t>
            </a:r>
            <a:r>
              <a:rPr lang="en-GB" sz="1200" b="1" kern="1200" dirty="0">
                <a:solidFill>
                  <a:schemeClr val="tx1"/>
                </a:solidFill>
                <a:effectLst/>
                <a:latin typeface="+mn-lt"/>
                <a:ea typeface="+mn-ea"/>
                <a:cs typeface="+mn-cs"/>
              </a:rPr>
              <a:t>involves applying a set of principles to the investigation process. </a:t>
            </a:r>
            <a:endParaRPr lang="en-GB" b="1"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a:t>
            </a:fld>
            <a:endParaRPr lang="en-GB"/>
          </a:p>
        </p:txBody>
      </p:sp>
    </p:spTree>
    <p:extLst>
      <p:ext uri="{BB962C8B-B14F-4D97-AF65-F5344CB8AC3E}">
        <p14:creationId xmlns:p14="http://schemas.microsoft.com/office/powerpoint/2010/main" val="3960194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a:t>
            </a:fld>
            <a:endParaRPr lang="en-GB"/>
          </a:p>
        </p:txBody>
      </p:sp>
    </p:spTree>
    <p:extLst>
      <p:ext uri="{BB962C8B-B14F-4D97-AF65-F5344CB8AC3E}">
        <p14:creationId xmlns:p14="http://schemas.microsoft.com/office/powerpoint/2010/main" val="639319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4</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5</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6</a:t>
            </a:fld>
            <a:endParaRPr lang="en-GB"/>
          </a:p>
        </p:txBody>
      </p:sp>
    </p:spTree>
    <p:extLst>
      <p:ext uri="{BB962C8B-B14F-4D97-AF65-F5344CB8AC3E}">
        <p14:creationId xmlns:p14="http://schemas.microsoft.com/office/powerpoint/2010/main" val="2227718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EE422-B029-33BA-A698-213DC360A4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8D69E6-E9F2-C652-5CC8-DE07AC06ED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44EA26-6DC8-BCB2-17E5-670AA057F7A0}"/>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5" name="Footer Placeholder 4">
            <a:extLst>
              <a:ext uri="{FF2B5EF4-FFF2-40B4-BE49-F238E27FC236}">
                <a16:creationId xmlns:a16="http://schemas.microsoft.com/office/drawing/2014/main" id="{1651EE19-C58A-3A73-1809-2ED52719D6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22BD6-568D-E2BD-40DA-CC5C5879FC84}"/>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800097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B19E7-9E1C-A86D-06A7-1C35942AA0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86AA33-9F3A-C940-E05E-DC163E8F15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7BD3E5-BD9B-C499-F496-4C8C4330E30A}"/>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5" name="Footer Placeholder 4">
            <a:extLst>
              <a:ext uri="{FF2B5EF4-FFF2-40B4-BE49-F238E27FC236}">
                <a16:creationId xmlns:a16="http://schemas.microsoft.com/office/drawing/2014/main" id="{D038BAE2-E1AD-E944-0292-E25253AA58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49621C-4DCD-0981-D986-AFA6C9AAAA19}"/>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2901818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532DF-B9A3-7653-5C71-E756155E9F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1CB547-4550-CF62-D2A9-F0748717566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686BFC-209A-FC54-11F0-8F646040689D}"/>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5" name="Footer Placeholder 4">
            <a:extLst>
              <a:ext uri="{FF2B5EF4-FFF2-40B4-BE49-F238E27FC236}">
                <a16:creationId xmlns:a16="http://schemas.microsoft.com/office/drawing/2014/main" id="{A8900B72-59F1-4F70-F661-B5CA181608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5BE4F5-9B75-8D92-543A-6494E9F6D6B5}"/>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4066249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C827F-7040-9177-8DDA-93C5D7564B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562024-E820-A5E6-8CFE-86C6B02185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CC3CE1-17FC-CD7E-8410-680AB2B176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3B0A54-AAAA-9054-C358-5EE5CDE665EB}"/>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6" name="Footer Placeholder 5">
            <a:extLst>
              <a:ext uri="{FF2B5EF4-FFF2-40B4-BE49-F238E27FC236}">
                <a16:creationId xmlns:a16="http://schemas.microsoft.com/office/drawing/2014/main" id="{CCAB347D-B170-BB57-946C-BA9C6F974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D1DC79-8B27-14DF-DD6C-05DFE4691734}"/>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2512899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7BCD5-B4AE-05C2-F996-74EA48619D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00648E-6D45-DFC0-C342-53D078E3D3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6325C4-3376-0393-AB57-F077E7FB7F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9CA93A-FD29-4177-6156-8C0FCF0E8E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408DB1-641F-3DA5-C411-9CC72CBFEE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3D2C9F-BA42-9D0A-B3BB-2AC2DC941522}"/>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8" name="Footer Placeholder 7">
            <a:extLst>
              <a:ext uri="{FF2B5EF4-FFF2-40B4-BE49-F238E27FC236}">
                <a16:creationId xmlns:a16="http://schemas.microsoft.com/office/drawing/2014/main" id="{7F8EB535-0099-C68A-CCC0-013421EF97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9CCFEA-7DA4-70DF-2C5B-DEC3A46EF621}"/>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715090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7D79D-65CD-CF3F-AE1F-95C8E94267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6D9BF8-D719-4F8B-B56B-53506CF26686}"/>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4" name="Footer Placeholder 3">
            <a:extLst>
              <a:ext uri="{FF2B5EF4-FFF2-40B4-BE49-F238E27FC236}">
                <a16:creationId xmlns:a16="http://schemas.microsoft.com/office/drawing/2014/main" id="{2EC4CD5A-3492-3782-C71B-FDF1565AD4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2A758D-D29B-D8D6-FECF-4BB0B894517D}"/>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367411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7C7F16-51D5-04C6-8B83-E69A2A1B38AD}"/>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3" name="Footer Placeholder 2">
            <a:extLst>
              <a:ext uri="{FF2B5EF4-FFF2-40B4-BE49-F238E27FC236}">
                <a16:creationId xmlns:a16="http://schemas.microsoft.com/office/drawing/2014/main" id="{66B4C3D9-B24C-CCA8-DE08-469D7AE5837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196DFA-9556-2F54-948C-4FECD8F0E896}"/>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145745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AFB5B-1571-03CD-FB48-77A9E2EAE8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9AEFB1-52C1-76B5-EB8F-234995D198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583065-30C9-0CE2-D0BA-6ED51E13F7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74C393-F826-0608-1A51-F7EF5E039BCE}"/>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6" name="Footer Placeholder 5">
            <a:extLst>
              <a:ext uri="{FF2B5EF4-FFF2-40B4-BE49-F238E27FC236}">
                <a16:creationId xmlns:a16="http://schemas.microsoft.com/office/drawing/2014/main" id="{963513A8-B0FE-4048-876C-36BEC5E53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DE718-8B9E-7C48-71A8-4A9F5D180F16}"/>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1295273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524A0-81EC-E9EB-D0E3-2F69E615F6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3AD7CB-8CCA-529E-E885-1BCA1B05ED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6F7904-7236-215A-8995-F387E5E740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F08E7A-0B89-E245-7429-9014425FB79C}"/>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6" name="Footer Placeholder 5">
            <a:extLst>
              <a:ext uri="{FF2B5EF4-FFF2-40B4-BE49-F238E27FC236}">
                <a16:creationId xmlns:a16="http://schemas.microsoft.com/office/drawing/2014/main" id="{54DD90D6-A724-F7A8-7119-5A280E4D95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254B6E-7F4A-5117-20C9-EDD2FCB791BA}"/>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783067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5547C-8C57-3C02-D84B-5524614017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3845CE-F88C-8B02-D002-01E27B584D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1B32D5-E047-DCF3-1DE9-C6147FD000FA}"/>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5" name="Footer Placeholder 4">
            <a:extLst>
              <a:ext uri="{FF2B5EF4-FFF2-40B4-BE49-F238E27FC236}">
                <a16:creationId xmlns:a16="http://schemas.microsoft.com/office/drawing/2014/main" id="{2D60689D-4391-92A5-1B63-2E7AB82631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FABA25-2715-B3F4-D139-30F9E4005600}"/>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273829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A2B518-0F3E-1B7B-FA33-A49B0F4CD0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6BBD3C-3FE1-1A6C-DB89-7A93CAE752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B207C7-8C22-F149-3CB4-95A8D45329EC}"/>
              </a:ext>
            </a:extLst>
          </p:cNvPr>
          <p:cNvSpPr>
            <a:spLocks noGrp="1"/>
          </p:cNvSpPr>
          <p:nvPr>
            <p:ph type="dt" sz="half" idx="10"/>
          </p:nvPr>
        </p:nvSpPr>
        <p:spPr/>
        <p:txBody>
          <a:bodyPr/>
          <a:lstStyle/>
          <a:p>
            <a:fld id="{0AA7B703-8D14-4073-90BB-773529B17076}" type="datetimeFigureOut">
              <a:rPr lang="en-GB" smtClean="0"/>
              <a:t>28/01/2026</a:t>
            </a:fld>
            <a:endParaRPr lang="en-GB"/>
          </a:p>
        </p:txBody>
      </p:sp>
      <p:sp>
        <p:nvSpPr>
          <p:cNvPr id="5" name="Footer Placeholder 4">
            <a:extLst>
              <a:ext uri="{FF2B5EF4-FFF2-40B4-BE49-F238E27FC236}">
                <a16:creationId xmlns:a16="http://schemas.microsoft.com/office/drawing/2014/main" id="{E83B8534-BB05-926F-A6FF-305F3D87ED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089472-4124-74BF-4FF0-949D5C43ECC0}"/>
              </a:ext>
            </a:extLst>
          </p:cNvPr>
          <p:cNvSpPr>
            <a:spLocks noGrp="1"/>
          </p:cNvSpPr>
          <p:nvPr>
            <p:ph type="sldNum" sz="quarter" idx="12"/>
          </p:nvPr>
        </p:nvSpPr>
        <p:spPr/>
        <p:txBody>
          <a:bodyPr/>
          <a:lstStyle/>
          <a:p>
            <a:fld id="{39DBD2CB-ABBC-4CDB-916A-693F4950EE90}" type="slidenum">
              <a:rPr lang="en-GB" smtClean="0"/>
              <a:t>‹#›</a:t>
            </a:fld>
            <a:endParaRPr lang="en-GB"/>
          </a:p>
        </p:txBody>
      </p:sp>
    </p:spTree>
    <p:extLst>
      <p:ext uri="{BB962C8B-B14F-4D97-AF65-F5344CB8AC3E}">
        <p14:creationId xmlns:p14="http://schemas.microsoft.com/office/powerpoint/2010/main" val="3154441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93A910-5DFC-D79A-FCA4-33C9F5CE08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34E28B-6734-4C3E-C385-6A70F98CA3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94CE1-7D0D-9C89-1BDB-83EE99FF88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A7B703-8D14-4073-90BB-773529B17076}" type="datetimeFigureOut">
              <a:rPr lang="en-GB" smtClean="0"/>
              <a:t>28/01/2026</a:t>
            </a:fld>
            <a:endParaRPr lang="en-GB"/>
          </a:p>
        </p:txBody>
      </p:sp>
      <p:sp>
        <p:nvSpPr>
          <p:cNvPr id="5" name="Footer Placeholder 4">
            <a:extLst>
              <a:ext uri="{FF2B5EF4-FFF2-40B4-BE49-F238E27FC236}">
                <a16:creationId xmlns:a16="http://schemas.microsoft.com/office/drawing/2014/main" id="{8A603D10-43A2-224F-ABD3-B39A36D5B6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C9F1E0D-D829-F378-CF4D-F2AEE85B4C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9DBD2CB-ABBC-4CDB-916A-693F4950EE90}" type="slidenum">
              <a:rPr lang="en-GB" smtClean="0"/>
              <a:t>‹#›</a:t>
            </a:fld>
            <a:endParaRPr lang="en-GB"/>
          </a:p>
        </p:txBody>
      </p:sp>
    </p:spTree>
    <p:extLst>
      <p:ext uri="{BB962C8B-B14F-4D97-AF65-F5344CB8AC3E}">
        <p14:creationId xmlns:p14="http://schemas.microsoft.com/office/powerpoint/2010/main" val="20392647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Layout" Target="../diagrams/layout4.xml"/><Relationship Id="rId7" Type="http://schemas.openxmlformats.org/officeDocument/2006/relationships/image" Target="../media/image10.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17F2D-F6AB-5873-A786-4FA1555196A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72427BB-2BBB-0627-9E53-B9F3F4A827E5}"/>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79310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163629"/>
            <a:ext cx="9376752" cy="4747548"/>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1077218"/>
          </a:xfrm>
          <a:prstGeom prst="rect">
            <a:avLst/>
          </a:prstGeom>
          <a:noFill/>
        </p:spPr>
        <p:txBody>
          <a:bodyPr wrap="square">
            <a:spAutoFit/>
          </a:bodyPr>
          <a:lstStyle/>
          <a:p>
            <a:r>
              <a:rPr lang="en-GB" sz="3200" b="1" kern="1200" dirty="0">
                <a:solidFill>
                  <a:schemeClr val="tx1"/>
                </a:solidFill>
                <a:effectLst/>
                <a:latin typeface="+mn-lt"/>
                <a:ea typeface="+mn-ea"/>
                <a:cs typeface="+mn-cs"/>
              </a:rPr>
              <a:t>TASK- In groups, discuss </a:t>
            </a:r>
            <a:r>
              <a:rPr lang="en-GB" sz="3200" b="1" dirty="0"/>
              <a:t>w</a:t>
            </a:r>
            <a:r>
              <a:rPr lang="en-GB" sz="3200" b="1" kern="1200" dirty="0">
                <a:solidFill>
                  <a:schemeClr val="tx1"/>
                </a:solidFill>
                <a:effectLst/>
                <a:latin typeface="+mn-lt"/>
                <a:ea typeface="+mn-ea"/>
                <a:cs typeface="+mn-cs"/>
              </a:rPr>
              <a:t>hat the term ‘investigative mind-set’ means to you? </a:t>
            </a:r>
            <a:endParaRPr lang="en-GB" sz="3200" dirty="0"/>
          </a:p>
        </p:txBody>
      </p:sp>
    </p:spTree>
    <p:extLst>
      <p:ext uri="{BB962C8B-B14F-4D97-AF65-F5344CB8AC3E}">
        <p14:creationId xmlns:p14="http://schemas.microsoft.com/office/powerpoint/2010/main" val="1314978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589560" y="856180"/>
            <a:ext cx="4560584" cy="1128068"/>
          </a:xfrm>
        </p:spPr>
        <p:txBody>
          <a:bodyPr anchor="ctr">
            <a:normAutofit/>
          </a:bodyPr>
          <a:lstStyle/>
          <a:p>
            <a:r>
              <a:rPr lang="en-GB" sz="3700"/>
              <a:t>Investigative mind-set</a:t>
            </a:r>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81" r="2192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341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Investigative mindset</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12629" y="2334490"/>
            <a:ext cx="4829400" cy="3146770"/>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4759036" y="1301451"/>
            <a:ext cx="7013475" cy="4401205"/>
          </a:xfrm>
          <a:prstGeom prst="rect">
            <a:avLst/>
          </a:prstGeom>
          <a:noFill/>
        </p:spPr>
        <p:txBody>
          <a:bodyPr wrap="square">
            <a:spAutoFit/>
          </a:bodyPr>
          <a:lstStyle/>
          <a:p>
            <a:pPr marL="285750" indent="-285750">
              <a:buFont typeface="Arial" panose="020B0604020202020204" pitchFamily="34" charset="0"/>
              <a:buChar char="•"/>
            </a:pPr>
            <a:r>
              <a:rPr lang="en-GB" sz="2000" kern="1200" dirty="0">
                <a:solidFill>
                  <a:schemeClr val="tx1"/>
                </a:solidFill>
                <a:effectLst/>
                <a:latin typeface="+mn-lt"/>
                <a:ea typeface="+mn-ea"/>
                <a:cs typeface="+mn-cs"/>
              </a:rPr>
              <a:t>An investigative mind-set will bring some order to the way in which investigators examine material and make decisions.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It is a state of mind or attitude which investigators adopt and which can be developed over time through continued use.</a:t>
            </a:r>
          </a:p>
          <a:p>
            <a:pPr marL="285750" indent="-285750">
              <a:buFont typeface="Arial" panose="020B0604020202020204" pitchFamily="34" charset="0"/>
              <a:buChar char="•"/>
            </a:pPr>
            <a:r>
              <a:rPr lang="en-GB" sz="2000" kern="1200" dirty="0">
                <a:solidFill>
                  <a:schemeClr val="tx1"/>
                </a:solidFill>
                <a:effectLst/>
                <a:latin typeface="+mn-lt"/>
                <a:ea typeface="+mn-ea"/>
                <a:cs typeface="+mn-cs"/>
              </a:rPr>
              <a:t> </a:t>
            </a:r>
            <a:endParaRPr lang="en-GB" sz="2000" dirty="0">
              <a:effectLs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a:t>
            </a:r>
            <a:r>
              <a:rPr lang="en-GB" sz="2000" dirty="0"/>
              <a:t> </a:t>
            </a:r>
            <a:r>
              <a:rPr lang="en-GB" sz="2000" kern="1200" dirty="0">
                <a:solidFill>
                  <a:schemeClr val="tx1"/>
                </a:solidFill>
                <a:effectLst/>
                <a:latin typeface="+mn-lt"/>
                <a:ea typeface="+mn-ea"/>
                <a:cs typeface="+mn-cs"/>
              </a:rPr>
              <a:t>(College of Policing, 2020).  </a:t>
            </a:r>
            <a:endParaRPr lang="en-GB" sz="2000" dirty="0">
              <a:effectLst/>
            </a:endParaRPr>
          </a:p>
        </p:txBody>
      </p:sp>
    </p:spTree>
    <p:extLst>
      <p:ext uri="{BB962C8B-B14F-4D97-AF65-F5344CB8AC3E}">
        <p14:creationId xmlns:p14="http://schemas.microsoft.com/office/powerpoint/2010/main" val="2645364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1694939" y="969702"/>
            <a:ext cx="9718110" cy="923330"/>
          </a:xfrm>
          <a:prstGeom prst="rect">
            <a:avLst/>
          </a:prstGeom>
          <a:noFill/>
        </p:spPr>
        <p:txBody>
          <a:bodyPr wrap="square">
            <a:spAutoFit/>
          </a:bodyPr>
          <a:lstStyle/>
          <a:p>
            <a:pPr lvl="0" algn="ctr"/>
            <a:r>
              <a:rPr lang="en-GB" b="0" i="0" dirty="0">
                <a:solidFill>
                  <a:schemeClr val="bg1"/>
                </a:solidFill>
              </a:rPr>
              <a:t>There are several investigative principles which are widely accepted within the police service. </a:t>
            </a:r>
            <a:br>
              <a:rPr lang="en-GB" b="0" i="0" dirty="0">
                <a:solidFill>
                  <a:schemeClr val="bg1"/>
                </a:solidFill>
              </a:rPr>
            </a:br>
            <a:r>
              <a:rPr lang="en-GB" b="0" i="0" dirty="0">
                <a:solidFill>
                  <a:schemeClr val="bg1"/>
                </a:solidFill>
              </a:rPr>
              <a:t>The principles are underpinned by the recognition that policing works best where it has the support and cooperation of the community.</a:t>
            </a:r>
            <a:endParaRPr lang="en-US" dirty="0">
              <a:solidFill>
                <a:schemeClr val="bg1"/>
              </a:solidFill>
            </a:endParaRPr>
          </a:p>
        </p:txBody>
      </p:sp>
      <p:sp>
        <p:nvSpPr>
          <p:cNvPr id="21" name="TextBox 20">
            <a:extLst>
              <a:ext uri="{FF2B5EF4-FFF2-40B4-BE49-F238E27FC236}">
                <a16:creationId xmlns:a16="http://schemas.microsoft.com/office/drawing/2014/main" id="{B4437003-E058-D6F7-1A7D-F5E33D2B581D}"/>
              </a:ext>
            </a:extLst>
          </p:cNvPr>
          <p:cNvSpPr txBox="1"/>
          <p:nvPr/>
        </p:nvSpPr>
        <p:spPr>
          <a:xfrm>
            <a:off x="4491746" y="2176816"/>
            <a:ext cx="6551578" cy="369332"/>
          </a:xfrm>
          <a:prstGeom prst="rect">
            <a:avLst/>
          </a:prstGeom>
          <a:noFill/>
        </p:spPr>
        <p:txBody>
          <a:bodyPr wrap="square">
            <a:spAutoFit/>
          </a:bodyPr>
          <a:lstStyle/>
          <a:p>
            <a:pPr lvl="0"/>
            <a:r>
              <a:rPr lang="en-GB" b="0" i="0" dirty="0"/>
              <a:t>These principles propose that:</a:t>
            </a:r>
            <a:endParaRPr lang="en-US" dirty="0"/>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1532517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2533139" y="685684"/>
            <a:ext cx="9718110" cy="584775"/>
          </a:xfrm>
          <a:prstGeom prst="rect">
            <a:avLst/>
          </a:prstGeom>
          <a:noFill/>
        </p:spPr>
        <p:txBody>
          <a:bodyPr wrap="square">
            <a:spAutoFit/>
          </a:bodyPr>
          <a:lstStyle/>
          <a:p>
            <a:pPr lvl="0" algn="ctr"/>
            <a:r>
              <a:rPr lang="en-GB" sz="3200" b="0" i="0" dirty="0"/>
              <a:t>Principles of </a:t>
            </a:r>
            <a:r>
              <a:rPr lang="en-GB" sz="3200" dirty="0" err="1"/>
              <a:t>I</a:t>
            </a:r>
            <a:r>
              <a:rPr lang="en-GB" sz="3200" b="0" i="0" dirty="0" err="1"/>
              <a:t>nvestigation</a:t>
            </a:r>
            <a:r>
              <a:rPr lang="en-GB" sz="3200" b="0" i="0" dirty="0" err="1">
                <a:solidFill>
                  <a:schemeClr val="bg1"/>
                </a:solidFill>
              </a:rPr>
              <a:t>and</a:t>
            </a:r>
            <a:r>
              <a:rPr lang="en-GB" sz="3200" b="0" i="0" dirty="0">
                <a:solidFill>
                  <a:schemeClr val="bg1"/>
                </a:solidFill>
              </a:rPr>
              <a:t> </a:t>
            </a:r>
            <a:r>
              <a:rPr lang="en-GB" b="0" i="0" dirty="0">
                <a:solidFill>
                  <a:schemeClr val="bg1"/>
                </a:solidFill>
              </a:rPr>
              <a:t>cooperation of the community.</a:t>
            </a:r>
            <a:endParaRPr lang="en-US" dirty="0">
              <a:solidFill>
                <a:schemeClr val="bg1"/>
              </a:solidFill>
            </a:endParaRPr>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484675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8476-9F99-FAE4-B6B3-2D8BA5B713E6}"/>
              </a:ext>
            </a:extLst>
          </p:cNvPr>
          <p:cNvSpPr>
            <a:spLocks noGrp="1"/>
          </p:cNvSpPr>
          <p:nvPr>
            <p:ph type="title"/>
          </p:nvPr>
        </p:nvSpPr>
        <p:spPr>
          <a:xfrm>
            <a:off x="838200" y="365125"/>
            <a:ext cx="24724694" cy="2411761"/>
          </a:xfrm>
        </p:spPr>
        <p:txBody>
          <a:bodyPr/>
          <a:lstStyle/>
          <a:p>
            <a:r>
              <a:rPr lang="en-GB" dirty="0"/>
              <a:t>  </a:t>
            </a:r>
          </a:p>
        </p:txBody>
      </p:sp>
      <p:sp>
        <p:nvSpPr>
          <p:cNvPr id="3" name="Content Placeholder 2">
            <a:extLst>
              <a:ext uri="{FF2B5EF4-FFF2-40B4-BE49-F238E27FC236}">
                <a16:creationId xmlns:a16="http://schemas.microsoft.com/office/drawing/2014/main" id="{EC8E3A9F-FB59-346A-878E-70CF6248C2CE}"/>
              </a:ext>
            </a:extLst>
          </p:cNvPr>
          <p:cNvSpPr>
            <a:spLocks noGrp="1"/>
          </p:cNvSpPr>
          <p:nvPr>
            <p:ph idx="1"/>
          </p:nvPr>
        </p:nvSpPr>
        <p:spPr/>
        <p:txBody>
          <a:bodyPr/>
          <a:lstStyle/>
          <a:p>
            <a:r>
              <a:rPr lang="en-GB" dirty="0"/>
              <a:t>Visit one of the following websites and note the “top news”:-</a:t>
            </a:r>
          </a:p>
          <a:p>
            <a:r>
              <a:rPr lang="en-GB" dirty="0"/>
              <a:t>The Guardian</a:t>
            </a:r>
          </a:p>
          <a:p>
            <a:r>
              <a:rPr lang="en-GB" dirty="0"/>
              <a:t>The Telegraph</a:t>
            </a:r>
          </a:p>
          <a:p>
            <a:r>
              <a:rPr lang="en-GB" dirty="0"/>
              <a:t>The Sun</a:t>
            </a:r>
          </a:p>
          <a:p>
            <a:r>
              <a:rPr lang="en-GB" dirty="0"/>
              <a:t>News of the World </a:t>
            </a:r>
          </a:p>
        </p:txBody>
      </p:sp>
      <p:pic>
        <p:nvPicPr>
          <p:cNvPr id="1028" name="Picture 4" descr="Newspaper | History &amp; Facts | Britannica">
            <a:extLst>
              <a:ext uri="{FF2B5EF4-FFF2-40B4-BE49-F238E27FC236}">
                <a16:creationId xmlns:a16="http://schemas.microsoft.com/office/drawing/2014/main" id="{588568B0-E951-F711-0085-98615F0B74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313" y="2557463"/>
            <a:ext cx="6158778" cy="4098387"/>
          </a:xfrm>
          <a:prstGeom prst="rect">
            <a:avLst/>
          </a:prstGeom>
          <a:noFill/>
          <a:extLst>
            <a:ext uri="{909E8E84-426E-40DD-AFC4-6F175D3DCCD1}">
              <a14:hiddenFill xmlns:a14="http://schemas.microsoft.com/office/drawing/2010/main">
                <a:solidFill>
                  <a:srgbClr val="FFFFFF"/>
                </a:solidFill>
              </a14:hiddenFill>
            </a:ext>
          </a:extLst>
        </p:spPr>
      </p:pic>
      <p:sp>
        <p:nvSpPr>
          <p:cNvPr id="9" name="Pentagon 9">
            <a:extLst>
              <a:ext uri="{FF2B5EF4-FFF2-40B4-BE49-F238E27FC236}">
                <a16:creationId xmlns:a16="http://schemas.microsoft.com/office/drawing/2014/main" id="{EA2728A8-D9C3-C250-2B3D-3EE0900A1B98}"/>
              </a:ext>
            </a:extLst>
          </p:cNvPr>
          <p:cNvSpPr/>
          <p:nvPr/>
        </p:nvSpPr>
        <p:spPr>
          <a:xfrm>
            <a:off x="907006" y="432594"/>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6F0D822-85EF-A022-9187-11C710DCC7C1}"/>
              </a:ext>
            </a:extLst>
          </p:cNvPr>
          <p:cNvSpPr txBox="1"/>
          <p:nvPr/>
        </p:nvSpPr>
        <p:spPr>
          <a:xfrm>
            <a:off x="1435894" y="796925"/>
            <a:ext cx="5329237" cy="1015663"/>
          </a:xfrm>
          <a:prstGeom prst="rect">
            <a:avLst/>
          </a:prstGeom>
          <a:noFill/>
        </p:spPr>
        <p:txBody>
          <a:bodyPr wrap="square" rtlCol="0">
            <a:spAutoFit/>
          </a:bodyPr>
          <a:lstStyle/>
          <a:p>
            <a:r>
              <a:rPr lang="en-GB" sz="6000" dirty="0">
                <a:solidFill>
                  <a:schemeClr val="bg1"/>
                </a:solidFill>
              </a:rPr>
              <a:t>TASK </a:t>
            </a:r>
          </a:p>
        </p:txBody>
      </p:sp>
    </p:spTree>
    <p:extLst>
      <p:ext uri="{BB962C8B-B14F-4D97-AF65-F5344CB8AC3E}">
        <p14:creationId xmlns:p14="http://schemas.microsoft.com/office/powerpoint/2010/main" val="1483481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D6AD-7BD6-BBB8-7312-7B1B01B50A1D}"/>
              </a:ext>
            </a:extLst>
          </p:cNvPr>
          <p:cNvSpPr>
            <a:spLocks noGrp="1"/>
          </p:cNvSpPr>
          <p:nvPr>
            <p:ph type="title"/>
          </p:nvPr>
        </p:nvSpPr>
        <p:spPr/>
        <p:txBody>
          <a:bodyPr/>
          <a:lstStyle/>
          <a:p>
            <a:r>
              <a:rPr lang="en-GB" dirty="0"/>
              <a:t>Chose a report of a crime and consider…</a:t>
            </a:r>
          </a:p>
        </p:txBody>
      </p:sp>
      <p:sp>
        <p:nvSpPr>
          <p:cNvPr id="3" name="Content Placeholder 2">
            <a:extLst>
              <a:ext uri="{FF2B5EF4-FFF2-40B4-BE49-F238E27FC236}">
                <a16:creationId xmlns:a16="http://schemas.microsoft.com/office/drawing/2014/main" id="{7F7A3264-CB9D-7420-C701-8BFAE6D49532}"/>
              </a:ext>
            </a:extLst>
          </p:cNvPr>
          <p:cNvSpPr>
            <a:spLocks noGrp="1"/>
          </p:cNvSpPr>
          <p:nvPr>
            <p:ph idx="1"/>
          </p:nvPr>
        </p:nvSpPr>
        <p:spPr/>
        <p:txBody>
          <a:bodyPr>
            <a:normAutofit/>
          </a:bodyPr>
          <a:lstStyle/>
          <a:p>
            <a:pPr marL="0" indent="0">
              <a:buNone/>
            </a:pPr>
            <a:r>
              <a:rPr lang="en-GB" dirty="0"/>
              <a:t>What actions you may take as the investigating officer?</a:t>
            </a:r>
          </a:p>
          <a:p>
            <a:pPr marL="0" indent="0">
              <a:buNone/>
            </a:pPr>
            <a:r>
              <a:rPr lang="en-GB" dirty="0"/>
              <a:t>What resources do you need to facilitate the actions?</a:t>
            </a:r>
          </a:p>
          <a:p>
            <a:pPr marL="0" indent="0">
              <a:buNone/>
            </a:pPr>
            <a:r>
              <a:rPr lang="en-GB" dirty="0"/>
              <a:t>Why are you going to do this?</a:t>
            </a:r>
          </a:p>
          <a:p>
            <a:pPr marL="0" indent="0">
              <a:buNone/>
            </a:pPr>
            <a:r>
              <a:rPr lang="en-GB" dirty="0"/>
              <a:t>When are you going to take them?</a:t>
            </a:r>
          </a:p>
          <a:p>
            <a:pPr marL="0" indent="0">
              <a:buNone/>
            </a:pPr>
            <a:r>
              <a:rPr lang="en-GB" dirty="0"/>
              <a:t>Where?</a:t>
            </a:r>
          </a:p>
          <a:p>
            <a:pPr marL="0" indent="0">
              <a:buNone/>
            </a:pPr>
            <a:r>
              <a:rPr lang="en-GB" dirty="0"/>
              <a:t>How?  </a:t>
            </a:r>
          </a:p>
          <a:p>
            <a:pPr marL="0" indent="0">
              <a:buNone/>
            </a:pPr>
            <a:endParaRPr lang="en-GB" dirty="0"/>
          </a:p>
          <a:p>
            <a:pPr marL="0" indent="0">
              <a:buNone/>
            </a:pPr>
            <a:r>
              <a:rPr lang="en-GB" dirty="0"/>
              <a:t>Present your findings to the group</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52777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EDD2-DC52-7648-680D-4042297C8922}"/>
              </a:ext>
            </a:extLst>
          </p:cNvPr>
          <p:cNvSpPr>
            <a:spLocks noGrp="1"/>
          </p:cNvSpPr>
          <p:nvPr>
            <p:ph type="title"/>
          </p:nvPr>
        </p:nvSpPr>
        <p:spPr>
          <a:xfrm>
            <a:off x="808638" y="926040"/>
            <a:ext cx="10066122" cy="1298448"/>
          </a:xfrm>
        </p:spPr>
        <p:txBody>
          <a:bodyPr anchor="b">
            <a:normAutofit fontScale="90000"/>
          </a:bodyPr>
          <a:lstStyle/>
          <a:p>
            <a:r>
              <a:rPr lang="en-US" b="1" dirty="0"/>
              <a:t>Did you consider “Ethics”?</a:t>
            </a:r>
            <a:br>
              <a:rPr lang="en-US" dirty="0"/>
            </a:br>
            <a:endParaRPr lang="en-US" dirty="0"/>
          </a:p>
        </p:txBody>
      </p:sp>
      <p:sp>
        <p:nvSpPr>
          <p:cNvPr id="3" name="Content Placeholder 2">
            <a:extLst>
              <a:ext uri="{FF2B5EF4-FFF2-40B4-BE49-F238E27FC236}">
                <a16:creationId xmlns:a16="http://schemas.microsoft.com/office/drawing/2014/main" id="{2D9110E7-EC59-E850-17D4-7A49A25A7FF5}"/>
              </a:ext>
            </a:extLst>
          </p:cNvPr>
          <p:cNvSpPr>
            <a:spLocks noGrp="1"/>
          </p:cNvSpPr>
          <p:nvPr>
            <p:ph idx="1"/>
          </p:nvPr>
        </p:nvSpPr>
        <p:spPr>
          <a:xfrm>
            <a:off x="311727" y="2279073"/>
            <a:ext cx="5012832" cy="3959886"/>
          </a:xfrm>
        </p:spPr>
        <p:txBody>
          <a:bodyPr anchor="ctr">
            <a:normAutofit/>
          </a:bodyPr>
          <a:lstStyle/>
          <a:p>
            <a:pPr marL="0" indent="0">
              <a:buNone/>
            </a:pPr>
            <a:r>
              <a:rPr lang="en-GB" b="0" i="0" dirty="0">
                <a:effectLst/>
                <a:latin typeface="Gotham"/>
              </a:rPr>
              <a:t>The activities and processes of criminal investigation can attract considerable attention, partly due to media coverage of crime and criminal behaviour, but also because of the impact crime has on individuals and communities.</a:t>
            </a:r>
          </a:p>
          <a:p>
            <a:pPr marL="0" indent="0">
              <a:buNone/>
            </a:pPr>
            <a:endParaRPr lang="en-US" sz="2000" dirty="0"/>
          </a:p>
        </p:txBody>
      </p:sp>
      <p:pic>
        <p:nvPicPr>
          <p:cNvPr id="2052" name="Picture 4" descr="Ethics in Life and Business - Ethics in Life and Business - My Own Business  Institute - Learn How To Start a Business">
            <a:extLst>
              <a:ext uri="{FF2B5EF4-FFF2-40B4-BE49-F238E27FC236}">
                <a16:creationId xmlns:a16="http://schemas.microsoft.com/office/drawing/2014/main" id="{44FE6105-3C29-4AAE-5A3B-79283AC9D0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7787" y="2428722"/>
            <a:ext cx="3872346" cy="330706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Code of Ethics of the UK Police: explained – AAAPPP – Association  Against Abuse of Police Powers and Privileges">
            <a:extLst>
              <a:ext uri="{FF2B5EF4-FFF2-40B4-BE49-F238E27FC236}">
                <a16:creationId xmlns:a16="http://schemas.microsoft.com/office/drawing/2014/main" id="{C5804414-DE4B-1309-A1C6-2E810F424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158" y="264818"/>
            <a:ext cx="2647950"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637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BD59A6ED-74CE-C96A-C9D0-31AB6B148D49}"/>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266" name="Picture 2" descr="A strengths-based approach to collective impact | Sustaining Community">
            <a:extLst>
              <a:ext uri="{FF2B5EF4-FFF2-40B4-BE49-F238E27FC236}">
                <a16:creationId xmlns:a16="http://schemas.microsoft.com/office/drawing/2014/main" id="{647F30EC-A93B-F86A-B201-6235EB6C8A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132" y="3958363"/>
            <a:ext cx="3594464" cy="213287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ollege of Policing - Wikipedia">
            <a:extLst>
              <a:ext uri="{FF2B5EF4-FFF2-40B4-BE49-F238E27FC236}">
                <a16:creationId xmlns:a16="http://schemas.microsoft.com/office/drawing/2014/main" id="{6AE21AE3-D307-FFCA-3018-7708C00DC5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3615" y="1153682"/>
            <a:ext cx="3576176" cy="1651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3618FC0-4EF3-E3F4-BF8F-A60916CE88CD}"/>
              </a:ext>
            </a:extLst>
          </p:cNvPr>
          <p:cNvSpPr txBox="1"/>
          <p:nvPr/>
        </p:nvSpPr>
        <p:spPr>
          <a:xfrm>
            <a:off x="9144000" y="6091237"/>
            <a:ext cx="2404530" cy="646331"/>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1906548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B915-6347-7D9B-ED34-236E57F8C404}"/>
              </a:ext>
            </a:extLst>
          </p:cNvPr>
          <p:cNvSpPr>
            <a:spLocks noGrp="1"/>
          </p:cNvSpPr>
          <p:nvPr>
            <p:ph type="title"/>
          </p:nvPr>
        </p:nvSpPr>
        <p:spPr>
          <a:xfrm>
            <a:off x="589560" y="856180"/>
            <a:ext cx="4560584" cy="1128068"/>
          </a:xfrm>
        </p:spPr>
        <p:txBody>
          <a:bodyPr anchor="ctr">
            <a:normAutofit/>
          </a:bodyPr>
          <a:lstStyle/>
          <a:p>
            <a:r>
              <a:rPr lang="en-GB" sz="3700" b="1" i="0" dirty="0">
                <a:effectLst/>
                <a:latin typeface="Gotham"/>
              </a:rPr>
              <a:t>Legal Powers</a:t>
            </a:r>
            <a:br>
              <a:rPr lang="en-GB" sz="3700" b="1" i="0" dirty="0">
                <a:effectLst/>
                <a:latin typeface="Gotham"/>
              </a:rPr>
            </a:br>
            <a:endParaRPr lang="en-US" sz="3700" dirty="0"/>
          </a:p>
        </p:txBody>
      </p:sp>
      <p:sp>
        <p:nvSpPr>
          <p:cNvPr id="3" name="Content Placeholder 2">
            <a:extLst>
              <a:ext uri="{FF2B5EF4-FFF2-40B4-BE49-F238E27FC236}">
                <a16:creationId xmlns:a16="http://schemas.microsoft.com/office/drawing/2014/main" id="{40FC50C5-057A-95F3-579C-D488CBA2D615}"/>
              </a:ext>
            </a:extLst>
          </p:cNvPr>
          <p:cNvSpPr>
            <a:spLocks noGrp="1"/>
          </p:cNvSpPr>
          <p:nvPr>
            <p:ph idx="1"/>
          </p:nvPr>
        </p:nvSpPr>
        <p:spPr>
          <a:xfrm>
            <a:off x="590719" y="2330505"/>
            <a:ext cx="4559425" cy="3979585"/>
          </a:xfrm>
        </p:spPr>
        <p:txBody>
          <a:bodyPr anchor="ctr">
            <a:normAutofit fontScale="92500" lnSpcReduction="10000"/>
          </a:bodyPr>
          <a:lstStyle/>
          <a:p>
            <a:pPr marL="0" indent="0">
              <a:buNone/>
            </a:pPr>
            <a:r>
              <a:rPr lang="en-GB" sz="2000" b="0" i="0" dirty="0">
                <a:effectLst/>
                <a:latin typeface="Gotham"/>
              </a:rPr>
              <a:t>Investigators have access to a range of legal powers that enable them to conduct effective investigations: </a:t>
            </a:r>
          </a:p>
          <a:p>
            <a:pPr>
              <a:buFont typeface="Arial" panose="020B0604020202020204" pitchFamily="34" charset="0"/>
              <a:buChar char="•"/>
            </a:pPr>
            <a:r>
              <a:rPr lang="en-GB" sz="2000" b="0" i="0" dirty="0">
                <a:effectLst/>
                <a:latin typeface="Gotham"/>
              </a:rPr>
              <a:t>Criminal Procedure and Investigations Act 1996 (CPIA)</a:t>
            </a:r>
          </a:p>
          <a:p>
            <a:pPr>
              <a:buFont typeface="Arial" panose="020B0604020202020204" pitchFamily="34" charset="0"/>
              <a:buChar char="•"/>
            </a:pPr>
            <a:r>
              <a:rPr lang="en-GB" sz="2000" b="0" i="0" dirty="0">
                <a:effectLst/>
                <a:latin typeface="Gotham"/>
              </a:rPr>
              <a:t>Regulation of Investigatory Powers 2000 (RIPA)</a:t>
            </a:r>
          </a:p>
          <a:p>
            <a:pPr>
              <a:buFont typeface="Arial" panose="020B0604020202020204" pitchFamily="34" charset="0"/>
              <a:buChar char="•"/>
            </a:pPr>
            <a:r>
              <a:rPr lang="en-GB" sz="2000" b="0" i="0" dirty="0">
                <a:effectLst/>
                <a:latin typeface="Gotham"/>
              </a:rPr>
              <a:t>Police and Criminal Evidence Act 1984 (PACE)</a:t>
            </a:r>
          </a:p>
          <a:p>
            <a:pPr>
              <a:buFont typeface="Arial" panose="020B0604020202020204" pitchFamily="34" charset="0"/>
              <a:buChar char="•"/>
            </a:pPr>
            <a:r>
              <a:rPr lang="en-GB" sz="2000" b="0" i="0" dirty="0">
                <a:effectLst/>
                <a:latin typeface="Gotham"/>
              </a:rPr>
              <a:t>Human Rights Act 1998 (HRA)</a:t>
            </a:r>
          </a:p>
          <a:p>
            <a:pPr>
              <a:buFont typeface="Arial" panose="020B0604020202020204" pitchFamily="34" charset="0"/>
              <a:buChar char="•"/>
            </a:pPr>
            <a:r>
              <a:rPr lang="en-GB" sz="2000" b="0" i="0" dirty="0">
                <a:effectLst/>
                <a:latin typeface="Gotham"/>
              </a:rPr>
              <a:t>Equality Act 2010</a:t>
            </a:r>
          </a:p>
          <a:p>
            <a:pPr>
              <a:buFont typeface="Arial" panose="020B0604020202020204" pitchFamily="34" charset="0"/>
              <a:buChar char="•"/>
            </a:pPr>
            <a:r>
              <a:rPr lang="en-GB" sz="2000" b="0" i="0" dirty="0">
                <a:effectLst/>
                <a:latin typeface="Gotham"/>
              </a:rPr>
              <a:t>Youth Justice and Criminal Evidence Act 1999 (YJCEA)</a:t>
            </a:r>
          </a:p>
          <a:p>
            <a:endParaRPr lang="en-US" sz="1700" dirty="0"/>
          </a:p>
        </p:txBody>
      </p:sp>
      <p:pic>
        <p:nvPicPr>
          <p:cNvPr id="8194" name="Picture 2" descr="Criminal Procedure and Investigations Act 1996 (s. 23 (1)): code of  practice: Amazon.co.uk: Great Britain: Home Office, Great Britain:  Department for Constitutional Affairs: 9780113413034: Books">
            <a:extLst>
              <a:ext uri="{FF2B5EF4-FFF2-40B4-BE49-F238E27FC236}">
                <a16:creationId xmlns:a16="http://schemas.microsoft.com/office/drawing/2014/main" id="{81A820F7-E132-3F22-90E3-0B1D946601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71" b="1961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269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948</Words>
  <Application>Microsoft Office PowerPoint</Application>
  <PresentationFormat>Widescreen</PresentationFormat>
  <Paragraphs>78</Paragraphs>
  <Slides>13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Gotham</vt:lpstr>
      <vt:lpstr>Aptos</vt:lpstr>
      <vt:lpstr>Aptos Display</vt:lpstr>
      <vt:lpstr>Arial</vt:lpstr>
      <vt:lpstr>Office Theme</vt:lpstr>
      <vt:lpstr>PowerPoint Presentation</vt:lpstr>
      <vt:lpstr>PowerPoint Presentation</vt:lpstr>
      <vt:lpstr>Investigative mind-set</vt:lpstr>
      <vt:lpstr>PowerPoint Presentation</vt:lpstr>
      <vt:lpstr>Investigative Mindset</vt:lpstr>
      <vt:lpstr>PowerPoint Presentation</vt:lpstr>
      <vt:lpstr>Principles of Investigation </vt:lpstr>
      <vt:lpstr>Principles of Investigation </vt:lpstr>
      <vt:lpstr>  </vt:lpstr>
      <vt:lpstr>Chose a report of a crime and consider…</vt:lpstr>
      <vt:lpstr>Did you consider “Ethics”? </vt:lpstr>
      <vt:lpstr>PowerPoint Presentation</vt:lpstr>
      <vt:lpstr>Legal Powers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2026-01-28T18:35:25Z</dcterms:created>
  <dcterms:modified xsi:type="dcterms:W3CDTF">2026-01-28T18:37:49Z</dcterms:modified>
</cp:coreProperties>
</file>