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30756-30E2-4889-8E79-2660C8AC94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A3225-B447-4862-B082-25F28A1A83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9DD1F4-D463-40B8-B8F5-274CD8DC0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B59BF-3C08-41C4-A694-BF52F33159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4AFD1-8D83-440F-A5B7-D3ECA9B1B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12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BEF31-4E74-4F95-9857-1D16096F4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B0389-F7DF-44A8-9E44-E40D2F5E13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417F1-03D4-461D-9E3D-DC103FFDA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8B7232-1C7E-444A-803A-2277441810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A2878-FB2E-4151-B46F-C95EFB6A7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942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5E07B-FEAC-4A01-8A77-A19CD83CF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A4B4F8-B3B4-4369-A709-2ACDF5ABDE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0A587-560F-4FB7-A186-10C1BB51E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685059-14CB-4E26-9356-10559DD77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62B2E1-D84E-4FD8-8A88-8BBAF1ACD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253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DF5ED-FBD8-44F5-8FC0-237C051DA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1AC3D-3512-4113-8EC8-0E10284ABF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DB6631-4162-4EAA-B643-C98EA54CDA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3D79A8-0B95-426C-84B5-3F616EE0F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A06AC3-6DC0-4444-88EF-F6073FBC8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36690-36F1-48CE-9035-4F86D4479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139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6295-915B-46FE-8933-3E3EC7D3E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344A38-7320-4EC4-8E2E-1AE784958B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C16FC9-69C3-45DC-AFD3-400E44F49F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EB2F6C-9E9A-49E3-ADD1-7EA5713211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0CE3A7-1798-4026-9FEC-0D04630C55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3E2F20-EE65-46CA-9940-955B416BE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62629A-E923-40D4-A9FA-5587D32A0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66464E-6ABD-4F82-BCA5-05617E781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756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2C29F-B19C-4EF4-BD9A-7467FC9EE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B444F3-8CDF-4E96-A886-5138A3829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91459C-6133-463B-8620-49A89AF29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7EB2DA-5B4B-4B97-8F0B-19A2A11BF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808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6B1364-BB8A-4691-8550-319FBF549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49BD25-9408-4C40-B475-2496F68B6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D32516-200E-4A1D-BDCA-90CA1C985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784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E06AD-B67B-40E4-8D80-EAC9BEB29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AAA2D-AAFF-4366-816E-6CD122865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F3163-2071-4096-A89C-80E1B5FD1C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C161BC-82D1-42A6-AFB6-DF2C1A3AA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37C850-BB65-409F-BD71-4E196BAE9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A3C7A8-B1B5-401F-90D8-A62D48AFD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1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72369-9707-475C-A8B3-D3B8F3947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2294B0-C800-48BA-8B45-BA3CEC1E90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DDAE56-7C21-475C-94F6-F3AE35B303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8D920D-A95C-40AB-8368-8D46F3261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6A4128-F2DA-4F28-AD55-05D1220AB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C977A-754D-41BA-B0BD-E28DFC2AD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792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B98C0-A228-4F0F-99AD-0AA975A74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8F88C7-4098-4A8C-ACEE-A3159C88D9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C4F44D-493C-4941-8036-17BAEA6D4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2A9A59-D77C-40D5-A759-EFE277761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5AF22D-6BC1-4311-8DEA-B0438DA7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588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16CC696-AAAB-4335-BC0B-77793B425D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7129A6-64DB-4ACD-9A9C-0FE2689D9C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ABB7EA-380A-49C5-93AA-4FFCEF603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629D09-2172-453D-B042-CB42B66D41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E2B4B-7EC4-450E-ABCE-A5FE67984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433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834175-B7E1-4B97-BD92-BAABB63FB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EA3542-90B6-4A96-AC52-97D1A0C2BF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BE9163-ECD8-400D-A93E-7AE298D8B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49DA27-7C92-4C55-8DF0-97A99957CF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D39FD0-1FDB-436E-9BEE-633FBD3B5A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3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3985403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814262" y="4226559"/>
            <a:ext cx="7926070" cy="122854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500" spc="-5" dirty="0">
                <a:solidFill>
                  <a:srgbClr val="007FA3"/>
                </a:solidFill>
                <a:latin typeface="Arial MT"/>
                <a:cs typeface="Arial MT"/>
              </a:rPr>
              <a:t>Lecture</a:t>
            </a:r>
            <a:r>
              <a:rPr sz="2500" dirty="0">
                <a:solidFill>
                  <a:srgbClr val="007FA3"/>
                </a:solidFill>
                <a:latin typeface="Arial MT"/>
                <a:cs typeface="Arial MT"/>
              </a:rPr>
              <a:t> </a:t>
            </a:r>
            <a:r>
              <a:rPr lang="en-GB" sz="2500" dirty="0">
                <a:solidFill>
                  <a:srgbClr val="007FA3"/>
                </a:solidFill>
                <a:latin typeface="Arial MT"/>
                <a:cs typeface="Arial MT"/>
              </a:rPr>
              <a:t>3</a:t>
            </a:r>
            <a:r>
              <a:rPr sz="2500" spc="5" dirty="0">
                <a:solidFill>
                  <a:srgbClr val="007FA3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007FA3"/>
                </a:solidFill>
                <a:latin typeface="Arial MT"/>
                <a:cs typeface="Arial MT"/>
              </a:rPr>
              <a:t>Cultural</a:t>
            </a:r>
            <a:r>
              <a:rPr sz="2500" dirty="0">
                <a:solidFill>
                  <a:srgbClr val="007FA3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007FA3"/>
                </a:solidFill>
                <a:latin typeface="Arial MT"/>
                <a:cs typeface="Arial MT"/>
              </a:rPr>
              <a:t>and</a:t>
            </a:r>
            <a:r>
              <a:rPr sz="2500" spc="5" dirty="0">
                <a:solidFill>
                  <a:srgbClr val="007FA3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007FA3"/>
                </a:solidFill>
                <a:latin typeface="Arial MT"/>
                <a:cs typeface="Arial MT"/>
              </a:rPr>
              <a:t>Institutional</a:t>
            </a:r>
            <a:r>
              <a:rPr sz="2500" spc="5" dirty="0">
                <a:solidFill>
                  <a:srgbClr val="007FA3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007FA3"/>
                </a:solidFill>
                <a:latin typeface="Arial MT"/>
                <a:cs typeface="Arial MT"/>
              </a:rPr>
              <a:t>approaches</a:t>
            </a:r>
            <a:r>
              <a:rPr sz="2500" spc="5" dirty="0">
                <a:solidFill>
                  <a:srgbClr val="007FA3"/>
                </a:solidFill>
                <a:latin typeface="Arial MT"/>
                <a:cs typeface="Arial MT"/>
              </a:rPr>
              <a:t> </a:t>
            </a:r>
            <a:r>
              <a:rPr sz="2500" dirty="0">
                <a:solidFill>
                  <a:srgbClr val="007FA3"/>
                </a:solidFill>
                <a:latin typeface="Arial MT"/>
                <a:cs typeface="Arial MT"/>
              </a:rPr>
              <a:t>to</a:t>
            </a:r>
            <a:r>
              <a:rPr sz="2500" spc="5" dirty="0">
                <a:solidFill>
                  <a:srgbClr val="007FA3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007FA3"/>
                </a:solidFill>
                <a:latin typeface="Arial MT"/>
                <a:cs typeface="Arial MT"/>
              </a:rPr>
              <a:t>IHRM</a:t>
            </a:r>
            <a:endParaRPr sz="25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600" dirty="0">
              <a:latin typeface="Arial MT"/>
              <a:cs typeface="Arial MT"/>
            </a:endParaRPr>
          </a:p>
          <a:p>
            <a:pPr marL="326390" algn="ctr">
              <a:lnSpc>
                <a:spcPct val="100000"/>
              </a:lnSpc>
            </a:pPr>
            <a:r>
              <a:rPr sz="2800" dirty="0">
                <a:latin typeface="Calibri"/>
                <a:cs typeface="Calibri"/>
              </a:rPr>
              <a:t>Dr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lang="en-GB" sz="2800" spc="-10" dirty="0">
                <a:latin typeface="Calibri"/>
                <a:cs typeface="Calibri"/>
              </a:rPr>
              <a:t>Zahra Mohammadnazari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37107"/>
            <a:ext cx="43935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7FA3"/>
                </a:solidFill>
              </a:rPr>
              <a:t>Learning</a:t>
            </a:r>
            <a:r>
              <a:rPr sz="3600" spc="-55" dirty="0">
                <a:solidFill>
                  <a:srgbClr val="007FA3"/>
                </a:solidFill>
              </a:rPr>
              <a:t> </a:t>
            </a:r>
            <a:r>
              <a:rPr sz="3600" spc="-5" dirty="0">
                <a:solidFill>
                  <a:srgbClr val="007FA3"/>
                </a:solidFill>
              </a:rPr>
              <a:t>Objectives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444500" y="1427988"/>
            <a:ext cx="8140065" cy="44392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7050" indent="-514350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526415" algn="l"/>
                <a:tab pos="527050" algn="l"/>
              </a:tabLst>
            </a:pPr>
            <a:r>
              <a:rPr sz="3200" spc="-5" dirty="0">
                <a:latin typeface="Arial MT"/>
                <a:cs typeface="Arial MT"/>
              </a:rPr>
              <a:t>Understand</a:t>
            </a:r>
            <a:r>
              <a:rPr sz="3200" spc="-2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the</a:t>
            </a:r>
            <a:r>
              <a:rPr sz="3200" spc="-1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cultural</a:t>
            </a:r>
            <a:r>
              <a:rPr sz="3200" spc="-1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approach</a:t>
            </a:r>
            <a:r>
              <a:rPr sz="3200" spc="-1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to</a:t>
            </a:r>
            <a:r>
              <a:rPr sz="3200" spc="-1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IHRM</a:t>
            </a:r>
            <a:endParaRPr sz="3200">
              <a:latin typeface="Arial MT"/>
              <a:cs typeface="Arial MT"/>
            </a:endParaRPr>
          </a:p>
          <a:p>
            <a:pPr marL="527050" marR="433070" indent="-514350">
              <a:lnSpc>
                <a:spcPts val="3100"/>
              </a:lnSpc>
              <a:spcBef>
                <a:spcPts val="790"/>
              </a:spcBef>
              <a:buAutoNum type="arabicPeriod"/>
              <a:tabLst>
                <a:tab pos="526415" algn="l"/>
                <a:tab pos="527050" algn="l"/>
              </a:tabLst>
            </a:pPr>
            <a:r>
              <a:rPr sz="3200" spc="-5" dirty="0">
                <a:latin typeface="Arial MT"/>
                <a:cs typeface="Arial MT"/>
              </a:rPr>
              <a:t>Understand the institutional approach to </a:t>
            </a:r>
            <a:r>
              <a:rPr sz="3200" spc="-88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IHRM</a:t>
            </a:r>
            <a:endParaRPr sz="3200">
              <a:latin typeface="Arial MT"/>
              <a:cs typeface="Arial MT"/>
            </a:endParaRPr>
          </a:p>
          <a:p>
            <a:pPr marL="527050" marR="770255" indent="-514350">
              <a:lnSpc>
                <a:spcPct val="78100"/>
              </a:lnSpc>
              <a:spcBef>
                <a:spcPts val="930"/>
              </a:spcBef>
              <a:buAutoNum type="arabicPeriod"/>
              <a:tabLst>
                <a:tab pos="526415" algn="l"/>
                <a:tab pos="527050" algn="l"/>
              </a:tabLst>
            </a:pPr>
            <a:r>
              <a:rPr sz="3200" spc="-5" dirty="0">
                <a:latin typeface="Arial MT"/>
                <a:cs typeface="Arial MT"/>
              </a:rPr>
              <a:t>Explain how </a:t>
            </a:r>
            <a:r>
              <a:rPr sz="3200" spc="-10" dirty="0">
                <a:latin typeface="Arial MT"/>
                <a:cs typeface="Arial MT"/>
              </a:rPr>
              <a:t>Hofstede’s </a:t>
            </a:r>
            <a:r>
              <a:rPr sz="3200" spc="-5" dirty="0">
                <a:latin typeface="Arial MT"/>
                <a:cs typeface="Arial MT"/>
              </a:rPr>
              <a:t>dimensions of </a:t>
            </a:r>
            <a:r>
              <a:rPr sz="3200" spc="-87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Culture</a:t>
            </a:r>
            <a:r>
              <a:rPr sz="3200" spc="-1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can</a:t>
            </a:r>
            <a:r>
              <a:rPr sz="3200" spc="-1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impact</a:t>
            </a:r>
            <a:r>
              <a:rPr sz="3200" spc="-1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on</a:t>
            </a:r>
            <a:r>
              <a:rPr sz="3200" spc="-1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IHRM practices</a:t>
            </a:r>
            <a:endParaRPr sz="3200">
              <a:latin typeface="Arial MT"/>
              <a:cs typeface="Arial MT"/>
            </a:endParaRPr>
          </a:p>
          <a:p>
            <a:pPr marL="527050" marR="566420" indent="-514350">
              <a:lnSpc>
                <a:spcPct val="79400"/>
              </a:lnSpc>
              <a:spcBef>
                <a:spcPts val="840"/>
              </a:spcBef>
              <a:buAutoNum type="arabicPeriod"/>
              <a:tabLst>
                <a:tab pos="526415" algn="l"/>
                <a:tab pos="527050" algn="l"/>
              </a:tabLst>
            </a:pPr>
            <a:r>
              <a:rPr sz="3200" spc="-5" dirty="0">
                <a:latin typeface="Arial MT"/>
                <a:cs typeface="Arial MT"/>
              </a:rPr>
              <a:t>Understand how institutional pillars can </a:t>
            </a:r>
            <a:r>
              <a:rPr sz="3200" spc="-87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lead to convergence or divergence of </a:t>
            </a:r>
            <a:r>
              <a:rPr sz="320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IHRM</a:t>
            </a:r>
            <a:r>
              <a:rPr sz="3200" spc="-1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practices</a:t>
            </a:r>
            <a:endParaRPr sz="3200">
              <a:latin typeface="Arial MT"/>
              <a:cs typeface="Arial MT"/>
            </a:endParaRPr>
          </a:p>
          <a:p>
            <a:pPr marL="527050" marR="452120" indent="-514350">
              <a:lnSpc>
                <a:spcPts val="3100"/>
              </a:lnSpc>
              <a:spcBef>
                <a:spcPts val="790"/>
              </a:spcBef>
              <a:buAutoNum type="arabicPeriod"/>
              <a:tabLst>
                <a:tab pos="526415" algn="l"/>
                <a:tab pos="527050" algn="l"/>
              </a:tabLst>
            </a:pPr>
            <a:r>
              <a:rPr sz="3200" spc="-5" dirty="0">
                <a:latin typeface="Arial MT"/>
                <a:cs typeface="Arial MT"/>
              </a:rPr>
              <a:t>Discuss how MNCs pose </a:t>
            </a:r>
            <a:r>
              <a:rPr sz="3200" dirty="0">
                <a:latin typeface="Arial MT"/>
                <a:cs typeface="Arial MT"/>
              </a:rPr>
              <a:t>a </a:t>
            </a:r>
            <a:r>
              <a:rPr sz="3200" spc="-5" dirty="0">
                <a:latin typeface="Arial MT"/>
                <a:cs typeface="Arial MT"/>
              </a:rPr>
              <a:t>challenge to </a:t>
            </a:r>
            <a:r>
              <a:rPr sz="3200" spc="-87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neo-institutional theory</a:t>
            </a:r>
            <a:endParaRPr sz="3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37107"/>
            <a:ext cx="35807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/>
              <a:t>What</a:t>
            </a:r>
            <a:r>
              <a:rPr sz="3600" spc="-35" dirty="0"/>
              <a:t> </a:t>
            </a:r>
            <a:r>
              <a:rPr sz="3600" spc="-5" dirty="0"/>
              <a:t>is</a:t>
            </a:r>
            <a:r>
              <a:rPr sz="3600" spc="-35" dirty="0"/>
              <a:t> </a:t>
            </a:r>
            <a:r>
              <a:rPr sz="3600" spc="-5" dirty="0"/>
              <a:t>culture?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444500" y="1425955"/>
            <a:ext cx="8255634" cy="3735070"/>
          </a:xfrm>
          <a:prstGeom prst="rect">
            <a:avLst/>
          </a:prstGeom>
        </p:spPr>
        <p:txBody>
          <a:bodyPr vert="horz" wrap="square" lIns="0" tIns="7937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625"/>
              </a:spcBef>
            </a:pPr>
            <a:r>
              <a:rPr sz="2400" spc="-5" dirty="0">
                <a:latin typeface="Arial MT"/>
                <a:cs typeface="Arial MT"/>
              </a:rPr>
              <a:t>The </a:t>
            </a:r>
            <a:r>
              <a:rPr sz="2400" dirty="0">
                <a:latin typeface="Arial MT"/>
                <a:cs typeface="Arial MT"/>
              </a:rPr>
              <a:t>way of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doing </a:t>
            </a:r>
            <a:r>
              <a:rPr sz="2400" spc="-5" dirty="0">
                <a:latin typeface="Arial MT"/>
                <a:cs typeface="Arial MT"/>
              </a:rPr>
              <a:t>things within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organisations</a:t>
            </a:r>
            <a:endParaRPr sz="2400">
              <a:latin typeface="Arial MT"/>
              <a:cs typeface="Arial MT"/>
            </a:endParaRPr>
          </a:p>
          <a:p>
            <a:pPr marL="12700" marR="5080" algn="just">
              <a:lnSpc>
                <a:spcPct val="90200"/>
              </a:lnSpc>
              <a:spcBef>
                <a:spcPts val="810"/>
              </a:spcBef>
            </a:pPr>
            <a:r>
              <a:rPr sz="2400" spc="-5" dirty="0">
                <a:latin typeface="Arial MT"/>
                <a:cs typeface="Arial MT"/>
              </a:rPr>
              <a:t>Organizational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culture: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collection</a:t>
            </a:r>
            <a:r>
              <a:rPr sz="2400" dirty="0">
                <a:latin typeface="Arial MT"/>
                <a:cs typeface="Arial MT"/>
              </a:rPr>
              <a:t> of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relatively</a:t>
            </a:r>
            <a:r>
              <a:rPr sz="2400" dirty="0">
                <a:latin typeface="Arial MT"/>
                <a:cs typeface="Arial MT"/>
              </a:rPr>
              <a:t> uniform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and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enduring beliefs , values, </a:t>
            </a:r>
            <a:r>
              <a:rPr sz="2400" spc="-5" dirty="0">
                <a:latin typeface="Arial MT"/>
                <a:cs typeface="Arial MT"/>
              </a:rPr>
              <a:t>traditions </a:t>
            </a:r>
            <a:r>
              <a:rPr sz="2400" dirty="0">
                <a:latin typeface="Arial MT"/>
                <a:cs typeface="Arial MT"/>
              </a:rPr>
              <a:t>and </a:t>
            </a:r>
            <a:r>
              <a:rPr sz="2400" spc="-5" dirty="0">
                <a:latin typeface="Arial MT"/>
                <a:cs typeface="Arial MT"/>
              </a:rPr>
              <a:t>practices that </a:t>
            </a:r>
            <a:r>
              <a:rPr sz="2400" dirty="0">
                <a:latin typeface="Arial MT"/>
                <a:cs typeface="Arial MT"/>
              </a:rPr>
              <a:t>are 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shared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by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an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organisation’s</a:t>
            </a:r>
            <a:r>
              <a:rPr sz="2400" dirty="0">
                <a:latin typeface="Arial MT"/>
                <a:cs typeface="Arial MT"/>
              </a:rPr>
              <a:t> members,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learned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by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new 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recruits</a:t>
            </a:r>
            <a:r>
              <a:rPr sz="2400" spc="36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and</a:t>
            </a:r>
            <a:r>
              <a:rPr sz="2400" spc="36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transmitted</a:t>
            </a:r>
            <a:r>
              <a:rPr sz="2400" spc="36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from</a:t>
            </a:r>
            <a:r>
              <a:rPr sz="2400" spc="36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one</a:t>
            </a:r>
            <a:r>
              <a:rPr sz="2400" spc="36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generation</a:t>
            </a:r>
            <a:r>
              <a:rPr sz="2400" spc="36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36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employees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to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the </a:t>
            </a:r>
            <a:r>
              <a:rPr sz="2400" dirty="0">
                <a:latin typeface="Arial MT"/>
                <a:cs typeface="Arial MT"/>
              </a:rPr>
              <a:t>next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(Buchanan </a:t>
            </a:r>
            <a:r>
              <a:rPr sz="2400" dirty="0">
                <a:latin typeface="Arial MT"/>
                <a:cs typeface="Arial MT"/>
              </a:rPr>
              <a:t>and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Huczynski,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2010: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643)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3600">
              <a:latin typeface="Arial MT"/>
              <a:cs typeface="Arial MT"/>
            </a:endParaRPr>
          </a:p>
          <a:p>
            <a:pPr marL="12700" marR="5080" algn="just">
              <a:lnSpc>
                <a:spcPct val="90400"/>
              </a:lnSpc>
            </a:pPr>
            <a:r>
              <a:rPr sz="2400" spc="-5" dirty="0">
                <a:latin typeface="Arial MT"/>
                <a:cs typeface="Arial MT"/>
              </a:rPr>
              <a:t>National culture: </a:t>
            </a:r>
            <a:r>
              <a:rPr sz="2400" dirty="0">
                <a:latin typeface="Arial MT"/>
                <a:cs typeface="Arial MT"/>
              </a:rPr>
              <a:t>is </a:t>
            </a:r>
            <a:r>
              <a:rPr sz="2400" spc="-5" dirty="0">
                <a:latin typeface="Arial MT"/>
                <a:cs typeface="Arial MT"/>
              </a:rPr>
              <a:t>the collective </a:t>
            </a:r>
            <a:r>
              <a:rPr sz="2400" dirty="0">
                <a:latin typeface="Arial MT"/>
                <a:cs typeface="Arial MT"/>
              </a:rPr>
              <a:t>programming of </a:t>
            </a:r>
            <a:r>
              <a:rPr sz="2400" spc="-5" dirty="0">
                <a:latin typeface="Arial MT"/>
                <a:cs typeface="Arial MT"/>
              </a:rPr>
              <a:t>the </a:t>
            </a:r>
            <a:r>
              <a:rPr sz="2400" dirty="0">
                <a:latin typeface="Arial MT"/>
                <a:cs typeface="Arial MT"/>
              </a:rPr>
              <a:t>human 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mind </a:t>
            </a:r>
            <a:r>
              <a:rPr sz="2400" spc="-5" dirty="0">
                <a:latin typeface="Arial MT"/>
                <a:cs typeface="Arial MT"/>
              </a:rPr>
              <a:t>that distinguishes the </a:t>
            </a:r>
            <a:r>
              <a:rPr sz="2400" dirty="0">
                <a:latin typeface="Arial MT"/>
                <a:cs typeface="Arial MT"/>
              </a:rPr>
              <a:t>members of one human group 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from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those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20" dirty="0">
                <a:latin typeface="Arial MT"/>
                <a:cs typeface="Arial MT"/>
              </a:rPr>
              <a:t>another.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5431" y="961834"/>
            <a:ext cx="7390130" cy="5035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3100" b="0" spc="40" dirty="0">
                <a:latin typeface="Calibri Light"/>
                <a:cs typeface="Calibri Light"/>
              </a:rPr>
              <a:t>Why</a:t>
            </a:r>
            <a:r>
              <a:rPr sz="3100" b="0" spc="20" dirty="0">
                <a:latin typeface="Calibri Light"/>
                <a:cs typeface="Calibri Light"/>
              </a:rPr>
              <a:t> </a:t>
            </a:r>
            <a:r>
              <a:rPr sz="3100" b="0" spc="30" dirty="0">
                <a:latin typeface="Calibri Light"/>
                <a:cs typeface="Calibri Light"/>
              </a:rPr>
              <a:t>is</a:t>
            </a:r>
            <a:r>
              <a:rPr sz="3100" b="0" spc="25" dirty="0">
                <a:latin typeface="Calibri Light"/>
                <a:cs typeface="Calibri Light"/>
              </a:rPr>
              <a:t> </a:t>
            </a:r>
            <a:r>
              <a:rPr sz="3100" b="0" spc="40" dirty="0">
                <a:latin typeface="Calibri Light"/>
                <a:cs typeface="Calibri Light"/>
              </a:rPr>
              <a:t>National</a:t>
            </a:r>
            <a:r>
              <a:rPr sz="3100" b="0" spc="30" dirty="0">
                <a:latin typeface="Calibri Light"/>
                <a:cs typeface="Calibri Light"/>
              </a:rPr>
              <a:t> Culture</a:t>
            </a:r>
            <a:r>
              <a:rPr sz="3100" b="0" spc="25" dirty="0">
                <a:latin typeface="Calibri Light"/>
                <a:cs typeface="Calibri Light"/>
              </a:rPr>
              <a:t> </a:t>
            </a:r>
            <a:r>
              <a:rPr sz="3100" b="0" spc="30" dirty="0">
                <a:latin typeface="Calibri Light"/>
                <a:cs typeface="Calibri Light"/>
              </a:rPr>
              <a:t>Significant</a:t>
            </a:r>
            <a:r>
              <a:rPr sz="3100" b="0" spc="20" dirty="0">
                <a:latin typeface="Calibri Light"/>
                <a:cs typeface="Calibri Light"/>
              </a:rPr>
              <a:t> </a:t>
            </a:r>
            <a:r>
              <a:rPr sz="3100" b="0" spc="15" dirty="0">
                <a:latin typeface="Calibri Light"/>
                <a:cs typeface="Calibri Light"/>
              </a:rPr>
              <a:t>for</a:t>
            </a:r>
            <a:r>
              <a:rPr sz="3100" b="0" spc="20" dirty="0">
                <a:latin typeface="Calibri Light"/>
                <a:cs typeface="Calibri Light"/>
              </a:rPr>
              <a:t> </a:t>
            </a:r>
            <a:r>
              <a:rPr sz="3100" b="0" spc="50" dirty="0">
                <a:latin typeface="Calibri Light"/>
                <a:cs typeface="Calibri Light"/>
              </a:rPr>
              <a:t>IHRM</a:t>
            </a:r>
            <a:r>
              <a:rPr sz="3100" b="0" spc="50" dirty="0">
                <a:solidFill>
                  <a:srgbClr val="007FA3"/>
                </a:solidFill>
                <a:latin typeface="Calibri Light"/>
                <a:cs typeface="Calibri Light"/>
              </a:rPr>
              <a:t>?</a:t>
            </a:r>
            <a:endParaRPr sz="31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44500" y="1425955"/>
            <a:ext cx="8165465" cy="3924300"/>
          </a:xfrm>
          <a:prstGeom prst="rect">
            <a:avLst/>
          </a:prstGeom>
        </p:spPr>
        <p:txBody>
          <a:bodyPr vert="horz" wrap="square" lIns="0" tIns="79375" rIns="0" bIns="0" rtlCol="0">
            <a:spAutoFit/>
          </a:bodyPr>
          <a:lstStyle/>
          <a:p>
            <a:pPr marL="268605" indent="-255904">
              <a:lnSpc>
                <a:spcPct val="100000"/>
              </a:lnSpc>
              <a:spcBef>
                <a:spcPts val="625"/>
              </a:spcBef>
              <a:buFont typeface="Wingdings"/>
              <a:buChar char=""/>
              <a:tabLst>
                <a:tab pos="268605" algn="l"/>
              </a:tabLst>
            </a:pPr>
            <a:r>
              <a:rPr sz="2400" spc="-10" dirty="0">
                <a:latin typeface="Calibri"/>
                <a:cs typeface="Calibri"/>
              </a:rPr>
              <a:t>Cultural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distance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may</a:t>
            </a:r>
            <a:r>
              <a:rPr sz="2400" spc="-5" dirty="0">
                <a:latin typeface="Calibri"/>
                <a:cs typeface="Calibri"/>
              </a:rPr>
              <a:t> influence FDI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decisions</a:t>
            </a:r>
            <a:endParaRPr sz="2400">
              <a:latin typeface="Calibri"/>
              <a:cs typeface="Calibri"/>
            </a:endParaRPr>
          </a:p>
          <a:p>
            <a:pPr marL="184150" marR="5080" indent="-171450">
              <a:lnSpc>
                <a:spcPts val="2500"/>
              </a:lnSpc>
              <a:spcBef>
                <a:spcPts val="930"/>
              </a:spcBef>
              <a:buFont typeface="Wingdings"/>
              <a:buChar char=""/>
              <a:tabLst>
                <a:tab pos="268605" algn="l"/>
              </a:tabLst>
            </a:pPr>
            <a:r>
              <a:rPr dirty="0"/>
              <a:t>	</a:t>
            </a:r>
            <a:r>
              <a:rPr sz="2400" spc="-10" dirty="0">
                <a:latin typeface="Calibri"/>
                <a:cs typeface="Calibri"/>
              </a:rPr>
              <a:t>Cultural considerations</a:t>
            </a:r>
            <a:r>
              <a:rPr sz="2400" spc="-5" dirty="0">
                <a:latin typeface="Calibri"/>
                <a:cs typeface="Calibri"/>
              </a:rPr>
              <a:t> influence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staffing</a:t>
            </a:r>
            <a:r>
              <a:rPr sz="2400" spc="-5" dirty="0">
                <a:latin typeface="Calibri"/>
                <a:cs typeface="Calibri"/>
              </a:rPr>
              <a:t> decisions,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i.e.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whether </a:t>
            </a:r>
            <a:r>
              <a:rPr sz="2400" spc="-52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5" dirty="0">
                <a:latin typeface="Calibri"/>
                <a:cs typeface="Calibri"/>
              </a:rPr>
              <a:t>use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from </a:t>
            </a:r>
            <a:r>
              <a:rPr sz="2400" spc="-5" dirty="0">
                <a:latin typeface="Calibri"/>
                <a:cs typeface="Calibri"/>
              </a:rPr>
              <a:t>PCN, </a:t>
            </a:r>
            <a:r>
              <a:rPr sz="2400" spc="-20" dirty="0">
                <a:latin typeface="Calibri"/>
                <a:cs typeface="Calibri"/>
              </a:rPr>
              <a:t>TCN</a:t>
            </a:r>
            <a:r>
              <a:rPr sz="2400" spc="-5" dirty="0">
                <a:latin typeface="Calibri"/>
                <a:cs typeface="Calibri"/>
              </a:rPr>
              <a:t> or HCN </a:t>
            </a:r>
            <a:r>
              <a:rPr sz="2400" spc="-20" dirty="0">
                <a:latin typeface="Calibri"/>
                <a:cs typeface="Calibri"/>
              </a:rPr>
              <a:t>for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international </a:t>
            </a:r>
            <a:r>
              <a:rPr sz="2400" spc="-5" dirty="0">
                <a:latin typeface="Calibri"/>
                <a:cs typeface="Calibri"/>
              </a:rPr>
              <a:t>assignment</a:t>
            </a:r>
            <a:endParaRPr sz="2400">
              <a:latin typeface="Calibri"/>
              <a:cs typeface="Calibri"/>
            </a:endParaRPr>
          </a:p>
          <a:p>
            <a:pPr marL="184150" marR="1007744" indent="-171450">
              <a:lnSpc>
                <a:spcPts val="2620"/>
              </a:lnSpc>
              <a:spcBef>
                <a:spcPts val="785"/>
              </a:spcBef>
              <a:buFont typeface="Wingdings"/>
              <a:buChar char=""/>
              <a:tabLst>
                <a:tab pos="268605" algn="l"/>
              </a:tabLst>
            </a:pPr>
            <a:r>
              <a:rPr dirty="0"/>
              <a:t>	</a:t>
            </a:r>
            <a:r>
              <a:rPr sz="2400" spc="-10" dirty="0">
                <a:latin typeface="Calibri"/>
                <a:cs typeface="Calibri"/>
              </a:rPr>
              <a:t>Culture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blamed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for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expatriate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failure,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post-acquisition </a:t>
            </a:r>
            <a:r>
              <a:rPr sz="2400" spc="-52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integration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challenges</a:t>
            </a:r>
            <a:endParaRPr sz="2400">
              <a:latin typeface="Calibri"/>
              <a:cs typeface="Calibri"/>
            </a:endParaRPr>
          </a:p>
          <a:p>
            <a:pPr marL="184150" marR="594995" indent="-171450">
              <a:lnSpc>
                <a:spcPts val="2620"/>
              </a:lnSpc>
              <a:spcBef>
                <a:spcPts val="760"/>
              </a:spcBef>
              <a:buFont typeface="Wingdings"/>
              <a:buChar char=""/>
              <a:tabLst>
                <a:tab pos="268605" algn="l"/>
              </a:tabLst>
            </a:pPr>
            <a:r>
              <a:rPr dirty="0"/>
              <a:t>	</a:t>
            </a:r>
            <a:r>
              <a:rPr sz="2400" spc="-35" dirty="0">
                <a:latin typeface="Calibri"/>
                <a:cs typeface="Calibri"/>
              </a:rPr>
              <a:t>Transfer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dirty="0">
                <a:latin typeface="Calibri"/>
                <a:cs typeface="Calibri"/>
              </a:rPr>
              <a:t> HR</a:t>
            </a:r>
            <a:r>
              <a:rPr sz="2400" spc="-10" dirty="0">
                <a:latin typeface="Calibri"/>
                <a:cs typeface="Calibri"/>
              </a:rPr>
              <a:t> practices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from </a:t>
            </a:r>
            <a:r>
              <a:rPr sz="2400" spc="-5" dirty="0">
                <a:latin typeface="Calibri"/>
                <a:cs typeface="Calibri"/>
              </a:rPr>
              <a:t>home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host country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may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 </a:t>
            </a:r>
            <a:r>
              <a:rPr sz="2400" spc="-5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difficult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due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10" dirty="0">
                <a:latin typeface="Calibri"/>
                <a:cs typeface="Calibri"/>
              </a:rPr>
              <a:t> differences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in </a:t>
            </a:r>
            <a:r>
              <a:rPr sz="2400" spc="-10" dirty="0">
                <a:latin typeface="Calibri"/>
                <a:cs typeface="Calibri"/>
              </a:rPr>
              <a:t>culture</a:t>
            </a:r>
            <a:endParaRPr sz="2400">
              <a:latin typeface="Calibri"/>
              <a:cs typeface="Calibri"/>
            </a:endParaRPr>
          </a:p>
          <a:p>
            <a:pPr marL="268605" indent="-255904">
              <a:lnSpc>
                <a:spcPct val="100000"/>
              </a:lnSpc>
              <a:spcBef>
                <a:spcPts val="455"/>
              </a:spcBef>
              <a:buFont typeface="Wingdings"/>
              <a:buChar char=""/>
              <a:tabLst>
                <a:tab pos="268605" algn="l"/>
              </a:tabLst>
            </a:pPr>
            <a:r>
              <a:rPr sz="2400" spc="-10" dirty="0">
                <a:latin typeface="Calibri"/>
                <a:cs typeface="Calibri"/>
              </a:rPr>
              <a:t>Culture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may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affect</a:t>
            </a:r>
            <a:r>
              <a:rPr sz="2400" spc="-10" dirty="0">
                <a:latin typeface="Calibri"/>
                <a:cs typeface="Calibri"/>
              </a:rPr>
              <a:t> knowledge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40" dirty="0">
                <a:latin typeface="Calibri"/>
                <a:cs typeface="Calibri"/>
              </a:rPr>
              <a:t>transfer,</a:t>
            </a:r>
            <a:r>
              <a:rPr sz="2400" spc="-5" dirty="0">
                <a:latin typeface="Calibri"/>
                <a:cs typeface="Calibri"/>
              </a:rPr>
              <a:t> CSR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" dirty="0">
                <a:latin typeface="Calibri"/>
                <a:cs typeface="Calibri"/>
              </a:rPr>
              <a:t> ethics</a:t>
            </a:r>
            <a:endParaRPr sz="2400">
              <a:latin typeface="Calibri"/>
              <a:cs typeface="Calibri"/>
            </a:endParaRPr>
          </a:p>
          <a:p>
            <a:pPr marL="184150" marR="1027430" indent="-171450">
              <a:lnSpc>
                <a:spcPts val="2590"/>
              </a:lnSpc>
              <a:spcBef>
                <a:spcPts val="855"/>
              </a:spcBef>
              <a:buFont typeface="Wingdings"/>
              <a:buChar char=""/>
              <a:tabLst>
                <a:tab pos="268605" algn="l"/>
              </a:tabLst>
            </a:pPr>
            <a:r>
              <a:rPr dirty="0"/>
              <a:t>	</a:t>
            </a:r>
            <a:r>
              <a:rPr sz="2400" spc="-10" dirty="0">
                <a:latin typeface="Calibri"/>
                <a:cs typeface="Calibri"/>
              </a:rPr>
              <a:t>Culture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may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inform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decisions </a:t>
            </a:r>
            <a:r>
              <a:rPr sz="2400" spc="-15" dirty="0">
                <a:latin typeface="Calibri"/>
                <a:cs typeface="Calibri"/>
              </a:rPr>
              <a:t>regarding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reward</a:t>
            </a:r>
            <a:r>
              <a:rPr sz="2400" spc="-5" dirty="0">
                <a:latin typeface="Calibri"/>
                <a:cs typeface="Calibri"/>
              </a:rPr>
              <a:t> policies, </a:t>
            </a:r>
            <a:r>
              <a:rPr sz="2400" spc="-52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application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performance management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policies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2160" y="593851"/>
            <a:ext cx="63195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/>
              <a:t>Understanding</a:t>
            </a:r>
            <a:r>
              <a:rPr sz="2400" spc="-10" dirty="0"/>
              <a:t> </a:t>
            </a:r>
            <a:r>
              <a:rPr sz="2400" spc="-5" dirty="0"/>
              <a:t>IHRM: the cultural</a:t>
            </a:r>
            <a:r>
              <a:rPr sz="2400" spc="-10" dirty="0"/>
              <a:t> </a:t>
            </a:r>
            <a:r>
              <a:rPr sz="2400" spc="-5" dirty="0"/>
              <a:t>approach</a:t>
            </a:r>
            <a:endParaRPr sz="240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67070" y="1952730"/>
          <a:ext cx="8560434" cy="407805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97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633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55491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400" b="1" spc="-55" dirty="0">
                          <a:latin typeface="Calibri"/>
                          <a:cs typeface="Calibri"/>
                        </a:rPr>
                        <a:t>P</a:t>
                      </a:r>
                      <a:r>
                        <a:rPr sz="1400" b="1" spc="-35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b="1" spc="-55" dirty="0">
                          <a:latin typeface="Calibri"/>
                          <a:cs typeface="Calibri"/>
                        </a:rPr>
                        <a:t>w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d</a:t>
                      </a:r>
                      <a:r>
                        <a:rPr sz="1400" b="1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st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an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c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e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117475">
                        <a:lnSpc>
                          <a:spcPct val="95000"/>
                        </a:lnSpc>
                        <a:spcBef>
                          <a:spcPts val="345"/>
                        </a:spcBef>
                      </a:pPr>
                      <a:r>
                        <a:rPr sz="1400" spc="-25" dirty="0">
                          <a:latin typeface="Calibri"/>
                          <a:cs typeface="Calibri"/>
                        </a:rPr>
                        <a:t>Reflects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degree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 which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hierarchy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and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unequal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distributions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of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power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are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accepted. </a:t>
                      </a:r>
                      <a:r>
                        <a:rPr sz="1400" spc="-30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A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high PD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score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implies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acceptance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of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status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differences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between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superiorities and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subordinates.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4381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55491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b="1" spc="-30" dirty="0">
                          <a:latin typeface="Calibri"/>
                          <a:cs typeface="Calibri"/>
                        </a:rPr>
                        <a:t>Un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c</a:t>
                      </a:r>
                      <a:r>
                        <a:rPr sz="1400" b="1" spc="-35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b="1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n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y</a:t>
                      </a:r>
                      <a:r>
                        <a:rPr sz="1400" b="1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b="1" spc="-70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v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b="1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dan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c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e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173355">
                        <a:lnSpc>
                          <a:spcPts val="1610"/>
                        </a:lnSpc>
                        <a:spcBef>
                          <a:spcPts val="360"/>
                        </a:spcBef>
                      </a:pPr>
                      <a:r>
                        <a:rPr sz="1400" spc="-25" dirty="0">
                          <a:latin typeface="Calibri"/>
                          <a:cs typeface="Calibri"/>
                        </a:rPr>
                        <a:t>Reflects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degree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 comfort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with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ambiguity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extent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which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efforts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are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made </a:t>
                      </a:r>
                      <a:r>
                        <a:rPr sz="1400" spc="-3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manage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ambiguous situations.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Societies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with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high 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UA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tend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plan 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extensively,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depending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on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rules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regulations.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55491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400" b="1" spc="-25" dirty="0">
                          <a:latin typeface="Calibri"/>
                          <a:cs typeface="Calibri"/>
                        </a:rPr>
                        <a:t>Masculinity/Femininity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114935">
                        <a:lnSpc>
                          <a:spcPts val="1610"/>
                        </a:lnSpc>
                        <a:spcBef>
                          <a:spcPts val="375"/>
                        </a:spcBef>
                      </a:pPr>
                      <a:r>
                        <a:rPr sz="1400" spc="-35" dirty="0">
                          <a:latin typeface="Calibri"/>
                          <a:cs typeface="Calibri"/>
                        </a:rPr>
                        <a:t>Refers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degree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which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tough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assertive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behaviour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5" dirty="0">
                          <a:latin typeface="Calibri"/>
                          <a:cs typeface="Calibri"/>
                        </a:rPr>
                        <a:t>is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encouraged.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belief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5" dirty="0">
                          <a:latin typeface="Calibri"/>
                          <a:cs typeface="Calibri"/>
                        </a:rPr>
                        <a:t>in </a:t>
                      </a:r>
                      <a:r>
                        <a:rPr sz="1400" spc="-3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equity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rather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importance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material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success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5" dirty="0">
                          <a:latin typeface="Calibri"/>
                          <a:cs typeface="Calibri"/>
                        </a:rPr>
                        <a:t>is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associated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with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masculinity.</a:t>
                      </a:r>
                      <a:endParaRPr sz="1400">
                        <a:latin typeface="Calibri"/>
                        <a:cs typeface="Calibri"/>
                      </a:endParaRPr>
                    </a:p>
                    <a:p>
                      <a:pPr marL="90805">
                        <a:lnSpc>
                          <a:spcPts val="1505"/>
                        </a:lnSpc>
                      </a:pPr>
                      <a:r>
                        <a:rPr sz="1400" spc="-30" dirty="0">
                          <a:latin typeface="Calibri"/>
                          <a:cs typeface="Calibri"/>
                        </a:rPr>
                        <a:t>Conversely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femininity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encourages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tender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nurturing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behaviour,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focuses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on</a:t>
                      </a:r>
                      <a:endParaRPr sz="1400">
                        <a:latin typeface="Calibri"/>
                        <a:cs typeface="Calibri"/>
                      </a:endParaRPr>
                    </a:p>
                    <a:p>
                      <a:pPr marL="90805">
                        <a:lnSpc>
                          <a:spcPts val="1645"/>
                        </a:lnSpc>
                      </a:pPr>
                      <a:r>
                        <a:rPr sz="1400" spc="-30" dirty="0">
                          <a:latin typeface="Calibri"/>
                          <a:cs typeface="Calibri"/>
                        </a:rPr>
                        <a:t>equality.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476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8660">
                <a:tc>
                  <a:txBody>
                    <a:bodyPr/>
                    <a:lstStyle/>
                    <a:p>
                      <a:pPr marL="90805">
                        <a:lnSpc>
                          <a:spcPts val="1645"/>
                        </a:lnSpc>
                        <a:spcBef>
                          <a:spcPts val="250"/>
                        </a:spcBef>
                      </a:pPr>
                      <a:r>
                        <a:rPr sz="1400" b="1" spc="-35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b="1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m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b="1" spc="-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b="1" spc="-35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b="1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nt</a:t>
                      </a:r>
                      <a:r>
                        <a:rPr sz="1400" b="1" spc="-45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b="1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n</a:t>
                      </a:r>
                      <a:endParaRPr sz="1400">
                        <a:latin typeface="Calibri"/>
                        <a:cs typeface="Calibri"/>
                      </a:endParaRPr>
                    </a:p>
                    <a:p>
                      <a:pPr marL="90805">
                        <a:lnSpc>
                          <a:spcPts val="1645"/>
                        </a:lnSpc>
                      </a:pPr>
                      <a:r>
                        <a:rPr sz="1400" b="1" spc="-2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ho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 t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m</a:t>
                      </a:r>
                      <a:r>
                        <a:rPr sz="1400" b="1" spc="-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b="1" spc="-10" dirty="0">
                          <a:latin typeface="Calibri"/>
                          <a:cs typeface="Calibri"/>
                        </a:rPr>
                        <a:t>l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on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g</a:t>
                      </a:r>
                      <a:r>
                        <a:rPr sz="1400" b="1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m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340995" algn="just">
                        <a:lnSpc>
                          <a:spcPts val="1610"/>
                        </a:lnSpc>
                        <a:spcBef>
                          <a:spcPts val="360"/>
                        </a:spcBef>
                      </a:pPr>
                      <a:r>
                        <a:rPr sz="1400" spc="-25" dirty="0">
                          <a:latin typeface="Calibri"/>
                          <a:cs typeface="Calibri"/>
                        </a:rPr>
                        <a:t>Reflects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degree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 which short term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pain </a:t>
                      </a:r>
                      <a:r>
                        <a:rPr sz="1400" spc="-5" dirty="0">
                          <a:latin typeface="Calibri"/>
                          <a:cs typeface="Calibri"/>
                        </a:rPr>
                        <a:t>is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accepted for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long term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gain.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Societies </a:t>
                      </a:r>
                      <a:r>
                        <a:rPr sz="1400" spc="-30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with 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a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short term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orientation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are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likely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 seek out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immediate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gratification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while long </a:t>
                      </a:r>
                      <a:r>
                        <a:rPr sz="1400" spc="-3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m</a:t>
                      </a:r>
                      <a:r>
                        <a:rPr sz="1400" spc="-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c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m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li</a:t>
                      </a:r>
                      <a:r>
                        <a:rPr sz="1400" spc="-70" dirty="0">
                          <a:latin typeface="Calibri"/>
                          <a:cs typeface="Calibri"/>
                        </a:rPr>
                        <a:t>k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l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y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p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l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n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f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h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f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u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u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e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400" b="1" spc="-25" dirty="0">
                          <a:latin typeface="Calibri"/>
                          <a:cs typeface="Calibri"/>
                        </a:rPr>
                        <a:t>Individualism/Collectivism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196215">
                        <a:lnSpc>
                          <a:spcPts val="1610"/>
                        </a:lnSpc>
                        <a:spcBef>
                          <a:spcPts val="375"/>
                        </a:spcBef>
                      </a:pPr>
                      <a:r>
                        <a:rPr sz="1400" spc="-25" dirty="0">
                          <a:latin typeface="Calibri"/>
                          <a:cs typeface="Calibri"/>
                        </a:rPr>
                        <a:t>Reflects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degree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 which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personal independence </a:t>
                      </a:r>
                      <a:r>
                        <a:rPr sz="1400" spc="-5" dirty="0">
                          <a:latin typeface="Calibri"/>
                          <a:cs typeface="Calibri"/>
                        </a:rPr>
                        <a:t>is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valued over group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membership. </a:t>
                      </a:r>
                      <a:r>
                        <a:rPr sz="1400" spc="-30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c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y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co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n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g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h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g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h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nd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v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dua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li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m</a:t>
                      </a:r>
                      <a:r>
                        <a:rPr sz="1400" spc="-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v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l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ue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pe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na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l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g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l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s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476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252160" y="1263396"/>
            <a:ext cx="8722360" cy="443230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61594" marR="5080" indent="-49530">
              <a:lnSpc>
                <a:spcPts val="1610"/>
              </a:lnSpc>
              <a:spcBef>
                <a:spcPts val="210"/>
              </a:spcBef>
            </a:pPr>
            <a:r>
              <a:rPr sz="1400" spc="-5" dirty="0">
                <a:latin typeface="Arial MT"/>
                <a:cs typeface="Arial MT"/>
              </a:rPr>
              <a:t>National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culture</a:t>
            </a:r>
            <a:r>
              <a:rPr sz="1400" dirty="0">
                <a:latin typeface="Arial MT"/>
                <a:cs typeface="Arial MT"/>
              </a:rPr>
              <a:t> is </a:t>
            </a:r>
            <a:r>
              <a:rPr sz="1400" spc="-5" dirty="0">
                <a:latin typeface="Arial MT"/>
                <a:cs typeface="Arial MT"/>
              </a:rPr>
              <a:t>the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collective programming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of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the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mind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that distinguishes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members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of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one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group from others </a:t>
            </a:r>
            <a:r>
              <a:rPr sz="1400" spc="-37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(Hofstede,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1980)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45515"/>
            <a:ext cx="495427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62626"/>
                </a:solidFill>
              </a:rPr>
              <a:t>Hofstede,</a:t>
            </a:r>
            <a:r>
              <a:rPr spc="-10" dirty="0">
                <a:solidFill>
                  <a:srgbClr val="262626"/>
                </a:solidFill>
              </a:rPr>
              <a:t> </a:t>
            </a:r>
            <a:r>
              <a:rPr dirty="0">
                <a:solidFill>
                  <a:srgbClr val="262626"/>
                </a:solidFill>
              </a:rPr>
              <a:t>Hofstede</a:t>
            </a:r>
            <a:r>
              <a:rPr spc="-10" dirty="0">
                <a:solidFill>
                  <a:srgbClr val="262626"/>
                </a:solidFill>
              </a:rPr>
              <a:t> </a:t>
            </a:r>
            <a:r>
              <a:rPr dirty="0">
                <a:solidFill>
                  <a:srgbClr val="262626"/>
                </a:solidFill>
              </a:rPr>
              <a:t>and</a:t>
            </a:r>
            <a:r>
              <a:rPr spc="-5" dirty="0">
                <a:solidFill>
                  <a:srgbClr val="262626"/>
                </a:solidFill>
              </a:rPr>
              <a:t> </a:t>
            </a:r>
            <a:r>
              <a:rPr spc="-25" dirty="0">
                <a:solidFill>
                  <a:srgbClr val="262626"/>
                </a:solidFill>
              </a:rPr>
              <a:t>Minkov,</a:t>
            </a:r>
            <a:r>
              <a:rPr spc="-10" dirty="0">
                <a:solidFill>
                  <a:srgbClr val="262626"/>
                </a:solidFill>
              </a:rPr>
              <a:t> </a:t>
            </a:r>
            <a:r>
              <a:rPr dirty="0">
                <a:solidFill>
                  <a:srgbClr val="262626"/>
                </a:solidFill>
              </a:rPr>
              <a:t>2010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594611"/>
            <a:ext cx="7654925" cy="1933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100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b="1" spc="-5" dirty="0">
                <a:solidFill>
                  <a:srgbClr val="262626"/>
                </a:solidFill>
                <a:latin typeface="Arial"/>
                <a:cs typeface="Arial"/>
              </a:rPr>
              <a:t>Indulgence</a:t>
            </a:r>
            <a:r>
              <a:rPr sz="1600" b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62626"/>
                </a:solidFill>
                <a:latin typeface="Arial"/>
                <a:cs typeface="Arial"/>
              </a:rPr>
              <a:t>versus</a:t>
            </a:r>
            <a:r>
              <a:rPr sz="1600" b="1" spc="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62626"/>
                </a:solidFill>
                <a:latin typeface="Arial"/>
                <a:cs typeface="Arial"/>
              </a:rPr>
              <a:t>Restraint</a:t>
            </a:r>
            <a:r>
              <a:rPr sz="1600" b="1" spc="1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62626"/>
                </a:solidFill>
                <a:latin typeface="Arial"/>
                <a:cs typeface="Arial"/>
              </a:rPr>
              <a:t>cultural</a:t>
            </a:r>
            <a:r>
              <a:rPr sz="1600" b="1" spc="1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62626"/>
                </a:solidFill>
                <a:latin typeface="Arial"/>
                <a:cs typeface="Arial"/>
              </a:rPr>
              <a:t>dimension</a:t>
            </a:r>
            <a:endParaRPr sz="1600">
              <a:latin typeface="Arial"/>
              <a:cs typeface="Arial"/>
            </a:endParaRPr>
          </a:p>
          <a:p>
            <a:pPr marL="184150" marR="45085" indent="-171450">
              <a:lnSpc>
                <a:spcPct val="151300"/>
              </a:lnSpc>
              <a:spcBef>
                <a:spcPts val="695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Indulgence: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allowing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relatively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free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gratification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basic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natural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human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desires </a:t>
            </a:r>
            <a:r>
              <a:rPr sz="1600" spc="-4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related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to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having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life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having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fun</a:t>
            </a:r>
            <a:endParaRPr sz="1600">
              <a:latin typeface="Arial MT"/>
              <a:cs typeface="Arial MT"/>
            </a:endParaRPr>
          </a:p>
          <a:p>
            <a:pPr marL="184150" marR="5080" indent="-171450">
              <a:lnSpc>
                <a:spcPct val="151300"/>
              </a:lnSpc>
              <a:spcBef>
                <a:spcPts val="790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Restraint: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controlling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gratification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needs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regulates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it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by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means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strict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social </a:t>
            </a:r>
            <a:r>
              <a:rPr sz="1600" spc="-4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norms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7228833"/>
              </p:ext>
            </p:extLst>
          </p:nvPr>
        </p:nvGraphicFramePr>
        <p:xfrm>
          <a:off x="291783" y="1371600"/>
          <a:ext cx="8560434" cy="527234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97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633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718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1400" b="1" spc="-40" dirty="0">
                          <a:latin typeface="Arial"/>
                          <a:cs typeface="Arial"/>
                        </a:rPr>
                        <a:t>CU</a:t>
                      </a:r>
                      <a:r>
                        <a:rPr sz="1400" b="1" spc="-135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400" b="1" spc="-40" dirty="0">
                          <a:latin typeface="Arial"/>
                          <a:cs typeface="Arial"/>
                        </a:rPr>
                        <a:t>UR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4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40" dirty="0">
                          <a:latin typeface="Arial"/>
                          <a:cs typeface="Arial"/>
                        </a:rPr>
                        <a:t>D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4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4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400" b="1" spc="-40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400" b="1" spc="-3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40" dirty="0">
                          <a:latin typeface="Arial"/>
                          <a:cs typeface="Arial"/>
                        </a:rPr>
                        <a:t>O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N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36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1400" b="1" spc="-30" dirty="0">
                          <a:latin typeface="Arial"/>
                          <a:cs typeface="Arial"/>
                        </a:rPr>
                        <a:t>Associated</a:t>
                      </a:r>
                      <a:r>
                        <a:rPr sz="14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5" dirty="0">
                          <a:latin typeface="Arial"/>
                          <a:cs typeface="Arial"/>
                        </a:rPr>
                        <a:t>IHRM</a:t>
                      </a:r>
                      <a:r>
                        <a:rPr sz="14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5" dirty="0">
                          <a:latin typeface="Arial"/>
                          <a:cs typeface="Arial"/>
                        </a:rPr>
                        <a:t>practices</a:t>
                      </a:r>
                      <a:r>
                        <a:rPr sz="14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4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5" dirty="0">
                          <a:latin typeface="Arial"/>
                          <a:cs typeface="Arial"/>
                        </a:rPr>
                        <a:t>organizational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5" dirty="0">
                          <a:latin typeface="Arial"/>
                          <a:cs typeface="Arial"/>
                        </a:rPr>
                        <a:t>behaviours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36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16963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b="1" spc="-25" dirty="0">
                          <a:latin typeface="Arial"/>
                          <a:cs typeface="Arial"/>
                        </a:rPr>
                        <a:t>High</a:t>
                      </a:r>
                      <a:r>
                        <a:rPr sz="1400" b="1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Power</a:t>
                      </a:r>
                      <a:r>
                        <a:rPr sz="14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5" dirty="0">
                          <a:latin typeface="Arial"/>
                          <a:cs typeface="Arial"/>
                        </a:rPr>
                        <a:t>distance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17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2402840">
                        <a:lnSpc>
                          <a:spcPts val="1610"/>
                        </a:lnSpc>
                        <a:spcBef>
                          <a:spcPts val="365"/>
                        </a:spcBef>
                      </a:pPr>
                      <a:r>
                        <a:rPr sz="1400" spc="-30" dirty="0">
                          <a:latin typeface="Arial MT"/>
                          <a:cs typeface="Arial MT"/>
                        </a:rPr>
                        <a:t>Recruitment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to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high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positions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from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special colleges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60" dirty="0">
                          <a:latin typeface="Arial MT"/>
                          <a:cs typeface="Arial MT"/>
                        </a:rPr>
                        <a:t>Tall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hierarchy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resulting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4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slow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promotion</a:t>
                      </a:r>
                      <a:endParaRPr sz="1400">
                        <a:latin typeface="Arial MT"/>
                        <a:cs typeface="Arial MT"/>
                      </a:endParaRPr>
                    </a:p>
                    <a:p>
                      <a:pPr marL="90805" marR="3393440">
                        <a:lnSpc>
                          <a:spcPts val="1580"/>
                        </a:lnSpc>
                        <a:spcBef>
                          <a:spcPts val="114"/>
                        </a:spcBef>
                      </a:pPr>
                      <a:r>
                        <a:rPr sz="1400" spc="-30" dirty="0">
                          <a:latin typeface="Arial MT"/>
                          <a:cs typeface="Arial MT"/>
                        </a:rPr>
                        <a:t>Respect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for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people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higher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positions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Pay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reflects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position</a:t>
                      </a:r>
                      <a:endParaRPr sz="1400">
                        <a:latin typeface="Arial MT"/>
                        <a:cs typeface="Arial MT"/>
                      </a:endParaRPr>
                    </a:p>
                    <a:p>
                      <a:pPr marL="90805">
                        <a:lnSpc>
                          <a:spcPts val="1575"/>
                        </a:lnSpc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Decisions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delegated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upwards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63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74443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b="1" spc="-40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1400" b="1" spc="-3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ce</a:t>
                      </a:r>
                      <a:r>
                        <a:rPr sz="1400" b="1" spc="-20" dirty="0">
                          <a:latin typeface="Arial"/>
                          <a:cs typeface="Arial"/>
                        </a:rPr>
                        <a:t>rt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400" b="1" spc="-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y</a:t>
                      </a:r>
                      <a:r>
                        <a:rPr sz="1400" b="1" spc="-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9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vo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danc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e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42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ts val="1630"/>
                        </a:lnSpc>
                        <a:spcBef>
                          <a:spcPts val="270"/>
                        </a:spcBef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Rules,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defined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tasks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clearly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defined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roles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preferred</a:t>
                      </a:r>
                      <a:endParaRPr sz="1400">
                        <a:latin typeface="Arial MT"/>
                        <a:cs typeface="Arial MT"/>
                      </a:endParaRPr>
                    </a:p>
                    <a:p>
                      <a:pPr marL="90805">
                        <a:lnSpc>
                          <a:spcPts val="1630"/>
                        </a:lnSpc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There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may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be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lack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flexibility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initiative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among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employees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where</a:t>
                      </a:r>
                      <a:endParaRPr sz="1400">
                        <a:latin typeface="Arial MT"/>
                        <a:cs typeface="Arial MT"/>
                      </a:endParaRPr>
                    </a:p>
                    <a:p>
                      <a:pPr marL="90805">
                        <a:lnSpc>
                          <a:spcPts val="1645"/>
                        </a:lnSpc>
                        <a:spcBef>
                          <a:spcPts val="25"/>
                        </a:spcBef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Uncertainty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avoidance</a:t>
                      </a:r>
                      <a:r>
                        <a:rPr sz="1400" spc="-6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is</a:t>
                      </a:r>
                      <a:r>
                        <a:rPr sz="14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high</a:t>
                      </a:r>
                      <a:endParaRPr sz="1400">
                        <a:latin typeface="Arial MT"/>
                        <a:cs typeface="Arial MT"/>
                      </a:endParaRPr>
                    </a:p>
                    <a:p>
                      <a:pPr marL="90805">
                        <a:lnSpc>
                          <a:spcPts val="1645"/>
                        </a:lnSpc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Decision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making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is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delegated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upwards,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as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people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are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risk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averse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if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this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is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high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342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4517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b="1" spc="-40" dirty="0">
                          <a:latin typeface="Arial"/>
                          <a:cs typeface="Arial"/>
                        </a:rPr>
                        <a:t>H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g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h</a:t>
                      </a:r>
                      <a:r>
                        <a:rPr sz="1400" b="1" spc="-45" dirty="0">
                          <a:latin typeface="Arial"/>
                          <a:cs typeface="Arial"/>
                        </a:rPr>
                        <a:t> M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ascu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li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y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17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1316355">
                        <a:lnSpc>
                          <a:spcPts val="1610"/>
                        </a:lnSpc>
                        <a:spcBef>
                          <a:spcPts val="365"/>
                        </a:spcBef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Hard</a:t>
                      </a:r>
                      <a:r>
                        <a:rPr sz="14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measurement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systems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are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used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define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success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failure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rewards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will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be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favoured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over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non-financial</a:t>
                      </a:r>
                      <a:endParaRPr sz="1400" dirty="0">
                        <a:latin typeface="Arial MT"/>
                        <a:cs typeface="Arial MT"/>
                      </a:endParaRPr>
                    </a:p>
                  </a:txBody>
                  <a:tcPr marL="0" marR="0" marT="463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4959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b="1" spc="-25" dirty="0">
                          <a:latin typeface="Arial"/>
                          <a:cs typeface="Arial"/>
                        </a:rPr>
                        <a:t>High</a:t>
                      </a:r>
                      <a:r>
                        <a:rPr sz="1400" b="1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5" dirty="0">
                          <a:latin typeface="Arial"/>
                          <a:cs typeface="Arial"/>
                        </a:rPr>
                        <a:t>Individualism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17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3671570">
                        <a:lnSpc>
                          <a:spcPts val="1610"/>
                        </a:lnSpc>
                        <a:spcBef>
                          <a:spcPts val="365"/>
                        </a:spcBef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Pay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for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individual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performance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Competitive</a:t>
                      </a:r>
                      <a:r>
                        <a:rPr sz="1400" spc="-6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approach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400" spc="-6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goals</a:t>
                      </a:r>
                      <a:r>
                        <a:rPr sz="14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set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63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29886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400" b="1" spc="-35" dirty="0">
                          <a:latin typeface="Arial"/>
                          <a:cs typeface="Arial"/>
                        </a:rPr>
                        <a:t>Lo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w</a:t>
                      </a:r>
                      <a:r>
                        <a:rPr sz="14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35" dirty="0">
                          <a:latin typeface="Arial"/>
                          <a:cs typeface="Arial"/>
                        </a:rPr>
                        <a:t>nd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v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35" dirty="0">
                          <a:latin typeface="Arial"/>
                          <a:cs typeface="Arial"/>
                        </a:rPr>
                        <a:t>du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li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m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3307715">
                        <a:lnSpc>
                          <a:spcPts val="1610"/>
                        </a:lnSpc>
                        <a:spcBef>
                          <a:spcPts val="375"/>
                        </a:spcBef>
                      </a:pPr>
                      <a:r>
                        <a:rPr sz="1400" spc="-50" dirty="0">
                          <a:latin typeface="Arial MT"/>
                          <a:cs typeface="Arial MT"/>
                        </a:rPr>
                        <a:t>Teamwork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recognized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and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encouraged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Reward</a:t>
                      </a:r>
                      <a:r>
                        <a:rPr sz="14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based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on</a:t>
                      </a:r>
                      <a:r>
                        <a:rPr sz="14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group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achievement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b="1" spc="-25" dirty="0">
                          <a:latin typeface="Arial"/>
                          <a:cs typeface="Arial"/>
                        </a:rPr>
                        <a:t>High</a:t>
                      </a:r>
                      <a:r>
                        <a:rPr sz="1400" b="1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5" dirty="0">
                          <a:latin typeface="Arial"/>
                          <a:cs typeface="Arial"/>
                        </a:rPr>
                        <a:t>Collectivism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42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ts val="1630"/>
                        </a:lnSpc>
                        <a:spcBef>
                          <a:spcPts val="270"/>
                        </a:spcBef>
                      </a:pPr>
                      <a:r>
                        <a:rPr sz="1400" spc="-30" dirty="0">
                          <a:latin typeface="Arial MT"/>
                          <a:cs typeface="Arial MT"/>
                        </a:rPr>
                        <a:t>Recruitment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may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be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associated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with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family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links,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‘guanxi’</a:t>
                      </a:r>
                      <a:r>
                        <a:rPr sz="1400" spc="-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networks</a:t>
                      </a:r>
                      <a:endParaRPr sz="1400" dirty="0">
                        <a:latin typeface="Arial MT"/>
                        <a:cs typeface="Arial MT"/>
                      </a:endParaRPr>
                    </a:p>
                    <a:p>
                      <a:pPr marL="90805">
                        <a:lnSpc>
                          <a:spcPts val="1630"/>
                        </a:lnSpc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Groups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are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important,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loyalty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groups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as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extended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families,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caste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ethnic</a:t>
                      </a:r>
                      <a:endParaRPr sz="1400" dirty="0">
                        <a:latin typeface="Arial MT"/>
                        <a:cs typeface="Arial MT"/>
                      </a:endParaRPr>
                    </a:p>
                    <a:p>
                      <a:pPr marL="90805" marR="3193415">
                        <a:lnSpc>
                          <a:spcPts val="1610"/>
                        </a:lnSpc>
                        <a:spcBef>
                          <a:spcPts val="135"/>
                        </a:spcBef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group may influence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decisions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Preference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work</a:t>
                      </a:r>
                      <a:r>
                        <a:rPr sz="14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cooperative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teams</a:t>
                      </a:r>
                      <a:endParaRPr sz="1400" dirty="0">
                        <a:latin typeface="Arial MT"/>
                        <a:cs typeface="Arial MT"/>
                      </a:endParaRPr>
                    </a:p>
                  </a:txBody>
                  <a:tcPr marL="0" marR="0" marT="342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ts val="2400"/>
              </a:lnSpc>
              <a:spcBef>
                <a:spcPts val="380"/>
              </a:spcBef>
            </a:pPr>
            <a:r>
              <a:rPr dirty="0"/>
              <a:t>National</a:t>
            </a:r>
            <a:r>
              <a:rPr spc="-15" dirty="0"/>
              <a:t> </a:t>
            </a:r>
            <a:r>
              <a:rPr dirty="0"/>
              <a:t>Cultural</a:t>
            </a:r>
            <a:r>
              <a:rPr spc="-15" dirty="0"/>
              <a:t> </a:t>
            </a:r>
            <a:r>
              <a:rPr dirty="0"/>
              <a:t>dimensions</a:t>
            </a:r>
            <a:r>
              <a:rPr spc="-10" dirty="0"/>
              <a:t> </a:t>
            </a:r>
            <a:r>
              <a:rPr dirty="0"/>
              <a:t>and</a:t>
            </a:r>
            <a:r>
              <a:rPr spc="-90" dirty="0"/>
              <a:t> </a:t>
            </a:r>
            <a:r>
              <a:rPr dirty="0"/>
              <a:t>Associated</a:t>
            </a:r>
            <a:r>
              <a:rPr spc="-5" dirty="0"/>
              <a:t> IHRM </a:t>
            </a:r>
            <a:r>
              <a:rPr spc="-595" dirty="0"/>
              <a:t> </a:t>
            </a:r>
            <a:r>
              <a:rPr dirty="0"/>
              <a:t>practices</a:t>
            </a:r>
            <a:r>
              <a:rPr spc="-5" dirty="0"/>
              <a:t> (Crawley</a:t>
            </a:r>
            <a:r>
              <a:rPr dirty="0"/>
              <a:t> et</a:t>
            </a:r>
            <a:r>
              <a:rPr spc="5" dirty="0"/>
              <a:t> </a:t>
            </a:r>
            <a:r>
              <a:rPr dirty="0"/>
              <a:t>al.,</a:t>
            </a:r>
            <a:r>
              <a:rPr spc="-5" dirty="0"/>
              <a:t> </a:t>
            </a:r>
            <a:r>
              <a:rPr dirty="0"/>
              <a:t>2013)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19100"/>
            <a:ext cx="659701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 dirty="0"/>
              <a:t>Criticisms</a:t>
            </a:r>
            <a:r>
              <a:rPr sz="3200" spc="-20" dirty="0"/>
              <a:t> </a:t>
            </a:r>
            <a:r>
              <a:rPr sz="3200" spc="-5" dirty="0"/>
              <a:t>of</a:t>
            </a:r>
            <a:r>
              <a:rPr sz="3200" spc="-10" dirty="0"/>
              <a:t> </a:t>
            </a:r>
            <a:r>
              <a:rPr sz="3200" spc="-20" dirty="0"/>
              <a:t>Hofstede’s</a:t>
            </a:r>
            <a:r>
              <a:rPr sz="3200" spc="-15" dirty="0"/>
              <a:t> </a:t>
            </a:r>
            <a:r>
              <a:rPr sz="3200" spc="-5" dirty="0"/>
              <a:t>Research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511434" y="1596644"/>
            <a:ext cx="7543800" cy="27628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100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McSweeny (2002):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Arial MT"/>
                <a:cs typeface="Arial MT"/>
              </a:rPr>
              <a:t>Hofstede’s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work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is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based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on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flawed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assumptions: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6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-Organisation</a:t>
            </a:r>
            <a:r>
              <a:rPr sz="18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as</a:t>
            </a:r>
            <a:r>
              <a:rPr sz="18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microcosm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for nation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53300"/>
              </a:lnSpc>
              <a:spcBef>
                <a:spcPts val="700"/>
              </a:spcBef>
            </a:pP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-Assumption that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respondents are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permanently programmed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by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three non- </a:t>
            </a:r>
            <a:r>
              <a:rPr sz="1800" spc="-484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interacting cultures-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occupational, organizational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and national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5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-Research methods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may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not be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suitable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to examine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national</a:t>
            </a:r>
            <a:r>
              <a:rPr sz="18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culture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-The location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and context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the questionnaire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may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Arial MT"/>
                <a:cs typeface="Arial MT"/>
              </a:rPr>
              <a:t>affect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 the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results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65099"/>
            <a:ext cx="6416040" cy="833119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2700" marR="5080">
              <a:lnSpc>
                <a:spcPts val="3000"/>
              </a:lnSpc>
              <a:spcBef>
                <a:spcPts val="500"/>
              </a:spcBef>
            </a:pPr>
            <a:r>
              <a:rPr sz="2800" dirty="0"/>
              <a:t>Understanding IHRM- the </a:t>
            </a:r>
            <a:r>
              <a:rPr sz="2800" spc="-5" dirty="0"/>
              <a:t>institutional </a:t>
            </a:r>
            <a:r>
              <a:rPr sz="2800" spc="-765" dirty="0"/>
              <a:t> </a:t>
            </a:r>
            <a:r>
              <a:rPr sz="2800" dirty="0"/>
              <a:t>approach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511434" y="1484883"/>
            <a:ext cx="7685405" cy="4229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marR="208915" indent="-171450">
              <a:lnSpc>
                <a:spcPct val="130000"/>
              </a:lnSpc>
              <a:spcBef>
                <a:spcPts val="100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Institutions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comprise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regulative,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normative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cultural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normative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elements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that, 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together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with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associated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activities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resources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provide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stability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meaning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to </a:t>
            </a:r>
            <a:r>
              <a:rPr sz="1600" spc="-4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social life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(Scott,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2007,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p.56)</a:t>
            </a:r>
            <a:endParaRPr sz="1600">
              <a:latin typeface="Arial MT"/>
              <a:cs typeface="Arial MT"/>
            </a:endParaRPr>
          </a:p>
          <a:p>
            <a:pPr marL="184150" marR="5080" indent="-171450">
              <a:lnSpc>
                <a:spcPct val="130000"/>
              </a:lnSpc>
              <a:spcBef>
                <a:spcPts val="815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Institutions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play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central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role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the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ways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which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societies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distribute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benefits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 bear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 costs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development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strategies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policies,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they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influence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investment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decisions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the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organization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production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(Porter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Schwab,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2009,</a:t>
            </a:r>
            <a:endParaRPr sz="1600">
              <a:latin typeface="Arial MT"/>
              <a:cs typeface="Arial MT"/>
            </a:endParaRPr>
          </a:p>
          <a:p>
            <a:pPr marL="184150">
              <a:lnSpc>
                <a:spcPct val="100000"/>
              </a:lnSpc>
              <a:spcBef>
                <a:spcPts val="480"/>
              </a:spcBef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p.</a:t>
            </a:r>
            <a:r>
              <a:rPr sz="1600" spc="-3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4)</a:t>
            </a:r>
            <a:endParaRPr sz="16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spcBef>
                <a:spcPts val="1370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IHRM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practices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will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influenced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by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institutional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structures</a:t>
            </a:r>
            <a:endParaRPr sz="1600">
              <a:latin typeface="Arial MT"/>
              <a:cs typeface="Arial MT"/>
            </a:endParaRPr>
          </a:p>
          <a:p>
            <a:pPr marL="184150" marR="77470" indent="-171450">
              <a:lnSpc>
                <a:spcPct val="130000"/>
              </a:lnSpc>
              <a:spcBef>
                <a:spcPts val="815"/>
              </a:spcBef>
              <a:buClr>
                <a:srgbClr val="262626"/>
              </a:buClr>
              <a:buSzPct val="87500"/>
              <a:buFont typeface="Wingdings"/>
              <a:buChar char=""/>
              <a:tabLst>
                <a:tab pos="237490" algn="l"/>
                <a:tab pos="238125" algn="l"/>
              </a:tabLst>
            </a:pPr>
            <a:r>
              <a:rPr dirty="0"/>
              <a:t>	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Therefore,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MNCs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will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analyse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the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business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environment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countries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which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they </a:t>
            </a:r>
            <a:r>
              <a:rPr sz="1600" spc="-42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intend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to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operate</a:t>
            </a:r>
            <a:endParaRPr sz="1600">
              <a:latin typeface="Arial MT"/>
              <a:cs typeface="Arial MT"/>
            </a:endParaRPr>
          </a:p>
          <a:p>
            <a:pPr marL="184150" marR="46355" indent="-171450">
              <a:lnSpc>
                <a:spcPct val="130000"/>
              </a:lnSpc>
              <a:spcBef>
                <a:spcPts val="815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MNCs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will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 need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to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 consider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political,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economic,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social,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technological,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legislative </a:t>
            </a:r>
            <a:r>
              <a:rPr sz="1600" spc="-4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educational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context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that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affect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labour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market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they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are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entering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32307"/>
            <a:ext cx="5487670" cy="72072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5080">
              <a:lnSpc>
                <a:spcPts val="2590"/>
              </a:lnSpc>
              <a:spcBef>
                <a:spcPts val="425"/>
              </a:spcBef>
            </a:pPr>
            <a:r>
              <a:rPr sz="2400" spc="-5" dirty="0"/>
              <a:t>Understanding IHRM: the Institutional </a:t>
            </a:r>
            <a:r>
              <a:rPr sz="2400" spc="-655" dirty="0"/>
              <a:t> </a:t>
            </a:r>
            <a:r>
              <a:rPr sz="2400" spc="-5" dirty="0"/>
              <a:t>Approach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511434" y="1166875"/>
            <a:ext cx="7690484" cy="506412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84150" marR="5080" indent="-171450">
              <a:lnSpc>
                <a:spcPct val="150600"/>
              </a:lnSpc>
              <a:spcBef>
                <a:spcPts val="135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Neo-Institutional</a:t>
            </a:r>
            <a:r>
              <a:rPr sz="18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Model: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Incorporation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institutionally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mandated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elements </a:t>
            </a:r>
            <a:r>
              <a:rPr sz="1800" spc="-484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allows organizational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actors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to portray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the organization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as legitimate, 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thereby enhancing its likelihood of survival</a:t>
            </a:r>
            <a:endParaRPr sz="1800">
              <a:latin typeface="Arial MT"/>
              <a:cs typeface="Arial MT"/>
            </a:endParaRPr>
          </a:p>
          <a:p>
            <a:pPr marL="184150" marR="301625" indent="-171450" algn="just">
              <a:lnSpc>
                <a:spcPct val="148300"/>
              </a:lnSpc>
              <a:spcBef>
                <a:spcPts val="875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There are three institutional pillars: </a:t>
            </a:r>
            <a:r>
              <a:rPr sz="1800" spc="-15" dirty="0">
                <a:solidFill>
                  <a:srgbClr val="FF0000"/>
                </a:solidFill>
                <a:latin typeface="Arial MT"/>
                <a:cs typeface="Arial MT"/>
              </a:rPr>
              <a:t>Regulatory, </a:t>
            </a:r>
            <a:r>
              <a:rPr sz="1800" spc="-5" dirty="0">
                <a:solidFill>
                  <a:srgbClr val="FF0000"/>
                </a:solidFill>
                <a:latin typeface="Arial MT"/>
                <a:cs typeface="Arial MT"/>
              </a:rPr>
              <a:t>Normative and Cultural- </a:t>
            </a:r>
            <a:r>
              <a:rPr sz="1800" spc="-49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0000"/>
                </a:solidFill>
                <a:latin typeface="Arial MT"/>
                <a:cs typeface="Arial MT"/>
              </a:rPr>
              <a:t>Cognitive Pillars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(Scott, 1995, 2001,2007). </a:t>
            </a:r>
            <a:r>
              <a:rPr sz="1800" spc="-30" dirty="0">
                <a:solidFill>
                  <a:srgbClr val="262626"/>
                </a:solidFill>
                <a:latin typeface="Arial MT"/>
                <a:cs typeface="Arial MT"/>
              </a:rPr>
              <a:t>Together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they influence how </a:t>
            </a:r>
            <a:r>
              <a:rPr sz="1800" spc="-49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businesses are conducted through isomorphic pressures</a:t>
            </a:r>
            <a:endParaRPr sz="1800">
              <a:latin typeface="Arial MT"/>
              <a:cs typeface="Arial MT"/>
            </a:endParaRPr>
          </a:p>
          <a:p>
            <a:pPr marL="184150" marR="296545" indent="-171450" algn="just">
              <a:lnSpc>
                <a:spcPct val="147800"/>
              </a:lnSpc>
              <a:spcBef>
                <a:spcPts val="910"/>
              </a:spcBef>
              <a:buClr>
                <a:srgbClr val="262626"/>
              </a:buClr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1800" spc="-5" dirty="0">
                <a:solidFill>
                  <a:srgbClr val="FF0000"/>
                </a:solidFill>
                <a:latin typeface="Arial MT"/>
                <a:cs typeface="Arial MT"/>
              </a:rPr>
              <a:t>Isomorphic pressures </a:t>
            </a:r>
            <a:r>
              <a:rPr sz="1800" spc="-5" dirty="0">
                <a:latin typeface="Arial MT"/>
                <a:cs typeface="Arial MT"/>
              </a:rPr>
              <a:t>can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be coercive, mimetic or normative (DiMaggio </a:t>
            </a:r>
            <a:r>
              <a:rPr sz="1800" spc="-49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8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Powell, 1983)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262626"/>
              </a:buClr>
              <a:buFont typeface="Wingdings"/>
              <a:buChar char=""/>
            </a:pPr>
            <a:endParaRPr sz="16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spcBef>
                <a:spcPts val="5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1800" b="1" i="1" spc="-5" dirty="0">
                <a:solidFill>
                  <a:srgbClr val="262626"/>
                </a:solidFill>
                <a:latin typeface="Arial"/>
                <a:cs typeface="Arial"/>
              </a:rPr>
              <a:t>Coercive:</a:t>
            </a:r>
            <a:r>
              <a:rPr sz="1800" b="1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imposed by 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 powerful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formal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authorities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262626"/>
              </a:buClr>
              <a:buFont typeface="Wingdings"/>
              <a:buChar char=""/>
            </a:pPr>
            <a:endParaRPr sz="16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1800" b="1" i="1" spc="-5" dirty="0">
                <a:solidFill>
                  <a:srgbClr val="262626"/>
                </a:solidFill>
                <a:latin typeface="Arial"/>
                <a:cs typeface="Arial"/>
              </a:rPr>
              <a:t>Normative:</a:t>
            </a:r>
            <a:r>
              <a:rPr sz="1800" b="1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imposed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by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professional</a:t>
            </a:r>
            <a:r>
              <a:rPr sz="18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bodies,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considered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as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norm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262626"/>
              </a:buClr>
              <a:buFont typeface="Wingdings"/>
              <a:buChar char=""/>
            </a:pPr>
            <a:endParaRPr sz="15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spcBef>
                <a:spcPts val="5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1800" b="1" i="1" spc="-5" dirty="0">
                <a:solidFill>
                  <a:srgbClr val="262626"/>
                </a:solidFill>
                <a:latin typeface="Arial"/>
                <a:cs typeface="Arial"/>
              </a:rPr>
              <a:t>Mimetic: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copying successful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organisations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45515"/>
            <a:ext cx="3526154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Institutional</a:t>
            </a:r>
            <a:r>
              <a:rPr spc="-15" dirty="0"/>
              <a:t> </a:t>
            </a:r>
            <a:r>
              <a:rPr spc="-5" dirty="0"/>
              <a:t>Pillars</a:t>
            </a:r>
            <a:r>
              <a:rPr spc="-10" dirty="0"/>
              <a:t> </a:t>
            </a:r>
            <a:r>
              <a:rPr dirty="0"/>
              <a:t>(1</a:t>
            </a:r>
            <a:r>
              <a:rPr spc="-10" dirty="0"/>
              <a:t> </a:t>
            </a:r>
            <a:r>
              <a:rPr dirty="0"/>
              <a:t>of</a:t>
            </a:r>
            <a:r>
              <a:rPr spc="-5" dirty="0"/>
              <a:t> </a:t>
            </a:r>
            <a:r>
              <a:rPr dirty="0"/>
              <a:t>3)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596644"/>
            <a:ext cx="7722234" cy="3543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262626"/>
                </a:solidFill>
                <a:latin typeface="Arial"/>
                <a:cs typeface="Arial"/>
              </a:rPr>
              <a:t>Regulatory</a:t>
            </a:r>
            <a:r>
              <a:rPr sz="1800" b="1" spc="-2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262626"/>
                </a:solidFill>
                <a:latin typeface="Arial"/>
                <a:cs typeface="Arial"/>
              </a:rPr>
              <a:t>Pillar</a:t>
            </a:r>
            <a:endParaRPr sz="1800">
              <a:latin typeface="Arial"/>
              <a:cs typeface="Arial"/>
            </a:endParaRPr>
          </a:p>
          <a:p>
            <a:pPr marL="184150" marR="252095" indent="-171450">
              <a:lnSpc>
                <a:spcPct val="151200"/>
              </a:lnSpc>
              <a:spcBef>
                <a:spcPts val="844"/>
              </a:spcBef>
              <a:buSzPct val="87500"/>
              <a:buChar char="•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Regulative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component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country's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institutional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characteristics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as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those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existing </a:t>
            </a:r>
            <a:r>
              <a:rPr sz="1600" spc="-4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laws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rules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a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particular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national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environment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that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promote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certain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forms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behaviours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while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restricting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others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(Scott,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1995,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2001,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2007)</a:t>
            </a:r>
            <a:endParaRPr sz="1600">
              <a:latin typeface="Arial MT"/>
              <a:cs typeface="Arial MT"/>
            </a:endParaRPr>
          </a:p>
          <a:p>
            <a:pPr marL="184150" marR="5080" indent="-171450">
              <a:lnSpc>
                <a:spcPct val="150000"/>
              </a:lnSpc>
              <a:spcBef>
                <a:spcPts val="720"/>
              </a:spcBef>
              <a:buSzPct val="87500"/>
              <a:buChar char="•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Examples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organizations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this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pillar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are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the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government,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legal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system,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courts </a:t>
            </a:r>
            <a:r>
              <a:rPr sz="1600" spc="-4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 police</a:t>
            </a:r>
            <a:endParaRPr sz="1600">
              <a:latin typeface="Arial MT"/>
              <a:cs typeface="Arial MT"/>
            </a:endParaRPr>
          </a:p>
          <a:p>
            <a:pPr marL="184150" marR="189230" indent="-171450">
              <a:lnSpc>
                <a:spcPct val="150600"/>
              </a:lnSpc>
              <a:spcBef>
                <a:spcPts val="830"/>
              </a:spcBef>
              <a:buSzPct val="87500"/>
              <a:buFont typeface="Arial MT"/>
              <a:buChar char="•"/>
              <a:tabLst>
                <a:tab pos="184150" algn="l"/>
              </a:tabLst>
            </a:pPr>
            <a:r>
              <a:rPr sz="1600" b="1" i="1" spc="-5" dirty="0">
                <a:solidFill>
                  <a:srgbClr val="262626"/>
                </a:solidFill>
                <a:latin typeface="Arial"/>
                <a:cs typeface="Arial"/>
              </a:rPr>
              <a:t>Isomorphic</a:t>
            </a:r>
            <a:r>
              <a:rPr sz="1600" b="1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600" b="1" i="1" spc="-5" dirty="0">
                <a:solidFill>
                  <a:srgbClr val="262626"/>
                </a:solidFill>
                <a:latin typeface="Arial"/>
                <a:cs typeface="Arial"/>
              </a:rPr>
              <a:t>pressure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:</a:t>
            </a:r>
            <a:r>
              <a:rPr sz="16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enforcement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mechanism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regulatory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20" dirty="0">
                <a:solidFill>
                  <a:srgbClr val="262626"/>
                </a:solidFill>
                <a:latin typeface="Arial MT"/>
                <a:cs typeface="Arial MT"/>
              </a:rPr>
              <a:t>pillar,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thus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key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process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identified,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largely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i="1" spc="-5" dirty="0">
                <a:solidFill>
                  <a:srgbClr val="FF0000"/>
                </a:solidFill>
                <a:latin typeface="Arial"/>
                <a:cs typeface="Arial"/>
              </a:rPr>
              <a:t>coercive</a:t>
            </a:r>
            <a:r>
              <a:rPr sz="1600" i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through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rules,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boundaries,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laws </a:t>
            </a:r>
            <a:r>
              <a:rPr sz="1600" spc="-4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 regulations,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sanctions</a:t>
            </a:r>
            <a:r>
              <a:rPr sz="1600" spc="2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(North,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1990).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45515"/>
            <a:ext cx="3526154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Institutional</a:t>
            </a:r>
            <a:r>
              <a:rPr spc="-15" dirty="0"/>
              <a:t> </a:t>
            </a:r>
            <a:r>
              <a:rPr spc="-5" dirty="0"/>
              <a:t>Pillars</a:t>
            </a:r>
            <a:r>
              <a:rPr spc="-10" dirty="0"/>
              <a:t> </a:t>
            </a:r>
            <a:r>
              <a:rPr dirty="0"/>
              <a:t>(2</a:t>
            </a:r>
            <a:r>
              <a:rPr spc="-10" dirty="0"/>
              <a:t> </a:t>
            </a:r>
            <a:r>
              <a:rPr dirty="0"/>
              <a:t>of</a:t>
            </a:r>
            <a:r>
              <a:rPr spc="-5" dirty="0"/>
              <a:t> </a:t>
            </a:r>
            <a:r>
              <a:rPr dirty="0"/>
              <a:t>3)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558544"/>
            <a:ext cx="7653020" cy="41865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5" dirty="0">
                <a:solidFill>
                  <a:srgbClr val="262626"/>
                </a:solidFill>
                <a:latin typeface="Arial"/>
                <a:cs typeface="Arial"/>
              </a:rPr>
              <a:t>Normative</a:t>
            </a:r>
            <a:r>
              <a:rPr sz="1500" b="1" spc="-30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500" b="1" spc="-5" dirty="0">
                <a:solidFill>
                  <a:srgbClr val="262626"/>
                </a:solidFill>
                <a:latin typeface="Arial"/>
                <a:cs typeface="Arial"/>
              </a:rPr>
              <a:t>Pillar</a:t>
            </a:r>
            <a:endParaRPr sz="1500">
              <a:latin typeface="Arial"/>
              <a:cs typeface="Arial"/>
            </a:endParaRPr>
          </a:p>
          <a:p>
            <a:pPr marL="184150" marR="543560" indent="-171450">
              <a:lnSpc>
                <a:spcPct val="130000"/>
              </a:lnSpc>
              <a:spcBef>
                <a:spcPts val="795"/>
              </a:spcBef>
              <a:buSzPct val="92857"/>
              <a:buFont typeface="Wingdings"/>
              <a:buChar char=""/>
              <a:tabLst>
                <a:tab pos="184150" algn="l"/>
              </a:tabLst>
            </a:pP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Normative components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of institutions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define what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is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 appropriate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'right'</a:t>
            </a:r>
            <a:r>
              <a:rPr sz="1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for 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 society's </a:t>
            </a:r>
            <a:r>
              <a:rPr sz="1400" spc="-37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members</a:t>
            </a:r>
            <a:r>
              <a:rPr sz="1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(Scott, 1995, 2007)</a:t>
            </a:r>
            <a:endParaRPr sz="1400">
              <a:latin typeface="Arial MT"/>
              <a:cs typeface="Arial MT"/>
            </a:endParaRPr>
          </a:p>
          <a:p>
            <a:pPr marL="184150" marR="60325" indent="-171450">
              <a:lnSpc>
                <a:spcPct val="131400"/>
              </a:lnSpc>
              <a:spcBef>
                <a:spcPts val="695"/>
              </a:spcBef>
              <a:buSzPct val="92857"/>
              <a:buFont typeface="Wingdings"/>
              <a:buChar char=""/>
              <a:tabLst>
                <a:tab pos="184150" algn="l"/>
              </a:tabLst>
            </a:pP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Consists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“social</a:t>
            </a:r>
            <a:r>
              <a:rPr sz="14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norms,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values,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beliefs</a:t>
            </a:r>
            <a:r>
              <a:rPr sz="14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assumptions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that</a:t>
            </a:r>
            <a:r>
              <a:rPr sz="14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are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socially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shared</a:t>
            </a:r>
            <a:r>
              <a:rPr sz="14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carried </a:t>
            </a:r>
            <a:r>
              <a:rPr sz="1400" spc="-37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out</a:t>
            </a:r>
            <a:r>
              <a:rPr sz="1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by individuals”  (Kostova 1997, p.180)</a:t>
            </a:r>
            <a:endParaRPr sz="1400">
              <a:latin typeface="Arial MT"/>
              <a:cs typeface="Arial MT"/>
            </a:endParaRPr>
          </a:p>
          <a:p>
            <a:pPr marL="184150" marR="5080" indent="-171450">
              <a:lnSpc>
                <a:spcPct val="130700"/>
              </a:lnSpc>
              <a:spcBef>
                <a:spcPts val="805"/>
              </a:spcBef>
              <a:buSzPct val="92857"/>
              <a:buFont typeface="Wingdings"/>
              <a:buChar char=""/>
              <a:tabLst>
                <a:tab pos="184150" algn="l"/>
              </a:tabLst>
            </a:pP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Examples include less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formal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institutions: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religious groups,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employer</a:t>
            </a:r>
            <a:r>
              <a:rPr sz="1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or</a:t>
            </a:r>
            <a:r>
              <a:rPr sz="1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professional 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organizations e.g., Chartered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Management institute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(CMI), Chartered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institute of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Personnel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and </a:t>
            </a:r>
            <a:r>
              <a:rPr sz="1400" spc="-37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Development</a:t>
            </a:r>
            <a:r>
              <a:rPr sz="1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(CIPD)</a:t>
            </a:r>
            <a:endParaRPr sz="1400">
              <a:latin typeface="Arial MT"/>
              <a:cs typeface="Arial MT"/>
            </a:endParaRPr>
          </a:p>
          <a:p>
            <a:pPr marL="184150" marR="138430" indent="-171450">
              <a:lnSpc>
                <a:spcPct val="131400"/>
              </a:lnSpc>
              <a:spcBef>
                <a:spcPts val="795"/>
              </a:spcBef>
              <a:buSzPct val="92857"/>
              <a:buFont typeface="Wingdings"/>
              <a:buChar char=""/>
              <a:tabLst>
                <a:tab pos="184150" algn="l"/>
              </a:tabLst>
            </a:pPr>
            <a:r>
              <a:rPr sz="1400" b="1" i="1" spc="-5" dirty="0">
                <a:solidFill>
                  <a:srgbClr val="262626"/>
                </a:solidFill>
                <a:latin typeface="Arial"/>
                <a:cs typeface="Arial"/>
              </a:rPr>
              <a:t>Isomorphic Pressure: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Emphasis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for the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normative pillar 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is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placed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on </a:t>
            </a:r>
            <a:r>
              <a:rPr sz="1400" i="1" spc="-5" dirty="0">
                <a:solidFill>
                  <a:srgbClr val="FF0000"/>
                </a:solidFill>
                <a:latin typeface="Arial"/>
                <a:cs typeface="Arial"/>
              </a:rPr>
              <a:t>normative s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ystems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that </a:t>
            </a:r>
            <a:r>
              <a:rPr sz="1400" i="1" spc="-37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include values and norms that impose constraints on social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behaviour</a:t>
            </a:r>
            <a:endParaRPr sz="1400">
              <a:latin typeface="Arial"/>
              <a:cs typeface="Arial"/>
            </a:endParaRPr>
          </a:p>
          <a:p>
            <a:pPr marL="12700" marR="447675">
              <a:lnSpc>
                <a:spcPct val="130000"/>
              </a:lnSpc>
              <a:spcBef>
                <a:spcPts val="720"/>
              </a:spcBef>
            </a:pPr>
            <a:r>
              <a:rPr sz="1400" b="1" i="1" spc="-10" dirty="0">
                <a:solidFill>
                  <a:srgbClr val="262626"/>
                </a:solidFill>
                <a:latin typeface="Arial"/>
                <a:cs typeface="Arial"/>
              </a:rPr>
              <a:t>-</a:t>
            </a:r>
            <a:r>
              <a:rPr sz="1400" i="1" spc="-10" dirty="0">
                <a:solidFill>
                  <a:srgbClr val="262626"/>
                </a:solidFill>
                <a:latin typeface="Arial"/>
                <a:cs typeface="Arial"/>
              </a:rPr>
              <a:t>Values: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 conceptions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of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preferred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or desirable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standards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for assessing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existing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structures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or </a:t>
            </a:r>
            <a:r>
              <a:rPr sz="1400" i="1" spc="-37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behaviours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-Norms: specify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how</a:t>
            </a:r>
            <a:r>
              <a:rPr sz="1400" i="1" spc="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things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should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be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done, conceptions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of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fair business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practices etc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45515"/>
            <a:ext cx="3526154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Institutional</a:t>
            </a:r>
            <a:r>
              <a:rPr spc="-15" dirty="0"/>
              <a:t> </a:t>
            </a:r>
            <a:r>
              <a:rPr spc="-5" dirty="0"/>
              <a:t>Pillars</a:t>
            </a:r>
            <a:r>
              <a:rPr spc="-10" dirty="0"/>
              <a:t> </a:t>
            </a:r>
            <a:r>
              <a:rPr dirty="0"/>
              <a:t>(3</a:t>
            </a:r>
            <a:r>
              <a:rPr spc="-10" dirty="0"/>
              <a:t> </a:t>
            </a:r>
            <a:r>
              <a:rPr dirty="0"/>
              <a:t>of</a:t>
            </a:r>
            <a:r>
              <a:rPr spc="-5" dirty="0"/>
              <a:t> </a:t>
            </a:r>
            <a:r>
              <a:rPr dirty="0"/>
              <a:t>3)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569720"/>
            <a:ext cx="7704455" cy="4102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b="1" spc="-5" dirty="0">
                <a:solidFill>
                  <a:srgbClr val="262626"/>
                </a:solidFill>
                <a:latin typeface="Arial"/>
                <a:cs typeface="Arial"/>
              </a:rPr>
              <a:t>Cultural-Cognitive</a:t>
            </a:r>
            <a:r>
              <a:rPr sz="1700" b="1" spc="-2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700" b="1" dirty="0">
                <a:solidFill>
                  <a:srgbClr val="262626"/>
                </a:solidFill>
                <a:latin typeface="Arial"/>
                <a:cs typeface="Arial"/>
              </a:rPr>
              <a:t>Pillar</a:t>
            </a:r>
            <a:endParaRPr sz="1700">
              <a:latin typeface="Arial"/>
              <a:cs typeface="Arial"/>
            </a:endParaRPr>
          </a:p>
          <a:p>
            <a:pPr marL="184150" marR="313055" indent="-171450">
              <a:lnSpc>
                <a:spcPct val="144000"/>
              </a:lnSpc>
              <a:spcBef>
                <a:spcPts val="775"/>
              </a:spcBef>
              <a:buSzPct val="93333"/>
              <a:buFont typeface="Wingdings"/>
              <a:buChar char=""/>
              <a:tabLst>
                <a:tab pos="184150" algn="l"/>
              </a:tabLst>
            </a:pP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Reflects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 shared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knowledge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conceptions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that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constitute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nature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social</a:t>
            </a:r>
            <a:r>
              <a:rPr sz="15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reality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and </a:t>
            </a:r>
            <a:r>
              <a:rPr sz="1500" spc="-40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create</a:t>
            </a: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the frames through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which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meaning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is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made.</a:t>
            </a:r>
            <a:endParaRPr sz="15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spcBef>
                <a:spcPts val="1510"/>
              </a:spcBef>
              <a:buSzPct val="93333"/>
              <a:buFont typeface="Wingdings"/>
              <a:buChar char=""/>
              <a:tabLst>
                <a:tab pos="184150" algn="l"/>
              </a:tabLst>
            </a:pP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It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is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internal</a:t>
            </a:r>
            <a:r>
              <a:rPr sz="15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representation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the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environment.</a:t>
            </a:r>
            <a:endParaRPr sz="1500">
              <a:latin typeface="Arial MT"/>
              <a:cs typeface="Arial MT"/>
            </a:endParaRPr>
          </a:p>
          <a:p>
            <a:pPr marL="184150" marR="467995" indent="-171450">
              <a:lnSpc>
                <a:spcPct val="138700"/>
              </a:lnSpc>
              <a:spcBef>
                <a:spcPts val="795"/>
              </a:spcBef>
              <a:buSzPct val="93333"/>
              <a:buFont typeface="Wingdings"/>
              <a:buChar char=""/>
              <a:tabLst>
                <a:tab pos="184150" algn="l"/>
              </a:tabLst>
            </a:pP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Affect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5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way</a:t>
            </a:r>
            <a:r>
              <a:rPr sz="15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people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notice,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categorize,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interpret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stimuli</a:t>
            </a:r>
            <a:r>
              <a:rPr sz="15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from</a:t>
            </a:r>
            <a:r>
              <a:rPr sz="15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environment. </a:t>
            </a:r>
            <a:r>
              <a:rPr sz="1500" spc="-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(Kostova,</a:t>
            </a:r>
            <a:r>
              <a:rPr sz="15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1999)</a:t>
            </a:r>
            <a:endParaRPr sz="15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spcBef>
                <a:spcPts val="1510"/>
              </a:spcBef>
              <a:buSzPct val="93333"/>
              <a:buFont typeface="Wingdings"/>
              <a:buChar char=""/>
              <a:tabLst>
                <a:tab pos="184150" algn="l"/>
              </a:tabLst>
            </a:pP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Examples</a:t>
            </a: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:</a:t>
            </a:r>
            <a:r>
              <a:rPr sz="15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symbols,</a:t>
            </a: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word,</a:t>
            </a:r>
            <a:r>
              <a:rPr sz="15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sign,</a:t>
            </a:r>
            <a:r>
              <a:rPr sz="15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gestures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even</a:t>
            </a: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language</a:t>
            </a:r>
            <a:endParaRPr sz="15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262626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262626"/>
              </a:buClr>
              <a:buFont typeface="Wingdings"/>
              <a:buChar char=""/>
            </a:pPr>
            <a:endParaRPr sz="1950">
              <a:latin typeface="Arial MT"/>
              <a:cs typeface="Arial MT"/>
            </a:endParaRPr>
          </a:p>
          <a:p>
            <a:pPr marL="184150" marR="5080" indent="-171450">
              <a:lnSpc>
                <a:spcPct val="138700"/>
              </a:lnSpc>
              <a:buSzPct val="93333"/>
              <a:buFont typeface="Wingdings"/>
              <a:buChar char=""/>
              <a:tabLst>
                <a:tab pos="184150" algn="l"/>
              </a:tabLst>
            </a:pPr>
            <a:r>
              <a:rPr sz="1500" b="1" i="1" spc="-5" dirty="0">
                <a:solidFill>
                  <a:srgbClr val="262626"/>
                </a:solidFill>
                <a:latin typeface="Arial"/>
                <a:cs typeface="Arial"/>
              </a:rPr>
              <a:t>Isomorphic pressure:</a:t>
            </a:r>
            <a:r>
              <a:rPr sz="1500" b="1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cognitive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component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institutions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influences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how 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organizations</a:t>
            </a:r>
            <a:r>
              <a:rPr sz="15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act</a:t>
            </a:r>
            <a:r>
              <a:rPr sz="15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during</a:t>
            </a:r>
            <a:r>
              <a:rPr sz="15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uncertainty-encourages</a:t>
            </a:r>
            <a:r>
              <a:rPr sz="15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FF0000"/>
                </a:solidFill>
                <a:latin typeface="Arial MT"/>
                <a:cs typeface="Arial MT"/>
              </a:rPr>
              <a:t>mimetic</a:t>
            </a:r>
            <a:r>
              <a:rPr sz="1500" spc="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or</a:t>
            </a:r>
            <a:r>
              <a:rPr sz="15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imitating</a:t>
            </a:r>
            <a:r>
              <a:rPr sz="15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patterns</a:t>
            </a:r>
            <a:r>
              <a:rPr sz="15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5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activities </a:t>
            </a:r>
            <a:r>
              <a:rPr sz="1500" spc="-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that</a:t>
            </a:r>
            <a:r>
              <a:rPr sz="15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have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strong cultural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 support</a:t>
            </a: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(Scott,</a:t>
            </a: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1995)</a:t>
            </a:r>
            <a:endParaRPr sz="15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94908" y="728650"/>
            <a:ext cx="3752850" cy="5638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500" b="0" spc="20" dirty="0">
                <a:solidFill>
                  <a:srgbClr val="007FA3"/>
                </a:solidFill>
                <a:latin typeface="Calibri Light"/>
                <a:cs typeface="Calibri Light"/>
              </a:rPr>
              <a:t>Pillars</a:t>
            </a:r>
            <a:r>
              <a:rPr sz="3500" b="0" spc="5" dirty="0">
                <a:solidFill>
                  <a:srgbClr val="007FA3"/>
                </a:solidFill>
                <a:latin typeface="Calibri Light"/>
                <a:cs typeface="Calibri Light"/>
              </a:rPr>
              <a:t> </a:t>
            </a:r>
            <a:r>
              <a:rPr sz="3500" b="0" spc="35" dirty="0">
                <a:solidFill>
                  <a:srgbClr val="007FA3"/>
                </a:solidFill>
                <a:latin typeface="Calibri Light"/>
                <a:cs typeface="Calibri Light"/>
              </a:rPr>
              <a:t>of</a:t>
            </a:r>
            <a:r>
              <a:rPr sz="3500" b="0" spc="5" dirty="0">
                <a:solidFill>
                  <a:srgbClr val="007FA3"/>
                </a:solidFill>
                <a:latin typeface="Calibri Light"/>
                <a:cs typeface="Calibri Light"/>
              </a:rPr>
              <a:t> </a:t>
            </a:r>
            <a:r>
              <a:rPr sz="3500" b="0" spc="30" dirty="0">
                <a:solidFill>
                  <a:srgbClr val="007FA3"/>
                </a:solidFill>
                <a:latin typeface="Calibri Light"/>
                <a:cs typeface="Calibri Light"/>
              </a:rPr>
              <a:t>Institutions</a:t>
            </a:r>
            <a:endParaRPr sz="3500">
              <a:latin typeface="Calibri Light"/>
              <a:cs typeface="Calibri Light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5142" y="1556326"/>
            <a:ext cx="6593715" cy="443427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243296" y="6225540"/>
            <a:ext cx="143446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 MT"/>
                <a:cs typeface="Arial MT"/>
              </a:rPr>
              <a:t>Scott</a:t>
            </a:r>
            <a:r>
              <a:rPr sz="1400" spc="-4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(2007,</a:t>
            </a:r>
            <a:r>
              <a:rPr sz="1400" spc="-3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p.60)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90600" y="762000"/>
            <a:ext cx="6934200" cy="48768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493202" y="6024372"/>
            <a:ext cx="216090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 MT"/>
                <a:cs typeface="Arial MT"/>
              </a:rPr>
              <a:t>Toinpre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et</a:t>
            </a:r>
            <a:r>
              <a:rPr sz="1400" spc="-2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al.,</a:t>
            </a:r>
            <a:r>
              <a:rPr sz="1400" spc="-2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(2018,</a:t>
            </a:r>
            <a:r>
              <a:rPr sz="1400" spc="-2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p175)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45515"/>
            <a:ext cx="6374765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MNCs</a:t>
            </a:r>
            <a:r>
              <a:rPr spc="-10" dirty="0"/>
              <a:t> </a:t>
            </a:r>
            <a:r>
              <a:rPr dirty="0"/>
              <a:t>as</a:t>
            </a:r>
            <a:r>
              <a:rPr spc="-5" dirty="0"/>
              <a:t> </a:t>
            </a:r>
            <a:r>
              <a:rPr dirty="0"/>
              <a:t>a</a:t>
            </a:r>
            <a:r>
              <a:rPr spc="-10" dirty="0"/>
              <a:t> </a:t>
            </a:r>
            <a:r>
              <a:rPr dirty="0"/>
              <a:t>challenge</a:t>
            </a:r>
            <a:r>
              <a:rPr spc="-5" dirty="0"/>
              <a:t> </a:t>
            </a:r>
            <a:r>
              <a:rPr dirty="0"/>
              <a:t>to</a:t>
            </a:r>
            <a:r>
              <a:rPr spc="-5" dirty="0"/>
              <a:t> </a:t>
            </a:r>
            <a:r>
              <a:rPr dirty="0"/>
              <a:t>Neo-institutional</a:t>
            </a:r>
            <a:r>
              <a:rPr spc="-5" dirty="0"/>
              <a:t> </a:t>
            </a:r>
            <a:r>
              <a:rPr dirty="0"/>
              <a:t>theory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455420"/>
            <a:ext cx="7459980" cy="3783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marR="71120" indent="-171450">
              <a:lnSpc>
                <a:spcPct val="150000"/>
              </a:lnSpc>
              <a:spcBef>
                <a:spcPts val="100"/>
              </a:spcBef>
              <a:buClr>
                <a:srgbClr val="262626"/>
              </a:buClr>
              <a:buSzPct val="90000"/>
              <a:buFont typeface="Wingdings"/>
              <a:buChar char=""/>
              <a:tabLst>
                <a:tab pos="184150" algn="l"/>
              </a:tabLst>
            </a:pPr>
            <a:r>
              <a:rPr sz="2000" dirty="0">
                <a:latin typeface="Arial MT"/>
                <a:cs typeface="Arial MT"/>
              </a:rPr>
              <a:t>MNCs</a:t>
            </a:r>
            <a:r>
              <a:rPr sz="2000" spc="-5" dirty="0">
                <a:latin typeface="Arial MT"/>
                <a:cs typeface="Arial MT"/>
              </a:rPr>
              <a:t> are </a:t>
            </a:r>
            <a:r>
              <a:rPr sz="2000" spc="-10" dirty="0">
                <a:latin typeface="Arial MT"/>
                <a:cs typeface="Arial MT"/>
              </a:rPr>
              <a:t>affected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by </a:t>
            </a:r>
            <a:r>
              <a:rPr sz="2000" spc="-5" dirty="0">
                <a:latin typeface="Arial MT"/>
                <a:cs typeface="Arial MT"/>
              </a:rPr>
              <a:t>institutions </a:t>
            </a:r>
            <a:r>
              <a:rPr sz="2000" dirty="0">
                <a:latin typeface="Arial MT"/>
                <a:cs typeface="Arial MT"/>
              </a:rPr>
              <a:t>in</a:t>
            </a:r>
            <a:r>
              <a:rPr sz="2000" spc="-5" dirty="0">
                <a:latin typeface="Arial MT"/>
                <a:cs typeface="Arial MT"/>
              </a:rPr>
              <a:t> their home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25" dirty="0">
                <a:latin typeface="Arial MT"/>
                <a:cs typeface="Arial MT"/>
              </a:rPr>
              <a:t>country,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which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turn </a:t>
            </a:r>
            <a:r>
              <a:rPr sz="2000" dirty="0">
                <a:latin typeface="Arial MT"/>
                <a:cs typeface="Arial MT"/>
              </a:rPr>
              <a:t>influence </a:t>
            </a:r>
            <a:r>
              <a:rPr sz="2000" spc="-5" dirty="0">
                <a:latin typeface="Arial MT"/>
                <a:cs typeface="Arial MT"/>
              </a:rPr>
              <a:t>their </a:t>
            </a:r>
            <a:r>
              <a:rPr sz="2000" dirty="0">
                <a:latin typeface="Arial MT"/>
                <a:cs typeface="Arial MT"/>
              </a:rPr>
              <a:t>subsidiaries </a:t>
            </a:r>
            <a:r>
              <a:rPr sz="2000" spc="-5" dirty="0">
                <a:latin typeface="Arial MT"/>
                <a:cs typeface="Arial MT"/>
              </a:rPr>
              <a:t>overseas. </a:t>
            </a:r>
            <a:r>
              <a:rPr sz="2000" dirty="0">
                <a:latin typeface="Arial MT"/>
                <a:cs typeface="Arial MT"/>
              </a:rPr>
              <a:t>At </a:t>
            </a:r>
            <a:r>
              <a:rPr sz="2000" spc="-5" dirty="0">
                <a:latin typeface="Arial MT"/>
                <a:cs typeface="Arial MT"/>
              </a:rPr>
              <a:t>the same time </a:t>
            </a:r>
            <a:r>
              <a:rPr sz="2000" dirty="0">
                <a:latin typeface="Arial MT"/>
                <a:cs typeface="Arial MT"/>
              </a:rPr>
              <a:t> subsidiaries </a:t>
            </a:r>
            <a:r>
              <a:rPr sz="2000" spc="-5" dirty="0">
                <a:latin typeface="Arial MT"/>
                <a:cs typeface="Arial MT"/>
              </a:rPr>
              <a:t>are </a:t>
            </a:r>
            <a:r>
              <a:rPr sz="2000" spc="-10" dirty="0">
                <a:latin typeface="Arial MT"/>
                <a:cs typeface="Arial MT"/>
              </a:rPr>
              <a:t>affected </a:t>
            </a:r>
            <a:r>
              <a:rPr sz="2000" dirty="0">
                <a:latin typeface="Arial MT"/>
                <a:cs typeface="Arial MT"/>
              </a:rPr>
              <a:t>by </a:t>
            </a:r>
            <a:r>
              <a:rPr sz="2000" spc="-5" dirty="0">
                <a:latin typeface="Arial MT"/>
                <a:cs typeface="Arial MT"/>
              </a:rPr>
              <a:t>the institutions </a:t>
            </a:r>
            <a:r>
              <a:rPr sz="2000" dirty="0">
                <a:latin typeface="Arial MT"/>
                <a:cs typeface="Arial MT"/>
              </a:rPr>
              <a:t>of </a:t>
            </a:r>
            <a:r>
              <a:rPr sz="2000" spc="-5" dirty="0">
                <a:latin typeface="Arial MT"/>
                <a:cs typeface="Arial MT"/>
              </a:rPr>
              <a:t>the </a:t>
            </a:r>
            <a:r>
              <a:rPr sz="2000" dirty="0">
                <a:latin typeface="Arial MT"/>
                <a:cs typeface="Arial MT"/>
              </a:rPr>
              <a:t>host </a:t>
            </a:r>
            <a:r>
              <a:rPr sz="2000" spc="-5" dirty="0">
                <a:latin typeface="Arial MT"/>
                <a:cs typeface="Arial MT"/>
              </a:rPr>
              <a:t>countries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they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operate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(Kostova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et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al.,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2008)</a:t>
            </a:r>
            <a:endParaRPr sz="2000">
              <a:latin typeface="Arial MT"/>
              <a:cs typeface="Arial MT"/>
            </a:endParaRPr>
          </a:p>
          <a:p>
            <a:pPr marL="184150" marR="5080" indent="-171450">
              <a:lnSpc>
                <a:spcPct val="150000"/>
              </a:lnSpc>
              <a:spcBef>
                <a:spcPts val="790"/>
              </a:spcBef>
              <a:buClr>
                <a:srgbClr val="262626"/>
              </a:buClr>
              <a:buSzPct val="90000"/>
              <a:buFont typeface="Wingdings"/>
              <a:buChar char=""/>
              <a:tabLst>
                <a:tab pos="184150" algn="l"/>
              </a:tabLst>
            </a:pPr>
            <a:r>
              <a:rPr sz="2000" dirty="0">
                <a:latin typeface="Arial MT"/>
                <a:cs typeface="Arial MT"/>
              </a:rPr>
              <a:t>Multiple </a:t>
            </a:r>
            <a:r>
              <a:rPr sz="2000" spc="-5" dirty="0">
                <a:latin typeface="Arial MT"/>
                <a:cs typeface="Arial MT"/>
              </a:rPr>
              <a:t>drivers, </a:t>
            </a:r>
            <a:r>
              <a:rPr sz="2000" dirty="0">
                <a:latin typeface="Arial MT"/>
                <a:cs typeface="Arial MT"/>
              </a:rPr>
              <a:t>and complex </a:t>
            </a:r>
            <a:r>
              <a:rPr sz="2000" spc="-5" dirty="0">
                <a:latin typeface="Arial MT"/>
                <a:cs typeface="Arial MT"/>
              </a:rPr>
              <a:t>institutional factors that </a:t>
            </a:r>
            <a:r>
              <a:rPr sz="2000" dirty="0">
                <a:latin typeface="Arial MT"/>
                <a:cs typeface="Arial MT"/>
              </a:rPr>
              <a:t>combine </a:t>
            </a:r>
            <a:r>
              <a:rPr sz="2000" spc="-5" dirty="0">
                <a:latin typeface="Arial MT"/>
                <a:cs typeface="Arial MT"/>
              </a:rPr>
              <a:t>to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determine the </a:t>
            </a:r>
            <a:r>
              <a:rPr sz="2000" dirty="0">
                <a:latin typeface="Arial MT"/>
                <a:cs typeface="Arial MT"/>
              </a:rPr>
              <a:t>behaviour of MNCs in global </a:t>
            </a:r>
            <a:r>
              <a:rPr sz="2000" spc="-5" dirty="0">
                <a:latin typeface="Arial MT"/>
                <a:cs typeface="Arial MT"/>
              </a:rPr>
              <a:t>markets </a:t>
            </a:r>
            <a:r>
              <a:rPr sz="2000" dirty="0">
                <a:latin typeface="Arial MT"/>
                <a:cs typeface="Arial MT"/>
              </a:rPr>
              <a:t>and </a:t>
            </a:r>
            <a:r>
              <a:rPr sz="2000" spc="-5" dirty="0">
                <a:latin typeface="Arial MT"/>
                <a:cs typeface="Arial MT"/>
              </a:rPr>
              <a:t>more </a:t>
            </a:r>
            <a:r>
              <a:rPr sz="2000" dirty="0">
                <a:latin typeface="Arial MT"/>
                <a:cs typeface="Arial MT"/>
              </a:rPr>
              <a:t> especially </a:t>
            </a:r>
            <a:r>
              <a:rPr sz="2000" spc="-5" dirty="0">
                <a:latin typeface="Arial MT"/>
                <a:cs typeface="Arial MT"/>
              </a:rPr>
              <a:t>their </a:t>
            </a:r>
            <a:r>
              <a:rPr sz="2000" dirty="0">
                <a:latin typeface="Arial MT"/>
                <a:cs typeface="Arial MT"/>
              </a:rPr>
              <a:t>choice of global and </a:t>
            </a:r>
            <a:r>
              <a:rPr sz="2000" spc="-5" dirty="0">
                <a:latin typeface="Arial MT"/>
                <a:cs typeface="Arial MT"/>
              </a:rPr>
              <a:t>national </a:t>
            </a:r>
            <a:r>
              <a:rPr sz="2000" dirty="0">
                <a:latin typeface="Arial MT"/>
                <a:cs typeface="Arial MT"/>
              </a:rPr>
              <a:t>HRM policies and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practices.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7795" y="299211"/>
            <a:ext cx="6746875" cy="66548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ts val="2400"/>
              </a:lnSpc>
              <a:spcBef>
                <a:spcPts val="380"/>
              </a:spcBef>
            </a:pPr>
            <a:r>
              <a:rPr dirty="0">
                <a:solidFill>
                  <a:srgbClr val="2E75B6"/>
                </a:solidFill>
              </a:rPr>
              <a:t>Understanding Cross-national approaches to </a:t>
            </a:r>
            <a:r>
              <a:rPr spc="-5" dirty="0">
                <a:solidFill>
                  <a:srgbClr val="2E75B6"/>
                </a:solidFill>
              </a:rPr>
              <a:t>HRM </a:t>
            </a:r>
            <a:r>
              <a:rPr spc="-600" dirty="0">
                <a:solidFill>
                  <a:srgbClr val="2E75B6"/>
                </a:solidFill>
              </a:rPr>
              <a:t> </a:t>
            </a:r>
            <a:r>
              <a:rPr spc="-5" dirty="0">
                <a:solidFill>
                  <a:srgbClr val="2E75B6"/>
                </a:solidFill>
              </a:rPr>
              <a:t>Practices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481835"/>
            <a:ext cx="7467600" cy="1564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7329" marR="346710" indent="-214629">
              <a:lnSpc>
                <a:spcPct val="146300"/>
              </a:lnSpc>
              <a:spcBef>
                <a:spcPts val="100"/>
              </a:spcBef>
              <a:buClr>
                <a:srgbClr val="262626"/>
              </a:buClr>
              <a:buSzPct val="87500"/>
              <a:buChar char="•"/>
              <a:tabLst>
                <a:tab pos="226695" algn="l"/>
                <a:tab pos="227329" algn="l"/>
              </a:tabLst>
            </a:pP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Practice</a:t>
            </a:r>
            <a:r>
              <a:rPr sz="16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of</a:t>
            </a:r>
            <a:r>
              <a:rPr sz="1600" spc="1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404040"/>
                </a:solidFill>
                <a:latin typeface="Arial MT"/>
                <a:cs typeface="Arial MT"/>
              </a:rPr>
              <a:t>HRM</a:t>
            </a:r>
            <a:r>
              <a:rPr sz="1600" spc="1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varies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among</a:t>
            </a:r>
            <a:r>
              <a:rPr sz="16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organizations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both</a:t>
            </a:r>
            <a:r>
              <a:rPr sz="16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within</a:t>
            </a:r>
            <a:r>
              <a:rPr sz="16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and</a:t>
            </a:r>
            <a:r>
              <a:rPr sz="16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across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404040"/>
                </a:solidFill>
                <a:latin typeface="Arial MT"/>
                <a:cs typeface="Arial MT"/>
              </a:rPr>
              <a:t>different </a:t>
            </a:r>
            <a:r>
              <a:rPr sz="1600" spc="-43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countries</a:t>
            </a:r>
            <a:r>
              <a:rPr sz="16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(Brewster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404040"/>
                </a:solidFill>
                <a:latin typeface="Arial MT"/>
                <a:cs typeface="Arial MT"/>
              </a:rPr>
              <a:t>Mayrhofer,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2012)</a:t>
            </a:r>
            <a:endParaRPr sz="1600">
              <a:latin typeface="Arial MT"/>
              <a:cs typeface="Arial MT"/>
            </a:endParaRPr>
          </a:p>
          <a:p>
            <a:pPr marL="227329" marR="5080" indent="-214629">
              <a:lnSpc>
                <a:spcPct val="151200"/>
              </a:lnSpc>
              <a:spcBef>
                <a:spcPts val="695"/>
              </a:spcBef>
              <a:buClr>
                <a:srgbClr val="262626"/>
              </a:buClr>
              <a:buSzPct val="87500"/>
              <a:buChar char="•"/>
              <a:tabLst>
                <a:tab pos="226695" algn="l"/>
                <a:tab pos="227329" algn="l"/>
              </a:tabLst>
            </a:pP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Question</a:t>
            </a:r>
            <a:r>
              <a:rPr sz="16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of</a:t>
            </a:r>
            <a:r>
              <a:rPr sz="1600" spc="1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convergence-divergence,</a:t>
            </a:r>
            <a:r>
              <a:rPr sz="1600" spc="1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also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known</a:t>
            </a:r>
            <a:r>
              <a:rPr sz="16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as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universal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versus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contextual </a:t>
            </a:r>
            <a:r>
              <a:rPr sz="1600" spc="-43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paradigms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45515"/>
            <a:ext cx="632460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Convergence</a:t>
            </a:r>
            <a:r>
              <a:rPr spc="-10" dirty="0"/>
              <a:t> </a:t>
            </a:r>
            <a:r>
              <a:rPr dirty="0"/>
              <a:t>and </a:t>
            </a:r>
            <a:r>
              <a:rPr spc="-5" dirty="0"/>
              <a:t>Divergence </a:t>
            </a:r>
            <a:r>
              <a:rPr dirty="0"/>
              <a:t>of</a:t>
            </a:r>
            <a:r>
              <a:rPr spc="-5" dirty="0"/>
              <a:t> HRM</a:t>
            </a:r>
            <a:r>
              <a:rPr dirty="0"/>
              <a:t> practices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479803"/>
            <a:ext cx="7689850" cy="33070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1780" marR="5080" indent="-271780">
              <a:lnSpc>
                <a:spcPct val="148600"/>
              </a:lnSpc>
              <a:spcBef>
                <a:spcPts val="100"/>
              </a:spcBef>
              <a:buSzPct val="92857"/>
              <a:buFont typeface="Wingdings"/>
              <a:buChar char=""/>
              <a:tabLst>
                <a:tab pos="271780" algn="l"/>
                <a:tab pos="272415" algn="l"/>
              </a:tabLst>
            </a:pP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More than three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decades of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research into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convergence-divergence debate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has failed to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lead to </a:t>
            </a:r>
            <a:r>
              <a:rPr sz="1400" spc="-37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 unified understanding of why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HRM</a:t>
            </a:r>
            <a:r>
              <a:rPr sz="1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practices are adapted or not to 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 new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country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context</a:t>
            </a:r>
            <a:endParaRPr sz="1400">
              <a:latin typeface="Arial MT"/>
              <a:cs typeface="Arial MT"/>
            </a:endParaRPr>
          </a:p>
          <a:p>
            <a:pPr marL="3147060">
              <a:lnSpc>
                <a:spcPct val="100000"/>
              </a:lnSpc>
              <a:spcBef>
                <a:spcPts val="815"/>
              </a:spcBef>
            </a:pP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(Mellahi</a:t>
            </a:r>
            <a:r>
              <a:rPr sz="1400" spc="-2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et</a:t>
            </a:r>
            <a:r>
              <a:rPr sz="1400" spc="-2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al.,</a:t>
            </a:r>
            <a:r>
              <a:rPr sz="1400" spc="-2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2013)</a:t>
            </a:r>
            <a:endParaRPr sz="1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What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determines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HR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practices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implemented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different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countries: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har char=""/>
            </a:pPr>
            <a:endParaRPr sz="15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spcBef>
                <a:spcPts val="5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Cultural</a:t>
            </a:r>
            <a:r>
              <a:rPr sz="1600" spc="-4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factors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har char=""/>
            </a:pPr>
            <a:endParaRPr sz="15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Institutional</a:t>
            </a:r>
            <a:r>
              <a:rPr sz="1600" spc="-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factors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har char=""/>
            </a:pPr>
            <a:endParaRPr sz="15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Both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cultural and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institutional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factors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Pause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for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a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minute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a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think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about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your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own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country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context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45515"/>
            <a:ext cx="596265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Convergence-Divergence</a:t>
            </a:r>
            <a:r>
              <a:rPr spc="-25" dirty="0"/>
              <a:t> </a:t>
            </a:r>
            <a:r>
              <a:rPr spc="-5" dirty="0"/>
              <a:t>Dilemma</a:t>
            </a:r>
            <a:r>
              <a:rPr spc="-20" dirty="0"/>
              <a:t> </a:t>
            </a:r>
            <a:r>
              <a:rPr dirty="0"/>
              <a:t>for</a:t>
            </a:r>
            <a:r>
              <a:rPr spc="-25" dirty="0"/>
              <a:t> </a:t>
            </a:r>
            <a:r>
              <a:rPr spc="-5" dirty="0"/>
              <a:t>MNCs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544828"/>
            <a:ext cx="7406640" cy="3853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solidFill>
                  <a:srgbClr val="404040"/>
                </a:solidFill>
                <a:latin typeface="Arial"/>
                <a:cs typeface="Arial"/>
              </a:rPr>
              <a:t>Convergence</a:t>
            </a:r>
            <a:r>
              <a:rPr sz="1200" b="1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or</a:t>
            </a:r>
            <a:r>
              <a:rPr sz="1200" b="1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404040"/>
                </a:solidFill>
                <a:latin typeface="Arial"/>
                <a:cs typeface="Arial"/>
              </a:rPr>
              <a:t>context-free</a:t>
            </a:r>
            <a:r>
              <a:rPr sz="1200" b="1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404040"/>
                </a:solidFill>
                <a:latin typeface="Arial"/>
                <a:cs typeface="Arial"/>
              </a:rPr>
              <a:t>universalism</a:t>
            </a:r>
            <a:endParaRPr sz="1200">
              <a:latin typeface="Arial"/>
              <a:cs typeface="Arial"/>
            </a:endParaRPr>
          </a:p>
          <a:p>
            <a:pPr marL="298450" marR="160655" indent="-285750">
              <a:lnSpc>
                <a:spcPct val="125000"/>
              </a:lnSpc>
              <a:spcBef>
                <a:spcPts val="1005"/>
              </a:spcBef>
              <a:buClr>
                <a:srgbClr val="262626"/>
              </a:buClr>
              <a:buSzPct val="91666"/>
              <a:buChar char="•"/>
              <a:tabLst>
                <a:tab pos="297815" algn="l"/>
                <a:tab pos="298450" algn="l"/>
              </a:tabLst>
            </a:pP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Best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practices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in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HR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management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are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universally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valid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and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applicable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irrespective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of</a:t>
            </a:r>
            <a:r>
              <a:rPr sz="1200" spc="1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national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culture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or </a:t>
            </a:r>
            <a:r>
              <a:rPr sz="1200" spc="-32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institutional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context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(e.g.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Schuler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and</a:t>
            </a:r>
            <a:r>
              <a:rPr sz="1200" spc="-25" dirty="0">
                <a:solidFill>
                  <a:srgbClr val="404040"/>
                </a:solidFill>
                <a:latin typeface="Arial MT"/>
                <a:cs typeface="Arial MT"/>
              </a:rPr>
              <a:t> Tarique,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2007)</a:t>
            </a:r>
            <a:endParaRPr sz="1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262626"/>
              </a:buClr>
              <a:buFont typeface="Arial MT"/>
              <a:buChar char="•"/>
            </a:pPr>
            <a:endParaRPr sz="1150">
              <a:latin typeface="Arial MT"/>
              <a:cs typeface="Arial MT"/>
            </a:endParaRPr>
          </a:p>
          <a:p>
            <a:pPr marL="298450" indent="-285750">
              <a:lnSpc>
                <a:spcPct val="100000"/>
              </a:lnSpc>
              <a:spcBef>
                <a:spcPts val="5"/>
              </a:spcBef>
              <a:buClr>
                <a:srgbClr val="262626"/>
              </a:buClr>
              <a:buSzPct val="91666"/>
              <a:buChar char="•"/>
              <a:tabLst>
                <a:tab pos="297815" algn="l"/>
                <a:tab pos="298450" algn="l"/>
              </a:tabLst>
            </a:pP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Focus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is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on individual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and organizational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(micro)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determinants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of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HRM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adoption</a:t>
            </a:r>
            <a:endParaRPr sz="1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262626"/>
              </a:buClr>
              <a:buFont typeface="Arial MT"/>
              <a:buChar char="•"/>
            </a:pPr>
            <a:endParaRPr sz="1150">
              <a:latin typeface="Arial MT"/>
              <a:cs typeface="Arial MT"/>
            </a:endParaRPr>
          </a:p>
          <a:p>
            <a:pPr marL="298450" indent="-285750">
              <a:lnSpc>
                <a:spcPct val="100000"/>
              </a:lnSpc>
              <a:buClr>
                <a:srgbClr val="262626"/>
              </a:buClr>
              <a:buSzPct val="91666"/>
              <a:buChar char="•"/>
              <a:tabLst>
                <a:tab pos="297815" algn="l"/>
                <a:tab pos="298450" algn="l"/>
              </a:tabLst>
            </a:pP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Bottom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Arial MT"/>
                <a:cs typeface="Arial MT"/>
              </a:rPr>
              <a:t>up-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emphasis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is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on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lower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level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variables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under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managerial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control,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e.g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business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strategy</a:t>
            </a:r>
            <a:endParaRPr sz="1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262626"/>
              </a:buClr>
              <a:buFont typeface="Arial MT"/>
              <a:buChar char="•"/>
            </a:pPr>
            <a:endParaRPr sz="1150">
              <a:latin typeface="Arial MT"/>
              <a:cs typeface="Arial MT"/>
            </a:endParaRPr>
          </a:p>
          <a:p>
            <a:pPr marL="298450" indent="-285750">
              <a:lnSpc>
                <a:spcPct val="100000"/>
              </a:lnSpc>
              <a:buClr>
                <a:srgbClr val="262626"/>
              </a:buClr>
              <a:buSzPct val="91666"/>
              <a:buChar char="•"/>
              <a:tabLst>
                <a:tab pos="297815" algn="l"/>
                <a:tab pos="298450" algn="l"/>
              </a:tabLst>
            </a:pP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MNCs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need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to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adopt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standard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set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of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HRM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practices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(Kaufman,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2016;</a:t>
            </a:r>
            <a:r>
              <a:rPr sz="1200" spc="-6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Al</a:t>
            </a:r>
            <a:r>
              <a:rPr sz="1200" spc="-6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Ariss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and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Arial MT"/>
                <a:cs typeface="Arial MT"/>
              </a:rPr>
              <a:t>Sidani,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2016)</a:t>
            </a:r>
            <a:endParaRPr sz="1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262626"/>
              </a:buClr>
              <a:buFont typeface="Arial MT"/>
              <a:buChar char="•"/>
            </a:pPr>
            <a:endParaRPr sz="10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solidFill>
                  <a:srgbClr val="404040"/>
                </a:solidFill>
                <a:latin typeface="Arial"/>
                <a:cs typeface="Arial"/>
              </a:rPr>
              <a:t>Divergence</a:t>
            </a:r>
            <a:r>
              <a:rPr sz="1200" b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or</a:t>
            </a:r>
            <a:r>
              <a:rPr sz="1200" b="1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404040"/>
                </a:solidFill>
                <a:latin typeface="Arial"/>
                <a:cs typeface="Arial"/>
              </a:rPr>
              <a:t>context</a:t>
            </a:r>
            <a:r>
              <a:rPr sz="1200" b="1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bound</a:t>
            </a:r>
            <a:r>
              <a:rPr sz="1200" b="1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404040"/>
                </a:solidFill>
                <a:latin typeface="Arial"/>
                <a:cs typeface="Arial"/>
              </a:rPr>
              <a:t>particularism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1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lr>
                <a:srgbClr val="262626"/>
              </a:buClr>
              <a:buSzPct val="91666"/>
              <a:buChar char="•"/>
              <a:tabLst>
                <a:tab pos="297815" algn="l"/>
                <a:tab pos="298450" algn="l"/>
              </a:tabLst>
            </a:pP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MNCs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need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to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adapt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their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HRM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practices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are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embedded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in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a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firms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cultural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and institutional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context</a:t>
            </a:r>
            <a:endParaRPr sz="1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262626"/>
              </a:buClr>
              <a:buFont typeface="Arial MT"/>
              <a:buChar char="•"/>
            </a:pPr>
            <a:endParaRPr sz="1150">
              <a:latin typeface="Arial MT"/>
              <a:cs typeface="Arial MT"/>
            </a:endParaRPr>
          </a:p>
          <a:p>
            <a:pPr marL="298450" indent="-285750">
              <a:lnSpc>
                <a:spcPct val="100000"/>
              </a:lnSpc>
              <a:buClr>
                <a:srgbClr val="262626"/>
              </a:buClr>
              <a:buSzPct val="91666"/>
              <a:buChar char="•"/>
              <a:tabLst>
                <a:tab pos="297815" algn="l"/>
                <a:tab pos="298450" algn="l"/>
              </a:tabLst>
            </a:pP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Focus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is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on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state and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society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(macro)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determinants</a:t>
            </a:r>
            <a:endParaRPr sz="1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262626"/>
              </a:buClr>
              <a:buFont typeface="Arial MT"/>
              <a:buChar char="•"/>
            </a:pPr>
            <a:endParaRPr sz="1150">
              <a:latin typeface="Arial MT"/>
              <a:cs typeface="Arial MT"/>
            </a:endParaRPr>
          </a:p>
          <a:p>
            <a:pPr marL="298450" indent="-285750">
              <a:lnSpc>
                <a:spcPct val="100000"/>
              </a:lnSpc>
              <a:spcBef>
                <a:spcPts val="5"/>
              </a:spcBef>
              <a:buClr>
                <a:srgbClr val="262626"/>
              </a:buClr>
              <a:buSzPct val="91666"/>
              <a:buChar char="•"/>
              <a:tabLst>
                <a:tab pos="297815" algn="l"/>
                <a:tab pos="298450" algn="l"/>
              </a:tabLst>
            </a:pPr>
            <a:r>
              <a:rPr sz="1200" spc="-130" dirty="0">
                <a:solidFill>
                  <a:srgbClr val="404040"/>
                </a:solidFill>
                <a:latin typeface="Arial MT"/>
                <a:cs typeface="Arial MT"/>
              </a:rPr>
              <a:t>T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p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Arial MT"/>
                <a:cs typeface="Arial MT"/>
              </a:rPr>
              <a:t>do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w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n</a:t>
            </a:r>
            <a:endParaRPr sz="1200">
              <a:latin typeface="Arial MT"/>
              <a:cs typeface="Arial MT"/>
            </a:endParaRPr>
          </a:p>
          <a:p>
            <a:pPr marL="298450" marR="5080" indent="-285750">
              <a:lnSpc>
                <a:spcPct val="131700"/>
              </a:lnSpc>
              <a:spcBef>
                <a:spcPts val="815"/>
              </a:spcBef>
              <a:buClr>
                <a:srgbClr val="262626"/>
              </a:buClr>
              <a:buSzPct val="91666"/>
              <a:buChar char="•"/>
              <a:tabLst>
                <a:tab pos="297815" algn="l"/>
                <a:tab pos="298450" algn="l"/>
              </a:tabLst>
            </a:pP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MNCs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need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to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adapt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their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HRM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practices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to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 the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different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local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environment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in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which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their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society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operates </a:t>
            </a:r>
            <a:r>
              <a:rPr sz="1200" spc="-31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(Ferner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et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al,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2005)</a:t>
            </a:r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56495" y="419100"/>
            <a:ext cx="22142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/>
              <a:t>R</a:t>
            </a:r>
            <a:r>
              <a:rPr sz="3200" spc="-5" dirty="0"/>
              <a:t>efe</a:t>
            </a:r>
            <a:r>
              <a:rPr sz="3200" dirty="0"/>
              <a:t>r</a:t>
            </a:r>
            <a:r>
              <a:rPr sz="3200" spc="-5" dirty="0"/>
              <a:t>ence</a:t>
            </a:r>
            <a:r>
              <a:rPr sz="3200" dirty="0"/>
              <a:t>s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511434" y="1116583"/>
            <a:ext cx="7693659" cy="5685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100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Buchanan,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D.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Huczynski,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(2010)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Organisational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Behaviour,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7th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edn,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Upper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Saddle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River,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NJ: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Financial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Times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Press/Pearson.</a:t>
            </a:r>
            <a:endParaRPr sz="900">
              <a:latin typeface="Arial MT"/>
              <a:cs typeface="Arial MT"/>
            </a:endParaRPr>
          </a:p>
          <a:p>
            <a:pPr marL="184150" marR="20955" indent="-171450">
              <a:lnSpc>
                <a:spcPct val="131100"/>
              </a:lnSpc>
              <a:spcBef>
                <a:spcPts val="765"/>
              </a:spcBef>
              <a:buClr>
                <a:srgbClr val="262626"/>
              </a:buClr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DiMaggio,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P.J.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,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&amp;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Powell,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W.W.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(1983).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The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iron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cage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revisited: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Institutional</a:t>
            </a:r>
            <a:r>
              <a:rPr sz="900" spc="1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isomorphism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and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collective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rationality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in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organizational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fields.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American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Sociological Review, 48, 147-160.</a:t>
            </a:r>
            <a:endParaRPr sz="900">
              <a:latin typeface="Arial MT"/>
              <a:cs typeface="Arial MT"/>
            </a:endParaRPr>
          </a:p>
          <a:p>
            <a:pPr marL="184150" marR="484505" indent="-171450">
              <a:lnSpc>
                <a:spcPct val="131100"/>
              </a:lnSpc>
              <a:spcBef>
                <a:spcPts val="770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Farndale,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E.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Paauwe,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J.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(2007)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Uncovering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competitive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institutional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drivers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HRM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practices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multinational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corporations,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Human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Resource</a:t>
            </a:r>
            <a:r>
              <a:rPr sz="9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Management Journal, 17(4): 355–75.</a:t>
            </a:r>
            <a:endParaRPr sz="900">
              <a:latin typeface="Arial MT"/>
              <a:cs typeface="Arial MT"/>
            </a:endParaRPr>
          </a:p>
          <a:p>
            <a:pPr marL="184150" marR="461645" indent="-171450">
              <a:lnSpc>
                <a:spcPct val="132000"/>
              </a:lnSpc>
              <a:spcBef>
                <a:spcPts val="740"/>
              </a:spcBef>
              <a:buSzPct val="90000"/>
              <a:buFont typeface="Wingdings"/>
              <a:buChar char=""/>
              <a:tabLst>
                <a:tab pos="184150" algn="l"/>
              </a:tabLst>
            </a:pP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Ferner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A, Almond 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P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Colling 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T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(2005)</a:t>
            </a:r>
            <a:r>
              <a:rPr sz="1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Institutional</a:t>
            </a:r>
            <a:r>
              <a:rPr sz="1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theory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the cross-national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transfer</a:t>
            </a:r>
            <a:r>
              <a:rPr sz="1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of employment policy: The case of 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‘workforce</a:t>
            </a:r>
            <a:r>
              <a:rPr sz="10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d</a:t>
            </a: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har char=""/>
            </a:pPr>
            <a:endParaRPr sz="9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90000"/>
              <a:buFont typeface="Wingdings"/>
              <a:buChar char=""/>
              <a:tabLst>
                <a:tab pos="184150" algn="l"/>
              </a:tabLst>
            </a:pP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Hofstede,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G.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(1980)</a:t>
            </a:r>
            <a:r>
              <a:rPr sz="10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Culture’s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Consequences,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Sage: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London</a:t>
            </a: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har char=""/>
            </a:pPr>
            <a:endParaRPr sz="10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90000"/>
              <a:buFont typeface="Wingdings"/>
              <a:buChar char=""/>
              <a:tabLst>
                <a:tab pos="184150" algn="l"/>
              </a:tabLst>
            </a:pP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Hofstede,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G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(1984).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The Cultural</a:t>
            </a:r>
            <a:r>
              <a:rPr sz="1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Relativity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of the Quality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of Life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Concept,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i="1" spc="-5" dirty="0">
                <a:solidFill>
                  <a:srgbClr val="262626"/>
                </a:solidFill>
                <a:latin typeface="Arial"/>
                <a:cs typeface="Arial"/>
              </a:rPr>
              <a:t>Academy</a:t>
            </a:r>
            <a:r>
              <a:rPr sz="10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000" i="1" spc="-5" dirty="0">
                <a:solidFill>
                  <a:srgbClr val="262626"/>
                </a:solidFill>
                <a:latin typeface="Arial"/>
                <a:cs typeface="Arial"/>
              </a:rPr>
              <a:t>of </a:t>
            </a:r>
            <a:r>
              <a:rPr sz="1000" i="1" spc="-10" dirty="0">
                <a:solidFill>
                  <a:srgbClr val="262626"/>
                </a:solidFill>
                <a:latin typeface="Arial"/>
                <a:cs typeface="Arial"/>
              </a:rPr>
              <a:t>Management</a:t>
            </a:r>
            <a:r>
              <a:rPr sz="1000" i="1" spc="-5" dirty="0">
                <a:solidFill>
                  <a:srgbClr val="262626"/>
                </a:solidFill>
                <a:latin typeface="Arial"/>
                <a:cs typeface="Arial"/>
              </a:rPr>
              <a:t> Review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, 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9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(3)</a:t>
            </a:r>
            <a:r>
              <a:rPr sz="1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389-</a:t>
            </a:r>
            <a:r>
              <a:rPr sz="1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398</a:t>
            </a:r>
            <a:endParaRPr sz="1000">
              <a:latin typeface="Arial MT"/>
              <a:cs typeface="Arial MT"/>
            </a:endParaRPr>
          </a:p>
          <a:p>
            <a:pPr marL="184150" marR="198755" indent="-171450">
              <a:lnSpc>
                <a:spcPct val="128899"/>
              </a:lnSpc>
              <a:spcBef>
                <a:spcPts val="795"/>
              </a:spcBef>
              <a:buClr>
                <a:srgbClr val="262626"/>
              </a:buClr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Kostova,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T.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1999.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Transnational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transfer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strategic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organizational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practices: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A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contextual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perspective.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Academy</a:t>
            </a:r>
            <a:r>
              <a:rPr sz="900" i="1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900" i="1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900" i="1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Review,</a:t>
            </a:r>
            <a:r>
              <a:rPr sz="900" i="1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24(2):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308–324.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har char=""/>
            </a:pPr>
            <a:endParaRPr sz="9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spcBef>
                <a:spcPts val="5"/>
              </a:spcBef>
              <a:buClr>
                <a:srgbClr val="262626"/>
              </a:buClr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Kostova,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 T.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1997.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Country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institutional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profile: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Concept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measurement.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 In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Best</a:t>
            </a:r>
            <a:r>
              <a:rPr sz="900" i="1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paper</a:t>
            </a:r>
            <a:r>
              <a:rPr sz="900" i="1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proceedings</a:t>
            </a:r>
            <a:r>
              <a:rPr sz="900" i="1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900" i="1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900" i="1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academy</a:t>
            </a:r>
            <a:r>
              <a:rPr sz="900" i="1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900" i="1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,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pp.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180–184.</a:t>
            </a:r>
            <a:endParaRPr sz="900">
              <a:latin typeface="Arial MT"/>
              <a:cs typeface="Arial MT"/>
            </a:endParaRPr>
          </a:p>
          <a:p>
            <a:pPr marL="184150" marR="33655" indent="-171450">
              <a:lnSpc>
                <a:spcPct val="131100"/>
              </a:lnSpc>
              <a:spcBef>
                <a:spcPts val="765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Kostova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T.,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Roth,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K.,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Dacin,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M.T.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(2008)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Institutional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theory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study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multinational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corporations: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a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critique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new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directions,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Academy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of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Management</a:t>
            </a:r>
            <a:r>
              <a:rPr sz="9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Review, 33(4): 994–1006.</a:t>
            </a:r>
            <a:endParaRPr sz="900">
              <a:latin typeface="Arial MT"/>
              <a:cs typeface="Arial MT"/>
            </a:endParaRPr>
          </a:p>
          <a:p>
            <a:pPr marL="184150" marR="471805" indent="-171450">
              <a:lnSpc>
                <a:spcPct val="131100"/>
              </a:lnSpc>
              <a:spcBef>
                <a:spcPts val="770"/>
              </a:spcBef>
              <a:buClr>
                <a:srgbClr val="262626"/>
              </a:buClr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Kostova,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 T.,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&amp;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Roth,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K.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2002.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Adoption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an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organizational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practice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by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subsidiaries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multinational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corporations: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Institutional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relational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effects.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Academy of Management Journal,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45(1): 215–233.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har char=""/>
            </a:pPr>
            <a:endParaRPr sz="9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McGuire,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J.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Dow,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(2009)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Japanese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keiretsu: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past,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present,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future,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Asia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Pacific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Journal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Management,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26(June):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333–51.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har char=""/>
            </a:pPr>
            <a:endParaRPr sz="9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Clr>
                <a:srgbClr val="262626"/>
              </a:buClr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E2E2E"/>
                </a:solidFill>
                <a:latin typeface="Arial MT"/>
                <a:cs typeface="Arial MT"/>
              </a:rPr>
              <a:t>North,</a:t>
            </a:r>
            <a:r>
              <a:rPr sz="900" spc="5" dirty="0">
                <a:solidFill>
                  <a:srgbClr val="2E2E2E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E2E2E"/>
                </a:solidFill>
                <a:latin typeface="Arial MT"/>
                <a:cs typeface="Arial MT"/>
              </a:rPr>
              <a:t>D.C. </a:t>
            </a:r>
            <a:r>
              <a:rPr sz="900" spc="-5" dirty="0">
                <a:solidFill>
                  <a:srgbClr val="2E2E2E"/>
                </a:solidFill>
                <a:latin typeface="Arial MT"/>
                <a:cs typeface="Arial MT"/>
              </a:rPr>
              <a:t>(1990)</a:t>
            </a:r>
            <a:r>
              <a:rPr sz="900" spc="10" dirty="0">
                <a:solidFill>
                  <a:srgbClr val="2E2E2E"/>
                </a:solidFill>
                <a:latin typeface="Arial MT"/>
                <a:cs typeface="Arial MT"/>
              </a:rPr>
              <a:t> </a:t>
            </a:r>
            <a:r>
              <a:rPr sz="900" b="1" dirty="0">
                <a:solidFill>
                  <a:srgbClr val="2E2E2E"/>
                </a:solidFill>
                <a:latin typeface="Arial"/>
                <a:cs typeface="Arial"/>
              </a:rPr>
              <a:t>Institutions,</a:t>
            </a:r>
            <a:r>
              <a:rPr sz="900" b="1" spc="5" dirty="0">
                <a:solidFill>
                  <a:srgbClr val="2E2E2E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2E2E2E"/>
                </a:solidFill>
                <a:latin typeface="Arial"/>
                <a:cs typeface="Arial"/>
              </a:rPr>
              <a:t>Institutional</a:t>
            </a:r>
            <a:r>
              <a:rPr sz="900" b="1" spc="5" dirty="0">
                <a:solidFill>
                  <a:srgbClr val="2E2E2E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2E2E2E"/>
                </a:solidFill>
                <a:latin typeface="Arial"/>
                <a:cs typeface="Arial"/>
              </a:rPr>
              <a:t>change,</a:t>
            </a:r>
            <a:r>
              <a:rPr sz="900" b="1" spc="5" dirty="0">
                <a:solidFill>
                  <a:srgbClr val="2E2E2E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2E2E2E"/>
                </a:solidFill>
                <a:latin typeface="Arial"/>
                <a:cs typeface="Arial"/>
              </a:rPr>
              <a:t>and</a:t>
            </a:r>
            <a:r>
              <a:rPr sz="900" b="1" dirty="0">
                <a:solidFill>
                  <a:srgbClr val="2E2E2E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2E2E2E"/>
                </a:solidFill>
                <a:latin typeface="Arial"/>
                <a:cs typeface="Arial"/>
              </a:rPr>
              <a:t>Economic</a:t>
            </a:r>
            <a:r>
              <a:rPr sz="900" b="1" spc="5" dirty="0">
                <a:solidFill>
                  <a:srgbClr val="2E2E2E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2E2E2E"/>
                </a:solidFill>
                <a:latin typeface="Arial"/>
                <a:cs typeface="Arial"/>
              </a:rPr>
              <a:t>Performance</a:t>
            </a:r>
            <a:r>
              <a:rPr sz="900" b="1" dirty="0">
                <a:solidFill>
                  <a:srgbClr val="2E2E2E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2E2E2E"/>
                </a:solidFill>
                <a:latin typeface="Arial MT"/>
                <a:cs typeface="Arial MT"/>
              </a:rPr>
              <a:t>Cambridge</a:t>
            </a:r>
            <a:r>
              <a:rPr sz="900" dirty="0">
                <a:solidFill>
                  <a:srgbClr val="2E2E2E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E2E2E"/>
                </a:solidFill>
                <a:latin typeface="Arial MT"/>
                <a:cs typeface="Arial MT"/>
              </a:rPr>
              <a:t>University</a:t>
            </a:r>
            <a:r>
              <a:rPr sz="900" spc="10" dirty="0">
                <a:solidFill>
                  <a:srgbClr val="2E2E2E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E2E2E"/>
                </a:solidFill>
                <a:latin typeface="Arial MT"/>
                <a:cs typeface="Arial MT"/>
              </a:rPr>
              <a:t>Press,</a:t>
            </a:r>
            <a:r>
              <a:rPr sz="900" dirty="0">
                <a:solidFill>
                  <a:srgbClr val="2E2E2E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E2E2E"/>
                </a:solidFill>
                <a:latin typeface="Arial MT"/>
                <a:cs typeface="Arial MT"/>
              </a:rPr>
              <a:t>Cambridge,</a:t>
            </a:r>
            <a:r>
              <a:rPr sz="900" spc="5" dirty="0">
                <a:solidFill>
                  <a:srgbClr val="2E2E2E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E2E2E"/>
                </a:solidFill>
                <a:latin typeface="Arial MT"/>
                <a:cs typeface="Arial MT"/>
              </a:rPr>
              <a:t>UK</a:t>
            </a:r>
            <a:r>
              <a:rPr sz="900" spc="10" dirty="0">
                <a:solidFill>
                  <a:srgbClr val="2E2E2E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E2E2E"/>
                </a:solidFill>
                <a:latin typeface="Arial MT"/>
                <a:cs typeface="Arial MT"/>
              </a:rPr>
              <a:t>(1990)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har char=""/>
            </a:pPr>
            <a:endParaRPr sz="9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Warner,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M.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(ed.)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(2003)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Culture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 Management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in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Asia,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London: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RoutledgeCurzon.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har char=""/>
            </a:pPr>
            <a:endParaRPr sz="750">
              <a:latin typeface="Arial MT"/>
              <a:cs typeface="Arial MT"/>
            </a:endParaRPr>
          </a:p>
          <a:p>
            <a:pPr marL="184150" marR="5080" indent="-171450">
              <a:lnSpc>
                <a:spcPct val="128899"/>
              </a:lnSpc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Schuler,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R.S.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&amp;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Tarique,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I.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(2007)</a:t>
            </a:r>
            <a:r>
              <a:rPr sz="9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'International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human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resource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management: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North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American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perspective,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thematic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update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suggestions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for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future research', The International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Journal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of Human Resource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Management, vol. 18, no.5,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pp. 717-744.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har char=""/>
            </a:pPr>
            <a:endParaRPr sz="9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Scott,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W. R.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(2001).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Institutions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organizations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ed).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Thousand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Oaks,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CA: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Sage.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har char=""/>
            </a:pPr>
            <a:endParaRPr sz="9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Scott,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W.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R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(2007)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Institutions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Organizations: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Ideas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Interests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Sage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Publications,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Thousand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Oaks,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CA</a:t>
            </a:r>
            <a:endParaRPr sz="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2133</Words>
  <Application>Microsoft Office PowerPoint</Application>
  <PresentationFormat>On-screen Show (4:3)</PresentationFormat>
  <Paragraphs>176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Arial MT</vt:lpstr>
      <vt:lpstr>Calibri</vt:lpstr>
      <vt:lpstr>Calibri Light</vt:lpstr>
      <vt:lpstr>Wingdings</vt:lpstr>
      <vt:lpstr>Office Theme</vt:lpstr>
      <vt:lpstr>PowerPoint Presentation</vt:lpstr>
      <vt:lpstr>Learning Objectives</vt:lpstr>
      <vt:lpstr>What is culture?</vt:lpstr>
      <vt:lpstr>Why is National Culture Significant for IHRM?</vt:lpstr>
      <vt:lpstr>Understanding IHRM: the cultural approach</vt:lpstr>
      <vt:lpstr>Hofstede, Hofstede and Minkov, 2010</vt:lpstr>
      <vt:lpstr>National Cultural dimensions and Associated IHRM  practices (Crawley et al., 2013)</vt:lpstr>
      <vt:lpstr>Criticisms of Hofstede’s Research</vt:lpstr>
      <vt:lpstr>Understanding IHRM- the institutional  approach</vt:lpstr>
      <vt:lpstr>Understanding IHRM: the Institutional  Approach</vt:lpstr>
      <vt:lpstr>Institutional Pillars (1 of 3)</vt:lpstr>
      <vt:lpstr>Institutional Pillars (2 of 3)</vt:lpstr>
      <vt:lpstr>Institutional Pillars (3 of 3)</vt:lpstr>
      <vt:lpstr>Pillars of Institutions</vt:lpstr>
      <vt:lpstr>PowerPoint Presentation</vt:lpstr>
      <vt:lpstr>MNCs as a challenge to Neo-institutional theory</vt:lpstr>
      <vt:lpstr>Understanding Cross-national approaches to HRM  Practices</vt:lpstr>
      <vt:lpstr>Convergence and Divergence of HRM practices</vt:lpstr>
      <vt:lpstr>Convergence-Divergence Dilemma for MNCs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Zahra Mohammadnazari</cp:lastModifiedBy>
  <cp:revision>4</cp:revision>
  <dcterms:created xsi:type="dcterms:W3CDTF">2023-01-29T18:55:02Z</dcterms:created>
  <dcterms:modified xsi:type="dcterms:W3CDTF">2023-01-29T18:57:57Z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2022-02-01T00:00:00Z</vt:filetime>
  </property>
  <property fmtid="{D5CDD505-2E9C-101B-9397-08002B2CF9AE}" pid="3" name="LastSaved">
    <vt:filetime>2023-01-29T00:00:00Z</vt:filetime>
  </property>
</Properties>
</file>