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7" r:id="rId1"/>
  </p:sldMasterIdLst>
  <p:notesMasterIdLst>
    <p:notesMasterId r:id="rId22"/>
  </p:notesMasterIdLst>
  <p:sldIdLst>
    <p:sldId id="256" r:id="rId2"/>
    <p:sldId id="257" r:id="rId3"/>
    <p:sldId id="258" r:id="rId4"/>
    <p:sldId id="259" r:id="rId5"/>
    <p:sldId id="291" r:id="rId6"/>
    <p:sldId id="292" r:id="rId7"/>
    <p:sldId id="293" r:id="rId8"/>
    <p:sldId id="294" r:id="rId9"/>
    <p:sldId id="295" r:id="rId10"/>
    <p:sldId id="280" r:id="rId11"/>
    <p:sldId id="276" r:id="rId12"/>
    <p:sldId id="277" r:id="rId13"/>
    <p:sldId id="278" r:id="rId14"/>
    <p:sldId id="268" r:id="rId15"/>
    <p:sldId id="284" r:id="rId16"/>
    <p:sldId id="282" r:id="rId17"/>
    <p:sldId id="290" r:id="rId18"/>
    <p:sldId id="283" r:id="rId19"/>
    <p:sldId id="264" r:id="rId20"/>
    <p:sldId id="273"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662" autoAdjust="0"/>
    <p:restoredTop sz="94694"/>
  </p:normalViewPr>
  <p:slideViewPr>
    <p:cSldViewPr snapToGrid="0">
      <p:cViewPr varScale="1">
        <p:scale>
          <a:sx n="107" d="100"/>
          <a:sy n="107" d="100"/>
        </p:scale>
        <p:origin x="280" y="4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ata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diagrams/_rels/data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rawing2.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diagrams/_rels/drawing5.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colors1.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20B5203-69EF-48B0-A080-BD60602CF99F}" type="doc">
      <dgm:prSet loTypeId="urn:microsoft.com/office/officeart/2018/5/layout/IconLeafLabel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FBD585C9-F92B-4F52-B719-1FB317361C20}">
      <dgm:prSet/>
      <dgm:spPr/>
      <dgm:t>
        <a:bodyPr/>
        <a:lstStyle/>
        <a:p>
          <a:pPr>
            <a:defRPr cap="all"/>
          </a:pPr>
          <a:r>
            <a:rPr lang="en-GB"/>
            <a:t>Introduction and Case study context</a:t>
          </a:r>
          <a:endParaRPr lang="en-US"/>
        </a:p>
      </dgm:t>
    </dgm:pt>
    <dgm:pt modelId="{4A6F3921-32E2-40CB-9E5E-B9A878F1C136}" type="parTrans" cxnId="{B0B12633-A9C9-4A76-B40D-38B9B7DE921F}">
      <dgm:prSet/>
      <dgm:spPr/>
      <dgm:t>
        <a:bodyPr/>
        <a:lstStyle/>
        <a:p>
          <a:endParaRPr lang="en-US"/>
        </a:p>
      </dgm:t>
    </dgm:pt>
    <dgm:pt modelId="{773E1720-C7B6-4543-BE9D-C970DF67B995}" type="sibTrans" cxnId="{B0B12633-A9C9-4A76-B40D-38B9B7DE921F}">
      <dgm:prSet/>
      <dgm:spPr/>
      <dgm:t>
        <a:bodyPr/>
        <a:lstStyle/>
        <a:p>
          <a:endParaRPr lang="en-US"/>
        </a:p>
      </dgm:t>
    </dgm:pt>
    <dgm:pt modelId="{77242BC7-32D8-407D-BC5B-102C98398EAC}">
      <dgm:prSet/>
      <dgm:spPr/>
      <dgm:t>
        <a:bodyPr/>
        <a:lstStyle/>
        <a:p>
          <a:pPr>
            <a:defRPr cap="all"/>
          </a:pPr>
          <a:r>
            <a:rPr lang="en-GB" dirty="0"/>
            <a:t>Evaluate Productivity tools</a:t>
          </a:r>
          <a:endParaRPr lang="en-US" dirty="0"/>
        </a:p>
      </dgm:t>
    </dgm:pt>
    <dgm:pt modelId="{04C93E9A-CA98-44FA-BC96-1C6127F6579B}" type="parTrans" cxnId="{409DD634-E226-4DFD-BE96-F7645C9A512C}">
      <dgm:prSet/>
      <dgm:spPr/>
      <dgm:t>
        <a:bodyPr/>
        <a:lstStyle/>
        <a:p>
          <a:endParaRPr lang="en-US"/>
        </a:p>
      </dgm:t>
    </dgm:pt>
    <dgm:pt modelId="{35AAF361-FBC0-480F-A082-1BA79585331F}" type="sibTrans" cxnId="{409DD634-E226-4DFD-BE96-F7645C9A512C}">
      <dgm:prSet/>
      <dgm:spPr/>
      <dgm:t>
        <a:bodyPr/>
        <a:lstStyle/>
        <a:p>
          <a:endParaRPr lang="en-US"/>
        </a:p>
      </dgm:t>
    </dgm:pt>
    <dgm:pt modelId="{3B41E3EF-3045-4791-B890-5C837C508836}">
      <dgm:prSet/>
      <dgm:spPr/>
      <dgm:t>
        <a:bodyPr/>
        <a:lstStyle/>
        <a:p>
          <a:pPr>
            <a:defRPr cap="all"/>
          </a:pPr>
          <a:r>
            <a:rPr lang="en-GB"/>
            <a:t>Evaluate Co0mmunication Tools</a:t>
          </a:r>
          <a:endParaRPr lang="en-US"/>
        </a:p>
      </dgm:t>
    </dgm:pt>
    <dgm:pt modelId="{A4EA4F8F-D6EE-4F43-8BBF-A595FE71E204}" type="parTrans" cxnId="{4A421BD6-8EFC-4371-9E32-F736EBAE03E1}">
      <dgm:prSet/>
      <dgm:spPr/>
      <dgm:t>
        <a:bodyPr/>
        <a:lstStyle/>
        <a:p>
          <a:endParaRPr lang="en-US"/>
        </a:p>
      </dgm:t>
    </dgm:pt>
    <dgm:pt modelId="{659EEDA5-00AA-4131-ABCC-4883DCE911F5}" type="sibTrans" cxnId="{4A421BD6-8EFC-4371-9E32-F736EBAE03E1}">
      <dgm:prSet/>
      <dgm:spPr/>
      <dgm:t>
        <a:bodyPr/>
        <a:lstStyle/>
        <a:p>
          <a:endParaRPr lang="en-US"/>
        </a:p>
      </dgm:t>
    </dgm:pt>
    <dgm:pt modelId="{33156B39-1F73-440A-894E-B4841B0AA2DF}">
      <dgm:prSet/>
      <dgm:spPr/>
      <dgm:t>
        <a:bodyPr/>
        <a:lstStyle/>
        <a:p>
          <a:pPr>
            <a:defRPr cap="all"/>
          </a:pPr>
          <a:r>
            <a:rPr lang="en-GB"/>
            <a:t>Design digital safety action plan</a:t>
          </a:r>
          <a:endParaRPr lang="en-US"/>
        </a:p>
      </dgm:t>
    </dgm:pt>
    <dgm:pt modelId="{FA98B997-1D5F-4378-8DA3-8A898462DD5D}" type="parTrans" cxnId="{AC14D258-8BFD-4C6A-8D7C-EECEAB12383A}">
      <dgm:prSet/>
      <dgm:spPr/>
      <dgm:t>
        <a:bodyPr/>
        <a:lstStyle/>
        <a:p>
          <a:endParaRPr lang="en-US"/>
        </a:p>
      </dgm:t>
    </dgm:pt>
    <dgm:pt modelId="{E3FAA6DD-B383-41B0-A019-171A1D51401A}" type="sibTrans" cxnId="{AC14D258-8BFD-4C6A-8D7C-EECEAB12383A}">
      <dgm:prSet/>
      <dgm:spPr/>
      <dgm:t>
        <a:bodyPr/>
        <a:lstStyle/>
        <a:p>
          <a:endParaRPr lang="en-US"/>
        </a:p>
      </dgm:t>
    </dgm:pt>
    <dgm:pt modelId="{AB4B0AD5-FAD2-4753-9EFA-EB99E792EAD1}">
      <dgm:prSet/>
      <dgm:spPr/>
      <dgm:t>
        <a:bodyPr/>
        <a:lstStyle/>
        <a:p>
          <a:pPr>
            <a:defRPr cap="all"/>
          </a:pPr>
          <a:r>
            <a:rPr lang="en-GB"/>
            <a:t>Conclusion</a:t>
          </a:r>
          <a:endParaRPr lang="en-US"/>
        </a:p>
      </dgm:t>
    </dgm:pt>
    <dgm:pt modelId="{08C62BCE-6CA1-4830-8F19-50394DCF1E21}" type="parTrans" cxnId="{EF728D36-F432-492B-B995-A79DB7511338}">
      <dgm:prSet/>
      <dgm:spPr/>
      <dgm:t>
        <a:bodyPr/>
        <a:lstStyle/>
        <a:p>
          <a:endParaRPr lang="en-US"/>
        </a:p>
      </dgm:t>
    </dgm:pt>
    <dgm:pt modelId="{1C9CE32C-30C8-4970-8D63-AB72702D5413}" type="sibTrans" cxnId="{EF728D36-F432-492B-B995-A79DB7511338}">
      <dgm:prSet/>
      <dgm:spPr/>
      <dgm:t>
        <a:bodyPr/>
        <a:lstStyle/>
        <a:p>
          <a:endParaRPr lang="en-US"/>
        </a:p>
      </dgm:t>
    </dgm:pt>
    <dgm:pt modelId="{36A7C4D0-2358-4059-9960-298529F3C5B4}">
      <dgm:prSet/>
      <dgm:spPr/>
      <dgm:t>
        <a:bodyPr/>
        <a:lstStyle/>
        <a:p>
          <a:pPr>
            <a:defRPr cap="all"/>
          </a:pPr>
          <a:r>
            <a:rPr lang="en-GB"/>
            <a:t>References</a:t>
          </a:r>
          <a:endParaRPr lang="en-US"/>
        </a:p>
      </dgm:t>
    </dgm:pt>
    <dgm:pt modelId="{6395FF2F-7A37-4869-9C22-FC457A1F9A2D}" type="parTrans" cxnId="{5754CB0C-7BFE-4BC9-9CF5-3D2006969EEC}">
      <dgm:prSet/>
      <dgm:spPr/>
      <dgm:t>
        <a:bodyPr/>
        <a:lstStyle/>
        <a:p>
          <a:endParaRPr lang="en-US"/>
        </a:p>
      </dgm:t>
    </dgm:pt>
    <dgm:pt modelId="{DF305AC5-47D6-41FB-AC7F-46880A7B0A0D}" type="sibTrans" cxnId="{5754CB0C-7BFE-4BC9-9CF5-3D2006969EEC}">
      <dgm:prSet/>
      <dgm:spPr/>
      <dgm:t>
        <a:bodyPr/>
        <a:lstStyle/>
        <a:p>
          <a:endParaRPr lang="en-US"/>
        </a:p>
      </dgm:t>
    </dgm:pt>
    <dgm:pt modelId="{3DF7FF53-117D-49FB-ADAC-A5DED1DA7180}" type="pres">
      <dgm:prSet presAssocID="{E20B5203-69EF-48B0-A080-BD60602CF99F}" presName="root" presStyleCnt="0">
        <dgm:presLayoutVars>
          <dgm:dir/>
          <dgm:resizeHandles val="exact"/>
        </dgm:presLayoutVars>
      </dgm:prSet>
      <dgm:spPr/>
    </dgm:pt>
    <dgm:pt modelId="{AC422E2C-9959-4199-8997-C72B9DAB4CF4}" type="pres">
      <dgm:prSet presAssocID="{FBD585C9-F92B-4F52-B719-1FB317361C20}" presName="compNode" presStyleCnt="0"/>
      <dgm:spPr/>
    </dgm:pt>
    <dgm:pt modelId="{8B803950-F511-4CC2-A657-7D2A71A11173}" type="pres">
      <dgm:prSet presAssocID="{FBD585C9-F92B-4F52-B719-1FB317361C20}" presName="iconBgRect" presStyleLbl="bgShp" presStyleIdx="0" presStyleCnt="6"/>
      <dgm:spPr>
        <a:prstGeom prst="round2DiagRect">
          <a:avLst>
            <a:gd name="adj1" fmla="val 29727"/>
            <a:gd name="adj2" fmla="val 0"/>
          </a:avLst>
        </a:prstGeom>
      </dgm:spPr>
    </dgm:pt>
    <dgm:pt modelId="{E54A9B3D-6BEF-46C5-BC23-2C49DDB9E5C7}" type="pres">
      <dgm:prSet presAssocID="{FBD585C9-F92B-4F52-B719-1FB317361C20}"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F5ECE257-5BEA-4D5B-90BB-BF0FAB2D3C1F}" type="pres">
      <dgm:prSet presAssocID="{FBD585C9-F92B-4F52-B719-1FB317361C20}" presName="spaceRect" presStyleCnt="0"/>
      <dgm:spPr/>
    </dgm:pt>
    <dgm:pt modelId="{5E999744-A8D0-4C8D-ADBE-AE3A23530DE6}" type="pres">
      <dgm:prSet presAssocID="{FBD585C9-F92B-4F52-B719-1FB317361C20}" presName="textRect" presStyleLbl="revTx" presStyleIdx="0" presStyleCnt="6">
        <dgm:presLayoutVars>
          <dgm:chMax val="1"/>
          <dgm:chPref val="1"/>
        </dgm:presLayoutVars>
      </dgm:prSet>
      <dgm:spPr/>
    </dgm:pt>
    <dgm:pt modelId="{42E17F8D-444C-4A24-B013-C679F1867FE2}" type="pres">
      <dgm:prSet presAssocID="{773E1720-C7B6-4543-BE9D-C970DF67B995}" presName="sibTrans" presStyleCnt="0"/>
      <dgm:spPr/>
    </dgm:pt>
    <dgm:pt modelId="{3651B2EC-669F-4A09-9F6B-98BEA7E65E2A}" type="pres">
      <dgm:prSet presAssocID="{77242BC7-32D8-407D-BC5B-102C98398EAC}" presName="compNode" presStyleCnt="0"/>
      <dgm:spPr/>
    </dgm:pt>
    <dgm:pt modelId="{AF0D45C9-3A4B-4297-BF7C-4565C48E3E48}" type="pres">
      <dgm:prSet presAssocID="{77242BC7-32D8-407D-BC5B-102C98398EAC}" presName="iconBgRect" presStyleLbl="bgShp" presStyleIdx="1" presStyleCnt="6"/>
      <dgm:spPr>
        <a:prstGeom prst="round2DiagRect">
          <a:avLst>
            <a:gd name="adj1" fmla="val 29727"/>
            <a:gd name="adj2" fmla="val 0"/>
          </a:avLst>
        </a:prstGeom>
      </dgm:spPr>
    </dgm:pt>
    <dgm:pt modelId="{4017CA77-9906-4F18-AE3D-029D799D6C16}" type="pres">
      <dgm:prSet presAssocID="{77242BC7-32D8-407D-BC5B-102C98398EAC}"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ools"/>
        </a:ext>
      </dgm:extLst>
    </dgm:pt>
    <dgm:pt modelId="{1A3A1FB2-A84C-47D0-B089-D607022B447A}" type="pres">
      <dgm:prSet presAssocID="{77242BC7-32D8-407D-BC5B-102C98398EAC}" presName="spaceRect" presStyleCnt="0"/>
      <dgm:spPr/>
    </dgm:pt>
    <dgm:pt modelId="{EE27A0F1-939C-456F-B8FA-7589339D6F38}" type="pres">
      <dgm:prSet presAssocID="{77242BC7-32D8-407D-BC5B-102C98398EAC}" presName="textRect" presStyleLbl="revTx" presStyleIdx="1" presStyleCnt="6">
        <dgm:presLayoutVars>
          <dgm:chMax val="1"/>
          <dgm:chPref val="1"/>
        </dgm:presLayoutVars>
      </dgm:prSet>
      <dgm:spPr/>
    </dgm:pt>
    <dgm:pt modelId="{62B7D38B-378B-44CA-BE14-EE09A826A01F}" type="pres">
      <dgm:prSet presAssocID="{35AAF361-FBC0-480F-A082-1BA79585331F}" presName="sibTrans" presStyleCnt="0"/>
      <dgm:spPr/>
    </dgm:pt>
    <dgm:pt modelId="{EF533255-0E75-42D4-8949-801868A191C5}" type="pres">
      <dgm:prSet presAssocID="{3B41E3EF-3045-4791-B890-5C837C508836}" presName="compNode" presStyleCnt="0"/>
      <dgm:spPr/>
    </dgm:pt>
    <dgm:pt modelId="{4D7AA5B1-F49C-48EB-8FC9-F6C031AD2F2F}" type="pres">
      <dgm:prSet presAssocID="{3B41E3EF-3045-4791-B890-5C837C508836}" presName="iconBgRect" presStyleLbl="bgShp" presStyleIdx="2" presStyleCnt="6"/>
      <dgm:spPr>
        <a:prstGeom prst="round2DiagRect">
          <a:avLst>
            <a:gd name="adj1" fmla="val 29727"/>
            <a:gd name="adj2" fmla="val 0"/>
          </a:avLst>
        </a:prstGeom>
      </dgm:spPr>
    </dgm:pt>
    <dgm:pt modelId="{AC6A0B72-DEDB-4B8A-856B-E54A84283108}" type="pres">
      <dgm:prSet presAssocID="{3B41E3EF-3045-4791-B890-5C837C508836}"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ears"/>
        </a:ext>
      </dgm:extLst>
    </dgm:pt>
    <dgm:pt modelId="{67762103-26DD-44CF-A979-801E2E224AAA}" type="pres">
      <dgm:prSet presAssocID="{3B41E3EF-3045-4791-B890-5C837C508836}" presName="spaceRect" presStyleCnt="0"/>
      <dgm:spPr/>
    </dgm:pt>
    <dgm:pt modelId="{F1B2DFAE-4A53-4CB3-8E29-2D76546D4FD0}" type="pres">
      <dgm:prSet presAssocID="{3B41E3EF-3045-4791-B890-5C837C508836}" presName="textRect" presStyleLbl="revTx" presStyleIdx="2" presStyleCnt="6">
        <dgm:presLayoutVars>
          <dgm:chMax val="1"/>
          <dgm:chPref val="1"/>
        </dgm:presLayoutVars>
      </dgm:prSet>
      <dgm:spPr/>
    </dgm:pt>
    <dgm:pt modelId="{4ED826B0-F5FF-4E88-933F-FD5017C4535E}" type="pres">
      <dgm:prSet presAssocID="{659EEDA5-00AA-4131-ABCC-4883DCE911F5}" presName="sibTrans" presStyleCnt="0"/>
      <dgm:spPr/>
    </dgm:pt>
    <dgm:pt modelId="{DD429C0D-0083-457A-B093-02DA4FB8BEFF}" type="pres">
      <dgm:prSet presAssocID="{33156B39-1F73-440A-894E-B4841B0AA2DF}" presName="compNode" presStyleCnt="0"/>
      <dgm:spPr/>
    </dgm:pt>
    <dgm:pt modelId="{893B2F60-AF5B-4A40-8060-B938A9FD92E8}" type="pres">
      <dgm:prSet presAssocID="{33156B39-1F73-440A-894E-B4841B0AA2DF}" presName="iconBgRect" presStyleLbl="bgShp" presStyleIdx="3" presStyleCnt="6"/>
      <dgm:spPr>
        <a:prstGeom prst="round2DiagRect">
          <a:avLst>
            <a:gd name="adj1" fmla="val 29727"/>
            <a:gd name="adj2" fmla="val 0"/>
          </a:avLst>
        </a:prstGeom>
      </dgm:spPr>
    </dgm:pt>
    <dgm:pt modelId="{0EC88CEE-9028-4A4A-94B7-58266FB44109}" type="pres">
      <dgm:prSet presAssocID="{33156B39-1F73-440A-894E-B4841B0AA2DF}"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mark"/>
        </a:ext>
      </dgm:extLst>
    </dgm:pt>
    <dgm:pt modelId="{7A4408E1-606C-4742-8769-24F65DCB4B06}" type="pres">
      <dgm:prSet presAssocID="{33156B39-1F73-440A-894E-B4841B0AA2DF}" presName="spaceRect" presStyleCnt="0"/>
      <dgm:spPr/>
    </dgm:pt>
    <dgm:pt modelId="{2326EB5C-58FB-4300-82A8-E85AE6DD79FD}" type="pres">
      <dgm:prSet presAssocID="{33156B39-1F73-440A-894E-B4841B0AA2DF}" presName="textRect" presStyleLbl="revTx" presStyleIdx="3" presStyleCnt="6">
        <dgm:presLayoutVars>
          <dgm:chMax val="1"/>
          <dgm:chPref val="1"/>
        </dgm:presLayoutVars>
      </dgm:prSet>
      <dgm:spPr/>
    </dgm:pt>
    <dgm:pt modelId="{DEB8A0D1-4687-4870-B0B7-6A369CE633D6}" type="pres">
      <dgm:prSet presAssocID="{E3FAA6DD-B383-41B0-A019-171A1D51401A}" presName="sibTrans" presStyleCnt="0"/>
      <dgm:spPr/>
    </dgm:pt>
    <dgm:pt modelId="{F9CECFCE-35B8-48E5-8017-395D4A610ABF}" type="pres">
      <dgm:prSet presAssocID="{AB4B0AD5-FAD2-4753-9EFA-EB99E792EAD1}" presName="compNode" presStyleCnt="0"/>
      <dgm:spPr/>
    </dgm:pt>
    <dgm:pt modelId="{7DABABCD-4B27-4EA7-A16E-9E54B481E028}" type="pres">
      <dgm:prSet presAssocID="{AB4B0AD5-FAD2-4753-9EFA-EB99E792EAD1}" presName="iconBgRect" presStyleLbl="bgShp" presStyleIdx="4" presStyleCnt="6"/>
      <dgm:spPr>
        <a:prstGeom prst="round2DiagRect">
          <a:avLst>
            <a:gd name="adj1" fmla="val 29727"/>
            <a:gd name="adj2" fmla="val 0"/>
          </a:avLst>
        </a:prstGeom>
      </dgm:spPr>
    </dgm:pt>
    <dgm:pt modelId="{BD02D758-35FD-47D8-8237-51DE92127A1E}" type="pres">
      <dgm:prSet presAssocID="{AB4B0AD5-FAD2-4753-9EFA-EB99E792EAD1}"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Gavel"/>
        </a:ext>
      </dgm:extLst>
    </dgm:pt>
    <dgm:pt modelId="{52D1455A-A563-4023-8D88-52846EFF4C26}" type="pres">
      <dgm:prSet presAssocID="{AB4B0AD5-FAD2-4753-9EFA-EB99E792EAD1}" presName="spaceRect" presStyleCnt="0"/>
      <dgm:spPr/>
    </dgm:pt>
    <dgm:pt modelId="{D2EAC583-1085-4FEC-B533-8D6F20295656}" type="pres">
      <dgm:prSet presAssocID="{AB4B0AD5-FAD2-4753-9EFA-EB99E792EAD1}" presName="textRect" presStyleLbl="revTx" presStyleIdx="4" presStyleCnt="6">
        <dgm:presLayoutVars>
          <dgm:chMax val="1"/>
          <dgm:chPref val="1"/>
        </dgm:presLayoutVars>
      </dgm:prSet>
      <dgm:spPr/>
    </dgm:pt>
    <dgm:pt modelId="{64BD6384-5949-4A61-B1F0-0D10E51021E2}" type="pres">
      <dgm:prSet presAssocID="{1C9CE32C-30C8-4970-8D63-AB72702D5413}" presName="sibTrans" presStyleCnt="0"/>
      <dgm:spPr/>
    </dgm:pt>
    <dgm:pt modelId="{0691EFC0-E959-4C32-879D-E2437594F533}" type="pres">
      <dgm:prSet presAssocID="{36A7C4D0-2358-4059-9960-298529F3C5B4}" presName="compNode" presStyleCnt="0"/>
      <dgm:spPr/>
    </dgm:pt>
    <dgm:pt modelId="{F2461963-491D-4A4A-83C9-FC3C87A5D348}" type="pres">
      <dgm:prSet presAssocID="{36A7C4D0-2358-4059-9960-298529F3C5B4}" presName="iconBgRect" presStyleLbl="bgShp" presStyleIdx="5" presStyleCnt="6"/>
      <dgm:spPr>
        <a:prstGeom prst="round2DiagRect">
          <a:avLst>
            <a:gd name="adj1" fmla="val 29727"/>
            <a:gd name="adj2" fmla="val 0"/>
          </a:avLst>
        </a:prstGeom>
      </dgm:spPr>
    </dgm:pt>
    <dgm:pt modelId="{8EB75B19-DF49-4B00-9462-30702CEFCA01}" type="pres">
      <dgm:prSet presAssocID="{36A7C4D0-2358-4059-9960-298529F3C5B4}" presName="iconRect" presStyleLbl="node1" presStyleIdx="5" presStyleCnt="6"/>
      <dgm:spPr>
        <a:blipFill>
          <a:blip xmlns:r="http://schemas.openxmlformats.org/officeDocument/2006/relationships"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Open Book"/>
        </a:ext>
      </dgm:extLst>
    </dgm:pt>
    <dgm:pt modelId="{4C426BB0-7CC1-47CA-A4F8-12CA92B1C925}" type="pres">
      <dgm:prSet presAssocID="{36A7C4D0-2358-4059-9960-298529F3C5B4}" presName="spaceRect" presStyleCnt="0"/>
      <dgm:spPr/>
    </dgm:pt>
    <dgm:pt modelId="{EC909E4C-7B0C-44C0-9EB8-0A04EEB6021A}" type="pres">
      <dgm:prSet presAssocID="{36A7C4D0-2358-4059-9960-298529F3C5B4}" presName="textRect" presStyleLbl="revTx" presStyleIdx="5" presStyleCnt="6">
        <dgm:presLayoutVars>
          <dgm:chMax val="1"/>
          <dgm:chPref val="1"/>
        </dgm:presLayoutVars>
      </dgm:prSet>
      <dgm:spPr/>
    </dgm:pt>
  </dgm:ptLst>
  <dgm:cxnLst>
    <dgm:cxn modelId="{B552680C-4CD8-4AE0-B71D-017467223F07}" type="presOf" srcId="{3B41E3EF-3045-4791-B890-5C837C508836}" destId="{F1B2DFAE-4A53-4CB3-8E29-2D76546D4FD0}" srcOrd="0" destOrd="0" presId="urn:microsoft.com/office/officeart/2018/5/layout/IconLeafLabelList"/>
    <dgm:cxn modelId="{5754CB0C-7BFE-4BC9-9CF5-3D2006969EEC}" srcId="{E20B5203-69EF-48B0-A080-BD60602CF99F}" destId="{36A7C4D0-2358-4059-9960-298529F3C5B4}" srcOrd="5" destOrd="0" parTransId="{6395FF2F-7A37-4869-9C22-FC457A1F9A2D}" sibTransId="{DF305AC5-47D6-41FB-AC7F-46880A7B0A0D}"/>
    <dgm:cxn modelId="{3232DC22-B1B5-4908-8FAC-1228F6809777}" type="presOf" srcId="{77242BC7-32D8-407D-BC5B-102C98398EAC}" destId="{EE27A0F1-939C-456F-B8FA-7589339D6F38}" srcOrd="0" destOrd="0" presId="urn:microsoft.com/office/officeart/2018/5/layout/IconLeafLabelList"/>
    <dgm:cxn modelId="{B0B12633-A9C9-4A76-B40D-38B9B7DE921F}" srcId="{E20B5203-69EF-48B0-A080-BD60602CF99F}" destId="{FBD585C9-F92B-4F52-B719-1FB317361C20}" srcOrd="0" destOrd="0" parTransId="{4A6F3921-32E2-40CB-9E5E-B9A878F1C136}" sibTransId="{773E1720-C7B6-4543-BE9D-C970DF67B995}"/>
    <dgm:cxn modelId="{409DD634-E226-4DFD-BE96-F7645C9A512C}" srcId="{E20B5203-69EF-48B0-A080-BD60602CF99F}" destId="{77242BC7-32D8-407D-BC5B-102C98398EAC}" srcOrd="1" destOrd="0" parTransId="{04C93E9A-CA98-44FA-BC96-1C6127F6579B}" sibTransId="{35AAF361-FBC0-480F-A082-1BA79585331F}"/>
    <dgm:cxn modelId="{EF728D36-F432-492B-B995-A79DB7511338}" srcId="{E20B5203-69EF-48B0-A080-BD60602CF99F}" destId="{AB4B0AD5-FAD2-4753-9EFA-EB99E792EAD1}" srcOrd="4" destOrd="0" parTransId="{08C62BCE-6CA1-4830-8F19-50394DCF1E21}" sibTransId="{1C9CE32C-30C8-4970-8D63-AB72702D5413}"/>
    <dgm:cxn modelId="{211CEC3E-30CF-4926-A776-A7EEE7AB1F80}" type="presOf" srcId="{AB4B0AD5-FAD2-4753-9EFA-EB99E792EAD1}" destId="{D2EAC583-1085-4FEC-B533-8D6F20295656}" srcOrd="0" destOrd="0" presId="urn:microsoft.com/office/officeart/2018/5/layout/IconLeafLabelList"/>
    <dgm:cxn modelId="{AC14D258-8BFD-4C6A-8D7C-EECEAB12383A}" srcId="{E20B5203-69EF-48B0-A080-BD60602CF99F}" destId="{33156B39-1F73-440A-894E-B4841B0AA2DF}" srcOrd="3" destOrd="0" parTransId="{FA98B997-1D5F-4378-8DA3-8A898462DD5D}" sibTransId="{E3FAA6DD-B383-41B0-A019-171A1D51401A}"/>
    <dgm:cxn modelId="{0708D360-7789-417A-9116-1A874965A6E5}" type="presOf" srcId="{33156B39-1F73-440A-894E-B4841B0AA2DF}" destId="{2326EB5C-58FB-4300-82A8-E85AE6DD79FD}" srcOrd="0" destOrd="0" presId="urn:microsoft.com/office/officeart/2018/5/layout/IconLeafLabelList"/>
    <dgm:cxn modelId="{3822FBA6-3F41-4046-AE6C-B9EC03111CA6}" type="presOf" srcId="{36A7C4D0-2358-4059-9960-298529F3C5B4}" destId="{EC909E4C-7B0C-44C0-9EB8-0A04EEB6021A}" srcOrd="0" destOrd="0" presId="urn:microsoft.com/office/officeart/2018/5/layout/IconLeafLabelList"/>
    <dgm:cxn modelId="{846D1DBF-C06D-4037-A58F-0B8E02F8EAB1}" type="presOf" srcId="{E20B5203-69EF-48B0-A080-BD60602CF99F}" destId="{3DF7FF53-117D-49FB-ADAC-A5DED1DA7180}" srcOrd="0" destOrd="0" presId="urn:microsoft.com/office/officeart/2018/5/layout/IconLeafLabelList"/>
    <dgm:cxn modelId="{4A421BD6-8EFC-4371-9E32-F736EBAE03E1}" srcId="{E20B5203-69EF-48B0-A080-BD60602CF99F}" destId="{3B41E3EF-3045-4791-B890-5C837C508836}" srcOrd="2" destOrd="0" parTransId="{A4EA4F8F-D6EE-4F43-8BBF-A595FE71E204}" sibTransId="{659EEDA5-00AA-4131-ABCC-4883DCE911F5}"/>
    <dgm:cxn modelId="{762F7FDC-7DAF-43C8-85C7-17008782F3B5}" type="presOf" srcId="{FBD585C9-F92B-4F52-B719-1FB317361C20}" destId="{5E999744-A8D0-4C8D-ADBE-AE3A23530DE6}" srcOrd="0" destOrd="0" presId="urn:microsoft.com/office/officeart/2018/5/layout/IconLeafLabelList"/>
    <dgm:cxn modelId="{B3F9DBD2-D5C8-4EF2-9E47-C89D500052C7}" type="presParOf" srcId="{3DF7FF53-117D-49FB-ADAC-A5DED1DA7180}" destId="{AC422E2C-9959-4199-8997-C72B9DAB4CF4}" srcOrd="0" destOrd="0" presId="urn:microsoft.com/office/officeart/2018/5/layout/IconLeafLabelList"/>
    <dgm:cxn modelId="{00BAB654-70BE-47A4-B616-CB0EDC9A1D40}" type="presParOf" srcId="{AC422E2C-9959-4199-8997-C72B9DAB4CF4}" destId="{8B803950-F511-4CC2-A657-7D2A71A11173}" srcOrd="0" destOrd="0" presId="urn:microsoft.com/office/officeart/2018/5/layout/IconLeafLabelList"/>
    <dgm:cxn modelId="{D68CFE91-9F10-4359-A64E-9C0BEB60C572}" type="presParOf" srcId="{AC422E2C-9959-4199-8997-C72B9DAB4CF4}" destId="{E54A9B3D-6BEF-46C5-BC23-2C49DDB9E5C7}" srcOrd="1" destOrd="0" presId="urn:microsoft.com/office/officeart/2018/5/layout/IconLeafLabelList"/>
    <dgm:cxn modelId="{1975AC1D-C669-43B8-922E-7049088C8226}" type="presParOf" srcId="{AC422E2C-9959-4199-8997-C72B9DAB4CF4}" destId="{F5ECE257-5BEA-4D5B-90BB-BF0FAB2D3C1F}" srcOrd="2" destOrd="0" presId="urn:microsoft.com/office/officeart/2018/5/layout/IconLeafLabelList"/>
    <dgm:cxn modelId="{B0BC6C0D-0FB8-4C3F-9CCE-C3E6B458C760}" type="presParOf" srcId="{AC422E2C-9959-4199-8997-C72B9DAB4CF4}" destId="{5E999744-A8D0-4C8D-ADBE-AE3A23530DE6}" srcOrd="3" destOrd="0" presId="urn:microsoft.com/office/officeart/2018/5/layout/IconLeafLabelList"/>
    <dgm:cxn modelId="{1ADF49AF-53DC-482A-A552-8F88CC4BC6EC}" type="presParOf" srcId="{3DF7FF53-117D-49FB-ADAC-A5DED1DA7180}" destId="{42E17F8D-444C-4A24-B013-C679F1867FE2}" srcOrd="1" destOrd="0" presId="urn:microsoft.com/office/officeart/2018/5/layout/IconLeafLabelList"/>
    <dgm:cxn modelId="{B3D7D253-937B-4B72-AFD0-6F2528A49911}" type="presParOf" srcId="{3DF7FF53-117D-49FB-ADAC-A5DED1DA7180}" destId="{3651B2EC-669F-4A09-9F6B-98BEA7E65E2A}" srcOrd="2" destOrd="0" presId="urn:microsoft.com/office/officeart/2018/5/layout/IconLeafLabelList"/>
    <dgm:cxn modelId="{4B3D9787-1490-40C9-8ED6-2910CD1B029A}" type="presParOf" srcId="{3651B2EC-669F-4A09-9F6B-98BEA7E65E2A}" destId="{AF0D45C9-3A4B-4297-BF7C-4565C48E3E48}" srcOrd="0" destOrd="0" presId="urn:microsoft.com/office/officeart/2018/5/layout/IconLeafLabelList"/>
    <dgm:cxn modelId="{F75611EB-6EFA-4D6E-8714-26D105D6E450}" type="presParOf" srcId="{3651B2EC-669F-4A09-9F6B-98BEA7E65E2A}" destId="{4017CA77-9906-4F18-AE3D-029D799D6C16}" srcOrd="1" destOrd="0" presId="urn:microsoft.com/office/officeart/2018/5/layout/IconLeafLabelList"/>
    <dgm:cxn modelId="{472123A6-4AA2-4E1F-8AEE-8772C2DA49C8}" type="presParOf" srcId="{3651B2EC-669F-4A09-9F6B-98BEA7E65E2A}" destId="{1A3A1FB2-A84C-47D0-B089-D607022B447A}" srcOrd="2" destOrd="0" presId="urn:microsoft.com/office/officeart/2018/5/layout/IconLeafLabelList"/>
    <dgm:cxn modelId="{01D27BAB-DF8B-407E-A2E9-1DD5498CC9CA}" type="presParOf" srcId="{3651B2EC-669F-4A09-9F6B-98BEA7E65E2A}" destId="{EE27A0F1-939C-456F-B8FA-7589339D6F38}" srcOrd="3" destOrd="0" presId="urn:microsoft.com/office/officeart/2018/5/layout/IconLeafLabelList"/>
    <dgm:cxn modelId="{61A1EDC9-019D-4A6C-95B7-6BE57C317522}" type="presParOf" srcId="{3DF7FF53-117D-49FB-ADAC-A5DED1DA7180}" destId="{62B7D38B-378B-44CA-BE14-EE09A826A01F}" srcOrd="3" destOrd="0" presId="urn:microsoft.com/office/officeart/2018/5/layout/IconLeafLabelList"/>
    <dgm:cxn modelId="{2003130A-6F52-4842-ACF7-764D7BBEFBBA}" type="presParOf" srcId="{3DF7FF53-117D-49FB-ADAC-A5DED1DA7180}" destId="{EF533255-0E75-42D4-8949-801868A191C5}" srcOrd="4" destOrd="0" presId="urn:microsoft.com/office/officeart/2018/5/layout/IconLeafLabelList"/>
    <dgm:cxn modelId="{77AE168E-2B00-4C1F-A16B-9D2213797E93}" type="presParOf" srcId="{EF533255-0E75-42D4-8949-801868A191C5}" destId="{4D7AA5B1-F49C-48EB-8FC9-F6C031AD2F2F}" srcOrd="0" destOrd="0" presId="urn:microsoft.com/office/officeart/2018/5/layout/IconLeafLabelList"/>
    <dgm:cxn modelId="{BEB3C348-5FDF-40CC-B909-7EEFAF701374}" type="presParOf" srcId="{EF533255-0E75-42D4-8949-801868A191C5}" destId="{AC6A0B72-DEDB-4B8A-856B-E54A84283108}" srcOrd="1" destOrd="0" presId="urn:microsoft.com/office/officeart/2018/5/layout/IconLeafLabelList"/>
    <dgm:cxn modelId="{A9CD7A30-3A62-4378-8FF5-F628AA318500}" type="presParOf" srcId="{EF533255-0E75-42D4-8949-801868A191C5}" destId="{67762103-26DD-44CF-A979-801E2E224AAA}" srcOrd="2" destOrd="0" presId="urn:microsoft.com/office/officeart/2018/5/layout/IconLeafLabelList"/>
    <dgm:cxn modelId="{87CD5B32-AFCA-4349-8F3C-91F4F79D68FF}" type="presParOf" srcId="{EF533255-0E75-42D4-8949-801868A191C5}" destId="{F1B2DFAE-4A53-4CB3-8E29-2D76546D4FD0}" srcOrd="3" destOrd="0" presId="urn:microsoft.com/office/officeart/2018/5/layout/IconLeafLabelList"/>
    <dgm:cxn modelId="{E6807792-CCBB-4A7E-ACF7-7678D97CC138}" type="presParOf" srcId="{3DF7FF53-117D-49FB-ADAC-A5DED1DA7180}" destId="{4ED826B0-F5FF-4E88-933F-FD5017C4535E}" srcOrd="5" destOrd="0" presId="urn:microsoft.com/office/officeart/2018/5/layout/IconLeafLabelList"/>
    <dgm:cxn modelId="{736E429A-41F5-4EA1-A610-64291450AF28}" type="presParOf" srcId="{3DF7FF53-117D-49FB-ADAC-A5DED1DA7180}" destId="{DD429C0D-0083-457A-B093-02DA4FB8BEFF}" srcOrd="6" destOrd="0" presId="urn:microsoft.com/office/officeart/2018/5/layout/IconLeafLabelList"/>
    <dgm:cxn modelId="{82EBD0AE-DC32-484B-87C0-FC25218877F4}" type="presParOf" srcId="{DD429C0D-0083-457A-B093-02DA4FB8BEFF}" destId="{893B2F60-AF5B-4A40-8060-B938A9FD92E8}" srcOrd="0" destOrd="0" presId="urn:microsoft.com/office/officeart/2018/5/layout/IconLeafLabelList"/>
    <dgm:cxn modelId="{FE07EFE6-4EF0-4C32-96D2-DC7BF0E5826B}" type="presParOf" srcId="{DD429C0D-0083-457A-B093-02DA4FB8BEFF}" destId="{0EC88CEE-9028-4A4A-94B7-58266FB44109}" srcOrd="1" destOrd="0" presId="urn:microsoft.com/office/officeart/2018/5/layout/IconLeafLabelList"/>
    <dgm:cxn modelId="{C000CFAE-7F41-4105-AD6B-5B62A7308C21}" type="presParOf" srcId="{DD429C0D-0083-457A-B093-02DA4FB8BEFF}" destId="{7A4408E1-606C-4742-8769-24F65DCB4B06}" srcOrd="2" destOrd="0" presId="urn:microsoft.com/office/officeart/2018/5/layout/IconLeafLabelList"/>
    <dgm:cxn modelId="{C6BBB6F6-24CF-4D79-A74A-5BAB5DCE4888}" type="presParOf" srcId="{DD429C0D-0083-457A-B093-02DA4FB8BEFF}" destId="{2326EB5C-58FB-4300-82A8-E85AE6DD79FD}" srcOrd="3" destOrd="0" presId="urn:microsoft.com/office/officeart/2018/5/layout/IconLeafLabelList"/>
    <dgm:cxn modelId="{B3C4F263-8093-4BCC-BD3C-1BB5DD877822}" type="presParOf" srcId="{3DF7FF53-117D-49FB-ADAC-A5DED1DA7180}" destId="{DEB8A0D1-4687-4870-B0B7-6A369CE633D6}" srcOrd="7" destOrd="0" presId="urn:microsoft.com/office/officeart/2018/5/layout/IconLeafLabelList"/>
    <dgm:cxn modelId="{C4E4D36A-E3AB-4C9D-A486-7CB2D2B827CA}" type="presParOf" srcId="{3DF7FF53-117D-49FB-ADAC-A5DED1DA7180}" destId="{F9CECFCE-35B8-48E5-8017-395D4A610ABF}" srcOrd="8" destOrd="0" presId="urn:microsoft.com/office/officeart/2018/5/layout/IconLeafLabelList"/>
    <dgm:cxn modelId="{AF26BD2C-8981-4348-A2B8-F11F2D8547AC}" type="presParOf" srcId="{F9CECFCE-35B8-48E5-8017-395D4A610ABF}" destId="{7DABABCD-4B27-4EA7-A16E-9E54B481E028}" srcOrd="0" destOrd="0" presId="urn:microsoft.com/office/officeart/2018/5/layout/IconLeafLabelList"/>
    <dgm:cxn modelId="{4F63901E-B321-42DD-8782-E8D1F9D1455B}" type="presParOf" srcId="{F9CECFCE-35B8-48E5-8017-395D4A610ABF}" destId="{BD02D758-35FD-47D8-8237-51DE92127A1E}" srcOrd="1" destOrd="0" presId="urn:microsoft.com/office/officeart/2018/5/layout/IconLeafLabelList"/>
    <dgm:cxn modelId="{60F8D172-99B1-4521-AEB9-88E7E350D160}" type="presParOf" srcId="{F9CECFCE-35B8-48E5-8017-395D4A610ABF}" destId="{52D1455A-A563-4023-8D88-52846EFF4C26}" srcOrd="2" destOrd="0" presId="urn:microsoft.com/office/officeart/2018/5/layout/IconLeafLabelList"/>
    <dgm:cxn modelId="{44EF2F60-E621-443F-97C5-C18D08F0CBC7}" type="presParOf" srcId="{F9CECFCE-35B8-48E5-8017-395D4A610ABF}" destId="{D2EAC583-1085-4FEC-B533-8D6F20295656}" srcOrd="3" destOrd="0" presId="urn:microsoft.com/office/officeart/2018/5/layout/IconLeafLabelList"/>
    <dgm:cxn modelId="{285B863A-3968-49C9-8A73-70BA610513F0}" type="presParOf" srcId="{3DF7FF53-117D-49FB-ADAC-A5DED1DA7180}" destId="{64BD6384-5949-4A61-B1F0-0D10E51021E2}" srcOrd="9" destOrd="0" presId="urn:microsoft.com/office/officeart/2018/5/layout/IconLeafLabelList"/>
    <dgm:cxn modelId="{E3286F5D-1BD5-44E7-8C9E-6244D0A163EF}" type="presParOf" srcId="{3DF7FF53-117D-49FB-ADAC-A5DED1DA7180}" destId="{0691EFC0-E959-4C32-879D-E2437594F533}" srcOrd="10" destOrd="0" presId="urn:microsoft.com/office/officeart/2018/5/layout/IconLeafLabelList"/>
    <dgm:cxn modelId="{AB8B3702-FC80-4330-AAEB-85C465923861}" type="presParOf" srcId="{0691EFC0-E959-4C32-879D-E2437594F533}" destId="{F2461963-491D-4A4A-83C9-FC3C87A5D348}" srcOrd="0" destOrd="0" presId="urn:microsoft.com/office/officeart/2018/5/layout/IconLeafLabelList"/>
    <dgm:cxn modelId="{677127F0-0F07-46D9-8502-DA7A3B98AC70}" type="presParOf" srcId="{0691EFC0-E959-4C32-879D-E2437594F533}" destId="{8EB75B19-DF49-4B00-9462-30702CEFCA01}" srcOrd="1" destOrd="0" presId="urn:microsoft.com/office/officeart/2018/5/layout/IconLeafLabelList"/>
    <dgm:cxn modelId="{3C6690C3-6C02-4999-AB29-4575D9BFC166}" type="presParOf" srcId="{0691EFC0-E959-4C32-879D-E2437594F533}" destId="{4C426BB0-7CC1-47CA-A4F8-12CA92B1C925}" srcOrd="2" destOrd="0" presId="urn:microsoft.com/office/officeart/2018/5/layout/IconLeafLabelList"/>
    <dgm:cxn modelId="{236C74C8-CDE0-4CA3-9995-09832F2C4525}" type="presParOf" srcId="{0691EFC0-E959-4C32-879D-E2437594F533}" destId="{EC909E4C-7B0C-44C0-9EB8-0A04EEB6021A}"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FA58488-F816-40BD-95EB-64DA3E2FC422}" type="doc">
      <dgm:prSet loTypeId="urn:microsoft.com/office/officeart/2005/8/layout/vProcess5" loCatId="process" qsTypeId="urn:microsoft.com/office/officeart/2005/8/quickstyle/simple4" qsCatId="simple" csTypeId="urn:microsoft.com/office/officeart/2005/8/colors/colorful1" csCatId="colorful"/>
      <dgm:spPr/>
      <dgm:t>
        <a:bodyPr/>
        <a:lstStyle/>
        <a:p>
          <a:endParaRPr lang="en-US"/>
        </a:p>
      </dgm:t>
    </dgm:pt>
    <dgm:pt modelId="{65092BE4-7981-4DAD-ACF9-D2CA7670417C}">
      <dgm:prSet/>
      <dgm:spPr/>
      <dgm:t>
        <a:bodyPr/>
        <a:lstStyle/>
        <a:p>
          <a:r>
            <a:rPr lang="en-GB"/>
            <a:t>Digital safety action plan for the Greenfield Home Care Agency is to improve the data security and personal information when staff use the Microsoft 365 system. </a:t>
          </a:r>
          <a:endParaRPr lang="en-US"/>
        </a:p>
      </dgm:t>
    </dgm:pt>
    <dgm:pt modelId="{06B32E99-1CFF-4B45-8D07-C412C1308160}" type="parTrans" cxnId="{0A76BECB-0B49-4087-A346-A612B73B93E5}">
      <dgm:prSet/>
      <dgm:spPr/>
      <dgm:t>
        <a:bodyPr/>
        <a:lstStyle/>
        <a:p>
          <a:endParaRPr lang="en-US"/>
        </a:p>
      </dgm:t>
    </dgm:pt>
    <dgm:pt modelId="{358CC8F9-9947-4985-84AF-06C5E97DC68D}" type="sibTrans" cxnId="{0A76BECB-0B49-4087-A346-A612B73B93E5}">
      <dgm:prSet/>
      <dgm:spPr/>
      <dgm:t>
        <a:bodyPr/>
        <a:lstStyle/>
        <a:p>
          <a:endParaRPr lang="en-US"/>
        </a:p>
      </dgm:t>
    </dgm:pt>
    <dgm:pt modelId="{A5E9F097-60DC-4D1B-B4D4-5063E5D4F9A2}">
      <dgm:prSet/>
      <dgm:spPr/>
      <dgm:t>
        <a:bodyPr/>
        <a:lstStyle/>
        <a:p>
          <a:r>
            <a:rPr lang="en-GB"/>
            <a:t>Secure Access </a:t>
          </a:r>
          <a:endParaRPr lang="en-US"/>
        </a:p>
      </dgm:t>
    </dgm:pt>
    <dgm:pt modelId="{34337D0A-842D-4339-B7C8-26D720B9A5B6}" type="parTrans" cxnId="{47C8C835-17B1-482B-BBDE-23A7F7419503}">
      <dgm:prSet/>
      <dgm:spPr/>
      <dgm:t>
        <a:bodyPr/>
        <a:lstStyle/>
        <a:p>
          <a:endParaRPr lang="en-US"/>
        </a:p>
      </dgm:t>
    </dgm:pt>
    <dgm:pt modelId="{3C6E1EE6-058C-4A99-B6EF-13D99442BE92}" type="sibTrans" cxnId="{47C8C835-17B1-482B-BBDE-23A7F7419503}">
      <dgm:prSet/>
      <dgm:spPr/>
      <dgm:t>
        <a:bodyPr/>
        <a:lstStyle/>
        <a:p>
          <a:endParaRPr lang="en-US"/>
        </a:p>
      </dgm:t>
    </dgm:pt>
    <dgm:pt modelId="{D4699CEA-7803-4E2D-B091-3AA7F82FFA35}">
      <dgm:prSet/>
      <dgm:spPr/>
      <dgm:t>
        <a:bodyPr/>
        <a:lstStyle/>
        <a:p>
          <a:r>
            <a:rPr lang="en-GB"/>
            <a:t>Email awareness</a:t>
          </a:r>
          <a:endParaRPr lang="en-US"/>
        </a:p>
      </dgm:t>
    </dgm:pt>
    <dgm:pt modelId="{339ADA67-0FB8-4867-A645-D91B09063FC7}" type="parTrans" cxnId="{797F19BD-0D8B-4037-8FC9-719836E5FD68}">
      <dgm:prSet/>
      <dgm:spPr/>
      <dgm:t>
        <a:bodyPr/>
        <a:lstStyle/>
        <a:p>
          <a:endParaRPr lang="en-US"/>
        </a:p>
      </dgm:t>
    </dgm:pt>
    <dgm:pt modelId="{C0BD4E71-89EE-4B08-9CD7-CBEBD353AB70}" type="sibTrans" cxnId="{797F19BD-0D8B-4037-8FC9-719836E5FD68}">
      <dgm:prSet/>
      <dgm:spPr/>
      <dgm:t>
        <a:bodyPr/>
        <a:lstStyle/>
        <a:p>
          <a:endParaRPr lang="en-US"/>
        </a:p>
      </dgm:t>
    </dgm:pt>
    <dgm:pt modelId="{57C981B4-B203-400B-B14C-DCD3D91890D4}">
      <dgm:prSet/>
      <dgm:spPr/>
      <dgm:t>
        <a:bodyPr/>
        <a:lstStyle/>
        <a:p>
          <a:r>
            <a:rPr lang="en-GB"/>
            <a:t>Data management </a:t>
          </a:r>
          <a:endParaRPr lang="en-US"/>
        </a:p>
      </dgm:t>
    </dgm:pt>
    <dgm:pt modelId="{BEF05095-B64B-42D5-BD2F-8E68BE2F5B7F}" type="parTrans" cxnId="{4203C465-8D9F-48AF-901E-A855C78F31A1}">
      <dgm:prSet/>
      <dgm:spPr/>
      <dgm:t>
        <a:bodyPr/>
        <a:lstStyle/>
        <a:p>
          <a:endParaRPr lang="en-US"/>
        </a:p>
      </dgm:t>
    </dgm:pt>
    <dgm:pt modelId="{63D545B9-095C-4FCD-AAE5-B1C7901B44C9}" type="sibTrans" cxnId="{4203C465-8D9F-48AF-901E-A855C78F31A1}">
      <dgm:prSet/>
      <dgm:spPr/>
      <dgm:t>
        <a:bodyPr/>
        <a:lstStyle/>
        <a:p>
          <a:endParaRPr lang="en-US"/>
        </a:p>
      </dgm:t>
    </dgm:pt>
    <dgm:pt modelId="{C5F30753-2C58-4E16-BDF5-90CBFF1544F8}">
      <dgm:prSet/>
      <dgm:spPr/>
      <dgm:t>
        <a:bodyPr/>
        <a:lstStyle/>
        <a:p>
          <a:r>
            <a:rPr lang="en-GB"/>
            <a:t>Confidentiality  </a:t>
          </a:r>
          <a:endParaRPr lang="en-US"/>
        </a:p>
      </dgm:t>
    </dgm:pt>
    <dgm:pt modelId="{528EA4B5-A1E8-430F-96E2-F4D1A731768C}" type="parTrans" cxnId="{1621242A-1F2D-4033-BB2E-7FACFBEFA45B}">
      <dgm:prSet/>
      <dgm:spPr/>
      <dgm:t>
        <a:bodyPr/>
        <a:lstStyle/>
        <a:p>
          <a:endParaRPr lang="en-US"/>
        </a:p>
      </dgm:t>
    </dgm:pt>
    <dgm:pt modelId="{BDD1108E-AD5A-4336-8F66-0C6AAE3C999B}" type="sibTrans" cxnId="{1621242A-1F2D-4033-BB2E-7FACFBEFA45B}">
      <dgm:prSet/>
      <dgm:spPr/>
      <dgm:t>
        <a:bodyPr/>
        <a:lstStyle/>
        <a:p>
          <a:endParaRPr lang="en-US"/>
        </a:p>
      </dgm:t>
    </dgm:pt>
    <dgm:pt modelId="{FE4747D6-DFA1-1145-B294-EF1AB7A20175}" type="pres">
      <dgm:prSet presAssocID="{0FA58488-F816-40BD-95EB-64DA3E2FC422}" presName="outerComposite" presStyleCnt="0">
        <dgm:presLayoutVars>
          <dgm:chMax val="5"/>
          <dgm:dir/>
          <dgm:resizeHandles val="exact"/>
        </dgm:presLayoutVars>
      </dgm:prSet>
      <dgm:spPr/>
    </dgm:pt>
    <dgm:pt modelId="{2C30C079-C3F9-2E43-A6A2-6A70008664CC}" type="pres">
      <dgm:prSet presAssocID="{0FA58488-F816-40BD-95EB-64DA3E2FC422}" presName="dummyMaxCanvas" presStyleCnt="0">
        <dgm:presLayoutVars/>
      </dgm:prSet>
      <dgm:spPr/>
    </dgm:pt>
    <dgm:pt modelId="{C72C2732-7669-C64A-9E03-EBDA04E9B843}" type="pres">
      <dgm:prSet presAssocID="{0FA58488-F816-40BD-95EB-64DA3E2FC422}" presName="FiveNodes_1" presStyleLbl="node1" presStyleIdx="0" presStyleCnt="5">
        <dgm:presLayoutVars>
          <dgm:bulletEnabled val="1"/>
        </dgm:presLayoutVars>
      </dgm:prSet>
      <dgm:spPr/>
    </dgm:pt>
    <dgm:pt modelId="{C4FE942E-5983-2643-8804-0B78F606719C}" type="pres">
      <dgm:prSet presAssocID="{0FA58488-F816-40BD-95EB-64DA3E2FC422}" presName="FiveNodes_2" presStyleLbl="node1" presStyleIdx="1" presStyleCnt="5">
        <dgm:presLayoutVars>
          <dgm:bulletEnabled val="1"/>
        </dgm:presLayoutVars>
      </dgm:prSet>
      <dgm:spPr/>
    </dgm:pt>
    <dgm:pt modelId="{05D07297-4FAD-714F-BBC9-D2A83B71A650}" type="pres">
      <dgm:prSet presAssocID="{0FA58488-F816-40BD-95EB-64DA3E2FC422}" presName="FiveNodes_3" presStyleLbl="node1" presStyleIdx="2" presStyleCnt="5">
        <dgm:presLayoutVars>
          <dgm:bulletEnabled val="1"/>
        </dgm:presLayoutVars>
      </dgm:prSet>
      <dgm:spPr/>
    </dgm:pt>
    <dgm:pt modelId="{BF9A9D9F-60B2-8B47-A6EA-23B8BF4DB533}" type="pres">
      <dgm:prSet presAssocID="{0FA58488-F816-40BD-95EB-64DA3E2FC422}" presName="FiveNodes_4" presStyleLbl="node1" presStyleIdx="3" presStyleCnt="5">
        <dgm:presLayoutVars>
          <dgm:bulletEnabled val="1"/>
        </dgm:presLayoutVars>
      </dgm:prSet>
      <dgm:spPr/>
    </dgm:pt>
    <dgm:pt modelId="{00C203E9-9EE4-074E-B908-00AD07D07D08}" type="pres">
      <dgm:prSet presAssocID="{0FA58488-F816-40BD-95EB-64DA3E2FC422}" presName="FiveNodes_5" presStyleLbl="node1" presStyleIdx="4" presStyleCnt="5">
        <dgm:presLayoutVars>
          <dgm:bulletEnabled val="1"/>
        </dgm:presLayoutVars>
      </dgm:prSet>
      <dgm:spPr/>
    </dgm:pt>
    <dgm:pt modelId="{5273006D-FF8A-BF43-8292-C597BEB3B542}" type="pres">
      <dgm:prSet presAssocID="{0FA58488-F816-40BD-95EB-64DA3E2FC422}" presName="FiveConn_1-2" presStyleLbl="fgAccFollowNode1" presStyleIdx="0" presStyleCnt="4">
        <dgm:presLayoutVars>
          <dgm:bulletEnabled val="1"/>
        </dgm:presLayoutVars>
      </dgm:prSet>
      <dgm:spPr/>
    </dgm:pt>
    <dgm:pt modelId="{5C5645D0-7E5F-6C4E-94BA-31AD61B4A820}" type="pres">
      <dgm:prSet presAssocID="{0FA58488-F816-40BD-95EB-64DA3E2FC422}" presName="FiveConn_2-3" presStyleLbl="fgAccFollowNode1" presStyleIdx="1" presStyleCnt="4">
        <dgm:presLayoutVars>
          <dgm:bulletEnabled val="1"/>
        </dgm:presLayoutVars>
      </dgm:prSet>
      <dgm:spPr/>
    </dgm:pt>
    <dgm:pt modelId="{73AC6D5C-31D4-1442-8002-CDB4CB9D83A8}" type="pres">
      <dgm:prSet presAssocID="{0FA58488-F816-40BD-95EB-64DA3E2FC422}" presName="FiveConn_3-4" presStyleLbl="fgAccFollowNode1" presStyleIdx="2" presStyleCnt="4">
        <dgm:presLayoutVars>
          <dgm:bulletEnabled val="1"/>
        </dgm:presLayoutVars>
      </dgm:prSet>
      <dgm:spPr/>
    </dgm:pt>
    <dgm:pt modelId="{F5ABB74F-AD3D-3F41-B207-C2E7CD569B91}" type="pres">
      <dgm:prSet presAssocID="{0FA58488-F816-40BD-95EB-64DA3E2FC422}" presName="FiveConn_4-5" presStyleLbl="fgAccFollowNode1" presStyleIdx="3" presStyleCnt="4">
        <dgm:presLayoutVars>
          <dgm:bulletEnabled val="1"/>
        </dgm:presLayoutVars>
      </dgm:prSet>
      <dgm:spPr/>
    </dgm:pt>
    <dgm:pt modelId="{7F4DD1DF-CA96-C349-8A82-3362928781BC}" type="pres">
      <dgm:prSet presAssocID="{0FA58488-F816-40BD-95EB-64DA3E2FC422}" presName="FiveNodes_1_text" presStyleLbl="node1" presStyleIdx="4" presStyleCnt="5">
        <dgm:presLayoutVars>
          <dgm:bulletEnabled val="1"/>
        </dgm:presLayoutVars>
      </dgm:prSet>
      <dgm:spPr/>
    </dgm:pt>
    <dgm:pt modelId="{29637A7E-11FA-4647-B7A2-F4F28F855209}" type="pres">
      <dgm:prSet presAssocID="{0FA58488-F816-40BD-95EB-64DA3E2FC422}" presName="FiveNodes_2_text" presStyleLbl="node1" presStyleIdx="4" presStyleCnt="5">
        <dgm:presLayoutVars>
          <dgm:bulletEnabled val="1"/>
        </dgm:presLayoutVars>
      </dgm:prSet>
      <dgm:spPr/>
    </dgm:pt>
    <dgm:pt modelId="{2F885BC6-96BB-8A45-9984-5EE67B95B7BB}" type="pres">
      <dgm:prSet presAssocID="{0FA58488-F816-40BD-95EB-64DA3E2FC422}" presName="FiveNodes_3_text" presStyleLbl="node1" presStyleIdx="4" presStyleCnt="5">
        <dgm:presLayoutVars>
          <dgm:bulletEnabled val="1"/>
        </dgm:presLayoutVars>
      </dgm:prSet>
      <dgm:spPr/>
    </dgm:pt>
    <dgm:pt modelId="{55CB0669-B8B7-8849-8D2E-3D60C6A10D62}" type="pres">
      <dgm:prSet presAssocID="{0FA58488-F816-40BD-95EB-64DA3E2FC422}" presName="FiveNodes_4_text" presStyleLbl="node1" presStyleIdx="4" presStyleCnt="5">
        <dgm:presLayoutVars>
          <dgm:bulletEnabled val="1"/>
        </dgm:presLayoutVars>
      </dgm:prSet>
      <dgm:spPr/>
    </dgm:pt>
    <dgm:pt modelId="{9BEAC7E8-112C-5A49-998D-CC25B07D5D48}" type="pres">
      <dgm:prSet presAssocID="{0FA58488-F816-40BD-95EB-64DA3E2FC422}" presName="FiveNodes_5_text" presStyleLbl="node1" presStyleIdx="4" presStyleCnt="5">
        <dgm:presLayoutVars>
          <dgm:bulletEnabled val="1"/>
        </dgm:presLayoutVars>
      </dgm:prSet>
      <dgm:spPr/>
    </dgm:pt>
  </dgm:ptLst>
  <dgm:cxnLst>
    <dgm:cxn modelId="{F82CDF14-1D6C-404A-9537-A05E82FCAB4A}" type="presOf" srcId="{D4699CEA-7803-4E2D-B091-3AA7F82FFA35}" destId="{05D07297-4FAD-714F-BBC9-D2A83B71A650}" srcOrd="0" destOrd="0" presId="urn:microsoft.com/office/officeart/2005/8/layout/vProcess5"/>
    <dgm:cxn modelId="{A62F5B28-40DA-2643-A722-636F37FF01CC}" type="presOf" srcId="{63D545B9-095C-4FCD-AAE5-B1C7901B44C9}" destId="{F5ABB74F-AD3D-3F41-B207-C2E7CD569B91}" srcOrd="0" destOrd="0" presId="urn:microsoft.com/office/officeart/2005/8/layout/vProcess5"/>
    <dgm:cxn modelId="{1621242A-1F2D-4033-BB2E-7FACFBEFA45B}" srcId="{0FA58488-F816-40BD-95EB-64DA3E2FC422}" destId="{C5F30753-2C58-4E16-BDF5-90CBFF1544F8}" srcOrd="4" destOrd="0" parTransId="{528EA4B5-A1E8-430F-96E2-F4D1A731768C}" sibTransId="{BDD1108E-AD5A-4336-8F66-0C6AAE3C999B}"/>
    <dgm:cxn modelId="{47C8C835-17B1-482B-BBDE-23A7F7419503}" srcId="{0FA58488-F816-40BD-95EB-64DA3E2FC422}" destId="{A5E9F097-60DC-4D1B-B4D4-5063E5D4F9A2}" srcOrd="1" destOrd="0" parTransId="{34337D0A-842D-4339-B7C8-26D720B9A5B6}" sibTransId="{3C6E1EE6-058C-4A99-B6EF-13D99442BE92}"/>
    <dgm:cxn modelId="{95C8AA3F-2739-5A46-9E21-357BB59419C3}" type="presOf" srcId="{A5E9F097-60DC-4D1B-B4D4-5063E5D4F9A2}" destId="{C4FE942E-5983-2643-8804-0B78F606719C}" srcOrd="0" destOrd="0" presId="urn:microsoft.com/office/officeart/2005/8/layout/vProcess5"/>
    <dgm:cxn modelId="{6583CF40-ACF8-F346-978A-BEE05FEF03CD}" type="presOf" srcId="{57C981B4-B203-400B-B14C-DCD3D91890D4}" destId="{BF9A9D9F-60B2-8B47-A6EA-23B8BF4DB533}" srcOrd="0" destOrd="0" presId="urn:microsoft.com/office/officeart/2005/8/layout/vProcess5"/>
    <dgm:cxn modelId="{D653FC46-5AC7-8642-87DB-BF9670EA59FE}" type="presOf" srcId="{358CC8F9-9947-4985-84AF-06C5E97DC68D}" destId="{5273006D-FF8A-BF43-8292-C597BEB3B542}" srcOrd="0" destOrd="0" presId="urn:microsoft.com/office/officeart/2005/8/layout/vProcess5"/>
    <dgm:cxn modelId="{FEAEE950-3B88-1E4A-9612-BC3DE59B791F}" type="presOf" srcId="{C5F30753-2C58-4E16-BDF5-90CBFF1544F8}" destId="{9BEAC7E8-112C-5A49-998D-CC25B07D5D48}" srcOrd="1" destOrd="0" presId="urn:microsoft.com/office/officeart/2005/8/layout/vProcess5"/>
    <dgm:cxn modelId="{4203C465-8D9F-48AF-901E-A855C78F31A1}" srcId="{0FA58488-F816-40BD-95EB-64DA3E2FC422}" destId="{57C981B4-B203-400B-B14C-DCD3D91890D4}" srcOrd="3" destOrd="0" parTransId="{BEF05095-B64B-42D5-BD2F-8E68BE2F5B7F}" sibTransId="{63D545B9-095C-4FCD-AAE5-B1C7901B44C9}"/>
    <dgm:cxn modelId="{C6381C76-668F-5147-8900-AD59303042B2}" type="presOf" srcId="{C0BD4E71-89EE-4B08-9CD7-CBEBD353AB70}" destId="{73AC6D5C-31D4-1442-8002-CDB4CB9D83A8}" srcOrd="0" destOrd="0" presId="urn:microsoft.com/office/officeart/2005/8/layout/vProcess5"/>
    <dgm:cxn modelId="{EF00118D-08AC-6244-9387-32E1002C49E7}" type="presOf" srcId="{3C6E1EE6-058C-4A99-B6EF-13D99442BE92}" destId="{5C5645D0-7E5F-6C4E-94BA-31AD61B4A820}" srcOrd="0" destOrd="0" presId="urn:microsoft.com/office/officeart/2005/8/layout/vProcess5"/>
    <dgm:cxn modelId="{8FC827A5-9E73-3A47-B0BD-97F14F15CA81}" type="presOf" srcId="{57C981B4-B203-400B-B14C-DCD3D91890D4}" destId="{55CB0669-B8B7-8849-8D2E-3D60C6A10D62}" srcOrd="1" destOrd="0" presId="urn:microsoft.com/office/officeart/2005/8/layout/vProcess5"/>
    <dgm:cxn modelId="{8D4CCBB4-051B-CB46-AF13-12FEA991E323}" type="presOf" srcId="{65092BE4-7981-4DAD-ACF9-D2CA7670417C}" destId="{7F4DD1DF-CA96-C349-8A82-3362928781BC}" srcOrd="1" destOrd="0" presId="urn:microsoft.com/office/officeart/2005/8/layout/vProcess5"/>
    <dgm:cxn modelId="{797F19BD-0D8B-4037-8FC9-719836E5FD68}" srcId="{0FA58488-F816-40BD-95EB-64DA3E2FC422}" destId="{D4699CEA-7803-4E2D-B091-3AA7F82FFA35}" srcOrd="2" destOrd="0" parTransId="{339ADA67-0FB8-4867-A645-D91B09063FC7}" sibTransId="{C0BD4E71-89EE-4B08-9CD7-CBEBD353AB70}"/>
    <dgm:cxn modelId="{0A76BECB-0B49-4087-A346-A612B73B93E5}" srcId="{0FA58488-F816-40BD-95EB-64DA3E2FC422}" destId="{65092BE4-7981-4DAD-ACF9-D2CA7670417C}" srcOrd="0" destOrd="0" parTransId="{06B32E99-1CFF-4B45-8D07-C412C1308160}" sibTransId="{358CC8F9-9947-4985-84AF-06C5E97DC68D}"/>
    <dgm:cxn modelId="{DFCE90E6-7635-5243-A160-455BE835EE42}" type="presOf" srcId="{C5F30753-2C58-4E16-BDF5-90CBFF1544F8}" destId="{00C203E9-9EE4-074E-B908-00AD07D07D08}" srcOrd="0" destOrd="0" presId="urn:microsoft.com/office/officeart/2005/8/layout/vProcess5"/>
    <dgm:cxn modelId="{7D8856F0-6C15-4E40-84C2-963879D9A632}" type="presOf" srcId="{A5E9F097-60DC-4D1B-B4D4-5063E5D4F9A2}" destId="{29637A7E-11FA-4647-B7A2-F4F28F855209}" srcOrd="1" destOrd="0" presId="urn:microsoft.com/office/officeart/2005/8/layout/vProcess5"/>
    <dgm:cxn modelId="{EA549DF9-ED20-4242-8DA7-DE4DF2BDFA39}" type="presOf" srcId="{0FA58488-F816-40BD-95EB-64DA3E2FC422}" destId="{FE4747D6-DFA1-1145-B294-EF1AB7A20175}" srcOrd="0" destOrd="0" presId="urn:microsoft.com/office/officeart/2005/8/layout/vProcess5"/>
    <dgm:cxn modelId="{7783A9FC-51B7-9C4C-ADC5-7DBA2FB91813}" type="presOf" srcId="{D4699CEA-7803-4E2D-B091-3AA7F82FFA35}" destId="{2F885BC6-96BB-8A45-9984-5EE67B95B7BB}" srcOrd="1" destOrd="0" presId="urn:microsoft.com/office/officeart/2005/8/layout/vProcess5"/>
    <dgm:cxn modelId="{DBD844FE-AF5E-9C45-8440-C69C10C9F9C1}" type="presOf" srcId="{65092BE4-7981-4DAD-ACF9-D2CA7670417C}" destId="{C72C2732-7669-C64A-9E03-EBDA04E9B843}" srcOrd="0" destOrd="0" presId="urn:microsoft.com/office/officeart/2005/8/layout/vProcess5"/>
    <dgm:cxn modelId="{E1131AC6-B64E-AB49-A263-3FE3AC20EB5C}" type="presParOf" srcId="{FE4747D6-DFA1-1145-B294-EF1AB7A20175}" destId="{2C30C079-C3F9-2E43-A6A2-6A70008664CC}" srcOrd="0" destOrd="0" presId="urn:microsoft.com/office/officeart/2005/8/layout/vProcess5"/>
    <dgm:cxn modelId="{2068F1C1-A6A8-CB4E-BC68-4008D2EA06BF}" type="presParOf" srcId="{FE4747D6-DFA1-1145-B294-EF1AB7A20175}" destId="{C72C2732-7669-C64A-9E03-EBDA04E9B843}" srcOrd="1" destOrd="0" presId="urn:microsoft.com/office/officeart/2005/8/layout/vProcess5"/>
    <dgm:cxn modelId="{8713EFC7-5557-874C-92F8-D76447DBEF64}" type="presParOf" srcId="{FE4747D6-DFA1-1145-B294-EF1AB7A20175}" destId="{C4FE942E-5983-2643-8804-0B78F606719C}" srcOrd="2" destOrd="0" presId="urn:microsoft.com/office/officeart/2005/8/layout/vProcess5"/>
    <dgm:cxn modelId="{035FB14A-5905-EC40-BC23-4E42636D1647}" type="presParOf" srcId="{FE4747D6-DFA1-1145-B294-EF1AB7A20175}" destId="{05D07297-4FAD-714F-BBC9-D2A83B71A650}" srcOrd="3" destOrd="0" presId="urn:microsoft.com/office/officeart/2005/8/layout/vProcess5"/>
    <dgm:cxn modelId="{3F3BDED0-7868-EF48-9678-05502B6F60E1}" type="presParOf" srcId="{FE4747D6-DFA1-1145-B294-EF1AB7A20175}" destId="{BF9A9D9F-60B2-8B47-A6EA-23B8BF4DB533}" srcOrd="4" destOrd="0" presId="urn:microsoft.com/office/officeart/2005/8/layout/vProcess5"/>
    <dgm:cxn modelId="{BB130371-C77C-F34B-8566-B10C56CBE467}" type="presParOf" srcId="{FE4747D6-DFA1-1145-B294-EF1AB7A20175}" destId="{00C203E9-9EE4-074E-B908-00AD07D07D08}" srcOrd="5" destOrd="0" presId="urn:microsoft.com/office/officeart/2005/8/layout/vProcess5"/>
    <dgm:cxn modelId="{FE3D567A-AC3F-CB43-83E6-A9933931C96D}" type="presParOf" srcId="{FE4747D6-DFA1-1145-B294-EF1AB7A20175}" destId="{5273006D-FF8A-BF43-8292-C597BEB3B542}" srcOrd="6" destOrd="0" presId="urn:microsoft.com/office/officeart/2005/8/layout/vProcess5"/>
    <dgm:cxn modelId="{98E85B4B-B94F-F24F-83C5-B13454955CF2}" type="presParOf" srcId="{FE4747D6-DFA1-1145-B294-EF1AB7A20175}" destId="{5C5645D0-7E5F-6C4E-94BA-31AD61B4A820}" srcOrd="7" destOrd="0" presId="urn:microsoft.com/office/officeart/2005/8/layout/vProcess5"/>
    <dgm:cxn modelId="{46C8069D-3E6E-4748-8B33-6D0B7313D18D}" type="presParOf" srcId="{FE4747D6-DFA1-1145-B294-EF1AB7A20175}" destId="{73AC6D5C-31D4-1442-8002-CDB4CB9D83A8}" srcOrd="8" destOrd="0" presId="urn:microsoft.com/office/officeart/2005/8/layout/vProcess5"/>
    <dgm:cxn modelId="{B4E3B5E2-BD97-FE46-9BDF-2C6221848DD1}" type="presParOf" srcId="{FE4747D6-DFA1-1145-B294-EF1AB7A20175}" destId="{F5ABB74F-AD3D-3F41-B207-C2E7CD569B91}" srcOrd="9" destOrd="0" presId="urn:microsoft.com/office/officeart/2005/8/layout/vProcess5"/>
    <dgm:cxn modelId="{B07BF753-808E-3F4D-A4C1-60B06180CACE}" type="presParOf" srcId="{FE4747D6-DFA1-1145-B294-EF1AB7A20175}" destId="{7F4DD1DF-CA96-C349-8A82-3362928781BC}" srcOrd="10" destOrd="0" presId="urn:microsoft.com/office/officeart/2005/8/layout/vProcess5"/>
    <dgm:cxn modelId="{C8166B1F-B659-8E49-B09E-2989BAFC67E3}" type="presParOf" srcId="{FE4747D6-DFA1-1145-B294-EF1AB7A20175}" destId="{29637A7E-11FA-4647-B7A2-F4F28F855209}" srcOrd="11" destOrd="0" presId="urn:microsoft.com/office/officeart/2005/8/layout/vProcess5"/>
    <dgm:cxn modelId="{7C043F0E-E32A-0343-9C54-2EF47DC8B4BB}" type="presParOf" srcId="{FE4747D6-DFA1-1145-B294-EF1AB7A20175}" destId="{2F885BC6-96BB-8A45-9984-5EE67B95B7BB}" srcOrd="12" destOrd="0" presId="urn:microsoft.com/office/officeart/2005/8/layout/vProcess5"/>
    <dgm:cxn modelId="{B3E577B6-07E8-A24A-9885-9F9ECF5F90AF}" type="presParOf" srcId="{FE4747D6-DFA1-1145-B294-EF1AB7A20175}" destId="{55CB0669-B8B7-8849-8D2E-3D60C6A10D62}" srcOrd="13" destOrd="0" presId="urn:microsoft.com/office/officeart/2005/8/layout/vProcess5"/>
    <dgm:cxn modelId="{47E7BC84-0874-DB41-AEBB-A3460D72CEC8}" type="presParOf" srcId="{FE4747D6-DFA1-1145-B294-EF1AB7A20175}" destId="{9BEAC7E8-112C-5A49-998D-CC25B07D5D48}"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AA61DC8-67CF-4B33-98AE-3D051A4BACD8}" type="doc">
      <dgm:prSet loTypeId="urn:microsoft.com/office/officeart/2005/8/layout/chevron1" loCatId="process" qsTypeId="urn:microsoft.com/office/officeart/2005/8/quickstyle/simple2" qsCatId="simple" csTypeId="urn:microsoft.com/office/officeart/2005/8/colors/colorful1" csCatId="colorful" phldr="1"/>
      <dgm:spPr/>
      <dgm:t>
        <a:bodyPr/>
        <a:lstStyle/>
        <a:p>
          <a:endParaRPr lang="en-US"/>
        </a:p>
      </dgm:t>
    </dgm:pt>
    <dgm:pt modelId="{4069DED9-A521-4FFA-9B8C-CD87E3B4C240}">
      <dgm:prSet/>
      <dgm:spPr/>
      <dgm:t>
        <a:bodyPr/>
        <a:lstStyle/>
        <a:p>
          <a:r>
            <a:rPr lang="en-US" dirty="0"/>
            <a:t>Strong passwords (Microsoft, 2023)</a:t>
          </a:r>
        </a:p>
        <a:p>
          <a:r>
            <a:rPr lang="en-US" dirty="0"/>
            <a:t> </a:t>
          </a:r>
        </a:p>
      </dgm:t>
    </dgm:pt>
    <dgm:pt modelId="{789CCAE8-8E38-407D-89E0-22AD824D0DB6}" type="parTrans" cxnId="{59B31C96-4C71-4FB7-A637-750F5B67763E}">
      <dgm:prSet/>
      <dgm:spPr/>
      <dgm:t>
        <a:bodyPr/>
        <a:lstStyle/>
        <a:p>
          <a:endParaRPr lang="en-US"/>
        </a:p>
      </dgm:t>
    </dgm:pt>
    <dgm:pt modelId="{AFA263B4-10ED-4E3C-9F65-04637D58A1F4}" type="sibTrans" cxnId="{59B31C96-4C71-4FB7-A637-750F5B67763E}">
      <dgm:prSet phldrT="1" phldr="0"/>
      <dgm:spPr/>
      <dgm:t>
        <a:bodyPr/>
        <a:lstStyle/>
        <a:p>
          <a:endParaRPr lang="en-US"/>
        </a:p>
      </dgm:t>
    </dgm:pt>
    <dgm:pt modelId="{D15F26EC-709B-4B95-A0DA-B2F8BB2E84BA}">
      <dgm:prSet/>
      <dgm:spPr/>
      <dgm:t>
        <a:bodyPr/>
        <a:lstStyle/>
        <a:p>
          <a:r>
            <a:rPr lang="en-US"/>
            <a:t>Multi factor authentication (Microsoft, 2023)</a:t>
          </a:r>
        </a:p>
      </dgm:t>
    </dgm:pt>
    <dgm:pt modelId="{9E0FCBF4-69FE-4A7E-A64C-165D8E3684D7}" type="parTrans" cxnId="{E69E6464-D487-43C1-91DD-B30AB7005689}">
      <dgm:prSet/>
      <dgm:spPr/>
      <dgm:t>
        <a:bodyPr/>
        <a:lstStyle/>
        <a:p>
          <a:endParaRPr lang="en-US"/>
        </a:p>
      </dgm:t>
    </dgm:pt>
    <dgm:pt modelId="{CB9447F2-A1A6-458E-8DCA-4C082D289D36}" type="sibTrans" cxnId="{E69E6464-D487-43C1-91DD-B30AB7005689}">
      <dgm:prSet phldrT="2" phldr="0"/>
      <dgm:spPr/>
      <dgm:t>
        <a:bodyPr/>
        <a:lstStyle/>
        <a:p>
          <a:endParaRPr lang="en-US"/>
        </a:p>
      </dgm:t>
    </dgm:pt>
    <dgm:pt modelId="{30D560B2-0427-410B-84EF-884A382BD34E}">
      <dgm:prSet/>
      <dgm:spPr/>
      <dgm:t>
        <a:bodyPr/>
        <a:lstStyle/>
        <a:p>
          <a:r>
            <a:rPr lang="en-GB" dirty="0"/>
            <a:t>Role-based</a:t>
          </a:r>
          <a:r>
            <a:rPr lang="en-US" dirty="0"/>
            <a:t> access  (NCSC, 2023)</a:t>
          </a:r>
        </a:p>
      </dgm:t>
    </dgm:pt>
    <dgm:pt modelId="{1D357CCD-5A5C-49B9-BEE0-234C0A609CC1}" type="parTrans" cxnId="{75C5E9B9-D79E-4229-8006-5DE2603EF9B4}">
      <dgm:prSet/>
      <dgm:spPr/>
      <dgm:t>
        <a:bodyPr/>
        <a:lstStyle/>
        <a:p>
          <a:endParaRPr lang="en-US"/>
        </a:p>
      </dgm:t>
    </dgm:pt>
    <dgm:pt modelId="{DADE4550-5D15-4FF3-BD65-FFD706498189}" type="sibTrans" cxnId="{75C5E9B9-D79E-4229-8006-5DE2603EF9B4}">
      <dgm:prSet phldrT="3" phldr="0"/>
      <dgm:spPr/>
      <dgm:t>
        <a:bodyPr/>
        <a:lstStyle/>
        <a:p>
          <a:endParaRPr lang="en-US"/>
        </a:p>
      </dgm:t>
    </dgm:pt>
    <dgm:pt modelId="{294B71D5-3DFA-DC40-B7AC-8CDD4435549C}" type="pres">
      <dgm:prSet presAssocID="{5AA61DC8-67CF-4B33-98AE-3D051A4BACD8}" presName="Name0" presStyleCnt="0">
        <dgm:presLayoutVars>
          <dgm:dir/>
          <dgm:animLvl val="lvl"/>
          <dgm:resizeHandles val="exact"/>
        </dgm:presLayoutVars>
      </dgm:prSet>
      <dgm:spPr/>
    </dgm:pt>
    <dgm:pt modelId="{551D135E-9B78-EB47-BFA2-01E33DD6D453}" type="pres">
      <dgm:prSet presAssocID="{4069DED9-A521-4FFA-9B8C-CD87E3B4C240}" presName="parTxOnly" presStyleLbl="node1" presStyleIdx="0" presStyleCnt="3">
        <dgm:presLayoutVars>
          <dgm:chMax val="0"/>
          <dgm:chPref val="0"/>
          <dgm:bulletEnabled val="1"/>
        </dgm:presLayoutVars>
      </dgm:prSet>
      <dgm:spPr/>
    </dgm:pt>
    <dgm:pt modelId="{2CE926D8-FC51-554E-A86D-9CA8169253DE}" type="pres">
      <dgm:prSet presAssocID="{AFA263B4-10ED-4E3C-9F65-04637D58A1F4}" presName="parTxOnlySpace" presStyleCnt="0"/>
      <dgm:spPr/>
    </dgm:pt>
    <dgm:pt modelId="{6C2AA241-F5F4-6C41-B1E9-AC21DF16D84D}" type="pres">
      <dgm:prSet presAssocID="{D15F26EC-709B-4B95-A0DA-B2F8BB2E84BA}" presName="parTxOnly" presStyleLbl="node1" presStyleIdx="1" presStyleCnt="3">
        <dgm:presLayoutVars>
          <dgm:chMax val="0"/>
          <dgm:chPref val="0"/>
          <dgm:bulletEnabled val="1"/>
        </dgm:presLayoutVars>
      </dgm:prSet>
      <dgm:spPr/>
    </dgm:pt>
    <dgm:pt modelId="{E96910A9-E4E0-354C-A752-2C71752153FB}" type="pres">
      <dgm:prSet presAssocID="{CB9447F2-A1A6-458E-8DCA-4C082D289D36}" presName="parTxOnlySpace" presStyleCnt="0"/>
      <dgm:spPr/>
    </dgm:pt>
    <dgm:pt modelId="{2F2734DD-665E-314D-B88C-8FC4BCAD756B}" type="pres">
      <dgm:prSet presAssocID="{30D560B2-0427-410B-84EF-884A382BD34E}" presName="parTxOnly" presStyleLbl="node1" presStyleIdx="2" presStyleCnt="3">
        <dgm:presLayoutVars>
          <dgm:chMax val="0"/>
          <dgm:chPref val="0"/>
          <dgm:bulletEnabled val="1"/>
        </dgm:presLayoutVars>
      </dgm:prSet>
      <dgm:spPr/>
    </dgm:pt>
  </dgm:ptLst>
  <dgm:cxnLst>
    <dgm:cxn modelId="{E69E6464-D487-43C1-91DD-B30AB7005689}" srcId="{5AA61DC8-67CF-4B33-98AE-3D051A4BACD8}" destId="{D15F26EC-709B-4B95-A0DA-B2F8BB2E84BA}" srcOrd="1" destOrd="0" parTransId="{9E0FCBF4-69FE-4A7E-A64C-165D8E3684D7}" sibTransId="{CB9447F2-A1A6-458E-8DCA-4C082D289D36}"/>
    <dgm:cxn modelId="{59B31C96-4C71-4FB7-A637-750F5B67763E}" srcId="{5AA61DC8-67CF-4B33-98AE-3D051A4BACD8}" destId="{4069DED9-A521-4FFA-9B8C-CD87E3B4C240}" srcOrd="0" destOrd="0" parTransId="{789CCAE8-8E38-407D-89E0-22AD824D0DB6}" sibTransId="{AFA263B4-10ED-4E3C-9F65-04637D58A1F4}"/>
    <dgm:cxn modelId="{10D900A1-2980-5441-AEE1-3A06748876CE}" type="presOf" srcId="{30D560B2-0427-410B-84EF-884A382BD34E}" destId="{2F2734DD-665E-314D-B88C-8FC4BCAD756B}" srcOrd="0" destOrd="0" presId="urn:microsoft.com/office/officeart/2005/8/layout/chevron1"/>
    <dgm:cxn modelId="{7DE035A2-8091-3748-B9C0-1F38B6C66C69}" type="presOf" srcId="{5AA61DC8-67CF-4B33-98AE-3D051A4BACD8}" destId="{294B71D5-3DFA-DC40-B7AC-8CDD4435549C}" srcOrd="0" destOrd="0" presId="urn:microsoft.com/office/officeart/2005/8/layout/chevron1"/>
    <dgm:cxn modelId="{75C5E9B9-D79E-4229-8006-5DE2603EF9B4}" srcId="{5AA61DC8-67CF-4B33-98AE-3D051A4BACD8}" destId="{30D560B2-0427-410B-84EF-884A382BD34E}" srcOrd="2" destOrd="0" parTransId="{1D357CCD-5A5C-49B9-BEE0-234C0A609CC1}" sibTransId="{DADE4550-5D15-4FF3-BD65-FFD706498189}"/>
    <dgm:cxn modelId="{3A5C80C8-62C8-474D-A672-D03A70E96D31}" type="presOf" srcId="{D15F26EC-709B-4B95-A0DA-B2F8BB2E84BA}" destId="{6C2AA241-F5F4-6C41-B1E9-AC21DF16D84D}" srcOrd="0" destOrd="0" presId="urn:microsoft.com/office/officeart/2005/8/layout/chevron1"/>
    <dgm:cxn modelId="{819823EE-20ED-B746-B6FE-A151300BC4F6}" type="presOf" srcId="{4069DED9-A521-4FFA-9B8C-CD87E3B4C240}" destId="{551D135E-9B78-EB47-BFA2-01E33DD6D453}" srcOrd="0" destOrd="0" presId="urn:microsoft.com/office/officeart/2005/8/layout/chevron1"/>
    <dgm:cxn modelId="{76F461A6-07DC-1F4E-940C-C45B1AF675AD}" type="presParOf" srcId="{294B71D5-3DFA-DC40-B7AC-8CDD4435549C}" destId="{551D135E-9B78-EB47-BFA2-01E33DD6D453}" srcOrd="0" destOrd="0" presId="urn:microsoft.com/office/officeart/2005/8/layout/chevron1"/>
    <dgm:cxn modelId="{40E20A2E-FE42-3941-90D3-A0FDC7F601DA}" type="presParOf" srcId="{294B71D5-3DFA-DC40-B7AC-8CDD4435549C}" destId="{2CE926D8-FC51-554E-A86D-9CA8169253DE}" srcOrd="1" destOrd="0" presId="urn:microsoft.com/office/officeart/2005/8/layout/chevron1"/>
    <dgm:cxn modelId="{A8BC4D0B-B256-A344-99F0-58979743C759}" type="presParOf" srcId="{294B71D5-3DFA-DC40-B7AC-8CDD4435549C}" destId="{6C2AA241-F5F4-6C41-B1E9-AC21DF16D84D}" srcOrd="2" destOrd="0" presId="urn:microsoft.com/office/officeart/2005/8/layout/chevron1"/>
    <dgm:cxn modelId="{0E706DBE-80D4-B241-8064-197EE55CE493}" type="presParOf" srcId="{294B71D5-3DFA-DC40-B7AC-8CDD4435549C}" destId="{E96910A9-E4E0-354C-A752-2C71752153FB}" srcOrd="3" destOrd="0" presId="urn:microsoft.com/office/officeart/2005/8/layout/chevron1"/>
    <dgm:cxn modelId="{91A5E6F1-B9F9-D44F-95A0-2D2AABFFC8B1}" type="presParOf" srcId="{294B71D5-3DFA-DC40-B7AC-8CDD4435549C}" destId="{2F2734DD-665E-314D-B88C-8FC4BCAD756B}"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4DFB4B4-E3CB-4D4A-A6E6-8F1FC0F769A4}"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8C72987E-284F-4A3A-AC4E-88AEF0CE1D4D}">
      <dgm:prSet/>
      <dgm:spPr/>
      <dgm:t>
        <a:bodyPr/>
        <a:lstStyle/>
        <a:p>
          <a:pPr>
            <a:lnSpc>
              <a:spcPct val="100000"/>
            </a:lnSpc>
          </a:pPr>
          <a:r>
            <a:rPr lang="en-US">
              <a:latin typeface="Arial" panose="020B0604020202020204" pitchFamily="34" charset="0"/>
              <a:cs typeface="Arial" panose="020B0604020202020204" pitchFamily="34" charset="0"/>
            </a:rPr>
            <a:t>Staff training to spot phishing emails (NCSC,2023)</a:t>
          </a:r>
        </a:p>
        <a:p>
          <a:pPr>
            <a:lnSpc>
              <a:spcPct val="100000"/>
            </a:lnSpc>
            <a:defRPr cap="all"/>
          </a:pPr>
          <a:endParaRPr lang="en-US"/>
        </a:p>
      </dgm:t>
    </dgm:pt>
    <dgm:pt modelId="{E998A017-4B9C-454A-B681-AA96311E2402}" type="parTrans" cxnId="{DA91F54D-1D03-4E09-AA5C-EF2A4C2AD1F0}">
      <dgm:prSet/>
      <dgm:spPr/>
      <dgm:t>
        <a:bodyPr/>
        <a:lstStyle/>
        <a:p>
          <a:endParaRPr lang="en-US"/>
        </a:p>
      </dgm:t>
    </dgm:pt>
    <dgm:pt modelId="{16388E86-9F03-44C1-9E5C-448386E953A2}" type="sibTrans" cxnId="{DA91F54D-1D03-4E09-AA5C-EF2A4C2AD1F0}">
      <dgm:prSet/>
      <dgm:spPr/>
      <dgm:t>
        <a:bodyPr/>
        <a:lstStyle/>
        <a:p>
          <a:pPr>
            <a:lnSpc>
              <a:spcPct val="100000"/>
            </a:lnSpc>
          </a:pPr>
          <a:endParaRPr lang="en-US"/>
        </a:p>
      </dgm:t>
    </dgm:pt>
    <dgm:pt modelId="{3B482670-054B-48D0-B6D8-F9F8960F246D}">
      <dgm:prSet/>
      <dgm:spPr/>
      <dgm:t>
        <a:bodyPr/>
        <a:lstStyle/>
        <a:p>
          <a:pPr>
            <a:lnSpc>
              <a:spcPct val="100000"/>
            </a:lnSpc>
          </a:pPr>
          <a:r>
            <a:rPr lang="en-US"/>
            <a:t>Avoid suspicious links and attachments (NCSC,2023) </a:t>
          </a:r>
        </a:p>
      </dgm:t>
    </dgm:pt>
    <dgm:pt modelId="{9B75ABE6-F88F-42FA-B176-B6A575D6FA40}" type="parTrans" cxnId="{CFD7B63D-8E12-4855-B172-9C4830036050}">
      <dgm:prSet/>
      <dgm:spPr/>
      <dgm:t>
        <a:bodyPr/>
        <a:lstStyle/>
        <a:p>
          <a:endParaRPr lang="en-US"/>
        </a:p>
      </dgm:t>
    </dgm:pt>
    <dgm:pt modelId="{8AA1AF53-AF6B-45E0-AEA9-ADE90022D3F9}" type="sibTrans" cxnId="{CFD7B63D-8E12-4855-B172-9C4830036050}">
      <dgm:prSet/>
      <dgm:spPr/>
      <dgm:t>
        <a:bodyPr/>
        <a:lstStyle/>
        <a:p>
          <a:pPr>
            <a:lnSpc>
              <a:spcPct val="100000"/>
            </a:lnSpc>
          </a:pPr>
          <a:endParaRPr lang="en-US"/>
        </a:p>
      </dgm:t>
    </dgm:pt>
    <dgm:pt modelId="{E0E7EB15-BC6B-4352-8FD6-25C70760106C}">
      <dgm:prSet/>
      <dgm:spPr/>
      <dgm:t>
        <a:bodyPr/>
        <a:lstStyle/>
        <a:p>
          <a:pPr>
            <a:lnSpc>
              <a:spcPct val="100000"/>
            </a:lnSpc>
          </a:pPr>
          <a:r>
            <a:rPr lang="en-US"/>
            <a:t>Report any suspicious emails (NCSC,2023)</a:t>
          </a:r>
        </a:p>
      </dgm:t>
    </dgm:pt>
    <dgm:pt modelId="{32FE2828-B55E-4414-88A9-C427F0652186}" type="parTrans" cxnId="{B064291C-0C98-4BBD-80C8-587B321AA262}">
      <dgm:prSet/>
      <dgm:spPr/>
      <dgm:t>
        <a:bodyPr/>
        <a:lstStyle/>
        <a:p>
          <a:endParaRPr lang="en-US"/>
        </a:p>
      </dgm:t>
    </dgm:pt>
    <dgm:pt modelId="{104E8253-A795-4712-AD68-B228202A25A3}" type="sibTrans" cxnId="{B064291C-0C98-4BBD-80C8-587B321AA262}">
      <dgm:prSet/>
      <dgm:spPr/>
      <dgm:t>
        <a:bodyPr/>
        <a:lstStyle/>
        <a:p>
          <a:endParaRPr lang="en-US"/>
        </a:p>
      </dgm:t>
    </dgm:pt>
    <dgm:pt modelId="{408BDC26-B245-47FD-90D5-D40C4AC76CFA}" type="pres">
      <dgm:prSet presAssocID="{94DFB4B4-E3CB-4D4A-A6E6-8F1FC0F769A4}" presName="root" presStyleCnt="0">
        <dgm:presLayoutVars>
          <dgm:dir/>
          <dgm:resizeHandles val="exact"/>
        </dgm:presLayoutVars>
      </dgm:prSet>
      <dgm:spPr/>
    </dgm:pt>
    <dgm:pt modelId="{ABFE48A2-B2D6-4A05-9EAC-6AD877CC7D24}" type="pres">
      <dgm:prSet presAssocID="{94DFB4B4-E3CB-4D4A-A6E6-8F1FC0F769A4}" presName="container" presStyleCnt="0">
        <dgm:presLayoutVars>
          <dgm:dir/>
          <dgm:resizeHandles val="exact"/>
        </dgm:presLayoutVars>
      </dgm:prSet>
      <dgm:spPr/>
    </dgm:pt>
    <dgm:pt modelId="{B5EB4FDE-8EFF-4B76-8BED-2FDD33011082}" type="pres">
      <dgm:prSet presAssocID="{8C72987E-284F-4A3A-AC4E-88AEF0CE1D4D}" presName="compNode" presStyleCnt="0"/>
      <dgm:spPr/>
    </dgm:pt>
    <dgm:pt modelId="{6257C155-2F40-45AA-B412-CCF4D40449A6}" type="pres">
      <dgm:prSet presAssocID="{8C72987E-284F-4A3A-AC4E-88AEF0CE1D4D}" presName="iconBgRect" presStyleLbl="bgShp" presStyleIdx="0" presStyleCnt="3"/>
      <dgm:spPr/>
    </dgm:pt>
    <dgm:pt modelId="{100DF627-13D8-4276-B5F1-6FF7228369D6}" type="pres">
      <dgm:prSet presAssocID="{8C72987E-284F-4A3A-AC4E-88AEF0CE1D4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Email"/>
        </a:ext>
      </dgm:extLst>
    </dgm:pt>
    <dgm:pt modelId="{C8809039-DE0C-43F0-885E-A9EA4512432A}" type="pres">
      <dgm:prSet presAssocID="{8C72987E-284F-4A3A-AC4E-88AEF0CE1D4D}" presName="spaceRect" presStyleCnt="0"/>
      <dgm:spPr/>
    </dgm:pt>
    <dgm:pt modelId="{79F20FF9-1D9B-4800-B617-D75F8BD6644A}" type="pres">
      <dgm:prSet presAssocID="{8C72987E-284F-4A3A-AC4E-88AEF0CE1D4D}" presName="textRect" presStyleLbl="revTx" presStyleIdx="0" presStyleCnt="3">
        <dgm:presLayoutVars>
          <dgm:chMax val="1"/>
          <dgm:chPref val="1"/>
        </dgm:presLayoutVars>
      </dgm:prSet>
      <dgm:spPr/>
    </dgm:pt>
    <dgm:pt modelId="{8BC7E188-87E7-46F0-AB40-9DD9DFB9F1C0}" type="pres">
      <dgm:prSet presAssocID="{16388E86-9F03-44C1-9E5C-448386E953A2}" presName="sibTrans" presStyleLbl="sibTrans2D1" presStyleIdx="0" presStyleCnt="0"/>
      <dgm:spPr/>
    </dgm:pt>
    <dgm:pt modelId="{B43BE6DF-D14B-4C62-8083-5738E8A19C38}" type="pres">
      <dgm:prSet presAssocID="{3B482670-054B-48D0-B6D8-F9F8960F246D}" presName="compNode" presStyleCnt="0"/>
      <dgm:spPr/>
    </dgm:pt>
    <dgm:pt modelId="{4107F0FE-037D-4BD5-8C79-88C2ED4DF6DC}" type="pres">
      <dgm:prSet presAssocID="{3B482670-054B-48D0-B6D8-F9F8960F246D}" presName="iconBgRect" presStyleLbl="bgShp" presStyleIdx="1" presStyleCnt="3"/>
      <dgm:spPr/>
    </dgm:pt>
    <dgm:pt modelId="{6C10F176-C4D3-408C-A014-6910ADC6D4B6}" type="pres">
      <dgm:prSet presAssocID="{3B482670-054B-48D0-B6D8-F9F8960F246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Link"/>
        </a:ext>
      </dgm:extLst>
    </dgm:pt>
    <dgm:pt modelId="{2E377D1B-BE73-4208-A675-1DDA1F08EEAE}" type="pres">
      <dgm:prSet presAssocID="{3B482670-054B-48D0-B6D8-F9F8960F246D}" presName="spaceRect" presStyleCnt="0"/>
      <dgm:spPr/>
    </dgm:pt>
    <dgm:pt modelId="{70CC6E77-AF61-4076-99E7-43AA245641C3}" type="pres">
      <dgm:prSet presAssocID="{3B482670-054B-48D0-B6D8-F9F8960F246D}" presName="textRect" presStyleLbl="revTx" presStyleIdx="1" presStyleCnt="3">
        <dgm:presLayoutVars>
          <dgm:chMax val="1"/>
          <dgm:chPref val="1"/>
        </dgm:presLayoutVars>
      </dgm:prSet>
      <dgm:spPr/>
    </dgm:pt>
    <dgm:pt modelId="{98899065-2ACA-4F15-A202-2BA2EAC9AE82}" type="pres">
      <dgm:prSet presAssocID="{8AA1AF53-AF6B-45E0-AEA9-ADE90022D3F9}" presName="sibTrans" presStyleLbl="sibTrans2D1" presStyleIdx="0" presStyleCnt="0"/>
      <dgm:spPr/>
    </dgm:pt>
    <dgm:pt modelId="{E6AB3DCF-B017-4308-84F7-9D78BEC620C3}" type="pres">
      <dgm:prSet presAssocID="{E0E7EB15-BC6B-4352-8FD6-25C70760106C}" presName="compNode" presStyleCnt="0"/>
      <dgm:spPr/>
    </dgm:pt>
    <dgm:pt modelId="{CF42A63D-CE1E-40AC-BBDD-BB322C0F82E3}" type="pres">
      <dgm:prSet presAssocID="{E0E7EB15-BC6B-4352-8FD6-25C70760106C}" presName="iconBgRect" presStyleLbl="bgShp" presStyleIdx="2" presStyleCnt="3"/>
      <dgm:spPr/>
    </dgm:pt>
    <dgm:pt modelId="{A763392F-C880-4680-A8AE-5D4F727CDCF7}" type="pres">
      <dgm:prSet presAssocID="{E0E7EB15-BC6B-4352-8FD6-25C70760106C}"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Envelope"/>
        </a:ext>
      </dgm:extLst>
    </dgm:pt>
    <dgm:pt modelId="{3D61E6CA-5203-4297-8359-57FE138AA13D}" type="pres">
      <dgm:prSet presAssocID="{E0E7EB15-BC6B-4352-8FD6-25C70760106C}" presName="spaceRect" presStyleCnt="0"/>
      <dgm:spPr/>
    </dgm:pt>
    <dgm:pt modelId="{5D181CFE-6E3B-4303-80A1-BB837A95BEC0}" type="pres">
      <dgm:prSet presAssocID="{E0E7EB15-BC6B-4352-8FD6-25C70760106C}" presName="textRect" presStyleLbl="revTx" presStyleIdx="2" presStyleCnt="3">
        <dgm:presLayoutVars>
          <dgm:chMax val="1"/>
          <dgm:chPref val="1"/>
        </dgm:presLayoutVars>
      </dgm:prSet>
      <dgm:spPr/>
    </dgm:pt>
  </dgm:ptLst>
  <dgm:cxnLst>
    <dgm:cxn modelId="{9344B500-1B46-BB46-B6F8-EE01ADB0E7DD}" type="presOf" srcId="{94DFB4B4-E3CB-4D4A-A6E6-8F1FC0F769A4}" destId="{408BDC26-B245-47FD-90D5-D40C4AC76CFA}" srcOrd="0" destOrd="0" presId="urn:microsoft.com/office/officeart/2018/2/layout/IconCircleList"/>
    <dgm:cxn modelId="{00086301-67E3-E741-9CF2-915CAF738A2A}" type="presOf" srcId="{16388E86-9F03-44C1-9E5C-448386E953A2}" destId="{8BC7E188-87E7-46F0-AB40-9DD9DFB9F1C0}" srcOrd="0" destOrd="0" presId="urn:microsoft.com/office/officeart/2018/2/layout/IconCircleList"/>
    <dgm:cxn modelId="{E94CC40E-9618-1440-895B-1445238637B7}" type="presOf" srcId="{E0E7EB15-BC6B-4352-8FD6-25C70760106C}" destId="{5D181CFE-6E3B-4303-80A1-BB837A95BEC0}" srcOrd="0" destOrd="0" presId="urn:microsoft.com/office/officeart/2018/2/layout/IconCircleList"/>
    <dgm:cxn modelId="{B064291C-0C98-4BBD-80C8-587B321AA262}" srcId="{94DFB4B4-E3CB-4D4A-A6E6-8F1FC0F769A4}" destId="{E0E7EB15-BC6B-4352-8FD6-25C70760106C}" srcOrd="2" destOrd="0" parTransId="{32FE2828-B55E-4414-88A9-C427F0652186}" sibTransId="{104E8253-A795-4712-AD68-B228202A25A3}"/>
    <dgm:cxn modelId="{CFD7B63D-8E12-4855-B172-9C4830036050}" srcId="{94DFB4B4-E3CB-4D4A-A6E6-8F1FC0F769A4}" destId="{3B482670-054B-48D0-B6D8-F9F8960F246D}" srcOrd="1" destOrd="0" parTransId="{9B75ABE6-F88F-42FA-B176-B6A575D6FA40}" sibTransId="{8AA1AF53-AF6B-45E0-AEA9-ADE90022D3F9}"/>
    <dgm:cxn modelId="{DA91F54D-1D03-4E09-AA5C-EF2A4C2AD1F0}" srcId="{94DFB4B4-E3CB-4D4A-A6E6-8F1FC0F769A4}" destId="{8C72987E-284F-4A3A-AC4E-88AEF0CE1D4D}" srcOrd="0" destOrd="0" parTransId="{E998A017-4B9C-454A-B681-AA96311E2402}" sibTransId="{16388E86-9F03-44C1-9E5C-448386E953A2}"/>
    <dgm:cxn modelId="{C5316A62-7A67-2542-91A7-84E01CEB18BC}" type="presOf" srcId="{8C72987E-284F-4A3A-AC4E-88AEF0CE1D4D}" destId="{79F20FF9-1D9B-4800-B617-D75F8BD6644A}" srcOrd="0" destOrd="0" presId="urn:microsoft.com/office/officeart/2018/2/layout/IconCircleList"/>
    <dgm:cxn modelId="{EF428EC7-D43E-3945-87CF-7B5B6CC48FAC}" type="presOf" srcId="{8AA1AF53-AF6B-45E0-AEA9-ADE90022D3F9}" destId="{98899065-2ACA-4F15-A202-2BA2EAC9AE82}" srcOrd="0" destOrd="0" presId="urn:microsoft.com/office/officeart/2018/2/layout/IconCircleList"/>
    <dgm:cxn modelId="{A020B7FE-2782-C64E-8CD1-D05982A3ED64}" type="presOf" srcId="{3B482670-054B-48D0-B6D8-F9F8960F246D}" destId="{70CC6E77-AF61-4076-99E7-43AA245641C3}" srcOrd="0" destOrd="0" presId="urn:microsoft.com/office/officeart/2018/2/layout/IconCircleList"/>
    <dgm:cxn modelId="{CCCD7480-DE62-D047-AAAA-F13D27B0C030}" type="presParOf" srcId="{408BDC26-B245-47FD-90D5-D40C4AC76CFA}" destId="{ABFE48A2-B2D6-4A05-9EAC-6AD877CC7D24}" srcOrd="0" destOrd="0" presId="urn:microsoft.com/office/officeart/2018/2/layout/IconCircleList"/>
    <dgm:cxn modelId="{EAFF4F49-E06D-B848-A265-9338F98E5348}" type="presParOf" srcId="{ABFE48A2-B2D6-4A05-9EAC-6AD877CC7D24}" destId="{B5EB4FDE-8EFF-4B76-8BED-2FDD33011082}" srcOrd="0" destOrd="0" presId="urn:microsoft.com/office/officeart/2018/2/layout/IconCircleList"/>
    <dgm:cxn modelId="{255E9E4E-4E5D-FB4E-B8EF-5AE40F08FC86}" type="presParOf" srcId="{B5EB4FDE-8EFF-4B76-8BED-2FDD33011082}" destId="{6257C155-2F40-45AA-B412-CCF4D40449A6}" srcOrd="0" destOrd="0" presId="urn:microsoft.com/office/officeart/2018/2/layout/IconCircleList"/>
    <dgm:cxn modelId="{64302FC7-D4BA-BA49-84A4-E46DD5718605}" type="presParOf" srcId="{B5EB4FDE-8EFF-4B76-8BED-2FDD33011082}" destId="{100DF627-13D8-4276-B5F1-6FF7228369D6}" srcOrd="1" destOrd="0" presId="urn:microsoft.com/office/officeart/2018/2/layout/IconCircleList"/>
    <dgm:cxn modelId="{C675E0F0-3C25-2A41-BE24-4F440A3B807E}" type="presParOf" srcId="{B5EB4FDE-8EFF-4B76-8BED-2FDD33011082}" destId="{C8809039-DE0C-43F0-885E-A9EA4512432A}" srcOrd="2" destOrd="0" presId="urn:microsoft.com/office/officeart/2018/2/layout/IconCircleList"/>
    <dgm:cxn modelId="{1C2593F9-C2E4-0A46-BE01-47141E7EC482}" type="presParOf" srcId="{B5EB4FDE-8EFF-4B76-8BED-2FDD33011082}" destId="{79F20FF9-1D9B-4800-B617-D75F8BD6644A}" srcOrd="3" destOrd="0" presId="urn:microsoft.com/office/officeart/2018/2/layout/IconCircleList"/>
    <dgm:cxn modelId="{FDDA390D-368A-2F42-9744-CC46BD2335EF}" type="presParOf" srcId="{ABFE48A2-B2D6-4A05-9EAC-6AD877CC7D24}" destId="{8BC7E188-87E7-46F0-AB40-9DD9DFB9F1C0}" srcOrd="1" destOrd="0" presId="urn:microsoft.com/office/officeart/2018/2/layout/IconCircleList"/>
    <dgm:cxn modelId="{EF83C34C-1A47-514E-A7EA-B77C4CFC7C04}" type="presParOf" srcId="{ABFE48A2-B2D6-4A05-9EAC-6AD877CC7D24}" destId="{B43BE6DF-D14B-4C62-8083-5738E8A19C38}" srcOrd="2" destOrd="0" presId="urn:microsoft.com/office/officeart/2018/2/layout/IconCircleList"/>
    <dgm:cxn modelId="{7F1EBE07-34CB-C743-BF21-5A166F7B8073}" type="presParOf" srcId="{B43BE6DF-D14B-4C62-8083-5738E8A19C38}" destId="{4107F0FE-037D-4BD5-8C79-88C2ED4DF6DC}" srcOrd="0" destOrd="0" presId="urn:microsoft.com/office/officeart/2018/2/layout/IconCircleList"/>
    <dgm:cxn modelId="{7B4D338A-AB93-5948-BFA5-BC84F2200274}" type="presParOf" srcId="{B43BE6DF-D14B-4C62-8083-5738E8A19C38}" destId="{6C10F176-C4D3-408C-A014-6910ADC6D4B6}" srcOrd="1" destOrd="0" presId="urn:microsoft.com/office/officeart/2018/2/layout/IconCircleList"/>
    <dgm:cxn modelId="{C129B116-76FA-0240-9585-0D1FAE333AA9}" type="presParOf" srcId="{B43BE6DF-D14B-4C62-8083-5738E8A19C38}" destId="{2E377D1B-BE73-4208-A675-1DDA1F08EEAE}" srcOrd="2" destOrd="0" presId="urn:microsoft.com/office/officeart/2018/2/layout/IconCircleList"/>
    <dgm:cxn modelId="{A4B726BB-7587-8D44-9B8D-B905CA6279AF}" type="presParOf" srcId="{B43BE6DF-D14B-4C62-8083-5738E8A19C38}" destId="{70CC6E77-AF61-4076-99E7-43AA245641C3}" srcOrd="3" destOrd="0" presId="urn:microsoft.com/office/officeart/2018/2/layout/IconCircleList"/>
    <dgm:cxn modelId="{BCE6C2C2-C6A7-F249-A62A-9EB7B6968307}" type="presParOf" srcId="{ABFE48A2-B2D6-4A05-9EAC-6AD877CC7D24}" destId="{98899065-2ACA-4F15-A202-2BA2EAC9AE82}" srcOrd="3" destOrd="0" presId="urn:microsoft.com/office/officeart/2018/2/layout/IconCircleList"/>
    <dgm:cxn modelId="{8754C67F-80C3-044B-9C08-8BEE9F7772FE}" type="presParOf" srcId="{ABFE48A2-B2D6-4A05-9EAC-6AD877CC7D24}" destId="{E6AB3DCF-B017-4308-84F7-9D78BEC620C3}" srcOrd="4" destOrd="0" presId="urn:microsoft.com/office/officeart/2018/2/layout/IconCircleList"/>
    <dgm:cxn modelId="{16EDE050-BDA9-8D4F-A798-F59699EC282B}" type="presParOf" srcId="{E6AB3DCF-B017-4308-84F7-9D78BEC620C3}" destId="{CF42A63D-CE1E-40AC-BBDD-BB322C0F82E3}" srcOrd="0" destOrd="0" presId="urn:microsoft.com/office/officeart/2018/2/layout/IconCircleList"/>
    <dgm:cxn modelId="{7EE27565-DDA5-8E4C-B73D-AAED7F3474EE}" type="presParOf" srcId="{E6AB3DCF-B017-4308-84F7-9D78BEC620C3}" destId="{A763392F-C880-4680-A8AE-5D4F727CDCF7}" srcOrd="1" destOrd="0" presId="urn:microsoft.com/office/officeart/2018/2/layout/IconCircleList"/>
    <dgm:cxn modelId="{DA042C2F-016F-9E4B-BE68-8ABC4037EA9B}" type="presParOf" srcId="{E6AB3DCF-B017-4308-84F7-9D78BEC620C3}" destId="{3D61E6CA-5203-4297-8359-57FE138AA13D}" srcOrd="2" destOrd="0" presId="urn:microsoft.com/office/officeart/2018/2/layout/IconCircleList"/>
    <dgm:cxn modelId="{A81A6A68-2040-8C47-BBFC-D968E0B31F37}" type="presParOf" srcId="{E6AB3DCF-B017-4308-84F7-9D78BEC620C3}" destId="{5D181CFE-6E3B-4303-80A1-BB837A95BEC0}" srcOrd="3" destOrd="0" presId="urn:microsoft.com/office/officeart/2018/2/layout/IconCircleList"/>
  </dgm:cxnLst>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F393B82-7DFD-48D2-BA83-5043BB414B57}" type="doc">
      <dgm:prSet loTypeId="urn:microsoft.com/office/officeart/2016/7/layout/VerticalSolidActionList" loCatId="List" qsTypeId="urn:microsoft.com/office/officeart/2005/8/quickstyle/simple4" qsCatId="simple" csTypeId="urn:microsoft.com/office/officeart/2005/8/colors/colorful2" csCatId="colorful"/>
      <dgm:spPr/>
      <dgm:t>
        <a:bodyPr/>
        <a:lstStyle/>
        <a:p>
          <a:endParaRPr lang="en-US"/>
        </a:p>
      </dgm:t>
    </dgm:pt>
    <dgm:pt modelId="{49B430E5-9F5D-429E-88A2-F7F04F89B92D}">
      <dgm:prSet/>
      <dgm:spPr/>
      <dgm:t>
        <a:bodyPr/>
        <a:lstStyle/>
        <a:p>
          <a:pPr>
            <a:lnSpc>
              <a:spcPct val="100000"/>
            </a:lnSpc>
          </a:pPr>
          <a:r>
            <a:rPr lang="en-US"/>
            <a:t>Store</a:t>
          </a:r>
        </a:p>
      </dgm:t>
    </dgm:pt>
    <dgm:pt modelId="{303C4091-7843-40D0-8AC8-321A1F3E75A8}" type="parTrans" cxnId="{D18477DC-E3F3-4D8B-ACF3-8B364D0362BA}">
      <dgm:prSet/>
      <dgm:spPr/>
      <dgm:t>
        <a:bodyPr/>
        <a:lstStyle/>
        <a:p>
          <a:endParaRPr lang="en-US"/>
        </a:p>
      </dgm:t>
    </dgm:pt>
    <dgm:pt modelId="{FB9A17EA-BF22-463F-8E63-02F45188FE71}" type="sibTrans" cxnId="{D18477DC-E3F3-4D8B-ACF3-8B364D0362BA}">
      <dgm:prSet/>
      <dgm:spPr/>
      <dgm:t>
        <a:bodyPr/>
        <a:lstStyle/>
        <a:p>
          <a:endParaRPr lang="en-US"/>
        </a:p>
      </dgm:t>
    </dgm:pt>
    <dgm:pt modelId="{892868CA-08BA-4FBC-AB6A-577A63C7F31D}">
      <dgm:prSet/>
      <dgm:spPr/>
      <dgm:t>
        <a:bodyPr/>
        <a:lstStyle/>
        <a:p>
          <a:pPr>
            <a:lnSpc>
              <a:spcPct val="100000"/>
            </a:lnSpc>
          </a:pPr>
          <a:r>
            <a:rPr lang="en-US" dirty="0"/>
            <a:t>Store data securely (Microsoft, 2018 ) : Patient and staff information should be stored securely in a digital system such as Microsoft 365. This helps protect personal information from </a:t>
          </a:r>
          <a:r>
            <a:rPr lang="en-US" dirty="0" err="1"/>
            <a:t>unauthorised</a:t>
          </a:r>
          <a:r>
            <a:rPr lang="en-US" dirty="0"/>
            <a:t> access</a:t>
          </a:r>
        </a:p>
      </dgm:t>
    </dgm:pt>
    <dgm:pt modelId="{67CCD32C-32D8-4149-B91A-B653571A6C32}" type="parTrans" cxnId="{71845905-0637-4858-80DD-7F7711231075}">
      <dgm:prSet/>
      <dgm:spPr/>
      <dgm:t>
        <a:bodyPr/>
        <a:lstStyle/>
        <a:p>
          <a:endParaRPr lang="en-US"/>
        </a:p>
      </dgm:t>
    </dgm:pt>
    <dgm:pt modelId="{B54EDAA7-CF43-4D75-8BD6-A3D45D27C037}" type="sibTrans" cxnId="{71845905-0637-4858-80DD-7F7711231075}">
      <dgm:prSet/>
      <dgm:spPr/>
      <dgm:t>
        <a:bodyPr/>
        <a:lstStyle/>
        <a:p>
          <a:endParaRPr lang="en-US"/>
        </a:p>
      </dgm:t>
    </dgm:pt>
    <dgm:pt modelId="{856F76CD-1FE4-4138-B8F3-E9793F7A8307}">
      <dgm:prSet/>
      <dgm:spPr/>
      <dgm:t>
        <a:bodyPr/>
        <a:lstStyle/>
        <a:p>
          <a:pPr>
            <a:lnSpc>
              <a:spcPct val="100000"/>
            </a:lnSpc>
          </a:pPr>
          <a:r>
            <a:rPr lang="en-US" dirty="0"/>
            <a:t>Back up</a:t>
          </a:r>
        </a:p>
      </dgm:t>
    </dgm:pt>
    <dgm:pt modelId="{C3273E7D-FF66-474F-821B-C8F143DC8ECE}" type="parTrans" cxnId="{39DABA75-9319-4540-9811-D428CE1A0AD9}">
      <dgm:prSet/>
      <dgm:spPr/>
      <dgm:t>
        <a:bodyPr/>
        <a:lstStyle/>
        <a:p>
          <a:endParaRPr lang="en-US"/>
        </a:p>
      </dgm:t>
    </dgm:pt>
    <dgm:pt modelId="{F2325283-915D-4BE3-AB03-6E5B3EB6566C}" type="sibTrans" cxnId="{39DABA75-9319-4540-9811-D428CE1A0AD9}">
      <dgm:prSet/>
      <dgm:spPr/>
      <dgm:t>
        <a:bodyPr/>
        <a:lstStyle/>
        <a:p>
          <a:endParaRPr lang="en-US"/>
        </a:p>
      </dgm:t>
    </dgm:pt>
    <dgm:pt modelId="{1473ECD2-11FA-45B7-A22A-2BCA98706D17}">
      <dgm:prSet/>
      <dgm:spPr/>
      <dgm:t>
        <a:bodyPr/>
        <a:lstStyle/>
        <a:p>
          <a:pPr>
            <a:lnSpc>
              <a:spcPct val="100000"/>
            </a:lnSpc>
          </a:pPr>
          <a:r>
            <a:rPr lang="en-US"/>
            <a:t>Regularly back up data (NSCS, 2023). Regular backups prevent data and information loss. </a:t>
          </a:r>
        </a:p>
      </dgm:t>
    </dgm:pt>
    <dgm:pt modelId="{195CFC25-6695-42A7-A923-386C2D37747A}" type="parTrans" cxnId="{534DA87A-C47C-4A25-8471-4832541BD2ED}">
      <dgm:prSet/>
      <dgm:spPr/>
      <dgm:t>
        <a:bodyPr/>
        <a:lstStyle/>
        <a:p>
          <a:endParaRPr lang="en-US"/>
        </a:p>
      </dgm:t>
    </dgm:pt>
    <dgm:pt modelId="{61679AA3-6E7B-4A1F-BB2E-3DD8FC3DD266}" type="sibTrans" cxnId="{534DA87A-C47C-4A25-8471-4832541BD2ED}">
      <dgm:prSet/>
      <dgm:spPr/>
      <dgm:t>
        <a:bodyPr/>
        <a:lstStyle/>
        <a:p>
          <a:endParaRPr lang="en-US"/>
        </a:p>
      </dgm:t>
    </dgm:pt>
    <dgm:pt modelId="{BB7F3E76-9CB2-4FCC-8E6E-C1769E3682A0}">
      <dgm:prSet/>
      <dgm:spPr/>
      <dgm:t>
        <a:bodyPr/>
        <a:lstStyle/>
        <a:p>
          <a:pPr>
            <a:lnSpc>
              <a:spcPct val="100000"/>
            </a:lnSpc>
          </a:pPr>
          <a:r>
            <a:rPr lang="en-US"/>
            <a:t>Control</a:t>
          </a:r>
        </a:p>
      </dgm:t>
    </dgm:pt>
    <dgm:pt modelId="{DA86E588-896E-4813-8D73-9ABE97F05BF3}" type="parTrans" cxnId="{267AA68E-4640-4DA2-8B18-DD3AC657F6ED}">
      <dgm:prSet/>
      <dgm:spPr/>
      <dgm:t>
        <a:bodyPr/>
        <a:lstStyle/>
        <a:p>
          <a:endParaRPr lang="en-US"/>
        </a:p>
      </dgm:t>
    </dgm:pt>
    <dgm:pt modelId="{9F4CEE56-F31E-42AC-AC9F-0E9CF43391AC}" type="sibTrans" cxnId="{267AA68E-4640-4DA2-8B18-DD3AC657F6ED}">
      <dgm:prSet/>
      <dgm:spPr/>
      <dgm:t>
        <a:bodyPr/>
        <a:lstStyle/>
        <a:p>
          <a:endParaRPr lang="en-US"/>
        </a:p>
      </dgm:t>
    </dgm:pt>
    <dgm:pt modelId="{AD07ECA0-BB21-42FA-9632-D870E6069836}">
      <dgm:prSet/>
      <dgm:spPr/>
      <dgm:t>
        <a:bodyPr/>
        <a:lstStyle/>
        <a:p>
          <a:pPr>
            <a:lnSpc>
              <a:spcPct val="100000"/>
            </a:lnSpc>
          </a:pPr>
          <a:r>
            <a:rPr lang="en-US"/>
            <a:t>Control access to data (ICO,2022) Controlling access to data helps to reduce the risk of a data breach</a:t>
          </a:r>
        </a:p>
      </dgm:t>
    </dgm:pt>
    <dgm:pt modelId="{D5504CAE-6029-4D4E-BB61-CEFF91182363}" type="parTrans" cxnId="{D44FCF29-3CB4-40AD-B2A1-408E4FAF0DA4}">
      <dgm:prSet/>
      <dgm:spPr/>
      <dgm:t>
        <a:bodyPr/>
        <a:lstStyle/>
        <a:p>
          <a:endParaRPr lang="en-US"/>
        </a:p>
      </dgm:t>
    </dgm:pt>
    <dgm:pt modelId="{8C34ED2A-D64F-49A7-8ED5-FEF43E7E5396}" type="sibTrans" cxnId="{D44FCF29-3CB4-40AD-B2A1-408E4FAF0DA4}">
      <dgm:prSet/>
      <dgm:spPr/>
      <dgm:t>
        <a:bodyPr/>
        <a:lstStyle/>
        <a:p>
          <a:endParaRPr lang="en-US"/>
        </a:p>
      </dgm:t>
    </dgm:pt>
    <dgm:pt modelId="{A62DD1C6-3B57-6744-8149-2DDF9CD33F9E}" type="pres">
      <dgm:prSet presAssocID="{5F393B82-7DFD-48D2-BA83-5043BB414B57}" presName="Name0" presStyleCnt="0">
        <dgm:presLayoutVars>
          <dgm:dir/>
          <dgm:animLvl val="lvl"/>
          <dgm:resizeHandles val="exact"/>
        </dgm:presLayoutVars>
      </dgm:prSet>
      <dgm:spPr/>
    </dgm:pt>
    <dgm:pt modelId="{78016F73-E103-5B49-BBC7-1D2DAAC2C9FD}" type="pres">
      <dgm:prSet presAssocID="{49B430E5-9F5D-429E-88A2-F7F04F89B92D}" presName="linNode" presStyleCnt="0"/>
      <dgm:spPr/>
    </dgm:pt>
    <dgm:pt modelId="{006AC414-9D21-9E49-B114-5145AA743E20}" type="pres">
      <dgm:prSet presAssocID="{49B430E5-9F5D-429E-88A2-F7F04F89B92D}" presName="parentText" presStyleLbl="alignNode1" presStyleIdx="0" presStyleCnt="3">
        <dgm:presLayoutVars>
          <dgm:chMax val="1"/>
          <dgm:bulletEnabled/>
        </dgm:presLayoutVars>
      </dgm:prSet>
      <dgm:spPr/>
    </dgm:pt>
    <dgm:pt modelId="{94781F27-722B-7C49-B0C6-DE30D27B7CCE}" type="pres">
      <dgm:prSet presAssocID="{49B430E5-9F5D-429E-88A2-F7F04F89B92D}" presName="descendantText" presStyleLbl="alignAccFollowNode1" presStyleIdx="0" presStyleCnt="3">
        <dgm:presLayoutVars>
          <dgm:bulletEnabled/>
        </dgm:presLayoutVars>
      </dgm:prSet>
      <dgm:spPr/>
    </dgm:pt>
    <dgm:pt modelId="{4E04DC5F-CEBF-3E44-A234-D2779BC59D05}" type="pres">
      <dgm:prSet presAssocID="{FB9A17EA-BF22-463F-8E63-02F45188FE71}" presName="sp" presStyleCnt="0"/>
      <dgm:spPr/>
    </dgm:pt>
    <dgm:pt modelId="{9AAFE75B-5A3F-B140-AD71-4F98D9D5F084}" type="pres">
      <dgm:prSet presAssocID="{856F76CD-1FE4-4138-B8F3-E9793F7A8307}" presName="linNode" presStyleCnt="0"/>
      <dgm:spPr/>
    </dgm:pt>
    <dgm:pt modelId="{2029CD8D-1717-EE44-8EB7-BD5D9768B2F7}" type="pres">
      <dgm:prSet presAssocID="{856F76CD-1FE4-4138-B8F3-E9793F7A8307}" presName="parentText" presStyleLbl="alignNode1" presStyleIdx="1" presStyleCnt="3">
        <dgm:presLayoutVars>
          <dgm:chMax val="1"/>
          <dgm:bulletEnabled/>
        </dgm:presLayoutVars>
      </dgm:prSet>
      <dgm:spPr/>
    </dgm:pt>
    <dgm:pt modelId="{77A76775-FAA8-5247-AD4F-1E55C271A690}" type="pres">
      <dgm:prSet presAssocID="{856F76CD-1FE4-4138-B8F3-E9793F7A8307}" presName="descendantText" presStyleLbl="alignAccFollowNode1" presStyleIdx="1" presStyleCnt="3">
        <dgm:presLayoutVars>
          <dgm:bulletEnabled/>
        </dgm:presLayoutVars>
      </dgm:prSet>
      <dgm:spPr/>
    </dgm:pt>
    <dgm:pt modelId="{11936492-A8CA-2F4C-AACD-937B9100632D}" type="pres">
      <dgm:prSet presAssocID="{F2325283-915D-4BE3-AB03-6E5B3EB6566C}" presName="sp" presStyleCnt="0"/>
      <dgm:spPr/>
    </dgm:pt>
    <dgm:pt modelId="{2097FBF0-01DA-DE4D-B831-02F4AFF9A1EC}" type="pres">
      <dgm:prSet presAssocID="{BB7F3E76-9CB2-4FCC-8E6E-C1769E3682A0}" presName="linNode" presStyleCnt="0"/>
      <dgm:spPr/>
    </dgm:pt>
    <dgm:pt modelId="{D3B70ADA-83FF-3540-A743-4247FED29331}" type="pres">
      <dgm:prSet presAssocID="{BB7F3E76-9CB2-4FCC-8E6E-C1769E3682A0}" presName="parentText" presStyleLbl="alignNode1" presStyleIdx="2" presStyleCnt="3">
        <dgm:presLayoutVars>
          <dgm:chMax val="1"/>
          <dgm:bulletEnabled/>
        </dgm:presLayoutVars>
      </dgm:prSet>
      <dgm:spPr/>
    </dgm:pt>
    <dgm:pt modelId="{ED783B3D-D8BA-4445-BAAA-D867DBF9AC25}" type="pres">
      <dgm:prSet presAssocID="{BB7F3E76-9CB2-4FCC-8E6E-C1769E3682A0}" presName="descendantText" presStyleLbl="alignAccFollowNode1" presStyleIdx="2" presStyleCnt="3">
        <dgm:presLayoutVars>
          <dgm:bulletEnabled/>
        </dgm:presLayoutVars>
      </dgm:prSet>
      <dgm:spPr/>
    </dgm:pt>
  </dgm:ptLst>
  <dgm:cxnLst>
    <dgm:cxn modelId="{71845905-0637-4858-80DD-7F7711231075}" srcId="{49B430E5-9F5D-429E-88A2-F7F04F89B92D}" destId="{892868CA-08BA-4FBC-AB6A-577A63C7F31D}" srcOrd="0" destOrd="0" parTransId="{67CCD32C-32D8-4149-B91A-B653571A6C32}" sibTransId="{B54EDAA7-CF43-4D75-8BD6-A3D45D27C037}"/>
    <dgm:cxn modelId="{FF58131A-6D3B-304F-B1F7-F30595F7705D}" type="presOf" srcId="{856F76CD-1FE4-4138-B8F3-E9793F7A8307}" destId="{2029CD8D-1717-EE44-8EB7-BD5D9768B2F7}" srcOrd="0" destOrd="0" presId="urn:microsoft.com/office/officeart/2016/7/layout/VerticalSolidActionList"/>
    <dgm:cxn modelId="{050F191E-1E14-D644-9065-EE39291FBC28}" type="presOf" srcId="{AD07ECA0-BB21-42FA-9632-D870E6069836}" destId="{ED783B3D-D8BA-4445-BAAA-D867DBF9AC25}" srcOrd="0" destOrd="0" presId="urn:microsoft.com/office/officeart/2016/7/layout/VerticalSolidActionList"/>
    <dgm:cxn modelId="{D44FCF29-3CB4-40AD-B2A1-408E4FAF0DA4}" srcId="{BB7F3E76-9CB2-4FCC-8E6E-C1769E3682A0}" destId="{AD07ECA0-BB21-42FA-9632-D870E6069836}" srcOrd="0" destOrd="0" parTransId="{D5504CAE-6029-4D4E-BB61-CEFF91182363}" sibTransId="{8C34ED2A-D64F-49A7-8ED5-FEF43E7E5396}"/>
    <dgm:cxn modelId="{263F5766-AA74-814E-9FCC-93C914D505E9}" type="presOf" srcId="{BB7F3E76-9CB2-4FCC-8E6E-C1769E3682A0}" destId="{D3B70ADA-83FF-3540-A743-4247FED29331}" srcOrd="0" destOrd="0" presId="urn:microsoft.com/office/officeart/2016/7/layout/VerticalSolidActionList"/>
    <dgm:cxn modelId="{39DABA75-9319-4540-9811-D428CE1A0AD9}" srcId="{5F393B82-7DFD-48D2-BA83-5043BB414B57}" destId="{856F76CD-1FE4-4138-B8F3-E9793F7A8307}" srcOrd="1" destOrd="0" parTransId="{C3273E7D-FF66-474F-821B-C8F143DC8ECE}" sibTransId="{F2325283-915D-4BE3-AB03-6E5B3EB6566C}"/>
    <dgm:cxn modelId="{534DA87A-C47C-4A25-8471-4832541BD2ED}" srcId="{856F76CD-1FE4-4138-B8F3-E9793F7A8307}" destId="{1473ECD2-11FA-45B7-A22A-2BCA98706D17}" srcOrd="0" destOrd="0" parTransId="{195CFC25-6695-42A7-A923-386C2D37747A}" sibTransId="{61679AA3-6E7B-4A1F-BB2E-3DD8FC3DD266}"/>
    <dgm:cxn modelId="{C4FACE89-D76E-9F42-8925-A2AA2555C563}" type="presOf" srcId="{892868CA-08BA-4FBC-AB6A-577A63C7F31D}" destId="{94781F27-722B-7C49-B0C6-DE30D27B7CCE}" srcOrd="0" destOrd="0" presId="urn:microsoft.com/office/officeart/2016/7/layout/VerticalSolidActionList"/>
    <dgm:cxn modelId="{12CDF18A-691C-964D-96B5-FD3FE3CFC56D}" type="presOf" srcId="{49B430E5-9F5D-429E-88A2-F7F04F89B92D}" destId="{006AC414-9D21-9E49-B114-5145AA743E20}" srcOrd="0" destOrd="0" presId="urn:microsoft.com/office/officeart/2016/7/layout/VerticalSolidActionList"/>
    <dgm:cxn modelId="{267AA68E-4640-4DA2-8B18-DD3AC657F6ED}" srcId="{5F393B82-7DFD-48D2-BA83-5043BB414B57}" destId="{BB7F3E76-9CB2-4FCC-8E6E-C1769E3682A0}" srcOrd="2" destOrd="0" parTransId="{DA86E588-896E-4813-8D73-9ABE97F05BF3}" sibTransId="{9F4CEE56-F31E-42AC-AC9F-0E9CF43391AC}"/>
    <dgm:cxn modelId="{B988BE9C-CDB1-EF48-BA4A-D2DAD7E41326}" type="presOf" srcId="{5F393B82-7DFD-48D2-BA83-5043BB414B57}" destId="{A62DD1C6-3B57-6744-8149-2DDF9CD33F9E}" srcOrd="0" destOrd="0" presId="urn:microsoft.com/office/officeart/2016/7/layout/VerticalSolidActionList"/>
    <dgm:cxn modelId="{D18477DC-E3F3-4D8B-ACF3-8B364D0362BA}" srcId="{5F393B82-7DFD-48D2-BA83-5043BB414B57}" destId="{49B430E5-9F5D-429E-88A2-F7F04F89B92D}" srcOrd="0" destOrd="0" parTransId="{303C4091-7843-40D0-8AC8-321A1F3E75A8}" sibTransId="{FB9A17EA-BF22-463F-8E63-02F45188FE71}"/>
    <dgm:cxn modelId="{AE2A54E5-F4E3-2244-8F8F-7FFE7B5B53F4}" type="presOf" srcId="{1473ECD2-11FA-45B7-A22A-2BCA98706D17}" destId="{77A76775-FAA8-5247-AD4F-1E55C271A690}" srcOrd="0" destOrd="0" presId="urn:microsoft.com/office/officeart/2016/7/layout/VerticalSolidActionList"/>
    <dgm:cxn modelId="{C475BAD8-D8F2-334C-9AD9-E527625126FF}" type="presParOf" srcId="{A62DD1C6-3B57-6744-8149-2DDF9CD33F9E}" destId="{78016F73-E103-5B49-BBC7-1D2DAAC2C9FD}" srcOrd="0" destOrd="0" presId="urn:microsoft.com/office/officeart/2016/7/layout/VerticalSolidActionList"/>
    <dgm:cxn modelId="{ACA0BC0C-D9CE-5E46-8F01-DC03A902C30C}" type="presParOf" srcId="{78016F73-E103-5B49-BBC7-1D2DAAC2C9FD}" destId="{006AC414-9D21-9E49-B114-5145AA743E20}" srcOrd="0" destOrd="0" presId="urn:microsoft.com/office/officeart/2016/7/layout/VerticalSolidActionList"/>
    <dgm:cxn modelId="{D6C7CFDE-627C-3849-BE01-A16BB8DA0300}" type="presParOf" srcId="{78016F73-E103-5B49-BBC7-1D2DAAC2C9FD}" destId="{94781F27-722B-7C49-B0C6-DE30D27B7CCE}" srcOrd="1" destOrd="0" presId="urn:microsoft.com/office/officeart/2016/7/layout/VerticalSolidActionList"/>
    <dgm:cxn modelId="{20A0FFF6-13AC-804D-90BC-934F03943068}" type="presParOf" srcId="{A62DD1C6-3B57-6744-8149-2DDF9CD33F9E}" destId="{4E04DC5F-CEBF-3E44-A234-D2779BC59D05}" srcOrd="1" destOrd="0" presId="urn:microsoft.com/office/officeart/2016/7/layout/VerticalSolidActionList"/>
    <dgm:cxn modelId="{951C1164-8D9C-AF43-96C2-D5212611BDF3}" type="presParOf" srcId="{A62DD1C6-3B57-6744-8149-2DDF9CD33F9E}" destId="{9AAFE75B-5A3F-B140-AD71-4F98D9D5F084}" srcOrd="2" destOrd="0" presId="urn:microsoft.com/office/officeart/2016/7/layout/VerticalSolidActionList"/>
    <dgm:cxn modelId="{299C97FE-CC8D-ED4E-89D5-DBDBB48D8FBB}" type="presParOf" srcId="{9AAFE75B-5A3F-B140-AD71-4F98D9D5F084}" destId="{2029CD8D-1717-EE44-8EB7-BD5D9768B2F7}" srcOrd="0" destOrd="0" presId="urn:microsoft.com/office/officeart/2016/7/layout/VerticalSolidActionList"/>
    <dgm:cxn modelId="{CD594FB5-2202-FA4E-909F-960154759178}" type="presParOf" srcId="{9AAFE75B-5A3F-B140-AD71-4F98D9D5F084}" destId="{77A76775-FAA8-5247-AD4F-1E55C271A690}" srcOrd="1" destOrd="0" presId="urn:microsoft.com/office/officeart/2016/7/layout/VerticalSolidActionList"/>
    <dgm:cxn modelId="{A6113A4C-D0C2-AD4C-89C2-A7BF6F62AEF2}" type="presParOf" srcId="{A62DD1C6-3B57-6744-8149-2DDF9CD33F9E}" destId="{11936492-A8CA-2F4C-AACD-937B9100632D}" srcOrd="3" destOrd="0" presId="urn:microsoft.com/office/officeart/2016/7/layout/VerticalSolidActionList"/>
    <dgm:cxn modelId="{4AFE3715-52C1-B849-9556-D4802A5BF1E3}" type="presParOf" srcId="{A62DD1C6-3B57-6744-8149-2DDF9CD33F9E}" destId="{2097FBF0-01DA-DE4D-B831-02F4AFF9A1EC}" srcOrd="4" destOrd="0" presId="urn:microsoft.com/office/officeart/2016/7/layout/VerticalSolidActionList"/>
    <dgm:cxn modelId="{4F3938DE-D01D-CC45-A029-3D0AC6681F02}" type="presParOf" srcId="{2097FBF0-01DA-DE4D-B831-02F4AFF9A1EC}" destId="{D3B70ADA-83FF-3540-A743-4247FED29331}" srcOrd="0" destOrd="0" presId="urn:microsoft.com/office/officeart/2016/7/layout/VerticalSolidActionList"/>
    <dgm:cxn modelId="{1E0A6C9D-ECD1-1B4F-A64C-1BA615FDAC1C}" type="presParOf" srcId="{2097FBF0-01DA-DE4D-B831-02F4AFF9A1EC}" destId="{ED783B3D-D8BA-4445-BAAA-D867DBF9AC25}" srcOrd="1" destOrd="0" presId="urn:microsoft.com/office/officeart/2016/7/layout/VerticalSolid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36B7DB6-6B5E-4AC0-A002-84ADE41EA19A}"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29782DBD-99D9-4320-BB02-8866DE4F1E07}">
      <dgm:prSet/>
      <dgm:spPr/>
      <dgm:t>
        <a:bodyPr/>
        <a:lstStyle/>
        <a:p>
          <a:pPr>
            <a:lnSpc>
              <a:spcPct val="100000"/>
            </a:lnSpc>
          </a:pPr>
          <a:r>
            <a:rPr lang="en-US" dirty="0"/>
            <a:t>Share information only with authorized staff</a:t>
          </a:r>
        </a:p>
      </dgm:t>
    </dgm:pt>
    <dgm:pt modelId="{A856A9F5-188F-4E52-B93B-6822F0CA5C65}" type="parTrans" cxnId="{795DCC50-165E-4B85-AEF1-4CA9BD6B8CA1}">
      <dgm:prSet/>
      <dgm:spPr/>
      <dgm:t>
        <a:bodyPr/>
        <a:lstStyle/>
        <a:p>
          <a:endParaRPr lang="en-US"/>
        </a:p>
      </dgm:t>
    </dgm:pt>
    <dgm:pt modelId="{E06CB034-2A84-4C3E-8420-296603AB5BBA}" type="sibTrans" cxnId="{795DCC50-165E-4B85-AEF1-4CA9BD6B8CA1}">
      <dgm:prSet/>
      <dgm:spPr/>
      <dgm:t>
        <a:bodyPr/>
        <a:lstStyle/>
        <a:p>
          <a:pPr>
            <a:lnSpc>
              <a:spcPct val="100000"/>
            </a:lnSpc>
          </a:pPr>
          <a:endParaRPr lang="en-US"/>
        </a:p>
      </dgm:t>
    </dgm:pt>
    <dgm:pt modelId="{194D19D8-AC2E-4CED-961F-B7F3C7A8516B}">
      <dgm:prSet/>
      <dgm:spPr/>
      <dgm:t>
        <a:bodyPr/>
        <a:lstStyle/>
        <a:p>
          <a:pPr>
            <a:lnSpc>
              <a:spcPct val="100000"/>
            </a:lnSpc>
          </a:pPr>
          <a:r>
            <a:rPr lang="en-US" dirty="0"/>
            <a:t>Use secure Microsoft 365 systems </a:t>
          </a:r>
        </a:p>
      </dgm:t>
    </dgm:pt>
    <dgm:pt modelId="{C441BE98-2283-4C90-83E2-6F7BFD794905}" type="parTrans" cxnId="{DDF833EC-AF51-4DF7-A9B2-8C6D718BEEEF}">
      <dgm:prSet/>
      <dgm:spPr/>
      <dgm:t>
        <a:bodyPr/>
        <a:lstStyle/>
        <a:p>
          <a:endParaRPr lang="en-US"/>
        </a:p>
      </dgm:t>
    </dgm:pt>
    <dgm:pt modelId="{5ADA5CDC-9DA2-4B0F-A2DA-61E85115FAF3}" type="sibTrans" cxnId="{DDF833EC-AF51-4DF7-A9B2-8C6D718BEEEF}">
      <dgm:prSet/>
      <dgm:spPr/>
      <dgm:t>
        <a:bodyPr/>
        <a:lstStyle/>
        <a:p>
          <a:pPr>
            <a:lnSpc>
              <a:spcPct val="100000"/>
            </a:lnSpc>
          </a:pPr>
          <a:endParaRPr lang="en-US"/>
        </a:p>
      </dgm:t>
    </dgm:pt>
    <dgm:pt modelId="{62D2EB66-6BAE-4497-9F9F-3B2B887057BB}">
      <dgm:prSet/>
      <dgm:spPr/>
      <dgm:t>
        <a:bodyPr/>
        <a:lstStyle/>
        <a:p>
          <a:pPr>
            <a:lnSpc>
              <a:spcPct val="100000"/>
            </a:lnSpc>
          </a:pPr>
          <a:r>
            <a:rPr lang="en-US"/>
            <a:t>Provide regular staff data protection training (ICO,2023)</a:t>
          </a:r>
        </a:p>
      </dgm:t>
    </dgm:pt>
    <dgm:pt modelId="{1AB8ECAC-9A0A-4C2F-998A-78D50389FD63}" type="parTrans" cxnId="{CA051687-B19D-44CF-8A8B-A00857752986}">
      <dgm:prSet/>
      <dgm:spPr/>
      <dgm:t>
        <a:bodyPr/>
        <a:lstStyle/>
        <a:p>
          <a:endParaRPr lang="en-US"/>
        </a:p>
      </dgm:t>
    </dgm:pt>
    <dgm:pt modelId="{4619E74C-C9F8-49C0-9CB2-D9C9444D4ACA}" type="sibTrans" cxnId="{CA051687-B19D-44CF-8A8B-A00857752986}">
      <dgm:prSet/>
      <dgm:spPr/>
      <dgm:t>
        <a:bodyPr/>
        <a:lstStyle/>
        <a:p>
          <a:endParaRPr lang="en-US"/>
        </a:p>
      </dgm:t>
    </dgm:pt>
    <dgm:pt modelId="{2D5E36A7-2788-4EE9-A02D-ABA1CBAEE697}" type="pres">
      <dgm:prSet presAssocID="{F36B7DB6-6B5E-4AC0-A002-84ADE41EA19A}" presName="root" presStyleCnt="0">
        <dgm:presLayoutVars>
          <dgm:dir/>
          <dgm:resizeHandles val="exact"/>
        </dgm:presLayoutVars>
      </dgm:prSet>
      <dgm:spPr/>
    </dgm:pt>
    <dgm:pt modelId="{C4FA1C6F-5764-461C-B6DB-430F80F876DD}" type="pres">
      <dgm:prSet presAssocID="{F36B7DB6-6B5E-4AC0-A002-84ADE41EA19A}" presName="container" presStyleCnt="0">
        <dgm:presLayoutVars>
          <dgm:dir/>
          <dgm:resizeHandles val="exact"/>
        </dgm:presLayoutVars>
      </dgm:prSet>
      <dgm:spPr/>
    </dgm:pt>
    <dgm:pt modelId="{A6E9072E-2F2D-4598-84D7-66AB8DF09F70}" type="pres">
      <dgm:prSet presAssocID="{29782DBD-99D9-4320-BB02-8866DE4F1E07}" presName="compNode" presStyleCnt="0"/>
      <dgm:spPr/>
    </dgm:pt>
    <dgm:pt modelId="{DAA5CC6C-C440-477A-B8AD-1A80FA93C41B}" type="pres">
      <dgm:prSet presAssocID="{29782DBD-99D9-4320-BB02-8866DE4F1E07}" presName="iconBgRect" presStyleLbl="bgShp" presStyleIdx="0" presStyleCnt="3"/>
      <dgm:spPr/>
    </dgm:pt>
    <dgm:pt modelId="{652EF92A-6DEC-4585-8047-B43AF8E13C2B}" type="pres">
      <dgm:prSet presAssocID="{29782DBD-99D9-4320-BB02-8866DE4F1E0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
        </a:ext>
      </dgm:extLst>
    </dgm:pt>
    <dgm:pt modelId="{9CF71811-C5D7-4A38-8C5D-52FB6808C3BD}" type="pres">
      <dgm:prSet presAssocID="{29782DBD-99D9-4320-BB02-8866DE4F1E07}" presName="spaceRect" presStyleCnt="0"/>
      <dgm:spPr/>
    </dgm:pt>
    <dgm:pt modelId="{F89C83E4-6872-4A7A-B7E9-130E5D318B54}" type="pres">
      <dgm:prSet presAssocID="{29782DBD-99D9-4320-BB02-8866DE4F1E07}" presName="textRect" presStyleLbl="revTx" presStyleIdx="0" presStyleCnt="3">
        <dgm:presLayoutVars>
          <dgm:chMax val="1"/>
          <dgm:chPref val="1"/>
        </dgm:presLayoutVars>
      </dgm:prSet>
      <dgm:spPr/>
    </dgm:pt>
    <dgm:pt modelId="{3E578AC3-6B41-4BEA-8097-73AC0CB7B283}" type="pres">
      <dgm:prSet presAssocID="{E06CB034-2A84-4C3E-8420-296603AB5BBA}" presName="sibTrans" presStyleLbl="sibTrans2D1" presStyleIdx="0" presStyleCnt="0"/>
      <dgm:spPr/>
    </dgm:pt>
    <dgm:pt modelId="{D4317B69-E439-4B7B-8CE4-813B3FB00242}" type="pres">
      <dgm:prSet presAssocID="{194D19D8-AC2E-4CED-961F-B7F3C7A8516B}" presName="compNode" presStyleCnt="0"/>
      <dgm:spPr/>
    </dgm:pt>
    <dgm:pt modelId="{DB63FE4F-97FB-41F2-80CB-291D344C3AB2}" type="pres">
      <dgm:prSet presAssocID="{194D19D8-AC2E-4CED-961F-B7F3C7A8516B}" presName="iconBgRect" presStyleLbl="bgShp" presStyleIdx="1" presStyleCnt="3"/>
      <dgm:spPr/>
    </dgm:pt>
    <dgm:pt modelId="{F0C1E519-9001-4FE7-9F1A-89FA238349E0}" type="pres">
      <dgm:prSet presAssocID="{194D19D8-AC2E-4CED-961F-B7F3C7A8516B}"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ock"/>
        </a:ext>
      </dgm:extLst>
    </dgm:pt>
    <dgm:pt modelId="{5AA60206-B65A-449D-BD5C-13AACF5BB7C9}" type="pres">
      <dgm:prSet presAssocID="{194D19D8-AC2E-4CED-961F-B7F3C7A8516B}" presName="spaceRect" presStyleCnt="0"/>
      <dgm:spPr/>
    </dgm:pt>
    <dgm:pt modelId="{3260A433-00FD-45EF-BFD9-E800363E495F}" type="pres">
      <dgm:prSet presAssocID="{194D19D8-AC2E-4CED-961F-B7F3C7A8516B}" presName="textRect" presStyleLbl="revTx" presStyleIdx="1" presStyleCnt="3">
        <dgm:presLayoutVars>
          <dgm:chMax val="1"/>
          <dgm:chPref val="1"/>
        </dgm:presLayoutVars>
      </dgm:prSet>
      <dgm:spPr/>
    </dgm:pt>
    <dgm:pt modelId="{674D7E20-11C4-4AAB-94BE-A054CA3A2DC3}" type="pres">
      <dgm:prSet presAssocID="{5ADA5CDC-9DA2-4B0F-A2DA-61E85115FAF3}" presName="sibTrans" presStyleLbl="sibTrans2D1" presStyleIdx="0" presStyleCnt="0"/>
      <dgm:spPr/>
    </dgm:pt>
    <dgm:pt modelId="{C22E1D54-E07A-4AC4-8C4B-BC9BF9094306}" type="pres">
      <dgm:prSet presAssocID="{62D2EB66-6BAE-4497-9F9F-3B2B887057BB}" presName="compNode" presStyleCnt="0"/>
      <dgm:spPr/>
    </dgm:pt>
    <dgm:pt modelId="{174CEB36-1F66-44E5-89F0-5F9C199C8C64}" type="pres">
      <dgm:prSet presAssocID="{62D2EB66-6BAE-4497-9F9F-3B2B887057BB}" presName="iconBgRect" presStyleLbl="bgShp" presStyleIdx="2" presStyleCnt="3"/>
      <dgm:spPr/>
    </dgm:pt>
    <dgm:pt modelId="{69391855-6A29-4F85-8D5E-F6205875D36A}" type="pres">
      <dgm:prSet presAssocID="{62D2EB66-6BAE-4497-9F9F-3B2B887057B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oud Computing"/>
        </a:ext>
      </dgm:extLst>
    </dgm:pt>
    <dgm:pt modelId="{6C30F9C3-C1BD-4E1B-8967-32792D42FFD7}" type="pres">
      <dgm:prSet presAssocID="{62D2EB66-6BAE-4497-9F9F-3B2B887057BB}" presName="spaceRect" presStyleCnt="0"/>
      <dgm:spPr/>
    </dgm:pt>
    <dgm:pt modelId="{19FDD587-83D1-4265-9614-41539E432B48}" type="pres">
      <dgm:prSet presAssocID="{62D2EB66-6BAE-4497-9F9F-3B2B887057BB}" presName="textRect" presStyleLbl="revTx" presStyleIdx="2" presStyleCnt="3">
        <dgm:presLayoutVars>
          <dgm:chMax val="1"/>
          <dgm:chPref val="1"/>
        </dgm:presLayoutVars>
      </dgm:prSet>
      <dgm:spPr/>
    </dgm:pt>
  </dgm:ptLst>
  <dgm:cxnLst>
    <dgm:cxn modelId="{2228130E-8859-4C4C-9D63-F9E84A3023C7}" type="presOf" srcId="{5ADA5CDC-9DA2-4B0F-A2DA-61E85115FAF3}" destId="{674D7E20-11C4-4AAB-94BE-A054CA3A2DC3}" srcOrd="0" destOrd="0" presId="urn:microsoft.com/office/officeart/2018/2/layout/IconCircleList"/>
    <dgm:cxn modelId="{CBCBDD13-427F-8941-AD19-FC3B20B506F5}" type="presOf" srcId="{29782DBD-99D9-4320-BB02-8866DE4F1E07}" destId="{F89C83E4-6872-4A7A-B7E9-130E5D318B54}" srcOrd="0" destOrd="0" presId="urn:microsoft.com/office/officeart/2018/2/layout/IconCircleList"/>
    <dgm:cxn modelId="{A838951F-1B76-0E4E-AAB6-BE1507E84010}" type="presOf" srcId="{F36B7DB6-6B5E-4AC0-A002-84ADE41EA19A}" destId="{2D5E36A7-2788-4EE9-A02D-ABA1CBAEE697}" srcOrd="0" destOrd="0" presId="urn:microsoft.com/office/officeart/2018/2/layout/IconCircleList"/>
    <dgm:cxn modelId="{5266F74F-7881-AE40-A00B-99C4A7D537AF}" type="presOf" srcId="{62D2EB66-6BAE-4497-9F9F-3B2B887057BB}" destId="{19FDD587-83D1-4265-9614-41539E432B48}" srcOrd="0" destOrd="0" presId="urn:microsoft.com/office/officeart/2018/2/layout/IconCircleList"/>
    <dgm:cxn modelId="{795DCC50-165E-4B85-AEF1-4CA9BD6B8CA1}" srcId="{F36B7DB6-6B5E-4AC0-A002-84ADE41EA19A}" destId="{29782DBD-99D9-4320-BB02-8866DE4F1E07}" srcOrd="0" destOrd="0" parTransId="{A856A9F5-188F-4E52-B93B-6822F0CA5C65}" sibTransId="{E06CB034-2A84-4C3E-8420-296603AB5BBA}"/>
    <dgm:cxn modelId="{C2B21C73-BB89-804B-92DB-86F648D2FC0C}" type="presOf" srcId="{E06CB034-2A84-4C3E-8420-296603AB5BBA}" destId="{3E578AC3-6B41-4BEA-8097-73AC0CB7B283}" srcOrd="0" destOrd="0" presId="urn:microsoft.com/office/officeart/2018/2/layout/IconCircleList"/>
    <dgm:cxn modelId="{CA051687-B19D-44CF-8A8B-A00857752986}" srcId="{F36B7DB6-6B5E-4AC0-A002-84ADE41EA19A}" destId="{62D2EB66-6BAE-4497-9F9F-3B2B887057BB}" srcOrd="2" destOrd="0" parTransId="{1AB8ECAC-9A0A-4C2F-998A-78D50389FD63}" sibTransId="{4619E74C-C9F8-49C0-9CB2-D9C9444D4ACA}"/>
    <dgm:cxn modelId="{A1BA6294-B158-7544-8E67-98A3165F5E83}" type="presOf" srcId="{194D19D8-AC2E-4CED-961F-B7F3C7A8516B}" destId="{3260A433-00FD-45EF-BFD9-E800363E495F}" srcOrd="0" destOrd="0" presId="urn:microsoft.com/office/officeart/2018/2/layout/IconCircleList"/>
    <dgm:cxn modelId="{DDF833EC-AF51-4DF7-A9B2-8C6D718BEEEF}" srcId="{F36B7DB6-6B5E-4AC0-A002-84ADE41EA19A}" destId="{194D19D8-AC2E-4CED-961F-B7F3C7A8516B}" srcOrd="1" destOrd="0" parTransId="{C441BE98-2283-4C90-83E2-6F7BFD794905}" sibTransId="{5ADA5CDC-9DA2-4B0F-A2DA-61E85115FAF3}"/>
    <dgm:cxn modelId="{0F2DCC60-79A6-C84C-96C2-4010AC910A97}" type="presParOf" srcId="{2D5E36A7-2788-4EE9-A02D-ABA1CBAEE697}" destId="{C4FA1C6F-5764-461C-B6DB-430F80F876DD}" srcOrd="0" destOrd="0" presId="urn:microsoft.com/office/officeart/2018/2/layout/IconCircleList"/>
    <dgm:cxn modelId="{AB23BA55-34FE-D54A-82CA-C13343BFD84C}" type="presParOf" srcId="{C4FA1C6F-5764-461C-B6DB-430F80F876DD}" destId="{A6E9072E-2F2D-4598-84D7-66AB8DF09F70}" srcOrd="0" destOrd="0" presId="urn:microsoft.com/office/officeart/2018/2/layout/IconCircleList"/>
    <dgm:cxn modelId="{C46EF257-D789-6842-88DB-254A92AC3345}" type="presParOf" srcId="{A6E9072E-2F2D-4598-84D7-66AB8DF09F70}" destId="{DAA5CC6C-C440-477A-B8AD-1A80FA93C41B}" srcOrd="0" destOrd="0" presId="urn:microsoft.com/office/officeart/2018/2/layout/IconCircleList"/>
    <dgm:cxn modelId="{2C17E9EA-B03C-DF45-8AEA-1F1217835020}" type="presParOf" srcId="{A6E9072E-2F2D-4598-84D7-66AB8DF09F70}" destId="{652EF92A-6DEC-4585-8047-B43AF8E13C2B}" srcOrd="1" destOrd="0" presId="urn:microsoft.com/office/officeart/2018/2/layout/IconCircleList"/>
    <dgm:cxn modelId="{F563C65B-1380-0444-BCBC-25712189723A}" type="presParOf" srcId="{A6E9072E-2F2D-4598-84D7-66AB8DF09F70}" destId="{9CF71811-C5D7-4A38-8C5D-52FB6808C3BD}" srcOrd="2" destOrd="0" presId="urn:microsoft.com/office/officeart/2018/2/layout/IconCircleList"/>
    <dgm:cxn modelId="{54A449C5-24D6-F049-AE79-787A46AFAD11}" type="presParOf" srcId="{A6E9072E-2F2D-4598-84D7-66AB8DF09F70}" destId="{F89C83E4-6872-4A7A-B7E9-130E5D318B54}" srcOrd="3" destOrd="0" presId="urn:microsoft.com/office/officeart/2018/2/layout/IconCircleList"/>
    <dgm:cxn modelId="{39D3ABEE-5C6E-9A42-A6AF-603EC5CDB872}" type="presParOf" srcId="{C4FA1C6F-5764-461C-B6DB-430F80F876DD}" destId="{3E578AC3-6B41-4BEA-8097-73AC0CB7B283}" srcOrd="1" destOrd="0" presId="urn:microsoft.com/office/officeart/2018/2/layout/IconCircleList"/>
    <dgm:cxn modelId="{F0245934-86D1-2B49-8BA0-A5ED2A34BB7E}" type="presParOf" srcId="{C4FA1C6F-5764-461C-B6DB-430F80F876DD}" destId="{D4317B69-E439-4B7B-8CE4-813B3FB00242}" srcOrd="2" destOrd="0" presId="urn:microsoft.com/office/officeart/2018/2/layout/IconCircleList"/>
    <dgm:cxn modelId="{E53EDFDA-959B-8643-9F57-EBA595C113CD}" type="presParOf" srcId="{D4317B69-E439-4B7B-8CE4-813B3FB00242}" destId="{DB63FE4F-97FB-41F2-80CB-291D344C3AB2}" srcOrd="0" destOrd="0" presId="urn:microsoft.com/office/officeart/2018/2/layout/IconCircleList"/>
    <dgm:cxn modelId="{D11AA51D-A5C3-8F41-9206-138137C647BF}" type="presParOf" srcId="{D4317B69-E439-4B7B-8CE4-813B3FB00242}" destId="{F0C1E519-9001-4FE7-9F1A-89FA238349E0}" srcOrd="1" destOrd="0" presId="urn:microsoft.com/office/officeart/2018/2/layout/IconCircleList"/>
    <dgm:cxn modelId="{9003A7E8-D143-D340-A995-34C83DB9D269}" type="presParOf" srcId="{D4317B69-E439-4B7B-8CE4-813B3FB00242}" destId="{5AA60206-B65A-449D-BD5C-13AACF5BB7C9}" srcOrd="2" destOrd="0" presId="urn:microsoft.com/office/officeart/2018/2/layout/IconCircleList"/>
    <dgm:cxn modelId="{AE95B9DC-E33D-5246-8851-CEA9B65BB79D}" type="presParOf" srcId="{D4317B69-E439-4B7B-8CE4-813B3FB00242}" destId="{3260A433-00FD-45EF-BFD9-E800363E495F}" srcOrd="3" destOrd="0" presId="urn:microsoft.com/office/officeart/2018/2/layout/IconCircleList"/>
    <dgm:cxn modelId="{6CE2281C-A2DE-A34D-B2D3-D7C03B9102A1}" type="presParOf" srcId="{C4FA1C6F-5764-461C-B6DB-430F80F876DD}" destId="{674D7E20-11C4-4AAB-94BE-A054CA3A2DC3}" srcOrd="3" destOrd="0" presId="urn:microsoft.com/office/officeart/2018/2/layout/IconCircleList"/>
    <dgm:cxn modelId="{F62BD61A-761F-964D-A20F-8554AA38D049}" type="presParOf" srcId="{C4FA1C6F-5764-461C-B6DB-430F80F876DD}" destId="{C22E1D54-E07A-4AC4-8C4B-BC9BF9094306}" srcOrd="4" destOrd="0" presId="urn:microsoft.com/office/officeart/2018/2/layout/IconCircleList"/>
    <dgm:cxn modelId="{DA39436E-D2F8-D54D-887A-BE07FA9D46F6}" type="presParOf" srcId="{C22E1D54-E07A-4AC4-8C4B-BC9BF9094306}" destId="{174CEB36-1F66-44E5-89F0-5F9C199C8C64}" srcOrd="0" destOrd="0" presId="urn:microsoft.com/office/officeart/2018/2/layout/IconCircleList"/>
    <dgm:cxn modelId="{9AD1D9B5-4167-9F4E-B200-C0D8807F83B1}" type="presParOf" srcId="{C22E1D54-E07A-4AC4-8C4B-BC9BF9094306}" destId="{69391855-6A29-4F85-8D5E-F6205875D36A}" srcOrd="1" destOrd="0" presId="urn:microsoft.com/office/officeart/2018/2/layout/IconCircleList"/>
    <dgm:cxn modelId="{0E88A2D5-D0F9-484C-89E9-D833806FB294}" type="presParOf" srcId="{C22E1D54-E07A-4AC4-8C4B-BC9BF9094306}" destId="{6C30F9C3-C1BD-4E1B-8967-32792D42FFD7}" srcOrd="2" destOrd="0" presId="urn:microsoft.com/office/officeart/2018/2/layout/IconCircleList"/>
    <dgm:cxn modelId="{F2337DBE-42D1-2B4E-A541-0EDB01258DE7}" type="presParOf" srcId="{C22E1D54-E07A-4AC4-8C4B-BC9BF9094306}" destId="{19FDD587-83D1-4265-9614-41539E432B48}"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803950-F511-4CC2-A657-7D2A71A11173}">
      <dsp:nvSpPr>
        <dsp:cNvPr id="0" name=""/>
        <dsp:cNvSpPr/>
      </dsp:nvSpPr>
      <dsp:spPr>
        <a:xfrm>
          <a:off x="311099" y="787087"/>
          <a:ext cx="968255" cy="968255"/>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4A9B3D-6BEF-46C5-BC23-2C49DDB9E5C7}">
      <dsp:nvSpPr>
        <dsp:cNvPr id="0" name=""/>
        <dsp:cNvSpPr/>
      </dsp:nvSpPr>
      <dsp:spPr>
        <a:xfrm>
          <a:off x="517448" y="993436"/>
          <a:ext cx="555556" cy="55555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E999744-A8D0-4C8D-ADBE-AE3A23530DE6}">
      <dsp:nvSpPr>
        <dsp:cNvPr id="0" name=""/>
        <dsp:cNvSpPr/>
      </dsp:nvSpPr>
      <dsp:spPr>
        <a:xfrm>
          <a:off x="1574" y="2056930"/>
          <a:ext cx="1587304" cy="634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GB" sz="1300" kern="1200"/>
            <a:t>Introduction and Case study context</a:t>
          </a:r>
          <a:endParaRPr lang="en-US" sz="1300" kern="1200"/>
        </a:p>
      </dsp:txBody>
      <dsp:txXfrm>
        <a:off x="1574" y="2056930"/>
        <a:ext cx="1587304" cy="634921"/>
      </dsp:txXfrm>
    </dsp:sp>
    <dsp:sp modelId="{AF0D45C9-3A4B-4297-BF7C-4565C48E3E48}">
      <dsp:nvSpPr>
        <dsp:cNvPr id="0" name=""/>
        <dsp:cNvSpPr/>
      </dsp:nvSpPr>
      <dsp:spPr>
        <a:xfrm>
          <a:off x="2176182" y="787087"/>
          <a:ext cx="968255" cy="968255"/>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017CA77-9906-4F18-AE3D-029D799D6C16}">
      <dsp:nvSpPr>
        <dsp:cNvPr id="0" name=""/>
        <dsp:cNvSpPr/>
      </dsp:nvSpPr>
      <dsp:spPr>
        <a:xfrm>
          <a:off x="2382531" y="993436"/>
          <a:ext cx="555556" cy="55555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E27A0F1-939C-456F-B8FA-7589339D6F38}">
      <dsp:nvSpPr>
        <dsp:cNvPr id="0" name=""/>
        <dsp:cNvSpPr/>
      </dsp:nvSpPr>
      <dsp:spPr>
        <a:xfrm>
          <a:off x="1866657" y="2056930"/>
          <a:ext cx="1587304" cy="634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GB" sz="1300" kern="1200" dirty="0"/>
            <a:t>Evaluate Productivity tools</a:t>
          </a:r>
          <a:endParaRPr lang="en-US" sz="1300" kern="1200" dirty="0"/>
        </a:p>
      </dsp:txBody>
      <dsp:txXfrm>
        <a:off x="1866657" y="2056930"/>
        <a:ext cx="1587304" cy="634921"/>
      </dsp:txXfrm>
    </dsp:sp>
    <dsp:sp modelId="{4D7AA5B1-F49C-48EB-8FC9-F6C031AD2F2F}">
      <dsp:nvSpPr>
        <dsp:cNvPr id="0" name=""/>
        <dsp:cNvSpPr/>
      </dsp:nvSpPr>
      <dsp:spPr>
        <a:xfrm>
          <a:off x="4041265" y="787087"/>
          <a:ext cx="968255" cy="968255"/>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6A0B72-DEDB-4B8A-856B-E54A84283108}">
      <dsp:nvSpPr>
        <dsp:cNvPr id="0" name=""/>
        <dsp:cNvSpPr/>
      </dsp:nvSpPr>
      <dsp:spPr>
        <a:xfrm>
          <a:off x="4247614" y="993436"/>
          <a:ext cx="555556" cy="55555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1B2DFAE-4A53-4CB3-8E29-2D76546D4FD0}">
      <dsp:nvSpPr>
        <dsp:cNvPr id="0" name=""/>
        <dsp:cNvSpPr/>
      </dsp:nvSpPr>
      <dsp:spPr>
        <a:xfrm>
          <a:off x="3731740" y="2056930"/>
          <a:ext cx="1587304" cy="634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GB" sz="1300" kern="1200"/>
            <a:t>Evaluate Co0mmunication Tools</a:t>
          </a:r>
          <a:endParaRPr lang="en-US" sz="1300" kern="1200"/>
        </a:p>
      </dsp:txBody>
      <dsp:txXfrm>
        <a:off x="3731740" y="2056930"/>
        <a:ext cx="1587304" cy="634921"/>
      </dsp:txXfrm>
    </dsp:sp>
    <dsp:sp modelId="{893B2F60-AF5B-4A40-8060-B938A9FD92E8}">
      <dsp:nvSpPr>
        <dsp:cNvPr id="0" name=""/>
        <dsp:cNvSpPr/>
      </dsp:nvSpPr>
      <dsp:spPr>
        <a:xfrm>
          <a:off x="5906348" y="787087"/>
          <a:ext cx="968255" cy="968255"/>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C88CEE-9028-4A4A-94B7-58266FB44109}">
      <dsp:nvSpPr>
        <dsp:cNvPr id="0" name=""/>
        <dsp:cNvSpPr/>
      </dsp:nvSpPr>
      <dsp:spPr>
        <a:xfrm>
          <a:off x="6112697" y="993436"/>
          <a:ext cx="555556" cy="55555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326EB5C-58FB-4300-82A8-E85AE6DD79FD}">
      <dsp:nvSpPr>
        <dsp:cNvPr id="0" name=""/>
        <dsp:cNvSpPr/>
      </dsp:nvSpPr>
      <dsp:spPr>
        <a:xfrm>
          <a:off x="5596823" y="2056930"/>
          <a:ext cx="1587304" cy="634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GB" sz="1300" kern="1200"/>
            <a:t>Design digital safety action plan</a:t>
          </a:r>
          <a:endParaRPr lang="en-US" sz="1300" kern="1200"/>
        </a:p>
      </dsp:txBody>
      <dsp:txXfrm>
        <a:off x="5596823" y="2056930"/>
        <a:ext cx="1587304" cy="634921"/>
      </dsp:txXfrm>
    </dsp:sp>
    <dsp:sp modelId="{7DABABCD-4B27-4EA7-A16E-9E54B481E028}">
      <dsp:nvSpPr>
        <dsp:cNvPr id="0" name=""/>
        <dsp:cNvSpPr/>
      </dsp:nvSpPr>
      <dsp:spPr>
        <a:xfrm>
          <a:off x="7771431" y="787087"/>
          <a:ext cx="968255" cy="968255"/>
        </a:xfrm>
        <a:prstGeom prst="round2DiagRect">
          <a:avLst>
            <a:gd name="adj1" fmla="val 29727"/>
            <a:gd name="adj2" fmla="val 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02D758-35FD-47D8-8237-51DE92127A1E}">
      <dsp:nvSpPr>
        <dsp:cNvPr id="0" name=""/>
        <dsp:cNvSpPr/>
      </dsp:nvSpPr>
      <dsp:spPr>
        <a:xfrm>
          <a:off x="7977780" y="993436"/>
          <a:ext cx="555556" cy="55555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2EAC583-1085-4FEC-B533-8D6F20295656}">
      <dsp:nvSpPr>
        <dsp:cNvPr id="0" name=""/>
        <dsp:cNvSpPr/>
      </dsp:nvSpPr>
      <dsp:spPr>
        <a:xfrm>
          <a:off x="7461906" y="2056930"/>
          <a:ext cx="1587304" cy="634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GB" sz="1300" kern="1200"/>
            <a:t>Conclusion</a:t>
          </a:r>
          <a:endParaRPr lang="en-US" sz="1300" kern="1200"/>
        </a:p>
      </dsp:txBody>
      <dsp:txXfrm>
        <a:off x="7461906" y="2056930"/>
        <a:ext cx="1587304" cy="634921"/>
      </dsp:txXfrm>
    </dsp:sp>
    <dsp:sp modelId="{F2461963-491D-4A4A-83C9-FC3C87A5D348}">
      <dsp:nvSpPr>
        <dsp:cNvPr id="0" name=""/>
        <dsp:cNvSpPr/>
      </dsp:nvSpPr>
      <dsp:spPr>
        <a:xfrm>
          <a:off x="9636514" y="787087"/>
          <a:ext cx="968255" cy="968255"/>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B75B19-DF49-4B00-9462-30702CEFCA01}">
      <dsp:nvSpPr>
        <dsp:cNvPr id="0" name=""/>
        <dsp:cNvSpPr/>
      </dsp:nvSpPr>
      <dsp:spPr>
        <a:xfrm>
          <a:off x="9842863" y="993436"/>
          <a:ext cx="555556" cy="555556"/>
        </a:xfrm>
        <a:prstGeom prst="rect">
          <a:avLst/>
        </a:prstGeom>
        <a:blipFill>
          <a:blip xmlns:r="http://schemas.openxmlformats.org/officeDocument/2006/relationships"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C909E4C-7B0C-44C0-9EB8-0A04EEB6021A}">
      <dsp:nvSpPr>
        <dsp:cNvPr id="0" name=""/>
        <dsp:cNvSpPr/>
      </dsp:nvSpPr>
      <dsp:spPr>
        <a:xfrm>
          <a:off x="9326989" y="2056930"/>
          <a:ext cx="1587304" cy="634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GB" sz="1300" kern="1200"/>
            <a:t>References</a:t>
          </a:r>
          <a:endParaRPr lang="en-US" sz="1300" kern="1200"/>
        </a:p>
      </dsp:txBody>
      <dsp:txXfrm>
        <a:off x="9326989" y="2056930"/>
        <a:ext cx="1587304" cy="63492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2C2732-7669-C64A-9E03-EBDA04E9B843}">
      <dsp:nvSpPr>
        <dsp:cNvPr id="0" name=""/>
        <dsp:cNvSpPr/>
      </dsp:nvSpPr>
      <dsp:spPr>
        <a:xfrm>
          <a:off x="0" y="0"/>
          <a:ext cx="8126349" cy="605653"/>
        </a:xfrm>
        <a:prstGeom prst="roundRect">
          <a:avLst>
            <a:gd name="adj" fmla="val 10000"/>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Digital safety action plan for the Greenfield Home Care Agency is to improve the data security and personal information when staff use the Microsoft 365 system. </a:t>
          </a:r>
          <a:endParaRPr lang="en-US" sz="1400" kern="1200"/>
        </a:p>
      </dsp:txBody>
      <dsp:txXfrm>
        <a:off x="17739" y="17739"/>
        <a:ext cx="7401940" cy="570175"/>
      </dsp:txXfrm>
    </dsp:sp>
    <dsp:sp modelId="{C4FE942E-5983-2643-8804-0B78F606719C}">
      <dsp:nvSpPr>
        <dsp:cNvPr id="0" name=""/>
        <dsp:cNvSpPr/>
      </dsp:nvSpPr>
      <dsp:spPr>
        <a:xfrm>
          <a:off x="606837" y="689771"/>
          <a:ext cx="8126349" cy="605653"/>
        </a:xfrm>
        <a:prstGeom prst="roundRect">
          <a:avLst>
            <a:gd name="adj" fmla="val 10000"/>
          </a:avLst>
        </a:prstGeom>
        <a:blipFill rotWithShape="1">
          <a:blip xmlns:r="http://schemas.openxmlformats.org/officeDocument/2006/relationships" r:embed="rId1">
            <a:duotone>
              <a:schemeClr val="accent3">
                <a:hueOff val="0"/>
                <a:satOff val="0"/>
                <a:lumOff val="0"/>
                <a:alphaOff val="0"/>
                <a:tint val="98000"/>
                <a:lumMod val="102000"/>
              </a:schemeClr>
              <a:schemeClr val="accent3">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Secure Access </a:t>
          </a:r>
          <a:endParaRPr lang="en-US" sz="1400" kern="1200"/>
        </a:p>
      </dsp:txBody>
      <dsp:txXfrm>
        <a:off x="624576" y="707510"/>
        <a:ext cx="7090358" cy="570175"/>
      </dsp:txXfrm>
    </dsp:sp>
    <dsp:sp modelId="{05D07297-4FAD-714F-BBC9-D2A83B71A650}">
      <dsp:nvSpPr>
        <dsp:cNvPr id="0" name=""/>
        <dsp:cNvSpPr/>
      </dsp:nvSpPr>
      <dsp:spPr>
        <a:xfrm>
          <a:off x="1213675" y="1379543"/>
          <a:ext cx="8126349" cy="605653"/>
        </a:xfrm>
        <a:prstGeom prst="roundRect">
          <a:avLst>
            <a:gd name="adj" fmla="val 10000"/>
          </a:avLst>
        </a:prstGeom>
        <a:blipFill rotWithShape="1">
          <a:blip xmlns:r="http://schemas.openxmlformats.org/officeDocument/2006/relationships" r:embed="rId1">
            <a:duotone>
              <a:schemeClr val="accent4">
                <a:hueOff val="0"/>
                <a:satOff val="0"/>
                <a:lumOff val="0"/>
                <a:alphaOff val="0"/>
                <a:tint val="98000"/>
                <a:lumMod val="102000"/>
              </a:schemeClr>
              <a:schemeClr val="accent4">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Email awareness</a:t>
          </a:r>
          <a:endParaRPr lang="en-US" sz="1400" kern="1200"/>
        </a:p>
      </dsp:txBody>
      <dsp:txXfrm>
        <a:off x="1231414" y="1397282"/>
        <a:ext cx="7090358" cy="570175"/>
      </dsp:txXfrm>
    </dsp:sp>
    <dsp:sp modelId="{BF9A9D9F-60B2-8B47-A6EA-23B8BF4DB533}">
      <dsp:nvSpPr>
        <dsp:cNvPr id="0" name=""/>
        <dsp:cNvSpPr/>
      </dsp:nvSpPr>
      <dsp:spPr>
        <a:xfrm>
          <a:off x="1820513" y="2069315"/>
          <a:ext cx="8126349" cy="605653"/>
        </a:xfrm>
        <a:prstGeom prst="roundRect">
          <a:avLst>
            <a:gd name="adj" fmla="val 10000"/>
          </a:avLst>
        </a:prstGeom>
        <a:blipFill rotWithShape="1">
          <a:blip xmlns:r="http://schemas.openxmlformats.org/officeDocument/2006/relationships" r:embed="rId1">
            <a:duotone>
              <a:schemeClr val="accent5">
                <a:hueOff val="0"/>
                <a:satOff val="0"/>
                <a:lumOff val="0"/>
                <a:alphaOff val="0"/>
                <a:tint val="98000"/>
                <a:lumMod val="102000"/>
              </a:schemeClr>
              <a:schemeClr val="accent5">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Data management </a:t>
          </a:r>
          <a:endParaRPr lang="en-US" sz="1400" kern="1200"/>
        </a:p>
      </dsp:txBody>
      <dsp:txXfrm>
        <a:off x="1838252" y="2087054"/>
        <a:ext cx="7090358" cy="570175"/>
      </dsp:txXfrm>
    </dsp:sp>
    <dsp:sp modelId="{00C203E9-9EE4-074E-B908-00AD07D07D08}">
      <dsp:nvSpPr>
        <dsp:cNvPr id="0" name=""/>
        <dsp:cNvSpPr/>
      </dsp:nvSpPr>
      <dsp:spPr>
        <a:xfrm>
          <a:off x="2427350" y="2759087"/>
          <a:ext cx="8126349" cy="605653"/>
        </a:xfrm>
        <a:prstGeom prst="roundRect">
          <a:avLst>
            <a:gd name="adj" fmla="val 10000"/>
          </a:avLst>
        </a:prstGeom>
        <a:blipFill rotWithShape="1">
          <a:blip xmlns:r="http://schemas.openxmlformats.org/officeDocument/2006/relationships" r:embed="rId1">
            <a:duotone>
              <a:schemeClr val="accent6">
                <a:hueOff val="0"/>
                <a:satOff val="0"/>
                <a:lumOff val="0"/>
                <a:alphaOff val="0"/>
                <a:tint val="98000"/>
                <a:lumMod val="102000"/>
              </a:schemeClr>
              <a:schemeClr val="accent6">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Confidentiality  </a:t>
          </a:r>
          <a:endParaRPr lang="en-US" sz="1400" kern="1200"/>
        </a:p>
      </dsp:txBody>
      <dsp:txXfrm>
        <a:off x="2445089" y="2776826"/>
        <a:ext cx="7090358" cy="570175"/>
      </dsp:txXfrm>
    </dsp:sp>
    <dsp:sp modelId="{5273006D-FF8A-BF43-8292-C597BEB3B542}">
      <dsp:nvSpPr>
        <dsp:cNvPr id="0" name=""/>
        <dsp:cNvSpPr/>
      </dsp:nvSpPr>
      <dsp:spPr>
        <a:xfrm>
          <a:off x="7732674" y="442463"/>
          <a:ext cx="393674" cy="393674"/>
        </a:xfrm>
        <a:prstGeom prst="downArrow">
          <a:avLst>
            <a:gd name="adj1" fmla="val 55000"/>
            <a:gd name="adj2" fmla="val 45000"/>
          </a:avLst>
        </a:prstGeom>
        <a:solidFill>
          <a:schemeClr val="accent2">
            <a:tint val="40000"/>
            <a:alpha val="90000"/>
            <a:hueOff val="0"/>
            <a:satOff val="0"/>
            <a:lumOff val="0"/>
            <a:alphaOff val="0"/>
          </a:schemeClr>
        </a:solidFill>
        <a:ln w="9525" cap="rnd"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7821251" y="442463"/>
        <a:ext cx="216520" cy="296240"/>
      </dsp:txXfrm>
    </dsp:sp>
    <dsp:sp modelId="{5C5645D0-7E5F-6C4E-94BA-31AD61B4A820}">
      <dsp:nvSpPr>
        <dsp:cNvPr id="0" name=""/>
        <dsp:cNvSpPr/>
      </dsp:nvSpPr>
      <dsp:spPr>
        <a:xfrm>
          <a:off x="8339512" y="1132235"/>
          <a:ext cx="393674" cy="393674"/>
        </a:xfrm>
        <a:prstGeom prst="downArrow">
          <a:avLst>
            <a:gd name="adj1" fmla="val 55000"/>
            <a:gd name="adj2" fmla="val 45000"/>
          </a:avLst>
        </a:prstGeom>
        <a:solidFill>
          <a:schemeClr val="accent3">
            <a:tint val="40000"/>
            <a:alpha val="90000"/>
            <a:hueOff val="0"/>
            <a:satOff val="0"/>
            <a:lumOff val="0"/>
            <a:alphaOff val="0"/>
          </a:schemeClr>
        </a:solidFill>
        <a:ln w="9525" cap="rnd"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8428089" y="1132235"/>
        <a:ext cx="216520" cy="296240"/>
      </dsp:txXfrm>
    </dsp:sp>
    <dsp:sp modelId="{73AC6D5C-31D4-1442-8002-CDB4CB9D83A8}">
      <dsp:nvSpPr>
        <dsp:cNvPr id="0" name=""/>
        <dsp:cNvSpPr/>
      </dsp:nvSpPr>
      <dsp:spPr>
        <a:xfrm>
          <a:off x="8946349" y="1811913"/>
          <a:ext cx="393674" cy="393674"/>
        </a:xfrm>
        <a:prstGeom prst="downArrow">
          <a:avLst>
            <a:gd name="adj1" fmla="val 55000"/>
            <a:gd name="adj2" fmla="val 45000"/>
          </a:avLst>
        </a:prstGeom>
        <a:solidFill>
          <a:schemeClr val="accent4">
            <a:tint val="40000"/>
            <a:alpha val="90000"/>
            <a:hueOff val="0"/>
            <a:satOff val="0"/>
            <a:lumOff val="0"/>
            <a:alphaOff val="0"/>
          </a:schemeClr>
        </a:solidFill>
        <a:ln w="9525" cap="rnd"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9034926" y="1811913"/>
        <a:ext cx="216520" cy="296240"/>
      </dsp:txXfrm>
    </dsp:sp>
    <dsp:sp modelId="{F5ABB74F-AD3D-3F41-B207-C2E7CD569B91}">
      <dsp:nvSpPr>
        <dsp:cNvPr id="0" name=""/>
        <dsp:cNvSpPr/>
      </dsp:nvSpPr>
      <dsp:spPr>
        <a:xfrm>
          <a:off x="9553187" y="2508414"/>
          <a:ext cx="393674" cy="393674"/>
        </a:xfrm>
        <a:prstGeom prst="downArrow">
          <a:avLst>
            <a:gd name="adj1" fmla="val 55000"/>
            <a:gd name="adj2" fmla="val 45000"/>
          </a:avLst>
        </a:prstGeom>
        <a:solidFill>
          <a:schemeClr val="accent5">
            <a:tint val="40000"/>
            <a:alpha val="90000"/>
            <a:hueOff val="0"/>
            <a:satOff val="0"/>
            <a:lumOff val="0"/>
            <a:alphaOff val="0"/>
          </a:schemeClr>
        </a:solidFill>
        <a:ln w="9525" cap="rnd" cmpd="sng" algn="ctr">
          <a:solidFill>
            <a:schemeClr val="accent5">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9641764" y="2508414"/>
        <a:ext cx="216520" cy="2962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1D135E-9B78-EB47-BFA2-01E33DD6D453}">
      <dsp:nvSpPr>
        <dsp:cNvPr id="0" name=""/>
        <dsp:cNvSpPr/>
      </dsp:nvSpPr>
      <dsp:spPr>
        <a:xfrm>
          <a:off x="2866" y="239284"/>
          <a:ext cx="3492391" cy="1396956"/>
        </a:xfrm>
        <a:prstGeom prst="chevron">
          <a:avLst/>
        </a:prstGeom>
        <a:solidFill>
          <a:schemeClr val="accent2">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010" tIns="25337" rIns="25337" bIns="25337" numCol="1" spcCol="1270" anchor="ctr" anchorCtr="0">
          <a:noAutofit/>
        </a:bodyPr>
        <a:lstStyle/>
        <a:p>
          <a:pPr marL="0" lvl="0" indent="0" algn="ctr" defTabSz="844550">
            <a:lnSpc>
              <a:spcPct val="90000"/>
            </a:lnSpc>
            <a:spcBef>
              <a:spcPct val="0"/>
            </a:spcBef>
            <a:spcAft>
              <a:spcPct val="35000"/>
            </a:spcAft>
            <a:buNone/>
          </a:pPr>
          <a:r>
            <a:rPr lang="en-US" sz="1900" kern="1200" dirty="0"/>
            <a:t>Strong passwords (Microsoft, 2023)</a:t>
          </a:r>
        </a:p>
        <a:p>
          <a:pPr marL="0" lvl="0" indent="0" algn="ctr" defTabSz="844550">
            <a:lnSpc>
              <a:spcPct val="90000"/>
            </a:lnSpc>
            <a:spcBef>
              <a:spcPct val="0"/>
            </a:spcBef>
            <a:spcAft>
              <a:spcPct val="35000"/>
            </a:spcAft>
            <a:buNone/>
          </a:pPr>
          <a:r>
            <a:rPr lang="en-US" sz="1900" kern="1200" dirty="0"/>
            <a:t> </a:t>
          </a:r>
        </a:p>
      </dsp:txBody>
      <dsp:txXfrm>
        <a:off x="701344" y="239284"/>
        <a:ext cx="2095435" cy="1396956"/>
      </dsp:txXfrm>
    </dsp:sp>
    <dsp:sp modelId="{6C2AA241-F5F4-6C41-B1E9-AC21DF16D84D}">
      <dsp:nvSpPr>
        <dsp:cNvPr id="0" name=""/>
        <dsp:cNvSpPr/>
      </dsp:nvSpPr>
      <dsp:spPr>
        <a:xfrm>
          <a:off x="3146018" y="239284"/>
          <a:ext cx="3492391" cy="1396956"/>
        </a:xfrm>
        <a:prstGeom prst="chevron">
          <a:avLst/>
        </a:prstGeom>
        <a:solidFill>
          <a:schemeClr val="accent3">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010" tIns="25337" rIns="25337" bIns="25337" numCol="1" spcCol="1270" anchor="ctr" anchorCtr="0">
          <a:noAutofit/>
        </a:bodyPr>
        <a:lstStyle/>
        <a:p>
          <a:pPr marL="0" lvl="0" indent="0" algn="ctr" defTabSz="844550">
            <a:lnSpc>
              <a:spcPct val="90000"/>
            </a:lnSpc>
            <a:spcBef>
              <a:spcPct val="0"/>
            </a:spcBef>
            <a:spcAft>
              <a:spcPct val="35000"/>
            </a:spcAft>
            <a:buNone/>
          </a:pPr>
          <a:r>
            <a:rPr lang="en-US" sz="1900" kern="1200"/>
            <a:t>Multi factor authentication (Microsoft, 2023)</a:t>
          </a:r>
        </a:p>
      </dsp:txBody>
      <dsp:txXfrm>
        <a:off x="3844496" y="239284"/>
        <a:ext cx="2095435" cy="1396956"/>
      </dsp:txXfrm>
    </dsp:sp>
    <dsp:sp modelId="{2F2734DD-665E-314D-B88C-8FC4BCAD756B}">
      <dsp:nvSpPr>
        <dsp:cNvPr id="0" name=""/>
        <dsp:cNvSpPr/>
      </dsp:nvSpPr>
      <dsp:spPr>
        <a:xfrm>
          <a:off x="6289170" y="239284"/>
          <a:ext cx="3492391" cy="1396956"/>
        </a:xfrm>
        <a:prstGeom prst="chevron">
          <a:avLst/>
        </a:prstGeom>
        <a:solidFill>
          <a:schemeClr val="accent4">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010" tIns="25337" rIns="25337" bIns="25337" numCol="1" spcCol="1270" anchor="ctr" anchorCtr="0">
          <a:noAutofit/>
        </a:bodyPr>
        <a:lstStyle/>
        <a:p>
          <a:pPr marL="0" lvl="0" indent="0" algn="ctr" defTabSz="844550">
            <a:lnSpc>
              <a:spcPct val="90000"/>
            </a:lnSpc>
            <a:spcBef>
              <a:spcPct val="0"/>
            </a:spcBef>
            <a:spcAft>
              <a:spcPct val="35000"/>
            </a:spcAft>
            <a:buNone/>
          </a:pPr>
          <a:r>
            <a:rPr lang="en-GB" sz="1900" kern="1200" dirty="0"/>
            <a:t>Role-based</a:t>
          </a:r>
          <a:r>
            <a:rPr lang="en-US" sz="1900" kern="1200" dirty="0"/>
            <a:t> access  (NCSC, 2023)</a:t>
          </a:r>
        </a:p>
      </dsp:txBody>
      <dsp:txXfrm>
        <a:off x="6987648" y="239284"/>
        <a:ext cx="2095435" cy="139695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57C155-2F40-45AA-B412-CCF4D40449A6}">
      <dsp:nvSpPr>
        <dsp:cNvPr id="0" name=""/>
        <dsp:cNvSpPr/>
      </dsp:nvSpPr>
      <dsp:spPr>
        <a:xfrm>
          <a:off x="253112" y="974957"/>
          <a:ext cx="917262" cy="91726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0DF627-13D8-4276-B5F1-6FF7228369D6}">
      <dsp:nvSpPr>
        <dsp:cNvPr id="0" name=""/>
        <dsp:cNvSpPr/>
      </dsp:nvSpPr>
      <dsp:spPr>
        <a:xfrm>
          <a:off x="445737" y="1167582"/>
          <a:ext cx="532012" cy="5320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F20FF9-1D9B-4800-B617-D75F8BD6644A}">
      <dsp:nvSpPr>
        <dsp:cNvPr id="0" name=""/>
        <dsp:cNvSpPr/>
      </dsp:nvSpPr>
      <dsp:spPr>
        <a:xfrm>
          <a:off x="1366931" y="974957"/>
          <a:ext cx="2162119" cy="9172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US" sz="1400" kern="1200">
              <a:latin typeface="Arial" panose="020B0604020202020204" pitchFamily="34" charset="0"/>
              <a:cs typeface="Arial" panose="020B0604020202020204" pitchFamily="34" charset="0"/>
            </a:rPr>
            <a:t>Staff training to spot phishing emails (NCSC,2023)</a:t>
          </a:r>
        </a:p>
        <a:p>
          <a:pPr marL="0" lvl="0" indent="0" algn="l" defTabSz="622300">
            <a:lnSpc>
              <a:spcPct val="100000"/>
            </a:lnSpc>
            <a:spcBef>
              <a:spcPct val="0"/>
            </a:spcBef>
            <a:spcAft>
              <a:spcPct val="35000"/>
            </a:spcAft>
            <a:buNone/>
            <a:defRPr cap="all"/>
          </a:pPr>
          <a:endParaRPr lang="en-US" sz="1400" kern="1200"/>
        </a:p>
      </dsp:txBody>
      <dsp:txXfrm>
        <a:off x="1366931" y="974957"/>
        <a:ext cx="2162119" cy="917262"/>
      </dsp:txXfrm>
    </dsp:sp>
    <dsp:sp modelId="{4107F0FE-037D-4BD5-8C79-88C2ED4DF6DC}">
      <dsp:nvSpPr>
        <dsp:cNvPr id="0" name=""/>
        <dsp:cNvSpPr/>
      </dsp:nvSpPr>
      <dsp:spPr>
        <a:xfrm>
          <a:off x="3905783" y="974957"/>
          <a:ext cx="917262" cy="91726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10F176-C4D3-408C-A014-6910ADC6D4B6}">
      <dsp:nvSpPr>
        <dsp:cNvPr id="0" name=""/>
        <dsp:cNvSpPr/>
      </dsp:nvSpPr>
      <dsp:spPr>
        <a:xfrm>
          <a:off x="4098409" y="1167582"/>
          <a:ext cx="532012" cy="5320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0CC6E77-AF61-4076-99E7-43AA245641C3}">
      <dsp:nvSpPr>
        <dsp:cNvPr id="0" name=""/>
        <dsp:cNvSpPr/>
      </dsp:nvSpPr>
      <dsp:spPr>
        <a:xfrm>
          <a:off x="5019602" y="974957"/>
          <a:ext cx="2162119" cy="9172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US" sz="1400" kern="1200"/>
            <a:t>Avoid suspicious links and attachments (NCSC,2023) </a:t>
          </a:r>
        </a:p>
      </dsp:txBody>
      <dsp:txXfrm>
        <a:off x="5019602" y="974957"/>
        <a:ext cx="2162119" cy="917262"/>
      </dsp:txXfrm>
    </dsp:sp>
    <dsp:sp modelId="{CF42A63D-CE1E-40AC-BBDD-BB322C0F82E3}">
      <dsp:nvSpPr>
        <dsp:cNvPr id="0" name=""/>
        <dsp:cNvSpPr/>
      </dsp:nvSpPr>
      <dsp:spPr>
        <a:xfrm>
          <a:off x="7558455" y="974957"/>
          <a:ext cx="917262" cy="91726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63392F-C880-4680-A8AE-5D4F727CDCF7}">
      <dsp:nvSpPr>
        <dsp:cNvPr id="0" name=""/>
        <dsp:cNvSpPr/>
      </dsp:nvSpPr>
      <dsp:spPr>
        <a:xfrm>
          <a:off x="7751080" y="1167582"/>
          <a:ext cx="532012" cy="53201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181CFE-6E3B-4303-80A1-BB837A95BEC0}">
      <dsp:nvSpPr>
        <dsp:cNvPr id="0" name=""/>
        <dsp:cNvSpPr/>
      </dsp:nvSpPr>
      <dsp:spPr>
        <a:xfrm>
          <a:off x="8672274" y="974957"/>
          <a:ext cx="2162119" cy="9172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US" sz="1400" kern="1200"/>
            <a:t>Report any suspicious emails (NCSC,2023)</a:t>
          </a:r>
        </a:p>
      </dsp:txBody>
      <dsp:txXfrm>
        <a:off x="8672274" y="974957"/>
        <a:ext cx="2162119" cy="91726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781F27-722B-7C49-B0C6-DE30D27B7CCE}">
      <dsp:nvSpPr>
        <dsp:cNvPr id="0" name=""/>
        <dsp:cNvSpPr/>
      </dsp:nvSpPr>
      <dsp:spPr>
        <a:xfrm>
          <a:off x="2110740" y="1051"/>
          <a:ext cx="8442960" cy="1077768"/>
        </a:xfrm>
        <a:prstGeom prst="rect">
          <a:avLst/>
        </a:prstGeom>
        <a:solidFill>
          <a:schemeClr val="accent2">
            <a:tint val="40000"/>
            <a:alpha val="90000"/>
            <a:hueOff val="0"/>
            <a:satOff val="0"/>
            <a:lumOff val="0"/>
            <a:alphaOff val="0"/>
          </a:schemeClr>
        </a:solidFill>
        <a:ln w="9525" cap="rnd"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63817" tIns="273753" rIns="163817" bIns="273753" numCol="1" spcCol="1270" anchor="ctr" anchorCtr="0">
          <a:noAutofit/>
        </a:bodyPr>
        <a:lstStyle/>
        <a:p>
          <a:pPr marL="0" lvl="0" indent="0" algn="l" defTabSz="577850">
            <a:lnSpc>
              <a:spcPct val="100000"/>
            </a:lnSpc>
            <a:spcBef>
              <a:spcPct val="0"/>
            </a:spcBef>
            <a:spcAft>
              <a:spcPct val="35000"/>
            </a:spcAft>
            <a:buNone/>
          </a:pPr>
          <a:r>
            <a:rPr lang="en-US" sz="1300" kern="1200" dirty="0"/>
            <a:t>Store data securely (Microsoft, 2018 ) : Patient and staff information should be stored securely in a digital system such as Microsoft 365. This helps protect personal information from </a:t>
          </a:r>
          <a:r>
            <a:rPr lang="en-US" sz="1300" kern="1200" dirty="0" err="1"/>
            <a:t>unauthorised</a:t>
          </a:r>
          <a:r>
            <a:rPr lang="en-US" sz="1300" kern="1200" dirty="0"/>
            <a:t> access</a:t>
          </a:r>
        </a:p>
      </dsp:txBody>
      <dsp:txXfrm>
        <a:off x="2110740" y="1051"/>
        <a:ext cx="8442960" cy="1077768"/>
      </dsp:txXfrm>
    </dsp:sp>
    <dsp:sp modelId="{006AC414-9D21-9E49-B114-5145AA743E20}">
      <dsp:nvSpPr>
        <dsp:cNvPr id="0" name=""/>
        <dsp:cNvSpPr/>
      </dsp:nvSpPr>
      <dsp:spPr>
        <a:xfrm>
          <a:off x="0" y="1051"/>
          <a:ext cx="2110740" cy="1077768"/>
        </a:xfrm>
        <a:prstGeom prst="rect">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w="9525" cap="rnd"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111693" tIns="106460" rIns="111693" bIns="106460" numCol="1" spcCol="1270" anchor="ctr" anchorCtr="0">
          <a:noAutofit/>
        </a:bodyPr>
        <a:lstStyle/>
        <a:p>
          <a:pPr marL="0" lvl="0" indent="0" algn="ctr" defTabSz="755650">
            <a:lnSpc>
              <a:spcPct val="100000"/>
            </a:lnSpc>
            <a:spcBef>
              <a:spcPct val="0"/>
            </a:spcBef>
            <a:spcAft>
              <a:spcPct val="35000"/>
            </a:spcAft>
            <a:buNone/>
          </a:pPr>
          <a:r>
            <a:rPr lang="en-US" sz="1700" kern="1200"/>
            <a:t>Store</a:t>
          </a:r>
        </a:p>
      </dsp:txBody>
      <dsp:txXfrm>
        <a:off x="0" y="1051"/>
        <a:ext cx="2110740" cy="1077768"/>
      </dsp:txXfrm>
    </dsp:sp>
    <dsp:sp modelId="{77A76775-FAA8-5247-AD4F-1E55C271A690}">
      <dsp:nvSpPr>
        <dsp:cNvPr id="0" name=""/>
        <dsp:cNvSpPr/>
      </dsp:nvSpPr>
      <dsp:spPr>
        <a:xfrm>
          <a:off x="2110740" y="1143486"/>
          <a:ext cx="8442960" cy="1077768"/>
        </a:xfrm>
        <a:prstGeom prst="rect">
          <a:avLst/>
        </a:prstGeom>
        <a:solidFill>
          <a:schemeClr val="accent2">
            <a:tint val="40000"/>
            <a:alpha val="90000"/>
            <a:hueOff val="1146621"/>
            <a:satOff val="7333"/>
            <a:lumOff val="315"/>
            <a:alphaOff val="0"/>
          </a:schemeClr>
        </a:solidFill>
        <a:ln w="9525" cap="rnd" cmpd="sng" algn="ctr">
          <a:solidFill>
            <a:schemeClr val="accent2">
              <a:tint val="40000"/>
              <a:alpha val="90000"/>
              <a:hueOff val="1146621"/>
              <a:satOff val="7333"/>
              <a:lumOff val="315"/>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63817" tIns="273753" rIns="163817" bIns="273753" numCol="1" spcCol="1270" anchor="ctr" anchorCtr="0">
          <a:noAutofit/>
        </a:bodyPr>
        <a:lstStyle/>
        <a:p>
          <a:pPr marL="0" lvl="0" indent="0" algn="l" defTabSz="577850">
            <a:lnSpc>
              <a:spcPct val="100000"/>
            </a:lnSpc>
            <a:spcBef>
              <a:spcPct val="0"/>
            </a:spcBef>
            <a:spcAft>
              <a:spcPct val="35000"/>
            </a:spcAft>
            <a:buNone/>
          </a:pPr>
          <a:r>
            <a:rPr lang="en-US" sz="1300" kern="1200"/>
            <a:t>Regularly back up data (NSCS, 2023). Regular backups prevent data and information loss. </a:t>
          </a:r>
        </a:p>
      </dsp:txBody>
      <dsp:txXfrm>
        <a:off x="2110740" y="1143486"/>
        <a:ext cx="8442960" cy="1077768"/>
      </dsp:txXfrm>
    </dsp:sp>
    <dsp:sp modelId="{2029CD8D-1717-EE44-8EB7-BD5D9768B2F7}">
      <dsp:nvSpPr>
        <dsp:cNvPr id="0" name=""/>
        <dsp:cNvSpPr/>
      </dsp:nvSpPr>
      <dsp:spPr>
        <a:xfrm>
          <a:off x="0" y="1143486"/>
          <a:ext cx="2110740" cy="1077768"/>
        </a:xfrm>
        <a:prstGeom prst="rect">
          <a:avLst/>
        </a:prstGeom>
        <a:blipFill rotWithShape="1">
          <a:blip xmlns:r="http://schemas.openxmlformats.org/officeDocument/2006/relationships" r:embed="rId1">
            <a:duotone>
              <a:schemeClr val="accent2">
                <a:hueOff val="979831"/>
                <a:satOff val="6863"/>
                <a:lumOff val="0"/>
                <a:alphaOff val="0"/>
                <a:tint val="98000"/>
                <a:lumMod val="102000"/>
              </a:schemeClr>
              <a:schemeClr val="accent2">
                <a:hueOff val="979831"/>
                <a:satOff val="6863"/>
                <a:lumOff val="0"/>
                <a:alphaOff val="0"/>
                <a:shade val="98000"/>
                <a:lumMod val="98000"/>
              </a:schemeClr>
            </a:duotone>
          </a:blip>
          <a:tile tx="0" ty="0" sx="100000" sy="100000" flip="none" algn="tl"/>
        </a:blipFill>
        <a:ln w="9525" cap="rnd" cmpd="sng" algn="ctr">
          <a:solidFill>
            <a:schemeClr val="accent2">
              <a:hueOff val="979831"/>
              <a:satOff val="6863"/>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111693" tIns="106460" rIns="111693" bIns="106460" numCol="1" spcCol="1270" anchor="ctr" anchorCtr="0">
          <a:noAutofit/>
        </a:bodyPr>
        <a:lstStyle/>
        <a:p>
          <a:pPr marL="0" lvl="0" indent="0" algn="ctr" defTabSz="755650">
            <a:lnSpc>
              <a:spcPct val="100000"/>
            </a:lnSpc>
            <a:spcBef>
              <a:spcPct val="0"/>
            </a:spcBef>
            <a:spcAft>
              <a:spcPct val="35000"/>
            </a:spcAft>
            <a:buNone/>
          </a:pPr>
          <a:r>
            <a:rPr lang="en-US" sz="1700" kern="1200" dirty="0"/>
            <a:t>Back up</a:t>
          </a:r>
        </a:p>
      </dsp:txBody>
      <dsp:txXfrm>
        <a:off x="0" y="1143486"/>
        <a:ext cx="2110740" cy="1077768"/>
      </dsp:txXfrm>
    </dsp:sp>
    <dsp:sp modelId="{ED783B3D-D8BA-4445-BAAA-D867DBF9AC25}">
      <dsp:nvSpPr>
        <dsp:cNvPr id="0" name=""/>
        <dsp:cNvSpPr/>
      </dsp:nvSpPr>
      <dsp:spPr>
        <a:xfrm>
          <a:off x="2110740" y="2285920"/>
          <a:ext cx="8442960" cy="1077768"/>
        </a:xfrm>
        <a:prstGeom prst="rect">
          <a:avLst/>
        </a:prstGeom>
        <a:solidFill>
          <a:schemeClr val="accent2">
            <a:tint val="40000"/>
            <a:alpha val="90000"/>
            <a:hueOff val="2293242"/>
            <a:satOff val="14666"/>
            <a:lumOff val="629"/>
            <a:alphaOff val="0"/>
          </a:schemeClr>
        </a:solidFill>
        <a:ln w="9525" cap="rnd" cmpd="sng" algn="ctr">
          <a:solidFill>
            <a:schemeClr val="accent2">
              <a:tint val="40000"/>
              <a:alpha val="90000"/>
              <a:hueOff val="2293242"/>
              <a:satOff val="14666"/>
              <a:lumOff val="629"/>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63817" tIns="273753" rIns="163817" bIns="273753" numCol="1" spcCol="1270" anchor="ctr" anchorCtr="0">
          <a:noAutofit/>
        </a:bodyPr>
        <a:lstStyle/>
        <a:p>
          <a:pPr marL="0" lvl="0" indent="0" algn="l" defTabSz="577850">
            <a:lnSpc>
              <a:spcPct val="100000"/>
            </a:lnSpc>
            <a:spcBef>
              <a:spcPct val="0"/>
            </a:spcBef>
            <a:spcAft>
              <a:spcPct val="35000"/>
            </a:spcAft>
            <a:buNone/>
          </a:pPr>
          <a:r>
            <a:rPr lang="en-US" sz="1300" kern="1200"/>
            <a:t>Control access to data (ICO,2022) Controlling access to data helps to reduce the risk of a data breach</a:t>
          </a:r>
        </a:p>
      </dsp:txBody>
      <dsp:txXfrm>
        <a:off x="2110740" y="2285920"/>
        <a:ext cx="8442960" cy="1077768"/>
      </dsp:txXfrm>
    </dsp:sp>
    <dsp:sp modelId="{D3B70ADA-83FF-3540-A743-4247FED29331}">
      <dsp:nvSpPr>
        <dsp:cNvPr id="0" name=""/>
        <dsp:cNvSpPr/>
      </dsp:nvSpPr>
      <dsp:spPr>
        <a:xfrm>
          <a:off x="0" y="2285920"/>
          <a:ext cx="2110740" cy="1077768"/>
        </a:xfrm>
        <a:prstGeom prst="rect">
          <a:avLst/>
        </a:prstGeom>
        <a:blipFill rotWithShape="1">
          <a:blip xmlns:r="http://schemas.openxmlformats.org/officeDocument/2006/relationships" r:embed="rId1">
            <a:duotone>
              <a:schemeClr val="accent2">
                <a:hueOff val="1959662"/>
                <a:satOff val="13726"/>
                <a:lumOff val="0"/>
                <a:alphaOff val="0"/>
                <a:tint val="98000"/>
                <a:lumMod val="102000"/>
              </a:schemeClr>
              <a:schemeClr val="accent2">
                <a:hueOff val="1959662"/>
                <a:satOff val="13726"/>
                <a:lumOff val="0"/>
                <a:alphaOff val="0"/>
                <a:shade val="98000"/>
                <a:lumMod val="98000"/>
              </a:schemeClr>
            </a:duotone>
          </a:blip>
          <a:tile tx="0" ty="0" sx="100000" sy="100000" flip="none" algn="tl"/>
        </a:blipFill>
        <a:ln w="9525" cap="rnd" cmpd="sng" algn="ctr">
          <a:solidFill>
            <a:schemeClr val="accent2">
              <a:hueOff val="1959662"/>
              <a:satOff val="13726"/>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111693" tIns="106460" rIns="111693" bIns="106460" numCol="1" spcCol="1270" anchor="ctr" anchorCtr="0">
          <a:noAutofit/>
        </a:bodyPr>
        <a:lstStyle/>
        <a:p>
          <a:pPr marL="0" lvl="0" indent="0" algn="ctr" defTabSz="755650">
            <a:lnSpc>
              <a:spcPct val="100000"/>
            </a:lnSpc>
            <a:spcBef>
              <a:spcPct val="0"/>
            </a:spcBef>
            <a:spcAft>
              <a:spcPct val="35000"/>
            </a:spcAft>
            <a:buNone/>
          </a:pPr>
          <a:r>
            <a:rPr lang="en-US" sz="1700" kern="1200"/>
            <a:t>Control</a:t>
          </a:r>
        </a:p>
      </dsp:txBody>
      <dsp:txXfrm>
        <a:off x="0" y="2285920"/>
        <a:ext cx="2110740" cy="107776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A5CC6C-C440-477A-B8AD-1A80FA93C41B}">
      <dsp:nvSpPr>
        <dsp:cNvPr id="0" name=""/>
        <dsp:cNvSpPr/>
      </dsp:nvSpPr>
      <dsp:spPr>
        <a:xfrm>
          <a:off x="203038" y="784614"/>
          <a:ext cx="911384" cy="911384"/>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52EF92A-6DEC-4585-8047-B43AF8E13C2B}">
      <dsp:nvSpPr>
        <dsp:cNvPr id="0" name=""/>
        <dsp:cNvSpPr/>
      </dsp:nvSpPr>
      <dsp:spPr>
        <a:xfrm>
          <a:off x="394429" y="976005"/>
          <a:ext cx="528602" cy="52860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89C83E4-6872-4A7A-B7E9-130E5D318B54}">
      <dsp:nvSpPr>
        <dsp:cNvPr id="0" name=""/>
        <dsp:cNvSpPr/>
      </dsp:nvSpPr>
      <dsp:spPr>
        <a:xfrm>
          <a:off x="1309719" y="784614"/>
          <a:ext cx="2148262" cy="9113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US" sz="1700" kern="1200" dirty="0"/>
            <a:t>Share information only with authorized staff</a:t>
          </a:r>
        </a:p>
      </dsp:txBody>
      <dsp:txXfrm>
        <a:off x="1309719" y="784614"/>
        <a:ext cx="2148262" cy="911384"/>
      </dsp:txXfrm>
    </dsp:sp>
    <dsp:sp modelId="{DB63FE4F-97FB-41F2-80CB-291D344C3AB2}">
      <dsp:nvSpPr>
        <dsp:cNvPr id="0" name=""/>
        <dsp:cNvSpPr/>
      </dsp:nvSpPr>
      <dsp:spPr>
        <a:xfrm>
          <a:off x="3832300" y="784614"/>
          <a:ext cx="911384" cy="911384"/>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C1E519-9001-4FE7-9F1A-89FA238349E0}">
      <dsp:nvSpPr>
        <dsp:cNvPr id="0" name=""/>
        <dsp:cNvSpPr/>
      </dsp:nvSpPr>
      <dsp:spPr>
        <a:xfrm>
          <a:off x="4023690" y="976005"/>
          <a:ext cx="528602" cy="52860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260A433-00FD-45EF-BFD9-E800363E495F}">
      <dsp:nvSpPr>
        <dsp:cNvPr id="0" name=""/>
        <dsp:cNvSpPr/>
      </dsp:nvSpPr>
      <dsp:spPr>
        <a:xfrm>
          <a:off x="4938980" y="784614"/>
          <a:ext cx="2148262" cy="9113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US" sz="1700" kern="1200" dirty="0"/>
            <a:t>Use secure Microsoft 365 systems </a:t>
          </a:r>
        </a:p>
      </dsp:txBody>
      <dsp:txXfrm>
        <a:off x="4938980" y="784614"/>
        <a:ext cx="2148262" cy="911384"/>
      </dsp:txXfrm>
    </dsp:sp>
    <dsp:sp modelId="{174CEB36-1F66-44E5-89F0-5F9C199C8C64}">
      <dsp:nvSpPr>
        <dsp:cNvPr id="0" name=""/>
        <dsp:cNvSpPr/>
      </dsp:nvSpPr>
      <dsp:spPr>
        <a:xfrm>
          <a:off x="7461561" y="784614"/>
          <a:ext cx="911384" cy="911384"/>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391855-6A29-4F85-8D5E-F6205875D36A}">
      <dsp:nvSpPr>
        <dsp:cNvPr id="0" name=""/>
        <dsp:cNvSpPr/>
      </dsp:nvSpPr>
      <dsp:spPr>
        <a:xfrm>
          <a:off x="7652952" y="976005"/>
          <a:ext cx="528602" cy="52860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9FDD587-83D1-4265-9614-41539E432B48}">
      <dsp:nvSpPr>
        <dsp:cNvPr id="0" name=""/>
        <dsp:cNvSpPr/>
      </dsp:nvSpPr>
      <dsp:spPr>
        <a:xfrm>
          <a:off x="8568241" y="784614"/>
          <a:ext cx="2148262" cy="9113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US" sz="1700" kern="1200"/>
            <a:t>Provide regular staff data protection training (ICO,2023)</a:t>
          </a:r>
        </a:p>
      </dsp:txBody>
      <dsp:txXfrm>
        <a:off x="8568241" y="784614"/>
        <a:ext cx="2148262" cy="911384"/>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4F1A01-C5C3-6048-8B60-6937BBA85E9B}" type="datetimeFigureOut">
              <a:rPr lang="en-US" smtClean="0"/>
              <a:t>3/14/26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8E2B52-8946-CE4C-9C2C-290179A4CF19}" type="slidenum">
              <a:rPr lang="en-US" smtClean="0"/>
              <a:t>‹#›</a:t>
            </a:fld>
            <a:endParaRPr lang="en-US"/>
          </a:p>
        </p:txBody>
      </p:sp>
    </p:spTree>
    <p:extLst>
      <p:ext uri="{BB962C8B-B14F-4D97-AF65-F5344CB8AC3E}">
        <p14:creationId xmlns:p14="http://schemas.microsoft.com/office/powerpoint/2010/main" val="26047224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8E2B52-8946-CE4C-9C2C-290179A4CF19}" type="slidenum">
              <a:rPr lang="en-US" smtClean="0"/>
              <a:t>13</a:t>
            </a:fld>
            <a:endParaRPr lang="en-US"/>
          </a:p>
        </p:txBody>
      </p:sp>
    </p:spTree>
    <p:extLst>
      <p:ext uri="{BB962C8B-B14F-4D97-AF65-F5344CB8AC3E}">
        <p14:creationId xmlns:p14="http://schemas.microsoft.com/office/powerpoint/2010/main" val="41322834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8E2B52-8946-CE4C-9C2C-290179A4CF19}" type="slidenum">
              <a:rPr lang="en-US" smtClean="0"/>
              <a:t>14</a:t>
            </a:fld>
            <a:endParaRPr lang="en-US"/>
          </a:p>
        </p:txBody>
      </p:sp>
    </p:spTree>
    <p:extLst>
      <p:ext uri="{BB962C8B-B14F-4D97-AF65-F5344CB8AC3E}">
        <p14:creationId xmlns:p14="http://schemas.microsoft.com/office/powerpoint/2010/main" val="36754439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8E2B52-8946-CE4C-9C2C-290179A4CF19}" type="slidenum">
              <a:rPr lang="en-US" smtClean="0"/>
              <a:t>18</a:t>
            </a:fld>
            <a:endParaRPr lang="en-US"/>
          </a:p>
        </p:txBody>
      </p:sp>
    </p:spTree>
    <p:extLst>
      <p:ext uri="{BB962C8B-B14F-4D97-AF65-F5344CB8AC3E}">
        <p14:creationId xmlns:p14="http://schemas.microsoft.com/office/powerpoint/2010/main" val="33722905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ctrTitle"/>
          </p:nvPr>
        </p:nvSpPr>
        <p:spPr>
          <a:xfrm>
            <a:off x="810001" y="1449147"/>
            <a:ext cx="10572000" cy="2971051"/>
          </a:xfrm>
        </p:spPr>
        <p:txBody>
          <a:bodyPr/>
          <a:lstStyle>
            <a:lvl1pPr>
              <a:defRPr sz="5400"/>
            </a:lvl1pPr>
          </a:lstStyle>
          <a:p>
            <a:r>
              <a:rPr lang="en-GB"/>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3/14/26</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3148443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810000" y="447188"/>
            <a:ext cx="10571998" cy="970450"/>
          </a:xfrm>
        </p:spPr>
        <p:txBody>
          <a:bodyPr/>
          <a:lstStyle/>
          <a:p>
            <a:r>
              <a:rPr lang="en-GB"/>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3/14/26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936992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GB"/>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3/14/26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038993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72345051-2045-45DA-935E-2E3CA1A69ADC}" type="datetimeFigureOut">
              <a:rPr lang="en-US" smtClean="0"/>
              <a:t>3/14/26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9003023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72345051-2045-45DA-935E-2E3CA1A69ADC}" type="datetimeFigureOut">
              <a:rPr lang="en-US" smtClean="0"/>
              <a:t>3/14/26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1533982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72345051-2045-45DA-935E-2E3CA1A69ADC}" type="datetimeFigureOut">
              <a:rPr lang="en-US" smtClean="0"/>
              <a:t>3/14/26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9032122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345051-2045-45DA-935E-2E3CA1A69ADC}" type="datetimeFigureOut">
              <a:rPr lang="en-US" smtClean="0"/>
              <a:t>3/14/26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9157130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GB"/>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2345051-2045-45DA-935E-2E3CA1A69ADC}" type="datetimeFigureOut">
              <a:rPr lang="en-US" smtClean="0"/>
              <a:t>3/14/26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2700710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GB"/>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GB"/>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72345051-2045-45DA-935E-2E3CA1A69ADC}" type="datetimeFigureOut">
              <a:rPr lang="en-US" smtClean="0"/>
              <a:t>3/14/26</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41502441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GB"/>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GB"/>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2345051-2045-45DA-935E-2E3CA1A69ADC}" type="datetimeFigureOut">
              <a:rPr lang="en-US" smtClean="0"/>
              <a:t>3/14/26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627228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GB"/>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GB"/>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3/14/26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12352791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8" name="Title 1"/>
          <p:cNvSpPr>
            <a:spLocks noGrp="1"/>
          </p:cNvSpPr>
          <p:nvPr>
            <p:ph type="title"/>
          </p:nvPr>
        </p:nvSpPr>
        <p:spPr>
          <a:xfrm>
            <a:off x="1357089" y="2435957"/>
            <a:ext cx="4382521" cy="2007789"/>
          </a:xfrm>
        </p:spPr>
        <p:txBody>
          <a:bodyPr/>
          <a:lstStyle>
            <a:lvl1pPr>
              <a:defRPr sz="3200"/>
            </a:lvl1pPr>
          </a:lstStyle>
          <a:p>
            <a:r>
              <a:rPr lang="en-GB"/>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GB"/>
              <a:t>Click to edit Master text styles</a:t>
            </a:r>
          </a:p>
        </p:txBody>
      </p:sp>
      <p:sp>
        <p:nvSpPr>
          <p:cNvPr id="2" name="Date Placeholder 1"/>
          <p:cNvSpPr>
            <a:spLocks noGrp="1"/>
          </p:cNvSpPr>
          <p:nvPr>
            <p:ph type="dt" sz="half" idx="10"/>
          </p:nvPr>
        </p:nvSpPr>
        <p:spPr/>
        <p:txBody>
          <a:bodyPr/>
          <a:lstStyle/>
          <a:p>
            <a:fld id="{72345051-2045-45DA-935E-2E3CA1A69ADC}" type="datetimeFigureOut">
              <a:rPr lang="en-US" smtClean="0"/>
              <a:t>3/14/26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1868813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3/14/26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7703078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Vertical Title 1"/>
          <p:cNvSpPr>
            <a:spLocks noGrp="1"/>
          </p:cNvSpPr>
          <p:nvPr>
            <p:ph type="title" orient="vert"/>
          </p:nvPr>
        </p:nvSpPr>
        <p:spPr>
          <a:xfrm>
            <a:off x="8183540" y="586171"/>
            <a:ext cx="2494791" cy="513479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3/14/26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161102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GB"/>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72345051-2045-45DA-935E-2E3CA1A69ADC}" type="datetimeFigureOut">
              <a:rPr lang="en-US" smtClean="0"/>
              <a:t>3/14/26</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1055132708"/>
      </p:ext>
    </p:extLst>
  </p:cSld>
  <p:clrMap bg1="dk1" tx1="lt1" bg2="dk2" tx2="lt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33" r:id="rId6"/>
    <p:sldLayoutId id="2147483834" r:id="rId7"/>
    <p:sldLayoutId id="2147483835" r:id="rId8"/>
    <p:sldLayoutId id="2147483836" r:id="rId9"/>
    <p:sldLayoutId id="2147483837" r:id="rId10"/>
    <p:sldLayoutId id="2147483838" r:id="rId11"/>
    <p:sldLayoutId id="2147483839" r:id="rId12"/>
    <p:sldLayoutId id="2147483840" r:id="rId13"/>
    <p:sldLayoutId id="2147483841" r:id="rId14"/>
  </p:sldLayoutIdLst>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46C73-B013-26D7-5757-1BB2A19E570B}"/>
              </a:ext>
            </a:extLst>
          </p:cNvPr>
          <p:cNvSpPr>
            <a:spLocks noGrp="1"/>
          </p:cNvSpPr>
          <p:nvPr>
            <p:ph type="ctrTitle"/>
          </p:nvPr>
        </p:nvSpPr>
        <p:spPr>
          <a:xfrm>
            <a:off x="5297760" y="168946"/>
            <a:ext cx="6720067" cy="4106091"/>
          </a:xfrm>
        </p:spPr>
        <p:txBody>
          <a:bodyPr anchor="b">
            <a:normAutofit fontScale="90000"/>
          </a:bodyPr>
          <a:lstStyle/>
          <a:p>
            <a:pPr>
              <a:lnSpc>
                <a:spcPct val="90000"/>
              </a:lnSpc>
            </a:pPr>
            <a:r>
              <a:rPr lang="en-GB" sz="8200" dirty="0"/>
              <a:t>Digital Skills and Research Method</a:t>
            </a:r>
            <a:br>
              <a:rPr lang="en-GB" sz="8200" dirty="0"/>
            </a:br>
            <a:r>
              <a:rPr lang="en-GB" sz="8200" dirty="0"/>
              <a:t>LCHS4007</a:t>
            </a:r>
          </a:p>
        </p:txBody>
      </p:sp>
      <p:sp>
        <p:nvSpPr>
          <p:cNvPr id="3" name="Subtitle 2">
            <a:extLst>
              <a:ext uri="{FF2B5EF4-FFF2-40B4-BE49-F238E27FC236}">
                <a16:creationId xmlns:a16="http://schemas.microsoft.com/office/drawing/2014/main" id="{DD03488E-47D5-C451-C445-7AB481D49C19}"/>
              </a:ext>
            </a:extLst>
          </p:cNvPr>
          <p:cNvSpPr>
            <a:spLocks noGrp="1"/>
          </p:cNvSpPr>
          <p:nvPr>
            <p:ph type="subTitle" idx="1"/>
          </p:nvPr>
        </p:nvSpPr>
        <p:spPr>
          <a:xfrm>
            <a:off x="5210673" y="5531249"/>
            <a:ext cx="6894240" cy="1157805"/>
          </a:xfrm>
        </p:spPr>
        <p:txBody>
          <a:bodyPr>
            <a:normAutofit fontScale="62500" lnSpcReduction="20000"/>
          </a:bodyPr>
          <a:lstStyle/>
          <a:p>
            <a:pPr>
              <a:lnSpc>
                <a:spcPct val="100000"/>
              </a:lnSpc>
            </a:pPr>
            <a:r>
              <a:rPr lang="en-GB" sz="2600" dirty="0"/>
              <a:t>Assessment 1: Group Presentation 3</a:t>
            </a:r>
          </a:p>
          <a:p>
            <a:pPr>
              <a:lnSpc>
                <a:spcPct val="100000"/>
              </a:lnSpc>
            </a:pPr>
            <a:r>
              <a:rPr lang="en-GB" sz="2600" dirty="0"/>
              <a:t>Programme: Certificate of Higher Education Skills for the workplace ( health and social care ) </a:t>
            </a:r>
          </a:p>
          <a:p>
            <a:pPr>
              <a:lnSpc>
                <a:spcPct val="100000"/>
              </a:lnSpc>
            </a:pPr>
            <a:r>
              <a:rPr lang="en-GB" sz="2600" dirty="0"/>
              <a:t>Lecturer name:  Koushik Modak </a:t>
            </a:r>
          </a:p>
        </p:txBody>
      </p:sp>
      <p:pic>
        <p:nvPicPr>
          <p:cNvPr id="23" name="Picture 22">
            <a:extLst>
              <a:ext uri="{FF2B5EF4-FFF2-40B4-BE49-F238E27FC236}">
                <a16:creationId xmlns:a16="http://schemas.microsoft.com/office/drawing/2014/main" id="{501CF316-27D6-B951-9DD6-0D9D2A3FB99A}"/>
              </a:ext>
            </a:extLst>
          </p:cNvPr>
          <p:cNvPicPr>
            <a:picLocks noChangeAspect="1"/>
          </p:cNvPicPr>
          <p:nvPr/>
        </p:nvPicPr>
        <p:blipFill>
          <a:blip r:embed="rId2"/>
          <a:srcRect l="32089"/>
          <a:stretch>
            <a:fillRect/>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Tree>
    <p:extLst>
      <p:ext uri="{BB962C8B-B14F-4D97-AF65-F5344CB8AC3E}">
        <p14:creationId xmlns:p14="http://schemas.microsoft.com/office/powerpoint/2010/main" val="2707625178"/>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310F639-A208-8D0E-D118-D4066335D6C4}"/>
              </a:ext>
            </a:extLst>
          </p:cNvPr>
          <p:cNvSpPr>
            <a:spLocks noGrp="1"/>
          </p:cNvSpPr>
          <p:nvPr>
            <p:ph type="ctrTitle"/>
          </p:nvPr>
        </p:nvSpPr>
        <p:spPr>
          <a:xfrm>
            <a:off x="810002" y="639097"/>
            <a:ext cx="3211392" cy="3781101"/>
          </a:xfrm>
        </p:spPr>
        <p:txBody>
          <a:bodyPr>
            <a:normAutofit/>
          </a:bodyPr>
          <a:lstStyle/>
          <a:p>
            <a:pPr>
              <a:lnSpc>
                <a:spcPct val="90000"/>
              </a:lnSpc>
            </a:pPr>
            <a:r>
              <a:rPr lang="en-GB" sz="3000" dirty="0"/>
              <a:t>Enhancing staff training and professional communication at Greenfield Care Agency</a:t>
            </a:r>
          </a:p>
        </p:txBody>
      </p:sp>
      <p:sp>
        <p:nvSpPr>
          <p:cNvPr id="28" name="Rectangle 27">
            <a:extLst>
              <a:ext uri="{FF2B5EF4-FFF2-40B4-BE49-F238E27FC236}">
                <a16:creationId xmlns:a16="http://schemas.microsoft.com/office/drawing/2014/main" id="{7D15FE79-D510-476E-8DA8-A0C91F7E0C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0658" y="0"/>
            <a:ext cx="7552944"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ounded Rectangle 14">
            <a:extLst>
              <a:ext uri="{FF2B5EF4-FFF2-40B4-BE49-F238E27FC236}">
                <a16:creationId xmlns:a16="http://schemas.microsoft.com/office/drawing/2014/main" id="{C9F319E5-675A-4BDE-848C-0976D225E6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0386" y="958640"/>
            <a:ext cx="6258150" cy="4945244"/>
          </a:xfrm>
          <a:prstGeom prst="roundRect">
            <a:avLst>
              <a:gd name="adj" fmla="val 3513"/>
            </a:avLst>
          </a:prstGeom>
          <a:solidFill>
            <a:schemeClr val="tx1"/>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Table 5">
            <a:extLst>
              <a:ext uri="{FF2B5EF4-FFF2-40B4-BE49-F238E27FC236}">
                <a16:creationId xmlns:a16="http://schemas.microsoft.com/office/drawing/2014/main" id="{BA123F8C-9D4C-AB1C-D855-0EBA4627F996}"/>
              </a:ext>
            </a:extLst>
          </p:cNvPr>
          <p:cNvGraphicFramePr>
            <a:graphicFrameLocks noGrp="1"/>
          </p:cNvGraphicFramePr>
          <p:nvPr>
            <p:extLst>
              <p:ext uri="{D42A27DB-BD31-4B8C-83A1-F6EECF244321}">
                <p14:modId xmlns:p14="http://schemas.microsoft.com/office/powerpoint/2010/main" val="2026635456"/>
              </p:ext>
            </p:extLst>
          </p:nvPr>
        </p:nvGraphicFramePr>
        <p:xfrm>
          <a:off x="6513584" y="1251276"/>
          <a:ext cx="3827510" cy="4325740"/>
        </p:xfrm>
        <a:graphic>
          <a:graphicData uri="http://schemas.openxmlformats.org/drawingml/2006/table">
            <a:tbl>
              <a:tblPr firstRow="1" bandRow="1">
                <a:tableStyleId>{5C22544A-7EE6-4342-B048-85BDC9FD1C3A}</a:tableStyleId>
              </a:tblPr>
              <a:tblGrid>
                <a:gridCol w="1876556">
                  <a:extLst>
                    <a:ext uri="{9D8B030D-6E8A-4147-A177-3AD203B41FA5}">
                      <a16:colId xmlns:a16="http://schemas.microsoft.com/office/drawing/2014/main" val="933752240"/>
                    </a:ext>
                  </a:extLst>
                </a:gridCol>
                <a:gridCol w="1950954">
                  <a:extLst>
                    <a:ext uri="{9D8B030D-6E8A-4147-A177-3AD203B41FA5}">
                      <a16:colId xmlns:a16="http://schemas.microsoft.com/office/drawing/2014/main" val="3209040192"/>
                    </a:ext>
                  </a:extLst>
                </a:gridCol>
              </a:tblGrid>
              <a:tr h="1081435">
                <a:tc>
                  <a:txBody>
                    <a:bodyPr/>
                    <a:lstStyle/>
                    <a:p>
                      <a:r>
                        <a:rPr lang="en-GB" sz="2600"/>
                        <a:t>Student Name</a:t>
                      </a:r>
                    </a:p>
                  </a:txBody>
                  <a:tcPr marL="244297" marR="244297" marT="122149" marB="122149"/>
                </a:tc>
                <a:tc>
                  <a:txBody>
                    <a:bodyPr/>
                    <a:lstStyle/>
                    <a:p>
                      <a:r>
                        <a:rPr lang="en-GB" sz="2600"/>
                        <a:t>Number</a:t>
                      </a:r>
                    </a:p>
                  </a:txBody>
                  <a:tcPr marL="244297" marR="244297" marT="122149" marB="122149"/>
                </a:tc>
                <a:extLst>
                  <a:ext uri="{0D108BD9-81ED-4DB2-BD59-A6C34878D82A}">
                    <a16:rowId xmlns:a16="http://schemas.microsoft.com/office/drawing/2014/main" val="2535394150"/>
                  </a:ext>
                </a:extLst>
              </a:tr>
              <a:tr h="1081435">
                <a:tc>
                  <a:txBody>
                    <a:bodyPr/>
                    <a:lstStyle/>
                    <a:p>
                      <a:r>
                        <a:rPr lang="en-GB" sz="2600"/>
                        <a:t>Sadia jeylaani </a:t>
                      </a:r>
                    </a:p>
                  </a:txBody>
                  <a:tcPr marL="244297" marR="244297" marT="122149" marB="122149"/>
                </a:tc>
                <a:tc>
                  <a:txBody>
                    <a:bodyPr/>
                    <a:lstStyle/>
                    <a:p>
                      <a:r>
                        <a:rPr lang="en-GB" sz="2600"/>
                        <a:t>2531722</a:t>
                      </a:r>
                    </a:p>
                  </a:txBody>
                  <a:tcPr marL="244297" marR="244297" marT="122149" marB="122149"/>
                </a:tc>
                <a:extLst>
                  <a:ext uri="{0D108BD9-81ED-4DB2-BD59-A6C34878D82A}">
                    <a16:rowId xmlns:a16="http://schemas.microsoft.com/office/drawing/2014/main" val="3576773117"/>
                  </a:ext>
                </a:extLst>
              </a:tr>
              <a:tr h="1081435">
                <a:tc>
                  <a:txBody>
                    <a:bodyPr/>
                    <a:lstStyle/>
                    <a:p>
                      <a:r>
                        <a:rPr lang="en-GB" sz="2600"/>
                        <a:t>Kerrie devine </a:t>
                      </a:r>
                    </a:p>
                  </a:txBody>
                  <a:tcPr marL="244297" marR="244297" marT="122149" marB="122149"/>
                </a:tc>
                <a:tc>
                  <a:txBody>
                    <a:bodyPr/>
                    <a:lstStyle/>
                    <a:p>
                      <a:r>
                        <a:rPr lang="en-GB" sz="2600"/>
                        <a:t>2513656</a:t>
                      </a:r>
                    </a:p>
                  </a:txBody>
                  <a:tcPr marL="244297" marR="244297" marT="122149" marB="122149"/>
                </a:tc>
                <a:extLst>
                  <a:ext uri="{0D108BD9-81ED-4DB2-BD59-A6C34878D82A}">
                    <a16:rowId xmlns:a16="http://schemas.microsoft.com/office/drawing/2014/main" val="1747151769"/>
                  </a:ext>
                </a:extLst>
              </a:tr>
              <a:tr h="1081435">
                <a:tc>
                  <a:txBody>
                    <a:bodyPr/>
                    <a:lstStyle/>
                    <a:p>
                      <a:r>
                        <a:rPr lang="en-GB" sz="2600"/>
                        <a:t>Tiyanna fearon</a:t>
                      </a:r>
                    </a:p>
                  </a:txBody>
                  <a:tcPr marL="244297" marR="244297" marT="122149" marB="122149"/>
                </a:tc>
                <a:tc>
                  <a:txBody>
                    <a:bodyPr/>
                    <a:lstStyle/>
                    <a:p>
                      <a:r>
                        <a:rPr lang="en-GB" sz="2600"/>
                        <a:t>2523191</a:t>
                      </a:r>
                    </a:p>
                  </a:txBody>
                  <a:tcPr marL="244297" marR="244297" marT="122149" marB="122149"/>
                </a:tc>
                <a:extLst>
                  <a:ext uri="{0D108BD9-81ED-4DB2-BD59-A6C34878D82A}">
                    <a16:rowId xmlns:a16="http://schemas.microsoft.com/office/drawing/2014/main" val="3145154892"/>
                  </a:ext>
                </a:extLst>
              </a:tr>
            </a:tbl>
          </a:graphicData>
        </a:graphic>
      </p:graphicFrame>
    </p:spTree>
    <p:extLst>
      <p:ext uri="{BB962C8B-B14F-4D97-AF65-F5344CB8AC3E}">
        <p14:creationId xmlns:p14="http://schemas.microsoft.com/office/powerpoint/2010/main" val="1353281135"/>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48607A-1099-FF96-FAB8-5D151462AFA5}"/>
              </a:ext>
            </a:extLst>
          </p:cNvPr>
          <p:cNvSpPr>
            <a:spLocks noGrp="1"/>
          </p:cNvSpPr>
          <p:nvPr>
            <p:ph type="title"/>
          </p:nvPr>
        </p:nvSpPr>
        <p:spPr>
          <a:xfrm>
            <a:off x="112143" y="447187"/>
            <a:ext cx="11269855" cy="1303975"/>
          </a:xfrm>
        </p:spPr>
        <p:txBody>
          <a:bodyPr>
            <a:noAutofit/>
          </a:bodyPr>
          <a:lstStyle/>
          <a:p>
            <a:r>
              <a:rPr lang="en-GB" sz="4800" b="1" dirty="0"/>
              <a:t>Acknowledgement of the use of AI</a:t>
            </a:r>
            <a:endParaRPr lang="en-GB" sz="4800" dirty="0"/>
          </a:p>
        </p:txBody>
      </p:sp>
      <p:sp>
        <p:nvSpPr>
          <p:cNvPr id="3" name="Content Placeholder 2">
            <a:extLst>
              <a:ext uri="{FF2B5EF4-FFF2-40B4-BE49-F238E27FC236}">
                <a16:creationId xmlns:a16="http://schemas.microsoft.com/office/drawing/2014/main" id="{B5E2C7CA-6A59-79A8-6929-1CDDB19ACF6F}"/>
              </a:ext>
            </a:extLst>
          </p:cNvPr>
          <p:cNvSpPr>
            <a:spLocks noGrp="1"/>
          </p:cNvSpPr>
          <p:nvPr>
            <p:ph idx="1"/>
          </p:nvPr>
        </p:nvSpPr>
        <p:spPr>
          <a:xfrm>
            <a:off x="103431" y="2774302"/>
            <a:ext cx="10554574" cy="3636511"/>
          </a:xfrm>
        </p:spPr>
        <p:txBody>
          <a:bodyPr>
            <a:normAutofit/>
          </a:bodyPr>
          <a:lstStyle/>
          <a:p>
            <a:pPr marL="0" indent="0">
              <a:buNone/>
            </a:pPr>
            <a:r>
              <a:rPr lang="en-GB" dirty="0"/>
              <a:t>I acknowledge the use of Grammarly (https://www.grammarly.com/) on 15/03/2026 to support to check my work using the prompt(s): </a:t>
            </a:r>
          </a:p>
          <a:p>
            <a:pPr marL="0" indent="0">
              <a:buNone/>
            </a:pPr>
            <a:endParaRPr lang="en-GB" dirty="0"/>
          </a:p>
          <a:p>
            <a:pPr marL="514350" indent="-514350">
              <a:buAutoNum type="arabicPeriod"/>
            </a:pPr>
            <a:r>
              <a:rPr lang="en-GB" dirty="0"/>
              <a:t>Please check the following text for readability, grammar and syntax. </a:t>
            </a:r>
          </a:p>
          <a:p>
            <a:pPr marL="0" indent="0">
              <a:buNone/>
            </a:pPr>
            <a:endParaRPr lang="en-GB" dirty="0"/>
          </a:p>
          <a:p>
            <a:pPr marL="0" indent="0">
              <a:buNone/>
            </a:pPr>
            <a:r>
              <a:rPr lang="en-GB" dirty="0"/>
              <a:t>I confirm that I have not presented any AI-generated text as my own work. I confirm I have copies of my drafts, notes, and other resources I used before and after the use of AI tools, which I may be asked to provide in evidence. </a:t>
            </a:r>
          </a:p>
          <a:p>
            <a:endParaRPr lang="en-GB" dirty="0"/>
          </a:p>
        </p:txBody>
      </p:sp>
    </p:spTree>
    <p:extLst>
      <p:ext uri="{BB962C8B-B14F-4D97-AF65-F5344CB8AC3E}">
        <p14:creationId xmlns:p14="http://schemas.microsoft.com/office/powerpoint/2010/main" val="3711448553"/>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229C30-270A-8DD1-312F-F5EEBB351C60}"/>
              </a:ext>
            </a:extLst>
          </p:cNvPr>
          <p:cNvSpPr>
            <a:spLocks noGrp="1"/>
          </p:cNvSpPr>
          <p:nvPr>
            <p:ph type="title"/>
          </p:nvPr>
        </p:nvSpPr>
        <p:spPr>
          <a:xfrm>
            <a:off x="635000" y="634029"/>
            <a:ext cx="10921640" cy="1314698"/>
          </a:xfrm>
        </p:spPr>
        <p:txBody>
          <a:bodyPr anchor="ctr">
            <a:normAutofit/>
          </a:bodyPr>
          <a:lstStyle/>
          <a:p>
            <a:pPr algn="ctr"/>
            <a:r>
              <a:rPr lang="en-GB" sz="7200" dirty="0"/>
              <a:t>Content</a:t>
            </a:r>
          </a:p>
        </p:txBody>
      </p:sp>
      <p:graphicFrame>
        <p:nvGraphicFramePr>
          <p:cNvPr id="5" name="Content Placeholder 2">
            <a:extLst>
              <a:ext uri="{FF2B5EF4-FFF2-40B4-BE49-F238E27FC236}">
                <a16:creationId xmlns:a16="http://schemas.microsoft.com/office/drawing/2014/main" id="{279B48F1-7C82-D7BB-1B85-BB076C6CCC59}"/>
              </a:ext>
            </a:extLst>
          </p:cNvPr>
          <p:cNvGraphicFramePr>
            <a:graphicFrameLocks noGrp="1"/>
          </p:cNvGraphicFramePr>
          <p:nvPr>
            <p:ph idx="1"/>
          </p:nvPr>
        </p:nvGraphicFramePr>
        <p:xfrm>
          <a:off x="632647" y="2805098"/>
          <a:ext cx="10915869" cy="34789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181555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32E90-6657-8A89-EBAE-E8614D075A7C}"/>
              </a:ext>
            </a:extLst>
          </p:cNvPr>
          <p:cNvSpPr>
            <a:spLocks noGrp="1"/>
          </p:cNvSpPr>
          <p:nvPr>
            <p:ph type="title"/>
          </p:nvPr>
        </p:nvSpPr>
        <p:spPr/>
        <p:txBody>
          <a:bodyPr/>
          <a:lstStyle/>
          <a:p>
            <a:pPr algn="ctr"/>
            <a:r>
              <a:rPr lang="en-US" sz="3600" dirty="0"/>
              <a:t>Group member 1 (Tiyana) </a:t>
            </a:r>
            <a:br>
              <a:rPr lang="en-US" sz="3600" dirty="0"/>
            </a:br>
            <a:r>
              <a:rPr lang="en-US" sz="3600" dirty="0"/>
              <a:t>Explanation of the chosen MS excel 365</a:t>
            </a:r>
          </a:p>
        </p:txBody>
      </p:sp>
      <p:sp>
        <p:nvSpPr>
          <p:cNvPr id="3" name="Content Placeholder 2">
            <a:extLst>
              <a:ext uri="{FF2B5EF4-FFF2-40B4-BE49-F238E27FC236}">
                <a16:creationId xmlns:a16="http://schemas.microsoft.com/office/drawing/2014/main" id="{E8CE8BC7-F541-3BB6-4C34-953D4D687E7F}"/>
              </a:ext>
            </a:extLst>
          </p:cNvPr>
          <p:cNvSpPr>
            <a:spLocks noGrp="1"/>
          </p:cNvSpPr>
          <p:nvPr>
            <p:ph idx="1"/>
          </p:nvPr>
        </p:nvSpPr>
        <p:spPr/>
        <p:txBody>
          <a:bodyPr/>
          <a:lstStyle/>
          <a:p>
            <a:pPr marL="0" indent="0">
              <a:buNone/>
            </a:pPr>
            <a:r>
              <a:rPr lang="en-US" dirty="0">
                <a:solidFill>
                  <a:srgbClr val="00B0F0"/>
                </a:solidFill>
                <a:latin typeface="Arial" panose="020B0604020202020204" pitchFamily="34" charset="0"/>
                <a:cs typeface="Arial" panose="020B0604020202020204" pitchFamily="34" charset="0"/>
              </a:rPr>
              <a:t>The use of MS 365 Excel in Greenfield Care Home.</a:t>
            </a:r>
          </a:p>
          <a:p>
            <a:r>
              <a:rPr lang="en-US" dirty="0">
                <a:latin typeface="Arial" panose="020B0604020202020204" pitchFamily="34" charset="0"/>
                <a:cs typeface="Arial" panose="020B0604020202020204" pitchFamily="34" charset="0"/>
              </a:rPr>
              <a:t>Brief introduction to MS 365 apps</a:t>
            </a:r>
          </a:p>
          <a:p>
            <a:r>
              <a:rPr lang="en-US" dirty="0">
                <a:latin typeface="Arial" panose="020B0604020202020204" pitchFamily="34" charset="0"/>
                <a:cs typeface="Arial" panose="020B0604020202020204" pitchFamily="34" charset="0"/>
              </a:rPr>
              <a:t>Microsoft 365 consists of Microsoft Word, PowerPoint, Outlook email and Excel. All used for a variety of things. </a:t>
            </a:r>
          </a:p>
          <a:p>
            <a:r>
              <a:rPr lang="en-US" dirty="0">
                <a:latin typeface="Arial" panose="020B0604020202020204" pitchFamily="34" charset="0"/>
                <a:cs typeface="Arial" panose="020B0604020202020204" pitchFamily="34" charset="0"/>
              </a:rPr>
              <a:t>I have chosen to focus on Microsoft 365 Excel because I think that will be the most effective in a greenfield care home. Because Excel is most commonly used for graphs and tables, managing a large group of people.</a:t>
            </a:r>
          </a:p>
          <a:p>
            <a:r>
              <a:rPr lang="en-GB" dirty="0">
                <a:latin typeface="Arial" panose="020B0604020202020204" pitchFamily="34" charset="0"/>
                <a:cs typeface="Arial" panose="020B0604020202020204" pitchFamily="34" charset="0"/>
              </a:rPr>
              <a:t>Explanation of the chosen MS 365 Excel</a:t>
            </a:r>
          </a:p>
          <a:p>
            <a:endParaRPr lang="en-US" dirty="0"/>
          </a:p>
        </p:txBody>
      </p:sp>
    </p:spTree>
    <p:extLst>
      <p:ext uri="{BB962C8B-B14F-4D97-AF65-F5344CB8AC3E}">
        <p14:creationId xmlns:p14="http://schemas.microsoft.com/office/powerpoint/2010/main" val="3988155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8340C-9B12-D57A-C503-23D77B4EE35B}"/>
              </a:ext>
            </a:extLst>
          </p:cNvPr>
          <p:cNvSpPr>
            <a:spLocks noGrp="1"/>
          </p:cNvSpPr>
          <p:nvPr>
            <p:ph type="title"/>
          </p:nvPr>
        </p:nvSpPr>
        <p:spPr/>
        <p:txBody>
          <a:bodyPr/>
          <a:lstStyle/>
          <a:p>
            <a:pPr algn="ctr"/>
            <a:r>
              <a:rPr lang="en-GB" dirty="0"/>
              <a:t>Benefits and Limitations within Sunrise Residential Care Home and Limitation</a:t>
            </a:r>
            <a:endParaRPr lang="en-US" dirty="0"/>
          </a:p>
        </p:txBody>
      </p:sp>
      <p:graphicFrame>
        <p:nvGraphicFramePr>
          <p:cNvPr id="4" name="Content Placeholder 3">
            <a:extLst>
              <a:ext uri="{FF2B5EF4-FFF2-40B4-BE49-F238E27FC236}">
                <a16:creationId xmlns:a16="http://schemas.microsoft.com/office/drawing/2014/main" id="{0FFC18C3-0E45-1EE9-AD27-DEF041CE9E5E}"/>
              </a:ext>
            </a:extLst>
          </p:cNvPr>
          <p:cNvGraphicFramePr>
            <a:graphicFrameLocks noGrp="1"/>
          </p:cNvGraphicFramePr>
          <p:nvPr>
            <p:ph idx="1"/>
            <p:extLst>
              <p:ext uri="{D42A27DB-BD31-4B8C-83A1-F6EECF244321}">
                <p14:modId xmlns:p14="http://schemas.microsoft.com/office/powerpoint/2010/main" val="1129667593"/>
              </p:ext>
            </p:extLst>
          </p:nvPr>
        </p:nvGraphicFramePr>
        <p:xfrm>
          <a:off x="914945" y="2753723"/>
          <a:ext cx="10553700" cy="2839720"/>
        </p:xfrm>
        <a:graphic>
          <a:graphicData uri="http://schemas.openxmlformats.org/drawingml/2006/table">
            <a:tbl>
              <a:tblPr firstRow="1" bandRow="1">
                <a:tableStyleId>{5C22544A-7EE6-4342-B048-85BDC9FD1C3A}</a:tableStyleId>
              </a:tblPr>
              <a:tblGrid>
                <a:gridCol w="5276850">
                  <a:extLst>
                    <a:ext uri="{9D8B030D-6E8A-4147-A177-3AD203B41FA5}">
                      <a16:colId xmlns:a16="http://schemas.microsoft.com/office/drawing/2014/main" val="942514"/>
                    </a:ext>
                  </a:extLst>
                </a:gridCol>
                <a:gridCol w="5276850">
                  <a:extLst>
                    <a:ext uri="{9D8B030D-6E8A-4147-A177-3AD203B41FA5}">
                      <a16:colId xmlns:a16="http://schemas.microsoft.com/office/drawing/2014/main" val="1783666825"/>
                    </a:ext>
                  </a:extLst>
                </a:gridCol>
              </a:tblGrid>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dirty="0"/>
                        <a:t>Benefits </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dirty="0"/>
                        <a:t>Limitations</a:t>
                      </a:r>
                    </a:p>
                  </a:txBody>
                  <a:tcPr/>
                </a:tc>
                <a:extLst>
                  <a:ext uri="{0D108BD9-81ED-4DB2-BD59-A6C34878D82A}">
                    <a16:rowId xmlns:a16="http://schemas.microsoft.com/office/drawing/2014/main" val="1063544851"/>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Paper rotas are easy to make</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800"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Paper is easily lost or damaged</a:t>
                      </a:r>
                    </a:p>
                    <a:p>
                      <a:endParaRPr lang="en-US" dirty="0"/>
                    </a:p>
                  </a:txBody>
                  <a:tcPr/>
                </a:tc>
                <a:extLst>
                  <a:ext uri="{0D108BD9-81ED-4DB2-BD59-A6C34878D82A}">
                    <a16:rowId xmlns:a16="http://schemas.microsoft.com/office/drawing/2014/main" val="1950251410"/>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Less time consuming</a:t>
                      </a:r>
                    </a:p>
                    <a:p>
                      <a:endParaRPr lang="en-US"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Paper files are not secure can be easily accessed by anyone</a:t>
                      </a:r>
                    </a:p>
                    <a:p>
                      <a:endParaRPr lang="en-US" dirty="0"/>
                    </a:p>
                  </a:txBody>
                  <a:tcPr/>
                </a:tc>
                <a:extLst>
                  <a:ext uri="{0D108BD9-81ED-4DB2-BD59-A6C34878D82A}">
                    <a16:rowId xmlns:a16="http://schemas.microsoft.com/office/drawing/2014/main" val="437447832"/>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Easy for everyone to understand</a:t>
                      </a:r>
                    </a:p>
                    <a:p>
                      <a:endParaRPr lang="en-US"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Microsoft is new and can be confusing for people that are not familiar with the software</a:t>
                      </a:r>
                    </a:p>
                    <a:p>
                      <a:endParaRPr lang="en-US" dirty="0"/>
                    </a:p>
                  </a:txBody>
                  <a:tcPr/>
                </a:tc>
                <a:extLst>
                  <a:ext uri="{0D108BD9-81ED-4DB2-BD59-A6C34878D82A}">
                    <a16:rowId xmlns:a16="http://schemas.microsoft.com/office/drawing/2014/main" val="3986716164"/>
                  </a:ext>
                </a:extLst>
              </a:tr>
            </a:tbl>
          </a:graphicData>
        </a:graphic>
      </p:graphicFrame>
    </p:spTree>
    <p:extLst>
      <p:ext uri="{BB962C8B-B14F-4D97-AF65-F5344CB8AC3E}">
        <p14:creationId xmlns:p14="http://schemas.microsoft.com/office/powerpoint/2010/main" val="29959547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1AFA6-AA39-8216-0BAE-1E1471180396}"/>
              </a:ext>
            </a:extLst>
          </p:cNvPr>
          <p:cNvSpPr>
            <a:spLocks noGrp="1"/>
          </p:cNvSpPr>
          <p:nvPr>
            <p:ph type="title"/>
          </p:nvPr>
        </p:nvSpPr>
        <p:spPr/>
        <p:txBody>
          <a:bodyPr/>
          <a:lstStyle/>
          <a:p>
            <a:r>
              <a:rPr lang="en-GB"/>
              <a:t>Communication and Collaboration tool</a:t>
            </a:r>
            <a:endParaRPr lang="en-US" dirty="0"/>
          </a:p>
        </p:txBody>
      </p:sp>
      <p:sp>
        <p:nvSpPr>
          <p:cNvPr id="3" name="Content Placeholder 2">
            <a:extLst>
              <a:ext uri="{FF2B5EF4-FFF2-40B4-BE49-F238E27FC236}">
                <a16:creationId xmlns:a16="http://schemas.microsoft.com/office/drawing/2014/main" id="{EF50811C-1FC6-62AB-BBD3-EFCC13259DE4}"/>
              </a:ext>
            </a:extLst>
          </p:cNvPr>
          <p:cNvSpPr>
            <a:spLocks noGrp="1"/>
          </p:cNvSpPr>
          <p:nvPr>
            <p:ph idx="1"/>
          </p:nvPr>
        </p:nvSpPr>
        <p:spPr/>
        <p:txBody>
          <a:bodyPr/>
          <a:lstStyle/>
          <a:p>
            <a:r>
              <a:rPr lang="en-GB" dirty="0"/>
              <a:t>I have chosen Microsoft Excel as the tool that Greenfield Care Agency should use to help make day-to-day tasks easier for them and the staff. I think this would be helpful for them because Excel can be effectively used for graphs, time sheets and rotas. </a:t>
            </a:r>
          </a:p>
          <a:p>
            <a:r>
              <a:rPr lang="en-GB" dirty="0"/>
              <a:t>The staff at Greenfield currently use paper for all the residents' private information and to make rotas for the staff.</a:t>
            </a:r>
          </a:p>
          <a:p>
            <a:pPr marL="0" indent="0">
              <a:buNone/>
            </a:pPr>
            <a:endParaRPr lang="en-US" dirty="0"/>
          </a:p>
        </p:txBody>
      </p:sp>
    </p:spTree>
    <p:extLst>
      <p:ext uri="{BB962C8B-B14F-4D97-AF65-F5344CB8AC3E}">
        <p14:creationId xmlns:p14="http://schemas.microsoft.com/office/powerpoint/2010/main" val="42236480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FBF8A-8CDF-7521-AC41-CAB07D12061F}"/>
              </a:ext>
            </a:extLst>
          </p:cNvPr>
          <p:cNvSpPr>
            <a:spLocks noGrp="1"/>
          </p:cNvSpPr>
          <p:nvPr>
            <p:ph type="title"/>
          </p:nvPr>
        </p:nvSpPr>
        <p:spPr>
          <a:xfrm>
            <a:off x="810000" y="447188"/>
            <a:ext cx="10571998" cy="970450"/>
          </a:xfrm>
        </p:spPr>
        <p:txBody>
          <a:bodyPr>
            <a:normAutofit/>
          </a:bodyPr>
          <a:lstStyle/>
          <a:p>
            <a:pPr algn="ctr"/>
            <a:r>
              <a:rPr lang="en-GB" dirty="0"/>
              <a:t>Advantages and Limitations</a:t>
            </a:r>
            <a:endParaRPr lang="en-US" dirty="0"/>
          </a:p>
        </p:txBody>
      </p:sp>
      <p:graphicFrame>
        <p:nvGraphicFramePr>
          <p:cNvPr id="4" name="Content Placeholder 3">
            <a:extLst>
              <a:ext uri="{FF2B5EF4-FFF2-40B4-BE49-F238E27FC236}">
                <a16:creationId xmlns:a16="http://schemas.microsoft.com/office/drawing/2014/main" id="{FB4E3DF9-4C32-8D28-9393-E1C9697566F6}"/>
              </a:ext>
            </a:extLst>
          </p:cNvPr>
          <p:cNvGraphicFramePr>
            <a:graphicFrameLocks noGrp="1"/>
          </p:cNvGraphicFramePr>
          <p:nvPr>
            <p:ph idx="1"/>
            <p:extLst>
              <p:ext uri="{D42A27DB-BD31-4B8C-83A1-F6EECF244321}">
                <p14:modId xmlns:p14="http://schemas.microsoft.com/office/powerpoint/2010/main" val="688741955"/>
              </p:ext>
            </p:extLst>
          </p:nvPr>
        </p:nvGraphicFramePr>
        <p:xfrm>
          <a:off x="539261" y="2297723"/>
          <a:ext cx="11230708" cy="3868615"/>
        </p:xfrm>
        <a:graphic>
          <a:graphicData uri="http://schemas.openxmlformats.org/drawingml/2006/table">
            <a:tbl>
              <a:tblPr firstRow="1" bandRow="1">
                <a:tableStyleId>{21E4AEA4-8DFA-4A89-87EB-49C32662AFE0}</a:tableStyleId>
              </a:tblPr>
              <a:tblGrid>
                <a:gridCol w="5615354">
                  <a:extLst>
                    <a:ext uri="{9D8B030D-6E8A-4147-A177-3AD203B41FA5}">
                      <a16:colId xmlns:a16="http://schemas.microsoft.com/office/drawing/2014/main" val="2408836262"/>
                    </a:ext>
                  </a:extLst>
                </a:gridCol>
                <a:gridCol w="5615354">
                  <a:extLst>
                    <a:ext uri="{9D8B030D-6E8A-4147-A177-3AD203B41FA5}">
                      <a16:colId xmlns:a16="http://schemas.microsoft.com/office/drawing/2014/main" val="1676238994"/>
                    </a:ext>
                  </a:extLst>
                </a:gridCol>
              </a:tblGrid>
              <a:tr h="414455">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a:t>Advantages</a:t>
                      </a:r>
                    </a:p>
                  </a:txBody>
                  <a:tcPr marL="48404" marR="48404" marT="24202" marB="24202"/>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a:t>Disadvantages</a:t>
                      </a:r>
                    </a:p>
                    <a:p>
                      <a:endParaRPr lang="en-US" sz="1000"/>
                    </a:p>
                  </a:txBody>
                  <a:tcPr marL="48404" marR="48404" marT="24202" marB="24202"/>
                </a:tc>
                <a:extLst>
                  <a:ext uri="{0D108BD9-81ED-4DB2-BD59-A6C34878D82A}">
                    <a16:rowId xmlns:a16="http://schemas.microsoft.com/office/drawing/2014/main" val="1488919667"/>
                  </a:ext>
                </a:extLst>
              </a:tr>
              <a:tr h="585028">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a:t>An advantage of a care home using MS 365 Excel is that Excel specialises in tables and rotas, which are things that would be used a lot in a care home.</a:t>
                      </a:r>
                    </a:p>
                  </a:txBody>
                  <a:tcPr marL="48404" marR="48404" marT="24202" marB="24202"/>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a:t>A disadvantage is that MS Excel can be quite complex to use for new users and people who aren’t familiar with the software.</a:t>
                      </a:r>
                    </a:p>
                    <a:p>
                      <a:endParaRPr lang="en-US" sz="1000"/>
                    </a:p>
                  </a:txBody>
                  <a:tcPr marL="48404" marR="48404" marT="24202" marB="24202"/>
                </a:tc>
                <a:extLst>
                  <a:ext uri="{0D108BD9-81ED-4DB2-BD59-A6C34878D82A}">
                    <a16:rowId xmlns:a16="http://schemas.microsoft.com/office/drawing/2014/main" val="679235979"/>
                  </a:ext>
                </a:extLst>
              </a:tr>
              <a:tr h="585028">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a:t>Another advantage of using MS Excel is that it’s low-cost and easily accessible by lots of people.</a:t>
                      </a:r>
                    </a:p>
                  </a:txBody>
                  <a:tcPr marL="48404" marR="48404" marT="24202" marB="24202"/>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a:t>Another disadvantage of using ms excel in a care home is there is a high risk of human error e.g typos etc</a:t>
                      </a:r>
                    </a:p>
                    <a:p>
                      <a:endParaRPr lang="en-US" sz="1000"/>
                    </a:p>
                  </a:txBody>
                  <a:tcPr marL="48404" marR="48404" marT="24202" marB="24202"/>
                </a:tc>
                <a:extLst>
                  <a:ext uri="{0D108BD9-81ED-4DB2-BD59-A6C34878D82A}">
                    <a16:rowId xmlns:a16="http://schemas.microsoft.com/office/drawing/2014/main" val="3436674658"/>
                  </a:ext>
                </a:extLst>
              </a:tr>
              <a:tr h="761368">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a:t>Another advantage of using ms 365 is it is flexible and easy to customizable to make quick changes to rotas.</a:t>
                      </a:r>
                    </a:p>
                    <a:p>
                      <a:endParaRPr lang="en-US" sz="1000"/>
                    </a:p>
                  </a:txBody>
                  <a:tcPr marL="48404" marR="48404" marT="24202" marB="24202"/>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dirty="0"/>
                        <a:t>Another disadvantage of using MS 365 Excel is potential version control issues. So if lots of people edit the same file, information could be lost or inconsistent.</a:t>
                      </a:r>
                    </a:p>
                    <a:p>
                      <a:endParaRPr lang="en-US" sz="1000" dirty="0"/>
                    </a:p>
                  </a:txBody>
                  <a:tcPr marL="48404" marR="48404" marT="24202" marB="24202"/>
                </a:tc>
                <a:extLst>
                  <a:ext uri="{0D108BD9-81ED-4DB2-BD59-A6C34878D82A}">
                    <a16:rowId xmlns:a16="http://schemas.microsoft.com/office/drawing/2014/main" val="813714356"/>
                  </a:ext>
                </a:extLst>
              </a:tr>
              <a:tr h="761368">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a:t>Another advantage of using ms 365 excel is its easy to share with lots of people at once and it allows mutliptle people to edit at once too which would be helpful in a care home setting</a:t>
                      </a:r>
                    </a:p>
                    <a:p>
                      <a:endParaRPr lang="en-US" sz="1000"/>
                    </a:p>
                  </a:txBody>
                  <a:tcPr marL="48404" marR="48404" marT="24202" marB="24202"/>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a:t>Another disadvantage of using ms 365 excel is lack of proper audit trails and compliance.  Excel doesn’t easily allow record by record audit so it can be difficult to track who made changes.</a:t>
                      </a:r>
                    </a:p>
                    <a:p>
                      <a:endParaRPr lang="en-US" sz="1000"/>
                    </a:p>
                  </a:txBody>
                  <a:tcPr marL="48404" marR="48404" marT="24202" marB="24202"/>
                </a:tc>
                <a:extLst>
                  <a:ext uri="{0D108BD9-81ED-4DB2-BD59-A6C34878D82A}">
                    <a16:rowId xmlns:a16="http://schemas.microsoft.com/office/drawing/2014/main" val="2686314897"/>
                  </a:ext>
                </a:extLst>
              </a:tr>
              <a:tr h="761368">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a:t>Another advantage of using ms 365 excel can easily create graphs to show things like budget and invoice changes.</a:t>
                      </a:r>
                    </a:p>
                    <a:p>
                      <a:endParaRPr lang="en-US" sz="1000"/>
                    </a:p>
                  </a:txBody>
                  <a:tcPr marL="48404" marR="48404" marT="24202" marB="24202"/>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dirty="0"/>
                        <a:t>Another disadvantage of using MS 365 Excel is scalability and performance issues.  As the care home grows and data volume increases, spreadsheets can slow down and lag.</a:t>
                      </a:r>
                    </a:p>
                    <a:p>
                      <a:endParaRPr lang="en-US" sz="1000" dirty="0"/>
                    </a:p>
                  </a:txBody>
                  <a:tcPr marL="48404" marR="48404" marT="24202" marB="24202"/>
                </a:tc>
                <a:extLst>
                  <a:ext uri="{0D108BD9-81ED-4DB2-BD59-A6C34878D82A}">
                    <a16:rowId xmlns:a16="http://schemas.microsoft.com/office/drawing/2014/main" val="70632428"/>
                  </a:ext>
                </a:extLst>
              </a:tr>
            </a:tbl>
          </a:graphicData>
        </a:graphic>
      </p:graphicFrame>
    </p:spTree>
    <p:extLst>
      <p:ext uri="{BB962C8B-B14F-4D97-AF65-F5344CB8AC3E}">
        <p14:creationId xmlns:p14="http://schemas.microsoft.com/office/powerpoint/2010/main" val="12393047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71B10D-8556-5CEB-0C34-BC631168A246}"/>
              </a:ext>
            </a:extLst>
          </p:cNvPr>
          <p:cNvSpPr>
            <a:spLocks noGrp="1"/>
          </p:cNvSpPr>
          <p:nvPr>
            <p:ph type="title"/>
          </p:nvPr>
        </p:nvSpPr>
        <p:spPr>
          <a:xfrm>
            <a:off x="810000" y="447188"/>
            <a:ext cx="10571998" cy="970450"/>
          </a:xfrm>
        </p:spPr>
        <p:txBody>
          <a:bodyPr>
            <a:normAutofit/>
          </a:bodyPr>
          <a:lstStyle/>
          <a:p>
            <a:r>
              <a:rPr lang="en-GB"/>
              <a:t>Digital Literacy</a:t>
            </a:r>
            <a:endParaRPr lang="en-US"/>
          </a:p>
        </p:txBody>
      </p:sp>
      <p:sp>
        <p:nvSpPr>
          <p:cNvPr id="15" name="Content Placeholder 2">
            <a:extLst>
              <a:ext uri="{FF2B5EF4-FFF2-40B4-BE49-F238E27FC236}">
                <a16:creationId xmlns:a16="http://schemas.microsoft.com/office/drawing/2014/main" id="{14B04FEB-53F3-CD38-A7F9-4DEAA16AF79E}"/>
              </a:ext>
            </a:extLst>
          </p:cNvPr>
          <p:cNvSpPr>
            <a:spLocks noGrp="1"/>
          </p:cNvSpPr>
          <p:nvPr>
            <p:ph idx="1"/>
          </p:nvPr>
        </p:nvSpPr>
        <p:spPr>
          <a:xfrm>
            <a:off x="818712" y="2413000"/>
            <a:ext cx="10376825" cy="3632200"/>
          </a:xfrm>
        </p:spPr>
        <p:txBody>
          <a:bodyPr>
            <a:normAutofit/>
          </a:bodyPr>
          <a:lstStyle/>
          <a:p>
            <a:pPr>
              <a:lnSpc>
                <a:spcPct val="90000"/>
              </a:lnSpc>
            </a:pPr>
            <a:r>
              <a:rPr lang="en-US" sz="1700" dirty="0"/>
              <a:t>Digital literacy is needed in a care home because many things are online nowadays. </a:t>
            </a:r>
          </a:p>
          <a:p>
            <a:pPr>
              <a:lnSpc>
                <a:spcPct val="90000"/>
              </a:lnSpc>
            </a:pPr>
            <a:r>
              <a:rPr lang="en-US" sz="1700" dirty="0"/>
              <a:t>And it is a very efficient way to communicate and handle large volumes of data.</a:t>
            </a:r>
          </a:p>
          <a:p>
            <a:pPr>
              <a:lnSpc>
                <a:spcPct val="90000"/>
              </a:lnSpc>
            </a:pPr>
            <a:r>
              <a:rPr lang="en-US" sz="1700" dirty="0"/>
              <a:t>Some of the challenges of digital literacy in Sunrise Residential Care Home are low digital confidence, and older or mature people may not be comfortable using solely digital environments.</a:t>
            </a:r>
          </a:p>
          <a:p>
            <a:pPr>
              <a:lnSpc>
                <a:spcPct val="90000"/>
              </a:lnSpc>
            </a:pPr>
            <a:r>
              <a:rPr lang="en-US" sz="1700" dirty="0"/>
              <a:t>Another example of a digital literacy challenge is time constraints. Some staff are often too busy with their responsibilities to learn a whole new software. Also, everybody learns differently, so others might need more time to </a:t>
            </a:r>
            <a:r>
              <a:rPr lang="en-US" sz="1700" dirty="0" err="1"/>
              <a:t>familiarise</a:t>
            </a:r>
            <a:r>
              <a:rPr lang="en-US" sz="1700" dirty="0"/>
              <a:t> themselves with the software, which can be time-consuming.</a:t>
            </a:r>
          </a:p>
          <a:p>
            <a:pPr>
              <a:lnSpc>
                <a:spcPct val="90000"/>
              </a:lnSpc>
            </a:pPr>
            <a:endParaRPr lang="en-US" sz="1700" dirty="0"/>
          </a:p>
        </p:txBody>
      </p:sp>
    </p:spTree>
    <p:extLst>
      <p:ext uri="{BB962C8B-B14F-4D97-AF65-F5344CB8AC3E}">
        <p14:creationId xmlns:p14="http://schemas.microsoft.com/office/powerpoint/2010/main" val="30715591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8952509B-E5A7-DB24-53D5-8E6DA434D599}"/>
              </a:ext>
            </a:extLst>
          </p:cNvPr>
          <p:cNvSpPr>
            <a:spLocks noGrp="1" noChangeArrowheads="1"/>
          </p:cNvSpPr>
          <p:nvPr>
            <p:ph type="title"/>
          </p:nvPr>
        </p:nvSpPr>
        <p:spPr bwMode="auto">
          <a:xfrm>
            <a:off x="810000" y="640024"/>
            <a:ext cx="10317248"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3200" b="0" dirty="0">
                <a:cs typeface="Arial" panose="020B0604020202020204" pitchFamily="34" charset="0"/>
              </a:rPr>
              <a:t>Group member 2 (Kerrie) </a:t>
            </a:r>
            <a:r>
              <a:rPr kumimoji="0" lang="en-US" altLang="en-US" sz="3200" b="0" i="0" u="none" strike="noStrike" cap="none" normalizeH="0" baseline="0" dirty="0">
                <a:ln>
                  <a:noFill/>
                </a:ln>
                <a:effectLst/>
                <a:cs typeface="Arial" panose="020B0604020202020204" pitchFamily="34" charset="0"/>
              </a:rPr>
              <a:t>Evaluate communication tools</a:t>
            </a:r>
            <a:endParaRPr kumimoji="0" lang="en-US" altLang="en-US" sz="1050" b="0" i="0" u="none" strike="noStrike" cap="none" normalizeH="0" baseline="0" dirty="0">
              <a:ln>
                <a:noFill/>
              </a:ln>
              <a:effectLst/>
              <a:cs typeface="Arial" panose="020B0604020202020204" pitchFamily="34" charset="0"/>
            </a:endParaRPr>
          </a:p>
        </p:txBody>
      </p:sp>
      <p:sp>
        <p:nvSpPr>
          <p:cNvPr id="7" name="Rectangle 4">
            <a:extLst>
              <a:ext uri="{FF2B5EF4-FFF2-40B4-BE49-F238E27FC236}">
                <a16:creationId xmlns:a16="http://schemas.microsoft.com/office/drawing/2014/main" id="{643F8388-48E8-4C2F-C6B6-257F92E21C52}"/>
              </a:ext>
            </a:extLst>
          </p:cNvPr>
          <p:cNvSpPr>
            <a:spLocks noGrp="1" noChangeArrowheads="1"/>
          </p:cNvSpPr>
          <p:nvPr>
            <p:ph idx="1"/>
          </p:nvPr>
        </p:nvSpPr>
        <p:spPr bwMode="auto">
          <a:xfrm>
            <a:off x="110358" y="2549910"/>
            <a:ext cx="11971283" cy="26314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a:ln>
                <a:noFill/>
              </a:ln>
              <a:solidFill>
                <a:srgbClr val="000000"/>
              </a:solidFill>
              <a:effectLst/>
              <a:latin typeface="Segoe UI" panose="020B0502040204020203" pitchFamily="34" charset="0"/>
            </a:endParaRPr>
          </a:p>
          <a:p>
            <a:pPr marL="0" marR="0" lvl="0" indent="0" algn="just" defTabSz="914400" rtl="0" eaLnBrk="0" fontAlgn="base" latinLnBrk="0" hangingPunct="0">
              <a:lnSpc>
                <a:spcPct val="100000"/>
              </a:lnSpc>
              <a:spcBef>
                <a:spcPct val="0"/>
              </a:spcBef>
              <a:spcAft>
                <a:spcPct val="0"/>
              </a:spcAft>
              <a:buClrTx/>
              <a:buSzTx/>
              <a:buNone/>
              <a:tabLst/>
            </a:pPr>
            <a:r>
              <a:rPr kumimoji="0" lang="en-US" altLang="en-US" sz="2400" b="0" i="0" u="none" strike="noStrike" cap="none" normalizeH="0" baseline="0" dirty="0">
                <a:ln>
                  <a:noFill/>
                </a:ln>
                <a:effectLst/>
                <a:cs typeface="Arial" panose="020B0604020202020204" pitchFamily="34" charset="0"/>
              </a:rPr>
              <a:t>Select a Tool: Choose Teams, OneDrive, or Outlook. </a:t>
            </a:r>
          </a:p>
          <a:p>
            <a:pPr marL="0" marR="0" lvl="0" indent="0" algn="just" defTabSz="914400" rtl="0" eaLnBrk="0" fontAlgn="base" latinLnBrk="0" hangingPunct="0">
              <a:lnSpc>
                <a:spcPct val="100000"/>
              </a:lnSpc>
              <a:spcBef>
                <a:spcPct val="0"/>
              </a:spcBef>
              <a:spcAft>
                <a:spcPct val="0"/>
              </a:spcAft>
              <a:buClrTx/>
              <a:buSzTx/>
              <a:buNone/>
              <a:tabLst/>
            </a:pPr>
            <a:endParaRPr lang="en-US" altLang="en-US" sz="2400" dirty="0">
              <a:cs typeface="Arial" panose="020B0604020202020204" pitchFamily="34" charset="0"/>
            </a:endParaRPr>
          </a:p>
          <a:p>
            <a:pPr marL="0" marR="0" lvl="0" indent="0" algn="just" defTabSz="914400" rtl="0" eaLnBrk="0" fontAlgn="base" latinLnBrk="0" hangingPunct="0">
              <a:lnSpc>
                <a:spcPct val="100000"/>
              </a:lnSpc>
              <a:spcBef>
                <a:spcPct val="0"/>
              </a:spcBef>
              <a:spcAft>
                <a:spcPct val="0"/>
              </a:spcAft>
              <a:buClrTx/>
              <a:buSzTx/>
              <a:buNone/>
              <a:tabLst/>
            </a:pPr>
            <a:r>
              <a:rPr kumimoji="0" lang="en-US" altLang="en-US" sz="2400" b="0" i="0" u="none" strike="noStrike" cap="none" normalizeH="0" baseline="0" dirty="0">
                <a:ln>
                  <a:noFill/>
                </a:ln>
                <a:effectLst/>
                <a:cs typeface="Arial" panose="020B0604020202020204" pitchFamily="34" charset="0"/>
              </a:rPr>
              <a:t>I have chosen to use Microsoft Teams, as I feel this will help Greenfield Care Agency. as this tool has so many different things you can do, it can be Home-based, I have chosen to use Microsoft Teams, as I fill this will based, and I have chosen to use Microsoft Teams, as I feel this will be suitable in the workplace for meetings.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403364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 name="Rectangle 3">
            <a:extLst>
              <a:ext uri="{FF2B5EF4-FFF2-40B4-BE49-F238E27FC236}">
                <a16:creationId xmlns:a16="http://schemas.microsoft.com/office/drawing/2014/main" id="{73BF3E95-E777-2A8A-713A-1CA34FEA00E3}"/>
              </a:ext>
            </a:extLst>
          </p:cNvPr>
          <p:cNvSpPr>
            <a:spLocks noGrp="1" noChangeArrowheads="1"/>
          </p:cNvSpPr>
          <p:nvPr>
            <p:ph type="title"/>
          </p:nvPr>
        </p:nvSpPr>
        <p:spPr bwMode="auto">
          <a:xfrm>
            <a:off x="810000" y="447188"/>
            <a:ext cx="10571998" cy="97045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defTabSz="914400">
              <a:lnSpc>
                <a:spcPct val="90000"/>
              </a:lnSpc>
            </a:pPr>
            <a:r>
              <a:rPr lang="en-US" altLang="en-US" sz="1900" b="0">
                <a:cs typeface="Arial" panose="020B0604020202020204" pitchFamily="34" charset="0"/>
              </a:rPr>
              <a:t>Greenfield application - Explain </a:t>
            </a:r>
            <a:r>
              <a:rPr kumimoji="0" lang="en-US" altLang="en-US" sz="1900" b="0" i="0" u="none" strike="noStrike" cap="none" normalizeH="0" baseline="0">
                <a:ln>
                  <a:noFill/>
                </a:ln>
                <a:effectLst/>
                <a:cs typeface="Arial" panose="020B0604020202020204" pitchFamily="34" charset="0"/>
              </a:rPr>
              <a:t>how this tool connects visiting carers in the field with the main office.​</a:t>
            </a:r>
            <a:br>
              <a:rPr kumimoji="0" lang="en-US" altLang="en-US" sz="1900" b="0" i="0" u="none" strike="noStrike" cap="none" normalizeH="0" baseline="0">
                <a:ln>
                  <a:noFill/>
                </a:ln>
                <a:effectLst/>
                <a:latin typeface="The Serif Hand Black" panose="03070902030502020204" pitchFamily="66" charset="0"/>
              </a:rPr>
            </a:br>
            <a:endParaRPr kumimoji="0" lang="en-US" altLang="en-US" sz="1900" b="0" i="0" u="none" strike="noStrike" cap="none" normalizeH="0" baseline="0">
              <a:ln>
                <a:noFill/>
              </a:ln>
              <a:effectLst/>
              <a:latin typeface="Arial" panose="020B0604020202020204" pitchFamily="34" charset="0"/>
            </a:endParaRPr>
          </a:p>
        </p:txBody>
      </p:sp>
      <p:pic>
        <p:nvPicPr>
          <p:cNvPr id="10" name="Graphic 9" descr="Users">
            <a:extLst>
              <a:ext uri="{FF2B5EF4-FFF2-40B4-BE49-F238E27FC236}">
                <a16:creationId xmlns:a16="http://schemas.microsoft.com/office/drawing/2014/main" id="{E87FBE46-710F-20E5-A4CC-2ABF2C426D8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60438" y="2814638"/>
            <a:ext cx="2913062" cy="2913062"/>
          </a:xfrm>
          <a:prstGeom prst="roundRect">
            <a:avLst>
              <a:gd name="adj" fmla="val 3876"/>
            </a:avLst>
          </a:prstGeom>
          <a:ln>
            <a:solidFill>
              <a:schemeClr val="accent1"/>
            </a:solidFill>
          </a:ln>
          <a:effectLst/>
        </p:spPr>
      </p:pic>
      <p:sp>
        <p:nvSpPr>
          <p:cNvPr id="5" name="Rectangle 2">
            <a:extLst>
              <a:ext uri="{FF2B5EF4-FFF2-40B4-BE49-F238E27FC236}">
                <a16:creationId xmlns:a16="http://schemas.microsoft.com/office/drawing/2014/main" id="{4360D401-84E8-DC29-AB32-2523A891C28A}"/>
              </a:ext>
            </a:extLst>
          </p:cNvPr>
          <p:cNvSpPr>
            <a:spLocks noGrp="1" noChangeArrowheads="1"/>
          </p:cNvSpPr>
          <p:nvPr>
            <p:ph idx="1"/>
          </p:nvPr>
        </p:nvSpPr>
        <p:spPr bwMode="auto">
          <a:xfrm>
            <a:off x="4330699" y="2412999"/>
            <a:ext cx="7861301" cy="3997813"/>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0" tIns="0" rIns="0" bIns="0" numCol="1" anchorCtr="0" compatLnSpc="1">
            <a:prstTxWarp prst="textNoShape">
              <a:avLst/>
            </a:prstTxWarp>
            <a:norm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914400">
              <a:lnSpc>
                <a:spcPct val="90000"/>
              </a:lnSpc>
              <a:spcAft>
                <a:spcPts val="600"/>
              </a:spcAft>
              <a:buClrTx/>
            </a:pPr>
            <a:r>
              <a:rPr lang="en-US" altLang="en-US" sz="1700" dirty="0">
                <a:cs typeface="Arial" panose="020B0604020202020204" pitchFamily="34" charset="0"/>
              </a:rPr>
              <a:t>When using Teams out on the field, for those who are visiting carers, it helps to stay connected with the main office, as there are many things that can be done when using this tool. You can take pictures, make video calls, and update important information, </a:t>
            </a:r>
            <a:r>
              <a:rPr kumimoji="0" lang="en-US" altLang="en-US" sz="1700" b="0" i="0" u="none" strike="noStrike" cap="none" normalizeH="0" baseline="0" dirty="0">
                <a:ln>
                  <a:noFill/>
                </a:ln>
                <a:effectLst/>
                <a:cs typeface="Arial" panose="020B0604020202020204" pitchFamily="34" charset="0"/>
              </a:rPr>
              <a:t>as this is updated straight away to whom it may concern. It's </a:t>
            </a:r>
            <a:r>
              <a:rPr lang="en-US" altLang="en-US" sz="1700" dirty="0">
                <a:cs typeface="Arial" panose="020B0604020202020204" pitchFamily="34" charset="0"/>
              </a:rPr>
              <a:t>also helpful, as the visiting carer can request things such as holidays, time off, and clocking </a:t>
            </a:r>
            <a:r>
              <a:rPr kumimoji="0" lang="en-US" altLang="en-US" sz="1700" b="0" i="0" u="none" strike="noStrike" cap="none" normalizeH="0" baseline="0" dirty="0">
                <a:ln>
                  <a:noFill/>
                </a:ln>
                <a:effectLst/>
                <a:cs typeface="Arial" panose="020B0604020202020204" pitchFamily="34" charset="0"/>
              </a:rPr>
              <a:t>in and out. ​</a:t>
            </a:r>
          </a:p>
          <a:p>
            <a:pPr marL="0" indent="0" defTabSz="914400">
              <a:lnSpc>
                <a:spcPct val="90000"/>
              </a:lnSpc>
              <a:spcAft>
                <a:spcPts val="600"/>
              </a:spcAft>
              <a:buClrTx/>
              <a:buNone/>
            </a:pPr>
            <a:endParaRPr kumimoji="0" lang="en-US" altLang="en-US" sz="1700" b="0" i="0" u="none" strike="noStrike" cap="none" normalizeH="0" baseline="0" dirty="0">
              <a:ln>
                <a:noFill/>
              </a:ln>
              <a:effectLst/>
            </a:endParaRPr>
          </a:p>
          <a:p>
            <a:pPr defTabSz="914400">
              <a:lnSpc>
                <a:spcPct val="90000"/>
              </a:lnSpc>
              <a:spcAft>
                <a:spcPts val="600"/>
              </a:spcAft>
              <a:buClrTx/>
            </a:pPr>
            <a:r>
              <a:rPr kumimoji="0" lang="en-US" altLang="en-US" sz="1700" b="0" i="0" u="none" strike="noStrike" cap="none" normalizeH="0" baseline="0" dirty="0">
                <a:ln>
                  <a:noFill/>
                </a:ln>
                <a:effectLst/>
                <a:cs typeface="Arial" panose="020B0604020202020204" pitchFamily="34" charset="0"/>
              </a:rPr>
              <a:t>This is an APP that can also be </a:t>
            </a:r>
            <a:r>
              <a:rPr lang="en-US" altLang="en-US" sz="1700" dirty="0">
                <a:cs typeface="Arial" panose="020B0604020202020204" pitchFamily="34" charset="0"/>
              </a:rPr>
              <a:t>downloaded to a mobile device, which is helpful because </a:t>
            </a:r>
            <a:r>
              <a:rPr kumimoji="0" lang="en-US" altLang="en-US" sz="1700" b="0" i="0" u="none" strike="noStrike" cap="none" normalizeH="0" baseline="0" dirty="0">
                <a:ln>
                  <a:noFill/>
                </a:ln>
                <a:effectLst/>
                <a:cs typeface="Arial" panose="020B0604020202020204" pitchFamily="34" charset="0"/>
              </a:rPr>
              <a:t>it shows when others were last online or if they are currently online. This tool can also be used for the company to safeguard their employees.​</a:t>
            </a:r>
          </a:p>
          <a:p>
            <a:pPr marL="0" indent="0" defTabSz="914400">
              <a:lnSpc>
                <a:spcPct val="90000"/>
              </a:lnSpc>
              <a:spcAft>
                <a:spcPts val="600"/>
              </a:spcAft>
              <a:buClrTx/>
              <a:buNone/>
            </a:pPr>
            <a:endParaRPr kumimoji="0" lang="en-US" altLang="en-US" sz="1700" b="0" i="0" u="none" strike="noStrike" cap="none" normalizeH="0" baseline="0" dirty="0">
              <a:ln>
                <a:noFill/>
              </a:ln>
              <a:effectLst/>
              <a:cs typeface="Arial" panose="020B0604020202020204" pitchFamily="34" charset="0"/>
            </a:endParaRPr>
          </a:p>
          <a:p>
            <a:pPr defTabSz="914400">
              <a:lnSpc>
                <a:spcPct val="90000"/>
              </a:lnSpc>
              <a:spcAft>
                <a:spcPts val="600"/>
              </a:spcAft>
              <a:buClrTx/>
            </a:pPr>
            <a:r>
              <a:rPr kumimoji="0" lang="en-US" altLang="en-US" sz="1700" b="0" i="0" u="none" strike="noStrike" cap="none" normalizeH="0" baseline="0" dirty="0">
                <a:ln>
                  <a:noFill/>
                </a:ln>
                <a:effectLst/>
                <a:cs typeface="Arial" panose="020B0604020202020204" pitchFamily="34" charset="0"/>
              </a:rPr>
              <a:t>This tool also has a “walkie-talkie” feature currently online. This tool can also be </a:t>
            </a:r>
            <a:r>
              <a:rPr lang="en-US" altLang="en-US" sz="1700" dirty="0">
                <a:cs typeface="Arial" panose="020B0604020202020204" pitchFamily="34" charset="0"/>
              </a:rPr>
              <a:t>used by the company to safeguard its employees and </a:t>
            </a:r>
            <a:r>
              <a:rPr kumimoji="0" lang="en-US" altLang="en-US" sz="1700" b="0" i="0" u="none" strike="noStrike" cap="none" normalizeH="0" baseline="0" dirty="0">
                <a:ln>
                  <a:noFill/>
                </a:ln>
                <a:effectLst/>
                <a:cs typeface="Arial" panose="020B0604020202020204" pitchFamily="34" charset="0"/>
              </a:rPr>
              <a:t>to report something in an emergency. </a:t>
            </a:r>
          </a:p>
        </p:txBody>
      </p:sp>
    </p:spTree>
    <p:extLst>
      <p:ext uri="{BB962C8B-B14F-4D97-AF65-F5344CB8AC3E}">
        <p14:creationId xmlns:p14="http://schemas.microsoft.com/office/powerpoint/2010/main" val="2359363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7" name="Freeform 6">
            <a:extLst>
              <a:ext uri="{FF2B5EF4-FFF2-40B4-BE49-F238E27FC236}">
                <a16:creationId xmlns:a16="http://schemas.microsoft.com/office/drawing/2014/main" id="{E7597382-59B5-427B-9E49-55383F0A55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175"/>
            <a:ext cx="12192000" cy="6229804"/>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8" name="Rounded Rectangle 16">
            <a:extLst>
              <a:ext uri="{FF2B5EF4-FFF2-40B4-BE49-F238E27FC236}">
                <a16:creationId xmlns:a16="http://schemas.microsoft.com/office/drawing/2014/main" id="{26471DC7-FA6E-40EF-A167-93BB0BCE16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8" y="643466"/>
            <a:ext cx="10905066" cy="4592561"/>
          </a:xfrm>
          <a:prstGeom prst="roundRect">
            <a:avLst>
              <a:gd name="adj" fmla="val 3513"/>
            </a:avLst>
          </a:prstGeom>
          <a:solidFill>
            <a:schemeClr val="tx1"/>
          </a:solidFill>
          <a:ln>
            <a:solidFill>
              <a:schemeClr val="accent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Table 7">
            <a:extLst>
              <a:ext uri="{FF2B5EF4-FFF2-40B4-BE49-F238E27FC236}">
                <a16:creationId xmlns:a16="http://schemas.microsoft.com/office/drawing/2014/main" id="{6F6EC89D-EC82-D0BB-51F7-0DB8D214DD07}"/>
              </a:ext>
            </a:extLst>
          </p:cNvPr>
          <p:cNvGraphicFramePr>
            <a:graphicFrameLocks noGrp="1"/>
          </p:cNvGraphicFramePr>
          <p:nvPr>
            <p:extLst>
              <p:ext uri="{D42A27DB-BD31-4B8C-83A1-F6EECF244321}">
                <p14:modId xmlns:p14="http://schemas.microsoft.com/office/powerpoint/2010/main" val="560483654"/>
              </p:ext>
            </p:extLst>
          </p:nvPr>
        </p:nvGraphicFramePr>
        <p:xfrm>
          <a:off x="881743" y="987006"/>
          <a:ext cx="10428516" cy="3905481"/>
        </p:xfrm>
        <a:graphic>
          <a:graphicData uri="http://schemas.openxmlformats.org/drawingml/2006/table">
            <a:tbl>
              <a:tblPr firstRow="1" bandRow="1">
                <a:tableStyleId>{21E4AEA4-8DFA-4A89-87EB-49C32662AFE0}</a:tableStyleId>
              </a:tblPr>
              <a:tblGrid>
                <a:gridCol w="5214258">
                  <a:extLst>
                    <a:ext uri="{9D8B030D-6E8A-4147-A177-3AD203B41FA5}">
                      <a16:colId xmlns:a16="http://schemas.microsoft.com/office/drawing/2014/main" val="408246699"/>
                    </a:ext>
                  </a:extLst>
                </a:gridCol>
                <a:gridCol w="5214258">
                  <a:extLst>
                    <a:ext uri="{9D8B030D-6E8A-4147-A177-3AD203B41FA5}">
                      <a16:colId xmlns:a16="http://schemas.microsoft.com/office/drawing/2014/main" val="62799666"/>
                    </a:ext>
                  </a:extLst>
                </a:gridCol>
              </a:tblGrid>
              <a:tr h="526641">
                <a:tc>
                  <a:txBody>
                    <a:bodyPr/>
                    <a:lstStyle/>
                    <a:p>
                      <a:pPr algn="ctr"/>
                      <a:r>
                        <a:rPr lang="en-US" sz="2700" u="sng"/>
                        <a:t>Advantages </a:t>
                      </a:r>
                    </a:p>
                  </a:txBody>
                  <a:tcPr marL="78214" marR="78214" marT="39107" marB="39107"/>
                </a:tc>
                <a:tc>
                  <a:txBody>
                    <a:bodyPr/>
                    <a:lstStyle/>
                    <a:p>
                      <a:pPr algn="ctr"/>
                      <a:r>
                        <a:rPr lang="en-US" sz="2700" u="sng"/>
                        <a:t>Challenges </a:t>
                      </a:r>
                    </a:p>
                  </a:txBody>
                  <a:tcPr marL="78214" marR="78214" marT="39107" marB="39107"/>
                </a:tc>
                <a:extLst>
                  <a:ext uri="{0D108BD9-81ED-4DB2-BD59-A6C34878D82A}">
                    <a16:rowId xmlns:a16="http://schemas.microsoft.com/office/drawing/2014/main" val="3152543375"/>
                  </a:ext>
                </a:extLst>
              </a:tr>
              <a:tr h="1048066">
                <a:tc>
                  <a:txBody>
                    <a:bodyPr/>
                    <a:lstStyle/>
                    <a:p>
                      <a:pPr algn="just"/>
                      <a:r>
                        <a:rPr lang="en-US" sz="1500"/>
                        <a:t>Contact:</a:t>
                      </a:r>
                      <a:r>
                        <a:rPr lang="en-GB" sz="1500" b="0" i="0" u="none" strike="noStrike" kern="1200">
                          <a:solidFill>
                            <a:schemeClr val="dk1"/>
                          </a:solidFill>
                          <a:effectLst/>
                          <a:latin typeface="+mn-lt"/>
                          <a:ea typeface="+mn-ea"/>
                          <a:cs typeface="+mn-cs"/>
                        </a:rPr>
                        <a:t> This is an amazing way to stay in touch with those far from us; you can send real-time information. </a:t>
                      </a:r>
                      <a:endParaRPr lang="en-US" sz="1500"/>
                    </a:p>
                  </a:txBody>
                  <a:tcPr marL="78214" marR="78214" marT="39107" marB="39107"/>
                </a:tc>
                <a:tc>
                  <a:txBody>
                    <a:bodyPr/>
                    <a:lstStyle/>
                    <a:p>
                      <a:pPr algn="just"/>
                      <a:r>
                        <a:rPr lang="en-GB" sz="1500" b="0" i="0" u="none" strike="noStrike" kern="1200">
                          <a:solidFill>
                            <a:schemeClr val="dk1"/>
                          </a:solidFill>
                          <a:effectLst/>
                          <a:latin typeface="+mn-lt"/>
                          <a:ea typeface="+mn-ea"/>
                          <a:cs typeface="+mn-cs"/>
                        </a:rPr>
                        <a:t>Digital Skills and Literacy: </a:t>
                      </a:r>
                    </a:p>
                    <a:p>
                      <a:pPr algn="just"/>
                      <a:r>
                        <a:rPr lang="en-GB" sz="1500" b="0" i="0" u="none" strike="noStrike" kern="1200">
                          <a:solidFill>
                            <a:schemeClr val="dk1"/>
                          </a:solidFill>
                          <a:effectLst/>
                          <a:latin typeface="+mn-lt"/>
                          <a:ea typeface="+mn-ea"/>
                          <a:cs typeface="+mn-cs"/>
                        </a:rPr>
                        <a:t>not having the courage and the ability when using technology tools could lead to individuals' online services, especially among the elderly. </a:t>
                      </a:r>
                      <a:endParaRPr lang="en-US" sz="1500"/>
                    </a:p>
                  </a:txBody>
                  <a:tcPr marL="78214" marR="78214" marT="39107" marB="39107"/>
                </a:tc>
                <a:extLst>
                  <a:ext uri="{0D108BD9-81ED-4DB2-BD59-A6C34878D82A}">
                    <a16:rowId xmlns:a16="http://schemas.microsoft.com/office/drawing/2014/main" val="3715739922"/>
                  </a:ext>
                </a:extLst>
              </a:tr>
              <a:tr h="1048066">
                <a:tc>
                  <a:txBody>
                    <a:bodyPr/>
                    <a:lstStyle/>
                    <a:p>
                      <a:pPr algn="just"/>
                      <a:r>
                        <a:rPr lang="en-GB" sz="1500" b="0" i="0" u="none" strike="noStrike" kern="1200">
                          <a:solidFill>
                            <a:schemeClr val="dk1"/>
                          </a:solidFill>
                          <a:effectLst/>
                          <a:latin typeface="+mn-lt"/>
                          <a:ea typeface="+mn-ea"/>
                          <a:cs typeface="+mn-cs"/>
                        </a:rPr>
                        <a:t>Education/Work Remote: being able to continue studies if for you could not attend a lesson. For work you can continue to do your tasks that are ask from working from home. </a:t>
                      </a:r>
                      <a:endParaRPr lang="en-US" sz="1500"/>
                    </a:p>
                  </a:txBody>
                  <a:tcPr marL="78214" marR="78214" marT="39107" marB="39107"/>
                </a:tc>
                <a:tc>
                  <a:txBody>
                    <a:bodyPr/>
                    <a:lstStyle/>
                    <a:p>
                      <a:pPr algn="just"/>
                      <a:r>
                        <a:rPr lang="en-GB" sz="1500" b="0" i="0" u="none" strike="noStrike" kern="1200">
                          <a:solidFill>
                            <a:schemeClr val="dk1"/>
                          </a:solidFill>
                          <a:effectLst/>
                          <a:latin typeface="+mn-lt"/>
                          <a:ea typeface="+mn-ea"/>
                          <a:cs typeface="+mn-cs"/>
                        </a:rPr>
                        <a:t>Affordability: this can be an impact as of the cost of devices and network providers not being able to afford the services</a:t>
                      </a:r>
                      <a:endParaRPr lang="en-US" sz="1500"/>
                    </a:p>
                  </a:txBody>
                  <a:tcPr marL="78214" marR="78214" marT="39107" marB="39107"/>
                </a:tc>
                <a:extLst>
                  <a:ext uri="{0D108BD9-81ED-4DB2-BD59-A6C34878D82A}">
                    <a16:rowId xmlns:a16="http://schemas.microsoft.com/office/drawing/2014/main" val="1657807059"/>
                  </a:ext>
                </a:extLst>
              </a:tr>
              <a:tr h="1282708">
                <a:tc>
                  <a:txBody>
                    <a:bodyPr/>
                    <a:lstStyle/>
                    <a:p>
                      <a:pPr algn="just"/>
                      <a:r>
                        <a:rPr lang="en-GB" sz="1500" b="0" i="0" u="none" strike="noStrike" kern="1200">
                          <a:solidFill>
                            <a:schemeClr val="dk1"/>
                          </a:solidFill>
                          <a:effectLst/>
                          <a:latin typeface="+mn-lt"/>
                          <a:ea typeface="+mn-ea"/>
                          <a:cs typeface="+mn-cs"/>
                        </a:rPr>
                        <a:t>Saves Time: Being able to just send an email or text message instantly saves time.</a:t>
                      </a:r>
                    </a:p>
                    <a:p>
                      <a:pPr algn="just"/>
                      <a:endParaRPr lang="en-GB" sz="1500" b="0" i="0" u="none" strike="noStrike" kern="1200">
                        <a:solidFill>
                          <a:schemeClr val="dk1"/>
                        </a:solidFill>
                        <a:effectLst/>
                        <a:latin typeface="+mn-lt"/>
                        <a:ea typeface="+mn-ea"/>
                        <a:cs typeface="+mn-cs"/>
                      </a:endParaRPr>
                    </a:p>
                    <a:p>
                      <a:pPr algn="just"/>
                      <a:r>
                        <a:rPr lang="en-GB" sz="1500" b="0" i="0" u="none" strike="noStrike" kern="1200">
                          <a:solidFill>
                            <a:schemeClr val="dk1"/>
                          </a:solidFill>
                          <a:effectLst/>
                          <a:latin typeface="+mn-lt"/>
                          <a:ea typeface="+mn-ea"/>
                          <a:cs typeface="+mn-cs"/>
                        </a:rPr>
                        <a:t>Communication will also be easier, as you will be able to communicate faster by using the technology. </a:t>
                      </a:r>
                      <a:endParaRPr lang="en-US" sz="1500"/>
                    </a:p>
                  </a:txBody>
                  <a:tcPr marL="78214" marR="78214" marT="39107" marB="39107"/>
                </a:tc>
                <a:tc>
                  <a:txBody>
                    <a:bodyPr/>
                    <a:lstStyle/>
                    <a:p>
                      <a:pPr algn="just"/>
                      <a:r>
                        <a:rPr lang="en-GB" sz="1500" b="0" i="0" u="none" strike="noStrike" kern="1200">
                          <a:solidFill>
                            <a:schemeClr val="dk1"/>
                          </a:solidFill>
                          <a:effectLst/>
                          <a:latin typeface="+mn-lt"/>
                          <a:ea typeface="+mn-ea"/>
                          <a:cs typeface="+mn-cs"/>
                        </a:rPr>
                        <a:t>Signal: This can be a problem as you need this to be able to access tools that require internet access, and in some areas, this can be very poor. </a:t>
                      </a:r>
                      <a:endParaRPr lang="en-US" sz="1500"/>
                    </a:p>
                  </a:txBody>
                  <a:tcPr marL="78214" marR="78214" marT="39107" marB="39107"/>
                </a:tc>
                <a:extLst>
                  <a:ext uri="{0D108BD9-81ED-4DB2-BD59-A6C34878D82A}">
                    <a16:rowId xmlns:a16="http://schemas.microsoft.com/office/drawing/2014/main" val="2346546710"/>
                  </a:ext>
                </a:extLst>
              </a:tr>
            </a:tbl>
          </a:graphicData>
        </a:graphic>
      </p:graphicFrame>
    </p:spTree>
    <p:extLst>
      <p:ext uri="{BB962C8B-B14F-4D97-AF65-F5344CB8AC3E}">
        <p14:creationId xmlns:p14="http://schemas.microsoft.com/office/powerpoint/2010/main" val="5298645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6" name="Freeform 6">
            <a:extLst>
              <a:ext uri="{FF2B5EF4-FFF2-40B4-BE49-F238E27FC236}">
                <a16:creationId xmlns:a16="http://schemas.microsoft.com/office/drawing/2014/main" id="{732012F0-A79F-4166-AAFD-796C07F49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886" y="-3175"/>
            <a:ext cx="12192000" cy="6229804"/>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solidFill>
            <a:srgbClr val="FFFFFF"/>
          </a:solidFill>
          <a:ln/>
          <a:effectLst/>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graphicFrame>
        <p:nvGraphicFramePr>
          <p:cNvPr id="4" name="Table 3">
            <a:extLst>
              <a:ext uri="{FF2B5EF4-FFF2-40B4-BE49-F238E27FC236}">
                <a16:creationId xmlns:a16="http://schemas.microsoft.com/office/drawing/2014/main" id="{8180D043-BF9A-1CBC-2E96-17B307135328}"/>
              </a:ext>
            </a:extLst>
          </p:cNvPr>
          <p:cNvGraphicFramePr>
            <a:graphicFrameLocks noGrp="1"/>
          </p:cNvGraphicFramePr>
          <p:nvPr>
            <p:extLst>
              <p:ext uri="{D42A27DB-BD31-4B8C-83A1-F6EECF244321}">
                <p14:modId xmlns:p14="http://schemas.microsoft.com/office/powerpoint/2010/main" val="1348018926"/>
              </p:ext>
            </p:extLst>
          </p:nvPr>
        </p:nvGraphicFramePr>
        <p:xfrm>
          <a:off x="318709" y="440164"/>
          <a:ext cx="11554582" cy="5292307"/>
        </p:xfrm>
        <a:graphic>
          <a:graphicData uri="http://schemas.openxmlformats.org/drawingml/2006/table">
            <a:tbl>
              <a:tblPr firstRow="1" bandRow="1">
                <a:tableStyleId>{21E4AEA4-8DFA-4A89-87EB-49C32662AFE0}</a:tableStyleId>
              </a:tblPr>
              <a:tblGrid>
                <a:gridCol w="5791900">
                  <a:extLst>
                    <a:ext uri="{9D8B030D-6E8A-4147-A177-3AD203B41FA5}">
                      <a16:colId xmlns:a16="http://schemas.microsoft.com/office/drawing/2014/main" val="2473771681"/>
                    </a:ext>
                  </a:extLst>
                </a:gridCol>
                <a:gridCol w="5762682">
                  <a:extLst>
                    <a:ext uri="{9D8B030D-6E8A-4147-A177-3AD203B41FA5}">
                      <a16:colId xmlns:a16="http://schemas.microsoft.com/office/drawing/2014/main" val="873256358"/>
                    </a:ext>
                  </a:extLst>
                </a:gridCol>
              </a:tblGrid>
              <a:tr h="406489">
                <a:tc>
                  <a:txBody>
                    <a:bodyPr/>
                    <a:lstStyle/>
                    <a:p>
                      <a:pPr algn="ctr"/>
                      <a:r>
                        <a:rPr lang="en-US" sz="1900" dirty="0"/>
                        <a:t>Advantages of using teams </a:t>
                      </a:r>
                    </a:p>
                  </a:txBody>
                  <a:tcPr marL="73015" marR="73015" marT="36507" marB="36507"/>
                </a:tc>
                <a:tc>
                  <a:txBody>
                    <a:bodyPr/>
                    <a:lstStyle/>
                    <a:p>
                      <a:pPr algn="ctr"/>
                      <a:r>
                        <a:rPr lang="en-US" sz="1900" dirty="0"/>
                        <a:t>Limitations of using teams </a:t>
                      </a:r>
                    </a:p>
                  </a:txBody>
                  <a:tcPr marL="73015" marR="73015" marT="36507" marB="36507"/>
                </a:tc>
                <a:extLst>
                  <a:ext uri="{0D108BD9-81ED-4DB2-BD59-A6C34878D82A}">
                    <a16:rowId xmlns:a16="http://schemas.microsoft.com/office/drawing/2014/main" val="2297052569"/>
                  </a:ext>
                </a:extLst>
              </a:tr>
              <a:tr h="1201215">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400" dirty="0">
                          <a:solidFill>
                            <a:srgbClr val="FF0000"/>
                          </a:solidFill>
                          <a:effectLst>
                            <a:outerShdw blurRad="38100" dist="38100" dir="2700000" algn="tl">
                              <a:srgbClr val="000000">
                                <a:alpha val="43137"/>
                              </a:srgbClr>
                            </a:outerShdw>
                          </a:effectLst>
                        </a:rPr>
                        <a:t>T</a:t>
                      </a:r>
                      <a:r>
                        <a:rPr lang="en-GB" sz="1400" dirty="0">
                          <a:solidFill>
                            <a:srgbClr val="FF0000"/>
                          </a:solidFill>
                        </a:rPr>
                        <a:t>argeted Communication (Microsoft, 2025) : </a:t>
                      </a:r>
                      <a:r>
                        <a:rPr lang="en-GB" sz="1400" dirty="0"/>
                        <a:t>this is to support and to manage information of those using the service by the professional this also helps knowing who is on shift and being able to contact them in enough time will deliver patient care accurately.  </a:t>
                      </a:r>
                    </a:p>
                    <a:p>
                      <a:endParaRPr lang="en-US" sz="1400" dirty="0"/>
                    </a:p>
                  </a:txBody>
                  <a:tcPr marL="73015" marR="73015" marT="36507" marB="36507"/>
                </a:tc>
                <a:tc>
                  <a:txBody>
                    <a:bodyPr/>
                    <a:lstStyle/>
                    <a:p>
                      <a:r>
                        <a:rPr lang="en-GB" sz="1400" dirty="0">
                          <a:solidFill>
                            <a:srgbClr val="FF0000"/>
                          </a:solidFill>
                        </a:rPr>
                        <a:t>Technological Reequipments (Microsoft,2025) : </a:t>
                      </a:r>
                      <a:r>
                        <a:rPr lang="en-GB" sz="1400" dirty="0"/>
                        <a:t>teams depend on a high- quality WIFI connection, which can cause an issue if the connection is not strong in some areas of the care home. Also, not knowing the required skills could be a problem. For those working in field not having a good connectivity could face challenges. </a:t>
                      </a:r>
                      <a:endParaRPr lang="en-US" sz="1400" dirty="0"/>
                    </a:p>
                  </a:txBody>
                  <a:tcPr marL="73015" marR="73015" marT="36507" marB="36507"/>
                </a:tc>
                <a:extLst>
                  <a:ext uri="{0D108BD9-81ED-4DB2-BD59-A6C34878D82A}">
                    <a16:rowId xmlns:a16="http://schemas.microsoft.com/office/drawing/2014/main" val="3382411754"/>
                  </a:ext>
                </a:extLst>
              </a:tr>
              <a:tr h="1201215">
                <a:tc>
                  <a:txBody>
                    <a:bodyPr/>
                    <a:lstStyle/>
                    <a:p>
                      <a:r>
                        <a:rPr lang="en-GB" sz="1400" b="0" i="0" u="none" strike="noStrike" kern="1200" dirty="0">
                          <a:solidFill>
                            <a:srgbClr val="FF0000"/>
                          </a:solidFill>
                          <a:effectLst/>
                          <a:latin typeface="+mn-lt"/>
                          <a:ea typeface="+mn-ea"/>
                          <a:cs typeface="+mn-cs"/>
                        </a:rPr>
                        <a:t>Improved Safety</a:t>
                      </a:r>
                      <a:r>
                        <a:rPr lang="en-GB" sz="1400" b="0" i="0" u="none" strike="noStrike" kern="1200" dirty="0">
                          <a:solidFill>
                            <a:schemeClr val="dk1"/>
                          </a:solidFill>
                          <a:effectLst/>
                          <a:latin typeface="+mn-lt"/>
                          <a:ea typeface="+mn-ea"/>
                          <a:cs typeface="+mn-cs"/>
                        </a:rPr>
                        <a:t>: this can help to keep things organised by having different files for all users and ensuring that all care plans and any other important information are accessible, which can lead to a high quality of care. </a:t>
                      </a:r>
                      <a:endParaRPr lang="en-US" sz="1400" dirty="0"/>
                    </a:p>
                  </a:txBody>
                  <a:tcPr marL="73015" marR="73015" marT="36507" marB="36507"/>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400" dirty="0">
                          <a:solidFill>
                            <a:srgbClr val="FF0000"/>
                          </a:solidFill>
                        </a:rPr>
                        <a:t>Data Security Risks: </a:t>
                      </a:r>
                      <a:r>
                        <a:rPr lang="en-GB" sz="1400" dirty="0"/>
                        <a:t>when not aware of the skills and tools needed when using teams could get you into data breaches or could occur in having difficulty with privacy issues. But is secure when installed correctly. </a:t>
                      </a:r>
                    </a:p>
                    <a:p>
                      <a:endParaRPr lang="en-US" sz="1400" dirty="0"/>
                    </a:p>
                  </a:txBody>
                  <a:tcPr marL="73015" marR="73015" marT="36507" marB="36507"/>
                </a:tc>
                <a:extLst>
                  <a:ext uri="{0D108BD9-81ED-4DB2-BD59-A6C34878D82A}">
                    <a16:rowId xmlns:a16="http://schemas.microsoft.com/office/drawing/2014/main" val="1715752753"/>
                  </a:ext>
                </a:extLst>
              </a:tr>
              <a:tr h="1419375">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400" dirty="0">
                          <a:solidFill>
                            <a:srgbClr val="FF0000"/>
                          </a:solidFill>
                        </a:rPr>
                        <a:t>Virtual Meetings and Consultations (Microsoft, 2025): </a:t>
                      </a:r>
                      <a:r>
                        <a:rPr lang="en-GB" sz="1400" dirty="0">
                          <a:solidFill>
                            <a:schemeClr val="bg1"/>
                          </a:solidFill>
                        </a:rPr>
                        <a:t>this enables high-quality audio/video calls between the user and their family members. You can also receive instant messages about the user that is secure. This can also monitor care beyond being in hospital you can use teams for follow up appointments and reducing hospital intakes. </a:t>
                      </a:r>
                    </a:p>
                    <a:p>
                      <a:endParaRPr lang="en-US" sz="1400" dirty="0"/>
                    </a:p>
                  </a:txBody>
                  <a:tcPr marL="73015" marR="73015" marT="36507" marB="36507"/>
                </a:tc>
                <a:tc>
                  <a:txBody>
                    <a:bodyPr/>
                    <a:lstStyle/>
                    <a:p>
                      <a:r>
                        <a:rPr lang="en-GB" sz="1400" b="0" i="0" u="none" strike="noStrike" kern="1200" dirty="0">
                          <a:solidFill>
                            <a:srgbClr val="FF0000"/>
                          </a:solidFill>
                          <a:effectLst/>
                          <a:latin typeface="+mn-lt"/>
                          <a:ea typeface="+mn-ea"/>
                          <a:cs typeface="+mn-cs"/>
                        </a:rPr>
                        <a:t>Potential for Communication Issues</a:t>
                      </a:r>
                      <a:r>
                        <a:rPr lang="en-GB" sz="1400" b="0" i="0" u="none" strike="noStrike" kern="1200" dirty="0">
                          <a:solidFill>
                            <a:schemeClr val="dk1"/>
                          </a:solidFill>
                          <a:effectLst/>
                          <a:latin typeface="+mn-lt"/>
                          <a:ea typeface="+mn-ea"/>
                          <a:cs typeface="+mn-cs"/>
                        </a:rPr>
                        <a:t>: when communication skills are not to a knowledgeable standard, it can lead to miscommunication, especially if the platform is not being used frequently. </a:t>
                      </a:r>
                      <a:endParaRPr lang="en-US" sz="1400" dirty="0"/>
                    </a:p>
                  </a:txBody>
                  <a:tcPr marL="73015" marR="73015" marT="36507" marB="36507"/>
                </a:tc>
                <a:extLst>
                  <a:ext uri="{0D108BD9-81ED-4DB2-BD59-A6C34878D82A}">
                    <a16:rowId xmlns:a16="http://schemas.microsoft.com/office/drawing/2014/main" val="1499520083"/>
                  </a:ext>
                </a:extLst>
              </a:tr>
              <a:tr h="764895">
                <a:tc>
                  <a:txBody>
                    <a:bodyPr/>
                    <a:lstStyle/>
                    <a:p>
                      <a:r>
                        <a:rPr lang="en-GB" sz="1400" b="0" i="0" u="none" strike="noStrike" kern="1200" dirty="0">
                          <a:solidFill>
                            <a:srgbClr val="FF0000"/>
                          </a:solidFill>
                          <a:effectLst/>
                          <a:latin typeface="+mn-lt"/>
                          <a:ea typeface="+mn-ea"/>
                          <a:cs typeface="+mn-cs"/>
                        </a:rPr>
                        <a:t>Time Savings</a:t>
                      </a:r>
                      <a:r>
                        <a:rPr lang="en-GB" sz="1400" b="0" i="0" u="none" strike="noStrike" kern="1200" dirty="0">
                          <a:solidFill>
                            <a:schemeClr val="dk1"/>
                          </a:solidFill>
                          <a:effectLst/>
                          <a:latin typeface="+mn-lt"/>
                          <a:ea typeface="+mn-ea"/>
                          <a:cs typeface="+mn-cs"/>
                        </a:rPr>
                        <a:t>: Using Teams can save time spent on admin work, such as rota planning or writing reports. You can do this when using built-in task management. </a:t>
                      </a:r>
                      <a:endParaRPr lang="en-US" sz="1400" dirty="0"/>
                    </a:p>
                  </a:txBody>
                  <a:tcPr marL="73015" marR="73015" marT="36507" marB="36507"/>
                </a:tc>
                <a:tc>
                  <a:txBody>
                    <a:bodyPr/>
                    <a:lstStyle/>
                    <a:p>
                      <a:r>
                        <a:rPr lang="en-GB" sz="1400" b="0" i="0" u="none" strike="noStrike" kern="1200" dirty="0">
                          <a:solidFill>
                            <a:srgbClr val="FF0000"/>
                          </a:solidFill>
                          <a:effectLst/>
                          <a:latin typeface="+mn-lt"/>
                          <a:ea typeface="+mn-ea"/>
                          <a:cs typeface="+mn-cs"/>
                        </a:rPr>
                        <a:t>Resourcing and Time (Microsoft, 2025): </a:t>
                      </a:r>
                      <a:r>
                        <a:rPr lang="en-GB" sz="1400" b="0" i="0" u="none" strike="noStrike" kern="1200" dirty="0">
                          <a:solidFill>
                            <a:schemeClr val="dk1"/>
                          </a:solidFill>
                          <a:effectLst/>
                          <a:latin typeface="+mn-lt"/>
                          <a:ea typeface="+mn-ea"/>
                          <a:cs typeface="+mn-cs"/>
                        </a:rPr>
                        <a:t>It takes a large amount of time to maintain and keep this platform up to date with all relevant information and required software. </a:t>
                      </a:r>
                      <a:endParaRPr lang="en-US" sz="1400" dirty="0"/>
                    </a:p>
                  </a:txBody>
                  <a:tcPr marL="73015" marR="73015" marT="36507" marB="36507"/>
                </a:tc>
                <a:extLst>
                  <a:ext uri="{0D108BD9-81ED-4DB2-BD59-A6C34878D82A}">
                    <a16:rowId xmlns:a16="http://schemas.microsoft.com/office/drawing/2014/main" val="2007436018"/>
                  </a:ext>
                </a:extLst>
              </a:tr>
            </a:tbl>
          </a:graphicData>
        </a:graphic>
      </p:graphicFrame>
    </p:spTree>
    <p:extLst>
      <p:ext uri="{BB962C8B-B14F-4D97-AF65-F5344CB8AC3E}">
        <p14:creationId xmlns:p14="http://schemas.microsoft.com/office/powerpoint/2010/main" val="23141063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CA10C530-1491-4DC2-8239-5807DE079C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6">
            <a:extLst>
              <a:ext uri="{FF2B5EF4-FFF2-40B4-BE49-F238E27FC236}">
                <a16:creationId xmlns:a16="http://schemas.microsoft.com/office/drawing/2014/main" id="{5CE2BB67-CFE2-40C2-A718-0811C85500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solidFill>
            <a:schemeClr val="tx1"/>
          </a:solid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2D74D21F-AD83-74D3-EA77-6B59D9419987}"/>
              </a:ext>
            </a:extLst>
          </p:cNvPr>
          <p:cNvSpPr>
            <a:spLocks noGrp="1"/>
          </p:cNvSpPr>
          <p:nvPr>
            <p:ph type="title"/>
          </p:nvPr>
        </p:nvSpPr>
        <p:spPr>
          <a:xfrm>
            <a:off x="810000" y="447188"/>
            <a:ext cx="10571998" cy="970450"/>
          </a:xfrm>
        </p:spPr>
        <p:txBody>
          <a:bodyPr>
            <a:normAutofit/>
          </a:bodyPr>
          <a:lstStyle/>
          <a:p>
            <a:pPr>
              <a:lnSpc>
                <a:spcPct val="90000"/>
              </a:lnSpc>
            </a:pPr>
            <a:r>
              <a:rPr lang="en-GB" sz="3100" dirty="0"/>
              <a:t>Group member 3 ( Sadia ) Digital safety action plan</a:t>
            </a:r>
            <a:br>
              <a:rPr lang="en-GB" sz="3100" dirty="0"/>
            </a:br>
            <a:endParaRPr lang="en-US" sz="3100" dirty="0"/>
          </a:p>
        </p:txBody>
      </p:sp>
      <p:graphicFrame>
        <p:nvGraphicFramePr>
          <p:cNvPr id="13" name="Content Placeholder 2">
            <a:extLst>
              <a:ext uri="{FF2B5EF4-FFF2-40B4-BE49-F238E27FC236}">
                <a16:creationId xmlns:a16="http://schemas.microsoft.com/office/drawing/2014/main" id="{A5EB6280-84F2-2E37-1B73-F0FCAB43D9DD}"/>
              </a:ext>
            </a:extLst>
          </p:cNvPr>
          <p:cNvGraphicFramePr>
            <a:graphicFrameLocks noGrp="1"/>
          </p:cNvGraphicFramePr>
          <p:nvPr>
            <p:ph idx="1"/>
            <p:extLst>
              <p:ext uri="{D42A27DB-BD31-4B8C-83A1-F6EECF244321}">
                <p14:modId xmlns:p14="http://schemas.microsoft.com/office/powerpoint/2010/main" val="623758554"/>
              </p:ext>
            </p:extLst>
          </p:nvPr>
        </p:nvGraphicFramePr>
        <p:xfrm>
          <a:off x="819150" y="2494722"/>
          <a:ext cx="10553700" cy="33647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51403719"/>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34DF71-4480-2F79-A3D4-BB9DA6871E6E}"/>
              </a:ext>
            </a:extLst>
          </p:cNvPr>
          <p:cNvSpPr>
            <a:spLocks noGrp="1"/>
          </p:cNvSpPr>
          <p:nvPr>
            <p:ph type="title"/>
          </p:nvPr>
        </p:nvSpPr>
        <p:spPr>
          <a:xfrm>
            <a:off x="924907" y="1971836"/>
            <a:ext cx="9784428" cy="261500"/>
          </a:xfrm>
        </p:spPr>
        <p:txBody>
          <a:bodyPr>
            <a:normAutofit fontScale="90000"/>
          </a:bodyPr>
          <a:lstStyle/>
          <a:p>
            <a:pPr algn="ctr"/>
            <a:r>
              <a:rPr lang="en-US" sz="2700" dirty="0"/>
              <a:t>Secure access </a:t>
            </a:r>
            <a:br>
              <a:rPr lang="en-US" sz="2700" dirty="0"/>
            </a:br>
            <a:br>
              <a:rPr lang="en-US" sz="2700" dirty="0"/>
            </a:br>
            <a:r>
              <a:rPr lang="en-GB" sz="2700" dirty="0"/>
              <a:t>To keep important information safe, Greenfield should make it harder for unauthorised users to access its digital systems. </a:t>
            </a:r>
            <a:br>
              <a:rPr lang="en-GB" dirty="0"/>
            </a:br>
            <a:endParaRPr lang="en-US" dirty="0"/>
          </a:p>
        </p:txBody>
      </p:sp>
      <p:graphicFrame>
        <p:nvGraphicFramePr>
          <p:cNvPr id="5" name="Content Placeholder 2">
            <a:extLst>
              <a:ext uri="{FF2B5EF4-FFF2-40B4-BE49-F238E27FC236}">
                <a16:creationId xmlns:a16="http://schemas.microsoft.com/office/drawing/2014/main" id="{1949845B-8EA5-27AB-31B7-6EE7358134A6}"/>
              </a:ext>
            </a:extLst>
          </p:cNvPr>
          <p:cNvGraphicFramePr>
            <a:graphicFrameLocks noGrp="1"/>
          </p:cNvGraphicFramePr>
          <p:nvPr>
            <p:ph idx="1"/>
            <p:extLst>
              <p:ext uri="{D42A27DB-BD31-4B8C-83A1-F6EECF244321}">
                <p14:modId xmlns:p14="http://schemas.microsoft.com/office/powerpoint/2010/main" val="3446939079"/>
              </p:ext>
            </p:extLst>
          </p:nvPr>
        </p:nvGraphicFramePr>
        <p:xfrm>
          <a:off x="1445699" y="2396587"/>
          <a:ext cx="9784428" cy="18755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CCDC47AF-0143-1C6D-6C60-A97B413853BA}"/>
              </a:ext>
            </a:extLst>
          </p:cNvPr>
          <p:cNvSpPr txBox="1"/>
          <p:nvPr/>
        </p:nvSpPr>
        <p:spPr>
          <a:xfrm>
            <a:off x="924907" y="4624665"/>
            <a:ext cx="10586433" cy="2031325"/>
          </a:xfrm>
          <a:prstGeom prst="rect">
            <a:avLst/>
          </a:prstGeom>
          <a:noFill/>
        </p:spPr>
        <p:txBody>
          <a:bodyPr wrap="square" rtlCol="0">
            <a:spAutoFit/>
          </a:bodyPr>
          <a:lstStyle/>
          <a:p>
            <a:pPr marL="285750" lvl="0" indent="-285750" algn="just">
              <a:buFont typeface="Courier New" panose="02070309020205020404" pitchFamily="49" charset="0"/>
              <a:buChar char="o"/>
            </a:pPr>
            <a:r>
              <a:rPr lang="en-GB" dirty="0"/>
              <a:t>Staff should use strong passwords that prevent unauthorised users from easily guessing them. </a:t>
            </a:r>
          </a:p>
          <a:p>
            <a:pPr marL="285750" lvl="0" indent="-285750" algn="ctr">
              <a:buFont typeface="Wingdings" pitchFamily="2" charset="2"/>
              <a:buChar char="v"/>
            </a:pPr>
            <a:endParaRPr lang="en-GB" dirty="0"/>
          </a:p>
          <a:p>
            <a:pPr marL="285750" lvl="0" indent="-285750" algn="just">
              <a:buFont typeface="Courier New" panose="02070309020205020404" pitchFamily="49" charset="0"/>
              <a:buChar char="o"/>
            </a:pPr>
            <a:r>
              <a:rPr lang="en-GB" dirty="0"/>
              <a:t>Multi-factor authentication will add extra security, so even if someone guessed the passwords. They still can’t access the system without the second verification step. </a:t>
            </a:r>
          </a:p>
          <a:p>
            <a:pPr lvl="0" algn="just"/>
            <a:endParaRPr lang="en-GB" dirty="0"/>
          </a:p>
          <a:p>
            <a:pPr marL="285750" lvl="0" indent="-285750" algn="just">
              <a:buFont typeface="Courier New" panose="02070309020205020404" pitchFamily="49" charset="0"/>
              <a:buChar char="o"/>
            </a:pPr>
            <a:r>
              <a:rPr lang="en-GB" dirty="0"/>
              <a:t>Role-based access will ensure staff can access information only based on their role. </a:t>
            </a:r>
          </a:p>
        </p:txBody>
      </p:sp>
    </p:spTree>
    <p:extLst>
      <p:ext uri="{BB962C8B-B14F-4D97-AF65-F5344CB8AC3E}">
        <p14:creationId xmlns:p14="http://schemas.microsoft.com/office/powerpoint/2010/main" val="4428286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91A3B-2EC0-31B7-628D-12E394B41751}"/>
              </a:ext>
            </a:extLst>
          </p:cNvPr>
          <p:cNvSpPr>
            <a:spLocks noGrp="1"/>
          </p:cNvSpPr>
          <p:nvPr>
            <p:ph type="title"/>
          </p:nvPr>
        </p:nvSpPr>
        <p:spPr/>
        <p:txBody>
          <a:bodyPr/>
          <a:lstStyle/>
          <a:p>
            <a:pPr algn="ctr"/>
            <a:r>
              <a:rPr lang="en-US" dirty="0"/>
              <a:t>Email awareness </a:t>
            </a:r>
          </a:p>
        </p:txBody>
      </p:sp>
      <p:graphicFrame>
        <p:nvGraphicFramePr>
          <p:cNvPr id="13" name="Content Placeholder 2">
            <a:extLst>
              <a:ext uri="{FF2B5EF4-FFF2-40B4-BE49-F238E27FC236}">
                <a16:creationId xmlns:a16="http://schemas.microsoft.com/office/drawing/2014/main" id="{DB086A04-2AB7-47B5-55AA-9074ABA5F40A}"/>
              </a:ext>
            </a:extLst>
          </p:cNvPr>
          <p:cNvGraphicFramePr>
            <a:graphicFrameLocks noGrp="1"/>
          </p:cNvGraphicFramePr>
          <p:nvPr>
            <p:ph idx="1"/>
            <p:extLst>
              <p:ext uri="{D42A27DB-BD31-4B8C-83A1-F6EECF244321}">
                <p14:modId xmlns:p14="http://schemas.microsoft.com/office/powerpoint/2010/main" val="1474207349"/>
              </p:ext>
            </p:extLst>
          </p:nvPr>
        </p:nvGraphicFramePr>
        <p:xfrm>
          <a:off x="552246" y="2236497"/>
          <a:ext cx="11087506" cy="28671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B936178C-1A73-99E5-3FA1-33F8674D2C62}"/>
              </a:ext>
            </a:extLst>
          </p:cNvPr>
          <p:cNvSpPr txBox="1"/>
          <p:nvPr/>
        </p:nvSpPr>
        <p:spPr>
          <a:xfrm>
            <a:off x="927980" y="4657344"/>
            <a:ext cx="10252083" cy="1754326"/>
          </a:xfrm>
          <a:prstGeom prst="rect">
            <a:avLst/>
          </a:prstGeom>
          <a:noFill/>
          <a:ln>
            <a:noFill/>
          </a:ln>
        </p:spPr>
        <p:txBody>
          <a:bodyPr wrap="square" rtlCol="0">
            <a:spAutoFit/>
          </a:bodyPr>
          <a:lstStyle/>
          <a:p>
            <a:pPr marL="285750" lvl="0" indent="-285750" algn="ctr">
              <a:buFont typeface="Arial" panose="020B0604020202020204" pitchFamily="34" charset="0"/>
              <a:buChar char="•"/>
            </a:pPr>
            <a:r>
              <a:rPr lang="en-US" dirty="0"/>
              <a:t>Greenfield uses Microsoft 365 for communication, and staff must be aware of email threats such as phishing. These are false messages designed to trick users into revealing sensitive information such as passwords, bank details, or company data.</a:t>
            </a:r>
          </a:p>
          <a:p>
            <a:pPr marL="285750" lvl="0" indent="-285750" algn="ctr">
              <a:buFont typeface="Arial" panose="020B0604020202020204" pitchFamily="34" charset="0"/>
              <a:buChar char="•"/>
            </a:pPr>
            <a:endParaRPr lang="en-US" dirty="0"/>
          </a:p>
          <a:p>
            <a:pPr marL="285750" lvl="0" indent="-285750" algn="ctr">
              <a:buFont typeface="Arial" panose="020B0604020202020204" pitchFamily="34" charset="0"/>
              <a:buChar char="•"/>
            </a:pPr>
            <a:r>
              <a:rPr lang="en-US" dirty="0"/>
              <a:t>Training can help staff recognise suspicious messages, avoid opening unknown attachments, and report unusual emails.</a:t>
            </a:r>
            <a:endParaRPr lang="en-GB" dirty="0"/>
          </a:p>
        </p:txBody>
      </p:sp>
    </p:spTree>
    <p:extLst>
      <p:ext uri="{BB962C8B-B14F-4D97-AF65-F5344CB8AC3E}">
        <p14:creationId xmlns:p14="http://schemas.microsoft.com/office/powerpoint/2010/main" val="8908772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C39B6-E04C-14C5-8BEC-8FB382C62918}"/>
              </a:ext>
            </a:extLst>
          </p:cNvPr>
          <p:cNvSpPr>
            <a:spLocks noGrp="1"/>
          </p:cNvSpPr>
          <p:nvPr>
            <p:ph type="title"/>
          </p:nvPr>
        </p:nvSpPr>
        <p:spPr>
          <a:xfrm>
            <a:off x="810000" y="447188"/>
            <a:ext cx="10571998" cy="970450"/>
          </a:xfrm>
        </p:spPr>
        <p:txBody>
          <a:bodyPr>
            <a:normAutofit/>
          </a:bodyPr>
          <a:lstStyle/>
          <a:p>
            <a:pPr algn="ctr"/>
            <a:r>
              <a:rPr lang="en-US" dirty="0">
                <a:solidFill>
                  <a:schemeClr val="tx1"/>
                </a:solidFill>
              </a:rPr>
              <a:t>Data</a:t>
            </a:r>
            <a:r>
              <a:rPr lang="en-US" dirty="0"/>
              <a:t> </a:t>
            </a:r>
            <a:r>
              <a:rPr lang="en-US" dirty="0">
                <a:solidFill>
                  <a:schemeClr val="tx1"/>
                </a:solidFill>
              </a:rPr>
              <a:t>management</a:t>
            </a:r>
            <a:r>
              <a:rPr lang="en-US" dirty="0"/>
              <a:t> </a:t>
            </a:r>
          </a:p>
        </p:txBody>
      </p:sp>
      <p:graphicFrame>
        <p:nvGraphicFramePr>
          <p:cNvPr id="7" name="Content Placeholder 2">
            <a:extLst>
              <a:ext uri="{FF2B5EF4-FFF2-40B4-BE49-F238E27FC236}">
                <a16:creationId xmlns:a16="http://schemas.microsoft.com/office/drawing/2014/main" id="{AE39420C-C98D-5C7A-1039-FAC307A61910}"/>
              </a:ext>
            </a:extLst>
          </p:cNvPr>
          <p:cNvGraphicFramePr>
            <a:graphicFrameLocks noGrp="1"/>
          </p:cNvGraphicFramePr>
          <p:nvPr>
            <p:ph idx="1"/>
            <p:extLst>
              <p:ext uri="{D42A27DB-BD31-4B8C-83A1-F6EECF244321}">
                <p14:modId xmlns:p14="http://schemas.microsoft.com/office/powerpoint/2010/main" val="626521263"/>
              </p:ext>
            </p:extLst>
          </p:nvPr>
        </p:nvGraphicFramePr>
        <p:xfrm>
          <a:off x="819150" y="2494722"/>
          <a:ext cx="10553700" cy="33647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487824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64E20-869A-203A-6B60-8932DFEAAC50}"/>
              </a:ext>
            </a:extLst>
          </p:cNvPr>
          <p:cNvSpPr>
            <a:spLocks noGrp="1"/>
          </p:cNvSpPr>
          <p:nvPr>
            <p:ph type="title"/>
          </p:nvPr>
        </p:nvSpPr>
        <p:spPr>
          <a:xfrm>
            <a:off x="810000" y="447188"/>
            <a:ext cx="10571998" cy="970450"/>
          </a:xfrm>
        </p:spPr>
        <p:txBody>
          <a:bodyPr>
            <a:normAutofit/>
          </a:bodyPr>
          <a:lstStyle/>
          <a:p>
            <a:pPr algn="ctr"/>
            <a:r>
              <a:rPr lang="en-US" dirty="0">
                <a:solidFill>
                  <a:schemeClr val="tx1"/>
                </a:solidFill>
              </a:rPr>
              <a:t>Confidentiality</a:t>
            </a:r>
            <a:r>
              <a:rPr lang="en-US" dirty="0"/>
              <a:t> </a:t>
            </a:r>
          </a:p>
        </p:txBody>
      </p:sp>
      <p:graphicFrame>
        <p:nvGraphicFramePr>
          <p:cNvPr id="5" name="Content Placeholder 2">
            <a:extLst>
              <a:ext uri="{FF2B5EF4-FFF2-40B4-BE49-F238E27FC236}">
                <a16:creationId xmlns:a16="http://schemas.microsoft.com/office/drawing/2014/main" id="{2C9934B0-A869-A1C5-F07A-E67AB5E0B383}"/>
              </a:ext>
            </a:extLst>
          </p:cNvPr>
          <p:cNvGraphicFramePr>
            <a:graphicFrameLocks noGrp="1"/>
          </p:cNvGraphicFramePr>
          <p:nvPr>
            <p:ph idx="1"/>
            <p:extLst>
              <p:ext uri="{D42A27DB-BD31-4B8C-83A1-F6EECF244321}">
                <p14:modId xmlns:p14="http://schemas.microsoft.com/office/powerpoint/2010/main" val="2926761587"/>
              </p:ext>
            </p:extLst>
          </p:nvPr>
        </p:nvGraphicFramePr>
        <p:xfrm>
          <a:off x="636226" y="2075621"/>
          <a:ext cx="10919543" cy="24806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FAB1CC20-A397-7706-7680-9548876CE712}"/>
              </a:ext>
            </a:extLst>
          </p:cNvPr>
          <p:cNvSpPr txBox="1"/>
          <p:nvPr/>
        </p:nvSpPr>
        <p:spPr>
          <a:xfrm>
            <a:off x="636226" y="4185976"/>
            <a:ext cx="10919543" cy="2585323"/>
          </a:xfrm>
          <a:prstGeom prst="rect">
            <a:avLst/>
          </a:prstGeom>
          <a:noFill/>
        </p:spPr>
        <p:txBody>
          <a:bodyPr wrap="square" rtlCol="0">
            <a:spAutoFit/>
          </a:bodyPr>
          <a:lstStyle/>
          <a:p>
            <a:pPr marL="285750" indent="-285750" algn="ctr">
              <a:buFont typeface="Arial" panose="020B0604020202020204" pitchFamily="34" charset="0"/>
              <a:buChar char="•"/>
            </a:pPr>
            <a:r>
              <a:rPr lang="en-GB" dirty="0"/>
              <a:t>Information should be shared only with staff who are authorised to see it. This is to follow data protection laws and professional rules. For example, nurses may need to review health records or a care plan, but this information should not be shared with anyone else.</a:t>
            </a:r>
          </a:p>
          <a:p>
            <a:pPr marL="285750" indent="-285750" algn="ctr">
              <a:buFont typeface="Arial" panose="020B0604020202020204" pitchFamily="34" charset="0"/>
              <a:buChar char="•"/>
            </a:pPr>
            <a:endParaRPr lang="en-GB" dirty="0"/>
          </a:p>
          <a:p>
            <a:pPr marL="285750" indent="-285750" algn="ctr">
              <a:buFont typeface="Arial" panose="020B0604020202020204" pitchFamily="34" charset="0"/>
              <a:buChar char="•"/>
            </a:pPr>
            <a:r>
              <a:rPr lang="en-GB" dirty="0"/>
              <a:t>Regular staff training is important because it helps staff learn how to protect private information. Providing staff with regular training on data protection reduces the risk of information leaks.</a:t>
            </a:r>
          </a:p>
          <a:p>
            <a:endParaRPr lang="en-GB" dirty="0"/>
          </a:p>
          <a:p>
            <a:endParaRPr lang="en-GB" dirty="0"/>
          </a:p>
        </p:txBody>
      </p:sp>
    </p:spTree>
    <p:extLst>
      <p:ext uri="{BB962C8B-B14F-4D97-AF65-F5344CB8AC3E}">
        <p14:creationId xmlns:p14="http://schemas.microsoft.com/office/powerpoint/2010/main" val="13599370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000BA-30EB-3B55-5317-5FE12A4AF10F}"/>
              </a:ext>
            </a:extLst>
          </p:cNvPr>
          <p:cNvSpPr>
            <a:spLocks noGrp="1"/>
          </p:cNvSpPr>
          <p:nvPr>
            <p:ph type="title"/>
          </p:nvPr>
        </p:nvSpPr>
        <p:spPr>
          <a:xfrm>
            <a:off x="810000" y="447188"/>
            <a:ext cx="10571998" cy="970450"/>
          </a:xfrm>
        </p:spPr>
        <p:txBody>
          <a:bodyPr>
            <a:normAutofit/>
          </a:bodyPr>
          <a:lstStyle/>
          <a:p>
            <a:r>
              <a:rPr lang="en-GB" dirty="0"/>
              <a:t>Overall conclusion</a:t>
            </a:r>
          </a:p>
        </p:txBody>
      </p:sp>
      <p:pic>
        <p:nvPicPr>
          <p:cNvPr id="14" name="Graphic 13" descr="Lock">
            <a:extLst>
              <a:ext uri="{FF2B5EF4-FFF2-40B4-BE49-F238E27FC236}">
                <a16:creationId xmlns:a16="http://schemas.microsoft.com/office/drawing/2014/main" id="{88094DA2-DF15-3D67-7288-9DFE0F725EC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60438" y="2814638"/>
            <a:ext cx="2913062" cy="2913062"/>
          </a:xfrm>
          <a:prstGeom prst="roundRect">
            <a:avLst>
              <a:gd name="adj" fmla="val 3876"/>
            </a:avLst>
          </a:prstGeom>
          <a:ln>
            <a:solidFill>
              <a:schemeClr val="accent1"/>
            </a:solidFill>
          </a:ln>
          <a:effectLst/>
        </p:spPr>
      </p:pic>
      <p:sp>
        <p:nvSpPr>
          <p:cNvPr id="3" name="Content Placeholder 2">
            <a:extLst>
              <a:ext uri="{FF2B5EF4-FFF2-40B4-BE49-F238E27FC236}">
                <a16:creationId xmlns:a16="http://schemas.microsoft.com/office/drawing/2014/main" id="{5435E3AF-F16F-39D1-04ED-EB6DAF9728C9}"/>
              </a:ext>
            </a:extLst>
          </p:cNvPr>
          <p:cNvSpPr>
            <a:spLocks noGrp="1"/>
          </p:cNvSpPr>
          <p:nvPr>
            <p:ph idx="1"/>
          </p:nvPr>
        </p:nvSpPr>
        <p:spPr>
          <a:xfrm>
            <a:off x="4004441" y="2413000"/>
            <a:ext cx="8187559" cy="2913062"/>
          </a:xfrm>
        </p:spPr>
        <p:txBody>
          <a:bodyPr>
            <a:normAutofit/>
          </a:bodyPr>
          <a:lstStyle/>
          <a:p>
            <a:pPr marL="0" indent="0">
              <a:buNone/>
            </a:pPr>
            <a:endParaRPr lang="en-GB" dirty="0"/>
          </a:p>
          <a:p>
            <a:pPr marL="0" indent="0">
              <a:buNone/>
            </a:pPr>
            <a:r>
              <a:rPr lang="en-GB" dirty="0"/>
              <a:t>In conclusion, it shows that using paperwork is becoming outdated. Especially in care homes, where a lot of personal information needs to be managed. </a:t>
            </a:r>
          </a:p>
          <a:p>
            <a:pPr marL="0" indent="0">
              <a:buNone/>
            </a:pPr>
            <a:r>
              <a:rPr lang="en-GB" dirty="0"/>
              <a:t>A digital safety plan will help Greenfield home care agency protect sensitive information and improve online security. Tools such as Microsoft Teams can also support this by allowing staff to securely schedule tasks and share information in one place, with access restricted through invitations and passwords </a:t>
            </a:r>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25276192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8B1259-3FF4-8E7D-D5F4-7B99C1431125}"/>
              </a:ext>
            </a:extLst>
          </p:cNvPr>
          <p:cNvSpPr>
            <a:spLocks noGrp="1"/>
          </p:cNvSpPr>
          <p:nvPr>
            <p:ph type="title"/>
          </p:nvPr>
        </p:nvSpPr>
        <p:spPr/>
        <p:txBody>
          <a:bodyPr/>
          <a:lstStyle/>
          <a:p>
            <a:r>
              <a:rPr lang="en-US" dirty="0"/>
              <a:t>Reference</a:t>
            </a:r>
          </a:p>
        </p:txBody>
      </p:sp>
      <p:sp>
        <p:nvSpPr>
          <p:cNvPr id="3" name="Content Placeholder 2">
            <a:extLst>
              <a:ext uri="{FF2B5EF4-FFF2-40B4-BE49-F238E27FC236}">
                <a16:creationId xmlns:a16="http://schemas.microsoft.com/office/drawing/2014/main" id="{91E9B16F-5B9D-91F9-2686-D6D1BE1F0A41}"/>
              </a:ext>
            </a:extLst>
          </p:cNvPr>
          <p:cNvSpPr>
            <a:spLocks noGrp="1"/>
          </p:cNvSpPr>
          <p:nvPr>
            <p:ph idx="1"/>
          </p:nvPr>
        </p:nvSpPr>
        <p:spPr>
          <a:xfrm>
            <a:off x="201881" y="2222287"/>
            <a:ext cx="11171405" cy="4047884"/>
          </a:xfrm>
        </p:spPr>
        <p:txBody>
          <a:bodyPr>
            <a:normAutofit/>
          </a:bodyPr>
          <a:lstStyle/>
          <a:p>
            <a:r>
              <a:rPr lang="en-US" sz="1400" dirty="0"/>
              <a:t>Information Commissioner’s Office (ICO) (2023) Guide to data protection. Available at: https://</a:t>
            </a:r>
            <a:r>
              <a:rPr lang="en-US" sz="1400" dirty="0" err="1"/>
              <a:t>ico.org.uk</a:t>
            </a:r>
            <a:r>
              <a:rPr lang="en-US" sz="1400" dirty="0"/>
              <a:t> (Accessed: 9 March 2026).</a:t>
            </a:r>
          </a:p>
          <a:p>
            <a:r>
              <a:rPr lang="en-US" sz="1400" dirty="0"/>
              <a:t>Microsoft (2023) Microsoft 365 security best practices. Available at: https://</a:t>
            </a:r>
            <a:r>
              <a:rPr lang="en-US" sz="1400" dirty="0" err="1"/>
              <a:t>learn.microsoft.com</a:t>
            </a:r>
            <a:r>
              <a:rPr lang="en-US" sz="1400" dirty="0"/>
              <a:t> (Accessed: 9 March 2026) </a:t>
            </a:r>
          </a:p>
          <a:p>
            <a:r>
              <a:rPr lang="en-US" sz="1400" dirty="0"/>
              <a:t>National Cyber Security Centre (NCSC) (2023) Phishing attacks: Defending your </a:t>
            </a:r>
            <a:r>
              <a:rPr lang="en-US" sz="1400" dirty="0" err="1"/>
              <a:t>organisation</a:t>
            </a:r>
            <a:r>
              <a:rPr lang="en-US" sz="1400" dirty="0"/>
              <a:t>. Available at: https://</a:t>
            </a:r>
            <a:r>
              <a:rPr lang="en-US" sz="1400" dirty="0" err="1"/>
              <a:t>www.ncsc.gov.uk</a:t>
            </a:r>
            <a:r>
              <a:rPr lang="en-US" sz="1400" dirty="0"/>
              <a:t> (Accessed: 9 March 2026).</a:t>
            </a:r>
          </a:p>
          <a:p>
            <a:r>
              <a:rPr lang="en-US" sz="1500" dirty="0"/>
              <a:t>Microsoft (2025) enhance patient care and health team collaboration. Available at:// </a:t>
            </a:r>
            <a:r>
              <a:rPr lang="en-US" sz="1500" dirty="0" err="1"/>
              <a:t>share.google</a:t>
            </a:r>
            <a:r>
              <a:rPr lang="en-US" sz="1500" dirty="0"/>
              <a:t>/f7u3jzPzYaYU108aV (Accessed: 13 March 2026).</a:t>
            </a:r>
          </a:p>
          <a:p>
            <a:r>
              <a:rPr lang="en-US" sz="1500" dirty="0"/>
              <a:t>Microsoft(2025)  Benefits, challenges &amp; IT support solutions. Available at:// </a:t>
            </a:r>
            <a:r>
              <a:rPr lang="en-US" sz="1500" dirty="0" err="1"/>
              <a:t>share.google</a:t>
            </a:r>
            <a:r>
              <a:rPr lang="en-US" sz="1500" dirty="0"/>
              <a:t>/f7u3jzPzYaYU108aV (Accessed: 13 March 2026).</a:t>
            </a:r>
          </a:p>
          <a:p>
            <a:r>
              <a:rPr lang="en-US" sz="1500" dirty="0"/>
              <a:t>Zhang, Y., Yu, P. and Shen, J. (2012). The benefits of introducing electronic health records in residential aged care facilities: A multiple case study. International Journal of Medical Informatics, 81(10), pp.690–704</a:t>
            </a:r>
          </a:p>
          <a:p>
            <a:endParaRPr lang="en-US" dirty="0"/>
          </a:p>
        </p:txBody>
      </p:sp>
    </p:spTree>
    <p:extLst>
      <p:ext uri="{BB962C8B-B14F-4D97-AF65-F5344CB8AC3E}">
        <p14:creationId xmlns:p14="http://schemas.microsoft.com/office/powerpoint/2010/main" val="113404583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8664B0"/>
      </a:accent1>
      <a:accent2>
        <a:srgbClr val="D75BCD"/>
      </a:accent2>
      <a:accent3>
        <a:srgbClr val="E54D86"/>
      </a:accent3>
      <a:accent4>
        <a:srgbClr val="DE4547"/>
      </a:accent4>
      <a:accent5>
        <a:srgbClr val="F16E40"/>
      </a:accent5>
      <a:accent6>
        <a:srgbClr val="EB9C5A"/>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7AF46513-5B0D-4B03-9323-32F3F0BFC9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12234</TotalTime>
  <Words>2310</Words>
  <Application>Microsoft Macintosh PowerPoint</Application>
  <PresentationFormat>Widescreen</PresentationFormat>
  <Paragraphs>146</Paragraphs>
  <Slides>20</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20</vt:i4>
      </vt:variant>
    </vt:vector>
  </HeadingPairs>
  <TitlesOfParts>
    <vt:vector size="29" baseType="lpstr">
      <vt:lpstr>Aptos</vt:lpstr>
      <vt:lpstr>Arial</vt:lpstr>
      <vt:lpstr>Century Gothic</vt:lpstr>
      <vt:lpstr>Courier New</vt:lpstr>
      <vt:lpstr>Segoe UI</vt:lpstr>
      <vt:lpstr>The Serif Hand Black</vt:lpstr>
      <vt:lpstr>Wingdings</vt:lpstr>
      <vt:lpstr>Wingdings 2</vt:lpstr>
      <vt:lpstr>Quotable</vt:lpstr>
      <vt:lpstr>Digital Skills and Research Method LCHS4007</vt:lpstr>
      <vt:lpstr>Enhancing staff training and professional communication at Greenfield Care Agency</vt:lpstr>
      <vt:lpstr>Acknowledgement of the use of AI</vt:lpstr>
      <vt:lpstr>Content</vt:lpstr>
      <vt:lpstr>Group member 1 (Tiyana)  Explanation of the chosen MS excel 365</vt:lpstr>
      <vt:lpstr>Benefits and Limitations within Sunrise Residential Care Home and Limitation</vt:lpstr>
      <vt:lpstr>Communication and Collaboration tool</vt:lpstr>
      <vt:lpstr>Advantages and Limitations</vt:lpstr>
      <vt:lpstr>Digital Literacy</vt:lpstr>
      <vt:lpstr>Group member 2 (Kerrie) Evaluate communication tools</vt:lpstr>
      <vt:lpstr>Greenfield application - Explain how this tool connects visiting carers in the field with the main office.​ </vt:lpstr>
      <vt:lpstr>PowerPoint Presentation</vt:lpstr>
      <vt:lpstr>PowerPoint Presentation</vt:lpstr>
      <vt:lpstr>Group member 3 ( Sadia ) Digital safety action plan </vt:lpstr>
      <vt:lpstr>Secure access   To keep important information safe, Greenfield should make it harder for unauthorised users to access its digital systems.  </vt:lpstr>
      <vt:lpstr>Email awareness </vt:lpstr>
      <vt:lpstr>Data management </vt:lpstr>
      <vt:lpstr>Confidentiality </vt:lpstr>
      <vt:lpstr>Overall conclusion</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Skills and Research Method LCHS4007</dc:title>
  <dc:creator>Kwame Assa-Agyei</dc:creator>
  <cp:lastModifiedBy>sadiaajeylaani123@gmail.com</cp:lastModifiedBy>
  <cp:revision>14</cp:revision>
  <dcterms:created xsi:type="dcterms:W3CDTF">2026-03-02T15:07:48Z</dcterms:created>
  <dcterms:modified xsi:type="dcterms:W3CDTF">2026-03-15T18:28:42Z</dcterms:modified>
</cp:coreProperties>
</file>