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387" r:id="rId3"/>
    <p:sldId id="389" r:id="rId4"/>
    <p:sldId id="332" r:id="rId5"/>
    <p:sldId id="390" r:id="rId6"/>
    <p:sldId id="334" r:id="rId7"/>
    <p:sldId id="336" r:id="rId8"/>
    <p:sldId id="374" r:id="rId9"/>
    <p:sldId id="375" r:id="rId10"/>
    <p:sldId id="382" r:id="rId11"/>
    <p:sldId id="383" r:id="rId12"/>
    <p:sldId id="330" r:id="rId13"/>
    <p:sldId id="384" r:id="rId14"/>
    <p:sldId id="376" r:id="rId15"/>
    <p:sldId id="388" r:id="rId16"/>
    <p:sldId id="32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89F42-F890-4608-AE0C-6BCF68B1030A}" type="datetimeFigureOut">
              <a:rPr lang="en-GB" smtClean="0"/>
              <a:t>17/11/2019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1AB61-EC29-468C-9B55-611553627F34}" type="slidenum">
              <a:rPr lang="en-GB" smtClean="0"/>
              <a:t>‹#›</a:t>
            </a:fld>
            <a:endParaRPr lang="en-GB"/>
          </a:p>
        </p:txBody>
      </p:sp>
    </p:spTree>
    <p:extLst>
      <p:ext uri="{BB962C8B-B14F-4D97-AF65-F5344CB8AC3E}">
        <p14:creationId xmlns:p14="http://schemas.microsoft.com/office/powerpoint/2010/main" val="184096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2959106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796872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949A34-EF79-4880-8B28-F614193FAA76}"/>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7423F13F-CB83-4BE7-A95E-19079CD464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65D78A0-82A7-417C-B482-3B933FA47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66BFB4-72B1-4854-9B24-3E0AE6662B35}"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extLst>
      <p:ext uri="{BB962C8B-B14F-4D97-AF65-F5344CB8AC3E}">
        <p14:creationId xmlns:p14="http://schemas.microsoft.com/office/powerpoint/2010/main" val="1106313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3707243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2883104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7ZgqXuM0Y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estyn.gov.wales/faq/what-local-safeguarding-children-board-lscb" TargetMode="External"/><Relationship Id="rId1" Type="http://schemas.openxmlformats.org/officeDocument/2006/relationships/slideLayout" Target="../slideLayouts/slideLayout2.xml"/><Relationship Id="rId5" Type="http://schemas.openxmlformats.org/officeDocument/2006/relationships/hyperlink" Target="http://safeguardingboard.wales/" TargetMode="External"/><Relationship Id="rId4" Type="http://schemas.openxmlformats.org/officeDocument/2006/relationships/hyperlink" Target="http://safeguardingboard.wales/find-your-boar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socialcare.wales/cms_assets/hub-downloads/Welsh_language_skills_in_your_workforce-_Early_Years_and_Childcare.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styn.gov.wales/faq/what-local-safeguarding-children-board-lscb" TargetMode="External"/><Relationship Id="rId7" Type="http://schemas.openxmlformats.org/officeDocument/2006/relationships/hyperlink" Target="http://www.legislation.gov.uk/anaw/2014/4/section/126"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socialcare.wales/cms_assets/hub-downloads/Welsh_language_skills_in_your_workforce-_Early_Years_and_Childcare.pdf" TargetMode="External"/><Relationship Id="rId5" Type="http://schemas.openxmlformats.org/officeDocument/2006/relationships/hyperlink" Target="http://www.wales.nhs.uk/sitesplus/documents/888/A%20guide%20for%20Safeguarding%20Children%20and%20Adults%20at%20Risk%20in%20General%20Practice%20September%202016%202.pdf" TargetMode="External"/><Relationship Id="rId4" Type="http://schemas.openxmlformats.org/officeDocument/2006/relationships/hyperlink" Target="http://safeguardingboard.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ECAY5001 </a:t>
            </a:r>
            <a:r>
              <a:rPr lang="en-GB" sz="2800" b="1" dirty="0"/>
              <a:t>Advocacy in Partnership: Multi-Agency Working</a:t>
            </a:r>
            <a:r>
              <a:rPr lang="en-US" sz="2800" b="1" dirty="0"/>
              <a:t> – </a:t>
            </a:r>
            <a:r>
              <a:rPr lang="en-US" sz="2800" b="1"/>
              <a:t>Theme 6 </a:t>
            </a:r>
            <a:r>
              <a:rPr lang="en-US" sz="2800" b="1" dirty="0"/>
              <a:t>– The Social Services </a:t>
            </a:r>
            <a:r>
              <a:rPr lang="en-US" sz="2800" b="1"/>
              <a:t>and Wellbeing </a:t>
            </a:r>
            <a:r>
              <a:rPr lang="en-US" sz="2800" b="1" dirty="0"/>
              <a:t>(Wales) Act and Multi-Agency Working</a:t>
            </a:r>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131840" y="6053226"/>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771800" y="404664"/>
            <a:ext cx="2561073"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9542" y="507960"/>
            <a:ext cx="2781499" cy="185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69947" y="3134474"/>
            <a:ext cx="1839595" cy="1381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713" y="507959"/>
            <a:ext cx="2143708" cy="1393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162" y="536914"/>
            <a:ext cx="1620987" cy="22557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EE1EC-7BC6-43C7-9E82-4C3FC0141851}"/>
              </a:ext>
            </a:extLst>
          </p:cNvPr>
          <p:cNvSpPr>
            <a:spLocks noGrp="1"/>
          </p:cNvSpPr>
          <p:nvPr>
            <p:ph type="title"/>
          </p:nvPr>
        </p:nvSpPr>
        <p:spPr/>
        <p:txBody>
          <a:bodyPr/>
          <a:lstStyle/>
          <a:p>
            <a:r>
              <a:rPr lang="en-GB" dirty="0"/>
              <a:t>Safeguarding…</a:t>
            </a:r>
          </a:p>
        </p:txBody>
      </p:sp>
      <p:sp>
        <p:nvSpPr>
          <p:cNvPr id="3" name="Content Placeholder 2">
            <a:extLst>
              <a:ext uri="{FF2B5EF4-FFF2-40B4-BE49-F238E27FC236}">
                <a16:creationId xmlns:a16="http://schemas.microsoft.com/office/drawing/2014/main" id="{2BDD674A-D0B4-4A48-A467-2F1CF2EDBD77}"/>
              </a:ext>
            </a:extLst>
          </p:cNvPr>
          <p:cNvSpPr>
            <a:spLocks noGrp="1"/>
          </p:cNvSpPr>
          <p:nvPr>
            <p:ph idx="1"/>
          </p:nvPr>
        </p:nvSpPr>
        <p:spPr>
          <a:xfrm>
            <a:off x="453150" y="2118556"/>
            <a:ext cx="8229600" cy="2620888"/>
          </a:xfrm>
        </p:spPr>
        <p:txBody>
          <a:bodyPr>
            <a:normAutofit/>
          </a:bodyPr>
          <a:lstStyle/>
          <a:p>
            <a:r>
              <a:rPr lang="en-GB" sz="3600" dirty="0"/>
              <a:t>Over-rides all other considerations</a:t>
            </a:r>
          </a:p>
          <a:p>
            <a:r>
              <a:rPr lang="en-GB" sz="3600" dirty="0"/>
              <a:t>Is the responsibility of everyone</a:t>
            </a:r>
          </a:p>
          <a:p>
            <a:r>
              <a:rPr lang="en-GB" sz="3600" dirty="0"/>
              <a:t>Has particular challenges for multi-agency work </a:t>
            </a:r>
          </a:p>
        </p:txBody>
      </p:sp>
    </p:spTree>
    <p:extLst>
      <p:ext uri="{BB962C8B-B14F-4D97-AF65-F5344CB8AC3E}">
        <p14:creationId xmlns:p14="http://schemas.microsoft.com/office/powerpoint/2010/main" val="36580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716F0-1F93-45A1-90FB-9F86B90F2BBF}"/>
              </a:ext>
            </a:extLst>
          </p:cNvPr>
          <p:cNvSpPr>
            <a:spLocks noGrp="1"/>
          </p:cNvSpPr>
          <p:nvPr>
            <p:ph type="title"/>
          </p:nvPr>
        </p:nvSpPr>
        <p:spPr>
          <a:xfrm>
            <a:off x="457200" y="274638"/>
            <a:ext cx="8229600" cy="748481"/>
          </a:xfrm>
        </p:spPr>
        <p:txBody>
          <a:bodyPr>
            <a:normAutofit fontScale="90000"/>
          </a:bodyPr>
          <a:lstStyle/>
          <a:p>
            <a:r>
              <a:rPr lang="en-GB" dirty="0"/>
              <a:t>The background to the Act</a:t>
            </a:r>
          </a:p>
        </p:txBody>
      </p:sp>
      <p:pic>
        <p:nvPicPr>
          <p:cNvPr id="4" name="Content Placeholder 3">
            <a:extLst>
              <a:ext uri="{FF2B5EF4-FFF2-40B4-BE49-F238E27FC236}">
                <a16:creationId xmlns:a16="http://schemas.microsoft.com/office/drawing/2014/main" id="{82D9B093-6F52-478E-AC60-3A42AAA86EB6}"/>
              </a:ext>
            </a:extLst>
          </p:cNvPr>
          <p:cNvPicPr>
            <a:picLocks noGrp="1" noChangeAspect="1"/>
          </p:cNvPicPr>
          <p:nvPr>
            <p:ph idx="1"/>
          </p:nvPr>
        </p:nvPicPr>
        <p:blipFill>
          <a:blip r:embed="rId2"/>
          <a:stretch>
            <a:fillRect/>
          </a:stretch>
        </p:blipFill>
        <p:spPr>
          <a:xfrm>
            <a:off x="457200" y="1052736"/>
            <a:ext cx="8229600" cy="4485446"/>
          </a:xfrm>
          <a:prstGeom prst="rect">
            <a:avLst/>
          </a:prstGeom>
        </p:spPr>
      </p:pic>
      <p:sp>
        <p:nvSpPr>
          <p:cNvPr id="5" name="TextBox 4">
            <a:extLst>
              <a:ext uri="{FF2B5EF4-FFF2-40B4-BE49-F238E27FC236}">
                <a16:creationId xmlns:a16="http://schemas.microsoft.com/office/drawing/2014/main" id="{5999777B-EFF6-4D40-ADCB-3371D950C237}"/>
              </a:ext>
            </a:extLst>
          </p:cNvPr>
          <p:cNvSpPr txBox="1"/>
          <p:nvPr/>
        </p:nvSpPr>
        <p:spPr>
          <a:xfrm>
            <a:off x="5220072" y="6021288"/>
            <a:ext cx="3658181" cy="461665"/>
          </a:xfrm>
          <a:prstGeom prst="rect">
            <a:avLst/>
          </a:prstGeom>
          <a:noFill/>
        </p:spPr>
        <p:txBody>
          <a:bodyPr wrap="none" rtlCol="0">
            <a:spAutoFit/>
          </a:bodyPr>
          <a:lstStyle/>
          <a:p>
            <a:r>
              <a:rPr lang="en-GB" dirty="0"/>
              <a:t>McIntyre et al. (2018 p.117)</a:t>
            </a:r>
          </a:p>
        </p:txBody>
      </p:sp>
    </p:spTree>
    <p:extLst>
      <p:ext uri="{BB962C8B-B14F-4D97-AF65-F5344CB8AC3E}">
        <p14:creationId xmlns:p14="http://schemas.microsoft.com/office/powerpoint/2010/main" val="3321011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81A23F-6E36-487D-82AC-57B47925650E}"/>
              </a:ext>
            </a:extLst>
          </p:cNvPr>
          <p:cNvSpPr>
            <a:spLocks noGrp="1"/>
          </p:cNvSpPr>
          <p:nvPr>
            <p:ph idx="1"/>
          </p:nvPr>
        </p:nvSpPr>
        <p:spPr>
          <a:xfrm>
            <a:off x="457200" y="1600201"/>
            <a:ext cx="8229600" cy="3484984"/>
          </a:xfrm>
        </p:spPr>
        <p:txBody>
          <a:bodyPr/>
          <a:lstStyle/>
          <a:p>
            <a:r>
              <a:rPr lang="en-GB" dirty="0"/>
              <a:t>The biggest changes are due to the Social Services and Well-being (Wales) Act 2014 </a:t>
            </a:r>
          </a:p>
          <a:p>
            <a:endParaRPr lang="en-GB" dirty="0"/>
          </a:p>
          <a:p>
            <a:r>
              <a:rPr lang="en-GB" dirty="0"/>
              <a:t>This major legislative change has had a significant impact on the safeguarding of children, young people and adults. </a:t>
            </a:r>
          </a:p>
        </p:txBody>
      </p:sp>
      <p:sp>
        <p:nvSpPr>
          <p:cNvPr id="4" name="Title 1">
            <a:extLst>
              <a:ext uri="{FF2B5EF4-FFF2-40B4-BE49-F238E27FC236}">
                <a16:creationId xmlns:a16="http://schemas.microsoft.com/office/drawing/2014/main" id="{4AF66942-6AA5-42EF-9F21-8DDFE868546D}"/>
              </a:ext>
            </a:extLst>
          </p:cNvPr>
          <p:cNvSpPr>
            <a:spLocks noGrp="1"/>
          </p:cNvSpPr>
          <p:nvPr>
            <p:ph type="title"/>
          </p:nvPr>
        </p:nvSpPr>
        <p:spPr>
          <a:xfrm>
            <a:off x="457200" y="274638"/>
            <a:ext cx="8229600" cy="748481"/>
          </a:xfrm>
        </p:spPr>
        <p:txBody>
          <a:bodyPr>
            <a:normAutofit/>
          </a:bodyPr>
          <a:lstStyle/>
          <a:p>
            <a:r>
              <a:rPr lang="en-GB" sz="3200" b="1" dirty="0"/>
              <a:t>The Social Services and Wellbeing Act revisited.</a:t>
            </a:r>
          </a:p>
        </p:txBody>
      </p:sp>
    </p:spTree>
    <p:extLst>
      <p:ext uri="{BB962C8B-B14F-4D97-AF65-F5344CB8AC3E}">
        <p14:creationId xmlns:p14="http://schemas.microsoft.com/office/powerpoint/2010/main" val="17223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81A23F-6E36-487D-82AC-57B47925650E}"/>
              </a:ext>
            </a:extLst>
          </p:cNvPr>
          <p:cNvSpPr>
            <a:spLocks noGrp="1"/>
          </p:cNvSpPr>
          <p:nvPr>
            <p:ph idx="1"/>
          </p:nvPr>
        </p:nvSpPr>
        <p:spPr>
          <a:xfrm>
            <a:off x="457200" y="1600201"/>
            <a:ext cx="8229600" cy="1612775"/>
          </a:xfrm>
        </p:spPr>
        <p:txBody>
          <a:bodyPr/>
          <a:lstStyle/>
          <a:p>
            <a:r>
              <a:rPr lang="en-GB" dirty="0"/>
              <a:t>The Welsh Government has produced a short video outlining the progress made in the first year after the Act came into force.</a:t>
            </a:r>
          </a:p>
        </p:txBody>
      </p:sp>
      <p:sp>
        <p:nvSpPr>
          <p:cNvPr id="4" name="Title 1">
            <a:extLst>
              <a:ext uri="{FF2B5EF4-FFF2-40B4-BE49-F238E27FC236}">
                <a16:creationId xmlns:a16="http://schemas.microsoft.com/office/drawing/2014/main" id="{4AF66942-6AA5-42EF-9F21-8DDFE868546D}"/>
              </a:ext>
            </a:extLst>
          </p:cNvPr>
          <p:cNvSpPr>
            <a:spLocks noGrp="1"/>
          </p:cNvSpPr>
          <p:nvPr>
            <p:ph type="title"/>
          </p:nvPr>
        </p:nvSpPr>
        <p:spPr>
          <a:xfrm>
            <a:off x="457200" y="274638"/>
            <a:ext cx="8229600" cy="748481"/>
          </a:xfrm>
        </p:spPr>
        <p:txBody>
          <a:bodyPr>
            <a:normAutofit/>
          </a:bodyPr>
          <a:lstStyle/>
          <a:p>
            <a:r>
              <a:rPr lang="en-GB" sz="3200" b="1" dirty="0"/>
              <a:t>The Social Services and Wellbeing Act revisited.</a:t>
            </a:r>
          </a:p>
        </p:txBody>
      </p:sp>
      <p:pic>
        <p:nvPicPr>
          <p:cNvPr id="5" name="Picture 4" descr="A picture containing object, light, clock&#10;&#10;Description automatically generated">
            <a:hlinkClick r:id="rId3"/>
            <a:extLst>
              <a:ext uri="{FF2B5EF4-FFF2-40B4-BE49-F238E27FC236}">
                <a16:creationId xmlns:a16="http://schemas.microsoft.com/office/drawing/2014/main" id="{3C49569F-1E5A-4908-BDFE-ECB40DD420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71873" y="3790058"/>
            <a:ext cx="1800254" cy="1898898"/>
          </a:xfrm>
          <a:prstGeom prst="rect">
            <a:avLst/>
          </a:prstGeom>
        </p:spPr>
      </p:pic>
    </p:spTree>
    <p:extLst>
      <p:ext uri="{BB962C8B-B14F-4D97-AF65-F5344CB8AC3E}">
        <p14:creationId xmlns:p14="http://schemas.microsoft.com/office/powerpoint/2010/main" val="162357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2A08-CA6F-4B8B-8EF3-CD3C056ACD3B}"/>
              </a:ext>
            </a:extLst>
          </p:cNvPr>
          <p:cNvSpPr>
            <a:spLocks noGrp="1"/>
          </p:cNvSpPr>
          <p:nvPr>
            <p:ph type="title"/>
          </p:nvPr>
        </p:nvSpPr>
        <p:spPr>
          <a:xfrm>
            <a:off x="436454" y="116632"/>
            <a:ext cx="8229600" cy="706090"/>
          </a:xfrm>
        </p:spPr>
        <p:txBody>
          <a:bodyPr>
            <a:normAutofit/>
          </a:bodyPr>
          <a:lstStyle/>
          <a:p>
            <a:r>
              <a:rPr lang="en-GB" sz="3200" b="1" dirty="0"/>
              <a:t>Further legislation in relation to Safeguarding…</a:t>
            </a:r>
          </a:p>
        </p:txBody>
      </p:sp>
      <p:pic>
        <p:nvPicPr>
          <p:cNvPr id="4" name="Content Placeholder 3">
            <a:extLst>
              <a:ext uri="{FF2B5EF4-FFF2-40B4-BE49-F238E27FC236}">
                <a16:creationId xmlns:a16="http://schemas.microsoft.com/office/drawing/2014/main" id="{0DF5A8D9-ED97-4886-B155-29AD9AB5C1A2}"/>
              </a:ext>
            </a:extLst>
          </p:cNvPr>
          <p:cNvPicPr>
            <a:picLocks noGrp="1" noChangeAspect="1"/>
          </p:cNvPicPr>
          <p:nvPr>
            <p:ph idx="1"/>
          </p:nvPr>
        </p:nvPicPr>
        <p:blipFill>
          <a:blip r:embed="rId2"/>
          <a:stretch>
            <a:fillRect/>
          </a:stretch>
        </p:blipFill>
        <p:spPr>
          <a:xfrm>
            <a:off x="611560" y="1196752"/>
            <a:ext cx="8229600" cy="4199954"/>
          </a:xfrm>
          <a:prstGeom prst="rect">
            <a:avLst/>
          </a:prstGeom>
        </p:spPr>
      </p:pic>
    </p:spTree>
    <p:extLst>
      <p:ext uri="{BB962C8B-B14F-4D97-AF65-F5344CB8AC3E}">
        <p14:creationId xmlns:p14="http://schemas.microsoft.com/office/powerpoint/2010/main" val="810006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B737-F4B5-419C-9D05-C668D0423A3D}"/>
              </a:ext>
            </a:extLst>
          </p:cNvPr>
          <p:cNvSpPr>
            <a:spLocks noGrp="1"/>
          </p:cNvSpPr>
          <p:nvPr>
            <p:ph type="title"/>
          </p:nvPr>
        </p:nvSpPr>
        <p:spPr>
          <a:xfrm>
            <a:off x="425014" y="116632"/>
            <a:ext cx="8229600" cy="778098"/>
          </a:xfrm>
        </p:spPr>
        <p:txBody>
          <a:bodyPr>
            <a:normAutofit/>
          </a:bodyPr>
          <a:lstStyle/>
          <a:p>
            <a:r>
              <a:rPr lang="en-GB" sz="3600" b="1" dirty="0"/>
              <a:t>Changes in terminology</a:t>
            </a:r>
          </a:p>
        </p:txBody>
      </p:sp>
      <p:sp>
        <p:nvSpPr>
          <p:cNvPr id="3" name="Content Placeholder 2">
            <a:extLst>
              <a:ext uri="{FF2B5EF4-FFF2-40B4-BE49-F238E27FC236}">
                <a16:creationId xmlns:a16="http://schemas.microsoft.com/office/drawing/2014/main" id="{9EE7C403-ED88-4B50-8E8F-CB37E5A07200}"/>
              </a:ext>
            </a:extLst>
          </p:cNvPr>
          <p:cNvSpPr>
            <a:spLocks noGrp="1"/>
          </p:cNvSpPr>
          <p:nvPr>
            <p:ph idx="1"/>
          </p:nvPr>
        </p:nvSpPr>
        <p:spPr>
          <a:xfrm>
            <a:off x="539552" y="3519701"/>
            <a:ext cx="8229600" cy="4525963"/>
          </a:xfrm>
        </p:spPr>
        <p:txBody>
          <a:bodyPr>
            <a:normAutofit/>
          </a:bodyPr>
          <a:lstStyle/>
          <a:p>
            <a:r>
              <a:rPr lang="en-GB" sz="2800" dirty="0"/>
              <a:t>The phrase vulnerable adults was seen as perpetuating the stigma associated with an impairment or  a disability, and for the types of legal and policy responses deemed appropriate under such an understanding of vulnerability. </a:t>
            </a:r>
          </a:p>
          <a:p>
            <a:pPr marL="0" indent="0">
              <a:buNone/>
            </a:pPr>
            <a:endParaRPr lang="en-GB" sz="2800" dirty="0"/>
          </a:p>
          <a:p>
            <a:pPr algn="r"/>
            <a:r>
              <a:rPr lang="en-GB" sz="1800" dirty="0"/>
              <a:t>Pritchard-Jones (2018)</a:t>
            </a:r>
          </a:p>
        </p:txBody>
      </p:sp>
      <p:sp>
        <p:nvSpPr>
          <p:cNvPr id="4" name="TextBox 3">
            <a:extLst>
              <a:ext uri="{FF2B5EF4-FFF2-40B4-BE49-F238E27FC236}">
                <a16:creationId xmlns:a16="http://schemas.microsoft.com/office/drawing/2014/main" id="{AD90BA91-D9F6-42CA-BB66-60E18001744D}"/>
              </a:ext>
            </a:extLst>
          </p:cNvPr>
          <p:cNvSpPr txBox="1"/>
          <p:nvPr/>
        </p:nvSpPr>
        <p:spPr>
          <a:xfrm>
            <a:off x="457200" y="1124744"/>
            <a:ext cx="8197414"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Social Services and Wellbeing Act removed the term ‘vulnerable adults’</a:t>
            </a:r>
          </a:p>
          <a:p>
            <a:pPr marL="457200" indent="-457200">
              <a:buFont typeface="Arial" panose="020B0604020202020204" pitchFamily="34" charset="0"/>
              <a:buChar char="•"/>
            </a:pPr>
            <a:r>
              <a:rPr lang="en-GB" sz="2800" dirty="0"/>
              <a:t>It was replaced with the phrase ‘adults at risk’</a:t>
            </a:r>
          </a:p>
          <a:p>
            <a:pPr marL="457200" indent="-457200">
              <a:buFont typeface="Arial" panose="020B0604020202020204" pitchFamily="34" charset="0"/>
              <a:buChar char="•"/>
            </a:pPr>
            <a:r>
              <a:rPr lang="en-GB" sz="2800" i="1" dirty="0"/>
              <a:t>Why do you think this change of terminology occurred?</a:t>
            </a:r>
          </a:p>
        </p:txBody>
      </p:sp>
    </p:spTree>
    <p:extLst>
      <p:ext uri="{BB962C8B-B14F-4D97-AF65-F5344CB8AC3E}">
        <p14:creationId xmlns:p14="http://schemas.microsoft.com/office/powerpoint/2010/main" val="23699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B91F8-3059-41B1-BA79-0072F8E7052E}"/>
              </a:ext>
            </a:extLst>
          </p:cNvPr>
          <p:cNvSpPr>
            <a:spLocks noGrp="1"/>
          </p:cNvSpPr>
          <p:nvPr>
            <p:ph type="title"/>
          </p:nvPr>
        </p:nvSpPr>
        <p:spPr>
          <a:xfrm>
            <a:off x="457200" y="274638"/>
            <a:ext cx="8229600" cy="706090"/>
          </a:xfrm>
        </p:spPr>
        <p:txBody>
          <a:bodyPr>
            <a:normAutofit fontScale="90000"/>
          </a:bodyPr>
          <a:lstStyle/>
          <a:p>
            <a:r>
              <a:rPr lang="en-GB" dirty="0"/>
              <a:t>Adults at risk as defined by the Act</a:t>
            </a:r>
          </a:p>
        </p:txBody>
      </p:sp>
      <p:sp>
        <p:nvSpPr>
          <p:cNvPr id="3" name="Content Placeholder 2">
            <a:extLst>
              <a:ext uri="{FF2B5EF4-FFF2-40B4-BE49-F238E27FC236}">
                <a16:creationId xmlns:a16="http://schemas.microsoft.com/office/drawing/2014/main" id="{4E4F243D-139B-44F0-A382-0EB1FC389009}"/>
              </a:ext>
            </a:extLst>
          </p:cNvPr>
          <p:cNvSpPr>
            <a:spLocks noGrp="1"/>
          </p:cNvSpPr>
          <p:nvPr>
            <p:ph idx="1"/>
          </p:nvPr>
        </p:nvSpPr>
        <p:spPr>
          <a:xfrm>
            <a:off x="484624" y="1268760"/>
            <a:ext cx="8229600" cy="1728192"/>
          </a:xfrm>
        </p:spPr>
        <p:txBody>
          <a:bodyPr>
            <a:normAutofit/>
          </a:bodyPr>
          <a:lstStyle/>
          <a:p>
            <a:pPr marL="0" indent="0">
              <a:buNone/>
            </a:pPr>
            <a:r>
              <a:rPr lang="en-GB" sz="2400" b="1" dirty="0"/>
              <a:t>Section 126 Adults at risk</a:t>
            </a:r>
          </a:p>
          <a:p>
            <a:pPr marL="0" indent="0">
              <a:buNone/>
            </a:pPr>
            <a:endParaRPr lang="en-GB" sz="2400" b="1" dirty="0"/>
          </a:p>
          <a:p>
            <a:pPr marL="0" indent="0">
              <a:buNone/>
            </a:pPr>
            <a:r>
              <a:rPr lang="en-GB" sz="2400" dirty="0"/>
              <a:t>(1) An “adult at risk”, for the purposes of this Part, is an adult who—</a:t>
            </a:r>
          </a:p>
        </p:txBody>
      </p:sp>
      <p:sp>
        <p:nvSpPr>
          <p:cNvPr id="4" name="TextBox 3">
            <a:extLst>
              <a:ext uri="{FF2B5EF4-FFF2-40B4-BE49-F238E27FC236}">
                <a16:creationId xmlns:a16="http://schemas.microsoft.com/office/drawing/2014/main" id="{D35F6400-51C8-4B5F-9FE2-C1CC2B1147A4}"/>
              </a:ext>
            </a:extLst>
          </p:cNvPr>
          <p:cNvSpPr txBox="1"/>
          <p:nvPr/>
        </p:nvSpPr>
        <p:spPr>
          <a:xfrm>
            <a:off x="4283968" y="5977880"/>
            <a:ext cx="4680520" cy="369332"/>
          </a:xfrm>
          <a:prstGeom prst="rect">
            <a:avLst/>
          </a:prstGeom>
          <a:noFill/>
        </p:spPr>
        <p:txBody>
          <a:bodyPr wrap="square" rtlCol="0">
            <a:spAutoFit/>
          </a:bodyPr>
          <a:lstStyle/>
          <a:p>
            <a:r>
              <a:rPr lang="en-GB" dirty="0"/>
              <a:t>Social Services and Wellbeing (Wales) Act 2014</a:t>
            </a:r>
          </a:p>
        </p:txBody>
      </p:sp>
      <p:sp>
        <p:nvSpPr>
          <p:cNvPr id="5" name="TextBox 4">
            <a:extLst>
              <a:ext uri="{FF2B5EF4-FFF2-40B4-BE49-F238E27FC236}">
                <a16:creationId xmlns:a16="http://schemas.microsoft.com/office/drawing/2014/main" id="{C803FEC0-511A-4A53-A696-6EC8BD7F4B25}"/>
              </a:ext>
            </a:extLst>
          </p:cNvPr>
          <p:cNvSpPr txBox="1"/>
          <p:nvPr/>
        </p:nvSpPr>
        <p:spPr>
          <a:xfrm>
            <a:off x="1115616" y="3140968"/>
            <a:ext cx="7848872" cy="2246769"/>
          </a:xfrm>
          <a:prstGeom prst="rect">
            <a:avLst/>
          </a:prstGeom>
          <a:noFill/>
        </p:spPr>
        <p:txBody>
          <a:bodyPr wrap="square" rtlCol="0">
            <a:spAutoFit/>
          </a:bodyPr>
          <a:lstStyle/>
          <a:p>
            <a:pPr>
              <a:spcBef>
                <a:spcPts val="600"/>
              </a:spcBef>
              <a:spcAft>
                <a:spcPts val="600"/>
              </a:spcAft>
            </a:pPr>
            <a:r>
              <a:rPr lang="en-GB" sz="2400" dirty="0"/>
              <a:t>(a) is experiencing or is at risk of abuse or neglect,</a:t>
            </a:r>
          </a:p>
          <a:p>
            <a:pPr>
              <a:spcBef>
                <a:spcPts val="600"/>
              </a:spcBef>
              <a:spcAft>
                <a:spcPts val="600"/>
              </a:spcAft>
            </a:pPr>
            <a:r>
              <a:rPr lang="en-GB" sz="2400" dirty="0"/>
              <a:t>(b) has needs for care and support (whether or not the authority is meeting any of those needs), and</a:t>
            </a:r>
          </a:p>
          <a:p>
            <a:pPr>
              <a:spcBef>
                <a:spcPts val="600"/>
              </a:spcBef>
              <a:spcAft>
                <a:spcPts val="600"/>
              </a:spcAft>
            </a:pPr>
            <a:r>
              <a:rPr lang="en-GB" sz="2400" dirty="0"/>
              <a:t>(c) as a result of those needs is unable to protect himself or herself against the abuse or neglect or the risk of it.</a:t>
            </a:r>
          </a:p>
        </p:txBody>
      </p:sp>
    </p:spTree>
    <p:extLst>
      <p:ext uri="{BB962C8B-B14F-4D97-AF65-F5344CB8AC3E}">
        <p14:creationId xmlns:p14="http://schemas.microsoft.com/office/powerpoint/2010/main" val="194028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B607EB-FFCA-4744-9D10-40A45DEF8E6F}"/>
              </a:ext>
            </a:extLst>
          </p:cNvPr>
          <p:cNvSpPr>
            <a:spLocks noGrp="1"/>
          </p:cNvSpPr>
          <p:nvPr>
            <p:ph idx="1"/>
          </p:nvPr>
        </p:nvSpPr>
        <p:spPr>
          <a:xfrm>
            <a:off x="457200" y="1494076"/>
            <a:ext cx="8229600" cy="1224136"/>
          </a:xfrm>
        </p:spPr>
        <p:txBody>
          <a:bodyPr>
            <a:noAutofit/>
          </a:bodyPr>
          <a:lstStyle/>
          <a:p>
            <a:pPr marL="0" indent="0">
              <a:buNone/>
            </a:pPr>
            <a:r>
              <a:rPr lang="en-GB" sz="2400" b="1" dirty="0"/>
              <a:t>126 Adults at risk</a:t>
            </a:r>
            <a:endParaRPr lang="en-GB" sz="2400" dirty="0"/>
          </a:p>
          <a:p>
            <a:pPr marL="0" indent="0">
              <a:buNone/>
            </a:pPr>
            <a:r>
              <a:rPr lang="en-GB" sz="2400" dirty="0"/>
              <a:t>(2) If a local authority has reasonable cause to suspect that a person within its area (whether or not ordinarily resident there) is an adult at risk, </a:t>
            </a:r>
            <a:r>
              <a:rPr lang="en-GB" sz="2400" u="sng" dirty="0"/>
              <a:t>it must</a:t>
            </a:r>
            <a:r>
              <a:rPr lang="en-GB" sz="2400" dirty="0"/>
              <a:t>—</a:t>
            </a:r>
          </a:p>
        </p:txBody>
      </p:sp>
      <p:sp>
        <p:nvSpPr>
          <p:cNvPr id="4" name="Title 1">
            <a:extLst>
              <a:ext uri="{FF2B5EF4-FFF2-40B4-BE49-F238E27FC236}">
                <a16:creationId xmlns:a16="http://schemas.microsoft.com/office/drawing/2014/main" id="{0446EA66-2E4D-40E6-A4A1-4B5B71169E41}"/>
              </a:ext>
            </a:extLst>
          </p:cNvPr>
          <p:cNvSpPr>
            <a:spLocks noGrp="1"/>
          </p:cNvSpPr>
          <p:nvPr>
            <p:ph type="title"/>
          </p:nvPr>
        </p:nvSpPr>
        <p:spPr>
          <a:xfrm>
            <a:off x="457200" y="274638"/>
            <a:ext cx="8229600" cy="706090"/>
          </a:xfrm>
        </p:spPr>
        <p:txBody>
          <a:bodyPr>
            <a:normAutofit fontScale="90000"/>
          </a:bodyPr>
          <a:lstStyle/>
          <a:p>
            <a:r>
              <a:rPr lang="en-GB" dirty="0"/>
              <a:t>Local Authority duties as defined by the Act</a:t>
            </a:r>
          </a:p>
        </p:txBody>
      </p:sp>
      <p:sp>
        <p:nvSpPr>
          <p:cNvPr id="5" name="TextBox 4">
            <a:extLst>
              <a:ext uri="{FF2B5EF4-FFF2-40B4-BE49-F238E27FC236}">
                <a16:creationId xmlns:a16="http://schemas.microsoft.com/office/drawing/2014/main" id="{B5F6AAEF-90F2-4853-BD46-468F4F1C7FC5}"/>
              </a:ext>
            </a:extLst>
          </p:cNvPr>
          <p:cNvSpPr txBox="1"/>
          <p:nvPr/>
        </p:nvSpPr>
        <p:spPr>
          <a:xfrm>
            <a:off x="4283968" y="5977880"/>
            <a:ext cx="4680520" cy="369332"/>
          </a:xfrm>
          <a:prstGeom prst="rect">
            <a:avLst/>
          </a:prstGeom>
          <a:noFill/>
        </p:spPr>
        <p:txBody>
          <a:bodyPr wrap="square" rtlCol="0">
            <a:spAutoFit/>
          </a:bodyPr>
          <a:lstStyle/>
          <a:p>
            <a:r>
              <a:rPr lang="en-GB" dirty="0"/>
              <a:t>Social Services and Wellbeing (Wales) Act 2014</a:t>
            </a:r>
          </a:p>
        </p:txBody>
      </p:sp>
      <p:sp>
        <p:nvSpPr>
          <p:cNvPr id="2" name="TextBox 1">
            <a:extLst>
              <a:ext uri="{FF2B5EF4-FFF2-40B4-BE49-F238E27FC236}">
                <a16:creationId xmlns:a16="http://schemas.microsoft.com/office/drawing/2014/main" id="{DE8F2615-CB5D-4D72-B8F0-993AAA4C3E32}"/>
              </a:ext>
            </a:extLst>
          </p:cNvPr>
          <p:cNvSpPr txBox="1"/>
          <p:nvPr/>
        </p:nvSpPr>
        <p:spPr>
          <a:xfrm>
            <a:off x="899592" y="3284984"/>
            <a:ext cx="7632848" cy="2092881"/>
          </a:xfrm>
          <a:prstGeom prst="rect">
            <a:avLst/>
          </a:prstGeom>
          <a:noFill/>
        </p:spPr>
        <p:txBody>
          <a:bodyPr wrap="square" rtlCol="0">
            <a:spAutoFit/>
          </a:bodyPr>
          <a:lstStyle/>
          <a:p>
            <a:pPr>
              <a:spcBef>
                <a:spcPts val="600"/>
              </a:spcBef>
              <a:spcAft>
                <a:spcPts val="600"/>
              </a:spcAft>
            </a:pPr>
            <a:r>
              <a:rPr lang="en-GB" sz="2400" dirty="0"/>
              <a:t>(a)make (or cause to be made) whatever enquiries it thinks necessary to enable it to decide whether any action should be taken (whether under this Act or otherwise) and, if so, what and by whom, and</a:t>
            </a:r>
          </a:p>
          <a:p>
            <a:pPr>
              <a:spcBef>
                <a:spcPts val="600"/>
              </a:spcBef>
              <a:spcAft>
                <a:spcPts val="600"/>
              </a:spcAft>
            </a:pPr>
            <a:r>
              <a:rPr lang="en-GB" sz="2400" dirty="0"/>
              <a:t>(b)decide whether any such action should be taken.</a:t>
            </a:r>
          </a:p>
        </p:txBody>
      </p:sp>
    </p:spTree>
    <p:extLst>
      <p:ext uri="{BB962C8B-B14F-4D97-AF65-F5344CB8AC3E}">
        <p14:creationId xmlns:p14="http://schemas.microsoft.com/office/powerpoint/2010/main" val="78608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5348A9-A846-451D-B650-CA6A0B2CF64F}"/>
              </a:ext>
            </a:extLst>
          </p:cNvPr>
          <p:cNvSpPr>
            <a:spLocks noGrp="1"/>
          </p:cNvSpPr>
          <p:nvPr>
            <p:ph idx="1"/>
          </p:nvPr>
        </p:nvSpPr>
        <p:spPr/>
        <p:txBody>
          <a:bodyPr/>
          <a:lstStyle/>
          <a:p>
            <a:pPr>
              <a:spcBef>
                <a:spcPts val="1200"/>
              </a:spcBef>
              <a:spcAft>
                <a:spcPts val="600"/>
              </a:spcAft>
            </a:pPr>
            <a:r>
              <a:rPr lang="en-GB" dirty="0"/>
              <a:t>The old term of ‘Child in Need’ as under section 17 of the Children Act 1989 is removed.</a:t>
            </a:r>
          </a:p>
          <a:p>
            <a:pPr>
              <a:spcBef>
                <a:spcPts val="1200"/>
              </a:spcBef>
              <a:spcAft>
                <a:spcPts val="600"/>
              </a:spcAft>
            </a:pPr>
            <a:r>
              <a:rPr lang="en-GB" dirty="0"/>
              <a:t>It has been replaced by the term ‘child at risk’</a:t>
            </a:r>
          </a:p>
          <a:p>
            <a:pPr>
              <a:spcBef>
                <a:spcPts val="1200"/>
              </a:spcBef>
              <a:spcAft>
                <a:spcPts val="600"/>
              </a:spcAft>
            </a:pPr>
            <a:r>
              <a:rPr lang="en-GB" i="1" dirty="0"/>
              <a:t>Why do you think this change has been made?</a:t>
            </a:r>
          </a:p>
        </p:txBody>
      </p:sp>
      <p:sp>
        <p:nvSpPr>
          <p:cNvPr id="4" name="Title 1">
            <a:extLst>
              <a:ext uri="{FF2B5EF4-FFF2-40B4-BE49-F238E27FC236}">
                <a16:creationId xmlns:a16="http://schemas.microsoft.com/office/drawing/2014/main" id="{2F84CCE3-8C7B-4304-82DE-2EAA64DFB27F}"/>
              </a:ext>
            </a:extLst>
          </p:cNvPr>
          <p:cNvSpPr>
            <a:spLocks noGrp="1"/>
          </p:cNvSpPr>
          <p:nvPr>
            <p:ph type="title"/>
          </p:nvPr>
        </p:nvSpPr>
        <p:spPr>
          <a:xfrm>
            <a:off x="425014" y="116632"/>
            <a:ext cx="8229600" cy="778098"/>
          </a:xfrm>
        </p:spPr>
        <p:txBody>
          <a:bodyPr>
            <a:normAutofit/>
          </a:bodyPr>
          <a:lstStyle/>
          <a:p>
            <a:r>
              <a:rPr lang="en-GB" sz="3600" b="1" dirty="0"/>
              <a:t>Changes in terminology</a:t>
            </a:r>
          </a:p>
        </p:txBody>
      </p:sp>
    </p:spTree>
    <p:extLst>
      <p:ext uri="{BB962C8B-B14F-4D97-AF65-F5344CB8AC3E}">
        <p14:creationId xmlns:p14="http://schemas.microsoft.com/office/powerpoint/2010/main" val="124283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0146B-F761-4EA9-BE3D-738240BD830D}"/>
              </a:ext>
            </a:extLst>
          </p:cNvPr>
          <p:cNvSpPr>
            <a:spLocks noGrp="1"/>
          </p:cNvSpPr>
          <p:nvPr>
            <p:ph type="title"/>
          </p:nvPr>
        </p:nvSpPr>
        <p:spPr/>
        <p:txBody>
          <a:bodyPr/>
          <a:lstStyle/>
          <a:p>
            <a:r>
              <a:rPr lang="en-GB" dirty="0"/>
              <a:t>Child at risk as defined by the Act</a:t>
            </a:r>
          </a:p>
        </p:txBody>
      </p:sp>
      <p:sp>
        <p:nvSpPr>
          <p:cNvPr id="3" name="Content Placeholder 2">
            <a:extLst>
              <a:ext uri="{FF2B5EF4-FFF2-40B4-BE49-F238E27FC236}">
                <a16:creationId xmlns:a16="http://schemas.microsoft.com/office/drawing/2014/main" id="{1D38085B-6A33-4508-B482-E0EADF457F3C}"/>
              </a:ext>
            </a:extLst>
          </p:cNvPr>
          <p:cNvSpPr>
            <a:spLocks noGrp="1"/>
          </p:cNvSpPr>
          <p:nvPr>
            <p:ph idx="1"/>
          </p:nvPr>
        </p:nvSpPr>
        <p:spPr>
          <a:xfrm>
            <a:off x="734888" y="3284984"/>
            <a:ext cx="8229600" cy="1684783"/>
          </a:xfrm>
        </p:spPr>
        <p:txBody>
          <a:bodyPr>
            <a:noAutofit/>
          </a:bodyPr>
          <a:lstStyle/>
          <a:p>
            <a:pPr>
              <a:spcBef>
                <a:spcPts val="600"/>
              </a:spcBef>
              <a:spcAft>
                <a:spcPts val="600"/>
              </a:spcAft>
            </a:pPr>
            <a:r>
              <a:rPr lang="en-GB" sz="2800" dirty="0"/>
              <a:t>(a) is experiencing or is at risk of abuse, neglect or other kinds of harm, and</a:t>
            </a:r>
          </a:p>
          <a:p>
            <a:pPr>
              <a:spcBef>
                <a:spcPts val="600"/>
              </a:spcBef>
              <a:spcAft>
                <a:spcPts val="600"/>
              </a:spcAft>
            </a:pPr>
            <a:r>
              <a:rPr lang="en-GB" sz="2800" dirty="0"/>
              <a:t>(b) has needs for care and support (whether or not the authority is meeting any of those needs).</a:t>
            </a:r>
          </a:p>
          <a:p>
            <a:pPr>
              <a:spcBef>
                <a:spcPts val="600"/>
              </a:spcBef>
              <a:spcAft>
                <a:spcPts val="600"/>
              </a:spcAft>
            </a:pPr>
            <a:endParaRPr lang="en-GB" sz="2800" dirty="0"/>
          </a:p>
        </p:txBody>
      </p:sp>
      <p:sp>
        <p:nvSpPr>
          <p:cNvPr id="4" name="TextBox 3">
            <a:extLst>
              <a:ext uri="{FF2B5EF4-FFF2-40B4-BE49-F238E27FC236}">
                <a16:creationId xmlns:a16="http://schemas.microsoft.com/office/drawing/2014/main" id="{14AAE560-3C72-43B8-9873-8639FD138697}"/>
              </a:ext>
            </a:extLst>
          </p:cNvPr>
          <p:cNvSpPr txBox="1"/>
          <p:nvPr/>
        </p:nvSpPr>
        <p:spPr>
          <a:xfrm>
            <a:off x="4283968" y="5977880"/>
            <a:ext cx="4680520" cy="369332"/>
          </a:xfrm>
          <a:prstGeom prst="rect">
            <a:avLst/>
          </a:prstGeom>
          <a:noFill/>
        </p:spPr>
        <p:txBody>
          <a:bodyPr wrap="square" rtlCol="0">
            <a:spAutoFit/>
          </a:bodyPr>
          <a:lstStyle/>
          <a:p>
            <a:r>
              <a:rPr lang="en-GB" dirty="0"/>
              <a:t>Social Services and Wellbeing (Wales) Act 2014</a:t>
            </a:r>
          </a:p>
        </p:txBody>
      </p:sp>
      <p:sp>
        <p:nvSpPr>
          <p:cNvPr id="5" name="TextBox 4">
            <a:extLst>
              <a:ext uri="{FF2B5EF4-FFF2-40B4-BE49-F238E27FC236}">
                <a16:creationId xmlns:a16="http://schemas.microsoft.com/office/drawing/2014/main" id="{52A60B7F-BECE-4A64-A08A-B583F64742D7}"/>
              </a:ext>
            </a:extLst>
          </p:cNvPr>
          <p:cNvSpPr txBox="1"/>
          <p:nvPr/>
        </p:nvSpPr>
        <p:spPr>
          <a:xfrm>
            <a:off x="710092" y="1600201"/>
            <a:ext cx="7822348" cy="1384995"/>
          </a:xfrm>
          <a:prstGeom prst="rect">
            <a:avLst/>
          </a:prstGeom>
          <a:noFill/>
        </p:spPr>
        <p:txBody>
          <a:bodyPr wrap="square" rtlCol="0">
            <a:spAutoFit/>
          </a:bodyPr>
          <a:lstStyle/>
          <a:p>
            <a:r>
              <a:rPr lang="en-GB" sz="2800" b="1" dirty="0"/>
              <a:t>Section 130 Duty to report children at risk</a:t>
            </a:r>
          </a:p>
          <a:p>
            <a:endParaRPr lang="en-GB" sz="2800" b="1" dirty="0"/>
          </a:p>
          <a:p>
            <a:r>
              <a:rPr lang="en-GB" sz="2800" dirty="0"/>
              <a:t>(4) In this section, “a child at risk” is a child who—</a:t>
            </a:r>
          </a:p>
        </p:txBody>
      </p:sp>
    </p:spTree>
    <p:extLst>
      <p:ext uri="{BB962C8B-B14F-4D97-AF65-F5344CB8AC3E}">
        <p14:creationId xmlns:p14="http://schemas.microsoft.com/office/powerpoint/2010/main" val="313164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FB091D-181E-4EB6-973A-89F23AF5174A}"/>
              </a:ext>
            </a:extLst>
          </p:cNvPr>
          <p:cNvSpPr>
            <a:spLocks noGrp="1"/>
          </p:cNvSpPr>
          <p:nvPr>
            <p:ph idx="1"/>
          </p:nvPr>
        </p:nvSpPr>
        <p:spPr>
          <a:xfrm>
            <a:off x="457200" y="1111704"/>
            <a:ext cx="8229600" cy="1143000"/>
          </a:xfrm>
        </p:spPr>
        <p:txBody>
          <a:bodyPr>
            <a:normAutofit/>
          </a:bodyPr>
          <a:lstStyle/>
          <a:p>
            <a:pPr marL="0" indent="0">
              <a:buNone/>
            </a:pPr>
            <a:r>
              <a:rPr lang="en-GB" dirty="0"/>
              <a:t>In safeguarding children and young people the themes of; </a:t>
            </a:r>
          </a:p>
        </p:txBody>
      </p:sp>
      <p:sp>
        <p:nvSpPr>
          <p:cNvPr id="2" name="TextBox 1">
            <a:extLst>
              <a:ext uri="{FF2B5EF4-FFF2-40B4-BE49-F238E27FC236}">
                <a16:creationId xmlns:a16="http://schemas.microsoft.com/office/drawing/2014/main" id="{C3E6585B-BA64-4CBF-9C94-9953DBC65528}"/>
              </a:ext>
            </a:extLst>
          </p:cNvPr>
          <p:cNvSpPr txBox="1"/>
          <p:nvPr/>
        </p:nvSpPr>
        <p:spPr>
          <a:xfrm>
            <a:off x="4158535" y="6237312"/>
            <a:ext cx="4968552" cy="369332"/>
          </a:xfrm>
          <a:prstGeom prst="rect">
            <a:avLst/>
          </a:prstGeom>
          <a:noFill/>
        </p:spPr>
        <p:txBody>
          <a:bodyPr wrap="square" rtlCol="0">
            <a:spAutoFit/>
          </a:bodyPr>
          <a:lstStyle/>
          <a:p>
            <a:r>
              <a:rPr lang="en-GB" dirty="0"/>
              <a:t>National Safeguarding Team (NHS Wales), (2016)</a:t>
            </a:r>
          </a:p>
        </p:txBody>
      </p:sp>
      <p:sp>
        <p:nvSpPr>
          <p:cNvPr id="4" name="Title 1">
            <a:extLst>
              <a:ext uri="{FF2B5EF4-FFF2-40B4-BE49-F238E27FC236}">
                <a16:creationId xmlns:a16="http://schemas.microsoft.com/office/drawing/2014/main" id="{52B1ACBB-9A13-4F27-90D0-B86FB730B5B0}"/>
              </a:ext>
            </a:extLst>
          </p:cNvPr>
          <p:cNvSpPr>
            <a:spLocks noGrp="1"/>
          </p:cNvSpPr>
          <p:nvPr>
            <p:ph type="title"/>
          </p:nvPr>
        </p:nvSpPr>
        <p:spPr>
          <a:xfrm>
            <a:off x="215516" y="69935"/>
            <a:ext cx="8712968" cy="1143000"/>
          </a:xfrm>
        </p:spPr>
        <p:txBody>
          <a:bodyPr>
            <a:normAutofit fontScale="90000"/>
          </a:bodyPr>
          <a:lstStyle/>
          <a:p>
            <a:r>
              <a:rPr lang="en-GB" dirty="0"/>
              <a:t>Abuse, neglect or other kinds of harm… </a:t>
            </a:r>
          </a:p>
        </p:txBody>
      </p:sp>
      <p:sp>
        <p:nvSpPr>
          <p:cNvPr id="5" name="TextBox 4">
            <a:extLst>
              <a:ext uri="{FF2B5EF4-FFF2-40B4-BE49-F238E27FC236}">
                <a16:creationId xmlns:a16="http://schemas.microsoft.com/office/drawing/2014/main" id="{CC8F9FC8-1E00-43AA-9516-CBCBE62D24FC}"/>
              </a:ext>
            </a:extLst>
          </p:cNvPr>
          <p:cNvSpPr txBox="1"/>
          <p:nvPr/>
        </p:nvSpPr>
        <p:spPr>
          <a:xfrm>
            <a:off x="1331640" y="2132856"/>
            <a:ext cx="7200800" cy="3108543"/>
          </a:xfrm>
          <a:prstGeom prst="rect">
            <a:avLst/>
          </a:prstGeom>
          <a:noFill/>
        </p:spPr>
        <p:txBody>
          <a:bodyPr wrap="square" rtlCol="0">
            <a:spAutoFit/>
          </a:bodyPr>
          <a:lstStyle/>
          <a:p>
            <a:pPr marL="342900" indent="-342900">
              <a:buFont typeface="Arial" panose="020B0604020202020204" pitchFamily="34" charset="0"/>
              <a:buChar char="•"/>
            </a:pPr>
            <a:r>
              <a:rPr lang="en-GB" sz="2800" dirty="0"/>
              <a:t>suicide </a:t>
            </a:r>
          </a:p>
          <a:p>
            <a:pPr marL="342900" indent="-342900">
              <a:buFont typeface="Arial" panose="020B0604020202020204" pitchFamily="34" charset="0"/>
              <a:buChar char="•"/>
            </a:pPr>
            <a:r>
              <a:rPr lang="en-GB" sz="2800" dirty="0"/>
              <a:t>self harm</a:t>
            </a:r>
          </a:p>
          <a:p>
            <a:pPr marL="342900" indent="-342900">
              <a:buFont typeface="Arial" panose="020B0604020202020204" pitchFamily="34" charset="0"/>
              <a:buChar char="•"/>
            </a:pPr>
            <a:r>
              <a:rPr lang="en-GB" sz="2800" dirty="0"/>
              <a:t>child sexual exploitation (</a:t>
            </a:r>
            <a:r>
              <a:rPr lang="en-GB" sz="2800" dirty="0" err="1"/>
              <a:t>CSE</a:t>
            </a:r>
            <a:r>
              <a:rPr lang="en-GB" sz="2800" dirty="0"/>
              <a:t>)*</a:t>
            </a:r>
          </a:p>
          <a:p>
            <a:pPr marL="342900" indent="-342900">
              <a:buFont typeface="Arial" panose="020B0604020202020204" pitchFamily="34" charset="0"/>
              <a:buChar char="•"/>
            </a:pPr>
            <a:r>
              <a:rPr lang="en-GB" sz="2800" dirty="0"/>
              <a:t>Child criminal exploitation (</a:t>
            </a:r>
            <a:r>
              <a:rPr lang="en-GB" sz="2800" dirty="0" err="1"/>
              <a:t>CCE</a:t>
            </a:r>
            <a:r>
              <a:rPr lang="en-GB" sz="2800" dirty="0"/>
              <a:t>)*</a:t>
            </a:r>
          </a:p>
          <a:p>
            <a:pPr marL="342900" indent="-342900">
              <a:buFont typeface="Arial" panose="020B0604020202020204" pitchFamily="34" charset="0"/>
              <a:buChar char="•"/>
            </a:pPr>
            <a:r>
              <a:rPr lang="en-GB" sz="2800" dirty="0"/>
              <a:t>female genital mutilation (</a:t>
            </a:r>
            <a:r>
              <a:rPr lang="en-GB" sz="2800" dirty="0" err="1"/>
              <a:t>FGM</a:t>
            </a:r>
            <a:r>
              <a:rPr lang="en-GB" sz="2800" dirty="0"/>
              <a:t>), </a:t>
            </a:r>
          </a:p>
          <a:p>
            <a:pPr marL="342900" indent="-342900">
              <a:buFont typeface="Arial" panose="020B0604020202020204" pitchFamily="34" charset="0"/>
              <a:buChar char="•"/>
            </a:pPr>
            <a:r>
              <a:rPr lang="en-GB" sz="2800" dirty="0"/>
              <a:t>domestic abuse, and </a:t>
            </a:r>
          </a:p>
          <a:p>
            <a:pPr marL="342900" indent="-342900">
              <a:buFont typeface="Arial" panose="020B0604020202020204" pitchFamily="34" charset="0"/>
              <a:buChar char="•"/>
            </a:pPr>
            <a:r>
              <a:rPr lang="en-GB" sz="2800" dirty="0"/>
              <a:t>internet and technology-based abuse</a:t>
            </a:r>
          </a:p>
        </p:txBody>
      </p:sp>
      <p:sp>
        <p:nvSpPr>
          <p:cNvPr id="6" name="TextBox 5">
            <a:extLst>
              <a:ext uri="{FF2B5EF4-FFF2-40B4-BE49-F238E27FC236}">
                <a16:creationId xmlns:a16="http://schemas.microsoft.com/office/drawing/2014/main" id="{19E3B431-C9C9-4F67-BCEC-55C877DF971B}"/>
              </a:ext>
            </a:extLst>
          </p:cNvPr>
          <p:cNvSpPr txBox="1"/>
          <p:nvPr/>
        </p:nvSpPr>
        <p:spPr>
          <a:xfrm>
            <a:off x="644951" y="5241399"/>
            <a:ext cx="6120680" cy="523220"/>
          </a:xfrm>
          <a:prstGeom prst="rect">
            <a:avLst/>
          </a:prstGeom>
          <a:noFill/>
        </p:spPr>
        <p:txBody>
          <a:bodyPr wrap="square" rtlCol="0">
            <a:spAutoFit/>
          </a:bodyPr>
          <a:lstStyle/>
          <a:p>
            <a:r>
              <a:rPr lang="en-GB" sz="2800" dirty="0"/>
              <a:t>have become much more prominent</a:t>
            </a:r>
          </a:p>
        </p:txBody>
      </p:sp>
    </p:spTree>
    <p:extLst>
      <p:ext uri="{BB962C8B-B14F-4D97-AF65-F5344CB8AC3E}">
        <p14:creationId xmlns:p14="http://schemas.microsoft.com/office/powerpoint/2010/main" val="226442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5"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F95D-B668-4C6D-AFAD-74AB09EC7476}"/>
              </a:ext>
            </a:extLst>
          </p:cNvPr>
          <p:cNvSpPr>
            <a:spLocks noGrp="1"/>
          </p:cNvSpPr>
          <p:nvPr>
            <p:ph type="title"/>
          </p:nvPr>
        </p:nvSpPr>
        <p:spPr>
          <a:xfrm>
            <a:off x="323528" y="188640"/>
            <a:ext cx="8229600" cy="778098"/>
          </a:xfrm>
        </p:spPr>
        <p:txBody>
          <a:bodyPr>
            <a:normAutofit/>
          </a:bodyPr>
          <a:lstStyle/>
          <a:p>
            <a:r>
              <a:rPr lang="en-GB" sz="3600" b="1" dirty="0"/>
              <a:t>Safeguarding children and adults boards</a:t>
            </a:r>
          </a:p>
        </p:txBody>
      </p:sp>
      <p:sp>
        <p:nvSpPr>
          <p:cNvPr id="3" name="Content Placeholder 2">
            <a:extLst>
              <a:ext uri="{FF2B5EF4-FFF2-40B4-BE49-F238E27FC236}">
                <a16:creationId xmlns:a16="http://schemas.microsoft.com/office/drawing/2014/main" id="{E310DE88-C992-4D9D-A821-987F3B5D0A8F}"/>
              </a:ext>
            </a:extLst>
          </p:cNvPr>
          <p:cNvSpPr>
            <a:spLocks noGrp="1"/>
          </p:cNvSpPr>
          <p:nvPr>
            <p:ph idx="1"/>
          </p:nvPr>
        </p:nvSpPr>
        <p:spPr>
          <a:xfrm>
            <a:off x="323528" y="4880724"/>
            <a:ext cx="8229600" cy="850206"/>
          </a:xfrm>
        </p:spPr>
        <p:txBody>
          <a:bodyPr/>
          <a:lstStyle/>
          <a:p>
            <a:r>
              <a:rPr lang="en-GB" sz="2400" dirty="0"/>
              <a:t>The Act also established and National Independent Safeguarding Board.</a:t>
            </a:r>
          </a:p>
        </p:txBody>
      </p:sp>
      <p:sp>
        <p:nvSpPr>
          <p:cNvPr id="4" name="TextBox 3">
            <a:extLst>
              <a:ext uri="{FF2B5EF4-FFF2-40B4-BE49-F238E27FC236}">
                <a16:creationId xmlns:a16="http://schemas.microsoft.com/office/drawing/2014/main" id="{B8856666-1E9F-45A5-9C9A-66360FDB4022}"/>
              </a:ext>
            </a:extLst>
          </p:cNvPr>
          <p:cNvSpPr txBox="1"/>
          <p:nvPr/>
        </p:nvSpPr>
        <p:spPr>
          <a:xfrm>
            <a:off x="107504" y="1196752"/>
            <a:ext cx="8229600"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Act establishes six Safeguarding Boards for Children and six for Adults arranged in regions across Wales (a continuation of the Boards established by the Children Act 2004)</a:t>
            </a:r>
          </a:p>
        </p:txBody>
      </p:sp>
      <p:pic>
        <p:nvPicPr>
          <p:cNvPr id="6" name="Picture 5" descr="A picture containing light&#10;&#10;Description automatically generated">
            <a:hlinkClick r:id="rId2"/>
            <a:extLst>
              <a:ext uri="{FF2B5EF4-FFF2-40B4-BE49-F238E27FC236}">
                <a16:creationId xmlns:a16="http://schemas.microsoft.com/office/drawing/2014/main" id="{1B3C1E03-CEF8-4D0A-9733-026338D8B6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04183" y="1437798"/>
            <a:ext cx="710808" cy="710808"/>
          </a:xfrm>
          <a:prstGeom prst="rect">
            <a:avLst/>
          </a:prstGeom>
        </p:spPr>
      </p:pic>
      <p:sp>
        <p:nvSpPr>
          <p:cNvPr id="8" name="TextBox 7">
            <a:extLst>
              <a:ext uri="{FF2B5EF4-FFF2-40B4-BE49-F238E27FC236}">
                <a16:creationId xmlns:a16="http://schemas.microsoft.com/office/drawing/2014/main" id="{02D06429-652F-4427-B5E8-F10463C69894}"/>
              </a:ext>
            </a:extLst>
          </p:cNvPr>
          <p:cNvSpPr txBox="1"/>
          <p:nvPr/>
        </p:nvSpPr>
        <p:spPr>
          <a:xfrm>
            <a:off x="138267" y="2895885"/>
            <a:ext cx="822960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representation on Boards from a range of statutory agencies, such as health, probation and the police, not just local authorities. Their aim is to strengthen consistency, ensure good practice and support culture change</a:t>
            </a:r>
          </a:p>
        </p:txBody>
      </p:sp>
      <p:pic>
        <p:nvPicPr>
          <p:cNvPr id="9" name="Picture 8" descr="A picture containing light&#10;&#10;Description automatically generated">
            <a:hlinkClick r:id="rId4"/>
            <a:extLst>
              <a:ext uri="{FF2B5EF4-FFF2-40B4-BE49-F238E27FC236}">
                <a16:creationId xmlns:a16="http://schemas.microsoft.com/office/drawing/2014/main" id="{E1B0D6AC-6FD7-4073-B0B5-E6AF12D13F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7723" y="3386166"/>
            <a:ext cx="710808" cy="710808"/>
          </a:xfrm>
          <a:prstGeom prst="rect">
            <a:avLst/>
          </a:prstGeom>
        </p:spPr>
      </p:pic>
      <p:pic>
        <p:nvPicPr>
          <p:cNvPr id="12" name="Picture 11" descr="A picture containing light&#10;&#10;Description automatically generated">
            <a:hlinkClick r:id="rId5"/>
            <a:extLst>
              <a:ext uri="{FF2B5EF4-FFF2-40B4-BE49-F238E27FC236}">
                <a16:creationId xmlns:a16="http://schemas.microsoft.com/office/drawing/2014/main" id="{AB2685AA-AF9D-4051-B42E-0997B2C020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7723" y="5020121"/>
            <a:ext cx="710809" cy="710809"/>
          </a:xfrm>
          <a:prstGeom prst="rect">
            <a:avLst/>
          </a:prstGeom>
        </p:spPr>
      </p:pic>
      <p:sp>
        <p:nvSpPr>
          <p:cNvPr id="13" name="TextBox 12">
            <a:extLst>
              <a:ext uri="{FF2B5EF4-FFF2-40B4-BE49-F238E27FC236}">
                <a16:creationId xmlns:a16="http://schemas.microsoft.com/office/drawing/2014/main" id="{3BB3A00B-445D-4FA3-9CAE-07604766EB97}"/>
              </a:ext>
            </a:extLst>
          </p:cNvPr>
          <p:cNvSpPr txBox="1"/>
          <p:nvPr/>
        </p:nvSpPr>
        <p:spPr>
          <a:xfrm>
            <a:off x="2771799" y="6021288"/>
            <a:ext cx="5425923" cy="523220"/>
          </a:xfrm>
          <a:prstGeom prst="rect">
            <a:avLst/>
          </a:prstGeom>
          <a:noFill/>
        </p:spPr>
        <p:txBody>
          <a:bodyPr wrap="square" rtlCol="0">
            <a:spAutoFit/>
          </a:bodyPr>
          <a:lstStyle/>
          <a:p>
            <a:pPr algn="ctr"/>
            <a:r>
              <a:rPr lang="en-GB" sz="2800" b="1" i="1" dirty="0"/>
              <a:t>Why do you think they did this?</a:t>
            </a:r>
          </a:p>
        </p:txBody>
      </p:sp>
    </p:spTree>
    <p:extLst>
      <p:ext uri="{BB962C8B-B14F-4D97-AF65-F5344CB8AC3E}">
        <p14:creationId xmlns:p14="http://schemas.microsoft.com/office/powerpoint/2010/main" val="246566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8"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3D3F9-4D10-42C4-8FB1-BB47E92FE9B8}"/>
              </a:ext>
            </a:extLst>
          </p:cNvPr>
          <p:cNvSpPr>
            <a:spLocks noGrp="1"/>
          </p:cNvSpPr>
          <p:nvPr>
            <p:ph type="title"/>
          </p:nvPr>
        </p:nvSpPr>
        <p:spPr/>
        <p:txBody>
          <a:bodyPr>
            <a:normAutofit/>
          </a:bodyPr>
          <a:lstStyle/>
          <a:p>
            <a:r>
              <a:rPr lang="en-GB" sz="2800" b="1" dirty="0"/>
              <a:t>When things go wrong.</a:t>
            </a:r>
            <a:br>
              <a:rPr lang="en-GB" sz="2800" b="1" dirty="0"/>
            </a:br>
            <a:r>
              <a:rPr lang="en-GB" sz="2800" b="1" dirty="0"/>
              <a:t>Setting up Multi-agency Adult Practice Reviews</a:t>
            </a:r>
          </a:p>
        </p:txBody>
      </p:sp>
      <p:sp>
        <p:nvSpPr>
          <p:cNvPr id="3" name="Content Placeholder 2">
            <a:extLst>
              <a:ext uri="{FF2B5EF4-FFF2-40B4-BE49-F238E27FC236}">
                <a16:creationId xmlns:a16="http://schemas.microsoft.com/office/drawing/2014/main" id="{2025CDE5-2928-4193-9C13-AEB5A4F561C3}"/>
              </a:ext>
            </a:extLst>
          </p:cNvPr>
          <p:cNvSpPr>
            <a:spLocks noGrp="1"/>
          </p:cNvSpPr>
          <p:nvPr>
            <p:ph idx="1"/>
          </p:nvPr>
        </p:nvSpPr>
        <p:spPr>
          <a:xfrm>
            <a:off x="472444" y="1888232"/>
            <a:ext cx="8229600" cy="1540768"/>
          </a:xfrm>
        </p:spPr>
        <p:txBody>
          <a:bodyPr/>
          <a:lstStyle/>
          <a:p>
            <a:r>
              <a:rPr lang="en-GB" sz="2400" dirty="0"/>
              <a:t>Why set up reviews?</a:t>
            </a:r>
          </a:p>
          <a:p>
            <a:r>
              <a:rPr lang="en-GB" sz="2400" dirty="0"/>
              <a:t>Who would be involved?</a:t>
            </a:r>
          </a:p>
          <a:p>
            <a:r>
              <a:rPr lang="en-GB" sz="2400" dirty="0"/>
              <a:t>What would this do?</a:t>
            </a:r>
          </a:p>
          <a:p>
            <a:pPr marL="0" indent="0">
              <a:buNone/>
            </a:pPr>
            <a:endParaRPr lang="en-GB" sz="2400" dirty="0"/>
          </a:p>
          <a:p>
            <a:pPr marL="0" indent="0">
              <a:buNone/>
            </a:pPr>
            <a:endParaRPr lang="en-GB" sz="1100" dirty="0"/>
          </a:p>
        </p:txBody>
      </p:sp>
      <p:pic>
        <p:nvPicPr>
          <p:cNvPr id="5" name="Picture 4" descr="A picture containing light&#10;&#10;Description automatically generated">
            <a:hlinkClick r:id="rId2"/>
            <a:extLst>
              <a:ext uri="{FF2B5EF4-FFF2-40B4-BE49-F238E27FC236}">
                <a16:creationId xmlns:a16="http://schemas.microsoft.com/office/drawing/2014/main" id="{1BEF97E2-4B4B-4A72-A96B-5FD8B0555D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8563" y="3902291"/>
            <a:ext cx="1286873" cy="1286873"/>
          </a:xfrm>
          <a:prstGeom prst="rect">
            <a:avLst/>
          </a:prstGeom>
        </p:spPr>
      </p:pic>
    </p:spTree>
    <p:extLst>
      <p:ext uri="{BB962C8B-B14F-4D97-AF65-F5344CB8AC3E}">
        <p14:creationId xmlns:p14="http://schemas.microsoft.com/office/powerpoint/2010/main" val="873140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29580-1651-4626-BBCA-08D353B41D19}"/>
              </a:ext>
            </a:extLst>
          </p:cNvPr>
          <p:cNvSpPr>
            <a:spLocks noGrp="1"/>
          </p:cNvSpPr>
          <p:nvPr>
            <p:ph type="title"/>
          </p:nvPr>
        </p:nvSpPr>
        <p:spPr/>
        <p:txBody>
          <a:bodyPr/>
          <a:lstStyle/>
          <a:p>
            <a:r>
              <a:rPr lang="en-GB" dirty="0"/>
              <a:t>Criticisms…</a:t>
            </a:r>
          </a:p>
        </p:txBody>
      </p:sp>
      <p:pic>
        <p:nvPicPr>
          <p:cNvPr id="4" name="Content Placeholder 3">
            <a:extLst>
              <a:ext uri="{FF2B5EF4-FFF2-40B4-BE49-F238E27FC236}">
                <a16:creationId xmlns:a16="http://schemas.microsoft.com/office/drawing/2014/main" id="{55084F1D-6BD4-40F6-B4BC-509F7FC8AE78}"/>
              </a:ext>
            </a:extLst>
          </p:cNvPr>
          <p:cNvPicPr>
            <a:picLocks noGrp="1" noChangeAspect="1"/>
          </p:cNvPicPr>
          <p:nvPr>
            <p:ph idx="1"/>
          </p:nvPr>
        </p:nvPicPr>
        <p:blipFill>
          <a:blip r:embed="rId2"/>
          <a:stretch>
            <a:fillRect/>
          </a:stretch>
        </p:blipFill>
        <p:spPr>
          <a:xfrm>
            <a:off x="878311" y="1556792"/>
            <a:ext cx="7387377" cy="2332856"/>
          </a:xfrm>
          <a:prstGeom prst="rect">
            <a:avLst/>
          </a:prstGeom>
        </p:spPr>
      </p:pic>
      <p:sp>
        <p:nvSpPr>
          <p:cNvPr id="5" name="TextBox 4">
            <a:extLst>
              <a:ext uri="{FF2B5EF4-FFF2-40B4-BE49-F238E27FC236}">
                <a16:creationId xmlns:a16="http://schemas.microsoft.com/office/drawing/2014/main" id="{69EE4833-8D57-4AB8-9CE5-F519C921BAAF}"/>
              </a:ext>
            </a:extLst>
          </p:cNvPr>
          <p:cNvSpPr txBox="1"/>
          <p:nvPr/>
        </p:nvSpPr>
        <p:spPr>
          <a:xfrm>
            <a:off x="3491880" y="4653136"/>
            <a:ext cx="3575018" cy="461665"/>
          </a:xfrm>
          <a:prstGeom prst="rect">
            <a:avLst/>
          </a:prstGeom>
          <a:noFill/>
        </p:spPr>
        <p:txBody>
          <a:bodyPr wrap="none" rtlCol="0">
            <a:spAutoFit/>
          </a:bodyPr>
          <a:lstStyle/>
          <a:p>
            <a:r>
              <a:rPr lang="en-GB" dirty="0" err="1"/>
              <a:t>MacIntyre</a:t>
            </a:r>
            <a:r>
              <a:rPr lang="en-GB" dirty="0"/>
              <a:t> et al (2018 p.73)</a:t>
            </a:r>
          </a:p>
        </p:txBody>
      </p:sp>
    </p:spTree>
    <p:extLst>
      <p:ext uri="{BB962C8B-B14F-4D97-AF65-F5344CB8AC3E}">
        <p14:creationId xmlns:p14="http://schemas.microsoft.com/office/powerpoint/2010/main" val="36293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5">
            <a:extLst>
              <a:ext uri="{FF2B5EF4-FFF2-40B4-BE49-F238E27FC236}">
                <a16:creationId xmlns:a16="http://schemas.microsoft.com/office/drawing/2014/main" id="{B0A0232A-DEE1-4DD5-8764-69148DFC005F}"/>
              </a:ext>
            </a:extLst>
          </p:cNvPr>
          <p:cNvSpPr>
            <a:spLocks noGrp="1"/>
          </p:cNvSpPr>
          <p:nvPr>
            <p:ph idx="1"/>
          </p:nvPr>
        </p:nvSpPr>
        <p:spPr>
          <a:xfrm>
            <a:off x="-2163" y="678706"/>
            <a:ext cx="9144000" cy="3916363"/>
          </a:xfrm>
        </p:spPr>
        <p:txBody>
          <a:bodyPr>
            <a:noAutofit/>
          </a:bodyPr>
          <a:lstStyle/>
          <a:p>
            <a:r>
              <a:rPr lang="en-GB" altLang="en-US" sz="1600" dirty="0"/>
              <a:t>Estyn (No Date) </a:t>
            </a:r>
            <a:r>
              <a:rPr lang="en-GB" altLang="en-US" sz="1600" i="1" dirty="0"/>
              <a:t>What is a Local Safeguarding Children Board (</a:t>
            </a:r>
            <a:r>
              <a:rPr lang="en-GB" altLang="en-US" sz="1600" i="1" dirty="0" err="1"/>
              <a:t>LSCB</a:t>
            </a:r>
            <a:r>
              <a:rPr lang="en-GB" altLang="en-US" sz="1600" i="1" dirty="0"/>
              <a:t>)? </a:t>
            </a:r>
            <a:r>
              <a:rPr lang="en-GB" altLang="en-US" sz="1600" dirty="0"/>
              <a:t>Available at: </a:t>
            </a:r>
            <a:r>
              <a:rPr lang="en-GB" sz="1600" dirty="0">
                <a:hlinkClick r:id="rId3"/>
              </a:rPr>
              <a:t>https://www.estyn.gov.wales/faq/what-local-safeguarding-children-board-lscb</a:t>
            </a:r>
            <a:r>
              <a:rPr lang="en-GB" sz="1600" dirty="0"/>
              <a:t> [Accessed 17 November 2019]</a:t>
            </a:r>
            <a:endParaRPr lang="en-GB" altLang="en-US" sz="1600" i="1" dirty="0"/>
          </a:p>
          <a:p>
            <a:r>
              <a:rPr lang="en-GB" altLang="en-US" sz="1600" dirty="0"/>
              <a:t>McIntyre, G, Stewart, A. and </a:t>
            </a:r>
            <a:r>
              <a:rPr lang="en-GB" altLang="en-US" sz="1600" dirty="0" err="1"/>
              <a:t>McCusker</a:t>
            </a:r>
            <a:r>
              <a:rPr lang="en-GB" altLang="en-US" sz="1600" dirty="0"/>
              <a:t>, P. </a:t>
            </a:r>
            <a:r>
              <a:rPr lang="en-GB" altLang="en-US" sz="1600" i="1" dirty="0"/>
              <a:t>(2018) Safeguarding adults: Key themes and issues</a:t>
            </a:r>
            <a:r>
              <a:rPr lang="en-GB" altLang="en-US" sz="1600" dirty="0"/>
              <a:t>. London. Palgrave</a:t>
            </a:r>
          </a:p>
          <a:p>
            <a:r>
              <a:rPr lang="en-GB" altLang="en-US" sz="1600" dirty="0"/>
              <a:t>National Independent Safeguarding Board Wales (No Date) </a:t>
            </a:r>
            <a:r>
              <a:rPr lang="en-GB" altLang="en-US" sz="1600" i="1" dirty="0"/>
              <a:t>An Independent Safeguarding Voice </a:t>
            </a:r>
            <a:r>
              <a:rPr lang="en-GB" altLang="en-US" sz="1600" dirty="0"/>
              <a:t>Available at: </a:t>
            </a:r>
            <a:r>
              <a:rPr lang="en-GB" sz="1600" dirty="0">
                <a:hlinkClick r:id="rId4"/>
              </a:rPr>
              <a:t>http://safeguardingboard.wales/</a:t>
            </a:r>
            <a:r>
              <a:rPr lang="en-GB" sz="1600" dirty="0"/>
              <a:t> [Accessed 17 November 2019]</a:t>
            </a:r>
            <a:endParaRPr lang="en-GB" altLang="en-US" sz="1600" i="1" dirty="0"/>
          </a:p>
          <a:p>
            <a:r>
              <a:rPr lang="en-GB" altLang="en-US" sz="1600" dirty="0"/>
              <a:t>National Safeguarding Team (NHS Wales) </a:t>
            </a:r>
            <a:r>
              <a:rPr lang="en-GB" altLang="en-US" sz="1600" i="1" dirty="0"/>
              <a:t>(2016) </a:t>
            </a:r>
            <a:r>
              <a:rPr lang="en-GB" sz="1600" dirty="0"/>
              <a:t>A Guide for Safeguarding Children and Adults at Risk in General Practice. Available at: </a:t>
            </a:r>
            <a:r>
              <a:rPr lang="en-GB" sz="1600" dirty="0">
                <a:hlinkClick r:id="rId5"/>
              </a:rPr>
              <a:t>http://www.wales.nhs.uk/sitesplus/documents/888/A%20guide%20for%20Safeguarding%20Children%20and%20Adults%20at%20Risk%20in%20General%20Practice%20September%202016%202.pdf</a:t>
            </a:r>
            <a:r>
              <a:rPr lang="en-GB" sz="1600" dirty="0"/>
              <a:t> [Accessed: 17 November 2019]</a:t>
            </a:r>
          </a:p>
          <a:p>
            <a:r>
              <a:rPr lang="en-GB" sz="1600" dirty="0"/>
              <a:t>Pritchard-Jones, L. (2018) Adults at risk”: “vulnerability” by any other name? </a:t>
            </a:r>
            <a:r>
              <a:rPr lang="en-GB" sz="1600" i="1" dirty="0"/>
              <a:t>The Journal of Adult Protection</a:t>
            </a:r>
            <a:r>
              <a:rPr lang="en-GB" sz="1600" dirty="0"/>
              <a:t>, Vol. 20 Issue: 1, pp.47-58</a:t>
            </a:r>
          </a:p>
          <a:p>
            <a:r>
              <a:rPr lang="en-GB" sz="1600" dirty="0"/>
              <a:t>Social Services and Wellbeing (Wales) Act 2014 Available </a:t>
            </a:r>
            <a:r>
              <a:rPr lang="en-GB" sz="1600" dirty="0" err="1"/>
              <a:t>at:</a:t>
            </a:r>
            <a:r>
              <a:rPr lang="en-GB" sz="1600" dirty="0" err="1">
                <a:hlinkClick r:id="rId6"/>
              </a:rPr>
              <a:t>https</a:t>
            </a:r>
            <a:r>
              <a:rPr lang="en-GB" sz="1600" dirty="0">
                <a:hlinkClick r:id="rId6"/>
              </a:rPr>
              <a:t>://</a:t>
            </a:r>
            <a:r>
              <a:rPr lang="en-GB" sz="1600" dirty="0" err="1">
                <a:hlinkClick r:id="rId6"/>
              </a:rPr>
              <a:t>socialcare.wales</a:t>
            </a:r>
            <a:r>
              <a:rPr lang="en-GB" sz="1600" dirty="0">
                <a:hlinkClick r:id="rId6"/>
              </a:rPr>
              <a:t>/</a:t>
            </a:r>
            <a:r>
              <a:rPr lang="en-GB" sz="1600" dirty="0" err="1">
                <a:hlinkClick r:id="rId6"/>
              </a:rPr>
              <a:t>cms_assets</a:t>
            </a:r>
            <a:r>
              <a:rPr lang="en-GB" sz="1600" dirty="0">
                <a:hlinkClick r:id="rId6"/>
              </a:rPr>
              <a:t>/hub-downloads/Welsh_language_skills_in_your_workforce-_Early_Years_and_Childcare.pdf</a:t>
            </a:r>
            <a:r>
              <a:rPr lang="en-GB" sz="1600" dirty="0"/>
              <a:t> [Accessed 17November 2019]</a:t>
            </a:r>
          </a:p>
          <a:p>
            <a:r>
              <a:rPr lang="en-GB" sz="1600" dirty="0"/>
              <a:t> </a:t>
            </a:r>
            <a:r>
              <a:rPr lang="en-GB" sz="1600" dirty="0">
                <a:hlinkClick r:id="rId7"/>
              </a:rPr>
              <a:t>http://www.legislation.gov.uk/anaw/2014/4/section/126</a:t>
            </a:r>
            <a:r>
              <a:rPr lang="en-GB" sz="1600" dirty="0"/>
              <a:t> [Accessed 17 November 2019]</a:t>
            </a:r>
          </a:p>
          <a:p>
            <a:r>
              <a:rPr lang="en-GB" sz="1600" dirty="0"/>
              <a:t>Welsh Government (2016) </a:t>
            </a:r>
            <a:r>
              <a:rPr lang="en-GB" sz="1600" i="1" dirty="0"/>
              <a:t>The Social Services and Wellbeing (Wales) Act 2014: Working Together to Safeguard People – Volume 3 Adult Practice Reviews </a:t>
            </a:r>
            <a:r>
              <a:rPr lang="en-GB" sz="1600" dirty="0"/>
              <a:t>Available at: </a:t>
            </a:r>
          </a:p>
          <a:p>
            <a:endParaRPr lang="en-GB" sz="1600" dirty="0"/>
          </a:p>
          <a:p>
            <a:endParaRPr lang="en-GB" sz="1600" dirty="0"/>
          </a:p>
          <a:p>
            <a:endParaRPr lang="en-GB" altLang="en-US" sz="1600" i="1" dirty="0"/>
          </a:p>
          <a:p>
            <a:endParaRPr lang="en-GB" altLang="en-US" sz="1600" i="1" dirty="0"/>
          </a:p>
        </p:txBody>
      </p:sp>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51520" y="116632"/>
            <a:ext cx="8229600" cy="562074"/>
          </a:xfrm>
        </p:spPr>
        <p:txBody>
          <a:bodyPr>
            <a:normAutofit fontScale="90000"/>
          </a:bodyPr>
          <a:lstStyle/>
          <a:p>
            <a:r>
              <a:rPr lang="en-GB" b="1" dirty="0"/>
              <a:t>References</a:t>
            </a:r>
          </a:p>
        </p:txBody>
      </p:sp>
    </p:spTree>
    <p:extLst>
      <p:ext uri="{BB962C8B-B14F-4D97-AF65-F5344CB8AC3E}">
        <p14:creationId xmlns:p14="http://schemas.microsoft.com/office/powerpoint/2010/main" val="931697762"/>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1129</TotalTime>
  <Words>1084</Words>
  <Application>Microsoft Office PowerPoint</Application>
  <PresentationFormat>On-screen Show (4:3)</PresentationFormat>
  <Paragraphs>85</Paragraphs>
  <Slides>16</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UWTSD PPT Template</vt:lpstr>
      <vt:lpstr>ECAY5001 Advocacy in Partnership: Multi-Agency Working – Theme 6 – The Social Services and Wellbeing (Wales) Act and Multi-Agency Working</vt:lpstr>
      <vt:lpstr>Safeguarding…</vt:lpstr>
      <vt:lpstr>The background to the Act</vt:lpstr>
      <vt:lpstr>The Social Services and Wellbeing Act revisited.</vt:lpstr>
      <vt:lpstr>The Social Services and Wellbeing Act revisited.</vt:lpstr>
      <vt:lpstr>Further legislation in relation to Safeguarding…</vt:lpstr>
      <vt:lpstr>Changes in terminology</vt:lpstr>
      <vt:lpstr>Adults at risk as defined by the Act</vt:lpstr>
      <vt:lpstr>Local Authority duties as defined by the Act</vt:lpstr>
      <vt:lpstr>Changes in terminology</vt:lpstr>
      <vt:lpstr>Child at risk as defined by the Act</vt:lpstr>
      <vt:lpstr>Abuse, neglect or other kinds of harm… </vt:lpstr>
      <vt:lpstr>Safeguarding children and adults boards</vt:lpstr>
      <vt:lpstr>When things go wrong. Setting up Multi-agency Adult Practice Reviews</vt:lpstr>
      <vt:lpstr>Criticisms…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119</cp:revision>
  <dcterms:created xsi:type="dcterms:W3CDTF">2016-09-29T11:33:04Z</dcterms:created>
  <dcterms:modified xsi:type="dcterms:W3CDTF">2019-11-17T13:44:45Z</dcterms:modified>
</cp:coreProperties>
</file>