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1"/>
  </p:notesMasterIdLst>
  <p:sldIdLst>
    <p:sldId id="256" r:id="rId2"/>
    <p:sldId id="257" r:id="rId3"/>
    <p:sldId id="269" r:id="rId4"/>
    <p:sldId id="259" r:id="rId5"/>
    <p:sldId id="260" r:id="rId6"/>
    <p:sldId id="271" r:id="rId7"/>
    <p:sldId id="264" r:id="rId8"/>
    <p:sldId id="265" r:id="rId9"/>
    <p:sldId id="27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78" y="9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9503C-F83C-4C3D-AD4E-4EAAF69EB57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C01D31-C5F7-4B3E-86F9-970F732C4B5C}">
      <dgm:prSet/>
      <dgm:spPr/>
      <dgm:t>
        <a:bodyPr/>
        <a:lstStyle/>
        <a:p>
          <a:r>
            <a:rPr lang="en-GB" dirty="0"/>
            <a:t>EIA is a very complex, constantly evolving procedure; however, it is also a very powerful tool and collaboration of specialist, licenced experts, local authorities, and public participation can be very effective in eliminating severe environmental threats imposed by new structures. </a:t>
          </a:r>
          <a:endParaRPr lang="en-US" dirty="0"/>
        </a:p>
      </dgm:t>
    </dgm:pt>
    <dgm:pt modelId="{A22AF8F1-DEE2-42D6-8D94-B6C116B4FD32}" type="parTrans" cxnId="{7341BC3D-4B40-4069-8B4F-AC21858CCF57}">
      <dgm:prSet/>
      <dgm:spPr/>
      <dgm:t>
        <a:bodyPr/>
        <a:lstStyle/>
        <a:p>
          <a:endParaRPr lang="en-US"/>
        </a:p>
      </dgm:t>
    </dgm:pt>
    <dgm:pt modelId="{916EED84-E188-4B77-A2DE-16B051D47EE4}" type="sibTrans" cxnId="{7341BC3D-4B40-4069-8B4F-AC21858CCF57}">
      <dgm:prSet/>
      <dgm:spPr/>
      <dgm:t>
        <a:bodyPr/>
        <a:lstStyle/>
        <a:p>
          <a:endParaRPr lang="en-US"/>
        </a:p>
      </dgm:t>
    </dgm:pt>
    <dgm:pt modelId="{D6905444-B017-4D46-8AC4-4AFE758287E2}">
      <dgm:prSet/>
      <dgm:spPr/>
      <dgm:t>
        <a:bodyPr/>
        <a:lstStyle/>
        <a:p>
          <a:r>
            <a:rPr lang="en-GB" dirty="0"/>
            <a:t>On the negative side, it was observed that big energy projects developers like Upper Ogmore WF, can sometimes bend the rules, especially when it comes to environmental mitigation and cumulative effects including post-construction enhancement of the affected environment. </a:t>
          </a:r>
          <a:endParaRPr lang="en-US" dirty="0"/>
        </a:p>
      </dgm:t>
    </dgm:pt>
    <dgm:pt modelId="{C8F7DE37-9E14-4316-BED3-5BFCFF969F42}" type="parTrans" cxnId="{122F5CF3-1663-49F4-828E-B183FF82EECC}">
      <dgm:prSet/>
      <dgm:spPr/>
      <dgm:t>
        <a:bodyPr/>
        <a:lstStyle/>
        <a:p>
          <a:endParaRPr lang="en-US"/>
        </a:p>
      </dgm:t>
    </dgm:pt>
    <dgm:pt modelId="{8DCE8D38-7C9D-4E5A-A07C-A4BC423DD8E2}" type="sibTrans" cxnId="{122F5CF3-1663-49F4-828E-B183FF82EECC}">
      <dgm:prSet/>
      <dgm:spPr/>
      <dgm:t>
        <a:bodyPr/>
        <a:lstStyle/>
        <a:p>
          <a:endParaRPr lang="en-US"/>
        </a:p>
      </dgm:t>
    </dgm:pt>
    <dgm:pt modelId="{6C4CEC63-0E56-4993-8C7D-8220E01A5F56}" type="pres">
      <dgm:prSet presAssocID="{4159503C-F83C-4C3D-AD4E-4EAAF69EB57D}" presName="linear" presStyleCnt="0">
        <dgm:presLayoutVars>
          <dgm:animLvl val="lvl"/>
          <dgm:resizeHandles val="exact"/>
        </dgm:presLayoutVars>
      </dgm:prSet>
      <dgm:spPr/>
    </dgm:pt>
    <dgm:pt modelId="{8A20675D-03B4-4D2A-86E4-6F153BDCF34A}" type="pres">
      <dgm:prSet presAssocID="{2BC01D31-C5F7-4B3E-86F9-970F732C4B5C}" presName="parentText" presStyleLbl="node1" presStyleIdx="0" presStyleCnt="2">
        <dgm:presLayoutVars>
          <dgm:chMax val="0"/>
          <dgm:bulletEnabled val="1"/>
        </dgm:presLayoutVars>
      </dgm:prSet>
      <dgm:spPr/>
    </dgm:pt>
    <dgm:pt modelId="{AA02CEB0-FF5A-4991-9D80-6DF3A7E759B4}" type="pres">
      <dgm:prSet presAssocID="{916EED84-E188-4B77-A2DE-16B051D47EE4}" presName="spacer" presStyleCnt="0"/>
      <dgm:spPr/>
    </dgm:pt>
    <dgm:pt modelId="{433BA6F6-D843-4FE3-A344-D3BB19789100}" type="pres">
      <dgm:prSet presAssocID="{D6905444-B017-4D46-8AC4-4AFE758287E2}" presName="parentText" presStyleLbl="node1" presStyleIdx="1" presStyleCnt="2">
        <dgm:presLayoutVars>
          <dgm:chMax val="0"/>
          <dgm:bulletEnabled val="1"/>
        </dgm:presLayoutVars>
      </dgm:prSet>
      <dgm:spPr/>
    </dgm:pt>
  </dgm:ptLst>
  <dgm:cxnLst>
    <dgm:cxn modelId="{F771A307-3CCF-4DA6-96FD-D5C2B26CB619}" type="presOf" srcId="{4159503C-F83C-4C3D-AD4E-4EAAF69EB57D}" destId="{6C4CEC63-0E56-4993-8C7D-8220E01A5F56}" srcOrd="0" destOrd="0" presId="urn:microsoft.com/office/officeart/2005/8/layout/vList2"/>
    <dgm:cxn modelId="{7341BC3D-4B40-4069-8B4F-AC21858CCF57}" srcId="{4159503C-F83C-4C3D-AD4E-4EAAF69EB57D}" destId="{2BC01D31-C5F7-4B3E-86F9-970F732C4B5C}" srcOrd="0" destOrd="0" parTransId="{A22AF8F1-DEE2-42D6-8D94-B6C116B4FD32}" sibTransId="{916EED84-E188-4B77-A2DE-16B051D47EE4}"/>
    <dgm:cxn modelId="{59E75A45-14F1-4EE6-B7F4-CE18B960AF4C}" type="presOf" srcId="{2BC01D31-C5F7-4B3E-86F9-970F732C4B5C}" destId="{8A20675D-03B4-4D2A-86E4-6F153BDCF34A}" srcOrd="0" destOrd="0" presId="urn:microsoft.com/office/officeart/2005/8/layout/vList2"/>
    <dgm:cxn modelId="{98B34BDE-E343-4221-A0CF-464A725A4F4A}" type="presOf" srcId="{D6905444-B017-4D46-8AC4-4AFE758287E2}" destId="{433BA6F6-D843-4FE3-A344-D3BB19789100}" srcOrd="0" destOrd="0" presId="urn:microsoft.com/office/officeart/2005/8/layout/vList2"/>
    <dgm:cxn modelId="{122F5CF3-1663-49F4-828E-B183FF82EECC}" srcId="{4159503C-F83C-4C3D-AD4E-4EAAF69EB57D}" destId="{D6905444-B017-4D46-8AC4-4AFE758287E2}" srcOrd="1" destOrd="0" parTransId="{C8F7DE37-9E14-4316-BED3-5BFCFF969F42}" sibTransId="{8DCE8D38-7C9D-4E5A-A07C-A4BC423DD8E2}"/>
    <dgm:cxn modelId="{D5C0DFA7-B745-43B7-BBD1-BCC6321996F5}" type="presParOf" srcId="{6C4CEC63-0E56-4993-8C7D-8220E01A5F56}" destId="{8A20675D-03B4-4D2A-86E4-6F153BDCF34A}" srcOrd="0" destOrd="0" presId="urn:microsoft.com/office/officeart/2005/8/layout/vList2"/>
    <dgm:cxn modelId="{0A31F2FF-7FF7-4A36-933E-2FFAF29C7FBE}" type="presParOf" srcId="{6C4CEC63-0E56-4993-8C7D-8220E01A5F56}" destId="{AA02CEB0-FF5A-4991-9D80-6DF3A7E759B4}" srcOrd="1" destOrd="0" presId="urn:microsoft.com/office/officeart/2005/8/layout/vList2"/>
    <dgm:cxn modelId="{C46EB86F-3F4E-47B7-87B7-31E204576480}" type="presParOf" srcId="{6C4CEC63-0E56-4993-8C7D-8220E01A5F56}" destId="{433BA6F6-D843-4FE3-A344-D3BB1978910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0675D-03B4-4D2A-86E4-6F153BDCF34A}">
      <dsp:nvSpPr>
        <dsp:cNvPr id="0" name=""/>
        <dsp:cNvSpPr/>
      </dsp:nvSpPr>
      <dsp:spPr>
        <a:xfrm>
          <a:off x="0" y="34468"/>
          <a:ext cx="8312785" cy="164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EIA is a very complex, constantly evolving procedure; however, it is also a very powerful tool and collaboration of specialist, licenced experts, local authorities, and public participation can be very effective in eliminating severe environmental threats imposed by new structures. </a:t>
          </a:r>
          <a:endParaRPr lang="en-US" sz="1500" kern="1200" dirty="0"/>
        </a:p>
      </dsp:txBody>
      <dsp:txXfrm>
        <a:off x="80532" y="115000"/>
        <a:ext cx="8151721" cy="1488636"/>
      </dsp:txXfrm>
    </dsp:sp>
    <dsp:sp modelId="{433BA6F6-D843-4FE3-A344-D3BB19789100}">
      <dsp:nvSpPr>
        <dsp:cNvPr id="0" name=""/>
        <dsp:cNvSpPr/>
      </dsp:nvSpPr>
      <dsp:spPr>
        <a:xfrm>
          <a:off x="0" y="1727368"/>
          <a:ext cx="8312785" cy="1649700"/>
        </a:xfrm>
        <a:prstGeom prst="roundRect">
          <a:avLst/>
        </a:prstGeom>
        <a:solidFill>
          <a:schemeClr val="accent2">
            <a:hueOff val="-796883"/>
            <a:satOff val="12770"/>
            <a:lumOff val="1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On the negative side, it was observed that big energy projects developers like Upper Ogmore WF, can sometimes bend the rules, especially when it comes to environmental mitigation and cumulative effects including post-construction enhancement of the affected environment. </a:t>
          </a:r>
          <a:endParaRPr lang="en-US" sz="1500" kern="1200" dirty="0"/>
        </a:p>
      </dsp:txBody>
      <dsp:txXfrm>
        <a:off x="80532" y="1807900"/>
        <a:ext cx="8151721" cy="14886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908811-85BA-45FC-8CF7-838BA15709DC}" type="datetimeFigureOut">
              <a:rPr lang="en-GB" smtClean="0"/>
              <a:t>07/05/2021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8266E6-D747-4898-B7BD-C342CF8F930E}" type="slidenum">
              <a:rPr lang="en-GB" smtClean="0"/>
              <a:t>‹#›</a:t>
            </a:fld>
            <a:endParaRPr lang="en-GB"/>
          </a:p>
        </p:txBody>
      </p:sp>
    </p:spTree>
    <p:extLst>
      <p:ext uri="{BB962C8B-B14F-4D97-AF65-F5344CB8AC3E}">
        <p14:creationId xmlns:p14="http://schemas.microsoft.com/office/powerpoint/2010/main" val="3815980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8266E6-D747-4898-B7BD-C342CF8F930E}" type="slidenum">
              <a:rPr lang="en-GB" smtClean="0"/>
              <a:t>2</a:t>
            </a:fld>
            <a:endParaRPr lang="en-GB"/>
          </a:p>
        </p:txBody>
      </p:sp>
    </p:spTree>
    <p:extLst>
      <p:ext uri="{BB962C8B-B14F-4D97-AF65-F5344CB8AC3E}">
        <p14:creationId xmlns:p14="http://schemas.microsoft.com/office/powerpoint/2010/main" val="4065659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8266E6-D747-4898-B7BD-C342CF8F930E}" type="slidenum">
              <a:rPr lang="en-GB" smtClean="0"/>
              <a:t>3</a:t>
            </a:fld>
            <a:endParaRPr lang="en-GB"/>
          </a:p>
        </p:txBody>
      </p:sp>
    </p:spTree>
    <p:extLst>
      <p:ext uri="{BB962C8B-B14F-4D97-AF65-F5344CB8AC3E}">
        <p14:creationId xmlns:p14="http://schemas.microsoft.com/office/powerpoint/2010/main" val="2868278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5/7/2021</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446388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5/7/2021</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88620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5/7/2021</a:t>
            </a:fld>
            <a:endParaRPr lang="en-US" dirty="0"/>
          </a:p>
        </p:txBody>
      </p:sp>
    </p:spTree>
    <p:extLst>
      <p:ext uri="{BB962C8B-B14F-4D97-AF65-F5344CB8AC3E}">
        <p14:creationId xmlns:p14="http://schemas.microsoft.com/office/powerpoint/2010/main" val="185051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5/7/2021</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0327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5/7/2021</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49921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5/7/2021</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40970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5/7/2021</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60089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5/7/2021</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60027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5/7/2021</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96476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5/7/2021</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0907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5/7/2021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117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5/7/2021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3050301"/>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en.wikipedia.org/wiki/University_of_Wales_Trinity_Saint_David"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www.freefoto.com/preview/1007-11-11/Four-Burrows-Wind-Farm--Cornwall" TargetMode="External"/><Relationship Id="rId5" Type="http://schemas.microsoft.com/office/2007/relationships/hdphoto" Target="../media/hdphoto3.wdp"/><Relationship Id="rId4" Type="http://schemas.openxmlformats.org/officeDocument/2006/relationships/image" Target="../media/image6.png"/><Relationship Id="rId9" Type="http://schemas.openxmlformats.org/officeDocument/2006/relationships/hyperlink" Target="https://www.geograph.org.uk/photo/101976"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A_peat_bog_below_the_top_of_Doune_Hill,_Luss_Hills,_Scotland.jpg" TargetMode="External"/><Relationship Id="rId7" Type="http://schemas.openxmlformats.org/officeDocument/2006/relationships/hyperlink" Target="https://en.wikipedia.org/wiki/Borre_Fen" TargetMode="Externa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image" Target="../media/image10.jpg"/><Relationship Id="rId5" Type="http://schemas.openxmlformats.org/officeDocument/2006/relationships/hyperlink" Target="https://pxhere.com/fr/photo/628102" TargetMode="Externa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hyperlink" Target="https://en.wikipedia.org/wiki/Nankeen_kestrel" TargetMode="External"/><Relationship Id="rId2" Type="http://schemas.openxmlformats.org/officeDocument/2006/relationships/image" Target="../media/image11.png"/><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12.png"/><Relationship Id="rId4" Type="http://schemas.openxmlformats.org/officeDocument/2006/relationships/hyperlink" Target="https://www.flickr.com/photos/peter-trimming/6041397435/"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49" name="Rectangle 4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59BBAF3-F516-43DB-BEEF-B75D810AF136}"/>
              </a:ext>
            </a:extLst>
          </p:cNvPr>
          <p:cNvSpPr>
            <a:spLocks noGrp="1"/>
          </p:cNvSpPr>
          <p:nvPr>
            <p:ph type="ctrTitle"/>
          </p:nvPr>
        </p:nvSpPr>
        <p:spPr>
          <a:xfrm>
            <a:off x="6090045" y="1346200"/>
            <a:ext cx="5624118" cy="3284538"/>
          </a:xfrm>
        </p:spPr>
        <p:txBody>
          <a:bodyPr anchor="b">
            <a:normAutofit/>
          </a:bodyPr>
          <a:lstStyle/>
          <a:p>
            <a:pPr>
              <a:lnSpc>
                <a:spcPct val="110000"/>
              </a:lnSpc>
            </a:pPr>
            <a:r>
              <a:rPr lang="en-GB" sz="4000" b="0" dirty="0"/>
              <a:t>Upper Ogmore Wind Farm</a:t>
            </a:r>
            <a:br>
              <a:rPr lang="en-GB" sz="4000" b="0" dirty="0"/>
            </a:br>
            <a:r>
              <a:rPr lang="en-GB" sz="4000" b="0" dirty="0"/>
              <a:t>EIA Assessment</a:t>
            </a:r>
          </a:p>
        </p:txBody>
      </p:sp>
      <p:sp>
        <p:nvSpPr>
          <p:cNvPr id="5" name="Rectangle 1">
            <a:extLst>
              <a:ext uri="{FF2B5EF4-FFF2-40B4-BE49-F238E27FC236}">
                <a16:creationId xmlns:a16="http://schemas.microsoft.com/office/drawing/2014/main" id="{15A3CD78-F888-4E10-AF54-EA0710B86A40}"/>
              </a:ext>
            </a:extLst>
          </p:cNvPr>
          <p:cNvSpPr>
            <a:spLocks noGrp="1" noChangeArrowheads="1"/>
          </p:cNvSpPr>
          <p:nvPr>
            <p:ph type="subTitle" idx="1"/>
          </p:nvPr>
        </p:nvSpPr>
        <p:spPr bwMode="auto">
          <a:xfrm>
            <a:off x="6096369" y="4630738"/>
            <a:ext cx="5617794" cy="11509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120000"/>
              </a:lnSpc>
              <a:spcBef>
                <a:spcPct val="0"/>
              </a:spcBef>
              <a:spcAft>
                <a:spcPts val="600"/>
              </a:spcAft>
              <a:buClrTx/>
              <a:buSzTx/>
              <a:buFontTx/>
              <a:buNone/>
              <a:tabLst/>
            </a:pPr>
            <a:r>
              <a:rPr kumimoji="0" lang="en-US" altLang="en-US" sz="1500" b="0" i="0" u="none" strike="noStrike" cap="none" normalizeH="0" baseline="0" dirty="0">
                <a:ln>
                  <a:noFill/>
                </a:ln>
                <a:effectLst/>
                <a:latin typeface="+mj-lt"/>
                <a:ea typeface="DengXian" panose="020B0503020204020204" pitchFamily="2" charset="-122"/>
                <a:cs typeface="Times New Roman" panose="02020603050405020304" pitchFamily="18" charset="0"/>
              </a:rPr>
              <a:t>MATT MORGA (1705592)</a:t>
            </a:r>
            <a:endParaRPr kumimoji="0" lang="en-GB" altLang="en-US" sz="1500" b="0" i="0" u="none" strike="noStrike" cap="none" normalizeH="0" baseline="0" dirty="0">
              <a:ln>
                <a:noFill/>
              </a:ln>
              <a:effectLst/>
              <a:latin typeface="+mj-lt"/>
              <a:ea typeface="Calibri" panose="020F0502020204030204" pitchFamily="34" charset="0"/>
              <a:cs typeface="Arial" panose="020B0604020202020204" pitchFamily="34" charset="0"/>
            </a:endParaRPr>
          </a:p>
          <a:p>
            <a:pPr marL="0" marR="0" lvl="0" indent="0" defTabSz="914400" rtl="0" eaLnBrk="0" fontAlgn="base" latinLnBrk="0" hangingPunct="0">
              <a:lnSpc>
                <a:spcPct val="120000"/>
              </a:lnSpc>
              <a:spcBef>
                <a:spcPct val="0"/>
              </a:spcBef>
              <a:spcAft>
                <a:spcPts val="600"/>
              </a:spcAft>
              <a:buClrTx/>
              <a:buSzTx/>
              <a:buFontTx/>
              <a:buNone/>
              <a:tabLst/>
            </a:pPr>
            <a:r>
              <a:rPr kumimoji="0" lang="en-GB" altLang="en-US" sz="1500" b="0" i="0" u="none" strike="noStrike" cap="none" normalizeH="0" baseline="0" dirty="0">
                <a:ln>
                  <a:noFill/>
                </a:ln>
                <a:effectLst/>
                <a:latin typeface="+mj-lt"/>
                <a:ea typeface="Calibri" panose="020F0502020204030204" pitchFamily="34" charset="0"/>
                <a:cs typeface="Arial" panose="020B0604020202020204" pitchFamily="34" charset="0"/>
              </a:rPr>
              <a:t>Environmental Planning and Policy</a:t>
            </a:r>
          </a:p>
          <a:p>
            <a:pPr marL="0" marR="0" lvl="0" indent="0" defTabSz="914400" rtl="0" eaLnBrk="0" fontAlgn="base" latinLnBrk="0" hangingPunct="0">
              <a:lnSpc>
                <a:spcPct val="120000"/>
              </a:lnSpc>
              <a:spcBef>
                <a:spcPct val="0"/>
              </a:spcBef>
              <a:spcAft>
                <a:spcPts val="600"/>
              </a:spcAft>
              <a:buClrTx/>
              <a:buSzTx/>
              <a:buFontTx/>
              <a:buNone/>
              <a:tabLst/>
            </a:pPr>
            <a:r>
              <a:rPr lang="en-GB" altLang="en-US" sz="1500" dirty="0">
                <a:latin typeface="+mj-lt"/>
                <a:cs typeface="Arial" panose="020B0604020202020204" pitchFamily="34" charset="0"/>
              </a:rPr>
              <a:t>05/2021</a:t>
            </a:r>
            <a:r>
              <a:rPr kumimoji="0" lang="en-GB" altLang="en-US" sz="1500" b="0" i="0" u="none" strike="noStrike" cap="none" normalizeH="0" baseline="0" dirty="0">
                <a:ln>
                  <a:noFill/>
                </a:ln>
                <a:effectLst/>
                <a:latin typeface="+mj-lt"/>
              </a:rPr>
              <a:t> Conference Meeting</a:t>
            </a:r>
          </a:p>
        </p:txBody>
      </p:sp>
      <p:sp>
        <p:nvSpPr>
          <p:cNvPr id="50" name="Freeform: Shape 42">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44">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 name="Picture 2">
            <a:extLst>
              <a:ext uri="{FF2B5EF4-FFF2-40B4-BE49-F238E27FC236}">
                <a16:creationId xmlns:a16="http://schemas.microsoft.com/office/drawing/2014/main" id="{150F3B14-69F7-40B6-A71B-77F96E5BD34B}"/>
              </a:ext>
            </a:extLst>
          </p:cNvPr>
          <p:cNvPicPr>
            <a:picLocks noChangeAspect="1"/>
          </p:cNvPicPr>
          <p:nvPr/>
        </p:nvPicPr>
        <p:blipFill rotWithShape="1">
          <a:blip r:embed="rId2"/>
          <a:srcRect l="8770" r="8770"/>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52" name="Freeform: Shape 46">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6" descr="Text&#10;&#10;Description automatically generated with medium confidence">
            <a:extLst>
              <a:ext uri="{FF2B5EF4-FFF2-40B4-BE49-F238E27FC236}">
                <a16:creationId xmlns:a16="http://schemas.microsoft.com/office/drawing/2014/main" id="{6D37C281-D665-451E-A5BE-5E5DE39B6F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530623" y="269874"/>
            <a:ext cx="1183540" cy="594283"/>
          </a:xfrm>
          <a:prstGeom prst="rect">
            <a:avLst/>
          </a:prstGeom>
        </p:spPr>
      </p:pic>
    </p:spTree>
    <p:extLst>
      <p:ext uri="{BB962C8B-B14F-4D97-AF65-F5344CB8AC3E}">
        <p14:creationId xmlns:p14="http://schemas.microsoft.com/office/powerpoint/2010/main" val="2836214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1" name="Rectangle 12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3" name="Freeform: Shape 12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5" name="Freeform: Shape 12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7" name="Freeform: Shape 126">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861EDDE-F497-4B58-880B-E27704D9DA63}"/>
              </a:ext>
            </a:extLst>
          </p:cNvPr>
          <p:cNvSpPr>
            <a:spLocks noGrp="1"/>
          </p:cNvSpPr>
          <p:nvPr>
            <p:ph type="title"/>
          </p:nvPr>
        </p:nvSpPr>
        <p:spPr>
          <a:xfrm>
            <a:off x="640803" y="571500"/>
            <a:ext cx="7029368" cy="1026608"/>
          </a:xfrm>
        </p:spPr>
        <p:txBody>
          <a:bodyPr anchor="b">
            <a:normAutofit/>
          </a:bodyPr>
          <a:lstStyle/>
          <a:p>
            <a:r>
              <a:rPr lang="en-GB" sz="2800" b="0" dirty="0">
                <a:solidFill>
                  <a:schemeClr val="tx1"/>
                </a:solidFill>
              </a:rPr>
              <a:t>Proposed Development Outline </a:t>
            </a:r>
          </a:p>
        </p:txBody>
      </p:sp>
      <p:sp>
        <p:nvSpPr>
          <p:cNvPr id="89" name="Content Placeholder 2">
            <a:extLst>
              <a:ext uri="{FF2B5EF4-FFF2-40B4-BE49-F238E27FC236}">
                <a16:creationId xmlns:a16="http://schemas.microsoft.com/office/drawing/2014/main" id="{936C6433-2559-4645-8D76-3DB0E638A3C8}"/>
              </a:ext>
            </a:extLst>
          </p:cNvPr>
          <p:cNvSpPr>
            <a:spLocks noGrp="1"/>
          </p:cNvSpPr>
          <p:nvPr>
            <p:ph idx="1"/>
          </p:nvPr>
        </p:nvSpPr>
        <p:spPr>
          <a:xfrm>
            <a:off x="640803" y="1976438"/>
            <a:ext cx="5559728" cy="3985450"/>
          </a:xfrm>
        </p:spPr>
        <p:txBody>
          <a:bodyPr>
            <a:normAutofit fontScale="92500" lnSpcReduction="10000"/>
          </a:bodyPr>
          <a:lstStyle/>
          <a:p>
            <a:pPr marL="285750" indent="-285750">
              <a:lnSpc>
                <a:spcPct val="130000"/>
              </a:lnSpc>
              <a:buFont typeface="Arial" panose="020B0604020202020204" pitchFamily="34" charset="0"/>
              <a:buChar char="•"/>
            </a:pPr>
            <a:r>
              <a:rPr lang="en-GB" sz="1400" b="1" u="sng" dirty="0">
                <a:solidFill>
                  <a:schemeClr val="tx1"/>
                </a:solidFill>
              </a:rPr>
              <a:t>Proposed by: </a:t>
            </a:r>
            <a:r>
              <a:rPr lang="en-GB" sz="1400" dirty="0">
                <a:solidFill>
                  <a:schemeClr val="tx1"/>
                </a:solidFill>
                <a:effectLst/>
                <a:ea typeface="Calibri" panose="020F0502020204030204" pitchFamily="34" charset="0"/>
              </a:rPr>
              <a:t>Renewable Energy Systems Limited (RES) in 2018, (Schedule 2, DNS status).</a:t>
            </a:r>
            <a:endParaRPr lang="en-GB" sz="1400" u="sng" dirty="0">
              <a:solidFill>
                <a:schemeClr val="tx1"/>
              </a:solidFill>
            </a:endParaRPr>
          </a:p>
          <a:p>
            <a:pPr marL="285750" indent="-285750">
              <a:lnSpc>
                <a:spcPct val="130000"/>
              </a:lnSpc>
              <a:buFont typeface="Arial" panose="020B0604020202020204" pitchFamily="34" charset="0"/>
              <a:buChar char="•"/>
            </a:pPr>
            <a:r>
              <a:rPr lang="en-GB" sz="1400" b="1" u="sng" dirty="0">
                <a:solidFill>
                  <a:schemeClr val="tx1"/>
                </a:solidFill>
              </a:rPr>
              <a:t>Location: </a:t>
            </a:r>
            <a:r>
              <a:rPr lang="en-GB" sz="1400" dirty="0">
                <a:solidFill>
                  <a:schemeClr val="tx1"/>
                </a:solidFill>
                <a:effectLst/>
                <a:ea typeface="Calibri" panose="020F0502020204030204" pitchFamily="34" charset="0"/>
              </a:rPr>
              <a:t>South Wales (Bridgend County), south of the A4107 </a:t>
            </a:r>
          </a:p>
          <a:p>
            <a:pPr marL="285750" indent="-285750">
              <a:lnSpc>
                <a:spcPct val="130000"/>
              </a:lnSpc>
              <a:buFont typeface="Arial" panose="020B0604020202020204" pitchFamily="34" charset="0"/>
              <a:buChar char="•"/>
            </a:pPr>
            <a:r>
              <a:rPr lang="en-GB" sz="1400" b="1" u="sng" dirty="0">
                <a:solidFill>
                  <a:schemeClr val="tx1"/>
                </a:solidFill>
                <a:effectLst/>
                <a:ea typeface="Calibri" panose="020F0502020204030204" pitchFamily="34" charset="0"/>
              </a:rPr>
              <a:t>Design:  </a:t>
            </a:r>
            <a:r>
              <a:rPr lang="en-GB" sz="1400" dirty="0">
                <a:solidFill>
                  <a:schemeClr val="tx1"/>
                </a:solidFill>
                <a:effectLst/>
                <a:ea typeface="Calibri" panose="020F0502020204030204" pitchFamily="34" charset="0"/>
              </a:rPr>
              <a:t>7 three-bladed, horizontal axis wind turbines  of maximum heights of 130m to 150m.</a:t>
            </a:r>
          </a:p>
          <a:p>
            <a:pPr marL="285750" indent="-285750">
              <a:lnSpc>
                <a:spcPct val="130000"/>
              </a:lnSpc>
              <a:buFont typeface="Arial" panose="020B0604020202020204" pitchFamily="34" charset="0"/>
              <a:buChar char="•"/>
            </a:pPr>
            <a:r>
              <a:rPr lang="en-GB" sz="1400" b="1" u="sng" dirty="0">
                <a:solidFill>
                  <a:schemeClr val="tx1"/>
                </a:solidFill>
                <a:effectLst/>
                <a:ea typeface="Calibri" panose="020F0502020204030204" pitchFamily="34" charset="0"/>
              </a:rPr>
              <a:t>Land Alterations</a:t>
            </a:r>
            <a:r>
              <a:rPr lang="en-GB" sz="1400" dirty="0">
                <a:solidFill>
                  <a:schemeClr val="tx1"/>
                </a:solidFill>
                <a:effectLst/>
                <a:ea typeface="Calibri" panose="020F0502020204030204" pitchFamily="34" charset="0"/>
              </a:rPr>
              <a:t>: significant</a:t>
            </a:r>
            <a:r>
              <a:rPr lang="en-GB" sz="1400" dirty="0">
                <a:solidFill>
                  <a:schemeClr val="tx1"/>
                </a:solidFill>
                <a:ea typeface="Calibri" panose="020F0502020204030204" pitchFamily="34" charset="0"/>
              </a:rPr>
              <a:t> land alterations during construction phase required.</a:t>
            </a:r>
          </a:p>
          <a:p>
            <a:pPr marL="285750" indent="-285750">
              <a:lnSpc>
                <a:spcPct val="130000"/>
              </a:lnSpc>
              <a:buFont typeface="Arial" panose="020B0604020202020204" pitchFamily="34" charset="0"/>
              <a:buChar char="•"/>
            </a:pPr>
            <a:r>
              <a:rPr lang="en-GB" sz="1400" b="1" u="sng" dirty="0">
                <a:solidFill>
                  <a:schemeClr val="tx1"/>
                </a:solidFill>
                <a:ea typeface="Calibri" panose="020F0502020204030204" pitchFamily="34" charset="0"/>
              </a:rPr>
              <a:t>Habitats: </a:t>
            </a:r>
            <a:r>
              <a:rPr lang="en-GB" sz="1400" dirty="0">
                <a:solidFill>
                  <a:schemeClr val="tx1"/>
                </a:solidFill>
                <a:ea typeface="Calibri" panose="020F0502020204030204" pitchFamily="34" charset="0"/>
              </a:rPr>
              <a:t>Post-industrial landscape, </a:t>
            </a:r>
            <a:r>
              <a:rPr lang="en-GB" sz="1400" dirty="0" err="1">
                <a:solidFill>
                  <a:schemeClr val="tx1"/>
                </a:solidFill>
                <a:ea typeface="Calibri" panose="020F0502020204030204" pitchFamily="34" charset="0"/>
              </a:rPr>
              <a:t>Werfa</a:t>
            </a:r>
            <a:r>
              <a:rPr lang="en-GB" sz="1400" dirty="0">
                <a:solidFill>
                  <a:schemeClr val="tx1"/>
                </a:solidFill>
                <a:ea typeface="Calibri" panose="020F0502020204030204" pitchFamily="34" charset="0"/>
              </a:rPr>
              <a:t> summit (568m ASL), sheep grazing land, upland moorland consisted of acid and marshy upland grassland including mosaics of dwarf shrub heath scatter across, and some adjoining larch Larix decidua.   </a:t>
            </a:r>
          </a:p>
          <a:p>
            <a:pPr>
              <a:lnSpc>
                <a:spcPct val="130000"/>
              </a:lnSpc>
            </a:pPr>
            <a:endParaRPr lang="en-GB" sz="1400" dirty="0">
              <a:solidFill>
                <a:schemeClr val="tx1"/>
              </a:solidFill>
              <a:effectLst/>
              <a:ea typeface="Calibri" panose="020F0502020204030204" pitchFamily="34" charset="0"/>
            </a:endParaRPr>
          </a:p>
          <a:p>
            <a:pPr>
              <a:lnSpc>
                <a:spcPct val="130000"/>
              </a:lnSpc>
            </a:pPr>
            <a:endParaRPr lang="en-GB" sz="1400" dirty="0">
              <a:effectLst/>
              <a:latin typeface="Arial" panose="020B0604020202020204" pitchFamily="34" charset="0"/>
              <a:ea typeface="Calibri" panose="020F0502020204030204" pitchFamily="34" charset="0"/>
            </a:endParaRPr>
          </a:p>
          <a:p>
            <a:pPr>
              <a:lnSpc>
                <a:spcPct val="130000"/>
              </a:lnSpc>
            </a:pPr>
            <a:endParaRPr lang="en-GB" sz="1800" dirty="0">
              <a:effectLst/>
              <a:latin typeface="Arial" panose="020B0604020202020204" pitchFamily="34" charset="0"/>
              <a:ea typeface="Calibri" panose="020F0502020204030204" pitchFamily="34" charset="0"/>
            </a:endParaRPr>
          </a:p>
          <a:p>
            <a:pPr>
              <a:lnSpc>
                <a:spcPct val="130000"/>
              </a:lnSpc>
            </a:pPr>
            <a:endParaRPr lang="en-GB" u="sng" dirty="0"/>
          </a:p>
        </p:txBody>
      </p:sp>
      <p:grpSp>
        <p:nvGrpSpPr>
          <p:cNvPr id="21" name="Group 20">
            <a:extLst>
              <a:ext uri="{FF2B5EF4-FFF2-40B4-BE49-F238E27FC236}">
                <a16:creationId xmlns:a16="http://schemas.microsoft.com/office/drawing/2014/main" id="{9EC68CE3-3295-48AF-91BF-49045865AC5F}"/>
              </a:ext>
            </a:extLst>
          </p:cNvPr>
          <p:cNvGrpSpPr/>
          <p:nvPr/>
        </p:nvGrpSpPr>
        <p:grpSpPr>
          <a:xfrm>
            <a:off x="8587363" y="826478"/>
            <a:ext cx="2332684" cy="3765960"/>
            <a:chOff x="7883468" y="442913"/>
            <a:chExt cx="4132320" cy="6100762"/>
          </a:xfrm>
        </p:grpSpPr>
        <p:pic>
          <p:nvPicPr>
            <p:cNvPr id="14" name="Picture 13">
              <a:extLst>
                <a:ext uri="{FF2B5EF4-FFF2-40B4-BE49-F238E27FC236}">
                  <a16:creationId xmlns:a16="http://schemas.microsoft.com/office/drawing/2014/main" id="{A63889C7-78D9-4DEE-A23C-91C90D01719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7883468" y="442913"/>
              <a:ext cx="4132320" cy="6100762"/>
            </a:xfrm>
            <a:prstGeom prst="rect">
              <a:avLst/>
            </a:prstGeom>
            <a:ln>
              <a:noFill/>
            </a:ln>
            <a:effectLst>
              <a:softEdge rad="112500"/>
            </a:effectLst>
          </p:spPr>
        </p:pic>
        <p:sp>
          <p:nvSpPr>
            <p:cNvPr id="16" name="Flowchart: Connector 15">
              <a:extLst>
                <a:ext uri="{FF2B5EF4-FFF2-40B4-BE49-F238E27FC236}">
                  <a16:creationId xmlns:a16="http://schemas.microsoft.com/office/drawing/2014/main" id="{11EF9C78-241F-4215-925A-6E2D35B30FB5}"/>
                </a:ext>
              </a:extLst>
            </p:cNvPr>
            <p:cNvSpPr/>
            <p:nvPr/>
          </p:nvSpPr>
          <p:spPr>
            <a:xfrm>
              <a:off x="9315450" y="5200650"/>
              <a:ext cx="85725" cy="57150"/>
            </a:xfrm>
            <a:prstGeom prst="flowChartConnector">
              <a:avLst/>
            </a:prstGeom>
            <a:solidFill>
              <a:schemeClr val="accent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2" name="Picture 31">
            <a:extLst>
              <a:ext uri="{FF2B5EF4-FFF2-40B4-BE49-F238E27FC236}">
                <a16:creationId xmlns:a16="http://schemas.microsoft.com/office/drawing/2014/main" id="{41F7EBF5-50BE-4A7C-9AE7-62A94C04F92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Lst>
          </a:blip>
          <a:stretch>
            <a:fillRect/>
          </a:stretch>
        </p:blipFill>
        <p:spPr>
          <a:xfrm>
            <a:off x="8280290" y="4592437"/>
            <a:ext cx="3088142" cy="1711133"/>
          </a:xfrm>
          <a:prstGeom prst="rect">
            <a:avLst/>
          </a:prstGeom>
          <a:ln>
            <a:noFill/>
          </a:ln>
          <a:effectLst>
            <a:softEdge rad="112500"/>
          </a:effectLst>
        </p:spPr>
      </p:pic>
      <p:sp>
        <p:nvSpPr>
          <p:cNvPr id="34" name="TextBox 33">
            <a:extLst>
              <a:ext uri="{FF2B5EF4-FFF2-40B4-BE49-F238E27FC236}">
                <a16:creationId xmlns:a16="http://schemas.microsoft.com/office/drawing/2014/main" id="{31664D8E-1A54-4B22-A10C-847CCD08B7F5}"/>
              </a:ext>
            </a:extLst>
          </p:cNvPr>
          <p:cNvSpPr txBox="1"/>
          <p:nvPr/>
        </p:nvSpPr>
        <p:spPr>
          <a:xfrm>
            <a:off x="57543" y="6340218"/>
            <a:ext cx="5296964" cy="314894"/>
          </a:xfrm>
          <a:prstGeom prst="rect">
            <a:avLst/>
          </a:prstGeom>
          <a:noFill/>
        </p:spPr>
        <p:txBody>
          <a:bodyPr wrap="square" rtlCol="0">
            <a:spAutoFit/>
          </a:bodyPr>
          <a:lstStyle/>
          <a:p>
            <a:pPr algn="just">
              <a:lnSpc>
                <a:spcPct val="150000"/>
              </a:lnSpc>
              <a:spcAft>
                <a:spcPts val="800"/>
              </a:spcAft>
            </a:pPr>
            <a:r>
              <a:rPr lang="en-GB" sz="1050" dirty="0">
                <a:effectLst/>
                <a:latin typeface="Arial" panose="020B0604020202020204" pitchFamily="34" charset="0"/>
                <a:ea typeface="Calibri" panose="020F0502020204030204" pitchFamily="34" charset="0"/>
              </a:rPr>
              <a:t>Source: RES Limited, 2020a)</a:t>
            </a:r>
          </a:p>
        </p:txBody>
      </p:sp>
    </p:spTree>
    <p:extLst>
      <p:ext uri="{BB962C8B-B14F-4D97-AF65-F5344CB8AC3E}">
        <p14:creationId xmlns:p14="http://schemas.microsoft.com/office/powerpoint/2010/main" val="3520717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2ED194-9ABC-430D-97B3-7BC494D622C7}"/>
              </a:ext>
            </a:extLst>
          </p:cNvPr>
          <p:cNvPicPr>
            <a:picLocks noChangeAspect="1"/>
          </p:cNvPicPr>
          <p:nvPr/>
        </p:nvPicPr>
        <p:blipFill rotWithShape="1">
          <a:blip r:embed="rId3"/>
          <a:srcRect r="6244"/>
          <a:stretch/>
        </p:blipFill>
        <p:spPr>
          <a:xfrm>
            <a:off x="9344621" y="573243"/>
            <a:ext cx="2236851" cy="2167587"/>
          </a:xfrm>
          <a:prstGeom prst="rect">
            <a:avLst/>
          </a:prstGeom>
        </p:spPr>
      </p:pic>
      <p:sp>
        <p:nvSpPr>
          <p:cNvPr id="18" name="Title 17">
            <a:extLst>
              <a:ext uri="{FF2B5EF4-FFF2-40B4-BE49-F238E27FC236}">
                <a16:creationId xmlns:a16="http://schemas.microsoft.com/office/drawing/2014/main" id="{060B52C5-EE44-43AA-846C-709E57F05F45}"/>
              </a:ext>
            </a:extLst>
          </p:cNvPr>
          <p:cNvSpPr>
            <a:spLocks noGrp="1"/>
          </p:cNvSpPr>
          <p:nvPr>
            <p:ph type="title" idx="4294967295"/>
          </p:nvPr>
        </p:nvSpPr>
        <p:spPr>
          <a:xfrm>
            <a:off x="554804" y="195944"/>
            <a:ext cx="8213639" cy="1166326"/>
          </a:xfrm>
        </p:spPr>
        <p:txBody>
          <a:bodyPr>
            <a:noAutofit/>
          </a:bodyPr>
          <a:lstStyle/>
          <a:p>
            <a:pPr marL="0" marR="0" lvl="0" indent="0" defTabSz="914400" rtl="0" eaLnBrk="1" fontAlgn="auto" latinLnBrk="0" hangingPunct="1">
              <a:lnSpc>
                <a:spcPct val="100000"/>
              </a:lnSpc>
              <a:spcBef>
                <a:spcPts val="0"/>
              </a:spcBef>
              <a:spcAft>
                <a:spcPts val="0"/>
              </a:spcAft>
              <a:tabLst/>
              <a:defRPr/>
            </a:pPr>
            <a:r>
              <a:rPr kumimoji="0" lang="en-GB" sz="2200" i="0" u="none" strike="noStrike" kern="1200" cap="none" spc="0" normalizeH="0" baseline="0" noProof="0" dirty="0">
                <a:ln>
                  <a:noFill/>
                </a:ln>
                <a:solidFill>
                  <a:prstClr val="black"/>
                </a:solidFill>
                <a:effectLst/>
                <a:uLnTx/>
                <a:uFillTx/>
                <a:latin typeface="Meiryo"/>
                <a:ea typeface="+mn-ea"/>
                <a:cs typeface="+mn-cs"/>
              </a:rPr>
              <a:t>Project Description, Design Evolution &amp; Alternatives</a:t>
            </a:r>
            <a:br>
              <a:rPr kumimoji="0" lang="en-GB" sz="2200" b="0" i="0" u="none" strike="noStrike" kern="1200" cap="none" spc="0" normalizeH="0" baseline="0" noProof="0" dirty="0">
                <a:ln>
                  <a:noFill/>
                </a:ln>
                <a:solidFill>
                  <a:prstClr val="black"/>
                </a:solidFill>
                <a:effectLst/>
                <a:uLnTx/>
                <a:uFillTx/>
                <a:latin typeface="Meiryo"/>
                <a:ea typeface="+mn-ea"/>
                <a:cs typeface="+mn-cs"/>
              </a:rPr>
            </a:br>
            <a:endParaRPr lang="en-GB" sz="2200" b="0" dirty="0"/>
          </a:p>
        </p:txBody>
      </p:sp>
      <p:graphicFrame>
        <p:nvGraphicFramePr>
          <p:cNvPr id="19" name="Table 18">
            <a:extLst>
              <a:ext uri="{FF2B5EF4-FFF2-40B4-BE49-F238E27FC236}">
                <a16:creationId xmlns:a16="http://schemas.microsoft.com/office/drawing/2014/main" id="{C617F667-893F-499B-BE3B-24DB44B0694E}"/>
              </a:ext>
            </a:extLst>
          </p:cNvPr>
          <p:cNvGraphicFramePr>
            <a:graphicFrameLocks noGrp="1"/>
          </p:cNvGraphicFramePr>
          <p:nvPr>
            <p:extLst>
              <p:ext uri="{D42A27DB-BD31-4B8C-83A1-F6EECF244321}">
                <p14:modId xmlns:p14="http://schemas.microsoft.com/office/powerpoint/2010/main" val="2580783662"/>
              </p:ext>
            </p:extLst>
          </p:nvPr>
        </p:nvGraphicFramePr>
        <p:xfrm>
          <a:off x="554804" y="1467240"/>
          <a:ext cx="8085343" cy="4806199"/>
        </p:xfrm>
        <a:graphic>
          <a:graphicData uri="http://schemas.openxmlformats.org/drawingml/2006/table">
            <a:tbl>
              <a:tblPr firstRow="1" firstCol="1" bandRow="1">
                <a:tableStyleId>{8799B23B-EC83-4686-B30A-512413B5E67A}</a:tableStyleId>
              </a:tblPr>
              <a:tblGrid>
                <a:gridCol w="2956222">
                  <a:extLst>
                    <a:ext uri="{9D8B030D-6E8A-4147-A177-3AD203B41FA5}">
                      <a16:colId xmlns:a16="http://schemas.microsoft.com/office/drawing/2014/main" val="557930809"/>
                    </a:ext>
                  </a:extLst>
                </a:gridCol>
                <a:gridCol w="2520870">
                  <a:extLst>
                    <a:ext uri="{9D8B030D-6E8A-4147-A177-3AD203B41FA5}">
                      <a16:colId xmlns:a16="http://schemas.microsoft.com/office/drawing/2014/main" val="2149568220"/>
                    </a:ext>
                  </a:extLst>
                </a:gridCol>
                <a:gridCol w="2608251">
                  <a:extLst>
                    <a:ext uri="{9D8B030D-6E8A-4147-A177-3AD203B41FA5}">
                      <a16:colId xmlns:a16="http://schemas.microsoft.com/office/drawing/2014/main" val="3402090451"/>
                    </a:ext>
                  </a:extLst>
                </a:gridCol>
              </a:tblGrid>
              <a:tr h="609210">
                <a:tc gridSpan="3">
                  <a:txBody>
                    <a:bodyPr/>
                    <a:lstStyle/>
                    <a:p>
                      <a:pPr indent="-226695" algn="l">
                        <a:lnSpc>
                          <a:spcPct val="107000"/>
                        </a:lnSpc>
                        <a:spcAft>
                          <a:spcPts val="800"/>
                        </a:spcAft>
                      </a:pPr>
                      <a:r>
                        <a:rPr lang="en-GB" sz="1400" dirty="0">
                          <a:effectLst/>
                        </a:rPr>
                        <a:t>Relevant Policy:  </a:t>
                      </a:r>
                      <a:r>
                        <a:rPr lang="en-GB" sz="1200" b="0" dirty="0">
                          <a:effectLst/>
                        </a:rPr>
                        <a:t>Common Act 2006, TCPA 2017 (Schedule 4), DNS (Wales) Regulations 2016.</a:t>
                      </a:r>
                      <a:endParaRPr lang="en-GB" sz="1200" b="0" dirty="0">
                        <a:effectLst/>
                        <a:latin typeface="Arial" panose="020B0604020202020204" pitchFamily="34" charset="0"/>
                        <a:ea typeface="Calibri" panose="020F0502020204030204" pitchFamily="34" charset="0"/>
                      </a:endParaRPr>
                    </a:p>
                  </a:txBody>
                  <a:tcPr marL="40972" marR="40972"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78055313"/>
                  </a:ext>
                </a:extLst>
              </a:tr>
              <a:tr h="474433">
                <a:tc>
                  <a:txBody>
                    <a:bodyPr/>
                    <a:lstStyle/>
                    <a:p>
                      <a:pPr indent="-226695" algn="ctr">
                        <a:lnSpc>
                          <a:spcPct val="107000"/>
                        </a:lnSpc>
                        <a:spcAft>
                          <a:spcPts val="800"/>
                        </a:spcAft>
                      </a:pPr>
                      <a:r>
                        <a:rPr lang="en-GB" sz="1400" dirty="0">
                          <a:effectLst/>
                          <a:latin typeface="+mn-lt"/>
                          <a:ea typeface="Calibri" panose="020F0502020204030204" pitchFamily="34" charset="0"/>
                        </a:rPr>
                        <a:t>Actions in Line With EIA Legislation</a:t>
                      </a:r>
                      <a:endParaRPr lang="en-GB" sz="1200" dirty="0">
                        <a:effectLst/>
                        <a:latin typeface="+mn-lt"/>
                        <a:ea typeface="Calibri" panose="020F0502020204030204" pitchFamily="34" charset="0"/>
                      </a:endParaRPr>
                    </a:p>
                  </a:txBody>
                  <a:tcPr marL="40972" marR="40972" marT="0" marB="0"/>
                </a:tc>
                <a:tc>
                  <a:txBody>
                    <a:bodyPr/>
                    <a:lstStyle/>
                    <a:p>
                      <a:pPr indent="-226695" algn="ctr">
                        <a:lnSpc>
                          <a:spcPct val="107000"/>
                        </a:lnSpc>
                        <a:spcAft>
                          <a:spcPts val="800"/>
                        </a:spcAft>
                      </a:pPr>
                      <a:r>
                        <a:rPr lang="en-GB" sz="1400" b="1" dirty="0">
                          <a:effectLst/>
                          <a:latin typeface="+mn-lt"/>
                        </a:rPr>
                        <a:t>Non-compliance</a:t>
                      </a:r>
                      <a:endParaRPr lang="en-GB" sz="1200" b="1" dirty="0">
                        <a:effectLst/>
                        <a:latin typeface="+mn-lt"/>
                        <a:ea typeface="Calibri" panose="020F0502020204030204" pitchFamily="34" charset="0"/>
                      </a:endParaRPr>
                    </a:p>
                  </a:txBody>
                  <a:tcPr marL="40972" marR="40972" marT="0" marB="0"/>
                </a:tc>
                <a:tc>
                  <a:txBody>
                    <a:bodyPr/>
                    <a:lstStyle/>
                    <a:p>
                      <a:pPr indent="-226695" algn="ctr">
                        <a:lnSpc>
                          <a:spcPct val="107000"/>
                        </a:lnSpc>
                        <a:spcAft>
                          <a:spcPts val="800"/>
                        </a:spcAft>
                      </a:pPr>
                      <a:r>
                        <a:rPr lang="en-GB" sz="1400" b="1" dirty="0">
                          <a:effectLst/>
                          <a:latin typeface="+mn-lt"/>
                        </a:rPr>
                        <a:t>Best Practice Examples Elsewhere</a:t>
                      </a:r>
                      <a:endParaRPr lang="en-GB" sz="1200" b="1" dirty="0">
                        <a:effectLst/>
                        <a:latin typeface="+mn-lt"/>
                        <a:ea typeface="Calibri" panose="020F0502020204030204" pitchFamily="34" charset="0"/>
                      </a:endParaRPr>
                    </a:p>
                  </a:txBody>
                  <a:tcPr marL="40972" marR="40972" marT="0" marB="0"/>
                </a:tc>
                <a:extLst>
                  <a:ext uri="{0D108BD9-81ED-4DB2-BD59-A6C34878D82A}">
                    <a16:rowId xmlns:a16="http://schemas.microsoft.com/office/drawing/2014/main" val="628119868"/>
                  </a:ext>
                </a:extLst>
              </a:tr>
              <a:tr h="3722556">
                <a:tc>
                  <a:txBody>
                    <a:bodyPr/>
                    <a:lstStyle/>
                    <a:p>
                      <a:pPr marL="10414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Detailed Description </a:t>
                      </a:r>
                      <a:r>
                        <a:rPr lang="en-GB" sz="1200" b="0" dirty="0">
                          <a:effectLst/>
                        </a:rPr>
                        <a:t>(In line with TCPA 2017 (Schedule 4).</a:t>
                      </a:r>
                    </a:p>
                    <a:p>
                      <a:pPr marL="10414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Water Quality </a:t>
                      </a:r>
                      <a:r>
                        <a:rPr lang="en-GB" sz="1200" b="0" dirty="0">
                          <a:effectLst/>
                        </a:rPr>
                        <a:t>addressed (NRW expertise) (In line with DNS requirements). </a:t>
                      </a:r>
                    </a:p>
                    <a:p>
                      <a:pPr marL="45720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GIS Design Tool </a:t>
                      </a:r>
                      <a:r>
                        <a:rPr lang="en-GB" sz="1200" b="0" dirty="0">
                          <a:effectLst/>
                        </a:rPr>
                        <a:t>used; no alternative sites considered (compromise).</a:t>
                      </a:r>
                    </a:p>
                    <a:p>
                      <a:pPr marL="45720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Design Change </a:t>
                      </a:r>
                      <a:r>
                        <a:rPr lang="en-GB" sz="1200" b="0" dirty="0">
                          <a:effectLst/>
                        </a:rPr>
                        <a:t>due to </a:t>
                      </a:r>
                      <a:r>
                        <a:rPr lang="en-GB" sz="1200" b="1" dirty="0">
                          <a:effectLst/>
                        </a:rPr>
                        <a:t>Public Consultations </a:t>
                      </a:r>
                      <a:r>
                        <a:rPr lang="en-GB" sz="1200" b="0" dirty="0">
                          <a:effectLst/>
                        </a:rPr>
                        <a:t>(Local Landscape) (EIA guidance).</a:t>
                      </a:r>
                      <a:endParaRPr lang="en-GB" sz="1200" b="0" dirty="0">
                        <a:effectLst/>
                        <a:latin typeface="Arial" panose="020B0604020202020204" pitchFamily="34" charset="0"/>
                        <a:ea typeface="Calibri" panose="020F0502020204030204" pitchFamily="34" charset="0"/>
                      </a:endParaRPr>
                    </a:p>
                  </a:txBody>
                  <a:tcPr marL="40972" marR="40972" marT="0" marB="0"/>
                </a:tc>
                <a:tc>
                  <a:txBody>
                    <a:bodyPr/>
                    <a:lstStyle/>
                    <a:p>
                      <a:pPr marL="342900" lvl="0" indent="-342900" algn="l">
                        <a:lnSpc>
                          <a:spcPct val="107000"/>
                        </a:lnSpc>
                        <a:spcAft>
                          <a:spcPts val="800"/>
                        </a:spcAft>
                        <a:buFont typeface="Symbol" panose="05050102010706020507" pitchFamily="18" charset="2"/>
                        <a:buChar char=""/>
                      </a:pPr>
                      <a:r>
                        <a:rPr lang="en-GB" sz="1200" dirty="0">
                          <a:solidFill>
                            <a:schemeClr val="tx1"/>
                          </a:solidFill>
                          <a:effectLst/>
                        </a:rPr>
                        <a:t>Stone blasting, material shifting and excavation practices: proposed mitigation unclear, lacking specific details.</a:t>
                      </a:r>
                    </a:p>
                    <a:p>
                      <a:pPr marL="23495" indent="-226695" algn="l">
                        <a:lnSpc>
                          <a:spcPct val="107000"/>
                        </a:lnSpc>
                        <a:spcAft>
                          <a:spcPts val="800"/>
                        </a:spcAft>
                      </a:pPr>
                      <a:r>
                        <a:rPr lang="en-GB" sz="1200" dirty="0">
                          <a:solidFill>
                            <a:schemeClr val="tx1"/>
                          </a:solidFill>
                          <a:effectLst/>
                        </a:rPr>
                        <a:t> </a:t>
                      </a:r>
                    </a:p>
                    <a:p>
                      <a:pPr marL="114300" indent="-226695" algn="l">
                        <a:lnSpc>
                          <a:spcPct val="107000"/>
                        </a:lnSpc>
                        <a:spcAft>
                          <a:spcPts val="800"/>
                        </a:spcAft>
                      </a:pPr>
                      <a:r>
                        <a:rPr lang="en-GB" sz="1200" u="none" dirty="0">
                          <a:solidFill>
                            <a:schemeClr val="tx1"/>
                          </a:solidFill>
                          <a:effectLst/>
                        </a:rPr>
                        <a:t>   </a:t>
                      </a:r>
                      <a:r>
                        <a:rPr lang="en-GB" sz="1200" u="sng" dirty="0">
                          <a:solidFill>
                            <a:schemeClr val="tx1"/>
                          </a:solidFill>
                          <a:effectLst/>
                        </a:rPr>
                        <a:t> RES Limited comment:</a:t>
                      </a:r>
                      <a:endParaRPr lang="en-GB" sz="1200" dirty="0">
                        <a:solidFill>
                          <a:schemeClr val="tx1"/>
                        </a:solidFill>
                        <a:effectLst/>
                      </a:endParaRPr>
                    </a:p>
                    <a:p>
                      <a:pPr marL="114300" indent="-226695" algn="l">
                        <a:lnSpc>
                          <a:spcPct val="107000"/>
                        </a:lnSpc>
                        <a:spcAft>
                          <a:spcPts val="800"/>
                        </a:spcAft>
                      </a:pPr>
                      <a:r>
                        <a:rPr lang="en-GB" sz="1200" dirty="0">
                          <a:solidFill>
                            <a:schemeClr val="tx1"/>
                          </a:solidFill>
                          <a:effectLst/>
                        </a:rPr>
                        <a:t>"appropriate dust suppression at the borrow pits and any materials storage areas will be provided as required" (RES Limited, 2020, p:10)”.</a:t>
                      </a:r>
                      <a:endParaRPr lang="en-GB" sz="1200" dirty="0">
                        <a:solidFill>
                          <a:schemeClr val="tx1"/>
                        </a:solidFill>
                        <a:effectLst/>
                        <a:latin typeface="Arial" panose="020B0604020202020204" pitchFamily="34" charset="0"/>
                        <a:ea typeface="Calibri" panose="020F0502020204030204" pitchFamily="34" charset="0"/>
                      </a:endParaRPr>
                    </a:p>
                  </a:txBody>
                  <a:tcPr marL="40972" marR="40972" marT="0" marB="0"/>
                </a:tc>
                <a:tc>
                  <a:txBody>
                    <a:bodyPr/>
                    <a:lstStyle/>
                    <a:p>
                      <a:pPr marL="96520" indent="-226695" algn="l">
                        <a:lnSpc>
                          <a:spcPct val="107000"/>
                        </a:lnSpc>
                      </a:pPr>
                      <a:r>
                        <a:rPr lang="en-GB" sz="1200" dirty="0">
                          <a:solidFill>
                            <a:schemeClr val="tx1"/>
                          </a:solidFill>
                          <a:effectLst/>
                        </a:rPr>
                        <a:t>EIA in Pembrokeshire WF proposed </a:t>
                      </a:r>
                      <a:r>
                        <a:rPr lang="en-GB" sz="1200" b="1" dirty="0">
                          <a:solidFill>
                            <a:schemeClr val="tx1"/>
                          </a:solidFill>
                          <a:effectLst/>
                        </a:rPr>
                        <a:t>Dust Mitigation </a:t>
                      </a:r>
                      <a:r>
                        <a:rPr lang="en-GB" sz="1200" dirty="0">
                          <a:solidFill>
                            <a:schemeClr val="tx1"/>
                          </a:solidFill>
                          <a:effectLst/>
                        </a:rPr>
                        <a:t>Plan to protect surrounding vegetation:</a:t>
                      </a:r>
                    </a:p>
                    <a:p>
                      <a:pPr marL="96520" indent="-226695" algn="l">
                        <a:lnSpc>
                          <a:spcPct val="107000"/>
                        </a:lnSpc>
                      </a:pPr>
                      <a:r>
                        <a:rPr lang="en-GB" sz="1200" dirty="0">
                          <a:solidFill>
                            <a:schemeClr val="tx1"/>
                          </a:solidFill>
                          <a:effectLst/>
                        </a:rPr>
                        <a:t> </a:t>
                      </a:r>
                    </a:p>
                    <a:p>
                      <a:pPr marL="342900" lvl="0" indent="-342900" algn="l">
                        <a:lnSpc>
                          <a:spcPct val="107000"/>
                        </a:lnSpc>
                        <a:buFont typeface="Symbol" panose="05050102010706020507" pitchFamily="18" charset="2"/>
                        <a:buChar char=""/>
                      </a:pPr>
                      <a:r>
                        <a:rPr lang="en-GB" sz="1200" dirty="0">
                          <a:solidFill>
                            <a:schemeClr val="tx1"/>
                          </a:solidFill>
                          <a:effectLst/>
                        </a:rPr>
                        <a:t>Dampening down of potentially dusty areas.</a:t>
                      </a:r>
                    </a:p>
                    <a:p>
                      <a:pPr marL="96520" indent="-226695" algn="l">
                        <a:lnSpc>
                          <a:spcPct val="107000"/>
                        </a:lnSpc>
                      </a:pPr>
                      <a:r>
                        <a:rPr lang="en-GB" sz="1200" dirty="0">
                          <a:solidFill>
                            <a:schemeClr val="tx1"/>
                          </a:solidFill>
                          <a:effectLst/>
                        </a:rPr>
                        <a:t> </a:t>
                      </a:r>
                    </a:p>
                    <a:p>
                      <a:pPr marL="342900" lvl="0" indent="-342900" algn="l">
                        <a:lnSpc>
                          <a:spcPct val="107000"/>
                        </a:lnSpc>
                        <a:buFont typeface="Symbol" panose="05050102010706020507" pitchFamily="18" charset="2"/>
                        <a:buChar char=""/>
                      </a:pPr>
                      <a:r>
                        <a:rPr lang="en-GB" sz="1200" dirty="0">
                          <a:solidFill>
                            <a:schemeClr val="tx1"/>
                          </a:solidFill>
                          <a:effectLst/>
                        </a:rPr>
                        <a:t>Dust covers used on vehicles and stockpiles.</a:t>
                      </a:r>
                    </a:p>
                    <a:p>
                      <a:pPr marL="96520" indent="-226695" algn="l">
                        <a:lnSpc>
                          <a:spcPct val="107000"/>
                        </a:lnSpc>
                      </a:pPr>
                      <a:r>
                        <a:rPr lang="en-GB" sz="1200" dirty="0">
                          <a:solidFill>
                            <a:schemeClr val="tx1"/>
                          </a:solidFill>
                          <a:effectLst/>
                        </a:rPr>
                        <a:t> </a:t>
                      </a:r>
                    </a:p>
                    <a:p>
                      <a:pPr marL="342900" lvl="0" indent="-342900" algn="l">
                        <a:lnSpc>
                          <a:spcPct val="107000"/>
                        </a:lnSpc>
                        <a:buFont typeface="Symbol" panose="05050102010706020507" pitchFamily="18" charset="2"/>
                        <a:buChar char=""/>
                      </a:pPr>
                      <a:r>
                        <a:rPr lang="en-GB" sz="1200" dirty="0">
                          <a:solidFill>
                            <a:schemeClr val="tx1"/>
                          </a:solidFill>
                          <a:effectLst/>
                        </a:rPr>
                        <a:t>Restrictive speed limits to minimise dust creations.</a:t>
                      </a:r>
                    </a:p>
                    <a:p>
                      <a:pPr marL="96520" indent="-226695" algn="l">
                        <a:lnSpc>
                          <a:spcPct val="107000"/>
                        </a:lnSpc>
                      </a:pPr>
                      <a:r>
                        <a:rPr lang="en-GB" sz="1200" dirty="0">
                          <a:solidFill>
                            <a:schemeClr val="tx1"/>
                          </a:solidFill>
                          <a:effectLst/>
                        </a:rPr>
                        <a:t> </a:t>
                      </a:r>
                    </a:p>
                    <a:p>
                      <a:pPr marL="342900" lvl="0" indent="-342900" algn="l">
                        <a:lnSpc>
                          <a:spcPct val="107000"/>
                        </a:lnSpc>
                        <a:buFont typeface="Symbol" panose="05050102010706020507" pitchFamily="18" charset="2"/>
                        <a:buChar char=""/>
                      </a:pPr>
                      <a:r>
                        <a:rPr lang="en-GB" sz="1200" dirty="0">
                          <a:solidFill>
                            <a:schemeClr val="tx1"/>
                          </a:solidFill>
                          <a:effectLst/>
                        </a:rPr>
                        <a:t>Wheel washing facilities.</a:t>
                      </a:r>
                    </a:p>
                    <a:p>
                      <a:pPr marL="457200" indent="-347345" algn="l">
                        <a:lnSpc>
                          <a:spcPct val="107000"/>
                        </a:lnSpc>
                        <a:spcAft>
                          <a:spcPts val="800"/>
                        </a:spcAft>
                      </a:pPr>
                      <a:r>
                        <a:rPr lang="en-GB" sz="1200" dirty="0">
                          <a:solidFill>
                            <a:schemeClr val="tx1"/>
                          </a:solidFill>
                          <a:effectLst/>
                        </a:rPr>
                        <a:t>(Rhoscrowther Windfarm Ltd, 2016).</a:t>
                      </a:r>
                      <a:endParaRPr lang="en-GB" sz="1200" dirty="0">
                        <a:solidFill>
                          <a:schemeClr val="tx1"/>
                        </a:solidFill>
                        <a:effectLst/>
                        <a:latin typeface="Arial" panose="020B0604020202020204" pitchFamily="34" charset="0"/>
                        <a:ea typeface="Calibri" panose="020F0502020204030204" pitchFamily="34" charset="0"/>
                      </a:endParaRPr>
                    </a:p>
                  </a:txBody>
                  <a:tcPr marL="40972" marR="40972" marT="0" marB="0"/>
                </a:tc>
                <a:extLst>
                  <a:ext uri="{0D108BD9-81ED-4DB2-BD59-A6C34878D82A}">
                    <a16:rowId xmlns:a16="http://schemas.microsoft.com/office/drawing/2014/main" val="447115900"/>
                  </a:ext>
                </a:extLst>
              </a:tr>
            </a:tbl>
          </a:graphicData>
        </a:graphic>
      </p:graphicFrame>
      <p:pic>
        <p:nvPicPr>
          <p:cNvPr id="21" name="Picture 20" descr="Windmills in a field&#10;&#10;Description automatically generated with medium confidence">
            <a:extLst>
              <a:ext uri="{FF2B5EF4-FFF2-40B4-BE49-F238E27FC236}">
                <a16:creationId xmlns:a16="http://schemas.microsoft.com/office/drawing/2014/main" id="{616658D3-731E-4CC8-8407-4CD4BDF43601}"/>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rcRect b="9711"/>
          <a:stretch/>
        </p:blipFill>
        <p:spPr>
          <a:xfrm>
            <a:off x="9399389" y="2974941"/>
            <a:ext cx="2182083" cy="1401180"/>
          </a:xfrm>
          <a:prstGeom prst="rect">
            <a:avLst/>
          </a:prstGeom>
          <a:ln>
            <a:noFill/>
          </a:ln>
          <a:effectLst>
            <a:softEdge rad="112500"/>
          </a:effectLst>
        </p:spPr>
      </p:pic>
      <p:pic>
        <p:nvPicPr>
          <p:cNvPr id="24" name="Picture 23" descr="A picture containing grass, sky, outdoor, field&#10;&#10;Description automatically generated">
            <a:extLst>
              <a:ext uri="{FF2B5EF4-FFF2-40B4-BE49-F238E27FC236}">
                <a16:creationId xmlns:a16="http://schemas.microsoft.com/office/drawing/2014/main" id="{CBE888BF-D4B4-4248-B897-4DB61C477F7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04517" y="4883577"/>
            <a:ext cx="2182083" cy="1401180"/>
          </a:xfrm>
          <a:prstGeom prst="rect">
            <a:avLst/>
          </a:prstGeom>
          <a:ln>
            <a:noFill/>
          </a:ln>
          <a:effectLst>
            <a:softEdge rad="112500"/>
          </a:effectLst>
        </p:spPr>
      </p:pic>
    </p:spTree>
    <p:extLst>
      <p:ext uri="{BB962C8B-B14F-4D97-AF65-F5344CB8AC3E}">
        <p14:creationId xmlns:p14="http://schemas.microsoft.com/office/powerpoint/2010/main" val="3965902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A17B3-B777-4EE8-8986-0C7C2C4E1B1E}"/>
              </a:ext>
            </a:extLst>
          </p:cNvPr>
          <p:cNvSpPr>
            <a:spLocks noGrp="1"/>
          </p:cNvSpPr>
          <p:nvPr>
            <p:ph type="title" idx="4294967295"/>
          </p:nvPr>
        </p:nvSpPr>
        <p:spPr>
          <a:xfrm>
            <a:off x="471072" y="353969"/>
            <a:ext cx="8766175" cy="731383"/>
          </a:xfrm>
        </p:spPr>
        <p:txBody>
          <a:bodyPr vert="horz" lIns="109728" tIns="109728" rIns="109728" bIns="91440" rtlCol="0" anchor="b">
            <a:normAutofit/>
          </a:bodyPr>
          <a:lstStyle/>
          <a:p>
            <a:pPr>
              <a:lnSpc>
                <a:spcPct val="110000"/>
              </a:lnSpc>
            </a:pPr>
            <a:r>
              <a:rPr lang="en-US" sz="2400" dirty="0">
                <a:solidFill>
                  <a:schemeClr val="tx1"/>
                </a:solidFill>
              </a:rPr>
              <a:t>Impacts evaluation and Proposed Mitigation</a:t>
            </a:r>
          </a:p>
        </p:txBody>
      </p:sp>
      <p:graphicFrame>
        <p:nvGraphicFramePr>
          <p:cNvPr id="12" name="Table 11">
            <a:extLst>
              <a:ext uri="{FF2B5EF4-FFF2-40B4-BE49-F238E27FC236}">
                <a16:creationId xmlns:a16="http://schemas.microsoft.com/office/drawing/2014/main" id="{476E0D04-36CD-4FAF-8AEE-9E4DDCB6A536}"/>
              </a:ext>
            </a:extLst>
          </p:cNvPr>
          <p:cNvGraphicFramePr>
            <a:graphicFrameLocks noGrp="1"/>
          </p:cNvGraphicFramePr>
          <p:nvPr>
            <p:extLst>
              <p:ext uri="{D42A27DB-BD31-4B8C-83A1-F6EECF244321}">
                <p14:modId xmlns:p14="http://schemas.microsoft.com/office/powerpoint/2010/main" val="718140551"/>
              </p:ext>
            </p:extLst>
          </p:nvPr>
        </p:nvGraphicFramePr>
        <p:xfrm>
          <a:off x="579120" y="1383348"/>
          <a:ext cx="7543329" cy="5120683"/>
        </p:xfrm>
        <a:graphic>
          <a:graphicData uri="http://schemas.openxmlformats.org/drawingml/2006/table">
            <a:tbl>
              <a:tblPr firstRow="1" firstCol="1" bandRow="1">
                <a:tableStyleId>{8799B23B-EC83-4686-B30A-512413B5E67A}</a:tableStyleId>
              </a:tblPr>
              <a:tblGrid>
                <a:gridCol w="2858950">
                  <a:extLst>
                    <a:ext uri="{9D8B030D-6E8A-4147-A177-3AD203B41FA5}">
                      <a16:colId xmlns:a16="http://schemas.microsoft.com/office/drawing/2014/main" val="1154338068"/>
                    </a:ext>
                  </a:extLst>
                </a:gridCol>
                <a:gridCol w="2455783">
                  <a:extLst>
                    <a:ext uri="{9D8B030D-6E8A-4147-A177-3AD203B41FA5}">
                      <a16:colId xmlns:a16="http://schemas.microsoft.com/office/drawing/2014/main" val="3897272878"/>
                    </a:ext>
                  </a:extLst>
                </a:gridCol>
                <a:gridCol w="2228596">
                  <a:extLst>
                    <a:ext uri="{9D8B030D-6E8A-4147-A177-3AD203B41FA5}">
                      <a16:colId xmlns:a16="http://schemas.microsoft.com/office/drawing/2014/main" val="2253051638"/>
                    </a:ext>
                  </a:extLst>
                </a:gridCol>
              </a:tblGrid>
              <a:tr h="538276">
                <a:tc gridSpan="3">
                  <a:txBody>
                    <a:bodyPr/>
                    <a:lstStyle/>
                    <a:p>
                      <a:pPr indent="-226695" algn="l">
                        <a:lnSpc>
                          <a:spcPct val="107000"/>
                        </a:lnSpc>
                        <a:spcAft>
                          <a:spcPts val="800"/>
                        </a:spcAft>
                      </a:pPr>
                      <a:r>
                        <a:rPr lang="en-GB" sz="1200" dirty="0">
                          <a:effectLst/>
                        </a:rPr>
                        <a:t>Relevant Policy</a:t>
                      </a:r>
                      <a:r>
                        <a:rPr lang="en-GB" sz="1100" b="0" dirty="0">
                          <a:effectLst/>
                        </a:rPr>
                        <a:t>:   Directive 2014/52/EU (climate change, The National Peatlands Action Programme), TCPA 2017 EIA Regulations (Schedule 4) Cumulative Effects, IEMA Guidance for DNS Projects, SuDs Solutions. </a:t>
                      </a:r>
                      <a:endParaRPr lang="en-GB" sz="1200" b="0" dirty="0">
                        <a:effectLst/>
                        <a:latin typeface="Arial" panose="020B0604020202020204" pitchFamily="34" charset="0"/>
                        <a:ea typeface="Calibri" panose="020F0502020204030204" pitchFamily="34" charset="0"/>
                      </a:endParaRPr>
                    </a:p>
                  </a:txBody>
                  <a:tcPr marL="45836" marR="45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65696825"/>
                  </a:ext>
                </a:extLst>
              </a:tr>
              <a:tr h="454957">
                <a:tc>
                  <a:txBody>
                    <a:bodyPr/>
                    <a:lstStyle/>
                    <a:p>
                      <a:pPr indent="-226695" algn="ctr">
                        <a:lnSpc>
                          <a:spcPct val="107000"/>
                        </a:lnSpc>
                        <a:spcAft>
                          <a:spcPts val="800"/>
                        </a:spcAft>
                      </a:pPr>
                      <a:r>
                        <a:rPr lang="en-GB" sz="1400" dirty="0">
                          <a:effectLst/>
                        </a:rPr>
                        <a:t>Actions in Line With EIA Legislation</a:t>
                      </a:r>
                      <a:endParaRPr lang="en-GB" sz="1400" dirty="0">
                        <a:effectLst/>
                        <a:latin typeface="Arial" panose="020B0604020202020204" pitchFamily="34" charset="0"/>
                        <a:ea typeface="Calibri" panose="020F0502020204030204" pitchFamily="34" charset="0"/>
                      </a:endParaRPr>
                    </a:p>
                  </a:txBody>
                  <a:tcPr marL="45836" marR="45836" marT="0" marB="0"/>
                </a:tc>
                <a:tc>
                  <a:txBody>
                    <a:bodyPr/>
                    <a:lstStyle/>
                    <a:p>
                      <a:pPr indent="-226695" algn="ctr">
                        <a:lnSpc>
                          <a:spcPct val="107000"/>
                        </a:lnSpc>
                        <a:spcAft>
                          <a:spcPts val="800"/>
                        </a:spcAft>
                      </a:pPr>
                      <a:r>
                        <a:rPr lang="en-GB" sz="1400" b="1" dirty="0">
                          <a:effectLst/>
                        </a:rPr>
                        <a:t>Non-compliance</a:t>
                      </a:r>
                      <a:endParaRPr lang="en-GB" sz="1400" b="1" dirty="0">
                        <a:effectLst/>
                        <a:latin typeface="Arial" panose="020B0604020202020204" pitchFamily="34" charset="0"/>
                        <a:ea typeface="Calibri" panose="020F0502020204030204" pitchFamily="34" charset="0"/>
                      </a:endParaRPr>
                    </a:p>
                  </a:txBody>
                  <a:tcPr marL="45836" marR="45836" marT="0" marB="0"/>
                </a:tc>
                <a:tc>
                  <a:txBody>
                    <a:bodyPr/>
                    <a:lstStyle/>
                    <a:p>
                      <a:pPr indent="-226695" algn="ctr">
                        <a:lnSpc>
                          <a:spcPct val="107000"/>
                        </a:lnSpc>
                        <a:spcAft>
                          <a:spcPts val="800"/>
                        </a:spcAft>
                      </a:pPr>
                      <a:r>
                        <a:rPr lang="en-GB" sz="1400" b="1" dirty="0">
                          <a:effectLst/>
                        </a:rPr>
                        <a:t>Best Practice Examples </a:t>
                      </a:r>
                      <a:endParaRPr lang="en-GB" sz="1400" b="1" dirty="0">
                        <a:effectLst/>
                        <a:latin typeface="Arial" panose="020B0604020202020204" pitchFamily="34" charset="0"/>
                        <a:ea typeface="Calibri" panose="020F0502020204030204" pitchFamily="34" charset="0"/>
                      </a:endParaRPr>
                    </a:p>
                  </a:txBody>
                  <a:tcPr marL="45836" marR="45836" marT="0" marB="0"/>
                </a:tc>
                <a:extLst>
                  <a:ext uri="{0D108BD9-81ED-4DB2-BD59-A6C34878D82A}">
                    <a16:rowId xmlns:a16="http://schemas.microsoft.com/office/drawing/2014/main" val="207228141"/>
                  </a:ext>
                </a:extLst>
              </a:tr>
              <a:tr h="3983034">
                <a:tc>
                  <a:txBody>
                    <a:bodyPr/>
                    <a:lstStyle/>
                    <a:p>
                      <a:pPr marL="342900" lvl="0" indent="-342900" algn="l">
                        <a:lnSpc>
                          <a:spcPct val="107000"/>
                        </a:lnSpc>
                        <a:buFont typeface="Symbol" panose="05050102010706020507" pitchFamily="18" charset="2"/>
                        <a:buChar char=""/>
                      </a:pPr>
                      <a:r>
                        <a:rPr lang="en-GB" sz="1200" b="0" dirty="0">
                          <a:effectLst/>
                        </a:rPr>
                        <a:t>ES mainly focused on the </a:t>
                      </a:r>
                      <a:r>
                        <a:rPr lang="en-GB" sz="1200" b="1" dirty="0">
                          <a:effectLst/>
                        </a:rPr>
                        <a:t>Construction phase </a:t>
                      </a:r>
                      <a:r>
                        <a:rPr lang="en-GB" sz="1200" b="0" dirty="0">
                          <a:effectLst/>
                        </a:rPr>
                        <a:t>(in line with IEMA guidance).</a:t>
                      </a:r>
                    </a:p>
                    <a:p>
                      <a:pPr marL="19431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Site hydrology </a:t>
                      </a:r>
                      <a:r>
                        <a:rPr lang="en-GB" sz="1200" b="0" dirty="0">
                          <a:effectLst/>
                        </a:rPr>
                        <a:t>(SuDs Management Plan in line with SuDs Solutions), NRW involved.</a:t>
                      </a:r>
                    </a:p>
                    <a:p>
                      <a:pPr marL="457200" indent="-226695" algn="l">
                        <a:lnSpc>
                          <a:spcPct val="107000"/>
                        </a:lnSpc>
                      </a:pPr>
                      <a:r>
                        <a:rPr lang="en-GB" sz="1200" b="0" dirty="0">
                          <a:effectLst/>
                        </a:rPr>
                        <a:t> </a:t>
                      </a:r>
                    </a:p>
                    <a:p>
                      <a:pPr marL="19431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Peat bog </a:t>
                      </a:r>
                      <a:r>
                        <a:rPr lang="en-GB" sz="1200" b="0" dirty="0">
                          <a:effectLst/>
                        </a:rPr>
                        <a:t>protection (CO2 sequestration and climate change trends) National Peatlands Action Programme.</a:t>
                      </a:r>
                    </a:p>
                    <a:p>
                      <a:pPr marL="194310" indent="-226695" algn="l">
                        <a:lnSpc>
                          <a:spcPct val="107000"/>
                        </a:lnSpc>
                      </a:pPr>
                      <a:r>
                        <a:rPr lang="en-GB" sz="1200" b="0" dirty="0">
                          <a:effectLst/>
                        </a:rPr>
                        <a:t> </a:t>
                      </a:r>
                    </a:p>
                    <a:p>
                      <a:pPr marL="342900" lvl="0" indent="-342900" algn="l">
                        <a:lnSpc>
                          <a:spcPct val="107000"/>
                        </a:lnSpc>
                        <a:buFont typeface="Symbol" panose="05050102010706020507" pitchFamily="18" charset="2"/>
                        <a:buChar char=""/>
                      </a:pPr>
                      <a:r>
                        <a:rPr lang="en-GB" sz="1200" b="1" dirty="0">
                          <a:effectLst/>
                        </a:rPr>
                        <a:t>Socioeconomics</a:t>
                      </a:r>
                      <a:r>
                        <a:rPr lang="en-GB" sz="1200" b="0" dirty="0">
                          <a:effectLst/>
                        </a:rPr>
                        <a:t> addressed and multiple benefits offered for local community (Oxford Economics method) (RES Limited, 2020c, p:25).</a:t>
                      </a:r>
                      <a:endParaRPr lang="en-GB" sz="1200" b="0" dirty="0">
                        <a:effectLst/>
                        <a:latin typeface="Arial" panose="020B0604020202020204" pitchFamily="34" charset="0"/>
                        <a:ea typeface="Calibri" panose="020F0502020204030204" pitchFamily="34" charset="0"/>
                      </a:endParaRPr>
                    </a:p>
                  </a:txBody>
                  <a:tcPr marL="45836" marR="45836" marT="0" marB="0"/>
                </a:tc>
                <a:tc>
                  <a:txBody>
                    <a:bodyPr/>
                    <a:lstStyle/>
                    <a:p>
                      <a:pPr marL="342900" lvl="0" indent="-342900" algn="l">
                        <a:lnSpc>
                          <a:spcPct val="107000"/>
                        </a:lnSpc>
                        <a:buFont typeface="Symbol" panose="05050102010706020507" pitchFamily="18" charset="2"/>
                        <a:buChar char=""/>
                      </a:pPr>
                      <a:r>
                        <a:rPr lang="en-GB" sz="1200" b="1" dirty="0">
                          <a:effectLst/>
                        </a:rPr>
                        <a:t>Tourism</a:t>
                      </a:r>
                      <a:r>
                        <a:rPr lang="en-GB" sz="1200" dirty="0">
                          <a:effectLst/>
                        </a:rPr>
                        <a:t> is affected, according to some studies, but assessed ES only shows research proving opposite  </a:t>
                      </a:r>
                    </a:p>
                    <a:p>
                      <a:pPr marL="115570" indent="-226695" algn="l">
                        <a:lnSpc>
                          <a:spcPct val="107000"/>
                        </a:lnSpc>
                      </a:pPr>
                      <a:r>
                        <a:rPr lang="en-GB" sz="1200" dirty="0">
                          <a:effectLst/>
                        </a:rPr>
                        <a:t>       (other EIAs do the same).</a:t>
                      </a:r>
                    </a:p>
                    <a:p>
                      <a:pPr marL="115570" indent="-226695" algn="l">
                        <a:lnSpc>
                          <a:spcPct val="107000"/>
                        </a:lnSpc>
                      </a:pPr>
                      <a:r>
                        <a:rPr lang="en-GB" sz="1200" dirty="0">
                          <a:effectLst/>
                        </a:rPr>
                        <a:t> </a:t>
                      </a:r>
                    </a:p>
                    <a:p>
                      <a:pPr marL="342900" lvl="0" indent="-342900" algn="l">
                        <a:lnSpc>
                          <a:spcPct val="107000"/>
                        </a:lnSpc>
                        <a:buFont typeface="Symbol" panose="05050102010706020507" pitchFamily="18" charset="2"/>
                        <a:buChar char=""/>
                      </a:pPr>
                      <a:r>
                        <a:rPr lang="en-GB" sz="1200" dirty="0">
                          <a:effectLst/>
                        </a:rPr>
                        <a:t> </a:t>
                      </a:r>
                      <a:r>
                        <a:rPr lang="en-GB" sz="1200" b="1" dirty="0">
                          <a:effectLst/>
                        </a:rPr>
                        <a:t>Cumulative effects </a:t>
                      </a:r>
                      <a:r>
                        <a:rPr lang="en-GB" sz="1200" dirty="0">
                          <a:effectLst/>
                        </a:rPr>
                        <a:t>not addressed (Eight WFs in the Area)?</a:t>
                      </a:r>
                    </a:p>
                    <a:p>
                      <a:pPr marL="115570" indent="-226695" algn="l">
                        <a:lnSpc>
                          <a:spcPct val="107000"/>
                        </a:lnSpc>
                      </a:pPr>
                      <a:r>
                        <a:rPr lang="en-GB" sz="1200" dirty="0">
                          <a:effectLst/>
                        </a:rPr>
                        <a:t> </a:t>
                      </a:r>
                    </a:p>
                    <a:p>
                      <a:pPr marL="342900" lvl="0" indent="-342900" algn="l">
                        <a:lnSpc>
                          <a:spcPct val="107000"/>
                        </a:lnSpc>
                        <a:spcAft>
                          <a:spcPts val="800"/>
                        </a:spcAft>
                        <a:buFont typeface="Symbol" panose="05050102010706020507" pitchFamily="18" charset="2"/>
                        <a:buChar char=""/>
                      </a:pPr>
                      <a:r>
                        <a:rPr lang="en-GB" sz="1200" dirty="0">
                          <a:effectLst/>
                        </a:rPr>
                        <a:t> Much more could be done (</a:t>
                      </a:r>
                      <a:r>
                        <a:rPr lang="en-GB" sz="1200" b="1" dirty="0">
                          <a:effectLst/>
                        </a:rPr>
                        <a:t>post-construction</a:t>
                      </a:r>
                      <a:r>
                        <a:rPr lang="en-GB" sz="1200" dirty="0">
                          <a:effectLst/>
                        </a:rPr>
                        <a:t>) in line with The National Peatlands Action Programme (Welsh Government, 2020).</a:t>
                      </a:r>
                      <a:endParaRPr lang="en-GB" sz="1200" dirty="0">
                        <a:effectLst/>
                        <a:latin typeface="Arial" panose="020B0604020202020204" pitchFamily="34" charset="0"/>
                        <a:ea typeface="Calibri" panose="020F0502020204030204" pitchFamily="34" charset="0"/>
                      </a:endParaRPr>
                    </a:p>
                  </a:txBody>
                  <a:tcPr marL="45836" marR="45836" marT="0" marB="0"/>
                </a:tc>
                <a:tc>
                  <a:txBody>
                    <a:bodyPr/>
                    <a:lstStyle/>
                    <a:p>
                      <a:pPr marL="182563" indent="0" algn="l">
                        <a:lnSpc>
                          <a:spcPct val="107000"/>
                        </a:lnSpc>
                        <a:spcAft>
                          <a:spcPts val="800"/>
                        </a:spcAft>
                      </a:pPr>
                      <a:r>
                        <a:rPr lang="en-GB" sz="1200" dirty="0">
                          <a:effectLst/>
                        </a:rPr>
                        <a:t>WF located in Scottish highlands and Viking Energy Windfarm (Shetlands) in their EIAs proposed: </a:t>
                      </a:r>
                    </a:p>
                    <a:p>
                      <a:pPr marL="342900" lvl="0" indent="-342900" algn="l">
                        <a:lnSpc>
                          <a:spcPct val="107000"/>
                        </a:lnSpc>
                        <a:buFont typeface="Symbol" panose="05050102010706020507" pitchFamily="18" charset="2"/>
                        <a:buChar char=""/>
                      </a:pPr>
                      <a:r>
                        <a:rPr lang="en-GB" sz="1200" b="1" dirty="0">
                          <a:effectLst/>
                        </a:rPr>
                        <a:t>Peat restoration </a:t>
                      </a:r>
                      <a:r>
                        <a:rPr lang="en-GB" sz="1200" dirty="0">
                          <a:effectLst/>
                        </a:rPr>
                        <a:t>post-construction phase through Peat Management Plan.</a:t>
                      </a:r>
                    </a:p>
                    <a:p>
                      <a:pPr marL="107950" indent="-226695" algn="l">
                        <a:lnSpc>
                          <a:spcPct val="107000"/>
                        </a:lnSpc>
                      </a:pPr>
                      <a:r>
                        <a:rPr lang="en-GB" sz="1200" dirty="0">
                          <a:effectLst/>
                        </a:rPr>
                        <a:t> </a:t>
                      </a:r>
                    </a:p>
                    <a:p>
                      <a:pPr marL="342900" lvl="0" indent="-342900" algn="l">
                        <a:lnSpc>
                          <a:spcPct val="107000"/>
                        </a:lnSpc>
                        <a:buFont typeface="Symbol" panose="05050102010706020507" pitchFamily="18" charset="2"/>
                        <a:buChar char=""/>
                      </a:pPr>
                      <a:r>
                        <a:rPr lang="en-GB" sz="1200" dirty="0">
                          <a:effectLst/>
                        </a:rPr>
                        <a:t>All excavated peat to be stored and re-used on site.</a:t>
                      </a:r>
                    </a:p>
                    <a:p>
                      <a:pPr marL="457200" indent="-226695" algn="l">
                        <a:lnSpc>
                          <a:spcPct val="107000"/>
                        </a:lnSpc>
                      </a:pPr>
                      <a:r>
                        <a:rPr lang="en-GB" sz="1200" dirty="0">
                          <a:effectLst/>
                        </a:rPr>
                        <a:t> </a:t>
                      </a:r>
                    </a:p>
                    <a:p>
                      <a:pPr marL="342900" lvl="0" indent="-342900" algn="l">
                        <a:lnSpc>
                          <a:spcPct val="107000"/>
                        </a:lnSpc>
                        <a:spcAft>
                          <a:spcPts val="800"/>
                        </a:spcAft>
                        <a:buFont typeface="Symbol" panose="05050102010706020507" pitchFamily="18" charset="2"/>
                        <a:buChar char=""/>
                      </a:pPr>
                      <a:r>
                        <a:rPr lang="en-GB" sz="1200" dirty="0">
                          <a:effectLst/>
                        </a:rPr>
                        <a:t>Peatland </a:t>
                      </a:r>
                      <a:r>
                        <a:rPr lang="en-GB" sz="1200" b="1" dirty="0">
                          <a:effectLst/>
                        </a:rPr>
                        <a:t>enhancement</a:t>
                      </a:r>
                      <a:r>
                        <a:rPr lang="en-GB" sz="1200" dirty="0">
                          <a:effectLst/>
                        </a:rPr>
                        <a:t> post-construction phase (Lewis Wind Power, 2018; Duncan and Robb, 2019).</a:t>
                      </a:r>
                    </a:p>
                    <a:p>
                      <a:pPr indent="-226695" algn="l">
                        <a:lnSpc>
                          <a:spcPct val="107000"/>
                        </a:lnSpc>
                        <a:spcAft>
                          <a:spcPts val="800"/>
                        </a:spcAft>
                      </a:pPr>
                      <a:r>
                        <a:rPr lang="en-GB" sz="1200" dirty="0">
                          <a:effectLst/>
                        </a:rPr>
                        <a:t> </a:t>
                      </a:r>
                      <a:endParaRPr lang="en-GB" sz="1200" dirty="0">
                        <a:effectLst/>
                        <a:latin typeface="Arial" panose="020B0604020202020204" pitchFamily="34" charset="0"/>
                        <a:ea typeface="Calibri" panose="020F0502020204030204" pitchFamily="34" charset="0"/>
                      </a:endParaRPr>
                    </a:p>
                  </a:txBody>
                  <a:tcPr marL="45836" marR="45836" marT="0" marB="0"/>
                </a:tc>
                <a:extLst>
                  <a:ext uri="{0D108BD9-81ED-4DB2-BD59-A6C34878D82A}">
                    <a16:rowId xmlns:a16="http://schemas.microsoft.com/office/drawing/2014/main" val="2137165805"/>
                  </a:ext>
                </a:extLst>
              </a:tr>
            </a:tbl>
          </a:graphicData>
        </a:graphic>
      </p:graphicFrame>
      <p:pic>
        <p:nvPicPr>
          <p:cNvPr id="16" name="Picture 15" descr="A picture containing grass, sky, outdoor, field&#10;&#10;Description automatically generated">
            <a:extLst>
              <a:ext uri="{FF2B5EF4-FFF2-40B4-BE49-F238E27FC236}">
                <a16:creationId xmlns:a16="http://schemas.microsoft.com/office/drawing/2014/main" id="{ED371E78-7201-48A4-A4A6-61F685BED3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89597" y="763634"/>
            <a:ext cx="2418171" cy="1503800"/>
          </a:xfrm>
          <a:prstGeom prst="rect">
            <a:avLst/>
          </a:prstGeom>
          <a:ln>
            <a:noFill/>
          </a:ln>
          <a:effectLst>
            <a:softEdge rad="112500"/>
          </a:effectLst>
        </p:spPr>
      </p:pic>
      <p:pic>
        <p:nvPicPr>
          <p:cNvPr id="22" name="Picture 21" descr="A picture containing nature, plant, land&#10;&#10;Description automatically generated">
            <a:extLst>
              <a:ext uri="{FF2B5EF4-FFF2-40B4-BE49-F238E27FC236}">
                <a16:creationId xmlns:a16="http://schemas.microsoft.com/office/drawing/2014/main" id="{38397E6A-AC01-45E2-8245-5AE4FFED021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89597" y="2677099"/>
            <a:ext cx="2418172" cy="1503801"/>
          </a:xfrm>
          <a:prstGeom prst="rect">
            <a:avLst/>
          </a:prstGeom>
          <a:ln>
            <a:noFill/>
          </a:ln>
          <a:effectLst>
            <a:softEdge rad="112500"/>
          </a:effectLst>
        </p:spPr>
      </p:pic>
      <p:pic>
        <p:nvPicPr>
          <p:cNvPr id="32" name="Picture 31" descr="A picture containing grass, outdoor, sky, field&#10;&#10;Description automatically generated">
            <a:extLst>
              <a:ext uri="{FF2B5EF4-FFF2-40B4-BE49-F238E27FC236}">
                <a16:creationId xmlns:a16="http://schemas.microsoft.com/office/drawing/2014/main" id="{E2721A1B-E129-41C5-905D-C947846175C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989597" y="4590565"/>
            <a:ext cx="2418173" cy="1503802"/>
          </a:xfrm>
          <a:prstGeom prst="rect">
            <a:avLst/>
          </a:prstGeom>
          <a:ln>
            <a:noFill/>
          </a:ln>
          <a:effectLst>
            <a:softEdge rad="112500"/>
          </a:effectLst>
        </p:spPr>
      </p:pic>
    </p:spTree>
    <p:extLst>
      <p:ext uri="{BB962C8B-B14F-4D97-AF65-F5344CB8AC3E}">
        <p14:creationId xmlns:p14="http://schemas.microsoft.com/office/powerpoint/2010/main" val="1847271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0996-E33F-4E21-822D-CC6E64E48F92}"/>
              </a:ext>
            </a:extLst>
          </p:cNvPr>
          <p:cNvSpPr>
            <a:spLocks noGrp="1"/>
          </p:cNvSpPr>
          <p:nvPr>
            <p:ph type="title" idx="4294967295"/>
          </p:nvPr>
        </p:nvSpPr>
        <p:spPr>
          <a:xfrm>
            <a:off x="515572" y="216642"/>
            <a:ext cx="7466378" cy="617372"/>
          </a:xfrm>
        </p:spPr>
        <p:txBody>
          <a:bodyPr>
            <a:noAutofit/>
          </a:bodyPr>
          <a:lstStyle/>
          <a:p>
            <a:r>
              <a:rPr lang="en-GB" sz="2200" dirty="0"/>
              <a:t>Ecology &amp; Biodiversity Assessment </a:t>
            </a:r>
          </a:p>
        </p:txBody>
      </p:sp>
      <p:graphicFrame>
        <p:nvGraphicFramePr>
          <p:cNvPr id="8" name="Table 7">
            <a:extLst>
              <a:ext uri="{FF2B5EF4-FFF2-40B4-BE49-F238E27FC236}">
                <a16:creationId xmlns:a16="http://schemas.microsoft.com/office/drawing/2014/main" id="{87A09516-94CD-45E1-A3B5-70EF970602A1}"/>
              </a:ext>
            </a:extLst>
          </p:cNvPr>
          <p:cNvGraphicFramePr>
            <a:graphicFrameLocks noGrp="1"/>
          </p:cNvGraphicFramePr>
          <p:nvPr>
            <p:extLst>
              <p:ext uri="{D42A27DB-BD31-4B8C-83A1-F6EECF244321}">
                <p14:modId xmlns:p14="http://schemas.microsoft.com/office/powerpoint/2010/main" val="821556755"/>
              </p:ext>
            </p:extLst>
          </p:nvPr>
        </p:nvGraphicFramePr>
        <p:xfrm>
          <a:off x="515572" y="1112519"/>
          <a:ext cx="8497798" cy="5528839"/>
        </p:xfrm>
        <a:graphic>
          <a:graphicData uri="http://schemas.openxmlformats.org/drawingml/2006/table">
            <a:tbl>
              <a:tblPr firstRow="1" firstCol="1" bandRow="1">
                <a:tableStyleId>{8799B23B-EC83-4686-B30A-512413B5E67A}</a:tableStyleId>
              </a:tblPr>
              <a:tblGrid>
                <a:gridCol w="2759225">
                  <a:extLst>
                    <a:ext uri="{9D8B030D-6E8A-4147-A177-3AD203B41FA5}">
                      <a16:colId xmlns:a16="http://schemas.microsoft.com/office/drawing/2014/main" val="1533829845"/>
                    </a:ext>
                  </a:extLst>
                </a:gridCol>
                <a:gridCol w="3228709">
                  <a:extLst>
                    <a:ext uri="{9D8B030D-6E8A-4147-A177-3AD203B41FA5}">
                      <a16:colId xmlns:a16="http://schemas.microsoft.com/office/drawing/2014/main" val="3815132314"/>
                    </a:ext>
                  </a:extLst>
                </a:gridCol>
                <a:gridCol w="2509864">
                  <a:extLst>
                    <a:ext uri="{9D8B030D-6E8A-4147-A177-3AD203B41FA5}">
                      <a16:colId xmlns:a16="http://schemas.microsoft.com/office/drawing/2014/main" val="1908839409"/>
                    </a:ext>
                  </a:extLst>
                </a:gridCol>
              </a:tblGrid>
              <a:tr h="593286">
                <a:tc gridSpan="3">
                  <a:txBody>
                    <a:bodyPr/>
                    <a:lstStyle/>
                    <a:p>
                      <a:pPr marL="262890" indent="-226695" algn="l">
                        <a:lnSpc>
                          <a:spcPct val="107000"/>
                        </a:lnSpc>
                        <a:spcAft>
                          <a:spcPts val="800"/>
                        </a:spcAft>
                      </a:pPr>
                      <a:r>
                        <a:rPr lang="en-GB" sz="1200" dirty="0">
                          <a:effectLst/>
                        </a:rPr>
                        <a:t>Relevant Policy: </a:t>
                      </a:r>
                      <a:r>
                        <a:rPr lang="en-GB" sz="1000" b="0" dirty="0">
                          <a:effectLst/>
                        </a:rPr>
                        <a:t>TCPA 2017 Regulations, IEMA and Planning Directorate (2019) recommending ‘no net loss’ and post-construction Habitat Enhancement, Bridgend County Borough Local Biodiversity Action Plans, The Wildlife and Countryside Act (1981) (as amended), The Environment (Wales) Act (2016), Friends of the Earth Guide. </a:t>
                      </a:r>
                      <a:endParaRPr lang="en-GB" sz="1400" b="0" dirty="0">
                        <a:effectLst/>
                        <a:latin typeface="Arial" panose="020B0604020202020204" pitchFamily="34" charset="0"/>
                        <a:ea typeface="Calibri" panose="020F0502020204030204" pitchFamily="34" charset="0"/>
                      </a:endParaRPr>
                    </a:p>
                  </a:txBody>
                  <a:tcPr marL="40065" marR="40065"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79090607"/>
                  </a:ext>
                </a:extLst>
              </a:tr>
              <a:tr h="467439">
                <a:tc>
                  <a:txBody>
                    <a:bodyPr/>
                    <a:lstStyle/>
                    <a:p>
                      <a:pPr marL="262890" indent="-226695" algn="ctr">
                        <a:lnSpc>
                          <a:spcPct val="107000"/>
                        </a:lnSpc>
                        <a:spcAft>
                          <a:spcPts val="800"/>
                        </a:spcAft>
                      </a:pPr>
                      <a:r>
                        <a:rPr lang="en-GB" sz="1400" dirty="0">
                          <a:effectLst/>
                        </a:rPr>
                        <a:t>Actions in Line With EIA Legislation</a:t>
                      </a:r>
                      <a:endParaRPr lang="en-GB" sz="1600" dirty="0">
                        <a:effectLst/>
                        <a:latin typeface="Arial" panose="020B0604020202020204" pitchFamily="34" charset="0"/>
                        <a:ea typeface="Calibri" panose="020F0502020204030204" pitchFamily="34" charset="0"/>
                      </a:endParaRPr>
                    </a:p>
                  </a:txBody>
                  <a:tcPr marL="40065" marR="40065" marT="0" marB="0"/>
                </a:tc>
                <a:tc>
                  <a:txBody>
                    <a:bodyPr/>
                    <a:lstStyle/>
                    <a:p>
                      <a:pPr marL="262890" indent="-226695" algn="ctr">
                        <a:lnSpc>
                          <a:spcPct val="107000"/>
                        </a:lnSpc>
                        <a:spcAft>
                          <a:spcPts val="800"/>
                        </a:spcAft>
                      </a:pPr>
                      <a:r>
                        <a:rPr lang="en-GB" sz="1400" b="1" dirty="0">
                          <a:effectLst/>
                        </a:rPr>
                        <a:t>Non-compliance</a:t>
                      </a:r>
                      <a:endParaRPr lang="en-GB" sz="1600" b="1" dirty="0">
                        <a:effectLst/>
                        <a:latin typeface="Arial" panose="020B0604020202020204" pitchFamily="34" charset="0"/>
                        <a:ea typeface="Calibri" panose="020F0502020204030204" pitchFamily="34" charset="0"/>
                      </a:endParaRPr>
                    </a:p>
                  </a:txBody>
                  <a:tcPr marL="40065" marR="40065" marT="0" marB="0"/>
                </a:tc>
                <a:tc>
                  <a:txBody>
                    <a:bodyPr/>
                    <a:lstStyle/>
                    <a:p>
                      <a:pPr marL="262890" indent="-226695" algn="ctr">
                        <a:lnSpc>
                          <a:spcPct val="107000"/>
                        </a:lnSpc>
                        <a:spcAft>
                          <a:spcPts val="800"/>
                        </a:spcAft>
                      </a:pPr>
                      <a:r>
                        <a:rPr lang="en-GB" sz="1400" b="1" dirty="0">
                          <a:effectLst/>
                        </a:rPr>
                        <a:t>Best Practice Examples </a:t>
                      </a:r>
                      <a:endParaRPr lang="en-GB" sz="1600" b="1" dirty="0">
                        <a:effectLst/>
                        <a:latin typeface="Arial" panose="020B0604020202020204" pitchFamily="34" charset="0"/>
                        <a:ea typeface="Calibri" panose="020F0502020204030204" pitchFamily="34" charset="0"/>
                      </a:endParaRPr>
                    </a:p>
                  </a:txBody>
                  <a:tcPr marL="40065" marR="40065" marT="0" marB="0"/>
                </a:tc>
                <a:extLst>
                  <a:ext uri="{0D108BD9-81ED-4DB2-BD59-A6C34878D82A}">
                    <a16:rowId xmlns:a16="http://schemas.microsoft.com/office/drawing/2014/main" val="858176481"/>
                  </a:ext>
                </a:extLst>
              </a:tr>
              <a:tr h="4468114">
                <a:tc>
                  <a:txBody>
                    <a:bodyPr/>
                    <a:lstStyle/>
                    <a:p>
                      <a:pPr marL="342900" lvl="0" indent="-342900" algn="l">
                        <a:lnSpc>
                          <a:spcPct val="107000"/>
                        </a:lnSpc>
                        <a:spcAft>
                          <a:spcPts val="800"/>
                        </a:spcAft>
                        <a:buFont typeface="Symbol" panose="05050102010706020507" pitchFamily="18" charset="2"/>
                        <a:buChar char=""/>
                      </a:pPr>
                      <a:r>
                        <a:rPr lang="en-GB" sz="1200" b="0" dirty="0">
                          <a:effectLst/>
                        </a:rPr>
                        <a:t>Project supervised by senior ecologist from BSG Ecology and NRW (use of competent experts in line with TCPA 2017).</a:t>
                      </a:r>
                      <a:endParaRPr lang="en-GB" sz="1400" b="0" dirty="0">
                        <a:effectLst/>
                      </a:endParaRPr>
                    </a:p>
                    <a:p>
                      <a:pPr marL="342900" lvl="0" indent="-342900" algn="l">
                        <a:lnSpc>
                          <a:spcPct val="107000"/>
                        </a:lnSpc>
                        <a:spcAft>
                          <a:spcPts val="800"/>
                        </a:spcAft>
                        <a:buFont typeface="Symbol" panose="05050102010706020507" pitchFamily="18" charset="2"/>
                        <a:buChar char=""/>
                      </a:pPr>
                      <a:r>
                        <a:rPr lang="en-GB" sz="1200" b="1" dirty="0">
                          <a:effectLst/>
                        </a:rPr>
                        <a:t>Environmental Management Plan </a:t>
                      </a:r>
                      <a:r>
                        <a:rPr lang="en-GB" sz="1200" b="0" dirty="0">
                          <a:effectLst/>
                        </a:rPr>
                        <a:t>created upon PINS and NRW Request (construction phase only).</a:t>
                      </a:r>
                      <a:endParaRPr lang="en-GB" sz="1400" b="0" dirty="0">
                        <a:effectLst/>
                      </a:endParaRPr>
                    </a:p>
                    <a:p>
                      <a:pPr marL="342900" lvl="0" indent="-342900" algn="l">
                        <a:lnSpc>
                          <a:spcPct val="107000"/>
                        </a:lnSpc>
                        <a:spcAft>
                          <a:spcPts val="800"/>
                        </a:spcAft>
                        <a:buFont typeface="Symbol" panose="05050102010706020507" pitchFamily="18" charset="2"/>
                        <a:buChar char=""/>
                      </a:pPr>
                      <a:r>
                        <a:rPr lang="en-GB" sz="1200" b="1" dirty="0">
                          <a:effectLst/>
                        </a:rPr>
                        <a:t>Two-year Bird Surveys </a:t>
                      </a:r>
                      <a:r>
                        <a:rPr lang="en-GB" sz="1200" b="0" dirty="0">
                          <a:effectLst/>
                        </a:rPr>
                        <a:t>plus Critical Collision Risk Analysis V2 resulted in: “no migratory pathway for Severn Estuary SPA birds”) (RES Limited, 2020d, p: 23).   </a:t>
                      </a:r>
                      <a:endParaRPr lang="en-GB" sz="1400" b="0" dirty="0">
                        <a:effectLst/>
                      </a:endParaRPr>
                    </a:p>
                    <a:p>
                      <a:pPr marL="342900" lvl="0" indent="-342900" algn="l">
                        <a:lnSpc>
                          <a:spcPct val="107000"/>
                        </a:lnSpc>
                        <a:spcAft>
                          <a:spcPts val="800"/>
                        </a:spcAft>
                        <a:buFont typeface="Symbol" panose="05050102010706020507" pitchFamily="18" charset="2"/>
                        <a:buChar char=""/>
                      </a:pPr>
                      <a:r>
                        <a:rPr lang="en-GB" sz="1200" b="1" dirty="0">
                          <a:effectLst/>
                        </a:rPr>
                        <a:t>Mitigations</a:t>
                      </a:r>
                      <a:r>
                        <a:rPr lang="en-GB" sz="1200" b="0" dirty="0">
                          <a:effectLst/>
                        </a:rPr>
                        <a:t> for </a:t>
                      </a:r>
                      <a:r>
                        <a:rPr lang="en-GB" sz="1200" b="1" dirty="0">
                          <a:effectLst/>
                        </a:rPr>
                        <a:t>ground-nestin</a:t>
                      </a:r>
                      <a:r>
                        <a:rPr lang="en-GB" sz="1200" b="0" dirty="0">
                          <a:effectLst/>
                        </a:rPr>
                        <a:t>g</a:t>
                      </a:r>
                      <a:r>
                        <a:rPr lang="en-GB" sz="1200" b="1" dirty="0">
                          <a:effectLst/>
                        </a:rPr>
                        <a:t> birds </a:t>
                      </a:r>
                      <a:r>
                        <a:rPr lang="en-GB" sz="1200" b="0" dirty="0">
                          <a:effectLst/>
                        </a:rPr>
                        <a:t>to protect nests during (March-August) breeding season (in line with  </a:t>
                      </a:r>
                      <a:r>
                        <a:rPr lang="en-GB" sz="1400" b="0" dirty="0">
                          <a:effectLst/>
                        </a:rPr>
                        <a:t> </a:t>
                      </a:r>
                      <a:r>
                        <a:rPr lang="en-GB" sz="1200" b="0" dirty="0">
                          <a:effectLst/>
                        </a:rPr>
                        <a:t>Wildlife and Countryside Act 1981 (as amended).   </a:t>
                      </a:r>
                      <a:endParaRPr lang="en-GB" sz="1400" b="0" dirty="0">
                        <a:effectLst/>
                        <a:latin typeface="Arial" panose="020B0604020202020204" pitchFamily="34" charset="0"/>
                        <a:ea typeface="Calibri" panose="020F0502020204030204" pitchFamily="34" charset="0"/>
                      </a:endParaRPr>
                    </a:p>
                  </a:txBody>
                  <a:tcPr marL="40065" marR="40065" marT="0" marB="0"/>
                </a:tc>
                <a:tc>
                  <a:txBody>
                    <a:bodyPr/>
                    <a:lstStyle/>
                    <a:p>
                      <a:pPr marL="342900" lvl="0" indent="-342900" algn="l">
                        <a:lnSpc>
                          <a:spcPct val="107000"/>
                        </a:lnSpc>
                        <a:spcAft>
                          <a:spcPts val="800"/>
                        </a:spcAft>
                        <a:buFont typeface="Symbol" panose="05050102010706020507" pitchFamily="18" charset="2"/>
                        <a:buChar char=""/>
                      </a:pPr>
                      <a:r>
                        <a:rPr lang="en-GB" sz="1200" dirty="0">
                          <a:effectLst/>
                        </a:rPr>
                        <a:t>Actions of </a:t>
                      </a:r>
                      <a:r>
                        <a:rPr lang="en-GB" sz="1200" b="1" dirty="0">
                          <a:effectLst/>
                        </a:rPr>
                        <a:t>clearing of areas </a:t>
                      </a:r>
                      <a:r>
                        <a:rPr lang="en-GB" sz="1200" dirty="0">
                          <a:effectLst/>
                        </a:rPr>
                        <a:t>(cutting vegetation short) to prevent birds from nesting (against habitat enhancement requested by Welsh Government).</a:t>
                      </a:r>
                      <a:endParaRPr lang="en-GB" sz="1400" dirty="0">
                        <a:effectLst/>
                      </a:endParaRPr>
                    </a:p>
                    <a:p>
                      <a:pPr marL="342900" lvl="0" indent="-342900" algn="l">
                        <a:lnSpc>
                          <a:spcPct val="107000"/>
                        </a:lnSpc>
                        <a:spcAft>
                          <a:spcPts val="800"/>
                        </a:spcAft>
                        <a:buFont typeface="Symbol" panose="05050102010706020507" pitchFamily="18" charset="2"/>
                        <a:buChar char=""/>
                      </a:pPr>
                      <a:r>
                        <a:rPr lang="en-GB" sz="1200" dirty="0">
                          <a:effectLst/>
                        </a:rPr>
                        <a:t>Phase 1 </a:t>
                      </a:r>
                      <a:r>
                        <a:rPr lang="en-GB" sz="1200" b="1" dirty="0">
                          <a:effectLst/>
                        </a:rPr>
                        <a:t>Extended habitat survey </a:t>
                      </a:r>
                      <a:r>
                        <a:rPr lang="en-GB" sz="1200" dirty="0">
                          <a:effectLst/>
                        </a:rPr>
                        <a:t>(2 years) resulted in the location of protected species on site:  </a:t>
                      </a:r>
                      <a:r>
                        <a:rPr lang="en-GB" sz="1200" b="1" dirty="0">
                          <a:effectLst/>
                        </a:rPr>
                        <a:t>water voles Arvicola amphibius</a:t>
                      </a:r>
                      <a:r>
                        <a:rPr lang="en-GB" sz="1200" dirty="0">
                          <a:effectLst/>
                        </a:rPr>
                        <a:t> and </a:t>
                      </a:r>
                      <a:r>
                        <a:rPr lang="en-GB" sz="1200" b="1" dirty="0">
                          <a:effectLst/>
                        </a:rPr>
                        <a:t>kestrel Falco tinnunculus</a:t>
                      </a:r>
                      <a:r>
                        <a:rPr lang="en-GB" sz="1200" dirty="0">
                          <a:effectLst/>
                        </a:rPr>
                        <a:t>.</a:t>
                      </a:r>
                      <a:endParaRPr lang="en-GB" sz="1400" dirty="0">
                        <a:effectLst/>
                      </a:endParaRPr>
                    </a:p>
                    <a:p>
                      <a:pPr marL="342900" lvl="0" indent="-342900" algn="l">
                        <a:lnSpc>
                          <a:spcPct val="107000"/>
                        </a:lnSpc>
                        <a:spcAft>
                          <a:spcPts val="800"/>
                        </a:spcAft>
                        <a:buFont typeface="Symbol" panose="05050102010706020507" pitchFamily="18" charset="2"/>
                        <a:buChar char=""/>
                      </a:pPr>
                      <a:r>
                        <a:rPr lang="en-GB" sz="1200" b="1" dirty="0">
                          <a:effectLst/>
                        </a:rPr>
                        <a:t>Mitigation offered </a:t>
                      </a:r>
                      <a:r>
                        <a:rPr lang="en-GB" sz="1200" dirty="0">
                          <a:effectLst/>
                        </a:rPr>
                        <a:t>in the form of “</a:t>
                      </a:r>
                      <a:r>
                        <a:rPr lang="en-GB" sz="1200" b="1" dirty="0">
                          <a:effectLst/>
                        </a:rPr>
                        <a:t>contribution</a:t>
                      </a:r>
                      <a:r>
                        <a:rPr lang="en-GB" sz="1200" dirty="0">
                          <a:effectLst/>
                        </a:rPr>
                        <a:t> to local moorland habitat restoration initiatives” (RES Limited, 2020e, p:80). </a:t>
                      </a:r>
                      <a:endParaRPr lang="en-GB" sz="1400" dirty="0">
                        <a:effectLst/>
                      </a:endParaRPr>
                    </a:p>
                    <a:p>
                      <a:pPr marL="342900" lvl="0" indent="-342900" algn="l">
                        <a:lnSpc>
                          <a:spcPct val="107000"/>
                        </a:lnSpc>
                        <a:spcAft>
                          <a:spcPts val="800"/>
                        </a:spcAft>
                        <a:buFont typeface="Symbol" panose="05050102010706020507" pitchFamily="18" charset="2"/>
                        <a:buChar char=""/>
                      </a:pPr>
                      <a:r>
                        <a:rPr lang="en-GB" sz="1200" dirty="0">
                          <a:effectLst/>
                        </a:rPr>
                        <a:t>The improvement of </a:t>
                      </a:r>
                      <a:r>
                        <a:rPr lang="en-GB" sz="1200" b="1" dirty="0">
                          <a:effectLst/>
                        </a:rPr>
                        <a:t>crucial moorland/wetland habitat </a:t>
                      </a:r>
                      <a:r>
                        <a:rPr lang="en-GB" sz="1200" dirty="0">
                          <a:effectLst/>
                        </a:rPr>
                        <a:t>lost in construction concerning the long term (post-construction) phase is not included in the plan. </a:t>
                      </a:r>
                      <a:endParaRPr lang="en-GB" sz="1400" dirty="0">
                        <a:effectLst/>
                      </a:endParaRPr>
                    </a:p>
                    <a:p>
                      <a:pPr marL="115570" indent="-226695" algn="l">
                        <a:lnSpc>
                          <a:spcPct val="107000"/>
                        </a:lnSpc>
                        <a:spcAft>
                          <a:spcPts val="800"/>
                        </a:spcAft>
                      </a:pPr>
                      <a:r>
                        <a:rPr lang="en-GB" sz="1200" dirty="0">
                          <a:effectLst/>
                        </a:rPr>
                        <a:t> </a:t>
                      </a:r>
                      <a:endParaRPr lang="en-GB" sz="1400" dirty="0">
                        <a:effectLst/>
                        <a:latin typeface="Arial" panose="020B0604020202020204" pitchFamily="34" charset="0"/>
                        <a:ea typeface="Calibri" panose="020F0502020204030204" pitchFamily="34" charset="0"/>
                      </a:endParaRPr>
                    </a:p>
                  </a:txBody>
                  <a:tcPr marL="40065" marR="40065" marT="0" marB="0"/>
                </a:tc>
                <a:tc>
                  <a:txBody>
                    <a:bodyPr/>
                    <a:lstStyle/>
                    <a:p>
                      <a:pPr marL="180975" indent="0" algn="l">
                        <a:lnSpc>
                          <a:spcPct val="107000"/>
                        </a:lnSpc>
                        <a:spcAft>
                          <a:spcPts val="800"/>
                        </a:spcAft>
                      </a:pPr>
                      <a:r>
                        <a:rPr lang="en-GB" sz="1200" dirty="0" err="1">
                          <a:effectLst/>
                        </a:rPr>
                        <a:t>Rooley</a:t>
                      </a:r>
                      <a:r>
                        <a:rPr lang="en-GB" sz="1200" dirty="0">
                          <a:effectLst/>
                        </a:rPr>
                        <a:t> Moor WF (North England) EIA proposed mitigation for water voles, including: </a:t>
                      </a:r>
                      <a:endParaRPr lang="en-GB" sz="1400" dirty="0">
                        <a:effectLst/>
                      </a:endParaRPr>
                    </a:p>
                    <a:p>
                      <a:pPr marL="342900" lvl="0" indent="-342900" algn="l">
                        <a:lnSpc>
                          <a:spcPct val="107000"/>
                        </a:lnSpc>
                        <a:buFont typeface="Symbol" panose="05050102010706020507" pitchFamily="18" charset="2"/>
                        <a:buChar char=""/>
                      </a:pPr>
                      <a:r>
                        <a:rPr lang="en-GB" sz="1200" dirty="0">
                          <a:effectLst/>
                        </a:rPr>
                        <a:t>Creation of 50m micro sites left for mammal species including water vole and not to be </a:t>
                      </a:r>
                      <a:r>
                        <a:rPr lang="en-GB" sz="1200" b="1" dirty="0">
                          <a:effectLst/>
                        </a:rPr>
                        <a:t>disturbed with WF development </a:t>
                      </a:r>
                      <a:r>
                        <a:rPr lang="en-GB" sz="1200" dirty="0">
                          <a:effectLst/>
                        </a:rPr>
                        <a:t>(Coronation Power, 2014).</a:t>
                      </a:r>
                      <a:endParaRPr lang="en-GB" sz="1400" dirty="0">
                        <a:effectLst/>
                      </a:endParaRPr>
                    </a:p>
                    <a:p>
                      <a:pPr marL="204470" indent="-226695" algn="l">
                        <a:lnSpc>
                          <a:spcPct val="107000"/>
                        </a:lnSpc>
                      </a:pPr>
                      <a:r>
                        <a:rPr lang="en-GB" sz="1200" dirty="0">
                          <a:effectLst/>
                        </a:rPr>
                        <a:t> </a:t>
                      </a:r>
                      <a:endParaRPr lang="en-GB" sz="1400" dirty="0">
                        <a:effectLst/>
                      </a:endParaRPr>
                    </a:p>
                    <a:p>
                      <a:pPr marL="342900" lvl="0" indent="-342900" algn="l">
                        <a:lnSpc>
                          <a:spcPct val="107000"/>
                        </a:lnSpc>
                        <a:spcAft>
                          <a:spcPts val="800"/>
                        </a:spcAft>
                        <a:buFont typeface="Symbol" panose="05050102010706020507" pitchFamily="18" charset="2"/>
                        <a:buChar char=""/>
                      </a:pPr>
                      <a:r>
                        <a:rPr lang="en-GB" sz="1200" dirty="0">
                          <a:effectLst/>
                        </a:rPr>
                        <a:t>Other WF in Scotland proposed</a:t>
                      </a:r>
                      <a:r>
                        <a:rPr lang="en-GB" sz="1400" dirty="0">
                          <a:effectLst/>
                        </a:rPr>
                        <a:t> </a:t>
                      </a:r>
                      <a:r>
                        <a:rPr lang="en-GB" sz="1200" dirty="0">
                          <a:effectLst/>
                        </a:rPr>
                        <a:t>maintaining </a:t>
                      </a:r>
                      <a:r>
                        <a:rPr lang="en-GB" sz="1200" b="1" dirty="0">
                          <a:effectLst/>
                        </a:rPr>
                        <a:t>50m buffer strips near all watercourses </a:t>
                      </a:r>
                      <a:r>
                        <a:rPr lang="en-GB" sz="1200" dirty="0">
                          <a:effectLst/>
                        </a:rPr>
                        <a:t>(</a:t>
                      </a:r>
                      <a:r>
                        <a:rPr lang="en-GB" sz="1200" dirty="0" err="1">
                          <a:effectLst/>
                        </a:rPr>
                        <a:t>Starkraft</a:t>
                      </a:r>
                      <a:r>
                        <a:rPr lang="en-GB" sz="1200" dirty="0">
                          <a:effectLst/>
                        </a:rPr>
                        <a:t>, 2020). </a:t>
                      </a:r>
                      <a:endParaRPr lang="en-GB" sz="1400" dirty="0">
                        <a:effectLst/>
                        <a:latin typeface="Arial" panose="020B0604020202020204" pitchFamily="34" charset="0"/>
                        <a:ea typeface="Calibri" panose="020F0502020204030204" pitchFamily="34" charset="0"/>
                      </a:endParaRPr>
                    </a:p>
                  </a:txBody>
                  <a:tcPr marL="40065" marR="40065" marT="0" marB="0"/>
                </a:tc>
                <a:extLst>
                  <a:ext uri="{0D108BD9-81ED-4DB2-BD59-A6C34878D82A}">
                    <a16:rowId xmlns:a16="http://schemas.microsoft.com/office/drawing/2014/main" val="1333522760"/>
                  </a:ext>
                </a:extLst>
              </a:tr>
            </a:tbl>
          </a:graphicData>
        </a:graphic>
      </p:graphicFrame>
      <p:pic>
        <p:nvPicPr>
          <p:cNvPr id="10" name="Picture 9" descr="A picture containing grass, outdoor, eating, mammal&#10;&#10;Description automatically generated">
            <a:extLst>
              <a:ext uri="{FF2B5EF4-FFF2-40B4-BE49-F238E27FC236}">
                <a16:creationId xmlns:a16="http://schemas.microsoft.com/office/drawing/2014/main" id="{5EE8C3D3-A141-4E9B-A577-20379948B34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91918" y="834014"/>
            <a:ext cx="2589020" cy="2164259"/>
          </a:xfrm>
          <a:prstGeom prst="rect">
            <a:avLst/>
          </a:prstGeom>
          <a:ln>
            <a:noFill/>
          </a:ln>
          <a:effectLst>
            <a:softEdge rad="112500"/>
          </a:effectLst>
        </p:spPr>
      </p:pic>
      <p:pic>
        <p:nvPicPr>
          <p:cNvPr id="13" name="Picture 12" descr="A bird flying in the sky&#10;&#10;Description automatically generated with medium confidence">
            <a:extLst>
              <a:ext uri="{FF2B5EF4-FFF2-40B4-BE49-F238E27FC236}">
                <a16:creationId xmlns:a16="http://schemas.microsoft.com/office/drawing/2014/main" id="{C17538C6-7E8F-4896-AD6C-DC2EE8B1090C}"/>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291918" y="3859728"/>
            <a:ext cx="2589020" cy="2169402"/>
          </a:xfrm>
          <a:prstGeom prst="rect">
            <a:avLst/>
          </a:prstGeom>
          <a:ln>
            <a:noFill/>
          </a:ln>
          <a:effectLst>
            <a:softEdge rad="112500"/>
          </a:effectLst>
        </p:spPr>
      </p:pic>
    </p:spTree>
    <p:extLst>
      <p:ext uri="{BB962C8B-B14F-4D97-AF65-F5344CB8AC3E}">
        <p14:creationId xmlns:p14="http://schemas.microsoft.com/office/powerpoint/2010/main" val="3701171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3" name="Freeform: Shape 42">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TextBox 5">
            <a:extLst>
              <a:ext uri="{FF2B5EF4-FFF2-40B4-BE49-F238E27FC236}">
                <a16:creationId xmlns:a16="http://schemas.microsoft.com/office/drawing/2014/main" id="{858EE7C6-98A6-43AF-8421-E8BB413C38D1}"/>
              </a:ext>
            </a:extLst>
          </p:cNvPr>
          <p:cNvSpPr txBox="1"/>
          <p:nvPr/>
        </p:nvSpPr>
        <p:spPr>
          <a:xfrm>
            <a:off x="2377440" y="442220"/>
            <a:ext cx="8397987" cy="1345269"/>
          </a:xfrm>
          <a:prstGeom prst="rect">
            <a:avLst/>
          </a:prstGeom>
        </p:spPr>
        <p:txBody>
          <a:bodyPr vert="horz" lIns="109728" tIns="109728" rIns="109728" bIns="91440" rtlCol="0" anchor="b">
            <a:normAutofit/>
          </a:bodyPr>
          <a:lstStyle/>
          <a:p>
            <a:pPr>
              <a:lnSpc>
                <a:spcPct val="130000"/>
              </a:lnSpc>
              <a:spcBef>
                <a:spcPct val="0"/>
              </a:spcBef>
              <a:spcAft>
                <a:spcPts val="600"/>
              </a:spcAft>
            </a:pPr>
            <a:r>
              <a:rPr lang="en-US" sz="3200" b="1" spc="150" dirty="0">
                <a:solidFill>
                  <a:schemeClr val="tx1">
                    <a:lumMod val="75000"/>
                    <a:lumOff val="25000"/>
                  </a:schemeClr>
                </a:solidFill>
                <a:latin typeface="+mj-lt"/>
                <a:ea typeface="+mj-ea"/>
                <a:cs typeface="+mj-cs"/>
              </a:rPr>
              <a:t>Conclusion</a:t>
            </a:r>
          </a:p>
        </p:txBody>
      </p:sp>
      <p:graphicFrame>
        <p:nvGraphicFramePr>
          <p:cNvPr id="28" name="TextBox 6">
            <a:extLst>
              <a:ext uri="{FF2B5EF4-FFF2-40B4-BE49-F238E27FC236}">
                <a16:creationId xmlns:a16="http://schemas.microsoft.com/office/drawing/2014/main" id="{4A33C49A-C9F2-40DE-8B01-893A3D74751C}"/>
              </a:ext>
            </a:extLst>
          </p:cNvPr>
          <p:cNvGraphicFramePr/>
          <p:nvPr>
            <p:extLst>
              <p:ext uri="{D42A27DB-BD31-4B8C-83A1-F6EECF244321}">
                <p14:modId xmlns:p14="http://schemas.microsoft.com/office/powerpoint/2010/main" val="3591628946"/>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664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4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8" name="Rectangle 4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Magnifying glass on clear background">
            <a:extLst>
              <a:ext uri="{FF2B5EF4-FFF2-40B4-BE49-F238E27FC236}">
                <a16:creationId xmlns:a16="http://schemas.microsoft.com/office/drawing/2014/main" id="{EFBE76EF-996B-42C2-B453-198294375415}"/>
              </a:ext>
            </a:extLst>
          </p:cNvPr>
          <p:cNvPicPr>
            <a:picLocks noChangeAspect="1"/>
          </p:cNvPicPr>
          <p:nvPr/>
        </p:nvPicPr>
        <p:blipFill rotWithShape="1">
          <a:blip r:embed="rId2"/>
          <a:srcRect l="12613" r="12614"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50" name="Freeform: Shape 49">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 name="Freeform: Shape 51">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02DE3E8-1F06-4FF1-92BE-5B65905718CB}"/>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10000"/>
              </a:lnSpc>
            </a:pPr>
            <a:r>
              <a:rPr lang="en-US" sz="4200">
                <a:solidFill>
                  <a:schemeClr val="tx1">
                    <a:lumMod val="85000"/>
                    <a:lumOff val="15000"/>
                  </a:schemeClr>
                </a:solidFill>
              </a:rPr>
              <a:t>Thank You </a:t>
            </a:r>
            <a:br>
              <a:rPr lang="en-US" sz="4200">
                <a:solidFill>
                  <a:schemeClr val="tx1">
                    <a:lumMod val="85000"/>
                    <a:lumOff val="15000"/>
                  </a:schemeClr>
                </a:solidFill>
              </a:rPr>
            </a:br>
            <a:br>
              <a:rPr lang="en-US" sz="4200">
                <a:solidFill>
                  <a:schemeClr val="tx1">
                    <a:lumMod val="85000"/>
                    <a:lumOff val="15000"/>
                  </a:schemeClr>
                </a:solidFill>
              </a:rPr>
            </a:br>
            <a:r>
              <a:rPr lang="en-US" sz="4200">
                <a:solidFill>
                  <a:schemeClr val="tx1">
                    <a:lumMod val="85000"/>
                    <a:lumOff val="15000"/>
                  </a:schemeClr>
                </a:solidFill>
              </a:rPr>
              <a:t>Any Questions?</a:t>
            </a:r>
          </a:p>
        </p:txBody>
      </p:sp>
    </p:spTree>
    <p:extLst>
      <p:ext uri="{BB962C8B-B14F-4D97-AF65-F5344CB8AC3E}">
        <p14:creationId xmlns:p14="http://schemas.microsoft.com/office/powerpoint/2010/main" val="749578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2" name="Group 11">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3" name="Freeform: Shape 12">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093AD35A-693C-43D9-B7A1-20640B9B9D49}"/>
              </a:ext>
            </a:extLst>
          </p:cNvPr>
          <p:cNvSpPr>
            <a:spLocks noGrp="1"/>
          </p:cNvSpPr>
          <p:nvPr>
            <p:ph type="title" idx="4294967295"/>
          </p:nvPr>
        </p:nvSpPr>
        <p:spPr>
          <a:xfrm>
            <a:off x="1919933" y="319643"/>
            <a:ext cx="6857365" cy="784836"/>
          </a:xfrm>
        </p:spPr>
        <p:txBody>
          <a:bodyPr vert="horz" lIns="109728" tIns="109728" rIns="109728" bIns="91440" rtlCol="0" anchor="b">
            <a:normAutofit/>
          </a:bodyPr>
          <a:lstStyle/>
          <a:p>
            <a:r>
              <a:rPr lang="en-US" sz="2400" b="0" dirty="0"/>
              <a:t>References</a:t>
            </a:r>
          </a:p>
        </p:txBody>
      </p:sp>
      <p:sp>
        <p:nvSpPr>
          <p:cNvPr id="3" name="Content Placeholder 2">
            <a:extLst>
              <a:ext uri="{FF2B5EF4-FFF2-40B4-BE49-F238E27FC236}">
                <a16:creationId xmlns:a16="http://schemas.microsoft.com/office/drawing/2014/main" id="{872DDCBB-532E-421B-BA6B-F50F58DD7175}"/>
              </a:ext>
            </a:extLst>
          </p:cNvPr>
          <p:cNvSpPr>
            <a:spLocks noGrp="1"/>
          </p:cNvSpPr>
          <p:nvPr>
            <p:ph idx="4294967295"/>
          </p:nvPr>
        </p:nvSpPr>
        <p:spPr>
          <a:xfrm>
            <a:off x="1919933" y="1078191"/>
            <a:ext cx="8391967" cy="4228902"/>
          </a:xfrm>
        </p:spPr>
        <p:txBody>
          <a:bodyPr vert="horz" lIns="109728" tIns="109728" rIns="109728" bIns="91440" rtlCol="0">
            <a:normAutofit fontScale="55000" lnSpcReduction="20000"/>
          </a:bodyPr>
          <a:lstStyle/>
          <a:p>
            <a:pPr>
              <a:lnSpc>
                <a:spcPct val="130000"/>
              </a:lnSpc>
            </a:pPr>
            <a:r>
              <a:rPr lang="en-US" dirty="0" err="1"/>
              <a:t>Brudermann</a:t>
            </a:r>
            <a:r>
              <a:rPr lang="en-US" dirty="0"/>
              <a:t>, T., Zaman, R. and </a:t>
            </a:r>
            <a:r>
              <a:rPr lang="en-US" dirty="0" err="1"/>
              <a:t>Posch</a:t>
            </a:r>
            <a:r>
              <a:rPr lang="en-US" dirty="0"/>
              <a:t>, A. (2019) ‘Not in my hiking trail? Acceptance of wind farms in the Austrian Alps’, Clean Technologies and Environmental Policy. Springer Berlin Heidelberg, 21(8), pp. 1603–1616. </a:t>
            </a:r>
            <a:r>
              <a:rPr lang="en-US" dirty="0" err="1"/>
              <a:t>doi</a:t>
            </a:r>
            <a:r>
              <a:rPr lang="en-US" dirty="0"/>
              <a:t>: 10.1007/s10098-019-01734-9.</a:t>
            </a:r>
          </a:p>
          <a:p>
            <a:pPr>
              <a:lnSpc>
                <a:spcPct val="130000"/>
              </a:lnSpc>
            </a:pPr>
            <a:r>
              <a:rPr lang="en-US" dirty="0"/>
              <a:t>Coronation Power (2014) </a:t>
            </a:r>
            <a:r>
              <a:rPr lang="en-US" dirty="0" err="1"/>
              <a:t>Rooley</a:t>
            </a:r>
            <a:r>
              <a:rPr lang="en-US" dirty="0"/>
              <a:t> Moor Wind Farm EIA.</a:t>
            </a:r>
          </a:p>
          <a:p>
            <a:pPr>
              <a:lnSpc>
                <a:spcPct val="130000"/>
              </a:lnSpc>
            </a:pPr>
            <a:r>
              <a:rPr lang="en-US" dirty="0"/>
              <a:t>Duncan, C. and Robb, G. (2019) Peat Management Plan </a:t>
            </a:r>
            <a:r>
              <a:rPr lang="en-US" dirty="0" err="1"/>
              <a:t>Sandwater</a:t>
            </a:r>
            <a:r>
              <a:rPr lang="en-US" dirty="0"/>
              <a:t> Road Stage 1: Environmental Impact Assessment Viking Energy Windfarm. Shetland Island.</a:t>
            </a:r>
          </a:p>
          <a:p>
            <a:pPr>
              <a:lnSpc>
                <a:spcPct val="130000"/>
              </a:lnSpc>
            </a:pPr>
            <a:r>
              <a:rPr lang="en-US" dirty="0"/>
              <a:t>IEMA (2015) ‘Environmental Impact Assessment Guide To Climate Change Resilience and Adaptation’, (November), p. 32. Available at: https://www.iema.net/assets/templates/documents/iema_guidance_documents_eia_climate_change_resilience_and_adaptation (1).pdf.</a:t>
            </a:r>
          </a:p>
          <a:p>
            <a:pPr>
              <a:lnSpc>
                <a:spcPct val="130000"/>
              </a:lnSpc>
            </a:pPr>
            <a:r>
              <a:rPr lang="en-US" dirty="0"/>
              <a:t>Lewis Wind Power (2018) </a:t>
            </a:r>
            <a:r>
              <a:rPr lang="en-US" dirty="0" err="1"/>
              <a:t>Muaitheabhal</a:t>
            </a:r>
            <a:r>
              <a:rPr lang="en-US" dirty="0"/>
              <a:t> Wind Farm Repower Environmental Impact Assessment. Glasgow.</a:t>
            </a:r>
          </a:p>
          <a:p>
            <a:pPr>
              <a:lnSpc>
                <a:spcPct val="130000"/>
              </a:lnSpc>
            </a:pPr>
            <a:r>
              <a:rPr lang="en-US" dirty="0"/>
              <a:t>Res Limited (2020) Chapter 2 Design Evolution &amp; Alternatives Environmental Statement.</a:t>
            </a:r>
          </a:p>
          <a:p>
            <a:pPr>
              <a:lnSpc>
                <a:spcPct val="130000"/>
              </a:lnSpc>
            </a:pPr>
            <a:r>
              <a:rPr lang="en-US" dirty="0"/>
              <a:t>RES Limited (2020a) Chapter 1 Upper </a:t>
            </a:r>
            <a:r>
              <a:rPr lang="en-US" dirty="0" err="1"/>
              <a:t>Ogmore</a:t>
            </a:r>
            <a:r>
              <a:rPr lang="en-US" dirty="0"/>
              <a:t> Wind Farm &amp; Energy Storage Facility Introduction Environmental Statement.</a:t>
            </a:r>
          </a:p>
          <a:p>
            <a:pPr>
              <a:lnSpc>
                <a:spcPct val="130000"/>
              </a:lnSpc>
            </a:pPr>
            <a:r>
              <a:rPr lang="en-US" dirty="0"/>
              <a:t>RES Limited (2020b) Chapter 3 Upper </a:t>
            </a:r>
            <a:r>
              <a:rPr lang="en-US" dirty="0" err="1"/>
              <a:t>Ogmore</a:t>
            </a:r>
            <a:r>
              <a:rPr lang="en-US" dirty="0"/>
              <a:t> Wind Farm &amp; Energy Storage Facility Proposed Development Environmental Statement.</a:t>
            </a:r>
          </a:p>
          <a:p>
            <a:pPr>
              <a:lnSpc>
                <a:spcPct val="130000"/>
              </a:lnSpc>
            </a:pPr>
            <a:r>
              <a:rPr lang="en-US" dirty="0"/>
              <a:t>(Accessed: 6 May 2021).</a:t>
            </a:r>
          </a:p>
          <a:p>
            <a:pPr>
              <a:lnSpc>
                <a:spcPct val="130000"/>
              </a:lnSpc>
            </a:pPr>
            <a:endParaRPr lang="en-US" sz="500" dirty="0"/>
          </a:p>
          <a:p>
            <a:pPr>
              <a:lnSpc>
                <a:spcPct val="130000"/>
              </a:lnSpc>
            </a:pPr>
            <a:endParaRPr lang="en-US" sz="500" dirty="0"/>
          </a:p>
        </p:txBody>
      </p:sp>
    </p:spTree>
    <p:extLst>
      <p:ext uri="{BB962C8B-B14F-4D97-AF65-F5344CB8AC3E}">
        <p14:creationId xmlns:p14="http://schemas.microsoft.com/office/powerpoint/2010/main" val="41842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6"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7"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TextBox 2">
            <a:extLst>
              <a:ext uri="{FF2B5EF4-FFF2-40B4-BE49-F238E27FC236}">
                <a16:creationId xmlns:a16="http://schemas.microsoft.com/office/drawing/2014/main" id="{AC7F24B9-D998-4767-A772-1FD5851C350A}"/>
              </a:ext>
            </a:extLst>
          </p:cNvPr>
          <p:cNvSpPr txBox="1"/>
          <p:nvPr/>
        </p:nvSpPr>
        <p:spPr>
          <a:xfrm>
            <a:off x="1872342" y="1270997"/>
            <a:ext cx="6857365" cy="3651250"/>
          </a:xfrm>
          <a:prstGeom prst="rect">
            <a:avLst/>
          </a:prstGeom>
        </p:spPr>
        <p:txBody>
          <a:bodyPr vert="horz" lIns="109728" tIns="109728" rIns="109728" bIns="91440" rtlCol="0">
            <a:noAutofit/>
          </a:bodyPr>
          <a:lstStyle/>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RES Limited (2020c) Chapter 5 Landscape and Visual.</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RES Limited (2020d) Chapter 6 : Ecology and Biodiversity.</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err="1">
                <a:ln>
                  <a:noFill/>
                </a:ln>
                <a:solidFill>
                  <a:schemeClr val="tx1">
                    <a:lumMod val="75000"/>
                    <a:lumOff val="25000"/>
                  </a:schemeClr>
                </a:solidFill>
                <a:effectLst/>
                <a:uLnTx/>
                <a:uFillTx/>
              </a:rPr>
              <a:t>Rhoscrowther</a:t>
            </a:r>
            <a:r>
              <a:rPr kumimoji="0" lang="en-US" sz="1000" b="0" i="0" u="none" strike="noStrike" cap="none" spc="150" normalizeH="0" noProof="0" dirty="0">
                <a:ln>
                  <a:noFill/>
                </a:ln>
                <a:solidFill>
                  <a:schemeClr val="tx1">
                    <a:lumMod val="75000"/>
                    <a:lumOff val="25000"/>
                  </a:schemeClr>
                </a:solidFill>
                <a:effectLst/>
                <a:uLnTx/>
                <a:uFillTx/>
              </a:rPr>
              <a:t> Windfarm Ltd (2016) </a:t>
            </a:r>
            <a:r>
              <a:rPr kumimoji="0" lang="en-US" sz="1000" b="0" i="0" u="none" strike="noStrike" cap="none" spc="150" normalizeH="0" noProof="0" dirty="0" err="1">
                <a:ln>
                  <a:noFill/>
                </a:ln>
                <a:solidFill>
                  <a:schemeClr val="tx1">
                    <a:lumMod val="75000"/>
                    <a:lumOff val="25000"/>
                  </a:schemeClr>
                </a:solidFill>
                <a:effectLst/>
                <a:uLnTx/>
                <a:uFillTx/>
              </a:rPr>
              <a:t>Rhoscrowther</a:t>
            </a:r>
            <a:r>
              <a:rPr kumimoji="0" lang="en-US" sz="1000" b="0" i="0" u="none" strike="noStrike" cap="none" spc="150" normalizeH="0" noProof="0" dirty="0">
                <a:ln>
                  <a:noFill/>
                </a:ln>
                <a:solidFill>
                  <a:schemeClr val="tx1">
                    <a:lumMod val="75000"/>
                    <a:lumOff val="25000"/>
                  </a:schemeClr>
                </a:solidFill>
                <a:effectLst/>
                <a:uLnTx/>
                <a:uFillTx/>
              </a:rPr>
              <a:t> Wind Farm ES. Milford Haven.</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err="1">
                <a:ln>
                  <a:noFill/>
                </a:ln>
                <a:solidFill>
                  <a:schemeClr val="tx1">
                    <a:lumMod val="75000"/>
                    <a:lumOff val="25000"/>
                  </a:schemeClr>
                </a:solidFill>
                <a:effectLst/>
                <a:uLnTx/>
                <a:uFillTx/>
              </a:rPr>
              <a:t>Starkraft</a:t>
            </a:r>
            <a:r>
              <a:rPr kumimoji="0" lang="en-US" sz="1000" b="0" i="0" u="none" strike="noStrike" cap="none" spc="150" normalizeH="0" noProof="0" dirty="0">
                <a:ln>
                  <a:noFill/>
                </a:ln>
                <a:solidFill>
                  <a:schemeClr val="tx1">
                    <a:lumMod val="75000"/>
                    <a:lumOff val="25000"/>
                  </a:schemeClr>
                </a:solidFill>
                <a:effectLst/>
                <a:uLnTx/>
                <a:uFillTx/>
              </a:rPr>
              <a:t> (2020) Berry Burn Wind Farm Extension EIA Report.</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The Planning Inspectorate (2019) Developments of National Significance Procedural Guidance.</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The Planning Inspectorate (2021) EIA: Process, Preliminary, Environmental Information, and Environmental Statements. Available at: http://infrastructure.planninginspectorate.gov.uk/legislation-and-advice/advice- (Accessed: 13 April 2021).</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Welsh Government (2015) Study into the Potential Economic Impact of Wind Farms and Associated Grid Infrastructure on the Welsh Tourism Sector. Available at: www.regeneris.co.uk (Accessed: 22 February 2021).</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Welsh Government (2018) ‘Preparation of an Environmental Statement’, National Infrastructure Planning Handbook 2018, (571), p. 76. </a:t>
            </a:r>
            <a:r>
              <a:rPr kumimoji="0" lang="en-US" sz="1000" b="0" i="0" u="none" strike="noStrike" cap="none" spc="150" normalizeH="0" noProof="0" dirty="0" err="1">
                <a:ln>
                  <a:noFill/>
                </a:ln>
                <a:solidFill>
                  <a:schemeClr val="tx1">
                    <a:lumMod val="75000"/>
                    <a:lumOff val="25000"/>
                  </a:schemeClr>
                </a:solidFill>
                <a:effectLst/>
                <a:uLnTx/>
                <a:uFillTx/>
              </a:rPr>
              <a:t>doi</a:t>
            </a:r>
            <a:r>
              <a:rPr kumimoji="0" lang="en-US" sz="1000" b="0" i="0" u="none" strike="noStrike" cap="none" spc="150" normalizeH="0" noProof="0" dirty="0">
                <a:ln>
                  <a:noFill/>
                </a:ln>
                <a:solidFill>
                  <a:schemeClr val="tx1">
                    <a:lumMod val="75000"/>
                    <a:lumOff val="25000"/>
                  </a:schemeClr>
                </a:solidFill>
                <a:effectLst/>
                <a:uLnTx/>
                <a:uFillTx/>
              </a:rPr>
              <a:t>: 10.5040/9781526508126.ch-061.</a:t>
            </a:r>
          </a:p>
          <a:p>
            <a:pPr marR="0" lvl="0" indent="0" fontAlgn="auto">
              <a:lnSpc>
                <a:spcPct val="130000"/>
              </a:lnSpc>
              <a:spcBef>
                <a:spcPts val="930"/>
              </a:spcBef>
              <a:spcAft>
                <a:spcPts val="0"/>
              </a:spcAft>
              <a:buClrTx/>
              <a:buSzTx/>
              <a:buFont typeface="Corbel" panose="020B0503020204020204" pitchFamily="34" charset="0"/>
              <a:buNone/>
              <a:tabLst/>
              <a:defRPr/>
            </a:pPr>
            <a:r>
              <a:rPr kumimoji="0" lang="en-US" sz="1000" b="0" i="0" u="none" strike="noStrike" cap="none" spc="150" normalizeH="0" noProof="0" dirty="0">
                <a:ln>
                  <a:noFill/>
                </a:ln>
                <a:solidFill>
                  <a:schemeClr val="tx1">
                    <a:lumMod val="75000"/>
                    <a:lumOff val="25000"/>
                  </a:schemeClr>
                </a:solidFill>
                <a:effectLst/>
                <a:uLnTx/>
                <a:uFillTx/>
              </a:rPr>
              <a:t>Welsh Government (2020) Welsh Government launches National Peatlands Action </a:t>
            </a:r>
            <a:r>
              <a:rPr kumimoji="0" lang="en-US" sz="1000" b="0" i="0" u="none" strike="noStrike" cap="none" spc="150" normalizeH="0" noProof="0" dirty="0" err="1">
                <a:ln>
                  <a:noFill/>
                </a:ln>
                <a:solidFill>
                  <a:schemeClr val="tx1">
                    <a:lumMod val="75000"/>
                    <a:lumOff val="25000"/>
                  </a:schemeClr>
                </a:solidFill>
                <a:effectLst/>
                <a:uLnTx/>
                <a:uFillTx/>
              </a:rPr>
              <a:t>Programme</a:t>
            </a:r>
            <a:r>
              <a:rPr kumimoji="0" lang="en-US" sz="1000" b="0" i="0" u="none" strike="noStrike" cap="none" spc="150" normalizeH="0" noProof="0" dirty="0">
                <a:ln>
                  <a:noFill/>
                </a:ln>
                <a:solidFill>
                  <a:schemeClr val="tx1">
                    <a:lumMod val="75000"/>
                    <a:lumOff val="25000"/>
                  </a:schemeClr>
                </a:solidFill>
                <a:effectLst/>
                <a:uLnTx/>
                <a:uFillTx/>
              </a:rPr>
              <a:t> to help lock in carbon and reinvigorate vital habitats, GOV.WALES. Available at: https://gov.wales/welsh-government-launches-national-peatlands-action-programme-help-lock-carbon-and-reinvigorate </a:t>
            </a:r>
            <a:endParaRPr lang="en-US" sz="1000" spc="150" dirty="0">
              <a:solidFill>
                <a:schemeClr val="tx1">
                  <a:lumMod val="75000"/>
                  <a:lumOff val="25000"/>
                </a:schemeClr>
              </a:solidFill>
            </a:endParaRPr>
          </a:p>
        </p:txBody>
      </p:sp>
      <p:sp>
        <p:nvSpPr>
          <p:cNvPr id="4" name="TextBox 3">
            <a:extLst>
              <a:ext uri="{FF2B5EF4-FFF2-40B4-BE49-F238E27FC236}">
                <a16:creationId xmlns:a16="http://schemas.microsoft.com/office/drawing/2014/main" id="{3CED0D44-E93A-4F0A-A6FD-0D3BC76443FF}"/>
              </a:ext>
            </a:extLst>
          </p:cNvPr>
          <p:cNvSpPr txBox="1"/>
          <p:nvPr/>
        </p:nvSpPr>
        <p:spPr>
          <a:xfrm>
            <a:off x="1872342" y="576942"/>
            <a:ext cx="3603172" cy="461665"/>
          </a:xfrm>
          <a:prstGeom prst="rect">
            <a:avLst/>
          </a:prstGeom>
          <a:noFill/>
        </p:spPr>
        <p:txBody>
          <a:bodyPr wrap="square" rtlCol="0">
            <a:spAutoFit/>
          </a:bodyPr>
          <a:lstStyle/>
          <a:p>
            <a:pPr>
              <a:spcAft>
                <a:spcPts val="600"/>
              </a:spcAft>
            </a:pPr>
            <a:r>
              <a:rPr lang="en-GB" sz="2400" dirty="0"/>
              <a:t>References</a:t>
            </a:r>
            <a:endParaRPr lang="en-GB" sz="2400"/>
          </a:p>
        </p:txBody>
      </p:sp>
    </p:spTree>
    <p:extLst>
      <p:ext uri="{BB962C8B-B14F-4D97-AF65-F5344CB8AC3E}">
        <p14:creationId xmlns:p14="http://schemas.microsoft.com/office/powerpoint/2010/main" val="2775276547"/>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3167</TotalTime>
  <Words>1448</Words>
  <Application>Microsoft Office PowerPoint</Application>
  <PresentationFormat>Widescreen</PresentationFormat>
  <Paragraphs>110</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Meiryo</vt:lpstr>
      <vt:lpstr>Arial</vt:lpstr>
      <vt:lpstr>Calibri</vt:lpstr>
      <vt:lpstr>Corbel</vt:lpstr>
      <vt:lpstr>Symbol</vt:lpstr>
      <vt:lpstr>SketchLinesVTI</vt:lpstr>
      <vt:lpstr>Upper Ogmore Wind Farm EIA Assessment</vt:lpstr>
      <vt:lpstr>Proposed Development Outline </vt:lpstr>
      <vt:lpstr>Project Description, Design Evolution &amp; Alternatives </vt:lpstr>
      <vt:lpstr>Impacts evaluation and Proposed Mitigation</vt:lpstr>
      <vt:lpstr>Ecology &amp; Biodiversity Assessment </vt:lpstr>
      <vt:lpstr>PowerPoint Presentation</vt:lpstr>
      <vt:lpstr>Thank You   Any Questions?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MATEUSZ MORGA</dc:creator>
  <cp:lastModifiedBy>MATEUSZ MORGA</cp:lastModifiedBy>
  <cp:revision>78</cp:revision>
  <dcterms:created xsi:type="dcterms:W3CDTF">2021-05-06T10:28:07Z</dcterms:created>
  <dcterms:modified xsi:type="dcterms:W3CDTF">2021-05-08T16:19:34Z</dcterms:modified>
</cp:coreProperties>
</file>