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4"/>
  </p:notesMasterIdLst>
  <p:sldIdLst>
    <p:sldId id="256" r:id="rId2"/>
    <p:sldId id="258" r:id="rId3"/>
    <p:sldId id="261" r:id="rId4"/>
    <p:sldId id="263" r:id="rId5"/>
    <p:sldId id="262" r:id="rId6"/>
    <p:sldId id="264" r:id="rId7"/>
    <p:sldId id="265" r:id="rId8"/>
    <p:sldId id="267" r:id="rId9"/>
    <p:sldId id="266" r:id="rId10"/>
    <p:sldId id="269" r:id="rId11"/>
    <p:sldId id="270" r:id="rId12"/>
    <p:sldId id="271"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87" autoAdjust="0"/>
    <p:restoredTop sz="94660"/>
  </p:normalViewPr>
  <p:slideViewPr>
    <p:cSldViewPr snapToGrid="0">
      <p:cViewPr varScale="1">
        <p:scale>
          <a:sx n="87" d="100"/>
          <a:sy n="87" d="100"/>
        </p:scale>
        <p:origin x="51" y="18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diagrams/colors1.xml><?xml version="1.0" encoding="utf-8"?>
<dgm:colorsDef xmlns:dgm="http://schemas.openxmlformats.org/drawingml/2006/diagram" xmlns:a="http://schemas.openxmlformats.org/drawingml/2006/main" uniqueId="urn:microsoft.com/office/officeart/2005/8/colors/accent1_1">
  <dgm:title val=""/>
  <dgm:desc val=""/>
  <dgm:catLst>
    <dgm:cat type="accent1" pri="11100"/>
  </dgm:catLst>
  <dgm:styleLbl name="node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1">
        <a:shade val="80000"/>
      </a:schemeClr>
    </dgm:linClrLst>
    <dgm:effectClrLst/>
    <dgm:txLinClrLst/>
    <dgm:txFillClrLst/>
    <dgm:txEffectClrLst/>
  </dgm:styleLbl>
  <dgm:styleLbl name="node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f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align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b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dgm:txEffectClrLst/>
  </dgm:styleLbl>
  <dgm:styleLbl name="parChTrans2D2">
    <dgm:fillClrLst meth="repeat">
      <a:schemeClr val="accent1"/>
    </dgm:fillClrLst>
    <dgm:linClrLst meth="repeat">
      <a:schemeClr val="accent1"/>
    </dgm:linClrLst>
    <dgm:effectClrLst/>
    <dgm:txLinClrLst/>
    <dgm:txFillClrLst/>
    <dgm:txEffectClrLst/>
  </dgm:styleLbl>
  <dgm:styleLbl name="parChTrans2D3">
    <dgm:fillClrLst meth="repeat">
      <a:schemeClr val="accent1"/>
    </dgm:fillClrLst>
    <dgm:linClrLst meth="repeat">
      <a:schemeClr val="accent1"/>
    </dgm:linClrLst>
    <dgm:effectClrLst/>
    <dgm:txLinClrLst/>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con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align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trAlignAcc1">
    <dgm:fillClrLst meth="repeat">
      <a:schemeClr val="accent1">
        <a:alpha val="40000"/>
        <a:tint val="40000"/>
      </a:schemeClr>
    </dgm:fillClrLst>
    <dgm:linClrLst meth="repeat">
      <a:schemeClr val="accent1"/>
    </dgm:linClrLst>
    <dgm:effectClrLst/>
    <dgm:txLinClrLst/>
    <dgm:txFillClrLst meth="repeat">
      <a:schemeClr val="dk1"/>
    </dgm:txFillClrLst>
    <dgm:txEffectClrLst/>
  </dgm:styleLbl>
  <dgm:styleLbl name="b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fgAcc0">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2">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3">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4">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921B07A-DE00-4390-8067-C99ED4F12A94}" type="doc">
      <dgm:prSet loTypeId="urn:microsoft.com/office/officeart/2005/8/layout/matrix1" loCatId="matrix" qsTypeId="urn:microsoft.com/office/officeart/2005/8/quickstyle/simple1" qsCatId="simple" csTypeId="urn:microsoft.com/office/officeart/2005/8/colors/accent1_1" csCatId="accent1" phldr="1"/>
      <dgm:spPr/>
      <dgm:t>
        <a:bodyPr/>
        <a:lstStyle/>
        <a:p>
          <a:endParaRPr lang="en-US"/>
        </a:p>
      </dgm:t>
    </dgm:pt>
    <dgm:pt modelId="{3ADE442D-67E5-4405-829A-5DD5D98169F1}">
      <dgm:prSet phldrT="[Text]" custT="1"/>
      <dgm:spPr>
        <a:solidFill>
          <a:schemeClr val="bg1"/>
        </a:solidFill>
        <a:ln>
          <a:noFill/>
        </a:ln>
      </dgm:spPr>
      <dgm:t>
        <a:bodyPr/>
        <a:lstStyle/>
        <a:p>
          <a:endParaRPr lang="en-US" sz="1200" dirty="0"/>
        </a:p>
      </dgm:t>
    </dgm:pt>
    <dgm:pt modelId="{933B4E08-BD8A-4FC2-8C69-1F677617029C}" type="parTrans" cxnId="{8589F471-F497-4FAD-9BE9-E35A2D68CC57}">
      <dgm:prSet/>
      <dgm:spPr/>
      <dgm:t>
        <a:bodyPr/>
        <a:lstStyle/>
        <a:p>
          <a:endParaRPr lang="en-US" sz="1200"/>
        </a:p>
      </dgm:t>
    </dgm:pt>
    <dgm:pt modelId="{C9FF7100-DFFB-4AF4-97BD-57FA5B7AD9EB}" type="sibTrans" cxnId="{8589F471-F497-4FAD-9BE9-E35A2D68CC57}">
      <dgm:prSet/>
      <dgm:spPr/>
      <dgm:t>
        <a:bodyPr/>
        <a:lstStyle/>
        <a:p>
          <a:endParaRPr lang="en-US" sz="1200"/>
        </a:p>
      </dgm:t>
    </dgm:pt>
    <dgm:pt modelId="{4CE34B0B-F0BD-4087-854A-C31B2CE91F75}">
      <dgm:prSet custT="1"/>
      <dgm:spPr/>
      <dgm:t>
        <a:bodyPr/>
        <a:lstStyle/>
        <a:p>
          <a:pPr algn="ctr"/>
          <a:endParaRPr lang="en-US" sz="1200" dirty="0"/>
        </a:p>
        <a:p>
          <a:pPr algn="ctr"/>
          <a:endParaRPr lang="en-US" sz="1200" dirty="0"/>
        </a:p>
        <a:p>
          <a:pPr algn="ctr"/>
          <a:endParaRPr lang="en-US" sz="1200" dirty="0"/>
        </a:p>
        <a:p>
          <a:pPr algn="ctr"/>
          <a:r>
            <a:rPr lang="en-US" sz="1200" b="1" dirty="0"/>
            <a:t>Purpose</a:t>
          </a:r>
        </a:p>
        <a:p>
          <a:pPr algn="ctr"/>
          <a:r>
            <a:rPr lang="en-US" sz="1200" b="1" dirty="0"/>
            <a:t>Aims / Objectives</a:t>
          </a:r>
        </a:p>
        <a:p>
          <a:pPr algn="ctr"/>
          <a:r>
            <a:rPr lang="en-GB" sz="1200" dirty="0">
              <a:solidFill>
                <a:srgbClr val="FF0000"/>
              </a:solidFill>
            </a:rPr>
            <a:t>(why this project being done</a:t>
          </a:r>
          <a:endParaRPr lang="en-US" sz="1200" dirty="0">
            <a:solidFill>
              <a:srgbClr val="FF0000"/>
            </a:solidFill>
          </a:endParaRPr>
        </a:p>
        <a:p>
          <a:pPr algn="ctr"/>
          <a:r>
            <a:rPr lang="en-US" sz="1200" dirty="0">
              <a:solidFill>
                <a:srgbClr val="FF0000"/>
              </a:solidFill>
            </a:rPr>
            <a:t>What is the result)</a:t>
          </a:r>
        </a:p>
        <a:p>
          <a:pPr algn="l"/>
          <a:endParaRPr lang="en-US" sz="1200" dirty="0"/>
        </a:p>
        <a:p>
          <a:pPr algn="l"/>
          <a:r>
            <a:rPr lang="en-GB" sz="1200" dirty="0"/>
            <a:t>Aim: To continue teaching and learning opportunities for Skills students</a:t>
          </a:r>
          <a:endParaRPr lang="en-US" sz="1200" dirty="0"/>
        </a:p>
        <a:p>
          <a:pPr algn="l"/>
          <a:r>
            <a:rPr lang="en-US" sz="1200" dirty="0"/>
            <a:t>Objectives: </a:t>
          </a:r>
        </a:p>
        <a:p>
          <a:pPr algn="l"/>
          <a:r>
            <a:rPr lang="en-US" sz="1200" dirty="0"/>
            <a:t>Setting online teaching for skills students </a:t>
          </a:r>
        </a:p>
        <a:p>
          <a:pPr algn="l"/>
          <a:r>
            <a:rPr lang="en-US" sz="1200" dirty="0"/>
            <a:t>Provide virtual online support</a:t>
          </a:r>
        </a:p>
        <a:p>
          <a:pPr algn="l"/>
          <a:r>
            <a:rPr lang="en-GB" sz="1200" dirty="0"/>
            <a:t>Keep staff and students safe</a:t>
          </a:r>
          <a:endParaRPr lang="en-US" sz="1200" dirty="0"/>
        </a:p>
        <a:p>
          <a:pPr algn="l"/>
          <a:r>
            <a:rPr lang="en-US" sz="1200" dirty="0"/>
            <a:t>Setting up IT support</a:t>
          </a:r>
        </a:p>
        <a:p>
          <a:pPr algn="l"/>
          <a:endParaRPr lang="en-US" sz="1200" dirty="0"/>
        </a:p>
      </dgm:t>
    </dgm:pt>
    <dgm:pt modelId="{7BD4862F-8B80-479E-9D96-E5B603DA32FE}" type="parTrans" cxnId="{4A292316-EF34-4A8B-AA89-74D480CC193D}">
      <dgm:prSet/>
      <dgm:spPr/>
      <dgm:t>
        <a:bodyPr/>
        <a:lstStyle/>
        <a:p>
          <a:endParaRPr lang="en-US" sz="1200"/>
        </a:p>
      </dgm:t>
    </dgm:pt>
    <dgm:pt modelId="{1E5C9EEF-E94A-4DD5-9B17-F9FDD39C268F}" type="sibTrans" cxnId="{4A292316-EF34-4A8B-AA89-74D480CC193D}">
      <dgm:prSet/>
      <dgm:spPr/>
      <dgm:t>
        <a:bodyPr/>
        <a:lstStyle/>
        <a:p>
          <a:endParaRPr lang="en-US" sz="1200"/>
        </a:p>
      </dgm:t>
    </dgm:pt>
    <dgm:pt modelId="{390524D2-0D2B-41E8-8A7D-9D318998B395}">
      <dgm:prSet custT="1"/>
      <dgm:spPr/>
      <dgm:t>
        <a:bodyPr/>
        <a:lstStyle/>
        <a:p>
          <a:pPr algn="ctr"/>
          <a:endParaRPr lang="en-GB" sz="1200" dirty="0"/>
        </a:p>
        <a:p>
          <a:pPr algn="ctr"/>
          <a:endParaRPr lang="en-GB" sz="1200" dirty="0"/>
        </a:p>
        <a:p>
          <a:pPr algn="ctr"/>
          <a:endParaRPr lang="en-GB" sz="1200" dirty="0"/>
        </a:p>
        <a:p>
          <a:pPr algn="ctr"/>
          <a:r>
            <a:rPr lang="en-GB" sz="1200" b="1" dirty="0"/>
            <a:t>Stakeholders/ Audience </a:t>
          </a:r>
          <a:r>
            <a:rPr lang="en-GB" sz="1200" dirty="0"/>
            <a:t>(Internal/ External/ Primary/ secondary/ Drivers/ Supporters/ Observers)))</a:t>
          </a:r>
        </a:p>
        <a:p>
          <a:pPr algn="ctr"/>
          <a:r>
            <a:rPr lang="en-GB" sz="1200" dirty="0"/>
            <a:t> (</a:t>
          </a:r>
          <a:r>
            <a:rPr lang="en-GB" sz="1200" dirty="0">
              <a:solidFill>
                <a:srgbClr val="FF0000"/>
              </a:solidFill>
            </a:rPr>
            <a:t>Who is it for/ who will benefit/ effected/ involved)</a:t>
          </a:r>
        </a:p>
        <a:p>
          <a:pPr algn="ctr"/>
          <a:endParaRPr lang="en-GB" sz="1200" dirty="0"/>
        </a:p>
        <a:p>
          <a:pPr algn="r"/>
          <a:r>
            <a:rPr lang="en-GB" sz="1200" dirty="0"/>
            <a:t> Staff (lectures, admin, canteen, support, HR) (</a:t>
          </a:r>
          <a:r>
            <a:rPr lang="en-GB" sz="1200" i="1" dirty="0"/>
            <a:t>Drivers</a:t>
          </a:r>
          <a:r>
            <a:rPr lang="en-GB" sz="1200" dirty="0"/>
            <a:t>)</a:t>
          </a:r>
        </a:p>
        <a:p>
          <a:pPr algn="r"/>
          <a:r>
            <a:rPr lang="en-GB" sz="1200" dirty="0"/>
            <a:t> Students (</a:t>
          </a:r>
          <a:r>
            <a:rPr lang="en-GB" sz="1200" i="1" dirty="0"/>
            <a:t>Drivers</a:t>
          </a:r>
          <a:r>
            <a:rPr lang="en-GB" sz="1200" dirty="0"/>
            <a:t>)</a:t>
          </a:r>
        </a:p>
        <a:p>
          <a:pPr algn="r"/>
          <a:r>
            <a:rPr lang="en-GB" sz="1200" dirty="0"/>
            <a:t> Management/ Trustees (</a:t>
          </a:r>
          <a:r>
            <a:rPr lang="en-GB" sz="1200" i="1" dirty="0"/>
            <a:t>Drivers</a:t>
          </a:r>
          <a:r>
            <a:rPr lang="en-GB" sz="1200" dirty="0"/>
            <a:t>/ </a:t>
          </a:r>
          <a:r>
            <a:rPr lang="en-GB" sz="1200" i="1" dirty="0"/>
            <a:t>Supporters</a:t>
          </a:r>
          <a:r>
            <a:rPr lang="en-GB" sz="1200" dirty="0"/>
            <a:t>)</a:t>
          </a:r>
        </a:p>
        <a:p>
          <a:pPr algn="r"/>
          <a:r>
            <a:rPr lang="en-GB" sz="1200" dirty="0"/>
            <a:t> Suppliers (</a:t>
          </a:r>
          <a:r>
            <a:rPr lang="en-GB" sz="1200" i="1" dirty="0"/>
            <a:t>external</a:t>
          </a:r>
          <a:r>
            <a:rPr lang="en-GB" sz="1200" dirty="0"/>
            <a:t>) (</a:t>
          </a:r>
          <a:r>
            <a:rPr lang="en-GB" sz="1200" i="1" dirty="0"/>
            <a:t>supporters</a:t>
          </a:r>
          <a:r>
            <a:rPr lang="en-GB" sz="1200" dirty="0"/>
            <a:t>)</a:t>
          </a:r>
        </a:p>
        <a:p>
          <a:pPr algn="r"/>
          <a:r>
            <a:rPr lang="en-GB" sz="1200" dirty="0"/>
            <a:t> Students finance (external) (</a:t>
          </a:r>
          <a:r>
            <a:rPr lang="en-GB" sz="1200" i="1" dirty="0"/>
            <a:t>Supporters</a:t>
          </a:r>
          <a:r>
            <a:rPr lang="en-GB" sz="1200" dirty="0"/>
            <a:t>)/ </a:t>
          </a:r>
          <a:r>
            <a:rPr lang="en-GB" sz="1200" i="1" dirty="0"/>
            <a:t>Observer</a:t>
          </a:r>
        </a:p>
        <a:p>
          <a:pPr algn="r"/>
          <a:r>
            <a:rPr lang="en-GB" sz="1200" dirty="0"/>
            <a:t> Government (</a:t>
          </a:r>
          <a:r>
            <a:rPr lang="en-GB" sz="1200" i="1" dirty="0"/>
            <a:t>external</a:t>
          </a:r>
          <a:r>
            <a:rPr lang="en-GB" sz="1200" dirty="0"/>
            <a:t>)</a:t>
          </a:r>
        </a:p>
        <a:p>
          <a:pPr algn="r"/>
          <a:r>
            <a:rPr lang="en-GB" sz="1200" dirty="0"/>
            <a:t> Students families (external) Observers</a:t>
          </a:r>
        </a:p>
        <a:p>
          <a:pPr algn="r"/>
          <a:r>
            <a:rPr lang="en-GB" sz="1200" dirty="0"/>
            <a:t> UCAS </a:t>
          </a:r>
          <a:endParaRPr lang="en-US" sz="1200" dirty="0"/>
        </a:p>
      </dgm:t>
    </dgm:pt>
    <dgm:pt modelId="{3900049F-5781-450C-85ED-04EA3CB25624}" type="parTrans" cxnId="{9638F8D3-08EA-4B77-BB3C-0ABB1FDF660D}">
      <dgm:prSet/>
      <dgm:spPr/>
      <dgm:t>
        <a:bodyPr/>
        <a:lstStyle/>
        <a:p>
          <a:endParaRPr lang="en-US" sz="1200"/>
        </a:p>
      </dgm:t>
    </dgm:pt>
    <dgm:pt modelId="{4EE16923-9C2A-4E1C-97C8-3BC1739FA805}" type="sibTrans" cxnId="{9638F8D3-08EA-4B77-BB3C-0ABB1FDF660D}">
      <dgm:prSet/>
      <dgm:spPr/>
      <dgm:t>
        <a:bodyPr/>
        <a:lstStyle/>
        <a:p>
          <a:endParaRPr lang="en-US" sz="1200"/>
        </a:p>
      </dgm:t>
    </dgm:pt>
    <dgm:pt modelId="{6517AA9B-128B-44D8-98E6-BD99DD3D8218}">
      <dgm:prSet custT="1"/>
      <dgm:spPr/>
      <dgm:t>
        <a:bodyPr/>
        <a:lstStyle/>
        <a:p>
          <a:pPr algn="ctr"/>
          <a:r>
            <a:rPr lang="en-US" sz="1200" b="1" dirty="0"/>
            <a:t>Desired/ CSF </a:t>
          </a:r>
          <a:r>
            <a:rPr lang="en-GB" sz="1200" b="1" dirty="0"/>
            <a:t>Desired/ CSF</a:t>
          </a:r>
        </a:p>
        <a:p>
          <a:pPr algn="ctr"/>
          <a:r>
            <a:rPr lang="en-GB" sz="1200" b="0" dirty="0">
              <a:solidFill>
                <a:srgbClr val="FF0000"/>
              </a:solidFill>
            </a:rPr>
            <a:t>(Linked to Goals</a:t>
          </a:r>
        </a:p>
        <a:p>
          <a:pPr algn="ctr"/>
          <a:r>
            <a:rPr lang="en-GB" sz="1200" b="0" dirty="0">
              <a:solidFill>
                <a:srgbClr val="FF0000"/>
              </a:solidFill>
            </a:rPr>
            <a:t>What will make it successful – Measurable/ unmeasurable)</a:t>
          </a:r>
        </a:p>
        <a:p>
          <a:pPr algn="ctr"/>
          <a:endParaRPr lang="en-GB" sz="1200" dirty="0"/>
        </a:p>
        <a:p>
          <a:pPr algn="l"/>
          <a:r>
            <a:rPr lang="en-GB" sz="1200" dirty="0"/>
            <a:t>Getting 145 skills students to successfully complete the modules (measurable)</a:t>
          </a:r>
        </a:p>
        <a:p>
          <a:pPr algn="l"/>
          <a:r>
            <a:rPr lang="en-GB" sz="1200" dirty="0"/>
            <a:t>Provide weekly online classes (measurable- registers)</a:t>
          </a:r>
        </a:p>
        <a:p>
          <a:pPr algn="l"/>
          <a:r>
            <a:rPr lang="en-GB" sz="1200" dirty="0"/>
            <a:t>Able to access online support where necessary </a:t>
          </a:r>
          <a:endParaRPr lang="en-US" sz="1200" dirty="0"/>
        </a:p>
      </dgm:t>
    </dgm:pt>
    <dgm:pt modelId="{2FC70A11-E4A8-4C2A-90D1-199039614639}" type="parTrans" cxnId="{21C6D6E6-1C27-41DE-8B01-5DB240444DAA}">
      <dgm:prSet/>
      <dgm:spPr/>
      <dgm:t>
        <a:bodyPr/>
        <a:lstStyle/>
        <a:p>
          <a:endParaRPr lang="en-US" sz="1200"/>
        </a:p>
      </dgm:t>
    </dgm:pt>
    <dgm:pt modelId="{2BBA03D2-9558-487F-B44E-192000BDDEF7}" type="sibTrans" cxnId="{21C6D6E6-1C27-41DE-8B01-5DB240444DAA}">
      <dgm:prSet/>
      <dgm:spPr/>
      <dgm:t>
        <a:bodyPr/>
        <a:lstStyle/>
        <a:p>
          <a:endParaRPr lang="en-US" sz="1200"/>
        </a:p>
      </dgm:t>
    </dgm:pt>
    <dgm:pt modelId="{E8FC7B73-161D-4015-8447-FE4F4BB99589}">
      <dgm:prSet custT="1"/>
      <dgm:spPr/>
      <dgm:t>
        <a:bodyPr/>
        <a:lstStyle/>
        <a:p>
          <a:r>
            <a:rPr lang="en-GB" sz="1200" b="1" dirty="0"/>
            <a:t>Measure of success</a:t>
          </a:r>
        </a:p>
        <a:p>
          <a:r>
            <a:rPr lang="en-GB" sz="1200" dirty="0"/>
            <a:t>(</a:t>
          </a:r>
          <a:r>
            <a:rPr lang="en-GB" sz="1200" dirty="0">
              <a:solidFill>
                <a:srgbClr val="FF0000"/>
              </a:solidFill>
            </a:rPr>
            <a:t>criterion of success/ when its finished what can be measured, how do I measure success – qualitative/ quantitative)</a:t>
          </a:r>
        </a:p>
        <a:p>
          <a:endParaRPr lang="en-GB" sz="1200" dirty="0"/>
        </a:p>
        <a:p>
          <a:r>
            <a:rPr lang="en-GB" sz="1200" dirty="0"/>
            <a:t>145 students pass the modules X and Y (or at least the same number of students passing as they would if they were on face to face teaching) (</a:t>
          </a:r>
          <a:r>
            <a:rPr lang="en-GB" sz="1200" i="1" dirty="0"/>
            <a:t>Quantitative</a:t>
          </a:r>
          <a:r>
            <a:rPr lang="en-GB" sz="1200" dirty="0"/>
            <a:t>)</a:t>
          </a:r>
        </a:p>
        <a:p>
          <a:r>
            <a:rPr lang="en-GB" sz="1200" dirty="0"/>
            <a:t>Receiving positive feedback from students </a:t>
          </a:r>
          <a:r>
            <a:rPr lang="en-GB" sz="1200" i="1" dirty="0"/>
            <a:t>(qualitative)</a:t>
          </a:r>
        </a:p>
        <a:p>
          <a:r>
            <a:rPr lang="en-GB" sz="1200" dirty="0"/>
            <a:t>Number of students applying to further level</a:t>
          </a:r>
          <a:endParaRPr lang="en-US" sz="1200" dirty="0"/>
        </a:p>
      </dgm:t>
    </dgm:pt>
    <dgm:pt modelId="{81068BEE-7943-4882-940B-4AC3EC416EC7}" type="parTrans" cxnId="{39BCF12E-C24D-42E5-947D-7CC26778840F}">
      <dgm:prSet/>
      <dgm:spPr/>
      <dgm:t>
        <a:bodyPr/>
        <a:lstStyle/>
        <a:p>
          <a:endParaRPr lang="en-US" sz="1200"/>
        </a:p>
      </dgm:t>
    </dgm:pt>
    <dgm:pt modelId="{26C3DF5E-F812-421B-826B-507DD5888D23}" type="sibTrans" cxnId="{39BCF12E-C24D-42E5-947D-7CC26778840F}">
      <dgm:prSet/>
      <dgm:spPr/>
      <dgm:t>
        <a:bodyPr/>
        <a:lstStyle/>
        <a:p>
          <a:endParaRPr lang="en-US" sz="1200"/>
        </a:p>
      </dgm:t>
    </dgm:pt>
    <dgm:pt modelId="{DFF935E6-91DB-48F9-AF42-58BFA4D24CF4}" type="pres">
      <dgm:prSet presAssocID="{D921B07A-DE00-4390-8067-C99ED4F12A94}" presName="diagram" presStyleCnt="0">
        <dgm:presLayoutVars>
          <dgm:chMax val="1"/>
          <dgm:dir/>
          <dgm:animLvl val="ctr"/>
          <dgm:resizeHandles val="exact"/>
        </dgm:presLayoutVars>
      </dgm:prSet>
      <dgm:spPr/>
    </dgm:pt>
    <dgm:pt modelId="{DDB062CE-0EFF-43F4-A939-5E860E3AA3CE}" type="pres">
      <dgm:prSet presAssocID="{D921B07A-DE00-4390-8067-C99ED4F12A94}" presName="matrix" presStyleCnt="0"/>
      <dgm:spPr/>
    </dgm:pt>
    <dgm:pt modelId="{ABB5F2E0-B9A4-4C42-A0E6-6E4E4C2AA10C}" type="pres">
      <dgm:prSet presAssocID="{D921B07A-DE00-4390-8067-C99ED4F12A94}" presName="tile1" presStyleLbl="node1" presStyleIdx="0" presStyleCnt="4"/>
      <dgm:spPr/>
    </dgm:pt>
    <dgm:pt modelId="{54008BFE-06B7-4FB5-B380-1663226DCC00}" type="pres">
      <dgm:prSet presAssocID="{D921B07A-DE00-4390-8067-C99ED4F12A94}" presName="tile1text" presStyleLbl="node1" presStyleIdx="0" presStyleCnt="4">
        <dgm:presLayoutVars>
          <dgm:chMax val="0"/>
          <dgm:chPref val="0"/>
          <dgm:bulletEnabled val="1"/>
        </dgm:presLayoutVars>
      </dgm:prSet>
      <dgm:spPr/>
    </dgm:pt>
    <dgm:pt modelId="{AAC12F6C-5675-4ABF-AE85-0BF74411A66F}" type="pres">
      <dgm:prSet presAssocID="{D921B07A-DE00-4390-8067-C99ED4F12A94}" presName="tile2" presStyleLbl="node1" presStyleIdx="1" presStyleCnt="4"/>
      <dgm:spPr/>
    </dgm:pt>
    <dgm:pt modelId="{2E7CBD1F-A363-455F-8622-C44562209D60}" type="pres">
      <dgm:prSet presAssocID="{D921B07A-DE00-4390-8067-C99ED4F12A94}" presName="tile2text" presStyleLbl="node1" presStyleIdx="1" presStyleCnt="4">
        <dgm:presLayoutVars>
          <dgm:chMax val="0"/>
          <dgm:chPref val="0"/>
          <dgm:bulletEnabled val="1"/>
        </dgm:presLayoutVars>
      </dgm:prSet>
      <dgm:spPr/>
    </dgm:pt>
    <dgm:pt modelId="{2BADC536-B3C3-4D96-A177-25DD35DBB293}" type="pres">
      <dgm:prSet presAssocID="{D921B07A-DE00-4390-8067-C99ED4F12A94}" presName="tile3" presStyleLbl="node1" presStyleIdx="2" presStyleCnt="4"/>
      <dgm:spPr/>
    </dgm:pt>
    <dgm:pt modelId="{69011310-C75A-4EDC-A190-BD7F1594292B}" type="pres">
      <dgm:prSet presAssocID="{D921B07A-DE00-4390-8067-C99ED4F12A94}" presName="tile3text" presStyleLbl="node1" presStyleIdx="2" presStyleCnt="4">
        <dgm:presLayoutVars>
          <dgm:chMax val="0"/>
          <dgm:chPref val="0"/>
          <dgm:bulletEnabled val="1"/>
        </dgm:presLayoutVars>
      </dgm:prSet>
      <dgm:spPr/>
    </dgm:pt>
    <dgm:pt modelId="{249FF0CA-C984-4909-9BF7-D6A4A9C7486F}" type="pres">
      <dgm:prSet presAssocID="{D921B07A-DE00-4390-8067-C99ED4F12A94}" presName="tile4" presStyleLbl="node1" presStyleIdx="3" presStyleCnt="4"/>
      <dgm:spPr/>
    </dgm:pt>
    <dgm:pt modelId="{C85F0112-8CF4-4638-90E0-B83CF34FE438}" type="pres">
      <dgm:prSet presAssocID="{D921B07A-DE00-4390-8067-C99ED4F12A94}" presName="tile4text" presStyleLbl="node1" presStyleIdx="3" presStyleCnt="4">
        <dgm:presLayoutVars>
          <dgm:chMax val="0"/>
          <dgm:chPref val="0"/>
          <dgm:bulletEnabled val="1"/>
        </dgm:presLayoutVars>
      </dgm:prSet>
      <dgm:spPr/>
    </dgm:pt>
    <dgm:pt modelId="{0642DEE4-24F5-4C10-A429-EFFFA1958CCD}" type="pres">
      <dgm:prSet presAssocID="{D921B07A-DE00-4390-8067-C99ED4F12A94}" presName="centerTile" presStyleLbl="fgShp" presStyleIdx="0" presStyleCnt="1">
        <dgm:presLayoutVars>
          <dgm:chMax val="0"/>
          <dgm:chPref val="0"/>
        </dgm:presLayoutVars>
      </dgm:prSet>
      <dgm:spPr/>
    </dgm:pt>
  </dgm:ptLst>
  <dgm:cxnLst>
    <dgm:cxn modelId="{DA42ED01-7D33-4A26-BFF1-5B169FD88B91}" type="presOf" srcId="{D921B07A-DE00-4390-8067-C99ED4F12A94}" destId="{DFF935E6-91DB-48F9-AF42-58BFA4D24CF4}" srcOrd="0" destOrd="0" presId="urn:microsoft.com/office/officeart/2005/8/layout/matrix1"/>
    <dgm:cxn modelId="{88FF7D0D-9F1A-4C0A-8EA0-78D81FA4CF09}" type="presOf" srcId="{390524D2-0D2B-41E8-8A7D-9D318998B395}" destId="{2E7CBD1F-A363-455F-8622-C44562209D60}" srcOrd="1" destOrd="0" presId="urn:microsoft.com/office/officeart/2005/8/layout/matrix1"/>
    <dgm:cxn modelId="{4A292316-EF34-4A8B-AA89-74D480CC193D}" srcId="{3ADE442D-67E5-4405-829A-5DD5D98169F1}" destId="{4CE34B0B-F0BD-4087-854A-C31B2CE91F75}" srcOrd="0" destOrd="0" parTransId="{7BD4862F-8B80-479E-9D96-E5B603DA32FE}" sibTransId="{1E5C9EEF-E94A-4DD5-9B17-F9FDD39C268F}"/>
    <dgm:cxn modelId="{39BCF12E-C24D-42E5-947D-7CC26778840F}" srcId="{3ADE442D-67E5-4405-829A-5DD5D98169F1}" destId="{E8FC7B73-161D-4015-8447-FE4F4BB99589}" srcOrd="3" destOrd="0" parTransId="{81068BEE-7943-4882-940B-4AC3EC416EC7}" sibTransId="{26C3DF5E-F812-421B-826B-507DD5888D23}"/>
    <dgm:cxn modelId="{14CA925B-FFFD-4AB8-9587-090720A28C8A}" type="presOf" srcId="{4CE34B0B-F0BD-4087-854A-C31B2CE91F75}" destId="{ABB5F2E0-B9A4-4C42-A0E6-6E4E4C2AA10C}" srcOrd="0" destOrd="0" presId="urn:microsoft.com/office/officeart/2005/8/layout/matrix1"/>
    <dgm:cxn modelId="{B6AAC05F-3A91-4BF4-A3F9-C8C0D284772E}" type="presOf" srcId="{6517AA9B-128B-44D8-98E6-BD99DD3D8218}" destId="{69011310-C75A-4EDC-A190-BD7F1594292B}" srcOrd="1" destOrd="0" presId="urn:microsoft.com/office/officeart/2005/8/layout/matrix1"/>
    <dgm:cxn modelId="{8589F471-F497-4FAD-9BE9-E35A2D68CC57}" srcId="{D921B07A-DE00-4390-8067-C99ED4F12A94}" destId="{3ADE442D-67E5-4405-829A-5DD5D98169F1}" srcOrd="0" destOrd="0" parTransId="{933B4E08-BD8A-4FC2-8C69-1F677617029C}" sibTransId="{C9FF7100-DFFB-4AF4-97BD-57FA5B7AD9EB}"/>
    <dgm:cxn modelId="{D39CC689-3CC7-4AEB-B0BF-6438E4FF73EB}" type="presOf" srcId="{390524D2-0D2B-41E8-8A7D-9D318998B395}" destId="{AAC12F6C-5675-4ABF-AE85-0BF74411A66F}" srcOrd="0" destOrd="0" presId="urn:microsoft.com/office/officeart/2005/8/layout/matrix1"/>
    <dgm:cxn modelId="{FD6F6B8B-0C82-490A-84A4-E620CE14BB97}" type="presOf" srcId="{3ADE442D-67E5-4405-829A-5DD5D98169F1}" destId="{0642DEE4-24F5-4C10-A429-EFFFA1958CCD}" srcOrd="0" destOrd="0" presId="urn:microsoft.com/office/officeart/2005/8/layout/matrix1"/>
    <dgm:cxn modelId="{31030C99-5CB9-4208-B6D4-31216E0C1D64}" type="presOf" srcId="{6517AA9B-128B-44D8-98E6-BD99DD3D8218}" destId="{2BADC536-B3C3-4D96-A177-25DD35DBB293}" srcOrd="0" destOrd="0" presId="urn:microsoft.com/office/officeart/2005/8/layout/matrix1"/>
    <dgm:cxn modelId="{7613C1A6-809F-431F-9A83-9103F6B2994B}" type="presOf" srcId="{E8FC7B73-161D-4015-8447-FE4F4BB99589}" destId="{249FF0CA-C984-4909-9BF7-D6A4A9C7486F}" srcOrd="0" destOrd="0" presId="urn:microsoft.com/office/officeart/2005/8/layout/matrix1"/>
    <dgm:cxn modelId="{549C51AE-FD5A-4AD2-B275-3EB1A6A66EE5}" type="presOf" srcId="{E8FC7B73-161D-4015-8447-FE4F4BB99589}" destId="{C85F0112-8CF4-4638-90E0-B83CF34FE438}" srcOrd="1" destOrd="0" presId="urn:microsoft.com/office/officeart/2005/8/layout/matrix1"/>
    <dgm:cxn modelId="{9638F8D3-08EA-4B77-BB3C-0ABB1FDF660D}" srcId="{3ADE442D-67E5-4405-829A-5DD5D98169F1}" destId="{390524D2-0D2B-41E8-8A7D-9D318998B395}" srcOrd="1" destOrd="0" parTransId="{3900049F-5781-450C-85ED-04EA3CB25624}" sibTransId="{4EE16923-9C2A-4E1C-97C8-3BC1739FA805}"/>
    <dgm:cxn modelId="{4F01C3E1-D3B1-49B1-8C71-D55B90E02925}" type="presOf" srcId="{4CE34B0B-F0BD-4087-854A-C31B2CE91F75}" destId="{54008BFE-06B7-4FB5-B380-1663226DCC00}" srcOrd="1" destOrd="0" presId="urn:microsoft.com/office/officeart/2005/8/layout/matrix1"/>
    <dgm:cxn modelId="{21C6D6E6-1C27-41DE-8B01-5DB240444DAA}" srcId="{3ADE442D-67E5-4405-829A-5DD5D98169F1}" destId="{6517AA9B-128B-44D8-98E6-BD99DD3D8218}" srcOrd="2" destOrd="0" parTransId="{2FC70A11-E4A8-4C2A-90D1-199039614639}" sibTransId="{2BBA03D2-9558-487F-B44E-192000BDDEF7}"/>
    <dgm:cxn modelId="{8E14741F-7A74-45BD-8073-98996CABB0FD}" type="presParOf" srcId="{DFF935E6-91DB-48F9-AF42-58BFA4D24CF4}" destId="{DDB062CE-0EFF-43F4-A939-5E860E3AA3CE}" srcOrd="0" destOrd="0" presId="urn:microsoft.com/office/officeart/2005/8/layout/matrix1"/>
    <dgm:cxn modelId="{0F3A4296-7C15-49F1-A4FC-A1F6808BCF73}" type="presParOf" srcId="{DDB062CE-0EFF-43F4-A939-5E860E3AA3CE}" destId="{ABB5F2E0-B9A4-4C42-A0E6-6E4E4C2AA10C}" srcOrd="0" destOrd="0" presId="urn:microsoft.com/office/officeart/2005/8/layout/matrix1"/>
    <dgm:cxn modelId="{2F26DAFF-5F9C-4086-9BDA-BC85F338F467}" type="presParOf" srcId="{DDB062CE-0EFF-43F4-A939-5E860E3AA3CE}" destId="{54008BFE-06B7-4FB5-B380-1663226DCC00}" srcOrd="1" destOrd="0" presId="urn:microsoft.com/office/officeart/2005/8/layout/matrix1"/>
    <dgm:cxn modelId="{6BE07069-A0FE-46CC-AB5A-25D8A4F61BE1}" type="presParOf" srcId="{DDB062CE-0EFF-43F4-A939-5E860E3AA3CE}" destId="{AAC12F6C-5675-4ABF-AE85-0BF74411A66F}" srcOrd="2" destOrd="0" presId="urn:microsoft.com/office/officeart/2005/8/layout/matrix1"/>
    <dgm:cxn modelId="{61724B7C-1BB3-4458-9807-008FB67CF603}" type="presParOf" srcId="{DDB062CE-0EFF-43F4-A939-5E860E3AA3CE}" destId="{2E7CBD1F-A363-455F-8622-C44562209D60}" srcOrd="3" destOrd="0" presId="urn:microsoft.com/office/officeart/2005/8/layout/matrix1"/>
    <dgm:cxn modelId="{E7CCF8E9-4346-4463-9495-91416947E6E1}" type="presParOf" srcId="{DDB062CE-0EFF-43F4-A939-5E860E3AA3CE}" destId="{2BADC536-B3C3-4D96-A177-25DD35DBB293}" srcOrd="4" destOrd="0" presId="urn:microsoft.com/office/officeart/2005/8/layout/matrix1"/>
    <dgm:cxn modelId="{B5CE63E8-3A93-4F40-81D5-06E216E3F84F}" type="presParOf" srcId="{DDB062CE-0EFF-43F4-A939-5E860E3AA3CE}" destId="{69011310-C75A-4EDC-A190-BD7F1594292B}" srcOrd="5" destOrd="0" presId="urn:microsoft.com/office/officeart/2005/8/layout/matrix1"/>
    <dgm:cxn modelId="{E736895F-33E6-4DBD-93ED-1D16E5E6A1D4}" type="presParOf" srcId="{DDB062CE-0EFF-43F4-A939-5E860E3AA3CE}" destId="{249FF0CA-C984-4909-9BF7-D6A4A9C7486F}" srcOrd="6" destOrd="0" presId="urn:microsoft.com/office/officeart/2005/8/layout/matrix1"/>
    <dgm:cxn modelId="{AE0BF659-E3A1-447E-ABAB-6BC853804F24}" type="presParOf" srcId="{DDB062CE-0EFF-43F4-A939-5E860E3AA3CE}" destId="{C85F0112-8CF4-4638-90E0-B83CF34FE438}" srcOrd="7" destOrd="0" presId="urn:microsoft.com/office/officeart/2005/8/layout/matrix1"/>
    <dgm:cxn modelId="{1A5E7149-63E4-4021-8692-C80656532F21}" type="presParOf" srcId="{DFF935E6-91DB-48F9-AF42-58BFA4D24CF4}" destId="{0642DEE4-24F5-4C10-A429-EFFFA1958CCD}" srcOrd="1" destOrd="0" presId="urn:microsoft.com/office/officeart/2005/8/layout/matrix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7B0C59F-7E2D-4B27-909E-9B4C341D29AF}" type="doc">
      <dgm:prSet loTypeId="urn:microsoft.com/office/officeart/2005/8/layout/hierarchy1" loCatId="hierarchy" qsTypeId="urn:microsoft.com/office/officeart/2005/8/quickstyle/simple1" qsCatId="simple" csTypeId="urn:microsoft.com/office/officeart/2005/8/colors/accent1_2" csCatId="accent1" phldr="1"/>
      <dgm:spPr/>
      <dgm:t>
        <a:bodyPr/>
        <a:lstStyle/>
        <a:p>
          <a:endParaRPr lang="en-US"/>
        </a:p>
      </dgm:t>
    </dgm:pt>
    <dgm:pt modelId="{9A7E55EA-6C72-430E-AAA8-6E7E2C4C3C1A}">
      <dgm:prSet phldrT="[Text]"/>
      <dgm:spPr/>
      <dgm:t>
        <a:bodyPr/>
        <a:lstStyle/>
        <a:p>
          <a:r>
            <a:rPr lang="en-US" b="1" dirty="0">
              <a:latin typeface="Arial" panose="020B0604020202020204" pitchFamily="34" charset="0"/>
              <a:cs typeface="Arial" panose="020B0604020202020204" pitchFamily="34" charset="0"/>
            </a:rPr>
            <a:t>Teaching Skills programme in </a:t>
          </a:r>
          <a:r>
            <a:rPr lang="en-US" b="1" dirty="0" err="1">
              <a:latin typeface="Arial" panose="020B0604020202020204" pitchFamily="34" charset="0"/>
              <a:cs typeface="Arial" panose="020B0604020202020204" pitchFamily="34" charset="0"/>
            </a:rPr>
            <a:t>Covid</a:t>
          </a:r>
          <a:r>
            <a:rPr lang="en-US" b="1" dirty="0">
              <a:latin typeface="Arial" panose="020B0604020202020204" pitchFamily="34" charset="0"/>
              <a:cs typeface="Arial" panose="020B0604020202020204" pitchFamily="34" charset="0"/>
            </a:rPr>
            <a:t> lockdown</a:t>
          </a:r>
        </a:p>
      </dgm:t>
    </dgm:pt>
    <dgm:pt modelId="{1E517B5A-F665-4546-A9DB-8872D8BB0E88}" type="parTrans" cxnId="{8CF97C77-EF58-4C9D-905E-83DF1172A29A}">
      <dgm:prSet/>
      <dgm:spPr/>
      <dgm:t>
        <a:bodyPr/>
        <a:lstStyle/>
        <a:p>
          <a:endParaRPr lang="en-US" b="1">
            <a:latin typeface="Arial" panose="020B0604020202020204" pitchFamily="34" charset="0"/>
            <a:cs typeface="Arial" panose="020B0604020202020204" pitchFamily="34" charset="0"/>
          </a:endParaRPr>
        </a:p>
      </dgm:t>
    </dgm:pt>
    <dgm:pt modelId="{8EFCBFCA-2350-40BF-B624-6F6D4C66AB4C}" type="sibTrans" cxnId="{8CF97C77-EF58-4C9D-905E-83DF1172A29A}">
      <dgm:prSet/>
      <dgm:spPr/>
      <dgm:t>
        <a:bodyPr/>
        <a:lstStyle/>
        <a:p>
          <a:endParaRPr lang="en-US" b="1">
            <a:latin typeface="Arial" panose="020B0604020202020204" pitchFamily="34" charset="0"/>
            <a:cs typeface="Arial" panose="020B0604020202020204" pitchFamily="34" charset="0"/>
          </a:endParaRPr>
        </a:p>
      </dgm:t>
    </dgm:pt>
    <dgm:pt modelId="{722DDE5A-463C-4D74-94BC-A42FCEB41611}">
      <dgm:prSet phldrT="[Text]"/>
      <dgm:spPr/>
      <dgm:t>
        <a:bodyPr/>
        <a:lstStyle/>
        <a:p>
          <a:r>
            <a:rPr lang="en-US" b="1" dirty="0">
              <a:latin typeface="Arial" panose="020B0604020202020204" pitchFamily="34" charset="0"/>
              <a:cs typeface="Arial" panose="020B0604020202020204" pitchFamily="34" charset="0"/>
            </a:rPr>
            <a:t>Deliver online classes</a:t>
          </a:r>
        </a:p>
      </dgm:t>
    </dgm:pt>
    <dgm:pt modelId="{B33697E9-2539-4ABF-96AC-7473CB600F12}" type="parTrans" cxnId="{9112D3EB-3D63-4AA9-A1FE-281EFE9D25DE}">
      <dgm:prSet/>
      <dgm:spPr/>
      <dgm:t>
        <a:bodyPr/>
        <a:lstStyle/>
        <a:p>
          <a:endParaRPr lang="en-US" b="1">
            <a:latin typeface="Arial" panose="020B0604020202020204" pitchFamily="34" charset="0"/>
            <a:cs typeface="Arial" panose="020B0604020202020204" pitchFamily="34" charset="0"/>
          </a:endParaRPr>
        </a:p>
      </dgm:t>
    </dgm:pt>
    <dgm:pt modelId="{DE179A0B-4D2D-4CFC-AC8F-D8D54EBF6FA1}" type="sibTrans" cxnId="{9112D3EB-3D63-4AA9-A1FE-281EFE9D25DE}">
      <dgm:prSet/>
      <dgm:spPr/>
      <dgm:t>
        <a:bodyPr/>
        <a:lstStyle/>
        <a:p>
          <a:endParaRPr lang="en-US" b="1">
            <a:latin typeface="Arial" panose="020B0604020202020204" pitchFamily="34" charset="0"/>
            <a:cs typeface="Arial" panose="020B0604020202020204" pitchFamily="34" charset="0"/>
          </a:endParaRPr>
        </a:p>
      </dgm:t>
    </dgm:pt>
    <dgm:pt modelId="{54C30E1A-E40E-4EB2-A9F8-26B2E15BBD52}">
      <dgm:prSet phldrT="[Text]"/>
      <dgm:spPr/>
      <dgm:t>
        <a:bodyPr/>
        <a:lstStyle/>
        <a:p>
          <a:r>
            <a:rPr lang="en-US" b="1" dirty="0">
              <a:latin typeface="Arial" panose="020B0604020202020204" pitchFamily="34" charset="0"/>
              <a:cs typeface="Arial" panose="020B0604020202020204" pitchFamily="34" charset="0"/>
            </a:rPr>
            <a:t>Prepare lectures/ and deliver online classes</a:t>
          </a:r>
        </a:p>
      </dgm:t>
    </dgm:pt>
    <dgm:pt modelId="{AB774965-9E67-4273-A985-F729904373C7}" type="parTrans" cxnId="{BBC631CF-DFBA-4E69-8733-4C13118A7576}">
      <dgm:prSet/>
      <dgm:spPr/>
      <dgm:t>
        <a:bodyPr/>
        <a:lstStyle/>
        <a:p>
          <a:endParaRPr lang="en-US" b="1">
            <a:latin typeface="Arial" panose="020B0604020202020204" pitchFamily="34" charset="0"/>
            <a:cs typeface="Arial" panose="020B0604020202020204" pitchFamily="34" charset="0"/>
          </a:endParaRPr>
        </a:p>
      </dgm:t>
    </dgm:pt>
    <dgm:pt modelId="{612E8A8E-5888-4A8C-8FC7-1F5D7F1A2E6C}" type="sibTrans" cxnId="{BBC631CF-DFBA-4E69-8733-4C13118A7576}">
      <dgm:prSet/>
      <dgm:spPr/>
      <dgm:t>
        <a:bodyPr/>
        <a:lstStyle/>
        <a:p>
          <a:endParaRPr lang="en-US" b="1">
            <a:latin typeface="Arial" panose="020B0604020202020204" pitchFamily="34" charset="0"/>
            <a:cs typeface="Arial" panose="020B0604020202020204" pitchFamily="34" charset="0"/>
          </a:endParaRPr>
        </a:p>
      </dgm:t>
    </dgm:pt>
    <dgm:pt modelId="{4CF6C281-80E3-417C-9136-CA2329A91B5B}">
      <dgm:prSet phldrT="[Text]"/>
      <dgm:spPr/>
      <dgm:t>
        <a:bodyPr/>
        <a:lstStyle/>
        <a:p>
          <a:r>
            <a:rPr lang="en-US" b="1" dirty="0">
              <a:latin typeface="Arial" panose="020B0604020202020204" pitchFamily="34" charset="0"/>
              <a:cs typeface="Arial" panose="020B0604020202020204" pitchFamily="34" charset="0"/>
            </a:rPr>
            <a:t>Match the lecturers availability with students classes</a:t>
          </a:r>
        </a:p>
      </dgm:t>
    </dgm:pt>
    <dgm:pt modelId="{D64D9235-B8A6-413F-8568-FB6D4F2B6A45}" type="parTrans" cxnId="{EA0FA427-314F-42E8-9981-32D10509BDEE}">
      <dgm:prSet/>
      <dgm:spPr/>
      <dgm:t>
        <a:bodyPr/>
        <a:lstStyle/>
        <a:p>
          <a:endParaRPr lang="en-US" b="1">
            <a:latin typeface="Arial" panose="020B0604020202020204" pitchFamily="34" charset="0"/>
            <a:cs typeface="Arial" panose="020B0604020202020204" pitchFamily="34" charset="0"/>
          </a:endParaRPr>
        </a:p>
      </dgm:t>
    </dgm:pt>
    <dgm:pt modelId="{7F376171-1380-4CC3-9280-FFB10B2B11E1}" type="sibTrans" cxnId="{EA0FA427-314F-42E8-9981-32D10509BDEE}">
      <dgm:prSet/>
      <dgm:spPr/>
      <dgm:t>
        <a:bodyPr/>
        <a:lstStyle/>
        <a:p>
          <a:endParaRPr lang="en-US" b="1">
            <a:latin typeface="Arial" panose="020B0604020202020204" pitchFamily="34" charset="0"/>
            <a:cs typeface="Arial" panose="020B0604020202020204" pitchFamily="34" charset="0"/>
          </a:endParaRPr>
        </a:p>
      </dgm:t>
    </dgm:pt>
    <dgm:pt modelId="{41D09B91-7AAF-4301-87E1-D9B4D3ED7AA1}">
      <dgm:prSet phldrT="[Text]"/>
      <dgm:spPr/>
      <dgm:t>
        <a:bodyPr/>
        <a:lstStyle/>
        <a:p>
          <a:r>
            <a:rPr lang="en-US" b="1" dirty="0">
              <a:latin typeface="Arial" panose="020B0604020202020204" pitchFamily="34" charset="0"/>
              <a:cs typeface="Arial" panose="020B0604020202020204" pitchFamily="34" charset="0"/>
            </a:rPr>
            <a:t>Provide one to one support</a:t>
          </a:r>
        </a:p>
      </dgm:t>
    </dgm:pt>
    <dgm:pt modelId="{5F8CA991-AB22-45EC-9EEE-B7A134DE3123}" type="sibTrans" cxnId="{45780129-2E33-4F0E-92F3-B65500861495}">
      <dgm:prSet/>
      <dgm:spPr/>
      <dgm:t>
        <a:bodyPr/>
        <a:lstStyle/>
        <a:p>
          <a:endParaRPr lang="en-US" b="1">
            <a:latin typeface="Arial" panose="020B0604020202020204" pitchFamily="34" charset="0"/>
            <a:cs typeface="Arial" panose="020B0604020202020204" pitchFamily="34" charset="0"/>
          </a:endParaRPr>
        </a:p>
      </dgm:t>
    </dgm:pt>
    <dgm:pt modelId="{FFD521ED-F3FE-4B7F-BAD7-6A5D46F70573}" type="parTrans" cxnId="{45780129-2E33-4F0E-92F3-B65500861495}">
      <dgm:prSet/>
      <dgm:spPr/>
      <dgm:t>
        <a:bodyPr/>
        <a:lstStyle/>
        <a:p>
          <a:endParaRPr lang="en-US" b="1">
            <a:latin typeface="Arial" panose="020B0604020202020204" pitchFamily="34" charset="0"/>
            <a:cs typeface="Arial" panose="020B0604020202020204" pitchFamily="34" charset="0"/>
          </a:endParaRPr>
        </a:p>
      </dgm:t>
    </dgm:pt>
    <dgm:pt modelId="{EFAC94F5-8155-4C0C-BED1-37DACC4A0129}">
      <dgm:prSet phldrT="[Text]"/>
      <dgm:spPr/>
      <dgm:t>
        <a:bodyPr/>
        <a:lstStyle/>
        <a:p>
          <a:r>
            <a:rPr lang="en-US" b="1" dirty="0">
              <a:latin typeface="Arial" panose="020B0604020202020204" pitchFamily="34" charset="0"/>
              <a:cs typeface="Arial" panose="020B0604020202020204" pitchFamily="34" charset="0"/>
            </a:rPr>
            <a:t>Prepare timetables for next term</a:t>
          </a:r>
        </a:p>
      </dgm:t>
    </dgm:pt>
    <dgm:pt modelId="{AAFD0206-2FEA-4EB6-9F6D-43B01B2B20EA}" type="sibTrans" cxnId="{49AE3CA9-98F3-47F9-8618-4A8F69DDAA2B}">
      <dgm:prSet/>
      <dgm:spPr/>
      <dgm:t>
        <a:bodyPr/>
        <a:lstStyle/>
        <a:p>
          <a:endParaRPr lang="en-US" b="1">
            <a:latin typeface="Arial" panose="020B0604020202020204" pitchFamily="34" charset="0"/>
            <a:cs typeface="Arial" panose="020B0604020202020204" pitchFamily="34" charset="0"/>
          </a:endParaRPr>
        </a:p>
      </dgm:t>
    </dgm:pt>
    <dgm:pt modelId="{91D83D73-2A9F-48AE-82F9-297F905A5524}" type="parTrans" cxnId="{49AE3CA9-98F3-47F9-8618-4A8F69DDAA2B}">
      <dgm:prSet/>
      <dgm:spPr/>
      <dgm:t>
        <a:bodyPr/>
        <a:lstStyle/>
        <a:p>
          <a:endParaRPr lang="en-US" b="1">
            <a:latin typeface="Arial" panose="020B0604020202020204" pitchFamily="34" charset="0"/>
            <a:cs typeface="Arial" panose="020B0604020202020204" pitchFamily="34" charset="0"/>
          </a:endParaRPr>
        </a:p>
      </dgm:t>
    </dgm:pt>
    <dgm:pt modelId="{2F072D82-4193-4243-9218-400143935B0F}" type="pres">
      <dgm:prSet presAssocID="{B7B0C59F-7E2D-4B27-909E-9B4C341D29AF}" presName="hierChild1" presStyleCnt="0">
        <dgm:presLayoutVars>
          <dgm:chPref val="1"/>
          <dgm:dir/>
          <dgm:animOne val="branch"/>
          <dgm:animLvl val="lvl"/>
          <dgm:resizeHandles/>
        </dgm:presLayoutVars>
      </dgm:prSet>
      <dgm:spPr/>
    </dgm:pt>
    <dgm:pt modelId="{52451A30-1915-4FF9-A0F7-0BD348F880C7}" type="pres">
      <dgm:prSet presAssocID="{9A7E55EA-6C72-430E-AAA8-6E7E2C4C3C1A}" presName="hierRoot1" presStyleCnt="0"/>
      <dgm:spPr/>
    </dgm:pt>
    <dgm:pt modelId="{8E903FBF-E3C4-42CB-A8C7-D599C3CEE700}" type="pres">
      <dgm:prSet presAssocID="{9A7E55EA-6C72-430E-AAA8-6E7E2C4C3C1A}" presName="composite" presStyleCnt="0"/>
      <dgm:spPr/>
    </dgm:pt>
    <dgm:pt modelId="{545AEA8B-2B01-4372-8796-B4ECD33B93F5}" type="pres">
      <dgm:prSet presAssocID="{9A7E55EA-6C72-430E-AAA8-6E7E2C4C3C1A}" presName="background" presStyleLbl="node0" presStyleIdx="0" presStyleCnt="1"/>
      <dgm:spPr/>
    </dgm:pt>
    <dgm:pt modelId="{553D5C02-26CD-4672-9AC9-03A413CE3D36}" type="pres">
      <dgm:prSet presAssocID="{9A7E55EA-6C72-430E-AAA8-6E7E2C4C3C1A}" presName="text" presStyleLbl="fgAcc0" presStyleIdx="0" presStyleCnt="1">
        <dgm:presLayoutVars>
          <dgm:chPref val="3"/>
        </dgm:presLayoutVars>
      </dgm:prSet>
      <dgm:spPr/>
    </dgm:pt>
    <dgm:pt modelId="{D375B203-F7C8-4AA9-8EE9-3C1B0BE279E1}" type="pres">
      <dgm:prSet presAssocID="{9A7E55EA-6C72-430E-AAA8-6E7E2C4C3C1A}" presName="hierChild2" presStyleCnt="0"/>
      <dgm:spPr/>
    </dgm:pt>
    <dgm:pt modelId="{D7F7BA0D-048B-41FB-97AD-D7AE773F0497}" type="pres">
      <dgm:prSet presAssocID="{B33697E9-2539-4ABF-96AC-7473CB600F12}" presName="Name10" presStyleLbl="parChTrans1D2" presStyleIdx="0" presStyleCnt="2"/>
      <dgm:spPr/>
    </dgm:pt>
    <dgm:pt modelId="{04DCA091-B2E4-4FF7-9C55-24A121A9E814}" type="pres">
      <dgm:prSet presAssocID="{722DDE5A-463C-4D74-94BC-A42FCEB41611}" presName="hierRoot2" presStyleCnt="0"/>
      <dgm:spPr/>
    </dgm:pt>
    <dgm:pt modelId="{95250609-6225-4306-BAF9-E86C3BA47E45}" type="pres">
      <dgm:prSet presAssocID="{722DDE5A-463C-4D74-94BC-A42FCEB41611}" presName="composite2" presStyleCnt="0"/>
      <dgm:spPr/>
    </dgm:pt>
    <dgm:pt modelId="{A634E69E-6F6E-431E-A216-F5F7D803D66E}" type="pres">
      <dgm:prSet presAssocID="{722DDE5A-463C-4D74-94BC-A42FCEB41611}" presName="background2" presStyleLbl="node2" presStyleIdx="0" presStyleCnt="2"/>
      <dgm:spPr/>
    </dgm:pt>
    <dgm:pt modelId="{1DA9F379-91B0-46A5-8AF7-E0CC00F5B331}" type="pres">
      <dgm:prSet presAssocID="{722DDE5A-463C-4D74-94BC-A42FCEB41611}" presName="text2" presStyleLbl="fgAcc2" presStyleIdx="0" presStyleCnt="2">
        <dgm:presLayoutVars>
          <dgm:chPref val="3"/>
        </dgm:presLayoutVars>
      </dgm:prSet>
      <dgm:spPr/>
    </dgm:pt>
    <dgm:pt modelId="{23BBE66C-F79B-4CD5-9E37-E47539D88A38}" type="pres">
      <dgm:prSet presAssocID="{722DDE5A-463C-4D74-94BC-A42FCEB41611}" presName="hierChild3" presStyleCnt="0"/>
      <dgm:spPr/>
    </dgm:pt>
    <dgm:pt modelId="{5E95B5B1-3ABD-4984-8127-632E79D4FF85}" type="pres">
      <dgm:prSet presAssocID="{AB774965-9E67-4273-A985-F729904373C7}" presName="Name17" presStyleLbl="parChTrans1D3" presStyleIdx="0" presStyleCnt="3"/>
      <dgm:spPr/>
    </dgm:pt>
    <dgm:pt modelId="{62F6E077-C91F-432F-93B5-5CDB430F1CE5}" type="pres">
      <dgm:prSet presAssocID="{54C30E1A-E40E-4EB2-A9F8-26B2E15BBD52}" presName="hierRoot3" presStyleCnt="0"/>
      <dgm:spPr/>
    </dgm:pt>
    <dgm:pt modelId="{E5251154-1330-4BBA-A5E9-7A9B86B81B23}" type="pres">
      <dgm:prSet presAssocID="{54C30E1A-E40E-4EB2-A9F8-26B2E15BBD52}" presName="composite3" presStyleCnt="0"/>
      <dgm:spPr/>
    </dgm:pt>
    <dgm:pt modelId="{35D018C3-E5E4-4A8B-9DD3-5374D000C975}" type="pres">
      <dgm:prSet presAssocID="{54C30E1A-E40E-4EB2-A9F8-26B2E15BBD52}" presName="background3" presStyleLbl="node3" presStyleIdx="0" presStyleCnt="3"/>
      <dgm:spPr/>
    </dgm:pt>
    <dgm:pt modelId="{B3CAC978-CEA7-461E-A933-C35223A20B09}" type="pres">
      <dgm:prSet presAssocID="{54C30E1A-E40E-4EB2-A9F8-26B2E15BBD52}" presName="text3" presStyleLbl="fgAcc3" presStyleIdx="0" presStyleCnt="3">
        <dgm:presLayoutVars>
          <dgm:chPref val="3"/>
        </dgm:presLayoutVars>
      </dgm:prSet>
      <dgm:spPr/>
    </dgm:pt>
    <dgm:pt modelId="{EF416F46-EBC5-4A87-BF90-A72808462EBA}" type="pres">
      <dgm:prSet presAssocID="{54C30E1A-E40E-4EB2-A9F8-26B2E15BBD52}" presName="hierChild4" presStyleCnt="0"/>
      <dgm:spPr/>
    </dgm:pt>
    <dgm:pt modelId="{2F44B216-38E0-413B-9543-BF2170FFEEDE}" type="pres">
      <dgm:prSet presAssocID="{FFD521ED-F3FE-4B7F-BAD7-6A5D46F70573}" presName="Name17" presStyleLbl="parChTrans1D3" presStyleIdx="1" presStyleCnt="3"/>
      <dgm:spPr/>
    </dgm:pt>
    <dgm:pt modelId="{3C14C70C-65F9-4891-A2AA-7A33E8F4E2EF}" type="pres">
      <dgm:prSet presAssocID="{41D09B91-7AAF-4301-87E1-D9B4D3ED7AA1}" presName="hierRoot3" presStyleCnt="0"/>
      <dgm:spPr/>
    </dgm:pt>
    <dgm:pt modelId="{ED3017D5-3D2B-4B1F-A609-351CA88D1DC1}" type="pres">
      <dgm:prSet presAssocID="{41D09B91-7AAF-4301-87E1-D9B4D3ED7AA1}" presName="composite3" presStyleCnt="0"/>
      <dgm:spPr/>
    </dgm:pt>
    <dgm:pt modelId="{EF685CDA-3828-402F-8C01-06112A989302}" type="pres">
      <dgm:prSet presAssocID="{41D09B91-7AAF-4301-87E1-D9B4D3ED7AA1}" presName="background3" presStyleLbl="node3" presStyleIdx="1" presStyleCnt="3"/>
      <dgm:spPr/>
    </dgm:pt>
    <dgm:pt modelId="{454666E9-F52E-46AD-BB6A-A43061D50AE6}" type="pres">
      <dgm:prSet presAssocID="{41D09B91-7AAF-4301-87E1-D9B4D3ED7AA1}" presName="text3" presStyleLbl="fgAcc3" presStyleIdx="1" presStyleCnt="3">
        <dgm:presLayoutVars>
          <dgm:chPref val="3"/>
        </dgm:presLayoutVars>
      </dgm:prSet>
      <dgm:spPr/>
    </dgm:pt>
    <dgm:pt modelId="{9D5AAB0D-3401-477A-BDDC-081F4CB8227F}" type="pres">
      <dgm:prSet presAssocID="{41D09B91-7AAF-4301-87E1-D9B4D3ED7AA1}" presName="hierChild4" presStyleCnt="0"/>
      <dgm:spPr/>
    </dgm:pt>
    <dgm:pt modelId="{080ACDB4-F0F8-41C1-9A7B-A25457027916}" type="pres">
      <dgm:prSet presAssocID="{91D83D73-2A9F-48AE-82F9-297F905A5524}" presName="Name10" presStyleLbl="parChTrans1D2" presStyleIdx="1" presStyleCnt="2"/>
      <dgm:spPr/>
    </dgm:pt>
    <dgm:pt modelId="{7965D7A6-4063-45CB-84B5-7DCBAF425198}" type="pres">
      <dgm:prSet presAssocID="{EFAC94F5-8155-4C0C-BED1-37DACC4A0129}" presName="hierRoot2" presStyleCnt="0"/>
      <dgm:spPr/>
    </dgm:pt>
    <dgm:pt modelId="{41346691-7AD2-4568-B392-84673D909A70}" type="pres">
      <dgm:prSet presAssocID="{EFAC94F5-8155-4C0C-BED1-37DACC4A0129}" presName="composite2" presStyleCnt="0"/>
      <dgm:spPr/>
    </dgm:pt>
    <dgm:pt modelId="{E163871F-6315-4349-9083-E48057A36ED9}" type="pres">
      <dgm:prSet presAssocID="{EFAC94F5-8155-4C0C-BED1-37DACC4A0129}" presName="background2" presStyleLbl="node2" presStyleIdx="1" presStyleCnt="2"/>
      <dgm:spPr/>
    </dgm:pt>
    <dgm:pt modelId="{55FA0620-1406-44F8-9F9D-52873D5DA52B}" type="pres">
      <dgm:prSet presAssocID="{EFAC94F5-8155-4C0C-BED1-37DACC4A0129}" presName="text2" presStyleLbl="fgAcc2" presStyleIdx="1" presStyleCnt="2">
        <dgm:presLayoutVars>
          <dgm:chPref val="3"/>
        </dgm:presLayoutVars>
      </dgm:prSet>
      <dgm:spPr/>
    </dgm:pt>
    <dgm:pt modelId="{7E70FD59-8530-4FA8-9AB7-B02A2D587FD8}" type="pres">
      <dgm:prSet presAssocID="{EFAC94F5-8155-4C0C-BED1-37DACC4A0129}" presName="hierChild3" presStyleCnt="0"/>
      <dgm:spPr/>
    </dgm:pt>
    <dgm:pt modelId="{ACF73C1C-0148-4F49-BB7D-243DE3D9CDC6}" type="pres">
      <dgm:prSet presAssocID="{D64D9235-B8A6-413F-8568-FB6D4F2B6A45}" presName="Name17" presStyleLbl="parChTrans1D3" presStyleIdx="2" presStyleCnt="3"/>
      <dgm:spPr/>
    </dgm:pt>
    <dgm:pt modelId="{61963E4E-81CE-477C-9DFE-BC88519E119B}" type="pres">
      <dgm:prSet presAssocID="{4CF6C281-80E3-417C-9136-CA2329A91B5B}" presName="hierRoot3" presStyleCnt="0"/>
      <dgm:spPr/>
    </dgm:pt>
    <dgm:pt modelId="{0782EE79-B02C-4CFD-A863-DAB45106C7C2}" type="pres">
      <dgm:prSet presAssocID="{4CF6C281-80E3-417C-9136-CA2329A91B5B}" presName="composite3" presStyleCnt="0"/>
      <dgm:spPr/>
    </dgm:pt>
    <dgm:pt modelId="{3BABFA5B-D598-4EB3-8F15-EF0FAF17500C}" type="pres">
      <dgm:prSet presAssocID="{4CF6C281-80E3-417C-9136-CA2329A91B5B}" presName="background3" presStyleLbl="node3" presStyleIdx="2" presStyleCnt="3"/>
      <dgm:spPr/>
    </dgm:pt>
    <dgm:pt modelId="{454C1540-0DCC-4DA0-864E-AB98464ED83B}" type="pres">
      <dgm:prSet presAssocID="{4CF6C281-80E3-417C-9136-CA2329A91B5B}" presName="text3" presStyleLbl="fgAcc3" presStyleIdx="2" presStyleCnt="3">
        <dgm:presLayoutVars>
          <dgm:chPref val="3"/>
        </dgm:presLayoutVars>
      </dgm:prSet>
      <dgm:spPr/>
    </dgm:pt>
    <dgm:pt modelId="{4E58970C-9D62-4C34-A577-8F2C4C7F4AB4}" type="pres">
      <dgm:prSet presAssocID="{4CF6C281-80E3-417C-9136-CA2329A91B5B}" presName="hierChild4" presStyleCnt="0"/>
      <dgm:spPr/>
    </dgm:pt>
  </dgm:ptLst>
  <dgm:cxnLst>
    <dgm:cxn modelId="{1B14081E-2CDB-4ECF-9F24-06310D1AD4A7}" type="presOf" srcId="{B33697E9-2539-4ABF-96AC-7473CB600F12}" destId="{D7F7BA0D-048B-41FB-97AD-D7AE773F0497}" srcOrd="0" destOrd="0" presId="urn:microsoft.com/office/officeart/2005/8/layout/hierarchy1"/>
    <dgm:cxn modelId="{7DEA2C22-A81E-4310-A82B-15128E588950}" type="presOf" srcId="{91D83D73-2A9F-48AE-82F9-297F905A5524}" destId="{080ACDB4-F0F8-41C1-9A7B-A25457027916}" srcOrd="0" destOrd="0" presId="urn:microsoft.com/office/officeart/2005/8/layout/hierarchy1"/>
    <dgm:cxn modelId="{2ED27224-D438-43B2-BB31-2F13146E5610}" type="presOf" srcId="{41D09B91-7AAF-4301-87E1-D9B4D3ED7AA1}" destId="{454666E9-F52E-46AD-BB6A-A43061D50AE6}" srcOrd="0" destOrd="0" presId="urn:microsoft.com/office/officeart/2005/8/layout/hierarchy1"/>
    <dgm:cxn modelId="{EA0FA427-314F-42E8-9981-32D10509BDEE}" srcId="{EFAC94F5-8155-4C0C-BED1-37DACC4A0129}" destId="{4CF6C281-80E3-417C-9136-CA2329A91B5B}" srcOrd="0" destOrd="0" parTransId="{D64D9235-B8A6-413F-8568-FB6D4F2B6A45}" sibTransId="{7F376171-1380-4CC3-9280-FFB10B2B11E1}"/>
    <dgm:cxn modelId="{45780129-2E33-4F0E-92F3-B65500861495}" srcId="{722DDE5A-463C-4D74-94BC-A42FCEB41611}" destId="{41D09B91-7AAF-4301-87E1-D9B4D3ED7AA1}" srcOrd="1" destOrd="0" parTransId="{FFD521ED-F3FE-4B7F-BAD7-6A5D46F70573}" sibTransId="{5F8CA991-AB22-45EC-9EEE-B7A134DE3123}"/>
    <dgm:cxn modelId="{26C2332A-4F38-40D1-BC40-85C766501E28}" type="presOf" srcId="{722DDE5A-463C-4D74-94BC-A42FCEB41611}" destId="{1DA9F379-91B0-46A5-8AF7-E0CC00F5B331}" srcOrd="0" destOrd="0" presId="urn:microsoft.com/office/officeart/2005/8/layout/hierarchy1"/>
    <dgm:cxn modelId="{48A98C30-9697-4D24-B9DC-8D2D60893ABA}" type="presOf" srcId="{AB774965-9E67-4273-A985-F729904373C7}" destId="{5E95B5B1-3ABD-4984-8127-632E79D4FF85}" srcOrd="0" destOrd="0" presId="urn:microsoft.com/office/officeart/2005/8/layout/hierarchy1"/>
    <dgm:cxn modelId="{8CF97C77-EF58-4C9D-905E-83DF1172A29A}" srcId="{B7B0C59F-7E2D-4B27-909E-9B4C341D29AF}" destId="{9A7E55EA-6C72-430E-AAA8-6E7E2C4C3C1A}" srcOrd="0" destOrd="0" parTransId="{1E517B5A-F665-4546-A9DB-8872D8BB0E88}" sibTransId="{8EFCBFCA-2350-40BF-B624-6F6D4C66AB4C}"/>
    <dgm:cxn modelId="{DE7C0B58-711E-4379-84A0-839D707676E5}" type="presOf" srcId="{D64D9235-B8A6-413F-8568-FB6D4F2B6A45}" destId="{ACF73C1C-0148-4F49-BB7D-243DE3D9CDC6}" srcOrd="0" destOrd="0" presId="urn:microsoft.com/office/officeart/2005/8/layout/hierarchy1"/>
    <dgm:cxn modelId="{223D7884-F2BF-4757-8E79-B47F2B697B38}" type="presOf" srcId="{4CF6C281-80E3-417C-9136-CA2329A91B5B}" destId="{454C1540-0DCC-4DA0-864E-AB98464ED83B}" srcOrd="0" destOrd="0" presId="urn:microsoft.com/office/officeart/2005/8/layout/hierarchy1"/>
    <dgm:cxn modelId="{3ED75793-B15D-48D7-A535-19E542968D96}" type="presOf" srcId="{FFD521ED-F3FE-4B7F-BAD7-6A5D46F70573}" destId="{2F44B216-38E0-413B-9543-BF2170FFEEDE}" srcOrd="0" destOrd="0" presId="urn:microsoft.com/office/officeart/2005/8/layout/hierarchy1"/>
    <dgm:cxn modelId="{49AE3CA9-98F3-47F9-8618-4A8F69DDAA2B}" srcId="{9A7E55EA-6C72-430E-AAA8-6E7E2C4C3C1A}" destId="{EFAC94F5-8155-4C0C-BED1-37DACC4A0129}" srcOrd="1" destOrd="0" parTransId="{91D83D73-2A9F-48AE-82F9-297F905A5524}" sibTransId="{AAFD0206-2FEA-4EB6-9F6D-43B01B2B20EA}"/>
    <dgm:cxn modelId="{28A2B2BE-549E-451D-9C7C-303F7690845C}" type="presOf" srcId="{9A7E55EA-6C72-430E-AAA8-6E7E2C4C3C1A}" destId="{553D5C02-26CD-4672-9AC9-03A413CE3D36}" srcOrd="0" destOrd="0" presId="urn:microsoft.com/office/officeart/2005/8/layout/hierarchy1"/>
    <dgm:cxn modelId="{A6B289CA-97C8-43F2-8FC8-3D63DFFF8AE8}" type="presOf" srcId="{B7B0C59F-7E2D-4B27-909E-9B4C341D29AF}" destId="{2F072D82-4193-4243-9218-400143935B0F}" srcOrd="0" destOrd="0" presId="urn:microsoft.com/office/officeart/2005/8/layout/hierarchy1"/>
    <dgm:cxn modelId="{BBC631CF-DFBA-4E69-8733-4C13118A7576}" srcId="{722DDE5A-463C-4D74-94BC-A42FCEB41611}" destId="{54C30E1A-E40E-4EB2-A9F8-26B2E15BBD52}" srcOrd="0" destOrd="0" parTransId="{AB774965-9E67-4273-A985-F729904373C7}" sibTransId="{612E8A8E-5888-4A8C-8FC7-1F5D7F1A2E6C}"/>
    <dgm:cxn modelId="{55398FE9-A212-4D4B-BD7B-425E456DA5C5}" type="presOf" srcId="{54C30E1A-E40E-4EB2-A9F8-26B2E15BBD52}" destId="{B3CAC978-CEA7-461E-A933-C35223A20B09}" srcOrd="0" destOrd="0" presId="urn:microsoft.com/office/officeart/2005/8/layout/hierarchy1"/>
    <dgm:cxn modelId="{9112D3EB-3D63-4AA9-A1FE-281EFE9D25DE}" srcId="{9A7E55EA-6C72-430E-AAA8-6E7E2C4C3C1A}" destId="{722DDE5A-463C-4D74-94BC-A42FCEB41611}" srcOrd="0" destOrd="0" parTransId="{B33697E9-2539-4ABF-96AC-7473CB600F12}" sibTransId="{DE179A0B-4D2D-4CFC-AC8F-D8D54EBF6FA1}"/>
    <dgm:cxn modelId="{AC506EED-EB24-41D3-8A9D-02AD16A99FBA}" type="presOf" srcId="{EFAC94F5-8155-4C0C-BED1-37DACC4A0129}" destId="{55FA0620-1406-44F8-9F9D-52873D5DA52B}" srcOrd="0" destOrd="0" presId="urn:microsoft.com/office/officeart/2005/8/layout/hierarchy1"/>
    <dgm:cxn modelId="{66F7DEA7-7720-4627-9472-4718ACDF5436}" type="presParOf" srcId="{2F072D82-4193-4243-9218-400143935B0F}" destId="{52451A30-1915-4FF9-A0F7-0BD348F880C7}" srcOrd="0" destOrd="0" presId="urn:microsoft.com/office/officeart/2005/8/layout/hierarchy1"/>
    <dgm:cxn modelId="{A5BF50F2-E4CD-4698-8477-43295C70757B}" type="presParOf" srcId="{52451A30-1915-4FF9-A0F7-0BD348F880C7}" destId="{8E903FBF-E3C4-42CB-A8C7-D599C3CEE700}" srcOrd="0" destOrd="0" presId="urn:microsoft.com/office/officeart/2005/8/layout/hierarchy1"/>
    <dgm:cxn modelId="{BA518F9A-CA08-4614-A905-75BB84660779}" type="presParOf" srcId="{8E903FBF-E3C4-42CB-A8C7-D599C3CEE700}" destId="{545AEA8B-2B01-4372-8796-B4ECD33B93F5}" srcOrd="0" destOrd="0" presId="urn:microsoft.com/office/officeart/2005/8/layout/hierarchy1"/>
    <dgm:cxn modelId="{06592984-1B31-4DD8-80DF-28FFE3DF5C69}" type="presParOf" srcId="{8E903FBF-E3C4-42CB-A8C7-D599C3CEE700}" destId="{553D5C02-26CD-4672-9AC9-03A413CE3D36}" srcOrd="1" destOrd="0" presId="urn:microsoft.com/office/officeart/2005/8/layout/hierarchy1"/>
    <dgm:cxn modelId="{8CF19E6E-0021-48DC-A536-7D2E5C3D297B}" type="presParOf" srcId="{52451A30-1915-4FF9-A0F7-0BD348F880C7}" destId="{D375B203-F7C8-4AA9-8EE9-3C1B0BE279E1}" srcOrd="1" destOrd="0" presId="urn:microsoft.com/office/officeart/2005/8/layout/hierarchy1"/>
    <dgm:cxn modelId="{48BFC534-C591-434C-A5C5-E88A09C06FA8}" type="presParOf" srcId="{D375B203-F7C8-4AA9-8EE9-3C1B0BE279E1}" destId="{D7F7BA0D-048B-41FB-97AD-D7AE773F0497}" srcOrd="0" destOrd="0" presId="urn:microsoft.com/office/officeart/2005/8/layout/hierarchy1"/>
    <dgm:cxn modelId="{1E922AB7-65C1-4062-BF64-EAFB3B8B682F}" type="presParOf" srcId="{D375B203-F7C8-4AA9-8EE9-3C1B0BE279E1}" destId="{04DCA091-B2E4-4FF7-9C55-24A121A9E814}" srcOrd="1" destOrd="0" presId="urn:microsoft.com/office/officeart/2005/8/layout/hierarchy1"/>
    <dgm:cxn modelId="{F0695467-F34F-4CF0-867D-692BEB0E2A7A}" type="presParOf" srcId="{04DCA091-B2E4-4FF7-9C55-24A121A9E814}" destId="{95250609-6225-4306-BAF9-E86C3BA47E45}" srcOrd="0" destOrd="0" presId="urn:microsoft.com/office/officeart/2005/8/layout/hierarchy1"/>
    <dgm:cxn modelId="{AF64F2B2-2AAA-4C68-9611-4F6BE494305D}" type="presParOf" srcId="{95250609-6225-4306-BAF9-E86C3BA47E45}" destId="{A634E69E-6F6E-431E-A216-F5F7D803D66E}" srcOrd="0" destOrd="0" presId="urn:microsoft.com/office/officeart/2005/8/layout/hierarchy1"/>
    <dgm:cxn modelId="{A1438B0E-074C-4196-B431-843E815FBCC3}" type="presParOf" srcId="{95250609-6225-4306-BAF9-E86C3BA47E45}" destId="{1DA9F379-91B0-46A5-8AF7-E0CC00F5B331}" srcOrd="1" destOrd="0" presId="urn:microsoft.com/office/officeart/2005/8/layout/hierarchy1"/>
    <dgm:cxn modelId="{9A1987CF-54BC-469D-982E-AC0EBCDFA809}" type="presParOf" srcId="{04DCA091-B2E4-4FF7-9C55-24A121A9E814}" destId="{23BBE66C-F79B-4CD5-9E37-E47539D88A38}" srcOrd="1" destOrd="0" presId="urn:microsoft.com/office/officeart/2005/8/layout/hierarchy1"/>
    <dgm:cxn modelId="{2269F38A-EB90-469B-A59F-1BD1A5E196AD}" type="presParOf" srcId="{23BBE66C-F79B-4CD5-9E37-E47539D88A38}" destId="{5E95B5B1-3ABD-4984-8127-632E79D4FF85}" srcOrd="0" destOrd="0" presId="urn:microsoft.com/office/officeart/2005/8/layout/hierarchy1"/>
    <dgm:cxn modelId="{E891DAC1-25EA-4B2D-83FA-8DE414435EC9}" type="presParOf" srcId="{23BBE66C-F79B-4CD5-9E37-E47539D88A38}" destId="{62F6E077-C91F-432F-93B5-5CDB430F1CE5}" srcOrd="1" destOrd="0" presId="urn:microsoft.com/office/officeart/2005/8/layout/hierarchy1"/>
    <dgm:cxn modelId="{D4F93F59-38FB-46CC-816B-D6B705F40133}" type="presParOf" srcId="{62F6E077-C91F-432F-93B5-5CDB430F1CE5}" destId="{E5251154-1330-4BBA-A5E9-7A9B86B81B23}" srcOrd="0" destOrd="0" presId="urn:microsoft.com/office/officeart/2005/8/layout/hierarchy1"/>
    <dgm:cxn modelId="{767278C5-C5C9-40C5-B917-785F89CE3739}" type="presParOf" srcId="{E5251154-1330-4BBA-A5E9-7A9B86B81B23}" destId="{35D018C3-E5E4-4A8B-9DD3-5374D000C975}" srcOrd="0" destOrd="0" presId="urn:microsoft.com/office/officeart/2005/8/layout/hierarchy1"/>
    <dgm:cxn modelId="{3B09FF74-D17F-4691-B1BC-5590918C8ADF}" type="presParOf" srcId="{E5251154-1330-4BBA-A5E9-7A9B86B81B23}" destId="{B3CAC978-CEA7-461E-A933-C35223A20B09}" srcOrd="1" destOrd="0" presId="urn:microsoft.com/office/officeart/2005/8/layout/hierarchy1"/>
    <dgm:cxn modelId="{AA783275-3C70-4967-A171-700FD115F263}" type="presParOf" srcId="{62F6E077-C91F-432F-93B5-5CDB430F1CE5}" destId="{EF416F46-EBC5-4A87-BF90-A72808462EBA}" srcOrd="1" destOrd="0" presId="urn:microsoft.com/office/officeart/2005/8/layout/hierarchy1"/>
    <dgm:cxn modelId="{9C474F09-A6E6-42BC-B746-2EB25DB80E2D}" type="presParOf" srcId="{23BBE66C-F79B-4CD5-9E37-E47539D88A38}" destId="{2F44B216-38E0-413B-9543-BF2170FFEEDE}" srcOrd="2" destOrd="0" presId="urn:microsoft.com/office/officeart/2005/8/layout/hierarchy1"/>
    <dgm:cxn modelId="{82B1842A-0963-4070-ACAE-FBB674DAB305}" type="presParOf" srcId="{23BBE66C-F79B-4CD5-9E37-E47539D88A38}" destId="{3C14C70C-65F9-4891-A2AA-7A33E8F4E2EF}" srcOrd="3" destOrd="0" presId="urn:microsoft.com/office/officeart/2005/8/layout/hierarchy1"/>
    <dgm:cxn modelId="{1E2D5273-E1F6-4D7C-8470-C76E2DC14516}" type="presParOf" srcId="{3C14C70C-65F9-4891-A2AA-7A33E8F4E2EF}" destId="{ED3017D5-3D2B-4B1F-A609-351CA88D1DC1}" srcOrd="0" destOrd="0" presId="urn:microsoft.com/office/officeart/2005/8/layout/hierarchy1"/>
    <dgm:cxn modelId="{1C0A13F9-F130-4249-A166-7C70ADDCA8D4}" type="presParOf" srcId="{ED3017D5-3D2B-4B1F-A609-351CA88D1DC1}" destId="{EF685CDA-3828-402F-8C01-06112A989302}" srcOrd="0" destOrd="0" presId="urn:microsoft.com/office/officeart/2005/8/layout/hierarchy1"/>
    <dgm:cxn modelId="{019AEB1F-2E87-4A25-B5D8-9B0DEDA8FAAE}" type="presParOf" srcId="{ED3017D5-3D2B-4B1F-A609-351CA88D1DC1}" destId="{454666E9-F52E-46AD-BB6A-A43061D50AE6}" srcOrd="1" destOrd="0" presId="urn:microsoft.com/office/officeart/2005/8/layout/hierarchy1"/>
    <dgm:cxn modelId="{9DE2A255-9B63-465C-BAAD-2C85F92AC635}" type="presParOf" srcId="{3C14C70C-65F9-4891-A2AA-7A33E8F4E2EF}" destId="{9D5AAB0D-3401-477A-BDDC-081F4CB8227F}" srcOrd="1" destOrd="0" presId="urn:microsoft.com/office/officeart/2005/8/layout/hierarchy1"/>
    <dgm:cxn modelId="{2B2A5CB9-979E-4F80-8832-48FDC7DB264C}" type="presParOf" srcId="{D375B203-F7C8-4AA9-8EE9-3C1B0BE279E1}" destId="{080ACDB4-F0F8-41C1-9A7B-A25457027916}" srcOrd="2" destOrd="0" presId="urn:microsoft.com/office/officeart/2005/8/layout/hierarchy1"/>
    <dgm:cxn modelId="{3EA3E042-B9A0-4362-8C40-7FFF2133DB62}" type="presParOf" srcId="{D375B203-F7C8-4AA9-8EE9-3C1B0BE279E1}" destId="{7965D7A6-4063-45CB-84B5-7DCBAF425198}" srcOrd="3" destOrd="0" presId="urn:microsoft.com/office/officeart/2005/8/layout/hierarchy1"/>
    <dgm:cxn modelId="{C33FDEA6-8555-43A3-957B-017B35B0395B}" type="presParOf" srcId="{7965D7A6-4063-45CB-84B5-7DCBAF425198}" destId="{41346691-7AD2-4568-B392-84673D909A70}" srcOrd="0" destOrd="0" presId="urn:microsoft.com/office/officeart/2005/8/layout/hierarchy1"/>
    <dgm:cxn modelId="{9B36304E-CF07-4A80-847B-212F7A6288DF}" type="presParOf" srcId="{41346691-7AD2-4568-B392-84673D909A70}" destId="{E163871F-6315-4349-9083-E48057A36ED9}" srcOrd="0" destOrd="0" presId="urn:microsoft.com/office/officeart/2005/8/layout/hierarchy1"/>
    <dgm:cxn modelId="{6CBBCDBC-E99C-423A-85F0-AF901102429B}" type="presParOf" srcId="{41346691-7AD2-4568-B392-84673D909A70}" destId="{55FA0620-1406-44F8-9F9D-52873D5DA52B}" srcOrd="1" destOrd="0" presId="urn:microsoft.com/office/officeart/2005/8/layout/hierarchy1"/>
    <dgm:cxn modelId="{77311E47-D457-450B-BD6B-53A2B1B8B082}" type="presParOf" srcId="{7965D7A6-4063-45CB-84B5-7DCBAF425198}" destId="{7E70FD59-8530-4FA8-9AB7-B02A2D587FD8}" srcOrd="1" destOrd="0" presId="urn:microsoft.com/office/officeart/2005/8/layout/hierarchy1"/>
    <dgm:cxn modelId="{C32A5030-A987-4424-8A0F-BCE7E91138B1}" type="presParOf" srcId="{7E70FD59-8530-4FA8-9AB7-B02A2D587FD8}" destId="{ACF73C1C-0148-4F49-BB7D-243DE3D9CDC6}" srcOrd="0" destOrd="0" presId="urn:microsoft.com/office/officeart/2005/8/layout/hierarchy1"/>
    <dgm:cxn modelId="{6CE1918A-51EF-4E61-A43F-A6D3E5D2E702}" type="presParOf" srcId="{7E70FD59-8530-4FA8-9AB7-B02A2D587FD8}" destId="{61963E4E-81CE-477C-9DFE-BC88519E119B}" srcOrd="1" destOrd="0" presId="urn:microsoft.com/office/officeart/2005/8/layout/hierarchy1"/>
    <dgm:cxn modelId="{5DAE9986-62E2-4B67-953B-A14B0362A389}" type="presParOf" srcId="{61963E4E-81CE-477C-9DFE-BC88519E119B}" destId="{0782EE79-B02C-4CFD-A863-DAB45106C7C2}" srcOrd="0" destOrd="0" presId="urn:microsoft.com/office/officeart/2005/8/layout/hierarchy1"/>
    <dgm:cxn modelId="{CD41C0E3-F1CE-412B-9493-1308F0449805}" type="presParOf" srcId="{0782EE79-B02C-4CFD-A863-DAB45106C7C2}" destId="{3BABFA5B-D598-4EB3-8F15-EF0FAF17500C}" srcOrd="0" destOrd="0" presId="urn:microsoft.com/office/officeart/2005/8/layout/hierarchy1"/>
    <dgm:cxn modelId="{6ED4DA7D-6ACB-497E-917C-61624141A23A}" type="presParOf" srcId="{0782EE79-B02C-4CFD-A863-DAB45106C7C2}" destId="{454C1540-0DCC-4DA0-864E-AB98464ED83B}" srcOrd="1" destOrd="0" presId="urn:microsoft.com/office/officeart/2005/8/layout/hierarchy1"/>
    <dgm:cxn modelId="{C67412BC-8EFE-43DB-9422-038A2C3D30F8}" type="presParOf" srcId="{61963E4E-81CE-477C-9DFE-BC88519E119B}" destId="{4E58970C-9D62-4C34-A577-8F2C4C7F4AB4}"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BB5F2E0-B9A4-4C42-A0E6-6E4E4C2AA10C}">
      <dsp:nvSpPr>
        <dsp:cNvPr id="0" name=""/>
        <dsp:cNvSpPr/>
      </dsp:nvSpPr>
      <dsp:spPr>
        <a:xfrm rot="16200000">
          <a:off x="1475624" y="-1475624"/>
          <a:ext cx="2623586" cy="5574836"/>
        </a:xfrm>
        <a:prstGeom prst="round1Rect">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5344" tIns="85344" rIns="85344" bIns="85344" numCol="1" spcCol="1270" anchor="ctr" anchorCtr="0">
          <a:noAutofit/>
        </a:bodyPr>
        <a:lstStyle/>
        <a:p>
          <a:pPr marL="0" lvl="0" indent="0" algn="ctr" defTabSz="533400">
            <a:lnSpc>
              <a:spcPct val="90000"/>
            </a:lnSpc>
            <a:spcBef>
              <a:spcPct val="0"/>
            </a:spcBef>
            <a:spcAft>
              <a:spcPct val="35000"/>
            </a:spcAft>
            <a:buNone/>
          </a:pPr>
          <a:endParaRPr lang="en-US" sz="1200" kern="1200" dirty="0"/>
        </a:p>
        <a:p>
          <a:pPr marL="0" lvl="0" indent="0" algn="ctr" defTabSz="533400">
            <a:lnSpc>
              <a:spcPct val="90000"/>
            </a:lnSpc>
            <a:spcBef>
              <a:spcPct val="0"/>
            </a:spcBef>
            <a:spcAft>
              <a:spcPct val="35000"/>
            </a:spcAft>
            <a:buNone/>
          </a:pPr>
          <a:endParaRPr lang="en-US" sz="1200" kern="1200" dirty="0"/>
        </a:p>
        <a:p>
          <a:pPr marL="0" lvl="0" indent="0" algn="ctr" defTabSz="533400">
            <a:lnSpc>
              <a:spcPct val="90000"/>
            </a:lnSpc>
            <a:spcBef>
              <a:spcPct val="0"/>
            </a:spcBef>
            <a:spcAft>
              <a:spcPct val="35000"/>
            </a:spcAft>
            <a:buNone/>
          </a:pPr>
          <a:endParaRPr lang="en-US" sz="1200" kern="1200" dirty="0"/>
        </a:p>
        <a:p>
          <a:pPr marL="0" lvl="0" indent="0" algn="ctr" defTabSz="533400">
            <a:lnSpc>
              <a:spcPct val="90000"/>
            </a:lnSpc>
            <a:spcBef>
              <a:spcPct val="0"/>
            </a:spcBef>
            <a:spcAft>
              <a:spcPct val="35000"/>
            </a:spcAft>
            <a:buNone/>
          </a:pPr>
          <a:r>
            <a:rPr lang="en-US" sz="1200" b="1" kern="1200" dirty="0"/>
            <a:t>Purpose</a:t>
          </a:r>
        </a:p>
        <a:p>
          <a:pPr marL="0" lvl="0" indent="0" algn="ctr" defTabSz="533400">
            <a:lnSpc>
              <a:spcPct val="90000"/>
            </a:lnSpc>
            <a:spcBef>
              <a:spcPct val="0"/>
            </a:spcBef>
            <a:spcAft>
              <a:spcPct val="35000"/>
            </a:spcAft>
            <a:buNone/>
          </a:pPr>
          <a:r>
            <a:rPr lang="en-US" sz="1200" b="1" kern="1200" dirty="0"/>
            <a:t>Aims / Objectives</a:t>
          </a:r>
        </a:p>
        <a:p>
          <a:pPr marL="0" lvl="0" indent="0" algn="ctr" defTabSz="533400">
            <a:lnSpc>
              <a:spcPct val="90000"/>
            </a:lnSpc>
            <a:spcBef>
              <a:spcPct val="0"/>
            </a:spcBef>
            <a:spcAft>
              <a:spcPct val="35000"/>
            </a:spcAft>
            <a:buNone/>
          </a:pPr>
          <a:r>
            <a:rPr lang="en-GB" sz="1200" kern="1200" dirty="0">
              <a:solidFill>
                <a:srgbClr val="FF0000"/>
              </a:solidFill>
            </a:rPr>
            <a:t>(why this project being done</a:t>
          </a:r>
          <a:endParaRPr lang="en-US" sz="1200" kern="1200" dirty="0">
            <a:solidFill>
              <a:srgbClr val="FF0000"/>
            </a:solidFill>
          </a:endParaRPr>
        </a:p>
        <a:p>
          <a:pPr marL="0" lvl="0" indent="0" algn="ctr" defTabSz="533400">
            <a:lnSpc>
              <a:spcPct val="90000"/>
            </a:lnSpc>
            <a:spcBef>
              <a:spcPct val="0"/>
            </a:spcBef>
            <a:spcAft>
              <a:spcPct val="35000"/>
            </a:spcAft>
            <a:buNone/>
          </a:pPr>
          <a:r>
            <a:rPr lang="en-US" sz="1200" kern="1200" dirty="0">
              <a:solidFill>
                <a:srgbClr val="FF0000"/>
              </a:solidFill>
            </a:rPr>
            <a:t>What is the result)</a:t>
          </a:r>
        </a:p>
        <a:p>
          <a:pPr marL="0" lvl="0" indent="0" algn="l" defTabSz="533400">
            <a:lnSpc>
              <a:spcPct val="90000"/>
            </a:lnSpc>
            <a:spcBef>
              <a:spcPct val="0"/>
            </a:spcBef>
            <a:spcAft>
              <a:spcPct val="35000"/>
            </a:spcAft>
            <a:buNone/>
          </a:pPr>
          <a:endParaRPr lang="en-US" sz="1200" kern="1200" dirty="0"/>
        </a:p>
        <a:p>
          <a:pPr marL="0" lvl="0" indent="0" algn="l" defTabSz="533400">
            <a:lnSpc>
              <a:spcPct val="90000"/>
            </a:lnSpc>
            <a:spcBef>
              <a:spcPct val="0"/>
            </a:spcBef>
            <a:spcAft>
              <a:spcPct val="35000"/>
            </a:spcAft>
            <a:buNone/>
          </a:pPr>
          <a:r>
            <a:rPr lang="en-GB" sz="1200" kern="1200" dirty="0"/>
            <a:t>Aim: To continue teaching and learning opportunities for Skills students</a:t>
          </a:r>
          <a:endParaRPr lang="en-US" sz="1200" kern="1200" dirty="0"/>
        </a:p>
        <a:p>
          <a:pPr marL="0" lvl="0" indent="0" algn="l" defTabSz="533400">
            <a:lnSpc>
              <a:spcPct val="90000"/>
            </a:lnSpc>
            <a:spcBef>
              <a:spcPct val="0"/>
            </a:spcBef>
            <a:spcAft>
              <a:spcPct val="35000"/>
            </a:spcAft>
            <a:buNone/>
          </a:pPr>
          <a:r>
            <a:rPr lang="en-US" sz="1200" kern="1200" dirty="0"/>
            <a:t>Objectives: </a:t>
          </a:r>
        </a:p>
        <a:p>
          <a:pPr marL="0" lvl="0" indent="0" algn="l" defTabSz="533400">
            <a:lnSpc>
              <a:spcPct val="90000"/>
            </a:lnSpc>
            <a:spcBef>
              <a:spcPct val="0"/>
            </a:spcBef>
            <a:spcAft>
              <a:spcPct val="35000"/>
            </a:spcAft>
            <a:buNone/>
          </a:pPr>
          <a:r>
            <a:rPr lang="en-US" sz="1200" kern="1200" dirty="0"/>
            <a:t>Setting online teaching for skills students </a:t>
          </a:r>
        </a:p>
        <a:p>
          <a:pPr marL="0" lvl="0" indent="0" algn="l" defTabSz="533400">
            <a:lnSpc>
              <a:spcPct val="90000"/>
            </a:lnSpc>
            <a:spcBef>
              <a:spcPct val="0"/>
            </a:spcBef>
            <a:spcAft>
              <a:spcPct val="35000"/>
            </a:spcAft>
            <a:buNone/>
          </a:pPr>
          <a:r>
            <a:rPr lang="en-US" sz="1200" kern="1200" dirty="0"/>
            <a:t>Provide virtual online support</a:t>
          </a:r>
        </a:p>
        <a:p>
          <a:pPr marL="0" lvl="0" indent="0" algn="l" defTabSz="533400">
            <a:lnSpc>
              <a:spcPct val="90000"/>
            </a:lnSpc>
            <a:spcBef>
              <a:spcPct val="0"/>
            </a:spcBef>
            <a:spcAft>
              <a:spcPct val="35000"/>
            </a:spcAft>
            <a:buNone/>
          </a:pPr>
          <a:r>
            <a:rPr lang="en-GB" sz="1200" kern="1200" dirty="0"/>
            <a:t>Keep staff and students safe</a:t>
          </a:r>
          <a:endParaRPr lang="en-US" sz="1200" kern="1200" dirty="0"/>
        </a:p>
        <a:p>
          <a:pPr marL="0" lvl="0" indent="0" algn="l" defTabSz="533400">
            <a:lnSpc>
              <a:spcPct val="90000"/>
            </a:lnSpc>
            <a:spcBef>
              <a:spcPct val="0"/>
            </a:spcBef>
            <a:spcAft>
              <a:spcPct val="35000"/>
            </a:spcAft>
            <a:buNone/>
          </a:pPr>
          <a:r>
            <a:rPr lang="en-US" sz="1200" kern="1200" dirty="0"/>
            <a:t>Setting up IT support</a:t>
          </a:r>
        </a:p>
        <a:p>
          <a:pPr marL="0" lvl="0" indent="0" algn="l" defTabSz="533400">
            <a:lnSpc>
              <a:spcPct val="90000"/>
            </a:lnSpc>
            <a:spcBef>
              <a:spcPct val="0"/>
            </a:spcBef>
            <a:spcAft>
              <a:spcPct val="35000"/>
            </a:spcAft>
            <a:buNone/>
          </a:pPr>
          <a:endParaRPr lang="en-US" sz="1200" kern="1200" dirty="0"/>
        </a:p>
      </dsp:txBody>
      <dsp:txXfrm rot="5400000">
        <a:off x="0" y="0"/>
        <a:ext cx="5574836" cy="1967689"/>
      </dsp:txXfrm>
    </dsp:sp>
    <dsp:sp modelId="{AAC12F6C-5675-4ABF-AE85-0BF74411A66F}">
      <dsp:nvSpPr>
        <dsp:cNvPr id="0" name=""/>
        <dsp:cNvSpPr/>
      </dsp:nvSpPr>
      <dsp:spPr>
        <a:xfrm>
          <a:off x="5574836" y="0"/>
          <a:ext cx="5574836" cy="2623586"/>
        </a:xfrm>
        <a:prstGeom prst="round1Rect">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5344" tIns="85344" rIns="85344" bIns="85344" numCol="1" spcCol="1270" anchor="ctr" anchorCtr="0">
          <a:noAutofit/>
        </a:bodyPr>
        <a:lstStyle/>
        <a:p>
          <a:pPr marL="0" lvl="0" indent="0" algn="ctr" defTabSz="533400">
            <a:lnSpc>
              <a:spcPct val="90000"/>
            </a:lnSpc>
            <a:spcBef>
              <a:spcPct val="0"/>
            </a:spcBef>
            <a:spcAft>
              <a:spcPct val="35000"/>
            </a:spcAft>
            <a:buNone/>
          </a:pPr>
          <a:endParaRPr lang="en-GB" sz="1200" kern="1200" dirty="0"/>
        </a:p>
        <a:p>
          <a:pPr marL="0" lvl="0" indent="0" algn="ctr" defTabSz="533400">
            <a:lnSpc>
              <a:spcPct val="90000"/>
            </a:lnSpc>
            <a:spcBef>
              <a:spcPct val="0"/>
            </a:spcBef>
            <a:spcAft>
              <a:spcPct val="35000"/>
            </a:spcAft>
            <a:buNone/>
          </a:pPr>
          <a:endParaRPr lang="en-GB" sz="1200" kern="1200" dirty="0"/>
        </a:p>
        <a:p>
          <a:pPr marL="0" lvl="0" indent="0" algn="ctr" defTabSz="533400">
            <a:lnSpc>
              <a:spcPct val="90000"/>
            </a:lnSpc>
            <a:spcBef>
              <a:spcPct val="0"/>
            </a:spcBef>
            <a:spcAft>
              <a:spcPct val="35000"/>
            </a:spcAft>
            <a:buNone/>
          </a:pPr>
          <a:endParaRPr lang="en-GB" sz="1200" kern="1200" dirty="0"/>
        </a:p>
        <a:p>
          <a:pPr marL="0" lvl="0" indent="0" algn="ctr" defTabSz="533400">
            <a:lnSpc>
              <a:spcPct val="90000"/>
            </a:lnSpc>
            <a:spcBef>
              <a:spcPct val="0"/>
            </a:spcBef>
            <a:spcAft>
              <a:spcPct val="35000"/>
            </a:spcAft>
            <a:buNone/>
          </a:pPr>
          <a:r>
            <a:rPr lang="en-GB" sz="1200" b="1" kern="1200" dirty="0"/>
            <a:t>Stakeholders/ Audience </a:t>
          </a:r>
          <a:r>
            <a:rPr lang="en-GB" sz="1200" kern="1200" dirty="0"/>
            <a:t>(Internal/ External/ Primary/ secondary/ Drivers/ Supporters/ Observers)))</a:t>
          </a:r>
        </a:p>
        <a:p>
          <a:pPr marL="0" lvl="0" indent="0" algn="ctr" defTabSz="533400">
            <a:lnSpc>
              <a:spcPct val="90000"/>
            </a:lnSpc>
            <a:spcBef>
              <a:spcPct val="0"/>
            </a:spcBef>
            <a:spcAft>
              <a:spcPct val="35000"/>
            </a:spcAft>
            <a:buNone/>
          </a:pPr>
          <a:r>
            <a:rPr lang="en-GB" sz="1200" kern="1200" dirty="0"/>
            <a:t> (</a:t>
          </a:r>
          <a:r>
            <a:rPr lang="en-GB" sz="1200" kern="1200" dirty="0">
              <a:solidFill>
                <a:srgbClr val="FF0000"/>
              </a:solidFill>
            </a:rPr>
            <a:t>Who is it for/ who will benefit/ effected/ involved)</a:t>
          </a:r>
        </a:p>
        <a:p>
          <a:pPr marL="0" lvl="0" indent="0" algn="ctr" defTabSz="533400">
            <a:lnSpc>
              <a:spcPct val="90000"/>
            </a:lnSpc>
            <a:spcBef>
              <a:spcPct val="0"/>
            </a:spcBef>
            <a:spcAft>
              <a:spcPct val="35000"/>
            </a:spcAft>
            <a:buNone/>
          </a:pPr>
          <a:endParaRPr lang="en-GB" sz="1200" kern="1200" dirty="0"/>
        </a:p>
        <a:p>
          <a:pPr marL="0" lvl="0" indent="0" algn="r" defTabSz="533400">
            <a:lnSpc>
              <a:spcPct val="90000"/>
            </a:lnSpc>
            <a:spcBef>
              <a:spcPct val="0"/>
            </a:spcBef>
            <a:spcAft>
              <a:spcPct val="35000"/>
            </a:spcAft>
            <a:buNone/>
          </a:pPr>
          <a:r>
            <a:rPr lang="en-GB" sz="1200" kern="1200" dirty="0"/>
            <a:t> Staff (lectures, admin, canteen, support, HR) (</a:t>
          </a:r>
          <a:r>
            <a:rPr lang="en-GB" sz="1200" i="1" kern="1200" dirty="0"/>
            <a:t>Drivers</a:t>
          </a:r>
          <a:r>
            <a:rPr lang="en-GB" sz="1200" kern="1200" dirty="0"/>
            <a:t>)</a:t>
          </a:r>
        </a:p>
        <a:p>
          <a:pPr marL="0" lvl="0" indent="0" algn="r" defTabSz="533400">
            <a:lnSpc>
              <a:spcPct val="90000"/>
            </a:lnSpc>
            <a:spcBef>
              <a:spcPct val="0"/>
            </a:spcBef>
            <a:spcAft>
              <a:spcPct val="35000"/>
            </a:spcAft>
            <a:buNone/>
          </a:pPr>
          <a:r>
            <a:rPr lang="en-GB" sz="1200" kern="1200" dirty="0"/>
            <a:t> Students (</a:t>
          </a:r>
          <a:r>
            <a:rPr lang="en-GB" sz="1200" i="1" kern="1200" dirty="0"/>
            <a:t>Drivers</a:t>
          </a:r>
          <a:r>
            <a:rPr lang="en-GB" sz="1200" kern="1200" dirty="0"/>
            <a:t>)</a:t>
          </a:r>
        </a:p>
        <a:p>
          <a:pPr marL="0" lvl="0" indent="0" algn="r" defTabSz="533400">
            <a:lnSpc>
              <a:spcPct val="90000"/>
            </a:lnSpc>
            <a:spcBef>
              <a:spcPct val="0"/>
            </a:spcBef>
            <a:spcAft>
              <a:spcPct val="35000"/>
            </a:spcAft>
            <a:buNone/>
          </a:pPr>
          <a:r>
            <a:rPr lang="en-GB" sz="1200" kern="1200" dirty="0"/>
            <a:t> Management/ Trustees (</a:t>
          </a:r>
          <a:r>
            <a:rPr lang="en-GB" sz="1200" i="1" kern="1200" dirty="0"/>
            <a:t>Drivers</a:t>
          </a:r>
          <a:r>
            <a:rPr lang="en-GB" sz="1200" kern="1200" dirty="0"/>
            <a:t>/ </a:t>
          </a:r>
          <a:r>
            <a:rPr lang="en-GB" sz="1200" i="1" kern="1200" dirty="0"/>
            <a:t>Supporters</a:t>
          </a:r>
          <a:r>
            <a:rPr lang="en-GB" sz="1200" kern="1200" dirty="0"/>
            <a:t>)</a:t>
          </a:r>
        </a:p>
        <a:p>
          <a:pPr marL="0" lvl="0" indent="0" algn="r" defTabSz="533400">
            <a:lnSpc>
              <a:spcPct val="90000"/>
            </a:lnSpc>
            <a:spcBef>
              <a:spcPct val="0"/>
            </a:spcBef>
            <a:spcAft>
              <a:spcPct val="35000"/>
            </a:spcAft>
            <a:buNone/>
          </a:pPr>
          <a:r>
            <a:rPr lang="en-GB" sz="1200" kern="1200" dirty="0"/>
            <a:t> Suppliers (</a:t>
          </a:r>
          <a:r>
            <a:rPr lang="en-GB" sz="1200" i="1" kern="1200" dirty="0"/>
            <a:t>external</a:t>
          </a:r>
          <a:r>
            <a:rPr lang="en-GB" sz="1200" kern="1200" dirty="0"/>
            <a:t>) (</a:t>
          </a:r>
          <a:r>
            <a:rPr lang="en-GB" sz="1200" i="1" kern="1200" dirty="0"/>
            <a:t>supporters</a:t>
          </a:r>
          <a:r>
            <a:rPr lang="en-GB" sz="1200" kern="1200" dirty="0"/>
            <a:t>)</a:t>
          </a:r>
        </a:p>
        <a:p>
          <a:pPr marL="0" lvl="0" indent="0" algn="r" defTabSz="533400">
            <a:lnSpc>
              <a:spcPct val="90000"/>
            </a:lnSpc>
            <a:spcBef>
              <a:spcPct val="0"/>
            </a:spcBef>
            <a:spcAft>
              <a:spcPct val="35000"/>
            </a:spcAft>
            <a:buNone/>
          </a:pPr>
          <a:r>
            <a:rPr lang="en-GB" sz="1200" kern="1200" dirty="0"/>
            <a:t> Students finance (external) (</a:t>
          </a:r>
          <a:r>
            <a:rPr lang="en-GB" sz="1200" i="1" kern="1200" dirty="0"/>
            <a:t>Supporters</a:t>
          </a:r>
          <a:r>
            <a:rPr lang="en-GB" sz="1200" kern="1200" dirty="0"/>
            <a:t>)/ </a:t>
          </a:r>
          <a:r>
            <a:rPr lang="en-GB" sz="1200" i="1" kern="1200" dirty="0"/>
            <a:t>Observer</a:t>
          </a:r>
        </a:p>
        <a:p>
          <a:pPr marL="0" lvl="0" indent="0" algn="r" defTabSz="533400">
            <a:lnSpc>
              <a:spcPct val="90000"/>
            </a:lnSpc>
            <a:spcBef>
              <a:spcPct val="0"/>
            </a:spcBef>
            <a:spcAft>
              <a:spcPct val="35000"/>
            </a:spcAft>
            <a:buNone/>
          </a:pPr>
          <a:r>
            <a:rPr lang="en-GB" sz="1200" kern="1200" dirty="0"/>
            <a:t> Government (</a:t>
          </a:r>
          <a:r>
            <a:rPr lang="en-GB" sz="1200" i="1" kern="1200" dirty="0"/>
            <a:t>external</a:t>
          </a:r>
          <a:r>
            <a:rPr lang="en-GB" sz="1200" kern="1200" dirty="0"/>
            <a:t>)</a:t>
          </a:r>
        </a:p>
        <a:p>
          <a:pPr marL="0" lvl="0" indent="0" algn="r" defTabSz="533400">
            <a:lnSpc>
              <a:spcPct val="90000"/>
            </a:lnSpc>
            <a:spcBef>
              <a:spcPct val="0"/>
            </a:spcBef>
            <a:spcAft>
              <a:spcPct val="35000"/>
            </a:spcAft>
            <a:buNone/>
          </a:pPr>
          <a:r>
            <a:rPr lang="en-GB" sz="1200" kern="1200" dirty="0"/>
            <a:t> Students families (external) Observers</a:t>
          </a:r>
        </a:p>
        <a:p>
          <a:pPr marL="0" lvl="0" indent="0" algn="r" defTabSz="533400">
            <a:lnSpc>
              <a:spcPct val="90000"/>
            </a:lnSpc>
            <a:spcBef>
              <a:spcPct val="0"/>
            </a:spcBef>
            <a:spcAft>
              <a:spcPct val="35000"/>
            </a:spcAft>
            <a:buNone/>
          </a:pPr>
          <a:r>
            <a:rPr lang="en-GB" sz="1200" kern="1200" dirty="0"/>
            <a:t> UCAS </a:t>
          </a:r>
          <a:endParaRPr lang="en-US" sz="1200" kern="1200" dirty="0"/>
        </a:p>
      </dsp:txBody>
      <dsp:txXfrm>
        <a:off x="5574836" y="0"/>
        <a:ext cx="5574836" cy="1967689"/>
      </dsp:txXfrm>
    </dsp:sp>
    <dsp:sp modelId="{2BADC536-B3C3-4D96-A177-25DD35DBB293}">
      <dsp:nvSpPr>
        <dsp:cNvPr id="0" name=""/>
        <dsp:cNvSpPr/>
      </dsp:nvSpPr>
      <dsp:spPr>
        <a:xfrm rot="10800000">
          <a:off x="0" y="2623586"/>
          <a:ext cx="5574836" cy="2623586"/>
        </a:xfrm>
        <a:prstGeom prst="round1Rect">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5344" tIns="85344" rIns="85344" bIns="85344" numCol="1" spcCol="1270" anchor="ctr" anchorCtr="0">
          <a:noAutofit/>
        </a:bodyPr>
        <a:lstStyle/>
        <a:p>
          <a:pPr marL="0" lvl="0" indent="0" algn="ctr" defTabSz="533400">
            <a:lnSpc>
              <a:spcPct val="90000"/>
            </a:lnSpc>
            <a:spcBef>
              <a:spcPct val="0"/>
            </a:spcBef>
            <a:spcAft>
              <a:spcPct val="35000"/>
            </a:spcAft>
            <a:buNone/>
          </a:pPr>
          <a:r>
            <a:rPr lang="en-US" sz="1200" b="1" kern="1200" dirty="0"/>
            <a:t>Desired/ CSF </a:t>
          </a:r>
          <a:r>
            <a:rPr lang="en-GB" sz="1200" b="1" kern="1200" dirty="0"/>
            <a:t>Desired/ CSF</a:t>
          </a:r>
        </a:p>
        <a:p>
          <a:pPr marL="0" lvl="0" indent="0" algn="ctr" defTabSz="533400">
            <a:lnSpc>
              <a:spcPct val="90000"/>
            </a:lnSpc>
            <a:spcBef>
              <a:spcPct val="0"/>
            </a:spcBef>
            <a:spcAft>
              <a:spcPct val="35000"/>
            </a:spcAft>
            <a:buNone/>
          </a:pPr>
          <a:r>
            <a:rPr lang="en-GB" sz="1200" b="0" kern="1200" dirty="0">
              <a:solidFill>
                <a:srgbClr val="FF0000"/>
              </a:solidFill>
            </a:rPr>
            <a:t>(Linked to Goals</a:t>
          </a:r>
        </a:p>
        <a:p>
          <a:pPr marL="0" lvl="0" indent="0" algn="ctr" defTabSz="533400">
            <a:lnSpc>
              <a:spcPct val="90000"/>
            </a:lnSpc>
            <a:spcBef>
              <a:spcPct val="0"/>
            </a:spcBef>
            <a:spcAft>
              <a:spcPct val="35000"/>
            </a:spcAft>
            <a:buNone/>
          </a:pPr>
          <a:r>
            <a:rPr lang="en-GB" sz="1200" b="0" kern="1200" dirty="0">
              <a:solidFill>
                <a:srgbClr val="FF0000"/>
              </a:solidFill>
            </a:rPr>
            <a:t>What will make it successful – Measurable/ unmeasurable)</a:t>
          </a:r>
        </a:p>
        <a:p>
          <a:pPr marL="0" lvl="0" indent="0" algn="ctr" defTabSz="533400">
            <a:lnSpc>
              <a:spcPct val="90000"/>
            </a:lnSpc>
            <a:spcBef>
              <a:spcPct val="0"/>
            </a:spcBef>
            <a:spcAft>
              <a:spcPct val="35000"/>
            </a:spcAft>
            <a:buNone/>
          </a:pPr>
          <a:endParaRPr lang="en-GB" sz="1200" kern="1200" dirty="0"/>
        </a:p>
        <a:p>
          <a:pPr marL="0" lvl="0" indent="0" algn="l" defTabSz="533400">
            <a:lnSpc>
              <a:spcPct val="90000"/>
            </a:lnSpc>
            <a:spcBef>
              <a:spcPct val="0"/>
            </a:spcBef>
            <a:spcAft>
              <a:spcPct val="35000"/>
            </a:spcAft>
            <a:buNone/>
          </a:pPr>
          <a:r>
            <a:rPr lang="en-GB" sz="1200" kern="1200" dirty="0"/>
            <a:t>Getting 145 skills students to successfully complete the modules (measurable)</a:t>
          </a:r>
        </a:p>
        <a:p>
          <a:pPr marL="0" lvl="0" indent="0" algn="l" defTabSz="533400">
            <a:lnSpc>
              <a:spcPct val="90000"/>
            </a:lnSpc>
            <a:spcBef>
              <a:spcPct val="0"/>
            </a:spcBef>
            <a:spcAft>
              <a:spcPct val="35000"/>
            </a:spcAft>
            <a:buNone/>
          </a:pPr>
          <a:r>
            <a:rPr lang="en-GB" sz="1200" kern="1200" dirty="0"/>
            <a:t>Provide weekly online classes (measurable- registers)</a:t>
          </a:r>
        </a:p>
        <a:p>
          <a:pPr marL="0" lvl="0" indent="0" algn="l" defTabSz="533400">
            <a:lnSpc>
              <a:spcPct val="90000"/>
            </a:lnSpc>
            <a:spcBef>
              <a:spcPct val="0"/>
            </a:spcBef>
            <a:spcAft>
              <a:spcPct val="35000"/>
            </a:spcAft>
            <a:buNone/>
          </a:pPr>
          <a:r>
            <a:rPr lang="en-GB" sz="1200" kern="1200" dirty="0"/>
            <a:t>Able to access online support where necessary </a:t>
          </a:r>
          <a:endParaRPr lang="en-US" sz="1200" kern="1200" dirty="0"/>
        </a:p>
      </dsp:txBody>
      <dsp:txXfrm rot="10800000">
        <a:off x="0" y="3279483"/>
        <a:ext cx="5574836" cy="1967689"/>
      </dsp:txXfrm>
    </dsp:sp>
    <dsp:sp modelId="{249FF0CA-C984-4909-9BF7-D6A4A9C7486F}">
      <dsp:nvSpPr>
        <dsp:cNvPr id="0" name=""/>
        <dsp:cNvSpPr/>
      </dsp:nvSpPr>
      <dsp:spPr>
        <a:xfrm rot="5400000">
          <a:off x="7050461" y="1147961"/>
          <a:ext cx="2623586" cy="5574836"/>
        </a:xfrm>
        <a:prstGeom prst="round1Rect">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5344" tIns="85344" rIns="85344" bIns="85344" numCol="1" spcCol="1270" anchor="ctr" anchorCtr="0">
          <a:noAutofit/>
        </a:bodyPr>
        <a:lstStyle/>
        <a:p>
          <a:pPr marL="0" lvl="0" indent="0" algn="ctr" defTabSz="533400">
            <a:lnSpc>
              <a:spcPct val="90000"/>
            </a:lnSpc>
            <a:spcBef>
              <a:spcPct val="0"/>
            </a:spcBef>
            <a:spcAft>
              <a:spcPct val="35000"/>
            </a:spcAft>
            <a:buNone/>
          </a:pPr>
          <a:r>
            <a:rPr lang="en-GB" sz="1200" b="1" kern="1200" dirty="0"/>
            <a:t>Measure of success</a:t>
          </a:r>
        </a:p>
        <a:p>
          <a:pPr marL="0" lvl="0" indent="0" algn="ctr" defTabSz="533400">
            <a:lnSpc>
              <a:spcPct val="90000"/>
            </a:lnSpc>
            <a:spcBef>
              <a:spcPct val="0"/>
            </a:spcBef>
            <a:spcAft>
              <a:spcPct val="35000"/>
            </a:spcAft>
            <a:buNone/>
          </a:pPr>
          <a:r>
            <a:rPr lang="en-GB" sz="1200" kern="1200" dirty="0"/>
            <a:t>(</a:t>
          </a:r>
          <a:r>
            <a:rPr lang="en-GB" sz="1200" kern="1200" dirty="0">
              <a:solidFill>
                <a:srgbClr val="FF0000"/>
              </a:solidFill>
            </a:rPr>
            <a:t>criterion of success/ when its finished what can be measured, how do I measure success – qualitative/ quantitative)</a:t>
          </a:r>
        </a:p>
        <a:p>
          <a:pPr marL="0" lvl="0" indent="0" algn="ctr" defTabSz="533400">
            <a:lnSpc>
              <a:spcPct val="90000"/>
            </a:lnSpc>
            <a:spcBef>
              <a:spcPct val="0"/>
            </a:spcBef>
            <a:spcAft>
              <a:spcPct val="35000"/>
            </a:spcAft>
            <a:buNone/>
          </a:pPr>
          <a:endParaRPr lang="en-GB" sz="1200" kern="1200" dirty="0"/>
        </a:p>
        <a:p>
          <a:pPr marL="0" lvl="0" indent="0" algn="ctr" defTabSz="533400">
            <a:lnSpc>
              <a:spcPct val="90000"/>
            </a:lnSpc>
            <a:spcBef>
              <a:spcPct val="0"/>
            </a:spcBef>
            <a:spcAft>
              <a:spcPct val="35000"/>
            </a:spcAft>
            <a:buNone/>
          </a:pPr>
          <a:r>
            <a:rPr lang="en-GB" sz="1200" kern="1200" dirty="0"/>
            <a:t>145 students pass the modules X and Y (or at least the same number of students passing as they would if they were on face to face teaching) (</a:t>
          </a:r>
          <a:r>
            <a:rPr lang="en-GB" sz="1200" i="1" kern="1200" dirty="0"/>
            <a:t>Quantitative</a:t>
          </a:r>
          <a:r>
            <a:rPr lang="en-GB" sz="1200" kern="1200" dirty="0"/>
            <a:t>)</a:t>
          </a:r>
        </a:p>
        <a:p>
          <a:pPr marL="0" lvl="0" indent="0" algn="ctr" defTabSz="533400">
            <a:lnSpc>
              <a:spcPct val="90000"/>
            </a:lnSpc>
            <a:spcBef>
              <a:spcPct val="0"/>
            </a:spcBef>
            <a:spcAft>
              <a:spcPct val="35000"/>
            </a:spcAft>
            <a:buNone/>
          </a:pPr>
          <a:r>
            <a:rPr lang="en-GB" sz="1200" kern="1200" dirty="0"/>
            <a:t>Receiving positive feedback from students </a:t>
          </a:r>
          <a:r>
            <a:rPr lang="en-GB" sz="1200" i="1" kern="1200" dirty="0"/>
            <a:t>(qualitative)</a:t>
          </a:r>
        </a:p>
        <a:p>
          <a:pPr marL="0" lvl="0" indent="0" algn="ctr" defTabSz="533400">
            <a:lnSpc>
              <a:spcPct val="90000"/>
            </a:lnSpc>
            <a:spcBef>
              <a:spcPct val="0"/>
            </a:spcBef>
            <a:spcAft>
              <a:spcPct val="35000"/>
            </a:spcAft>
            <a:buNone/>
          </a:pPr>
          <a:r>
            <a:rPr lang="en-GB" sz="1200" kern="1200" dirty="0"/>
            <a:t>Number of students applying to further level</a:t>
          </a:r>
          <a:endParaRPr lang="en-US" sz="1200" kern="1200" dirty="0"/>
        </a:p>
      </dsp:txBody>
      <dsp:txXfrm rot="-5400000">
        <a:off x="5574836" y="3279482"/>
        <a:ext cx="5574836" cy="1967689"/>
      </dsp:txXfrm>
    </dsp:sp>
    <dsp:sp modelId="{0642DEE4-24F5-4C10-A429-EFFFA1958CCD}">
      <dsp:nvSpPr>
        <dsp:cNvPr id="0" name=""/>
        <dsp:cNvSpPr/>
      </dsp:nvSpPr>
      <dsp:spPr>
        <a:xfrm>
          <a:off x="3902385" y="1967689"/>
          <a:ext cx="3344901" cy="1311793"/>
        </a:xfrm>
        <a:prstGeom prst="roundRect">
          <a:avLst/>
        </a:prstGeom>
        <a:solidFill>
          <a:schemeClr val="bg1"/>
        </a:solidFill>
        <a:ln w="12700" cap="flat" cmpd="sng" algn="ctr">
          <a:no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endParaRPr lang="en-US" sz="1200" kern="1200" dirty="0"/>
        </a:p>
      </dsp:txBody>
      <dsp:txXfrm>
        <a:off x="3966421" y="2031725"/>
        <a:ext cx="3216829" cy="118372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CF73C1C-0148-4F49-BB7D-243DE3D9CDC6}">
      <dsp:nvSpPr>
        <dsp:cNvPr id="0" name=""/>
        <dsp:cNvSpPr/>
      </dsp:nvSpPr>
      <dsp:spPr>
        <a:xfrm>
          <a:off x="5173214" y="2055891"/>
          <a:ext cx="91440" cy="382749"/>
        </a:xfrm>
        <a:custGeom>
          <a:avLst/>
          <a:gdLst/>
          <a:ahLst/>
          <a:cxnLst/>
          <a:rect l="0" t="0" r="0" b="0"/>
          <a:pathLst>
            <a:path>
              <a:moveTo>
                <a:pt x="45720" y="0"/>
              </a:moveTo>
              <a:lnTo>
                <a:pt x="45720" y="382749"/>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080ACDB4-F0F8-41C1-9A7B-A25457027916}">
      <dsp:nvSpPr>
        <dsp:cNvPr id="0" name=""/>
        <dsp:cNvSpPr/>
      </dsp:nvSpPr>
      <dsp:spPr>
        <a:xfrm>
          <a:off x="4012562" y="837455"/>
          <a:ext cx="1206372" cy="382749"/>
        </a:xfrm>
        <a:custGeom>
          <a:avLst/>
          <a:gdLst/>
          <a:ahLst/>
          <a:cxnLst/>
          <a:rect l="0" t="0" r="0" b="0"/>
          <a:pathLst>
            <a:path>
              <a:moveTo>
                <a:pt x="0" y="0"/>
              </a:moveTo>
              <a:lnTo>
                <a:pt x="0" y="260832"/>
              </a:lnTo>
              <a:lnTo>
                <a:pt x="1206372" y="260832"/>
              </a:lnTo>
              <a:lnTo>
                <a:pt x="1206372" y="382749"/>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2F44B216-38E0-413B-9543-BF2170FFEEDE}">
      <dsp:nvSpPr>
        <dsp:cNvPr id="0" name=""/>
        <dsp:cNvSpPr/>
      </dsp:nvSpPr>
      <dsp:spPr>
        <a:xfrm>
          <a:off x="2806190" y="2055891"/>
          <a:ext cx="804248" cy="382749"/>
        </a:xfrm>
        <a:custGeom>
          <a:avLst/>
          <a:gdLst/>
          <a:ahLst/>
          <a:cxnLst/>
          <a:rect l="0" t="0" r="0" b="0"/>
          <a:pathLst>
            <a:path>
              <a:moveTo>
                <a:pt x="0" y="0"/>
              </a:moveTo>
              <a:lnTo>
                <a:pt x="0" y="260832"/>
              </a:lnTo>
              <a:lnTo>
                <a:pt x="804248" y="260832"/>
              </a:lnTo>
              <a:lnTo>
                <a:pt x="804248" y="382749"/>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5E95B5B1-3ABD-4984-8127-632E79D4FF85}">
      <dsp:nvSpPr>
        <dsp:cNvPr id="0" name=""/>
        <dsp:cNvSpPr/>
      </dsp:nvSpPr>
      <dsp:spPr>
        <a:xfrm>
          <a:off x="2001942" y="2055891"/>
          <a:ext cx="804248" cy="382749"/>
        </a:xfrm>
        <a:custGeom>
          <a:avLst/>
          <a:gdLst/>
          <a:ahLst/>
          <a:cxnLst/>
          <a:rect l="0" t="0" r="0" b="0"/>
          <a:pathLst>
            <a:path>
              <a:moveTo>
                <a:pt x="804248" y="0"/>
              </a:moveTo>
              <a:lnTo>
                <a:pt x="804248" y="260832"/>
              </a:lnTo>
              <a:lnTo>
                <a:pt x="0" y="260832"/>
              </a:lnTo>
              <a:lnTo>
                <a:pt x="0" y="382749"/>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D7F7BA0D-048B-41FB-97AD-D7AE773F0497}">
      <dsp:nvSpPr>
        <dsp:cNvPr id="0" name=""/>
        <dsp:cNvSpPr/>
      </dsp:nvSpPr>
      <dsp:spPr>
        <a:xfrm>
          <a:off x="2806190" y="837455"/>
          <a:ext cx="1206372" cy="382749"/>
        </a:xfrm>
        <a:custGeom>
          <a:avLst/>
          <a:gdLst/>
          <a:ahLst/>
          <a:cxnLst/>
          <a:rect l="0" t="0" r="0" b="0"/>
          <a:pathLst>
            <a:path>
              <a:moveTo>
                <a:pt x="1206372" y="0"/>
              </a:moveTo>
              <a:lnTo>
                <a:pt x="1206372" y="260832"/>
              </a:lnTo>
              <a:lnTo>
                <a:pt x="0" y="260832"/>
              </a:lnTo>
              <a:lnTo>
                <a:pt x="0" y="382749"/>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545AEA8B-2B01-4372-8796-B4ECD33B93F5}">
      <dsp:nvSpPr>
        <dsp:cNvPr id="0" name=""/>
        <dsp:cNvSpPr/>
      </dsp:nvSpPr>
      <dsp:spPr>
        <a:xfrm>
          <a:off x="3354541" y="1768"/>
          <a:ext cx="1316042" cy="83568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53D5C02-26CD-4672-9AC9-03A413CE3D36}">
      <dsp:nvSpPr>
        <dsp:cNvPr id="0" name=""/>
        <dsp:cNvSpPr/>
      </dsp:nvSpPr>
      <dsp:spPr>
        <a:xfrm>
          <a:off x="3500768" y="140684"/>
          <a:ext cx="1316042" cy="835686"/>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US" sz="1100" b="1" kern="1200" dirty="0">
              <a:latin typeface="Arial" panose="020B0604020202020204" pitchFamily="34" charset="0"/>
              <a:cs typeface="Arial" panose="020B0604020202020204" pitchFamily="34" charset="0"/>
            </a:rPr>
            <a:t>Teaching Skills programme in </a:t>
          </a:r>
          <a:r>
            <a:rPr lang="en-US" sz="1100" b="1" kern="1200" dirty="0" err="1">
              <a:latin typeface="Arial" panose="020B0604020202020204" pitchFamily="34" charset="0"/>
              <a:cs typeface="Arial" panose="020B0604020202020204" pitchFamily="34" charset="0"/>
            </a:rPr>
            <a:t>Covid</a:t>
          </a:r>
          <a:r>
            <a:rPr lang="en-US" sz="1100" b="1" kern="1200" dirty="0">
              <a:latin typeface="Arial" panose="020B0604020202020204" pitchFamily="34" charset="0"/>
              <a:cs typeface="Arial" panose="020B0604020202020204" pitchFamily="34" charset="0"/>
            </a:rPr>
            <a:t> lockdown</a:t>
          </a:r>
        </a:p>
      </dsp:txBody>
      <dsp:txXfrm>
        <a:off x="3525244" y="165160"/>
        <a:ext cx="1267090" cy="786734"/>
      </dsp:txXfrm>
    </dsp:sp>
    <dsp:sp modelId="{A634E69E-6F6E-431E-A216-F5F7D803D66E}">
      <dsp:nvSpPr>
        <dsp:cNvPr id="0" name=""/>
        <dsp:cNvSpPr/>
      </dsp:nvSpPr>
      <dsp:spPr>
        <a:xfrm>
          <a:off x="2148169" y="1220204"/>
          <a:ext cx="1316042" cy="83568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DA9F379-91B0-46A5-8AF7-E0CC00F5B331}">
      <dsp:nvSpPr>
        <dsp:cNvPr id="0" name=""/>
        <dsp:cNvSpPr/>
      </dsp:nvSpPr>
      <dsp:spPr>
        <a:xfrm>
          <a:off x="2294396" y="1359120"/>
          <a:ext cx="1316042" cy="835686"/>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US" sz="1100" b="1" kern="1200" dirty="0">
              <a:latin typeface="Arial" panose="020B0604020202020204" pitchFamily="34" charset="0"/>
              <a:cs typeface="Arial" panose="020B0604020202020204" pitchFamily="34" charset="0"/>
            </a:rPr>
            <a:t>Deliver online classes</a:t>
          </a:r>
        </a:p>
      </dsp:txBody>
      <dsp:txXfrm>
        <a:off x="2318872" y="1383596"/>
        <a:ext cx="1267090" cy="786734"/>
      </dsp:txXfrm>
    </dsp:sp>
    <dsp:sp modelId="{35D018C3-E5E4-4A8B-9DD3-5374D000C975}">
      <dsp:nvSpPr>
        <dsp:cNvPr id="0" name=""/>
        <dsp:cNvSpPr/>
      </dsp:nvSpPr>
      <dsp:spPr>
        <a:xfrm>
          <a:off x="1343920" y="2438640"/>
          <a:ext cx="1316042" cy="83568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3CAC978-CEA7-461E-A933-C35223A20B09}">
      <dsp:nvSpPr>
        <dsp:cNvPr id="0" name=""/>
        <dsp:cNvSpPr/>
      </dsp:nvSpPr>
      <dsp:spPr>
        <a:xfrm>
          <a:off x="1490147" y="2577556"/>
          <a:ext cx="1316042" cy="835686"/>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US" sz="1100" b="1" kern="1200" dirty="0">
              <a:latin typeface="Arial" panose="020B0604020202020204" pitchFamily="34" charset="0"/>
              <a:cs typeface="Arial" panose="020B0604020202020204" pitchFamily="34" charset="0"/>
            </a:rPr>
            <a:t>Prepare lectures/ and deliver online classes</a:t>
          </a:r>
        </a:p>
      </dsp:txBody>
      <dsp:txXfrm>
        <a:off x="1514623" y="2602032"/>
        <a:ext cx="1267090" cy="786734"/>
      </dsp:txXfrm>
    </dsp:sp>
    <dsp:sp modelId="{EF685CDA-3828-402F-8C01-06112A989302}">
      <dsp:nvSpPr>
        <dsp:cNvPr id="0" name=""/>
        <dsp:cNvSpPr/>
      </dsp:nvSpPr>
      <dsp:spPr>
        <a:xfrm>
          <a:off x="2952417" y="2438640"/>
          <a:ext cx="1316042" cy="83568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54666E9-F52E-46AD-BB6A-A43061D50AE6}">
      <dsp:nvSpPr>
        <dsp:cNvPr id="0" name=""/>
        <dsp:cNvSpPr/>
      </dsp:nvSpPr>
      <dsp:spPr>
        <a:xfrm>
          <a:off x="3098644" y="2577556"/>
          <a:ext cx="1316042" cy="835686"/>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US" sz="1100" b="1" kern="1200" dirty="0">
              <a:latin typeface="Arial" panose="020B0604020202020204" pitchFamily="34" charset="0"/>
              <a:cs typeface="Arial" panose="020B0604020202020204" pitchFamily="34" charset="0"/>
            </a:rPr>
            <a:t>Provide one to one support</a:t>
          </a:r>
        </a:p>
      </dsp:txBody>
      <dsp:txXfrm>
        <a:off x="3123120" y="2602032"/>
        <a:ext cx="1267090" cy="786734"/>
      </dsp:txXfrm>
    </dsp:sp>
    <dsp:sp modelId="{E163871F-6315-4349-9083-E48057A36ED9}">
      <dsp:nvSpPr>
        <dsp:cNvPr id="0" name=""/>
        <dsp:cNvSpPr/>
      </dsp:nvSpPr>
      <dsp:spPr>
        <a:xfrm>
          <a:off x="4560913" y="1220204"/>
          <a:ext cx="1316042" cy="83568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5FA0620-1406-44F8-9F9D-52873D5DA52B}">
      <dsp:nvSpPr>
        <dsp:cNvPr id="0" name=""/>
        <dsp:cNvSpPr/>
      </dsp:nvSpPr>
      <dsp:spPr>
        <a:xfrm>
          <a:off x="4707140" y="1359120"/>
          <a:ext cx="1316042" cy="835686"/>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US" sz="1100" b="1" kern="1200" dirty="0">
              <a:latin typeface="Arial" panose="020B0604020202020204" pitchFamily="34" charset="0"/>
              <a:cs typeface="Arial" panose="020B0604020202020204" pitchFamily="34" charset="0"/>
            </a:rPr>
            <a:t>Prepare timetables for next term</a:t>
          </a:r>
        </a:p>
      </dsp:txBody>
      <dsp:txXfrm>
        <a:off x="4731616" y="1383596"/>
        <a:ext cx="1267090" cy="786734"/>
      </dsp:txXfrm>
    </dsp:sp>
    <dsp:sp modelId="{3BABFA5B-D598-4EB3-8F15-EF0FAF17500C}">
      <dsp:nvSpPr>
        <dsp:cNvPr id="0" name=""/>
        <dsp:cNvSpPr/>
      </dsp:nvSpPr>
      <dsp:spPr>
        <a:xfrm>
          <a:off x="4560913" y="2438640"/>
          <a:ext cx="1316042" cy="83568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54C1540-0DCC-4DA0-864E-AB98464ED83B}">
      <dsp:nvSpPr>
        <dsp:cNvPr id="0" name=""/>
        <dsp:cNvSpPr/>
      </dsp:nvSpPr>
      <dsp:spPr>
        <a:xfrm>
          <a:off x="4707140" y="2577556"/>
          <a:ext cx="1316042" cy="835686"/>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US" sz="1100" b="1" kern="1200" dirty="0">
              <a:latin typeface="Arial" panose="020B0604020202020204" pitchFamily="34" charset="0"/>
              <a:cs typeface="Arial" panose="020B0604020202020204" pitchFamily="34" charset="0"/>
            </a:rPr>
            <a:t>Match the lecturers availability with students classes</a:t>
          </a:r>
        </a:p>
      </dsp:txBody>
      <dsp:txXfrm>
        <a:off x="4731616" y="2602032"/>
        <a:ext cx="1267090" cy="786734"/>
      </dsp:txXfrm>
    </dsp:sp>
  </dsp:spTree>
</dsp:drawing>
</file>

<file path=ppt/diagrams/layout1.xml><?xml version="1.0" encoding="utf-8"?>
<dgm:layoutDef xmlns:dgm="http://schemas.openxmlformats.org/drawingml/2006/diagram" xmlns:a="http://schemas.openxmlformats.org/drawingml/2006/main" uniqueId="urn:microsoft.com/office/officeart/2005/8/layout/matrix1">
  <dgm:title val=""/>
  <dgm:desc val=""/>
  <dgm:catLst>
    <dgm:cat type="matrix" pri="2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3" destOrd="0"/>
      </dgm:cxnLst>
      <dgm:bg/>
      <dgm:whole/>
    </dgm:dataModel>
  </dgm:styleData>
  <dgm:clrData>
    <dgm:dataModel>
      <dgm:ptLst>
        <dgm:pt modelId="0" type="doc"/>
        <dgm:pt modelId="1"/>
        <dgm:pt modelId="11"/>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3" destOrd="0"/>
      </dgm:cxnLst>
      <dgm:bg/>
      <dgm:whole/>
    </dgm:dataModel>
  </dgm:clrData>
  <dgm:layoutNode name="diagram">
    <dgm:varLst>
      <dgm:chMax val="1"/>
      <dgm:dir/>
      <dgm:animLvl val="ctr"/>
      <dgm:resizeHandles val="exact"/>
    </dgm:varLst>
    <dgm:alg type="composite"/>
    <dgm:shape xmlns:r="http://schemas.openxmlformats.org/officeDocument/2006/relationships" r:blip="">
      <dgm:adjLst/>
    </dgm:shape>
    <dgm:presOf/>
    <dgm:constrLst>
      <dgm:constr type="ctrX" for="ch" forName="matrix" refType="w" fact="0.5"/>
      <dgm:constr type="ctrY" for="ch" forName="matrix" refType="h" fact="0.5"/>
      <dgm:constr type="w" for="ch" forName="matrix" refType="w"/>
      <dgm:constr type="h" for="ch" forName="matrix" refType="h"/>
      <dgm:constr type="ctrX" for="ch" forName="centerTile" refType="w" fact="0.5"/>
      <dgm:constr type="ctrY" for="ch" forName="centerTile" refType="h" fact="0.5"/>
      <dgm:constr type="w" for="ch" forName="centerTile" refType="w" fact="0.3"/>
      <dgm:constr type="h" for="ch" forName="centerTile" refType="h" fact="0.25"/>
      <dgm:constr type="primFontSz" for="des" ptType="node" op="equ" val="65"/>
    </dgm:constrLst>
    <dgm:ruleLst/>
    <dgm:choose name="Name0">
      <dgm:if name="Name1" axis="ch" ptType="node" func="cnt" op="gte" val="1">
        <dgm:layoutNode name="matrix">
          <dgm:alg type="composite"/>
          <dgm:shape xmlns:r="http://schemas.openxmlformats.org/officeDocument/2006/relationships" r:blip="">
            <dgm:adjLst/>
          </dgm:shape>
          <dgm:presOf/>
          <dgm:constrLst>
            <dgm:constr type="l" for="ch" forName="tile1"/>
            <dgm:constr type="t" for="ch" forName="tile1"/>
            <dgm:constr type="r" for="ch" forName="tile1" refType="w" fact="0.5"/>
            <dgm:constr type="b" for="ch" forName="tile1" refType="h" fact="0.5"/>
            <dgm:constr type="l" for="ch" forName="tile1text" refType="l" refFor="ch" refForName="tile1"/>
            <dgm:constr type="t" for="ch" forName="tile1text" refType="t" refFor="ch" refForName="tile1"/>
            <dgm:constr type="w" for="ch" forName="tile1text" refType="w" refFor="ch" refForName="tile1"/>
            <dgm:constr type="h" for="ch" forName="tile1text" refType="h" refFor="ch" refForName="tile1" fact="0.75"/>
            <dgm:constr type="r" for="ch" forName="tile2" refType="w"/>
            <dgm:constr type="t" for="ch" forName="tile2"/>
            <dgm:constr type="l" for="ch" forName="tile2" refType="w" fact="0.5"/>
            <dgm:constr type="b" for="ch" forName="tile2" refType="h" fact="0.5"/>
            <dgm:constr type="r" for="ch" forName="tile2text" refType="r" refFor="ch" refForName="tile2"/>
            <dgm:constr type="t" for="ch" forName="tile2text" refType="t" refFor="ch" refForName="tile2"/>
            <dgm:constr type="w" for="ch" forName="tile2text" refType="w" refFor="ch" refForName="tile2"/>
            <dgm:constr type="h" for="ch" forName="tile2text" refType="h" refFor="ch" refForName="tile2" fact="0.75"/>
            <dgm:constr type="l" for="ch" forName="tile3"/>
            <dgm:constr type="b" for="ch" forName="tile3" refType="h"/>
            <dgm:constr type="r" for="ch" forName="tile3" refType="w" fact="0.5"/>
            <dgm:constr type="t" for="ch" forName="tile3" refType="h" fact="0.5"/>
            <dgm:constr type="l" for="ch" forName="tile3text" refType="l" refFor="ch" refForName="tile3"/>
            <dgm:constr type="b" for="ch" forName="tile3text" refType="b" refFor="ch" refForName="tile3"/>
            <dgm:constr type="w" for="ch" forName="tile3text" refType="w" refFor="ch" refForName="tile3"/>
            <dgm:constr type="h" for="ch" forName="tile3text" refType="h" refFor="ch" refForName="tile3" fact="0.75"/>
            <dgm:constr type="r" for="ch" forName="tile4" refType="w"/>
            <dgm:constr type="b" for="ch" forName="tile4" refType="h"/>
            <dgm:constr type="l" for="ch" forName="tile4" refType="w" fact="0.5"/>
            <dgm:constr type="t" for="ch" forName="tile4" refType="h" fact="0.5"/>
            <dgm:constr type="r" for="ch" forName="tile4text" refType="r" refFor="ch" refForName="tile4"/>
            <dgm:constr type="b" for="ch" forName="tile4text" refType="b" refFor="ch" refForName="tile4"/>
            <dgm:constr type="w" for="ch" forName="tile4text" refType="w" refFor="ch" refForName="tile4"/>
            <dgm:constr type="h" for="ch" forName="tile4text" refType="h" refFor="ch" refForName="tile4" fact="0.75"/>
          </dgm:constrLst>
          <dgm:ruleLst/>
          <dgm:layoutNode name="tile1" styleLbl="node1">
            <dgm:alg type="sp"/>
            <dgm:shape xmlns:r="http://schemas.openxmlformats.org/officeDocument/2006/relationships" rot="270" type="round1Rect" r:blip="">
              <dgm:adjLst/>
            </dgm:shape>
            <dgm:choose name="Name2">
              <dgm:if name="Name3" func="var" arg="dir" op="equ" val="norm">
                <dgm:presOf axis="ch ch desOrSelf" ptType="node node node" st="1 1 1" cnt="1 1 0"/>
              </dgm:if>
              <dgm:else name="Name4">
                <dgm:presOf axis="ch ch desOrSelf" ptType="node node node" st="1 2 1" cnt="1 1 0"/>
              </dgm:else>
            </dgm:choose>
            <dgm:constrLst/>
            <dgm:ruleLst/>
          </dgm:layoutNode>
          <dgm:layoutNode name="tile1text" styleLbl="node1">
            <dgm:varLst>
              <dgm:chMax val="0"/>
              <dgm:chPref val="0"/>
              <dgm:bulletEnabled val="1"/>
            </dgm:varLst>
            <dgm:choose name="Name5">
              <dgm:if name="Name6" axis="root des" func="maxDepth" op="gte" val="3">
                <dgm:alg type="tx">
                  <dgm:param type="txAnchorVert" val="t"/>
                  <dgm:param type="parTxLTRAlign" val="l"/>
                  <dgm:param type="parTxRTLAlign" val="r"/>
                </dgm:alg>
              </dgm:if>
              <dgm:else name="Name7">
                <dgm:alg type="tx"/>
              </dgm:else>
            </dgm:choose>
            <dgm:shape xmlns:r="http://schemas.openxmlformats.org/officeDocument/2006/relationships" rot="270" type="rect" r:blip="" hideGeom="1">
              <dgm:adjLst>
                <dgm:adj idx="1" val="0.2"/>
              </dgm:adjLst>
            </dgm:shape>
            <dgm:choose name="Name8">
              <dgm:if name="Name9" func="var" arg="dir" op="equ" val="norm">
                <dgm:presOf axis="ch ch desOrSelf" ptType="node node node" st="1 1 1" cnt="1 1 0"/>
              </dgm:if>
              <dgm:else name="Name10">
                <dgm:presOf axis="ch ch desOrSelf" ptType="node node node" st="1 2 1" cnt="1 1 0"/>
              </dgm:else>
            </dgm:choose>
            <dgm:constrLst/>
            <dgm:ruleLst>
              <dgm:rule type="primFontSz" val="5" fact="NaN" max="NaN"/>
            </dgm:ruleLst>
          </dgm:layoutNode>
          <dgm:layoutNode name="tile2" styleLbl="node1">
            <dgm:alg type="sp"/>
            <dgm:shape xmlns:r="http://schemas.openxmlformats.org/officeDocument/2006/relationships" type="round1Rect" r:blip="">
              <dgm:adjLst/>
            </dgm:shape>
            <dgm:choose name="Name11">
              <dgm:if name="Name12" func="var" arg="dir" op="equ" val="norm">
                <dgm:presOf axis="ch ch desOrSelf" ptType="node node node" st="1 2 1" cnt="1 1 0"/>
              </dgm:if>
              <dgm:else name="Name13">
                <dgm:presOf axis="ch ch desOrSelf" ptType="node node node" st="1 1 1" cnt="1 1 0"/>
              </dgm:else>
            </dgm:choose>
            <dgm:constrLst/>
            <dgm:ruleLst/>
          </dgm:layoutNode>
          <dgm:layoutNode name="tile2text" styleLbl="node1">
            <dgm:varLst>
              <dgm:chMax val="0"/>
              <dgm:chPref val="0"/>
              <dgm:bulletEnabled val="1"/>
            </dgm:varLst>
            <dgm:choose name="Name14">
              <dgm:if name="Name15" axis="root des" func="maxDepth" op="gte" val="3">
                <dgm:alg type="tx">
                  <dgm:param type="txAnchorVert" val="t"/>
                  <dgm:param type="parTxLTRAlign" val="l"/>
                  <dgm:param type="parTxRTLAlign" val="r"/>
                </dgm:alg>
              </dgm:if>
              <dgm:else name="Name16">
                <dgm:alg type="tx"/>
              </dgm:else>
            </dgm:choose>
            <dgm:shape xmlns:r="http://schemas.openxmlformats.org/officeDocument/2006/relationships" type="rect" r:blip="" hideGeom="1">
              <dgm:adjLst/>
            </dgm:shape>
            <dgm:choose name="Name17">
              <dgm:if name="Name18" func="var" arg="dir" op="equ" val="norm">
                <dgm:presOf axis="ch ch desOrSelf" ptType="node node node" st="1 2 1" cnt="1 1 0"/>
              </dgm:if>
              <dgm:else name="Name19">
                <dgm:presOf axis="ch ch desOrSelf" ptType="node node node" st="1 1 1" cnt="1 1 0"/>
              </dgm:else>
            </dgm:choose>
            <dgm:constrLst/>
            <dgm:ruleLst>
              <dgm:rule type="primFontSz" val="5" fact="NaN" max="NaN"/>
            </dgm:ruleLst>
          </dgm:layoutNode>
          <dgm:layoutNode name="tile3" styleLbl="node1">
            <dgm:alg type="sp"/>
            <dgm:shape xmlns:r="http://schemas.openxmlformats.org/officeDocument/2006/relationships" rot="180" type="round1Rect" r:blip="">
              <dgm:adjLst/>
            </dgm:shape>
            <dgm:choose name="Name20">
              <dgm:if name="Name21" func="var" arg="dir" op="equ" val="norm">
                <dgm:presOf axis="ch ch desOrSelf" ptType="node node node" st="1 3 1" cnt="1 1 0"/>
              </dgm:if>
              <dgm:else name="Name22">
                <dgm:presOf axis="ch ch desOrSelf" ptType="node node node" st="1 4 1" cnt="1 1 0"/>
              </dgm:else>
            </dgm:choose>
            <dgm:constrLst/>
            <dgm:ruleLst/>
          </dgm:layoutNode>
          <dgm:layoutNode name="tile3text" styleLbl="node1">
            <dgm:varLst>
              <dgm:chMax val="0"/>
              <dgm:chPref val="0"/>
              <dgm:bulletEnabled val="1"/>
            </dgm:varLst>
            <dgm:choose name="Name23">
              <dgm:if name="Name24" axis="root des" func="maxDepth" op="gte" val="3">
                <dgm:alg type="tx">
                  <dgm:param type="txAnchorVert" val="t"/>
                  <dgm:param type="parTxLTRAlign" val="l"/>
                  <dgm:param type="parTxRTLAlign" val="r"/>
                </dgm:alg>
              </dgm:if>
              <dgm:else name="Name25">
                <dgm:alg type="tx"/>
              </dgm:else>
            </dgm:choose>
            <dgm:shape xmlns:r="http://schemas.openxmlformats.org/officeDocument/2006/relationships" rot="180" type="rect" r:blip="" hideGeom="1">
              <dgm:adjLst/>
            </dgm:shape>
            <dgm:choose name="Name26">
              <dgm:if name="Name27" func="var" arg="dir" op="equ" val="norm">
                <dgm:presOf axis="ch ch desOrSelf" ptType="node node node" st="1 3 1" cnt="1 1 0"/>
              </dgm:if>
              <dgm:else name="Name28">
                <dgm:presOf axis="ch ch desOrSelf" ptType="node node node" st="1 4 1" cnt="1 1 0"/>
              </dgm:else>
            </dgm:choose>
            <dgm:constrLst/>
            <dgm:ruleLst>
              <dgm:rule type="primFontSz" val="5" fact="NaN" max="NaN"/>
            </dgm:ruleLst>
          </dgm:layoutNode>
          <dgm:layoutNode name="tile4" styleLbl="node1">
            <dgm:alg type="sp"/>
            <dgm:shape xmlns:r="http://schemas.openxmlformats.org/officeDocument/2006/relationships" rot="90" type="round1Rect" r:blip="">
              <dgm:adjLst/>
            </dgm:shape>
            <dgm:choose name="Name29">
              <dgm:if name="Name30" func="var" arg="dir" op="equ" val="norm">
                <dgm:presOf axis="ch ch desOrSelf" ptType="node node node" st="1 4 1" cnt="1 1 0"/>
              </dgm:if>
              <dgm:else name="Name31">
                <dgm:presOf axis="ch ch desOrSelf" ptType="node node node" st="1 3 1" cnt="1 1 0"/>
              </dgm:else>
            </dgm:choose>
            <dgm:constrLst/>
            <dgm:ruleLst/>
          </dgm:layoutNode>
          <dgm:layoutNode name="tile4text" styleLbl="node1">
            <dgm:varLst>
              <dgm:chMax val="0"/>
              <dgm:chPref val="0"/>
              <dgm:bulletEnabled val="1"/>
            </dgm:varLst>
            <dgm:choose name="Name32">
              <dgm:if name="Name33" axis="root des" func="maxDepth" op="gte" val="3">
                <dgm:alg type="tx">
                  <dgm:param type="txAnchorVert" val="t"/>
                  <dgm:param type="parTxLTRAlign" val="l"/>
                  <dgm:param type="parTxRTLAlign" val="r"/>
                </dgm:alg>
              </dgm:if>
              <dgm:else name="Name34">
                <dgm:alg type="tx"/>
              </dgm:else>
            </dgm:choose>
            <dgm:shape xmlns:r="http://schemas.openxmlformats.org/officeDocument/2006/relationships" rot="90" type="rect" r:blip="" hideGeom="1">
              <dgm:adjLst/>
            </dgm:shape>
            <dgm:choose name="Name35">
              <dgm:if name="Name36" func="var" arg="dir" op="equ" val="norm">
                <dgm:presOf axis="ch ch desOrSelf" ptType="node node node" st="1 4 1" cnt="1 1 0"/>
              </dgm:if>
              <dgm:else name="Name37">
                <dgm:presOf axis="ch ch desOrSelf" ptType="node node node" st="1 3 1" cnt="1 1 0"/>
              </dgm:else>
            </dgm:choose>
            <dgm:constrLst/>
            <dgm:ruleLst>
              <dgm:rule type="primFontSz" val="5" fact="NaN" max="NaN"/>
            </dgm:ruleLst>
          </dgm:layoutNode>
        </dgm:layoutNode>
        <dgm:layoutNode name="centerTile" styleLbl="fgShp">
          <dgm:varLst>
            <dgm:chMax val="0"/>
            <dgm:chPref val="0"/>
          </dgm:varLst>
          <dgm:alg type="tx"/>
          <dgm:shape xmlns:r="http://schemas.openxmlformats.org/officeDocument/2006/relationships" type="roundRect" r:blip="">
            <dgm:adjLst/>
          </dgm:shape>
          <dgm:presOf axis="ch" ptType="node" cnt="1"/>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38"/>
    </dgm:choose>
  </dgm:layoutNode>
</dgm:layoutDef>
</file>

<file path=ppt/diagrams/layout2.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CA5EDD6-11FE-4170-97D4-45C39AEDF5B2}" type="datetimeFigureOut">
              <a:rPr lang="en-GB" smtClean="0"/>
              <a:t>30/05/2022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9E3288C-9E89-47DA-96FD-5F422F9773CA}" type="slidenum">
              <a:rPr lang="en-GB" smtClean="0"/>
              <a:t>‹#›</a:t>
            </a:fld>
            <a:endParaRPr lang="en-GB"/>
          </a:p>
        </p:txBody>
      </p:sp>
    </p:spTree>
    <p:extLst>
      <p:ext uri="{BB962C8B-B14F-4D97-AF65-F5344CB8AC3E}">
        <p14:creationId xmlns:p14="http://schemas.microsoft.com/office/powerpoint/2010/main" val="297677193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139A796F-2135-4DCE-A424-7A180D368495}" type="datetimeFigureOut">
              <a:rPr lang="en-GB" smtClean="0"/>
              <a:t>30/05/2022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9404D17-3EDC-43BA-AFF8-A0C2A417CBDC}" type="slidenum">
              <a:rPr lang="en-GB" smtClean="0"/>
              <a:t>‹#›</a:t>
            </a:fld>
            <a:endParaRPr lang="en-GB"/>
          </a:p>
        </p:txBody>
      </p:sp>
    </p:spTree>
    <p:extLst>
      <p:ext uri="{BB962C8B-B14F-4D97-AF65-F5344CB8AC3E}">
        <p14:creationId xmlns:p14="http://schemas.microsoft.com/office/powerpoint/2010/main" val="77301580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139A796F-2135-4DCE-A424-7A180D368495}" type="datetimeFigureOut">
              <a:rPr lang="en-GB" smtClean="0"/>
              <a:t>30/05/2022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9404D17-3EDC-43BA-AFF8-A0C2A417CBDC}" type="slidenum">
              <a:rPr lang="en-GB" smtClean="0"/>
              <a:t>‹#›</a:t>
            </a:fld>
            <a:endParaRPr lang="en-GB"/>
          </a:p>
        </p:txBody>
      </p:sp>
    </p:spTree>
    <p:extLst>
      <p:ext uri="{BB962C8B-B14F-4D97-AF65-F5344CB8AC3E}">
        <p14:creationId xmlns:p14="http://schemas.microsoft.com/office/powerpoint/2010/main" val="203328458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139A796F-2135-4DCE-A424-7A180D368495}" type="datetimeFigureOut">
              <a:rPr lang="en-GB" smtClean="0"/>
              <a:t>30/05/2022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9404D17-3EDC-43BA-AFF8-A0C2A417CBDC}" type="slidenum">
              <a:rPr lang="en-GB" smtClean="0"/>
              <a:t>‹#›</a:t>
            </a:fld>
            <a:endParaRPr lang="en-GB"/>
          </a:p>
        </p:txBody>
      </p:sp>
    </p:spTree>
    <p:extLst>
      <p:ext uri="{BB962C8B-B14F-4D97-AF65-F5344CB8AC3E}">
        <p14:creationId xmlns:p14="http://schemas.microsoft.com/office/powerpoint/2010/main" val="61690718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139A796F-2135-4DCE-A424-7A180D368495}" type="datetimeFigureOut">
              <a:rPr lang="en-GB" smtClean="0"/>
              <a:t>30/05/2022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9404D17-3EDC-43BA-AFF8-A0C2A417CBDC}" type="slidenum">
              <a:rPr lang="en-GB" smtClean="0"/>
              <a:t>‹#›</a:t>
            </a:fld>
            <a:endParaRPr lang="en-GB"/>
          </a:p>
        </p:txBody>
      </p:sp>
    </p:spTree>
    <p:extLst>
      <p:ext uri="{BB962C8B-B14F-4D97-AF65-F5344CB8AC3E}">
        <p14:creationId xmlns:p14="http://schemas.microsoft.com/office/powerpoint/2010/main" val="299021444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139A796F-2135-4DCE-A424-7A180D368495}" type="datetimeFigureOut">
              <a:rPr lang="en-GB" smtClean="0"/>
              <a:t>30/05/2022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89404D17-3EDC-43BA-AFF8-A0C2A417CBDC}" type="slidenum">
              <a:rPr lang="en-GB" smtClean="0"/>
              <a:t>‹#›</a:t>
            </a:fld>
            <a:endParaRPr lang="en-GB"/>
          </a:p>
        </p:txBody>
      </p:sp>
    </p:spTree>
    <p:extLst>
      <p:ext uri="{BB962C8B-B14F-4D97-AF65-F5344CB8AC3E}">
        <p14:creationId xmlns:p14="http://schemas.microsoft.com/office/powerpoint/2010/main" val="81497420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139A796F-2135-4DCE-A424-7A180D368495}" type="datetimeFigureOut">
              <a:rPr lang="en-GB" smtClean="0"/>
              <a:t>30/05/2022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9404D17-3EDC-43BA-AFF8-A0C2A417CBDC}" type="slidenum">
              <a:rPr lang="en-GB" smtClean="0"/>
              <a:t>‹#›</a:t>
            </a:fld>
            <a:endParaRPr lang="en-GB"/>
          </a:p>
        </p:txBody>
      </p:sp>
    </p:spTree>
    <p:extLst>
      <p:ext uri="{BB962C8B-B14F-4D97-AF65-F5344CB8AC3E}">
        <p14:creationId xmlns:p14="http://schemas.microsoft.com/office/powerpoint/2010/main" val="125554299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39A796F-2135-4DCE-A424-7A180D368495}" type="datetimeFigureOut">
              <a:rPr lang="en-GB" smtClean="0"/>
              <a:t>30/05/2022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89404D17-3EDC-43BA-AFF8-A0C2A417CBDC}" type="slidenum">
              <a:rPr lang="en-GB" smtClean="0"/>
              <a:t>‹#›</a:t>
            </a:fld>
            <a:endParaRPr lang="en-GB"/>
          </a:p>
        </p:txBody>
      </p:sp>
    </p:spTree>
    <p:extLst>
      <p:ext uri="{BB962C8B-B14F-4D97-AF65-F5344CB8AC3E}">
        <p14:creationId xmlns:p14="http://schemas.microsoft.com/office/powerpoint/2010/main" val="67591764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139A796F-2135-4DCE-A424-7A180D368495}" type="datetimeFigureOut">
              <a:rPr lang="en-GB" smtClean="0"/>
              <a:t>30/05/2022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9404D17-3EDC-43BA-AFF8-A0C2A417CBDC}" type="slidenum">
              <a:rPr lang="en-GB" smtClean="0"/>
              <a:t>‹#›</a:t>
            </a:fld>
            <a:endParaRPr lang="en-GB"/>
          </a:p>
        </p:txBody>
      </p:sp>
    </p:spTree>
    <p:extLst>
      <p:ext uri="{BB962C8B-B14F-4D97-AF65-F5344CB8AC3E}">
        <p14:creationId xmlns:p14="http://schemas.microsoft.com/office/powerpoint/2010/main" val="328775590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139A796F-2135-4DCE-A424-7A180D368495}" type="datetimeFigureOut">
              <a:rPr lang="en-GB" smtClean="0"/>
              <a:t>30/05/2022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9404D17-3EDC-43BA-AFF8-A0C2A417CBDC}" type="slidenum">
              <a:rPr lang="en-GB" smtClean="0"/>
              <a:t>‹#›</a:t>
            </a:fld>
            <a:endParaRPr lang="en-GB"/>
          </a:p>
        </p:txBody>
      </p:sp>
    </p:spTree>
    <p:extLst>
      <p:ext uri="{BB962C8B-B14F-4D97-AF65-F5344CB8AC3E}">
        <p14:creationId xmlns:p14="http://schemas.microsoft.com/office/powerpoint/2010/main" val="41713949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139A796F-2135-4DCE-A424-7A180D368495}" type="datetimeFigureOut">
              <a:rPr lang="en-GB" smtClean="0"/>
              <a:t>30/05/2022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9404D17-3EDC-43BA-AFF8-A0C2A417CBDC}" type="slidenum">
              <a:rPr lang="en-GB" smtClean="0"/>
              <a:t>‹#›</a:t>
            </a:fld>
            <a:endParaRPr lang="en-GB"/>
          </a:p>
        </p:txBody>
      </p:sp>
    </p:spTree>
    <p:extLst>
      <p:ext uri="{BB962C8B-B14F-4D97-AF65-F5344CB8AC3E}">
        <p14:creationId xmlns:p14="http://schemas.microsoft.com/office/powerpoint/2010/main" val="265924473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139A796F-2135-4DCE-A424-7A180D368495}" type="datetimeFigureOut">
              <a:rPr lang="en-GB" smtClean="0"/>
              <a:t>30/05/2022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9404D17-3EDC-43BA-AFF8-A0C2A417CBDC}" type="slidenum">
              <a:rPr lang="en-GB" smtClean="0"/>
              <a:t>‹#›</a:t>
            </a:fld>
            <a:endParaRPr lang="en-GB"/>
          </a:p>
        </p:txBody>
      </p:sp>
    </p:spTree>
    <p:extLst>
      <p:ext uri="{BB962C8B-B14F-4D97-AF65-F5344CB8AC3E}">
        <p14:creationId xmlns:p14="http://schemas.microsoft.com/office/powerpoint/2010/main" val="344496682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39A796F-2135-4DCE-A424-7A180D368495}" type="datetimeFigureOut">
              <a:rPr lang="en-GB" smtClean="0"/>
              <a:t>30/05/2022</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9404D17-3EDC-43BA-AFF8-A0C2A417CBDC}" type="slidenum">
              <a:rPr lang="en-GB" smtClean="0"/>
              <a:t>‹#›</a:t>
            </a:fld>
            <a:endParaRPr lang="en-GB"/>
          </a:p>
        </p:txBody>
      </p:sp>
    </p:spTree>
    <p:extLst>
      <p:ext uri="{BB962C8B-B14F-4D97-AF65-F5344CB8AC3E}">
        <p14:creationId xmlns:p14="http://schemas.microsoft.com/office/powerpoint/2010/main" val="16799418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1.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Assignment guidance</a:t>
            </a:r>
          </a:p>
        </p:txBody>
      </p:sp>
      <p:sp>
        <p:nvSpPr>
          <p:cNvPr id="3" name="Subtitle 2"/>
          <p:cNvSpPr>
            <a:spLocks noGrp="1"/>
          </p:cNvSpPr>
          <p:nvPr>
            <p:ph type="subTitle" idx="1"/>
          </p:nvPr>
        </p:nvSpPr>
        <p:spPr/>
        <p:txBody>
          <a:bodyPr/>
          <a:lstStyle/>
          <a:p>
            <a:r>
              <a:rPr lang="en-GB" dirty="0"/>
              <a:t>Presentation</a:t>
            </a:r>
          </a:p>
        </p:txBody>
      </p:sp>
    </p:spTree>
    <p:extLst>
      <p:ext uri="{BB962C8B-B14F-4D97-AF65-F5344CB8AC3E}">
        <p14:creationId xmlns:p14="http://schemas.microsoft.com/office/powerpoint/2010/main" val="141533434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Presentation</a:t>
            </a:r>
            <a:r>
              <a:rPr lang="en-GB" sz="1400" dirty="0"/>
              <a:t>(Transferable</a:t>
            </a:r>
            <a:r>
              <a:rPr lang="en-GB" dirty="0"/>
              <a:t> </a:t>
            </a:r>
            <a:r>
              <a:rPr lang="en-GB" sz="1600" dirty="0"/>
              <a:t>skills)</a:t>
            </a:r>
          </a:p>
        </p:txBody>
      </p:sp>
      <p:sp>
        <p:nvSpPr>
          <p:cNvPr id="3" name="Content Placeholder 2"/>
          <p:cNvSpPr>
            <a:spLocks noGrp="1"/>
          </p:cNvSpPr>
          <p:nvPr>
            <p:ph idx="1"/>
          </p:nvPr>
        </p:nvSpPr>
        <p:spPr>
          <a:xfrm>
            <a:off x="838200" y="1276985"/>
            <a:ext cx="10515600" cy="4351338"/>
          </a:xfrm>
        </p:spPr>
        <p:txBody>
          <a:bodyPr>
            <a:noAutofit/>
          </a:bodyPr>
          <a:lstStyle/>
          <a:p>
            <a:pPr marL="0" indent="0">
              <a:buNone/>
            </a:pPr>
            <a:r>
              <a:rPr lang="en-GB" sz="2000" dirty="0"/>
              <a:t>Group Presentation (5 minute each) use references (5) in presentation.</a:t>
            </a:r>
          </a:p>
          <a:p>
            <a:pPr marL="0" indent="0">
              <a:buNone/>
            </a:pPr>
            <a:r>
              <a:rPr lang="en-GB" sz="2000" dirty="0"/>
              <a:t>‘</a:t>
            </a:r>
            <a:r>
              <a:rPr lang="en-GB" sz="2000" b="1" dirty="0"/>
              <a:t>How you implemented and executed project management tools and techniques in your Chosen project’.</a:t>
            </a:r>
          </a:p>
          <a:p>
            <a:pPr marL="0" indent="0">
              <a:buNone/>
            </a:pPr>
            <a:r>
              <a:rPr lang="en-GB" sz="2000" dirty="0"/>
              <a:t>Go through Project Cycle:</a:t>
            </a:r>
          </a:p>
          <a:p>
            <a:pPr marL="0" indent="0">
              <a:buNone/>
            </a:pPr>
            <a:r>
              <a:rPr lang="en-GB" sz="2000" dirty="0"/>
              <a:t>Highlighting Specific project tools used – (Definitions, </a:t>
            </a:r>
            <a:r>
              <a:rPr lang="en-GB" sz="2000" dirty="0" err="1"/>
              <a:t>Qaud</a:t>
            </a:r>
            <a:r>
              <a:rPr lang="en-GB" sz="2000" dirty="0"/>
              <a:t> Chart, Stake holders analysis, WBS &amp; Gantt Chart, Risk Analysis, (PESTLE, SWOT), Monitoring and Evaluation)</a:t>
            </a:r>
          </a:p>
          <a:p>
            <a:pPr marL="0" indent="0">
              <a:buNone/>
            </a:pPr>
            <a:r>
              <a:rPr lang="en-GB" sz="2000" dirty="0"/>
              <a:t>Initiation Phase- How you went about organising and planning your project. Show which tools you used in planning &amp; Organising</a:t>
            </a:r>
          </a:p>
          <a:p>
            <a:pPr marL="0" indent="0">
              <a:buNone/>
            </a:pPr>
            <a:r>
              <a:rPr lang="en-GB" sz="2000" dirty="0"/>
              <a:t>Execution phase – How you implemented and Conducted the project activities- which tools did you use.</a:t>
            </a:r>
          </a:p>
          <a:p>
            <a:pPr marL="0" indent="0">
              <a:buNone/>
            </a:pPr>
            <a:r>
              <a:rPr lang="en-GB" sz="2000" dirty="0"/>
              <a:t>Monitoring, Evaluation and review - Analyse  project outcomes, asses risks and propose solution</a:t>
            </a:r>
          </a:p>
          <a:p>
            <a:pPr marL="0" indent="0">
              <a:buNone/>
            </a:pPr>
            <a:r>
              <a:rPr lang="en-GB" sz="2000" dirty="0"/>
              <a:t>What went well, and not so well, how to improve group performance</a:t>
            </a:r>
          </a:p>
          <a:p>
            <a:pPr marL="0" indent="0">
              <a:buNone/>
            </a:pPr>
            <a:r>
              <a:rPr lang="en-GB" sz="2000" dirty="0"/>
              <a:t>Upload Speakers notes (500 words) – 3pm on the 13</a:t>
            </a:r>
            <a:r>
              <a:rPr lang="en-GB" sz="2000" baseline="30000" dirty="0"/>
              <a:t>th</a:t>
            </a:r>
            <a:r>
              <a:rPr lang="en-GB" sz="2000" dirty="0"/>
              <a:t> June, Monday  - with one member uploading PowerPoint slides</a:t>
            </a:r>
          </a:p>
          <a:p>
            <a:endParaRPr lang="en-GB" sz="2000" dirty="0"/>
          </a:p>
        </p:txBody>
      </p:sp>
    </p:spTree>
    <p:extLst>
      <p:ext uri="{BB962C8B-B14F-4D97-AF65-F5344CB8AC3E}">
        <p14:creationId xmlns:p14="http://schemas.microsoft.com/office/powerpoint/2010/main" val="233835541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Organise your presentation amongst group members to cover all tools in each of the </a:t>
            </a:r>
            <a:r>
              <a:rPr lang="en-GB" dirty="0">
                <a:solidFill>
                  <a:srgbClr val="FF0000"/>
                </a:solidFill>
              </a:rPr>
              <a:t>life cycle phase:-</a:t>
            </a:r>
          </a:p>
        </p:txBody>
      </p:sp>
      <p:sp>
        <p:nvSpPr>
          <p:cNvPr id="3" name="Content Placeholder 2"/>
          <p:cNvSpPr>
            <a:spLocks noGrp="1"/>
          </p:cNvSpPr>
          <p:nvPr>
            <p:ph idx="1"/>
          </p:nvPr>
        </p:nvSpPr>
        <p:spPr/>
        <p:txBody>
          <a:bodyPr>
            <a:normAutofit fontScale="92500" lnSpcReduction="10000"/>
          </a:bodyPr>
          <a:lstStyle/>
          <a:p>
            <a:r>
              <a:rPr lang="en-GB" dirty="0"/>
              <a:t>Phase 1 – project initiation phase</a:t>
            </a:r>
          </a:p>
          <a:p>
            <a:pPr marL="0" indent="0">
              <a:buNone/>
            </a:pPr>
            <a:r>
              <a:rPr lang="en-GB" dirty="0"/>
              <a:t>Group member introduces group, gives a brief over look at </a:t>
            </a:r>
            <a:r>
              <a:rPr lang="en-GB" dirty="0">
                <a:solidFill>
                  <a:srgbClr val="FF0000"/>
                </a:solidFill>
              </a:rPr>
              <a:t>project life cycle as a tool when managing projects, </a:t>
            </a:r>
            <a:r>
              <a:rPr lang="en-GB" dirty="0"/>
              <a:t>and in this phase, speaks about project background, project remit, how the team was put together (Belbin test) how they went about forming their project aims and objectives, and limitations of project life cycle as a tool and advantages.</a:t>
            </a:r>
          </a:p>
          <a:p>
            <a:pPr marL="0" indent="0">
              <a:buNone/>
            </a:pPr>
            <a:endParaRPr lang="en-GB" dirty="0"/>
          </a:p>
          <a:p>
            <a:r>
              <a:rPr lang="en-GB" dirty="0"/>
              <a:t>Phase 2 – Planning phase</a:t>
            </a:r>
          </a:p>
          <a:p>
            <a:pPr marL="0" indent="0">
              <a:buNone/>
            </a:pPr>
            <a:r>
              <a:rPr lang="en-GB" dirty="0"/>
              <a:t>Group member to speak about tool (</a:t>
            </a:r>
            <a:r>
              <a:rPr lang="en-GB" dirty="0">
                <a:solidFill>
                  <a:srgbClr val="00B050"/>
                </a:solidFill>
              </a:rPr>
              <a:t>Quad chart</a:t>
            </a:r>
            <a:r>
              <a:rPr lang="en-GB" dirty="0"/>
              <a:t>) introduce it, go through a completed one for their own project, explaining each section clearly and critiquing it as a tool</a:t>
            </a:r>
          </a:p>
        </p:txBody>
      </p:sp>
    </p:spTree>
    <p:extLst>
      <p:ext uri="{BB962C8B-B14F-4D97-AF65-F5344CB8AC3E}">
        <p14:creationId xmlns:p14="http://schemas.microsoft.com/office/powerpoint/2010/main" val="337873957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Diagram 3"/>
          <p:cNvGraphicFramePr/>
          <p:nvPr>
            <p:extLst>
              <p:ext uri="{D42A27DB-BD31-4B8C-83A1-F6EECF244321}">
                <p14:modId xmlns:p14="http://schemas.microsoft.com/office/powerpoint/2010/main" val="1396346941"/>
              </p:ext>
            </p:extLst>
          </p:nvPr>
        </p:nvGraphicFramePr>
        <p:xfrm>
          <a:off x="677008" y="589084"/>
          <a:ext cx="11149673" cy="524717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TextBox 4"/>
          <p:cNvSpPr txBox="1"/>
          <p:nvPr/>
        </p:nvSpPr>
        <p:spPr>
          <a:xfrm>
            <a:off x="1116622" y="5836257"/>
            <a:ext cx="4979377" cy="984885"/>
          </a:xfrm>
          <a:prstGeom prst="rect">
            <a:avLst/>
          </a:prstGeom>
          <a:solidFill>
            <a:schemeClr val="accent4">
              <a:lumMod val="20000"/>
              <a:lumOff val="80000"/>
            </a:schemeClr>
          </a:solidFill>
        </p:spPr>
        <p:style>
          <a:lnRef idx="2">
            <a:schemeClr val="accent5"/>
          </a:lnRef>
          <a:fillRef idx="1">
            <a:schemeClr val="lt1"/>
          </a:fillRef>
          <a:effectRef idx="0">
            <a:schemeClr val="accent5"/>
          </a:effectRef>
          <a:fontRef idx="minor">
            <a:schemeClr val="dk1"/>
          </a:fontRef>
        </p:style>
        <p:txBody>
          <a:bodyPr wrap="square" rtlCol="0">
            <a:spAutoFit/>
          </a:bodyPr>
          <a:lstStyle/>
          <a:p>
            <a:r>
              <a:rPr lang="en-GB" sz="1000" b="1" dirty="0"/>
              <a:t>Secondary benefits</a:t>
            </a:r>
          </a:p>
          <a:p>
            <a:r>
              <a:rPr lang="en-GB" sz="1000" dirty="0"/>
              <a:t>More of an opportunity for students who weren’t able to access physically</a:t>
            </a:r>
          </a:p>
          <a:p>
            <a:r>
              <a:rPr lang="en-GB" sz="1000" dirty="0"/>
              <a:t>Encourage in students to be more creative and innovative skills </a:t>
            </a:r>
          </a:p>
          <a:p>
            <a:r>
              <a:rPr lang="en-GB" sz="1000" dirty="0"/>
              <a:t>Students and staff increased digital skills</a:t>
            </a:r>
          </a:p>
          <a:p>
            <a:endParaRPr lang="en-GB" dirty="0"/>
          </a:p>
        </p:txBody>
      </p:sp>
      <p:sp>
        <p:nvSpPr>
          <p:cNvPr id="7" name="Isosceles Triangle 6"/>
          <p:cNvSpPr/>
          <p:nvPr/>
        </p:nvSpPr>
        <p:spPr>
          <a:xfrm>
            <a:off x="3758315" y="1296065"/>
            <a:ext cx="4675367" cy="2584174"/>
          </a:xfrm>
          <a:prstGeom prst="triangle">
            <a:avLst/>
          </a:prstGeom>
          <a:solidFill>
            <a:schemeClr val="accent4">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TextBox 7"/>
          <p:cNvSpPr txBox="1"/>
          <p:nvPr/>
        </p:nvSpPr>
        <p:spPr>
          <a:xfrm>
            <a:off x="4929809" y="2592125"/>
            <a:ext cx="2417196" cy="1015663"/>
          </a:xfrm>
          <a:prstGeom prst="rect">
            <a:avLst/>
          </a:prstGeom>
          <a:noFill/>
        </p:spPr>
        <p:txBody>
          <a:bodyPr wrap="square" rtlCol="0">
            <a:spAutoFit/>
          </a:bodyPr>
          <a:lstStyle/>
          <a:p>
            <a:r>
              <a:rPr lang="en-GB" sz="1200" dirty="0"/>
              <a:t>Motivational Factor: Driven by my strong educational ethics to deliver online teaching project as it widens educational opportunities and makes it more accessible for all. </a:t>
            </a:r>
          </a:p>
        </p:txBody>
      </p:sp>
      <p:sp>
        <p:nvSpPr>
          <p:cNvPr id="2" name="Rectangle 1"/>
          <p:cNvSpPr/>
          <p:nvPr/>
        </p:nvSpPr>
        <p:spPr>
          <a:xfrm>
            <a:off x="817685" y="114300"/>
            <a:ext cx="2505807" cy="47478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Example of a Quad chart</a:t>
            </a:r>
          </a:p>
        </p:txBody>
      </p:sp>
    </p:spTree>
    <p:extLst>
      <p:ext uri="{BB962C8B-B14F-4D97-AF65-F5344CB8AC3E}">
        <p14:creationId xmlns:p14="http://schemas.microsoft.com/office/powerpoint/2010/main" val="364554095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18393" y="796925"/>
            <a:ext cx="10515600" cy="4351338"/>
          </a:xfrm>
        </p:spPr>
        <p:txBody>
          <a:bodyPr>
            <a:normAutofit/>
          </a:bodyPr>
          <a:lstStyle/>
          <a:p>
            <a:r>
              <a:rPr lang="en-GB" dirty="0"/>
              <a:t>Group member – continuing to explain planning phase - speaks about </a:t>
            </a:r>
            <a:r>
              <a:rPr lang="en-GB" dirty="0">
                <a:solidFill>
                  <a:schemeClr val="accent1">
                    <a:lumMod val="50000"/>
                  </a:schemeClr>
                </a:solidFill>
              </a:rPr>
              <a:t>Stake holders analysis</a:t>
            </a:r>
            <a:r>
              <a:rPr lang="en-GB" dirty="0"/>
              <a:t>, how did you conduct it, how did you map them (</a:t>
            </a:r>
            <a:r>
              <a:rPr lang="en-GB" dirty="0">
                <a:solidFill>
                  <a:schemeClr val="accent1">
                    <a:lumMod val="50000"/>
                  </a:schemeClr>
                </a:solidFill>
              </a:rPr>
              <a:t>High/ Medium and low importance</a:t>
            </a:r>
            <a:r>
              <a:rPr lang="en-GB" dirty="0"/>
              <a:t>/ explain who are </a:t>
            </a:r>
            <a:r>
              <a:rPr lang="en-GB" dirty="0">
                <a:solidFill>
                  <a:schemeClr val="accent1">
                    <a:lumMod val="50000"/>
                  </a:schemeClr>
                </a:solidFill>
              </a:rPr>
              <a:t>internal</a:t>
            </a:r>
            <a:r>
              <a:rPr lang="en-GB" dirty="0"/>
              <a:t> &amp; </a:t>
            </a:r>
            <a:r>
              <a:rPr lang="en-GB" dirty="0">
                <a:solidFill>
                  <a:schemeClr val="accent1">
                    <a:lumMod val="50000"/>
                  </a:schemeClr>
                </a:solidFill>
              </a:rPr>
              <a:t>external</a:t>
            </a:r>
            <a:r>
              <a:rPr lang="en-GB" dirty="0"/>
              <a:t>/ who are </a:t>
            </a:r>
            <a:r>
              <a:rPr lang="en-GB" dirty="0">
                <a:solidFill>
                  <a:schemeClr val="accent1">
                    <a:lumMod val="50000"/>
                  </a:schemeClr>
                </a:solidFill>
              </a:rPr>
              <a:t>drivers</a:t>
            </a:r>
            <a:r>
              <a:rPr lang="en-GB" dirty="0"/>
              <a:t> – </a:t>
            </a:r>
            <a:r>
              <a:rPr lang="en-GB" dirty="0">
                <a:solidFill>
                  <a:schemeClr val="accent1">
                    <a:lumMod val="50000"/>
                  </a:schemeClr>
                </a:solidFill>
              </a:rPr>
              <a:t>why</a:t>
            </a:r>
            <a:r>
              <a:rPr lang="en-GB" dirty="0"/>
              <a:t>? Who are </a:t>
            </a:r>
            <a:r>
              <a:rPr lang="en-GB" dirty="0">
                <a:solidFill>
                  <a:schemeClr val="accent1">
                    <a:lumMod val="50000"/>
                  </a:schemeClr>
                </a:solidFill>
              </a:rPr>
              <a:t>supporter</a:t>
            </a:r>
            <a:r>
              <a:rPr lang="en-GB" dirty="0"/>
              <a:t> and who are </a:t>
            </a:r>
            <a:r>
              <a:rPr lang="en-GB" dirty="0">
                <a:solidFill>
                  <a:schemeClr val="accent1">
                    <a:lumMod val="50000"/>
                  </a:schemeClr>
                </a:solidFill>
              </a:rPr>
              <a:t>observers</a:t>
            </a:r>
            <a:r>
              <a:rPr lang="en-GB" dirty="0"/>
              <a:t>) What was their </a:t>
            </a:r>
            <a:r>
              <a:rPr lang="en-GB" dirty="0">
                <a:solidFill>
                  <a:schemeClr val="accent1">
                    <a:lumMod val="50000"/>
                  </a:schemeClr>
                </a:solidFill>
              </a:rPr>
              <a:t>perspective</a:t>
            </a:r>
            <a:r>
              <a:rPr lang="en-GB" dirty="0"/>
              <a:t>/ interest / input / influence on the project and what </a:t>
            </a:r>
            <a:r>
              <a:rPr lang="en-GB" dirty="0">
                <a:solidFill>
                  <a:schemeClr val="accent1">
                    <a:lumMod val="50000"/>
                  </a:schemeClr>
                </a:solidFill>
              </a:rPr>
              <a:t>actions</a:t>
            </a:r>
            <a:r>
              <a:rPr lang="en-GB" dirty="0"/>
              <a:t> did you take to ensure you kept them engaged, communicated with, updated)</a:t>
            </a:r>
          </a:p>
          <a:p>
            <a:endParaRPr lang="en-GB" dirty="0"/>
          </a:p>
          <a:p>
            <a:r>
              <a:rPr lang="en-GB" dirty="0"/>
              <a:t>Highlight advantages and limitation of this tool</a:t>
            </a:r>
          </a:p>
          <a:p>
            <a:endParaRPr lang="en-GB" dirty="0"/>
          </a:p>
        </p:txBody>
      </p:sp>
    </p:spTree>
    <p:extLst>
      <p:ext uri="{BB962C8B-B14F-4D97-AF65-F5344CB8AC3E}">
        <p14:creationId xmlns:p14="http://schemas.microsoft.com/office/powerpoint/2010/main" val="215324825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3"/>
          <p:cNvGraphicFramePr>
            <a:graphicFrameLocks noGrp="1"/>
          </p:cNvGraphicFramePr>
          <p:nvPr/>
        </p:nvGraphicFramePr>
        <p:xfrm>
          <a:off x="670290" y="1616929"/>
          <a:ext cx="10851420" cy="4492028"/>
        </p:xfrm>
        <a:graphic>
          <a:graphicData uri="http://schemas.openxmlformats.org/drawingml/2006/table">
            <a:tbl>
              <a:tblPr firstRow="1" bandRow="1">
                <a:tableStyleId>{3B4B98B0-60AC-42C2-AFA5-B58CD77FA1E5}</a:tableStyleId>
              </a:tblPr>
              <a:tblGrid>
                <a:gridCol w="2712855">
                  <a:extLst>
                    <a:ext uri="{9D8B030D-6E8A-4147-A177-3AD203B41FA5}">
                      <a16:colId xmlns:a16="http://schemas.microsoft.com/office/drawing/2014/main" val="3562100952"/>
                    </a:ext>
                  </a:extLst>
                </a:gridCol>
                <a:gridCol w="2712855">
                  <a:extLst>
                    <a:ext uri="{9D8B030D-6E8A-4147-A177-3AD203B41FA5}">
                      <a16:colId xmlns:a16="http://schemas.microsoft.com/office/drawing/2014/main" val="340805103"/>
                    </a:ext>
                  </a:extLst>
                </a:gridCol>
                <a:gridCol w="2712855">
                  <a:extLst>
                    <a:ext uri="{9D8B030D-6E8A-4147-A177-3AD203B41FA5}">
                      <a16:colId xmlns:a16="http://schemas.microsoft.com/office/drawing/2014/main" val="995436216"/>
                    </a:ext>
                  </a:extLst>
                </a:gridCol>
                <a:gridCol w="2712855">
                  <a:extLst>
                    <a:ext uri="{9D8B030D-6E8A-4147-A177-3AD203B41FA5}">
                      <a16:colId xmlns:a16="http://schemas.microsoft.com/office/drawing/2014/main" val="1231856579"/>
                    </a:ext>
                  </a:extLst>
                </a:gridCol>
              </a:tblGrid>
              <a:tr h="664920">
                <a:tc>
                  <a:txBody>
                    <a:bodyPr/>
                    <a:lstStyle/>
                    <a:p>
                      <a:r>
                        <a:rPr lang="en-GB" dirty="0"/>
                        <a:t>Priority</a:t>
                      </a:r>
                      <a:endParaRPr lang="en-GB" dirty="0">
                        <a:latin typeface="Arial" panose="020B0604020202020204" pitchFamily="34" charset="0"/>
                        <a:cs typeface="Arial" panose="020B0604020202020204" pitchFamily="34" charset="0"/>
                      </a:endParaRPr>
                    </a:p>
                  </a:txBody>
                  <a:tcPr/>
                </a:tc>
                <a:tc>
                  <a:txBody>
                    <a:bodyPr/>
                    <a:lstStyle/>
                    <a:p>
                      <a:r>
                        <a:rPr lang="en-GB" dirty="0"/>
                        <a:t>Stakeholders</a:t>
                      </a:r>
                      <a:endParaRPr lang="en-GB" dirty="0">
                        <a:latin typeface="Arial" panose="020B0604020202020204" pitchFamily="34" charset="0"/>
                        <a:cs typeface="Arial" panose="020B0604020202020204" pitchFamily="34" charset="0"/>
                      </a:endParaRPr>
                    </a:p>
                  </a:txBody>
                  <a:tcPr/>
                </a:tc>
                <a:tc>
                  <a:txBody>
                    <a:bodyPr/>
                    <a:lstStyle/>
                    <a:p>
                      <a:r>
                        <a:rPr lang="en-GB" dirty="0"/>
                        <a:t>Stake holders perspective</a:t>
                      </a:r>
                      <a:endParaRPr lang="en-GB" dirty="0">
                        <a:latin typeface="Arial" panose="020B0604020202020204" pitchFamily="34" charset="0"/>
                        <a:cs typeface="Arial" panose="020B0604020202020204" pitchFamily="34" charset="0"/>
                      </a:endParaRPr>
                    </a:p>
                  </a:txBody>
                  <a:tcPr/>
                </a:tc>
                <a:tc>
                  <a:txBody>
                    <a:bodyPr/>
                    <a:lstStyle/>
                    <a:p>
                      <a:r>
                        <a:rPr lang="en-GB" dirty="0"/>
                        <a:t>Action</a:t>
                      </a:r>
                      <a:endParaRPr lang="en-GB"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797449432"/>
                  </a:ext>
                </a:extLst>
              </a:tr>
              <a:tr h="2089748">
                <a:tc>
                  <a:txBody>
                    <a:bodyPr/>
                    <a:lstStyle/>
                    <a:p>
                      <a:r>
                        <a:rPr lang="en-GB" dirty="0"/>
                        <a:t>High</a:t>
                      </a:r>
                      <a:endParaRPr lang="en-GB" dirty="0">
                        <a:latin typeface="Arial" panose="020B0604020202020204" pitchFamily="34" charset="0"/>
                        <a:cs typeface="Arial" panose="020B0604020202020204" pitchFamily="34" charset="0"/>
                      </a:endParaRPr>
                    </a:p>
                  </a:txBody>
                  <a:tcPr/>
                </a:tc>
                <a:tc>
                  <a:txBody>
                    <a:bodyPr/>
                    <a:lstStyle/>
                    <a:p>
                      <a:r>
                        <a:rPr lang="en-GB" dirty="0"/>
                        <a:t>Staff (Drivers/</a:t>
                      </a:r>
                      <a:r>
                        <a:rPr lang="en-GB" baseline="0" dirty="0"/>
                        <a:t> Internal)</a:t>
                      </a:r>
                      <a:endParaRPr lang="en-GB" dirty="0">
                        <a:latin typeface="Arial" panose="020B0604020202020204" pitchFamily="34" charset="0"/>
                        <a:cs typeface="Arial" panose="020B0604020202020204" pitchFamily="34" charset="0"/>
                      </a:endParaRPr>
                    </a:p>
                  </a:txBody>
                  <a:tcPr/>
                </a:tc>
                <a:tc>
                  <a:txBody>
                    <a:bodyPr/>
                    <a:lstStyle/>
                    <a:p>
                      <a:r>
                        <a:rPr lang="en-GB" dirty="0"/>
                        <a:t>Delivering weekly online classes and providing one to one support to students</a:t>
                      </a:r>
                      <a:endParaRPr lang="en-GB" dirty="0">
                        <a:latin typeface="Arial" panose="020B0604020202020204" pitchFamily="34" charset="0"/>
                        <a:cs typeface="Arial" panose="020B0604020202020204" pitchFamily="34" charset="0"/>
                      </a:endParaRPr>
                    </a:p>
                  </a:txBody>
                  <a:tcPr/>
                </a:tc>
                <a:tc>
                  <a:txBody>
                    <a:bodyPr/>
                    <a:lstStyle/>
                    <a:p>
                      <a:r>
                        <a:rPr lang="en-GB" dirty="0"/>
                        <a:t>Provide online training, resources and line management support to deliver classes</a:t>
                      </a:r>
                      <a:endParaRPr lang="en-GB"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705216459"/>
                  </a:ext>
                </a:extLst>
              </a:tr>
              <a:tr h="1234851">
                <a:tc>
                  <a:txBody>
                    <a:bodyPr/>
                    <a:lstStyle/>
                    <a:p>
                      <a:r>
                        <a:rPr lang="en-GB" dirty="0"/>
                        <a:t>High </a:t>
                      </a:r>
                      <a:endParaRPr lang="en-GB" dirty="0">
                        <a:latin typeface="Arial" panose="020B0604020202020204" pitchFamily="34" charset="0"/>
                        <a:cs typeface="Arial" panose="020B0604020202020204" pitchFamily="34" charset="0"/>
                      </a:endParaRPr>
                    </a:p>
                  </a:txBody>
                  <a:tcPr/>
                </a:tc>
                <a:tc>
                  <a:txBody>
                    <a:bodyPr/>
                    <a:lstStyle/>
                    <a:p>
                      <a:r>
                        <a:rPr lang="en-GB" dirty="0"/>
                        <a:t>Students (Drivers/ External)</a:t>
                      </a:r>
                      <a:endParaRPr lang="en-GB" dirty="0">
                        <a:latin typeface="Arial" panose="020B0604020202020204" pitchFamily="34" charset="0"/>
                        <a:cs typeface="Arial" panose="020B0604020202020204" pitchFamily="34" charset="0"/>
                      </a:endParaRPr>
                    </a:p>
                  </a:txBody>
                  <a:tcPr/>
                </a:tc>
                <a:tc>
                  <a:txBody>
                    <a:bodyPr/>
                    <a:lstStyle/>
                    <a:p>
                      <a:r>
                        <a:rPr lang="en-GB" dirty="0"/>
                        <a:t>Engaging,</a:t>
                      </a:r>
                      <a:r>
                        <a:rPr lang="en-GB" baseline="0" dirty="0"/>
                        <a:t> participating and contributing to weekly classes and working towards completion of the modules by submitting assessments</a:t>
                      </a:r>
                      <a:endParaRPr lang="en-GB" dirty="0">
                        <a:latin typeface="Arial" panose="020B0604020202020204" pitchFamily="34" charset="0"/>
                        <a:cs typeface="Arial" panose="020B0604020202020204" pitchFamily="34" charset="0"/>
                      </a:endParaRPr>
                    </a:p>
                  </a:txBody>
                  <a:tcPr/>
                </a:tc>
                <a:tc>
                  <a:txBody>
                    <a:bodyPr/>
                    <a:lstStyle/>
                    <a:p>
                      <a:r>
                        <a:rPr lang="en-GB" dirty="0"/>
                        <a:t>Provide support, resources and encouragement to complete the course/ modules</a:t>
                      </a:r>
                      <a:endParaRPr lang="en-GB"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3263018189"/>
                  </a:ext>
                </a:extLst>
              </a:tr>
            </a:tbl>
          </a:graphicData>
        </a:graphic>
      </p:graphicFrame>
      <p:sp>
        <p:nvSpPr>
          <p:cNvPr id="2" name="Rectangle 1"/>
          <p:cNvSpPr/>
          <p:nvPr/>
        </p:nvSpPr>
        <p:spPr>
          <a:xfrm>
            <a:off x="6096000" y="588091"/>
            <a:ext cx="5425710" cy="923330"/>
          </a:xfrm>
          <a:prstGeom prst="rect">
            <a:avLst/>
          </a:prstGeom>
        </p:spPr>
        <p:txBody>
          <a:bodyPr wrap="square">
            <a:spAutoFit/>
          </a:bodyPr>
          <a:lstStyle/>
          <a:p>
            <a:r>
              <a:rPr lang="en-GB" dirty="0"/>
              <a:t>How are they involved in the project, what are they offering, then identify what action do we need to take in order to keep them involved/ informed</a:t>
            </a:r>
          </a:p>
        </p:txBody>
      </p:sp>
      <p:sp>
        <p:nvSpPr>
          <p:cNvPr id="3" name="Rectangle 2"/>
          <p:cNvSpPr/>
          <p:nvPr/>
        </p:nvSpPr>
        <p:spPr>
          <a:xfrm>
            <a:off x="740628" y="611270"/>
            <a:ext cx="4578718" cy="646331"/>
          </a:xfrm>
          <a:prstGeom prst="rect">
            <a:avLst/>
          </a:prstGeom>
        </p:spPr>
        <p:txBody>
          <a:bodyPr wrap="square">
            <a:spAutoFit/>
          </a:bodyPr>
          <a:lstStyle/>
          <a:p>
            <a:r>
              <a:rPr lang="en-GB" dirty="0"/>
              <a:t>Assess each stakeholder's importance and their relative power/influence</a:t>
            </a:r>
          </a:p>
        </p:txBody>
      </p:sp>
      <p:sp>
        <p:nvSpPr>
          <p:cNvPr id="5" name="Rectangle 4"/>
          <p:cNvSpPr/>
          <p:nvPr/>
        </p:nvSpPr>
        <p:spPr>
          <a:xfrm>
            <a:off x="670290" y="158262"/>
            <a:ext cx="3506056" cy="45300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Example of stake holders analysis </a:t>
            </a:r>
          </a:p>
        </p:txBody>
      </p:sp>
    </p:spTree>
    <p:extLst>
      <p:ext uri="{BB962C8B-B14F-4D97-AF65-F5344CB8AC3E}">
        <p14:creationId xmlns:p14="http://schemas.microsoft.com/office/powerpoint/2010/main" val="110033530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888023" y="712177"/>
            <a:ext cx="10796954" cy="3477875"/>
          </a:xfrm>
          <a:prstGeom prst="rect">
            <a:avLst/>
          </a:prstGeom>
          <a:noFill/>
        </p:spPr>
        <p:txBody>
          <a:bodyPr wrap="square" rtlCol="0">
            <a:spAutoFit/>
          </a:bodyPr>
          <a:lstStyle/>
          <a:p>
            <a:pPr marL="342900" indent="-342900">
              <a:buFont typeface="Arial" panose="020B0604020202020204" pitchFamily="34" charset="0"/>
              <a:buChar char="•"/>
            </a:pPr>
            <a:r>
              <a:rPr lang="en-GB" sz="2000" dirty="0"/>
              <a:t>Phase 3 - explaining project </a:t>
            </a:r>
            <a:r>
              <a:rPr lang="en-GB" sz="2000" dirty="0">
                <a:solidFill>
                  <a:srgbClr val="FF0000"/>
                </a:solidFill>
              </a:rPr>
              <a:t>execution phase</a:t>
            </a:r>
            <a:r>
              <a:rPr lang="en-GB" sz="2000" dirty="0"/>
              <a:t>:</a:t>
            </a:r>
          </a:p>
          <a:p>
            <a:r>
              <a:rPr lang="en-GB" sz="2000" dirty="0"/>
              <a:t>Using tools under this section:</a:t>
            </a:r>
          </a:p>
          <a:p>
            <a:endParaRPr lang="en-GB" sz="2000" dirty="0"/>
          </a:p>
          <a:p>
            <a:r>
              <a:rPr lang="en-GB" sz="2000" dirty="0">
                <a:solidFill>
                  <a:srgbClr val="7030A0"/>
                </a:solidFill>
              </a:rPr>
              <a:t>WBS &amp;</a:t>
            </a:r>
            <a:r>
              <a:rPr lang="en-GB" sz="2000" dirty="0"/>
              <a:t>Gantt </a:t>
            </a:r>
            <a:r>
              <a:rPr lang="en-GB" sz="2000" dirty="0">
                <a:solidFill>
                  <a:srgbClr val="7030A0"/>
                </a:solidFill>
              </a:rPr>
              <a:t>chart</a:t>
            </a:r>
            <a:r>
              <a:rPr lang="en-GB" sz="2000" dirty="0"/>
              <a:t> </a:t>
            </a:r>
          </a:p>
          <a:p>
            <a:endParaRPr lang="en-GB" sz="2000" dirty="0"/>
          </a:p>
          <a:p>
            <a:r>
              <a:rPr lang="en-GB" sz="2000" dirty="0"/>
              <a:t>Explain the </a:t>
            </a:r>
            <a:r>
              <a:rPr lang="en-GB" sz="2000" dirty="0">
                <a:solidFill>
                  <a:srgbClr val="7030A0"/>
                </a:solidFill>
              </a:rPr>
              <a:t>WBS</a:t>
            </a:r>
            <a:r>
              <a:rPr lang="en-GB" sz="2000" dirty="0"/>
              <a:t> in </a:t>
            </a:r>
            <a:r>
              <a:rPr lang="en-GB" sz="2000" dirty="0">
                <a:solidFill>
                  <a:srgbClr val="7030A0"/>
                </a:solidFill>
              </a:rPr>
              <a:t>detail</a:t>
            </a:r>
            <a:r>
              <a:rPr lang="en-GB" sz="2000" dirty="0"/>
              <a:t> (explaining </a:t>
            </a:r>
            <a:r>
              <a:rPr lang="en-GB" sz="2000" dirty="0">
                <a:solidFill>
                  <a:srgbClr val="7030A0"/>
                </a:solidFill>
              </a:rPr>
              <a:t>deliverables</a:t>
            </a:r>
            <a:r>
              <a:rPr lang="en-GB" sz="2000" dirty="0"/>
              <a:t> and how they match with desired results from Quad chart </a:t>
            </a:r>
            <a:r>
              <a:rPr lang="en-GB" sz="2000" dirty="0">
                <a:solidFill>
                  <a:srgbClr val="7030A0"/>
                </a:solidFill>
              </a:rPr>
              <a:t>box 3</a:t>
            </a:r>
            <a:r>
              <a:rPr lang="en-GB" sz="2000" dirty="0"/>
              <a:t> – showing clearly </a:t>
            </a:r>
            <a:r>
              <a:rPr lang="en-GB" sz="2000" dirty="0">
                <a:solidFill>
                  <a:srgbClr val="7030A0"/>
                </a:solidFill>
              </a:rPr>
              <a:t>activities needing </a:t>
            </a:r>
            <a:r>
              <a:rPr lang="en-GB" sz="2000" dirty="0"/>
              <a:t>to be done to attain those deliverables) and highlight and show </a:t>
            </a:r>
            <a:r>
              <a:rPr lang="en-GB" sz="2000" dirty="0">
                <a:solidFill>
                  <a:srgbClr val="7030A0"/>
                </a:solidFill>
              </a:rPr>
              <a:t>Gant</a:t>
            </a:r>
            <a:r>
              <a:rPr lang="en-GB" sz="2000" dirty="0"/>
              <a:t>t and </a:t>
            </a:r>
            <a:r>
              <a:rPr lang="en-GB" sz="2000" dirty="0">
                <a:solidFill>
                  <a:srgbClr val="7030A0"/>
                </a:solidFill>
              </a:rPr>
              <a:t>Network</a:t>
            </a:r>
            <a:r>
              <a:rPr lang="en-GB" sz="2000" dirty="0"/>
              <a:t> diagram for the project too</a:t>
            </a:r>
          </a:p>
          <a:p>
            <a:endParaRPr lang="en-GB" sz="2000" dirty="0"/>
          </a:p>
          <a:p>
            <a:r>
              <a:rPr lang="en-GB" sz="2000" dirty="0"/>
              <a:t>Again like other tools introduce them, explain how it </a:t>
            </a:r>
            <a:r>
              <a:rPr lang="en-GB" sz="2000" dirty="0">
                <a:solidFill>
                  <a:srgbClr val="7030A0"/>
                </a:solidFill>
              </a:rPr>
              <a:t>assisted</a:t>
            </a:r>
            <a:r>
              <a:rPr lang="en-GB" sz="2000" dirty="0"/>
              <a:t> in delivery of your project, go through different elements and highlight advantages and disadvantages or limitations</a:t>
            </a:r>
          </a:p>
        </p:txBody>
      </p:sp>
    </p:spTree>
    <p:extLst>
      <p:ext uri="{BB962C8B-B14F-4D97-AF65-F5344CB8AC3E}">
        <p14:creationId xmlns:p14="http://schemas.microsoft.com/office/powerpoint/2010/main" val="116511725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Diagram 3"/>
          <p:cNvGraphicFramePr/>
          <p:nvPr/>
        </p:nvGraphicFramePr>
        <p:xfrm>
          <a:off x="2643809" y="272406"/>
          <a:ext cx="7367104" cy="34150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TextBox 4"/>
          <p:cNvSpPr txBox="1"/>
          <p:nvPr/>
        </p:nvSpPr>
        <p:spPr>
          <a:xfrm>
            <a:off x="225286" y="4253947"/>
            <a:ext cx="1977887" cy="307777"/>
          </a:xfrm>
          <a:prstGeom prst="rect">
            <a:avLst/>
          </a:prstGeom>
          <a:ln/>
        </p:spPr>
        <p:style>
          <a:lnRef idx="1">
            <a:schemeClr val="accent1"/>
          </a:lnRef>
          <a:fillRef idx="2">
            <a:schemeClr val="accent1"/>
          </a:fillRef>
          <a:effectRef idx="1">
            <a:schemeClr val="accent1"/>
          </a:effectRef>
          <a:fontRef idx="minor">
            <a:schemeClr val="dk1"/>
          </a:fontRef>
        </p:style>
        <p:txBody>
          <a:bodyPr wrap="square" rtlCol="0">
            <a:spAutoFit/>
          </a:bodyPr>
          <a:lstStyle/>
          <a:p>
            <a:pPr algn="ctr"/>
            <a:r>
              <a:rPr lang="en-GB" sz="1400" dirty="0">
                <a:latin typeface="Arial" panose="020B0604020202020204" pitchFamily="34" charset="0"/>
                <a:cs typeface="Arial" panose="020B0604020202020204" pitchFamily="34" charset="0"/>
              </a:rPr>
              <a:t>Pre record lectures</a:t>
            </a:r>
          </a:p>
        </p:txBody>
      </p:sp>
      <p:sp>
        <p:nvSpPr>
          <p:cNvPr id="7" name="TextBox 6"/>
          <p:cNvSpPr txBox="1"/>
          <p:nvPr/>
        </p:nvSpPr>
        <p:spPr>
          <a:xfrm>
            <a:off x="2527852" y="4240050"/>
            <a:ext cx="1977887" cy="738664"/>
          </a:xfrm>
          <a:prstGeom prst="rect">
            <a:avLst/>
          </a:prstGeom>
          <a:ln/>
        </p:spPr>
        <p:style>
          <a:lnRef idx="1">
            <a:schemeClr val="accent1"/>
          </a:lnRef>
          <a:fillRef idx="2">
            <a:schemeClr val="accent1"/>
          </a:fillRef>
          <a:effectRef idx="1">
            <a:schemeClr val="accent1"/>
          </a:effectRef>
          <a:fontRef idx="minor">
            <a:schemeClr val="dk1"/>
          </a:fontRef>
        </p:style>
        <p:txBody>
          <a:bodyPr wrap="square" rtlCol="0">
            <a:spAutoFit/>
          </a:bodyPr>
          <a:lstStyle/>
          <a:p>
            <a:pPr algn="ctr"/>
            <a:r>
              <a:rPr lang="en-GB" sz="1400" dirty="0">
                <a:latin typeface="Arial" panose="020B0604020202020204" pitchFamily="34" charset="0"/>
                <a:cs typeface="Arial" panose="020B0604020202020204" pitchFamily="34" charset="0"/>
              </a:rPr>
              <a:t>Research and add appropriate online resources to Moodle</a:t>
            </a:r>
          </a:p>
        </p:txBody>
      </p:sp>
      <p:sp>
        <p:nvSpPr>
          <p:cNvPr id="8" name="TextBox 7"/>
          <p:cNvSpPr txBox="1"/>
          <p:nvPr/>
        </p:nvSpPr>
        <p:spPr>
          <a:xfrm>
            <a:off x="5304182" y="4234068"/>
            <a:ext cx="1977887" cy="307777"/>
          </a:xfrm>
          <a:prstGeom prst="rect">
            <a:avLst/>
          </a:prstGeom>
          <a:ln/>
        </p:spPr>
        <p:style>
          <a:lnRef idx="1">
            <a:schemeClr val="accent5"/>
          </a:lnRef>
          <a:fillRef idx="2">
            <a:schemeClr val="accent5"/>
          </a:fillRef>
          <a:effectRef idx="1">
            <a:schemeClr val="accent5"/>
          </a:effectRef>
          <a:fontRef idx="minor">
            <a:schemeClr val="dk1"/>
          </a:fontRef>
        </p:style>
        <p:txBody>
          <a:bodyPr wrap="square" rtlCol="0">
            <a:spAutoFit/>
          </a:bodyPr>
          <a:lstStyle/>
          <a:p>
            <a:pPr algn="ctr"/>
            <a:r>
              <a:rPr lang="en-GB" sz="1400" dirty="0">
                <a:latin typeface="Arial" panose="020B0604020202020204" pitchFamily="34" charset="0"/>
                <a:cs typeface="Arial" panose="020B0604020202020204" pitchFamily="34" charset="0"/>
              </a:rPr>
              <a:t>Arrange tutorials</a:t>
            </a:r>
          </a:p>
        </p:txBody>
      </p:sp>
      <p:sp>
        <p:nvSpPr>
          <p:cNvPr id="9" name="TextBox 8"/>
          <p:cNvSpPr txBox="1"/>
          <p:nvPr/>
        </p:nvSpPr>
        <p:spPr>
          <a:xfrm>
            <a:off x="7417904" y="4253947"/>
            <a:ext cx="1977887" cy="523220"/>
          </a:xfrm>
          <a:prstGeom prst="rect">
            <a:avLst/>
          </a:prstGeom>
          <a:ln/>
        </p:spPr>
        <p:style>
          <a:lnRef idx="1">
            <a:schemeClr val="accent5"/>
          </a:lnRef>
          <a:fillRef idx="2">
            <a:schemeClr val="accent5"/>
          </a:fillRef>
          <a:effectRef idx="1">
            <a:schemeClr val="accent5"/>
          </a:effectRef>
          <a:fontRef idx="minor">
            <a:schemeClr val="dk1"/>
          </a:fontRef>
        </p:style>
        <p:txBody>
          <a:bodyPr wrap="square" rtlCol="0">
            <a:spAutoFit/>
          </a:bodyPr>
          <a:lstStyle/>
          <a:p>
            <a:pPr algn="ctr"/>
            <a:r>
              <a:rPr lang="en-GB" sz="1400" dirty="0">
                <a:latin typeface="Arial" panose="020B0604020202020204" pitchFamily="34" charset="0"/>
                <a:cs typeface="Arial" panose="020B0604020202020204" pitchFamily="34" charset="0"/>
              </a:rPr>
              <a:t>Provide feedback on emailed work</a:t>
            </a:r>
          </a:p>
        </p:txBody>
      </p:sp>
      <p:cxnSp>
        <p:nvCxnSpPr>
          <p:cNvPr id="18" name="Straight Connector 17"/>
          <p:cNvCxnSpPr/>
          <p:nvPr/>
        </p:nvCxnSpPr>
        <p:spPr>
          <a:xfrm>
            <a:off x="4740965" y="3687418"/>
            <a:ext cx="1" cy="1668353"/>
          </a:xfrm>
          <a:prstGeom prst="line">
            <a:avLst/>
          </a:prstGeom>
        </p:spPr>
        <p:style>
          <a:lnRef idx="1">
            <a:schemeClr val="accent1"/>
          </a:lnRef>
          <a:fillRef idx="0">
            <a:schemeClr val="accent1"/>
          </a:fillRef>
          <a:effectRef idx="0">
            <a:schemeClr val="accent1"/>
          </a:effectRef>
          <a:fontRef idx="minor">
            <a:schemeClr val="tx1"/>
          </a:fontRef>
        </p:style>
      </p:cxnSp>
      <p:cxnSp>
        <p:nvCxnSpPr>
          <p:cNvPr id="20" name="Straight Connector 19"/>
          <p:cNvCxnSpPr/>
          <p:nvPr/>
        </p:nvCxnSpPr>
        <p:spPr>
          <a:xfrm flipH="1">
            <a:off x="1729409" y="3945835"/>
            <a:ext cx="3001617"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22" name="Straight Connector 21"/>
          <p:cNvCxnSpPr/>
          <p:nvPr/>
        </p:nvCxnSpPr>
        <p:spPr>
          <a:xfrm>
            <a:off x="1729409" y="3960743"/>
            <a:ext cx="0" cy="293204"/>
          </a:xfrm>
          <a:prstGeom prst="line">
            <a:avLst/>
          </a:prstGeom>
        </p:spPr>
        <p:style>
          <a:lnRef idx="1">
            <a:schemeClr val="accent1"/>
          </a:lnRef>
          <a:fillRef idx="0">
            <a:schemeClr val="accent1"/>
          </a:fillRef>
          <a:effectRef idx="0">
            <a:schemeClr val="accent1"/>
          </a:effectRef>
          <a:fontRef idx="minor">
            <a:schemeClr val="tx1"/>
          </a:fontRef>
        </p:style>
      </p:cxnSp>
      <p:cxnSp>
        <p:nvCxnSpPr>
          <p:cNvPr id="25" name="Straight Connector 24"/>
          <p:cNvCxnSpPr/>
          <p:nvPr/>
        </p:nvCxnSpPr>
        <p:spPr>
          <a:xfrm>
            <a:off x="6327361" y="3687418"/>
            <a:ext cx="0" cy="546650"/>
          </a:xfrm>
          <a:prstGeom prst="line">
            <a:avLst/>
          </a:prstGeom>
        </p:spPr>
        <p:style>
          <a:lnRef idx="1">
            <a:schemeClr val="accent1"/>
          </a:lnRef>
          <a:fillRef idx="0">
            <a:schemeClr val="accent1"/>
          </a:fillRef>
          <a:effectRef idx="0">
            <a:schemeClr val="accent1"/>
          </a:effectRef>
          <a:fontRef idx="minor">
            <a:schemeClr val="tx1"/>
          </a:fontRef>
        </p:style>
      </p:cxnSp>
      <p:cxnSp>
        <p:nvCxnSpPr>
          <p:cNvPr id="27" name="Straight Connector 26"/>
          <p:cNvCxnSpPr/>
          <p:nvPr/>
        </p:nvCxnSpPr>
        <p:spPr>
          <a:xfrm>
            <a:off x="6327361" y="3945835"/>
            <a:ext cx="1932056" cy="14908"/>
          </a:xfrm>
          <a:prstGeom prst="line">
            <a:avLst/>
          </a:prstGeom>
        </p:spPr>
        <p:style>
          <a:lnRef idx="1">
            <a:schemeClr val="accent1"/>
          </a:lnRef>
          <a:fillRef idx="0">
            <a:schemeClr val="accent1"/>
          </a:fillRef>
          <a:effectRef idx="0">
            <a:schemeClr val="accent1"/>
          </a:effectRef>
          <a:fontRef idx="minor">
            <a:schemeClr val="tx1"/>
          </a:fontRef>
        </p:style>
      </p:cxnSp>
      <p:cxnSp>
        <p:nvCxnSpPr>
          <p:cNvPr id="29" name="Straight Connector 28"/>
          <p:cNvCxnSpPr/>
          <p:nvPr/>
        </p:nvCxnSpPr>
        <p:spPr>
          <a:xfrm>
            <a:off x="8269357" y="3960743"/>
            <a:ext cx="0" cy="273325"/>
          </a:xfrm>
          <a:prstGeom prst="line">
            <a:avLst/>
          </a:prstGeom>
        </p:spPr>
        <p:style>
          <a:lnRef idx="1">
            <a:schemeClr val="accent1"/>
          </a:lnRef>
          <a:fillRef idx="0">
            <a:schemeClr val="accent1"/>
          </a:fillRef>
          <a:effectRef idx="0">
            <a:schemeClr val="accent1"/>
          </a:effectRef>
          <a:fontRef idx="minor">
            <a:schemeClr val="tx1"/>
          </a:fontRef>
        </p:style>
      </p:cxnSp>
      <p:sp>
        <p:nvSpPr>
          <p:cNvPr id="30" name="TextBox 29"/>
          <p:cNvSpPr txBox="1"/>
          <p:nvPr/>
        </p:nvSpPr>
        <p:spPr>
          <a:xfrm rot="20186768">
            <a:off x="660925" y="661316"/>
            <a:ext cx="2304607" cy="707886"/>
          </a:xfrm>
          <a:prstGeom prst="rect">
            <a:avLst/>
          </a:prstGeom>
          <a:noFill/>
          <a:ln>
            <a:solidFill>
              <a:schemeClr val="accent1">
                <a:lumMod val="60000"/>
                <a:lumOff val="40000"/>
              </a:schemeClr>
            </a:solidFill>
          </a:ln>
        </p:spPr>
        <p:txBody>
          <a:bodyPr wrap="square" rtlCol="0">
            <a:spAutoFit/>
          </a:bodyPr>
          <a:lstStyle/>
          <a:p>
            <a:pPr algn="ctr"/>
            <a:r>
              <a:rPr lang="en-GB" sz="4000" dirty="0">
                <a:solidFill>
                  <a:schemeClr val="accent1">
                    <a:lumMod val="75000"/>
                  </a:schemeClr>
                </a:solidFill>
                <a:latin typeface="Arial" panose="020B0604020202020204" pitchFamily="34" charset="0"/>
                <a:cs typeface="Arial" panose="020B0604020202020204" pitchFamily="34" charset="0"/>
              </a:rPr>
              <a:t>Example</a:t>
            </a:r>
            <a:r>
              <a:rPr lang="en-GB" sz="4000" dirty="0">
                <a:solidFill>
                  <a:srgbClr val="00B050"/>
                </a:solidFill>
                <a:latin typeface="Arial" panose="020B0604020202020204" pitchFamily="34" charset="0"/>
                <a:cs typeface="Arial" panose="020B0604020202020204" pitchFamily="34" charset="0"/>
              </a:rPr>
              <a:t> </a:t>
            </a:r>
          </a:p>
        </p:txBody>
      </p:sp>
      <p:sp>
        <p:nvSpPr>
          <p:cNvPr id="2" name="Rectangle 1"/>
          <p:cNvSpPr/>
          <p:nvPr/>
        </p:nvSpPr>
        <p:spPr>
          <a:xfrm>
            <a:off x="4022000" y="5355771"/>
            <a:ext cx="1991613" cy="735713"/>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Attend appropriate training </a:t>
            </a:r>
          </a:p>
        </p:txBody>
      </p:sp>
    </p:spTree>
    <p:extLst>
      <p:ext uri="{BB962C8B-B14F-4D97-AF65-F5344CB8AC3E}">
        <p14:creationId xmlns:p14="http://schemas.microsoft.com/office/powerpoint/2010/main" val="194116395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905608" y="879231"/>
            <a:ext cx="10621107" cy="4093428"/>
          </a:xfrm>
          <a:prstGeom prst="rect">
            <a:avLst/>
          </a:prstGeom>
          <a:noFill/>
        </p:spPr>
        <p:txBody>
          <a:bodyPr wrap="square" rtlCol="0">
            <a:spAutoFit/>
          </a:bodyPr>
          <a:lstStyle/>
          <a:p>
            <a:pPr marL="342900" indent="-342900">
              <a:buFont typeface="Arial" panose="020B0604020202020204" pitchFamily="34" charset="0"/>
              <a:buChar char="•"/>
            </a:pPr>
            <a:r>
              <a:rPr lang="en-GB" sz="2000" dirty="0"/>
              <a:t>Phase 4 – to talk about </a:t>
            </a:r>
            <a:r>
              <a:rPr lang="en-GB" sz="2000" dirty="0">
                <a:solidFill>
                  <a:srgbClr val="FF0000"/>
                </a:solidFill>
              </a:rPr>
              <a:t>project closure </a:t>
            </a:r>
            <a:r>
              <a:rPr lang="en-GB" sz="2000" dirty="0"/>
              <a:t>phase</a:t>
            </a:r>
          </a:p>
          <a:p>
            <a:endParaRPr lang="en-GB" sz="2000" dirty="0"/>
          </a:p>
          <a:p>
            <a:r>
              <a:rPr lang="en-GB" sz="2000" dirty="0"/>
              <a:t>Talk bout </a:t>
            </a:r>
            <a:r>
              <a:rPr lang="en-GB" sz="2000" dirty="0">
                <a:solidFill>
                  <a:schemeClr val="accent2">
                    <a:lumMod val="75000"/>
                  </a:schemeClr>
                </a:solidFill>
              </a:rPr>
              <a:t>Monitoring tools</a:t>
            </a:r>
          </a:p>
          <a:p>
            <a:endParaRPr lang="en-GB" sz="2000" dirty="0"/>
          </a:p>
          <a:p>
            <a:r>
              <a:rPr lang="en-GB" sz="2000" dirty="0"/>
              <a:t>Talk about </a:t>
            </a:r>
            <a:r>
              <a:rPr lang="en-GB" sz="2000" dirty="0">
                <a:solidFill>
                  <a:schemeClr val="accent2">
                    <a:lumMod val="75000"/>
                  </a:schemeClr>
                </a:solidFill>
              </a:rPr>
              <a:t>Risk analysis </a:t>
            </a:r>
            <a:r>
              <a:rPr lang="en-GB" sz="2000" dirty="0"/>
              <a:t>and how risks were ranked and what action were put in place to </a:t>
            </a:r>
            <a:r>
              <a:rPr lang="en-GB" sz="2000" dirty="0">
                <a:solidFill>
                  <a:schemeClr val="accent2">
                    <a:lumMod val="75000"/>
                  </a:schemeClr>
                </a:solidFill>
              </a:rPr>
              <a:t>mitigate</a:t>
            </a:r>
            <a:r>
              <a:rPr lang="en-GB" sz="2000" dirty="0"/>
              <a:t> them (can draw on </a:t>
            </a:r>
            <a:r>
              <a:rPr lang="en-GB" sz="2000" dirty="0">
                <a:solidFill>
                  <a:schemeClr val="accent2">
                    <a:lumMod val="75000"/>
                  </a:schemeClr>
                </a:solidFill>
              </a:rPr>
              <a:t>SWOT</a:t>
            </a:r>
            <a:r>
              <a:rPr lang="en-GB" sz="2000" dirty="0"/>
              <a:t> or </a:t>
            </a:r>
            <a:r>
              <a:rPr lang="en-GB" sz="2000" dirty="0">
                <a:solidFill>
                  <a:schemeClr val="accent2">
                    <a:lumMod val="75000"/>
                  </a:schemeClr>
                </a:solidFill>
              </a:rPr>
              <a:t>PESTLE</a:t>
            </a:r>
            <a:r>
              <a:rPr lang="en-GB" sz="2000" dirty="0"/>
              <a:t>) link it </a:t>
            </a:r>
            <a:r>
              <a:rPr lang="en-GB" sz="2000" dirty="0">
                <a:solidFill>
                  <a:schemeClr val="accent2">
                    <a:lumMod val="75000"/>
                  </a:schemeClr>
                </a:solidFill>
              </a:rPr>
              <a:t>Iron triangle </a:t>
            </a:r>
          </a:p>
          <a:p>
            <a:endParaRPr lang="en-GB" sz="2000" dirty="0"/>
          </a:p>
          <a:p>
            <a:r>
              <a:rPr lang="en-GB" sz="2000" dirty="0"/>
              <a:t>Talk about </a:t>
            </a:r>
            <a:r>
              <a:rPr lang="en-GB" sz="2000" dirty="0">
                <a:solidFill>
                  <a:schemeClr val="accent2">
                    <a:lumMod val="75000"/>
                  </a:schemeClr>
                </a:solidFill>
              </a:rPr>
              <a:t>project findings </a:t>
            </a:r>
            <a:r>
              <a:rPr lang="en-GB" sz="2000" dirty="0"/>
              <a:t>and </a:t>
            </a:r>
            <a:r>
              <a:rPr lang="en-GB" sz="2000" dirty="0">
                <a:solidFill>
                  <a:schemeClr val="accent2">
                    <a:lumMod val="75000"/>
                  </a:schemeClr>
                </a:solidFill>
              </a:rPr>
              <a:t>evaluation</a:t>
            </a:r>
            <a:r>
              <a:rPr lang="en-GB" sz="2000" dirty="0"/>
              <a:t> of the project (</a:t>
            </a:r>
            <a:r>
              <a:rPr lang="en-GB" sz="2000" dirty="0">
                <a:solidFill>
                  <a:schemeClr val="accent2">
                    <a:lumMod val="75000"/>
                  </a:schemeClr>
                </a:solidFill>
              </a:rPr>
              <a:t>Hard</a:t>
            </a:r>
            <a:r>
              <a:rPr lang="en-GB" sz="2000" dirty="0"/>
              <a:t> outcomes/ </a:t>
            </a:r>
            <a:r>
              <a:rPr lang="en-GB" sz="2000" dirty="0">
                <a:solidFill>
                  <a:schemeClr val="accent2">
                    <a:lumMod val="75000"/>
                  </a:schemeClr>
                </a:solidFill>
              </a:rPr>
              <a:t>soft</a:t>
            </a:r>
            <a:r>
              <a:rPr lang="en-GB" sz="2000" dirty="0"/>
              <a:t> outcomes- </a:t>
            </a:r>
            <a:r>
              <a:rPr lang="en-GB" sz="2000" dirty="0">
                <a:solidFill>
                  <a:schemeClr val="accent2">
                    <a:lumMod val="75000"/>
                  </a:schemeClr>
                </a:solidFill>
              </a:rPr>
              <a:t>feedback</a:t>
            </a:r>
            <a:r>
              <a:rPr lang="en-GB" sz="2000" dirty="0"/>
              <a:t> / </a:t>
            </a:r>
            <a:r>
              <a:rPr lang="en-GB" sz="2000" dirty="0">
                <a:solidFill>
                  <a:schemeClr val="accent2">
                    <a:lumMod val="75000"/>
                  </a:schemeClr>
                </a:solidFill>
              </a:rPr>
              <a:t>lessons</a:t>
            </a:r>
            <a:r>
              <a:rPr lang="en-GB" sz="2000" dirty="0"/>
              <a:t> learnt – link it with Box 4 of Quad chart (how to measure success of project)</a:t>
            </a:r>
          </a:p>
          <a:p>
            <a:endParaRPr lang="en-GB" sz="2000" dirty="0"/>
          </a:p>
          <a:p>
            <a:r>
              <a:rPr lang="en-GB" sz="2000" dirty="0"/>
              <a:t>Limitation of project tools used</a:t>
            </a:r>
          </a:p>
          <a:p>
            <a:endParaRPr lang="en-GB" sz="2000" dirty="0"/>
          </a:p>
          <a:p>
            <a:r>
              <a:rPr lang="en-GB" sz="2000" dirty="0"/>
              <a:t>Conclude presentation</a:t>
            </a:r>
          </a:p>
        </p:txBody>
      </p:sp>
    </p:spTree>
    <p:extLst>
      <p:ext uri="{BB962C8B-B14F-4D97-AF65-F5344CB8AC3E}">
        <p14:creationId xmlns:p14="http://schemas.microsoft.com/office/powerpoint/2010/main" val="282294913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59708" y="238898"/>
            <a:ext cx="10363200" cy="881448"/>
          </a:xfrm>
        </p:spPr>
        <p:txBody>
          <a:bodyPr/>
          <a:lstStyle/>
          <a:p>
            <a:r>
              <a:rPr lang="en-GB" sz="2800" dirty="0"/>
              <a:t>Example – Delivering Skills programme in Lockdown</a:t>
            </a:r>
          </a:p>
        </p:txBody>
      </p:sp>
      <p:graphicFrame>
        <p:nvGraphicFramePr>
          <p:cNvPr id="4" name="Table 3"/>
          <p:cNvGraphicFramePr>
            <a:graphicFrameLocks noGrp="1"/>
          </p:cNvGraphicFramePr>
          <p:nvPr/>
        </p:nvGraphicFramePr>
        <p:xfrm>
          <a:off x="337753" y="1269822"/>
          <a:ext cx="11755392" cy="5351980"/>
        </p:xfrm>
        <a:graphic>
          <a:graphicData uri="http://schemas.openxmlformats.org/drawingml/2006/table">
            <a:tbl>
              <a:tblPr firstRow="1" bandRow="1">
                <a:tableStyleId>{BC89EF96-8CEA-46FF-86C4-4CE0E7609802}</a:tableStyleId>
              </a:tblPr>
              <a:tblGrid>
                <a:gridCol w="2938848">
                  <a:extLst>
                    <a:ext uri="{9D8B030D-6E8A-4147-A177-3AD203B41FA5}">
                      <a16:colId xmlns:a16="http://schemas.microsoft.com/office/drawing/2014/main" val="346813269"/>
                    </a:ext>
                  </a:extLst>
                </a:gridCol>
                <a:gridCol w="2938848">
                  <a:extLst>
                    <a:ext uri="{9D8B030D-6E8A-4147-A177-3AD203B41FA5}">
                      <a16:colId xmlns:a16="http://schemas.microsoft.com/office/drawing/2014/main" val="3138221694"/>
                    </a:ext>
                  </a:extLst>
                </a:gridCol>
                <a:gridCol w="2938848">
                  <a:extLst>
                    <a:ext uri="{9D8B030D-6E8A-4147-A177-3AD203B41FA5}">
                      <a16:colId xmlns:a16="http://schemas.microsoft.com/office/drawing/2014/main" val="3825720663"/>
                    </a:ext>
                  </a:extLst>
                </a:gridCol>
                <a:gridCol w="2938848">
                  <a:extLst>
                    <a:ext uri="{9D8B030D-6E8A-4147-A177-3AD203B41FA5}">
                      <a16:colId xmlns:a16="http://schemas.microsoft.com/office/drawing/2014/main" val="86433115"/>
                    </a:ext>
                  </a:extLst>
                </a:gridCol>
              </a:tblGrid>
              <a:tr h="1420060">
                <a:tc>
                  <a:txBody>
                    <a:bodyPr/>
                    <a:lstStyle/>
                    <a:p>
                      <a:pPr algn="ctr"/>
                      <a:r>
                        <a:rPr lang="en-GB" dirty="0"/>
                        <a:t>Impact</a:t>
                      </a:r>
                    </a:p>
                    <a:p>
                      <a:pPr algn="ctr"/>
                      <a:r>
                        <a:rPr lang="en-GB" dirty="0"/>
                        <a:t>(H/M/L)</a:t>
                      </a:r>
                    </a:p>
                  </a:txBody>
                  <a:tcPr/>
                </a:tc>
                <a:tc>
                  <a:txBody>
                    <a:bodyPr/>
                    <a:lstStyle/>
                    <a:p>
                      <a:pPr algn="ctr"/>
                      <a:r>
                        <a:rPr lang="en-GB" dirty="0"/>
                        <a:t>Likelihood</a:t>
                      </a:r>
                    </a:p>
                    <a:p>
                      <a:pPr algn="ctr"/>
                      <a:r>
                        <a:rPr lang="en-GB" dirty="0"/>
                        <a:t>(H/M/L)</a:t>
                      </a:r>
                    </a:p>
                  </a:txBody>
                  <a:tcPr/>
                </a:tc>
                <a:tc>
                  <a:txBody>
                    <a:bodyPr/>
                    <a:lstStyle/>
                    <a:p>
                      <a:pPr algn="ctr"/>
                      <a:r>
                        <a:rPr lang="en-GB" dirty="0"/>
                        <a:t>Risk</a:t>
                      </a:r>
                    </a:p>
                  </a:txBody>
                  <a:tcPr/>
                </a:tc>
                <a:tc>
                  <a:txBody>
                    <a:bodyPr/>
                    <a:lstStyle/>
                    <a:p>
                      <a:pPr algn="ctr"/>
                      <a:r>
                        <a:rPr lang="en-GB" dirty="0"/>
                        <a:t>Mitigating Action</a:t>
                      </a:r>
                    </a:p>
                  </a:txBody>
                  <a:tcPr/>
                </a:tc>
                <a:extLst>
                  <a:ext uri="{0D108BD9-81ED-4DB2-BD59-A6C34878D82A}">
                    <a16:rowId xmlns:a16="http://schemas.microsoft.com/office/drawing/2014/main" val="2450730737"/>
                  </a:ext>
                </a:extLst>
              </a:tr>
              <a:tr h="822733">
                <a:tc>
                  <a:txBody>
                    <a:bodyPr/>
                    <a:lstStyle/>
                    <a:p>
                      <a:r>
                        <a:rPr lang="en-GB" sz="1600" dirty="0"/>
                        <a:t>H</a:t>
                      </a:r>
                    </a:p>
                  </a:txBody>
                  <a:tcPr/>
                </a:tc>
                <a:tc>
                  <a:txBody>
                    <a:bodyPr/>
                    <a:lstStyle/>
                    <a:p>
                      <a:r>
                        <a:rPr lang="en-GB" sz="1600" dirty="0"/>
                        <a:t>H</a:t>
                      </a:r>
                    </a:p>
                  </a:txBody>
                  <a:tcPr/>
                </a:tc>
                <a:tc>
                  <a:txBody>
                    <a:bodyPr/>
                    <a:lstStyle/>
                    <a:p>
                      <a:r>
                        <a:rPr lang="en-GB" sz="1600" dirty="0"/>
                        <a:t>Staff not confident to deliver</a:t>
                      </a:r>
                    </a:p>
                    <a:p>
                      <a:r>
                        <a:rPr lang="en-GB" sz="1600" dirty="0"/>
                        <a:t>(Product/ Resource/ Schedule risk) Internal</a:t>
                      </a:r>
                    </a:p>
                  </a:txBody>
                  <a:tcPr/>
                </a:tc>
                <a:tc>
                  <a:txBody>
                    <a:bodyPr/>
                    <a:lstStyle/>
                    <a:p>
                      <a:r>
                        <a:rPr lang="en-GB" sz="1600" dirty="0"/>
                        <a:t>Provide online training and access to software and IT equipment</a:t>
                      </a:r>
                    </a:p>
                  </a:txBody>
                  <a:tcPr/>
                </a:tc>
                <a:extLst>
                  <a:ext uri="{0D108BD9-81ED-4DB2-BD59-A6C34878D82A}">
                    <a16:rowId xmlns:a16="http://schemas.microsoft.com/office/drawing/2014/main" val="2670898538"/>
                  </a:ext>
                </a:extLst>
              </a:tr>
              <a:tr h="822733">
                <a:tc>
                  <a:txBody>
                    <a:bodyPr/>
                    <a:lstStyle/>
                    <a:p>
                      <a:r>
                        <a:rPr lang="en-GB" sz="1600" dirty="0"/>
                        <a:t>H</a:t>
                      </a:r>
                    </a:p>
                  </a:txBody>
                  <a:tcPr/>
                </a:tc>
                <a:tc>
                  <a:txBody>
                    <a:bodyPr/>
                    <a:lstStyle/>
                    <a:p>
                      <a:r>
                        <a:rPr lang="en-GB" sz="1600" dirty="0"/>
                        <a:t>M</a:t>
                      </a:r>
                    </a:p>
                  </a:txBody>
                  <a:tcPr/>
                </a:tc>
                <a:tc>
                  <a:txBody>
                    <a:bodyPr/>
                    <a:lstStyle/>
                    <a:p>
                      <a:r>
                        <a:rPr lang="en-GB" sz="1600" dirty="0"/>
                        <a:t>Students not engaging </a:t>
                      </a:r>
                    </a:p>
                    <a:p>
                      <a:r>
                        <a:rPr lang="en-GB" sz="1600" dirty="0"/>
                        <a:t>(Product</a:t>
                      </a:r>
                      <a:r>
                        <a:rPr lang="en-GB" sz="1600" baseline="0" dirty="0"/>
                        <a:t> </a:t>
                      </a:r>
                      <a:r>
                        <a:rPr lang="en-GB" sz="1600" dirty="0"/>
                        <a:t>risk) Partly Internal/ External</a:t>
                      </a:r>
                    </a:p>
                  </a:txBody>
                  <a:tcPr/>
                </a:tc>
                <a:tc>
                  <a:txBody>
                    <a:bodyPr/>
                    <a:lstStyle/>
                    <a:p>
                      <a:r>
                        <a:rPr lang="en-GB" sz="1600" dirty="0"/>
                        <a:t>Provide effective, engaging, varied resources,</a:t>
                      </a:r>
                      <a:r>
                        <a:rPr lang="en-GB" sz="1600" baseline="0" dirty="0"/>
                        <a:t> </a:t>
                      </a:r>
                      <a:r>
                        <a:rPr lang="en-GB" sz="1600" dirty="0"/>
                        <a:t>one to one support for students through lectures and tutorial &amp; access</a:t>
                      </a:r>
                      <a:r>
                        <a:rPr lang="en-GB" sz="1600" baseline="0" dirty="0"/>
                        <a:t> to interactive moodle pages. Chase up via emails any issues and look to provide support in addressing them</a:t>
                      </a:r>
                      <a:endParaRPr lang="en-GB" sz="1600" dirty="0"/>
                    </a:p>
                  </a:txBody>
                  <a:tcPr/>
                </a:tc>
                <a:extLst>
                  <a:ext uri="{0D108BD9-81ED-4DB2-BD59-A6C34878D82A}">
                    <a16:rowId xmlns:a16="http://schemas.microsoft.com/office/drawing/2014/main" val="2071362531"/>
                  </a:ext>
                </a:extLst>
              </a:tr>
              <a:tr h="822733">
                <a:tc>
                  <a:txBody>
                    <a:bodyPr/>
                    <a:lstStyle/>
                    <a:p>
                      <a:r>
                        <a:rPr lang="en-GB" sz="1600" dirty="0"/>
                        <a:t>H</a:t>
                      </a:r>
                    </a:p>
                  </a:txBody>
                  <a:tcPr/>
                </a:tc>
                <a:tc>
                  <a:txBody>
                    <a:bodyPr/>
                    <a:lstStyle/>
                    <a:p>
                      <a:r>
                        <a:rPr lang="en-GB" sz="1600" dirty="0"/>
                        <a:t>L</a:t>
                      </a:r>
                    </a:p>
                  </a:txBody>
                  <a:tcPr/>
                </a:tc>
                <a:tc>
                  <a:txBody>
                    <a:bodyPr/>
                    <a:lstStyle/>
                    <a:p>
                      <a:r>
                        <a:rPr lang="en-GB" sz="1600" dirty="0"/>
                        <a:t>Internet connection for staff and students</a:t>
                      </a:r>
                    </a:p>
                    <a:p>
                      <a:r>
                        <a:rPr lang="en-GB" sz="1600" dirty="0"/>
                        <a:t>(Resource/ schedule risk) External</a:t>
                      </a:r>
                    </a:p>
                  </a:txBody>
                  <a:tcPr/>
                </a:tc>
                <a:tc>
                  <a:txBody>
                    <a:bodyPr/>
                    <a:lstStyle/>
                    <a:p>
                      <a:r>
                        <a:rPr lang="en-GB" sz="1600" dirty="0"/>
                        <a:t>Provide advice and support via 24 hour IT </a:t>
                      </a:r>
                      <a:r>
                        <a:rPr lang="en-GB" sz="1600" dirty="0" err="1"/>
                        <a:t>hwb</a:t>
                      </a:r>
                      <a:endParaRPr lang="en-GB" sz="1600" dirty="0"/>
                    </a:p>
                  </a:txBody>
                  <a:tcPr/>
                </a:tc>
                <a:extLst>
                  <a:ext uri="{0D108BD9-81ED-4DB2-BD59-A6C34878D82A}">
                    <a16:rowId xmlns:a16="http://schemas.microsoft.com/office/drawing/2014/main" val="3959459922"/>
                  </a:ext>
                </a:extLst>
              </a:tr>
            </a:tbl>
          </a:graphicData>
        </a:graphic>
      </p:graphicFrame>
    </p:spTree>
    <p:extLst>
      <p:ext uri="{BB962C8B-B14F-4D97-AF65-F5344CB8AC3E}">
        <p14:creationId xmlns:p14="http://schemas.microsoft.com/office/powerpoint/2010/main" val="183069332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413737" y="2273055"/>
            <a:ext cx="3455377" cy="1325563"/>
          </a:xfrm>
        </p:spPr>
        <p:txBody>
          <a:bodyPr/>
          <a:lstStyle/>
          <a:p>
            <a:pPr algn="ctr"/>
            <a:r>
              <a:rPr lang="en-GB" dirty="0"/>
              <a:t>Project evaluation</a:t>
            </a:r>
          </a:p>
        </p:txBody>
      </p:sp>
      <p:sp>
        <p:nvSpPr>
          <p:cNvPr id="3" name="Rectangle 2"/>
          <p:cNvSpPr/>
          <p:nvPr/>
        </p:nvSpPr>
        <p:spPr>
          <a:xfrm>
            <a:off x="720969" y="826477"/>
            <a:ext cx="2848708" cy="1446578"/>
          </a:xfrm>
          <a:prstGeom prst="rect">
            <a:avLst/>
          </a:prstGeom>
        </p:spPr>
        <p:style>
          <a:lnRef idx="2">
            <a:schemeClr val="accent1"/>
          </a:lnRef>
          <a:fillRef idx="1">
            <a:schemeClr val="lt1"/>
          </a:fillRef>
          <a:effectRef idx="0">
            <a:schemeClr val="accent1"/>
          </a:effectRef>
          <a:fontRef idx="minor">
            <a:schemeClr val="dk1"/>
          </a:fontRef>
        </p:style>
        <p:txBody>
          <a:bodyPr rtlCol="0" anchor="ctr"/>
          <a:lstStyle/>
          <a:p>
            <a:pPr algn="ctr"/>
            <a:r>
              <a:rPr lang="en-GB" dirty="0">
                <a:solidFill>
                  <a:schemeClr val="accent2">
                    <a:lumMod val="75000"/>
                  </a:schemeClr>
                </a:solidFill>
              </a:rPr>
              <a:t>Hard</a:t>
            </a:r>
            <a:r>
              <a:rPr lang="en-GB" dirty="0"/>
              <a:t> - 65 students completed level 5 or passed on to next term (over the pandemic period)</a:t>
            </a:r>
          </a:p>
        </p:txBody>
      </p:sp>
      <p:sp>
        <p:nvSpPr>
          <p:cNvPr id="4" name="Rectangle 3"/>
          <p:cNvSpPr/>
          <p:nvPr/>
        </p:nvSpPr>
        <p:spPr>
          <a:xfrm>
            <a:off x="325315" y="2760785"/>
            <a:ext cx="4264270" cy="3059723"/>
          </a:xfrm>
          <a:prstGeom prst="rect">
            <a:avLst/>
          </a:prstGeom>
        </p:spPr>
        <p:style>
          <a:lnRef idx="2">
            <a:schemeClr val="accent5"/>
          </a:lnRef>
          <a:fillRef idx="1">
            <a:schemeClr val="lt1"/>
          </a:fillRef>
          <a:effectRef idx="0">
            <a:schemeClr val="accent5"/>
          </a:effectRef>
          <a:fontRef idx="minor">
            <a:schemeClr val="dk1"/>
          </a:fontRef>
        </p:style>
        <p:txBody>
          <a:bodyPr rtlCol="0" anchor="ctr"/>
          <a:lstStyle/>
          <a:p>
            <a:r>
              <a:rPr lang="en-GB" sz="1600" dirty="0">
                <a:solidFill>
                  <a:schemeClr val="accent2">
                    <a:lumMod val="75000"/>
                  </a:schemeClr>
                </a:solidFill>
              </a:rPr>
              <a:t>Soft</a:t>
            </a:r>
            <a:r>
              <a:rPr lang="en-GB" sz="1600" dirty="0"/>
              <a:t> - Feedback – mostly positive measuring soft outcome, students felt there was plenty of support online by lecturers and they could access resources at their own convenience (</a:t>
            </a:r>
            <a:r>
              <a:rPr lang="en-GB" sz="1600" dirty="0">
                <a:solidFill>
                  <a:schemeClr val="accent2">
                    <a:lumMod val="75000"/>
                  </a:schemeClr>
                </a:solidFill>
              </a:rPr>
              <a:t>illuminative – sharing experience</a:t>
            </a:r>
            <a:r>
              <a:rPr lang="en-GB" sz="1600" dirty="0"/>
              <a:t>)</a:t>
            </a:r>
          </a:p>
          <a:p>
            <a:r>
              <a:rPr lang="en-GB" sz="1600" dirty="0"/>
              <a:t>Some students highlighted missing the social impact and missing meeting up with fellow students and benefits of peer support (</a:t>
            </a:r>
            <a:r>
              <a:rPr lang="en-GB" sz="1600" dirty="0">
                <a:solidFill>
                  <a:schemeClr val="accent2">
                    <a:lumMod val="75000"/>
                  </a:schemeClr>
                </a:solidFill>
              </a:rPr>
              <a:t>Formative – measuring how to improve things)</a:t>
            </a:r>
          </a:p>
          <a:p>
            <a:r>
              <a:rPr lang="en-GB" sz="1600" dirty="0"/>
              <a:t>(measured though student staff committee meeting, end of module surveys)</a:t>
            </a:r>
          </a:p>
        </p:txBody>
      </p:sp>
      <p:sp>
        <p:nvSpPr>
          <p:cNvPr id="5" name="Rectangle 4"/>
          <p:cNvSpPr/>
          <p:nvPr/>
        </p:nvSpPr>
        <p:spPr>
          <a:xfrm>
            <a:off x="9082454" y="826477"/>
            <a:ext cx="2523392" cy="1327638"/>
          </a:xfrm>
          <a:prstGeom prst="rect">
            <a:avLst/>
          </a:prstGeom>
        </p:spPr>
        <p:style>
          <a:lnRef idx="2">
            <a:schemeClr val="accent1"/>
          </a:lnRef>
          <a:fillRef idx="1">
            <a:schemeClr val="lt1"/>
          </a:fillRef>
          <a:effectRef idx="0">
            <a:schemeClr val="accent1"/>
          </a:effectRef>
          <a:fontRef idx="minor">
            <a:schemeClr val="dk1"/>
          </a:fontRef>
        </p:style>
        <p:txBody>
          <a:bodyPr rtlCol="0" anchor="ctr"/>
          <a:lstStyle/>
          <a:p>
            <a:pPr algn="ctr"/>
            <a:r>
              <a:rPr lang="en-GB" dirty="0">
                <a:solidFill>
                  <a:schemeClr val="accent2">
                    <a:lumMod val="75000"/>
                  </a:schemeClr>
                </a:solidFill>
              </a:rPr>
              <a:t>Soft</a:t>
            </a:r>
            <a:r>
              <a:rPr lang="en-GB" dirty="0"/>
              <a:t> (</a:t>
            </a:r>
            <a:r>
              <a:rPr lang="en-GB" dirty="0">
                <a:solidFill>
                  <a:schemeClr val="accent2">
                    <a:lumMod val="75000"/>
                  </a:schemeClr>
                </a:solidFill>
              </a:rPr>
              <a:t>Reaction</a:t>
            </a:r>
            <a:r>
              <a:rPr lang="en-GB" dirty="0"/>
              <a:t> – useful experience) Lessons learnt – look to apply blended approach moving forward </a:t>
            </a:r>
          </a:p>
        </p:txBody>
      </p:sp>
      <p:sp>
        <p:nvSpPr>
          <p:cNvPr id="6" name="Rectangle 5"/>
          <p:cNvSpPr/>
          <p:nvPr/>
        </p:nvSpPr>
        <p:spPr>
          <a:xfrm>
            <a:off x="9082454" y="2760785"/>
            <a:ext cx="2620108" cy="3138853"/>
          </a:xfrm>
          <a:prstGeom prst="rect">
            <a:avLst/>
          </a:prstGeom>
        </p:spPr>
        <p:style>
          <a:lnRef idx="2">
            <a:schemeClr val="accent1"/>
          </a:lnRef>
          <a:fillRef idx="1">
            <a:schemeClr val="lt1"/>
          </a:fillRef>
          <a:effectRef idx="0">
            <a:schemeClr val="accent1"/>
          </a:effectRef>
          <a:fontRef idx="minor">
            <a:schemeClr val="dk1"/>
          </a:fontRef>
        </p:style>
        <p:txBody>
          <a:bodyPr rtlCol="0" anchor="ctr"/>
          <a:lstStyle/>
          <a:p>
            <a:pPr algn="ctr"/>
            <a:r>
              <a:rPr lang="en-GB" dirty="0">
                <a:solidFill>
                  <a:schemeClr val="accent2">
                    <a:lumMod val="75000"/>
                  </a:schemeClr>
                </a:solidFill>
              </a:rPr>
              <a:t>Soft</a:t>
            </a:r>
            <a:r>
              <a:rPr lang="en-GB" dirty="0"/>
              <a:t> outcome – (</a:t>
            </a:r>
            <a:r>
              <a:rPr lang="en-GB" dirty="0">
                <a:solidFill>
                  <a:schemeClr val="accent2">
                    <a:lumMod val="75000"/>
                  </a:schemeClr>
                </a:solidFill>
              </a:rPr>
              <a:t>Behaviour-</a:t>
            </a:r>
            <a:r>
              <a:rPr lang="en-GB" dirty="0"/>
              <a:t> changed behaviour of delivering lecturing)  The skills program team coped well with the changes, supported one another with new technologies and feel confident using online resources moving forward </a:t>
            </a:r>
          </a:p>
        </p:txBody>
      </p:sp>
    </p:spTree>
    <p:extLst>
      <p:ext uri="{BB962C8B-B14F-4D97-AF65-F5344CB8AC3E}">
        <p14:creationId xmlns:p14="http://schemas.microsoft.com/office/powerpoint/2010/main" val="156864106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B16D80-DDEE-4E43-85DD-15B29EF49399}"/>
              </a:ext>
            </a:extLst>
          </p:cNvPr>
          <p:cNvSpPr>
            <a:spLocks noGrp="1"/>
          </p:cNvSpPr>
          <p:nvPr>
            <p:ph type="title"/>
          </p:nvPr>
        </p:nvSpPr>
        <p:spPr>
          <a:xfrm>
            <a:off x="799872" y="2103437"/>
            <a:ext cx="10515600" cy="1325563"/>
          </a:xfrm>
        </p:spPr>
        <p:txBody>
          <a:bodyPr/>
          <a:lstStyle/>
          <a:p>
            <a:pPr algn="ctr"/>
            <a:r>
              <a:rPr lang="en-GB" dirty="0"/>
              <a:t>The end</a:t>
            </a:r>
          </a:p>
        </p:txBody>
      </p:sp>
    </p:spTree>
    <p:extLst>
      <p:ext uri="{BB962C8B-B14F-4D97-AF65-F5344CB8AC3E}">
        <p14:creationId xmlns:p14="http://schemas.microsoft.com/office/powerpoint/2010/main" val="183868362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746</TotalTime>
  <Words>1344</Words>
  <Application>Microsoft Office PowerPoint</Application>
  <PresentationFormat>Widescreen</PresentationFormat>
  <Paragraphs>144</Paragraphs>
  <Slides>12</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12</vt:i4>
      </vt:variant>
    </vt:vector>
  </HeadingPairs>
  <TitlesOfParts>
    <vt:vector size="16" baseType="lpstr">
      <vt:lpstr>Arial</vt:lpstr>
      <vt:lpstr>Calibri</vt:lpstr>
      <vt:lpstr>Calibri Light</vt:lpstr>
      <vt:lpstr>Office Theme</vt:lpstr>
      <vt:lpstr>Assignment guidance</vt:lpstr>
      <vt:lpstr>Presentation(Transferable skills)</vt:lpstr>
      <vt:lpstr>Organise your presentation amongst group members to cover all tools in each of the life cycle phase:-</vt:lpstr>
      <vt:lpstr>PowerPoint Presentation</vt:lpstr>
      <vt:lpstr>PowerPoint Presentation</vt:lpstr>
      <vt:lpstr>PowerPoint Presentation</vt:lpstr>
      <vt:lpstr>PowerPoint Presentation</vt:lpstr>
      <vt:lpstr>PowerPoint Presentation</vt:lpstr>
      <vt:lpstr>PowerPoint Presentation</vt:lpstr>
      <vt:lpstr>Example – Delivering Skills programme in Lockdown</vt:lpstr>
      <vt:lpstr>Project evaluation</vt:lpstr>
      <vt:lpstr>The end</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Assignment guidnace</dc:title>
  <dc:creator>Shehla Khan</dc:creator>
  <cp:lastModifiedBy>Shehla Khan</cp:lastModifiedBy>
  <cp:revision>21</cp:revision>
  <dcterms:created xsi:type="dcterms:W3CDTF">2019-05-29T09:57:38Z</dcterms:created>
  <dcterms:modified xsi:type="dcterms:W3CDTF">2022-05-30T21:25:50Z</dcterms:modified>
</cp:coreProperties>
</file>