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4"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62"/>
  </p:normalViewPr>
  <p:slideViewPr>
    <p:cSldViewPr snapToGrid="0">
      <p:cViewPr varScale="1">
        <p:scale>
          <a:sx n="91" d="100"/>
          <a:sy n="91" d="100"/>
        </p:scale>
        <p:origin x="84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15C1AB-449D-C444-86FD-BE8E423DE822}" type="datetimeFigureOut">
              <a:rPr lang="en-GB" smtClean="0"/>
              <a:t>28/01/2025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DDA0BB-0767-9942-8C67-31CC6B65181E}" type="slidenum">
              <a:rPr lang="en-GB" smtClean="0"/>
              <a:t>‹#›</a:t>
            </a:fld>
            <a:endParaRPr lang="en-GB"/>
          </a:p>
        </p:txBody>
      </p:sp>
    </p:spTree>
    <p:extLst>
      <p:ext uri="{BB962C8B-B14F-4D97-AF65-F5344CB8AC3E}">
        <p14:creationId xmlns:p14="http://schemas.microsoft.com/office/powerpoint/2010/main" val="21175842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pPr>
            <a:r>
              <a:rPr lang="en-GB" sz="1800" dirty="0">
                <a:effectLst/>
                <a:latin typeface="Calibri" panose="020F0502020204030204" pitchFamily="34" charset="0"/>
                <a:ea typeface="Times New Roman" panose="02020603050405020304" pitchFamily="18" charset="0"/>
              </a:rPr>
              <a:t>For example, I observed children climbing trees, navigating uneven terrain, and engaging in imaginative play with natural materials like sticks, leaves, and mud. These activities challenged the children's motor skills, balance, and coordination while fostering problem-solving, collaboration, and creativity. I also saw children using their senses to explore the natural world, such as feeling the textures of bark, listening to the sounds of birds, and observing the changes in the environment.</a:t>
            </a:r>
            <a:endParaRPr lang="en-GB" sz="1800" dirty="0">
              <a:effectLst/>
              <a:latin typeface="Times New Roman" panose="02020603050405020304" pitchFamily="18" charset="0"/>
              <a:ea typeface="Times New Roman" panose="02020603050405020304" pitchFamily="18" charset="0"/>
            </a:endParaRPr>
          </a:p>
          <a:p>
            <a:pPr>
              <a:lnSpc>
                <a:spcPct val="115000"/>
              </a:lnSpc>
            </a:pPr>
            <a:r>
              <a:rPr lang="en-GB" sz="1800" dirty="0">
                <a:effectLst/>
                <a:latin typeface="Calibri" panose="020F0502020204030204" pitchFamily="34" charset="0"/>
                <a:ea typeface="Times New Roman" panose="02020603050405020304" pitchFamily="18" charset="0"/>
              </a:rPr>
              <a:t>In the following sections, I will delve into the key insights from these observations and provide recommendations for effectively integrating outdoor learning into educational practices.</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BDDA0BB-0767-9942-8C67-31CC6B65181E}" type="slidenum">
              <a:rPr lang="en-GB" smtClean="0"/>
              <a:t>3</a:t>
            </a:fld>
            <a:endParaRPr lang="en-GB"/>
          </a:p>
        </p:txBody>
      </p:sp>
    </p:spTree>
    <p:extLst>
      <p:ext uri="{BB962C8B-B14F-4D97-AF65-F5344CB8AC3E}">
        <p14:creationId xmlns:p14="http://schemas.microsoft.com/office/powerpoint/2010/main" val="27058489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pPr>
            <a:r>
              <a:rPr lang="en-GB" sz="1800" dirty="0">
                <a:effectLst/>
                <a:latin typeface="Calibri" panose="020F0502020204030204" pitchFamily="34" charset="0"/>
                <a:ea typeface="Times New Roman" panose="02020603050405020304" pitchFamily="18" charset="0"/>
              </a:rPr>
              <a:t>The observations focused on capturing detailed accounts of the children's behaviours, interactions, and use of the outdoor spaces. This included noting specific activities such as tree climbing, den building, hopping, skipping and sensory exploration. We paid close attention to how the children problem-solved, collaborated, and developed physical skills during these experiences.</a:t>
            </a:r>
            <a:endParaRPr lang="en-GB" sz="1800" dirty="0">
              <a:effectLst/>
              <a:latin typeface="Times New Roman" panose="02020603050405020304" pitchFamily="18" charset="0"/>
              <a:ea typeface="Times New Roman" panose="02020603050405020304" pitchFamily="18" charset="0"/>
            </a:endParaRPr>
          </a:p>
          <a:p>
            <a:pPr>
              <a:lnSpc>
                <a:spcPct val="115000"/>
              </a:lnSpc>
            </a:pPr>
            <a:r>
              <a:rPr lang="en-GB" sz="1800" dirty="0">
                <a:effectLst/>
                <a:latin typeface="Calibri" panose="020F0502020204030204" pitchFamily="34" charset="0"/>
                <a:ea typeface="Times New Roman" panose="02020603050405020304" pitchFamily="18" charset="0"/>
              </a:rPr>
              <a:t>By adopting a qualitative, observational approach, we gained in-depth, contextual insights into the benefits of outdoor learning and the development of physical literacy. Our observations allowed us to witness first-hand how the natural environment fostered the children's holistic development.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BDDA0BB-0767-9942-8C67-31CC6B65181E}" type="slidenum">
              <a:rPr lang="en-GB" smtClean="0"/>
              <a:t>4</a:t>
            </a:fld>
            <a:endParaRPr lang="en-GB"/>
          </a:p>
        </p:txBody>
      </p:sp>
    </p:spTree>
    <p:extLst>
      <p:ext uri="{BB962C8B-B14F-4D97-AF65-F5344CB8AC3E}">
        <p14:creationId xmlns:p14="http://schemas.microsoft.com/office/powerpoint/2010/main" val="7507484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pPr>
            <a:r>
              <a:rPr lang="en-GB" sz="1800" dirty="0">
                <a:effectLst/>
                <a:latin typeface="Calibri" panose="020F0502020204030204" pitchFamily="34" charset="0"/>
                <a:ea typeface="Times New Roman" panose="02020603050405020304" pitchFamily="18" charset="0"/>
              </a:rPr>
              <a:t>Furthermore, the children's interaction with the outdoor environment showcased their flourishing mountain motor development, as they navigated various levels, such as high and low, and used found objects like sticks and leaves to enrich their play. This spatial awareness and problem-solving ability are hallmarks of physical literacy, as they enable children to engage with their surroundings (Wilson, 2018) confidently and competently.</a:t>
            </a: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15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rPr>
              <a:t>The concept of "affordances" - the opportunities for action that the environment provides - was evident in the children's play. As they explored the sand, leaves, and other natural elements, they discovered new ways to interact and learn, seamlessly integrating physical, cognitive, and social development (Keenan, Crowley, &amp; Evans, 2016). This holistic approach to learning aligns with the principles of physical literacy, where the focus is on the child's overall well-being and competence, rather than just isolated physical skills. In conclusion, the observations of children's outdoor play and learning have highlighted the crucial role that the natural environment plays in the development of physical literacy. By fostering fundamental movement skills, mountain motor development, and a sense of agency through the affordances of the outdoors, educators can create rich, engaging, and holistic learning experiences that support children's overall growth and well-being.</a:t>
            </a:r>
            <a:endParaRPr lang="en-GB" sz="1800" dirty="0">
              <a:effectLst/>
              <a:latin typeface="Times New Roman" panose="02020603050405020304" pitchFamily="18" charset="0"/>
              <a:ea typeface="Times New Roman" panose="02020603050405020304" pitchFamily="18" charset="0"/>
            </a:endParaRPr>
          </a:p>
          <a:p>
            <a:pPr>
              <a:lnSpc>
                <a:spcPct val="115000"/>
              </a:lnSpc>
            </a:pP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BDDA0BB-0767-9942-8C67-31CC6B65181E}" type="slidenum">
              <a:rPr lang="en-GB" smtClean="0"/>
              <a:t>8</a:t>
            </a:fld>
            <a:endParaRPr lang="en-GB"/>
          </a:p>
        </p:txBody>
      </p:sp>
    </p:spTree>
    <p:extLst>
      <p:ext uri="{BB962C8B-B14F-4D97-AF65-F5344CB8AC3E}">
        <p14:creationId xmlns:p14="http://schemas.microsoft.com/office/powerpoint/2010/main" val="14725323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pPr>
            <a:r>
              <a:rPr lang="en-GB" sz="1800" dirty="0">
                <a:effectLst/>
                <a:latin typeface="Calibri" panose="020F0502020204030204" pitchFamily="34" charset="0"/>
                <a:ea typeface="Times New Roman" panose="02020603050405020304" pitchFamily="18" charset="0"/>
              </a:rPr>
              <a:t>Beyond just developing motor skills, outdoor play affords children the opportunity to explore their physical capabilities in the environment. We noticed children stepping over obstacles, crouching to examine objects, and using varying levels - all examples of children testing their movements and discovering new ways to interact with their surroundings (</a:t>
            </a:r>
            <a:r>
              <a:rPr lang="en-GB" sz="1800" dirty="0" err="1">
                <a:effectLst/>
                <a:latin typeface="Calibri" panose="020F0502020204030204" pitchFamily="34" charset="0"/>
                <a:ea typeface="Times New Roman" panose="02020603050405020304" pitchFamily="18" charset="0"/>
              </a:rPr>
              <a:t>MacIntyre</a:t>
            </a:r>
            <a:r>
              <a:rPr lang="en-GB" sz="1800" dirty="0">
                <a:effectLst/>
                <a:latin typeface="Calibri" panose="020F0502020204030204" pitchFamily="34" charset="0"/>
                <a:ea typeface="Times New Roman" panose="02020603050405020304" pitchFamily="18" charset="0"/>
              </a:rPr>
              <a:t> &amp; </a:t>
            </a:r>
            <a:r>
              <a:rPr lang="en-GB" sz="1800" dirty="0" err="1">
                <a:effectLst/>
                <a:latin typeface="Calibri" panose="020F0502020204030204" pitchFamily="34" charset="0"/>
                <a:ea typeface="Times New Roman" panose="02020603050405020304" pitchFamily="18" charset="0"/>
              </a:rPr>
              <a:t>McVitty</a:t>
            </a:r>
            <a:r>
              <a:rPr lang="en-GB" sz="1800" dirty="0">
                <a:effectLst/>
                <a:latin typeface="Calibri" panose="020F0502020204030204" pitchFamily="34" charset="0"/>
                <a:ea typeface="Times New Roman" panose="02020603050405020304" pitchFamily="18" charset="0"/>
              </a:rPr>
              <a:t>, 2004). This interplay between the child and their environment is a key aspect of affordance theory, which posits that the outdoor space presents numerous opportunities for movement and learning (Gibson, 1979).</a:t>
            </a:r>
            <a:endParaRPr lang="en-GB" sz="1800" dirty="0">
              <a:effectLst/>
              <a:latin typeface="Times New Roman" panose="02020603050405020304" pitchFamily="18" charset="0"/>
              <a:ea typeface="Times New Roman" panose="02020603050405020304" pitchFamily="18" charset="0"/>
            </a:endParaRPr>
          </a:p>
          <a:p>
            <a:pPr>
              <a:lnSpc>
                <a:spcPct val="115000"/>
              </a:lnSpc>
            </a:pPr>
            <a:r>
              <a:rPr lang="en-GB" sz="1800" dirty="0">
                <a:effectLst/>
                <a:latin typeface="Calibri" panose="020F0502020204030204" pitchFamily="34" charset="0"/>
                <a:ea typeface="Times New Roman" panose="02020603050405020304" pitchFamily="18" charset="0"/>
              </a:rPr>
              <a:t>By engaging in rich outdoor play experiences, children can develop a strong foundation of physical literacy - the motivation, confidence, physical competence, knowledge, and understanding to value and take responsibility for engagement in physical activities for life (IPLA, 2016). Fostering this holistic approach to physical development is crucial for supporting children's overall well-being and setting them up for lifelong physical activity.</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BDDA0BB-0767-9942-8C67-31CC6B65181E}" type="slidenum">
              <a:rPr lang="en-GB" smtClean="0"/>
              <a:t>9</a:t>
            </a:fld>
            <a:endParaRPr lang="en-GB"/>
          </a:p>
        </p:txBody>
      </p:sp>
    </p:spTree>
    <p:extLst>
      <p:ext uri="{BB962C8B-B14F-4D97-AF65-F5344CB8AC3E}">
        <p14:creationId xmlns:p14="http://schemas.microsoft.com/office/powerpoint/2010/main" val="33764861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pPr>
            <a:r>
              <a:rPr lang="en-GB" sz="1800" dirty="0">
                <a:effectLst/>
                <a:latin typeface="Calibri" panose="020F0502020204030204" pitchFamily="34" charset="0"/>
                <a:ea typeface="Times New Roman" panose="02020603050405020304" pitchFamily="18" charset="0"/>
              </a:rPr>
              <a:t>Future research could delve deeper into the specific ways in which the outdoor environment contributes to the development of physical literacy, exploring the long-term impacts on children's physical, cognitive, and social-emotional well-being. Longitudinal studies tracking the progress of children who regularly engage in outdoor learning would also be valuable in understanding the sustained benefits of this approach.</a:t>
            </a:r>
            <a:endParaRPr lang="en-GB" sz="1800" dirty="0">
              <a:effectLst/>
              <a:latin typeface="Times New Roman" panose="02020603050405020304" pitchFamily="18" charset="0"/>
              <a:ea typeface="Times New Roman" panose="02020603050405020304" pitchFamily="18" charset="0"/>
            </a:endParaRPr>
          </a:p>
          <a:p>
            <a:pPr>
              <a:lnSpc>
                <a:spcPct val="115000"/>
              </a:lnSpc>
            </a:pPr>
            <a:r>
              <a:rPr lang="en-GB" sz="1800" dirty="0">
                <a:effectLst/>
                <a:latin typeface="Calibri" panose="020F0502020204030204" pitchFamily="34" charset="0"/>
                <a:ea typeface="Times New Roman" panose="02020603050405020304" pitchFamily="18" charset="0"/>
              </a:rPr>
              <a:t>By embracing the outdoors as a rich and engaging learning environment, educators can empower children to develop the physical, cognitive, and social-emotional skills they need to thrive both in and out of the classroom. The insights gained from this analysis highlight the immense potential of outdoor learning to enhance children's overall development and foster a lifelong love of learning.</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BDDA0BB-0767-9942-8C67-31CC6B65181E}" type="slidenum">
              <a:rPr lang="en-GB" smtClean="0"/>
              <a:t>11</a:t>
            </a:fld>
            <a:endParaRPr lang="en-GB"/>
          </a:p>
        </p:txBody>
      </p:sp>
    </p:spTree>
    <p:extLst>
      <p:ext uri="{BB962C8B-B14F-4D97-AF65-F5344CB8AC3E}">
        <p14:creationId xmlns:p14="http://schemas.microsoft.com/office/powerpoint/2010/main" val="39711254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2BED07-6713-92AA-40AF-AE58F4F83C7A}"/>
              </a:ext>
            </a:extLst>
          </p:cNvPr>
          <p:cNvSpPr>
            <a:spLocks noGrp="1"/>
          </p:cNvSpPr>
          <p:nvPr>
            <p:ph type="subTitle" idx="1"/>
          </p:nvPr>
        </p:nvSpPr>
        <p:spPr>
          <a:xfrm>
            <a:off x="1295400" y="4701464"/>
            <a:ext cx="8952782" cy="1204036"/>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FC9EF77-BF49-E4C1-0FC7-563354777900}"/>
              </a:ext>
            </a:extLst>
          </p:cNvPr>
          <p:cNvSpPr>
            <a:spLocks noGrp="1"/>
          </p:cNvSpPr>
          <p:nvPr>
            <p:ph type="dt" sz="half" idx="10"/>
          </p:nvPr>
        </p:nvSpPr>
        <p:spPr/>
        <p:txBody>
          <a:bodyPr/>
          <a:lstStyle/>
          <a:p>
            <a:fld id="{5DBDDF98-C922-483F-97E9-3E76B0201B42}" type="datetimeFigureOut">
              <a:rPr lang="en-US" smtClean="0"/>
              <a:t>1/28/25</a:t>
            </a:fld>
            <a:endParaRPr lang="en-US"/>
          </a:p>
        </p:txBody>
      </p:sp>
      <p:sp>
        <p:nvSpPr>
          <p:cNvPr id="5" name="Footer Placeholder 4">
            <a:extLst>
              <a:ext uri="{FF2B5EF4-FFF2-40B4-BE49-F238E27FC236}">
                <a16:creationId xmlns:a16="http://schemas.microsoft.com/office/drawing/2014/main" id="{72BD5853-25AA-1C3D-EAD2-496674792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7F0DAD-5850-CAAE-CD25-4D6DDDFF3A18}"/>
              </a:ext>
            </a:extLst>
          </p:cNvPr>
          <p:cNvSpPr>
            <a:spLocks noGrp="1"/>
          </p:cNvSpPr>
          <p:nvPr>
            <p:ph type="sldNum" sz="quarter" idx="12"/>
          </p:nvPr>
        </p:nvSpPr>
        <p:spPr/>
        <p:txBody>
          <a:bodyPr/>
          <a:lstStyle/>
          <a:p>
            <a:fld id="{1B8B3671-A306-4A69-8480-FA9BE839245D}" type="slidenum">
              <a:rPr lang="en-US" smtClean="0"/>
              <a:t>‹#›</a:t>
            </a:fld>
            <a:endParaRPr lang="en-US"/>
          </a:p>
        </p:txBody>
      </p:sp>
      <p:sp>
        <p:nvSpPr>
          <p:cNvPr id="2" name="Title 1">
            <a:extLst>
              <a:ext uri="{FF2B5EF4-FFF2-40B4-BE49-F238E27FC236}">
                <a16:creationId xmlns:a16="http://schemas.microsoft.com/office/drawing/2014/main" id="{534851B1-0B20-9549-0D70-886AA9D04532}"/>
              </a:ext>
            </a:extLst>
          </p:cNvPr>
          <p:cNvSpPr>
            <a:spLocks noGrp="1"/>
          </p:cNvSpPr>
          <p:nvPr>
            <p:ph type="ctrTitle"/>
          </p:nvPr>
        </p:nvSpPr>
        <p:spPr>
          <a:xfrm>
            <a:off x="1295400" y="952500"/>
            <a:ext cx="8952781" cy="3748824"/>
          </a:xfrm>
          <a:noFill/>
        </p:spPr>
        <p:txBody>
          <a:bodyPr anchor="b">
            <a:normAutofit/>
          </a:bodyPr>
          <a:lstStyle>
            <a:lvl1pPr algn="l">
              <a:defRPr sz="3200" spc="530" baseline="0"/>
            </a:lvl1pPr>
          </a:lstStyle>
          <a:p>
            <a:r>
              <a:rPr lang="en-US" dirty="0"/>
              <a:t>Click to edit Master title style</a:t>
            </a:r>
          </a:p>
        </p:txBody>
      </p:sp>
    </p:spTree>
    <p:extLst>
      <p:ext uri="{BB962C8B-B14F-4D97-AF65-F5344CB8AC3E}">
        <p14:creationId xmlns:p14="http://schemas.microsoft.com/office/powerpoint/2010/main" val="16519949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8F26-B5E3-8A90-51FC-8520D1D732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EA4D95-10F3-6212-8302-5610C43E3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81BE7-A53D-441E-0393-0E59412C9117}"/>
              </a:ext>
            </a:extLst>
          </p:cNvPr>
          <p:cNvSpPr>
            <a:spLocks noGrp="1"/>
          </p:cNvSpPr>
          <p:nvPr>
            <p:ph type="dt" sz="half" idx="10"/>
          </p:nvPr>
        </p:nvSpPr>
        <p:spPr/>
        <p:txBody>
          <a:bodyPr/>
          <a:lstStyle/>
          <a:p>
            <a:fld id="{5DBDDF98-C922-483F-97E9-3E76B0201B42}" type="datetimeFigureOut">
              <a:rPr lang="en-US" smtClean="0"/>
              <a:t>1/28/25</a:t>
            </a:fld>
            <a:endParaRPr lang="en-US"/>
          </a:p>
        </p:txBody>
      </p:sp>
      <p:sp>
        <p:nvSpPr>
          <p:cNvPr id="5" name="Footer Placeholder 4">
            <a:extLst>
              <a:ext uri="{FF2B5EF4-FFF2-40B4-BE49-F238E27FC236}">
                <a16:creationId xmlns:a16="http://schemas.microsoft.com/office/drawing/2014/main" id="{0DEF10F0-B23F-BF4B-DB66-9BCF734DB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65DDEC-13A7-D988-D082-03076F80F1F0}"/>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897778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0CFA-45ED-71B0-EE3E-CCE6D5C19377}"/>
              </a:ext>
            </a:extLst>
          </p:cNvPr>
          <p:cNvSpPr>
            <a:spLocks noGrp="1"/>
          </p:cNvSpPr>
          <p:nvPr>
            <p:ph type="title"/>
          </p:nvPr>
        </p:nvSpPr>
        <p:spPr>
          <a:xfrm>
            <a:off x="1295400" y="1618211"/>
            <a:ext cx="8412190" cy="3944389"/>
          </a:xfrm>
        </p:spPr>
        <p:txBody>
          <a:bodyPr anchor="t">
            <a:normAutofit/>
          </a:bodyPr>
          <a:lstStyle>
            <a:lvl1pPr>
              <a:defRPr sz="3200"/>
            </a:lvl1pPr>
          </a:lstStyle>
          <a:p>
            <a:r>
              <a:rPr lang="en-US" dirty="0"/>
              <a:t>Click to edit Master title style</a:t>
            </a:r>
          </a:p>
        </p:txBody>
      </p:sp>
      <p:sp>
        <p:nvSpPr>
          <p:cNvPr id="3" name="Text Placeholder 2">
            <a:extLst>
              <a:ext uri="{FF2B5EF4-FFF2-40B4-BE49-F238E27FC236}">
                <a16:creationId xmlns:a16="http://schemas.microsoft.com/office/drawing/2014/main" id="{8F37BECA-A01D-7D7A-F2A6-891EC9D22945}"/>
              </a:ext>
            </a:extLst>
          </p:cNvPr>
          <p:cNvSpPr>
            <a:spLocks noGrp="1"/>
          </p:cNvSpPr>
          <p:nvPr>
            <p:ph type="body" idx="1"/>
          </p:nvPr>
        </p:nvSpPr>
        <p:spPr>
          <a:xfrm>
            <a:off x="1295400" y="908858"/>
            <a:ext cx="8412192" cy="676102"/>
          </a:xfrm>
        </p:spPr>
        <p:txBody>
          <a:bodyPr anchor="b">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6716478-6FAF-D420-0B87-6EABB81E887C}"/>
              </a:ext>
            </a:extLst>
          </p:cNvPr>
          <p:cNvSpPr>
            <a:spLocks noGrp="1"/>
          </p:cNvSpPr>
          <p:nvPr>
            <p:ph type="dt" sz="half" idx="10"/>
          </p:nvPr>
        </p:nvSpPr>
        <p:spPr/>
        <p:txBody>
          <a:bodyPr/>
          <a:lstStyle/>
          <a:p>
            <a:fld id="{5DBDDF98-C922-483F-97E9-3E76B0201B42}" type="datetimeFigureOut">
              <a:rPr lang="en-US" smtClean="0"/>
              <a:t>1/28/25</a:t>
            </a:fld>
            <a:endParaRPr lang="en-US"/>
          </a:p>
        </p:txBody>
      </p:sp>
      <p:sp>
        <p:nvSpPr>
          <p:cNvPr id="5" name="Footer Placeholder 4">
            <a:extLst>
              <a:ext uri="{FF2B5EF4-FFF2-40B4-BE49-F238E27FC236}">
                <a16:creationId xmlns:a16="http://schemas.microsoft.com/office/drawing/2014/main" id="{87C4289B-CB0D-8AFC-7C02-F755C0DCC8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7971E4-8A9E-2A30-D7FE-B3505124BB9D}"/>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8599135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F941-C3A7-545F-8046-C7A9AC80300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1BD4277-CFAE-EEF6-3346-61F06D5A3945}"/>
              </a:ext>
            </a:extLst>
          </p:cNvPr>
          <p:cNvSpPr>
            <a:spLocks noGrp="1"/>
          </p:cNvSpPr>
          <p:nvPr>
            <p:ph sz="half" idx="1"/>
          </p:nvPr>
        </p:nvSpPr>
        <p:spPr>
          <a:xfrm>
            <a:off x="1295401" y="2260121"/>
            <a:ext cx="4350026" cy="36568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9543384-699D-84FC-C8B5-7BDE49BB4478}"/>
              </a:ext>
            </a:extLst>
          </p:cNvPr>
          <p:cNvSpPr>
            <a:spLocks noGrp="1"/>
          </p:cNvSpPr>
          <p:nvPr>
            <p:ph sz="half" idx="2"/>
          </p:nvPr>
        </p:nvSpPr>
        <p:spPr>
          <a:xfrm>
            <a:off x="6546574" y="2260120"/>
            <a:ext cx="4350025" cy="365688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A49386-AFC8-03DA-4563-07B0A0119B1C}"/>
              </a:ext>
            </a:extLst>
          </p:cNvPr>
          <p:cNvSpPr>
            <a:spLocks noGrp="1"/>
          </p:cNvSpPr>
          <p:nvPr>
            <p:ph type="dt" sz="half" idx="10"/>
          </p:nvPr>
        </p:nvSpPr>
        <p:spPr/>
        <p:txBody>
          <a:bodyPr/>
          <a:lstStyle/>
          <a:p>
            <a:fld id="{5DBDDF98-C922-483F-97E9-3E76B0201B42}" type="datetimeFigureOut">
              <a:rPr lang="en-US" smtClean="0"/>
              <a:t>1/28/25</a:t>
            </a:fld>
            <a:endParaRPr lang="en-US"/>
          </a:p>
        </p:txBody>
      </p:sp>
      <p:sp>
        <p:nvSpPr>
          <p:cNvPr id="6" name="Footer Placeholder 5">
            <a:extLst>
              <a:ext uri="{FF2B5EF4-FFF2-40B4-BE49-F238E27FC236}">
                <a16:creationId xmlns:a16="http://schemas.microsoft.com/office/drawing/2014/main" id="{23AED60A-7704-31D9-7D4D-65C635EDF8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6927DA-3B5E-13B8-0BA8-5DCFF001E05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254238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7B55A-280B-BDCB-F966-8578DDE741DC}"/>
              </a:ext>
            </a:extLst>
          </p:cNvPr>
          <p:cNvSpPr>
            <a:spLocks noGrp="1"/>
          </p:cNvSpPr>
          <p:nvPr>
            <p:ph type="title"/>
          </p:nvPr>
        </p:nvSpPr>
        <p:spPr>
          <a:xfrm>
            <a:off x="1295400" y="966788"/>
            <a:ext cx="10059988" cy="1051784"/>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0C76EA03-7008-14AB-547B-E66EA4EC968F}"/>
              </a:ext>
            </a:extLst>
          </p:cNvPr>
          <p:cNvSpPr>
            <a:spLocks noGrp="1"/>
          </p:cNvSpPr>
          <p:nvPr>
            <p:ph type="body" idx="1"/>
          </p:nvPr>
        </p:nvSpPr>
        <p:spPr>
          <a:xfrm>
            <a:off x="1295400" y="2018581"/>
            <a:ext cx="4350027"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D629F56-D2C8-71FE-FA59-002819D51856}"/>
              </a:ext>
            </a:extLst>
          </p:cNvPr>
          <p:cNvSpPr>
            <a:spLocks noGrp="1"/>
          </p:cNvSpPr>
          <p:nvPr>
            <p:ph sz="half" idx="2"/>
          </p:nvPr>
        </p:nvSpPr>
        <p:spPr>
          <a:xfrm>
            <a:off x="1295400" y="2774756"/>
            <a:ext cx="4350027" cy="31507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12524D2-CA8D-75F3-D089-C2F0E20D4759}"/>
              </a:ext>
            </a:extLst>
          </p:cNvPr>
          <p:cNvSpPr>
            <a:spLocks noGrp="1"/>
          </p:cNvSpPr>
          <p:nvPr>
            <p:ph type="body" sz="quarter" idx="3"/>
          </p:nvPr>
        </p:nvSpPr>
        <p:spPr>
          <a:xfrm>
            <a:off x="6546572" y="2018581"/>
            <a:ext cx="4350028"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E99B0E3-5AE5-0516-27BF-9F246137FE03}"/>
              </a:ext>
            </a:extLst>
          </p:cNvPr>
          <p:cNvSpPr>
            <a:spLocks noGrp="1"/>
          </p:cNvSpPr>
          <p:nvPr>
            <p:ph sz="quarter" idx="4"/>
          </p:nvPr>
        </p:nvSpPr>
        <p:spPr>
          <a:xfrm>
            <a:off x="6546572" y="2774756"/>
            <a:ext cx="4350028" cy="315079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F7B319A7-6048-4735-B2AC-6D6043F1461A}"/>
              </a:ext>
            </a:extLst>
          </p:cNvPr>
          <p:cNvSpPr>
            <a:spLocks noGrp="1"/>
          </p:cNvSpPr>
          <p:nvPr>
            <p:ph type="dt" sz="half" idx="10"/>
          </p:nvPr>
        </p:nvSpPr>
        <p:spPr/>
        <p:txBody>
          <a:bodyPr/>
          <a:lstStyle/>
          <a:p>
            <a:fld id="{5DBDDF98-C922-483F-97E9-3E76B0201B42}" type="datetimeFigureOut">
              <a:rPr lang="en-US" smtClean="0"/>
              <a:t>1/28/25</a:t>
            </a:fld>
            <a:endParaRPr lang="en-US"/>
          </a:p>
        </p:txBody>
      </p:sp>
      <p:sp>
        <p:nvSpPr>
          <p:cNvPr id="8" name="Footer Placeholder 7">
            <a:extLst>
              <a:ext uri="{FF2B5EF4-FFF2-40B4-BE49-F238E27FC236}">
                <a16:creationId xmlns:a16="http://schemas.microsoft.com/office/drawing/2014/main" id="{6515F875-F23E-D0D2-9115-CD494FDA00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DB4F88F-F488-D9D5-CF99-AA1750AAFC39}"/>
              </a:ext>
            </a:extLst>
          </p:cNvPr>
          <p:cNvSpPr>
            <a:spLocks noGrp="1"/>
          </p:cNvSpPr>
          <p:nvPr>
            <p:ph type="sldNum" sz="quarter" idx="12"/>
          </p:nvPr>
        </p:nvSpPr>
        <p:spPr/>
        <p:txBody>
          <a:bodyPr/>
          <a:lstStyle/>
          <a:p>
            <a:fld id="{1B8B3671-A306-4A69-8480-FA9BE839245D}" type="slidenum">
              <a:rPr lang="en-US" smtClean="0"/>
              <a:t>‹#›</a:t>
            </a:fld>
            <a:endParaRPr lang="en-US"/>
          </a:p>
        </p:txBody>
      </p:sp>
      <p:cxnSp>
        <p:nvCxnSpPr>
          <p:cNvPr id="13" name="Straight Connector 12">
            <a:extLst>
              <a:ext uri="{FF2B5EF4-FFF2-40B4-BE49-F238E27FC236}">
                <a16:creationId xmlns:a16="http://schemas.microsoft.com/office/drawing/2014/main" id="{B5094593-EFC2-EEEF-74CD-BD00F4132A94}"/>
              </a:ext>
            </a:extLst>
          </p:cNvPr>
          <p:cNvCxnSpPr>
            <a:cxnSpLocks/>
          </p:cNvCxnSpPr>
          <p:nvPr/>
        </p:nvCxnSpPr>
        <p:spPr>
          <a:xfrm>
            <a:off x="6657975" y="2625552"/>
            <a:ext cx="423862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851F6D-436C-FA47-8CD1-2C10E735764A}"/>
              </a:ext>
            </a:extLst>
          </p:cNvPr>
          <p:cNvCxnSpPr>
            <a:cxnSpLocks/>
          </p:cNvCxnSpPr>
          <p:nvPr/>
        </p:nvCxnSpPr>
        <p:spPr>
          <a:xfrm>
            <a:off x="1403684" y="2625552"/>
            <a:ext cx="42417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47790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91B86-9261-4E82-EF65-30F78154E2F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3A5E84-E43B-20AE-E80D-47CB0B07BD7B}"/>
              </a:ext>
            </a:extLst>
          </p:cNvPr>
          <p:cNvSpPr>
            <a:spLocks noGrp="1"/>
          </p:cNvSpPr>
          <p:nvPr>
            <p:ph type="dt" sz="half" idx="10"/>
          </p:nvPr>
        </p:nvSpPr>
        <p:spPr/>
        <p:txBody>
          <a:bodyPr/>
          <a:lstStyle/>
          <a:p>
            <a:fld id="{5DBDDF98-C922-483F-97E9-3E76B0201B42}" type="datetimeFigureOut">
              <a:rPr lang="en-US" smtClean="0"/>
              <a:t>1/28/25</a:t>
            </a:fld>
            <a:endParaRPr lang="en-US"/>
          </a:p>
        </p:txBody>
      </p:sp>
      <p:sp>
        <p:nvSpPr>
          <p:cNvPr id="4" name="Footer Placeholder 3">
            <a:extLst>
              <a:ext uri="{FF2B5EF4-FFF2-40B4-BE49-F238E27FC236}">
                <a16:creationId xmlns:a16="http://schemas.microsoft.com/office/drawing/2014/main" id="{2AFF5797-14F1-9FEB-247C-0E325AF74D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5D7AF-1489-8F93-4828-0AE784B8BA8F}"/>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1051170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5DBDDF98-C922-483F-97E9-3E76B0201B42}" type="datetimeFigureOut">
              <a:rPr lang="en-US" smtClean="0"/>
              <a:t>1/28/25</a:t>
            </a:fld>
            <a:endParaRPr lang="en-US"/>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1447529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78C7-A764-C5E4-A6A4-DC5B1B3537FB}"/>
              </a:ext>
            </a:extLst>
          </p:cNvPr>
          <p:cNvSpPr>
            <a:spLocks noGrp="1"/>
          </p:cNvSpPr>
          <p:nvPr>
            <p:ph type="title"/>
          </p:nvPr>
        </p:nvSpPr>
        <p:spPr>
          <a:xfrm>
            <a:off x="1306484" y="1306484"/>
            <a:ext cx="3932237" cy="2122516"/>
          </a:xfrm>
        </p:spPr>
        <p:txBody>
          <a:bodyPr anchor="t">
            <a:normAutofit/>
          </a:bodyPr>
          <a:lstStyle>
            <a:lvl1pPr>
              <a:defRPr sz="2400"/>
            </a:lvl1pPr>
          </a:lstStyle>
          <a:p>
            <a:r>
              <a:rPr lang="en-US" dirty="0"/>
              <a:t>Click to edit Master title style</a:t>
            </a:r>
          </a:p>
        </p:txBody>
      </p:sp>
      <p:sp>
        <p:nvSpPr>
          <p:cNvPr id="3" name="Content Placeholder 2">
            <a:extLst>
              <a:ext uri="{FF2B5EF4-FFF2-40B4-BE49-F238E27FC236}">
                <a16:creationId xmlns:a16="http://schemas.microsoft.com/office/drawing/2014/main" id="{27DFE178-4B5D-413B-6583-AB81E8D04180}"/>
              </a:ext>
            </a:extLst>
          </p:cNvPr>
          <p:cNvSpPr>
            <a:spLocks noGrp="1"/>
          </p:cNvSpPr>
          <p:nvPr>
            <p:ph idx="1"/>
          </p:nvPr>
        </p:nvSpPr>
        <p:spPr>
          <a:xfrm>
            <a:off x="6096000" y="1312026"/>
            <a:ext cx="5143500" cy="4565651"/>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DB92F6D-71AB-9630-9DBE-46041C50C79A}"/>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0FEAAD1-C919-6E2E-32D2-E199025FB8F9}"/>
              </a:ext>
            </a:extLst>
          </p:cNvPr>
          <p:cNvSpPr>
            <a:spLocks noGrp="1"/>
          </p:cNvSpPr>
          <p:nvPr>
            <p:ph type="dt" sz="half" idx="10"/>
          </p:nvPr>
        </p:nvSpPr>
        <p:spPr/>
        <p:txBody>
          <a:bodyPr/>
          <a:lstStyle/>
          <a:p>
            <a:fld id="{5DBDDF98-C922-483F-97E9-3E76B0201B42}" type="datetimeFigureOut">
              <a:rPr lang="en-US" smtClean="0"/>
              <a:t>1/28/25</a:t>
            </a:fld>
            <a:endParaRPr lang="en-US"/>
          </a:p>
        </p:txBody>
      </p:sp>
      <p:sp>
        <p:nvSpPr>
          <p:cNvPr id="6" name="Footer Placeholder 5">
            <a:extLst>
              <a:ext uri="{FF2B5EF4-FFF2-40B4-BE49-F238E27FC236}">
                <a16:creationId xmlns:a16="http://schemas.microsoft.com/office/drawing/2014/main" id="{5288B5D8-E15B-BE38-2A89-BD0F02E1A0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7ECC26-B78C-4CBD-6883-97E80D3E516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7696669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4EAA-30F7-390A-C77C-2E5BD8218BC0}"/>
              </a:ext>
            </a:extLst>
          </p:cNvPr>
          <p:cNvSpPr>
            <a:spLocks noGrp="1"/>
          </p:cNvSpPr>
          <p:nvPr>
            <p:ph type="title"/>
          </p:nvPr>
        </p:nvSpPr>
        <p:spPr>
          <a:xfrm>
            <a:off x="1306484" y="1307185"/>
            <a:ext cx="3932237" cy="2121813"/>
          </a:xfrm>
        </p:spPr>
        <p:txBody>
          <a:bodyPr anchor="t">
            <a:normAutofit/>
          </a:bodyPr>
          <a:lstStyle>
            <a:lvl1pPr>
              <a:defRPr sz="2400"/>
            </a:lvl1pPr>
          </a:lstStyle>
          <a:p>
            <a:r>
              <a:rPr lang="en-US" dirty="0"/>
              <a:t>Click to edit Master title style</a:t>
            </a:r>
          </a:p>
        </p:txBody>
      </p:sp>
      <p:sp>
        <p:nvSpPr>
          <p:cNvPr id="3" name="Picture Placeholder 2">
            <a:extLst>
              <a:ext uri="{FF2B5EF4-FFF2-40B4-BE49-F238E27FC236}">
                <a16:creationId xmlns:a16="http://schemas.microsoft.com/office/drawing/2014/main" id="{513A1C34-81AC-D534-67B1-42721228935F}"/>
              </a:ext>
            </a:extLst>
          </p:cNvPr>
          <p:cNvSpPr>
            <a:spLocks noGrp="1"/>
          </p:cNvSpPr>
          <p:nvPr>
            <p:ph type="pic" idx="1"/>
          </p:nvPr>
        </p:nvSpPr>
        <p:spPr>
          <a:xfrm>
            <a:off x="5857702" y="1307186"/>
            <a:ext cx="5038898" cy="459831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E1012D-3524-26C6-64C1-8CE6E7A9A29B}"/>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E8FA6D7-1BE0-F14D-A2F7-4836180BC3B9}"/>
              </a:ext>
            </a:extLst>
          </p:cNvPr>
          <p:cNvSpPr>
            <a:spLocks noGrp="1"/>
          </p:cNvSpPr>
          <p:nvPr>
            <p:ph type="dt" sz="half" idx="10"/>
          </p:nvPr>
        </p:nvSpPr>
        <p:spPr/>
        <p:txBody>
          <a:bodyPr/>
          <a:lstStyle/>
          <a:p>
            <a:fld id="{5DBDDF98-C922-483F-97E9-3E76B0201B42}" type="datetimeFigureOut">
              <a:rPr lang="en-US" smtClean="0"/>
              <a:t>1/28/25</a:t>
            </a:fld>
            <a:endParaRPr lang="en-US"/>
          </a:p>
        </p:txBody>
      </p:sp>
      <p:sp>
        <p:nvSpPr>
          <p:cNvPr id="6" name="Footer Placeholder 5">
            <a:extLst>
              <a:ext uri="{FF2B5EF4-FFF2-40B4-BE49-F238E27FC236}">
                <a16:creationId xmlns:a16="http://schemas.microsoft.com/office/drawing/2014/main" id="{0556B5AC-3F20-FDC1-D579-7C4C6B4ED0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74ACA-1D54-81FA-70B1-31AB3011B3C6}"/>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2111288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C3AB-851A-0D2F-B3AE-5B161CFFC00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E89FD6B-3621-3904-7878-A2825C6925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808AE9-D8ED-ED5D-D7B0-A43811777E81}"/>
              </a:ext>
            </a:extLst>
          </p:cNvPr>
          <p:cNvSpPr>
            <a:spLocks noGrp="1"/>
          </p:cNvSpPr>
          <p:nvPr>
            <p:ph type="dt" sz="half" idx="10"/>
          </p:nvPr>
        </p:nvSpPr>
        <p:spPr/>
        <p:txBody>
          <a:bodyPr/>
          <a:lstStyle/>
          <a:p>
            <a:fld id="{5DBDDF98-C922-483F-97E9-3E76B0201B42}" type="datetimeFigureOut">
              <a:rPr lang="en-US" smtClean="0"/>
              <a:t>1/28/25</a:t>
            </a:fld>
            <a:endParaRPr lang="en-US"/>
          </a:p>
        </p:txBody>
      </p:sp>
      <p:sp>
        <p:nvSpPr>
          <p:cNvPr id="5" name="Footer Placeholder 4">
            <a:extLst>
              <a:ext uri="{FF2B5EF4-FFF2-40B4-BE49-F238E27FC236}">
                <a16:creationId xmlns:a16="http://schemas.microsoft.com/office/drawing/2014/main" id="{9A9EF98B-AC81-D122-3D05-9C4E2FE42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FB543-B138-6627-3714-12105D172AD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435330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DE16D-F1A0-DDB5-A98C-A9055C93D914}"/>
              </a:ext>
            </a:extLst>
          </p:cNvPr>
          <p:cNvSpPr>
            <a:spLocks noGrp="1"/>
          </p:cNvSpPr>
          <p:nvPr>
            <p:ph type="title" orient="vert"/>
          </p:nvPr>
        </p:nvSpPr>
        <p:spPr>
          <a:xfrm>
            <a:off x="9188334" y="952499"/>
            <a:ext cx="2051165" cy="4953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D8A548F-8DA7-C53C-1BFE-7C720CB20FA1}"/>
              </a:ext>
            </a:extLst>
          </p:cNvPr>
          <p:cNvSpPr>
            <a:spLocks noGrp="1"/>
          </p:cNvSpPr>
          <p:nvPr>
            <p:ph type="body" orient="vert" idx="1"/>
          </p:nvPr>
        </p:nvSpPr>
        <p:spPr>
          <a:xfrm>
            <a:off x="952500" y="952499"/>
            <a:ext cx="8235834" cy="49530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12EA2C8-1C90-25D0-8B0A-30B73CFD3EDE}"/>
              </a:ext>
            </a:extLst>
          </p:cNvPr>
          <p:cNvSpPr>
            <a:spLocks noGrp="1"/>
          </p:cNvSpPr>
          <p:nvPr>
            <p:ph type="dt" sz="half" idx="10"/>
          </p:nvPr>
        </p:nvSpPr>
        <p:spPr/>
        <p:txBody>
          <a:bodyPr/>
          <a:lstStyle/>
          <a:p>
            <a:fld id="{5DBDDF98-C922-483F-97E9-3E76B0201B42}" type="datetimeFigureOut">
              <a:rPr lang="en-US" smtClean="0"/>
              <a:t>1/28/25</a:t>
            </a:fld>
            <a:endParaRPr lang="en-US"/>
          </a:p>
        </p:txBody>
      </p:sp>
      <p:sp>
        <p:nvSpPr>
          <p:cNvPr id="5" name="Footer Placeholder 4">
            <a:extLst>
              <a:ext uri="{FF2B5EF4-FFF2-40B4-BE49-F238E27FC236}">
                <a16:creationId xmlns:a16="http://schemas.microsoft.com/office/drawing/2014/main" id="{EA6FF1A4-0404-DA2D-1EA4-828091C0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457155-0F4A-F7B7-C4A8-755572E98C2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315683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295400" y="842963"/>
            <a:ext cx="9601200" cy="130968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295400" y="2262188"/>
            <a:ext cx="9601200" cy="36433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j-lt"/>
              </a:defRPr>
            </a:lvl1pPr>
          </a:lstStyle>
          <a:p>
            <a:fld id="{5DBDDF98-C922-483F-97E9-3E76B0201B42}" type="datetimeFigureOut">
              <a:rPr lang="en-US" smtClean="0"/>
              <a:pPr/>
              <a:t>1/28/25</a:t>
            </a:fld>
            <a:endParaRPr lang="en-US"/>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728107" y="6199188"/>
            <a:ext cx="619125" cy="365125"/>
          </a:xfrm>
          <a:prstGeom prst="rect">
            <a:avLst/>
          </a:prstGeom>
        </p:spPr>
        <p:txBody>
          <a:bodyPr vert="horz" lIns="91440" tIns="45720" rIns="91440" bIns="45720" rtlCol="0" anchor="ctr"/>
          <a:lstStyle>
            <a:lvl1pPr algn="r">
              <a:defRPr sz="1050">
                <a:solidFill>
                  <a:schemeClr val="tx1"/>
                </a:solidFill>
                <a:latin typeface="+mj-lt"/>
              </a:defRPr>
            </a:lvl1pPr>
          </a:lstStyle>
          <a:p>
            <a:fld id="{1B8B3671-A306-4A69-8480-FA9BE839245D}" type="slidenum">
              <a:rPr lang="en-US" smtClean="0"/>
              <a:pPr/>
              <a:t>‹#›</a:t>
            </a:fld>
            <a:endParaRPr lang="en-US"/>
          </a:p>
        </p:txBody>
      </p:sp>
    </p:spTree>
    <p:extLst>
      <p:ext uri="{BB962C8B-B14F-4D97-AF65-F5344CB8AC3E}">
        <p14:creationId xmlns:p14="http://schemas.microsoft.com/office/powerpoint/2010/main" val="2787227500"/>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43" r:id="rId6"/>
    <p:sldLayoutId id="2147483738" r:id="rId7"/>
    <p:sldLayoutId id="2147483739" r:id="rId8"/>
    <p:sldLayoutId id="2147483740" r:id="rId9"/>
    <p:sldLayoutId id="2147483742" r:id="rId10"/>
    <p:sldLayoutId id="2147483741" r:id="rId11"/>
  </p:sldLayoutIdLst>
  <p:txStyles>
    <p:titleStyle>
      <a:lvl1pPr algn="l" defTabSz="914400" rtl="0" eaLnBrk="1" latinLnBrk="0" hangingPunct="1">
        <a:lnSpc>
          <a:spcPct val="120000"/>
        </a:lnSpc>
        <a:spcBef>
          <a:spcPct val="0"/>
        </a:spcBef>
        <a:buNone/>
        <a:defRPr sz="2800"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75488"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94944"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5214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65735658-270A-8D75-091E-AFB444A3D6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3" descr="A marble with brown and aqua colours">
            <a:extLst>
              <a:ext uri="{FF2B5EF4-FFF2-40B4-BE49-F238E27FC236}">
                <a16:creationId xmlns:a16="http://schemas.microsoft.com/office/drawing/2014/main" id="{4EBB158E-298C-1C75-E368-D6C3E38773EC}"/>
              </a:ext>
            </a:extLst>
          </p:cNvPr>
          <p:cNvPicPr>
            <a:picLocks noChangeAspect="1"/>
          </p:cNvPicPr>
          <p:nvPr/>
        </p:nvPicPr>
        <p:blipFill>
          <a:blip r:embed="rId2">
            <a:alphaModFix/>
          </a:blip>
          <a:srcRect t="4492" b="16283"/>
          <a:stretch/>
        </p:blipFill>
        <p:spPr>
          <a:xfrm>
            <a:off x="20" y="7675"/>
            <a:ext cx="12191980" cy="6858000"/>
          </a:xfrm>
          <a:prstGeom prst="rect">
            <a:avLst/>
          </a:prstGeom>
        </p:spPr>
      </p:pic>
      <p:sp>
        <p:nvSpPr>
          <p:cNvPr id="11" name="Rectangle 10">
            <a:extLst>
              <a:ext uri="{FF2B5EF4-FFF2-40B4-BE49-F238E27FC236}">
                <a16:creationId xmlns:a16="http://schemas.microsoft.com/office/drawing/2014/main" id="{F9FB1C88-5F1D-C7DF-A4B3-E8EE7F6BF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49468" y="-649466"/>
            <a:ext cx="6857999" cy="8156934"/>
          </a:xfrm>
          <a:prstGeom prst="rect">
            <a:avLst/>
          </a:prstGeom>
          <a:gradFill flip="none" rotWithShape="1">
            <a:gsLst>
              <a:gs pos="0">
                <a:srgbClr val="000000">
                  <a:alpha val="56000"/>
                </a:srgbClr>
              </a:gs>
              <a:gs pos="100000">
                <a:srgbClr val="000000">
                  <a:alpha val="0"/>
                </a:srgbClr>
              </a:gs>
              <a:gs pos="56000">
                <a:srgbClr val="000000">
                  <a:alpha val="37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Freeform: Shape 12">
            <a:extLst>
              <a:ext uri="{FF2B5EF4-FFF2-40B4-BE49-F238E27FC236}">
                <a16:creationId xmlns:a16="http://schemas.microsoft.com/office/drawing/2014/main" id="{4711BF64-C99B-2F90-ADA1-0C08F9BE8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952501" y="964922"/>
            <a:ext cx="4558122" cy="4943507"/>
          </a:xfrm>
          <a:custGeom>
            <a:avLst/>
            <a:gdLst>
              <a:gd name="connsiteX0" fmla="*/ 0 w 9985794"/>
              <a:gd name="connsiteY0" fmla="*/ 0 h 4920343"/>
              <a:gd name="connsiteX1" fmla="*/ 9985794 w 9985794"/>
              <a:gd name="connsiteY1" fmla="*/ 0 h 4920343"/>
              <a:gd name="connsiteX2" fmla="*/ 9985794 w 9985794"/>
              <a:gd name="connsiteY2" fmla="*/ 4920343 h 4920343"/>
              <a:gd name="connsiteX3" fmla="*/ 0 w 9985794"/>
              <a:gd name="connsiteY3" fmla="*/ 4920343 h 4920343"/>
              <a:gd name="connsiteX4" fmla="*/ 0 w 9985794"/>
              <a:gd name="connsiteY4" fmla="*/ 4119525 h 4920343"/>
              <a:gd name="connsiteX5" fmla="*/ 4905554 w 9985794"/>
              <a:gd name="connsiteY5" fmla="*/ 4119525 h 4920343"/>
              <a:gd name="connsiteX6" fmla="*/ 4905554 w 9985794"/>
              <a:gd name="connsiteY6" fmla="*/ 1451087 h 4920343"/>
              <a:gd name="connsiteX7" fmla="*/ 0 w 9985794"/>
              <a:gd name="connsiteY7" fmla="*/ 1451087 h 4920343"/>
              <a:gd name="connsiteX0" fmla="*/ 4905554 w 9985794"/>
              <a:gd name="connsiteY0" fmla="*/ 4119525 h 4920343"/>
              <a:gd name="connsiteX1" fmla="*/ 4905554 w 9985794"/>
              <a:gd name="connsiteY1" fmla="*/ 1451087 h 4920343"/>
              <a:gd name="connsiteX2" fmla="*/ 0 w 9985794"/>
              <a:gd name="connsiteY2" fmla="*/ 1451087 h 4920343"/>
              <a:gd name="connsiteX3" fmla="*/ 0 w 9985794"/>
              <a:gd name="connsiteY3" fmla="*/ 0 h 4920343"/>
              <a:gd name="connsiteX4" fmla="*/ 9985794 w 9985794"/>
              <a:gd name="connsiteY4" fmla="*/ 0 h 4920343"/>
              <a:gd name="connsiteX5" fmla="*/ 9985794 w 9985794"/>
              <a:gd name="connsiteY5" fmla="*/ 4920343 h 4920343"/>
              <a:gd name="connsiteX6" fmla="*/ 0 w 9985794"/>
              <a:gd name="connsiteY6" fmla="*/ 4920343 h 4920343"/>
              <a:gd name="connsiteX7" fmla="*/ 0 w 9985794"/>
              <a:gd name="connsiteY7" fmla="*/ 4119525 h 4920343"/>
              <a:gd name="connsiteX8" fmla="*/ 4996994 w 9985794"/>
              <a:gd name="connsiteY8" fmla="*/ 4210965 h 4920343"/>
              <a:gd name="connsiteX0" fmla="*/ 4905554 w 9985794"/>
              <a:gd name="connsiteY0" fmla="*/ 4119525 h 4920343"/>
              <a:gd name="connsiteX1" fmla="*/ 4905554 w 9985794"/>
              <a:gd name="connsiteY1" fmla="*/ 1451087 h 4920343"/>
              <a:gd name="connsiteX2" fmla="*/ 0 w 9985794"/>
              <a:gd name="connsiteY2" fmla="*/ 1451087 h 4920343"/>
              <a:gd name="connsiteX3" fmla="*/ 0 w 9985794"/>
              <a:gd name="connsiteY3" fmla="*/ 0 h 4920343"/>
              <a:gd name="connsiteX4" fmla="*/ 9985794 w 9985794"/>
              <a:gd name="connsiteY4" fmla="*/ 0 h 4920343"/>
              <a:gd name="connsiteX5" fmla="*/ 9985794 w 9985794"/>
              <a:gd name="connsiteY5" fmla="*/ 4920343 h 4920343"/>
              <a:gd name="connsiteX6" fmla="*/ 0 w 9985794"/>
              <a:gd name="connsiteY6" fmla="*/ 4920343 h 4920343"/>
              <a:gd name="connsiteX7" fmla="*/ 0 w 9985794"/>
              <a:gd name="connsiteY7" fmla="*/ 4119525 h 4920343"/>
              <a:gd name="connsiteX0" fmla="*/ 4905554 w 9985794"/>
              <a:gd name="connsiteY0" fmla="*/ 1451087 h 4920343"/>
              <a:gd name="connsiteX1" fmla="*/ 0 w 9985794"/>
              <a:gd name="connsiteY1" fmla="*/ 1451087 h 4920343"/>
              <a:gd name="connsiteX2" fmla="*/ 0 w 9985794"/>
              <a:gd name="connsiteY2" fmla="*/ 0 h 4920343"/>
              <a:gd name="connsiteX3" fmla="*/ 9985794 w 9985794"/>
              <a:gd name="connsiteY3" fmla="*/ 0 h 4920343"/>
              <a:gd name="connsiteX4" fmla="*/ 9985794 w 9985794"/>
              <a:gd name="connsiteY4" fmla="*/ 4920343 h 4920343"/>
              <a:gd name="connsiteX5" fmla="*/ 0 w 9985794"/>
              <a:gd name="connsiteY5" fmla="*/ 4920343 h 4920343"/>
              <a:gd name="connsiteX6" fmla="*/ 0 w 9985794"/>
              <a:gd name="connsiteY6" fmla="*/ 4119525 h 4920343"/>
              <a:gd name="connsiteX0" fmla="*/ 0 w 9985794"/>
              <a:gd name="connsiteY0" fmla="*/ 1451087 h 4920343"/>
              <a:gd name="connsiteX1" fmla="*/ 0 w 9985794"/>
              <a:gd name="connsiteY1" fmla="*/ 0 h 4920343"/>
              <a:gd name="connsiteX2" fmla="*/ 9985794 w 9985794"/>
              <a:gd name="connsiteY2" fmla="*/ 0 h 4920343"/>
              <a:gd name="connsiteX3" fmla="*/ 9985794 w 9985794"/>
              <a:gd name="connsiteY3" fmla="*/ 4920343 h 4920343"/>
              <a:gd name="connsiteX4" fmla="*/ 0 w 9985794"/>
              <a:gd name="connsiteY4" fmla="*/ 4920343 h 4920343"/>
              <a:gd name="connsiteX5" fmla="*/ 0 w 9985794"/>
              <a:gd name="connsiteY5" fmla="*/ 4119525 h 4920343"/>
              <a:gd name="connsiteX0" fmla="*/ 0 w 10019371"/>
              <a:gd name="connsiteY0" fmla="*/ 1655069 h 4920343"/>
              <a:gd name="connsiteX1" fmla="*/ 33577 w 10019371"/>
              <a:gd name="connsiteY1" fmla="*/ 0 h 4920343"/>
              <a:gd name="connsiteX2" fmla="*/ 10019371 w 10019371"/>
              <a:gd name="connsiteY2" fmla="*/ 0 h 4920343"/>
              <a:gd name="connsiteX3" fmla="*/ 10019371 w 10019371"/>
              <a:gd name="connsiteY3" fmla="*/ 4920343 h 4920343"/>
              <a:gd name="connsiteX4" fmla="*/ 33577 w 10019371"/>
              <a:gd name="connsiteY4" fmla="*/ 4920343 h 4920343"/>
              <a:gd name="connsiteX5" fmla="*/ 33577 w 10019371"/>
              <a:gd name="connsiteY5" fmla="*/ 4119525 h 4920343"/>
              <a:gd name="connsiteX0" fmla="*/ 0 w 9991028"/>
              <a:gd name="connsiteY0" fmla="*/ 1645173 h 4920343"/>
              <a:gd name="connsiteX1" fmla="*/ 5234 w 9991028"/>
              <a:gd name="connsiteY1" fmla="*/ 0 h 4920343"/>
              <a:gd name="connsiteX2" fmla="*/ 9991028 w 9991028"/>
              <a:gd name="connsiteY2" fmla="*/ 0 h 4920343"/>
              <a:gd name="connsiteX3" fmla="*/ 9991028 w 9991028"/>
              <a:gd name="connsiteY3" fmla="*/ 4920343 h 4920343"/>
              <a:gd name="connsiteX4" fmla="*/ 5234 w 9991028"/>
              <a:gd name="connsiteY4" fmla="*/ 4920343 h 4920343"/>
              <a:gd name="connsiteX5" fmla="*/ 5234 w 9991028"/>
              <a:gd name="connsiteY5" fmla="*/ 4119525 h 4920343"/>
              <a:gd name="connsiteX0" fmla="*/ 59 w 9986364"/>
              <a:gd name="connsiteY0" fmla="*/ 1639236 h 4920343"/>
              <a:gd name="connsiteX1" fmla="*/ 570 w 9986364"/>
              <a:gd name="connsiteY1" fmla="*/ 0 h 4920343"/>
              <a:gd name="connsiteX2" fmla="*/ 9986364 w 9986364"/>
              <a:gd name="connsiteY2" fmla="*/ 0 h 4920343"/>
              <a:gd name="connsiteX3" fmla="*/ 9986364 w 9986364"/>
              <a:gd name="connsiteY3" fmla="*/ 4920343 h 4920343"/>
              <a:gd name="connsiteX4" fmla="*/ 570 w 9986364"/>
              <a:gd name="connsiteY4" fmla="*/ 4920343 h 4920343"/>
              <a:gd name="connsiteX5" fmla="*/ 570 w 9986364"/>
              <a:gd name="connsiteY5" fmla="*/ 4119525 h 4920343"/>
              <a:gd name="connsiteX0" fmla="*/ 60 w 9986364"/>
              <a:gd name="connsiteY0" fmla="*/ 1847740 h 4920343"/>
              <a:gd name="connsiteX1" fmla="*/ 570 w 9986364"/>
              <a:gd name="connsiteY1" fmla="*/ 0 h 4920343"/>
              <a:gd name="connsiteX2" fmla="*/ 9986364 w 9986364"/>
              <a:gd name="connsiteY2" fmla="*/ 0 h 4920343"/>
              <a:gd name="connsiteX3" fmla="*/ 9986364 w 9986364"/>
              <a:gd name="connsiteY3" fmla="*/ 4920343 h 4920343"/>
              <a:gd name="connsiteX4" fmla="*/ 570 w 9986364"/>
              <a:gd name="connsiteY4" fmla="*/ 4920343 h 4920343"/>
              <a:gd name="connsiteX5" fmla="*/ 570 w 9986364"/>
              <a:gd name="connsiteY5" fmla="*/ 4119525 h 4920343"/>
              <a:gd name="connsiteX0" fmla="*/ 11626 w 9985937"/>
              <a:gd name="connsiteY0" fmla="*/ 1797498 h 4920343"/>
              <a:gd name="connsiteX1" fmla="*/ 143 w 9985937"/>
              <a:gd name="connsiteY1" fmla="*/ 0 h 4920343"/>
              <a:gd name="connsiteX2" fmla="*/ 9985937 w 9985937"/>
              <a:gd name="connsiteY2" fmla="*/ 0 h 4920343"/>
              <a:gd name="connsiteX3" fmla="*/ 9985937 w 9985937"/>
              <a:gd name="connsiteY3" fmla="*/ 4920343 h 4920343"/>
              <a:gd name="connsiteX4" fmla="*/ 143 w 9985937"/>
              <a:gd name="connsiteY4" fmla="*/ 4920343 h 4920343"/>
              <a:gd name="connsiteX5" fmla="*/ 143 w 9985937"/>
              <a:gd name="connsiteY5" fmla="*/ 4119525 h 4920343"/>
              <a:gd name="connsiteX0" fmla="*/ 62 w 9986364"/>
              <a:gd name="connsiteY0" fmla="*/ 1779914 h 4920343"/>
              <a:gd name="connsiteX1" fmla="*/ 570 w 9986364"/>
              <a:gd name="connsiteY1" fmla="*/ 0 h 4920343"/>
              <a:gd name="connsiteX2" fmla="*/ 9986364 w 9986364"/>
              <a:gd name="connsiteY2" fmla="*/ 0 h 4920343"/>
              <a:gd name="connsiteX3" fmla="*/ 9986364 w 9986364"/>
              <a:gd name="connsiteY3" fmla="*/ 4920343 h 4920343"/>
              <a:gd name="connsiteX4" fmla="*/ 570 w 9986364"/>
              <a:gd name="connsiteY4" fmla="*/ 4920343 h 4920343"/>
              <a:gd name="connsiteX5" fmla="*/ 570 w 9986364"/>
              <a:gd name="connsiteY5" fmla="*/ 4119525 h 4920343"/>
              <a:gd name="connsiteX0" fmla="*/ 17584 w 9985899"/>
              <a:gd name="connsiteY0" fmla="*/ 1779914 h 4920343"/>
              <a:gd name="connsiteX1" fmla="*/ 105 w 9985899"/>
              <a:gd name="connsiteY1" fmla="*/ 0 h 4920343"/>
              <a:gd name="connsiteX2" fmla="*/ 9985899 w 9985899"/>
              <a:gd name="connsiteY2" fmla="*/ 0 h 4920343"/>
              <a:gd name="connsiteX3" fmla="*/ 9985899 w 9985899"/>
              <a:gd name="connsiteY3" fmla="*/ 4920343 h 4920343"/>
              <a:gd name="connsiteX4" fmla="*/ 105 w 9985899"/>
              <a:gd name="connsiteY4" fmla="*/ 4920343 h 4920343"/>
              <a:gd name="connsiteX5" fmla="*/ 105 w 9985899"/>
              <a:gd name="connsiteY5" fmla="*/ 4119525 h 492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85899" h="4920343">
                <a:moveTo>
                  <a:pt x="17584" y="1779914"/>
                </a:moveTo>
                <a:cubicBezTo>
                  <a:pt x="19329" y="1231523"/>
                  <a:pt x="-1640" y="548391"/>
                  <a:pt x="105" y="0"/>
                </a:cubicBezTo>
                <a:lnTo>
                  <a:pt x="9985899" y="0"/>
                </a:lnTo>
                <a:lnTo>
                  <a:pt x="9985899" y="4920343"/>
                </a:lnTo>
                <a:lnTo>
                  <a:pt x="105" y="4920343"/>
                </a:lnTo>
                <a:lnTo>
                  <a:pt x="105" y="4119525"/>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1363B88-C583-28E1-51E2-87AD0A8EFD15}"/>
              </a:ext>
            </a:extLst>
          </p:cNvPr>
          <p:cNvSpPr>
            <a:spLocks noGrp="1"/>
          </p:cNvSpPr>
          <p:nvPr>
            <p:ph type="ctrTitle"/>
          </p:nvPr>
        </p:nvSpPr>
        <p:spPr>
          <a:xfrm>
            <a:off x="729620" y="1862182"/>
            <a:ext cx="3931090" cy="2155419"/>
          </a:xfrm>
          <a:noFill/>
        </p:spPr>
        <p:txBody>
          <a:bodyPr anchor="ctr">
            <a:normAutofit/>
          </a:bodyPr>
          <a:lstStyle/>
          <a:p>
            <a:r>
              <a:rPr lang="en-GB" dirty="0">
                <a:solidFill>
                  <a:srgbClr val="FFFFFF"/>
                </a:solidFill>
              </a:rPr>
              <a:t>Bmpe5005.</a:t>
            </a:r>
          </a:p>
        </p:txBody>
      </p:sp>
      <p:sp>
        <p:nvSpPr>
          <p:cNvPr id="3" name="Subtitle 2">
            <a:extLst>
              <a:ext uri="{FF2B5EF4-FFF2-40B4-BE49-F238E27FC236}">
                <a16:creationId xmlns:a16="http://schemas.microsoft.com/office/drawing/2014/main" id="{CBFE6183-403A-0B7B-283B-92788F2D06CE}"/>
              </a:ext>
            </a:extLst>
          </p:cNvPr>
          <p:cNvSpPr>
            <a:spLocks noGrp="1"/>
          </p:cNvSpPr>
          <p:nvPr>
            <p:ph type="subTitle" idx="1"/>
          </p:nvPr>
        </p:nvSpPr>
        <p:spPr>
          <a:xfrm>
            <a:off x="1440505" y="4360506"/>
            <a:ext cx="3220205" cy="1060522"/>
          </a:xfrm>
          <a:noFill/>
        </p:spPr>
        <p:txBody>
          <a:bodyPr anchor="b">
            <a:normAutofit/>
          </a:bodyPr>
          <a:lstStyle/>
          <a:p>
            <a:r>
              <a:rPr lang="en-GB" dirty="0">
                <a:solidFill>
                  <a:srgbClr val="FFFFFF"/>
                </a:solidFill>
              </a:rPr>
              <a:t>2204294-Harry Butcher.</a:t>
            </a:r>
          </a:p>
        </p:txBody>
      </p:sp>
    </p:spTree>
    <p:extLst>
      <p:ext uri="{BB962C8B-B14F-4D97-AF65-F5344CB8AC3E}">
        <p14:creationId xmlns:p14="http://schemas.microsoft.com/office/powerpoint/2010/main" val="3903322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FA87C-39A6-EF12-C3B3-C38A7CF4AEC0}"/>
              </a:ext>
            </a:extLst>
          </p:cNvPr>
          <p:cNvSpPr>
            <a:spLocks noGrp="1"/>
          </p:cNvSpPr>
          <p:nvPr>
            <p:ph type="title"/>
          </p:nvPr>
        </p:nvSpPr>
        <p:spPr/>
        <p:txBody>
          <a:bodyPr/>
          <a:lstStyle/>
          <a:p>
            <a:r>
              <a:rPr lang="en-GB" dirty="0"/>
              <a:t>Contents page.</a:t>
            </a:r>
          </a:p>
        </p:txBody>
      </p:sp>
      <p:sp>
        <p:nvSpPr>
          <p:cNvPr id="3" name="Content Placeholder 2">
            <a:extLst>
              <a:ext uri="{FF2B5EF4-FFF2-40B4-BE49-F238E27FC236}">
                <a16:creationId xmlns:a16="http://schemas.microsoft.com/office/drawing/2014/main" id="{F3040EF1-947F-6E67-2B4B-3E5C017ADE25}"/>
              </a:ext>
            </a:extLst>
          </p:cNvPr>
          <p:cNvSpPr>
            <a:spLocks noGrp="1"/>
          </p:cNvSpPr>
          <p:nvPr>
            <p:ph idx="1"/>
          </p:nvPr>
        </p:nvSpPr>
        <p:spPr/>
        <p:txBody>
          <a:bodyPr/>
          <a:lstStyle/>
          <a:p>
            <a:pPr marL="342900" indent="-342900">
              <a:buAutoNum type="arabicPeriod"/>
            </a:pPr>
            <a:r>
              <a:rPr lang="en-GB" dirty="0"/>
              <a:t>Introduction.</a:t>
            </a:r>
          </a:p>
          <a:p>
            <a:pPr marL="342900" indent="-342900">
              <a:buAutoNum type="arabicPeriod"/>
            </a:pPr>
            <a:r>
              <a:rPr lang="en-GB" dirty="0"/>
              <a:t>Methodology.</a:t>
            </a:r>
          </a:p>
          <a:p>
            <a:pPr marL="342900" indent="-342900">
              <a:buAutoNum type="arabicPeriod"/>
            </a:pPr>
            <a:r>
              <a:rPr lang="en-GB" dirty="0"/>
              <a:t>Main findings and discussion.</a:t>
            </a:r>
          </a:p>
          <a:p>
            <a:pPr marL="342900" indent="-342900">
              <a:buAutoNum type="arabicPeriod"/>
            </a:pPr>
            <a:r>
              <a:rPr lang="en-GB" dirty="0"/>
              <a:t>Conclusion and recommendations.</a:t>
            </a:r>
          </a:p>
          <a:p>
            <a:pPr marL="342900" indent="-342900">
              <a:buAutoNum type="arabicPeriod"/>
            </a:pPr>
            <a:r>
              <a:rPr lang="en-GB" dirty="0"/>
              <a:t>Reference list.</a:t>
            </a:r>
          </a:p>
        </p:txBody>
      </p:sp>
    </p:spTree>
    <p:extLst>
      <p:ext uri="{BB962C8B-B14F-4D97-AF65-F5344CB8AC3E}">
        <p14:creationId xmlns:p14="http://schemas.microsoft.com/office/powerpoint/2010/main" val="4403523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92FCF-3A74-EF62-EA95-14BC0E1BB186}"/>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18EEF152-8212-869B-D260-08236C6C8702}"/>
              </a:ext>
            </a:extLst>
          </p:cNvPr>
          <p:cNvSpPr>
            <a:spLocks noGrp="1"/>
          </p:cNvSpPr>
          <p:nvPr>
            <p:ph idx="1"/>
          </p:nvPr>
        </p:nvSpPr>
        <p:spPr/>
        <p:txBody>
          <a:bodyPr/>
          <a:lstStyle/>
          <a:p>
            <a:pPr marL="0" indent="0">
              <a:buNone/>
            </a:pPr>
            <a:r>
              <a:rPr lang="en-GB" sz="2000" dirty="0">
                <a:effectLst/>
                <a:latin typeface="Calibri" panose="020F0502020204030204" pitchFamily="34" charset="0"/>
                <a:ea typeface="Times New Roman" panose="02020603050405020304" pitchFamily="18" charset="0"/>
              </a:rPr>
              <a:t>For this assignment, I observed children interacting with the outdoor environment and explored how these experiences contribute to the development of physical literacy. Through direct observations in various educational settings, I witnessed the impact that engaging with nature can have on children's physical, cognitive, and social-emotional growth.</a:t>
            </a:r>
            <a:endParaRPr lang="en-GB" sz="20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676145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EA59D-E17E-2C2B-3FDD-6C689B6D65D2}"/>
              </a:ext>
            </a:extLst>
          </p:cNvPr>
          <p:cNvSpPr>
            <a:spLocks noGrp="1"/>
          </p:cNvSpPr>
          <p:nvPr>
            <p:ph type="title"/>
          </p:nvPr>
        </p:nvSpPr>
        <p:spPr/>
        <p:txBody>
          <a:bodyPr/>
          <a:lstStyle/>
          <a:p>
            <a:r>
              <a:rPr lang="en-GB" dirty="0"/>
              <a:t>Methodology.</a:t>
            </a:r>
          </a:p>
        </p:txBody>
      </p:sp>
      <p:sp>
        <p:nvSpPr>
          <p:cNvPr id="3" name="Content Placeholder 2">
            <a:extLst>
              <a:ext uri="{FF2B5EF4-FFF2-40B4-BE49-F238E27FC236}">
                <a16:creationId xmlns:a16="http://schemas.microsoft.com/office/drawing/2014/main" id="{B5095FF9-FA62-CEB2-56E3-E69E6F277795}"/>
              </a:ext>
            </a:extLst>
          </p:cNvPr>
          <p:cNvSpPr>
            <a:spLocks noGrp="1"/>
          </p:cNvSpPr>
          <p:nvPr>
            <p:ph idx="1"/>
          </p:nvPr>
        </p:nvSpPr>
        <p:spPr/>
        <p:txBody>
          <a:bodyPr/>
          <a:lstStyle/>
          <a:p>
            <a:pPr marL="0" indent="0">
              <a:buNone/>
            </a:pPr>
            <a:r>
              <a:rPr lang="en-GB" sz="2000" dirty="0">
                <a:effectLst/>
                <a:latin typeface="Calibri" panose="020F0502020204030204" pitchFamily="34" charset="0"/>
                <a:ea typeface="Times New Roman" panose="02020603050405020304" pitchFamily="18" charset="0"/>
              </a:rPr>
              <a:t>The observations were conducted in a qualitative, observational manner at local schools and outdoor learning environments. We visited a few schools and educational settings where children were engaged in outdoor play and learning activities. Through direct observation, we were able to document the children’s interaction with the natural environment and the impact these interactions had on their physical, cognitive, and social-emotional development.</a:t>
            </a:r>
            <a:endParaRPr lang="en-GB" sz="20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815554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FA62F-EE24-9643-F03E-4362BDB36CEA}"/>
              </a:ext>
            </a:extLst>
          </p:cNvPr>
          <p:cNvSpPr>
            <a:spLocks noGrp="1"/>
          </p:cNvSpPr>
          <p:nvPr>
            <p:ph type="title"/>
          </p:nvPr>
        </p:nvSpPr>
        <p:spPr/>
        <p:txBody>
          <a:bodyPr/>
          <a:lstStyle/>
          <a:p>
            <a:r>
              <a:rPr lang="en-GB" dirty="0"/>
              <a:t>Main findings and discussions. </a:t>
            </a:r>
          </a:p>
        </p:txBody>
      </p:sp>
      <p:sp>
        <p:nvSpPr>
          <p:cNvPr id="3" name="Content Placeholder 2">
            <a:extLst>
              <a:ext uri="{FF2B5EF4-FFF2-40B4-BE49-F238E27FC236}">
                <a16:creationId xmlns:a16="http://schemas.microsoft.com/office/drawing/2014/main" id="{316886CA-8563-C214-A53F-825BCCF97705}"/>
              </a:ext>
            </a:extLst>
          </p:cNvPr>
          <p:cNvSpPr>
            <a:spLocks noGrp="1"/>
          </p:cNvSpPr>
          <p:nvPr>
            <p:ph idx="1"/>
          </p:nvPr>
        </p:nvSpPr>
        <p:spPr>
          <a:xfrm>
            <a:off x="872197" y="2152650"/>
            <a:ext cx="10165080" cy="4335561"/>
          </a:xfrm>
        </p:spPr>
        <p:txBody>
          <a:bodyPr>
            <a:normAutofit fontScale="92500" lnSpcReduction="20000"/>
          </a:bodyPr>
          <a:lstStyle/>
          <a:p>
            <a:pPr>
              <a:lnSpc>
                <a:spcPct val="115000"/>
              </a:lnSpc>
            </a:pPr>
            <a:r>
              <a:rPr lang="en-GB" sz="2200" dirty="0">
                <a:effectLst/>
                <a:latin typeface="Calibri" panose="020F0502020204030204" pitchFamily="34" charset="0"/>
                <a:ea typeface="Times New Roman" panose="02020603050405020304" pitchFamily="18" charset="0"/>
                <a:cs typeface="Calibri" panose="020F0502020204030204" pitchFamily="34" charset="0"/>
              </a:rPr>
              <a:t>Outdoor learning and physical literacy are intrinsically linked. Children's interaction with the natural environment can significantly contribute to the development of their physical skills, coordination, and overall well-being. By carefully observing children's engagement in outdoor play and learning activities, we can gain valuable insights into how the outdoor environment can be leveraged to foster holistic development.</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2200" dirty="0">
                <a:effectLst/>
                <a:latin typeface="Calibri" panose="020F0502020204030204" pitchFamily="34" charset="0"/>
                <a:ea typeface="Times New Roman" panose="02020603050405020304" pitchFamily="18" charset="0"/>
                <a:cs typeface="Calibri" panose="020F0502020204030204" pitchFamily="34" charset="0"/>
              </a:rPr>
              <a:t>One of the key observations from our school visits and video clips was the remarkable impact of the outdoor environment on children's physical and social skills. For instance, we witnessed two young boys collaborating to climb a tree, supporting each other, and experimenting with different strategies to reach higher levels (Wilson, 2018). This demonstrated their physical abilities, working-inlay skills, and the value of peer interaction in the natural setting. As </a:t>
            </a:r>
            <a:r>
              <a:rPr lang="en-GB" sz="2200" dirty="0" err="1">
                <a:effectLst/>
                <a:latin typeface="Calibri" panose="020F0502020204030204" pitchFamily="34" charset="0"/>
                <a:ea typeface="Times New Roman" panose="02020603050405020304" pitchFamily="18" charset="0"/>
                <a:cs typeface="Calibri" panose="020F0502020204030204" pitchFamily="34" charset="0"/>
              </a:rPr>
              <a:t>Bilton</a:t>
            </a:r>
            <a:r>
              <a:rPr lang="en-GB" sz="2200" dirty="0">
                <a:effectLst/>
                <a:latin typeface="Calibri" panose="020F0502020204030204" pitchFamily="34" charset="0"/>
                <a:ea typeface="Times New Roman" panose="02020603050405020304" pitchFamily="18" charset="0"/>
                <a:cs typeface="Calibri" panose="020F0502020204030204" pitchFamily="34" charset="0"/>
              </a:rPr>
              <a:t> (2005) notes, "Outdoor play provides children with the opportunity to develop their physical skills, such as balance, coordination and agility" (p. 45). By engaging in such activities, children enhance their physical literacy and cultivate important social and cognitive abilities.</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3864086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30B4F-186F-3FB8-52CD-EE4432AFA5DA}"/>
              </a:ext>
            </a:extLst>
          </p:cNvPr>
          <p:cNvSpPr>
            <a:spLocks noGrp="1"/>
          </p:cNvSpPr>
          <p:nvPr>
            <p:ph type="title"/>
          </p:nvPr>
        </p:nvSpPr>
        <p:spPr/>
        <p:txBody>
          <a:bodyPr/>
          <a:lstStyle/>
          <a:p>
            <a:r>
              <a:rPr lang="en-GB" dirty="0"/>
              <a:t>Main findings and discussions.</a:t>
            </a:r>
          </a:p>
        </p:txBody>
      </p:sp>
      <p:sp>
        <p:nvSpPr>
          <p:cNvPr id="3" name="Content Placeholder 2">
            <a:extLst>
              <a:ext uri="{FF2B5EF4-FFF2-40B4-BE49-F238E27FC236}">
                <a16:creationId xmlns:a16="http://schemas.microsoft.com/office/drawing/2014/main" id="{4EF35BC0-FFD8-BEDC-5D8A-EF1EE6A40A20}"/>
              </a:ext>
            </a:extLst>
          </p:cNvPr>
          <p:cNvSpPr>
            <a:spLocks noGrp="1"/>
          </p:cNvSpPr>
          <p:nvPr>
            <p:ph idx="1"/>
          </p:nvPr>
        </p:nvSpPr>
        <p:spPr>
          <a:xfrm>
            <a:off x="1027527" y="2152650"/>
            <a:ext cx="10136945" cy="4152680"/>
          </a:xfrm>
        </p:spPr>
        <p:txBody>
          <a:bodyPr>
            <a:normAutofit/>
          </a:bodyPr>
          <a:lstStyle/>
          <a:p>
            <a:pPr>
              <a:lnSpc>
                <a:spcPct val="115000"/>
              </a:lnSpc>
            </a:pPr>
            <a:r>
              <a:rPr lang="en-GB" sz="2000" dirty="0">
                <a:effectLst/>
                <a:latin typeface="Calibri" panose="020F0502020204030204" pitchFamily="34" charset="0"/>
                <a:ea typeface="Times New Roman" panose="02020603050405020304" pitchFamily="18" charset="0"/>
                <a:cs typeface="Calibri" panose="020F0502020204030204" pitchFamily="34" charset="0"/>
              </a:rPr>
              <a:t>Another notable observation was that children utilised the various elements of the outdoor environment to enhance their learning and creativity. We saw groups of children working together to build elaborate dens using logs, sticks, and leaves, employing fine and gross motor skills (</a:t>
            </a:r>
            <a:r>
              <a:rPr lang="en-GB" sz="2000" dirty="0" err="1">
                <a:effectLst/>
                <a:latin typeface="Calibri" panose="020F0502020204030204" pitchFamily="34" charset="0"/>
                <a:ea typeface="Times New Roman" panose="02020603050405020304" pitchFamily="18" charset="0"/>
                <a:cs typeface="Calibri" panose="020F0502020204030204" pitchFamily="34" charset="0"/>
              </a:rPr>
              <a:t>Gallahue</a:t>
            </a:r>
            <a:r>
              <a:rPr lang="en-GB" sz="2000" dirty="0">
                <a:effectLst/>
                <a:latin typeface="Calibri" panose="020F0502020204030204" pitchFamily="34" charset="0"/>
                <a:ea typeface="Times New Roman" panose="02020603050405020304" pitchFamily="18" charset="0"/>
                <a:cs typeface="Calibri" panose="020F0502020204030204" pitchFamily="34" charset="0"/>
              </a:rPr>
              <a:t> et al., 2020). This type of open-ended, exploratory play not only fosters physical development but also encourages creativity, problem-solving, and teamwork – all of which are crucial for overall learning and growth.</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2000" dirty="0">
                <a:effectLst/>
                <a:latin typeface="Calibri" panose="020F0502020204030204" pitchFamily="34" charset="0"/>
                <a:ea typeface="Times New Roman" panose="02020603050405020304" pitchFamily="18" charset="0"/>
                <a:cs typeface="Calibri" panose="020F0502020204030204" pitchFamily="34" charset="0"/>
              </a:rPr>
              <a:t>Furthermore, the outdoor environment provides a wealth of sensory experiences that can contribute to children's physical literacy. We observed children engaging in activities such as ripping grass, sculpting sand, and using found objects to create their games and experiments. These hands-on, multisensory experiences allow children to develop a deeper understanding of their physical capabilities and the world around them (</a:t>
            </a:r>
            <a:r>
              <a:rPr lang="en-GB" sz="2000" dirty="0" err="1">
                <a:effectLst/>
                <a:latin typeface="Calibri" panose="020F0502020204030204" pitchFamily="34" charset="0"/>
                <a:ea typeface="Times New Roman" panose="02020603050405020304" pitchFamily="18" charset="0"/>
                <a:cs typeface="Calibri" panose="020F0502020204030204" pitchFamily="34" charset="0"/>
              </a:rPr>
              <a:t>Gallahue</a:t>
            </a:r>
            <a:r>
              <a:rPr lang="en-GB" sz="2000" dirty="0">
                <a:effectLst/>
                <a:latin typeface="Calibri" panose="020F0502020204030204" pitchFamily="34" charset="0"/>
                <a:ea typeface="Times New Roman" panose="02020603050405020304" pitchFamily="18" charset="0"/>
                <a:cs typeface="Calibri" panose="020F0502020204030204" pitchFamily="34" charset="0"/>
              </a:rPr>
              <a:t> et al., 2020).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332216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C5403-1435-E95B-8169-92492B64B4CF}"/>
              </a:ext>
            </a:extLst>
          </p:cNvPr>
          <p:cNvSpPr>
            <a:spLocks noGrp="1"/>
          </p:cNvSpPr>
          <p:nvPr>
            <p:ph type="title"/>
          </p:nvPr>
        </p:nvSpPr>
        <p:spPr/>
        <p:txBody>
          <a:bodyPr/>
          <a:lstStyle/>
          <a:p>
            <a:r>
              <a:rPr lang="en-GB" dirty="0"/>
              <a:t>Main findings and discussions.</a:t>
            </a:r>
          </a:p>
        </p:txBody>
      </p:sp>
      <p:sp>
        <p:nvSpPr>
          <p:cNvPr id="3" name="Content Placeholder 2">
            <a:extLst>
              <a:ext uri="{FF2B5EF4-FFF2-40B4-BE49-F238E27FC236}">
                <a16:creationId xmlns:a16="http://schemas.microsoft.com/office/drawing/2014/main" id="{A4AC3911-F564-ADF7-D9A6-83FFB82DCE47}"/>
              </a:ext>
            </a:extLst>
          </p:cNvPr>
          <p:cNvSpPr>
            <a:spLocks noGrp="1"/>
          </p:cNvSpPr>
          <p:nvPr>
            <p:ph idx="1"/>
          </p:nvPr>
        </p:nvSpPr>
        <p:spPr>
          <a:xfrm>
            <a:off x="872198" y="2068536"/>
            <a:ext cx="10243038" cy="4529211"/>
          </a:xfrm>
        </p:spPr>
        <p:txBody>
          <a:bodyPr>
            <a:normAutofit/>
          </a:bodyPr>
          <a:lstStyle/>
          <a:p>
            <a:pPr>
              <a:lnSpc>
                <a:spcPct val="115000"/>
              </a:lnSpc>
            </a:pPr>
            <a:r>
              <a:rPr lang="en-GB" sz="2000" dirty="0">
                <a:latin typeface="Calibri" panose="020F0502020204030204" pitchFamily="34" charset="0"/>
                <a:ea typeface="Times New Roman" panose="02020603050405020304" pitchFamily="18" charset="0"/>
              </a:rPr>
              <a:t>T</a:t>
            </a:r>
            <a:r>
              <a:rPr lang="en-GB" sz="2000" dirty="0">
                <a:effectLst/>
                <a:latin typeface="Calibri" panose="020F0502020204030204" pitchFamily="34" charset="0"/>
                <a:ea typeface="Times New Roman" panose="02020603050405020304" pitchFamily="18" charset="0"/>
              </a:rPr>
              <a:t>he use of various levels, such as high and low platforms, encourages children to explore their physical capabilities and adapt their movements accordingly. This "promotes the development of balance, coordination, and spatial awareness" (Wilson, 2018, p. 86), all of which are essential components of physical literacy. As children problem-solve and collaborate to navigate these challenges, they gain a deeper understanding of their bodies and the environment, ultimately enhancing their overall physical competence.</a:t>
            </a:r>
            <a:endParaRPr lang="en-GB" sz="2000" dirty="0">
              <a:effectLst/>
              <a:latin typeface="Times New Roman" panose="02020603050405020304" pitchFamily="18" charset="0"/>
              <a:ea typeface="Times New Roman" panose="02020603050405020304" pitchFamily="18" charset="0"/>
            </a:endParaRPr>
          </a:p>
          <a:p>
            <a:pPr>
              <a:lnSpc>
                <a:spcPct val="115000"/>
              </a:lnSpc>
            </a:pPr>
            <a:r>
              <a:rPr lang="en-GB" sz="2000" dirty="0">
                <a:effectLst/>
                <a:latin typeface="Calibri" panose="020F0502020204030204" pitchFamily="34" charset="0"/>
                <a:ea typeface="Times New Roman" panose="02020603050405020304" pitchFamily="18" charset="0"/>
              </a:rPr>
              <a:t>Another notable observation was the use of blindfolded exploration in a forest setting. With one partner guiding the other, the children had to rely on their senses of touch, sound, and spatial awareness to navigate the environment and identify a specific tree. This activity promotes the development of proprioception, the awareness of one's body in space, which is crucial for physical literacy (</a:t>
            </a:r>
            <a:r>
              <a:rPr lang="en-GB" sz="2000" dirty="0" err="1">
                <a:effectLst/>
                <a:latin typeface="Calibri" panose="020F0502020204030204" pitchFamily="34" charset="0"/>
                <a:ea typeface="Times New Roman" panose="02020603050405020304" pitchFamily="18" charset="0"/>
              </a:rPr>
              <a:t>Gallahue</a:t>
            </a:r>
            <a:r>
              <a:rPr lang="en-GB" sz="2000" dirty="0">
                <a:effectLst/>
                <a:latin typeface="Calibri" panose="020F0502020204030204" pitchFamily="34" charset="0"/>
                <a:ea typeface="Times New Roman" panose="02020603050405020304" pitchFamily="18" charset="0"/>
              </a:rPr>
              <a:t> et al., 2020). As the children swap roles, they deepen their understanding of the environment and their abilities.</a:t>
            </a:r>
            <a:endParaRPr lang="en-GB" sz="20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71237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5B48E-C344-F57B-DE0C-086F9FF874FB}"/>
              </a:ext>
            </a:extLst>
          </p:cNvPr>
          <p:cNvSpPr>
            <a:spLocks noGrp="1"/>
          </p:cNvSpPr>
          <p:nvPr>
            <p:ph type="title"/>
          </p:nvPr>
        </p:nvSpPr>
        <p:spPr/>
        <p:txBody>
          <a:bodyPr/>
          <a:lstStyle/>
          <a:p>
            <a:r>
              <a:rPr lang="en-GB" dirty="0"/>
              <a:t>Main findings and discussions.</a:t>
            </a:r>
          </a:p>
        </p:txBody>
      </p:sp>
      <p:sp>
        <p:nvSpPr>
          <p:cNvPr id="3" name="Content Placeholder 2">
            <a:extLst>
              <a:ext uri="{FF2B5EF4-FFF2-40B4-BE49-F238E27FC236}">
                <a16:creationId xmlns:a16="http://schemas.microsoft.com/office/drawing/2014/main" id="{36463223-BBC1-1F5C-C514-4F132DF180F2}"/>
              </a:ext>
            </a:extLst>
          </p:cNvPr>
          <p:cNvSpPr>
            <a:spLocks noGrp="1"/>
          </p:cNvSpPr>
          <p:nvPr>
            <p:ph idx="1"/>
          </p:nvPr>
        </p:nvSpPr>
        <p:spPr>
          <a:xfrm>
            <a:off x="971257" y="2068537"/>
            <a:ext cx="10249486" cy="4405898"/>
          </a:xfrm>
        </p:spPr>
        <p:txBody>
          <a:bodyPr>
            <a:normAutofit lnSpcReduction="10000"/>
          </a:bodyPr>
          <a:lstStyle/>
          <a:p>
            <a:pPr>
              <a:lnSpc>
                <a:spcPct val="115000"/>
              </a:lnSpc>
            </a:pPr>
            <a:r>
              <a:rPr lang="en-GB" sz="2000" dirty="0">
                <a:effectLst/>
                <a:latin typeface="Calibri" panose="020F0502020204030204" pitchFamily="34" charset="0"/>
                <a:ea typeface="Times New Roman" panose="02020603050405020304" pitchFamily="18" charset="0"/>
              </a:rPr>
              <a:t>In examining the role of outdoor play and learning in the development of physical literacy, the observations of children interacting with their natural environment provide invaluable insights. As noted by Wilson (2018), "Children learn best when they can explore, experiment, and make discoveries through their own freely chosen play activities" (p. 3). This principle is exemplified in the behaviours witnessed during our study, where children demonstrated a diverse range of physical skills and developmental milestones.</a:t>
            </a:r>
            <a:endParaRPr lang="en-GB" sz="2000" dirty="0">
              <a:effectLst/>
              <a:latin typeface="Times New Roman" panose="02020603050405020304" pitchFamily="18" charset="0"/>
              <a:ea typeface="Times New Roman" panose="02020603050405020304" pitchFamily="18" charset="0"/>
            </a:endParaRPr>
          </a:p>
          <a:p>
            <a:pPr>
              <a:lnSpc>
                <a:spcPct val="115000"/>
              </a:lnSpc>
            </a:pPr>
            <a:r>
              <a:rPr lang="en-GB" sz="2000" dirty="0">
                <a:effectLst/>
                <a:latin typeface="Calibri" panose="020F0502020204030204" pitchFamily="34" charset="0"/>
                <a:ea typeface="Times New Roman" panose="02020603050405020304" pitchFamily="18" charset="0"/>
              </a:rPr>
              <a:t>One key aspect observed was the children's use of fundamental movement skills, such as crouching, throwing, jumping, and hopping. These basic locomotor, manipulative, and stability skills form the foundation of physical literacy and are critical for children's overall physical development (</a:t>
            </a:r>
            <a:r>
              <a:rPr lang="en-GB" sz="2000" dirty="0" err="1">
                <a:effectLst/>
                <a:latin typeface="Calibri" panose="020F0502020204030204" pitchFamily="34" charset="0"/>
                <a:ea typeface="Times New Roman" panose="02020603050405020304" pitchFamily="18" charset="0"/>
              </a:rPr>
              <a:t>Gallahue</a:t>
            </a:r>
            <a:r>
              <a:rPr lang="en-GB" sz="2000" dirty="0">
                <a:effectLst/>
                <a:latin typeface="Calibri" panose="020F0502020204030204" pitchFamily="34" charset="0"/>
                <a:ea typeface="Times New Roman" panose="02020603050405020304" pitchFamily="18" charset="0"/>
              </a:rPr>
              <a:t>, Goodway, &amp; Ozmun, 2020). For instance, we observed a child scooping sand with their hands and then attempting to throw it, exhibiting both fine and gross motor abilities. This type of purposeful play not only enhances physical competence but also contributes to the child's confidence and sense of well-being (</a:t>
            </a:r>
            <a:r>
              <a:rPr lang="en-GB" sz="2000" dirty="0" err="1">
                <a:effectLst/>
                <a:latin typeface="Calibri" panose="020F0502020204030204" pitchFamily="34" charset="0"/>
                <a:ea typeface="Times New Roman" panose="02020603050405020304" pitchFamily="18" charset="0"/>
              </a:rPr>
              <a:t>MacIntyre</a:t>
            </a:r>
            <a:r>
              <a:rPr lang="en-GB" sz="2000" dirty="0">
                <a:effectLst/>
                <a:latin typeface="Calibri" panose="020F0502020204030204" pitchFamily="34" charset="0"/>
                <a:ea typeface="Times New Roman" panose="02020603050405020304" pitchFamily="18" charset="0"/>
              </a:rPr>
              <a:t> &amp; </a:t>
            </a:r>
            <a:r>
              <a:rPr lang="en-GB" sz="2000" dirty="0" err="1">
                <a:effectLst/>
                <a:latin typeface="Calibri" panose="020F0502020204030204" pitchFamily="34" charset="0"/>
                <a:ea typeface="Times New Roman" panose="02020603050405020304" pitchFamily="18" charset="0"/>
              </a:rPr>
              <a:t>McVitty</a:t>
            </a:r>
            <a:r>
              <a:rPr lang="en-GB" sz="2000" dirty="0">
                <a:effectLst/>
                <a:latin typeface="Calibri" panose="020F0502020204030204" pitchFamily="34" charset="0"/>
                <a:ea typeface="Times New Roman" panose="02020603050405020304" pitchFamily="18" charset="0"/>
              </a:rPr>
              <a:t>, 2004).</a:t>
            </a:r>
            <a:endParaRPr lang="en-GB" sz="20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4703074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16A86-BFD0-D117-EF1E-6490D381CB4F}"/>
              </a:ext>
            </a:extLst>
          </p:cNvPr>
          <p:cNvSpPr>
            <a:spLocks noGrp="1"/>
          </p:cNvSpPr>
          <p:nvPr>
            <p:ph type="title"/>
          </p:nvPr>
        </p:nvSpPr>
        <p:spPr/>
        <p:txBody>
          <a:bodyPr/>
          <a:lstStyle/>
          <a:p>
            <a:r>
              <a:rPr lang="en-GB" dirty="0"/>
              <a:t>Main findings and discussions.</a:t>
            </a:r>
          </a:p>
        </p:txBody>
      </p:sp>
      <p:sp>
        <p:nvSpPr>
          <p:cNvPr id="3" name="Content Placeholder 2">
            <a:extLst>
              <a:ext uri="{FF2B5EF4-FFF2-40B4-BE49-F238E27FC236}">
                <a16:creationId xmlns:a16="http://schemas.microsoft.com/office/drawing/2014/main" id="{C1F5E2E4-8861-2588-E304-697AAD825DE8}"/>
              </a:ext>
            </a:extLst>
          </p:cNvPr>
          <p:cNvSpPr>
            <a:spLocks noGrp="1"/>
          </p:cNvSpPr>
          <p:nvPr>
            <p:ph idx="1"/>
          </p:nvPr>
        </p:nvSpPr>
        <p:spPr>
          <a:xfrm>
            <a:off x="844063" y="1980833"/>
            <a:ext cx="10228970" cy="4877167"/>
          </a:xfrm>
        </p:spPr>
        <p:txBody>
          <a:bodyPr>
            <a:normAutofit/>
          </a:bodyPr>
          <a:lstStyle/>
          <a:p>
            <a:pPr>
              <a:lnSpc>
                <a:spcPct val="115000"/>
              </a:lnSpc>
            </a:pPr>
            <a:r>
              <a:rPr lang="en-GB" sz="2000" dirty="0">
                <a:effectLst/>
                <a:latin typeface="Calibri" panose="020F0502020204030204" pitchFamily="34" charset="0"/>
                <a:ea typeface="Times New Roman" panose="02020603050405020304" pitchFamily="18" charset="0"/>
              </a:rPr>
              <a:t>Developing fundamental movement skills is essential for children's overall physical literacy and well-being. Outdoor play provides a rich environment for observing and supporting the growth of these crucial skills (</a:t>
            </a:r>
            <a:r>
              <a:rPr lang="en-GB" sz="2000" dirty="0" err="1">
                <a:effectLst/>
                <a:latin typeface="Calibri" panose="020F0502020204030204" pitchFamily="34" charset="0"/>
                <a:ea typeface="Times New Roman" panose="02020603050405020304" pitchFamily="18" charset="0"/>
              </a:rPr>
              <a:t>Gallahue</a:t>
            </a:r>
            <a:r>
              <a:rPr lang="en-GB" sz="2000" dirty="0">
                <a:effectLst/>
                <a:latin typeface="Calibri" panose="020F0502020204030204" pitchFamily="34" charset="0"/>
                <a:ea typeface="Times New Roman" panose="02020603050405020304" pitchFamily="18" charset="0"/>
              </a:rPr>
              <a:t>, Goodway, &amp; Ozmun, 2020). During our observations, we witnessed numerous examples of children engaging in activities that challenged and refined their fundamental movement capacities.</a:t>
            </a:r>
            <a:endParaRPr lang="en-GB" sz="2000" dirty="0">
              <a:effectLst/>
              <a:latin typeface="Times New Roman" panose="02020603050405020304" pitchFamily="18" charset="0"/>
              <a:ea typeface="Times New Roman" panose="02020603050405020304" pitchFamily="18" charset="0"/>
            </a:endParaRPr>
          </a:p>
          <a:p>
            <a:pPr>
              <a:lnSpc>
                <a:spcPct val="115000"/>
              </a:lnSpc>
            </a:pPr>
            <a:r>
              <a:rPr lang="en-GB" sz="2000" dirty="0">
                <a:effectLst/>
                <a:latin typeface="Calibri" panose="020F0502020204030204" pitchFamily="34" charset="0"/>
                <a:ea typeface="Times New Roman" panose="02020603050405020304" pitchFamily="18" charset="0"/>
              </a:rPr>
              <a:t>For instance, we observed children running, jumping, and throwing objects - all core locomotor and object control skills that lay the foundation for more complex physical activities (Keenan, Crowley, &amp; Evans, 2016). One child was seen repeatedly running back and forth, increasing their speed and coordination with each pass. Another group worked together to construct sand balls, developing their grasp and release patterns through the process. These fundamental movement skills not only contribute to physical literacy but also provide the building blocks for lifelong participation in sports and physical recreation (Wilson, 2018).</a:t>
            </a:r>
            <a:endParaRPr lang="en-GB" sz="20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212159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A722F-92D1-57A3-A3DD-0A32A6332FEB}"/>
              </a:ext>
            </a:extLst>
          </p:cNvPr>
          <p:cNvSpPr>
            <a:spLocks noGrp="1"/>
          </p:cNvSpPr>
          <p:nvPr>
            <p:ph type="title"/>
          </p:nvPr>
        </p:nvSpPr>
        <p:spPr/>
        <p:txBody>
          <a:bodyPr/>
          <a:lstStyle/>
          <a:p>
            <a:r>
              <a:rPr lang="en-GB" dirty="0"/>
              <a:t>Conclusion and recommendations.</a:t>
            </a:r>
          </a:p>
        </p:txBody>
      </p:sp>
      <p:sp>
        <p:nvSpPr>
          <p:cNvPr id="3" name="Content Placeholder 2">
            <a:extLst>
              <a:ext uri="{FF2B5EF4-FFF2-40B4-BE49-F238E27FC236}">
                <a16:creationId xmlns:a16="http://schemas.microsoft.com/office/drawing/2014/main" id="{FF67E23B-9D9F-100C-7F02-4C7F8C8EED98}"/>
              </a:ext>
            </a:extLst>
          </p:cNvPr>
          <p:cNvSpPr>
            <a:spLocks noGrp="1"/>
          </p:cNvSpPr>
          <p:nvPr>
            <p:ph idx="1"/>
          </p:nvPr>
        </p:nvSpPr>
        <p:spPr>
          <a:xfrm>
            <a:off x="1027527" y="1882358"/>
            <a:ext cx="10136945" cy="4462169"/>
          </a:xfrm>
        </p:spPr>
        <p:txBody>
          <a:bodyPr>
            <a:normAutofit/>
          </a:bodyPr>
          <a:lstStyle/>
          <a:p>
            <a:pPr>
              <a:lnSpc>
                <a:spcPct val="115000"/>
              </a:lnSpc>
            </a:pPr>
            <a:r>
              <a:rPr lang="en-GB" sz="2000" dirty="0">
                <a:effectLst/>
                <a:latin typeface="Calibri" panose="020F0502020204030204" pitchFamily="34" charset="0"/>
                <a:ea typeface="Times New Roman" panose="02020603050405020304" pitchFamily="18" charset="0"/>
              </a:rPr>
              <a:t>In conclusion, the observations and analysis of children's interactions with the outdoor environment have revealed the benefits that high-quality outdoor learning can have on children's physical development and overall learning. The specific examples highlighted, such as the children's collaborative tree climbing, pair-guided blindfolded exploration, and cooperative den building, demonstrate how the natural environment can foster creativity, problem-solving, social skills, and the development of physical literacy.</a:t>
            </a:r>
            <a:endParaRPr lang="en-GB" sz="2000" dirty="0">
              <a:effectLst/>
              <a:latin typeface="Times New Roman" panose="02020603050405020304" pitchFamily="18" charset="0"/>
              <a:ea typeface="Times New Roman" panose="02020603050405020304" pitchFamily="18" charset="0"/>
            </a:endParaRPr>
          </a:p>
          <a:p>
            <a:pPr>
              <a:lnSpc>
                <a:spcPct val="115000"/>
              </a:lnSpc>
            </a:pPr>
            <a:r>
              <a:rPr lang="en-GB" sz="2000" dirty="0">
                <a:effectLst/>
                <a:latin typeface="Calibri" panose="020F0502020204030204" pitchFamily="34" charset="0"/>
                <a:ea typeface="Times New Roman" panose="02020603050405020304" pitchFamily="18" charset="0"/>
              </a:rPr>
              <a:t>Incorporating the outdoors into the curriculum in a meaningful way can greatly enhance children's learning experiences. By allowing them to freely explore and interact with their surroundings, children can develop fundamental movement skills, object control, and an appreciation for the natural world. The outdoor environment provides ample opportunities for children to take risks, challenge themselves, and learn through hands-on, experiential activities.</a:t>
            </a:r>
            <a:endParaRPr lang="en-GB" sz="20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9743092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0A6D5-C06E-CFED-6060-5334B70FED4C}"/>
              </a:ext>
            </a:extLst>
          </p:cNvPr>
          <p:cNvSpPr>
            <a:spLocks noGrp="1"/>
          </p:cNvSpPr>
          <p:nvPr>
            <p:ph type="title"/>
          </p:nvPr>
        </p:nvSpPr>
        <p:spPr/>
        <p:txBody>
          <a:bodyPr/>
          <a:lstStyle/>
          <a:p>
            <a:r>
              <a:rPr lang="en-GB" dirty="0"/>
              <a:t>Conclusion and recommendations.</a:t>
            </a:r>
          </a:p>
        </p:txBody>
      </p:sp>
      <p:sp>
        <p:nvSpPr>
          <p:cNvPr id="3" name="Content Placeholder 2">
            <a:extLst>
              <a:ext uri="{FF2B5EF4-FFF2-40B4-BE49-F238E27FC236}">
                <a16:creationId xmlns:a16="http://schemas.microsoft.com/office/drawing/2014/main" id="{54D02E03-60EB-34EA-B228-5467032F10FC}"/>
              </a:ext>
            </a:extLst>
          </p:cNvPr>
          <p:cNvSpPr>
            <a:spLocks noGrp="1"/>
          </p:cNvSpPr>
          <p:nvPr>
            <p:ph idx="1"/>
          </p:nvPr>
        </p:nvSpPr>
        <p:spPr>
          <a:xfrm>
            <a:off x="942536" y="1980834"/>
            <a:ext cx="10250072" cy="4877166"/>
          </a:xfrm>
        </p:spPr>
        <p:txBody>
          <a:bodyPr>
            <a:normAutofit lnSpcReduction="10000"/>
          </a:bodyPr>
          <a:lstStyle/>
          <a:p>
            <a:pPr>
              <a:lnSpc>
                <a:spcPct val="115000"/>
              </a:lnSpc>
            </a:pPr>
            <a:r>
              <a:rPr lang="en-GB" sz="2000" dirty="0">
                <a:effectLst/>
                <a:latin typeface="Calibri" panose="020F0502020204030204" pitchFamily="34" charset="0"/>
                <a:ea typeface="Times New Roman" panose="02020603050405020304" pitchFamily="18" charset="0"/>
              </a:rPr>
              <a:t>Wilson (2018) emphasizes the importance of creating "natural environments" that "encourage creative play and learning" in young children (p. 1). This can involve incorporating natural elements like trees, bushes, and water features, as well as providing ample opportunities for children to interact with the elements through activities like tree climbing, stream exploration, and mud play. By allowing children to engage directly with the natural world, educators can foster the development of essential physical literacy skills, such as balance, coordination, and spatial awareness (</a:t>
            </a:r>
            <a:r>
              <a:rPr lang="en-GB" sz="2000" dirty="0" err="1">
                <a:effectLst/>
                <a:latin typeface="Calibri" panose="020F0502020204030204" pitchFamily="34" charset="0"/>
                <a:ea typeface="Times New Roman" panose="02020603050405020304" pitchFamily="18" charset="0"/>
              </a:rPr>
              <a:t>Gallahue</a:t>
            </a:r>
            <a:r>
              <a:rPr lang="en-GB" sz="2000" dirty="0">
                <a:effectLst/>
                <a:latin typeface="Calibri" panose="020F0502020204030204" pitchFamily="34" charset="0"/>
                <a:ea typeface="Times New Roman" panose="02020603050405020304" pitchFamily="18" charset="0"/>
              </a:rPr>
              <a:t> et al., 2020).</a:t>
            </a:r>
            <a:endParaRPr lang="en-GB" sz="2000" dirty="0">
              <a:effectLst/>
              <a:latin typeface="Times New Roman" panose="02020603050405020304" pitchFamily="18" charset="0"/>
              <a:ea typeface="Times New Roman" panose="02020603050405020304" pitchFamily="18" charset="0"/>
            </a:endParaRPr>
          </a:p>
          <a:p>
            <a:pPr>
              <a:lnSpc>
                <a:spcPct val="115000"/>
              </a:lnSpc>
            </a:pPr>
            <a:r>
              <a:rPr lang="en-GB" sz="2000" dirty="0">
                <a:effectLst/>
                <a:latin typeface="Calibri" panose="020F0502020204030204" pitchFamily="34" charset="0"/>
                <a:ea typeface="Times New Roman" panose="02020603050405020304" pitchFamily="18" charset="0"/>
              </a:rPr>
              <a:t>To build on these insights, I recommend that schools and educators prioritize outdoor learning as a core component of their curriculum. This could involve dedicating regular time for children to engage in outdoor play and exploration, as well as intentionally integrating outdoor activities into lesson plans across various subject areas. Additionally, providing teachers with professional development on effective outdoor teaching strategies and creating stimulating outdoor learning spaces would further support the implementation of high-quality outdoor learning experiences.</a:t>
            </a:r>
            <a:endParaRPr lang="en-GB" sz="20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9468241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70AE9-F6C4-8E97-D394-582EF74C987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DE7F655-F148-F7FB-E74F-A05812CA535C}"/>
              </a:ext>
            </a:extLst>
          </p:cNvPr>
          <p:cNvSpPr>
            <a:spLocks noGrp="1"/>
          </p:cNvSpPr>
          <p:nvPr>
            <p:ph idx="1"/>
          </p:nvPr>
        </p:nvSpPr>
        <p:spPr/>
        <p:txBody>
          <a:bodyPr>
            <a:normAutofit fontScale="70000" lnSpcReduction="20000"/>
          </a:bodyPr>
          <a:lstStyle/>
          <a:p>
            <a:pPr>
              <a:lnSpc>
                <a:spcPct val="115000"/>
              </a:lnSpc>
            </a:pPr>
            <a:r>
              <a:rPr lang="en-GB" sz="1800" dirty="0" err="1">
                <a:effectLst/>
                <a:latin typeface="Calibri" panose="020F0502020204030204" pitchFamily="34" charset="0"/>
                <a:ea typeface="Times New Roman" panose="02020603050405020304" pitchFamily="18" charset="0"/>
              </a:rPr>
              <a:t>Gallahue</a:t>
            </a:r>
            <a:r>
              <a:rPr lang="en-GB" sz="1800" dirty="0">
                <a:effectLst/>
                <a:latin typeface="Calibri" panose="020F0502020204030204" pitchFamily="34" charset="0"/>
                <a:ea typeface="Times New Roman" panose="02020603050405020304" pitchFamily="18" charset="0"/>
              </a:rPr>
              <a:t>, D.L., Goodway, J., &amp; Ozmun, J.C. (2020). *Understanding motor development: Infants, children, adolescents, adults* (8th ed.). Jones &amp; Bartlett Learning.</a:t>
            </a:r>
            <a:endParaRPr lang="en-GB" sz="1800" dirty="0">
              <a:effectLst/>
              <a:latin typeface="Times New Roman" panose="02020603050405020304" pitchFamily="18" charset="0"/>
              <a:ea typeface="Times New Roman" panose="02020603050405020304" pitchFamily="18" charset="0"/>
            </a:endParaRPr>
          </a:p>
          <a:p>
            <a:pPr>
              <a:lnSpc>
                <a:spcPct val="115000"/>
              </a:lnSpc>
            </a:pPr>
            <a:r>
              <a:rPr lang="en-GB" sz="1800" dirty="0" err="1">
                <a:effectLst/>
                <a:latin typeface="Calibri" panose="020F0502020204030204" pitchFamily="34" charset="0"/>
                <a:ea typeface="Times New Roman" panose="02020603050405020304" pitchFamily="18" charset="0"/>
              </a:rPr>
              <a:t>Bilton</a:t>
            </a:r>
            <a:r>
              <a:rPr lang="en-GB" sz="1800" dirty="0">
                <a:effectLst/>
                <a:latin typeface="Calibri" panose="020F0502020204030204" pitchFamily="34" charset="0"/>
                <a:ea typeface="Times New Roman" panose="02020603050405020304" pitchFamily="18" charset="0"/>
              </a:rPr>
              <a:t>, H. (2005). *Learning outdoors: Improving the quality of young children's play outdoors*. David Fulton.</a:t>
            </a:r>
            <a:endParaRPr lang="en-GB" sz="1800" dirty="0">
              <a:effectLst/>
              <a:latin typeface="Times New Roman" panose="02020603050405020304" pitchFamily="18" charset="0"/>
              <a:ea typeface="Times New Roman" panose="02020603050405020304" pitchFamily="18" charset="0"/>
            </a:endParaRPr>
          </a:p>
          <a:p>
            <a:pPr>
              <a:lnSpc>
                <a:spcPct val="115000"/>
              </a:lnSpc>
            </a:pPr>
            <a:r>
              <a:rPr lang="en-GB" sz="1800" dirty="0">
                <a:effectLst/>
                <a:latin typeface="Calibri" panose="020F0502020204030204" pitchFamily="34" charset="0"/>
                <a:ea typeface="Times New Roman" panose="02020603050405020304" pitchFamily="18" charset="0"/>
              </a:rPr>
              <a:t>Wilson, R.A. (2018). *Nature and young children: Encouraging creative play and learning in natural environments* (3rd ed.). Routledge.</a:t>
            </a:r>
            <a:endParaRPr lang="en-GB" sz="1800" dirty="0">
              <a:effectLst/>
              <a:latin typeface="Times New Roman" panose="02020603050405020304" pitchFamily="18" charset="0"/>
              <a:ea typeface="Times New Roman" panose="02020603050405020304" pitchFamily="18" charset="0"/>
            </a:endParaRPr>
          </a:p>
          <a:p>
            <a:pPr>
              <a:lnSpc>
                <a:spcPct val="115000"/>
              </a:lnSpc>
            </a:pPr>
            <a:r>
              <a:rPr lang="en-GB" sz="1800" dirty="0" err="1">
                <a:effectLst/>
                <a:latin typeface="Calibri" panose="020F0502020204030204" pitchFamily="34" charset="0"/>
                <a:ea typeface="Times New Roman" panose="02020603050405020304" pitchFamily="18" charset="0"/>
              </a:rPr>
              <a:t>Gallahue</a:t>
            </a:r>
            <a:r>
              <a:rPr lang="en-GB" sz="1800" dirty="0">
                <a:effectLst/>
                <a:latin typeface="Calibri" panose="020F0502020204030204" pitchFamily="34" charset="0"/>
                <a:ea typeface="Times New Roman" panose="02020603050405020304" pitchFamily="18" charset="0"/>
              </a:rPr>
              <a:t>, D. L., Goodway, J., &amp; Ozmun, J. C. (2020). Understanding motor development: Infants, children, adolescents, adults (8th ed.). Jones &amp; Bartlett Learning.</a:t>
            </a:r>
            <a:endParaRPr lang="en-GB" sz="1800" dirty="0">
              <a:effectLst/>
              <a:latin typeface="Times New Roman" panose="02020603050405020304" pitchFamily="18" charset="0"/>
              <a:ea typeface="Times New Roman" panose="02020603050405020304" pitchFamily="18" charset="0"/>
            </a:endParaRPr>
          </a:p>
          <a:p>
            <a:pPr>
              <a:lnSpc>
                <a:spcPct val="115000"/>
              </a:lnSpc>
            </a:pPr>
            <a:r>
              <a:rPr lang="en-GB" sz="1800" dirty="0">
                <a:effectLst/>
                <a:latin typeface="Calibri" panose="020F0502020204030204" pitchFamily="34" charset="0"/>
                <a:ea typeface="Times New Roman" panose="02020603050405020304" pitchFamily="18" charset="0"/>
              </a:rPr>
              <a:t>Gibson, J. J. (1979). The ecological approach to visual perception. Houghton Mifflin.</a:t>
            </a:r>
            <a:endParaRPr lang="en-GB" sz="1800" dirty="0">
              <a:effectLst/>
              <a:latin typeface="Times New Roman" panose="02020603050405020304" pitchFamily="18" charset="0"/>
              <a:ea typeface="Times New Roman" panose="02020603050405020304" pitchFamily="18" charset="0"/>
            </a:endParaRPr>
          </a:p>
          <a:p>
            <a:pPr>
              <a:lnSpc>
                <a:spcPct val="115000"/>
              </a:lnSpc>
            </a:pPr>
            <a:r>
              <a:rPr lang="en-GB" sz="1800" dirty="0">
                <a:effectLst/>
                <a:latin typeface="Calibri" panose="020F0502020204030204" pitchFamily="34" charset="0"/>
                <a:ea typeface="Times New Roman" panose="02020603050405020304" pitchFamily="18" charset="0"/>
              </a:rPr>
              <a:t>International Physical Literacy Association (IPLA). (2016). Physical literacy. https://</a:t>
            </a:r>
            <a:r>
              <a:rPr lang="en-GB" sz="1800" dirty="0" err="1">
                <a:effectLst/>
                <a:latin typeface="Calibri" panose="020F0502020204030204" pitchFamily="34" charset="0"/>
                <a:ea typeface="Times New Roman" panose="02020603050405020304" pitchFamily="18" charset="0"/>
              </a:rPr>
              <a:t>www.physical-literacy.org.uk</a:t>
            </a:r>
            <a:r>
              <a:rPr lang="en-GB" sz="1800" dirty="0">
                <a:effectLst/>
                <a:latin typeface="Calibri" panose="020F050202020403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a:lnSpc>
                <a:spcPct val="115000"/>
              </a:lnSpc>
            </a:pPr>
            <a:r>
              <a:rPr lang="en-GB" sz="1800" dirty="0">
                <a:effectLst/>
                <a:latin typeface="Calibri" panose="020F0502020204030204" pitchFamily="34" charset="0"/>
                <a:ea typeface="Times New Roman" panose="02020603050405020304" pitchFamily="18" charset="0"/>
              </a:rPr>
              <a:t>Keenan, T., Crowley, K., &amp; Evans, S. (2016). An introduction to child development (3rd ed.). SAGE Publications.</a:t>
            </a:r>
            <a:endParaRPr lang="en-GB" sz="1800" dirty="0">
              <a:effectLst/>
              <a:latin typeface="Times New Roman" panose="02020603050405020304" pitchFamily="18" charset="0"/>
              <a:ea typeface="Times New Roman" panose="02020603050405020304" pitchFamily="18" charset="0"/>
            </a:endParaRPr>
          </a:p>
          <a:p>
            <a:pPr>
              <a:lnSpc>
                <a:spcPct val="115000"/>
              </a:lnSpc>
            </a:pPr>
            <a:r>
              <a:rPr lang="en-GB" sz="1800" dirty="0" err="1">
                <a:effectLst/>
                <a:latin typeface="Calibri" panose="020F0502020204030204" pitchFamily="34" charset="0"/>
                <a:ea typeface="Times New Roman" panose="02020603050405020304" pitchFamily="18" charset="0"/>
              </a:rPr>
              <a:t>MacIntyre</a:t>
            </a:r>
            <a:r>
              <a:rPr lang="en-GB" sz="1800" dirty="0">
                <a:effectLst/>
                <a:latin typeface="Calibri" panose="020F0502020204030204" pitchFamily="34" charset="0"/>
                <a:ea typeface="Times New Roman" panose="02020603050405020304" pitchFamily="18" charset="0"/>
              </a:rPr>
              <a:t>, C., &amp; </a:t>
            </a:r>
            <a:r>
              <a:rPr lang="en-GB" sz="1800" dirty="0" err="1">
                <a:effectLst/>
                <a:latin typeface="Calibri" panose="020F0502020204030204" pitchFamily="34" charset="0"/>
                <a:ea typeface="Times New Roman" panose="02020603050405020304" pitchFamily="18" charset="0"/>
              </a:rPr>
              <a:t>McVitty</a:t>
            </a:r>
            <a:r>
              <a:rPr lang="en-GB" sz="1800" dirty="0">
                <a:effectLst/>
                <a:latin typeface="Calibri" panose="020F0502020204030204" pitchFamily="34" charset="0"/>
                <a:ea typeface="Times New Roman" panose="02020603050405020304" pitchFamily="18" charset="0"/>
              </a:rPr>
              <a:t>, K. (2004). Movement and learning in the early years: Supporting dyspraxia (DCD) and other difficulties. SAGE Publications.</a:t>
            </a:r>
            <a:endParaRPr lang="en-GB" sz="1800" dirty="0">
              <a:effectLst/>
              <a:latin typeface="Times New Roman" panose="02020603050405020304" pitchFamily="18" charset="0"/>
              <a:ea typeface="Times New Roman" panose="02020603050405020304" pitchFamily="18" charset="0"/>
            </a:endParaRPr>
          </a:p>
          <a:p>
            <a:pPr>
              <a:lnSpc>
                <a:spcPct val="115000"/>
              </a:lnSpc>
            </a:pPr>
            <a:r>
              <a:rPr lang="en-GB" sz="1800" dirty="0">
                <a:effectLst/>
                <a:latin typeface="Calibri" panose="020F0502020204030204" pitchFamily="34" charset="0"/>
                <a:ea typeface="Times New Roman" panose="02020603050405020304" pitchFamily="18" charset="0"/>
              </a:rPr>
              <a:t>Wilson, R. A. (2018). Nature and young children: Encouraging creative play and learning in natural environments (3rd ed.). Routledge.</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485871465"/>
      </p:ext>
    </p:extLst>
  </p:cSld>
  <p:clrMapOvr>
    <a:masterClrMapping/>
  </p:clrMapOvr>
</p:sld>
</file>

<file path=ppt/theme/theme1.xml><?xml version="1.0" encoding="utf-8"?>
<a:theme xmlns:a="http://schemas.openxmlformats.org/drawingml/2006/main" name="PoiseVTI">
  <a:themeElements>
    <a:clrScheme name="AnalogousFromLightSeedRightStep">
      <a:dk1>
        <a:srgbClr val="000000"/>
      </a:dk1>
      <a:lt1>
        <a:srgbClr val="FFFFFF"/>
      </a:lt1>
      <a:dk2>
        <a:srgbClr val="413324"/>
      </a:dk2>
      <a:lt2>
        <a:srgbClr val="E2E7E8"/>
      </a:lt2>
      <a:accent1>
        <a:srgbClr val="D39089"/>
      </a:accent1>
      <a:accent2>
        <a:srgbClr val="C79A6B"/>
      </a:accent2>
      <a:accent3>
        <a:srgbClr val="AAA66F"/>
      </a:accent3>
      <a:accent4>
        <a:srgbClr val="91AB5F"/>
      </a:accent4>
      <a:accent5>
        <a:srgbClr val="80AE72"/>
      </a:accent5>
      <a:accent6>
        <a:srgbClr val="63B371"/>
      </a:accent6>
      <a:hlink>
        <a:srgbClr val="588C92"/>
      </a:hlink>
      <a:folHlink>
        <a:srgbClr val="7F7F7F"/>
      </a:folHlink>
    </a:clrScheme>
    <a:fontScheme name="Goudy Univers">
      <a:majorFont>
        <a:latin typeface="Goudy Old Style"/>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iseVTI" id="{9843863B-6720-4231-BFE7-E604B355382A}" vid="{6C5B2780-C73E-445D-98DA-9D2BCD7897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TotalTime>
  <Words>2438</Words>
  <Application>Microsoft Macintosh PowerPoint</Application>
  <PresentationFormat>Widescreen</PresentationFormat>
  <Paragraphs>58</Paragraphs>
  <Slides>12</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Goudy Old Style</vt:lpstr>
      <vt:lpstr>Times New Roman</vt:lpstr>
      <vt:lpstr>Univers Light</vt:lpstr>
      <vt:lpstr>PoiseVTI</vt:lpstr>
      <vt:lpstr>Bmpe5005.</vt:lpstr>
      <vt:lpstr>Contents page.</vt:lpstr>
      <vt:lpstr>Introduction.</vt:lpstr>
      <vt:lpstr>Methodology.</vt:lpstr>
      <vt:lpstr>Main findings and discussions. </vt:lpstr>
      <vt:lpstr>Main findings and discussions.</vt:lpstr>
      <vt:lpstr>Main findings and discussions.</vt:lpstr>
      <vt:lpstr>Main findings and discussions.</vt:lpstr>
      <vt:lpstr>Main findings and discussions.</vt:lpstr>
      <vt:lpstr>Conclusion and recommendations.</vt:lpstr>
      <vt:lpstr>Conclusion and 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Bmpe5005.</dc:title>
  <dc:creator>harry butcher</dc:creator>
  <cp:lastModifiedBy>harry butcher</cp:lastModifiedBy>
  <cp:revision>1</cp:revision>
  <dcterms:created xsi:type="dcterms:W3CDTF">2025-01-28T10:37:59Z</dcterms:created>
  <dcterms:modified xsi:type="dcterms:W3CDTF">2025-01-28T11:41:07Z</dcterms:modified>
</cp:coreProperties>
</file>