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1" r:id="rId1"/>
  </p:sldMasterIdLst>
  <p:notesMasterIdLst>
    <p:notesMasterId r:id="rId11"/>
  </p:notesMasterIdLst>
  <p:handoutMasterIdLst>
    <p:handoutMasterId r:id="rId12"/>
  </p:handoutMasterIdLst>
  <p:sldIdLst>
    <p:sldId id="257" r:id="rId2"/>
    <p:sldId id="256" r:id="rId3"/>
    <p:sldId id="258" r:id="rId4"/>
    <p:sldId id="259" r:id="rId5"/>
    <p:sldId id="260" r:id="rId6"/>
    <p:sldId id="261" r:id="rId7"/>
    <p:sldId id="262" r:id="rId8"/>
    <p:sldId id="263" r:id="rId9"/>
    <p:sldId id="264" r:id="rId10"/>
  </p:sldIdLst>
  <p:sldSz cx="12192000" cy="6858000"/>
  <p:notesSz cx="6858000" cy="9144000"/>
  <p:defaultTextStyle>
    <a:defPPr rtl="0">
      <a:defRPr lang="ru-RU"/>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88D0BE-A472-4B01-B07F-239918056A2C}" v="149" dt="2022-03-12T19:52:03.133"/>
    <p1510:client id="{4B97C362-BB05-0E6B-2F9B-00E3A778586A}" v="86" dt="2022-03-12T21:59:06.208"/>
    <p1510:client id="{542E3101-E118-FCE1-01BE-3548748BADFB}" v="74" dt="2022-03-12T21:24:53.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6623" autoAdjust="0"/>
  </p:normalViewPr>
  <p:slideViewPr>
    <p:cSldViewPr snapToGrid="0">
      <p:cViewPr varScale="1">
        <p:scale>
          <a:sx n="73" d="100"/>
          <a:sy n="73" d="100"/>
        </p:scale>
        <p:origin x="414" y="72"/>
      </p:cViewPr>
      <p:guideLst/>
    </p:cSldViewPr>
  </p:slideViewPr>
  <p:notesTextViewPr>
    <p:cViewPr>
      <p:scale>
        <a:sx n="1" d="1"/>
        <a:sy n="1" d="1"/>
      </p:scale>
      <p:origin x="0" y="0"/>
    </p:cViewPr>
  </p:notesTextViewPr>
  <p:notesViewPr>
    <p:cSldViewPr snapToGrid="0">
      <p:cViewPr varScale="1">
        <p:scale>
          <a:sx n="93" d="100"/>
          <a:sy n="93" d="100"/>
        </p:scale>
        <p:origin x="3708"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471AF2-10FD-4E01-86AE-A4E5AD8E3852}"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C96D5BAB-1626-4A5C-AAC1-EBE5A0D71A71}">
      <dgm:prSet/>
      <dgm:spPr/>
      <dgm:t>
        <a:bodyPr/>
        <a:lstStyle/>
        <a:p>
          <a:r>
            <a:rPr lang="en-US"/>
            <a:t>• Bullying and harassment – Employees who are bullied or harassed by someone at work may decide to stay at home to get away from the unpleasant circumstances. </a:t>
          </a:r>
        </a:p>
      </dgm:t>
    </dgm:pt>
    <dgm:pt modelId="{A20FEB89-94A0-423C-98D8-D3D96455066F}" type="parTrans" cxnId="{F97D9A46-354D-4A5C-911F-02C35360398A}">
      <dgm:prSet/>
      <dgm:spPr/>
      <dgm:t>
        <a:bodyPr/>
        <a:lstStyle/>
        <a:p>
          <a:endParaRPr lang="en-US"/>
        </a:p>
      </dgm:t>
    </dgm:pt>
    <dgm:pt modelId="{260BA8EB-B11F-4DC6-AB57-6993897F4F71}" type="sibTrans" cxnId="{F97D9A46-354D-4A5C-911F-02C35360398A}">
      <dgm:prSet/>
      <dgm:spPr/>
      <dgm:t>
        <a:bodyPr/>
        <a:lstStyle/>
        <a:p>
          <a:endParaRPr lang="en-US"/>
        </a:p>
      </dgm:t>
    </dgm:pt>
    <dgm:pt modelId="{AD746E2C-1816-4B1C-8345-965109144AD6}">
      <dgm:prSet/>
      <dgm:spPr/>
      <dgm:t>
        <a:bodyPr/>
        <a:lstStyle/>
        <a:p>
          <a:r>
            <a:rPr lang="en-US"/>
            <a:t>• Mental health problems – You should make your workplace an environment in which mental health issues are discussed and supported, since this is a problem in its own right. </a:t>
          </a:r>
        </a:p>
      </dgm:t>
    </dgm:pt>
    <dgm:pt modelId="{0C57EA0E-7AAE-4AF9-8792-0B60C664ABB4}" type="parTrans" cxnId="{2191A511-F130-4E69-9158-B3F8D852317B}">
      <dgm:prSet/>
      <dgm:spPr/>
      <dgm:t>
        <a:bodyPr/>
        <a:lstStyle/>
        <a:p>
          <a:endParaRPr lang="en-US"/>
        </a:p>
      </dgm:t>
    </dgm:pt>
    <dgm:pt modelId="{6A7CB471-C179-4C5B-B8A0-EBF85EC56DB6}" type="sibTrans" cxnId="{2191A511-F130-4E69-9158-B3F8D852317B}">
      <dgm:prSet/>
      <dgm:spPr/>
      <dgm:t>
        <a:bodyPr/>
        <a:lstStyle/>
        <a:p>
          <a:endParaRPr lang="en-US"/>
        </a:p>
      </dgm:t>
    </dgm:pt>
    <dgm:pt modelId="{CF385E63-BEFF-4664-8882-63AD01FB7BF7}">
      <dgm:prSet/>
      <dgm:spPr/>
      <dgm:t>
        <a:bodyPr/>
        <a:lstStyle/>
        <a:p>
          <a:r>
            <a:rPr lang="en-US" dirty="0"/>
            <a:t>• Burnout, stress, and low morale: </a:t>
          </a:r>
          <a:r>
            <a:rPr lang="en-US" dirty="0" smtClean="0"/>
            <a:t>Employees may avoid going to work due to various heavy workloads, stressful meetings or presentations, or unappreciated attitude. However, pressures outside the work might contribute to attendance.</a:t>
          </a:r>
          <a:r>
            <a:rPr lang="en-US" dirty="0"/>
            <a:t> </a:t>
          </a:r>
        </a:p>
      </dgm:t>
    </dgm:pt>
    <dgm:pt modelId="{ABE8E632-2BA9-4152-B6BE-14E74C9B56D2}" type="parTrans" cxnId="{B396C000-0BB8-4EF1-86B3-31FC4CAEAF13}">
      <dgm:prSet/>
      <dgm:spPr/>
      <dgm:t>
        <a:bodyPr/>
        <a:lstStyle/>
        <a:p>
          <a:endParaRPr lang="en-US"/>
        </a:p>
      </dgm:t>
    </dgm:pt>
    <dgm:pt modelId="{940EF692-6C18-440A-8379-289951A306AF}" type="sibTrans" cxnId="{B396C000-0BB8-4EF1-86B3-31FC4CAEAF13}">
      <dgm:prSet/>
      <dgm:spPr/>
      <dgm:t>
        <a:bodyPr/>
        <a:lstStyle/>
        <a:p>
          <a:endParaRPr lang="en-US"/>
        </a:p>
      </dgm:t>
    </dgm:pt>
    <dgm:pt modelId="{C239471F-D625-4C58-ACF4-3BC1C867A519}">
      <dgm:prSet/>
      <dgm:spPr/>
      <dgm:t>
        <a:bodyPr/>
        <a:lstStyle/>
        <a:p>
          <a:r>
            <a:rPr lang="en-US"/>
            <a:t>• Depression: As outlined by the National Institute of Mental Health, depression is the leading cause of absenteeism in the United States. People who suffer from depression may turn to drugs or alcohol as self-medication to deal with their anxiety or pain. </a:t>
          </a:r>
        </a:p>
      </dgm:t>
    </dgm:pt>
    <dgm:pt modelId="{AB84C390-6D59-4CD1-9353-7B36A9EFE21B}" type="parTrans" cxnId="{5BD25B06-8730-450D-813C-79ED9879BDE3}">
      <dgm:prSet/>
      <dgm:spPr/>
      <dgm:t>
        <a:bodyPr/>
        <a:lstStyle/>
        <a:p>
          <a:endParaRPr lang="en-US"/>
        </a:p>
      </dgm:t>
    </dgm:pt>
    <dgm:pt modelId="{32F4376F-BA73-478E-B31E-3A3F7BA91A5B}" type="sibTrans" cxnId="{5BD25B06-8730-450D-813C-79ED9879BDE3}">
      <dgm:prSet/>
      <dgm:spPr/>
      <dgm:t>
        <a:bodyPr/>
        <a:lstStyle/>
        <a:p>
          <a:endParaRPr lang="en-US"/>
        </a:p>
      </dgm:t>
    </dgm:pt>
    <dgm:pt modelId="{490A6653-8505-4C63-A9F9-83EEF6A61507}">
      <dgm:prSet/>
      <dgm:spPr/>
      <dgm:t>
        <a:bodyPr/>
        <a:lstStyle/>
        <a:p>
          <a:r>
            <a:rPr lang="en-US" dirty="0"/>
            <a:t>• Disengagement: </a:t>
          </a:r>
          <a:r>
            <a:rPr lang="en-US" b="0" i="0" dirty="0" smtClean="0"/>
            <a:t>When people are unmotivated to go to work because they have no connection to their job, coworkers, or employers, they are more likely to miss work.</a:t>
          </a:r>
          <a:endParaRPr lang="en-US" dirty="0"/>
        </a:p>
      </dgm:t>
    </dgm:pt>
    <dgm:pt modelId="{D260F2C6-4AC6-47EA-97C2-04CC34DD1185}" type="parTrans" cxnId="{C67E4528-69FD-4C74-80D0-84FB56125B27}">
      <dgm:prSet/>
      <dgm:spPr/>
      <dgm:t>
        <a:bodyPr/>
        <a:lstStyle/>
        <a:p>
          <a:endParaRPr lang="en-US"/>
        </a:p>
      </dgm:t>
    </dgm:pt>
    <dgm:pt modelId="{BA01762E-90B5-4F20-AF5B-81BA3E4295AA}" type="sibTrans" cxnId="{C67E4528-69FD-4C74-80D0-84FB56125B27}">
      <dgm:prSet/>
      <dgm:spPr/>
      <dgm:t>
        <a:bodyPr/>
        <a:lstStyle/>
        <a:p>
          <a:endParaRPr lang="en-US"/>
        </a:p>
      </dgm:t>
    </dgm:pt>
    <dgm:pt modelId="{47D5D07C-4D66-4F22-816F-78BA9C3622E3}">
      <dgm:prSet/>
      <dgm:spPr/>
      <dgm:t>
        <a:bodyPr/>
        <a:lstStyle/>
        <a:p>
          <a:r>
            <a:rPr lang="en-US"/>
            <a:t>• Illness: It is not always the case that injuries, illnesses, and medical appointments are the actual reason why people miss work. Unsurprisingly, absence rates for both full-time and part-time employees jump during the cold and flu season each year. • Job hunting: Employees may call in sick in order to attend a job interview, meet with a recruiter</a:t>
          </a:r>
        </a:p>
      </dgm:t>
    </dgm:pt>
    <dgm:pt modelId="{C6D3475C-E3A4-41BB-98A0-37B5A3316B39}" type="parTrans" cxnId="{A9FDF1E4-382E-4998-957C-D1A61AE4FA23}">
      <dgm:prSet/>
      <dgm:spPr/>
      <dgm:t>
        <a:bodyPr/>
        <a:lstStyle/>
        <a:p>
          <a:endParaRPr lang="en-US"/>
        </a:p>
      </dgm:t>
    </dgm:pt>
    <dgm:pt modelId="{12252086-A8D3-4788-84C8-EF7340774A66}" type="sibTrans" cxnId="{A9FDF1E4-382E-4998-957C-D1A61AE4FA23}">
      <dgm:prSet/>
      <dgm:spPr/>
      <dgm:t>
        <a:bodyPr/>
        <a:lstStyle/>
        <a:p>
          <a:endParaRPr lang="en-US"/>
        </a:p>
      </dgm:t>
    </dgm:pt>
    <dgm:pt modelId="{A83EC390-1D28-45AF-A0F4-0B844A8C9309}" type="pres">
      <dgm:prSet presAssocID="{1A471AF2-10FD-4E01-86AE-A4E5AD8E3852}" presName="diagram" presStyleCnt="0">
        <dgm:presLayoutVars>
          <dgm:dir/>
          <dgm:resizeHandles val="exact"/>
        </dgm:presLayoutVars>
      </dgm:prSet>
      <dgm:spPr/>
      <dgm:t>
        <a:bodyPr/>
        <a:lstStyle/>
        <a:p>
          <a:endParaRPr lang="ru-RU"/>
        </a:p>
      </dgm:t>
    </dgm:pt>
    <dgm:pt modelId="{FA3DD559-62EE-41D2-B234-49F6306FCE29}" type="pres">
      <dgm:prSet presAssocID="{C96D5BAB-1626-4A5C-AAC1-EBE5A0D71A71}" presName="node" presStyleLbl="node1" presStyleIdx="0" presStyleCnt="6">
        <dgm:presLayoutVars>
          <dgm:bulletEnabled val="1"/>
        </dgm:presLayoutVars>
      </dgm:prSet>
      <dgm:spPr/>
      <dgm:t>
        <a:bodyPr/>
        <a:lstStyle/>
        <a:p>
          <a:endParaRPr lang="ru-RU"/>
        </a:p>
      </dgm:t>
    </dgm:pt>
    <dgm:pt modelId="{F05DE1FA-AE1C-4151-A0A2-E98D4813EDEB}" type="pres">
      <dgm:prSet presAssocID="{260BA8EB-B11F-4DC6-AB57-6993897F4F71}" presName="sibTrans" presStyleCnt="0"/>
      <dgm:spPr/>
    </dgm:pt>
    <dgm:pt modelId="{D021CB56-EF77-4DC6-8164-7B96EEE38836}" type="pres">
      <dgm:prSet presAssocID="{AD746E2C-1816-4B1C-8345-965109144AD6}" presName="node" presStyleLbl="node1" presStyleIdx="1" presStyleCnt="6">
        <dgm:presLayoutVars>
          <dgm:bulletEnabled val="1"/>
        </dgm:presLayoutVars>
      </dgm:prSet>
      <dgm:spPr/>
      <dgm:t>
        <a:bodyPr/>
        <a:lstStyle/>
        <a:p>
          <a:endParaRPr lang="ru-RU"/>
        </a:p>
      </dgm:t>
    </dgm:pt>
    <dgm:pt modelId="{2D42B016-A34A-482E-8A30-5D2D78DE5232}" type="pres">
      <dgm:prSet presAssocID="{6A7CB471-C179-4C5B-B8A0-EBF85EC56DB6}" presName="sibTrans" presStyleCnt="0"/>
      <dgm:spPr/>
    </dgm:pt>
    <dgm:pt modelId="{44D28F10-BA8B-443B-8AA0-ECCAB8407F79}" type="pres">
      <dgm:prSet presAssocID="{CF385E63-BEFF-4664-8882-63AD01FB7BF7}" presName="node" presStyleLbl="node1" presStyleIdx="2" presStyleCnt="6">
        <dgm:presLayoutVars>
          <dgm:bulletEnabled val="1"/>
        </dgm:presLayoutVars>
      </dgm:prSet>
      <dgm:spPr/>
      <dgm:t>
        <a:bodyPr/>
        <a:lstStyle/>
        <a:p>
          <a:endParaRPr lang="ru-RU"/>
        </a:p>
      </dgm:t>
    </dgm:pt>
    <dgm:pt modelId="{1ABCC231-CB04-4C20-88C8-24E46D221ABD}" type="pres">
      <dgm:prSet presAssocID="{940EF692-6C18-440A-8379-289951A306AF}" presName="sibTrans" presStyleCnt="0"/>
      <dgm:spPr/>
    </dgm:pt>
    <dgm:pt modelId="{1C9160DB-4D2A-4AD4-8A49-067BE751A670}" type="pres">
      <dgm:prSet presAssocID="{C239471F-D625-4C58-ACF4-3BC1C867A519}" presName="node" presStyleLbl="node1" presStyleIdx="3" presStyleCnt="6">
        <dgm:presLayoutVars>
          <dgm:bulletEnabled val="1"/>
        </dgm:presLayoutVars>
      </dgm:prSet>
      <dgm:spPr/>
      <dgm:t>
        <a:bodyPr/>
        <a:lstStyle/>
        <a:p>
          <a:endParaRPr lang="ru-RU"/>
        </a:p>
      </dgm:t>
    </dgm:pt>
    <dgm:pt modelId="{6084CF9F-75BE-44FD-A826-82F21882EDEA}" type="pres">
      <dgm:prSet presAssocID="{32F4376F-BA73-478E-B31E-3A3F7BA91A5B}" presName="sibTrans" presStyleCnt="0"/>
      <dgm:spPr/>
    </dgm:pt>
    <dgm:pt modelId="{DE1C9FC6-68F8-4B79-9ECF-9C5162E524EF}" type="pres">
      <dgm:prSet presAssocID="{490A6653-8505-4C63-A9F9-83EEF6A61507}" presName="node" presStyleLbl="node1" presStyleIdx="4" presStyleCnt="6">
        <dgm:presLayoutVars>
          <dgm:bulletEnabled val="1"/>
        </dgm:presLayoutVars>
      </dgm:prSet>
      <dgm:spPr/>
      <dgm:t>
        <a:bodyPr/>
        <a:lstStyle/>
        <a:p>
          <a:endParaRPr lang="ru-RU"/>
        </a:p>
      </dgm:t>
    </dgm:pt>
    <dgm:pt modelId="{9124C928-96D6-4331-A542-31103B2A553F}" type="pres">
      <dgm:prSet presAssocID="{BA01762E-90B5-4F20-AF5B-81BA3E4295AA}" presName="sibTrans" presStyleCnt="0"/>
      <dgm:spPr/>
    </dgm:pt>
    <dgm:pt modelId="{461101B9-2852-4928-8169-2B79E4E265EC}" type="pres">
      <dgm:prSet presAssocID="{47D5D07C-4D66-4F22-816F-78BA9C3622E3}" presName="node" presStyleLbl="node1" presStyleIdx="5" presStyleCnt="6">
        <dgm:presLayoutVars>
          <dgm:bulletEnabled val="1"/>
        </dgm:presLayoutVars>
      </dgm:prSet>
      <dgm:spPr/>
      <dgm:t>
        <a:bodyPr/>
        <a:lstStyle/>
        <a:p>
          <a:endParaRPr lang="ru-RU"/>
        </a:p>
      </dgm:t>
    </dgm:pt>
  </dgm:ptLst>
  <dgm:cxnLst>
    <dgm:cxn modelId="{DCA2D475-D613-409B-819F-31B0741503FF}" type="presOf" srcId="{C239471F-D625-4C58-ACF4-3BC1C867A519}" destId="{1C9160DB-4D2A-4AD4-8A49-067BE751A670}" srcOrd="0" destOrd="0" presId="urn:microsoft.com/office/officeart/2005/8/layout/default"/>
    <dgm:cxn modelId="{2191A511-F130-4E69-9158-B3F8D852317B}" srcId="{1A471AF2-10FD-4E01-86AE-A4E5AD8E3852}" destId="{AD746E2C-1816-4B1C-8345-965109144AD6}" srcOrd="1" destOrd="0" parTransId="{0C57EA0E-7AAE-4AF9-8792-0B60C664ABB4}" sibTransId="{6A7CB471-C179-4C5B-B8A0-EBF85EC56DB6}"/>
    <dgm:cxn modelId="{A65690C9-538F-443B-A570-0AFE2477F493}" type="presOf" srcId="{C96D5BAB-1626-4A5C-AAC1-EBE5A0D71A71}" destId="{FA3DD559-62EE-41D2-B234-49F6306FCE29}" srcOrd="0" destOrd="0" presId="urn:microsoft.com/office/officeart/2005/8/layout/default"/>
    <dgm:cxn modelId="{EBEE014B-B167-432E-B9CF-1E7985225AA6}" type="presOf" srcId="{AD746E2C-1816-4B1C-8345-965109144AD6}" destId="{D021CB56-EF77-4DC6-8164-7B96EEE38836}" srcOrd="0" destOrd="0" presId="urn:microsoft.com/office/officeart/2005/8/layout/default"/>
    <dgm:cxn modelId="{A9FDF1E4-382E-4998-957C-D1A61AE4FA23}" srcId="{1A471AF2-10FD-4E01-86AE-A4E5AD8E3852}" destId="{47D5D07C-4D66-4F22-816F-78BA9C3622E3}" srcOrd="5" destOrd="0" parTransId="{C6D3475C-E3A4-41BB-98A0-37B5A3316B39}" sibTransId="{12252086-A8D3-4788-84C8-EF7340774A66}"/>
    <dgm:cxn modelId="{DFFADF83-0DD3-403A-A864-7514CA810E32}" type="presOf" srcId="{490A6653-8505-4C63-A9F9-83EEF6A61507}" destId="{DE1C9FC6-68F8-4B79-9ECF-9C5162E524EF}" srcOrd="0" destOrd="0" presId="urn:microsoft.com/office/officeart/2005/8/layout/default"/>
    <dgm:cxn modelId="{5BD25B06-8730-450D-813C-79ED9879BDE3}" srcId="{1A471AF2-10FD-4E01-86AE-A4E5AD8E3852}" destId="{C239471F-D625-4C58-ACF4-3BC1C867A519}" srcOrd="3" destOrd="0" parTransId="{AB84C390-6D59-4CD1-9353-7B36A9EFE21B}" sibTransId="{32F4376F-BA73-478E-B31E-3A3F7BA91A5B}"/>
    <dgm:cxn modelId="{CDB1D281-BFFF-4075-98A8-DE02CA2E84EE}" type="presOf" srcId="{CF385E63-BEFF-4664-8882-63AD01FB7BF7}" destId="{44D28F10-BA8B-443B-8AA0-ECCAB8407F79}" srcOrd="0" destOrd="0" presId="urn:microsoft.com/office/officeart/2005/8/layout/default"/>
    <dgm:cxn modelId="{C67E4528-69FD-4C74-80D0-84FB56125B27}" srcId="{1A471AF2-10FD-4E01-86AE-A4E5AD8E3852}" destId="{490A6653-8505-4C63-A9F9-83EEF6A61507}" srcOrd="4" destOrd="0" parTransId="{D260F2C6-4AC6-47EA-97C2-04CC34DD1185}" sibTransId="{BA01762E-90B5-4F20-AF5B-81BA3E4295AA}"/>
    <dgm:cxn modelId="{B396C000-0BB8-4EF1-86B3-31FC4CAEAF13}" srcId="{1A471AF2-10FD-4E01-86AE-A4E5AD8E3852}" destId="{CF385E63-BEFF-4664-8882-63AD01FB7BF7}" srcOrd="2" destOrd="0" parTransId="{ABE8E632-2BA9-4152-B6BE-14E74C9B56D2}" sibTransId="{940EF692-6C18-440A-8379-289951A306AF}"/>
    <dgm:cxn modelId="{F97D9A46-354D-4A5C-911F-02C35360398A}" srcId="{1A471AF2-10FD-4E01-86AE-A4E5AD8E3852}" destId="{C96D5BAB-1626-4A5C-AAC1-EBE5A0D71A71}" srcOrd="0" destOrd="0" parTransId="{A20FEB89-94A0-423C-98D8-D3D96455066F}" sibTransId="{260BA8EB-B11F-4DC6-AB57-6993897F4F71}"/>
    <dgm:cxn modelId="{601ABE33-DA79-496B-B65E-CFF7FC6FCB0E}" type="presOf" srcId="{47D5D07C-4D66-4F22-816F-78BA9C3622E3}" destId="{461101B9-2852-4928-8169-2B79E4E265EC}" srcOrd="0" destOrd="0" presId="urn:microsoft.com/office/officeart/2005/8/layout/default"/>
    <dgm:cxn modelId="{6F64FF87-D678-4E04-A443-71D41C37D823}" type="presOf" srcId="{1A471AF2-10FD-4E01-86AE-A4E5AD8E3852}" destId="{A83EC390-1D28-45AF-A0F4-0B844A8C9309}" srcOrd="0" destOrd="0" presId="urn:microsoft.com/office/officeart/2005/8/layout/default"/>
    <dgm:cxn modelId="{97F60A44-4FD9-44DD-80EB-7BFB28E21DCD}" type="presParOf" srcId="{A83EC390-1D28-45AF-A0F4-0B844A8C9309}" destId="{FA3DD559-62EE-41D2-B234-49F6306FCE29}" srcOrd="0" destOrd="0" presId="urn:microsoft.com/office/officeart/2005/8/layout/default"/>
    <dgm:cxn modelId="{5376D954-805A-4369-B46A-F3B5EE5BF884}" type="presParOf" srcId="{A83EC390-1D28-45AF-A0F4-0B844A8C9309}" destId="{F05DE1FA-AE1C-4151-A0A2-E98D4813EDEB}" srcOrd="1" destOrd="0" presId="urn:microsoft.com/office/officeart/2005/8/layout/default"/>
    <dgm:cxn modelId="{466EE94F-91DC-4FD8-812A-AC9D05A95F58}" type="presParOf" srcId="{A83EC390-1D28-45AF-A0F4-0B844A8C9309}" destId="{D021CB56-EF77-4DC6-8164-7B96EEE38836}" srcOrd="2" destOrd="0" presId="urn:microsoft.com/office/officeart/2005/8/layout/default"/>
    <dgm:cxn modelId="{F58D96D8-A218-48BD-B301-C5B6C2F9B746}" type="presParOf" srcId="{A83EC390-1D28-45AF-A0F4-0B844A8C9309}" destId="{2D42B016-A34A-482E-8A30-5D2D78DE5232}" srcOrd="3" destOrd="0" presId="urn:microsoft.com/office/officeart/2005/8/layout/default"/>
    <dgm:cxn modelId="{4E844205-1A54-48F7-B041-31C419039161}" type="presParOf" srcId="{A83EC390-1D28-45AF-A0F4-0B844A8C9309}" destId="{44D28F10-BA8B-443B-8AA0-ECCAB8407F79}" srcOrd="4" destOrd="0" presId="urn:microsoft.com/office/officeart/2005/8/layout/default"/>
    <dgm:cxn modelId="{BD320A8A-60E2-4E36-8301-DC9E5BD6A9F0}" type="presParOf" srcId="{A83EC390-1D28-45AF-A0F4-0B844A8C9309}" destId="{1ABCC231-CB04-4C20-88C8-24E46D221ABD}" srcOrd="5" destOrd="0" presId="urn:microsoft.com/office/officeart/2005/8/layout/default"/>
    <dgm:cxn modelId="{5B0FAA3A-E6A4-4F15-8B16-933F8EA6455E}" type="presParOf" srcId="{A83EC390-1D28-45AF-A0F4-0B844A8C9309}" destId="{1C9160DB-4D2A-4AD4-8A49-067BE751A670}" srcOrd="6" destOrd="0" presId="urn:microsoft.com/office/officeart/2005/8/layout/default"/>
    <dgm:cxn modelId="{5A42CBCE-1771-44BC-AF50-29281A079FE7}" type="presParOf" srcId="{A83EC390-1D28-45AF-A0F4-0B844A8C9309}" destId="{6084CF9F-75BE-44FD-A826-82F21882EDEA}" srcOrd="7" destOrd="0" presId="urn:microsoft.com/office/officeart/2005/8/layout/default"/>
    <dgm:cxn modelId="{997D4D56-07F2-4647-99A1-8870C7B3465D}" type="presParOf" srcId="{A83EC390-1D28-45AF-A0F4-0B844A8C9309}" destId="{DE1C9FC6-68F8-4B79-9ECF-9C5162E524EF}" srcOrd="8" destOrd="0" presId="urn:microsoft.com/office/officeart/2005/8/layout/default"/>
    <dgm:cxn modelId="{2ED5AC45-1737-481E-8DBE-ACFAF9293C87}" type="presParOf" srcId="{A83EC390-1D28-45AF-A0F4-0B844A8C9309}" destId="{9124C928-96D6-4331-A542-31103B2A553F}" srcOrd="9" destOrd="0" presId="urn:microsoft.com/office/officeart/2005/8/layout/default"/>
    <dgm:cxn modelId="{2EE7B287-2176-4F5F-9C2D-2D35F5BE14F1}" type="presParOf" srcId="{A83EC390-1D28-45AF-A0F4-0B844A8C9309}" destId="{461101B9-2852-4928-8169-2B79E4E265EC}"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785121-9807-48FB-938C-F098B3990E9B}"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ru-RU"/>
        </a:p>
      </dgm:t>
    </dgm:pt>
    <dgm:pt modelId="{0C62C966-7779-4082-B71C-D1E938953B1B}">
      <dgm:prSet phldr="0"/>
      <dgm:spPr/>
      <dgm:t>
        <a:bodyPr/>
        <a:lstStyle/>
        <a:p>
          <a:pPr rtl="0"/>
          <a:r>
            <a:rPr lang="en-US" dirty="0"/>
            <a:t>Present a proper attendance policy and expectations. </a:t>
          </a:r>
        </a:p>
      </dgm:t>
    </dgm:pt>
    <dgm:pt modelId="{53DE79C2-BC90-4FCF-ADDF-4B64333481E7}" type="parTrans" cxnId="{D2430F15-6498-4A89-B143-AD21582E7523}">
      <dgm:prSet/>
      <dgm:spPr/>
      <dgm:t>
        <a:bodyPr/>
        <a:lstStyle/>
        <a:p>
          <a:endParaRPr lang="ru-RU"/>
        </a:p>
      </dgm:t>
    </dgm:pt>
    <dgm:pt modelId="{A2352383-7D79-4C98-852E-23D26B1227A6}" type="sibTrans" cxnId="{D2430F15-6498-4A89-B143-AD21582E7523}">
      <dgm:prSet/>
      <dgm:spPr/>
      <dgm:t>
        <a:bodyPr/>
        <a:lstStyle/>
        <a:p>
          <a:endParaRPr lang="ru-RU"/>
        </a:p>
      </dgm:t>
    </dgm:pt>
    <dgm:pt modelId="{FEF829DA-4F3B-40A9-A291-A0E57D5E7A69}">
      <dgm:prSet phldr="0"/>
      <dgm:spPr/>
      <dgm:t>
        <a:bodyPr/>
        <a:lstStyle/>
        <a:p>
          <a:r>
            <a:rPr lang="en-US" dirty="0" smtClean="0"/>
            <a:t>Support them both while absent and after they return to work</a:t>
          </a:r>
          <a:r>
            <a:rPr lang="en-US" dirty="0" smtClean="0"/>
            <a:t>.</a:t>
          </a:r>
          <a:endParaRPr lang="en-US" dirty="0"/>
        </a:p>
      </dgm:t>
    </dgm:pt>
    <dgm:pt modelId="{E48E6D50-228E-4391-AB61-AC33DAEAE2EB}" type="parTrans" cxnId="{3929AC5D-8F79-4F9D-8B70-2A819D0C1A12}">
      <dgm:prSet/>
      <dgm:spPr/>
      <dgm:t>
        <a:bodyPr/>
        <a:lstStyle/>
        <a:p>
          <a:endParaRPr lang="ru-RU"/>
        </a:p>
      </dgm:t>
    </dgm:pt>
    <dgm:pt modelId="{8196AAE9-B944-4190-B248-C12E827CD1A2}" type="sibTrans" cxnId="{3929AC5D-8F79-4F9D-8B70-2A819D0C1A12}">
      <dgm:prSet/>
      <dgm:spPr/>
      <dgm:t>
        <a:bodyPr/>
        <a:lstStyle/>
        <a:p>
          <a:endParaRPr lang="ru-RU"/>
        </a:p>
      </dgm:t>
    </dgm:pt>
    <dgm:pt modelId="{D3FF592A-72B1-4A9D-BE67-29F881ACE306}">
      <dgm:prSet phldr="0"/>
      <dgm:spPr/>
      <dgm:t>
        <a:bodyPr/>
        <a:lstStyle/>
        <a:p>
          <a:pPr rtl="0"/>
          <a:r>
            <a:rPr lang="en-US" dirty="0">
              <a:latin typeface="Avenir Next LT Pro"/>
            </a:rPr>
            <a:t>Reduce workplace stress. Diagnose</a:t>
          </a:r>
          <a:r>
            <a:rPr lang="en-US" dirty="0"/>
            <a:t> the underlying issue</a:t>
          </a:r>
          <a:r>
            <a:rPr lang="en-US" dirty="0">
              <a:latin typeface="Avenir Next LT Pro"/>
            </a:rPr>
            <a:t>. </a:t>
          </a:r>
          <a:endParaRPr lang="en-US" dirty="0"/>
        </a:p>
      </dgm:t>
    </dgm:pt>
    <dgm:pt modelId="{71F53F59-E30B-41B3-8D7C-1734884C3856}" type="parTrans" cxnId="{C4B6D525-52EB-4C35-A268-F8FD3C5525E8}">
      <dgm:prSet/>
      <dgm:spPr/>
      <dgm:t>
        <a:bodyPr/>
        <a:lstStyle/>
        <a:p>
          <a:endParaRPr lang="ru-RU"/>
        </a:p>
      </dgm:t>
    </dgm:pt>
    <dgm:pt modelId="{A0C44AB0-D68E-402D-93D3-8EAF65A81EB4}" type="sibTrans" cxnId="{C4B6D525-52EB-4C35-A268-F8FD3C5525E8}">
      <dgm:prSet/>
      <dgm:spPr/>
      <dgm:t>
        <a:bodyPr/>
        <a:lstStyle/>
        <a:p>
          <a:endParaRPr lang="ru-RU"/>
        </a:p>
      </dgm:t>
    </dgm:pt>
    <dgm:pt modelId="{2571F567-249A-48CC-AF0A-381ADA7BCDBA}">
      <dgm:prSet phldr="0"/>
      <dgm:spPr/>
      <dgm:t>
        <a:bodyPr/>
        <a:lstStyle/>
        <a:p>
          <a:r>
            <a:rPr lang="en-US" b="0" i="0" dirty="0" smtClean="0"/>
            <a:t>Employee attendance and improved performance should be rewarded and recognized regularly</a:t>
          </a:r>
          <a:r>
            <a:rPr lang="en-US" dirty="0"/>
            <a:t> </a:t>
          </a:r>
        </a:p>
      </dgm:t>
    </dgm:pt>
    <dgm:pt modelId="{C5A15A40-4752-4475-9CBA-30AACA60E559}" type="parTrans" cxnId="{62AC3A83-CCC0-4E96-92C0-5A5F0AAA47E0}">
      <dgm:prSet/>
      <dgm:spPr/>
      <dgm:t>
        <a:bodyPr/>
        <a:lstStyle/>
        <a:p>
          <a:endParaRPr lang="ru-RU"/>
        </a:p>
      </dgm:t>
    </dgm:pt>
    <dgm:pt modelId="{CC563235-D854-41AB-BC45-D29E96F5FB83}" type="sibTrans" cxnId="{62AC3A83-CCC0-4E96-92C0-5A5F0AAA47E0}">
      <dgm:prSet/>
      <dgm:spPr/>
      <dgm:t>
        <a:bodyPr/>
        <a:lstStyle/>
        <a:p>
          <a:endParaRPr lang="ru-RU"/>
        </a:p>
      </dgm:t>
    </dgm:pt>
    <dgm:pt modelId="{C3A3EAC3-B5A0-4289-9F2E-D8529BC7D2FE}">
      <dgm:prSet phldr="0"/>
      <dgm:spPr/>
      <dgm:t>
        <a:bodyPr/>
        <a:lstStyle/>
        <a:p>
          <a:pPr rtl="0"/>
          <a:r>
            <a:rPr lang="en-US" dirty="0"/>
            <a:t>Provide </a:t>
          </a:r>
          <a:r>
            <a:rPr lang="en-US" dirty="0">
              <a:latin typeface="Avenir Next LT Pro"/>
            </a:rPr>
            <a:t>feedback.</a:t>
          </a:r>
        </a:p>
      </dgm:t>
    </dgm:pt>
    <dgm:pt modelId="{11B69D9B-BE20-49E3-BCC5-EFCD7049530E}" type="parTrans" cxnId="{DBE0D4D3-F4D2-42BE-80DE-09B1E8A72CF1}">
      <dgm:prSet/>
      <dgm:spPr/>
      <dgm:t>
        <a:bodyPr/>
        <a:lstStyle/>
        <a:p>
          <a:endParaRPr lang="ru-RU"/>
        </a:p>
      </dgm:t>
    </dgm:pt>
    <dgm:pt modelId="{47717049-17DB-43B4-A947-D1678097162D}" type="sibTrans" cxnId="{DBE0D4D3-F4D2-42BE-80DE-09B1E8A72CF1}">
      <dgm:prSet/>
      <dgm:spPr/>
      <dgm:t>
        <a:bodyPr/>
        <a:lstStyle/>
        <a:p>
          <a:endParaRPr lang="ru-RU"/>
        </a:p>
      </dgm:t>
    </dgm:pt>
    <dgm:pt modelId="{11609E24-01C4-42BE-B875-36AC717C0CA7}">
      <dgm:prSet phldr="0"/>
      <dgm:spPr/>
      <dgm:t>
        <a:bodyPr/>
        <a:lstStyle/>
        <a:p>
          <a:pPr rtl="0"/>
          <a:r>
            <a:rPr lang="en-US" dirty="0">
              <a:latin typeface="Avenir Next LT Pro"/>
            </a:rPr>
            <a:t>Implement a Comprehensive Workplace Wellness Program.</a:t>
          </a:r>
        </a:p>
      </dgm:t>
    </dgm:pt>
    <dgm:pt modelId="{6EE0657D-60B3-426B-AF2C-B50E2CD2E914}" type="parTrans" cxnId="{4526990C-1ECF-42D3-831B-269F4905556C}">
      <dgm:prSet/>
      <dgm:spPr/>
      <dgm:t>
        <a:bodyPr/>
        <a:lstStyle/>
        <a:p>
          <a:endParaRPr lang="ru-RU"/>
        </a:p>
      </dgm:t>
    </dgm:pt>
    <dgm:pt modelId="{B0A28884-A7BD-46A7-8AC5-5D9E087931F7}" type="sibTrans" cxnId="{4526990C-1ECF-42D3-831B-269F4905556C}">
      <dgm:prSet/>
      <dgm:spPr/>
      <dgm:t>
        <a:bodyPr/>
        <a:lstStyle/>
        <a:p>
          <a:endParaRPr lang="ru-RU"/>
        </a:p>
      </dgm:t>
    </dgm:pt>
    <dgm:pt modelId="{DDEBBC7D-5B8C-4064-B10E-880F750CB02A}" type="pres">
      <dgm:prSet presAssocID="{85785121-9807-48FB-938C-F098B3990E9B}" presName="diagram" presStyleCnt="0">
        <dgm:presLayoutVars>
          <dgm:dir/>
          <dgm:resizeHandles val="exact"/>
        </dgm:presLayoutVars>
      </dgm:prSet>
      <dgm:spPr/>
      <dgm:t>
        <a:bodyPr/>
        <a:lstStyle/>
        <a:p>
          <a:endParaRPr lang="ru-RU"/>
        </a:p>
      </dgm:t>
    </dgm:pt>
    <dgm:pt modelId="{5DE3648D-CBE2-447C-9A8A-1D24021A0A20}" type="pres">
      <dgm:prSet presAssocID="{0C62C966-7779-4082-B71C-D1E938953B1B}" presName="node" presStyleLbl="node1" presStyleIdx="0" presStyleCnt="6">
        <dgm:presLayoutVars>
          <dgm:bulletEnabled val="1"/>
        </dgm:presLayoutVars>
      </dgm:prSet>
      <dgm:spPr/>
      <dgm:t>
        <a:bodyPr/>
        <a:lstStyle/>
        <a:p>
          <a:endParaRPr lang="ru-RU"/>
        </a:p>
      </dgm:t>
    </dgm:pt>
    <dgm:pt modelId="{7D9726C7-95B0-49F8-A78D-9C92B575251B}" type="pres">
      <dgm:prSet presAssocID="{A2352383-7D79-4C98-852E-23D26B1227A6}" presName="sibTrans" presStyleCnt="0"/>
      <dgm:spPr/>
    </dgm:pt>
    <dgm:pt modelId="{6908C57F-08EF-4674-8B73-A86BC9379016}" type="pres">
      <dgm:prSet presAssocID="{FEF829DA-4F3B-40A9-A291-A0E57D5E7A69}" presName="node" presStyleLbl="node1" presStyleIdx="1" presStyleCnt="6">
        <dgm:presLayoutVars>
          <dgm:bulletEnabled val="1"/>
        </dgm:presLayoutVars>
      </dgm:prSet>
      <dgm:spPr/>
      <dgm:t>
        <a:bodyPr/>
        <a:lstStyle/>
        <a:p>
          <a:endParaRPr lang="ru-RU"/>
        </a:p>
      </dgm:t>
    </dgm:pt>
    <dgm:pt modelId="{9A3DEF1F-C080-4557-A935-B21F0EB88709}" type="pres">
      <dgm:prSet presAssocID="{8196AAE9-B944-4190-B248-C12E827CD1A2}" presName="sibTrans" presStyleCnt="0"/>
      <dgm:spPr/>
    </dgm:pt>
    <dgm:pt modelId="{54E955B5-F685-4A91-A15F-EFA7B5B549A1}" type="pres">
      <dgm:prSet presAssocID="{D3FF592A-72B1-4A9D-BE67-29F881ACE306}" presName="node" presStyleLbl="node1" presStyleIdx="2" presStyleCnt="6">
        <dgm:presLayoutVars>
          <dgm:bulletEnabled val="1"/>
        </dgm:presLayoutVars>
      </dgm:prSet>
      <dgm:spPr/>
      <dgm:t>
        <a:bodyPr/>
        <a:lstStyle/>
        <a:p>
          <a:endParaRPr lang="ru-RU"/>
        </a:p>
      </dgm:t>
    </dgm:pt>
    <dgm:pt modelId="{D93DFF91-C3D0-4B66-9C22-5F31565AE7E9}" type="pres">
      <dgm:prSet presAssocID="{A0C44AB0-D68E-402D-93D3-8EAF65A81EB4}" presName="sibTrans" presStyleCnt="0"/>
      <dgm:spPr/>
    </dgm:pt>
    <dgm:pt modelId="{12B30E97-0061-4C32-8D6E-F39F7E05D67D}" type="pres">
      <dgm:prSet presAssocID="{2571F567-249A-48CC-AF0A-381ADA7BCDBA}" presName="node" presStyleLbl="node1" presStyleIdx="3" presStyleCnt="6">
        <dgm:presLayoutVars>
          <dgm:bulletEnabled val="1"/>
        </dgm:presLayoutVars>
      </dgm:prSet>
      <dgm:spPr/>
      <dgm:t>
        <a:bodyPr/>
        <a:lstStyle/>
        <a:p>
          <a:endParaRPr lang="ru-RU"/>
        </a:p>
      </dgm:t>
    </dgm:pt>
    <dgm:pt modelId="{11FBFBEC-6773-4509-AE9C-AC9F10132E7E}" type="pres">
      <dgm:prSet presAssocID="{CC563235-D854-41AB-BC45-D29E96F5FB83}" presName="sibTrans" presStyleCnt="0"/>
      <dgm:spPr/>
    </dgm:pt>
    <dgm:pt modelId="{C361661E-AE36-4934-AD22-B73E86AD59B1}" type="pres">
      <dgm:prSet presAssocID="{C3A3EAC3-B5A0-4289-9F2E-D8529BC7D2FE}" presName="node" presStyleLbl="node1" presStyleIdx="4" presStyleCnt="6">
        <dgm:presLayoutVars>
          <dgm:bulletEnabled val="1"/>
        </dgm:presLayoutVars>
      </dgm:prSet>
      <dgm:spPr/>
      <dgm:t>
        <a:bodyPr/>
        <a:lstStyle/>
        <a:p>
          <a:endParaRPr lang="ru-RU"/>
        </a:p>
      </dgm:t>
    </dgm:pt>
    <dgm:pt modelId="{CB043BC6-F050-490A-A36C-EAFA3B9C5DEB}" type="pres">
      <dgm:prSet presAssocID="{47717049-17DB-43B4-A947-D1678097162D}" presName="sibTrans" presStyleCnt="0"/>
      <dgm:spPr/>
    </dgm:pt>
    <dgm:pt modelId="{AC1DD195-82F7-4B50-BF21-70DE7B58D447}" type="pres">
      <dgm:prSet presAssocID="{11609E24-01C4-42BE-B875-36AC717C0CA7}" presName="node" presStyleLbl="node1" presStyleIdx="5" presStyleCnt="6">
        <dgm:presLayoutVars>
          <dgm:bulletEnabled val="1"/>
        </dgm:presLayoutVars>
      </dgm:prSet>
      <dgm:spPr/>
      <dgm:t>
        <a:bodyPr/>
        <a:lstStyle/>
        <a:p>
          <a:endParaRPr lang="ru-RU"/>
        </a:p>
      </dgm:t>
    </dgm:pt>
  </dgm:ptLst>
  <dgm:cxnLst>
    <dgm:cxn modelId="{62AC3A83-CCC0-4E96-92C0-5A5F0AAA47E0}" srcId="{85785121-9807-48FB-938C-F098B3990E9B}" destId="{2571F567-249A-48CC-AF0A-381ADA7BCDBA}" srcOrd="3" destOrd="0" parTransId="{C5A15A40-4752-4475-9CBA-30AACA60E559}" sibTransId="{CC563235-D854-41AB-BC45-D29E96F5FB83}"/>
    <dgm:cxn modelId="{808E4758-1B4E-4479-ADBD-3B759B35A0CF}" type="presOf" srcId="{2571F567-249A-48CC-AF0A-381ADA7BCDBA}" destId="{12B30E97-0061-4C32-8D6E-F39F7E05D67D}" srcOrd="0" destOrd="0" presId="urn:microsoft.com/office/officeart/2005/8/layout/default"/>
    <dgm:cxn modelId="{DBE0D4D3-F4D2-42BE-80DE-09B1E8A72CF1}" srcId="{85785121-9807-48FB-938C-F098B3990E9B}" destId="{C3A3EAC3-B5A0-4289-9F2E-D8529BC7D2FE}" srcOrd="4" destOrd="0" parTransId="{11B69D9B-BE20-49E3-BCC5-EFCD7049530E}" sibTransId="{47717049-17DB-43B4-A947-D1678097162D}"/>
    <dgm:cxn modelId="{BF9433B9-A0CC-45B0-B40E-67342A524802}" type="presOf" srcId="{C3A3EAC3-B5A0-4289-9F2E-D8529BC7D2FE}" destId="{C361661E-AE36-4934-AD22-B73E86AD59B1}" srcOrd="0" destOrd="0" presId="urn:microsoft.com/office/officeart/2005/8/layout/default"/>
    <dgm:cxn modelId="{3929AC5D-8F79-4F9D-8B70-2A819D0C1A12}" srcId="{85785121-9807-48FB-938C-F098B3990E9B}" destId="{FEF829DA-4F3B-40A9-A291-A0E57D5E7A69}" srcOrd="1" destOrd="0" parTransId="{E48E6D50-228E-4391-AB61-AC33DAEAE2EB}" sibTransId="{8196AAE9-B944-4190-B248-C12E827CD1A2}"/>
    <dgm:cxn modelId="{C4B6D525-52EB-4C35-A268-F8FD3C5525E8}" srcId="{85785121-9807-48FB-938C-F098B3990E9B}" destId="{D3FF592A-72B1-4A9D-BE67-29F881ACE306}" srcOrd="2" destOrd="0" parTransId="{71F53F59-E30B-41B3-8D7C-1734884C3856}" sibTransId="{A0C44AB0-D68E-402D-93D3-8EAF65A81EB4}"/>
    <dgm:cxn modelId="{A3D5C963-5525-4462-993E-6D282D775F56}" type="presOf" srcId="{FEF829DA-4F3B-40A9-A291-A0E57D5E7A69}" destId="{6908C57F-08EF-4674-8B73-A86BC9379016}" srcOrd="0" destOrd="0" presId="urn:microsoft.com/office/officeart/2005/8/layout/default"/>
    <dgm:cxn modelId="{9CD77279-5DD4-4235-BBFA-03344B84BB08}" type="presOf" srcId="{85785121-9807-48FB-938C-F098B3990E9B}" destId="{DDEBBC7D-5B8C-4064-B10E-880F750CB02A}" srcOrd="0" destOrd="0" presId="urn:microsoft.com/office/officeart/2005/8/layout/default"/>
    <dgm:cxn modelId="{78FE252E-C066-4B0F-8A7F-0221FF584A69}" type="presOf" srcId="{0C62C966-7779-4082-B71C-D1E938953B1B}" destId="{5DE3648D-CBE2-447C-9A8A-1D24021A0A20}" srcOrd="0" destOrd="0" presId="urn:microsoft.com/office/officeart/2005/8/layout/default"/>
    <dgm:cxn modelId="{2971FC1B-6D36-4122-B827-482F79A6AAFD}" type="presOf" srcId="{11609E24-01C4-42BE-B875-36AC717C0CA7}" destId="{AC1DD195-82F7-4B50-BF21-70DE7B58D447}" srcOrd="0" destOrd="0" presId="urn:microsoft.com/office/officeart/2005/8/layout/default"/>
    <dgm:cxn modelId="{4526990C-1ECF-42D3-831B-269F4905556C}" srcId="{85785121-9807-48FB-938C-F098B3990E9B}" destId="{11609E24-01C4-42BE-B875-36AC717C0CA7}" srcOrd="5" destOrd="0" parTransId="{6EE0657D-60B3-426B-AF2C-B50E2CD2E914}" sibTransId="{B0A28884-A7BD-46A7-8AC5-5D9E087931F7}"/>
    <dgm:cxn modelId="{D2430F15-6498-4A89-B143-AD21582E7523}" srcId="{85785121-9807-48FB-938C-F098B3990E9B}" destId="{0C62C966-7779-4082-B71C-D1E938953B1B}" srcOrd="0" destOrd="0" parTransId="{53DE79C2-BC90-4FCF-ADDF-4B64333481E7}" sibTransId="{A2352383-7D79-4C98-852E-23D26B1227A6}"/>
    <dgm:cxn modelId="{6905AB81-C82C-4B1A-A6AB-A279CC61E647}" type="presOf" srcId="{D3FF592A-72B1-4A9D-BE67-29F881ACE306}" destId="{54E955B5-F685-4A91-A15F-EFA7B5B549A1}" srcOrd="0" destOrd="0" presId="urn:microsoft.com/office/officeart/2005/8/layout/default"/>
    <dgm:cxn modelId="{78B5D506-D43E-4525-87AB-6F76957E16F9}" type="presParOf" srcId="{DDEBBC7D-5B8C-4064-B10E-880F750CB02A}" destId="{5DE3648D-CBE2-447C-9A8A-1D24021A0A20}" srcOrd="0" destOrd="0" presId="urn:microsoft.com/office/officeart/2005/8/layout/default"/>
    <dgm:cxn modelId="{C3912662-607C-4EAE-A15C-54F5EC5588E2}" type="presParOf" srcId="{DDEBBC7D-5B8C-4064-B10E-880F750CB02A}" destId="{7D9726C7-95B0-49F8-A78D-9C92B575251B}" srcOrd="1" destOrd="0" presId="urn:microsoft.com/office/officeart/2005/8/layout/default"/>
    <dgm:cxn modelId="{3A56CA59-5537-447E-863F-1798704CE971}" type="presParOf" srcId="{DDEBBC7D-5B8C-4064-B10E-880F750CB02A}" destId="{6908C57F-08EF-4674-8B73-A86BC9379016}" srcOrd="2" destOrd="0" presId="urn:microsoft.com/office/officeart/2005/8/layout/default"/>
    <dgm:cxn modelId="{C130366D-D531-49CF-B470-D893E0792769}" type="presParOf" srcId="{DDEBBC7D-5B8C-4064-B10E-880F750CB02A}" destId="{9A3DEF1F-C080-4557-A935-B21F0EB88709}" srcOrd="3" destOrd="0" presId="urn:microsoft.com/office/officeart/2005/8/layout/default"/>
    <dgm:cxn modelId="{EC540A16-3857-4322-A0EF-7A64829F7ABB}" type="presParOf" srcId="{DDEBBC7D-5B8C-4064-B10E-880F750CB02A}" destId="{54E955B5-F685-4A91-A15F-EFA7B5B549A1}" srcOrd="4" destOrd="0" presId="urn:microsoft.com/office/officeart/2005/8/layout/default"/>
    <dgm:cxn modelId="{5B598E87-1854-4B39-B843-7CA5399F39A3}" type="presParOf" srcId="{DDEBBC7D-5B8C-4064-B10E-880F750CB02A}" destId="{D93DFF91-C3D0-4B66-9C22-5F31565AE7E9}" srcOrd="5" destOrd="0" presId="urn:microsoft.com/office/officeart/2005/8/layout/default"/>
    <dgm:cxn modelId="{5345C6B7-83FD-4A7A-BD93-444DC01BA589}" type="presParOf" srcId="{DDEBBC7D-5B8C-4064-B10E-880F750CB02A}" destId="{12B30E97-0061-4C32-8D6E-F39F7E05D67D}" srcOrd="6" destOrd="0" presId="urn:microsoft.com/office/officeart/2005/8/layout/default"/>
    <dgm:cxn modelId="{9C9110D8-C696-4E32-896A-140A4DA66352}" type="presParOf" srcId="{DDEBBC7D-5B8C-4064-B10E-880F750CB02A}" destId="{11FBFBEC-6773-4509-AE9C-AC9F10132E7E}" srcOrd="7" destOrd="0" presId="urn:microsoft.com/office/officeart/2005/8/layout/default"/>
    <dgm:cxn modelId="{1046C20E-4485-4A74-BC5B-08EC5B855D8F}" type="presParOf" srcId="{DDEBBC7D-5B8C-4064-B10E-880F750CB02A}" destId="{C361661E-AE36-4934-AD22-B73E86AD59B1}" srcOrd="8" destOrd="0" presId="urn:microsoft.com/office/officeart/2005/8/layout/default"/>
    <dgm:cxn modelId="{AA17D370-BCCD-4848-A758-D07BDAB904D3}" type="presParOf" srcId="{DDEBBC7D-5B8C-4064-B10E-880F750CB02A}" destId="{CB043BC6-F050-490A-A36C-EAFA3B9C5DEB}" srcOrd="9" destOrd="0" presId="urn:microsoft.com/office/officeart/2005/8/layout/default"/>
    <dgm:cxn modelId="{E4592B7D-2B4A-4A99-89BC-BADDA5EDE3BA}" type="presParOf" srcId="{DDEBBC7D-5B8C-4064-B10E-880F750CB02A}" destId="{AC1DD195-82F7-4B50-BF21-70DE7B58D447}"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3DD559-62EE-41D2-B234-49F6306FCE29}">
      <dsp:nvSpPr>
        <dsp:cNvPr id="0" name=""/>
        <dsp:cNvSpPr/>
      </dsp:nvSpPr>
      <dsp:spPr>
        <a:xfrm>
          <a:off x="0" y="92577"/>
          <a:ext cx="3721545" cy="223292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 Bullying and harassment – Employees who are bullied or harassed by someone at work may decide to stay at home to get away from the unpleasant circumstances. </a:t>
          </a:r>
        </a:p>
      </dsp:txBody>
      <dsp:txXfrm>
        <a:off x="0" y="92577"/>
        <a:ext cx="3721545" cy="2232927"/>
      </dsp:txXfrm>
    </dsp:sp>
    <dsp:sp modelId="{D021CB56-EF77-4DC6-8164-7B96EEE38836}">
      <dsp:nvSpPr>
        <dsp:cNvPr id="0" name=""/>
        <dsp:cNvSpPr/>
      </dsp:nvSpPr>
      <dsp:spPr>
        <a:xfrm>
          <a:off x="4093700" y="92577"/>
          <a:ext cx="3721545" cy="223292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 Mental health problems – You should make your workplace an environment in which mental health issues are discussed and supported, since this is a problem in its own right. </a:t>
          </a:r>
        </a:p>
      </dsp:txBody>
      <dsp:txXfrm>
        <a:off x="4093700" y="92577"/>
        <a:ext cx="3721545" cy="2232927"/>
      </dsp:txXfrm>
    </dsp:sp>
    <dsp:sp modelId="{44D28F10-BA8B-443B-8AA0-ECCAB8407F79}">
      <dsp:nvSpPr>
        <dsp:cNvPr id="0" name=""/>
        <dsp:cNvSpPr/>
      </dsp:nvSpPr>
      <dsp:spPr>
        <a:xfrm>
          <a:off x="8187401" y="92577"/>
          <a:ext cx="3721545" cy="223292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 Burnout, stress, and low morale: </a:t>
          </a:r>
          <a:r>
            <a:rPr lang="en-US" sz="1600" kern="1200" dirty="0" smtClean="0"/>
            <a:t>Employees may avoid going to work due to various heavy workloads, stressful meetings or presentations, or unappreciated attitude. However, pressures outside the work might contribute to attendance.</a:t>
          </a:r>
          <a:r>
            <a:rPr lang="en-US" sz="1600" kern="1200" dirty="0"/>
            <a:t> </a:t>
          </a:r>
        </a:p>
      </dsp:txBody>
      <dsp:txXfrm>
        <a:off x="8187401" y="92577"/>
        <a:ext cx="3721545" cy="2232927"/>
      </dsp:txXfrm>
    </dsp:sp>
    <dsp:sp modelId="{1C9160DB-4D2A-4AD4-8A49-067BE751A670}">
      <dsp:nvSpPr>
        <dsp:cNvPr id="0" name=""/>
        <dsp:cNvSpPr/>
      </dsp:nvSpPr>
      <dsp:spPr>
        <a:xfrm>
          <a:off x="0" y="2697659"/>
          <a:ext cx="3721545" cy="223292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 Depression: As outlined by the National Institute of Mental Health, depression is the leading cause of absenteeism in the United States. People who suffer from depression may turn to drugs or alcohol as self-medication to deal with their anxiety or pain. </a:t>
          </a:r>
        </a:p>
      </dsp:txBody>
      <dsp:txXfrm>
        <a:off x="0" y="2697659"/>
        <a:ext cx="3721545" cy="2232927"/>
      </dsp:txXfrm>
    </dsp:sp>
    <dsp:sp modelId="{DE1C9FC6-68F8-4B79-9ECF-9C5162E524EF}">
      <dsp:nvSpPr>
        <dsp:cNvPr id="0" name=""/>
        <dsp:cNvSpPr/>
      </dsp:nvSpPr>
      <dsp:spPr>
        <a:xfrm>
          <a:off x="4093700" y="2697659"/>
          <a:ext cx="3721545" cy="223292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 Disengagement: </a:t>
          </a:r>
          <a:r>
            <a:rPr lang="en-US" sz="1600" b="0" i="0" kern="1200" dirty="0" smtClean="0"/>
            <a:t>When people are unmotivated to go to work because they have no connection to their job, coworkers, or employers, they are more likely to miss work.</a:t>
          </a:r>
          <a:endParaRPr lang="en-US" sz="1600" kern="1200" dirty="0"/>
        </a:p>
      </dsp:txBody>
      <dsp:txXfrm>
        <a:off x="4093700" y="2697659"/>
        <a:ext cx="3721545" cy="2232927"/>
      </dsp:txXfrm>
    </dsp:sp>
    <dsp:sp modelId="{461101B9-2852-4928-8169-2B79E4E265EC}">
      <dsp:nvSpPr>
        <dsp:cNvPr id="0" name=""/>
        <dsp:cNvSpPr/>
      </dsp:nvSpPr>
      <dsp:spPr>
        <a:xfrm>
          <a:off x="8187401" y="2697659"/>
          <a:ext cx="3721545" cy="223292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 Illness: It is not always the case that injuries, illnesses, and medical appointments are the actual reason why people miss work. Unsurprisingly, absence rates for both full-time and part-time employees jump during the cold and flu season each year. • Job hunting: Employees may call in sick in order to attend a job interview, meet with a recruiter</a:t>
          </a:r>
        </a:p>
      </dsp:txBody>
      <dsp:txXfrm>
        <a:off x="8187401" y="2697659"/>
        <a:ext cx="3721545" cy="22329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3648D-CBE2-447C-9A8A-1D24021A0A20}">
      <dsp:nvSpPr>
        <dsp:cNvPr id="0" name=""/>
        <dsp:cNvSpPr/>
      </dsp:nvSpPr>
      <dsp:spPr>
        <a:xfrm>
          <a:off x="773823" y="230"/>
          <a:ext cx="2994220" cy="17965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rtl="0">
            <a:lnSpc>
              <a:spcPct val="90000"/>
            </a:lnSpc>
            <a:spcBef>
              <a:spcPct val="0"/>
            </a:spcBef>
            <a:spcAft>
              <a:spcPct val="35000"/>
            </a:spcAft>
          </a:pPr>
          <a:r>
            <a:rPr lang="en-US" sz="2200" kern="1200" dirty="0"/>
            <a:t>Present a proper attendance policy and expectations. </a:t>
          </a:r>
        </a:p>
      </dsp:txBody>
      <dsp:txXfrm>
        <a:off x="773823" y="230"/>
        <a:ext cx="2994220" cy="1796532"/>
      </dsp:txXfrm>
    </dsp:sp>
    <dsp:sp modelId="{6908C57F-08EF-4674-8B73-A86BC9379016}">
      <dsp:nvSpPr>
        <dsp:cNvPr id="0" name=""/>
        <dsp:cNvSpPr/>
      </dsp:nvSpPr>
      <dsp:spPr>
        <a:xfrm>
          <a:off x="4067465" y="230"/>
          <a:ext cx="2994220" cy="1796532"/>
        </a:xfrm>
        <a:prstGeom prst="rect">
          <a:avLst/>
        </a:prstGeom>
        <a:gradFill rotWithShape="0">
          <a:gsLst>
            <a:gs pos="0">
              <a:schemeClr val="accent2">
                <a:hueOff val="-489910"/>
                <a:satOff val="-2263"/>
                <a:lumOff val="-471"/>
                <a:alphaOff val="0"/>
                <a:satMod val="103000"/>
                <a:lumMod val="102000"/>
                <a:tint val="94000"/>
              </a:schemeClr>
            </a:gs>
            <a:gs pos="50000">
              <a:schemeClr val="accent2">
                <a:hueOff val="-489910"/>
                <a:satOff val="-2263"/>
                <a:lumOff val="-471"/>
                <a:alphaOff val="0"/>
                <a:satMod val="110000"/>
                <a:lumMod val="100000"/>
                <a:shade val="100000"/>
              </a:schemeClr>
            </a:gs>
            <a:gs pos="100000">
              <a:schemeClr val="accent2">
                <a:hueOff val="-489910"/>
                <a:satOff val="-2263"/>
                <a:lumOff val="-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smtClean="0"/>
            <a:t>Support them both while absent and after they return to work</a:t>
          </a:r>
          <a:r>
            <a:rPr lang="en-US" sz="2200" kern="1200" dirty="0" smtClean="0"/>
            <a:t>.</a:t>
          </a:r>
          <a:endParaRPr lang="en-US" sz="2200" kern="1200" dirty="0"/>
        </a:p>
      </dsp:txBody>
      <dsp:txXfrm>
        <a:off x="4067465" y="230"/>
        <a:ext cx="2994220" cy="1796532"/>
      </dsp:txXfrm>
    </dsp:sp>
    <dsp:sp modelId="{54E955B5-F685-4A91-A15F-EFA7B5B549A1}">
      <dsp:nvSpPr>
        <dsp:cNvPr id="0" name=""/>
        <dsp:cNvSpPr/>
      </dsp:nvSpPr>
      <dsp:spPr>
        <a:xfrm>
          <a:off x="7361108" y="230"/>
          <a:ext cx="2994220" cy="1796532"/>
        </a:xfrm>
        <a:prstGeom prst="rect">
          <a:avLst/>
        </a:prstGeom>
        <a:gradFill rotWithShape="0">
          <a:gsLst>
            <a:gs pos="0">
              <a:schemeClr val="accent2">
                <a:hueOff val="-979820"/>
                <a:satOff val="-4526"/>
                <a:lumOff val="-942"/>
                <a:alphaOff val="0"/>
                <a:satMod val="103000"/>
                <a:lumMod val="102000"/>
                <a:tint val="94000"/>
              </a:schemeClr>
            </a:gs>
            <a:gs pos="50000">
              <a:schemeClr val="accent2">
                <a:hueOff val="-979820"/>
                <a:satOff val="-4526"/>
                <a:lumOff val="-942"/>
                <a:alphaOff val="0"/>
                <a:satMod val="110000"/>
                <a:lumMod val="100000"/>
                <a:shade val="100000"/>
              </a:schemeClr>
            </a:gs>
            <a:gs pos="100000">
              <a:schemeClr val="accent2">
                <a:hueOff val="-979820"/>
                <a:satOff val="-4526"/>
                <a:lumOff val="-9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rtl="0">
            <a:lnSpc>
              <a:spcPct val="90000"/>
            </a:lnSpc>
            <a:spcBef>
              <a:spcPct val="0"/>
            </a:spcBef>
            <a:spcAft>
              <a:spcPct val="35000"/>
            </a:spcAft>
          </a:pPr>
          <a:r>
            <a:rPr lang="en-US" sz="2200" kern="1200" dirty="0">
              <a:latin typeface="Avenir Next LT Pro"/>
            </a:rPr>
            <a:t>Reduce workplace stress. Diagnose</a:t>
          </a:r>
          <a:r>
            <a:rPr lang="en-US" sz="2200" kern="1200" dirty="0"/>
            <a:t> the underlying issue</a:t>
          </a:r>
          <a:r>
            <a:rPr lang="en-US" sz="2200" kern="1200" dirty="0">
              <a:latin typeface="Avenir Next LT Pro"/>
            </a:rPr>
            <a:t>. </a:t>
          </a:r>
          <a:endParaRPr lang="en-US" sz="2200" kern="1200" dirty="0"/>
        </a:p>
      </dsp:txBody>
      <dsp:txXfrm>
        <a:off x="7361108" y="230"/>
        <a:ext cx="2994220" cy="1796532"/>
      </dsp:txXfrm>
    </dsp:sp>
    <dsp:sp modelId="{12B30E97-0061-4C32-8D6E-F39F7E05D67D}">
      <dsp:nvSpPr>
        <dsp:cNvPr id="0" name=""/>
        <dsp:cNvSpPr/>
      </dsp:nvSpPr>
      <dsp:spPr>
        <a:xfrm>
          <a:off x="773823" y="2096184"/>
          <a:ext cx="2994220" cy="1796532"/>
        </a:xfrm>
        <a:prstGeom prst="rect">
          <a:avLst/>
        </a:prstGeom>
        <a:gradFill rotWithShape="0">
          <a:gsLst>
            <a:gs pos="0">
              <a:schemeClr val="accent2">
                <a:hueOff val="-1469730"/>
                <a:satOff val="-6788"/>
                <a:lumOff val="-1412"/>
                <a:alphaOff val="0"/>
                <a:satMod val="103000"/>
                <a:lumMod val="102000"/>
                <a:tint val="94000"/>
              </a:schemeClr>
            </a:gs>
            <a:gs pos="50000">
              <a:schemeClr val="accent2">
                <a:hueOff val="-1469730"/>
                <a:satOff val="-6788"/>
                <a:lumOff val="-1412"/>
                <a:alphaOff val="0"/>
                <a:satMod val="110000"/>
                <a:lumMod val="100000"/>
                <a:shade val="100000"/>
              </a:schemeClr>
            </a:gs>
            <a:gs pos="100000">
              <a:schemeClr val="accent2">
                <a:hueOff val="-1469730"/>
                <a:satOff val="-6788"/>
                <a:lumOff val="-1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0" i="0" kern="1200" dirty="0" smtClean="0"/>
            <a:t>Employee attendance and improved performance should be rewarded and recognized regularly</a:t>
          </a:r>
          <a:r>
            <a:rPr lang="en-US" sz="2200" kern="1200" dirty="0"/>
            <a:t> </a:t>
          </a:r>
        </a:p>
      </dsp:txBody>
      <dsp:txXfrm>
        <a:off x="773823" y="2096184"/>
        <a:ext cx="2994220" cy="1796532"/>
      </dsp:txXfrm>
    </dsp:sp>
    <dsp:sp modelId="{C361661E-AE36-4934-AD22-B73E86AD59B1}">
      <dsp:nvSpPr>
        <dsp:cNvPr id="0" name=""/>
        <dsp:cNvSpPr/>
      </dsp:nvSpPr>
      <dsp:spPr>
        <a:xfrm>
          <a:off x="4067465" y="2096184"/>
          <a:ext cx="2994220" cy="1796532"/>
        </a:xfrm>
        <a:prstGeom prst="rect">
          <a:avLst/>
        </a:prstGeom>
        <a:gradFill rotWithShape="0">
          <a:gsLst>
            <a:gs pos="0">
              <a:schemeClr val="accent2">
                <a:hueOff val="-1959640"/>
                <a:satOff val="-9051"/>
                <a:lumOff val="-1883"/>
                <a:alphaOff val="0"/>
                <a:satMod val="103000"/>
                <a:lumMod val="102000"/>
                <a:tint val="94000"/>
              </a:schemeClr>
            </a:gs>
            <a:gs pos="50000">
              <a:schemeClr val="accent2">
                <a:hueOff val="-1959640"/>
                <a:satOff val="-9051"/>
                <a:lumOff val="-1883"/>
                <a:alphaOff val="0"/>
                <a:satMod val="110000"/>
                <a:lumMod val="100000"/>
                <a:shade val="100000"/>
              </a:schemeClr>
            </a:gs>
            <a:gs pos="100000">
              <a:schemeClr val="accent2">
                <a:hueOff val="-1959640"/>
                <a:satOff val="-9051"/>
                <a:lumOff val="-1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rtl="0">
            <a:lnSpc>
              <a:spcPct val="90000"/>
            </a:lnSpc>
            <a:spcBef>
              <a:spcPct val="0"/>
            </a:spcBef>
            <a:spcAft>
              <a:spcPct val="35000"/>
            </a:spcAft>
          </a:pPr>
          <a:r>
            <a:rPr lang="en-US" sz="2200" kern="1200" dirty="0"/>
            <a:t>Provide </a:t>
          </a:r>
          <a:r>
            <a:rPr lang="en-US" sz="2200" kern="1200" dirty="0">
              <a:latin typeface="Avenir Next LT Pro"/>
            </a:rPr>
            <a:t>feedback.</a:t>
          </a:r>
        </a:p>
      </dsp:txBody>
      <dsp:txXfrm>
        <a:off x="4067465" y="2096184"/>
        <a:ext cx="2994220" cy="1796532"/>
      </dsp:txXfrm>
    </dsp:sp>
    <dsp:sp modelId="{AC1DD195-82F7-4B50-BF21-70DE7B58D447}">
      <dsp:nvSpPr>
        <dsp:cNvPr id="0" name=""/>
        <dsp:cNvSpPr/>
      </dsp:nvSpPr>
      <dsp:spPr>
        <a:xfrm>
          <a:off x="7361108" y="2096184"/>
          <a:ext cx="2994220" cy="1796532"/>
        </a:xfrm>
        <a:prstGeom prst="rect">
          <a:avLst/>
        </a:prstGeom>
        <a:gradFill rotWithShape="0">
          <a:gsLst>
            <a:gs pos="0">
              <a:schemeClr val="accent2">
                <a:hueOff val="-2449550"/>
                <a:satOff val="-11314"/>
                <a:lumOff val="-2354"/>
                <a:alphaOff val="0"/>
                <a:satMod val="103000"/>
                <a:lumMod val="102000"/>
                <a:tint val="94000"/>
              </a:schemeClr>
            </a:gs>
            <a:gs pos="50000">
              <a:schemeClr val="accent2">
                <a:hueOff val="-2449550"/>
                <a:satOff val="-11314"/>
                <a:lumOff val="-2354"/>
                <a:alphaOff val="0"/>
                <a:satMod val="110000"/>
                <a:lumMod val="100000"/>
                <a:shade val="100000"/>
              </a:schemeClr>
            </a:gs>
            <a:gs pos="100000">
              <a:schemeClr val="accent2">
                <a:hueOff val="-2449550"/>
                <a:satOff val="-11314"/>
                <a:lumOff val="-23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rtl="0">
            <a:lnSpc>
              <a:spcPct val="90000"/>
            </a:lnSpc>
            <a:spcBef>
              <a:spcPct val="0"/>
            </a:spcBef>
            <a:spcAft>
              <a:spcPct val="35000"/>
            </a:spcAft>
          </a:pPr>
          <a:r>
            <a:rPr lang="en-US" sz="2200" kern="1200" dirty="0">
              <a:latin typeface="Avenir Next LT Pro"/>
            </a:rPr>
            <a:t>Implement a Comprehensive Workplace Wellness Program.</a:t>
          </a:r>
        </a:p>
      </dsp:txBody>
      <dsp:txXfrm>
        <a:off x="7361108" y="2096184"/>
        <a:ext cx="2994220" cy="17965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a:extLst>
              <a:ext uri="{FF2B5EF4-FFF2-40B4-BE49-F238E27FC236}">
                <a16:creationId xmlns:a16="http://schemas.microsoft.com/office/drawing/2014/main" id="{5F1F5458-64D3-44B7-A65D-6C4870174F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a:extLst>
              <a:ext uri="{FF2B5EF4-FFF2-40B4-BE49-F238E27FC236}">
                <a16:creationId xmlns:a16="http://schemas.microsoft.com/office/drawing/2014/main" id="{24FF49C2-E31A-4007-9ABC-9579FD59CBE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84B70A7-6B4E-47CA-9AA2-D3F5DDD53C3D}" type="datetime1">
              <a:rPr lang="ru-RU" smtClean="0"/>
              <a:t>13.03.2022</a:t>
            </a:fld>
            <a:endParaRPr lang="ru-RU"/>
          </a:p>
        </p:txBody>
      </p:sp>
      <p:sp>
        <p:nvSpPr>
          <p:cNvPr id="4" name="Нижний колонтитул 3">
            <a:extLst>
              <a:ext uri="{FF2B5EF4-FFF2-40B4-BE49-F238E27FC236}">
                <a16:creationId xmlns:a16="http://schemas.microsoft.com/office/drawing/2014/main" id="{1FB31DB8-7649-4A21-9123-02D98550D5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Номер слайда 4">
            <a:extLst>
              <a:ext uri="{FF2B5EF4-FFF2-40B4-BE49-F238E27FC236}">
                <a16:creationId xmlns:a16="http://schemas.microsoft.com/office/drawing/2014/main" id="{3BFAAFC7-049D-47C9-B0C6-03E33181676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8D0F72D-2317-4DEF-B449-06AAD9E6D139}" type="slidenum">
              <a:rPr lang="ru-RU" smtClean="0"/>
              <a:t>‹#›</a:t>
            </a:fld>
            <a:endParaRPr lang="ru-RU"/>
          </a:p>
        </p:txBody>
      </p:sp>
    </p:spTree>
    <p:extLst>
      <p:ext uri="{BB962C8B-B14F-4D97-AF65-F5344CB8AC3E}">
        <p14:creationId xmlns:p14="http://schemas.microsoft.com/office/powerpoint/2010/main" val="33744042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noProof="0"/>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7D8BB7-BD96-483B-B51A-D25B89C24C9A}" type="datetime1">
              <a:rPr lang="ru-RU" smtClean="0"/>
              <a:pPr/>
              <a:t>13.03.2022</a:t>
            </a:fld>
            <a:endParaRPr lang="ru-RU" dirty="0"/>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noProof="0"/>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ru-RU" noProof="0"/>
              <a:t>Щелкните, чтобы изменить стили текста образца слайда</a:t>
            </a:r>
          </a:p>
          <a:p>
            <a:pPr lvl="1"/>
            <a:r>
              <a:rPr lang="ru-RU" noProof="0"/>
              <a:t>Второй уровень</a:t>
            </a:r>
          </a:p>
          <a:p>
            <a:pPr lvl="2"/>
            <a:r>
              <a:rPr lang="ru-RU" noProof="0"/>
              <a:t>Третий уровень</a:t>
            </a:r>
          </a:p>
          <a:p>
            <a:pPr lvl="3"/>
            <a:r>
              <a:rPr lang="ru-RU" noProof="0"/>
              <a:t>Четвертый уровень</a:t>
            </a:r>
          </a:p>
          <a:p>
            <a:pPr lvl="4"/>
            <a:r>
              <a:rPr lang="ru-RU" noProof="0"/>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noProof="0"/>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CFEF78-1B2C-4F11-AA76-8553AC7FE2E3}" type="slidenum">
              <a:rPr lang="ru-RU" noProof="0" smtClean="0"/>
              <a:t>‹#›</a:t>
            </a:fld>
            <a:endParaRPr lang="ru-RU" noProof="0"/>
          </a:p>
        </p:txBody>
      </p:sp>
    </p:spTree>
    <p:extLst>
      <p:ext uri="{BB962C8B-B14F-4D97-AF65-F5344CB8AC3E}">
        <p14:creationId xmlns:p14="http://schemas.microsoft.com/office/powerpoint/2010/main" val="4220208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a:p>
        </p:txBody>
      </p:sp>
      <p:sp>
        <p:nvSpPr>
          <p:cNvPr id="4" name="Номер слайда 3"/>
          <p:cNvSpPr>
            <a:spLocks noGrp="1"/>
          </p:cNvSpPr>
          <p:nvPr>
            <p:ph type="sldNum" sz="quarter" idx="5"/>
          </p:nvPr>
        </p:nvSpPr>
        <p:spPr/>
        <p:txBody>
          <a:bodyPr/>
          <a:lstStyle/>
          <a:p>
            <a:fld id="{3ECFEF78-1B2C-4F11-AA76-8553AC7FE2E3}" type="slidenum">
              <a:rPr lang="ru-RU" smtClean="0"/>
              <a:t>2</a:t>
            </a:fld>
            <a:endParaRPr lang="ru-RU"/>
          </a:p>
        </p:txBody>
      </p:sp>
    </p:spTree>
    <p:extLst>
      <p:ext uri="{BB962C8B-B14F-4D97-AF65-F5344CB8AC3E}">
        <p14:creationId xmlns:p14="http://schemas.microsoft.com/office/powerpoint/2010/main" val="2852853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cs typeface="Calibri"/>
            </a:endParaRPr>
          </a:p>
        </p:txBody>
      </p:sp>
      <p:sp>
        <p:nvSpPr>
          <p:cNvPr id="4" name="Номер слайда 3"/>
          <p:cNvSpPr>
            <a:spLocks noGrp="1"/>
          </p:cNvSpPr>
          <p:nvPr>
            <p:ph type="sldNum" sz="quarter" idx="5"/>
          </p:nvPr>
        </p:nvSpPr>
        <p:spPr/>
        <p:txBody>
          <a:bodyPr/>
          <a:lstStyle/>
          <a:p>
            <a:fld id="{3ECFEF78-1B2C-4F11-AA76-8553AC7FE2E3}" type="slidenum">
              <a:rPr lang="ru-RU" noProof="0" smtClean="0"/>
              <a:t>7</a:t>
            </a:fld>
            <a:endParaRPr lang="ru-RU" noProof="0"/>
          </a:p>
        </p:txBody>
      </p:sp>
    </p:spTree>
    <p:extLst>
      <p:ext uri="{BB962C8B-B14F-4D97-AF65-F5344CB8AC3E}">
        <p14:creationId xmlns:p14="http://schemas.microsoft.com/office/powerpoint/2010/main" val="2327758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3/13/2022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0181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30970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82339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1406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0344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3052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72275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493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7254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6137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20260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3/13/2022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631461317"/>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orditout.com/word-cloud/3953949"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cienceblog.cancerresearchuk.org/2018/03/16/cancer-alliances-are-the-backbone-of-nhs-cancer-care-theyre-about-to-say-what-staff-they-need/"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dfid/31664854745"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dfid/17203095278"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pursuit.unimelb.edu.au/articles/how-could-mental-health-peer-support-workers-improve-emergency-departments" TargetMode="External"/><Relationship Id="rId7" Type="http://schemas.openxmlformats.org/officeDocument/2006/relationships/diagramColors" Target="../diagrams/colors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7.jpe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blogs.imperial.ac.uk/imperial-medicine/2018/08/01/you-dont-need-to-be-a-doctor-to-change-healthcare/" TargetMode="Externa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www.flickr.com/photos/petithiboux/3434411313/" TargetMode="External"/><Relationship Id="rId7" Type="http://schemas.openxmlformats.org/officeDocument/2006/relationships/hyperlink" Target="https://www.kingsfund.org.uk/blog/2019/10/nhs-sickness-absence"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hyperlink" Target="https://www.ncheck.net/employee-absenteeism/" TargetMode="External"/><Relationship Id="rId5" Type="http://schemas.openxmlformats.org/officeDocument/2006/relationships/hyperlink" Target="https://www.highspeedtraining.co.uk/hub/reducing-absenteeism-in-the-workplace/?gclid=EAIaIQobChMIgrm7_ZzB9gIVloFQBh0evwaNEAMYAyAAEgLGy_D_BwE" TargetMode="External"/><Relationship Id="rId4" Type="http://schemas.openxmlformats.org/officeDocument/2006/relationships/hyperlink" Target="https://www.nhsemployers.org/publications/sickness-absence-toolkit"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5">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37">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5" name="Rectangle 39">
            <a:extLst>
              <a:ext uri="{FF2B5EF4-FFF2-40B4-BE49-F238E27FC236}">
                <a16:creationId xmlns:a16="http://schemas.microsoft.com/office/drawing/2014/main" id="{C7B352FC-1F44-4AB9-A2BD-FBF231C6B1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Рисунок 4" descr="Изображение выглядит как текст&#10;&#10;Автоматически созданное описание">
            <a:extLst>
              <a:ext uri="{FF2B5EF4-FFF2-40B4-BE49-F238E27FC236}">
                <a16:creationId xmlns:a16="http://schemas.microsoft.com/office/drawing/2014/main" id="{0427DA77-0350-4B9E-84E5-CD5E8C6C45E7}"/>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723" b="8552"/>
          <a:stretch/>
        </p:blipFill>
        <p:spPr>
          <a:xfrm>
            <a:off x="-2" y="-1"/>
            <a:ext cx="12192001" cy="6858000"/>
          </a:xfrm>
          <a:prstGeom prst="rect">
            <a:avLst/>
          </a:prstGeom>
        </p:spPr>
      </p:pic>
      <p:sp>
        <p:nvSpPr>
          <p:cNvPr id="56" name="Rectangle 41">
            <a:extLst>
              <a:ext uri="{FF2B5EF4-FFF2-40B4-BE49-F238E27FC236}">
                <a16:creationId xmlns:a16="http://schemas.microsoft.com/office/drawing/2014/main"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tx1">
              <a:alpha val="30000"/>
            </a:schemeClr>
          </a:solidFill>
          <a:ln w="12700">
            <a:noFill/>
          </a:ln>
          <a:effectLst>
            <a:outerShdw blurRad="50800" dist="508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Заголовок 1">
            <a:extLst>
              <a:ext uri="{FF2B5EF4-FFF2-40B4-BE49-F238E27FC236}">
                <a16:creationId xmlns:a16="http://schemas.microsoft.com/office/drawing/2014/main" id="{54AC25B0-0D69-4018-94AD-CD733F323DE3}"/>
              </a:ext>
            </a:extLst>
          </p:cNvPr>
          <p:cNvSpPr>
            <a:spLocks noGrp="1"/>
          </p:cNvSpPr>
          <p:nvPr>
            <p:ph type="title"/>
          </p:nvPr>
        </p:nvSpPr>
        <p:spPr>
          <a:xfrm>
            <a:off x="856210" y="4909985"/>
            <a:ext cx="3212386" cy="1185353"/>
          </a:xfrm>
        </p:spPr>
        <p:txBody>
          <a:bodyPr vert="horz" lIns="91440" tIns="45720" rIns="91440" bIns="45720" rtlCol="0" anchor="ctr">
            <a:normAutofit/>
          </a:bodyPr>
          <a:lstStyle/>
          <a:p>
            <a:r>
              <a:rPr lang="en-US" sz="2000">
                <a:solidFill>
                  <a:schemeClr val="bg1"/>
                </a:solidFill>
              </a:rPr>
              <a:t>Student ID:2111917</a:t>
            </a:r>
            <a:br>
              <a:rPr lang="en-US" sz="2000">
                <a:solidFill>
                  <a:schemeClr val="bg1"/>
                </a:solidFill>
              </a:rPr>
            </a:br>
            <a:r>
              <a:rPr lang="en-US" sz="2000">
                <a:solidFill>
                  <a:schemeClr val="bg1"/>
                </a:solidFill>
              </a:rPr>
              <a:t>Name:Erhan Vitalie</a:t>
            </a:r>
            <a:br>
              <a:rPr lang="en-US" sz="2000">
                <a:solidFill>
                  <a:schemeClr val="bg1"/>
                </a:solidFill>
              </a:rPr>
            </a:br>
            <a:r>
              <a:rPr lang="en-US" sz="2000">
                <a:solidFill>
                  <a:schemeClr val="bg1"/>
                </a:solidFill>
              </a:rPr>
              <a:t>Lecture Name:Chijioke U</a:t>
            </a:r>
          </a:p>
        </p:txBody>
      </p:sp>
      <p:sp>
        <p:nvSpPr>
          <p:cNvPr id="57" name="Rectangle 43">
            <a:extLst>
              <a:ext uri="{FF2B5EF4-FFF2-40B4-BE49-F238E27FC236}">
                <a16:creationId xmlns:a16="http://schemas.microsoft.com/office/drawing/2014/main"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45">
            <a:extLst>
              <a:ext uri="{FF2B5EF4-FFF2-40B4-BE49-F238E27FC236}">
                <a16:creationId xmlns:a16="http://schemas.microsoft.com/office/drawing/2014/main"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1224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36">
            <a:extLst>
              <a:ext uri="{FF2B5EF4-FFF2-40B4-BE49-F238E27FC236}">
                <a16:creationId xmlns:a16="http://schemas.microsoft.com/office/drawing/2014/main" id="{0671A8AE-40A1-4631-A6B8-581AFF0654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6" descr="Изображение выглядит как человек, внутренний, стена, работает&#10;&#10;Автоматически созданное описание">
            <a:extLst>
              <a:ext uri="{FF2B5EF4-FFF2-40B4-BE49-F238E27FC236}">
                <a16:creationId xmlns:a16="http://schemas.microsoft.com/office/drawing/2014/main" id="{A3FD2D62-24BA-4C04-AAD3-14BAC498A6AB}"/>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4920" r="23980"/>
          <a:stretch/>
        </p:blipFill>
        <p:spPr>
          <a:xfrm>
            <a:off x="3523488" y="10"/>
            <a:ext cx="8668512" cy="6857990"/>
          </a:xfrm>
          <a:prstGeom prst="rect">
            <a:avLst/>
          </a:prstGeom>
        </p:spPr>
      </p:pic>
      <p:sp>
        <p:nvSpPr>
          <p:cNvPr id="58" name="Rectangle 38">
            <a:extLst>
              <a:ext uri="{FF2B5EF4-FFF2-40B4-BE49-F238E27FC236}">
                <a16:creationId xmlns:a16="http://schemas.microsoft.com/office/drawing/2014/main" id="{A44CD100-6267-4E62-AA64-2182A3A6A1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оловок 1"/>
          <p:cNvSpPr>
            <a:spLocks noGrp="1"/>
          </p:cNvSpPr>
          <p:nvPr>
            <p:ph type="ctrTitle"/>
          </p:nvPr>
        </p:nvSpPr>
        <p:spPr>
          <a:xfrm>
            <a:off x="477981" y="1122363"/>
            <a:ext cx="4023360" cy="3204134"/>
          </a:xfrm>
        </p:spPr>
        <p:txBody>
          <a:bodyPr rtlCol="0" anchor="b">
            <a:normAutofit/>
          </a:bodyPr>
          <a:lstStyle/>
          <a:p>
            <a:r>
              <a:rPr lang="ru-RU" sz="4800"/>
              <a:t>Problem Solving and Decision Making</a:t>
            </a:r>
          </a:p>
        </p:txBody>
      </p:sp>
      <p:sp>
        <p:nvSpPr>
          <p:cNvPr id="41" name="Rectangle 40">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CF73E7C-1A07-43B5-896D-381E7055BF3B}"/>
              </a:ext>
            </a:extLst>
          </p:cNvPr>
          <p:cNvSpPr txBox="1"/>
          <p:nvPr/>
        </p:nvSpPr>
        <p:spPr>
          <a:xfrm>
            <a:off x="9617256" y="6657945"/>
            <a:ext cx="25747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Эта фотография</a:t>
            </a:r>
            <a:r>
              <a:rPr lang="en-US" sz="700">
                <a:solidFill>
                  <a:srgbClr val="FFFFFF"/>
                </a:solidFill>
              </a:rPr>
              <a:t>, автор: неизвестен, лицензия: </a:t>
            </a:r>
            <a:r>
              <a:rPr lang="en-US" sz="700">
                <a:solidFill>
                  <a:srgbClr val="FFFFFF"/>
                </a:solidFill>
                <a:hlinkClick r:id="rId5">
                  <a:extLst>
                    <a:ext uri="{A12FA001-AC4F-418D-AE19-62706E023703}">
                      <ahyp:hlinkClr xmlns:ahyp="http://schemas.microsoft.com/office/drawing/2018/hyperlinkcolor" xmlns="" val="tx"/>
                    </a:ext>
                  </a:extLst>
                </a:hlinkClick>
              </a:rPr>
              <a:t>CC BY-SA-NC</a:t>
            </a:r>
            <a:r>
              <a:rPr lang="en-US" sz="700">
                <a:solidFill>
                  <a:srgbClr val="FFFFFF"/>
                </a:solidFill>
              </a:rPr>
              <a:t>.</a:t>
            </a:r>
          </a:p>
        </p:txBody>
      </p:sp>
    </p:spTree>
    <p:extLst>
      <p:ext uri="{BB962C8B-B14F-4D97-AF65-F5344CB8AC3E}">
        <p14:creationId xmlns:p14="http://schemas.microsoft.com/office/powerpoint/2010/main" val="297922346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F44879F-6698-4394-89D4-7B3CDB92E9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Рисунок 4" descr="Изображение выглядит как человек, внутренний&#10;&#10;Автоматически созданное описание">
            <a:extLst>
              <a:ext uri="{FF2B5EF4-FFF2-40B4-BE49-F238E27FC236}">
                <a16:creationId xmlns:a16="http://schemas.microsoft.com/office/drawing/2014/main" id="{365E3761-94E0-4003-8716-262C650ED464}"/>
              </a:ext>
            </a:extLst>
          </p:cNvPr>
          <p:cNvPicPr>
            <a:picLocks noChangeAspect="1"/>
          </p:cNvPicPr>
          <p:nvPr/>
        </p:nvPicPr>
        <p:blipFill rotWithShape="1">
          <a:blip r:embed="rId2">
            <a:alphaModFix amt="40000"/>
            <a:extLst>
              <a:ext uri="{837473B0-CC2E-450A-ABE3-18F120FF3D39}">
                <a1611:picAttrSrcUrl xmlns:a1611="http://schemas.microsoft.com/office/drawing/2016/11/main" xmlns="" r:id="rId3"/>
              </a:ext>
            </a:extLst>
          </a:blip>
          <a:srcRect b="15730"/>
          <a:stretch/>
        </p:blipFill>
        <p:spPr>
          <a:xfrm>
            <a:off x="20" y="10"/>
            <a:ext cx="12191979" cy="6857990"/>
          </a:xfrm>
          <a:prstGeom prst="rect">
            <a:avLst/>
          </a:prstGeom>
        </p:spPr>
      </p:pic>
      <p:sp>
        <p:nvSpPr>
          <p:cNvPr id="2" name="Заголовок 1">
            <a:extLst>
              <a:ext uri="{FF2B5EF4-FFF2-40B4-BE49-F238E27FC236}">
                <a16:creationId xmlns:a16="http://schemas.microsoft.com/office/drawing/2014/main" id="{42C7C71F-0B7D-486C-B38E-1F1E42DE9B76}"/>
              </a:ext>
            </a:extLst>
          </p:cNvPr>
          <p:cNvSpPr>
            <a:spLocks noGrp="1"/>
          </p:cNvSpPr>
          <p:nvPr>
            <p:ph type="title"/>
          </p:nvPr>
        </p:nvSpPr>
        <p:spPr>
          <a:xfrm>
            <a:off x="841248" y="426720"/>
            <a:ext cx="10506456" cy="1919141"/>
          </a:xfrm>
        </p:spPr>
        <p:txBody>
          <a:bodyPr anchor="b">
            <a:normAutofit/>
          </a:bodyPr>
          <a:lstStyle/>
          <a:p>
            <a:r>
              <a:rPr lang="ru-RU" sz="6000" dirty="0" err="1">
                <a:solidFill>
                  <a:srgbClr val="FFFFFF"/>
                </a:solidFill>
              </a:rPr>
              <a:t>Introduction</a:t>
            </a:r>
          </a:p>
        </p:txBody>
      </p:sp>
      <p:sp>
        <p:nvSpPr>
          <p:cNvPr id="16" name="Rectangle 15">
            <a:extLst>
              <a:ext uri="{FF2B5EF4-FFF2-40B4-BE49-F238E27FC236}">
                <a16:creationId xmlns:a16="http://schemas.microsoft.com/office/drawing/2014/main"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2735AE4-9734-6A5D-99B9-06B2EFBD76C3}"/>
              </a:ext>
            </a:extLst>
          </p:cNvPr>
          <p:cNvSpPr>
            <a:spLocks noGrp="1"/>
          </p:cNvSpPr>
          <p:nvPr>
            <p:ph idx="1"/>
          </p:nvPr>
        </p:nvSpPr>
        <p:spPr>
          <a:xfrm>
            <a:off x="841248" y="3337269"/>
            <a:ext cx="10509504" cy="2905686"/>
          </a:xfrm>
        </p:spPr>
        <p:txBody>
          <a:bodyPr vert="horz" lIns="91440" tIns="45720" rIns="91440" bIns="45720" rtlCol="0" anchor="t">
            <a:normAutofit/>
          </a:bodyPr>
          <a:lstStyle/>
          <a:p>
            <a:r>
              <a:rPr lang="en-US" sz="2000" dirty="0">
                <a:solidFill>
                  <a:schemeClr val="bg1"/>
                </a:solidFill>
                <a:ea typeface="+mn-lt"/>
                <a:cs typeface="+mn-lt"/>
              </a:rPr>
              <a:t>An employee's absenteeism is a habitual absence from work that is unannounced and unplanned. Absenteeism will occur from time to time since there is no ideal workplace which can curb it. As a result of buddy punching and other practices, some businesses may not notice absenteeism until it is too late. Understanding absenteeism is the key to resolving it effectively with thoughtful strategies. At the end of the presentation, we will discuss these strategies.</a:t>
            </a:r>
            <a:endParaRPr lang="en-US" sz="2000" dirty="0">
              <a:solidFill>
                <a:schemeClr val="bg1"/>
              </a:solidFill>
            </a:endParaRPr>
          </a:p>
        </p:txBody>
      </p:sp>
    </p:spTree>
    <p:extLst>
      <p:ext uri="{BB962C8B-B14F-4D97-AF65-F5344CB8AC3E}">
        <p14:creationId xmlns:p14="http://schemas.microsoft.com/office/powerpoint/2010/main" val="75318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F44879F-6698-4394-89D4-7B3CDB92E9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Рисунок 4" descr="Изображение выглядит как человек, внутренний, стена&#10;&#10;Автоматически созданное описание">
            <a:extLst>
              <a:ext uri="{FF2B5EF4-FFF2-40B4-BE49-F238E27FC236}">
                <a16:creationId xmlns:a16="http://schemas.microsoft.com/office/drawing/2014/main" id="{C460E561-61CA-469A-98F8-E60252359E54}"/>
              </a:ext>
            </a:extLst>
          </p:cNvPr>
          <p:cNvPicPr>
            <a:picLocks noChangeAspect="1"/>
          </p:cNvPicPr>
          <p:nvPr/>
        </p:nvPicPr>
        <p:blipFill rotWithShape="1">
          <a:blip r:embed="rId2">
            <a:alphaModFix amt="40000"/>
            <a:extLst>
              <a:ext uri="{837473B0-CC2E-450A-ABE3-18F120FF3D39}">
                <a1611:picAttrSrcUrl xmlns:a1611="http://schemas.microsoft.com/office/drawing/2016/11/main" xmlns="" r:id="rId3"/>
              </a:ext>
            </a:extLst>
          </a:blip>
          <a:srcRect t="15404" b="10"/>
          <a:stretch/>
        </p:blipFill>
        <p:spPr>
          <a:xfrm>
            <a:off x="20" y="10"/>
            <a:ext cx="12191979" cy="6857990"/>
          </a:xfrm>
          <a:prstGeom prst="rect">
            <a:avLst/>
          </a:prstGeom>
        </p:spPr>
      </p:pic>
      <p:sp>
        <p:nvSpPr>
          <p:cNvPr id="2" name="Заголовок 1">
            <a:extLst>
              <a:ext uri="{FF2B5EF4-FFF2-40B4-BE49-F238E27FC236}">
                <a16:creationId xmlns:a16="http://schemas.microsoft.com/office/drawing/2014/main" id="{8A24F0FD-2A69-423B-9460-B39E2DAC4F0E}"/>
              </a:ext>
            </a:extLst>
          </p:cNvPr>
          <p:cNvSpPr>
            <a:spLocks noGrp="1"/>
          </p:cNvSpPr>
          <p:nvPr>
            <p:ph type="title"/>
          </p:nvPr>
        </p:nvSpPr>
        <p:spPr>
          <a:xfrm>
            <a:off x="841248" y="426720"/>
            <a:ext cx="10506456" cy="1919141"/>
          </a:xfrm>
        </p:spPr>
        <p:txBody>
          <a:bodyPr anchor="b">
            <a:normAutofit/>
          </a:bodyPr>
          <a:lstStyle/>
          <a:p>
            <a:r>
              <a:rPr lang="ru-RU" sz="3600" dirty="0">
                <a:solidFill>
                  <a:schemeClr val="bg1"/>
                </a:solidFill>
                <a:ea typeface="+mj-lt"/>
                <a:cs typeface="+mj-lt"/>
              </a:rPr>
              <a:t>The </a:t>
            </a:r>
            <a:r>
              <a:rPr lang="ru-RU" sz="3600" dirty="0" err="1">
                <a:solidFill>
                  <a:schemeClr val="bg1"/>
                </a:solidFill>
                <a:ea typeface="+mj-lt"/>
                <a:cs typeface="+mj-lt"/>
              </a:rPr>
              <a:t>Effects</a:t>
            </a:r>
            <a:r>
              <a:rPr lang="ru-RU" sz="3600" dirty="0">
                <a:solidFill>
                  <a:schemeClr val="bg1"/>
                </a:solidFill>
                <a:ea typeface="+mj-lt"/>
                <a:cs typeface="+mj-lt"/>
              </a:rPr>
              <a:t> </a:t>
            </a:r>
            <a:r>
              <a:rPr lang="ru-RU" sz="3600" dirty="0" err="1">
                <a:solidFill>
                  <a:schemeClr val="bg1"/>
                </a:solidFill>
                <a:ea typeface="+mj-lt"/>
                <a:cs typeface="+mj-lt"/>
              </a:rPr>
              <a:t>of</a:t>
            </a:r>
            <a:r>
              <a:rPr lang="ru-RU" sz="3600" dirty="0">
                <a:solidFill>
                  <a:schemeClr val="bg1"/>
                </a:solidFill>
                <a:ea typeface="+mj-lt"/>
                <a:cs typeface="+mj-lt"/>
              </a:rPr>
              <a:t> </a:t>
            </a:r>
            <a:r>
              <a:rPr lang="ru-RU" sz="3600" dirty="0" err="1">
                <a:solidFill>
                  <a:schemeClr val="bg1"/>
                </a:solidFill>
                <a:ea typeface="+mj-lt"/>
                <a:cs typeface="+mj-lt"/>
              </a:rPr>
              <a:t>Absenteeism</a:t>
            </a:r>
            <a:r>
              <a:rPr lang="ru-RU" sz="3600" dirty="0">
                <a:solidFill>
                  <a:schemeClr val="bg1"/>
                </a:solidFill>
                <a:ea typeface="+mj-lt"/>
                <a:cs typeface="+mj-lt"/>
              </a:rPr>
              <a:t> </a:t>
            </a:r>
            <a:r>
              <a:rPr lang="ru-RU" sz="3600" dirty="0" err="1">
                <a:solidFill>
                  <a:schemeClr val="bg1"/>
                </a:solidFill>
                <a:ea typeface="+mj-lt"/>
                <a:cs typeface="+mj-lt"/>
              </a:rPr>
              <a:t>Absenteeism</a:t>
            </a:r>
            <a:r>
              <a:rPr lang="ru-RU" sz="3600" dirty="0">
                <a:solidFill>
                  <a:schemeClr val="bg1"/>
                </a:solidFill>
                <a:ea typeface="+mj-lt"/>
                <a:cs typeface="+mj-lt"/>
              </a:rPr>
              <a:t> </a:t>
            </a:r>
            <a:r>
              <a:rPr lang="ru-RU" sz="3600" dirty="0" err="1">
                <a:solidFill>
                  <a:schemeClr val="bg1"/>
                </a:solidFill>
                <a:ea typeface="+mj-lt"/>
                <a:cs typeface="+mj-lt"/>
              </a:rPr>
              <a:t>in</a:t>
            </a:r>
            <a:r>
              <a:rPr lang="ru-RU" sz="3600" dirty="0">
                <a:solidFill>
                  <a:schemeClr val="bg1"/>
                </a:solidFill>
                <a:ea typeface="+mj-lt"/>
                <a:cs typeface="+mj-lt"/>
              </a:rPr>
              <a:t> </a:t>
            </a:r>
            <a:r>
              <a:rPr lang="ru-RU" sz="3600" dirty="0" err="1">
                <a:solidFill>
                  <a:schemeClr val="bg1"/>
                </a:solidFill>
                <a:ea typeface="+mj-lt"/>
                <a:cs typeface="+mj-lt"/>
              </a:rPr>
              <a:t>the</a:t>
            </a:r>
            <a:r>
              <a:rPr lang="ru-RU" sz="3600" dirty="0">
                <a:solidFill>
                  <a:schemeClr val="bg1"/>
                </a:solidFill>
                <a:ea typeface="+mj-lt"/>
                <a:cs typeface="+mj-lt"/>
              </a:rPr>
              <a:t> </a:t>
            </a:r>
            <a:r>
              <a:rPr lang="ru-RU" sz="3600" dirty="0" err="1">
                <a:solidFill>
                  <a:schemeClr val="bg1"/>
                </a:solidFill>
                <a:ea typeface="+mj-lt"/>
                <a:cs typeface="+mj-lt"/>
              </a:rPr>
              <a:t>workplace</a:t>
            </a:r>
            <a:r>
              <a:rPr lang="ru-RU" sz="3600" dirty="0">
                <a:solidFill>
                  <a:schemeClr val="bg1"/>
                </a:solidFill>
                <a:ea typeface="+mj-lt"/>
                <a:cs typeface="+mj-lt"/>
              </a:rPr>
              <a:t> </a:t>
            </a:r>
            <a:r>
              <a:rPr lang="ru-RU" sz="3600" dirty="0" err="1">
                <a:solidFill>
                  <a:schemeClr val="bg1"/>
                </a:solidFill>
                <a:ea typeface="+mj-lt"/>
                <a:cs typeface="+mj-lt"/>
              </a:rPr>
              <a:t>affects</a:t>
            </a:r>
            <a:r>
              <a:rPr lang="ru-RU" sz="3600" dirty="0">
                <a:solidFill>
                  <a:schemeClr val="bg1"/>
                </a:solidFill>
                <a:ea typeface="+mj-lt"/>
                <a:cs typeface="+mj-lt"/>
              </a:rPr>
              <a:t> </a:t>
            </a:r>
            <a:r>
              <a:rPr lang="ru-RU" sz="3600" dirty="0" err="1">
                <a:solidFill>
                  <a:schemeClr val="bg1"/>
                </a:solidFill>
                <a:ea typeface="+mj-lt"/>
                <a:cs typeface="+mj-lt"/>
              </a:rPr>
              <a:t>both</a:t>
            </a:r>
            <a:r>
              <a:rPr lang="ru-RU" sz="3600" dirty="0">
                <a:solidFill>
                  <a:schemeClr val="bg1"/>
                </a:solidFill>
                <a:ea typeface="+mj-lt"/>
                <a:cs typeface="+mj-lt"/>
              </a:rPr>
              <a:t> </a:t>
            </a:r>
            <a:r>
              <a:rPr lang="ru-RU" sz="3600" dirty="0" err="1">
                <a:solidFill>
                  <a:schemeClr val="bg1"/>
                </a:solidFill>
                <a:ea typeface="+mj-lt"/>
                <a:cs typeface="+mj-lt"/>
              </a:rPr>
              <a:t>employers</a:t>
            </a:r>
            <a:r>
              <a:rPr lang="ru-RU" sz="3600" dirty="0">
                <a:solidFill>
                  <a:schemeClr val="bg1"/>
                </a:solidFill>
                <a:ea typeface="+mj-lt"/>
                <a:cs typeface="+mj-lt"/>
              </a:rPr>
              <a:t> </a:t>
            </a:r>
            <a:r>
              <a:rPr lang="ru-RU" sz="3600" dirty="0" err="1">
                <a:solidFill>
                  <a:schemeClr val="bg1"/>
                </a:solidFill>
                <a:ea typeface="+mj-lt"/>
                <a:cs typeface="+mj-lt"/>
              </a:rPr>
              <a:t>and</a:t>
            </a:r>
            <a:r>
              <a:rPr lang="ru-RU" sz="3600" dirty="0">
                <a:solidFill>
                  <a:schemeClr val="bg1"/>
                </a:solidFill>
                <a:ea typeface="+mj-lt"/>
                <a:cs typeface="+mj-lt"/>
              </a:rPr>
              <a:t> </a:t>
            </a:r>
            <a:r>
              <a:rPr lang="ru-RU" sz="3600" dirty="0" err="1">
                <a:solidFill>
                  <a:schemeClr val="bg1"/>
                </a:solidFill>
                <a:ea typeface="+mj-lt"/>
                <a:cs typeface="+mj-lt"/>
              </a:rPr>
              <a:t>employees</a:t>
            </a:r>
            <a:r>
              <a:rPr lang="ru-RU" sz="3600" dirty="0">
                <a:solidFill>
                  <a:schemeClr val="bg1"/>
                </a:solidFill>
                <a:ea typeface="+mj-lt"/>
                <a:cs typeface="+mj-lt"/>
              </a:rPr>
              <a:t> </a:t>
            </a:r>
            <a:r>
              <a:rPr lang="ru-RU" sz="3600" dirty="0" err="1">
                <a:solidFill>
                  <a:schemeClr val="bg1"/>
                </a:solidFill>
                <a:ea typeface="+mj-lt"/>
                <a:cs typeface="+mj-lt"/>
              </a:rPr>
              <a:t>alike</a:t>
            </a:r>
            <a:r>
              <a:rPr lang="ru-RU" sz="3600" dirty="0">
                <a:solidFill>
                  <a:schemeClr val="bg1"/>
                </a:solidFill>
                <a:ea typeface="+mj-lt"/>
                <a:cs typeface="+mj-lt"/>
              </a:rPr>
              <a:t>.</a:t>
            </a:r>
            <a:endParaRPr lang="ru-RU" sz="3600" dirty="0">
              <a:solidFill>
                <a:schemeClr val="bg1"/>
              </a:solidFill>
            </a:endParaRPr>
          </a:p>
        </p:txBody>
      </p:sp>
      <p:sp>
        <p:nvSpPr>
          <p:cNvPr id="16" name="Rectangle 15">
            <a:extLst>
              <a:ext uri="{FF2B5EF4-FFF2-40B4-BE49-F238E27FC236}">
                <a16:creationId xmlns:a16="http://schemas.microsoft.com/office/drawing/2014/main"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1F2273AB-C2D6-F77B-BEEF-E02B7C9D1BEB}"/>
              </a:ext>
            </a:extLst>
          </p:cNvPr>
          <p:cNvSpPr>
            <a:spLocks noGrp="1"/>
          </p:cNvSpPr>
          <p:nvPr>
            <p:ph idx="1"/>
          </p:nvPr>
        </p:nvSpPr>
        <p:spPr>
          <a:xfrm>
            <a:off x="841248" y="3337269"/>
            <a:ext cx="10509504" cy="2905686"/>
          </a:xfrm>
        </p:spPr>
        <p:txBody>
          <a:bodyPr vert="horz" lIns="91440" tIns="45720" rIns="91440" bIns="45720" rtlCol="0" anchor="t">
            <a:normAutofit/>
          </a:bodyPr>
          <a:lstStyle/>
          <a:p>
            <a:r>
              <a:rPr lang="en-US" sz="2000" dirty="0">
                <a:solidFill>
                  <a:schemeClr val="bg1"/>
                </a:solidFill>
                <a:ea typeface="+mn-lt"/>
                <a:cs typeface="+mn-lt"/>
              </a:rPr>
              <a:t>Reduced productivity levels are among the employers. Costs of administration are high. If you hire replacement temporary workers, your </a:t>
            </a:r>
            <a:r>
              <a:rPr lang="en-US" sz="2000" dirty="0" err="1">
                <a:solidFill>
                  <a:schemeClr val="bg1"/>
                </a:solidFill>
                <a:ea typeface="+mn-lt"/>
                <a:cs typeface="+mn-lt"/>
              </a:rPr>
              <a:t>labour</a:t>
            </a:r>
            <a:r>
              <a:rPr lang="en-US" sz="2000" dirty="0">
                <a:solidFill>
                  <a:schemeClr val="bg1"/>
                </a:solidFill>
                <a:ea typeface="+mn-lt"/>
                <a:cs typeface="+mn-lt"/>
              </a:rPr>
              <a:t> expenses will rise. Understaffing may result in unsatisfactory customer service. Colleagues have a low morale. This will be more frequent if employees are regularly filling in for absent employees and there are no consequences for their </a:t>
            </a:r>
            <a:r>
              <a:rPr lang="en-US" sz="2000" dirty="0" smtClean="0">
                <a:solidFill>
                  <a:schemeClr val="bg1"/>
                </a:solidFill>
                <a:ea typeface="+mn-lt"/>
                <a:cs typeface="+mn-lt"/>
              </a:rPr>
              <a:t>absence.</a:t>
            </a:r>
          </a:p>
          <a:p>
            <a:r>
              <a:rPr lang="en-US" sz="2000" dirty="0" smtClean="0">
                <a:solidFill>
                  <a:schemeClr val="bg1"/>
                </a:solidFill>
                <a:ea typeface="+mn-lt"/>
                <a:cs typeface="+mn-lt"/>
              </a:rPr>
              <a:t>Loss </a:t>
            </a:r>
            <a:r>
              <a:rPr lang="en-US" sz="2000" dirty="0">
                <a:solidFill>
                  <a:schemeClr val="bg1"/>
                </a:solidFill>
                <a:ea typeface="+mn-lt"/>
                <a:cs typeface="+mn-lt"/>
              </a:rPr>
              <a:t>of remuneration for time off if a member of staff is absent. Due to the need to 'catch </a:t>
            </a:r>
            <a:r>
              <a:rPr lang="en-US" sz="2000" dirty="0" smtClean="0">
                <a:solidFill>
                  <a:schemeClr val="bg1"/>
                </a:solidFill>
                <a:ea typeface="+mn-lt"/>
                <a:cs typeface="+mn-lt"/>
              </a:rPr>
              <a:t>  up</a:t>
            </a:r>
            <a:r>
              <a:rPr lang="en-US" sz="2000" dirty="0">
                <a:solidFill>
                  <a:schemeClr val="bg1"/>
                </a:solidFill>
                <a:ea typeface="+mn-lt"/>
                <a:cs typeface="+mn-lt"/>
              </a:rPr>
              <a:t>,' their productivity was reduced when they returned to work. If a staff member's absences are excessive and unjustified, he or she may be fired.</a:t>
            </a:r>
            <a:endParaRPr lang="en-US" sz="2000" dirty="0">
              <a:solidFill>
                <a:schemeClr val="bg1"/>
              </a:solidFill>
            </a:endParaRPr>
          </a:p>
        </p:txBody>
      </p:sp>
    </p:spTree>
    <p:extLst>
      <p:ext uri="{BB962C8B-B14F-4D97-AF65-F5344CB8AC3E}">
        <p14:creationId xmlns:p14="http://schemas.microsoft.com/office/powerpoint/2010/main" val="3401901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AA72BD9-2C5A-4EDC-931F-5AA08EACA0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Рисунок 15" descr="PESTEL reminder">
            <a:extLst>
              <a:ext uri="{FF2B5EF4-FFF2-40B4-BE49-F238E27FC236}">
                <a16:creationId xmlns:a16="http://schemas.microsoft.com/office/drawing/2014/main" id="{68105361-C588-4A66-B6F1-41F73EED26BF}"/>
              </a:ext>
            </a:extLst>
          </p:cNvPr>
          <p:cNvPicPr>
            <a:picLocks noChangeAspect="1"/>
          </p:cNvPicPr>
          <p:nvPr/>
        </p:nvPicPr>
        <p:blipFill rotWithShape="1">
          <a:blip r:embed="rId2"/>
          <a:srcRect l="1776" r="3413"/>
          <a:stretch/>
        </p:blipFill>
        <p:spPr>
          <a:xfrm>
            <a:off x="3522468" y="10"/>
            <a:ext cx="8669532" cy="6857990"/>
          </a:xfrm>
          <a:prstGeom prst="rect">
            <a:avLst/>
          </a:prstGeom>
        </p:spPr>
      </p:pic>
      <p:sp>
        <p:nvSpPr>
          <p:cNvPr id="47" name="Rectangle 46">
            <a:extLst>
              <a:ext uri="{FF2B5EF4-FFF2-40B4-BE49-F238E27FC236}">
                <a16:creationId xmlns:a16="http://schemas.microsoft.com/office/drawing/2014/main" id="{8A6DB0E6-E65F-4229-A5A0-2500203B6C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Content Placeholder 28">
            <a:extLst>
              <a:ext uri="{FF2B5EF4-FFF2-40B4-BE49-F238E27FC236}">
                <a16:creationId xmlns:a16="http://schemas.microsoft.com/office/drawing/2014/main" id="{722CDB99-E652-85AD-EB7F-F2041BD0FB3D}"/>
              </a:ext>
            </a:extLst>
          </p:cNvPr>
          <p:cNvSpPr>
            <a:spLocks noGrp="1"/>
          </p:cNvSpPr>
          <p:nvPr>
            <p:ph idx="1"/>
          </p:nvPr>
        </p:nvSpPr>
        <p:spPr>
          <a:xfrm>
            <a:off x="371094" y="2718054"/>
            <a:ext cx="3438906" cy="3207258"/>
          </a:xfrm>
        </p:spPr>
        <p:txBody>
          <a:bodyPr vert="horz" lIns="91440" tIns="45720" rIns="91440" bIns="45720" rtlCol="0" anchor="t">
            <a:noAutofit/>
          </a:bodyPr>
          <a:lstStyle/>
          <a:p>
            <a:r>
              <a:rPr lang="en-US" sz="2400" dirty="0">
                <a:ea typeface="+mn-lt"/>
                <a:cs typeface="+mn-lt"/>
              </a:rPr>
              <a:t>PESTLE analysis of the macro-environmental factors contributing to the complex problem absenteeism</a:t>
            </a:r>
          </a:p>
          <a:p>
            <a:pPr marL="0" indent="0">
              <a:buNone/>
            </a:pPr>
            <a:endParaRPr lang="en-US" sz="1700" dirty="0"/>
          </a:p>
          <a:p>
            <a:endParaRPr lang="en-US" sz="1700" dirty="0"/>
          </a:p>
        </p:txBody>
      </p:sp>
    </p:spTree>
    <p:extLst>
      <p:ext uri="{BB962C8B-B14F-4D97-AF65-F5344CB8AC3E}">
        <p14:creationId xmlns:p14="http://schemas.microsoft.com/office/powerpoint/2010/main" val="378199310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F44879F-6698-4394-89D4-7B3CDB92E9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Рисунок 4" descr="Изображение выглядит как человек, внутренний&#10;&#10;Автоматически созданное описание">
            <a:extLst>
              <a:ext uri="{FF2B5EF4-FFF2-40B4-BE49-F238E27FC236}">
                <a16:creationId xmlns:a16="http://schemas.microsoft.com/office/drawing/2014/main" id="{46767E25-7374-46EC-85E6-8B3D54CDD431}"/>
              </a:ext>
            </a:extLst>
          </p:cNvPr>
          <p:cNvPicPr>
            <a:picLocks noChangeAspect="1"/>
          </p:cNvPicPr>
          <p:nvPr/>
        </p:nvPicPr>
        <p:blipFill rotWithShape="1">
          <a:blip r:embed="rId2">
            <a:alphaModFix amt="40000"/>
            <a:extLst>
              <a:ext uri="{837473B0-CC2E-450A-ABE3-18F120FF3D39}">
                <a1611:picAttrSrcUrl xmlns:a1611="http://schemas.microsoft.com/office/drawing/2016/11/main" xmlns="" r:id="rId3"/>
              </a:ext>
            </a:extLst>
          </a:blip>
          <a:srcRect t="2996" b="16932"/>
          <a:stretch/>
        </p:blipFill>
        <p:spPr>
          <a:xfrm>
            <a:off x="20" y="10"/>
            <a:ext cx="12191979" cy="6857990"/>
          </a:xfrm>
          <a:prstGeom prst="rect">
            <a:avLst/>
          </a:prstGeom>
        </p:spPr>
      </p:pic>
      <p:sp>
        <p:nvSpPr>
          <p:cNvPr id="2" name="Заголовок 1">
            <a:extLst>
              <a:ext uri="{FF2B5EF4-FFF2-40B4-BE49-F238E27FC236}">
                <a16:creationId xmlns:a16="http://schemas.microsoft.com/office/drawing/2014/main" id="{C18ECA52-B275-44F3-B026-F42E295B27E8}"/>
              </a:ext>
            </a:extLst>
          </p:cNvPr>
          <p:cNvSpPr>
            <a:spLocks noGrp="1"/>
          </p:cNvSpPr>
          <p:nvPr>
            <p:ph type="title"/>
          </p:nvPr>
        </p:nvSpPr>
        <p:spPr>
          <a:xfrm>
            <a:off x="841246" y="954258"/>
            <a:ext cx="10506456" cy="570988"/>
          </a:xfrm>
        </p:spPr>
        <p:txBody>
          <a:bodyPr anchor="b">
            <a:normAutofit fontScale="90000"/>
          </a:bodyPr>
          <a:lstStyle/>
          <a:p>
            <a:r>
              <a:rPr lang="ru-RU" sz="6000">
                <a:solidFill>
                  <a:srgbClr val="FFFFFF"/>
                </a:solidFill>
                <a:ea typeface="+mj-lt"/>
                <a:cs typeface="+mj-lt"/>
              </a:rPr>
              <a:t>Cause-and-effect analysis of absenteeism</a:t>
            </a:r>
            <a:endParaRPr lang="ru-RU" sz="6000">
              <a:solidFill>
                <a:srgbClr val="FFFFFF"/>
              </a:solidFill>
            </a:endParaRPr>
          </a:p>
        </p:txBody>
      </p:sp>
      <p:sp>
        <p:nvSpPr>
          <p:cNvPr id="52" name="Rectangle 51">
            <a:extLst>
              <a:ext uri="{FF2B5EF4-FFF2-40B4-BE49-F238E27FC236}">
                <a16:creationId xmlns:a16="http://schemas.microsoft.com/office/drawing/2014/main"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2" name="Content Placeholder 8">
            <a:extLst>
              <a:ext uri="{FF2B5EF4-FFF2-40B4-BE49-F238E27FC236}">
                <a16:creationId xmlns:a16="http://schemas.microsoft.com/office/drawing/2014/main" id="{269FC7A6-2FAA-7749-1F33-7AF9592A8ABE}"/>
              </a:ext>
            </a:extLst>
          </p:cNvPr>
          <p:cNvGraphicFramePr>
            <a:graphicFrameLocks noGrp="1"/>
          </p:cNvGraphicFramePr>
          <p:nvPr>
            <p:ph idx="1"/>
            <p:extLst>
              <p:ext uri="{D42A27DB-BD31-4B8C-83A1-F6EECF244321}">
                <p14:modId xmlns:p14="http://schemas.microsoft.com/office/powerpoint/2010/main" val="1881777415"/>
              </p:ext>
            </p:extLst>
          </p:nvPr>
        </p:nvGraphicFramePr>
        <p:xfrm>
          <a:off x="225786" y="1761983"/>
          <a:ext cx="11908947" cy="50231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7182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DF44879F-6698-4394-89D4-7B3CDB92E9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Рисунок 4" descr="Изображение выглядит как человек, внутренний, группа, люди&#10;&#10;Автоматически созданное описание">
            <a:extLst>
              <a:ext uri="{FF2B5EF4-FFF2-40B4-BE49-F238E27FC236}">
                <a16:creationId xmlns:a16="http://schemas.microsoft.com/office/drawing/2014/main" id="{AB147CCA-821C-448F-8631-3BEDEBF49389}"/>
              </a:ext>
            </a:extLst>
          </p:cNvPr>
          <p:cNvPicPr>
            <a:picLocks noChangeAspect="1"/>
          </p:cNvPicPr>
          <p:nvPr/>
        </p:nvPicPr>
        <p:blipFill rotWithShape="1">
          <a:blip r:embed="rId3">
            <a:alphaModFix amt="40000"/>
            <a:extLst>
              <a:ext uri="{837473B0-CC2E-450A-ABE3-18F120FF3D39}">
                <a1611:picAttrSrcUrl xmlns:a1611="http://schemas.microsoft.com/office/drawing/2016/11/main" xmlns="" r:id="rId4"/>
              </a:ext>
            </a:extLst>
          </a:blip>
          <a:srcRect/>
          <a:stretch/>
        </p:blipFill>
        <p:spPr>
          <a:xfrm>
            <a:off x="25141" y="-142342"/>
            <a:ext cx="12191979" cy="6857990"/>
          </a:xfrm>
          <a:prstGeom prst="rect">
            <a:avLst/>
          </a:prstGeom>
        </p:spPr>
      </p:pic>
      <p:sp>
        <p:nvSpPr>
          <p:cNvPr id="2" name="Заголовок 1">
            <a:extLst>
              <a:ext uri="{FF2B5EF4-FFF2-40B4-BE49-F238E27FC236}">
                <a16:creationId xmlns:a16="http://schemas.microsoft.com/office/drawing/2014/main" id="{A283E646-A11C-4D8B-B553-17B80C1076AC}"/>
              </a:ext>
            </a:extLst>
          </p:cNvPr>
          <p:cNvSpPr>
            <a:spLocks noGrp="1"/>
          </p:cNvSpPr>
          <p:nvPr>
            <p:ph type="title"/>
          </p:nvPr>
        </p:nvSpPr>
        <p:spPr>
          <a:xfrm>
            <a:off x="916610" y="317862"/>
            <a:ext cx="10498082" cy="453758"/>
          </a:xfrm>
        </p:spPr>
        <p:txBody>
          <a:bodyPr vert="horz" lIns="91440" tIns="45720" rIns="91440" bIns="45720" rtlCol="0" anchor="b">
            <a:noAutofit/>
          </a:bodyPr>
          <a:lstStyle/>
          <a:p>
            <a:r>
              <a:rPr lang="ru-RU" sz="2400" dirty="0" err="1">
                <a:solidFill>
                  <a:srgbClr val="FFFFFF"/>
                </a:solidFill>
                <a:ea typeface="+mj-lt"/>
                <a:cs typeface="+mj-lt"/>
              </a:rPr>
              <a:t>Evaluate</a:t>
            </a:r>
            <a:r>
              <a:rPr lang="ru-RU" sz="2400" dirty="0">
                <a:solidFill>
                  <a:srgbClr val="FFFFFF"/>
                </a:solidFill>
                <a:ea typeface="+mj-lt"/>
                <a:cs typeface="+mj-lt"/>
              </a:rPr>
              <a:t> </a:t>
            </a:r>
            <a:r>
              <a:rPr lang="ru-RU" sz="2400" dirty="0" err="1">
                <a:solidFill>
                  <a:srgbClr val="FFFFFF"/>
                </a:solidFill>
                <a:ea typeface="+mj-lt"/>
                <a:cs typeface="+mj-lt"/>
              </a:rPr>
              <a:t>multiple</a:t>
            </a:r>
            <a:r>
              <a:rPr lang="ru-RU" sz="2400" dirty="0">
                <a:solidFill>
                  <a:srgbClr val="FFFFFF"/>
                </a:solidFill>
                <a:ea typeface="+mj-lt"/>
                <a:cs typeface="+mj-lt"/>
              </a:rPr>
              <a:t> </a:t>
            </a:r>
            <a:r>
              <a:rPr lang="ru-RU" sz="2400" dirty="0" err="1">
                <a:solidFill>
                  <a:srgbClr val="FFFFFF"/>
                </a:solidFill>
                <a:ea typeface="+mj-lt"/>
                <a:cs typeface="+mj-lt"/>
              </a:rPr>
              <a:t>solutions</a:t>
            </a:r>
            <a:r>
              <a:rPr lang="ru-RU" sz="2400" dirty="0">
                <a:solidFill>
                  <a:srgbClr val="FFFFFF"/>
                </a:solidFill>
                <a:ea typeface="+mj-lt"/>
                <a:cs typeface="+mj-lt"/>
              </a:rPr>
              <a:t> </a:t>
            </a:r>
            <a:r>
              <a:rPr lang="ru-RU" sz="2400" dirty="0" err="1">
                <a:solidFill>
                  <a:srgbClr val="FFFFFF"/>
                </a:solidFill>
                <a:ea typeface="+mj-lt"/>
                <a:cs typeface="+mj-lt"/>
              </a:rPr>
              <a:t>reduce</a:t>
            </a:r>
            <a:r>
              <a:rPr lang="ru-RU" sz="2400" dirty="0">
                <a:solidFill>
                  <a:srgbClr val="FFFFFF"/>
                </a:solidFill>
                <a:ea typeface="+mj-lt"/>
                <a:cs typeface="+mj-lt"/>
              </a:rPr>
              <a:t> </a:t>
            </a:r>
            <a:r>
              <a:rPr lang="ru-RU" sz="2400" dirty="0" err="1">
                <a:solidFill>
                  <a:srgbClr val="FFFFFF"/>
                </a:solidFill>
                <a:ea typeface="+mj-lt"/>
                <a:cs typeface="+mj-lt"/>
              </a:rPr>
              <a:t>absenteeism</a:t>
            </a:r>
            <a:r>
              <a:rPr lang="ru-RU" sz="2400" dirty="0">
                <a:solidFill>
                  <a:srgbClr val="FFFFFF"/>
                </a:solidFill>
                <a:ea typeface="+mj-lt"/>
                <a:cs typeface="+mj-lt"/>
              </a:rPr>
              <a:t> </a:t>
            </a:r>
            <a:r>
              <a:rPr lang="ru-RU" sz="2400" dirty="0" err="1">
                <a:solidFill>
                  <a:srgbClr val="FFFFFF"/>
                </a:solidFill>
                <a:ea typeface="+mj-lt"/>
                <a:cs typeface="+mj-lt"/>
              </a:rPr>
              <a:t>and</a:t>
            </a:r>
            <a:r>
              <a:rPr lang="ru-RU" sz="2400" dirty="0">
                <a:solidFill>
                  <a:srgbClr val="FFFFFF"/>
                </a:solidFill>
                <a:ea typeface="+mj-lt"/>
                <a:cs typeface="+mj-lt"/>
              </a:rPr>
              <a:t> </a:t>
            </a:r>
            <a:r>
              <a:rPr lang="ru-RU" sz="2400" dirty="0" err="1">
                <a:solidFill>
                  <a:srgbClr val="FFFFFF"/>
                </a:solidFill>
                <a:ea typeface="+mj-lt"/>
                <a:cs typeface="+mj-lt"/>
              </a:rPr>
              <a:t>identify</a:t>
            </a:r>
            <a:r>
              <a:rPr lang="ru-RU" sz="2400" dirty="0">
                <a:solidFill>
                  <a:srgbClr val="FFFFFF"/>
                </a:solidFill>
                <a:ea typeface="+mj-lt"/>
                <a:cs typeface="+mj-lt"/>
              </a:rPr>
              <a:t> </a:t>
            </a:r>
            <a:r>
              <a:rPr lang="ru-RU" sz="2400" dirty="0" err="1">
                <a:solidFill>
                  <a:srgbClr val="FFFFFF"/>
                </a:solidFill>
                <a:ea typeface="+mj-lt"/>
                <a:cs typeface="+mj-lt"/>
              </a:rPr>
              <a:t>the</a:t>
            </a:r>
            <a:r>
              <a:rPr lang="ru-RU" sz="2400" dirty="0">
                <a:solidFill>
                  <a:srgbClr val="FFFFFF"/>
                </a:solidFill>
                <a:ea typeface="+mj-lt"/>
                <a:cs typeface="+mj-lt"/>
              </a:rPr>
              <a:t> </a:t>
            </a:r>
            <a:r>
              <a:rPr lang="ru-RU" sz="2400" dirty="0" err="1">
                <a:solidFill>
                  <a:srgbClr val="FFFFFF"/>
                </a:solidFill>
                <a:ea typeface="+mj-lt"/>
                <a:cs typeface="+mj-lt"/>
              </a:rPr>
              <a:t>most</a:t>
            </a:r>
            <a:r>
              <a:rPr lang="ru-RU" sz="2400" dirty="0">
                <a:solidFill>
                  <a:srgbClr val="FFFFFF"/>
                </a:solidFill>
                <a:ea typeface="+mj-lt"/>
                <a:cs typeface="+mj-lt"/>
              </a:rPr>
              <a:t> </a:t>
            </a:r>
            <a:r>
              <a:rPr lang="ru-RU" sz="2400" dirty="0" err="1">
                <a:solidFill>
                  <a:srgbClr val="FFFFFF"/>
                </a:solidFill>
                <a:ea typeface="+mj-lt"/>
                <a:cs typeface="+mj-lt"/>
              </a:rPr>
              <a:t>suitable</a:t>
            </a:r>
            <a:r>
              <a:rPr lang="ru-RU" sz="2400" dirty="0">
                <a:solidFill>
                  <a:srgbClr val="FFFFFF"/>
                </a:solidFill>
                <a:ea typeface="+mj-lt"/>
                <a:cs typeface="+mj-lt"/>
              </a:rPr>
              <a:t> </a:t>
            </a:r>
            <a:r>
              <a:rPr lang="ru-RU" sz="2400" dirty="0" err="1">
                <a:solidFill>
                  <a:srgbClr val="FFFFFF"/>
                </a:solidFill>
                <a:ea typeface="+mj-lt"/>
                <a:cs typeface="+mj-lt"/>
              </a:rPr>
              <a:t>one</a:t>
            </a:r>
            <a:r>
              <a:rPr lang="ru-RU" sz="2400" dirty="0">
                <a:solidFill>
                  <a:srgbClr val="FFFFFF"/>
                </a:solidFill>
                <a:ea typeface="+mj-lt"/>
                <a:cs typeface="+mj-lt"/>
              </a:rPr>
              <a:t>.</a:t>
            </a:r>
          </a:p>
        </p:txBody>
      </p:sp>
      <p:sp>
        <p:nvSpPr>
          <p:cNvPr id="109" name="Rectangle 108">
            <a:extLst>
              <a:ext uri="{FF2B5EF4-FFF2-40B4-BE49-F238E27FC236}">
                <a16:creationId xmlns:a16="http://schemas.microsoft.com/office/drawing/2014/main"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1" name="Rectangle 110">
            <a:extLst>
              <a:ext uri="{FF2B5EF4-FFF2-40B4-BE49-F238E27FC236}">
                <a16:creationId xmlns:a16="http://schemas.microsoft.com/office/drawing/2014/main"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Схема 18">
            <a:extLst>
              <a:ext uri="{FF2B5EF4-FFF2-40B4-BE49-F238E27FC236}">
                <a16:creationId xmlns:a16="http://schemas.microsoft.com/office/drawing/2014/main" id="{887ADD80-FF8E-46DC-AE5D-C975F72D5E62}"/>
              </a:ext>
            </a:extLst>
          </p:cNvPr>
          <p:cNvGraphicFramePr/>
          <p:nvPr>
            <p:extLst>
              <p:ext uri="{D42A27DB-BD31-4B8C-83A1-F6EECF244321}">
                <p14:modId xmlns:p14="http://schemas.microsoft.com/office/powerpoint/2010/main" val="4290069867"/>
              </p:ext>
            </p:extLst>
          </p:nvPr>
        </p:nvGraphicFramePr>
        <p:xfrm>
          <a:off x="447687" y="908918"/>
          <a:ext cx="11129152" cy="38929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33" name="TextBox 632">
            <a:extLst>
              <a:ext uri="{FF2B5EF4-FFF2-40B4-BE49-F238E27FC236}">
                <a16:creationId xmlns:a16="http://schemas.microsoft.com/office/drawing/2014/main" id="{44011F0B-C1D1-4CB5-95BF-FE6F9EB0ABF6}"/>
              </a:ext>
            </a:extLst>
          </p:cNvPr>
          <p:cNvSpPr txBox="1"/>
          <p:nvPr/>
        </p:nvSpPr>
        <p:spPr>
          <a:xfrm>
            <a:off x="753647" y="4936326"/>
            <a:ext cx="1100290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r>
              <a:rPr lang="ru-RU" dirty="0" err="1">
                <a:solidFill>
                  <a:schemeClr val="bg1"/>
                </a:solidFill>
              </a:rPr>
              <a:t>The</a:t>
            </a:r>
            <a:r>
              <a:rPr lang="ru-RU" dirty="0">
                <a:solidFill>
                  <a:schemeClr val="bg1"/>
                </a:solidFill>
              </a:rPr>
              <a:t> </a:t>
            </a:r>
            <a:r>
              <a:rPr lang="ru-RU" dirty="0" err="1">
                <a:solidFill>
                  <a:schemeClr val="bg1"/>
                </a:solidFill>
              </a:rPr>
              <a:t>best</a:t>
            </a:r>
            <a:r>
              <a:rPr lang="ru-RU" dirty="0">
                <a:solidFill>
                  <a:schemeClr val="bg1"/>
                </a:solidFill>
              </a:rPr>
              <a:t> </a:t>
            </a:r>
            <a:r>
              <a:rPr lang="ru-RU" dirty="0" err="1">
                <a:solidFill>
                  <a:schemeClr val="bg1"/>
                </a:solidFill>
              </a:rPr>
              <a:t>solution</a:t>
            </a:r>
            <a:r>
              <a:rPr lang="ru-RU" dirty="0">
                <a:solidFill>
                  <a:schemeClr val="bg1"/>
                </a:solidFill>
              </a:rPr>
              <a:t> </a:t>
            </a:r>
            <a:r>
              <a:rPr lang="ru-RU" dirty="0" err="1">
                <a:solidFill>
                  <a:schemeClr val="bg1"/>
                </a:solidFill>
              </a:rPr>
              <a:t>in</a:t>
            </a:r>
            <a:r>
              <a:rPr lang="ru-RU" dirty="0">
                <a:solidFill>
                  <a:schemeClr val="bg1"/>
                </a:solidFill>
              </a:rPr>
              <a:t> </a:t>
            </a:r>
            <a:r>
              <a:rPr lang="ru-RU" dirty="0" err="1">
                <a:solidFill>
                  <a:schemeClr val="bg1"/>
                </a:solidFill>
              </a:rPr>
              <a:t>case</a:t>
            </a:r>
            <a:r>
              <a:rPr lang="ru-RU" dirty="0">
                <a:solidFill>
                  <a:schemeClr val="bg1"/>
                </a:solidFill>
              </a:rPr>
              <a:t> </a:t>
            </a:r>
            <a:r>
              <a:rPr lang="ru-RU" dirty="0" err="1">
                <a:solidFill>
                  <a:schemeClr val="bg1"/>
                </a:solidFill>
              </a:rPr>
              <a:t>of</a:t>
            </a:r>
            <a:r>
              <a:rPr lang="ru-RU" dirty="0">
                <a:solidFill>
                  <a:schemeClr val="bg1"/>
                </a:solidFill>
              </a:rPr>
              <a:t> NHS </a:t>
            </a:r>
            <a:r>
              <a:rPr lang="ru-RU" dirty="0" err="1">
                <a:solidFill>
                  <a:schemeClr val="bg1"/>
                </a:solidFill>
              </a:rPr>
              <a:t>is</a:t>
            </a:r>
            <a:r>
              <a:rPr lang="ru-RU" dirty="0">
                <a:solidFill>
                  <a:schemeClr val="bg1"/>
                </a:solidFill>
              </a:rPr>
              <a:t> </a:t>
            </a:r>
            <a:r>
              <a:rPr lang="ru-RU" dirty="0" err="1">
                <a:solidFill>
                  <a:schemeClr val="bg1"/>
                </a:solidFill>
              </a:rPr>
              <a:t>both</a:t>
            </a:r>
            <a:r>
              <a:rPr lang="ru-RU" dirty="0">
                <a:solidFill>
                  <a:schemeClr val="bg1"/>
                </a:solidFill>
              </a:rPr>
              <a:t> </a:t>
            </a:r>
            <a:r>
              <a:rPr lang="ru-RU" dirty="0" err="1">
                <a:solidFill>
                  <a:schemeClr val="bg1"/>
                </a:solidFill>
              </a:rPr>
              <a:t>moral</a:t>
            </a:r>
            <a:r>
              <a:rPr lang="ru-RU" dirty="0">
                <a:solidFill>
                  <a:schemeClr val="bg1"/>
                </a:solidFill>
              </a:rPr>
              <a:t> </a:t>
            </a:r>
            <a:r>
              <a:rPr lang="ru-RU" dirty="0" err="1">
                <a:solidFill>
                  <a:schemeClr val="bg1"/>
                </a:solidFill>
              </a:rPr>
              <a:t>and</a:t>
            </a:r>
            <a:r>
              <a:rPr lang="ru-RU" dirty="0">
                <a:solidFill>
                  <a:schemeClr val="bg1"/>
                </a:solidFill>
              </a:rPr>
              <a:t> </a:t>
            </a:r>
            <a:r>
              <a:rPr lang="ru-RU" dirty="0" err="1">
                <a:solidFill>
                  <a:schemeClr val="bg1"/>
                </a:solidFill>
              </a:rPr>
              <a:t>financial</a:t>
            </a:r>
            <a:r>
              <a:rPr lang="ru-RU" dirty="0">
                <a:solidFill>
                  <a:schemeClr val="bg1"/>
                </a:solidFill>
              </a:rPr>
              <a:t> </a:t>
            </a:r>
            <a:r>
              <a:rPr lang="ru-RU" dirty="0" err="1">
                <a:solidFill>
                  <a:schemeClr val="bg1"/>
                </a:solidFill>
              </a:rPr>
              <a:t>support</a:t>
            </a:r>
            <a:r>
              <a:rPr lang="ru-RU" dirty="0">
                <a:solidFill>
                  <a:schemeClr val="bg1"/>
                </a:solidFill>
              </a:rPr>
              <a:t>. I </a:t>
            </a:r>
            <a:r>
              <a:rPr lang="ru-RU" dirty="0" err="1">
                <a:solidFill>
                  <a:schemeClr val="bg1"/>
                </a:solidFill>
              </a:rPr>
              <a:t>am</a:t>
            </a:r>
            <a:r>
              <a:rPr lang="ru-RU" dirty="0">
                <a:solidFill>
                  <a:schemeClr val="bg1"/>
                </a:solidFill>
              </a:rPr>
              <a:t> </a:t>
            </a:r>
            <a:r>
              <a:rPr lang="ru-RU" dirty="0" err="1">
                <a:solidFill>
                  <a:schemeClr val="bg1"/>
                </a:solidFill>
              </a:rPr>
              <a:t>referring</a:t>
            </a:r>
            <a:r>
              <a:rPr lang="ru-RU" dirty="0">
                <a:solidFill>
                  <a:schemeClr val="bg1"/>
                </a:solidFill>
              </a:rPr>
              <a:t> </a:t>
            </a:r>
            <a:r>
              <a:rPr lang="ru-RU" dirty="0" err="1">
                <a:solidFill>
                  <a:schemeClr val="bg1"/>
                </a:solidFill>
              </a:rPr>
              <a:t>to</a:t>
            </a:r>
            <a:r>
              <a:rPr lang="ru-RU" dirty="0">
                <a:solidFill>
                  <a:schemeClr val="bg1"/>
                </a:solidFill>
              </a:rPr>
              <a:t> </a:t>
            </a:r>
            <a:r>
              <a:rPr lang="ru-RU" dirty="0" err="1">
                <a:solidFill>
                  <a:schemeClr val="bg1"/>
                </a:solidFill>
              </a:rPr>
              <a:t>psychological</a:t>
            </a:r>
            <a:r>
              <a:rPr lang="ru-RU" dirty="0">
                <a:solidFill>
                  <a:schemeClr val="bg1"/>
                </a:solidFill>
              </a:rPr>
              <a:t> </a:t>
            </a:r>
            <a:r>
              <a:rPr lang="ru-RU" dirty="0" err="1">
                <a:solidFill>
                  <a:schemeClr val="bg1"/>
                </a:solidFill>
              </a:rPr>
              <a:t>consultation</a:t>
            </a:r>
            <a:r>
              <a:rPr lang="ru-RU" dirty="0">
                <a:solidFill>
                  <a:schemeClr val="bg1"/>
                </a:solidFill>
              </a:rPr>
              <a:t> </a:t>
            </a:r>
            <a:r>
              <a:rPr lang="ru-RU" dirty="0" err="1">
                <a:solidFill>
                  <a:schemeClr val="bg1"/>
                </a:solidFill>
              </a:rPr>
              <a:t>in</a:t>
            </a:r>
            <a:r>
              <a:rPr lang="ru-RU" dirty="0">
                <a:solidFill>
                  <a:schemeClr val="bg1"/>
                </a:solidFill>
              </a:rPr>
              <a:t> </a:t>
            </a:r>
            <a:r>
              <a:rPr lang="ru-RU" dirty="0" err="1">
                <a:solidFill>
                  <a:schemeClr val="bg1"/>
                </a:solidFill>
              </a:rPr>
              <a:t>case</a:t>
            </a:r>
            <a:r>
              <a:rPr lang="ru-RU" dirty="0">
                <a:solidFill>
                  <a:schemeClr val="bg1"/>
                </a:solidFill>
              </a:rPr>
              <a:t> </a:t>
            </a:r>
            <a:r>
              <a:rPr lang="ru-RU" dirty="0" err="1">
                <a:solidFill>
                  <a:schemeClr val="bg1"/>
                </a:solidFill>
              </a:rPr>
              <a:t>of</a:t>
            </a:r>
            <a:r>
              <a:rPr lang="ru-RU" dirty="0">
                <a:solidFill>
                  <a:schemeClr val="bg1"/>
                </a:solidFill>
              </a:rPr>
              <a:t> </a:t>
            </a:r>
            <a:r>
              <a:rPr lang="ru-RU" dirty="0" err="1">
                <a:solidFill>
                  <a:schemeClr val="bg1"/>
                </a:solidFill>
              </a:rPr>
              <a:t>conflict</a:t>
            </a:r>
            <a:r>
              <a:rPr lang="ru-RU" dirty="0">
                <a:solidFill>
                  <a:schemeClr val="bg1"/>
                </a:solidFill>
              </a:rPr>
              <a:t> </a:t>
            </a:r>
            <a:r>
              <a:rPr lang="ru-RU" dirty="0" err="1">
                <a:solidFill>
                  <a:schemeClr val="bg1"/>
                </a:solidFill>
              </a:rPr>
              <a:t>situations</a:t>
            </a:r>
            <a:r>
              <a:rPr lang="ru-RU" dirty="0">
                <a:solidFill>
                  <a:schemeClr val="bg1"/>
                </a:solidFill>
              </a:rPr>
              <a:t> </a:t>
            </a:r>
            <a:r>
              <a:rPr lang="ru-RU" dirty="0" err="1">
                <a:solidFill>
                  <a:schemeClr val="bg1"/>
                </a:solidFill>
              </a:rPr>
              <a:t>but</a:t>
            </a:r>
            <a:r>
              <a:rPr lang="ru-RU" dirty="0">
                <a:solidFill>
                  <a:schemeClr val="bg1"/>
                </a:solidFill>
              </a:rPr>
              <a:t> </a:t>
            </a:r>
            <a:r>
              <a:rPr lang="ru-RU" dirty="0" err="1">
                <a:solidFill>
                  <a:schemeClr val="bg1"/>
                </a:solidFill>
              </a:rPr>
              <a:t>also</a:t>
            </a:r>
            <a:r>
              <a:rPr lang="ru-RU" dirty="0">
                <a:solidFill>
                  <a:schemeClr val="bg1"/>
                </a:solidFill>
              </a:rPr>
              <a:t> </a:t>
            </a:r>
            <a:r>
              <a:rPr lang="ru-RU" dirty="0" err="1">
                <a:solidFill>
                  <a:schemeClr val="bg1"/>
                </a:solidFill>
              </a:rPr>
              <a:t>financial</a:t>
            </a:r>
            <a:r>
              <a:rPr lang="ru-RU" dirty="0">
                <a:solidFill>
                  <a:schemeClr val="bg1"/>
                </a:solidFill>
              </a:rPr>
              <a:t>, </a:t>
            </a:r>
            <a:r>
              <a:rPr lang="ru-RU" dirty="0" err="1">
                <a:solidFill>
                  <a:schemeClr val="bg1"/>
                </a:solidFill>
              </a:rPr>
              <a:t>as</a:t>
            </a:r>
            <a:r>
              <a:rPr lang="ru-RU" dirty="0">
                <a:solidFill>
                  <a:schemeClr val="bg1"/>
                </a:solidFill>
              </a:rPr>
              <a:t> </a:t>
            </a:r>
            <a:r>
              <a:rPr lang="ru-RU" dirty="0" err="1">
                <a:solidFill>
                  <a:schemeClr val="bg1"/>
                </a:solidFill>
              </a:rPr>
              <a:t>for</a:t>
            </a:r>
            <a:r>
              <a:rPr lang="ru-RU" dirty="0">
                <a:solidFill>
                  <a:schemeClr val="bg1"/>
                </a:solidFill>
              </a:rPr>
              <a:t> </a:t>
            </a:r>
            <a:r>
              <a:rPr lang="ru-RU" dirty="0" err="1">
                <a:solidFill>
                  <a:schemeClr val="bg1"/>
                </a:solidFill>
              </a:rPr>
              <a:t>example</a:t>
            </a:r>
            <a:r>
              <a:rPr lang="ru-RU" dirty="0">
                <a:solidFill>
                  <a:schemeClr val="bg1"/>
                </a:solidFill>
              </a:rPr>
              <a:t> </a:t>
            </a:r>
            <a:r>
              <a:rPr lang="ru-RU" dirty="0" err="1">
                <a:solidFill>
                  <a:schemeClr val="bg1"/>
                </a:solidFill>
              </a:rPr>
              <a:t>to</a:t>
            </a:r>
            <a:r>
              <a:rPr lang="ru-RU" dirty="0">
                <a:solidFill>
                  <a:schemeClr val="bg1"/>
                </a:solidFill>
              </a:rPr>
              <a:t> </a:t>
            </a:r>
            <a:r>
              <a:rPr lang="ru-RU" dirty="0" err="1">
                <a:solidFill>
                  <a:schemeClr val="bg1"/>
                </a:solidFill>
              </a:rPr>
              <a:t>the</a:t>
            </a:r>
            <a:r>
              <a:rPr lang="ru-RU" dirty="0">
                <a:solidFill>
                  <a:schemeClr val="bg1"/>
                </a:solidFill>
              </a:rPr>
              <a:t> </a:t>
            </a:r>
            <a:r>
              <a:rPr lang="ru-RU" dirty="0" err="1">
                <a:solidFill>
                  <a:schemeClr val="bg1"/>
                </a:solidFill>
              </a:rPr>
              <a:t>company</a:t>
            </a:r>
            <a:r>
              <a:rPr lang="ru-RU" dirty="0">
                <a:solidFill>
                  <a:schemeClr val="bg1"/>
                </a:solidFill>
              </a:rPr>
              <a:t> </a:t>
            </a:r>
            <a:r>
              <a:rPr lang="ru-RU" dirty="0" err="1">
                <a:solidFill>
                  <a:schemeClr val="bg1"/>
                </a:solidFill>
              </a:rPr>
              <a:t>that</a:t>
            </a:r>
            <a:r>
              <a:rPr lang="ru-RU" dirty="0">
                <a:solidFill>
                  <a:schemeClr val="bg1"/>
                </a:solidFill>
              </a:rPr>
              <a:t> I </a:t>
            </a:r>
            <a:r>
              <a:rPr lang="ru-RU" dirty="0" err="1">
                <a:solidFill>
                  <a:schemeClr val="bg1"/>
                </a:solidFill>
              </a:rPr>
              <a:t>activated</a:t>
            </a:r>
            <a:r>
              <a:rPr lang="ru-RU" dirty="0">
                <a:solidFill>
                  <a:schemeClr val="bg1"/>
                </a:solidFill>
              </a:rPr>
              <a:t> </a:t>
            </a:r>
            <a:r>
              <a:rPr lang="ru-RU" dirty="0" err="1">
                <a:solidFill>
                  <a:schemeClr val="bg1"/>
                </a:solidFill>
              </a:rPr>
              <a:t>if</a:t>
            </a:r>
            <a:r>
              <a:rPr lang="ru-RU" dirty="0">
                <a:solidFill>
                  <a:schemeClr val="bg1"/>
                </a:solidFill>
              </a:rPr>
              <a:t> </a:t>
            </a:r>
            <a:r>
              <a:rPr lang="ru-RU" dirty="0" err="1">
                <a:solidFill>
                  <a:schemeClr val="bg1"/>
                </a:solidFill>
              </a:rPr>
              <a:t>the</a:t>
            </a:r>
            <a:r>
              <a:rPr lang="ru-RU" dirty="0">
                <a:solidFill>
                  <a:schemeClr val="bg1"/>
                </a:solidFill>
              </a:rPr>
              <a:t> </a:t>
            </a:r>
            <a:r>
              <a:rPr lang="ru-RU" dirty="0" err="1">
                <a:solidFill>
                  <a:schemeClr val="bg1"/>
                </a:solidFill>
              </a:rPr>
              <a:t>employee</a:t>
            </a:r>
            <a:r>
              <a:rPr lang="ru-RU" dirty="0">
                <a:solidFill>
                  <a:schemeClr val="bg1"/>
                </a:solidFill>
              </a:rPr>
              <a:t> </a:t>
            </a:r>
            <a:r>
              <a:rPr lang="ru-RU" dirty="0" err="1">
                <a:solidFill>
                  <a:schemeClr val="bg1"/>
                </a:solidFill>
              </a:rPr>
              <a:t>needs</a:t>
            </a:r>
            <a:r>
              <a:rPr lang="ru-RU" dirty="0">
                <a:solidFill>
                  <a:schemeClr val="bg1"/>
                </a:solidFill>
              </a:rPr>
              <a:t> </a:t>
            </a:r>
            <a:r>
              <a:rPr lang="ru-RU" dirty="0" err="1">
                <a:solidFill>
                  <a:schemeClr val="bg1"/>
                </a:solidFill>
              </a:rPr>
              <a:t>bigger</a:t>
            </a:r>
            <a:r>
              <a:rPr lang="ru-RU" dirty="0">
                <a:solidFill>
                  <a:schemeClr val="bg1"/>
                </a:solidFill>
              </a:rPr>
              <a:t> </a:t>
            </a:r>
            <a:r>
              <a:rPr lang="ru-RU" dirty="0" err="1">
                <a:solidFill>
                  <a:schemeClr val="bg1"/>
                </a:solidFill>
              </a:rPr>
              <a:t>purchases</a:t>
            </a:r>
            <a:r>
              <a:rPr lang="ru-RU" dirty="0">
                <a:solidFill>
                  <a:schemeClr val="bg1"/>
                </a:solidFill>
              </a:rPr>
              <a:t> </a:t>
            </a:r>
            <a:r>
              <a:rPr lang="ru-RU" dirty="0" err="1">
                <a:solidFill>
                  <a:schemeClr val="bg1"/>
                </a:solidFill>
              </a:rPr>
              <a:t>for</a:t>
            </a:r>
            <a:r>
              <a:rPr lang="ru-RU" dirty="0">
                <a:solidFill>
                  <a:schemeClr val="bg1"/>
                </a:solidFill>
              </a:rPr>
              <a:t> </a:t>
            </a:r>
            <a:r>
              <a:rPr lang="ru-RU" dirty="0" err="1">
                <a:solidFill>
                  <a:schemeClr val="bg1"/>
                </a:solidFill>
              </a:rPr>
              <a:t>the</a:t>
            </a:r>
            <a:r>
              <a:rPr lang="ru-RU" dirty="0">
                <a:solidFill>
                  <a:schemeClr val="bg1"/>
                </a:solidFill>
              </a:rPr>
              <a:t> </a:t>
            </a:r>
            <a:r>
              <a:rPr lang="ru-RU" dirty="0" err="1">
                <a:solidFill>
                  <a:schemeClr val="bg1"/>
                </a:solidFill>
              </a:rPr>
              <a:t>house</a:t>
            </a:r>
            <a:r>
              <a:rPr lang="ru-RU" dirty="0">
                <a:solidFill>
                  <a:schemeClr val="bg1"/>
                </a:solidFill>
              </a:rPr>
              <a:t>, </a:t>
            </a:r>
            <a:r>
              <a:rPr lang="ru-RU" dirty="0" err="1">
                <a:solidFill>
                  <a:schemeClr val="bg1"/>
                </a:solidFill>
              </a:rPr>
              <a:t>the</a:t>
            </a:r>
            <a:r>
              <a:rPr lang="ru-RU" dirty="0">
                <a:solidFill>
                  <a:schemeClr val="bg1"/>
                </a:solidFill>
              </a:rPr>
              <a:t> </a:t>
            </a:r>
            <a:r>
              <a:rPr lang="ru-RU" dirty="0" err="1">
                <a:solidFill>
                  <a:schemeClr val="bg1"/>
                </a:solidFill>
              </a:rPr>
              <a:t>company</a:t>
            </a:r>
            <a:r>
              <a:rPr lang="ru-RU" dirty="0">
                <a:solidFill>
                  <a:schemeClr val="bg1"/>
                </a:solidFill>
              </a:rPr>
              <a:t> </a:t>
            </a:r>
            <a:r>
              <a:rPr lang="ru-RU" dirty="0" err="1">
                <a:solidFill>
                  <a:schemeClr val="bg1"/>
                </a:solidFill>
              </a:rPr>
              <a:t>provides</a:t>
            </a:r>
            <a:r>
              <a:rPr lang="ru-RU" dirty="0">
                <a:solidFill>
                  <a:schemeClr val="bg1"/>
                </a:solidFill>
              </a:rPr>
              <a:t> a </a:t>
            </a:r>
            <a:r>
              <a:rPr lang="ru-RU" dirty="0" err="1">
                <a:solidFill>
                  <a:schemeClr val="bg1"/>
                </a:solidFill>
              </a:rPr>
              <a:t>tax-free</a:t>
            </a:r>
            <a:r>
              <a:rPr lang="ru-RU" dirty="0">
                <a:solidFill>
                  <a:schemeClr val="bg1"/>
                </a:solidFill>
              </a:rPr>
              <a:t> </a:t>
            </a:r>
            <a:r>
              <a:rPr lang="ru-RU" dirty="0" err="1">
                <a:solidFill>
                  <a:schemeClr val="bg1"/>
                </a:solidFill>
              </a:rPr>
              <a:t>loan</a:t>
            </a:r>
            <a:r>
              <a:rPr lang="ru-RU" dirty="0">
                <a:solidFill>
                  <a:schemeClr val="bg1"/>
                </a:solidFill>
              </a:rPr>
              <a:t>. </a:t>
            </a:r>
            <a:r>
              <a:rPr lang="en-US" dirty="0">
                <a:solidFill>
                  <a:schemeClr val="bg1"/>
                </a:solidFill>
              </a:rPr>
              <a:t>The most effective solution in this situation is providing Support that will also most likely help them feel more determined to return to work early and avoid absence in the future</a:t>
            </a:r>
            <a:r>
              <a:rPr lang="en-US" dirty="0" smtClean="0">
                <a:solidFill>
                  <a:schemeClr val="bg1"/>
                </a:solidFill>
              </a:rPr>
              <a:t>.</a:t>
            </a:r>
            <a:endParaRPr lang="ru-RU" dirty="0">
              <a:solidFill>
                <a:schemeClr val="bg1"/>
              </a:solidFill>
            </a:endParaRPr>
          </a:p>
        </p:txBody>
      </p:sp>
    </p:spTree>
    <p:extLst>
      <p:ext uri="{BB962C8B-B14F-4D97-AF65-F5344CB8AC3E}">
        <p14:creationId xmlns:p14="http://schemas.microsoft.com/office/powerpoint/2010/main" val="1960022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Рисунок 4" descr="Изображение выглядит как текст, внутренний, электрический орган&#10;&#10;Автоматически созданное описание">
            <a:extLst>
              <a:ext uri="{FF2B5EF4-FFF2-40B4-BE49-F238E27FC236}">
                <a16:creationId xmlns:a16="http://schemas.microsoft.com/office/drawing/2014/main" id="{B1101D79-A4A0-4EF6-8A3F-DF98E13460D8}"/>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5189"/>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8A6DB0E6-E65F-4229-A5A0-2500203B6C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оловок 1">
            <a:extLst>
              <a:ext uri="{FF2B5EF4-FFF2-40B4-BE49-F238E27FC236}">
                <a16:creationId xmlns:a16="http://schemas.microsoft.com/office/drawing/2014/main" id="{3FC5065D-13B1-4C6B-A9A5-61A1CB8F8CA9}"/>
              </a:ext>
            </a:extLst>
          </p:cNvPr>
          <p:cNvSpPr>
            <a:spLocks noGrp="1"/>
          </p:cNvSpPr>
          <p:nvPr>
            <p:ph type="title"/>
          </p:nvPr>
        </p:nvSpPr>
        <p:spPr>
          <a:xfrm>
            <a:off x="371094" y="1161288"/>
            <a:ext cx="3438144" cy="1124712"/>
          </a:xfrm>
        </p:spPr>
        <p:txBody>
          <a:bodyPr anchor="b">
            <a:normAutofit/>
          </a:bodyPr>
          <a:lstStyle/>
          <a:p>
            <a:r>
              <a:rPr lang="ru-RU" sz="2800"/>
              <a:t>Reference</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Объект 2">
            <a:extLst>
              <a:ext uri="{FF2B5EF4-FFF2-40B4-BE49-F238E27FC236}">
                <a16:creationId xmlns:a16="http://schemas.microsoft.com/office/drawing/2014/main" id="{E4B56111-A09B-4095-AA38-757E9A26A01F}"/>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ru-RU" sz="1400">
                <a:ea typeface="+mn-lt"/>
                <a:cs typeface="+mn-lt"/>
                <a:hlinkClick r:id="rId4"/>
              </a:rPr>
              <a:t>https://www.nhsemployers.org/publications/sickness-absence-toolkit</a:t>
            </a:r>
            <a:endParaRPr lang="ru-RU" sz="1400"/>
          </a:p>
          <a:p>
            <a:pPr>
              <a:lnSpc>
                <a:spcPct val="100000"/>
              </a:lnSpc>
            </a:pPr>
            <a:r>
              <a:rPr lang="ru-RU" sz="1400">
                <a:ea typeface="+mn-lt"/>
                <a:cs typeface="+mn-lt"/>
                <a:hlinkClick r:id="rId5"/>
              </a:rPr>
              <a:t>https://www.highspeedtraining.co.uk/hub/reducing-absenteeism-in-the-workplace/?gclid=EAIaIQobChMIgrm7_ZzB9gIVloFQBh0evwaNEAMYAyAAEgLGy_D_BwE</a:t>
            </a:r>
            <a:endParaRPr lang="ru-RU" sz="1400"/>
          </a:p>
          <a:p>
            <a:pPr>
              <a:lnSpc>
                <a:spcPct val="100000"/>
              </a:lnSpc>
            </a:pPr>
            <a:r>
              <a:rPr lang="ru-RU" sz="1400">
                <a:ea typeface="+mn-lt"/>
                <a:cs typeface="+mn-lt"/>
                <a:hlinkClick r:id="rId6"/>
              </a:rPr>
              <a:t>https://www.ncheck.net/employee-absenteeism/</a:t>
            </a:r>
            <a:endParaRPr lang="ru-RU" sz="1400"/>
          </a:p>
          <a:p>
            <a:pPr>
              <a:lnSpc>
                <a:spcPct val="100000"/>
              </a:lnSpc>
            </a:pPr>
            <a:r>
              <a:rPr lang="ru-RU" sz="1400">
                <a:ea typeface="+mn-lt"/>
                <a:cs typeface="+mn-lt"/>
                <a:hlinkClick r:id="rId7"/>
              </a:rPr>
              <a:t>https://www.kingsfund.org.uk/blog/2019/10/nhs-sickness-absence</a:t>
            </a:r>
            <a:endParaRPr lang="ru-RU" sz="1400"/>
          </a:p>
          <a:p>
            <a:pPr>
              <a:lnSpc>
                <a:spcPct val="100000"/>
              </a:lnSpc>
            </a:pPr>
            <a:endParaRPr lang="ru-RU" sz="1400"/>
          </a:p>
        </p:txBody>
      </p:sp>
      <p:sp>
        <p:nvSpPr>
          <p:cNvPr id="5" name="TextBox 4">
            <a:extLst>
              <a:ext uri="{FF2B5EF4-FFF2-40B4-BE49-F238E27FC236}">
                <a16:creationId xmlns:a16="http://schemas.microsoft.com/office/drawing/2014/main" id="{402251C6-1353-4E84-88BD-0D26282B4D83}"/>
              </a:ext>
            </a:extLst>
          </p:cNvPr>
          <p:cNvSpPr txBox="1"/>
          <p:nvPr/>
        </p:nvSpPr>
        <p:spPr>
          <a:xfrm>
            <a:off x="9578785" y="6657945"/>
            <a:ext cx="261321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xmlns="" val="tx"/>
                    </a:ext>
                  </a:extLst>
                </a:hlinkClick>
              </a:rPr>
              <a:t>Эта фотография</a:t>
            </a:r>
            <a:r>
              <a:rPr lang="en-US" sz="700">
                <a:solidFill>
                  <a:srgbClr val="FFFFFF"/>
                </a:solidFill>
              </a:rPr>
              <a:t>, автор: неизвестен, лицензия: </a:t>
            </a:r>
            <a:r>
              <a:rPr lang="en-US" sz="700">
                <a:solidFill>
                  <a:srgbClr val="FFFFFF"/>
                </a:solidFill>
                <a:hlinkClick r:id="rId8">
                  <a:extLst>
                    <a:ext uri="{A12FA001-AC4F-418D-AE19-62706E023703}">
                      <ahyp:hlinkClr xmlns:ahyp="http://schemas.microsoft.com/office/drawing/2018/hyperlinkcolor" xmlns="" val="tx"/>
                    </a:ext>
                  </a:extLst>
                </a:hlinkClick>
              </a:rPr>
              <a:t>CC BY-NC-ND</a:t>
            </a:r>
            <a:r>
              <a:rPr lang="en-US" sz="700">
                <a:solidFill>
                  <a:srgbClr val="FFFFFF"/>
                </a:solidFill>
              </a:rPr>
              <a:t>.</a:t>
            </a:r>
          </a:p>
        </p:txBody>
      </p:sp>
    </p:spTree>
    <p:extLst>
      <p:ext uri="{BB962C8B-B14F-4D97-AF65-F5344CB8AC3E}">
        <p14:creationId xmlns:p14="http://schemas.microsoft.com/office/powerpoint/2010/main" val="38659770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4DA4374D-F270-4C02-88D7-B751FD9BD6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Bright modern kitchen">
            <a:extLst>
              <a:ext uri="{FF2B5EF4-FFF2-40B4-BE49-F238E27FC236}">
                <a16:creationId xmlns:a16="http://schemas.microsoft.com/office/drawing/2014/main" id="{BEC9A939-58D9-A48C-DF15-A6B265DE6120}"/>
              </a:ext>
            </a:extLst>
          </p:cNvPr>
          <p:cNvPicPr>
            <a:picLocks noChangeAspect="1"/>
          </p:cNvPicPr>
          <p:nvPr/>
        </p:nvPicPr>
        <p:blipFill rotWithShape="1">
          <a:blip r:embed="rId2">
            <a:alphaModFix amt="60000"/>
          </a:blip>
          <a:srcRect t="15730"/>
          <a:stretch/>
        </p:blipFill>
        <p:spPr>
          <a:xfrm>
            <a:off x="20" y="10"/>
            <a:ext cx="12191979" cy="6857989"/>
          </a:xfrm>
          <a:prstGeom prst="rect">
            <a:avLst/>
          </a:prstGeom>
        </p:spPr>
      </p:pic>
      <p:sp>
        <p:nvSpPr>
          <p:cNvPr id="31" name="Rectangle 30">
            <a:extLst>
              <a:ext uri="{FF2B5EF4-FFF2-40B4-BE49-F238E27FC236}">
                <a16:creationId xmlns:a16="http://schemas.microsoft.com/office/drawing/2014/main" id="{D5288BCE-665C-472A-8C43-664BCFA31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Заголовок 1">
            <a:extLst>
              <a:ext uri="{FF2B5EF4-FFF2-40B4-BE49-F238E27FC236}">
                <a16:creationId xmlns:a16="http://schemas.microsoft.com/office/drawing/2014/main" id="{5ACA8881-0FC5-4609-B177-EBAA47241890}"/>
              </a:ext>
            </a:extLst>
          </p:cNvPr>
          <p:cNvSpPr>
            <a:spLocks noGrp="1"/>
          </p:cNvSpPr>
          <p:nvPr>
            <p:ph type="title"/>
          </p:nvPr>
        </p:nvSpPr>
        <p:spPr>
          <a:xfrm>
            <a:off x="1804988" y="1442172"/>
            <a:ext cx="8582025" cy="2177328"/>
          </a:xfrm>
        </p:spPr>
        <p:txBody>
          <a:bodyPr vert="horz" lIns="91440" tIns="45720" rIns="91440" bIns="45720" rtlCol="0" anchor="ctr">
            <a:normAutofit/>
          </a:bodyPr>
          <a:lstStyle/>
          <a:p>
            <a:pPr algn="ctr"/>
            <a:r>
              <a:rPr lang="en-US" sz="7200"/>
              <a:t>Thank You</a:t>
            </a:r>
          </a:p>
        </p:txBody>
      </p:sp>
      <p:sp>
        <p:nvSpPr>
          <p:cNvPr id="33" name="Rectangle: Rounded Corners 32">
            <a:extLst>
              <a:ext uri="{FF2B5EF4-FFF2-40B4-BE49-F238E27FC236}">
                <a16:creationId xmlns:a16="http://schemas.microsoft.com/office/drawing/2014/main" id="{46C57131-53A7-4C1A-BEA8-25F06A06AD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Tree>
    <p:extLst>
      <p:ext uri="{BB962C8B-B14F-4D97-AF65-F5344CB8AC3E}">
        <p14:creationId xmlns:p14="http://schemas.microsoft.com/office/powerpoint/2010/main" val="921018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TC103457485[[fn=Mesh]]</Template>
  <TotalTime>43</TotalTime>
  <Words>671</Words>
  <Application>Microsoft Office PowerPoint</Application>
  <PresentationFormat>Широкоэкранный</PresentationFormat>
  <Paragraphs>33</Paragraphs>
  <Slides>9</Slides>
  <Notes>2</Notes>
  <HiddenSlides>0</HiddenSlides>
  <MMClips>0</MMClips>
  <ScaleCrop>false</ScaleCrop>
  <HeadingPairs>
    <vt:vector size="6" baseType="variant">
      <vt:variant>
        <vt:lpstr>Использованные шрифты</vt:lpstr>
      </vt:variant>
      <vt:variant>
        <vt:i4>3</vt:i4>
      </vt:variant>
      <vt:variant>
        <vt:lpstr>Тема</vt:lpstr>
      </vt:variant>
      <vt:variant>
        <vt:i4>1</vt:i4>
      </vt:variant>
      <vt:variant>
        <vt:lpstr>Заголовки слайдов</vt:lpstr>
      </vt:variant>
      <vt:variant>
        <vt:i4>9</vt:i4>
      </vt:variant>
    </vt:vector>
  </HeadingPairs>
  <TitlesOfParts>
    <vt:vector size="13" baseType="lpstr">
      <vt:lpstr>Arial</vt:lpstr>
      <vt:lpstr>Avenir Next LT Pro</vt:lpstr>
      <vt:lpstr>Calibri</vt:lpstr>
      <vt:lpstr>AccentBoxVTI</vt:lpstr>
      <vt:lpstr>Student ID:2111917 Name:Erhan Vitalie Lecture Name:Chijioke U</vt:lpstr>
      <vt:lpstr>Problem Solving and Decision Making</vt:lpstr>
      <vt:lpstr>Introduction</vt:lpstr>
      <vt:lpstr>The Effects of Absenteeism Absenteeism in the workplace affects both employers and employees alike.</vt:lpstr>
      <vt:lpstr>Презентация PowerPoint</vt:lpstr>
      <vt:lpstr>Cause-and-effect analysis of absenteeism</vt:lpstr>
      <vt:lpstr>Evaluate multiple solutions reduce absenteeism and identify the most suitable one.</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
  <cp:lastModifiedBy>vitalie</cp:lastModifiedBy>
  <cp:revision>224</cp:revision>
  <dcterms:created xsi:type="dcterms:W3CDTF">2022-03-12T18:55:56Z</dcterms:created>
  <dcterms:modified xsi:type="dcterms:W3CDTF">2022-03-13T09:07:45Z</dcterms:modified>
</cp:coreProperties>
</file>