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8288000" cy="10287000"/>
  <p:notesSz cx="6858000" cy="9144000"/>
  <p:embeddedFontLst>
    <p:embeddedFont>
      <p:font typeface="Calibri (MS)" panose="020B0604020202020204" charset="0"/>
      <p:regular r:id="rId24"/>
    </p:embeddedFont>
    <p:embeddedFont>
      <p:font typeface="Calibri (MS) Bold" panose="020B0604020202020204" charset="0"/>
      <p:regular r:id="rId25"/>
    </p:embeddedFont>
    <p:embeddedFont>
      <p:font typeface="Calibri (MS) Light" panose="020B0604020202020204" charset="0"/>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7" d="100"/>
          <a:sy n="47" d="100"/>
        </p:scale>
        <p:origin x="500"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ans, Undeg" userId="fa7c2406-70e9-406e-83ee-28c0966f5f6a" providerId="ADAL" clId="{241CC9F1-E542-4711-92AB-5C4576E8D4B0}"/>
    <pc:docChg chg="undo custSel modSld">
      <pc:chgData name="Evans, Undeg" userId="fa7c2406-70e9-406e-83ee-28c0966f5f6a" providerId="ADAL" clId="{241CC9F1-E542-4711-92AB-5C4576E8D4B0}" dt="2025-03-05T15:03:18.259" v="584" actId="20577"/>
      <pc:docMkLst>
        <pc:docMk/>
      </pc:docMkLst>
      <pc:sldChg chg="modSp mod">
        <pc:chgData name="Evans, Undeg" userId="fa7c2406-70e9-406e-83ee-28c0966f5f6a" providerId="ADAL" clId="{241CC9F1-E542-4711-92AB-5C4576E8D4B0}" dt="2025-03-05T11:29:23.478" v="19" actId="20577"/>
        <pc:sldMkLst>
          <pc:docMk/>
          <pc:sldMk cId="0" sldId="260"/>
        </pc:sldMkLst>
        <pc:spChg chg="mod">
          <ac:chgData name="Evans, Undeg" userId="fa7c2406-70e9-406e-83ee-28c0966f5f6a" providerId="ADAL" clId="{241CC9F1-E542-4711-92AB-5C4576E8D4B0}" dt="2025-03-05T11:29:23.478" v="19" actId="20577"/>
          <ac:spMkLst>
            <pc:docMk/>
            <pc:sldMk cId="0" sldId="260"/>
            <ac:spMk id="3" creationId="{00000000-0000-0000-0000-000000000000}"/>
          </ac:spMkLst>
        </pc:spChg>
      </pc:sldChg>
      <pc:sldChg chg="modSp mod">
        <pc:chgData name="Evans, Undeg" userId="fa7c2406-70e9-406e-83ee-28c0966f5f6a" providerId="ADAL" clId="{241CC9F1-E542-4711-92AB-5C4576E8D4B0}" dt="2025-03-05T11:40:23.997" v="153" actId="20577"/>
        <pc:sldMkLst>
          <pc:docMk/>
          <pc:sldMk cId="0" sldId="261"/>
        </pc:sldMkLst>
        <pc:spChg chg="mod">
          <ac:chgData name="Evans, Undeg" userId="fa7c2406-70e9-406e-83ee-28c0966f5f6a" providerId="ADAL" clId="{241CC9F1-E542-4711-92AB-5C4576E8D4B0}" dt="2025-03-05T11:40:23.997" v="153" actId="20577"/>
          <ac:spMkLst>
            <pc:docMk/>
            <pc:sldMk cId="0" sldId="261"/>
            <ac:spMk id="3" creationId="{00000000-0000-0000-0000-000000000000}"/>
          </ac:spMkLst>
        </pc:spChg>
        <pc:spChg chg="mod">
          <ac:chgData name="Evans, Undeg" userId="fa7c2406-70e9-406e-83ee-28c0966f5f6a" providerId="ADAL" clId="{241CC9F1-E542-4711-92AB-5C4576E8D4B0}" dt="2025-03-05T11:33:41.665" v="24" actId="1076"/>
          <ac:spMkLst>
            <pc:docMk/>
            <pc:sldMk cId="0" sldId="261"/>
            <ac:spMk id="5" creationId="{00000000-0000-0000-0000-000000000000}"/>
          </ac:spMkLst>
        </pc:spChg>
      </pc:sldChg>
      <pc:sldChg chg="modSp mod">
        <pc:chgData name="Evans, Undeg" userId="fa7c2406-70e9-406e-83ee-28c0966f5f6a" providerId="ADAL" clId="{241CC9F1-E542-4711-92AB-5C4576E8D4B0}" dt="2025-03-05T11:46:48.153" v="303" actId="20577"/>
        <pc:sldMkLst>
          <pc:docMk/>
          <pc:sldMk cId="0" sldId="264"/>
        </pc:sldMkLst>
        <pc:graphicFrameChg chg="modGraphic">
          <ac:chgData name="Evans, Undeg" userId="fa7c2406-70e9-406e-83ee-28c0966f5f6a" providerId="ADAL" clId="{241CC9F1-E542-4711-92AB-5C4576E8D4B0}" dt="2025-03-05T11:46:48.153" v="303" actId="20577"/>
          <ac:graphicFrameMkLst>
            <pc:docMk/>
            <pc:sldMk cId="0" sldId="264"/>
            <ac:graphicFrameMk id="2" creationId="{00000000-0000-0000-0000-000000000000}"/>
          </ac:graphicFrameMkLst>
        </pc:graphicFrameChg>
      </pc:sldChg>
      <pc:sldChg chg="modSp mod">
        <pc:chgData name="Evans, Undeg" userId="fa7c2406-70e9-406e-83ee-28c0966f5f6a" providerId="ADAL" clId="{241CC9F1-E542-4711-92AB-5C4576E8D4B0}" dt="2025-03-05T11:48:33.648" v="314" actId="20577"/>
        <pc:sldMkLst>
          <pc:docMk/>
          <pc:sldMk cId="0" sldId="265"/>
        </pc:sldMkLst>
        <pc:spChg chg="mod">
          <ac:chgData name="Evans, Undeg" userId="fa7c2406-70e9-406e-83ee-28c0966f5f6a" providerId="ADAL" clId="{241CC9F1-E542-4711-92AB-5C4576E8D4B0}" dt="2025-03-05T11:48:33.648" v="314" actId="20577"/>
          <ac:spMkLst>
            <pc:docMk/>
            <pc:sldMk cId="0" sldId="265"/>
            <ac:spMk id="3" creationId="{00000000-0000-0000-0000-000000000000}"/>
          </ac:spMkLst>
        </pc:spChg>
      </pc:sldChg>
      <pc:sldChg chg="modSp mod">
        <pc:chgData name="Evans, Undeg" userId="fa7c2406-70e9-406e-83ee-28c0966f5f6a" providerId="ADAL" clId="{241CC9F1-E542-4711-92AB-5C4576E8D4B0}" dt="2025-03-05T11:51:24.118" v="370" actId="20577"/>
        <pc:sldMkLst>
          <pc:docMk/>
          <pc:sldMk cId="0" sldId="267"/>
        </pc:sldMkLst>
        <pc:spChg chg="mod">
          <ac:chgData name="Evans, Undeg" userId="fa7c2406-70e9-406e-83ee-28c0966f5f6a" providerId="ADAL" clId="{241CC9F1-E542-4711-92AB-5C4576E8D4B0}" dt="2025-03-05T11:51:24.118" v="370" actId="20577"/>
          <ac:spMkLst>
            <pc:docMk/>
            <pc:sldMk cId="0" sldId="267"/>
            <ac:spMk id="3" creationId="{00000000-0000-0000-0000-000000000000}"/>
          </ac:spMkLst>
        </pc:spChg>
      </pc:sldChg>
      <pc:sldChg chg="modSp mod">
        <pc:chgData name="Evans, Undeg" userId="fa7c2406-70e9-406e-83ee-28c0966f5f6a" providerId="ADAL" clId="{241CC9F1-E542-4711-92AB-5C4576E8D4B0}" dt="2025-03-05T12:03:02.265" v="458" actId="20577"/>
        <pc:sldMkLst>
          <pc:docMk/>
          <pc:sldMk cId="0" sldId="272"/>
        </pc:sldMkLst>
        <pc:spChg chg="mod">
          <ac:chgData name="Evans, Undeg" userId="fa7c2406-70e9-406e-83ee-28c0966f5f6a" providerId="ADAL" clId="{241CC9F1-E542-4711-92AB-5C4576E8D4B0}" dt="2025-03-05T11:56:34.493" v="384" actId="20577"/>
          <ac:spMkLst>
            <pc:docMk/>
            <pc:sldMk cId="0" sldId="272"/>
            <ac:spMk id="3" creationId="{00000000-0000-0000-0000-000000000000}"/>
          </ac:spMkLst>
        </pc:spChg>
        <pc:spChg chg="mod">
          <ac:chgData name="Evans, Undeg" userId="fa7c2406-70e9-406e-83ee-28c0966f5f6a" providerId="ADAL" clId="{241CC9F1-E542-4711-92AB-5C4576E8D4B0}" dt="2025-03-05T12:03:02.265" v="458" actId="20577"/>
          <ac:spMkLst>
            <pc:docMk/>
            <pc:sldMk cId="0" sldId="272"/>
            <ac:spMk id="4" creationId="{00000000-0000-0000-0000-000000000000}"/>
          </ac:spMkLst>
        </pc:spChg>
      </pc:sldChg>
      <pc:sldChg chg="modSp mod">
        <pc:chgData name="Evans, Undeg" userId="fa7c2406-70e9-406e-83ee-28c0966f5f6a" providerId="ADAL" clId="{241CC9F1-E542-4711-92AB-5C4576E8D4B0}" dt="2025-03-05T12:06:35.009" v="528" actId="20577"/>
        <pc:sldMkLst>
          <pc:docMk/>
          <pc:sldMk cId="0" sldId="273"/>
        </pc:sldMkLst>
        <pc:spChg chg="mod">
          <ac:chgData name="Evans, Undeg" userId="fa7c2406-70e9-406e-83ee-28c0966f5f6a" providerId="ADAL" clId="{241CC9F1-E542-4711-92AB-5C4576E8D4B0}" dt="2025-03-05T12:03:54.067" v="473" actId="20577"/>
          <ac:spMkLst>
            <pc:docMk/>
            <pc:sldMk cId="0" sldId="273"/>
            <ac:spMk id="3" creationId="{00000000-0000-0000-0000-000000000000}"/>
          </ac:spMkLst>
        </pc:spChg>
        <pc:spChg chg="mod">
          <ac:chgData name="Evans, Undeg" userId="fa7c2406-70e9-406e-83ee-28c0966f5f6a" providerId="ADAL" clId="{241CC9F1-E542-4711-92AB-5C4576E8D4B0}" dt="2025-03-05T12:06:35.009" v="528" actId="20577"/>
          <ac:spMkLst>
            <pc:docMk/>
            <pc:sldMk cId="0" sldId="273"/>
            <ac:spMk id="4" creationId="{00000000-0000-0000-0000-000000000000}"/>
          </ac:spMkLst>
        </pc:spChg>
      </pc:sldChg>
      <pc:sldChg chg="modSp mod">
        <pc:chgData name="Evans, Undeg" userId="fa7c2406-70e9-406e-83ee-28c0966f5f6a" providerId="ADAL" clId="{241CC9F1-E542-4711-92AB-5C4576E8D4B0}" dt="2025-03-05T15:03:18.259" v="584" actId="20577"/>
        <pc:sldMkLst>
          <pc:docMk/>
          <pc:sldMk cId="0" sldId="274"/>
        </pc:sldMkLst>
        <pc:spChg chg="mod">
          <ac:chgData name="Evans, Undeg" userId="fa7c2406-70e9-406e-83ee-28c0966f5f6a" providerId="ADAL" clId="{241CC9F1-E542-4711-92AB-5C4576E8D4B0}" dt="2025-03-05T12:08:29.315" v="543" actId="20577"/>
          <ac:spMkLst>
            <pc:docMk/>
            <pc:sldMk cId="0" sldId="274"/>
            <ac:spMk id="3" creationId="{00000000-0000-0000-0000-000000000000}"/>
          </ac:spMkLst>
        </pc:spChg>
        <pc:spChg chg="mod">
          <ac:chgData name="Evans, Undeg" userId="fa7c2406-70e9-406e-83ee-28c0966f5f6a" providerId="ADAL" clId="{241CC9F1-E542-4711-92AB-5C4576E8D4B0}" dt="2025-03-05T15:03:18.259" v="584" actId="20577"/>
          <ac:spMkLst>
            <pc:docMk/>
            <pc:sldMk cId="0" sldId="274"/>
            <ac:spMk id="4" creationId="{00000000-0000-0000-0000-000000000000}"/>
          </ac:spMkLst>
        </pc:spChg>
      </pc:sldChg>
      <pc:sldChg chg="modSp mod">
        <pc:chgData name="Evans, Undeg" userId="fa7c2406-70e9-406e-83ee-28c0966f5f6a" providerId="ADAL" clId="{241CC9F1-E542-4711-92AB-5C4576E8D4B0}" dt="2025-03-05T12:10:15.966" v="547" actId="20577"/>
        <pc:sldMkLst>
          <pc:docMk/>
          <pc:sldMk cId="0" sldId="275"/>
        </pc:sldMkLst>
        <pc:spChg chg="mod">
          <ac:chgData name="Evans, Undeg" userId="fa7c2406-70e9-406e-83ee-28c0966f5f6a" providerId="ADAL" clId="{241CC9F1-E542-4711-92AB-5C4576E8D4B0}" dt="2025-03-05T12:10:15.966" v="547" actId="20577"/>
          <ac:spMkLst>
            <pc:docMk/>
            <pc:sldMk cId="0" sldId="275"/>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watch?v=Nn1F_QYAvTw"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www.winstonswish.org/bereavement-training-courses-school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38888" b="-38888"/>
            </a:stretch>
          </a:blipFill>
        </p:spPr>
        <p:txBody>
          <a:bodyPr/>
          <a:lstStyle/>
          <a:p>
            <a:endParaRPr lang="en-GB"/>
          </a:p>
        </p:txBody>
      </p:sp>
      <p:grpSp>
        <p:nvGrpSpPr>
          <p:cNvPr id="3" name="Group 3"/>
          <p:cNvGrpSpPr/>
          <p:nvPr/>
        </p:nvGrpSpPr>
        <p:grpSpPr>
          <a:xfrm>
            <a:off x="10316299" y="-603651"/>
            <a:ext cx="11471360" cy="11494302"/>
            <a:chOff x="0" y="0"/>
            <a:chExt cx="6350000" cy="6362700"/>
          </a:xfrm>
        </p:grpSpPr>
        <p:sp>
          <p:nvSpPr>
            <p:cNvPr id="4" name="Freeform 4"/>
            <p:cNvSpPr/>
            <p:nvPr/>
          </p:nvSpPr>
          <p:spPr>
            <a:xfrm flipH="1">
              <a:off x="-48044" y="-37490"/>
              <a:ext cx="6446076" cy="6446076"/>
            </a:xfrm>
            <a:custGeom>
              <a:avLst/>
              <a:gdLst/>
              <a:ahLst/>
              <a:cxnLst/>
              <a:rect l="l" t="t" r="r" b="b"/>
              <a:pathLst>
                <a:path w="6446076" h="6446076">
                  <a:moveTo>
                    <a:pt x="4346029" y="247180"/>
                  </a:moveTo>
                  <a:cubicBezTo>
                    <a:pt x="4200842" y="65951"/>
                    <a:pt x="3954767" y="0"/>
                    <a:pt x="3738410" y="84366"/>
                  </a:cubicBezTo>
                  <a:lnTo>
                    <a:pt x="3416033" y="210083"/>
                  </a:lnTo>
                  <a:cubicBezTo>
                    <a:pt x="3291917" y="258482"/>
                    <a:pt x="3154146" y="258482"/>
                    <a:pt x="3030030" y="210083"/>
                  </a:cubicBezTo>
                  <a:lnTo>
                    <a:pt x="2707653" y="84366"/>
                  </a:lnTo>
                  <a:cubicBezTo>
                    <a:pt x="2491295" y="0"/>
                    <a:pt x="2245220" y="65951"/>
                    <a:pt x="2100034" y="247180"/>
                  </a:cubicBezTo>
                  <a:lnTo>
                    <a:pt x="1883702" y="517233"/>
                  </a:lnTo>
                  <a:cubicBezTo>
                    <a:pt x="1800408" y="621206"/>
                    <a:pt x="1681091" y="690090"/>
                    <a:pt x="1549400" y="710234"/>
                  </a:cubicBezTo>
                  <a:lnTo>
                    <a:pt x="1207364" y="762558"/>
                  </a:lnTo>
                  <a:cubicBezTo>
                    <a:pt x="977811" y="797674"/>
                    <a:pt x="797662" y="977823"/>
                    <a:pt x="762559" y="1207376"/>
                  </a:cubicBezTo>
                  <a:lnTo>
                    <a:pt x="710235" y="1549412"/>
                  </a:lnTo>
                  <a:cubicBezTo>
                    <a:pt x="690093" y="1681101"/>
                    <a:pt x="621207" y="1800414"/>
                    <a:pt x="517233" y="1883702"/>
                  </a:cubicBezTo>
                  <a:lnTo>
                    <a:pt x="247180" y="2100033"/>
                  </a:lnTo>
                  <a:cubicBezTo>
                    <a:pt x="65938" y="2245220"/>
                    <a:pt x="0" y="2491308"/>
                    <a:pt x="84366" y="2707652"/>
                  </a:cubicBezTo>
                  <a:lnTo>
                    <a:pt x="210071" y="3030029"/>
                  </a:lnTo>
                  <a:cubicBezTo>
                    <a:pt x="258470" y="3154150"/>
                    <a:pt x="258470" y="3291925"/>
                    <a:pt x="210071" y="3416046"/>
                  </a:cubicBezTo>
                  <a:lnTo>
                    <a:pt x="84366" y="3738423"/>
                  </a:lnTo>
                  <a:cubicBezTo>
                    <a:pt x="0" y="3954780"/>
                    <a:pt x="65938" y="4200855"/>
                    <a:pt x="247180" y="4346041"/>
                  </a:cubicBezTo>
                  <a:lnTo>
                    <a:pt x="517233" y="4562373"/>
                  </a:lnTo>
                  <a:cubicBezTo>
                    <a:pt x="621207" y="4645661"/>
                    <a:pt x="690093" y="4764974"/>
                    <a:pt x="710235" y="4896662"/>
                  </a:cubicBezTo>
                  <a:lnTo>
                    <a:pt x="762559" y="5238699"/>
                  </a:lnTo>
                  <a:cubicBezTo>
                    <a:pt x="797674" y="5468252"/>
                    <a:pt x="977811" y="5648401"/>
                    <a:pt x="1207364" y="5683516"/>
                  </a:cubicBezTo>
                  <a:lnTo>
                    <a:pt x="1549413" y="5735840"/>
                  </a:lnTo>
                  <a:cubicBezTo>
                    <a:pt x="1681100" y="5755985"/>
                    <a:pt x="1800413" y="5824870"/>
                    <a:pt x="1883702" y="5928842"/>
                  </a:cubicBezTo>
                  <a:lnTo>
                    <a:pt x="2100034" y="6198895"/>
                  </a:lnTo>
                  <a:cubicBezTo>
                    <a:pt x="2245220" y="6380137"/>
                    <a:pt x="2491295" y="6446075"/>
                    <a:pt x="2707653" y="6361709"/>
                  </a:cubicBezTo>
                  <a:lnTo>
                    <a:pt x="3030030" y="6235992"/>
                  </a:lnTo>
                  <a:cubicBezTo>
                    <a:pt x="3154146" y="6187593"/>
                    <a:pt x="3291917" y="6187593"/>
                    <a:pt x="3416033" y="6235992"/>
                  </a:cubicBezTo>
                  <a:lnTo>
                    <a:pt x="3738410" y="6361709"/>
                  </a:lnTo>
                  <a:cubicBezTo>
                    <a:pt x="3954767" y="6446075"/>
                    <a:pt x="4200842" y="6380137"/>
                    <a:pt x="4346029" y="6198895"/>
                  </a:cubicBezTo>
                  <a:lnTo>
                    <a:pt x="4562361" y="5928842"/>
                  </a:lnTo>
                  <a:cubicBezTo>
                    <a:pt x="4645650" y="5824870"/>
                    <a:pt x="4764963" y="5755985"/>
                    <a:pt x="4896650" y="5735840"/>
                  </a:cubicBezTo>
                  <a:lnTo>
                    <a:pt x="5238699" y="5683516"/>
                  </a:lnTo>
                  <a:cubicBezTo>
                    <a:pt x="5468252" y="5648401"/>
                    <a:pt x="5648401" y="5468252"/>
                    <a:pt x="5683504" y="5238699"/>
                  </a:cubicBezTo>
                  <a:lnTo>
                    <a:pt x="5735828" y="4896662"/>
                  </a:lnTo>
                  <a:cubicBezTo>
                    <a:pt x="5755971" y="4764975"/>
                    <a:pt x="5824857" y="4645662"/>
                    <a:pt x="5928830" y="4562373"/>
                  </a:cubicBezTo>
                  <a:lnTo>
                    <a:pt x="6198895" y="4346041"/>
                  </a:lnTo>
                  <a:cubicBezTo>
                    <a:pt x="6380124" y="4200855"/>
                    <a:pt x="6446063" y="3954780"/>
                    <a:pt x="6361709" y="3738422"/>
                  </a:cubicBezTo>
                  <a:lnTo>
                    <a:pt x="6236005" y="3416045"/>
                  </a:lnTo>
                  <a:cubicBezTo>
                    <a:pt x="6187606" y="3291924"/>
                    <a:pt x="6187606" y="3154150"/>
                    <a:pt x="6236005" y="3030029"/>
                  </a:cubicBezTo>
                  <a:lnTo>
                    <a:pt x="6361709" y="2707652"/>
                  </a:lnTo>
                  <a:cubicBezTo>
                    <a:pt x="6446075" y="2491308"/>
                    <a:pt x="6380137" y="2245220"/>
                    <a:pt x="6198895" y="2100033"/>
                  </a:cubicBezTo>
                  <a:lnTo>
                    <a:pt x="5928843" y="1883702"/>
                  </a:lnTo>
                  <a:cubicBezTo>
                    <a:pt x="5824869" y="1800413"/>
                    <a:pt x="5755984" y="1681100"/>
                    <a:pt x="5735841" y="1549412"/>
                  </a:cubicBezTo>
                  <a:lnTo>
                    <a:pt x="5683517" y="1207376"/>
                  </a:lnTo>
                  <a:cubicBezTo>
                    <a:pt x="5648414" y="977823"/>
                    <a:pt x="5468264" y="797674"/>
                    <a:pt x="5238712" y="762558"/>
                  </a:cubicBezTo>
                  <a:lnTo>
                    <a:pt x="4896663" y="710234"/>
                  </a:lnTo>
                  <a:cubicBezTo>
                    <a:pt x="4764976" y="690089"/>
                    <a:pt x="4645664" y="621204"/>
                    <a:pt x="4562373" y="517232"/>
                  </a:cubicBezTo>
                  <a:close/>
                </a:path>
              </a:pathLst>
            </a:custGeom>
            <a:blipFill>
              <a:blip r:embed="rId3"/>
              <a:stretch>
                <a:fillRect l="-433" r="-84852" b="-23447"/>
              </a:stretch>
            </a:blipFill>
          </p:spPr>
          <p:txBody>
            <a:bodyPr/>
            <a:lstStyle/>
            <a:p>
              <a:endParaRPr lang="en-GB"/>
            </a:p>
          </p:txBody>
        </p:sp>
      </p:grpSp>
      <p:grpSp>
        <p:nvGrpSpPr>
          <p:cNvPr id="5" name="Group 5"/>
          <p:cNvGrpSpPr/>
          <p:nvPr/>
        </p:nvGrpSpPr>
        <p:grpSpPr>
          <a:xfrm>
            <a:off x="829128" y="2111380"/>
            <a:ext cx="9227241" cy="3791070"/>
            <a:chOff x="0" y="0"/>
            <a:chExt cx="12302988" cy="5054760"/>
          </a:xfrm>
        </p:grpSpPr>
        <p:sp>
          <p:nvSpPr>
            <p:cNvPr id="6" name="Freeform 6"/>
            <p:cNvSpPr/>
            <p:nvPr/>
          </p:nvSpPr>
          <p:spPr>
            <a:xfrm>
              <a:off x="0" y="0"/>
              <a:ext cx="12302989" cy="5054760"/>
            </a:xfrm>
            <a:custGeom>
              <a:avLst/>
              <a:gdLst/>
              <a:ahLst/>
              <a:cxnLst/>
              <a:rect l="l" t="t" r="r" b="b"/>
              <a:pathLst>
                <a:path w="12302989" h="5054760">
                  <a:moveTo>
                    <a:pt x="0" y="0"/>
                  </a:moveTo>
                  <a:lnTo>
                    <a:pt x="12302989" y="0"/>
                  </a:lnTo>
                  <a:lnTo>
                    <a:pt x="12302989" y="5054760"/>
                  </a:lnTo>
                  <a:lnTo>
                    <a:pt x="0" y="5054760"/>
                  </a:lnTo>
                  <a:close/>
                </a:path>
              </a:pathLst>
            </a:custGeom>
            <a:solidFill>
              <a:srgbClr val="000000">
                <a:alpha val="0"/>
              </a:srgbClr>
            </a:solidFill>
          </p:spPr>
          <p:txBody>
            <a:bodyPr/>
            <a:lstStyle/>
            <a:p>
              <a:endParaRPr lang="en-GB"/>
            </a:p>
          </p:txBody>
        </p:sp>
        <p:sp>
          <p:nvSpPr>
            <p:cNvPr id="7" name="TextBox 7"/>
            <p:cNvSpPr txBox="1"/>
            <p:nvPr/>
          </p:nvSpPr>
          <p:spPr>
            <a:xfrm>
              <a:off x="0" y="-57150"/>
              <a:ext cx="12302988" cy="5111910"/>
            </a:xfrm>
            <a:prstGeom prst="rect">
              <a:avLst/>
            </a:prstGeom>
          </p:spPr>
          <p:txBody>
            <a:bodyPr lIns="0" tIns="0" rIns="0" bIns="0" rtlCol="0" anchor="b"/>
            <a:lstStyle/>
            <a:p>
              <a:pPr algn="ctr">
                <a:lnSpc>
                  <a:spcPts val="6696"/>
                </a:lnSpc>
              </a:pPr>
              <a:r>
                <a:rPr lang="en-US" sz="6200" b="1">
                  <a:solidFill>
                    <a:srgbClr val="000000"/>
                  </a:solidFill>
                  <a:latin typeface="Calibri (MS) Bold"/>
                  <a:ea typeface="Calibri (MS) Bold"/>
                  <a:cs typeface="Calibri (MS) Bold"/>
                  <a:sym typeface="Calibri (MS) Bold"/>
                </a:rPr>
                <a:t>Cefnogi plant a phobol ifanc mewn profedigaeth: Deall galar a chymorth therapiwtig</a:t>
              </a:r>
            </a:p>
          </p:txBody>
        </p:sp>
      </p:grpSp>
      <p:sp>
        <p:nvSpPr>
          <p:cNvPr id="8" name="TextBox 8"/>
          <p:cNvSpPr txBox="1"/>
          <p:nvPr/>
        </p:nvSpPr>
        <p:spPr>
          <a:xfrm>
            <a:off x="1578823" y="7058025"/>
            <a:ext cx="7727851" cy="3152902"/>
          </a:xfrm>
          <a:prstGeom prst="rect">
            <a:avLst/>
          </a:prstGeom>
        </p:spPr>
        <p:txBody>
          <a:bodyPr lIns="0" tIns="0" rIns="0" bIns="0" rtlCol="0" anchor="t">
            <a:spAutoFit/>
          </a:bodyPr>
          <a:lstStyle/>
          <a:p>
            <a:pPr algn="ctr">
              <a:lnSpc>
                <a:spcPts val="4063"/>
              </a:lnSpc>
            </a:pPr>
            <a:r>
              <a:rPr lang="en-US" sz="3199" spc="-6">
                <a:solidFill>
                  <a:srgbClr val="000000"/>
                </a:solidFill>
                <a:latin typeface="Calibri (MS)"/>
                <a:ea typeface="Calibri (MS)"/>
                <a:cs typeface="Calibri (MS)"/>
                <a:sym typeface="Calibri (MS)"/>
              </a:rPr>
              <a:t>ECES6020C</a:t>
            </a:r>
          </a:p>
          <a:p>
            <a:pPr algn="ctr">
              <a:lnSpc>
                <a:spcPts val="4063"/>
              </a:lnSpc>
            </a:pPr>
            <a:endParaRPr lang="en-US" sz="3199" spc="-6">
              <a:solidFill>
                <a:srgbClr val="000000"/>
              </a:solidFill>
              <a:latin typeface="Calibri (MS)"/>
              <a:ea typeface="Calibri (MS)"/>
              <a:cs typeface="Calibri (MS)"/>
              <a:sym typeface="Calibri (MS)"/>
            </a:endParaRPr>
          </a:p>
          <a:p>
            <a:pPr algn="ctr">
              <a:lnSpc>
                <a:spcPts val="4063"/>
              </a:lnSpc>
            </a:pPr>
            <a:r>
              <a:rPr lang="en-US" sz="3199" spc="-6">
                <a:solidFill>
                  <a:srgbClr val="000000"/>
                </a:solidFill>
                <a:latin typeface="Calibri (MS)"/>
                <a:ea typeface="Calibri (MS)"/>
                <a:cs typeface="Calibri (MS)"/>
                <a:sym typeface="Calibri (MS)"/>
              </a:rPr>
              <a:t>Gwaith Therapiwtig Gydag Unigolion</a:t>
            </a:r>
          </a:p>
          <a:p>
            <a:pPr algn="ctr">
              <a:lnSpc>
                <a:spcPts val="4063"/>
              </a:lnSpc>
            </a:pPr>
            <a:endParaRPr lang="en-US" sz="3199" spc="-6">
              <a:solidFill>
                <a:srgbClr val="000000"/>
              </a:solidFill>
              <a:latin typeface="Calibri (MS)"/>
              <a:ea typeface="Calibri (MS)"/>
              <a:cs typeface="Calibri (MS)"/>
              <a:sym typeface="Calibri (MS)"/>
            </a:endParaRPr>
          </a:p>
          <a:p>
            <a:pPr algn="ctr">
              <a:lnSpc>
                <a:spcPts val="4063"/>
              </a:lnSpc>
            </a:pPr>
            <a:r>
              <a:rPr lang="en-US" sz="3199" spc="-6">
                <a:solidFill>
                  <a:srgbClr val="000000"/>
                </a:solidFill>
                <a:latin typeface="Calibri (MS)"/>
                <a:ea typeface="Calibri (MS)"/>
                <a:cs typeface="Calibri (MS)"/>
                <a:sym typeface="Calibri (MS)"/>
              </a:rPr>
              <a:t>Therapeutic Work With Individuals</a:t>
            </a:r>
          </a:p>
          <a:p>
            <a:pPr algn="ctr">
              <a:lnSpc>
                <a:spcPts val="4063"/>
              </a:lnSpc>
            </a:pPr>
            <a:endParaRPr lang="en-US" sz="3199" spc="-6">
              <a:solidFill>
                <a:srgbClr val="000000"/>
              </a:solidFill>
              <a:latin typeface="Calibri (MS)"/>
              <a:ea typeface="Calibri (MS)"/>
              <a:cs typeface="Calibri (MS)"/>
              <a:sym typeface="Calibri (MS)"/>
            </a:endParaRPr>
          </a:p>
        </p:txBody>
      </p:sp>
      <p:sp>
        <p:nvSpPr>
          <p:cNvPr id="9" name="TextBox 9"/>
          <p:cNvSpPr txBox="1"/>
          <p:nvPr/>
        </p:nvSpPr>
        <p:spPr>
          <a:xfrm>
            <a:off x="4219883" y="710380"/>
            <a:ext cx="2445730" cy="977138"/>
          </a:xfrm>
          <a:prstGeom prst="rect">
            <a:avLst/>
          </a:prstGeom>
        </p:spPr>
        <p:txBody>
          <a:bodyPr lIns="0" tIns="0" rIns="0" bIns="0" rtlCol="0" anchor="t">
            <a:spAutoFit/>
          </a:bodyPr>
          <a:lstStyle/>
          <a:p>
            <a:pPr algn="ctr">
              <a:lnSpc>
                <a:spcPts val="7755"/>
              </a:lnSpc>
            </a:pPr>
            <a:r>
              <a:rPr lang="en-US" sz="3999">
                <a:solidFill>
                  <a:srgbClr val="000000"/>
                </a:solidFill>
                <a:latin typeface="Calibri (MS)"/>
                <a:ea typeface="Calibri (MS)"/>
                <a:cs typeface="Calibri (MS)"/>
                <a:sym typeface="Calibri (MS)"/>
              </a:rPr>
              <a:t>Sesiwn 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grpSp>
        <p:nvGrpSpPr>
          <p:cNvPr id="2" name="Group 2"/>
          <p:cNvGrpSpPr/>
          <p:nvPr/>
        </p:nvGrpSpPr>
        <p:grpSpPr>
          <a:xfrm>
            <a:off x="9144000" y="2241947"/>
            <a:ext cx="8789816" cy="7090116"/>
            <a:chOff x="0" y="0"/>
            <a:chExt cx="11719755" cy="9453488"/>
          </a:xfrm>
        </p:grpSpPr>
        <p:sp>
          <p:nvSpPr>
            <p:cNvPr id="3" name="Freeform 3"/>
            <p:cNvSpPr/>
            <p:nvPr/>
          </p:nvSpPr>
          <p:spPr>
            <a:xfrm>
              <a:off x="0" y="0"/>
              <a:ext cx="11719755" cy="9453488"/>
            </a:xfrm>
            <a:custGeom>
              <a:avLst/>
              <a:gdLst/>
              <a:ahLst/>
              <a:cxnLst/>
              <a:rect l="l" t="t" r="r" b="b"/>
              <a:pathLst>
                <a:path w="11719755" h="9453488">
                  <a:moveTo>
                    <a:pt x="0" y="0"/>
                  </a:moveTo>
                  <a:lnTo>
                    <a:pt x="11719755" y="0"/>
                  </a:lnTo>
                  <a:lnTo>
                    <a:pt x="11719755" y="9453488"/>
                  </a:lnTo>
                  <a:lnTo>
                    <a:pt x="0" y="9453488"/>
                  </a:lnTo>
                  <a:close/>
                </a:path>
              </a:pathLst>
            </a:custGeom>
            <a:solidFill>
              <a:srgbClr val="000000">
                <a:alpha val="0"/>
              </a:srgbClr>
            </a:solidFill>
          </p:spPr>
          <p:txBody>
            <a:bodyPr/>
            <a:lstStyle/>
            <a:p>
              <a:endParaRPr lang="en-GB"/>
            </a:p>
          </p:txBody>
        </p:sp>
        <p:sp>
          <p:nvSpPr>
            <p:cNvPr id="4" name="TextBox 4"/>
            <p:cNvSpPr txBox="1"/>
            <p:nvPr/>
          </p:nvSpPr>
          <p:spPr>
            <a:xfrm>
              <a:off x="0" y="-19050"/>
              <a:ext cx="11719755" cy="9472538"/>
            </a:xfrm>
            <a:prstGeom prst="rect">
              <a:avLst/>
            </a:prstGeom>
          </p:spPr>
          <p:txBody>
            <a:bodyPr lIns="0" tIns="0" rIns="0" bIns="0" rtlCol="0" anchor="t"/>
            <a:lstStyle/>
            <a:p>
              <a:pPr algn="l">
                <a:lnSpc>
                  <a:spcPts val="3888"/>
                </a:lnSpc>
              </a:pPr>
              <a:r>
                <a:rPr lang="en-US" sz="3600" b="1">
                  <a:solidFill>
                    <a:srgbClr val="000000"/>
                  </a:solidFill>
                  <a:latin typeface="Calibri (MS) Bold"/>
                  <a:ea typeface="Calibri (MS) Bold"/>
                  <a:cs typeface="Calibri (MS) Bold"/>
                  <a:sym typeface="Calibri (MS) Bold"/>
                </a:rPr>
                <a:t>Aims</a:t>
              </a:r>
            </a:p>
            <a:p>
              <a:pPr marL="777240" lvl="1" indent="-388620" algn="l">
                <a:lnSpc>
                  <a:spcPts val="3888"/>
                </a:lnSpc>
                <a:buFont typeface="Arial"/>
                <a:buChar char="•"/>
              </a:pPr>
              <a:r>
                <a:rPr lang="en-US" sz="3600" spc="-7">
                  <a:solidFill>
                    <a:srgbClr val="000000"/>
                  </a:solidFill>
                  <a:latin typeface="Calibri (MS)"/>
                  <a:ea typeface="Calibri (MS)"/>
                  <a:cs typeface="Calibri (MS)"/>
                  <a:sym typeface="Calibri (MS)"/>
                </a:rPr>
                <a:t>Explore the impact of childhood bereavement.</a:t>
              </a:r>
            </a:p>
            <a:p>
              <a:pPr algn="l">
                <a:lnSpc>
                  <a:spcPts val="3888"/>
                </a:lnSpc>
              </a:pPr>
              <a:endParaRPr lang="en-US" sz="3600" spc="-7">
                <a:solidFill>
                  <a:srgbClr val="000000"/>
                </a:solidFill>
                <a:latin typeface="Calibri (MS)"/>
                <a:ea typeface="Calibri (MS)"/>
                <a:cs typeface="Calibri (MS)"/>
                <a:sym typeface="Calibri (MS)"/>
              </a:endParaRPr>
            </a:p>
            <a:p>
              <a:pPr algn="l">
                <a:lnSpc>
                  <a:spcPts val="3888"/>
                </a:lnSpc>
              </a:pPr>
              <a:r>
                <a:rPr lang="en-US" sz="3600" b="1">
                  <a:solidFill>
                    <a:srgbClr val="000000"/>
                  </a:solidFill>
                  <a:latin typeface="Calibri (MS) Bold"/>
                  <a:ea typeface="Calibri (MS) Bold"/>
                  <a:cs typeface="Calibri (MS) Bold"/>
                  <a:sym typeface="Calibri (MS) Bold"/>
                </a:rPr>
                <a:t>Objectives</a:t>
              </a:r>
            </a:p>
            <a:p>
              <a:pPr marL="651510" lvl="1" indent="-325755" algn="l">
                <a:lnSpc>
                  <a:spcPts val="3888"/>
                </a:lnSpc>
                <a:buFont typeface="Arial"/>
                <a:buChar char="•"/>
              </a:pPr>
              <a:r>
                <a:rPr lang="en-US" sz="3600" b="1" spc="-7">
                  <a:solidFill>
                    <a:srgbClr val="000000"/>
                  </a:solidFill>
                  <a:latin typeface="Calibri (MS) Bold"/>
                  <a:ea typeface="Calibri (MS) Bold"/>
                  <a:cs typeface="Calibri (MS) Bold"/>
                  <a:sym typeface="Calibri (MS) Bold"/>
                </a:rPr>
                <a:t> </a:t>
              </a:r>
              <a:r>
                <a:rPr lang="en-US" sz="3600" spc="-7">
                  <a:solidFill>
                    <a:srgbClr val="000000"/>
                  </a:solidFill>
                  <a:latin typeface="Calibri (MS)"/>
                  <a:ea typeface="Calibri (MS)"/>
                  <a:cs typeface="Calibri (MS)"/>
                  <a:sym typeface="Calibri (MS)"/>
                </a:rPr>
                <a:t>Critically outline the circumstances that may lead to the need for therapeutic interventions.</a:t>
              </a:r>
            </a:p>
            <a:p>
              <a:pPr marL="651510" lvl="1" indent="-325755" algn="l">
                <a:lnSpc>
                  <a:spcPts val="3888"/>
                </a:lnSpc>
                <a:buFont typeface="Arial"/>
                <a:buChar char="•"/>
              </a:pPr>
              <a:r>
                <a:rPr lang="en-US" sz="3600" spc="-7">
                  <a:solidFill>
                    <a:srgbClr val="000000"/>
                  </a:solidFill>
                  <a:latin typeface="Calibri (MS)"/>
                  <a:ea typeface="Calibri (MS)"/>
                  <a:cs typeface="Calibri (MS)"/>
                  <a:sym typeface="Calibri (MS)"/>
                </a:rPr>
                <a:t> Identify learner needs in the setting up and provision of therapeutic environments.</a:t>
              </a:r>
            </a:p>
            <a:p>
              <a:pPr algn="l">
                <a:lnSpc>
                  <a:spcPts val="3888"/>
                </a:lnSpc>
              </a:pPr>
              <a:endParaRPr lang="en-US" sz="3600" spc="-7">
                <a:solidFill>
                  <a:srgbClr val="000000"/>
                </a:solidFill>
                <a:latin typeface="Calibri (MS)"/>
                <a:ea typeface="Calibri (MS)"/>
                <a:cs typeface="Calibri (MS)"/>
                <a:sym typeface="Calibri (MS)"/>
              </a:endParaRPr>
            </a:p>
          </p:txBody>
        </p:sp>
      </p:grpSp>
      <p:grpSp>
        <p:nvGrpSpPr>
          <p:cNvPr id="5" name="Group 5"/>
          <p:cNvGrpSpPr/>
          <p:nvPr/>
        </p:nvGrpSpPr>
        <p:grpSpPr>
          <a:xfrm>
            <a:off x="528250" y="2241947"/>
            <a:ext cx="8044051" cy="7090116"/>
            <a:chOff x="0" y="0"/>
            <a:chExt cx="10725401" cy="9453488"/>
          </a:xfrm>
        </p:grpSpPr>
        <p:sp>
          <p:nvSpPr>
            <p:cNvPr id="6" name="Freeform 6"/>
            <p:cNvSpPr/>
            <p:nvPr/>
          </p:nvSpPr>
          <p:spPr>
            <a:xfrm>
              <a:off x="0" y="0"/>
              <a:ext cx="10725402" cy="9453488"/>
            </a:xfrm>
            <a:custGeom>
              <a:avLst/>
              <a:gdLst/>
              <a:ahLst/>
              <a:cxnLst/>
              <a:rect l="l" t="t" r="r" b="b"/>
              <a:pathLst>
                <a:path w="10725402" h="9453488">
                  <a:moveTo>
                    <a:pt x="0" y="0"/>
                  </a:moveTo>
                  <a:lnTo>
                    <a:pt x="10725402" y="0"/>
                  </a:lnTo>
                  <a:lnTo>
                    <a:pt x="10725402" y="9453488"/>
                  </a:lnTo>
                  <a:lnTo>
                    <a:pt x="0" y="9453488"/>
                  </a:lnTo>
                  <a:close/>
                </a:path>
              </a:pathLst>
            </a:custGeom>
            <a:solidFill>
              <a:srgbClr val="000000">
                <a:alpha val="0"/>
              </a:srgbClr>
            </a:solidFill>
          </p:spPr>
          <p:txBody>
            <a:bodyPr/>
            <a:lstStyle/>
            <a:p>
              <a:endParaRPr lang="en-GB"/>
            </a:p>
          </p:txBody>
        </p:sp>
        <p:sp>
          <p:nvSpPr>
            <p:cNvPr id="7" name="TextBox 7"/>
            <p:cNvSpPr txBox="1"/>
            <p:nvPr/>
          </p:nvSpPr>
          <p:spPr>
            <a:xfrm>
              <a:off x="0" y="-19050"/>
              <a:ext cx="10725401" cy="9472538"/>
            </a:xfrm>
            <a:prstGeom prst="rect">
              <a:avLst/>
            </a:prstGeom>
          </p:spPr>
          <p:txBody>
            <a:bodyPr lIns="0" tIns="0" rIns="0" bIns="0" rtlCol="0" anchor="t"/>
            <a:lstStyle/>
            <a:p>
              <a:pPr algn="l">
                <a:lnSpc>
                  <a:spcPts val="3888"/>
                </a:lnSpc>
              </a:pPr>
              <a:r>
                <a:rPr lang="en-US" sz="3600">
                  <a:solidFill>
                    <a:srgbClr val="000000"/>
                  </a:solidFill>
                  <a:latin typeface="Calibri (MS)"/>
                  <a:ea typeface="Calibri (MS)"/>
                  <a:cs typeface="Calibri (MS)"/>
                  <a:sym typeface="Calibri (MS)"/>
                </a:rPr>
                <a:t> </a:t>
              </a:r>
              <a:r>
                <a:rPr lang="en-US" sz="3600" b="1">
                  <a:solidFill>
                    <a:srgbClr val="000000"/>
                  </a:solidFill>
                  <a:latin typeface="Calibri (MS) Bold"/>
                  <a:ea typeface="Calibri (MS) Bold"/>
                  <a:cs typeface="Calibri (MS) Bold"/>
                  <a:sym typeface="Calibri (MS) Bold"/>
                </a:rPr>
                <a:t>Nodau</a:t>
              </a:r>
              <a:r>
                <a:rPr lang="en-US" sz="3600">
                  <a:solidFill>
                    <a:srgbClr val="000000"/>
                  </a:solidFill>
                  <a:latin typeface="Calibri (MS)"/>
                  <a:ea typeface="Calibri (MS)"/>
                  <a:cs typeface="Calibri (MS)"/>
                  <a:sym typeface="Calibri (MS)"/>
                </a:rPr>
                <a:t>:</a:t>
              </a:r>
            </a:p>
            <a:p>
              <a:pPr marL="777240" lvl="1" indent="-388620" algn="l">
                <a:lnSpc>
                  <a:spcPts val="3888"/>
                </a:lnSpc>
                <a:buFont typeface="Arial"/>
                <a:buChar char="•"/>
              </a:pPr>
              <a:r>
                <a:rPr lang="en-US" sz="3600">
                  <a:solidFill>
                    <a:srgbClr val="000000"/>
                  </a:solidFill>
                  <a:latin typeface="Calibri (MS)"/>
                  <a:ea typeface="Calibri (MS)"/>
                  <a:cs typeface="Calibri (MS)"/>
                  <a:sym typeface="Calibri (MS)"/>
                </a:rPr>
                <a:t>Archwilio effaith profedigaeth plentyndod.</a:t>
              </a:r>
            </a:p>
            <a:p>
              <a:pPr algn="l">
                <a:lnSpc>
                  <a:spcPts val="3888"/>
                </a:lnSpc>
              </a:pPr>
              <a:endParaRPr lang="en-US" sz="3600">
                <a:solidFill>
                  <a:srgbClr val="000000"/>
                </a:solidFill>
                <a:latin typeface="Calibri (MS)"/>
                <a:ea typeface="Calibri (MS)"/>
                <a:cs typeface="Calibri (MS)"/>
                <a:sym typeface="Calibri (MS)"/>
              </a:endParaRPr>
            </a:p>
            <a:p>
              <a:pPr algn="l">
                <a:lnSpc>
                  <a:spcPts val="3888"/>
                </a:lnSpc>
              </a:pPr>
              <a:r>
                <a:rPr lang="en-US" sz="3600" b="1">
                  <a:solidFill>
                    <a:srgbClr val="000000"/>
                  </a:solidFill>
                  <a:latin typeface="Calibri (MS) Bold"/>
                  <a:ea typeface="Calibri (MS) Bold"/>
                  <a:cs typeface="Calibri (MS) Bold"/>
                  <a:sym typeface="Calibri (MS) Bold"/>
                </a:rPr>
                <a:t>Amcanion:</a:t>
              </a:r>
            </a:p>
            <a:p>
              <a:pPr marL="777240" lvl="1" indent="-388620" algn="l">
                <a:lnSpc>
                  <a:spcPts val="3888"/>
                </a:lnSpc>
                <a:buFont typeface="Arial"/>
                <a:buChar char="•"/>
              </a:pPr>
              <a:r>
                <a:rPr lang="en-US" sz="3600">
                  <a:solidFill>
                    <a:srgbClr val="000000"/>
                  </a:solidFill>
                  <a:latin typeface="Calibri (MS)"/>
                  <a:ea typeface="Calibri (MS)"/>
                  <a:cs typeface="Calibri (MS)"/>
                  <a:sym typeface="Calibri (MS)"/>
                </a:rPr>
                <a:t>Disgrifio’r amgylchiadau sy’n arwain at angen ymyriadau therapiwtig.</a:t>
              </a:r>
            </a:p>
            <a:p>
              <a:pPr marL="777240" lvl="1" indent="-388620" algn="l">
                <a:lnSpc>
                  <a:spcPts val="3888"/>
                </a:lnSpc>
                <a:buFont typeface="Arial"/>
                <a:buChar char="•"/>
              </a:pPr>
              <a:r>
                <a:rPr lang="en-US" sz="3600">
                  <a:solidFill>
                    <a:srgbClr val="000000"/>
                  </a:solidFill>
                  <a:latin typeface="Calibri (MS)"/>
                  <a:ea typeface="Calibri (MS)"/>
                  <a:cs typeface="Calibri (MS)"/>
                  <a:sym typeface="Calibri (MS)"/>
                </a:rPr>
                <a:t>Nodi anghenion dysgwyr wrth sefydlu a darparu amgylcheddau therapiwtig.</a:t>
              </a:r>
            </a:p>
            <a:p>
              <a:pPr algn="l">
                <a:lnSpc>
                  <a:spcPts val="3888"/>
                </a:lnSpc>
              </a:pPr>
              <a:endParaRPr lang="en-US" sz="3600">
                <a:solidFill>
                  <a:srgbClr val="000000"/>
                </a:solidFill>
                <a:latin typeface="Calibri (MS)"/>
                <a:ea typeface="Calibri (MS)"/>
                <a:cs typeface="Calibri (MS)"/>
                <a:sym typeface="Calibri (MS)"/>
              </a:endParaRPr>
            </a:p>
          </p:txBody>
        </p:sp>
      </p:grpSp>
      <p:sp>
        <p:nvSpPr>
          <p:cNvPr id="8" name="TextBox 8"/>
          <p:cNvSpPr txBox="1"/>
          <p:nvPr/>
        </p:nvSpPr>
        <p:spPr>
          <a:xfrm>
            <a:off x="0" y="-92075"/>
            <a:ext cx="18288000" cy="1914242"/>
          </a:xfrm>
          <a:prstGeom prst="rect">
            <a:avLst/>
          </a:prstGeom>
        </p:spPr>
        <p:txBody>
          <a:bodyPr lIns="0" tIns="0" rIns="0" bIns="0" rtlCol="0" anchor="t">
            <a:spAutoFit/>
          </a:bodyPr>
          <a:lstStyle/>
          <a:p>
            <a:pPr algn="ctr">
              <a:lnSpc>
                <a:spcPts val="7699"/>
              </a:lnSpc>
              <a:spcBef>
                <a:spcPct val="0"/>
              </a:spcBef>
            </a:pPr>
            <a:r>
              <a:rPr lang="en-US" sz="5499" b="1" dirty="0" err="1">
                <a:solidFill>
                  <a:srgbClr val="000000"/>
                </a:solidFill>
                <a:latin typeface="Calibri (MS) Bold"/>
                <a:ea typeface="Calibri (MS) Bold"/>
                <a:cs typeface="Calibri (MS) Bold"/>
                <a:sym typeface="Calibri (MS) Bold"/>
              </a:rPr>
              <a:t>Nodau</a:t>
            </a:r>
            <a:r>
              <a:rPr lang="en-US" sz="5499" b="1" dirty="0">
                <a:solidFill>
                  <a:srgbClr val="000000"/>
                </a:solidFill>
                <a:latin typeface="Calibri (MS) Bold"/>
                <a:ea typeface="Calibri (MS) Bold"/>
                <a:cs typeface="Calibri (MS) Bold"/>
                <a:sym typeface="Calibri (MS) Bold"/>
              </a:rPr>
              <a:t> ac </a:t>
            </a:r>
            <a:r>
              <a:rPr lang="en-US" sz="5499" b="1" dirty="0" err="1">
                <a:solidFill>
                  <a:srgbClr val="000000"/>
                </a:solidFill>
                <a:latin typeface="Calibri (MS) Bold"/>
                <a:ea typeface="Calibri (MS) Bold"/>
                <a:cs typeface="Calibri (MS) Bold"/>
                <a:sym typeface="Calibri (MS) Bold"/>
              </a:rPr>
              <a:t>amcanion</a:t>
            </a:r>
            <a:r>
              <a:rPr lang="en-US" sz="5499" b="1" dirty="0">
                <a:solidFill>
                  <a:srgbClr val="000000"/>
                </a:solidFill>
                <a:latin typeface="Calibri (MS) Bold"/>
                <a:ea typeface="Calibri (MS) Bold"/>
                <a:cs typeface="Calibri (MS) Bold"/>
                <a:sym typeface="Calibri (MS) Bold"/>
              </a:rPr>
              <a:t>​</a:t>
            </a:r>
          </a:p>
          <a:p>
            <a:pPr algn="ctr">
              <a:lnSpc>
                <a:spcPts val="7699"/>
              </a:lnSpc>
              <a:spcBef>
                <a:spcPct val="0"/>
              </a:spcBef>
            </a:pPr>
            <a:r>
              <a:rPr lang="en-US" sz="5499" b="1" dirty="0">
                <a:solidFill>
                  <a:srgbClr val="000000"/>
                </a:solidFill>
                <a:latin typeface="Calibri (MS) Bold"/>
                <a:ea typeface="Calibri (MS) Bold"/>
                <a:cs typeface="Calibri (MS) Bold"/>
                <a:sym typeface="Calibri (MS) Bold"/>
              </a:rPr>
              <a:t>Aims and objectives​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3215495" y="5903084"/>
            <a:ext cx="11857010" cy="3355216"/>
          </a:xfrm>
          <a:prstGeom prst="rect">
            <a:avLst/>
          </a:prstGeom>
        </p:spPr>
        <p:txBody>
          <a:bodyPr lIns="0" tIns="0" rIns="0" bIns="0" rtlCol="0" anchor="t">
            <a:spAutoFit/>
          </a:bodyPr>
          <a:lstStyle/>
          <a:p>
            <a:pPr algn="ctr">
              <a:lnSpc>
                <a:spcPts val="5244"/>
              </a:lnSpc>
              <a:spcBef>
                <a:spcPct val="0"/>
              </a:spcBef>
            </a:pPr>
            <a:r>
              <a:rPr lang="en-US" sz="4129" b="1" spc="-8">
                <a:solidFill>
                  <a:srgbClr val="000000"/>
                </a:solidFill>
                <a:latin typeface="Calibri (MS) Bold"/>
                <a:ea typeface="Calibri (MS) Bold"/>
                <a:cs typeface="Calibri (MS) Bold"/>
                <a:sym typeface="Calibri (MS) Bold"/>
              </a:rPr>
              <a:t>Definition</a:t>
            </a:r>
            <a:r>
              <a:rPr lang="en-US" sz="4129" spc="-8">
                <a:solidFill>
                  <a:srgbClr val="000000"/>
                </a:solidFill>
                <a:latin typeface="Calibri (MS)"/>
                <a:ea typeface="Calibri (MS)"/>
                <a:cs typeface="Calibri (MS)"/>
                <a:sym typeface="Calibri (MS)"/>
              </a:rPr>
              <a:t>:</a:t>
            </a:r>
          </a:p>
          <a:p>
            <a:pPr algn="ctr">
              <a:lnSpc>
                <a:spcPts val="5244"/>
              </a:lnSpc>
              <a:spcBef>
                <a:spcPct val="0"/>
              </a:spcBef>
            </a:pPr>
            <a:r>
              <a:rPr lang="en-US" sz="4129" spc="-8">
                <a:solidFill>
                  <a:srgbClr val="000000"/>
                </a:solidFill>
                <a:latin typeface="Calibri (MS)"/>
                <a:ea typeface="Calibri (MS)"/>
                <a:cs typeface="Calibri (MS)"/>
                <a:sym typeface="Calibri (MS)"/>
              </a:rPr>
              <a:t>Childhood bereavement refers to the loss of a loved one experienced by a child or young person. This can include the death of a parent, sibling, grandparent, or close family member or friend.</a:t>
            </a:r>
          </a:p>
        </p:txBody>
      </p:sp>
      <p:sp>
        <p:nvSpPr>
          <p:cNvPr id="3" name="TextBox 3"/>
          <p:cNvSpPr txBox="1"/>
          <p:nvPr/>
        </p:nvSpPr>
        <p:spPr>
          <a:xfrm>
            <a:off x="3215495" y="1465346"/>
            <a:ext cx="11857010" cy="3678154"/>
          </a:xfrm>
          <a:prstGeom prst="rect">
            <a:avLst/>
          </a:prstGeom>
        </p:spPr>
        <p:txBody>
          <a:bodyPr lIns="0" tIns="0" rIns="0" bIns="0" rtlCol="0" anchor="t">
            <a:spAutoFit/>
          </a:bodyPr>
          <a:lstStyle/>
          <a:p>
            <a:pPr algn="ctr">
              <a:lnSpc>
                <a:spcPts val="5766"/>
              </a:lnSpc>
              <a:spcBef>
                <a:spcPct val="0"/>
              </a:spcBef>
            </a:pPr>
            <a:r>
              <a:rPr lang="en-US" sz="4540" b="1" spc="-9">
                <a:solidFill>
                  <a:srgbClr val="000000"/>
                </a:solidFill>
                <a:latin typeface="Calibri (MS) Bold"/>
                <a:ea typeface="Calibri (MS) Bold"/>
                <a:cs typeface="Calibri (MS) Bold"/>
                <a:sym typeface="Calibri (MS) Bold"/>
              </a:rPr>
              <a:t>Diffiniad</a:t>
            </a:r>
            <a:r>
              <a:rPr lang="en-US" sz="4540" spc="-9">
                <a:solidFill>
                  <a:srgbClr val="000000"/>
                </a:solidFill>
                <a:latin typeface="Calibri (MS)"/>
                <a:ea typeface="Calibri (MS)"/>
                <a:cs typeface="Calibri (MS)"/>
                <a:sym typeface="Calibri (MS)"/>
              </a:rPr>
              <a:t>:</a:t>
            </a:r>
          </a:p>
          <a:p>
            <a:pPr algn="ctr">
              <a:lnSpc>
                <a:spcPts val="5766"/>
              </a:lnSpc>
              <a:spcBef>
                <a:spcPct val="0"/>
              </a:spcBef>
            </a:pPr>
            <a:r>
              <a:rPr lang="en-US" sz="4540" spc="-9">
                <a:solidFill>
                  <a:srgbClr val="000000"/>
                </a:solidFill>
                <a:latin typeface="Calibri (MS)"/>
                <a:ea typeface="Calibri (MS)"/>
                <a:cs typeface="Calibri (MS)"/>
                <a:sym typeface="Calibri (MS)"/>
              </a:rPr>
              <a:t>Mae profedigaeth plentyndod yn cyfeirio at golled person annwyl gan blentyn neu berson ifanc. Gall hyn gynnwys marwolaeth rhiant, brawd/chwaer, mam-gu/tad-cu, aelod o’r teulu neu ffrind agos.</a:t>
            </a:r>
          </a:p>
        </p:txBody>
      </p:sp>
      <p:sp>
        <p:nvSpPr>
          <p:cNvPr id="4" name="TextBox 4"/>
          <p:cNvSpPr txBox="1"/>
          <p:nvPr/>
        </p:nvSpPr>
        <p:spPr>
          <a:xfrm>
            <a:off x="4111154" y="39370"/>
            <a:ext cx="10065693" cy="989330"/>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Beth yw Profedigaeth Plentyndod?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677389" y="2213610"/>
            <a:ext cx="7405112" cy="7679055"/>
          </a:xfrm>
          <a:prstGeom prst="rect">
            <a:avLst/>
          </a:prstGeom>
        </p:spPr>
        <p:txBody>
          <a:bodyPr lIns="0" tIns="0" rIns="0" bIns="0" rtlCol="0" anchor="t">
            <a:spAutoFit/>
          </a:bodyPr>
          <a:lstStyle/>
          <a:p>
            <a:pPr algn="l">
              <a:lnSpc>
                <a:spcPts val="3810"/>
              </a:lnSpc>
              <a:spcBef>
                <a:spcPct val="0"/>
              </a:spcBef>
            </a:pPr>
            <a:r>
              <a:rPr lang="en-US" sz="3000" b="1" spc="-6">
                <a:solidFill>
                  <a:srgbClr val="000000"/>
                </a:solidFill>
                <a:latin typeface="Calibri (MS) Bold"/>
                <a:ea typeface="Calibri (MS) Bold"/>
                <a:cs typeface="Calibri (MS) Bold"/>
                <a:sym typeface="Calibri (MS) Bold"/>
              </a:rPr>
              <a:t>Key Impacts:</a:t>
            </a: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Emotional – Sadness, anger, guilt, anxiety, or withdrawal.</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Behavioural – Changes in sleep, appetite, school performance, or social interactions.</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Cognitive – Difficulty concentrating or understanding death.</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Physical – Stomach aches, headaches, exhaustion.</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algn="l">
              <a:lnSpc>
                <a:spcPts val="3810"/>
              </a:lnSpc>
              <a:spcBef>
                <a:spcPct val="0"/>
              </a:spcBef>
            </a:pPr>
            <a:r>
              <a:rPr lang="en-US" sz="3000" spc="-6">
                <a:solidFill>
                  <a:srgbClr val="000000"/>
                </a:solidFill>
                <a:latin typeface="Calibri (MS)"/>
                <a:ea typeface="Calibri (MS)"/>
                <a:cs typeface="Calibri (MS)"/>
                <a:sym typeface="Calibri (MS)"/>
              </a:rPr>
              <a:t>Children grieve differently from adults, and their responses can vary based on age, personality, and support systems.</a:t>
            </a:r>
          </a:p>
        </p:txBody>
      </p:sp>
      <p:sp>
        <p:nvSpPr>
          <p:cNvPr id="3" name="TextBox 3"/>
          <p:cNvSpPr txBox="1"/>
          <p:nvPr/>
        </p:nvSpPr>
        <p:spPr>
          <a:xfrm>
            <a:off x="1028700" y="2213610"/>
            <a:ext cx="7833732" cy="7679055"/>
          </a:xfrm>
          <a:prstGeom prst="rect">
            <a:avLst/>
          </a:prstGeom>
        </p:spPr>
        <p:txBody>
          <a:bodyPr lIns="0" tIns="0" rIns="0" bIns="0" rtlCol="0" anchor="t">
            <a:spAutoFit/>
          </a:bodyPr>
          <a:lstStyle/>
          <a:p>
            <a:pPr algn="l">
              <a:lnSpc>
                <a:spcPts val="3810"/>
              </a:lnSpc>
              <a:spcBef>
                <a:spcPct val="0"/>
              </a:spcBef>
            </a:pPr>
            <a:r>
              <a:rPr lang="en-US" sz="3000" b="1" spc="-6">
                <a:solidFill>
                  <a:srgbClr val="000000"/>
                </a:solidFill>
                <a:latin typeface="Calibri (MS) Bold"/>
                <a:ea typeface="Calibri (MS) Bold"/>
                <a:cs typeface="Calibri (MS) Bold"/>
                <a:sym typeface="Calibri (MS) Bold"/>
              </a:rPr>
              <a:t>Prif Effeithiau:</a:t>
            </a: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Emosiynol – Tristwch, dicter, euogrwydd, pryder, neu dynnu’n ôl.</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Ymddygiadol – Newidiadau mewn cwsg, archwaeth, perfformiad ysgol neu ryngweithio cymdeithasol.</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Gwybyddol – Anhawster canolbwyntio neu ddeall marwolaeth.</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a:solidFill>
                  <a:srgbClr val="000000"/>
                </a:solidFill>
                <a:latin typeface="Calibri (MS)"/>
                <a:ea typeface="Calibri (MS)"/>
                <a:cs typeface="Calibri (MS)"/>
                <a:sym typeface="Calibri (MS)"/>
              </a:rPr>
              <a:t>Corfforol – Poen stumog, cur pen, blinder.</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algn="l">
              <a:lnSpc>
                <a:spcPts val="3810"/>
              </a:lnSpc>
              <a:spcBef>
                <a:spcPct val="0"/>
              </a:spcBef>
            </a:pPr>
            <a:r>
              <a:rPr lang="en-US" sz="3000" spc="-6">
                <a:solidFill>
                  <a:srgbClr val="000000"/>
                </a:solidFill>
                <a:latin typeface="Calibri (MS)"/>
                <a:ea typeface="Calibri (MS)"/>
                <a:cs typeface="Calibri (MS)"/>
                <a:sym typeface="Calibri (MS)"/>
              </a:rPr>
              <a:t>Mae plant yn galaru’n wahanol i oedolion, ac mae eu hymatebion yn dibynnu ar eu hoedran, eu personoliaeth a’r gefnogaeth sydd ganddynt</a:t>
            </a:r>
          </a:p>
        </p:txBody>
      </p:sp>
      <p:sp>
        <p:nvSpPr>
          <p:cNvPr id="4" name="TextBox 4"/>
          <p:cNvSpPr txBox="1"/>
          <p:nvPr/>
        </p:nvSpPr>
        <p:spPr>
          <a:xfrm>
            <a:off x="4111154" y="39370"/>
            <a:ext cx="10065693" cy="989330"/>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Beth yw Profedigaeth Plentyndod?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470697" y="3069622"/>
            <a:ext cx="7235905" cy="5398289"/>
          </a:xfrm>
          <a:prstGeom prst="rect">
            <a:avLst/>
          </a:prstGeom>
        </p:spPr>
        <p:txBody>
          <a:bodyPr lIns="0" tIns="0" rIns="0" bIns="0" rtlCol="0" anchor="t">
            <a:spAutoFit/>
          </a:bodyPr>
          <a:lstStyle/>
          <a:p>
            <a:pPr marL="726577" lvl="1" indent="-363289" algn="l">
              <a:lnSpc>
                <a:spcPts val="4273"/>
              </a:lnSpc>
              <a:spcBef>
                <a:spcPct val="0"/>
              </a:spcBef>
              <a:buFont typeface="Arial"/>
              <a:buChar char="•"/>
            </a:pPr>
            <a:r>
              <a:rPr lang="en-US" sz="3365" spc="-6">
                <a:solidFill>
                  <a:srgbClr val="000000"/>
                </a:solidFill>
                <a:latin typeface="Calibri (MS)"/>
                <a:ea typeface="Calibri (MS)"/>
                <a:cs typeface="Calibri (MS)"/>
                <a:sym typeface="Calibri (MS)"/>
              </a:rPr>
              <a:t>Grief may not feel normal but it is.</a:t>
            </a:r>
          </a:p>
          <a:p>
            <a:pPr algn="l">
              <a:lnSpc>
                <a:spcPts val="4273"/>
              </a:lnSpc>
              <a:spcBef>
                <a:spcPct val="0"/>
              </a:spcBef>
            </a:pPr>
            <a:endParaRPr lang="en-US" sz="3365" spc="-6">
              <a:solidFill>
                <a:srgbClr val="000000"/>
              </a:solidFill>
              <a:latin typeface="Calibri (MS)"/>
              <a:ea typeface="Calibri (MS)"/>
              <a:cs typeface="Calibri (MS)"/>
              <a:sym typeface="Calibri (MS)"/>
            </a:endParaRPr>
          </a:p>
          <a:p>
            <a:pPr marL="726577" lvl="1" indent="-363289" algn="l">
              <a:lnSpc>
                <a:spcPts val="4273"/>
              </a:lnSpc>
              <a:spcBef>
                <a:spcPct val="0"/>
              </a:spcBef>
              <a:buFont typeface="Arial"/>
              <a:buChar char="•"/>
            </a:pPr>
            <a:r>
              <a:rPr lang="en-US" sz="3365" spc="-6">
                <a:solidFill>
                  <a:srgbClr val="000000"/>
                </a:solidFill>
                <a:latin typeface="Calibri (MS)"/>
                <a:ea typeface="Calibri (MS)"/>
                <a:cs typeface="Calibri (MS)"/>
                <a:sym typeface="Calibri (MS)"/>
              </a:rPr>
              <a:t>Everyone will grieve in their own way.</a:t>
            </a:r>
          </a:p>
          <a:p>
            <a:pPr algn="l">
              <a:lnSpc>
                <a:spcPts val="4273"/>
              </a:lnSpc>
              <a:spcBef>
                <a:spcPct val="0"/>
              </a:spcBef>
            </a:pPr>
            <a:endParaRPr lang="en-US" sz="3365" spc="-6">
              <a:solidFill>
                <a:srgbClr val="000000"/>
              </a:solidFill>
              <a:latin typeface="Calibri (MS)"/>
              <a:ea typeface="Calibri (MS)"/>
              <a:cs typeface="Calibri (MS)"/>
              <a:sym typeface="Calibri (MS)"/>
            </a:endParaRPr>
          </a:p>
          <a:p>
            <a:pPr marL="726577" lvl="1" indent="-363289" algn="l">
              <a:lnSpc>
                <a:spcPts val="4273"/>
              </a:lnSpc>
              <a:spcBef>
                <a:spcPct val="0"/>
              </a:spcBef>
              <a:buFont typeface="Arial"/>
              <a:buChar char="•"/>
            </a:pPr>
            <a:r>
              <a:rPr lang="en-US" sz="3365" spc="-6">
                <a:solidFill>
                  <a:srgbClr val="000000"/>
                </a:solidFill>
                <a:latin typeface="Calibri (MS)"/>
                <a:ea typeface="Calibri (MS)"/>
                <a:cs typeface="Calibri (MS)"/>
                <a:sym typeface="Calibri (MS)"/>
              </a:rPr>
              <a:t>Children may experience all sorts of feelings or they may feel nothing.</a:t>
            </a:r>
          </a:p>
          <a:p>
            <a:pPr algn="l">
              <a:lnSpc>
                <a:spcPts val="4273"/>
              </a:lnSpc>
              <a:spcBef>
                <a:spcPct val="0"/>
              </a:spcBef>
            </a:pPr>
            <a:endParaRPr lang="en-US" sz="3365" spc="-6">
              <a:solidFill>
                <a:srgbClr val="000000"/>
              </a:solidFill>
              <a:latin typeface="Calibri (MS)"/>
              <a:ea typeface="Calibri (MS)"/>
              <a:cs typeface="Calibri (MS)"/>
              <a:sym typeface="Calibri (MS)"/>
            </a:endParaRPr>
          </a:p>
          <a:p>
            <a:pPr marL="726577" lvl="1" indent="-363289" algn="l">
              <a:lnSpc>
                <a:spcPts val="4273"/>
              </a:lnSpc>
              <a:spcBef>
                <a:spcPct val="0"/>
              </a:spcBef>
              <a:buFont typeface="Arial"/>
              <a:buChar char="•"/>
            </a:pPr>
            <a:r>
              <a:rPr lang="en-US" sz="3365" spc="-6">
                <a:solidFill>
                  <a:srgbClr val="000000"/>
                </a:solidFill>
                <a:latin typeface="Calibri (MS)"/>
                <a:ea typeface="Calibri (MS)"/>
                <a:cs typeface="Calibri (MS)"/>
                <a:sym typeface="Calibri (MS)"/>
              </a:rPr>
              <a:t>They may find it easy to talk or they might bottle all of their emotions up.</a:t>
            </a:r>
          </a:p>
        </p:txBody>
      </p:sp>
      <p:sp>
        <p:nvSpPr>
          <p:cNvPr id="3" name="TextBox 3"/>
          <p:cNvSpPr txBox="1"/>
          <p:nvPr/>
        </p:nvSpPr>
        <p:spPr>
          <a:xfrm>
            <a:off x="1028700" y="2643614"/>
            <a:ext cx="6709073" cy="6314806"/>
          </a:xfrm>
          <a:prstGeom prst="rect">
            <a:avLst/>
          </a:prstGeom>
        </p:spPr>
        <p:txBody>
          <a:bodyPr lIns="0" tIns="0" rIns="0" bIns="0" rtlCol="0" anchor="t">
            <a:spAutoFit/>
          </a:bodyPr>
          <a:lstStyle/>
          <a:p>
            <a:pPr marL="647700" lvl="1" indent="-323850" algn="l">
              <a:lnSpc>
                <a:spcPts val="3810"/>
              </a:lnSpc>
              <a:spcBef>
                <a:spcPct val="0"/>
              </a:spcBef>
              <a:buFont typeface="Arial"/>
              <a:buChar char="•"/>
            </a:pPr>
            <a:r>
              <a:rPr lang="en-US" sz="3000" spc="-6" dirty="0" err="1">
                <a:solidFill>
                  <a:srgbClr val="000000"/>
                </a:solidFill>
                <a:latin typeface="Calibri (MS)"/>
                <a:ea typeface="Calibri (MS)"/>
                <a:cs typeface="Calibri (MS)"/>
                <a:sym typeface="Calibri (MS)"/>
              </a:rPr>
              <a:t>Efallai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na</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fydd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galar</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teimlo’n</a:t>
            </a:r>
            <a:r>
              <a:rPr lang="en-US" sz="3000" spc="-6" dirty="0">
                <a:solidFill>
                  <a:srgbClr val="000000"/>
                </a:solidFill>
                <a:latin typeface="Calibri (MS)"/>
                <a:ea typeface="Calibri (MS)"/>
                <a:cs typeface="Calibri (MS)"/>
                <a:sym typeface="Calibri (MS)"/>
              </a:rPr>
              <a:t> normal, </a:t>
            </a:r>
            <a:r>
              <a:rPr lang="en-US" sz="3000" spc="-6" dirty="0" err="1">
                <a:solidFill>
                  <a:srgbClr val="000000"/>
                </a:solidFill>
                <a:latin typeface="Calibri (MS)"/>
                <a:ea typeface="Calibri (MS)"/>
                <a:cs typeface="Calibri (MS)"/>
                <a:sym typeface="Calibri (MS)"/>
              </a:rPr>
              <a:t>ond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mae’n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rhywbeth</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arferol</a:t>
            </a:r>
            <a:r>
              <a:rPr lang="en-US" sz="3000" spc="-6" dirty="0">
                <a:solidFill>
                  <a:srgbClr val="000000"/>
                </a:solidFill>
                <a:latin typeface="Calibri (MS)"/>
                <a:ea typeface="Calibri (MS)"/>
                <a:cs typeface="Calibri (MS)"/>
                <a:sym typeface="Calibri (MS)"/>
              </a:rPr>
              <a:t>.</a:t>
            </a:r>
          </a:p>
          <a:p>
            <a:pPr algn="l">
              <a:lnSpc>
                <a:spcPts val="3810"/>
              </a:lnSpc>
              <a:spcBef>
                <a:spcPct val="0"/>
              </a:spcBef>
            </a:pPr>
            <a:endParaRPr lang="en-US" sz="3000" spc="-6" dirty="0">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dirty="0" err="1">
                <a:solidFill>
                  <a:srgbClr val="000000"/>
                </a:solidFill>
                <a:latin typeface="Calibri (MS)"/>
                <a:ea typeface="Calibri (MS)"/>
                <a:cs typeface="Calibri (MS)"/>
                <a:sym typeface="Calibri (MS)"/>
              </a:rPr>
              <a:t>Bydd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pob</a:t>
            </a:r>
            <a:r>
              <a:rPr lang="en-US" sz="3000" spc="-6" dirty="0">
                <a:solidFill>
                  <a:srgbClr val="000000"/>
                </a:solidFill>
                <a:latin typeface="Calibri (MS)"/>
                <a:ea typeface="Calibri (MS)"/>
                <a:cs typeface="Calibri (MS)"/>
                <a:sym typeface="Calibri (MS)"/>
              </a:rPr>
              <a:t> un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galaru</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ei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ffordd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ei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hun</a:t>
            </a:r>
            <a:r>
              <a:rPr lang="en-US" sz="3000" spc="-6" dirty="0">
                <a:solidFill>
                  <a:srgbClr val="000000"/>
                </a:solidFill>
                <a:latin typeface="Calibri (MS)"/>
                <a:ea typeface="Calibri (MS)"/>
                <a:cs typeface="Calibri (MS)"/>
                <a:sym typeface="Calibri (MS)"/>
              </a:rPr>
              <a:t>.</a:t>
            </a:r>
          </a:p>
          <a:p>
            <a:pPr algn="l">
              <a:lnSpc>
                <a:spcPts val="3810"/>
              </a:lnSpc>
              <a:spcBef>
                <a:spcPct val="0"/>
              </a:spcBef>
            </a:pPr>
            <a:endParaRPr lang="en-US" sz="3000" spc="-6" dirty="0">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dirty="0" err="1">
                <a:solidFill>
                  <a:srgbClr val="000000"/>
                </a:solidFill>
                <a:latin typeface="Calibri (MS)"/>
                <a:ea typeface="Calibri (MS)"/>
                <a:cs typeface="Calibri (MS)"/>
                <a:sym typeface="Calibri (MS)"/>
              </a:rPr>
              <a:t>Efallai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bydd</a:t>
            </a:r>
            <a:r>
              <a:rPr lang="en-US" sz="3000" spc="-6" dirty="0">
                <a:solidFill>
                  <a:srgbClr val="000000"/>
                </a:solidFill>
                <a:latin typeface="Calibri (MS)"/>
                <a:ea typeface="Calibri (MS)"/>
                <a:cs typeface="Calibri (MS)"/>
                <a:sym typeface="Calibri (MS)"/>
              </a:rPr>
              <a:t> plant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profi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pob</a:t>
            </a:r>
            <a:r>
              <a:rPr lang="en-US" sz="3000" spc="-6" dirty="0">
                <a:solidFill>
                  <a:srgbClr val="000000"/>
                </a:solidFill>
                <a:latin typeface="Calibri (MS)"/>
                <a:ea typeface="Calibri (MS)"/>
                <a:cs typeface="Calibri (MS)"/>
                <a:sym typeface="Calibri (MS)"/>
              </a:rPr>
              <a:t> math o </a:t>
            </a:r>
            <a:r>
              <a:rPr lang="en-US" sz="3000" spc="-6" dirty="0" err="1">
                <a:solidFill>
                  <a:srgbClr val="000000"/>
                </a:solidFill>
                <a:latin typeface="Calibri (MS)"/>
                <a:ea typeface="Calibri (MS)"/>
                <a:cs typeface="Calibri (MS)"/>
                <a:sym typeface="Calibri (MS)"/>
              </a:rPr>
              <a:t>deimladau</a:t>
            </a:r>
            <a:r>
              <a:rPr lang="en-US" sz="3000" spc="-6" dirty="0">
                <a:solidFill>
                  <a:srgbClr val="000000"/>
                </a:solidFill>
                <a:latin typeface="Calibri (MS)"/>
                <a:ea typeface="Calibri (MS)"/>
                <a:cs typeface="Calibri (MS)"/>
                <a:sym typeface="Calibri (MS)"/>
              </a:rPr>
              <a:t> neu </a:t>
            </a:r>
            <a:r>
              <a:rPr lang="en-US" sz="3000" spc="-6" dirty="0" err="1">
                <a:solidFill>
                  <a:srgbClr val="000000"/>
                </a:solidFill>
                <a:latin typeface="Calibri (MS)"/>
                <a:ea typeface="Calibri (MS)"/>
                <a:cs typeface="Calibri (MS)"/>
                <a:sym typeface="Calibri (MS)"/>
              </a:rPr>
              <a:t>efallai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na</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fyddant</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teimlo</a:t>
            </a:r>
            <a:r>
              <a:rPr lang="en-US" sz="3000" spc="-6" dirty="0">
                <a:solidFill>
                  <a:srgbClr val="000000"/>
                </a:solidFill>
                <a:latin typeface="Calibri (MS)"/>
                <a:ea typeface="Calibri (MS)"/>
                <a:cs typeface="Calibri (MS)"/>
                <a:sym typeface="Calibri (MS)"/>
              </a:rPr>
              <a:t> dim.</a:t>
            </a:r>
          </a:p>
          <a:p>
            <a:pPr algn="l">
              <a:lnSpc>
                <a:spcPts val="3810"/>
              </a:lnSpc>
              <a:spcBef>
                <a:spcPct val="0"/>
              </a:spcBef>
            </a:pPr>
            <a:endParaRPr lang="en-US" sz="3000" spc="-6" dirty="0">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dirty="0" err="1">
                <a:solidFill>
                  <a:srgbClr val="000000"/>
                </a:solidFill>
                <a:latin typeface="Calibri (MS)"/>
                <a:ea typeface="Calibri (MS)"/>
                <a:cs typeface="Calibri (MS)"/>
                <a:sym typeface="Calibri (MS)"/>
              </a:rPr>
              <a:t>Efallai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bydd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hawdd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iddynt</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siarad</a:t>
            </a:r>
            <a:r>
              <a:rPr lang="en-US" sz="3000" spc="-6" dirty="0">
                <a:solidFill>
                  <a:srgbClr val="000000"/>
                </a:solidFill>
                <a:latin typeface="Calibri (MS)"/>
                <a:ea typeface="Calibri (MS)"/>
                <a:cs typeface="Calibri (MS)"/>
                <a:sym typeface="Calibri (MS)"/>
              </a:rPr>
              <a:t>, neu </a:t>
            </a:r>
            <a:r>
              <a:rPr lang="en-US" sz="3000" spc="-6" dirty="0" err="1">
                <a:solidFill>
                  <a:srgbClr val="000000"/>
                </a:solidFill>
                <a:latin typeface="Calibri (MS)"/>
                <a:ea typeface="Calibri (MS)"/>
                <a:cs typeface="Calibri (MS)"/>
                <a:sym typeface="Calibri (MS)"/>
              </a:rPr>
              <a:t>efallai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byddant</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cadw</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eu</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holl</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deimladau</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i’w</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hunain</a:t>
            </a:r>
            <a:r>
              <a:rPr lang="en-US" sz="3000" spc="-6" dirty="0">
                <a:solidFill>
                  <a:srgbClr val="000000"/>
                </a:solidFill>
                <a:latin typeface="Calibri (MS)"/>
                <a:ea typeface="Calibri (MS)"/>
                <a:cs typeface="Calibri (MS)"/>
                <a:sym typeface="Calibri (MS)"/>
              </a:rPr>
              <a:t>.</a:t>
            </a:r>
          </a:p>
        </p:txBody>
      </p:sp>
      <p:sp>
        <p:nvSpPr>
          <p:cNvPr id="4" name="TextBox 4"/>
          <p:cNvSpPr txBox="1"/>
          <p:nvPr/>
        </p:nvSpPr>
        <p:spPr>
          <a:xfrm>
            <a:off x="5029200" y="-152400"/>
            <a:ext cx="7086600" cy="1757148"/>
          </a:xfrm>
          <a:prstGeom prst="rect">
            <a:avLst/>
          </a:prstGeom>
        </p:spPr>
        <p:txBody>
          <a:bodyPr wrap="square" lIns="0" tIns="0" rIns="0" bIns="0" rtlCol="0" anchor="t">
            <a:spAutoFit/>
          </a:bodyPr>
          <a:lstStyle/>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Beth </a:t>
            </a:r>
            <a:r>
              <a:rPr lang="en-US" sz="5499" b="1" spc="-10" dirty="0" err="1">
                <a:solidFill>
                  <a:srgbClr val="000000"/>
                </a:solidFill>
                <a:latin typeface="Calibri (MS) Bold"/>
                <a:ea typeface="Calibri (MS) Bold"/>
                <a:cs typeface="Calibri (MS) Bold"/>
                <a:sym typeface="Calibri (MS) Bold"/>
              </a:rPr>
              <a:t>yw</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galar</a:t>
            </a:r>
            <a:r>
              <a:rPr lang="en-US" sz="5499" b="1" spc="-10" dirty="0">
                <a:solidFill>
                  <a:srgbClr val="000000"/>
                </a:solidFill>
                <a:latin typeface="Calibri (MS) Bold"/>
                <a:ea typeface="Calibri (MS) Bold"/>
                <a:cs typeface="Calibri (MS) Bold"/>
                <a:sym typeface="Calibri (MS) Bold"/>
              </a:rPr>
              <a:t>?</a:t>
            </a:r>
          </a:p>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What is grief?</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917926" y="3960495"/>
            <a:ext cx="6164188" cy="5297805"/>
          </a:xfrm>
          <a:prstGeom prst="rect">
            <a:avLst/>
          </a:prstGeom>
        </p:spPr>
        <p:txBody>
          <a:bodyPr lIns="0" tIns="0" rIns="0" bIns="0" rtlCol="0" anchor="t">
            <a:spAutoFit/>
          </a:bodyPr>
          <a:lstStyle/>
          <a:p>
            <a:pPr algn="l">
              <a:lnSpc>
                <a:spcPts val="3810"/>
              </a:lnSpc>
              <a:spcBef>
                <a:spcPct val="0"/>
              </a:spcBef>
            </a:pPr>
            <a:r>
              <a:rPr lang="en-US" sz="3000" b="1" spc="-6" dirty="0">
                <a:solidFill>
                  <a:srgbClr val="000000"/>
                </a:solidFill>
                <a:latin typeface="Calibri (MS) Bold"/>
                <a:ea typeface="Calibri (MS) Bold"/>
                <a:cs typeface="Calibri (MS) Bold"/>
                <a:sym typeface="Calibri (MS) Bold"/>
              </a:rPr>
              <a:t>How can grief feel?</a:t>
            </a:r>
          </a:p>
          <a:p>
            <a:pPr algn="l">
              <a:lnSpc>
                <a:spcPts val="3810"/>
              </a:lnSpc>
              <a:spcBef>
                <a:spcPct val="0"/>
              </a:spcBef>
            </a:pPr>
            <a:r>
              <a:rPr lang="en-US" sz="3000" spc="-6" dirty="0">
                <a:solidFill>
                  <a:srgbClr val="000000"/>
                </a:solidFill>
                <a:latin typeface="Calibri (MS)"/>
                <a:ea typeface="Calibri (MS)"/>
                <a:cs typeface="Calibri (MS)"/>
                <a:sym typeface="Calibri (MS)"/>
              </a:rPr>
              <a:t> • Numbness</a:t>
            </a:r>
          </a:p>
          <a:p>
            <a:pPr algn="l">
              <a:lnSpc>
                <a:spcPts val="3810"/>
              </a:lnSpc>
              <a:spcBef>
                <a:spcPct val="0"/>
              </a:spcBef>
            </a:pPr>
            <a:r>
              <a:rPr lang="en-US" sz="3000" spc="-6" dirty="0">
                <a:solidFill>
                  <a:srgbClr val="000000"/>
                </a:solidFill>
                <a:latin typeface="Calibri (MS)"/>
                <a:ea typeface="Calibri (MS)"/>
                <a:cs typeface="Calibri (MS)"/>
                <a:sym typeface="Calibri (MS)"/>
              </a:rPr>
              <a:t> • Disbelief</a:t>
            </a:r>
          </a:p>
          <a:p>
            <a:pPr algn="l">
              <a:lnSpc>
                <a:spcPts val="3810"/>
              </a:lnSpc>
              <a:spcBef>
                <a:spcPct val="0"/>
              </a:spcBef>
            </a:pPr>
            <a:r>
              <a:rPr lang="en-US" sz="3000" spc="-6" dirty="0">
                <a:solidFill>
                  <a:srgbClr val="000000"/>
                </a:solidFill>
                <a:latin typeface="Calibri (MS)"/>
                <a:ea typeface="Calibri (MS)"/>
                <a:cs typeface="Calibri (MS)"/>
                <a:sym typeface="Calibri (MS)"/>
              </a:rPr>
              <a:t> • Confusion</a:t>
            </a:r>
          </a:p>
          <a:p>
            <a:pPr algn="l">
              <a:lnSpc>
                <a:spcPts val="3810"/>
              </a:lnSpc>
              <a:spcBef>
                <a:spcPct val="0"/>
              </a:spcBef>
            </a:pPr>
            <a:r>
              <a:rPr lang="en-US" sz="3000" spc="-6" dirty="0">
                <a:solidFill>
                  <a:srgbClr val="000000"/>
                </a:solidFill>
                <a:latin typeface="Calibri (MS)"/>
                <a:ea typeface="Calibri (MS)"/>
                <a:cs typeface="Calibri (MS)"/>
                <a:sym typeface="Calibri (MS)"/>
              </a:rPr>
              <a:t> • Worry</a:t>
            </a:r>
          </a:p>
          <a:p>
            <a:pPr algn="l">
              <a:lnSpc>
                <a:spcPts val="3810"/>
              </a:lnSpc>
              <a:spcBef>
                <a:spcPct val="0"/>
              </a:spcBef>
            </a:pPr>
            <a:r>
              <a:rPr lang="en-US" sz="3000" spc="-6" dirty="0">
                <a:solidFill>
                  <a:srgbClr val="000000"/>
                </a:solidFill>
                <a:latin typeface="Calibri (MS)"/>
                <a:ea typeface="Calibri (MS)"/>
                <a:cs typeface="Calibri (MS)"/>
                <a:sym typeface="Calibri (MS)"/>
              </a:rPr>
              <a:t> • Anger</a:t>
            </a:r>
          </a:p>
          <a:p>
            <a:pPr algn="l">
              <a:lnSpc>
                <a:spcPts val="3810"/>
              </a:lnSpc>
              <a:spcBef>
                <a:spcPct val="0"/>
              </a:spcBef>
            </a:pPr>
            <a:r>
              <a:rPr lang="en-US" sz="3000" spc="-6" dirty="0">
                <a:solidFill>
                  <a:srgbClr val="000000"/>
                </a:solidFill>
                <a:latin typeface="Calibri (MS)"/>
                <a:ea typeface="Calibri (MS)"/>
                <a:cs typeface="Calibri (MS)"/>
                <a:sym typeface="Calibri (MS)"/>
              </a:rPr>
              <a:t> • Guilt and Regret</a:t>
            </a:r>
          </a:p>
          <a:p>
            <a:pPr algn="l">
              <a:lnSpc>
                <a:spcPts val="3810"/>
              </a:lnSpc>
              <a:spcBef>
                <a:spcPct val="0"/>
              </a:spcBef>
            </a:pPr>
            <a:r>
              <a:rPr lang="en-US" sz="3000" spc="-6" dirty="0">
                <a:solidFill>
                  <a:srgbClr val="000000"/>
                </a:solidFill>
                <a:latin typeface="Calibri (MS)"/>
                <a:ea typeface="Calibri (MS)"/>
                <a:cs typeface="Calibri (MS)"/>
                <a:sym typeface="Calibri (MS)"/>
              </a:rPr>
              <a:t> • Loneliness</a:t>
            </a:r>
          </a:p>
          <a:p>
            <a:pPr algn="l">
              <a:lnSpc>
                <a:spcPts val="3810"/>
              </a:lnSpc>
              <a:spcBef>
                <a:spcPct val="0"/>
              </a:spcBef>
            </a:pPr>
            <a:r>
              <a:rPr lang="en-US" sz="3000" spc="-6" dirty="0">
                <a:solidFill>
                  <a:srgbClr val="000000"/>
                </a:solidFill>
                <a:latin typeface="Calibri (MS)"/>
                <a:ea typeface="Calibri (MS)"/>
                <a:cs typeface="Calibri (MS)"/>
                <a:sym typeface="Calibri (MS)"/>
              </a:rPr>
              <a:t> • Overwhelmed</a:t>
            </a:r>
          </a:p>
          <a:p>
            <a:pPr algn="l">
              <a:lnSpc>
                <a:spcPts val="3810"/>
              </a:lnSpc>
              <a:spcBef>
                <a:spcPct val="0"/>
              </a:spcBef>
            </a:pPr>
            <a:endParaRPr lang="en-US" sz="3000" spc="-6" dirty="0">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dirty="0">
                <a:solidFill>
                  <a:srgbClr val="000000"/>
                </a:solidFill>
                <a:latin typeface="Calibri (MS)"/>
                <a:ea typeface="Calibri (MS)"/>
                <a:cs typeface="Calibri (MS)"/>
                <a:sym typeface="Calibri (MS)"/>
              </a:rPr>
              <a:t>Grief also has physical effects.</a:t>
            </a:r>
          </a:p>
        </p:txBody>
      </p:sp>
      <p:sp>
        <p:nvSpPr>
          <p:cNvPr id="3" name="TextBox 3"/>
          <p:cNvSpPr txBox="1"/>
          <p:nvPr/>
        </p:nvSpPr>
        <p:spPr>
          <a:xfrm>
            <a:off x="1028700" y="4147329"/>
            <a:ext cx="7250533" cy="5297805"/>
          </a:xfrm>
          <a:prstGeom prst="rect">
            <a:avLst/>
          </a:prstGeom>
        </p:spPr>
        <p:txBody>
          <a:bodyPr lIns="0" tIns="0" rIns="0" bIns="0" rtlCol="0" anchor="t">
            <a:spAutoFit/>
          </a:bodyPr>
          <a:lstStyle/>
          <a:p>
            <a:pPr algn="l">
              <a:lnSpc>
                <a:spcPts val="3810"/>
              </a:lnSpc>
              <a:spcBef>
                <a:spcPct val="0"/>
              </a:spcBef>
            </a:pPr>
            <a:r>
              <a:rPr lang="en-US" sz="3000" b="1" spc="-6" dirty="0">
                <a:solidFill>
                  <a:srgbClr val="000000"/>
                </a:solidFill>
                <a:latin typeface="Calibri (MS) Bold"/>
                <a:ea typeface="Calibri (MS) Bold"/>
                <a:cs typeface="Calibri (MS) Bold"/>
                <a:sym typeface="Calibri (MS) Bold"/>
              </a:rPr>
              <a:t>Sut gall </a:t>
            </a:r>
            <a:r>
              <a:rPr lang="en-US" sz="3000" b="1" spc="-6" dirty="0" err="1">
                <a:solidFill>
                  <a:srgbClr val="000000"/>
                </a:solidFill>
                <a:latin typeface="Calibri (MS) Bold"/>
                <a:ea typeface="Calibri (MS) Bold"/>
                <a:cs typeface="Calibri (MS) Bold"/>
                <a:sym typeface="Calibri (MS) Bold"/>
              </a:rPr>
              <a:t>galar</a:t>
            </a:r>
            <a:r>
              <a:rPr lang="en-US" sz="3000" b="1" spc="-6" dirty="0">
                <a:solidFill>
                  <a:srgbClr val="000000"/>
                </a:solidFill>
                <a:latin typeface="Calibri (MS) Bold"/>
                <a:ea typeface="Calibri (MS) Bold"/>
                <a:cs typeface="Calibri (MS) Bold"/>
                <a:sym typeface="Calibri (MS) Bold"/>
              </a:rPr>
              <a:t> </a:t>
            </a:r>
            <a:r>
              <a:rPr lang="en-US" sz="3000" b="1" spc="-6" dirty="0" err="1">
                <a:solidFill>
                  <a:srgbClr val="000000"/>
                </a:solidFill>
                <a:latin typeface="Calibri (MS) Bold"/>
                <a:ea typeface="Calibri (MS) Bold"/>
                <a:cs typeface="Calibri (MS) Bold"/>
                <a:sym typeface="Calibri (MS) Bold"/>
              </a:rPr>
              <a:t>deimlo</a:t>
            </a:r>
            <a:r>
              <a:rPr lang="en-US" sz="3000" b="1" spc="-6" dirty="0">
                <a:solidFill>
                  <a:srgbClr val="000000"/>
                </a:solidFill>
                <a:latin typeface="Calibri (MS) Bold"/>
                <a:ea typeface="Calibri (MS) Bold"/>
                <a:cs typeface="Calibri (MS) Bold"/>
                <a:sym typeface="Calibri (MS) Bold"/>
              </a:rPr>
              <a:t>?</a:t>
            </a: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Diffyg</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teimlad</a:t>
            </a:r>
            <a:endParaRPr lang="en-US" sz="3000" spc="-6" dirty="0">
              <a:solidFill>
                <a:srgbClr val="000000"/>
              </a:solidFill>
              <a:latin typeface="Calibri (MS)"/>
              <a:ea typeface="Calibri (MS)"/>
              <a:cs typeface="Calibri (MS)"/>
              <a:sym typeface="Calibri (MS)"/>
            </a:endParaRP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Angrhediniaeth</a:t>
            </a:r>
            <a:endParaRPr lang="en-US" sz="3000" spc="-6" dirty="0">
              <a:solidFill>
                <a:srgbClr val="000000"/>
              </a:solidFill>
              <a:latin typeface="Calibri (MS)"/>
              <a:ea typeface="Calibri (MS)"/>
              <a:cs typeface="Calibri (MS)"/>
              <a:sym typeface="Calibri (MS)"/>
            </a:endParaRP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Dryswch</a:t>
            </a:r>
            <a:endParaRPr lang="en-US" sz="3000" spc="-6" dirty="0">
              <a:solidFill>
                <a:srgbClr val="000000"/>
              </a:solidFill>
              <a:latin typeface="Calibri (MS)"/>
              <a:ea typeface="Calibri (MS)"/>
              <a:cs typeface="Calibri (MS)"/>
              <a:sym typeface="Calibri (MS)"/>
            </a:endParaRP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Poeni</a:t>
            </a:r>
            <a:endParaRPr lang="en-US" sz="3000" spc="-6" dirty="0">
              <a:solidFill>
                <a:srgbClr val="000000"/>
              </a:solidFill>
              <a:latin typeface="Calibri (MS)"/>
              <a:ea typeface="Calibri (MS)"/>
              <a:cs typeface="Calibri (MS)"/>
              <a:sym typeface="Calibri (MS)"/>
            </a:endParaRP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Dicter</a:t>
            </a:r>
            <a:endParaRPr lang="en-US" sz="3000" spc="-6" dirty="0">
              <a:solidFill>
                <a:srgbClr val="000000"/>
              </a:solidFill>
              <a:latin typeface="Calibri (MS)"/>
              <a:ea typeface="Calibri (MS)"/>
              <a:cs typeface="Calibri (MS)"/>
              <a:sym typeface="Calibri (MS)"/>
            </a:endParaRP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Euogrwydd</a:t>
            </a:r>
            <a:r>
              <a:rPr lang="en-US" sz="3000" spc="-6" dirty="0">
                <a:solidFill>
                  <a:srgbClr val="000000"/>
                </a:solidFill>
                <a:latin typeface="Calibri (MS)"/>
                <a:ea typeface="Calibri (MS)"/>
                <a:cs typeface="Calibri (MS)"/>
                <a:sym typeface="Calibri (MS)"/>
              </a:rPr>
              <a:t> a </a:t>
            </a:r>
            <a:r>
              <a:rPr lang="en-US" sz="3000" spc="-6" dirty="0" err="1">
                <a:solidFill>
                  <a:srgbClr val="000000"/>
                </a:solidFill>
                <a:latin typeface="Calibri (MS)"/>
                <a:ea typeface="Calibri (MS)"/>
                <a:cs typeface="Calibri (MS)"/>
                <a:sym typeface="Calibri (MS)"/>
              </a:rPr>
              <a:t>difaru</a:t>
            </a:r>
            <a:endParaRPr lang="en-US" sz="3000" spc="-6" dirty="0">
              <a:solidFill>
                <a:srgbClr val="000000"/>
              </a:solidFill>
              <a:latin typeface="Calibri (MS)"/>
              <a:ea typeface="Calibri (MS)"/>
              <a:cs typeface="Calibri (MS)"/>
              <a:sym typeface="Calibri (MS)"/>
            </a:endParaRP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Unigrwydd</a:t>
            </a:r>
            <a:endParaRPr lang="en-US" sz="3000" spc="-6" dirty="0">
              <a:solidFill>
                <a:srgbClr val="000000"/>
              </a:solidFill>
              <a:latin typeface="Calibri (MS)"/>
              <a:ea typeface="Calibri (MS)"/>
              <a:cs typeface="Calibri (MS)"/>
              <a:sym typeface="Calibri (MS)"/>
            </a:endParaRPr>
          </a:p>
          <a:p>
            <a:pPr algn="l">
              <a:lnSpc>
                <a:spcPts val="3810"/>
              </a:lnSpc>
              <a:spcBef>
                <a:spcPct val="0"/>
              </a:spcBef>
            </a:pPr>
            <a:r>
              <a:rPr lang="en-US" sz="3000" spc="-6" dirty="0">
                <a:solidFill>
                  <a:srgbClr val="000000"/>
                </a:solidFill>
                <a:latin typeface="Calibri (MS)"/>
                <a:ea typeface="Calibri (MS)"/>
                <a:cs typeface="Calibri (MS)"/>
                <a:sym typeface="Calibri (MS)"/>
              </a:rPr>
              <a:t> • </a:t>
            </a:r>
            <a:r>
              <a:rPr lang="en-US" sz="3000" spc="-6" dirty="0" err="1">
                <a:solidFill>
                  <a:srgbClr val="000000"/>
                </a:solidFill>
                <a:latin typeface="Calibri (MS)"/>
                <a:ea typeface="Calibri (MS)"/>
                <a:cs typeface="Calibri (MS)"/>
                <a:sym typeface="Calibri (MS)"/>
              </a:rPr>
              <a:t>Llethu</a:t>
            </a:r>
            <a:endParaRPr lang="en-US" sz="3000" spc="-6" dirty="0">
              <a:solidFill>
                <a:srgbClr val="000000"/>
              </a:solidFill>
              <a:latin typeface="Calibri (MS)"/>
              <a:ea typeface="Calibri (MS)"/>
              <a:cs typeface="Calibri (MS)"/>
              <a:sym typeface="Calibri (MS)"/>
            </a:endParaRPr>
          </a:p>
          <a:p>
            <a:pPr algn="l">
              <a:lnSpc>
                <a:spcPts val="3810"/>
              </a:lnSpc>
              <a:spcBef>
                <a:spcPct val="0"/>
              </a:spcBef>
            </a:pPr>
            <a:endParaRPr lang="en-US" sz="3000" spc="-6" dirty="0">
              <a:solidFill>
                <a:srgbClr val="000000"/>
              </a:solidFill>
              <a:latin typeface="Calibri (MS)"/>
              <a:ea typeface="Calibri (MS)"/>
              <a:cs typeface="Calibri (MS)"/>
              <a:sym typeface="Calibri (MS)"/>
            </a:endParaRPr>
          </a:p>
          <a:p>
            <a:pPr marL="647700" lvl="1" indent="-323850" algn="l">
              <a:lnSpc>
                <a:spcPts val="3810"/>
              </a:lnSpc>
              <a:spcBef>
                <a:spcPct val="0"/>
              </a:spcBef>
              <a:buFont typeface="Arial"/>
              <a:buChar char="•"/>
            </a:pPr>
            <a:r>
              <a:rPr lang="en-US" sz="3000" spc="-6" dirty="0">
                <a:solidFill>
                  <a:srgbClr val="000000"/>
                </a:solidFill>
                <a:latin typeface="Calibri (MS)"/>
                <a:ea typeface="Calibri (MS)"/>
                <a:cs typeface="Calibri (MS)"/>
                <a:sym typeface="Calibri (MS)"/>
              </a:rPr>
              <a:t>Mae </a:t>
            </a:r>
            <a:r>
              <a:rPr lang="en-US" sz="3000" spc="-6" dirty="0" err="1">
                <a:solidFill>
                  <a:srgbClr val="000000"/>
                </a:solidFill>
                <a:latin typeface="Calibri (MS)"/>
                <a:ea typeface="Calibri (MS)"/>
                <a:cs typeface="Calibri (MS)"/>
                <a:sym typeface="Calibri (MS)"/>
              </a:rPr>
              <a:t>galar</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hefyd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cael</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effaith</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corfforol</a:t>
            </a:r>
            <a:r>
              <a:rPr lang="en-US" sz="3000" spc="-6" dirty="0">
                <a:solidFill>
                  <a:srgbClr val="000000"/>
                </a:solidFill>
                <a:latin typeface="Calibri (MS)"/>
                <a:ea typeface="Calibri (MS)"/>
                <a:cs typeface="Calibri (MS)"/>
                <a:sym typeface="Calibri (MS)"/>
              </a:rPr>
              <a:t>.</a:t>
            </a:r>
          </a:p>
        </p:txBody>
      </p:sp>
      <p:sp>
        <p:nvSpPr>
          <p:cNvPr id="4" name="TextBox 4"/>
          <p:cNvSpPr txBox="1"/>
          <p:nvPr/>
        </p:nvSpPr>
        <p:spPr>
          <a:xfrm>
            <a:off x="5410200" y="-152400"/>
            <a:ext cx="5507725" cy="1757148"/>
          </a:xfrm>
          <a:prstGeom prst="rect">
            <a:avLst/>
          </a:prstGeom>
        </p:spPr>
        <p:txBody>
          <a:bodyPr wrap="square" lIns="0" tIns="0" rIns="0" bIns="0" rtlCol="0" anchor="t">
            <a:spAutoFit/>
          </a:bodyPr>
          <a:lstStyle/>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Beth </a:t>
            </a:r>
            <a:r>
              <a:rPr lang="en-US" sz="5499" b="1" spc="-10" dirty="0" err="1">
                <a:solidFill>
                  <a:srgbClr val="000000"/>
                </a:solidFill>
                <a:latin typeface="Calibri (MS) Bold"/>
                <a:ea typeface="Calibri (MS) Bold"/>
                <a:cs typeface="Calibri (MS) Bold"/>
                <a:sym typeface="Calibri (MS) Bold"/>
              </a:rPr>
              <a:t>yw</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galar</a:t>
            </a:r>
            <a:r>
              <a:rPr lang="en-US" sz="5499" b="1" spc="-10" dirty="0">
                <a:solidFill>
                  <a:srgbClr val="000000"/>
                </a:solidFill>
                <a:latin typeface="Calibri (MS) Bold"/>
                <a:ea typeface="Calibri (MS) Bold"/>
                <a:cs typeface="Calibri (MS) Bold"/>
                <a:sym typeface="Calibri (MS) Bold"/>
              </a:rPr>
              <a:t>?</a:t>
            </a:r>
          </a:p>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What is grief?</a:t>
            </a:r>
          </a:p>
        </p:txBody>
      </p:sp>
      <p:sp>
        <p:nvSpPr>
          <p:cNvPr id="5" name="TextBox 5"/>
          <p:cNvSpPr txBox="1"/>
          <p:nvPr/>
        </p:nvSpPr>
        <p:spPr>
          <a:xfrm>
            <a:off x="2526844" y="2268999"/>
            <a:ext cx="13234312" cy="1964055"/>
          </a:xfrm>
          <a:prstGeom prst="rect">
            <a:avLst/>
          </a:prstGeom>
        </p:spPr>
        <p:txBody>
          <a:bodyPr lIns="0" tIns="0" rIns="0" bIns="0" rtlCol="0" anchor="t">
            <a:spAutoFit/>
          </a:bodyPr>
          <a:lstStyle/>
          <a:p>
            <a:pPr algn="ctr">
              <a:lnSpc>
                <a:spcPts val="3810"/>
              </a:lnSpc>
              <a:spcBef>
                <a:spcPct val="0"/>
              </a:spcBef>
            </a:pPr>
            <a:r>
              <a:rPr lang="en-US" sz="3000" spc="-6">
                <a:solidFill>
                  <a:srgbClr val="000000"/>
                </a:solidFill>
                <a:latin typeface="Calibri (MS)"/>
                <a:ea typeface="Calibri (MS)"/>
                <a:cs typeface="Calibri (MS)"/>
                <a:sym typeface="Calibri (MS)"/>
              </a:rPr>
              <a:t>“Grief is a natural response to loss, and it's the emotional suffering that comes with it. It can occur after any event that disrupts your sense of normalcy, such as the death of a loved one, the loss of a job, or the end of a relationship.”</a:t>
            </a:r>
          </a:p>
          <a:p>
            <a:pPr algn="ctr">
              <a:lnSpc>
                <a:spcPts val="3810"/>
              </a:lnSpc>
              <a:spcBef>
                <a:spcPct val="0"/>
              </a:spcBef>
            </a:pPr>
            <a:endParaRPr lang="en-US" sz="3000" spc="-6">
              <a:solidFill>
                <a:srgbClr val="000000"/>
              </a:solidFill>
              <a:latin typeface="Calibri (MS)"/>
              <a:ea typeface="Calibri (MS)"/>
              <a:cs typeface="Calibri (MS)"/>
              <a:sym typeface="Calibri (M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113035" y="2887324"/>
            <a:ext cx="7933204" cy="6874779"/>
          </a:xfrm>
          <a:prstGeom prst="rect">
            <a:avLst/>
          </a:prstGeom>
        </p:spPr>
        <p:txBody>
          <a:bodyPr lIns="0" tIns="0" rIns="0" bIns="0" rtlCol="0" anchor="t">
            <a:spAutoFit/>
          </a:bodyPr>
          <a:lstStyle/>
          <a:p>
            <a:pPr algn="l">
              <a:lnSpc>
                <a:spcPts val="3889"/>
              </a:lnSpc>
              <a:spcBef>
                <a:spcPct val="0"/>
              </a:spcBef>
            </a:pPr>
            <a:r>
              <a:rPr lang="en-US" sz="3600">
                <a:solidFill>
                  <a:srgbClr val="000000"/>
                </a:solidFill>
                <a:latin typeface="Calibri (MS) Light"/>
                <a:ea typeface="Calibri (MS) Light"/>
                <a:cs typeface="Calibri (MS) Light"/>
                <a:sym typeface="Calibri (MS) Light"/>
              </a:rPr>
              <a:t> • Approx. 1 in 20 children will experience the death of a parent before age 16.</a:t>
            </a:r>
          </a:p>
          <a:p>
            <a:pPr algn="l">
              <a:lnSpc>
                <a:spcPts val="3889"/>
              </a:lnSpc>
              <a:spcBef>
                <a:spcPct val="0"/>
              </a:spcBef>
            </a:pPr>
            <a:r>
              <a:rPr lang="en-US" sz="3600">
                <a:solidFill>
                  <a:srgbClr val="000000"/>
                </a:solidFill>
                <a:latin typeface="Calibri (MS) Light"/>
                <a:ea typeface="Calibri (MS) Light"/>
                <a:cs typeface="Calibri (MS) Light"/>
                <a:sym typeface="Calibri (MS) Light"/>
              </a:rPr>
              <a:t> • Around 127 children per day in the UK lose a parent.</a:t>
            </a:r>
          </a:p>
          <a:p>
            <a:pPr algn="l">
              <a:lnSpc>
                <a:spcPts val="3889"/>
              </a:lnSpc>
              <a:spcBef>
                <a:spcPct val="0"/>
              </a:spcBef>
            </a:pPr>
            <a:r>
              <a:rPr lang="en-US" sz="3600">
                <a:solidFill>
                  <a:srgbClr val="000000"/>
                </a:solidFill>
                <a:latin typeface="Calibri (MS) Light"/>
                <a:ea typeface="Calibri (MS) Light"/>
                <a:cs typeface="Calibri (MS) Light"/>
                <a:sym typeface="Calibri (MS) Light"/>
              </a:rPr>
              <a:t> • Children in disadvantaged areas are more likely to experience bereavement.</a:t>
            </a:r>
          </a:p>
          <a:p>
            <a:pPr algn="l">
              <a:lnSpc>
                <a:spcPts val="3889"/>
              </a:lnSpc>
              <a:spcBef>
                <a:spcPct val="0"/>
              </a:spcBef>
            </a:pPr>
            <a:endParaRPr lang="en-US" sz="3600">
              <a:solidFill>
                <a:srgbClr val="000000"/>
              </a:solidFill>
              <a:latin typeface="Calibri (MS) Light"/>
              <a:ea typeface="Calibri (MS) Light"/>
              <a:cs typeface="Calibri (MS) Light"/>
              <a:sym typeface="Calibri (MS) Light"/>
            </a:endParaRPr>
          </a:p>
          <a:p>
            <a:pPr algn="l">
              <a:lnSpc>
                <a:spcPts val="3889"/>
              </a:lnSpc>
              <a:spcBef>
                <a:spcPct val="0"/>
              </a:spcBef>
            </a:pPr>
            <a:r>
              <a:rPr lang="en-US" sz="3600">
                <a:solidFill>
                  <a:srgbClr val="000000"/>
                </a:solidFill>
                <a:latin typeface="Calibri (MS) Light"/>
                <a:ea typeface="Calibri (MS) Light"/>
                <a:cs typeface="Calibri (MS) Light"/>
                <a:sym typeface="Calibri (MS) Light"/>
              </a:rPr>
              <a:t> </a:t>
            </a:r>
            <a:r>
              <a:rPr lang="en-US" sz="3600" b="1">
                <a:solidFill>
                  <a:srgbClr val="000000"/>
                </a:solidFill>
                <a:latin typeface="Calibri (MS) Bold"/>
                <a:ea typeface="Calibri (MS) Bold"/>
                <a:cs typeface="Calibri (MS) Bold"/>
                <a:sym typeface="Calibri (MS) Bold"/>
              </a:rPr>
              <a:t>Why it’s often overlooked:</a:t>
            </a:r>
          </a:p>
          <a:p>
            <a:pPr algn="l">
              <a:lnSpc>
                <a:spcPts val="3889"/>
              </a:lnSpc>
              <a:spcBef>
                <a:spcPct val="0"/>
              </a:spcBef>
            </a:pPr>
            <a:r>
              <a:rPr lang="en-US" sz="3600">
                <a:solidFill>
                  <a:srgbClr val="000000"/>
                </a:solidFill>
                <a:latin typeface="Calibri (MS) Light"/>
                <a:ea typeface="Calibri (MS) Light"/>
                <a:cs typeface="Calibri (MS) Light"/>
                <a:sym typeface="Calibri (MS) Light"/>
              </a:rPr>
              <a:t> • Schools and professionals may feel unsure about how to support bereaved children.</a:t>
            </a:r>
          </a:p>
          <a:p>
            <a:pPr algn="l">
              <a:lnSpc>
                <a:spcPts val="3889"/>
              </a:lnSpc>
              <a:spcBef>
                <a:spcPct val="0"/>
              </a:spcBef>
            </a:pPr>
            <a:r>
              <a:rPr lang="en-US" sz="3600">
                <a:solidFill>
                  <a:srgbClr val="000000"/>
                </a:solidFill>
                <a:latin typeface="Calibri (MS) Light"/>
                <a:ea typeface="Calibri (MS) Light"/>
                <a:cs typeface="Calibri (MS) Light"/>
                <a:sym typeface="Calibri (MS) Light"/>
              </a:rPr>
              <a:t> • Children grieve differently from adults and may not show obvious signs of distress.</a:t>
            </a:r>
          </a:p>
        </p:txBody>
      </p:sp>
      <p:sp>
        <p:nvSpPr>
          <p:cNvPr id="3" name="TextBox 3"/>
          <p:cNvSpPr txBox="1"/>
          <p:nvPr/>
        </p:nvSpPr>
        <p:spPr>
          <a:xfrm>
            <a:off x="2405211" y="14922"/>
            <a:ext cx="13477577" cy="1875155"/>
          </a:xfrm>
          <a:prstGeom prst="rect">
            <a:avLst/>
          </a:prstGeom>
        </p:spPr>
        <p:txBody>
          <a:bodyPr lIns="0" tIns="0" rIns="0" bIns="0" rtlCol="0" anchor="t">
            <a:spAutoFit/>
          </a:bodyPr>
          <a:lstStyle/>
          <a:p>
            <a:pPr algn="ctr">
              <a:lnSpc>
                <a:spcPts val="6984"/>
              </a:lnSpc>
            </a:pPr>
            <a:r>
              <a:rPr lang="en-US" sz="5499" b="1" spc="-10">
                <a:solidFill>
                  <a:srgbClr val="000000"/>
                </a:solidFill>
                <a:latin typeface="Calibri (MS) Bold"/>
                <a:ea typeface="Calibri (MS) Bold"/>
                <a:cs typeface="Calibri (MS) Bold"/>
                <a:sym typeface="Calibri (MS) Bold"/>
              </a:rPr>
              <a:t>Pam Mae Profedigaeth Plentyndod yn Bwysig?</a:t>
            </a:r>
          </a:p>
          <a:p>
            <a:pPr algn="ctr">
              <a:lnSpc>
                <a:spcPts val="6984"/>
              </a:lnSpc>
              <a:spcBef>
                <a:spcPct val="0"/>
              </a:spcBef>
            </a:pPr>
            <a:r>
              <a:rPr lang="en-US" sz="5499" b="1" spc="-10">
                <a:solidFill>
                  <a:srgbClr val="000000"/>
                </a:solidFill>
                <a:latin typeface="Calibri (MS) Bold"/>
                <a:ea typeface="Calibri (MS) Bold"/>
                <a:cs typeface="Calibri (MS) Bold"/>
                <a:sym typeface="Calibri (MS) Bold"/>
              </a:rPr>
              <a:t> Why Does Childhood Bereavement Matter?</a:t>
            </a:r>
          </a:p>
        </p:txBody>
      </p:sp>
      <p:sp>
        <p:nvSpPr>
          <p:cNvPr id="4" name="TextBox 4"/>
          <p:cNvSpPr txBox="1"/>
          <p:nvPr/>
        </p:nvSpPr>
        <p:spPr>
          <a:xfrm>
            <a:off x="345813" y="2287827"/>
            <a:ext cx="8449837" cy="7502271"/>
          </a:xfrm>
          <a:prstGeom prst="rect">
            <a:avLst/>
          </a:prstGeom>
        </p:spPr>
        <p:txBody>
          <a:bodyPr lIns="0" tIns="0" rIns="0" bIns="0" rtlCol="0" anchor="t">
            <a:spAutoFit/>
          </a:bodyPr>
          <a:lstStyle/>
          <a:p>
            <a:pPr algn="l">
              <a:lnSpc>
                <a:spcPts val="4571"/>
              </a:lnSpc>
              <a:spcBef>
                <a:spcPct val="0"/>
              </a:spcBef>
            </a:pPr>
            <a:r>
              <a:rPr lang="en-US" sz="3599" spc="-7">
                <a:solidFill>
                  <a:srgbClr val="000000"/>
                </a:solidFill>
                <a:latin typeface="Calibri (MS)"/>
                <a:ea typeface="Calibri (MS)"/>
                <a:cs typeface="Calibri (MS)"/>
                <a:sym typeface="Calibri (MS)"/>
              </a:rPr>
              <a:t> • Tua 1 ym mhob 20 o blant yn colli rhiant cyn 16 oed.</a:t>
            </a:r>
          </a:p>
          <a:p>
            <a:pPr algn="l">
              <a:lnSpc>
                <a:spcPts val="4571"/>
              </a:lnSpc>
              <a:spcBef>
                <a:spcPct val="0"/>
              </a:spcBef>
            </a:pPr>
            <a:r>
              <a:rPr lang="en-US" sz="3599" spc="-7">
                <a:solidFill>
                  <a:srgbClr val="000000"/>
                </a:solidFill>
                <a:latin typeface="Calibri (MS)"/>
                <a:ea typeface="Calibri (MS)"/>
                <a:cs typeface="Calibri (MS)"/>
                <a:sym typeface="Calibri (MS)"/>
              </a:rPr>
              <a:t> • 127 o blant bob dydd yn y DU yn colli rhiant.</a:t>
            </a:r>
          </a:p>
          <a:p>
            <a:pPr algn="l">
              <a:lnSpc>
                <a:spcPts val="4571"/>
              </a:lnSpc>
              <a:spcBef>
                <a:spcPct val="0"/>
              </a:spcBef>
            </a:pPr>
            <a:r>
              <a:rPr lang="en-US" sz="3599" spc="-7">
                <a:solidFill>
                  <a:srgbClr val="000000"/>
                </a:solidFill>
                <a:latin typeface="Calibri (MS)"/>
                <a:ea typeface="Calibri (MS)"/>
                <a:cs typeface="Calibri (MS)"/>
                <a:sym typeface="Calibri (MS)"/>
              </a:rPr>
              <a:t> • Plant o gefndiroedd dan anfantais yn fwy tebygol o brofi profedigaeth.</a:t>
            </a:r>
          </a:p>
          <a:p>
            <a:pPr algn="l">
              <a:lnSpc>
                <a:spcPts val="4571"/>
              </a:lnSpc>
              <a:spcBef>
                <a:spcPct val="0"/>
              </a:spcBef>
            </a:pPr>
            <a:endParaRPr lang="en-US" sz="3599" spc="-7">
              <a:solidFill>
                <a:srgbClr val="000000"/>
              </a:solidFill>
              <a:latin typeface="Calibri (MS)"/>
              <a:ea typeface="Calibri (MS)"/>
              <a:cs typeface="Calibri (MS)"/>
              <a:sym typeface="Calibri (MS)"/>
            </a:endParaRPr>
          </a:p>
          <a:p>
            <a:pPr algn="l">
              <a:lnSpc>
                <a:spcPts val="4571"/>
              </a:lnSpc>
              <a:spcBef>
                <a:spcPct val="0"/>
              </a:spcBef>
            </a:pPr>
            <a:r>
              <a:rPr lang="en-US" sz="3599" b="1" spc="-7">
                <a:solidFill>
                  <a:srgbClr val="000000"/>
                </a:solidFill>
                <a:latin typeface="Calibri (MS) Bold"/>
                <a:ea typeface="Calibri (MS) Bold"/>
                <a:cs typeface="Calibri (MS) Bold"/>
                <a:sym typeface="Calibri (MS) Bold"/>
              </a:rPr>
              <a:t>Pam mae’n cael ei anwybyddu’n aml?</a:t>
            </a:r>
          </a:p>
          <a:p>
            <a:pPr algn="l">
              <a:lnSpc>
                <a:spcPts val="4571"/>
              </a:lnSpc>
              <a:spcBef>
                <a:spcPct val="0"/>
              </a:spcBef>
            </a:pPr>
            <a:r>
              <a:rPr lang="en-US" sz="3599" spc="-7">
                <a:solidFill>
                  <a:srgbClr val="000000"/>
                </a:solidFill>
                <a:latin typeface="Calibri (MS)"/>
                <a:ea typeface="Calibri (MS)"/>
                <a:cs typeface="Calibri (MS)"/>
                <a:sym typeface="Calibri (MS)"/>
              </a:rPr>
              <a:t> • Mae ysgolion a gweithwyr proffesiynol yn teimlo’n ansicr sut i gefnogi plant mewn galar.</a:t>
            </a:r>
          </a:p>
          <a:p>
            <a:pPr algn="l">
              <a:lnSpc>
                <a:spcPts val="4571"/>
              </a:lnSpc>
              <a:spcBef>
                <a:spcPct val="0"/>
              </a:spcBef>
            </a:pPr>
            <a:r>
              <a:rPr lang="en-US" sz="3599" spc="-7">
                <a:solidFill>
                  <a:srgbClr val="000000"/>
                </a:solidFill>
                <a:latin typeface="Calibri (MS)"/>
                <a:ea typeface="Calibri (MS)"/>
                <a:cs typeface="Calibri (MS)"/>
                <a:sym typeface="Calibri (MS)"/>
              </a:rPr>
              <a:t> • Nid yw plant bob amser yn dangos eu galar mewn ffyrdd amlwg.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nvGraphicFramePr>
        <p:xfrm>
          <a:off x="0" y="2061760"/>
          <a:ext cx="18288001" cy="7572375"/>
        </p:xfrm>
        <a:graphic>
          <a:graphicData uri="http://schemas.openxmlformats.org/drawingml/2006/table">
            <a:tbl>
              <a:tblPr/>
              <a:tblGrid>
                <a:gridCol w="2095478">
                  <a:extLst>
                    <a:ext uri="{9D8B030D-6E8A-4147-A177-3AD203B41FA5}">
                      <a16:colId xmlns:a16="http://schemas.microsoft.com/office/drawing/2014/main" val="20000"/>
                    </a:ext>
                  </a:extLst>
                </a:gridCol>
                <a:gridCol w="6002333">
                  <a:extLst>
                    <a:ext uri="{9D8B030D-6E8A-4147-A177-3AD203B41FA5}">
                      <a16:colId xmlns:a16="http://schemas.microsoft.com/office/drawing/2014/main" val="20001"/>
                    </a:ext>
                  </a:extLst>
                </a:gridCol>
                <a:gridCol w="5311979">
                  <a:extLst>
                    <a:ext uri="{9D8B030D-6E8A-4147-A177-3AD203B41FA5}">
                      <a16:colId xmlns:a16="http://schemas.microsoft.com/office/drawing/2014/main" val="20002"/>
                    </a:ext>
                  </a:extLst>
                </a:gridCol>
                <a:gridCol w="4878211">
                  <a:extLst>
                    <a:ext uri="{9D8B030D-6E8A-4147-A177-3AD203B41FA5}">
                      <a16:colId xmlns:a16="http://schemas.microsoft.com/office/drawing/2014/main" val="20003"/>
                    </a:ext>
                  </a:extLst>
                </a:gridCol>
              </a:tblGrid>
              <a:tr h="1006120">
                <a:tc>
                  <a:txBody>
                    <a:bodyPr/>
                    <a:lstStyle/>
                    <a:p>
                      <a:pPr algn="ctr">
                        <a:lnSpc>
                          <a:spcPts val="3639"/>
                        </a:lnSpc>
                        <a:defRPr/>
                      </a:pPr>
                      <a:r>
                        <a:rPr lang="en-US" sz="2599" b="1">
                          <a:solidFill>
                            <a:srgbClr val="000000"/>
                          </a:solidFill>
                          <a:latin typeface="Calibri (MS) Bold"/>
                          <a:ea typeface="Calibri (MS) Bold"/>
                          <a:cs typeface="Calibri (MS) Bold"/>
                          <a:sym typeface="Calibri (MS) Bold"/>
                        </a:rPr>
                        <a:t>Age </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639"/>
                        </a:lnSpc>
                        <a:defRPr/>
                      </a:pPr>
                      <a:r>
                        <a:rPr lang="en-US" sz="2599" b="1">
                          <a:solidFill>
                            <a:srgbClr val="000000"/>
                          </a:solidFill>
                          <a:latin typeface="Calibri (MS) Bold"/>
                          <a:ea typeface="Calibri (MS) Bold"/>
                          <a:cs typeface="Calibri (MS) Bold"/>
                          <a:sym typeface="Calibri (MS) Bold"/>
                        </a:rPr>
                        <a:t>Understanding of Death</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639"/>
                        </a:lnSpc>
                        <a:defRPr/>
                      </a:pPr>
                      <a:r>
                        <a:rPr lang="en-US" sz="2599" b="1">
                          <a:solidFill>
                            <a:srgbClr val="000000"/>
                          </a:solidFill>
                          <a:latin typeface="Calibri (MS) Bold"/>
                          <a:ea typeface="Calibri (MS) Bold"/>
                          <a:cs typeface="Calibri (MS) Bold"/>
                          <a:sym typeface="Calibri (MS) Bold"/>
                        </a:rPr>
                        <a:t>Common Reactions</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639"/>
                        </a:lnSpc>
                        <a:defRPr/>
                      </a:pPr>
                      <a:r>
                        <a:rPr lang="en-US" sz="2599" b="1">
                          <a:solidFill>
                            <a:srgbClr val="000000"/>
                          </a:solidFill>
                          <a:latin typeface="Calibri (MS) Bold"/>
                          <a:ea typeface="Calibri (MS) Bold"/>
                          <a:cs typeface="Calibri (MS) Bold"/>
                          <a:sym typeface="Calibri (MS) Bold"/>
                        </a:rPr>
                        <a:t>What Helps?</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extLst>
                  <a:ext uri="{0D108BD9-81ED-4DB2-BD59-A6C34878D82A}">
                    <a16:rowId xmlns:a16="http://schemas.microsoft.com/office/drawing/2014/main" val="10000"/>
                  </a:ext>
                </a:extLst>
              </a:tr>
              <a:tr h="1514475">
                <a:tc>
                  <a:txBody>
                    <a:bodyPr/>
                    <a:lstStyle/>
                    <a:p>
                      <a:pPr algn="ctr">
                        <a:lnSpc>
                          <a:spcPts val="3639"/>
                        </a:lnSpc>
                        <a:defRPr/>
                      </a:pPr>
                      <a:r>
                        <a:rPr lang="en-US" sz="2599">
                          <a:solidFill>
                            <a:srgbClr val="000000"/>
                          </a:solidFill>
                          <a:latin typeface="Calibri (MS)"/>
                          <a:ea typeface="Calibri (MS)"/>
                          <a:cs typeface="Calibri (MS)"/>
                          <a:sym typeface="Calibri (MS)"/>
                        </a:rPr>
                        <a:t>0-2</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639"/>
                        </a:lnSpc>
                        <a:defRPr/>
                      </a:pPr>
                      <a:r>
                        <a:rPr lang="en-US" sz="2599">
                          <a:solidFill>
                            <a:srgbClr val="000000"/>
                          </a:solidFill>
                          <a:latin typeface="Calibri (MS)"/>
                          <a:ea typeface="Calibri (MS)"/>
                          <a:cs typeface="Calibri (MS)"/>
                          <a:sym typeface="Calibri (MS)"/>
                        </a:rPr>
                        <a:t>No concept of death, but sense of loss</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 Crying, sleep disruption, withdrawal</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Reassurance, maintaining routine.</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1"/>
                  </a:ext>
                </a:extLst>
              </a:tr>
              <a:tr h="1514475">
                <a:tc>
                  <a:txBody>
                    <a:bodyPr/>
                    <a:lstStyle/>
                    <a:p>
                      <a:pPr algn="ctr">
                        <a:lnSpc>
                          <a:spcPts val="3639"/>
                        </a:lnSpc>
                        <a:defRPr/>
                      </a:pPr>
                      <a:r>
                        <a:rPr lang="en-US" sz="2599">
                          <a:solidFill>
                            <a:srgbClr val="000000"/>
                          </a:solidFill>
                          <a:latin typeface="Calibri (MS)"/>
                          <a:ea typeface="Calibri (MS)"/>
                          <a:cs typeface="Calibri (MS)"/>
                          <a:sym typeface="Calibri (MS)"/>
                        </a:rPr>
                        <a:t>2-5</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639"/>
                        </a:lnSpc>
                        <a:defRPr/>
                      </a:pPr>
                      <a:r>
                        <a:rPr lang="en-US" sz="2599">
                          <a:solidFill>
                            <a:srgbClr val="000000"/>
                          </a:solidFill>
                          <a:latin typeface="Calibri (MS)"/>
                          <a:ea typeface="Calibri (MS)"/>
                          <a:cs typeface="Calibri (MS)"/>
                          <a:sym typeface="Calibri (MS)"/>
                        </a:rPr>
                        <a:t>Start using “dead” but don’t understand permanence.</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Ask repetitive questions, expect the person to return</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Honest, simple language (avoid “gone to sleep”).</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2"/>
                  </a:ext>
                </a:extLst>
              </a:tr>
              <a:tr h="1514475">
                <a:tc>
                  <a:txBody>
                    <a:bodyPr/>
                    <a:lstStyle/>
                    <a:p>
                      <a:pPr algn="ctr">
                        <a:lnSpc>
                          <a:spcPts val="3639"/>
                        </a:lnSpc>
                        <a:defRPr/>
                      </a:pPr>
                      <a:r>
                        <a:rPr lang="en-US" sz="2599">
                          <a:solidFill>
                            <a:srgbClr val="000000"/>
                          </a:solidFill>
                          <a:latin typeface="Calibri (MS)"/>
                          <a:ea typeface="Calibri (MS)"/>
                          <a:cs typeface="Calibri (MS)"/>
                          <a:sym typeface="Calibri (MS)"/>
                        </a:rPr>
                        <a:t>6-12</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639"/>
                        </a:lnSpc>
                        <a:defRPr/>
                      </a:pPr>
                      <a:r>
                        <a:rPr lang="en-US" sz="2599">
                          <a:solidFill>
                            <a:srgbClr val="000000"/>
                          </a:solidFill>
                          <a:latin typeface="Calibri (MS)"/>
                          <a:ea typeface="Calibri (MS)"/>
                          <a:cs typeface="Calibri (MS)"/>
                          <a:sym typeface="Calibri (MS)"/>
                        </a:rPr>
                        <a:t> Understand death is final but may blame themselves.</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 Anxiety, fear for own/family’s safety</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Clear explanations, allowing expression of emotions.</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3"/>
                  </a:ext>
                </a:extLst>
              </a:tr>
              <a:tr h="2022830">
                <a:tc>
                  <a:txBody>
                    <a:bodyPr/>
                    <a:lstStyle/>
                    <a:p>
                      <a:pPr algn="ctr">
                        <a:lnSpc>
                          <a:spcPts val="3639"/>
                        </a:lnSpc>
                        <a:defRPr/>
                      </a:pPr>
                      <a:r>
                        <a:rPr lang="en-US" sz="2599">
                          <a:solidFill>
                            <a:srgbClr val="000000"/>
                          </a:solidFill>
                          <a:latin typeface="Calibri (MS)"/>
                          <a:ea typeface="Calibri (MS)"/>
                          <a:cs typeface="Calibri (MS)"/>
                          <a:sym typeface="Calibri (MS)"/>
                        </a:rPr>
                        <a:t>Teenagers</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639"/>
                        </a:lnSpc>
                        <a:defRPr/>
                      </a:pPr>
                      <a:r>
                        <a:rPr lang="en-US" sz="2599">
                          <a:solidFill>
                            <a:srgbClr val="000000"/>
                          </a:solidFill>
                          <a:latin typeface="Calibri (MS)"/>
                          <a:ea typeface="Calibri (MS)"/>
                          <a:cs typeface="Calibri (MS)"/>
                          <a:sym typeface="Calibri (MS)"/>
                        </a:rPr>
                        <a:t>Fully understand death but may suppress grief</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Risk-taking, withdrawal, anger</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639"/>
                        </a:lnSpc>
                        <a:defRPr/>
                      </a:pPr>
                      <a:r>
                        <a:rPr lang="en-US" sz="2599">
                          <a:solidFill>
                            <a:srgbClr val="000000"/>
                          </a:solidFill>
                          <a:latin typeface="Calibri (MS)"/>
                          <a:ea typeface="Calibri (MS)"/>
                          <a:cs typeface="Calibri (MS)"/>
                          <a:sym typeface="Calibri (MS)"/>
                        </a:rPr>
                        <a:t>Open conversations, peer support, maintaining boundaries.</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4"/>
                  </a:ext>
                </a:extLst>
              </a:tr>
            </a:tbl>
          </a:graphicData>
        </a:graphic>
      </p:graphicFrame>
      <p:sp>
        <p:nvSpPr>
          <p:cNvPr id="3" name="TextBox 3"/>
          <p:cNvSpPr txBox="1"/>
          <p:nvPr/>
        </p:nvSpPr>
        <p:spPr>
          <a:xfrm>
            <a:off x="1082278" y="107950"/>
            <a:ext cx="16123444" cy="898525"/>
          </a:xfrm>
          <a:prstGeom prst="rect">
            <a:avLst/>
          </a:prstGeom>
        </p:spPr>
        <p:txBody>
          <a:bodyPr lIns="0" tIns="0" rIns="0" bIns="0" rtlCol="0" anchor="t">
            <a:spAutoFit/>
          </a:bodyPr>
          <a:lstStyle/>
          <a:p>
            <a:pPr algn="ctr">
              <a:lnSpc>
                <a:spcPts val="6350"/>
              </a:lnSpc>
              <a:spcBef>
                <a:spcPct val="0"/>
              </a:spcBef>
            </a:pPr>
            <a:r>
              <a:rPr lang="en-US" sz="5000" spc="-10">
                <a:solidFill>
                  <a:srgbClr val="000000"/>
                </a:solidFill>
                <a:latin typeface="Calibri (MS)"/>
                <a:ea typeface="Calibri (MS)"/>
                <a:cs typeface="Calibri (MS)"/>
                <a:sym typeface="Calibri (MS)"/>
              </a:rPr>
              <a:t>Understanding How Children Experience Death (By Age Group)</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graphicFrame>
        <p:nvGraphicFramePr>
          <p:cNvPr id="2" name="Table 2"/>
          <p:cNvGraphicFramePr>
            <a:graphicFrameLocks noGrp="1"/>
          </p:cNvGraphicFramePr>
          <p:nvPr>
            <p:extLst>
              <p:ext uri="{D42A27DB-BD31-4B8C-83A1-F6EECF244321}">
                <p14:modId xmlns:p14="http://schemas.microsoft.com/office/powerpoint/2010/main" val="2387270779"/>
              </p:ext>
            </p:extLst>
          </p:nvPr>
        </p:nvGraphicFramePr>
        <p:xfrm>
          <a:off x="0" y="1361260"/>
          <a:ext cx="18288001" cy="7762875"/>
        </p:xfrm>
        <a:graphic>
          <a:graphicData uri="http://schemas.openxmlformats.org/drawingml/2006/table">
            <a:tbl>
              <a:tblPr/>
              <a:tblGrid>
                <a:gridCol w="2095478">
                  <a:extLst>
                    <a:ext uri="{9D8B030D-6E8A-4147-A177-3AD203B41FA5}">
                      <a16:colId xmlns:a16="http://schemas.microsoft.com/office/drawing/2014/main" val="20000"/>
                    </a:ext>
                  </a:extLst>
                </a:gridCol>
                <a:gridCol w="6002333">
                  <a:extLst>
                    <a:ext uri="{9D8B030D-6E8A-4147-A177-3AD203B41FA5}">
                      <a16:colId xmlns:a16="http://schemas.microsoft.com/office/drawing/2014/main" val="20001"/>
                    </a:ext>
                  </a:extLst>
                </a:gridCol>
                <a:gridCol w="5311979">
                  <a:extLst>
                    <a:ext uri="{9D8B030D-6E8A-4147-A177-3AD203B41FA5}">
                      <a16:colId xmlns:a16="http://schemas.microsoft.com/office/drawing/2014/main" val="20002"/>
                    </a:ext>
                  </a:extLst>
                </a:gridCol>
                <a:gridCol w="4878211">
                  <a:extLst>
                    <a:ext uri="{9D8B030D-6E8A-4147-A177-3AD203B41FA5}">
                      <a16:colId xmlns:a16="http://schemas.microsoft.com/office/drawing/2014/main" val="20003"/>
                    </a:ext>
                  </a:extLst>
                </a:gridCol>
              </a:tblGrid>
              <a:tr h="1024488">
                <a:tc>
                  <a:txBody>
                    <a:bodyPr/>
                    <a:lstStyle/>
                    <a:p>
                      <a:pPr algn="ctr">
                        <a:lnSpc>
                          <a:spcPts val="3779"/>
                        </a:lnSpc>
                        <a:defRPr/>
                      </a:pPr>
                      <a:r>
                        <a:rPr lang="en-US" sz="2699" b="1">
                          <a:solidFill>
                            <a:srgbClr val="000000"/>
                          </a:solidFill>
                          <a:latin typeface="Calibri (MS) Bold"/>
                          <a:ea typeface="Calibri (MS) Bold"/>
                          <a:cs typeface="Calibri (MS) Bold"/>
                          <a:sym typeface="Calibri (MS) Bold"/>
                        </a:rPr>
                        <a:t> Oedran</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779"/>
                        </a:lnSpc>
                        <a:defRPr/>
                      </a:pPr>
                      <a:r>
                        <a:rPr lang="en-US" sz="2699" b="1">
                          <a:solidFill>
                            <a:srgbClr val="000000"/>
                          </a:solidFill>
                          <a:latin typeface="Calibri (MS) Bold"/>
                          <a:ea typeface="Calibri (MS) Bold"/>
                          <a:cs typeface="Calibri (MS) Bold"/>
                          <a:sym typeface="Calibri (MS) Bold"/>
                        </a:rPr>
                        <a:t>Dealltwriaeth o Farwolaeth</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779"/>
                        </a:lnSpc>
                        <a:defRPr/>
                      </a:pPr>
                      <a:r>
                        <a:rPr lang="en-US" sz="2699" b="1">
                          <a:solidFill>
                            <a:srgbClr val="000000"/>
                          </a:solidFill>
                          <a:latin typeface="Calibri (MS) Bold"/>
                          <a:ea typeface="Calibri (MS) Bold"/>
                          <a:cs typeface="Calibri (MS) Bold"/>
                          <a:sym typeface="Calibri (MS) Bold"/>
                        </a:rPr>
                        <a:t>Ymatebion Cyffredin</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779"/>
                        </a:lnSpc>
                        <a:defRPr/>
                      </a:pPr>
                      <a:r>
                        <a:rPr lang="en-US" sz="2699" b="1" dirty="0">
                          <a:solidFill>
                            <a:srgbClr val="000000"/>
                          </a:solidFill>
                          <a:latin typeface="Calibri (MS) Bold"/>
                          <a:ea typeface="Calibri (MS) Bold"/>
                          <a:cs typeface="Calibri (MS) Bold"/>
                          <a:sym typeface="Calibri (MS) Bold"/>
                        </a:rPr>
                        <a:t>Beth </a:t>
                      </a:r>
                      <a:r>
                        <a:rPr lang="en-US" sz="2699" b="1" dirty="0" err="1">
                          <a:solidFill>
                            <a:srgbClr val="000000"/>
                          </a:solidFill>
                          <a:latin typeface="Calibri (MS) Bold"/>
                          <a:ea typeface="Calibri (MS) Bold"/>
                          <a:cs typeface="Calibri (MS) Bold"/>
                          <a:sym typeface="Calibri (MS) Bold"/>
                        </a:rPr>
                        <a:t>sy’n</a:t>
                      </a:r>
                      <a:r>
                        <a:rPr lang="en-US" sz="2699" b="1" dirty="0">
                          <a:solidFill>
                            <a:srgbClr val="000000"/>
                          </a:solidFill>
                          <a:latin typeface="Calibri (MS) Bold"/>
                          <a:ea typeface="Calibri (MS) Bold"/>
                          <a:cs typeface="Calibri (MS) Bold"/>
                          <a:sym typeface="Calibri (MS) Bold"/>
                        </a:rPr>
                        <a:t> </a:t>
                      </a:r>
                      <a:r>
                        <a:rPr lang="en-US" sz="2699" b="1" dirty="0" err="1">
                          <a:solidFill>
                            <a:srgbClr val="000000"/>
                          </a:solidFill>
                          <a:latin typeface="Calibri (MS) Bold"/>
                          <a:ea typeface="Calibri (MS) Bold"/>
                          <a:cs typeface="Calibri (MS) Bold"/>
                          <a:sym typeface="Calibri (MS) Bold"/>
                        </a:rPr>
                        <a:t>helpu</a:t>
                      </a:r>
                      <a:r>
                        <a:rPr lang="en-US" sz="2699" b="1" dirty="0">
                          <a:solidFill>
                            <a:srgbClr val="000000"/>
                          </a:solidFill>
                          <a:latin typeface="Calibri (MS) Bold"/>
                          <a:ea typeface="Calibri (MS) Bold"/>
                          <a:cs typeface="Calibri (MS) Bold"/>
                          <a:sym typeface="Calibri (MS) Bold"/>
                        </a:rPr>
                        <a:t>?</a:t>
                      </a:r>
                      <a:endParaRPr lang="en-US" sz="1100" dirty="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extLst>
                  <a:ext uri="{0D108BD9-81ED-4DB2-BD59-A6C34878D82A}">
                    <a16:rowId xmlns:a16="http://schemas.microsoft.com/office/drawing/2014/main" val="10000"/>
                  </a:ext>
                </a:extLst>
              </a:tr>
              <a:tr h="1552575">
                <a:tc>
                  <a:txBody>
                    <a:bodyPr/>
                    <a:lstStyle/>
                    <a:p>
                      <a:pPr algn="ctr">
                        <a:lnSpc>
                          <a:spcPts val="3779"/>
                        </a:lnSpc>
                        <a:defRPr/>
                      </a:pPr>
                      <a:r>
                        <a:rPr lang="en-US" sz="2699">
                          <a:solidFill>
                            <a:srgbClr val="000000"/>
                          </a:solidFill>
                          <a:latin typeface="Calibri (MS)"/>
                          <a:ea typeface="Calibri (MS)"/>
                          <a:cs typeface="Calibri (MS)"/>
                          <a:sym typeface="Calibri (MS)"/>
                        </a:rPr>
                        <a:t>0-2</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779"/>
                        </a:lnSpc>
                        <a:defRPr/>
                      </a:pPr>
                      <a:r>
                        <a:rPr lang="en-US" sz="2699">
                          <a:solidFill>
                            <a:srgbClr val="000000"/>
                          </a:solidFill>
                          <a:latin typeface="Calibri (MS)"/>
                          <a:ea typeface="Calibri (MS)"/>
                          <a:cs typeface="Calibri (MS)"/>
                          <a:sym typeface="Calibri (MS)"/>
                        </a:rPr>
                        <a:t>Dim cysyniad o farwolaeth, ond yn teimlo colled.</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a:solidFill>
                            <a:srgbClr val="000000"/>
                          </a:solidFill>
                          <a:latin typeface="Calibri (MS)"/>
                          <a:ea typeface="Calibri (MS)"/>
                          <a:cs typeface="Calibri (MS)"/>
                          <a:sym typeface="Calibri (MS)"/>
                        </a:rPr>
                        <a:t>Crio, problemau cysgu, tynnu’n ôl.</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a:solidFill>
                            <a:srgbClr val="000000"/>
                          </a:solidFill>
                          <a:latin typeface="Calibri (MS)"/>
                          <a:ea typeface="Calibri (MS)"/>
                          <a:cs typeface="Calibri (MS)"/>
                          <a:sym typeface="Calibri (MS)"/>
                        </a:rPr>
                        <a:t>Sicrwydd, cadw trefn arferol.</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1"/>
                  </a:ext>
                </a:extLst>
              </a:tr>
              <a:tr h="2080662">
                <a:tc>
                  <a:txBody>
                    <a:bodyPr/>
                    <a:lstStyle/>
                    <a:p>
                      <a:pPr algn="ctr">
                        <a:lnSpc>
                          <a:spcPts val="3779"/>
                        </a:lnSpc>
                        <a:defRPr/>
                      </a:pPr>
                      <a:r>
                        <a:rPr lang="en-US" sz="2699">
                          <a:solidFill>
                            <a:srgbClr val="000000"/>
                          </a:solidFill>
                          <a:latin typeface="Calibri (MS)"/>
                          <a:ea typeface="Calibri (MS)"/>
                          <a:cs typeface="Calibri (MS)"/>
                          <a:sym typeface="Calibri (MS)"/>
                        </a:rPr>
                        <a:t>2-5</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779"/>
                        </a:lnSpc>
                        <a:defRPr/>
                      </a:pPr>
                      <a:r>
                        <a:rPr lang="en-US" sz="2699">
                          <a:solidFill>
                            <a:srgbClr val="000000"/>
                          </a:solidFill>
                          <a:latin typeface="Calibri (MS)"/>
                          <a:ea typeface="Calibri (MS)"/>
                          <a:cs typeface="Calibri (MS)"/>
                          <a:sym typeface="Calibri (MS)"/>
                        </a:rPr>
                        <a:t>Dechrau defnyddio’r gair “marw” ond ddim yn deall ei fod yn barhaol.</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dirty="0" err="1">
                          <a:solidFill>
                            <a:srgbClr val="000000"/>
                          </a:solidFill>
                          <a:latin typeface="Calibri (MS)"/>
                          <a:ea typeface="Calibri (MS)"/>
                          <a:cs typeface="Calibri (MS)"/>
                          <a:sym typeface="Calibri (MS)"/>
                        </a:rPr>
                        <a:t>Gofyn</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cwestiynau</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dro</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ar</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ôl</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tro</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yn</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disgwyl</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i’r</a:t>
                      </a:r>
                      <a:r>
                        <a:rPr lang="en-US" sz="2699" dirty="0">
                          <a:solidFill>
                            <a:srgbClr val="000000"/>
                          </a:solidFill>
                          <a:latin typeface="Calibri (MS)"/>
                          <a:ea typeface="Calibri (MS)"/>
                          <a:cs typeface="Calibri (MS)"/>
                          <a:sym typeface="Calibri (MS)"/>
                        </a:rPr>
                        <a:t> person </a:t>
                      </a:r>
                      <a:r>
                        <a:rPr lang="en-US" sz="2699" dirty="0" err="1">
                          <a:solidFill>
                            <a:srgbClr val="000000"/>
                          </a:solidFill>
                          <a:latin typeface="Calibri (MS)"/>
                          <a:ea typeface="Calibri (MS)"/>
                          <a:cs typeface="Calibri (MS)"/>
                          <a:sym typeface="Calibri (MS)"/>
                        </a:rPr>
                        <a:t>ddychwelyd</a:t>
                      </a:r>
                      <a:r>
                        <a:rPr lang="en-US" sz="2699" dirty="0">
                          <a:solidFill>
                            <a:srgbClr val="000000"/>
                          </a:solidFill>
                          <a:latin typeface="Calibri (MS)"/>
                          <a:ea typeface="Calibri (MS)"/>
                          <a:cs typeface="Calibri (MS)"/>
                          <a:sym typeface="Calibri (MS)"/>
                        </a:rPr>
                        <a:t>.</a:t>
                      </a:r>
                      <a:endParaRPr lang="en-US" sz="1100" dirty="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dirty="0">
                          <a:solidFill>
                            <a:srgbClr val="000000"/>
                          </a:solidFill>
                          <a:latin typeface="Calibri (MS)"/>
                          <a:ea typeface="Calibri (MS)"/>
                          <a:cs typeface="Calibri (MS)"/>
                          <a:sym typeface="Calibri (MS)"/>
                        </a:rPr>
                        <a:t>Iaith </a:t>
                      </a:r>
                      <a:r>
                        <a:rPr lang="en-US" sz="2699" dirty="0" err="1">
                          <a:solidFill>
                            <a:srgbClr val="000000"/>
                          </a:solidFill>
                          <a:latin typeface="Calibri (MS)"/>
                          <a:ea typeface="Calibri (MS)"/>
                          <a:cs typeface="Calibri (MS)"/>
                          <a:sym typeface="Calibri (MS)"/>
                        </a:rPr>
                        <a:t>syml</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gonest</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osgoi</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ymadroddion</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fel</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wedi</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mynd</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i</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gysgu</a:t>
                      </a:r>
                      <a:r>
                        <a:rPr lang="en-US" sz="2699" dirty="0">
                          <a:solidFill>
                            <a:srgbClr val="000000"/>
                          </a:solidFill>
                          <a:latin typeface="Calibri (MS)"/>
                          <a:ea typeface="Calibri (MS)"/>
                          <a:cs typeface="Calibri (MS)"/>
                          <a:sym typeface="Calibri (MS)"/>
                        </a:rPr>
                        <a:t>”).</a:t>
                      </a:r>
                      <a:endParaRPr lang="en-US" sz="1100" dirty="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2"/>
                  </a:ext>
                </a:extLst>
              </a:tr>
              <a:tr h="1552575">
                <a:tc>
                  <a:txBody>
                    <a:bodyPr/>
                    <a:lstStyle/>
                    <a:p>
                      <a:pPr algn="ctr">
                        <a:lnSpc>
                          <a:spcPts val="3779"/>
                        </a:lnSpc>
                        <a:defRPr/>
                      </a:pPr>
                      <a:r>
                        <a:rPr lang="en-US" sz="2699">
                          <a:solidFill>
                            <a:srgbClr val="000000"/>
                          </a:solidFill>
                          <a:latin typeface="Calibri (MS)"/>
                          <a:ea typeface="Calibri (MS)"/>
                          <a:cs typeface="Calibri (MS)"/>
                          <a:sym typeface="Calibri (MS)"/>
                        </a:rPr>
                        <a:t>6-12</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779"/>
                        </a:lnSpc>
                        <a:defRPr/>
                      </a:pPr>
                      <a:r>
                        <a:rPr lang="en-US" sz="2699">
                          <a:solidFill>
                            <a:srgbClr val="000000"/>
                          </a:solidFill>
                          <a:latin typeface="Calibri (MS)"/>
                          <a:ea typeface="Calibri (MS)"/>
                          <a:cs typeface="Calibri (MS)"/>
                          <a:sym typeface="Calibri (MS)"/>
                        </a:rPr>
                        <a:t>Yn deall bod marwolaeth yn derfynol ond gallant feio eu hunain.</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dirty="0" err="1">
                          <a:solidFill>
                            <a:srgbClr val="000000"/>
                          </a:solidFill>
                          <a:latin typeface="Calibri (MS)"/>
                          <a:ea typeface="Calibri (MS)"/>
                          <a:cs typeface="Calibri (MS)"/>
                          <a:sym typeface="Calibri (MS)"/>
                        </a:rPr>
                        <a:t>Pryder</a:t>
                      </a:r>
                      <a:r>
                        <a:rPr lang="en-US" sz="2699" dirty="0">
                          <a:solidFill>
                            <a:srgbClr val="000000"/>
                          </a:solidFill>
                          <a:latin typeface="Calibri (MS)"/>
                          <a:ea typeface="Calibri (MS)"/>
                          <a:cs typeface="Calibri (MS)"/>
                          <a:sym typeface="Calibri (MS)"/>
                        </a:rPr>
                        <a:t>/</a:t>
                      </a:r>
                      <a:r>
                        <a:rPr lang="en-US" sz="2699" dirty="0" err="1">
                          <a:solidFill>
                            <a:srgbClr val="000000"/>
                          </a:solidFill>
                          <a:latin typeface="Calibri (MS)"/>
                          <a:ea typeface="Calibri (MS)"/>
                          <a:cs typeface="Calibri (MS)"/>
                          <a:sym typeface="Calibri (MS)"/>
                        </a:rPr>
                        <a:t>poeni</a:t>
                      </a:r>
                      <a:r>
                        <a:rPr lang="en-US" sz="2699" dirty="0">
                          <a:solidFill>
                            <a:srgbClr val="000000"/>
                          </a:solidFill>
                          <a:latin typeface="Calibri (MS)"/>
                          <a:ea typeface="Calibri (MS)"/>
                          <a:cs typeface="Calibri (MS)"/>
                          <a:sym typeface="Calibri (MS)"/>
                        </a:rPr>
                        <a:t> am </a:t>
                      </a:r>
                      <a:r>
                        <a:rPr lang="en-US" sz="2699" dirty="0" err="1">
                          <a:solidFill>
                            <a:srgbClr val="000000"/>
                          </a:solidFill>
                          <a:latin typeface="Calibri (MS)"/>
                          <a:ea typeface="Calibri (MS)"/>
                          <a:cs typeface="Calibri (MS)"/>
                          <a:sym typeface="Calibri (MS)"/>
                        </a:rPr>
                        <a:t>ddiogelwch</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eu</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hunain</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neu’r</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teulu</a:t>
                      </a:r>
                      <a:r>
                        <a:rPr lang="en-US" sz="2699" dirty="0">
                          <a:solidFill>
                            <a:srgbClr val="000000"/>
                          </a:solidFill>
                          <a:latin typeface="Calibri (MS)"/>
                          <a:ea typeface="Calibri (MS)"/>
                          <a:cs typeface="Calibri (MS)"/>
                          <a:sym typeface="Calibri (MS)"/>
                        </a:rPr>
                        <a:t>.</a:t>
                      </a:r>
                      <a:endParaRPr lang="en-US" sz="1100" dirty="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a:solidFill>
                            <a:srgbClr val="000000"/>
                          </a:solidFill>
                          <a:latin typeface="Calibri (MS)"/>
                          <a:ea typeface="Calibri (MS)"/>
                          <a:cs typeface="Calibri (MS)"/>
                          <a:sym typeface="Calibri (MS)"/>
                        </a:rPr>
                        <a:t>Esboniadau clir, sicrwydd, lle i fynegi emosiynau.</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3"/>
                  </a:ext>
                </a:extLst>
              </a:tr>
              <a:tr h="1552575">
                <a:tc>
                  <a:txBody>
                    <a:bodyPr/>
                    <a:lstStyle/>
                    <a:p>
                      <a:pPr algn="ctr">
                        <a:lnSpc>
                          <a:spcPts val="3779"/>
                        </a:lnSpc>
                        <a:defRPr/>
                      </a:pPr>
                      <a:r>
                        <a:rPr lang="en-US" sz="2699" dirty="0" err="1">
                          <a:solidFill>
                            <a:srgbClr val="000000"/>
                          </a:solidFill>
                          <a:latin typeface="Calibri (MS)"/>
                          <a:cs typeface="Calibri (MS)"/>
                          <a:sym typeface="Calibri (MS)"/>
                        </a:rPr>
                        <a:t>Arddegau</a:t>
                      </a:r>
                      <a:endParaRPr lang="en-US" sz="1100" dirty="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ED7D31"/>
                    </a:solidFill>
                  </a:tcPr>
                </a:tc>
                <a:tc>
                  <a:txBody>
                    <a:bodyPr/>
                    <a:lstStyle/>
                    <a:p>
                      <a:pPr algn="ctr">
                        <a:lnSpc>
                          <a:spcPts val="3779"/>
                        </a:lnSpc>
                        <a:defRPr/>
                      </a:pPr>
                      <a:r>
                        <a:rPr lang="en-US" sz="2699">
                          <a:solidFill>
                            <a:srgbClr val="000000"/>
                          </a:solidFill>
                          <a:latin typeface="Calibri (MS)"/>
                          <a:ea typeface="Calibri (MS)"/>
                          <a:cs typeface="Calibri (MS)"/>
                          <a:sym typeface="Calibri (MS)"/>
                        </a:rPr>
                        <a:t>Dealltwriaeth llawn o farwolaeth ond gallant atal eu galar.</a:t>
                      </a:r>
                      <a:endParaRPr lang="en-US" sz="110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dirty="0" err="1">
                          <a:solidFill>
                            <a:srgbClr val="000000"/>
                          </a:solidFill>
                          <a:latin typeface="Calibri (MS)"/>
                          <a:ea typeface="Calibri (MS)"/>
                          <a:cs typeface="Calibri (MS)"/>
                          <a:sym typeface="Calibri (MS)"/>
                        </a:rPr>
                        <a:t>Ymddygiad</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risg</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tynnu’n</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ôl</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dicter</a:t>
                      </a:r>
                      <a:r>
                        <a:rPr lang="en-US" sz="2699" dirty="0">
                          <a:solidFill>
                            <a:srgbClr val="000000"/>
                          </a:solidFill>
                          <a:latin typeface="Calibri (MS)"/>
                          <a:ea typeface="Calibri (MS)"/>
                          <a:cs typeface="Calibri (MS)"/>
                          <a:sym typeface="Calibri (MS)"/>
                        </a:rPr>
                        <a:t>, </a:t>
                      </a:r>
                      <a:endParaRPr lang="en-US" sz="1100" dirty="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tc>
                  <a:txBody>
                    <a:bodyPr/>
                    <a:lstStyle/>
                    <a:p>
                      <a:pPr algn="ctr">
                        <a:lnSpc>
                          <a:spcPts val="3779"/>
                        </a:lnSpc>
                        <a:defRPr/>
                      </a:pPr>
                      <a:r>
                        <a:rPr lang="en-US" sz="2699" dirty="0" err="1">
                          <a:solidFill>
                            <a:srgbClr val="000000"/>
                          </a:solidFill>
                          <a:latin typeface="Calibri (MS)"/>
                          <a:ea typeface="Calibri (MS)"/>
                          <a:cs typeface="Calibri (MS)"/>
                          <a:sym typeface="Calibri (MS)"/>
                        </a:rPr>
                        <a:t>Sgyrsiau</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agored</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cefnogaeth</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cyfoedion</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cadw</a:t>
                      </a:r>
                      <a:r>
                        <a:rPr lang="en-US" sz="2699" dirty="0">
                          <a:solidFill>
                            <a:srgbClr val="000000"/>
                          </a:solidFill>
                          <a:latin typeface="Calibri (MS)"/>
                          <a:ea typeface="Calibri (MS)"/>
                          <a:cs typeface="Calibri (MS)"/>
                          <a:sym typeface="Calibri (MS)"/>
                        </a:rPr>
                        <a:t> </a:t>
                      </a:r>
                      <a:r>
                        <a:rPr lang="en-US" sz="2699" dirty="0" err="1">
                          <a:solidFill>
                            <a:srgbClr val="000000"/>
                          </a:solidFill>
                          <a:latin typeface="Calibri (MS)"/>
                          <a:ea typeface="Calibri (MS)"/>
                          <a:cs typeface="Calibri (MS)"/>
                          <a:sym typeface="Calibri (MS)"/>
                        </a:rPr>
                        <a:t>ffiniau</a:t>
                      </a:r>
                      <a:r>
                        <a:rPr lang="en-US" sz="2699" dirty="0">
                          <a:solidFill>
                            <a:srgbClr val="000000"/>
                          </a:solidFill>
                          <a:latin typeface="Calibri (MS)"/>
                          <a:ea typeface="Calibri (MS)"/>
                          <a:cs typeface="Calibri (MS)"/>
                          <a:sym typeface="Calibri (MS)"/>
                        </a:rPr>
                        <a:t>.</a:t>
                      </a:r>
                      <a:endParaRPr lang="en-US" sz="1100" dirty="0"/>
                    </a:p>
                  </a:txBody>
                  <a:tcPr marL="190500" marR="190500" marT="190500" marB="190500" anchor="ctr">
                    <a:lnL w="0" cap="flat" cmpd="sng" algn="ctr">
                      <a:solidFill>
                        <a:srgbClr val="FFD699"/>
                      </a:solidFill>
                      <a:prstDash val="solid"/>
                      <a:round/>
                      <a:headEnd type="none" w="med" len="med"/>
                      <a:tailEnd type="none" w="med" len="med"/>
                    </a:lnL>
                    <a:lnR w="0" cap="flat" cmpd="sng" algn="ctr">
                      <a:solidFill>
                        <a:srgbClr val="FFD699"/>
                      </a:solidFill>
                      <a:prstDash val="solid"/>
                      <a:round/>
                      <a:headEnd type="none" w="med" len="med"/>
                      <a:tailEnd type="none" w="med" len="med"/>
                    </a:lnR>
                    <a:lnT w="0" cap="flat" cmpd="sng" algn="ctr">
                      <a:solidFill>
                        <a:srgbClr val="FFD699"/>
                      </a:solidFill>
                      <a:prstDash val="solid"/>
                      <a:round/>
                      <a:headEnd type="none" w="med" len="med"/>
                      <a:tailEnd type="none" w="med" len="med"/>
                    </a:lnT>
                    <a:lnB w="0" cap="flat" cmpd="sng" algn="ctr">
                      <a:solidFill>
                        <a:srgbClr val="FFD699"/>
                      </a:solidFill>
                      <a:prstDash val="solid"/>
                      <a:round/>
                      <a:headEnd type="none" w="med" len="med"/>
                      <a:tailEnd type="none" w="med" len="med"/>
                    </a:lnB>
                    <a:solidFill>
                      <a:srgbClr val="FFD699"/>
                    </a:solidFill>
                  </a:tcPr>
                </a:tc>
                <a:extLst>
                  <a:ext uri="{0D108BD9-81ED-4DB2-BD59-A6C34878D82A}">
                    <a16:rowId xmlns:a16="http://schemas.microsoft.com/office/drawing/2014/main" val="10004"/>
                  </a:ext>
                </a:extLst>
              </a:tr>
            </a:tbl>
          </a:graphicData>
        </a:graphic>
      </p:graphicFrame>
      <p:sp>
        <p:nvSpPr>
          <p:cNvPr id="3" name="TextBox 3"/>
          <p:cNvSpPr txBox="1"/>
          <p:nvPr/>
        </p:nvSpPr>
        <p:spPr>
          <a:xfrm>
            <a:off x="4450631" y="107950"/>
            <a:ext cx="9386739" cy="898525"/>
          </a:xfrm>
          <a:prstGeom prst="rect">
            <a:avLst/>
          </a:prstGeom>
        </p:spPr>
        <p:txBody>
          <a:bodyPr lIns="0" tIns="0" rIns="0" bIns="0" rtlCol="0" anchor="t">
            <a:spAutoFit/>
          </a:bodyPr>
          <a:lstStyle/>
          <a:p>
            <a:pPr algn="ctr">
              <a:lnSpc>
                <a:spcPts val="6350"/>
              </a:lnSpc>
              <a:spcBef>
                <a:spcPct val="0"/>
              </a:spcBef>
            </a:pPr>
            <a:r>
              <a:rPr lang="en-US" sz="5000" spc="-10">
                <a:solidFill>
                  <a:srgbClr val="000000"/>
                </a:solidFill>
                <a:latin typeface="Calibri (MS)"/>
                <a:ea typeface="Calibri (MS)"/>
                <a:cs typeface="Calibri (MS)"/>
                <a:sym typeface="Calibri (MS)"/>
              </a:rPr>
              <a:t>Sut Mae Plant yn Deall Marwolaeth?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029580" y="2504948"/>
            <a:ext cx="7229720" cy="5210302"/>
          </a:xfrm>
          <a:prstGeom prst="rect">
            <a:avLst/>
          </a:prstGeom>
        </p:spPr>
        <p:txBody>
          <a:bodyPr lIns="0" tIns="0" rIns="0" bIns="0" rtlCol="0" anchor="t">
            <a:spAutoFit/>
          </a:bodyPr>
          <a:lstStyle/>
          <a:p>
            <a:pPr algn="l">
              <a:lnSpc>
                <a:spcPts val="4063"/>
              </a:lnSpc>
              <a:spcBef>
                <a:spcPct val="0"/>
              </a:spcBef>
            </a:pPr>
            <a:r>
              <a:rPr lang="en-US" sz="3199" b="1" spc="-6">
                <a:solidFill>
                  <a:srgbClr val="000000"/>
                </a:solidFill>
                <a:latin typeface="Calibri (MS) Bold"/>
                <a:ea typeface="Calibri (MS) Bold"/>
                <a:cs typeface="Calibri (MS) Bold"/>
                <a:sym typeface="Calibri (MS) Bold"/>
              </a:rPr>
              <a:t>Emotional Responses:</a:t>
            </a:r>
          </a:p>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Shock, sadness, guilt, anger, numbness.</a:t>
            </a:r>
          </a:p>
          <a:p>
            <a:pPr algn="l">
              <a:lnSpc>
                <a:spcPts val="4063"/>
              </a:lnSpc>
              <a:spcBef>
                <a:spcPct val="0"/>
              </a:spcBef>
            </a:pPr>
            <a:endParaRPr lang="en-US" sz="3199" spc="-6">
              <a:solidFill>
                <a:srgbClr val="000000"/>
              </a:solidFill>
              <a:latin typeface="Calibri (MS)"/>
              <a:ea typeface="Calibri (MS)"/>
              <a:cs typeface="Calibri (MS)"/>
              <a:sym typeface="Calibri (MS)"/>
            </a:endParaRPr>
          </a:p>
          <a:p>
            <a:pPr algn="l">
              <a:lnSpc>
                <a:spcPts val="4063"/>
              </a:lnSpc>
              <a:spcBef>
                <a:spcPct val="0"/>
              </a:spcBef>
            </a:pPr>
            <a:r>
              <a:rPr lang="en-US" sz="3199" b="1" spc="-6">
                <a:solidFill>
                  <a:srgbClr val="000000"/>
                </a:solidFill>
                <a:latin typeface="Calibri (MS) Bold"/>
                <a:ea typeface="Calibri (MS) Bold"/>
                <a:cs typeface="Calibri (MS) Bold"/>
                <a:sym typeface="Calibri (MS) Bold"/>
              </a:rPr>
              <a:t>Physical Responses:</a:t>
            </a:r>
          </a:p>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Sleep disruption, stomach aches, headaches, changes in appetite.</a:t>
            </a:r>
          </a:p>
          <a:p>
            <a:pPr algn="l">
              <a:lnSpc>
                <a:spcPts val="4063"/>
              </a:lnSpc>
              <a:spcBef>
                <a:spcPct val="0"/>
              </a:spcBef>
            </a:pPr>
            <a:endParaRPr lang="en-US" sz="3199" spc="-6">
              <a:solidFill>
                <a:srgbClr val="000000"/>
              </a:solidFill>
              <a:latin typeface="Calibri (MS)"/>
              <a:ea typeface="Calibri (MS)"/>
              <a:cs typeface="Calibri (MS)"/>
              <a:sym typeface="Calibri (MS)"/>
            </a:endParaRPr>
          </a:p>
          <a:p>
            <a:pPr algn="l">
              <a:lnSpc>
                <a:spcPts val="4063"/>
              </a:lnSpc>
              <a:spcBef>
                <a:spcPct val="0"/>
              </a:spcBef>
            </a:pPr>
            <a:r>
              <a:rPr lang="en-US" sz="3199" b="1" spc="-6">
                <a:solidFill>
                  <a:srgbClr val="000000"/>
                </a:solidFill>
                <a:latin typeface="Calibri (MS) Bold"/>
                <a:ea typeface="Calibri (MS) Bold"/>
                <a:cs typeface="Calibri (MS) Bold"/>
                <a:sym typeface="Calibri (MS) Bold"/>
              </a:rPr>
              <a:t>Behavioural Responses:</a:t>
            </a:r>
          </a:p>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Withdrawal, regression (e.g., bedwetting), acting out, risk-taking.</a:t>
            </a:r>
          </a:p>
        </p:txBody>
      </p:sp>
      <p:sp>
        <p:nvSpPr>
          <p:cNvPr id="3" name="TextBox 3"/>
          <p:cNvSpPr txBox="1"/>
          <p:nvPr/>
        </p:nvSpPr>
        <p:spPr>
          <a:xfrm>
            <a:off x="1028700" y="1990598"/>
            <a:ext cx="7019013" cy="6239002"/>
          </a:xfrm>
          <a:prstGeom prst="rect">
            <a:avLst/>
          </a:prstGeom>
        </p:spPr>
        <p:txBody>
          <a:bodyPr lIns="0" tIns="0" rIns="0" bIns="0" rtlCol="0" anchor="t">
            <a:spAutoFit/>
          </a:bodyPr>
          <a:lstStyle/>
          <a:p>
            <a:pPr algn="l">
              <a:lnSpc>
                <a:spcPts val="4063"/>
              </a:lnSpc>
              <a:spcBef>
                <a:spcPct val="0"/>
              </a:spcBef>
            </a:pPr>
            <a:r>
              <a:rPr lang="en-US" sz="3199" b="1" spc="-6" dirty="0" err="1">
                <a:solidFill>
                  <a:srgbClr val="000000"/>
                </a:solidFill>
                <a:latin typeface="Calibri (MS) Bold"/>
                <a:ea typeface="Calibri (MS) Bold"/>
                <a:cs typeface="Calibri (MS) Bold"/>
                <a:sym typeface="Calibri (MS) Bold"/>
              </a:rPr>
              <a:t>Ymatebion</a:t>
            </a:r>
            <a:r>
              <a:rPr lang="en-US" sz="3199" b="1" spc="-6" dirty="0">
                <a:solidFill>
                  <a:srgbClr val="000000"/>
                </a:solidFill>
                <a:latin typeface="Calibri (MS) Bold"/>
                <a:ea typeface="Calibri (MS) Bold"/>
                <a:cs typeface="Calibri (MS) Bold"/>
                <a:sym typeface="Calibri (MS) Bold"/>
              </a:rPr>
              <a:t> </a:t>
            </a:r>
            <a:r>
              <a:rPr lang="en-US" sz="3199" b="1" spc="-6" dirty="0" err="1">
                <a:solidFill>
                  <a:srgbClr val="000000"/>
                </a:solidFill>
                <a:latin typeface="Calibri (MS) Bold"/>
                <a:ea typeface="Calibri (MS) Bold"/>
                <a:cs typeface="Calibri (MS) Bold"/>
                <a:sym typeface="Calibri (MS) Bold"/>
              </a:rPr>
              <a:t>Emosiynol</a:t>
            </a:r>
            <a:r>
              <a:rPr lang="en-US" sz="3199" b="1" spc="-6" dirty="0">
                <a:solidFill>
                  <a:srgbClr val="000000"/>
                </a:solidFill>
                <a:latin typeface="Calibri (MS) Bold"/>
                <a:ea typeface="Calibri (MS) Bold"/>
                <a:cs typeface="Calibri (MS) Bold"/>
                <a:sym typeface="Calibri (MS) Bold"/>
              </a:rPr>
              <a:t>:</a:t>
            </a:r>
          </a:p>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Sioc</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tristwch</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euogrwydd</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dicter</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teimlo’n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ddideimlad</a:t>
            </a:r>
            <a:r>
              <a:rPr lang="en-US" sz="3199" spc="-6" dirty="0">
                <a:solidFill>
                  <a:srgbClr val="000000"/>
                </a:solidFill>
                <a:latin typeface="Calibri (MS)"/>
                <a:ea typeface="Calibri (MS)"/>
                <a:cs typeface="Calibri (MS)"/>
                <a:sym typeface="Calibri (MS)"/>
              </a:rPr>
              <a:t>.</a:t>
            </a:r>
          </a:p>
          <a:p>
            <a:pPr algn="l">
              <a:lnSpc>
                <a:spcPts val="4063"/>
              </a:lnSpc>
              <a:spcBef>
                <a:spcPct val="0"/>
              </a:spcBef>
            </a:pPr>
            <a:endParaRPr lang="en-US" sz="3199" spc="-6" dirty="0">
              <a:solidFill>
                <a:srgbClr val="000000"/>
              </a:solidFill>
              <a:latin typeface="Calibri (MS)"/>
              <a:ea typeface="Calibri (MS)"/>
              <a:cs typeface="Calibri (MS)"/>
              <a:sym typeface="Calibri (MS)"/>
            </a:endParaRPr>
          </a:p>
          <a:p>
            <a:pPr algn="l">
              <a:lnSpc>
                <a:spcPts val="4063"/>
              </a:lnSpc>
              <a:spcBef>
                <a:spcPct val="0"/>
              </a:spcBef>
            </a:pPr>
            <a:r>
              <a:rPr lang="en-US" sz="3199" b="1" spc="-6" dirty="0" err="1">
                <a:solidFill>
                  <a:srgbClr val="000000"/>
                </a:solidFill>
                <a:latin typeface="Calibri (MS) Bold"/>
                <a:ea typeface="Calibri (MS) Bold"/>
                <a:cs typeface="Calibri (MS) Bold"/>
                <a:sym typeface="Calibri (MS) Bold"/>
              </a:rPr>
              <a:t>Ymatebion</a:t>
            </a:r>
            <a:r>
              <a:rPr lang="en-US" sz="3199" b="1" spc="-6" dirty="0">
                <a:solidFill>
                  <a:srgbClr val="000000"/>
                </a:solidFill>
                <a:latin typeface="Calibri (MS) Bold"/>
                <a:ea typeface="Calibri (MS) Bold"/>
                <a:cs typeface="Calibri (MS) Bold"/>
                <a:sym typeface="Calibri (MS) Bold"/>
              </a:rPr>
              <a:t> </a:t>
            </a:r>
            <a:r>
              <a:rPr lang="en-US" sz="3199" b="1" spc="-6" dirty="0" err="1">
                <a:solidFill>
                  <a:srgbClr val="000000"/>
                </a:solidFill>
                <a:latin typeface="Calibri (MS) Bold"/>
                <a:ea typeface="Calibri (MS) Bold"/>
                <a:cs typeface="Calibri (MS) Bold"/>
                <a:sym typeface="Calibri (MS) Bold"/>
              </a:rPr>
              <a:t>Corfforol</a:t>
            </a:r>
            <a:r>
              <a:rPr lang="en-US" sz="3199" b="1" spc="-6" dirty="0">
                <a:solidFill>
                  <a:srgbClr val="000000"/>
                </a:solidFill>
                <a:latin typeface="Calibri (MS) Bold"/>
                <a:ea typeface="Calibri (MS) Bold"/>
                <a:cs typeface="Calibri (MS) Bold"/>
                <a:sym typeface="Calibri (MS) Bold"/>
              </a:rPr>
              <a:t>:</a:t>
            </a:r>
          </a:p>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Problemau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cysgu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poen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yn</a:t>
            </a:r>
            <a:r>
              <a:rPr lang="en-US" sz="3199" spc="-6" dirty="0">
                <a:solidFill>
                  <a:srgbClr val="000000"/>
                </a:solidFill>
                <a:latin typeface="Calibri (MS)"/>
                <a:ea typeface="Calibri (MS)"/>
                <a:cs typeface="Calibri (MS)"/>
                <a:sym typeface="Calibri (MS)"/>
              </a:rPr>
              <a:t> y </a:t>
            </a:r>
            <a:r>
              <a:rPr lang="en-US" sz="3199" spc="-6" dirty="0" err="1">
                <a:solidFill>
                  <a:srgbClr val="000000"/>
                </a:solidFill>
                <a:latin typeface="Calibri (MS)"/>
                <a:ea typeface="Calibri (MS)"/>
                <a:cs typeface="Calibri (MS)"/>
                <a:sym typeface="Calibri (MS)"/>
              </a:rPr>
              <a:t>stumog</a:t>
            </a:r>
            <a:r>
              <a:rPr lang="en-US" sz="3199" spc="-6" dirty="0">
                <a:solidFill>
                  <a:srgbClr val="000000"/>
                </a:solidFill>
                <a:latin typeface="Calibri (MS)"/>
                <a:ea typeface="Calibri (MS)"/>
                <a:cs typeface="Calibri (MS)"/>
                <a:sym typeface="Calibri (MS)"/>
              </a:rPr>
              <a:t>, cur pen, </a:t>
            </a:r>
            <a:r>
              <a:rPr lang="en-US" sz="3199" spc="-6" dirty="0" err="1">
                <a:solidFill>
                  <a:srgbClr val="000000"/>
                </a:solidFill>
                <a:latin typeface="Calibri (MS)"/>
                <a:ea typeface="Calibri (MS)"/>
                <a:cs typeface="Calibri (MS)"/>
                <a:sym typeface="Calibri (MS)"/>
              </a:rPr>
              <a:t>newid</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mewn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archwaeth</a:t>
            </a:r>
            <a:r>
              <a:rPr lang="en-US" sz="3199" spc="-6" dirty="0">
                <a:solidFill>
                  <a:srgbClr val="000000"/>
                </a:solidFill>
                <a:latin typeface="Calibri (MS)"/>
                <a:ea typeface="Calibri (MS)"/>
                <a:cs typeface="Calibri (MS)"/>
                <a:sym typeface="Calibri (MS)"/>
              </a:rPr>
              <a:t>.</a:t>
            </a:r>
          </a:p>
          <a:p>
            <a:pPr algn="l">
              <a:lnSpc>
                <a:spcPts val="4063"/>
              </a:lnSpc>
              <a:spcBef>
                <a:spcPct val="0"/>
              </a:spcBef>
            </a:pPr>
            <a:endParaRPr lang="en-US" sz="3199" spc="-6" dirty="0">
              <a:solidFill>
                <a:srgbClr val="000000"/>
              </a:solidFill>
              <a:latin typeface="Calibri (MS)"/>
              <a:ea typeface="Calibri (MS)"/>
              <a:cs typeface="Calibri (MS)"/>
              <a:sym typeface="Calibri (MS)"/>
            </a:endParaRPr>
          </a:p>
          <a:p>
            <a:pPr algn="l">
              <a:lnSpc>
                <a:spcPts val="4063"/>
              </a:lnSpc>
              <a:spcBef>
                <a:spcPct val="0"/>
              </a:spcBef>
            </a:pPr>
            <a:r>
              <a:rPr lang="en-US" sz="3199" b="1" spc="-6" dirty="0" err="1">
                <a:solidFill>
                  <a:srgbClr val="000000"/>
                </a:solidFill>
                <a:latin typeface="Calibri (MS) Bold"/>
                <a:ea typeface="Calibri (MS) Bold"/>
                <a:cs typeface="Calibri (MS) Bold"/>
                <a:sym typeface="Calibri (MS) Bold"/>
              </a:rPr>
              <a:t>Ymddygiadau</a:t>
            </a:r>
            <a:r>
              <a:rPr lang="en-US" sz="3199" b="1" spc="-6" dirty="0">
                <a:solidFill>
                  <a:srgbClr val="000000"/>
                </a:solidFill>
                <a:latin typeface="Calibri (MS) Bold"/>
                <a:ea typeface="Calibri (MS) Bold"/>
                <a:cs typeface="Calibri (MS) Bold"/>
                <a:sym typeface="Calibri (MS) Bold"/>
              </a:rPr>
              <a:t> </a:t>
            </a:r>
            <a:r>
              <a:rPr lang="en-US" sz="3199" b="1" spc="-6" dirty="0" err="1">
                <a:solidFill>
                  <a:srgbClr val="000000"/>
                </a:solidFill>
                <a:latin typeface="Calibri (MS) Bold"/>
                <a:ea typeface="Calibri (MS) Bold"/>
                <a:cs typeface="Calibri (MS) Bold"/>
                <a:sym typeface="Calibri (MS) Bold"/>
              </a:rPr>
              <a:t>Cyffredin</a:t>
            </a:r>
            <a:r>
              <a:rPr lang="en-US" sz="3199" b="1" spc="-6" dirty="0">
                <a:solidFill>
                  <a:srgbClr val="000000"/>
                </a:solidFill>
                <a:latin typeface="Calibri (MS) Bold"/>
                <a:ea typeface="Calibri (MS) Bold"/>
                <a:cs typeface="Calibri (MS) Bold"/>
                <a:sym typeface="Calibri (MS) Bold"/>
              </a:rPr>
              <a:t>:</a:t>
            </a:r>
          </a:p>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Tynnu’n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ôl</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mynd</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yn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ôl</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i</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ymddygiadau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babanod</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e.e.</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gwlychu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gwely</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dangos</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dicter</a:t>
            </a:r>
            <a:r>
              <a:rPr lang="en-US" sz="3199" spc="-6" dirty="0">
                <a:solidFill>
                  <a:srgbClr val="000000"/>
                </a:solidFill>
                <a:latin typeface="Calibri (MS)"/>
                <a:ea typeface="Calibri (MS)"/>
                <a:cs typeface="Calibri (MS)"/>
                <a:sym typeface="Calibri (MS)"/>
              </a:rPr>
              <a:t> neu </a:t>
            </a:r>
            <a:r>
              <a:rPr lang="en-US" sz="3199" spc="-6" dirty="0" err="1">
                <a:solidFill>
                  <a:srgbClr val="000000"/>
                </a:solidFill>
                <a:latin typeface="Calibri (MS)"/>
                <a:ea typeface="Calibri (MS)"/>
                <a:cs typeface="Calibri (MS)"/>
                <a:sym typeface="Calibri (MS)"/>
              </a:rPr>
              <a:t>risgiau</a:t>
            </a:r>
            <a:r>
              <a:rPr lang="en-US" sz="3199" spc="-6" dirty="0">
                <a:solidFill>
                  <a:srgbClr val="000000"/>
                </a:solidFill>
                <a:latin typeface="Calibri (MS)"/>
                <a:ea typeface="Calibri (MS)"/>
                <a:cs typeface="Calibri (MS)"/>
                <a:sym typeface="Calibri (MS)"/>
              </a:rPr>
              <a:t>.</a:t>
            </a:r>
          </a:p>
        </p:txBody>
      </p:sp>
      <p:sp>
        <p:nvSpPr>
          <p:cNvPr id="4" name="TextBox 4"/>
          <p:cNvSpPr txBox="1"/>
          <p:nvPr/>
        </p:nvSpPr>
        <p:spPr>
          <a:xfrm>
            <a:off x="4904817" y="14922"/>
            <a:ext cx="8478366" cy="1875155"/>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Ymatebion Galar mewn Plant</a:t>
            </a:r>
          </a:p>
          <a:p>
            <a:pPr algn="ctr">
              <a:lnSpc>
                <a:spcPts val="6984"/>
              </a:lnSpc>
              <a:spcBef>
                <a:spcPct val="0"/>
              </a:spcBef>
            </a:pPr>
            <a:r>
              <a:rPr lang="en-US" sz="5499" b="1" spc="-10">
                <a:solidFill>
                  <a:srgbClr val="000000"/>
                </a:solidFill>
                <a:latin typeface="Calibri (MS) Bold"/>
                <a:ea typeface="Calibri (MS) Bold"/>
                <a:cs typeface="Calibri (MS) Bold"/>
                <a:sym typeface="Calibri (MS) Bold"/>
              </a:rPr>
              <a:t>Grief Responses in Children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9839179" y="2704457"/>
            <a:ext cx="7420121" cy="5915025"/>
          </a:xfrm>
          <a:prstGeom prst="rect">
            <a:avLst/>
          </a:prstGeom>
        </p:spPr>
        <p:txBody>
          <a:bodyPr lIns="0" tIns="0" rIns="0" bIns="0" rtlCol="0" anchor="t">
            <a:spAutoFit/>
          </a:bodyPr>
          <a:lstStyle/>
          <a:p>
            <a:pPr algn="l">
              <a:lnSpc>
                <a:spcPts val="4200"/>
              </a:lnSpc>
              <a:spcBef>
                <a:spcPct val="0"/>
              </a:spcBef>
            </a:pPr>
            <a:r>
              <a:rPr lang="en-US" sz="3000" b="1">
                <a:solidFill>
                  <a:srgbClr val="000000"/>
                </a:solidFill>
                <a:latin typeface="Calibri (MS) Bold"/>
                <a:ea typeface="Calibri (MS) Bold"/>
                <a:cs typeface="Calibri (MS) Bold"/>
                <a:sym typeface="Calibri (MS) Bold"/>
              </a:rPr>
              <a:t>Personal barriers:</a:t>
            </a:r>
          </a:p>
          <a:p>
            <a:pPr algn="l">
              <a:lnSpc>
                <a:spcPts val="4200"/>
              </a:lnSpc>
              <a:spcBef>
                <a:spcPct val="0"/>
              </a:spcBef>
            </a:pPr>
            <a:r>
              <a:rPr lang="en-US" sz="3000">
                <a:solidFill>
                  <a:srgbClr val="000000"/>
                </a:solidFill>
                <a:latin typeface="Calibri (MS)"/>
                <a:ea typeface="Calibri (MS)"/>
                <a:cs typeface="Calibri (MS)"/>
                <a:sym typeface="Calibri (MS)"/>
              </a:rPr>
              <a:t> • Adults feel uncomfortable discussing death.</a:t>
            </a:r>
          </a:p>
          <a:p>
            <a:pPr algn="l">
              <a:lnSpc>
                <a:spcPts val="4200"/>
              </a:lnSpc>
              <a:spcBef>
                <a:spcPct val="0"/>
              </a:spcBef>
            </a:pPr>
            <a:r>
              <a:rPr lang="en-US" sz="3000">
                <a:solidFill>
                  <a:srgbClr val="000000"/>
                </a:solidFill>
                <a:latin typeface="Calibri (MS)"/>
                <a:ea typeface="Calibri (MS)"/>
                <a:cs typeface="Calibri (MS)"/>
                <a:sym typeface="Calibri (MS)"/>
              </a:rPr>
              <a:t> • Fear of saying the “wrong” thing.</a:t>
            </a:r>
          </a:p>
          <a:p>
            <a:pPr algn="l">
              <a:lnSpc>
                <a:spcPts val="4200"/>
              </a:lnSpc>
              <a:spcBef>
                <a:spcPct val="0"/>
              </a:spcBef>
            </a:pPr>
            <a:endParaRPr lang="en-US" sz="3000">
              <a:solidFill>
                <a:srgbClr val="000000"/>
              </a:solidFill>
              <a:latin typeface="Calibri (MS)"/>
              <a:ea typeface="Calibri (MS)"/>
              <a:cs typeface="Calibri (MS)"/>
              <a:sym typeface="Calibri (MS)"/>
            </a:endParaRPr>
          </a:p>
          <a:p>
            <a:pPr algn="l">
              <a:lnSpc>
                <a:spcPts val="4200"/>
              </a:lnSpc>
              <a:spcBef>
                <a:spcPct val="0"/>
              </a:spcBef>
            </a:pPr>
            <a:r>
              <a:rPr lang="en-US" sz="3000" b="1">
                <a:solidFill>
                  <a:srgbClr val="000000"/>
                </a:solidFill>
                <a:latin typeface="Calibri (MS) Bold"/>
                <a:ea typeface="Calibri (MS) Bold"/>
                <a:cs typeface="Calibri (MS) Bold"/>
                <a:sym typeface="Calibri (MS) Bold"/>
              </a:rPr>
              <a:t>Social barriers:</a:t>
            </a:r>
          </a:p>
          <a:p>
            <a:pPr algn="l">
              <a:lnSpc>
                <a:spcPts val="4200"/>
              </a:lnSpc>
              <a:spcBef>
                <a:spcPct val="0"/>
              </a:spcBef>
            </a:pPr>
            <a:r>
              <a:rPr lang="en-US" sz="3000">
                <a:solidFill>
                  <a:srgbClr val="000000"/>
                </a:solidFill>
                <a:latin typeface="Calibri (MS)"/>
                <a:ea typeface="Calibri (MS)"/>
                <a:cs typeface="Calibri (MS)"/>
                <a:sym typeface="Calibri (MS)"/>
              </a:rPr>
              <a:t> • Cultural differences in grieving.</a:t>
            </a:r>
          </a:p>
          <a:p>
            <a:pPr algn="l">
              <a:lnSpc>
                <a:spcPts val="4200"/>
              </a:lnSpc>
              <a:spcBef>
                <a:spcPct val="0"/>
              </a:spcBef>
            </a:pPr>
            <a:r>
              <a:rPr lang="en-US" sz="3000">
                <a:solidFill>
                  <a:srgbClr val="000000"/>
                </a:solidFill>
                <a:latin typeface="Calibri (MS)"/>
                <a:ea typeface="Calibri (MS)"/>
                <a:cs typeface="Calibri (MS)"/>
                <a:sym typeface="Calibri (MS)"/>
              </a:rPr>
              <a:t> • Stigma around discussing emotions.</a:t>
            </a:r>
          </a:p>
          <a:p>
            <a:pPr algn="l">
              <a:lnSpc>
                <a:spcPts val="4200"/>
              </a:lnSpc>
              <a:spcBef>
                <a:spcPct val="0"/>
              </a:spcBef>
            </a:pPr>
            <a:r>
              <a:rPr lang="en-US" sz="3000" b="1">
                <a:solidFill>
                  <a:srgbClr val="000000"/>
                </a:solidFill>
                <a:latin typeface="Calibri (MS) Bold"/>
                <a:ea typeface="Calibri (MS) Bold"/>
                <a:cs typeface="Calibri (MS) Bold"/>
                <a:sym typeface="Calibri (MS) Bold"/>
              </a:rPr>
              <a:t> </a:t>
            </a:r>
          </a:p>
          <a:p>
            <a:pPr algn="l">
              <a:lnSpc>
                <a:spcPts val="4200"/>
              </a:lnSpc>
              <a:spcBef>
                <a:spcPct val="0"/>
              </a:spcBef>
            </a:pPr>
            <a:r>
              <a:rPr lang="en-US" sz="3000" b="1">
                <a:solidFill>
                  <a:srgbClr val="000000"/>
                </a:solidFill>
                <a:latin typeface="Calibri (MS) Bold"/>
                <a:ea typeface="Calibri (MS) Bold"/>
                <a:cs typeface="Calibri (MS) Bold"/>
                <a:sym typeface="Calibri (MS) Bold"/>
              </a:rPr>
              <a:t>Systemic barriers:</a:t>
            </a:r>
          </a:p>
          <a:p>
            <a:pPr algn="l">
              <a:lnSpc>
                <a:spcPts val="4200"/>
              </a:lnSpc>
              <a:spcBef>
                <a:spcPct val="0"/>
              </a:spcBef>
            </a:pPr>
            <a:r>
              <a:rPr lang="en-US" sz="3000">
                <a:solidFill>
                  <a:srgbClr val="000000"/>
                </a:solidFill>
                <a:latin typeface="Calibri (MS)"/>
                <a:ea typeface="Calibri (MS)"/>
                <a:cs typeface="Calibri (MS)"/>
                <a:sym typeface="Calibri (MS)"/>
              </a:rPr>
              <a:t> • Lack of training for professionals.</a:t>
            </a:r>
          </a:p>
          <a:p>
            <a:pPr algn="l">
              <a:lnSpc>
                <a:spcPts val="4200"/>
              </a:lnSpc>
              <a:spcBef>
                <a:spcPct val="0"/>
              </a:spcBef>
            </a:pPr>
            <a:r>
              <a:rPr lang="en-US" sz="3000">
                <a:solidFill>
                  <a:srgbClr val="000000"/>
                </a:solidFill>
                <a:latin typeface="Calibri (MS)"/>
                <a:ea typeface="Calibri (MS)"/>
                <a:cs typeface="Calibri (MS)"/>
                <a:sym typeface="Calibri (MS)"/>
              </a:rPr>
              <a:t> • Limited access to child bereavement services.</a:t>
            </a:r>
          </a:p>
        </p:txBody>
      </p:sp>
      <p:sp>
        <p:nvSpPr>
          <p:cNvPr id="3" name="TextBox 3"/>
          <p:cNvSpPr txBox="1"/>
          <p:nvPr/>
        </p:nvSpPr>
        <p:spPr>
          <a:xfrm>
            <a:off x="1028700" y="2555867"/>
            <a:ext cx="7552891" cy="6250305"/>
          </a:xfrm>
          <a:prstGeom prst="rect">
            <a:avLst/>
          </a:prstGeom>
        </p:spPr>
        <p:txBody>
          <a:bodyPr lIns="0" tIns="0" rIns="0" bIns="0" rtlCol="0" anchor="t">
            <a:spAutoFit/>
          </a:bodyPr>
          <a:lstStyle/>
          <a:p>
            <a:pPr algn="l">
              <a:lnSpc>
                <a:spcPts val="3810"/>
              </a:lnSpc>
              <a:spcBef>
                <a:spcPct val="0"/>
              </a:spcBef>
            </a:pPr>
            <a:r>
              <a:rPr lang="en-US" sz="3000" b="1" spc="-6">
                <a:solidFill>
                  <a:srgbClr val="000000"/>
                </a:solidFill>
                <a:latin typeface="Calibri (MS) Bold"/>
                <a:ea typeface="Calibri (MS) Bold"/>
                <a:cs typeface="Calibri (MS) Bold"/>
                <a:sym typeface="Calibri (MS) Bold"/>
              </a:rPr>
              <a:t>Rhwystrau personol:</a:t>
            </a:r>
          </a:p>
          <a:p>
            <a:pPr algn="l">
              <a:lnSpc>
                <a:spcPts val="3810"/>
              </a:lnSpc>
              <a:spcBef>
                <a:spcPct val="0"/>
              </a:spcBef>
            </a:pPr>
            <a:r>
              <a:rPr lang="en-US" sz="3000" spc="-6">
                <a:solidFill>
                  <a:srgbClr val="000000"/>
                </a:solidFill>
                <a:latin typeface="Calibri (MS)"/>
                <a:ea typeface="Calibri (MS)"/>
                <a:cs typeface="Calibri (MS)"/>
                <a:sym typeface="Calibri (MS)"/>
              </a:rPr>
              <a:t> • Mae oedolion yn teimlo’n anghyfforddus yn siarad am farwolaeth.</a:t>
            </a:r>
          </a:p>
          <a:p>
            <a:pPr algn="l">
              <a:lnSpc>
                <a:spcPts val="3810"/>
              </a:lnSpc>
              <a:spcBef>
                <a:spcPct val="0"/>
              </a:spcBef>
            </a:pPr>
            <a:r>
              <a:rPr lang="en-US" sz="3000" spc="-6">
                <a:solidFill>
                  <a:srgbClr val="000000"/>
                </a:solidFill>
                <a:latin typeface="Calibri (MS)"/>
                <a:ea typeface="Calibri (MS)"/>
                <a:cs typeface="Calibri (MS)"/>
                <a:sym typeface="Calibri (MS)"/>
              </a:rPr>
              <a:t> • Ofn dweud y peth “anghywir.”</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algn="l">
              <a:lnSpc>
                <a:spcPts val="3810"/>
              </a:lnSpc>
              <a:spcBef>
                <a:spcPct val="0"/>
              </a:spcBef>
            </a:pPr>
            <a:r>
              <a:rPr lang="en-US" sz="3000" b="1" spc="-6">
                <a:solidFill>
                  <a:srgbClr val="000000"/>
                </a:solidFill>
                <a:latin typeface="Calibri (MS) Bold"/>
                <a:ea typeface="Calibri (MS) Bold"/>
                <a:cs typeface="Calibri (MS) Bold"/>
                <a:sym typeface="Calibri (MS) Bold"/>
              </a:rPr>
              <a:t>Rhwystrau cymdeithasol:</a:t>
            </a:r>
          </a:p>
          <a:p>
            <a:pPr algn="l">
              <a:lnSpc>
                <a:spcPts val="3810"/>
              </a:lnSpc>
              <a:spcBef>
                <a:spcPct val="0"/>
              </a:spcBef>
            </a:pPr>
            <a:r>
              <a:rPr lang="en-US" sz="3000" spc="-6">
                <a:solidFill>
                  <a:srgbClr val="000000"/>
                </a:solidFill>
                <a:latin typeface="Calibri (MS)"/>
                <a:ea typeface="Calibri (MS)"/>
                <a:cs typeface="Calibri (MS)"/>
                <a:sym typeface="Calibri (MS)"/>
              </a:rPr>
              <a:t> • Gwahaniaethau diwylliannol mewn galar.</a:t>
            </a:r>
          </a:p>
          <a:p>
            <a:pPr algn="l">
              <a:lnSpc>
                <a:spcPts val="3810"/>
              </a:lnSpc>
              <a:spcBef>
                <a:spcPct val="0"/>
              </a:spcBef>
            </a:pPr>
            <a:r>
              <a:rPr lang="en-US" sz="3000" spc="-6">
                <a:solidFill>
                  <a:srgbClr val="000000"/>
                </a:solidFill>
                <a:latin typeface="Calibri (MS)"/>
                <a:ea typeface="Calibri (MS)"/>
                <a:cs typeface="Calibri (MS)"/>
                <a:sym typeface="Calibri (MS)"/>
              </a:rPr>
              <a:t> • Stigma o gwmpas mynegi emosiynau.</a:t>
            </a:r>
          </a:p>
          <a:p>
            <a:pPr algn="l">
              <a:lnSpc>
                <a:spcPts val="3810"/>
              </a:lnSpc>
              <a:spcBef>
                <a:spcPct val="0"/>
              </a:spcBef>
            </a:pPr>
            <a:endParaRPr lang="en-US" sz="3000" spc="-6">
              <a:solidFill>
                <a:srgbClr val="000000"/>
              </a:solidFill>
              <a:latin typeface="Calibri (MS)"/>
              <a:ea typeface="Calibri (MS)"/>
              <a:cs typeface="Calibri (MS)"/>
              <a:sym typeface="Calibri (MS)"/>
            </a:endParaRPr>
          </a:p>
          <a:p>
            <a:pPr algn="l">
              <a:lnSpc>
                <a:spcPts val="3810"/>
              </a:lnSpc>
              <a:spcBef>
                <a:spcPct val="0"/>
              </a:spcBef>
            </a:pPr>
            <a:r>
              <a:rPr lang="en-US" sz="3000" b="1" spc="-6">
                <a:solidFill>
                  <a:srgbClr val="000000"/>
                </a:solidFill>
                <a:latin typeface="Calibri (MS) Bold"/>
                <a:ea typeface="Calibri (MS) Bold"/>
                <a:cs typeface="Calibri (MS) Bold"/>
                <a:sym typeface="Calibri (MS) Bold"/>
              </a:rPr>
              <a:t>Rhwystrau systemig:</a:t>
            </a:r>
          </a:p>
          <a:p>
            <a:pPr algn="l">
              <a:lnSpc>
                <a:spcPts val="3810"/>
              </a:lnSpc>
              <a:spcBef>
                <a:spcPct val="0"/>
              </a:spcBef>
            </a:pPr>
            <a:r>
              <a:rPr lang="en-US" sz="3000" spc="-6">
                <a:solidFill>
                  <a:srgbClr val="000000"/>
                </a:solidFill>
                <a:latin typeface="Calibri (MS)"/>
                <a:ea typeface="Calibri (MS)"/>
                <a:cs typeface="Calibri (MS)"/>
                <a:sym typeface="Calibri (MS)"/>
              </a:rPr>
              <a:t> • Diffyg hyfforddiant i weithwyr proffesiynol.</a:t>
            </a:r>
          </a:p>
          <a:p>
            <a:pPr algn="l">
              <a:lnSpc>
                <a:spcPts val="3810"/>
              </a:lnSpc>
              <a:spcBef>
                <a:spcPct val="0"/>
              </a:spcBef>
            </a:pPr>
            <a:r>
              <a:rPr lang="en-US" sz="3000" spc="-6">
                <a:solidFill>
                  <a:srgbClr val="000000"/>
                </a:solidFill>
                <a:latin typeface="Calibri (MS)"/>
                <a:ea typeface="Calibri (MS)"/>
                <a:cs typeface="Calibri (MS)"/>
                <a:sym typeface="Calibri (MS)"/>
              </a:rPr>
              <a:t> • Mynediad cyfyngedig at wasanaethau profedigaeth i blant.</a:t>
            </a:r>
          </a:p>
        </p:txBody>
      </p:sp>
      <p:sp>
        <p:nvSpPr>
          <p:cNvPr id="4" name="TextBox 4"/>
          <p:cNvSpPr txBox="1"/>
          <p:nvPr/>
        </p:nvSpPr>
        <p:spPr>
          <a:xfrm>
            <a:off x="3215841" y="14922"/>
            <a:ext cx="11856318" cy="1875155"/>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Rhwystrau i Gefnogi Plant mewn Galar </a:t>
            </a:r>
          </a:p>
          <a:p>
            <a:pPr algn="ctr">
              <a:lnSpc>
                <a:spcPts val="6984"/>
              </a:lnSpc>
              <a:spcBef>
                <a:spcPct val="0"/>
              </a:spcBef>
            </a:pPr>
            <a:r>
              <a:rPr lang="en-US" sz="5499" b="1" spc="-10">
                <a:solidFill>
                  <a:srgbClr val="000000"/>
                </a:solidFill>
                <a:latin typeface="Calibri (MS) Bold"/>
                <a:ea typeface="Calibri (MS) Bold"/>
                <a:cs typeface="Calibri (MS) Bold"/>
                <a:sym typeface="Calibri (MS) Bold"/>
              </a:rPr>
              <a:t>Barriers to Supporting Bereaved Children</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774844" y="1990598"/>
            <a:ext cx="6484456" cy="7782052"/>
          </a:xfrm>
          <a:prstGeom prst="rect">
            <a:avLst/>
          </a:prstGeom>
        </p:spPr>
        <p:txBody>
          <a:bodyPr lIns="0" tIns="0" rIns="0" bIns="0" rtlCol="0" anchor="t">
            <a:spAutoFit/>
          </a:bodyPr>
          <a:lstStyle/>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Honest, age-appropriate explanations.</a:t>
            </a:r>
          </a:p>
          <a:p>
            <a:pPr algn="l">
              <a:lnSpc>
                <a:spcPts val="4063"/>
              </a:lnSpc>
              <a:spcBef>
                <a:spcPct val="0"/>
              </a:spcBef>
            </a:pPr>
            <a:endParaRPr lang="en-US" sz="3199" spc="-6">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 Reassurance – they are not to blame.</a:t>
            </a:r>
          </a:p>
          <a:p>
            <a:pPr algn="l">
              <a:lnSpc>
                <a:spcPts val="4063"/>
              </a:lnSpc>
              <a:spcBef>
                <a:spcPct val="0"/>
              </a:spcBef>
            </a:pPr>
            <a:endParaRPr lang="en-US" sz="3199" spc="-6">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Consistent routines – structure helps them feel safe.</a:t>
            </a:r>
          </a:p>
          <a:p>
            <a:pPr algn="l">
              <a:lnSpc>
                <a:spcPts val="4063"/>
              </a:lnSpc>
              <a:spcBef>
                <a:spcPct val="0"/>
              </a:spcBef>
            </a:pPr>
            <a:endParaRPr lang="en-US" sz="3199" spc="-6">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Opportunities to express grief – through talking, art, music, or play.</a:t>
            </a:r>
          </a:p>
          <a:p>
            <a:pPr algn="l">
              <a:lnSpc>
                <a:spcPts val="4063"/>
              </a:lnSpc>
              <a:spcBef>
                <a:spcPct val="0"/>
              </a:spcBef>
            </a:pPr>
            <a:endParaRPr lang="en-US" sz="3199" spc="-6">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a:solidFill>
                  <a:srgbClr val="000000"/>
                </a:solidFill>
                <a:latin typeface="Calibri (MS)"/>
                <a:ea typeface="Calibri (MS)"/>
                <a:cs typeface="Calibri (MS)"/>
                <a:sym typeface="Calibri (MS)"/>
              </a:rPr>
              <a:t>Memory-building activities – making a memory box or scrapbook.</a:t>
            </a:r>
          </a:p>
        </p:txBody>
      </p:sp>
      <p:sp>
        <p:nvSpPr>
          <p:cNvPr id="3" name="TextBox 3"/>
          <p:cNvSpPr txBox="1"/>
          <p:nvPr/>
        </p:nvSpPr>
        <p:spPr>
          <a:xfrm>
            <a:off x="1028700" y="2247773"/>
            <a:ext cx="6310002" cy="6812058"/>
          </a:xfrm>
          <a:prstGeom prst="rect">
            <a:avLst/>
          </a:prstGeom>
        </p:spPr>
        <p:txBody>
          <a:bodyPr lIns="0" tIns="0" rIns="0" bIns="0" rtlCol="0" anchor="t">
            <a:spAutoFit/>
          </a:bodyPr>
          <a:lstStyle/>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Esboniadau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gonest</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sy’n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briodol</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i’w</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hoedran</a:t>
            </a:r>
            <a:r>
              <a:rPr lang="en-US" sz="3199" spc="-6" dirty="0">
                <a:solidFill>
                  <a:srgbClr val="000000"/>
                </a:solidFill>
                <a:latin typeface="Calibri (MS)"/>
                <a:ea typeface="Calibri (MS)"/>
                <a:cs typeface="Calibri (MS)"/>
                <a:sym typeface="Calibri (MS)"/>
              </a:rPr>
              <a:t>.</a:t>
            </a:r>
          </a:p>
          <a:p>
            <a:pPr algn="l">
              <a:lnSpc>
                <a:spcPts val="4063"/>
              </a:lnSpc>
              <a:spcBef>
                <a:spcPct val="0"/>
              </a:spcBef>
            </a:pPr>
            <a:endParaRPr lang="en-US" sz="3199" spc="-6" dirty="0">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Sicrwydd</a:t>
            </a:r>
            <a:r>
              <a:rPr lang="en-US" sz="3199" spc="-6" dirty="0">
                <a:solidFill>
                  <a:srgbClr val="000000"/>
                </a:solidFill>
                <a:latin typeface="Calibri (MS)"/>
                <a:ea typeface="Calibri (MS)"/>
                <a:cs typeface="Calibri (MS)"/>
                <a:sym typeface="Calibri (MS)"/>
              </a:rPr>
              <a:t> – </a:t>
            </a:r>
            <a:r>
              <a:rPr lang="en-US" sz="3199" spc="-6" dirty="0" err="1">
                <a:solidFill>
                  <a:srgbClr val="000000"/>
                </a:solidFill>
                <a:latin typeface="Calibri (MS)"/>
                <a:ea typeface="Calibri (MS)"/>
                <a:cs typeface="Calibri (MS)"/>
                <a:sym typeface="Calibri (MS)"/>
              </a:rPr>
              <a:t>nid</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nhw</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sy’n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gyfrifol</a:t>
            </a:r>
            <a:r>
              <a:rPr lang="en-US" sz="3199" spc="-6" dirty="0">
                <a:solidFill>
                  <a:srgbClr val="000000"/>
                </a:solidFill>
                <a:latin typeface="Calibri (MS)"/>
                <a:ea typeface="Calibri (MS)"/>
                <a:cs typeface="Calibri (MS)"/>
                <a:sym typeface="Calibri (MS)"/>
              </a:rPr>
              <a:t>.</a:t>
            </a:r>
          </a:p>
          <a:p>
            <a:pPr algn="l">
              <a:lnSpc>
                <a:spcPts val="4063"/>
              </a:lnSpc>
              <a:spcBef>
                <a:spcPct val="0"/>
              </a:spcBef>
            </a:pPr>
            <a:endParaRPr lang="en-US" sz="3199" spc="-6" dirty="0">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Trefn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rheolaidd</a:t>
            </a:r>
            <a:r>
              <a:rPr lang="en-US" sz="3199" spc="-6" dirty="0">
                <a:solidFill>
                  <a:srgbClr val="000000"/>
                </a:solidFill>
                <a:latin typeface="Calibri (MS)"/>
                <a:ea typeface="Calibri (MS)"/>
                <a:cs typeface="Calibri (MS)"/>
                <a:sym typeface="Calibri (MS)"/>
              </a:rPr>
              <a:t> – </a:t>
            </a:r>
            <a:r>
              <a:rPr lang="en-US" sz="3199" spc="-6" dirty="0" err="1">
                <a:solidFill>
                  <a:srgbClr val="000000"/>
                </a:solidFill>
                <a:latin typeface="Calibri (MS)"/>
                <a:ea typeface="Calibri (MS)"/>
                <a:cs typeface="Calibri (MS)"/>
                <a:sym typeface="Calibri (MS)"/>
              </a:rPr>
              <a:t>mae</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strwythur</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yn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eu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helpu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i</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deimlo’n</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ddiogel</a:t>
            </a:r>
            <a:r>
              <a:rPr lang="en-US" sz="3199" spc="-6" dirty="0">
                <a:solidFill>
                  <a:srgbClr val="000000"/>
                </a:solidFill>
                <a:latin typeface="Calibri (MS)"/>
                <a:ea typeface="Calibri (MS)"/>
                <a:cs typeface="Calibri (MS)"/>
                <a:sym typeface="Calibri (MS)"/>
              </a:rPr>
              <a:t>.</a:t>
            </a:r>
          </a:p>
          <a:p>
            <a:pPr algn="l">
              <a:lnSpc>
                <a:spcPts val="4063"/>
              </a:lnSpc>
              <a:spcBef>
                <a:spcPct val="0"/>
              </a:spcBef>
            </a:pPr>
            <a:endParaRPr lang="en-US" sz="3199" spc="-6" dirty="0">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Cyfle</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i</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fynegi</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galar</a:t>
            </a:r>
            <a:r>
              <a:rPr lang="en-US" sz="3199" spc="-6" dirty="0">
                <a:solidFill>
                  <a:srgbClr val="000000"/>
                </a:solidFill>
                <a:latin typeface="Calibri (MS)"/>
                <a:ea typeface="Calibri (MS)"/>
                <a:cs typeface="Calibri (MS)"/>
                <a:sym typeface="Calibri (MS)"/>
              </a:rPr>
              <a:t> – </a:t>
            </a:r>
            <a:r>
              <a:rPr lang="en-US" sz="3199" spc="-6" dirty="0" err="1">
                <a:solidFill>
                  <a:srgbClr val="000000"/>
                </a:solidFill>
                <a:latin typeface="Calibri (MS)"/>
                <a:ea typeface="Calibri (MS)"/>
                <a:cs typeface="Calibri (MS)"/>
                <a:sym typeface="Calibri (MS)"/>
              </a:rPr>
              <a:t>trwy</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siarad</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celf</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cerddoriaeth</a:t>
            </a:r>
            <a:r>
              <a:rPr lang="en-US" sz="3199" spc="-6" dirty="0">
                <a:solidFill>
                  <a:srgbClr val="000000"/>
                </a:solidFill>
                <a:latin typeface="Calibri (MS)"/>
                <a:ea typeface="Calibri (MS)"/>
                <a:cs typeface="Calibri (MS)"/>
                <a:sym typeface="Calibri (MS)"/>
              </a:rPr>
              <a:t>, neu </a:t>
            </a:r>
            <a:r>
              <a:rPr lang="en-US" sz="3199" spc="-6" dirty="0" err="1">
                <a:solidFill>
                  <a:srgbClr val="000000"/>
                </a:solidFill>
                <a:latin typeface="Calibri (MS)"/>
                <a:ea typeface="Calibri (MS)"/>
                <a:cs typeface="Calibri (MS)"/>
                <a:sym typeface="Calibri (MS)"/>
              </a:rPr>
              <a:t>chwarae</a:t>
            </a:r>
            <a:r>
              <a:rPr lang="en-US" sz="3199" spc="-6" dirty="0">
                <a:solidFill>
                  <a:srgbClr val="000000"/>
                </a:solidFill>
                <a:latin typeface="Calibri (MS)"/>
                <a:ea typeface="Calibri (MS)"/>
                <a:cs typeface="Calibri (MS)"/>
                <a:sym typeface="Calibri (MS)"/>
              </a:rPr>
              <a:t>.</a:t>
            </a:r>
          </a:p>
          <a:p>
            <a:pPr algn="l">
              <a:lnSpc>
                <a:spcPts val="4063"/>
              </a:lnSpc>
              <a:spcBef>
                <a:spcPct val="0"/>
              </a:spcBef>
            </a:pPr>
            <a:endParaRPr lang="en-US" sz="3199" spc="-6" dirty="0">
              <a:solidFill>
                <a:srgbClr val="000000"/>
              </a:solidFill>
              <a:latin typeface="Calibri (MS)"/>
              <a:ea typeface="Calibri (MS)"/>
              <a:cs typeface="Calibri (MS)"/>
              <a:sym typeface="Calibri (MS)"/>
            </a:endParaRPr>
          </a:p>
          <a:p>
            <a:pPr marL="690876" lvl="1" indent="-345438" algn="l">
              <a:lnSpc>
                <a:spcPts val="4063"/>
              </a:lnSpc>
              <a:spcBef>
                <a:spcPct val="0"/>
              </a:spcBef>
              <a:buFont typeface="Arial"/>
              <a:buChar char="•"/>
            </a:pPr>
            <a:r>
              <a:rPr lang="en-US" sz="3199" spc="-6" dirty="0" err="1">
                <a:solidFill>
                  <a:srgbClr val="000000"/>
                </a:solidFill>
                <a:latin typeface="Calibri (MS)"/>
                <a:ea typeface="Calibri (MS)"/>
                <a:cs typeface="Calibri (MS)"/>
                <a:sym typeface="Calibri (MS)"/>
              </a:rPr>
              <a:t>Gweithgareddau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i</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greu</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atgofion</a:t>
            </a:r>
            <a:r>
              <a:rPr lang="en-US" sz="3199" spc="-6" dirty="0">
                <a:solidFill>
                  <a:srgbClr val="000000"/>
                </a:solidFill>
                <a:latin typeface="Calibri (MS)"/>
                <a:ea typeface="Calibri (MS)"/>
                <a:cs typeface="Calibri (MS)"/>
                <a:sym typeface="Calibri (MS)"/>
              </a:rPr>
              <a:t> – </a:t>
            </a:r>
            <a:r>
              <a:rPr lang="en-US" sz="3199" spc="-6" dirty="0" err="1">
                <a:solidFill>
                  <a:srgbClr val="000000"/>
                </a:solidFill>
                <a:latin typeface="Calibri (MS)"/>
                <a:ea typeface="Calibri (MS)"/>
                <a:cs typeface="Calibri (MS)"/>
                <a:sym typeface="Calibri (MS)"/>
              </a:rPr>
              <a:t>e.e.</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blwch</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cofio</a:t>
            </a:r>
            <a:r>
              <a:rPr lang="en-US" sz="3199" spc="-6" dirty="0">
                <a:solidFill>
                  <a:srgbClr val="000000"/>
                </a:solidFill>
                <a:latin typeface="Calibri (MS)"/>
                <a:ea typeface="Calibri (MS)"/>
                <a:cs typeface="Calibri (MS)"/>
                <a:sym typeface="Calibri (MS)"/>
              </a:rPr>
              <a:t> neu </a:t>
            </a:r>
            <a:r>
              <a:rPr lang="en-US" sz="3199" spc="-6" dirty="0" err="1">
                <a:solidFill>
                  <a:srgbClr val="000000"/>
                </a:solidFill>
                <a:latin typeface="Calibri (MS)"/>
                <a:ea typeface="Calibri (MS)"/>
                <a:cs typeface="Calibri (MS)"/>
                <a:sym typeface="Calibri (MS)"/>
              </a:rPr>
              <a:t>lyfr</a:t>
            </a:r>
            <a:r>
              <a:rPr lang="en-US" sz="3199" spc="-6" dirty="0">
                <a:solidFill>
                  <a:srgbClr val="000000"/>
                </a:solidFill>
                <a:latin typeface="Calibri (MS)"/>
                <a:ea typeface="Calibri (MS)"/>
                <a:cs typeface="Calibri (MS)"/>
                <a:sym typeface="Calibri (MS)"/>
              </a:rPr>
              <a:t> </a:t>
            </a:r>
            <a:r>
              <a:rPr lang="en-US" sz="3199" spc="-6" dirty="0" err="1">
                <a:solidFill>
                  <a:srgbClr val="000000"/>
                </a:solidFill>
                <a:latin typeface="Calibri (MS)"/>
                <a:ea typeface="Calibri (MS)"/>
                <a:cs typeface="Calibri (MS)"/>
                <a:sym typeface="Calibri (MS)"/>
              </a:rPr>
              <a:t>lloffion</a:t>
            </a:r>
            <a:r>
              <a:rPr lang="en-US" sz="3199" spc="-6" dirty="0">
                <a:solidFill>
                  <a:srgbClr val="000000"/>
                </a:solidFill>
                <a:latin typeface="Calibri (MS)"/>
                <a:ea typeface="Calibri (MS)"/>
                <a:cs typeface="Calibri (MS)"/>
                <a:sym typeface="Calibri (MS)"/>
              </a:rPr>
              <a:t>.</a:t>
            </a:r>
          </a:p>
        </p:txBody>
      </p:sp>
      <p:sp>
        <p:nvSpPr>
          <p:cNvPr id="4" name="TextBox 4"/>
          <p:cNvSpPr txBox="1"/>
          <p:nvPr/>
        </p:nvSpPr>
        <p:spPr>
          <a:xfrm>
            <a:off x="3673636" y="14922"/>
            <a:ext cx="10940728" cy="1875155"/>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Beth Sy’n Helpu Plentyn mewn Galar?</a:t>
            </a:r>
          </a:p>
          <a:p>
            <a:pPr algn="ctr">
              <a:lnSpc>
                <a:spcPts val="6984"/>
              </a:lnSpc>
              <a:spcBef>
                <a:spcPct val="0"/>
              </a:spcBef>
            </a:pPr>
            <a:r>
              <a:rPr lang="en-US" sz="5499" b="1" spc="-10">
                <a:solidFill>
                  <a:srgbClr val="000000"/>
                </a:solidFill>
                <a:latin typeface="Calibri (MS) Bold"/>
                <a:ea typeface="Calibri (MS) Bold"/>
                <a:cs typeface="Calibri (MS) Bold"/>
                <a:sym typeface="Calibri (MS) Bold"/>
              </a:rPr>
              <a:t>What Helps a Grieving Child?</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599436" y="2615490"/>
            <a:ext cx="6659864" cy="6874764"/>
          </a:xfrm>
          <a:prstGeom prst="rect">
            <a:avLst/>
          </a:prstGeom>
        </p:spPr>
        <p:txBody>
          <a:bodyPr lIns="0" tIns="0" rIns="0" bIns="0" rtlCol="0" anchor="t">
            <a:spAutoFit/>
          </a:bodyPr>
          <a:lstStyle/>
          <a:p>
            <a:pPr algn="l">
              <a:lnSpc>
                <a:spcPts val="3888"/>
              </a:lnSpc>
              <a:spcBef>
                <a:spcPct val="0"/>
              </a:spcBef>
            </a:pPr>
            <a:r>
              <a:rPr lang="en-US" sz="3600">
                <a:solidFill>
                  <a:srgbClr val="000000"/>
                </a:solidFill>
                <a:latin typeface="Calibri (MS)"/>
                <a:ea typeface="Calibri (MS)"/>
                <a:cs typeface="Calibri (MS)"/>
                <a:sym typeface="Calibri (MS)"/>
              </a:rPr>
              <a:t> •</a:t>
            </a:r>
            <a:r>
              <a:rPr lang="en-US" sz="3600" b="1">
                <a:solidFill>
                  <a:srgbClr val="000000"/>
                </a:solidFill>
                <a:latin typeface="Calibri (MS) Bold"/>
                <a:ea typeface="Calibri (MS) Bold"/>
                <a:cs typeface="Calibri (MS) Bold"/>
                <a:sym typeface="Calibri (MS) Bold"/>
              </a:rPr>
              <a:t> Grief counselling</a:t>
            </a:r>
            <a:r>
              <a:rPr lang="en-US" sz="3600">
                <a:solidFill>
                  <a:srgbClr val="000000"/>
                </a:solidFill>
                <a:latin typeface="Calibri (MS)"/>
                <a:ea typeface="Calibri (MS)"/>
                <a:cs typeface="Calibri (MS)"/>
                <a:sym typeface="Calibri (MS)"/>
              </a:rPr>
              <a:t> – a safe space to explore emotions.</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a:t>
            </a:r>
            <a:r>
              <a:rPr lang="en-US" sz="3600" b="1">
                <a:solidFill>
                  <a:srgbClr val="000000"/>
                </a:solidFill>
                <a:latin typeface="Calibri (MS) Bold"/>
                <a:ea typeface="Calibri (MS) Bold"/>
                <a:cs typeface="Calibri (MS) Bold"/>
                <a:sym typeface="Calibri (MS) Bold"/>
              </a:rPr>
              <a:t>• Creative therapies</a:t>
            </a:r>
            <a:r>
              <a:rPr lang="en-US" sz="3600">
                <a:solidFill>
                  <a:srgbClr val="000000"/>
                </a:solidFill>
                <a:latin typeface="Calibri (MS)"/>
                <a:ea typeface="Calibri (MS)"/>
                <a:cs typeface="Calibri (MS)"/>
                <a:sym typeface="Calibri (MS)"/>
              </a:rPr>
              <a:t> – play therapy, art therapy, music therapy.</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a:t>
            </a:r>
            <a:r>
              <a:rPr lang="en-US" sz="3600" b="1">
                <a:solidFill>
                  <a:srgbClr val="000000"/>
                </a:solidFill>
                <a:latin typeface="Calibri (MS) Bold"/>
                <a:ea typeface="Calibri (MS) Bold"/>
                <a:cs typeface="Calibri (MS) Bold"/>
                <a:sym typeface="Calibri (MS) Bold"/>
              </a:rPr>
              <a:t>• Group support</a:t>
            </a:r>
            <a:r>
              <a:rPr lang="en-US" sz="3600">
                <a:solidFill>
                  <a:srgbClr val="000000"/>
                </a:solidFill>
                <a:latin typeface="Calibri (MS)"/>
                <a:ea typeface="Calibri (MS)"/>
                <a:cs typeface="Calibri (MS)"/>
                <a:sym typeface="Calibri (MS)"/>
              </a:rPr>
              <a:t> – peer bereavement groups (e.g., Winston’s Wish, Sandy Bear).</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 </a:t>
            </a:r>
            <a:r>
              <a:rPr lang="en-US" sz="3600" b="1">
                <a:solidFill>
                  <a:srgbClr val="000000"/>
                </a:solidFill>
                <a:latin typeface="Calibri (MS) Bold"/>
                <a:ea typeface="Calibri (MS) Bold"/>
                <a:cs typeface="Calibri (MS) Bold"/>
                <a:sym typeface="Calibri (MS) Bold"/>
              </a:rPr>
              <a:t>Family therapy</a:t>
            </a:r>
            <a:r>
              <a:rPr lang="en-US" sz="3600">
                <a:solidFill>
                  <a:srgbClr val="000000"/>
                </a:solidFill>
                <a:latin typeface="Calibri (MS)"/>
                <a:ea typeface="Calibri (MS)"/>
                <a:cs typeface="Calibri (MS)"/>
                <a:sym typeface="Calibri (MS)"/>
              </a:rPr>
              <a:t> – involving caregivers to support the child’s grief journey.</a:t>
            </a:r>
          </a:p>
        </p:txBody>
      </p:sp>
      <p:sp>
        <p:nvSpPr>
          <p:cNvPr id="3" name="TextBox 3"/>
          <p:cNvSpPr txBox="1"/>
          <p:nvPr/>
        </p:nvSpPr>
        <p:spPr>
          <a:xfrm>
            <a:off x="1028700" y="2559483"/>
            <a:ext cx="7057647" cy="6930771"/>
          </a:xfrm>
          <a:prstGeom prst="rect">
            <a:avLst/>
          </a:prstGeom>
        </p:spPr>
        <p:txBody>
          <a:bodyPr lIns="0" tIns="0" rIns="0" bIns="0" rtlCol="0" anchor="t">
            <a:spAutoFit/>
          </a:bodyPr>
          <a:lstStyle/>
          <a:p>
            <a:pPr algn="l">
              <a:lnSpc>
                <a:spcPts val="4571"/>
              </a:lnSpc>
              <a:spcBef>
                <a:spcPct val="0"/>
              </a:spcBef>
            </a:pPr>
            <a:r>
              <a:rPr lang="en-US" sz="3599" spc="-7">
                <a:solidFill>
                  <a:srgbClr val="000000"/>
                </a:solidFill>
                <a:latin typeface="Calibri (MS)"/>
                <a:ea typeface="Calibri (MS)"/>
                <a:cs typeface="Calibri (MS)"/>
                <a:sym typeface="Calibri (MS)"/>
              </a:rPr>
              <a:t> • </a:t>
            </a:r>
            <a:r>
              <a:rPr lang="en-US" sz="3599" b="1" spc="-7">
                <a:solidFill>
                  <a:srgbClr val="000000"/>
                </a:solidFill>
                <a:latin typeface="Calibri (MS) Bold"/>
                <a:ea typeface="Calibri (MS) Bold"/>
                <a:cs typeface="Calibri (MS) Bold"/>
                <a:sym typeface="Calibri (MS) Bold"/>
              </a:rPr>
              <a:t>Cwnsela galar</a:t>
            </a:r>
            <a:r>
              <a:rPr lang="en-US" sz="3599" spc="-7">
                <a:solidFill>
                  <a:srgbClr val="000000"/>
                </a:solidFill>
                <a:latin typeface="Calibri (MS)"/>
                <a:ea typeface="Calibri (MS)"/>
                <a:cs typeface="Calibri (MS)"/>
                <a:sym typeface="Calibri (MS)"/>
              </a:rPr>
              <a:t> – lle diogel i archwilio emosiynau.</a:t>
            </a:r>
          </a:p>
          <a:p>
            <a:pPr algn="l">
              <a:lnSpc>
                <a:spcPts val="4571"/>
              </a:lnSpc>
              <a:spcBef>
                <a:spcPct val="0"/>
              </a:spcBef>
            </a:pPr>
            <a:endParaRPr lang="en-US" sz="3599" spc="-7">
              <a:solidFill>
                <a:srgbClr val="000000"/>
              </a:solidFill>
              <a:latin typeface="Calibri (MS)"/>
              <a:ea typeface="Calibri (MS)"/>
              <a:cs typeface="Calibri (MS)"/>
              <a:sym typeface="Calibri (MS)"/>
            </a:endParaRPr>
          </a:p>
          <a:p>
            <a:pPr algn="l">
              <a:lnSpc>
                <a:spcPts val="4571"/>
              </a:lnSpc>
              <a:spcBef>
                <a:spcPct val="0"/>
              </a:spcBef>
            </a:pPr>
            <a:r>
              <a:rPr lang="en-US" sz="3599" spc="-7">
                <a:solidFill>
                  <a:srgbClr val="000000"/>
                </a:solidFill>
                <a:latin typeface="Calibri (MS)"/>
                <a:ea typeface="Calibri (MS)"/>
                <a:cs typeface="Calibri (MS)"/>
                <a:sym typeface="Calibri (MS)"/>
              </a:rPr>
              <a:t> </a:t>
            </a:r>
            <a:r>
              <a:rPr lang="en-US" sz="3599" b="1" spc="-7">
                <a:solidFill>
                  <a:srgbClr val="000000"/>
                </a:solidFill>
                <a:latin typeface="Calibri (MS) Bold"/>
                <a:ea typeface="Calibri (MS) Bold"/>
                <a:cs typeface="Calibri (MS) Bold"/>
                <a:sym typeface="Calibri (MS) Bold"/>
              </a:rPr>
              <a:t>• Therapïau creadigol</a:t>
            </a:r>
            <a:r>
              <a:rPr lang="en-US" sz="3599" spc="-7">
                <a:solidFill>
                  <a:srgbClr val="000000"/>
                </a:solidFill>
                <a:latin typeface="Calibri (MS)"/>
                <a:ea typeface="Calibri (MS)"/>
                <a:cs typeface="Calibri (MS)"/>
                <a:sym typeface="Calibri (MS)"/>
              </a:rPr>
              <a:t> – therapi chwarae, celf, cerddoriaeth.</a:t>
            </a:r>
          </a:p>
          <a:p>
            <a:pPr algn="l">
              <a:lnSpc>
                <a:spcPts val="4571"/>
              </a:lnSpc>
              <a:spcBef>
                <a:spcPct val="0"/>
              </a:spcBef>
            </a:pPr>
            <a:endParaRPr lang="en-US" sz="3599" spc="-7">
              <a:solidFill>
                <a:srgbClr val="000000"/>
              </a:solidFill>
              <a:latin typeface="Calibri (MS)"/>
              <a:ea typeface="Calibri (MS)"/>
              <a:cs typeface="Calibri (MS)"/>
              <a:sym typeface="Calibri (MS)"/>
            </a:endParaRPr>
          </a:p>
          <a:p>
            <a:pPr algn="l">
              <a:lnSpc>
                <a:spcPts val="4571"/>
              </a:lnSpc>
              <a:spcBef>
                <a:spcPct val="0"/>
              </a:spcBef>
            </a:pPr>
            <a:r>
              <a:rPr lang="en-US" sz="3599" spc="-7">
                <a:solidFill>
                  <a:srgbClr val="000000"/>
                </a:solidFill>
                <a:latin typeface="Calibri (MS)"/>
                <a:ea typeface="Calibri (MS)"/>
                <a:cs typeface="Calibri (MS)"/>
                <a:sym typeface="Calibri (MS)"/>
              </a:rPr>
              <a:t> </a:t>
            </a:r>
            <a:r>
              <a:rPr lang="en-US" sz="3599" b="1" spc="-7">
                <a:solidFill>
                  <a:srgbClr val="000000"/>
                </a:solidFill>
                <a:latin typeface="Calibri (MS) Bold"/>
                <a:ea typeface="Calibri (MS) Bold"/>
                <a:cs typeface="Calibri (MS) Bold"/>
                <a:sym typeface="Calibri (MS) Bold"/>
              </a:rPr>
              <a:t>• Cymorth grŵp</a:t>
            </a:r>
            <a:r>
              <a:rPr lang="en-US" sz="3599" spc="-7">
                <a:solidFill>
                  <a:srgbClr val="000000"/>
                </a:solidFill>
                <a:latin typeface="Calibri (MS)"/>
                <a:ea typeface="Calibri (MS)"/>
                <a:cs typeface="Calibri (MS)"/>
                <a:sym typeface="Calibri (MS)"/>
              </a:rPr>
              <a:t> – grwpiau profedigaeth cyfoedion (e.e. Winston’s Wish, Sandy Bear).</a:t>
            </a:r>
          </a:p>
          <a:p>
            <a:pPr algn="l">
              <a:lnSpc>
                <a:spcPts val="4571"/>
              </a:lnSpc>
              <a:spcBef>
                <a:spcPct val="0"/>
              </a:spcBef>
            </a:pPr>
            <a:endParaRPr lang="en-US" sz="3599" spc="-7">
              <a:solidFill>
                <a:srgbClr val="000000"/>
              </a:solidFill>
              <a:latin typeface="Calibri (MS)"/>
              <a:ea typeface="Calibri (MS)"/>
              <a:cs typeface="Calibri (MS)"/>
              <a:sym typeface="Calibri (MS)"/>
            </a:endParaRPr>
          </a:p>
          <a:p>
            <a:pPr algn="l">
              <a:lnSpc>
                <a:spcPts val="4571"/>
              </a:lnSpc>
              <a:spcBef>
                <a:spcPct val="0"/>
              </a:spcBef>
            </a:pPr>
            <a:r>
              <a:rPr lang="en-US" sz="3599" spc="-7">
                <a:solidFill>
                  <a:srgbClr val="000000"/>
                </a:solidFill>
                <a:latin typeface="Calibri (MS)"/>
                <a:ea typeface="Calibri (MS)"/>
                <a:cs typeface="Calibri (MS)"/>
                <a:sym typeface="Calibri (MS)"/>
              </a:rPr>
              <a:t> •</a:t>
            </a:r>
            <a:r>
              <a:rPr lang="en-US" sz="3599" b="1" spc="-7">
                <a:solidFill>
                  <a:srgbClr val="000000"/>
                </a:solidFill>
                <a:latin typeface="Calibri (MS) Bold"/>
                <a:ea typeface="Calibri (MS) Bold"/>
                <a:cs typeface="Calibri (MS) Bold"/>
                <a:sym typeface="Calibri (MS) Bold"/>
              </a:rPr>
              <a:t> Therapi teuluol </a:t>
            </a:r>
            <a:r>
              <a:rPr lang="en-US" sz="3599" spc="-7">
                <a:solidFill>
                  <a:srgbClr val="000000"/>
                </a:solidFill>
                <a:latin typeface="Calibri (MS)"/>
                <a:ea typeface="Calibri (MS)"/>
                <a:cs typeface="Calibri (MS)"/>
                <a:sym typeface="Calibri (MS)"/>
              </a:rPr>
              <a:t>– cynnwys gofalwyr i gefnogi galar y plentyn.</a:t>
            </a:r>
          </a:p>
        </p:txBody>
      </p:sp>
      <p:sp>
        <p:nvSpPr>
          <p:cNvPr id="4" name="TextBox 4"/>
          <p:cNvSpPr txBox="1"/>
          <p:nvPr/>
        </p:nvSpPr>
        <p:spPr>
          <a:xfrm>
            <a:off x="1433550" y="14922"/>
            <a:ext cx="15420901" cy="1875155"/>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Dulliau Therapiwtig ar gyfer Profedigaeth Plentyndod</a:t>
            </a:r>
          </a:p>
          <a:p>
            <a:pPr algn="ctr">
              <a:lnSpc>
                <a:spcPts val="6984"/>
              </a:lnSpc>
              <a:spcBef>
                <a:spcPct val="0"/>
              </a:spcBef>
            </a:pPr>
            <a:r>
              <a:rPr lang="en-US" sz="5499" b="1" spc="-10">
                <a:solidFill>
                  <a:srgbClr val="000000"/>
                </a:solidFill>
                <a:latin typeface="Calibri (MS) Bold"/>
                <a:ea typeface="Calibri (MS) Bold"/>
                <a:cs typeface="Calibri (MS) Bold"/>
                <a:sym typeface="Calibri (MS) Bold"/>
              </a:rPr>
              <a:t>Therapeutic Approaches to Childhood Bereavement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105161" y="3032732"/>
            <a:ext cx="6947210" cy="5898642"/>
          </a:xfrm>
          <a:prstGeom prst="rect">
            <a:avLst/>
          </a:prstGeom>
        </p:spPr>
        <p:txBody>
          <a:bodyPr lIns="0" tIns="0" rIns="0" bIns="0" rtlCol="0" anchor="t">
            <a:spAutoFit/>
          </a:bodyPr>
          <a:lstStyle/>
          <a:p>
            <a:pPr algn="l">
              <a:lnSpc>
                <a:spcPts val="3564"/>
              </a:lnSpc>
              <a:spcBef>
                <a:spcPct val="0"/>
              </a:spcBef>
            </a:pPr>
            <a:r>
              <a:rPr lang="en-US" sz="3300" b="1">
                <a:solidFill>
                  <a:srgbClr val="000000"/>
                </a:solidFill>
                <a:latin typeface="Calibri (MS) Bold"/>
                <a:ea typeface="Calibri (MS) Bold"/>
                <a:cs typeface="Calibri (MS) Bold"/>
                <a:sym typeface="Calibri (MS) Bold"/>
              </a:rPr>
              <a:t>Scenario:</a:t>
            </a:r>
          </a:p>
          <a:p>
            <a:pPr algn="l">
              <a:lnSpc>
                <a:spcPts val="3564"/>
              </a:lnSpc>
              <a:spcBef>
                <a:spcPct val="0"/>
              </a:spcBef>
            </a:pPr>
            <a:r>
              <a:rPr lang="en-US" sz="3300">
                <a:solidFill>
                  <a:srgbClr val="000000"/>
                </a:solidFill>
                <a:latin typeface="Calibri (MS)"/>
                <a:ea typeface="Calibri (MS)"/>
                <a:cs typeface="Calibri (MS)"/>
                <a:sym typeface="Calibri (MS)"/>
              </a:rPr>
              <a:t>A 9-year-old girl recently lost her father. She has started withdrawing from friends and is struggling with schoolwork. Teachers notice she is having frequent stomach aches.</a:t>
            </a:r>
          </a:p>
          <a:p>
            <a:pPr algn="l">
              <a:lnSpc>
                <a:spcPts val="3564"/>
              </a:lnSpc>
              <a:spcBef>
                <a:spcPct val="0"/>
              </a:spcBef>
            </a:pPr>
            <a:endParaRPr lang="en-US" sz="3300">
              <a:solidFill>
                <a:srgbClr val="000000"/>
              </a:solidFill>
              <a:latin typeface="Calibri (MS)"/>
              <a:ea typeface="Calibri (MS)"/>
              <a:cs typeface="Calibri (MS)"/>
              <a:sym typeface="Calibri (MS)"/>
            </a:endParaRPr>
          </a:p>
          <a:p>
            <a:pPr algn="l">
              <a:lnSpc>
                <a:spcPts val="3564"/>
              </a:lnSpc>
              <a:spcBef>
                <a:spcPct val="0"/>
              </a:spcBef>
            </a:pPr>
            <a:r>
              <a:rPr lang="en-US" sz="3300" b="1">
                <a:solidFill>
                  <a:srgbClr val="000000"/>
                </a:solidFill>
                <a:latin typeface="Calibri (MS) Bold"/>
                <a:ea typeface="Calibri (MS) Bold"/>
                <a:cs typeface="Calibri (MS) Bold"/>
                <a:sym typeface="Calibri (MS) Bold"/>
              </a:rPr>
              <a:t>Discussion Questions:</a:t>
            </a:r>
          </a:p>
          <a:p>
            <a:pPr algn="l">
              <a:lnSpc>
                <a:spcPts val="3564"/>
              </a:lnSpc>
              <a:spcBef>
                <a:spcPct val="0"/>
              </a:spcBef>
            </a:pPr>
            <a:r>
              <a:rPr lang="en-US" sz="3300">
                <a:solidFill>
                  <a:srgbClr val="000000"/>
                </a:solidFill>
                <a:latin typeface="Calibri (MS)"/>
                <a:ea typeface="Calibri (MS)"/>
                <a:cs typeface="Calibri (MS)"/>
                <a:sym typeface="Calibri (MS)"/>
              </a:rPr>
              <a:t> • What signs of grief is she showing?</a:t>
            </a:r>
          </a:p>
          <a:p>
            <a:pPr algn="l">
              <a:lnSpc>
                <a:spcPts val="3564"/>
              </a:lnSpc>
              <a:spcBef>
                <a:spcPct val="0"/>
              </a:spcBef>
            </a:pPr>
            <a:r>
              <a:rPr lang="en-US" sz="3300">
                <a:solidFill>
                  <a:srgbClr val="000000"/>
                </a:solidFill>
                <a:latin typeface="Calibri (MS)"/>
                <a:ea typeface="Calibri (MS)"/>
                <a:cs typeface="Calibri (MS)"/>
                <a:sym typeface="Calibri (MS)"/>
              </a:rPr>
              <a:t> • What strategies could help her at school?</a:t>
            </a:r>
          </a:p>
          <a:p>
            <a:pPr algn="l">
              <a:lnSpc>
                <a:spcPts val="3564"/>
              </a:lnSpc>
              <a:spcBef>
                <a:spcPct val="0"/>
              </a:spcBef>
            </a:pPr>
            <a:r>
              <a:rPr lang="en-US" sz="3300">
                <a:solidFill>
                  <a:srgbClr val="000000"/>
                </a:solidFill>
                <a:latin typeface="Calibri (MS)"/>
                <a:ea typeface="Calibri (MS)"/>
                <a:cs typeface="Calibri (MS)"/>
                <a:sym typeface="Calibri (MS)"/>
              </a:rPr>
              <a:t> • How can professionals support her in a trauma-informed way?</a:t>
            </a:r>
          </a:p>
        </p:txBody>
      </p:sp>
      <p:sp>
        <p:nvSpPr>
          <p:cNvPr id="3" name="TextBox 3"/>
          <p:cNvSpPr txBox="1"/>
          <p:nvPr/>
        </p:nvSpPr>
        <p:spPr>
          <a:xfrm>
            <a:off x="1028700" y="2418751"/>
            <a:ext cx="8115300" cy="7021830"/>
          </a:xfrm>
          <a:prstGeom prst="rect">
            <a:avLst/>
          </a:prstGeom>
        </p:spPr>
        <p:txBody>
          <a:bodyPr lIns="0" tIns="0" rIns="0" bIns="0" rtlCol="0" anchor="t">
            <a:spAutoFit/>
          </a:bodyPr>
          <a:lstStyle/>
          <a:p>
            <a:pPr algn="l">
              <a:lnSpc>
                <a:spcPts val="4620"/>
              </a:lnSpc>
              <a:spcBef>
                <a:spcPct val="0"/>
              </a:spcBef>
            </a:pPr>
            <a:r>
              <a:rPr lang="en-US" sz="3300" b="1">
                <a:solidFill>
                  <a:srgbClr val="000000"/>
                </a:solidFill>
                <a:latin typeface="Calibri (MS) Bold"/>
                <a:ea typeface="Calibri (MS) Bold"/>
                <a:cs typeface="Calibri (MS) Bold"/>
                <a:sym typeface="Calibri (MS) Bold"/>
              </a:rPr>
              <a:t>Scenario:</a:t>
            </a:r>
          </a:p>
          <a:p>
            <a:pPr algn="l">
              <a:lnSpc>
                <a:spcPts val="4620"/>
              </a:lnSpc>
              <a:spcBef>
                <a:spcPct val="0"/>
              </a:spcBef>
            </a:pPr>
            <a:r>
              <a:rPr lang="en-US" sz="3300">
                <a:solidFill>
                  <a:srgbClr val="000000"/>
                </a:solidFill>
                <a:latin typeface="Calibri (MS)"/>
                <a:ea typeface="Calibri (MS)"/>
                <a:cs typeface="Calibri (MS)"/>
                <a:sym typeface="Calibri (MS)"/>
              </a:rPr>
              <a:t>Mae merch 9 oed wedi colli ei thad yn ddiweddar. Mae hi wedi dechrau tynnu’n ôl oddi wrth ffrindiau ac mae’n cael trafferthion gyda’i gwaith ysgol. Mae athrawon yn nodi bod ganddi boen stumog aml.</a:t>
            </a:r>
          </a:p>
          <a:p>
            <a:pPr algn="l">
              <a:lnSpc>
                <a:spcPts val="4620"/>
              </a:lnSpc>
              <a:spcBef>
                <a:spcPct val="0"/>
              </a:spcBef>
            </a:pPr>
            <a:endParaRPr lang="en-US" sz="3300">
              <a:solidFill>
                <a:srgbClr val="000000"/>
              </a:solidFill>
              <a:latin typeface="Calibri (MS)"/>
              <a:ea typeface="Calibri (MS)"/>
              <a:cs typeface="Calibri (MS)"/>
              <a:sym typeface="Calibri (MS)"/>
            </a:endParaRPr>
          </a:p>
          <a:p>
            <a:pPr algn="l">
              <a:lnSpc>
                <a:spcPts val="4620"/>
              </a:lnSpc>
              <a:spcBef>
                <a:spcPct val="0"/>
              </a:spcBef>
            </a:pPr>
            <a:r>
              <a:rPr lang="en-US" sz="3300" b="1">
                <a:solidFill>
                  <a:srgbClr val="000000"/>
                </a:solidFill>
                <a:latin typeface="Calibri (MS) Bold"/>
                <a:ea typeface="Calibri (MS) Bold"/>
                <a:cs typeface="Calibri (MS) Bold"/>
                <a:sym typeface="Calibri (MS) Bold"/>
              </a:rPr>
              <a:t>Cwestiynau Trafod:</a:t>
            </a:r>
          </a:p>
          <a:p>
            <a:pPr algn="l">
              <a:lnSpc>
                <a:spcPts val="4620"/>
              </a:lnSpc>
              <a:spcBef>
                <a:spcPct val="0"/>
              </a:spcBef>
            </a:pPr>
            <a:r>
              <a:rPr lang="en-US" sz="3300">
                <a:solidFill>
                  <a:srgbClr val="000000"/>
                </a:solidFill>
                <a:latin typeface="Calibri (MS)"/>
                <a:ea typeface="Calibri (MS)"/>
                <a:cs typeface="Calibri (MS)"/>
                <a:sym typeface="Calibri (MS)"/>
              </a:rPr>
              <a:t> • Pa arwyddion o alar y mae’n eu dangos?</a:t>
            </a:r>
          </a:p>
          <a:p>
            <a:pPr algn="l">
              <a:lnSpc>
                <a:spcPts val="4620"/>
              </a:lnSpc>
              <a:spcBef>
                <a:spcPct val="0"/>
              </a:spcBef>
            </a:pPr>
            <a:r>
              <a:rPr lang="en-US" sz="3300">
                <a:solidFill>
                  <a:srgbClr val="000000"/>
                </a:solidFill>
                <a:latin typeface="Calibri (MS)"/>
                <a:ea typeface="Calibri (MS)"/>
                <a:cs typeface="Calibri (MS)"/>
                <a:sym typeface="Calibri (MS)"/>
              </a:rPr>
              <a:t> • Pa strategaethau allai ei helpu yn yr ysgol?</a:t>
            </a:r>
          </a:p>
          <a:p>
            <a:pPr algn="l">
              <a:lnSpc>
                <a:spcPts val="4620"/>
              </a:lnSpc>
              <a:spcBef>
                <a:spcPct val="0"/>
              </a:spcBef>
            </a:pPr>
            <a:r>
              <a:rPr lang="en-US" sz="3300">
                <a:solidFill>
                  <a:srgbClr val="000000"/>
                </a:solidFill>
                <a:latin typeface="Calibri (MS)"/>
                <a:ea typeface="Calibri (MS)"/>
                <a:cs typeface="Calibri (MS)"/>
                <a:sym typeface="Calibri (MS)"/>
              </a:rPr>
              <a:t> • Sut all gweithwyr proffesiynol ei chefnogi mewn modd ymwybodol o drawma?</a:t>
            </a:r>
          </a:p>
        </p:txBody>
      </p:sp>
      <p:sp>
        <p:nvSpPr>
          <p:cNvPr id="4" name="TextBox 4"/>
          <p:cNvSpPr txBox="1"/>
          <p:nvPr/>
        </p:nvSpPr>
        <p:spPr>
          <a:xfrm>
            <a:off x="0" y="14922"/>
            <a:ext cx="18288000" cy="1875155"/>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Tasg Astudiaeth Achos – Cefnogi Plentyn mewn Galar</a:t>
            </a:r>
          </a:p>
          <a:p>
            <a:pPr algn="ctr">
              <a:lnSpc>
                <a:spcPts val="6984"/>
              </a:lnSpc>
              <a:spcBef>
                <a:spcPct val="0"/>
              </a:spcBef>
            </a:pPr>
            <a:r>
              <a:rPr lang="en-US" sz="5499" b="1" spc="-10">
                <a:solidFill>
                  <a:srgbClr val="000000"/>
                </a:solidFill>
                <a:latin typeface="Calibri (MS) Bold"/>
                <a:ea typeface="Calibri (MS) Bold"/>
                <a:cs typeface="Calibri (MS) Bold"/>
                <a:sym typeface="Calibri (MS) Bold"/>
              </a:rPr>
              <a:t>Case Study Task – Supporting a Bereaved Child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602913" y="3075813"/>
            <a:ext cx="6656387" cy="5417439"/>
          </a:xfrm>
          <a:prstGeom prst="rect">
            <a:avLst/>
          </a:prstGeom>
        </p:spPr>
        <p:txBody>
          <a:bodyPr lIns="0" tIns="0" rIns="0" bIns="0" rtlCol="0" anchor="t">
            <a:spAutoFit/>
          </a:bodyPr>
          <a:lstStyle/>
          <a:p>
            <a:pPr algn="l">
              <a:lnSpc>
                <a:spcPts val="3888"/>
              </a:lnSpc>
              <a:spcBef>
                <a:spcPct val="0"/>
              </a:spcBef>
            </a:pPr>
            <a:r>
              <a:rPr lang="en-US" sz="3600">
                <a:solidFill>
                  <a:srgbClr val="000000"/>
                </a:solidFill>
                <a:latin typeface="Calibri (MS)"/>
                <a:ea typeface="Calibri (MS)"/>
                <a:cs typeface="Calibri (MS)"/>
                <a:sym typeface="Calibri (MS)"/>
              </a:rPr>
              <a:t> • The Welsh Government’s Mental Health Strategy 2023-2028</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 New NICE Guidelines on Bereavement Support (2024)</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 Trauma-Informed Schools UK Initiatives</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 Recent developments in childhood grief research</a:t>
            </a:r>
          </a:p>
        </p:txBody>
      </p:sp>
      <p:sp>
        <p:nvSpPr>
          <p:cNvPr id="3" name="TextBox 3"/>
          <p:cNvSpPr txBox="1"/>
          <p:nvPr/>
        </p:nvSpPr>
        <p:spPr>
          <a:xfrm>
            <a:off x="1028700" y="2196465"/>
            <a:ext cx="6656387" cy="7061835"/>
          </a:xfrm>
          <a:prstGeom prst="rect">
            <a:avLst/>
          </a:prstGeom>
        </p:spPr>
        <p:txBody>
          <a:bodyPr lIns="0" tIns="0" rIns="0" bIns="0" rtlCol="0" anchor="t">
            <a:spAutoFit/>
          </a:bodyPr>
          <a:lstStyle/>
          <a:p>
            <a:pPr algn="l">
              <a:lnSpc>
                <a:spcPts val="5040"/>
              </a:lnSpc>
              <a:spcBef>
                <a:spcPct val="0"/>
              </a:spcBef>
            </a:pPr>
            <a:r>
              <a:rPr lang="en-US" sz="3600">
                <a:solidFill>
                  <a:srgbClr val="000000"/>
                </a:solidFill>
                <a:latin typeface="Calibri (MS)"/>
                <a:ea typeface="Calibri (MS)"/>
                <a:cs typeface="Calibri (MS)"/>
                <a:sym typeface="Calibri (MS)"/>
              </a:rPr>
              <a:t> • Strategaeth Iechyd Meddwl Llywodraeth Cymru 2023-2028</a:t>
            </a:r>
          </a:p>
          <a:p>
            <a:pPr algn="l">
              <a:lnSpc>
                <a:spcPts val="5040"/>
              </a:lnSpc>
              <a:spcBef>
                <a:spcPct val="0"/>
              </a:spcBef>
            </a:pPr>
            <a:endParaRPr lang="en-US" sz="3600">
              <a:solidFill>
                <a:srgbClr val="000000"/>
              </a:solidFill>
              <a:latin typeface="Calibri (MS)"/>
              <a:ea typeface="Calibri (MS)"/>
              <a:cs typeface="Calibri (MS)"/>
              <a:sym typeface="Calibri (MS)"/>
            </a:endParaRPr>
          </a:p>
          <a:p>
            <a:pPr algn="l">
              <a:lnSpc>
                <a:spcPts val="5040"/>
              </a:lnSpc>
              <a:spcBef>
                <a:spcPct val="0"/>
              </a:spcBef>
            </a:pPr>
            <a:r>
              <a:rPr lang="en-US" sz="3600">
                <a:solidFill>
                  <a:srgbClr val="000000"/>
                </a:solidFill>
                <a:latin typeface="Calibri (MS)"/>
                <a:ea typeface="Calibri (MS)"/>
                <a:cs typeface="Calibri (MS)"/>
                <a:sym typeface="Calibri (MS)"/>
              </a:rPr>
              <a:t> • Canllawiau NICE Newydd ar Gymorth Profedigaeth (2024)</a:t>
            </a:r>
          </a:p>
          <a:p>
            <a:pPr algn="l">
              <a:lnSpc>
                <a:spcPts val="5040"/>
              </a:lnSpc>
              <a:spcBef>
                <a:spcPct val="0"/>
              </a:spcBef>
            </a:pPr>
            <a:endParaRPr lang="en-US" sz="3600">
              <a:solidFill>
                <a:srgbClr val="000000"/>
              </a:solidFill>
              <a:latin typeface="Calibri (MS)"/>
              <a:ea typeface="Calibri (MS)"/>
              <a:cs typeface="Calibri (MS)"/>
              <a:sym typeface="Calibri (MS)"/>
            </a:endParaRPr>
          </a:p>
          <a:p>
            <a:pPr algn="l">
              <a:lnSpc>
                <a:spcPts val="5040"/>
              </a:lnSpc>
              <a:spcBef>
                <a:spcPct val="0"/>
              </a:spcBef>
            </a:pPr>
            <a:r>
              <a:rPr lang="en-US" sz="3600">
                <a:solidFill>
                  <a:srgbClr val="000000"/>
                </a:solidFill>
                <a:latin typeface="Calibri (MS)"/>
                <a:ea typeface="Calibri (MS)"/>
                <a:cs typeface="Calibri (MS)"/>
                <a:sym typeface="Calibri (MS)"/>
              </a:rPr>
              <a:t> • Menter Ysgolion Ymwybodol o Drawma yn y DU</a:t>
            </a:r>
          </a:p>
          <a:p>
            <a:pPr algn="l">
              <a:lnSpc>
                <a:spcPts val="5040"/>
              </a:lnSpc>
              <a:spcBef>
                <a:spcPct val="0"/>
              </a:spcBef>
            </a:pPr>
            <a:endParaRPr lang="en-US" sz="3600">
              <a:solidFill>
                <a:srgbClr val="000000"/>
              </a:solidFill>
              <a:latin typeface="Calibri (MS)"/>
              <a:ea typeface="Calibri (MS)"/>
              <a:cs typeface="Calibri (MS)"/>
              <a:sym typeface="Calibri (MS)"/>
            </a:endParaRPr>
          </a:p>
          <a:p>
            <a:pPr algn="l">
              <a:lnSpc>
                <a:spcPts val="5040"/>
              </a:lnSpc>
              <a:spcBef>
                <a:spcPct val="0"/>
              </a:spcBef>
            </a:pPr>
            <a:r>
              <a:rPr lang="en-US" sz="3600">
                <a:solidFill>
                  <a:srgbClr val="000000"/>
                </a:solidFill>
                <a:latin typeface="Calibri (MS)"/>
                <a:ea typeface="Calibri (MS)"/>
                <a:cs typeface="Calibri (MS)"/>
                <a:sym typeface="Calibri (MS)"/>
              </a:rPr>
              <a:t> • Datblygiadau diweddar mewn ymchwil ar alar plentyndod</a:t>
            </a:r>
          </a:p>
        </p:txBody>
      </p:sp>
      <p:sp>
        <p:nvSpPr>
          <p:cNvPr id="4" name="TextBox 4"/>
          <p:cNvSpPr txBox="1"/>
          <p:nvPr/>
        </p:nvSpPr>
        <p:spPr>
          <a:xfrm>
            <a:off x="1635212" y="14922"/>
            <a:ext cx="15017576" cy="1875155"/>
          </a:xfrm>
          <a:prstGeom prst="rect">
            <a:avLst/>
          </a:prstGeom>
        </p:spPr>
        <p:txBody>
          <a:bodyPr lIns="0" tIns="0" rIns="0" bIns="0" rtlCol="0" anchor="t">
            <a:spAutoFit/>
          </a:bodyPr>
          <a:lstStyle/>
          <a:p>
            <a:pPr algn="ctr">
              <a:lnSpc>
                <a:spcPts val="6984"/>
              </a:lnSpc>
              <a:spcBef>
                <a:spcPct val="0"/>
              </a:spcBef>
            </a:pPr>
            <a:r>
              <a:rPr lang="en-US" sz="5499" b="1" spc="-10">
                <a:solidFill>
                  <a:srgbClr val="000000"/>
                </a:solidFill>
                <a:latin typeface="Calibri (MS) Bold"/>
                <a:ea typeface="Calibri (MS) Bold"/>
                <a:cs typeface="Calibri (MS) Bold"/>
                <a:sym typeface="Calibri (MS) Bold"/>
              </a:rPr>
              <a:t>Cefnogaeth i Blant mewn Galar yng Nghymru (2025)</a:t>
            </a:r>
          </a:p>
          <a:p>
            <a:pPr algn="ctr">
              <a:lnSpc>
                <a:spcPts val="6984"/>
              </a:lnSpc>
              <a:spcBef>
                <a:spcPct val="0"/>
              </a:spcBef>
            </a:pPr>
            <a:r>
              <a:rPr lang="en-US" sz="5499" b="1" spc="-10">
                <a:solidFill>
                  <a:srgbClr val="000000"/>
                </a:solidFill>
                <a:latin typeface="Calibri (MS) Bold"/>
                <a:ea typeface="Calibri (MS) Bold"/>
                <a:cs typeface="Calibri (MS) Bold"/>
                <a:sym typeface="Calibri (MS) Bold"/>
              </a:rPr>
              <a:t>Updated Bereavement Support in the UK (2025)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pic>
        <p:nvPicPr>
          <p:cNvPr id="2" name="Picture 2"/>
          <p:cNvPicPr>
            <a:picLocks noChangeAspect="1"/>
          </p:cNvPicPr>
          <p:nvPr>
            <a:videoFile r:link="rId1"/>
          </p:nvPr>
        </p:nvPicPr>
        <p:blipFill>
          <a:blip r:embed="rId3"/>
          <a:stretch>
            <a:fillRect/>
          </a:stretch>
        </p:blipFill>
        <p:spPr>
          <a:xfrm>
            <a:off x="3653314" y="2057400"/>
            <a:ext cx="10981372" cy="61722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126035" y="3012440"/>
            <a:ext cx="7133265" cy="6245860"/>
          </a:xfrm>
          <a:prstGeom prst="rect">
            <a:avLst/>
          </a:prstGeom>
        </p:spPr>
        <p:txBody>
          <a:bodyPr lIns="0" tIns="0" rIns="0" bIns="0" rtlCol="0" anchor="t">
            <a:spAutoFit/>
          </a:bodyPr>
          <a:lstStyle/>
          <a:p>
            <a:pPr marL="755647" lvl="1" indent="-377824" algn="l">
              <a:lnSpc>
                <a:spcPts val="4444"/>
              </a:lnSpc>
              <a:buFont typeface="Arial"/>
              <a:buChar char="•"/>
            </a:pPr>
            <a:r>
              <a:rPr lang="en-US" sz="3499" spc="-6" dirty="0">
                <a:solidFill>
                  <a:srgbClr val="000000"/>
                </a:solidFill>
                <a:latin typeface="Calibri (MS)"/>
                <a:ea typeface="Calibri (MS)"/>
                <a:cs typeface="Calibri (MS)"/>
                <a:sym typeface="Calibri (MS)"/>
              </a:rPr>
              <a:t>Grief counselling can give children a space that’s free from expectations that they should behave or respond in a set way.</a:t>
            </a:r>
          </a:p>
          <a:p>
            <a:pPr algn="l">
              <a:lnSpc>
                <a:spcPts val="4444"/>
              </a:lnSpc>
            </a:pPr>
            <a:endParaRPr lang="en-US" sz="3499" spc="-6" dirty="0">
              <a:solidFill>
                <a:srgbClr val="000000"/>
              </a:solidFill>
              <a:latin typeface="Calibri (MS)"/>
              <a:ea typeface="Calibri (MS)"/>
              <a:cs typeface="Calibri (MS)"/>
              <a:sym typeface="Calibri (MS)"/>
            </a:endParaRPr>
          </a:p>
          <a:p>
            <a:pPr marL="755647" lvl="1" indent="-377824" algn="l">
              <a:lnSpc>
                <a:spcPts val="4444"/>
              </a:lnSpc>
              <a:buFont typeface="Arial"/>
              <a:buChar char="•"/>
            </a:pPr>
            <a:r>
              <a:rPr lang="en-US" sz="3499" spc="-6" dirty="0">
                <a:solidFill>
                  <a:srgbClr val="000000"/>
                </a:solidFill>
                <a:latin typeface="Calibri (MS)"/>
                <a:ea typeface="Calibri (MS)"/>
                <a:cs typeface="Calibri (MS)"/>
                <a:sym typeface="Calibri (MS)"/>
              </a:rPr>
              <a:t>Counsellors support children in finding ways of defining their grief experience that is unique to them.</a:t>
            </a:r>
          </a:p>
          <a:p>
            <a:pPr algn="l">
              <a:lnSpc>
                <a:spcPts val="4444"/>
              </a:lnSpc>
            </a:pPr>
            <a:endParaRPr lang="en-US" sz="3499" spc="-6" dirty="0">
              <a:solidFill>
                <a:srgbClr val="000000"/>
              </a:solidFill>
              <a:latin typeface="Calibri (MS)"/>
              <a:ea typeface="Calibri (MS)"/>
              <a:cs typeface="Calibri (MS)"/>
              <a:sym typeface="Calibri (MS)"/>
            </a:endParaRPr>
          </a:p>
          <a:p>
            <a:pPr marL="755647" lvl="1" indent="-377824" algn="l">
              <a:lnSpc>
                <a:spcPts val="4444"/>
              </a:lnSpc>
              <a:buFont typeface="Arial"/>
              <a:buChar char="•"/>
            </a:pPr>
            <a:r>
              <a:rPr lang="en-US" sz="3499" spc="-6" dirty="0">
                <a:solidFill>
                  <a:srgbClr val="000000"/>
                </a:solidFill>
                <a:latin typeface="Calibri (MS)"/>
                <a:ea typeface="Calibri (MS)"/>
                <a:cs typeface="Calibri (MS)"/>
                <a:sym typeface="Calibri (MS)"/>
              </a:rPr>
              <a:t>The counsellor’s role is to facilitate, not lead the child.</a:t>
            </a:r>
          </a:p>
        </p:txBody>
      </p:sp>
      <p:sp>
        <p:nvSpPr>
          <p:cNvPr id="3" name="TextBox 3"/>
          <p:cNvSpPr txBox="1"/>
          <p:nvPr/>
        </p:nvSpPr>
        <p:spPr>
          <a:xfrm>
            <a:off x="2222822" y="14922"/>
            <a:ext cx="13842355" cy="1757148"/>
          </a:xfrm>
          <a:prstGeom prst="rect">
            <a:avLst/>
          </a:prstGeom>
        </p:spPr>
        <p:txBody>
          <a:bodyPr lIns="0" tIns="0" rIns="0" bIns="0" rtlCol="0" anchor="t">
            <a:spAutoFit/>
          </a:bodyPr>
          <a:lstStyle/>
          <a:p>
            <a:pPr algn="ctr">
              <a:lnSpc>
                <a:spcPts val="6984"/>
              </a:lnSpc>
            </a:pPr>
            <a:r>
              <a:rPr lang="en-US" sz="5499" b="1" spc="-10" dirty="0">
                <a:solidFill>
                  <a:srgbClr val="000000"/>
                </a:solidFill>
                <a:latin typeface="Calibri (MS) Bold"/>
                <a:ea typeface="Calibri (MS) Bold"/>
                <a:cs typeface="Calibri (MS) Bold"/>
                <a:sym typeface="Calibri (MS) Bold"/>
              </a:rPr>
              <a:t>Sut gall </a:t>
            </a:r>
            <a:r>
              <a:rPr lang="en-US" sz="5499" b="1" spc="-10" dirty="0" err="1">
                <a:solidFill>
                  <a:srgbClr val="000000"/>
                </a:solidFill>
                <a:latin typeface="Calibri (MS) Bold"/>
                <a:ea typeface="Calibri (MS) Bold"/>
                <a:cs typeface="Calibri (MS) Bold"/>
                <a:sym typeface="Calibri (MS) Bold"/>
              </a:rPr>
              <a:t>cwnsela</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helpu</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plentyn</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i</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ymdopi</a:t>
            </a:r>
            <a:r>
              <a:rPr lang="en-US" sz="5499" b="1" spc="-10" dirty="0">
                <a:solidFill>
                  <a:srgbClr val="000000"/>
                </a:solidFill>
                <a:latin typeface="Calibri (MS) Bold"/>
                <a:ea typeface="Calibri (MS) Bold"/>
                <a:cs typeface="Calibri (MS) Bold"/>
                <a:sym typeface="Calibri (MS) Bold"/>
              </a:rPr>
              <a:t> â </a:t>
            </a:r>
            <a:r>
              <a:rPr lang="en-US" sz="5499" b="1" spc="-10" dirty="0" err="1">
                <a:solidFill>
                  <a:srgbClr val="000000"/>
                </a:solidFill>
                <a:latin typeface="Calibri (MS) Bold"/>
                <a:ea typeface="Calibri (MS) Bold"/>
                <a:cs typeface="Calibri (MS) Bold"/>
                <a:sym typeface="Calibri (MS) Bold"/>
              </a:rPr>
              <a:t>galar</a:t>
            </a:r>
            <a:endParaRPr lang="en-US" sz="5499" b="1" spc="-10" dirty="0">
              <a:solidFill>
                <a:srgbClr val="000000"/>
              </a:solidFill>
              <a:latin typeface="Calibri (MS) Bold"/>
              <a:ea typeface="Calibri (MS) Bold"/>
              <a:cs typeface="Calibri (MS) Bold"/>
              <a:sym typeface="Calibri (MS) Bold"/>
            </a:endParaRPr>
          </a:p>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How counselling can help a child cope with grief</a:t>
            </a:r>
          </a:p>
        </p:txBody>
      </p:sp>
      <p:sp>
        <p:nvSpPr>
          <p:cNvPr id="4" name="TextBox 4"/>
          <p:cNvSpPr txBox="1"/>
          <p:nvPr/>
        </p:nvSpPr>
        <p:spPr>
          <a:xfrm>
            <a:off x="1028700" y="2948916"/>
            <a:ext cx="7886485" cy="6748514"/>
          </a:xfrm>
          <a:prstGeom prst="rect">
            <a:avLst/>
          </a:prstGeom>
        </p:spPr>
        <p:txBody>
          <a:bodyPr lIns="0" tIns="0" rIns="0" bIns="0" rtlCol="0" anchor="t">
            <a:spAutoFit/>
          </a:bodyPr>
          <a:lstStyle/>
          <a:p>
            <a:pPr marL="755651" lvl="1" indent="-377825" algn="l">
              <a:lnSpc>
                <a:spcPts val="4445"/>
              </a:lnSpc>
              <a:buFont typeface="Arial"/>
              <a:buChar char="•"/>
            </a:pPr>
            <a:r>
              <a:rPr lang="en-US" sz="3500" spc="-7" dirty="0">
                <a:solidFill>
                  <a:srgbClr val="000000"/>
                </a:solidFill>
                <a:latin typeface="Calibri (MS)"/>
                <a:ea typeface="Calibri (MS)"/>
                <a:cs typeface="Calibri (MS)"/>
                <a:sym typeface="Calibri (MS)"/>
              </a:rPr>
              <a:t>Gall </a:t>
            </a:r>
            <a:r>
              <a:rPr lang="en-US" sz="3500" spc="-7" dirty="0" err="1">
                <a:solidFill>
                  <a:srgbClr val="000000"/>
                </a:solidFill>
                <a:latin typeface="Calibri (MS)"/>
                <a:ea typeface="Calibri (MS)"/>
                <a:cs typeface="Calibri (MS)"/>
                <a:sym typeface="Calibri (MS)"/>
              </a:rPr>
              <a:t>cwnsela</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galar</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roi</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gofod</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i</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blant</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sy’n</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rhydd</a:t>
            </a:r>
            <a:r>
              <a:rPr lang="en-US" sz="3500" spc="-7" dirty="0">
                <a:solidFill>
                  <a:srgbClr val="000000"/>
                </a:solidFill>
                <a:latin typeface="Calibri (MS)"/>
                <a:ea typeface="Calibri (MS)"/>
                <a:cs typeface="Calibri (MS)"/>
                <a:sym typeface="Calibri (MS)"/>
              </a:rPr>
              <a:t> o </a:t>
            </a:r>
            <a:r>
              <a:rPr lang="en-US" sz="3500" spc="-7" dirty="0" err="1">
                <a:solidFill>
                  <a:srgbClr val="000000"/>
                </a:solidFill>
                <a:latin typeface="Calibri (MS)"/>
                <a:ea typeface="Calibri (MS)"/>
                <a:cs typeface="Calibri (MS)"/>
                <a:sym typeface="Calibri (MS)"/>
              </a:rPr>
              <a:t>ddisgwyliadau</a:t>
            </a:r>
            <a:r>
              <a:rPr lang="en-US" sz="3500" spc="-7" dirty="0">
                <a:solidFill>
                  <a:srgbClr val="000000"/>
                </a:solidFill>
                <a:latin typeface="Calibri (MS)"/>
                <a:ea typeface="Calibri (MS)"/>
                <a:cs typeface="Calibri (MS)"/>
                <a:sym typeface="Calibri (MS)"/>
              </a:rPr>
              <a:t> y </a:t>
            </a:r>
            <a:r>
              <a:rPr lang="en-US" sz="3500" spc="-7" dirty="0" err="1">
                <a:solidFill>
                  <a:srgbClr val="000000"/>
                </a:solidFill>
                <a:latin typeface="Calibri (MS)"/>
                <a:ea typeface="Calibri (MS)"/>
                <a:cs typeface="Calibri (MS)"/>
                <a:sym typeface="Calibri (MS)"/>
              </a:rPr>
              <a:t>dylent</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ymddwyn</a:t>
            </a:r>
            <a:r>
              <a:rPr lang="en-US" sz="3500" spc="-7" dirty="0">
                <a:solidFill>
                  <a:srgbClr val="000000"/>
                </a:solidFill>
                <a:latin typeface="Calibri (MS)"/>
                <a:ea typeface="Calibri (MS)"/>
                <a:cs typeface="Calibri (MS)"/>
                <a:sym typeface="Calibri (MS)"/>
              </a:rPr>
              <a:t> neu </a:t>
            </a:r>
            <a:r>
              <a:rPr lang="en-US" sz="3500" spc="-7" dirty="0" err="1">
                <a:solidFill>
                  <a:srgbClr val="000000"/>
                </a:solidFill>
                <a:latin typeface="Calibri (MS)"/>
                <a:ea typeface="Calibri (MS)"/>
                <a:cs typeface="Calibri (MS)"/>
                <a:sym typeface="Calibri (MS)"/>
              </a:rPr>
              <a:t>ymateb</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mewn</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ffordd</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benodol</a:t>
            </a:r>
            <a:r>
              <a:rPr lang="en-US" sz="3500" spc="-7" dirty="0">
                <a:solidFill>
                  <a:srgbClr val="000000"/>
                </a:solidFill>
                <a:latin typeface="Calibri (MS)"/>
                <a:ea typeface="Calibri (MS)"/>
                <a:cs typeface="Calibri (MS)"/>
                <a:sym typeface="Calibri (MS)"/>
              </a:rPr>
              <a:t>.</a:t>
            </a:r>
          </a:p>
          <a:p>
            <a:pPr algn="l">
              <a:lnSpc>
                <a:spcPts val="4445"/>
              </a:lnSpc>
            </a:pPr>
            <a:endParaRPr lang="en-US" sz="3500" spc="-7" dirty="0">
              <a:solidFill>
                <a:srgbClr val="000000"/>
              </a:solidFill>
              <a:latin typeface="Calibri (MS)"/>
              <a:ea typeface="Calibri (MS)"/>
              <a:cs typeface="Calibri (MS)"/>
              <a:sym typeface="Calibri (MS)"/>
            </a:endParaRPr>
          </a:p>
          <a:p>
            <a:pPr marL="755651" lvl="1" indent="-377825" algn="l">
              <a:lnSpc>
                <a:spcPts val="4445"/>
              </a:lnSpc>
              <a:buFont typeface="Arial"/>
              <a:buChar char="•"/>
            </a:pPr>
            <a:r>
              <a:rPr lang="en-US" sz="3500" spc="-7" dirty="0">
                <a:solidFill>
                  <a:srgbClr val="000000"/>
                </a:solidFill>
                <a:latin typeface="Calibri (MS)"/>
                <a:ea typeface="Calibri (MS)"/>
                <a:cs typeface="Calibri (MS)"/>
                <a:sym typeface="Calibri (MS)"/>
              </a:rPr>
              <a:t>Mae </a:t>
            </a:r>
            <a:r>
              <a:rPr lang="en-US" sz="3500" spc="-7" dirty="0" err="1">
                <a:solidFill>
                  <a:srgbClr val="000000"/>
                </a:solidFill>
                <a:latin typeface="Calibri (MS)"/>
                <a:ea typeface="Calibri (MS)"/>
                <a:cs typeface="Calibri (MS)"/>
                <a:sym typeface="Calibri (MS)"/>
              </a:rPr>
              <a:t>cynghorwyr</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yn</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cefnogi</a:t>
            </a:r>
            <a:r>
              <a:rPr lang="en-US" sz="3500" spc="-7" dirty="0">
                <a:solidFill>
                  <a:srgbClr val="000000"/>
                </a:solidFill>
                <a:latin typeface="Calibri (MS)"/>
                <a:ea typeface="Calibri (MS)"/>
                <a:cs typeface="Calibri (MS)"/>
                <a:sym typeface="Calibri (MS)"/>
              </a:rPr>
              <a:t> plant </a:t>
            </a:r>
            <a:r>
              <a:rPr lang="en-US" sz="3500" spc="-7" dirty="0" err="1">
                <a:solidFill>
                  <a:srgbClr val="000000"/>
                </a:solidFill>
                <a:latin typeface="Calibri (MS)"/>
                <a:ea typeface="Calibri (MS)"/>
                <a:cs typeface="Calibri (MS)"/>
                <a:sym typeface="Calibri (MS)"/>
              </a:rPr>
              <a:t>i</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ddod</a:t>
            </a:r>
            <a:r>
              <a:rPr lang="en-US" sz="3500" spc="-7" dirty="0">
                <a:solidFill>
                  <a:srgbClr val="000000"/>
                </a:solidFill>
                <a:latin typeface="Calibri (MS)"/>
                <a:ea typeface="Calibri (MS)"/>
                <a:cs typeface="Calibri (MS)"/>
                <a:sym typeface="Calibri (MS)"/>
              </a:rPr>
              <a:t> o </a:t>
            </a:r>
            <a:r>
              <a:rPr lang="en-US" sz="3500" spc="-7" dirty="0" err="1">
                <a:solidFill>
                  <a:srgbClr val="000000"/>
                </a:solidFill>
                <a:latin typeface="Calibri (MS)"/>
                <a:ea typeface="Calibri (MS)"/>
                <a:cs typeface="Calibri (MS)"/>
                <a:sym typeface="Calibri (MS)"/>
              </a:rPr>
              <a:t>hyd</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i</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ffyrdd</a:t>
            </a:r>
            <a:r>
              <a:rPr lang="en-US" sz="3500" spc="-7" dirty="0">
                <a:solidFill>
                  <a:srgbClr val="000000"/>
                </a:solidFill>
                <a:latin typeface="Calibri (MS)"/>
                <a:ea typeface="Calibri (MS)"/>
                <a:cs typeface="Calibri (MS)"/>
                <a:sym typeface="Calibri (MS)"/>
              </a:rPr>
              <a:t> o </a:t>
            </a:r>
            <a:r>
              <a:rPr lang="en-US" sz="3500" spc="-7" dirty="0" err="1">
                <a:solidFill>
                  <a:srgbClr val="000000"/>
                </a:solidFill>
                <a:latin typeface="Calibri (MS)"/>
                <a:ea typeface="Calibri (MS)"/>
                <a:cs typeface="Calibri (MS)"/>
                <a:sym typeface="Calibri (MS)"/>
              </a:rPr>
              <a:t>ddiffinio</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eu</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galar</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sy’n</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unigryw</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iddyn</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nhw</a:t>
            </a:r>
            <a:r>
              <a:rPr lang="en-US" sz="3500" spc="-7" dirty="0">
                <a:solidFill>
                  <a:srgbClr val="000000"/>
                </a:solidFill>
                <a:latin typeface="Calibri (MS)"/>
                <a:ea typeface="Calibri (MS)"/>
                <a:cs typeface="Calibri (MS)"/>
                <a:sym typeface="Calibri (MS)"/>
              </a:rPr>
              <a:t>.</a:t>
            </a:r>
          </a:p>
          <a:p>
            <a:pPr algn="l">
              <a:lnSpc>
                <a:spcPts val="4445"/>
              </a:lnSpc>
            </a:pPr>
            <a:endParaRPr lang="en-US" sz="3500" spc="-7" dirty="0">
              <a:solidFill>
                <a:srgbClr val="000000"/>
              </a:solidFill>
              <a:latin typeface="Calibri (MS)"/>
              <a:ea typeface="Calibri (MS)"/>
              <a:cs typeface="Calibri (MS)"/>
              <a:sym typeface="Calibri (MS)"/>
            </a:endParaRPr>
          </a:p>
          <a:p>
            <a:pPr marL="755651" lvl="1" indent="-377825" algn="l">
              <a:lnSpc>
                <a:spcPts val="4445"/>
              </a:lnSpc>
              <a:buFont typeface="Arial"/>
              <a:buChar char="•"/>
            </a:pPr>
            <a:r>
              <a:rPr lang="en-US" sz="3500" spc="-7" dirty="0" err="1">
                <a:solidFill>
                  <a:srgbClr val="000000"/>
                </a:solidFill>
                <a:latin typeface="Calibri (MS)"/>
                <a:ea typeface="Calibri (MS)"/>
                <a:cs typeface="Calibri (MS)"/>
                <a:sym typeface="Calibri (MS)"/>
              </a:rPr>
              <a:t>Rôl</a:t>
            </a:r>
            <a:r>
              <a:rPr lang="en-US" sz="3500" spc="-7" dirty="0">
                <a:solidFill>
                  <a:srgbClr val="000000"/>
                </a:solidFill>
                <a:latin typeface="Calibri (MS)"/>
                <a:ea typeface="Calibri (MS)"/>
                <a:cs typeface="Calibri (MS)"/>
                <a:sym typeface="Calibri (MS)"/>
              </a:rPr>
              <a:t> y </a:t>
            </a:r>
            <a:r>
              <a:rPr lang="en-US" sz="3500" spc="-7" dirty="0" err="1">
                <a:solidFill>
                  <a:srgbClr val="000000"/>
                </a:solidFill>
                <a:latin typeface="Calibri (MS)"/>
                <a:ea typeface="Calibri (MS)"/>
                <a:cs typeface="Calibri (MS)"/>
                <a:sym typeface="Calibri (MS)"/>
              </a:rPr>
              <a:t>cynghorydd</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yw</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hwyluso</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nid</a:t>
            </a:r>
            <a:r>
              <a:rPr lang="en-US" sz="3500" spc="-7" dirty="0">
                <a:solidFill>
                  <a:srgbClr val="000000"/>
                </a:solidFill>
                <a:latin typeface="Calibri (MS)"/>
                <a:ea typeface="Calibri (MS)"/>
                <a:cs typeface="Calibri (MS)"/>
                <a:sym typeface="Calibri (MS)"/>
              </a:rPr>
              <a:t> </a:t>
            </a:r>
            <a:r>
              <a:rPr lang="en-US" sz="3500" spc="-7" dirty="0" err="1">
                <a:solidFill>
                  <a:srgbClr val="000000"/>
                </a:solidFill>
                <a:latin typeface="Calibri (MS)"/>
                <a:ea typeface="Calibri (MS)"/>
                <a:cs typeface="Calibri (MS)"/>
                <a:sym typeface="Calibri (MS)"/>
              </a:rPr>
              <a:t>arwain</a:t>
            </a:r>
            <a:r>
              <a:rPr lang="en-US" sz="3500" spc="-7" dirty="0">
                <a:solidFill>
                  <a:srgbClr val="000000"/>
                </a:solidFill>
                <a:latin typeface="Calibri (MS)"/>
                <a:ea typeface="Calibri (MS)"/>
                <a:cs typeface="Calibri (MS)"/>
                <a:sym typeface="Calibri (MS)"/>
              </a:rPr>
              <a:t> y </a:t>
            </a:r>
            <a:r>
              <a:rPr lang="en-US" sz="3500" spc="-7" dirty="0" err="1">
                <a:solidFill>
                  <a:srgbClr val="000000"/>
                </a:solidFill>
                <a:latin typeface="Calibri (MS)"/>
                <a:ea typeface="Calibri (MS)"/>
                <a:cs typeface="Calibri (MS)"/>
                <a:sym typeface="Calibri (MS)"/>
              </a:rPr>
              <a:t>plentyn</a:t>
            </a:r>
            <a:r>
              <a:rPr lang="en-US" sz="3500" spc="-7" dirty="0">
                <a:solidFill>
                  <a:srgbClr val="000000"/>
                </a:solidFill>
                <a:latin typeface="Calibri (MS)"/>
                <a:ea typeface="Calibri (MS)"/>
                <a:cs typeface="Calibri (MS)"/>
                <a:sym typeface="Calibri (MS)"/>
              </a:rPr>
              <a:t>.</a:t>
            </a:r>
          </a:p>
          <a:p>
            <a:pPr algn="l">
              <a:lnSpc>
                <a:spcPts val="4445"/>
              </a:lnSpc>
            </a:pPr>
            <a:endParaRPr lang="en-US" sz="3500" spc="-7" dirty="0">
              <a:solidFill>
                <a:srgbClr val="000000"/>
              </a:solidFill>
              <a:latin typeface="Calibri (MS)"/>
              <a:ea typeface="Calibri (MS)"/>
              <a:cs typeface="Calibri (MS)"/>
              <a:sym typeface="Calibri (M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9725599" y="3314065"/>
            <a:ext cx="8161965" cy="4821555"/>
          </a:xfrm>
          <a:prstGeom prst="rect">
            <a:avLst/>
          </a:prstGeom>
        </p:spPr>
        <p:txBody>
          <a:bodyPr lIns="0" tIns="0" rIns="0" bIns="0" rtlCol="0" anchor="t">
            <a:spAutoFit/>
          </a:bodyPr>
          <a:lstStyle/>
          <a:p>
            <a:pPr marL="647700" lvl="1" indent="-323850" algn="l">
              <a:lnSpc>
                <a:spcPts val="3810"/>
              </a:lnSpc>
              <a:buFont typeface="Arial"/>
              <a:buChar char="•"/>
            </a:pPr>
            <a:r>
              <a:rPr lang="en-US" sz="3000" spc="-6" dirty="0">
                <a:solidFill>
                  <a:srgbClr val="000000"/>
                </a:solidFill>
                <a:latin typeface="Calibri (MS)"/>
                <a:ea typeface="Calibri (MS)"/>
                <a:cs typeface="Calibri (MS)"/>
                <a:sym typeface="Calibri (MS)"/>
              </a:rPr>
              <a:t>Support the child in understanding and coping with their feelings of grief.</a:t>
            </a:r>
          </a:p>
          <a:p>
            <a:pPr algn="l">
              <a:lnSpc>
                <a:spcPts val="3810"/>
              </a:lnSpc>
            </a:pPr>
            <a:endParaRPr lang="en-US" sz="3000" spc="-6" dirty="0">
              <a:solidFill>
                <a:srgbClr val="000000"/>
              </a:solidFill>
              <a:latin typeface="Calibri (MS)"/>
              <a:ea typeface="Calibri (MS)"/>
              <a:cs typeface="Calibri (MS)"/>
              <a:sym typeface="Calibri (MS)"/>
            </a:endParaRPr>
          </a:p>
          <a:p>
            <a:pPr marL="647700" lvl="1" indent="-323850" algn="l">
              <a:lnSpc>
                <a:spcPts val="3810"/>
              </a:lnSpc>
              <a:buFont typeface="Arial"/>
              <a:buChar char="•"/>
            </a:pPr>
            <a:r>
              <a:rPr lang="en-US" sz="3000" spc="-6" dirty="0">
                <a:solidFill>
                  <a:srgbClr val="000000"/>
                </a:solidFill>
                <a:latin typeface="Calibri (MS)"/>
                <a:ea typeface="Calibri (MS)"/>
                <a:cs typeface="Calibri (MS)"/>
                <a:sym typeface="Calibri (MS)"/>
              </a:rPr>
              <a:t>A bereavement counsellor will use their training and experience to offer a responsive, child-</a:t>
            </a:r>
            <a:r>
              <a:rPr lang="en-US" sz="3000" spc="-6" dirty="0" err="1">
                <a:solidFill>
                  <a:srgbClr val="000000"/>
                </a:solidFill>
                <a:latin typeface="Calibri (MS)"/>
                <a:ea typeface="Calibri (MS)"/>
                <a:cs typeface="Calibri (MS)"/>
                <a:sym typeface="Calibri (MS)"/>
              </a:rPr>
              <a:t>centred</a:t>
            </a:r>
            <a:r>
              <a:rPr lang="en-US" sz="3000" spc="-6" dirty="0">
                <a:solidFill>
                  <a:srgbClr val="000000"/>
                </a:solidFill>
                <a:latin typeface="Calibri (MS)"/>
                <a:ea typeface="Calibri (MS)"/>
                <a:cs typeface="Calibri (MS)"/>
                <a:sym typeface="Calibri (MS)"/>
              </a:rPr>
              <a:t> environment.</a:t>
            </a:r>
          </a:p>
          <a:p>
            <a:pPr algn="l">
              <a:lnSpc>
                <a:spcPts val="3810"/>
              </a:lnSpc>
            </a:pPr>
            <a:endParaRPr lang="en-US" sz="3000" spc="-6" dirty="0">
              <a:solidFill>
                <a:srgbClr val="000000"/>
              </a:solidFill>
              <a:latin typeface="Calibri (MS)"/>
              <a:ea typeface="Calibri (MS)"/>
              <a:cs typeface="Calibri (MS)"/>
              <a:sym typeface="Calibri (MS)"/>
            </a:endParaRPr>
          </a:p>
          <a:p>
            <a:pPr marL="647700" lvl="1" indent="-323850" algn="l">
              <a:lnSpc>
                <a:spcPts val="3810"/>
              </a:lnSpc>
              <a:buFont typeface="Arial"/>
              <a:buChar char="•"/>
            </a:pPr>
            <a:r>
              <a:rPr lang="en-US" sz="3000" spc="-6" dirty="0">
                <a:solidFill>
                  <a:srgbClr val="000000"/>
                </a:solidFill>
                <a:latin typeface="Calibri (MS)"/>
                <a:ea typeface="Calibri (MS)"/>
                <a:cs typeface="Calibri (MS)"/>
                <a:sym typeface="Calibri (MS)"/>
              </a:rPr>
              <a:t>Working in a child-</a:t>
            </a:r>
            <a:r>
              <a:rPr lang="en-US" sz="3000" spc="-6" dirty="0" err="1">
                <a:solidFill>
                  <a:srgbClr val="000000"/>
                </a:solidFill>
                <a:latin typeface="Calibri (MS)"/>
                <a:ea typeface="Calibri (MS)"/>
                <a:cs typeface="Calibri (MS)"/>
                <a:sym typeface="Calibri (MS)"/>
              </a:rPr>
              <a:t>centred</a:t>
            </a:r>
            <a:r>
              <a:rPr lang="en-US" sz="3000" spc="-6" dirty="0">
                <a:solidFill>
                  <a:srgbClr val="000000"/>
                </a:solidFill>
                <a:latin typeface="Calibri (MS)"/>
                <a:ea typeface="Calibri (MS)"/>
                <a:cs typeface="Calibri (MS)"/>
                <a:sym typeface="Calibri (MS)"/>
              </a:rPr>
              <a:t> way means the counsellor may also offer guidance to those who care for the child, so there is consistent support.</a:t>
            </a:r>
          </a:p>
        </p:txBody>
      </p:sp>
      <p:sp>
        <p:nvSpPr>
          <p:cNvPr id="3" name="TextBox 3"/>
          <p:cNvSpPr txBox="1"/>
          <p:nvPr/>
        </p:nvSpPr>
        <p:spPr>
          <a:xfrm>
            <a:off x="3463565" y="14922"/>
            <a:ext cx="11360869" cy="1757148"/>
          </a:xfrm>
          <a:prstGeom prst="rect">
            <a:avLst/>
          </a:prstGeom>
        </p:spPr>
        <p:txBody>
          <a:bodyPr lIns="0" tIns="0" rIns="0" bIns="0" rtlCol="0" anchor="t">
            <a:spAutoFit/>
          </a:bodyPr>
          <a:lstStyle/>
          <a:p>
            <a:pPr algn="ctr">
              <a:lnSpc>
                <a:spcPts val="6984"/>
              </a:lnSpc>
            </a:pPr>
            <a:r>
              <a:rPr lang="en-US" sz="5499" b="1" spc="-10" dirty="0">
                <a:solidFill>
                  <a:srgbClr val="000000"/>
                </a:solidFill>
                <a:latin typeface="Calibri (MS) Bold"/>
                <a:ea typeface="Calibri (MS) Bold"/>
                <a:cs typeface="Calibri (MS) Bold"/>
                <a:sym typeface="Calibri (MS) Bold"/>
              </a:rPr>
              <a:t>Sut  gall </a:t>
            </a:r>
            <a:r>
              <a:rPr lang="en-US" sz="5499" b="1" spc="-10" dirty="0" err="1">
                <a:solidFill>
                  <a:srgbClr val="000000"/>
                </a:solidFill>
                <a:latin typeface="Calibri (MS) Bold"/>
                <a:ea typeface="Calibri (MS) Bold"/>
                <a:cs typeface="Calibri (MS) Bold"/>
                <a:sym typeface="Calibri (MS) Bold"/>
              </a:rPr>
              <a:t>cwnsela</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galar</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helpu</a:t>
            </a:r>
            <a:endParaRPr lang="en-US" sz="5499" b="1" spc="-10" dirty="0">
              <a:solidFill>
                <a:srgbClr val="000000"/>
              </a:solidFill>
              <a:latin typeface="Calibri (MS) Bold"/>
              <a:ea typeface="Calibri (MS) Bold"/>
              <a:cs typeface="Calibri (MS) Bold"/>
              <a:sym typeface="Calibri (MS) Bold"/>
            </a:endParaRPr>
          </a:p>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How bereavement counselling can help</a:t>
            </a:r>
          </a:p>
        </p:txBody>
      </p:sp>
      <p:sp>
        <p:nvSpPr>
          <p:cNvPr id="4" name="TextBox 4"/>
          <p:cNvSpPr txBox="1"/>
          <p:nvPr/>
        </p:nvSpPr>
        <p:spPr>
          <a:xfrm>
            <a:off x="982035" y="2837815"/>
            <a:ext cx="8161965" cy="5774055"/>
          </a:xfrm>
          <a:prstGeom prst="rect">
            <a:avLst/>
          </a:prstGeom>
        </p:spPr>
        <p:txBody>
          <a:bodyPr lIns="0" tIns="0" rIns="0" bIns="0" rtlCol="0" anchor="t">
            <a:spAutoFit/>
          </a:bodyPr>
          <a:lstStyle/>
          <a:p>
            <a:pPr marL="647700" lvl="1" indent="-323850" algn="l">
              <a:lnSpc>
                <a:spcPts val="3810"/>
              </a:lnSpc>
              <a:buFont typeface="Arial"/>
              <a:buChar char="•"/>
            </a:pPr>
            <a:r>
              <a:rPr lang="en-US" sz="3000" spc="-6" dirty="0" err="1">
                <a:solidFill>
                  <a:srgbClr val="000000"/>
                </a:solidFill>
                <a:latin typeface="Calibri (MS)"/>
                <a:ea typeface="Calibri (MS)"/>
                <a:cs typeface="Calibri (MS)"/>
                <a:sym typeface="Calibri (MS)"/>
              </a:rPr>
              <a:t>Cefnogi’r</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plentyn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ddeall</a:t>
            </a:r>
            <a:r>
              <a:rPr lang="en-US" sz="3000" spc="-6" dirty="0">
                <a:solidFill>
                  <a:srgbClr val="000000"/>
                </a:solidFill>
                <a:latin typeface="Calibri (MS)"/>
                <a:ea typeface="Calibri (MS)"/>
                <a:cs typeface="Calibri (MS)"/>
                <a:sym typeface="Calibri (MS)"/>
              </a:rPr>
              <a:t> ac </a:t>
            </a:r>
            <a:r>
              <a:rPr lang="en-US" sz="3000" spc="-6" dirty="0" err="1">
                <a:solidFill>
                  <a:srgbClr val="000000"/>
                </a:solidFill>
                <a:latin typeface="Calibri (MS)"/>
                <a:ea typeface="Calibri (MS)"/>
                <a:cs typeface="Calibri (MS)"/>
                <a:sym typeface="Calibri (MS)"/>
              </a:rPr>
              <a:t>ymdopi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â’u</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teimladau</a:t>
            </a:r>
            <a:r>
              <a:rPr lang="en-US" sz="3000" spc="-6" dirty="0">
                <a:solidFill>
                  <a:srgbClr val="000000"/>
                </a:solidFill>
                <a:latin typeface="Calibri (MS)"/>
                <a:ea typeface="Calibri (MS)"/>
                <a:cs typeface="Calibri (MS)"/>
                <a:sym typeface="Calibri (MS)"/>
              </a:rPr>
              <a:t> o alar.</a:t>
            </a:r>
          </a:p>
          <a:p>
            <a:pPr algn="l">
              <a:lnSpc>
                <a:spcPts val="3810"/>
              </a:lnSpc>
            </a:pPr>
            <a:endParaRPr lang="en-US" sz="3000" spc="-6" dirty="0">
              <a:solidFill>
                <a:srgbClr val="000000"/>
              </a:solidFill>
              <a:latin typeface="Calibri (MS)"/>
              <a:ea typeface="Calibri (MS)"/>
              <a:cs typeface="Calibri (MS)"/>
              <a:sym typeface="Calibri (MS)"/>
            </a:endParaRPr>
          </a:p>
          <a:p>
            <a:pPr marL="647700" lvl="1" indent="-323850" algn="l">
              <a:lnSpc>
                <a:spcPts val="3810"/>
              </a:lnSpc>
              <a:buFont typeface="Arial"/>
              <a:buChar char="•"/>
            </a:pPr>
            <a:r>
              <a:rPr lang="en-US" sz="3000" spc="-6" dirty="0" err="1">
                <a:solidFill>
                  <a:srgbClr val="000000"/>
                </a:solidFill>
                <a:latin typeface="Calibri (MS)"/>
                <a:ea typeface="Calibri (MS)"/>
                <a:cs typeface="Calibri (MS)"/>
                <a:sym typeface="Calibri (MS)"/>
              </a:rPr>
              <a:t>Bydd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cynghorydd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galar</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defnyddio</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eu</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hyfforddiant</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a’u</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profiad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i</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gynnig</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amgylchedd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sy’n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canolbwyntio</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ar</a:t>
            </a:r>
            <a:r>
              <a:rPr lang="en-US" sz="3000" spc="-6" dirty="0">
                <a:solidFill>
                  <a:srgbClr val="000000"/>
                </a:solidFill>
                <a:latin typeface="Calibri (MS)"/>
                <a:ea typeface="Calibri (MS)"/>
                <a:cs typeface="Calibri (MS)"/>
                <a:sym typeface="Calibri (MS)"/>
              </a:rPr>
              <a:t> y </a:t>
            </a:r>
            <a:r>
              <a:rPr lang="en-US" sz="3000" spc="-6" dirty="0" err="1">
                <a:solidFill>
                  <a:srgbClr val="000000"/>
                </a:solidFill>
                <a:latin typeface="Calibri (MS)"/>
                <a:ea typeface="Calibri (MS)"/>
                <a:cs typeface="Calibri (MS)"/>
                <a:sym typeface="Calibri (MS)"/>
              </a:rPr>
              <a:t>plentyn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ganolog</a:t>
            </a:r>
            <a:r>
              <a:rPr lang="en-US" sz="3000" spc="-6" dirty="0">
                <a:solidFill>
                  <a:srgbClr val="000000"/>
                </a:solidFill>
                <a:latin typeface="Calibri (MS)"/>
                <a:ea typeface="Calibri (MS)"/>
                <a:cs typeface="Calibri (MS)"/>
                <a:sym typeface="Calibri (MS)"/>
              </a:rPr>
              <a:t>.</a:t>
            </a:r>
          </a:p>
          <a:p>
            <a:pPr algn="l">
              <a:lnSpc>
                <a:spcPts val="3810"/>
              </a:lnSpc>
            </a:pPr>
            <a:endParaRPr lang="en-US" sz="3000" spc="-6" dirty="0">
              <a:solidFill>
                <a:srgbClr val="000000"/>
              </a:solidFill>
              <a:latin typeface="Calibri (MS)"/>
              <a:ea typeface="Calibri (MS)"/>
              <a:cs typeface="Calibri (MS)"/>
              <a:sym typeface="Calibri (MS)"/>
            </a:endParaRPr>
          </a:p>
          <a:p>
            <a:pPr marL="647700" lvl="1" indent="-323850" algn="l">
              <a:lnSpc>
                <a:spcPts val="3810"/>
              </a:lnSpc>
              <a:buFont typeface="Arial"/>
              <a:buChar char="•"/>
            </a:pPr>
            <a:r>
              <a:rPr lang="en-US" sz="3000" spc="-6" dirty="0">
                <a:solidFill>
                  <a:srgbClr val="000000"/>
                </a:solidFill>
                <a:latin typeface="Calibri (MS)"/>
                <a:ea typeface="Calibri (MS)"/>
                <a:cs typeface="Calibri (MS)"/>
                <a:sym typeface="Calibri (MS)"/>
              </a:rPr>
              <a:t>Mae </a:t>
            </a:r>
            <a:r>
              <a:rPr lang="en-US" sz="3000" spc="-6" dirty="0" err="1">
                <a:solidFill>
                  <a:srgbClr val="000000"/>
                </a:solidFill>
                <a:latin typeface="Calibri (MS)"/>
                <a:ea typeface="Calibri (MS)"/>
                <a:cs typeface="Calibri (MS)"/>
                <a:sym typeface="Calibri (MS)"/>
              </a:rPr>
              <a:t>gweithio</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mewn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ffordd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sy’n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canolbwyntio</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ar</a:t>
            </a:r>
            <a:r>
              <a:rPr lang="en-US" sz="3000" spc="-6" dirty="0">
                <a:solidFill>
                  <a:srgbClr val="000000"/>
                </a:solidFill>
                <a:latin typeface="Calibri (MS)"/>
                <a:ea typeface="Calibri (MS)"/>
                <a:cs typeface="Calibri (MS)"/>
                <a:sym typeface="Calibri (MS)"/>
              </a:rPr>
              <a:t> y </a:t>
            </a:r>
            <a:r>
              <a:rPr lang="en-US" sz="3000" spc="-6" dirty="0" err="1">
                <a:solidFill>
                  <a:srgbClr val="000000"/>
                </a:solidFill>
                <a:latin typeface="Calibri (MS)"/>
                <a:ea typeface="Calibri (MS)"/>
                <a:cs typeface="Calibri (MS)"/>
                <a:sym typeface="Calibri (MS)"/>
              </a:rPr>
              <a:t>plentyn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golygu</a:t>
            </a:r>
            <a:r>
              <a:rPr lang="en-US" sz="3000" spc="-6" dirty="0">
                <a:solidFill>
                  <a:srgbClr val="000000"/>
                </a:solidFill>
                <a:latin typeface="Calibri (MS)"/>
                <a:ea typeface="Calibri (MS)"/>
                <a:cs typeface="Calibri (MS)"/>
                <a:sym typeface="Calibri (MS)"/>
              </a:rPr>
              <a:t> y gall y </a:t>
            </a:r>
            <a:r>
              <a:rPr lang="en-US" sz="3000" spc="-6" dirty="0" err="1">
                <a:solidFill>
                  <a:srgbClr val="000000"/>
                </a:solidFill>
                <a:latin typeface="Calibri (MS)"/>
                <a:ea typeface="Calibri (MS)"/>
                <a:cs typeface="Calibri (MS)"/>
                <a:sym typeface="Calibri (MS)"/>
              </a:rPr>
              <a:t>cwnselydd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gynnig</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arweiniad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hefyd</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i’r</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bobl</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sy’n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gofalu</a:t>
            </a:r>
            <a:r>
              <a:rPr lang="en-US" sz="3000" spc="-6" dirty="0">
                <a:solidFill>
                  <a:srgbClr val="000000"/>
                </a:solidFill>
                <a:latin typeface="Calibri (MS)"/>
                <a:ea typeface="Calibri (MS)"/>
                <a:cs typeface="Calibri (MS)"/>
                <a:sym typeface="Calibri (MS)"/>
              </a:rPr>
              <a:t> am y </a:t>
            </a:r>
            <a:r>
              <a:rPr lang="en-US" sz="3000" spc="-6" dirty="0" err="1">
                <a:solidFill>
                  <a:srgbClr val="000000"/>
                </a:solidFill>
                <a:latin typeface="Calibri (MS)"/>
                <a:ea typeface="Calibri (MS)"/>
                <a:cs typeface="Calibri (MS)"/>
                <a:sym typeface="Calibri (MS)"/>
              </a:rPr>
              <a:t>plentyn</a:t>
            </a:r>
            <a:r>
              <a:rPr lang="en-US" sz="3000" spc="-6" dirty="0">
                <a:solidFill>
                  <a:srgbClr val="000000"/>
                </a:solidFill>
                <a:latin typeface="Calibri (MS)"/>
                <a:ea typeface="Calibri (MS)"/>
                <a:cs typeface="Calibri (MS)"/>
                <a:sym typeface="Calibri (MS)"/>
              </a:rPr>
              <a:t>, er </a:t>
            </a:r>
            <a:r>
              <a:rPr lang="en-US" sz="3000" spc="-6" dirty="0" err="1">
                <a:solidFill>
                  <a:srgbClr val="000000"/>
                </a:solidFill>
                <a:latin typeface="Calibri (MS)"/>
                <a:ea typeface="Calibri (MS)"/>
                <a:cs typeface="Calibri (MS)"/>
                <a:sym typeface="Calibri (MS)"/>
              </a:rPr>
              <a:t>mwyn</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sicrhau</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cefnogaeth</a:t>
            </a:r>
            <a:r>
              <a:rPr lang="en-US" sz="3000" spc="-6" dirty="0">
                <a:solidFill>
                  <a:srgbClr val="000000"/>
                </a:solidFill>
                <a:latin typeface="Calibri (MS)"/>
                <a:ea typeface="Calibri (MS)"/>
                <a:cs typeface="Calibri (MS)"/>
                <a:sym typeface="Calibri (MS)"/>
              </a:rPr>
              <a:t> </a:t>
            </a:r>
            <a:r>
              <a:rPr lang="en-US" sz="3000" spc="-6" dirty="0" err="1">
                <a:solidFill>
                  <a:srgbClr val="000000"/>
                </a:solidFill>
                <a:latin typeface="Calibri (MS)"/>
                <a:ea typeface="Calibri (MS)"/>
                <a:cs typeface="Calibri (MS)"/>
                <a:sym typeface="Calibri (MS)"/>
              </a:rPr>
              <a:t>gyson</a:t>
            </a:r>
            <a:r>
              <a:rPr lang="en-US" sz="3000" spc="-6" dirty="0">
                <a:solidFill>
                  <a:srgbClr val="000000"/>
                </a:solidFill>
                <a:latin typeface="Calibri (MS)"/>
                <a:ea typeface="Calibri (MS)"/>
                <a:cs typeface="Calibri (MS)"/>
                <a:sym typeface="Calibri (MS)"/>
              </a:rPr>
              <a:t>.</a:t>
            </a:r>
          </a:p>
          <a:p>
            <a:pPr algn="l">
              <a:lnSpc>
                <a:spcPts val="3810"/>
              </a:lnSpc>
            </a:pPr>
            <a:endParaRPr lang="en-US" sz="3000" spc="-6" dirty="0">
              <a:solidFill>
                <a:srgbClr val="000000"/>
              </a:solidFill>
              <a:latin typeface="Calibri (MS)"/>
              <a:ea typeface="Calibri (MS)"/>
              <a:cs typeface="Calibri (MS)"/>
              <a:sym typeface="Calibri (M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0905867" y="2531745"/>
            <a:ext cx="6353433" cy="7202805"/>
          </a:xfrm>
          <a:prstGeom prst="rect">
            <a:avLst/>
          </a:prstGeom>
        </p:spPr>
        <p:txBody>
          <a:bodyPr lIns="0" tIns="0" rIns="0" bIns="0" rtlCol="0" anchor="t">
            <a:spAutoFit/>
          </a:bodyPr>
          <a:lstStyle/>
          <a:p>
            <a:pPr marL="647700" lvl="1" indent="-323850" algn="l">
              <a:lnSpc>
                <a:spcPts val="3810"/>
              </a:lnSpc>
              <a:buFont typeface="Arial"/>
              <a:buChar char="•"/>
            </a:pPr>
            <a:r>
              <a:rPr lang="en-US" sz="3000" spc="-6" dirty="0">
                <a:solidFill>
                  <a:srgbClr val="000000"/>
                </a:solidFill>
                <a:latin typeface="Calibri (MS)"/>
                <a:ea typeface="Calibri (MS)"/>
                <a:cs typeface="Calibri (MS)"/>
                <a:sym typeface="Calibri (MS)"/>
              </a:rPr>
              <a:t>A counsellor’s professional curiosity of the child’s world view acts as a guide as they identify resources and interventions that best meet the child’s need. They may use creative methods, including drawing or play, if a child is unable to express how they feel.</a:t>
            </a:r>
          </a:p>
          <a:p>
            <a:pPr algn="l">
              <a:lnSpc>
                <a:spcPts val="3810"/>
              </a:lnSpc>
            </a:pPr>
            <a:endParaRPr lang="en-US" sz="3000" spc="-6" dirty="0">
              <a:solidFill>
                <a:srgbClr val="000000"/>
              </a:solidFill>
              <a:latin typeface="Calibri (MS)"/>
              <a:ea typeface="Calibri (MS)"/>
              <a:cs typeface="Calibri (MS)"/>
              <a:sym typeface="Calibri (MS)"/>
            </a:endParaRPr>
          </a:p>
          <a:p>
            <a:pPr marL="647700" lvl="1" indent="-323850" algn="l">
              <a:lnSpc>
                <a:spcPts val="3810"/>
              </a:lnSpc>
              <a:buFont typeface="Arial"/>
              <a:buChar char="•"/>
            </a:pPr>
            <a:r>
              <a:rPr lang="en-US" sz="3000" spc="-6" dirty="0">
                <a:solidFill>
                  <a:srgbClr val="000000"/>
                </a:solidFill>
                <a:latin typeface="Calibri (MS)"/>
                <a:ea typeface="Calibri (MS)"/>
                <a:cs typeface="Calibri (MS)"/>
                <a:sym typeface="Calibri (MS)"/>
              </a:rPr>
              <a:t>Grief work with children is a gentle balance of facilitating and psychologically holding the child as they move towards increased self-understanding and forming their own language for their grief.</a:t>
            </a:r>
          </a:p>
        </p:txBody>
      </p:sp>
      <p:sp>
        <p:nvSpPr>
          <p:cNvPr id="3" name="TextBox 3"/>
          <p:cNvSpPr txBox="1"/>
          <p:nvPr/>
        </p:nvSpPr>
        <p:spPr>
          <a:xfrm>
            <a:off x="3463565" y="14922"/>
            <a:ext cx="11360869" cy="1757148"/>
          </a:xfrm>
          <a:prstGeom prst="rect">
            <a:avLst/>
          </a:prstGeom>
        </p:spPr>
        <p:txBody>
          <a:bodyPr lIns="0" tIns="0" rIns="0" bIns="0" rtlCol="0" anchor="t">
            <a:spAutoFit/>
          </a:bodyPr>
          <a:lstStyle/>
          <a:p>
            <a:pPr algn="ctr">
              <a:lnSpc>
                <a:spcPts val="6984"/>
              </a:lnSpc>
            </a:pPr>
            <a:r>
              <a:rPr lang="en-US" sz="5499" b="1" spc="-10" dirty="0">
                <a:solidFill>
                  <a:srgbClr val="000000"/>
                </a:solidFill>
                <a:latin typeface="Calibri (MS) Bold"/>
                <a:ea typeface="Calibri (MS) Bold"/>
                <a:cs typeface="Calibri (MS) Bold"/>
                <a:sym typeface="Calibri (MS) Bold"/>
              </a:rPr>
              <a:t>Sut gall </a:t>
            </a:r>
            <a:r>
              <a:rPr lang="en-US" sz="5499" b="1" spc="-10" dirty="0" err="1">
                <a:solidFill>
                  <a:srgbClr val="000000"/>
                </a:solidFill>
                <a:latin typeface="Calibri (MS) Bold"/>
                <a:ea typeface="Calibri (MS) Bold"/>
                <a:cs typeface="Calibri (MS) Bold"/>
                <a:sym typeface="Calibri (MS) Bold"/>
              </a:rPr>
              <a:t>cwnsela</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galar</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helpu</a:t>
            </a:r>
            <a:endParaRPr lang="en-US" sz="5499" b="1" spc="-10" dirty="0">
              <a:solidFill>
                <a:srgbClr val="000000"/>
              </a:solidFill>
              <a:latin typeface="Calibri (MS) Bold"/>
              <a:ea typeface="Calibri (MS) Bold"/>
              <a:cs typeface="Calibri (MS) Bold"/>
              <a:sym typeface="Calibri (MS) Bold"/>
            </a:endParaRPr>
          </a:p>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How bereavement counselling can help</a:t>
            </a:r>
          </a:p>
        </p:txBody>
      </p:sp>
      <p:sp>
        <p:nvSpPr>
          <p:cNvPr id="4" name="TextBox 4"/>
          <p:cNvSpPr txBox="1"/>
          <p:nvPr/>
        </p:nvSpPr>
        <p:spPr>
          <a:xfrm>
            <a:off x="982035" y="2531745"/>
            <a:ext cx="7195336" cy="6792437"/>
          </a:xfrm>
          <a:prstGeom prst="rect">
            <a:avLst/>
          </a:prstGeom>
        </p:spPr>
        <p:txBody>
          <a:bodyPr lIns="0" tIns="0" rIns="0" bIns="0" rtlCol="0" anchor="t">
            <a:spAutoFit/>
          </a:bodyPr>
          <a:lstStyle/>
          <a:p>
            <a:pPr marL="457200" indent="-457200" algn="l">
              <a:lnSpc>
                <a:spcPts val="3810"/>
              </a:lnSpc>
              <a:buFont typeface="Arial" panose="020B0604020202020204" pitchFamily="34" charset="0"/>
              <a:buChar char="•"/>
            </a:pPr>
            <a:r>
              <a:rPr lang="en-GB" sz="2800" b="0" i="0" dirty="0">
                <a:solidFill>
                  <a:srgbClr val="000000"/>
                </a:solidFill>
                <a:effectLst/>
                <a:latin typeface="Segoe UI Web (West European)"/>
              </a:rPr>
              <a:t>Mae </a:t>
            </a:r>
            <a:r>
              <a:rPr lang="en-GB" sz="2800" b="0" i="0" dirty="0" err="1">
                <a:solidFill>
                  <a:srgbClr val="000000"/>
                </a:solidFill>
                <a:effectLst/>
                <a:latin typeface="Segoe UI Web (West European)"/>
              </a:rPr>
              <a:t>chwilfrydedd</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proffesiynol</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cwnselydd</a:t>
            </a:r>
            <a:r>
              <a:rPr lang="en-GB" sz="2800" b="0" i="0" dirty="0">
                <a:solidFill>
                  <a:srgbClr val="000000"/>
                </a:solidFill>
                <a:effectLst/>
                <a:latin typeface="Segoe UI Web (West European)"/>
              </a:rPr>
              <a:t> o </a:t>
            </a:r>
            <a:r>
              <a:rPr lang="en-GB" sz="2800" b="0" i="0" dirty="0" err="1">
                <a:solidFill>
                  <a:srgbClr val="000000"/>
                </a:solidFill>
                <a:effectLst/>
                <a:latin typeface="Segoe UI Web (West European)"/>
              </a:rPr>
              <a:t>fyd-olwg</a:t>
            </a:r>
            <a:r>
              <a:rPr lang="en-GB" sz="2800" b="0" i="0" dirty="0">
                <a:solidFill>
                  <a:srgbClr val="000000"/>
                </a:solidFill>
                <a:effectLst/>
                <a:latin typeface="Segoe UI Web (West European)"/>
              </a:rPr>
              <a:t> y </a:t>
            </a:r>
            <a:r>
              <a:rPr lang="en-GB" sz="2800" b="0" i="0" dirty="0" err="1">
                <a:solidFill>
                  <a:srgbClr val="000000"/>
                </a:solidFill>
                <a:effectLst/>
                <a:latin typeface="Segoe UI Web (West European)"/>
              </a:rPr>
              <a:t>plentyn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gweithredu</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fel</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canllaw</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gan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eu</a:t>
            </a:r>
            <a:r>
              <a:rPr lang="en-GB" sz="2800" b="0" i="0" dirty="0">
                <a:solidFill>
                  <a:srgbClr val="000000"/>
                </a:solidFill>
                <a:effectLst/>
                <a:latin typeface="Segoe UI Web (West European)"/>
              </a:rPr>
              <a:t> bod </a:t>
            </a:r>
            <a:r>
              <a:rPr lang="en-GB" sz="2800" b="0" i="0" dirty="0" err="1">
                <a:solidFill>
                  <a:srgbClr val="000000"/>
                </a:solidFill>
                <a:effectLst/>
                <a:latin typeface="Segoe UI Web (West European)"/>
              </a:rPr>
              <a:t>yn</a:t>
            </a:r>
            <a:r>
              <a:rPr lang="en-GB" sz="2800" b="0" i="0" dirty="0">
                <a:solidFill>
                  <a:srgbClr val="000000"/>
                </a:solidFill>
                <a:effectLst/>
                <a:latin typeface="Segoe UI Web (West European)"/>
              </a:rPr>
              <a:t> nodi </a:t>
            </a:r>
            <a:r>
              <a:rPr lang="en-GB" sz="2800" b="0" i="0" dirty="0" err="1">
                <a:solidFill>
                  <a:srgbClr val="000000"/>
                </a:solidFill>
                <a:effectLst/>
                <a:latin typeface="Segoe UI Web (West European)"/>
              </a:rPr>
              <a:t>adnoddau</a:t>
            </a:r>
            <a:r>
              <a:rPr lang="en-GB" sz="2800" b="0" i="0" dirty="0">
                <a:solidFill>
                  <a:srgbClr val="000000"/>
                </a:solidFill>
                <a:effectLst/>
                <a:latin typeface="Segoe UI Web (West European)"/>
              </a:rPr>
              <a:t> ac </a:t>
            </a:r>
            <a:r>
              <a:rPr lang="en-GB" sz="2800" b="0" i="0" dirty="0" err="1">
                <a:solidFill>
                  <a:srgbClr val="000000"/>
                </a:solidFill>
                <a:effectLst/>
                <a:latin typeface="Segoe UI Web (West European)"/>
              </a:rPr>
              <a:t>ymyriadau</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sy'n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diwallu</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anghenion</a:t>
            </a:r>
            <a:r>
              <a:rPr lang="en-GB" sz="2800" b="0" i="0" dirty="0">
                <a:solidFill>
                  <a:srgbClr val="000000"/>
                </a:solidFill>
                <a:effectLst/>
                <a:latin typeface="Segoe UI Web (West European)"/>
              </a:rPr>
              <a:t> y </a:t>
            </a:r>
            <a:r>
              <a:rPr lang="en-GB" sz="2800" b="0" i="0" dirty="0" err="1">
                <a:solidFill>
                  <a:srgbClr val="000000"/>
                </a:solidFill>
                <a:effectLst/>
                <a:latin typeface="Segoe UI Web (West European)"/>
              </a:rPr>
              <a:t>plentyn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orau</a:t>
            </a:r>
            <a:r>
              <a:rPr lang="en-GB" sz="2800" b="0" i="0" dirty="0">
                <a:solidFill>
                  <a:srgbClr val="000000"/>
                </a:solidFill>
                <a:effectLst/>
                <a:latin typeface="Segoe UI Web (West European)"/>
              </a:rPr>
              <a:t>. Gallant </a:t>
            </a:r>
            <a:r>
              <a:rPr lang="en-GB" sz="2800" b="0" i="0" dirty="0" err="1">
                <a:solidFill>
                  <a:srgbClr val="000000"/>
                </a:solidFill>
                <a:effectLst/>
                <a:latin typeface="Segoe UI Web (West European)"/>
              </a:rPr>
              <a:t>ddefnyddio</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dulliau</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creadigol</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gan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gynnwys</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darlunio</a:t>
            </a:r>
            <a:r>
              <a:rPr lang="en-GB" sz="2800" b="0" i="0" dirty="0">
                <a:solidFill>
                  <a:srgbClr val="000000"/>
                </a:solidFill>
                <a:effectLst/>
                <a:latin typeface="Segoe UI Web (West European)"/>
              </a:rPr>
              <a:t> neu </a:t>
            </a:r>
            <a:r>
              <a:rPr lang="en-GB" sz="2800" b="0" i="0" dirty="0" err="1">
                <a:solidFill>
                  <a:srgbClr val="000000"/>
                </a:solidFill>
                <a:effectLst/>
                <a:latin typeface="Segoe UI Web (West European)"/>
              </a:rPr>
              <a:t>chwarae</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os</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nad</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yw</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plentyn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gallu</a:t>
            </a:r>
            <a:endParaRPr lang="en-GB" sz="2800" b="0" i="0" dirty="0">
              <a:solidFill>
                <a:srgbClr val="000000"/>
              </a:solidFill>
              <a:effectLst/>
              <a:latin typeface="Segoe UI Web (West European)"/>
            </a:endParaRPr>
          </a:p>
          <a:p>
            <a:pPr algn="l">
              <a:lnSpc>
                <a:spcPts val="3810"/>
              </a:lnSpc>
            </a:pP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mynegi</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sut</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mae'n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teimlo</a:t>
            </a:r>
            <a:r>
              <a:rPr lang="en-GB" sz="2800" b="0" i="0" dirty="0">
                <a:solidFill>
                  <a:srgbClr val="000000"/>
                </a:solidFill>
                <a:effectLst/>
                <a:latin typeface="Segoe UI Web (West European)"/>
              </a:rPr>
              <a:t>.</a:t>
            </a:r>
          </a:p>
          <a:p>
            <a:pPr algn="l">
              <a:lnSpc>
                <a:spcPts val="3810"/>
              </a:lnSpc>
            </a:pPr>
            <a:endParaRPr lang="en-US" sz="2800" spc="-6" dirty="0">
              <a:solidFill>
                <a:srgbClr val="000000"/>
              </a:solidFill>
              <a:latin typeface="Calibri (MS)"/>
              <a:ea typeface="Calibri (MS)"/>
              <a:cs typeface="Calibri (MS)"/>
              <a:sym typeface="Calibri (MS)"/>
            </a:endParaRPr>
          </a:p>
          <a:p>
            <a:pPr marL="457200" indent="-457200" algn="l">
              <a:lnSpc>
                <a:spcPts val="3810"/>
              </a:lnSpc>
              <a:buFont typeface="Arial" panose="020B0604020202020204" pitchFamily="34" charset="0"/>
              <a:buChar char="•"/>
            </a:pPr>
            <a:r>
              <a:rPr lang="en-GB" sz="2800" b="0" i="0" dirty="0">
                <a:solidFill>
                  <a:srgbClr val="000000"/>
                </a:solidFill>
                <a:effectLst/>
                <a:latin typeface="Segoe UI Web (West European)"/>
              </a:rPr>
              <a:t>Mae </a:t>
            </a:r>
            <a:r>
              <a:rPr lang="en-GB" sz="2800" b="0" i="0" dirty="0" err="1">
                <a:solidFill>
                  <a:srgbClr val="000000"/>
                </a:solidFill>
                <a:effectLst/>
                <a:latin typeface="Segoe UI Web (West European)"/>
              </a:rPr>
              <a:t>gwaith</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galar</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gyda</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phlant</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gydbwysedd</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tyner</a:t>
            </a:r>
            <a:r>
              <a:rPr lang="en-GB" sz="2800" b="0" i="0" dirty="0">
                <a:solidFill>
                  <a:srgbClr val="000000"/>
                </a:solidFill>
                <a:effectLst/>
                <a:latin typeface="Segoe UI Web (West European)"/>
              </a:rPr>
              <a:t> o </a:t>
            </a:r>
            <a:r>
              <a:rPr lang="en-GB" sz="2800" b="0" i="0" dirty="0" err="1">
                <a:solidFill>
                  <a:srgbClr val="000000"/>
                </a:solidFill>
                <a:effectLst/>
                <a:latin typeface="Segoe UI Web (West European)"/>
              </a:rPr>
              <a:t>hwyluso</a:t>
            </a:r>
            <a:r>
              <a:rPr lang="en-GB" sz="2800" b="0" i="0" dirty="0">
                <a:solidFill>
                  <a:srgbClr val="000000"/>
                </a:solidFill>
                <a:effectLst/>
                <a:latin typeface="Segoe UI Web (West European)"/>
              </a:rPr>
              <a:t> a dal y </a:t>
            </a:r>
            <a:r>
              <a:rPr lang="en-GB" sz="2800" b="0" i="0" dirty="0" err="1">
                <a:solidFill>
                  <a:srgbClr val="000000"/>
                </a:solidFill>
                <a:effectLst/>
                <a:latin typeface="Segoe UI Web (West European)"/>
              </a:rPr>
              <a:t>plentyn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yn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seicolegol</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wrth</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iddo</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symud</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tuag</a:t>
            </a:r>
            <a:r>
              <a:rPr lang="en-GB" sz="2800" b="0" i="0" dirty="0">
                <a:solidFill>
                  <a:srgbClr val="000000"/>
                </a:solidFill>
                <a:effectLst/>
                <a:latin typeface="Segoe UI Web (West European)"/>
              </a:rPr>
              <a:t> at </a:t>
            </a:r>
            <a:r>
              <a:rPr lang="en-GB" sz="2800" b="0" i="0" dirty="0" err="1">
                <a:solidFill>
                  <a:srgbClr val="000000"/>
                </a:solidFill>
                <a:effectLst/>
                <a:latin typeface="Segoe UI Web (West European)"/>
              </a:rPr>
              <a:t>fwy</a:t>
            </a:r>
            <a:r>
              <a:rPr lang="en-GB" sz="2800" b="0" i="0" dirty="0">
                <a:solidFill>
                  <a:srgbClr val="000000"/>
                </a:solidFill>
                <a:effectLst/>
                <a:latin typeface="Segoe UI Web (West European)"/>
              </a:rPr>
              <a:t> o </a:t>
            </a:r>
            <a:r>
              <a:rPr lang="en-GB" sz="2800" b="0" i="0" dirty="0" err="1">
                <a:solidFill>
                  <a:srgbClr val="000000"/>
                </a:solidFill>
                <a:effectLst/>
                <a:latin typeface="Segoe UI Web (West European)"/>
              </a:rPr>
              <a:t>hunan-ddealltwriaeth</a:t>
            </a:r>
            <a:r>
              <a:rPr lang="en-GB" sz="2800" b="0" i="0" dirty="0">
                <a:solidFill>
                  <a:srgbClr val="000000"/>
                </a:solidFill>
                <a:effectLst/>
                <a:latin typeface="Segoe UI Web (West European)"/>
              </a:rPr>
              <a:t> a </a:t>
            </a:r>
            <a:r>
              <a:rPr lang="en-GB" sz="2800" b="0" i="0" dirty="0" err="1">
                <a:solidFill>
                  <a:srgbClr val="000000"/>
                </a:solidFill>
                <a:effectLst/>
                <a:latin typeface="Segoe UI Web (West European)"/>
              </a:rPr>
              <a:t>ffurfio</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ei</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iaith</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ei</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hun</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ar</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gyfer</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eu</a:t>
            </a:r>
            <a:r>
              <a:rPr lang="en-GB" sz="2800" b="0" i="0" dirty="0">
                <a:solidFill>
                  <a:srgbClr val="000000"/>
                </a:solidFill>
                <a:effectLst/>
                <a:latin typeface="Segoe UI Web (West European)"/>
              </a:rPr>
              <a:t> </a:t>
            </a:r>
            <a:r>
              <a:rPr lang="en-GB" sz="2800" b="0" i="0" dirty="0" err="1">
                <a:solidFill>
                  <a:srgbClr val="000000"/>
                </a:solidFill>
                <a:effectLst/>
                <a:latin typeface="Segoe UI Web (West European)"/>
              </a:rPr>
              <a:t>galar</a:t>
            </a:r>
            <a:r>
              <a:rPr lang="en-GB" sz="2800" b="0" i="0" dirty="0">
                <a:solidFill>
                  <a:srgbClr val="000000"/>
                </a:solidFill>
                <a:effectLst/>
                <a:latin typeface="Segoe UI Web (West European)"/>
              </a:rPr>
              <a:t>.</a:t>
            </a:r>
            <a:endParaRPr lang="en-US" sz="2800" spc="-6" dirty="0">
              <a:solidFill>
                <a:srgbClr val="000000"/>
              </a:solidFill>
              <a:latin typeface="Calibri (MS)"/>
              <a:ea typeface="Calibri (MS)"/>
              <a:cs typeface="Calibri (MS)"/>
              <a:sym typeface="Calibri (MS)"/>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11804037" y="2668143"/>
            <a:ext cx="4632390" cy="4931664"/>
          </a:xfrm>
          <a:prstGeom prst="rect">
            <a:avLst/>
          </a:prstGeom>
        </p:spPr>
        <p:txBody>
          <a:bodyPr lIns="0" tIns="0" rIns="0" bIns="0" rtlCol="0" anchor="t">
            <a:spAutoFit/>
          </a:bodyPr>
          <a:lstStyle/>
          <a:p>
            <a:pPr algn="l">
              <a:lnSpc>
                <a:spcPts val="3888"/>
              </a:lnSpc>
              <a:spcBef>
                <a:spcPct val="0"/>
              </a:spcBef>
            </a:pPr>
            <a:r>
              <a:rPr lang="en-US" sz="3600">
                <a:solidFill>
                  <a:srgbClr val="000000"/>
                </a:solidFill>
                <a:latin typeface="Calibri (MS)"/>
                <a:ea typeface="Calibri (MS)"/>
                <a:cs typeface="Calibri (MS)"/>
                <a:sym typeface="Calibri (MS)"/>
              </a:rPr>
              <a:t> • What have you learned about childhood grief today?</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 What challenges do you still feel unprepared for?</a:t>
            </a:r>
          </a:p>
          <a:p>
            <a:pPr algn="l">
              <a:lnSpc>
                <a:spcPts val="3888"/>
              </a:lnSpc>
              <a:spcBef>
                <a:spcPct val="0"/>
              </a:spcBef>
            </a:pPr>
            <a:endParaRPr lang="en-US" sz="3600">
              <a:solidFill>
                <a:srgbClr val="000000"/>
              </a:solidFill>
              <a:latin typeface="Calibri (MS)"/>
              <a:ea typeface="Calibri (MS)"/>
              <a:cs typeface="Calibri (MS)"/>
              <a:sym typeface="Calibri (MS)"/>
            </a:endParaRPr>
          </a:p>
          <a:p>
            <a:pPr algn="l">
              <a:lnSpc>
                <a:spcPts val="3888"/>
              </a:lnSpc>
              <a:spcBef>
                <a:spcPct val="0"/>
              </a:spcBef>
            </a:pPr>
            <a:r>
              <a:rPr lang="en-US" sz="3600">
                <a:solidFill>
                  <a:srgbClr val="000000"/>
                </a:solidFill>
                <a:latin typeface="Calibri (MS)"/>
                <a:ea typeface="Calibri (MS)"/>
                <a:cs typeface="Calibri (MS)"/>
                <a:sym typeface="Calibri (MS)"/>
              </a:rPr>
              <a:t> • What further research or training would help?</a:t>
            </a:r>
          </a:p>
        </p:txBody>
      </p:sp>
      <p:sp>
        <p:nvSpPr>
          <p:cNvPr id="3" name="TextBox 3"/>
          <p:cNvSpPr txBox="1"/>
          <p:nvPr/>
        </p:nvSpPr>
        <p:spPr>
          <a:xfrm>
            <a:off x="2131617" y="2668143"/>
            <a:ext cx="5423334" cy="5001369"/>
          </a:xfrm>
          <a:prstGeom prst="rect">
            <a:avLst/>
          </a:prstGeom>
        </p:spPr>
        <p:txBody>
          <a:bodyPr lIns="0" tIns="0" rIns="0" bIns="0" rtlCol="0" anchor="t">
            <a:spAutoFit/>
          </a:bodyPr>
          <a:lstStyle/>
          <a:p>
            <a:pPr algn="l">
              <a:lnSpc>
                <a:spcPts val="3888"/>
              </a:lnSpc>
              <a:spcBef>
                <a:spcPct val="0"/>
              </a:spcBef>
            </a:pPr>
            <a:r>
              <a:rPr lang="en-US" sz="3600" dirty="0">
                <a:solidFill>
                  <a:srgbClr val="000000"/>
                </a:solidFill>
                <a:latin typeface="Calibri (MS)"/>
                <a:ea typeface="Calibri (MS)"/>
                <a:cs typeface="Calibri (MS)"/>
                <a:sym typeface="Calibri (MS)"/>
              </a:rPr>
              <a:t> • Beth </a:t>
            </a:r>
            <a:r>
              <a:rPr lang="en-US" sz="3600" dirty="0" err="1">
                <a:solidFill>
                  <a:srgbClr val="000000"/>
                </a:solidFill>
                <a:latin typeface="Calibri (MS)"/>
                <a:ea typeface="Calibri (MS)"/>
                <a:cs typeface="Calibri (MS)"/>
                <a:sym typeface="Calibri (MS)"/>
              </a:rPr>
              <a:t>ydych</a:t>
            </a:r>
            <a:r>
              <a:rPr lang="en-US" sz="3600" dirty="0">
                <a:solidFill>
                  <a:srgbClr val="000000"/>
                </a:solidFill>
                <a:latin typeface="Calibri (MS)"/>
                <a:ea typeface="Calibri (MS)"/>
                <a:cs typeface="Calibri (MS)"/>
                <a:sym typeface="Calibri (MS)"/>
              </a:rPr>
              <a:t> chi </a:t>
            </a:r>
            <a:r>
              <a:rPr lang="en-US" sz="3600" dirty="0" err="1">
                <a:solidFill>
                  <a:srgbClr val="000000"/>
                </a:solidFill>
                <a:latin typeface="Calibri (MS)"/>
                <a:ea typeface="Calibri (MS)"/>
                <a:cs typeface="Calibri (MS)"/>
                <a:sym typeface="Calibri (MS)"/>
              </a:rPr>
              <a:t>wedi</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dysgu</a:t>
            </a:r>
            <a:r>
              <a:rPr lang="en-US" sz="3600" dirty="0">
                <a:solidFill>
                  <a:srgbClr val="000000"/>
                </a:solidFill>
                <a:latin typeface="Calibri (MS)"/>
                <a:ea typeface="Calibri (MS)"/>
                <a:cs typeface="Calibri (MS)"/>
                <a:sym typeface="Calibri (MS)"/>
              </a:rPr>
              <a:t> am alar </a:t>
            </a:r>
            <a:r>
              <a:rPr lang="en-US" sz="3600" dirty="0" err="1">
                <a:solidFill>
                  <a:srgbClr val="000000"/>
                </a:solidFill>
                <a:latin typeface="Calibri (MS)"/>
                <a:ea typeface="Calibri (MS)"/>
                <a:cs typeface="Calibri (MS)"/>
                <a:sym typeface="Calibri (MS)"/>
              </a:rPr>
              <a:t>plentyndod</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heddiw</a:t>
            </a:r>
            <a:r>
              <a:rPr lang="en-US" sz="3600" dirty="0">
                <a:solidFill>
                  <a:srgbClr val="000000"/>
                </a:solidFill>
                <a:latin typeface="Calibri (MS)"/>
                <a:ea typeface="Calibri (MS)"/>
                <a:cs typeface="Calibri (MS)"/>
                <a:sym typeface="Calibri (MS)"/>
              </a:rPr>
              <a:t>?</a:t>
            </a:r>
          </a:p>
          <a:p>
            <a:pPr algn="l">
              <a:lnSpc>
                <a:spcPts val="3888"/>
              </a:lnSpc>
              <a:spcBef>
                <a:spcPct val="0"/>
              </a:spcBef>
            </a:pPr>
            <a:endParaRPr lang="en-US" sz="3600" dirty="0">
              <a:solidFill>
                <a:srgbClr val="000000"/>
              </a:solidFill>
              <a:latin typeface="Calibri (MS)"/>
              <a:ea typeface="Calibri (MS)"/>
              <a:cs typeface="Calibri (MS)"/>
              <a:sym typeface="Calibri (MS)"/>
            </a:endParaRPr>
          </a:p>
          <a:p>
            <a:pPr algn="l">
              <a:lnSpc>
                <a:spcPts val="3888"/>
              </a:lnSpc>
              <a:spcBef>
                <a:spcPct val="0"/>
              </a:spcBef>
            </a:pPr>
            <a:r>
              <a:rPr lang="en-US" sz="3600" dirty="0">
                <a:solidFill>
                  <a:srgbClr val="000000"/>
                </a:solidFill>
                <a:latin typeface="Calibri (MS)"/>
                <a:ea typeface="Calibri (MS)"/>
                <a:cs typeface="Calibri (MS)"/>
                <a:sym typeface="Calibri (MS)"/>
              </a:rPr>
              <a:t> • Pa </a:t>
            </a:r>
            <a:r>
              <a:rPr lang="en-US" sz="3600" dirty="0" err="1">
                <a:solidFill>
                  <a:srgbClr val="000000"/>
                </a:solidFill>
                <a:latin typeface="Calibri (MS)"/>
                <a:ea typeface="Calibri (MS)"/>
                <a:cs typeface="Calibri (MS)"/>
                <a:sym typeface="Calibri (MS)"/>
              </a:rPr>
              <a:t>heriau</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ydych</a:t>
            </a:r>
            <a:r>
              <a:rPr lang="en-US" sz="3600" dirty="0">
                <a:solidFill>
                  <a:srgbClr val="000000"/>
                </a:solidFill>
                <a:latin typeface="Calibri (MS)"/>
                <a:ea typeface="Calibri (MS)"/>
                <a:cs typeface="Calibri (MS)"/>
                <a:sym typeface="Calibri (MS)"/>
              </a:rPr>
              <a:t> chi dal </a:t>
            </a:r>
            <a:r>
              <a:rPr lang="en-US" sz="3600" dirty="0" err="1">
                <a:solidFill>
                  <a:srgbClr val="000000"/>
                </a:solidFill>
                <a:latin typeface="Calibri (MS)"/>
                <a:ea typeface="Calibri (MS)"/>
                <a:cs typeface="Calibri (MS)"/>
                <a:sym typeface="Calibri (MS)"/>
              </a:rPr>
              <a:t>yn</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teimlo’n</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amharod</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ar</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eu</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cyfer</a:t>
            </a:r>
            <a:r>
              <a:rPr lang="en-US" sz="3600" dirty="0">
                <a:solidFill>
                  <a:srgbClr val="000000"/>
                </a:solidFill>
                <a:latin typeface="Calibri (MS)"/>
                <a:ea typeface="Calibri (MS)"/>
                <a:cs typeface="Calibri (MS)"/>
                <a:sym typeface="Calibri (MS)"/>
              </a:rPr>
              <a:t>?</a:t>
            </a:r>
          </a:p>
          <a:p>
            <a:pPr algn="l">
              <a:lnSpc>
                <a:spcPts val="3888"/>
              </a:lnSpc>
              <a:spcBef>
                <a:spcPct val="0"/>
              </a:spcBef>
            </a:pPr>
            <a:endParaRPr lang="en-US" sz="3600" dirty="0">
              <a:solidFill>
                <a:srgbClr val="000000"/>
              </a:solidFill>
              <a:latin typeface="Calibri (MS)"/>
              <a:ea typeface="Calibri (MS)"/>
              <a:cs typeface="Calibri (MS)"/>
              <a:sym typeface="Calibri (MS)"/>
            </a:endParaRPr>
          </a:p>
          <a:p>
            <a:pPr algn="l">
              <a:lnSpc>
                <a:spcPts val="3888"/>
              </a:lnSpc>
              <a:spcBef>
                <a:spcPct val="0"/>
              </a:spcBef>
            </a:pPr>
            <a:r>
              <a:rPr lang="en-US" sz="3600" dirty="0">
                <a:solidFill>
                  <a:srgbClr val="000000"/>
                </a:solidFill>
                <a:latin typeface="Calibri (MS)"/>
                <a:ea typeface="Calibri (MS)"/>
                <a:cs typeface="Calibri (MS)"/>
                <a:sym typeface="Calibri (MS)"/>
              </a:rPr>
              <a:t> • Pa </a:t>
            </a:r>
            <a:r>
              <a:rPr lang="en-US" sz="3600" dirty="0" err="1">
                <a:solidFill>
                  <a:srgbClr val="000000"/>
                </a:solidFill>
                <a:latin typeface="Calibri (MS)"/>
                <a:ea typeface="Calibri (MS)"/>
                <a:cs typeface="Calibri (MS)"/>
                <a:sym typeface="Calibri (MS)"/>
              </a:rPr>
              <a:t>ymchwil</a:t>
            </a:r>
            <a:r>
              <a:rPr lang="en-US" sz="3600" dirty="0">
                <a:solidFill>
                  <a:srgbClr val="000000"/>
                </a:solidFill>
                <a:latin typeface="Calibri (MS)"/>
                <a:ea typeface="Calibri (MS)"/>
                <a:cs typeface="Calibri (MS)"/>
                <a:sym typeface="Calibri (MS)"/>
              </a:rPr>
              <a:t> neu </a:t>
            </a:r>
            <a:r>
              <a:rPr lang="en-US" sz="3600" dirty="0" err="1">
                <a:solidFill>
                  <a:srgbClr val="000000"/>
                </a:solidFill>
                <a:latin typeface="Calibri (MS)"/>
                <a:ea typeface="Calibri (MS)"/>
                <a:cs typeface="Calibri (MS)"/>
                <a:sym typeface="Calibri (MS)"/>
              </a:rPr>
              <a:t>hyfforddiant</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pellach</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allai</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eich</a:t>
            </a:r>
            <a:r>
              <a:rPr lang="en-US" sz="3600" dirty="0">
                <a:solidFill>
                  <a:srgbClr val="000000"/>
                </a:solidFill>
                <a:latin typeface="Calibri (MS)"/>
                <a:ea typeface="Calibri (MS)"/>
                <a:cs typeface="Calibri (MS)"/>
                <a:sym typeface="Calibri (MS)"/>
              </a:rPr>
              <a:t> </a:t>
            </a:r>
            <a:r>
              <a:rPr lang="en-US" sz="3600" dirty="0" err="1">
                <a:solidFill>
                  <a:srgbClr val="000000"/>
                </a:solidFill>
                <a:latin typeface="Calibri (MS)"/>
                <a:ea typeface="Calibri (MS)"/>
                <a:cs typeface="Calibri (MS)"/>
                <a:sym typeface="Calibri (MS)"/>
              </a:rPr>
              <a:t>helpu</a:t>
            </a:r>
            <a:r>
              <a:rPr lang="en-US" sz="3600" dirty="0">
                <a:solidFill>
                  <a:srgbClr val="000000"/>
                </a:solidFill>
                <a:latin typeface="Calibri (MS)"/>
                <a:ea typeface="Calibri (MS)"/>
                <a:cs typeface="Calibri (MS)"/>
                <a:sym typeface="Calibri (MS)"/>
              </a:rPr>
              <a:t>?</a:t>
            </a:r>
          </a:p>
        </p:txBody>
      </p:sp>
      <p:sp>
        <p:nvSpPr>
          <p:cNvPr id="4" name="TextBox 4"/>
          <p:cNvSpPr txBox="1"/>
          <p:nvPr/>
        </p:nvSpPr>
        <p:spPr>
          <a:xfrm>
            <a:off x="5371505" y="14922"/>
            <a:ext cx="7544991" cy="1757148"/>
          </a:xfrm>
          <a:prstGeom prst="rect">
            <a:avLst/>
          </a:prstGeom>
        </p:spPr>
        <p:txBody>
          <a:bodyPr lIns="0" tIns="0" rIns="0" bIns="0" rtlCol="0" anchor="t">
            <a:spAutoFit/>
          </a:bodyPr>
          <a:lstStyle/>
          <a:p>
            <a:pPr algn="ctr">
              <a:lnSpc>
                <a:spcPts val="6984"/>
              </a:lnSpc>
              <a:spcBef>
                <a:spcPct val="0"/>
              </a:spcBef>
            </a:pPr>
            <a:r>
              <a:rPr lang="en-US" sz="5499" b="1" spc="-10" dirty="0" err="1">
                <a:solidFill>
                  <a:srgbClr val="000000"/>
                </a:solidFill>
                <a:latin typeface="Calibri (MS) Bold"/>
                <a:ea typeface="Calibri (MS) Bold"/>
                <a:cs typeface="Calibri (MS) Bold"/>
                <a:sym typeface="Calibri (MS) Bold"/>
              </a:rPr>
              <a:t>Myfyrio</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a’r</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Camau</a:t>
            </a:r>
            <a:r>
              <a:rPr lang="en-US" sz="5499" b="1" spc="-10" dirty="0">
                <a:solidFill>
                  <a:srgbClr val="000000"/>
                </a:solidFill>
                <a:latin typeface="Calibri (MS) Bold"/>
                <a:ea typeface="Calibri (MS) Bold"/>
                <a:cs typeface="Calibri (MS) Bold"/>
                <a:sym typeface="Calibri (MS) Bold"/>
              </a:rPr>
              <a:t> </a:t>
            </a:r>
            <a:r>
              <a:rPr lang="en-US" sz="5499" b="1" spc="-10" dirty="0" err="1">
                <a:solidFill>
                  <a:srgbClr val="000000"/>
                </a:solidFill>
                <a:latin typeface="Calibri (MS) Bold"/>
                <a:ea typeface="Calibri (MS) Bold"/>
                <a:cs typeface="Calibri (MS) Bold"/>
                <a:sym typeface="Calibri (MS) Bold"/>
              </a:rPr>
              <a:t>Nesaf</a:t>
            </a:r>
            <a:endParaRPr lang="en-US" sz="5499" b="1" spc="-10" dirty="0">
              <a:solidFill>
                <a:srgbClr val="000000"/>
              </a:solidFill>
              <a:latin typeface="Calibri (MS) Bold"/>
              <a:ea typeface="Calibri (MS) Bold"/>
              <a:cs typeface="Calibri (MS) Bold"/>
              <a:sym typeface="Calibri (MS) Bold"/>
            </a:endParaRPr>
          </a:p>
          <a:p>
            <a:pPr algn="ctr">
              <a:lnSpc>
                <a:spcPts val="6984"/>
              </a:lnSpc>
              <a:spcBef>
                <a:spcPct val="0"/>
              </a:spcBef>
            </a:pPr>
            <a:r>
              <a:rPr lang="en-US" sz="5499" b="1" spc="-10" dirty="0">
                <a:solidFill>
                  <a:srgbClr val="000000"/>
                </a:solidFill>
                <a:latin typeface="Calibri (MS) Bold"/>
                <a:ea typeface="Calibri (MS) Bold"/>
                <a:cs typeface="Calibri (MS) Bold"/>
                <a:sym typeface="Calibri (MS) Bold"/>
              </a:rPr>
              <a:t>Reflection &amp; Next Steps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grpSp>
        <p:nvGrpSpPr>
          <p:cNvPr id="2" name="Group 2"/>
          <p:cNvGrpSpPr/>
          <p:nvPr/>
        </p:nvGrpSpPr>
        <p:grpSpPr>
          <a:xfrm>
            <a:off x="3675763" y="363283"/>
            <a:ext cx="10920196" cy="1330834"/>
            <a:chOff x="0" y="0"/>
            <a:chExt cx="14560261" cy="1774446"/>
          </a:xfrm>
        </p:grpSpPr>
        <p:sp>
          <p:nvSpPr>
            <p:cNvPr id="3" name="Freeform 3"/>
            <p:cNvSpPr/>
            <p:nvPr/>
          </p:nvSpPr>
          <p:spPr>
            <a:xfrm>
              <a:off x="0" y="0"/>
              <a:ext cx="14560260" cy="1774446"/>
            </a:xfrm>
            <a:custGeom>
              <a:avLst/>
              <a:gdLst/>
              <a:ahLst/>
              <a:cxnLst/>
              <a:rect l="l" t="t" r="r" b="b"/>
              <a:pathLst>
                <a:path w="14560260" h="1774446">
                  <a:moveTo>
                    <a:pt x="0" y="0"/>
                  </a:moveTo>
                  <a:lnTo>
                    <a:pt x="14560260" y="0"/>
                  </a:lnTo>
                  <a:lnTo>
                    <a:pt x="14560260" y="1774446"/>
                  </a:lnTo>
                  <a:lnTo>
                    <a:pt x="0" y="1774446"/>
                  </a:lnTo>
                  <a:close/>
                </a:path>
              </a:pathLst>
            </a:custGeom>
            <a:solidFill>
              <a:srgbClr val="000000">
                <a:alpha val="0"/>
              </a:srgbClr>
            </a:solidFill>
          </p:spPr>
          <p:txBody>
            <a:bodyPr/>
            <a:lstStyle/>
            <a:p>
              <a:endParaRPr lang="en-GB"/>
            </a:p>
          </p:txBody>
        </p:sp>
        <p:sp>
          <p:nvSpPr>
            <p:cNvPr id="4" name="TextBox 4"/>
            <p:cNvSpPr txBox="1"/>
            <p:nvPr/>
          </p:nvSpPr>
          <p:spPr>
            <a:xfrm>
              <a:off x="0" y="-66675"/>
              <a:ext cx="14560261" cy="1841121"/>
            </a:xfrm>
            <a:prstGeom prst="rect">
              <a:avLst/>
            </a:prstGeom>
          </p:spPr>
          <p:txBody>
            <a:bodyPr lIns="0" tIns="0" rIns="0" bIns="0" rtlCol="0" anchor="ctr"/>
            <a:lstStyle/>
            <a:p>
              <a:pPr algn="l">
                <a:lnSpc>
                  <a:spcPts val="7128"/>
                </a:lnSpc>
              </a:pPr>
              <a:r>
                <a:rPr lang="en-US" sz="6600">
                  <a:solidFill>
                    <a:srgbClr val="000000"/>
                  </a:solidFill>
                  <a:latin typeface="Calibri (MS)"/>
                  <a:ea typeface="Calibri (MS)"/>
                  <a:cs typeface="Calibri (MS)"/>
                  <a:sym typeface="Calibri (MS)"/>
                </a:rPr>
                <a:t>Wythnos 2 - Asynchronous task</a:t>
              </a:r>
            </a:p>
          </p:txBody>
        </p:sp>
      </p:grpSp>
      <p:grpSp>
        <p:nvGrpSpPr>
          <p:cNvPr id="5" name="Group 5"/>
          <p:cNvGrpSpPr/>
          <p:nvPr/>
        </p:nvGrpSpPr>
        <p:grpSpPr>
          <a:xfrm>
            <a:off x="1028700" y="2103371"/>
            <a:ext cx="16230600" cy="6080258"/>
            <a:chOff x="0" y="0"/>
            <a:chExt cx="10612168" cy="3975498"/>
          </a:xfrm>
        </p:grpSpPr>
        <p:sp>
          <p:nvSpPr>
            <p:cNvPr id="6" name="Freeform 6"/>
            <p:cNvSpPr/>
            <p:nvPr/>
          </p:nvSpPr>
          <p:spPr>
            <a:xfrm>
              <a:off x="0" y="0"/>
              <a:ext cx="10612168" cy="3975498"/>
            </a:xfrm>
            <a:custGeom>
              <a:avLst/>
              <a:gdLst/>
              <a:ahLst/>
              <a:cxnLst/>
              <a:rect l="l" t="t" r="r" b="b"/>
              <a:pathLst>
                <a:path w="10612168" h="3975498">
                  <a:moveTo>
                    <a:pt x="0" y="0"/>
                  </a:moveTo>
                  <a:lnTo>
                    <a:pt x="10612168" y="0"/>
                  </a:lnTo>
                  <a:lnTo>
                    <a:pt x="10612168" y="3975498"/>
                  </a:lnTo>
                  <a:lnTo>
                    <a:pt x="0" y="3975498"/>
                  </a:lnTo>
                  <a:close/>
                </a:path>
              </a:pathLst>
            </a:custGeom>
            <a:solidFill>
              <a:srgbClr val="000000">
                <a:alpha val="0"/>
              </a:srgbClr>
            </a:solidFill>
          </p:spPr>
          <p:txBody>
            <a:bodyPr/>
            <a:lstStyle/>
            <a:p>
              <a:endParaRPr lang="en-GB"/>
            </a:p>
          </p:txBody>
        </p:sp>
        <p:sp>
          <p:nvSpPr>
            <p:cNvPr id="7" name="TextBox 7"/>
            <p:cNvSpPr txBox="1"/>
            <p:nvPr/>
          </p:nvSpPr>
          <p:spPr>
            <a:xfrm>
              <a:off x="0" y="-38100"/>
              <a:ext cx="10612168" cy="4013598"/>
            </a:xfrm>
            <a:prstGeom prst="rect">
              <a:avLst/>
            </a:prstGeom>
          </p:spPr>
          <p:txBody>
            <a:bodyPr lIns="0" tIns="0" rIns="0" bIns="0" rtlCol="0" anchor="ctr"/>
            <a:lstStyle/>
            <a:p>
              <a:pPr algn="ctr">
                <a:lnSpc>
                  <a:spcPts val="5291"/>
                </a:lnSpc>
              </a:pPr>
              <a:r>
                <a:rPr lang="en-US" sz="4899">
                  <a:solidFill>
                    <a:srgbClr val="000000"/>
                  </a:solidFill>
                  <a:latin typeface="Calibri (MS)"/>
                  <a:ea typeface="Calibri (MS)"/>
                  <a:cs typeface="Calibri (MS)"/>
                  <a:sym typeface="Calibri (MS)"/>
                </a:rPr>
                <a:t>Winston’s Wish Bereavement training</a:t>
              </a:r>
            </a:p>
            <a:p>
              <a:pPr algn="ctr">
                <a:lnSpc>
                  <a:spcPts val="5291"/>
                </a:lnSpc>
              </a:pPr>
              <a:r>
                <a:rPr lang="en-US" sz="4899" u="sng">
                  <a:solidFill>
                    <a:srgbClr val="0563C1"/>
                  </a:solidFill>
                  <a:latin typeface="Calibri (MS)"/>
                  <a:ea typeface="Calibri (MS)"/>
                  <a:cs typeface="Calibri (MS)"/>
                  <a:sym typeface="Calibri (MS)"/>
                  <a:hlinkClick r:id="rId2" tooltip="https://www.winstonswish.org/bereavement-training-courses-schools/"/>
                </a:rPr>
                <a:t>https://www.winstonswish.org/bereavement-training-courses-schools/</a:t>
              </a:r>
            </a:p>
          </p:txBody>
        </p:sp>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DC"/>
        </a:solidFill>
        <a:effectLst/>
      </p:bgPr>
    </p:bg>
    <p:spTree>
      <p:nvGrpSpPr>
        <p:cNvPr id="1" name=""/>
        <p:cNvGrpSpPr/>
        <p:nvPr/>
      </p:nvGrpSpPr>
      <p:grpSpPr>
        <a:xfrm>
          <a:off x="0" y="0"/>
          <a:ext cx="0" cy="0"/>
          <a:chOff x="0" y="0"/>
          <a:chExt cx="0" cy="0"/>
        </a:xfrm>
      </p:grpSpPr>
      <p:sp>
        <p:nvSpPr>
          <p:cNvPr id="2" name="TextBox 2"/>
          <p:cNvSpPr txBox="1"/>
          <p:nvPr/>
        </p:nvSpPr>
        <p:spPr>
          <a:xfrm>
            <a:off x="0" y="70485"/>
            <a:ext cx="18288000" cy="10060305"/>
          </a:xfrm>
          <a:prstGeom prst="rect">
            <a:avLst/>
          </a:prstGeom>
        </p:spPr>
        <p:txBody>
          <a:bodyPr lIns="0" tIns="0" rIns="0" bIns="0" rtlCol="0" anchor="t">
            <a:spAutoFit/>
          </a:bodyPr>
          <a:lstStyle/>
          <a:p>
            <a:pPr algn="ctr">
              <a:lnSpc>
                <a:spcPts val="3810"/>
              </a:lnSpc>
            </a:pPr>
            <a:r>
              <a:rPr lang="en-US" sz="3000" b="1" spc="-6">
                <a:solidFill>
                  <a:srgbClr val="000000"/>
                </a:solidFill>
                <a:latin typeface="Calibri (MS) Bold"/>
                <a:ea typeface="Calibri (MS) Bold"/>
                <a:cs typeface="Calibri (MS) Bold"/>
                <a:sym typeface="Calibri (MS) Bold"/>
              </a:rPr>
              <a:t>Reference list</a:t>
            </a:r>
          </a:p>
          <a:p>
            <a:pPr algn="ctr">
              <a:lnSpc>
                <a:spcPts val="3810"/>
              </a:lnSpc>
            </a:pPr>
            <a:endParaRPr lang="en-US" sz="3000" b="1" spc="-6">
              <a:solidFill>
                <a:srgbClr val="000000"/>
              </a:solidFill>
              <a:latin typeface="Calibri (MS) Bold"/>
              <a:ea typeface="Calibri (MS) Bold"/>
              <a:cs typeface="Calibri (MS) Bold"/>
              <a:sym typeface="Calibri (MS) Bold"/>
            </a:endParaRPr>
          </a:p>
          <a:p>
            <a:pPr algn="l">
              <a:lnSpc>
                <a:spcPts val="3810"/>
              </a:lnSpc>
            </a:pPr>
            <a:r>
              <a:rPr lang="en-US" sz="3000" spc="-6">
                <a:solidFill>
                  <a:srgbClr val="000000"/>
                </a:solidFill>
                <a:latin typeface="Calibri (MS)"/>
                <a:ea typeface="Calibri (MS)"/>
                <a:cs typeface="Calibri (MS)"/>
                <a:sym typeface="Calibri (MS)"/>
              </a:rPr>
              <a:t>BACP (2016). About BACP. [online] Bacp.co.uk. Available at: https://www.bacp.co.uk/about-us/about-bacp/.</a:t>
            </a:r>
          </a:p>
          <a:p>
            <a:pPr algn="l">
              <a:lnSpc>
                <a:spcPts val="3810"/>
              </a:lnSpc>
            </a:pPr>
            <a:endParaRPr lang="en-US" sz="3000" spc="-6">
              <a:solidFill>
                <a:srgbClr val="000000"/>
              </a:solidFill>
              <a:latin typeface="Calibri (MS)"/>
              <a:ea typeface="Calibri (MS)"/>
              <a:cs typeface="Calibri (MS)"/>
              <a:sym typeface="Calibri (MS)"/>
            </a:endParaRPr>
          </a:p>
          <a:p>
            <a:pPr algn="l">
              <a:lnSpc>
                <a:spcPts val="3810"/>
              </a:lnSpc>
            </a:pPr>
            <a:r>
              <a:rPr lang="en-US" sz="3000" spc="-6">
                <a:solidFill>
                  <a:srgbClr val="000000"/>
                </a:solidFill>
                <a:latin typeface="Calibri (MS)"/>
                <a:ea typeface="Calibri (MS)"/>
                <a:cs typeface="Calibri (MS)"/>
                <a:sym typeface="Calibri (MS)"/>
              </a:rPr>
              <a:t>Child Bereavement UK. (n.d.). Child Bereavement UK. [online] Available at: https://www.childbereavementuk.org.</a:t>
            </a:r>
          </a:p>
          <a:p>
            <a:pPr algn="l">
              <a:lnSpc>
                <a:spcPts val="3810"/>
              </a:lnSpc>
            </a:pPr>
            <a:endParaRPr lang="en-US" sz="3000" spc="-6">
              <a:solidFill>
                <a:srgbClr val="000000"/>
              </a:solidFill>
              <a:latin typeface="Calibri (MS)"/>
              <a:ea typeface="Calibri (MS)"/>
              <a:cs typeface="Calibri (MS)"/>
              <a:sym typeface="Calibri (MS)"/>
            </a:endParaRPr>
          </a:p>
          <a:p>
            <a:pPr algn="l">
              <a:lnSpc>
                <a:spcPts val="3810"/>
              </a:lnSpc>
            </a:pPr>
            <a:r>
              <a:rPr lang="en-US" sz="3000" spc="-6">
                <a:solidFill>
                  <a:srgbClr val="000000"/>
                </a:solidFill>
                <a:latin typeface="Calibri (MS)"/>
                <a:ea typeface="Calibri (MS)"/>
                <a:cs typeface="Calibri (MS)"/>
                <a:sym typeface="Calibri (MS)"/>
              </a:rPr>
              <a:t>Childhood Bereavement Network (2023). Key statistics. [online] Childhood Bereavement Network. Available at: https://childhoodbereavementnetwork.org.uk/about/media-centre/evidence/key-statistics.</a:t>
            </a:r>
          </a:p>
          <a:p>
            <a:pPr algn="l">
              <a:lnSpc>
                <a:spcPts val="3810"/>
              </a:lnSpc>
            </a:pPr>
            <a:endParaRPr lang="en-US" sz="3000" spc="-6">
              <a:solidFill>
                <a:srgbClr val="000000"/>
              </a:solidFill>
              <a:latin typeface="Calibri (MS)"/>
              <a:ea typeface="Calibri (MS)"/>
              <a:cs typeface="Calibri (MS)"/>
              <a:sym typeface="Calibri (MS)"/>
            </a:endParaRPr>
          </a:p>
          <a:p>
            <a:pPr algn="l">
              <a:lnSpc>
                <a:spcPts val="3810"/>
              </a:lnSpc>
            </a:pPr>
            <a:r>
              <a:rPr lang="en-US" sz="3000" spc="-6">
                <a:solidFill>
                  <a:srgbClr val="000000"/>
                </a:solidFill>
                <a:latin typeface="Calibri (MS)"/>
                <a:ea typeface="Calibri (MS)"/>
                <a:cs typeface="Calibri (MS)"/>
                <a:sym typeface="Calibri (MS)"/>
              </a:rPr>
              <a:t>Children, Young People And Families. (2021). Bereavement - Children, Young People And Families. [online] Available at: https://cavyoungwellbeing.wales/young-people/whats-going-on-with-me/bereavement/ [Accessed 1 Mar. 2025].</a:t>
            </a:r>
          </a:p>
          <a:p>
            <a:pPr algn="l">
              <a:lnSpc>
                <a:spcPts val="3810"/>
              </a:lnSpc>
            </a:pPr>
            <a:endParaRPr lang="en-US" sz="3000" spc="-6">
              <a:solidFill>
                <a:srgbClr val="000000"/>
              </a:solidFill>
              <a:latin typeface="Calibri (MS)"/>
              <a:ea typeface="Calibri (MS)"/>
              <a:cs typeface="Calibri (MS)"/>
              <a:sym typeface="Calibri (MS)"/>
            </a:endParaRPr>
          </a:p>
          <a:p>
            <a:pPr algn="l">
              <a:lnSpc>
                <a:spcPts val="3810"/>
              </a:lnSpc>
            </a:pPr>
            <a:r>
              <a:rPr lang="en-US" sz="3000" spc="-6">
                <a:solidFill>
                  <a:srgbClr val="000000"/>
                </a:solidFill>
                <a:latin typeface="Calibri (MS)"/>
                <a:ea typeface="Calibri (MS)"/>
                <a:cs typeface="Calibri (MS)"/>
                <a:sym typeface="Calibri (MS)"/>
              </a:rPr>
              <a:t>Cleveland Clinic (2023). What is grief? [online] Cleveland Clinic. Available at: https://my.clevelandclinic.org/health/diseases/24787-grief.</a:t>
            </a:r>
          </a:p>
          <a:p>
            <a:pPr algn="l">
              <a:lnSpc>
                <a:spcPts val="3810"/>
              </a:lnSpc>
            </a:pPr>
            <a:endParaRPr lang="en-US" sz="3000" spc="-6">
              <a:solidFill>
                <a:srgbClr val="000000"/>
              </a:solidFill>
              <a:latin typeface="Calibri (MS)"/>
              <a:ea typeface="Calibri (MS)"/>
              <a:cs typeface="Calibri (MS)"/>
              <a:sym typeface="Calibri (MS)"/>
            </a:endParaRPr>
          </a:p>
          <a:p>
            <a:pPr algn="l">
              <a:lnSpc>
                <a:spcPts val="3810"/>
              </a:lnSpc>
            </a:pPr>
            <a:r>
              <a:rPr lang="en-US" sz="3000" spc="-6">
                <a:solidFill>
                  <a:srgbClr val="000000"/>
                </a:solidFill>
                <a:latin typeface="Calibri (MS)"/>
                <a:ea typeface="Calibri (MS)"/>
                <a:cs typeface="Calibri (MS)"/>
                <a:sym typeface="Calibri (MS)"/>
              </a:rPr>
              <a:t>GOV.WALES. (2025). Helping children to cope with bereavement | GOV.WALES. [online] Available at: https://www.gov.wales/parenting-give-it-time/supporting-you/helping-children-deal-bereavement [Accessed 1 Mar. 2025].</a:t>
            </a:r>
          </a:p>
          <a:p>
            <a:pPr algn="l">
              <a:lnSpc>
                <a:spcPts val="3810"/>
              </a:lnSpc>
            </a:pPr>
            <a:endParaRPr lang="en-US" sz="3000" spc="-6">
              <a:solidFill>
                <a:srgbClr val="000000"/>
              </a:solidFill>
              <a:latin typeface="Calibri (MS)"/>
              <a:ea typeface="Calibri (MS)"/>
              <a:cs typeface="Calibri (MS)"/>
              <a:sym typeface="Calibri (MS)"/>
            </a:endParaRPr>
          </a:p>
          <a:p>
            <a:pPr algn="l">
              <a:lnSpc>
                <a:spcPts val="3810"/>
              </a:lnSpc>
            </a:pPr>
            <a:r>
              <a:rPr lang="en-US" sz="3000" spc="-6">
                <a:solidFill>
                  <a:srgbClr val="000000"/>
                </a:solidFill>
                <a:latin typeface="Calibri (MS)"/>
                <a:ea typeface="Calibri (MS)"/>
                <a:cs typeface="Calibri (MS)"/>
                <a:sym typeface="Calibri (MS)"/>
              </a:rPr>
              <a:t>Sandy Bear. (2024). Sandy Bear Childrens Bereavement Charity. [online] Available at: https://www.sandybear.co.uk.</a:t>
            </a:r>
          </a:p>
          <a:p>
            <a:pPr algn="l">
              <a:lnSpc>
                <a:spcPts val="3810"/>
              </a:lnSpc>
              <a:spcBef>
                <a:spcPct val="0"/>
              </a:spcBef>
            </a:pPr>
            <a:endParaRPr lang="en-US" sz="3000" spc="-6">
              <a:solidFill>
                <a:srgbClr val="000000"/>
              </a:solidFill>
              <a:latin typeface="Calibri (MS)"/>
              <a:ea typeface="Calibri (MS)"/>
              <a:cs typeface="Calibri (MS)"/>
              <a:sym typeface="Calibri (M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2533</Words>
  <Application>Microsoft Office PowerPoint</Application>
  <PresentationFormat>Custom</PresentationFormat>
  <Paragraphs>319</Paragraphs>
  <Slides>22</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Calibri (MS)</vt:lpstr>
      <vt:lpstr>Calibri (MS) Light</vt:lpstr>
      <vt:lpstr>Calibri (MS) Bold</vt:lpstr>
      <vt:lpstr>Segoe UI Web (West European)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7 Profedigaeth.pptx</dc:title>
  <dc:creator>Evans, Undeg</dc:creator>
  <cp:lastModifiedBy>Evans, Undeg</cp:lastModifiedBy>
  <cp:revision>2</cp:revision>
  <dcterms:created xsi:type="dcterms:W3CDTF">2006-08-16T00:00:00Z</dcterms:created>
  <dcterms:modified xsi:type="dcterms:W3CDTF">2025-03-05T15:03:57Z</dcterms:modified>
  <dc:identifier>DAGgJHF_Va8</dc:identifier>
</cp:coreProperties>
</file>