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377" r:id="rId2"/>
    <p:sldId id="780" r:id="rId3"/>
    <p:sldId id="770" r:id="rId4"/>
    <p:sldId id="769" r:id="rId5"/>
    <p:sldId id="781" r:id="rId6"/>
    <p:sldId id="892" r:id="rId7"/>
    <p:sldId id="691" r:id="rId8"/>
    <p:sldId id="893" r:id="rId9"/>
    <p:sldId id="375" r:id="rId10"/>
    <p:sldId id="894" r:id="rId11"/>
    <p:sldId id="685" r:id="rId12"/>
    <p:sldId id="784" r:id="rId13"/>
    <p:sldId id="783" r:id="rId14"/>
    <p:sldId id="694" r:id="rId15"/>
    <p:sldId id="687" r:id="rId16"/>
    <p:sldId id="688" r:id="rId17"/>
    <p:sldId id="689" r:id="rId18"/>
    <p:sldId id="690" r:id="rId19"/>
    <p:sldId id="692" r:id="rId20"/>
    <p:sldId id="768" r:id="rId21"/>
    <p:sldId id="697" r:id="rId22"/>
    <p:sldId id="896" r:id="rId23"/>
    <p:sldId id="911" r:id="rId24"/>
    <p:sldId id="910" r:id="rId25"/>
    <p:sldId id="698" r:id="rId26"/>
    <p:sldId id="695" r:id="rId27"/>
    <p:sldId id="909" r:id="rId28"/>
    <p:sldId id="700" r:id="rId29"/>
    <p:sldId id="701" r:id="rId30"/>
    <p:sldId id="372" r:id="rId31"/>
    <p:sldId id="693" r:id="rId32"/>
    <p:sldId id="360" r:id="rId33"/>
    <p:sldId id="371" r:id="rId34"/>
    <p:sldId id="703" r:id="rId35"/>
    <p:sldId id="355" r:id="rId36"/>
    <p:sldId id="380" r:id="rId37"/>
    <p:sldId id="379" r:id="rId38"/>
    <p:sldId id="785" r:id="rId39"/>
    <p:sldId id="370" r:id="rId40"/>
    <p:sldId id="359" r:id="rId41"/>
    <p:sldId id="373" r:id="rId42"/>
    <p:sldId id="760" r:id="rId43"/>
    <p:sldId id="709" r:id="rId44"/>
    <p:sldId id="742" r:id="rId45"/>
    <p:sldId id="369" r:id="rId46"/>
    <p:sldId id="774" r:id="rId47"/>
    <p:sldId id="715" r:id="rId48"/>
    <p:sldId id="720" r:id="rId49"/>
    <p:sldId id="721" r:id="rId50"/>
    <p:sldId id="759" r:id="rId51"/>
    <p:sldId id="728" r:id="rId52"/>
    <p:sldId id="744" r:id="rId53"/>
    <p:sldId id="339" r:id="rId54"/>
    <p:sldId id="343" r:id="rId55"/>
    <p:sldId id="382" r:id="rId56"/>
    <p:sldId id="696" r:id="rId57"/>
    <p:sldId id="681" r:id="rId58"/>
    <p:sldId id="677"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94D051-B31D-4867-ACB8-22ADD6E24AEF}" v="68" dt="2026-01-20T10:49:01.1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2" autoAdjust="0"/>
    <p:restoredTop sz="94660"/>
  </p:normalViewPr>
  <p:slideViewPr>
    <p:cSldViewPr snapToGrid="0">
      <p:cViewPr varScale="1">
        <p:scale>
          <a:sx n="72" d="100"/>
          <a:sy n="72" d="100"/>
        </p:scale>
        <p:origin x="57" y="150"/>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24AD1EBB-B856-443B-9200-42FCDD6529A9}"/>
    <pc:docChg chg="undo redo custSel addSld delSld modSld sldOrd">
      <pc:chgData name="James Williams" userId="c957a50b-491f-4d94-b4bc-52aca3e2340d" providerId="ADAL" clId="{24AD1EBB-B856-443B-9200-42FCDD6529A9}" dt="2026-01-20T10:49:25.672" v="839" actId="1076"/>
      <pc:docMkLst>
        <pc:docMk/>
      </pc:docMkLst>
      <pc:sldChg chg="modSp add mod">
        <pc:chgData name="James Williams" userId="c957a50b-491f-4d94-b4bc-52aca3e2340d" providerId="ADAL" clId="{24AD1EBB-B856-443B-9200-42FCDD6529A9}" dt="2026-01-19T18:17:00.132" v="536" actId="20577"/>
        <pc:sldMkLst>
          <pc:docMk/>
          <pc:sldMk cId="133875554" sldId="375"/>
        </pc:sldMkLst>
        <pc:spChg chg="mod">
          <ac:chgData name="James Williams" userId="c957a50b-491f-4d94-b4bc-52aca3e2340d" providerId="ADAL" clId="{24AD1EBB-B856-443B-9200-42FCDD6529A9}" dt="2026-01-19T18:14:46.080" v="447" actId="20577"/>
          <ac:spMkLst>
            <pc:docMk/>
            <pc:sldMk cId="133875554" sldId="375"/>
            <ac:spMk id="2" creationId="{61365102-6F14-4FB7-8C3C-AB618E6179A2}"/>
          </ac:spMkLst>
        </pc:spChg>
        <pc:spChg chg="mod">
          <ac:chgData name="James Williams" userId="c957a50b-491f-4d94-b4bc-52aca3e2340d" providerId="ADAL" clId="{24AD1EBB-B856-443B-9200-42FCDD6529A9}" dt="2026-01-19T18:17:00.132" v="536" actId="20577"/>
          <ac:spMkLst>
            <pc:docMk/>
            <pc:sldMk cId="133875554" sldId="375"/>
            <ac:spMk id="3" creationId="{9D8470B6-AC40-4E77-B033-23F80A6D0574}"/>
          </ac:spMkLst>
        </pc:spChg>
      </pc:sldChg>
      <pc:sldChg chg="modSp mod">
        <pc:chgData name="James Williams" userId="c957a50b-491f-4d94-b4bc-52aca3e2340d" providerId="ADAL" clId="{24AD1EBB-B856-443B-9200-42FCDD6529A9}" dt="2026-01-19T14:42:37.576" v="34" actId="20577"/>
        <pc:sldMkLst>
          <pc:docMk/>
          <pc:sldMk cId="2812553534" sldId="377"/>
        </pc:sldMkLst>
        <pc:spChg chg="mod">
          <ac:chgData name="James Williams" userId="c957a50b-491f-4d94-b4bc-52aca3e2340d" providerId="ADAL" clId="{24AD1EBB-B856-443B-9200-42FCDD6529A9}" dt="2026-01-19T14:42:25.137" v="33" actId="20577"/>
          <ac:spMkLst>
            <pc:docMk/>
            <pc:sldMk cId="2812553534" sldId="377"/>
            <ac:spMk id="2" creationId="{329DAD66-B956-4335-BD2B-207680BD0158}"/>
          </ac:spMkLst>
        </pc:spChg>
        <pc:spChg chg="mod">
          <ac:chgData name="James Williams" userId="c957a50b-491f-4d94-b4bc-52aca3e2340d" providerId="ADAL" clId="{24AD1EBB-B856-443B-9200-42FCDD6529A9}" dt="2026-01-19T14:42:37.576" v="34" actId="20577"/>
          <ac:spMkLst>
            <pc:docMk/>
            <pc:sldMk cId="2812553534" sldId="377"/>
            <ac:spMk id="3" creationId="{2881C62B-3FA4-4DF6-9424-CE1D5C355D82}"/>
          </ac:spMkLst>
        </pc:spChg>
        <pc:spChg chg="mod">
          <ac:chgData name="James Williams" userId="c957a50b-491f-4d94-b4bc-52aca3e2340d" providerId="ADAL" clId="{24AD1EBB-B856-443B-9200-42FCDD6529A9}" dt="2026-01-19T14:41:37.817" v="11" actId="14826"/>
          <ac:spMkLst>
            <pc:docMk/>
            <pc:sldMk cId="2812553534" sldId="377"/>
            <ac:spMk id="4" creationId="{7DCCF4BE-EDFD-4D45-AFFF-C59901B6F062}"/>
          </ac:spMkLst>
        </pc:spChg>
        <pc:picChg chg="mod">
          <ac:chgData name="James Williams" userId="c957a50b-491f-4d94-b4bc-52aca3e2340d" providerId="ADAL" clId="{24AD1EBB-B856-443B-9200-42FCDD6529A9}" dt="2026-01-19T14:41:37.817" v="11" actId="14826"/>
          <ac:picMkLst>
            <pc:docMk/>
            <pc:sldMk cId="2812553534" sldId="377"/>
            <ac:picMk id="13" creationId="{5CCF610E-BC3D-474D-89D4-8B99BB3D11EB}"/>
          </ac:picMkLst>
        </pc:picChg>
      </pc:sldChg>
      <pc:sldChg chg="addSp delSp modSp mod">
        <pc:chgData name="James Williams" userId="c957a50b-491f-4d94-b4bc-52aca3e2340d" providerId="ADAL" clId="{24AD1EBB-B856-443B-9200-42FCDD6529A9}" dt="2026-01-19T15:03:15.867" v="444" actId="27636"/>
        <pc:sldMkLst>
          <pc:docMk/>
          <pc:sldMk cId="3092058402" sldId="691"/>
        </pc:sldMkLst>
        <pc:spChg chg="mod ord">
          <ac:chgData name="James Williams" userId="c957a50b-491f-4d94-b4bc-52aca3e2340d" providerId="ADAL" clId="{24AD1EBB-B856-443B-9200-42FCDD6529A9}" dt="2026-01-19T15:01:40.348" v="419" actId="14100"/>
          <ac:spMkLst>
            <pc:docMk/>
            <pc:sldMk cId="3092058402" sldId="691"/>
            <ac:spMk id="2" creationId="{61365102-6F14-4FB7-8C3C-AB618E6179A2}"/>
          </ac:spMkLst>
        </pc:spChg>
        <pc:spChg chg="mod ord">
          <ac:chgData name="James Williams" userId="c957a50b-491f-4d94-b4bc-52aca3e2340d" providerId="ADAL" clId="{24AD1EBB-B856-443B-9200-42FCDD6529A9}" dt="2026-01-19T15:03:15.867" v="444" actId="27636"/>
          <ac:spMkLst>
            <pc:docMk/>
            <pc:sldMk cId="3092058402" sldId="691"/>
            <ac:spMk id="3" creationId="{6BC9DC6F-03D5-4127-A75B-25DF58917468}"/>
          </ac:spMkLst>
        </pc:spChg>
        <pc:spChg chg="del">
          <ac:chgData name="James Williams" userId="c957a50b-491f-4d94-b4bc-52aca3e2340d" providerId="ADAL" clId="{24AD1EBB-B856-443B-9200-42FCDD6529A9}" dt="2026-01-19T14:58:10.669" v="352" actId="478"/>
          <ac:spMkLst>
            <pc:docMk/>
            <pc:sldMk cId="3092058402" sldId="691"/>
            <ac:spMk id="6" creationId="{49CAF81B-0922-9286-6CEB-FBDA6584AA2D}"/>
          </ac:spMkLst>
        </pc:spChg>
        <pc:spChg chg="add del mod">
          <ac:chgData name="James Williams" userId="c957a50b-491f-4d94-b4bc-52aca3e2340d" providerId="ADAL" clId="{24AD1EBB-B856-443B-9200-42FCDD6529A9}" dt="2026-01-19T14:59:58.592" v="380" actId="478"/>
          <ac:spMkLst>
            <pc:docMk/>
            <pc:sldMk cId="3092058402" sldId="691"/>
            <ac:spMk id="8" creationId="{EE6266D0-4DA5-7553-233D-B5CABDDAF5D3}"/>
          </ac:spMkLst>
        </pc:spChg>
        <pc:spChg chg="del">
          <ac:chgData name="James Williams" userId="c957a50b-491f-4d94-b4bc-52aca3e2340d" providerId="ADAL" clId="{24AD1EBB-B856-443B-9200-42FCDD6529A9}" dt="2026-01-19T14:58:11.295" v="353" actId="478"/>
          <ac:spMkLst>
            <pc:docMk/>
            <pc:sldMk cId="3092058402" sldId="691"/>
            <ac:spMk id="11" creationId="{2E08B37C-CC44-5B5D-F9A2-71B337C8FD3E}"/>
          </ac:spMkLst>
        </pc:spChg>
        <pc:spChg chg="add del mod">
          <ac:chgData name="James Williams" userId="c957a50b-491f-4d94-b4bc-52aca3e2340d" providerId="ADAL" clId="{24AD1EBB-B856-443B-9200-42FCDD6529A9}" dt="2026-01-19T14:59:39.512" v="375" actId="478"/>
          <ac:spMkLst>
            <pc:docMk/>
            <pc:sldMk cId="3092058402" sldId="691"/>
            <ac:spMk id="13" creationId="{33166A8E-0A73-3E10-8941-C566E8193C65}"/>
          </ac:spMkLst>
        </pc:spChg>
        <pc:spChg chg="add mod">
          <ac:chgData name="James Williams" userId="c957a50b-491f-4d94-b4bc-52aca3e2340d" providerId="ADAL" clId="{24AD1EBB-B856-443B-9200-42FCDD6529A9}" dt="2026-01-19T15:00:18.096" v="383" actId="26606"/>
          <ac:spMkLst>
            <pc:docMk/>
            <pc:sldMk cId="3092058402" sldId="691"/>
            <ac:spMk id="16" creationId="{F1BB8D79-A350-A59E-2156-CDB1F9C4CE52}"/>
          </ac:spMkLst>
        </pc:spChg>
        <pc:spChg chg="add mod">
          <ac:chgData name="James Williams" userId="c957a50b-491f-4d94-b4bc-52aca3e2340d" providerId="ADAL" clId="{24AD1EBB-B856-443B-9200-42FCDD6529A9}" dt="2026-01-19T15:02:04.834" v="422" actId="208"/>
          <ac:spMkLst>
            <pc:docMk/>
            <pc:sldMk cId="3092058402" sldId="691"/>
            <ac:spMk id="17" creationId="{09B287E7-716E-D030-0712-5240BDEE99A6}"/>
          </ac:spMkLst>
        </pc:spChg>
        <pc:spChg chg="add del">
          <ac:chgData name="James Williams" userId="c957a50b-491f-4d94-b4bc-52aca3e2340d" providerId="ADAL" clId="{24AD1EBB-B856-443B-9200-42FCDD6529A9}" dt="2026-01-19T15:00:18.096" v="383" actId="26606"/>
          <ac:spMkLst>
            <pc:docMk/>
            <pc:sldMk cId="3092058402" sldId="691"/>
            <ac:spMk id="28" creationId="{B712E947-0734-45F9-9C4F-41114EC3A33E}"/>
          </ac:spMkLst>
        </pc:spChg>
        <pc:spChg chg="add del">
          <ac:chgData name="James Williams" userId="c957a50b-491f-4d94-b4bc-52aca3e2340d" providerId="ADAL" clId="{24AD1EBB-B856-443B-9200-42FCDD6529A9}" dt="2026-01-19T15:00:18.096" v="383" actId="26606"/>
          <ac:spMkLst>
            <pc:docMk/>
            <pc:sldMk cId="3092058402" sldId="691"/>
            <ac:spMk id="29" creationId="{5A65989E-BBD5-44D7-AA86-7AFD5D46BBC0}"/>
          </ac:spMkLst>
        </pc:spChg>
        <pc:spChg chg="add del">
          <ac:chgData name="James Williams" userId="c957a50b-491f-4d94-b4bc-52aca3e2340d" providerId="ADAL" clId="{24AD1EBB-B856-443B-9200-42FCDD6529A9}" dt="2026-01-19T15:00:18.096" v="383" actId="26606"/>
          <ac:spMkLst>
            <pc:docMk/>
            <pc:sldMk cId="3092058402" sldId="691"/>
            <ac:spMk id="30" creationId="{231A2881-D8D7-4A7D-ACA3-E9F849F853D8}"/>
          </ac:spMkLst>
        </pc:spChg>
        <pc:spChg chg="add del">
          <ac:chgData name="James Williams" userId="c957a50b-491f-4d94-b4bc-52aca3e2340d" providerId="ADAL" clId="{24AD1EBB-B856-443B-9200-42FCDD6529A9}" dt="2026-01-19T15:00:18.081" v="382" actId="26606"/>
          <ac:spMkLst>
            <pc:docMk/>
            <pc:sldMk cId="3092058402" sldId="691"/>
            <ac:spMk id="35" creationId="{AE3A741D-C19B-960A-5803-1C5887147820}"/>
          </ac:spMkLst>
        </pc:spChg>
        <pc:spChg chg="add del">
          <ac:chgData name="James Williams" userId="c957a50b-491f-4d94-b4bc-52aca3e2340d" providerId="ADAL" clId="{24AD1EBB-B856-443B-9200-42FCDD6529A9}" dt="2026-01-19T15:00:18.081" v="382" actId="26606"/>
          <ac:spMkLst>
            <pc:docMk/>
            <pc:sldMk cId="3092058402" sldId="691"/>
            <ac:spMk id="37" creationId="{9C3A50E9-9119-7BC3-083B-2D84CCC78E47}"/>
          </ac:spMkLst>
        </pc:spChg>
        <pc:spChg chg="add del">
          <ac:chgData name="James Williams" userId="c957a50b-491f-4d94-b4bc-52aca3e2340d" providerId="ADAL" clId="{24AD1EBB-B856-443B-9200-42FCDD6529A9}" dt="2026-01-19T15:00:18.081" v="382" actId="26606"/>
          <ac:spMkLst>
            <pc:docMk/>
            <pc:sldMk cId="3092058402" sldId="691"/>
            <ac:spMk id="39" creationId="{DC39DE25-0E4E-0AA7-0932-1D78C2372786}"/>
          </ac:spMkLst>
        </pc:spChg>
        <pc:spChg chg="add del">
          <ac:chgData name="James Williams" userId="c957a50b-491f-4d94-b4bc-52aca3e2340d" providerId="ADAL" clId="{24AD1EBB-B856-443B-9200-42FCDD6529A9}" dt="2026-01-19T15:00:18.081" v="382" actId="26606"/>
          <ac:spMkLst>
            <pc:docMk/>
            <pc:sldMk cId="3092058402" sldId="691"/>
            <ac:spMk id="41" creationId="{8D6EA299-0840-6DEA-E670-C49AEBC87E89}"/>
          </ac:spMkLst>
        </pc:spChg>
        <pc:spChg chg="add">
          <ac:chgData name="James Williams" userId="c957a50b-491f-4d94-b4bc-52aca3e2340d" providerId="ADAL" clId="{24AD1EBB-B856-443B-9200-42FCDD6529A9}" dt="2026-01-19T15:00:18.096" v="383" actId="26606"/>
          <ac:spMkLst>
            <pc:docMk/>
            <pc:sldMk cId="3092058402" sldId="691"/>
            <ac:spMk id="43" creationId="{F13C74B1-5B17-4795-BED0-7140497B445A}"/>
          </ac:spMkLst>
        </pc:spChg>
        <pc:spChg chg="add">
          <ac:chgData name="James Williams" userId="c957a50b-491f-4d94-b4bc-52aca3e2340d" providerId="ADAL" clId="{24AD1EBB-B856-443B-9200-42FCDD6529A9}" dt="2026-01-19T15:00:18.096" v="383" actId="26606"/>
          <ac:spMkLst>
            <pc:docMk/>
            <pc:sldMk cId="3092058402" sldId="691"/>
            <ac:spMk id="44" creationId="{D4974D33-8DC5-464E-8C6D-BE58F0669C17}"/>
          </ac:spMkLst>
        </pc:spChg>
        <pc:picChg chg="del">
          <ac:chgData name="James Williams" userId="c957a50b-491f-4d94-b4bc-52aca3e2340d" providerId="ADAL" clId="{24AD1EBB-B856-443B-9200-42FCDD6529A9}" dt="2026-01-19T14:58:10.669" v="352" actId="478"/>
          <ac:picMkLst>
            <pc:docMk/>
            <pc:sldMk cId="3092058402" sldId="691"/>
            <ac:picMk id="5" creationId="{C2AD7C2D-C532-EEC9-6323-CFAA27E0A4EE}"/>
          </ac:picMkLst>
        </pc:picChg>
        <pc:picChg chg="add del mod">
          <ac:chgData name="James Williams" userId="c957a50b-491f-4d94-b4bc-52aca3e2340d" providerId="ADAL" clId="{24AD1EBB-B856-443B-9200-42FCDD6529A9}" dt="2026-01-19T14:59:58.592" v="380" actId="478"/>
          <ac:picMkLst>
            <pc:docMk/>
            <pc:sldMk cId="3092058402" sldId="691"/>
            <ac:picMk id="7" creationId="{2CEC38D3-0AA9-63E0-CB67-A4744A5C7A5A}"/>
          </ac:picMkLst>
        </pc:picChg>
        <pc:picChg chg="del">
          <ac:chgData name="James Williams" userId="c957a50b-491f-4d94-b4bc-52aca3e2340d" providerId="ADAL" clId="{24AD1EBB-B856-443B-9200-42FCDD6529A9}" dt="2026-01-19T14:58:11.295" v="353" actId="478"/>
          <ac:picMkLst>
            <pc:docMk/>
            <pc:sldMk cId="3092058402" sldId="691"/>
            <ac:picMk id="9" creationId="{480315F5-38F1-F3FC-1D16-BA7E5B1615B9}"/>
          </ac:picMkLst>
        </pc:picChg>
        <pc:picChg chg="add del mod">
          <ac:chgData name="James Williams" userId="c957a50b-491f-4d94-b4bc-52aca3e2340d" providerId="ADAL" clId="{24AD1EBB-B856-443B-9200-42FCDD6529A9}" dt="2026-01-19T14:59:39.512" v="375" actId="478"/>
          <ac:picMkLst>
            <pc:docMk/>
            <pc:sldMk cId="3092058402" sldId="691"/>
            <ac:picMk id="12" creationId="{69113A84-A30F-50E9-390D-09E9F2A3CAFE}"/>
          </ac:picMkLst>
        </pc:picChg>
        <pc:picChg chg="add mod">
          <ac:chgData name="James Williams" userId="c957a50b-491f-4d94-b4bc-52aca3e2340d" providerId="ADAL" clId="{24AD1EBB-B856-443B-9200-42FCDD6529A9}" dt="2026-01-19T15:03:13.308" v="442" actId="14100"/>
          <ac:picMkLst>
            <pc:docMk/>
            <pc:sldMk cId="3092058402" sldId="691"/>
            <ac:picMk id="15" creationId="{EAF0C88D-9821-1DCA-7BA8-4DD28E160567}"/>
          </ac:picMkLst>
        </pc:picChg>
      </pc:sldChg>
      <pc:sldChg chg="modSp mod">
        <pc:chgData name="James Williams" userId="c957a50b-491f-4d94-b4bc-52aca3e2340d" providerId="ADAL" clId="{24AD1EBB-B856-443B-9200-42FCDD6529A9}" dt="2026-01-20T10:17:10.267" v="558" actId="20577"/>
        <pc:sldMkLst>
          <pc:docMk/>
          <pc:sldMk cId="3610948842" sldId="697"/>
        </pc:sldMkLst>
        <pc:spChg chg="mod">
          <ac:chgData name="James Williams" userId="c957a50b-491f-4d94-b4bc-52aca3e2340d" providerId="ADAL" clId="{24AD1EBB-B856-443B-9200-42FCDD6529A9}" dt="2026-01-20T10:17:10.267" v="558" actId="20577"/>
          <ac:spMkLst>
            <pc:docMk/>
            <pc:sldMk cId="3610948842" sldId="697"/>
            <ac:spMk id="3" creationId="{6BC9DC6F-03D5-4127-A75B-25DF58917468}"/>
          </ac:spMkLst>
        </pc:spChg>
      </pc:sldChg>
      <pc:sldChg chg="del">
        <pc:chgData name="James Williams" userId="c957a50b-491f-4d94-b4bc-52aca3e2340d" providerId="ADAL" clId="{24AD1EBB-B856-443B-9200-42FCDD6529A9}" dt="2026-01-19T14:41:51.352" v="12" actId="2696"/>
        <pc:sldMkLst>
          <pc:docMk/>
          <pc:sldMk cId="1524413182" sldId="737"/>
        </pc:sldMkLst>
      </pc:sldChg>
      <pc:sldChg chg="modSp del mod">
        <pc:chgData name="James Williams" userId="c957a50b-491f-4d94-b4bc-52aca3e2340d" providerId="ADAL" clId="{24AD1EBB-B856-443B-9200-42FCDD6529A9}" dt="2026-01-19T18:16:21.093" v="486" actId="2696"/>
        <pc:sldMkLst>
          <pc:docMk/>
          <pc:sldMk cId="323402091" sldId="782"/>
        </pc:sldMkLst>
        <pc:spChg chg="mod">
          <ac:chgData name="James Williams" userId="c957a50b-491f-4d94-b4bc-52aca3e2340d" providerId="ADAL" clId="{24AD1EBB-B856-443B-9200-42FCDD6529A9}" dt="2026-01-19T18:15:01.345" v="484" actId="14100"/>
          <ac:spMkLst>
            <pc:docMk/>
            <pc:sldMk cId="323402091" sldId="782"/>
            <ac:spMk id="2" creationId="{C15F7DB9-DC99-F840-E44D-CD1C488B8771}"/>
          </ac:spMkLst>
        </pc:spChg>
      </pc:sldChg>
      <pc:sldChg chg="add del ord">
        <pc:chgData name="James Williams" userId="c957a50b-491f-4d94-b4bc-52aca3e2340d" providerId="ADAL" clId="{24AD1EBB-B856-443B-9200-42FCDD6529A9}" dt="2026-01-19T14:55:30.903" v="349" actId="2696"/>
        <pc:sldMkLst>
          <pc:docMk/>
          <pc:sldMk cId="3329102297" sldId="891"/>
        </pc:sldMkLst>
      </pc:sldChg>
      <pc:sldChg chg="addSp delSp modSp add mod ord">
        <pc:chgData name="James Williams" userId="c957a50b-491f-4d94-b4bc-52aca3e2340d" providerId="ADAL" clId="{24AD1EBB-B856-443B-9200-42FCDD6529A9}" dt="2026-01-19T14:55:25.515" v="348" actId="13926"/>
        <pc:sldMkLst>
          <pc:docMk/>
          <pc:sldMk cId="594451981" sldId="892"/>
        </pc:sldMkLst>
        <pc:spChg chg="mod">
          <ac:chgData name="James Williams" userId="c957a50b-491f-4d94-b4bc-52aca3e2340d" providerId="ADAL" clId="{24AD1EBB-B856-443B-9200-42FCDD6529A9}" dt="2026-01-19T14:55:10.985" v="346" actId="14100"/>
          <ac:spMkLst>
            <pc:docMk/>
            <pc:sldMk cId="594451981" sldId="892"/>
            <ac:spMk id="2" creationId="{113472BA-9153-0C5C-6A11-A356698EF1A6}"/>
          </ac:spMkLst>
        </pc:spChg>
        <pc:spChg chg="del">
          <ac:chgData name="James Williams" userId="c957a50b-491f-4d94-b4bc-52aca3e2340d" providerId="ADAL" clId="{24AD1EBB-B856-443B-9200-42FCDD6529A9}" dt="2026-01-19T14:43:15.888" v="41" actId="478"/>
          <ac:spMkLst>
            <pc:docMk/>
            <pc:sldMk cId="594451981" sldId="892"/>
            <ac:spMk id="3" creationId="{B27FCB41-C055-371E-CFC6-5496CAD29260}"/>
          </ac:spMkLst>
        </pc:spChg>
        <pc:spChg chg="del">
          <ac:chgData name="James Williams" userId="c957a50b-491f-4d94-b4bc-52aca3e2340d" providerId="ADAL" clId="{24AD1EBB-B856-443B-9200-42FCDD6529A9}" dt="2026-01-19T14:43:17.268" v="42" actId="478"/>
          <ac:spMkLst>
            <pc:docMk/>
            <pc:sldMk cId="594451981" sldId="892"/>
            <ac:spMk id="6" creationId="{D17BA5E1-BB4C-1582-E268-23F0397DBAA8}"/>
          </ac:spMkLst>
        </pc:spChg>
        <pc:spChg chg="add mod ord">
          <ac:chgData name="James Williams" userId="c957a50b-491f-4d94-b4bc-52aca3e2340d" providerId="ADAL" clId="{24AD1EBB-B856-443B-9200-42FCDD6529A9}" dt="2026-01-19T14:55:25.515" v="348" actId="13926"/>
          <ac:spMkLst>
            <pc:docMk/>
            <pc:sldMk cId="594451981" sldId="892"/>
            <ac:spMk id="7" creationId="{DD73A479-3DA3-C7CC-646E-F8618D8C8EAB}"/>
          </ac:spMkLst>
        </pc:spChg>
        <pc:spChg chg="del">
          <ac:chgData name="James Williams" userId="c957a50b-491f-4d94-b4bc-52aca3e2340d" providerId="ADAL" clId="{24AD1EBB-B856-443B-9200-42FCDD6529A9}" dt="2026-01-19T14:43:18.505" v="43" actId="478"/>
          <ac:spMkLst>
            <pc:docMk/>
            <pc:sldMk cId="594451981" sldId="892"/>
            <ac:spMk id="11" creationId="{030F4DA0-0B09-AA2D-800F-C4DE62C89125}"/>
          </ac:spMkLst>
        </pc:spChg>
        <pc:spChg chg="add del mod">
          <ac:chgData name="James Williams" userId="c957a50b-491f-4d94-b4bc-52aca3e2340d" providerId="ADAL" clId="{24AD1EBB-B856-443B-9200-42FCDD6529A9}" dt="2026-01-19T14:54:09.571" v="328" actId="478"/>
          <ac:spMkLst>
            <pc:docMk/>
            <pc:sldMk cId="594451981" sldId="892"/>
            <ac:spMk id="12" creationId="{2C674E4A-0510-6EDB-1CA5-CA1A7DF0D9ED}"/>
          </ac:spMkLst>
        </pc:spChg>
        <pc:spChg chg="add del mod">
          <ac:chgData name="James Williams" userId="c957a50b-491f-4d94-b4bc-52aca3e2340d" providerId="ADAL" clId="{24AD1EBB-B856-443B-9200-42FCDD6529A9}" dt="2026-01-19T14:54:10.450" v="329" actId="478"/>
          <ac:spMkLst>
            <pc:docMk/>
            <pc:sldMk cId="594451981" sldId="892"/>
            <ac:spMk id="15" creationId="{50DB3105-146E-FD83-6416-3529D4DC1803}"/>
          </ac:spMkLst>
        </pc:spChg>
        <pc:spChg chg="add del mod">
          <ac:chgData name="James Williams" userId="c957a50b-491f-4d94-b4bc-52aca3e2340d" providerId="ADAL" clId="{24AD1EBB-B856-443B-9200-42FCDD6529A9}" dt="2026-01-19T14:50:41.755" v="244" actId="478"/>
          <ac:spMkLst>
            <pc:docMk/>
            <pc:sldMk cId="594451981" sldId="892"/>
            <ac:spMk id="18" creationId="{D0DD3D80-DBA4-E0A9-5EE9-3D5967A98442}"/>
          </ac:spMkLst>
        </pc:spChg>
        <pc:spChg chg="add mod">
          <ac:chgData name="James Williams" userId="c957a50b-491f-4d94-b4bc-52aca3e2340d" providerId="ADAL" clId="{24AD1EBB-B856-443B-9200-42FCDD6529A9}" dt="2026-01-19T14:54:39.779" v="336" actId="1076"/>
          <ac:spMkLst>
            <pc:docMk/>
            <pc:sldMk cId="594451981" sldId="892"/>
            <ac:spMk id="21" creationId="{5136A3A8-FF67-C96C-69DF-06CCD0628B56}"/>
          </ac:spMkLst>
        </pc:spChg>
        <pc:spChg chg="add mod">
          <ac:chgData name="James Williams" userId="c957a50b-491f-4d94-b4bc-52aca3e2340d" providerId="ADAL" clId="{24AD1EBB-B856-443B-9200-42FCDD6529A9}" dt="2026-01-19T14:54:39.779" v="336" actId="1076"/>
          <ac:spMkLst>
            <pc:docMk/>
            <pc:sldMk cId="594451981" sldId="892"/>
            <ac:spMk id="24" creationId="{04CEAE59-B7EF-32D3-28AF-5ECBC24989AF}"/>
          </ac:spMkLst>
        </pc:spChg>
        <pc:spChg chg="del">
          <ac:chgData name="James Williams" userId="c957a50b-491f-4d94-b4bc-52aca3e2340d" providerId="ADAL" clId="{24AD1EBB-B856-443B-9200-42FCDD6529A9}" dt="2026-01-19T14:51:02.529" v="246" actId="26606"/>
          <ac:spMkLst>
            <pc:docMk/>
            <pc:sldMk cId="594451981" sldId="892"/>
            <ac:spMk id="28" creationId="{2536FC8E-DC7C-B941-3B53-E66DE54359B9}"/>
          </ac:spMkLst>
        </pc:spChg>
        <pc:spChg chg="del">
          <ac:chgData name="James Williams" userId="c957a50b-491f-4d94-b4bc-52aca3e2340d" providerId="ADAL" clId="{24AD1EBB-B856-443B-9200-42FCDD6529A9}" dt="2026-01-19T14:51:02.529" v="246" actId="26606"/>
          <ac:spMkLst>
            <pc:docMk/>
            <pc:sldMk cId="594451981" sldId="892"/>
            <ac:spMk id="29" creationId="{5C56BBB3-7854-117D-FCFF-CDDD76B60577}"/>
          </ac:spMkLst>
        </pc:spChg>
        <pc:spChg chg="del">
          <ac:chgData name="James Williams" userId="c957a50b-491f-4d94-b4bc-52aca3e2340d" providerId="ADAL" clId="{24AD1EBB-B856-443B-9200-42FCDD6529A9}" dt="2026-01-19T14:51:02.529" v="246" actId="26606"/>
          <ac:spMkLst>
            <pc:docMk/>
            <pc:sldMk cId="594451981" sldId="892"/>
            <ac:spMk id="30" creationId="{657AAB81-A1BD-24CB-324F-5CD0646C4A6B}"/>
          </ac:spMkLst>
        </pc:spChg>
        <pc:spChg chg="add del">
          <ac:chgData name="James Williams" userId="c957a50b-491f-4d94-b4bc-52aca3e2340d" providerId="ADAL" clId="{24AD1EBB-B856-443B-9200-42FCDD6529A9}" dt="2026-01-19T14:52:07.682" v="250" actId="26606"/>
          <ac:spMkLst>
            <pc:docMk/>
            <pc:sldMk cId="594451981" sldId="892"/>
            <ac:spMk id="35" creationId="{9AB13476-CE21-4746-B044-FD491AC8416F}"/>
          </ac:spMkLst>
        </pc:spChg>
        <pc:spChg chg="del">
          <ac:chgData name="James Williams" userId="c957a50b-491f-4d94-b4bc-52aca3e2340d" providerId="ADAL" clId="{24AD1EBB-B856-443B-9200-42FCDD6529A9}" dt="2026-01-19T14:52:07.682" v="250" actId="26606"/>
          <ac:spMkLst>
            <pc:docMk/>
            <pc:sldMk cId="594451981" sldId="892"/>
            <ac:spMk id="37" creationId="{3FCFB1DE-0B7E-48CC-BA90-B2AB0889F9D6}"/>
          </ac:spMkLst>
        </pc:spChg>
        <pc:spChg chg="add del">
          <ac:chgData name="James Williams" userId="c957a50b-491f-4d94-b4bc-52aca3e2340d" providerId="ADAL" clId="{24AD1EBB-B856-443B-9200-42FCDD6529A9}" dt="2026-01-19T14:52:07.651" v="249" actId="26606"/>
          <ac:spMkLst>
            <pc:docMk/>
            <pc:sldMk cId="594451981" sldId="892"/>
            <ac:spMk id="42" creationId="{D7F307E1-26FA-4252-94D1-9711C4518CA1}"/>
          </ac:spMkLst>
        </pc:spChg>
        <pc:spChg chg="add del">
          <ac:chgData name="James Williams" userId="c957a50b-491f-4d94-b4bc-52aca3e2340d" providerId="ADAL" clId="{24AD1EBB-B856-443B-9200-42FCDD6529A9}" dt="2026-01-19T14:52:07.651" v="249" actId="26606"/>
          <ac:spMkLst>
            <pc:docMk/>
            <pc:sldMk cId="594451981" sldId="892"/>
            <ac:spMk id="44" creationId="{398DFB7A-5FB9-4FBB-8BD1-0DBC6A3652FB}"/>
          </ac:spMkLst>
        </pc:spChg>
        <pc:spChg chg="add del">
          <ac:chgData name="James Williams" userId="c957a50b-491f-4d94-b4bc-52aca3e2340d" providerId="ADAL" clId="{24AD1EBB-B856-443B-9200-42FCDD6529A9}" dt="2026-01-19T14:52:07.651" v="249" actId="26606"/>
          <ac:spMkLst>
            <pc:docMk/>
            <pc:sldMk cId="594451981" sldId="892"/>
            <ac:spMk id="46" creationId="{357E4EC5-5150-4D8A-B97F-668E90752EC1}"/>
          </ac:spMkLst>
        </pc:spChg>
        <pc:spChg chg="add">
          <ac:chgData name="James Williams" userId="c957a50b-491f-4d94-b4bc-52aca3e2340d" providerId="ADAL" clId="{24AD1EBB-B856-443B-9200-42FCDD6529A9}" dt="2026-01-19T14:51:58.464" v="248" actId="26606"/>
          <ac:spMkLst>
            <pc:docMk/>
            <pc:sldMk cId="594451981" sldId="892"/>
            <ac:spMk id="48" creationId="{8C818ED5-2F56-4171-9445-3AA4F4462396}"/>
          </ac:spMkLst>
        </pc:spChg>
        <pc:spChg chg="del">
          <ac:chgData name="James Williams" userId="c957a50b-491f-4d94-b4bc-52aca3e2340d" providerId="ADAL" clId="{24AD1EBB-B856-443B-9200-42FCDD6529A9}" dt="2026-01-19T14:52:07.651" v="249" actId="26606"/>
          <ac:spMkLst>
            <pc:docMk/>
            <pc:sldMk cId="594451981" sldId="892"/>
            <ac:spMk id="50" creationId="{DE74FCE8-866C-4AFA-B45C-FACE2A6094E4}"/>
          </ac:spMkLst>
        </pc:spChg>
        <pc:picChg chg="del">
          <ac:chgData name="James Williams" userId="c957a50b-491f-4d94-b4bc-52aca3e2340d" providerId="ADAL" clId="{24AD1EBB-B856-443B-9200-42FCDD6529A9}" dt="2026-01-19T14:43:17.268" v="42" actId="478"/>
          <ac:picMkLst>
            <pc:docMk/>
            <pc:sldMk cId="594451981" sldId="892"/>
            <ac:picMk id="5" creationId="{4C284B25-CE28-658E-BC82-42897DF4B469}"/>
          </ac:picMkLst>
        </pc:picChg>
        <pc:picChg chg="del">
          <ac:chgData name="James Williams" userId="c957a50b-491f-4d94-b4bc-52aca3e2340d" providerId="ADAL" clId="{24AD1EBB-B856-443B-9200-42FCDD6529A9}" dt="2026-01-19T14:43:18.505" v="43" actId="478"/>
          <ac:picMkLst>
            <pc:docMk/>
            <pc:sldMk cId="594451981" sldId="892"/>
            <ac:picMk id="9" creationId="{786F8E42-E45A-BAAF-092B-B3F0166B3F50}"/>
          </ac:picMkLst>
        </pc:picChg>
        <pc:picChg chg="add mod ord">
          <ac:chgData name="James Williams" userId="c957a50b-491f-4d94-b4bc-52aca3e2340d" providerId="ADAL" clId="{24AD1EBB-B856-443B-9200-42FCDD6529A9}" dt="2026-01-19T14:54:39.779" v="336" actId="1076"/>
          <ac:picMkLst>
            <pc:docMk/>
            <pc:sldMk cId="594451981" sldId="892"/>
            <ac:picMk id="10" creationId="{D03109EE-BECD-3F37-498A-3AC494FCD3CE}"/>
          </ac:picMkLst>
        </pc:picChg>
        <pc:picChg chg="add mod">
          <ac:chgData name="James Williams" userId="c957a50b-491f-4d94-b4bc-52aca3e2340d" providerId="ADAL" clId="{24AD1EBB-B856-443B-9200-42FCDD6529A9}" dt="2026-01-19T14:54:39.779" v="336" actId="1076"/>
          <ac:picMkLst>
            <pc:docMk/>
            <pc:sldMk cId="594451981" sldId="892"/>
            <ac:picMk id="14" creationId="{698AACDD-10E3-14C5-3925-AC585DB58E82}"/>
          </ac:picMkLst>
        </pc:picChg>
        <pc:picChg chg="add del mod">
          <ac:chgData name="James Williams" userId="c957a50b-491f-4d94-b4bc-52aca3e2340d" providerId="ADAL" clId="{24AD1EBB-B856-443B-9200-42FCDD6529A9}" dt="2026-01-19T14:50:41.755" v="244" actId="478"/>
          <ac:picMkLst>
            <pc:docMk/>
            <pc:sldMk cId="594451981" sldId="892"/>
            <ac:picMk id="17" creationId="{61906B4E-35A4-7C15-9984-8FBB4222C053}"/>
          </ac:picMkLst>
        </pc:picChg>
        <pc:picChg chg="add mod modCrop">
          <ac:chgData name="James Williams" userId="c957a50b-491f-4d94-b4bc-52aca3e2340d" providerId="ADAL" clId="{24AD1EBB-B856-443B-9200-42FCDD6529A9}" dt="2026-01-19T14:54:39.779" v="336" actId="1076"/>
          <ac:picMkLst>
            <pc:docMk/>
            <pc:sldMk cId="594451981" sldId="892"/>
            <ac:picMk id="20" creationId="{6DE5F14F-6EFE-C981-D276-6CCC58BAA294}"/>
          </ac:picMkLst>
        </pc:picChg>
        <pc:picChg chg="add mod">
          <ac:chgData name="James Williams" userId="c957a50b-491f-4d94-b4bc-52aca3e2340d" providerId="ADAL" clId="{24AD1EBB-B856-443B-9200-42FCDD6529A9}" dt="2026-01-19T14:54:39.779" v="336" actId="1076"/>
          <ac:picMkLst>
            <pc:docMk/>
            <pc:sldMk cId="594451981" sldId="892"/>
            <ac:picMk id="23" creationId="{0CAB8BEE-5B91-F370-EA5B-10E1FA66D304}"/>
          </ac:picMkLst>
        </pc:picChg>
      </pc:sldChg>
      <pc:sldChg chg="add">
        <pc:chgData name="James Williams" userId="c957a50b-491f-4d94-b4bc-52aca3e2340d" providerId="ADAL" clId="{24AD1EBB-B856-443B-9200-42FCDD6529A9}" dt="2026-01-19T14:58:05.024" v="350" actId="2890"/>
        <pc:sldMkLst>
          <pc:docMk/>
          <pc:sldMk cId="3586399043" sldId="893"/>
        </pc:sldMkLst>
      </pc:sldChg>
      <pc:sldChg chg="add">
        <pc:chgData name="James Williams" userId="c957a50b-491f-4d94-b4bc-52aca3e2340d" providerId="ADAL" clId="{24AD1EBB-B856-443B-9200-42FCDD6529A9}" dt="2026-01-19T18:14:40.760" v="445" actId="2890"/>
        <pc:sldMkLst>
          <pc:docMk/>
          <pc:sldMk cId="1322616922" sldId="894"/>
        </pc:sldMkLst>
      </pc:sldChg>
      <pc:sldChg chg="addSp modSp add mod">
        <pc:chgData name="James Williams" userId="c957a50b-491f-4d94-b4bc-52aca3e2340d" providerId="ADAL" clId="{24AD1EBB-B856-443B-9200-42FCDD6529A9}" dt="2026-01-20T10:28:15.685" v="744" actId="20577"/>
        <pc:sldMkLst>
          <pc:docMk/>
          <pc:sldMk cId="3127113250" sldId="896"/>
        </pc:sldMkLst>
        <pc:spChg chg="mod">
          <ac:chgData name="James Williams" userId="c957a50b-491f-4d94-b4bc-52aca3e2340d" providerId="ADAL" clId="{24AD1EBB-B856-443B-9200-42FCDD6529A9}" dt="2026-01-20T10:18:52.749" v="578" actId="207"/>
          <ac:spMkLst>
            <pc:docMk/>
            <pc:sldMk cId="3127113250" sldId="896"/>
            <ac:spMk id="2" creationId="{B72350C2-45C2-5C48-F344-322D52DB16B8}"/>
          </ac:spMkLst>
        </pc:spChg>
        <pc:spChg chg="mod">
          <ac:chgData name="James Williams" userId="c957a50b-491f-4d94-b4bc-52aca3e2340d" providerId="ADAL" clId="{24AD1EBB-B856-443B-9200-42FCDD6529A9}" dt="2026-01-20T10:28:15.685" v="744" actId="20577"/>
          <ac:spMkLst>
            <pc:docMk/>
            <pc:sldMk cId="3127113250" sldId="896"/>
            <ac:spMk id="3" creationId="{31FAD1A1-2B9A-6055-FAB3-0B6ED7BB081A}"/>
          </ac:spMkLst>
        </pc:spChg>
        <pc:spChg chg="add">
          <ac:chgData name="James Williams" userId="c957a50b-491f-4d94-b4bc-52aca3e2340d" providerId="ADAL" clId="{24AD1EBB-B856-443B-9200-42FCDD6529A9}" dt="2026-01-20T10:18:14.767" v="565"/>
          <ac:spMkLst>
            <pc:docMk/>
            <pc:sldMk cId="3127113250" sldId="896"/>
            <ac:spMk id="4" creationId="{BB7C88F5-E306-8744-7F79-0890FFF698ED}"/>
          </ac:spMkLst>
        </pc:spChg>
        <pc:graphicFrameChg chg="add mod">
          <ac:chgData name="James Williams" userId="c957a50b-491f-4d94-b4bc-52aca3e2340d" providerId="ADAL" clId="{24AD1EBB-B856-443B-9200-42FCDD6529A9}" dt="2026-01-20T10:20:03.798" v="583"/>
          <ac:graphicFrameMkLst>
            <pc:docMk/>
            <pc:sldMk cId="3127113250" sldId="896"/>
            <ac:graphicFrameMk id="5" creationId="{FA72A3EB-94A8-A2D4-82A7-D26EA0DE041C}"/>
          </ac:graphicFrameMkLst>
        </pc:graphicFrameChg>
        <pc:graphicFrameChg chg="add mod">
          <ac:chgData name="James Williams" userId="c957a50b-491f-4d94-b4bc-52aca3e2340d" providerId="ADAL" clId="{24AD1EBB-B856-443B-9200-42FCDD6529A9}" dt="2026-01-20T10:23:35.587" v="620"/>
          <ac:graphicFrameMkLst>
            <pc:docMk/>
            <pc:sldMk cId="3127113250" sldId="896"/>
            <ac:graphicFrameMk id="6" creationId="{DF1AC17F-AA7A-BCD6-7E1E-D0F7C72E564C}"/>
          </ac:graphicFrameMkLst>
        </pc:graphicFrameChg>
        <pc:graphicFrameChg chg="add mod">
          <ac:chgData name="James Williams" userId="c957a50b-491f-4d94-b4bc-52aca3e2340d" providerId="ADAL" clId="{24AD1EBB-B856-443B-9200-42FCDD6529A9}" dt="2026-01-20T10:26:23.255" v="649"/>
          <ac:graphicFrameMkLst>
            <pc:docMk/>
            <pc:sldMk cId="3127113250" sldId="896"/>
            <ac:graphicFrameMk id="7" creationId="{BF4C0ECB-6B4B-B5EB-737D-9739AB114784}"/>
          </ac:graphicFrameMkLst>
        </pc:graphicFrameChg>
      </pc:sldChg>
      <pc:sldChg chg="add">
        <pc:chgData name="James Williams" userId="c957a50b-491f-4d94-b4bc-52aca3e2340d" providerId="ADAL" clId="{24AD1EBB-B856-443B-9200-42FCDD6529A9}" dt="2026-01-20T10:13:27.434" v="537"/>
        <pc:sldMkLst>
          <pc:docMk/>
          <pc:sldMk cId="3879387180" sldId="909"/>
        </pc:sldMkLst>
      </pc:sldChg>
      <pc:sldChg chg="modSp add mod">
        <pc:chgData name="James Williams" userId="c957a50b-491f-4d94-b4bc-52aca3e2340d" providerId="ADAL" clId="{24AD1EBB-B856-443B-9200-42FCDD6529A9}" dt="2026-01-20T10:18:10.413" v="564" actId="20577"/>
        <pc:sldMkLst>
          <pc:docMk/>
          <pc:sldMk cId="816689578" sldId="910"/>
        </pc:sldMkLst>
        <pc:spChg chg="mod">
          <ac:chgData name="James Williams" userId="c957a50b-491f-4d94-b4bc-52aca3e2340d" providerId="ADAL" clId="{24AD1EBB-B856-443B-9200-42FCDD6529A9}" dt="2026-01-20T10:18:10.413" v="564" actId="20577"/>
          <ac:spMkLst>
            <pc:docMk/>
            <pc:sldMk cId="816689578" sldId="910"/>
            <ac:spMk id="3" creationId="{6759FE27-B21D-1299-3013-177E972EFDEC}"/>
          </ac:spMkLst>
        </pc:spChg>
      </pc:sldChg>
      <pc:sldChg chg="addSp delSp modSp add mod">
        <pc:chgData name="James Williams" userId="c957a50b-491f-4d94-b4bc-52aca3e2340d" providerId="ADAL" clId="{24AD1EBB-B856-443B-9200-42FCDD6529A9}" dt="2026-01-20T10:49:25.672" v="839" actId="1076"/>
        <pc:sldMkLst>
          <pc:docMk/>
          <pc:sldMk cId="1730159600" sldId="911"/>
        </pc:sldMkLst>
        <pc:spChg chg="mod">
          <ac:chgData name="James Williams" userId="c957a50b-491f-4d94-b4bc-52aca3e2340d" providerId="ADAL" clId="{24AD1EBB-B856-443B-9200-42FCDD6529A9}" dt="2026-01-20T10:49:25.672" v="839" actId="1076"/>
          <ac:spMkLst>
            <pc:docMk/>
            <pc:sldMk cId="1730159600" sldId="911"/>
            <ac:spMk id="2" creationId="{EDE01F62-7F7A-9151-8CF2-3D842E004BEB}"/>
          </ac:spMkLst>
        </pc:spChg>
        <pc:spChg chg="mod ord">
          <ac:chgData name="James Williams" userId="c957a50b-491f-4d94-b4bc-52aca3e2340d" providerId="ADAL" clId="{24AD1EBB-B856-443B-9200-42FCDD6529A9}" dt="2026-01-20T10:49:17.672" v="838" actId="14100"/>
          <ac:spMkLst>
            <pc:docMk/>
            <pc:sldMk cId="1730159600" sldId="911"/>
            <ac:spMk id="3" creationId="{C86ED8B4-3AB4-8197-5CA4-93A7B3D9E5F7}"/>
          </ac:spMkLst>
        </pc:spChg>
        <pc:spChg chg="add mod">
          <ac:chgData name="James Williams" userId="c957a50b-491f-4d94-b4bc-52aca3e2340d" providerId="ADAL" clId="{24AD1EBB-B856-443B-9200-42FCDD6529A9}" dt="2026-01-20T10:48:53.803" v="821" actId="1076"/>
          <ac:spMkLst>
            <pc:docMk/>
            <pc:sldMk cId="1730159600" sldId="911"/>
            <ac:spMk id="6" creationId="{13FBCD5A-8F77-EDD4-46A0-16850D05D0A7}"/>
          </ac:spMkLst>
        </pc:spChg>
        <pc:spChg chg="del">
          <ac:chgData name="James Williams" userId="c957a50b-491f-4d94-b4bc-52aca3e2340d" providerId="ADAL" clId="{24AD1EBB-B856-443B-9200-42FCDD6529A9}" dt="2026-01-20T10:46:46.595" v="783" actId="26606"/>
          <ac:spMkLst>
            <pc:docMk/>
            <pc:sldMk cId="1730159600" sldId="911"/>
            <ac:spMk id="10" creationId="{468410DE-028B-7262-3D4F-1650B68EA776}"/>
          </ac:spMkLst>
        </pc:spChg>
        <pc:spChg chg="add mod">
          <ac:chgData name="James Williams" userId="c957a50b-491f-4d94-b4bc-52aca3e2340d" providerId="ADAL" clId="{24AD1EBB-B856-443B-9200-42FCDD6529A9}" dt="2026-01-20T10:48:13.915" v="806" actId="1076"/>
          <ac:spMkLst>
            <pc:docMk/>
            <pc:sldMk cId="1730159600" sldId="911"/>
            <ac:spMk id="11" creationId="{0A076138-8873-1F14-8302-B16A4902C6F2}"/>
          </ac:spMkLst>
        </pc:spChg>
        <pc:spChg chg="del">
          <ac:chgData name="James Williams" userId="c957a50b-491f-4d94-b4bc-52aca3e2340d" providerId="ADAL" clId="{24AD1EBB-B856-443B-9200-42FCDD6529A9}" dt="2026-01-20T10:46:46.595" v="783" actId="26606"/>
          <ac:spMkLst>
            <pc:docMk/>
            <pc:sldMk cId="1730159600" sldId="911"/>
            <ac:spMk id="12" creationId="{D12E92CE-C215-3899-2DB3-FD410705AFA4}"/>
          </ac:spMkLst>
        </pc:spChg>
        <pc:spChg chg="del">
          <ac:chgData name="James Williams" userId="c957a50b-491f-4d94-b4bc-52aca3e2340d" providerId="ADAL" clId="{24AD1EBB-B856-443B-9200-42FCDD6529A9}" dt="2026-01-20T10:46:46.595" v="783" actId="26606"/>
          <ac:spMkLst>
            <pc:docMk/>
            <pc:sldMk cId="1730159600" sldId="911"/>
            <ac:spMk id="14" creationId="{E9DFA3B3-78AF-5775-E907-729855065AD0}"/>
          </ac:spMkLst>
        </pc:spChg>
        <pc:spChg chg="add">
          <ac:chgData name="James Williams" userId="c957a50b-491f-4d94-b4bc-52aca3e2340d" providerId="ADAL" clId="{24AD1EBB-B856-443B-9200-42FCDD6529A9}" dt="2026-01-20T10:46:46.595" v="783" actId="26606"/>
          <ac:spMkLst>
            <pc:docMk/>
            <pc:sldMk cId="1730159600" sldId="911"/>
            <ac:spMk id="21" creationId="{348FA8B4-7967-47BE-8794-2493F03B7FB8}"/>
          </ac:spMkLst>
        </pc:spChg>
        <pc:spChg chg="add">
          <ac:chgData name="James Williams" userId="c957a50b-491f-4d94-b4bc-52aca3e2340d" providerId="ADAL" clId="{24AD1EBB-B856-443B-9200-42FCDD6529A9}" dt="2026-01-20T10:46:46.595" v="783" actId="26606"/>
          <ac:spMkLst>
            <pc:docMk/>
            <pc:sldMk cId="1730159600" sldId="911"/>
            <ac:spMk id="23" creationId="{6767D8D7-ED86-4F44-A26B-8D67E0801187}"/>
          </ac:spMkLst>
        </pc:spChg>
        <pc:spChg chg="add">
          <ac:chgData name="James Williams" userId="c957a50b-491f-4d94-b4bc-52aca3e2340d" providerId="ADAL" clId="{24AD1EBB-B856-443B-9200-42FCDD6529A9}" dt="2026-01-20T10:46:46.595" v="783" actId="26606"/>
          <ac:spMkLst>
            <pc:docMk/>
            <pc:sldMk cId="1730159600" sldId="911"/>
            <ac:spMk id="27" creationId="{2A28F9BF-B057-474E-AB83-C75485CA67ED}"/>
          </ac:spMkLst>
        </pc:spChg>
        <pc:spChg chg="add">
          <ac:chgData name="James Williams" userId="c957a50b-491f-4d94-b4bc-52aca3e2340d" providerId="ADAL" clId="{24AD1EBB-B856-443B-9200-42FCDD6529A9}" dt="2026-01-20T10:46:46.595" v="783" actId="26606"/>
          <ac:spMkLst>
            <pc:docMk/>
            <pc:sldMk cId="1730159600" sldId="911"/>
            <ac:spMk id="29" creationId="{85306E64-E868-4378-9486-393C92BC8B71}"/>
          </ac:spMkLst>
        </pc:spChg>
        <pc:picChg chg="add mod">
          <ac:chgData name="James Williams" userId="c957a50b-491f-4d94-b4bc-52aca3e2340d" providerId="ADAL" clId="{24AD1EBB-B856-443B-9200-42FCDD6529A9}" dt="2026-01-20T10:46:27.137" v="782" actId="931"/>
          <ac:picMkLst>
            <pc:docMk/>
            <pc:sldMk cId="1730159600" sldId="911"/>
            <ac:picMk id="5" creationId="{B53EC96A-0698-737C-8AD8-A7E806C9CCD1}"/>
          </ac:picMkLst>
        </pc:picChg>
        <pc:picChg chg="add mod">
          <ac:chgData name="James Williams" userId="c957a50b-491f-4d94-b4bc-52aca3e2340d" providerId="ADAL" clId="{24AD1EBB-B856-443B-9200-42FCDD6529A9}" dt="2026-01-20T10:47:47.835" v="798" actId="14100"/>
          <ac:picMkLst>
            <pc:docMk/>
            <pc:sldMk cId="1730159600" sldId="911"/>
            <ac:picMk id="9" creationId="{C6EF7C69-6B3A-CDF6-6930-9409F5F3FEAD}"/>
          </ac:picMkLst>
        </pc:picChg>
        <pc:picChg chg="add del mod">
          <ac:chgData name="James Williams" userId="c957a50b-491f-4d94-b4bc-52aca3e2340d" providerId="ADAL" clId="{24AD1EBB-B856-443B-9200-42FCDD6529A9}" dt="2026-01-20T10:45:27.493" v="781" actId="478"/>
          <ac:picMkLst>
            <pc:docMk/>
            <pc:sldMk cId="1730159600" sldId="911"/>
            <ac:picMk id="2050" creationId="{9D9CE52B-4B69-3466-3D92-9811A1DD43B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637088-12EB-46F8-889D-DCF835562F24}" type="datetimeFigureOut">
              <a:rPr lang="en-GB" smtClean="0"/>
              <a:t>20/01/2026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2CC47F-DD53-4E47-BC9B-8A95DB7C474D}" type="slidenum">
              <a:rPr lang="en-GB" smtClean="0"/>
              <a:t>‹#›</a:t>
            </a:fld>
            <a:endParaRPr lang="en-GB"/>
          </a:p>
        </p:txBody>
      </p:sp>
    </p:spTree>
    <p:extLst>
      <p:ext uri="{BB962C8B-B14F-4D97-AF65-F5344CB8AC3E}">
        <p14:creationId xmlns:p14="http://schemas.microsoft.com/office/powerpoint/2010/main" val="1582088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ommunitytechnetwork.org/blog/14-ways-the-internet-improves-our-lives/"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simplilearn.com/importance-of-technology-article" TargetMode="External"/><Relationship Id="rId5" Type="http://schemas.openxmlformats.org/officeDocument/2006/relationships/hyperlink" Target="https://www.healthtechzone.com/topics/healthcare/articles/2021/02/19/448068-5-ways-technology-has-improved-our-quality-life.htm" TargetMode="External"/><Relationship Id="rId4" Type="http://schemas.openxmlformats.org/officeDocument/2006/relationships/hyperlink" Target="https://www.rasmussen.edu/degrees/technology/blog/ways-computer-science-benefits-societ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0381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rPr>
              <a:t>Bg.</a:t>
            </a:r>
          </a:p>
          <a:p>
            <a:pPr marL="342900" lvl="0" indent="-342900">
              <a:buFont typeface="Symbol" panose="05050102010706020507" pitchFamily="18" charset="2"/>
              <a:buChar char=""/>
            </a:pPr>
            <a:r>
              <a:rPr lang="en-GB" sz="1200" u="sng"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hlinkClick r:id="rId3"/>
              </a:rPr>
              <a:t>14 Ways the Internet Improves Our Lives</a:t>
            </a:r>
            <a:r>
              <a:rPr lang="en-GB" sz="1200"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rPr>
              <a:t>, </a:t>
            </a:r>
            <a:r>
              <a:rPr lang="en-GB" sz="1200" u="sng"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hlinkClick r:id="rId4"/>
              </a:rPr>
              <a:t>7 Surprising Ways Computer Science Benefits Society</a:t>
            </a:r>
            <a:endParaRPr lang="en-GB" sz="1200"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buFont typeface="Symbol" panose="05050102010706020507" pitchFamily="18" charset="2"/>
              <a:buChar char=""/>
            </a:pPr>
            <a:r>
              <a:rPr lang="en-GB" sz="1200" u="sng"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hlinkClick r:id="rId5"/>
              </a:rPr>
              <a:t>5 Ways Technology Has Improved Our Quality Of Life</a:t>
            </a:r>
            <a:r>
              <a:rPr lang="en-GB" sz="1200"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rPr>
              <a:t>, </a:t>
            </a:r>
            <a:r>
              <a:rPr lang="en-GB" sz="1200" u="sng"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hlinkClick r:id="rId6"/>
              </a:rPr>
              <a:t>What is the Importance of Technology?</a:t>
            </a:r>
            <a:endParaRPr lang="en-GB" sz="1200" kern="100" dirty="0">
              <a:solidFill>
                <a:srgbClr val="040C28"/>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5093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8522-0826-6178-A1A2-E147924827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C58547-2BE6-73C6-5915-D0E45773A6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DA5562-C60F-8543-A190-EE29D4473F0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B91125E-4C78-C274-F716-A9C696BC87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4985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4400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E9C6F-8388-4A18-00F2-62DD4171E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0DE19-36E0-E405-56FF-F057946D78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C0909B-64F7-0FD8-3AC2-B5E126F3259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C81491F-09D0-CF8B-C92E-0D78AA69C2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7774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Video for Engagement, Re-cap &amp; Catch-up.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2523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In computing, a transistor is a microscopic electronic switch that can be turned on (1) or off (0) to create binary code, which is the language computers use to process information: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Transistors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Transistors are the basic building blocks of microchips and are found in billions in a computer's CPU. They act like light switches, controlling the flow of current or voltage in a computer. </a:t>
            </a: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Binary code</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Binary code is a system of representing information using only the numbers 0 and 1, which represent the on and off states of a transistor. The word "binary" comes from the fact that it uses only two symbols, or "bits".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Creating information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Computers can create any number from these 1s and 0s by grouping transistors together. For example, the number 5 in base-10 is represented by the binary number 101, which is three switches in a row: on, off, 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218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4454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8390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1051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1602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6987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3900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38278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8066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C5A68-24E6-7B1D-E028-CE4B8A9662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FB65B-93B7-9C7B-FA71-C64939B7FC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C3D28A-16EA-F55D-2745-5657EC4AD1B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DA35310-0BA3-1F6C-46FB-47AFFF2B4A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681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B0440-C818-FDCB-1E40-12F9570383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9F4A1-E64E-D9B1-D8C5-C0BD34025B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4071EF-CF20-B946-E00A-04273B98696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037DDD-9449-5839-199B-3D8BD7EDFD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9698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40A3C-D6E4-3B7C-8F76-24D372A731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0D6ED2-8CEE-3987-1127-872EA715F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ABF9E0-6CF5-8ED1-AB74-17A82CB820E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A1FE05E-920B-0CEB-2207-8E44A38E90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7488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5466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94154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2C7F7-63A2-0E63-0DDF-6F2AA21865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9DB0EB-E54A-680B-9DCF-84D5401587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535A85-98CD-1576-3402-86B693E46E92}"/>
              </a:ext>
            </a:extLst>
          </p:cNvPr>
          <p:cNvSpPr>
            <a:spLocks noGrp="1"/>
          </p:cNvSpPr>
          <p:nvPr>
            <p:ph type="body" idx="1"/>
          </p:nvPr>
        </p:nvSpPr>
        <p:spPr/>
        <p:txBody>
          <a:bodyPr/>
          <a:lstStyle/>
          <a:p>
            <a:r>
              <a:rPr lang="en-GB" sz="1200" b="1" dirty="0"/>
              <a:t>* </a:t>
            </a:r>
            <a:r>
              <a:rPr lang="en-GB" sz="1200" kern="100" dirty="0">
                <a:ea typeface="DengXian" panose="02010600030101010101" pitchFamily="2" charset="-122"/>
                <a:cs typeface="Times New Roman" panose="02020603050405020304" pitchFamily="18" charset="0"/>
              </a:rPr>
              <a:t>A transistor is an electronic switch that can be turned on (1) or off (0) to create binary code. CA with Gareth.</a:t>
            </a:r>
            <a:br>
              <a:rPr lang="en-GB" sz="1200" kern="100" dirty="0">
                <a:ea typeface="DengXian" panose="02010600030101010101" pitchFamily="2" charset="-122"/>
                <a:cs typeface="Times New Roman" panose="02020603050405020304" pitchFamily="18" charset="0"/>
              </a:rPr>
            </a:br>
            <a:r>
              <a:rPr lang="en-GB" sz="1200" kern="100" dirty="0">
                <a:ea typeface="DengXian" panose="02010600030101010101" pitchFamily="2" charset="-122"/>
                <a:cs typeface="Times New Roman" panose="02020603050405020304" pitchFamily="18" charset="0"/>
              </a:rPr>
              <a:t>* </a:t>
            </a:r>
            <a:r>
              <a:rPr lang="en-US" b="1" i="0" dirty="0">
                <a:solidFill>
                  <a:srgbClr val="1F1F1F"/>
                </a:solidFill>
                <a:effectLst/>
                <a:latin typeface="Google Sans"/>
              </a:rPr>
              <a:t>Multiprogramming</a:t>
            </a:r>
            <a:r>
              <a:rPr lang="en-US" b="0" i="0" dirty="0">
                <a:solidFill>
                  <a:srgbClr val="1F1F1F"/>
                </a:solidFill>
                <a:effectLst/>
                <a:latin typeface="Google Sans"/>
              </a:rPr>
              <a:t> is </a:t>
            </a:r>
            <a:r>
              <a:rPr lang="en-US" b="0" i="0" dirty="0">
                <a:solidFill>
                  <a:srgbClr val="040C28"/>
                </a:solidFill>
                <a:effectLst/>
                <a:latin typeface="Google Sans"/>
              </a:rPr>
              <a:t>multiple </a:t>
            </a:r>
            <a:r>
              <a:rPr lang="en-US" b="1" i="0" dirty="0">
                <a:solidFill>
                  <a:srgbClr val="040C28"/>
                </a:solidFill>
                <a:effectLst/>
                <a:latin typeface="Google Sans"/>
              </a:rPr>
              <a:t>programs</a:t>
            </a:r>
            <a:r>
              <a:rPr lang="en-US" b="0" i="0" dirty="0">
                <a:solidFill>
                  <a:srgbClr val="040C28"/>
                </a:solidFill>
                <a:effectLst/>
                <a:latin typeface="Google Sans"/>
              </a:rPr>
              <a:t> running simultaneously on one CPU</a:t>
            </a:r>
            <a:r>
              <a:rPr lang="en-US" b="0" i="0" dirty="0">
                <a:solidFill>
                  <a:srgbClr val="1F1F1F"/>
                </a:solidFill>
                <a:effectLst/>
                <a:latin typeface="Google Sans"/>
              </a:rPr>
              <a:t>; </a:t>
            </a:r>
            <a:r>
              <a:rPr lang="en-US" b="1" i="0" dirty="0">
                <a:solidFill>
                  <a:srgbClr val="1F1F1F"/>
                </a:solidFill>
                <a:effectLst/>
                <a:latin typeface="Google Sans"/>
              </a:rPr>
              <a:t>multitasking</a:t>
            </a:r>
            <a:r>
              <a:rPr lang="en-US" b="0" i="0" dirty="0">
                <a:solidFill>
                  <a:srgbClr val="1F1F1F"/>
                </a:solidFill>
                <a:effectLst/>
                <a:latin typeface="Google Sans"/>
              </a:rPr>
              <a:t> is multiple tasks/</a:t>
            </a:r>
            <a:r>
              <a:rPr lang="en-US" b="1" i="0" dirty="0">
                <a:solidFill>
                  <a:srgbClr val="1F1F1F"/>
                </a:solidFill>
                <a:effectLst/>
                <a:latin typeface="Google Sans"/>
              </a:rPr>
              <a:t>processes</a:t>
            </a:r>
            <a:r>
              <a:rPr lang="en-US" b="0" i="0" dirty="0">
                <a:solidFill>
                  <a:srgbClr val="1F1F1F"/>
                </a:solidFill>
                <a:effectLst/>
                <a:latin typeface="Google Sans"/>
              </a:rPr>
              <a:t> running simultaneously on one CPU, and </a:t>
            </a:r>
            <a:r>
              <a:rPr lang="en-US" b="1" i="0" dirty="0">
                <a:solidFill>
                  <a:srgbClr val="1F1F1F"/>
                </a:solidFill>
                <a:effectLst/>
                <a:latin typeface="Google Sans"/>
              </a:rPr>
              <a:t>multithreading</a:t>
            </a:r>
            <a:r>
              <a:rPr lang="en-US" b="0" i="0" dirty="0">
                <a:solidFill>
                  <a:srgbClr val="1F1F1F"/>
                </a:solidFill>
                <a:effectLst/>
                <a:latin typeface="Google Sans"/>
              </a:rPr>
              <a:t> is multiple threads simultaneously running on one CPU.</a:t>
            </a:r>
            <a:endParaRPr lang="en-GB" dirty="0"/>
          </a:p>
        </p:txBody>
      </p:sp>
      <p:sp>
        <p:nvSpPr>
          <p:cNvPr id="4" name="Slide Number Placeholder 3">
            <a:extLst>
              <a:ext uri="{FF2B5EF4-FFF2-40B4-BE49-F238E27FC236}">
                <a16:creationId xmlns:a16="http://schemas.microsoft.com/office/drawing/2014/main" id="{77954CCF-CB2B-CB89-9859-E4E4F115F2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5646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16369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592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64043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1264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556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57001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65993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37733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94640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86822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06555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58996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11633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5712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66551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Video for Engagement, Re-cap &amp; Catch-up.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56758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03636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758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3868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02682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46483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927644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 help you acquire the research and citations required to achieve a good grade in this module each week you will be guided to undertake some small activities, update your document with the relevant findings to support the completion of your assignment.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10575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8224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4B778-423F-686E-7B3B-9408FF4EE6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3E7C1E-B907-68EC-0029-8204088A98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49AC04F-5DFE-5375-AC89-FFC9F3124280}"/>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5" name="Footer Placeholder 4">
            <a:extLst>
              <a:ext uri="{FF2B5EF4-FFF2-40B4-BE49-F238E27FC236}">
                <a16:creationId xmlns:a16="http://schemas.microsoft.com/office/drawing/2014/main" id="{590585F6-9774-3295-8051-53487B0B5D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D2F124-5D9D-5D37-2CB3-B2B5E06B28DF}"/>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3573852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1951A-5BC5-D218-B152-4591E31181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EAD054-97F2-C119-06E0-8BD1E60A59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342149-8A49-19B3-6039-059A2C715913}"/>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5" name="Footer Placeholder 4">
            <a:extLst>
              <a:ext uri="{FF2B5EF4-FFF2-40B4-BE49-F238E27FC236}">
                <a16:creationId xmlns:a16="http://schemas.microsoft.com/office/drawing/2014/main" id="{F12E78B3-99A8-5442-55AE-FFBB20DB53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6DBE5D-43CA-A2E1-0839-5E2BC92D9B40}"/>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3079536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BDE0-5D31-BC08-B8A1-16AE0DCA7E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A82C60-BE13-03DE-BE34-7C1B749B8F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3349DE-7002-D19E-16FB-94EC921897E6}"/>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5" name="Footer Placeholder 4">
            <a:extLst>
              <a:ext uri="{FF2B5EF4-FFF2-40B4-BE49-F238E27FC236}">
                <a16:creationId xmlns:a16="http://schemas.microsoft.com/office/drawing/2014/main" id="{4BF13D1D-B793-B5AD-AF77-9B064BD215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B938E3-7145-36F5-E5D1-0575F7E38900}"/>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2981141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AED5D-5420-D7E0-0554-3FCA44B774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9812D1-204C-28FA-632C-0B2BAB3F73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B827D0-94F7-2909-F578-5201F69F09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66A3B68-4BED-7703-5515-693882019D67}"/>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6" name="Footer Placeholder 5">
            <a:extLst>
              <a:ext uri="{FF2B5EF4-FFF2-40B4-BE49-F238E27FC236}">
                <a16:creationId xmlns:a16="http://schemas.microsoft.com/office/drawing/2014/main" id="{F03AE9F5-C03B-0B78-2C2E-AB5EC1F83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F1BE7B-A25A-CA93-8AB1-77474F530832}"/>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10052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DD4BB-F796-D7D6-D3D8-A288780B744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F988EA-E997-E84C-F829-60A5AB2DEF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A30627-1BC6-CF3D-8C48-0BE15F81C2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CBFF62-E7BC-B6EF-0B18-F747BEA5F9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C60A13-AEEB-F852-3C8A-5DF1A31B3BE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9FA10B-F10B-D0AD-12E6-BEF51E745390}"/>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8" name="Footer Placeholder 7">
            <a:extLst>
              <a:ext uri="{FF2B5EF4-FFF2-40B4-BE49-F238E27FC236}">
                <a16:creationId xmlns:a16="http://schemas.microsoft.com/office/drawing/2014/main" id="{D33E7FE4-AFAE-B799-00A1-3640E09C03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5F485C-7CD5-5F31-41EA-F6C6BC96FD71}"/>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1176052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00DDB-EB04-703D-8F5E-AFECB764534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685EDC9-C94B-4CF1-20B2-78688DCF43BF}"/>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4" name="Footer Placeholder 3">
            <a:extLst>
              <a:ext uri="{FF2B5EF4-FFF2-40B4-BE49-F238E27FC236}">
                <a16:creationId xmlns:a16="http://schemas.microsoft.com/office/drawing/2014/main" id="{AAA277DD-8980-EB0D-84F4-9B1ED348805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39D7040-86F9-EBB0-7941-0F992B7CF9AC}"/>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2470149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34E01D-2293-4950-E78E-B5F77EF5930F}"/>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3" name="Footer Placeholder 2">
            <a:extLst>
              <a:ext uri="{FF2B5EF4-FFF2-40B4-BE49-F238E27FC236}">
                <a16:creationId xmlns:a16="http://schemas.microsoft.com/office/drawing/2014/main" id="{3428A1BE-BDEE-1AFF-59A5-1EF2444F13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0AB8A1-777F-111E-4922-5EC6BFE8AF76}"/>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62149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A9CE-E4A4-2454-7117-AADF9CA96B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746108-B383-A3B8-D5F7-9E8537C3A0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4774898-E0F5-F8F5-8EE9-3D4254D6DD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53FA28-421C-60DE-1646-1CB534BC8C8F}"/>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6" name="Footer Placeholder 5">
            <a:extLst>
              <a:ext uri="{FF2B5EF4-FFF2-40B4-BE49-F238E27FC236}">
                <a16:creationId xmlns:a16="http://schemas.microsoft.com/office/drawing/2014/main" id="{1F6674B2-7477-C901-C284-54CD80CDA4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9B25D5-DC87-FC08-9CE0-7C34F786B2E5}"/>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711750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62E7E-0787-8D02-32FD-6427B4784F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05D35E-EF6B-EC7B-32DC-F95DE2DB3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DA23BF-A538-8BA3-97AD-9193DA489F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83FA21-E976-1FE3-C1DC-73F2AA3BB0E5}"/>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6" name="Footer Placeholder 5">
            <a:extLst>
              <a:ext uri="{FF2B5EF4-FFF2-40B4-BE49-F238E27FC236}">
                <a16:creationId xmlns:a16="http://schemas.microsoft.com/office/drawing/2014/main" id="{43954EC9-559A-4567-D9B5-19C4FBB736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B2D5EC-225A-6E8A-0AD0-64C4CBDD7325}"/>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3569112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61258-7450-E369-6DF6-423D6C9AE6A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29E059-7B4D-01DF-8FDA-0FED3AE7A6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B0F57E-7A65-D52C-C0FB-D88479E30675}"/>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5" name="Footer Placeholder 4">
            <a:extLst>
              <a:ext uri="{FF2B5EF4-FFF2-40B4-BE49-F238E27FC236}">
                <a16:creationId xmlns:a16="http://schemas.microsoft.com/office/drawing/2014/main" id="{0718E058-B54C-C414-3B4A-5FEC05A02F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21E191-0EBE-1296-AAD7-6594CD0B25B3}"/>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251374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A10EB0-5628-D7A0-1712-9CDB5750A2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9DF1BF-778D-04C4-E8FE-20AD09E467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47782F-A7FF-8BB2-65FF-F80091754708}"/>
              </a:ext>
            </a:extLst>
          </p:cNvPr>
          <p:cNvSpPr>
            <a:spLocks noGrp="1"/>
          </p:cNvSpPr>
          <p:nvPr>
            <p:ph type="dt" sz="half" idx="10"/>
          </p:nvPr>
        </p:nvSpPr>
        <p:spPr/>
        <p:txBody>
          <a:bodyPr/>
          <a:lstStyle/>
          <a:p>
            <a:fld id="{576CD993-2783-4340-9D14-D1CFCF4A7D41}" type="datetimeFigureOut">
              <a:rPr lang="en-GB" smtClean="0"/>
              <a:t>20/01/2026</a:t>
            </a:fld>
            <a:endParaRPr lang="en-GB"/>
          </a:p>
        </p:txBody>
      </p:sp>
      <p:sp>
        <p:nvSpPr>
          <p:cNvPr id="5" name="Footer Placeholder 4">
            <a:extLst>
              <a:ext uri="{FF2B5EF4-FFF2-40B4-BE49-F238E27FC236}">
                <a16:creationId xmlns:a16="http://schemas.microsoft.com/office/drawing/2014/main" id="{7BB0D3EE-6DA4-73A8-0CEB-6E8DCF80C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C41B23-DA58-7E67-A0DB-E8E0A2F30D6F}"/>
              </a:ext>
            </a:extLst>
          </p:cNvPr>
          <p:cNvSpPr>
            <a:spLocks noGrp="1"/>
          </p:cNvSpPr>
          <p:nvPr>
            <p:ph type="sldNum" sz="quarter" idx="12"/>
          </p:nvPr>
        </p:nvSpPr>
        <p:spPr/>
        <p:txBody>
          <a:bodyPr/>
          <a:lstStyle/>
          <a:p>
            <a:fld id="{EA656A49-9C59-4197-B4DF-4E2F38CBCA3D}" type="slidenum">
              <a:rPr lang="en-GB" smtClean="0"/>
              <a:t>‹#›</a:t>
            </a:fld>
            <a:endParaRPr lang="en-GB"/>
          </a:p>
        </p:txBody>
      </p:sp>
    </p:spTree>
    <p:extLst>
      <p:ext uri="{BB962C8B-B14F-4D97-AF65-F5344CB8AC3E}">
        <p14:creationId xmlns:p14="http://schemas.microsoft.com/office/powerpoint/2010/main" val="423608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AD4B6E-5878-DBB0-75EE-7DAB1C64BE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469D3B-E85C-B783-CD75-DAE7626FA4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5E903E-BF69-2A09-1955-BE2EF3CE1F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6CD993-2783-4340-9D14-D1CFCF4A7D41}" type="datetimeFigureOut">
              <a:rPr lang="en-GB" smtClean="0"/>
              <a:t>20/01/2026</a:t>
            </a:fld>
            <a:endParaRPr lang="en-GB"/>
          </a:p>
        </p:txBody>
      </p:sp>
      <p:sp>
        <p:nvSpPr>
          <p:cNvPr id="5" name="Footer Placeholder 4">
            <a:extLst>
              <a:ext uri="{FF2B5EF4-FFF2-40B4-BE49-F238E27FC236}">
                <a16:creationId xmlns:a16="http://schemas.microsoft.com/office/drawing/2014/main" id="{6AFEA991-03C1-C8BB-5DA0-180BA42B7C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C333EB4-ECA2-0CFA-2081-AC2CAD587A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656A49-9C59-4197-B4DF-4E2F38CBCA3D}" type="slidenum">
              <a:rPr lang="en-GB" smtClean="0"/>
              <a:t>‹#›</a:t>
            </a:fld>
            <a:endParaRPr lang="en-GB"/>
          </a:p>
        </p:txBody>
      </p:sp>
    </p:spTree>
    <p:extLst>
      <p:ext uri="{BB962C8B-B14F-4D97-AF65-F5344CB8AC3E}">
        <p14:creationId xmlns:p14="http://schemas.microsoft.com/office/powerpoint/2010/main" val="1794145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lickr.com/photos/argonne/8167845701/"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svg"/><Relationship Id="rId3" Type="http://schemas.openxmlformats.org/officeDocument/2006/relationships/image" Target="../media/image10.jpg"/><Relationship Id="rId7" Type="http://schemas.openxmlformats.org/officeDocument/2006/relationships/image" Target="../media/image3.svg"/><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png"/><Relationship Id="rId11" Type="http://schemas.openxmlformats.org/officeDocument/2006/relationships/image" Target="../media/image7.svg"/><Relationship Id="rId5" Type="http://schemas.openxmlformats.org/officeDocument/2006/relationships/hyperlink" Target="https://creativecommons.org/licenses/by-nc-nd/3.0/" TargetMode="External"/><Relationship Id="rId10" Type="http://schemas.openxmlformats.org/officeDocument/2006/relationships/image" Target="../media/image6.png"/><Relationship Id="rId4" Type="http://schemas.openxmlformats.org/officeDocument/2006/relationships/hyperlink" Target="http://traviskolder.com/2012/12/13/pondering/" TargetMode="External"/><Relationship Id="rId9" Type="http://schemas.openxmlformats.org/officeDocument/2006/relationships/image" Target="../media/image5.svg"/></Relationships>
</file>

<file path=ppt/slides/_rels/slide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hyperlink" Target="https://aristotleguide.wordpress.com/2017/05/17/the-antikythera-mechanism/" TargetMode="External"/><Relationship Id="rId3" Type="http://schemas.openxmlformats.org/officeDocument/2006/relationships/image" Target="../media/image19.jpg"/><Relationship Id="rId7" Type="http://schemas.openxmlformats.org/officeDocument/2006/relationships/image" Target="../media/image21.jpg"/><Relationship Id="rId12" Type="http://schemas.openxmlformats.org/officeDocument/2006/relationships/hyperlink" Target="https://creativecommons.org/licenses/by-nc-nd/3.0/"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vidya-gaweshana.blogspot.com/2016/06/antikythera-device-2000-2000-year-old.html" TargetMode="External"/><Relationship Id="rId11" Type="http://schemas.openxmlformats.org/officeDocument/2006/relationships/hyperlink" Target="https://creativecommons.org/licenses/by/3.0/" TargetMode="External"/><Relationship Id="rId5" Type="http://schemas.openxmlformats.org/officeDocument/2006/relationships/image" Target="../media/image20.jpg"/><Relationship Id="rId10" Type="http://schemas.openxmlformats.org/officeDocument/2006/relationships/hyperlink" Target="https://www.flickr.com/photos/135146612@N03/30672909980" TargetMode="External"/><Relationship Id="rId4" Type="http://schemas.openxmlformats.org/officeDocument/2006/relationships/hyperlink" Target="https://pelandintecno.blogspot.com/2013/05/el-primer-ordenador-astronomico-de-la.html" TargetMode="External"/><Relationship Id="rId9" Type="http://schemas.openxmlformats.org/officeDocument/2006/relationships/image" Target="../media/image22.jp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lyonelkaufmann.ch/histoire/2019/02/20/lhistoire-secrete-des-femmes-dans-le-codage-informatique-the-new-york-times/"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zeroday.camp/happy-ada-lovelace-day/" TargetMode="External"/><Relationship Id="rId3" Type="http://schemas.openxmlformats.org/officeDocument/2006/relationships/hyperlink" Target="https://www.google.com/url?sa=t&amp;rct=j&amp;q=&amp;esrc=s&amp;source=web&amp;cd=&amp;cad=rja&amp;uact=8&amp;ved=2ahUKEwi6zOz20-SDAxUPaEEAHV-iBTYQFnoECA4QAw&amp;url=https%3A%2F%2Fwww.britannica.com%2Fbiography%2FCharles-Babbage%23%3A~%3Atext%3DEnglish%2520mathematician%2520and%2520inventor%2520Charles%2Cof%2520the%2520present%252Dday%2520computer.&amp;usg=AOvVaw2zs5JtMTTXgxG72-4D_HMq&amp;opi=89978449" TargetMode="External"/><Relationship Id="rId7"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commons.wikimedia.org/wiki/File:Engaving_of_Charles_Babbage_from_Mechanics_Magazine.jpg" TargetMode="External"/><Relationship Id="rId5" Type="http://schemas.openxmlformats.org/officeDocument/2006/relationships/image" Target="../media/image24.jpg"/><Relationship Id="rId4" Type="http://schemas.openxmlformats.org/officeDocument/2006/relationships/hyperlink" Target="https://www.youtube.com/watch?v=9TLDCr5pKrc" TargetMode="External"/><Relationship Id="rId9" Type="http://schemas.openxmlformats.org/officeDocument/2006/relationships/hyperlink" Target="https://creativecommons.org/licenses/by-sa/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xnyFYiK2rS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pixabay.com/en/youtube-red-social-icon-play-1495277/" TargetMode="External"/><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twobithistory.org/2018/06/23/ibm-029-card-punch.html"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www.pngall.com/play-button-png/download/45026" TargetMode="External"/><Relationship Id="rId3" Type="http://schemas.openxmlformats.org/officeDocument/2006/relationships/image" Target="../media/image28.png"/><Relationship Id="rId7" Type="http://schemas.openxmlformats.org/officeDocument/2006/relationships/hyperlink" Target="https://tedunderwood.com/2011/12/27/why-we-dont-actually-want-to-be-the-next-thing-in-literary-studies/" TargetMode="External"/><Relationship Id="rId12"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9.jpg"/><Relationship Id="rId11" Type="http://schemas.openxmlformats.org/officeDocument/2006/relationships/hyperlink" Target="https://www.youtube.com/watch?v=YByu_1S2VeU" TargetMode="External"/><Relationship Id="rId5" Type="http://schemas.openxmlformats.org/officeDocument/2006/relationships/hyperlink" Target="https://creativecommons.org/licenses/by-sa/3.0/" TargetMode="External"/><Relationship Id="rId10" Type="http://schemas.openxmlformats.org/officeDocument/2006/relationships/image" Target="../media/image31.png"/><Relationship Id="rId4" Type="http://schemas.openxmlformats.org/officeDocument/2006/relationships/hyperlink" Target="https://twobithistory.org/2018/06/23/ibm-029-card-punch.html" TargetMode="External"/><Relationship Id="rId9" Type="http://schemas.openxmlformats.org/officeDocument/2006/relationships/hyperlink" Target="https://www.youtube.com/watch?v=FU_YFpfDqqA"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nCndSm9y46s" TargetMode="External"/><Relationship Id="rId7"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youtube.com/watch?v=sq2SE_GbZ34&amp;t=2s" TargetMode="External"/><Relationship Id="rId5" Type="http://schemas.openxmlformats.org/officeDocument/2006/relationships/hyperlink" Target="https://www.youtube.com/watch?v=k4oGI_dNaPc" TargetMode="External"/><Relationship Id="rId4" Type="http://schemas.openxmlformats.org/officeDocument/2006/relationships/hyperlink" Target="https://www.youtube.com/watch?v=WnNm_uJYWhA"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UNIVAC_I#:~:text=The%20UNIVAC%20I%20(Universal%20Automatic,the%20inventors%20of%20the%20ENIAC."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hyperlink" Target="https://en.wikipedia.org/wiki/IBM_701"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pfnicholls.com/Electronics/transistors_bipolar.html" TargetMode="External"/><Relationship Id="rId3" Type="http://schemas.openxmlformats.org/officeDocument/2006/relationships/image" Target="../media/image35.jpeg"/><Relationship Id="rId7" Type="http://schemas.openxmlformats.org/officeDocument/2006/relationships/image" Target="../media/image37.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creativecommons.org/licenses/by-nc-nd/3.0/" TargetMode="External"/><Relationship Id="rId5" Type="http://schemas.openxmlformats.org/officeDocument/2006/relationships/hyperlink" Target="https://ruralindiaonline.org/en/articles/kuthampully-weavers-off-white-to-darkness/" TargetMode="External"/><Relationship Id="rId4" Type="http://schemas.openxmlformats.org/officeDocument/2006/relationships/image" Target="../media/image36.jpg"/><Relationship Id="rId9" Type="http://schemas.openxmlformats.org/officeDocument/2006/relationships/hyperlink" Target="https://creativecommons.org/licenses/by/3.0/"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youtube.com/watch?v=VBDoT8o4q00" TargetMode="External"/><Relationship Id="rId3" Type="http://schemas.openxmlformats.org/officeDocument/2006/relationships/hyperlink" Target="https://www.youtube.com/watch?v=Xpk67YzOn5w" TargetMode="External"/><Relationship Id="rId7" Type="http://schemas.openxmlformats.org/officeDocument/2006/relationships/hyperlink" Target="https://youtube.com/shorts/sSAjVyFpvF8?si=KFBu4SMHneUlKDxw" TargetMode="External"/><Relationship Id="rId12" Type="http://schemas.openxmlformats.org/officeDocument/2006/relationships/image" Target="../media/image40.sv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pngall.com/play-button-png/download/45026" TargetMode="External"/><Relationship Id="rId11" Type="http://schemas.openxmlformats.org/officeDocument/2006/relationships/image" Target="../media/image39.png"/><Relationship Id="rId5" Type="http://schemas.openxmlformats.org/officeDocument/2006/relationships/image" Target="../media/image32.png"/><Relationship Id="rId10" Type="http://schemas.openxmlformats.org/officeDocument/2006/relationships/hyperlink" Target="https://www.youtube.com/watch?v=5f3NJnvnk7k" TargetMode="External"/><Relationship Id="rId4" Type="http://schemas.openxmlformats.org/officeDocument/2006/relationships/image" Target="../media/image38.png"/><Relationship Id="rId9" Type="http://schemas.openxmlformats.org/officeDocument/2006/relationships/hyperlink" Target="https://www.youtube.com/watch?v=6caLyckwo7U"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hyperlink" Target="https://www.youtube.com/watch?v=VBDoT8o4q00&amp;t=5s" TargetMode="External"/><Relationship Id="rId7" Type="http://schemas.openxmlformats.org/officeDocument/2006/relationships/hyperlink" Target="https://www.youtube.com/watch?v=wvJc9CZcvBc"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www.pngall.com/play-button-png/download/45026" TargetMode="External"/><Relationship Id="rId5" Type="http://schemas.openxmlformats.org/officeDocument/2006/relationships/image" Target="../media/image32.png"/><Relationship Id="rId10" Type="http://schemas.openxmlformats.org/officeDocument/2006/relationships/image" Target="../media/image43.png"/><Relationship Id="rId4" Type="http://schemas.openxmlformats.org/officeDocument/2006/relationships/image" Target="../media/image41.png"/><Relationship Id="rId9" Type="http://schemas.openxmlformats.org/officeDocument/2006/relationships/hyperlink" Target="https://www.youtube.com/watch?v=QZwneRb-zqA"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melonicedlatte.com/computerarchitecture/2018/11/08/145326.html"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image" Target="../media/image45.jpg"/><Relationship Id="rId7" Type="http://schemas.openxmlformats.org/officeDocument/2006/relationships/hyperlink" Target="https://creativecommons.org/licenses/by-nc-nd/3.0/"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scienceisbeauty.tumblr.com/tagged/quotes" TargetMode="External"/><Relationship Id="rId5" Type="http://schemas.openxmlformats.org/officeDocument/2006/relationships/image" Target="../media/image46.png"/><Relationship Id="rId10" Type="http://schemas.openxmlformats.org/officeDocument/2006/relationships/hyperlink" Target="https://www.britannica.com/biography/Edsger-Dijkstra" TargetMode="External"/><Relationship Id="rId4" Type="http://schemas.openxmlformats.org/officeDocument/2006/relationships/hyperlink" Target="https://en.wikipedia.org/wiki/Turing_Award" TargetMode="External"/><Relationship Id="rId9" Type="http://schemas.openxmlformats.org/officeDocument/2006/relationships/hyperlink" Target="https://en.wikipedia.org/wiki/Edsger_W._Dijkstra"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almabetter.com/bytes/articles/generations-of-operating-system"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hyperlink" Target="https://www.tutorialspoint.com/operating-system-generations"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pngall.com/play-button-png/download/45026" TargetMode="External"/><Relationship Id="rId3" Type="http://schemas.openxmlformats.org/officeDocument/2006/relationships/hyperlink" Target="https://www.youtube.com/watch?v=EphlwdKYsu8" TargetMode="External"/><Relationship Id="rId7"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hyperlink" Target="https://www.youtube.com/watch?v=fhhc_bjgiuA" TargetMode="External"/><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hyperlink" Target="https://en.wikipedia.org/wiki/PDP-1" TargetMode="External"/><Relationship Id="rId4" Type="http://schemas.openxmlformats.org/officeDocument/2006/relationships/image" Target="../media/image52.jpeg"/></Relationships>
</file>

<file path=ppt/slides/_rels/slide29.xml.rels><?xml version="1.0" encoding="UTF-8" standalone="yes"?>
<Relationships xmlns="http://schemas.openxmlformats.org/package/2006/relationships"><Relationship Id="rId3" Type="http://schemas.openxmlformats.org/officeDocument/2006/relationships/hyperlink" Target="https://upload.wikimedia.org/wikipedia/commons/transcoded/5/58/Restored_PDP-1_Demonstration.webm/Restored_PDP-1_Demonstration.webm.480p.vp9.webm" TargetMode="External"/><Relationship Id="rId7" Type="http://schemas.openxmlformats.org/officeDocument/2006/relationships/hyperlink" Target="https://en.wikipedia.org/wiki/Spacewar!"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pngall.com/play-button-png/download/45026" TargetMode="External"/><Relationship Id="rId5" Type="http://schemas.openxmlformats.org/officeDocument/2006/relationships/image" Target="../media/image32.png"/><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8" Type="http://schemas.openxmlformats.org/officeDocument/2006/relationships/hyperlink" Target="https://creativecommons.org/licenses/by-nc/3.0/" TargetMode="External"/><Relationship Id="rId3" Type="http://schemas.openxmlformats.org/officeDocument/2006/relationships/image" Target="../media/image55.png"/><Relationship Id="rId7" Type="http://schemas.openxmlformats.org/officeDocument/2006/relationships/hyperlink" Target="https://www.ordinosaures-parc.org/index.php/fr/documentation/langages-informatiques/assembleur/201-generalites-sur-l-assembleur"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6.jpg"/><Relationship Id="rId5" Type="http://schemas.openxmlformats.org/officeDocument/2006/relationships/hyperlink" Target="https://creativecommons.org/licenses/by-sa/3.0/" TargetMode="External"/><Relationship Id="rId4" Type="http://schemas.openxmlformats.org/officeDocument/2006/relationships/hyperlink" Target="https://en.wikipedia.org/wiki/Chevrolet"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hyperlink" Target="https://www.youtube.com/watch?v=hlmIfhJkVxg" TargetMode="External"/><Relationship Id="rId7" Type="http://schemas.openxmlformats.org/officeDocument/2006/relationships/hyperlink" Target="https://www.youtube.com/watch?v=f3BNHhfTsvk"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www.pngall.com/play-button-png/download/45026" TargetMode="External"/><Relationship Id="rId5" Type="http://schemas.openxmlformats.org/officeDocument/2006/relationships/image" Target="../media/image32.png"/><Relationship Id="rId4" Type="http://schemas.openxmlformats.org/officeDocument/2006/relationships/image" Target="../media/image57.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hyperlink" Target="https://www.pngall.com/play-button-png/download/45026" TargetMode="External"/><Relationship Id="rId2" Type="http://schemas.openxmlformats.org/officeDocument/2006/relationships/hyperlink" Target="https://www.youtube.com/watch?v=UVyKkcPoRb8" TargetMode="Externa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hyperlink" Target="https://en.wikipedia.org/wiki/Bourne_shell" TargetMode="External"/><Relationship Id="rId4" Type="http://schemas.openxmlformats.org/officeDocument/2006/relationships/image" Target="../media/image60.png"/></Relationships>
</file>

<file path=ppt/slides/_rels/slide35.xml.rels><?xml version="1.0" encoding="UTF-8" standalone="yes"?>
<Relationships xmlns="http://schemas.openxmlformats.org/package/2006/relationships"><Relationship Id="rId8" Type="http://schemas.openxmlformats.org/officeDocument/2006/relationships/hyperlink" Target="https://en.wikipedia.org/wiki/Single_UNIX_Specification" TargetMode="External"/><Relationship Id="rId3" Type="http://schemas.openxmlformats.org/officeDocument/2006/relationships/hyperlink" Target="https://en.wikipedia.org/wiki/International_Organization_for_Standardization" TargetMode="External"/><Relationship Id="rId7" Type="http://schemas.openxmlformats.org/officeDocument/2006/relationships/hyperlink" Target="https://unix.org/what_is_unix/single_unix_specification.html"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s://www.techopedia.com/definition/16445/single-unix-specification" TargetMode="External"/><Relationship Id="rId5" Type="http://schemas.openxmlformats.org/officeDocument/2006/relationships/hyperlink" Target="https://en.wikipedia.org/wiki/POSIX" TargetMode="External"/><Relationship Id="rId4" Type="http://schemas.openxmlformats.org/officeDocument/2006/relationships/hyperlink" Target="https://en.wikipedia.org/wiki/International_Electrotechnical_Commission" TargetMode="External"/><Relationship Id="rId9" Type="http://schemas.openxmlformats.org/officeDocument/2006/relationships/image" Target="../media/image61.png"/></Relationships>
</file>

<file path=ppt/slides/_rels/slide36.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creativecommons.org/licenses/by-nc/3.0/" TargetMode="External"/><Relationship Id="rId3" Type="http://schemas.openxmlformats.org/officeDocument/2006/relationships/hyperlink" Target="https://elblogdemanu.com/la-herencia-del-motorola-68000/" TargetMode="External"/><Relationship Id="rId7" Type="http://schemas.openxmlformats.org/officeDocument/2006/relationships/hyperlink" Target="http://www.flickr.com/photos/charleswebb/4387083505/" TargetMode="External"/><Relationship Id="rId12" Type="http://schemas.openxmlformats.org/officeDocument/2006/relationships/hyperlink" Target="https://creativecommons.org/licenses/by-nc-nd/3.0/" TargetMode="External"/><Relationship Id="rId2" Type="http://schemas.openxmlformats.org/officeDocument/2006/relationships/image" Target="../media/image62.jpg"/><Relationship Id="rId1" Type="http://schemas.openxmlformats.org/officeDocument/2006/relationships/slideLayout" Target="../slideLayouts/slideLayout2.xml"/><Relationship Id="rId6" Type="http://schemas.openxmlformats.org/officeDocument/2006/relationships/image" Target="../media/image64.jpg"/><Relationship Id="rId11" Type="http://schemas.openxmlformats.org/officeDocument/2006/relationships/hyperlink" Target="https://creativecommons.org/licenses/by/3.0/" TargetMode="External"/><Relationship Id="rId5" Type="http://schemas.openxmlformats.org/officeDocument/2006/relationships/hyperlink" Target="https://www.newgrounds.com/art/view/ftdtd/mac-os-x-original" TargetMode="External"/><Relationship Id="rId10" Type="http://schemas.openxmlformats.org/officeDocument/2006/relationships/hyperlink" Target="https://creativecommons.org/licenses/by-sa/3.0/" TargetMode="External"/><Relationship Id="rId4" Type="http://schemas.openxmlformats.org/officeDocument/2006/relationships/image" Target="../media/image63.png"/><Relationship Id="rId9" Type="http://schemas.openxmlformats.org/officeDocument/2006/relationships/hyperlink" Target="https://it.wikipedia.org/wiki/Mac_OS_9"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www.flickr.com/photos/cwgoodroe/3009281516/"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en.wikipedia.org/wiki/W_Window_System" TargetMode="External"/><Relationship Id="rId2" Type="http://schemas.openxmlformats.org/officeDocument/2006/relationships/hyperlink" Target="https://en.wikipedia.org/wiki/Apple_Computer,_Inc._v._Microsoft_Corp.#:~:text=Midway%20through%20the%20suit%2C%20Xerox,development%20of%20the%20Macintosh%20GUI." TargetMode="External"/><Relationship Id="rId1" Type="http://schemas.openxmlformats.org/officeDocument/2006/relationships/slideLayout" Target="../slideLayouts/slideLayout2.xml"/><Relationship Id="rId5" Type="http://schemas.openxmlformats.org/officeDocument/2006/relationships/hyperlink" Target="https://www.google.com/url?sa=t&amp;rct=j&amp;q=&amp;esrc=s&amp;source=web&amp;cd=&amp;cad=rja&amp;uact=8&amp;ved=2ahUKEwjJvZedhOKEAxWLV0EAHcVXAfQQFnoECBMQAw&amp;url=https%3A%2F%2Fwww.dailystar.co.uk%2Ftech%2Fnews%2Finside-steve-jobs-bill-gates-27669399%23%3A~%3Atext%3DEarly%2520on%252C%2520Gates%2520and%2520Jobs%2Cripping%2520off%2520Apple%27s%2520user%2520interface.&amp;usg=AOvVaw2z8Wk4A1Rvm6ScHCFxpN-X&amp;opi=89978449" TargetMode="External"/><Relationship Id="rId4" Type="http://schemas.openxmlformats.org/officeDocument/2006/relationships/hyperlink" Target="https://en.wikipedia.org/wiki/X_Window_Syste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67.png"/></Relationships>
</file>

<file path=ppt/slides/_rels/slide40.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hyperlink" Target="https://creativecommons.org/licenses/by-nc-nd/3.0/" TargetMode="External"/><Relationship Id="rId4" Type="http://schemas.openxmlformats.org/officeDocument/2006/relationships/hyperlink" Target="http://www.lffl.org/2016/07/linux-supera-2-marketshare.html"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hyperlink" Target="https://pureos.net/" TargetMode="External"/><Relationship Id="rId7" Type="http://schemas.openxmlformats.org/officeDocument/2006/relationships/image" Target="../media/image7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hyperlink" Target="https://puri.sm/" TargetMode="External"/><Relationship Id="rId9" Type="http://schemas.openxmlformats.org/officeDocument/2006/relationships/hyperlink" Target="https://pngimg.com/download/33233" TargetMode="Externa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welotec.com/edge-computing-applications-maximize-performance-by-choosing-an-appropriate-operating-system/"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s://www.linkedin.com/pulse/operating-system-embedded-edge-tiitus-aho/" TargetMode="External"/><Relationship Id="rId5" Type="http://schemas.openxmlformats.org/officeDocument/2006/relationships/hyperlink" Target="https://developer.microsoft.com/en-us/windows/iot/" TargetMode="External"/><Relationship Id="rId4" Type="http://schemas.openxmlformats.org/officeDocument/2006/relationships/hyperlink" Target="https://blogs.windows.com/windowsdeveloper/2020/08/26/guide-to-selecting-an-operating-system-for-your-iot-edge-device/"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hyperlink" Target="https://www.linkedin.com/pulse/ai-good-7-real-world-examples-solving-worlds-biggest-problems-87ktf#:~:text=The%20potential%20of%20AI%20for%20Good%20is%20vast.,workplaces%20more%20efficient%20and%20sustainable." TargetMode="External"/><Relationship Id="rId7" Type="http://schemas.openxmlformats.org/officeDocument/2006/relationships/image" Target="../media/image77.sv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76.png"/><Relationship Id="rId11" Type="http://schemas.openxmlformats.org/officeDocument/2006/relationships/image" Target="../media/image81.svg"/><Relationship Id="rId5" Type="http://schemas.openxmlformats.org/officeDocument/2006/relationships/image" Target="../media/image75.svg"/><Relationship Id="rId10" Type="http://schemas.openxmlformats.org/officeDocument/2006/relationships/image" Target="../media/image80.png"/><Relationship Id="rId4" Type="http://schemas.openxmlformats.org/officeDocument/2006/relationships/image" Target="../media/image74.png"/><Relationship Id="rId9" Type="http://schemas.openxmlformats.org/officeDocument/2006/relationships/image" Target="../media/image79.svg"/></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DjjIZnM3jGo"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48.xml.rels><?xml version="1.0" encoding="UTF-8" standalone="yes"?>
<Relationships xmlns="http://schemas.openxmlformats.org/package/2006/relationships"><Relationship Id="rId3" Type="http://schemas.openxmlformats.org/officeDocument/2006/relationships/hyperlink" Target="https://neosnetworks.com/resources/blog/what-is-ai-in-networking/#five-ways-to-use-ai-in-networking" TargetMode="External"/><Relationship Id="rId2" Type="http://schemas.openxmlformats.org/officeDocument/2006/relationships/hyperlink" Target="https://www.juniper.net/gb/en/research-topics/what-is-ai-for-networking.html#:~:text=AI%20can%20use%20various%20data,network%20problem%2C%20accelerating%20problem%20resolution." TargetMode="External"/><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hyperlink" Target="https://eu.dlink.com/si/sl/resource-centre/blog/ai-s-role-in-network-management"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hyperlink" Target="https://www.itwiser.co.uk/what-is-a-cloud-operating-system/"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hyperlink" Target="https://www.bloomberg.com/news/articles/2024-01-30/neuralink-what-to-know-about-the-first-human-brain-implant-at-musk-s-startup" TargetMode="External"/><Relationship Id="rId3" Type="http://schemas.openxmlformats.org/officeDocument/2006/relationships/hyperlink" Target="https://www.youtube.com/watch?v=z7o39CzHgug" TargetMode="External"/><Relationship Id="rId7" Type="http://schemas.openxmlformats.org/officeDocument/2006/relationships/hyperlink" Target="https://neuralink.com/"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s://www.pngall.com/play-button-png/download/45026" TargetMode="External"/><Relationship Id="rId5" Type="http://schemas.openxmlformats.org/officeDocument/2006/relationships/image" Target="../media/image32.png"/><Relationship Id="rId4" Type="http://schemas.openxmlformats.org/officeDocument/2006/relationships/image" Target="../media/image84.png"/><Relationship Id="rId9" Type="http://schemas.openxmlformats.org/officeDocument/2006/relationships/hyperlink" Target="https://www.youtube.com/watch?v=iTZ2N-HJbwA" TargetMode="External"/></Relationships>
</file>

<file path=ppt/slides/_rels/slide51.xml.rels><?xml version="1.0" encoding="UTF-8" standalone="yes"?>
<Relationships xmlns="http://schemas.openxmlformats.org/package/2006/relationships"><Relationship Id="rId8" Type="http://schemas.openxmlformats.org/officeDocument/2006/relationships/image" Target="../media/image86.jpg"/><Relationship Id="rId3" Type="http://schemas.openxmlformats.org/officeDocument/2006/relationships/hyperlink" Target="https://quantum.ibm.com/services/resources?tab=yours" TargetMode="External"/><Relationship Id="rId7" Type="http://schemas.openxmlformats.org/officeDocument/2006/relationships/image" Target="../media/image85.jpe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hyperlink" Target="https://www.nytimes.com/2022/05/30/business/us-supercomputer-frontier.html" TargetMode="External"/><Relationship Id="rId5" Type="http://schemas.openxmlformats.org/officeDocument/2006/relationships/hyperlink" Target="https://www.top500.org/statistics/details/osfam/1/" TargetMode="External"/><Relationship Id="rId10" Type="http://schemas.openxmlformats.org/officeDocument/2006/relationships/hyperlink" Target="https://creativecommons.org/licenses/by-sa/3.0/" TargetMode="External"/><Relationship Id="rId4" Type="http://schemas.openxmlformats.org/officeDocument/2006/relationships/hyperlink" Target="https://www.hpcwire.com/2023/05/09/ibm-opens-access-to-latest-osprey-quantum-processor-at-413-qubits/" TargetMode="External"/><Relationship Id="rId9" Type="http://schemas.openxmlformats.org/officeDocument/2006/relationships/hyperlink" Target="https://www.flickr.com/photos/criminalintent/39660636671/in/photostream/"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hyperlink" Target="https://www.youtube.com/watch?v=ACsLvXuaKxw" TargetMode="External"/><Relationship Id="rId3" Type="http://schemas.openxmlformats.org/officeDocument/2006/relationships/hyperlink" Target="https://www.youtube.com/watch?v=RhHMgkUdhdk" TargetMode="External"/><Relationship Id="rId7" Type="http://schemas.openxmlformats.org/officeDocument/2006/relationships/hyperlink" Target="https://www.youtube.com/watch?app=desktop&amp;v=ECfGOa_-nWQ"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hyperlink" Target="https://pixabay.com/en/youtube-red-social-icon-play-1495277/" TargetMode="External"/><Relationship Id="rId5" Type="http://schemas.openxmlformats.org/officeDocument/2006/relationships/image" Target="../media/image27.png"/><Relationship Id="rId4" Type="http://schemas.openxmlformats.org/officeDocument/2006/relationships/image" Target="../media/image87.png"/></Relationships>
</file>

<file path=ppt/slides/_rels/slide5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traviskolder.com/2012/12/13/pondering/" TargetMode="External"/></Relationships>
</file>

<file path=ppt/slides/_rels/slide56.xml.rels><?xml version="1.0" encoding="UTF-8" standalone="yes"?>
<Relationships xmlns="http://schemas.openxmlformats.org/package/2006/relationships"><Relationship Id="rId8" Type="http://schemas.openxmlformats.org/officeDocument/2006/relationships/hyperlink" Target="https://www.youtube.com/watch?v=RQ3djos_LY8" TargetMode="External"/><Relationship Id="rId13" Type="http://schemas.openxmlformats.org/officeDocument/2006/relationships/hyperlink" Target="https://www.youtube.com/watch?v=NREtn59WPho" TargetMode="External"/><Relationship Id="rId18" Type="http://schemas.openxmlformats.org/officeDocument/2006/relationships/hyperlink" Target="https://pxhere.com/en/photo/550748" TargetMode="External"/><Relationship Id="rId3" Type="http://schemas.openxmlformats.org/officeDocument/2006/relationships/hyperlink" Target="https://youtube.com/shorts/EACjoPZPYzI?si=hsLsFLVJfnxn4wCI" TargetMode="External"/><Relationship Id="rId7" Type="http://schemas.openxmlformats.org/officeDocument/2006/relationships/hyperlink" Target="https://www.youtube.com/watch?v=VnnpLaKsqGU" TargetMode="External"/><Relationship Id="rId12" Type="http://schemas.openxmlformats.org/officeDocument/2006/relationships/hyperlink" Target="https://www.youtube.com/watch?v=W6mixXsn-Vc" TargetMode="External"/><Relationship Id="rId17" Type="http://schemas.openxmlformats.org/officeDocument/2006/relationships/image" Target="../media/image89.jpg"/><Relationship Id="rId2" Type="http://schemas.openxmlformats.org/officeDocument/2006/relationships/notesSlide" Target="../notesSlides/notesSlide43.xml"/><Relationship Id="rId16" Type="http://schemas.openxmlformats.org/officeDocument/2006/relationships/hyperlink" Target="https://en.wikipedia.org/wiki/Electronic_component" TargetMode="External"/><Relationship Id="rId1" Type="http://schemas.openxmlformats.org/officeDocument/2006/relationships/slideLayout" Target="../slideLayouts/slideLayout2.xml"/><Relationship Id="rId6" Type="http://schemas.openxmlformats.org/officeDocument/2006/relationships/hyperlink" Target="https://www.youtube.com/watch?v=igVtLuqmxyM" TargetMode="External"/><Relationship Id="rId11" Type="http://schemas.openxmlformats.org/officeDocument/2006/relationships/hyperlink" Target="https://www.youtube.com/watch?v=fq6U5Y14oM4" TargetMode="External"/><Relationship Id="rId5" Type="http://schemas.openxmlformats.org/officeDocument/2006/relationships/hyperlink" Target="https://www.youtube.com/watch?v=71FtcdwR2BU" TargetMode="External"/><Relationship Id="rId15" Type="http://schemas.openxmlformats.org/officeDocument/2006/relationships/image" Target="../media/image88.JPG"/><Relationship Id="rId10" Type="http://schemas.openxmlformats.org/officeDocument/2006/relationships/hyperlink" Target="https://www.youtube.com/watch?v=B3yAPf9YXzU" TargetMode="External"/><Relationship Id="rId19" Type="http://schemas.openxmlformats.org/officeDocument/2006/relationships/hyperlink" Target="https://creativecommons.org/licenses/by-sa/3.0/" TargetMode="External"/><Relationship Id="rId4" Type="http://schemas.openxmlformats.org/officeDocument/2006/relationships/hyperlink" Target="https://www.youtube.com/watch?v=UWPxa6N7VvA" TargetMode="External"/><Relationship Id="rId9" Type="http://schemas.openxmlformats.org/officeDocument/2006/relationships/hyperlink" Target="https://www.youtube.com/watch?v=OEL5laB3hfU" TargetMode="External"/><Relationship Id="rId14" Type="http://schemas.openxmlformats.org/officeDocument/2006/relationships/hyperlink" Target="https://www.youtube.com/watch?v=6WReFkfrUIk" TargetMode="Externa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7">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9DAD66-B956-4335-BD2B-207680BD0158}"/>
              </a:ext>
            </a:extLst>
          </p:cNvPr>
          <p:cNvSpPr>
            <a:spLocks noGrp="1"/>
          </p:cNvSpPr>
          <p:nvPr>
            <p:ph type="title"/>
          </p:nvPr>
        </p:nvSpPr>
        <p:spPr>
          <a:xfrm>
            <a:off x="4917782" y="336045"/>
            <a:ext cx="6251110" cy="1783080"/>
          </a:xfrm>
        </p:spPr>
        <p:txBody>
          <a:bodyPr anchor="b">
            <a:normAutofit/>
          </a:bodyPr>
          <a:lstStyle/>
          <a:p>
            <a:r>
              <a:rPr lang="en-GB" sz="5400" b="1" u="sng" dirty="0"/>
              <a:t>Computer &amp; OS History &amp; Introduction</a:t>
            </a:r>
          </a:p>
        </p:txBody>
      </p:sp>
      <p:pic>
        <p:nvPicPr>
          <p:cNvPr id="13" name="Picture 4">
            <a:extLst>
              <a:ext uri="{FF2B5EF4-FFF2-40B4-BE49-F238E27FC236}">
                <a16:creationId xmlns:a16="http://schemas.microsoft.com/office/drawing/2014/main" id="{5CCF610E-BC3D-474D-89D4-8B99BB3D11E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0488" r="1048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0"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881C62B-3FA4-4DF6-9424-CE1D5C355D82}"/>
              </a:ext>
            </a:extLst>
          </p:cNvPr>
          <p:cNvSpPr>
            <a:spLocks noGrp="1"/>
          </p:cNvSpPr>
          <p:nvPr>
            <p:ph idx="1"/>
          </p:nvPr>
        </p:nvSpPr>
        <p:spPr>
          <a:xfrm>
            <a:off x="4917782" y="2706624"/>
            <a:ext cx="6631090" cy="3483864"/>
          </a:xfrm>
        </p:spPr>
        <p:txBody>
          <a:bodyPr>
            <a:normAutofit/>
          </a:bodyPr>
          <a:lstStyle/>
          <a:p>
            <a:r>
              <a:rPr lang="en-GB" dirty="0"/>
              <a:t>The deck includes ‘Bg.’ supplementary slides that include additional background information. </a:t>
            </a:r>
          </a:p>
          <a:p>
            <a:pPr lvl="1"/>
            <a:r>
              <a:rPr lang="en-GB" dirty="0"/>
              <a:t>That is not directly covered but supports the main content and is optional reading material.</a:t>
            </a:r>
          </a:p>
        </p:txBody>
      </p:sp>
      <p:sp>
        <p:nvSpPr>
          <p:cNvPr id="4" name="TextBox 3">
            <a:extLst>
              <a:ext uri="{FF2B5EF4-FFF2-40B4-BE49-F238E27FC236}">
                <a16:creationId xmlns:a16="http://schemas.microsoft.com/office/drawing/2014/main" id="{7DCCF4BE-EDFD-4D45-AFFF-C59901B6F062}"/>
              </a:ext>
            </a:extLst>
          </p:cNvPr>
          <p:cNvSpPr txBox="1"/>
          <p:nvPr/>
        </p:nvSpPr>
        <p:spPr>
          <a:xfrm>
            <a:off x="1" y="6858000"/>
            <a:ext cx="3082895" cy="230832"/>
          </a:xfrm>
          <a:prstGeom prst="rect">
            <a:avLst/>
          </a:prstGeom>
          <a:noFill/>
        </p:spPr>
        <p:txBody>
          <a:bodyPr wrap="none" rtlCol="0">
            <a:spAutoFit/>
          </a:bodyPr>
          <a:lstStyle/>
          <a:p>
            <a:r>
              <a:rPr lang="en-GB" sz="900">
                <a:hlinkClick r:id="rId3" tooltip="https://www.flickr.com/photos/argonne/8167845701/"/>
              </a:rPr>
              <a:t>This Photo</a:t>
            </a:r>
            <a:r>
              <a:rPr lang="en-GB" sz="900"/>
              <a:t> by Unknown Author is licensed under </a:t>
            </a:r>
            <a:r>
              <a:rPr lang="en-GB" sz="900">
                <a:hlinkClick r:id="rId4" tooltip="https://creativecommons.org/licenses/by-nc-sa/3.0/"/>
              </a:rPr>
              <a:t>CC BY-SA-NC</a:t>
            </a:r>
            <a:endParaRPr lang="en-GB" sz="900"/>
          </a:p>
        </p:txBody>
      </p:sp>
    </p:spTree>
    <p:extLst>
      <p:ext uri="{BB962C8B-B14F-4D97-AF65-F5344CB8AC3E}">
        <p14:creationId xmlns:p14="http://schemas.microsoft.com/office/powerpoint/2010/main" val="281255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15F7DB9-DC99-F840-E44D-CD1C488B8771}"/>
              </a:ext>
            </a:extLst>
          </p:cNvPr>
          <p:cNvSpPr>
            <a:spLocks noGrp="1"/>
          </p:cNvSpPr>
          <p:nvPr>
            <p:ph type="ctrTitle"/>
          </p:nvPr>
        </p:nvSpPr>
        <p:spPr>
          <a:xfrm>
            <a:off x="500574" y="364746"/>
            <a:ext cx="9837912" cy="877729"/>
          </a:xfrm>
        </p:spPr>
        <p:txBody>
          <a:bodyPr vert="horz" lIns="91440" tIns="45720" rIns="91440" bIns="45720" rtlCol="0" anchor="ctr">
            <a:normAutofit fontScale="90000"/>
          </a:bodyPr>
          <a:lstStyle/>
          <a:p>
            <a:pPr algn="l"/>
            <a:r>
              <a:rPr lang="en-US" sz="4800" kern="1200" dirty="0">
                <a:solidFill>
                  <a:srgbClr val="FFFFFF"/>
                </a:solidFill>
                <a:latin typeface="+mj-lt"/>
                <a:ea typeface="+mj-ea"/>
                <a:cs typeface="+mj-cs"/>
              </a:rPr>
              <a:t>Section: Benefits of Computer Technology</a:t>
            </a:r>
          </a:p>
        </p:txBody>
      </p:sp>
      <p:grpSp>
        <p:nvGrpSpPr>
          <p:cNvPr id="4" name="Group 3">
            <a:extLst>
              <a:ext uri="{FF2B5EF4-FFF2-40B4-BE49-F238E27FC236}">
                <a16:creationId xmlns:a16="http://schemas.microsoft.com/office/drawing/2014/main" id="{D1FDEC53-5404-CD7B-4BE1-2092CFC8A6CA}"/>
              </a:ext>
            </a:extLst>
          </p:cNvPr>
          <p:cNvGrpSpPr/>
          <p:nvPr/>
        </p:nvGrpSpPr>
        <p:grpSpPr>
          <a:xfrm>
            <a:off x="3955828" y="1725400"/>
            <a:ext cx="4419623" cy="4192804"/>
            <a:chOff x="7610061" y="2764976"/>
            <a:chExt cx="2313912" cy="2240937"/>
          </a:xfrm>
          <a:solidFill>
            <a:srgbClr val="002060"/>
          </a:solidFill>
        </p:grpSpPr>
        <p:pic>
          <p:nvPicPr>
            <p:cNvPr id="5" name="Graphic 4" descr="Binary outline">
              <a:extLst>
                <a:ext uri="{FF2B5EF4-FFF2-40B4-BE49-F238E27FC236}">
                  <a16:creationId xmlns:a16="http://schemas.microsoft.com/office/drawing/2014/main" id="{2C40502D-5104-BB70-21E2-EED15BB8363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94236" y="4091513"/>
              <a:ext cx="914400" cy="914400"/>
            </a:xfrm>
            <a:prstGeom prst="rect">
              <a:avLst/>
            </a:prstGeom>
          </p:spPr>
        </p:pic>
        <p:pic>
          <p:nvPicPr>
            <p:cNvPr id="6" name="Graphic 5" descr="Processor outline">
              <a:extLst>
                <a:ext uri="{FF2B5EF4-FFF2-40B4-BE49-F238E27FC236}">
                  <a16:creationId xmlns:a16="http://schemas.microsoft.com/office/drawing/2014/main" id="{DF9DF202-45C9-54DC-C294-C2A5E229C6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009573" y="3550337"/>
              <a:ext cx="914400" cy="914400"/>
            </a:xfrm>
            <a:prstGeom prst="rect">
              <a:avLst/>
            </a:prstGeom>
          </p:spPr>
        </p:pic>
        <p:pic>
          <p:nvPicPr>
            <p:cNvPr id="7" name="Graphic 6" descr="Computer outline">
              <a:extLst>
                <a:ext uri="{FF2B5EF4-FFF2-40B4-BE49-F238E27FC236}">
                  <a16:creationId xmlns:a16="http://schemas.microsoft.com/office/drawing/2014/main" id="{EAD84051-3C31-284E-5744-04595553EA1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610061" y="2764976"/>
              <a:ext cx="2240937" cy="2240937"/>
            </a:xfrm>
            <a:prstGeom prst="rect">
              <a:avLst/>
            </a:prstGeom>
          </p:spPr>
        </p:pic>
        <p:pic>
          <p:nvPicPr>
            <p:cNvPr id="8" name="Graphic 7" descr="Ui Ux outline">
              <a:extLst>
                <a:ext uri="{FF2B5EF4-FFF2-40B4-BE49-F238E27FC236}">
                  <a16:creationId xmlns:a16="http://schemas.microsoft.com/office/drawing/2014/main" id="{59339F75-2425-CBD1-480A-64F344329E7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865498" y="3363725"/>
              <a:ext cx="914400" cy="914400"/>
            </a:xfrm>
            <a:prstGeom prst="rect">
              <a:avLst/>
            </a:prstGeom>
          </p:spPr>
        </p:pic>
      </p:grpSp>
    </p:spTree>
    <p:extLst>
      <p:ext uri="{BB962C8B-B14F-4D97-AF65-F5344CB8AC3E}">
        <p14:creationId xmlns:p14="http://schemas.microsoft.com/office/powerpoint/2010/main" val="3875681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78535"/>
            <a:ext cx="9895951" cy="1033669"/>
          </a:xfrm>
        </p:spPr>
        <p:txBody>
          <a:bodyPr>
            <a:normAutofit/>
          </a:bodyPr>
          <a:lstStyle/>
          <a:p>
            <a:r>
              <a:rPr lang="en-GB" b="1" dirty="0">
                <a:solidFill>
                  <a:schemeClr val="bg1"/>
                </a:solidFill>
              </a:rPr>
              <a:t>Q. Benefits of </a:t>
            </a:r>
            <a:r>
              <a:rPr lang="en-GB" dirty="0">
                <a:solidFill>
                  <a:schemeClr val="bg1"/>
                </a:solidFill>
              </a:rPr>
              <a:t>Computers?</a:t>
            </a:r>
            <a:endParaRPr lang="en-GB" b="1" dirty="0">
              <a:solidFill>
                <a:schemeClr val="bg1"/>
              </a:solidFill>
            </a:endParaRPr>
          </a:p>
        </p:txBody>
      </p:sp>
      <p:sp>
        <p:nvSpPr>
          <p:cNvPr id="4" name="Content Placeholder 3">
            <a:extLst>
              <a:ext uri="{FF2B5EF4-FFF2-40B4-BE49-F238E27FC236}">
                <a16:creationId xmlns:a16="http://schemas.microsoft.com/office/drawing/2014/main" id="{8C1596FC-1A2B-D1D3-802B-E79EC1F74D45}"/>
              </a:ext>
            </a:extLst>
          </p:cNvPr>
          <p:cNvSpPr>
            <a:spLocks noGrp="1"/>
          </p:cNvSpPr>
          <p:nvPr>
            <p:ph idx="1"/>
          </p:nvPr>
        </p:nvSpPr>
        <p:spPr>
          <a:xfrm>
            <a:off x="331053" y="1890844"/>
            <a:ext cx="8289485" cy="4351338"/>
          </a:xfrm>
        </p:spPr>
        <p:txBody>
          <a:bodyPr/>
          <a:lstStyle/>
          <a:p>
            <a:pPr marL="0" indent="0">
              <a:buNone/>
            </a:pPr>
            <a:r>
              <a:rPr lang="en-US" sz="3600" dirty="0"/>
              <a:t>Reflect, consider and discuss:</a:t>
            </a:r>
            <a:endParaRPr lang="en-US" sz="3600" b="1" dirty="0"/>
          </a:p>
          <a:p>
            <a:pPr marL="0" indent="0">
              <a:buNone/>
            </a:pPr>
            <a:r>
              <a:rPr lang="en-US" sz="3600" b="1" dirty="0"/>
              <a:t>Q. </a:t>
            </a:r>
            <a:r>
              <a:rPr lang="en-GB" sz="3600" dirty="0"/>
              <a:t>How are Computers &amp; Technology improving our lives</a:t>
            </a:r>
            <a:r>
              <a:rPr lang="en-US" sz="3600" dirty="0"/>
              <a:t>?</a:t>
            </a:r>
            <a:br>
              <a:rPr lang="en-US" sz="3200" b="1" dirty="0"/>
            </a:br>
            <a:endParaRPr lang="en-GB" sz="2400" dirty="0"/>
          </a:p>
        </p:txBody>
      </p:sp>
      <p:pic>
        <p:nvPicPr>
          <p:cNvPr id="3" name="Picture 2">
            <a:extLst>
              <a:ext uri="{FF2B5EF4-FFF2-40B4-BE49-F238E27FC236}">
                <a16:creationId xmlns:a16="http://schemas.microsoft.com/office/drawing/2014/main" id="{2F64CA89-541A-A07B-D2BD-3C678E6F3B8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1125" r="13876" b="1"/>
          <a:stretch/>
        </p:blipFill>
        <p:spPr>
          <a:xfrm>
            <a:off x="8321808" y="221046"/>
            <a:ext cx="3539138" cy="3539138"/>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5" name="TextBox 4">
            <a:extLst>
              <a:ext uri="{FF2B5EF4-FFF2-40B4-BE49-F238E27FC236}">
                <a16:creationId xmlns:a16="http://schemas.microsoft.com/office/drawing/2014/main" id="{ACAF86C4-55CD-4EC4-8F02-ABC198038DD9}"/>
              </a:ext>
            </a:extLst>
          </p:cNvPr>
          <p:cNvSpPr txBox="1"/>
          <p:nvPr/>
        </p:nvSpPr>
        <p:spPr>
          <a:xfrm>
            <a:off x="10601682" y="3321278"/>
            <a:ext cx="506869" cy="107722"/>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100" b="0" i="0" u="none" strike="noStrike" kern="1200" cap="none" spc="0" normalizeH="0" baseline="0" noProof="0">
                <a:ln>
                  <a:noFill/>
                </a:ln>
                <a:solidFill>
                  <a:srgbClr val="FFFFFF"/>
                </a:solidFill>
                <a:effectLst/>
                <a:uLnTx/>
                <a:uFillTx/>
                <a:latin typeface="Calibri" panose="020F0502020204030204"/>
                <a:ea typeface="+mn-ea"/>
                <a:cs typeface="+mn-cs"/>
                <a:hlinkClick r:id="rId4" tooltip="http://traviskolder.com/2012/12/13/pondering/">
                  <a:extLst>
                    <a:ext uri="{A12FA001-AC4F-418D-AE19-62706E023703}">
                      <ahyp:hlinkClr xmlns:ahyp="http://schemas.microsoft.com/office/drawing/2018/hyperlinkcolor" val="tx"/>
                    </a:ext>
                  </a:extLst>
                </a:hlinkClick>
              </a:rPr>
              <a:t>This Photo</a:t>
            </a:r>
            <a:r>
              <a:rPr kumimoji="0" lang="en-GB" sz="1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100" b="0" i="0" u="none" strike="noStrike" kern="1200" cap="none" spc="0" normalizeH="0" baseline="0" noProof="0">
                <a:ln>
                  <a:noFill/>
                </a:ln>
                <a:solidFill>
                  <a:srgbClr val="FFFFFF"/>
                </a:solidFill>
                <a:effectLst/>
                <a:uLnTx/>
                <a:uFillTx/>
                <a:latin typeface="Calibri" panose="020F0502020204030204"/>
                <a:ea typeface="+mn-ea"/>
                <a:cs typeface="+mn-cs"/>
                <a:hlinkClick r:id="rId5" tooltip="https://creativecommons.org/licenses/by-nc-nd/3.0/">
                  <a:extLst>
                    <a:ext uri="{A12FA001-AC4F-418D-AE19-62706E023703}">
                      <ahyp:hlinkClr xmlns:ahyp="http://schemas.microsoft.com/office/drawing/2018/hyperlinkcolor" val="tx"/>
                    </a:ext>
                  </a:extLst>
                </a:hlinkClick>
              </a:rPr>
              <a:t>CC BY-NC-ND</a:t>
            </a:r>
            <a:endParaRPr kumimoji="0" lang="en-GB" sz="1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6" name="Group 5">
            <a:extLst>
              <a:ext uri="{FF2B5EF4-FFF2-40B4-BE49-F238E27FC236}">
                <a16:creationId xmlns:a16="http://schemas.microsoft.com/office/drawing/2014/main" id="{F2C242A5-EF1F-C4AE-CDFB-693D6C061C9E}"/>
              </a:ext>
            </a:extLst>
          </p:cNvPr>
          <p:cNvGrpSpPr/>
          <p:nvPr/>
        </p:nvGrpSpPr>
        <p:grpSpPr>
          <a:xfrm>
            <a:off x="4498908" y="3601719"/>
            <a:ext cx="3194180" cy="2852089"/>
            <a:chOff x="7610061" y="2764976"/>
            <a:chExt cx="2313912" cy="2240937"/>
          </a:xfrm>
          <a:solidFill>
            <a:srgbClr val="002060"/>
          </a:solidFill>
        </p:grpSpPr>
        <p:pic>
          <p:nvPicPr>
            <p:cNvPr id="7" name="Graphic 6" descr="Binary outline">
              <a:extLst>
                <a:ext uri="{FF2B5EF4-FFF2-40B4-BE49-F238E27FC236}">
                  <a16:creationId xmlns:a16="http://schemas.microsoft.com/office/drawing/2014/main" id="{F327F344-5F08-F84B-5167-6EB70FFDD63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94236" y="4091513"/>
              <a:ext cx="914400" cy="914400"/>
            </a:xfrm>
            <a:prstGeom prst="rect">
              <a:avLst/>
            </a:prstGeom>
          </p:spPr>
        </p:pic>
        <p:pic>
          <p:nvPicPr>
            <p:cNvPr id="9" name="Graphic 8" descr="Processor outline">
              <a:extLst>
                <a:ext uri="{FF2B5EF4-FFF2-40B4-BE49-F238E27FC236}">
                  <a16:creationId xmlns:a16="http://schemas.microsoft.com/office/drawing/2014/main" id="{320A9B7C-798E-A509-571A-531895E84C7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009573" y="3550337"/>
              <a:ext cx="914400" cy="914400"/>
            </a:xfrm>
            <a:prstGeom prst="rect">
              <a:avLst/>
            </a:prstGeom>
          </p:spPr>
        </p:pic>
        <p:pic>
          <p:nvPicPr>
            <p:cNvPr id="11" name="Graphic 10" descr="Computer outline">
              <a:extLst>
                <a:ext uri="{FF2B5EF4-FFF2-40B4-BE49-F238E27FC236}">
                  <a16:creationId xmlns:a16="http://schemas.microsoft.com/office/drawing/2014/main" id="{F562FA64-DB2F-C293-89A6-340035DB641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610061" y="2764976"/>
              <a:ext cx="2240937" cy="2240937"/>
            </a:xfrm>
            <a:prstGeom prst="rect">
              <a:avLst/>
            </a:prstGeom>
          </p:spPr>
        </p:pic>
        <p:pic>
          <p:nvPicPr>
            <p:cNvPr id="13" name="Graphic 12" descr="Ui Ux outline">
              <a:extLst>
                <a:ext uri="{FF2B5EF4-FFF2-40B4-BE49-F238E27FC236}">
                  <a16:creationId xmlns:a16="http://schemas.microsoft.com/office/drawing/2014/main" id="{7B77D3D2-5F19-08C8-DAA4-F60B033C2B7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865498" y="3363725"/>
              <a:ext cx="914400" cy="914400"/>
            </a:xfrm>
            <a:prstGeom prst="rect">
              <a:avLst/>
            </a:prstGeom>
          </p:spPr>
        </p:pic>
      </p:grpSp>
    </p:spTree>
    <p:extLst>
      <p:ext uri="{BB962C8B-B14F-4D97-AF65-F5344CB8AC3E}">
        <p14:creationId xmlns:p14="http://schemas.microsoft.com/office/powerpoint/2010/main" val="1477231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19996" y="321042"/>
            <a:ext cx="10661042" cy="1113660"/>
          </a:xfrm>
        </p:spPr>
        <p:txBody>
          <a:bodyPr>
            <a:normAutofit fontScale="90000"/>
          </a:bodyPr>
          <a:lstStyle/>
          <a:p>
            <a:r>
              <a:rPr lang="en-GB" b="1" dirty="0">
                <a:solidFill>
                  <a:schemeClr val="bg1"/>
                </a:solidFill>
              </a:rPr>
              <a:t>Benefits: Some ways Computers have &amp; are improving society</a:t>
            </a:r>
          </a:p>
        </p:txBody>
      </p:sp>
      <p:sp>
        <p:nvSpPr>
          <p:cNvPr id="3" name="TextBox 2">
            <a:extLst>
              <a:ext uri="{FF2B5EF4-FFF2-40B4-BE49-F238E27FC236}">
                <a16:creationId xmlns:a16="http://schemas.microsoft.com/office/drawing/2014/main" id="{2FD8FA0A-BEC7-4BE6-AADB-138B1CDBBC60}"/>
              </a:ext>
            </a:extLst>
          </p:cNvPr>
          <p:cNvSpPr txBox="1"/>
          <p:nvPr/>
        </p:nvSpPr>
        <p:spPr>
          <a:xfrm>
            <a:off x="227185" y="1609310"/>
            <a:ext cx="11401598" cy="526297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4Cs: Enhanced Communication, Collaboration, Connectivity &amp; Creativity</a:t>
            </a:r>
            <a:endPar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Enhanced learning: Access to information / knowledge </a:t>
            </a:r>
            <a:endPar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Enhanced Creativity and application of skills</a:t>
            </a:r>
            <a:endPar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Enhanced Productivity</a:t>
            </a:r>
            <a:endPar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Improved Health monitoring and modern healthcare</a:t>
            </a:r>
            <a:endPar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Automation / time-saving / making jobs easier</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Meeting Social needs</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Access to Entertainment, Music, Movies &amp; Videos</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Enhanced engagement, joy, fun and games. </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E-commerce: Greater accessibility, choice and convenience. </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 Technology is ever-evolving and meeting greater human needs than ever before.</a:t>
            </a:r>
            <a:endParaRPr kumimoji="0" lang="en-GB" sz="2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Arial" panose="020B0604020202020204" pitchFamily="34" charset="0"/>
            </a:endParaRPr>
          </a:p>
        </p:txBody>
      </p:sp>
      <p:grpSp>
        <p:nvGrpSpPr>
          <p:cNvPr id="15" name="Group 14">
            <a:extLst>
              <a:ext uri="{FF2B5EF4-FFF2-40B4-BE49-F238E27FC236}">
                <a16:creationId xmlns:a16="http://schemas.microsoft.com/office/drawing/2014/main" id="{9CA24A67-F719-9272-CBE1-A60097AD11FC}"/>
              </a:ext>
            </a:extLst>
          </p:cNvPr>
          <p:cNvGrpSpPr/>
          <p:nvPr/>
        </p:nvGrpSpPr>
        <p:grpSpPr>
          <a:xfrm>
            <a:off x="9037172" y="1911783"/>
            <a:ext cx="2827846" cy="2919973"/>
            <a:chOff x="7610061" y="2764976"/>
            <a:chExt cx="2313912" cy="2240937"/>
          </a:xfrm>
          <a:solidFill>
            <a:srgbClr val="002060"/>
          </a:solidFill>
        </p:grpSpPr>
        <p:pic>
          <p:nvPicPr>
            <p:cNvPr id="18" name="Graphic 17" descr="Binary outline">
              <a:extLst>
                <a:ext uri="{FF2B5EF4-FFF2-40B4-BE49-F238E27FC236}">
                  <a16:creationId xmlns:a16="http://schemas.microsoft.com/office/drawing/2014/main" id="{EFB920BB-EA91-D449-5381-6E697C728A8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94236" y="4091513"/>
              <a:ext cx="914400" cy="914400"/>
            </a:xfrm>
            <a:prstGeom prst="rect">
              <a:avLst/>
            </a:prstGeom>
          </p:spPr>
        </p:pic>
        <p:pic>
          <p:nvPicPr>
            <p:cNvPr id="19" name="Graphic 18" descr="Processor outline">
              <a:extLst>
                <a:ext uri="{FF2B5EF4-FFF2-40B4-BE49-F238E27FC236}">
                  <a16:creationId xmlns:a16="http://schemas.microsoft.com/office/drawing/2014/main" id="{F1612A42-5A94-33CA-4C52-6B4B2F5C778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09573" y="3550337"/>
              <a:ext cx="914400" cy="914400"/>
            </a:xfrm>
            <a:prstGeom prst="rect">
              <a:avLst/>
            </a:prstGeom>
          </p:spPr>
        </p:pic>
        <p:pic>
          <p:nvPicPr>
            <p:cNvPr id="20" name="Graphic 19" descr="Computer outline">
              <a:extLst>
                <a:ext uri="{FF2B5EF4-FFF2-40B4-BE49-F238E27FC236}">
                  <a16:creationId xmlns:a16="http://schemas.microsoft.com/office/drawing/2014/main" id="{0FEB590D-81F0-EF60-AEEE-58299A3BAC0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610061" y="2764976"/>
              <a:ext cx="2240937" cy="2240937"/>
            </a:xfrm>
            <a:prstGeom prst="rect">
              <a:avLst/>
            </a:prstGeom>
          </p:spPr>
        </p:pic>
        <p:pic>
          <p:nvPicPr>
            <p:cNvPr id="21" name="Graphic 20" descr="Ui Ux outline">
              <a:extLst>
                <a:ext uri="{FF2B5EF4-FFF2-40B4-BE49-F238E27FC236}">
                  <a16:creationId xmlns:a16="http://schemas.microsoft.com/office/drawing/2014/main" id="{E4A6FDF3-C921-9B51-9010-A38888B95E2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865498" y="3363725"/>
              <a:ext cx="914400" cy="914400"/>
            </a:xfrm>
            <a:prstGeom prst="rect">
              <a:avLst/>
            </a:prstGeom>
          </p:spPr>
        </p:pic>
      </p:grpSp>
    </p:spTree>
    <p:extLst>
      <p:ext uri="{BB962C8B-B14F-4D97-AF65-F5344CB8AC3E}">
        <p14:creationId xmlns:p14="http://schemas.microsoft.com/office/powerpoint/2010/main" val="1234507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BA26F36-5E9C-6599-A05F-3C547C4FF6E3}"/>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0472072-B766-BFED-D4C3-620B85083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4F645E5D-FE1E-8500-FD12-B9F81EEE89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A23EB1DF-B871-0496-2783-FB1C17906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57741BDA-2260-1904-873C-F4D479726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146D9DB-62AF-DA4C-6F46-17F312C888BA}"/>
              </a:ext>
            </a:extLst>
          </p:cNvPr>
          <p:cNvSpPr>
            <a:spLocks noGrp="1"/>
          </p:cNvSpPr>
          <p:nvPr>
            <p:ph type="ctrTitle"/>
          </p:nvPr>
        </p:nvSpPr>
        <p:spPr>
          <a:xfrm>
            <a:off x="500574" y="364746"/>
            <a:ext cx="9837912" cy="877729"/>
          </a:xfrm>
        </p:spPr>
        <p:txBody>
          <a:bodyPr vert="horz" lIns="91440" tIns="45720" rIns="91440" bIns="45720" rtlCol="0" anchor="ctr">
            <a:normAutofit/>
          </a:bodyPr>
          <a:lstStyle/>
          <a:p>
            <a:pPr algn="l"/>
            <a:r>
              <a:rPr lang="en-US" sz="4800" kern="1200" dirty="0">
                <a:solidFill>
                  <a:srgbClr val="FFFFFF"/>
                </a:solidFill>
                <a:latin typeface="+mj-lt"/>
                <a:ea typeface="+mj-ea"/>
                <a:cs typeface="+mj-cs"/>
              </a:rPr>
              <a:t>Section: </a:t>
            </a:r>
            <a:r>
              <a:rPr lang="en-US" sz="4800" dirty="0">
                <a:solidFill>
                  <a:srgbClr val="FFFFFF"/>
                </a:solidFill>
              </a:rPr>
              <a:t>History</a:t>
            </a:r>
            <a:endParaRPr lang="en-US" sz="4800" kern="1200" dirty="0">
              <a:solidFill>
                <a:srgbClr val="FFFFFF"/>
              </a:solidFill>
              <a:latin typeface="+mj-lt"/>
              <a:ea typeface="+mj-ea"/>
              <a:cs typeface="+mj-cs"/>
            </a:endParaRPr>
          </a:p>
        </p:txBody>
      </p:sp>
      <p:grpSp>
        <p:nvGrpSpPr>
          <p:cNvPr id="4" name="Group 3">
            <a:extLst>
              <a:ext uri="{FF2B5EF4-FFF2-40B4-BE49-F238E27FC236}">
                <a16:creationId xmlns:a16="http://schemas.microsoft.com/office/drawing/2014/main" id="{8C57094F-4ED3-E931-2E2C-63E06193FABA}"/>
              </a:ext>
            </a:extLst>
          </p:cNvPr>
          <p:cNvGrpSpPr/>
          <p:nvPr/>
        </p:nvGrpSpPr>
        <p:grpSpPr>
          <a:xfrm>
            <a:off x="3955828" y="1725400"/>
            <a:ext cx="4419623" cy="4192804"/>
            <a:chOff x="7610061" y="2764976"/>
            <a:chExt cx="2313912" cy="2240937"/>
          </a:xfrm>
          <a:solidFill>
            <a:srgbClr val="002060"/>
          </a:solidFill>
        </p:grpSpPr>
        <p:pic>
          <p:nvPicPr>
            <p:cNvPr id="5" name="Graphic 4" descr="Binary outline">
              <a:extLst>
                <a:ext uri="{FF2B5EF4-FFF2-40B4-BE49-F238E27FC236}">
                  <a16:creationId xmlns:a16="http://schemas.microsoft.com/office/drawing/2014/main" id="{3F30985A-8E1D-C249-6B45-1DCC46C170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94236" y="4091513"/>
              <a:ext cx="914400" cy="914400"/>
            </a:xfrm>
            <a:prstGeom prst="rect">
              <a:avLst/>
            </a:prstGeom>
          </p:spPr>
        </p:pic>
        <p:pic>
          <p:nvPicPr>
            <p:cNvPr id="6" name="Graphic 5" descr="Processor outline">
              <a:extLst>
                <a:ext uri="{FF2B5EF4-FFF2-40B4-BE49-F238E27FC236}">
                  <a16:creationId xmlns:a16="http://schemas.microsoft.com/office/drawing/2014/main" id="{B57D1723-9691-AD0D-A702-B30452AA28D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009573" y="3550337"/>
              <a:ext cx="914400" cy="914400"/>
            </a:xfrm>
            <a:prstGeom prst="rect">
              <a:avLst/>
            </a:prstGeom>
          </p:spPr>
        </p:pic>
        <p:pic>
          <p:nvPicPr>
            <p:cNvPr id="7" name="Graphic 6" descr="Computer outline">
              <a:extLst>
                <a:ext uri="{FF2B5EF4-FFF2-40B4-BE49-F238E27FC236}">
                  <a16:creationId xmlns:a16="http://schemas.microsoft.com/office/drawing/2014/main" id="{BDA27396-ED97-7757-3218-157A2EF7F4B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610061" y="2764976"/>
              <a:ext cx="2240937" cy="2240937"/>
            </a:xfrm>
            <a:prstGeom prst="rect">
              <a:avLst/>
            </a:prstGeom>
          </p:spPr>
        </p:pic>
        <p:pic>
          <p:nvPicPr>
            <p:cNvPr id="8" name="Graphic 7" descr="Ui Ux outline">
              <a:extLst>
                <a:ext uri="{FF2B5EF4-FFF2-40B4-BE49-F238E27FC236}">
                  <a16:creationId xmlns:a16="http://schemas.microsoft.com/office/drawing/2014/main" id="{AAFBBA5D-C9B7-D451-601E-AE65F8A6641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865498" y="3363725"/>
              <a:ext cx="914400" cy="914400"/>
            </a:xfrm>
            <a:prstGeom prst="rect">
              <a:avLst/>
            </a:prstGeom>
          </p:spPr>
        </p:pic>
      </p:grpSp>
    </p:spTree>
    <p:extLst>
      <p:ext uri="{BB962C8B-B14F-4D97-AF65-F5344CB8AC3E}">
        <p14:creationId xmlns:p14="http://schemas.microsoft.com/office/powerpoint/2010/main" val="3299401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6FCAEB-F5D6-EC77-A3D7-89EB20A464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3472BA-9153-0C5C-6A11-A356698EF1A6}"/>
              </a:ext>
            </a:extLst>
          </p:cNvPr>
          <p:cNvSpPr>
            <a:spLocks noGrp="1"/>
          </p:cNvSpPr>
          <p:nvPr>
            <p:ph type="title"/>
          </p:nvPr>
        </p:nvSpPr>
        <p:spPr>
          <a:xfrm>
            <a:off x="66260" y="98661"/>
            <a:ext cx="6924262" cy="696469"/>
          </a:xfrm>
        </p:spPr>
        <p:txBody>
          <a:bodyPr anchor="ctr">
            <a:normAutofit/>
          </a:bodyPr>
          <a:lstStyle/>
          <a:p>
            <a:r>
              <a:rPr lang="en-GB" b="1" dirty="0"/>
              <a:t>Bg. </a:t>
            </a:r>
            <a:r>
              <a:rPr lang="en-GB" sz="4000" b="1" dirty="0"/>
              <a:t>The </a:t>
            </a:r>
            <a:r>
              <a:rPr lang="en-US" sz="4000" b="1" dirty="0"/>
              <a:t>Antikythera Mechanism </a:t>
            </a:r>
            <a:endParaRPr lang="en-GB" sz="4000" dirty="0"/>
          </a:p>
        </p:txBody>
      </p:sp>
      <p:sp>
        <p:nvSpPr>
          <p:cNvPr id="7" name="Content Placeholder 6">
            <a:extLst>
              <a:ext uri="{FF2B5EF4-FFF2-40B4-BE49-F238E27FC236}">
                <a16:creationId xmlns:a16="http://schemas.microsoft.com/office/drawing/2014/main" id="{DD73A479-3DA3-C7CC-646E-F8618D8C8EAB}"/>
              </a:ext>
            </a:extLst>
          </p:cNvPr>
          <p:cNvSpPr>
            <a:spLocks noGrp="1"/>
          </p:cNvSpPr>
          <p:nvPr>
            <p:ph idx="1"/>
          </p:nvPr>
        </p:nvSpPr>
        <p:spPr>
          <a:xfrm>
            <a:off x="128141" y="795130"/>
            <a:ext cx="6723123" cy="5931620"/>
          </a:xfrm>
        </p:spPr>
        <p:txBody>
          <a:bodyPr anchor="t">
            <a:normAutofit/>
          </a:bodyPr>
          <a:lstStyle/>
          <a:p>
            <a:pPr fontAlgn="base"/>
            <a:r>
              <a:rPr lang="en-US" sz="1600" dirty="0"/>
              <a:t>The </a:t>
            </a:r>
            <a:r>
              <a:rPr lang="en-US" sz="1600" b="1" dirty="0"/>
              <a:t>Antikythera Mechanism </a:t>
            </a:r>
            <a:r>
              <a:rPr lang="en-US" sz="1600" dirty="0"/>
              <a:t>is often called the </a:t>
            </a:r>
            <a:r>
              <a:rPr lang="en-US" sz="1600" dirty="0">
                <a:highlight>
                  <a:srgbClr val="FFFF00"/>
                </a:highlight>
              </a:rPr>
              <a:t>world's first computer </a:t>
            </a:r>
            <a:r>
              <a:rPr lang="en-US" sz="1600" dirty="0"/>
              <a:t>because its complex gear system was used by the ancient Greeks to predict astronomical positions, eclipses, and even the dates of the Olympics. </a:t>
            </a:r>
          </a:p>
          <a:p>
            <a:pPr fontAlgn="base"/>
            <a:r>
              <a:rPr lang="en-US" sz="1600" dirty="0"/>
              <a:t>This 2,000-year-old device, discovered in 1901, functioned like a mechanical calendar and celestial calculator, using gear ratios to perform calculations and model the cosmos.</a:t>
            </a:r>
          </a:p>
          <a:p>
            <a:pPr fontAlgn="base"/>
            <a:r>
              <a:rPr lang="en-US" sz="1600" b="1" dirty="0"/>
              <a:t>The Antikythera Mechanism is a Masterpiece of Engineering</a:t>
            </a:r>
            <a:r>
              <a:rPr lang="en-US" sz="1600" dirty="0"/>
              <a:t>: It is the most complex piece of ancient engineering known, made of bronze with over 30 gearwheels. </a:t>
            </a:r>
          </a:p>
          <a:p>
            <a:pPr fontAlgn="base"/>
            <a:r>
              <a:rPr lang="en-US" sz="1600" b="1" dirty="0"/>
              <a:t>An Mechanical Astronomical Calculator of the Cosmos: </a:t>
            </a:r>
            <a:r>
              <a:rPr lang="en-US" sz="1600" dirty="0"/>
              <a:t>It was used to predict the positions of the Sun, Moon, and planets, as well as lunar and solar eclipses. The mechanism provided a mechanical model of the ancient Greek universe, displaying cosmic order through its intricate gearing.</a:t>
            </a:r>
          </a:p>
          <a:p>
            <a:pPr fontAlgn="base"/>
            <a:r>
              <a:rPr lang="en-US" sz="1600" b="1" dirty="0"/>
              <a:t>Variables &amp; Calculations: </a:t>
            </a:r>
            <a:r>
              <a:rPr lang="en-US" sz="1600" dirty="0"/>
              <a:t>It's considered the first computer as users could input variables i.e. a date on the main gear. The mechanism then performed complicated calculations through its geared system to provide astronomical information. The same input, process and output system that are used by computers today.</a:t>
            </a:r>
          </a:p>
          <a:p>
            <a:pPr fontAlgn="base"/>
            <a:r>
              <a:rPr lang="en-US" sz="1600" b="1" dirty="0"/>
              <a:t>Ancient Brilliance: </a:t>
            </a:r>
            <a:r>
              <a:rPr lang="en-US" sz="1600" dirty="0"/>
              <a:t>The device showcases the advanced knowledge and ingenuity of ancient Greek astronomy and engineering. </a:t>
            </a:r>
          </a:p>
          <a:p>
            <a:pPr fontAlgn="base"/>
            <a:r>
              <a:rPr lang="en-US" sz="1600" b="1" dirty="0"/>
              <a:t>A Precursor to Modern Technology: </a:t>
            </a:r>
            <a:r>
              <a:rPr lang="en-US" sz="1600" dirty="0"/>
              <a:t>Its mechanical ingenuity highlights a lineage that predates mechanical calculators in Europe by over 1,600 years. </a:t>
            </a:r>
            <a:endParaRPr lang="en-GB" sz="1600" dirty="0"/>
          </a:p>
        </p:txBody>
      </p:sp>
      <p:pic>
        <p:nvPicPr>
          <p:cNvPr id="10" name="Picture 9">
            <a:extLst>
              <a:ext uri="{FF2B5EF4-FFF2-40B4-BE49-F238E27FC236}">
                <a16:creationId xmlns:a16="http://schemas.microsoft.com/office/drawing/2014/main" id="{D03109EE-BECD-3F37-498A-3AC494FCD3C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9258" r="14132"/>
          <a:stretch>
            <a:fillRect/>
          </a:stretch>
        </p:blipFill>
        <p:spPr>
          <a:xfrm>
            <a:off x="6794928" y="262846"/>
            <a:ext cx="2583964" cy="2968135"/>
          </a:xfrm>
          <a:prstGeom prst="rect">
            <a:avLst/>
          </a:prstGeom>
          <a:ln w="25400">
            <a:solidFill>
              <a:schemeClr val="bg1"/>
            </a:solidFill>
          </a:ln>
        </p:spPr>
      </p:pic>
      <p:pic>
        <p:nvPicPr>
          <p:cNvPr id="14" name="Picture 13">
            <a:extLst>
              <a:ext uri="{FF2B5EF4-FFF2-40B4-BE49-F238E27FC236}">
                <a16:creationId xmlns:a16="http://schemas.microsoft.com/office/drawing/2014/main" id="{698AACDD-10E3-14C5-3925-AC585DB58E8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2398" r="38661" b="2"/>
          <a:stretch>
            <a:fillRect/>
          </a:stretch>
        </p:blipFill>
        <p:spPr>
          <a:xfrm>
            <a:off x="9440041" y="262847"/>
            <a:ext cx="2582516" cy="2968134"/>
          </a:xfrm>
          <a:prstGeom prst="rect">
            <a:avLst/>
          </a:prstGeom>
        </p:spPr>
      </p:pic>
      <p:pic>
        <p:nvPicPr>
          <p:cNvPr id="23" name="Picture 22">
            <a:extLst>
              <a:ext uri="{FF2B5EF4-FFF2-40B4-BE49-F238E27FC236}">
                <a16:creationId xmlns:a16="http://schemas.microsoft.com/office/drawing/2014/main" id="{0CAB8BEE-5B91-F370-EA5B-10E1FA66D304}"/>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4011" r="26969"/>
          <a:stretch>
            <a:fillRect/>
          </a:stretch>
        </p:blipFill>
        <p:spPr>
          <a:xfrm>
            <a:off x="6794927" y="3230982"/>
            <a:ext cx="2583965" cy="2951921"/>
          </a:xfrm>
          <a:prstGeom prst="rect">
            <a:avLst/>
          </a:prstGeom>
        </p:spPr>
      </p:pic>
      <p:pic>
        <p:nvPicPr>
          <p:cNvPr id="20" name="Picture 19">
            <a:extLst>
              <a:ext uri="{FF2B5EF4-FFF2-40B4-BE49-F238E27FC236}">
                <a16:creationId xmlns:a16="http://schemas.microsoft.com/office/drawing/2014/main" id="{6DE5F14F-6EFE-C981-D276-6CCC58BAA294}"/>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25983" r="15589" b="2"/>
          <a:stretch>
            <a:fillRect/>
          </a:stretch>
        </p:blipFill>
        <p:spPr>
          <a:xfrm>
            <a:off x="9439316" y="3230981"/>
            <a:ext cx="2583966" cy="2951922"/>
          </a:xfrm>
          <a:prstGeom prst="rect">
            <a:avLst/>
          </a:prstGeom>
        </p:spPr>
      </p:pic>
      <p:grpSp>
        <p:nvGrpSpPr>
          <p:cNvPr id="52" name="Group 51">
            <a:extLst>
              <a:ext uri="{FF2B5EF4-FFF2-40B4-BE49-F238E27FC236}">
                <a16:creationId xmlns:a16="http://schemas.microsoft.com/office/drawing/2014/main" id="{8D4A50DE-FA8B-E462-0A25-1485F04719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43" name="Rectangle 42">
              <a:extLst>
                <a:ext uri="{FF2B5EF4-FFF2-40B4-BE49-F238E27FC236}">
                  <a16:creationId xmlns:a16="http://schemas.microsoft.com/office/drawing/2014/main" id="{3238042B-E057-0EBF-33B3-F11EC571AB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27786B6C-268E-0B05-1F09-4C3577A12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34000">
                  <a:schemeClr val="accent5">
                    <a:alpha val="0"/>
                  </a:schemeClr>
                </a:gs>
                <a:gs pos="100000">
                  <a:schemeClr val="accent5">
                    <a:lumMod val="60000"/>
                    <a:lumOff val="40000"/>
                    <a:alpha val="73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TextBox 20">
            <a:extLst>
              <a:ext uri="{FF2B5EF4-FFF2-40B4-BE49-F238E27FC236}">
                <a16:creationId xmlns:a16="http://schemas.microsoft.com/office/drawing/2014/main" id="{5136A3A8-FF67-C96C-69DF-06CCD0628B56}"/>
              </a:ext>
            </a:extLst>
          </p:cNvPr>
          <p:cNvSpPr txBox="1"/>
          <p:nvPr/>
        </p:nvSpPr>
        <p:spPr>
          <a:xfrm>
            <a:off x="9868324" y="6182902"/>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0" tooltip="https://www.flickr.com/photos/135146612@N03/3067290998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1"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
        <p:nvSpPr>
          <p:cNvPr id="24" name="TextBox 23">
            <a:extLst>
              <a:ext uri="{FF2B5EF4-FFF2-40B4-BE49-F238E27FC236}">
                <a16:creationId xmlns:a16="http://schemas.microsoft.com/office/drawing/2014/main" id="{04CEAE59-B7EF-32D3-28AF-5ECBC24989AF}"/>
              </a:ext>
            </a:extLst>
          </p:cNvPr>
          <p:cNvSpPr txBox="1"/>
          <p:nvPr/>
        </p:nvSpPr>
        <p:spPr>
          <a:xfrm>
            <a:off x="6919986" y="6182902"/>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8" tooltip="https://aristotleguide.wordpress.com/2017/05/17/the-antikythera-mechanis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594451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EAF0C88D-9821-1DCA-7BA8-4DD28E16056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130" r="35745" b="-3"/>
          <a:stretch>
            <a:fillRect/>
          </a:stretch>
        </p:blipFill>
        <p:spPr>
          <a:xfrm>
            <a:off x="5824330" y="10"/>
            <a:ext cx="6366147"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16" name="TextBox 15">
            <a:extLst>
              <a:ext uri="{FF2B5EF4-FFF2-40B4-BE49-F238E27FC236}">
                <a16:creationId xmlns:a16="http://schemas.microsoft.com/office/drawing/2014/main" id="{F1BB8D79-A350-A59E-2156-CDB1F9C4CE52}"/>
              </a:ext>
            </a:extLst>
          </p:cNvPr>
          <p:cNvSpPr txBox="1"/>
          <p:nvPr/>
        </p:nvSpPr>
        <p:spPr>
          <a:xfrm>
            <a:off x="9751909" y="6657945"/>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lyonelkaufmann.ch/histoire/2019/02/20/lhistoire-secrete-des-femmes-dans-le-codage-informatique-the-new-york-time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40079" y="325369"/>
            <a:ext cx="8119607" cy="1072735"/>
          </a:xfrm>
        </p:spPr>
        <p:txBody>
          <a:bodyPr anchor="b">
            <a:normAutofit/>
          </a:bodyPr>
          <a:lstStyle/>
          <a:p>
            <a:r>
              <a:rPr lang="en-GB" sz="5000" b="1" dirty="0"/>
              <a:t>Bg. </a:t>
            </a:r>
            <a:r>
              <a:rPr lang="en-GB" sz="5000" dirty="0">
                <a:highlight>
                  <a:srgbClr val="FFFF00"/>
                </a:highlight>
              </a:rPr>
              <a:t>The W</a:t>
            </a:r>
            <a:r>
              <a:rPr lang="en-US" sz="5000" dirty="0" err="1">
                <a:highlight>
                  <a:srgbClr val="FFFF00"/>
                </a:highlight>
              </a:rPr>
              <a:t>orld's</a:t>
            </a:r>
            <a:r>
              <a:rPr lang="en-US" sz="5000" dirty="0">
                <a:highlight>
                  <a:srgbClr val="FFFF00"/>
                </a:highlight>
              </a:rPr>
              <a:t> first computer</a:t>
            </a:r>
            <a:endParaRPr lang="en-GB" sz="5000" dirty="0">
              <a:highlight>
                <a:srgbClr val="FFFF00"/>
              </a:highlight>
            </a:endParaRPr>
          </a:p>
        </p:txBody>
      </p:sp>
      <p:sp>
        <p:nvSpPr>
          <p:cNvPr id="17" name="Rectangle 16">
            <a:extLst>
              <a:ext uri="{FF2B5EF4-FFF2-40B4-BE49-F238E27FC236}">
                <a16:creationId xmlns:a16="http://schemas.microsoft.com/office/drawing/2014/main" id="{09B287E7-716E-D030-0712-5240BDEE99A6}"/>
              </a:ext>
            </a:extLst>
          </p:cNvPr>
          <p:cNvSpPr/>
          <p:nvPr/>
        </p:nvSpPr>
        <p:spPr>
          <a:xfrm>
            <a:off x="510209" y="2504661"/>
            <a:ext cx="3743739" cy="21866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421419" y="1591241"/>
            <a:ext cx="5401386" cy="5014968"/>
          </a:xfrm>
        </p:spPr>
        <p:txBody>
          <a:bodyPr>
            <a:normAutofit/>
          </a:bodyPr>
          <a:lstStyle/>
          <a:p>
            <a:pPr>
              <a:spcBef>
                <a:spcPts val="0"/>
              </a:spcBef>
              <a:spcAft>
                <a:spcPts val="600"/>
              </a:spcAft>
            </a:pPr>
            <a:r>
              <a:rPr lang="en-US" sz="2400" dirty="0"/>
              <a:t>The World's first computer depends on the definition</a:t>
            </a:r>
          </a:p>
          <a:p>
            <a:pPr>
              <a:spcBef>
                <a:spcPts val="0"/>
              </a:spcBef>
              <a:spcAft>
                <a:spcPts val="600"/>
              </a:spcAft>
            </a:pPr>
            <a:r>
              <a:rPr lang="en-US" sz="2400" dirty="0"/>
              <a:t>But the </a:t>
            </a:r>
            <a:r>
              <a:rPr lang="en-US" sz="2400" b="1" dirty="0"/>
              <a:t>ENIAC</a:t>
            </a:r>
            <a:r>
              <a:rPr lang="en-US" sz="2400" dirty="0"/>
              <a:t> (1945) is considered the first general-purpose </a:t>
            </a:r>
            <a:r>
              <a:rPr lang="en-US" sz="2400" b="1" dirty="0"/>
              <a:t>electronic digital computer</a:t>
            </a:r>
            <a:r>
              <a:rPr lang="en-US" sz="2400" dirty="0"/>
              <a:t>, built by Eckert &amp; Mauchly for complex calculations</a:t>
            </a:r>
          </a:p>
          <a:p>
            <a:pPr>
              <a:spcBef>
                <a:spcPts val="0"/>
              </a:spcBef>
              <a:spcAft>
                <a:spcPts val="600"/>
              </a:spcAft>
            </a:pPr>
            <a:r>
              <a:rPr lang="en-US" sz="2400" dirty="0" err="1"/>
              <a:t>Wwhile</a:t>
            </a:r>
            <a:r>
              <a:rPr lang="en-US" sz="2400" dirty="0"/>
              <a:t> the ancient Greek </a:t>
            </a:r>
            <a:r>
              <a:rPr lang="en-US" sz="2400" b="1" dirty="0"/>
              <a:t>Antikythera Mechanism</a:t>
            </a:r>
            <a:r>
              <a:rPr lang="en-US" sz="2400" dirty="0"/>
              <a:t> approx. 100 BC is recognized as the first </a:t>
            </a:r>
            <a:r>
              <a:rPr lang="en-US" sz="2400" b="1" dirty="0"/>
              <a:t>analog computer </a:t>
            </a:r>
            <a:r>
              <a:rPr lang="en-US" sz="2400" dirty="0"/>
              <a:t>for astronomy</a:t>
            </a:r>
          </a:p>
          <a:p>
            <a:pPr>
              <a:spcBef>
                <a:spcPts val="0"/>
              </a:spcBef>
              <a:spcAft>
                <a:spcPts val="600"/>
              </a:spcAft>
            </a:pPr>
            <a:r>
              <a:rPr lang="en-US" sz="2400" dirty="0" err="1"/>
              <a:t>Aand</a:t>
            </a:r>
            <a:r>
              <a:rPr lang="en-US" sz="2400" dirty="0"/>
              <a:t> </a:t>
            </a:r>
            <a:r>
              <a:rPr lang="en-US" sz="2400" b="1" dirty="0"/>
              <a:t>Charles Babbage</a:t>
            </a:r>
            <a:r>
              <a:rPr lang="en-US" sz="2400" dirty="0"/>
              <a:t> conceptualized programmable mechanical computers in the 1830s. </a:t>
            </a:r>
            <a:endParaRPr lang="en-US" sz="2400" b="1" i="0" dirty="0">
              <a:effectLst/>
            </a:endParaRPr>
          </a:p>
        </p:txBody>
      </p:sp>
    </p:spTree>
    <p:extLst>
      <p:ext uri="{BB962C8B-B14F-4D97-AF65-F5344CB8AC3E}">
        <p14:creationId xmlns:p14="http://schemas.microsoft.com/office/powerpoint/2010/main" val="3092058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01F534-BBF3-B7D9-FD4F-5A16B638AC3A}"/>
            </a:ext>
          </a:extLst>
        </p:cNvPr>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33A040C9-B1D9-85CE-C924-AF0709CEE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1DE22B-47BB-8AF4-0D16-D33C78510AD9}"/>
              </a:ext>
            </a:extLst>
          </p:cNvPr>
          <p:cNvSpPr>
            <a:spLocks noGrp="1"/>
          </p:cNvSpPr>
          <p:nvPr>
            <p:ph type="title"/>
          </p:nvPr>
        </p:nvSpPr>
        <p:spPr>
          <a:xfrm>
            <a:off x="414522" y="323343"/>
            <a:ext cx="8322223" cy="1556870"/>
          </a:xfrm>
        </p:spPr>
        <p:txBody>
          <a:bodyPr anchor="b">
            <a:normAutofit/>
          </a:bodyPr>
          <a:lstStyle/>
          <a:p>
            <a:r>
              <a:rPr lang="en-GB" b="1" dirty="0"/>
              <a:t>Bg. </a:t>
            </a:r>
            <a:r>
              <a:rPr lang="en-US" dirty="0"/>
              <a:t>Charles Babbage &amp; </a:t>
            </a:r>
            <a:r>
              <a:rPr lang="en-GB" dirty="0"/>
              <a:t>Ada Lovelace (1800s)</a:t>
            </a:r>
          </a:p>
        </p:txBody>
      </p:sp>
      <p:sp>
        <p:nvSpPr>
          <p:cNvPr id="3" name="Content Placeholder 2">
            <a:extLst>
              <a:ext uri="{FF2B5EF4-FFF2-40B4-BE49-F238E27FC236}">
                <a16:creationId xmlns:a16="http://schemas.microsoft.com/office/drawing/2014/main" id="{B32F74F7-537B-5B7B-4451-575BBC98D695}"/>
              </a:ext>
            </a:extLst>
          </p:cNvPr>
          <p:cNvSpPr>
            <a:spLocks noGrp="1"/>
          </p:cNvSpPr>
          <p:nvPr>
            <p:ph idx="1"/>
          </p:nvPr>
        </p:nvSpPr>
        <p:spPr>
          <a:xfrm>
            <a:off x="694988" y="1982850"/>
            <a:ext cx="7761290" cy="3993136"/>
          </a:xfrm>
        </p:spPr>
        <p:txBody>
          <a:bodyPr>
            <a:noAutofit/>
          </a:bodyPr>
          <a:lstStyle/>
          <a:p>
            <a:pPr>
              <a:spcBef>
                <a:spcPts val="0"/>
              </a:spcBef>
              <a:spcAft>
                <a:spcPts val="600"/>
              </a:spcAft>
            </a:pPr>
            <a:r>
              <a:rPr lang="en-US" sz="2200" dirty="0"/>
              <a:t>“English mathematician and inventor </a:t>
            </a:r>
            <a:r>
              <a:rPr lang="en-US" sz="2200" b="1" dirty="0"/>
              <a:t>Charles Babbage </a:t>
            </a:r>
            <a:r>
              <a:rPr lang="en-US" sz="2200" dirty="0"/>
              <a:t>(</a:t>
            </a:r>
            <a:r>
              <a:rPr lang="en-GB" sz="2200" dirty="0"/>
              <a:t>1791 – 1871) </a:t>
            </a:r>
            <a:r>
              <a:rPr lang="en-US" sz="2200" dirty="0"/>
              <a:t>is credited with having conceived the </a:t>
            </a:r>
            <a:r>
              <a:rPr lang="en-US" sz="2200" b="1" dirty="0"/>
              <a:t>first automatic computer / calculator</a:t>
            </a:r>
            <a:r>
              <a:rPr lang="en-US" sz="2200" dirty="0"/>
              <a:t>. During the mid-1830s Babbage developed plans and a protype </a:t>
            </a:r>
            <a:r>
              <a:rPr lang="en-US" sz="2200" b="1" dirty="0"/>
              <a:t>Analytical Engine,</a:t>
            </a:r>
            <a:r>
              <a:rPr lang="en-US" sz="2200" dirty="0"/>
              <a:t> </a:t>
            </a:r>
            <a:r>
              <a:rPr lang="en-US" sz="2200" b="0" i="0" dirty="0">
                <a:solidFill>
                  <a:srgbClr val="202124"/>
                </a:solidFill>
                <a:effectLst/>
              </a:rPr>
              <a:t>that would make calculations mechanically. </a:t>
            </a:r>
            <a:r>
              <a:rPr lang="en-US" sz="2200" dirty="0"/>
              <a:t>Although it was never completed, it would have had most of the basic elements of the present-day computer.” [</a:t>
            </a:r>
            <a:r>
              <a:rPr lang="en-US" sz="2200" dirty="0">
                <a:hlinkClick r:id="rId3"/>
              </a:rPr>
              <a:t>r</a:t>
            </a:r>
            <a:r>
              <a:rPr lang="en-US" sz="2200" dirty="0"/>
              <a:t>]</a:t>
            </a:r>
          </a:p>
          <a:p>
            <a:pPr>
              <a:spcBef>
                <a:spcPts val="0"/>
              </a:spcBef>
              <a:spcAft>
                <a:spcPts val="600"/>
              </a:spcAft>
            </a:pPr>
            <a:r>
              <a:rPr lang="en-GB" sz="2200" b="1" dirty="0"/>
              <a:t>Ada Lovelace </a:t>
            </a:r>
            <a:r>
              <a:rPr lang="en-GB" sz="2200" dirty="0"/>
              <a:t>(1815-1852)</a:t>
            </a:r>
            <a:r>
              <a:rPr lang="en-US" sz="2200" dirty="0"/>
              <a:t>, an English mathematician, wrote the first algorithm for Babbage’s machine in the 1800s and is </a:t>
            </a:r>
            <a:r>
              <a:rPr lang="en-US" sz="2200" b="1" dirty="0"/>
              <a:t>considered</a:t>
            </a:r>
            <a:r>
              <a:rPr lang="en-US" sz="2200" dirty="0"/>
              <a:t> </a:t>
            </a:r>
            <a:r>
              <a:rPr lang="en-US" sz="2200" b="1" dirty="0"/>
              <a:t>the first computer programmer</a:t>
            </a:r>
            <a:r>
              <a:rPr lang="en-US" sz="2200" dirty="0"/>
              <a:t>. Ada met Babbage at a party in 1833, from here they communicated and collaborated.</a:t>
            </a:r>
          </a:p>
          <a:p>
            <a:pPr>
              <a:spcBef>
                <a:spcPts val="0"/>
              </a:spcBef>
              <a:spcAft>
                <a:spcPts val="600"/>
              </a:spcAft>
            </a:pPr>
            <a:r>
              <a:rPr lang="en-US" sz="2200" dirty="0"/>
              <a:t>Video: </a:t>
            </a:r>
            <a:r>
              <a:rPr lang="en-US" sz="2200" dirty="0">
                <a:hlinkClick r:id="rId4"/>
              </a:rPr>
              <a:t>Evolution of Operating Systems</a:t>
            </a:r>
            <a:r>
              <a:rPr lang="en-US" sz="2200" dirty="0"/>
              <a:t>.</a:t>
            </a:r>
            <a:endParaRPr lang="en-US" sz="2200" b="1" i="0" dirty="0">
              <a:effectLst/>
            </a:endParaRPr>
          </a:p>
        </p:txBody>
      </p:sp>
      <p:pic>
        <p:nvPicPr>
          <p:cNvPr id="5" name="Picture 4" descr="A portrait of a person&#10;&#10;Description automatically generated">
            <a:extLst>
              <a:ext uri="{FF2B5EF4-FFF2-40B4-BE49-F238E27FC236}">
                <a16:creationId xmlns:a16="http://schemas.microsoft.com/office/drawing/2014/main" id="{72095787-C02D-DCDF-D7BF-31B3E9B745C1}"/>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r="2" b="24251"/>
          <a:stretch/>
        </p:blipFill>
        <p:spPr>
          <a:xfrm>
            <a:off x="8878294" y="516835"/>
            <a:ext cx="2592126" cy="2592126"/>
          </a:xfrm>
          <a:custGeom>
            <a:avLst/>
            <a:gdLst/>
            <a:ahLst/>
            <a:cxnLst/>
            <a:rect l="l" t="t" r="r" b="b"/>
            <a:pathLst>
              <a:path w="2592126" h="2592126">
                <a:moveTo>
                  <a:pt x="1296063" y="0"/>
                </a:moveTo>
                <a:cubicBezTo>
                  <a:pt x="2011859" y="0"/>
                  <a:pt x="2592126" y="580267"/>
                  <a:pt x="2592126" y="1296063"/>
                </a:cubicBezTo>
                <a:cubicBezTo>
                  <a:pt x="2592126" y="2011859"/>
                  <a:pt x="2011859" y="2592126"/>
                  <a:pt x="1296063" y="2592126"/>
                </a:cubicBezTo>
                <a:cubicBezTo>
                  <a:pt x="580267" y="2592126"/>
                  <a:pt x="0" y="2011859"/>
                  <a:pt x="0" y="1296063"/>
                </a:cubicBezTo>
                <a:cubicBezTo>
                  <a:pt x="0" y="580267"/>
                  <a:pt x="580267" y="0"/>
                  <a:pt x="1296063" y="0"/>
                </a:cubicBezTo>
                <a:close/>
              </a:path>
            </a:pathLst>
          </a:custGeom>
        </p:spPr>
      </p:pic>
      <p:pic>
        <p:nvPicPr>
          <p:cNvPr id="9" name="Picture 8">
            <a:extLst>
              <a:ext uri="{FF2B5EF4-FFF2-40B4-BE49-F238E27FC236}">
                <a16:creationId xmlns:a16="http://schemas.microsoft.com/office/drawing/2014/main" id="{AFEF9B4E-1C80-B43A-F843-EA2EC970F3A8}"/>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p:blipFill>
        <p:spPr>
          <a:xfrm>
            <a:off x="8878294" y="3383860"/>
            <a:ext cx="2592126" cy="2592126"/>
          </a:xfrm>
          <a:custGeom>
            <a:avLst/>
            <a:gdLst/>
            <a:ahLst/>
            <a:cxnLst/>
            <a:rect l="l" t="t" r="r" b="b"/>
            <a:pathLst>
              <a:path w="2592126" h="2592126">
                <a:moveTo>
                  <a:pt x="1296063" y="0"/>
                </a:moveTo>
                <a:cubicBezTo>
                  <a:pt x="2011859" y="0"/>
                  <a:pt x="2592126" y="580267"/>
                  <a:pt x="2592126" y="1296063"/>
                </a:cubicBezTo>
                <a:cubicBezTo>
                  <a:pt x="2592126" y="2011859"/>
                  <a:pt x="2011859" y="2592126"/>
                  <a:pt x="1296063" y="2592126"/>
                </a:cubicBezTo>
                <a:cubicBezTo>
                  <a:pt x="580267" y="2592126"/>
                  <a:pt x="0" y="2011859"/>
                  <a:pt x="0" y="1296063"/>
                </a:cubicBezTo>
                <a:cubicBezTo>
                  <a:pt x="0" y="580267"/>
                  <a:pt x="580267" y="0"/>
                  <a:pt x="1296063" y="0"/>
                </a:cubicBezTo>
                <a:close/>
              </a:path>
            </a:pathLst>
          </a:custGeom>
        </p:spPr>
      </p:pic>
      <p:sp>
        <p:nvSpPr>
          <p:cNvPr id="29" name="Rectangle 28">
            <a:extLst>
              <a:ext uri="{FF2B5EF4-FFF2-40B4-BE49-F238E27FC236}">
                <a16:creationId xmlns:a16="http://schemas.microsoft.com/office/drawing/2014/main" id="{F18CE737-0A2F-0D92-DF19-91E1B81BE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22DE6906-E389-02FF-3C09-75CA166871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DB6BA3C-3586-7AD6-6BB9-BEDCFD75A9C3}"/>
              </a:ext>
            </a:extLst>
          </p:cNvPr>
          <p:cNvSpPr txBox="1"/>
          <p:nvPr/>
        </p:nvSpPr>
        <p:spPr>
          <a:xfrm>
            <a:off x="9884958" y="6673177"/>
            <a:ext cx="2307042" cy="20005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prstClr val="black"/>
                </a:solidFill>
                <a:effectLst/>
                <a:uLnTx/>
                <a:uFillTx/>
                <a:latin typeface="Calibri" panose="020F0502020204030204"/>
                <a:ea typeface="+mn-ea"/>
                <a:cs typeface="+mn-cs"/>
                <a:hlinkClick r:id="rId6" tooltip="https://commons.wikimedia.org/wiki/File:Engaving_of_Charles_Babbage_from_Mechanics_Magazine.jpg">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prstClr val="black"/>
                </a:solidFill>
                <a:effectLst/>
                <a:uLnTx/>
                <a:uFillTx/>
                <a:latin typeface="Calibri" panose="020F0502020204030204"/>
                <a:ea typeface="+mn-ea"/>
                <a:cs typeface="+mn-cs"/>
                <a:hlinkClick r:id="rId9"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4527AD71-255F-E46C-318F-C285E3EDD0ED}"/>
              </a:ext>
            </a:extLst>
          </p:cNvPr>
          <p:cNvSpPr txBox="1"/>
          <p:nvPr/>
        </p:nvSpPr>
        <p:spPr>
          <a:xfrm>
            <a:off x="7565216" y="6673177"/>
            <a:ext cx="2307042" cy="20005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prstClr val="black"/>
                </a:solidFill>
                <a:effectLst/>
                <a:uLnTx/>
                <a:uFillTx/>
                <a:latin typeface="Calibri" panose="020F0502020204030204"/>
                <a:ea typeface="+mn-ea"/>
                <a:cs typeface="+mn-cs"/>
                <a:hlinkClick r:id="rId8" tooltip="https://www.zeroday.camp/happy-ada-lovelace-day/">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prstClr val="black"/>
                </a:solidFill>
                <a:effectLst/>
                <a:uLnTx/>
                <a:uFillTx/>
                <a:latin typeface="Calibri" panose="020F0502020204030204"/>
                <a:ea typeface="+mn-ea"/>
                <a:cs typeface="+mn-cs"/>
                <a:hlinkClick r:id="rId9"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6399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7" y="278535"/>
            <a:ext cx="11583119" cy="1033669"/>
          </a:xfrm>
        </p:spPr>
        <p:txBody>
          <a:bodyPr>
            <a:normAutofit/>
          </a:bodyPr>
          <a:lstStyle/>
          <a:p>
            <a:r>
              <a:rPr lang="en-GB" sz="4000" b="1" dirty="0">
                <a:solidFill>
                  <a:schemeClr val="bg1"/>
                </a:solidFill>
              </a:rPr>
              <a:t>Video: How Computers Work (Hardware &amp; Software)</a:t>
            </a:r>
          </a:p>
        </p:txBody>
      </p:sp>
      <p:pic>
        <p:nvPicPr>
          <p:cNvPr id="11" name="Content Placeholder 4" descr="Graphical user interface&#10;&#10;Description automatically generated">
            <a:hlinkClick r:id="rId3"/>
            <a:extLst>
              <a:ext uri="{FF2B5EF4-FFF2-40B4-BE49-F238E27FC236}">
                <a16:creationId xmlns:a16="http://schemas.microsoft.com/office/drawing/2014/main" id="{3924A6FE-14D0-4B43-8D90-2F3CA055CDCB}"/>
              </a:ext>
            </a:extLst>
          </p:cNvPr>
          <p:cNvPicPr>
            <a:picLocks noChangeAspect="1"/>
          </p:cNvPicPr>
          <p:nvPr/>
        </p:nvPicPr>
        <p:blipFill rotWithShape="1">
          <a:blip r:embed="rId4">
            <a:extLst>
              <a:ext uri="{28A0092B-C50C-407E-A947-70E740481C1C}">
                <a14:useLocalDpi xmlns:a14="http://schemas.microsoft.com/office/drawing/2010/main" val="0"/>
              </a:ext>
            </a:extLst>
          </a:blip>
          <a:srcRect l="9026" t="7028" r="9187" b="2"/>
          <a:stretch/>
        </p:blipFill>
        <p:spPr>
          <a:xfrm>
            <a:off x="4532387" y="2125630"/>
            <a:ext cx="6996609" cy="4453835"/>
          </a:xfrm>
          <a:prstGeom prst="rect">
            <a:avLst/>
          </a:prstGeom>
        </p:spPr>
      </p:pic>
      <p:pic>
        <p:nvPicPr>
          <p:cNvPr id="17" name="Picture 16" descr="A picture containing logo&#10;&#10;Description automatically generated">
            <a:extLst>
              <a:ext uri="{FF2B5EF4-FFF2-40B4-BE49-F238E27FC236}">
                <a16:creationId xmlns:a16="http://schemas.microsoft.com/office/drawing/2014/main" id="{F5CD4659-CB2E-4548-93DC-826257CBDE8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788946" y="3273485"/>
            <a:ext cx="2537408" cy="1770899"/>
          </a:xfrm>
          <a:prstGeom prst="rect">
            <a:avLst/>
          </a:prstGeom>
        </p:spPr>
      </p:pic>
      <p:sp>
        <p:nvSpPr>
          <p:cNvPr id="3" name="TextBox 2">
            <a:extLst>
              <a:ext uri="{FF2B5EF4-FFF2-40B4-BE49-F238E27FC236}">
                <a16:creationId xmlns:a16="http://schemas.microsoft.com/office/drawing/2014/main" id="{9D8470B6-AC40-4E77-B033-23F80A6D0574}"/>
              </a:ext>
            </a:extLst>
          </p:cNvPr>
          <p:cNvSpPr txBox="1"/>
          <p:nvPr/>
        </p:nvSpPr>
        <p:spPr>
          <a:xfrm>
            <a:off x="144304" y="1705630"/>
            <a:ext cx="11240388"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This short video provides an </a:t>
            </a:r>
            <a:r>
              <a:rPr kumimoji="0" lang="en-GB" sz="28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overview of how computers work</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and covers how the hardware and software aspects of Computer systems work together.</a:t>
            </a:r>
          </a:p>
        </p:txBody>
      </p:sp>
    </p:spTree>
    <p:extLst>
      <p:ext uri="{BB962C8B-B14F-4D97-AF65-F5344CB8AC3E}">
        <p14:creationId xmlns:p14="http://schemas.microsoft.com/office/powerpoint/2010/main" val="133875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DBA531-6C0C-8728-B997-A9A45835B471}"/>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983B955-3841-9DEB-BD49-7175E46890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793444E9-3FF2-42CE-57F9-D59EB3D74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546315B4-E033-5BE7-7672-AA55583BEA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14E4DA4C-C4B5-D07D-EFCC-D68578575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57AF15-1B6C-6847-6A97-5DEA90F4839A}"/>
              </a:ext>
            </a:extLst>
          </p:cNvPr>
          <p:cNvSpPr>
            <a:spLocks noGrp="1"/>
          </p:cNvSpPr>
          <p:nvPr>
            <p:ph type="ctrTitle"/>
          </p:nvPr>
        </p:nvSpPr>
        <p:spPr>
          <a:xfrm>
            <a:off x="500574" y="364746"/>
            <a:ext cx="7315245" cy="877729"/>
          </a:xfrm>
        </p:spPr>
        <p:txBody>
          <a:bodyPr vert="horz" lIns="91440" tIns="45720" rIns="91440" bIns="45720" rtlCol="0" anchor="ctr">
            <a:normAutofit fontScale="90000"/>
          </a:bodyPr>
          <a:lstStyle/>
          <a:p>
            <a:pPr algn="l"/>
            <a:r>
              <a:rPr lang="en-US" sz="4800" kern="1200" dirty="0">
                <a:solidFill>
                  <a:srgbClr val="FFFFFF"/>
                </a:solidFill>
                <a:latin typeface="+mj-lt"/>
                <a:ea typeface="+mj-ea"/>
                <a:cs typeface="+mj-cs"/>
              </a:rPr>
              <a:t>Section </a:t>
            </a:r>
            <a:r>
              <a:rPr lang="en-US" sz="4800" dirty="0">
                <a:solidFill>
                  <a:srgbClr val="FFFFFF"/>
                </a:solidFill>
              </a:rPr>
              <a:t>4</a:t>
            </a:r>
            <a:r>
              <a:rPr lang="en-US" sz="4800" kern="1200" dirty="0">
                <a:solidFill>
                  <a:srgbClr val="FFFFFF"/>
                </a:solidFill>
                <a:latin typeface="+mj-lt"/>
                <a:ea typeface="+mj-ea"/>
                <a:cs typeface="+mj-cs"/>
              </a:rPr>
              <a:t>: Brief History of OSs?</a:t>
            </a:r>
          </a:p>
        </p:txBody>
      </p:sp>
      <p:grpSp>
        <p:nvGrpSpPr>
          <p:cNvPr id="4" name="Group 3">
            <a:extLst>
              <a:ext uri="{FF2B5EF4-FFF2-40B4-BE49-F238E27FC236}">
                <a16:creationId xmlns:a16="http://schemas.microsoft.com/office/drawing/2014/main" id="{D9C8FF5A-2BF6-862F-85DE-70FFB571D978}"/>
              </a:ext>
            </a:extLst>
          </p:cNvPr>
          <p:cNvGrpSpPr/>
          <p:nvPr/>
        </p:nvGrpSpPr>
        <p:grpSpPr>
          <a:xfrm>
            <a:off x="3955828" y="1725400"/>
            <a:ext cx="4419623" cy="4192804"/>
            <a:chOff x="7610061" y="2764976"/>
            <a:chExt cx="2313912" cy="2240937"/>
          </a:xfrm>
          <a:solidFill>
            <a:srgbClr val="002060"/>
          </a:solidFill>
        </p:grpSpPr>
        <p:pic>
          <p:nvPicPr>
            <p:cNvPr id="5" name="Graphic 4" descr="Binary outline">
              <a:extLst>
                <a:ext uri="{FF2B5EF4-FFF2-40B4-BE49-F238E27FC236}">
                  <a16:creationId xmlns:a16="http://schemas.microsoft.com/office/drawing/2014/main" id="{3A0E859E-74C4-5CB3-CE31-962ED2B1979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94236" y="4091513"/>
              <a:ext cx="914400" cy="914400"/>
            </a:xfrm>
            <a:prstGeom prst="rect">
              <a:avLst/>
            </a:prstGeom>
          </p:spPr>
        </p:pic>
        <p:pic>
          <p:nvPicPr>
            <p:cNvPr id="6" name="Graphic 5" descr="Processor outline">
              <a:extLst>
                <a:ext uri="{FF2B5EF4-FFF2-40B4-BE49-F238E27FC236}">
                  <a16:creationId xmlns:a16="http://schemas.microsoft.com/office/drawing/2014/main" id="{5B013676-FB63-2711-AD2C-E90DEC7A715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009573" y="3550337"/>
              <a:ext cx="914400" cy="914400"/>
            </a:xfrm>
            <a:prstGeom prst="rect">
              <a:avLst/>
            </a:prstGeom>
          </p:spPr>
        </p:pic>
        <p:pic>
          <p:nvPicPr>
            <p:cNvPr id="7" name="Graphic 6" descr="Computer outline">
              <a:extLst>
                <a:ext uri="{FF2B5EF4-FFF2-40B4-BE49-F238E27FC236}">
                  <a16:creationId xmlns:a16="http://schemas.microsoft.com/office/drawing/2014/main" id="{DC482FDA-17EC-7285-CAEC-F1FB911B2C5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610061" y="2764976"/>
              <a:ext cx="2240937" cy="2240937"/>
            </a:xfrm>
            <a:prstGeom prst="rect">
              <a:avLst/>
            </a:prstGeom>
          </p:spPr>
        </p:pic>
        <p:pic>
          <p:nvPicPr>
            <p:cNvPr id="8" name="Graphic 7" descr="Ui Ux outline">
              <a:extLst>
                <a:ext uri="{FF2B5EF4-FFF2-40B4-BE49-F238E27FC236}">
                  <a16:creationId xmlns:a16="http://schemas.microsoft.com/office/drawing/2014/main" id="{FB0476E2-91D9-5DFB-DC11-55AF140E38F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865498" y="3363725"/>
              <a:ext cx="914400" cy="914400"/>
            </a:xfrm>
            <a:prstGeom prst="rect">
              <a:avLst/>
            </a:prstGeom>
          </p:spPr>
        </p:pic>
      </p:grpSp>
    </p:spTree>
    <p:extLst>
      <p:ext uri="{BB962C8B-B14F-4D97-AF65-F5344CB8AC3E}">
        <p14:creationId xmlns:p14="http://schemas.microsoft.com/office/powerpoint/2010/main" val="1322616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14724" y="315046"/>
            <a:ext cx="9910814" cy="1094204"/>
          </a:xfrm>
        </p:spPr>
        <p:txBody>
          <a:bodyPr>
            <a:normAutofit fontScale="90000"/>
          </a:bodyPr>
          <a:lstStyle/>
          <a:p>
            <a:r>
              <a:rPr lang="en-GB" sz="4000" b="1" dirty="0">
                <a:solidFill>
                  <a:srgbClr val="FFFFFF"/>
                </a:solidFill>
              </a:rPr>
              <a:t>Generations of Operating System (Brief Overview)</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247907" y="1724296"/>
            <a:ext cx="11732646" cy="5045338"/>
          </a:xfrm>
        </p:spPr>
        <p:txBody>
          <a:bodyPr anchor="t">
            <a:noAutofit/>
          </a:bodyPr>
          <a:lstStyle/>
          <a:p>
            <a:pPr marL="0" indent="0">
              <a:lnSpc>
                <a:spcPct val="100000"/>
              </a:lnSpc>
              <a:spcBef>
                <a:spcPts val="0"/>
              </a:spcBef>
              <a:buNone/>
            </a:pPr>
            <a:r>
              <a:rPr lang="en-GB" b="1" kern="100" dirty="0">
                <a:solidFill>
                  <a:srgbClr val="000000"/>
                </a:solidFill>
                <a:effectLst/>
                <a:ea typeface="DengXian" panose="02010600030101010101" pitchFamily="2" charset="-122"/>
                <a:cs typeface="Calibri" panose="020F0502020204030204" pitchFamily="34" charset="0"/>
              </a:rPr>
              <a:t>Operating Systems</a:t>
            </a:r>
            <a:r>
              <a:rPr lang="en-GB" kern="100" dirty="0">
                <a:solidFill>
                  <a:srgbClr val="000000"/>
                </a:solidFill>
                <a:effectLst/>
                <a:ea typeface="DengXian" panose="02010600030101010101" pitchFamily="2" charset="-122"/>
                <a:cs typeface="Calibri" panose="020F0502020204030204" pitchFamily="34" charset="0"/>
              </a:rPr>
              <a:t> have rapidly evolved over the years</a:t>
            </a:r>
            <a:r>
              <a:rPr lang="en-GB" dirty="0">
                <a:solidFill>
                  <a:srgbClr val="000000"/>
                </a:solidFill>
                <a:effectLst/>
                <a:ea typeface="DengXian" panose="02010600030101010101" pitchFamily="2" charset="-122"/>
              </a:rPr>
              <a:t>, and their evolution is recorded in ‘</a:t>
            </a:r>
            <a:r>
              <a:rPr lang="en-GB" b="1" dirty="0">
                <a:solidFill>
                  <a:srgbClr val="000000"/>
                </a:solidFill>
                <a:effectLst/>
                <a:ea typeface="DengXian" panose="02010600030101010101" pitchFamily="2" charset="-122"/>
              </a:rPr>
              <a:t>Generations’</a:t>
            </a:r>
            <a:r>
              <a:rPr lang="en-GB" dirty="0">
                <a:solidFill>
                  <a:srgbClr val="000000"/>
                </a:solidFill>
                <a:effectLst/>
                <a:ea typeface="DengXian" panose="02010600030101010101" pitchFamily="2" charset="-122"/>
              </a:rPr>
              <a:t>. It is useful to have a brief understanding of the evolution and generations of OSs, and it will help us to understand the common functions of OSs today. Generations of OSs include:</a:t>
            </a:r>
          </a:p>
          <a:p>
            <a:pPr lvl="1">
              <a:lnSpc>
                <a:spcPct val="100000"/>
              </a:lnSpc>
              <a:spcBef>
                <a:spcPts val="0"/>
              </a:spcBef>
            </a:pPr>
            <a:r>
              <a:rPr lang="en-GB" sz="2600" b="1" dirty="0"/>
              <a:t>1st Gen. OSs: </a:t>
            </a:r>
            <a:r>
              <a:rPr lang="en-GB" sz="2600" dirty="0"/>
              <a:t>Approx. 1940s to 1950s: Punch cards and Single Job Processing</a:t>
            </a:r>
          </a:p>
          <a:p>
            <a:pPr lvl="1">
              <a:lnSpc>
                <a:spcPct val="100000"/>
              </a:lnSpc>
              <a:spcBef>
                <a:spcPts val="0"/>
              </a:spcBef>
            </a:pPr>
            <a:r>
              <a:rPr lang="en-GB" sz="2600" b="1" dirty="0"/>
              <a:t>2nd Gen. OSs: </a:t>
            </a:r>
            <a:r>
              <a:rPr lang="en-GB" sz="2600" dirty="0"/>
              <a:t>Approx. 1950s to 1960s: Transistors and Batch Processing</a:t>
            </a:r>
          </a:p>
          <a:p>
            <a:pPr lvl="1">
              <a:lnSpc>
                <a:spcPct val="100000"/>
              </a:lnSpc>
              <a:spcBef>
                <a:spcPts val="0"/>
              </a:spcBef>
            </a:pPr>
            <a:r>
              <a:rPr lang="en-US" sz="2600" b="1" dirty="0"/>
              <a:t>3rd Gen. </a:t>
            </a:r>
            <a:r>
              <a:rPr lang="en-GB" sz="2600" b="1" dirty="0"/>
              <a:t>OSs: </a:t>
            </a:r>
            <a:r>
              <a:rPr lang="en-GB" sz="2600" dirty="0"/>
              <a:t>Approx.</a:t>
            </a:r>
            <a:r>
              <a:rPr lang="en-US" sz="2600" dirty="0"/>
              <a:t> 1960s – 1970s: Multiprogramming</a:t>
            </a:r>
          </a:p>
          <a:p>
            <a:pPr lvl="1">
              <a:lnSpc>
                <a:spcPct val="100000"/>
              </a:lnSpc>
              <a:spcBef>
                <a:spcPts val="0"/>
              </a:spcBef>
            </a:pPr>
            <a:r>
              <a:rPr lang="en-US" sz="2600" b="1" dirty="0"/>
              <a:t>4th Gen. </a:t>
            </a:r>
            <a:r>
              <a:rPr lang="en-GB" sz="2600" b="1" dirty="0"/>
              <a:t>OSs</a:t>
            </a:r>
            <a:r>
              <a:rPr lang="en-US" sz="2600" dirty="0"/>
              <a:t>: </a:t>
            </a:r>
            <a:r>
              <a:rPr lang="en-GB" sz="2600" dirty="0"/>
              <a:t>Approx.</a:t>
            </a:r>
            <a:r>
              <a:rPr lang="en-US" sz="2600" dirty="0"/>
              <a:t> 1970s – 1980s: </a:t>
            </a:r>
            <a:r>
              <a:rPr lang="en-GB" sz="2600" dirty="0"/>
              <a:t>Microprocessors</a:t>
            </a:r>
            <a:r>
              <a:rPr lang="en-US" sz="2600" dirty="0"/>
              <a:t> &amp; Personal Computers</a:t>
            </a:r>
          </a:p>
          <a:p>
            <a:pPr lvl="1">
              <a:lnSpc>
                <a:spcPct val="100000"/>
              </a:lnSpc>
              <a:spcBef>
                <a:spcPts val="0"/>
              </a:spcBef>
            </a:pPr>
            <a:r>
              <a:rPr lang="en-US" sz="2600" b="1" dirty="0"/>
              <a:t>5th Gen. </a:t>
            </a:r>
            <a:r>
              <a:rPr lang="en-GB" sz="2600" b="1" dirty="0"/>
              <a:t>OSs</a:t>
            </a:r>
            <a:r>
              <a:rPr lang="en-US" sz="2600" dirty="0"/>
              <a:t>: </a:t>
            </a:r>
            <a:r>
              <a:rPr lang="en-GB" sz="2600" dirty="0"/>
              <a:t>Approx.</a:t>
            </a:r>
            <a:r>
              <a:rPr lang="en-US" sz="2600" dirty="0"/>
              <a:t> 1980s - 2000s: Networked Computing and GUIs </a:t>
            </a:r>
          </a:p>
          <a:p>
            <a:pPr lvl="1">
              <a:lnSpc>
                <a:spcPct val="100000"/>
              </a:lnSpc>
              <a:spcBef>
                <a:spcPts val="0"/>
              </a:spcBef>
            </a:pPr>
            <a:r>
              <a:rPr lang="en-US" sz="2600" b="1" dirty="0"/>
              <a:t>6th Gen.</a:t>
            </a:r>
            <a:r>
              <a:rPr lang="en-GB" sz="2600" b="1" dirty="0"/>
              <a:t> OSs</a:t>
            </a:r>
            <a:r>
              <a:rPr lang="en-US" sz="2600" dirty="0"/>
              <a:t>: </a:t>
            </a:r>
            <a:r>
              <a:rPr lang="en-GB" sz="2600" dirty="0"/>
              <a:t>Approx.</a:t>
            </a:r>
            <a:r>
              <a:rPr lang="en-US" sz="2600" dirty="0"/>
              <a:t> 2000s - Present: Mobile and Cloud Computing </a:t>
            </a:r>
          </a:p>
          <a:p>
            <a:pPr lvl="1">
              <a:lnSpc>
                <a:spcPct val="100000"/>
              </a:lnSpc>
              <a:spcBef>
                <a:spcPts val="0"/>
              </a:spcBef>
            </a:pPr>
            <a:r>
              <a:rPr lang="en-US" sz="2600" b="1" dirty="0"/>
              <a:t>7th Gen.</a:t>
            </a:r>
            <a:r>
              <a:rPr lang="en-GB" sz="2600" b="1" dirty="0"/>
              <a:t> OSs</a:t>
            </a:r>
            <a:r>
              <a:rPr lang="en-US" sz="2600" dirty="0"/>
              <a:t>: Present – Future Now: IoT &amp; Edge Computing, AI &amp; Quantum Computing.</a:t>
            </a:r>
          </a:p>
        </p:txBody>
      </p:sp>
    </p:spTree>
    <p:extLst>
      <p:ext uri="{BB962C8B-B14F-4D97-AF65-F5344CB8AC3E}">
        <p14:creationId xmlns:p14="http://schemas.microsoft.com/office/powerpoint/2010/main" val="4232517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E2B468-F081-8C7F-5BAE-5244AA0B6991}"/>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D033844-1302-5880-1BB8-1DB02F78AC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4AEF8062-B713-2F64-E939-7EA5CE362B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F527EDD5-E542-5344-59F2-23A80D418E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7CD291E6-B7D3-8E32-DC64-9186825030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EEC9E-2013-96C4-D24B-2BFE22736964}"/>
              </a:ext>
            </a:extLst>
          </p:cNvPr>
          <p:cNvSpPr>
            <a:spLocks noGrp="1"/>
          </p:cNvSpPr>
          <p:nvPr>
            <p:ph type="ctrTitle"/>
          </p:nvPr>
        </p:nvSpPr>
        <p:spPr>
          <a:xfrm>
            <a:off x="500574" y="364746"/>
            <a:ext cx="7315245" cy="877729"/>
          </a:xfrm>
        </p:spPr>
        <p:txBody>
          <a:bodyPr vert="horz" lIns="91440" tIns="45720" rIns="91440" bIns="45720" rtlCol="0" anchor="ctr">
            <a:normAutofit/>
          </a:bodyPr>
          <a:lstStyle/>
          <a:p>
            <a:pPr algn="l"/>
            <a:r>
              <a:rPr lang="en-GB" sz="4800" b="1" kern="100" dirty="0">
                <a:solidFill>
                  <a:schemeClr val="bg1"/>
                </a:solidFill>
                <a:effectLst/>
                <a:latin typeface="Aptos" panose="020B0004020202020204" pitchFamily="34" charset="0"/>
                <a:ea typeface="DengXian" panose="02010600030101010101" pitchFamily="2" charset="-122"/>
                <a:cs typeface="Times New Roman" panose="02020603050405020304" pitchFamily="18" charset="0"/>
              </a:rPr>
              <a:t>Transistors</a:t>
            </a:r>
            <a:endParaRPr lang="en-US" sz="4800" kern="1200" dirty="0">
              <a:solidFill>
                <a:schemeClr val="bg1"/>
              </a:solidFill>
              <a:latin typeface="+mj-lt"/>
              <a:ea typeface="+mj-ea"/>
              <a:cs typeface="+mj-cs"/>
            </a:endParaRPr>
          </a:p>
        </p:txBody>
      </p:sp>
      <p:sp>
        <p:nvSpPr>
          <p:cNvPr id="3" name="Content Placeholder 2">
            <a:extLst>
              <a:ext uri="{FF2B5EF4-FFF2-40B4-BE49-F238E27FC236}">
                <a16:creationId xmlns:a16="http://schemas.microsoft.com/office/drawing/2014/main" id="{7105EC36-1217-F084-0733-DDF1293D5C3D}"/>
              </a:ext>
            </a:extLst>
          </p:cNvPr>
          <p:cNvSpPr txBox="1">
            <a:spLocks/>
          </p:cNvSpPr>
          <p:nvPr/>
        </p:nvSpPr>
        <p:spPr>
          <a:xfrm>
            <a:off x="434009" y="1825625"/>
            <a:ext cx="10515600" cy="4351338"/>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15000"/>
              </a:lnSpc>
              <a:spcAft>
                <a:spcPts val="800"/>
              </a:spcAft>
            </a:pPr>
            <a:r>
              <a:rPr lang="en-GB" sz="1800" kern="100" dirty="0">
                <a:latin typeface="Aptos" panose="020B0004020202020204" pitchFamily="34" charset="0"/>
                <a:ea typeface="DengXian" panose="02010600030101010101" pitchFamily="2" charset="-122"/>
                <a:cs typeface="Times New Roman" panose="02020603050405020304" pitchFamily="18" charset="0"/>
              </a:rPr>
              <a:t>In computing, a transistor is a microscopic electronic switch that can be turned on (1) or off (0) to create binary code, which is the language computers use to process information: </a:t>
            </a:r>
          </a:p>
          <a:p>
            <a:pPr algn="l">
              <a:lnSpc>
                <a:spcPct val="115000"/>
              </a:lnSpc>
              <a:spcAft>
                <a:spcPts val="800"/>
              </a:spcAft>
            </a:pPr>
            <a:r>
              <a:rPr lang="en-GB" sz="1800" kern="100" dirty="0">
                <a:latin typeface="Aptos" panose="020B0004020202020204" pitchFamily="34" charset="0"/>
                <a:ea typeface="DengXian" panose="02010600030101010101" pitchFamily="2" charset="-122"/>
                <a:cs typeface="Times New Roman" panose="02020603050405020304" pitchFamily="18" charset="0"/>
              </a:rPr>
              <a:t>Transistors are the basic building blocks of microchips and are found in billions in a computer's CPU. They act like light switches, controlling the flow of current or voltage in a computer. </a:t>
            </a:r>
          </a:p>
          <a:p>
            <a:pPr marL="342900" indent="-342900" algn="l">
              <a:lnSpc>
                <a:spcPct val="115000"/>
              </a:lnSpc>
              <a:spcAft>
                <a:spcPts val="800"/>
              </a:spcAft>
              <a:buSzPts val="1000"/>
              <a:buFont typeface="Symbol" panose="05050102010706020507" pitchFamily="18" charset="2"/>
              <a:buChar char=""/>
              <a:tabLst>
                <a:tab pos="457200" algn="l"/>
              </a:tabLst>
            </a:pPr>
            <a:r>
              <a:rPr lang="en-GB" sz="1800" b="1" kern="100" dirty="0">
                <a:latin typeface="Aptos" panose="020B0004020202020204" pitchFamily="34" charset="0"/>
                <a:ea typeface="DengXian" panose="02010600030101010101" pitchFamily="2" charset="-122"/>
                <a:cs typeface="Times New Roman" panose="02020603050405020304" pitchFamily="18" charset="0"/>
              </a:rPr>
              <a:t>Binary code</a:t>
            </a:r>
            <a:endParaRPr lang="en-GB" sz="1800" kern="100" dirty="0">
              <a:latin typeface="Aptos" panose="020B0004020202020204" pitchFamily="34" charset="0"/>
              <a:ea typeface="DengXian" panose="02010600030101010101" pitchFamily="2" charset="-122"/>
              <a:cs typeface="Times New Roman" panose="02020603050405020304" pitchFamily="18" charset="0"/>
            </a:endParaRPr>
          </a:p>
          <a:p>
            <a:pPr algn="l">
              <a:lnSpc>
                <a:spcPct val="115000"/>
              </a:lnSpc>
              <a:spcAft>
                <a:spcPts val="800"/>
              </a:spcAft>
            </a:pPr>
            <a:r>
              <a:rPr lang="en-GB" sz="1800" kern="100" dirty="0">
                <a:latin typeface="Aptos" panose="020B0004020202020204" pitchFamily="34" charset="0"/>
                <a:ea typeface="DengXian" panose="02010600030101010101" pitchFamily="2" charset="-122"/>
                <a:cs typeface="Times New Roman" panose="02020603050405020304" pitchFamily="18" charset="0"/>
              </a:rPr>
              <a:t>Binary code is a system of representing information using only the numbers 0 and 1, which represent the on and off states of a transistor. The word "binary" comes from the fact that it uses only two symbols, or "bits". </a:t>
            </a:r>
          </a:p>
          <a:p>
            <a:pPr marL="342900" indent="-342900" algn="l">
              <a:lnSpc>
                <a:spcPct val="115000"/>
              </a:lnSpc>
              <a:spcAft>
                <a:spcPts val="800"/>
              </a:spcAft>
              <a:buSzPts val="1000"/>
              <a:buFont typeface="Symbol" panose="05050102010706020507" pitchFamily="18" charset="2"/>
              <a:buChar char=""/>
              <a:tabLst>
                <a:tab pos="457200" algn="l"/>
              </a:tabLst>
            </a:pPr>
            <a:r>
              <a:rPr lang="en-GB" sz="1800" b="1" kern="100" dirty="0">
                <a:latin typeface="Aptos" panose="020B0004020202020204" pitchFamily="34" charset="0"/>
                <a:ea typeface="DengXian" panose="02010600030101010101" pitchFamily="2" charset="-122"/>
                <a:cs typeface="Times New Roman" panose="02020603050405020304" pitchFamily="18" charset="0"/>
              </a:rPr>
              <a:t>Creating information</a:t>
            </a:r>
            <a:endParaRPr lang="en-GB" sz="1800" kern="100" dirty="0">
              <a:latin typeface="Aptos" panose="020B0004020202020204" pitchFamily="34" charset="0"/>
              <a:ea typeface="DengXian" panose="02010600030101010101" pitchFamily="2" charset="-122"/>
              <a:cs typeface="Times New Roman" panose="02020603050405020304" pitchFamily="18" charset="0"/>
            </a:endParaRPr>
          </a:p>
          <a:p>
            <a:pPr algn="l">
              <a:lnSpc>
                <a:spcPct val="115000"/>
              </a:lnSpc>
              <a:spcAft>
                <a:spcPts val="800"/>
              </a:spcAft>
            </a:pPr>
            <a:r>
              <a:rPr lang="en-GB" sz="1800" kern="100" dirty="0">
                <a:latin typeface="Aptos" panose="020B0004020202020204" pitchFamily="34" charset="0"/>
                <a:ea typeface="DengXian" panose="02010600030101010101" pitchFamily="2" charset="-122"/>
                <a:cs typeface="Times New Roman" panose="02020603050405020304" pitchFamily="18" charset="0"/>
              </a:rPr>
              <a:t>Computers can create any number from these 1s and 0s by grouping transistors together. For example, the number 5 in base-10 is represented by the binary number 101, which is three switches in a row: on, off, on.</a:t>
            </a:r>
          </a:p>
          <a:p>
            <a:endParaRPr lang="en-GB" dirty="0"/>
          </a:p>
        </p:txBody>
      </p:sp>
    </p:spTree>
    <p:extLst>
      <p:ext uri="{BB962C8B-B14F-4D97-AF65-F5344CB8AC3E}">
        <p14:creationId xmlns:p14="http://schemas.microsoft.com/office/powerpoint/2010/main" val="369573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F2DFC-6A3E-A919-DF97-FA7D67BEF186}"/>
              </a:ext>
            </a:extLst>
          </p:cNvPr>
          <p:cNvSpPr>
            <a:spLocks noGrp="1"/>
          </p:cNvSpPr>
          <p:nvPr>
            <p:ph type="title"/>
          </p:nvPr>
        </p:nvSpPr>
        <p:spPr/>
        <p:txBody>
          <a:bodyPr/>
          <a:lstStyle/>
          <a:p>
            <a:r>
              <a:rPr lang="en-GB" sz="4400" b="1" kern="100" dirty="0">
                <a:effectLst/>
                <a:latin typeface="Aptos" panose="020B0004020202020204" pitchFamily="34" charset="0"/>
                <a:ea typeface="DengXian" panose="02010600030101010101" pitchFamily="2" charset="-122"/>
                <a:cs typeface="Times New Roman" panose="02020603050405020304" pitchFamily="18" charset="0"/>
              </a:rPr>
              <a:t>Transistors</a:t>
            </a:r>
            <a:endParaRPr lang="en-GB" dirty="0"/>
          </a:p>
        </p:txBody>
      </p:sp>
      <p:sp>
        <p:nvSpPr>
          <p:cNvPr id="3" name="Content Placeholder 2">
            <a:extLst>
              <a:ext uri="{FF2B5EF4-FFF2-40B4-BE49-F238E27FC236}">
                <a16:creationId xmlns:a16="http://schemas.microsoft.com/office/drawing/2014/main" id="{A34FEE00-8644-0F4A-7615-F6A1F30CA66E}"/>
              </a:ext>
            </a:extLst>
          </p:cNvPr>
          <p:cNvSpPr>
            <a:spLocks noGrp="1"/>
          </p:cNvSpPr>
          <p:nvPr>
            <p:ph idx="1"/>
          </p:nvPr>
        </p:nvSpPr>
        <p:spPr/>
        <p:txBody>
          <a:bodyPr>
            <a:normAutofit fontScale="92500"/>
          </a:bodyPr>
          <a:lstStyle/>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In computing, a transistor is a microscopic electronic switch that can be turned on (1) or off (0) to create binary code, which is the language computers use to process information: </a:t>
            </a: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Transistors are the basic building blocks of microchips and are found in billions in a computer's CPU. They act like light switches, controlling the flow of current or voltage in a computer. </a:t>
            </a: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Binary code</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Binary code is a system of representing information using only the numbers 0 and 1, which represent the on and off states of a transistor. The word "binary" comes from the fact that it uses only two symbols, or "bits". </a:t>
            </a: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effectLst/>
                <a:latin typeface="Aptos" panose="020B0004020202020204" pitchFamily="34" charset="0"/>
                <a:ea typeface="DengXian" panose="02010600030101010101" pitchFamily="2" charset="-122"/>
                <a:cs typeface="Times New Roman" panose="02020603050405020304" pitchFamily="18" charset="0"/>
              </a:rPr>
              <a:t>Creating information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Computers can create any number from these 1s and 0s by grouping transistors together. For example, the number 5 in base-10 is represented by the binary number 101, which is three switches in a row: on, off, on.</a:t>
            </a:r>
          </a:p>
          <a:p>
            <a:endParaRPr lang="en-GB" dirty="0"/>
          </a:p>
        </p:txBody>
      </p:sp>
    </p:spTree>
    <p:extLst>
      <p:ext uri="{BB962C8B-B14F-4D97-AF65-F5344CB8AC3E}">
        <p14:creationId xmlns:p14="http://schemas.microsoft.com/office/powerpoint/2010/main" val="3008121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45277" y="278535"/>
            <a:ext cx="11032424" cy="1033669"/>
          </a:xfrm>
        </p:spPr>
        <p:txBody>
          <a:bodyPr>
            <a:normAutofit fontScale="90000"/>
          </a:bodyPr>
          <a:lstStyle/>
          <a:p>
            <a:pPr marL="0" indent="0">
              <a:lnSpc>
                <a:spcPct val="100000"/>
              </a:lnSpc>
              <a:spcBef>
                <a:spcPts val="0"/>
              </a:spcBef>
              <a:spcAft>
                <a:spcPts val="600"/>
              </a:spcAft>
              <a:buNone/>
            </a:pPr>
            <a:r>
              <a:rPr lang="en-GB" b="1" dirty="0">
                <a:solidFill>
                  <a:schemeClr val="bg1"/>
                </a:solidFill>
              </a:rPr>
              <a:t>First Gen. OSs</a:t>
            </a:r>
            <a:r>
              <a:rPr lang="en-GB" dirty="0">
                <a:solidFill>
                  <a:schemeClr val="bg1"/>
                </a:solidFill>
              </a:rPr>
              <a:t>: 1940s to 1950s </a:t>
            </a:r>
            <a:br>
              <a:rPr lang="en-GB" dirty="0">
                <a:solidFill>
                  <a:schemeClr val="bg1"/>
                </a:solidFill>
              </a:rPr>
            </a:br>
            <a:r>
              <a:rPr lang="en-GB" sz="3600" dirty="0">
                <a:solidFill>
                  <a:schemeClr val="bg1"/>
                </a:solidFill>
              </a:rPr>
              <a:t>Vacuum Tubes and Single Job Processing</a:t>
            </a:r>
            <a:endParaRPr lang="en-GB" dirty="0">
              <a:solidFill>
                <a:schemeClr val="bg1"/>
              </a:solidFill>
            </a:endParaRP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251347" y="1754093"/>
            <a:ext cx="11383367" cy="4405550"/>
          </a:xfrm>
        </p:spPr>
        <p:txBody>
          <a:bodyPr anchor="t">
            <a:noAutofit/>
          </a:bodyPr>
          <a:lstStyle/>
          <a:p>
            <a:pPr>
              <a:lnSpc>
                <a:spcPct val="100000"/>
              </a:lnSpc>
              <a:spcBef>
                <a:spcPts val="0"/>
              </a:spcBef>
              <a:spcAft>
                <a:spcPts val="600"/>
              </a:spcAft>
            </a:pP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Early computers were largely </a:t>
            </a:r>
            <a:r>
              <a:rPr lang="en-GB" sz="2200" b="1"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mechanical</a:t>
            </a: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and</a:t>
            </a:r>
            <a:r>
              <a:rPr lang="en-GB" sz="2200" kern="0" dirty="0">
                <a:solidFill>
                  <a:srgbClr val="232323"/>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 used </a:t>
            </a:r>
            <a:br>
              <a:rPr lang="en-GB" sz="2200" kern="0" dirty="0">
                <a:solidFill>
                  <a:srgbClr val="232323"/>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br>
            <a:r>
              <a:rPr lang="en-GB" sz="2200" b="1" kern="0" dirty="0">
                <a:solidFill>
                  <a:srgbClr val="232323"/>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vacuum tubes, like lights,</a:t>
            </a:r>
            <a:r>
              <a:rPr lang="en-GB" sz="2200" kern="0" dirty="0">
                <a:solidFill>
                  <a:srgbClr val="232323"/>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 </a:t>
            </a:r>
            <a:r>
              <a:rPr lang="en-GB" sz="2200" b="1" kern="0" dirty="0">
                <a:solidFill>
                  <a:srgbClr val="232323"/>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for on/off 01 binary processing</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 </a:t>
            </a:r>
          </a:p>
          <a:p>
            <a:pPr>
              <a:lnSpc>
                <a:spcPct val="100000"/>
              </a:lnSpc>
              <a:spcBef>
                <a:spcPts val="0"/>
              </a:spcBef>
              <a:spcAft>
                <a:spcPts val="600"/>
              </a:spcAft>
            </a:pP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The </a:t>
            </a:r>
            <a:r>
              <a:rPr lang="en-GB" sz="2200" b="1"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Operating system</a:t>
            </a:r>
            <a:r>
              <a:rPr lang="en-GB" sz="2200" b="1" kern="0" dirty="0">
                <a:solidFill>
                  <a:srgbClr val="232323"/>
                </a:solidFill>
                <a:latin typeface="Calibri" panose="020F0502020204030204" pitchFamily="34" charset="0"/>
                <a:ea typeface="Times New Roman" panose="02020603050405020304" pitchFamily="18" charset="0"/>
                <a:cs typeface="Calibri" panose="020F0502020204030204" pitchFamily="34" charset="0"/>
              </a:rPr>
              <a:t> i.e.</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 </a:t>
            </a:r>
            <a:r>
              <a:rPr lang="en-GB" sz="2200" b="1"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the program </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that would tell the hardware what to do, it was created on </a:t>
            </a:r>
            <a:r>
              <a:rPr lang="en-GB" sz="2200" b="1"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punch cards </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and loaded into the machine along with </a:t>
            </a:r>
            <a:r>
              <a:rPr lang="en-GB" sz="2200" b="1"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other punch cards that included the data to work on</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 The punch cards worked on a binary system and the programmers </a:t>
            </a:r>
            <a:r>
              <a:rPr lang="en-GB" sz="22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wrote each task/job in binary machine code.</a:t>
            </a:r>
          </a:p>
          <a:p>
            <a:pPr>
              <a:lnSpc>
                <a:spcPct val="100000"/>
              </a:lnSpc>
              <a:spcBef>
                <a:spcPts val="0"/>
              </a:spcBef>
              <a:spcAft>
                <a:spcPts val="600"/>
              </a:spcAft>
            </a:pPr>
            <a:r>
              <a:rPr lang="en-GB" sz="2200" b="1" kern="100" dirty="0">
                <a:solidFill>
                  <a:srgbClr val="23232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‘Single job’ programs </a:t>
            </a:r>
            <a:r>
              <a:rPr lang="en-GB" sz="2200" kern="100" dirty="0">
                <a:solidFill>
                  <a:srgbClr val="23232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were </a:t>
            </a:r>
            <a:r>
              <a:rPr lang="en-GB" sz="2200" kern="100" dirty="0">
                <a:solidFill>
                  <a:srgbClr val="232323"/>
                </a:solidFill>
                <a:highlight>
                  <a:srgbClr val="FFFF00"/>
                </a:highlight>
                <a:latin typeface="Calibri" panose="020F0502020204030204" pitchFamily="34" charset="0"/>
                <a:ea typeface="DengXian" panose="02010600030101010101" pitchFamily="2" charset="-122"/>
                <a:cs typeface="Calibri" panose="020F0502020204030204" pitchFamily="34" charset="0"/>
              </a:rPr>
              <a:t>input and run </a:t>
            </a:r>
            <a:r>
              <a:rPr lang="en-GB" sz="2200" kern="100" dirty="0">
                <a:solidFill>
                  <a:srgbClr val="23232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using ‘punch cards</a:t>
            </a:r>
            <a:r>
              <a:rPr lang="en-GB" sz="22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 </a:t>
            </a:r>
            <a:r>
              <a:rPr lang="en-GB" sz="2200" kern="100" dirty="0">
                <a:solidFill>
                  <a:srgbClr val="333333"/>
                </a:solidFill>
                <a:latin typeface="Calibri" panose="020F0502020204030204" pitchFamily="34" charset="0"/>
                <a:ea typeface="DengXian" panose="02010600030101010101" pitchFamily="2" charset="-122"/>
                <a:cs typeface="Calibri" panose="020F0502020204030204" pitchFamily="34" charset="0"/>
              </a:rPr>
              <a:t>Back then the</a:t>
            </a:r>
            <a:r>
              <a:rPr lang="en-GB" sz="22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 programmer could code math calculations.</a:t>
            </a:r>
          </a:p>
          <a:p>
            <a:pPr>
              <a:lnSpc>
                <a:spcPct val="100000"/>
              </a:lnSpc>
              <a:spcBef>
                <a:spcPts val="0"/>
              </a:spcBef>
              <a:spcAft>
                <a:spcPts val="600"/>
              </a:spcAft>
            </a:pPr>
            <a:r>
              <a:rPr lang="en-GB" sz="2200" kern="100" dirty="0">
                <a:solidFill>
                  <a:srgbClr val="333333"/>
                </a:solidFill>
                <a:highlight>
                  <a:srgbClr val="FFFF00"/>
                </a:highlight>
                <a:latin typeface="Calibri" panose="020F0502020204030204" pitchFamily="34" charset="0"/>
                <a:ea typeface="DengXian" panose="02010600030101010101" pitchFamily="2" charset="-122"/>
                <a:cs typeface="Calibri" panose="020F0502020204030204" pitchFamily="34" charset="0"/>
              </a:rPr>
              <a:t>Programmers </a:t>
            </a:r>
            <a:r>
              <a:rPr lang="en-GB" sz="2200" kern="0" dirty="0">
                <a:solidFill>
                  <a:srgbClr val="232323"/>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had</a:t>
            </a:r>
            <a:r>
              <a:rPr lang="en-GB" sz="22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full access to the </a:t>
            </a:r>
            <a:r>
              <a:rPr lang="en-GB" sz="22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computer hardware</a:t>
            </a:r>
            <a:r>
              <a:rPr lang="en-GB" sz="22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which </a:t>
            </a: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had to be setup to process </a:t>
            </a:r>
            <a:r>
              <a:rPr lang="en-GB" sz="2200" b="1"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1 task at a time </a:t>
            </a: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and were therefore </a:t>
            </a:r>
            <a:r>
              <a:rPr lang="en-GB" sz="2200" b="1"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very slow</a:t>
            </a: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a:t>
            </a:r>
            <a:r>
              <a:rPr lang="en-GB" sz="22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relatively speaking.</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 Although they were revolutionary at the time. A 1</a:t>
            </a:r>
            <a:r>
              <a:rPr lang="en-GB" sz="2200" kern="0" baseline="3000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st</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 Gen. computer could perform a calculation in </a:t>
            </a:r>
            <a:r>
              <a:rPr lang="en-GB" sz="2200" b="1"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30 minutes </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that would take a team of people a </a:t>
            </a:r>
            <a:r>
              <a:rPr lang="en-GB" sz="2200" b="1"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whole day to complete</a:t>
            </a:r>
            <a:r>
              <a:rPr lang="en-GB" sz="2200" kern="0" dirty="0">
                <a:solidFill>
                  <a:srgbClr val="232323"/>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22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endParaRPr>
          </a:p>
          <a:p>
            <a:pPr>
              <a:lnSpc>
                <a:spcPct val="100000"/>
              </a:lnSpc>
              <a:spcBef>
                <a:spcPts val="0"/>
              </a:spcBef>
              <a:spcAft>
                <a:spcPts val="600"/>
              </a:spcAft>
            </a:pP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The Computers were </a:t>
            </a:r>
            <a:r>
              <a:rPr lang="en-GB" sz="2200" b="1"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very large </a:t>
            </a: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(entire rooms). 1 of these Computers took many intelligent people to setup and operate. There was no interface, </a:t>
            </a:r>
            <a:r>
              <a:rPr lang="en-GB" sz="2200" b="1"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no CLI or UI</a:t>
            </a:r>
            <a:r>
              <a:rPr lang="en-GB" sz="2200"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no Programming languages.</a:t>
            </a:r>
            <a:endParaRPr lang="en-GB" sz="2200" kern="100" dirty="0">
              <a:highlight>
                <a:srgbClr val="FFFF00"/>
              </a:highlight>
              <a:latin typeface="Calibri" panose="020F0502020204030204" pitchFamily="34" charset="0"/>
              <a:ea typeface="DengXian" panose="02010600030101010101" pitchFamily="2" charset="-122"/>
              <a:cs typeface="Times New Roman" panose="02020603050405020304" pitchFamily="18" charset="0"/>
            </a:endParaRPr>
          </a:p>
        </p:txBody>
      </p:sp>
      <p:pic>
        <p:nvPicPr>
          <p:cNvPr id="4" name="Picture 3">
            <a:extLst>
              <a:ext uri="{FF2B5EF4-FFF2-40B4-BE49-F238E27FC236}">
                <a16:creationId xmlns:a16="http://schemas.microsoft.com/office/drawing/2014/main" id="{F77853BC-1B5C-AB6A-8B21-D651F61076D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94506" y="311821"/>
            <a:ext cx="4446147" cy="2000766"/>
          </a:xfrm>
          <a:prstGeom prst="rect">
            <a:avLst/>
          </a:prstGeom>
        </p:spPr>
      </p:pic>
      <p:sp>
        <p:nvSpPr>
          <p:cNvPr id="7" name="TextBox 6">
            <a:extLst>
              <a:ext uri="{FF2B5EF4-FFF2-40B4-BE49-F238E27FC236}">
                <a16:creationId xmlns:a16="http://schemas.microsoft.com/office/drawing/2014/main" id="{B759E057-91FD-1A12-3779-0998F9311F16}"/>
              </a:ext>
            </a:extLst>
          </p:cNvPr>
          <p:cNvSpPr txBox="1"/>
          <p:nvPr/>
        </p:nvSpPr>
        <p:spPr>
          <a:xfrm>
            <a:off x="7564128" y="1902563"/>
            <a:ext cx="138777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232323"/>
                </a:solidFill>
                <a:effectLst/>
                <a:highlight>
                  <a:srgbClr val="00FFFF"/>
                </a:highlight>
                <a:uLnTx/>
                <a:uFillTx/>
                <a:latin typeface="Calibri" panose="020F0502020204030204" pitchFamily="34" charset="0"/>
                <a:ea typeface="Times New Roman" panose="02020603050405020304" pitchFamily="18" charset="0"/>
                <a:cs typeface="Calibri" panose="020F0502020204030204" pitchFamily="34" charset="0"/>
              </a:rPr>
              <a:t>Punch card</a:t>
            </a:r>
            <a:endParaRPr kumimoji="0" lang="en-GB"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spTree>
    <p:extLst>
      <p:ext uri="{BB962C8B-B14F-4D97-AF65-F5344CB8AC3E}">
        <p14:creationId xmlns:p14="http://schemas.microsoft.com/office/powerpoint/2010/main" val="1445347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Rectangle 52">
            <a:extLst>
              <a:ext uri="{FF2B5EF4-FFF2-40B4-BE49-F238E27FC236}">
                <a16:creationId xmlns:a16="http://schemas.microsoft.com/office/drawing/2014/main" id="{77F1AF47-AE98-4034-BD91-1976FA4D9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Rectangle 53">
            <a:extLst>
              <a:ext uri="{FF2B5EF4-FFF2-40B4-BE49-F238E27FC236}">
                <a16:creationId xmlns:a16="http://schemas.microsoft.com/office/drawing/2014/main" id="{8EC0EE2B-2029-48DD-893D-F528E651B0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Shape 54">
            <a:extLst>
              <a:ext uri="{FF2B5EF4-FFF2-40B4-BE49-F238E27FC236}">
                <a16:creationId xmlns:a16="http://schemas.microsoft.com/office/drawing/2014/main" id="{45AE1D08-1ED1-4F59-B42F-4D8EA33DC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Rectangle 55">
            <a:extLst>
              <a:ext uri="{FF2B5EF4-FFF2-40B4-BE49-F238E27FC236}">
                <a16:creationId xmlns:a16="http://schemas.microsoft.com/office/drawing/2014/main" id="{9A79B912-88EA-4640-BDEB-51B3B11A0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28607" y="227771"/>
            <a:ext cx="3379247" cy="2907802"/>
          </a:xfrm>
        </p:spPr>
        <p:txBody>
          <a:bodyPr vert="horz" lIns="91440" tIns="45720" rIns="91440" bIns="45720" rtlCol="0" anchor="t">
            <a:normAutofit fontScale="90000"/>
          </a:bodyPr>
          <a:lstStyle/>
          <a:p>
            <a:r>
              <a:rPr lang="en-US" sz="4000" dirty="0">
                <a:solidFill>
                  <a:srgbClr val="FFFFFF"/>
                </a:solidFill>
              </a:rPr>
              <a:t>Bg. </a:t>
            </a:r>
            <a:br>
              <a:rPr lang="en-US" sz="4000" dirty="0">
                <a:solidFill>
                  <a:srgbClr val="FFFFFF"/>
                </a:solidFill>
              </a:rPr>
            </a:br>
            <a:r>
              <a:rPr lang="en-US" sz="4000" b="1" dirty="0">
                <a:solidFill>
                  <a:srgbClr val="FFFFFF"/>
                </a:solidFill>
              </a:rPr>
              <a:t>First Gen. Comp. Architecture:</a:t>
            </a:r>
            <a:br>
              <a:rPr lang="en-US" sz="4000" dirty="0">
                <a:solidFill>
                  <a:srgbClr val="FFFFFF"/>
                </a:solidFill>
              </a:rPr>
            </a:br>
            <a:r>
              <a:rPr lang="en-US" sz="4000" dirty="0">
                <a:solidFill>
                  <a:srgbClr val="FFFFFF"/>
                </a:solidFill>
              </a:rPr>
              <a:t>* Input (Card) </a:t>
            </a:r>
            <a:br>
              <a:rPr lang="en-US" sz="4000" dirty="0">
                <a:solidFill>
                  <a:srgbClr val="FFFFFF"/>
                </a:solidFill>
              </a:rPr>
            </a:br>
            <a:r>
              <a:rPr lang="en-US" sz="4000" dirty="0">
                <a:solidFill>
                  <a:srgbClr val="FFFFFF"/>
                </a:solidFill>
              </a:rPr>
              <a:t>* Process (Plugs &amp; Tubes)</a:t>
            </a:r>
            <a:br>
              <a:rPr lang="en-US" sz="4000" dirty="0">
                <a:solidFill>
                  <a:srgbClr val="FFFFFF"/>
                </a:solidFill>
              </a:rPr>
            </a:br>
            <a:r>
              <a:rPr lang="en-US" sz="4000" dirty="0">
                <a:solidFill>
                  <a:srgbClr val="FFFFFF"/>
                </a:solidFill>
              </a:rPr>
              <a:t>* Output (Tape).</a:t>
            </a:r>
          </a:p>
        </p:txBody>
      </p:sp>
      <p:pic>
        <p:nvPicPr>
          <p:cNvPr id="5" name="Picture 4">
            <a:extLst>
              <a:ext uri="{FF2B5EF4-FFF2-40B4-BE49-F238E27FC236}">
                <a16:creationId xmlns:a16="http://schemas.microsoft.com/office/drawing/2014/main" id="{3E2165F9-2840-9DAF-B18C-EFEF3C32DC9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251276" y="69897"/>
            <a:ext cx="7483524" cy="3367585"/>
          </a:xfrm>
          <a:prstGeom prst="rect">
            <a:avLst/>
          </a:prstGeom>
        </p:spPr>
      </p:pic>
      <p:sp>
        <p:nvSpPr>
          <p:cNvPr id="6" name="TextBox 5">
            <a:extLst>
              <a:ext uri="{FF2B5EF4-FFF2-40B4-BE49-F238E27FC236}">
                <a16:creationId xmlns:a16="http://schemas.microsoft.com/office/drawing/2014/main" id="{80403007-F0EB-3A32-4221-6F3920883C8C}"/>
              </a:ext>
            </a:extLst>
          </p:cNvPr>
          <p:cNvSpPr txBox="1"/>
          <p:nvPr/>
        </p:nvSpPr>
        <p:spPr>
          <a:xfrm>
            <a:off x="9427758" y="3407351"/>
            <a:ext cx="2307042"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hlinkClick r:id="rId4" tooltip="https://twobithistory.org/2018/06/23/ibm-029-card-punch.html">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hlinkClick r:id="rId5"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49" name="Picture 48">
            <a:extLst>
              <a:ext uri="{FF2B5EF4-FFF2-40B4-BE49-F238E27FC236}">
                <a16:creationId xmlns:a16="http://schemas.microsoft.com/office/drawing/2014/main" id="{449BA87B-93E9-F5B4-495B-0CBAE584AE3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605460" y="3572323"/>
            <a:ext cx="3387578" cy="2247093"/>
          </a:xfrm>
          <a:prstGeom prst="rect">
            <a:avLst/>
          </a:prstGeom>
        </p:spPr>
      </p:pic>
      <p:pic>
        <p:nvPicPr>
          <p:cNvPr id="51" name="Picture 50" descr="A person standing in front of a machine&#10;&#10;Description automatically generated">
            <a:extLst>
              <a:ext uri="{FF2B5EF4-FFF2-40B4-BE49-F238E27FC236}">
                <a16:creationId xmlns:a16="http://schemas.microsoft.com/office/drawing/2014/main" id="{35C4C654-A060-3D30-C06E-12A42B71FF8E}"/>
              </a:ext>
            </a:extLst>
          </p:cNvPr>
          <p:cNvPicPr>
            <a:picLocks noChangeAspect="1"/>
          </p:cNvPicPr>
          <p:nvPr/>
        </p:nvPicPr>
        <p:blipFill rotWithShape="1">
          <a:blip r:embed="rId8"/>
          <a:srcRect l="39655" t="1464" r="1599"/>
          <a:stretch/>
        </p:blipFill>
        <p:spPr>
          <a:xfrm>
            <a:off x="8256895" y="3607406"/>
            <a:ext cx="3174083" cy="3008039"/>
          </a:xfrm>
          <a:prstGeom prst="rect">
            <a:avLst/>
          </a:prstGeom>
        </p:spPr>
      </p:pic>
      <p:sp>
        <p:nvSpPr>
          <p:cNvPr id="57" name="TextBox 56">
            <a:extLst>
              <a:ext uri="{FF2B5EF4-FFF2-40B4-BE49-F238E27FC236}">
                <a16:creationId xmlns:a16="http://schemas.microsoft.com/office/drawing/2014/main" id="{8DA76813-ECE8-B2CB-3728-CD3FFAF6948C}"/>
              </a:ext>
            </a:extLst>
          </p:cNvPr>
          <p:cNvSpPr txBox="1"/>
          <p:nvPr/>
        </p:nvSpPr>
        <p:spPr>
          <a:xfrm>
            <a:off x="5685996" y="5619361"/>
            <a:ext cx="2307042"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7" tooltip="https://tedunderwood.com/2011/12/27/why-we-dont-actually-want-to-be-the-next-thing-in-literary-studies/">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5"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8" name="TextBox 57">
            <a:extLst>
              <a:ext uri="{FF2B5EF4-FFF2-40B4-BE49-F238E27FC236}">
                <a16:creationId xmlns:a16="http://schemas.microsoft.com/office/drawing/2014/main" id="{C32E71F4-5C7C-0FD0-3A55-85EAF66D133E}"/>
              </a:ext>
            </a:extLst>
          </p:cNvPr>
          <p:cNvSpPr txBox="1"/>
          <p:nvPr/>
        </p:nvSpPr>
        <p:spPr>
          <a:xfrm>
            <a:off x="4649656" y="5850833"/>
            <a:ext cx="329918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Bg. Video: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9"/>
              </a:rPr>
              <a:t>Why The First Computers were made out of Light Bulbs</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0" name="Picture 59">
            <a:extLst>
              <a:ext uri="{FF2B5EF4-FFF2-40B4-BE49-F238E27FC236}">
                <a16:creationId xmlns:a16="http://schemas.microsoft.com/office/drawing/2014/main" id="{D454177D-61F0-8CC8-D80C-DA912EECD393}"/>
              </a:ext>
            </a:extLst>
          </p:cNvPr>
          <p:cNvPicPr>
            <a:picLocks noChangeAspect="1"/>
          </p:cNvPicPr>
          <p:nvPr/>
        </p:nvPicPr>
        <p:blipFill rotWithShape="1">
          <a:blip r:embed="rId10"/>
          <a:srcRect l="13541" t="33570" r="24768"/>
          <a:stretch/>
        </p:blipFill>
        <p:spPr>
          <a:xfrm>
            <a:off x="736322" y="3842992"/>
            <a:ext cx="3568277" cy="2479489"/>
          </a:xfrm>
          <a:prstGeom prst="rect">
            <a:avLst/>
          </a:prstGeom>
        </p:spPr>
      </p:pic>
      <p:sp>
        <p:nvSpPr>
          <p:cNvPr id="61" name="Action Button: Go Forward or Next 60">
            <a:hlinkClick r:id="" action="ppaction://hlinkshowjump?jump=nextslide" highlightClick="1"/>
            <a:extLst>
              <a:ext uri="{FF2B5EF4-FFF2-40B4-BE49-F238E27FC236}">
                <a16:creationId xmlns:a16="http://schemas.microsoft.com/office/drawing/2014/main" id="{E458E667-C573-D02E-F426-91961E32CD7A}"/>
              </a:ext>
            </a:extLst>
          </p:cNvPr>
          <p:cNvSpPr/>
          <p:nvPr/>
        </p:nvSpPr>
        <p:spPr>
          <a:xfrm>
            <a:off x="12501349" y="5725236"/>
            <a:ext cx="1042416" cy="1042416"/>
          </a:xfrm>
          <a:prstGeom prst="actionButtonForwardNex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3" name="Picture 62" descr="A red and white circle with a white arrow in the middle&#10;&#10;Description automatically generated">
            <a:hlinkClick r:id="rId11"/>
            <a:extLst>
              <a:ext uri="{FF2B5EF4-FFF2-40B4-BE49-F238E27FC236}">
                <a16:creationId xmlns:a16="http://schemas.microsoft.com/office/drawing/2014/main" id="{10BCCC24-56FF-7BA2-E0B8-CA3EAC11CEE5}"/>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1861953" y="4600339"/>
            <a:ext cx="1147924" cy="1147924"/>
          </a:xfrm>
          <a:prstGeom prst="rect">
            <a:avLst/>
          </a:prstGeom>
        </p:spPr>
      </p:pic>
      <p:sp>
        <p:nvSpPr>
          <p:cNvPr id="1027" name="TextBox 1026">
            <a:extLst>
              <a:ext uri="{FF2B5EF4-FFF2-40B4-BE49-F238E27FC236}">
                <a16:creationId xmlns:a16="http://schemas.microsoft.com/office/drawing/2014/main" id="{0AD3C5A4-5FDB-90D2-015A-1D8A970BA100}"/>
              </a:ext>
            </a:extLst>
          </p:cNvPr>
          <p:cNvSpPr txBox="1"/>
          <p:nvPr/>
        </p:nvSpPr>
        <p:spPr>
          <a:xfrm>
            <a:off x="661443" y="5954580"/>
            <a:ext cx="362819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Roboto" panose="02000000000000000000" pitchFamily="2" charset="0"/>
                <a:ea typeface="+mn-ea"/>
                <a:cs typeface="+mn-cs"/>
              </a:rPr>
              <a:t>Video: First Generation Computer</a:t>
            </a:r>
          </a:p>
        </p:txBody>
      </p:sp>
    </p:spTree>
    <p:extLst>
      <p:ext uri="{BB962C8B-B14F-4D97-AF65-F5344CB8AC3E}">
        <p14:creationId xmlns:p14="http://schemas.microsoft.com/office/powerpoint/2010/main" val="3669545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8875" y="332204"/>
            <a:ext cx="11051336" cy="1033669"/>
          </a:xfrm>
        </p:spPr>
        <p:txBody>
          <a:bodyPr>
            <a:normAutofit fontScale="90000"/>
          </a:bodyPr>
          <a:lstStyle/>
          <a:p>
            <a:r>
              <a:rPr lang="en-GB" sz="5400" dirty="0">
                <a:solidFill>
                  <a:schemeClr val="bg1"/>
                </a:solidFill>
              </a:rPr>
              <a:t>Bg. </a:t>
            </a:r>
            <a:r>
              <a:rPr lang="en-GB" b="1" dirty="0">
                <a:solidFill>
                  <a:schemeClr val="bg1"/>
                </a:solidFill>
              </a:rPr>
              <a:t>Video: First Gen. Computer &amp; Operating System</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183110" y="1597432"/>
            <a:ext cx="5912890" cy="4405550"/>
          </a:xfrm>
        </p:spPr>
        <p:txBody>
          <a:bodyPr anchor="t">
            <a:noAutofit/>
          </a:bodyPr>
          <a:lstStyle/>
          <a:p>
            <a:pPr marL="0" indent="0">
              <a:lnSpc>
                <a:spcPct val="100000"/>
              </a:lnSpc>
              <a:spcBef>
                <a:spcPts val="0"/>
              </a:spcBef>
              <a:spcAft>
                <a:spcPts val="600"/>
              </a:spcAft>
              <a:buNone/>
            </a:pPr>
            <a:r>
              <a:rPr lang="en-GB" sz="2000" kern="100" dirty="0">
                <a:effectLst/>
                <a:ea typeface="DengXian" panose="02010600030101010101" pitchFamily="2" charset="-122"/>
                <a:cs typeface="Times New Roman" panose="02020603050405020304" pitchFamily="18" charset="0"/>
              </a:rPr>
              <a:t>If you have not covered this topic before and these topics are new to you and you would like more information, please watch the videos below, each one is only 1/few minutes.</a:t>
            </a:r>
          </a:p>
          <a:p>
            <a:pPr>
              <a:lnSpc>
                <a:spcPct val="100000"/>
              </a:lnSpc>
              <a:spcBef>
                <a:spcPts val="0"/>
              </a:spcBef>
              <a:spcAft>
                <a:spcPts val="600"/>
              </a:spcAft>
            </a:pPr>
            <a:r>
              <a:rPr lang="en-GB" sz="2000" kern="100" dirty="0">
                <a:effectLst/>
                <a:ea typeface="DengXian" panose="02010600030101010101" pitchFamily="2" charset="-122"/>
                <a:cs typeface="Times New Roman" panose="02020603050405020304" pitchFamily="18" charset="0"/>
              </a:rPr>
              <a:t>The </a:t>
            </a:r>
            <a:r>
              <a:rPr lang="en-GB" sz="2000" b="1" kern="100" dirty="0">
                <a:effectLst/>
                <a:ea typeface="DengXian" panose="02010600030101010101" pitchFamily="2" charset="-122"/>
                <a:cs typeface="Times New Roman" panose="02020603050405020304" pitchFamily="18" charset="0"/>
              </a:rPr>
              <a:t>Origins of Computers </a:t>
            </a:r>
            <a:r>
              <a:rPr lang="en-GB" sz="2000" kern="100" dirty="0">
                <a:effectLst/>
                <a:ea typeface="DengXian" panose="02010600030101010101" pitchFamily="2" charset="-122"/>
                <a:cs typeface="Times New Roman" panose="02020603050405020304" pitchFamily="18" charset="0"/>
              </a:rPr>
              <a:t>before OSs: </a:t>
            </a:r>
            <a:r>
              <a:rPr lang="en-GB" sz="2000" u="sng" kern="100" dirty="0">
                <a:solidFill>
                  <a:srgbClr val="0000FF"/>
                </a:solidFill>
                <a:effectLst/>
                <a:ea typeface="DengXian" panose="02010600030101010101" pitchFamily="2" charset="-122"/>
                <a:cs typeface="Times New Roman" panose="02020603050405020304" pitchFamily="18" charset="0"/>
                <a:hlinkClick r:id="rId3"/>
              </a:rPr>
              <a:t>Computers Before Operating Systems (youtube.com)</a:t>
            </a:r>
            <a:endParaRPr lang="en-GB" sz="2000" kern="100" dirty="0">
              <a:effectLst/>
              <a:ea typeface="DengXian" panose="02010600030101010101" pitchFamily="2" charset="-122"/>
              <a:cs typeface="Times New Roman" panose="02020603050405020304" pitchFamily="18" charset="0"/>
            </a:endParaRPr>
          </a:p>
          <a:p>
            <a:pPr>
              <a:lnSpc>
                <a:spcPct val="100000"/>
              </a:lnSpc>
              <a:spcBef>
                <a:spcPts val="0"/>
              </a:spcBef>
              <a:spcAft>
                <a:spcPts val="600"/>
              </a:spcAft>
            </a:pPr>
            <a:r>
              <a:rPr lang="en-GB" sz="2000" b="1" kern="100" dirty="0">
                <a:effectLst/>
                <a:ea typeface="DengXian" panose="02010600030101010101" pitchFamily="2" charset="-122"/>
                <a:cs typeface="Times New Roman" panose="02020603050405020304" pitchFamily="18" charset="0"/>
              </a:rPr>
              <a:t>ASCII System and Punch Card Computer </a:t>
            </a:r>
            <a:r>
              <a:rPr lang="en-GB" sz="2000" kern="100" dirty="0">
                <a:effectLst/>
                <a:ea typeface="DengXian" panose="02010600030101010101" pitchFamily="2" charset="-122"/>
                <a:cs typeface="Times New Roman" panose="02020603050405020304" pitchFamily="18" charset="0"/>
              </a:rPr>
              <a:t>Systems: </a:t>
            </a:r>
            <a:r>
              <a:rPr lang="en-GB" sz="2000" u="sng" kern="100" dirty="0">
                <a:solidFill>
                  <a:srgbClr val="0000FF"/>
                </a:solidFill>
                <a:effectLst/>
                <a:ea typeface="DengXian" panose="02010600030101010101" pitchFamily="2" charset="-122"/>
                <a:cs typeface="Times New Roman" panose="02020603050405020304" pitchFamily="18" charset="0"/>
                <a:hlinkClick r:id="rId3"/>
              </a:rPr>
              <a:t>Computers Before Operating Systems (youtube.com)</a:t>
            </a:r>
            <a:endParaRPr lang="en-GB" sz="2000" u="sng" kern="100" dirty="0">
              <a:solidFill>
                <a:srgbClr val="0000FF"/>
              </a:solidFill>
              <a:effectLst/>
              <a:ea typeface="DengXian" panose="02010600030101010101" pitchFamily="2" charset="-122"/>
              <a:cs typeface="Times New Roman" panose="02020603050405020304" pitchFamily="18" charset="0"/>
            </a:endParaRPr>
          </a:p>
          <a:p>
            <a:pPr>
              <a:lnSpc>
                <a:spcPct val="100000"/>
              </a:lnSpc>
              <a:spcBef>
                <a:spcPts val="0"/>
              </a:spcBef>
              <a:spcAft>
                <a:spcPts val="600"/>
              </a:spcAft>
            </a:pPr>
            <a:r>
              <a:rPr lang="en-US" sz="2000" b="1" kern="100" dirty="0">
                <a:effectLst/>
                <a:ea typeface="DengXian" panose="02010600030101010101" pitchFamily="2" charset="-122"/>
                <a:cs typeface="Times New Roman" panose="02020603050405020304" pitchFamily="18" charset="0"/>
              </a:rPr>
              <a:t>Computer History 1949 -1960</a:t>
            </a:r>
            <a:r>
              <a:rPr lang="en-US" sz="2000" kern="100" dirty="0">
                <a:effectLst/>
                <a:ea typeface="DengXian" panose="02010600030101010101" pitchFamily="2" charset="-122"/>
                <a:cs typeface="Times New Roman" panose="02020603050405020304" pitchFamily="18" charset="0"/>
              </a:rPr>
              <a:t>: </a:t>
            </a:r>
            <a:r>
              <a:rPr lang="en-US" sz="2000" kern="100" dirty="0">
                <a:effectLst/>
                <a:ea typeface="DengXian" panose="02010600030101010101" pitchFamily="2" charset="-122"/>
                <a:cs typeface="Times New Roman" panose="02020603050405020304" pitchFamily="18" charset="0"/>
                <a:hlinkClick r:id="rId4"/>
              </a:rPr>
              <a:t>Early Vacuum Tube Computers Overview</a:t>
            </a:r>
            <a:r>
              <a:rPr lang="en-US" sz="2000" kern="100" dirty="0">
                <a:effectLst/>
                <a:ea typeface="DengXian" panose="02010600030101010101" pitchFamily="2" charset="-122"/>
                <a:cs typeface="Times New Roman" panose="02020603050405020304" pitchFamily="18" charset="0"/>
              </a:rPr>
              <a:t>.</a:t>
            </a:r>
            <a:endParaRPr lang="en-GB" sz="2000" b="1" kern="100" dirty="0">
              <a:solidFill>
                <a:srgbClr val="0F0F0F"/>
              </a:solidFill>
              <a:effectLst/>
              <a:ea typeface="DengXian Light" panose="02010600030101010101" pitchFamily="2" charset="-122"/>
              <a:cs typeface="Times New Roman" panose="02020603050405020304" pitchFamily="18" charset="0"/>
            </a:endParaRPr>
          </a:p>
          <a:p>
            <a:pPr>
              <a:lnSpc>
                <a:spcPct val="100000"/>
              </a:lnSpc>
              <a:spcBef>
                <a:spcPts val="0"/>
              </a:spcBef>
              <a:spcAft>
                <a:spcPts val="600"/>
              </a:spcAft>
            </a:pPr>
            <a:r>
              <a:rPr lang="en-GB" sz="2000" b="1" kern="100" dirty="0">
                <a:solidFill>
                  <a:srgbClr val="0F0F0F"/>
                </a:solidFill>
                <a:effectLst/>
                <a:ea typeface="DengXian Light" panose="02010600030101010101" pitchFamily="2" charset="-122"/>
                <a:cs typeface="Times New Roman" panose="02020603050405020304" pitchFamily="18" charset="0"/>
              </a:rPr>
              <a:t>ENIAC</a:t>
            </a:r>
            <a:r>
              <a:rPr lang="en-GB" sz="2000" kern="100" dirty="0">
                <a:solidFill>
                  <a:srgbClr val="0F0F0F"/>
                </a:solidFill>
                <a:effectLst/>
                <a:ea typeface="DengXian Light" panose="02010600030101010101" pitchFamily="2" charset="-122"/>
                <a:cs typeface="Times New Roman" panose="02020603050405020304" pitchFamily="18" charset="0"/>
              </a:rPr>
              <a:t>: </a:t>
            </a:r>
            <a:r>
              <a:rPr lang="en-GB" sz="2000" kern="100" dirty="0">
                <a:solidFill>
                  <a:srgbClr val="0F0F0F"/>
                </a:solidFill>
                <a:effectLst/>
                <a:ea typeface="DengXian Light" panose="02010600030101010101" pitchFamily="2" charset="-122"/>
                <a:cs typeface="Times New Roman" panose="02020603050405020304" pitchFamily="18" charset="0"/>
                <a:hlinkClick r:id="rId5"/>
              </a:rPr>
              <a:t>The First Computer overview</a:t>
            </a:r>
            <a:r>
              <a:rPr lang="en-GB" sz="2000" kern="100" dirty="0">
                <a:solidFill>
                  <a:srgbClr val="0F0F0F"/>
                </a:solidFill>
                <a:effectLst/>
                <a:ea typeface="DengXian Light" panose="02010600030101010101" pitchFamily="2" charset="-122"/>
                <a:cs typeface="Times New Roman" panose="02020603050405020304" pitchFamily="18" charset="0"/>
              </a:rPr>
              <a:t>. </a:t>
            </a:r>
            <a:endParaRPr lang="en-GB" sz="2000" kern="100" dirty="0">
              <a:solidFill>
                <a:srgbClr val="0F0F0F"/>
              </a:solidFill>
              <a:ea typeface="DengXian Light" panose="02010600030101010101" pitchFamily="2" charset="-122"/>
              <a:cs typeface="Times New Roman" panose="02020603050405020304" pitchFamily="18" charset="0"/>
            </a:endParaRPr>
          </a:p>
          <a:p>
            <a:pPr>
              <a:lnSpc>
                <a:spcPct val="100000"/>
              </a:lnSpc>
              <a:spcBef>
                <a:spcPts val="0"/>
              </a:spcBef>
              <a:spcAft>
                <a:spcPts val="600"/>
              </a:spcAft>
            </a:pPr>
            <a:r>
              <a:rPr lang="en-GB" sz="2000" kern="100" dirty="0">
                <a:effectLst/>
                <a:ea typeface="DengXian" panose="02010600030101010101" pitchFamily="2" charset="-122"/>
                <a:cs typeface="Times New Roman" panose="02020603050405020304" pitchFamily="18" charset="0"/>
              </a:rPr>
              <a:t>Early </a:t>
            </a:r>
            <a:r>
              <a:rPr lang="en-GB" sz="2000" b="1" kern="100" dirty="0">
                <a:effectLst/>
                <a:ea typeface="DengXian" panose="02010600030101010101" pitchFamily="2" charset="-122"/>
                <a:cs typeface="Times New Roman" panose="02020603050405020304" pitchFamily="18" charset="0"/>
              </a:rPr>
              <a:t>Job and Batch Computer Operating Systems</a:t>
            </a:r>
            <a:r>
              <a:rPr lang="en-GB" sz="2000" kern="100" dirty="0">
                <a:effectLst/>
                <a:ea typeface="DengXian" panose="02010600030101010101" pitchFamily="2" charset="-122"/>
                <a:cs typeface="Times New Roman" panose="02020603050405020304" pitchFamily="18" charset="0"/>
              </a:rPr>
              <a:t>: </a:t>
            </a:r>
            <a:r>
              <a:rPr lang="en-US" sz="2000" u="sng" kern="100" dirty="0">
                <a:solidFill>
                  <a:srgbClr val="0000FF"/>
                </a:solidFill>
                <a:effectLst/>
                <a:ea typeface="DengXian" panose="02010600030101010101" pitchFamily="2" charset="-122"/>
                <a:cs typeface="Times New Roman" panose="02020603050405020304" pitchFamily="18" charset="0"/>
                <a:hlinkClick r:id="rId6"/>
              </a:rPr>
              <a:t>What is Batch Operating System? Advantages and Disadvantages?.</a:t>
            </a:r>
            <a:endParaRPr lang="en-GB" sz="2000" kern="100" dirty="0">
              <a:effectLst/>
              <a:ea typeface="DengXian" panose="02010600030101010101" pitchFamily="2" charset="-122"/>
              <a:cs typeface="Times New Roman" panose="02020603050405020304" pitchFamily="18" charset="0"/>
            </a:endParaRPr>
          </a:p>
          <a:p>
            <a:pPr>
              <a:lnSpc>
                <a:spcPct val="100000"/>
              </a:lnSpc>
              <a:spcBef>
                <a:spcPts val="0"/>
              </a:spcBef>
              <a:spcAft>
                <a:spcPts val="600"/>
              </a:spcAft>
            </a:pPr>
            <a:endParaRPr lang="en-GB" sz="2400" dirty="0"/>
          </a:p>
        </p:txBody>
      </p:sp>
      <p:pic>
        <p:nvPicPr>
          <p:cNvPr id="6" name="Picture 5" descr="A person standing in front of a machine&#10;&#10;Description automatically generated">
            <a:extLst>
              <a:ext uri="{FF2B5EF4-FFF2-40B4-BE49-F238E27FC236}">
                <a16:creationId xmlns:a16="http://schemas.microsoft.com/office/drawing/2014/main" id="{2C113ABC-D52D-EF51-2A38-BB3869A1A609}"/>
              </a:ext>
            </a:extLst>
          </p:cNvPr>
          <p:cNvPicPr>
            <a:picLocks noChangeAspect="1"/>
          </p:cNvPicPr>
          <p:nvPr/>
        </p:nvPicPr>
        <p:blipFill rotWithShape="1">
          <a:blip r:embed="rId7"/>
          <a:srcRect l="23110" t="1464" r="1599"/>
          <a:stretch/>
        </p:blipFill>
        <p:spPr>
          <a:xfrm>
            <a:off x="5984543" y="1654002"/>
            <a:ext cx="6024347" cy="4455605"/>
          </a:xfrm>
          <a:prstGeom prst="rect">
            <a:avLst/>
          </a:prstGeom>
        </p:spPr>
      </p:pic>
    </p:spTree>
    <p:extLst>
      <p:ext uri="{BB962C8B-B14F-4D97-AF65-F5344CB8AC3E}">
        <p14:creationId xmlns:p14="http://schemas.microsoft.com/office/powerpoint/2010/main" val="2843709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79093"/>
            <a:ext cx="11659866" cy="1033669"/>
          </a:xfrm>
        </p:spPr>
        <p:txBody>
          <a:bodyPr>
            <a:normAutofit fontScale="90000"/>
          </a:bodyPr>
          <a:lstStyle/>
          <a:p>
            <a:r>
              <a:rPr lang="en-GB" sz="5400" dirty="0">
                <a:solidFill>
                  <a:schemeClr val="bg1"/>
                </a:solidFill>
              </a:rPr>
              <a:t>Bg. </a:t>
            </a:r>
            <a:r>
              <a:rPr lang="en-GB" b="1" dirty="0">
                <a:solidFill>
                  <a:schemeClr val="bg1"/>
                </a:solidFill>
              </a:rPr>
              <a:t>First Computers: UNIVAC1 (1951) &amp; IBM 701 (1952)</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155670" y="1791855"/>
            <a:ext cx="6851457" cy="4405550"/>
          </a:xfrm>
        </p:spPr>
        <p:txBody>
          <a:bodyPr anchor="t">
            <a:noAutofit/>
          </a:bodyPr>
          <a:lstStyle/>
          <a:p>
            <a:pPr>
              <a:lnSpc>
                <a:spcPct val="100000"/>
              </a:lnSpc>
              <a:spcBef>
                <a:spcPts val="600"/>
              </a:spcBef>
              <a:spcAft>
                <a:spcPts val="600"/>
              </a:spcAft>
            </a:pPr>
            <a:r>
              <a:rPr lang="en-GB" sz="24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Examples of early 1</a:t>
            </a:r>
            <a:r>
              <a:rPr lang="en-GB" sz="2400" kern="100" baseline="300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st</a:t>
            </a:r>
            <a:r>
              <a:rPr lang="en-GB" sz="24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/2</a:t>
            </a:r>
            <a:r>
              <a:rPr lang="en-GB" sz="2400" kern="100" baseline="300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nd</a:t>
            </a:r>
            <a:r>
              <a:rPr lang="en-GB" sz="24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 Gen Computers were the </a:t>
            </a:r>
            <a:r>
              <a:rPr lang="en-GB" sz="2400" b="1"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UNIVAC1</a:t>
            </a:r>
            <a:r>
              <a:rPr lang="en-GB" sz="24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 (1951) and the </a:t>
            </a:r>
            <a:r>
              <a:rPr lang="en-GB" sz="2400" b="1"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IBM 701 (1952).</a:t>
            </a:r>
          </a:p>
          <a:p>
            <a:pPr>
              <a:lnSpc>
                <a:spcPct val="100000"/>
              </a:lnSpc>
              <a:spcBef>
                <a:spcPts val="600"/>
              </a:spcBef>
              <a:spcAft>
                <a:spcPts val="600"/>
              </a:spcAft>
            </a:pPr>
            <a:r>
              <a:rPr lang="en-GB" sz="2400" dirty="0"/>
              <a:t>“</a:t>
            </a:r>
            <a:r>
              <a:rPr lang="en-US" sz="2400" b="1" dirty="0"/>
              <a:t>UNIVAC I (Universal Automatic Computer I) </a:t>
            </a:r>
            <a:r>
              <a:rPr lang="en-US" sz="2400" dirty="0"/>
              <a:t>was the first general-purpose electronic digital computer design for business application produced in the United States.</a:t>
            </a:r>
            <a:r>
              <a:rPr lang="en-GB" sz="2400" dirty="0"/>
              <a:t>” </a:t>
            </a:r>
            <a:r>
              <a:rPr lang="en-GB" sz="1000" dirty="0"/>
              <a:t>(</a:t>
            </a:r>
            <a:r>
              <a:rPr lang="en-GB" sz="1000" dirty="0">
                <a:hlinkClick r:id="rId3"/>
              </a:rPr>
              <a:t>r</a:t>
            </a:r>
            <a:r>
              <a:rPr lang="en-GB" sz="1000" dirty="0"/>
              <a:t>)</a:t>
            </a:r>
          </a:p>
          <a:p>
            <a:pPr>
              <a:lnSpc>
                <a:spcPct val="100000"/>
              </a:lnSpc>
              <a:spcBef>
                <a:spcPts val="600"/>
              </a:spcBef>
              <a:spcAft>
                <a:spcPts val="600"/>
              </a:spcAft>
            </a:pPr>
            <a:r>
              <a:rPr lang="en-US" sz="2400" dirty="0"/>
              <a:t>“</a:t>
            </a:r>
            <a:r>
              <a:rPr lang="en-US" sz="2400" b="1" dirty="0"/>
              <a:t>IBM 701 (Electronic Data Processing Machine)</a:t>
            </a:r>
            <a:r>
              <a:rPr lang="en-US" sz="2400" dirty="0"/>
              <a:t>, known as the Defense Calculator while in development, was IBM’s first commercial scientific computer and its first series production mainframe computer” </a:t>
            </a:r>
            <a:r>
              <a:rPr lang="en-GB" sz="1000" dirty="0"/>
              <a:t>(</a:t>
            </a:r>
            <a:r>
              <a:rPr lang="en-GB" sz="1000" dirty="0">
                <a:hlinkClick r:id="rId4"/>
              </a:rPr>
              <a:t>r</a:t>
            </a:r>
            <a:r>
              <a:rPr lang="en-GB" sz="1000" dirty="0"/>
              <a:t>)</a:t>
            </a:r>
          </a:p>
        </p:txBody>
      </p:sp>
      <p:pic>
        <p:nvPicPr>
          <p:cNvPr id="4" name="Picture 4">
            <a:extLst>
              <a:ext uri="{FF2B5EF4-FFF2-40B4-BE49-F238E27FC236}">
                <a16:creationId xmlns:a16="http://schemas.microsoft.com/office/drawing/2014/main" id="{284D9F7D-AED8-A846-6F7A-0F9A4C59C6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7129" y="1197272"/>
            <a:ext cx="4892578" cy="37845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0FA01639-7CB7-5596-5C17-78133285E8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53418" y="3905965"/>
            <a:ext cx="2095500" cy="27908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BE30FCB-9579-5C91-76B5-98DF7850D300}"/>
              </a:ext>
            </a:extLst>
          </p:cNvPr>
          <p:cNvSpPr txBox="1"/>
          <p:nvPr/>
        </p:nvSpPr>
        <p:spPr>
          <a:xfrm>
            <a:off x="7104259" y="4515256"/>
            <a:ext cx="135053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00" cap="none" spc="0" normalizeH="0" baseline="0" noProof="0" dirty="0">
                <a:ln>
                  <a:noFill/>
                </a:ln>
                <a:solidFill>
                  <a:srgbClr val="232323"/>
                </a:solidFill>
                <a:effectLst/>
                <a:highlight>
                  <a:srgbClr val="00FFFF"/>
                </a:highlight>
                <a:uLnTx/>
                <a:uFillTx/>
                <a:latin typeface="Calibri" panose="020F0502020204030204" pitchFamily="34" charset="0"/>
                <a:ea typeface="DengXian" panose="02010600030101010101" pitchFamily="2" charset="-122"/>
                <a:cs typeface="Calibri" panose="020F0502020204030204" pitchFamily="34" charset="0"/>
              </a:rPr>
              <a:t>UNIVAC1</a:t>
            </a:r>
            <a:endParaRPr kumimoji="0" lang="en-GB" sz="24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F10FAFC0-F8F1-8692-8C76-18C0D80FA1FF}"/>
              </a:ext>
            </a:extLst>
          </p:cNvPr>
          <p:cNvSpPr txBox="1"/>
          <p:nvPr/>
        </p:nvSpPr>
        <p:spPr>
          <a:xfrm>
            <a:off x="9708677" y="5980234"/>
            <a:ext cx="128459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00" cap="none" spc="0" normalizeH="0" baseline="0" noProof="0" dirty="0">
                <a:ln>
                  <a:noFill/>
                </a:ln>
                <a:solidFill>
                  <a:srgbClr val="232323"/>
                </a:solidFill>
                <a:effectLst/>
                <a:highlight>
                  <a:srgbClr val="00FFFF"/>
                </a:highlight>
                <a:uLnTx/>
                <a:uFillTx/>
                <a:latin typeface="Calibri" panose="020F0502020204030204" pitchFamily="34" charset="0"/>
                <a:ea typeface="DengXian" panose="02010600030101010101" pitchFamily="2" charset="-122"/>
                <a:cs typeface="Calibri" panose="020F0502020204030204" pitchFamily="34" charset="0"/>
              </a:rPr>
              <a:t>IBM 701 </a:t>
            </a:r>
            <a:endParaRPr kumimoji="0" lang="en-GB"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spTree>
    <p:extLst>
      <p:ext uri="{BB962C8B-B14F-4D97-AF65-F5344CB8AC3E}">
        <p14:creationId xmlns:p14="http://schemas.microsoft.com/office/powerpoint/2010/main" val="1476838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8" y="375477"/>
            <a:ext cx="9895951" cy="1033669"/>
          </a:xfrm>
        </p:spPr>
        <p:txBody>
          <a:bodyPr>
            <a:normAutofit/>
          </a:bodyPr>
          <a:lstStyle/>
          <a:p>
            <a:r>
              <a:rPr lang="en-GB" sz="4000" b="1" dirty="0">
                <a:solidFill>
                  <a:srgbClr val="FFFFFF"/>
                </a:solidFill>
              </a:rPr>
              <a:t>2</a:t>
            </a:r>
            <a:r>
              <a:rPr lang="en-GB" sz="4000" b="1" baseline="30000" dirty="0">
                <a:solidFill>
                  <a:srgbClr val="FFFFFF"/>
                </a:solidFill>
              </a:rPr>
              <a:t>nd</a:t>
            </a:r>
            <a:r>
              <a:rPr lang="en-GB" sz="4000" b="1" dirty="0">
                <a:solidFill>
                  <a:srgbClr val="FFFFFF"/>
                </a:solidFill>
              </a:rPr>
              <a:t> Gen. OSs </a:t>
            </a:r>
            <a:r>
              <a:rPr lang="en-GB" sz="4000" dirty="0">
                <a:solidFill>
                  <a:srgbClr val="FFFFFF"/>
                </a:solidFill>
              </a:rPr>
              <a:t>(</a:t>
            </a:r>
            <a:r>
              <a:rPr lang="en-GB" sz="4000" dirty="0">
                <a:solidFill>
                  <a:schemeClr val="bg1"/>
                </a:solidFill>
              </a:rPr>
              <a:t>50s to 60s): Batch Processing</a:t>
            </a:r>
            <a:endParaRPr lang="en-GB" sz="4000" b="1" dirty="0">
              <a:solidFill>
                <a:schemeClr val="bg1"/>
              </a:solidFill>
            </a:endParaRP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257698" y="1597432"/>
            <a:ext cx="9048772" cy="4405550"/>
          </a:xfrm>
        </p:spPr>
        <p:txBody>
          <a:bodyPr anchor="t">
            <a:noAutofit/>
          </a:bodyPr>
          <a:lstStyle/>
          <a:p>
            <a:pPr>
              <a:lnSpc>
                <a:spcPct val="100000"/>
              </a:lnSpc>
              <a:spcBef>
                <a:spcPts val="0"/>
              </a:spcBef>
              <a:spcAft>
                <a:spcPts val="600"/>
              </a:spcAft>
            </a:pPr>
            <a:r>
              <a:rPr lang="en-GB" sz="2000" kern="100" dirty="0">
                <a:solidFill>
                  <a:srgbClr val="232323"/>
                </a:solidFill>
                <a:latin typeface="Calibri" panose="020F0502020204030204" pitchFamily="34" charset="0"/>
                <a:ea typeface="DengXian" panose="02010600030101010101" pitchFamily="2" charset="-122"/>
                <a:cs typeface="Calibri" panose="020F0502020204030204" pitchFamily="34" charset="0"/>
              </a:rPr>
              <a:t>Smaller and more reliable ‘</a:t>
            </a:r>
            <a:r>
              <a:rPr lang="en-GB" sz="2000" b="1" kern="100" dirty="0">
                <a:solidFill>
                  <a:srgbClr val="232323"/>
                </a:solidFill>
                <a:latin typeface="Calibri" panose="020F0502020204030204" pitchFamily="34" charset="0"/>
                <a:ea typeface="DengXian" panose="02010600030101010101" pitchFamily="2" charset="-122"/>
                <a:cs typeface="Calibri" panose="020F0502020204030204" pitchFamily="34" charset="0"/>
              </a:rPr>
              <a:t>Transistors</a:t>
            </a:r>
            <a:r>
              <a:rPr lang="en-GB" sz="2000" kern="100" dirty="0">
                <a:solidFill>
                  <a:srgbClr val="232323"/>
                </a:solidFill>
                <a:latin typeface="Calibri" panose="020F0502020204030204" pitchFamily="34" charset="0"/>
                <a:ea typeface="DengXian" panose="02010600030101010101" pitchFamily="2" charset="-122"/>
                <a:cs typeface="Calibri" panose="020F0502020204030204" pitchFamily="34" charset="0"/>
              </a:rPr>
              <a:t>’ </a:t>
            </a:r>
            <a:r>
              <a:rPr lang="en-GB" sz="2000" b="1" kern="100" dirty="0">
                <a:solidFill>
                  <a:srgbClr val="232323"/>
                </a:solidFill>
                <a:latin typeface="Calibri" panose="020F0502020204030204" pitchFamily="34" charset="0"/>
                <a:ea typeface="DengXian" panose="02010600030101010101" pitchFamily="2" charset="-122"/>
                <a:cs typeface="Calibri" panose="020F0502020204030204" pitchFamily="34" charset="0"/>
              </a:rPr>
              <a:t>replaced Vacuum tubes</a:t>
            </a:r>
            <a:r>
              <a:rPr lang="en-GB" sz="2000" kern="100" dirty="0">
                <a:solidFill>
                  <a:srgbClr val="232323"/>
                </a:solidFill>
                <a:latin typeface="Calibri" panose="020F0502020204030204" pitchFamily="34" charset="0"/>
                <a:ea typeface="DengXian" panose="02010600030101010101" pitchFamily="2" charset="-122"/>
                <a:cs typeface="Calibri" panose="020F0502020204030204" pitchFamily="34" charset="0"/>
              </a:rPr>
              <a:t>. </a:t>
            </a:r>
          </a:p>
          <a:p>
            <a:pPr lvl="1">
              <a:lnSpc>
                <a:spcPct val="100000"/>
              </a:lnSpc>
              <a:spcBef>
                <a:spcPts val="0"/>
              </a:spcBef>
              <a:spcAft>
                <a:spcPts val="600"/>
              </a:spcAft>
            </a:pPr>
            <a:r>
              <a:rPr lang="en-GB" sz="1600" kern="100" dirty="0">
                <a:solidFill>
                  <a:srgbClr val="232323"/>
                </a:solidFill>
                <a:latin typeface="Calibri" panose="020F0502020204030204" pitchFamily="34" charset="0"/>
                <a:ea typeface="DengXian" panose="02010600030101010101" pitchFamily="2" charset="-122"/>
                <a:cs typeface="Calibri" panose="020F0502020204030204" pitchFamily="34" charset="0"/>
              </a:rPr>
              <a:t>Bg. Bell Laboratories, the research development and innovation dept. of AT</a:t>
            </a:r>
            <a:r>
              <a:rPr lang="en-GB" sz="16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&amp;T (American </a:t>
            </a:r>
            <a:br>
              <a:rPr lang="en-GB" sz="16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br>
            <a:r>
              <a:rPr lang="en-GB" sz="1600" kern="100" dirty="0">
                <a:solidFill>
                  <a:srgbClr val="232323"/>
                </a:solidFill>
                <a:effectLst/>
                <a:latin typeface="Calibri" panose="020F0502020204030204" pitchFamily="34" charset="0"/>
                <a:ea typeface="DengXian" panose="02010600030101010101" pitchFamily="2" charset="-122"/>
                <a:cs typeface="Calibri" panose="020F0502020204030204" pitchFamily="34" charset="0"/>
              </a:rPr>
              <a:t>Telecommunication Company) invented the ‘Transistor’ in 1947. Bell Labs is now owned by Finland company Nokia.</a:t>
            </a:r>
          </a:p>
          <a:p>
            <a:pPr>
              <a:lnSpc>
                <a:spcPct val="100000"/>
              </a:lnSpc>
              <a:spcBef>
                <a:spcPts val="0"/>
              </a:spcBef>
              <a:spcAft>
                <a:spcPts val="600"/>
              </a:spcAft>
            </a:pP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2</a:t>
            </a:r>
            <a:r>
              <a:rPr lang="en-GB" sz="2000" kern="100" baseline="300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nd</a:t>
            </a: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Gen. OSs used a </a:t>
            </a:r>
            <a:r>
              <a:rPr lang="en-GB" sz="20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single stream</a:t>
            </a: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a:t>
            </a:r>
            <a:r>
              <a:rPr lang="en-GB" sz="20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Batch processing system’</a:t>
            </a: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all </a:t>
            </a:r>
            <a:r>
              <a:rPr lang="en-GB" sz="20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similar jobs</a:t>
            </a: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were grouped in </a:t>
            </a:r>
            <a:r>
              <a:rPr lang="en-GB" sz="20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batches</a:t>
            </a: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of punched cards</a:t>
            </a:r>
            <a:r>
              <a:rPr lang="en-GB" sz="20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 and submitted to the OS that would tell the machine how to process the tasks. After the completion of each batch of jobs, the operating system would be wiped and re-configured for the next job.</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0000"/>
              </a:lnSpc>
              <a:spcBef>
                <a:spcPts val="0"/>
              </a:spcBef>
              <a:spcAft>
                <a:spcPts val="600"/>
              </a:spcAft>
            </a:pPr>
            <a:r>
              <a:rPr lang="en-GB" sz="2000" kern="100" dirty="0">
                <a:effectLst/>
                <a:highlight>
                  <a:srgbClr val="FFFF00"/>
                </a:highlight>
                <a:latin typeface="Calibri" panose="020F0502020204030204" pitchFamily="34" charset="0"/>
                <a:ea typeface="DengXian" panose="02010600030101010101" pitchFamily="2" charset="-122"/>
                <a:cs typeface="Calibri" panose="020F0502020204030204" pitchFamily="34" charset="0"/>
              </a:rPr>
              <a:t>This allowed the hardware to </a:t>
            </a:r>
            <a:r>
              <a:rPr lang="en-GB" sz="2000" b="1" kern="100" dirty="0">
                <a:effectLst/>
                <a:highlight>
                  <a:srgbClr val="FFFF00"/>
                </a:highlight>
                <a:latin typeface="Calibri" panose="020F0502020204030204" pitchFamily="34" charset="0"/>
                <a:ea typeface="DengXian" panose="02010600030101010101" pitchFamily="2" charset="-122"/>
                <a:cs typeface="Calibri" panose="020F0502020204030204" pitchFamily="34" charset="0"/>
              </a:rPr>
              <a:t>work on similar multiple jobs sequentially </a:t>
            </a:r>
            <a:r>
              <a:rPr lang="en-GB" sz="2000" kern="100" dirty="0">
                <a:effectLst/>
                <a:highlight>
                  <a:srgbClr val="FFFF00"/>
                </a:highlight>
                <a:latin typeface="Calibri" panose="020F0502020204030204" pitchFamily="34" charset="0"/>
                <a:ea typeface="DengXian" panose="02010600030101010101" pitchFamily="2" charset="-122"/>
                <a:cs typeface="Calibri" panose="020F0502020204030204" pitchFamily="34" charset="0"/>
              </a:rPr>
              <a:t>in one batch. </a:t>
            </a:r>
            <a:r>
              <a:rPr lang="en-GB" sz="2000" kern="100" dirty="0">
                <a:effectLst/>
                <a:latin typeface="Calibri" panose="020F0502020204030204" pitchFamily="34" charset="0"/>
                <a:ea typeface="DengXian" panose="02010600030101010101" pitchFamily="2" charset="-122"/>
                <a:cs typeface="Calibri" panose="020F0502020204030204" pitchFamily="34" charset="0"/>
              </a:rPr>
              <a:t>This avoided having to reset the hardware for every single job/task.</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0000"/>
              </a:lnSpc>
              <a:spcBef>
                <a:spcPts val="0"/>
              </a:spcBef>
              <a:spcAft>
                <a:spcPts val="600"/>
              </a:spcAft>
            </a:pP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The first OS was known as </a:t>
            </a:r>
            <a:r>
              <a:rPr lang="en-GB" sz="20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GMOS, General Motors</a:t>
            </a:r>
            <a:r>
              <a:rPr lang="en-GB" sz="2000"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 </a:t>
            </a:r>
            <a:r>
              <a:rPr lang="en-GB" sz="2000" b="1" kern="100" dirty="0">
                <a:solidFill>
                  <a:srgbClr val="333333"/>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O</a:t>
            </a:r>
            <a:r>
              <a:rPr lang="en-GB" sz="2000" b="1" kern="100" dirty="0">
                <a:solidFill>
                  <a:srgbClr val="000000"/>
                </a:solidFill>
                <a:effectLst/>
                <a:highlight>
                  <a:srgbClr val="FFFF00"/>
                </a:highlight>
                <a:latin typeface="Calibri" panose="020F0502020204030204" pitchFamily="34" charset="0"/>
                <a:ea typeface="DengXian" panose="02010600030101010101" pitchFamily="2" charset="-122"/>
                <a:cs typeface="Calibri" panose="020F0502020204030204" pitchFamily="34" charset="0"/>
              </a:rPr>
              <a:t>perating System</a:t>
            </a:r>
            <a:r>
              <a:rPr lang="en-GB" sz="2000"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r>
              <a:rPr lang="en-GB" sz="2000"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that GM developed for it’s</a:t>
            </a:r>
            <a:r>
              <a:rPr lang="en-GB" sz="2000" b="1" kern="100" dirty="0">
                <a:solidFill>
                  <a:srgbClr val="000000"/>
                </a:solidFill>
                <a:effectLst/>
                <a:latin typeface="Calibri" panose="020F0502020204030204" pitchFamily="34" charset="0"/>
                <a:ea typeface="DengXian" panose="02010600030101010101" pitchFamily="2" charset="-122"/>
                <a:cs typeface="Calibri" panose="020F0502020204030204" pitchFamily="34" charset="0"/>
              </a:rPr>
              <a:t> </a:t>
            </a:r>
            <a:r>
              <a:rPr lang="en-GB" sz="2000" b="1" kern="100" dirty="0">
                <a:solidFill>
                  <a:srgbClr val="333333"/>
                </a:solidFill>
                <a:effectLst/>
                <a:latin typeface="Calibri" panose="020F0502020204030204" pitchFamily="34" charset="0"/>
                <a:ea typeface="DengXian" panose="02010600030101010101" pitchFamily="2" charset="-122"/>
                <a:cs typeface="Times New Roman" panose="02020603050405020304" pitchFamily="18" charset="0"/>
              </a:rPr>
              <a:t>IBM</a:t>
            </a:r>
            <a:r>
              <a:rPr lang="en-GB" sz="20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 </a:t>
            </a:r>
            <a:r>
              <a:rPr lang="en-GB" sz="2000" b="1"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704</a:t>
            </a:r>
            <a:r>
              <a:rPr lang="en-GB" sz="20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 </a:t>
            </a:r>
            <a:r>
              <a:rPr lang="en-GB" sz="2000" b="1"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computer</a:t>
            </a:r>
            <a:r>
              <a:rPr lang="en-GB" sz="2000" kern="100" dirty="0">
                <a:solidFill>
                  <a:srgbClr val="333333"/>
                </a:solidFill>
                <a:effectLst/>
                <a:latin typeface="Calibri" panose="020F0502020204030204" pitchFamily="34" charset="0"/>
                <a:ea typeface="DengXian" panose="02010600030101010101" pitchFamily="2" charset="-122"/>
                <a:cs typeface="Calibri" panose="020F0502020204030204" pitchFamily="34" charset="0"/>
              </a:rPr>
              <a:t> (IBM were the leading provider of Computer hardware at the time).</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p:txBody>
      </p:sp>
      <p:grpSp>
        <p:nvGrpSpPr>
          <p:cNvPr id="9" name="Group 8">
            <a:extLst>
              <a:ext uri="{FF2B5EF4-FFF2-40B4-BE49-F238E27FC236}">
                <a16:creationId xmlns:a16="http://schemas.microsoft.com/office/drawing/2014/main" id="{0E646587-AAC6-9CEE-90EF-6AE5186F22FF}"/>
              </a:ext>
            </a:extLst>
          </p:cNvPr>
          <p:cNvGrpSpPr/>
          <p:nvPr/>
        </p:nvGrpSpPr>
        <p:grpSpPr>
          <a:xfrm>
            <a:off x="9306470" y="4528552"/>
            <a:ext cx="2813168" cy="2121239"/>
            <a:chOff x="9306470" y="2976956"/>
            <a:chExt cx="2813168" cy="2121239"/>
          </a:xfrm>
        </p:grpSpPr>
        <p:pic>
          <p:nvPicPr>
            <p:cNvPr id="1026" name="Picture 2">
              <a:extLst>
                <a:ext uri="{FF2B5EF4-FFF2-40B4-BE49-F238E27FC236}">
                  <a16:creationId xmlns:a16="http://schemas.microsoft.com/office/drawing/2014/main" id="{92BBAF25-0038-C06D-FDA5-F345C74631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6470" y="2976956"/>
              <a:ext cx="2667000" cy="21145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528230B-DD6D-2E9E-A98C-FC64F6D50C5F}"/>
                </a:ext>
              </a:extLst>
            </p:cNvPr>
            <p:cNvSpPr txBox="1"/>
            <p:nvPr/>
          </p:nvSpPr>
          <p:spPr>
            <a:xfrm>
              <a:off x="9306470" y="4790418"/>
              <a:ext cx="2813168"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1"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mn-ea"/>
                  <a:cs typeface="+mn-cs"/>
                </a:rPr>
                <a:t>An IBM 704 computer in 1957</a:t>
              </a:r>
              <a:endParaRPr kumimoji="0" lang="en-GB" sz="14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grpSp>
      <p:sp>
        <p:nvSpPr>
          <p:cNvPr id="7" name="TextBox 6">
            <a:extLst>
              <a:ext uri="{FF2B5EF4-FFF2-40B4-BE49-F238E27FC236}">
                <a16:creationId xmlns:a16="http://schemas.microsoft.com/office/drawing/2014/main" id="{8345F5B8-7714-4CFC-41F6-5AA7F9B1336B}"/>
              </a:ext>
            </a:extLst>
          </p:cNvPr>
          <p:cNvSpPr txBox="1"/>
          <p:nvPr/>
        </p:nvSpPr>
        <p:spPr>
          <a:xfrm>
            <a:off x="504171" y="5750004"/>
            <a:ext cx="8647513" cy="86177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mn-cs"/>
              </a:rPr>
              <a:t>Bg.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mn-cs"/>
              </a:rPr>
              <a:t>The </a:t>
            </a: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mn-cs"/>
              </a:rPr>
              <a:t>Batch System</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 was introduced to reduce time having to reset the computer for each job. A Batch (of cards) of similar jobs, was </a:t>
            </a: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input</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 into a tray (offline) and read into/onto </a:t>
            </a: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mn-cs"/>
              </a:rPr>
              <a:t>magnetic tape</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 The tape was then mounted on a tape drive. The </a:t>
            </a: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batch operating system</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 was loaded in which then read the first job from the tape and ran it. The </a:t>
            </a: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output</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mn-cs"/>
              </a:rPr>
              <a:t> was written on another tape. After the batch of jobs were done, the output was printed onto a thin tape that could be read by the users/programmers.</a:t>
            </a:r>
            <a:endParaRPr kumimoji="0" lang="en-GB"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8" name="Picture 17" descr="A stack of holes in a wood box&#10;&#10;Description automatically generated with medium confidence">
            <a:extLst>
              <a:ext uri="{FF2B5EF4-FFF2-40B4-BE49-F238E27FC236}">
                <a16:creationId xmlns:a16="http://schemas.microsoft.com/office/drawing/2014/main" id="{E66C4D81-58F6-C436-6E39-99EE388D3170}"/>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2542" t="22149" r="10861" b="3357"/>
          <a:stretch/>
        </p:blipFill>
        <p:spPr>
          <a:xfrm>
            <a:off x="9306470" y="2545353"/>
            <a:ext cx="2631577" cy="1921204"/>
          </a:xfrm>
          <a:prstGeom prst="rect">
            <a:avLst/>
          </a:prstGeom>
        </p:spPr>
      </p:pic>
      <p:sp>
        <p:nvSpPr>
          <p:cNvPr id="19" name="TextBox 18">
            <a:extLst>
              <a:ext uri="{FF2B5EF4-FFF2-40B4-BE49-F238E27FC236}">
                <a16:creationId xmlns:a16="http://schemas.microsoft.com/office/drawing/2014/main" id="{349B2E84-751C-FBC8-6FF9-7CCB565B02F0}"/>
              </a:ext>
            </a:extLst>
          </p:cNvPr>
          <p:cNvSpPr txBox="1"/>
          <p:nvPr/>
        </p:nvSpPr>
        <p:spPr>
          <a:xfrm>
            <a:off x="9234108" y="6584618"/>
            <a:ext cx="2023876" cy="1692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ruralindiaonline.org/en/articles/kuthampully-weavers-off-white-to-darkness/"/>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6" tooltip="https://creativecommons.org/licenses/by-nc-nd/3.0/"/>
              </a:rPr>
              <a:t>CC BY-NC-ND</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1" name="Picture 20" descr="A close-up of a transistor&#10;&#10;Description automatically generated">
            <a:extLst>
              <a:ext uri="{FF2B5EF4-FFF2-40B4-BE49-F238E27FC236}">
                <a16:creationId xmlns:a16="http://schemas.microsoft.com/office/drawing/2014/main" id="{9A49B8EF-5541-2241-F636-4FAEF6B50EB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302725" y="61995"/>
            <a:ext cx="2631577" cy="2421363"/>
          </a:xfrm>
          <a:prstGeom prst="rect">
            <a:avLst/>
          </a:prstGeom>
        </p:spPr>
      </p:pic>
      <p:sp>
        <p:nvSpPr>
          <p:cNvPr id="22" name="TextBox 21">
            <a:extLst>
              <a:ext uri="{FF2B5EF4-FFF2-40B4-BE49-F238E27FC236}">
                <a16:creationId xmlns:a16="http://schemas.microsoft.com/office/drawing/2014/main" id="{582BEEBA-0946-99D7-43A1-892B6CDACB5D}"/>
              </a:ext>
            </a:extLst>
          </p:cNvPr>
          <p:cNvSpPr txBox="1"/>
          <p:nvPr/>
        </p:nvSpPr>
        <p:spPr>
          <a:xfrm>
            <a:off x="9234108" y="4405222"/>
            <a:ext cx="2696940" cy="184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8" tooltip="https://pfnicholls.com/Electronics/transistors_bipolar.html"/>
              </a:rPr>
              <a:t>This Photo</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9" tooltip="https://creativecommons.org/licenses/by/3.0/"/>
              </a:rPr>
              <a:t>CC BY</a:t>
            </a:r>
            <a:endPar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1993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29586" y="375580"/>
            <a:ext cx="10942569" cy="1033669"/>
          </a:xfrm>
        </p:spPr>
        <p:txBody>
          <a:bodyPr>
            <a:normAutofit fontScale="90000"/>
          </a:bodyPr>
          <a:lstStyle/>
          <a:p>
            <a:r>
              <a:rPr lang="en-US" sz="5300" b="1" dirty="0">
                <a:solidFill>
                  <a:schemeClr val="bg1"/>
                </a:solidFill>
              </a:rPr>
              <a:t>Bg. </a:t>
            </a:r>
            <a:r>
              <a:rPr lang="en-US" dirty="0">
                <a:solidFill>
                  <a:schemeClr val="bg1"/>
                </a:solidFill>
              </a:rPr>
              <a:t>Video: Why do Computers use 1s and 0s? </a:t>
            </a:r>
            <a:r>
              <a:rPr lang="en-US" b="1" dirty="0">
                <a:solidFill>
                  <a:schemeClr val="bg1"/>
                </a:solidFill>
              </a:rPr>
              <a:t>Binary, ASCII and Transistors Explained</a:t>
            </a:r>
            <a:r>
              <a:rPr lang="en-US" dirty="0">
                <a:solidFill>
                  <a:schemeClr val="bg1"/>
                </a:solidFill>
              </a:rPr>
              <a:t>. </a:t>
            </a:r>
            <a:r>
              <a:rPr lang="en-US" b="1" dirty="0">
                <a:solidFill>
                  <a:schemeClr val="bg1"/>
                </a:solidFill>
              </a:rPr>
              <a:t>= CA.</a:t>
            </a:r>
            <a:endParaRPr lang="en-GB" b="1" dirty="0">
              <a:solidFill>
                <a:schemeClr val="bg1"/>
              </a:solidFill>
            </a:endParaRPr>
          </a:p>
        </p:txBody>
      </p:sp>
      <p:pic>
        <p:nvPicPr>
          <p:cNvPr id="5" name="Picture 4">
            <a:hlinkClick r:id="rId3"/>
            <a:extLst>
              <a:ext uri="{FF2B5EF4-FFF2-40B4-BE49-F238E27FC236}">
                <a16:creationId xmlns:a16="http://schemas.microsoft.com/office/drawing/2014/main" id="{F45A5198-135E-C00F-570E-E8929A6C13FA}"/>
              </a:ext>
            </a:extLst>
          </p:cNvPr>
          <p:cNvPicPr>
            <a:picLocks noChangeAspect="1"/>
          </p:cNvPicPr>
          <p:nvPr/>
        </p:nvPicPr>
        <p:blipFill>
          <a:blip r:embed="rId4"/>
          <a:stretch>
            <a:fillRect/>
          </a:stretch>
        </p:blipFill>
        <p:spPr>
          <a:xfrm>
            <a:off x="327562" y="1784829"/>
            <a:ext cx="7254085" cy="4005303"/>
          </a:xfrm>
          <a:prstGeom prst="rect">
            <a:avLst/>
          </a:prstGeom>
        </p:spPr>
      </p:pic>
      <p:pic>
        <p:nvPicPr>
          <p:cNvPr id="6" name="Picture 5" descr="A red and white circle with a white arrow in the middle&#10;&#10;Description automatically generated">
            <a:hlinkClick r:id="rId3"/>
            <a:extLst>
              <a:ext uri="{FF2B5EF4-FFF2-40B4-BE49-F238E27FC236}">
                <a16:creationId xmlns:a16="http://schemas.microsoft.com/office/drawing/2014/main" id="{14554F47-A18D-06E7-735B-1D8CD717934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199698" y="2843792"/>
            <a:ext cx="1318733" cy="1318733"/>
          </a:xfrm>
          <a:prstGeom prst="rect">
            <a:avLst/>
          </a:prstGeom>
        </p:spPr>
      </p:pic>
      <p:sp>
        <p:nvSpPr>
          <p:cNvPr id="7" name="TextBox 6">
            <a:extLst>
              <a:ext uri="{FF2B5EF4-FFF2-40B4-BE49-F238E27FC236}">
                <a16:creationId xmlns:a16="http://schemas.microsoft.com/office/drawing/2014/main" id="{98B26750-1272-F3E3-7D5C-1060289536A7}"/>
              </a:ext>
            </a:extLst>
          </p:cNvPr>
          <p:cNvSpPr txBox="1"/>
          <p:nvPr/>
        </p:nvSpPr>
        <p:spPr>
          <a:xfrm>
            <a:off x="7678688" y="2927810"/>
            <a:ext cx="3954718" cy="2554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Transistor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Computer Architecture:</a:t>
            </a:r>
          </a:p>
          <a:p>
            <a:pPr marL="285750" marR="0" lvl="0" indent="-2857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7"/>
              </a:rPr>
              <a:t>Transistor demonstration</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F0F0F"/>
                </a:solidFill>
                <a:effectLst/>
                <a:uLnTx/>
                <a:uFillTx/>
                <a:latin typeface="Calibri" panose="020F0502020204030204"/>
                <a:ea typeface="+mn-ea"/>
                <a:cs typeface="+mn-cs"/>
                <a:hlinkClick r:id="rId8"/>
              </a:rPr>
              <a:t>How TRANSISTORS do MATH</a:t>
            </a:r>
            <a:endParaRPr kumimoji="0" lang="en-GB" sz="2000" b="0" i="0" u="none" strike="noStrike" kern="1200" cap="none" spc="0" normalizeH="0" baseline="0" noProof="0" dirty="0">
              <a:ln>
                <a:noFill/>
              </a:ln>
              <a:solidFill>
                <a:srgbClr val="0F0F0F"/>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F0F0F"/>
                </a:solidFill>
                <a:effectLst/>
                <a:uLnTx/>
                <a:uFillTx/>
                <a:latin typeface="Calibri" panose="020F0502020204030204"/>
                <a:ea typeface="+mn-ea"/>
                <a:cs typeface="+mn-cs"/>
                <a:hlinkClick r:id="rId9"/>
              </a:rPr>
              <a:t>From Transistors To Tetris Part 1</a:t>
            </a:r>
            <a:endParaRPr kumimoji="0" lang="en-US" sz="2000" b="0" i="0" u="none" strike="noStrike" kern="1200" cap="none" spc="0" normalizeH="0" baseline="0" noProof="0" dirty="0">
              <a:ln>
                <a:noFill/>
              </a:ln>
              <a:solidFill>
                <a:srgbClr val="0F0F0F"/>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F0F0F"/>
                </a:solidFill>
                <a:effectLst/>
                <a:uLnTx/>
                <a:uFillTx/>
                <a:latin typeface="Calibri" panose="020F0502020204030204"/>
                <a:ea typeface="+mn-ea"/>
                <a:cs typeface="+mn-cs"/>
                <a:hlinkClick r:id="rId10"/>
              </a:rPr>
              <a:t>How a Computer Works - from silicon to apps</a:t>
            </a:r>
            <a:endParaRPr kumimoji="0" lang="en-GB" sz="2000" b="0" i="0" u="none" strike="noStrike" kern="1200" cap="none" spc="0" normalizeH="0" baseline="0" noProof="0" dirty="0">
              <a:ln>
                <a:noFill/>
              </a:ln>
              <a:solidFill>
                <a:srgbClr val="0F0F0F"/>
              </a:solidFill>
              <a:effectLst/>
              <a:uLnTx/>
              <a:uFillTx/>
              <a:latin typeface="Calibri" panose="020F0502020204030204"/>
              <a:ea typeface="+mn-ea"/>
              <a:cs typeface="+mn-cs"/>
            </a:endParaRPr>
          </a:p>
        </p:txBody>
      </p:sp>
      <p:pic>
        <p:nvPicPr>
          <p:cNvPr id="4" name="Graphic 3" descr="Cursor with solid fill">
            <a:extLst>
              <a:ext uri="{FF2B5EF4-FFF2-40B4-BE49-F238E27FC236}">
                <a16:creationId xmlns:a16="http://schemas.microsoft.com/office/drawing/2014/main" id="{BDF843AD-E0CA-2049-C304-4CB1957D88F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238914" y="4141922"/>
            <a:ext cx="2680866" cy="2680866"/>
          </a:xfrm>
          <a:prstGeom prst="rect">
            <a:avLst/>
          </a:prstGeom>
        </p:spPr>
      </p:pic>
    </p:spTree>
    <p:extLst>
      <p:ext uri="{BB962C8B-B14F-4D97-AF65-F5344CB8AC3E}">
        <p14:creationId xmlns:p14="http://schemas.microsoft.com/office/powerpoint/2010/main" val="4114463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90689" y="278535"/>
            <a:ext cx="10942569" cy="1033669"/>
          </a:xfrm>
        </p:spPr>
        <p:txBody>
          <a:bodyPr>
            <a:normAutofit fontScale="90000"/>
          </a:bodyPr>
          <a:lstStyle/>
          <a:p>
            <a:r>
              <a:rPr lang="en-US" sz="5300" b="1" dirty="0">
                <a:solidFill>
                  <a:schemeClr val="bg1"/>
                </a:solidFill>
              </a:rPr>
              <a:t>Bg. </a:t>
            </a:r>
            <a:r>
              <a:rPr lang="en-US" dirty="0">
                <a:solidFill>
                  <a:schemeClr val="bg1"/>
                </a:solidFill>
              </a:rPr>
              <a:t>Video: How do </a:t>
            </a:r>
            <a:r>
              <a:rPr lang="en-US" b="1" dirty="0">
                <a:solidFill>
                  <a:schemeClr val="bg1"/>
                </a:solidFill>
              </a:rPr>
              <a:t>Transistors &amp; Computers work</a:t>
            </a:r>
            <a:endParaRPr lang="en-GB" b="1" dirty="0">
              <a:solidFill>
                <a:schemeClr val="bg1"/>
              </a:solidFill>
            </a:endParaRPr>
          </a:p>
        </p:txBody>
      </p:sp>
      <p:sp>
        <p:nvSpPr>
          <p:cNvPr id="9" name="TextBox 8">
            <a:extLst>
              <a:ext uri="{FF2B5EF4-FFF2-40B4-BE49-F238E27FC236}">
                <a16:creationId xmlns:a16="http://schemas.microsoft.com/office/drawing/2014/main" id="{862BA7E7-E335-36B6-ECB3-8D121D14435F}"/>
              </a:ext>
            </a:extLst>
          </p:cNvPr>
          <p:cNvSpPr txBox="1"/>
          <p:nvPr/>
        </p:nvSpPr>
        <p:spPr>
          <a:xfrm>
            <a:off x="90616" y="1640729"/>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F0F0F"/>
                </a:solidFill>
                <a:effectLst/>
                <a:uLnTx/>
                <a:uFillTx/>
                <a:latin typeface="Roboto" panose="02000000000000000000" pitchFamily="2" charset="0"/>
                <a:ea typeface="+mn-ea"/>
                <a:cs typeface="+mn-cs"/>
              </a:rPr>
              <a:t>How TRANSISTORS work &amp; do MATH</a:t>
            </a:r>
          </a:p>
        </p:txBody>
      </p:sp>
      <p:sp>
        <p:nvSpPr>
          <p:cNvPr id="13" name="TextBox 12">
            <a:extLst>
              <a:ext uri="{FF2B5EF4-FFF2-40B4-BE49-F238E27FC236}">
                <a16:creationId xmlns:a16="http://schemas.microsoft.com/office/drawing/2014/main" id="{EAFF00C0-1DCB-5037-9BEF-6DAA49544DF5}"/>
              </a:ext>
            </a:extLst>
          </p:cNvPr>
          <p:cNvSpPr txBox="1"/>
          <p:nvPr/>
        </p:nvSpPr>
        <p:spPr>
          <a:xfrm>
            <a:off x="0" y="4569989"/>
            <a:ext cx="669736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F0F0F"/>
                </a:solidFill>
                <a:effectLst/>
                <a:uLnTx/>
                <a:uFillTx/>
                <a:latin typeface="Roboto" panose="02000000000000000000" pitchFamily="2" charset="0"/>
                <a:ea typeface="+mn-ea"/>
                <a:cs typeface="+mn-cs"/>
              </a:rPr>
              <a:t>How computers add numbers &amp; build a 4 bit circuit</a:t>
            </a:r>
          </a:p>
        </p:txBody>
      </p:sp>
      <p:pic>
        <p:nvPicPr>
          <p:cNvPr id="17" name="Picture 16">
            <a:hlinkClick r:id="rId3"/>
            <a:extLst>
              <a:ext uri="{FF2B5EF4-FFF2-40B4-BE49-F238E27FC236}">
                <a16:creationId xmlns:a16="http://schemas.microsoft.com/office/drawing/2014/main" id="{EF211FB5-D42F-1760-DC10-C50B56B6712B}"/>
              </a:ext>
            </a:extLst>
          </p:cNvPr>
          <p:cNvPicPr>
            <a:picLocks noChangeAspect="1"/>
          </p:cNvPicPr>
          <p:nvPr/>
        </p:nvPicPr>
        <p:blipFill>
          <a:blip r:embed="rId4"/>
          <a:stretch>
            <a:fillRect/>
          </a:stretch>
        </p:blipFill>
        <p:spPr>
          <a:xfrm>
            <a:off x="243177" y="1966016"/>
            <a:ext cx="4938424" cy="2537853"/>
          </a:xfrm>
          <a:prstGeom prst="rect">
            <a:avLst/>
          </a:prstGeom>
        </p:spPr>
      </p:pic>
      <p:pic>
        <p:nvPicPr>
          <p:cNvPr id="6" name="Picture 5" descr="A red and white circle with a white arrow in the middle&#10;&#10;Description automatically generated">
            <a:extLst>
              <a:ext uri="{FF2B5EF4-FFF2-40B4-BE49-F238E27FC236}">
                <a16:creationId xmlns:a16="http://schemas.microsoft.com/office/drawing/2014/main" id="{14554F47-A18D-06E7-735B-1D8CD717934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72613" y="2500023"/>
            <a:ext cx="1318733" cy="1318733"/>
          </a:xfrm>
          <a:prstGeom prst="rect">
            <a:avLst/>
          </a:prstGeom>
        </p:spPr>
      </p:pic>
      <p:pic>
        <p:nvPicPr>
          <p:cNvPr id="19" name="Picture 18">
            <a:hlinkClick r:id="rId7"/>
            <a:extLst>
              <a:ext uri="{FF2B5EF4-FFF2-40B4-BE49-F238E27FC236}">
                <a16:creationId xmlns:a16="http://schemas.microsoft.com/office/drawing/2014/main" id="{4AE1EF87-8E7E-F1A7-AB3D-8C57595C41A1}"/>
              </a:ext>
            </a:extLst>
          </p:cNvPr>
          <p:cNvPicPr>
            <a:picLocks noChangeAspect="1"/>
          </p:cNvPicPr>
          <p:nvPr/>
        </p:nvPicPr>
        <p:blipFill>
          <a:blip r:embed="rId8"/>
          <a:stretch>
            <a:fillRect/>
          </a:stretch>
        </p:blipFill>
        <p:spPr>
          <a:xfrm>
            <a:off x="243177" y="4939321"/>
            <a:ext cx="4938424" cy="1850063"/>
          </a:xfrm>
          <a:prstGeom prst="rect">
            <a:avLst/>
          </a:prstGeom>
        </p:spPr>
      </p:pic>
      <p:pic>
        <p:nvPicPr>
          <p:cNvPr id="20" name="Picture 19" descr="A red and white circle with a white arrow in the middle&#10;&#10;Description automatically generated">
            <a:extLst>
              <a:ext uri="{FF2B5EF4-FFF2-40B4-BE49-F238E27FC236}">
                <a16:creationId xmlns:a16="http://schemas.microsoft.com/office/drawing/2014/main" id="{FF95A826-971F-2E0C-ABFB-1D954CC735C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053022" y="5124882"/>
            <a:ext cx="1318733" cy="1318733"/>
          </a:xfrm>
          <a:prstGeom prst="rect">
            <a:avLst/>
          </a:prstGeom>
        </p:spPr>
      </p:pic>
      <p:pic>
        <p:nvPicPr>
          <p:cNvPr id="22" name="Picture 21">
            <a:hlinkClick r:id="rId9"/>
            <a:extLst>
              <a:ext uri="{FF2B5EF4-FFF2-40B4-BE49-F238E27FC236}">
                <a16:creationId xmlns:a16="http://schemas.microsoft.com/office/drawing/2014/main" id="{65E44939-BAC4-FDCF-D2BA-133CFEE1AA00}"/>
              </a:ext>
            </a:extLst>
          </p:cNvPr>
          <p:cNvPicPr>
            <a:picLocks noChangeAspect="1"/>
          </p:cNvPicPr>
          <p:nvPr/>
        </p:nvPicPr>
        <p:blipFill>
          <a:blip r:embed="rId10"/>
          <a:stretch>
            <a:fillRect/>
          </a:stretch>
        </p:blipFill>
        <p:spPr>
          <a:xfrm>
            <a:off x="5424778" y="2462893"/>
            <a:ext cx="6524045" cy="3022917"/>
          </a:xfrm>
          <a:prstGeom prst="rect">
            <a:avLst/>
          </a:prstGeom>
        </p:spPr>
      </p:pic>
      <p:sp>
        <p:nvSpPr>
          <p:cNvPr id="24" name="TextBox 23">
            <a:extLst>
              <a:ext uri="{FF2B5EF4-FFF2-40B4-BE49-F238E27FC236}">
                <a16:creationId xmlns:a16="http://schemas.microsoft.com/office/drawing/2014/main" id="{0D58F3F8-B58D-F54C-403E-91F30A84493B}"/>
              </a:ext>
            </a:extLst>
          </p:cNvPr>
          <p:cNvSpPr txBox="1"/>
          <p:nvPr/>
        </p:nvSpPr>
        <p:spPr>
          <a:xfrm>
            <a:off x="5424778" y="1992999"/>
            <a:ext cx="268141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F0F0F"/>
                </a:solidFill>
                <a:effectLst/>
                <a:uLnTx/>
                <a:uFillTx/>
                <a:latin typeface="Roboto" panose="02000000000000000000" pitchFamily="2" charset="0"/>
                <a:ea typeface="+mn-ea"/>
                <a:cs typeface="+mn-cs"/>
              </a:rPr>
              <a:t>How Computers Work</a:t>
            </a:r>
          </a:p>
        </p:txBody>
      </p:sp>
      <p:pic>
        <p:nvPicPr>
          <p:cNvPr id="25" name="Picture 24" descr="A red and white circle with a white arrow in the middle&#10;&#10;Description automatically generated">
            <a:extLst>
              <a:ext uri="{FF2B5EF4-FFF2-40B4-BE49-F238E27FC236}">
                <a16:creationId xmlns:a16="http://schemas.microsoft.com/office/drawing/2014/main" id="{803A222B-6948-E3C7-2F48-C0EAC8D3925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792646" y="3023126"/>
            <a:ext cx="1318733" cy="1318733"/>
          </a:xfrm>
          <a:prstGeom prst="rect">
            <a:avLst/>
          </a:prstGeom>
        </p:spPr>
      </p:pic>
    </p:spTree>
    <p:extLst>
      <p:ext uri="{BB962C8B-B14F-4D97-AF65-F5344CB8AC3E}">
        <p14:creationId xmlns:p14="http://schemas.microsoft.com/office/powerpoint/2010/main" val="982502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8" y="375477"/>
            <a:ext cx="9895951" cy="1033669"/>
          </a:xfrm>
        </p:spPr>
        <p:txBody>
          <a:bodyPr>
            <a:normAutofit/>
          </a:bodyPr>
          <a:lstStyle/>
          <a:p>
            <a:r>
              <a:rPr lang="en-GB" sz="4000" b="1" dirty="0">
                <a:solidFill>
                  <a:srgbClr val="FFFFFF"/>
                </a:solidFill>
              </a:rPr>
              <a:t>3</a:t>
            </a:r>
            <a:r>
              <a:rPr lang="en-GB" sz="4000" b="1" baseline="30000" dirty="0">
                <a:solidFill>
                  <a:srgbClr val="FFFFFF"/>
                </a:solidFill>
              </a:rPr>
              <a:t>rd</a:t>
            </a:r>
            <a:r>
              <a:rPr lang="en-GB" sz="4000" b="1" dirty="0">
                <a:solidFill>
                  <a:srgbClr val="FFFFFF"/>
                </a:solidFill>
              </a:rPr>
              <a:t> Gen. OSs </a:t>
            </a:r>
            <a:r>
              <a:rPr lang="en-GB" sz="4000" dirty="0">
                <a:solidFill>
                  <a:srgbClr val="FFFFFF"/>
                </a:solidFill>
              </a:rPr>
              <a:t>(</a:t>
            </a:r>
            <a:r>
              <a:rPr lang="en-GB" sz="4000" dirty="0">
                <a:solidFill>
                  <a:schemeClr val="bg1"/>
                </a:solidFill>
              </a:rPr>
              <a:t>60s to 70): M</a:t>
            </a:r>
            <a:r>
              <a:rPr lang="en-GB" dirty="0">
                <a:solidFill>
                  <a:schemeClr val="bg1"/>
                </a:solidFill>
              </a:rPr>
              <a:t>ultiprogramming</a:t>
            </a:r>
            <a:endParaRPr lang="en-GB" sz="4000" b="1" dirty="0">
              <a:solidFill>
                <a:schemeClr val="bg1"/>
              </a:solidFill>
            </a:endParaRPr>
          </a:p>
        </p:txBody>
      </p:sp>
      <p:pic>
        <p:nvPicPr>
          <p:cNvPr id="5" name="Picture 4">
            <a:extLst>
              <a:ext uri="{FF2B5EF4-FFF2-40B4-BE49-F238E27FC236}">
                <a16:creationId xmlns:a16="http://schemas.microsoft.com/office/drawing/2014/main" id="{4907A094-B2F4-A16B-94F9-E8242173FEAD}"/>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004" r="2067" b="10638"/>
          <a:stretch/>
        </p:blipFill>
        <p:spPr>
          <a:xfrm>
            <a:off x="6814850" y="1288215"/>
            <a:ext cx="5323358" cy="3758339"/>
          </a:xfrm>
          <a:prstGeom prst="rect">
            <a:avLst/>
          </a:prstGeom>
        </p:spPr>
      </p:pic>
      <p:sp>
        <p:nvSpPr>
          <p:cNvPr id="6" name="TextBox 5">
            <a:extLst>
              <a:ext uri="{FF2B5EF4-FFF2-40B4-BE49-F238E27FC236}">
                <a16:creationId xmlns:a16="http://schemas.microsoft.com/office/drawing/2014/main" id="{DE5CD10D-259A-F421-FEF1-1EF8DB343D58}"/>
              </a:ext>
            </a:extLst>
          </p:cNvPr>
          <p:cNvSpPr txBox="1"/>
          <p:nvPr/>
        </p:nvSpPr>
        <p:spPr>
          <a:xfrm>
            <a:off x="8958444" y="4877277"/>
            <a:ext cx="3179764" cy="153888"/>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melonicedlatte.com/computerarchitecture/2018/11/08/145326.html"/>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3.0/"/>
              </a:rPr>
              <a:t>CC BY-NC</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15637" y="1590741"/>
            <a:ext cx="6885163" cy="4964733"/>
          </a:xfrm>
        </p:spPr>
        <p:txBody>
          <a:bodyPr anchor="t">
            <a:noAutofit/>
          </a:bodyPr>
          <a:lstStyle/>
          <a:p>
            <a:pPr>
              <a:lnSpc>
                <a:spcPct val="100000"/>
              </a:lnSpc>
              <a:spcBef>
                <a:spcPts val="600"/>
              </a:spcBef>
            </a:pPr>
            <a:r>
              <a:rPr lang="en-GB" sz="2200" kern="100" dirty="0">
                <a:solidFill>
                  <a:srgbClr val="333333"/>
                </a:solidFill>
                <a:effectLst/>
                <a:highlight>
                  <a:srgbClr val="FFFF00"/>
                </a:highlight>
                <a:ea typeface="DengXian" panose="02010600030101010101" pitchFamily="2" charset="-122"/>
                <a:cs typeface="Times New Roman" panose="02020603050405020304" pitchFamily="18" charset="0"/>
              </a:rPr>
              <a:t>In the 1960s, OS designers developed a </a:t>
            </a:r>
            <a:r>
              <a:rPr lang="en-GB" sz="2200" b="1" kern="100" dirty="0">
                <a:solidFill>
                  <a:srgbClr val="333333"/>
                </a:solidFill>
                <a:effectLst/>
                <a:highlight>
                  <a:srgbClr val="FFFF00"/>
                </a:highlight>
                <a:ea typeface="DengXian" panose="02010600030101010101" pitchFamily="2" charset="-122"/>
                <a:cs typeface="Times New Roman" panose="02020603050405020304" pitchFamily="18" charset="0"/>
              </a:rPr>
              <a:t>Multi-layered</a:t>
            </a:r>
            <a:r>
              <a:rPr lang="en-GB" sz="2200" b="1" kern="100" dirty="0">
                <a:solidFill>
                  <a:srgbClr val="333333"/>
                </a:solidFill>
                <a:highlight>
                  <a:srgbClr val="FFFF00"/>
                </a:highlight>
                <a:ea typeface="DengXian" panose="02010600030101010101" pitchFamily="2" charset="-122"/>
                <a:cs typeface="Times New Roman" panose="02020603050405020304" pitchFamily="18" charset="0"/>
              </a:rPr>
              <a:t> and</a:t>
            </a:r>
            <a:r>
              <a:rPr lang="en-GB" sz="2200" kern="100" dirty="0">
                <a:solidFill>
                  <a:srgbClr val="333333"/>
                </a:solidFill>
                <a:effectLst/>
                <a:highlight>
                  <a:srgbClr val="FFFF00"/>
                </a:highlight>
                <a:ea typeface="DengXian" panose="02010600030101010101" pitchFamily="2" charset="-122"/>
                <a:cs typeface="Times New Roman" panose="02020603050405020304" pitchFamily="18" charset="0"/>
              </a:rPr>
              <a:t> </a:t>
            </a:r>
            <a:r>
              <a:rPr lang="en-GB" sz="2200" b="1" kern="100" dirty="0">
                <a:solidFill>
                  <a:srgbClr val="333333"/>
                </a:solidFill>
                <a:effectLst/>
                <a:highlight>
                  <a:srgbClr val="FFFF00"/>
                </a:highlight>
                <a:ea typeface="DengXian" panose="02010600030101010101" pitchFamily="2" charset="-122"/>
                <a:cs typeface="Times New Roman" panose="02020603050405020304" pitchFamily="18" charset="0"/>
              </a:rPr>
              <a:t>M</a:t>
            </a:r>
            <a:r>
              <a:rPr lang="en-GB" sz="2200" b="1" kern="100" dirty="0">
                <a:solidFill>
                  <a:srgbClr val="333333"/>
                </a:solidFill>
                <a:highlight>
                  <a:srgbClr val="FFFF00"/>
                </a:highlight>
                <a:ea typeface="DengXian" panose="02010600030101010101" pitchFamily="2" charset="-122"/>
                <a:cs typeface="Times New Roman" panose="02020603050405020304" pitchFamily="18" charset="0"/>
              </a:rPr>
              <a:t>ulti-programming / Multi-Tasking </a:t>
            </a:r>
            <a:r>
              <a:rPr lang="en-GB" sz="2200" b="1" kern="100" dirty="0">
                <a:solidFill>
                  <a:srgbClr val="333333"/>
                </a:solidFill>
                <a:effectLst/>
                <a:highlight>
                  <a:srgbClr val="FFFF00"/>
                </a:highlight>
                <a:ea typeface="DengXian" panose="02010600030101010101" pitchFamily="2" charset="-122"/>
                <a:cs typeface="Times New Roman" panose="02020603050405020304" pitchFamily="18" charset="0"/>
              </a:rPr>
              <a:t>OS</a:t>
            </a:r>
            <a:r>
              <a:rPr lang="en-GB" sz="2200" kern="100" dirty="0">
                <a:solidFill>
                  <a:srgbClr val="333333"/>
                </a:solidFill>
                <a:effectLst/>
                <a:highlight>
                  <a:srgbClr val="FFFF00"/>
                </a:highlight>
                <a:ea typeface="DengXian" panose="02010600030101010101" pitchFamily="2" charset="-122"/>
                <a:cs typeface="Times New Roman" panose="02020603050405020304" pitchFamily="18" charset="0"/>
              </a:rPr>
              <a:t> that could </a:t>
            </a:r>
            <a:r>
              <a:rPr lang="en-GB" sz="2200" kern="100" dirty="0">
                <a:solidFill>
                  <a:srgbClr val="333333"/>
                </a:solidFill>
                <a:highlight>
                  <a:srgbClr val="FFFF00"/>
                </a:highlight>
                <a:ea typeface="DengXian" panose="02010600030101010101" pitchFamily="2" charset="-122"/>
                <a:cs typeface="Times New Roman" panose="02020603050405020304" pitchFamily="18" charset="0"/>
              </a:rPr>
              <a:t>run multiple programs on a computer at the same time, by </a:t>
            </a:r>
            <a:r>
              <a:rPr lang="en-GB" sz="2200" b="1" kern="100" dirty="0">
                <a:solidFill>
                  <a:srgbClr val="333333"/>
                </a:solidFill>
                <a:highlight>
                  <a:srgbClr val="FFFF00"/>
                </a:highlight>
                <a:ea typeface="DengXian" panose="02010600030101010101" pitchFamily="2" charset="-122"/>
                <a:cs typeface="Times New Roman" panose="02020603050405020304" pitchFamily="18" charset="0"/>
              </a:rPr>
              <a:t>switching</a:t>
            </a:r>
            <a:r>
              <a:rPr lang="en-GB" sz="2200" kern="100" dirty="0">
                <a:solidFill>
                  <a:srgbClr val="333333"/>
                </a:solidFill>
                <a:highlight>
                  <a:srgbClr val="FFFF00"/>
                </a:highlight>
                <a:ea typeface="DengXian" panose="02010600030101010101" pitchFamily="2" charset="-122"/>
                <a:cs typeface="Times New Roman" panose="02020603050405020304" pitchFamily="18" charset="0"/>
              </a:rPr>
              <a:t> between different programs when they were running, without it having to stop and wait for each program/job to fully complete. </a:t>
            </a:r>
            <a:r>
              <a:rPr lang="en-GB" sz="1800" dirty="0"/>
              <a:t>More on this next week.</a:t>
            </a:r>
          </a:p>
          <a:p>
            <a:pPr lvl="1">
              <a:lnSpc>
                <a:spcPct val="100000"/>
              </a:lnSpc>
              <a:spcBef>
                <a:spcPts val="600"/>
              </a:spcBef>
            </a:pPr>
            <a:r>
              <a:rPr lang="en-GB" sz="1800" kern="100" dirty="0">
                <a:solidFill>
                  <a:srgbClr val="333333"/>
                </a:solidFill>
                <a:effectLst/>
                <a:ea typeface="DengXian" panose="02010600030101010101" pitchFamily="2" charset="-122"/>
                <a:cs typeface="Times New Roman" panose="02020603050405020304" pitchFamily="18" charset="0"/>
              </a:rPr>
              <a:t>A </a:t>
            </a:r>
            <a:r>
              <a:rPr lang="en-GB" sz="1800" kern="100" dirty="0">
                <a:solidFill>
                  <a:srgbClr val="333333"/>
                </a:solidFill>
                <a:ea typeface="DengXian" panose="02010600030101010101" pitchFamily="2" charset="-122"/>
                <a:cs typeface="Times New Roman" panose="02020603050405020304" pitchFamily="18" charset="0"/>
              </a:rPr>
              <a:t>multiprogramming</a:t>
            </a:r>
            <a:r>
              <a:rPr lang="en-GB" sz="1800" b="1" kern="100" dirty="0">
                <a:solidFill>
                  <a:srgbClr val="333333"/>
                </a:solidFill>
                <a:ea typeface="DengXian" panose="02010600030101010101" pitchFamily="2" charset="-122"/>
                <a:cs typeface="Times New Roman" panose="02020603050405020304" pitchFamily="18" charset="0"/>
              </a:rPr>
              <a:t> </a:t>
            </a:r>
            <a:r>
              <a:rPr lang="en-GB" sz="1800" kern="100" dirty="0">
                <a:solidFill>
                  <a:srgbClr val="333333"/>
                </a:solidFill>
                <a:effectLst/>
                <a:ea typeface="DengXian" panose="02010600030101010101" pitchFamily="2" charset="-122"/>
                <a:cs typeface="Times New Roman" panose="02020603050405020304" pitchFamily="18" charset="0"/>
              </a:rPr>
              <a:t>OS allows 2 or more programs to be in memory/RAM at the same time, the CPU can execute one at a time, however if one program is idle or requires Input/Output, and is not being used by the CPU, the OS allocates another program for execution. This happens so quickly it appears the CPU is running many programs at the same time.</a:t>
            </a:r>
          </a:p>
          <a:p>
            <a:pPr>
              <a:lnSpc>
                <a:spcPct val="100000"/>
              </a:lnSpc>
              <a:spcBef>
                <a:spcPts val="600"/>
              </a:spcBef>
            </a:pPr>
            <a:r>
              <a:rPr lang="en-GB" sz="2200" b="1" kern="100" dirty="0">
                <a:solidFill>
                  <a:srgbClr val="333333"/>
                </a:solidFill>
                <a:effectLst/>
                <a:highlight>
                  <a:srgbClr val="FFFF00"/>
                </a:highlight>
                <a:ea typeface="DengXian" panose="02010600030101010101" pitchFamily="2" charset="-122"/>
                <a:cs typeface="Times New Roman" panose="02020603050405020304" pitchFamily="18" charset="0"/>
              </a:rPr>
              <a:t>This was a significant evolutionary step in OS design that greatly enhanced CPU utilisation.</a:t>
            </a:r>
            <a:endParaRPr lang="en-GB" sz="2200" b="1" kern="100" dirty="0">
              <a:effectLst/>
              <a:highlight>
                <a:srgbClr val="FFFF00"/>
              </a:highlight>
              <a:ea typeface="DengXian" panose="02010600030101010101" pitchFamily="2" charset="-122"/>
              <a:cs typeface="Times New Roman" panose="02020603050405020304" pitchFamily="18" charset="0"/>
            </a:endParaRPr>
          </a:p>
          <a:p>
            <a:pPr>
              <a:lnSpc>
                <a:spcPct val="100000"/>
              </a:lnSpc>
              <a:spcBef>
                <a:spcPts val="600"/>
              </a:spcBef>
            </a:pPr>
            <a:r>
              <a:rPr lang="en-US" sz="2200" dirty="0">
                <a:highlight>
                  <a:srgbClr val="FFFF00"/>
                </a:highlight>
              </a:rPr>
              <a:t>In 1969, the </a:t>
            </a:r>
            <a:r>
              <a:rPr lang="en-US" sz="2200" b="1" dirty="0">
                <a:solidFill>
                  <a:srgbClr val="202122"/>
                </a:solidFill>
                <a:highlight>
                  <a:srgbClr val="FFFF00"/>
                </a:highlight>
              </a:rPr>
              <a:t>Unix OS </a:t>
            </a:r>
            <a:r>
              <a:rPr lang="en-US" sz="2200" dirty="0">
                <a:solidFill>
                  <a:srgbClr val="202122"/>
                </a:solidFill>
                <a:highlight>
                  <a:srgbClr val="FFFF00"/>
                </a:highlight>
              </a:rPr>
              <a:t>was </a:t>
            </a:r>
            <a:r>
              <a:rPr lang="en-US" sz="2200" dirty="0">
                <a:highlight>
                  <a:srgbClr val="FFFF00"/>
                </a:highlight>
              </a:rPr>
              <a:t>developed in Bell Labs at AT&amp;T.</a:t>
            </a:r>
            <a:endParaRPr lang="en-GB" sz="2200" kern="100" dirty="0">
              <a:effectLst/>
              <a:highlight>
                <a:srgbClr val="FFFF00"/>
              </a:highlight>
              <a:ea typeface="DengXian" panose="02010600030101010101" pitchFamily="2" charset="-122"/>
              <a:cs typeface="Times New Roman" panose="02020603050405020304" pitchFamily="18" charset="0"/>
            </a:endParaRPr>
          </a:p>
        </p:txBody>
      </p:sp>
      <p:sp>
        <p:nvSpPr>
          <p:cNvPr id="7" name="TextBox 6">
            <a:extLst>
              <a:ext uri="{FF2B5EF4-FFF2-40B4-BE49-F238E27FC236}">
                <a16:creationId xmlns:a16="http://schemas.microsoft.com/office/drawing/2014/main" id="{55E8C751-EB1D-5A6A-BDAA-73B3B2838825}"/>
              </a:ext>
            </a:extLst>
          </p:cNvPr>
          <p:cNvSpPr txBox="1"/>
          <p:nvPr/>
        </p:nvSpPr>
        <p:spPr>
          <a:xfrm>
            <a:off x="6885163" y="4990795"/>
            <a:ext cx="5418520" cy="1815882"/>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Bg. Multiprogramming is executing multiple programs in a single processor simultaneously. </a:t>
            </a:r>
            <a:r>
              <a:rPr kumimoji="0" lang="en-US" sz="1600" b="0" i="0" u="none" strike="noStrike" kern="1200" cap="none" spc="0" normalizeH="0" baseline="0" noProof="0" dirty="0">
                <a:ln>
                  <a:noFill/>
                </a:ln>
                <a:solidFill>
                  <a:srgbClr val="273239"/>
                </a:solidFill>
                <a:effectLst/>
                <a:uLnTx/>
                <a:uFillTx/>
                <a:latin typeface="Calibri" panose="020F0502020204030204"/>
                <a:ea typeface="+mn-ea"/>
                <a:cs typeface="+mn-cs"/>
              </a:rPr>
              <a:t>Earlier </a:t>
            </a:r>
            <a:r>
              <a:rPr kumimoji="0" lang="en-US" sz="1600" b="1" i="0" u="none" strike="noStrike" kern="1200" cap="none" spc="0" normalizeH="0" baseline="0" noProof="0" dirty="0">
                <a:ln>
                  <a:noFill/>
                </a:ln>
                <a:solidFill>
                  <a:srgbClr val="273239"/>
                </a:solidFill>
                <a:effectLst/>
                <a:uLnTx/>
                <a:uFillTx/>
                <a:latin typeface="Calibri" panose="020F0502020204030204"/>
                <a:ea typeface="+mn-ea"/>
                <a:cs typeface="+mn-cs"/>
              </a:rPr>
              <a:t>Single-tasking OS </a:t>
            </a:r>
            <a:r>
              <a:rPr kumimoji="0" lang="en-US" sz="1600" b="0" i="0" u="none" strike="noStrike" kern="1200" cap="none" spc="0" normalizeH="0" baseline="0" noProof="0" dirty="0">
                <a:ln>
                  <a:noFill/>
                </a:ln>
                <a:solidFill>
                  <a:srgbClr val="273239"/>
                </a:solidFill>
                <a:effectLst/>
                <a:uLnTx/>
                <a:uFillTx/>
                <a:latin typeface="Calibri" panose="020F0502020204030204"/>
                <a:ea typeface="+mn-ea"/>
                <a:cs typeface="+mn-cs"/>
              </a:rPr>
              <a:t>allows a user to perform a single task at a time. Later, </a:t>
            </a:r>
            <a:r>
              <a:rPr kumimoji="0" lang="en-US" sz="1600" b="1" i="0" u="none" strike="noStrike" kern="1200" cap="none" spc="0" normalizeH="0" baseline="0" noProof="0" dirty="0">
                <a:ln>
                  <a:noFill/>
                </a:ln>
                <a:solidFill>
                  <a:srgbClr val="273239"/>
                </a:solidFill>
                <a:effectLst/>
                <a:uLnTx/>
                <a:uFillTx/>
                <a:latin typeface="Calibri" panose="020F0502020204030204"/>
                <a:ea typeface="+mn-ea"/>
                <a:cs typeface="+mn-cs"/>
              </a:rPr>
              <a:t>Multi-Tasking OSs </a:t>
            </a:r>
            <a:r>
              <a:rPr kumimoji="0" lang="en-US" sz="1600" b="0" i="0" u="none" strike="noStrike" kern="1200" cap="none" spc="0" normalizeH="0" baseline="0" noProof="0" dirty="0">
                <a:ln>
                  <a:noFill/>
                </a:ln>
                <a:solidFill>
                  <a:srgbClr val="273239"/>
                </a:solidFill>
                <a:effectLst/>
                <a:uLnTx/>
                <a:uFillTx/>
                <a:latin typeface="Calibri" panose="020F0502020204030204"/>
                <a:ea typeface="+mn-ea"/>
                <a:cs typeface="+mn-cs"/>
              </a:rPr>
              <a:t>allow users to run multiple programs at the same time, making the computer much more efficient. </a:t>
            </a: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rPr>
              <a:t>Multi-Tasking</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OSs also allow two or more users to run different programs simultaneously on the same system.</a:t>
            </a:r>
          </a:p>
        </p:txBody>
      </p:sp>
    </p:spTree>
    <p:extLst>
      <p:ext uri="{BB962C8B-B14F-4D97-AF65-F5344CB8AC3E}">
        <p14:creationId xmlns:p14="http://schemas.microsoft.com/office/powerpoint/2010/main" val="36109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7ED904-0CE8-CC02-FAFC-63FD29B00B9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4DEFBB3-D9D1-696F-6C48-1BAFFEAFA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9C37569B-7904-D1FB-3272-D2A2F4667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119686A5-7B28-8D6C-7525-C0A3104FEF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D9226F1-3A39-4C3E-8828-E2D0CB61B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A8AB2E53-2C3F-E8C2-A181-FDD95732C2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72350C2-45C2-5C48-F344-322D52DB16B8}"/>
              </a:ext>
            </a:extLst>
          </p:cNvPr>
          <p:cNvSpPr>
            <a:spLocks noGrp="1"/>
          </p:cNvSpPr>
          <p:nvPr>
            <p:ph type="title"/>
          </p:nvPr>
        </p:nvSpPr>
        <p:spPr>
          <a:xfrm>
            <a:off x="459346" y="278535"/>
            <a:ext cx="6873271" cy="1033669"/>
          </a:xfrm>
        </p:spPr>
        <p:txBody>
          <a:bodyPr>
            <a:normAutofit/>
          </a:bodyPr>
          <a:lstStyle/>
          <a:p>
            <a:r>
              <a:rPr lang="en-GB" sz="5400" b="1" dirty="0">
                <a:solidFill>
                  <a:srgbClr val="FFFFFF"/>
                </a:solidFill>
              </a:rPr>
              <a:t>Bg. OS </a:t>
            </a:r>
            <a:r>
              <a:rPr lang="en-US" b="1" dirty="0">
                <a:solidFill>
                  <a:schemeClr val="bg1"/>
                </a:solidFill>
              </a:rPr>
              <a:t>layered architecture</a:t>
            </a:r>
            <a:endParaRPr lang="en-GB" b="1" dirty="0">
              <a:solidFill>
                <a:schemeClr val="bg1"/>
              </a:solidFill>
            </a:endParaRPr>
          </a:p>
        </p:txBody>
      </p:sp>
      <p:sp>
        <p:nvSpPr>
          <p:cNvPr id="3" name="Content Placeholder 2">
            <a:extLst>
              <a:ext uri="{FF2B5EF4-FFF2-40B4-BE49-F238E27FC236}">
                <a16:creationId xmlns:a16="http://schemas.microsoft.com/office/drawing/2014/main" id="{31FAD1A1-2B9A-6055-FAB3-0B6ED7BB081A}"/>
              </a:ext>
            </a:extLst>
          </p:cNvPr>
          <p:cNvSpPr>
            <a:spLocks noGrp="1"/>
          </p:cNvSpPr>
          <p:nvPr>
            <p:ph idx="1"/>
          </p:nvPr>
        </p:nvSpPr>
        <p:spPr>
          <a:xfrm>
            <a:off x="328722" y="1730007"/>
            <a:ext cx="11323347" cy="5019135"/>
          </a:xfrm>
        </p:spPr>
        <p:txBody>
          <a:bodyPr anchor="t">
            <a:normAutofit fontScale="70000" lnSpcReduction="20000"/>
          </a:bodyPr>
          <a:lstStyle/>
          <a:p>
            <a:pPr>
              <a:lnSpc>
                <a:spcPct val="100000"/>
              </a:lnSpc>
              <a:spcBef>
                <a:spcPts val="600"/>
              </a:spcBef>
              <a:spcAft>
                <a:spcPts val="600"/>
              </a:spcAft>
            </a:pPr>
            <a:r>
              <a:rPr lang="en-US" sz="3000" dirty="0"/>
              <a:t>Operating systems first adopted a ‘</a:t>
            </a:r>
            <a:r>
              <a:rPr lang="en-US" sz="3000" dirty="0">
                <a:highlight>
                  <a:srgbClr val="FFFF00"/>
                </a:highlight>
              </a:rPr>
              <a:t>layered architecture</a:t>
            </a:r>
            <a:r>
              <a:rPr lang="en-US" sz="3000" dirty="0"/>
              <a:t>’ in the mid-to-late 1960s, with </a:t>
            </a:r>
            <a:r>
              <a:rPr lang="en-US" sz="3000" dirty="0">
                <a:highlight>
                  <a:srgbClr val="FFFF00"/>
                </a:highlight>
              </a:rPr>
              <a:t>Dijkstra's</a:t>
            </a:r>
            <a:r>
              <a:rPr lang="en-US" sz="3000" dirty="0"/>
              <a:t> "THE" batch multiprogramming system (1965–1968) being widely cited as the first truly layered operating system.</a:t>
            </a:r>
          </a:p>
          <a:p>
            <a:pPr>
              <a:lnSpc>
                <a:spcPct val="100000"/>
              </a:lnSpc>
              <a:spcBef>
                <a:spcPts val="600"/>
              </a:spcBef>
              <a:spcAft>
                <a:spcPts val="600"/>
              </a:spcAft>
            </a:pPr>
            <a:r>
              <a:rPr lang="en-US" sz="3000" dirty="0"/>
              <a:t>THE (pronounced like “T‑H‑E”, not “the”) is the name of one of the first structured operating systems, created by Edsger W. Dijkstra and his team at the </a:t>
            </a:r>
            <a:r>
              <a:rPr lang="en-US" sz="3000" b="1" dirty="0" err="1"/>
              <a:t>T</a:t>
            </a:r>
            <a:r>
              <a:rPr lang="en-US" sz="3000" dirty="0" err="1"/>
              <a:t>echnische</a:t>
            </a:r>
            <a:r>
              <a:rPr lang="en-US" sz="3000" dirty="0"/>
              <a:t> </a:t>
            </a:r>
            <a:r>
              <a:rPr lang="en-US" sz="3000" b="1" dirty="0" err="1"/>
              <a:t>H</a:t>
            </a:r>
            <a:r>
              <a:rPr lang="en-US" sz="3000" dirty="0" err="1"/>
              <a:t>ogeschool</a:t>
            </a:r>
            <a:r>
              <a:rPr lang="en-US" sz="3000" dirty="0"/>
              <a:t> </a:t>
            </a:r>
            <a:r>
              <a:rPr lang="en-US" sz="3000" b="1" dirty="0"/>
              <a:t>E</a:t>
            </a:r>
            <a:r>
              <a:rPr lang="en-US" sz="3000" dirty="0"/>
              <a:t>indhoven in the mid‑1960s. The name "THE" is simply an abbreviation of the university’s Dutch name.</a:t>
            </a:r>
          </a:p>
          <a:p>
            <a:pPr>
              <a:lnSpc>
                <a:spcPct val="100000"/>
              </a:lnSpc>
              <a:spcBef>
                <a:spcPts val="600"/>
              </a:spcBef>
              <a:spcAft>
                <a:spcPts val="600"/>
              </a:spcAft>
            </a:pPr>
            <a:r>
              <a:rPr lang="en-US" sz="3000" dirty="0"/>
              <a:t>It is famous in computer science because it introduced </a:t>
            </a:r>
            <a:r>
              <a:rPr lang="en-US" sz="3000" dirty="0">
                <a:highlight>
                  <a:srgbClr val="FFFF00"/>
                </a:highlight>
              </a:rPr>
              <a:t>layered operating system design.</a:t>
            </a:r>
          </a:p>
          <a:p>
            <a:pPr>
              <a:lnSpc>
                <a:spcPct val="100000"/>
              </a:lnSpc>
              <a:spcBef>
                <a:spcPts val="600"/>
              </a:spcBef>
              <a:spcAft>
                <a:spcPts val="600"/>
              </a:spcAft>
            </a:pPr>
            <a:r>
              <a:rPr lang="en-US" sz="3000" dirty="0"/>
              <a:t>THE system also introduced paged </a:t>
            </a:r>
            <a:r>
              <a:rPr lang="en-US" sz="3000" dirty="0">
                <a:highlight>
                  <a:srgbClr val="FFFF00"/>
                </a:highlight>
              </a:rPr>
              <a:t>virtual memory </a:t>
            </a:r>
            <a:r>
              <a:rPr lang="en-US" sz="3000" dirty="0"/>
              <a:t>in software.</a:t>
            </a:r>
          </a:p>
          <a:p>
            <a:pPr>
              <a:lnSpc>
                <a:spcPct val="100000"/>
              </a:lnSpc>
              <a:spcBef>
                <a:spcPts val="600"/>
              </a:spcBef>
              <a:spcAft>
                <a:spcPts val="600"/>
              </a:spcAft>
            </a:pPr>
            <a:r>
              <a:rPr lang="en-US" sz="3000" dirty="0"/>
              <a:t>Dijkstra also invented </a:t>
            </a:r>
            <a:r>
              <a:rPr lang="en-US" sz="3000" dirty="0">
                <a:highlight>
                  <a:srgbClr val="FFFF00"/>
                </a:highlight>
              </a:rPr>
              <a:t>semaphores</a:t>
            </a:r>
            <a:r>
              <a:rPr lang="en-US" sz="3000" dirty="0"/>
              <a:t> here, a fundamental synchronization primitive, used for coordinating processes safely. Such as Wait() to pause a process to allow another to be run.</a:t>
            </a:r>
          </a:p>
          <a:p>
            <a:pPr>
              <a:lnSpc>
                <a:spcPct val="100000"/>
              </a:lnSpc>
              <a:spcBef>
                <a:spcPts val="600"/>
              </a:spcBef>
              <a:spcAft>
                <a:spcPts val="600"/>
              </a:spcAft>
            </a:pPr>
            <a:r>
              <a:rPr lang="en-US" sz="3000" dirty="0"/>
              <a:t>Dijkstra’s innovations laid the foundations for modern OS design.</a:t>
            </a:r>
          </a:p>
          <a:p>
            <a:pPr>
              <a:lnSpc>
                <a:spcPct val="100000"/>
              </a:lnSpc>
              <a:spcBef>
                <a:spcPts val="600"/>
              </a:spcBef>
              <a:spcAft>
                <a:spcPts val="600"/>
              </a:spcAft>
            </a:pPr>
            <a:r>
              <a:rPr lang="en-US" sz="3000" dirty="0"/>
              <a:t>While the concept of Hardware Abstraction Layers (HALs) evolved from early abstraction techniques in the 1960s, formal, modern HALs that separate vendor-specific hardware from the OS kernel did not become standard until the early 1990s, most notably with Windows NT (1993). </a:t>
            </a:r>
            <a:endParaRPr lang="en-GB" sz="3000" i="0" dirty="0">
              <a:effectLst/>
              <a:highlight>
                <a:srgbClr val="FFFF00"/>
              </a:highlight>
            </a:endParaRPr>
          </a:p>
        </p:txBody>
      </p:sp>
    </p:spTree>
    <p:extLst>
      <p:ext uri="{BB962C8B-B14F-4D97-AF65-F5344CB8AC3E}">
        <p14:creationId xmlns:p14="http://schemas.microsoft.com/office/powerpoint/2010/main" val="3127113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0A9F2CA-1E51-CF1E-3214-BC188352EC1A}"/>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48FA8B4-7967-47BE-8794-2493F03B7F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E01F62-7F7A-9151-8CF2-3D842E004BEB}"/>
              </a:ext>
            </a:extLst>
          </p:cNvPr>
          <p:cNvSpPr>
            <a:spLocks noGrp="1"/>
          </p:cNvSpPr>
          <p:nvPr>
            <p:ph type="title"/>
          </p:nvPr>
        </p:nvSpPr>
        <p:spPr>
          <a:xfrm>
            <a:off x="198729" y="231913"/>
            <a:ext cx="5897271" cy="778126"/>
          </a:xfrm>
        </p:spPr>
        <p:txBody>
          <a:bodyPr>
            <a:normAutofit/>
          </a:bodyPr>
          <a:lstStyle/>
          <a:p>
            <a:r>
              <a:rPr lang="en-GB" b="1" dirty="0">
                <a:solidFill>
                  <a:schemeClr val="tx1">
                    <a:lumMod val="85000"/>
                    <a:lumOff val="15000"/>
                  </a:schemeClr>
                </a:solidFill>
              </a:rPr>
              <a:t>Bg. Edsger W. Dijkstra </a:t>
            </a:r>
          </a:p>
        </p:txBody>
      </p:sp>
      <p:sp>
        <p:nvSpPr>
          <p:cNvPr id="23" name="Freeform: Shape 22">
            <a:extLst>
              <a:ext uri="{FF2B5EF4-FFF2-40B4-BE49-F238E27FC236}">
                <a16:creationId xmlns:a16="http://schemas.microsoft.com/office/drawing/2014/main" id="{6767D8D7-ED86-4F44-A26B-8D67E0801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69436" y="0"/>
            <a:ext cx="3822565" cy="6858000"/>
          </a:xfrm>
          <a:custGeom>
            <a:avLst/>
            <a:gdLst>
              <a:gd name="connsiteX0" fmla="*/ 1908781 w 3822565"/>
              <a:gd name="connsiteY0" fmla="*/ 0 h 6858000"/>
              <a:gd name="connsiteX1" fmla="*/ 3822565 w 3822565"/>
              <a:gd name="connsiteY1" fmla="*/ 0 h 6858000"/>
              <a:gd name="connsiteX2" fmla="*/ 3822565 w 3822565"/>
              <a:gd name="connsiteY2" fmla="*/ 6858000 h 6858000"/>
              <a:gd name="connsiteX3" fmla="*/ 0 w 3822565"/>
              <a:gd name="connsiteY3" fmla="*/ 6858000 h 6858000"/>
              <a:gd name="connsiteX4" fmla="*/ 151 w 3822565"/>
              <a:gd name="connsiteY4" fmla="*/ 6857680 h 6858000"/>
              <a:gd name="connsiteX5" fmla="*/ 4412 w 3822565"/>
              <a:gd name="connsiteY5" fmla="*/ 6839759 h 6858000"/>
              <a:gd name="connsiteX6" fmla="*/ 34385 w 3822565"/>
              <a:gd name="connsiteY6" fmla="*/ 6772457 h 6858000"/>
              <a:gd name="connsiteX7" fmla="*/ 68653 w 3822565"/>
              <a:gd name="connsiteY7" fmla="*/ 6472529 h 6858000"/>
              <a:gd name="connsiteX8" fmla="*/ 29272 w 3822565"/>
              <a:gd name="connsiteY8" fmla="*/ 6321544 h 6858000"/>
              <a:gd name="connsiteX9" fmla="*/ 59534 w 3822565"/>
              <a:gd name="connsiteY9" fmla="*/ 6173230 h 6858000"/>
              <a:gd name="connsiteX10" fmla="*/ 58116 w 3822565"/>
              <a:gd name="connsiteY10" fmla="*/ 6119111 h 6858000"/>
              <a:gd name="connsiteX11" fmla="*/ 83035 w 3822565"/>
              <a:gd name="connsiteY11" fmla="*/ 6046531 h 6858000"/>
              <a:gd name="connsiteX12" fmla="*/ 105720 w 3822565"/>
              <a:gd name="connsiteY12" fmla="*/ 5994588 h 6858000"/>
              <a:gd name="connsiteX13" fmla="*/ 94826 w 3822565"/>
              <a:gd name="connsiteY13" fmla="*/ 5939582 h 6858000"/>
              <a:gd name="connsiteX14" fmla="*/ 104200 w 3822565"/>
              <a:gd name="connsiteY14" fmla="*/ 5882479 h 6858000"/>
              <a:gd name="connsiteX15" fmla="*/ 87761 w 3822565"/>
              <a:gd name="connsiteY15" fmla="*/ 5832837 h 6858000"/>
              <a:gd name="connsiteX16" fmla="*/ 99110 w 3822565"/>
              <a:gd name="connsiteY16" fmla="*/ 5680404 h 6858000"/>
              <a:gd name="connsiteX17" fmla="*/ 131086 w 3822565"/>
              <a:gd name="connsiteY17" fmla="*/ 5602902 h 6858000"/>
              <a:gd name="connsiteX18" fmla="*/ 154429 w 3822565"/>
              <a:gd name="connsiteY18" fmla="*/ 5515339 h 6858000"/>
              <a:gd name="connsiteX19" fmla="*/ 165472 w 3822565"/>
              <a:gd name="connsiteY19" fmla="*/ 5469987 h 6858000"/>
              <a:gd name="connsiteX20" fmla="*/ 170135 w 3822565"/>
              <a:gd name="connsiteY20" fmla="*/ 5377607 h 6858000"/>
              <a:gd name="connsiteX21" fmla="*/ 208132 w 3822565"/>
              <a:gd name="connsiteY21" fmla="*/ 5324153 h 6858000"/>
              <a:gd name="connsiteX22" fmla="*/ 224105 w 3822565"/>
              <a:gd name="connsiteY22" fmla="*/ 5214686 h 6858000"/>
              <a:gd name="connsiteX23" fmla="*/ 245848 w 3822565"/>
              <a:gd name="connsiteY23" fmla="*/ 5114050 h 6858000"/>
              <a:gd name="connsiteX24" fmla="*/ 249121 w 3822565"/>
              <a:gd name="connsiteY24" fmla="*/ 5056546 h 6858000"/>
              <a:gd name="connsiteX25" fmla="*/ 274945 w 3822565"/>
              <a:gd name="connsiteY25" fmla="*/ 4931796 h 6858000"/>
              <a:gd name="connsiteX26" fmla="*/ 284851 w 3822565"/>
              <a:gd name="connsiteY26" fmla="*/ 4846391 h 6858000"/>
              <a:gd name="connsiteX27" fmla="*/ 305290 w 3822565"/>
              <a:gd name="connsiteY27" fmla="*/ 4729708 h 6858000"/>
              <a:gd name="connsiteX28" fmla="*/ 354498 w 3822565"/>
              <a:gd name="connsiteY28" fmla="*/ 4675611 h 6858000"/>
              <a:gd name="connsiteX29" fmla="*/ 397164 w 3822565"/>
              <a:gd name="connsiteY29" fmla="*/ 4630471 h 6858000"/>
              <a:gd name="connsiteX30" fmla="*/ 466650 w 3822565"/>
              <a:gd name="connsiteY30" fmla="*/ 4546515 h 6858000"/>
              <a:gd name="connsiteX31" fmla="*/ 495823 w 3822565"/>
              <a:gd name="connsiteY31" fmla="*/ 4474195 h 6858000"/>
              <a:gd name="connsiteX32" fmla="*/ 558479 w 3822565"/>
              <a:gd name="connsiteY32" fmla="*/ 4297282 h 6858000"/>
              <a:gd name="connsiteX33" fmla="*/ 625703 w 3822565"/>
              <a:gd name="connsiteY33" fmla="*/ 4165319 h 6858000"/>
              <a:gd name="connsiteX34" fmla="*/ 678274 w 3822565"/>
              <a:gd name="connsiteY34" fmla="*/ 4092709 h 6858000"/>
              <a:gd name="connsiteX35" fmla="*/ 736308 w 3822565"/>
              <a:gd name="connsiteY35" fmla="*/ 3990039 h 6858000"/>
              <a:gd name="connsiteX36" fmla="*/ 835278 w 3822565"/>
              <a:gd name="connsiteY36" fmla="*/ 3897243 h 6858000"/>
              <a:gd name="connsiteX37" fmla="*/ 880809 w 3822565"/>
              <a:gd name="connsiteY37" fmla="*/ 3845042 h 6858000"/>
              <a:gd name="connsiteX38" fmla="*/ 918515 w 3822565"/>
              <a:gd name="connsiteY38" fmla="*/ 3779285 h 6858000"/>
              <a:gd name="connsiteX39" fmla="*/ 941283 w 3822565"/>
              <a:gd name="connsiteY39" fmla="*/ 3740219 h 6858000"/>
              <a:gd name="connsiteX40" fmla="*/ 985757 w 3822565"/>
              <a:gd name="connsiteY40" fmla="*/ 3616522 h 6858000"/>
              <a:gd name="connsiteX41" fmla="*/ 1020050 w 3822565"/>
              <a:gd name="connsiteY41" fmla="*/ 3363325 h 6858000"/>
              <a:gd name="connsiteX42" fmla="*/ 1042196 w 3822565"/>
              <a:gd name="connsiteY42" fmla="*/ 3299604 h 6858000"/>
              <a:gd name="connsiteX43" fmla="*/ 1051512 w 3822565"/>
              <a:gd name="connsiteY43" fmla="*/ 3296010 h 6858000"/>
              <a:gd name="connsiteX44" fmla="*/ 1060369 w 3822565"/>
              <a:gd name="connsiteY44" fmla="*/ 3113268 h 6858000"/>
              <a:gd name="connsiteX45" fmla="*/ 1096336 w 3822565"/>
              <a:gd name="connsiteY45" fmla="*/ 2985142 h 6858000"/>
              <a:gd name="connsiteX46" fmla="*/ 1167734 w 3822565"/>
              <a:gd name="connsiteY46" fmla="*/ 2726168 h 6858000"/>
              <a:gd name="connsiteX47" fmla="*/ 1202970 w 3822565"/>
              <a:gd name="connsiteY47" fmla="*/ 2531784 h 6858000"/>
              <a:gd name="connsiteX48" fmla="*/ 1212964 w 3822565"/>
              <a:gd name="connsiteY48" fmla="*/ 2296688 h 6858000"/>
              <a:gd name="connsiteX49" fmla="*/ 1220808 w 3822565"/>
              <a:gd name="connsiteY49" fmla="*/ 1973300 h 6858000"/>
              <a:gd name="connsiteX50" fmla="*/ 1215718 w 3822565"/>
              <a:gd name="connsiteY50" fmla="*/ 1796075 h 6858000"/>
              <a:gd name="connsiteX51" fmla="*/ 1257417 w 3822565"/>
              <a:gd name="connsiteY51" fmla="*/ 1435754 h 6858000"/>
              <a:gd name="connsiteX52" fmla="*/ 1329777 w 3822565"/>
              <a:gd name="connsiteY52" fmla="*/ 1215388 h 6858000"/>
              <a:gd name="connsiteX53" fmla="*/ 1595941 w 3822565"/>
              <a:gd name="connsiteY53" fmla="*/ 762839 h 6858000"/>
              <a:gd name="connsiteX54" fmla="*/ 1697280 w 3822565"/>
              <a:gd name="connsiteY54" fmla="*/ 601296 h 6858000"/>
              <a:gd name="connsiteX55" fmla="*/ 1747154 w 3822565"/>
              <a:gd name="connsiteY55" fmla="*/ 485563 h 6858000"/>
              <a:gd name="connsiteX56" fmla="*/ 1776962 w 3822565"/>
              <a:gd name="connsiteY56" fmla="*/ 324002 h 6858000"/>
              <a:gd name="connsiteX57" fmla="*/ 1809493 w 3822565"/>
              <a:gd name="connsiteY57" fmla="*/ 163998 h 6858000"/>
              <a:gd name="connsiteX58" fmla="*/ 1892490 w 3822565"/>
              <a:gd name="connsiteY58" fmla="*/ 24283 h 6858000"/>
              <a:gd name="connsiteX59" fmla="*/ 1907147 w 3822565"/>
              <a:gd name="connsiteY59" fmla="*/ 160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822565" h="6858000">
                <a:moveTo>
                  <a:pt x="1908781" y="0"/>
                </a:moveTo>
                <a:lnTo>
                  <a:pt x="3822565" y="0"/>
                </a:lnTo>
                <a:lnTo>
                  <a:pt x="3822565" y="6858000"/>
                </a:lnTo>
                <a:lnTo>
                  <a:pt x="0" y="6858000"/>
                </a:lnTo>
                <a:lnTo>
                  <a:pt x="151" y="6857680"/>
                </a:lnTo>
                <a:cubicBezTo>
                  <a:pt x="2131" y="6852550"/>
                  <a:pt x="3681" y="6846860"/>
                  <a:pt x="4412" y="6839759"/>
                </a:cubicBezTo>
                <a:cubicBezTo>
                  <a:pt x="14124" y="6808033"/>
                  <a:pt x="51215" y="6809270"/>
                  <a:pt x="34385" y="6772457"/>
                </a:cubicBezTo>
                <a:cubicBezTo>
                  <a:pt x="45091" y="6711253"/>
                  <a:pt x="62628" y="6547679"/>
                  <a:pt x="68653" y="6472529"/>
                </a:cubicBezTo>
                <a:cubicBezTo>
                  <a:pt x="81305" y="6382203"/>
                  <a:pt x="3692" y="6369465"/>
                  <a:pt x="29272" y="6321544"/>
                </a:cubicBezTo>
                <a:lnTo>
                  <a:pt x="59534" y="6173230"/>
                </a:lnTo>
                <a:lnTo>
                  <a:pt x="58116" y="6119111"/>
                </a:lnTo>
                <a:lnTo>
                  <a:pt x="83035" y="6046531"/>
                </a:lnTo>
                <a:cubicBezTo>
                  <a:pt x="77636" y="6045101"/>
                  <a:pt x="108080" y="5997705"/>
                  <a:pt x="105720" y="5994588"/>
                </a:cubicBezTo>
                <a:lnTo>
                  <a:pt x="94826" y="5939582"/>
                </a:lnTo>
                <a:lnTo>
                  <a:pt x="104200" y="5882479"/>
                </a:lnTo>
                <a:cubicBezTo>
                  <a:pt x="112880" y="5859592"/>
                  <a:pt x="73314" y="5873584"/>
                  <a:pt x="87761" y="5832837"/>
                </a:cubicBezTo>
                <a:cubicBezTo>
                  <a:pt x="105881" y="5767500"/>
                  <a:pt x="84560" y="5713477"/>
                  <a:pt x="99110" y="5680404"/>
                </a:cubicBezTo>
                <a:cubicBezTo>
                  <a:pt x="107833" y="5624754"/>
                  <a:pt x="104141" y="5654308"/>
                  <a:pt x="131086" y="5602902"/>
                </a:cubicBezTo>
                <a:cubicBezTo>
                  <a:pt x="136477" y="5562448"/>
                  <a:pt x="146077" y="5556793"/>
                  <a:pt x="154429" y="5515339"/>
                </a:cubicBezTo>
                <a:cubicBezTo>
                  <a:pt x="153594" y="5489048"/>
                  <a:pt x="150372" y="5473241"/>
                  <a:pt x="165472" y="5469987"/>
                </a:cubicBezTo>
                <a:cubicBezTo>
                  <a:pt x="169051" y="5457556"/>
                  <a:pt x="160698" y="5394423"/>
                  <a:pt x="170135" y="5377607"/>
                </a:cubicBezTo>
                <a:lnTo>
                  <a:pt x="208132" y="5324153"/>
                </a:lnTo>
                <a:lnTo>
                  <a:pt x="224105" y="5214686"/>
                </a:lnTo>
                <a:cubicBezTo>
                  <a:pt x="255243" y="5194467"/>
                  <a:pt x="214833" y="5142529"/>
                  <a:pt x="245848" y="5114050"/>
                </a:cubicBezTo>
                <a:cubicBezTo>
                  <a:pt x="252698" y="5090951"/>
                  <a:pt x="237369" y="5098703"/>
                  <a:pt x="249121" y="5056546"/>
                </a:cubicBezTo>
                <a:cubicBezTo>
                  <a:pt x="265676" y="4994004"/>
                  <a:pt x="257766" y="4990341"/>
                  <a:pt x="274945" y="4931796"/>
                </a:cubicBezTo>
                <a:cubicBezTo>
                  <a:pt x="298706" y="4870955"/>
                  <a:pt x="271345" y="4870244"/>
                  <a:pt x="284851" y="4846391"/>
                </a:cubicBezTo>
                <a:cubicBezTo>
                  <a:pt x="303927" y="4823696"/>
                  <a:pt x="285949" y="4738670"/>
                  <a:pt x="305290" y="4729708"/>
                </a:cubicBezTo>
                <a:cubicBezTo>
                  <a:pt x="329296" y="4703441"/>
                  <a:pt x="333964" y="4685191"/>
                  <a:pt x="354498" y="4675611"/>
                </a:cubicBezTo>
                <a:cubicBezTo>
                  <a:pt x="384484" y="4641207"/>
                  <a:pt x="371563" y="4626895"/>
                  <a:pt x="397164" y="4630471"/>
                </a:cubicBezTo>
                <a:lnTo>
                  <a:pt x="466650" y="4546515"/>
                </a:lnTo>
                <a:cubicBezTo>
                  <a:pt x="462857" y="4515905"/>
                  <a:pt x="477394" y="4471295"/>
                  <a:pt x="495823" y="4474195"/>
                </a:cubicBezTo>
                <a:cubicBezTo>
                  <a:pt x="539055" y="4413202"/>
                  <a:pt x="529132" y="4327946"/>
                  <a:pt x="558479" y="4297282"/>
                </a:cubicBezTo>
                <a:cubicBezTo>
                  <a:pt x="610205" y="4219086"/>
                  <a:pt x="605736" y="4199415"/>
                  <a:pt x="625703" y="4165319"/>
                </a:cubicBezTo>
                <a:cubicBezTo>
                  <a:pt x="645668" y="4131224"/>
                  <a:pt x="644690" y="4125053"/>
                  <a:pt x="678274" y="4092709"/>
                </a:cubicBezTo>
                <a:lnTo>
                  <a:pt x="736308" y="3990039"/>
                </a:lnTo>
                <a:cubicBezTo>
                  <a:pt x="740825" y="3974064"/>
                  <a:pt x="842139" y="3897354"/>
                  <a:pt x="835278" y="3897243"/>
                </a:cubicBezTo>
                <a:lnTo>
                  <a:pt x="880809" y="3845042"/>
                </a:lnTo>
                <a:cubicBezTo>
                  <a:pt x="872731" y="3792204"/>
                  <a:pt x="906785" y="3818473"/>
                  <a:pt x="918515" y="3779285"/>
                </a:cubicBezTo>
                <a:cubicBezTo>
                  <a:pt x="918915" y="3753725"/>
                  <a:pt x="923776" y="3741624"/>
                  <a:pt x="941283" y="3740219"/>
                </a:cubicBezTo>
                <a:cubicBezTo>
                  <a:pt x="940952" y="3619477"/>
                  <a:pt x="963757" y="3698593"/>
                  <a:pt x="985757" y="3616522"/>
                </a:cubicBezTo>
                <a:cubicBezTo>
                  <a:pt x="1001756" y="3541706"/>
                  <a:pt x="1027821" y="3467898"/>
                  <a:pt x="1020050" y="3363325"/>
                </a:cubicBezTo>
                <a:cubicBezTo>
                  <a:pt x="1014723" y="3338724"/>
                  <a:pt x="1024641" y="3310193"/>
                  <a:pt x="1042196" y="3299604"/>
                </a:cubicBezTo>
                <a:cubicBezTo>
                  <a:pt x="1045219" y="3297780"/>
                  <a:pt x="1048358" y="3296570"/>
                  <a:pt x="1051512" y="3296010"/>
                </a:cubicBezTo>
                <a:cubicBezTo>
                  <a:pt x="1063944" y="3257622"/>
                  <a:pt x="1040840" y="3164543"/>
                  <a:pt x="1060369" y="3113268"/>
                </a:cubicBezTo>
                <a:cubicBezTo>
                  <a:pt x="1077277" y="3087626"/>
                  <a:pt x="1102876" y="3027943"/>
                  <a:pt x="1096336" y="2985142"/>
                </a:cubicBezTo>
                <a:cubicBezTo>
                  <a:pt x="1113053" y="3000832"/>
                  <a:pt x="1148636" y="2729614"/>
                  <a:pt x="1167734" y="2726168"/>
                </a:cubicBezTo>
                <a:cubicBezTo>
                  <a:pt x="1190795" y="2667518"/>
                  <a:pt x="1182010" y="2588173"/>
                  <a:pt x="1202970" y="2531784"/>
                </a:cubicBezTo>
                <a:cubicBezTo>
                  <a:pt x="1205818" y="2517669"/>
                  <a:pt x="1207284" y="2306159"/>
                  <a:pt x="1212964" y="2296688"/>
                </a:cubicBezTo>
                <a:lnTo>
                  <a:pt x="1220808" y="1973300"/>
                </a:lnTo>
                <a:cubicBezTo>
                  <a:pt x="1225733" y="1856164"/>
                  <a:pt x="1210793" y="1913211"/>
                  <a:pt x="1215718" y="1796075"/>
                </a:cubicBezTo>
                <a:cubicBezTo>
                  <a:pt x="1224330" y="1608169"/>
                  <a:pt x="1249061" y="1617958"/>
                  <a:pt x="1257417" y="1435754"/>
                </a:cubicBezTo>
                <a:cubicBezTo>
                  <a:pt x="1258804" y="1361199"/>
                  <a:pt x="1313903" y="1320689"/>
                  <a:pt x="1329777" y="1215388"/>
                </a:cubicBezTo>
                <a:cubicBezTo>
                  <a:pt x="1328525" y="1144450"/>
                  <a:pt x="1592827" y="872612"/>
                  <a:pt x="1595941" y="762839"/>
                </a:cubicBezTo>
                <a:cubicBezTo>
                  <a:pt x="1614481" y="685181"/>
                  <a:pt x="1687499" y="675770"/>
                  <a:pt x="1697280" y="601296"/>
                </a:cubicBezTo>
                <a:cubicBezTo>
                  <a:pt x="1696061" y="583389"/>
                  <a:pt x="1718153" y="493595"/>
                  <a:pt x="1747154" y="485563"/>
                </a:cubicBezTo>
                <a:cubicBezTo>
                  <a:pt x="1722594" y="385255"/>
                  <a:pt x="1782944" y="358926"/>
                  <a:pt x="1776962" y="324002"/>
                </a:cubicBezTo>
                <a:cubicBezTo>
                  <a:pt x="1774356" y="241980"/>
                  <a:pt x="1800551" y="259648"/>
                  <a:pt x="1809493" y="163998"/>
                </a:cubicBezTo>
                <a:cubicBezTo>
                  <a:pt x="1806761" y="87555"/>
                  <a:pt x="1923228" y="86891"/>
                  <a:pt x="1892490" y="24283"/>
                </a:cubicBezTo>
                <a:cubicBezTo>
                  <a:pt x="1892973" y="18759"/>
                  <a:pt x="1898739" y="10793"/>
                  <a:pt x="1907147" y="1607"/>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01A5FD61-AF28-4544-AF3E-7193BDDDCF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67812" y="948187"/>
            <a:ext cx="3603790" cy="4322505"/>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9" name="Picture 8">
            <a:extLst>
              <a:ext uri="{FF2B5EF4-FFF2-40B4-BE49-F238E27FC236}">
                <a16:creationId xmlns:a16="http://schemas.microsoft.com/office/drawing/2014/main" id="{C6EF7C69-6B3A-CDF6-6930-9409F5F3FEA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 b="7392"/>
          <a:stretch>
            <a:fillRect/>
          </a:stretch>
        </p:blipFill>
        <p:spPr>
          <a:xfrm>
            <a:off x="7967724" y="1093694"/>
            <a:ext cx="3149735" cy="3889123"/>
          </a:xfrm>
          <a:prstGeom prst="rect">
            <a:avLst/>
          </a:prstGeom>
        </p:spPr>
      </p:pic>
      <p:sp>
        <p:nvSpPr>
          <p:cNvPr id="27" name="Rectangle 6">
            <a:extLst>
              <a:ext uri="{FF2B5EF4-FFF2-40B4-BE49-F238E27FC236}">
                <a16:creationId xmlns:a16="http://schemas.microsoft.com/office/drawing/2014/main" id="{2A28F9BF-B057-474E-AB83-C75485CA6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77009">
            <a:off x="10382160" y="813415"/>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85306E64-E868-4378-9486-393C92BC8B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92770" y="4416926"/>
            <a:ext cx="2517432" cy="177544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chemeClr val="bg1">
              <a:lumMod val="95000"/>
            </a:schemeClr>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B53EC96A-0698-737C-8AD8-A7E806C9CCD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r="4295" b="4"/>
          <a:stretch>
            <a:fillRect/>
          </a:stretch>
        </p:blipFill>
        <p:spPr>
          <a:xfrm>
            <a:off x="9092771" y="4410923"/>
            <a:ext cx="2517431" cy="1775449"/>
          </a:xfrm>
          <a:prstGeom prst="rect">
            <a:avLst/>
          </a:prstGeom>
        </p:spPr>
      </p:pic>
      <p:sp>
        <p:nvSpPr>
          <p:cNvPr id="6" name="TextBox 5">
            <a:extLst>
              <a:ext uri="{FF2B5EF4-FFF2-40B4-BE49-F238E27FC236}">
                <a16:creationId xmlns:a16="http://schemas.microsoft.com/office/drawing/2014/main" id="{13FBCD5A-8F77-EDD4-46A0-16850D05D0A7}"/>
              </a:ext>
            </a:extLst>
          </p:cNvPr>
          <p:cNvSpPr txBox="1"/>
          <p:nvPr/>
        </p:nvSpPr>
        <p:spPr>
          <a:xfrm>
            <a:off x="10570158" y="6218879"/>
            <a:ext cx="1094602" cy="246221"/>
          </a:xfrm>
          <a:prstGeom prst="rect">
            <a:avLst/>
          </a:prstGeom>
          <a:solidFill>
            <a:srgbClr val="000000"/>
          </a:solidFill>
        </p:spPr>
        <p:txBody>
          <a:bodyPr wrap="square" rtlCol="0">
            <a:spAutoFit/>
          </a:bodyPr>
          <a:lstStyle/>
          <a:p>
            <a:pPr algn="r">
              <a:spcAft>
                <a:spcPts val="600"/>
              </a:spcAft>
            </a:pPr>
            <a:r>
              <a:rPr lang="en-GB" sz="500" dirty="0">
                <a:solidFill>
                  <a:srgbClr val="FFFFFF"/>
                </a:solidFill>
                <a:hlinkClick r:id="rId6" tooltip="https://scienceisbeauty.tumblr.com/tagged/quotes">
                  <a:extLst>
                    <a:ext uri="{A12FA001-AC4F-418D-AE19-62706E023703}">
                      <ahyp:hlinkClr xmlns:ahyp="http://schemas.microsoft.com/office/drawing/2018/hyperlinkcolor" val="tx"/>
                    </a:ext>
                  </a:extLst>
                </a:hlinkClick>
              </a:rPr>
              <a:t>This Photo</a:t>
            </a:r>
            <a:r>
              <a:rPr lang="en-GB" sz="500" dirty="0">
                <a:solidFill>
                  <a:srgbClr val="FFFFFF"/>
                </a:solidFill>
              </a:rPr>
              <a:t> by Unknown Author is licensed under </a:t>
            </a:r>
            <a:r>
              <a:rPr lang="en-GB" sz="500" dirty="0">
                <a:solidFill>
                  <a:srgbClr val="FFFFFF"/>
                </a:solidFill>
                <a:hlinkClick r:id="rId7" tooltip="https://creativecommons.org/licenses/by-nc-nd/3.0/">
                  <a:extLst>
                    <a:ext uri="{A12FA001-AC4F-418D-AE19-62706E023703}">
                      <ahyp:hlinkClr xmlns:ahyp="http://schemas.microsoft.com/office/drawing/2018/hyperlinkcolor" val="tx"/>
                    </a:ext>
                  </a:extLst>
                </a:hlinkClick>
              </a:rPr>
              <a:t>CC BY-NC-ND</a:t>
            </a:r>
            <a:endParaRPr lang="en-GB" sz="500" dirty="0">
              <a:solidFill>
                <a:srgbClr val="FFFFFF"/>
              </a:solidFill>
            </a:endParaRPr>
          </a:p>
        </p:txBody>
      </p:sp>
      <p:sp>
        <p:nvSpPr>
          <p:cNvPr id="11" name="TextBox 10">
            <a:extLst>
              <a:ext uri="{FF2B5EF4-FFF2-40B4-BE49-F238E27FC236}">
                <a16:creationId xmlns:a16="http://schemas.microsoft.com/office/drawing/2014/main" id="{0A076138-8873-1F14-8302-B16A4902C6F2}"/>
              </a:ext>
            </a:extLst>
          </p:cNvPr>
          <p:cNvSpPr txBox="1"/>
          <p:nvPr/>
        </p:nvSpPr>
        <p:spPr>
          <a:xfrm>
            <a:off x="7927928" y="4997802"/>
            <a:ext cx="1164841" cy="246221"/>
          </a:xfrm>
          <a:prstGeom prst="rect">
            <a:avLst/>
          </a:prstGeom>
          <a:solidFill>
            <a:srgbClr val="000000"/>
          </a:solidFill>
        </p:spPr>
        <p:txBody>
          <a:bodyPr wrap="square" rtlCol="0">
            <a:spAutoFit/>
          </a:bodyPr>
          <a:lstStyle/>
          <a:p>
            <a:pPr algn="r">
              <a:spcAft>
                <a:spcPts val="600"/>
              </a:spcAft>
            </a:pPr>
            <a:r>
              <a:rPr lang="en-GB" sz="500" dirty="0">
                <a:solidFill>
                  <a:srgbClr val="FFFFFF"/>
                </a:solidFill>
                <a:hlinkClick r:id="rId4" tooltip="https://en.wikipedia.org/wiki/Turing_Award">
                  <a:extLst>
                    <a:ext uri="{A12FA001-AC4F-418D-AE19-62706E023703}">
                      <ahyp:hlinkClr xmlns:ahyp="http://schemas.microsoft.com/office/drawing/2018/hyperlinkcolor" val="tx"/>
                    </a:ext>
                  </a:extLst>
                </a:hlinkClick>
              </a:rPr>
              <a:t>This Photo</a:t>
            </a:r>
            <a:r>
              <a:rPr lang="en-GB" sz="500" dirty="0">
                <a:solidFill>
                  <a:srgbClr val="FFFFFF"/>
                </a:solidFill>
              </a:rPr>
              <a:t> by Unknown Author is licensed under </a:t>
            </a:r>
            <a:r>
              <a:rPr lang="en-GB" sz="500" dirty="0">
                <a:solidFill>
                  <a:srgbClr val="FFFFFF"/>
                </a:solidFill>
                <a:hlinkClick r:id="rId8" tooltip="https://creativecommons.org/licenses/by-sa/3.0/">
                  <a:extLst>
                    <a:ext uri="{A12FA001-AC4F-418D-AE19-62706E023703}">
                      <ahyp:hlinkClr xmlns:ahyp="http://schemas.microsoft.com/office/drawing/2018/hyperlinkcolor" val="tx"/>
                    </a:ext>
                  </a:extLst>
                </a:hlinkClick>
              </a:rPr>
              <a:t>CC BY-SA</a:t>
            </a:r>
            <a:endParaRPr lang="en-GB" sz="500" dirty="0">
              <a:solidFill>
                <a:srgbClr val="FFFFFF"/>
              </a:solidFill>
            </a:endParaRPr>
          </a:p>
        </p:txBody>
      </p:sp>
      <p:sp>
        <p:nvSpPr>
          <p:cNvPr id="3" name="Content Placeholder 2">
            <a:extLst>
              <a:ext uri="{FF2B5EF4-FFF2-40B4-BE49-F238E27FC236}">
                <a16:creationId xmlns:a16="http://schemas.microsoft.com/office/drawing/2014/main" id="{C86ED8B4-3AB4-8197-5CA4-93A7B3D9E5F7}"/>
              </a:ext>
            </a:extLst>
          </p:cNvPr>
          <p:cNvSpPr>
            <a:spLocks noGrp="1"/>
          </p:cNvSpPr>
          <p:nvPr>
            <p:ph idx="1"/>
          </p:nvPr>
        </p:nvSpPr>
        <p:spPr>
          <a:xfrm>
            <a:off x="112177" y="1137018"/>
            <a:ext cx="7891723" cy="5475817"/>
          </a:xfrm>
        </p:spPr>
        <p:txBody>
          <a:bodyPr>
            <a:normAutofit fontScale="92500" lnSpcReduction="20000"/>
          </a:bodyPr>
          <a:lstStyle/>
          <a:p>
            <a:r>
              <a:rPr lang="en-GB" sz="2400" b="1" dirty="0">
                <a:solidFill>
                  <a:schemeClr val="tx1">
                    <a:lumMod val="85000"/>
                    <a:lumOff val="15000"/>
                  </a:schemeClr>
                </a:solidFill>
              </a:rPr>
              <a:t>Edsger W. Dijkstra (1930–2002)</a:t>
            </a:r>
            <a:r>
              <a:rPr lang="en-GB" sz="2400" dirty="0">
                <a:solidFill>
                  <a:schemeClr val="tx1">
                    <a:lumMod val="85000"/>
                    <a:lumOff val="15000"/>
                  </a:schemeClr>
                </a:solidFill>
              </a:rPr>
              <a:t> was a </a:t>
            </a:r>
            <a:r>
              <a:rPr lang="en-GB" sz="2400" b="1" dirty="0">
                <a:solidFill>
                  <a:schemeClr val="tx1">
                    <a:lumMod val="85000"/>
                    <a:lumOff val="15000"/>
                  </a:schemeClr>
                </a:solidFill>
              </a:rPr>
              <a:t>Dutch computer scientist</a:t>
            </a:r>
            <a:r>
              <a:rPr lang="en-GB" sz="2400" dirty="0">
                <a:solidFill>
                  <a:schemeClr val="tx1">
                    <a:lumMod val="85000"/>
                    <a:lumOff val="15000"/>
                  </a:schemeClr>
                </a:solidFill>
              </a:rPr>
              <a:t> and one of the most influential pioneers in computing. He made foundational contributions that shaped modern programming, operating systems, and algorithms.</a:t>
            </a:r>
          </a:p>
          <a:p>
            <a:pPr lvl="0"/>
            <a:r>
              <a:rPr lang="en-GB" sz="2400" dirty="0">
                <a:solidFill>
                  <a:schemeClr val="tx1">
                    <a:lumMod val="85000"/>
                    <a:lumOff val="15000"/>
                  </a:schemeClr>
                </a:solidFill>
              </a:rPr>
              <a:t>He was a </a:t>
            </a:r>
            <a:r>
              <a:rPr lang="en-GB" sz="2400" b="1" dirty="0">
                <a:solidFill>
                  <a:schemeClr val="tx1">
                    <a:lumMod val="85000"/>
                    <a:lumOff val="15000"/>
                  </a:schemeClr>
                </a:solidFill>
              </a:rPr>
              <a:t>Dutch mathematician‑turned‑computer scientist</a:t>
            </a:r>
            <a:r>
              <a:rPr lang="en-GB" sz="2400" dirty="0">
                <a:solidFill>
                  <a:schemeClr val="tx1">
                    <a:lumMod val="85000"/>
                    <a:lumOff val="15000"/>
                  </a:schemeClr>
                </a:solidFill>
              </a:rPr>
              <a:t>, born in Rotterdam in 1930. </a:t>
            </a:r>
            <a:r>
              <a:rPr lang="en-GB" sz="2400" u="sng" dirty="0">
                <a:solidFill>
                  <a:schemeClr val="tx1">
                    <a:lumMod val="85000"/>
                    <a:lumOff val="15000"/>
                  </a:schemeClr>
                </a:solidFill>
                <a:hlinkClick r:id="rId9"/>
              </a:rPr>
              <a:t>[1]</a:t>
            </a:r>
            <a:endParaRPr lang="en-GB" sz="2400" dirty="0">
              <a:solidFill>
                <a:schemeClr val="tx1">
                  <a:lumMod val="85000"/>
                  <a:lumOff val="15000"/>
                </a:schemeClr>
              </a:solidFill>
            </a:endParaRPr>
          </a:p>
          <a:p>
            <a:pPr lvl="0"/>
            <a:r>
              <a:rPr lang="en-GB" sz="2400" dirty="0">
                <a:solidFill>
                  <a:schemeClr val="tx1">
                    <a:lumMod val="85000"/>
                    <a:lumOff val="15000"/>
                  </a:schemeClr>
                </a:solidFill>
              </a:rPr>
              <a:t>He developed </a:t>
            </a:r>
            <a:r>
              <a:rPr lang="en-GB" sz="2400" b="1" dirty="0">
                <a:solidFill>
                  <a:schemeClr val="tx1">
                    <a:lumMod val="85000"/>
                    <a:lumOff val="15000"/>
                  </a:schemeClr>
                </a:solidFill>
              </a:rPr>
              <a:t>Dijkstra’s algorithm</a:t>
            </a:r>
            <a:r>
              <a:rPr lang="en-GB" sz="2400" dirty="0">
                <a:solidFill>
                  <a:schemeClr val="tx1">
                    <a:lumMod val="85000"/>
                    <a:lumOff val="15000"/>
                  </a:schemeClr>
                </a:solidFill>
              </a:rPr>
              <a:t> for finding the shortest path in a graph (1956), one of the most widely used algorithms in computing today. </a:t>
            </a:r>
            <a:r>
              <a:rPr lang="en-GB" sz="2400" u="sng" dirty="0">
                <a:solidFill>
                  <a:schemeClr val="tx1">
                    <a:lumMod val="85000"/>
                    <a:lumOff val="15000"/>
                  </a:schemeClr>
                </a:solidFill>
                <a:hlinkClick r:id="rId10"/>
              </a:rPr>
              <a:t>[2]</a:t>
            </a:r>
            <a:endParaRPr lang="en-GB" sz="2400" dirty="0">
              <a:solidFill>
                <a:schemeClr val="tx1">
                  <a:lumMod val="85000"/>
                  <a:lumOff val="15000"/>
                </a:schemeClr>
              </a:solidFill>
            </a:endParaRPr>
          </a:p>
          <a:p>
            <a:pPr lvl="0"/>
            <a:r>
              <a:rPr lang="en-GB" sz="2400" dirty="0">
                <a:solidFill>
                  <a:schemeClr val="tx1">
                    <a:lumMod val="85000"/>
                    <a:lumOff val="15000"/>
                  </a:schemeClr>
                </a:solidFill>
              </a:rPr>
              <a:t>He introduced </a:t>
            </a:r>
            <a:r>
              <a:rPr lang="en-GB" sz="2400" b="1" dirty="0">
                <a:solidFill>
                  <a:schemeClr val="tx1">
                    <a:lumMod val="85000"/>
                    <a:lumOff val="15000"/>
                  </a:schemeClr>
                </a:solidFill>
              </a:rPr>
              <a:t>semaphores</a:t>
            </a:r>
            <a:r>
              <a:rPr lang="en-GB" sz="2400" dirty="0">
                <a:solidFill>
                  <a:schemeClr val="tx1">
                    <a:lumMod val="85000"/>
                    <a:lumOff val="15000"/>
                  </a:schemeClr>
                </a:solidFill>
              </a:rPr>
              <a:t>, a fundamental concept for synchronising processes in operating systems. </a:t>
            </a:r>
            <a:r>
              <a:rPr lang="en-GB" sz="2400" u="sng" dirty="0">
                <a:solidFill>
                  <a:schemeClr val="tx1">
                    <a:lumMod val="85000"/>
                    <a:lumOff val="15000"/>
                  </a:schemeClr>
                </a:solidFill>
                <a:hlinkClick r:id="rId10"/>
              </a:rPr>
              <a:t>[2]</a:t>
            </a:r>
            <a:endParaRPr lang="en-GB" sz="2400" dirty="0">
              <a:solidFill>
                <a:schemeClr val="tx1">
                  <a:lumMod val="85000"/>
                  <a:lumOff val="15000"/>
                </a:schemeClr>
              </a:solidFill>
            </a:endParaRPr>
          </a:p>
          <a:p>
            <a:pPr lvl="0"/>
            <a:r>
              <a:rPr lang="en-GB" sz="2400" dirty="0">
                <a:solidFill>
                  <a:schemeClr val="tx1">
                    <a:lumMod val="85000"/>
                    <a:lumOff val="15000"/>
                  </a:schemeClr>
                </a:solidFill>
              </a:rPr>
              <a:t>He designed the influential </a:t>
            </a:r>
            <a:r>
              <a:rPr lang="en-GB" sz="2400" b="1" dirty="0">
                <a:solidFill>
                  <a:schemeClr val="tx1">
                    <a:lumMod val="85000"/>
                    <a:lumOff val="15000"/>
                  </a:schemeClr>
                </a:solidFill>
              </a:rPr>
              <a:t>T-H-E multiprogramming system</a:t>
            </a:r>
            <a:r>
              <a:rPr lang="en-GB" sz="2400" dirty="0">
                <a:solidFill>
                  <a:schemeClr val="tx1">
                    <a:lumMod val="85000"/>
                    <a:lumOff val="15000"/>
                  </a:schemeClr>
                </a:solidFill>
              </a:rPr>
              <a:t>, a layered OS that introduced structured design principles. </a:t>
            </a:r>
            <a:r>
              <a:rPr lang="en-GB" sz="2400" u="sng" dirty="0">
                <a:solidFill>
                  <a:schemeClr val="tx1">
                    <a:lumMod val="85000"/>
                    <a:lumOff val="15000"/>
                  </a:schemeClr>
                </a:solidFill>
                <a:hlinkClick r:id="rId9"/>
              </a:rPr>
              <a:t>[1]</a:t>
            </a:r>
            <a:endParaRPr lang="en-GB" sz="2400" dirty="0">
              <a:solidFill>
                <a:schemeClr val="tx1">
                  <a:lumMod val="85000"/>
                  <a:lumOff val="15000"/>
                </a:schemeClr>
              </a:solidFill>
            </a:endParaRPr>
          </a:p>
          <a:p>
            <a:r>
              <a:rPr lang="en-GB" sz="2400" dirty="0">
                <a:solidFill>
                  <a:schemeClr val="tx1">
                    <a:lumMod val="85000"/>
                    <a:lumOff val="15000"/>
                  </a:schemeClr>
                </a:solidFill>
              </a:rPr>
              <a:t>Dijkstra spent his career at institutions including the Mathematical Centre in Amsterdam, Eindhoven University of Technology, and later the University of Texas at Austin. </a:t>
            </a:r>
            <a:r>
              <a:rPr lang="en-GB" sz="2400" u="sng" dirty="0">
                <a:solidFill>
                  <a:schemeClr val="tx1">
                    <a:lumMod val="85000"/>
                    <a:lumOff val="15000"/>
                  </a:schemeClr>
                </a:solidFill>
                <a:hlinkClick r:id="rId10"/>
              </a:rPr>
              <a:t>[2]</a:t>
            </a:r>
            <a:endParaRPr lang="en-GB" sz="2400" dirty="0">
              <a:solidFill>
                <a:schemeClr val="tx1">
                  <a:lumMod val="85000"/>
                  <a:lumOff val="15000"/>
                </a:schemeClr>
              </a:solidFill>
            </a:endParaRPr>
          </a:p>
          <a:p>
            <a:r>
              <a:rPr lang="en-GB" sz="2400" dirty="0">
                <a:solidFill>
                  <a:schemeClr val="tx1">
                    <a:lumMod val="85000"/>
                    <a:lumOff val="15000"/>
                  </a:schemeClr>
                </a:solidFill>
              </a:rPr>
              <a:t>He received the </a:t>
            </a:r>
            <a:r>
              <a:rPr lang="en-GB" sz="2400" b="1" dirty="0">
                <a:solidFill>
                  <a:schemeClr val="tx1">
                    <a:lumMod val="85000"/>
                    <a:lumOff val="15000"/>
                  </a:schemeClr>
                </a:solidFill>
              </a:rPr>
              <a:t>ACM Turing Award</a:t>
            </a:r>
            <a:r>
              <a:rPr lang="en-GB" sz="2400" dirty="0">
                <a:solidFill>
                  <a:schemeClr val="tx1">
                    <a:lumMod val="85000"/>
                    <a:lumOff val="15000"/>
                  </a:schemeClr>
                </a:solidFill>
              </a:rPr>
              <a:t> in 1972 for his contributions.</a:t>
            </a:r>
          </a:p>
          <a:p>
            <a:r>
              <a:rPr lang="en-GB" sz="2400" dirty="0">
                <a:solidFill>
                  <a:schemeClr val="tx1">
                    <a:lumMod val="85000"/>
                    <a:lumOff val="15000"/>
                  </a:schemeClr>
                </a:solidFill>
              </a:rPr>
              <a:t>And is remembered today as one of the greatest thinkers in computer science</a:t>
            </a:r>
            <a:r>
              <a:rPr lang="en-GB" sz="1300" dirty="0">
                <a:solidFill>
                  <a:schemeClr val="tx1">
                    <a:lumMod val="85000"/>
                    <a:lumOff val="15000"/>
                  </a:schemeClr>
                </a:solidFill>
              </a:rPr>
              <a:t>.</a:t>
            </a:r>
          </a:p>
        </p:txBody>
      </p:sp>
    </p:spTree>
    <p:extLst>
      <p:ext uri="{BB962C8B-B14F-4D97-AF65-F5344CB8AC3E}">
        <p14:creationId xmlns:p14="http://schemas.microsoft.com/office/powerpoint/2010/main" val="1730159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64B049F-844C-5DB0-DB78-54754CB294A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C5A3C9-3B84-85EE-022B-4CF5621B6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736E0A6-3410-8ED6-0911-F61D051E0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201C9C06-171D-7A6F-B06C-8FD64651C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655B494-30A5-06B1-E871-022C0FF46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040208D5-6FCB-C821-C8C3-46E313FB6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CD98CA-8402-4423-BFBE-EEADA1292B61}"/>
              </a:ext>
            </a:extLst>
          </p:cNvPr>
          <p:cNvSpPr>
            <a:spLocks noGrp="1"/>
          </p:cNvSpPr>
          <p:nvPr>
            <p:ph type="title"/>
          </p:nvPr>
        </p:nvSpPr>
        <p:spPr>
          <a:xfrm>
            <a:off x="459346" y="278535"/>
            <a:ext cx="6873271" cy="1033669"/>
          </a:xfrm>
        </p:spPr>
        <p:txBody>
          <a:bodyPr>
            <a:normAutofit/>
          </a:bodyPr>
          <a:lstStyle/>
          <a:p>
            <a:r>
              <a:rPr lang="en-GB" sz="5400" b="1" dirty="0">
                <a:solidFill>
                  <a:srgbClr val="FFFFFF"/>
                </a:solidFill>
              </a:rPr>
              <a:t>Bg. </a:t>
            </a:r>
            <a:r>
              <a:rPr lang="en-GB" b="1" dirty="0">
                <a:solidFill>
                  <a:srgbClr val="FFFFFF"/>
                </a:solidFill>
              </a:rPr>
              <a:t>System Services &amp; HAL</a:t>
            </a:r>
          </a:p>
        </p:txBody>
      </p:sp>
      <p:sp>
        <p:nvSpPr>
          <p:cNvPr id="3" name="Content Placeholder 2">
            <a:extLst>
              <a:ext uri="{FF2B5EF4-FFF2-40B4-BE49-F238E27FC236}">
                <a16:creationId xmlns:a16="http://schemas.microsoft.com/office/drawing/2014/main" id="{6759FE27-B21D-1299-3013-177E972EFDEC}"/>
              </a:ext>
            </a:extLst>
          </p:cNvPr>
          <p:cNvSpPr>
            <a:spLocks noGrp="1"/>
          </p:cNvSpPr>
          <p:nvPr>
            <p:ph idx="1"/>
          </p:nvPr>
        </p:nvSpPr>
        <p:spPr>
          <a:xfrm>
            <a:off x="328722" y="1730007"/>
            <a:ext cx="11323347" cy="5019135"/>
          </a:xfrm>
        </p:spPr>
        <p:txBody>
          <a:bodyPr anchor="t">
            <a:normAutofit fontScale="92500" lnSpcReduction="20000"/>
          </a:bodyPr>
          <a:lstStyle/>
          <a:p>
            <a:pPr marL="0" indent="0">
              <a:buNone/>
            </a:pPr>
            <a:r>
              <a:rPr lang="en-GB" b="1" dirty="0"/>
              <a:t>System Services: </a:t>
            </a:r>
          </a:p>
          <a:p>
            <a:r>
              <a:rPr lang="en-GB" dirty="0"/>
              <a:t>Are higher-level OS components that provide essential functionality to applications and users. Examples include </a:t>
            </a:r>
            <a:r>
              <a:rPr lang="en-GB" b="1" dirty="0"/>
              <a:t>file systems</a:t>
            </a:r>
            <a:r>
              <a:rPr lang="en-GB" dirty="0"/>
              <a:t>, </a:t>
            </a:r>
            <a:r>
              <a:rPr lang="en-GB" b="1" dirty="0"/>
              <a:t>networking services</a:t>
            </a:r>
            <a:r>
              <a:rPr lang="en-GB" dirty="0"/>
              <a:t>, </a:t>
            </a:r>
            <a:r>
              <a:rPr lang="en-GB" b="1" dirty="0"/>
              <a:t>device drivers</a:t>
            </a:r>
            <a:r>
              <a:rPr lang="en-GB" dirty="0"/>
              <a:t>, and </a:t>
            </a:r>
            <a:r>
              <a:rPr lang="en-GB" b="1" dirty="0"/>
              <a:t>security services</a:t>
            </a:r>
            <a:r>
              <a:rPr lang="en-GB" dirty="0"/>
              <a:t>.</a:t>
            </a:r>
          </a:p>
          <a:p>
            <a:pPr lvl="0"/>
            <a:r>
              <a:rPr lang="en-GB" dirty="0"/>
              <a:t>They act as intermediaries between the kernel and user applications, making complex operations (like file access or network communication) easier and standardized.</a:t>
            </a:r>
          </a:p>
          <a:p>
            <a:pPr marL="0" indent="0">
              <a:buNone/>
            </a:pPr>
            <a:r>
              <a:rPr lang="en-GB" b="1" dirty="0"/>
              <a:t>Hardware Abstraction Layer (HAL): </a:t>
            </a:r>
          </a:p>
          <a:p>
            <a:r>
              <a:rPr lang="en-GB" dirty="0"/>
              <a:t>HAL is a software layer that </a:t>
            </a:r>
            <a:r>
              <a:rPr lang="en-GB" b="1" dirty="0"/>
              <a:t>abstracts/separates hardware details</a:t>
            </a:r>
            <a:r>
              <a:rPr lang="en-GB" dirty="0"/>
              <a:t> and provides a </a:t>
            </a:r>
            <a:r>
              <a:rPr lang="en-GB" b="1" dirty="0"/>
              <a:t>uniform interface</a:t>
            </a:r>
            <a:r>
              <a:rPr lang="en-GB" dirty="0"/>
              <a:t> to the kernel and upper layers.</a:t>
            </a:r>
          </a:p>
          <a:p>
            <a:pPr lvl="0"/>
            <a:r>
              <a:rPr lang="en-GB" dirty="0"/>
              <a:t>It hides differences between hardware platform and components (e.g., different CPUs, memory architectures, or I/O devices).</a:t>
            </a:r>
          </a:p>
          <a:p>
            <a:pPr lvl="0"/>
            <a:r>
              <a:rPr lang="en-GB" dirty="0"/>
              <a:t>This abstraction enables </a:t>
            </a:r>
            <a:r>
              <a:rPr lang="en-GB" b="1" dirty="0"/>
              <a:t>portability</a:t>
            </a:r>
            <a:r>
              <a:rPr lang="en-GB" dirty="0"/>
              <a:t>, meaning the OS can run on multiple hardware types without major changes.</a:t>
            </a:r>
          </a:p>
        </p:txBody>
      </p:sp>
    </p:spTree>
    <p:extLst>
      <p:ext uri="{BB962C8B-B14F-4D97-AF65-F5344CB8AC3E}">
        <p14:creationId xmlns:p14="http://schemas.microsoft.com/office/powerpoint/2010/main" val="816689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80642" y="265437"/>
            <a:ext cx="10686127" cy="1033669"/>
          </a:xfrm>
        </p:spPr>
        <p:txBody>
          <a:bodyPr>
            <a:normAutofit fontScale="90000"/>
          </a:bodyPr>
          <a:lstStyle/>
          <a:p>
            <a:r>
              <a:rPr lang="en-GB" sz="4900" b="1" dirty="0">
                <a:solidFill>
                  <a:schemeClr val="bg1"/>
                </a:solidFill>
              </a:rPr>
              <a:t>Bg. </a:t>
            </a:r>
            <a:r>
              <a:rPr lang="en-GB" sz="4000" b="1" dirty="0">
                <a:solidFill>
                  <a:schemeClr val="bg1"/>
                </a:solidFill>
              </a:rPr>
              <a:t>3</a:t>
            </a:r>
            <a:r>
              <a:rPr lang="en-GB" sz="4000" b="1" baseline="30000" dirty="0">
                <a:solidFill>
                  <a:schemeClr val="bg1"/>
                </a:solidFill>
              </a:rPr>
              <a:t>rd</a:t>
            </a:r>
            <a:r>
              <a:rPr lang="en-GB" sz="4000" b="1" dirty="0">
                <a:solidFill>
                  <a:schemeClr val="bg1"/>
                </a:solidFill>
              </a:rPr>
              <a:t> Gen.</a:t>
            </a:r>
            <a:r>
              <a:rPr lang="en-GB" sz="4000" dirty="0">
                <a:solidFill>
                  <a:schemeClr val="bg1"/>
                </a:solidFill>
              </a:rPr>
              <a:t>: </a:t>
            </a:r>
            <a:r>
              <a:rPr lang="en-GB" sz="4000" kern="100" dirty="0">
                <a:solidFill>
                  <a:schemeClr val="bg1"/>
                </a:solidFill>
                <a:effectLst/>
                <a:ea typeface="DengXian" panose="02010600030101010101" pitchFamily="2" charset="-122"/>
                <a:cs typeface="Times New Roman" panose="02020603050405020304" pitchFamily="18" charset="0"/>
              </a:rPr>
              <a:t>Integrated circuits, </a:t>
            </a:r>
            <a:r>
              <a:rPr lang="en-GB" sz="4000" dirty="0">
                <a:solidFill>
                  <a:schemeClr val="bg1"/>
                </a:solidFill>
              </a:rPr>
              <a:t>M</a:t>
            </a:r>
            <a:r>
              <a:rPr lang="en-GB" dirty="0">
                <a:solidFill>
                  <a:schemeClr val="bg1"/>
                </a:solidFill>
              </a:rPr>
              <a:t>ultiprogramming &amp; PDP-1 Mini-Computer</a:t>
            </a:r>
            <a:endParaRPr lang="en-GB" sz="4000" b="1" dirty="0">
              <a:solidFill>
                <a:schemeClr val="bg1"/>
              </a:solidFill>
            </a:endParaRPr>
          </a:p>
        </p:txBody>
      </p:sp>
      <p:sp>
        <p:nvSpPr>
          <p:cNvPr id="11" name="TextBox 10">
            <a:extLst>
              <a:ext uri="{FF2B5EF4-FFF2-40B4-BE49-F238E27FC236}">
                <a16:creationId xmlns:a16="http://schemas.microsoft.com/office/drawing/2014/main" id="{BC944DB3-B9A1-96E7-053B-B71D1F26C731}"/>
              </a:ext>
            </a:extLst>
          </p:cNvPr>
          <p:cNvSpPr txBox="1"/>
          <p:nvPr/>
        </p:nvSpPr>
        <p:spPr>
          <a:xfrm>
            <a:off x="23762" y="1597432"/>
            <a:ext cx="7723753" cy="5386090"/>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“Integrated circuits brought forth the third generation of operating systems, facilitating further miniaturization and increased computational power. This marked the rise of </a:t>
            </a:r>
            <a:r>
              <a:rPr kumimoji="0" lang="en-GB" sz="1800" b="1"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time-sharing</a:t>
            </a:r>
            <a:r>
              <a:rPr kumimoji="0" lang="en-GB" sz="1800" b="0"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 systems, allowing different users to interact with the computer simultaneously. ... Examples include UNIX and IBM's OS/VS.” [</a:t>
            </a:r>
            <a:r>
              <a:rPr kumimoji="0" lang="en-GB" sz="1800" b="0" i="0" u="sng"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hlinkClick r:id="rId3"/>
              </a:rPr>
              <a:t>r</a:t>
            </a:r>
            <a:r>
              <a:rPr kumimoji="0" lang="en-GB" sz="1800" b="0"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02124"/>
                </a:solidFill>
                <a:effectLst/>
                <a:uLnTx/>
                <a:uFillTx/>
                <a:latin typeface="Calibri" panose="020F0502020204030204"/>
                <a:ea typeface="+mn-ea"/>
                <a:cs typeface="+mn-cs"/>
              </a:rPr>
              <a:t>Time-sharing</a:t>
            </a:r>
            <a:r>
              <a:rPr kumimoji="0" lang="en-US" sz="1800" b="0" i="0" u="none" strike="noStrike" kern="1200" cap="none" spc="0" normalizeH="0" baseline="0" noProof="0" dirty="0">
                <a:ln>
                  <a:noFill/>
                </a:ln>
                <a:solidFill>
                  <a:srgbClr val="202124"/>
                </a:solidFill>
                <a:effectLst/>
                <a:uLnTx/>
                <a:uFillTx/>
                <a:latin typeface="Calibri" panose="020F0502020204030204"/>
                <a:ea typeface="+mn-ea"/>
                <a:cs typeface="+mn-cs"/>
              </a:rPr>
              <a:t> refers to multiple users, using their own terminal, to access a computer system at the same time. The OS would use ‘</a:t>
            </a:r>
            <a:r>
              <a:rPr kumimoji="0" lang="en-US" sz="1800" b="1" i="0" u="none" strike="noStrike" kern="1200" cap="none" spc="0" normalizeH="0" baseline="0" noProof="0" dirty="0">
                <a:ln>
                  <a:noFill/>
                </a:ln>
                <a:solidFill>
                  <a:srgbClr val="202124"/>
                </a:solidFill>
                <a:effectLst/>
                <a:uLnTx/>
                <a:uFillTx/>
                <a:latin typeface="Calibri" panose="020F0502020204030204"/>
                <a:ea typeface="+mn-ea"/>
                <a:cs typeface="+mn-cs"/>
              </a:rPr>
              <a:t>CPU scheduling</a:t>
            </a:r>
            <a:r>
              <a:rPr kumimoji="0" lang="en-US" sz="1800" b="0" i="0" u="none" strike="noStrike" kern="1200" cap="none" spc="0" normalizeH="0" baseline="0" noProof="0" dirty="0">
                <a:ln>
                  <a:noFill/>
                </a:ln>
                <a:solidFill>
                  <a:srgbClr val="202124"/>
                </a:solidFill>
                <a:effectLst/>
                <a:uLnTx/>
                <a:uFillTx/>
                <a:latin typeface="Calibri" panose="020F0502020204030204"/>
                <a:ea typeface="+mn-ea"/>
                <a:cs typeface="+mn-cs"/>
              </a:rPr>
              <a:t>’ &amp; multiprogramming to provide each user with an amount of CPU time.</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The 3</a:t>
            </a:r>
            <a:r>
              <a:rPr kumimoji="0" lang="en-GB" sz="1800" b="0" i="0" u="none" strike="noStrike" kern="100" cap="none" spc="0" normalizeH="0" baseline="3000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rd</a:t>
            </a: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gen. operating systems also introduced </a:t>
            </a:r>
            <a:r>
              <a:rPr kumimoji="0" lang="en-GB" sz="1800" b="1"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multiprogramming</a:t>
            </a: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This meant that the processor was not idle while a job was completing its I/O operation. Another job was scheduled on the processor so that its time would not be wasted. [</a:t>
            </a: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hlinkClick r:id="rId4"/>
              </a:rPr>
              <a:t>r</a:t>
            </a: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For an overview of electronic components, see slide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Bg.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Video overview: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3</a:t>
            </a:r>
            <a:r>
              <a:rPr kumimoji="0" lang="en-GB" sz="1800" b="1" i="0" u="none" strike="noStrike" kern="1200" cap="none" spc="0" normalizeH="0" baseline="30000" noProof="0" dirty="0">
                <a:ln>
                  <a:noFill/>
                </a:ln>
                <a:solidFill>
                  <a:prstClr val="black"/>
                </a:solidFill>
                <a:effectLst/>
                <a:uLnTx/>
                <a:uFillTx/>
                <a:latin typeface="Calibri" panose="020F0502020204030204"/>
                <a:ea typeface="+mn-ea"/>
                <a:cs typeface="+mn-cs"/>
              </a:rPr>
              <a:t>rd</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 Gen Integrated Circuits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Basic Electronic component overview.’ towards the end of the slide deck.</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During the third generation, </a:t>
            </a:r>
            <a:r>
              <a:rPr kumimoji="0" lang="en-GB" sz="1800" b="1"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Mini-Computers</a:t>
            </a:r>
            <a:r>
              <a:rPr kumimoji="0" lang="en-GB" sz="1800" b="0"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 were created, still relatively large, about the size of a set of drawers, examples included the: with the </a:t>
            </a:r>
            <a:r>
              <a:rPr kumimoji="0" lang="en-GB" sz="1800" b="1"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DEC PDP-1</a:t>
            </a:r>
            <a:r>
              <a:rPr kumimoji="0" lang="en-GB" sz="1800" b="0" i="0" u="none" strike="noStrike" kern="100" cap="none" spc="0" normalizeH="0" baseline="0" noProof="0" dirty="0">
                <a:ln>
                  <a:noFill/>
                </a:ln>
                <a:solidFill>
                  <a:srgbClr val="333333"/>
                </a:solidFill>
                <a:effectLst/>
                <a:uLnTx/>
                <a:uFillTx/>
                <a:latin typeface="Calibri" panose="020F0502020204030204"/>
                <a:ea typeface="DengXian" panose="02010600030101010101" pitchFamily="2" charset="-122"/>
                <a:cs typeface="Times New Roman" panose="02020603050405020304" pitchFamily="18" charset="0"/>
              </a:rPr>
              <a:t>.</a:t>
            </a:r>
          </a:p>
        </p:txBody>
      </p:sp>
      <p:grpSp>
        <p:nvGrpSpPr>
          <p:cNvPr id="21" name="Group 20">
            <a:extLst>
              <a:ext uri="{FF2B5EF4-FFF2-40B4-BE49-F238E27FC236}">
                <a16:creationId xmlns:a16="http://schemas.microsoft.com/office/drawing/2014/main" id="{7C71A334-F124-4B1D-FBE1-092C49FD7877}"/>
              </a:ext>
            </a:extLst>
          </p:cNvPr>
          <p:cNvGrpSpPr/>
          <p:nvPr/>
        </p:nvGrpSpPr>
        <p:grpSpPr>
          <a:xfrm>
            <a:off x="8339655" y="4260034"/>
            <a:ext cx="3845219" cy="2534349"/>
            <a:chOff x="8018928" y="1409146"/>
            <a:chExt cx="3845219" cy="2534349"/>
          </a:xfrm>
        </p:grpSpPr>
        <p:pic>
          <p:nvPicPr>
            <p:cNvPr id="1028" name="Picture 4">
              <a:extLst>
                <a:ext uri="{FF2B5EF4-FFF2-40B4-BE49-F238E27FC236}">
                  <a16:creationId xmlns:a16="http://schemas.microsoft.com/office/drawing/2014/main" id="{EA7CA46F-5E92-17A7-EE4A-88CB4CC90E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18928" y="1409146"/>
              <a:ext cx="3845219" cy="2534349"/>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FBD2693-5258-84E2-E126-3B2ED6E5A447}"/>
                </a:ext>
              </a:extLst>
            </p:cNvPr>
            <p:cNvSpPr txBox="1"/>
            <p:nvPr/>
          </p:nvSpPr>
          <p:spPr>
            <a:xfrm>
              <a:off x="9172815" y="3574163"/>
              <a:ext cx="169240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mn-ea"/>
                  <a:cs typeface="+mn-cs"/>
                </a:rPr>
                <a:t>PDP-1 Circuit</a:t>
              </a:r>
              <a:endParaRPr kumimoji="0" lang="en-GB" sz="18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1DA03156-5545-1A3D-27AF-4FF133AA976B}"/>
              </a:ext>
            </a:extLst>
          </p:cNvPr>
          <p:cNvGrpSpPr/>
          <p:nvPr/>
        </p:nvGrpSpPr>
        <p:grpSpPr>
          <a:xfrm>
            <a:off x="7747520" y="782271"/>
            <a:ext cx="4292507" cy="4095524"/>
            <a:chOff x="4693421" y="1389122"/>
            <a:chExt cx="3284765" cy="3291544"/>
          </a:xfrm>
        </p:grpSpPr>
        <p:pic>
          <p:nvPicPr>
            <p:cNvPr id="1026" name="Picture 2">
              <a:extLst>
                <a:ext uri="{FF2B5EF4-FFF2-40B4-BE49-F238E27FC236}">
                  <a16:creationId xmlns:a16="http://schemas.microsoft.com/office/drawing/2014/main" id="{DB8D2415-82BD-A672-9824-22B6353D7F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3421" y="1389122"/>
              <a:ext cx="3284765" cy="3269834"/>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6489FB8-59C7-7054-E3FF-F6EB836684F1}"/>
                </a:ext>
              </a:extLst>
            </p:cNvPr>
            <p:cNvSpPr txBox="1"/>
            <p:nvPr/>
          </p:nvSpPr>
          <p:spPr>
            <a:xfrm>
              <a:off x="5122765" y="4311334"/>
              <a:ext cx="242607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mn-ea"/>
                  <a:cs typeface="+mn-cs"/>
                </a:rPr>
                <a:t>PDP-1 </a:t>
              </a:r>
              <a:r>
                <a:rPr kumimoji="0" lang="en-GB" sz="1800" b="0" i="0" u="none" strike="noStrike" kern="1200" cap="none" spc="0" normalizeH="0" baseline="0" noProof="0" dirty="0" err="1">
                  <a:ln>
                    <a:noFill/>
                  </a:ln>
                  <a:solidFill>
                    <a:prstClr val="black"/>
                  </a:solidFill>
                  <a:effectLst/>
                  <a:highlight>
                    <a:srgbClr val="00FFFF"/>
                  </a:highlight>
                  <a:uLnTx/>
                  <a:uFillTx/>
                  <a:latin typeface="Arial" panose="020B0604020202020204" pitchFamily="34" charset="0"/>
                  <a:ea typeface="+mn-ea"/>
                  <a:cs typeface="+mn-cs"/>
                </a:rPr>
                <a:t>MiniComputer</a:t>
              </a:r>
              <a:endParaRPr kumimoji="0" lang="en-GB" sz="18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p:txBody>
        </p:sp>
      </p:grpSp>
    </p:spTree>
    <p:extLst>
      <p:ext uri="{BB962C8B-B14F-4D97-AF65-F5344CB8AC3E}">
        <p14:creationId xmlns:p14="http://schemas.microsoft.com/office/powerpoint/2010/main" val="10520269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500"/>
            <a:ext cx="12191998" cy="6858000"/>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48">
            <a:extLst>
              <a:ext uri="{FF2B5EF4-FFF2-40B4-BE49-F238E27FC236}">
                <a16:creationId xmlns:a16="http://schemas.microsoft.com/office/drawing/2014/main" id="{AFFC87AC-C919-4FE5-BAC3-39509E001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35" y="-1500"/>
            <a:ext cx="8119933" cy="6858001"/>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7D0659F6-0853-468D-B1B2-44FDBE98B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72" y="-3000"/>
            <a:ext cx="12201265" cy="6859501"/>
          </a:xfrm>
          <a:prstGeom prst="rect">
            <a:avLst/>
          </a:prstGeom>
          <a:gradFill>
            <a:gsLst>
              <a:gs pos="0">
                <a:srgbClr val="000000">
                  <a:alpha val="71765"/>
                </a:srgbClr>
              </a:gs>
              <a:gs pos="100000">
                <a:schemeClr val="accent1">
                  <a:alpha val="24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Rectangle 50">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8536" y="0"/>
            <a:ext cx="11718098" cy="6858000"/>
          </a:xfrm>
          <a:prstGeom prst="rect">
            <a:avLst/>
          </a:prstGeom>
          <a:gradFill>
            <a:gsLst>
              <a:gs pos="19000">
                <a:srgbClr val="000000">
                  <a:alpha val="62000"/>
                </a:srgbClr>
              </a:gs>
              <a:gs pos="100000">
                <a:schemeClr val="accent1">
                  <a:lumMod val="75000"/>
                  <a:alpha val="44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14272" y="145166"/>
            <a:ext cx="10499058" cy="1483849"/>
          </a:xfrm>
        </p:spPr>
        <p:txBody>
          <a:bodyPr vert="horz" lIns="91440" tIns="45720" rIns="91440" bIns="45720" rtlCol="0" anchor="b">
            <a:normAutofit/>
          </a:bodyPr>
          <a:lstStyle/>
          <a:p>
            <a:pPr algn="ctr"/>
            <a:r>
              <a:rPr lang="en-US" sz="4800" b="1" dirty="0">
                <a:solidFill>
                  <a:srgbClr val="FFFFFF"/>
                </a:solidFill>
              </a:rPr>
              <a:t>Bg. </a:t>
            </a:r>
            <a:r>
              <a:rPr lang="en-US" sz="4000" dirty="0">
                <a:solidFill>
                  <a:srgbClr val="FFFFFF"/>
                </a:solidFill>
              </a:rPr>
              <a:t>Video Overview: </a:t>
            </a:r>
            <a:br>
              <a:rPr lang="en-US" sz="4000" dirty="0">
                <a:solidFill>
                  <a:srgbClr val="FFFFFF"/>
                </a:solidFill>
              </a:rPr>
            </a:br>
            <a:r>
              <a:rPr lang="en-US" sz="4000" dirty="0">
                <a:solidFill>
                  <a:srgbClr val="FFFFFF"/>
                </a:solidFill>
              </a:rPr>
              <a:t>Multi-Programming &amp; Multi-Threading OS</a:t>
            </a:r>
            <a:endParaRPr lang="en-US" sz="4000" b="1" dirty="0">
              <a:solidFill>
                <a:srgbClr val="FFFFFF"/>
              </a:solidFill>
            </a:endParaRPr>
          </a:p>
        </p:txBody>
      </p:sp>
      <p:sp>
        <p:nvSpPr>
          <p:cNvPr id="46" name="Rectangle 45">
            <a:extLst>
              <a:ext uri="{FF2B5EF4-FFF2-40B4-BE49-F238E27FC236}">
                <a16:creationId xmlns:a16="http://schemas.microsoft.com/office/drawing/2014/main" id="{977ACDD7-882D-4B81-A213-84C82B96B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2888341"/>
            <a:ext cx="12203819" cy="3968158"/>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hand drawing a diagram&#10;&#10;Description automatically generated">
            <a:hlinkClick r:id="rId3"/>
            <a:extLst>
              <a:ext uri="{FF2B5EF4-FFF2-40B4-BE49-F238E27FC236}">
                <a16:creationId xmlns:a16="http://schemas.microsoft.com/office/drawing/2014/main" id="{82E5A4AA-77AD-DAFA-8E98-C6F7A604C518}"/>
              </a:ext>
            </a:extLst>
          </p:cNvPr>
          <p:cNvPicPr>
            <a:picLocks noChangeAspect="1"/>
          </p:cNvPicPr>
          <p:nvPr/>
        </p:nvPicPr>
        <p:blipFill>
          <a:blip r:embed="rId4"/>
          <a:stretch>
            <a:fillRect/>
          </a:stretch>
        </p:blipFill>
        <p:spPr>
          <a:xfrm>
            <a:off x="485466" y="1997849"/>
            <a:ext cx="5378335" cy="2742950"/>
          </a:xfrm>
          <a:prstGeom prst="rect">
            <a:avLst/>
          </a:prstGeom>
        </p:spPr>
      </p:pic>
      <p:pic>
        <p:nvPicPr>
          <p:cNvPr id="7" name="Picture 6" descr="A screen shot of a computer&#10;&#10;Description automatically generated">
            <a:hlinkClick r:id="rId5"/>
            <a:extLst>
              <a:ext uri="{FF2B5EF4-FFF2-40B4-BE49-F238E27FC236}">
                <a16:creationId xmlns:a16="http://schemas.microsoft.com/office/drawing/2014/main" id="{D00C5891-D68F-4F74-C48C-675951961CA4}"/>
              </a:ext>
            </a:extLst>
          </p:cNvPr>
          <p:cNvPicPr>
            <a:picLocks noChangeAspect="1"/>
          </p:cNvPicPr>
          <p:nvPr/>
        </p:nvPicPr>
        <p:blipFill>
          <a:blip r:embed="rId6"/>
          <a:stretch>
            <a:fillRect/>
          </a:stretch>
        </p:blipFill>
        <p:spPr>
          <a:xfrm>
            <a:off x="6247925" y="1997849"/>
            <a:ext cx="5458609" cy="2742950"/>
          </a:xfrm>
          <a:prstGeom prst="rect">
            <a:avLst/>
          </a:prstGeom>
        </p:spPr>
      </p:pic>
      <p:pic>
        <p:nvPicPr>
          <p:cNvPr id="13" name="Picture 12" descr="A red and white circle with a white arrow in the middle&#10;&#10;Description automatically generated">
            <a:extLst>
              <a:ext uri="{FF2B5EF4-FFF2-40B4-BE49-F238E27FC236}">
                <a16:creationId xmlns:a16="http://schemas.microsoft.com/office/drawing/2014/main" id="{83845230-E72F-E00E-68E1-D2FD7BFE73A7}"/>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515266" y="2886841"/>
            <a:ext cx="1318733" cy="1318733"/>
          </a:xfrm>
          <a:prstGeom prst="rect">
            <a:avLst/>
          </a:prstGeom>
        </p:spPr>
      </p:pic>
      <p:pic>
        <p:nvPicPr>
          <p:cNvPr id="15" name="Picture 14" descr="A red and white circle with a white arrow in the middle&#10;&#10;Description automatically generated">
            <a:extLst>
              <a:ext uri="{FF2B5EF4-FFF2-40B4-BE49-F238E27FC236}">
                <a16:creationId xmlns:a16="http://schemas.microsoft.com/office/drawing/2014/main" id="{14AE0988-765C-61C6-6C98-54622772BBD7}"/>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295580" y="2904748"/>
            <a:ext cx="1318733" cy="1318733"/>
          </a:xfrm>
          <a:prstGeom prst="rect">
            <a:avLst/>
          </a:prstGeom>
        </p:spPr>
      </p:pic>
    </p:spTree>
    <p:extLst>
      <p:ext uri="{BB962C8B-B14F-4D97-AF65-F5344CB8AC3E}">
        <p14:creationId xmlns:p14="http://schemas.microsoft.com/office/powerpoint/2010/main" val="15552740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057705-1C26-6A3C-DDB6-2AB1DCFFB52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00AB46-0C70-6C39-DB33-8A74A243E4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0BECB92-9CDE-6F52-1C52-1BF4B1006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01DBEBF7-20C2-923F-CA01-7EF7D9DBCA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3E0D09E-8863-207C-AB1D-54A48E72F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8A03B07F-A4A7-6573-2B3F-846629C39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78DE565-9AE5-33B4-96C5-E01568DDBA3E}"/>
              </a:ext>
            </a:extLst>
          </p:cNvPr>
          <p:cNvSpPr>
            <a:spLocks noGrp="1"/>
          </p:cNvSpPr>
          <p:nvPr>
            <p:ph type="title"/>
          </p:nvPr>
        </p:nvSpPr>
        <p:spPr>
          <a:xfrm>
            <a:off x="614724" y="315046"/>
            <a:ext cx="9910814" cy="1094204"/>
          </a:xfrm>
        </p:spPr>
        <p:txBody>
          <a:bodyPr>
            <a:normAutofit/>
          </a:bodyPr>
          <a:lstStyle/>
          <a:p>
            <a:r>
              <a:rPr lang="en-GB" sz="5400" b="1" dirty="0">
                <a:solidFill>
                  <a:srgbClr val="FFFFFF"/>
                </a:solidFill>
              </a:rPr>
              <a:t>Bg. </a:t>
            </a:r>
            <a:r>
              <a:rPr lang="en-US" b="1" dirty="0">
                <a:solidFill>
                  <a:schemeClr val="bg1"/>
                </a:solidFill>
              </a:rPr>
              <a:t>Multi-programming &amp; Multitasking</a:t>
            </a:r>
            <a:endParaRPr lang="en-GB" b="1" dirty="0">
              <a:solidFill>
                <a:schemeClr val="bg1"/>
              </a:solidFill>
            </a:endParaRPr>
          </a:p>
        </p:txBody>
      </p:sp>
      <p:sp>
        <p:nvSpPr>
          <p:cNvPr id="3" name="Content Placeholder 2">
            <a:extLst>
              <a:ext uri="{FF2B5EF4-FFF2-40B4-BE49-F238E27FC236}">
                <a16:creationId xmlns:a16="http://schemas.microsoft.com/office/drawing/2014/main" id="{1852AB04-50C0-02D9-7883-5D4164E60771}"/>
              </a:ext>
            </a:extLst>
          </p:cNvPr>
          <p:cNvSpPr>
            <a:spLocks noGrp="1"/>
          </p:cNvSpPr>
          <p:nvPr>
            <p:ph idx="1"/>
          </p:nvPr>
        </p:nvSpPr>
        <p:spPr>
          <a:xfrm>
            <a:off x="229675" y="1590741"/>
            <a:ext cx="11807650" cy="5045338"/>
          </a:xfrm>
        </p:spPr>
        <p:txBody>
          <a:bodyPr anchor="t">
            <a:noAutofit/>
          </a:bodyPr>
          <a:lstStyle/>
          <a:p>
            <a:pPr marL="0" indent="0">
              <a:buNone/>
            </a:pPr>
            <a:r>
              <a:rPr lang="en-GB" sz="2400" b="1" dirty="0"/>
              <a:t>1. Multiprogramming – </a:t>
            </a:r>
            <a:r>
              <a:rPr lang="en-GB" sz="2400" dirty="0"/>
              <a:t>it’s goal is to maximize CPU utilization.</a:t>
            </a:r>
          </a:p>
          <a:p>
            <a:pPr lvl="0"/>
            <a:r>
              <a:rPr lang="en-GB" sz="2400" b="1" dirty="0"/>
              <a:t>How it works: </a:t>
            </a:r>
            <a:r>
              <a:rPr lang="en-GB" sz="2400" dirty="0"/>
              <a:t>Multiple programs are loaded into memory at the same time. The CPU executes one program, and when that program waits for I/O (like reading from disk), the CPU switches to another program.</a:t>
            </a:r>
          </a:p>
          <a:p>
            <a:pPr lvl="0"/>
            <a:r>
              <a:rPr lang="en-GB" sz="2400" b="1" dirty="0"/>
              <a:t>Key point: </a:t>
            </a:r>
            <a:r>
              <a:rPr lang="en-GB" sz="2400" dirty="0"/>
              <a:t>Programs appear to run simultaneously, but the CPU handles them one at a time, switching only when one is blocked.</a:t>
            </a:r>
          </a:p>
          <a:p>
            <a:pPr lvl="0"/>
            <a:r>
              <a:rPr lang="en-GB" sz="2400" b="1" dirty="0"/>
              <a:t>Used in: </a:t>
            </a:r>
            <a:r>
              <a:rPr lang="en-GB" sz="2400" dirty="0"/>
              <a:t>Early operating systems (e.g., batch systems).</a:t>
            </a:r>
          </a:p>
          <a:p>
            <a:pPr marL="0" indent="0">
              <a:buNone/>
            </a:pPr>
            <a:r>
              <a:rPr lang="en-GB" sz="2400" b="1" dirty="0"/>
              <a:t>2. </a:t>
            </a:r>
            <a:r>
              <a:rPr lang="en-GB" sz="2400" b="1" dirty="0">
                <a:highlight>
                  <a:srgbClr val="FFFF00"/>
                </a:highlight>
              </a:rPr>
              <a:t>Multitasking</a:t>
            </a:r>
            <a:r>
              <a:rPr lang="en-GB" sz="2400" b="1" dirty="0"/>
              <a:t> - </a:t>
            </a:r>
            <a:r>
              <a:rPr lang="en-GB" sz="2400" dirty="0"/>
              <a:t>allow users to run multiple tasks at once.</a:t>
            </a:r>
          </a:p>
          <a:p>
            <a:pPr lvl="0"/>
            <a:r>
              <a:rPr lang="en-GB" sz="2400" b="1" dirty="0"/>
              <a:t>How it works: </a:t>
            </a:r>
            <a:r>
              <a:rPr lang="en-GB" sz="2400" dirty="0"/>
              <a:t>The CPU switches between tasks very quickly using </a:t>
            </a:r>
            <a:r>
              <a:rPr lang="en-GB" sz="2400" b="1" dirty="0"/>
              <a:t>time-sharing</a:t>
            </a:r>
            <a:r>
              <a:rPr lang="en-GB" sz="2400" dirty="0"/>
              <a:t>. Each task gets a small time slice, making it feel like they run at the same time.</a:t>
            </a:r>
          </a:p>
          <a:p>
            <a:pPr lvl="0"/>
            <a:r>
              <a:rPr lang="en-GB" sz="2400" b="1" dirty="0"/>
              <a:t>Key point: </a:t>
            </a:r>
            <a:r>
              <a:rPr lang="en-GB" sz="2400" dirty="0"/>
              <a:t>Switching happens so fast that users feel all tasks are running simultaneously—even if CPU time is being shared.</a:t>
            </a:r>
          </a:p>
          <a:p>
            <a:pPr lvl="0"/>
            <a:r>
              <a:rPr lang="en-GB" sz="2400" b="1" dirty="0">
                <a:highlight>
                  <a:srgbClr val="FFFF00"/>
                </a:highlight>
              </a:rPr>
              <a:t>Used in: </a:t>
            </a:r>
            <a:r>
              <a:rPr lang="en-GB" sz="2400" dirty="0">
                <a:highlight>
                  <a:srgbClr val="FFFF00"/>
                </a:highlight>
              </a:rPr>
              <a:t>Modern OSs like Windows, macOS, Linux.</a:t>
            </a:r>
          </a:p>
          <a:p>
            <a:pPr marL="0" indent="0">
              <a:lnSpc>
                <a:spcPct val="100000"/>
              </a:lnSpc>
              <a:spcBef>
                <a:spcPts val="0"/>
              </a:spcBef>
              <a:buNone/>
            </a:pPr>
            <a:endParaRPr lang="en-US" sz="2400" b="1" dirty="0"/>
          </a:p>
        </p:txBody>
      </p:sp>
    </p:spTree>
    <p:extLst>
      <p:ext uri="{BB962C8B-B14F-4D97-AF65-F5344CB8AC3E}">
        <p14:creationId xmlns:p14="http://schemas.microsoft.com/office/powerpoint/2010/main" val="38793871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80642" y="265437"/>
            <a:ext cx="10686127" cy="1033669"/>
          </a:xfrm>
        </p:spPr>
        <p:txBody>
          <a:bodyPr>
            <a:normAutofit/>
          </a:bodyPr>
          <a:lstStyle/>
          <a:p>
            <a:r>
              <a:rPr lang="en-GB" sz="4800" dirty="0">
                <a:solidFill>
                  <a:schemeClr val="bg1"/>
                </a:solidFill>
              </a:rPr>
              <a:t>PDP-1 &amp; First Computer game: </a:t>
            </a:r>
            <a:r>
              <a:rPr lang="en-GB" sz="4800" dirty="0" err="1">
                <a:solidFill>
                  <a:schemeClr val="bg1"/>
                </a:solidFill>
              </a:rPr>
              <a:t>Spacewar</a:t>
            </a:r>
            <a:endParaRPr lang="en-GB" sz="4800" dirty="0">
              <a:solidFill>
                <a:schemeClr val="bg1"/>
              </a:solidFill>
            </a:endParaRPr>
          </a:p>
        </p:txBody>
      </p:sp>
      <p:pic>
        <p:nvPicPr>
          <p:cNvPr id="2052" name="Picture 4" descr="Steve Russell sitting at a PDP-1 mainframe">
            <a:extLst>
              <a:ext uri="{FF2B5EF4-FFF2-40B4-BE49-F238E27FC236}">
                <a16:creationId xmlns:a16="http://schemas.microsoft.com/office/drawing/2014/main" id="{694DFAF0-6149-4332-8A9C-0157598C46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7182" y="1206654"/>
            <a:ext cx="3934138" cy="264660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paceships and stars on a round monitor">
            <a:extLst>
              <a:ext uri="{FF2B5EF4-FFF2-40B4-BE49-F238E27FC236}">
                <a16:creationId xmlns:a16="http://schemas.microsoft.com/office/drawing/2014/main" id="{9109696D-E0C5-24C2-6A5F-20759E3DE1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7181" y="3853256"/>
            <a:ext cx="2515623" cy="188671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15499B9-6669-3CD6-8652-93BF273BE6D8}"/>
              </a:ext>
            </a:extLst>
          </p:cNvPr>
          <p:cNvSpPr txBox="1"/>
          <p:nvPr/>
        </p:nvSpPr>
        <p:spPr>
          <a:xfrm>
            <a:off x="380641" y="1679152"/>
            <a:ext cx="7436429" cy="4703339"/>
          </a:xfrm>
          <a:prstGeom prst="rect">
            <a:avLst/>
          </a:prstGeom>
          <a:noFill/>
        </p:spPr>
        <p:txBody>
          <a:bodyPr wrap="square">
            <a:spAutoFit/>
          </a:bodyPr>
          <a:lstStyle/>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2400" b="0" i="0" u="none" strike="noStrike" kern="100" cap="none" spc="0" normalizeH="0" baseline="0" noProof="0" dirty="0">
                <a:ln>
                  <a:noFill/>
                </a:ln>
                <a:solidFill>
                  <a:prstClr val="black"/>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The </a:t>
            </a:r>
            <a:r>
              <a:rPr kumimoji="0" lang="en-GB" sz="2400" b="1" i="0" u="none" strike="noStrike" kern="100" cap="none" spc="0" normalizeH="0" baseline="0" noProof="0" dirty="0">
                <a:ln>
                  <a:noFill/>
                </a:ln>
                <a:solidFill>
                  <a:prstClr val="black"/>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first Computer game</a:t>
            </a:r>
            <a:r>
              <a:rPr kumimoji="0" lang="en-GB" sz="2400" b="0" i="0" u="none" strike="noStrike" kern="100" cap="none" spc="0" normalizeH="0" baseline="0" noProof="0" dirty="0">
                <a:ln>
                  <a:noFill/>
                </a:ln>
                <a:solidFill>
                  <a:prstClr val="black"/>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 </a:t>
            </a:r>
            <a:r>
              <a:rPr kumimoji="0" lang="en-GB" sz="2400" b="1" i="0" u="none" strike="noStrike" kern="100" cap="none" spc="0" normalizeH="0" baseline="0" noProof="0" dirty="0" err="1">
                <a:ln>
                  <a:noFill/>
                </a:ln>
                <a:solidFill>
                  <a:prstClr val="black"/>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Spacewar</a:t>
            </a:r>
            <a:r>
              <a:rPr kumimoji="0" lang="en-GB" sz="2400" b="0" i="0" u="none" strike="noStrike" kern="100" cap="none" spc="0" normalizeH="0" baseline="0" noProof="0" dirty="0">
                <a:ln>
                  <a:noFill/>
                </a:ln>
                <a:solidFill>
                  <a:prstClr val="black"/>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 was </a:t>
            </a:r>
            <a:r>
              <a:rPr kumimoji="0" lang="en-GB" sz="2400" b="0" i="0" u="none" strike="noStrike" kern="100" cap="none" spc="0" normalizeH="0" baseline="0" noProof="0" dirty="0">
                <a:ln>
                  <a:noFill/>
                </a:ln>
                <a:solidFill>
                  <a:srgbClr val="202122"/>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developed in </a:t>
            </a:r>
            <a:r>
              <a:rPr kumimoji="0" lang="en-GB" sz="2400" b="1" i="0" u="none" strike="noStrike" kern="100" cap="none" spc="0" normalizeH="0" baseline="0" noProof="0" dirty="0">
                <a:ln>
                  <a:noFill/>
                </a:ln>
                <a:solidFill>
                  <a:srgbClr val="202122"/>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1962</a:t>
            </a:r>
            <a:r>
              <a:rPr kumimoji="0" lang="en-GB" sz="2400" b="0" i="0" u="none" strike="noStrike" kern="100" cap="none" spc="0" normalizeH="0" baseline="0" noProof="0" dirty="0">
                <a:ln>
                  <a:noFill/>
                </a:ln>
                <a:solidFill>
                  <a:srgbClr val="202122"/>
                </a:solidFill>
                <a:effectLst/>
                <a:highlight>
                  <a:srgbClr val="FFFF00"/>
                </a:highlight>
                <a:uLnTx/>
                <a:uFillTx/>
                <a:latin typeface="Calibri" panose="020F0502020204030204" pitchFamily="34" charset="0"/>
                <a:ea typeface="DengXian" panose="02010600030101010101" pitchFamily="2" charset="-122"/>
                <a:cs typeface="Calibri" panose="020F0502020204030204" pitchFamily="34" charset="0"/>
              </a:rPr>
              <a:t> by Steve Russell and others, at American University MIT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Massachusetts Institute of Technology)</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	</a:t>
            </a:r>
            <a:r>
              <a:rPr kumimoji="0" lang="en-GB" sz="24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Bg. </a:t>
            </a:r>
          </a:p>
          <a:p>
            <a:pPr marL="742950" marR="0" lvl="1"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2000" b="1" i="0" u="none" strike="noStrike" kern="100" cap="none" spc="0" normalizeH="0" baseline="0" noProof="0" dirty="0" err="1">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Spacewar</a:t>
            </a: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 was developed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for the </a:t>
            </a:r>
            <a:r>
              <a:rPr kumimoji="0" lang="en-GB" sz="20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PDP-1</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t>
            </a:r>
            <a:r>
              <a:rPr kumimoji="0" lang="en-GB" sz="2000" b="0" i="1"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Programmed Data Processor-1</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t>
            </a:r>
            <a:r>
              <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Calibri" panose="020F0502020204030204" pitchFamily="34" charset="0"/>
              </a:rPr>
              <a:t>computer</a:t>
            </a: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 created by </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American Company: DEC ‘</a:t>
            </a:r>
            <a:r>
              <a:rPr kumimoji="0" lang="en-GB" sz="2000" b="1" i="0" u="none" strike="noStrike" kern="1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Calibri" panose="020F0502020204030204" pitchFamily="34" charset="0"/>
              </a:rPr>
              <a:t>Digital Equipment Corporation</a:t>
            </a: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 in </a:t>
            </a:r>
            <a:r>
              <a:rPr kumimoji="0" lang="en-GB" sz="2000" b="1"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1959</a:t>
            </a: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 </a:t>
            </a:r>
            <a:endPar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Times New Roman" panose="02020603050405020304" pitchFamily="18" charset="0"/>
            </a:endParaRPr>
          </a:p>
          <a:p>
            <a:pPr marL="742950" marR="0" lvl="1"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It cost </a:t>
            </a:r>
            <a:r>
              <a:rPr kumimoji="0" lang="en-GB" sz="20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$120 thousand dollars</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 Equivalent price today (in 2022) would be </a:t>
            </a:r>
            <a:r>
              <a:rPr kumimoji="0" lang="en-GB" sz="20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1.2 million</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 [</a:t>
            </a:r>
            <a:r>
              <a:rPr kumimoji="0" lang="en-GB" sz="2000" b="0" i="0" u="sng" strike="noStrike" kern="100" cap="none" spc="0" normalizeH="0" baseline="0" noProof="0" dirty="0">
                <a:ln>
                  <a:noFill/>
                </a:ln>
                <a:solidFill>
                  <a:srgbClr val="0000FF"/>
                </a:solidFill>
                <a:effectLst/>
                <a:uLnTx/>
                <a:uFillTx/>
                <a:latin typeface="Calibri" panose="020F0502020204030204" pitchFamily="34" charset="0"/>
                <a:ea typeface="DengXian" panose="02010600030101010101" pitchFamily="2" charset="-122"/>
                <a:cs typeface="Calibri" panose="020F0502020204030204" pitchFamily="34" charset="0"/>
                <a:hlinkClick r:id="rId5"/>
              </a:rPr>
              <a:t>r</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a:t>
            </a:r>
            <a:endPar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endParaRPr>
          </a:p>
          <a:p>
            <a:pPr marL="742950" marR="0" lvl="1"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The </a:t>
            </a:r>
            <a:r>
              <a:rPr kumimoji="0" lang="en-GB" sz="20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OS</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was the ‘</a:t>
            </a:r>
            <a:r>
              <a:rPr kumimoji="0" lang="en-GB" sz="20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BBN Time-Sharing System’ </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created by American R&amp;D Company ‘</a:t>
            </a:r>
            <a:r>
              <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Calibri" panose="020F0502020204030204" pitchFamily="34" charset="0"/>
              </a:rPr>
              <a:t>Bolt, Beranek and Newman</a:t>
            </a:r>
            <a:r>
              <a:rPr kumimoji="0" lang="en-GB" sz="2000" b="0" i="0" u="none" strike="noStrike" kern="100" cap="none" spc="0" normalizeH="0" baseline="0" noProof="0" dirty="0">
                <a:ln>
                  <a:noFill/>
                </a:ln>
                <a:solidFill>
                  <a:srgbClr val="202122"/>
                </a:solidFill>
                <a:effectLst/>
                <a:uLnTx/>
                <a:uFillTx/>
                <a:latin typeface="Calibri" panose="020F0502020204030204" pitchFamily="34" charset="0"/>
                <a:ea typeface="DengXian" panose="02010600030101010101" pitchFamily="2" charset="-122"/>
                <a:cs typeface="Calibri" panose="020F0502020204030204" pitchFamily="34" charset="0"/>
              </a:rPr>
              <a:t> (BBN)’ for the </a:t>
            </a:r>
            <a:r>
              <a:rPr kumimoji="0" lang="en-GB" sz="2000" b="0" i="0" u="none" strike="noStrike" kern="1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Calibri" panose="020F0502020204030204" pitchFamily="34" charset="0"/>
              </a:rPr>
              <a:t>PDP-1</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 </a:t>
            </a:r>
            <a:r>
              <a:rPr kumimoji="0" lang="en-GB" sz="2000" b="0" i="0" u="none" strike="noStrike" kern="100" cap="none" spc="0" normalizeH="0" baseline="0" noProof="0" dirty="0" err="1">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MiniComputer</a:t>
            </a:r>
            <a:r>
              <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Calibri" panose="020F0502020204030204" pitchFamily="34" charset="0"/>
              </a:rPr>
              <a:t>.</a:t>
            </a:r>
            <a:endParaRPr kumimoji="0" lang="en-GB" sz="20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endParaRPr>
          </a:p>
        </p:txBody>
      </p:sp>
      <p:pic>
        <p:nvPicPr>
          <p:cNvPr id="2054" name="Picture 6" descr="White spaceships with a blurry trail on a black screen">
            <a:extLst>
              <a:ext uri="{FF2B5EF4-FFF2-40B4-BE49-F238E27FC236}">
                <a16:creationId xmlns:a16="http://schemas.microsoft.com/office/drawing/2014/main" id="{0781A4D3-5EE5-2B51-F550-24A0CCDEC4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19802" y="4736466"/>
            <a:ext cx="2522088" cy="2063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680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80642" y="265437"/>
            <a:ext cx="10686127" cy="1033669"/>
          </a:xfrm>
        </p:spPr>
        <p:txBody>
          <a:bodyPr>
            <a:normAutofit/>
          </a:bodyPr>
          <a:lstStyle/>
          <a:p>
            <a:r>
              <a:rPr lang="en-GB" sz="4800" b="1" dirty="0">
                <a:solidFill>
                  <a:schemeClr val="bg1"/>
                </a:solidFill>
              </a:rPr>
              <a:t>Video: </a:t>
            </a:r>
            <a:r>
              <a:rPr lang="en-GB" sz="4800" dirty="0">
                <a:solidFill>
                  <a:schemeClr val="bg1"/>
                </a:solidFill>
              </a:rPr>
              <a:t>PDP-1 &amp; </a:t>
            </a:r>
            <a:r>
              <a:rPr lang="en-GB" sz="4800" dirty="0" err="1">
                <a:solidFill>
                  <a:schemeClr val="bg1"/>
                </a:solidFill>
              </a:rPr>
              <a:t>Spacewar</a:t>
            </a:r>
            <a:r>
              <a:rPr lang="en-GB" sz="4800" dirty="0">
                <a:solidFill>
                  <a:schemeClr val="bg1"/>
                </a:solidFill>
              </a:rPr>
              <a:t> demonstration</a:t>
            </a:r>
          </a:p>
        </p:txBody>
      </p:sp>
      <p:pic>
        <p:nvPicPr>
          <p:cNvPr id="4" name="Picture 3">
            <a:hlinkClick r:id="rId3"/>
            <a:extLst>
              <a:ext uri="{FF2B5EF4-FFF2-40B4-BE49-F238E27FC236}">
                <a16:creationId xmlns:a16="http://schemas.microsoft.com/office/drawing/2014/main" id="{EF79E1B8-27F0-BC6C-F860-D1DBDB037D12}"/>
              </a:ext>
            </a:extLst>
          </p:cNvPr>
          <p:cNvPicPr>
            <a:picLocks noChangeAspect="1"/>
          </p:cNvPicPr>
          <p:nvPr/>
        </p:nvPicPr>
        <p:blipFill>
          <a:blip r:embed="rId4"/>
          <a:stretch>
            <a:fillRect/>
          </a:stretch>
        </p:blipFill>
        <p:spPr>
          <a:xfrm>
            <a:off x="459346" y="1206897"/>
            <a:ext cx="8324803" cy="5470743"/>
          </a:xfrm>
          <a:prstGeom prst="rect">
            <a:avLst/>
          </a:prstGeom>
        </p:spPr>
      </p:pic>
      <p:pic>
        <p:nvPicPr>
          <p:cNvPr id="5" name="Picture 4" descr="A red and white circle with a white arrow in the middle&#10;&#10;Description automatically generated">
            <a:hlinkClick r:id="rId3"/>
            <a:extLst>
              <a:ext uri="{FF2B5EF4-FFF2-40B4-BE49-F238E27FC236}">
                <a16:creationId xmlns:a16="http://schemas.microsoft.com/office/drawing/2014/main" id="{88335960-D41E-E8E9-4403-27525492110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068523" y="3040521"/>
            <a:ext cx="1318733" cy="1318733"/>
          </a:xfrm>
          <a:prstGeom prst="rect">
            <a:avLst/>
          </a:prstGeom>
        </p:spPr>
      </p:pic>
      <p:sp>
        <p:nvSpPr>
          <p:cNvPr id="7" name="TextBox 6">
            <a:extLst>
              <a:ext uri="{FF2B5EF4-FFF2-40B4-BE49-F238E27FC236}">
                <a16:creationId xmlns:a16="http://schemas.microsoft.com/office/drawing/2014/main" id="{2B032D1A-9697-89A5-5812-52DFEDBC2745}"/>
              </a:ext>
            </a:extLst>
          </p:cNvPr>
          <p:cNvSpPr txBox="1"/>
          <p:nvPr/>
        </p:nvSpPr>
        <p:spPr>
          <a:xfrm>
            <a:off x="7754719" y="1375896"/>
            <a:ext cx="4341480" cy="5216813"/>
          </a:xfrm>
          <a:prstGeom prst="rect">
            <a:avLst/>
          </a:prstGeom>
          <a:solidFill>
            <a:schemeClr val="accent1">
              <a:lumMod val="20000"/>
              <a:lumOff val="80000"/>
            </a:schemeClr>
          </a:solidFill>
        </p:spPr>
        <p:txBody>
          <a:bodyPr wrap="square">
            <a:spAutoFit/>
          </a:bodyPr>
          <a:lstStyle/>
          <a:p>
            <a:pPr marL="0" marR="0" lvl="0" indent="0" algn="l" defTabSz="914400" rtl="0" eaLnBrk="1" fontAlgn="auto" latinLnBrk="0" hangingPunct="1">
              <a:lnSpc>
                <a:spcPct val="100000"/>
              </a:lnSpc>
              <a:spcBef>
                <a:spcPts val="600"/>
              </a:spcBef>
              <a:spcAft>
                <a:spcPts val="1200"/>
              </a:spcAft>
              <a:buClrTx/>
              <a:buSzTx/>
              <a:buFontTx/>
              <a:buNone/>
              <a:tabLst/>
              <a:defRPr/>
            </a:pP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“The game features </a:t>
            </a:r>
            <a:r>
              <a:rPr kumimoji="0" lang="en-GB" sz="1800" b="1"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two spaceships</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engaged in a </a:t>
            </a:r>
            <a:r>
              <a:rPr kumimoji="0" lang="en-GB" sz="1800" b="1"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dogfight</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while </a:t>
            </a:r>
            <a:r>
              <a:rPr kumimoji="0" lang="en-GB" sz="1800" b="1" i="0" u="none" strike="noStrike" kern="1200" cap="none" spc="0" normalizeH="0" baseline="0" noProof="0" dirty="0" err="1">
                <a:ln>
                  <a:noFill/>
                </a:ln>
                <a:solidFill>
                  <a:srgbClr val="202122"/>
                </a:solidFill>
                <a:effectLst/>
                <a:uLnTx/>
                <a:uFillTx/>
                <a:latin typeface="Arial" panose="020B0604020202020204" pitchFamily="34" charset="0"/>
                <a:ea typeface="Times New Roman" panose="02020603050405020304" pitchFamily="18" charset="0"/>
                <a:cs typeface="+mn-cs"/>
              </a:rPr>
              <a:t>maneuvering</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in the gravity well of a </a:t>
            </a:r>
            <a:r>
              <a:rPr kumimoji="0" lang="en-GB" sz="1800" b="1"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star</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a:t>
            </a:r>
          </a:p>
          <a:p>
            <a:pPr marL="0" marR="0" lvl="0" indent="0" algn="l" defTabSz="914400" rtl="0" eaLnBrk="1" fontAlgn="auto" latinLnBrk="0" hangingPunct="1">
              <a:lnSpc>
                <a:spcPct val="100000"/>
              </a:lnSpc>
              <a:spcBef>
                <a:spcPts val="600"/>
              </a:spcBef>
              <a:spcAft>
                <a:spcPts val="1200"/>
              </a:spcAft>
              <a:buClrTx/>
              <a:buSzTx/>
              <a:buFontTx/>
              <a:buNone/>
              <a:tabLst/>
              <a:defRPr/>
            </a:pP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Both ships are controlled by human players. Each ship has limited </a:t>
            </a:r>
            <a:r>
              <a:rPr kumimoji="0" lang="en-GB" sz="1800" b="1"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weaponry</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and </a:t>
            </a:r>
            <a:r>
              <a:rPr kumimoji="0" lang="en-GB" sz="1800" b="1"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fuel</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for </a:t>
            </a:r>
            <a:r>
              <a:rPr kumimoji="0" lang="en-GB" sz="1800" b="0" i="0" u="none" strike="noStrike" kern="1200" cap="none" spc="0" normalizeH="0" baseline="0" noProof="0" dirty="0" err="1">
                <a:ln>
                  <a:noFill/>
                </a:ln>
                <a:solidFill>
                  <a:srgbClr val="202122"/>
                </a:solidFill>
                <a:effectLst/>
                <a:uLnTx/>
                <a:uFillTx/>
                <a:latin typeface="Arial" panose="020B0604020202020204" pitchFamily="34" charset="0"/>
                <a:ea typeface="Times New Roman" panose="02020603050405020304" pitchFamily="18" charset="0"/>
                <a:cs typeface="+mn-cs"/>
              </a:rPr>
              <a:t>maneuvering</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and the ships remain in motion even when the player is not accelerating. </a:t>
            </a:r>
          </a:p>
          <a:p>
            <a:pPr marL="0" marR="0" lvl="0" indent="0" algn="l" defTabSz="914400" rtl="0" eaLnBrk="1" fontAlgn="auto" latinLnBrk="0" hangingPunct="1">
              <a:lnSpc>
                <a:spcPct val="100000"/>
              </a:lnSpc>
              <a:spcBef>
                <a:spcPts val="600"/>
              </a:spcBef>
              <a:spcAft>
                <a:spcPts val="1200"/>
              </a:spcAft>
              <a:buClrTx/>
              <a:buSzTx/>
              <a:buFontTx/>
              <a:buNone/>
              <a:tabLst/>
              <a:defRPr/>
            </a:pP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Flying near the star to provide a gravity assist was a common tactic. Ships are destroyed when they collide with a torpedo, the star, or each other. </a:t>
            </a:r>
          </a:p>
          <a:p>
            <a:pPr marL="0" marR="0" lvl="0" indent="0" algn="l" defTabSz="914400" rtl="0" eaLnBrk="1" fontAlgn="auto" latinLnBrk="0" hangingPunct="1">
              <a:lnSpc>
                <a:spcPct val="100000"/>
              </a:lnSpc>
              <a:spcBef>
                <a:spcPts val="600"/>
              </a:spcBef>
              <a:spcAft>
                <a:spcPts val="1200"/>
              </a:spcAft>
              <a:buClrTx/>
              <a:buSzTx/>
              <a:buFontTx/>
              <a:buNone/>
              <a:tabLst/>
              <a:defRPr/>
            </a:pP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At any time, the player can engage a </a:t>
            </a:r>
            <a:r>
              <a:rPr kumimoji="0" lang="en-GB" sz="1800" b="1"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hyperspace</a:t>
            </a:r>
            <a:r>
              <a:rPr kumimoji="0" lang="en-GB" sz="18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 feature to move to a new and random location on the screen.” </a:t>
            </a:r>
            <a:r>
              <a:rPr kumimoji="0" lang="en-GB" sz="12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a:t>
            </a:r>
            <a:r>
              <a:rPr kumimoji="0" lang="en-GB" sz="1200" b="0" i="0" u="sng"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hlinkClick r:id="rId7"/>
              </a:rPr>
              <a:t>r</a:t>
            </a:r>
            <a:r>
              <a:rPr kumimoji="0" lang="en-GB" sz="1200" b="0" i="0" u="none" strike="noStrike" kern="1200" cap="none" spc="0" normalizeH="0" baseline="0" noProof="0" dirty="0">
                <a:ln>
                  <a:noFill/>
                </a:ln>
                <a:solidFill>
                  <a:srgbClr val="202122"/>
                </a:solidFill>
                <a:effectLst/>
                <a:uLnTx/>
                <a:uFillTx/>
                <a:latin typeface="Arial" panose="020B0604020202020204" pitchFamily="34" charset="0"/>
                <a:ea typeface="Times New Roman" panose="02020603050405020304" pitchFamily="18" charset="0"/>
                <a:cs typeface="+mn-cs"/>
              </a:rPr>
              <a:t>]</a:t>
            </a:r>
            <a:endPar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603378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424023" cy="1033669"/>
          </a:xfrm>
        </p:spPr>
        <p:txBody>
          <a:bodyPr>
            <a:normAutofit fontScale="90000"/>
          </a:bodyPr>
          <a:lstStyle/>
          <a:p>
            <a:r>
              <a:rPr lang="en-GB" sz="4900" b="1" dirty="0">
                <a:solidFill>
                  <a:srgbClr val="FFFFFF"/>
                </a:solidFill>
              </a:rPr>
              <a:t>Bg. </a:t>
            </a:r>
            <a:r>
              <a:rPr lang="en-GB" sz="4000" dirty="0">
                <a:solidFill>
                  <a:srgbClr val="FFFFFF"/>
                </a:solidFill>
              </a:rPr>
              <a:t>History &amp; Examples of other OS systems used today</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25288" y="1678395"/>
            <a:ext cx="9291918" cy="4351338"/>
          </a:xfrm>
        </p:spPr>
        <p:txBody>
          <a:bodyPr>
            <a:noAutofit/>
          </a:bodyPr>
          <a:lstStyle/>
          <a:p>
            <a:pPr algn="l">
              <a:buFont typeface="Arial" panose="020B0604020202020204" pitchFamily="34" charset="0"/>
              <a:buChar char="•"/>
            </a:pPr>
            <a:r>
              <a:rPr lang="en-GB" b="0" i="0" dirty="0">
                <a:solidFill>
                  <a:srgbClr val="222222"/>
                </a:solidFill>
                <a:effectLst/>
              </a:rPr>
              <a:t>GM / </a:t>
            </a:r>
            <a:r>
              <a:rPr lang="en-GB" b="1" i="0" dirty="0">
                <a:solidFill>
                  <a:srgbClr val="222222"/>
                </a:solidFill>
                <a:effectLst/>
              </a:rPr>
              <a:t>General Motors Research Lab </a:t>
            </a:r>
            <a:r>
              <a:rPr lang="en-GB" b="0" i="0" dirty="0">
                <a:solidFill>
                  <a:srgbClr val="222222"/>
                </a:solidFill>
                <a:effectLst/>
              </a:rPr>
              <a:t>developed the first OS in the </a:t>
            </a:r>
            <a:r>
              <a:rPr lang="en-GB" b="1" i="0" dirty="0">
                <a:solidFill>
                  <a:srgbClr val="222222"/>
                </a:solidFill>
                <a:effectLst/>
              </a:rPr>
              <a:t>1950s</a:t>
            </a:r>
            <a:r>
              <a:rPr lang="en-GB" b="0" i="0" dirty="0">
                <a:solidFill>
                  <a:srgbClr val="222222"/>
                </a:solidFill>
                <a:effectLst/>
              </a:rPr>
              <a:t> for their IBM 701 Computer (below).</a:t>
            </a:r>
            <a:endParaRPr lang="en-GB" b="1" dirty="0"/>
          </a:p>
        </p:txBody>
      </p:sp>
      <p:pic>
        <p:nvPicPr>
          <p:cNvPr id="7" name="Picture 6">
            <a:extLst>
              <a:ext uri="{FF2B5EF4-FFF2-40B4-BE49-F238E27FC236}">
                <a16:creationId xmlns:a16="http://schemas.microsoft.com/office/drawing/2014/main" id="{B3F6893E-A8C0-4A5A-94C7-7BDD59776FA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17206" y="2036511"/>
            <a:ext cx="940176" cy="940176"/>
          </a:xfrm>
          <a:prstGeom prst="rect">
            <a:avLst/>
          </a:prstGeom>
        </p:spPr>
      </p:pic>
      <p:sp>
        <p:nvSpPr>
          <p:cNvPr id="13" name="TextBox 12">
            <a:extLst>
              <a:ext uri="{FF2B5EF4-FFF2-40B4-BE49-F238E27FC236}">
                <a16:creationId xmlns:a16="http://schemas.microsoft.com/office/drawing/2014/main" id="{7580A320-EAA2-4766-9866-29700C1BD88D}"/>
              </a:ext>
            </a:extLst>
          </p:cNvPr>
          <p:cNvSpPr txBox="1"/>
          <p:nvPr/>
        </p:nvSpPr>
        <p:spPr>
          <a:xfrm>
            <a:off x="9936621" y="2976687"/>
            <a:ext cx="1000000"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en.wikipedia.org/wiki/Chevrolet"/>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 name="Picture 16">
            <a:extLst>
              <a:ext uri="{FF2B5EF4-FFF2-40B4-BE49-F238E27FC236}">
                <a16:creationId xmlns:a16="http://schemas.microsoft.com/office/drawing/2014/main" id="{CA2E324E-053C-4FCA-B07E-C1CBD1BB8BC5}"/>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2871826" y="2590799"/>
            <a:ext cx="5141793" cy="3979716"/>
          </a:xfrm>
          <a:prstGeom prst="rect">
            <a:avLst/>
          </a:prstGeom>
        </p:spPr>
      </p:pic>
      <p:sp>
        <p:nvSpPr>
          <p:cNvPr id="18" name="TextBox 17">
            <a:extLst>
              <a:ext uri="{FF2B5EF4-FFF2-40B4-BE49-F238E27FC236}">
                <a16:creationId xmlns:a16="http://schemas.microsoft.com/office/drawing/2014/main" id="{A6699702-2BF0-4904-A973-6020FB94C726}"/>
              </a:ext>
            </a:extLst>
          </p:cNvPr>
          <p:cNvSpPr txBox="1"/>
          <p:nvPr/>
        </p:nvSpPr>
        <p:spPr>
          <a:xfrm>
            <a:off x="3125907" y="6570515"/>
            <a:ext cx="3463152"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7" tooltip="https://www.ordinosaures-parc.org/index.php/fr/documentation/langages-informatiques/assembleur/201-generalites-sur-l-assembleur"/>
              </a:rPr>
              <a:t>This Photo</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8" tooltip="https://creativecommons.org/licenses/by-nc/3.0/"/>
              </a:rPr>
              <a:t>CC BY-NC</a:t>
            </a:r>
            <a:endPar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2414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hlinkClick r:id="rId3"/>
            <a:extLst>
              <a:ext uri="{FF2B5EF4-FFF2-40B4-BE49-F238E27FC236}">
                <a16:creationId xmlns:a16="http://schemas.microsoft.com/office/drawing/2014/main" id="{8F6E4651-BEDD-341A-25C4-1C7316C7111E}"/>
              </a:ext>
            </a:extLst>
          </p:cNvPr>
          <p:cNvPicPr>
            <a:picLocks noChangeAspect="1"/>
          </p:cNvPicPr>
          <p:nvPr/>
        </p:nvPicPr>
        <p:blipFill>
          <a:blip r:embed="rId4"/>
          <a:stretch>
            <a:fillRect/>
          </a:stretch>
        </p:blipFill>
        <p:spPr>
          <a:xfrm>
            <a:off x="5890440" y="2229433"/>
            <a:ext cx="6032614" cy="4462386"/>
          </a:xfrm>
          <a:prstGeom prst="rect">
            <a:avLst/>
          </a:prstGeom>
        </p:spPr>
      </p:pic>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83482" y="278535"/>
            <a:ext cx="9895951" cy="1033669"/>
          </a:xfrm>
        </p:spPr>
        <p:txBody>
          <a:bodyPr>
            <a:normAutofit fontScale="90000"/>
          </a:bodyPr>
          <a:lstStyle/>
          <a:p>
            <a:r>
              <a:rPr lang="en-US" sz="5300" b="1" dirty="0">
                <a:solidFill>
                  <a:schemeClr val="bg1"/>
                </a:solidFill>
              </a:rPr>
              <a:t>Bg. </a:t>
            </a:r>
            <a:r>
              <a:rPr lang="en-US" dirty="0">
                <a:solidFill>
                  <a:schemeClr val="bg1"/>
                </a:solidFill>
              </a:rPr>
              <a:t>Video: Tape Storage is making a Comeback.</a:t>
            </a:r>
            <a:endParaRPr lang="en-GB" dirty="0">
              <a:solidFill>
                <a:schemeClr val="bg1"/>
              </a:solidFill>
            </a:endParaRPr>
          </a:p>
        </p:txBody>
      </p:sp>
      <p:pic>
        <p:nvPicPr>
          <p:cNvPr id="6" name="Picture 5" descr="A red and white circle with a white arrow in the middle&#10;&#10;Description automatically generated">
            <a:hlinkClick r:id="rId3"/>
            <a:extLst>
              <a:ext uri="{FF2B5EF4-FFF2-40B4-BE49-F238E27FC236}">
                <a16:creationId xmlns:a16="http://schemas.microsoft.com/office/drawing/2014/main" id="{14554F47-A18D-06E7-735B-1D8CD717934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288745" y="3543040"/>
            <a:ext cx="1318733" cy="1318733"/>
          </a:xfrm>
          <a:prstGeom prst="rect">
            <a:avLst/>
          </a:prstGeom>
        </p:spPr>
      </p:pic>
      <p:pic>
        <p:nvPicPr>
          <p:cNvPr id="11" name="Picture 10">
            <a:hlinkClick r:id="rId7"/>
            <a:extLst>
              <a:ext uri="{FF2B5EF4-FFF2-40B4-BE49-F238E27FC236}">
                <a16:creationId xmlns:a16="http://schemas.microsoft.com/office/drawing/2014/main" id="{4C37369E-FAA6-C1CD-E095-A99BC336E214}"/>
              </a:ext>
            </a:extLst>
          </p:cNvPr>
          <p:cNvPicPr>
            <a:picLocks noChangeAspect="1"/>
          </p:cNvPicPr>
          <p:nvPr/>
        </p:nvPicPr>
        <p:blipFill>
          <a:blip r:embed="rId8"/>
          <a:stretch>
            <a:fillRect/>
          </a:stretch>
        </p:blipFill>
        <p:spPr>
          <a:xfrm>
            <a:off x="262240" y="2229433"/>
            <a:ext cx="5534197" cy="4462386"/>
          </a:xfrm>
          <a:prstGeom prst="rect">
            <a:avLst/>
          </a:prstGeom>
        </p:spPr>
      </p:pic>
      <p:pic>
        <p:nvPicPr>
          <p:cNvPr id="13" name="Picture 12" descr="A red and white circle with a white arrow in the middle&#10;&#10;Description automatically generated">
            <a:hlinkClick r:id="rId7"/>
            <a:extLst>
              <a:ext uri="{FF2B5EF4-FFF2-40B4-BE49-F238E27FC236}">
                <a16:creationId xmlns:a16="http://schemas.microsoft.com/office/drawing/2014/main" id="{B9F2BD25-422C-32B1-3956-C2376FA76A4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256131" y="3568349"/>
            <a:ext cx="1318733" cy="1318733"/>
          </a:xfrm>
          <a:prstGeom prst="rect">
            <a:avLst/>
          </a:prstGeom>
        </p:spPr>
      </p:pic>
      <p:sp>
        <p:nvSpPr>
          <p:cNvPr id="17" name="TextBox 16">
            <a:extLst>
              <a:ext uri="{FF2B5EF4-FFF2-40B4-BE49-F238E27FC236}">
                <a16:creationId xmlns:a16="http://schemas.microsoft.com/office/drawing/2014/main" id="{B9D10B4F-6F9A-367C-4EF6-7532736167D3}"/>
              </a:ext>
            </a:extLst>
          </p:cNvPr>
          <p:cNvSpPr txBox="1"/>
          <p:nvPr/>
        </p:nvSpPr>
        <p:spPr>
          <a:xfrm>
            <a:off x="168237" y="1647753"/>
            <a:ext cx="368914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1. What is Tape Storage and </a:t>
            </a: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391A8E32-E7F5-10EA-7F9E-887618986501}"/>
              </a:ext>
            </a:extLst>
          </p:cNvPr>
          <p:cNvSpPr txBox="1"/>
          <p:nvPr/>
        </p:nvSpPr>
        <p:spPr>
          <a:xfrm>
            <a:off x="5531457" y="1638443"/>
            <a:ext cx="675531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2. Why Tape Storage is Making a Sneaky Comeback.</a:t>
            </a: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41345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rgbClr val="FFFFFF"/>
                </a:solidFill>
              </a:rPr>
              <a:t>Bg. UNIX OS</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558052" y="1930250"/>
            <a:ext cx="11259992" cy="4351338"/>
          </a:xfrm>
        </p:spPr>
        <p:txBody>
          <a:bodyPr>
            <a:noAutofit/>
          </a:bodyPr>
          <a:lstStyle/>
          <a:p>
            <a:r>
              <a:rPr lang="en-GB" sz="2600" dirty="0"/>
              <a:t>The</a:t>
            </a:r>
            <a:r>
              <a:rPr lang="en-GB" sz="2600" b="1" dirty="0"/>
              <a:t> Unix OS </a:t>
            </a:r>
            <a:r>
              <a:rPr lang="en-GB" sz="2600" dirty="0"/>
              <a:t>was developed in the late </a:t>
            </a:r>
            <a:r>
              <a:rPr lang="en-GB" sz="2600" b="1" dirty="0"/>
              <a:t>1960s</a:t>
            </a:r>
            <a:r>
              <a:rPr lang="en-GB" sz="2600" dirty="0"/>
              <a:t>, at </a:t>
            </a:r>
            <a:r>
              <a:rPr lang="en-GB" sz="2600" b="1" dirty="0"/>
              <a:t>AT&amp;T's Bell Labs </a:t>
            </a:r>
            <a:r>
              <a:rPr lang="en-GB" sz="2600" dirty="0"/>
              <a:t>in the US by Ken Thompson, Dennis Ritchie, Douglas McIlroy, and Joe </a:t>
            </a:r>
            <a:r>
              <a:rPr lang="en-GB" sz="2600" dirty="0" err="1"/>
              <a:t>Ossanna</a:t>
            </a:r>
            <a:r>
              <a:rPr lang="en-GB" sz="2600" dirty="0"/>
              <a:t>. </a:t>
            </a:r>
          </a:p>
          <a:p>
            <a:r>
              <a:rPr lang="en-GB" sz="2600" dirty="0"/>
              <a:t>The developers created ‘</a:t>
            </a:r>
            <a:r>
              <a:rPr lang="en-GB" sz="2600" b="1" dirty="0"/>
              <a:t>Research Unix</a:t>
            </a:r>
            <a:r>
              <a:rPr lang="en-GB" sz="2600" dirty="0"/>
              <a:t>‘ a research group to develop the OS. </a:t>
            </a:r>
          </a:p>
          <a:p>
            <a:r>
              <a:rPr lang="en-GB" sz="2600" dirty="0"/>
              <a:t>Due to an antitrust case (due to concerns over Monopolising the industry) AT&amp;T was required to license the </a:t>
            </a:r>
            <a:r>
              <a:rPr lang="en-GB" sz="2600" b="1" dirty="0"/>
              <a:t>OS source code </a:t>
            </a:r>
            <a:r>
              <a:rPr lang="en-GB" sz="2600" dirty="0"/>
              <a:t>to anyone who asked. It was licensed to </a:t>
            </a:r>
            <a:r>
              <a:rPr lang="en-GB" sz="2600" b="1" dirty="0"/>
              <a:t>Universities &amp; Companies </a:t>
            </a:r>
            <a:r>
              <a:rPr lang="en-GB" sz="2600" dirty="0"/>
              <a:t>and different versions of the Unix OS were developed.</a:t>
            </a:r>
          </a:p>
          <a:p>
            <a:r>
              <a:rPr lang="en-GB" sz="2600" b="1" dirty="0"/>
              <a:t>Berkeley Unix or BSD OS (Berkeley Software Distribution) </a:t>
            </a:r>
            <a:r>
              <a:rPr lang="en-GB" sz="2600" dirty="0"/>
              <a:t>was </a:t>
            </a:r>
            <a:r>
              <a:rPr lang="en-GB" sz="2600" b="1" dirty="0"/>
              <a:t>based on the source code of the original Unix OS </a:t>
            </a:r>
            <a:r>
              <a:rPr lang="en-GB" sz="2600" dirty="0"/>
              <a:t>created by Research Unix. </a:t>
            </a:r>
          </a:p>
          <a:p>
            <a:r>
              <a:rPr lang="en-GB" sz="2600" b="1" dirty="0"/>
              <a:t>FreeBSD</a:t>
            </a:r>
            <a:r>
              <a:rPr lang="en-GB" sz="2600" dirty="0"/>
              <a:t> is a free and open-source Unix-like operating system, developed in 1993, that descended from the work at </a:t>
            </a:r>
            <a:r>
              <a:rPr lang="en-GB" sz="2600" b="1" dirty="0"/>
              <a:t>Research Unix</a:t>
            </a:r>
            <a:r>
              <a:rPr lang="en-GB" sz="2600" dirty="0"/>
              <a:t>. </a:t>
            </a:r>
            <a:r>
              <a:rPr lang="en-US" sz="2400" b="1" dirty="0"/>
              <a:t>Nintendo</a:t>
            </a:r>
            <a:r>
              <a:rPr lang="en-US" sz="2400" dirty="0"/>
              <a:t> uses </a:t>
            </a:r>
            <a:r>
              <a:rPr lang="en-GB" sz="2600" b="1" dirty="0"/>
              <a:t>FreeBSD.</a:t>
            </a:r>
            <a:endParaRPr lang="en-GB" sz="2600" dirty="0"/>
          </a:p>
        </p:txBody>
      </p:sp>
    </p:spTree>
    <p:extLst>
      <p:ext uri="{BB962C8B-B14F-4D97-AF65-F5344CB8AC3E}">
        <p14:creationId xmlns:p14="http://schemas.microsoft.com/office/powerpoint/2010/main" val="31956325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48777" y="339509"/>
            <a:ext cx="10800541" cy="1033669"/>
          </a:xfrm>
        </p:spPr>
        <p:txBody>
          <a:bodyPr>
            <a:normAutofit/>
          </a:bodyPr>
          <a:lstStyle/>
          <a:p>
            <a:r>
              <a:rPr lang="en-GB" sz="5300" b="1" dirty="0">
                <a:solidFill>
                  <a:srgbClr val="FFFFFF"/>
                </a:solidFill>
              </a:rPr>
              <a:t>Bg. UNIX </a:t>
            </a:r>
            <a:r>
              <a:rPr lang="en-GB" sz="4000" b="1" dirty="0">
                <a:solidFill>
                  <a:srgbClr val="FFFFFF"/>
                </a:solidFill>
              </a:rPr>
              <a:t>other OS systems in use today</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282616" y="1597432"/>
            <a:ext cx="11612268" cy="5202938"/>
          </a:xfrm>
        </p:spPr>
        <p:txBody>
          <a:bodyPr>
            <a:noAutofit/>
          </a:bodyPr>
          <a:lstStyle/>
          <a:p>
            <a:pPr>
              <a:lnSpc>
                <a:spcPct val="100000"/>
              </a:lnSpc>
              <a:spcBef>
                <a:spcPts val="0"/>
              </a:spcBef>
            </a:pPr>
            <a:r>
              <a:rPr lang="en-GB" sz="2000" b="1" dirty="0"/>
              <a:t>Unix, created in 1969, is still used today </a:t>
            </a:r>
            <a:r>
              <a:rPr lang="en-GB" sz="2000" dirty="0"/>
              <a:t>in academic and professional settings, on </a:t>
            </a:r>
            <a:r>
              <a:rPr lang="en-GB" sz="2000" b="1" dirty="0"/>
              <a:t>Supercomputers, </a:t>
            </a:r>
            <a:r>
              <a:rPr lang="en-GB" sz="2000" dirty="0"/>
              <a:t>and it’s Open Source offspring such as </a:t>
            </a:r>
            <a:r>
              <a:rPr lang="en-GB" sz="2000" b="1" dirty="0"/>
              <a:t>FreeBSD</a:t>
            </a:r>
            <a:r>
              <a:rPr lang="en-GB" sz="2000" dirty="0"/>
              <a:t> </a:t>
            </a:r>
            <a:r>
              <a:rPr lang="en-GB" sz="2000" b="1" dirty="0"/>
              <a:t>OS</a:t>
            </a:r>
            <a:r>
              <a:rPr lang="en-GB" sz="2000" dirty="0"/>
              <a:t> are used on many </a:t>
            </a:r>
            <a:r>
              <a:rPr lang="en-GB" sz="2000" b="1" dirty="0"/>
              <a:t>web servers and</a:t>
            </a:r>
            <a:r>
              <a:rPr lang="en-GB" sz="2000" dirty="0"/>
              <a:t> </a:t>
            </a:r>
            <a:r>
              <a:rPr lang="en-GB" sz="2000" b="1" dirty="0"/>
              <a:t>used</a:t>
            </a:r>
            <a:r>
              <a:rPr lang="en-GB" sz="2000" dirty="0"/>
              <a:t> to make many other OSs such as the </a:t>
            </a:r>
            <a:r>
              <a:rPr lang="en-GB" sz="2000" b="1" dirty="0"/>
              <a:t>PlayStation Orbis OS</a:t>
            </a:r>
            <a:r>
              <a:rPr lang="en-GB" sz="2000" dirty="0"/>
              <a:t> &amp; </a:t>
            </a:r>
            <a:r>
              <a:rPr lang="en-GB" sz="2000" b="1" dirty="0"/>
              <a:t>Nintendo Switch OS</a:t>
            </a:r>
            <a:r>
              <a:rPr lang="en-GB" sz="2000" dirty="0"/>
              <a:t> </a:t>
            </a:r>
            <a:r>
              <a:rPr lang="en-GB" sz="2000" b="1" dirty="0"/>
              <a:t>Horizon</a:t>
            </a:r>
            <a:r>
              <a:rPr lang="en-GB" sz="2000" dirty="0"/>
              <a:t>.</a:t>
            </a:r>
          </a:p>
          <a:p>
            <a:pPr>
              <a:lnSpc>
                <a:spcPct val="100000"/>
              </a:lnSpc>
              <a:spcBef>
                <a:spcPts val="0"/>
              </a:spcBef>
            </a:pPr>
            <a:r>
              <a:rPr lang="en-GB" sz="1800" b="1" dirty="0"/>
              <a:t>Berkeley Unix </a:t>
            </a:r>
            <a:r>
              <a:rPr lang="en-GB" sz="1800" dirty="0"/>
              <a:t>or the BSD OS, a variant of Unix, created by the </a:t>
            </a:r>
            <a:r>
              <a:rPr lang="en-GB" sz="1800" b="1" dirty="0"/>
              <a:t>Computer Systems Research Group </a:t>
            </a:r>
            <a:r>
              <a:rPr lang="en-GB" sz="1800" dirty="0"/>
              <a:t>(CSRG) in 1977, a research group at the </a:t>
            </a:r>
            <a:r>
              <a:rPr lang="en-GB" sz="1800" b="1" dirty="0"/>
              <a:t>University of California</a:t>
            </a:r>
            <a:r>
              <a:rPr lang="en-GB" sz="1800" dirty="0"/>
              <a:t>, Berkeley, funded by </a:t>
            </a:r>
            <a:r>
              <a:rPr lang="en-GB" sz="1800" b="1" dirty="0" err="1"/>
              <a:t>Defense</a:t>
            </a:r>
            <a:r>
              <a:rPr lang="en-GB" sz="1800" b="1" dirty="0"/>
              <a:t> Advanced Research Projects Agency </a:t>
            </a:r>
            <a:r>
              <a:rPr lang="en-GB" sz="1800" dirty="0"/>
              <a:t>(DARPA).*</a:t>
            </a:r>
          </a:p>
          <a:p>
            <a:pPr>
              <a:lnSpc>
                <a:spcPct val="100000"/>
              </a:lnSpc>
              <a:spcBef>
                <a:spcPts val="0"/>
              </a:spcBef>
            </a:pPr>
            <a:r>
              <a:rPr lang="en-GB" sz="1800" b="1" dirty="0"/>
              <a:t>Berkeley Unix / Berkeley Software Distribution </a:t>
            </a:r>
            <a:r>
              <a:rPr lang="en-GB" sz="1800" dirty="0"/>
              <a:t>OS was </a:t>
            </a:r>
            <a:r>
              <a:rPr lang="en-GB" sz="1800" b="1" dirty="0"/>
              <a:t>based on the source code of the original Unix OS</a:t>
            </a:r>
            <a:r>
              <a:rPr lang="en-GB" sz="1800" dirty="0"/>
              <a:t>. BSD discontinued in 1995. However </a:t>
            </a:r>
            <a:r>
              <a:rPr lang="en-GB" sz="1800" dirty="0">
                <a:effectLst/>
                <a:ea typeface="Calibri" panose="020F0502020204030204" pitchFamily="34" charset="0"/>
                <a:cs typeface="Times New Roman" panose="02020603050405020304" pitchFamily="18" charset="0"/>
              </a:rPr>
              <a:t>BSD is Open Source and has been used to create many descendant Open Source OSs such as </a:t>
            </a:r>
            <a:r>
              <a:rPr lang="en-GB" sz="1800" b="1" dirty="0">
                <a:effectLst/>
                <a:ea typeface="Calibri" panose="020F0502020204030204" pitchFamily="34" charset="0"/>
                <a:cs typeface="Times New Roman" panose="02020603050405020304" pitchFamily="18" charset="0"/>
              </a:rPr>
              <a:t>FreeBSD</a:t>
            </a:r>
            <a:r>
              <a:rPr lang="en-GB" sz="1800" dirty="0">
                <a:effectLst/>
                <a:ea typeface="Calibri" panose="020F0502020204030204" pitchFamily="34" charset="0"/>
                <a:cs typeface="Times New Roman" panose="02020603050405020304" pitchFamily="18" charset="0"/>
              </a:rPr>
              <a:t>, OpenBSD, NetBSD, DragonFly BSD, Darwin, and </a:t>
            </a:r>
            <a:r>
              <a:rPr lang="en-GB" sz="1800" dirty="0" err="1">
                <a:effectLst/>
                <a:ea typeface="Calibri" panose="020F0502020204030204" pitchFamily="34" charset="0"/>
                <a:cs typeface="Times New Roman" panose="02020603050405020304" pitchFamily="18" charset="0"/>
              </a:rPr>
              <a:t>TrueOS</a:t>
            </a:r>
            <a:r>
              <a:rPr lang="en-GB" sz="1800" dirty="0">
                <a:effectLst/>
                <a:ea typeface="Calibri" panose="020F0502020204030204" pitchFamily="34" charset="0"/>
                <a:cs typeface="Times New Roman" panose="02020603050405020304" pitchFamily="18" charset="0"/>
              </a:rPr>
              <a:t>. </a:t>
            </a:r>
          </a:p>
          <a:p>
            <a:pPr>
              <a:lnSpc>
                <a:spcPct val="100000"/>
              </a:lnSpc>
              <a:spcBef>
                <a:spcPts val="0"/>
              </a:spcBef>
            </a:pPr>
            <a:r>
              <a:rPr lang="en-GB" sz="1800" dirty="0">
                <a:effectLst/>
                <a:ea typeface="Calibri" panose="020F0502020204030204" pitchFamily="34" charset="0"/>
                <a:cs typeface="Times New Roman" panose="02020603050405020304" pitchFamily="18" charset="0"/>
              </a:rPr>
              <a:t>These descendant Open Source OSs have been used to help create and develop many commercial proprietary operating systems used today such as Apple's macOS &amp; iOS and Microsoft Windows. </a:t>
            </a:r>
          </a:p>
          <a:p>
            <a:pPr>
              <a:lnSpc>
                <a:spcPct val="100000"/>
              </a:lnSpc>
              <a:spcBef>
                <a:spcPts val="0"/>
              </a:spcBef>
            </a:pPr>
            <a:r>
              <a:rPr lang="en-GB" sz="1800" b="1" dirty="0"/>
              <a:t>FreeBSD:</a:t>
            </a:r>
            <a:r>
              <a:rPr lang="en-GB" sz="1800" dirty="0"/>
              <a:t> is a free and open-source Unix-like operating system, developed in 1993, that descended from </a:t>
            </a:r>
            <a:r>
              <a:rPr lang="en-GB" sz="1800" b="1" dirty="0"/>
              <a:t>Unix</a:t>
            </a:r>
            <a:r>
              <a:rPr lang="en-GB" sz="1800" dirty="0"/>
              <a:t>. It is used as a desktop OS and in many Web Servers by large companies such as </a:t>
            </a:r>
            <a:r>
              <a:rPr lang="en-GB" sz="1800" b="1" dirty="0"/>
              <a:t>Netflix</a:t>
            </a:r>
            <a:r>
              <a:rPr lang="en-GB" sz="1800" dirty="0"/>
              <a:t> and </a:t>
            </a:r>
            <a:r>
              <a:rPr lang="en-GB" sz="1800" b="1" dirty="0"/>
              <a:t>Sony</a:t>
            </a:r>
            <a:r>
              <a:rPr lang="en-GB" sz="1800" dirty="0"/>
              <a:t>. It was used to make other OSs such as the </a:t>
            </a:r>
            <a:r>
              <a:rPr lang="en-GB" sz="1800" b="1" dirty="0"/>
              <a:t>PlayStation Orbis </a:t>
            </a:r>
            <a:r>
              <a:rPr lang="en-GB" sz="1800" dirty="0"/>
              <a:t>OS &amp; </a:t>
            </a:r>
            <a:r>
              <a:rPr lang="en-GB" sz="1800" b="1" dirty="0"/>
              <a:t>Nintendo Switch </a:t>
            </a:r>
            <a:r>
              <a:rPr lang="en-GB" sz="1800" dirty="0"/>
              <a:t>OS Horizon.</a:t>
            </a:r>
          </a:p>
          <a:p>
            <a:pPr marL="0" indent="0">
              <a:lnSpc>
                <a:spcPct val="100000"/>
              </a:lnSpc>
              <a:spcBef>
                <a:spcPts val="0"/>
              </a:spcBef>
              <a:buNone/>
            </a:pPr>
            <a:r>
              <a:rPr lang="en-GB" sz="1500" dirty="0"/>
              <a:t>Bg. * The ARPANET* was developed by the Advanced Research Projects Agency (ARPA) in the US. ARPANET was the first wide-area packet-switching network and one of the first to implement the TCP/IP protocol. These technologies are the foundation of the Internet. *The organization ARPA changed its founding name to DARPA, in 1972, changing back to ARPA in 1993, then back to DARPA in1996. DARPA reports directly to senior Department of </a:t>
            </a:r>
            <a:r>
              <a:rPr lang="en-GB" sz="1500" dirty="0" err="1"/>
              <a:t>Defense</a:t>
            </a:r>
            <a:r>
              <a:rPr lang="en-GB" sz="1500" dirty="0"/>
              <a:t>. .. </a:t>
            </a:r>
            <a:r>
              <a:rPr lang="en-US" sz="1600" dirty="0"/>
              <a:t>The Advanced Research Projects Agency (ARPA) was the old name for the Defense Advanced Research Projects Agency (DARPA), an agency of the U.S. government responsible for developing new technology for the military.</a:t>
            </a:r>
            <a:endParaRPr lang="en-GB" sz="1500" dirty="0"/>
          </a:p>
        </p:txBody>
      </p:sp>
    </p:spTree>
    <p:extLst>
      <p:ext uri="{BB962C8B-B14F-4D97-AF65-F5344CB8AC3E}">
        <p14:creationId xmlns:p14="http://schemas.microsoft.com/office/powerpoint/2010/main" val="874404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500"/>
            <a:ext cx="12191998" cy="6858000"/>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AFFC87AC-C919-4FE5-BAC3-39509E001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35" y="-1500"/>
            <a:ext cx="8119933" cy="6858001"/>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7D0659F6-0853-468D-B1B2-44FDBE98B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72" y="-3000"/>
            <a:ext cx="12201265" cy="6859501"/>
          </a:xfrm>
          <a:prstGeom prst="rect">
            <a:avLst/>
          </a:prstGeom>
          <a:gradFill>
            <a:gsLst>
              <a:gs pos="0">
                <a:srgbClr val="000000">
                  <a:alpha val="71765"/>
                </a:srgbClr>
              </a:gs>
              <a:gs pos="100000">
                <a:schemeClr val="accent1">
                  <a:alpha val="24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8536" y="0"/>
            <a:ext cx="11718098" cy="6858000"/>
          </a:xfrm>
          <a:prstGeom prst="rect">
            <a:avLst/>
          </a:prstGeom>
          <a:gradFill>
            <a:gsLst>
              <a:gs pos="19000">
                <a:srgbClr val="000000">
                  <a:alpha val="62000"/>
                </a:srgbClr>
              </a:gs>
              <a:gs pos="100000">
                <a:schemeClr val="accent1">
                  <a:lumMod val="75000"/>
                  <a:alpha val="44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A5C556F-4861-1DE5-C3A1-A135CAA468EB}"/>
              </a:ext>
            </a:extLst>
          </p:cNvPr>
          <p:cNvSpPr>
            <a:spLocks noGrp="1"/>
          </p:cNvSpPr>
          <p:nvPr>
            <p:ph type="title"/>
          </p:nvPr>
        </p:nvSpPr>
        <p:spPr>
          <a:xfrm>
            <a:off x="812225" y="477531"/>
            <a:ext cx="9932691" cy="1165996"/>
          </a:xfrm>
        </p:spPr>
        <p:txBody>
          <a:bodyPr vert="horz" lIns="91440" tIns="45720" rIns="91440" bIns="45720" rtlCol="0" anchor="b">
            <a:normAutofit/>
          </a:bodyPr>
          <a:lstStyle/>
          <a:p>
            <a:pPr algn="ctr"/>
            <a:r>
              <a:rPr lang="en-US" sz="6600" b="1" dirty="0">
                <a:solidFill>
                  <a:srgbClr val="FFFFFF"/>
                </a:solidFill>
              </a:rPr>
              <a:t>Bg. </a:t>
            </a:r>
            <a:r>
              <a:rPr lang="en-US" sz="7200" dirty="0">
                <a:solidFill>
                  <a:srgbClr val="FFFFFF"/>
                </a:solidFill>
              </a:rPr>
              <a:t>UNIX OS </a:t>
            </a:r>
            <a:r>
              <a:rPr lang="en-US" sz="1800" dirty="0">
                <a:solidFill>
                  <a:srgbClr val="FFFFFF"/>
                </a:solidFill>
              </a:rPr>
              <a:t>more on this later…</a:t>
            </a:r>
            <a:endParaRPr lang="en-US" sz="6600" dirty="0">
              <a:solidFill>
                <a:srgbClr val="FFFFFF"/>
              </a:solidFill>
            </a:endParaRPr>
          </a:p>
        </p:txBody>
      </p:sp>
      <p:sp>
        <p:nvSpPr>
          <p:cNvPr id="21" name="Rectangle 20">
            <a:extLst>
              <a:ext uri="{FF2B5EF4-FFF2-40B4-BE49-F238E27FC236}">
                <a16:creationId xmlns:a16="http://schemas.microsoft.com/office/drawing/2014/main" id="{977ACDD7-882D-4B81-A213-84C82B96B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2888341"/>
            <a:ext cx="12203819" cy="3968158"/>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white text on a purple background&#10;&#10;Description automatically generated">
            <a:hlinkClick r:id="rId2"/>
            <a:extLst>
              <a:ext uri="{FF2B5EF4-FFF2-40B4-BE49-F238E27FC236}">
                <a16:creationId xmlns:a16="http://schemas.microsoft.com/office/drawing/2014/main" id="{10421461-43EF-624F-9311-995768BEC71F}"/>
              </a:ext>
            </a:extLst>
          </p:cNvPr>
          <p:cNvPicPr>
            <a:picLocks noChangeAspect="1"/>
          </p:cNvPicPr>
          <p:nvPr/>
        </p:nvPicPr>
        <p:blipFill rotWithShape="1">
          <a:blip r:embed="rId3"/>
          <a:srcRect l="13357" t="9280" r="5591" b="7122"/>
          <a:stretch/>
        </p:blipFill>
        <p:spPr>
          <a:xfrm>
            <a:off x="471355" y="1707275"/>
            <a:ext cx="8094411" cy="4132589"/>
          </a:xfrm>
          <a:prstGeom prst="rect">
            <a:avLst/>
          </a:prstGeom>
        </p:spPr>
      </p:pic>
      <p:pic>
        <p:nvPicPr>
          <p:cNvPr id="4" name="Picture 3" descr="A screenshot of a computer terminal&#10;&#10;Description automatically generated">
            <a:extLst>
              <a:ext uri="{FF2B5EF4-FFF2-40B4-BE49-F238E27FC236}">
                <a16:creationId xmlns:a16="http://schemas.microsoft.com/office/drawing/2014/main" id="{690AE3A2-9A21-B9EF-A3AB-D28A90ABA077}"/>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r="36213"/>
          <a:stretch/>
        </p:blipFill>
        <p:spPr>
          <a:xfrm>
            <a:off x="8115298" y="1921003"/>
            <a:ext cx="3705772" cy="3706770"/>
          </a:xfrm>
          <a:prstGeom prst="rect">
            <a:avLst/>
          </a:prstGeom>
        </p:spPr>
      </p:pic>
      <p:pic>
        <p:nvPicPr>
          <p:cNvPr id="9" name="Picture 8" descr="A red and white circle with a white arrow in the middle&#10;&#10;Description automatically generated">
            <a:hlinkClick r:id="rId2"/>
            <a:extLst>
              <a:ext uri="{FF2B5EF4-FFF2-40B4-BE49-F238E27FC236}">
                <a16:creationId xmlns:a16="http://schemas.microsoft.com/office/drawing/2014/main" id="{477F1A25-A12A-B4F6-36E7-546B0EA6872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606405" y="4370083"/>
            <a:ext cx="1318733" cy="1318733"/>
          </a:xfrm>
          <a:prstGeom prst="rect">
            <a:avLst/>
          </a:prstGeom>
        </p:spPr>
      </p:pic>
    </p:spTree>
    <p:extLst>
      <p:ext uri="{BB962C8B-B14F-4D97-AF65-F5344CB8AC3E}">
        <p14:creationId xmlns:p14="http://schemas.microsoft.com/office/powerpoint/2010/main" val="811953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chemeClr val="bg1"/>
                </a:solidFill>
              </a:rPr>
              <a:t>Bg. </a:t>
            </a:r>
            <a:r>
              <a:rPr lang="en-GB" b="1" dirty="0">
                <a:solidFill>
                  <a:schemeClr val="bg1"/>
                </a:solidFill>
                <a:effectLst/>
                <a:ea typeface="Times New Roman" panose="02020603050405020304" pitchFamily="18" charset="0"/>
              </a:rPr>
              <a:t>SUS</a:t>
            </a:r>
            <a:r>
              <a:rPr lang="en-GB" dirty="0">
                <a:solidFill>
                  <a:schemeClr val="bg1"/>
                </a:solidFill>
                <a:effectLst/>
                <a:ea typeface="Times New Roman" panose="02020603050405020304" pitchFamily="18" charset="0"/>
              </a:rPr>
              <a:t> </a:t>
            </a:r>
            <a:r>
              <a:rPr lang="en-GB" b="1" dirty="0">
                <a:solidFill>
                  <a:schemeClr val="bg1"/>
                </a:solidFill>
                <a:effectLst/>
                <a:ea typeface="Times New Roman" panose="02020603050405020304" pitchFamily="18" charset="0"/>
              </a:rPr>
              <a:t>/</a:t>
            </a:r>
            <a:r>
              <a:rPr lang="en-GB" dirty="0">
                <a:solidFill>
                  <a:schemeClr val="bg1"/>
                </a:solidFill>
                <a:effectLst/>
                <a:ea typeface="Times New Roman" panose="02020603050405020304" pitchFamily="18" charset="0"/>
              </a:rPr>
              <a:t> </a:t>
            </a:r>
            <a:r>
              <a:rPr lang="en-GB" b="1" dirty="0">
                <a:solidFill>
                  <a:schemeClr val="bg1"/>
                </a:solidFill>
                <a:ea typeface="Times New Roman" panose="02020603050405020304" pitchFamily="18" charset="0"/>
              </a:rPr>
              <a:t>The</a:t>
            </a:r>
            <a:r>
              <a:rPr lang="en-GB" dirty="0">
                <a:solidFill>
                  <a:schemeClr val="bg1"/>
                </a:solidFill>
                <a:ea typeface="Times New Roman" panose="02020603050405020304" pitchFamily="18" charset="0"/>
              </a:rPr>
              <a:t> </a:t>
            </a:r>
            <a:r>
              <a:rPr lang="en-GB" b="1" dirty="0">
                <a:solidFill>
                  <a:schemeClr val="bg1"/>
                </a:solidFill>
                <a:effectLst/>
                <a:ea typeface="Times New Roman" panose="02020603050405020304" pitchFamily="18" charset="0"/>
              </a:rPr>
              <a:t>Single UNIX Specification</a:t>
            </a:r>
            <a:r>
              <a:rPr lang="en-GB" dirty="0">
                <a:solidFill>
                  <a:schemeClr val="bg1"/>
                </a:solidFill>
                <a:effectLst/>
                <a:ea typeface="Times New Roman" panose="02020603050405020304" pitchFamily="18" charset="0"/>
              </a:rPr>
              <a:t> </a:t>
            </a:r>
            <a:endParaRPr lang="en-GB" b="1" dirty="0">
              <a:solidFill>
                <a:schemeClr val="bg1"/>
              </a:solidFill>
            </a:endParaRP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353015" y="1818761"/>
            <a:ext cx="11485969" cy="4843296"/>
          </a:xfrm>
        </p:spPr>
        <p:txBody>
          <a:bodyPr>
            <a:normAutofit fontScale="92500" lnSpcReduction="20000"/>
          </a:bodyPr>
          <a:lstStyle/>
          <a:p>
            <a:pPr>
              <a:lnSpc>
                <a:spcPct val="110000"/>
              </a:lnSpc>
              <a:spcBef>
                <a:spcPts val="0"/>
              </a:spcBef>
            </a:pPr>
            <a:r>
              <a:rPr lang="en-GB" sz="2400" b="1" dirty="0">
                <a:solidFill>
                  <a:srgbClr val="202122"/>
                </a:solidFill>
                <a:effectLst/>
                <a:ea typeface="Times New Roman" panose="02020603050405020304" pitchFamily="18" charset="0"/>
              </a:rPr>
              <a:t>SUS</a:t>
            </a:r>
            <a:r>
              <a:rPr lang="en-GB" sz="2400" dirty="0">
                <a:solidFill>
                  <a:srgbClr val="202122"/>
                </a:solidFill>
                <a:effectLst/>
                <a:ea typeface="Times New Roman" panose="02020603050405020304" pitchFamily="18" charset="0"/>
              </a:rPr>
              <a:t> or the </a:t>
            </a:r>
            <a:r>
              <a:rPr lang="en-GB" sz="2400" b="1" dirty="0">
                <a:solidFill>
                  <a:srgbClr val="202122"/>
                </a:solidFill>
                <a:effectLst/>
                <a:ea typeface="Times New Roman" panose="02020603050405020304" pitchFamily="18" charset="0"/>
              </a:rPr>
              <a:t>Single UNIX Specification</a:t>
            </a:r>
            <a:r>
              <a:rPr lang="en-GB" sz="2400" dirty="0">
                <a:solidFill>
                  <a:srgbClr val="202122"/>
                </a:solidFill>
                <a:effectLst/>
                <a:ea typeface="Times New Roman" panose="02020603050405020304" pitchFamily="18" charset="0"/>
              </a:rPr>
              <a:t> is an Operating System </a:t>
            </a:r>
            <a:r>
              <a:rPr lang="en-GB" sz="2400" b="1" dirty="0">
                <a:solidFill>
                  <a:srgbClr val="202122"/>
                </a:solidFill>
                <a:effectLst/>
                <a:ea typeface="Times New Roman" panose="02020603050405020304" pitchFamily="18" charset="0"/>
              </a:rPr>
              <a:t>standard</a:t>
            </a:r>
            <a:r>
              <a:rPr lang="en-GB" sz="2400" dirty="0">
                <a:solidFill>
                  <a:srgbClr val="202122"/>
                </a:solidFill>
                <a:effectLst/>
                <a:ea typeface="Times New Roman" panose="02020603050405020304" pitchFamily="18" charset="0"/>
              </a:rPr>
              <a:t>.</a:t>
            </a:r>
            <a:endParaRPr lang="en-GB" sz="2400" dirty="0">
              <a:effectLst/>
              <a:ea typeface="Times New Roman" panose="02020603050405020304" pitchFamily="18" charset="0"/>
            </a:endParaRPr>
          </a:p>
          <a:p>
            <a:pPr>
              <a:lnSpc>
                <a:spcPct val="110000"/>
              </a:lnSpc>
              <a:spcBef>
                <a:spcPts val="0"/>
              </a:spcBef>
            </a:pPr>
            <a:r>
              <a:rPr lang="en-GB" sz="2400" dirty="0">
                <a:solidFill>
                  <a:srgbClr val="202122"/>
                </a:solidFill>
                <a:effectLst/>
                <a:ea typeface="Times New Roman" panose="02020603050405020304" pitchFamily="18" charset="0"/>
              </a:rPr>
              <a:t>In the 1980s when Computers started to boom throughout society (initially in the business world and then for education, personal and family use). Companies using computers wanted to be able to create programs that would run on the Computers from different PC manufacturers.</a:t>
            </a:r>
            <a:endParaRPr lang="en-GB" sz="2400" dirty="0">
              <a:effectLst/>
              <a:ea typeface="Times New Roman" panose="02020603050405020304" pitchFamily="18" charset="0"/>
            </a:endParaRPr>
          </a:p>
          <a:p>
            <a:pPr>
              <a:lnSpc>
                <a:spcPct val="110000"/>
              </a:lnSpc>
              <a:spcBef>
                <a:spcPts val="0"/>
              </a:spcBef>
            </a:pPr>
            <a:r>
              <a:rPr lang="en-GB" sz="2400" b="1" dirty="0">
                <a:solidFill>
                  <a:srgbClr val="202122"/>
                </a:solidFill>
                <a:effectLst/>
                <a:ea typeface="Times New Roman" panose="02020603050405020304" pitchFamily="18" charset="0"/>
              </a:rPr>
              <a:t>Unix</a:t>
            </a:r>
            <a:r>
              <a:rPr lang="en-GB" sz="2400" dirty="0">
                <a:solidFill>
                  <a:srgbClr val="202122"/>
                </a:solidFill>
                <a:effectLst/>
                <a:ea typeface="Times New Roman" panose="02020603050405020304" pitchFamily="18" charset="0"/>
              </a:rPr>
              <a:t> was chosen as the </a:t>
            </a:r>
            <a:r>
              <a:rPr lang="en-GB" sz="2400" b="1" dirty="0">
                <a:solidFill>
                  <a:srgbClr val="202122"/>
                </a:solidFill>
                <a:effectLst/>
                <a:ea typeface="Times New Roman" panose="02020603050405020304" pitchFamily="18" charset="0"/>
              </a:rPr>
              <a:t>standard system interface </a:t>
            </a:r>
            <a:r>
              <a:rPr lang="en-GB" sz="2400" dirty="0">
                <a:solidFill>
                  <a:srgbClr val="202122"/>
                </a:solidFill>
                <a:effectLst/>
                <a:ea typeface="Times New Roman" panose="02020603050405020304" pitchFamily="18" charset="0"/>
              </a:rPr>
              <a:t>because it was manufacturer neutral. And was used to standardise operating system interfaces for software designed for Unix variant OSs.</a:t>
            </a:r>
            <a:endParaRPr lang="en-GB" sz="2400" dirty="0">
              <a:effectLst/>
              <a:ea typeface="Times New Roman" panose="02020603050405020304" pitchFamily="18" charset="0"/>
            </a:endParaRPr>
          </a:p>
          <a:p>
            <a:pPr>
              <a:lnSpc>
                <a:spcPct val="110000"/>
              </a:lnSpc>
              <a:spcBef>
                <a:spcPts val="0"/>
              </a:spcBef>
            </a:pPr>
            <a:r>
              <a:rPr lang="en-GB" sz="2400" dirty="0">
                <a:solidFill>
                  <a:srgbClr val="202122"/>
                </a:solidFill>
                <a:effectLst/>
                <a:ea typeface="Times New Roman" panose="02020603050405020304" pitchFamily="18" charset="0"/>
              </a:rPr>
              <a:t>The UNIX user group published their standardisation efforts in 1984. </a:t>
            </a:r>
            <a:endParaRPr lang="en-GB" sz="2400" dirty="0">
              <a:effectLst/>
              <a:ea typeface="Times New Roman" panose="02020603050405020304" pitchFamily="18" charset="0"/>
            </a:endParaRPr>
          </a:p>
          <a:p>
            <a:pPr>
              <a:lnSpc>
                <a:spcPct val="110000"/>
              </a:lnSpc>
              <a:spcBef>
                <a:spcPts val="0"/>
              </a:spcBef>
            </a:pPr>
            <a:r>
              <a:rPr lang="en-GB" sz="2400" dirty="0">
                <a:solidFill>
                  <a:srgbClr val="000000"/>
                </a:solidFill>
                <a:effectLst/>
                <a:ea typeface="Times New Roman" panose="02020603050405020304" pitchFamily="18" charset="0"/>
              </a:rPr>
              <a:t>And in 1988, the standardisation efforts of the UNIX user group became an official standard known as </a:t>
            </a:r>
            <a:r>
              <a:rPr lang="en-GB" sz="2400" b="1" dirty="0">
                <a:solidFill>
                  <a:srgbClr val="000000"/>
                </a:solidFill>
                <a:effectLst/>
                <a:ea typeface="Times New Roman" panose="02020603050405020304" pitchFamily="18" charset="0"/>
              </a:rPr>
              <a:t>IEEE 1003</a:t>
            </a:r>
            <a:r>
              <a:rPr lang="en-GB" sz="2400" dirty="0">
                <a:solidFill>
                  <a:srgbClr val="000000"/>
                </a:solidFill>
                <a:effectLst/>
                <a:ea typeface="Times New Roman" panose="02020603050405020304" pitchFamily="18" charset="0"/>
              </a:rPr>
              <a:t> (also registered as </a:t>
            </a:r>
            <a:r>
              <a:rPr lang="en-GB" sz="2400" b="1" u="none" strike="noStrike" dirty="0">
                <a:solidFill>
                  <a:srgbClr val="000000"/>
                </a:solidFill>
                <a:effectLst/>
                <a:ea typeface="Times New Roman" panose="02020603050405020304" pitchFamily="18" charset="0"/>
                <a:hlinkClick r:id="rId3" tooltip="International Organization for Standardization"/>
              </a:rPr>
              <a:t>ISO</a:t>
            </a:r>
            <a:r>
              <a:rPr lang="en-GB" sz="2400" b="1" dirty="0">
                <a:solidFill>
                  <a:srgbClr val="000000"/>
                </a:solidFill>
                <a:effectLst/>
                <a:ea typeface="Times New Roman" panose="02020603050405020304" pitchFamily="18" charset="0"/>
              </a:rPr>
              <a:t>/</a:t>
            </a:r>
            <a:r>
              <a:rPr lang="en-GB" sz="2400" b="1" u="none" strike="noStrike" dirty="0">
                <a:solidFill>
                  <a:srgbClr val="000000"/>
                </a:solidFill>
                <a:effectLst/>
                <a:ea typeface="Times New Roman" panose="02020603050405020304" pitchFamily="18" charset="0"/>
                <a:hlinkClick r:id="rId4" tooltip="International Electrotechnical Commission"/>
              </a:rPr>
              <a:t>IEC</a:t>
            </a:r>
            <a:r>
              <a:rPr lang="en-GB" sz="2400" b="1" dirty="0">
                <a:solidFill>
                  <a:srgbClr val="000000"/>
                </a:solidFill>
                <a:effectLst/>
                <a:ea typeface="Times New Roman" panose="02020603050405020304" pitchFamily="18" charset="0"/>
              </a:rPr>
              <a:t> 9945</a:t>
            </a:r>
            <a:r>
              <a:rPr lang="en-GB" sz="2400" dirty="0">
                <a:solidFill>
                  <a:srgbClr val="000000"/>
                </a:solidFill>
                <a:effectLst/>
                <a:ea typeface="Times New Roman" panose="02020603050405020304" pitchFamily="18" charset="0"/>
              </a:rPr>
              <a:t>) or </a:t>
            </a:r>
            <a:r>
              <a:rPr lang="en-GB" sz="2400" b="1" u="none" strike="noStrike" dirty="0">
                <a:solidFill>
                  <a:srgbClr val="000000"/>
                </a:solidFill>
                <a:effectLst/>
                <a:ea typeface="Times New Roman" panose="02020603050405020304" pitchFamily="18" charset="0"/>
                <a:hlinkClick r:id="rId5" tooltip="POSIX"/>
              </a:rPr>
              <a:t>POSIX</a:t>
            </a:r>
            <a:r>
              <a:rPr lang="en-GB" sz="2400" b="1" dirty="0">
                <a:solidFill>
                  <a:srgbClr val="000000"/>
                </a:solidFill>
                <a:effectLst/>
                <a:ea typeface="Times New Roman" panose="02020603050405020304" pitchFamily="18" charset="0"/>
              </a:rPr>
              <a:t>.1-1988</a:t>
            </a:r>
            <a:r>
              <a:rPr lang="en-GB" sz="2400" dirty="0">
                <a:solidFill>
                  <a:srgbClr val="000000"/>
                </a:solidFill>
                <a:effectLst/>
                <a:ea typeface="Times New Roman" panose="02020603050405020304" pitchFamily="18" charset="0"/>
              </a:rPr>
              <a:t>, which loosely stands for </a:t>
            </a:r>
            <a:r>
              <a:rPr lang="en-GB" sz="2400" b="1" dirty="0">
                <a:solidFill>
                  <a:srgbClr val="000000"/>
                </a:solidFill>
                <a:effectLst/>
                <a:ea typeface="Times New Roman" panose="02020603050405020304" pitchFamily="18" charset="0"/>
              </a:rPr>
              <a:t>Portable Operating System Interface</a:t>
            </a:r>
            <a:r>
              <a:rPr lang="en-GB" sz="2400" dirty="0">
                <a:solidFill>
                  <a:srgbClr val="000000"/>
                </a:solidFill>
                <a:effectLst/>
                <a:ea typeface="Times New Roman" panose="02020603050405020304" pitchFamily="18" charset="0"/>
              </a:rPr>
              <a:t>. OR the POSIX standard.</a:t>
            </a:r>
            <a:endParaRPr lang="en-GB" sz="2400" dirty="0">
              <a:effectLst/>
              <a:ea typeface="Times New Roman" panose="02020603050405020304" pitchFamily="18" charset="0"/>
            </a:endParaRPr>
          </a:p>
          <a:p>
            <a:pPr>
              <a:lnSpc>
                <a:spcPct val="110000"/>
              </a:lnSpc>
              <a:spcBef>
                <a:spcPts val="0"/>
              </a:spcBef>
            </a:pPr>
            <a:r>
              <a:rPr lang="en-GB" sz="2400" dirty="0">
                <a:solidFill>
                  <a:srgbClr val="424242"/>
                </a:solidFill>
                <a:effectLst/>
                <a:ea typeface="DengXian" panose="02010600030101010101" pitchFamily="2" charset="-122"/>
                <a:cs typeface="Calibri" panose="020F0502020204030204" pitchFamily="34" charset="0"/>
              </a:rPr>
              <a:t>A single Unix specification ensures that a program created in one Unix system would run on another yet different Unix OS.</a:t>
            </a:r>
          </a:p>
          <a:p>
            <a:pPr marL="0" indent="0">
              <a:lnSpc>
                <a:spcPct val="110000"/>
              </a:lnSpc>
              <a:spcBef>
                <a:spcPts val="0"/>
              </a:spcBef>
              <a:buNone/>
            </a:pPr>
            <a:endParaRPr lang="en-GB" sz="2400" dirty="0">
              <a:effectLst/>
              <a:ea typeface="DengXian" panose="02010600030101010101" pitchFamily="2" charset="-122"/>
              <a:cs typeface="Times New Roman" panose="02020603050405020304" pitchFamily="18" charset="0"/>
            </a:endParaRPr>
          </a:p>
          <a:p>
            <a:pPr marL="0" indent="0">
              <a:lnSpc>
                <a:spcPct val="110000"/>
              </a:lnSpc>
              <a:spcBef>
                <a:spcPts val="0"/>
              </a:spcBef>
              <a:buNone/>
            </a:pPr>
            <a:r>
              <a:rPr lang="en-GB" sz="1800" dirty="0">
                <a:solidFill>
                  <a:srgbClr val="202122"/>
                </a:solidFill>
                <a:effectLst/>
                <a:latin typeface="Calibri" panose="020F0502020204030204" pitchFamily="34" charset="0"/>
                <a:ea typeface="DengXian" panose="02010600030101010101" pitchFamily="2" charset="-122"/>
                <a:cs typeface="Calibri" panose="020F0502020204030204" pitchFamily="34" charset="0"/>
              </a:rPr>
              <a:t>For more information, click here:</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10000"/>
              </a:lnSpc>
              <a:spcBef>
                <a:spcPts val="0"/>
              </a:spcBef>
              <a:buClr>
                <a:srgbClr val="202122"/>
              </a:buClr>
              <a:buSzPts val="1050"/>
              <a:buFont typeface="Symbol" panose="05050102010706020507" pitchFamily="18" charset="2"/>
              <a:buChar char=""/>
            </a:pPr>
            <a:r>
              <a:rPr lang="en-GB" sz="1800" u="sng"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6"/>
              </a:rPr>
              <a:t>What is the Single Unix Specification? - Definition from Techopedia</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ct val="110000"/>
              </a:lnSpc>
              <a:spcBef>
                <a:spcPts val="0"/>
              </a:spcBef>
              <a:buClr>
                <a:srgbClr val="202122"/>
              </a:buClr>
              <a:buSzPts val="1050"/>
              <a:buFont typeface="Symbol" panose="05050102010706020507" pitchFamily="18" charset="2"/>
              <a:buChar char=""/>
            </a:pPr>
            <a:r>
              <a:rPr lang="en-GB" sz="1800" u="sng"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7"/>
              </a:rPr>
              <a:t>The UNIX System -- The Single UNIX Specification</a:t>
            </a:r>
            <a:r>
              <a:rPr lang="en-GB" sz="1800" dirty="0">
                <a:effectLst/>
                <a:latin typeface="Calibri" panose="020F0502020204030204" pitchFamily="34" charset="0"/>
                <a:ea typeface="DengXian" panose="02010600030101010101" pitchFamily="2" charset="-122"/>
                <a:cs typeface="Calibri" panose="020F0502020204030204" pitchFamily="34" charset="0"/>
              </a:rPr>
              <a:t>s - </a:t>
            </a:r>
            <a:r>
              <a:rPr lang="en-GB" sz="1800" u="sng"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8"/>
              </a:rPr>
              <a:t>Single UNIX Specification</a:t>
            </a:r>
            <a:r>
              <a:rPr lang="en-GB" sz="1800" dirty="0">
                <a:effectLst/>
                <a:latin typeface="Calibri" panose="020F0502020204030204" pitchFamily="34" charset="0"/>
                <a:ea typeface="DengXian" panose="02010600030101010101" pitchFamily="2" charset="-122"/>
                <a:cs typeface="Calibri" panose="020F0502020204030204" pitchFamily="34" charset="0"/>
              </a:rPr>
              <a:t> - </a:t>
            </a:r>
            <a:r>
              <a:rPr lang="en-GB" sz="1800" u="sng" dirty="0">
                <a:solidFill>
                  <a:srgbClr val="0000FF"/>
                </a:solidFill>
                <a:effectLst/>
                <a:latin typeface="Calibri" panose="020F0502020204030204" pitchFamily="34" charset="0"/>
                <a:ea typeface="DengXian" panose="02010600030101010101" pitchFamily="2" charset="-122"/>
                <a:cs typeface="Calibri" panose="020F0502020204030204" pitchFamily="34" charset="0"/>
                <a:hlinkClick r:id="rId5"/>
              </a:rPr>
              <a:t>POSIX</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10000"/>
              </a:lnSpc>
              <a:spcBef>
                <a:spcPts val="0"/>
              </a:spcBef>
            </a:pPr>
            <a:endParaRPr lang="en-GB" dirty="0"/>
          </a:p>
        </p:txBody>
      </p:sp>
      <p:pic>
        <p:nvPicPr>
          <p:cNvPr id="3" name="Picture 2" descr="images.vexels.com/media/users/3/141382/isolated...">
            <a:extLst>
              <a:ext uri="{FF2B5EF4-FFF2-40B4-BE49-F238E27FC236}">
                <a16:creationId xmlns:a16="http://schemas.microsoft.com/office/drawing/2014/main" id="{69D5355F-9D2F-EEA1-770F-C28330153540}"/>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24519" b="27929"/>
          <a:stretch/>
        </p:blipFill>
        <p:spPr bwMode="auto">
          <a:xfrm>
            <a:off x="9175821" y="1072302"/>
            <a:ext cx="2419385" cy="1036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610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D7977-AB17-A02E-D9DA-F5154E740AB1}"/>
              </a:ext>
            </a:extLst>
          </p:cNvPr>
          <p:cNvSpPr>
            <a:spLocks noGrp="1"/>
          </p:cNvSpPr>
          <p:nvPr>
            <p:ph type="title"/>
          </p:nvPr>
        </p:nvSpPr>
        <p:spPr>
          <a:xfrm>
            <a:off x="178945" y="170327"/>
            <a:ext cx="4051637" cy="1904361"/>
          </a:xfrm>
        </p:spPr>
        <p:txBody>
          <a:bodyPr>
            <a:normAutofit/>
          </a:bodyPr>
          <a:lstStyle/>
          <a:p>
            <a:r>
              <a:rPr lang="en-GB" sz="4900" b="1" dirty="0"/>
              <a:t>Bg. </a:t>
            </a:r>
            <a:r>
              <a:rPr lang="en-GB" sz="3700" b="1" u="sng" dirty="0"/>
              <a:t>Mac OS / aka ‘</a:t>
            </a:r>
            <a:r>
              <a:rPr lang="en-US" sz="3700" b="1" u="sng" dirty="0"/>
              <a:t>Classic Mac OS’</a:t>
            </a:r>
            <a:endParaRPr lang="en-GB" sz="3700" b="1" u="sng" dirty="0"/>
          </a:p>
        </p:txBody>
      </p:sp>
      <p:sp>
        <p:nvSpPr>
          <p:cNvPr id="3" name="Content Placeholder 2">
            <a:extLst>
              <a:ext uri="{FF2B5EF4-FFF2-40B4-BE49-F238E27FC236}">
                <a16:creationId xmlns:a16="http://schemas.microsoft.com/office/drawing/2014/main" id="{7F8C7416-3D9A-60CF-5D4E-825A25EAF6B3}"/>
              </a:ext>
            </a:extLst>
          </p:cNvPr>
          <p:cNvSpPr>
            <a:spLocks noGrp="1"/>
          </p:cNvSpPr>
          <p:nvPr>
            <p:ph idx="1"/>
          </p:nvPr>
        </p:nvSpPr>
        <p:spPr>
          <a:xfrm>
            <a:off x="258356" y="1945902"/>
            <a:ext cx="4199311" cy="3866831"/>
          </a:xfrm>
        </p:spPr>
        <p:txBody>
          <a:bodyPr>
            <a:normAutofit/>
          </a:bodyPr>
          <a:lstStyle/>
          <a:p>
            <a:r>
              <a:rPr lang="en-US" sz="2000" i="0" dirty="0">
                <a:effectLst/>
                <a:latin typeface="Arial" panose="020B0604020202020204" pitchFamily="34" charset="0"/>
              </a:rPr>
              <a:t>The original ‘Mac OS’ aka today as Classic Mac OS, refers to the series of OSs developed for the ‘Macintosh’ PCs by Apple from 1984 to 2001.</a:t>
            </a:r>
          </a:p>
          <a:p>
            <a:r>
              <a:rPr lang="en-US" sz="2000" dirty="0">
                <a:latin typeface="Arial" panose="020B0604020202020204" pitchFamily="34" charset="0"/>
              </a:rPr>
              <a:t>The fist Mac OS was Mac OS1</a:t>
            </a:r>
            <a:r>
              <a:rPr lang="en-US" sz="2000" i="0" dirty="0">
                <a:effectLst/>
                <a:latin typeface="Arial" panose="020B0604020202020204" pitchFamily="34" charset="0"/>
              </a:rPr>
              <a:t> and ended in 2001 with Mac OS 9. </a:t>
            </a:r>
          </a:p>
          <a:p>
            <a:r>
              <a:rPr lang="en-US" sz="2000" i="0" dirty="0">
                <a:effectLst/>
                <a:latin typeface="Arial" panose="020B0604020202020204" pitchFamily="34" charset="0"/>
              </a:rPr>
              <a:t>The Mac OS and the Macintosh PCs are credited with </a:t>
            </a:r>
            <a:r>
              <a:rPr lang="en-US" sz="2000" i="0" dirty="0" err="1">
                <a:effectLst/>
                <a:latin typeface="Arial" panose="020B0604020202020204" pitchFamily="34" charset="0"/>
              </a:rPr>
              <a:t>popularising</a:t>
            </a:r>
            <a:r>
              <a:rPr lang="en-US" sz="2000" i="0" dirty="0">
                <a:effectLst/>
                <a:latin typeface="Arial" panose="020B0604020202020204" pitchFamily="34" charset="0"/>
              </a:rPr>
              <a:t> the GUI / Graphical </a:t>
            </a:r>
            <a:r>
              <a:rPr lang="en-US" sz="2000" dirty="0">
                <a:latin typeface="Arial" panose="020B0604020202020204" pitchFamily="34" charset="0"/>
              </a:rPr>
              <a:t>U</a:t>
            </a:r>
            <a:r>
              <a:rPr lang="en-US" sz="2000" i="0" dirty="0">
                <a:effectLst/>
                <a:latin typeface="Arial" panose="020B0604020202020204" pitchFamily="34" charset="0"/>
              </a:rPr>
              <a:t>ser Interface concept.</a:t>
            </a:r>
          </a:p>
        </p:txBody>
      </p:sp>
      <p:sp>
        <p:nvSpPr>
          <p:cNvPr id="26" name="Rectangle 25">
            <a:extLst>
              <a:ext uri="{FF2B5EF4-FFF2-40B4-BE49-F238E27FC236}">
                <a16:creationId xmlns:a16="http://schemas.microsoft.com/office/drawing/2014/main" id="{EBB6D9F6-3E47-45AD-8461-718A3C87E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8409" y="0"/>
            <a:ext cx="7653591" cy="6858000"/>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A3B16A00-A549-4B07-B8C2-4B3A966D9E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0141" y="321732"/>
            <a:ext cx="4111054" cy="3674848"/>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 name="Picture 16" descr="A picture containing text, computer&#10;&#10;Description automatically generated">
            <a:extLst>
              <a:ext uri="{FF2B5EF4-FFF2-40B4-BE49-F238E27FC236}">
                <a16:creationId xmlns:a16="http://schemas.microsoft.com/office/drawing/2014/main" id="{E4BFDF77-8803-46E8-67EC-B2AF71B4A9E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09463" y="960796"/>
            <a:ext cx="3775899" cy="2388256"/>
          </a:xfrm>
          <a:prstGeom prst="rect">
            <a:avLst/>
          </a:prstGeom>
        </p:spPr>
      </p:pic>
      <p:sp>
        <p:nvSpPr>
          <p:cNvPr id="30" name="Rectangle 29">
            <a:extLst>
              <a:ext uri="{FF2B5EF4-FFF2-40B4-BE49-F238E27FC236}">
                <a16:creationId xmlns:a16="http://schemas.microsoft.com/office/drawing/2014/main" id="{33B86BAE-87B4-4192-ABB2-627FFC965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8156" y="321732"/>
            <a:ext cx="2766017" cy="3026832"/>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descr="A picture containing logo&#10;&#10;Description automatically generated">
            <a:extLst>
              <a:ext uri="{FF2B5EF4-FFF2-40B4-BE49-F238E27FC236}">
                <a16:creationId xmlns:a16="http://schemas.microsoft.com/office/drawing/2014/main" id="{8410AD9A-7573-A7D1-CB84-34BB01550D1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279639" y="823447"/>
            <a:ext cx="2438503" cy="2019171"/>
          </a:xfrm>
          <a:prstGeom prst="rect">
            <a:avLst/>
          </a:prstGeom>
        </p:spPr>
      </p:pic>
      <p:sp>
        <p:nvSpPr>
          <p:cNvPr id="32" name="Rectangle 31">
            <a:extLst>
              <a:ext uri="{FF2B5EF4-FFF2-40B4-BE49-F238E27FC236}">
                <a16:creationId xmlns:a16="http://schemas.microsoft.com/office/drawing/2014/main" id="{22BB4F03-4463-45CC-89A7-8E03412ED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0141" y="4155753"/>
            <a:ext cx="4111054" cy="2380509"/>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 name="Picture 19" descr="Graphical user interface&#10;&#10;Description automatically generated">
            <a:extLst>
              <a:ext uri="{FF2B5EF4-FFF2-40B4-BE49-F238E27FC236}">
                <a16:creationId xmlns:a16="http://schemas.microsoft.com/office/drawing/2014/main" id="{07A76412-C1D8-1F95-F846-376864FA9C58}"/>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35616" t="21213" r="35777" b="11831"/>
          <a:stretch/>
        </p:blipFill>
        <p:spPr>
          <a:xfrm>
            <a:off x="6191405" y="4318312"/>
            <a:ext cx="1412015" cy="2065554"/>
          </a:xfrm>
          <a:prstGeom prst="rect">
            <a:avLst/>
          </a:prstGeom>
        </p:spPr>
      </p:pic>
      <p:sp>
        <p:nvSpPr>
          <p:cNvPr id="34" name="Rectangle 33">
            <a:extLst>
              <a:ext uri="{FF2B5EF4-FFF2-40B4-BE49-F238E27FC236}">
                <a16:creationId xmlns:a16="http://schemas.microsoft.com/office/drawing/2014/main" id="{80E1AEAE-1F52-4C29-925C-27738417E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8156" y="3509431"/>
            <a:ext cx="2766017" cy="3026832"/>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Graphical user interface, application&#10;&#10;Description automatically generated">
            <a:extLst>
              <a:ext uri="{FF2B5EF4-FFF2-40B4-BE49-F238E27FC236}">
                <a16:creationId xmlns:a16="http://schemas.microsoft.com/office/drawing/2014/main" id="{F59B2C07-9B25-1737-7595-761A3E0F26FA}"/>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9279639" y="4112642"/>
            <a:ext cx="2438503" cy="1828877"/>
          </a:xfrm>
          <a:prstGeom prst="rect">
            <a:avLst/>
          </a:prstGeom>
        </p:spPr>
      </p:pic>
      <p:sp>
        <p:nvSpPr>
          <p:cNvPr id="6" name="TextBox 5">
            <a:extLst>
              <a:ext uri="{FF2B5EF4-FFF2-40B4-BE49-F238E27FC236}">
                <a16:creationId xmlns:a16="http://schemas.microsoft.com/office/drawing/2014/main" id="{4A176F60-B666-1C0A-DCCF-49515BAD986B}"/>
              </a:ext>
            </a:extLst>
          </p:cNvPr>
          <p:cNvSpPr txBox="1"/>
          <p:nvPr/>
        </p:nvSpPr>
        <p:spPr>
          <a:xfrm>
            <a:off x="9577131" y="6533552"/>
            <a:ext cx="2307042"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9" tooltip="https://it.wikipedia.org/wiki/Mac_OS_9">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10"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1FA049FB-74BE-EE9E-186F-19B3907B0A4D}"/>
              </a:ext>
            </a:extLst>
          </p:cNvPr>
          <p:cNvSpPr txBox="1"/>
          <p:nvPr/>
        </p:nvSpPr>
        <p:spPr>
          <a:xfrm>
            <a:off x="9697356" y="3148997"/>
            <a:ext cx="2186817"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5" tooltip="https://www.newgrounds.com/art/view/ftdtd/mac-os-x-original">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11" tooltip="https://creativecommons.org/licenses/by/3.0/">
                  <a:extLst>
                    <a:ext uri="{A12FA001-AC4F-418D-AE19-62706E023703}">
                      <ahyp:hlinkClr xmlns:ahyp="http://schemas.microsoft.com/office/drawing/2018/hyperlinkcolor" val="tx"/>
                    </a:ext>
                  </a:extLst>
                </a:hlinkClick>
              </a:rPr>
              <a:t>CC BY</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0107DBEA-B2FC-D208-B693-6E24BA9B3034}"/>
              </a:ext>
            </a:extLst>
          </p:cNvPr>
          <p:cNvSpPr txBox="1"/>
          <p:nvPr/>
        </p:nvSpPr>
        <p:spPr>
          <a:xfrm>
            <a:off x="6504915" y="3779291"/>
            <a:ext cx="2459327"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hlinkClick r:id="rId3" tooltip="https://elblogdemanu.com/la-herencia-del-motorola-68000/">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hlinkClick r:id="rId12" tooltip="https://creativecommons.org/licenses/by-nc-nd/3.0/">
                  <a:extLst>
                    <a:ext uri="{A12FA001-AC4F-418D-AE19-62706E023703}">
                      <ahyp:hlinkClr xmlns:ahyp="http://schemas.microsoft.com/office/drawing/2018/hyperlinkcolor" val="tx"/>
                    </a:ext>
                  </a:extLst>
                </a:hlinkClick>
              </a:rPr>
              <a:t>CC BY-NC-ND</a:t>
            </a:r>
            <a:endPar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5A4E9B69-890C-1E9D-E181-07BED1C1E499}"/>
              </a:ext>
            </a:extLst>
          </p:cNvPr>
          <p:cNvSpPr txBox="1"/>
          <p:nvPr/>
        </p:nvSpPr>
        <p:spPr>
          <a:xfrm>
            <a:off x="6651329" y="6546425"/>
            <a:ext cx="2319866"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hlinkClick r:id="rId7" tooltip="http://www.flickr.com/photos/charleswebb/4387083505/">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hlinkClick r:id="rId13" tooltip="https://creativecommons.org/licenses/by-nc/3.0/">
                  <a:extLst>
                    <a:ext uri="{A12FA001-AC4F-418D-AE19-62706E023703}">
                      <ahyp:hlinkClr xmlns:ahyp="http://schemas.microsoft.com/office/drawing/2018/hyperlinkcolor" val="tx"/>
                    </a:ext>
                  </a:extLst>
                </a:hlinkClick>
              </a:rPr>
              <a:t>CC BY-NC</a:t>
            </a:r>
            <a:endParaRPr kumimoji="0" lang="en-GB" sz="7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084391"/>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Other OS systems in use today?</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816169" y="1771079"/>
            <a:ext cx="10515600" cy="4351338"/>
          </a:xfrm>
        </p:spPr>
        <p:txBody>
          <a:bodyPr>
            <a:normAutofit/>
          </a:bodyPr>
          <a:lstStyle/>
          <a:p>
            <a:r>
              <a:rPr lang="en-GB" sz="3200" b="1" dirty="0"/>
              <a:t>Android, Windows &amp; MacOS/iOS </a:t>
            </a:r>
            <a:r>
              <a:rPr lang="en-GB" sz="3200" dirty="0"/>
              <a:t>maybe the most popular but there are others in use. </a:t>
            </a:r>
          </a:p>
          <a:p>
            <a:r>
              <a:rPr lang="en-GB" sz="3200" dirty="0"/>
              <a:t>Q. Can you research and </a:t>
            </a:r>
            <a:r>
              <a:rPr lang="en-GB" sz="3200" b="1" dirty="0"/>
              <a:t>find another OS </a:t>
            </a:r>
            <a:r>
              <a:rPr lang="en-GB" sz="3200" dirty="0"/>
              <a:t>that is used today?.</a:t>
            </a:r>
          </a:p>
        </p:txBody>
      </p:sp>
      <p:pic>
        <p:nvPicPr>
          <p:cNvPr id="11" name="Picture 10" descr="A picture containing food, sweet, many, different&#10;&#10;Description automatically generated">
            <a:extLst>
              <a:ext uri="{FF2B5EF4-FFF2-40B4-BE49-F238E27FC236}">
                <a16:creationId xmlns:a16="http://schemas.microsoft.com/office/drawing/2014/main" id="{DBDCC497-0120-485A-B035-7FDC420DE3B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562822" y="3941909"/>
            <a:ext cx="3412042" cy="2180508"/>
          </a:xfrm>
          <a:prstGeom prst="rect">
            <a:avLst/>
          </a:prstGeom>
        </p:spPr>
      </p:pic>
      <p:sp>
        <p:nvSpPr>
          <p:cNvPr id="13" name="TextBox 12">
            <a:extLst>
              <a:ext uri="{FF2B5EF4-FFF2-40B4-BE49-F238E27FC236}">
                <a16:creationId xmlns:a16="http://schemas.microsoft.com/office/drawing/2014/main" id="{75308817-3D43-4755-B8CC-BDD248FB6623}"/>
              </a:ext>
            </a:extLst>
          </p:cNvPr>
          <p:cNvSpPr txBox="1"/>
          <p:nvPr/>
        </p:nvSpPr>
        <p:spPr>
          <a:xfrm>
            <a:off x="4462038" y="6099930"/>
            <a:ext cx="248240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flickr.com/photos/cwgoodroe/3009281516/"/>
              </a:rPr>
              <a:t>This Photo</a:t>
            </a: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91621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0F3A8-A5C7-C8D8-1DF4-733B538679C6}"/>
              </a:ext>
            </a:extLst>
          </p:cNvPr>
          <p:cNvSpPr>
            <a:spLocks noGrp="1"/>
          </p:cNvSpPr>
          <p:nvPr>
            <p:ph type="title"/>
          </p:nvPr>
        </p:nvSpPr>
        <p:spPr>
          <a:solidFill>
            <a:srgbClr val="002060"/>
          </a:solidFill>
        </p:spPr>
        <p:txBody>
          <a:bodyPr/>
          <a:lstStyle/>
          <a:p>
            <a:r>
              <a:rPr lang="en-GB" dirty="0">
                <a:solidFill>
                  <a:schemeClr val="bg1"/>
                </a:solidFill>
              </a:rPr>
              <a:t>Xerox &gt; Apple</a:t>
            </a:r>
          </a:p>
        </p:txBody>
      </p:sp>
      <p:sp>
        <p:nvSpPr>
          <p:cNvPr id="3" name="Content Placeholder 2">
            <a:extLst>
              <a:ext uri="{FF2B5EF4-FFF2-40B4-BE49-F238E27FC236}">
                <a16:creationId xmlns:a16="http://schemas.microsoft.com/office/drawing/2014/main" id="{FDCD5495-5C4E-7327-EECB-E1F08175E5EF}"/>
              </a:ext>
            </a:extLst>
          </p:cNvPr>
          <p:cNvSpPr>
            <a:spLocks noGrp="1"/>
          </p:cNvSpPr>
          <p:nvPr>
            <p:ph idx="1"/>
          </p:nvPr>
        </p:nvSpPr>
        <p:spPr/>
        <p:txBody>
          <a:bodyPr>
            <a:normAutofit fontScale="92500"/>
          </a:bodyPr>
          <a:lstStyle/>
          <a:p>
            <a:r>
              <a:rPr lang="en-GB" dirty="0">
                <a:solidFill>
                  <a:srgbClr val="0C0C0C"/>
                </a:solidFill>
                <a:effectLst/>
              </a:rPr>
              <a:t>Xerox Star GUI (1981)</a:t>
            </a:r>
          </a:p>
          <a:p>
            <a:pPr lvl="1"/>
            <a:r>
              <a:rPr lang="en-US" b="0" i="0" dirty="0">
                <a:solidFill>
                  <a:srgbClr val="4D5156"/>
                </a:solidFill>
                <a:effectLst/>
                <a:latin typeface="Google Sans"/>
              </a:rPr>
              <a:t>Midway through the suit, </a:t>
            </a:r>
            <a:r>
              <a:rPr lang="en-US" b="0" i="0" dirty="0">
                <a:solidFill>
                  <a:srgbClr val="040C28"/>
                </a:solidFill>
                <a:effectLst/>
                <a:latin typeface="Google Sans"/>
              </a:rPr>
              <a:t>Xerox</a:t>
            </a:r>
            <a:r>
              <a:rPr lang="en-US" b="0" i="0" dirty="0">
                <a:solidFill>
                  <a:srgbClr val="4D5156"/>
                </a:solidFill>
                <a:effectLst/>
                <a:latin typeface="Google Sans"/>
              </a:rPr>
              <a:t> filed a lawsuit against Apple claiming Apple had infringed copyrights Xerox held on its GUI's. Xerox had invited the Macintosh design team to view their GUI computers at the PARC research lab; these visits had been very influential on the development of the Macintosh GUI. [</a:t>
            </a:r>
            <a:r>
              <a:rPr lang="en-US" b="0" i="0" dirty="0">
                <a:solidFill>
                  <a:srgbClr val="4D5156"/>
                </a:solidFill>
                <a:effectLst/>
                <a:latin typeface="Google Sans"/>
                <a:hlinkClick r:id="rId2"/>
              </a:rPr>
              <a:t>r</a:t>
            </a:r>
            <a:r>
              <a:rPr lang="en-US" b="0" i="0" dirty="0">
                <a:solidFill>
                  <a:srgbClr val="4D5156"/>
                </a:solidFill>
                <a:effectLst/>
                <a:latin typeface="Google Sans"/>
              </a:rPr>
              <a:t>]</a:t>
            </a:r>
            <a:endParaRPr lang="en-GB" dirty="0">
              <a:solidFill>
                <a:srgbClr val="0C0C0C"/>
              </a:solidFill>
              <a:effectLst/>
            </a:endParaRPr>
          </a:p>
          <a:p>
            <a:r>
              <a:rPr lang="en-GB" dirty="0"/>
              <a:t>W Window System (1983) </a:t>
            </a:r>
            <a:r>
              <a:rPr lang="en-GB" dirty="0">
                <a:hlinkClick r:id="rId3"/>
              </a:rPr>
              <a:t>W Window System – Wikipedia</a:t>
            </a:r>
            <a:endParaRPr lang="en-GB" dirty="0"/>
          </a:p>
          <a:p>
            <a:r>
              <a:rPr lang="en-GB" dirty="0"/>
              <a:t>X Window System (1984)  </a:t>
            </a:r>
            <a:r>
              <a:rPr lang="en-GB" dirty="0">
                <a:hlinkClick r:id="rId4"/>
              </a:rPr>
              <a:t>X Window System – Wikipedia</a:t>
            </a:r>
            <a:endParaRPr lang="en-GB" dirty="0"/>
          </a:p>
          <a:p>
            <a:r>
              <a:rPr lang="en-GB" b="0" i="0" dirty="0">
                <a:solidFill>
                  <a:srgbClr val="202124"/>
                </a:solidFill>
                <a:effectLst/>
                <a:latin typeface="Google Sans"/>
              </a:rPr>
              <a:t>Mac/Macintosh (1984)</a:t>
            </a:r>
          </a:p>
          <a:p>
            <a:pPr lvl="1"/>
            <a:r>
              <a:rPr lang="en-US" b="0" i="0" dirty="0">
                <a:solidFill>
                  <a:srgbClr val="4D5156"/>
                </a:solidFill>
                <a:effectLst/>
                <a:latin typeface="Google Sans"/>
              </a:rPr>
              <a:t>when Microsoft released Windows in 1985, Jobs was furious and accused Gates of </a:t>
            </a:r>
            <a:r>
              <a:rPr lang="en-US" b="0" i="0" dirty="0">
                <a:solidFill>
                  <a:srgbClr val="040C28"/>
                </a:solidFill>
                <a:effectLst/>
                <a:latin typeface="Google Sans"/>
              </a:rPr>
              <a:t>ripping off Apple's user interface</a:t>
            </a:r>
            <a:r>
              <a:rPr lang="en-US" b="0" i="0" dirty="0">
                <a:solidFill>
                  <a:srgbClr val="4D5156"/>
                </a:solidFill>
                <a:effectLst/>
                <a:latin typeface="Google Sans"/>
              </a:rPr>
              <a:t>. [</a:t>
            </a:r>
            <a:r>
              <a:rPr lang="en-US" b="0" i="0" dirty="0">
                <a:solidFill>
                  <a:srgbClr val="4D5156"/>
                </a:solidFill>
                <a:effectLst/>
                <a:latin typeface="Google Sans"/>
                <a:hlinkClick r:id="rId5"/>
              </a:rPr>
              <a:t>r</a:t>
            </a:r>
            <a:r>
              <a:rPr lang="en-US" b="0" i="0" dirty="0">
                <a:solidFill>
                  <a:srgbClr val="4D5156"/>
                </a:solidFill>
                <a:effectLst/>
                <a:latin typeface="Google Sans"/>
              </a:rPr>
              <a:t>]</a:t>
            </a:r>
          </a:p>
          <a:p>
            <a:pPr lvl="1"/>
            <a:r>
              <a:rPr lang="en-GB" dirty="0">
                <a:solidFill>
                  <a:srgbClr val="202124"/>
                </a:solidFill>
                <a:latin typeface="Google Sans"/>
              </a:rPr>
              <a:t>Microsoft Windows (1985)</a:t>
            </a:r>
            <a:endParaRPr lang="en-GB" dirty="0"/>
          </a:p>
          <a:p>
            <a:endParaRPr lang="en-GB" dirty="0"/>
          </a:p>
        </p:txBody>
      </p:sp>
    </p:spTree>
    <p:extLst>
      <p:ext uri="{BB962C8B-B14F-4D97-AF65-F5344CB8AC3E}">
        <p14:creationId xmlns:p14="http://schemas.microsoft.com/office/powerpoint/2010/main" val="10418182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Some other OS systems in use today</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1122664" y="1712687"/>
            <a:ext cx="6428167" cy="4351338"/>
          </a:xfrm>
        </p:spPr>
        <p:txBody>
          <a:bodyPr>
            <a:noAutofit/>
          </a:bodyPr>
          <a:lstStyle/>
          <a:p>
            <a:r>
              <a:rPr lang="en-GB" sz="3600" b="1" dirty="0"/>
              <a:t>Unix</a:t>
            </a:r>
          </a:p>
          <a:p>
            <a:r>
              <a:rPr lang="en-GB" sz="3600" b="1" dirty="0"/>
              <a:t>Berkeley Unix aka BSD</a:t>
            </a:r>
            <a:endParaRPr lang="en-GB" sz="2400" dirty="0"/>
          </a:p>
          <a:p>
            <a:pPr lvl="1"/>
            <a:r>
              <a:rPr lang="en-US" b="1" dirty="0"/>
              <a:t>Nintendo</a:t>
            </a:r>
            <a:r>
              <a:rPr lang="en-US" dirty="0"/>
              <a:t> uses </a:t>
            </a:r>
            <a:r>
              <a:rPr lang="en-US" b="1" dirty="0"/>
              <a:t>FreeBSD OS</a:t>
            </a:r>
          </a:p>
          <a:p>
            <a:pPr lvl="1"/>
            <a:r>
              <a:rPr lang="en-US" b="1" dirty="0"/>
              <a:t>PS4 &amp; PS5</a:t>
            </a:r>
            <a:r>
              <a:rPr lang="en-US" dirty="0"/>
              <a:t> use </a:t>
            </a:r>
            <a:r>
              <a:rPr lang="en-US" b="1" dirty="0"/>
              <a:t>Orbis OS </a:t>
            </a:r>
            <a:r>
              <a:rPr lang="en-US" dirty="0"/>
              <a:t>(based on </a:t>
            </a:r>
            <a:r>
              <a:rPr lang="en-US" b="1" dirty="0"/>
              <a:t>FreeBSD</a:t>
            </a:r>
            <a:r>
              <a:rPr lang="en-US" dirty="0"/>
              <a:t>)</a:t>
            </a:r>
            <a:endParaRPr lang="en-GB" dirty="0"/>
          </a:p>
          <a:p>
            <a:r>
              <a:rPr lang="en-GB" sz="3200" b="1" dirty="0"/>
              <a:t>DOS</a:t>
            </a:r>
            <a:endParaRPr lang="en-GB" sz="3600" b="1" dirty="0"/>
          </a:p>
          <a:p>
            <a:r>
              <a:rPr lang="en-GB" sz="3600" b="1" dirty="0"/>
              <a:t>Solaris</a:t>
            </a:r>
          </a:p>
          <a:p>
            <a:r>
              <a:rPr lang="en-GB" sz="3600" b="1" dirty="0"/>
              <a:t>Linux distributions</a:t>
            </a:r>
            <a:endParaRPr lang="en-GB" sz="3600" dirty="0"/>
          </a:p>
        </p:txBody>
      </p:sp>
      <p:pic>
        <p:nvPicPr>
          <p:cNvPr id="11" name="Picture 2" descr="images.vexels.com/media/users/3/141382/isolated...">
            <a:extLst>
              <a:ext uri="{FF2B5EF4-FFF2-40B4-BE49-F238E27FC236}">
                <a16:creationId xmlns:a16="http://schemas.microsoft.com/office/drawing/2014/main" id="{DD463E61-97F8-4451-8FC7-55E55316A3A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4519" b="27929"/>
          <a:stretch/>
        </p:blipFill>
        <p:spPr bwMode="auto">
          <a:xfrm>
            <a:off x="8392051" y="1498197"/>
            <a:ext cx="2008094" cy="86061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unOS Logo - LogoDix">
            <a:extLst>
              <a:ext uri="{FF2B5EF4-FFF2-40B4-BE49-F238E27FC236}">
                <a16:creationId xmlns:a16="http://schemas.microsoft.com/office/drawing/2014/main" id="{6877AE12-5292-4A5D-97E0-3D2D507293C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020" t="17952" r="19580" b="22396"/>
          <a:stretch/>
        </p:blipFill>
        <p:spPr bwMode="auto">
          <a:xfrm>
            <a:off x="7872277" y="4070212"/>
            <a:ext cx="3305285" cy="244827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s Dos Logo&quot; iPad Case &amp; Skin by bulgarian | Redbubble">
            <a:extLst>
              <a:ext uri="{FF2B5EF4-FFF2-40B4-BE49-F238E27FC236}">
                <a16:creationId xmlns:a16="http://schemas.microsoft.com/office/drawing/2014/main" id="{226A48FF-E877-4685-A68E-12FAC49DEBC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9015" t="16078" r="17683" b="31275"/>
          <a:stretch/>
        </p:blipFill>
        <p:spPr bwMode="auto">
          <a:xfrm>
            <a:off x="8603770" y="2378805"/>
            <a:ext cx="1732572" cy="1767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4260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What is the Linux OS?</a:t>
            </a:r>
          </a:p>
        </p:txBody>
      </p:sp>
      <p:pic>
        <p:nvPicPr>
          <p:cNvPr id="4" name="Picture 3" descr="A penguin on a purple background&#10;&#10;Description automatically generated with low confidence">
            <a:extLst>
              <a:ext uri="{FF2B5EF4-FFF2-40B4-BE49-F238E27FC236}">
                <a16:creationId xmlns:a16="http://schemas.microsoft.com/office/drawing/2014/main" id="{F3981561-29BF-9009-4233-2FB7EBFA077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868117" y="2243737"/>
            <a:ext cx="8006272" cy="5003919"/>
          </a:xfrm>
          <a:prstGeom prst="rect">
            <a:avLst/>
          </a:prstGeom>
          <a:effectLst>
            <a:softEdge rad="1104900"/>
          </a:effectLst>
        </p:spPr>
      </p:pic>
      <p:sp>
        <p:nvSpPr>
          <p:cNvPr id="5" name="TextBox 4">
            <a:extLst>
              <a:ext uri="{FF2B5EF4-FFF2-40B4-BE49-F238E27FC236}">
                <a16:creationId xmlns:a16="http://schemas.microsoft.com/office/drawing/2014/main" id="{5B220A6D-1567-D2EA-2D54-58C5DC0262F0}"/>
              </a:ext>
            </a:extLst>
          </p:cNvPr>
          <p:cNvSpPr txBox="1"/>
          <p:nvPr/>
        </p:nvSpPr>
        <p:spPr>
          <a:xfrm>
            <a:off x="9138877" y="6685109"/>
            <a:ext cx="2356437" cy="138499"/>
          </a:xfrm>
          <a:prstGeom prst="rect">
            <a:avLst/>
          </a:prstGeom>
          <a:noFill/>
          <a:effectLst>
            <a:softEdge rad="1104900"/>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www.lffl.org/2016/07/linux-supera-2-marketshare.html"/>
              </a:rPr>
              <a:t>This Photo</a:t>
            </a:r>
            <a:r>
              <a:rPr kumimoji="0" lang="en-GB" sz="3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3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3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descr="Linux - Wikipedia">
            <a:extLst>
              <a:ext uri="{FF2B5EF4-FFF2-40B4-BE49-F238E27FC236}">
                <a16:creationId xmlns:a16="http://schemas.microsoft.com/office/drawing/2014/main" id="{EB761505-C333-0AAB-E546-DBA4AEC80A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15938" y="-39258"/>
            <a:ext cx="2189080" cy="2592332"/>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459350" y="1727348"/>
            <a:ext cx="7738895" cy="4351338"/>
          </a:xfrm>
        </p:spPr>
        <p:txBody>
          <a:bodyPr>
            <a:normAutofit/>
          </a:bodyPr>
          <a:lstStyle/>
          <a:p>
            <a:pPr marL="0" indent="0">
              <a:buNone/>
            </a:pPr>
            <a:r>
              <a:rPr lang="en-GB" sz="3600" dirty="0"/>
              <a:t>Q. Research and document a definition of the Linux OS using two sources?</a:t>
            </a:r>
          </a:p>
        </p:txBody>
      </p:sp>
    </p:spTree>
    <p:extLst>
      <p:ext uri="{BB962C8B-B14F-4D97-AF65-F5344CB8AC3E}">
        <p14:creationId xmlns:p14="http://schemas.microsoft.com/office/powerpoint/2010/main" val="37782491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186452"/>
            <a:ext cx="11435538" cy="1283629"/>
          </a:xfrm>
        </p:spPr>
        <p:txBody>
          <a:bodyPr>
            <a:normAutofit/>
          </a:bodyPr>
          <a:lstStyle/>
          <a:p>
            <a:r>
              <a:rPr lang="en-GB" sz="4000" b="1" dirty="0">
                <a:solidFill>
                  <a:srgbClr val="FFFFFF"/>
                </a:solidFill>
              </a:rPr>
              <a:t>Bg. History &amp; Examples of other OS systems used today</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459349" y="1678395"/>
            <a:ext cx="11192527" cy="4351338"/>
          </a:xfrm>
        </p:spPr>
        <p:txBody>
          <a:bodyPr>
            <a:noAutofit/>
          </a:bodyPr>
          <a:lstStyle/>
          <a:p>
            <a:r>
              <a:rPr lang="en-GB" sz="2400" b="1" dirty="0"/>
              <a:t>Dos: </a:t>
            </a:r>
            <a:r>
              <a:rPr lang="en-GB" sz="2400" dirty="0"/>
              <a:t>Originally developed by </a:t>
            </a:r>
            <a:r>
              <a:rPr lang="en-GB" sz="2400" b="1" dirty="0"/>
              <a:t>Seattle Computer Products (SCP</a:t>
            </a:r>
            <a:r>
              <a:rPr lang="en-GB" sz="2400" dirty="0"/>
              <a:t>) for its Intel 8086-based computer, originally known as </a:t>
            </a:r>
            <a:r>
              <a:rPr lang="en-GB" sz="2400" b="1" dirty="0"/>
              <a:t>QDOS (Quick and Dirty Operating System) </a:t>
            </a:r>
            <a:r>
              <a:rPr lang="en-GB" sz="2400" dirty="0"/>
              <a:t>then renamed to 86-DOS, was purchased by Microsoft and later re-named MS-DOS and released by IBM &amp; MS in 1981.</a:t>
            </a:r>
          </a:p>
          <a:p>
            <a:r>
              <a:rPr lang="en-GB" sz="2400" b="1" dirty="0"/>
              <a:t>Linux: </a:t>
            </a:r>
            <a:r>
              <a:rPr lang="en-GB" sz="2400" dirty="0"/>
              <a:t>The Linux OS was developed in 1991 by </a:t>
            </a:r>
            <a:r>
              <a:rPr lang="en-GB" sz="2400" b="1" dirty="0"/>
              <a:t>Linus Torvalds </a:t>
            </a:r>
            <a:r>
              <a:rPr lang="en-GB" sz="2400" dirty="0"/>
              <a:t>a Finish Software Engineer. Linux is </a:t>
            </a:r>
            <a:r>
              <a:rPr lang="en-GB" sz="2400" b="1" dirty="0"/>
              <a:t>derived from Unix </a:t>
            </a:r>
            <a:r>
              <a:rPr lang="en-GB" sz="2400" dirty="0"/>
              <a:t>and it is a continuation of the Unix design. </a:t>
            </a:r>
            <a:r>
              <a:rPr lang="en-GB" sz="2400" b="1" dirty="0"/>
              <a:t>Android</a:t>
            </a:r>
            <a:r>
              <a:rPr lang="en-GB" sz="2400" dirty="0"/>
              <a:t> is based on the Linux OS and uses a modified version of it’s Kernel. More on this later.</a:t>
            </a:r>
          </a:p>
          <a:p>
            <a:r>
              <a:rPr lang="en-GB" sz="2400" b="1" dirty="0"/>
              <a:t>Solaris</a:t>
            </a:r>
            <a:r>
              <a:rPr lang="en-GB" sz="2400" dirty="0"/>
              <a:t>: originally developed by Sun Microsystems in 1992 (</a:t>
            </a:r>
            <a:r>
              <a:rPr lang="en-GB" sz="2400" b="1" dirty="0"/>
              <a:t>based on Unix</a:t>
            </a:r>
            <a:r>
              <a:rPr lang="en-GB" sz="2400" dirty="0"/>
              <a:t>). In 2010, after Sun was acquired by the company Oracle, SunOS was renamed Oracle Solaris. Today it is used by many Business Organisations as an Enterprise class Operating System, particularly for Oracle Database and Java applications.</a:t>
            </a:r>
          </a:p>
        </p:txBody>
      </p:sp>
    </p:spTree>
    <p:extLst>
      <p:ext uri="{BB962C8B-B14F-4D97-AF65-F5344CB8AC3E}">
        <p14:creationId xmlns:p14="http://schemas.microsoft.com/office/powerpoint/2010/main" val="32225323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1742181" y="339509"/>
            <a:ext cx="6274013" cy="1033669"/>
          </a:xfrm>
        </p:spPr>
        <p:txBody>
          <a:bodyPr>
            <a:normAutofit/>
          </a:bodyPr>
          <a:lstStyle/>
          <a:p>
            <a:r>
              <a:rPr lang="en-GB" sz="4800" b="1" dirty="0" err="1">
                <a:solidFill>
                  <a:schemeClr val="bg1"/>
                </a:solidFill>
              </a:rPr>
              <a:t>PureOS</a:t>
            </a:r>
            <a:r>
              <a:rPr lang="en-GB" sz="4800" b="1" dirty="0">
                <a:solidFill>
                  <a:schemeClr val="bg1"/>
                </a:solidFill>
              </a:rPr>
              <a:t> </a:t>
            </a:r>
            <a:endParaRPr lang="en-GB" sz="5400" b="1" dirty="0">
              <a:solidFill>
                <a:schemeClr val="bg1"/>
              </a:solidFill>
            </a:endParaRP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459349" y="1771079"/>
            <a:ext cx="10431073" cy="4883294"/>
          </a:xfrm>
        </p:spPr>
        <p:txBody>
          <a:bodyPr>
            <a:normAutofit/>
          </a:bodyPr>
          <a:lstStyle/>
          <a:p>
            <a:r>
              <a:rPr lang="en-US" b="1" dirty="0" err="1"/>
              <a:t>PureOS</a:t>
            </a:r>
            <a:r>
              <a:rPr lang="en-US" dirty="0"/>
              <a:t> </a:t>
            </a:r>
            <a:r>
              <a:rPr lang="en-GB" dirty="0"/>
              <a:t>(</a:t>
            </a:r>
            <a:r>
              <a:rPr lang="en-GB" dirty="0">
                <a:hlinkClick r:id="rId3"/>
              </a:rPr>
              <a:t>pureos.net)</a:t>
            </a:r>
            <a:r>
              <a:rPr lang="en-GB" dirty="0"/>
              <a:t> </a:t>
            </a:r>
            <a:r>
              <a:rPr lang="en-US" dirty="0"/>
              <a:t>is a Debian-based Unix-Like Linux OS used on the modular </a:t>
            </a:r>
            <a:r>
              <a:rPr lang="en-US" b="1" dirty="0"/>
              <a:t>Librem5</a:t>
            </a:r>
            <a:r>
              <a:rPr lang="en-US" dirty="0"/>
              <a:t> smartphone.</a:t>
            </a:r>
          </a:p>
          <a:p>
            <a:r>
              <a:rPr lang="en-US" b="1" dirty="0" err="1"/>
              <a:t>PureOS</a:t>
            </a:r>
            <a:r>
              <a:rPr lang="en-US" b="1" dirty="0"/>
              <a:t> </a:t>
            </a:r>
            <a:r>
              <a:rPr lang="en-US" dirty="0"/>
              <a:t>is Free </a:t>
            </a:r>
            <a:r>
              <a:rPr lang="en-US" b="1" dirty="0"/>
              <a:t>Open Source software </a:t>
            </a:r>
            <a:r>
              <a:rPr lang="en-US" dirty="0"/>
              <a:t>that only includes free software and focuses on privacy and security.</a:t>
            </a:r>
          </a:p>
          <a:p>
            <a:r>
              <a:rPr lang="en-US" dirty="0"/>
              <a:t>For example the default web browser in </a:t>
            </a:r>
            <a:r>
              <a:rPr lang="en-US" dirty="0" err="1"/>
              <a:t>PureOS</a:t>
            </a:r>
            <a:r>
              <a:rPr lang="en-US" dirty="0"/>
              <a:t> is </a:t>
            </a:r>
            <a:r>
              <a:rPr lang="en-US" b="1" dirty="0"/>
              <a:t>GNOME Web </a:t>
            </a:r>
            <a:r>
              <a:rPr lang="en-US" dirty="0"/>
              <a:t>and the default search engine is </a:t>
            </a:r>
            <a:r>
              <a:rPr lang="en-US" b="1" dirty="0"/>
              <a:t>DuckDuckGo</a:t>
            </a:r>
            <a:r>
              <a:rPr lang="en-US" dirty="0"/>
              <a:t>.</a:t>
            </a:r>
          </a:p>
          <a:p>
            <a:r>
              <a:rPr lang="en-US" dirty="0"/>
              <a:t>The </a:t>
            </a:r>
            <a:r>
              <a:rPr lang="en-US" b="1" dirty="0" err="1"/>
              <a:t>PureOS</a:t>
            </a:r>
            <a:r>
              <a:rPr lang="en-US" b="1" dirty="0"/>
              <a:t> </a:t>
            </a:r>
            <a:r>
              <a:rPr lang="en-US" dirty="0"/>
              <a:t>uses the </a:t>
            </a:r>
            <a:r>
              <a:rPr lang="en-US" b="1" dirty="0"/>
              <a:t>GNOME/KDE </a:t>
            </a:r>
            <a:r>
              <a:rPr lang="en-US" dirty="0"/>
              <a:t>Plasma GUI.</a:t>
            </a:r>
          </a:p>
          <a:p>
            <a:r>
              <a:rPr lang="en-US" dirty="0"/>
              <a:t>It is maintained by the Company Purism (</a:t>
            </a:r>
            <a:r>
              <a:rPr lang="en-GB" dirty="0">
                <a:hlinkClick r:id="rId4"/>
              </a:rPr>
              <a:t>https://puri.sm</a:t>
            </a:r>
            <a:r>
              <a:rPr lang="en-US" dirty="0"/>
              <a:t>) for use in the company's </a:t>
            </a:r>
            <a:r>
              <a:rPr lang="en-US" b="1" dirty="0" err="1"/>
              <a:t>Librem</a:t>
            </a:r>
            <a:r>
              <a:rPr lang="en-US" b="1" dirty="0"/>
              <a:t> laptop computers </a:t>
            </a:r>
            <a:r>
              <a:rPr lang="en-US" dirty="0"/>
              <a:t>and </a:t>
            </a:r>
            <a:r>
              <a:rPr lang="en-US" b="1" dirty="0" err="1"/>
              <a:t>Librem</a:t>
            </a:r>
            <a:r>
              <a:rPr lang="en-US" b="1" dirty="0"/>
              <a:t> 5 smartphones</a:t>
            </a:r>
            <a:r>
              <a:rPr lang="en-US" dirty="0"/>
              <a:t>.</a:t>
            </a:r>
          </a:p>
          <a:p>
            <a:r>
              <a:rPr lang="en-US" dirty="0"/>
              <a:t>Video (1min): </a:t>
            </a:r>
            <a:r>
              <a:rPr lang="en-US" dirty="0">
                <a:hlinkClick r:id="rId3"/>
              </a:rPr>
              <a:t>Scroll down</a:t>
            </a:r>
            <a:r>
              <a:rPr lang="en-US" dirty="0"/>
              <a:t>.</a:t>
            </a:r>
            <a:endParaRPr lang="en-GB" dirty="0"/>
          </a:p>
        </p:txBody>
      </p:sp>
      <p:pic>
        <p:nvPicPr>
          <p:cNvPr id="3" name="Picture 2" descr="Linux - Wikipedia">
            <a:extLst>
              <a:ext uri="{FF2B5EF4-FFF2-40B4-BE49-F238E27FC236}">
                <a16:creationId xmlns:a16="http://schemas.microsoft.com/office/drawing/2014/main" id="{CE708842-3897-BD64-9244-70B18BD210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46" y="83626"/>
            <a:ext cx="1272675" cy="15071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rId3"/>
            <a:extLst>
              <a:ext uri="{FF2B5EF4-FFF2-40B4-BE49-F238E27FC236}">
                <a16:creationId xmlns:a16="http://schemas.microsoft.com/office/drawing/2014/main" id="{2B1A6403-9207-7C18-EC3E-2AB33E465C84}"/>
              </a:ext>
            </a:extLst>
          </p:cNvPr>
          <p:cNvPicPr>
            <a:picLocks noChangeAspect="1"/>
          </p:cNvPicPr>
          <p:nvPr/>
        </p:nvPicPr>
        <p:blipFill>
          <a:blip r:embed="rId6"/>
          <a:stretch>
            <a:fillRect/>
          </a:stretch>
        </p:blipFill>
        <p:spPr>
          <a:xfrm>
            <a:off x="4695566" y="5818534"/>
            <a:ext cx="2133395" cy="1009486"/>
          </a:xfrm>
          <a:prstGeom prst="rect">
            <a:avLst/>
          </a:prstGeom>
        </p:spPr>
      </p:pic>
      <p:pic>
        <p:nvPicPr>
          <p:cNvPr id="1026" name="Picture 2" descr="upload.wikimedia.org/wikipedia/commons/7/70/Pureos...">
            <a:extLst>
              <a:ext uri="{FF2B5EF4-FFF2-40B4-BE49-F238E27FC236}">
                <a16:creationId xmlns:a16="http://schemas.microsoft.com/office/drawing/2014/main" id="{1FD97E22-21E5-A051-0B2A-750F0738FA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7292" y="333725"/>
            <a:ext cx="4457357" cy="9360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Icon&#10;&#10;Description automatically generated">
            <a:extLst>
              <a:ext uri="{FF2B5EF4-FFF2-40B4-BE49-F238E27FC236}">
                <a16:creationId xmlns:a16="http://schemas.microsoft.com/office/drawing/2014/main" id="{64286B00-0DA5-A68C-1507-ABB4090EF610}"/>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rot="19732470">
            <a:off x="6805675" y="5729681"/>
            <a:ext cx="607413" cy="909982"/>
          </a:xfrm>
          <a:prstGeom prst="rect">
            <a:avLst/>
          </a:prstGeom>
        </p:spPr>
      </p:pic>
    </p:spTree>
    <p:extLst>
      <p:ext uri="{BB962C8B-B14F-4D97-AF65-F5344CB8AC3E}">
        <p14:creationId xmlns:p14="http://schemas.microsoft.com/office/powerpoint/2010/main" val="37820206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23616" y="278535"/>
            <a:ext cx="11744763" cy="1033669"/>
          </a:xfrm>
        </p:spPr>
        <p:txBody>
          <a:bodyPr>
            <a:normAutofit/>
          </a:bodyPr>
          <a:lstStyle/>
          <a:p>
            <a:r>
              <a:rPr lang="en-GB" sz="6000" dirty="0">
                <a:solidFill>
                  <a:schemeClr val="bg1"/>
                </a:solidFill>
                <a:effectLst/>
                <a:latin typeface="Calibri" panose="020F0502020204030204" pitchFamily="34" charset="0"/>
                <a:ea typeface="Times New Roman" panose="02020603050405020304" pitchFamily="18" charset="0"/>
              </a:rPr>
              <a:t>Bg. </a:t>
            </a:r>
            <a:r>
              <a:rPr lang="en-US" b="1" dirty="0">
                <a:solidFill>
                  <a:schemeClr val="bg1"/>
                </a:solidFill>
              </a:rPr>
              <a:t>IoT and Edge Computing </a:t>
            </a:r>
            <a:endParaRPr lang="en-GB" sz="4800" b="1" dirty="0">
              <a:solidFill>
                <a:schemeClr val="bg1"/>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315499B9-6669-3CD6-8652-93BF273BE6D8}"/>
              </a:ext>
            </a:extLst>
          </p:cNvPr>
          <p:cNvSpPr txBox="1"/>
          <p:nvPr/>
        </p:nvSpPr>
        <p:spPr>
          <a:xfrm>
            <a:off x="132089" y="1597432"/>
            <a:ext cx="11732646" cy="570925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Edge computing </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captures, stores, processes and analyses data near the client/edge, where the data is generated, instead of sending it to a centralized data-</a:t>
            </a:r>
            <a:r>
              <a:rPr kumimoji="0" lang="en-GB" sz="1800" b="0" i="0" u="none" strike="noStrike" kern="100" cap="none" spc="0" normalizeH="0" baseline="0" noProof="0" dirty="0" err="1">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center</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/server for processing. Edge computing reduces the back and forth between the client and the Cloud / data </a:t>
            </a:r>
            <a:r>
              <a:rPr kumimoji="0" lang="en-GB" sz="1800" b="0" i="0" u="none" strike="noStrike" kern="100" cap="none" spc="0" normalizeH="0" baseline="0" noProof="0" dirty="0" err="1">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center</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and enhances the speed of processing/response/action at the source of operation/client. This leads to greater action results in real time.</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Edge computing enhances and has advantages in many areas, such as in the area of security and worker safety. Such as onsite cameras and sensors e.g. large industrial operations that monitors the safe operation of large heavy manufacturing machinery by employees.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Edge computing is important in time-sensitive data processing scenarios.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Edge computing is related to and part of the ‘Internet of Things’. </a:t>
            </a: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Cloud &amp; Edge Computing </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work together to create the </a:t>
            </a: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Internet of Things (IoT).</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Internet of Things (IoT) refers to a network of connected devices and the technology that allows for communication between the devices and the cloud.</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IoT is a network of physical objects/things that are embedded with sensors, software, and other technologies for the purpose of connecting and exchanging data over the internet.</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We can add an IoT device to any object e.g. a Car, Delivery Truck, Uber Driver, Clothing, Watch, Human, Animal, Tree, Plant, House, Lighting, kitchen appliance, baby monitors, smart doorbells, - that can measure analyse report and communicate/transmit data through a network. Digital personal assistants such as Alexa are also examples of IoT devices.</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232323"/>
              </a:solidFill>
              <a:effectLst/>
              <a:highlight>
                <a:srgbClr val="FFFF00"/>
              </a:highlight>
              <a:uLnTx/>
              <a:uFillTx/>
              <a:latin typeface="Calibri" panose="020F0502020204030204"/>
              <a:ea typeface="DengXian" panose="02010600030101010101" pitchFamily="2" charset="-122"/>
              <a:cs typeface="+mn-cs"/>
            </a:endParaRPr>
          </a:p>
        </p:txBody>
      </p:sp>
    </p:spTree>
    <p:extLst>
      <p:ext uri="{BB962C8B-B14F-4D97-AF65-F5344CB8AC3E}">
        <p14:creationId xmlns:p14="http://schemas.microsoft.com/office/powerpoint/2010/main" val="22857442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23616" y="278535"/>
            <a:ext cx="11744763" cy="1033669"/>
          </a:xfrm>
        </p:spPr>
        <p:txBody>
          <a:bodyPr>
            <a:normAutofit/>
          </a:bodyPr>
          <a:lstStyle/>
          <a:p>
            <a:r>
              <a:rPr lang="en-GB" sz="6000" dirty="0">
                <a:solidFill>
                  <a:schemeClr val="bg1"/>
                </a:solidFill>
                <a:effectLst/>
                <a:latin typeface="Calibri" panose="020F0502020204030204" pitchFamily="34" charset="0"/>
                <a:ea typeface="Times New Roman" panose="02020603050405020304" pitchFamily="18" charset="0"/>
              </a:rPr>
              <a:t>Bg. </a:t>
            </a:r>
            <a:r>
              <a:rPr lang="en-US" b="1" dirty="0">
                <a:solidFill>
                  <a:schemeClr val="bg1"/>
                </a:solidFill>
              </a:rPr>
              <a:t>Edge Operating Systems</a:t>
            </a:r>
            <a:endParaRPr lang="en-GB" sz="4800" b="1" dirty="0">
              <a:solidFill>
                <a:schemeClr val="bg1"/>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315499B9-6669-3CD6-8652-93BF273BE6D8}"/>
              </a:ext>
            </a:extLst>
          </p:cNvPr>
          <p:cNvSpPr txBox="1"/>
          <p:nvPr/>
        </p:nvSpPr>
        <p:spPr>
          <a:xfrm>
            <a:off x="132089" y="1597432"/>
            <a:ext cx="11732646" cy="523220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Edge devices</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generally perform some data processing on the device. At the core of most IoT devices is the ability to register and connect with the cloud to send and receive data. IoT Edge devices can usually collect real-time data, analyse it, generate insights, and respond quickly to problems. All this is possible as a result of the operating system (OS).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There are a vast array of different Edge devices, as a result there are different criteria to consider when selecting an OS for an </a:t>
            </a: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IoT device</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Some important factors to consider include </a:t>
            </a: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footprint</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/size, interface, security, and maintainability. E.g. A small footprint size is often needed because Edge devices often have limited storage space, an OS with a small footprint size is an advantage. OS support might be needed for non-technical teams, does the device need a Rich-GUI or CLI.</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“Another important consideration is security. Edge computing applications are more vulnerable to </a:t>
            </a: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security threats </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compared to centralized systems due to their decentralized and distributed location. Therefore, it is critical that the operating system has robust security features. This includes, for example, an integrated firewall to protect the applications and the data they contain from unauthorized access.” [</a:t>
            </a:r>
            <a:r>
              <a:rPr kumimoji="0" lang="en-GB" sz="1800" b="0" i="0" u="sng" strike="noStrike" kern="100" cap="none" spc="0" normalizeH="0" baseline="0" noProof="0" dirty="0">
                <a:ln>
                  <a:noFill/>
                </a:ln>
                <a:solidFill>
                  <a:srgbClr val="0563C1"/>
                </a:solidFill>
                <a:effectLst/>
                <a:uLnTx/>
                <a:uFillTx/>
                <a:latin typeface="Calibri" panose="020F0502020204030204" pitchFamily="34" charset="0"/>
                <a:ea typeface="DengXian" panose="02010600030101010101" pitchFamily="2" charset="-122"/>
                <a:cs typeface="Times New Roman" panose="02020603050405020304" pitchFamily="18" charset="0"/>
                <a:hlinkClick r:id="rId3"/>
              </a:rPr>
              <a:t>r</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When selecting an OS for a IoT edge device, we must ensure it supports the necessary hardware, applications, and </a:t>
            </a: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connectivity requirements</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800" b="1"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Example OSs include</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Windows for IoT, </a:t>
            </a:r>
            <a:r>
              <a:rPr kumimoji="0" lang="en-GB" sz="1800" b="0" i="0" u="none" strike="noStrike" kern="100" cap="none" spc="0" normalizeH="0" baseline="0" noProof="0" dirty="0" err="1">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LuBuntu</a:t>
            </a:r>
            <a:r>
              <a:rPr kumimoji="0" lang="en-GB" sz="18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Azure IoT OSs RTOS. There are may others and each has specific features and benefits that appeal to different devices/scenarios.</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For further information, please click here: [</a:t>
            </a:r>
            <a:r>
              <a:rPr kumimoji="0" lang="en-GB" sz="1600" b="0" i="0" u="sng" strike="noStrike" kern="100" cap="none" spc="0" normalizeH="0" baseline="0" noProof="0" dirty="0">
                <a:ln>
                  <a:noFill/>
                </a:ln>
                <a:solidFill>
                  <a:srgbClr val="0563C1"/>
                </a:solidFill>
                <a:effectLst/>
                <a:uLnTx/>
                <a:uFillTx/>
                <a:latin typeface="Calibri" panose="020F0502020204030204" pitchFamily="34" charset="0"/>
                <a:ea typeface="DengXian" panose="02010600030101010101" pitchFamily="2" charset="-122"/>
                <a:cs typeface="Times New Roman" panose="02020603050405020304" pitchFamily="18" charset="0"/>
                <a:hlinkClick r:id="rId4"/>
              </a:rPr>
              <a:t>1</a:t>
            </a: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t>
            </a:r>
            <a:r>
              <a:rPr kumimoji="0" lang="en-GB" sz="1600" b="0" i="0" u="sng" strike="noStrike" kern="100" cap="none" spc="0" normalizeH="0" baseline="0" noProof="0" dirty="0">
                <a:ln>
                  <a:noFill/>
                </a:ln>
                <a:solidFill>
                  <a:srgbClr val="0563C1"/>
                </a:solidFill>
                <a:effectLst/>
                <a:uLnTx/>
                <a:uFillTx/>
                <a:latin typeface="Calibri" panose="020F0502020204030204" pitchFamily="34" charset="0"/>
                <a:ea typeface="DengXian" panose="02010600030101010101" pitchFamily="2" charset="-122"/>
                <a:cs typeface="Times New Roman" panose="02020603050405020304" pitchFamily="18" charset="0"/>
                <a:hlinkClick r:id="rId3"/>
              </a:rPr>
              <a:t>2</a:t>
            </a: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t>
            </a: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hlinkClick r:id="rId5"/>
              </a:rPr>
              <a:t>Windows for IoT</a:t>
            </a: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 </a:t>
            </a: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hlinkClick r:id="rId6"/>
              </a:rPr>
              <a:t>OS for embedded Edge</a:t>
            </a:r>
            <a:r>
              <a:rPr kumimoji="0" lang="en-GB" sz="1600" b="0" i="0" u="none" strike="noStrike" kern="1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rPr>
              <a:t>.</a:t>
            </a:r>
          </a:p>
        </p:txBody>
      </p:sp>
    </p:spTree>
    <p:extLst>
      <p:ext uri="{BB962C8B-B14F-4D97-AF65-F5344CB8AC3E}">
        <p14:creationId xmlns:p14="http://schemas.microsoft.com/office/powerpoint/2010/main" val="3286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rgbClr val="FFFFFF"/>
                </a:solidFill>
              </a:rPr>
              <a:t>Bg. </a:t>
            </a:r>
            <a:r>
              <a:rPr lang="en-GB" sz="4000" b="1" dirty="0">
                <a:solidFill>
                  <a:srgbClr val="FFFFFF"/>
                </a:solidFill>
              </a:rPr>
              <a:t>Other different types of OS systems.</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459350" y="1712687"/>
            <a:ext cx="10406884" cy="4470093"/>
          </a:xfrm>
        </p:spPr>
        <p:txBody>
          <a:bodyPr>
            <a:noAutofit/>
          </a:bodyPr>
          <a:lstStyle/>
          <a:p>
            <a:pPr marL="0" indent="0">
              <a:lnSpc>
                <a:spcPct val="120000"/>
              </a:lnSpc>
              <a:spcBef>
                <a:spcPts val="0"/>
              </a:spcBef>
              <a:buNone/>
            </a:pPr>
            <a:r>
              <a:rPr lang="en-GB" sz="2400" b="1" dirty="0"/>
              <a:t>Other traditional names and types of OS include: </a:t>
            </a:r>
          </a:p>
          <a:p>
            <a:pPr>
              <a:lnSpc>
                <a:spcPct val="120000"/>
              </a:lnSpc>
              <a:spcBef>
                <a:spcPts val="0"/>
              </a:spcBef>
            </a:pPr>
            <a:r>
              <a:rPr lang="en-GB" sz="2400" dirty="0"/>
              <a:t>Single-user OS and multi-user OS, Single-tasking OS and multi-tasking OS;</a:t>
            </a:r>
          </a:p>
          <a:p>
            <a:pPr lvl="1">
              <a:lnSpc>
                <a:spcPct val="120000"/>
              </a:lnSpc>
              <a:spcBef>
                <a:spcPts val="0"/>
              </a:spcBef>
            </a:pPr>
            <a:r>
              <a:rPr lang="en-GB" sz="1050" dirty="0"/>
              <a:t>Bg. For example Multi-tasking or aka time-sharing OSs allow users located at a different terminals(shell) to use a single computer system (e.g. a Main frame) at the same time. The processor time (CPU) that is shared among multiple users is called time sharing.</a:t>
            </a:r>
          </a:p>
          <a:p>
            <a:pPr>
              <a:lnSpc>
                <a:spcPct val="120000"/>
              </a:lnSpc>
              <a:spcBef>
                <a:spcPts val="0"/>
              </a:spcBef>
            </a:pPr>
            <a:r>
              <a:rPr lang="en-GB" sz="2400" dirty="0"/>
              <a:t>Distributed and Templated.</a:t>
            </a:r>
          </a:p>
          <a:p>
            <a:pPr lvl="1">
              <a:lnSpc>
                <a:spcPct val="120000"/>
              </a:lnSpc>
              <a:spcBef>
                <a:spcPts val="0"/>
              </a:spcBef>
            </a:pPr>
            <a:r>
              <a:rPr lang="en-GB" sz="1050" dirty="0"/>
              <a:t>Bg. Distributed systems use many CPUs located in different machines to provide very fast computation to its user, often managed from a computer and a Distributed-OS. Another type of Distributed system is the client-server architecture commonly used on the internet today where the OS uses a Web Server.</a:t>
            </a:r>
          </a:p>
          <a:p>
            <a:pPr lvl="1">
              <a:lnSpc>
                <a:spcPct val="120000"/>
              </a:lnSpc>
              <a:spcBef>
                <a:spcPts val="0"/>
              </a:spcBef>
            </a:pPr>
            <a:r>
              <a:rPr lang="en-GB" sz="1050" dirty="0"/>
              <a:t>Bg. A Templated OS is when you create a single virtual machine image / VM image as a guest operating system, and use it for multiple running virtual machines. The technique is used in virtualization and cloud computing management, and is common in large server warehouses.</a:t>
            </a:r>
          </a:p>
          <a:p>
            <a:pPr lvl="2">
              <a:lnSpc>
                <a:spcPct val="120000"/>
              </a:lnSpc>
              <a:spcBef>
                <a:spcPts val="0"/>
              </a:spcBef>
            </a:pPr>
            <a:r>
              <a:rPr lang="en-GB" sz="1050" dirty="0"/>
              <a:t>Virtualization refers to the creation of a virtual machine that acts like a computer with an operating system. Such as a computer that is running  Windows may host a virtual machine that looks like a computer with the Ubuntu Linux OS (Ubuntu is actually running in the virtual machine on the Windows system).</a:t>
            </a:r>
          </a:p>
          <a:p>
            <a:pPr>
              <a:lnSpc>
                <a:spcPct val="120000"/>
              </a:lnSpc>
              <a:spcBef>
                <a:spcPts val="0"/>
              </a:spcBef>
            </a:pPr>
            <a:r>
              <a:rPr lang="en-GB" sz="2400" dirty="0"/>
              <a:t>The differences between OS types is not absolute, some operating systems share characteristics of others e.g. general-purpose OS often today include the networking capabilities found in a NOS. Also, embedded operating systems commonly include attributes of RTOS. Mobile OSs typically run many apps simultaneously like general-purpose OSs.</a:t>
            </a:r>
          </a:p>
          <a:p>
            <a:pPr marL="0" indent="0">
              <a:lnSpc>
                <a:spcPct val="120000"/>
              </a:lnSpc>
              <a:spcBef>
                <a:spcPts val="0"/>
              </a:spcBef>
              <a:buNone/>
            </a:pPr>
            <a:endParaRPr lang="en-GB" sz="2400" dirty="0"/>
          </a:p>
        </p:txBody>
      </p:sp>
    </p:spTree>
    <p:extLst>
      <p:ext uri="{BB962C8B-B14F-4D97-AF65-F5344CB8AC3E}">
        <p14:creationId xmlns:p14="http://schemas.microsoft.com/office/powerpoint/2010/main" val="20051162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19996" y="321042"/>
            <a:ext cx="10661042" cy="1113660"/>
          </a:xfrm>
        </p:spPr>
        <p:txBody>
          <a:bodyPr>
            <a:normAutofit/>
          </a:bodyPr>
          <a:lstStyle/>
          <a:p>
            <a:r>
              <a:rPr lang="en-US" sz="4400" b="0" i="0" dirty="0">
                <a:solidFill>
                  <a:srgbClr val="0070C0"/>
                </a:solidFill>
                <a:effectLst/>
                <a:highlight>
                  <a:srgbClr val="FFFFFF"/>
                </a:highlight>
                <a:latin typeface="Google Sans"/>
              </a:rPr>
              <a:t>Bg. The potential of AI for Good</a:t>
            </a:r>
            <a:endParaRPr lang="en-GB" b="1" dirty="0">
              <a:solidFill>
                <a:srgbClr val="0070C0"/>
              </a:solidFill>
            </a:endParaRPr>
          </a:p>
        </p:txBody>
      </p:sp>
      <p:sp>
        <p:nvSpPr>
          <p:cNvPr id="3" name="TextBox 2">
            <a:extLst>
              <a:ext uri="{FF2B5EF4-FFF2-40B4-BE49-F238E27FC236}">
                <a16:creationId xmlns:a16="http://schemas.microsoft.com/office/drawing/2014/main" id="{2FD8FA0A-BEC7-4BE6-AADB-138B1CDBBC60}"/>
              </a:ext>
            </a:extLst>
          </p:cNvPr>
          <p:cNvSpPr txBox="1"/>
          <p:nvPr/>
        </p:nvSpPr>
        <p:spPr>
          <a:xfrm>
            <a:off x="292593" y="1818538"/>
            <a:ext cx="7530114" cy="4524315"/>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1F1F1F"/>
                </a:solidFill>
                <a:effectLst/>
                <a:highlight>
                  <a:srgbClr val="FFFFFF"/>
                </a:highlight>
                <a:uLnTx/>
                <a:uFillTx/>
                <a:latin typeface="Google Sans"/>
                <a:ea typeface="+mn-ea"/>
                <a:cs typeface="+mn-cs"/>
              </a:rPr>
              <a:t>The potential of AI for Good is vast. </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040C28"/>
                </a:solidFill>
                <a:effectLst/>
                <a:highlight>
                  <a:srgbClr val="FFFFFF"/>
                </a:highlight>
                <a:uLnTx/>
                <a:uFillTx/>
                <a:latin typeface="Google Sans"/>
                <a:ea typeface="+mn-ea"/>
                <a:cs typeface="+mn-cs"/>
              </a:rPr>
              <a:t>AI is helping us solve some of the world's biggest problems, such as climate change, poverty, and disease</a:t>
            </a:r>
            <a:r>
              <a:rPr kumimoji="0" lang="en-US" sz="3200" b="0" i="0" u="none" strike="noStrike" kern="1200" cap="none" spc="0" normalizeH="0" baseline="0" noProof="0" dirty="0">
                <a:ln>
                  <a:noFill/>
                </a:ln>
                <a:solidFill>
                  <a:srgbClr val="1F1F1F"/>
                </a:solidFill>
                <a:effectLst/>
                <a:highlight>
                  <a:srgbClr val="FFFFFF"/>
                </a:highlight>
                <a:uLnTx/>
                <a:uFillTx/>
                <a:latin typeface="Google Sans"/>
                <a:ea typeface="+mn-ea"/>
                <a:cs typeface="+mn-cs"/>
              </a:rPr>
              <a:t>. </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1F1F1F"/>
                </a:solidFill>
                <a:effectLst/>
                <a:highlight>
                  <a:srgbClr val="FFFFFF"/>
                </a:highlight>
                <a:uLnTx/>
                <a:uFillTx/>
                <a:latin typeface="Google Sans"/>
                <a:ea typeface="+mn-ea"/>
                <a:cs typeface="+mn-cs"/>
              </a:rPr>
              <a:t>AI can also help us improve our quality of life in many ways, such as by making our homes and workplaces more efficient and sustainable. (</a:t>
            </a:r>
            <a:r>
              <a:rPr kumimoji="0" lang="en-US" sz="3200" b="0" i="0" u="none" strike="noStrike" kern="1200" cap="none" spc="0" normalizeH="0" baseline="0" noProof="0" dirty="0">
                <a:ln>
                  <a:noFill/>
                </a:ln>
                <a:solidFill>
                  <a:srgbClr val="1F1F1F"/>
                </a:solidFill>
                <a:effectLst/>
                <a:highlight>
                  <a:srgbClr val="FFFFFF"/>
                </a:highlight>
                <a:uLnTx/>
                <a:uFillTx/>
                <a:latin typeface="Google Sans"/>
                <a:ea typeface="+mn-ea"/>
                <a:cs typeface="+mn-cs"/>
                <a:hlinkClick r:id="rId3"/>
              </a:rPr>
              <a:t>r</a:t>
            </a:r>
            <a:r>
              <a:rPr kumimoji="0" lang="en-US" sz="3200" b="0" i="0" u="none" strike="noStrike" kern="1200" cap="none" spc="0" normalizeH="0" baseline="0" noProof="0" dirty="0">
                <a:ln>
                  <a:noFill/>
                </a:ln>
                <a:solidFill>
                  <a:srgbClr val="1F1F1F"/>
                </a:solidFill>
                <a:effectLst/>
                <a:highlight>
                  <a:srgbClr val="FFFFFF"/>
                </a:highlight>
                <a:uLnTx/>
                <a:uFillTx/>
                <a:latin typeface="Google Sans"/>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00" cap="none" spc="0" normalizeH="0" baseline="0" noProof="0" dirty="0">
              <a:ln>
                <a:noFill/>
              </a:ln>
              <a:solidFill>
                <a:srgbClr val="040C28"/>
              </a:solidFill>
              <a:effectLst/>
              <a:uLnTx/>
              <a:uFillTx/>
              <a:latin typeface="Calibri" panose="020F0502020204030204" pitchFamily="34" charset="0"/>
              <a:ea typeface="DengXian" panose="02010600030101010101" pitchFamily="2" charset="-122"/>
              <a:cs typeface="Times New Roman" panose="02020603050405020304" pitchFamily="18" charset="0"/>
            </a:endParaRPr>
          </a:p>
        </p:txBody>
      </p:sp>
      <p:grpSp>
        <p:nvGrpSpPr>
          <p:cNvPr id="15" name="Group 14">
            <a:extLst>
              <a:ext uri="{FF2B5EF4-FFF2-40B4-BE49-F238E27FC236}">
                <a16:creationId xmlns:a16="http://schemas.microsoft.com/office/drawing/2014/main" id="{9CA24A67-F719-9272-CBE1-A60097AD11FC}"/>
              </a:ext>
            </a:extLst>
          </p:cNvPr>
          <p:cNvGrpSpPr/>
          <p:nvPr/>
        </p:nvGrpSpPr>
        <p:grpSpPr>
          <a:xfrm>
            <a:off x="7877512" y="1132985"/>
            <a:ext cx="4021895" cy="3740353"/>
            <a:chOff x="7610061" y="2764976"/>
            <a:chExt cx="2313912" cy="2240937"/>
          </a:xfrm>
          <a:solidFill>
            <a:srgbClr val="002060"/>
          </a:solidFill>
        </p:grpSpPr>
        <p:pic>
          <p:nvPicPr>
            <p:cNvPr id="18" name="Graphic 17" descr="Binary outline">
              <a:extLst>
                <a:ext uri="{FF2B5EF4-FFF2-40B4-BE49-F238E27FC236}">
                  <a16:creationId xmlns:a16="http://schemas.microsoft.com/office/drawing/2014/main" id="{EFB920BB-EA91-D449-5381-6E697C728A8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594236" y="4091513"/>
              <a:ext cx="914400" cy="914400"/>
            </a:xfrm>
            <a:prstGeom prst="rect">
              <a:avLst/>
            </a:prstGeom>
          </p:spPr>
        </p:pic>
        <p:pic>
          <p:nvPicPr>
            <p:cNvPr id="19" name="Graphic 18" descr="Processor outline">
              <a:extLst>
                <a:ext uri="{FF2B5EF4-FFF2-40B4-BE49-F238E27FC236}">
                  <a16:creationId xmlns:a16="http://schemas.microsoft.com/office/drawing/2014/main" id="{F1612A42-5A94-33CA-4C52-6B4B2F5C778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09573" y="3550337"/>
              <a:ext cx="914400" cy="914400"/>
            </a:xfrm>
            <a:prstGeom prst="rect">
              <a:avLst/>
            </a:prstGeom>
          </p:spPr>
        </p:pic>
        <p:pic>
          <p:nvPicPr>
            <p:cNvPr id="20" name="Graphic 19" descr="Computer outline">
              <a:extLst>
                <a:ext uri="{FF2B5EF4-FFF2-40B4-BE49-F238E27FC236}">
                  <a16:creationId xmlns:a16="http://schemas.microsoft.com/office/drawing/2014/main" id="{0FEB590D-81F0-EF60-AEEE-58299A3BAC0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610061" y="2764976"/>
              <a:ext cx="2240937" cy="2240937"/>
            </a:xfrm>
            <a:prstGeom prst="rect">
              <a:avLst/>
            </a:prstGeom>
          </p:spPr>
        </p:pic>
        <p:pic>
          <p:nvPicPr>
            <p:cNvPr id="21" name="Graphic 20" descr="Ui Ux outline">
              <a:extLst>
                <a:ext uri="{FF2B5EF4-FFF2-40B4-BE49-F238E27FC236}">
                  <a16:creationId xmlns:a16="http://schemas.microsoft.com/office/drawing/2014/main" id="{E4A6FDF3-C921-9B51-9010-A38888B95E2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865498" y="3363725"/>
              <a:ext cx="914400" cy="914400"/>
            </a:xfrm>
            <a:prstGeom prst="rect">
              <a:avLst/>
            </a:prstGeom>
          </p:spPr>
        </p:pic>
      </p:grpSp>
    </p:spTree>
    <p:extLst>
      <p:ext uri="{BB962C8B-B14F-4D97-AF65-F5344CB8AC3E}">
        <p14:creationId xmlns:p14="http://schemas.microsoft.com/office/powerpoint/2010/main" val="39928695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23616" y="278535"/>
            <a:ext cx="11744763" cy="1033669"/>
          </a:xfrm>
        </p:spPr>
        <p:txBody>
          <a:bodyPr>
            <a:normAutofit/>
          </a:bodyPr>
          <a:lstStyle/>
          <a:p>
            <a:r>
              <a:rPr lang="en-US" sz="5400" b="1" dirty="0">
                <a:solidFill>
                  <a:schemeClr val="bg1"/>
                </a:solidFill>
              </a:rPr>
              <a:t>Bg. Video: MS Co-pilot</a:t>
            </a:r>
            <a:endParaRPr lang="en-GB" sz="4800" b="1" dirty="0">
              <a:solidFill>
                <a:schemeClr val="bg1"/>
              </a:solidFill>
              <a:effectLst/>
              <a:latin typeface="Times New Roman" panose="02020603050405020304" pitchFamily="18" charset="0"/>
              <a:ea typeface="Times New Roman" panose="02020603050405020304" pitchFamily="18" charset="0"/>
            </a:endParaRPr>
          </a:p>
        </p:txBody>
      </p:sp>
      <p:pic>
        <p:nvPicPr>
          <p:cNvPr id="5" name="Picture 4">
            <a:hlinkClick r:id="rId3"/>
            <a:extLst>
              <a:ext uri="{FF2B5EF4-FFF2-40B4-BE49-F238E27FC236}">
                <a16:creationId xmlns:a16="http://schemas.microsoft.com/office/drawing/2014/main" id="{658A53F3-B8B8-4177-4FBC-9AEC16C6CAE8}"/>
              </a:ext>
            </a:extLst>
          </p:cNvPr>
          <p:cNvPicPr>
            <a:picLocks noChangeAspect="1"/>
          </p:cNvPicPr>
          <p:nvPr/>
        </p:nvPicPr>
        <p:blipFill>
          <a:blip r:embed="rId4"/>
          <a:stretch>
            <a:fillRect/>
          </a:stretch>
        </p:blipFill>
        <p:spPr>
          <a:xfrm>
            <a:off x="1743786" y="1312204"/>
            <a:ext cx="9163773" cy="5163171"/>
          </a:xfrm>
          <a:prstGeom prst="rect">
            <a:avLst/>
          </a:prstGeom>
        </p:spPr>
      </p:pic>
    </p:spTree>
    <p:extLst>
      <p:ext uri="{BB962C8B-B14F-4D97-AF65-F5344CB8AC3E}">
        <p14:creationId xmlns:p14="http://schemas.microsoft.com/office/powerpoint/2010/main" val="24466188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46F9AC9-E6DE-C543-9829-F49BF0821FC2}"/>
              </a:ext>
            </a:extLst>
          </p:cNvPr>
          <p:cNvSpPr txBox="1"/>
          <p:nvPr/>
        </p:nvSpPr>
        <p:spPr>
          <a:xfrm>
            <a:off x="0" y="690606"/>
            <a:ext cx="11732646" cy="646330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For example: ‘Marvis Virtual Network Assistant’: provides a natural language processing (NLP), a conversational interface, prescriptive actions, and Self-Driving Network™ to enhance network, cloud and user experience.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Microsoft’s Azure and Google’s TensorFlow: These offer the framework and resources required to create and implement AI for network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AI-powered self-healing network systems are being created that solve hardware/software/user issue before a problem occurs. AI enables a NOS/COS (Cloud Operating System) to dynamically scale network resources based on real-time and predicted demand.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“AI-powered security solutions can monitor network operations for security issues and alert network engineers or automate incident responses.”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“As IoT devices proliferate, machine learning can help identify, categorise and manage them, checking for potential vulnerabilities and outdated software.”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“In computer networks AI and machine learning are now being used to continuously analyse large quantities of data using sophisticated algorithms to determine what exactly is happening on the network, to make predictions and to respond to events as they happen. AI and machine learning enables network management systems, through automation, to interpret this data, to continuously improve network performance and reduce downtime.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AI and machine learning can be used to detect problems and apply solutions to common network issues without human input.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AI and machine learning can ensure performance is continually optimized. Identifying traffic patterns and understanding network trends means that more accurate forecasts can be made, significantly improving the accuracy of network capacity planning.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AI and machine learning are also playing an increasingly important role in improving network security, giving better insight into behaviour on the network so that threats can be automatically identified and acted upon quickly.”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r</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92011DFE-907F-9E6A-3ECB-A9E4189B7BA9}"/>
              </a:ext>
            </a:extLst>
          </p:cNvPr>
          <p:cNvPicPr>
            <a:picLocks noChangeAspect="1"/>
          </p:cNvPicPr>
          <p:nvPr/>
        </p:nvPicPr>
        <p:blipFill rotWithShape="1">
          <a:blip r:embed="rId5">
            <a:extLst>
              <a:ext uri="{28A0092B-C50C-407E-A947-70E740481C1C}">
                <a14:useLocalDpi xmlns:a14="http://schemas.microsoft.com/office/drawing/2010/main" val="0"/>
              </a:ext>
            </a:extLst>
          </a:blip>
          <a:srcRect r="38842"/>
          <a:stretch/>
        </p:blipFill>
        <p:spPr>
          <a:xfrm>
            <a:off x="0" y="0"/>
            <a:ext cx="12192000" cy="747422"/>
          </a:xfrm>
          <a:prstGeom prst="rect">
            <a:avLst/>
          </a:prstGeom>
        </p:spPr>
      </p:pic>
      <p:sp>
        <p:nvSpPr>
          <p:cNvPr id="6" name="Title 1">
            <a:extLst>
              <a:ext uri="{FF2B5EF4-FFF2-40B4-BE49-F238E27FC236}">
                <a16:creationId xmlns:a16="http://schemas.microsoft.com/office/drawing/2014/main" id="{DCB8BCEF-4201-AEA2-951B-5853475DD5F7}"/>
              </a:ext>
            </a:extLst>
          </p:cNvPr>
          <p:cNvSpPr>
            <a:spLocks noGrp="1"/>
          </p:cNvSpPr>
          <p:nvPr>
            <p:ph type="title"/>
          </p:nvPr>
        </p:nvSpPr>
        <p:spPr>
          <a:xfrm>
            <a:off x="88446" y="77317"/>
            <a:ext cx="11744763" cy="535972"/>
          </a:xfrm>
        </p:spPr>
        <p:txBody>
          <a:bodyPr>
            <a:normAutofit fontScale="90000"/>
          </a:bodyPr>
          <a:lstStyle/>
          <a:p>
            <a:r>
              <a:rPr lang="en-GB" sz="4900" dirty="0">
                <a:solidFill>
                  <a:schemeClr val="bg1"/>
                </a:solidFill>
              </a:rPr>
              <a:t>Bg. </a:t>
            </a:r>
            <a:r>
              <a:rPr lang="en-GB" sz="4000" dirty="0">
                <a:solidFill>
                  <a:schemeClr val="bg1"/>
                </a:solidFill>
              </a:rPr>
              <a:t>AI in Network Operating Systems (L5/6 NOS modules)</a:t>
            </a:r>
          </a:p>
        </p:txBody>
      </p:sp>
    </p:spTree>
    <p:extLst>
      <p:ext uri="{BB962C8B-B14F-4D97-AF65-F5344CB8AC3E}">
        <p14:creationId xmlns:p14="http://schemas.microsoft.com/office/powerpoint/2010/main" val="39900821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46F9AC9-E6DE-C543-9829-F49BF0821FC2}"/>
              </a:ext>
            </a:extLst>
          </p:cNvPr>
          <p:cNvSpPr txBox="1"/>
          <p:nvPr/>
        </p:nvSpPr>
        <p:spPr>
          <a:xfrm>
            <a:off x="0" y="690606"/>
            <a:ext cx="11732646" cy="606319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 Cloud Operating System (Cloud OS) is a specialized software layer (usually above an underlying Network Operating System such as Windows Server / Linux) that manages and coordinates virtualized resources in a cloud computing environment.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 Cloud OS is designed to optimize the allocation of computing resources, storage, and networking in a scalable and dynamic way.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Unlike a traditional OS, a Cloud OS is accessed remotely from any device with an internet connection and web browser. The user then manages the Cloud infrastructure, applications and data via the web browser.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rPr>
              <a:t>“A cloud OS creates the environment end-users see on their computer screens. It allows the user to do everything that is normally done through a standard, isolated operating system such as Windows or Mac OS. The difference is that the cloud OS is hosted, run, and controlled in the cloud. The machine being used by the end-user is nothing more than a terminal to access it.” [</a:t>
            </a:r>
            <a:r>
              <a:rPr kumimoji="0" lang="en-GB" sz="1600" b="0" i="0" u="sng"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hlinkClick r:id="rId2">
                  <a:extLst>
                    <a:ext uri="{A12FA001-AC4F-418D-AE19-62706E023703}">
                      <ahyp:hlinkClr xmlns:ahyp="http://schemas.microsoft.com/office/drawing/2018/hyperlinkcolor" val="tx"/>
                    </a:ext>
                  </a:extLst>
                </a:hlinkClick>
              </a:rPr>
              <a:t>r</a:t>
            </a:r>
            <a:r>
              <a:rPr kumimoji="0" lang="en-GB" sz="16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Examples of Cloud Operating Systems:</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1800" b="1"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Windows Azure</a:t>
            </a: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It is a cloud computing platform and infrastructure created by Microsoft for building, deploying, and managing applications and services through Microsoft-managed data </a:t>
            </a:r>
            <a:r>
              <a:rPr kumimoji="0" lang="en-GB" sz="1600" b="0" i="0" u="none" strike="noStrike" kern="100" cap="none" spc="0" normalizeH="0" baseline="0" noProof="0" dirty="0" err="1">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centers</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1800" b="1"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Amazon Web Services (AWS):</a:t>
            </a:r>
            <a:r>
              <a:rPr kumimoji="0" lang="en-GB" sz="18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Is a cloud computing platform that includes a collection of remote computing services offered by Amazon.com.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Artificial Intelligence (AI) is being used in Cloud Operating Systems to optimize and streamline the allocation of computing resources, storage, and networking in a scalable and dynamic way. It is also used to develop new cloud services.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Some examples of how AI is being used in Cloud Operating Systems:</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1600" b="1"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Microsoft’s Cloud Intelligence/AIOps</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Aims to innovate AI/ML technologies to help design, build, and operate complex cloud platforms and services at a large scale. It provides natural language processing (NLP), a conversational interface, prescriptive actions, and Self-Driving Network™ operations to streamline operations and optimize user experiences.</a:t>
            </a: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GB" sz="1600" b="1"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Amazon Web Services (AWS):</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Offers a range of AI/ML services (such as Amazon </a:t>
            </a:r>
            <a:r>
              <a:rPr kumimoji="0" lang="en-GB" sz="1600" b="0" i="0" u="none" strike="noStrike" kern="100" cap="none" spc="0" normalizeH="0" baseline="0" noProof="0" dirty="0" err="1">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SageMaker</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Amazon </a:t>
            </a:r>
            <a:r>
              <a:rPr kumimoji="0" lang="en-GB" sz="1600" b="0" i="0" u="none" strike="noStrike" kern="100" cap="none" spc="0" normalizeH="0" baseline="0" noProof="0" dirty="0" err="1">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Rekognition</a:t>
            </a:r>
            <a:r>
              <a:rPr kumimoji="0" lang="en-GB" sz="16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rPr>
              <a:t>, Amazon Comprehend, and Amazon Lex ) that are being used to build intelligent applications quickly and easily. Some of the services include.</a:t>
            </a:r>
          </a:p>
        </p:txBody>
      </p:sp>
      <p:pic>
        <p:nvPicPr>
          <p:cNvPr id="8" name="Picture 7">
            <a:extLst>
              <a:ext uri="{FF2B5EF4-FFF2-40B4-BE49-F238E27FC236}">
                <a16:creationId xmlns:a16="http://schemas.microsoft.com/office/drawing/2014/main" id="{92011DFE-907F-9E6A-3ECB-A9E4189B7BA9}"/>
              </a:ext>
            </a:extLst>
          </p:cNvPr>
          <p:cNvPicPr>
            <a:picLocks noChangeAspect="1"/>
          </p:cNvPicPr>
          <p:nvPr/>
        </p:nvPicPr>
        <p:blipFill rotWithShape="1">
          <a:blip r:embed="rId3">
            <a:extLst>
              <a:ext uri="{28A0092B-C50C-407E-A947-70E740481C1C}">
                <a14:useLocalDpi xmlns:a14="http://schemas.microsoft.com/office/drawing/2010/main" val="0"/>
              </a:ext>
            </a:extLst>
          </a:blip>
          <a:srcRect r="38842"/>
          <a:stretch/>
        </p:blipFill>
        <p:spPr>
          <a:xfrm>
            <a:off x="0" y="0"/>
            <a:ext cx="12192000" cy="747422"/>
          </a:xfrm>
          <a:prstGeom prst="rect">
            <a:avLst/>
          </a:prstGeom>
        </p:spPr>
      </p:pic>
      <p:sp>
        <p:nvSpPr>
          <p:cNvPr id="6" name="Title 1">
            <a:extLst>
              <a:ext uri="{FF2B5EF4-FFF2-40B4-BE49-F238E27FC236}">
                <a16:creationId xmlns:a16="http://schemas.microsoft.com/office/drawing/2014/main" id="{DCB8BCEF-4201-AEA2-951B-5853475DD5F7}"/>
              </a:ext>
            </a:extLst>
          </p:cNvPr>
          <p:cNvSpPr>
            <a:spLocks noGrp="1"/>
          </p:cNvSpPr>
          <p:nvPr>
            <p:ph type="title"/>
          </p:nvPr>
        </p:nvSpPr>
        <p:spPr>
          <a:xfrm>
            <a:off x="88446" y="77317"/>
            <a:ext cx="11744763" cy="535972"/>
          </a:xfrm>
        </p:spPr>
        <p:txBody>
          <a:bodyPr>
            <a:normAutofit fontScale="90000"/>
          </a:bodyPr>
          <a:lstStyle/>
          <a:p>
            <a:r>
              <a:rPr lang="en-GB" sz="4900" dirty="0">
                <a:solidFill>
                  <a:schemeClr val="bg1"/>
                </a:solidFill>
              </a:rPr>
              <a:t>Bg. </a:t>
            </a:r>
            <a:r>
              <a:rPr lang="en-GB" sz="4000" dirty="0">
                <a:solidFill>
                  <a:schemeClr val="bg1"/>
                </a:solidFill>
              </a:rPr>
              <a:t>AI in Cloud Operating Systems (L5/6 Cloud modules)</a:t>
            </a:r>
          </a:p>
        </p:txBody>
      </p:sp>
    </p:spTree>
    <p:extLst>
      <p:ext uri="{BB962C8B-B14F-4D97-AF65-F5344CB8AC3E}">
        <p14:creationId xmlns:p14="http://schemas.microsoft.com/office/powerpoint/2010/main" val="2967533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23616" y="278535"/>
            <a:ext cx="11744763" cy="1033669"/>
          </a:xfrm>
        </p:spPr>
        <p:txBody>
          <a:bodyPr>
            <a:normAutofit fontScale="90000"/>
          </a:bodyPr>
          <a:lstStyle/>
          <a:p>
            <a:r>
              <a:rPr lang="en-US" sz="6000" b="1" dirty="0">
                <a:solidFill>
                  <a:schemeClr val="bg1"/>
                </a:solidFill>
              </a:rPr>
              <a:t>Bg. </a:t>
            </a:r>
            <a:r>
              <a:rPr lang="en-US" b="1" dirty="0">
                <a:solidFill>
                  <a:schemeClr val="bg1"/>
                </a:solidFill>
              </a:rPr>
              <a:t>Video: </a:t>
            </a:r>
            <a:r>
              <a:rPr lang="en-GB" dirty="0" err="1">
                <a:solidFill>
                  <a:schemeClr val="bg1"/>
                </a:solidFill>
              </a:rPr>
              <a:t>Neuralink</a:t>
            </a:r>
            <a:r>
              <a:rPr lang="en-GB" dirty="0">
                <a:solidFill>
                  <a:schemeClr val="bg1"/>
                </a:solidFill>
              </a:rPr>
              <a:t> (BCI: B</a:t>
            </a:r>
            <a:r>
              <a:rPr lang="en-US" dirty="0">
                <a:solidFill>
                  <a:schemeClr val="bg1"/>
                </a:solidFill>
              </a:rPr>
              <a:t>rain-computer interface)</a:t>
            </a:r>
            <a:endParaRPr lang="en-GB" sz="4800" b="1" dirty="0">
              <a:solidFill>
                <a:schemeClr val="bg1"/>
              </a:solidFill>
              <a:effectLst/>
              <a:latin typeface="Times New Roman" panose="02020603050405020304" pitchFamily="18" charset="0"/>
              <a:ea typeface="Times New Roman" panose="02020603050405020304" pitchFamily="18" charset="0"/>
            </a:endParaRPr>
          </a:p>
        </p:txBody>
      </p:sp>
      <p:pic>
        <p:nvPicPr>
          <p:cNvPr id="5" name="Picture 4">
            <a:hlinkClick r:id="rId3"/>
            <a:extLst>
              <a:ext uri="{FF2B5EF4-FFF2-40B4-BE49-F238E27FC236}">
                <a16:creationId xmlns:a16="http://schemas.microsoft.com/office/drawing/2014/main" id="{81B6DD48-AFAB-A243-67C4-1E28460A6952}"/>
              </a:ext>
            </a:extLst>
          </p:cNvPr>
          <p:cNvPicPr>
            <a:picLocks noChangeAspect="1"/>
          </p:cNvPicPr>
          <p:nvPr/>
        </p:nvPicPr>
        <p:blipFill>
          <a:blip r:embed="rId4"/>
          <a:stretch>
            <a:fillRect/>
          </a:stretch>
        </p:blipFill>
        <p:spPr>
          <a:xfrm>
            <a:off x="4211654" y="1707284"/>
            <a:ext cx="7756725" cy="4351192"/>
          </a:xfrm>
          <a:prstGeom prst="rect">
            <a:avLst/>
          </a:prstGeom>
        </p:spPr>
      </p:pic>
      <p:sp>
        <p:nvSpPr>
          <p:cNvPr id="4" name="TextBox 3">
            <a:extLst>
              <a:ext uri="{FF2B5EF4-FFF2-40B4-BE49-F238E27FC236}">
                <a16:creationId xmlns:a16="http://schemas.microsoft.com/office/drawing/2014/main" id="{315499B9-6669-3CD6-8652-93BF273BE6D8}"/>
              </a:ext>
            </a:extLst>
          </p:cNvPr>
          <p:cNvSpPr txBox="1"/>
          <p:nvPr/>
        </p:nvSpPr>
        <p:spPr>
          <a:xfrm>
            <a:off x="4180727" y="1707284"/>
            <a:ext cx="6720024" cy="461665"/>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232323"/>
                </a:solidFill>
                <a:effectLst/>
                <a:highlight>
                  <a:srgbClr val="FFFF00"/>
                </a:highlight>
                <a:uLnTx/>
                <a:uFillTx/>
                <a:latin typeface="Calibri" panose="020F0502020204030204"/>
                <a:ea typeface="DengXian" panose="02010600030101010101" pitchFamily="2" charset="-122"/>
                <a:cs typeface="+mn-cs"/>
              </a:rPr>
              <a:t>Overview: First 50secs:</a:t>
            </a:r>
          </a:p>
        </p:txBody>
      </p:sp>
      <p:pic>
        <p:nvPicPr>
          <p:cNvPr id="6" name="Picture 5" descr="A red and white circle with a white arrow in the middle&#10;&#10;Description automatically generated">
            <a:extLst>
              <a:ext uri="{FF2B5EF4-FFF2-40B4-BE49-F238E27FC236}">
                <a16:creationId xmlns:a16="http://schemas.microsoft.com/office/drawing/2014/main" id="{2FCDD27B-1224-0718-3EE0-A2DFDA0E00E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645053" y="2017467"/>
            <a:ext cx="1318733" cy="1318733"/>
          </a:xfrm>
          <a:prstGeom prst="rect">
            <a:avLst/>
          </a:prstGeom>
        </p:spPr>
      </p:pic>
      <p:sp>
        <p:nvSpPr>
          <p:cNvPr id="9" name="TextBox 8">
            <a:extLst>
              <a:ext uri="{FF2B5EF4-FFF2-40B4-BE49-F238E27FC236}">
                <a16:creationId xmlns:a16="http://schemas.microsoft.com/office/drawing/2014/main" id="{159DA6E1-35E0-BDFC-40BB-995048F0EA2F}"/>
              </a:ext>
            </a:extLst>
          </p:cNvPr>
          <p:cNvSpPr txBox="1"/>
          <p:nvPr/>
        </p:nvSpPr>
        <p:spPr>
          <a:xfrm>
            <a:off x="188410" y="1763966"/>
            <a:ext cx="3803907" cy="470898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7"/>
              </a:rPr>
              <a:t>Neuralink</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is a startup founded by Elon Musk in 2017. It has built a brain-computer interface that helps people with traumatic injuries operate phones and PCs using only their thoughts. It implants electrodes into the  brain.”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hlinkClick r:id="rId8"/>
              </a:rPr>
              <a:t>r</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Currently in 2024, Neuralink a fully-implantable, wireless brain-computer interface (BCI), has started trials to help and support people with Quadriplegia, Spinal cord injury (SCI) or with amyotrophic lateral sclerosis (ALS)</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40D58558-AB18-147C-953A-287BC51EFE10}"/>
              </a:ext>
            </a:extLst>
          </p:cNvPr>
          <p:cNvSpPr txBox="1"/>
          <p:nvPr/>
        </p:nvSpPr>
        <p:spPr>
          <a:xfrm>
            <a:off x="295835" y="1075381"/>
            <a:ext cx="610880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Area: </a:t>
            </a:r>
            <a:r>
              <a:rPr kumimoji="0" lang="en-GB" sz="1800" b="0" i="0" u="none" strike="noStrike" kern="1200" cap="none" spc="0" normalizeH="0" baseline="0" noProof="0" dirty="0" err="1">
                <a:ln>
                  <a:noFill/>
                </a:ln>
                <a:solidFill>
                  <a:prstClr val="white"/>
                </a:solidFill>
                <a:effectLst/>
                <a:uLnTx/>
                <a:uFillTx/>
                <a:latin typeface="Calibri" panose="020F0502020204030204"/>
                <a:ea typeface="+mn-ea"/>
                <a:cs typeface="+mn-cs"/>
              </a:rPr>
              <a:t>NeuroComputing</a:t>
            </a: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 &amp; HCI Human–Computer interface.</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28944C4C-AF12-5AA4-E008-F77C3F9C43FC}"/>
              </a:ext>
            </a:extLst>
          </p:cNvPr>
          <p:cNvSpPr txBox="1"/>
          <p:nvPr/>
        </p:nvSpPr>
        <p:spPr>
          <a:xfrm>
            <a:off x="4211654" y="6272769"/>
            <a:ext cx="6689097" cy="36933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31313"/>
                </a:solidFill>
                <a:effectLst/>
                <a:uLnTx/>
                <a:uFillTx/>
                <a:latin typeface="Roboto" panose="02000000000000000000" pitchFamily="2" charset="0"/>
                <a:ea typeface="+mn-ea"/>
                <a:cs typeface="+mn-cs"/>
              </a:rPr>
              <a:t>Similar </a:t>
            </a:r>
            <a:r>
              <a:rPr kumimoji="0" lang="en-US" sz="1800" b="0" i="0" u="none" strike="noStrike" kern="1200" cap="none" spc="0" normalizeH="0" baseline="0" noProof="0" dirty="0">
                <a:ln>
                  <a:noFill/>
                </a:ln>
                <a:solidFill>
                  <a:srgbClr val="131313"/>
                </a:solidFill>
                <a:effectLst/>
                <a:uLnTx/>
                <a:uFillTx/>
                <a:latin typeface="Roboto" panose="02000000000000000000" pitchFamily="2" charset="0"/>
                <a:ea typeface="+mn-ea"/>
                <a:cs typeface="+mn-cs"/>
                <a:hlinkClick r:id="rId9"/>
              </a:rPr>
              <a:t>BCI research at UC San Francisco and UC Berkeley</a:t>
            </a:r>
            <a:r>
              <a:rPr kumimoji="0" lang="en-US" sz="1800" b="0" i="0" u="none" strike="noStrike" kern="1200" cap="none" spc="0" normalizeH="0" baseline="0" noProof="0" dirty="0">
                <a:ln>
                  <a:noFill/>
                </a:ln>
                <a:solidFill>
                  <a:srgbClr val="131313"/>
                </a:solidFill>
                <a:effectLst/>
                <a:uLnTx/>
                <a:uFillTx/>
                <a:latin typeface="Roboto" panose="02000000000000000000" pitchFamily="2" charset="0"/>
                <a:ea typeface="+mn-ea"/>
                <a:cs typeface="+mn-cs"/>
              </a:rPr>
              <a: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34282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15499B9-6669-3CD6-8652-93BF273BE6D8}"/>
              </a:ext>
            </a:extLst>
          </p:cNvPr>
          <p:cNvSpPr txBox="1"/>
          <p:nvPr/>
        </p:nvSpPr>
        <p:spPr>
          <a:xfrm>
            <a:off x="85255" y="1670442"/>
            <a:ext cx="8405598" cy="4693593"/>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The IBM Quantum ‘Osprey’ </a:t>
            </a:r>
            <a:r>
              <a:rPr kumimoji="0" lang="en-GB" sz="23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computer is </a:t>
            </a:r>
            <a:r>
              <a:rPr kumimoji="0" lang="en-US" sz="23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currently the world’s most powerful computer &amp; </a:t>
            </a:r>
            <a:r>
              <a:rPr kumimoji="0" lang="en-US" sz="23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Quantum computer</a:t>
            </a:r>
            <a:r>
              <a:rPr kumimoji="0" lang="en-US" sz="23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with </a:t>
            </a:r>
            <a:r>
              <a:rPr kumimoji="0" lang="en-US" sz="23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433 qubits</a:t>
            </a: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IBM aims to achieve quantum systems with </a:t>
            </a:r>
            <a:r>
              <a:rPr kumimoji="0" lang="en-US" sz="2300" b="1" i="0" u="none" strike="noStrike" kern="1200" cap="none" spc="0" normalizeH="0" baseline="0" noProof="0" dirty="0">
                <a:ln>
                  <a:noFill/>
                </a:ln>
                <a:solidFill>
                  <a:prstClr val="black"/>
                </a:solidFill>
                <a:effectLst/>
                <a:uLnTx/>
                <a:uFillTx/>
                <a:latin typeface="Calibri" panose="020F0502020204030204"/>
                <a:ea typeface="+mn-ea"/>
                <a:cs typeface="+mn-cs"/>
              </a:rPr>
              <a:t>4,000+ qubits by 2025</a:t>
            </a: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In May 2023, IBM opened access to it’s </a:t>
            </a:r>
            <a:r>
              <a:rPr kumimoji="0" lang="en-US" sz="2300" b="1" i="0" u="none" strike="noStrike" kern="1200" cap="none" spc="0" normalizeH="0" baseline="0" noProof="0" dirty="0">
                <a:ln>
                  <a:noFill/>
                </a:ln>
                <a:solidFill>
                  <a:prstClr val="black"/>
                </a:solidFill>
                <a:effectLst/>
                <a:uLnTx/>
                <a:uFillTx/>
                <a:latin typeface="Calibri" panose="020F0502020204030204"/>
                <a:ea typeface="+mn-ea"/>
                <a:cs typeface="+mn-cs"/>
              </a:rPr>
              <a:t>IBM Quantum Osprey </a:t>
            </a: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processor </a:t>
            </a:r>
            <a:r>
              <a:rPr kumimoji="0" lang="en-GB" sz="2300" b="0" i="0" u="none" strike="noStrike" kern="1200" cap="none" spc="0" normalizeH="0" baseline="0" noProof="0" dirty="0">
                <a:ln>
                  <a:noFill/>
                </a:ln>
                <a:solidFill>
                  <a:srgbClr val="333333"/>
                </a:solidFill>
                <a:effectLst/>
                <a:uLnTx/>
                <a:uFillTx/>
                <a:latin typeface="Calibri" panose="020F0502020204030204"/>
                <a:ea typeface="+mn-ea"/>
                <a:cs typeface="+mn-cs"/>
              </a:rPr>
              <a:t>on IBM’s cloud. </a:t>
            </a:r>
            <a:r>
              <a:rPr kumimoji="0" lang="en-GB" sz="1600" b="0" i="0" u="none" strike="noStrike" kern="1200" cap="none" spc="0" normalizeH="0" baseline="0" noProof="0" dirty="0">
                <a:ln>
                  <a:noFill/>
                </a:ln>
                <a:solidFill>
                  <a:srgbClr val="333333"/>
                </a:solidFill>
                <a:effectLst/>
                <a:uLnTx/>
                <a:uFillTx/>
                <a:latin typeface="Calibri" panose="020F0502020204030204"/>
                <a:ea typeface="+mn-ea"/>
                <a:cs typeface="+mn-cs"/>
              </a:rPr>
              <a:t>For more information, please click </a:t>
            </a:r>
            <a:r>
              <a:rPr kumimoji="0" lang="en-GB" sz="1600" b="0" i="0" u="none" strike="noStrike" kern="1200" cap="none" spc="0" normalizeH="0" baseline="0" noProof="0" dirty="0">
                <a:ln>
                  <a:noFill/>
                </a:ln>
                <a:solidFill>
                  <a:srgbClr val="333333"/>
                </a:solidFill>
                <a:effectLst/>
                <a:uLnTx/>
                <a:uFillTx/>
                <a:latin typeface="Calibri" panose="020F0502020204030204"/>
                <a:ea typeface="+mn-ea"/>
                <a:cs typeface="+mn-cs"/>
                <a:hlinkClick r:id="rId3"/>
              </a:rPr>
              <a:t>here</a:t>
            </a:r>
            <a:r>
              <a:rPr kumimoji="0" lang="en-GB" sz="1600" b="0" i="0" u="none" strike="noStrike" kern="1200" cap="none" spc="0" normalizeH="0" baseline="0" noProof="0" dirty="0">
                <a:ln>
                  <a:noFill/>
                </a:ln>
                <a:solidFill>
                  <a:srgbClr val="333333"/>
                </a:solidFill>
                <a:effectLst/>
                <a:uLnTx/>
                <a:uFillTx/>
                <a:latin typeface="Calibri" panose="020F0502020204030204"/>
                <a:ea typeface="+mn-ea"/>
                <a:cs typeface="+mn-cs"/>
              </a:rPr>
              <a:t> and </a:t>
            </a:r>
            <a:r>
              <a:rPr kumimoji="0" lang="en-GB" sz="1600" b="0" i="0" u="none" strike="noStrike" kern="1200" cap="none" spc="0" normalizeH="0" baseline="0" noProof="0" dirty="0">
                <a:ln>
                  <a:noFill/>
                </a:ln>
                <a:solidFill>
                  <a:srgbClr val="333333"/>
                </a:solidFill>
                <a:effectLst/>
                <a:uLnTx/>
                <a:uFillTx/>
                <a:latin typeface="Calibri" panose="020F0502020204030204"/>
                <a:ea typeface="+mn-ea"/>
                <a:cs typeface="+mn-cs"/>
                <a:hlinkClick r:id="rId4"/>
              </a:rPr>
              <a:t>here</a:t>
            </a:r>
            <a:r>
              <a:rPr kumimoji="0" lang="en-GB" sz="1600" b="0" i="0" u="none" strike="noStrike" kern="1200" cap="none" spc="0" normalizeH="0" baseline="0" noProof="0" dirty="0">
                <a:ln>
                  <a:noFill/>
                </a:ln>
                <a:solidFill>
                  <a:srgbClr val="333333"/>
                </a:solidFill>
                <a:effectLst/>
                <a:uLnTx/>
                <a:uFillTx/>
                <a:latin typeface="Calibri" panose="020F0502020204030204"/>
                <a:ea typeface="+mn-ea"/>
                <a:cs typeface="+mn-cs"/>
              </a:rPr>
              <a: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US" sz="23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The world's fastest </a:t>
            </a:r>
            <a:r>
              <a:rPr kumimoji="0" lang="en-US" sz="2300" b="1" i="0" u="none" strike="noStrike" kern="1200" cap="none" spc="0" normalizeH="0" baseline="0" noProof="0" dirty="0" err="1">
                <a:ln>
                  <a:noFill/>
                </a:ln>
                <a:solidFill>
                  <a:prstClr val="black"/>
                </a:solidFill>
                <a:effectLst/>
                <a:highlight>
                  <a:srgbClr val="FFFF00"/>
                </a:highlight>
                <a:uLnTx/>
                <a:uFillTx/>
                <a:latin typeface="Calibri" panose="020F0502020204030204"/>
                <a:ea typeface="+mn-ea"/>
                <a:cs typeface="+mn-cs"/>
              </a:rPr>
              <a:t>SuperComputers</a:t>
            </a:r>
            <a:r>
              <a:rPr kumimoji="0" lang="en-US" sz="23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run Linux-based operating systems</a:t>
            </a: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hlinkClick r:id="rId5"/>
              </a:rPr>
              <a:t>r</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Bg. To view the World’s fastest 500 Computers: </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hlinkClick r:id="rId5"/>
              </a:rPr>
              <a:t>click-here</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rPr>
              <a:t>As of December 2023, </a:t>
            </a:r>
            <a:r>
              <a:rPr kumimoji="0" lang="en-US" sz="2300" b="1" i="0" u="none" strike="noStrike" kern="1200" cap="none" spc="0" normalizeH="0" baseline="0" noProof="0" dirty="0">
                <a:ln>
                  <a:noFill/>
                </a:ln>
                <a:solidFill>
                  <a:prstClr val="black"/>
                </a:solidFill>
                <a:effectLst/>
                <a:uLnTx/>
                <a:uFillTx/>
                <a:latin typeface="Calibri" panose="020F0502020204030204"/>
                <a:ea typeface="+mn-ea"/>
                <a:cs typeface="+mn-cs"/>
              </a:rPr>
              <a:t>Hewlett Packard’s (HP’s) Frontier</a:t>
            </a: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 is currently the world’s most powerful </a:t>
            </a:r>
            <a:r>
              <a:rPr kumimoji="0" lang="en-US" sz="2300" b="1" i="0" u="none" strike="noStrike" kern="1200" cap="none" spc="0" normalizeH="0" baseline="0" noProof="0" dirty="0" err="1">
                <a:ln>
                  <a:noFill/>
                </a:ln>
                <a:solidFill>
                  <a:prstClr val="black"/>
                </a:solidFill>
                <a:effectLst/>
                <a:uLnTx/>
                <a:uFillTx/>
                <a:latin typeface="Calibri" panose="020F0502020204030204"/>
                <a:ea typeface="+mn-ea"/>
                <a:cs typeface="+mn-cs"/>
              </a:rPr>
              <a:t>SuperComputer</a:t>
            </a: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 A</a:t>
            </a:r>
            <a:r>
              <a:rPr kumimoji="0" lang="en-GB" sz="2300" b="0" i="0" u="none" strike="noStrike" kern="1200" cap="none" spc="0" normalizeH="0" baseline="0" noProof="0" dirty="0" err="1">
                <a:ln>
                  <a:noFill/>
                </a:ln>
                <a:solidFill>
                  <a:prstClr val="black"/>
                </a:solidFill>
                <a:effectLst/>
                <a:uLnTx/>
                <a:uFillTx/>
                <a:latin typeface="Calibri" panose="020F0502020204030204"/>
                <a:ea typeface="+mn-ea"/>
                <a:cs typeface="+mn-cs"/>
              </a:rPr>
              <a:t>ccording</a:t>
            </a:r>
            <a:r>
              <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rPr>
              <a:t> to all available and published test results. </a:t>
            </a:r>
            <a:r>
              <a:rPr kumimoji="0" lang="en-US" sz="1600" b="0" i="0" u="none" strike="noStrike" kern="1200" cap="none" spc="0" normalizeH="0" baseline="0" noProof="0" dirty="0">
                <a:ln>
                  <a:noFill/>
                </a:ln>
                <a:solidFill>
                  <a:srgbClr val="202122"/>
                </a:solidFill>
                <a:effectLst/>
                <a:uLnTx/>
                <a:uFillTx/>
                <a:latin typeface="Calibri" panose="020F0502020204030204"/>
                <a:ea typeface="+mn-ea"/>
                <a:cs typeface="+mn-cs"/>
              </a:rPr>
              <a:t>[</a:t>
            </a:r>
            <a:r>
              <a:rPr kumimoji="0" lang="en-US" sz="1600" b="0" i="0" u="none" strike="noStrike" kern="1200" cap="none" spc="0" normalizeH="0" baseline="0" noProof="0" dirty="0">
                <a:ln>
                  <a:noFill/>
                </a:ln>
                <a:solidFill>
                  <a:srgbClr val="202122"/>
                </a:solidFill>
                <a:effectLst/>
                <a:uLnTx/>
                <a:uFillTx/>
                <a:latin typeface="Calibri" panose="020F0502020204030204"/>
                <a:ea typeface="+mn-ea"/>
                <a:cs typeface="+mn-cs"/>
                <a:hlinkClick r:id="rId6"/>
              </a:rPr>
              <a:t>r</a:t>
            </a:r>
            <a:r>
              <a:rPr kumimoji="0" lang="en-US" sz="1600" b="0" i="0" u="none" strike="noStrike" kern="1200" cap="none" spc="0" normalizeH="0" baseline="0" noProof="0" dirty="0">
                <a:ln>
                  <a:noFill/>
                </a:ln>
                <a:solidFill>
                  <a:srgbClr val="202122"/>
                </a:solidFill>
                <a:effectLst/>
                <a:uLnTx/>
                <a:uFillTx/>
                <a:latin typeface="Calibri" panose="020F0502020204030204"/>
                <a:ea typeface="+mn-ea"/>
                <a:cs typeface="+mn-cs"/>
              </a:rPr>
              <a:t>]</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rPr>
              <a:t>Quantum computers have been up against supercomputers &amp; won.</a:t>
            </a:r>
            <a:endParaRPr kumimoji="0" lang="en-GB" sz="2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F7A2D2E8-FA1B-25C6-052A-83B4F23B5912}"/>
              </a:ext>
            </a:extLst>
          </p:cNvPr>
          <p:cNvSpPr>
            <a:spLocks noGrp="1"/>
          </p:cNvSpPr>
          <p:nvPr>
            <p:ph type="title"/>
          </p:nvPr>
        </p:nvSpPr>
        <p:spPr>
          <a:xfrm>
            <a:off x="197224" y="142231"/>
            <a:ext cx="10515600" cy="1325563"/>
          </a:xfrm>
        </p:spPr>
        <p:txBody>
          <a:bodyPr/>
          <a:lstStyle/>
          <a:p>
            <a:r>
              <a:rPr lang="en-GB" b="1" dirty="0">
                <a:solidFill>
                  <a:schemeClr val="bg1"/>
                </a:solidFill>
              </a:rPr>
              <a:t>Bg. </a:t>
            </a:r>
            <a:r>
              <a:rPr lang="en-GB" sz="4200" b="1" dirty="0">
                <a:solidFill>
                  <a:schemeClr val="bg1"/>
                </a:solidFill>
              </a:rPr>
              <a:t>World’s most powerful Computers</a:t>
            </a:r>
          </a:p>
        </p:txBody>
      </p:sp>
      <p:grpSp>
        <p:nvGrpSpPr>
          <p:cNvPr id="6" name="Group 5">
            <a:extLst>
              <a:ext uri="{FF2B5EF4-FFF2-40B4-BE49-F238E27FC236}">
                <a16:creationId xmlns:a16="http://schemas.microsoft.com/office/drawing/2014/main" id="{E301847C-B766-DB93-AC04-4A3E19A90D96}"/>
              </a:ext>
            </a:extLst>
          </p:cNvPr>
          <p:cNvGrpSpPr/>
          <p:nvPr/>
        </p:nvGrpSpPr>
        <p:grpSpPr>
          <a:xfrm>
            <a:off x="8422166" y="96282"/>
            <a:ext cx="3572610" cy="6629130"/>
            <a:chOff x="8222382" y="114435"/>
            <a:chExt cx="3572610" cy="6629130"/>
          </a:xfrm>
        </p:grpSpPr>
        <p:pic>
          <p:nvPicPr>
            <p:cNvPr id="1028" name="Picture 4" descr="A room with black shelves with blue and red objects&#10;&#10;Description automatically generated">
              <a:extLst>
                <a:ext uri="{FF2B5EF4-FFF2-40B4-BE49-F238E27FC236}">
                  <a16:creationId xmlns:a16="http://schemas.microsoft.com/office/drawing/2014/main" id="{90A88022-95F9-95E4-D054-53F3E268CDF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31" t="18636" r="1307"/>
            <a:stretch/>
          </p:blipFill>
          <p:spPr bwMode="auto">
            <a:xfrm>
              <a:off x="8222382" y="114435"/>
              <a:ext cx="3572610" cy="24861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arge machine with many tubes&#10;&#10;Description automatically generated with medium confidence">
              <a:extLst>
                <a:ext uri="{FF2B5EF4-FFF2-40B4-BE49-F238E27FC236}">
                  <a16:creationId xmlns:a16="http://schemas.microsoft.com/office/drawing/2014/main" id="{DAD4B182-5AA8-746B-FEB0-D9C9AAF246B0}"/>
                </a:ext>
              </a:extLst>
            </p:cNvPr>
            <p:cNvPicPr>
              <a:picLocks noChangeAspect="1"/>
            </p:cNvPicPr>
            <p:nvPr/>
          </p:nvPicPr>
          <p:blipFill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b="3563"/>
            <a:stretch/>
          </p:blipFill>
          <p:spPr>
            <a:xfrm>
              <a:off x="8598199" y="2249731"/>
              <a:ext cx="2889663" cy="4493834"/>
            </a:xfrm>
            <a:prstGeom prst="rect">
              <a:avLst/>
            </a:prstGeom>
          </p:spPr>
        </p:pic>
      </p:grpSp>
      <p:sp>
        <p:nvSpPr>
          <p:cNvPr id="5" name="TextBox 4">
            <a:extLst>
              <a:ext uri="{FF2B5EF4-FFF2-40B4-BE49-F238E27FC236}">
                <a16:creationId xmlns:a16="http://schemas.microsoft.com/office/drawing/2014/main" id="{2A460948-63CE-0F1E-8348-49D68ADB3BC1}"/>
              </a:ext>
            </a:extLst>
          </p:cNvPr>
          <p:cNvSpPr txBox="1"/>
          <p:nvPr/>
        </p:nvSpPr>
        <p:spPr>
          <a:xfrm>
            <a:off x="8964240" y="6660856"/>
            <a:ext cx="2054664" cy="184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9" tooltip="https://www.flickr.com/photos/criminalintent/39660636671/in/photostream/"/>
              </a:rPr>
              <a:t>This Photo</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10" tooltip="https://creativecommons.org/licenses/by-sa/3.0/"/>
              </a:rPr>
              <a:t>CC BY-SA</a:t>
            </a:r>
            <a:endPar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41573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2026693" y="1030406"/>
            <a:ext cx="8147713" cy="3081242"/>
          </a:xfrm>
        </p:spPr>
        <p:txBody>
          <a:bodyPr anchor="ctr">
            <a:normAutofit/>
          </a:bodyPr>
          <a:lstStyle/>
          <a:p>
            <a:r>
              <a:rPr lang="en-GB" sz="4800" dirty="0">
                <a:solidFill>
                  <a:srgbClr val="FFFFFF"/>
                </a:solidFill>
              </a:rPr>
              <a:t>The End.</a:t>
            </a:r>
          </a:p>
        </p:txBody>
      </p:sp>
    </p:spTree>
    <p:extLst>
      <p:ext uri="{BB962C8B-B14F-4D97-AF65-F5344CB8AC3E}">
        <p14:creationId xmlns:p14="http://schemas.microsoft.com/office/powerpoint/2010/main" val="16591070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9DBF4-1D54-4B21-8CFC-2442A1CB246C}"/>
              </a:ext>
            </a:extLst>
          </p:cNvPr>
          <p:cNvSpPr>
            <a:spLocks noGrp="1"/>
          </p:cNvSpPr>
          <p:nvPr>
            <p:ph type="title"/>
          </p:nvPr>
        </p:nvSpPr>
        <p:spPr/>
        <p:txBody>
          <a:bodyPr/>
          <a:lstStyle/>
          <a:p>
            <a:r>
              <a:rPr lang="en-GB" dirty="0"/>
              <a:t>Archive slides.</a:t>
            </a:r>
          </a:p>
        </p:txBody>
      </p:sp>
    </p:spTree>
    <p:extLst>
      <p:ext uri="{BB962C8B-B14F-4D97-AF65-F5344CB8AC3E}">
        <p14:creationId xmlns:p14="http://schemas.microsoft.com/office/powerpoint/2010/main" val="37193705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1371599" y="294538"/>
            <a:ext cx="9895951" cy="1033669"/>
          </a:xfrm>
        </p:spPr>
        <p:txBody>
          <a:bodyPr>
            <a:normAutofit/>
          </a:bodyPr>
          <a:lstStyle/>
          <a:p>
            <a:r>
              <a:rPr lang="en-US" sz="4000" b="1" u="sng" dirty="0">
                <a:solidFill>
                  <a:srgbClr val="FFFFFF"/>
                </a:solidFill>
              </a:rPr>
              <a:t>Video: </a:t>
            </a:r>
            <a:r>
              <a:rPr lang="en-US" sz="4000" b="1" u="sng" kern="1200" dirty="0">
                <a:solidFill>
                  <a:srgbClr val="FFFFFF"/>
                </a:solidFill>
                <a:latin typeface="+mj-lt"/>
                <a:ea typeface="+mj-ea"/>
                <a:cs typeface="+mj-cs"/>
              </a:rPr>
              <a:t>What is an Operating System</a:t>
            </a:r>
            <a:endParaRPr lang="en-GB" sz="4000" b="1" u="sng" dirty="0">
              <a:solidFill>
                <a:srgbClr val="FFFFFF"/>
              </a:solidFill>
            </a:endParaRPr>
          </a:p>
        </p:txBody>
      </p:sp>
      <p:pic>
        <p:nvPicPr>
          <p:cNvPr id="13" name="Picture 12" descr="A picture containing text, person, person, wall&#10;&#10;Description automatically generated">
            <a:hlinkClick r:id="rId3"/>
            <a:extLst>
              <a:ext uri="{FF2B5EF4-FFF2-40B4-BE49-F238E27FC236}">
                <a16:creationId xmlns:a16="http://schemas.microsoft.com/office/drawing/2014/main" id="{5E0A6267-F1D1-4CFE-8AA6-74BC8B9C58D5}"/>
              </a:ext>
            </a:extLst>
          </p:cNvPr>
          <p:cNvPicPr>
            <a:picLocks noChangeAspect="1"/>
          </p:cNvPicPr>
          <p:nvPr/>
        </p:nvPicPr>
        <p:blipFill rotWithShape="1">
          <a:blip r:embed="rId4">
            <a:extLst>
              <a:ext uri="{28A0092B-C50C-407E-A947-70E740481C1C}">
                <a14:useLocalDpi xmlns:a14="http://schemas.microsoft.com/office/drawing/2010/main" val="0"/>
              </a:ext>
            </a:extLst>
          </a:blip>
          <a:srcRect l="6350" r="6848" b="-2"/>
          <a:stretch/>
        </p:blipFill>
        <p:spPr>
          <a:xfrm>
            <a:off x="3138035" y="1694900"/>
            <a:ext cx="5915926" cy="3850791"/>
          </a:xfrm>
          <a:prstGeom prst="rect">
            <a:avLst/>
          </a:prstGeom>
        </p:spPr>
      </p:pic>
      <p:pic>
        <p:nvPicPr>
          <p:cNvPr id="17" name="Picture 16" descr="A picture containing logo&#10;&#10;Description automatically generated">
            <a:extLst>
              <a:ext uri="{FF2B5EF4-FFF2-40B4-BE49-F238E27FC236}">
                <a16:creationId xmlns:a16="http://schemas.microsoft.com/office/drawing/2014/main" id="{F5CD4659-CB2E-4548-93DC-826257CBDE8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244687" y="2096660"/>
            <a:ext cx="2537408" cy="1770899"/>
          </a:xfrm>
          <a:prstGeom prst="rect">
            <a:avLst/>
          </a:prstGeom>
        </p:spPr>
      </p:pic>
      <p:sp>
        <p:nvSpPr>
          <p:cNvPr id="3" name="Content Placeholder 2">
            <a:extLst>
              <a:ext uri="{FF2B5EF4-FFF2-40B4-BE49-F238E27FC236}">
                <a16:creationId xmlns:a16="http://schemas.microsoft.com/office/drawing/2014/main" id="{18C4AE01-6B48-DB3B-EC41-B14DBFC70218}"/>
              </a:ext>
            </a:extLst>
          </p:cNvPr>
          <p:cNvSpPr>
            <a:spLocks noGrp="1"/>
          </p:cNvSpPr>
          <p:nvPr>
            <p:ph idx="1"/>
          </p:nvPr>
        </p:nvSpPr>
        <p:spPr>
          <a:xfrm>
            <a:off x="327713" y="5845420"/>
            <a:ext cx="9392590" cy="966861"/>
          </a:xfrm>
        </p:spPr>
        <p:txBody>
          <a:bodyPr>
            <a:normAutofit/>
          </a:bodyPr>
          <a:lstStyle/>
          <a:p>
            <a:r>
              <a:rPr lang="en-GB" sz="2400" b="0" i="0" dirty="0">
                <a:effectLst/>
                <a:latin typeface="Roboto" panose="02000000000000000000" pitchFamily="2" charset="0"/>
                <a:hlinkClick r:id="rId7"/>
              </a:rPr>
              <a:t>Operating System Concepts: What is an OS (Definition)</a:t>
            </a:r>
            <a:r>
              <a:rPr lang="en-GB" sz="2400" dirty="0">
                <a:latin typeface="Roboto" panose="02000000000000000000" pitchFamily="2" charset="0"/>
              </a:rPr>
              <a:t>.</a:t>
            </a:r>
          </a:p>
          <a:p>
            <a:r>
              <a:rPr lang="en-GB" sz="2400" b="0" i="0" dirty="0">
                <a:effectLst/>
                <a:latin typeface="Roboto" panose="02000000000000000000" pitchFamily="2" charset="0"/>
                <a:hlinkClick r:id="rId8"/>
              </a:rPr>
              <a:t>Goals &amp; Functions of Operating System</a:t>
            </a:r>
            <a:r>
              <a:rPr lang="en-GB" sz="2400" b="0" i="0" dirty="0">
                <a:effectLst/>
                <a:latin typeface="Roboto" panose="02000000000000000000" pitchFamily="2" charset="0"/>
              </a:rPr>
              <a:t>.</a:t>
            </a:r>
          </a:p>
        </p:txBody>
      </p:sp>
      <p:sp>
        <p:nvSpPr>
          <p:cNvPr id="5" name="TextBox 4">
            <a:extLst>
              <a:ext uri="{FF2B5EF4-FFF2-40B4-BE49-F238E27FC236}">
                <a16:creationId xmlns:a16="http://schemas.microsoft.com/office/drawing/2014/main" id="{425DECC2-C151-C637-EA92-27593B219601}"/>
              </a:ext>
            </a:extLst>
          </p:cNvPr>
          <p:cNvSpPr txBox="1"/>
          <p:nvPr/>
        </p:nvSpPr>
        <p:spPr>
          <a:xfrm>
            <a:off x="259968" y="5408534"/>
            <a:ext cx="198518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Others:</a:t>
            </a:r>
          </a:p>
        </p:txBody>
      </p:sp>
    </p:spTree>
    <p:extLst>
      <p:ext uri="{BB962C8B-B14F-4D97-AF65-F5344CB8AC3E}">
        <p14:creationId xmlns:p14="http://schemas.microsoft.com/office/powerpoint/2010/main" val="41516529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63930" y="300103"/>
            <a:ext cx="9895951" cy="1033669"/>
          </a:xfrm>
        </p:spPr>
        <p:txBody>
          <a:bodyPr>
            <a:normAutofit/>
          </a:bodyPr>
          <a:lstStyle/>
          <a:p>
            <a:r>
              <a:rPr lang="en-GB" sz="4000" b="1" dirty="0">
                <a:solidFill>
                  <a:schemeClr val="bg1"/>
                </a:solidFill>
              </a:rPr>
              <a:t>Q. </a:t>
            </a:r>
            <a:r>
              <a:rPr lang="en-GB" sz="4000" dirty="0">
                <a:solidFill>
                  <a:schemeClr val="bg1"/>
                </a:solidFill>
              </a:rPr>
              <a:t>What does an </a:t>
            </a:r>
            <a:r>
              <a:rPr lang="en-GB" sz="4000" b="1" dirty="0">
                <a:solidFill>
                  <a:schemeClr val="bg1"/>
                </a:solidFill>
              </a:rPr>
              <a:t>Operating System do?</a:t>
            </a:r>
          </a:p>
        </p:txBody>
      </p:sp>
      <p:sp>
        <p:nvSpPr>
          <p:cNvPr id="4" name="Content Placeholder 3">
            <a:extLst>
              <a:ext uri="{FF2B5EF4-FFF2-40B4-BE49-F238E27FC236}">
                <a16:creationId xmlns:a16="http://schemas.microsoft.com/office/drawing/2014/main" id="{8C1596FC-1A2B-D1D3-802B-E79EC1F74D45}"/>
              </a:ext>
            </a:extLst>
          </p:cNvPr>
          <p:cNvSpPr>
            <a:spLocks noGrp="1"/>
          </p:cNvSpPr>
          <p:nvPr>
            <p:ph idx="1"/>
          </p:nvPr>
        </p:nvSpPr>
        <p:spPr>
          <a:xfrm>
            <a:off x="331054" y="1890844"/>
            <a:ext cx="8115306" cy="4351338"/>
          </a:xfrm>
        </p:spPr>
        <p:txBody>
          <a:bodyPr/>
          <a:lstStyle/>
          <a:p>
            <a:pPr marL="0" indent="0">
              <a:lnSpc>
                <a:spcPct val="100000"/>
              </a:lnSpc>
              <a:spcBef>
                <a:spcPts val="600"/>
              </a:spcBef>
              <a:spcAft>
                <a:spcPts val="600"/>
              </a:spcAft>
              <a:buNone/>
            </a:pPr>
            <a:r>
              <a:rPr lang="en-US" sz="3600" b="1" dirty="0"/>
              <a:t>Q. </a:t>
            </a:r>
            <a:r>
              <a:rPr lang="en-GB" sz="3600" dirty="0"/>
              <a:t>What does an </a:t>
            </a:r>
            <a:r>
              <a:rPr lang="en-GB" sz="3600" b="1" dirty="0"/>
              <a:t>Operating System do?</a:t>
            </a:r>
            <a:endParaRPr lang="en-US" sz="3600" b="1" dirty="0"/>
          </a:p>
          <a:p>
            <a:pPr>
              <a:lnSpc>
                <a:spcPct val="100000"/>
              </a:lnSpc>
              <a:spcBef>
                <a:spcPts val="600"/>
              </a:spcBef>
              <a:spcAft>
                <a:spcPts val="600"/>
              </a:spcAft>
            </a:pPr>
            <a:r>
              <a:rPr lang="en-US" sz="3200" dirty="0"/>
              <a:t>Research and document a </a:t>
            </a:r>
            <a:r>
              <a:rPr lang="en-US" sz="3200" b="1" dirty="0"/>
              <a:t>brief </a:t>
            </a:r>
            <a:r>
              <a:rPr lang="en-US" sz="3200" dirty="0"/>
              <a:t>definition</a:t>
            </a:r>
            <a:br>
              <a:rPr lang="en-US" sz="3200" dirty="0"/>
            </a:br>
            <a:r>
              <a:rPr lang="en-US" sz="3200" dirty="0"/>
              <a:t>using 2 references sources.</a:t>
            </a:r>
            <a:endParaRPr lang="en-GB" sz="2400" dirty="0"/>
          </a:p>
        </p:txBody>
      </p:sp>
      <p:pic>
        <p:nvPicPr>
          <p:cNvPr id="6" name="Picture 5">
            <a:extLst>
              <a:ext uri="{FF2B5EF4-FFF2-40B4-BE49-F238E27FC236}">
                <a16:creationId xmlns:a16="http://schemas.microsoft.com/office/drawing/2014/main" id="{380C936C-A702-B19D-A83F-9D52DEAE82E7}"/>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1125" r="13876" b="1"/>
          <a:stretch/>
        </p:blipFill>
        <p:spPr>
          <a:xfrm>
            <a:off x="8446357" y="228730"/>
            <a:ext cx="3539138" cy="3539138"/>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7" name="TextBox 6">
            <a:extLst>
              <a:ext uri="{FF2B5EF4-FFF2-40B4-BE49-F238E27FC236}">
                <a16:creationId xmlns:a16="http://schemas.microsoft.com/office/drawing/2014/main" id="{FAC14B0A-9B72-4673-31E6-E65CE0623F93}"/>
              </a:ext>
            </a:extLst>
          </p:cNvPr>
          <p:cNvSpPr txBox="1"/>
          <p:nvPr/>
        </p:nvSpPr>
        <p:spPr>
          <a:xfrm>
            <a:off x="10726231" y="3328962"/>
            <a:ext cx="506869" cy="107722"/>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100" b="0" i="0" u="none" strike="noStrike" kern="1200" cap="none" spc="0" normalizeH="0" baseline="0" noProof="0">
                <a:ln>
                  <a:noFill/>
                </a:ln>
                <a:solidFill>
                  <a:srgbClr val="FFFFFF"/>
                </a:solidFill>
                <a:effectLst/>
                <a:uLnTx/>
                <a:uFillTx/>
                <a:latin typeface="Calibri" panose="020F0502020204030204"/>
                <a:ea typeface="+mn-ea"/>
                <a:cs typeface="+mn-cs"/>
                <a:hlinkClick r:id="rId4" tooltip="http://traviskolder.com/2012/12/13/pondering/">
                  <a:extLst>
                    <a:ext uri="{A12FA001-AC4F-418D-AE19-62706E023703}">
                      <ahyp:hlinkClr xmlns:ahyp="http://schemas.microsoft.com/office/drawing/2018/hyperlinkcolor" val="tx"/>
                    </a:ext>
                  </a:extLst>
                </a:hlinkClick>
              </a:rPr>
              <a:t>This Photo</a:t>
            </a:r>
            <a:r>
              <a:rPr kumimoji="0" lang="en-GB" sz="1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100" b="0" i="0" u="none" strike="noStrike" kern="1200" cap="none" spc="0" normalizeH="0" baseline="0" noProof="0">
                <a:ln>
                  <a:noFill/>
                </a:ln>
                <a:solidFill>
                  <a:srgbClr val="FFFFFF"/>
                </a:solidFill>
                <a:effectLst/>
                <a:uLnTx/>
                <a:uFillTx/>
                <a:latin typeface="Calibri" panose="020F0502020204030204"/>
                <a:ea typeface="+mn-ea"/>
                <a:cs typeface="+mn-cs"/>
                <a:hlinkClick r:id="rId5" tooltip="https://creativecommons.org/licenses/by-nc-nd/3.0/">
                  <a:extLst>
                    <a:ext uri="{A12FA001-AC4F-418D-AE19-62706E023703}">
                      <ahyp:hlinkClr xmlns:ahyp="http://schemas.microsoft.com/office/drawing/2018/hyperlinkcolor" val="tx"/>
                    </a:ext>
                  </a:extLst>
                </a:hlinkClick>
              </a:rPr>
              <a:t>CC BY-NC-ND</a:t>
            </a:r>
            <a:endParaRPr kumimoji="0" lang="en-GB" sz="1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67451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97107" y="166798"/>
            <a:ext cx="5389078" cy="2078398"/>
          </a:xfrm>
        </p:spPr>
        <p:txBody>
          <a:bodyPr>
            <a:normAutofit/>
          </a:bodyPr>
          <a:lstStyle/>
          <a:p>
            <a:r>
              <a:rPr lang="en-GB" sz="3600" b="1" dirty="0"/>
              <a:t>Bg. </a:t>
            </a:r>
            <a:r>
              <a:rPr lang="en-GB" sz="3600" dirty="0"/>
              <a:t>Video overview: </a:t>
            </a:r>
            <a:br>
              <a:rPr lang="en-GB" sz="3600" dirty="0"/>
            </a:br>
            <a:r>
              <a:rPr lang="en-GB" sz="3600" b="1" dirty="0"/>
              <a:t>3</a:t>
            </a:r>
            <a:r>
              <a:rPr lang="en-GB" sz="3600" b="1" baseline="30000" dirty="0"/>
              <a:t>rd</a:t>
            </a:r>
            <a:r>
              <a:rPr lang="en-GB" sz="3600" b="1" dirty="0"/>
              <a:t> Gen Integrated Circuits </a:t>
            </a:r>
            <a:r>
              <a:rPr lang="en-GB" sz="3600" dirty="0"/>
              <a:t>+ Basic Electronic component overview.</a:t>
            </a:r>
          </a:p>
        </p:txBody>
      </p:sp>
      <p:sp>
        <p:nvSpPr>
          <p:cNvPr id="3" name="Content Placeholder 2">
            <a:extLst>
              <a:ext uri="{FF2B5EF4-FFF2-40B4-BE49-F238E27FC236}">
                <a16:creationId xmlns:a16="http://schemas.microsoft.com/office/drawing/2014/main" id="{6BC9DC6F-03D5-4127-A75B-25DF58917468}"/>
              </a:ext>
            </a:extLst>
          </p:cNvPr>
          <p:cNvSpPr>
            <a:spLocks noGrp="1"/>
          </p:cNvSpPr>
          <p:nvPr>
            <p:ph idx="1"/>
          </p:nvPr>
        </p:nvSpPr>
        <p:spPr>
          <a:xfrm>
            <a:off x="491471" y="2245196"/>
            <a:ext cx="5000349" cy="4344127"/>
          </a:xfrm>
        </p:spPr>
        <p:txBody>
          <a:bodyPr>
            <a:normAutofit/>
          </a:bodyPr>
          <a:lstStyle/>
          <a:p>
            <a:pPr>
              <a:spcBef>
                <a:spcPts val="0"/>
              </a:spcBef>
              <a:spcAft>
                <a:spcPts val="600"/>
              </a:spcAft>
            </a:pPr>
            <a:r>
              <a:rPr lang="en-US" sz="1800" dirty="0">
                <a:hlinkClick r:id="rId3"/>
              </a:rPr>
              <a:t>Transistors explained</a:t>
            </a:r>
            <a:endParaRPr lang="en-US" sz="1800" dirty="0"/>
          </a:p>
          <a:p>
            <a:pPr>
              <a:spcBef>
                <a:spcPts val="0"/>
              </a:spcBef>
              <a:spcAft>
                <a:spcPts val="600"/>
              </a:spcAft>
            </a:pPr>
            <a:r>
              <a:rPr lang="en-US" sz="1800" dirty="0">
                <a:hlinkClick r:id="rId4"/>
              </a:rPr>
              <a:t>What is an Integrated Circuit (IC)</a:t>
            </a:r>
            <a:r>
              <a:rPr lang="en-US" sz="1800" dirty="0"/>
              <a:t> + </a:t>
            </a:r>
            <a:r>
              <a:rPr lang="en-US" sz="1800" dirty="0">
                <a:hlinkClick r:id="rId5"/>
              </a:rPr>
              <a:t>What is an Integrated Circuit? - A </a:t>
            </a:r>
            <a:r>
              <a:rPr lang="en-US" sz="1800" dirty="0" err="1">
                <a:hlinkClick r:id="rId5"/>
              </a:rPr>
              <a:t>Galco</a:t>
            </a:r>
            <a:r>
              <a:rPr lang="en-US" sz="1800" dirty="0">
                <a:hlinkClick r:id="rId5"/>
              </a:rPr>
              <a:t> TV Tech Tip</a:t>
            </a:r>
            <a:endParaRPr lang="en-US" sz="1800" dirty="0"/>
          </a:p>
          <a:p>
            <a:pPr>
              <a:spcBef>
                <a:spcPts val="0"/>
              </a:spcBef>
              <a:spcAft>
                <a:spcPts val="600"/>
              </a:spcAft>
            </a:pPr>
            <a:r>
              <a:rPr lang="en-US" sz="1800" dirty="0">
                <a:hlinkClick r:id="rId6"/>
              </a:rPr>
              <a:t>How Integrated Circuits Work - The Learning Circuit</a:t>
            </a:r>
            <a:endParaRPr lang="en-US" sz="1800" dirty="0"/>
          </a:p>
          <a:p>
            <a:pPr>
              <a:spcBef>
                <a:spcPts val="0"/>
              </a:spcBef>
              <a:spcAft>
                <a:spcPts val="600"/>
              </a:spcAft>
            </a:pPr>
            <a:r>
              <a:rPr lang="en-US" sz="1800" dirty="0">
                <a:hlinkClick r:id="rId7"/>
              </a:rPr>
              <a:t>Explaining an Electrical Circuit</a:t>
            </a:r>
            <a:r>
              <a:rPr lang="en-US" sz="1800" dirty="0"/>
              <a:t> - </a:t>
            </a:r>
            <a:r>
              <a:rPr lang="en-US" sz="1800" dirty="0">
                <a:hlinkClick r:id="rId8"/>
              </a:rPr>
              <a:t>Types of Electrical Circuits</a:t>
            </a:r>
            <a:endParaRPr lang="en-US" sz="1800" dirty="0"/>
          </a:p>
          <a:p>
            <a:pPr>
              <a:spcBef>
                <a:spcPts val="0"/>
              </a:spcBef>
              <a:spcAft>
                <a:spcPts val="600"/>
              </a:spcAft>
            </a:pPr>
            <a:r>
              <a:rPr lang="en-US" sz="1800" dirty="0">
                <a:hlinkClick r:id="rId9"/>
              </a:rPr>
              <a:t>Capacitors, Resistors, and Electronic Components</a:t>
            </a:r>
            <a:endParaRPr lang="en-US" sz="1800" dirty="0"/>
          </a:p>
          <a:p>
            <a:pPr>
              <a:spcBef>
                <a:spcPts val="0"/>
              </a:spcBef>
              <a:spcAft>
                <a:spcPts val="600"/>
              </a:spcAft>
            </a:pPr>
            <a:r>
              <a:rPr lang="en-US" sz="1800" dirty="0">
                <a:hlinkClick r:id="rId6"/>
              </a:rPr>
              <a:t>How Integrated Circuits Work </a:t>
            </a:r>
            <a:endParaRPr lang="en-US" sz="1800" dirty="0"/>
          </a:p>
          <a:p>
            <a:pPr>
              <a:spcBef>
                <a:spcPts val="0"/>
              </a:spcBef>
              <a:spcAft>
                <a:spcPts val="600"/>
              </a:spcAft>
            </a:pPr>
            <a:r>
              <a:rPr lang="en-US" sz="1800" dirty="0">
                <a:hlinkClick r:id="rId10"/>
              </a:rPr>
              <a:t>PCB Board Components - 101</a:t>
            </a:r>
            <a:endParaRPr lang="en-US" sz="1800" dirty="0"/>
          </a:p>
          <a:p>
            <a:pPr>
              <a:spcBef>
                <a:spcPts val="0"/>
              </a:spcBef>
              <a:spcAft>
                <a:spcPts val="600"/>
              </a:spcAft>
            </a:pPr>
            <a:r>
              <a:rPr lang="en-US" sz="1800" dirty="0">
                <a:hlinkClick r:id="rId11"/>
              </a:rPr>
              <a:t>How to use a </a:t>
            </a:r>
            <a:r>
              <a:rPr lang="en-US" sz="1800" dirty="0" err="1">
                <a:hlinkClick r:id="rId11"/>
              </a:rPr>
              <a:t>BreadBoard</a:t>
            </a:r>
            <a:r>
              <a:rPr lang="en-US" sz="1800" dirty="0">
                <a:hlinkClick r:id="rId11"/>
              </a:rPr>
              <a:t> - Electronics Basics 10</a:t>
            </a:r>
            <a:r>
              <a:rPr lang="en-US" sz="1800" dirty="0"/>
              <a:t> + </a:t>
            </a:r>
            <a:r>
              <a:rPr lang="en-US" sz="1800" dirty="0">
                <a:hlinkClick r:id="rId12"/>
              </a:rPr>
              <a:t>Breadboard tutorial: How to use a breadboard</a:t>
            </a:r>
            <a:r>
              <a:rPr lang="en-US" sz="1800" dirty="0"/>
              <a:t> + </a:t>
            </a:r>
            <a:r>
              <a:rPr lang="en-US" sz="1800" dirty="0">
                <a:hlinkClick r:id="rId13"/>
              </a:rPr>
              <a:t>How To Use a Breadboard - Breadboard Basics</a:t>
            </a:r>
            <a:r>
              <a:rPr lang="en-US" sz="1800" dirty="0"/>
              <a:t> + </a:t>
            </a:r>
            <a:r>
              <a:rPr lang="en-US" sz="1800" dirty="0">
                <a:hlinkClick r:id="rId14"/>
              </a:rPr>
              <a:t>How to Use a Breadboard</a:t>
            </a:r>
            <a:endParaRPr lang="en-US" sz="1800" dirty="0"/>
          </a:p>
        </p:txBody>
      </p:sp>
      <p:pic>
        <p:nvPicPr>
          <p:cNvPr id="5" name="Picture 4" descr="A group of electronic components&#10;&#10;Description automatically generated">
            <a:extLst>
              <a:ext uri="{FF2B5EF4-FFF2-40B4-BE49-F238E27FC236}">
                <a16:creationId xmlns:a16="http://schemas.microsoft.com/office/drawing/2014/main" id="{7C18931F-5D94-276A-9F44-5B65A521358C}"/>
              </a:ext>
            </a:extLst>
          </p:cNvPr>
          <p:cNvPicPr>
            <a:picLocks noChangeAspect="1"/>
          </p:cNvPicPr>
          <p:nvPr/>
        </p:nvPicPr>
        <p:blipFill rotWithShape="1">
          <a:blip r:embed="rId15">
            <a:extLst>
              <a:ext uri="{28A0092B-C50C-407E-A947-70E740481C1C}">
                <a14:useLocalDpi xmlns:a14="http://schemas.microsoft.com/office/drawing/2010/main" val="0"/>
              </a:ext>
              <a:ext uri="{837473B0-CC2E-450A-ABE3-18F120FF3D39}">
                <a1611:picAttrSrcUrl xmlns:a1611="http://schemas.microsoft.com/office/drawing/2016/11/main" r:id="rId16"/>
              </a:ext>
            </a:extLst>
          </a:blip>
          <a:srcRect t="21748" r="-1" b="4515"/>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9" name="Picture 8" descr="Close-up of a circuit board&#10;&#10;Description automatically generated">
            <a:extLst>
              <a:ext uri="{FF2B5EF4-FFF2-40B4-BE49-F238E27FC236}">
                <a16:creationId xmlns:a16="http://schemas.microsoft.com/office/drawing/2014/main" id="{B85433C3-61B1-B73B-9E49-E62EBD089B42}"/>
              </a:ext>
            </a:extLst>
          </p:cNvPr>
          <p:cNvPicPr>
            <a:picLocks noChangeAspect="1"/>
          </p:cNvPicPr>
          <p:nvPr/>
        </p:nvPicPr>
        <p:blipFill rotWithShape="1">
          <a:blip r:embed="rId17">
            <a:extLst>
              <a:ext uri="{28A0092B-C50C-407E-A947-70E740481C1C}">
                <a14:useLocalDpi xmlns:a14="http://schemas.microsoft.com/office/drawing/2010/main" val="0"/>
              </a:ext>
              <a:ext uri="{837473B0-CC2E-450A-ABE3-18F120FF3D39}">
                <a1611:picAttrSrcUrl xmlns:a1611="http://schemas.microsoft.com/office/drawing/2016/11/main" r:id="rId18"/>
              </a:ext>
            </a:extLst>
          </a:blip>
          <a:srcRect t="10915" b="27373"/>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
        <p:nvSpPr>
          <p:cNvPr id="6" name="TextBox 5">
            <a:extLst>
              <a:ext uri="{FF2B5EF4-FFF2-40B4-BE49-F238E27FC236}">
                <a16:creationId xmlns:a16="http://schemas.microsoft.com/office/drawing/2014/main" id="{DA470143-0C1B-D1C3-F017-5B2F5B2E4997}"/>
              </a:ext>
            </a:extLst>
          </p:cNvPr>
          <p:cNvSpPr txBox="1"/>
          <p:nvPr/>
        </p:nvSpPr>
        <p:spPr>
          <a:xfrm>
            <a:off x="9884958" y="6657945"/>
            <a:ext cx="2307042"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16" tooltip="https://en.wikipedia.org/wiki/Electronic_component">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19"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42315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dirty="0">
                <a:solidFill>
                  <a:schemeClr val="bg1"/>
                </a:solidFill>
              </a:rPr>
              <a:t>Notice:</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27910" y="1851761"/>
            <a:ext cx="10515600" cy="4351338"/>
          </a:xfrm>
        </p:spPr>
        <p:txBody>
          <a:bodyPr>
            <a:normAutofit fontScale="62500" lnSpcReduction="20000"/>
          </a:bodyPr>
          <a:lstStyle/>
          <a:p>
            <a:r>
              <a:rPr lang="en-GB" sz="3200" dirty="0"/>
              <a:t>Due to the number of students at level 4 studying the CA&amp;OS module, I have been asked to deliver the OS Operating Systems part of the module as a 1hr Lecture and 1hr practical tutorial. Bring a </a:t>
            </a:r>
            <a:r>
              <a:rPr lang="en-GB" sz="3200" b="1" dirty="0"/>
              <a:t>connected device (ideally a laptop) to the Lecture* </a:t>
            </a:r>
            <a:r>
              <a:rPr lang="en-GB" sz="3200" dirty="0"/>
              <a:t>and</a:t>
            </a:r>
            <a:r>
              <a:rPr lang="en-GB" sz="3200" b="1" dirty="0"/>
              <a:t> headphones to the tutorial. </a:t>
            </a:r>
          </a:p>
          <a:p>
            <a:r>
              <a:rPr lang="en-GB" sz="3200" b="1" dirty="0"/>
              <a:t>Lecture*: </a:t>
            </a:r>
            <a:r>
              <a:rPr lang="en-GB" sz="3200" dirty="0"/>
              <a:t>A connected device will be useful to undertake some research activities and note taking in the Lecture. A laptop would be ideal if you have one available, not essential, but useful.</a:t>
            </a:r>
            <a:r>
              <a:rPr lang="en-US" sz="3200" i="0" u="none" strike="noStrike" dirty="0">
                <a:solidFill>
                  <a:srgbClr val="242424"/>
                </a:solidFill>
                <a:effectLst/>
              </a:rPr>
              <a:t> Ideally a Windows OS Laptop </a:t>
            </a:r>
            <a:r>
              <a:rPr lang="en-GB" sz="3200" dirty="0"/>
              <a:t>(any spec.). An alternative OS laptop other than a Windows laptop is ok. But a Windows laptop is ideal. If you do not have a laptop, a tablet device or smartphone is ok and can be used for research and note taking in the Lecture. All the computer labs for the tutorials have </a:t>
            </a:r>
            <a:r>
              <a:rPr lang="en-GB" sz="3200" dirty="0" err="1"/>
              <a:t>WinOS</a:t>
            </a:r>
            <a:r>
              <a:rPr lang="en-GB" sz="3200" dirty="0"/>
              <a:t> v10+ machines.</a:t>
            </a:r>
          </a:p>
          <a:p>
            <a:r>
              <a:rPr lang="en-GB" sz="3200" b="1" dirty="0"/>
              <a:t>Tutorial: </a:t>
            </a:r>
            <a:r>
              <a:rPr lang="en-GB" sz="3200" dirty="0"/>
              <a:t>There will be access to Windows PCs in the tutorial rooms and time for students to complete the activities and practice the code covered in the Lecture sessions. Headphones may </a:t>
            </a:r>
            <a:r>
              <a:rPr lang="en-GB" sz="3200" dirty="0" err="1"/>
              <a:t>bebuseful</a:t>
            </a:r>
            <a:r>
              <a:rPr lang="en-GB" sz="3200" dirty="0"/>
              <a:t> for some activities. Please bring your own headphones. For Health &amp; Safety reasons the University no longer provides re-usable headphones.</a:t>
            </a:r>
          </a:p>
          <a:p>
            <a:r>
              <a:rPr lang="en-GB" sz="3200" dirty="0"/>
              <a:t>Due to a health issue, I will be delivering the OS Lecture and tutorials remotely via MS Teams. There will also be a Tutor in the room, in case needed. There is no change for students. All students attend the OS Lecture and tutorial on-campus as normal, as indicated on the timetable.</a:t>
            </a:r>
          </a:p>
          <a:p>
            <a:pPr marL="109728" indent="0">
              <a:buNone/>
            </a:pPr>
            <a:endParaRPr lang="en-GB" sz="3200" b="1" dirty="0"/>
          </a:p>
        </p:txBody>
      </p:sp>
    </p:spTree>
    <p:extLst>
      <p:ext uri="{BB962C8B-B14F-4D97-AF65-F5344CB8AC3E}">
        <p14:creationId xmlns:p14="http://schemas.microsoft.com/office/powerpoint/2010/main" val="36411359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chemeClr val="bg1"/>
                </a:solidFill>
              </a:rPr>
              <a:t>Bg. </a:t>
            </a:r>
            <a:r>
              <a:rPr lang="en-GB" b="1" u="sng" dirty="0">
                <a:solidFill>
                  <a:schemeClr val="bg1"/>
                </a:solidFill>
              </a:rPr>
              <a:t>Lecture room</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p:txBody>
          <a:bodyPr>
            <a:normAutofit/>
          </a:bodyPr>
          <a:lstStyle/>
          <a:p>
            <a:r>
              <a:rPr lang="en-GB" dirty="0"/>
              <a:t>Some of the following slides ask you to </a:t>
            </a:r>
            <a:r>
              <a:rPr lang="en-GB" dirty="0">
                <a:highlight>
                  <a:srgbClr val="FFFF00"/>
                </a:highlight>
              </a:rPr>
              <a:t>Try</a:t>
            </a:r>
            <a:r>
              <a:rPr lang="en-GB" dirty="0"/>
              <a:t> out an activity.</a:t>
            </a:r>
          </a:p>
          <a:p>
            <a:r>
              <a:rPr lang="en-GB" dirty="0"/>
              <a:t>If you have a laptop you can start to try it out in the Lecture.</a:t>
            </a:r>
          </a:p>
          <a:p>
            <a:r>
              <a:rPr lang="en-GB" dirty="0"/>
              <a:t>If you don’t have a laptop with you, you can make some notes using a tablet/smartphone and try it later in the lab-based tutorial session.</a:t>
            </a:r>
          </a:p>
          <a:p>
            <a:r>
              <a:rPr lang="en-GB" dirty="0"/>
              <a:t>W</a:t>
            </a:r>
            <a:r>
              <a:rPr lang="en-GB" sz="2800" dirty="0"/>
              <a:t>e will be covering all practical areas in the tutorial session.</a:t>
            </a:r>
          </a:p>
          <a:p>
            <a:r>
              <a:rPr lang="en-GB" dirty="0"/>
              <a:t>There will be more time to </a:t>
            </a:r>
            <a:r>
              <a:rPr lang="en-GB" dirty="0">
                <a:highlight>
                  <a:srgbClr val="FFFF00"/>
                </a:highlight>
              </a:rPr>
              <a:t>Try</a:t>
            </a:r>
            <a:r>
              <a:rPr lang="en-GB" dirty="0"/>
              <a:t> activities in the tutorial session.</a:t>
            </a:r>
          </a:p>
          <a:p>
            <a:r>
              <a:rPr lang="en-GB" sz="2800" dirty="0"/>
              <a:t>They are just introduced in the Lecture</a:t>
            </a:r>
            <a:r>
              <a:rPr lang="en-GB" dirty="0"/>
              <a:t> session.</a:t>
            </a:r>
            <a:endParaRPr lang="en-GB" sz="2800" dirty="0"/>
          </a:p>
          <a:p>
            <a:pPr marL="0" indent="0">
              <a:buNone/>
            </a:pPr>
            <a:endParaRPr lang="en-GB" dirty="0"/>
          </a:p>
        </p:txBody>
      </p:sp>
    </p:spTree>
    <p:extLst>
      <p:ext uri="{BB962C8B-B14F-4D97-AF65-F5344CB8AC3E}">
        <p14:creationId xmlns:p14="http://schemas.microsoft.com/office/powerpoint/2010/main" val="42859094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524</TotalTime>
  <Words>8009</Words>
  <Application>Microsoft Office PowerPoint</Application>
  <PresentationFormat>Widescreen</PresentationFormat>
  <Paragraphs>412</Paragraphs>
  <Slides>58</Slides>
  <Notes>45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58</vt:i4>
      </vt:variant>
    </vt:vector>
  </HeadingPairs>
  <TitlesOfParts>
    <vt:vector size="69" baseType="lpstr">
      <vt:lpstr>DengXian</vt:lpstr>
      <vt:lpstr>DengXian Light</vt:lpstr>
      <vt:lpstr>Google Sans</vt:lpstr>
      <vt:lpstr>Aptos</vt:lpstr>
      <vt:lpstr>Arial</vt:lpstr>
      <vt:lpstr>Calibri</vt:lpstr>
      <vt:lpstr>Calibri Light</vt:lpstr>
      <vt:lpstr>Roboto</vt:lpstr>
      <vt:lpstr>Symbol</vt:lpstr>
      <vt:lpstr>Times New Roman</vt:lpstr>
      <vt:lpstr>Office Theme</vt:lpstr>
      <vt:lpstr>Computer &amp; OS History &amp; Introduction</vt:lpstr>
      <vt:lpstr>Section: Benefits of Computer Technology</vt:lpstr>
      <vt:lpstr>Q. Benefits of Computers?</vt:lpstr>
      <vt:lpstr>Benefits: Some ways Computers have &amp; are improving society</vt:lpstr>
      <vt:lpstr>Section: History</vt:lpstr>
      <vt:lpstr>Bg. The Antikythera Mechanism </vt:lpstr>
      <vt:lpstr>Bg. The World's first computer</vt:lpstr>
      <vt:lpstr>Bg. Charles Babbage &amp; Ada Lovelace (1800s)</vt:lpstr>
      <vt:lpstr>Video: How Computers Work (Hardware &amp; Software)</vt:lpstr>
      <vt:lpstr>Section 4: Brief History of OSs?</vt:lpstr>
      <vt:lpstr>Generations of Operating System (Brief Overview)</vt:lpstr>
      <vt:lpstr>Transistors</vt:lpstr>
      <vt:lpstr>Transistors</vt:lpstr>
      <vt:lpstr>First Gen. OSs: 1940s to 1950s  Vacuum Tubes and Single Job Processing</vt:lpstr>
      <vt:lpstr>Bg.  First Gen. Comp. Architecture: * Input (Card)  * Process (Plugs &amp; Tubes) * Output (Tape).</vt:lpstr>
      <vt:lpstr>Bg. Video: First Gen. Computer &amp; Operating System</vt:lpstr>
      <vt:lpstr>Bg. First Computers: UNIVAC1 (1951) &amp; IBM 701 (1952)</vt:lpstr>
      <vt:lpstr>2nd Gen. OSs (50s to 60s): Batch Processing</vt:lpstr>
      <vt:lpstr>Bg. Video: Why do Computers use 1s and 0s? Binary, ASCII and Transistors Explained. = CA.</vt:lpstr>
      <vt:lpstr>Bg. Video: How do Transistors &amp; Computers work</vt:lpstr>
      <vt:lpstr>3rd Gen. OSs (60s to 70): Multiprogramming</vt:lpstr>
      <vt:lpstr>Bg. OS layered architecture</vt:lpstr>
      <vt:lpstr>Bg. Edsger W. Dijkstra </vt:lpstr>
      <vt:lpstr>Bg. System Services &amp; HAL</vt:lpstr>
      <vt:lpstr>Bg. 3rd Gen.: Integrated circuits, Multiprogramming &amp; PDP-1 Mini-Computer</vt:lpstr>
      <vt:lpstr>Bg. Video Overview:  Multi-Programming &amp; Multi-Threading OS</vt:lpstr>
      <vt:lpstr>Bg. Multi-programming &amp; Multitasking</vt:lpstr>
      <vt:lpstr>PDP-1 &amp; First Computer game: Spacewar</vt:lpstr>
      <vt:lpstr>Video: PDP-1 &amp; Spacewar demonstration</vt:lpstr>
      <vt:lpstr>Bg. History &amp; Examples of other OS systems used today</vt:lpstr>
      <vt:lpstr>Bg. Video: Tape Storage is making a Comeback.</vt:lpstr>
      <vt:lpstr>Bg. UNIX OS</vt:lpstr>
      <vt:lpstr>Bg. UNIX other OS systems in use today</vt:lpstr>
      <vt:lpstr>Bg. UNIX OS more on this later…</vt:lpstr>
      <vt:lpstr>Bg. SUS / The Single UNIX Specification </vt:lpstr>
      <vt:lpstr>Bg. Mac OS / aka ‘Classic Mac OS’</vt:lpstr>
      <vt:lpstr>Q. Other OS systems in use today?</vt:lpstr>
      <vt:lpstr>Xerox &gt; Apple</vt:lpstr>
      <vt:lpstr>Some other OS systems in use today</vt:lpstr>
      <vt:lpstr>Q. What is the Linux OS?</vt:lpstr>
      <vt:lpstr>Bg. History &amp; Examples of other OS systems used today</vt:lpstr>
      <vt:lpstr>PureOS </vt:lpstr>
      <vt:lpstr>Bg. IoT and Edge Computing </vt:lpstr>
      <vt:lpstr>Bg. Edge Operating Systems</vt:lpstr>
      <vt:lpstr>Bg. Other different types of OS systems.</vt:lpstr>
      <vt:lpstr>Bg. The potential of AI for Good</vt:lpstr>
      <vt:lpstr>Bg. Video: MS Co-pilot</vt:lpstr>
      <vt:lpstr>Bg. AI in Network Operating Systems (L5/6 NOS modules)</vt:lpstr>
      <vt:lpstr>Bg. AI in Cloud Operating Systems (L5/6 Cloud modules)</vt:lpstr>
      <vt:lpstr>Bg. Video: Neuralink (BCI: Brain-computer interface)</vt:lpstr>
      <vt:lpstr>Bg. World’s most powerful Computers</vt:lpstr>
      <vt:lpstr>The End.</vt:lpstr>
      <vt:lpstr>Archive slides.</vt:lpstr>
      <vt:lpstr>Video: What is an Operating System</vt:lpstr>
      <vt:lpstr>Q. What does an Operating System do?</vt:lpstr>
      <vt:lpstr>Bg. Video overview:  3rd Gen Integrated Circuits + Basic Electronic component overview.</vt:lpstr>
      <vt:lpstr>Notice:</vt:lpstr>
      <vt:lpstr>Bg. Lecture room</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3:  Supplementary material</dc:title>
  <dc:creator>James Williams</dc:creator>
  <cp:lastModifiedBy>James Williams</cp:lastModifiedBy>
  <cp:revision>1</cp:revision>
  <dcterms:created xsi:type="dcterms:W3CDTF">2024-02-09T12:23:56Z</dcterms:created>
  <dcterms:modified xsi:type="dcterms:W3CDTF">2026-01-20T10:49:28Z</dcterms:modified>
</cp:coreProperties>
</file>