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80" r:id="rId3"/>
    <p:sldId id="256" r:id="rId4"/>
    <p:sldId id="257" r:id="rId5"/>
    <p:sldId id="259" r:id="rId6"/>
    <p:sldId id="260" r:id="rId7"/>
    <p:sldId id="261" r:id="rId8"/>
    <p:sldId id="262" r:id="rId9"/>
    <p:sldId id="258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A85DB-F8E6-450A-9D9C-32F73947F4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73DEC1-8C5D-4F6F-B56E-3D23B1193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5400A-3348-48B7-ADDB-B23B0D3BE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E93AAE-5C06-4175-A012-EAF0CD34A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3F152-BACC-4C0E-8233-519F060CC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31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C52D-CDCB-412E-BDEC-183FD93AE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6C638-A03B-4A37-978A-E567AA5CA3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A33A4-D8C2-466C-8801-A17327620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60A45A-A3B4-4A1C-83FE-6EE284110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285ABB-B7E8-4BEE-AAC0-3123C1259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3FEEC-A8B7-4BC3-95AE-1FE6EDB60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20482A-3819-4967-8A19-3D73A7A762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CBCC3-A565-48B9-90A3-351E686EA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2C096-BA88-4665-B468-37E651B42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F98CC-8D47-4180-A197-DE50826270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477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30D60-7184-4DE5-8A95-80549993A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77428-954A-4B0E-A0FF-ED9D987CE9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D07177-5224-45BB-87BB-17D05B31DA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61133-BA7B-4CE1-AE23-FBEB60AC0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308D3B-52B5-4D04-A666-D6E3B1BC4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7C2090-7F9B-431B-9202-96EE991BD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143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FEEF5-8653-4A92-B89E-755C9D09C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FDBBE9-01BE-4FA2-9795-AF7B57DD6B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E4F530-1879-4F45-B380-5B81C99E5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BCEA0F-F48F-4BD2-BB18-D2B12BC94C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47F4E7-2F2D-4CFA-B6C7-6F18BEA892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7E6374-CA61-466B-A245-18269E1D6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26D73F-8F69-4B05-9734-FBEFC0BED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EB0696-7DA3-41CE-85B4-FC45222D0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996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92E93-CA8C-44FA-8372-C5013A491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083777-FA18-44C8-AF96-8EB65AB2A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3F7C44-2210-41CE-BBEB-B78022748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3109E3-D633-41EF-B884-ACC3688F1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445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562785-EE37-4882-801A-554B690D7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C540E3-2A7D-4A9A-A2DA-6B3A8889F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39C414-7ABD-42E4-8288-F5F2464D3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198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3B693-5C66-4C5F-AD27-19679DE9B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396F8-7B7C-4D92-93FB-6A8A0B8CDB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401B6B-31C5-49B6-8096-7699A7F9DD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F9FB5E-F8C5-415E-AD55-1BEBA1B0B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348D65-D4A4-407F-82D5-974DEB53F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E9BC23-8C18-40CE-9F9F-9D0C6D865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394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B99DE-4088-4FE5-8E75-3E3C333B3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FBC5A9-DE4F-4A9D-81A4-9AD37975EF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A11C19-1A8D-41F3-8330-1E25ED6FBB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8EE20D-C8DF-4CAB-9648-65AAFBBD27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D3175C-9AAC-48D0-842E-278BC51CF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347982-D694-4D5B-B79F-14586FCBD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522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6B864-14FF-4EDC-832D-835D2C603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E1684-5828-4869-9BAF-0053BECAB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EB164E-3413-429D-BCEE-BFACC4B7D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5EB612-CF3F-45D0-B23B-8C6EB5D5B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294493-C09C-4AEF-ADC6-376768559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499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C47106-537E-4EE0-B243-8C9359A43D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718F27-3B7D-4CF5-B098-F0C738C3B1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FC849-8DEB-46EF-85CB-D55295B06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C836D-4F9B-4DFA-9E51-60427E80C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2F9A8-2203-4D42-921A-A02D73EDB8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0235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46948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525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3999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45480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9469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44170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255404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1014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83182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7033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2520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FED96B-E821-476A-8FEB-45BCC3D70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0CDB66-C2E1-483B-816E-DCF67DD0A3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26BB2-4AA3-4A49-828C-D3F0840419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8D058E-826F-4B1B-843E-F03AB4B2ECB6}" type="datetimeFigureOut">
              <a:rPr lang="en-GB" smtClean="0"/>
              <a:t>12/04/2024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7F3504-225E-439C-989C-3EF275A2B7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04129-3587-4609-9950-5EA5B8D84E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F0740-4071-4109-A760-95840491F5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678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12/04/2024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4257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llaboutphilosophy.org/blind-men-and-the-elephant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73796" y="2375855"/>
            <a:ext cx="7772400" cy="1470025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The Strategy Safari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631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endParaRPr lang="en-GB" sz="9300" b="1" dirty="0">
              <a:solidFill>
                <a:schemeClr val="bg1"/>
              </a:solidFill>
            </a:endParaRP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5A92BC41-5AE1-432E-87C7-12BF9E03D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01415" y="476778"/>
            <a:ext cx="7212450" cy="5920653"/>
          </a:xfrm>
          <a:prstGeom prst="rect">
            <a:avLst/>
          </a:prstGeom>
          <a:solidFill>
            <a:srgbClr val="6C8D44">
              <a:alpha val="9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95FAF9-1E76-4FF0-A666-28D9A59C1F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1495" y="1179095"/>
            <a:ext cx="5956353" cy="3404488"/>
          </a:xfrm>
        </p:spPr>
        <p:txBody>
          <a:bodyPr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A cautionary tale in the context of culture and the importance of being aware of our limitations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39FD0D-9B69-4734-AAC4-F9E2DB314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1495" y="4866870"/>
            <a:ext cx="5956353" cy="1247274"/>
          </a:xfrm>
        </p:spPr>
        <p:txBody>
          <a:bodyPr>
            <a:normAutofit/>
          </a:bodyPr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C0E1208-0B30-4396-AE7C-AEBFFAEE6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478" y="4713662"/>
            <a:ext cx="3657600" cy="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A95742A-46FB-4506-9A46-93981E8983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220" b="2"/>
          <a:stretch/>
        </p:blipFill>
        <p:spPr>
          <a:xfrm>
            <a:off x="475488" y="476777"/>
            <a:ext cx="3864383" cy="5920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081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4F7030E-A60B-4A95-88C7-B3DB8032CC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2162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592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C6E9D3-BDD3-4AED-B29D-031E79150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lang="en-US" sz="3400" b="1" i="0" dirty="0">
                <a:effectLst/>
                <a:latin typeface="-apple-system"/>
              </a:rPr>
              <a:t>Blind Men and the Elephant – A Poem by John Godfrey Saxe</a:t>
            </a:r>
            <a:endParaRPr lang="en-GB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07F7E-6FAF-4567-9EC3-807864A010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/>
          </a:bodyPr>
          <a:lstStyle/>
          <a:p>
            <a:r>
              <a:rPr lang="en-US" sz="2400" b="0" i="0" dirty="0">
                <a:effectLst/>
                <a:latin typeface="-apple-system"/>
              </a:rPr>
              <a:t>It was six men of </a:t>
            </a:r>
            <a:r>
              <a:rPr lang="en-US" sz="2400" b="0" i="0" dirty="0" err="1">
                <a:effectLst/>
                <a:latin typeface="-apple-system"/>
              </a:rPr>
              <a:t>Indostan</a:t>
            </a:r>
            <a:r>
              <a:rPr lang="en-US" sz="2400" b="0" i="0" dirty="0">
                <a:effectLst/>
                <a:latin typeface="-apple-system"/>
              </a:rPr>
              <a:t>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To learning much inclined,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Who went to see the Elephant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(Though all of them were blind),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That each by observation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Might satisfy his mind.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351855-7516-414A-A732-F4C87081EE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Autofit/>
          </a:bodyPr>
          <a:lstStyle/>
          <a:p>
            <a:r>
              <a:rPr lang="en-US" sz="2400" b="0" i="0" dirty="0">
                <a:effectLst/>
                <a:latin typeface="-apple-system"/>
              </a:rPr>
              <a:t>The </a:t>
            </a:r>
            <a:r>
              <a:rPr lang="en-US" sz="2400" b="0" i="1" dirty="0">
                <a:effectLst/>
                <a:latin typeface="-apple-system"/>
              </a:rPr>
              <a:t>First</a:t>
            </a:r>
            <a:r>
              <a:rPr lang="en-US" sz="2400" b="0" i="0" dirty="0">
                <a:effectLst/>
                <a:latin typeface="-apple-system"/>
              </a:rPr>
              <a:t> </a:t>
            </a:r>
            <a:r>
              <a:rPr lang="en-US" sz="2400" b="0" i="0" dirty="0" err="1">
                <a:effectLst/>
                <a:latin typeface="-apple-system"/>
              </a:rPr>
              <a:t>approach'd</a:t>
            </a:r>
            <a:r>
              <a:rPr lang="en-US" sz="2400" b="0" i="0" dirty="0">
                <a:effectLst/>
                <a:latin typeface="-apple-system"/>
              </a:rPr>
              <a:t> the Elephant,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And happening to fall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Against his broad and sturdy side,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At once began to bawl: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"God bless me! but the Elephant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Is very like a wall!"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5478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2F76BB-5B7E-457D-9E75-C4B0E3492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US" sz="4400" b="1" i="0" dirty="0">
                <a:effectLst/>
                <a:latin typeface="-apple-system"/>
              </a:rPr>
              <a:t>Blind Men and the Elephant – A Poem by John Godfrey Saxe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05188-F15B-4DED-9729-FAB039F66D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/>
          </a:bodyPr>
          <a:lstStyle/>
          <a:p>
            <a:r>
              <a:rPr lang="en-US" sz="2400" b="0" i="0" dirty="0">
                <a:effectLst/>
                <a:latin typeface="-apple-system"/>
              </a:rPr>
              <a:t>The </a:t>
            </a:r>
            <a:r>
              <a:rPr lang="en-US" sz="2400" b="0" i="1" dirty="0">
                <a:effectLst/>
                <a:latin typeface="-apple-system"/>
              </a:rPr>
              <a:t>Second</a:t>
            </a:r>
            <a:r>
              <a:rPr lang="en-US" sz="2400" b="0" i="0" dirty="0">
                <a:effectLst/>
                <a:latin typeface="-apple-system"/>
              </a:rPr>
              <a:t>, feeling of the tusk,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Cried, -"Ho! what have we here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So very round and smooth and sharp?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To me 'tis mighty clear,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This wonder of an Elephant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Is very like a spear!"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1D7067-7B15-492D-B13B-C2C25A96DD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/>
          </a:bodyPr>
          <a:lstStyle/>
          <a:p>
            <a:r>
              <a:rPr lang="en-US" sz="2400" b="0" i="0" dirty="0">
                <a:effectLst/>
                <a:latin typeface="-apple-system"/>
              </a:rPr>
              <a:t>The </a:t>
            </a:r>
            <a:r>
              <a:rPr lang="en-US" sz="2400" b="0" i="1" dirty="0">
                <a:effectLst/>
                <a:latin typeface="-apple-system"/>
              </a:rPr>
              <a:t>Third</a:t>
            </a:r>
            <a:r>
              <a:rPr lang="en-US" sz="2400" b="0" i="0" dirty="0">
                <a:effectLst/>
                <a:latin typeface="-apple-system"/>
              </a:rPr>
              <a:t> </a:t>
            </a:r>
            <a:r>
              <a:rPr lang="en-US" sz="2400" b="0" i="0" dirty="0" err="1">
                <a:effectLst/>
                <a:latin typeface="-apple-system"/>
              </a:rPr>
              <a:t>approach'd</a:t>
            </a:r>
            <a:r>
              <a:rPr lang="en-US" sz="2400" b="0" i="0" dirty="0">
                <a:effectLst/>
                <a:latin typeface="-apple-system"/>
              </a:rPr>
              <a:t> the animal,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And happening to take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The squirming trunk within his hands,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Thus boldly up and </a:t>
            </a:r>
            <a:r>
              <a:rPr lang="en-US" sz="2400" b="0" i="0" dirty="0" err="1">
                <a:effectLst/>
                <a:latin typeface="-apple-system"/>
              </a:rPr>
              <a:t>spake</a:t>
            </a:r>
            <a:r>
              <a:rPr lang="en-US" sz="2400" b="0" i="0" dirty="0">
                <a:effectLst/>
                <a:latin typeface="-apple-system"/>
              </a:rPr>
              <a:t>: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"I see," -</a:t>
            </a:r>
            <a:r>
              <a:rPr lang="en-US" sz="2400" b="0" i="0" dirty="0" err="1">
                <a:effectLst/>
                <a:latin typeface="-apple-system"/>
              </a:rPr>
              <a:t>quoth</a:t>
            </a:r>
            <a:r>
              <a:rPr lang="en-US" sz="2400" b="0" i="0" dirty="0">
                <a:effectLst/>
                <a:latin typeface="-apple-system"/>
              </a:rPr>
              <a:t> he- "the Elephant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Is very like a snake!"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4858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FAC6F-E972-4146-B1C7-245A2E2407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8377"/>
            <a:ext cx="10515600" cy="1325563"/>
          </a:xfrm>
        </p:spPr>
        <p:txBody>
          <a:bodyPr>
            <a:normAutofit/>
          </a:bodyPr>
          <a:lstStyle/>
          <a:p>
            <a:r>
              <a:rPr lang="en-US" sz="4400" b="1" i="0" dirty="0">
                <a:effectLst/>
                <a:latin typeface="-apple-system"/>
              </a:rPr>
              <a:t>Blind Men and the Elephant – A Poem by John Godfrey Saxe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36007-89E6-4018-97EC-44C03BC3AF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77456"/>
            <a:ext cx="5097780" cy="3795748"/>
          </a:xfrm>
        </p:spPr>
        <p:txBody>
          <a:bodyPr>
            <a:normAutofit/>
          </a:bodyPr>
          <a:lstStyle/>
          <a:p>
            <a:r>
              <a:rPr lang="en-US" sz="2400" b="0" i="0" dirty="0">
                <a:effectLst/>
                <a:latin typeface="-apple-system"/>
              </a:rPr>
              <a:t>The </a:t>
            </a:r>
            <a:r>
              <a:rPr lang="en-US" sz="2400" b="0" i="1" dirty="0">
                <a:effectLst/>
                <a:latin typeface="-apple-system"/>
              </a:rPr>
              <a:t>Fourth</a:t>
            </a:r>
            <a:r>
              <a:rPr lang="en-US" sz="2400" b="0" i="0" dirty="0">
                <a:effectLst/>
                <a:latin typeface="-apple-system"/>
              </a:rPr>
              <a:t> reached out an eager hand,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And felt about the knee: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"What most this wondrous beast is like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Is mighty plain," -</a:t>
            </a:r>
            <a:r>
              <a:rPr lang="en-US" sz="2400" b="0" i="0" dirty="0" err="1">
                <a:effectLst/>
                <a:latin typeface="-apple-system"/>
              </a:rPr>
              <a:t>quoth</a:t>
            </a:r>
            <a:r>
              <a:rPr lang="en-US" sz="2400" b="0" i="0" dirty="0">
                <a:effectLst/>
                <a:latin typeface="-apple-system"/>
              </a:rPr>
              <a:t> he,-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"'Tis clear enough the Elephant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Is very like a tree!"</a:t>
            </a: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854022-A3EB-404A-9850-5E5111BE1C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177456"/>
            <a:ext cx="5097780" cy="3795748"/>
          </a:xfrm>
        </p:spPr>
        <p:txBody>
          <a:bodyPr>
            <a:normAutofit/>
          </a:bodyPr>
          <a:lstStyle/>
          <a:p>
            <a:r>
              <a:rPr lang="en-US" sz="2400" b="0" i="0" dirty="0">
                <a:effectLst/>
                <a:latin typeface="-apple-system"/>
              </a:rPr>
              <a:t>The </a:t>
            </a:r>
            <a:r>
              <a:rPr lang="en-US" sz="2400" b="0" i="1" dirty="0">
                <a:effectLst/>
                <a:latin typeface="-apple-system"/>
              </a:rPr>
              <a:t>Fifth</a:t>
            </a:r>
            <a:r>
              <a:rPr lang="en-US" sz="2400" b="0" i="0" dirty="0">
                <a:effectLst/>
                <a:latin typeface="-apple-system"/>
              </a:rPr>
              <a:t>, who chanced to touch the ear,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Said- "E'en the blindest man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Can tell what this resembles most;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Deny the fact who can,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This marvel of an Elephant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Is very like a fan!"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43506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E49944-8CE8-484B-820C-4FF35E690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52" y="1148415"/>
            <a:ext cx="4557404" cy="4557921"/>
          </a:xfrm>
        </p:spPr>
        <p:txBody>
          <a:bodyPr>
            <a:noAutofit/>
          </a:bodyPr>
          <a:lstStyle/>
          <a:p>
            <a:r>
              <a:rPr lang="en-US" sz="2400" b="0" i="0" dirty="0">
                <a:effectLst/>
                <a:latin typeface="-apple-system"/>
              </a:rPr>
              <a:t>The </a:t>
            </a:r>
            <a:r>
              <a:rPr lang="en-US" sz="2400" b="0" i="1" dirty="0">
                <a:effectLst/>
                <a:latin typeface="-apple-system"/>
              </a:rPr>
              <a:t>Sixth</a:t>
            </a:r>
            <a:r>
              <a:rPr lang="en-US" sz="2400" b="0" i="0" dirty="0">
                <a:effectLst/>
                <a:latin typeface="-apple-system"/>
              </a:rPr>
              <a:t> no sooner had begun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About the beast to grope,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Then, seizing on the swinging tail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That fell within his scope,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"I see," -</a:t>
            </a:r>
            <a:r>
              <a:rPr lang="en-US" sz="2400" b="0" i="0" dirty="0" err="1">
                <a:effectLst/>
                <a:latin typeface="-apple-system"/>
              </a:rPr>
              <a:t>quoth</a:t>
            </a:r>
            <a:r>
              <a:rPr lang="en-US" sz="2400" b="0" i="0" dirty="0">
                <a:effectLst/>
                <a:latin typeface="-apple-system"/>
              </a:rPr>
              <a:t> he,- "the Elephant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Is very like a rope!"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And so these men of </a:t>
            </a:r>
            <a:r>
              <a:rPr lang="en-US" sz="2400" b="0" i="0" dirty="0" err="1">
                <a:effectLst/>
                <a:latin typeface="-apple-system"/>
              </a:rPr>
              <a:t>Indostan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Disputed loud and long,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Each in his own opinion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Exceeding stiff and strong,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Though each was partly in the right,</a:t>
            </a:r>
            <a:br>
              <a:rPr lang="en-US" sz="2400" dirty="0"/>
            </a:br>
            <a:r>
              <a:rPr lang="en-US" sz="2400" b="0" i="0" dirty="0">
                <a:effectLst/>
                <a:latin typeface="-apple-system"/>
              </a:rPr>
              <a:t>And all were in the wrong!</a:t>
            </a:r>
            <a:endParaRPr lang="en-GB" sz="2400" dirty="0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F110434E-B61C-47C9-914C-2A3BA54BE2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162"/>
          <a:stretch/>
        </p:blipFill>
        <p:spPr>
          <a:xfrm>
            <a:off x="5405862" y="1841199"/>
            <a:ext cx="6019331" cy="3172355"/>
          </a:xfrm>
          <a:prstGeom prst="rect">
            <a:avLst/>
          </a:prstGeom>
          <a:effectLst/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EF5BFA9-BF95-4143-AB9D-8E7912441C47}"/>
              </a:ext>
            </a:extLst>
          </p:cNvPr>
          <p:cNvSpPr txBox="1"/>
          <p:nvPr/>
        </p:nvSpPr>
        <p:spPr>
          <a:xfrm>
            <a:off x="6612640" y="1996214"/>
            <a:ext cx="3813771" cy="2862322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r>
              <a:rPr lang="en-US" sz="2000" b="0" i="0" dirty="0">
                <a:solidFill>
                  <a:schemeClr val="bg1"/>
                </a:solidFill>
                <a:effectLst/>
                <a:latin typeface="-apple-system"/>
              </a:rPr>
              <a:t>MORAL</a:t>
            </a:r>
            <a:br>
              <a:rPr lang="en-US" sz="2000" dirty="0">
                <a:solidFill>
                  <a:schemeClr val="bg1"/>
                </a:solidFill>
              </a:rPr>
            </a:b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b="0" i="0" dirty="0">
                <a:solidFill>
                  <a:schemeClr val="bg1"/>
                </a:solidFill>
                <a:effectLst/>
                <a:latin typeface="-apple-system"/>
              </a:rPr>
              <a:t>So, oft in </a:t>
            </a:r>
            <a:r>
              <a:rPr lang="en-US" sz="2000" b="0" i="0" dirty="0" err="1">
                <a:solidFill>
                  <a:schemeClr val="bg1"/>
                </a:solidFill>
                <a:effectLst/>
                <a:latin typeface="-apple-system"/>
              </a:rPr>
              <a:t>theologic</a:t>
            </a:r>
            <a:r>
              <a:rPr lang="en-US" sz="2000" b="0" i="0" dirty="0">
                <a:solidFill>
                  <a:schemeClr val="bg1"/>
                </a:solidFill>
                <a:effectLst/>
                <a:latin typeface="-apple-system"/>
              </a:rPr>
              <a:t> wars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b="0" i="0" dirty="0">
                <a:solidFill>
                  <a:schemeClr val="bg1"/>
                </a:solidFill>
                <a:effectLst/>
                <a:latin typeface="-apple-system"/>
              </a:rPr>
              <a:t>The disputants, I ween,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b="0" i="0" dirty="0">
                <a:solidFill>
                  <a:schemeClr val="bg1"/>
                </a:solidFill>
                <a:effectLst/>
                <a:latin typeface="-apple-system"/>
              </a:rPr>
              <a:t>Rail on in utter ignorance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b="0" i="0" dirty="0">
                <a:solidFill>
                  <a:schemeClr val="bg1"/>
                </a:solidFill>
                <a:effectLst/>
                <a:latin typeface="-apple-system"/>
              </a:rPr>
              <a:t>Of what each other mean;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b="0" i="1" dirty="0">
                <a:solidFill>
                  <a:schemeClr val="bg1"/>
                </a:solidFill>
                <a:effectLst/>
                <a:latin typeface="-apple-system"/>
              </a:rPr>
              <a:t>And prate about an Elephant</a:t>
            </a:r>
            <a:br>
              <a:rPr lang="en-US" sz="2000" b="0" i="1" dirty="0">
                <a:solidFill>
                  <a:schemeClr val="bg1"/>
                </a:solidFill>
                <a:effectLst/>
                <a:latin typeface="-apple-system"/>
              </a:rPr>
            </a:br>
            <a:r>
              <a:rPr lang="en-US" sz="2000" b="0" i="1" dirty="0">
                <a:solidFill>
                  <a:schemeClr val="bg1"/>
                </a:solidFill>
                <a:effectLst/>
                <a:latin typeface="-apple-system"/>
              </a:rPr>
              <a:t>Not one of them has seen!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354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435ED-FDA6-4EA8-9C47-6D2F8086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10 Schools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F96D6-3DE1-45C5-AB3B-F1A3969FC0D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The Design School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The Planning School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The Positioning School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The Entrepreneurial School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FFFF"/>
                </a:solidFill>
              </a:rPr>
              <a:t>The Cognitive School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FC9DD2-388B-4BC2-A4E3-4BF99C63E0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en-GB" dirty="0">
                <a:solidFill>
                  <a:srgbClr val="FFFFFF"/>
                </a:solidFill>
              </a:rPr>
              <a:t>The Learning School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dirty="0">
                <a:solidFill>
                  <a:srgbClr val="FFFFFF"/>
                </a:solidFill>
              </a:rPr>
              <a:t>The Power School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dirty="0">
                <a:solidFill>
                  <a:srgbClr val="FFFFFF"/>
                </a:solidFill>
              </a:rPr>
              <a:t>The Cultural School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dirty="0">
                <a:solidFill>
                  <a:srgbClr val="FFFFFF"/>
                </a:solidFill>
              </a:rPr>
              <a:t>The Environmental School</a:t>
            </a:r>
          </a:p>
          <a:p>
            <a:pPr marL="514350" indent="-514350">
              <a:buFont typeface="+mj-lt"/>
              <a:buAutoNum type="arabicPeriod" startAt="6"/>
            </a:pPr>
            <a:r>
              <a:rPr lang="en-GB" dirty="0">
                <a:solidFill>
                  <a:srgbClr val="FFFFFF"/>
                </a:solidFill>
              </a:rPr>
              <a:t>The Configuration School</a:t>
            </a:r>
          </a:p>
          <a:p>
            <a:endParaRPr lang="en-GB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573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Why Change Management Doesn't Work: Millions Are Still Leaving The  Workforce—Should You?">
            <a:extLst>
              <a:ext uri="{FF2B5EF4-FFF2-40B4-BE49-F238E27FC236}">
                <a16:creationId xmlns:a16="http://schemas.microsoft.com/office/drawing/2014/main" id="{28F21CFF-F489-4110-970D-DAA667E3E9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500" y="0"/>
            <a:ext cx="10287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DEFCD0-88C5-4D43-885A-ED2154547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3669" y="90007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Key insights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95592-9BFE-475D-9E2F-C64F3A0A6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1825625"/>
            <a:ext cx="4946964" cy="3959539"/>
          </a:xfrm>
          <a:solidFill>
            <a:schemeClr val="accent4"/>
          </a:solidFill>
        </p:spPr>
        <p:txBody>
          <a:bodyPr/>
          <a:lstStyle/>
          <a:p>
            <a:r>
              <a:rPr lang="en-GB" dirty="0"/>
              <a:t>Can we ever see the whole picture, or are our perspectives always limited?</a:t>
            </a:r>
          </a:p>
          <a:p>
            <a:r>
              <a:rPr lang="en-GB" dirty="0"/>
              <a:t>Humility is important – we should always be prepared to learn from others</a:t>
            </a:r>
          </a:p>
          <a:p>
            <a:r>
              <a:rPr lang="en-GB" dirty="0"/>
              <a:t>Context is everything</a:t>
            </a:r>
          </a:p>
          <a:p>
            <a:r>
              <a:rPr lang="en-GB" dirty="0"/>
              <a:t>Away from command and control</a:t>
            </a:r>
          </a:p>
        </p:txBody>
      </p:sp>
    </p:spTree>
    <p:extLst>
      <p:ext uri="{BB962C8B-B14F-4D97-AF65-F5344CB8AC3E}">
        <p14:creationId xmlns:p14="http://schemas.microsoft.com/office/powerpoint/2010/main" val="177528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A3651D8-D014-431D-98D4-D1EDBCDD1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47598C-F7E3-472D-B78F-8EF1E0480C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Saxe JG (1816-1887) Blind Men and the Elephant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https://www.allaboutphilosophy.org/blind-men-and-the-elephant.htm</a:t>
            </a:r>
            <a:endParaRPr lang="en-GB" dirty="0"/>
          </a:p>
          <a:p>
            <a:r>
              <a:rPr lang="en-GB" dirty="0"/>
              <a:t>Mintzberg, H., Ahlstrand B., and </a:t>
            </a:r>
            <a:r>
              <a:rPr lang="en-GB" dirty="0" err="1"/>
              <a:t>Lampel</a:t>
            </a:r>
            <a:r>
              <a:rPr lang="en-GB" dirty="0"/>
              <a:t>, J. (2008) </a:t>
            </a:r>
            <a:r>
              <a:rPr lang="en-US" i="1" dirty="0"/>
              <a:t>Strategy Safari: The complete guide through the wilds of strategic management </a:t>
            </a:r>
            <a:r>
              <a:rPr lang="en-US" dirty="0"/>
              <a:t>(2nd Edition). London: FT Publishing.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7017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608</Words>
  <Application>Microsoft Office PowerPoint</Application>
  <PresentationFormat>Widescreen</PresentationFormat>
  <Paragraphs>39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-apple-system</vt:lpstr>
      <vt:lpstr>Arial</vt:lpstr>
      <vt:lpstr>Calibri</vt:lpstr>
      <vt:lpstr>Calibri Light</vt:lpstr>
      <vt:lpstr>Myriad Pro</vt:lpstr>
      <vt:lpstr>Office Theme</vt:lpstr>
      <vt:lpstr>20140311PresentationUWTSDTemplate</vt:lpstr>
      <vt:lpstr>The Strategy Safari</vt:lpstr>
      <vt:lpstr>A cautionary tale in the context of culture and the importance of being aware of our limitations</vt:lpstr>
      <vt:lpstr>PowerPoint Presentation</vt:lpstr>
      <vt:lpstr>Blind Men and the Elephant – A Poem by John Godfrey Saxe</vt:lpstr>
      <vt:lpstr>Blind Men and the Elephant – A Poem by John Godfrey Saxe</vt:lpstr>
      <vt:lpstr>Blind Men and the Elephant – A Poem by John Godfrey Saxe</vt:lpstr>
      <vt:lpstr>PowerPoint Presentation</vt:lpstr>
      <vt:lpstr>10 Schools</vt:lpstr>
      <vt:lpstr>Key insights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 Schools of Strategic Management</dc:title>
  <dc:creator>Mike Durke</dc:creator>
  <cp:lastModifiedBy>Mike Durke</cp:lastModifiedBy>
  <cp:revision>5</cp:revision>
  <dcterms:created xsi:type="dcterms:W3CDTF">2022-02-20T16:10:42Z</dcterms:created>
  <dcterms:modified xsi:type="dcterms:W3CDTF">2024-04-12T08:24:55Z</dcterms:modified>
</cp:coreProperties>
</file>