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9"/>
  </p:notesMasterIdLst>
  <p:sldIdLst>
    <p:sldId id="590" r:id="rId2"/>
    <p:sldId id="599" r:id="rId3"/>
    <p:sldId id="559" r:id="rId4"/>
    <p:sldId id="562" r:id="rId5"/>
    <p:sldId id="595" r:id="rId6"/>
    <p:sldId id="593" r:id="rId7"/>
    <p:sldId id="598" r:id="rId8"/>
    <p:sldId id="594" r:id="rId9"/>
    <p:sldId id="592" r:id="rId10"/>
    <p:sldId id="584" r:id="rId11"/>
    <p:sldId id="588" r:id="rId12"/>
    <p:sldId id="566" r:id="rId13"/>
    <p:sldId id="585" r:id="rId14"/>
    <p:sldId id="522" r:id="rId15"/>
    <p:sldId id="328" r:id="rId16"/>
    <p:sldId id="600" r:id="rId17"/>
    <p:sldId id="563" r:id="rId18"/>
    <p:sldId id="567" r:id="rId19"/>
    <p:sldId id="531" r:id="rId20"/>
    <p:sldId id="580" r:id="rId21"/>
    <p:sldId id="543" r:id="rId22"/>
    <p:sldId id="544" r:id="rId23"/>
    <p:sldId id="569" r:id="rId24"/>
    <p:sldId id="583" r:id="rId25"/>
    <p:sldId id="591" r:id="rId26"/>
    <p:sldId id="504" r:id="rId27"/>
    <p:sldId id="489" r:id="rId28"/>
    <p:sldId id="573" r:id="rId29"/>
    <p:sldId id="532" r:id="rId30"/>
    <p:sldId id="596" r:id="rId31"/>
    <p:sldId id="597" r:id="rId32"/>
    <p:sldId id="535" r:id="rId33"/>
    <p:sldId id="534" r:id="rId34"/>
    <p:sldId id="537" r:id="rId35"/>
    <p:sldId id="578" r:id="rId36"/>
    <p:sldId id="586" r:id="rId37"/>
    <p:sldId id="589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9" d="100"/>
          <a:sy n="119" d="100"/>
        </p:scale>
        <p:origin x="2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75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5C4274-0B61-4459-8F9B-E23453F8570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319198F-93E3-47EA-B102-DE933162A766}">
      <dgm:prSet/>
      <dgm:spPr/>
      <dgm:t>
        <a:bodyPr/>
        <a:lstStyle/>
        <a:p>
          <a:r>
            <a:rPr lang="en-GB" b="1" dirty="0"/>
            <a:t>Normative</a:t>
          </a:r>
          <a:r>
            <a:rPr lang="en-GB" dirty="0"/>
            <a:t> or prescriptive claims tell us, or affirm, what ought to be the case. </a:t>
          </a:r>
          <a:endParaRPr lang="en-US" dirty="0"/>
        </a:p>
      </dgm:t>
    </dgm:pt>
    <dgm:pt modelId="{520F13C8-070D-4C60-B853-42312CBA81C4}" type="parTrans" cxnId="{44833572-0CE0-463D-8B2F-F4CAD3C68955}">
      <dgm:prSet/>
      <dgm:spPr/>
      <dgm:t>
        <a:bodyPr/>
        <a:lstStyle/>
        <a:p>
          <a:endParaRPr lang="en-US"/>
        </a:p>
      </dgm:t>
    </dgm:pt>
    <dgm:pt modelId="{F6E3EA37-BF50-4D50-A5AB-34FAB7E081FA}" type="sibTrans" cxnId="{44833572-0CE0-463D-8B2F-F4CAD3C68955}">
      <dgm:prSet/>
      <dgm:spPr/>
      <dgm:t>
        <a:bodyPr/>
        <a:lstStyle/>
        <a:p>
          <a:endParaRPr lang="en-US"/>
        </a:p>
      </dgm:t>
    </dgm:pt>
    <dgm:pt modelId="{0079A08E-8D35-48D9-A951-7BEF63EEBCBD}">
      <dgm:prSet/>
      <dgm:spPr/>
      <dgm:t>
        <a:bodyPr/>
        <a:lstStyle/>
        <a:p>
          <a:r>
            <a:rPr lang="en-GB" b="1" dirty="0"/>
            <a:t>Descriptive</a:t>
          </a:r>
          <a:r>
            <a:rPr lang="en-GB" dirty="0"/>
            <a:t> claims simply tell us, or affirm, what is the case, or at least what is believed to be the case. </a:t>
          </a:r>
          <a:endParaRPr lang="en-US" dirty="0"/>
        </a:p>
      </dgm:t>
    </dgm:pt>
    <dgm:pt modelId="{A25240EC-0CD0-4B31-A117-6764030F12A0}" type="parTrans" cxnId="{BA85ECAF-F962-478F-871E-0B3FE44C9BFB}">
      <dgm:prSet/>
      <dgm:spPr/>
      <dgm:t>
        <a:bodyPr/>
        <a:lstStyle/>
        <a:p>
          <a:endParaRPr lang="en-US"/>
        </a:p>
      </dgm:t>
    </dgm:pt>
    <dgm:pt modelId="{23B009FF-EFB6-44DA-AEE6-8FF7511A2681}" type="sibTrans" cxnId="{BA85ECAF-F962-478F-871E-0B3FE44C9BFB}">
      <dgm:prSet/>
      <dgm:spPr/>
      <dgm:t>
        <a:bodyPr/>
        <a:lstStyle/>
        <a:p>
          <a:endParaRPr lang="en-US"/>
        </a:p>
      </dgm:t>
    </dgm:pt>
    <dgm:pt modelId="{E65B0262-77A2-4672-9FE5-5BFA6AF1EB67}" type="pres">
      <dgm:prSet presAssocID="{BF5C4274-0B61-4459-8F9B-E23453F8570C}" presName="vert0" presStyleCnt="0">
        <dgm:presLayoutVars>
          <dgm:dir/>
          <dgm:animOne val="branch"/>
          <dgm:animLvl val="lvl"/>
        </dgm:presLayoutVars>
      </dgm:prSet>
      <dgm:spPr/>
    </dgm:pt>
    <dgm:pt modelId="{378EF7CE-EF06-457A-BE4A-C89F98660F5B}" type="pres">
      <dgm:prSet presAssocID="{0319198F-93E3-47EA-B102-DE933162A766}" presName="thickLine" presStyleLbl="alignNode1" presStyleIdx="0" presStyleCnt="2"/>
      <dgm:spPr/>
    </dgm:pt>
    <dgm:pt modelId="{6CAE2AB7-8CA3-4ADE-8E40-67EF20EA995C}" type="pres">
      <dgm:prSet presAssocID="{0319198F-93E3-47EA-B102-DE933162A766}" presName="horz1" presStyleCnt="0"/>
      <dgm:spPr/>
    </dgm:pt>
    <dgm:pt modelId="{1990A541-F540-4C5C-89BC-80D50FE3869D}" type="pres">
      <dgm:prSet presAssocID="{0319198F-93E3-47EA-B102-DE933162A766}" presName="tx1" presStyleLbl="revTx" presStyleIdx="0" presStyleCnt="2"/>
      <dgm:spPr/>
    </dgm:pt>
    <dgm:pt modelId="{50A68E1B-92E2-4C45-B30D-B25ED3AB4775}" type="pres">
      <dgm:prSet presAssocID="{0319198F-93E3-47EA-B102-DE933162A766}" presName="vert1" presStyleCnt="0"/>
      <dgm:spPr/>
    </dgm:pt>
    <dgm:pt modelId="{C31CCE71-7C85-4642-B442-BB0B78447C8A}" type="pres">
      <dgm:prSet presAssocID="{0079A08E-8D35-48D9-A951-7BEF63EEBCBD}" presName="thickLine" presStyleLbl="alignNode1" presStyleIdx="1" presStyleCnt="2"/>
      <dgm:spPr/>
    </dgm:pt>
    <dgm:pt modelId="{709E1B29-9817-4449-A66E-B9A4C6A5BEBC}" type="pres">
      <dgm:prSet presAssocID="{0079A08E-8D35-48D9-A951-7BEF63EEBCBD}" presName="horz1" presStyleCnt="0"/>
      <dgm:spPr/>
    </dgm:pt>
    <dgm:pt modelId="{332B41D3-5384-46E1-8245-B371B882A819}" type="pres">
      <dgm:prSet presAssocID="{0079A08E-8D35-48D9-A951-7BEF63EEBCBD}" presName="tx1" presStyleLbl="revTx" presStyleIdx="1" presStyleCnt="2"/>
      <dgm:spPr/>
    </dgm:pt>
    <dgm:pt modelId="{DDB12B14-7589-4103-A4D3-8B1B81C7F07D}" type="pres">
      <dgm:prSet presAssocID="{0079A08E-8D35-48D9-A951-7BEF63EEBCBD}" presName="vert1" presStyleCnt="0"/>
      <dgm:spPr/>
    </dgm:pt>
  </dgm:ptLst>
  <dgm:cxnLst>
    <dgm:cxn modelId="{BF2F9161-D400-455F-AC9B-DC84F64E216D}" type="presOf" srcId="{BF5C4274-0B61-4459-8F9B-E23453F8570C}" destId="{E65B0262-77A2-4672-9FE5-5BFA6AF1EB67}" srcOrd="0" destOrd="0" presId="urn:microsoft.com/office/officeart/2008/layout/LinedList"/>
    <dgm:cxn modelId="{3D243669-3BE4-4290-ADDE-BFE126CDF8F3}" type="presOf" srcId="{0319198F-93E3-47EA-B102-DE933162A766}" destId="{1990A541-F540-4C5C-89BC-80D50FE3869D}" srcOrd="0" destOrd="0" presId="urn:microsoft.com/office/officeart/2008/layout/LinedList"/>
    <dgm:cxn modelId="{44833572-0CE0-463D-8B2F-F4CAD3C68955}" srcId="{BF5C4274-0B61-4459-8F9B-E23453F8570C}" destId="{0319198F-93E3-47EA-B102-DE933162A766}" srcOrd="0" destOrd="0" parTransId="{520F13C8-070D-4C60-B853-42312CBA81C4}" sibTransId="{F6E3EA37-BF50-4D50-A5AB-34FAB7E081FA}"/>
    <dgm:cxn modelId="{95EBD67A-655F-4721-9FDB-CDADBBB32000}" type="presOf" srcId="{0079A08E-8D35-48D9-A951-7BEF63EEBCBD}" destId="{332B41D3-5384-46E1-8245-B371B882A819}" srcOrd="0" destOrd="0" presId="urn:microsoft.com/office/officeart/2008/layout/LinedList"/>
    <dgm:cxn modelId="{BA85ECAF-F962-478F-871E-0B3FE44C9BFB}" srcId="{BF5C4274-0B61-4459-8F9B-E23453F8570C}" destId="{0079A08E-8D35-48D9-A951-7BEF63EEBCBD}" srcOrd="1" destOrd="0" parTransId="{A25240EC-0CD0-4B31-A117-6764030F12A0}" sibTransId="{23B009FF-EFB6-44DA-AEE6-8FF7511A2681}"/>
    <dgm:cxn modelId="{ECF5E0D3-161F-44BB-8202-CE90EAAA8DCB}" type="presParOf" srcId="{E65B0262-77A2-4672-9FE5-5BFA6AF1EB67}" destId="{378EF7CE-EF06-457A-BE4A-C89F98660F5B}" srcOrd="0" destOrd="0" presId="urn:microsoft.com/office/officeart/2008/layout/LinedList"/>
    <dgm:cxn modelId="{E4C38A22-3AC1-4B3E-AC79-5450D96E4188}" type="presParOf" srcId="{E65B0262-77A2-4672-9FE5-5BFA6AF1EB67}" destId="{6CAE2AB7-8CA3-4ADE-8E40-67EF20EA995C}" srcOrd="1" destOrd="0" presId="urn:microsoft.com/office/officeart/2008/layout/LinedList"/>
    <dgm:cxn modelId="{BA673A48-28BD-4B53-BB56-DB7A30DA10A3}" type="presParOf" srcId="{6CAE2AB7-8CA3-4ADE-8E40-67EF20EA995C}" destId="{1990A541-F540-4C5C-89BC-80D50FE3869D}" srcOrd="0" destOrd="0" presId="urn:microsoft.com/office/officeart/2008/layout/LinedList"/>
    <dgm:cxn modelId="{5D2DF570-EC3C-4992-A00F-AA0998C6D8CD}" type="presParOf" srcId="{6CAE2AB7-8CA3-4ADE-8E40-67EF20EA995C}" destId="{50A68E1B-92E2-4C45-B30D-B25ED3AB4775}" srcOrd="1" destOrd="0" presId="urn:microsoft.com/office/officeart/2008/layout/LinedList"/>
    <dgm:cxn modelId="{B69626E4-B77C-41A9-AB86-2B9BDB72F069}" type="presParOf" srcId="{E65B0262-77A2-4672-9FE5-5BFA6AF1EB67}" destId="{C31CCE71-7C85-4642-B442-BB0B78447C8A}" srcOrd="2" destOrd="0" presId="urn:microsoft.com/office/officeart/2008/layout/LinedList"/>
    <dgm:cxn modelId="{0D5B1AFA-6730-4C08-AEB7-AFE5F686A6D0}" type="presParOf" srcId="{E65B0262-77A2-4672-9FE5-5BFA6AF1EB67}" destId="{709E1B29-9817-4449-A66E-B9A4C6A5BEBC}" srcOrd="3" destOrd="0" presId="urn:microsoft.com/office/officeart/2008/layout/LinedList"/>
    <dgm:cxn modelId="{255CA0BD-F08B-4791-90C1-BE7610A813B3}" type="presParOf" srcId="{709E1B29-9817-4449-A66E-B9A4C6A5BEBC}" destId="{332B41D3-5384-46E1-8245-B371B882A819}" srcOrd="0" destOrd="0" presId="urn:microsoft.com/office/officeart/2008/layout/LinedList"/>
    <dgm:cxn modelId="{A4BEE7D4-9541-4543-AE35-1F9E98CCA4B0}" type="presParOf" srcId="{709E1B29-9817-4449-A66E-B9A4C6A5BEBC}" destId="{DDB12B14-7589-4103-A4D3-8B1B81C7F07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ED5109-656E-4700-9F88-76798B6989DC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E1A092D-1ADD-42C2-81CF-882DFBDCF8E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In business ethics, do the </a:t>
          </a:r>
          <a:r>
            <a:rPr lang="en-GB" sz="2400" b="1" dirty="0"/>
            <a:t>means</a:t>
          </a:r>
          <a:r>
            <a:rPr lang="en-GB" sz="2400" dirty="0"/>
            <a:t> justify the </a:t>
          </a:r>
          <a:r>
            <a:rPr lang="en-GB" sz="2400" b="1" dirty="0"/>
            <a:t>ends</a:t>
          </a:r>
          <a:r>
            <a:rPr lang="en-GB" sz="2400" dirty="0"/>
            <a:t>, or do the ends justify the means? </a:t>
          </a:r>
          <a:endParaRPr lang="en-US" sz="2400" dirty="0"/>
        </a:p>
      </dgm:t>
    </dgm:pt>
    <dgm:pt modelId="{822F49AB-FF8F-4989-B574-0B891A034DB6}" type="parTrans" cxnId="{CAA4F9D4-9D3C-4F6E-A649-FFA9CA2AD462}">
      <dgm:prSet/>
      <dgm:spPr/>
      <dgm:t>
        <a:bodyPr/>
        <a:lstStyle/>
        <a:p>
          <a:endParaRPr lang="en-US"/>
        </a:p>
      </dgm:t>
    </dgm:pt>
    <dgm:pt modelId="{8716EA2D-D5CD-479B-84E3-926E3EF98E3C}" type="sibTrans" cxnId="{CAA4F9D4-9D3C-4F6E-A649-FFA9CA2AD46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BDA3A93-E71F-4421-8802-56B619C118E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Is it better to have a set of rules telling you what you ought to do in any particular situation ?</a:t>
          </a:r>
          <a:endParaRPr lang="en-US" sz="2400" dirty="0"/>
        </a:p>
      </dgm:t>
    </dgm:pt>
    <dgm:pt modelId="{F313D2C1-24E8-4755-B028-EA61303D7DB8}" type="parTrans" cxnId="{9ED005EA-87EB-41BC-B81F-B511039F0105}">
      <dgm:prSet/>
      <dgm:spPr/>
      <dgm:t>
        <a:bodyPr/>
        <a:lstStyle/>
        <a:p>
          <a:endParaRPr lang="en-US"/>
        </a:p>
      </dgm:t>
    </dgm:pt>
    <dgm:pt modelId="{2E3C3FC7-AEFB-48F6-80A7-98BF40832FFA}" type="sibTrans" cxnId="{9ED005EA-87EB-41BC-B81F-B511039F010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F12E904-1FC9-4B4B-AE4D-C0F2578E997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Or should you worry more about how things are going to end up and do whatever is necessary to reach that goal?</a:t>
          </a:r>
          <a:endParaRPr lang="en-US" sz="2400" dirty="0"/>
        </a:p>
      </dgm:t>
    </dgm:pt>
    <dgm:pt modelId="{CAE966B4-F0C9-47C0-AFAF-E7CBD8132C9F}" type="parTrans" cxnId="{4AFB5C15-F5BB-4706-AD86-CEDD33727F22}">
      <dgm:prSet/>
      <dgm:spPr/>
      <dgm:t>
        <a:bodyPr/>
        <a:lstStyle/>
        <a:p>
          <a:endParaRPr lang="en-US"/>
        </a:p>
      </dgm:t>
    </dgm:pt>
    <dgm:pt modelId="{09C2F8AE-F717-4965-B2E0-C8FB059017EF}" type="sibTrans" cxnId="{4AFB5C15-F5BB-4706-AD86-CEDD33727F2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5D1691C-EE85-4AC8-BA26-BEEBEB32A4B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When the means justify the ends, ethical consideration focuses on what you do, not the consequences of what you have done.</a:t>
          </a:r>
          <a:endParaRPr lang="en-US" sz="2400" dirty="0"/>
        </a:p>
      </dgm:t>
    </dgm:pt>
    <dgm:pt modelId="{F315FFC0-0C36-4E66-8E18-BBC0E45D5B1D}" type="parTrans" cxnId="{0DCB0674-002A-41FB-A676-EEA2F59382EF}">
      <dgm:prSet/>
      <dgm:spPr/>
      <dgm:t>
        <a:bodyPr/>
        <a:lstStyle/>
        <a:p>
          <a:endParaRPr lang="en-US"/>
        </a:p>
      </dgm:t>
    </dgm:pt>
    <dgm:pt modelId="{A16B0C90-E1BC-4F40-A5FE-3D51A66D5782}" type="sibTrans" cxnId="{0DCB0674-002A-41FB-A676-EEA2F59382EF}">
      <dgm:prSet/>
      <dgm:spPr/>
      <dgm:t>
        <a:bodyPr/>
        <a:lstStyle/>
        <a:p>
          <a:endParaRPr lang="en-US"/>
        </a:p>
      </dgm:t>
    </dgm:pt>
    <dgm:pt modelId="{0B1D67C3-5A73-4C10-BC3C-CC5CA95F05C6}" type="pres">
      <dgm:prSet presAssocID="{A8ED5109-656E-4700-9F88-76798B6989DC}" presName="root" presStyleCnt="0">
        <dgm:presLayoutVars>
          <dgm:dir/>
          <dgm:resizeHandles val="exact"/>
        </dgm:presLayoutVars>
      </dgm:prSet>
      <dgm:spPr/>
    </dgm:pt>
    <dgm:pt modelId="{07181B32-9DD1-4AD4-A789-9B61813568F6}" type="pres">
      <dgm:prSet presAssocID="{A8ED5109-656E-4700-9F88-76798B6989DC}" presName="container" presStyleCnt="0">
        <dgm:presLayoutVars>
          <dgm:dir/>
          <dgm:resizeHandles val="exact"/>
        </dgm:presLayoutVars>
      </dgm:prSet>
      <dgm:spPr/>
    </dgm:pt>
    <dgm:pt modelId="{E216B78B-307E-4034-ADC8-8E33F7F99F54}" type="pres">
      <dgm:prSet presAssocID="{3E1A092D-1ADD-42C2-81CF-882DFBDCF8ED}" presName="compNode" presStyleCnt="0"/>
      <dgm:spPr/>
    </dgm:pt>
    <dgm:pt modelId="{E2E97879-AE63-49A4-A7CC-18EF084F899E}" type="pres">
      <dgm:prSet presAssocID="{3E1A092D-1ADD-42C2-81CF-882DFBDCF8ED}" presName="iconBgRect" presStyleLbl="bgShp" presStyleIdx="0" presStyleCnt="4"/>
      <dgm:spPr/>
    </dgm:pt>
    <dgm:pt modelId="{76B33D00-FBEC-4BD9-AF1E-3DC77750910C}" type="pres">
      <dgm:prSet presAssocID="{3E1A092D-1ADD-42C2-81CF-882DFBDCF8E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217D87D7-A3AE-4FC1-B997-F09F1BC98599}" type="pres">
      <dgm:prSet presAssocID="{3E1A092D-1ADD-42C2-81CF-882DFBDCF8ED}" presName="spaceRect" presStyleCnt="0"/>
      <dgm:spPr/>
    </dgm:pt>
    <dgm:pt modelId="{A81BB3FC-1DD3-4593-A5CD-62371712E22D}" type="pres">
      <dgm:prSet presAssocID="{3E1A092D-1ADD-42C2-81CF-882DFBDCF8ED}" presName="textRect" presStyleLbl="revTx" presStyleIdx="0" presStyleCnt="4">
        <dgm:presLayoutVars>
          <dgm:chMax val="1"/>
          <dgm:chPref val="1"/>
        </dgm:presLayoutVars>
      </dgm:prSet>
      <dgm:spPr/>
    </dgm:pt>
    <dgm:pt modelId="{BB25B42E-0065-44F6-983F-38296718A362}" type="pres">
      <dgm:prSet presAssocID="{8716EA2D-D5CD-479B-84E3-926E3EF98E3C}" presName="sibTrans" presStyleLbl="sibTrans2D1" presStyleIdx="0" presStyleCnt="0"/>
      <dgm:spPr/>
    </dgm:pt>
    <dgm:pt modelId="{47B1109A-82A4-4F24-88D7-D3A0D6F2D854}" type="pres">
      <dgm:prSet presAssocID="{7BDA3A93-E71F-4421-8802-56B619C118E7}" presName="compNode" presStyleCnt="0"/>
      <dgm:spPr/>
    </dgm:pt>
    <dgm:pt modelId="{A61E7524-A832-4D2D-B47D-91EC9EAEC720}" type="pres">
      <dgm:prSet presAssocID="{7BDA3A93-E71F-4421-8802-56B619C118E7}" presName="iconBgRect" presStyleLbl="bgShp" presStyleIdx="1" presStyleCnt="4"/>
      <dgm:spPr/>
    </dgm:pt>
    <dgm:pt modelId="{5C8066C9-2743-4C41-BECD-9CF5F7FB9B4F}" type="pres">
      <dgm:prSet presAssocID="{7BDA3A93-E71F-4421-8802-56B619C118E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845C2193-9D92-4ECC-B6B1-0E7A8C915A4D}" type="pres">
      <dgm:prSet presAssocID="{7BDA3A93-E71F-4421-8802-56B619C118E7}" presName="spaceRect" presStyleCnt="0"/>
      <dgm:spPr/>
    </dgm:pt>
    <dgm:pt modelId="{38869BA0-3D15-4D26-8D3B-8905DAD099C4}" type="pres">
      <dgm:prSet presAssocID="{7BDA3A93-E71F-4421-8802-56B619C118E7}" presName="textRect" presStyleLbl="revTx" presStyleIdx="1" presStyleCnt="4">
        <dgm:presLayoutVars>
          <dgm:chMax val="1"/>
          <dgm:chPref val="1"/>
        </dgm:presLayoutVars>
      </dgm:prSet>
      <dgm:spPr/>
    </dgm:pt>
    <dgm:pt modelId="{6BE431C3-8579-42D8-9D88-1A4B20295372}" type="pres">
      <dgm:prSet presAssocID="{2E3C3FC7-AEFB-48F6-80A7-98BF40832FFA}" presName="sibTrans" presStyleLbl="sibTrans2D1" presStyleIdx="0" presStyleCnt="0"/>
      <dgm:spPr/>
    </dgm:pt>
    <dgm:pt modelId="{E6F3972E-954C-4077-BF5E-34783AA9DC1B}" type="pres">
      <dgm:prSet presAssocID="{BF12E904-1FC9-4B4B-AE4D-C0F2578E997A}" presName="compNode" presStyleCnt="0"/>
      <dgm:spPr/>
    </dgm:pt>
    <dgm:pt modelId="{BA1E0933-2E9C-4859-A16A-61F4AD476541}" type="pres">
      <dgm:prSet presAssocID="{BF12E904-1FC9-4B4B-AE4D-C0F2578E997A}" presName="iconBgRect" presStyleLbl="bgShp" presStyleIdx="2" presStyleCnt="4"/>
      <dgm:spPr/>
    </dgm:pt>
    <dgm:pt modelId="{EF85B8EB-7C03-4FA7-9571-BADD4D81DB1E}" type="pres">
      <dgm:prSet presAssocID="{BF12E904-1FC9-4B4B-AE4D-C0F2578E997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2149FEB-822C-4031-B3D4-1B8A0192E8C1}" type="pres">
      <dgm:prSet presAssocID="{BF12E904-1FC9-4B4B-AE4D-C0F2578E997A}" presName="spaceRect" presStyleCnt="0"/>
      <dgm:spPr/>
    </dgm:pt>
    <dgm:pt modelId="{6BB3AC3F-64DC-4A25-A3C9-FBC726422151}" type="pres">
      <dgm:prSet presAssocID="{BF12E904-1FC9-4B4B-AE4D-C0F2578E997A}" presName="textRect" presStyleLbl="revTx" presStyleIdx="2" presStyleCnt="4">
        <dgm:presLayoutVars>
          <dgm:chMax val="1"/>
          <dgm:chPref val="1"/>
        </dgm:presLayoutVars>
      </dgm:prSet>
      <dgm:spPr/>
    </dgm:pt>
    <dgm:pt modelId="{3EA7389B-03E6-4185-8AEA-AAE0B854356A}" type="pres">
      <dgm:prSet presAssocID="{09C2F8AE-F717-4965-B2E0-C8FB059017EF}" presName="sibTrans" presStyleLbl="sibTrans2D1" presStyleIdx="0" presStyleCnt="0"/>
      <dgm:spPr/>
    </dgm:pt>
    <dgm:pt modelId="{E7714BA7-0A06-4892-A63E-C4E82B58AAE7}" type="pres">
      <dgm:prSet presAssocID="{15D1691C-EE85-4AC8-BA26-BEEBEB32A4B5}" presName="compNode" presStyleCnt="0"/>
      <dgm:spPr/>
    </dgm:pt>
    <dgm:pt modelId="{6A5B2A39-63EB-4F82-88E8-BF8C26B01E46}" type="pres">
      <dgm:prSet presAssocID="{15D1691C-EE85-4AC8-BA26-BEEBEB32A4B5}" presName="iconBgRect" presStyleLbl="bgShp" presStyleIdx="3" presStyleCnt="4"/>
      <dgm:spPr/>
    </dgm:pt>
    <dgm:pt modelId="{B110DE15-E554-4435-8E0F-53BC47B4DD38}" type="pres">
      <dgm:prSet presAssocID="{15D1691C-EE85-4AC8-BA26-BEEBEB32A4B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076FF6B1-D645-460D-A78E-8DD7C3AC44C4}" type="pres">
      <dgm:prSet presAssocID="{15D1691C-EE85-4AC8-BA26-BEEBEB32A4B5}" presName="spaceRect" presStyleCnt="0"/>
      <dgm:spPr/>
    </dgm:pt>
    <dgm:pt modelId="{0B96AEBF-B414-4451-90CD-8F5AFDBD6CE8}" type="pres">
      <dgm:prSet presAssocID="{15D1691C-EE85-4AC8-BA26-BEEBEB32A4B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AFB5C15-F5BB-4706-AD86-CEDD33727F22}" srcId="{A8ED5109-656E-4700-9F88-76798B6989DC}" destId="{BF12E904-1FC9-4B4B-AE4D-C0F2578E997A}" srcOrd="2" destOrd="0" parTransId="{CAE966B4-F0C9-47C0-AFAF-E7CBD8132C9F}" sibTransId="{09C2F8AE-F717-4965-B2E0-C8FB059017EF}"/>
    <dgm:cxn modelId="{0A9FD32E-3864-4AEB-860F-2A0555E239E6}" type="presOf" srcId="{A8ED5109-656E-4700-9F88-76798B6989DC}" destId="{0B1D67C3-5A73-4C10-BC3C-CC5CA95F05C6}" srcOrd="0" destOrd="0" presId="urn:microsoft.com/office/officeart/2018/2/layout/IconCircleList"/>
    <dgm:cxn modelId="{0DCB0674-002A-41FB-A676-EEA2F59382EF}" srcId="{A8ED5109-656E-4700-9F88-76798B6989DC}" destId="{15D1691C-EE85-4AC8-BA26-BEEBEB32A4B5}" srcOrd="3" destOrd="0" parTransId="{F315FFC0-0C36-4E66-8E18-BBC0E45D5B1D}" sibTransId="{A16B0C90-E1BC-4F40-A5FE-3D51A66D5782}"/>
    <dgm:cxn modelId="{311F3680-5B36-424F-9A86-5B4F65B30468}" type="presOf" srcId="{09C2F8AE-F717-4965-B2E0-C8FB059017EF}" destId="{3EA7389B-03E6-4185-8AEA-AAE0B854356A}" srcOrd="0" destOrd="0" presId="urn:microsoft.com/office/officeart/2018/2/layout/IconCircleList"/>
    <dgm:cxn modelId="{F46A58A9-16FD-49DE-8D3F-579C9FB43F3C}" type="presOf" srcId="{15D1691C-EE85-4AC8-BA26-BEEBEB32A4B5}" destId="{0B96AEBF-B414-4451-90CD-8F5AFDBD6CE8}" srcOrd="0" destOrd="0" presId="urn:microsoft.com/office/officeart/2018/2/layout/IconCircleList"/>
    <dgm:cxn modelId="{09E3DBBF-18DE-48A3-92BA-B5F33C5E3644}" type="presOf" srcId="{3E1A092D-1ADD-42C2-81CF-882DFBDCF8ED}" destId="{A81BB3FC-1DD3-4593-A5CD-62371712E22D}" srcOrd="0" destOrd="0" presId="urn:microsoft.com/office/officeart/2018/2/layout/IconCircleList"/>
    <dgm:cxn modelId="{29DA64C6-8EA5-4F6D-9478-F5FB6C56A1B7}" type="presOf" srcId="{BF12E904-1FC9-4B4B-AE4D-C0F2578E997A}" destId="{6BB3AC3F-64DC-4A25-A3C9-FBC726422151}" srcOrd="0" destOrd="0" presId="urn:microsoft.com/office/officeart/2018/2/layout/IconCircleList"/>
    <dgm:cxn modelId="{67F300CD-F666-4AB7-90F8-73F8CF416A26}" type="presOf" srcId="{7BDA3A93-E71F-4421-8802-56B619C118E7}" destId="{38869BA0-3D15-4D26-8D3B-8905DAD099C4}" srcOrd="0" destOrd="0" presId="urn:microsoft.com/office/officeart/2018/2/layout/IconCircleList"/>
    <dgm:cxn modelId="{CAA4F9D4-9D3C-4F6E-A649-FFA9CA2AD462}" srcId="{A8ED5109-656E-4700-9F88-76798B6989DC}" destId="{3E1A092D-1ADD-42C2-81CF-882DFBDCF8ED}" srcOrd="0" destOrd="0" parTransId="{822F49AB-FF8F-4989-B574-0B891A034DB6}" sibTransId="{8716EA2D-D5CD-479B-84E3-926E3EF98E3C}"/>
    <dgm:cxn modelId="{5E2BEEE3-0163-4D29-8B4B-0FAF8D2CDCD2}" type="presOf" srcId="{2E3C3FC7-AEFB-48F6-80A7-98BF40832FFA}" destId="{6BE431C3-8579-42D8-9D88-1A4B20295372}" srcOrd="0" destOrd="0" presId="urn:microsoft.com/office/officeart/2018/2/layout/IconCircleList"/>
    <dgm:cxn modelId="{9ED005EA-87EB-41BC-B81F-B511039F0105}" srcId="{A8ED5109-656E-4700-9F88-76798B6989DC}" destId="{7BDA3A93-E71F-4421-8802-56B619C118E7}" srcOrd="1" destOrd="0" parTransId="{F313D2C1-24E8-4755-B028-EA61303D7DB8}" sibTransId="{2E3C3FC7-AEFB-48F6-80A7-98BF40832FFA}"/>
    <dgm:cxn modelId="{A81282F6-90B0-45E1-8D1F-04A666D1D2F9}" type="presOf" srcId="{8716EA2D-D5CD-479B-84E3-926E3EF98E3C}" destId="{BB25B42E-0065-44F6-983F-38296718A362}" srcOrd="0" destOrd="0" presId="urn:microsoft.com/office/officeart/2018/2/layout/IconCircleList"/>
    <dgm:cxn modelId="{4DECA27B-B438-473F-B052-B125CB22BEC0}" type="presParOf" srcId="{0B1D67C3-5A73-4C10-BC3C-CC5CA95F05C6}" destId="{07181B32-9DD1-4AD4-A789-9B61813568F6}" srcOrd="0" destOrd="0" presId="urn:microsoft.com/office/officeart/2018/2/layout/IconCircleList"/>
    <dgm:cxn modelId="{5750939B-5DD2-4188-A072-4EE88738AF23}" type="presParOf" srcId="{07181B32-9DD1-4AD4-A789-9B61813568F6}" destId="{E216B78B-307E-4034-ADC8-8E33F7F99F54}" srcOrd="0" destOrd="0" presId="urn:microsoft.com/office/officeart/2018/2/layout/IconCircleList"/>
    <dgm:cxn modelId="{E142FF4C-C4C7-406C-9749-84E4999C5BDE}" type="presParOf" srcId="{E216B78B-307E-4034-ADC8-8E33F7F99F54}" destId="{E2E97879-AE63-49A4-A7CC-18EF084F899E}" srcOrd="0" destOrd="0" presId="urn:microsoft.com/office/officeart/2018/2/layout/IconCircleList"/>
    <dgm:cxn modelId="{1D269431-7C6E-4C41-9E5D-ECBA6249E6F6}" type="presParOf" srcId="{E216B78B-307E-4034-ADC8-8E33F7F99F54}" destId="{76B33D00-FBEC-4BD9-AF1E-3DC77750910C}" srcOrd="1" destOrd="0" presId="urn:microsoft.com/office/officeart/2018/2/layout/IconCircleList"/>
    <dgm:cxn modelId="{0107C51B-BC0E-4418-B41A-A778784506FE}" type="presParOf" srcId="{E216B78B-307E-4034-ADC8-8E33F7F99F54}" destId="{217D87D7-A3AE-4FC1-B997-F09F1BC98599}" srcOrd="2" destOrd="0" presId="urn:microsoft.com/office/officeart/2018/2/layout/IconCircleList"/>
    <dgm:cxn modelId="{0DCFFAEF-2DD6-46ED-817F-001BE67570DD}" type="presParOf" srcId="{E216B78B-307E-4034-ADC8-8E33F7F99F54}" destId="{A81BB3FC-1DD3-4593-A5CD-62371712E22D}" srcOrd="3" destOrd="0" presId="urn:microsoft.com/office/officeart/2018/2/layout/IconCircleList"/>
    <dgm:cxn modelId="{2DDE8CEE-EFFE-43E3-B3CF-A4DF4FB3C6CD}" type="presParOf" srcId="{07181B32-9DD1-4AD4-A789-9B61813568F6}" destId="{BB25B42E-0065-44F6-983F-38296718A362}" srcOrd="1" destOrd="0" presId="urn:microsoft.com/office/officeart/2018/2/layout/IconCircleList"/>
    <dgm:cxn modelId="{D3D87CE7-43BB-49C3-BCEE-56052D53F793}" type="presParOf" srcId="{07181B32-9DD1-4AD4-A789-9B61813568F6}" destId="{47B1109A-82A4-4F24-88D7-D3A0D6F2D854}" srcOrd="2" destOrd="0" presId="urn:microsoft.com/office/officeart/2018/2/layout/IconCircleList"/>
    <dgm:cxn modelId="{5A6E05DB-040F-4F92-91AF-E67F69C251F6}" type="presParOf" srcId="{47B1109A-82A4-4F24-88D7-D3A0D6F2D854}" destId="{A61E7524-A832-4D2D-B47D-91EC9EAEC720}" srcOrd="0" destOrd="0" presId="urn:microsoft.com/office/officeart/2018/2/layout/IconCircleList"/>
    <dgm:cxn modelId="{F4A17D93-BEBD-4478-AA32-3772E577D64C}" type="presParOf" srcId="{47B1109A-82A4-4F24-88D7-D3A0D6F2D854}" destId="{5C8066C9-2743-4C41-BECD-9CF5F7FB9B4F}" srcOrd="1" destOrd="0" presId="urn:microsoft.com/office/officeart/2018/2/layout/IconCircleList"/>
    <dgm:cxn modelId="{FE99B10A-8F9C-4C4B-A58C-1838544738E8}" type="presParOf" srcId="{47B1109A-82A4-4F24-88D7-D3A0D6F2D854}" destId="{845C2193-9D92-4ECC-B6B1-0E7A8C915A4D}" srcOrd="2" destOrd="0" presId="urn:microsoft.com/office/officeart/2018/2/layout/IconCircleList"/>
    <dgm:cxn modelId="{EB771A73-605C-457E-8524-85AC773C9543}" type="presParOf" srcId="{47B1109A-82A4-4F24-88D7-D3A0D6F2D854}" destId="{38869BA0-3D15-4D26-8D3B-8905DAD099C4}" srcOrd="3" destOrd="0" presId="urn:microsoft.com/office/officeart/2018/2/layout/IconCircleList"/>
    <dgm:cxn modelId="{BDFFD225-918E-404E-8707-96D4F1156EBD}" type="presParOf" srcId="{07181B32-9DD1-4AD4-A789-9B61813568F6}" destId="{6BE431C3-8579-42D8-9D88-1A4B20295372}" srcOrd="3" destOrd="0" presId="urn:microsoft.com/office/officeart/2018/2/layout/IconCircleList"/>
    <dgm:cxn modelId="{B9BCBEB4-8438-4553-8ECC-5127EFCF873C}" type="presParOf" srcId="{07181B32-9DD1-4AD4-A789-9B61813568F6}" destId="{E6F3972E-954C-4077-BF5E-34783AA9DC1B}" srcOrd="4" destOrd="0" presId="urn:microsoft.com/office/officeart/2018/2/layout/IconCircleList"/>
    <dgm:cxn modelId="{06393352-8378-4C67-B3D5-FAB0599D1F51}" type="presParOf" srcId="{E6F3972E-954C-4077-BF5E-34783AA9DC1B}" destId="{BA1E0933-2E9C-4859-A16A-61F4AD476541}" srcOrd="0" destOrd="0" presId="urn:microsoft.com/office/officeart/2018/2/layout/IconCircleList"/>
    <dgm:cxn modelId="{3DAED6AC-BD46-4931-8C1E-2D010F227902}" type="presParOf" srcId="{E6F3972E-954C-4077-BF5E-34783AA9DC1B}" destId="{EF85B8EB-7C03-4FA7-9571-BADD4D81DB1E}" srcOrd="1" destOrd="0" presId="urn:microsoft.com/office/officeart/2018/2/layout/IconCircleList"/>
    <dgm:cxn modelId="{2121CA7E-B924-48EF-ADA1-D01E3B1758BA}" type="presParOf" srcId="{E6F3972E-954C-4077-BF5E-34783AA9DC1B}" destId="{F2149FEB-822C-4031-B3D4-1B8A0192E8C1}" srcOrd="2" destOrd="0" presId="urn:microsoft.com/office/officeart/2018/2/layout/IconCircleList"/>
    <dgm:cxn modelId="{54150899-6DB0-488A-9117-6605A56AA952}" type="presParOf" srcId="{E6F3972E-954C-4077-BF5E-34783AA9DC1B}" destId="{6BB3AC3F-64DC-4A25-A3C9-FBC726422151}" srcOrd="3" destOrd="0" presId="urn:microsoft.com/office/officeart/2018/2/layout/IconCircleList"/>
    <dgm:cxn modelId="{C2A0A39B-9719-45AF-8A5C-A4BBF71907B0}" type="presParOf" srcId="{07181B32-9DD1-4AD4-A789-9B61813568F6}" destId="{3EA7389B-03E6-4185-8AEA-AAE0B854356A}" srcOrd="5" destOrd="0" presId="urn:microsoft.com/office/officeart/2018/2/layout/IconCircleList"/>
    <dgm:cxn modelId="{78A86E54-8ACC-4450-A974-85CE636C410E}" type="presParOf" srcId="{07181B32-9DD1-4AD4-A789-9B61813568F6}" destId="{E7714BA7-0A06-4892-A63E-C4E82B58AAE7}" srcOrd="6" destOrd="0" presId="urn:microsoft.com/office/officeart/2018/2/layout/IconCircleList"/>
    <dgm:cxn modelId="{42D5E083-382E-4162-8B18-452D48918258}" type="presParOf" srcId="{E7714BA7-0A06-4892-A63E-C4E82B58AAE7}" destId="{6A5B2A39-63EB-4F82-88E8-BF8C26B01E46}" srcOrd="0" destOrd="0" presId="urn:microsoft.com/office/officeart/2018/2/layout/IconCircleList"/>
    <dgm:cxn modelId="{7BAB8178-1397-4543-B3E2-6F100D10FF04}" type="presParOf" srcId="{E7714BA7-0A06-4892-A63E-C4E82B58AAE7}" destId="{B110DE15-E554-4435-8E0F-53BC47B4DD38}" srcOrd="1" destOrd="0" presId="urn:microsoft.com/office/officeart/2018/2/layout/IconCircleList"/>
    <dgm:cxn modelId="{82990693-A593-4AD0-91A4-D790A70B7021}" type="presParOf" srcId="{E7714BA7-0A06-4892-A63E-C4E82B58AAE7}" destId="{076FF6B1-D645-460D-A78E-8DD7C3AC44C4}" srcOrd="2" destOrd="0" presId="urn:microsoft.com/office/officeart/2018/2/layout/IconCircleList"/>
    <dgm:cxn modelId="{F10EA60B-2796-4D6B-9C79-C019C4DE2FC7}" type="presParOf" srcId="{E7714BA7-0A06-4892-A63E-C4E82B58AAE7}" destId="{0B96AEBF-B414-4451-90CD-8F5AFDBD6CE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FEBE4CE-65A7-45C3-A6A2-30A7474170E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E364E18-122D-41FD-920E-8D43103F8E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Basic questions in business tend to be quantitative, and money is frequently the bottom line: </a:t>
          </a:r>
          <a:endParaRPr lang="en-US"/>
        </a:p>
      </dgm:t>
    </dgm:pt>
    <dgm:pt modelId="{49B910D5-F947-49B2-ABD5-121753A9B700}" type="parTrans" cxnId="{25B239C5-59AD-4029-B1E8-DBB7D462BC6A}">
      <dgm:prSet/>
      <dgm:spPr/>
      <dgm:t>
        <a:bodyPr/>
        <a:lstStyle/>
        <a:p>
          <a:endParaRPr lang="en-US"/>
        </a:p>
      </dgm:t>
    </dgm:pt>
    <dgm:pt modelId="{48F9C350-7A42-431F-A28F-C7BF0BF8EAB8}" type="sibTrans" cxnId="{25B239C5-59AD-4029-B1E8-DBB7D462BC6A}">
      <dgm:prSet/>
      <dgm:spPr/>
      <dgm:t>
        <a:bodyPr/>
        <a:lstStyle/>
        <a:p>
          <a:endParaRPr lang="en-US"/>
        </a:p>
      </dgm:t>
    </dgm:pt>
    <dgm:pt modelId="{03B29173-94F3-4005-9105-195AE7293F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/>
            <a:t>How much is it worth? What’s my salary? What’s the company’s profit?</a:t>
          </a:r>
          <a:endParaRPr lang="en-US"/>
        </a:p>
      </dgm:t>
    </dgm:pt>
    <dgm:pt modelId="{2A18B76E-93CA-435C-A33C-E316CBED8F2C}" type="parTrans" cxnId="{262B1A92-59BE-4848-8C7E-BFF4032D41DE}">
      <dgm:prSet/>
      <dgm:spPr/>
      <dgm:t>
        <a:bodyPr/>
        <a:lstStyle/>
        <a:p>
          <a:endParaRPr lang="en-US"/>
        </a:p>
      </dgm:t>
    </dgm:pt>
    <dgm:pt modelId="{E6B66A8C-99DE-49BE-824C-6619BF16FEC0}" type="sibTrans" cxnId="{262B1A92-59BE-4848-8C7E-BFF4032D41DE}">
      <dgm:prSet/>
      <dgm:spPr/>
      <dgm:t>
        <a:bodyPr/>
        <a:lstStyle/>
        <a:p>
          <a:endParaRPr lang="en-US"/>
        </a:p>
      </dgm:t>
    </dgm:pt>
    <dgm:pt modelId="{88BE39E2-B61F-4EA9-8BCA-B1670E28E94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basic question of utilitarianism is qualitative: </a:t>
          </a:r>
          <a:r>
            <a:rPr lang="en-GB" i="1"/>
            <a:t>how much happiness and sadness is there?</a:t>
          </a:r>
          <a:r>
            <a:rPr lang="en-GB"/>
            <a:t> </a:t>
          </a:r>
          <a:endParaRPr lang="en-US"/>
        </a:p>
      </dgm:t>
    </dgm:pt>
    <dgm:pt modelId="{3EEDE896-C95C-439C-BC37-0062B28BE7A7}" type="parTrans" cxnId="{0912AE10-325A-446A-B687-E4BBFBD6F745}">
      <dgm:prSet/>
      <dgm:spPr/>
      <dgm:t>
        <a:bodyPr/>
        <a:lstStyle/>
        <a:p>
          <a:endParaRPr lang="en-US"/>
        </a:p>
      </dgm:t>
    </dgm:pt>
    <dgm:pt modelId="{5CABE15A-746A-43DD-A2EC-DACE614F9883}" type="sibTrans" cxnId="{0912AE10-325A-446A-B687-E4BBFBD6F745}">
      <dgm:prSet/>
      <dgm:spPr/>
      <dgm:t>
        <a:bodyPr/>
        <a:lstStyle/>
        <a:p>
          <a:endParaRPr lang="en-US"/>
        </a:p>
      </dgm:t>
    </dgm:pt>
    <dgm:pt modelId="{1340E9A0-D1FC-40C2-8AF3-51D5E8AB81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Businesses accustomed to bottom-line number decisions not happiness.</a:t>
          </a:r>
          <a:endParaRPr lang="en-US"/>
        </a:p>
      </dgm:t>
    </dgm:pt>
    <dgm:pt modelId="{A5F5F43B-BF9E-41A1-A0DA-EB618F189DDA}" type="parTrans" cxnId="{528904C4-169E-4E54-833C-30EBBE79EA13}">
      <dgm:prSet/>
      <dgm:spPr/>
      <dgm:t>
        <a:bodyPr/>
        <a:lstStyle/>
        <a:p>
          <a:endParaRPr lang="en-US"/>
        </a:p>
      </dgm:t>
    </dgm:pt>
    <dgm:pt modelId="{4E3DBE89-2835-4037-9F77-EDD70A2559DC}" type="sibTrans" cxnId="{528904C4-169E-4E54-833C-30EBBE79EA13}">
      <dgm:prSet/>
      <dgm:spPr/>
      <dgm:t>
        <a:bodyPr/>
        <a:lstStyle/>
        <a:p>
          <a:endParaRPr lang="en-US"/>
        </a:p>
      </dgm:t>
    </dgm:pt>
    <dgm:pt modelId="{ED7EFB24-4503-47CB-AEC0-B8E58236B887}" type="pres">
      <dgm:prSet presAssocID="{FFEBE4CE-65A7-45C3-A6A2-30A7474170E3}" presName="root" presStyleCnt="0">
        <dgm:presLayoutVars>
          <dgm:dir/>
          <dgm:resizeHandles val="exact"/>
        </dgm:presLayoutVars>
      </dgm:prSet>
      <dgm:spPr/>
    </dgm:pt>
    <dgm:pt modelId="{5B613944-34DC-49E4-89DA-2223AB257C71}" type="pres">
      <dgm:prSet presAssocID="{1E364E18-122D-41FD-920E-8D43103F8E73}" presName="compNode" presStyleCnt="0"/>
      <dgm:spPr/>
    </dgm:pt>
    <dgm:pt modelId="{8D887971-B614-4B7E-BA02-86CCCF62B881}" type="pres">
      <dgm:prSet presAssocID="{1E364E18-122D-41FD-920E-8D43103F8E73}" presName="bgRect" presStyleLbl="bgShp" presStyleIdx="0" presStyleCnt="4"/>
      <dgm:spPr/>
    </dgm:pt>
    <dgm:pt modelId="{E00C5387-88CC-4B68-8212-96F404921B28}" type="pres">
      <dgm:prSet presAssocID="{1E364E18-122D-41FD-920E-8D43103F8E7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41326946-95BF-41B9-AE8F-42C53F6F4D54}" type="pres">
      <dgm:prSet presAssocID="{1E364E18-122D-41FD-920E-8D43103F8E73}" presName="spaceRect" presStyleCnt="0"/>
      <dgm:spPr/>
    </dgm:pt>
    <dgm:pt modelId="{AE5C4A6C-D9DE-4AC9-AF59-91310DA57D08}" type="pres">
      <dgm:prSet presAssocID="{1E364E18-122D-41FD-920E-8D43103F8E73}" presName="parTx" presStyleLbl="revTx" presStyleIdx="0" presStyleCnt="4">
        <dgm:presLayoutVars>
          <dgm:chMax val="0"/>
          <dgm:chPref val="0"/>
        </dgm:presLayoutVars>
      </dgm:prSet>
      <dgm:spPr/>
    </dgm:pt>
    <dgm:pt modelId="{05D2D248-DD24-4D6D-B3B0-8EE84AA81F2F}" type="pres">
      <dgm:prSet presAssocID="{48F9C350-7A42-431F-A28F-C7BF0BF8EAB8}" presName="sibTrans" presStyleCnt="0"/>
      <dgm:spPr/>
    </dgm:pt>
    <dgm:pt modelId="{0F4F2558-9355-428B-8947-FCBAC4535B2D}" type="pres">
      <dgm:prSet presAssocID="{03B29173-94F3-4005-9105-195AE7293F35}" presName="compNode" presStyleCnt="0"/>
      <dgm:spPr/>
    </dgm:pt>
    <dgm:pt modelId="{9357696E-2289-4B80-A3E8-3A12C4423857}" type="pres">
      <dgm:prSet presAssocID="{03B29173-94F3-4005-9105-195AE7293F35}" presName="bgRect" presStyleLbl="bgShp" presStyleIdx="1" presStyleCnt="4"/>
      <dgm:spPr/>
    </dgm:pt>
    <dgm:pt modelId="{56A4946D-B09B-48DD-850B-A50C5F1D941E}" type="pres">
      <dgm:prSet presAssocID="{03B29173-94F3-4005-9105-195AE7293F3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4ACAC0A-05EA-444F-9A8E-3BA397C971C7}" type="pres">
      <dgm:prSet presAssocID="{03B29173-94F3-4005-9105-195AE7293F35}" presName="spaceRect" presStyleCnt="0"/>
      <dgm:spPr/>
    </dgm:pt>
    <dgm:pt modelId="{546A1332-5B3C-4C1A-BD3E-CFC036FAE41A}" type="pres">
      <dgm:prSet presAssocID="{03B29173-94F3-4005-9105-195AE7293F35}" presName="parTx" presStyleLbl="revTx" presStyleIdx="1" presStyleCnt="4">
        <dgm:presLayoutVars>
          <dgm:chMax val="0"/>
          <dgm:chPref val="0"/>
        </dgm:presLayoutVars>
      </dgm:prSet>
      <dgm:spPr/>
    </dgm:pt>
    <dgm:pt modelId="{E96A257D-B58B-4B32-AE1F-6FA087FD0270}" type="pres">
      <dgm:prSet presAssocID="{E6B66A8C-99DE-49BE-824C-6619BF16FEC0}" presName="sibTrans" presStyleCnt="0"/>
      <dgm:spPr/>
    </dgm:pt>
    <dgm:pt modelId="{10F07EE3-B78A-4327-9504-529480CC3E27}" type="pres">
      <dgm:prSet presAssocID="{88BE39E2-B61F-4EA9-8BCA-B1670E28E94D}" presName="compNode" presStyleCnt="0"/>
      <dgm:spPr/>
    </dgm:pt>
    <dgm:pt modelId="{F177A8AB-0372-4E0D-BEAF-7EA9E2D6DE50}" type="pres">
      <dgm:prSet presAssocID="{88BE39E2-B61F-4EA9-8BCA-B1670E28E94D}" presName="bgRect" presStyleLbl="bgShp" presStyleIdx="2" presStyleCnt="4"/>
      <dgm:spPr/>
    </dgm:pt>
    <dgm:pt modelId="{B39FF657-05DD-4D03-8D33-9A9E03B51237}" type="pres">
      <dgm:prSet presAssocID="{88BE39E2-B61F-4EA9-8BCA-B1670E28E94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305D3FF0-38D7-4A86-A603-AEC1D8AE8A93}" type="pres">
      <dgm:prSet presAssocID="{88BE39E2-B61F-4EA9-8BCA-B1670E28E94D}" presName="spaceRect" presStyleCnt="0"/>
      <dgm:spPr/>
    </dgm:pt>
    <dgm:pt modelId="{79480763-DA8E-4FA8-8D92-26D082123FB5}" type="pres">
      <dgm:prSet presAssocID="{88BE39E2-B61F-4EA9-8BCA-B1670E28E94D}" presName="parTx" presStyleLbl="revTx" presStyleIdx="2" presStyleCnt="4">
        <dgm:presLayoutVars>
          <dgm:chMax val="0"/>
          <dgm:chPref val="0"/>
        </dgm:presLayoutVars>
      </dgm:prSet>
      <dgm:spPr/>
    </dgm:pt>
    <dgm:pt modelId="{6912E7F4-AC98-4178-A028-437FE30949CD}" type="pres">
      <dgm:prSet presAssocID="{5CABE15A-746A-43DD-A2EC-DACE614F9883}" presName="sibTrans" presStyleCnt="0"/>
      <dgm:spPr/>
    </dgm:pt>
    <dgm:pt modelId="{13F278A8-5A7E-4182-8B02-E22396BA8784}" type="pres">
      <dgm:prSet presAssocID="{1340E9A0-D1FC-40C2-8AF3-51D5E8AB8183}" presName="compNode" presStyleCnt="0"/>
      <dgm:spPr/>
    </dgm:pt>
    <dgm:pt modelId="{78C9EBE0-9189-4EBB-BB1E-80C883E9BD57}" type="pres">
      <dgm:prSet presAssocID="{1340E9A0-D1FC-40C2-8AF3-51D5E8AB8183}" presName="bgRect" presStyleLbl="bgShp" presStyleIdx="3" presStyleCnt="4"/>
      <dgm:spPr/>
    </dgm:pt>
    <dgm:pt modelId="{0EE65B00-9A48-4547-B02E-A252663402E0}" type="pres">
      <dgm:prSet presAssocID="{1340E9A0-D1FC-40C2-8AF3-51D5E8AB818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5B3A9C20-171D-49E1-841A-BA8D18C18585}" type="pres">
      <dgm:prSet presAssocID="{1340E9A0-D1FC-40C2-8AF3-51D5E8AB8183}" presName="spaceRect" presStyleCnt="0"/>
      <dgm:spPr/>
    </dgm:pt>
    <dgm:pt modelId="{F17A1242-F360-4BB5-9920-67C6775CF24F}" type="pres">
      <dgm:prSet presAssocID="{1340E9A0-D1FC-40C2-8AF3-51D5E8AB818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912AE10-325A-446A-B687-E4BBFBD6F745}" srcId="{FFEBE4CE-65A7-45C3-A6A2-30A7474170E3}" destId="{88BE39E2-B61F-4EA9-8BCA-B1670E28E94D}" srcOrd="2" destOrd="0" parTransId="{3EEDE896-C95C-439C-BC37-0062B28BE7A7}" sibTransId="{5CABE15A-746A-43DD-A2EC-DACE614F9883}"/>
    <dgm:cxn modelId="{8CE9C238-46E3-49B7-BFBE-A546CC0753CC}" type="presOf" srcId="{88BE39E2-B61F-4EA9-8BCA-B1670E28E94D}" destId="{79480763-DA8E-4FA8-8D92-26D082123FB5}" srcOrd="0" destOrd="0" presId="urn:microsoft.com/office/officeart/2018/2/layout/IconVerticalSolidList"/>
    <dgm:cxn modelId="{24BBCD65-D69E-4E3A-8DBB-AEDB83C3A6B5}" type="presOf" srcId="{1E364E18-122D-41FD-920E-8D43103F8E73}" destId="{AE5C4A6C-D9DE-4AC9-AF59-91310DA57D08}" srcOrd="0" destOrd="0" presId="urn:microsoft.com/office/officeart/2018/2/layout/IconVerticalSolidList"/>
    <dgm:cxn modelId="{02EAC973-96FC-42EE-A067-D66CD76967D1}" type="presOf" srcId="{1340E9A0-D1FC-40C2-8AF3-51D5E8AB8183}" destId="{F17A1242-F360-4BB5-9920-67C6775CF24F}" srcOrd="0" destOrd="0" presId="urn:microsoft.com/office/officeart/2018/2/layout/IconVerticalSolidList"/>
    <dgm:cxn modelId="{262B1A92-59BE-4848-8C7E-BFF4032D41DE}" srcId="{FFEBE4CE-65A7-45C3-A6A2-30A7474170E3}" destId="{03B29173-94F3-4005-9105-195AE7293F35}" srcOrd="1" destOrd="0" parTransId="{2A18B76E-93CA-435C-A33C-E316CBED8F2C}" sibTransId="{E6B66A8C-99DE-49BE-824C-6619BF16FEC0}"/>
    <dgm:cxn modelId="{8D3DBEA1-D059-46A6-BC07-741DD7C9A552}" type="presOf" srcId="{FFEBE4CE-65A7-45C3-A6A2-30A7474170E3}" destId="{ED7EFB24-4503-47CB-AEC0-B8E58236B887}" srcOrd="0" destOrd="0" presId="urn:microsoft.com/office/officeart/2018/2/layout/IconVerticalSolidList"/>
    <dgm:cxn modelId="{528904C4-169E-4E54-833C-30EBBE79EA13}" srcId="{FFEBE4CE-65A7-45C3-A6A2-30A7474170E3}" destId="{1340E9A0-D1FC-40C2-8AF3-51D5E8AB8183}" srcOrd="3" destOrd="0" parTransId="{A5F5F43B-BF9E-41A1-A0DA-EB618F189DDA}" sibTransId="{4E3DBE89-2835-4037-9F77-EDD70A2559DC}"/>
    <dgm:cxn modelId="{25B239C5-59AD-4029-B1E8-DBB7D462BC6A}" srcId="{FFEBE4CE-65A7-45C3-A6A2-30A7474170E3}" destId="{1E364E18-122D-41FD-920E-8D43103F8E73}" srcOrd="0" destOrd="0" parTransId="{49B910D5-F947-49B2-ABD5-121753A9B700}" sibTransId="{48F9C350-7A42-431F-A28F-C7BF0BF8EAB8}"/>
    <dgm:cxn modelId="{D88BE1F0-B553-45C9-B7BC-B802A5D7997F}" type="presOf" srcId="{03B29173-94F3-4005-9105-195AE7293F35}" destId="{546A1332-5B3C-4C1A-BD3E-CFC036FAE41A}" srcOrd="0" destOrd="0" presId="urn:microsoft.com/office/officeart/2018/2/layout/IconVerticalSolidList"/>
    <dgm:cxn modelId="{68A75518-E261-4927-850E-DD5C5D1EEDF0}" type="presParOf" srcId="{ED7EFB24-4503-47CB-AEC0-B8E58236B887}" destId="{5B613944-34DC-49E4-89DA-2223AB257C71}" srcOrd="0" destOrd="0" presId="urn:microsoft.com/office/officeart/2018/2/layout/IconVerticalSolidList"/>
    <dgm:cxn modelId="{E0505E38-64BF-4C13-8B15-C20990582A9F}" type="presParOf" srcId="{5B613944-34DC-49E4-89DA-2223AB257C71}" destId="{8D887971-B614-4B7E-BA02-86CCCF62B881}" srcOrd="0" destOrd="0" presId="urn:microsoft.com/office/officeart/2018/2/layout/IconVerticalSolidList"/>
    <dgm:cxn modelId="{3520FF60-4899-4A28-AFB7-35392982688A}" type="presParOf" srcId="{5B613944-34DC-49E4-89DA-2223AB257C71}" destId="{E00C5387-88CC-4B68-8212-96F404921B28}" srcOrd="1" destOrd="0" presId="urn:microsoft.com/office/officeart/2018/2/layout/IconVerticalSolidList"/>
    <dgm:cxn modelId="{6DAAAD7E-7FD9-4AC8-A26E-7E96084336EE}" type="presParOf" srcId="{5B613944-34DC-49E4-89DA-2223AB257C71}" destId="{41326946-95BF-41B9-AE8F-42C53F6F4D54}" srcOrd="2" destOrd="0" presId="urn:microsoft.com/office/officeart/2018/2/layout/IconVerticalSolidList"/>
    <dgm:cxn modelId="{E5F38988-641C-44F8-8C46-419A765DFB70}" type="presParOf" srcId="{5B613944-34DC-49E4-89DA-2223AB257C71}" destId="{AE5C4A6C-D9DE-4AC9-AF59-91310DA57D08}" srcOrd="3" destOrd="0" presId="urn:microsoft.com/office/officeart/2018/2/layout/IconVerticalSolidList"/>
    <dgm:cxn modelId="{C34B6AC6-C62C-4807-A907-38289E6F4C09}" type="presParOf" srcId="{ED7EFB24-4503-47CB-AEC0-B8E58236B887}" destId="{05D2D248-DD24-4D6D-B3B0-8EE84AA81F2F}" srcOrd="1" destOrd="0" presId="urn:microsoft.com/office/officeart/2018/2/layout/IconVerticalSolidList"/>
    <dgm:cxn modelId="{E7D6661A-B034-407A-842C-2732938AB8A5}" type="presParOf" srcId="{ED7EFB24-4503-47CB-AEC0-B8E58236B887}" destId="{0F4F2558-9355-428B-8947-FCBAC4535B2D}" srcOrd="2" destOrd="0" presId="urn:microsoft.com/office/officeart/2018/2/layout/IconVerticalSolidList"/>
    <dgm:cxn modelId="{2BB5EC7E-82DD-49C3-9DDB-551E1BD6269D}" type="presParOf" srcId="{0F4F2558-9355-428B-8947-FCBAC4535B2D}" destId="{9357696E-2289-4B80-A3E8-3A12C4423857}" srcOrd="0" destOrd="0" presId="urn:microsoft.com/office/officeart/2018/2/layout/IconVerticalSolidList"/>
    <dgm:cxn modelId="{93EBD6E0-98AE-4E8F-B809-7CA4D88B878C}" type="presParOf" srcId="{0F4F2558-9355-428B-8947-FCBAC4535B2D}" destId="{56A4946D-B09B-48DD-850B-A50C5F1D941E}" srcOrd="1" destOrd="0" presId="urn:microsoft.com/office/officeart/2018/2/layout/IconVerticalSolidList"/>
    <dgm:cxn modelId="{1540C475-7D41-47C7-AB6F-F4F53754865C}" type="presParOf" srcId="{0F4F2558-9355-428B-8947-FCBAC4535B2D}" destId="{F4ACAC0A-05EA-444F-9A8E-3BA397C971C7}" srcOrd="2" destOrd="0" presId="urn:microsoft.com/office/officeart/2018/2/layout/IconVerticalSolidList"/>
    <dgm:cxn modelId="{7C8B5D2C-168C-492D-BAFB-28F99DCDAAF4}" type="presParOf" srcId="{0F4F2558-9355-428B-8947-FCBAC4535B2D}" destId="{546A1332-5B3C-4C1A-BD3E-CFC036FAE41A}" srcOrd="3" destOrd="0" presId="urn:microsoft.com/office/officeart/2018/2/layout/IconVerticalSolidList"/>
    <dgm:cxn modelId="{E652ECE6-9708-4859-8150-71169D64C25E}" type="presParOf" srcId="{ED7EFB24-4503-47CB-AEC0-B8E58236B887}" destId="{E96A257D-B58B-4B32-AE1F-6FA087FD0270}" srcOrd="3" destOrd="0" presId="urn:microsoft.com/office/officeart/2018/2/layout/IconVerticalSolidList"/>
    <dgm:cxn modelId="{769D08F4-3A96-4CA4-880D-8AF56609AD21}" type="presParOf" srcId="{ED7EFB24-4503-47CB-AEC0-B8E58236B887}" destId="{10F07EE3-B78A-4327-9504-529480CC3E27}" srcOrd="4" destOrd="0" presId="urn:microsoft.com/office/officeart/2018/2/layout/IconVerticalSolidList"/>
    <dgm:cxn modelId="{21D7B7A7-57DA-4EA8-BC8E-93FA30AAC3FF}" type="presParOf" srcId="{10F07EE3-B78A-4327-9504-529480CC3E27}" destId="{F177A8AB-0372-4E0D-BEAF-7EA9E2D6DE50}" srcOrd="0" destOrd="0" presId="urn:microsoft.com/office/officeart/2018/2/layout/IconVerticalSolidList"/>
    <dgm:cxn modelId="{BC9C647A-631F-4815-A543-677447D0B3AF}" type="presParOf" srcId="{10F07EE3-B78A-4327-9504-529480CC3E27}" destId="{B39FF657-05DD-4D03-8D33-9A9E03B51237}" srcOrd="1" destOrd="0" presId="urn:microsoft.com/office/officeart/2018/2/layout/IconVerticalSolidList"/>
    <dgm:cxn modelId="{49ABA293-AFF9-4A87-8C28-48FB1A1810DD}" type="presParOf" srcId="{10F07EE3-B78A-4327-9504-529480CC3E27}" destId="{305D3FF0-38D7-4A86-A603-AEC1D8AE8A93}" srcOrd="2" destOrd="0" presId="urn:microsoft.com/office/officeart/2018/2/layout/IconVerticalSolidList"/>
    <dgm:cxn modelId="{B7FC210A-C419-45EC-8000-E0D1239B24F7}" type="presParOf" srcId="{10F07EE3-B78A-4327-9504-529480CC3E27}" destId="{79480763-DA8E-4FA8-8D92-26D082123FB5}" srcOrd="3" destOrd="0" presId="urn:microsoft.com/office/officeart/2018/2/layout/IconVerticalSolidList"/>
    <dgm:cxn modelId="{9B5A2BB8-5E76-4D5A-A912-C540EFC2A081}" type="presParOf" srcId="{ED7EFB24-4503-47CB-AEC0-B8E58236B887}" destId="{6912E7F4-AC98-4178-A028-437FE30949CD}" srcOrd="5" destOrd="0" presId="urn:microsoft.com/office/officeart/2018/2/layout/IconVerticalSolidList"/>
    <dgm:cxn modelId="{A617DAD1-5690-4148-BC62-6D29D06CC5CC}" type="presParOf" srcId="{ED7EFB24-4503-47CB-AEC0-B8E58236B887}" destId="{13F278A8-5A7E-4182-8B02-E22396BA8784}" srcOrd="6" destOrd="0" presId="urn:microsoft.com/office/officeart/2018/2/layout/IconVerticalSolidList"/>
    <dgm:cxn modelId="{5813A7CF-D893-42BC-ADBB-891DF96610B6}" type="presParOf" srcId="{13F278A8-5A7E-4182-8B02-E22396BA8784}" destId="{78C9EBE0-9189-4EBB-BB1E-80C883E9BD57}" srcOrd="0" destOrd="0" presId="urn:microsoft.com/office/officeart/2018/2/layout/IconVerticalSolidList"/>
    <dgm:cxn modelId="{274A4A4F-B6A3-4B2C-96C0-FF42DB8B7057}" type="presParOf" srcId="{13F278A8-5A7E-4182-8B02-E22396BA8784}" destId="{0EE65B00-9A48-4547-B02E-A252663402E0}" srcOrd="1" destOrd="0" presId="urn:microsoft.com/office/officeart/2018/2/layout/IconVerticalSolidList"/>
    <dgm:cxn modelId="{8D30DCC3-4EBE-4DF1-8905-991D4034DE3A}" type="presParOf" srcId="{13F278A8-5A7E-4182-8B02-E22396BA8784}" destId="{5B3A9C20-171D-49E1-841A-BA8D18C18585}" srcOrd="2" destOrd="0" presId="urn:microsoft.com/office/officeart/2018/2/layout/IconVerticalSolidList"/>
    <dgm:cxn modelId="{579B4FCA-626E-4443-A7B1-20D2CC4C2A51}" type="presParOf" srcId="{13F278A8-5A7E-4182-8B02-E22396BA8784}" destId="{F17A1242-F360-4BB5-9920-67C6775CF24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C000829-A3EE-497D-A062-D53BDA774E8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F940B76-C2D1-4602-B2F0-F3BA0EBCF1D3}">
      <dgm:prSet custT="1"/>
      <dgm:spPr/>
      <dgm:t>
        <a:bodyPr/>
        <a:lstStyle/>
        <a:p>
          <a:r>
            <a:rPr lang="en-GB" sz="2400" dirty="0"/>
            <a:t>Madoff died in prison aged 82. </a:t>
          </a:r>
          <a:endParaRPr lang="en-US" sz="2400" dirty="0"/>
        </a:p>
      </dgm:t>
    </dgm:pt>
    <dgm:pt modelId="{BE337B01-B278-461E-AA5E-EE7B77367B26}" type="parTrans" cxnId="{F1EB8789-E64C-477D-AEB5-80551620ACE5}">
      <dgm:prSet/>
      <dgm:spPr/>
      <dgm:t>
        <a:bodyPr/>
        <a:lstStyle/>
        <a:p>
          <a:endParaRPr lang="en-US" sz="2000"/>
        </a:p>
      </dgm:t>
    </dgm:pt>
    <dgm:pt modelId="{C7ED7ECF-15A4-49B3-9E7A-3FD7DE3D3649}" type="sibTrans" cxnId="{F1EB8789-E64C-477D-AEB5-80551620ACE5}">
      <dgm:prSet/>
      <dgm:spPr/>
      <dgm:t>
        <a:bodyPr/>
        <a:lstStyle/>
        <a:p>
          <a:endParaRPr lang="en-US" sz="2000"/>
        </a:p>
      </dgm:t>
    </dgm:pt>
    <dgm:pt modelId="{6DBA8E19-108A-4435-987B-8B853C6810CF}">
      <dgm:prSet custT="1"/>
      <dgm:spPr/>
      <dgm:t>
        <a:bodyPr/>
        <a:lstStyle/>
        <a:p>
          <a:r>
            <a:rPr lang="en-GB" sz="2400" dirty="0"/>
            <a:t>He claimed his scheme was his project alone and his children had no knowledge </a:t>
          </a:r>
          <a:endParaRPr lang="en-US" sz="2400" dirty="0"/>
        </a:p>
      </dgm:t>
    </dgm:pt>
    <dgm:pt modelId="{12870592-5462-48F6-B077-34948FEDA8F6}" type="parTrans" cxnId="{6336F97C-9876-41D5-BA8A-B899CB17EE19}">
      <dgm:prSet/>
      <dgm:spPr/>
      <dgm:t>
        <a:bodyPr/>
        <a:lstStyle/>
        <a:p>
          <a:endParaRPr lang="en-US" sz="2000"/>
        </a:p>
      </dgm:t>
    </dgm:pt>
    <dgm:pt modelId="{51107924-DD18-4E42-8711-C7D5E6DDB6B1}" type="sibTrans" cxnId="{6336F97C-9876-41D5-BA8A-B899CB17EE19}">
      <dgm:prSet/>
      <dgm:spPr/>
      <dgm:t>
        <a:bodyPr/>
        <a:lstStyle/>
        <a:p>
          <a:endParaRPr lang="en-US" sz="2000"/>
        </a:p>
      </dgm:t>
    </dgm:pt>
    <dgm:pt modelId="{EF42A54B-9498-4BA5-AEA4-2039F4387869}">
      <dgm:prSet custT="1"/>
      <dgm:spPr/>
      <dgm:t>
        <a:bodyPr/>
        <a:lstStyle/>
        <a:p>
          <a:r>
            <a:rPr lang="en-GB" sz="2400" dirty="0"/>
            <a:t>They were top executives in his fraudulent company.</a:t>
          </a:r>
          <a:endParaRPr lang="en-US" sz="2400" dirty="0"/>
        </a:p>
      </dgm:t>
    </dgm:pt>
    <dgm:pt modelId="{8417B82E-3BB0-4C68-A273-4AF4F13E0D6C}" type="parTrans" cxnId="{A95FBC4F-B63E-4889-B8C4-C936376ACF9C}">
      <dgm:prSet/>
      <dgm:spPr/>
      <dgm:t>
        <a:bodyPr/>
        <a:lstStyle/>
        <a:p>
          <a:endParaRPr lang="en-US" sz="2000"/>
        </a:p>
      </dgm:t>
    </dgm:pt>
    <dgm:pt modelId="{87BB19BE-FF46-42F1-9541-960FFDE97651}" type="sibTrans" cxnId="{A95FBC4F-B63E-4889-B8C4-C936376ACF9C}">
      <dgm:prSet/>
      <dgm:spPr/>
      <dgm:t>
        <a:bodyPr/>
        <a:lstStyle/>
        <a:p>
          <a:endParaRPr lang="en-US" sz="2000"/>
        </a:p>
      </dgm:t>
    </dgm:pt>
    <dgm:pt modelId="{47A28EE7-089F-4A65-A01F-21B8630781E0}">
      <dgm:prSet custT="1"/>
      <dgm:spPr/>
      <dgm:t>
        <a:bodyPr/>
        <a:lstStyle/>
        <a:p>
          <a:r>
            <a:rPr lang="en-GB" sz="2400" dirty="0"/>
            <a:t>Refused to cooperate with prosecutors interested in determining the extent to which the children may have been involved. His estate has been seized. </a:t>
          </a:r>
          <a:endParaRPr lang="en-US" sz="2400" dirty="0"/>
        </a:p>
      </dgm:t>
    </dgm:pt>
    <dgm:pt modelId="{D54F42C2-65F7-44DC-B9A5-F35E08B357EA}" type="parTrans" cxnId="{FD30BEED-6D34-4814-A6BB-C7F80ABAED18}">
      <dgm:prSet/>
      <dgm:spPr/>
      <dgm:t>
        <a:bodyPr/>
        <a:lstStyle/>
        <a:p>
          <a:endParaRPr lang="en-US" sz="2000"/>
        </a:p>
      </dgm:t>
    </dgm:pt>
    <dgm:pt modelId="{1F128E12-B6B1-4380-AE2C-2FEE96E03E67}" type="sibTrans" cxnId="{FD30BEED-6D34-4814-A6BB-C7F80ABAED18}">
      <dgm:prSet/>
      <dgm:spPr/>
      <dgm:t>
        <a:bodyPr/>
        <a:lstStyle/>
        <a:p>
          <a:endParaRPr lang="en-US" sz="2000"/>
        </a:p>
      </dgm:t>
    </dgm:pt>
    <dgm:pt modelId="{D543EF36-4FEA-45EF-9300-502B12B8EAB4}">
      <dgm:prSet custT="1"/>
      <dgm:spPr/>
      <dgm:t>
        <a:bodyPr/>
        <a:lstStyle/>
        <a:p>
          <a:r>
            <a:rPr lang="en-GB" sz="2400" dirty="0"/>
            <a:t>His wife got $2.5 million—to meet her day-to-day living expenses. </a:t>
          </a:r>
          <a:endParaRPr lang="en-US" sz="2400" dirty="0"/>
        </a:p>
      </dgm:t>
    </dgm:pt>
    <dgm:pt modelId="{98154F63-1A60-4CDF-A4B8-F90073C74C71}" type="parTrans" cxnId="{14D61EFD-BC1D-481E-A7E6-58D82737D06F}">
      <dgm:prSet/>
      <dgm:spPr/>
      <dgm:t>
        <a:bodyPr/>
        <a:lstStyle/>
        <a:p>
          <a:endParaRPr lang="en-US" sz="2000"/>
        </a:p>
      </dgm:t>
    </dgm:pt>
    <dgm:pt modelId="{BEDA3094-CC35-4B8E-A66C-F3BB048588E7}" type="sibTrans" cxnId="{14D61EFD-BC1D-481E-A7E6-58D82737D06F}">
      <dgm:prSet/>
      <dgm:spPr/>
      <dgm:t>
        <a:bodyPr/>
        <a:lstStyle/>
        <a:p>
          <a:endParaRPr lang="en-US" sz="2000"/>
        </a:p>
      </dgm:t>
    </dgm:pt>
    <dgm:pt modelId="{FBE73942-5DA4-4C0A-97A6-DCCE6B3E1606}" type="pres">
      <dgm:prSet presAssocID="{BC000829-A3EE-497D-A062-D53BDA774E8B}" presName="vert0" presStyleCnt="0">
        <dgm:presLayoutVars>
          <dgm:dir/>
          <dgm:animOne val="branch"/>
          <dgm:animLvl val="lvl"/>
        </dgm:presLayoutVars>
      </dgm:prSet>
      <dgm:spPr/>
    </dgm:pt>
    <dgm:pt modelId="{7B84CABB-47CF-4AAD-8F34-21F6820DD27A}" type="pres">
      <dgm:prSet presAssocID="{6F940B76-C2D1-4602-B2F0-F3BA0EBCF1D3}" presName="thickLine" presStyleLbl="alignNode1" presStyleIdx="0" presStyleCnt="5"/>
      <dgm:spPr/>
    </dgm:pt>
    <dgm:pt modelId="{B5E746BA-14AE-41E5-850F-1E057C2A84C3}" type="pres">
      <dgm:prSet presAssocID="{6F940B76-C2D1-4602-B2F0-F3BA0EBCF1D3}" presName="horz1" presStyleCnt="0"/>
      <dgm:spPr/>
    </dgm:pt>
    <dgm:pt modelId="{A26D0255-82CF-4353-B295-F7A6F7C85F03}" type="pres">
      <dgm:prSet presAssocID="{6F940B76-C2D1-4602-B2F0-F3BA0EBCF1D3}" presName="tx1" presStyleLbl="revTx" presStyleIdx="0" presStyleCnt="5"/>
      <dgm:spPr/>
    </dgm:pt>
    <dgm:pt modelId="{19179F7F-0A51-4146-BE2C-075730927F03}" type="pres">
      <dgm:prSet presAssocID="{6F940B76-C2D1-4602-B2F0-F3BA0EBCF1D3}" presName="vert1" presStyleCnt="0"/>
      <dgm:spPr/>
    </dgm:pt>
    <dgm:pt modelId="{90CAF0B5-95EE-4A07-A3BA-B13204B0E90E}" type="pres">
      <dgm:prSet presAssocID="{6DBA8E19-108A-4435-987B-8B853C6810CF}" presName="thickLine" presStyleLbl="alignNode1" presStyleIdx="1" presStyleCnt="5"/>
      <dgm:spPr/>
    </dgm:pt>
    <dgm:pt modelId="{DDF09A3E-0D7C-43DB-B590-7CFFE78C7149}" type="pres">
      <dgm:prSet presAssocID="{6DBA8E19-108A-4435-987B-8B853C6810CF}" presName="horz1" presStyleCnt="0"/>
      <dgm:spPr/>
    </dgm:pt>
    <dgm:pt modelId="{4885CA8C-3378-4CB1-8125-96890B3C2D26}" type="pres">
      <dgm:prSet presAssocID="{6DBA8E19-108A-4435-987B-8B853C6810CF}" presName="tx1" presStyleLbl="revTx" presStyleIdx="1" presStyleCnt="5"/>
      <dgm:spPr/>
    </dgm:pt>
    <dgm:pt modelId="{08F32FF9-262D-46FF-9AE0-6E1D37DE8E33}" type="pres">
      <dgm:prSet presAssocID="{6DBA8E19-108A-4435-987B-8B853C6810CF}" presName="vert1" presStyleCnt="0"/>
      <dgm:spPr/>
    </dgm:pt>
    <dgm:pt modelId="{78A7AEE3-FC3A-4684-AE19-87C03769F01F}" type="pres">
      <dgm:prSet presAssocID="{EF42A54B-9498-4BA5-AEA4-2039F4387869}" presName="thickLine" presStyleLbl="alignNode1" presStyleIdx="2" presStyleCnt="5"/>
      <dgm:spPr/>
    </dgm:pt>
    <dgm:pt modelId="{594D7C8D-8D1B-42BD-B2C3-E92E5F683377}" type="pres">
      <dgm:prSet presAssocID="{EF42A54B-9498-4BA5-AEA4-2039F4387869}" presName="horz1" presStyleCnt="0"/>
      <dgm:spPr/>
    </dgm:pt>
    <dgm:pt modelId="{4090DB54-4692-4C6A-B7C7-12CED4BAFD65}" type="pres">
      <dgm:prSet presAssocID="{EF42A54B-9498-4BA5-AEA4-2039F4387869}" presName="tx1" presStyleLbl="revTx" presStyleIdx="2" presStyleCnt="5"/>
      <dgm:spPr/>
    </dgm:pt>
    <dgm:pt modelId="{803F3FD9-BBB8-423D-B197-FEF1E296A1AF}" type="pres">
      <dgm:prSet presAssocID="{EF42A54B-9498-4BA5-AEA4-2039F4387869}" presName="vert1" presStyleCnt="0"/>
      <dgm:spPr/>
    </dgm:pt>
    <dgm:pt modelId="{74B33CA2-4A7A-4196-AC0C-BA7B66B84957}" type="pres">
      <dgm:prSet presAssocID="{47A28EE7-089F-4A65-A01F-21B8630781E0}" presName="thickLine" presStyleLbl="alignNode1" presStyleIdx="3" presStyleCnt="5"/>
      <dgm:spPr/>
    </dgm:pt>
    <dgm:pt modelId="{A06B145A-0A71-4A95-9729-3019D2D591C7}" type="pres">
      <dgm:prSet presAssocID="{47A28EE7-089F-4A65-A01F-21B8630781E0}" presName="horz1" presStyleCnt="0"/>
      <dgm:spPr/>
    </dgm:pt>
    <dgm:pt modelId="{F1098300-98A7-4FB0-A8CD-226559122F8E}" type="pres">
      <dgm:prSet presAssocID="{47A28EE7-089F-4A65-A01F-21B8630781E0}" presName="tx1" presStyleLbl="revTx" presStyleIdx="3" presStyleCnt="5"/>
      <dgm:spPr/>
    </dgm:pt>
    <dgm:pt modelId="{F6EB4F0F-091C-4696-90E9-F401174C05D7}" type="pres">
      <dgm:prSet presAssocID="{47A28EE7-089F-4A65-A01F-21B8630781E0}" presName="vert1" presStyleCnt="0"/>
      <dgm:spPr/>
    </dgm:pt>
    <dgm:pt modelId="{4DFDB894-30FC-4F34-A7BD-DC8703145EFB}" type="pres">
      <dgm:prSet presAssocID="{D543EF36-4FEA-45EF-9300-502B12B8EAB4}" presName="thickLine" presStyleLbl="alignNode1" presStyleIdx="4" presStyleCnt="5"/>
      <dgm:spPr/>
    </dgm:pt>
    <dgm:pt modelId="{FD4BFDAF-8082-4C5B-8FAE-A58D03DDDC36}" type="pres">
      <dgm:prSet presAssocID="{D543EF36-4FEA-45EF-9300-502B12B8EAB4}" presName="horz1" presStyleCnt="0"/>
      <dgm:spPr/>
    </dgm:pt>
    <dgm:pt modelId="{912FC226-55A4-4C71-BE12-DDDA7683D03A}" type="pres">
      <dgm:prSet presAssocID="{D543EF36-4FEA-45EF-9300-502B12B8EAB4}" presName="tx1" presStyleLbl="revTx" presStyleIdx="4" presStyleCnt="5"/>
      <dgm:spPr/>
    </dgm:pt>
    <dgm:pt modelId="{8AF331CC-DE81-4CA5-9AB6-6BA6001C56C5}" type="pres">
      <dgm:prSet presAssocID="{D543EF36-4FEA-45EF-9300-502B12B8EAB4}" presName="vert1" presStyleCnt="0"/>
      <dgm:spPr/>
    </dgm:pt>
  </dgm:ptLst>
  <dgm:cxnLst>
    <dgm:cxn modelId="{2C2D430C-2DA2-4719-87A7-0AC077EF23EA}" type="presOf" srcId="{D543EF36-4FEA-45EF-9300-502B12B8EAB4}" destId="{912FC226-55A4-4C71-BE12-DDDA7683D03A}" srcOrd="0" destOrd="0" presId="urn:microsoft.com/office/officeart/2008/layout/LinedList"/>
    <dgm:cxn modelId="{FA4AB417-4F46-4571-A6D9-CB0E654A2C41}" type="presOf" srcId="{6DBA8E19-108A-4435-987B-8B853C6810CF}" destId="{4885CA8C-3378-4CB1-8125-96890B3C2D26}" srcOrd="0" destOrd="0" presId="urn:microsoft.com/office/officeart/2008/layout/LinedList"/>
    <dgm:cxn modelId="{4377081F-230E-410C-BFA8-C3D598180702}" type="presOf" srcId="{6F940B76-C2D1-4602-B2F0-F3BA0EBCF1D3}" destId="{A26D0255-82CF-4353-B295-F7A6F7C85F03}" srcOrd="0" destOrd="0" presId="urn:microsoft.com/office/officeart/2008/layout/LinedList"/>
    <dgm:cxn modelId="{A95FBC4F-B63E-4889-B8C4-C936376ACF9C}" srcId="{BC000829-A3EE-497D-A062-D53BDA774E8B}" destId="{EF42A54B-9498-4BA5-AEA4-2039F4387869}" srcOrd="2" destOrd="0" parTransId="{8417B82E-3BB0-4C68-A273-4AF4F13E0D6C}" sibTransId="{87BB19BE-FF46-42F1-9541-960FFDE97651}"/>
    <dgm:cxn modelId="{6336F97C-9876-41D5-BA8A-B899CB17EE19}" srcId="{BC000829-A3EE-497D-A062-D53BDA774E8B}" destId="{6DBA8E19-108A-4435-987B-8B853C6810CF}" srcOrd="1" destOrd="0" parTransId="{12870592-5462-48F6-B077-34948FEDA8F6}" sibTransId="{51107924-DD18-4E42-8711-C7D5E6DDB6B1}"/>
    <dgm:cxn modelId="{813CD980-B321-4E6E-82EE-33A793CD9191}" type="presOf" srcId="{BC000829-A3EE-497D-A062-D53BDA774E8B}" destId="{FBE73942-5DA4-4C0A-97A6-DCCE6B3E1606}" srcOrd="0" destOrd="0" presId="urn:microsoft.com/office/officeart/2008/layout/LinedList"/>
    <dgm:cxn modelId="{F1EB8789-E64C-477D-AEB5-80551620ACE5}" srcId="{BC000829-A3EE-497D-A062-D53BDA774E8B}" destId="{6F940B76-C2D1-4602-B2F0-F3BA0EBCF1D3}" srcOrd="0" destOrd="0" parTransId="{BE337B01-B278-461E-AA5E-EE7B77367B26}" sibTransId="{C7ED7ECF-15A4-49B3-9E7A-3FD7DE3D3649}"/>
    <dgm:cxn modelId="{0BE4E795-0B1C-49D8-A7DD-4FD248AFC168}" type="presOf" srcId="{47A28EE7-089F-4A65-A01F-21B8630781E0}" destId="{F1098300-98A7-4FB0-A8CD-226559122F8E}" srcOrd="0" destOrd="0" presId="urn:microsoft.com/office/officeart/2008/layout/LinedList"/>
    <dgm:cxn modelId="{A077699E-8B94-4F7C-A863-EA6A9EADACCE}" type="presOf" srcId="{EF42A54B-9498-4BA5-AEA4-2039F4387869}" destId="{4090DB54-4692-4C6A-B7C7-12CED4BAFD65}" srcOrd="0" destOrd="0" presId="urn:microsoft.com/office/officeart/2008/layout/LinedList"/>
    <dgm:cxn modelId="{FD30BEED-6D34-4814-A6BB-C7F80ABAED18}" srcId="{BC000829-A3EE-497D-A062-D53BDA774E8B}" destId="{47A28EE7-089F-4A65-A01F-21B8630781E0}" srcOrd="3" destOrd="0" parTransId="{D54F42C2-65F7-44DC-B9A5-F35E08B357EA}" sibTransId="{1F128E12-B6B1-4380-AE2C-2FEE96E03E67}"/>
    <dgm:cxn modelId="{14D61EFD-BC1D-481E-A7E6-58D82737D06F}" srcId="{BC000829-A3EE-497D-A062-D53BDA774E8B}" destId="{D543EF36-4FEA-45EF-9300-502B12B8EAB4}" srcOrd="4" destOrd="0" parTransId="{98154F63-1A60-4CDF-A4B8-F90073C74C71}" sibTransId="{BEDA3094-CC35-4B8E-A66C-F3BB048588E7}"/>
    <dgm:cxn modelId="{7BE7F9EF-B393-40E6-8F5F-8A740C972A7E}" type="presParOf" srcId="{FBE73942-5DA4-4C0A-97A6-DCCE6B3E1606}" destId="{7B84CABB-47CF-4AAD-8F34-21F6820DD27A}" srcOrd="0" destOrd="0" presId="urn:microsoft.com/office/officeart/2008/layout/LinedList"/>
    <dgm:cxn modelId="{AF9C3AC6-F2FA-4CF9-919A-C89F83E79B39}" type="presParOf" srcId="{FBE73942-5DA4-4C0A-97A6-DCCE6B3E1606}" destId="{B5E746BA-14AE-41E5-850F-1E057C2A84C3}" srcOrd="1" destOrd="0" presId="urn:microsoft.com/office/officeart/2008/layout/LinedList"/>
    <dgm:cxn modelId="{CDFE5C98-9A42-4674-BECA-8F56B3DE1337}" type="presParOf" srcId="{B5E746BA-14AE-41E5-850F-1E057C2A84C3}" destId="{A26D0255-82CF-4353-B295-F7A6F7C85F03}" srcOrd="0" destOrd="0" presId="urn:microsoft.com/office/officeart/2008/layout/LinedList"/>
    <dgm:cxn modelId="{750D9134-CBC3-4502-A458-C7F7E4598B77}" type="presParOf" srcId="{B5E746BA-14AE-41E5-850F-1E057C2A84C3}" destId="{19179F7F-0A51-4146-BE2C-075730927F03}" srcOrd="1" destOrd="0" presId="urn:microsoft.com/office/officeart/2008/layout/LinedList"/>
    <dgm:cxn modelId="{0BB642D6-337F-48BB-941F-27573A8D91DC}" type="presParOf" srcId="{FBE73942-5DA4-4C0A-97A6-DCCE6B3E1606}" destId="{90CAF0B5-95EE-4A07-A3BA-B13204B0E90E}" srcOrd="2" destOrd="0" presId="urn:microsoft.com/office/officeart/2008/layout/LinedList"/>
    <dgm:cxn modelId="{F0DD33E7-A914-4C71-A4B7-1070060F93DD}" type="presParOf" srcId="{FBE73942-5DA4-4C0A-97A6-DCCE6B3E1606}" destId="{DDF09A3E-0D7C-43DB-B590-7CFFE78C7149}" srcOrd="3" destOrd="0" presId="urn:microsoft.com/office/officeart/2008/layout/LinedList"/>
    <dgm:cxn modelId="{A5E88B71-D625-442A-91A9-F2A3D5F9A03B}" type="presParOf" srcId="{DDF09A3E-0D7C-43DB-B590-7CFFE78C7149}" destId="{4885CA8C-3378-4CB1-8125-96890B3C2D26}" srcOrd="0" destOrd="0" presId="urn:microsoft.com/office/officeart/2008/layout/LinedList"/>
    <dgm:cxn modelId="{66C65236-F426-47D6-9A25-DF66F926627C}" type="presParOf" srcId="{DDF09A3E-0D7C-43DB-B590-7CFFE78C7149}" destId="{08F32FF9-262D-46FF-9AE0-6E1D37DE8E33}" srcOrd="1" destOrd="0" presId="urn:microsoft.com/office/officeart/2008/layout/LinedList"/>
    <dgm:cxn modelId="{28F0935B-9DB7-4D54-BC4F-7C7B7DE4C66D}" type="presParOf" srcId="{FBE73942-5DA4-4C0A-97A6-DCCE6B3E1606}" destId="{78A7AEE3-FC3A-4684-AE19-87C03769F01F}" srcOrd="4" destOrd="0" presId="urn:microsoft.com/office/officeart/2008/layout/LinedList"/>
    <dgm:cxn modelId="{89243ADB-4C96-4B67-9023-A3699089E006}" type="presParOf" srcId="{FBE73942-5DA4-4C0A-97A6-DCCE6B3E1606}" destId="{594D7C8D-8D1B-42BD-B2C3-E92E5F683377}" srcOrd="5" destOrd="0" presId="urn:microsoft.com/office/officeart/2008/layout/LinedList"/>
    <dgm:cxn modelId="{E7E82CBB-AA61-4426-9A34-7717AD5D54E3}" type="presParOf" srcId="{594D7C8D-8D1B-42BD-B2C3-E92E5F683377}" destId="{4090DB54-4692-4C6A-B7C7-12CED4BAFD65}" srcOrd="0" destOrd="0" presId="urn:microsoft.com/office/officeart/2008/layout/LinedList"/>
    <dgm:cxn modelId="{1EAFACD2-EC20-4F27-83DB-AA7AD66868A2}" type="presParOf" srcId="{594D7C8D-8D1B-42BD-B2C3-E92E5F683377}" destId="{803F3FD9-BBB8-423D-B197-FEF1E296A1AF}" srcOrd="1" destOrd="0" presId="urn:microsoft.com/office/officeart/2008/layout/LinedList"/>
    <dgm:cxn modelId="{4C0CC101-CF76-4602-B117-959FDF8E4EB2}" type="presParOf" srcId="{FBE73942-5DA4-4C0A-97A6-DCCE6B3E1606}" destId="{74B33CA2-4A7A-4196-AC0C-BA7B66B84957}" srcOrd="6" destOrd="0" presId="urn:microsoft.com/office/officeart/2008/layout/LinedList"/>
    <dgm:cxn modelId="{4F77F927-050F-4336-BC15-749FA7E97C24}" type="presParOf" srcId="{FBE73942-5DA4-4C0A-97A6-DCCE6B3E1606}" destId="{A06B145A-0A71-4A95-9729-3019D2D591C7}" srcOrd="7" destOrd="0" presId="urn:microsoft.com/office/officeart/2008/layout/LinedList"/>
    <dgm:cxn modelId="{6292536E-D7B4-42B7-87F5-6DDA82DA6D33}" type="presParOf" srcId="{A06B145A-0A71-4A95-9729-3019D2D591C7}" destId="{F1098300-98A7-4FB0-A8CD-226559122F8E}" srcOrd="0" destOrd="0" presId="urn:microsoft.com/office/officeart/2008/layout/LinedList"/>
    <dgm:cxn modelId="{D07F6440-1501-4083-899E-6B8284AF6EFC}" type="presParOf" srcId="{A06B145A-0A71-4A95-9729-3019D2D591C7}" destId="{F6EB4F0F-091C-4696-90E9-F401174C05D7}" srcOrd="1" destOrd="0" presId="urn:microsoft.com/office/officeart/2008/layout/LinedList"/>
    <dgm:cxn modelId="{60FEB886-7F3E-47A9-BBA7-0B139CF0A685}" type="presParOf" srcId="{FBE73942-5DA4-4C0A-97A6-DCCE6B3E1606}" destId="{4DFDB894-30FC-4F34-A7BD-DC8703145EFB}" srcOrd="8" destOrd="0" presId="urn:microsoft.com/office/officeart/2008/layout/LinedList"/>
    <dgm:cxn modelId="{50FAA4D2-7FF8-45D6-8634-3268AB541507}" type="presParOf" srcId="{FBE73942-5DA4-4C0A-97A6-DCCE6B3E1606}" destId="{FD4BFDAF-8082-4C5B-8FAE-A58D03DDDC36}" srcOrd="9" destOrd="0" presId="urn:microsoft.com/office/officeart/2008/layout/LinedList"/>
    <dgm:cxn modelId="{27A93585-C193-458C-9008-D94DFB9AC868}" type="presParOf" srcId="{FD4BFDAF-8082-4C5B-8FAE-A58D03DDDC36}" destId="{912FC226-55A4-4C71-BE12-DDDA7683D03A}" srcOrd="0" destOrd="0" presId="urn:microsoft.com/office/officeart/2008/layout/LinedList"/>
    <dgm:cxn modelId="{7DE94A2F-7127-42E4-A09F-B1BF5A5E8D4B}" type="presParOf" srcId="{FD4BFDAF-8082-4C5B-8FAE-A58D03DDDC36}" destId="{8AF331CC-DE81-4CA5-9AB6-6BA6001C56C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EF7CE-EF06-457A-BE4A-C89F98660F5B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90A541-F540-4C5C-89BC-80D50FE3869D}">
      <dsp:nvSpPr>
        <dsp:cNvPr id="0" name=""/>
        <dsp:cNvSpPr/>
      </dsp:nvSpPr>
      <dsp:spPr>
        <a:xfrm>
          <a:off x="0" y="0"/>
          <a:ext cx="6291714" cy="27653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b="1" kern="1200" dirty="0"/>
            <a:t>Normative</a:t>
          </a:r>
          <a:r>
            <a:rPr lang="en-GB" sz="4300" kern="1200" dirty="0"/>
            <a:t> or prescriptive claims tell us, or affirm, what ought to be the case. </a:t>
          </a:r>
          <a:endParaRPr lang="en-US" sz="4300" kern="1200" dirty="0"/>
        </a:p>
      </dsp:txBody>
      <dsp:txXfrm>
        <a:off x="0" y="0"/>
        <a:ext cx="6291714" cy="2765367"/>
      </dsp:txXfrm>
    </dsp:sp>
    <dsp:sp modelId="{C31CCE71-7C85-4642-B442-BB0B78447C8A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2B41D3-5384-46E1-8245-B371B882A819}">
      <dsp:nvSpPr>
        <dsp:cNvPr id="0" name=""/>
        <dsp:cNvSpPr/>
      </dsp:nvSpPr>
      <dsp:spPr>
        <a:xfrm>
          <a:off x="0" y="2765367"/>
          <a:ext cx="6291714" cy="27653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b="1" kern="1200" dirty="0"/>
            <a:t>Descriptive</a:t>
          </a:r>
          <a:r>
            <a:rPr lang="en-GB" sz="4300" kern="1200" dirty="0"/>
            <a:t> claims simply tell us, or affirm, what is the case, or at least what is believed to be the case. </a:t>
          </a:r>
          <a:endParaRPr lang="en-US" sz="4300" kern="1200" dirty="0"/>
        </a:p>
      </dsp:txBody>
      <dsp:txXfrm>
        <a:off x="0" y="2765367"/>
        <a:ext cx="6291714" cy="27653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E97879-AE63-49A4-A7CC-18EF084F899E}">
      <dsp:nvSpPr>
        <dsp:cNvPr id="0" name=""/>
        <dsp:cNvSpPr/>
      </dsp:nvSpPr>
      <dsp:spPr>
        <a:xfrm>
          <a:off x="272119" y="539203"/>
          <a:ext cx="1366771" cy="13667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B33D00-FBEC-4BD9-AF1E-3DC77750910C}">
      <dsp:nvSpPr>
        <dsp:cNvPr id="0" name=""/>
        <dsp:cNvSpPr/>
      </dsp:nvSpPr>
      <dsp:spPr>
        <a:xfrm>
          <a:off x="559142" y="826225"/>
          <a:ext cx="792727" cy="7927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1BB3FC-1DD3-4593-A5CD-62371712E22D}">
      <dsp:nvSpPr>
        <dsp:cNvPr id="0" name=""/>
        <dsp:cNvSpPr/>
      </dsp:nvSpPr>
      <dsp:spPr>
        <a:xfrm>
          <a:off x="1931771" y="539203"/>
          <a:ext cx="3221675" cy="1366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 business ethics, do the </a:t>
          </a:r>
          <a:r>
            <a:rPr lang="en-GB" sz="2400" b="1" kern="1200" dirty="0"/>
            <a:t>means</a:t>
          </a:r>
          <a:r>
            <a:rPr lang="en-GB" sz="2400" kern="1200" dirty="0"/>
            <a:t> justify the </a:t>
          </a:r>
          <a:r>
            <a:rPr lang="en-GB" sz="2400" b="1" kern="1200" dirty="0"/>
            <a:t>ends</a:t>
          </a:r>
          <a:r>
            <a:rPr lang="en-GB" sz="2400" kern="1200" dirty="0"/>
            <a:t>, or do the ends justify the means? </a:t>
          </a:r>
          <a:endParaRPr lang="en-US" sz="2400" kern="1200" dirty="0"/>
        </a:p>
      </dsp:txBody>
      <dsp:txXfrm>
        <a:off x="1931771" y="539203"/>
        <a:ext cx="3221675" cy="1366771"/>
      </dsp:txXfrm>
    </dsp:sp>
    <dsp:sp modelId="{A61E7524-A832-4D2D-B47D-91EC9EAEC720}">
      <dsp:nvSpPr>
        <dsp:cNvPr id="0" name=""/>
        <dsp:cNvSpPr/>
      </dsp:nvSpPr>
      <dsp:spPr>
        <a:xfrm>
          <a:off x="5714799" y="539203"/>
          <a:ext cx="1366771" cy="13667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8066C9-2743-4C41-BECD-9CF5F7FB9B4F}">
      <dsp:nvSpPr>
        <dsp:cNvPr id="0" name=""/>
        <dsp:cNvSpPr/>
      </dsp:nvSpPr>
      <dsp:spPr>
        <a:xfrm>
          <a:off x="6001821" y="826225"/>
          <a:ext cx="792727" cy="7927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869BA0-3D15-4D26-8D3B-8905DAD099C4}">
      <dsp:nvSpPr>
        <dsp:cNvPr id="0" name=""/>
        <dsp:cNvSpPr/>
      </dsp:nvSpPr>
      <dsp:spPr>
        <a:xfrm>
          <a:off x="7374451" y="539203"/>
          <a:ext cx="3221675" cy="1366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Is it better to have a set of rules telling you what you ought to do in any particular situation ?</a:t>
          </a:r>
          <a:endParaRPr lang="en-US" sz="2400" kern="1200" dirty="0"/>
        </a:p>
      </dsp:txBody>
      <dsp:txXfrm>
        <a:off x="7374451" y="539203"/>
        <a:ext cx="3221675" cy="1366771"/>
      </dsp:txXfrm>
    </dsp:sp>
    <dsp:sp modelId="{BA1E0933-2E9C-4859-A16A-61F4AD476541}">
      <dsp:nvSpPr>
        <dsp:cNvPr id="0" name=""/>
        <dsp:cNvSpPr/>
      </dsp:nvSpPr>
      <dsp:spPr>
        <a:xfrm>
          <a:off x="272119" y="2686736"/>
          <a:ext cx="1366771" cy="13667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85B8EB-7C03-4FA7-9571-BADD4D81DB1E}">
      <dsp:nvSpPr>
        <dsp:cNvPr id="0" name=""/>
        <dsp:cNvSpPr/>
      </dsp:nvSpPr>
      <dsp:spPr>
        <a:xfrm>
          <a:off x="559142" y="2973758"/>
          <a:ext cx="792727" cy="7927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B3AC3F-64DC-4A25-A3C9-FBC726422151}">
      <dsp:nvSpPr>
        <dsp:cNvPr id="0" name=""/>
        <dsp:cNvSpPr/>
      </dsp:nvSpPr>
      <dsp:spPr>
        <a:xfrm>
          <a:off x="1931771" y="2686736"/>
          <a:ext cx="3221675" cy="1366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Or should you worry more about how things are going to end up and do whatever is necessary to reach that goal?</a:t>
          </a:r>
          <a:endParaRPr lang="en-US" sz="2400" kern="1200" dirty="0"/>
        </a:p>
      </dsp:txBody>
      <dsp:txXfrm>
        <a:off x="1931771" y="2686736"/>
        <a:ext cx="3221675" cy="1366771"/>
      </dsp:txXfrm>
    </dsp:sp>
    <dsp:sp modelId="{6A5B2A39-63EB-4F82-88E8-BF8C26B01E46}">
      <dsp:nvSpPr>
        <dsp:cNvPr id="0" name=""/>
        <dsp:cNvSpPr/>
      </dsp:nvSpPr>
      <dsp:spPr>
        <a:xfrm>
          <a:off x="5714799" y="2686736"/>
          <a:ext cx="1366771" cy="13667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10DE15-E554-4435-8E0F-53BC47B4DD38}">
      <dsp:nvSpPr>
        <dsp:cNvPr id="0" name=""/>
        <dsp:cNvSpPr/>
      </dsp:nvSpPr>
      <dsp:spPr>
        <a:xfrm>
          <a:off x="6001821" y="2973758"/>
          <a:ext cx="792727" cy="79272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96AEBF-B414-4451-90CD-8F5AFDBD6CE8}">
      <dsp:nvSpPr>
        <dsp:cNvPr id="0" name=""/>
        <dsp:cNvSpPr/>
      </dsp:nvSpPr>
      <dsp:spPr>
        <a:xfrm>
          <a:off x="7374451" y="2686736"/>
          <a:ext cx="3221675" cy="1366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When the means justify the ends, ethical consideration focuses on what you do, not the consequences of what you have done.</a:t>
          </a:r>
          <a:endParaRPr lang="en-US" sz="2400" kern="1200" dirty="0"/>
        </a:p>
      </dsp:txBody>
      <dsp:txXfrm>
        <a:off x="7374451" y="2686736"/>
        <a:ext cx="3221675" cy="13667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887971-B614-4B7E-BA02-86CCCF62B881}">
      <dsp:nvSpPr>
        <dsp:cNvPr id="0" name=""/>
        <dsp:cNvSpPr/>
      </dsp:nvSpPr>
      <dsp:spPr>
        <a:xfrm>
          <a:off x="0" y="2616"/>
          <a:ext cx="6687222" cy="13261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0C5387-88CC-4B68-8212-96F404921B28}">
      <dsp:nvSpPr>
        <dsp:cNvPr id="0" name=""/>
        <dsp:cNvSpPr/>
      </dsp:nvSpPr>
      <dsp:spPr>
        <a:xfrm>
          <a:off x="401166" y="301005"/>
          <a:ext cx="729394" cy="7293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5C4A6C-D9DE-4AC9-AF59-91310DA57D08}">
      <dsp:nvSpPr>
        <dsp:cNvPr id="0" name=""/>
        <dsp:cNvSpPr/>
      </dsp:nvSpPr>
      <dsp:spPr>
        <a:xfrm>
          <a:off x="1531727" y="2616"/>
          <a:ext cx="5155494" cy="132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353" tIns="140353" rIns="140353" bIns="14035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Basic questions in business tend to be quantitative, and money is frequently the bottom line: </a:t>
          </a:r>
          <a:endParaRPr lang="en-US" sz="2200" kern="1200"/>
        </a:p>
      </dsp:txBody>
      <dsp:txXfrm>
        <a:off x="1531727" y="2616"/>
        <a:ext cx="5155494" cy="1326171"/>
      </dsp:txXfrm>
    </dsp:sp>
    <dsp:sp modelId="{9357696E-2289-4B80-A3E8-3A12C4423857}">
      <dsp:nvSpPr>
        <dsp:cNvPr id="0" name=""/>
        <dsp:cNvSpPr/>
      </dsp:nvSpPr>
      <dsp:spPr>
        <a:xfrm>
          <a:off x="0" y="1660330"/>
          <a:ext cx="6687222" cy="13261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A4946D-B09B-48DD-850B-A50C5F1D941E}">
      <dsp:nvSpPr>
        <dsp:cNvPr id="0" name=""/>
        <dsp:cNvSpPr/>
      </dsp:nvSpPr>
      <dsp:spPr>
        <a:xfrm>
          <a:off x="401166" y="1958719"/>
          <a:ext cx="729394" cy="7293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A1332-5B3C-4C1A-BD3E-CFC036FAE41A}">
      <dsp:nvSpPr>
        <dsp:cNvPr id="0" name=""/>
        <dsp:cNvSpPr/>
      </dsp:nvSpPr>
      <dsp:spPr>
        <a:xfrm>
          <a:off x="1531727" y="1660330"/>
          <a:ext cx="5155494" cy="132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353" tIns="140353" rIns="140353" bIns="14035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i="1" kern="1200"/>
            <a:t>How much is it worth? What’s my salary? What’s the company’s profit?</a:t>
          </a:r>
          <a:endParaRPr lang="en-US" sz="2200" kern="1200"/>
        </a:p>
      </dsp:txBody>
      <dsp:txXfrm>
        <a:off x="1531727" y="1660330"/>
        <a:ext cx="5155494" cy="1326171"/>
      </dsp:txXfrm>
    </dsp:sp>
    <dsp:sp modelId="{F177A8AB-0372-4E0D-BEAF-7EA9E2D6DE50}">
      <dsp:nvSpPr>
        <dsp:cNvPr id="0" name=""/>
        <dsp:cNvSpPr/>
      </dsp:nvSpPr>
      <dsp:spPr>
        <a:xfrm>
          <a:off x="0" y="3318044"/>
          <a:ext cx="6687222" cy="13261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9FF657-05DD-4D03-8D33-9A9E03B51237}">
      <dsp:nvSpPr>
        <dsp:cNvPr id="0" name=""/>
        <dsp:cNvSpPr/>
      </dsp:nvSpPr>
      <dsp:spPr>
        <a:xfrm>
          <a:off x="401166" y="3616433"/>
          <a:ext cx="729394" cy="7293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480763-DA8E-4FA8-8D92-26D082123FB5}">
      <dsp:nvSpPr>
        <dsp:cNvPr id="0" name=""/>
        <dsp:cNvSpPr/>
      </dsp:nvSpPr>
      <dsp:spPr>
        <a:xfrm>
          <a:off x="1531727" y="3318044"/>
          <a:ext cx="5155494" cy="132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353" tIns="140353" rIns="140353" bIns="14035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basic question of utilitarianism is qualitative: </a:t>
          </a:r>
          <a:r>
            <a:rPr lang="en-GB" sz="2200" i="1" kern="1200"/>
            <a:t>how much happiness and sadness is there?</a:t>
          </a:r>
          <a:r>
            <a:rPr lang="en-GB" sz="2200" kern="1200"/>
            <a:t> </a:t>
          </a:r>
          <a:endParaRPr lang="en-US" sz="2200" kern="1200"/>
        </a:p>
      </dsp:txBody>
      <dsp:txXfrm>
        <a:off x="1531727" y="3318044"/>
        <a:ext cx="5155494" cy="1326171"/>
      </dsp:txXfrm>
    </dsp:sp>
    <dsp:sp modelId="{78C9EBE0-9189-4EBB-BB1E-80C883E9BD57}">
      <dsp:nvSpPr>
        <dsp:cNvPr id="0" name=""/>
        <dsp:cNvSpPr/>
      </dsp:nvSpPr>
      <dsp:spPr>
        <a:xfrm>
          <a:off x="0" y="4975759"/>
          <a:ext cx="6687222" cy="13261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E65B00-9A48-4547-B02E-A252663402E0}">
      <dsp:nvSpPr>
        <dsp:cNvPr id="0" name=""/>
        <dsp:cNvSpPr/>
      </dsp:nvSpPr>
      <dsp:spPr>
        <a:xfrm>
          <a:off x="401166" y="5274147"/>
          <a:ext cx="729394" cy="7293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7A1242-F360-4BB5-9920-67C6775CF24F}">
      <dsp:nvSpPr>
        <dsp:cNvPr id="0" name=""/>
        <dsp:cNvSpPr/>
      </dsp:nvSpPr>
      <dsp:spPr>
        <a:xfrm>
          <a:off x="1531727" y="4975759"/>
          <a:ext cx="5155494" cy="132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353" tIns="140353" rIns="140353" bIns="14035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Businesses accustomed to bottom-line number decisions not happiness.</a:t>
          </a:r>
          <a:endParaRPr lang="en-US" sz="2200" kern="1200"/>
        </a:p>
      </dsp:txBody>
      <dsp:txXfrm>
        <a:off x="1531727" y="4975759"/>
        <a:ext cx="5155494" cy="13261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84CABB-47CF-4AAD-8F34-21F6820DD27A}">
      <dsp:nvSpPr>
        <dsp:cNvPr id="0" name=""/>
        <dsp:cNvSpPr/>
      </dsp:nvSpPr>
      <dsp:spPr>
        <a:xfrm>
          <a:off x="0" y="782"/>
          <a:ext cx="916454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6D0255-82CF-4353-B295-F7A6F7C85F03}">
      <dsp:nvSpPr>
        <dsp:cNvPr id="0" name=""/>
        <dsp:cNvSpPr/>
      </dsp:nvSpPr>
      <dsp:spPr>
        <a:xfrm>
          <a:off x="0" y="782"/>
          <a:ext cx="9164549" cy="1281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Madoff died in prison aged 82. </a:t>
          </a:r>
          <a:endParaRPr lang="en-US" sz="2400" kern="1200" dirty="0"/>
        </a:p>
      </dsp:txBody>
      <dsp:txXfrm>
        <a:off x="0" y="782"/>
        <a:ext cx="9164549" cy="1281901"/>
      </dsp:txXfrm>
    </dsp:sp>
    <dsp:sp modelId="{90CAF0B5-95EE-4A07-A3BA-B13204B0E90E}">
      <dsp:nvSpPr>
        <dsp:cNvPr id="0" name=""/>
        <dsp:cNvSpPr/>
      </dsp:nvSpPr>
      <dsp:spPr>
        <a:xfrm>
          <a:off x="0" y="1282684"/>
          <a:ext cx="916454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85CA8C-3378-4CB1-8125-96890B3C2D26}">
      <dsp:nvSpPr>
        <dsp:cNvPr id="0" name=""/>
        <dsp:cNvSpPr/>
      </dsp:nvSpPr>
      <dsp:spPr>
        <a:xfrm>
          <a:off x="0" y="1282684"/>
          <a:ext cx="9164549" cy="1281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He claimed his scheme was his project alone and his children had no knowledge </a:t>
          </a:r>
          <a:endParaRPr lang="en-US" sz="2400" kern="1200" dirty="0"/>
        </a:p>
      </dsp:txBody>
      <dsp:txXfrm>
        <a:off x="0" y="1282684"/>
        <a:ext cx="9164549" cy="1281901"/>
      </dsp:txXfrm>
    </dsp:sp>
    <dsp:sp modelId="{78A7AEE3-FC3A-4684-AE19-87C03769F01F}">
      <dsp:nvSpPr>
        <dsp:cNvPr id="0" name=""/>
        <dsp:cNvSpPr/>
      </dsp:nvSpPr>
      <dsp:spPr>
        <a:xfrm>
          <a:off x="0" y="2564585"/>
          <a:ext cx="9164549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90DB54-4692-4C6A-B7C7-12CED4BAFD65}">
      <dsp:nvSpPr>
        <dsp:cNvPr id="0" name=""/>
        <dsp:cNvSpPr/>
      </dsp:nvSpPr>
      <dsp:spPr>
        <a:xfrm>
          <a:off x="0" y="2564585"/>
          <a:ext cx="9164549" cy="1281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They were top executives in his fraudulent company.</a:t>
          </a:r>
          <a:endParaRPr lang="en-US" sz="2400" kern="1200" dirty="0"/>
        </a:p>
      </dsp:txBody>
      <dsp:txXfrm>
        <a:off x="0" y="2564585"/>
        <a:ext cx="9164549" cy="1281901"/>
      </dsp:txXfrm>
    </dsp:sp>
    <dsp:sp modelId="{74B33CA2-4A7A-4196-AC0C-BA7B66B84957}">
      <dsp:nvSpPr>
        <dsp:cNvPr id="0" name=""/>
        <dsp:cNvSpPr/>
      </dsp:nvSpPr>
      <dsp:spPr>
        <a:xfrm>
          <a:off x="0" y="3846487"/>
          <a:ext cx="916454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098300-98A7-4FB0-A8CD-226559122F8E}">
      <dsp:nvSpPr>
        <dsp:cNvPr id="0" name=""/>
        <dsp:cNvSpPr/>
      </dsp:nvSpPr>
      <dsp:spPr>
        <a:xfrm>
          <a:off x="0" y="3846487"/>
          <a:ext cx="9164549" cy="1281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Refused to cooperate with prosecutors interested in determining the extent to which the children may have been involved. His estate has been seized. </a:t>
          </a:r>
          <a:endParaRPr lang="en-US" sz="2400" kern="1200" dirty="0"/>
        </a:p>
      </dsp:txBody>
      <dsp:txXfrm>
        <a:off x="0" y="3846487"/>
        <a:ext cx="9164549" cy="1281901"/>
      </dsp:txXfrm>
    </dsp:sp>
    <dsp:sp modelId="{4DFDB894-30FC-4F34-A7BD-DC8703145EFB}">
      <dsp:nvSpPr>
        <dsp:cNvPr id="0" name=""/>
        <dsp:cNvSpPr/>
      </dsp:nvSpPr>
      <dsp:spPr>
        <a:xfrm>
          <a:off x="0" y="5128388"/>
          <a:ext cx="916454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2FC226-55A4-4C71-BE12-DDDA7683D03A}">
      <dsp:nvSpPr>
        <dsp:cNvPr id="0" name=""/>
        <dsp:cNvSpPr/>
      </dsp:nvSpPr>
      <dsp:spPr>
        <a:xfrm>
          <a:off x="0" y="5128388"/>
          <a:ext cx="9164549" cy="1281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His wife got $2.5 million—to meet her day-to-day living expenses. </a:t>
          </a:r>
          <a:endParaRPr lang="en-US" sz="2400" kern="1200" dirty="0"/>
        </a:p>
      </dsp:txBody>
      <dsp:txXfrm>
        <a:off x="0" y="5128388"/>
        <a:ext cx="9164549" cy="12819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3E3614-CFC7-4650-9704-3E3915009FF6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A879C1-9A5E-43E4-8144-C5DF747B1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95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Notes Placeholder 2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 panose="020B0604020202020204" pitchFamily="34" charset="0"/>
              </a:rPr>
              <a:t>https://ethicalrealism.wordpress.com/2010/08/20/ethical-theories/</a:t>
            </a:r>
          </a:p>
        </p:txBody>
      </p:sp>
      <p:sp>
        <p:nvSpPr>
          <p:cNvPr id="17412" name="Slide Number Placeholder 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96E1311-00F1-4BE1-913D-5A79DB9AF822}" type="slidenum">
              <a:rPr lang="en-US" altLang="en-US" smtClean="0"/>
              <a:pPr/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254323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Notes Placeholder 2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 panose="020B0604020202020204" pitchFamily="34" charset="0"/>
              </a:rPr>
              <a:t>https://ethicalrealism.wordpress.com/2010/08/20/ethical-theories/</a:t>
            </a:r>
          </a:p>
        </p:txBody>
      </p:sp>
      <p:sp>
        <p:nvSpPr>
          <p:cNvPr id="17412" name="Slide Number Placeholder 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96E1311-00F1-4BE1-913D-5A79DB9AF822}" type="slidenum">
              <a:rPr lang="en-US" altLang="en-US" smtClean="0"/>
              <a:pPr/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02208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Notes Placeholder 2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 panose="020B0604020202020204" pitchFamily="34" charset="0"/>
              </a:rPr>
              <a:t>https://ethicalrealism.wordpress.com/2010/08/20/ethical-theories/</a:t>
            </a:r>
          </a:p>
        </p:txBody>
      </p:sp>
      <p:sp>
        <p:nvSpPr>
          <p:cNvPr id="17412" name="Slide Number Placeholder 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96E1311-00F1-4BE1-913D-5A79DB9AF822}" type="slidenum">
              <a:rPr lang="en-US" altLang="en-US" smtClean="0"/>
              <a:pPr/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21192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73872-E196-CB73-3794-9A7684D07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CE6BF2-849E-E5EB-ACDC-36B4090431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101BC-5593-B200-5DE4-A5CA1B742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D2E4A-D63A-406B-B6C5-8C852DD3BCCB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DD1D4-80A2-35A6-34D3-3D25A50BD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44F86-7D73-B72D-16C6-75211C18A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CE0B1-55C8-477D-B6EA-19BE3D1E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510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9FFEA-E873-DF00-DFF2-AB5DB8637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4860C-F16C-2309-1F87-D71FB9411C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E2272-A5FF-51B9-7457-2175C8F03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D2E4A-D63A-406B-B6C5-8C852DD3BCCB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2DEBFE-F744-B1AF-3AC1-427F45318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9DD14C-43F3-FE2E-0845-E34C984DB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CE0B1-55C8-477D-B6EA-19BE3D1E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342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A8AFE-02F4-CECA-4004-B33C9D376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3C198-2229-5367-5A86-70BBAD3885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93655-627A-AB6A-4C98-7A3A149665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D2E4A-D63A-406B-B6C5-8C852DD3BCCB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AB5BDF-62FC-8B5A-9086-936934B72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783CC-171E-394A-659A-37CE7794A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CE0B1-55C8-477D-B6EA-19BE3D1E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3705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AEFC4-4BB5-0D4D-068A-F8EFB105F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C0AF7-D9E2-22C3-3EFC-2A9E394C2D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B802B7-D2FC-2C5C-7182-7383FAAEC4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985DD4-B423-F04A-C804-A72F7DA00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D2E4A-D63A-406B-B6C5-8C852DD3BCCB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CC4A8F-2156-F992-E348-6E015C329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FBC1A8-4152-BAE3-30D7-E65DB7BB1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CE0B1-55C8-477D-B6EA-19BE3D1E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6694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FE8D4-4112-F03E-920C-B9B34D31F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7728F2-7154-932A-2041-874BEE9456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EFE15D-0C6A-1FEC-0D81-501077F853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5D135E-6AFF-FD9C-DC4E-910E4CC004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60107F-9F9E-D0B0-E641-FE33926851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966E7B-BD93-8436-6BB6-C0E764A3F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D2E4A-D63A-406B-B6C5-8C852DD3BCCB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146D2E-D4B7-9270-7591-A0A1D05F3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7A3607-B71E-FDF1-F5C7-C2FA1266B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CE0B1-55C8-477D-B6EA-19BE3D1E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599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0F950-1B37-0AEA-3183-86073CCC8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7976B5-D152-7939-1381-ABD888E21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D2E4A-D63A-406B-B6C5-8C852DD3BCCB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577CF8-DA32-5C1B-ECE8-04A3F0CE8D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E9E461-C7A5-99D8-CA5E-1B5681A44E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CE0B1-55C8-477D-B6EA-19BE3D1E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604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1DF2E1-176E-4896-007F-7F8092A2A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D2E4A-D63A-406B-B6C5-8C852DD3BCCB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8D0FC1-86D1-CF79-3ED7-DACD0D21A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891C87-4109-D160-42C5-8CB04F135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CE0B1-55C8-477D-B6EA-19BE3D1E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20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F4253-4841-77B4-4498-EBC3EEDF8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93AE6-8DB5-8B7E-12D0-B1669E881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16126B-5406-D501-3D81-BD3B1D03B1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6CDB82-CDF2-92A3-B2A6-6EC9D6931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D2E4A-D63A-406B-B6C5-8C852DD3BCCB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451174-F4A3-F0AB-9AC8-B91795355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30A5F8-AED9-5C64-F7B6-C7D27E157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CE0B1-55C8-477D-B6EA-19BE3D1E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845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22E89-302B-B8E8-FA47-BF09F9595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C9B753-1B35-4AF1-A382-2D8EF70718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D765E0-5A53-54B2-363C-243BC556F3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0CDC03-C82A-BBAB-4BBE-D5AAC1A9B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D2E4A-D63A-406B-B6C5-8C852DD3BCCB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F59502-2BE2-86B6-6CF8-86689C123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5E27F8-9831-0953-C2AF-C133DFDE8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CE0B1-55C8-477D-B6EA-19BE3D1E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61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819D4-1128-98F7-0DDA-6B3135AD7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1A47B3-1AA8-F986-3CDE-5CBC79B1DB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BC3A6-B777-1F88-54F9-78FE1532A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D2E4A-D63A-406B-B6C5-8C852DD3BCCB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20899E-089F-FA11-ED94-FCA6B1BB2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45FFC-0CE0-BDA2-7C8C-237E61428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CE0B1-55C8-477D-B6EA-19BE3D1E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97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555956A-4BE4-C35B-5C71-14907E95BD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2AC185-4B03-E988-3314-A52D984073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589174-BFF3-5653-DEFA-322F99A0C1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D2E4A-D63A-406B-B6C5-8C852DD3BCCB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BDE943-E61F-A5DE-362D-8D6F9975C5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EACC21-3931-0C29-5CCF-0BD7E56A1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CE0B1-55C8-477D-B6EA-19BE3D1E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941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DA3DBF-B91C-AF39-8470-89AA19F70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DDB0F5-294A-4027-5D1D-E9E2039961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92A511-EBA1-7812-5F45-2722F9EF41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1D2E4A-D63A-406B-B6C5-8C852DD3BCCB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5B6B1D-9BC1-8948-0602-4486B3501F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353A06-80DC-B40A-A67D-11D115CF81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5CE0B1-55C8-477D-B6EA-19BE3D1E0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717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zvEW1FHc60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utQQ2BHW9M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aHmxZhea3M?feature=oembed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sgAsw4XGvU?feature=oembed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1964887/pdf/ehp0114-a00449.pdf" TargetMode="External"/><Relationship Id="rId2" Type="http://schemas.openxmlformats.org/officeDocument/2006/relationships/hyperlink" Target="https://www.creativitypost.com/article/infinity_war_deontology_vs._teleology-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eforum.org/agenda/2020/01/fashion-industry-carbon-unsustainable-environment-pollution/" TargetMode="Externa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11">
            <a:extLst>
              <a:ext uri="{FF2B5EF4-FFF2-40B4-BE49-F238E27FC236}">
                <a16:creationId xmlns:a16="http://schemas.microsoft.com/office/drawing/2014/main" id="{347D6575-0B06-40B2-9D0F-298202F6B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7" name="Arc 13">
            <a:extLst>
              <a:ext uri="{FF2B5EF4-FFF2-40B4-BE49-F238E27FC236}">
                <a16:creationId xmlns:a16="http://schemas.microsoft.com/office/drawing/2014/main" id="{E2B33195-5BCA-4BB7-A82D-67395226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78DEC0D-9D54-B2DC-D78E-2EA3AC6F83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2818" y="1370171"/>
            <a:ext cx="5085580" cy="2387600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Ethical Theories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5F6A73E-AB2B-E01F-E130-B0CC34FE0A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2818" y="3849845"/>
            <a:ext cx="5085580" cy="1881751"/>
          </a:xfrm>
        </p:spPr>
        <p:txBody>
          <a:bodyPr>
            <a:normAutofit/>
          </a:bodyPr>
          <a:lstStyle/>
          <a:p>
            <a:pPr algn="l"/>
            <a:r>
              <a:rPr lang="en-GB" sz="4800" dirty="0">
                <a:solidFill>
                  <a:schemeClr val="bg1"/>
                </a:solidFill>
              </a:rPr>
              <a:t>Philosophical and Practical</a:t>
            </a:r>
          </a:p>
        </p:txBody>
      </p:sp>
      <p:sp>
        <p:nvSpPr>
          <p:cNvPr id="28" name="Oval 15">
            <a:extLst>
              <a:ext uri="{FF2B5EF4-FFF2-40B4-BE49-F238E27FC236}">
                <a16:creationId xmlns:a16="http://schemas.microsoft.com/office/drawing/2014/main" id="{CF8AD9F3-9AF6-494F-83A3-2F6775639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9802" y="832686"/>
            <a:ext cx="1104943" cy="1074969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Top view of a circular staircase">
            <a:extLst>
              <a:ext uri="{FF2B5EF4-FFF2-40B4-BE49-F238E27FC236}">
                <a16:creationId xmlns:a16="http://schemas.microsoft.com/office/drawing/2014/main" id="{E28EA29E-2E88-2E55-F859-59E1DFFC5D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251" b="2"/>
          <a:stretch/>
        </p:blipFill>
        <p:spPr>
          <a:xfrm>
            <a:off x="6520859" y="795510"/>
            <a:ext cx="5137520" cy="5137520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9" name="Rectangle 17">
            <a:extLst>
              <a:ext uri="{FF2B5EF4-FFF2-40B4-BE49-F238E27FC236}">
                <a16:creationId xmlns:a16="http://schemas.microsoft.com/office/drawing/2014/main" id="{0DA5DB8B-7E5C-4ABC-8069-A9A8806F3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82154" y="4925384"/>
            <a:ext cx="876704" cy="876704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3832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D79F4-D9C8-4B9B-ADE4-D8CA85392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C540C-550D-4CF9-830A-2FDFB37D31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812902" cy="4351338"/>
          </a:xfrm>
        </p:spPr>
        <p:txBody>
          <a:bodyPr/>
          <a:lstStyle/>
          <a:p>
            <a:r>
              <a:rPr lang="en-GB" dirty="0"/>
              <a:t>Normative v descriptive</a:t>
            </a:r>
          </a:p>
          <a:p>
            <a:r>
              <a:rPr lang="en-GB" dirty="0"/>
              <a:t>Different perspectives</a:t>
            </a:r>
          </a:p>
          <a:p>
            <a:r>
              <a:rPr lang="en-GB" dirty="0"/>
              <a:t>Moving from what is to what ‘ought’ to be</a:t>
            </a:r>
          </a:p>
          <a:p>
            <a:r>
              <a:rPr lang="en-GB" dirty="0"/>
              <a:t>Deontology (rules) and Teleology (consequences)</a:t>
            </a:r>
          </a:p>
          <a:p>
            <a:r>
              <a:rPr lang="en-GB" dirty="0"/>
              <a:t>Immanuel Kant’s ‘categorical imperative’</a:t>
            </a:r>
          </a:p>
          <a:p>
            <a:pPr lvl="1"/>
            <a:r>
              <a:rPr lang="en-GB" dirty="0"/>
              <a:t>Consistency</a:t>
            </a:r>
          </a:p>
          <a:p>
            <a:pPr lvl="1"/>
            <a:r>
              <a:rPr lang="en-GB" dirty="0"/>
              <a:t>Human dignity</a:t>
            </a:r>
          </a:p>
          <a:p>
            <a:pPr lvl="1"/>
            <a:r>
              <a:rPr lang="en-GB" dirty="0"/>
              <a:t>Universality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DE4364-3602-4A82-9A51-DC43B66C91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3739" y="438718"/>
            <a:ext cx="3926633" cy="5980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228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46822A-5648-419A-9FA3-5C67E93A0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032" y="643467"/>
            <a:ext cx="3563374" cy="5571066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Normative v Descriptive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9626F89-2B70-EFA5-0BF8-8861AD5BC0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7851684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77501A7-2163-2FA7-F562-6F4A9F843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CE0B1-55C8-477D-B6EA-19BE3D1E046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461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C4CA2454-14E8-4D9F-ACFC-0A8AB2118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547" y="1198418"/>
            <a:ext cx="3815315" cy="4461163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Different Perspectives</a:t>
            </a:r>
          </a:p>
        </p:txBody>
      </p:sp>
      <p:sp>
        <p:nvSpPr>
          <p:cNvPr id="17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9A4489E1-DE87-4865-BF60-D892C4164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6637" y="1366464"/>
            <a:ext cx="7201790" cy="4541176"/>
          </a:xfrm>
        </p:spPr>
        <p:txBody>
          <a:bodyPr anchor="ctr">
            <a:normAutofit/>
          </a:bodyPr>
          <a:lstStyle/>
          <a:p>
            <a:r>
              <a:rPr lang="en-GB" sz="3200" b="1" dirty="0"/>
              <a:t>Individualism</a:t>
            </a:r>
            <a:r>
              <a:rPr lang="en-GB" sz="3200" dirty="0"/>
              <a:t>: economic theory of responsibility to the company (Milton Friedman)</a:t>
            </a:r>
          </a:p>
          <a:p>
            <a:r>
              <a:rPr lang="en-GB" sz="3200" b="1" dirty="0"/>
              <a:t>Utilitarianism</a:t>
            </a:r>
            <a:r>
              <a:rPr lang="en-GB" sz="3200" dirty="0"/>
              <a:t>: consequences, greatest good, stakeholder theory  (Edward Freeman)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B7157F-6C59-B0E6-0641-F96FB3B8FD95}"/>
              </a:ext>
            </a:extLst>
          </p:cNvPr>
          <p:cNvSpPr txBox="1"/>
          <p:nvPr/>
        </p:nvSpPr>
        <p:spPr>
          <a:xfrm>
            <a:off x="686834" y="6169580"/>
            <a:ext cx="31050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Salazar 2016</a:t>
            </a:r>
          </a:p>
        </p:txBody>
      </p:sp>
    </p:spTree>
    <p:extLst>
      <p:ext uri="{BB962C8B-B14F-4D97-AF65-F5344CB8AC3E}">
        <p14:creationId xmlns:p14="http://schemas.microsoft.com/office/powerpoint/2010/main" val="4100874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BF128-B005-FB80-4EDA-F6694A03B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568" y="365125"/>
            <a:ext cx="10842232" cy="1325563"/>
          </a:xfrm>
        </p:spPr>
        <p:txBody>
          <a:bodyPr>
            <a:normAutofit/>
          </a:bodyPr>
          <a:lstStyle/>
          <a:p>
            <a:r>
              <a:rPr lang="en-GB" sz="6000" dirty="0"/>
              <a:t>Is to Ought?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363E7-AC11-40DC-3A21-9A4FD2B7DC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568" y="1825625"/>
            <a:ext cx="4080980" cy="4351338"/>
          </a:xfrm>
        </p:spPr>
        <p:txBody>
          <a:bodyPr/>
          <a:lstStyle/>
          <a:p>
            <a:r>
              <a:rPr lang="en-GB" dirty="0"/>
              <a:t>We might see the facts of the matter</a:t>
            </a:r>
          </a:p>
          <a:p>
            <a:r>
              <a:rPr lang="en-GB" dirty="0"/>
              <a:t>But what is the rationale for deciding something is wrong, unethical or immoral?</a:t>
            </a:r>
          </a:p>
          <a:p>
            <a:r>
              <a:rPr lang="en-GB" dirty="0"/>
              <a:t>The ‘is’ might be clear</a:t>
            </a:r>
          </a:p>
          <a:p>
            <a:r>
              <a:rPr lang="en-GB" dirty="0"/>
              <a:t>The ‘ought’ can be tricky</a:t>
            </a:r>
          </a:p>
          <a:p>
            <a:r>
              <a:rPr lang="en-GB" dirty="0"/>
              <a:t>Where is the wrongness?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F78642-4379-2AEB-52E6-D7C5985A8D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2200" y="307635"/>
            <a:ext cx="3725570" cy="26824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F303707-36F8-CAF2-C540-0F601E8256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8022" y="307635"/>
            <a:ext cx="2682410" cy="26824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F257AE6-AA02-5416-5F70-DFA48E1BA9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9320" y="3867956"/>
            <a:ext cx="3778450" cy="21253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C9A3D9-74F7-A7BB-2AD2-DA9B8C501E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29502" y="4001294"/>
            <a:ext cx="3219450" cy="2457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547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8F830-5550-2DAE-0F48-D32516D26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Fast Fashion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CDF0F-FAA7-999C-C9BA-91806F32D7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4376" y="365125"/>
            <a:ext cx="4756935" cy="6322814"/>
          </a:xfrm>
        </p:spPr>
        <p:txBody>
          <a:bodyPr>
            <a:normAutofit/>
          </a:bodyPr>
          <a:lstStyle/>
          <a:p>
            <a:r>
              <a:rPr lang="en-US" dirty="0"/>
              <a:t>Fast fashion makes shopping for clothes more affordable, but it comes at an environmental cost.</a:t>
            </a:r>
          </a:p>
          <a:p>
            <a:r>
              <a:rPr lang="en-US" dirty="0"/>
              <a:t>The fashion industry produces 10% of all humanity’s carbon emissions and is the second-largest consumer of the world’s water supply.</a:t>
            </a:r>
          </a:p>
          <a:p>
            <a:r>
              <a:rPr lang="en-US" dirty="0"/>
              <a:t>On average, people bought 60% more garments in 2014 than they did in 2000.</a:t>
            </a:r>
          </a:p>
          <a:p>
            <a:r>
              <a:rPr lang="en-US" dirty="0"/>
              <a:t>We keep clothes half as long as we used to.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79DE36-D623-BF7A-8A06-60F6922B47EB}"/>
              </a:ext>
            </a:extLst>
          </p:cNvPr>
          <p:cNvSpPr txBox="1"/>
          <p:nvPr/>
        </p:nvSpPr>
        <p:spPr>
          <a:xfrm>
            <a:off x="390418" y="6318607"/>
            <a:ext cx="2630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Luz 2007; WEF 2020</a:t>
            </a:r>
          </a:p>
        </p:txBody>
      </p:sp>
      <p:pic>
        <p:nvPicPr>
          <p:cNvPr id="5" name="Online Media 4" title="Aral Sea: Man-made environmental disaster - BBC News">
            <a:hlinkClick r:id="" action="ppaction://media"/>
            <a:extLst>
              <a:ext uri="{FF2B5EF4-FFF2-40B4-BE49-F238E27FC236}">
                <a16:creationId xmlns:a16="http://schemas.microsoft.com/office/drawing/2014/main" id="{8BF90E54-18DE-50CC-4684-354B1D9FF8B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94525" y="1690688"/>
            <a:ext cx="6989851" cy="3949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790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F1814-F541-E4D7-33B1-06BD362682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Big fashion companies lag behind on green targets">
            <a:hlinkClick r:id="" action="ppaction://media"/>
            <a:extLst>
              <a:ext uri="{FF2B5EF4-FFF2-40B4-BE49-F238E27FC236}">
                <a16:creationId xmlns:a16="http://schemas.microsoft.com/office/drawing/2014/main" id="{0E3A1F47-F334-23A1-D275-E8E55F077C8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98223" y="776890"/>
            <a:ext cx="8995553" cy="5082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936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E50F5-7B32-4924-1236-27399B421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540" y="136507"/>
            <a:ext cx="10071260" cy="1325563"/>
          </a:xfrm>
        </p:spPr>
        <p:txBody>
          <a:bodyPr/>
          <a:lstStyle/>
          <a:p>
            <a:r>
              <a:rPr lang="en-GB" dirty="0"/>
              <a:t>Environmental Disaster to Ethical Practice</a:t>
            </a:r>
          </a:p>
        </p:txBody>
      </p:sp>
      <p:pic>
        <p:nvPicPr>
          <p:cNvPr id="4" name="Online Media 3" title="India: How our clothes cause water pollution">
            <a:hlinkClick r:id="" action="ppaction://media"/>
            <a:extLst>
              <a:ext uri="{FF2B5EF4-FFF2-40B4-BE49-F238E27FC236}">
                <a16:creationId xmlns:a16="http://schemas.microsoft.com/office/drawing/2014/main" id="{DBDC8B9C-2C4A-10D2-E765-25E70B846AB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82540" y="1166705"/>
            <a:ext cx="9626920" cy="5439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49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C4CA2454-14E8-4D9F-ACFC-0A8AB2118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661" y="1153572"/>
            <a:ext cx="3712573" cy="4461163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Normative Ethical Theory</a:t>
            </a:r>
          </a:p>
        </p:txBody>
      </p:sp>
      <p:sp>
        <p:nvSpPr>
          <p:cNvPr id="17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9A4489E1-DE87-4865-BF60-D892C4164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6198" y="335589"/>
            <a:ext cx="7326876" cy="4454637"/>
          </a:xfrm>
        </p:spPr>
        <p:txBody>
          <a:bodyPr anchor="ctr">
            <a:normAutofit/>
          </a:bodyPr>
          <a:lstStyle/>
          <a:p>
            <a:r>
              <a:rPr lang="en-GB" sz="3600" dirty="0"/>
              <a:t>Three strands: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Deontology: duties, rules, consequences do not matter (Kant, absolutism)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Teleology: consequences matter, (JS Mill, utilitarianism) 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Virtues or moral character (Aristotle’s four pillars)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AEAF315-8BDF-204A-998F-4FC1A0856378}"/>
              </a:ext>
            </a:extLst>
          </p:cNvPr>
          <p:cNvSpPr/>
          <p:nvPr/>
        </p:nvSpPr>
        <p:spPr>
          <a:xfrm>
            <a:off x="1852734" y="5056463"/>
            <a:ext cx="2223163" cy="12223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Courage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1DA6443-B2FF-D2B5-A770-092D753A98EC}"/>
              </a:ext>
            </a:extLst>
          </p:cNvPr>
          <p:cNvSpPr/>
          <p:nvPr/>
        </p:nvSpPr>
        <p:spPr>
          <a:xfrm>
            <a:off x="4561198" y="5056463"/>
            <a:ext cx="2223163" cy="12223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Honesty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885BB07-6F3C-6F78-27C5-1649F41E2668}"/>
              </a:ext>
            </a:extLst>
          </p:cNvPr>
          <p:cNvSpPr/>
          <p:nvPr/>
        </p:nvSpPr>
        <p:spPr>
          <a:xfrm>
            <a:off x="7177687" y="5056463"/>
            <a:ext cx="2223163" cy="12223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Temperance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1C309D7-7277-DC73-3B0C-F9ECA0A563BA}"/>
              </a:ext>
            </a:extLst>
          </p:cNvPr>
          <p:cNvSpPr/>
          <p:nvPr/>
        </p:nvSpPr>
        <p:spPr>
          <a:xfrm>
            <a:off x="9794176" y="5056463"/>
            <a:ext cx="2223163" cy="12223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Justice</a:t>
            </a:r>
          </a:p>
        </p:txBody>
      </p:sp>
    </p:spTree>
    <p:extLst>
      <p:ext uri="{BB962C8B-B14F-4D97-AF65-F5344CB8AC3E}">
        <p14:creationId xmlns:p14="http://schemas.microsoft.com/office/powerpoint/2010/main" val="1151382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  <p:bldP spid="2" grpId="0" animBg="1"/>
      <p:bldP spid="3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4" name="Rectangle 16393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842" y="18254"/>
            <a:ext cx="7434546" cy="2755767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sz="6000" b="1" dirty="0"/>
              <a:t>Deontology</a:t>
            </a:r>
            <a:r>
              <a:rPr lang="en-GB" altLang="en-US" sz="6000" dirty="0"/>
              <a:t> </a:t>
            </a:r>
            <a:br>
              <a:rPr lang="en-GB" altLang="en-US" sz="6000" dirty="0"/>
            </a:br>
            <a:r>
              <a:rPr lang="en-GB" altLang="en-US" sz="6000" b="1" dirty="0"/>
              <a:t>(rule-driven)</a:t>
            </a:r>
            <a:endParaRPr lang="en-US" sz="6000" dirty="0"/>
          </a:p>
        </p:txBody>
      </p:sp>
      <p:sp>
        <p:nvSpPr>
          <p:cNvPr id="16387" name="Content Placeholder 2"/>
          <p:cNvSpPr>
            <a:spLocks noGrp="1" noChangeArrowheads="1"/>
          </p:cNvSpPr>
          <p:nvPr>
            <p:ph idx="1"/>
          </p:nvPr>
        </p:nvSpPr>
        <p:spPr>
          <a:xfrm>
            <a:off x="838200" y="2640457"/>
            <a:ext cx="5536720" cy="4006923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 sz="3300" dirty="0"/>
              <a:t>Duty and obligation</a:t>
            </a:r>
          </a:p>
          <a:p>
            <a:pPr eaLnBrk="1" hangingPunct="1"/>
            <a:r>
              <a:rPr lang="en-GB" altLang="en-US" sz="3300" dirty="0"/>
              <a:t>Rule-based</a:t>
            </a:r>
          </a:p>
          <a:p>
            <a:pPr eaLnBrk="1" hangingPunct="1"/>
            <a:r>
              <a:rPr lang="en-GB" altLang="en-US" sz="3300" dirty="0"/>
              <a:t>Absolutism</a:t>
            </a:r>
          </a:p>
          <a:p>
            <a:r>
              <a:rPr lang="en-US" altLang="en-US" sz="3300" dirty="0"/>
              <a:t>Consequences do not matter</a:t>
            </a:r>
          </a:p>
          <a:p>
            <a:r>
              <a:rPr lang="en-US" altLang="en-US" sz="3300" dirty="0"/>
              <a:t>Some actions are always wrong in themselves.</a:t>
            </a:r>
          </a:p>
          <a:p>
            <a:r>
              <a:rPr lang="en-US" altLang="en-US" sz="3300" dirty="0"/>
              <a:t>Kant’s moral law (Kantian Ethics)</a:t>
            </a:r>
          </a:p>
          <a:p>
            <a:r>
              <a:rPr lang="en-US" altLang="en-US" sz="3300" dirty="0"/>
              <a:t>Religious commandments</a:t>
            </a:r>
          </a:p>
          <a:p>
            <a:pPr eaLnBrk="1" hangingPunct="1"/>
            <a:endParaRPr lang="en-GB" altLang="en-US" sz="3200" b="1" dirty="0"/>
          </a:p>
        </p:txBody>
      </p:sp>
      <p:pic>
        <p:nvPicPr>
          <p:cNvPr id="16389" name="Picture 16388" descr="One in a crowd">
            <a:extLst>
              <a:ext uri="{FF2B5EF4-FFF2-40B4-BE49-F238E27FC236}">
                <a16:creationId xmlns:a16="http://schemas.microsoft.com/office/drawing/2014/main" id="{4BFEC608-4434-AF48-22A1-FD790202DF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858" r="8141" b="-1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6396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398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22630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4" name="Rectangle 16393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259383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6000" b="1" dirty="0"/>
              <a:t>Teleology</a:t>
            </a:r>
            <a:br>
              <a:rPr lang="en-GB" altLang="en-US" sz="6000" b="1" dirty="0"/>
            </a:br>
            <a:r>
              <a:rPr lang="en-GB" altLang="en-US" sz="6000" b="1" dirty="0"/>
              <a:t>(Consequences)</a:t>
            </a:r>
            <a:endParaRPr lang="en-US" sz="6000" dirty="0"/>
          </a:p>
        </p:txBody>
      </p:sp>
      <p:sp>
        <p:nvSpPr>
          <p:cNvPr id="16387" name="Content Placeholder 2"/>
          <p:cNvSpPr>
            <a:spLocks noGrp="1" noChangeArrowheads="1"/>
          </p:cNvSpPr>
          <p:nvPr>
            <p:ph idx="1"/>
          </p:nvPr>
        </p:nvSpPr>
        <p:spPr>
          <a:xfrm>
            <a:off x="838200" y="2615609"/>
            <a:ext cx="5536720" cy="3877266"/>
          </a:xfrm>
        </p:spPr>
        <p:txBody>
          <a:bodyPr>
            <a:noAutofit/>
          </a:bodyPr>
          <a:lstStyle/>
          <a:p>
            <a:r>
              <a:rPr lang="en-US" altLang="en-US" dirty="0"/>
              <a:t>Teleology (study of ends) </a:t>
            </a:r>
          </a:p>
          <a:p>
            <a:r>
              <a:rPr lang="en-US" altLang="en-US" dirty="0"/>
              <a:t>Actions are ethical if they produce the greatest good for the greatest number</a:t>
            </a:r>
          </a:p>
          <a:p>
            <a:r>
              <a:rPr lang="en-US" altLang="en-US" dirty="0"/>
              <a:t>Utilitarianism</a:t>
            </a:r>
          </a:p>
          <a:p>
            <a:r>
              <a:rPr lang="en-US" altLang="en-US" dirty="0"/>
              <a:t>Jeremy Bentham – JS Mill</a:t>
            </a:r>
          </a:p>
          <a:p>
            <a:pPr eaLnBrk="1" hangingPunct="1"/>
            <a:r>
              <a:rPr lang="en-GB" altLang="en-US" dirty="0"/>
              <a:t>Not about duty</a:t>
            </a:r>
          </a:p>
          <a:p>
            <a:pPr eaLnBrk="1" hangingPunct="1"/>
            <a:r>
              <a:rPr lang="en-GB" altLang="en-US" dirty="0"/>
              <a:t>Consequences matter</a:t>
            </a:r>
          </a:p>
        </p:txBody>
      </p:sp>
      <p:pic>
        <p:nvPicPr>
          <p:cNvPr id="16389" name="Picture 16388" descr="One in a crowd">
            <a:extLst>
              <a:ext uri="{FF2B5EF4-FFF2-40B4-BE49-F238E27FC236}">
                <a16:creationId xmlns:a16="http://schemas.microsoft.com/office/drawing/2014/main" id="{4BFEC608-4434-AF48-22A1-FD790202DF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858" r="8141" b="-1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6396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398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81970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31AE795-305F-1BBF-34D5-F4921885A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816601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Is killing another person acceptable?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1392A2C7-2EA4-5EE9-0E79-FF141BEFBF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5190" y="2290763"/>
            <a:ext cx="5157787" cy="82391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Deontological Perspective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C660C36F-21D5-87FB-B353-4FBBE4C903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612" y="3114675"/>
            <a:ext cx="5157787" cy="3684588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No!</a:t>
            </a:r>
          </a:p>
          <a:p>
            <a:r>
              <a:rPr lang="en-GB" dirty="0">
                <a:solidFill>
                  <a:schemeClr val="bg1"/>
                </a:solidFill>
              </a:rPr>
              <a:t>The nature of the concept means that it can never be justified</a:t>
            </a:r>
          </a:p>
          <a:p>
            <a:r>
              <a:rPr lang="en-GB" dirty="0">
                <a:solidFill>
                  <a:schemeClr val="bg1"/>
                </a:solidFill>
              </a:rPr>
              <a:t>Absolutely not</a:t>
            </a:r>
          </a:p>
          <a:p>
            <a:r>
              <a:rPr lang="en-GB" dirty="0">
                <a:solidFill>
                  <a:schemeClr val="bg1"/>
                </a:solidFill>
              </a:rPr>
              <a:t>Thou shalt not kill!</a:t>
            </a:r>
          </a:p>
          <a:p>
            <a:endParaRPr lang="en-GB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0E424097-E64D-15A0-6A8E-72F3B64C84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9024" y="2290763"/>
            <a:ext cx="5183188" cy="82391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Teleological Perspective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5A2DF66-8486-2073-B025-A62236D53B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114675"/>
            <a:ext cx="5183188" cy="3684588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It all depends</a:t>
            </a:r>
          </a:p>
          <a:p>
            <a:r>
              <a:rPr lang="en-GB" dirty="0">
                <a:solidFill>
                  <a:schemeClr val="bg1"/>
                </a:solidFill>
              </a:rPr>
              <a:t>Context is everything</a:t>
            </a:r>
          </a:p>
          <a:p>
            <a:r>
              <a:rPr lang="en-GB" dirty="0">
                <a:solidFill>
                  <a:schemeClr val="bg1"/>
                </a:solidFill>
              </a:rPr>
              <a:t>Would you kill one person to save 100?</a:t>
            </a:r>
          </a:p>
          <a:p>
            <a:r>
              <a:rPr lang="en-GB" dirty="0">
                <a:solidFill>
                  <a:schemeClr val="bg1"/>
                </a:solidFill>
              </a:rPr>
              <a:t>What about in war?</a:t>
            </a:r>
          </a:p>
        </p:txBody>
      </p:sp>
    </p:spTree>
    <p:extLst>
      <p:ext uri="{BB962C8B-B14F-4D97-AF65-F5344CB8AC3E}">
        <p14:creationId xmlns:p14="http://schemas.microsoft.com/office/powerpoint/2010/main" val="3985568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  <p:bldP spid="1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837E03-78EB-675C-744E-C58BE6468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Avenger’s Infinity War – Labossierre 2018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3B3E4-6D73-4CA9-C5FE-C1A01A653A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600" b="1" dirty="0"/>
              <a:t>Teleologists focus on the consequences</a:t>
            </a:r>
          </a:p>
          <a:p>
            <a:r>
              <a:rPr lang="en-GB" sz="2600" dirty="0" err="1"/>
              <a:t>Thanos</a:t>
            </a:r>
            <a:r>
              <a:rPr lang="en-GB" sz="2600" dirty="0"/>
              <a:t> believes killing half the population will improve the universe</a:t>
            </a:r>
          </a:p>
          <a:p>
            <a:r>
              <a:rPr lang="en-GB" sz="2600" dirty="0"/>
              <a:t>Dr Strange would rather allow colleagues to die than give up his infinity stone to </a:t>
            </a:r>
            <a:r>
              <a:rPr lang="en-GB" sz="2600" dirty="0" err="1"/>
              <a:t>Thanos</a:t>
            </a:r>
            <a:r>
              <a:rPr lang="en-GB" sz="2600" dirty="0"/>
              <a:t> as the consequences would be so terrible</a:t>
            </a:r>
          </a:p>
          <a:p>
            <a:pPr marL="0" indent="0">
              <a:buNone/>
            </a:pPr>
            <a:r>
              <a:rPr lang="en-GB" sz="2600" b="1" dirty="0"/>
              <a:t>Deontologists do their duty</a:t>
            </a:r>
          </a:p>
          <a:p>
            <a:r>
              <a:rPr lang="en-GB" sz="2600" dirty="0"/>
              <a:t>Captain America says he saves lives because it is the right thing to do</a:t>
            </a:r>
          </a:p>
          <a:p>
            <a:r>
              <a:rPr lang="en-GB" sz="2600" dirty="0"/>
              <a:t>Dr Strange does swap his stone for Tony Stark’s life. However, not because it is his duty to save a life, but as he sees Stark’s value in defeating </a:t>
            </a:r>
            <a:r>
              <a:rPr lang="en-GB" sz="2600" dirty="0" err="1"/>
              <a:t>Thanos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962671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2" name="Rectangle 1639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394" name="Arc 16393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162" y="680868"/>
            <a:ext cx="5458838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6000" dirty="0"/>
              <a:t>Kant’s moral law</a:t>
            </a:r>
            <a:endParaRPr lang="en-US" sz="6000" dirty="0"/>
          </a:p>
        </p:txBody>
      </p:sp>
      <p:sp>
        <p:nvSpPr>
          <p:cNvPr id="16396" name="Freeform: Shape 16395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789A2C-D4F2-63DF-22A2-A94422BCE9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0505" y="2437116"/>
            <a:ext cx="6427893" cy="3049284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16387" name="Content Placeholder 2"/>
          <p:cNvSpPr>
            <a:spLocks noGrp="1" noChangeArrowheads="1"/>
          </p:cNvSpPr>
          <p:nvPr>
            <p:ph idx="1"/>
          </p:nvPr>
        </p:nvSpPr>
        <p:spPr>
          <a:xfrm>
            <a:off x="637162" y="2590025"/>
            <a:ext cx="5458838" cy="1928813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endParaRPr lang="en-GB" altLang="en-US" dirty="0"/>
          </a:p>
          <a:p>
            <a:pPr eaLnBrk="1" hangingPunct="1"/>
            <a:r>
              <a:rPr lang="en-GB" altLang="en-US" sz="3600" b="1" dirty="0"/>
              <a:t>Kant's</a:t>
            </a:r>
            <a:r>
              <a:rPr lang="en-GB" altLang="en-US" sz="3600" dirty="0"/>
              <a:t> </a:t>
            </a:r>
            <a:r>
              <a:rPr lang="en-GB" altLang="en-US" sz="3600" b="1" dirty="0"/>
              <a:t>Categorical Imperative</a:t>
            </a:r>
            <a:r>
              <a:rPr lang="en-GB" altLang="en-US" sz="3600" dirty="0"/>
              <a:t> says: </a:t>
            </a:r>
          </a:p>
        </p:txBody>
      </p:sp>
    </p:spTree>
    <p:extLst>
      <p:ext uri="{BB962C8B-B14F-4D97-AF65-F5344CB8AC3E}">
        <p14:creationId xmlns:p14="http://schemas.microsoft.com/office/powerpoint/2010/main" val="2687433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2">
            <a:extLst>
              <a:ext uri="{FF2B5EF4-FFF2-40B4-BE49-F238E27FC236}">
                <a16:creationId xmlns:a16="http://schemas.microsoft.com/office/drawing/2014/main" id="{39850B10-420D-4865-A5C8-54EBD612086A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3045368" y="2043663"/>
            <a:ext cx="6105194" cy="203105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algn="ctr"/>
            <a:r>
              <a:rPr lang="en-US" alt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role of ethical theory</a:t>
            </a:r>
          </a:p>
        </p:txBody>
      </p:sp>
      <p:pic>
        <p:nvPicPr>
          <p:cNvPr id="2" name="Online Media 1" title="PHILOSOPHY: Immanuel Kant">
            <a:hlinkClick r:id="" action="ppaction://media"/>
            <a:extLst>
              <a:ext uri="{FF2B5EF4-FFF2-40B4-BE49-F238E27FC236}">
                <a16:creationId xmlns:a16="http://schemas.microsoft.com/office/drawing/2014/main" id="{DC59E4A3-605F-450A-8CBE-070D6791DC4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79440" y="597160"/>
            <a:ext cx="10198633" cy="57622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54CC9-E707-4036-BAFF-12D9BC603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143D1-7DA1-4C66-AC53-8D455D17A2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9192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BD23A856-0A8B-4BED-9B42-FC27517100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57300" y="41909"/>
            <a:ext cx="9601200" cy="6720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04192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2C4CB-3E65-4811-AFFC-0632715E4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3" y="1783958"/>
            <a:ext cx="4206829" cy="35688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Deontology: </a:t>
            </a:r>
            <a:br>
              <a:rPr lang="en-US" sz="5400" dirty="0"/>
            </a:br>
            <a:br>
              <a:rPr lang="en-US" sz="5400" dirty="0"/>
            </a:br>
            <a:r>
              <a:rPr lang="en-US" sz="5400" dirty="0"/>
              <a:t>science of moral duties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52215E-29B3-4930-A6A4-0D4B2AAC94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68" r="18468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39254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AE190-8D9A-244E-A764-2D52D1CA0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Deontology in Kantian Ethics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02EEE2-42C8-6BF6-424C-4D3AB6CCCA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9704347"/>
              </p:ext>
            </p:extLst>
          </p:nvPr>
        </p:nvGraphicFramePr>
        <p:xfrm>
          <a:off x="838199" y="1584251"/>
          <a:ext cx="10868247" cy="4592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5783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6B33D00-FBEC-4BD9-AF1E-3DC7775091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76B33D00-FBEC-4BD9-AF1E-3DC7775091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76B33D00-FBEC-4BD9-AF1E-3DC7775091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2E97879-AE63-49A4-A7CC-18EF084F89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E2E97879-AE63-49A4-A7CC-18EF084F89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E2E97879-AE63-49A4-A7CC-18EF084F89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81BB3FC-1DD3-4593-A5CD-62371712E2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graphicEl>
                                              <a:dgm id="{A81BB3FC-1DD3-4593-A5CD-62371712E2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graphicEl>
                                              <a:dgm id="{A81BB3FC-1DD3-4593-A5CD-62371712E2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C8066C9-2743-4C41-BECD-9CF5F7FB9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5C8066C9-2743-4C41-BECD-9CF5F7FB9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5C8066C9-2743-4C41-BECD-9CF5F7FB9B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61E7524-A832-4D2D-B47D-91EC9EAEC7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A61E7524-A832-4D2D-B47D-91EC9EAEC7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A61E7524-A832-4D2D-B47D-91EC9EAEC7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8869BA0-3D15-4D26-8D3B-8905DAD099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38869BA0-3D15-4D26-8D3B-8905DAD099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38869BA0-3D15-4D26-8D3B-8905DAD099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A1E0933-2E9C-4859-A16A-61F4AD4765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graphicEl>
                                              <a:dgm id="{BA1E0933-2E9C-4859-A16A-61F4AD4765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graphicEl>
                                              <a:dgm id="{BA1E0933-2E9C-4859-A16A-61F4AD4765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F85B8EB-7C03-4FA7-9571-BADD4D81DB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graphicEl>
                                              <a:dgm id="{EF85B8EB-7C03-4FA7-9571-BADD4D81DB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graphicEl>
                                              <a:dgm id="{EF85B8EB-7C03-4FA7-9571-BADD4D81DB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BB3AC3F-64DC-4A25-A3C9-FBC7264221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6BB3AC3F-64DC-4A25-A3C9-FBC7264221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6BB3AC3F-64DC-4A25-A3C9-FBC7264221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5B2A39-63EB-4F82-88E8-BF8C26B01E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graphicEl>
                                              <a:dgm id="{6A5B2A39-63EB-4F82-88E8-BF8C26B01E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graphicEl>
                                              <a:dgm id="{6A5B2A39-63EB-4F82-88E8-BF8C26B01E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110DE15-E554-4435-8E0F-53BC47B4DD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graphicEl>
                                              <a:dgm id="{B110DE15-E554-4435-8E0F-53BC47B4DD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graphicEl>
                                              <a:dgm id="{B110DE15-E554-4435-8E0F-53BC47B4DD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B96AEBF-B414-4451-90CD-8F5AFDBD6C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graphicEl>
                                              <a:dgm id="{0B96AEBF-B414-4451-90CD-8F5AFDBD6C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graphicEl>
                                              <a:dgm id="{0B96AEBF-B414-4451-90CD-8F5AFDBD6C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352" name="Rectangle 5735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7354" name="Freeform: Shape 5735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5A5B9111-0333-477B-B751-403EF93787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46580" y="1153572"/>
            <a:ext cx="3640654" cy="446116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dirty="0">
                <a:solidFill>
                  <a:srgbClr val="FFFFFF"/>
                </a:solidFill>
                <a:ea typeface="ＭＳ Ｐゴシック" panose="020B0600070205080204" pitchFamily="34" charset="-128"/>
              </a:rPr>
              <a:t>Ethics of duties - </a:t>
            </a:r>
            <a:r>
              <a:rPr lang="en-GB" b="1" dirty="0">
                <a:solidFill>
                  <a:srgbClr val="FFFFFF"/>
                </a:solidFill>
              </a:rPr>
              <a:t>‘Categorical Imperative’  </a:t>
            </a:r>
            <a:r>
              <a:rPr lang="en-GB" dirty="0">
                <a:solidFill>
                  <a:srgbClr val="FFFFFF"/>
                </a:solidFill>
              </a:rPr>
              <a:t>(Immanuel Kant 1724-1804)</a:t>
            </a:r>
            <a:endParaRPr lang="en-GB" altLang="en-US" dirty="0">
              <a:solidFill>
                <a:srgbClr val="FFFFFF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57356" name="Arc 5735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9A44F0DD-87C5-40F0-9B40-3F1C82E28F8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447308" y="591344"/>
            <a:ext cx="7049474" cy="5727263"/>
          </a:xfrm>
        </p:spPr>
        <p:txBody>
          <a:bodyPr anchor="ctr">
            <a:normAutofit/>
          </a:bodyPr>
          <a:lstStyle/>
          <a:p>
            <a:pPr marL="0" indent="0">
              <a:buNone/>
              <a:defRPr/>
            </a:pPr>
            <a:r>
              <a:rPr lang="en-US" sz="2400" b="1" dirty="0"/>
              <a:t>Maxim 1: Consistency</a:t>
            </a:r>
          </a:p>
          <a:p>
            <a:pPr>
              <a:defRPr/>
            </a:pPr>
            <a:r>
              <a:rPr lang="en-US" sz="2400" dirty="0"/>
              <a:t>Act only according to the principles which underpin your ethics.</a:t>
            </a:r>
          </a:p>
          <a:p>
            <a:pPr marL="0" indent="0">
              <a:buNone/>
              <a:defRPr/>
            </a:pPr>
            <a:r>
              <a:rPr lang="en-US" sz="2400" b="1" dirty="0"/>
              <a:t>Maxim 2: Human Dignity </a:t>
            </a:r>
          </a:p>
          <a:p>
            <a:pPr>
              <a:defRPr/>
            </a:pPr>
            <a:r>
              <a:rPr lang="en-US" sz="2400" dirty="0"/>
              <a:t>Act so that you treat humanity, whether in your own person or in that of another, always as an end and never as a means only. </a:t>
            </a:r>
          </a:p>
          <a:p>
            <a:pPr marL="0" indent="0">
              <a:buNone/>
              <a:defRPr/>
            </a:pPr>
            <a:r>
              <a:rPr lang="en-US" sz="2400" b="1" dirty="0"/>
              <a:t>Maxim 3: Universality </a:t>
            </a:r>
          </a:p>
          <a:p>
            <a:pPr>
              <a:defRPr/>
            </a:pPr>
            <a:r>
              <a:rPr lang="en-US" sz="2400" dirty="0"/>
              <a:t>Act in a way that the rule for your action could be </a:t>
            </a:r>
            <a:r>
              <a:rPr lang="en-US" sz="2400" dirty="0" err="1"/>
              <a:t>universalised</a:t>
            </a:r>
            <a:r>
              <a:rPr lang="en-US" sz="2400" dirty="0"/>
              <a:t>. When you thinking about doing something, this means you should imagine that everyone did it all the time. </a:t>
            </a:r>
          </a:p>
        </p:txBody>
      </p:sp>
    </p:spTree>
    <p:extLst>
      <p:ext uri="{BB962C8B-B14F-4D97-AF65-F5344CB8AC3E}">
        <p14:creationId xmlns:p14="http://schemas.microsoft.com/office/powerpoint/2010/main" val="4185177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73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BA11F-86CB-2444-A2A5-3DB3F9C58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Categorical imperative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792E4-ADE4-B644-AC15-D13501185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3231839"/>
            <a:ext cx="4496999" cy="2961728"/>
          </a:xfrm>
        </p:spPr>
        <p:txBody>
          <a:bodyPr>
            <a:noAutofit/>
          </a:bodyPr>
          <a:lstStyle/>
          <a:p>
            <a:r>
              <a:rPr lang="en-GB" dirty="0"/>
              <a:t>A </a:t>
            </a:r>
            <a:r>
              <a:rPr lang="en-GB" i="1" dirty="0"/>
              <a:t>categorical</a:t>
            </a:r>
            <a:r>
              <a:rPr lang="en-GB" dirty="0"/>
              <a:t> imperative, is something you need to do all the time</a:t>
            </a:r>
          </a:p>
          <a:p>
            <a:r>
              <a:rPr lang="en-GB" dirty="0"/>
              <a:t>There are ethical rules that do not depend on the circumstances</a:t>
            </a:r>
          </a:p>
        </p:txBody>
      </p:sp>
      <p:pic>
        <p:nvPicPr>
          <p:cNvPr id="5" name="Picture 4" descr="Statue on top of building">
            <a:extLst>
              <a:ext uri="{FF2B5EF4-FFF2-40B4-BE49-F238E27FC236}">
                <a16:creationId xmlns:a16="http://schemas.microsoft.com/office/drawing/2014/main" id="{67D50BC5-A03B-0E6A-44BC-559198A7A8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89" r="825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654730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649C20-AB4B-A049-B469-79AD8B03B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 dirty="0"/>
              <a:t>Categorical Imperative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98B5B-BABA-DA4C-BCA3-B787B86B2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0"/>
            <a:ext cx="6495914" cy="5961725"/>
          </a:xfrm>
        </p:spPr>
        <p:txBody>
          <a:bodyPr anchor="ctr">
            <a:normAutofit/>
          </a:bodyPr>
          <a:lstStyle/>
          <a:p>
            <a:r>
              <a:rPr lang="en-GB" sz="2200" dirty="0"/>
              <a:t>Never treat people as means to an end.</a:t>
            </a:r>
          </a:p>
          <a:p>
            <a:r>
              <a:rPr lang="en-GB" sz="2200" dirty="0"/>
              <a:t>This principle is broken in get-rich-quick schemes e.g. Ponzi schemes and pyramid selling.</a:t>
            </a:r>
          </a:p>
          <a:p>
            <a:r>
              <a:rPr lang="en-GB" sz="2200" dirty="0"/>
              <a:t>Unethical practice encourages you to see people as holders of the cash you want from them.</a:t>
            </a:r>
          </a:p>
          <a:p>
            <a:r>
              <a:rPr lang="en-GB" sz="2200" dirty="0"/>
              <a:t>Bernie Madoff used the money from each new investor to pay off the last one. </a:t>
            </a:r>
          </a:p>
          <a:p>
            <a:r>
              <a:rPr lang="en-GB" sz="2200" dirty="0"/>
              <a:t>Every investor was nothing but a means to an end: every one was nothing more than a way to keep the old investors happy and attract new ones.</a:t>
            </a:r>
          </a:p>
        </p:txBody>
      </p:sp>
    </p:spTree>
    <p:extLst>
      <p:ext uri="{BB962C8B-B14F-4D97-AF65-F5344CB8AC3E}">
        <p14:creationId xmlns:p14="http://schemas.microsoft.com/office/powerpoint/2010/main" val="34763582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2C4CB-3E65-4811-AFFC-0632715E4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3" y="1783959"/>
            <a:ext cx="4371215" cy="37743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/>
              <a:t>Teleology:</a:t>
            </a:r>
            <a:br>
              <a:rPr lang="en-US" sz="4600" dirty="0"/>
            </a:br>
            <a:br>
              <a:rPr lang="en-US" sz="4600" dirty="0"/>
            </a:br>
            <a:r>
              <a:rPr lang="en-US" sz="4600" dirty="0"/>
              <a:t>Consequences or final outcome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52215E-29B3-4930-A6A4-0D4B2AAC94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68" r="18468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081214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A6234D4-B979-4A9A-BF97-C6C3503AD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Teleological or consequence-based ethics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BF3B2A-0C96-466D-A2C8-354C7C4CCA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 results or outcomes of decisions and acts determine what is ethical. </a:t>
            </a:r>
          </a:p>
          <a:p>
            <a:r>
              <a:rPr lang="en-GB" dirty="0"/>
              <a:t>In general, what is ethical is the action most likely to result in the most or the most significant good -- the best likely consequence.</a:t>
            </a:r>
          </a:p>
          <a:p>
            <a:r>
              <a:rPr lang="en-GB" dirty="0"/>
              <a:t> John Stuart Mill </a:t>
            </a:r>
          </a:p>
        </p:txBody>
      </p:sp>
    </p:spTree>
    <p:extLst>
      <p:ext uri="{BB962C8B-B14F-4D97-AF65-F5344CB8AC3E}">
        <p14:creationId xmlns:p14="http://schemas.microsoft.com/office/powerpoint/2010/main" val="3083028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A6234D4-B979-4A9A-BF97-C6C3503AD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Utilitarianism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BF3B2A-0C96-466D-A2C8-354C7C4CCA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Simple view that right and wrong can be determined by a cost-benefit analysis. </a:t>
            </a:r>
          </a:p>
          <a:p>
            <a:r>
              <a:rPr lang="en-US" dirty="0"/>
              <a:t>We must consider all the good and bad consequences when deciding if an action is right. </a:t>
            </a:r>
          </a:p>
          <a:p>
            <a:r>
              <a:rPr lang="en-US" dirty="0"/>
              <a:t>Utilitarians disagree about what counts as “good” or “bad.” </a:t>
            </a:r>
          </a:p>
          <a:p>
            <a:r>
              <a:rPr lang="en-US" dirty="0"/>
              <a:t>Classic utilitarians think that happiness is good and suffering is bad.</a:t>
            </a:r>
          </a:p>
          <a:p>
            <a:r>
              <a:rPr lang="en-US" dirty="0"/>
              <a:t>An action is “right” as long as it causes good consequences and it will be “wrong” if it doesn’t.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851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CA61D0-BD1A-BD4F-B430-B78F19EBE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400" b="1">
                <a:solidFill>
                  <a:srgbClr val="FFFFFF"/>
                </a:solidFill>
              </a:rPr>
              <a:t>Utilitarianism</a:t>
            </a:r>
            <a:r>
              <a:rPr lang="en-GB" sz="3400" dirty="0">
                <a:solidFill>
                  <a:srgbClr val="FFFFFF"/>
                </a:solidFill>
              </a:rPr>
              <a:t> is consequentialist </a:t>
            </a:r>
            <a:endParaRPr lang="en-US" sz="3400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A3FED-91FE-A648-A726-70C0EA19A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 outcome matters not the act. </a:t>
            </a:r>
          </a:p>
          <a:p>
            <a:r>
              <a:rPr lang="en-GB" dirty="0"/>
              <a:t>Among those who focus on outcomes, the </a:t>
            </a:r>
            <a:r>
              <a:rPr lang="en-GB" dirty="0" err="1"/>
              <a:t>utilitarians’</a:t>
            </a:r>
            <a:r>
              <a:rPr lang="en-GB" dirty="0"/>
              <a:t> distinguishing belief is that we should pursue </a:t>
            </a:r>
            <a:r>
              <a:rPr lang="en-GB" b="1" i="1" dirty="0"/>
              <a:t>the greatest good for the greatest number</a:t>
            </a:r>
            <a:r>
              <a:rPr lang="en-GB" dirty="0"/>
              <a:t>. </a:t>
            </a:r>
          </a:p>
          <a:p>
            <a:r>
              <a:rPr lang="en-GB" dirty="0"/>
              <a:t>So we can act in whatever way we choose—we can be generous or miserly, honest or dishonest—but whatever we do, to get the utilitarian’s approval, </a:t>
            </a:r>
            <a:r>
              <a:rPr lang="en-GB" b="1" dirty="0"/>
              <a:t>the result should be more people happier. </a:t>
            </a:r>
          </a:p>
        </p:txBody>
      </p:sp>
    </p:spTree>
    <p:extLst>
      <p:ext uri="{BB962C8B-B14F-4D97-AF65-F5344CB8AC3E}">
        <p14:creationId xmlns:p14="http://schemas.microsoft.com/office/powerpoint/2010/main" val="3219479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B91BE0-3B3B-5141-B438-6DBA02ED3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5163" y="479493"/>
            <a:ext cx="6728637" cy="1325563"/>
          </a:xfrm>
        </p:spPr>
        <p:txBody>
          <a:bodyPr>
            <a:normAutofit/>
          </a:bodyPr>
          <a:lstStyle/>
          <a:p>
            <a:r>
              <a:rPr lang="en-US" dirty="0"/>
              <a:t>Utilitarianism and business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Euro">
            <a:extLst>
              <a:ext uri="{FF2B5EF4-FFF2-40B4-BE49-F238E27FC236}">
                <a16:creationId xmlns:a16="http://schemas.microsoft.com/office/drawing/2014/main" id="{BE8C5862-9C65-AC4C-9EE9-F3B205545C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DDEA2-0DD0-214F-8D66-4B9743313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US" dirty="0"/>
              <a:t>A cost benefit analysis.</a:t>
            </a:r>
          </a:p>
          <a:p>
            <a:r>
              <a:rPr lang="en-GB" dirty="0"/>
              <a:t>To know if something is morally preferable for a utilitarian, we must ask, “Will it lead to more benefits and less harm than the alternatives? </a:t>
            </a:r>
          </a:p>
          <a:p>
            <a:r>
              <a:rPr lang="en-GB" dirty="0"/>
              <a:t>If the answer is, Yes, then it is morally preferable.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792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CF4CE-68C4-F342-88BF-4FE627BEE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70800"/>
            <a:ext cx="4419082" cy="5583126"/>
          </a:xfrm>
        </p:spPr>
        <p:txBody>
          <a:bodyPr>
            <a:normAutofit/>
          </a:bodyPr>
          <a:lstStyle/>
          <a:p>
            <a:pPr algn="r"/>
            <a:r>
              <a:rPr lang="en-US" sz="6800" dirty="0"/>
              <a:t>Questions in business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7B056D-E9D2-4F45-A095-97802950728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08535" y="355600"/>
          <a:ext cx="6687222" cy="6304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9451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00C5387-88CC-4B68-8212-96F404921B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E00C5387-88CC-4B68-8212-96F404921B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E00C5387-88CC-4B68-8212-96F404921B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D887971-B614-4B7E-BA02-86CCCF62B8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8D887971-B614-4B7E-BA02-86CCCF62B8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8D887971-B614-4B7E-BA02-86CCCF62B8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E5C4A6C-D9DE-4AC9-AF59-91310DA57D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graphicEl>
                                              <a:dgm id="{AE5C4A6C-D9DE-4AC9-AF59-91310DA57D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graphicEl>
                                              <a:dgm id="{AE5C4A6C-D9DE-4AC9-AF59-91310DA57D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357696E-2289-4B80-A3E8-3A12C44238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9357696E-2289-4B80-A3E8-3A12C44238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9357696E-2289-4B80-A3E8-3A12C44238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6A4946D-B09B-48DD-850B-A50C5F1D94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56A4946D-B09B-48DD-850B-A50C5F1D94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56A4946D-B09B-48DD-850B-A50C5F1D94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46A1332-5B3C-4C1A-BD3E-CFC036FAE4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546A1332-5B3C-4C1A-BD3E-CFC036FAE4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546A1332-5B3C-4C1A-BD3E-CFC036FAE4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39FF657-05DD-4D03-8D33-9A9E03B512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graphicEl>
                                              <a:dgm id="{B39FF657-05DD-4D03-8D33-9A9E03B512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graphicEl>
                                              <a:dgm id="{B39FF657-05DD-4D03-8D33-9A9E03B512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177A8AB-0372-4E0D-BEAF-7EA9E2D6DE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graphicEl>
                                              <a:dgm id="{F177A8AB-0372-4E0D-BEAF-7EA9E2D6DE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graphicEl>
                                              <a:dgm id="{F177A8AB-0372-4E0D-BEAF-7EA9E2D6DE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9480763-DA8E-4FA8-8D92-26D082123F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79480763-DA8E-4FA8-8D92-26D082123F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79480763-DA8E-4FA8-8D92-26D082123F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EE65B00-9A48-4547-B02E-A252663402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graphicEl>
                                              <a:dgm id="{0EE65B00-9A48-4547-B02E-A252663402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graphicEl>
                                              <a:dgm id="{0EE65B00-9A48-4547-B02E-A252663402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8C9EBE0-9189-4EBB-BB1E-80C883E9BD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graphicEl>
                                              <a:dgm id="{78C9EBE0-9189-4EBB-BB1E-80C883E9BD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graphicEl>
                                              <a:dgm id="{78C9EBE0-9189-4EBB-BB1E-80C883E9BD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17A1242-F360-4BB5-9920-67C6775CF2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graphicEl>
                                              <a:dgm id="{F17A1242-F360-4BB5-9920-67C6775CF2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graphicEl>
                                              <a:dgm id="{F17A1242-F360-4BB5-9920-67C6775CF2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Ponzi king Bernie Madoff's bid for early release rejected by judge">
            <a:extLst>
              <a:ext uri="{FF2B5EF4-FFF2-40B4-BE49-F238E27FC236}">
                <a16:creationId xmlns:a16="http://schemas.microsoft.com/office/drawing/2014/main" id="{239CE862-0672-4AF7-9CA3-CBEADCA508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18" r="14918"/>
          <a:stretch/>
        </p:blipFill>
        <p:spPr bwMode="auto">
          <a:xfrm>
            <a:off x="5797543" y="10"/>
            <a:ext cx="63941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9A08ED-60D7-1C4C-9967-03E3A5A54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388845"/>
            <a:ext cx="4803636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dirty="0">
                <a:solidFill>
                  <a:srgbClr val="000000"/>
                </a:solidFill>
              </a:rPr>
              <a:t>Bernie Madoff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59AB3F0-5EA2-AF43-90E7-2F9D397C33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4998" y="2547991"/>
            <a:ext cx="4706803" cy="3265332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sz="3600" b="1" dirty="0">
                <a:solidFill>
                  <a:srgbClr val="000000"/>
                </a:solidFill>
              </a:rPr>
              <a:t>Duties</a:t>
            </a:r>
          </a:p>
          <a:p>
            <a:r>
              <a:rPr lang="en-US" sz="3600" dirty="0">
                <a:solidFill>
                  <a:srgbClr val="000000"/>
                </a:solidFill>
              </a:rPr>
              <a:t>“Should I steal that?”</a:t>
            </a:r>
          </a:p>
          <a:p>
            <a:r>
              <a:rPr lang="en-US" sz="3600" dirty="0">
                <a:solidFill>
                  <a:srgbClr val="000000"/>
                </a:solidFill>
              </a:rPr>
              <a:t>“No, stealing’s wrong.”</a:t>
            </a:r>
          </a:p>
          <a:p>
            <a:r>
              <a:rPr lang="en-US" sz="3600" b="1" dirty="0">
                <a:solidFill>
                  <a:srgbClr val="000000"/>
                </a:solidFill>
              </a:rPr>
              <a:t>Consequences</a:t>
            </a:r>
          </a:p>
          <a:p>
            <a:r>
              <a:rPr lang="en-US" sz="3600" dirty="0">
                <a:solidFill>
                  <a:srgbClr val="000000"/>
                </a:solidFill>
              </a:rPr>
              <a:t>Money is not the only consequence</a:t>
            </a:r>
          </a:p>
          <a:p>
            <a:pPr marL="0" indent="0">
              <a:buNone/>
            </a:pPr>
            <a:endParaRPr lang="en-US" sz="3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495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2255D-4737-62CA-AA65-674D520DBA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Madoff’s Ponzi Scheme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1B084-B3DF-0E1A-082C-989D0764042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Sprinkler company then Bernie Madoff Securities LLC</a:t>
            </a:r>
          </a:p>
          <a:p>
            <a:r>
              <a:rPr lang="en-GB" dirty="0"/>
              <a:t>Built a reputation</a:t>
            </a:r>
          </a:p>
          <a:p>
            <a:r>
              <a:rPr lang="en-GB" dirty="0"/>
              <a:t>Strong returns led to expansive, trusting client group</a:t>
            </a:r>
          </a:p>
          <a:p>
            <a:r>
              <a:rPr lang="en-US" dirty="0"/>
              <a:t>Served three times as Chairperson of the National Association of Securities Dealers Automated Quotations (NASDAQ)</a:t>
            </a: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0C6546B-3B5A-89AB-86B9-AB0A58A62CA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96000" y="1376737"/>
            <a:ext cx="5597551" cy="480022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511598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C6ED1-4D07-DCA7-D9E8-3E5EC5F21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31561"/>
            <a:ext cx="5334000" cy="1494497"/>
          </a:xfrm>
        </p:spPr>
        <p:txBody>
          <a:bodyPr/>
          <a:lstStyle/>
          <a:p>
            <a:r>
              <a:rPr lang="en-GB" dirty="0"/>
              <a:t>Largest Ponzi Scheme in 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44778-7F61-C60E-EC20-3AF68BFF486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2008 global crash exposed him</a:t>
            </a:r>
          </a:p>
          <a:p>
            <a:r>
              <a:rPr lang="en-GB" dirty="0"/>
              <a:t>Day before arrest he told his sons millions of dollars bonuses would be paid early</a:t>
            </a:r>
          </a:p>
          <a:p>
            <a:r>
              <a:rPr lang="en-GB" dirty="0"/>
              <a:t>They could not see where the money was coming from</a:t>
            </a:r>
          </a:p>
          <a:p>
            <a:r>
              <a:rPr lang="en-GB" dirty="0"/>
              <a:t>He admitted a branch of his company was a Ponzi scheme</a:t>
            </a:r>
          </a:p>
          <a:p>
            <a:r>
              <a:rPr lang="en-GB" dirty="0"/>
              <a:t>Sons informed the authorities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D3919C-8564-E3A8-017A-220BF18292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98231" y="595900"/>
            <a:ext cx="5181600" cy="5959011"/>
          </a:xfrm>
        </p:spPr>
        <p:txBody>
          <a:bodyPr>
            <a:normAutofit/>
          </a:bodyPr>
          <a:lstStyle/>
          <a:p>
            <a:r>
              <a:rPr lang="en-GB" dirty="0"/>
              <a:t>He admitted to ‘losing’ $50 billion of investors’ money</a:t>
            </a:r>
          </a:p>
          <a:p>
            <a:r>
              <a:rPr lang="en-GB" dirty="0"/>
              <a:t>Prosecutors added a further $15 billion</a:t>
            </a:r>
          </a:p>
          <a:p>
            <a:r>
              <a:rPr lang="en-GB" dirty="0"/>
              <a:t>Over decades his firm had processed $170 billion</a:t>
            </a:r>
          </a:p>
          <a:p>
            <a:r>
              <a:rPr lang="en-GB" dirty="0"/>
              <a:t>2009: 150 years in prison</a:t>
            </a:r>
          </a:p>
          <a:p>
            <a:r>
              <a:rPr lang="en-GB" dirty="0"/>
              <a:t> 2010: son Mark committed suicide</a:t>
            </a:r>
          </a:p>
          <a:p>
            <a:r>
              <a:rPr lang="en-GB" dirty="0"/>
              <a:t>2014: son Andrew died of cancer</a:t>
            </a:r>
          </a:p>
          <a:p>
            <a:r>
              <a:rPr lang="en-GB" dirty="0"/>
              <a:t>Justice Department aims to reimburse $4 billion</a:t>
            </a:r>
          </a:p>
        </p:txBody>
      </p:sp>
    </p:spTree>
    <p:extLst>
      <p:ext uri="{BB962C8B-B14F-4D97-AF65-F5344CB8AC3E}">
        <p14:creationId xmlns:p14="http://schemas.microsoft.com/office/powerpoint/2010/main" val="178071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E3BF0-AE2F-4B48-8363-7FF7BDDBD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/>
              <a:t>False accounting to hide the theft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FD45D-1469-4645-ABC8-49220121C2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Madoff ran scheme for 15 years.</a:t>
            </a:r>
          </a:p>
          <a:p>
            <a:r>
              <a:rPr lang="en-GB" dirty="0"/>
              <a:t>Paper trail of fake stock-purchase receipts so complicated impossible to determine exact numbers of victims and losses. </a:t>
            </a:r>
          </a:p>
          <a:p>
            <a:r>
              <a:rPr lang="en-GB" dirty="0"/>
              <a:t>Victims were </a:t>
            </a:r>
            <a:r>
              <a:rPr lang="en-GB" dirty="0" err="1"/>
              <a:t>approx</a:t>
            </a:r>
            <a:r>
              <a:rPr lang="en-GB" dirty="0"/>
              <a:t> 5000 and the losses around $65 billion, which works out to about $13 million from each client.</a:t>
            </a:r>
          </a:p>
          <a:p>
            <a:r>
              <a:rPr lang="en-GB" dirty="0"/>
              <a:t>People found him a genius, trustworthy. </a:t>
            </a:r>
          </a:p>
          <a:p>
            <a:r>
              <a:rPr lang="en-GB" dirty="0"/>
              <a:t>He sat on the boards of several Wall Street professional organizations and generous benefactor to charities.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701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92C1C-9B41-BA44-985C-D0A4DA955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319" y="1198418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/>
              <a:t>A Ponzi scheme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After Charles Ponzi (1882-1949) Italian conman</a:t>
            </a:r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CFD3856-39D4-087D-6F89-D4A1DB2264DC}"/>
              </a:ext>
            </a:extLst>
          </p:cNvPr>
          <p:cNvSpPr/>
          <p:nvPr/>
        </p:nvSpPr>
        <p:spPr>
          <a:xfrm>
            <a:off x="3318755" y="2612203"/>
            <a:ext cx="2270589" cy="163359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“Give me £100 for a great investment”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7E14EC4-62B4-62BF-E248-B5C4A35B25BD}"/>
              </a:ext>
            </a:extLst>
          </p:cNvPr>
          <p:cNvSpPr/>
          <p:nvPr/>
        </p:nvSpPr>
        <p:spPr>
          <a:xfrm>
            <a:off x="4721403" y="124222"/>
            <a:ext cx="2749193" cy="21483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Give £50 to Client A – 50% return with more to come each year</a:t>
            </a:r>
          </a:p>
          <a:p>
            <a:pPr algn="ctr"/>
            <a:r>
              <a:rPr lang="en-GB" dirty="0"/>
              <a:t>Keep &amp; spend £50  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B3FD2BB-3B18-89EA-8067-8F788AED876C}"/>
              </a:ext>
            </a:extLst>
          </p:cNvPr>
          <p:cNvSpPr/>
          <p:nvPr/>
        </p:nvSpPr>
        <p:spPr>
          <a:xfrm>
            <a:off x="8156374" y="163026"/>
            <a:ext cx="2854326" cy="21483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Client A tells her friends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Nine more people sign up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FE588E5-C965-8451-F882-1ED71704C9C7}"/>
              </a:ext>
            </a:extLst>
          </p:cNvPr>
          <p:cNvSpPr/>
          <p:nvPr/>
        </p:nvSpPr>
        <p:spPr>
          <a:xfrm>
            <a:off x="8982947" y="2275727"/>
            <a:ext cx="2854326" cy="20738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You receive £1000 and pay £50 interest each year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You keep &amp; spend £500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CC9C153-4500-B732-2157-08615D1EFA84}"/>
              </a:ext>
            </a:extLst>
          </p:cNvPr>
          <p:cNvSpPr/>
          <p:nvPr/>
        </p:nvSpPr>
        <p:spPr>
          <a:xfrm>
            <a:off x="8628940" y="4432898"/>
            <a:ext cx="2963466" cy="214838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Your client list builds quickly as your investment seems to be a proven success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27134AF-5B9D-4C43-0C43-8A2A49C4A848}"/>
              </a:ext>
            </a:extLst>
          </p:cNvPr>
          <p:cNvSpPr/>
          <p:nvPr/>
        </p:nvSpPr>
        <p:spPr>
          <a:xfrm>
            <a:off x="4034835" y="4402075"/>
            <a:ext cx="3109017" cy="23388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There is no investment but as long as you provide a return to the client. They think they are winning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D92F67B-9AAF-FF19-B2CB-431333A28F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9" y="2482191"/>
            <a:ext cx="2854326" cy="1958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376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4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D1587F-0015-EA4F-9265-9D80E0008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887912" cy="5567891"/>
          </a:xfrm>
        </p:spPr>
        <p:txBody>
          <a:bodyPr>
            <a:normAutofit/>
          </a:bodyPr>
          <a:lstStyle/>
          <a:p>
            <a:r>
              <a:rPr lang="en-US" sz="6000" dirty="0"/>
              <a:t>Jail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FB9D9C-8100-A08D-B7FC-A9EACAD235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2219870"/>
              </p:ext>
            </p:extLst>
          </p:nvPr>
        </p:nvGraphicFramePr>
        <p:xfrm>
          <a:off x="2691829" y="277402"/>
          <a:ext cx="9164549" cy="64110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97587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BD23A856-0A8B-4BED-9B42-FC27517100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43025" y="101917"/>
            <a:ext cx="9052833" cy="6336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16C524F-03C1-465E-8741-2DBA3DFF6ECC}"/>
              </a:ext>
            </a:extLst>
          </p:cNvPr>
          <p:cNvSpPr txBox="1"/>
          <p:nvPr/>
        </p:nvSpPr>
        <p:spPr>
          <a:xfrm>
            <a:off x="10315676" y="4133094"/>
            <a:ext cx="16993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1600" b="1" i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Egoism</a:t>
            </a:r>
            <a:r>
              <a:rPr lang="en-US" altLang="en-US" sz="16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the good is whatever promotes        </a:t>
            </a:r>
            <a:r>
              <a:rPr lang="en-US" altLang="en-US" sz="1600" b="1" i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my</a:t>
            </a:r>
            <a:r>
              <a:rPr lang="en-US" altLang="en-US" sz="16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long-term interests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8D81942F-626E-4A3E-8A85-70F65A5748CB}"/>
              </a:ext>
            </a:extLst>
          </p:cNvPr>
          <p:cNvSpPr/>
          <p:nvPr/>
        </p:nvSpPr>
        <p:spPr>
          <a:xfrm rot="985556">
            <a:off x="10253526" y="3800258"/>
            <a:ext cx="569078" cy="2686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8137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A85C12-6746-EC93-E6BD-4D06A723F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3DEAA-C1D1-5C06-B3C0-9E5E40054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9" y="591344"/>
            <a:ext cx="6443298" cy="5552602"/>
          </a:xfrm>
        </p:spPr>
        <p:txBody>
          <a:bodyPr anchor="ctr">
            <a:normAutofit fontScale="85000" lnSpcReduction="20000"/>
          </a:bodyPr>
          <a:lstStyle/>
          <a:p>
            <a:r>
              <a:rPr lang="en-US" dirty="0" err="1"/>
              <a:t>Labossierre</a:t>
            </a:r>
            <a:r>
              <a:rPr lang="en-US" dirty="0"/>
              <a:t>, M. (2018) Infinity War: Deontology vs. Teleology. </a:t>
            </a:r>
            <a:r>
              <a:rPr lang="en-GB" dirty="0"/>
              <a:t>Available at </a:t>
            </a:r>
            <a:r>
              <a:rPr lang="en-GB" dirty="0">
                <a:hlinkClick r:id="rId2"/>
              </a:rPr>
              <a:t>https://www.creativitypost.com/article/infinity_war_deontology_vs._teleology-1</a:t>
            </a:r>
            <a:r>
              <a:rPr lang="en-GB" dirty="0"/>
              <a:t> accessed on 14th October 2022.</a:t>
            </a:r>
          </a:p>
          <a:p>
            <a:r>
              <a:rPr lang="en-GB" dirty="0"/>
              <a:t>Salazar, H. (2016) Mylan’s </a:t>
            </a:r>
            <a:r>
              <a:rPr lang="en-GB" dirty="0" err="1"/>
              <a:t>Epipen</a:t>
            </a:r>
            <a:r>
              <a:rPr lang="en-GB" dirty="0"/>
              <a:t> Price Boost Risks the Lives of Patients</a:t>
            </a:r>
          </a:p>
          <a:p>
            <a:r>
              <a:rPr lang="en-GB" dirty="0"/>
              <a:t>Luz, C (2007) </a:t>
            </a:r>
            <a:r>
              <a:rPr lang="en-US" i="1" dirty="0"/>
              <a:t>Waste Couture Environmental Impact of the Clothing Industry</a:t>
            </a:r>
            <a:r>
              <a:rPr lang="en-US" dirty="0"/>
              <a:t>, </a:t>
            </a:r>
            <a:r>
              <a:rPr lang="en-GB" dirty="0"/>
              <a:t>available at </a:t>
            </a:r>
            <a:r>
              <a:rPr lang="en-GB" dirty="0">
                <a:hlinkClick r:id="rId3"/>
              </a:rPr>
              <a:t>https://www.ncbi.nlm.nih.gov/pmc/articles/PMC1964887/pdf/ehp0114-a00449.pdf</a:t>
            </a:r>
            <a:r>
              <a:rPr lang="en-GB" dirty="0"/>
              <a:t> accessed on 11th October 2022</a:t>
            </a:r>
          </a:p>
          <a:p>
            <a:r>
              <a:rPr lang="en-GB" dirty="0"/>
              <a:t>World Economic Forum (2020) </a:t>
            </a:r>
            <a:r>
              <a:rPr lang="en-US" dirty="0"/>
              <a:t>These facts show how unsustainable the fashion industry is, available at </a:t>
            </a:r>
            <a:r>
              <a:rPr lang="en-US" dirty="0">
                <a:hlinkClick r:id="rId4"/>
              </a:rPr>
              <a:t>https://www.weforum.org/agenda/2020/01/fashion-industry-carbon-unsustainable-environment-pollution/</a:t>
            </a:r>
            <a:r>
              <a:rPr lang="en-US" dirty="0"/>
              <a:t> accessed on 24</a:t>
            </a:r>
            <a:r>
              <a:rPr lang="en-US" baseline="30000" dirty="0"/>
              <a:t>th</a:t>
            </a:r>
            <a:r>
              <a:rPr lang="en-US" dirty="0"/>
              <a:t> October 2022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67177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954801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1764</Words>
  <Application>Microsoft Office PowerPoint</Application>
  <PresentationFormat>Widescreen</PresentationFormat>
  <Paragraphs>184</Paragraphs>
  <Slides>37</Slides>
  <Notes>3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Arial</vt:lpstr>
      <vt:lpstr>Calibri</vt:lpstr>
      <vt:lpstr>Calibri Light</vt:lpstr>
      <vt:lpstr>Tahoma</vt:lpstr>
      <vt:lpstr>Office Theme</vt:lpstr>
      <vt:lpstr>Ethical Theories</vt:lpstr>
      <vt:lpstr>Aims</vt:lpstr>
      <vt:lpstr>Normative v Descriptive </vt:lpstr>
      <vt:lpstr>Different Perspectives</vt:lpstr>
      <vt:lpstr>Is to Ought?</vt:lpstr>
      <vt:lpstr>Fast Fashion</vt:lpstr>
      <vt:lpstr>PowerPoint Presentation</vt:lpstr>
      <vt:lpstr>Environmental Disaster to Ethical Practice</vt:lpstr>
      <vt:lpstr>Normative Ethical Theory</vt:lpstr>
      <vt:lpstr>Deontology  (rule-driven)</vt:lpstr>
      <vt:lpstr>Teleology (Consequences)</vt:lpstr>
      <vt:lpstr>Is killing another person acceptable?</vt:lpstr>
      <vt:lpstr>Avenger’s Infinity War – Labossierre 2018</vt:lpstr>
      <vt:lpstr>Kant’s moral law</vt:lpstr>
      <vt:lpstr>The role of ethical theory</vt:lpstr>
      <vt:lpstr>PowerPoint Presentation</vt:lpstr>
      <vt:lpstr>PowerPoint Presentation</vt:lpstr>
      <vt:lpstr>Deontology:   science of moral duties</vt:lpstr>
      <vt:lpstr>Deontology in Kantian Ethics</vt:lpstr>
      <vt:lpstr>Ethics of duties - ‘Categorical Imperative’  (Immanuel Kant 1724-1804)</vt:lpstr>
      <vt:lpstr>Categorical imperative</vt:lpstr>
      <vt:lpstr>Categorical Imperative </vt:lpstr>
      <vt:lpstr>Teleology:  Consequences or final outcome</vt:lpstr>
      <vt:lpstr>Teleological or consequence-based ethics</vt:lpstr>
      <vt:lpstr>Utilitarianism</vt:lpstr>
      <vt:lpstr>Utilitarianism is consequentialist </vt:lpstr>
      <vt:lpstr>Utilitarianism and business</vt:lpstr>
      <vt:lpstr>Questions in business </vt:lpstr>
      <vt:lpstr>Bernie Madoff</vt:lpstr>
      <vt:lpstr>Madoff’s Ponzi Scheme</vt:lpstr>
      <vt:lpstr>Largest Ponzi Scheme in history</vt:lpstr>
      <vt:lpstr>False accounting to hide the theft</vt:lpstr>
      <vt:lpstr>A Ponzi scheme  After Charles Ponzi (1882-1949) Italian conman</vt:lpstr>
      <vt:lpstr>Jail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Ethical Theories</dc:title>
  <dc:creator>Mike Durke</dc:creator>
  <cp:lastModifiedBy>Mike Durke</cp:lastModifiedBy>
  <cp:revision>10</cp:revision>
  <dcterms:created xsi:type="dcterms:W3CDTF">2022-10-19T14:41:14Z</dcterms:created>
  <dcterms:modified xsi:type="dcterms:W3CDTF">2023-10-24T11:49:05Z</dcterms:modified>
</cp:coreProperties>
</file>