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2460" autoAdjust="0"/>
  </p:normalViewPr>
  <p:slideViewPr>
    <p:cSldViewPr snapToGrid="0">
      <p:cViewPr varScale="1">
        <p:scale>
          <a:sx n="63" d="100"/>
          <a:sy n="63" d="100"/>
        </p:scale>
        <p:origin x="1020"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19ABC3-95AC-4DF3-BF07-E014BE6443A2}" type="doc">
      <dgm:prSet loTypeId="urn:microsoft.com/office/officeart/2005/8/layout/vList2" loCatId="list" qsTypeId="urn:microsoft.com/office/officeart/2005/8/quickstyle/simple1" qsCatId="simple" csTypeId="urn:microsoft.com/office/officeart/2005/8/colors/accent1_3" csCatId="accent1"/>
      <dgm:spPr/>
      <dgm:t>
        <a:bodyPr/>
        <a:lstStyle/>
        <a:p>
          <a:endParaRPr lang="en-US"/>
        </a:p>
      </dgm:t>
    </dgm:pt>
    <dgm:pt modelId="{61AB4793-F8F5-4C46-8435-6BA741D4E19D}">
      <dgm:prSet custT="1"/>
      <dgm:spPr/>
      <dgm:t>
        <a:bodyPr/>
        <a:lstStyle/>
        <a:p>
          <a:pPr rtl="0"/>
          <a:r>
            <a:rPr lang="en-US" sz="1600" dirty="0">
              <a:latin typeface="Arial" panose="020B0604020202020204" pitchFamily="34" charset="0"/>
              <a:cs typeface="Arial" panose="020B0604020202020204" pitchFamily="34" charset="0"/>
            </a:rPr>
            <a:t>An essential element involves understanding and accurately representing the brand guidelines linked with our designated property. </a:t>
          </a:r>
        </a:p>
      </dgm:t>
    </dgm:pt>
    <dgm:pt modelId="{89159878-37CD-42D4-825A-FF9F0ACCE606}" type="parTrans" cxnId="{94A88851-7721-4819-8F75-12677F2D64D4}">
      <dgm:prSet/>
      <dgm:spPr/>
      <dgm:t>
        <a:bodyPr/>
        <a:lstStyle/>
        <a:p>
          <a:endParaRPr lang="en-US"/>
        </a:p>
      </dgm:t>
    </dgm:pt>
    <dgm:pt modelId="{EB70BB28-A3AD-4242-AFD4-47ED13965A6A}" type="sibTrans" cxnId="{94A88851-7721-4819-8F75-12677F2D64D4}">
      <dgm:prSet/>
      <dgm:spPr/>
      <dgm:t>
        <a:bodyPr/>
        <a:lstStyle/>
        <a:p>
          <a:endParaRPr lang="en-US"/>
        </a:p>
      </dgm:t>
    </dgm:pt>
    <dgm:pt modelId="{FFA9558E-5D66-45AD-B8D5-936E8FD48917}">
      <dgm:prSet custT="1"/>
      <dgm:spPr/>
      <dgm:t>
        <a:bodyPr/>
        <a:lstStyle/>
        <a:p>
          <a:pPr rtl="0"/>
          <a:r>
            <a:rPr lang="en-US" sz="1600" dirty="0">
              <a:latin typeface="Arial" panose="020B0604020202020204" pitchFamily="34" charset="0"/>
              <a:cs typeface="Arial" panose="020B0604020202020204" pitchFamily="34" charset="0"/>
            </a:rPr>
            <a:t>This discourse will go into the prominent role that housekeeping plays in representing our brand and the essential importance of meticulous attention to detail in enhancing the entire guest experience.</a:t>
          </a:r>
        </a:p>
      </dgm:t>
    </dgm:pt>
    <dgm:pt modelId="{60CF849D-0911-4241-98BF-522FB17FC577}" type="parTrans" cxnId="{780C84CE-EA17-4277-9075-29372DECE559}">
      <dgm:prSet/>
      <dgm:spPr/>
      <dgm:t>
        <a:bodyPr/>
        <a:lstStyle/>
        <a:p>
          <a:endParaRPr lang="en-US"/>
        </a:p>
      </dgm:t>
    </dgm:pt>
    <dgm:pt modelId="{FD9B201F-7C5B-4254-AB58-BDFAFDA79BA1}" type="sibTrans" cxnId="{780C84CE-EA17-4277-9075-29372DECE559}">
      <dgm:prSet/>
      <dgm:spPr/>
      <dgm:t>
        <a:bodyPr/>
        <a:lstStyle/>
        <a:p>
          <a:endParaRPr lang="en-US"/>
        </a:p>
      </dgm:t>
    </dgm:pt>
    <dgm:pt modelId="{0FC40E42-BF21-4E82-A1D1-28F1B972C10F}">
      <dgm:prSet custT="1"/>
      <dgm:spPr/>
      <dgm:t>
        <a:bodyPr/>
        <a:lstStyle/>
        <a:p>
          <a:pPr rtl="0"/>
          <a:r>
            <a:rPr lang="en-US" sz="1600" dirty="0">
              <a:latin typeface="Arial" panose="020B0604020202020204" pitchFamily="34" charset="0"/>
              <a:cs typeface="Arial" panose="020B0604020202020204" pitchFamily="34" charset="0"/>
            </a:rPr>
            <a:t>Every instance in which we engage in cleaning activities provides us with a valuable chance to successfully showcase and advance our brand (Curtin, 2022). </a:t>
          </a:r>
        </a:p>
      </dgm:t>
    </dgm:pt>
    <dgm:pt modelId="{DD9AC13E-A912-4952-AF2F-8B21791F5848}" type="parTrans" cxnId="{4824A5BE-9F1B-4570-A9C0-510594E50F9C}">
      <dgm:prSet/>
      <dgm:spPr/>
      <dgm:t>
        <a:bodyPr/>
        <a:lstStyle/>
        <a:p>
          <a:endParaRPr lang="en-US"/>
        </a:p>
      </dgm:t>
    </dgm:pt>
    <dgm:pt modelId="{79A62502-9A2B-4500-A325-D8779918E0C9}" type="sibTrans" cxnId="{4824A5BE-9F1B-4570-A9C0-510594E50F9C}">
      <dgm:prSet/>
      <dgm:spPr/>
      <dgm:t>
        <a:bodyPr/>
        <a:lstStyle/>
        <a:p>
          <a:endParaRPr lang="en-US"/>
        </a:p>
      </dgm:t>
    </dgm:pt>
    <dgm:pt modelId="{1939BF37-B5B0-4069-B3C0-67B074C3A8B4}">
      <dgm:prSet custT="1"/>
      <dgm:spPr/>
      <dgm:t>
        <a:bodyPr/>
        <a:lstStyle/>
        <a:p>
          <a:pPr rtl="0"/>
          <a:r>
            <a:rPr lang="en-US" sz="1600" dirty="0">
              <a:latin typeface="Arial" panose="020B0604020202020204" pitchFamily="34" charset="0"/>
              <a:cs typeface="Arial" panose="020B0604020202020204" pitchFamily="34" charset="0"/>
            </a:rPr>
            <a:t>By adhering to the brand standards of our resort, we not only fulfil the expectations of our guests but also establish a lasting impression of our dedication to achieving high standards of quality.</a:t>
          </a:r>
          <a:r>
            <a:rPr lang="en-US" sz="500" dirty="0">
              <a:latin typeface="Arial" panose="020B0604020202020204" pitchFamily="34" charset="0"/>
              <a:cs typeface="Arial" panose="020B0604020202020204" pitchFamily="34" charset="0"/>
            </a:rPr>
            <a:t> </a:t>
          </a:r>
        </a:p>
      </dgm:t>
    </dgm:pt>
    <dgm:pt modelId="{C5D0FD4F-8277-4A7C-A25B-F2675F755720}" type="parTrans" cxnId="{8EDE46AE-0571-463A-99EC-15926792FE5D}">
      <dgm:prSet/>
      <dgm:spPr/>
      <dgm:t>
        <a:bodyPr/>
        <a:lstStyle/>
        <a:p>
          <a:endParaRPr lang="en-US"/>
        </a:p>
      </dgm:t>
    </dgm:pt>
    <dgm:pt modelId="{18713350-A2DC-4AEE-AB10-A02B2796B24F}" type="sibTrans" cxnId="{8EDE46AE-0571-463A-99EC-15926792FE5D}">
      <dgm:prSet/>
      <dgm:spPr/>
      <dgm:t>
        <a:bodyPr/>
        <a:lstStyle/>
        <a:p>
          <a:endParaRPr lang="en-US"/>
        </a:p>
      </dgm:t>
    </dgm:pt>
    <dgm:pt modelId="{347D4729-6742-46B8-B310-B7EF4EA1DB18}" type="pres">
      <dgm:prSet presAssocID="{5819ABC3-95AC-4DF3-BF07-E014BE6443A2}" presName="linear" presStyleCnt="0">
        <dgm:presLayoutVars>
          <dgm:animLvl val="lvl"/>
          <dgm:resizeHandles val="exact"/>
        </dgm:presLayoutVars>
      </dgm:prSet>
      <dgm:spPr/>
    </dgm:pt>
    <dgm:pt modelId="{A966E5D9-5E16-4E4A-BC63-B6BA5E4EEF3B}" type="pres">
      <dgm:prSet presAssocID="{61AB4793-F8F5-4C46-8435-6BA741D4E19D}" presName="parentText" presStyleLbl="node1" presStyleIdx="0" presStyleCnt="4" custLinFactY="-27971" custLinFactNeighborX="-246" custLinFactNeighborY="-100000">
        <dgm:presLayoutVars>
          <dgm:chMax val="0"/>
          <dgm:bulletEnabled val="1"/>
        </dgm:presLayoutVars>
      </dgm:prSet>
      <dgm:spPr/>
    </dgm:pt>
    <dgm:pt modelId="{BAF9721E-ECA6-4787-A410-D5CA80062654}" type="pres">
      <dgm:prSet presAssocID="{EB70BB28-A3AD-4242-AFD4-47ED13965A6A}" presName="spacer" presStyleCnt="0"/>
      <dgm:spPr/>
    </dgm:pt>
    <dgm:pt modelId="{09ACBD67-56A9-4A25-B5A8-64BF97382349}" type="pres">
      <dgm:prSet presAssocID="{FFA9558E-5D66-45AD-B8D5-936E8FD48917}" presName="parentText" presStyleLbl="node1" presStyleIdx="1" presStyleCnt="4">
        <dgm:presLayoutVars>
          <dgm:chMax val="0"/>
          <dgm:bulletEnabled val="1"/>
        </dgm:presLayoutVars>
      </dgm:prSet>
      <dgm:spPr/>
    </dgm:pt>
    <dgm:pt modelId="{5F90562D-43F4-4093-AEBE-6C6555C91E39}" type="pres">
      <dgm:prSet presAssocID="{FD9B201F-7C5B-4254-AB58-BDFAFDA79BA1}" presName="spacer" presStyleCnt="0"/>
      <dgm:spPr/>
    </dgm:pt>
    <dgm:pt modelId="{7F6B4693-31BC-4075-AA51-80555DEFFB1F}" type="pres">
      <dgm:prSet presAssocID="{0FC40E42-BF21-4E82-A1D1-28F1B972C10F}" presName="parentText" presStyleLbl="node1" presStyleIdx="2" presStyleCnt="4" custLinFactNeighborX="3933">
        <dgm:presLayoutVars>
          <dgm:chMax val="0"/>
          <dgm:bulletEnabled val="1"/>
        </dgm:presLayoutVars>
      </dgm:prSet>
      <dgm:spPr/>
    </dgm:pt>
    <dgm:pt modelId="{A1C0CA90-FA18-4370-9414-987C82CEC5BE}" type="pres">
      <dgm:prSet presAssocID="{79A62502-9A2B-4500-A325-D8779918E0C9}" presName="spacer" presStyleCnt="0"/>
      <dgm:spPr/>
    </dgm:pt>
    <dgm:pt modelId="{B7B681D3-EFF4-477B-977B-5DCC30A35B1D}" type="pres">
      <dgm:prSet presAssocID="{1939BF37-B5B0-4069-B3C0-67B074C3A8B4}" presName="parentText" presStyleLbl="node1" presStyleIdx="3" presStyleCnt="4">
        <dgm:presLayoutVars>
          <dgm:chMax val="0"/>
          <dgm:bulletEnabled val="1"/>
        </dgm:presLayoutVars>
      </dgm:prSet>
      <dgm:spPr/>
    </dgm:pt>
  </dgm:ptLst>
  <dgm:cxnLst>
    <dgm:cxn modelId="{4051C062-41AD-4EEE-AE85-861145954AA9}" type="presOf" srcId="{61AB4793-F8F5-4C46-8435-6BA741D4E19D}" destId="{A966E5D9-5E16-4E4A-BC63-B6BA5E4EEF3B}" srcOrd="0" destOrd="0" presId="urn:microsoft.com/office/officeart/2005/8/layout/vList2"/>
    <dgm:cxn modelId="{94A88851-7721-4819-8F75-12677F2D64D4}" srcId="{5819ABC3-95AC-4DF3-BF07-E014BE6443A2}" destId="{61AB4793-F8F5-4C46-8435-6BA741D4E19D}" srcOrd="0" destOrd="0" parTransId="{89159878-37CD-42D4-825A-FF9F0ACCE606}" sibTransId="{EB70BB28-A3AD-4242-AFD4-47ED13965A6A}"/>
    <dgm:cxn modelId="{C93C7386-C933-46D6-928B-D87CFCCD3954}" type="presOf" srcId="{FFA9558E-5D66-45AD-B8D5-936E8FD48917}" destId="{09ACBD67-56A9-4A25-B5A8-64BF97382349}" srcOrd="0" destOrd="0" presId="urn:microsoft.com/office/officeart/2005/8/layout/vList2"/>
    <dgm:cxn modelId="{8EDE46AE-0571-463A-99EC-15926792FE5D}" srcId="{5819ABC3-95AC-4DF3-BF07-E014BE6443A2}" destId="{1939BF37-B5B0-4069-B3C0-67B074C3A8B4}" srcOrd="3" destOrd="0" parTransId="{C5D0FD4F-8277-4A7C-A25B-F2675F755720}" sibTransId="{18713350-A2DC-4AEE-AB10-A02B2796B24F}"/>
    <dgm:cxn modelId="{4824A5BE-9F1B-4570-A9C0-510594E50F9C}" srcId="{5819ABC3-95AC-4DF3-BF07-E014BE6443A2}" destId="{0FC40E42-BF21-4E82-A1D1-28F1B972C10F}" srcOrd="2" destOrd="0" parTransId="{DD9AC13E-A912-4952-AF2F-8B21791F5848}" sibTransId="{79A62502-9A2B-4500-A325-D8779918E0C9}"/>
    <dgm:cxn modelId="{D80267C0-FF5D-48A5-A1B2-26AC9AD2D69A}" type="presOf" srcId="{0FC40E42-BF21-4E82-A1D1-28F1B972C10F}" destId="{7F6B4693-31BC-4075-AA51-80555DEFFB1F}" srcOrd="0" destOrd="0" presId="urn:microsoft.com/office/officeart/2005/8/layout/vList2"/>
    <dgm:cxn modelId="{780C84CE-EA17-4277-9075-29372DECE559}" srcId="{5819ABC3-95AC-4DF3-BF07-E014BE6443A2}" destId="{FFA9558E-5D66-45AD-B8D5-936E8FD48917}" srcOrd="1" destOrd="0" parTransId="{60CF849D-0911-4241-98BF-522FB17FC577}" sibTransId="{FD9B201F-7C5B-4254-AB58-BDFAFDA79BA1}"/>
    <dgm:cxn modelId="{F6EB27D7-10BF-44F0-A659-659E40448F37}" type="presOf" srcId="{5819ABC3-95AC-4DF3-BF07-E014BE6443A2}" destId="{347D4729-6742-46B8-B310-B7EF4EA1DB18}" srcOrd="0" destOrd="0" presId="urn:microsoft.com/office/officeart/2005/8/layout/vList2"/>
    <dgm:cxn modelId="{0CA9C3EA-C400-4E85-84F6-264749409C1A}" type="presOf" srcId="{1939BF37-B5B0-4069-B3C0-67B074C3A8B4}" destId="{B7B681D3-EFF4-477B-977B-5DCC30A35B1D}" srcOrd="0" destOrd="0" presId="urn:microsoft.com/office/officeart/2005/8/layout/vList2"/>
    <dgm:cxn modelId="{F9AC2BBC-6545-4C7F-9CC6-CAAC4E8F0B77}" type="presParOf" srcId="{347D4729-6742-46B8-B310-B7EF4EA1DB18}" destId="{A966E5D9-5E16-4E4A-BC63-B6BA5E4EEF3B}" srcOrd="0" destOrd="0" presId="urn:microsoft.com/office/officeart/2005/8/layout/vList2"/>
    <dgm:cxn modelId="{269D3774-FCB4-4BA6-88FB-7B91FCB3698D}" type="presParOf" srcId="{347D4729-6742-46B8-B310-B7EF4EA1DB18}" destId="{BAF9721E-ECA6-4787-A410-D5CA80062654}" srcOrd="1" destOrd="0" presId="urn:microsoft.com/office/officeart/2005/8/layout/vList2"/>
    <dgm:cxn modelId="{0012E1B4-6706-4338-ABF1-87B46255A3D1}" type="presParOf" srcId="{347D4729-6742-46B8-B310-B7EF4EA1DB18}" destId="{09ACBD67-56A9-4A25-B5A8-64BF97382349}" srcOrd="2" destOrd="0" presId="urn:microsoft.com/office/officeart/2005/8/layout/vList2"/>
    <dgm:cxn modelId="{D58F39E4-F445-4633-8AE3-6B2CE56A295D}" type="presParOf" srcId="{347D4729-6742-46B8-B310-B7EF4EA1DB18}" destId="{5F90562D-43F4-4093-AEBE-6C6555C91E39}" srcOrd="3" destOrd="0" presId="urn:microsoft.com/office/officeart/2005/8/layout/vList2"/>
    <dgm:cxn modelId="{DA83BFDB-255B-4321-8428-661D32411514}" type="presParOf" srcId="{347D4729-6742-46B8-B310-B7EF4EA1DB18}" destId="{7F6B4693-31BC-4075-AA51-80555DEFFB1F}" srcOrd="4" destOrd="0" presId="urn:microsoft.com/office/officeart/2005/8/layout/vList2"/>
    <dgm:cxn modelId="{CB6EA33D-68EE-4712-B185-622AB67815A8}" type="presParOf" srcId="{347D4729-6742-46B8-B310-B7EF4EA1DB18}" destId="{A1C0CA90-FA18-4370-9414-987C82CEC5BE}" srcOrd="5" destOrd="0" presId="urn:microsoft.com/office/officeart/2005/8/layout/vList2"/>
    <dgm:cxn modelId="{2A6632CC-6610-446B-8F54-8C6B85F0139E}" type="presParOf" srcId="{347D4729-6742-46B8-B310-B7EF4EA1DB18}" destId="{B7B681D3-EFF4-477B-977B-5DCC30A35B1D}"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9AA812-9091-4DDD-92B5-2777583F6867}" type="doc">
      <dgm:prSet loTypeId="urn:microsoft.com/office/officeart/2005/8/layout/lProcess3" loCatId="process" qsTypeId="urn:microsoft.com/office/officeart/2005/8/quickstyle/simple1" qsCatId="simple" csTypeId="urn:microsoft.com/office/officeart/2005/8/colors/accent1_5" csCatId="accent1"/>
      <dgm:spPr/>
      <dgm:t>
        <a:bodyPr/>
        <a:lstStyle/>
        <a:p>
          <a:endParaRPr lang="en-US"/>
        </a:p>
      </dgm:t>
    </dgm:pt>
    <dgm:pt modelId="{E16B63D6-E4E8-4370-AB38-116F9C3D3D76}">
      <dgm:prSet/>
      <dgm:spPr/>
      <dgm:t>
        <a:bodyPr/>
        <a:lstStyle/>
        <a:p>
          <a:pPr rtl="0"/>
          <a:r>
            <a:rPr lang="en-US" dirty="0">
              <a:latin typeface="Arial" panose="020B0604020202020204" pitchFamily="34" charset="0"/>
              <a:cs typeface="Arial" panose="020B0604020202020204" pitchFamily="34" charset="0"/>
            </a:rPr>
            <a:t>The process of exchanging feedback is mutual in nature. The solicitation and receiving of feedback from guests holds paramount significance for our team members. The feedback loop indicated above enables continuous improvement and ensures our capacity to quickly react to changing demands and expectations. By actively engaging in the process of soliciting and appreciating feedback, both from our esteemed visitors and within our internal team, we foster an </a:t>
          </a:r>
          <a:r>
            <a:rPr lang="en-US" dirty="0" err="1">
              <a:latin typeface="Arial" panose="020B0604020202020204" pitchFamily="34" charset="0"/>
              <a:cs typeface="Arial" panose="020B0604020202020204" pitchFamily="34" charset="0"/>
            </a:rPr>
            <a:t>organisational</a:t>
          </a:r>
          <a:r>
            <a:rPr lang="en-US" dirty="0">
              <a:latin typeface="Arial" panose="020B0604020202020204" pitchFamily="34" charset="0"/>
              <a:cs typeface="Arial" panose="020B0604020202020204" pitchFamily="34" charset="0"/>
            </a:rPr>
            <a:t> culture that is committed to ongoing enhancement and development (Albrecht et al., 2023). </a:t>
          </a:r>
        </a:p>
      </dgm:t>
    </dgm:pt>
    <dgm:pt modelId="{AB3A33DB-432C-4439-A5D9-05F73D423CA5}" type="parTrans" cxnId="{A6CAE815-1AB8-4D44-ACA8-7FAA69FDB20A}">
      <dgm:prSet/>
      <dgm:spPr/>
      <dgm:t>
        <a:bodyPr/>
        <a:lstStyle/>
        <a:p>
          <a:endParaRPr lang="en-US"/>
        </a:p>
      </dgm:t>
    </dgm:pt>
    <dgm:pt modelId="{A96426C1-BCD4-499D-B375-0CE64F52253D}" type="sibTrans" cxnId="{A6CAE815-1AB8-4D44-ACA8-7FAA69FDB20A}">
      <dgm:prSet/>
      <dgm:spPr/>
      <dgm:t>
        <a:bodyPr/>
        <a:lstStyle/>
        <a:p>
          <a:endParaRPr lang="en-US"/>
        </a:p>
      </dgm:t>
    </dgm:pt>
    <dgm:pt modelId="{B6F1BB81-7BFE-45FB-80EF-53BE2CE79CCE}" type="pres">
      <dgm:prSet presAssocID="{3C9AA812-9091-4DDD-92B5-2777583F6867}" presName="Name0" presStyleCnt="0">
        <dgm:presLayoutVars>
          <dgm:chPref val="3"/>
          <dgm:dir/>
          <dgm:animLvl val="lvl"/>
          <dgm:resizeHandles/>
        </dgm:presLayoutVars>
      </dgm:prSet>
      <dgm:spPr/>
    </dgm:pt>
    <dgm:pt modelId="{13F06A85-AEF0-474D-A0BB-48C1817AC080}" type="pres">
      <dgm:prSet presAssocID="{E16B63D6-E4E8-4370-AB38-116F9C3D3D76}" presName="horFlow" presStyleCnt="0"/>
      <dgm:spPr/>
    </dgm:pt>
    <dgm:pt modelId="{7893D995-26AE-4F7F-A670-241F1D1D59F5}" type="pres">
      <dgm:prSet presAssocID="{E16B63D6-E4E8-4370-AB38-116F9C3D3D76}" presName="bigChev" presStyleLbl="node1" presStyleIdx="0" presStyleCnt="1"/>
      <dgm:spPr/>
    </dgm:pt>
  </dgm:ptLst>
  <dgm:cxnLst>
    <dgm:cxn modelId="{A6CAE815-1AB8-4D44-ACA8-7FAA69FDB20A}" srcId="{3C9AA812-9091-4DDD-92B5-2777583F6867}" destId="{E16B63D6-E4E8-4370-AB38-116F9C3D3D76}" srcOrd="0" destOrd="0" parTransId="{AB3A33DB-432C-4439-A5D9-05F73D423CA5}" sibTransId="{A96426C1-BCD4-499D-B375-0CE64F52253D}"/>
    <dgm:cxn modelId="{11074936-01C1-4B1B-A815-2BC34400B409}" type="presOf" srcId="{3C9AA812-9091-4DDD-92B5-2777583F6867}" destId="{B6F1BB81-7BFE-45FB-80EF-53BE2CE79CCE}" srcOrd="0" destOrd="0" presId="urn:microsoft.com/office/officeart/2005/8/layout/lProcess3"/>
    <dgm:cxn modelId="{4139F783-092E-47F9-BE32-F1113196AC88}" type="presOf" srcId="{E16B63D6-E4E8-4370-AB38-116F9C3D3D76}" destId="{7893D995-26AE-4F7F-A670-241F1D1D59F5}" srcOrd="0" destOrd="0" presId="urn:microsoft.com/office/officeart/2005/8/layout/lProcess3"/>
    <dgm:cxn modelId="{3740AD68-0792-4548-906F-89C9F58BEDA9}" type="presParOf" srcId="{B6F1BB81-7BFE-45FB-80EF-53BE2CE79CCE}" destId="{13F06A85-AEF0-474D-A0BB-48C1817AC080}" srcOrd="0" destOrd="0" presId="urn:microsoft.com/office/officeart/2005/8/layout/lProcess3"/>
    <dgm:cxn modelId="{0D851E09-26CC-452E-9E62-31B752FC95F9}" type="presParOf" srcId="{13F06A85-AEF0-474D-A0BB-48C1817AC080}" destId="{7893D995-26AE-4F7F-A670-241F1D1D59F5}" srcOrd="0"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66E5D9-5E16-4E4A-BC63-B6BA5E4EEF3B}">
      <dsp:nvSpPr>
        <dsp:cNvPr id="0" name=""/>
        <dsp:cNvSpPr/>
      </dsp:nvSpPr>
      <dsp:spPr>
        <a:xfrm>
          <a:off x="0" y="0"/>
          <a:ext cx="5635752" cy="1071829"/>
        </a:xfrm>
        <a:prstGeom prst="round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An essential element involves understanding and accurately representing the brand guidelines linked with our designated property. </a:t>
          </a:r>
        </a:p>
      </dsp:txBody>
      <dsp:txXfrm>
        <a:off x="52322" y="52322"/>
        <a:ext cx="5531108" cy="967185"/>
      </dsp:txXfrm>
    </dsp:sp>
    <dsp:sp modelId="{09ACBD67-56A9-4A25-B5A8-64BF97382349}">
      <dsp:nvSpPr>
        <dsp:cNvPr id="0" name=""/>
        <dsp:cNvSpPr/>
      </dsp:nvSpPr>
      <dsp:spPr>
        <a:xfrm>
          <a:off x="0" y="1109552"/>
          <a:ext cx="5635752" cy="1071829"/>
        </a:xfrm>
        <a:prstGeom prst="roundRect">
          <a:avLst/>
        </a:prstGeom>
        <a:solidFill>
          <a:schemeClr val="accent1">
            <a:shade val="80000"/>
            <a:hueOff val="-177116"/>
            <a:satOff val="-8445"/>
            <a:lumOff val="1077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This discourse will go into the prominent role that housekeeping plays in representing our brand and the essential importance of meticulous attention to detail in enhancing the entire guest experience.</a:t>
          </a:r>
        </a:p>
      </dsp:txBody>
      <dsp:txXfrm>
        <a:off x="52322" y="1161874"/>
        <a:ext cx="5531108" cy="967185"/>
      </dsp:txXfrm>
    </dsp:sp>
    <dsp:sp modelId="{7F6B4693-31BC-4075-AA51-80555DEFFB1F}">
      <dsp:nvSpPr>
        <dsp:cNvPr id="0" name=""/>
        <dsp:cNvSpPr/>
      </dsp:nvSpPr>
      <dsp:spPr>
        <a:xfrm>
          <a:off x="0" y="2218821"/>
          <a:ext cx="5635752" cy="1071829"/>
        </a:xfrm>
        <a:prstGeom prst="roundRect">
          <a:avLst/>
        </a:prstGeom>
        <a:solidFill>
          <a:schemeClr val="accent1">
            <a:shade val="80000"/>
            <a:hueOff val="-354233"/>
            <a:satOff val="-16890"/>
            <a:lumOff val="2155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Every instance in which we engage in cleaning activities provides us with a valuable chance to successfully showcase and advance our brand (Curtin, 2022). </a:t>
          </a:r>
        </a:p>
      </dsp:txBody>
      <dsp:txXfrm>
        <a:off x="52322" y="2271143"/>
        <a:ext cx="5531108" cy="967185"/>
      </dsp:txXfrm>
    </dsp:sp>
    <dsp:sp modelId="{B7B681D3-EFF4-477B-977B-5DCC30A35B1D}">
      <dsp:nvSpPr>
        <dsp:cNvPr id="0" name=""/>
        <dsp:cNvSpPr/>
      </dsp:nvSpPr>
      <dsp:spPr>
        <a:xfrm>
          <a:off x="0" y="3328091"/>
          <a:ext cx="5635752" cy="1071829"/>
        </a:xfrm>
        <a:prstGeom prst="roundRect">
          <a:avLst/>
        </a:prstGeom>
        <a:solidFill>
          <a:schemeClr val="accent1">
            <a:shade val="80000"/>
            <a:hueOff val="-531349"/>
            <a:satOff val="-25335"/>
            <a:lumOff val="3233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By adhering to the brand standards of our resort, we not only fulfil the expectations of our guests but also establish a lasting impression of our dedication to achieving high standards of quality.</a:t>
          </a:r>
          <a:r>
            <a:rPr lang="en-US" sz="500" kern="1200" dirty="0">
              <a:latin typeface="Arial" panose="020B0604020202020204" pitchFamily="34" charset="0"/>
              <a:cs typeface="Arial" panose="020B0604020202020204" pitchFamily="34" charset="0"/>
            </a:rPr>
            <a:t> </a:t>
          </a:r>
        </a:p>
      </dsp:txBody>
      <dsp:txXfrm>
        <a:off x="52322" y="3380413"/>
        <a:ext cx="5531108" cy="9671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93D995-26AE-4F7F-A670-241F1D1D59F5}">
      <dsp:nvSpPr>
        <dsp:cNvPr id="0" name=""/>
        <dsp:cNvSpPr/>
      </dsp:nvSpPr>
      <dsp:spPr>
        <a:xfrm>
          <a:off x="0" y="13716"/>
          <a:ext cx="10058399" cy="4023360"/>
        </a:xfrm>
        <a:prstGeom prst="chevron">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3335" rIns="0" bIns="13335" numCol="1" spcCol="1270" anchor="ctr" anchorCtr="0">
          <a:noAutofit/>
        </a:bodyPr>
        <a:lstStyle/>
        <a:p>
          <a:pPr marL="0" lvl="0" indent="0" algn="ctr" defTabSz="933450" rtl="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The process of exchanging feedback is mutual in nature. The solicitation and receiving of feedback from guests holds paramount significance for our team members. The feedback loop indicated above enables continuous improvement and ensures our capacity to quickly react to changing demands and expectations. By actively engaging in the process of soliciting and appreciating feedback, both from our esteemed visitors and within our internal team, we foster an </a:t>
          </a:r>
          <a:r>
            <a:rPr lang="en-US" sz="2100" kern="1200" dirty="0" err="1">
              <a:latin typeface="Arial" panose="020B0604020202020204" pitchFamily="34" charset="0"/>
              <a:cs typeface="Arial" panose="020B0604020202020204" pitchFamily="34" charset="0"/>
            </a:rPr>
            <a:t>organisational</a:t>
          </a:r>
          <a:r>
            <a:rPr lang="en-US" sz="2100" kern="1200" dirty="0">
              <a:latin typeface="Arial" panose="020B0604020202020204" pitchFamily="34" charset="0"/>
              <a:cs typeface="Arial" panose="020B0604020202020204" pitchFamily="34" charset="0"/>
            </a:rPr>
            <a:t> culture that is committed to ongoing enhancement and development (Albrecht et al., 2023). </a:t>
          </a:r>
        </a:p>
      </dsp:txBody>
      <dsp:txXfrm>
        <a:off x="2011680" y="13716"/>
        <a:ext cx="6035039" cy="40233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327E7F-F394-412E-A291-D397DA206D04}" type="datetimeFigureOut">
              <a:rPr lang="en-US" smtClean="0"/>
              <a:t>11/9/2023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E4B61D-8C2E-4B22-B959-7300F5C33DEE}" type="slidenum">
              <a:rPr lang="en-US" smtClean="0"/>
              <a:t>‹#›</a:t>
            </a:fld>
            <a:endParaRPr lang="en-US"/>
          </a:p>
        </p:txBody>
      </p:sp>
    </p:spTree>
    <p:extLst>
      <p:ext uri="{BB962C8B-B14F-4D97-AF65-F5344CB8AC3E}">
        <p14:creationId xmlns:p14="http://schemas.microsoft.com/office/powerpoint/2010/main" val="23581776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p:txBody>
          <a:bodyPr/>
          <a:lstStyle/>
          <a:p>
            <a:fld id="{FCE4B61D-8C2E-4B22-B959-7300F5C33DEE}" type="slidenum">
              <a:rPr lang="en-US" smtClean="0"/>
              <a:t>2</a:t>
            </a:fld>
            <a:endParaRPr lang="en-US"/>
          </a:p>
        </p:txBody>
      </p:sp>
    </p:spTree>
    <p:extLst>
      <p:ext uri="{BB962C8B-B14F-4D97-AF65-F5344CB8AC3E}">
        <p14:creationId xmlns:p14="http://schemas.microsoft.com/office/powerpoint/2010/main" val="560941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FCE4B61D-8C2E-4B22-B959-7300F5C33DEE}" type="slidenum">
              <a:rPr lang="en-US" smtClean="0"/>
              <a:t>3</a:t>
            </a:fld>
            <a:endParaRPr lang="en-US"/>
          </a:p>
        </p:txBody>
      </p:sp>
    </p:spTree>
    <p:extLst>
      <p:ext uri="{BB962C8B-B14F-4D97-AF65-F5344CB8AC3E}">
        <p14:creationId xmlns:p14="http://schemas.microsoft.com/office/powerpoint/2010/main" val="20741670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FCE4B61D-8C2E-4B22-B959-7300F5C33DEE}" type="slidenum">
              <a:rPr lang="en-US" smtClean="0"/>
              <a:t>4</a:t>
            </a:fld>
            <a:endParaRPr lang="en-US"/>
          </a:p>
        </p:txBody>
      </p:sp>
    </p:spTree>
    <p:extLst>
      <p:ext uri="{BB962C8B-B14F-4D97-AF65-F5344CB8AC3E}">
        <p14:creationId xmlns:p14="http://schemas.microsoft.com/office/powerpoint/2010/main" val="34415495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FCE4B61D-8C2E-4B22-B959-7300F5C33DEE}" type="slidenum">
              <a:rPr lang="en-US" smtClean="0"/>
              <a:t>5</a:t>
            </a:fld>
            <a:endParaRPr lang="en-US"/>
          </a:p>
        </p:txBody>
      </p:sp>
    </p:spTree>
    <p:extLst>
      <p:ext uri="{BB962C8B-B14F-4D97-AF65-F5344CB8AC3E}">
        <p14:creationId xmlns:p14="http://schemas.microsoft.com/office/powerpoint/2010/main" val="737362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CE4B61D-8C2E-4B22-B959-7300F5C33DEE}" type="slidenum">
              <a:rPr lang="en-US" smtClean="0"/>
              <a:t>6</a:t>
            </a:fld>
            <a:endParaRPr lang="en-US"/>
          </a:p>
        </p:txBody>
      </p:sp>
    </p:spTree>
    <p:extLst>
      <p:ext uri="{BB962C8B-B14F-4D97-AF65-F5344CB8AC3E}">
        <p14:creationId xmlns:p14="http://schemas.microsoft.com/office/powerpoint/2010/main" val="5694619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FCE4B61D-8C2E-4B22-B959-7300F5C33DEE}" type="slidenum">
              <a:rPr lang="en-US" smtClean="0"/>
              <a:t>7</a:t>
            </a:fld>
            <a:endParaRPr lang="en-US"/>
          </a:p>
        </p:txBody>
      </p:sp>
    </p:spTree>
    <p:extLst>
      <p:ext uri="{BB962C8B-B14F-4D97-AF65-F5344CB8AC3E}">
        <p14:creationId xmlns:p14="http://schemas.microsoft.com/office/powerpoint/2010/main" val="2908511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FCE4B61D-8C2E-4B22-B959-7300F5C33DEE}" type="slidenum">
              <a:rPr lang="en-US" smtClean="0"/>
              <a:t>8</a:t>
            </a:fld>
            <a:endParaRPr lang="en-US"/>
          </a:p>
        </p:txBody>
      </p:sp>
    </p:spTree>
    <p:extLst>
      <p:ext uri="{BB962C8B-B14F-4D97-AF65-F5344CB8AC3E}">
        <p14:creationId xmlns:p14="http://schemas.microsoft.com/office/powerpoint/2010/main" val="38944677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FCE4B61D-8C2E-4B22-B959-7300F5C33DEE}" type="slidenum">
              <a:rPr lang="en-US" smtClean="0"/>
              <a:t>9</a:t>
            </a:fld>
            <a:endParaRPr lang="en-US"/>
          </a:p>
        </p:txBody>
      </p:sp>
    </p:spTree>
    <p:extLst>
      <p:ext uri="{BB962C8B-B14F-4D97-AF65-F5344CB8AC3E}">
        <p14:creationId xmlns:p14="http://schemas.microsoft.com/office/powerpoint/2010/main" val="15506916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a:t>Real-Life Case Studies for Inspiration</a:t>
            </a:r>
            <a:endParaRPr lang="en-US" dirty="0"/>
          </a:p>
          <a:p>
            <a:r>
              <a:rPr lang="en-US" dirty="0"/>
              <a:t>Through the analysis of these empirical instances, we acquire a deeper understanding of how our dedication to these values can result in concrete and </a:t>
            </a:r>
            <a:r>
              <a:rPr lang="en-US" dirty="0" err="1"/>
              <a:t>favourable</a:t>
            </a:r>
            <a:r>
              <a:rPr lang="en-US" dirty="0"/>
              <a:t> consequences, cultivating a milieu of </a:t>
            </a:r>
            <a:r>
              <a:rPr lang="en-US" dirty="0" err="1"/>
              <a:t>exceptionalism</a:t>
            </a:r>
            <a:r>
              <a:rPr lang="en-US" dirty="0"/>
              <a:t> within our own professional </a:t>
            </a:r>
            <a:r>
              <a:rPr lang="en-US" dirty="0" err="1"/>
              <a:t>endeavours</a:t>
            </a:r>
            <a:r>
              <a:rPr lang="en-US" dirty="0"/>
              <a:t> and provision of services.</a:t>
            </a:r>
          </a:p>
        </p:txBody>
      </p:sp>
      <p:sp>
        <p:nvSpPr>
          <p:cNvPr id="4" name="Slide Number Placeholder 3"/>
          <p:cNvSpPr>
            <a:spLocks noGrp="1"/>
          </p:cNvSpPr>
          <p:nvPr>
            <p:ph type="sldNum" sz="quarter" idx="10"/>
          </p:nvPr>
        </p:nvSpPr>
        <p:spPr/>
        <p:txBody>
          <a:bodyPr/>
          <a:lstStyle/>
          <a:p>
            <a:fld id="{FCE4B61D-8C2E-4B22-B959-7300F5C33DEE}" type="slidenum">
              <a:rPr lang="en-US" smtClean="0"/>
              <a:t>10</a:t>
            </a:fld>
            <a:endParaRPr lang="en-US"/>
          </a:p>
        </p:txBody>
      </p:sp>
    </p:spTree>
    <p:extLst>
      <p:ext uri="{BB962C8B-B14F-4D97-AF65-F5344CB8AC3E}">
        <p14:creationId xmlns:p14="http://schemas.microsoft.com/office/powerpoint/2010/main" val="39171180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FCE4B61D-8C2E-4B22-B959-7300F5C33DEE}" type="slidenum">
              <a:rPr lang="en-US" smtClean="0"/>
              <a:t>11</a:t>
            </a:fld>
            <a:endParaRPr lang="en-US"/>
          </a:p>
        </p:txBody>
      </p:sp>
    </p:spTree>
    <p:extLst>
      <p:ext uri="{BB962C8B-B14F-4D97-AF65-F5344CB8AC3E}">
        <p14:creationId xmlns:p14="http://schemas.microsoft.com/office/powerpoint/2010/main" val="39710095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CE4B61D-8C2E-4B22-B959-7300F5C33DEE}" type="slidenum">
              <a:rPr lang="en-US" smtClean="0"/>
              <a:t>12</a:t>
            </a:fld>
            <a:endParaRPr lang="en-US"/>
          </a:p>
        </p:txBody>
      </p:sp>
    </p:spTree>
    <p:extLst>
      <p:ext uri="{BB962C8B-B14F-4D97-AF65-F5344CB8AC3E}">
        <p14:creationId xmlns:p14="http://schemas.microsoft.com/office/powerpoint/2010/main" val="1641134882"/>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dirty="0"/>
              <a:t>11/9/2023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dirty="0"/>
              <a:t>11/9/2023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11/9/2023</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dirty="0"/>
              <a:t>11/9/2023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dirty="0"/>
              <a:t>11/9/2023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dirty="0"/>
              <a:t>11/9/2023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11/9/2023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11/9/2023</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11/9/2023</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dirty="0"/>
              <a:t>11/9/2023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dirty="0"/>
              <a:t>11/9/2023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11/9/2023</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microsoft.com/office/2007/relationships/hdphoto" Target="../media/hdphoto3.wdp"/></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8.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microsoft.com/office/2007/relationships/hdphoto" Target="../media/hdphoto4.wdp"/></Relationships>
</file>

<file path=ppt/slides/_rels/slide8.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7200" dirty="0"/>
              <a:t>Elevating Housekeeping Excellence: An Employee Engagement Training Guide</a:t>
            </a:r>
            <a:endParaRPr lang="en-US" sz="4500" dirty="0"/>
          </a:p>
        </p:txBody>
      </p:sp>
    </p:spTree>
    <p:extLst>
      <p:ext uri="{BB962C8B-B14F-4D97-AF65-F5344CB8AC3E}">
        <p14:creationId xmlns:p14="http://schemas.microsoft.com/office/powerpoint/2010/main" val="27877543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BEBA8EAE-BF5A-486C-A8C5-ECC9F3942E4B}">
                <a14:imgProps xmlns:a14="http://schemas.microsoft.com/office/drawing/2010/main">
                  <a14:imgLayer r:embed="rId4">
                    <a14:imgEffect>
                      <a14:artisticCrisscrossEtching/>
                    </a14:imgEffect>
                    <a14:imgEffect>
                      <a14:colorTemperature colorTemp="11200"/>
                    </a14:imgEffect>
                  </a14:imgLayer>
                </a14:imgProps>
              </a:ext>
            </a:extLst>
          </a:blip>
          <a:stretch>
            <a:fillRect/>
          </a:stretch>
        </p:blipFill>
        <p:spPr>
          <a:xfrm>
            <a:off x="415636" y="484632"/>
            <a:ext cx="10712612" cy="6012453"/>
          </a:xfrm>
          <a:prstGeom prst="rect">
            <a:avLst/>
          </a:prstGeom>
        </p:spPr>
      </p:pic>
      <p:sp>
        <p:nvSpPr>
          <p:cNvPr id="2" name="Title 1"/>
          <p:cNvSpPr>
            <a:spLocks noGrp="1"/>
          </p:cNvSpPr>
          <p:nvPr>
            <p:ph type="title"/>
          </p:nvPr>
        </p:nvSpPr>
        <p:spPr/>
        <p:txBody>
          <a:bodyPr/>
          <a:lstStyle/>
          <a:p>
            <a:pPr algn="ctr"/>
            <a:r>
              <a:rPr lang="en-US" dirty="0"/>
              <a:t>Introduction</a:t>
            </a:r>
          </a:p>
        </p:txBody>
      </p:sp>
      <p:sp>
        <p:nvSpPr>
          <p:cNvPr id="3" name="Content Placeholder 2"/>
          <p:cNvSpPr>
            <a:spLocks noGrp="1"/>
          </p:cNvSpPr>
          <p:nvPr>
            <p:ph idx="1"/>
          </p:nvPr>
        </p:nvSpPr>
        <p:spPr/>
        <p:txBody>
          <a:bodyPr>
            <a:normAutofit/>
          </a:bodyPr>
          <a:lstStyle/>
          <a:p>
            <a:r>
              <a:rPr lang="en-US" sz="2400" dirty="0">
                <a:latin typeface="Arial" panose="020B0604020202020204" pitchFamily="34" charset="0"/>
                <a:cs typeface="Arial" panose="020B0604020202020204" pitchFamily="34" charset="0"/>
              </a:rPr>
              <a:t>In the present training session, it will examine the optimal </a:t>
            </a:r>
            <a:r>
              <a:rPr lang="en-US" sz="2400" dirty="0" err="1">
                <a:latin typeface="Arial" panose="020B0604020202020204" pitchFamily="34" charset="0"/>
                <a:cs typeface="Arial" panose="020B0604020202020204" pitchFamily="34" charset="0"/>
              </a:rPr>
              <a:t>utilisation</a:t>
            </a:r>
            <a:r>
              <a:rPr lang="en-US" sz="2400" dirty="0">
                <a:latin typeface="Arial" panose="020B0604020202020204" pitchFamily="34" charset="0"/>
                <a:cs typeface="Arial" panose="020B0604020202020204" pitchFamily="34" charset="0"/>
              </a:rPr>
              <a:t> of our room cleaning checklist in conjunction with a staff engagement model. This methodology guarantees the attainment and surpassing of brand benchmarks, all the while upholding health and safety protocols. The brand criteria of our placement property serve as a distinguishing characteristic of our exceptional quality. </a:t>
            </a:r>
          </a:p>
        </p:txBody>
      </p:sp>
    </p:spTree>
    <p:extLst>
      <p:ext uri="{BB962C8B-B14F-4D97-AF65-F5344CB8AC3E}">
        <p14:creationId xmlns:p14="http://schemas.microsoft.com/office/powerpoint/2010/main" val="3208233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Employee Engagement as the Foundation</a:t>
            </a:r>
            <a:endParaRPr lang="en-US" dirty="0"/>
          </a:p>
        </p:txBody>
      </p:sp>
      <p:sp>
        <p:nvSpPr>
          <p:cNvPr id="3" name="Content Placeholder 2"/>
          <p:cNvSpPr>
            <a:spLocks noGrp="1"/>
          </p:cNvSpPr>
          <p:nvPr>
            <p:ph idx="1"/>
          </p:nvPr>
        </p:nvSpPr>
        <p:spPr/>
        <p:txBody>
          <a:bodyPr/>
          <a:lstStyle/>
          <a:p>
            <a:r>
              <a:rPr lang="en-US" dirty="0"/>
              <a:t>The initiation of our training </a:t>
            </a:r>
            <a:r>
              <a:rPr lang="en-US" dirty="0" err="1"/>
              <a:t>programme</a:t>
            </a:r>
            <a:r>
              <a:rPr lang="en-US" dirty="0"/>
              <a:t> commences with a comprehensive comprehension of employee engagement, an indispensable element contributing to our </a:t>
            </a:r>
            <a:r>
              <a:rPr lang="en-US" dirty="0" err="1"/>
              <a:t>organisational</a:t>
            </a:r>
            <a:r>
              <a:rPr lang="en-US" dirty="0"/>
              <a:t> achievements. This presentation will examine the fundamental tenets of the "Job Characteristics Model," a theoretical framework that underscores the value of skill variety, job identity, task significance, autonomy, and feedback as key factors in fostering employee engagement (Al </a:t>
            </a:r>
            <a:r>
              <a:rPr lang="en-US" dirty="0" err="1"/>
              <a:t>Ahad</a:t>
            </a:r>
            <a:r>
              <a:rPr lang="en-US" dirty="0"/>
              <a:t> and Khan, 2020). </a:t>
            </a:r>
          </a:p>
        </p:txBody>
      </p:sp>
      <p:pic>
        <p:nvPicPr>
          <p:cNvPr id="1026" name="Picture 2" descr="Which Areas of your Hotel Staff Training Could be Improved | Polo &amp; Twe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2271" y="3959920"/>
            <a:ext cx="6683293" cy="268645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33026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25853" y="325191"/>
            <a:ext cx="3866147" cy="1737360"/>
          </a:xfrm>
        </p:spPr>
        <p:txBody>
          <a:bodyPr>
            <a:normAutofit/>
          </a:bodyPr>
          <a:lstStyle/>
          <a:p>
            <a:r>
              <a:rPr lang="en-US" sz="3600" dirty="0"/>
              <a:t>Room Cleaning Checklist Demystified</a:t>
            </a:r>
          </a:p>
        </p:txBody>
      </p:sp>
      <p:sp>
        <p:nvSpPr>
          <p:cNvPr id="6" name="Text Placeholder 5"/>
          <p:cNvSpPr>
            <a:spLocks noGrp="1"/>
          </p:cNvSpPr>
          <p:nvPr>
            <p:ph type="body" sz="half" idx="2"/>
          </p:nvPr>
        </p:nvSpPr>
        <p:spPr>
          <a:xfrm>
            <a:off x="8549639" y="2423159"/>
            <a:ext cx="3530743" cy="3578395"/>
          </a:xfrm>
        </p:spPr>
        <p:txBody>
          <a:bodyPr>
            <a:normAutofit/>
          </a:bodyPr>
          <a:lstStyle/>
          <a:p>
            <a:r>
              <a:rPr lang="en-US" dirty="0">
                <a:latin typeface="Arial" panose="020B0604020202020204" pitchFamily="34" charset="0"/>
                <a:cs typeface="Arial" panose="020B0604020202020204" pitchFamily="34" charset="0"/>
              </a:rPr>
              <a:t>The </a:t>
            </a:r>
            <a:r>
              <a:rPr lang="en-US" dirty="0" err="1">
                <a:latin typeface="Arial" panose="020B0604020202020204" pitchFamily="34" charset="0"/>
                <a:cs typeface="Arial" panose="020B0604020202020204" pitchFamily="34" charset="0"/>
              </a:rPr>
              <a:t>utilisation</a:t>
            </a:r>
            <a:r>
              <a:rPr lang="en-US" dirty="0">
                <a:latin typeface="Arial" panose="020B0604020202020204" pitchFamily="34" charset="0"/>
                <a:cs typeface="Arial" panose="020B0604020202020204" pitchFamily="34" charset="0"/>
              </a:rPr>
              <a:t> of a room cleaning checklist functions as a dependable instrument for maintaining cleanliness and guaranteeing consistency. By engaging in the systematic examination and dissection of each constituent component, we can enhance our understanding of its significance in creating our brand guidelines and the overall happiness of our customer base (Albrecht et al., 2023). The checklist has a purpose beyond just listing duties; instead, it serves as a helpful tool that ensures the consistent provision of service of high quality. </a:t>
            </a:r>
          </a:p>
        </p:txBody>
      </p:sp>
      <p:pic>
        <p:nvPicPr>
          <p:cNvPr id="9" name="Picture 8"/>
          <p:cNvPicPr>
            <a:picLocks noChangeAspect="1"/>
          </p:cNvPicPr>
          <p:nvPr/>
        </p:nvPicPr>
        <p:blipFill>
          <a:blip r:embed="rId3"/>
          <a:stretch>
            <a:fillRect/>
          </a:stretch>
        </p:blipFill>
        <p:spPr>
          <a:xfrm>
            <a:off x="799069" y="728616"/>
            <a:ext cx="3368865" cy="231938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 name="Picture 9"/>
          <p:cNvPicPr>
            <a:picLocks noChangeAspect="1"/>
          </p:cNvPicPr>
          <p:nvPr/>
        </p:nvPicPr>
        <p:blipFill>
          <a:blip r:embed="rId4"/>
          <a:stretch>
            <a:fillRect/>
          </a:stretch>
        </p:blipFill>
        <p:spPr>
          <a:xfrm>
            <a:off x="3624036" y="3712482"/>
            <a:ext cx="4155622" cy="253954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4245116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US" b="1" dirty="0"/>
              <a:t>Applying the Employee Engagement Model</a:t>
            </a:r>
            <a:endParaRPr lang="en-US" dirty="0"/>
          </a:p>
        </p:txBody>
      </p:sp>
      <p:sp>
        <p:nvSpPr>
          <p:cNvPr id="6" name="Content Placeholder 5"/>
          <p:cNvSpPr>
            <a:spLocks noGrp="1"/>
          </p:cNvSpPr>
          <p:nvPr>
            <p:ph sz="half" idx="1"/>
          </p:nvPr>
        </p:nvSpPr>
        <p:spPr/>
        <p:txBody>
          <a:bodyPr>
            <a:normAutofit/>
          </a:bodyPr>
          <a:lstStyle/>
          <a:p>
            <a:r>
              <a:rPr lang="en-US" dirty="0">
                <a:latin typeface="Arial" panose="020B0604020202020204" pitchFamily="34" charset="0"/>
                <a:cs typeface="Arial" panose="020B0604020202020204" pitchFamily="34" charset="0"/>
              </a:rPr>
              <a:t>To enhance the efficiency of our workforce, we will use the "Kahn's Employee Engagement Model." This concept places significant emphasis on three primary elements, namely cognitive engagement, emotional engagement, and physical involvement. By using this approach, we create an environment that fosters a positive culture where our team members demonstrate a high level of commitment, interconnectivity, and excitement towards their professional obligations (Jackson, 2022). </a:t>
            </a:r>
          </a:p>
        </p:txBody>
      </p:sp>
      <p:pic>
        <p:nvPicPr>
          <p:cNvPr id="3074" name="Picture 2" descr="Kahn's 3 Dimensions of Employee Engagement – A Complete Guid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67562" y="2316480"/>
            <a:ext cx="4978399" cy="37337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05953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br>
              <a:rPr lang="en-US" sz="2200" dirty="0"/>
            </a:br>
            <a:r>
              <a:rPr lang="en-US" sz="2800" dirty="0"/>
              <a:t>Within the framework of our professional field, there is a significant emphasis on the elements of health and safety. This discourse aims to examine the essential health and safety measures and principles that are used to protect our personnel and guarantee a safe and enjoyable encounter for our customers. The provision of a secure environment positively impacts staff satisfaction levels and fosters a sense of assurance among guests (</a:t>
            </a:r>
            <a:r>
              <a:rPr lang="en-US" sz="2800" dirty="0" err="1"/>
              <a:t>Tripathi</a:t>
            </a:r>
            <a:r>
              <a:rPr lang="en-US" sz="2800" dirty="0"/>
              <a:t> et al., 2021). Ensuring a safe and healthy work environment for our team members is a key obligation that we must fulfil. </a:t>
            </a:r>
            <a:endParaRPr lang="en-US" sz="9600" dirty="0"/>
          </a:p>
        </p:txBody>
      </p:sp>
      <p:sp>
        <p:nvSpPr>
          <p:cNvPr id="6" name="Text Placeholder 5"/>
          <p:cNvSpPr>
            <a:spLocks noGrp="1"/>
          </p:cNvSpPr>
          <p:nvPr>
            <p:ph type="body" idx="1"/>
          </p:nvPr>
        </p:nvSpPr>
        <p:spPr/>
        <p:txBody>
          <a:bodyPr/>
          <a:lstStyle/>
          <a:p>
            <a:r>
              <a:rPr lang="en-US" b="1" dirty="0"/>
              <a:t>Prioritizing Health and Safety</a:t>
            </a:r>
            <a:endParaRPr lang="en-US" dirty="0"/>
          </a:p>
        </p:txBody>
      </p:sp>
    </p:spTree>
    <p:extLst>
      <p:ext uri="{BB962C8B-B14F-4D97-AF65-F5344CB8AC3E}">
        <p14:creationId xmlns:p14="http://schemas.microsoft.com/office/powerpoint/2010/main" val="23761497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ospitality Operations &amp; Service Excellence - SaveFast Training Academy"/>
          <p:cNvPicPr>
            <a:picLocks noChangeAspect="1" noChangeArrowheads="1"/>
          </p:cNvPicPr>
          <p:nvPr/>
        </p:nvPicPr>
        <p:blipFill>
          <a:blip r:embed="rId3">
            <a:duotone>
              <a:schemeClr val="bg2">
                <a:shade val="45000"/>
                <a:satMod val="135000"/>
              </a:schemeClr>
              <a:prstClr val="white"/>
            </a:duotone>
            <a:extLst>
              <a:ext uri="{BEBA8EAE-BF5A-486C-A8C5-ECC9F3942E4B}">
                <a14:imgProps xmlns:a14="http://schemas.microsoft.com/office/drawing/2010/main">
                  <a14:imgLayer r:embed="rId4">
                    <a14:imgEffect>
                      <a14:colorTemperature colorTemp="8800"/>
                    </a14:imgEffect>
                  </a14:imgLayer>
                </a14:imgProps>
              </a:ext>
              <a:ext uri="{28A0092B-C50C-407E-A947-70E740481C1C}">
                <a14:useLocalDpi xmlns:a14="http://schemas.microsoft.com/office/drawing/2010/main" val="0"/>
              </a:ext>
            </a:extLst>
          </a:blip>
          <a:srcRect/>
          <a:stretch>
            <a:fillRect/>
          </a:stretch>
        </p:blipFill>
        <p:spPr bwMode="auto">
          <a:xfrm>
            <a:off x="526472" y="484632"/>
            <a:ext cx="10958945" cy="6047787"/>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p:cNvSpPr>
            <a:spLocks noGrp="1"/>
          </p:cNvSpPr>
          <p:nvPr>
            <p:ph type="title"/>
          </p:nvPr>
        </p:nvSpPr>
        <p:spPr/>
        <p:txBody>
          <a:bodyPr/>
          <a:lstStyle/>
          <a:p>
            <a:r>
              <a:rPr lang="en-US" b="1" dirty="0"/>
              <a:t>Training for Excellence</a:t>
            </a:r>
            <a:endParaRPr lang="en-US" dirty="0"/>
          </a:p>
        </p:txBody>
      </p:sp>
      <p:sp>
        <p:nvSpPr>
          <p:cNvPr id="5" name="Content Placeholder 4"/>
          <p:cNvSpPr>
            <a:spLocks noGrp="1"/>
          </p:cNvSpPr>
          <p:nvPr>
            <p:ph idx="1"/>
          </p:nvPr>
        </p:nvSpPr>
        <p:spPr/>
        <p:txBody>
          <a:bodyPr/>
          <a:lstStyle/>
          <a:p>
            <a:r>
              <a:rPr lang="en-US" dirty="0">
                <a:latin typeface="Arial" panose="020B0604020202020204" pitchFamily="34" charset="0"/>
                <a:cs typeface="Arial" panose="020B0604020202020204" pitchFamily="34" charset="0"/>
              </a:rPr>
              <a:t>Training is not exclusively confined to the acquisition of fundamental knowledge and skills, but instead plays a vital role in promoting employee engagement. Research has demonstrated that the adoption of proficient training initiatives has the potential to enhance the competencies of employees and reinforce their self-confidence, ultimately leading to increased levels of involvement and commitment. The progression of our team holds significant importance in attaining collective achievement (</a:t>
            </a:r>
            <a:r>
              <a:rPr lang="en-US" dirty="0" err="1">
                <a:latin typeface="Arial" panose="020B0604020202020204" pitchFamily="34" charset="0"/>
                <a:cs typeface="Arial" panose="020B0604020202020204" pitchFamily="34" charset="0"/>
              </a:rPr>
              <a:t>Abolnasser</a:t>
            </a:r>
            <a:r>
              <a:rPr lang="en-US" dirty="0">
                <a:latin typeface="Arial" panose="020B0604020202020204" pitchFamily="34" charset="0"/>
                <a:cs typeface="Arial" panose="020B0604020202020204" pitchFamily="34" charset="0"/>
              </a:rPr>
              <a:t> et al., 2023). The focus extends beyond acquiring skills and include the cultivation of a milieu that fosters ongoing learning, advancement, and the enhancement of professional capabilities. </a:t>
            </a:r>
          </a:p>
        </p:txBody>
      </p:sp>
    </p:spTree>
    <p:extLst>
      <p:ext uri="{BB962C8B-B14F-4D97-AF65-F5344CB8AC3E}">
        <p14:creationId xmlns:p14="http://schemas.microsoft.com/office/powerpoint/2010/main" val="31010139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p:cNvSpPr>
            <a:spLocks noGrp="1"/>
          </p:cNvSpPr>
          <p:nvPr>
            <p:ph type="title"/>
          </p:nvPr>
        </p:nvSpPr>
        <p:spPr>
          <a:xfrm>
            <a:off x="1014430" y="456922"/>
            <a:ext cx="10058400" cy="1609344"/>
          </a:xfrm>
        </p:spPr>
        <p:txBody>
          <a:bodyPr/>
          <a:lstStyle/>
          <a:p>
            <a:r>
              <a:rPr lang="en-US" b="1" dirty="0"/>
              <a:t>Branding as a Core Value</a:t>
            </a:r>
            <a:endParaRPr lang="en-US" dirty="0"/>
          </a:p>
        </p:txBody>
      </p:sp>
      <p:graphicFrame>
        <p:nvGraphicFramePr>
          <p:cNvPr id="18" name="Content Placeholder 17"/>
          <p:cNvGraphicFramePr>
            <a:graphicFrameLocks noGrp="1"/>
          </p:cNvGraphicFramePr>
          <p:nvPr>
            <p:ph sz="half" idx="1"/>
            <p:extLst>
              <p:ext uri="{D42A27DB-BD31-4B8C-83A1-F6EECF244321}">
                <p14:modId xmlns:p14="http://schemas.microsoft.com/office/powerpoint/2010/main" val="602194518"/>
              </p:ext>
            </p:extLst>
          </p:nvPr>
        </p:nvGraphicFramePr>
        <p:xfrm>
          <a:off x="571084" y="1945178"/>
          <a:ext cx="5635752" cy="44002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9" name="Picture 18"/>
          <p:cNvPicPr>
            <a:picLocks noChangeAspect="1"/>
          </p:cNvPicPr>
          <p:nvPr/>
        </p:nvPicPr>
        <p:blipFill>
          <a:blip r:embed="rId8"/>
          <a:stretch>
            <a:fillRect/>
          </a:stretch>
        </p:blipFill>
        <p:spPr>
          <a:xfrm>
            <a:off x="6373091" y="2395105"/>
            <a:ext cx="5569527" cy="313285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41184982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en-US" b="1" dirty="0"/>
              <a:t>Learning from the Best Industry Practices</a:t>
            </a:r>
            <a:endParaRPr lang="en-US" dirty="0"/>
          </a:p>
        </p:txBody>
      </p:sp>
      <p:sp>
        <p:nvSpPr>
          <p:cNvPr id="6" name="Content Placeholder 5"/>
          <p:cNvSpPr>
            <a:spLocks noGrp="1"/>
          </p:cNvSpPr>
          <p:nvPr>
            <p:ph idx="1"/>
          </p:nvPr>
        </p:nvSpPr>
        <p:spPr/>
        <p:style>
          <a:lnRef idx="1">
            <a:schemeClr val="accent6"/>
          </a:lnRef>
          <a:fillRef idx="2">
            <a:schemeClr val="accent6"/>
          </a:fillRef>
          <a:effectRef idx="1">
            <a:schemeClr val="accent6"/>
          </a:effectRef>
          <a:fontRef idx="minor">
            <a:schemeClr val="dk1"/>
          </a:fontRef>
        </p:style>
        <p:txBody>
          <a:bodyPr/>
          <a:lstStyle/>
          <a:p>
            <a:r>
              <a:rPr lang="en-US" dirty="0"/>
              <a:t>To get a high level of proficiency in our various fields, it is crucial to have a comprehensive understanding of the most efficient industrial methodologies. The purpose of this analysis is to investigate instances of commendable </a:t>
            </a:r>
            <a:r>
              <a:rPr lang="en-US" dirty="0" err="1"/>
              <a:t>practises</a:t>
            </a:r>
            <a:r>
              <a:rPr lang="en-US" dirty="0"/>
              <a:t> within the housekeeping industry and the resulting accomplishments across various properties. Through the use of these strategies, it is possible to cultivate an elevated standard of proficiency within our team (</a:t>
            </a:r>
            <a:r>
              <a:rPr lang="en-US" dirty="0" err="1"/>
              <a:t>Hasnat</a:t>
            </a:r>
            <a:r>
              <a:rPr lang="en-US" dirty="0"/>
              <a:t>, 2021). </a:t>
            </a:r>
          </a:p>
        </p:txBody>
      </p:sp>
    </p:spTree>
    <p:extLst>
      <p:ext uri="{BB962C8B-B14F-4D97-AF65-F5344CB8AC3E}">
        <p14:creationId xmlns:p14="http://schemas.microsoft.com/office/powerpoint/2010/main" val="39679600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b="1" dirty="0"/>
              <a:t>Real-Life Case Studies for Inspiration</a:t>
            </a:r>
            <a:endParaRPr lang="en-US" dirty="0"/>
          </a:p>
        </p:txBody>
      </p:sp>
      <p:sp>
        <p:nvSpPr>
          <p:cNvPr id="5" name="Content Placeholder 4"/>
          <p:cNvSpPr>
            <a:spLocks noGrp="1"/>
          </p:cNvSpPr>
          <p:nvPr>
            <p:ph sz="half" idx="1"/>
          </p:nvPr>
        </p:nvSpPr>
        <p:spPr>
          <a:xfrm>
            <a:off x="6998970" y="2093976"/>
            <a:ext cx="4754880" cy="3977640"/>
          </a:xfrm>
        </p:spPr>
        <p:style>
          <a:lnRef idx="1">
            <a:schemeClr val="accent2"/>
          </a:lnRef>
          <a:fillRef idx="2">
            <a:schemeClr val="accent2"/>
          </a:fillRef>
          <a:effectRef idx="1">
            <a:schemeClr val="accent2"/>
          </a:effectRef>
          <a:fontRef idx="minor">
            <a:schemeClr val="dk1"/>
          </a:fontRef>
        </p:style>
        <p:txBody>
          <a:bodyPr>
            <a:normAutofit/>
          </a:bodyPr>
          <a:lstStyle/>
          <a:p>
            <a:r>
              <a:rPr lang="en-US" dirty="0"/>
              <a:t>Success stories have a significant ability to inspire and motivate folks. The forthcoming session will exhibit actual case studies that have exhibited outstanding success in employee engagement, brand adherence, and safety protocols. These narratives serve as concrete examples of the possible results that might be attained when individuals fully commit to these foundational concepts (Al </a:t>
            </a:r>
            <a:r>
              <a:rPr lang="en-US" dirty="0" err="1"/>
              <a:t>Ahad</a:t>
            </a:r>
            <a:r>
              <a:rPr lang="en-US" dirty="0"/>
              <a:t> and Khan, 2020). </a:t>
            </a:r>
          </a:p>
        </p:txBody>
      </p:sp>
      <p:pic>
        <p:nvPicPr>
          <p:cNvPr id="7" name="Picture 6"/>
          <p:cNvPicPr>
            <a:picLocks noChangeAspect="1"/>
          </p:cNvPicPr>
          <p:nvPr/>
        </p:nvPicPr>
        <p:blipFill>
          <a:blip r:embed="rId3"/>
          <a:stretch>
            <a:fillRect/>
          </a:stretch>
        </p:blipFill>
        <p:spPr>
          <a:xfrm>
            <a:off x="185305" y="2226936"/>
            <a:ext cx="6608149" cy="3711720"/>
          </a:xfrm>
          <a:prstGeom prst="rect">
            <a:avLst/>
          </a:prstGeom>
        </p:spPr>
      </p:pic>
    </p:spTree>
    <p:extLst>
      <p:ext uri="{BB962C8B-B14F-4D97-AF65-F5344CB8AC3E}">
        <p14:creationId xmlns:p14="http://schemas.microsoft.com/office/powerpoint/2010/main" val="41461595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en-US" b="1" dirty="0"/>
              <a:t>Feedback for Ongoing Improvement</a:t>
            </a:r>
            <a:endParaRPr lang="en-US"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1883387369"/>
              </p:ext>
            </p:extLst>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145110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Conclusion</a:t>
            </a:r>
            <a:endParaRPr lang="en-US" dirty="0"/>
          </a:p>
        </p:txBody>
      </p:sp>
      <p:sp>
        <p:nvSpPr>
          <p:cNvPr id="3" name="Content Placeholder 2"/>
          <p:cNvSpPr>
            <a:spLocks noGrp="1"/>
          </p:cNvSpPr>
          <p:nvPr>
            <p:ph idx="1"/>
          </p:nvPr>
        </p:nvSpPr>
        <p:spPr/>
        <p:style>
          <a:lnRef idx="1">
            <a:schemeClr val="accent6"/>
          </a:lnRef>
          <a:fillRef idx="2">
            <a:schemeClr val="accent6"/>
          </a:fillRef>
          <a:effectRef idx="1">
            <a:schemeClr val="accent6"/>
          </a:effectRef>
          <a:fontRef idx="minor">
            <a:schemeClr val="dk1"/>
          </a:fontRef>
        </p:style>
        <p:txBody>
          <a:bodyPr>
            <a:normAutofit/>
          </a:bodyPr>
          <a:lstStyle/>
          <a:p>
            <a:r>
              <a:rPr lang="en-US" dirty="0"/>
              <a:t>In summary, the integration of our room cleaning checklist with an employee engagement model, such as Kahn's Employee Engagement Model, holds the potential to enhance our housekeeping performance, uphold brand standards, and </a:t>
            </a:r>
            <a:r>
              <a:rPr lang="en-US" dirty="0" err="1"/>
              <a:t>prioritise</a:t>
            </a:r>
            <a:r>
              <a:rPr lang="en-US" dirty="0"/>
              <a:t> the crucial aspects of health and safety. By adhering to the brand standards of our placement property and cultivating an atmosphere that promotes cognitive, emotional, and physical involvement, we can constantly surpass these criteria and deliver outstanding experiences to our guests. The pursuit of excellence necessitates a collaborative </a:t>
            </a:r>
            <a:r>
              <a:rPr lang="en-US" dirty="0" err="1"/>
              <a:t>endeavour</a:t>
            </a:r>
            <a:r>
              <a:rPr lang="en-US" dirty="0"/>
              <a:t>, wherein the empowerment of our team members becomes vital in manifesting this objective on a daily basis. </a:t>
            </a:r>
          </a:p>
        </p:txBody>
      </p:sp>
    </p:spTree>
    <p:extLst>
      <p:ext uri="{BB962C8B-B14F-4D97-AF65-F5344CB8AC3E}">
        <p14:creationId xmlns:p14="http://schemas.microsoft.com/office/powerpoint/2010/main" val="414603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References </a:t>
            </a:r>
          </a:p>
        </p:txBody>
      </p:sp>
      <p:sp>
        <p:nvSpPr>
          <p:cNvPr id="3" name="Content Placeholder 2"/>
          <p:cNvSpPr>
            <a:spLocks noGrp="1"/>
          </p:cNvSpPr>
          <p:nvPr>
            <p:ph idx="1"/>
          </p:nvPr>
        </p:nvSpPr>
        <p:spPr>
          <a:xfrm>
            <a:off x="917448" y="1594936"/>
            <a:ext cx="10058400" cy="4050792"/>
          </a:xfrm>
        </p:spPr>
        <p:txBody>
          <a:bodyPr>
            <a:noAutofit/>
          </a:bodyPr>
          <a:lstStyle/>
          <a:p>
            <a:r>
              <a:rPr lang="en-US" sz="1600" dirty="0" err="1">
                <a:latin typeface="Arial" panose="020B0604020202020204" pitchFamily="34" charset="0"/>
                <a:cs typeface="Arial" panose="020B0604020202020204" pitchFamily="34" charset="0"/>
              </a:rPr>
              <a:t>Hasnat</a:t>
            </a:r>
            <a:r>
              <a:rPr lang="en-US" sz="1600" dirty="0">
                <a:latin typeface="Arial" panose="020B0604020202020204" pitchFamily="34" charset="0"/>
                <a:cs typeface="Arial" panose="020B0604020202020204" pitchFamily="34" charset="0"/>
              </a:rPr>
              <a:t>, Q., 2021. </a:t>
            </a:r>
            <a:r>
              <a:rPr lang="en-US" sz="1600" i="1" dirty="0">
                <a:latin typeface="Arial" panose="020B0604020202020204" pitchFamily="34" charset="0"/>
                <a:cs typeface="Arial" panose="020B0604020202020204" pitchFamily="34" charset="0"/>
              </a:rPr>
              <a:t>An Exploration of Employee Engagement and Employee Commitment in the London Hotel Sector: The Perspectives of Migrant Housekeeping Workers and Their Managers</a:t>
            </a:r>
            <a:r>
              <a:rPr lang="en-US" sz="1600" dirty="0">
                <a:latin typeface="Arial" panose="020B0604020202020204" pitchFamily="34" charset="0"/>
                <a:cs typeface="Arial" panose="020B0604020202020204" pitchFamily="34" charset="0"/>
              </a:rPr>
              <a:t> (Doctoral dissertation, University of Brighton).</a:t>
            </a:r>
          </a:p>
          <a:p>
            <a:r>
              <a:rPr lang="en-US" sz="1600" dirty="0">
                <a:latin typeface="Arial" panose="020B0604020202020204" pitchFamily="34" charset="0"/>
                <a:cs typeface="Arial" panose="020B0604020202020204" pitchFamily="34" charset="0"/>
              </a:rPr>
              <a:t>Curtin, S., 2022. </a:t>
            </a:r>
            <a:r>
              <a:rPr lang="en-US" sz="1600" i="1" dirty="0">
                <a:latin typeface="Arial" panose="020B0604020202020204" pitchFamily="34" charset="0"/>
                <a:cs typeface="Arial" panose="020B0604020202020204" pitchFamily="34" charset="0"/>
              </a:rPr>
              <a:t>The Revelation Conversation: Inspire Greater Employee Engagement by Connecting to Purpose</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Berrett</a:t>
            </a:r>
            <a:r>
              <a:rPr lang="en-US" sz="1600" dirty="0">
                <a:latin typeface="Arial" panose="020B0604020202020204" pitchFamily="34" charset="0"/>
                <a:cs typeface="Arial" panose="020B0604020202020204" pitchFamily="34" charset="0"/>
              </a:rPr>
              <a:t>-Koehler Publishers.</a:t>
            </a:r>
          </a:p>
          <a:p>
            <a:r>
              <a:rPr lang="en-US" sz="1600" dirty="0" err="1">
                <a:latin typeface="Arial" panose="020B0604020202020204" pitchFamily="34" charset="0"/>
                <a:cs typeface="Arial" panose="020B0604020202020204" pitchFamily="34" charset="0"/>
              </a:rPr>
              <a:t>Abolnasser</a:t>
            </a:r>
            <a:r>
              <a:rPr lang="en-US" sz="1600" dirty="0">
                <a:latin typeface="Arial" panose="020B0604020202020204" pitchFamily="34" charset="0"/>
                <a:cs typeface="Arial" panose="020B0604020202020204" pitchFamily="34" charset="0"/>
              </a:rPr>
              <a:t>, M.S.A., </a:t>
            </a:r>
            <a:r>
              <a:rPr lang="en-US" sz="1600" dirty="0" err="1">
                <a:latin typeface="Arial" panose="020B0604020202020204" pitchFamily="34" charset="0"/>
                <a:cs typeface="Arial" panose="020B0604020202020204" pitchFamily="34" charset="0"/>
              </a:rPr>
              <a:t>Abdou</a:t>
            </a:r>
            <a:r>
              <a:rPr lang="en-US" sz="1600" dirty="0">
                <a:latin typeface="Arial" panose="020B0604020202020204" pitchFamily="34" charset="0"/>
                <a:cs typeface="Arial" panose="020B0604020202020204" pitchFamily="34" charset="0"/>
              </a:rPr>
              <a:t>, A.H., Hassan, T.H. and Salem, A.E., 2023. Transformational Leadership, Employee Engagement, Job Satisfaction, and Psychological Well-Being among Hotel Employees after the Height of the COVID-19 Pandemic: A Serial Mediation Model. </a:t>
            </a:r>
            <a:r>
              <a:rPr lang="en-US" sz="1600" i="1" dirty="0">
                <a:latin typeface="Arial" panose="020B0604020202020204" pitchFamily="34" charset="0"/>
                <a:cs typeface="Arial" panose="020B0604020202020204" pitchFamily="34" charset="0"/>
              </a:rPr>
              <a:t>International Journal of Environmental Research and Public Health</a:t>
            </a:r>
            <a:r>
              <a:rPr lang="en-US" sz="1600" dirty="0">
                <a:latin typeface="Arial" panose="020B0604020202020204" pitchFamily="34" charset="0"/>
                <a:cs typeface="Arial" panose="020B0604020202020204" pitchFamily="34" charset="0"/>
              </a:rPr>
              <a:t>, </a:t>
            </a:r>
            <a:r>
              <a:rPr lang="en-US" sz="1600" i="1" dirty="0">
                <a:latin typeface="Arial" panose="020B0604020202020204" pitchFamily="34" charset="0"/>
                <a:cs typeface="Arial" panose="020B0604020202020204" pitchFamily="34" charset="0"/>
              </a:rPr>
              <a:t>20</a:t>
            </a:r>
            <a:r>
              <a:rPr lang="en-US" sz="1600" dirty="0">
                <a:latin typeface="Arial" panose="020B0604020202020204" pitchFamily="34" charset="0"/>
                <a:cs typeface="Arial" panose="020B0604020202020204" pitchFamily="34" charset="0"/>
              </a:rPr>
              <a:t>(4), p.3609.</a:t>
            </a:r>
          </a:p>
          <a:p>
            <a:r>
              <a:rPr lang="en-US" sz="1600" dirty="0" err="1">
                <a:latin typeface="Arial" panose="020B0604020202020204" pitchFamily="34" charset="0"/>
                <a:cs typeface="Arial" panose="020B0604020202020204" pitchFamily="34" charset="0"/>
              </a:rPr>
              <a:t>Tripathi</a:t>
            </a:r>
            <a:r>
              <a:rPr lang="en-US" sz="1600" dirty="0">
                <a:latin typeface="Arial" panose="020B0604020202020204" pitchFamily="34" charset="0"/>
                <a:cs typeface="Arial" panose="020B0604020202020204" pitchFamily="34" charset="0"/>
              </a:rPr>
              <a:t>, P.M., Srivastava, S., Singh, L.B., Kapoor, V. and Solanki, U., 2021. A JD-R perspective for enhancing engagement through empowerment: A study on Indian hotel industry. </a:t>
            </a:r>
            <a:r>
              <a:rPr lang="en-US" sz="1600" i="1" dirty="0">
                <a:latin typeface="Arial" panose="020B0604020202020204" pitchFamily="34" charset="0"/>
                <a:cs typeface="Arial" panose="020B0604020202020204" pitchFamily="34" charset="0"/>
              </a:rPr>
              <a:t>Journal of Hospitality and Tourism Management</a:t>
            </a:r>
            <a:r>
              <a:rPr lang="en-US" sz="1600" dirty="0">
                <a:latin typeface="Arial" panose="020B0604020202020204" pitchFamily="34" charset="0"/>
                <a:cs typeface="Arial" panose="020B0604020202020204" pitchFamily="34" charset="0"/>
              </a:rPr>
              <a:t>, </a:t>
            </a:r>
            <a:r>
              <a:rPr lang="en-US" sz="1600" i="1" dirty="0">
                <a:latin typeface="Arial" panose="020B0604020202020204" pitchFamily="34" charset="0"/>
                <a:cs typeface="Arial" panose="020B0604020202020204" pitchFamily="34" charset="0"/>
              </a:rPr>
              <a:t>46</a:t>
            </a:r>
            <a:r>
              <a:rPr lang="en-US" sz="1600" dirty="0">
                <a:latin typeface="Arial" panose="020B0604020202020204" pitchFamily="34" charset="0"/>
                <a:cs typeface="Arial" panose="020B0604020202020204" pitchFamily="34" charset="0"/>
              </a:rPr>
              <a:t>, pp.12-25.</a:t>
            </a:r>
          </a:p>
          <a:p>
            <a:r>
              <a:rPr lang="en-US" sz="1600" dirty="0">
                <a:latin typeface="Arial" panose="020B0604020202020204" pitchFamily="34" charset="0"/>
                <a:cs typeface="Arial" panose="020B0604020202020204" pitchFamily="34" charset="0"/>
              </a:rPr>
              <a:t>Jackson, A.L., 2022. </a:t>
            </a:r>
            <a:r>
              <a:rPr lang="en-US" sz="1600" i="1" dirty="0">
                <a:latin typeface="Arial" panose="020B0604020202020204" pitchFamily="34" charset="0"/>
                <a:cs typeface="Arial" panose="020B0604020202020204" pitchFamily="34" charset="0"/>
              </a:rPr>
              <a:t>Person Job Fit as a Mediator on Employee Engagement and Job Satisfaction</a:t>
            </a:r>
            <a:r>
              <a:rPr lang="en-US" sz="1600" dirty="0">
                <a:latin typeface="Arial" panose="020B0604020202020204" pitchFamily="34" charset="0"/>
                <a:cs typeface="Arial" panose="020B0604020202020204" pitchFamily="34" charset="0"/>
              </a:rPr>
              <a:t> (Doctoral dissertation, Grand Canyon University).</a:t>
            </a:r>
          </a:p>
          <a:p>
            <a:r>
              <a:rPr lang="en-US" sz="1600" dirty="0">
                <a:latin typeface="Arial" panose="020B0604020202020204" pitchFamily="34" charset="0"/>
                <a:cs typeface="Arial" panose="020B0604020202020204" pitchFamily="34" charset="0"/>
              </a:rPr>
              <a:t>Albrecht, S.L., Furlong, S. and </a:t>
            </a:r>
            <a:r>
              <a:rPr lang="en-US" sz="1600" dirty="0" err="1">
                <a:latin typeface="Arial" panose="020B0604020202020204" pitchFamily="34" charset="0"/>
                <a:cs typeface="Arial" panose="020B0604020202020204" pitchFamily="34" charset="0"/>
              </a:rPr>
              <a:t>Leiter</a:t>
            </a:r>
            <a:r>
              <a:rPr lang="en-US" sz="1600" dirty="0">
                <a:latin typeface="Arial" panose="020B0604020202020204" pitchFamily="34" charset="0"/>
                <a:cs typeface="Arial" panose="020B0604020202020204" pitchFamily="34" charset="0"/>
              </a:rPr>
              <a:t>, M.P., 2023. The psychological conditions for employee engagement in organizational change: Test of a change engagement model. </a:t>
            </a:r>
            <a:r>
              <a:rPr lang="en-US" sz="1600" i="1" dirty="0">
                <a:latin typeface="Arial" panose="020B0604020202020204" pitchFamily="34" charset="0"/>
                <a:cs typeface="Arial" panose="020B0604020202020204" pitchFamily="34" charset="0"/>
              </a:rPr>
              <a:t>Frontiers in Psychology</a:t>
            </a:r>
            <a:r>
              <a:rPr lang="en-US" sz="1600" dirty="0">
                <a:latin typeface="Arial" panose="020B0604020202020204" pitchFamily="34" charset="0"/>
                <a:cs typeface="Arial" panose="020B0604020202020204" pitchFamily="34" charset="0"/>
              </a:rPr>
              <a:t>, </a:t>
            </a:r>
            <a:r>
              <a:rPr lang="en-US" sz="1600" i="1" dirty="0">
                <a:latin typeface="Arial" panose="020B0604020202020204" pitchFamily="34" charset="0"/>
                <a:cs typeface="Arial" panose="020B0604020202020204" pitchFamily="34" charset="0"/>
              </a:rPr>
              <a:t>14</a:t>
            </a:r>
            <a:r>
              <a:rPr lang="en-US" sz="1600" dirty="0">
                <a:latin typeface="Arial" panose="020B0604020202020204" pitchFamily="34" charset="0"/>
                <a:cs typeface="Arial" panose="020B0604020202020204" pitchFamily="34" charset="0"/>
              </a:rPr>
              <a:t>, p.18.</a:t>
            </a:r>
          </a:p>
          <a:p>
            <a:r>
              <a:rPr lang="en-US" sz="1600" dirty="0">
                <a:latin typeface="Arial" panose="020B0604020202020204" pitchFamily="34" charset="0"/>
                <a:cs typeface="Arial" panose="020B0604020202020204" pitchFamily="34" charset="0"/>
              </a:rPr>
              <a:t>Al </a:t>
            </a:r>
            <a:r>
              <a:rPr lang="en-US" sz="1600" dirty="0" err="1">
                <a:latin typeface="Arial" panose="020B0604020202020204" pitchFamily="34" charset="0"/>
                <a:cs typeface="Arial" panose="020B0604020202020204" pitchFamily="34" charset="0"/>
              </a:rPr>
              <a:t>Ahad</a:t>
            </a:r>
            <a:r>
              <a:rPr lang="en-US" sz="1600" dirty="0">
                <a:latin typeface="Arial" panose="020B0604020202020204" pitchFamily="34" charset="0"/>
                <a:cs typeface="Arial" panose="020B0604020202020204" pitchFamily="34" charset="0"/>
              </a:rPr>
              <a:t>, A. and Khan, M.R., 2020. Exploring the mediating effect of demographic attributes on the relationship between employee engagement and organizational citizenship behavior. </a:t>
            </a:r>
            <a:r>
              <a:rPr lang="en-US" sz="1600" i="1" dirty="0">
                <a:latin typeface="Arial" panose="020B0604020202020204" pitchFamily="34" charset="0"/>
                <a:cs typeface="Arial" panose="020B0604020202020204" pitchFamily="34" charset="0"/>
              </a:rPr>
              <a:t>International Journal of Management and Sustainability</a:t>
            </a:r>
            <a:r>
              <a:rPr lang="en-US" sz="1600" dirty="0">
                <a:latin typeface="Arial" panose="020B0604020202020204" pitchFamily="34" charset="0"/>
                <a:cs typeface="Arial" panose="020B0604020202020204" pitchFamily="34" charset="0"/>
              </a:rPr>
              <a:t>, </a:t>
            </a:r>
            <a:r>
              <a:rPr lang="en-US" sz="1600" i="1" dirty="0">
                <a:latin typeface="Arial" panose="020B0604020202020204" pitchFamily="34" charset="0"/>
                <a:cs typeface="Arial" panose="020B0604020202020204" pitchFamily="34" charset="0"/>
              </a:rPr>
              <a:t>9</a:t>
            </a:r>
            <a:r>
              <a:rPr lang="en-US" sz="1600" dirty="0">
                <a:latin typeface="Arial" panose="020B0604020202020204" pitchFamily="34" charset="0"/>
                <a:cs typeface="Arial" panose="020B0604020202020204" pitchFamily="34" charset="0"/>
              </a:rPr>
              <a:t>(1), pp.11-23.</a:t>
            </a:r>
          </a:p>
        </p:txBody>
      </p:sp>
    </p:spTree>
    <p:extLst>
      <p:ext uri="{BB962C8B-B14F-4D97-AF65-F5344CB8AC3E}">
        <p14:creationId xmlns:p14="http://schemas.microsoft.com/office/powerpoint/2010/main" val="16992863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4558</TotalTime>
  <Words>1377</Words>
  <Application>Microsoft Office PowerPoint</Application>
  <PresentationFormat>Widescreen</PresentationFormat>
  <Paragraphs>47</Paragraphs>
  <Slides>13</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Rockwell</vt:lpstr>
      <vt:lpstr>Rockwell Condensed</vt:lpstr>
      <vt:lpstr>Wingdings</vt:lpstr>
      <vt:lpstr>Wood Type</vt:lpstr>
      <vt:lpstr>Elevating Housekeeping Excellence: An Employee Engagement Training Guide</vt:lpstr>
      <vt:lpstr>Introduction</vt:lpstr>
      <vt:lpstr>Employee Engagement as the Foundation</vt:lpstr>
      <vt:lpstr>Room Cleaning Checklist Demystified</vt:lpstr>
      <vt:lpstr>Applying the Employee Engagement Model</vt:lpstr>
      <vt:lpstr> Within the framework of our professional field, there is a significant emphasis on the elements of health and safety. This discourse aims to examine the essential health and safety measures and principles that are used to protect our personnel and guarantee a safe and enjoyable encounter for our customers. The provision of a secure environment positively impacts staff satisfaction levels and fosters a sense of assurance among guests (Tripathi et al., 2021). Ensuring a safe and healthy work environment for our team members is a key obligation that we must fulfil. </vt:lpstr>
      <vt:lpstr>Training for Excellence</vt:lpstr>
      <vt:lpstr>Branding as a Core Value</vt:lpstr>
      <vt:lpstr>Learning from the Best Industry Practices</vt:lpstr>
      <vt:lpstr>Real-Life Case Studies for Inspiration</vt:lpstr>
      <vt:lpstr>Feedback for Ongoing Improvement</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Elevating Housekeeping Excellence: An Employee Engagement Training Guide</dc:title>
  <cp:lastModifiedBy>tanya amaro</cp:lastModifiedBy>
  <cp:revision>2</cp:revision>
  <dcterms:created xsi:type="dcterms:W3CDTF">2023-11-08T11:22:53Z</dcterms:created>
  <dcterms:modified xsi:type="dcterms:W3CDTF">2023-11-12T18:28:02Z</dcterms:modified>
</cp:coreProperties>
</file>