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14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581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927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895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620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322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665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738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599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357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0975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8490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646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243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9475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8761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205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7B534F7-7BC9-405C-B08C-5A45CC950DDC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857DF-7F7F-4C6C-ABDC-455FACF08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9798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The_Prince_of_Egypt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s://en.wikipedia.org/wiki/Knowing_(film)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youtube.com/watch?v=g98eFTYZug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mazon.com/Prince-Egypt-Val-Kilmer/dp/B000059HL2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youtube.com/watch?v=_pWW7Xmat6o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hyperlink" Target="https://www.yourprops.com/Abby-Lara-Robinson-Top-and-original-movie-costume-Knowing-2009-YP40442.html" TargetMode="External"/><Relationship Id="rId4" Type="http://schemas.openxmlformats.org/officeDocument/2006/relationships/hyperlink" Target="https://www.amazon.com/Knowing-Nicolas-Cage/dp/B001GCUO02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1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332848-5233-4B67-99F4-34A7273295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505" y="623571"/>
            <a:ext cx="10260990" cy="3523885"/>
          </a:xfrm>
        </p:spPr>
        <p:txBody>
          <a:bodyPr>
            <a:normAutofit/>
          </a:bodyPr>
          <a:lstStyle/>
          <a:p>
            <a:pPr algn="ctr"/>
            <a:r>
              <a:rPr lang="en-GB" sz="8000"/>
              <a:t>Filmiau a chrefydd?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9A6FB9-4FD9-4EF8-8951-E9ED47F51A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505" y="4777380"/>
            <a:ext cx="10260990" cy="1209763"/>
          </a:xfrm>
        </p:spPr>
        <p:txBody>
          <a:bodyPr>
            <a:normAutofit/>
          </a:bodyPr>
          <a:lstStyle/>
          <a:p>
            <a:pPr algn="ctr"/>
            <a:r>
              <a:rPr lang="en-GB" sz="2400">
                <a:solidFill>
                  <a:schemeClr val="bg2"/>
                </a:solidFill>
              </a:rPr>
              <a:t>Gan Angharad Lloyd</a:t>
            </a:r>
          </a:p>
        </p:txBody>
      </p:sp>
    </p:spTree>
    <p:extLst>
      <p:ext uri="{BB962C8B-B14F-4D97-AF65-F5344CB8AC3E}">
        <p14:creationId xmlns:p14="http://schemas.microsoft.com/office/powerpoint/2010/main" val="139564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40203-FED6-4471-BB3E-8951DAC69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Beth </a:t>
            </a:r>
            <a:r>
              <a:rPr lang="en-GB" dirty="0" err="1"/>
              <a:t>fyddaf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siarad</a:t>
            </a:r>
            <a:r>
              <a:rPr lang="en-GB" dirty="0"/>
              <a:t> 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7C415-0098-4583-9A5F-736C06FB3D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 </a:t>
            </a:r>
            <a:r>
              <a:rPr lang="en-GB" dirty="0" err="1"/>
              <a:t>termau</a:t>
            </a:r>
            <a:r>
              <a:rPr lang="en-GB" dirty="0"/>
              <a:t> (</a:t>
            </a:r>
            <a:r>
              <a:rPr lang="en-GB" dirty="0" err="1"/>
              <a:t>Diwilliant</a:t>
            </a:r>
            <a:r>
              <a:rPr lang="en-GB" dirty="0"/>
              <a:t> </a:t>
            </a:r>
            <a:r>
              <a:rPr lang="en-GB" dirty="0" err="1"/>
              <a:t>Poblogaidd</a:t>
            </a:r>
            <a:r>
              <a:rPr lang="en-GB" dirty="0"/>
              <a:t>)</a:t>
            </a:r>
          </a:p>
          <a:p>
            <a:r>
              <a:rPr lang="en-GB" dirty="0"/>
              <a:t>Y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crefydd</a:t>
            </a:r>
            <a:endParaRPr lang="en-GB" dirty="0"/>
          </a:p>
          <a:p>
            <a:r>
              <a:rPr lang="en-GB" dirty="0"/>
              <a:t>Y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crefydd</a:t>
            </a:r>
            <a:r>
              <a:rPr lang="en-GB" dirty="0"/>
              <a:t>?</a:t>
            </a:r>
          </a:p>
          <a:p>
            <a:r>
              <a:rPr lang="en-GB" dirty="0"/>
              <a:t>Y </a:t>
            </a:r>
            <a:r>
              <a:rPr lang="en-GB" dirty="0" err="1"/>
              <a:t>filmiau</a:t>
            </a:r>
            <a:r>
              <a:rPr lang="en-GB" dirty="0"/>
              <a:t>: The Prince of Egypt a Knowing </a:t>
            </a:r>
          </a:p>
          <a:p>
            <a:r>
              <a:rPr lang="en-GB" dirty="0" err="1"/>
              <a:t>Sut</a:t>
            </a:r>
            <a:r>
              <a:rPr lang="en-GB" dirty="0"/>
              <a:t> all </a:t>
            </a:r>
            <a:r>
              <a:rPr lang="en-GB" dirty="0" err="1"/>
              <a:t>filmiau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effaith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crefydd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14224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12443-09AF-4CE6-A429-7AAE99E9A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 </a:t>
            </a:r>
            <a:r>
              <a:rPr lang="en-GB" dirty="0" err="1"/>
              <a:t>termau</a:t>
            </a:r>
            <a:r>
              <a:rPr lang="en-GB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87D1E-0F54-4323-9CA1-5D36BE96B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746375"/>
          </a:xfrm>
        </p:spPr>
        <p:txBody>
          <a:bodyPr>
            <a:normAutofit/>
          </a:bodyPr>
          <a:lstStyle/>
          <a:p>
            <a:r>
              <a:rPr lang="en-GB" dirty="0" err="1"/>
              <a:t>Diwilliant</a:t>
            </a:r>
            <a:r>
              <a:rPr lang="en-GB" dirty="0"/>
              <a:t> </a:t>
            </a:r>
            <a:r>
              <a:rPr lang="en-GB" dirty="0" err="1"/>
              <a:t>Poblogaidd</a:t>
            </a:r>
            <a:r>
              <a:rPr lang="en-GB" dirty="0"/>
              <a:t> – “the general culture of a society, including ideas, music, books, and mass media”</a:t>
            </a:r>
            <a:r>
              <a:rPr lang="en-GB" sz="900" dirty="0"/>
              <a:t>(1)</a:t>
            </a:r>
            <a:endParaRPr lang="en-GB" dirty="0"/>
          </a:p>
          <a:p>
            <a:r>
              <a:rPr lang="en-GB" dirty="0" err="1"/>
              <a:t>Crefydd</a:t>
            </a:r>
            <a:r>
              <a:rPr lang="en-GB" dirty="0"/>
              <a:t> – “something one believes in and follows devotedly; a point or matter of ethics or conscience”</a:t>
            </a:r>
            <a:r>
              <a:rPr lang="en-GB" sz="1000" dirty="0"/>
              <a:t>(2)</a:t>
            </a:r>
            <a:endParaRPr lang="en-GB" dirty="0"/>
          </a:p>
          <a:p>
            <a:r>
              <a:rPr lang="en-GB" dirty="0"/>
              <a:t>Film – “consists of moving pictures that have been recorded so that the can be shown at the cinema or on television. A film tells a story.”</a:t>
            </a:r>
            <a:r>
              <a:rPr lang="en-GB" sz="1000" dirty="0"/>
              <a:t>(3)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CCD2D7-CCCB-4504-8F66-3F098501734D}"/>
              </a:ext>
            </a:extLst>
          </p:cNvPr>
          <p:cNvSpPr txBox="1"/>
          <p:nvPr/>
        </p:nvSpPr>
        <p:spPr>
          <a:xfrm>
            <a:off x="0" y="6150114"/>
            <a:ext cx="62285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(1) </a:t>
            </a:r>
            <a:r>
              <a:rPr lang="en-US" sz="1000" dirty="0"/>
              <a:t>Publisher, H.  </a:t>
            </a:r>
            <a:r>
              <a:rPr lang="en-US" sz="1000" i="1" dirty="0"/>
              <a:t>Popular Culture, </a:t>
            </a:r>
            <a:r>
              <a:rPr lang="en-US" sz="1000" dirty="0"/>
              <a:t>Collins https://www.collinsdictionary.com/dictionary/english/popular-culture</a:t>
            </a:r>
            <a:endParaRPr lang="en-GB" sz="1000" dirty="0"/>
          </a:p>
          <a:p>
            <a:r>
              <a:rPr lang="en-GB" sz="1000" dirty="0"/>
              <a:t>(2)</a:t>
            </a:r>
            <a:r>
              <a:rPr lang="en-US" sz="1000" i="1" dirty="0"/>
              <a:t> </a:t>
            </a:r>
            <a:r>
              <a:rPr lang="en-US" sz="1000" dirty="0"/>
              <a:t>Religion.Dictionary.com: https://www.dictionary.com/browse/religion</a:t>
            </a:r>
            <a:endParaRPr lang="en-GB" sz="1000" dirty="0"/>
          </a:p>
          <a:p>
            <a:r>
              <a:rPr lang="en-GB" sz="1000" dirty="0"/>
              <a:t>(3) </a:t>
            </a:r>
            <a:r>
              <a:rPr lang="en-US" sz="1000" dirty="0"/>
              <a:t>Publisher, H. (n.d.). </a:t>
            </a:r>
            <a:r>
              <a:rPr lang="en-US" sz="1000" i="1" dirty="0"/>
              <a:t>Film</a:t>
            </a:r>
            <a:r>
              <a:rPr lang="en-US" sz="1000" dirty="0"/>
              <a:t>. Collins: https://www.collinsdictionary.com/dictionary/english/film</a:t>
            </a:r>
            <a:endParaRPr lang="en-GB" sz="1000" dirty="0"/>
          </a:p>
          <a:p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882862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3F5E8-5B9B-40F7-9B0E-1B87AE66F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crefydd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film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B3AA9-82A5-4843-AD4F-E65BFC02CB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Filmiau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arfer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seilio</a:t>
            </a:r>
            <a:r>
              <a:rPr lang="en-GB" dirty="0"/>
              <a:t> o </a:t>
            </a:r>
            <a:r>
              <a:rPr lang="en-GB" dirty="0" err="1"/>
              <a:t>storiau’r</a:t>
            </a:r>
            <a:r>
              <a:rPr lang="en-GB" dirty="0"/>
              <a:t> </a:t>
            </a:r>
            <a:r>
              <a:rPr lang="en-GB" dirty="0" err="1"/>
              <a:t>Beibl</a:t>
            </a:r>
            <a:r>
              <a:rPr lang="en-GB" dirty="0"/>
              <a:t>.</a:t>
            </a:r>
          </a:p>
          <a:p>
            <a:r>
              <a:rPr lang="en-GB" dirty="0" err="1"/>
              <a:t>Nid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yna</a:t>
            </a:r>
            <a:r>
              <a:rPr lang="en-GB" dirty="0"/>
              <a:t> </a:t>
            </a:r>
            <a:r>
              <a:rPr lang="en-GB" dirty="0" err="1"/>
              <a:t>llawer</a:t>
            </a:r>
            <a:r>
              <a:rPr lang="en-GB" dirty="0"/>
              <a:t> o </a:t>
            </a:r>
            <a:r>
              <a:rPr lang="en-GB" dirty="0" err="1"/>
              <a:t>rhai</a:t>
            </a:r>
            <a:r>
              <a:rPr lang="en-GB" dirty="0"/>
              <a:t> </a:t>
            </a:r>
            <a:r>
              <a:rPr lang="en-GB" dirty="0" err="1"/>
              <a:t>arall</a:t>
            </a:r>
            <a:r>
              <a:rPr lang="en-GB" dirty="0"/>
              <a:t>. </a:t>
            </a:r>
          </a:p>
          <a:p>
            <a:r>
              <a:rPr lang="en-GB" dirty="0" err="1"/>
              <a:t>Rhoi</a:t>
            </a:r>
            <a:r>
              <a:rPr lang="en-GB" dirty="0"/>
              <a:t> </a:t>
            </a:r>
            <a:r>
              <a:rPr lang="en-GB" dirty="0" err="1"/>
              <a:t>blaenoriaeth</a:t>
            </a:r>
            <a:r>
              <a:rPr lang="en-GB" dirty="0"/>
              <a:t> </a:t>
            </a:r>
            <a:r>
              <a:rPr lang="en-GB" dirty="0" err="1"/>
              <a:t>tuag</a:t>
            </a:r>
            <a:r>
              <a:rPr lang="en-GB" dirty="0"/>
              <a:t> at </a:t>
            </a:r>
            <a:r>
              <a:rPr lang="en-GB" dirty="0" err="1"/>
              <a:t>storiau’r</a:t>
            </a:r>
            <a:r>
              <a:rPr lang="en-GB" dirty="0"/>
              <a:t> </a:t>
            </a:r>
            <a:r>
              <a:rPr lang="en-GB" dirty="0" err="1"/>
              <a:t>Beibl</a:t>
            </a:r>
            <a:r>
              <a:rPr lang="en-GB" dirty="0"/>
              <a:t>, </a:t>
            </a:r>
            <a:r>
              <a:rPr lang="en-GB" dirty="0" err="1"/>
              <a:t>drost</a:t>
            </a:r>
            <a:r>
              <a:rPr lang="en-GB" dirty="0"/>
              <a:t> </a:t>
            </a:r>
            <a:r>
              <a:rPr lang="en-GB" dirty="0" err="1"/>
              <a:t>rhai</a:t>
            </a:r>
            <a:r>
              <a:rPr lang="en-GB" dirty="0"/>
              <a:t> </a:t>
            </a:r>
            <a:r>
              <a:rPr lang="en-GB" dirty="0" err="1"/>
              <a:t>crefyddau</a:t>
            </a:r>
            <a:r>
              <a:rPr lang="en-GB" dirty="0"/>
              <a:t> </a:t>
            </a:r>
            <a:r>
              <a:rPr lang="en-GB" dirty="0" err="1"/>
              <a:t>arall</a:t>
            </a:r>
            <a:r>
              <a:rPr lang="en-GB" dirty="0"/>
              <a:t>.</a:t>
            </a:r>
          </a:p>
          <a:p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arfer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medru</a:t>
            </a:r>
            <a:r>
              <a:rPr lang="en-GB" dirty="0"/>
              <a:t> </a:t>
            </a:r>
            <a:r>
              <a:rPr lang="en-GB" dirty="0" err="1"/>
              <a:t>potrey</a:t>
            </a:r>
            <a:r>
              <a:rPr lang="en-GB" dirty="0"/>
              <a:t> </a:t>
            </a:r>
            <a:r>
              <a:rPr lang="en-GB" dirty="0" err="1"/>
              <a:t>neges</a:t>
            </a:r>
            <a:r>
              <a:rPr lang="en-GB" dirty="0"/>
              <a:t> o </a:t>
            </a:r>
            <a:r>
              <a:rPr lang="en-GB" dirty="0" err="1"/>
              <a:t>rhyw</a:t>
            </a:r>
            <a:r>
              <a:rPr lang="en-GB" dirty="0"/>
              <a:t> </a:t>
            </a:r>
            <a:r>
              <a:rPr lang="en-GB" dirty="0" err="1"/>
              <a:t>fath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9264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2735C-2EA9-45E4-9D10-1DFF4F796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 </a:t>
            </a:r>
            <a:r>
              <a:rPr lang="en-GB" dirty="0" err="1"/>
              <a:t>filmiau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46689-30BF-465C-AAB7-74B3058D1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71987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dirty="0"/>
              <a:t>Prince of Egypt, (DreamWorks animation), </a:t>
            </a:r>
            <a:r>
              <a:rPr lang="en-GB" dirty="0" err="1"/>
              <a:t>Cyfeirio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Brenad</a:t>
            </a:r>
            <a:r>
              <a:rPr lang="en-GB" dirty="0"/>
              <a:t> Chapman, Simon Wells a Steve Hickner (1998)</a:t>
            </a:r>
            <a:r>
              <a:rPr lang="en-GB" sz="1000" dirty="0"/>
              <a:t>(4)</a:t>
            </a:r>
            <a:endParaRPr lang="en-GB" dirty="0"/>
          </a:p>
          <a:p>
            <a:pPr>
              <a:lnSpc>
                <a:spcPct val="100000"/>
              </a:lnSpc>
            </a:pPr>
            <a:r>
              <a:rPr lang="en-GB" dirty="0"/>
              <a:t>Knowing, </a:t>
            </a:r>
            <a:r>
              <a:rPr lang="en-GB" dirty="0" err="1"/>
              <a:t>Cyfeirio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Alex Proyas (2009)</a:t>
            </a:r>
            <a:r>
              <a:rPr lang="en-GB" sz="1000" dirty="0"/>
              <a:t>(5)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CDD2D4-91AA-4C5C-87F3-DD80AEDF2C27}"/>
              </a:ext>
            </a:extLst>
          </p:cNvPr>
          <p:cNvSpPr txBox="1"/>
          <p:nvPr/>
        </p:nvSpPr>
        <p:spPr>
          <a:xfrm>
            <a:off x="0" y="5977349"/>
            <a:ext cx="3614530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(4) </a:t>
            </a:r>
            <a:r>
              <a:rPr lang="en-US" sz="1000" i="1" dirty="0"/>
              <a:t>The Prince of Egypt</a:t>
            </a:r>
            <a:r>
              <a:rPr lang="en-US" sz="1000" dirty="0"/>
              <a:t>. (n.d.). IMDb: https://www.imdb.com/title/tt0120794/</a:t>
            </a:r>
          </a:p>
          <a:p>
            <a:r>
              <a:rPr lang="en-US" sz="1000" dirty="0"/>
              <a:t>(5) </a:t>
            </a:r>
            <a:r>
              <a:rPr lang="en-US" sz="1000" i="1" dirty="0"/>
              <a:t>Knowing</a:t>
            </a:r>
            <a:r>
              <a:rPr lang="en-US" sz="1000" dirty="0"/>
              <a:t>. (n.d.). IMDb: https://www.imdb.com/title/tt0448011/</a:t>
            </a:r>
            <a:endParaRPr lang="en-GB" sz="1000" dirty="0"/>
          </a:p>
          <a:p>
            <a:endParaRPr lang="en-GB" sz="1000" dirty="0"/>
          </a:p>
          <a:p>
            <a:endParaRPr lang="en-GB" sz="1000" dirty="0"/>
          </a:p>
        </p:txBody>
      </p:sp>
      <p:pic>
        <p:nvPicPr>
          <p:cNvPr id="2050" name="Picture 2" descr="Prince of egypt ver2.jpg">
            <a:extLst>
              <a:ext uri="{FF2B5EF4-FFF2-40B4-BE49-F238E27FC236}">
                <a16:creationId xmlns:a16="http://schemas.microsoft.com/office/drawing/2014/main" id="{72483484-B1C5-4C42-AE94-780DCEBEC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224" y="3607698"/>
            <a:ext cx="2095500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FA4F88-EA9A-40A6-9704-98E1A876C210}"/>
              </a:ext>
            </a:extLst>
          </p:cNvPr>
          <p:cNvSpPr txBox="1"/>
          <p:nvPr/>
        </p:nvSpPr>
        <p:spPr>
          <a:xfrm>
            <a:off x="5460724" y="6369763"/>
            <a:ext cx="43732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Both"/>
            </a:pPr>
            <a:r>
              <a:rPr lang="en-GB" sz="1000" dirty="0"/>
              <a:t>Theatrical release poster </a:t>
            </a:r>
            <a:r>
              <a:rPr lang="en-GB" sz="1000" dirty="0">
                <a:hlinkClick r:id="rId3"/>
              </a:rPr>
              <a:t>https://en.wikipedia.org/wiki/The_Prince_of_Egypt</a:t>
            </a:r>
            <a:endParaRPr lang="en-GB" sz="1000" dirty="0"/>
          </a:p>
          <a:p>
            <a:pPr marL="228600" indent="-228600">
              <a:buAutoNum type="arabicParenBoth"/>
            </a:pPr>
            <a:r>
              <a:rPr lang="en-GB" sz="1000" dirty="0"/>
              <a:t>Theatrical release poster </a:t>
            </a:r>
            <a:r>
              <a:rPr lang="en-GB" sz="1000" dirty="0">
                <a:hlinkClick r:id="rId4"/>
              </a:rPr>
              <a:t>https://en.wikipedia.org/wiki/Knowing_(film)</a:t>
            </a:r>
            <a:endParaRPr lang="en-GB" sz="1000" dirty="0"/>
          </a:p>
        </p:txBody>
      </p:sp>
      <p:pic>
        <p:nvPicPr>
          <p:cNvPr id="2052" name="Picture 4" descr="A picture of the Earth from space, the edge is glowing as if on fire.">
            <a:extLst>
              <a:ext uri="{FF2B5EF4-FFF2-40B4-BE49-F238E27FC236}">
                <a16:creationId xmlns:a16="http://schemas.microsoft.com/office/drawing/2014/main" id="{E977321E-7EA8-41F2-BF84-483A2A44A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0" y="3771900"/>
            <a:ext cx="209550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723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FFE52-BD3C-4835-BE72-84CA982BE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Prince of Egypt.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3533D7-03F0-4176-815B-3A104057B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52323"/>
          </a:xfrm>
        </p:spPr>
        <p:txBody>
          <a:bodyPr>
            <a:normAutofit/>
          </a:bodyPr>
          <a:lstStyle/>
          <a:p>
            <a:r>
              <a:rPr lang="en-GB" sz="2400" dirty="0"/>
              <a:t>Film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cael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seilio</a:t>
            </a:r>
            <a:r>
              <a:rPr lang="en-GB" sz="2400" dirty="0"/>
              <a:t> o </a:t>
            </a:r>
            <a:r>
              <a:rPr lang="en-GB" sz="2400" dirty="0" err="1"/>
              <a:t>stori</a:t>
            </a:r>
            <a:r>
              <a:rPr lang="en-GB" sz="2400" dirty="0"/>
              <a:t> Moses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llyfr</a:t>
            </a:r>
            <a:r>
              <a:rPr lang="en-GB" sz="2400" dirty="0"/>
              <a:t> Exodus.</a:t>
            </a:r>
          </a:p>
          <a:p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defnydddio</a:t>
            </a:r>
            <a:r>
              <a:rPr lang="en-GB" sz="2400" dirty="0"/>
              <a:t> </a:t>
            </a:r>
            <a:r>
              <a:rPr lang="en-GB" sz="2400" dirty="0" err="1"/>
              <a:t>animeiddiad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cyfleu’r</a:t>
            </a:r>
            <a:r>
              <a:rPr lang="en-GB" sz="2400" dirty="0"/>
              <a:t> </a:t>
            </a:r>
            <a:r>
              <a:rPr lang="en-GB" sz="2400" dirty="0" err="1"/>
              <a:t>stori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blant</a:t>
            </a:r>
            <a:r>
              <a:rPr lang="en-GB" sz="2400" dirty="0"/>
              <a:t>. </a:t>
            </a:r>
          </a:p>
          <a:p>
            <a:r>
              <a:rPr lang="en-GB" sz="2400" dirty="0" err="1"/>
              <a:t>Defnyddio</a:t>
            </a:r>
            <a:r>
              <a:rPr lang="en-GB" sz="2400" dirty="0"/>
              <a:t> </a:t>
            </a:r>
            <a:r>
              <a:rPr lang="en-GB" sz="2400" dirty="0" err="1"/>
              <a:t>dyfyniadau</a:t>
            </a:r>
            <a:r>
              <a:rPr lang="en-GB" sz="2400" dirty="0"/>
              <a:t> </a:t>
            </a:r>
            <a:r>
              <a:rPr lang="en-GB" sz="2400" dirty="0" err="1"/>
              <a:t>cynnil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Beibl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y film, </a:t>
            </a:r>
            <a:r>
              <a:rPr lang="en-GB" sz="2400" dirty="0" err="1"/>
              <a:t>megis</a:t>
            </a:r>
            <a:r>
              <a:rPr lang="en-GB" sz="2400" dirty="0"/>
              <a:t> y </a:t>
            </a:r>
            <a:r>
              <a:rPr lang="en-GB" sz="2400" dirty="0" err="1"/>
              <a:t>dyfyniad</a:t>
            </a:r>
            <a:r>
              <a:rPr lang="en-GB" sz="2400" dirty="0"/>
              <a:t> ‘Let my people go’ (Exo 9:1)</a:t>
            </a:r>
          </a:p>
          <a:p>
            <a:r>
              <a:rPr lang="en-GB" sz="2400" dirty="0" err="1"/>
              <a:t>Defnydd</a:t>
            </a:r>
            <a:r>
              <a:rPr lang="en-GB" sz="2400" dirty="0"/>
              <a:t> o </a:t>
            </a:r>
            <a:r>
              <a:rPr lang="en-GB" sz="2400" dirty="0" err="1"/>
              <a:t>caneuon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y film.</a:t>
            </a:r>
          </a:p>
          <a:p>
            <a:r>
              <a:rPr lang="en-GB" sz="2400" dirty="0"/>
              <a:t>“main characteristic of music is that it expresses and evokes emotion”</a:t>
            </a:r>
            <a:r>
              <a:rPr lang="en-GB" sz="900" dirty="0"/>
              <a:t>(6)</a:t>
            </a:r>
          </a:p>
          <a:p>
            <a:r>
              <a:rPr lang="en-GB" sz="2400" dirty="0">
                <a:hlinkClick r:id="rId2"/>
              </a:rPr>
              <a:t>https://www.youtube.com/watch?v=g98eFTYZugs</a:t>
            </a: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4C0E05-5FF0-4528-B5C4-3CF2D6876C3D}"/>
              </a:ext>
            </a:extLst>
          </p:cNvPr>
          <p:cNvSpPr txBox="1"/>
          <p:nvPr/>
        </p:nvSpPr>
        <p:spPr>
          <a:xfrm>
            <a:off x="371061" y="6374296"/>
            <a:ext cx="637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(6) Cooke, Deryck (1959). </a:t>
            </a:r>
            <a:r>
              <a:rPr lang="en-GB" sz="1000" i="1" dirty="0"/>
              <a:t>The Language of Music</a:t>
            </a:r>
            <a:r>
              <a:rPr lang="en-GB" sz="1000" dirty="0"/>
              <a:t>. Oxford University Press.</a:t>
            </a:r>
          </a:p>
        </p:txBody>
      </p:sp>
      <p:pic>
        <p:nvPicPr>
          <p:cNvPr id="3074" name="Picture 2" descr="Related image">
            <a:extLst>
              <a:ext uri="{FF2B5EF4-FFF2-40B4-BE49-F238E27FC236}">
                <a16:creationId xmlns:a16="http://schemas.microsoft.com/office/drawing/2014/main" id="{98F344ED-BCB2-40E3-BB69-272731D60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689" y="3644348"/>
            <a:ext cx="2279312" cy="321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A8E743-621B-43C4-9B5F-8184D0933551}"/>
              </a:ext>
            </a:extLst>
          </p:cNvPr>
          <p:cNvSpPr txBox="1"/>
          <p:nvPr/>
        </p:nvSpPr>
        <p:spPr>
          <a:xfrm>
            <a:off x="6294846" y="6292820"/>
            <a:ext cx="36178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(3) Amazon: </a:t>
            </a:r>
            <a:r>
              <a:rPr lang="en-GB" sz="1000" dirty="0">
                <a:hlinkClick r:id="rId4"/>
              </a:rPr>
              <a:t>https://www.amazon.com/Prince-Egypt-Val-Kilmer/dp/B000059HL2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557610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793D7-52E4-4933-B4B3-6C9710C97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263EF-6E68-48E8-9FEA-8E953970E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369227"/>
          </a:xfrm>
        </p:spPr>
        <p:txBody>
          <a:bodyPr/>
          <a:lstStyle/>
          <a:p>
            <a:r>
              <a:rPr lang="en-GB" dirty="0"/>
              <a:t>Cael </a:t>
            </a:r>
            <a:r>
              <a:rPr lang="en-GB" dirty="0" err="1"/>
              <a:t>thema</a:t>
            </a:r>
            <a:r>
              <a:rPr lang="en-GB" dirty="0"/>
              <a:t> am </a:t>
            </a:r>
            <a:r>
              <a:rPr lang="en-GB" dirty="0" err="1"/>
              <a:t>diwedd</a:t>
            </a:r>
            <a:r>
              <a:rPr lang="en-GB" dirty="0"/>
              <a:t> y </a:t>
            </a:r>
            <a:r>
              <a:rPr lang="en-GB" dirty="0" err="1"/>
              <a:t>byd</a:t>
            </a:r>
            <a:r>
              <a:rPr lang="en-GB" dirty="0"/>
              <a:t> – </a:t>
            </a:r>
            <a:r>
              <a:rPr lang="en-GB" dirty="0" err="1"/>
              <a:t>cysylltu</a:t>
            </a:r>
            <a:r>
              <a:rPr lang="en-GB" dirty="0"/>
              <a:t> </a:t>
            </a:r>
            <a:r>
              <a:rPr lang="en-GB" dirty="0" err="1"/>
              <a:t>efo’r</a:t>
            </a:r>
            <a:r>
              <a:rPr lang="en-GB" dirty="0"/>
              <a:t> </a:t>
            </a:r>
            <a:r>
              <a:rPr lang="en-GB" dirty="0" err="1"/>
              <a:t>llyfr</a:t>
            </a:r>
            <a:r>
              <a:rPr lang="en-GB" dirty="0"/>
              <a:t> </a:t>
            </a:r>
            <a:r>
              <a:rPr lang="en-GB" dirty="0" err="1"/>
              <a:t>datguddiad</a:t>
            </a:r>
            <a:r>
              <a:rPr lang="en-GB" dirty="0"/>
              <a:t>.</a:t>
            </a:r>
          </a:p>
          <a:p>
            <a:r>
              <a:rPr lang="en-GB" dirty="0" err="1"/>
              <a:t>Thema</a:t>
            </a:r>
            <a:r>
              <a:rPr lang="en-GB" dirty="0"/>
              <a:t> neu </a:t>
            </a:r>
            <a:r>
              <a:rPr lang="en-GB" dirty="0" err="1"/>
              <a:t>syniad</a:t>
            </a:r>
            <a:r>
              <a:rPr lang="en-GB" dirty="0"/>
              <a:t> o </a:t>
            </a:r>
            <a:r>
              <a:rPr lang="en-GB" dirty="0" err="1"/>
              <a:t>proffwyd</a:t>
            </a:r>
            <a:r>
              <a:rPr lang="en-GB" dirty="0"/>
              <a:t>,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ddangos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y </a:t>
            </a:r>
            <a:r>
              <a:rPr lang="en-GB" dirty="0" err="1"/>
              <a:t>gymeriad</a:t>
            </a:r>
            <a:r>
              <a:rPr lang="en-GB" dirty="0"/>
              <a:t> Lucinda.</a:t>
            </a:r>
            <a:r>
              <a:rPr lang="en-GB" sz="1000" dirty="0"/>
              <a:t>(7)</a:t>
            </a:r>
            <a:r>
              <a:rPr lang="en-GB" dirty="0"/>
              <a:t> </a:t>
            </a:r>
          </a:p>
          <a:p>
            <a:r>
              <a:rPr lang="en-GB" dirty="0">
                <a:hlinkClick r:id="rId2"/>
              </a:rPr>
              <a:t>https://www.youtube.com/watch?v=_pWW7Xmat6o</a:t>
            </a:r>
            <a:endParaRPr lang="en-GB" dirty="0"/>
          </a:p>
          <a:p>
            <a:r>
              <a:rPr lang="en-GB" dirty="0" err="1"/>
              <a:t>Tynnu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stori</a:t>
            </a:r>
            <a:r>
              <a:rPr lang="en-GB" dirty="0"/>
              <a:t> </a:t>
            </a:r>
            <a:r>
              <a:rPr lang="en-GB" dirty="0" err="1"/>
              <a:t>creu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Genesis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diwedd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952DD4-E67A-45C7-91F8-6E9EBDB44EAD}"/>
              </a:ext>
            </a:extLst>
          </p:cNvPr>
          <p:cNvSpPr txBox="1"/>
          <p:nvPr/>
        </p:nvSpPr>
        <p:spPr>
          <a:xfrm>
            <a:off x="0" y="5996226"/>
            <a:ext cx="24781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(7) </a:t>
            </a:r>
            <a:r>
              <a:rPr lang="en-US" sz="1000" i="1" dirty="0"/>
              <a:t>Knowing:: Full Cast and Crew</a:t>
            </a:r>
            <a:r>
              <a:rPr lang="en-US" sz="1000" dirty="0"/>
              <a:t>. (n.d.). IMDb: https://www.imdb.com/title/tt0448011/fullcredits/?ref_=tt_ov_st_sm</a:t>
            </a:r>
            <a:endParaRPr lang="en-GB" sz="1000" dirty="0"/>
          </a:p>
          <a:p>
            <a:endParaRPr lang="en-GB" sz="1000" dirty="0"/>
          </a:p>
        </p:txBody>
      </p:sp>
      <p:pic>
        <p:nvPicPr>
          <p:cNvPr id="4098" name="Picture 2" descr="Image result for knowing">
            <a:extLst>
              <a:ext uri="{FF2B5EF4-FFF2-40B4-BE49-F238E27FC236}">
                <a16:creationId xmlns:a16="http://schemas.microsoft.com/office/drawing/2014/main" id="{FB607402-090E-448B-A8C7-4B79E7BE1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5034" y="3048000"/>
            <a:ext cx="2696966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240B88-07D1-4963-A2DE-EA773B16419A}"/>
              </a:ext>
            </a:extLst>
          </p:cNvPr>
          <p:cNvSpPr txBox="1"/>
          <p:nvPr/>
        </p:nvSpPr>
        <p:spPr>
          <a:xfrm>
            <a:off x="6665484" y="5697396"/>
            <a:ext cx="28227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(4) Amazon: </a:t>
            </a:r>
            <a:r>
              <a:rPr lang="en-GB" sz="1000" dirty="0">
                <a:hlinkClick r:id="rId4"/>
              </a:rPr>
              <a:t>https://www.amazon.com/Knowing-Nicolas-Cage/dp/B001GCUO02</a:t>
            </a:r>
            <a:endParaRPr lang="en-GB" sz="1000" dirty="0"/>
          </a:p>
          <a:p>
            <a:r>
              <a:rPr lang="en-GB" sz="1000" dirty="0"/>
              <a:t>(5) </a:t>
            </a:r>
            <a:r>
              <a:rPr lang="en-GB" sz="1000" dirty="0">
                <a:hlinkClick r:id="rId5"/>
              </a:rPr>
              <a:t>https://www.yourprops.com/Abby-Lara-Robinson-Top-and-original-movie-costume-Knowing-2009-YP40442.html</a:t>
            </a:r>
            <a:endParaRPr lang="en-GB" sz="1000" dirty="0"/>
          </a:p>
        </p:txBody>
      </p:sp>
      <p:pic>
        <p:nvPicPr>
          <p:cNvPr id="4100" name="Picture 4" descr="Image result for knowing final scene">
            <a:extLst>
              <a:ext uri="{FF2B5EF4-FFF2-40B4-BE49-F238E27FC236}">
                <a16:creationId xmlns:a16="http://schemas.microsoft.com/office/drawing/2014/main" id="{A94D711E-9C19-4734-AC45-402800816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108" y="4289795"/>
            <a:ext cx="3930926" cy="256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882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B7B4D-0FA0-4007-95CF-EDB5E2C30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Sut</a:t>
            </a:r>
            <a:r>
              <a:rPr lang="en-GB" dirty="0"/>
              <a:t> all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effaith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crefydd</a:t>
            </a:r>
            <a:r>
              <a:rPr lang="en-GB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91E39-D240-453B-B46D-30CED789F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388566"/>
          </a:xfrm>
        </p:spPr>
        <p:txBody>
          <a:bodyPr/>
          <a:lstStyle/>
          <a:p>
            <a:r>
              <a:rPr lang="en-GB" dirty="0" err="1"/>
              <a:t>Crefydd</a:t>
            </a:r>
            <a:r>
              <a:rPr lang="en-GB" dirty="0"/>
              <a:t> a film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mynd</a:t>
            </a:r>
            <a:r>
              <a:rPr lang="en-GB" dirty="0"/>
              <a:t> </a:t>
            </a:r>
            <a:r>
              <a:rPr lang="en-GB" dirty="0" err="1"/>
              <a:t>llaw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llaw</a:t>
            </a:r>
            <a:r>
              <a:rPr lang="en-GB" dirty="0"/>
              <a:t>.</a:t>
            </a:r>
          </a:p>
          <a:p>
            <a:r>
              <a:rPr lang="en-GB" dirty="0"/>
              <a:t>Ferdinand </a:t>
            </a:r>
            <a:r>
              <a:rPr lang="en-GB" dirty="0" err="1"/>
              <a:t>Zecca</a:t>
            </a:r>
            <a:r>
              <a:rPr lang="en-GB" dirty="0"/>
              <a:t> “directed what is probably the first version of Samson and Delilah”</a:t>
            </a:r>
            <a:r>
              <a:rPr lang="en-GB" sz="1000" dirty="0"/>
              <a:t>(8)</a:t>
            </a:r>
          </a:p>
          <a:p>
            <a:r>
              <a:rPr lang="en-GB" dirty="0"/>
              <a:t>Gall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effaith</a:t>
            </a:r>
            <a:r>
              <a:rPr lang="en-GB" dirty="0"/>
              <a:t> </a:t>
            </a:r>
            <a:r>
              <a:rPr lang="en-GB" dirty="0" err="1"/>
              <a:t>negyddol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Crefydd</a:t>
            </a:r>
            <a:r>
              <a:rPr lang="en-GB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53366C-727E-4835-8EA4-284031194D4D}"/>
              </a:ext>
            </a:extLst>
          </p:cNvPr>
          <p:cNvSpPr txBox="1"/>
          <p:nvPr/>
        </p:nvSpPr>
        <p:spPr>
          <a:xfrm>
            <a:off x="225287" y="6096000"/>
            <a:ext cx="81368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(8) I, Butler, </a:t>
            </a:r>
            <a:r>
              <a:rPr lang="en-GB" sz="1000" i="1" dirty="0"/>
              <a:t>Religion in the Cinema, </a:t>
            </a:r>
            <a:r>
              <a:rPr lang="en-GB" sz="1000" dirty="0"/>
              <a:t>1969 p.9</a:t>
            </a:r>
          </a:p>
        </p:txBody>
      </p:sp>
    </p:spTree>
    <p:extLst>
      <p:ext uri="{BB962C8B-B14F-4D97-AF65-F5344CB8AC3E}">
        <p14:creationId xmlns:p14="http://schemas.microsoft.com/office/powerpoint/2010/main" val="3680766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C8458-904F-42EA-8B6D-CB02CB6CE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398" y="1716847"/>
            <a:ext cx="8107019" cy="2086527"/>
          </a:xfrm>
        </p:spPr>
        <p:txBody>
          <a:bodyPr>
            <a:normAutofit fontScale="90000"/>
          </a:bodyPr>
          <a:lstStyle/>
          <a:p>
            <a:r>
              <a:rPr lang="en-GB" sz="8000" dirty="0" err="1"/>
              <a:t>Unrhyw</a:t>
            </a:r>
            <a:r>
              <a:rPr lang="en-GB" sz="8000" dirty="0"/>
              <a:t> </a:t>
            </a:r>
            <a:r>
              <a:rPr lang="en-GB" sz="8000" dirty="0" err="1"/>
              <a:t>Cwestiynau</a:t>
            </a:r>
            <a:r>
              <a:rPr lang="en-GB" sz="8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48084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88614-1A91-4C6C-9093-77967D705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Llyfryddiaeth</a:t>
            </a:r>
            <a:endParaRPr lang="en-GB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13CED35-1A84-40D6-925F-063BB56E3B8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12392" y="2060461"/>
            <a:ext cx="11779607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Bible.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(n.d.).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Brenad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Chapman, S. W. (Director). (1998).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The Prince of Egypt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[Motion Picture].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Butler, I. (1969).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Religion in the Cinema.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Cooke, D. (1959).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The Language of Music.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Oxford: Oxford University Press.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Knowing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IMDb: https://www.imdb.com/title/tt0448011/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Knowing:: Full Cast and Crew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IMDb: https://www.imdb.com/title/tt0448011/fullcredits/?ref_=tt_ov_st_sm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Proyas, A. (Director). (2009).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Knowing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[Motion Picture].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Publisher, H. (n.d.).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Film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Retrieved from Collins: https://www.collinsdictionary.com/dictionary/english/film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Publisher, H. (n.d.).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Popular Culture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Retrieved from Collins: https://www.collinsdictionary.com/dictionary/english/popular-culture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Religion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Dictionary.com: https://www.dictionary.com/browse/religion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The Prince of Egypt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IMDb: https://www.imdb.com/title/tt0120794/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Wooding, D. (n.d.).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The Prince of Egypt is a profound biblical epic and "A quantum leap in animation"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Retrieved from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Web.archive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: https://web.archive.org/web/20030329004351/http://assistnews.net/strategic/s0000023.htm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7270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AB4C8-D0B4-4011-AAF4-8A17BE452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Llyfryddiaeth</a:t>
            </a:r>
            <a:r>
              <a:rPr lang="en-GB" dirty="0"/>
              <a:t> </a:t>
            </a:r>
            <a:r>
              <a:rPr lang="en-GB" dirty="0" err="1"/>
              <a:t>Lluniau</a:t>
            </a:r>
            <a:r>
              <a:rPr lang="en-GB" dirty="0"/>
              <a:t>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140D308-C385-4907-8955-D22ADC456A4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46112" y="1442230"/>
            <a:ext cx="10282444" cy="443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>
              <a:buClrTx/>
              <a:buSzTx/>
            </a:pP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Knowing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Amazon: https://www.amazon.com/Knowing-Nicolas-Cage/dp/B001GCUO02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>
              <a:buClrTx/>
              <a:buSzTx/>
            </a:pP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Knowing (2009)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Wikipedia: https://en.wikipedia.org/wiki/Knowing_(film)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>
              <a:buClrTx/>
              <a:buSzTx/>
            </a:pP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Knowing, Abby (Laura </a:t>
            </a:r>
            <a:r>
              <a:rPr kumimoji="0" lang="en-US" altLang="en-US" sz="2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Robbinson</a:t>
            </a: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) Top and </a:t>
            </a:r>
            <a:r>
              <a:rPr kumimoji="0" lang="en-US" altLang="en-US" sz="2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Hoddie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YourProps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: https://www.yourprops.com/Abby-Lara-Robinson-Top-and-original-movie-costume-Knowing-2009-YP40442.html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>
              <a:buClrTx/>
              <a:buSzTx/>
            </a:pP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The Prince of Egypt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Wikipedia: https://en.wikipedia.org/wiki/The_Prince_of_Egypt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>
              <a:buClrTx/>
              <a:buSzTx/>
            </a:pP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The Prince of Egypt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 (n.d.). Retrieved from Amazon: https://www.amazon.com/Prince-Egypt-Val-Kilmer/dp/B000059HL2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871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1117</Words>
  <Application>Microsoft Office PowerPoint</Application>
  <PresentationFormat>Widescreen</PresentationFormat>
  <Paragraphs>69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Comic Sans MS</vt:lpstr>
      <vt:lpstr>Wingdings 3</vt:lpstr>
      <vt:lpstr>Ion</vt:lpstr>
      <vt:lpstr>Filmiau a chrefydd? </vt:lpstr>
      <vt:lpstr>Beth fyddaf yn siarad am</vt:lpstr>
      <vt:lpstr>Y termau?</vt:lpstr>
      <vt:lpstr>Y ffordd rydym yn edrych ar crefydd mewn film</vt:lpstr>
      <vt:lpstr>Y filmiau.</vt:lpstr>
      <vt:lpstr>The Prince of Egypt. </vt:lpstr>
      <vt:lpstr>Knowing </vt:lpstr>
      <vt:lpstr>Sut all cael effaith ar crefydd?</vt:lpstr>
      <vt:lpstr>Unrhyw Cwestiynau?</vt:lpstr>
      <vt:lpstr>Llyfryddiaeth</vt:lpstr>
      <vt:lpstr>Llyfryddiaeth Lluniau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Filmiau a chrefydd?</dc:title>
  <dc:creator>Angharad Lloyd (1700665)</dc:creator>
  <cp:lastModifiedBy>Angharad Lloyd (1700665)</cp:lastModifiedBy>
  <cp:revision>3</cp:revision>
  <dcterms:created xsi:type="dcterms:W3CDTF">2019-06-05T17:05:29Z</dcterms:created>
  <dcterms:modified xsi:type="dcterms:W3CDTF">2019-06-05T19:53:07Z</dcterms:modified>
</cp:coreProperties>
</file>