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5"/>
  </p:notesMasterIdLst>
  <p:sldIdLst>
    <p:sldId id="256" r:id="rId2"/>
    <p:sldId id="264" r:id="rId3"/>
    <p:sldId id="265" r:id="rId4"/>
    <p:sldId id="266" r:id="rId5"/>
    <p:sldId id="293" r:id="rId6"/>
    <p:sldId id="296" r:id="rId7"/>
    <p:sldId id="295" r:id="rId8"/>
    <p:sldId id="294" r:id="rId9"/>
    <p:sldId id="271" r:id="rId10"/>
    <p:sldId id="297" r:id="rId11"/>
    <p:sldId id="298" r:id="rId12"/>
    <p:sldId id="299" r:id="rId13"/>
    <p:sldId id="275" r:id="rId14"/>
    <p:sldId id="300" r:id="rId15"/>
    <p:sldId id="277" r:id="rId16"/>
    <p:sldId id="301" r:id="rId17"/>
    <p:sldId id="279" r:id="rId18"/>
    <p:sldId id="302" r:id="rId19"/>
    <p:sldId id="303" r:id="rId20"/>
    <p:sldId id="282" r:id="rId21"/>
    <p:sldId id="304" r:id="rId22"/>
    <p:sldId id="305" r:id="rId23"/>
    <p:sldId id="286" r:id="rId2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DA2B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8433" autoAdjust="0"/>
  </p:normalViewPr>
  <p:slideViewPr>
    <p:cSldViewPr>
      <p:cViewPr>
        <p:scale>
          <a:sx n="66" d="100"/>
          <a:sy n="66" d="100"/>
        </p:scale>
        <p:origin x="-948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8D4FC46-A908-4BD3-AA7E-443464B67C7A}" type="datetimeFigureOut">
              <a:rPr lang="en-GB" smtClean="0"/>
              <a:pPr/>
              <a:t>13/10/2011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0A2339-854D-4810-9E26-ADF03CA437F7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4819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GB" smtClean="0"/>
              <a:t>Shape, size, physical layout, type of power supply used</a:t>
            </a:r>
          </a:p>
        </p:txBody>
      </p:sp>
      <p:sp>
        <p:nvSpPr>
          <p:cNvPr id="3482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CB2F6888-FBB3-4B3C-BB97-EB2661292810}" type="slidenum">
              <a:rPr lang="en-GB" smtClean="0"/>
              <a:pPr/>
              <a:t>3</a:t>
            </a:fld>
            <a:endParaRPr lang="en-GB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1600" b="1" dirty="0" smtClean="0"/>
              <a:t>PCI Slot:</a:t>
            </a:r>
          </a:p>
          <a:p>
            <a:r>
              <a:rPr lang="en-GB" sz="1600" dirty="0" smtClean="0"/>
              <a:t>Used to Connect external devices.</a:t>
            </a:r>
            <a:endParaRPr lang="en-GB" dirty="0" smtClean="0"/>
          </a:p>
          <a:p>
            <a:r>
              <a:rPr lang="en-GB" dirty="0" smtClean="0"/>
              <a:t>E.G. </a:t>
            </a:r>
            <a:r>
              <a:rPr lang="en-US" dirty="0" smtClean="0"/>
              <a:t>video cards, sound cards, modems,</a:t>
            </a:r>
          </a:p>
          <a:p>
            <a:r>
              <a:rPr lang="en-US" dirty="0" smtClean="0"/>
              <a:t>Extra </a:t>
            </a:r>
            <a:r>
              <a:rPr lang="en-US" dirty="0" err="1" smtClean="0"/>
              <a:t>USB,NIC</a:t>
            </a:r>
            <a:r>
              <a:rPr lang="en-US" dirty="0" smtClean="0"/>
              <a:t> Cards. </a:t>
            </a:r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US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10</a:t>
            </a:fld>
            <a:endParaRPr lang="en-GB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1600" b="1" dirty="0" err="1" smtClean="0"/>
              <a:t>AGP</a:t>
            </a:r>
            <a:r>
              <a:rPr lang="en-GB" sz="1600" b="1" dirty="0" smtClean="0"/>
              <a:t>/PCI  Express Slot:</a:t>
            </a:r>
            <a:r>
              <a:rPr lang="en-GB" sz="1600" dirty="0" smtClean="0"/>
              <a:t> Used to connect Graphics cards to the motherboard.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11</a:t>
            </a:fld>
            <a:endParaRPr lang="en-GB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1600" b="1" dirty="0" smtClean="0"/>
              <a:t>RAM Slots:</a:t>
            </a:r>
            <a:r>
              <a:rPr lang="en-GB" sz="1600" dirty="0" smtClean="0"/>
              <a:t> Used to hold </a:t>
            </a:r>
            <a:r>
              <a:rPr lang="en-US" sz="1600" dirty="0" smtClean="0"/>
              <a:t>Memory Modules </a:t>
            </a:r>
            <a:r>
              <a:rPr lang="en-GB" sz="1600" dirty="0" smtClean="0"/>
              <a:t>.</a:t>
            </a:r>
            <a:endParaRPr lang="en-GB" sz="1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12</a:t>
            </a:fld>
            <a:endParaRPr lang="en-GB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1600" b="1" dirty="0" smtClean="0"/>
              <a:t>IDE connectors:</a:t>
            </a:r>
            <a:r>
              <a:rPr lang="en-GB" sz="1600" dirty="0" smtClean="0"/>
              <a:t> these are connections for </a:t>
            </a:r>
            <a:r>
              <a:rPr lang="en-GB" sz="1600" dirty="0" err="1" smtClean="0"/>
              <a:t>PATA</a:t>
            </a:r>
            <a:r>
              <a:rPr lang="en-GB" sz="1600" dirty="0" smtClean="0"/>
              <a:t> hard drives and to the optical drives. </a:t>
            </a:r>
          </a:p>
          <a:p>
            <a:endParaRPr lang="en-US" sz="1600" dirty="0" smtClean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600" dirty="0" smtClean="0"/>
              <a:t>Parallel Advanced Technology Attachment, a hard disk interface also known as IDE</a:t>
            </a:r>
            <a:endParaRPr lang="en-GB" sz="160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14</a:t>
            </a:fld>
            <a:endParaRPr lang="en-GB"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1600" b="1" dirty="0" err="1" smtClean="0"/>
              <a:t>SATA</a:t>
            </a:r>
            <a:r>
              <a:rPr lang="en-GB" sz="1600" b="1" dirty="0" smtClean="0"/>
              <a:t>:</a:t>
            </a:r>
            <a:r>
              <a:rPr lang="en-GB" sz="1600" dirty="0" smtClean="0"/>
              <a:t> these are connections for </a:t>
            </a:r>
            <a:r>
              <a:rPr lang="en-GB" sz="1600" dirty="0" err="1" smtClean="0"/>
              <a:t>SATA</a:t>
            </a:r>
            <a:r>
              <a:rPr lang="en-GB" sz="1600" dirty="0" smtClean="0"/>
              <a:t> hard drives. </a:t>
            </a:r>
          </a:p>
          <a:p>
            <a:endParaRPr lang="en-US" sz="1600" dirty="0" smtClean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600" dirty="0" smtClean="0"/>
              <a:t>Serial Parallel Advanced Technology Attachment</a:t>
            </a:r>
            <a:endParaRPr lang="en-GB" sz="160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16</a:t>
            </a:fld>
            <a:endParaRPr lang="en-GB"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1600" b="1" dirty="0" smtClean="0"/>
              <a:t>Floppy Drive connectors:</a:t>
            </a:r>
            <a:r>
              <a:rPr lang="en-GB" sz="1600" dirty="0" smtClean="0"/>
              <a:t> these are connections to the floppy drive.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18</a:t>
            </a:fld>
            <a:endParaRPr lang="en-GB" dirty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1600" b="1" dirty="0" smtClean="0"/>
              <a:t>Processor Socket:</a:t>
            </a:r>
            <a:r>
              <a:rPr lang="en-GB" sz="1600" dirty="0" smtClean="0"/>
              <a:t> (</a:t>
            </a:r>
            <a:r>
              <a:rPr lang="en-GB" sz="1600" dirty="0" err="1" smtClean="0"/>
              <a:t>ZIF</a:t>
            </a:r>
            <a:r>
              <a:rPr lang="en-GB" sz="1600" dirty="0" smtClean="0"/>
              <a:t> socket)  these hold the CPU. Lots of different ones.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19</a:t>
            </a:fld>
            <a:endParaRPr lang="en-GB" dirty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2000" b="1" dirty="0" smtClean="0"/>
              <a:t>BIOS Battery: </a:t>
            </a:r>
            <a:r>
              <a:rPr lang="en-GB" sz="2000" dirty="0" smtClean="0"/>
              <a:t>This is used to save changes to the BIOS. Such as password protection and system time.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21</a:t>
            </a:fld>
            <a:endParaRPr lang="en-GB" dirty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1600" b="1" dirty="0" smtClean="0"/>
              <a:t>Processor Socket:</a:t>
            </a:r>
            <a:r>
              <a:rPr lang="en-GB" sz="1600" dirty="0" smtClean="0"/>
              <a:t> (</a:t>
            </a:r>
            <a:r>
              <a:rPr lang="en-GB" sz="1600" dirty="0" err="1" smtClean="0"/>
              <a:t>ZIF</a:t>
            </a:r>
            <a:r>
              <a:rPr lang="en-GB" sz="1600" dirty="0" smtClean="0"/>
              <a:t> socket)  these hold the CPU. Lots of different ones.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22</a:t>
            </a:fld>
            <a:endParaRPr lang="en-GB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13/10/2011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pic>
        <p:nvPicPr>
          <p:cNvPr id="12" name="Picture 2" descr="logoSMU"/>
          <p:cNvPicPr>
            <a:picLocks noChangeAspect="1" noChangeArrowheads="1"/>
          </p:cNvPicPr>
          <p:nvPr userDrawn="1"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87272" y="5329308"/>
            <a:ext cx="6169457" cy="13400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13/10/2011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13/10/2011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13/10/2011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13/10/2011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13/10/2011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13/10/2011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13/10/2011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460D6B34-A169-4C14-88DD-8F0439786FE0}" type="datetimeFigureOut">
              <a:rPr lang="en-GB" smtClean="0"/>
              <a:pPr/>
              <a:t>13/10/2011</a:t>
            </a:fld>
            <a:endParaRPr lang="en-GB" dirty="0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13/10/2011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13/10/2011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460D6B34-A169-4C14-88DD-8F0439786FE0}" type="datetimeFigureOut">
              <a:rPr lang="en-GB" smtClean="0"/>
              <a:pPr/>
              <a:t>13/10/2011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pic>
        <p:nvPicPr>
          <p:cNvPr id="9" name="Picture 2" descr="logoSMU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6012160" y="6093296"/>
            <a:ext cx="3059832" cy="6646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jpe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0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The Motherboard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Graham Rees-Evans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5183560" y="5445224"/>
            <a:ext cx="3960440" cy="141277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90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Motherboard</a:t>
            </a:r>
            <a:endParaRPr lang="en-US" smtClean="0"/>
          </a:p>
        </p:txBody>
      </p:sp>
      <p:pic>
        <p:nvPicPr>
          <p:cNvPr id="5124" name="Content Placeholder 8" descr="gigabyte g3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648071" y="1484784"/>
            <a:ext cx="7596337" cy="5378206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Form Factor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Shape, size, physical layout, type of power supply used etc.</a:t>
            </a:r>
          </a:p>
          <a:p>
            <a:endParaRPr lang="en-US" dirty="0" smtClean="0"/>
          </a:p>
          <a:p>
            <a:r>
              <a:rPr lang="en-US" dirty="0" err="1" smtClean="0"/>
              <a:t>ATX</a:t>
            </a:r>
            <a:endParaRPr lang="en-US" dirty="0" smtClean="0"/>
          </a:p>
          <a:p>
            <a:pPr lvl="1"/>
            <a:r>
              <a:rPr lang="en-US" dirty="0" smtClean="0"/>
              <a:t>Advanced Technology Extended</a:t>
            </a:r>
          </a:p>
          <a:p>
            <a:r>
              <a:rPr lang="en-US" dirty="0" smtClean="0"/>
              <a:t>M</a:t>
            </a:r>
            <a:r>
              <a:rPr lang="en-US" dirty="0" smtClean="0"/>
              <a:t>icro-</a:t>
            </a:r>
            <a:r>
              <a:rPr lang="en-US" dirty="0" err="1" smtClean="0"/>
              <a:t>ATX</a:t>
            </a:r>
            <a:endParaRPr lang="en-US" dirty="0" smtClean="0"/>
          </a:p>
          <a:p>
            <a:pPr lvl="1"/>
            <a:r>
              <a:rPr lang="en-US" dirty="0" smtClean="0"/>
              <a:t>Advanced Technology Extended (less PCI)</a:t>
            </a:r>
          </a:p>
          <a:p>
            <a:r>
              <a:rPr lang="en-US" dirty="0" smtClean="0"/>
              <a:t>Mini-</a:t>
            </a:r>
            <a:r>
              <a:rPr lang="en-US" dirty="0" err="1" smtClean="0"/>
              <a:t>ITX</a:t>
            </a:r>
            <a:endParaRPr lang="en-US" dirty="0" smtClean="0"/>
          </a:p>
          <a:p>
            <a:pPr lvl="1"/>
            <a:r>
              <a:rPr lang="en-US" dirty="0" smtClean="0"/>
              <a:t>Very small 17 x 17 cm (or 6.93 x 6.93 inches) </a:t>
            </a:r>
          </a:p>
          <a:p>
            <a:r>
              <a:rPr lang="en-US" dirty="0" err="1" smtClean="0"/>
              <a:t>Nano-ITX</a:t>
            </a:r>
            <a:endParaRPr lang="en-US" dirty="0" smtClean="0"/>
          </a:p>
          <a:p>
            <a:pPr lvl="1"/>
            <a:r>
              <a:rPr lang="en-GB" dirty="0" smtClean="0"/>
              <a:t>Tiny </a:t>
            </a:r>
            <a:r>
              <a:rPr lang="en-GB" dirty="0" smtClean="0"/>
              <a:t>120</a:t>
            </a:r>
            <a:r>
              <a:rPr lang="en-GB" dirty="0" smtClean="0"/>
              <a:t> × 120 mm </a:t>
            </a:r>
            <a:endParaRPr lang="en-GB" dirty="0" smtClean="0"/>
          </a:p>
          <a:p>
            <a:pPr lvl="1"/>
            <a:r>
              <a:rPr lang="en-GB" dirty="0" smtClean="0"/>
              <a:t>Targeted at </a:t>
            </a:r>
            <a:r>
              <a:rPr lang="en-GB" dirty="0" err="1" smtClean="0"/>
              <a:t>PVRs</a:t>
            </a:r>
            <a:r>
              <a:rPr lang="en-GB" dirty="0" smtClean="0"/>
              <a:t>, set-top boxes, media </a:t>
            </a:r>
            <a:r>
              <a:rPr lang="en-GB" dirty="0" smtClean="0"/>
              <a:t>centres </a:t>
            </a:r>
            <a:r>
              <a:rPr lang="en-GB" dirty="0" smtClean="0"/>
              <a:t>and Car PCs, and thin devices</a:t>
            </a:r>
            <a:r>
              <a:rPr lang="en-GB" dirty="0" smtClean="0"/>
              <a:t>.</a:t>
            </a:r>
            <a:endParaRPr lang="en-US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Form Factor </a:t>
            </a:r>
            <a:r>
              <a:rPr lang="en-GB" dirty="0" err="1" smtClean="0"/>
              <a:t>Comparision</a:t>
            </a:r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772816"/>
            <a:ext cx="9074825" cy="3600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5183560" y="5445224"/>
            <a:ext cx="3960440" cy="141277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909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err="1" smtClean="0"/>
              <a:t>ATX</a:t>
            </a:r>
            <a:r>
              <a:rPr lang="en-US" dirty="0" smtClean="0"/>
              <a:t> Power </a:t>
            </a:r>
            <a:r>
              <a:rPr lang="en-US" dirty="0" smtClean="0"/>
              <a:t>Supply</a:t>
            </a:r>
            <a:endParaRPr lang="en-US" dirty="0" smtClean="0"/>
          </a:p>
        </p:txBody>
      </p:sp>
      <p:pic>
        <p:nvPicPr>
          <p:cNvPr id="5124" name="Content Placeholder 8" descr="gigabyte g3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648071" y="1484784"/>
            <a:ext cx="7596337" cy="5378206"/>
          </a:xfrm>
        </p:spPr>
      </p:pic>
      <p:sp>
        <p:nvSpPr>
          <p:cNvPr id="5" name="Rectangle 4"/>
          <p:cNvSpPr/>
          <p:nvPr/>
        </p:nvSpPr>
        <p:spPr>
          <a:xfrm>
            <a:off x="539552" y="1628800"/>
            <a:ext cx="7920880" cy="4608512"/>
          </a:xfrm>
          <a:prstGeom prst="rect">
            <a:avLst/>
          </a:prstGeom>
          <a:solidFill>
            <a:schemeClr val="bg1">
              <a:alpha val="69804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827584" y="6237312"/>
            <a:ext cx="3528392" cy="620688"/>
          </a:xfrm>
          <a:prstGeom prst="rect">
            <a:avLst/>
          </a:prstGeom>
          <a:solidFill>
            <a:schemeClr val="bg1">
              <a:alpha val="69804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5724128" y="6237312"/>
            <a:ext cx="2403872" cy="620688"/>
          </a:xfrm>
          <a:prstGeom prst="rect">
            <a:avLst/>
          </a:prstGeom>
          <a:solidFill>
            <a:schemeClr val="bg1">
              <a:alpha val="69804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Chip Set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The chip containing various functions supporting the CPU. Controls the flow of information.</a:t>
            </a:r>
          </a:p>
          <a:p>
            <a:r>
              <a:rPr lang="en-GB" dirty="0" smtClean="0"/>
              <a:t>Generally two separate chips</a:t>
            </a:r>
            <a:endParaRPr lang="en-US" dirty="0" smtClean="0"/>
          </a:p>
          <a:p>
            <a:r>
              <a:rPr lang="en-US" dirty="0" smtClean="0"/>
              <a:t>N</a:t>
            </a:r>
            <a:r>
              <a:rPr lang="en-US" dirty="0" smtClean="0"/>
              <a:t>orth bridge and the South bridge  </a:t>
            </a:r>
            <a:endParaRPr lang="en-GB" dirty="0" smtClean="0"/>
          </a:p>
          <a:p>
            <a:endParaRPr lang="en-US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5183560" y="5445224"/>
            <a:ext cx="3960440" cy="141277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909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 smtClean="0"/>
              <a:t>South Bridge</a:t>
            </a:r>
            <a:endParaRPr lang="en-US" dirty="0" smtClean="0"/>
          </a:p>
        </p:txBody>
      </p:sp>
      <p:pic>
        <p:nvPicPr>
          <p:cNvPr id="5124" name="Content Placeholder 8" descr="gigabyte g3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648071" y="1484784"/>
            <a:ext cx="7596337" cy="5378206"/>
          </a:xfrm>
        </p:spPr>
      </p:pic>
      <p:sp>
        <p:nvSpPr>
          <p:cNvPr id="5" name="Rectangle 4"/>
          <p:cNvSpPr/>
          <p:nvPr/>
        </p:nvSpPr>
        <p:spPr>
          <a:xfrm>
            <a:off x="539552" y="1628800"/>
            <a:ext cx="7920880" cy="3168352"/>
          </a:xfrm>
          <a:prstGeom prst="rect">
            <a:avLst/>
          </a:prstGeom>
          <a:solidFill>
            <a:schemeClr val="bg1">
              <a:alpha val="69804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827584" y="4797152"/>
            <a:ext cx="1728192" cy="2060848"/>
          </a:xfrm>
          <a:prstGeom prst="rect">
            <a:avLst/>
          </a:prstGeom>
          <a:solidFill>
            <a:schemeClr val="bg1">
              <a:alpha val="69804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2555776" y="5661248"/>
            <a:ext cx="864096" cy="1196752"/>
          </a:xfrm>
          <a:prstGeom prst="rect">
            <a:avLst/>
          </a:prstGeom>
          <a:solidFill>
            <a:schemeClr val="bg1">
              <a:alpha val="69804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3419872" y="4797152"/>
            <a:ext cx="4824536" cy="2060848"/>
          </a:xfrm>
          <a:prstGeom prst="rect">
            <a:avLst/>
          </a:prstGeom>
          <a:solidFill>
            <a:schemeClr val="bg1">
              <a:alpha val="69804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 Box 11"/>
          <p:cNvSpPr txBox="1">
            <a:spLocks noChangeArrowheads="1"/>
          </p:cNvSpPr>
          <p:nvPr/>
        </p:nvSpPr>
        <p:spPr bwMode="auto">
          <a:xfrm>
            <a:off x="3851920" y="4221088"/>
            <a:ext cx="4032250" cy="156966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400" dirty="0" smtClean="0"/>
              <a:t>I/O </a:t>
            </a:r>
            <a:r>
              <a:rPr lang="en-US" sz="2400" dirty="0"/>
              <a:t>controller, in control of integrated sound, LAN and modem, ATA and USB </a:t>
            </a:r>
            <a:r>
              <a:rPr lang="en-GB" sz="2400" dirty="0" smtClean="0"/>
              <a:t>separate </a:t>
            </a:r>
            <a:endParaRPr lang="en-US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5183560" y="5445224"/>
            <a:ext cx="3960440" cy="141277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909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 smtClean="0"/>
              <a:t>North Bridge</a:t>
            </a:r>
            <a:endParaRPr lang="en-US" dirty="0" smtClean="0"/>
          </a:p>
        </p:txBody>
      </p:sp>
      <p:pic>
        <p:nvPicPr>
          <p:cNvPr id="5124" name="Content Placeholder 8" descr="gigabyte g3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648071" y="1484784"/>
            <a:ext cx="7596337" cy="5378206"/>
          </a:xfrm>
        </p:spPr>
      </p:pic>
      <p:sp>
        <p:nvSpPr>
          <p:cNvPr id="5" name="Rectangle 4"/>
          <p:cNvSpPr/>
          <p:nvPr/>
        </p:nvSpPr>
        <p:spPr>
          <a:xfrm>
            <a:off x="539552" y="1628800"/>
            <a:ext cx="7920880" cy="1800200"/>
          </a:xfrm>
          <a:prstGeom prst="rect">
            <a:avLst/>
          </a:prstGeom>
          <a:solidFill>
            <a:schemeClr val="bg1">
              <a:alpha val="69804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827584" y="3429000"/>
            <a:ext cx="3456384" cy="3429000"/>
          </a:xfrm>
          <a:prstGeom prst="rect">
            <a:avLst/>
          </a:prstGeom>
          <a:solidFill>
            <a:schemeClr val="bg1">
              <a:alpha val="69804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4283968" y="4653136"/>
            <a:ext cx="1152128" cy="2204864"/>
          </a:xfrm>
          <a:prstGeom prst="rect">
            <a:avLst/>
          </a:prstGeom>
          <a:solidFill>
            <a:schemeClr val="bg1">
              <a:alpha val="69804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5436096" y="3429000"/>
            <a:ext cx="2808312" cy="3429000"/>
          </a:xfrm>
          <a:prstGeom prst="rect">
            <a:avLst/>
          </a:prstGeom>
          <a:solidFill>
            <a:schemeClr val="bg1">
              <a:alpha val="69804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 Box 11"/>
          <p:cNvSpPr txBox="1">
            <a:spLocks noChangeArrowheads="1"/>
          </p:cNvSpPr>
          <p:nvPr/>
        </p:nvSpPr>
        <p:spPr bwMode="auto">
          <a:xfrm>
            <a:off x="899592" y="4797152"/>
            <a:ext cx="6912768" cy="1754326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400" dirty="0" smtClean="0"/>
              <a:t>In </a:t>
            </a:r>
            <a:r>
              <a:rPr lang="en-GB" sz="2400" dirty="0" smtClean="0"/>
              <a:t>control of communication and speed between </a:t>
            </a:r>
            <a:r>
              <a:rPr lang="en-GB" sz="2400" dirty="0" err="1" smtClean="0"/>
              <a:t>AGP</a:t>
            </a:r>
            <a:r>
              <a:rPr lang="en-GB" sz="2400" dirty="0" smtClean="0"/>
              <a:t> video, the RAM and the CPU.</a:t>
            </a:r>
          </a:p>
          <a:p>
            <a:pPr>
              <a:spcBef>
                <a:spcPct val="50000"/>
              </a:spcBef>
            </a:pPr>
            <a:r>
              <a:rPr lang="en-GB" sz="2400" dirty="0" smtClean="0"/>
              <a:t>On board graphics on this </a:t>
            </a:r>
            <a:r>
              <a:rPr lang="en-GB" sz="2400" dirty="0" smtClean="0"/>
              <a:t>board </a:t>
            </a:r>
            <a:r>
              <a:rPr lang="en-GB" sz="2400" dirty="0" smtClean="0"/>
              <a:t>are Integrated in the North Bridge </a:t>
            </a:r>
            <a:endParaRPr lang="en-US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Motherboard</a:t>
            </a:r>
            <a:endParaRPr lang="en-US" smtClean="0"/>
          </a:p>
        </p:txBody>
      </p:sp>
      <p:sp>
        <p:nvSpPr>
          <p:cNvPr id="90115" name="Rectangle 3"/>
          <p:cNvSpPr>
            <a:spLocks noGrp="1" noChangeArrowheads="1"/>
          </p:cNvSpPr>
          <p:nvPr>
            <p:ph type="body" idx="1"/>
          </p:nvPr>
        </p:nvSpPr>
        <p:spPr bwMode="auto">
          <a:ln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defRPr/>
            </a:pPr>
            <a:r>
              <a:rPr lang="en-US" dirty="0" smtClean="0"/>
              <a:t>In regards to Pentium 4, the more common chipset manufacturers are Intel, </a:t>
            </a:r>
            <a:r>
              <a:rPr lang="en-US" dirty="0" err="1" smtClean="0"/>
              <a:t>SiS</a:t>
            </a:r>
            <a:r>
              <a:rPr lang="en-US" dirty="0" smtClean="0"/>
              <a:t> and VIA. </a:t>
            </a:r>
          </a:p>
          <a:p>
            <a:pPr eaLnBrk="1" hangingPunct="1">
              <a:defRPr/>
            </a:pPr>
            <a:endParaRPr lang="en-US" dirty="0" smtClean="0"/>
          </a:p>
          <a:p>
            <a:pPr eaLnBrk="1" hangingPunct="1">
              <a:defRPr/>
            </a:pPr>
            <a:r>
              <a:rPr lang="en-US" dirty="0" smtClean="0"/>
              <a:t>With AMD, chipset manufacturers are </a:t>
            </a:r>
            <a:r>
              <a:rPr lang="en-US" dirty="0" err="1" smtClean="0"/>
              <a:t>SiS</a:t>
            </a:r>
            <a:r>
              <a:rPr lang="en-US" dirty="0" smtClean="0"/>
              <a:t>, VIA, </a:t>
            </a:r>
            <a:r>
              <a:rPr lang="en-US" dirty="0" err="1" smtClean="0"/>
              <a:t>nVidia</a:t>
            </a:r>
            <a:r>
              <a:rPr lang="en-US" dirty="0" smtClean="0"/>
              <a:t>, AMD and </a:t>
            </a:r>
            <a:r>
              <a:rPr lang="en-US" dirty="0" err="1" smtClean="0"/>
              <a:t>ALi</a:t>
            </a:r>
            <a:r>
              <a:rPr lang="en-US" dirty="0" smtClean="0"/>
              <a:t>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5183560" y="5445224"/>
            <a:ext cx="3960440" cy="141277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909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PCI Slots</a:t>
            </a:r>
            <a:endParaRPr lang="en-US" dirty="0" smtClean="0"/>
          </a:p>
        </p:txBody>
      </p:sp>
      <p:pic>
        <p:nvPicPr>
          <p:cNvPr id="5124" name="Content Placeholder 8" descr="gigabyte g31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648071" y="1484784"/>
            <a:ext cx="7596337" cy="5378206"/>
          </a:xfrm>
        </p:spPr>
      </p:pic>
      <p:sp>
        <p:nvSpPr>
          <p:cNvPr id="5" name="Rectangle 4"/>
          <p:cNvSpPr/>
          <p:nvPr/>
        </p:nvSpPr>
        <p:spPr>
          <a:xfrm>
            <a:off x="539552" y="1628800"/>
            <a:ext cx="576064" cy="4608512"/>
          </a:xfrm>
          <a:prstGeom prst="rect">
            <a:avLst/>
          </a:prstGeom>
          <a:solidFill>
            <a:schemeClr val="bg1">
              <a:alpha val="69804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1115616" y="4797152"/>
            <a:ext cx="1368152" cy="1440160"/>
          </a:xfrm>
          <a:prstGeom prst="rect">
            <a:avLst/>
          </a:prstGeom>
          <a:solidFill>
            <a:schemeClr val="bg1">
              <a:alpha val="69804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611560" y="6237312"/>
            <a:ext cx="7516440" cy="620688"/>
          </a:xfrm>
          <a:prstGeom prst="rect">
            <a:avLst/>
          </a:prstGeom>
          <a:solidFill>
            <a:schemeClr val="bg1">
              <a:alpha val="69804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2483768" y="1628800"/>
            <a:ext cx="5616624" cy="4608512"/>
          </a:xfrm>
          <a:prstGeom prst="rect">
            <a:avLst/>
          </a:prstGeom>
          <a:solidFill>
            <a:schemeClr val="bg1">
              <a:alpha val="69804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1115616" y="1772816"/>
            <a:ext cx="1368152" cy="864096"/>
          </a:xfrm>
          <a:prstGeom prst="rect">
            <a:avLst/>
          </a:prstGeom>
          <a:solidFill>
            <a:schemeClr val="bg1">
              <a:alpha val="69804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5183560" y="5445224"/>
            <a:ext cx="3960440" cy="141277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909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 err="1" smtClean="0"/>
              <a:t>AGP</a:t>
            </a:r>
            <a:r>
              <a:rPr lang="en-GB" sz="4800" dirty="0" smtClean="0"/>
              <a:t>/PCI Express </a:t>
            </a:r>
            <a:r>
              <a:rPr lang="en-GB" sz="4800" dirty="0" smtClean="0"/>
              <a:t>Slot</a:t>
            </a:r>
            <a:endParaRPr lang="en-US" dirty="0" smtClean="0"/>
          </a:p>
        </p:txBody>
      </p:sp>
      <p:pic>
        <p:nvPicPr>
          <p:cNvPr id="5124" name="Content Placeholder 8" descr="gigabyte g31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648071" y="1484784"/>
            <a:ext cx="7596337" cy="5378206"/>
          </a:xfrm>
        </p:spPr>
      </p:pic>
      <p:sp>
        <p:nvSpPr>
          <p:cNvPr id="5" name="Rectangle 4"/>
          <p:cNvSpPr/>
          <p:nvPr/>
        </p:nvSpPr>
        <p:spPr>
          <a:xfrm>
            <a:off x="539552" y="1628800"/>
            <a:ext cx="3024336" cy="4608512"/>
          </a:xfrm>
          <a:prstGeom prst="rect">
            <a:avLst/>
          </a:prstGeom>
          <a:solidFill>
            <a:schemeClr val="bg1">
              <a:alpha val="69804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611560" y="6237312"/>
            <a:ext cx="7516440" cy="620688"/>
          </a:xfrm>
          <a:prstGeom prst="rect">
            <a:avLst/>
          </a:prstGeom>
          <a:solidFill>
            <a:schemeClr val="bg1">
              <a:alpha val="69804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3851920" y="1628800"/>
            <a:ext cx="4248472" cy="4608512"/>
          </a:xfrm>
          <a:prstGeom prst="rect">
            <a:avLst/>
          </a:prstGeom>
          <a:solidFill>
            <a:schemeClr val="bg1">
              <a:alpha val="69804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3563888" y="1772816"/>
            <a:ext cx="288032" cy="864096"/>
          </a:xfrm>
          <a:prstGeom prst="rect">
            <a:avLst/>
          </a:prstGeom>
          <a:solidFill>
            <a:schemeClr val="bg1">
              <a:alpha val="69804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5183560" y="5445224"/>
            <a:ext cx="3960440" cy="141277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909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 smtClean="0"/>
              <a:t>RAM Slots</a:t>
            </a:r>
            <a:endParaRPr lang="en-US" dirty="0" smtClean="0"/>
          </a:p>
        </p:txBody>
      </p:sp>
      <p:pic>
        <p:nvPicPr>
          <p:cNvPr id="5124" name="Content Placeholder 8" descr="gigabyte g31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648071" y="1484784"/>
            <a:ext cx="7596337" cy="5378206"/>
          </a:xfrm>
        </p:spPr>
      </p:pic>
      <p:sp>
        <p:nvSpPr>
          <p:cNvPr id="6" name="Rectangle 5"/>
          <p:cNvSpPr/>
          <p:nvPr/>
        </p:nvSpPr>
        <p:spPr>
          <a:xfrm>
            <a:off x="683568" y="5085184"/>
            <a:ext cx="3168352" cy="1152128"/>
          </a:xfrm>
          <a:prstGeom prst="rect">
            <a:avLst/>
          </a:prstGeom>
          <a:solidFill>
            <a:schemeClr val="bg1">
              <a:alpha val="69804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611560" y="6237312"/>
            <a:ext cx="7516440" cy="620688"/>
          </a:xfrm>
          <a:prstGeom prst="rect">
            <a:avLst/>
          </a:prstGeom>
          <a:solidFill>
            <a:schemeClr val="bg1">
              <a:alpha val="69804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755576" y="1628800"/>
            <a:ext cx="7344816" cy="3456384"/>
          </a:xfrm>
          <a:prstGeom prst="rect">
            <a:avLst/>
          </a:prstGeom>
          <a:solidFill>
            <a:schemeClr val="bg1">
              <a:alpha val="69804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RAM</a:t>
            </a:r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6387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625" y="1428750"/>
            <a:ext cx="5392738" cy="1285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8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64000" y="2786063"/>
            <a:ext cx="5080000" cy="1231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9" name="Picture 7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3000375"/>
            <a:ext cx="3703638" cy="3654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0" name="Picture 8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14938" y="4643438"/>
            <a:ext cx="3371850" cy="1952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5183560" y="5445224"/>
            <a:ext cx="3960440" cy="141277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909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 smtClean="0"/>
              <a:t>IDE </a:t>
            </a:r>
            <a:r>
              <a:rPr lang="en-GB" sz="4800" dirty="0" smtClean="0"/>
              <a:t>Connectors</a:t>
            </a:r>
            <a:endParaRPr lang="en-US" dirty="0" smtClean="0"/>
          </a:p>
        </p:txBody>
      </p:sp>
      <p:pic>
        <p:nvPicPr>
          <p:cNvPr id="5124" name="Content Placeholder 8" descr="gigabyte g31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648071" y="1484784"/>
            <a:ext cx="7596337" cy="5378206"/>
          </a:xfrm>
        </p:spPr>
      </p:pic>
      <p:sp>
        <p:nvSpPr>
          <p:cNvPr id="6" name="Rectangle 5"/>
          <p:cNvSpPr/>
          <p:nvPr/>
        </p:nvSpPr>
        <p:spPr>
          <a:xfrm>
            <a:off x="683568" y="4725144"/>
            <a:ext cx="720080" cy="1512168"/>
          </a:xfrm>
          <a:prstGeom prst="rect">
            <a:avLst/>
          </a:prstGeom>
          <a:solidFill>
            <a:schemeClr val="bg1">
              <a:alpha val="69804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611560" y="6237312"/>
            <a:ext cx="7516440" cy="620688"/>
          </a:xfrm>
          <a:prstGeom prst="rect">
            <a:avLst/>
          </a:prstGeom>
          <a:solidFill>
            <a:schemeClr val="bg1">
              <a:alpha val="69804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755576" y="1628800"/>
            <a:ext cx="7344816" cy="3096344"/>
          </a:xfrm>
          <a:prstGeom prst="rect">
            <a:avLst/>
          </a:prstGeom>
          <a:solidFill>
            <a:schemeClr val="bg1">
              <a:alpha val="69804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1763688" y="4725144"/>
            <a:ext cx="6408712" cy="1512168"/>
          </a:xfrm>
          <a:prstGeom prst="rect">
            <a:avLst/>
          </a:prstGeom>
          <a:solidFill>
            <a:schemeClr val="bg1">
              <a:alpha val="69804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IDE Cables</a:t>
            </a:r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843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96136" y="1196752"/>
            <a:ext cx="2838450" cy="274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6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1988840"/>
            <a:ext cx="3143250" cy="414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7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86375" y="3965575"/>
            <a:ext cx="3857625" cy="289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8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707904" y="3140968"/>
            <a:ext cx="1514475" cy="3333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5183560" y="5445224"/>
            <a:ext cx="3960440" cy="141277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909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 err="1" smtClean="0"/>
              <a:t>SATA</a:t>
            </a:r>
            <a:r>
              <a:rPr lang="en-GB" sz="4800" dirty="0" smtClean="0"/>
              <a:t> Connectors</a:t>
            </a:r>
            <a:endParaRPr lang="en-US" dirty="0" smtClean="0"/>
          </a:p>
        </p:txBody>
      </p:sp>
      <p:pic>
        <p:nvPicPr>
          <p:cNvPr id="5124" name="Content Placeholder 8" descr="gigabyte g31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648071" y="1484784"/>
            <a:ext cx="7596337" cy="5378206"/>
          </a:xfrm>
        </p:spPr>
      </p:pic>
      <p:sp>
        <p:nvSpPr>
          <p:cNvPr id="6" name="Rectangle 5"/>
          <p:cNvSpPr/>
          <p:nvPr/>
        </p:nvSpPr>
        <p:spPr>
          <a:xfrm>
            <a:off x="683568" y="4725144"/>
            <a:ext cx="1080120" cy="1512168"/>
          </a:xfrm>
          <a:prstGeom prst="rect">
            <a:avLst/>
          </a:prstGeom>
          <a:solidFill>
            <a:schemeClr val="bg1">
              <a:alpha val="69804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611560" y="6237312"/>
            <a:ext cx="7516440" cy="620688"/>
          </a:xfrm>
          <a:prstGeom prst="rect">
            <a:avLst/>
          </a:prstGeom>
          <a:solidFill>
            <a:schemeClr val="bg1">
              <a:alpha val="69804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755576" y="1628800"/>
            <a:ext cx="7344816" cy="3096344"/>
          </a:xfrm>
          <a:prstGeom prst="rect">
            <a:avLst/>
          </a:prstGeom>
          <a:solidFill>
            <a:schemeClr val="bg1">
              <a:alpha val="69804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2483768" y="4725144"/>
            <a:ext cx="5688632" cy="1512168"/>
          </a:xfrm>
          <a:prstGeom prst="rect">
            <a:avLst/>
          </a:prstGeom>
          <a:solidFill>
            <a:schemeClr val="bg1">
              <a:alpha val="69804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SATA</a:t>
            </a:r>
            <a:endParaRPr lang="en-GB" dirty="0"/>
          </a:p>
        </p:txBody>
      </p:sp>
      <p:pic>
        <p:nvPicPr>
          <p:cNvPr id="2048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313" y="1643063"/>
            <a:ext cx="3757612" cy="2376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4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72125" y="1000125"/>
            <a:ext cx="3357563" cy="310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5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4313" y="4286250"/>
            <a:ext cx="1719262" cy="179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6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43438" y="4324350"/>
            <a:ext cx="3971925" cy="2533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7" name="Picture 6" descr="sata1.jpg"/>
          <p:cNvPicPr>
            <a:picLocks noChangeAspect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500313" y="4857750"/>
            <a:ext cx="1881187" cy="1693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5183560" y="5445224"/>
            <a:ext cx="3960440" cy="141277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909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 smtClean="0"/>
              <a:t>Floppy Drive connectors</a:t>
            </a:r>
            <a:endParaRPr lang="en-US" dirty="0" smtClean="0"/>
          </a:p>
        </p:txBody>
      </p:sp>
      <p:pic>
        <p:nvPicPr>
          <p:cNvPr id="5124" name="Content Placeholder 8" descr="gigabyte g31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648071" y="1484784"/>
            <a:ext cx="7596337" cy="5378206"/>
          </a:xfrm>
        </p:spPr>
      </p:pic>
      <p:sp>
        <p:nvSpPr>
          <p:cNvPr id="6" name="Rectangle 5"/>
          <p:cNvSpPr/>
          <p:nvPr/>
        </p:nvSpPr>
        <p:spPr>
          <a:xfrm>
            <a:off x="683568" y="1772816"/>
            <a:ext cx="576064" cy="1080120"/>
          </a:xfrm>
          <a:prstGeom prst="rect">
            <a:avLst/>
          </a:prstGeom>
          <a:solidFill>
            <a:schemeClr val="bg1">
              <a:alpha val="69804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611560" y="6237312"/>
            <a:ext cx="7516440" cy="620688"/>
          </a:xfrm>
          <a:prstGeom prst="rect">
            <a:avLst/>
          </a:prstGeom>
          <a:solidFill>
            <a:schemeClr val="bg1">
              <a:alpha val="69804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1259632" y="1628800"/>
            <a:ext cx="6840760" cy="3096344"/>
          </a:xfrm>
          <a:prstGeom prst="rect">
            <a:avLst/>
          </a:prstGeom>
          <a:solidFill>
            <a:schemeClr val="bg1">
              <a:alpha val="69804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755576" y="4725144"/>
            <a:ext cx="7416824" cy="1512168"/>
          </a:xfrm>
          <a:prstGeom prst="rect">
            <a:avLst/>
          </a:prstGeom>
          <a:solidFill>
            <a:schemeClr val="bg1">
              <a:alpha val="69804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5183560" y="5445224"/>
            <a:ext cx="3960440" cy="141277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909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 smtClean="0"/>
              <a:t>Processor Socket</a:t>
            </a:r>
            <a:endParaRPr lang="en-US" dirty="0" smtClean="0"/>
          </a:p>
        </p:txBody>
      </p:sp>
      <p:pic>
        <p:nvPicPr>
          <p:cNvPr id="5124" name="Content Placeholder 8" descr="gigabyte g31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648071" y="1484784"/>
            <a:ext cx="7596337" cy="5378206"/>
          </a:xfrm>
        </p:spPr>
      </p:pic>
      <p:sp>
        <p:nvSpPr>
          <p:cNvPr id="6" name="Rectangle 5"/>
          <p:cNvSpPr/>
          <p:nvPr/>
        </p:nvSpPr>
        <p:spPr>
          <a:xfrm>
            <a:off x="827584" y="3140968"/>
            <a:ext cx="5040560" cy="1584176"/>
          </a:xfrm>
          <a:prstGeom prst="rect">
            <a:avLst/>
          </a:prstGeom>
          <a:solidFill>
            <a:schemeClr val="bg1">
              <a:alpha val="69804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539552" y="1628800"/>
            <a:ext cx="7560840" cy="1512168"/>
          </a:xfrm>
          <a:prstGeom prst="rect">
            <a:avLst/>
          </a:prstGeom>
          <a:solidFill>
            <a:schemeClr val="bg1">
              <a:alpha val="69804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755576" y="4725144"/>
            <a:ext cx="7416824" cy="2132856"/>
          </a:xfrm>
          <a:prstGeom prst="rect">
            <a:avLst/>
          </a:prstGeom>
          <a:solidFill>
            <a:schemeClr val="bg1">
              <a:alpha val="69804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7164288" y="3140968"/>
            <a:ext cx="864096" cy="1584176"/>
          </a:xfrm>
          <a:prstGeom prst="rect">
            <a:avLst/>
          </a:prstGeom>
          <a:solidFill>
            <a:schemeClr val="bg1">
              <a:alpha val="69804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60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96136" y="2143125"/>
            <a:ext cx="3043238" cy="2466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06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CPU’s</a:t>
            </a:r>
            <a:endParaRPr lang="en-US" dirty="0" smtClean="0"/>
          </a:p>
        </p:txBody>
      </p:sp>
      <p:sp>
        <p:nvSpPr>
          <p:cNvPr id="706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CPU is the brain of a </a:t>
            </a:r>
            <a:br>
              <a:rPr lang="en-GB" dirty="0" smtClean="0"/>
            </a:br>
            <a:r>
              <a:rPr lang="en-GB" dirty="0" smtClean="0"/>
              <a:t>Computer</a:t>
            </a:r>
          </a:p>
          <a:p>
            <a:r>
              <a:rPr lang="en-US" dirty="0" smtClean="0"/>
              <a:t>Performs all the instruction, </a:t>
            </a:r>
            <a:br>
              <a:rPr lang="en-US" dirty="0" smtClean="0"/>
            </a:br>
            <a:r>
              <a:rPr lang="en-US" dirty="0" smtClean="0"/>
              <a:t>logic, and mathematical </a:t>
            </a:r>
            <a:br>
              <a:rPr lang="en-US" dirty="0" smtClean="0"/>
            </a:br>
            <a:r>
              <a:rPr lang="en-US" dirty="0" smtClean="0"/>
              <a:t>processing in a computer</a:t>
            </a:r>
            <a:r>
              <a:rPr lang="en-GB" dirty="0" smtClean="0"/>
              <a:t>.</a:t>
            </a:r>
            <a:endParaRPr lang="en-US" dirty="0" smtClean="0"/>
          </a:p>
        </p:txBody>
      </p:sp>
      <p:pic>
        <p:nvPicPr>
          <p:cNvPr id="23556" name="Picture 4" descr="XP 1900 CPU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736" y="4653136"/>
            <a:ext cx="2159000" cy="2147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7" name="Picture 5" descr="CPU_with_pins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11760" y="4725144"/>
            <a:ext cx="2592388" cy="1944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8" name="Picture 3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429250" y="4686300"/>
            <a:ext cx="3714750" cy="2171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9" name="Picture 4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652120" y="60598"/>
            <a:ext cx="3398837" cy="200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5183560" y="5445224"/>
            <a:ext cx="3960440" cy="141277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909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 smtClean="0"/>
              <a:t>BIOS Chip</a:t>
            </a:r>
            <a:endParaRPr lang="en-US" dirty="0" smtClean="0"/>
          </a:p>
        </p:txBody>
      </p:sp>
      <p:pic>
        <p:nvPicPr>
          <p:cNvPr id="5124" name="Content Placeholder 8" descr="gigabyte g31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648071" y="1484784"/>
            <a:ext cx="7596337" cy="5378206"/>
          </a:xfrm>
        </p:spPr>
      </p:pic>
      <p:sp>
        <p:nvSpPr>
          <p:cNvPr id="9" name="Rectangle 8"/>
          <p:cNvSpPr/>
          <p:nvPr/>
        </p:nvSpPr>
        <p:spPr>
          <a:xfrm>
            <a:off x="2267744" y="1628800"/>
            <a:ext cx="5832648" cy="1008112"/>
          </a:xfrm>
          <a:prstGeom prst="rect">
            <a:avLst/>
          </a:prstGeom>
          <a:solidFill>
            <a:schemeClr val="bg1">
              <a:alpha val="69804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755576" y="2636912"/>
            <a:ext cx="7416824" cy="4221088"/>
          </a:xfrm>
          <a:prstGeom prst="rect">
            <a:avLst/>
          </a:prstGeom>
          <a:solidFill>
            <a:schemeClr val="bg1">
              <a:alpha val="69804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/>
          <p:cNvSpPr/>
          <p:nvPr/>
        </p:nvSpPr>
        <p:spPr>
          <a:xfrm>
            <a:off x="611560" y="1628800"/>
            <a:ext cx="864096" cy="1008112"/>
          </a:xfrm>
          <a:prstGeom prst="rect">
            <a:avLst/>
          </a:prstGeom>
          <a:solidFill>
            <a:schemeClr val="bg1">
              <a:alpha val="69804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5183560" y="5445224"/>
            <a:ext cx="3960440" cy="141277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909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 smtClean="0"/>
              <a:t>BIOS Battery</a:t>
            </a:r>
            <a:endParaRPr lang="en-US" dirty="0" smtClean="0"/>
          </a:p>
        </p:txBody>
      </p:sp>
      <p:pic>
        <p:nvPicPr>
          <p:cNvPr id="5124" name="Content Placeholder 8" descr="gigabyte g31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648071" y="1484784"/>
            <a:ext cx="7596337" cy="5378206"/>
          </a:xfrm>
        </p:spPr>
      </p:pic>
      <p:sp>
        <p:nvSpPr>
          <p:cNvPr id="6" name="Rectangle 5"/>
          <p:cNvSpPr/>
          <p:nvPr/>
        </p:nvSpPr>
        <p:spPr>
          <a:xfrm>
            <a:off x="827584" y="4005064"/>
            <a:ext cx="1584176" cy="720080"/>
          </a:xfrm>
          <a:prstGeom prst="rect">
            <a:avLst/>
          </a:prstGeom>
          <a:solidFill>
            <a:schemeClr val="bg1">
              <a:alpha val="69804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539552" y="1628800"/>
            <a:ext cx="7560840" cy="2376264"/>
          </a:xfrm>
          <a:prstGeom prst="rect">
            <a:avLst/>
          </a:prstGeom>
          <a:solidFill>
            <a:schemeClr val="bg1">
              <a:alpha val="69804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755576" y="4725144"/>
            <a:ext cx="7416824" cy="2132856"/>
          </a:xfrm>
          <a:prstGeom prst="rect">
            <a:avLst/>
          </a:prstGeom>
          <a:solidFill>
            <a:schemeClr val="bg1">
              <a:alpha val="69804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3131840" y="4005064"/>
            <a:ext cx="4896544" cy="720080"/>
          </a:xfrm>
          <a:prstGeom prst="rect">
            <a:avLst/>
          </a:prstGeom>
          <a:solidFill>
            <a:schemeClr val="bg1">
              <a:alpha val="69804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External Connectors </a:t>
            </a:r>
            <a:endParaRPr lang="en-GB" dirty="0"/>
          </a:p>
        </p:txBody>
      </p:sp>
      <p:pic>
        <p:nvPicPr>
          <p:cNvPr id="27651" name="Content Placeholder 3" descr="end bit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63" y="1714500"/>
            <a:ext cx="8278812" cy="2500313"/>
          </a:xfrm>
          <a:noFill/>
          <a:ln>
            <a:miter lim="800000"/>
            <a:headEnd/>
            <a:tailEnd/>
          </a:ln>
        </p:spPr>
      </p:pic>
      <p:cxnSp>
        <p:nvCxnSpPr>
          <p:cNvPr id="27652" name="Straight Arrow Connector 5"/>
          <p:cNvCxnSpPr>
            <a:cxnSpLocks noChangeShapeType="1"/>
          </p:cNvCxnSpPr>
          <p:nvPr/>
        </p:nvCxnSpPr>
        <p:spPr bwMode="auto">
          <a:xfrm rot="5400000" flipH="1" flipV="1">
            <a:off x="321469" y="4179094"/>
            <a:ext cx="1143000" cy="71438"/>
          </a:xfrm>
          <a:prstGeom prst="straightConnector1">
            <a:avLst/>
          </a:prstGeom>
          <a:noFill/>
          <a:ln w="38100" algn="ctr">
            <a:solidFill>
              <a:srgbClr val="FF3300"/>
            </a:solidFill>
            <a:round/>
            <a:headEnd/>
            <a:tailEnd type="arrow" w="med" len="med"/>
          </a:ln>
        </p:spPr>
      </p:cxnSp>
      <p:cxnSp>
        <p:nvCxnSpPr>
          <p:cNvPr id="27653" name="Straight Arrow Connector 13"/>
          <p:cNvCxnSpPr>
            <a:cxnSpLocks noChangeShapeType="1"/>
          </p:cNvCxnSpPr>
          <p:nvPr/>
        </p:nvCxnSpPr>
        <p:spPr bwMode="auto">
          <a:xfrm rot="5400000" flipH="1" flipV="1">
            <a:off x="1891507" y="3821906"/>
            <a:ext cx="2216150" cy="1587"/>
          </a:xfrm>
          <a:prstGeom prst="straightConnector1">
            <a:avLst/>
          </a:prstGeom>
          <a:noFill/>
          <a:ln w="38100" algn="ctr">
            <a:solidFill>
              <a:srgbClr val="000000"/>
            </a:solidFill>
            <a:round/>
            <a:headEnd/>
            <a:tailEnd type="arrow" w="med" len="med"/>
          </a:ln>
        </p:spPr>
      </p:cxnSp>
      <p:cxnSp>
        <p:nvCxnSpPr>
          <p:cNvPr id="27654" name="Straight Arrow Connector 15"/>
          <p:cNvCxnSpPr>
            <a:cxnSpLocks noChangeShapeType="1"/>
          </p:cNvCxnSpPr>
          <p:nvPr/>
        </p:nvCxnSpPr>
        <p:spPr bwMode="auto">
          <a:xfrm rot="5400000" flipH="1" flipV="1">
            <a:off x="3322638" y="4608513"/>
            <a:ext cx="1784350" cy="0"/>
          </a:xfrm>
          <a:prstGeom prst="straightConnector1">
            <a:avLst/>
          </a:prstGeom>
          <a:noFill/>
          <a:ln w="38100" algn="ctr">
            <a:solidFill>
              <a:srgbClr val="FF3300"/>
            </a:solidFill>
            <a:round/>
            <a:headEnd/>
            <a:tailEnd type="arrow" w="med" len="med"/>
          </a:ln>
        </p:spPr>
      </p:cxnSp>
      <p:cxnSp>
        <p:nvCxnSpPr>
          <p:cNvPr id="27655" name="Straight Arrow Connector 18"/>
          <p:cNvCxnSpPr>
            <a:cxnSpLocks noChangeShapeType="1"/>
          </p:cNvCxnSpPr>
          <p:nvPr/>
        </p:nvCxnSpPr>
        <p:spPr bwMode="auto">
          <a:xfrm flipV="1">
            <a:off x="5573713" y="3859213"/>
            <a:ext cx="0" cy="1730027"/>
          </a:xfrm>
          <a:prstGeom prst="straightConnector1">
            <a:avLst/>
          </a:prstGeom>
          <a:noFill/>
          <a:ln w="38100" algn="ctr">
            <a:solidFill>
              <a:srgbClr val="000000"/>
            </a:solidFill>
            <a:round/>
            <a:headEnd/>
            <a:tailEnd type="arrow" w="med" len="med"/>
          </a:ln>
        </p:spPr>
      </p:cxnSp>
      <p:cxnSp>
        <p:nvCxnSpPr>
          <p:cNvPr id="27656" name="Straight Arrow Connector 20"/>
          <p:cNvCxnSpPr>
            <a:cxnSpLocks noChangeShapeType="1"/>
          </p:cNvCxnSpPr>
          <p:nvPr/>
        </p:nvCxnSpPr>
        <p:spPr bwMode="auto">
          <a:xfrm rot="5400000" flipH="1" flipV="1">
            <a:off x="5107781" y="3891757"/>
            <a:ext cx="2359025" cy="1588"/>
          </a:xfrm>
          <a:prstGeom prst="straightConnector1">
            <a:avLst/>
          </a:prstGeom>
          <a:noFill/>
          <a:ln w="38100" algn="ctr">
            <a:solidFill>
              <a:srgbClr val="FF3300"/>
            </a:solidFill>
            <a:round/>
            <a:headEnd/>
            <a:tailEnd/>
          </a:ln>
        </p:spPr>
      </p:cxnSp>
      <p:cxnSp>
        <p:nvCxnSpPr>
          <p:cNvPr id="27657" name="Straight Arrow Connector 24"/>
          <p:cNvCxnSpPr>
            <a:cxnSpLocks noChangeShapeType="1"/>
          </p:cNvCxnSpPr>
          <p:nvPr/>
        </p:nvCxnSpPr>
        <p:spPr bwMode="auto">
          <a:xfrm flipH="1" flipV="1">
            <a:off x="8001000" y="3000375"/>
            <a:ext cx="1" cy="1508745"/>
          </a:xfrm>
          <a:prstGeom prst="straightConnector1">
            <a:avLst/>
          </a:prstGeom>
          <a:noFill/>
          <a:ln w="38100" algn="ctr">
            <a:solidFill>
              <a:srgbClr val="000000"/>
            </a:solidFill>
            <a:round/>
            <a:headEnd/>
            <a:tailEnd type="arrow" w="med" len="med"/>
          </a:ln>
        </p:spPr>
      </p:cxnSp>
      <p:sp>
        <p:nvSpPr>
          <p:cNvPr id="27658" name="TextBox 11"/>
          <p:cNvSpPr txBox="1">
            <a:spLocks noChangeArrowheads="1"/>
          </p:cNvSpPr>
          <p:nvPr/>
        </p:nvSpPr>
        <p:spPr bwMode="auto">
          <a:xfrm>
            <a:off x="285750" y="4714875"/>
            <a:ext cx="1714500" cy="1631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sz="2000" b="1" dirty="0"/>
              <a:t>PS/2 Ports</a:t>
            </a:r>
            <a:r>
              <a:rPr lang="en-US" sz="2000" dirty="0"/>
              <a:t>- Connections for keyboard (purple) and mouse (green)</a:t>
            </a:r>
            <a:endParaRPr lang="en-GB" sz="2000" dirty="0"/>
          </a:p>
        </p:txBody>
      </p:sp>
      <p:sp>
        <p:nvSpPr>
          <p:cNvPr id="27659" name="TextBox 12"/>
          <p:cNvSpPr txBox="1">
            <a:spLocks noChangeArrowheads="1"/>
          </p:cNvSpPr>
          <p:nvPr/>
        </p:nvSpPr>
        <p:spPr bwMode="auto">
          <a:xfrm>
            <a:off x="2143125" y="4857750"/>
            <a:ext cx="1714500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sz="2000" b="1" dirty="0"/>
              <a:t>Parallel Port</a:t>
            </a:r>
            <a:endParaRPr lang="en-GB" sz="2000" dirty="0"/>
          </a:p>
        </p:txBody>
      </p:sp>
      <p:sp>
        <p:nvSpPr>
          <p:cNvPr id="27660" name="TextBox 13"/>
          <p:cNvSpPr txBox="1">
            <a:spLocks noChangeArrowheads="1"/>
          </p:cNvSpPr>
          <p:nvPr/>
        </p:nvSpPr>
        <p:spPr bwMode="auto">
          <a:xfrm>
            <a:off x="3429000" y="5416550"/>
            <a:ext cx="1714500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sz="2000" b="1"/>
              <a:t>VGA Port</a:t>
            </a:r>
            <a:endParaRPr lang="en-GB" sz="2000"/>
          </a:p>
        </p:txBody>
      </p:sp>
      <p:sp>
        <p:nvSpPr>
          <p:cNvPr id="27661" name="TextBox 14"/>
          <p:cNvSpPr txBox="1">
            <a:spLocks noChangeArrowheads="1"/>
          </p:cNvSpPr>
          <p:nvPr/>
        </p:nvSpPr>
        <p:spPr bwMode="auto">
          <a:xfrm>
            <a:off x="4889060" y="5603754"/>
            <a:ext cx="1714500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sz="2000" b="1" dirty="0"/>
              <a:t>USB Ports</a:t>
            </a:r>
            <a:endParaRPr lang="en-GB" sz="2000" dirty="0"/>
          </a:p>
        </p:txBody>
      </p:sp>
      <p:sp>
        <p:nvSpPr>
          <p:cNvPr id="27662" name="TextBox 15"/>
          <p:cNvSpPr txBox="1">
            <a:spLocks noChangeArrowheads="1"/>
          </p:cNvSpPr>
          <p:nvPr/>
        </p:nvSpPr>
        <p:spPr bwMode="auto">
          <a:xfrm>
            <a:off x="5796136" y="5085184"/>
            <a:ext cx="1714500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sz="2000" b="1" dirty="0"/>
              <a:t>Ethernet Port</a:t>
            </a:r>
            <a:endParaRPr lang="en-GB" sz="2000" dirty="0"/>
          </a:p>
        </p:txBody>
      </p:sp>
      <p:cxnSp>
        <p:nvCxnSpPr>
          <p:cNvPr id="27663" name="Straight Arrow Connector 18"/>
          <p:cNvCxnSpPr>
            <a:cxnSpLocks noChangeShapeType="1"/>
          </p:cNvCxnSpPr>
          <p:nvPr/>
        </p:nvCxnSpPr>
        <p:spPr bwMode="auto">
          <a:xfrm>
            <a:off x="6286500" y="2714625"/>
            <a:ext cx="428625" cy="0"/>
          </a:xfrm>
          <a:prstGeom prst="straightConnector1">
            <a:avLst/>
          </a:prstGeom>
          <a:noFill/>
          <a:ln w="38100" algn="ctr">
            <a:solidFill>
              <a:srgbClr val="FF3300"/>
            </a:solidFill>
            <a:round/>
            <a:headEnd/>
            <a:tailEnd type="arrow" w="med" len="med"/>
          </a:ln>
        </p:spPr>
      </p:cxnSp>
      <p:sp>
        <p:nvSpPr>
          <p:cNvPr id="27664" name="TextBox 23"/>
          <p:cNvSpPr txBox="1">
            <a:spLocks noChangeArrowheads="1"/>
          </p:cNvSpPr>
          <p:nvPr/>
        </p:nvSpPr>
        <p:spPr bwMode="auto">
          <a:xfrm>
            <a:off x="7164288" y="4541058"/>
            <a:ext cx="1714500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sz="2000" b="1" dirty="0"/>
              <a:t>Audio Output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8" grpId="0"/>
      <p:bldP spid="27659" grpId="0"/>
      <p:bldP spid="27660" grpId="0"/>
      <p:bldP spid="27661" grpId="0"/>
      <p:bldP spid="27662" grpId="0"/>
      <p:bldP spid="27664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owerpoint New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Powerpoint New</Template>
  <TotalTime>36</TotalTime>
  <Words>401</Words>
  <Application>Microsoft Office PowerPoint</Application>
  <PresentationFormat>On-screen Show (4:3)</PresentationFormat>
  <Paragraphs>85</Paragraphs>
  <Slides>23</Slides>
  <Notes>10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4" baseType="lpstr">
      <vt:lpstr>Powerpoint New</vt:lpstr>
      <vt:lpstr>The Motherboard</vt:lpstr>
      <vt:lpstr>Motherboard</vt:lpstr>
      <vt:lpstr>Form Factor</vt:lpstr>
      <vt:lpstr>Form Factor Comparision</vt:lpstr>
      <vt:lpstr>ATX Power Supply</vt:lpstr>
      <vt:lpstr>Chip Set</vt:lpstr>
      <vt:lpstr>South Bridge</vt:lpstr>
      <vt:lpstr>North Bridge</vt:lpstr>
      <vt:lpstr>Motherboard</vt:lpstr>
      <vt:lpstr>PCI Slots</vt:lpstr>
      <vt:lpstr>AGP/PCI Express Slot</vt:lpstr>
      <vt:lpstr>RAM Slots</vt:lpstr>
      <vt:lpstr>RAM</vt:lpstr>
      <vt:lpstr>IDE Connectors</vt:lpstr>
      <vt:lpstr>IDE Cables</vt:lpstr>
      <vt:lpstr>SATA Connectors</vt:lpstr>
      <vt:lpstr>SATA</vt:lpstr>
      <vt:lpstr>Floppy Drive connectors</vt:lpstr>
      <vt:lpstr>Processor Socket</vt:lpstr>
      <vt:lpstr>CPU’s</vt:lpstr>
      <vt:lpstr>BIOS Chip</vt:lpstr>
      <vt:lpstr>BIOS Battery</vt:lpstr>
      <vt:lpstr>External Connectors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Graham Rees-Evans</dc:creator>
  <cp:lastModifiedBy>Graham Rees-Evans</cp:lastModifiedBy>
  <cp:revision>6</cp:revision>
  <dcterms:created xsi:type="dcterms:W3CDTF">2011-10-12T23:43:10Z</dcterms:created>
  <dcterms:modified xsi:type="dcterms:W3CDTF">2011-10-13T00:19:20Z</dcterms:modified>
</cp:coreProperties>
</file>