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9.xml" ContentType="application/vnd.openxmlformats-officedocument.theme+xml"/>
  <Override PartName="/ppt/slideLayouts/slideLayout13.xml" ContentType="application/vnd.openxmlformats-officedocument.presentationml.slideLayout+xml"/>
  <Override PartName="/ppt/theme/theme10.xml" ContentType="application/vnd.openxmlformats-officedocument.theme+xml"/>
  <Override PartName="/ppt/slideLayouts/slideLayout14.xml" ContentType="application/vnd.openxmlformats-officedocument.presentationml.slideLayout+xml"/>
  <Override PartName="/ppt/theme/theme11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12.xml" ContentType="application/vnd.openxmlformats-officedocument.theme+xml"/>
  <Override PartName="/ppt/slideLayouts/slideLayout17.xml" ContentType="application/vnd.openxmlformats-officedocument.presentationml.slideLayout+xml"/>
  <Override PartName="/ppt/theme/theme13.xml" ContentType="application/vnd.openxmlformats-officedocument.theme+xml"/>
  <Override PartName="/ppt/slideLayouts/slideLayout18.xml" ContentType="application/vnd.openxmlformats-officedocument.presentationml.slideLayout+xml"/>
  <Override PartName="/ppt/theme/theme14.xml" ContentType="application/vnd.openxmlformats-officedocument.theme+xml"/>
  <Override PartName="/ppt/slideLayouts/slideLayout19.xml" ContentType="application/vnd.openxmlformats-officedocument.presentationml.slideLayout+xml"/>
  <Override PartName="/ppt/theme/theme15.xml" ContentType="application/vnd.openxmlformats-officedocument.theme+xml"/>
  <Override PartName="/ppt/slideLayouts/slideLayout20.xml" ContentType="application/vnd.openxmlformats-officedocument.presentationml.slideLayout+xml"/>
  <Override PartName="/ppt/theme/theme16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7.xml" ContentType="application/vnd.openxmlformats-officedocument.theme+xml"/>
  <Override PartName="/ppt/slideLayouts/slideLayout29.xml" ContentType="application/vnd.openxmlformats-officedocument.presentationml.slideLayout+xml"/>
  <Override PartName="/ppt/theme/theme18.xml" ContentType="application/vnd.openxmlformats-officedocument.theme+xml"/>
  <Override PartName="/ppt/slideLayouts/slideLayout30.xml" ContentType="application/vnd.openxmlformats-officedocument.presentationml.slideLayout+xml"/>
  <Override PartName="/ppt/theme/theme19.xml" ContentType="application/vnd.openxmlformats-officedocument.theme+xml"/>
  <Override PartName="/ppt/slideLayouts/slideLayout31.xml" ContentType="application/vnd.openxmlformats-officedocument.presentationml.slideLayout+xml"/>
  <Override PartName="/ppt/theme/theme20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  <p:sldMasterId id="2147483710" r:id="rId24"/>
  </p:sldMasterIdLst>
  <p:notesMasterIdLst>
    <p:notesMasterId r:id="rId43"/>
  </p:notesMasterIdLst>
  <p:sldIdLst>
    <p:sldId id="261" r:id="rId25"/>
    <p:sldId id="298" r:id="rId26"/>
    <p:sldId id="312" r:id="rId27"/>
    <p:sldId id="262" r:id="rId28"/>
    <p:sldId id="314" r:id="rId29"/>
    <p:sldId id="317" r:id="rId30"/>
    <p:sldId id="318" r:id="rId31"/>
    <p:sldId id="315" r:id="rId32"/>
    <p:sldId id="294" r:id="rId33"/>
    <p:sldId id="319" r:id="rId34"/>
    <p:sldId id="297" r:id="rId35"/>
    <p:sldId id="308" r:id="rId36"/>
    <p:sldId id="300" r:id="rId37"/>
    <p:sldId id="301" r:id="rId38"/>
    <p:sldId id="302" r:id="rId39"/>
    <p:sldId id="303" r:id="rId40"/>
    <p:sldId id="320" r:id="rId41"/>
    <p:sldId id="321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7A8C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765" autoAdjust="0"/>
    <p:restoredTop sz="93636" autoAdjust="0"/>
  </p:normalViewPr>
  <p:slideViewPr>
    <p:cSldViewPr snapToGrid="0">
      <p:cViewPr varScale="1">
        <p:scale>
          <a:sx n="59" d="100"/>
          <a:sy n="59" d="100"/>
        </p:scale>
        <p:origin x="108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2.xml"/><Relationship Id="rId39" Type="http://schemas.openxmlformats.org/officeDocument/2006/relationships/slide" Target="slides/slide15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0.xml"/><Relationship Id="rId42" Type="http://schemas.openxmlformats.org/officeDocument/2006/relationships/slide" Target="slides/slide18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5.xml"/><Relationship Id="rId41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slide" Target="slides/slide16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7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5198A9-804D-40D1-8C60-0B231F52BBB0}" type="doc">
      <dgm:prSet loTypeId="urn:microsoft.com/office/officeart/2005/8/layout/default" loCatId="list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9C6B1EC-F041-4B83-A69A-B5B943AA88E7}">
      <dgm:prSet phldrT="[Text]"/>
      <dgm:spPr/>
      <dgm:t>
        <a:bodyPr/>
        <a:lstStyle/>
        <a:p>
          <a:r>
            <a:rPr lang="en-US" b="1" dirty="0"/>
            <a:t>Long Term Plans</a:t>
          </a:r>
        </a:p>
      </dgm:t>
    </dgm:pt>
    <dgm:pt modelId="{43E0D2A0-2B54-4E89-B257-203978BBCB33}" type="parTrans" cxnId="{5D837CD5-972D-4F68-8D14-49B2C6DFBCC4}">
      <dgm:prSet/>
      <dgm:spPr/>
      <dgm:t>
        <a:bodyPr/>
        <a:lstStyle/>
        <a:p>
          <a:endParaRPr lang="en-US"/>
        </a:p>
      </dgm:t>
    </dgm:pt>
    <dgm:pt modelId="{CE2C4236-4243-446E-BFFD-AA8B5A0CD954}" type="sibTrans" cxnId="{5D837CD5-972D-4F68-8D14-49B2C6DFBCC4}">
      <dgm:prSet/>
      <dgm:spPr/>
      <dgm:t>
        <a:bodyPr/>
        <a:lstStyle/>
        <a:p>
          <a:endParaRPr lang="en-US"/>
        </a:p>
      </dgm:t>
    </dgm:pt>
    <dgm:pt modelId="{3FAC046B-E5E6-43EA-A4BF-B3DD3FB398C8}">
      <dgm:prSet phldrT="[Text]"/>
      <dgm:spPr/>
      <dgm:t>
        <a:bodyPr/>
        <a:lstStyle/>
        <a:p>
          <a:r>
            <a:rPr lang="en-GB" b="1" dirty="0"/>
            <a:t>Strategic fit </a:t>
          </a:r>
          <a:r>
            <a:rPr lang="en-GB" dirty="0"/>
            <a:t>with the business environment</a:t>
          </a:r>
          <a:endParaRPr lang="en-US" dirty="0"/>
        </a:p>
      </dgm:t>
    </dgm:pt>
    <dgm:pt modelId="{5AC98259-79A7-4D45-81F5-CC90DA2584AF}" type="parTrans" cxnId="{98FCCF9E-C4A4-4E6C-9C13-83E29BFE2AA8}">
      <dgm:prSet/>
      <dgm:spPr/>
      <dgm:t>
        <a:bodyPr/>
        <a:lstStyle/>
        <a:p>
          <a:endParaRPr lang="en-US"/>
        </a:p>
      </dgm:t>
    </dgm:pt>
    <dgm:pt modelId="{56CCEB3E-B002-4F33-B984-830C9986B6A3}" type="sibTrans" cxnId="{98FCCF9E-C4A4-4E6C-9C13-83E29BFE2AA8}">
      <dgm:prSet/>
      <dgm:spPr/>
      <dgm:t>
        <a:bodyPr/>
        <a:lstStyle/>
        <a:p>
          <a:endParaRPr lang="en-US"/>
        </a:p>
      </dgm:t>
    </dgm:pt>
    <dgm:pt modelId="{F74E006C-BA16-4F33-A621-0C70996D4B14}">
      <dgm:prSet phldrT="[Text]"/>
      <dgm:spPr/>
      <dgm:t>
        <a:bodyPr/>
        <a:lstStyle/>
        <a:p>
          <a:r>
            <a:rPr lang="en-US" b="1" dirty="0"/>
            <a:t>Scope of Firm’s Activities</a:t>
          </a:r>
        </a:p>
      </dgm:t>
    </dgm:pt>
    <dgm:pt modelId="{7976D276-36C8-4C0F-99B9-4CC038625861}" type="parTrans" cxnId="{569A9506-5D75-4C87-8F52-46198511D97F}">
      <dgm:prSet/>
      <dgm:spPr/>
      <dgm:t>
        <a:bodyPr/>
        <a:lstStyle/>
        <a:p>
          <a:endParaRPr lang="en-US"/>
        </a:p>
      </dgm:t>
    </dgm:pt>
    <dgm:pt modelId="{333A4C13-D5E1-4CC9-9E95-CB331C0E2660}" type="sibTrans" cxnId="{569A9506-5D75-4C87-8F52-46198511D97F}">
      <dgm:prSet/>
      <dgm:spPr/>
      <dgm:t>
        <a:bodyPr/>
        <a:lstStyle/>
        <a:p>
          <a:endParaRPr lang="en-US"/>
        </a:p>
      </dgm:t>
    </dgm:pt>
    <dgm:pt modelId="{C309840C-906C-4436-B5DA-F725733CB1B6}">
      <dgm:prSet phldrT="[Text]"/>
      <dgm:spPr/>
      <dgm:t>
        <a:bodyPr/>
        <a:lstStyle/>
        <a:p>
          <a:r>
            <a:rPr lang="en-GB" dirty="0"/>
            <a:t>The firm’s </a:t>
          </a:r>
          <a:r>
            <a:rPr lang="en-GB" b="1" dirty="0"/>
            <a:t>resources and competences</a:t>
          </a:r>
          <a:r>
            <a:rPr lang="en-US" b="1" dirty="0"/>
            <a:t>. </a:t>
          </a:r>
        </a:p>
      </dgm:t>
    </dgm:pt>
    <dgm:pt modelId="{5EA30E3A-B788-4D8B-8559-45BA728E6904}" type="parTrans" cxnId="{8BB62F11-5BC3-44D7-99C5-249020F09161}">
      <dgm:prSet/>
      <dgm:spPr/>
      <dgm:t>
        <a:bodyPr/>
        <a:lstStyle/>
        <a:p>
          <a:endParaRPr lang="en-US"/>
        </a:p>
      </dgm:t>
    </dgm:pt>
    <dgm:pt modelId="{77A4ED98-39D2-4E58-8E35-5321ECE7C6DC}" type="sibTrans" cxnId="{8BB62F11-5BC3-44D7-99C5-249020F09161}">
      <dgm:prSet/>
      <dgm:spPr/>
      <dgm:t>
        <a:bodyPr/>
        <a:lstStyle/>
        <a:p>
          <a:endParaRPr lang="en-US"/>
        </a:p>
      </dgm:t>
    </dgm:pt>
    <dgm:pt modelId="{CBD6E7B8-A53B-46FD-94A0-9760A3F63570}">
      <dgm:prSet/>
      <dgm:spPr/>
      <dgm:t>
        <a:bodyPr/>
        <a:lstStyle/>
        <a:p>
          <a:r>
            <a:rPr lang="en-US" dirty="0"/>
            <a:t>The </a:t>
          </a:r>
          <a:r>
            <a:rPr lang="en-US" b="1" dirty="0"/>
            <a:t>values and expectations</a:t>
          </a:r>
        </a:p>
      </dgm:t>
    </dgm:pt>
    <dgm:pt modelId="{D5DE659B-9AC3-44E7-8175-742DFCE50668}" type="parTrans" cxnId="{2367ED2C-8EC4-43A5-938F-1E3E824BE50D}">
      <dgm:prSet/>
      <dgm:spPr/>
      <dgm:t>
        <a:bodyPr/>
        <a:lstStyle/>
        <a:p>
          <a:endParaRPr lang="en-US"/>
        </a:p>
      </dgm:t>
    </dgm:pt>
    <dgm:pt modelId="{466A45DC-4550-45DF-838D-06E4E337B5F8}" type="sibTrans" cxnId="{2367ED2C-8EC4-43A5-938F-1E3E824BE50D}">
      <dgm:prSet/>
      <dgm:spPr/>
      <dgm:t>
        <a:bodyPr/>
        <a:lstStyle/>
        <a:p>
          <a:endParaRPr lang="en-US"/>
        </a:p>
      </dgm:t>
    </dgm:pt>
    <dgm:pt modelId="{D6BC9C30-0D64-4DE0-9C2A-0F99D0EB706F}">
      <dgm:prSet phldrT="[Text]"/>
      <dgm:spPr/>
      <dgm:t>
        <a:bodyPr/>
        <a:lstStyle/>
        <a:p>
          <a:r>
            <a:rPr lang="en-US" b="1" dirty="0"/>
            <a:t>Advantage</a:t>
          </a:r>
          <a:r>
            <a:rPr lang="en-US" dirty="0"/>
            <a:t> over competition</a:t>
          </a:r>
        </a:p>
      </dgm:t>
    </dgm:pt>
    <dgm:pt modelId="{5A6918AF-54B7-4E5B-BC46-E2EAA01FDCC7}" type="parTrans" cxnId="{45ACEB34-EAFB-4292-9265-A0D813F5EC3A}">
      <dgm:prSet/>
      <dgm:spPr/>
      <dgm:t>
        <a:bodyPr/>
        <a:lstStyle/>
        <a:p>
          <a:endParaRPr lang="en-US"/>
        </a:p>
      </dgm:t>
    </dgm:pt>
    <dgm:pt modelId="{10946F29-8EA5-4251-BECA-889B8CD44045}" type="sibTrans" cxnId="{45ACEB34-EAFB-4292-9265-A0D813F5EC3A}">
      <dgm:prSet/>
      <dgm:spPr/>
      <dgm:t>
        <a:bodyPr/>
        <a:lstStyle/>
        <a:p>
          <a:endParaRPr lang="en-US"/>
        </a:p>
      </dgm:t>
    </dgm:pt>
    <dgm:pt modelId="{5F5E79E3-5C69-4F43-93AE-605170537949}" type="pres">
      <dgm:prSet presAssocID="{D15198A9-804D-40D1-8C60-0B231F52BBB0}" presName="diagram" presStyleCnt="0">
        <dgm:presLayoutVars>
          <dgm:dir/>
          <dgm:resizeHandles val="exact"/>
        </dgm:presLayoutVars>
      </dgm:prSet>
      <dgm:spPr/>
    </dgm:pt>
    <dgm:pt modelId="{C512B46F-4B5C-474C-83D7-03400CECC581}" type="pres">
      <dgm:prSet presAssocID="{D9C6B1EC-F041-4B83-A69A-B5B943AA88E7}" presName="node" presStyleLbl="node1" presStyleIdx="0" presStyleCnt="6">
        <dgm:presLayoutVars>
          <dgm:bulletEnabled val="1"/>
        </dgm:presLayoutVars>
      </dgm:prSet>
      <dgm:spPr/>
    </dgm:pt>
    <dgm:pt modelId="{AB3DE362-297D-48D1-A9B4-0B5037837298}" type="pres">
      <dgm:prSet presAssocID="{CE2C4236-4243-446E-BFFD-AA8B5A0CD954}" presName="sibTrans" presStyleCnt="0"/>
      <dgm:spPr/>
    </dgm:pt>
    <dgm:pt modelId="{E5E80A0E-FCA7-47DE-88C8-59E940A3F543}" type="pres">
      <dgm:prSet presAssocID="{F74E006C-BA16-4F33-A621-0C70996D4B14}" presName="node" presStyleLbl="node1" presStyleIdx="1" presStyleCnt="6">
        <dgm:presLayoutVars>
          <dgm:bulletEnabled val="1"/>
        </dgm:presLayoutVars>
      </dgm:prSet>
      <dgm:spPr/>
    </dgm:pt>
    <dgm:pt modelId="{A4AE15A6-C0C4-4FFF-9C2C-F6A04958D708}" type="pres">
      <dgm:prSet presAssocID="{333A4C13-D5E1-4CC9-9E95-CB331C0E2660}" presName="sibTrans" presStyleCnt="0"/>
      <dgm:spPr/>
    </dgm:pt>
    <dgm:pt modelId="{88C77FC3-5D2E-4418-954E-5D14A50A385F}" type="pres">
      <dgm:prSet presAssocID="{D6BC9C30-0D64-4DE0-9C2A-0F99D0EB706F}" presName="node" presStyleLbl="node1" presStyleIdx="2" presStyleCnt="6">
        <dgm:presLayoutVars>
          <dgm:bulletEnabled val="1"/>
        </dgm:presLayoutVars>
      </dgm:prSet>
      <dgm:spPr/>
    </dgm:pt>
    <dgm:pt modelId="{31D747F6-293D-4542-A743-0821CFD2F8B0}" type="pres">
      <dgm:prSet presAssocID="{10946F29-8EA5-4251-BECA-889B8CD44045}" presName="sibTrans" presStyleCnt="0"/>
      <dgm:spPr/>
    </dgm:pt>
    <dgm:pt modelId="{D3469AB8-B77D-4813-AF39-9A3B725DF555}" type="pres">
      <dgm:prSet presAssocID="{3FAC046B-E5E6-43EA-A4BF-B3DD3FB398C8}" presName="node" presStyleLbl="node1" presStyleIdx="3" presStyleCnt="6">
        <dgm:presLayoutVars>
          <dgm:bulletEnabled val="1"/>
        </dgm:presLayoutVars>
      </dgm:prSet>
      <dgm:spPr/>
    </dgm:pt>
    <dgm:pt modelId="{558B3024-17C0-415E-8580-45AB43CDE0F0}" type="pres">
      <dgm:prSet presAssocID="{56CCEB3E-B002-4F33-B984-830C9986B6A3}" presName="sibTrans" presStyleCnt="0"/>
      <dgm:spPr/>
    </dgm:pt>
    <dgm:pt modelId="{134497CD-A0F0-459F-8C2C-A559CC965ED6}" type="pres">
      <dgm:prSet presAssocID="{C309840C-906C-4436-B5DA-F725733CB1B6}" presName="node" presStyleLbl="node1" presStyleIdx="4" presStyleCnt="6">
        <dgm:presLayoutVars>
          <dgm:bulletEnabled val="1"/>
        </dgm:presLayoutVars>
      </dgm:prSet>
      <dgm:spPr/>
    </dgm:pt>
    <dgm:pt modelId="{C96EC923-2E34-4DF9-8236-1D5C48CC9EE4}" type="pres">
      <dgm:prSet presAssocID="{77A4ED98-39D2-4E58-8E35-5321ECE7C6DC}" presName="sibTrans" presStyleCnt="0"/>
      <dgm:spPr/>
    </dgm:pt>
    <dgm:pt modelId="{D6939720-D35A-4251-B053-ECE40866AAE0}" type="pres">
      <dgm:prSet presAssocID="{CBD6E7B8-A53B-46FD-94A0-9760A3F63570}" presName="node" presStyleLbl="node1" presStyleIdx="5" presStyleCnt="6">
        <dgm:presLayoutVars>
          <dgm:bulletEnabled val="1"/>
        </dgm:presLayoutVars>
      </dgm:prSet>
      <dgm:spPr/>
    </dgm:pt>
  </dgm:ptLst>
  <dgm:cxnLst>
    <dgm:cxn modelId="{569A9506-5D75-4C87-8F52-46198511D97F}" srcId="{D15198A9-804D-40D1-8C60-0B231F52BBB0}" destId="{F74E006C-BA16-4F33-A621-0C70996D4B14}" srcOrd="1" destOrd="0" parTransId="{7976D276-36C8-4C0F-99B9-4CC038625861}" sibTransId="{333A4C13-D5E1-4CC9-9E95-CB331C0E2660}"/>
    <dgm:cxn modelId="{8BB62F11-5BC3-44D7-99C5-249020F09161}" srcId="{D15198A9-804D-40D1-8C60-0B231F52BBB0}" destId="{C309840C-906C-4436-B5DA-F725733CB1B6}" srcOrd="4" destOrd="0" parTransId="{5EA30E3A-B788-4D8B-8559-45BA728E6904}" sibTransId="{77A4ED98-39D2-4E58-8E35-5321ECE7C6DC}"/>
    <dgm:cxn modelId="{682A3517-2E2D-42BC-A4DB-A0CDD5CBFF65}" type="presOf" srcId="{D15198A9-804D-40D1-8C60-0B231F52BBB0}" destId="{5F5E79E3-5C69-4F43-93AE-605170537949}" srcOrd="0" destOrd="0" presId="urn:microsoft.com/office/officeart/2005/8/layout/default"/>
    <dgm:cxn modelId="{2367ED2C-8EC4-43A5-938F-1E3E824BE50D}" srcId="{D15198A9-804D-40D1-8C60-0B231F52BBB0}" destId="{CBD6E7B8-A53B-46FD-94A0-9760A3F63570}" srcOrd="5" destOrd="0" parTransId="{D5DE659B-9AC3-44E7-8175-742DFCE50668}" sibTransId="{466A45DC-4550-45DF-838D-06E4E337B5F8}"/>
    <dgm:cxn modelId="{45ACEB34-EAFB-4292-9265-A0D813F5EC3A}" srcId="{D15198A9-804D-40D1-8C60-0B231F52BBB0}" destId="{D6BC9C30-0D64-4DE0-9C2A-0F99D0EB706F}" srcOrd="2" destOrd="0" parTransId="{5A6918AF-54B7-4E5B-BC46-E2EAA01FDCC7}" sibTransId="{10946F29-8EA5-4251-BECA-889B8CD44045}"/>
    <dgm:cxn modelId="{AD2CCB48-24C6-44D3-9AB0-ABF85E1E4B25}" type="presOf" srcId="{D9C6B1EC-F041-4B83-A69A-B5B943AA88E7}" destId="{C512B46F-4B5C-474C-83D7-03400CECC581}" srcOrd="0" destOrd="0" presId="urn:microsoft.com/office/officeart/2005/8/layout/default"/>
    <dgm:cxn modelId="{1E6EDC4E-03A2-4047-9041-FB71EAABA642}" type="presOf" srcId="{F74E006C-BA16-4F33-A621-0C70996D4B14}" destId="{E5E80A0E-FCA7-47DE-88C8-59E940A3F543}" srcOrd="0" destOrd="0" presId="urn:microsoft.com/office/officeart/2005/8/layout/default"/>
    <dgm:cxn modelId="{18E3616F-F77B-411E-A7DA-187BB231A381}" type="presOf" srcId="{D6BC9C30-0D64-4DE0-9C2A-0F99D0EB706F}" destId="{88C77FC3-5D2E-4418-954E-5D14A50A385F}" srcOrd="0" destOrd="0" presId="urn:microsoft.com/office/officeart/2005/8/layout/default"/>
    <dgm:cxn modelId="{6CCFF770-8B91-4A9D-96F9-5E2E01D819F2}" type="presOf" srcId="{3FAC046B-E5E6-43EA-A4BF-B3DD3FB398C8}" destId="{D3469AB8-B77D-4813-AF39-9A3B725DF555}" srcOrd="0" destOrd="0" presId="urn:microsoft.com/office/officeart/2005/8/layout/default"/>
    <dgm:cxn modelId="{F66F2B7F-2EA0-47B3-8A6C-676AB2F2FC78}" type="presOf" srcId="{C309840C-906C-4436-B5DA-F725733CB1B6}" destId="{134497CD-A0F0-459F-8C2C-A559CC965ED6}" srcOrd="0" destOrd="0" presId="urn:microsoft.com/office/officeart/2005/8/layout/default"/>
    <dgm:cxn modelId="{5DC4859D-E0E1-471C-B365-37A780CD75FC}" type="presOf" srcId="{CBD6E7B8-A53B-46FD-94A0-9760A3F63570}" destId="{D6939720-D35A-4251-B053-ECE40866AAE0}" srcOrd="0" destOrd="0" presId="urn:microsoft.com/office/officeart/2005/8/layout/default"/>
    <dgm:cxn modelId="{98FCCF9E-C4A4-4E6C-9C13-83E29BFE2AA8}" srcId="{D15198A9-804D-40D1-8C60-0B231F52BBB0}" destId="{3FAC046B-E5E6-43EA-A4BF-B3DD3FB398C8}" srcOrd="3" destOrd="0" parTransId="{5AC98259-79A7-4D45-81F5-CC90DA2584AF}" sibTransId="{56CCEB3E-B002-4F33-B984-830C9986B6A3}"/>
    <dgm:cxn modelId="{5D837CD5-972D-4F68-8D14-49B2C6DFBCC4}" srcId="{D15198A9-804D-40D1-8C60-0B231F52BBB0}" destId="{D9C6B1EC-F041-4B83-A69A-B5B943AA88E7}" srcOrd="0" destOrd="0" parTransId="{43E0D2A0-2B54-4E89-B257-203978BBCB33}" sibTransId="{CE2C4236-4243-446E-BFFD-AA8B5A0CD954}"/>
    <dgm:cxn modelId="{C5FC17EA-CB79-4951-B8CD-5F20F45A413C}" type="presParOf" srcId="{5F5E79E3-5C69-4F43-93AE-605170537949}" destId="{C512B46F-4B5C-474C-83D7-03400CECC581}" srcOrd="0" destOrd="0" presId="urn:microsoft.com/office/officeart/2005/8/layout/default"/>
    <dgm:cxn modelId="{66C60D29-1493-4F7B-9A8D-E9A37923F950}" type="presParOf" srcId="{5F5E79E3-5C69-4F43-93AE-605170537949}" destId="{AB3DE362-297D-48D1-A9B4-0B5037837298}" srcOrd="1" destOrd="0" presId="urn:microsoft.com/office/officeart/2005/8/layout/default"/>
    <dgm:cxn modelId="{92BB5C36-F3E4-44CA-B81A-3C967AA1FAD6}" type="presParOf" srcId="{5F5E79E3-5C69-4F43-93AE-605170537949}" destId="{E5E80A0E-FCA7-47DE-88C8-59E940A3F543}" srcOrd="2" destOrd="0" presId="urn:microsoft.com/office/officeart/2005/8/layout/default"/>
    <dgm:cxn modelId="{91C623F1-018E-44CF-9223-44116B1955B9}" type="presParOf" srcId="{5F5E79E3-5C69-4F43-93AE-605170537949}" destId="{A4AE15A6-C0C4-4FFF-9C2C-F6A04958D708}" srcOrd="3" destOrd="0" presId="urn:microsoft.com/office/officeart/2005/8/layout/default"/>
    <dgm:cxn modelId="{D7DB197D-D00F-45A4-A769-0777767F83B4}" type="presParOf" srcId="{5F5E79E3-5C69-4F43-93AE-605170537949}" destId="{88C77FC3-5D2E-4418-954E-5D14A50A385F}" srcOrd="4" destOrd="0" presId="urn:microsoft.com/office/officeart/2005/8/layout/default"/>
    <dgm:cxn modelId="{C3AA4A89-39CD-4941-8AD9-3A4112D70259}" type="presParOf" srcId="{5F5E79E3-5C69-4F43-93AE-605170537949}" destId="{31D747F6-293D-4542-A743-0821CFD2F8B0}" srcOrd="5" destOrd="0" presId="urn:microsoft.com/office/officeart/2005/8/layout/default"/>
    <dgm:cxn modelId="{D5B38E3F-169F-44BA-BA9D-BAE42473B9BC}" type="presParOf" srcId="{5F5E79E3-5C69-4F43-93AE-605170537949}" destId="{D3469AB8-B77D-4813-AF39-9A3B725DF555}" srcOrd="6" destOrd="0" presId="urn:microsoft.com/office/officeart/2005/8/layout/default"/>
    <dgm:cxn modelId="{6F6C0F00-74BD-4B7A-A9E3-61D4849BB973}" type="presParOf" srcId="{5F5E79E3-5C69-4F43-93AE-605170537949}" destId="{558B3024-17C0-415E-8580-45AB43CDE0F0}" srcOrd="7" destOrd="0" presId="urn:microsoft.com/office/officeart/2005/8/layout/default"/>
    <dgm:cxn modelId="{7E5EB411-AF9D-4F71-B65E-92744AED9FE8}" type="presParOf" srcId="{5F5E79E3-5C69-4F43-93AE-605170537949}" destId="{134497CD-A0F0-459F-8C2C-A559CC965ED6}" srcOrd="8" destOrd="0" presId="urn:microsoft.com/office/officeart/2005/8/layout/default"/>
    <dgm:cxn modelId="{46F77426-53B5-45CF-B95B-779690B598E5}" type="presParOf" srcId="{5F5E79E3-5C69-4F43-93AE-605170537949}" destId="{C96EC923-2E34-4DF9-8236-1D5C48CC9EE4}" srcOrd="9" destOrd="0" presId="urn:microsoft.com/office/officeart/2005/8/layout/default"/>
    <dgm:cxn modelId="{634B1B18-6732-49AE-A3BD-57FC351619FF}" type="presParOf" srcId="{5F5E79E3-5C69-4F43-93AE-605170537949}" destId="{D6939720-D35A-4251-B053-ECE40866AAE0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6E44CC2-AD3D-451E-961A-E825138EDA5E}" type="doc">
      <dgm:prSet loTypeId="urn:microsoft.com/office/officeart/2005/8/layout/chevron2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5E3A905-79F1-4C88-BE44-E794D01D6E00}">
      <dgm:prSet phldrT="[Text]"/>
      <dgm:spPr/>
      <dgm:t>
        <a:bodyPr/>
        <a:lstStyle/>
        <a:p>
          <a:r>
            <a:rPr lang="en-US" dirty="0"/>
            <a:t>1</a:t>
          </a:r>
        </a:p>
      </dgm:t>
    </dgm:pt>
    <dgm:pt modelId="{8B7D1F40-2083-4765-A81A-C9DED396D4CE}" type="parTrans" cxnId="{CA3B6970-DF71-4892-BA16-3F4BB8D8EE67}">
      <dgm:prSet/>
      <dgm:spPr/>
      <dgm:t>
        <a:bodyPr/>
        <a:lstStyle/>
        <a:p>
          <a:endParaRPr lang="en-US"/>
        </a:p>
      </dgm:t>
    </dgm:pt>
    <dgm:pt modelId="{9EFEEBB6-AB57-4FA3-A6EB-AAABFB1351BD}" type="sibTrans" cxnId="{CA3B6970-DF71-4892-BA16-3F4BB8D8EE67}">
      <dgm:prSet/>
      <dgm:spPr/>
      <dgm:t>
        <a:bodyPr/>
        <a:lstStyle/>
        <a:p>
          <a:endParaRPr lang="en-US"/>
        </a:p>
      </dgm:t>
    </dgm:pt>
    <dgm:pt modelId="{CC27E245-BE49-4DA0-83AC-F1E97B829A55}">
      <dgm:prSet phldrT="[Text]"/>
      <dgm:spPr/>
      <dgm:t>
        <a:bodyPr/>
        <a:lstStyle/>
        <a:p>
          <a:r>
            <a:rPr lang="en-US" dirty="0"/>
            <a:t>Establish Strategic Intent</a:t>
          </a:r>
        </a:p>
      </dgm:t>
    </dgm:pt>
    <dgm:pt modelId="{22E04041-7D69-415C-B5A8-101629D0B9BD}" type="parTrans" cxnId="{77FEDC78-86F0-4858-8989-7ED235926F79}">
      <dgm:prSet/>
      <dgm:spPr/>
      <dgm:t>
        <a:bodyPr/>
        <a:lstStyle/>
        <a:p>
          <a:endParaRPr lang="en-US"/>
        </a:p>
      </dgm:t>
    </dgm:pt>
    <dgm:pt modelId="{2315FF40-C605-4FA2-A9CF-3F073F62FFD2}" type="sibTrans" cxnId="{77FEDC78-86F0-4858-8989-7ED235926F79}">
      <dgm:prSet/>
      <dgm:spPr/>
      <dgm:t>
        <a:bodyPr/>
        <a:lstStyle/>
        <a:p>
          <a:endParaRPr lang="en-US"/>
        </a:p>
      </dgm:t>
    </dgm:pt>
    <dgm:pt modelId="{53A20567-C204-4830-9D1B-CBB1715CE4C1}">
      <dgm:prSet phldrT="[Text]"/>
      <dgm:spPr/>
      <dgm:t>
        <a:bodyPr/>
        <a:lstStyle/>
        <a:p>
          <a:r>
            <a:rPr lang="en-US" dirty="0"/>
            <a:t>2</a:t>
          </a:r>
        </a:p>
      </dgm:t>
    </dgm:pt>
    <dgm:pt modelId="{B890F3E0-910B-43B5-989E-44739A27621A}" type="parTrans" cxnId="{BE933CBB-931E-451E-897E-36ADF4E5C8D9}">
      <dgm:prSet/>
      <dgm:spPr/>
      <dgm:t>
        <a:bodyPr/>
        <a:lstStyle/>
        <a:p>
          <a:endParaRPr lang="en-US"/>
        </a:p>
      </dgm:t>
    </dgm:pt>
    <dgm:pt modelId="{FB7C0F6F-A9A4-4DA6-8BFA-2B37EE5DB57F}" type="sibTrans" cxnId="{BE933CBB-931E-451E-897E-36ADF4E5C8D9}">
      <dgm:prSet/>
      <dgm:spPr/>
      <dgm:t>
        <a:bodyPr/>
        <a:lstStyle/>
        <a:p>
          <a:endParaRPr lang="en-US"/>
        </a:p>
      </dgm:t>
    </dgm:pt>
    <dgm:pt modelId="{650EBE8A-F41E-4E43-9F6B-413297E3CF01}">
      <dgm:prSet phldrT="[Text]"/>
      <dgm:spPr/>
      <dgm:t>
        <a:bodyPr/>
        <a:lstStyle/>
        <a:p>
          <a:r>
            <a:rPr lang="en-US" dirty="0"/>
            <a:t>Formulate a strategy</a:t>
          </a:r>
        </a:p>
      </dgm:t>
    </dgm:pt>
    <dgm:pt modelId="{228678F8-9038-433A-B042-EE3EA81B16E3}" type="parTrans" cxnId="{5D9D1F2C-1556-47D7-99F0-40274508E8B3}">
      <dgm:prSet/>
      <dgm:spPr/>
      <dgm:t>
        <a:bodyPr/>
        <a:lstStyle/>
        <a:p>
          <a:endParaRPr lang="en-US"/>
        </a:p>
      </dgm:t>
    </dgm:pt>
    <dgm:pt modelId="{A36CE327-9803-423D-8F3F-4516D2B028C1}" type="sibTrans" cxnId="{5D9D1F2C-1556-47D7-99F0-40274508E8B3}">
      <dgm:prSet/>
      <dgm:spPr/>
      <dgm:t>
        <a:bodyPr/>
        <a:lstStyle/>
        <a:p>
          <a:endParaRPr lang="en-US"/>
        </a:p>
      </dgm:t>
    </dgm:pt>
    <dgm:pt modelId="{1D1F1101-C1E6-43F6-935F-807840631048}">
      <dgm:prSet phldrT="[Text]"/>
      <dgm:spPr/>
      <dgm:t>
        <a:bodyPr/>
        <a:lstStyle/>
        <a:p>
          <a:r>
            <a:rPr lang="en-US" dirty="0"/>
            <a:t>3</a:t>
          </a:r>
        </a:p>
      </dgm:t>
    </dgm:pt>
    <dgm:pt modelId="{B9E6B377-4C42-4049-9058-7AAFB989945F}" type="parTrans" cxnId="{12C5397C-40A7-4651-95B3-EB5FDD2CE587}">
      <dgm:prSet/>
      <dgm:spPr/>
      <dgm:t>
        <a:bodyPr/>
        <a:lstStyle/>
        <a:p>
          <a:endParaRPr lang="en-US"/>
        </a:p>
      </dgm:t>
    </dgm:pt>
    <dgm:pt modelId="{8D7E8C52-7B42-4194-8FF8-CC5840E399DF}" type="sibTrans" cxnId="{12C5397C-40A7-4651-95B3-EB5FDD2CE587}">
      <dgm:prSet/>
      <dgm:spPr/>
      <dgm:t>
        <a:bodyPr/>
        <a:lstStyle/>
        <a:p>
          <a:endParaRPr lang="en-US"/>
        </a:p>
      </dgm:t>
    </dgm:pt>
    <dgm:pt modelId="{D42B521F-7C9F-4DBD-988E-B364B1FBB575}">
      <dgm:prSet phldrT="[Text]"/>
      <dgm:spPr/>
      <dgm:t>
        <a:bodyPr/>
        <a:lstStyle/>
        <a:p>
          <a:r>
            <a:rPr lang="en-US" dirty="0"/>
            <a:t>Implement a strategy </a:t>
          </a:r>
        </a:p>
      </dgm:t>
    </dgm:pt>
    <dgm:pt modelId="{23C97108-F891-447F-9BEC-8FA39F019666}" type="parTrans" cxnId="{7E50EF06-0789-40D7-A224-7BE5D4911690}">
      <dgm:prSet/>
      <dgm:spPr/>
      <dgm:t>
        <a:bodyPr/>
        <a:lstStyle/>
        <a:p>
          <a:endParaRPr lang="en-US"/>
        </a:p>
      </dgm:t>
    </dgm:pt>
    <dgm:pt modelId="{068817D1-ED70-46BC-8502-614CC2ADA250}" type="sibTrans" cxnId="{7E50EF06-0789-40D7-A224-7BE5D4911690}">
      <dgm:prSet/>
      <dgm:spPr/>
      <dgm:t>
        <a:bodyPr/>
        <a:lstStyle/>
        <a:p>
          <a:endParaRPr lang="en-US"/>
        </a:p>
      </dgm:t>
    </dgm:pt>
    <dgm:pt modelId="{7CFD71CC-8C73-4DDE-A21A-43D31BF62F63}">
      <dgm:prSet phldrT="[Text]"/>
      <dgm:spPr/>
      <dgm:t>
        <a:bodyPr/>
        <a:lstStyle/>
        <a:p>
          <a:r>
            <a:rPr lang="en-US" dirty="0"/>
            <a:t>4</a:t>
          </a:r>
        </a:p>
      </dgm:t>
    </dgm:pt>
    <dgm:pt modelId="{F4835BE1-EAAA-446F-8949-2BCCB4F7A801}" type="parTrans" cxnId="{7E1CB606-CE42-4677-B9B4-2149BA338283}">
      <dgm:prSet/>
      <dgm:spPr/>
      <dgm:t>
        <a:bodyPr/>
        <a:lstStyle/>
        <a:p>
          <a:endParaRPr lang="en-US"/>
        </a:p>
      </dgm:t>
    </dgm:pt>
    <dgm:pt modelId="{CA29F9E2-CC81-488B-A6A8-C2E1CD95833F}" type="sibTrans" cxnId="{7E1CB606-CE42-4677-B9B4-2149BA338283}">
      <dgm:prSet/>
      <dgm:spPr/>
      <dgm:t>
        <a:bodyPr/>
        <a:lstStyle/>
        <a:p>
          <a:endParaRPr lang="en-US"/>
        </a:p>
      </dgm:t>
    </dgm:pt>
    <dgm:pt modelId="{29D94375-B3C1-4D44-8735-643C3AEE40ED}">
      <dgm:prSet/>
      <dgm:spPr/>
      <dgm:t>
        <a:bodyPr/>
        <a:lstStyle/>
        <a:p>
          <a:r>
            <a:rPr lang="en-US" dirty="0"/>
            <a:t>Strategic Evaluation</a:t>
          </a:r>
        </a:p>
      </dgm:t>
    </dgm:pt>
    <dgm:pt modelId="{8EDCB949-6016-4159-9207-9CFAEC2C95DB}" type="parTrans" cxnId="{C390553D-2786-46CB-B7E2-EC449F5209BB}">
      <dgm:prSet/>
      <dgm:spPr/>
      <dgm:t>
        <a:bodyPr/>
        <a:lstStyle/>
        <a:p>
          <a:endParaRPr lang="en-US"/>
        </a:p>
      </dgm:t>
    </dgm:pt>
    <dgm:pt modelId="{10AF32EB-8DBD-43A4-88D4-70F606869BF0}" type="sibTrans" cxnId="{C390553D-2786-46CB-B7E2-EC449F5209BB}">
      <dgm:prSet/>
      <dgm:spPr/>
      <dgm:t>
        <a:bodyPr/>
        <a:lstStyle/>
        <a:p>
          <a:endParaRPr lang="en-US"/>
        </a:p>
      </dgm:t>
    </dgm:pt>
    <dgm:pt modelId="{9A32BC4D-F23B-4770-B81B-F773DD6E1630}" type="pres">
      <dgm:prSet presAssocID="{06E44CC2-AD3D-451E-961A-E825138EDA5E}" presName="linearFlow" presStyleCnt="0">
        <dgm:presLayoutVars>
          <dgm:dir/>
          <dgm:animLvl val="lvl"/>
          <dgm:resizeHandles val="exact"/>
        </dgm:presLayoutVars>
      </dgm:prSet>
      <dgm:spPr/>
    </dgm:pt>
    <dgm:pt modelId="{E76A69CC-0D4C-4251-B078-972E8AC8DAEB}" type="pres">
      <dgm:prSet presAssocID="{E5E3A905-79F1-4C88-BE44-E794D01D6E00}" presName="composite" presStyleCnt="0"/>
      <dgm:spPr/>
    </dgm:pt>
    <dgm:pt modelId="{E95B6284-B3E1-417A-84F6-139E290F6009}" type="pres">
      <dgm:prSet presAssocID="{E5E3A905-79F1-4C88-BE44-E794D01D6E00}" presName="parentText" presStyleLbl="alignNode1" presStyleIdx="0" presStyleCnt="4">
        <dgm:presLayoutVars>
          <dgm:chMax val="1"/>
          <dgm:bulletEnabled val="1"/>
        </dgm:presLayoutVars>
      </dgm:prSet>
      <dgm:spPr/>
    </dgm:pt>
    <dgm:pt modelId="{2A602C9C-C5B8-46E7-899D-5D3695E019A3}" type="pres">
      <dgm:prSet presAssocID="{E5E3A905-79F1-4C88-BE44-E794D01D6E00}" presName="descendantText" presStyleLbl="alignAcc1" presStyleIdx="0" presStyleCnt="4">
        <dgm:presLayoutVars>
          <dgm:bulletEnabled val="1"/>
        </dgm:presLayoutVars>
      </dgm:prSet>
      <dgm:spPr/>
    </dgm:pt>
    <dgm:pt modelId="{FCC3087C-68F7-4270-A3B6-946E063675DC}" type="pres">
      <dgm:prSet presAssocID="{9EFEEBB6-AB57-4FA3-A6EB-AAABFB1351BD}" presName="sp" presStyleCnt="0"/>
      <dgm:spPr/>
    </dgm:pt>
    <dgm:pt modelId="{09C9BAE6-0E60-420D-A6DE-A16595746FB4}" type="pres">
      <dgm:prSet presAssocID="{53A20567-C204-4830-9D1B-CBB1715CE4C1}" presName="composite" presStyleCnt="0"/>
      <dgm:spPr/>
    </dgm:pt>
    <dgm:pt modelId="{3AD98C87-2A96-4B8F-A320-95E556414EFC}" type="pres">
      <dgm:prSet presAssocID="{53A20567-C204-4830-9D1B-CBB1715CE4C1}" presName="parentText" presStyleLbl="alignNode1" presStyleIdx="1" presStyleCnt="4">
        <dgm:presLayoutVars>
          <dgm:chMax val="1"/>
          <dgm:bulletEnabled val="1"/>
        </dgm:presLayoutVars>
      </dgm:prSet>
      <dgm:spPr/>
    </dgm:pt>
    <dgm:pt modelId="{E8365BBA-32A0-4142-BD0D-9A9B9DDBE95D}" type="pres">
      <dgm:prSet presAssocID="{53A20567-C204-4830-9D1B-CBB1715CE4C1}" presName="descendantText" presStyleLbl="alignAcc1" presStyleIdx="1" presStyleCnt="4">
        <dgm:presLayoutVars>
          <dgm:bulletEnabled val="1"/>
        </dgm:presLayoutVars>
      </dgm:prSet>
      <dgm:spPr/>
    </dgm:pt>
    <dgm:pt modelId="{5EF58252-4638-4D75-AEAB-0296D79214DE}" type="pres">
      <dgm:prSet presAssocID="{FB7C0F6F-A9A4-4DA6-8BFA-2B37EE5DB57F}" presName="sp" presStyleCnt="0"/>
      <dgm:spPr/>
    </dgm:pt>
    <dgm:pt modelId="{895291F6-7051-47F4-AF0E-0D260AA61EE6}" type="pres">
      <dgm:prSet presAssocID="{1D1F1101-C1E6-43F6-935F-807840631048}" presName="composite" presStyleCnt="0"/>
      <dgm:spPr/>
    </dgm:pt>
    <dgm:pt modelId="{8F3F884F-B77E-4C6A-888F-544EFAD8DFBC}" type="pres">
      <dgm:prSet presAssocID="{1D1F1101-C1E6-43F6-935F-807840631048}" presName="parentText" presStyleLbl="alignNode1" presStyleIdx="2" presStyleCnt="4">
        <dgm:presLayoutVars>
          <dgm:chMax val="1"/>
          <dgm:bulletEnabled val="1"/>
        </dgm:presLayoutVars>
      </dgm:prSet>
      <dgm:spPr/>
    </dgm:pt>
    <dgm:pt modelId="{7A111D5C-7556-4AD6-B75E-8A24F3F43348}" type="pres">
      <dgm:prSet presAssocID="{1D1F1101-C1E6-43F6-935F-807840631048}" presName="descendantText" presStyleLbl="alignAcc1" presStyleIdx="2" presStyleCnt="4">
        <dgm:presLayoutVars>
          <dgm:bulletEnabled val="1"/>
        </dgm:presLayoutVars>
      </dgm:prSet>
      <dgm:spPr/>
    </dgm:pt>
    <dgm:pt modelId="{06DC65DF-FDA1-41E7-8158-6FF7FCE364F0}" type="pres">
      <dgm:prSet presAssocID="{8D7E8C52-7B42-4194-8FF8-CC5840E399DF}" presName="sp" presStyleCnt="0"/>
      <dgm:spPr/>
    </dgm:pt>
    <dgm:pt modelId="{C2942BFF-0912-44A6-BF14-BF96293967B1}" type="pres">
      <dgm:prSet presAssocID="{7CFD71CC-8C73-4DDE-A21A-43D31BF62F63}" presName="composite" presStyleCnt="0"/>
      <dgm:spPr/>
    </dgm:pt>
    <dgm:pt modelId="{C5683479-ABAB-4404-9996-1341D07D365C}" type="pres">
      <dgm:prSet presAssocID="{7CFD71CC-8C73-4DDE-A21A-43D31BF62F63}" presName="parentText" presStyleLbl="alignNode1" presStyleIdx="3" presStyleCnt="4">
        <dgm:presLayoutVars>
          <dgm:chMax val="1"/>
          <dgm:bulletEnabled val="1"/>
        </dgm:presLayoutVars>
      </dgm:prSet>
      <dgm:spPr/>
    </dgm:pt>
    <dgm:pt modelId="{4DFE5602-F045-4D75-8A12-F65098457E5B}" type="pres">
      <dgm:prSet presAssocID="{7CFD71CC-8C73-4DDE-A21A-43D31BF62F63}" presName="descendantText" presStyleLbl="alignAcc1" presStyleIdx="3" presStyleCnt="4">
        <dgm:presLayoutVars>
          <dgm:bulletEnabled val="1"/>
        </dgm:presLayoutVars>
      </dgm:prSet>
      <dgm:spPr/>
    </dgm:pt>
  </dgm:ptLst>
  <dgm:cxnLst>
    <dgm:cxn modelId="{05A0F700-85BF-4B6C-8AA6-399D614AEF82}" type="presOf" srcId="{53A20567-C204-4830-9D1B-CBB1715CE4C1}" destId="{3AD98C87-2A96-4B8F-A320-95E556414EFC}" srcOrd="0" destOrd="0" presId="urn:microsoft.com/office/officeart/2005/8/layout/chevron2"/>
    <dgm:cxn modelId="{7E1CB606-CE42-4677-B9B4-2149BA338283}" srcId="{06E44CC2-AD3D-451E-961A-E825138EDA5E}" destId="{7CFD71CC-8C73-4DDE-A21A-43D31BF62F63}" srcOrd="3" destOrd="0" parTransId="{F4835BE1-EAAA-446F-8949-2BCCB4F7A801}" sibTransId="{CA29F9E2-CC81-488B-A6A8-C2E1CD95833F}"/>
    <dgm:cxn modelId="{7E50EF06-0789-40D7-A224-7BE5D4911690}" srcId="{1D1F1101-C1E6-43F6-935F-807840631048}" destId="{D42B521F-7C9F-4DBD-988E-B364B1FBB575}" srcOrd="0" destOrd="0" parTransId="{23C97108-F891-447F-9BEC-8FA39F019666}" sibTransId="{068817D1-ED70-46BC-8502-614CC2ADA250}"/>
    <dgm:cxn modelId="{5D9D1F2C-1556-47D7-99F0-40274508E8B3}" srcId="{53A20567-C204-4830-9D1B-CBB1715CE4C1}" destId="{650EBE8A-F41E-4E43-9F6B-413297E3CF01}" srcOrd="0" destOrd="0" parTransId="{228678F8-9038-433A-B042-EE3EA81B16E3}" sibTransId="{A36CE327-9803-423D-8F3F-4516D2B028C1}"/>
    <dgm:cxn modelId="{C390553D-2786-46CB-B7E2-EC449F5209BB}" srcId="{7CFD71CC-8C73-4DDE-A21A-43D31BF62F63}" destId="{29D94375-B3C1-4D44-8735-643C3AEE40ED}" srcOrd="0" destOrd="0" parTransId="{8EDCB949-6016-4159-9207-9CFAEC2C95DB}" sibTransId="{10AF32EB-8DBD-43A4-88D4-70F606869BF0}"/>
    <dgm:cxn modelId="{1ADF6343-422B-4E60-BAE4-3F9466AB2BFC}" type="presOf" srcId="{650EBE8A-F41E-4E43-9F6B-413297E3CF01}" destId="{E8365BBA-32A0-4142-BD0D-9A9B9DDBE95D}" srcOrd="0" destOrd="0" presId="urn:microsoft.com/office/officeart/2005/8/layout/chevron2"/>
    <dgm:cxn modelId="{683C1366-9D0C-497A-8785-6CEF5F799136}" type="presOf" srcId="{1D1F1101-C1E6-43F6-935F-807840631048}" destId="{8F3F884F-B77E-4C6A-888F-544EFAD8DFBC}" srcOrd="0" destOrd="0" presId="urn:microsoft.com/office/officeart/2005/8/layout/chevron2"/>
    <dgm:cxn modelId="{CA3B6970-DF71-4892-BA16-3F4BB8D8EE67}" srcId="{06E44CC2-AD3D-451E-961A-E825138EDA5E}" destId="{E5E3A905-79F1-4C88-BE44-E794D01D6E00}" srcOrd="0" destOrd="0" parTransId="{8B7D1F40-2083-4765-A81A-C9DED396D4CE}" sibTransId="{9EFEEBB6-AB57-4FA3-A6EB-AAABFB1351BD}"/>
    <dgm:cxn modelId="{77FEDC78-86F0-4858-8989-7ED235926F79}" srcId="{E5E3A905-79F1-4C88-BE44-E794D01D6E00}" destId="{CC27E245-BE49-4DA0-83AC-F1E97B829A55}" srcOrd="0" destOrd="0" parTransId="{22E04041-7D69-415C-B5A8-101629D0B9BD}" sibTransId="{2315FF40-C605-4FA2-A9CF-3F073F62FFD2}"/>
    <dgm:cxn modelId="{12C5397C-40A7-4651-95B3-EB5FDD2CE587}" srcId="{06E44CC2-AD3D-451E-961A-E825138EDA5E}" destId="{1D1F1101-C1E6-43F6-935F-807840631048}" srcOrd="2" destOrd="0" parTransId="{B9E6B377-4C42-4049-9058-7AAFB989945F}" sibTransId="{8D7E8C52-7B42-4194-8FF8-CC5840E399DF}"/>
    <dgm:cxn modelId="{7C5DB38B-796D-4389-86E2-F6519AD860D0}" type="presOf" srcId="{7CFD71CC-8C73-4DDE-A21A-43D31BF62F63}" destId="{C5683479-ABAB-4404-9996-1341D07D365C}" srcOrd="0" destOrd="0" presId="urn:microsoft.com/office/officeart/2005/8/layout/chevron2"/>
    <dgm:cxn modelId="{788AE68F-DDBD-41EC-BBDB-D9B61FCC9476}" type="presOf" srcId="{29D94375-B3C1-4D44-8735-643C3AEE40ED}" destId="{4DFE5602-F045-4D75-8A12-F65098457E5B}" srcOrd="0" destOrd="0" presId="urn:microsoft.com/office/officeart/2005/8/layout/chevron2"/>
    <dgm:cxn modelId="{466E51AC-1634-4411-9FE9-172C36DE7C7A}" type="presOf" srcId="{E5E3A905-79F1-4C88-BE44-E794D01D6E00}" destId="{E95B6284-B3E1-417A-84F6-139E290F6009}" srcOrd="0" destOrd="0" presId="urn:microsoft.com/office/officeart/2005/8/layout/chevron2"/>
    <dgm:cxn modelId="{F40F0BB5-F881-4811-9550-C03F3B7A5190}" type="presOf" srcId="{06E44CC2-AD3D-451E-961A-E825138EDA5E}" destId="{9A32BC4D-F23B-4770-B81B-F773DD6E1630}" srcOrd="0" destOrd="0" presId="urn:microsoft.com/office/officeart/2005/8/layout/chevron2"/>
    <dgm:cxn modelId="{BE933CBB-931E-451E-897E-36ADF4E5C8D9}" srcId="{06E44CC2-AD3D-451E-961A-E825138EDA5E}" destId="{53A20567-C204-4830-9D1B-CBB1715CE4C1}" srcOrd="1" destOrd="0" parTransId="{B890F3E0-910B-43B5-989E-44739A27621A}" sibTransId="{FB7C0F6F-A9A4-4DA6-8BFA-2B37EE5DB57F}"/>
    <dgm:cxn modelId="{003269D3-D732-4504-997D-E25B5D8A9BF3}" type="presOf" srcId="{D42B521F-7C9F-4DBD-988E-B364B1FBB575}" destId="{7A111D5C-7556-4AD6-B75E-8A24F3F43348}" srcOrd="0" destOrd="0" presId="urn:microsoft.com/office/officeart/2005/8/layout/chevron2"/>
    <dgm:cxn modelId="{A5F497DF-6CC1-4617-BBF0-AF4862BE2B25}" type="presOf" srcId="{CC27E245-BE49-4DA0-83AC-F1E97B829A55}" destId="{2A602C9C-C5B8-46E7-899D-5D3695E019A3}" srcOrd="0" destOrd="0" presId="urn:microsoft.com/office/officeart/2005/8/layout/chevron2"/>
    <dgm:cxn modelId="{057AAFC0-9137-480C-9AE2-E2A136BFAC9E}" type="presParOf" srcId="{9A32BC4D-F23B-4770-B81B-F773DD6E1630}" destId="{E76A69CC-0D4C-4251-B078-972E8AC8DAEB}" srcOrd="0" destOrd="0" presId="urn:microsoft.com/office/officeart/2005/8/layout/chevron2"/>
    <dgm:cxn modelId="{8045F782-E5C4-400F-A2AC-4235D2B5CF84}" type="presParOf" srcId="{E76A69CC-0D4C-4251-B078-972E8AC8DAEB}" destId="{E95B6284-B3E1-417A-84F6-139E290F6009}" srcOrd="0" destOrd="0" presId="urn:microsoft.com/office/officeart/2005/8/layout/chevron2"/>
    <dgm:cxn modelId="{AD0D2D15-28C4-4269-A77D-AAF9F4681F07}" type="presParOf" srcId="{E76A69CC-0D4C-4251-B078-972E8AC8DAEB}" destId="{2A602C9C-C5B8-46E7-899D-5D3695E019A3}" srcOrd="1" destOrd="0" presId="urn:microsoft.com/office/officeart/2005/8/layout/chevron2"/>
    <dgm:cxn modelId="{76D0DD2F-9CF0-47C4-A04D-A66ACB801C0A}" type="presParOf" srcId="{9A32BC4D-F23B-4770-B81B-F773DD6E1630}" destId="{FCC3087C-68F7-4270-A3B6-946E063675DC}" srcOrd="1" destOrd="0" presId="urn:microsoft.com/office/officeart/2005/8/layout/chevron2"/>
    <dgm:cxn modelId="{325A21BB-A8F5-4A77-88AC-3F48A6C0686D}" type="presParOf" srcId="{9A32BC4D-F23B-4770-B81B-F773DD6E1630}" destId="{09C9BAE6-0E60-420D-A6DE-A16595746FB4}" srcOrd="2" destOrd="0" presId="urn:microsoft.com/office/officeart/2005/8/layout/chevron2"/>
    <dgm:cxn modelId="{FFA09A92-4B13-43C3-9E93-4CA7F5422D6F}" type="presParOf" srcId="{09C9BAE6-0E60-420D-A6DE-A16595746FB4}" destId="{3AD98C87-2A96-4B8F-A320-95E556414EFC}" srcOrd="0" destOrd="0" presId="urn:microsoft.com/office/officeart/2005/8/layout/chevron2"/>
    <dgm:cxn modelId="{24D7FCC2-B930-4679-8025-D016FE053D29}" type="presParOf" srcId="{09C9BAE6-0E60-420D-A6DE-A16595746FB4}" destId="{E8365BBA-32A0-4142-BD0D-9A9B9DDBE95D}" srcOrd="1" destOrd="0" presId="urn:microsoft.com/office/officeart/2005/8/layout/chevron2"/>
    <dgm:cxn modelId="{3613F8B9-044B-4934-BCDA-C810D6F44FD9}" type="presParOf" srcId="{9A32BC4D-F23B-4770-B81B-F773DD6E1630}" destId="{5EF58252-4638-4D75-AEAB-0296D79214DE}" srcOrd="3" destOrd="0" presId="urn:microsoft.com/office/officeart/2005/8/layout/chevron2"/>
    <dgm:cxn modelId="{0C302373-93B1-4C0D-86F4-1A1F3B8B33E6}" type="presParOf" srcId="{9A32BC4D-F23B-4770-B81B-F773DD6E1630}" destId="{895291F6-7051-47F4-AF0E-0D260AA61EE6}" srcOrd="4" destOrd="0" presId="urn:microsoft.com/office/officeart/2005/8/layout/chevron2"/>
    <dgm:cxn modelId="{336FB3A2-DCA1-4518-BA30-D10ED1DAE3AD}" type="presParOf" srcId="{895291F6-7051-47F4-AF0E-0D260AA61EE6}" destId="{8F3F884F-B77E-4C6A-888F-544EFAD8DFBC}" srcOrd="0" destOrd="0" presId="urn:microsoft.com/office/officeart/2005/8/layout/chevron2"/>
    <dgm:cxn modelId="{277422E2-BA84-45C5-92BD-4891DE2ECFF3}" type="presParOf" srcId="{895291F6-7051-47F4-AF0E-0D260AA61EE6}" destId="{7A111D5C-7556-4AD6-B75E-8A24F3F43348}" srcOrd="1" destOrd="0" presId="urn:microsoft.com/office/officeart/2005/8/layout/chevron2"/>
    <dgm:cxn modelId="{408FB391-C171-42FE-998A-E5056B2F9063}" type="presParOf" srcId="{9A32BC4D-F23B-4770-B81B-F773DD6E1630}" destId="{06DC65DF-FDA1-41E7-8158-6FF7FCE364F0}" srcOrd="5" destOrd="0" presId="urn:microsoft.com/office/officeart/2005/8/layout/chevron2"/>
    <dgm:cxn modelId="{C6272E1E-D802-44EE-924F-DF2037A51449}" type="presParOf" srcId="{9A32BC4D-F23B-4770-B81B-F773DD6E1630}" destId="{C2942BFF-0912-44A6-BF14-BF96293967B1}" srcOrd="6" destOrd="0" presId="urn:microsoft.com/office/officeart/2005/8/layout/chevron2"/>
    <dgm:cxn modelId="{A8AA88EF-1F64-4BE8-8E5C-6D8F70C50B14}" type="presParOf" srcId="{C2942BFF-0912-44A6-BF14-BF96293967B1}" destId="{C5683479-ABAB-4404-9996-1341D07D365C}" srcOrd="0" destOrd="0" presId="urn:microsoft.com/office/officeart/2005/8/layout/chevron2"/>
    <dgm:cxn modelId="{DE2D729E-341A-418C-9169-4D8176609A92}" type="presParOf" srcId="{C2942BFF-0912-44A6-BF14-BF96293967B1}" destId="{4DFE5602-F045-4D75-8A12-F65098457E5B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15198A9-804D-40D1-8C60-0B231F52BBB0}" type="doc">
      <dgm:prSet loTypeId="urn:microsoft.com/office/officeart/2005/8/layout/default" loCatId="list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9C6B1EC-F041-4B83-A69A-B5B943AA88E7}">
      <dgm:prSet phldrT="[Text]"/>
      <dgm:spPr/>
      <dgm:t>
        <a:bodyPr/>
        <a:lstStyle/>
        <a:p>
          <a:r>
            <a:rPr lang="en-US" dirty="0"/>
            <a:t>Improved Communication </a:t>
          </a:r>
        </a:p>
      </dgm:t>
    </dgm:pt>
    <dgm:pt modelId="{43E0D2A0-2B54-4E89-B257-203978BBCB33}" type="parTrans" cxnId="{5D837CD5-972D-4F68-8D14-49B2C6DFBCC4}">
      <dgm:prSet/>
      <dgm:spPr/>
      <dgm:t>
        <a:bodyPr/>
        <a:lstStyle/>
        <a:p>
          <a:endParaRPr lang="en-US"/>
        </a:p>
      </dgm:t>
    </dgm:pt>
    <dgm:pt modelId="{CE2C4236-4243-446E-BFFD-AA8B5A0CD954}" type="sibTrans" cxnId="{5D837CD5-972D-4F68-8D14-49B2C6DFBCC4}">
      <dgm:prSet/>
      <dgm:spPr/>
      <dgm:t>
        <a:bodyPr/>
        <a:lstStyle/>
        <a:p>
          <a:endParaRPr lang="en-US"/>
        </a:p>
      </dgm:t>
    </dgm:pt>
    <dgm:pt modelId="{3FAC046B-E5E6-43EA-A4BF-B3DD3FB398C8}">
      <dgm:prSet phldrT="[Text]"/>
      <dgm:spPr/>
      <dgm:t>
        <a:bodyPr/>
        <a:lstStyle/>
        <a:p>
          <a:r>
            <a:rPr lang="en-US" dirty="0"/>
            <a:t>Improved Understanding the organisation</a:t>
          </a:r>
        </a:p>
      </dgm:t>
    </dgm:pt>
    <dgm:pt modelId="{5AC98259-79A7-4D45-81F5-CC90DA2584AF}" type="parTrans" cxnId="{98FCCF9E-C4A4-4E6C-9C13-83E29BFE2AA8}">
      <dgm:prSet/>
      <dgm:spPr/>
      <dgm:t>
        <a:bodyPr/>
        <a:lstStyle/>
        <a:p>
          <a:endParaRPr lang="en-US"/>
        </a:p>
      </dgm:t>
    </dgm:pt>
    <dgm:pt modelId="{56CCEB3E-B002-4F33-B984-830C9986B6A3}" type="sibTrans" cxnId="{98FCCF9E-C4A4-4E6C-9C13-83E29BFE2AA8}">
      <dgm:prSet/>
      <dgm:spPr/>
      <dgm:t>
        <a:bodyPr/>
        <a:lstStyle/>
        <a:p>
          <a:endParaRPr lang="en-US"/>
        </a:p>
      </dgm:t>
    </dgm:pt>
    <dgm:pt modelId="{F74E006C-BA16-4F33-A621-0C70996D4B14}">
      <dgm:prSet phldrT="[Text]"/>
      <dgm:spPr/>
      <dgm:t>
        <a:bodyPr/>
        <a:lstStyle/>
        <a:p>
          <a:r>
            <a:rPr lang="en-US" dirty="0"/>
            <a:t>Integrated approach for solving problems</a:t>
          </a:r>
        </a:p>
      </dgm:t>
    </dgm:pt>
    <dgm:pt modelId="{7976D276-36C8-4C0F-99B9-4CC038625861}" type="parTrans" cxnId="{569A9506-5D75-4C87-8F52-46198511D97F}">
      <dgm:prSet/>
      <dgm:spPr/>
      <dgm:t>
        <a:bodyPr/>
        <a:lstStyle/>
        <a:p>
          <a:endParaRPr lang="en-US"/>
        </a:p>
      </dgm:t>
    </dgm:pt>
    <dgm:pt modelId="{333A4C13-D5E1-4CC9-9E95-CB331C0E2660}" type="sibTrans" cxnId="{569A9506-5D75-4C87-8F52-46198511D97F}">
      <dgm:prSet/>
      <dgm:spPr/>
      <dgm:t>
        <a:bodyPr/>
        <a:lstStyle/>
        <a:p>
          <a:endParaRPr lang="en-US"/>
        </a:p>
      </dgm:t>
    </dgm:pt>
    <dgm:pt modelId="{C309840C-906C-4436-B5DA-F725733CB1B6}">
      <dgm:prSet phldrT="[Text]"/>
      <dgm:spPr/>
      <dgm:t>
        <a:bodyPr/>
        <a:lstStyle/>
        <a:p>
          <a:r>
            <a:rPr lang="en-US" dirty="0"/>
            <a:t>Improved Commitment from staff and other stakeholders. </a:t>
          </a:r>
        </a:p>
      </dgm:t>
    </dgm:pt>
    <dgm:pt modelId="{5EA30E3A-B788-4D8B-8559-45BA728E6904}" type="parTrans" cxnId="{8BB62F11-5BC3-44D7-99C5-249020F09161}">
      <dgm:prSet/>
      <dgm:spPr/>
      <dgm:t>
        <a:bodyPr/>
        <a:lstStyle/>
        <a:p>
          <a:endParaRPr lang="en-US"/>
        </a:p>
      </dgm:t>
    </dgm:pt>
    <dgm:pt modelId="{77A4ED98-39D2-4E58-8E35-5321ECE7C6DC}" type="sibTrans" cxnId="{8BB62F11-5BC3-44D7-99C5-249020F09161}">
      <dgm:prSet/>
      <dgm:spPr/>
      <dgm:t>
        <a:bodyPr/>
        <a:lstStyle/>
        <a:p>
          <a:endParaRPr lang="en-US"/>
        </a:p>
      </dgm:t>
    </dgm:pt>
    <dgm:pt modelId="{CBD6E7B8-A53B-46FD-94A0-9760A3F63570}">
      <dgm:prSet/>
      <dgm:spPr/>
      <dgm:t>
        <a:bodyPr/>
        <a:lstStyle/>
        <a:p>
          <a:r>
            <a:rPr lang="en-US" dirty="0"/>
            <a:t>Expected Outcomes</a:t>
          </a:r>
        </a:p>
      </dgm:t>
    </dgm:pt>
    <dgm:pt modelId="{D5DE659B-9AC3-44E7-8175-742DFCE50668}" type="parTrans" cxnId="{2367ED2C-8EC4-43A5-938F-1E3E824BE50D}">
      <dgm:prSet/>
      <dgm:spPr/>
      <dgm:t>
        <a:bodyPr/>
        <a:lstStyle/>
        <a:p>
          <a:endParaRPr lang="en-US"/>
        </a:p>
      </dgm:t>
    </dgm:pt>
    <dgm:pt modelId="{466A45DC-4550-45DF-838D-06E4E337B5F8}" type="sibTrans" cxnId="{2367ED2C-8EC4-43A5-938F-1E3E824BE50D}">
      <dgm:prSet/>
      <dgm:spPr/>
      <dgm:t>
        <a:bodyPr/>
        <a:lstStyle/>
        <a:p>
          <a:endParaRPr lang="en-US"/>
        </a:p>
      </dgm:t>
    </dgm:pt>
    <dgm:pt modelId="{10B249CB-1C83-479F-A34B-B60F5E6CBE28}">
      <dgm:prSet/>
      <dgm:spPr/>
      <dgm:t>
        <a:bodyPr/>
        <a:lstStyle/>
        <a:p>
          <a:r>
            <a:rPr lang="en-US" dirty="0"/>
            <a:t>Exploitation of Opportunities</a:t>
          </a:r>
        </a:p>
      </dgm:t>
    </dgm:pt>
    <dgm:pt modelId="{E004B141-8734-4CEA-A7E0-0805356FAC3E}" type="parTrans" cxnId="{583BD6F3-F640-4B4F-80A7-AA2691330BB0}">
      <dgm:prSet/>
      <dgm:spPr/>
      <dgm:t>
        <a:bodyPr/>
        <a:lstStyle/>
        <a:p>
          <a:endParaRPr lang="en-US"/>
        </a:p>
      </dgm:t>
    </dgm:pt>
    <dgm:pt modelId="{98722E64-4115-4561-91BE-00F7D2AE2CCC}" type="sibTrans" cxnId="{583BD6F3-F640-4B4F-80A7-AA2691330BB0}">
      <dgm:prSet/>
      <dgm:spPr/>
      <dgm:t>
        <a:bodyPr/>
        <a:lstStyle/>
        <a:p>
          <a:endParaRPr lang="en-US"/>
        </a:p>
      </dgm:t>
    </dgm:pt>
    <dgm:pt modelId="{7C17708D-1C3F-4D43-BD9B-A187674C4B0B}">
      <dgm:prSet/>
      <dgm:spPr/>
      <dgm:t>
        <a:bodyPr/>
        <a:lstStyle/>
        <a:p>
          <a:r>
            <a:rPr lang="en-US" dirty="0"/>
            <a:t>Encourages forward thinking </a:t>
          </a:r>
        </a:p>
      </dgm:t>
    </dgm:pt>
    <dgm:pt modelId="{78045A50-E341-4649-807A-EE96DD1702A9}" type="parTrans" cxnId="{C0007ECF-B66A-4494-909B-B421E7BEC5B9}">
      <dgm:prSet/>
      <dgm:spPr/>
      <dgm:t>
        <a:bodyPr/>
        <a:lstStyle/>
        <a:p>
          <a:endParaRPr lang="en-US"/>
        </a:p>
      </dgm:t>
    </dgm:pt>
    <dgm:pt modelId="{34AA8179-DE86-4EDA-8D45-2F1BF9BB47D3}" type="sibTrans" cxnId="{C0007ECF-B66A-4494-909B-B421E7BEC5B9}">
      <dgm:prSet/>
      <dgm:spPr/>
      <dgm:t>
        <a:bodyPr/>
        <a:lstStyle/>
        <a:p>
          <a:endParaRPr lang="en-US"/>
        </a:p>
      </dgm:t>
    </dgm:pt>
    <dgm:pt modelId="{AC4A84F8-4A4A-42BC-A33B-183FA38A1988}">
      <dgm:prSet/>
      <dgm:spPr/>
      <dgm:t>
        <a:bodyPr/>
        <a:lstStyle/>
        <a:p>
          <a:r>
            <a:rPr lang="en-US" dirty="0"/>
            <a:t>Effective allocation and management of Resources</a:t>
          </a:r>
        </a:p>
      </dgm:t>
    </dgm:pt>
    <dgm:pt modelId="{A12FD71F-C877-4D87-8B0C-C3C5D65FD3C1}" type="parTrans" cxnId="{BD5789D2-6DF8-4BB1-BB9C-A4005E6EA691}">
      <dgm:prSet/>
      <dgm:spPr/>
      <dgm:t>
        <a:bodyPr/>
        <a:lstStyle/>
        <a:p>
          <a:endParaRPr lang="en-US"/>
        </a:p>
      </dgm:t>
    </dgm:pt>
    <dgm:pt modelId="{A71A95D7-A7E7-4904-A021-85372E9581E7}" type="sibTrans" cxnId="{BD5789D2-6DF8-4BB1-BB9C-A4005E6EA691}">
      <dgm:prSet/>
      <dgm:spPr/>
      <dgm:t>
        <a:bodyPr/>
        <a:lstStyle/>
        <a:p>
          <a:endParaRPr lang="en-US"/>
        </a:p>
      </dgm:t>
    </dgm:pt>
    <dgm:pt modelId="{D6BC9C30-0D64-4DE0-9C2A-0F99D0EB706F}">
      <dgm:prSet phldrT="[Text]"/>
      <dgm:spPr/>
      <dgm:t>
        <a:bodyPr/>
        <a:lstStyle/>
        <a:p>
          <a:r>
            <a:rPr lang="en-US" dirty="0"/>
            <a:t>Alignment of behaviour towards company goals</a:t>
          </a:r>
        </a:p>
      </dgm:t>
    </dgm:pt>
    <dgm:pt modelId="{5A6918AF-54B7-4E5B-BC46-E2EAA01FDCC7}" type="parTrans" cxnId="{45ACEB34-EAFB-4292-9265-A0D813F5EC3A}">
      <dgm:prSet/>
      <dgm:spPr/>
      <dgm:t>
        <a:bodyPr/>
        <a:lstStyle/>
        <a:p>
          <a:endParaRPr lang="en-US"/>
        </a:p>
      </dgm:t>
    </dgm:pt>
    <dgm:pt modelId="{10946F29-8EA5-4251-BECA-889B8CD44045}" type="sibTrans" cxnId="{45ACEB34-EAFB-4292-9265-A0D813F5EC3A}">
      <dgm:prSet/>
      <dgm:spPr/>
      <dgm:t>
        <a:bodyPr/>
        <a:lstStyle/>
        <a:p>
          <a:endParaRPr lang="en-US"/>
        </a:p>
      </dgm:t>
    </dgm:pt>
    <dgm:pt modelId="{DBC5D17B-62F1-4C55-BA53-C933CE96288D}">
      <dgm:prSet/>
      <dgm:spPr/>
      <dgm:t>
        <a:bodyPr/>
        <a:lstStyle/>
        <a:p>
          <a:r>
            <a:rPr lang="en-US" dirty="0"/>
            <a:t>Reduces impact of adverse conditions on business</a:t>
          </a:r>
        </a:p>
      </dgm:t>
    </dgm:pt>
    <dgm:pt modelId="{820F47CD-F11C-440C-93F7-E79F4D28BCF7}" type="parTrans" cxnId="{C5AE6C02-AD7E-4136-B2CF-E18A97F49F60}">
      <dgm:prSet/>
      <dgm:spPr/>
      <dgm:t>
        <a:bodyPr/>
        <a:lstStyle/>
        <a:p>
          <a:endParaRPr lang="en-US"/>
        </a:p>
      </dgm:t>
    </dgm:pt>
    <dgm:pt modelId="{1E5DCA2F-1825-4951-A60F-981F0090CB6D}" type="sibTrans" cxnId="{C5AE6C02-AD7E-4136-B2CF-E18A97F49F60}">
      <dgm:prSet/>
      <dgm:spPr/>
      <dgm:t>
        <a:bodyPr/>
        <a:lstStyle/>
        <a:p>
          <a:endParaRPr lang="en-US"/>
        </a:p>
      </dgm:t>
    </dgm:pt>
    <dgm:pt modelId="{7FF84B85-C694-4847-9202-20772AA404CE}">
      <dgm:prSet/>
      <dgm:spPr/>
      <dgm:t>
        <a:bodyPr/>
        <a:lstStyle/>
        <a:p>
          <a:r>
            <a:rPr lang="en-US" dirty="0"/>
            <a:t>Framework for coordination of activities and efforts</a:t>
          </a:r>
        </a:p>
      </dgm:t>
    </dgm:pt>
    <dgm:pt modelId="{DFCA2568-DE2C-4EC5-B2BD-E5D35447AE63}" type="parTrans" cxnId="{39698571-B6FE-4D09-B199-D3AB9F647EF4}">
      <dgm:prSet/>
      <dgm:spPr/>
      <dgm:t>
        <a:bodyPr/>
        <a:lstStyle/>
        <a:p>
          <a:endParaRPr lang="en-US"/>
        </a:p>
      </dgm:t>
    </dgm:pt>
    <dgm:pt modelId="{D36F1C8A-0113-4E30-9FB6-5B3A3C4386A9}" type="sibTrans" cxnId="{39698571-B6FE-4D09-B199-D3AB9F647EF4}">
      <dgm:prSet/>
      <dgm:spPr/>
      <dgm:t>
        <a:bodyPr/>
        <a:lstStyle/>
        <a:p>
          <a:endParaRPr lang="en-US"/>
        </a:p>
      </dgm:t>
    </dgm:pt>
    <dgm:pt modelId="{5F5E79E3-5C69-4F43-93AE-605170537949}" type="pres">
      <dgm:prSet presAssocID="{D15198A9-804D-40D1-8C60-0B231F52BBB0}" presName="diagram" presStyleCnt="0">
        <dgm:presLayoutVars>
          <dgm:dir/>
          <dgm:resizeHandles val="exact"/>
        </dgm:presLayoutVars>
      </dgm:prSet>
      <dgm:spPr/>
    </dgm:pt>
    <dgm:pt modelId="{C512B46F-4B5C-474C-83D7-03400CECC581}" type="pres">
      <dgm:prSet presAssocID="{D9C6B1EC-F041-4B83-A69A-B5B943AA88E7}" presName="node" presStyleLbl="node1" presStyleIdx="0" presStyleCnt="11">
        <dgm:presLayoutVars>
          <dgm:bulletEnabled val="1"/>
        </dgm:presLayoutVars>
      </dgm:prSet>
      <dgm:spPr/>
    </dgm:pt>
    <dgm:pt modelId="{AB3DE362-297D-48D1-A9B4-0B5037837298}" type="pres">
      <dgm:prSet presAssocID="{CE2C4236-4243-446E-BFFD-AA8B5A0CD954}" presName="sibTrans" presStyleCnt="0"/>
      <dgm:spPr/>
    </dgm:pt>
    <dgm:pt modelId="{E5E80A0E-FCA7-47DE-88C8-59E940A3F543}" type="pres">
      <dgm:prSet presAssocID="{F74E006C-BA16-4F33-A621-0C70996D4B14}" presName="node" presStyleLbl="node1" presStyleIdx="1" presStyleCnt="11">
        <dgm:presLayoutVars>
          <dgm:bulletEnabled val="1"/>
        </dgm:presLayoutVars>
      </dgm:prSet>
      <dgm:spPr/>
    </dgm:pt>
    <dgm:pt modelId="{A4AE15A6-C0C4-4FFF-9C2C-F6A04958D708}" type="pres">
      <dgm:prSet presAssocID="{333A4C13-D5E1-4CC9-9E95-CB331C0E2660}" presName="sibTrans" presStyleCnt="0"/>
      <dgm:spPr/>
    </dgm:pt>
    <dgm:pt modelId="{88C77FC3-5D2E-4418-954E-5D14A50A385F}" type="pres">
      <dgm:prSet presAssocID="{D6BC9C30-0D64-4DE0-9C2A-0F99D0EB706F}" presName="node" presStyleLbl="node1" presStyleIdx="2" presStyleCnt="11">
        <dgm:presLayoutVars>
          <dgm:bulletEnabled val="1"/>
        </dgm:presLayoutVars>
      </dgm:prSet>
      <dgm:spPr/>
    </dgm:pt>
    <dgm:pt modelId="{31D747F6-293D-4542-A743-0821CFD2F8B0}" type="pres">
      <dgm:prSet presAssocID="{10946F29-8EA5-4251-BECA-889B8CD44045}" presName="sibTrans" presStyleCnt="0"/>
      <dgm:spPr/>
    </dgm:pt>
    <dgm:pt modelId="{D3469AB8-B77D-4813-AF39-9A3B725DF555}" type="pres">
      <dgm:prSet presAssocID="{3FAC046B-E5E6-43EA-A4BF-B3DD3FB398C8}" presName="node" presStyleLbl="node1" presStyleIdx="3" presStyleCnt="11">
        <dgm:presLayoutVars>
          <dgm:bulletEnabled val="1"/>
        </dgm:presLayoutVars>
      </dgm:prSet>
      <dgm:spPr/>
    </dgm:pt>
    <dgm:pt modelId="{558B3024-17C0-415E-8580-45AB43CDE0F0}" type="pres">
      <dgm:prSet presAssocID="{56CCEB3E-B002-4F33-B984-830C9986B6A3}" presName="sibTrans" presStyleCnt="0"/>
      <dgm:spPr/>
    </dgm:pt>
    <dgm:pt modelId="{134497CD-A0F0-459F-8C2C-A559CC965ED6}" type="pres">
      <dgm:prSet presAssocID="{C309840C-906C-4436-B5DA-F725733CB1B6}" presName="node" presStyleLbl="node1" presStyleIdx="4" presStyleCnt="11">
        <dgm:presLayoutVars>
          <dgm:bulletEnabled val="1"/>
        </dgm:presLayoutVars>
      </dgm:prSet>
      <dgm:spPr/>
    </dgm:pt>
    <dgm:pt modelId="{C96EC923-2E34-4DF9-8236-1D5C48CC9EE4}" type="pres">
      <dgm:prSet presAssocID="{77A4ED98-39D2-4E58-8E35-5321ECE7C6DC}" presName="sibTrans" presStyleCnt="0"/>
      <dgm:spPr/>
    </dgm:pt>
    <dgm:pt modelId="{D6939720-D35A-4251-B053-ECE40866AAE0}" type="pres">
      <dgm:prSet presAssocID="{CBD6E7B8-A53B-46FD-94A0-9760A3F63570}" presName="node" presStyleLbl="node1" presStyleIdx="5" presStyleCnt="11">
        <dgm:presLayoutVars>
          <dgm:bulletEnabled val="1"/>
        </dgm:presLayoutVars>
      </dgm:prSet>
      <dgm:spPr/>
    </dgm:pt>
    <dgm:pt modelId="{B05D4CC8-0A80-47CC-B73D-21D0DEBB0232}" type="pres">
      <dgm:prSet presAssocID="{466A45DC-4550-45DF-838D-06E4E337B5F8}" presName="sibTrans" presStyleCnt="0"/>
      <dgm:spPr/>
    </dgm:pt>
    <dgm:pt modelId="{25B2C4DF-C36B-4BE5-AC06-E77A2A0B9A48}" type="pres">
      <dgm:prSet presAssocID="{10B249CB-1C83-479F-A34B-B60F5E6CBE28}" presName="node" presStyleLbl="node1" presStyleIdx="6" presStyleCnt="11">
        <dgm:presLayoutVars>
          <dgm:bulletEnabled val="1"/>
        </dgm:presLayoutVars>
      </dgm:prSet>
      <dgm:spPr/>
    </dgm:pt>
    <dgm:pt modelId="{4D93578A-1CD6-4116-A47E-474F5B8CF18E}" type="pres">
      <dgm:prSet presAssocID="{98722E64-4115-4561-91BE-00F7D2AE2CCC}" presName="sibTrans" presStyleCnt="0"/>
      <dgm:spPr/>
    </dgm:pt>
    <dgm:pt modelId="{B2CC97F2-9154-4E82-8444-4D1C24BF535D}" type="pres">
      <dgm:prSet presAssocID="{7C17708D-1C3F-4D43-BD9B-A187674C4B0B}" presName="node" presStyleLbl="node1" presStyleIdx="7" presStyleCnt="11">
        <dgm:presLayoutVars>
          <dgm:bulletEnabled val="1"/>
        </dgm:presLayoutVars>
      </dgm:prSet>
      <dgm:spPr/>
    </dgm:pt>
    <dgm:pt modelId="{5E336E04-A8AB-4DB6-8065-5E001A520AE9}" type="pres">
      <dgm:prSet presAssocID="{34AA8179-DE86-4EDA-8D45-2F1BF9BB47D3}" presName="sibTrans" presStyleCnt="0"/>
      <dgm:spPr/>
    </dgm:pt>
    <dgm:pt modelId="{3B76DE87-B939-4FE3-9AB9-532D008FB950}" type="pres">
      <dgm:prSet presAssocID="{AC4A84F8-4A4A-42BC-A33B-183FA38A1988}" presName="node" presStyleLbl="node1" presStyleIdx="8" presStyleCnt="11">
        <dgm:presLayoutVars>
          <dgm:bulletEnabled val="1"/>
        </dgm:presLayoutVars>
      </dgm:prSet>
      <dgm:spPr/>
    </dgm:pt>
    <dgm:pt modelId="{E5A11F19-CFE3-4EC3-B405-77FA56173037}" type="pres">
      <dgm:prSet presAssocID="{A71A95D7-A7E7-4904-A021-85372E9581E7}" presName="sibTrans" presStyleCnt="0"/>
      <dgm:spPr/>
    </dgm:pt>
    <dgm:pt modelId="{64E70CCB-5A4E-4505-BE37-CEF63B3CFD74}" type="pres">
      <dgm:prSet presAssocID="{DBC5D17B-62F1-4C55-BA53-C933CE96288D}" presName="node" presStyleLbl="node1" presStyleIdx="9" presStyleCnt="11">
        <dgm:presLayoutVars>
          <dgm:bulletEnabled val="1"/>
        </dgm:presLayoutVars>
      </dgm:prSet>
      <dgm:spPr/>
    </dgm:pt>
    <dgm:pt modelId="{808864FB-0E47-40F0-8853-DC55085AA2F8}" type="pres">
      <dgm:prSet presAssocID="{1E5DCA2F-1825-4951-A60F-981F0090CB6D}" presName="sibTrans" presStyleCnt="0"/>
      <dgm:spPr/>
    </dgm:pt>
    <dgm:pt modelId="{2E550AF4-0147-4836-9BD9-A986ADB72290}" type="pres">
      <dgm:prSet presAssocID="{7FF84B85-C694-4847-9202-20772AA404CE}" presName="node" presStyleLbl="node1" presStyleIdx="10" presStyleCnt="11">
        <dgm:presLayoutVars>
          <dgm:bulletEnabled val="1"/>
        </dgm:presLayoutVars>
      </dgm:prSet>
      <dgm:spPr/>
    </dgm:pt>
  </dgm:ptLst>
  <dgm:cxnLst>
    <dgm:cxn modelId="{C5AE6C02-AD7E-4136-B2CF-E18A97F49F60}" srcId="{D15198A9-804D-40D1-8C60-0B231F52BBB0}" destId="{DBC5D17B-62F1-4C55-BA53-C933CE96288D}" srcOrd="9" destOrd="0" parTransId="{820F47CD-F11C-440C-93F7-E79F4D28BCF7}" sibTransId="{1E5DCA2F-1825-4951-A60F-981F0090CB6D}"/>
    <dgm:cxn modelId="{569A9506-5D75-4C87-8F52-46198511D97F}" srcId="{D15198A9-804D-40D1-8C60-0B231F52BBB0}" destId="{F74E006C-BA16-4F33-A621-0C70996D4B14}" srcOrd="1" destOrd="0" parTransId="{7976D276-36C8-4C0F-99B9-4CC038625861}" sibTransId="{333A4C13-D5E1-4CC9-9E95-CB331C0E2660}"/>
    <dgm:cxn modelId="{24EEAB0D-41A0-4A29-BED5-D9FC75DE397F}" type="presOf" srcId="{7C17708D-1C3F-4D43-BD9B-A187674C4B0B}" destId="{B2CC97F2-9154-4E82-8444-4D1C24BF535D}" srcOrd="0" destOrd="0" presId="urn:microsoft.com/office/officeart/2005/8/layout/default"/>
    <dgm:cxn modelId="{8BB62F11-5BC3-44D7-99C5-249020F09161}" srcId="{D15198A9-804D-40D1-8C60-0B231F52BBB0}" destId="{C309840C-906C-4436-B5DA-F725733CB1B6}" srcOrd="4" destOrd="0" parTransId="{5EA30E3A-B788-4D8B-8559-45BA728E6904}" sibTransId="{77A4ED98-39D2-4E58-8E35-5321ECE7C6DC}"/>
    <dgm:cxn modelId="{682A3517-2E2D-42BC-A4DB-A0CDD5CBFF65}" type="presOf" srcId="{D15198A9-804D-40D1-8C60-0B231F52BBB0}" destId="{5F5E79E3-5C69-4F43-93AE-605170537949}" srcOrd="0" destOrd="0" presId="urn:microsoft.com/office/officeart/2005/8/layout/default"/>
    <dgm:cxn modelId="{2367ED2C-8EC4-43A5-938F-1E3E824BE50D}" srcId="{D15198A9-804D-40D1-8C60-0B231F52BBB0}" destId="{CBD6E7B8-A53B-46FD-94A0-9760A3F63570}" srcOrd="5" destOrd="0" parTransId="{D5DE659B-9AC3-44E7-8175-742DFCE50668}" sibTransId="{466A45DC-4550-45DF-838D-06E4E337B5F8}"/>
    <dgm:cxn modelId="{45ACEB34-EAFB-4292-9265-A0D813F5EC3A}" srcId="{D15198A9-804D-40D1-8C60-0B231F52BBB0}" destId="{D6BC9C30-0D64-4DE0-9C2A-0F99D0EB706F}" srcOrd="2" destOrd="0" parTransId="{5A6918AF-54B7-4E5B-BC46-E2EAA01FDCC7}" sibTransId="{10946F29-8EA5-4251-BECA-889B8CD44045}"/>
    <dgm:cxn modelId="{124D7E37-94F2-45AC-914C-D94DA2322556}" type="presOf" srcId="{DBC5D17B-62F1-4C55-BA53-C933CE96288D}" destId="{64E70CCB-5A4E-4505-BE37-CEF63B3CFD74}" srcOrd="0" destOrd="0" presId="urn:microsoft.com/office/officeart/2005/8/layout/default"/>
    <dgm:cxn modelId="{9BF8B164-0EDC-4049-B764-48F3715C10D2}" type="presOf" srcId="{7FF84B85-C694-4847-9202-20772AA404CE}" destId="{2E550AF4-0147-4836-9BD9-A986ADB72290}" srcOrd="0" destOrd="0" presId="urn:microsoft.com/office/officeart/2005/8/layout/default"/>
    <dgm:cxn modelId="{AD2CCB48-24C6-44D3-9AB0-ABF85E1E4B25}" type="presOf" srcId="{D9C6B1EC-F041-4B83-A69A-B5B943AA88E7}" destId="{C512B46F-4B5C-474C-83D7-03400CECC581}" srcOrd="0" destOrd="0" presId="urn:microsoft.com/office/officeart/2005/8/layout/default"/>
    <dgm:cxn modelId="{71CF554B-C3B0-49B5-B4BD-94430985C6A6}" type="presOf" srcId="{10B249CB-1C83-479F-A34B-B60F5E6CBE28}" destId="{25B2C4DF-C36B-4BE5-AC06-E77A2A0B9A48}" srcOrd="0" destOrd="0" presId="urn:microsoft.com/office/officeart/2005/8/layout/default"/>
    <dgm:cxn modelId="{1E6EDC4E-03A2-4047-9041-FB71EAABA642}" type="presOf" srcId="{F74E006C-BA16-4F33-A621-0C70996D4B14}" destId="{E5E80A0E-FCA7-47DE-88C8-59E940A3F543}" srcOrd="0" destOrd="0" presId="urn:microsoft.com/office/officeart/2005/8/layout/default"/>
    <dgm:cxn modelId="{18E3616F-F77B-411E-A7DA-187BB231A381}" type="presOf" srcId="{D6BC9C30-0D64-4DE0-9C2A-0F99D0EB706F}" destId="{88C77FC3-5D2E-4418-954E-5D14A50A385F}" srcOrd="0" destOrd="0" presId="urn:microsoft.com/office/officeart/2005/8/layout/default"/>
    <dgm:cxn modelId="{6CCFF770-8B91-4A9D-96F9-5E2E01D819F2}" type="presOf" srcId="{3FAC046B-E5E6-43EA-A4BF-B3DD3FB398C8}" destId="{D3469AB8-B77D-4813-AF39-9A3B725DF555}" srcOrd="0" destOrd="0" presId="urn:microsoft.com/office/officeart/2005/8/layout/default"/>
    <dgm:cxn modelId="{39698571-B6FE-4D09-B199-D3AB9F647EF4}" srcId="{D15198A9-804D-40D1-8C60-0B231F52BBB0}" destId="{7FF84B85-C694-4847-9202-20772AA404CE}" srcOrd="10" destOrd="0" parTransId="{DFCA2568-DE2C-4EC5-B2BD-E5D35447AE63}" sibTransId="{D36F1C8A-0113-4E30-9FB6-5B3A3C4386A9}"/>
    <dgm:cxn modelId="{F66F2B7F-2EA0-47B3-8A6C-676AB2F2FC78}" type="presOf" srcId="{C309840C-906C-4436-B5DA-F725733CB1B6}" destId="{134497CD-A0F0-459F-8C2C-A559CC965ED6}" srcOrd="0" destOrd="0" presId="urn:microsoft.com/office/officeart/2005/8/layout/default"/>
    <dgm:cxn modelId="{4BC32F83-F3D9-4FDD-B9B6-5B6669BE84BC}" type="presOf" srcId="{AC4A84F8-4A4A-42BC-A33B-183FA38A1988}" destId="{3B76DE87-B939-4FE3-9AB9-532D008FB950}" srcOrd="0" destOrd="0" presId="urn:microsoft.com/office/officeart/2005/8/layout/default"/>
    <dgm:cxn modelId="{5DC4859D-E0E1-471C-B365-37A780CD75FC}" type="presOf" srcId="{CBD6E7B8-A53B-46FD-94A0-9760A3F63570}" destId="{D6939720-D35A-4251-B053-ECE40866AAE0}" srcOrd="0" destOrd="0" presId="urn:microsoft.com/office/officeart/2005/8/layout/default"/>
    <dgm:cxn modelId="{98FCCF9E-C4A4-4E6C-9C13-83E29BFE2AA8}" srcId="{D15198A9-804D-40D1-8C60-0B231F52BBB0}" destId="{3FAC046B-E5E6-43EA-A4BF-B3DD3FB398C8}" srcOrd="3" destOrd="0" parTransId="{5AC98259-79A7-4D45-81F5-CC90DA2584AF}" sibTransId="{56CCEB3E-B002-4F33-B984-830C9986B6A3}"/>
    <dgm:cxn modelId="{C0007ECF-B66A-4494-909B-B421E7BEC5B9}" srcId="{D15198A9-804D-40D1-8C60-0B231F52BBB0}" destId="{7C17708D-1C3F-4D43-BD9B-A187674C4B0B}" srcOrd="7" destOrd="0" parTransId="{78045A50-E341-4649-807A-EE96DD1702A9}" sibTransId="{34AA8179-DE86-4EDA-8D45-2F1BF9BB47D3}"/>
    <dgm:cxn modelId="{BD5789D2-6DF8-4BB1-BB9C-A4005E6EA691}" srcId="{D15198A9-804D-40D1-8C60-0B231F52BBB0}" destId="{AC4A84F8-4A4A-42BC-A33B-183FA38A1988}" srcOrd="8" destOrd="0" parTransId="{A12FD71F-C877-4D87-8B0C-C3C5D65FD3C1}" sibTransId="{A71A95D7-A7E7-4904-A021-85372E9581E7}"/>
    <dgm:cxn modelId="{5D837CD5-972D-4F68-8D14-49B2C6DFBCC4}" srcId="{D15198A9-804D-40D1-8C60-0B231F52BBB0}" destId="{D9C6B1EC-F041-4B83-A69A-B5B943AA88E7}" srcOrd="0" destOrd="0" parTransId="{43E0D2A0-2B54-4E89-B257-203978BBCB33}" sibTransId="{CE2C4236-4243-446E-BFFD-AA8B5A0CD954}"/>
    <dgm:cxn modelId="{583BD6F3-F640-4B4F-80A7-AA2691330BB0}" srcId="{D15198A9-804D-40D1-8C60-0B231F52BBB0}" destId="{10B249CB-1C83-479F-A34B-B60F5E6CBE28}" srcOrd="6" destOrd="0" parTransId="{E004B141-8734-4CEA-A7E0-0805356FAC3E}" sibTransId="{98722E64-4115-4561-91BE-00F7D2AE2CCC}"/>
    <dgm:cxn modelId="{C5FC17EA-CB79-4951-B8CD-5F20F45A413C}" type="presParOf" srcId="{5F5E79E3-5C69-4F43-93AE-605170537949}" destId="{C512B46F-4B5C-474C-83D7-03400CECC581}" srcOrd="0" destOrd="0" presId="urn:microsoft.com/office/officeart/2005/8/layout/default"/>
    <dgm:cxn modelId="{66C60D29-1493-4F7B-9A8D-E9A37923F950}" type="presParOf" srcId="{5F5E79E3-5C69-4F43-93AE-605170537949}" destId="{AB3DE362-297D-48D1-A9B4-0B5037837298}" srcOrd="1" destOrd="0" presId="urn:microsoft.com/office/officeart/2005/8/layout/default"/>
    <dgm:cxn modelId="{92BB5C36-F3E4-44CA-B81A-3C967AA1FAD6}" type="presParOf" srcId="{5F5E79E3-5C69-4F43-93AE-605170537949}" destId="{E5E80A0E-FCA7-47DE-88C8-59E940A3F543}" srcOrd="2" destOrd="0" presId="urn:microsoft.com/office/officeart/2005/8/layout/default"/>
    <dgm:cxn modelId="{91C623F1-018E-44CF-9223-44116B1955B9}" type="presParOf" srcId="{5F5E79E3-5C69-4F43-93AE-605170537949}" destId="{A4AE15A6-C0C4-4FFF-9C2C-F6A04958D708}" srcOrd="3" destOrd="0" presId="urn:microsoft.com/office/officeart/2005/8/layout/default"/>
    <dgm:cxn modelId="{D7DB197D-D00F-45A4-A769-0777767F83B4}" type="presParOf" srcId="{5F5E79E3-5C69-4F43-93AE-605170537949}" destId="{88C77FC3-5D2E-4418-954E-5D14A50A385F}" srcOrd="4" destOrd="0" presId="urn:microsoft.com/office/officeart/2005/8/layout/default"/>
    <dgm:cxn modelId="{C3AA4A89-39CD-4941-8AD9-3A4112D70259}" type="presParOf" srcId="{5F5E79E3-5C69-4F43-93AE-605170537949}" destId="{31D747F6-293D-4542-A743-0821CFD2F8B0}" srcOrd="5" destOrd="0" presId="urn:microsoft.com/office/officeart/2005/8/layout/default"/>
    <dgm:cxn modelId="{D5B38E3F-169F-44BA-BA9D-BAE42473B9BC}" type="presParOf" srcId="{5F5E79E3-5C69-4F43-93AE-605170537949}" destId="{D3469AB8-B77D-4813-AF39-9A3B725DF555}" srcOrd="6" destOrd="0" presId="urn:microsoft.com/office/officeart/2005/8/layout/default"/>
    <dgm:cxn modelId="{6F6C0F00-74BD-4B7A-A9E3-61D4849BB973}" type="presParOf" srcId="{5F5E79E3-5C69-4F43-93AE-605170537949}" destId="{558B3024-17C0-415E-8580-45AB43CDE0F0}" srcOrd="7" destOrd="0" presId="urn:microsoft.com/office/officeart/2005/8/layout/default"/>
    <dgm:cxn modelId="{7E5EB411-AF9D-4F71-B65E-92744AED9FE8}" type="presParOf" srcId="{5F5E79E3-5C69-4F43-93AE-605170537949}" destId="{134497CD-A0F0-459F-8C2C-A559CC965ED6}" srcOrd="8" destOrd="0" presId="urn:microsoft.com/office/officeart/2005/8/layout/default"/>
    <dgm:cxn modelId="{46F77426-53B5-45CF-B95B-779690B598E5}" type="presParOf" srcId="{5F5E79E3-5C69-4F43-93AE-605170537949}" destId="{C96EC923-2E34-4DF9-8236-1D5C48CC9EE4}" srcOrd="9" destOrd="0" presId="urn:microsoft.com/office/officeart/2005/8/layout/default"/>
    <dgm:cxn modelId="{634B1B18-6732-49AE-A3BD-57FC351619FF}" type="presParOf" srcId="{5F5E79E3-5C69-4F43-93AE-605170537949}" destId="{D6939720-D35A-4251-B053-ECE40866AAE0}" srcOrd="10" destOrd="0" presId="urn:microsoft.com/office/officeart/2005/8/layout/default"/>
    <dgm:cxn modelId="{5A3344F7-6055-4238-A585-E27D90C54F9C}" type="presParOf" srcId="{5F5E79E3-5C69-4F43-93AE-605170537949}" destId="{B05D4CC8-0A80-47CC-B73D-21D0DEBB0232}" srcOrd="11" destOrd="0" presId="urn:microsoft.com/office/officeart/2005/8/layout/default"/>
    <dgm:cxn modelId="{DF7751CA-7599-4D9B-898B-2AE4A59ABD7A}" type="presParOf" srcId="{5F5E79E3-5C69-4F43-93AE-605170537949}" destId="{25B2C4DF-C36B-4BE5-AC06-E77A2A0B9A48}" srcOrd="12" destOrd="0" presId="urn:microsoft.com/office/officeart/2005/8/layout/default"/>
    <dgm:cxn modelId="{754D6E17-54A9-4BEF-B144-58C1D141F48D}" type="presParOf" srcId="{5F5E79E3-5C69-4F43-93AE-605170537949}" destId="{4D93578A-1CD6-4116-A47E-474F5B8CF18E}" srcOrd="13" destOrd="0" presId="urn:microsoft.com/office/officeart/2005/8/layout/default"/>
    <dgm:cxn modelId="{C201233C-851A-49CA-92DF-A80EE8861B49}" type="presParOf" srcId="{5F5E79E3-5C69-4F43-93AE-605170537949}" destId="{B2CC97F2-9154-4E82-8444-4D1C24BF535D}" srcOrd="14" destOrd="0" presId="urn:microsoft.com/office/officeart/2005/8/layout/default"/>
    <dgm:cxn modelId="{F672B3B0-0211-4122-B65F-B9ECD3F406B9}" type="presParOf" srcId="{5F5E79E3-5C69-4F43-93AE-605170537949}" destId="{5E336E04-A8AB-4DB6-8065-5E001A520AE9}" srcOrd="15" destOrd="0" presId="urn:microsoft.com/office/officeart/2005/8/layout/default"/>
    <dgm:cxn modelId="{91968B94-FEF5-4408-9D2D-59A8E11889E2}" type="presParOf" srcId="{5F5E79E3-5C69-4F43-93AE-605170537949}" destId="{3B76DE87-B939-4FE3-9AB9-532D008FB950}" srcOrd="16" destOrd="0" presId="urn:microsoft.com/office/officeart/2005/8/layout/default"/>
    <dgm:cxn modelId="{D5385529-B3C7-4CC0-842A-B2F870A63BA3}" type="presParOf" srcId="{5F5E79E3-5C69-4F43-93AE-605170537949}" destId="{E5A11F19-CFE3-4EC3-B405-77FA56173037}" srcOrd="17" destOrd="0" presId="urn:microsoft.com/office/officeart/2005/8/layout/default"/>
    <dgm:cxn modelId="{516D99CF-0108-4292-A6E2-7B2590664EBC}" type="presParOf" srcId="{5F5E79E3-5C69-4F43-93AE-605170537949}" destId="{64E70CCB-5A4E-4505-BE37-CEF63B3CFD74}" srcOrd="18" destOrd="0" presId="urn:microsoft.com/office/officeart/2005/8/layout/default"/>
    <dgm:cxn modelId="{0F70CA5B-8D50-4C45-9BCD-4DA4E2250E91}" type="presParOf" srcId="{5F5E79E3-5C69-4F43-93AE-605170537949}" destId="{808864FB-0E47-40F0-8853-DC55085AA2F8}" srcOrd="19" destOrd="0" presId="urn:microsoft.com/office/officeart/2005/8/layout/default"/>
    <dgm:cxn modelId="{82E923E0-F41D-4F73-BABD-0BF95A8412EB}" type="presParOf" srcId="{5F5E79E3-5C69-4F43-93AE-605170537949}" destId="{2E550AF4-0147-4836-9BD9-A986ADB72290}" srcOrd="2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12B46F-4B5C-474C-83D7-03400CECC581}">
      <dsp:nvSpPr>
        <dsp:cNvPr id="0" name=""/>
        <dsp:cNvSpPr/>
      </dsp:nvSpPr>
      <dsp:spPr>
        <a:xfrm>
          <a:off x="0" y="456510"/>
          <a:ext cx="2516305" cy="150978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Long Term Plans</a:t>
          </a:r>
        </a:p>
      </dsp:txBody>
      <dsp:txXfrm>
        <a:off x="0" y="456510"/>
        <a:ext cx="2516305" cy="1509783"/>
      </dsp:txXfrm>
    </dsp:sp>
    <dsp:sp modelId="{E5E80A0E-FCA7-47DE-88C8-59E940A3F543}">
      <dsp:nvSpPr>
        <dsp:cNvPr id="0" name=""/>
        <dsp:cNvSpPr/>
      </dsp:nvSpPr>
      <dsp:spPr>
        <a:xfrm>
          <a:off x="2767936" y="456510"/>
          <a:ext cx="2516305" cy="1509783"/>
        </a:xfrm>
        <a:prstGeom prst="rect">
          <a:avLst/>
        </a:prstGeom>
        <a:gradFill rotWithShape="0">
          <a:gsLst>
            <a:gs pos="0">
              <a:schemeClr val="accent5">
                <a:hueOff val="-1351709"/>
                <a:satOff val="-3484"/>
                <a:lumOff val="-235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1351709"/>
                <a:satOff val="-3484"/>
                <a:lumOff val="-235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1351709"/>
                <a:satOff val="-3484"/>
                <a:lumOff val="-235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Scope of Firm’s Activities</a:t>
          </a:r>
        </a:p>
      </dsp:txBody>
      <dsp:txXfrm>
        <a:off x="2767936" y="456510"/>
        <a:ext cx="2516305" cy="1509783"/>
      </dsp:txXfrm>
    </dsp:sp>
    <dsp:sp modelId="{88C77FC3-5D2E-4418-954E-5D14A50A385F}">
      <dsp:nvSpPr>
        <dsp:cNvPr id="0" name=""/>
        <dsp:cNvSpPr/>
      </dsp:nvSpPr>
      <dsp:spPr>
        <a:xfrm>
          <a:off x="5535873" y="456510"/>
          <a:ext cx="2516305" cy="1509783"/>
        </a:xfrm>
        <a:prstGeom prst="rect">
          <a:avLst/>
        </a:prstGeom>
        <a:gradFill rotWithShape="0">
          <a:gsLst>
            <a:gs pos="0">
              <a:schemeClr val="accent5">
                <a:hueOff val="-2703417"/>
                <a:satOff val="-6968"/>
                <a:lumOff val="-470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2703417"/>
                <a:satOff val="-6968"/>
                <a:lumOff val="-470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2703417"/>
                <a:satOff val="-6968"/>
                <a:lumOff val="-470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Advantage</a:t>
          </a:r>
          <a:r>
            <a:rPr lang="en-US" sz="2600" kern="1200" dirty="0"/>
            <a:t> over competition</a:t>
          </a:r>
        </a:p>
      </dsp:txBody>
      <dsp:txXfrm>
        <a:off x="5535873" y="456510"/>
        <a:ext cx="2516305" cy="1509783"/>
      </dsp:txXfrm>
    </dsp:sp>
    <dsp:sp modelId="{D3469AB8-B77D-4813-AF39-9A3B725DF555}">
      <dsp:nvSpPr>
        <dsp:cNvPr id="0" name=""/>
        <dsp:cNvSpPr/>
      </dsp:nvSpPr>
      <dsp:spPr>
        <a:xfrm>
          <a:off x="0" y="2217924"/>
          <a:ext cx="2516305" cy="1509783"/>
        </a:xfrm>
        <a:prstGeom prst="rect">
          <a:avLst/>
        </a:prstGeom>
        <a:gradFill rotWithShape="0">
          <a:gsLst>
            <a:gs pos="0">
              <a:schemeClr val="accent5">
                <a:hueOff val="-4055126"/>
                <a:satOff val="-10451"/>
                <a:lumOff val="-7059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4055126"/>
                <a:satOff val="-10451"/>
                <a:lumOff val="-7059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4055126"/>
                <a:satOff val="-10451"/>
                <a:lumOff val="-7059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/>
            <a:t>Strategic fit </a:t>
          </a:r>
          <a:r>
            <a:rPr lang="en-GB" sz="2600" kern="1200" dirty="0"/>
            <a:t>with the business environment</a:t>
          </a:r>
          <a:endParaRPr lang="en-US" sz="2600" kern="1200" dirty="0"/>
        </a:p>
      </dsp:txBody>
      <dsp:txXfrm>
        <a:off x="0" y="2217924"/>
        <a:ext cx="2516305" cy="1509783"/>
      </dsp:txXfrm>
    </dsp:sp>
    <dsp:sp modelId="{134497CD-A0F0-459F-8C2C-A559CC965ED6}">
      <dsp:nvSpPr>
        <dsp:cNvPr id="0" name=""/>
        <dsp:cNvSpPr/>
      </dsp:nvSpPr>
      <dsp:spPr>
        <a:xfrm>
          <a:off x="2767936" y="2217924"/>
          <a:ext cx="2516305" cy="1509783"/>
        </a:xfrm>
        <a:prstGeom prst="rect">
          <a:avLst/>
        </a:prstGeom>
        <a:gradFill rotWithShape="0">
          <a:gsLst>
            <a:gs pos="0">
              <a:schemeClr val="accent5">
                <a:hueOff val="-5406834"/>
                <a:satOff val="-13935"/>
                <a:lumOff val="-941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5406834"/>
                <a:satOff val="-13935"/>
                <a:lumOff val="-941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5406834"/>
                <a:satOff val="-13935"/>
                <a:lumOff val="-941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The firm’s </a:t>
          </a:r>
          <a:r>
            <a:rPr lang="en-GB" sz="2600" b="1" kern="1200" dirty="0"/>
            <a:t>resources and competences</a:t>
          </a:r>
          <a:r>
            <a:rPr lang="en-US" sz="2600" b="1" kern="1200" dirty="0"/>
            <a:t>. </a:t>
          </a:r>
        </a:p>
      </dsp:txBody>
      <dsp:txXfrm>
        <a:off x="2767936" y="2217924"/>
        <a:ext cx="2516305" cy="1509783"/>
      </dsp:txXfrm>
    </dsp:sp>
    <dsp:sp modelId="{D6939720-D35A-4251-B053-ECE40866AAE0}">
      <dsp:nvSpPr>
        <dsp:cNvPr id="0" name=""/>
        <dsp:cNvSpPr/>
      </dsp:nvSpPr>
      <dsp:spPr>
        <a:xfrm>
          <a:off x="5535873" y="2217924"/>
          <a:ext cx="2516305" cy="1509783"/>
        </a:xfrm>
        <a:prstGeom prst="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The </a:t>
          </a:r>
          <a:r>
            <a:rPr lang="en-US" sz="2600" b="1" kern="1200" dirty="0"/>
            <a:t>values and expectations</a:t>
          </a:r>
        </a:p>
      </dsp:txBody>
      <dsp:txXfrm>
        <a:off x="5535873" y="2217924"/>
        <a:ext cx="2516305" cy="15097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5B6284-B3E1-417A-84F6-139E290F6009}">
      <dsp:nvSpPr>
        <dsp:cNvPr id="0" name=""/>
        <dsp:cNvSpPr/>
      </dsp:nvSpPr>
      <dsp:spPr>
        <a:xfrm rot="5400000">
          <a:off x="-184130" y="186204"/>
          <a:ext cx="1227538" cy="859276"/>
        </a:xfrm>
        <a:prstGeom prst="chevron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1</a:t>
          </a:r>
        </a:p>
      </dsp:txBody>
      <dsp:txXfrm rot="-5400000">
        <a:off x="1" y="431711"/>
        <a:ext cx="859276" cy="368262"/>
      </dsp:txXfrm>
    </dsp:sp>
    <dsp:sp modelId="{2A602C9C-C5B8-46E7-899D-5D3695E019A3}">
      <dsp:nvSpPr>
        <dsp:cNvPr id="0" name=""/>
        <dsp:cNvSpPr/>
      </dsp:nvSpPr>
      <dsp:spPr>
        <a:xfrm rot="5400000">
          <a:off x="3561667" y="-2700316"/>
          <a:ext cx="797899" cy="620268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5816" tIns="27305" rIns="27305" bIns="27305" numCol="1" spcCol="1270" anchor="ctr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4300" kern="1200" dirty="0"/>
            <a:t>Establish Strategic Intent</a:t>
          </a:r>
        </a:p>
      </dsp:txBody>
      <dsp:txXfrm rot="-5400000">
        <a:off x="859276" y="41025"/>
        <a:ext cx="6163731" cy="719999"/>
      </dsp:txXfrm>
    </dsp:sp>
    <dsp:sp modelId="{3AD98C87-2A96-4B8F-A320-95E556414EFC}">
      <dsp:nvSpPr>
        <dsp:cNvPr id="0" name=""/>
        <dsp:cNvSpPr/>
      </dsp:nvSpPr>
      <dsp:spPr>
        <a:xfrm rot="5400000">
          <a:off x="-184130" y="1266744"/>
          <a:ext cx="1227538" cy="859276"/>
        </a:xfrm>
        <a:prstGeom prst="chevr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2</a:t>
          </a:r>
        </a:p>
      </dsp:txBody>
      <dsp:txXfrm rot="-5400000">
        <a:off x="1" y="1512251"/>
        <a:ext cx="859276" cy="368262"/>
      </dsp:txXfrm>
    </dsp:sp>
    <dsp:sp modelId="{E8365BBA-32A0-4142-BD0D-9A9B9DDBE95D}">
      <dsp:nvSpPr>
        <dsp:cNvPr id="0" name=""/>
        <dsp:cNvSpPr/>
      </dsp:nvSpPr>
      <dsp:spPr>
        <a:xfrm rot="5400000">
          <a:off x="3561667" y="-1619776"/>
          <a:ext cx="797899" cy="620268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5816" tIns="27305" rIns="27305" bIns="27305" numCol="1" spcCol="1270" anchor="ctr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4300" kern="1200" dirty="0"/>
            <a:t>Formulate a strategy</a:t>
          </a:r>
        </a:p>
      </dsp:txBody>
      <dsp:txXfrm rot="-5400000">
        <a:off x="859276" y="1121565"/>
        <a:ext cx="6163731" cy="719999"/>
      </dsp:txXfrm>
    </dsp:sp>
    <dsp:sp modelId="{8F3F884F-B77E-4C6A-888F-544EFAD8DFBC}">
      <dsp:nvSpPr>
        <dsp:cNvPr id="0" name=""/>
        <dsp:cNvSpPr/>
      </dsp:nvSpPr>
      <dsp:spPr>
        <a:xfrm rot="5400000">
          <a:off x="-184130" y="2347285"/>
          <a:ext cx="1227538" cy="859276"/>
        </a:xfrm>
        <a:prstGeom prst="chevron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3</a:t>
          </a:r>
        </a:p>
      </dsp:txBody>
      <dsp:txXfrm rot="-5400000">
        <a:off x="1" y="2592792"/>
        <a:ext cx="859276" cy="368262"/>
      </dsp:txXfrm>
    </dsp:sp>
    <dsp:sp modelId="{7A111D5C-7556-4AD6-B75E-8A24F3F43348}">
      <dsp:nvSpPr>
        <dsp:cNvPr id="0" name=""/>
        <dsp:cNvSpPr/>
      </dsp:nvSpPr>
      <dsp:spPr>
        <a:xfrm rot="5400000">
          <a:off x="3561667" y="-539236"/>
          <a:ext cx="797899" cy="620268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5816" tIns="27305" rIns="27305" bIns="27305" numCol="1" spcCol="1270" anchor="ctr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4300" kern="1200" dirty="0"/>
            <a:t>Implement a strategy </a:t>
          </a:r>
        </a:p>
      </dsp:txBody>
      <dsp:txXfrm rot="-5400000">
        <a:off x="859276" y="2202105"/>
        <a:ext cx="6163731" cy="719999"/>
      </dsp:txXfrm>
    </dsp:sp>
    <dsp:sp modelId="{C5683479-ABAB-4404-9996-1341D07D365C}">
      <dsp:nvSpPr>
        <dsp:cNvPr id="0" name=""/>
        <dsp:cNvSpPr/>
      </dsp:nvSpPr>
      <dsp:spPr>
        <a:xfrm rot="5400000">
          <a:off x="-184130" y="3427825"/>
          <a:ext cx="1227538" cy="859276"/>
        </a:xfrm>
        <a:prstGeom prst="chevr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4</a:t>
          </a:r>
        </a:p>
      </dsp:txBody>
      <dsp:txXfrm rot="-5400000">
        <a:off x="1" y="3673332"/>
        <a:ext cx="859276" cy="368262"/>
      </dsp:txXfrm>
    </dsp:sp>
    <dsp:sp modelId="{4DFE5602-F045-4D75-8A12-F65098457E5B}">
      <dsp:nvSpPr>
        <dsp:cNvPr id="0" name=""/>
        <dsp:cNvSpPr/>
      </dsp:nvSpPr>
      <dsp:spPr>
        <a:xfrm rot="5400000">
          <a:off x="3561667" y="541304"/>
          <a:ext cx="797899" cy="620268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5816" tIns="27305" rIns="27305" bIns="27305" numCol="1" spcCol="1270" anchor="ctr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4300" kern="1200" dirty="0"/>
            <a:t>Strategic Evaluation</a:t>
          </a:r>
        </a:p>
      </dsp:txBody>
      <dsp:txXfrm rot="-5400000">
        <a:off x="859276" y="3282645"/>
        <a:ext cx="6163731" cy="7199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12B46F-4B5C-474C-83D7-03400CECC581}">
      <dsp:nvSpPr>
        <dsp:cNvPr id="0" name=""/>
        <dsp:cNvSpPr/>
      </dsp:nvSpPr>
      <dsp:spPr>
        <a:xfrm>
          <a:off x="2387" y="371821"/>
          <a:ext cx="1893706" cy="113622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Improved Communication </a:t>
          </a:r>
        </a:p>
      </dsp:txBody>
      <dsp:txXfrm>
        <a:off x="2387" y="371821"/>
        <a:ext cx="1893706" cy="1136224"/>
      </dsp:txXfrm>
    </dsp:sp>
    <dsp:sp modelId="{E5E80A0E-FCA7-47DE-88C8-59E940A3F543}">
      <dsp:nvSpPr>
        <dsp:cNvPr id="0" name=""/>
        <dsp:cNvSpPr/>
      </dsp:nvSpPr>
      <dsp:spPr>
        <a:xfrm>
          <a:off x="2085464" y="371821"/>
          <a:ext cx="1893706" cy="1136224"/>
        </a:xfrm>
        <a:prstGeom prst="rect">
          <a:avLst/>
        </a:prstGeom>
        <a:gradFill rotWithShape="0">
          <a:gsLst>
            <a:gs pos="0">
              <a:schemeClr val="accent5">
                <a:hueOff val="-675854"/>
                <a:satOff val="-1742"/>
                <a:lumOff val="-117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675854"/>
                <a:satOff val="-1742"/>
                <a:lumOff val="-117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675854"/>
                <a:satOff val="-1742"/>
                <a:lumOff val="-117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Integrated approach for solving problems</a:t>
          </a:r>
        </a:p>
      </dsp:txBody>
      <dsp:txXfrm>
        <a:off x="2085464" y="371821"/>
        <a:ext cx="1893706" cy="1136224"/>
      </dsp:txXfrm>
    </dsp:sp>
    <dsp:sp modelId="{88C77FC3-5D2E-4418-954E-5D14A50A385F}">
      <dsp:nvSpPr>
        <dsp:cNvPr id="0" name=""/>
        <dsp:cNvSpPr/>
      </dsp:nvSpPr>
      <dsp:spPr>
        <a:xfrm>
          <a:off x="4168541" y="371821"/>
          <a:ext cx="1893706" cy="1136224"/>
        </a:xfrm>
        <a:prstGeom prst="rect">
          <a:avLst/>
        </a:prstGeom>
        <a:gradFill rotWithShape="0">
          <a:gsLst>
            <a:gs pos="0">
              <a:schemeClr val="accent5">
                <a:hueOff val="-1351709"/>
                <a:satOff val="-3484"/>
                <a:lumOff val="-235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1351709"/>
                <a:satOff val="-3484"/>
                <a:lumOff val="-235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1351709"/>
                <a:satOff val="-3484"/>
                <a:lumOff val="-235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Alignment of behaviour towards company goals</a:t>
          </a:r>
        </a:p>
      </dsp:txBody>
      <dsp:txXfrm>
        <a:off x="4168541" y="371821"/>
        <a:ext cx="1893706" cy="1136224"/>
      </dsp:txXfrm>
    </dsp:sp>
    <dsp:sp modelId="{D3469AB8-B77D-4813-AF39-9A3B725DF555}">
      <dsp:nvSpPr>
        <dsp:cNvPr id="0" name=""/>
        <dsp:cNvSpPr/>
      </dsp:nvSpPr>
      <dsp:spPr>
        <a:xfrm>
          <a:off x="6251619" y="371821"/>
          <a:ext cx="1893706" cy="1136224"/>
        </a:xfrm>
        <a:prstGeom prst="rect">
          <a:avLst/>
        </a:prstGeom>
        <a:gradFill rotWithShape="0">
          <a:gsLst>
            <a:gs pos="0">
              <a:schemeClr val="accent5">
                <a:hueOff val="-2027563"/>
                <a:satOff val="-5226"/>
                <a:lumOff val="-353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2027563"/>
                <a:satOff val="-5226"/>
                <a:lumOff val="-353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2027563"/>
                <a:satOff val="-5226"/>
                <a:lumOff val="-353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Improved Understanding the organisation</a:t>
          </a:r>
        </a:p>
      </dsp:txBody>
      <dsp:txXfrm>
        <a:off x="6251619" y="371821"/>
        <a:ext cx="1893706" cy="1136224"/>
      </dsp:txXfrm>
    </dsp:sp>
    <dsp:sp modelId="{134497CD-A0F0-459F-8C2C-A559CC965ED6}">
      <dsp:nvSpPr>
        <dsp:cNvPr id="0" name=""/>
        <dsp:cNvSpPr/>
      </dsp:nvSpPr>
      <dsp:spPr>
        <a:xfrm>
          <a:off x="2387" y="1697415"/>
          <a:ext cx="1893706" cy="1136224"/>
        </a:xfrm>
        <a:prstGeom prst="rect">
          <a:avLst/>
        </a:prstGeom>
        <a:gradFill rotWithShape="0">
          <a:gsLst>
            <a:gs pos="0">
              <a:schemeClr val="accent5">
                <a:hueOff val="-2703417"/>
                <a:satOff val="-6968"/>
                <a:lumOff val="-470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2703417"/>
                <a:satOff val="-6968"/>
                <a:lumOff val="-470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2703417"/>
                <a:satOff val="-6968"/>
                <a:lumOff val="-470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Improved Commitment from staff and other stakeholders. </a:t>
          </a:r>
        </a:p>
      </dsp:txBody>
      <dsp:txXfrm>
        <a:off x="2387" y="1697415"/>
        <a:ext cx="1893706" cy="1136224"/>
      </dsp:txXfrm>
    </dsp:sp>
    <dsp:sp modelId="{D6939720-D35A-4251-B053-ECE40866AAE0}">
      <dsp:nvSpPr>
        <dsp:cNvPr id="0" name=""/>
        <dsp:cNvSpPr/>
      </dsp:nvSpPr>
      <dsp:spPr>
        <a:xfrm>
          <a:off x="2085464" y="1697415"/>
          <a:ext cx="1893706" cy="1136224"/>
        </a:xfrm>
        <a:prstGeom prst="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Expected Outcomes</a:t>
          </a:r>
        </a:p>
      </dsp:txBody>
      <dsp:txXfrm>
        <a:off x="2085464" y="1697415"/>
        <a:ext cx="1893706" cy="1136224"/>
      </dsp:txXfrm>
    </dsp:sp>
    <dsp:sp modelId="{25B2C4DF-C36B-4BE5-AC06-E77A2A0B9A48}">
      <dsp:nvSpPr>
        <dsp:cNvPr id="0" name=""/>
        <dsp:cNvSpPr/>
      </dsp:nvSpPr>
      <dsp:spPr>
        <a:xfrm>
          <a:off x="4168541" y="1697415"/>
          <a:ext cx="1893706" cy="1136224"/>
        </a:xfrm>
        <a:prstGeom prst="rect">
          <a:avLst/>
        </a:prstGeom>
        <a:gradFill rotWithShape="0">
          <a:gsLst>
            <a:gs pos="0">
              <a:schemeClr val="accent5">
                <a:hueOff val="-4055126"/>
                <a:satOff val="-10451"/>
                <a:lumOff val="-7059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4055126"/>
                <a:satOff val="-10451"/>
                <a:lumOff val="-7059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4055126"/>
                <a:satOff val="-10451"/>
                <a:lumOff val="-7059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Exploitation of Opportunities</a:t>
          </a:r>
        </a:p>
      </dsp:txBody>
      <dsp:txXfrm>
        <a:off x="4168541" y="1697415"/>
        <a:ext cx="1893706" cy="1136224"/>
      </dsp:txXfrm>
    </dsp:sp>
    <dsp:sp modelId="{B2CC97F2-9154-4E82-8444-4D1C24BF535D}">
      <dsp:nvSpPr>
        <dsp:cNvPr id="0" name=""/>
        <dsp:cNvSpPr/>
      </dsp:nvSpPr>
      <dsp:spPr>
        <a:xfrm>
          <a:off x="6251619" y="1697415"/>
          <a:ext cx="1893706" cy="1136224"/>
        </a:xfrm>
        <a:prstGeom prst="rect">
          <a:avLst/>
        </a:prstGeom>
        <a:gradFill rotWithShape="0">
          <a:gsLst>
            <a:gs pos="0">
              <a:schemeClr val="accent5">
                <a:hueOff val="-4730980"/>
                <a:satOff val="-12193"/>
                <a:lumOff val="-823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4730980"/>
                <a:satOff val="-12193"/>
                <a:lumOff val="-823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4730980"/>
                <a:satOff val="-12193"/>
                <a:lumOff val="-823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Encourages forward thinking </a:t>
          </a:r>
        </a:p>
      </dsp:txBody>
      <dsp:txXfrm>
        <a:off x="6251619" y="1697415"/>
        <a:ext cx="1893706" cy="1136224"/>
      </dsp:txXfrm>
    </dsp:sp>
    <dsp:sp modelId="{3B76DE87-B939-4FE3-9AB9-532D008FB950}">
      <dsp:nvSpPr>
        <dsp:cNvPr id="0" name=""/>
        <dsp:cNvSpPr/>
      </dsp:nvSpPr>
      <dsp:spPr>
        <a:xfrm>
          <a:off x="1043925" y="3023010"/>
          <a:ext cx="1893706" cy="1136224"/>
        </a:xfrm>
        <a:prstGeom prst="rect">
          <a:avLst/>
        </a:prstGeom>
        <a:gradFill rotWithShape="0">
          <a:gsLst>
            <a:gs pos="0">
              <a:schemeClr val="accent5">
                <a:hueOff val="-5406834"/>
                <a:satOff val="-13935"/>
                <a:lumOff val="-941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5406834"/>
                <a:satOff val="-13935"/>
                <a:lumOff val="-941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5406834"/>
                <a:satOff val="-13935"/>
                <a:lumOff val="-941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Effective allocation and management of Resources</a:t>
          </a:r>
        </a:p>
      </dsp:txBody>
      <dsp:txXfrm>
        <a:off x="1043925" y="3023010"/>
        <a:ext cx="1893706" cy="1136224"/>
      </dsp:txXfrm>
    </dsp:sp>
    <dsp:sp modelId="{64E70CCB-5A4E-4505-BE37-CEF63B3CFD74}">
      <dsp:nvSpPr>
        <dsp:cNvPr id="0" name=""/>
        <dsp:cNvSpPr/>
      </dsp:nvSpPr>
      <dsp:spPr>
        <a:xfrm>
          <a:off x="3127003" y="3023010"/>
          <a:ext cx="1893706" cy="1136224"/>
        </a:xfrm>
        <a:prstGeom prst="rect">
          <a:avLst/>
        </a:prstGeom>
        <a:gradFill rotWithShape="0">
          <a:gsLst>
            <a:gs pos="0">
              <a:schemeClr val="accent5">
                <a:hueOff val="-6082688"/>
                <a:satOff val="-15677"/>
                <a:lumOff val="-1058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6082688"/>
                <a:satOff val="-15677"/>
                <a:lumOff val="-1058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6082688"/>
                <a:satOff val="-15677"/>
                <a:lumOff val="-1058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Reduces impact of adverse conditions on business</a:t>
          </a:r>
        </a:p>
      </dsp:txBody>
      <dsp:txXfrm>
        <a:off x="3127003" y="3023010"/>
        <a:ext cx="1893706" cy="1136224"/>
      </dsp:txXfrm>
    </dsp:sp>
    <dsp:sp modelId="{2E550AF4-0147-4836-9BD9-A986ADB72290}">
      <dsp:nvSpPr>
        <dsp:cNvPr id="0" name=""/>
        <dsp:cNvSpPr/>
      </dsp:nvSpPr>
      <dsp:spPr>
        <a:xfrm>
          <a:off x="5210080" y="3023010"/>
          <a:ext cx="1893706" cy="1136224"/>
        </a:xfrm>
        <a:prstGeom prst="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Framework for coordination of activities and efforts</a:t>
          </a:r>
        </a:p>
      </dsp:txBody>
      <dsp:txXfrm>
        <a:off x="5210080" y="3023010"/>
        <a:ext cx="1893706" cy="11362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46EC9A-174D-44B9-812B-9B033070DBDC}" type="datetimeFigureOut">
              <a:rPr lang="en-GB" smtClean="0"/>
              <a:t>09/09/2026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7E4384-E1C8-440C-9927-88C0AE6CC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254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7wLZZ33MCA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Hwb - IT overview – YouTube</a:t>
            </a:r>
            <a:endParaRPr lang="en-GB" dirty="0"/>
          </a:p>
          <a:p>
            <a:endParaRPr lang="en-GB" dirty="0"/>
          </a:p>
          <a:p>
            <a:r>
              <a:rPr lang="en-GB" dirty="0"/>
              <a:t>https://youtu.be/b7wLZZ33MCA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184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46143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928439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1419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86160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9707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6538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079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3644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9937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8762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3296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/>
              <a:t>Skill:</a:t>
            </a:r>
            <a:r>
              <a:rPr lang="en-US" sz="1200" dirty="0"/>
              <a:t> Competency to accomplish task:</a:t>
            </a:r>
            <a:r>
              <a:rPr lang="en-US" dirty="0"/>
              <a:t>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Leadership is a </a:t>
            </a: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skill.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Conceptualized as a </a:t>
            </a: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skill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leadership is a </a:t>
            </a: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competency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developed to accomplish a task effectively.</a:t>
            </a:r>
          </a:p>
          <a:p>
            <a:pPr marL="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Know what to do and how to do:</a:t>
            </a:r>
            <a:r>
              <a:rPr lang="en-US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Skilled leaders are competent people. They know what they need to do, and they know how to do it.</a:t>
            </a:r>
          </a:p>
          <a:p>
            <a:pPr marL="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baseline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Can be studied and learned: Even without natural ability, like all skills, people can improve their leadership with practice, instruction, and feedback from others.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Viewed as a skill, leadership can be studied and learned. If you are capable of learning from experience, you can acquire leadership.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72434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Master" Target="../slideMasters/slideMaster2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30784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9/9/2026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6986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094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2767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3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3" y="6525344"/>
            <a:ext cx="1294837" cy="218522"/>
          </a:xfrm>
        </p:spPr>
        <p:txBody>
          <a:bodyPr/>
          <a:lstStyle/>
          <a:p>
            <a:fld id="{3F54D9F0-04AB-9943-BD88-2F95519E01A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9/9/2026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3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514510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9/9/2026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975212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6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9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9/9/2026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630076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9/9/2026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104842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7"/>
            <a:ext cx="5386917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7"/>
            <a:ext cx="5389033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9/9/2026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28785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9/9/2026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556599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9/9/2026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801853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9/9/2026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061074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8"/>
            <a:ext cx="73152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9/9/2026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7430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9/9/2026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035164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9/9/2026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8713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9.png"/><Relationship Id="rId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3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4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2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8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9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20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4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30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31.xml"/></Relationships>
</file>

<file path=ppt/slideMasters/_rels/slideMaster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13" Type="http://schemas.openxmlformats.org/officeDocument/2006/relationships/image" Target="../media/image25.jpg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12" Type="http://schemas.openxmlformats.org/officeDocument/2006/relationships/theme" Target="../theme/theme21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11" Type="http://schemas.openxmlformats.org/officeDocument/2006/relationships/slideLayout" Target="../slideLayouts/slideLayout42.xml"/><Relationship Id="rId5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41.xml"/><Relationship Id="rId4" Type="http://schemas.openxmlformats.org/officeDocument/2006/relationships/slideLayout" Target="../slideLayouts/slideLayout35.xml"/><Relationship Id="rId9" Type="http://schemas.openxmlformats.org/officeDocument/2006/relationships/slideLayout" Target="../slideLayouts/slideLayout4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7" r:id="rId2"/>
    <p:sldLayoutId id="214748370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0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9/9/2026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5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801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FD0F18-690A-4C6B-A981-8859C96F33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565536" y="1510049"/>
            <a:ext cx="923925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600" b="1" dirty="0">
                <a:solidFill>
                  <a:schemeClr val="bg1"/>
                </a:solidFill>
              </a:rPr>
              <a:t>BABM LCBB6015_BIRM</a:t>
            </a:r>
          </a:p>
          <a:p>
            <a:pPr algn="ctr">
              <a:defRPr/>
            </a:pPr>
            <a:r>
              <a:rPr lang="en-GB" sz="3600" b="1" dirty="0">
                <a:solidFill>
                  <a:schemeClr val="bg1"/>
                </a:solidFill>
              </a:rPr>
              <a:t>Strategic Management &amp; Sustainability</a:t>
            </a:r>
          </a:p>
        </p:txBody>
      </p:sp>
      <p:sp>
        <p:nvSpPr>
          <p:cNvPr id="6" name="Rectangle 5"/>
          <p:cNvSpPr/>
          <p:nvPr/>
        </p:nvSpPr>
        <p:spPr>
          <a:xfrm>
            <a:off x="1565536" y="2868812"/>
            <a:ext cx="9239250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WEEK 1: </a:t>
            </a:r>
          </a:p>
          <a:p>
            <a:pPr algn="ctr">
              <a:defRPr/>
            </a:pPr>
            <a:r>
              <a:rPr lang="en-GB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Introduction to Strategic Management</a:t>
            </a:r>
          </a:p>
          <a:p>
            <a:pPr algn="ctr">
              <a:defRPr/>
            </a:pPr>
            <a:endParaRPr lang="en-GB" sz="32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algn="ctr">
              <a:defRPr/>
            </a:pPr>
            <a:r>
              <a:rPr lang="en-GB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Revised by Dr Oluwaseun Adegbite</a:t>
            </a:r>
          </a:p>
        </p:txBody>
      </p:sp>
    </p:spTree>
    <p:extLst>
      <p:ext uri="{BB962C8B-B14F-4D97-AF65-F5344CB8AC3E}">
        <p14:creationId xmlns:p14="http://schemas.microsoft.com/office/powerpoint/2010/main" val="38724277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6F2971E-E898-499B-9BCD-599E63EBF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539511"/>
            <a:ext cx="3884040" cy="2884468"/>
          </a:xfrm>
        </p:spPr>
        <p:txBody>
          <a:bodyPr wrap="square"/>
          <a:lstStyle/>
          <a:p>
            <a:pPr algn="ctr"/>
            <a:r>
              <a:rPr lang="en-GB" sz="4000" b="1" dirty="0"/>
              <a:t>LEARNING OUTCOMES</a:t>
            </a:r>
          </a:p>
        </p:txBody>
      </p:sp>
      <p:sp>
        <p:nvSpPr>
          <p:cNvPr id="6" name="Rectangle 5"/>
          <p:cNvSpPr/>
          <p:nvPr/>
        </p:nvSpPr>
        <p:spPr>
          <a:xfrm>
            <a:off x="6318914" y="2396695"/>
            <a:ext cx="5650172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Upon the successful completion of this module, the student should be able to: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Understand the concept of strategy;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Understand the importance of strategy;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Understand the different dimensions of strategy;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Levels of strategy;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Strategy process and the strategic context,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Role of the management structure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1067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3159454" y="95534"/>
            <a:ext cx="570476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noProof="0" dirty="0">
                <a:solidFill>
                  <a:prstClr val="white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KEY RESOURCES &amp; MATERIALS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 Black" panose="020B0A040201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Content Placeholder 3"/>
          <p:cNvSpPr>
            <a:spLocks noGrp="1"/>
          </p:cNvSpPr>
          <p:nvPr>
            <p:ph idx="1"/>
          </p:nvPr>
        </p:nvSpPr>
        <p:spPr>
          <a:xfrm>
            <a:off x="1603612" y="1654792"/>
            <a:ext cx="8229600" cy="4172802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Johnson, G. and Scholes, K., Exploring Strategy, Harlow: FT Prentice Hall, 2010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Lynch, R., Corporate Strategy, Harlow: FT Prentice Hall, 2010.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/>
              <a:t>Mintzberg</a:t>
            </a:r>
            <a:r>
              <a:rPr lang="en-GB" dirty="0"/>
              <a:t>, H., </a:t>
            </a:r>
            <a:r>
              <a:rPr lang="en-GB" dirty="0" err="1"/>
              <a:t>Ahlstrand</a:t>
            </a:r>
            <a:r>
              <a:rPr lang="en-GB" dirty="0"/>
              <a:t>, B., and </a:t>
            </a:r>
            <a:r>
              <a:rPr lang="en-GB" dirty="0" err="1"/>
              <a:t>Lampel</a:t>
            </a:r>
            <a:r>
              <a:rPr lang="en-GB" dirty="0"/>
              <a:t>, J. Strategy Safari: The Complete Guide Through the Wilds of Strategic Management, Harlow: FT Prentice Hall, 2008.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Hayes, J., The Theory and Practice of Change Management, Palgrave, 2010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/>
              <a:t>Ridderstral</a:t>
            </a:r>
            <a:r>
              <a:rPr lang="en-GB" dirty="0"/>
              <a:t>, J. and </a:t>
            </a:r>
            <a:r>
              <a:rPr lang="en-GB" dirty="0" err="1"/>
              <a:t>Nordstrum</a:t>
            </a:r>
            <a:r>
              <a:rPr lang="en-GB" dirty="0"/>
              <a:t>, K., Funky Business, Harlow: FT Prentice Hall, 2007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/>
              <a:t>Senge</a:t>
            </a:r>
            <a:r>
              <a:rPr lang="en-GB" dirty="0"/>
              <a:t>, P. M., The Fifth Discipline, London: Random House Business Books, 2006</a:t>
            </a:r>
          </a:p>
        </p:txBody>
      </p:sp>
    </p:spTree>
    <p:extLst>
      <p:ext uri="{BB962C8B-B14F-4D97-AF65-F5344CB8AC3E}">
        <p14:creationId xmlns:p14="http://schemas.microsoft.com/office/powerpoint/2010/main" val="9390081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6F2971E-E898-499B-9BCD-599E63EBF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539511"/>
            <a:ext cx="3884040" cy="2884468"/>
          </a:xfrm>
        </p:spPr>
        <p:txBody>
          <a:bodyPr wrap="square"/>
          <a:lstStyle/>
          <a:p>
            <a:pPr algn="ctr"/>
            <a:r>
              <a:rPr lang="en-GB" sz="4000" b="1" dirty="0"/>
              <a:t>LEARNING OBJECTIVES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605515" y="1600300"/>
            <a:ext cx="489954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Understanding the general overview of the module. </a:t>
            </a:r>
          </a:p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Explore the various responsibilities of the PM, supervisors and students.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Understand the structure of the Research Proposal required for Phase 1 of the Research Project.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+mj-lt"/>
              <a:buAutoNum type="arabicPeriod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916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3063920" y="177421"/>
            <a:ext cx="57047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noProof="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WEEK 1 – THE CONCEPT OF STRATEGY 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chemeClr val="accent4">
                  <a:lumMod val="40000"/>
                  <a:lumOff val="60000"/>
                </a:schemeClr>
              </a:solidFill>
              <a:effectLst/>
              <a:uLnTx/>
              <a:uFillTx/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395181" y="1297971"/>
            <a:ext cx="7042244" cy="4616648"/>
          </a:xfrm>
          <a:prstGeom prst="rect">
            <a:avLst/>
          </a:prstGeom>
          <a:noFill/>
          <a:ln w="3810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CONTENT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Definition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Views of Strategy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Features of Strategic Management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Role of Strategic Management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Role of Organisational Structure to Strategic Management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Importance of Strategic Management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Benefits of Strategic Management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Limitations of Strategic Management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0706452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97588" y="1373569"/>
            <a:ext cx="8644806" cy="817183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Defining Strategy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291548" y="2724806"/>
            <a:ext cx="11608904" cy="16086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Activity 1.1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 to the Internet and search for the definition of Strategy. Highlight the key words / phrases in the strategy definition and let’s discuss. </a:t>
            </a:r>
          </a:p>
        </p:txBody>
      </p:sp>
    </p:spTree>
    <p:extLst>
      <p:ext uri="{BB962C8B-B14F-4D97-AF65-F5344CB8AC3E}">
        <p14:creationId xmlns:p14="http://schemas.microsoft.com/office/powerpoint/2010/main" val="28228255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4089" y="274638"/>
            <a:ext cx="4365010" cy="743817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Defining Strategy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6966" y="1193354"/>
            <a:ext cx="8635396" cy="4670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8430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325003" y="1255594"/>
            <a:ext cx="8882352" cy="646331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What does Strategy mean?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25003" y="1933865"/>
            <a:ext cx="8882352" cy="2862322"/>
          </a:xfrm>
          <a:prstGeom prst="rect">
            <a:avLst/>
          </a:prstGeom>
          <a:noFill/>
          <a:ln w="28575"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Strategy originates from a military Greek word “</a:t>
            </a:r>
            <a:r>
              <a:rPr lang="en-GB" b="1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Strategos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”, which means to compete with enemy.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Strategy is a plan of actions required to achieve a long-term overall goal.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Strategy is also defined as the roadmap of an organisation.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Strategy is about integrating organisational activities and utilisation the resources within the organisation environment to meet the business objectives.  </a:t>
            </a:r>
          </a:p>
          <a:p>
            <a:pPr marL="342900" indent="-342900" algn="just">
              <a:buFont typeface="+mj-lt"/>
              <a:buAutoNum type="arabicPeriod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Horizontal Scroll 3"/>
          <p:cNvSpPr/>
          <p:nvPr/>
        </p:nvSpPr>
        <p:spPr>
          <a:xfrm>
            <a:off x="1924333" y="4612943"/>
            <a:ext cx="8065827" cy="2142699"/>
          </a:xfrm>
          <a:prstGeom prst="horizontalScroll">
            <a:avLst/>
          </a:prstGeom>
          <a:blipFill>
            <a:blip r:embed="rId3"/>
            <a:tile tx="0" ty="0" sx="100000" sy="100000" flip="none" algn="tl"/>
          </a:blipFill>
          <a:ln w="381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Strategy 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i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direction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i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scope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an organisation over the </a:t>
            </a:r>
            <a:r>
              <a:rPr lang="en-GB" i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 term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which achieves </a:t>
            </a:r>
            <a:r>
              <a:rPr lang="en-GB" i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a changing </a:t>
            </a:r>
            <a:r>
              <a:rPr lang="en-GB" i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 its configuration of resources and competences with the aim of fulfilling </a:t>
            </a:r>
            <a:r>
              <a:rPr lang="en-GB" i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stakeholder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expectations” (Johnson, Scholes and Whittington,2007).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0609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enry Mintzberg about some Half-Truths of Management - ManageMagazin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0155" y="1926450"/>
            <a:ext cx="2167200" cy="1937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1325003" y="1255594"/>
            <a:ext cx="8882352" cy="577850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Views of Strategy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25003" y="1879273"/>
            <a:ext cx="8882352" cy="3693319"/>
          </a:xfrm>
          <a:prstGeom prst="rect">
            <a:avLst/>
          </a:prstGeom>
          <a:noFill/>
          <a:ln w="28575"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Henry Mintzberg’s Views of Strategy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5 Ps for Strategy:-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b="1" i="1" u="sng" dirty="0">
                <a:latin typeface="Arial" panose="020B0604020202020204" pitchFamily="34" charset="0"/>
                <a:cs typeface="Arial" panose="020B0604020202020204" pitchFamily="34" charset="0"/>
              </a:rPr>
              <a:t>Plan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– consciously intended course of action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b="1" i="1" u="sng" dirty="0">
                <a:latin typeface="Arial" panose="020B0604020202020204" pitchFamily="34" charset="0"/>
                <a:cs typeface="Arial" panose="020B0604020202020204" pitchFamily="34" charset="0"/>
              </a:rPr>
              <a:t>Play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– A way of outwit the competitor. 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b="1" i="1" u="sng" dirty="0">
                <a:latin typeface="Arial" panose="020B0604020202020204" pitchFamily="34" charset="0"/>
                <a:cs typeface="Arial" panose="020B0604020202020204" pitchFamily="34" charset="0"/>
              </a:rPr>
              <a:t>Pattern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– consistency in behaviour. 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b="1" i="1" u="sng" dirty="0">
                <a:latin typeface="Arial" panose="020B0604020202020204" pitchFamily="34" charset="0"/>
                <a:cs typeface="Arial" panose="020B0604020202020204" pitchFamily="34" charset="0"/>
              </a:rPr>
              <a:t>Position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– location in the environment. 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b="1" i="1" u="sng" dirty="0">
                <a:latin typeface="Arial" panose="020B0604020202020204" pitchFamily="34" charset="0"/>
                <a:cs typeface="Arial" panose="020B0604020202020204" pitchFamily="34" charset="0"/>
              </a:rPr>
              <a:t>Perspective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– way of perceiving the world (environment is dynamic). </a:t>
            </a:r>
          </a:p>
          <a:p>
            <a:pPr marL="342900" indent="-342900" algn="just">
              <a:buFont typeface="+mj-lt"/>
              <a:buAutoNum type="arabicPeriod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3350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TextBox 76"/>
          <p:cNvSpPr txBox="1"/>
          <p:nvPr/>
        </p:nvSpPr>
        <p:spPr>
          <a:xfrm>
            <a:off x="5366776" y="6475864"/>
            <a:ext cx="3924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Source: David, Ali, and Al-</a:t>
            </a:r>
            <a:r>
              <a:rPr lang="en-GB" dirty="0" err="1">
                <a:solidFill>
                  <a:schemeClr val="bg1"/>
                </a:solidFill>
              </a:rPr>
              <a:t>Aali</a:t>
            </a:r>
            <a:r>
              <a:rPr lang="en-GB" dirty="0">
                <a:solidFill>
                  <a:schemeClr val="bg1"/>
                </a:solidFill>
              </a:rPr>
              <a:t> (2009 )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02677" y="453788"/>
            <a:ext cx="70558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Characteristics of Strategic Decisions</a:t>
            </a:r>
          </a:p>
        </p:txBody>
      </p:sp>
      <p:graphicFrame>
        <p:nvGraphicFramePr>
          <p:cNvPr id="27" name="Diagram 26"/>
          <p:cNvGraphicFramePr/>
          <p:nvPr>
            <p:extLst>
              <p:ext uri="{D42A27DB-BD31-4B8C-83A1-F6EECF244321}">
                <p14:modId xmlns:p14="http://schemas.microsoft.com/office/powerpoint/2010/main" val="1208282365"/>
              </p:ext>
            </p:extLst>
          </p:nvPr>
        </p:nvGraphicFramePr>
        <p:xfrm>
          <a:off x="2253937" y="1603549"/>
          <a:ext cx="8052179" cy="4184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702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7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458"/>
            <a:ext cx="12192000" cy="6755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1255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ounded Rectangle 49"/>
          <p:cNvSpPr/>
          <p:nvPr/>
        </p:nvSpPr>
        <p:spPr>
          <a:xfrm>
            <a:off x="641446" y="1322469"/>
            <a:ext cx="3589361" cy="1363757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Title 1">
            <a:extLst>
              <a:ext uri="{FF2B5EF4-FFF2-40B4-BE49-F238E27FC236}">
                <a16:creationId xmlns:a16="http://schemas.microsoft.com/office/drawing/2014/main" id="{5E6387E0-7873-7643-B10F-EF5254558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0289" y="306769"/>
            <a:ext cx="5476759" cy="436728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  <a:latin typeface="Corbel" panose="020B0503020204020204" pitchFamily="34" charset="0"/>
              </a:rPr>
              <a:t>Strategic Management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812042" y="1485897"/>
            <a:ext cx="32481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 position of your organisation in the market now?</a:t>
            </a:r>
          </a:p>
          <a:p>
            <a:pPr algn="ctr"/>
            <a:r>
              <a:rPr lang="en-GB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8" name="Bent Arrow 47"/>
          <p:cNvSpPr/>
          <p:nvPr/>
        </p:nvSpPr>
        <p:spPr>
          <a:xfrm rot="5400000">
            <a:off x="4386407" y="1864271"/>
            <a:ext cx="889801" cy="1119116"/>
          </a:xfrm>
          <a:prstGeom prst="bentArrow">
            <a:avLst/>
          </a:prstGeom>
          <a:solidFill>
            <a:schemeClr val="bg2">
              <a:lumMod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9" name="Bent Arrow 48"/>
          <p:cNvSpPr/>
          <p:nvPr/>
        </p:nvSpPr>
        <p:spPr>
          <a:xfrm rot="5400000">
            <a:off x="7463376" y="3287166"/>
            <a:ext cx="1246433" cy="1268649"/>
          </a:xfrm>
          <a:prstGeom prst="bentArrow">
            <a:avLst>
              <a:gd name="adj1" fmla="val 25000"/>
              <a:gd name="adj2" fmla="val 21165"/>
              <a:gd name="adj3" fmla="val 25000"/>
              <a:gd name="adj4" fmla="val 43750"/>
            </a:avLst>
          </a:prstGeom>
          <a:solidFill>
            <a:schemeClr val="bg2">
              <a:lumMod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" name="Rounded Rectangle 1"/>
          <p:cNvSpPr/>
          <p:nvPr/>
        </p:nvSpPr>
        <p:spPr>
          <a:xfrm>
            <a:off x="2715904" y="2880695"/>
            <a:ext cx="4695421" cy="136375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TextBox 45"/>
          <p:cNvSpPr txBox="1"/>
          <p:nvPr/>
        </p:nvSpPr>
        <p:spPr>
          <a:xfrm>
            <a:off x="2902150" y="3032505"/>
            <a:ext cx="44048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you decide not to make any changes, what do you think will be the position of the organisation in one year? two years? ten years? Are the answers  acceptable?</a:t>
            </a:r>
          </a:p>
        </p:txBody>
      </p:sp>
      <p:sp>
        <p:nvSpPr>
          <p:cNvPr id="51" name="Rounded Rectangle 50"/>
          <p:cNvSpPr/>
          <p:nvPr/>
        </p:nvSpPr>
        <p:spPr>
          <a:xfrm>
            <a:off x="5909185" y="4544707"/>
            <a:ext cx="4695421" cy="1363757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47" name="TextBox 46"/>
          <p:cNvSpPr txBox="1"/>
          <p:nvPr/>
        </p:nvSpPr>
        <p:spPr>
          <a:xfrm>
            <a:off x="5962366" y="4687976"/>
            <a:ext cx="458905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your answers are not satisfactory, what specific decisions and actions should management undertake? What risks and payoffs are involved?</a:t>
            </a:r>
          </a:p>
        </p:txBody>
      </p:sp>
    </p:spTree>
    <p:extLst>
      <p:ext uri="{BB962C8B-B14F-4D97-AF65-F5344CB8AC3E}">
        <p14:creationId xmlns:p14="http://schemas.microsoft.com/office/powerpoint/2010/main" val="2355676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48" grpId="0" animBg="1"/>
      <p:bldP spid="49" grpId="0" animBg="1"/>
      <p:bldP spid="46" grpId="0"/>
      <p:bldP spid="4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517242" y="395785"/>
            <a:ext cx="8882352" cy="5778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Strategic Management</a:t>
            </a:r>
          </a:p>
        </p:txBody>
      </p:sp>
      <p:sp>
        <p:nvSpPr>
          <p:cNvPr id="5" name="Flowchart: Punched Tape 4"/>
          <p:cNvSpPr/>
          <p:nvPr/>
        </p:nvSpPr>
        <p:spPr>
          <a:xfrm>
            <a:off x="2402006" y="2210937"/>
            <a:ext cx="6864824" cy="3152633"/>
          </a:xfrm>
          <a:prstGeom prst="flowChartPunchedTape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656490" y="3002423"/>
            <a:ext cx="600983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Management is the dynamic process of formulation implication and control of strategies to realise the organisation’s intent. </a:t>
            </a:r>
          </a:p>
        </p:txBody>
      </p:sp>
    </p:spTree>
    <p:extLst>
      <p:ext uri="{BB962C8B-B14F-4D97-AF65-F5344CB8AC3E}">
        <p14:creationId xmlns:p14="http://schemas.microsoft.com/office/powerpoint/2010/main" val="1488736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934269" y="0"/>
            <a:ext cx="593677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PHASES OF STRATEGIC MANAGEMENT</a:t>
            </a:r>
          </a:p>
        </p:txBody>
      </p:sp>
      <p:grpSp>
        <p:nvGrpSpPr>
          <p:cNvPr id="22" name="Group 21"/>
          <p:cNvGrpSpPr/>
          <p:nvPr/>
        </p:nvGrpSpPr>
        <p:grpSpPr>
          <a:xfrm>
            <a:off x="2044511" y="1733265"/>
            <a:ext cx="7961951" cy="4473307"/>
            <a:chOff x="2142699" y="2142698"/>
            <a:chExt cx="7961951" cy="4473307"/>
          </a:xfrm>
        </p:grpSpPr>
        <p:graphicFrame>
          <p:nvGraphicFramePr>
            <p:cNvPr id="3" name="Diagram 2"/>
            <p:cNvGraphicFramePr/>
            <p:nvPr>
              <p:extLst>
                <p:ext uri="{D42A27DB-BD31-4B8C-83A1-F6EECF244321}">
                  <p14:modId xmlns:p14="http://schemas.microsoft.com/office/powerpoint/2010/main" val="2569680432"/>
                </p:ext>
              </p:extLst>
            </p:nvPr>
          </p:nvGraphicFramePr>
          <p:xfrm>
            <a:off x="2142699" y="2142698"/>
            <a:ext cx="7061958" cy="4473307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3" r:lo="rId4" r:qs="rId5" r:cs="rId6"/>
            </a:graphicData>
          </a:graphic>
        </p:graphicFrame>
        <p:cxnSp>
          <p:nvCxnSpPr>
            <p:cNvPr id="16" name="Straight Connector 15"/>
            <p:cNvCxnSpPr/>
            <p:nvPr/>
          </p:nvCxnSpPr>
          <p:spPr>
            <a:xfrm>
              <a:off x="10099343" y="2456597"/>
              <a:ext cx="0" cy="328911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Arrow Connector 17"/>
            <p:cNvCxnSpPr/>
            <p:nvPr/>
          </p:nvCxnSpPr>
          <p:spPr>
            <a:xfrm flipH="1">
              <a:off x="9204657" y="2456597"/>
              <a:ext cx="894686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/>
            <p:nvPr/>
          </p:nvCxnSpPr>
          <p:spPr>
            <a:xfrm flipH="1">
              <a:off x="9204657" y="3646227"/>
              <a:ext cx="894686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9"/>
            <p:cNvCxnSpPr/>
            <p:nvPr/>
          </p:nvCxnSpPr>
          <p:spPr>
            <a:xfrm flipH="1">
              <a:off x="9182669" y="4683456"/>
              <a:ext cx="894686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Arrow Connector 20"/>
            <p:cNvCxnSpPr/>
            <p:nvPr/>
          </p:nvCxnSpPr>
          <p:spPr>
            <a:xfrm flipH="1">
              <a:off x="9209964" y="5747982"/>
              <a:ext cx="894686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TextBox 22"/>
          <p:cNvSpPr txBox="1"/>
          <p:nvPr/>
        </p:nvSpPr>
        <p:spPr>
          <a:xfrm rot="5400000">
            <a:off x="9082868" y="3460887"/>
            <a:ext cx="2511001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Strategic Control</a:t>
            </a:r>
          </a:p>
        </p:txBody>
      </p:sp>
    </p:spTree>
    <p:extLst>
      <p:ext uri="{BB962C8B-B14F-4D97-AF65-F5344CB8AC3E}">
        <p14:creationId xmlns:p14="http://schemas.microsoft.com/office/powerpoint/2010/main" val="2081059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/>
          <p:cNvGrpSpPr/>
          <p:nvPr/>
        </p:nvGrpSpPr>
        <p:grpSpPr>
          <a:xfrm>
            <a:off x="1594510" y="1936323"/>
            <a:ext cx="9150829" cy="3979665"/>
            <a:chOff x="1594510" y="1936323"/>
            <a:chExt cx="9150829" cy="3979665"/>
          </a:xfrm>
        </p:grpSpPr>
        <p:sp>
          <p:nvSpPr>
            <p:cNvPr id="3" name="Rectangle 2"/>
            <p:cNvSpPr/>
            <p:nvPr/>
          </p:nvSpPr>
          <p:spPr>
            <a:xfrm>
              <a:off x="1600200" y="2361060"/>
              <a:ext cx="1555844" cy="177420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285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/>
            <p:cNvSpPr/>
            <p:nvPr/>
          </p:nvSpPr>
          <p:spPr>
            <a:xfrm>
              <a:off x="3482454" y="2361062"/>
              <a:ext cx="1555844" cy="177420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285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/>
            <p:cNvSpPr/>
            <p:nvPr/>
          </p:nvSpPr>
          <p:spPr>
            <a:xfrm>
              <a:off x="5038298" y="2361061"/>
              <a:ext cx="1686068" cy="177420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285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/>
            <p:cNvSpPr/>
            <p:nvPr/>
          </p:nvSpPr>
          <p:spPr>
            <a:xfrm>
              <a:off x="7179007" y="2358869"/>
              <a:ext cx="1555844" cy="177420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285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9189495" y="2358869"/>
              <a:ext cx="1555844" cy="177420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285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3482455" y="1992572"/>
              <a:ext cx="3241912" cy="36849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285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3671248" y="1992572"/>
              <a:ext cx="2729552" cy="3684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Strategy Formulation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594510" y="2361060"/>
              <a:ext cx="1489881" cy="160043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latin typeface="Arial" panose="020B0604020202020204" pitchFamily="34" charset="0"/>
                  <a:cs typeface="Arial" panose="020B0604020202020204" pitchFamily="34" charset="0"/>
                </a:rPr>
                <a:t>Strategic Intent</a:t>
              </a:r>
            </a:p>
            <a:p>
              <a:endParaRPr lang="en-GB" sz="1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b="1" dirty="0">
                  <a:latin typeface="Arial" panose="020B0604020202020204" pitchFamily="34" charset="0"/>
                  <a:cs typeface="Arial" panose="020B0604020202020204" pitchFamily="34" charset="0"/>
                </a:rPr>
                <a:t>Vision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b="1" dirty="0">
                  <a:latin typeface="Arial" panose="020B0604020202020204" pitchFamily="34" charset="0"/>
                  <a:cs typeface="Arial" panose="020B0604020202020204" pitchFamily="34" charset="0"/>
                </a:rPr>
                <a:t>Mission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b="1" dirty="0">
                  <a:latin typeface="Arial" panose="020B0604020202020204" pitchFamily="34" charset="0"/>
                  <a:cs typeface="Arial" panose="020B0604020202020204" pitchFamily="34" charset="0"/>
                </a:rPr>
                <a:t>Business Objectives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1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3515435" y="2366058"/>
              <a:ext cx="1489881" cy="160043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Environmental Scanning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PESTEL Analysis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ETOP Analysis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1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4985416" y="2358869"/>
              <a:ext cx="1738949" cy="18158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Organisational Appraisal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SWOT Analysis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Corporate Level Strategy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Business Level Strategy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Strategic Plans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7183552" y="2366058"/>
              <a:ext cx="1551299" cy="18158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Project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Procedure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Methods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Resources allocation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Behavioural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Functional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Operational</a:t>
              </a: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7179007" y="1992572"/>
              <a:ext cx="1555844" cy="410723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285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7165644" y="1936323"/>
              <a:ext cx="1569207" cy="523220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b="1" dirty="0">
                  <a:latin typeface="Arial" panose="020B0604020202020204" pitchFamily="34" charset="0"/>
                  <a:cs typeface="Arial" panose="020B0604020202020204" pitchFamily="34" charset="0"/>
                </a:rPr>
                <a:t>Strategy Implementation</a:t>
              </a: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9189492" y="2791947"/>
              <a:ext cx="155129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Strategic Evaluation</a:t>
              </a:r>
            </a:p>
          </p:txBody>
        </p:sp>
        <p:cxnSp>
          <p:nvCxnSpPr>
            <p:cNvPr id="20" name="Straight Arrow Connector 19"/>
            <p:cNvCxnSpPr>
              <a:stCxn id="3" idx="3"/>
              <a:endCxn id="6" idx="1"/>
            </p:cNvCxnSpPr>
            <p:nvPr/>
          </p:nvCxnSpPr>
          <p:spPr>
            <a:xfrm>
              <a:off x="3156044" y="3248165"/>
              <a:ext cx="326410" cy="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Arrow Connector 20"/>
            <p:cNvCxnSpPr/>
            <p:nvPr/>
          </p:nvCxnSpPr>
          <p:spPr>
            <a:xfrm>
              <a:off x="6788622" y="3245973"/>
              <a:ext cx="326410" cy="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/>
            <p:cNvCxnSpPr/>
            <p:nvPr/>
          </p:nvCxnSpPr>
          <p:spPr>
            <a:xfrm>
              <a:off x="8798826" y="3257427"/>
              <a:ext cx="326410" cy="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Rounded Rectangle 22"/>
            <p:cNvSpPr/>
            <p:nvPr/>
          </p:nvSpPr>
          <p:spPr>
            <a:xfrm>
              <a:off x="3889612" y="4728633"/>
              <a:ext cx="3930555" cy="118735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4672082" y="5075271"/>
              <a:ext cx="256179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Strategic Control</a:t>
              </a:r>
            </a:p>
          </p:txBody>
        </p:sp>
        <p:cxnSp>
          <p:nvCxnSpPr>
            <p:cNvPr id="26" name="Straight Arrow Connector 25"/>
            <p:cNvCxnSpPr>
              <a:stCxn id="23" idx="1"/>
              <a:endCxn id="3" idx="2"/>
            </p:cNvCxnSpPr>
            <p:nvPr/>
          </p:nvCxnSpPr>
          <p:spPr>
            <a:xfrm flipH="1" flipV="1">
              <a:off x="2378122" y="4135269"/>
              <a:ext cx="1511490" cy="118704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Arrow Connector 27"/>
            <p:cNvCxnSpPr>
              <a:stCxn id="23" idx="0"/>
            </p:cNvCxnSpPr>
            <p:nvPr/>
          </p:nvCxnSpPr>
          <p:spPr>
            <a:xfrm flipH="1" flipV="1">
              <a:off x="5103411" y="4133078"/>
              <a:ext cx="751479" cy="59555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/>
            <p:cNvCxnSpPr>
              <a:stCxn id="23" idx="0"/>
            </p:cNvCxnSpPr>
            <p:nvPr/>
          </p:nvCxnSpPr>
          <p:spPr>
            <a:xfrm flipV="1">
              <a:off x="5854890" y="4133078"/>
              <a:ext cx="1965277" cy="59555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Arrow Connector 31"/>
            <p:cNvCxnSpPr>
              <a:stCxn id="23" idx="3"/>
              <a:endCxn id="10" idx="2"/>
            </p:cNvCxnSpPr>
            <p:nvPr/>
          </p:nvCxnSpPr>
          <p:spPr>
            <a:xfrm flipV="1">
              <a:off x="7820167" y="4133078"/>
              <a:ext cx="2147250" cy="118923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/>
          <p:cNvSpPr/>
          <p:nvPr/>
        </p:nvSpPr>
        <p:spPr>
          <a:xfrm>
            <a:off x="1119116" y="1310184"/>
            <a:ext cx="9498841" cy="496996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MODEL OF STRATEGIC MANAGEMENT PROCESS</a:t>
            </a:r>
          </a:p>
        </p:txBody>
      </p:sp>
    </p:spTree>
    <p:extLst>
      <p:ext uri="{BB962C8B-B14F-4D97-AF65-F5344CB8AC3E}">
        <p14:creationId xmlns:p14="http://schemas.microsoft.com/office/powerpoint/2010/main" val="26440216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460639" y="5491958"/>
            <a:ext cx="3924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David, Ali, and Al-</a:t>
            </a:r>
            <a:r>
              <a:rPr lang="en-GB" dirty="0" err="1"/>
              <a:t>Aali</a:t>
            </a:r>
            <a:r>
              <a:rPr lang="en-GB" dirty="0"/>
              <a:t> (2009 )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48168" y="347173"/>
            <a:ext cx="5691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of Strategic Management</a:t>
            </a: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337340819"/>
              </p:ext>
            </p:extLst>
          </p:nvPr>
        </p:nvGraphicFramePr>
        <p:xfrm>
          <a:off x="1610436" y="1145568"/>
          <a:ext cx="8147713" cy="4531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18680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9452" y="854765"/>
            <a:ext cx="11976652" cy="887104"/>
          </a:xfrm>
        </p:spPr>
        <p:txBody>
          <a:bodyPr>
            <a:normAutofit/>
          </a:bodyPr>
          <a:lstStyle/>
          <a:p>
            <a:pPr lvl="0" algn="ctr"/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Corbel" panose="020B0503020204020204" pitchFamily="34" charset="0"/>
              </a:rPr>
              <a:t>Summary of Week 1 Session</a:t>
            </a:r>
            <a:endParaRPr lang="en-US" sz="2100" b="1" dirty="0">
              <a:solidFill>
                <a:schemeClr val="accent1">
                  <a:lumMod val="75000"/>
                </a:schemeClr>
              </a:solidFill>
              <a:latin typeface="Corbel" panose="020B05030202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26773" y="2358690"/>
            <a:ext cx="11539331" cy="2521423"/>
          </a:xfrm>
        </p:spPr>
        <p:txBody>
          <a:bodyPr/>
          <a:lstStyle/>
          <a:p>
            <a:r>
              <a:rPr lang="en-GB" dirty="0"/>
              <a:t>We explored the definition of Strategy</a:t>
            </a:r>
          </a:p>
          <a:p>
            <a:r>
              <a:rPr lang="en-GB" dirty="0"/>
              <a:t>Understanding of the main concepts of Strategic Management</a:t>
            </a:r>
          </a:p>
          <a:p>
            <a:r>
              <a:rPr lang="en-GB" dirty="0"/>
              <a:t>Importance of studying Strategic Management</a:t>
            </a:r>
          </a:p>
          <a:p>
            <a:r>
              <a:rPr lang="en-GB" dirty="0"/>
              <a:t>Strategic Management Model</a:t>
            </a:r>
          </a:p>
        </p:txBody>
      </p:sp>
    </p:spTree>
    <p:extLst>
      <p:ext uri="{BB962C8B-B14F-4D97-AF65-F5344CB8AC3E}">
        <p14:creationId xmlns:p14="http://schemas.microsoft.com/office/powerpoint/2010/main" val="11295607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35296"/>
          </a:xfrm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652" y="2065766"/>
            <a:ext cx="10088631" cy="3917032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David, F.R., Ali, A.J. and Al-</a:t>
            </a:r>
            <a:r>
              <a:rPr lang="en-GB" dirty="0" err="1"/>
              <a:t>Aali</a:t>
            </a:r>
            <a:r>
              <a:rPr lang="en-GB" dirty="0"/>
              <a:t>, A.Y., 2009. </a:t>
            </a:r>
            <a:r>
              <a:rPr lang="en-GB" i="1" dirty="0"/>
              <a:t>Strategic management: Concepts and cases</a:t>
            </a:r>
            <a:r>
              <a:rPr lang="en-GB" dirty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Hunger, J.D. (2020). </a:t>
            </a:r>
            <a:r>
              <a:rPr lang="en-GB" i="1" dirty="0"/>
              <a:t>Essentials of strategic management</a:t>
            </a:r>
            <a:r>
              <a:rPr lang="en-GB" dirty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Gamble, J.E., Thompson, A.A. and </a:t>
            </a:r>
            <a:r>
              <a:rPr lang="en-GB" dirty="0" err="1"/>
              <a:t>Peteraf</a:t>
            </a:r>
            <a:r>
              <a:rPr lang="en-GB" dirty="0"/>
              <a:t>, M.A., 2013. </a:t>
            </a:r>
            <a:r>
              <a:rPr lang="en-GB" i="1" dirty="0"/>
              <a:t>Essentials of strategic management: The quest for competitive advantage</a:t>
            </a:r>
            <a:r>
              <a:rPr lang="en-GB" dirty="0"/>
              <a:t>. McGraw-Hill/Irwin.</a:t>
            </a:r>
          </a:p>
        </p:txBody>
      </p:sp>
    </p:spTree>
    <p:extLst>
      <p:ext uri="{BB962C8B-B14F-4D97-AF65-F5344CB8AC3E}">
        <p14:creationId xmlns:p14="http://schemas.microsoft.com/office/powerpoint/2010/main" val="424260801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www.w3.org/XML/1998/namespace"/>
    <ds:schemaRef ds:uri="http://schemas.microsoft.com/office/infopath/2007/PartnerControls"/>
    <ds:schemaRef ds:uri="http://purl.org/dc/terms/"/>
    <ds:schemaRef ds:uri="211f9404-bca0-4bcf-9c1d-965ccb6f8d2d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303dbf9b-b85b-46a0-94f1-894078c07ecd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1615</TotalTime>
  <Words>991</Words>
  <Application>Microsoft Office PowerPoint</Application>
  <PresentationFormat>Widescreen</PresentationFormat>
  <Paragraphs>163</Paragraphs>
  <Slides>18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18</vt:i4>
      </vt:variant>
    </vt:vector>
  </HeadingPairs>
  <TitlesOfParts>
    <vt:vector size="47" baseType="lpstr">
      <vt:lpstr>Arial</vt:lpstr>
      <vt:lpstr>Arial Black</vt:lpstr>
      <vt:lpstr>Calibri</vt:lpstr>
      <vt:lpstr>Calibri Light</vt:lpstr>
      <vt:lpstr>Corbel</vt:lpstr>
      <vt:lpstr>Courier New</vt:lpstr>
      <vt:lpstr>Myriad Pro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Defining Strategy</vt:lpstr>
      <vt:lpstr>Defining Strategy</vt:lpstr>
      <vt:lpstr>PowerPoint Presentation</vt:lpstr>
      <vt:lpstr>PowerPoint Presentation</vt:lpstr>
      <vt:lpstr>PowerPoint Presentation</vt:lpstr>
      <vt:lpstr>PowerPoint Presentation</vt:lpstr>
      <vt:lpstr>Strategic Management</vt:lpstr>
      <vt:lpstr>PowerPoint Presentation</vt:lpstr>
      <vt:lpstr>PowerPoint Presentation</vt:lpstr>
      <vt:lpstr>PowerPoint Presentation</vt:lpstr>
      <vt:lpstr>PowerPoint Presentation</vt:lpstr>
      <vt:lpstr>Summary of Week 1 Session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Adegbite, Oluwaseun</cp:lastModifiedBy>
  <cp:revision>65</cp:revision>
  <dcterms:created xsi:type="dcterms:W3CDTF">2021-03-09T15:35:42Z</dcterms:created>
  <dcterms:modified xsi:type="dcterms:W3CDTF">2026-09-09T11:40:44Z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