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0872F-E73D-493C-89FE-5BAB8120D28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4141EDB-D507-4AE4-8CA2-95811163B9E6}">
      <dgm:prSet/>
      <dgm:spPr/>
      <dgm:t>
        <a:bodyPr/>
        <a:lstStyle/>
        <a:p>
          <a:r>
            <a:rPr lang="en-MY"/>
            <a:t>1.Read the abstract first – this offers a useful overview of the article content.  </a:t>
          </a:r>
          <a:endParaRPr lang="en-US"/>
        </a:p>
      </dgm:t>
    </dgm:pt>
    <dgm:pt modelId="{A9D37449-AE34-40EC-AFFC-618F8CD16BF1}" type="parTrans" cxnId="{2A528B83-AB1C-42C4-B3A5-90E81DF9A8F9}">
      <dgm:prSet/>
      <dgm:spPr/>
      <dgm:t>
        <a:bodyPr/>
        <a:lstStyle/>
        <a:p>
          <a:endParaRPr lang="en-US"/>
        </a:p>
      </dgm:t>
    </dgm:pt>
    <dgm:pt modelId="{A48374FC-2FE2-4E96-8F41-E4300C80F2C0}" type="sibTrans" cxnId="{2A528B83-AB1C-42C4-B3A5-90E81DF9A8F9}">
      <dgm:prSet/>
      <dgm:spPr/>
      <dgm:t>
        <a:bodyPr/>
        <a:lstStyle/>
        <a:p>
          <a:endParaRPr lang="en-US"/>
        </a:p>
      </dgm:t>
    </dgm:pt>
    <dgm:pt modelId="{388FE9B9-49D1-4B31-AC50-2F1EE5121FBE}">
      <dgm:prSet/>
      <dgm:spPr/>
      <dgm:t>
        <a:bodyPr/>
        <a:lstStyle/>
        <a:p>
          <a:r>
            <a:rPr lang="en-MY"/>
            <a:t>2.Ask yourself – what type of article is this? (empirical, literature review, commentary etc). </a:t>
          </a:r>
          <a:endParaRPr lang="en-US"/>
        </a:p>
      </dgm:t>
    </dgm:pt>
    <dgm:pt modelId="{8B048071-70F7-433C-B5F0-D5AC8F5E2771}" type="parTrans" cxnId="{C8058BD3-91BB-4AF3-9481-618D0D48AE00}">
      <dgm:prSet/>
      <dgm:spPr/>
      <dgm:t>
        <a:bodyPr/>
        <a:lstStyle/>
        <a:p>
          <a:endParaRPr lang="en-US"/>
        </a:p>
      </dgm:t>
    </dgm:pt>
    <dgm:pt modelId="{5321232A-C210-42A5-8826-3B6B9F95C0D1}" type="sibTrans" cxnId="{C8058BD3-91BB-4AF3-9481-618D0D48AE00}">
      <dgm:prSet/>
      <dgm:spPr/>
      <dgm:t>
        <a:bodyPr/>
        <a:lstStyle/>
        <a:p>
          <a:endParaRPr lang="en-US"/>
        </a:p>
      </dgm:t>
    </dgm:pt>
    <dgm:pt modelId="{E9FD9E94-AE3B-4C83-A17E-149BC73157BF}">
      <dgm:prSet/>
      <dgm:spPr/>
      <dgm:t>
        <a:bodyPr/>
        <a:lstStyle/>
        <a:p>
          <a:r>
            <a:rPr lang="en-MY"/>
            <a:t>3. Look at the headings in the article- these offer a quick summary of the content and will help you to focus on those sections that are most important. The headings are a good navigation tool. </a:t>
          </a:r>
          <a:endParaRPr lang="en-US"/>
        </a:p>
      </dgm:t>
    </dgm:pt>
    <dgm:pt modelId="{F3680F9D-DF80-4FD0-800B-2E95141A7785}" type="parTrans" cxnId="{771628E5-A188-47D4-8839-7F2978CA4B78}">
      <dgm:prSet/>
      <dgm:spPr/>
      <dgm:t>
        <a:bodyPr/>
        <a:lstStyle/>
        <a:p>
          <a:endParaRPr lang="en-US"/>
        </a:p>
      </dgm:t>
    </dgm:pt>
    <dgm:pt modelId="{A16500A6-12CD-437A-AF6C-EC7680382CA9}" type="sibTrans" cxnId="{771628E5-A188-47D4-8839-7F2978CA4B78}">
      <dgm:prSet/>
      <dgm:spPr/>
      <dgm:t>
        <a:bodyPr/>
        <a:lstStyle/>
        <a:p>
          <a:endParaRPr lang="en-US"/>
        </a:p>
      </dgm:t>
    </dgm:pt>
    <dgm:pt modelId="{6ACD6F13-3809-4D79-A709-EE9F63A7D592}">
      <dgm:prSet/>
      <dgm:spPr/>
      <dgm:t>
        <a:bodyPr/>
        <a:lstStyle/>
        <a:p>
          <a:r>
            <a:rPr lang="en-MY"/>
            <a:t>4. Go to the conclusion before reading the article as this will summarise and signpost the main findings or arguments.</a:t>
          </a:r>
          <a:endParaRPr lang="en-US"/>
        </a:p>
      </dgm:t>
    </dgm:pt>
    <dgm:pt modelId="{E8963BC6-97A5-4A3B-9E61-0DFCF97D27EF}" type="parTrans" cxnId="{5B822DA8-42C1-4D0F-AD09-35A773ECAE91}">
      <dgm:prSet/>
      <dgm:spPr/>
      <dgm:t>
        <a:bodyPr/>
        <a:lstStyle/>
        <a:p>
          <a:endParaRPr lang="en-US"/>
        </a:p>
      </dgm:t>
    </dgm:pt>
    <dgm:pt modelId="{82FACCB7-C42F-4F1F-98AA-EE6CFD142D47}" type="sibTrans" cxnId="{5B822DA8-42C1-4D0F-AD09-35A773ECAE91}">
      <dgm:prSet/>
      <dgm:spPr/>
      <dgm:t>
        <a:bodyPr/>
        <a:lstStyle/>
        <a:p>
          <a:endParaRPr lang="en-US"/>
        </a:p>
      </dgm:t>
    </dgm:pt>
    <dgm:pt modelId="{54997BC4-AC0D-4F0B-9001-49AC1A9FB3FE}">
      <dgm:prSet/>
      <dgm:spPr/>
      <dgm:t>
        <a:bodyPr/>
        <a:lstStyle/>
        <a:p>
          <a:r>
            <a:rPr lang="en-MY" dirty="0"/>
            <a:t>5. Read the article and highlight key points only. Do not try and capture everything, just pivotal points. Use the article headings to structure your summary.</a:t>
          </a:r>
          <a:endParaRPr lang="en-US" dirty="0"/>
        </a:p>
      </dgm:t>
    </dgm:pt>
    <dgm:pt modelId="{990DC4E9-70E7-4CCE-A2EA-7B2EB789760A}" type="parTrans" cxnId="{868A442E-A3C9-453F-BAFC-4A21E91A7CBC}">
      <dgm:prSet/>
      <dgm:spPr/>
      <dgm:t>
        <a:bodyPr/>
        <a:lstStyle/>
        <a:p>
          <a:endParaRPr lang="en-US"/>
        </a:p>
      </dgm:t>
    </dgm:pt>
    <dgm:pt modelId="{22E32778-14E2-4335-93B3-A9A1C6A4299A}" type="sibTrans" cxnId="{868A442E-A3C9-453F-BAFC-4A21E91A7CBC}">
      <dgm:prSet/>
      <dgm:spPr/>
      <dgm:t>
        <a:bodyPr/>
        <a:lstStyle/>
        <a:p>
          <a:endParaRPr lang="en-US"/>
        </a:p>
      </dgm:t>
    </dgm:pt>
    <dgm:pt modelId="{69BD7D0C-E2A1-4B81-9807-F621E3A1ECA1}">
      <dgm:prSet/>
      <dgm:spPr/>
      <dgm:t>
        <a:bodyPr/>
        <a:lstStyle/>
        <a:p>
          <a:r>
            <a:rPr lang="en-MY"/>
            <a:t>6. Scan the reference section –this might point you to other sources that are worth reading if you are preparing for an assignment.</a:t>
          </a:r>
          <a:endParaRPr lang="en-US"/>
        </a:p>
      </dgm:t>
    </dgm:pt>
    <dgm:pt modelId="{1479D45D-357E-4029-BDB4-8FE420392599}" type="parTrans" cxnId="{F6F048E1-2E2B-409B-B2A0-B6B84CADDDBD}">
      <dgm:prSet/>
      <dgm:spPr/>
      <dgm:t>
        <a:bodyPr/>
        <a:lstStyle/>
        <a:p>
          <a:endParaRPr lang="en-US"/>
        </a:p>
      </dgm:t>
    </dgm:pt>
    <dgm:pt modelId="{D02E49BC-5C28-4E79-BCAD-2A242ECC0996}" type="sibTrans" cxnId="{F6F048E1-2E2B-409B-B2A0-B6B84CADDDBD}">
      <dgm:prSet/>
      <dgm:spPr/>
      <dgm:t>
        <a:bodyPr/>
        <a:lstStyle/>
        <a:p>
          <a:endParaRPr lang="en-US"/>
        </a:p>
      </dgm:t>
    </dgm:pt>
    <dgm:pt modelId="{924C031D-A6A2-40A3-8F33-3EA970C7DBC0}">
      <dgm:prSet/>
      <dgm:spPr/>
      <dgm:t>
        <a:bodyPr/>
        <a:lstStyle/>
        <a:p>
          <a:r>
            <a:rPr lang="en-MY" dirty="0"/>
            <a:t>7. </a:t>
          </a:r>
          <a:r>
            <a:rPr lang="en-MY"/>
            <a:t>Always check </a:t>
          </a:r>
          <a:r>
            <a:rPr lang="en-MY" dirty="0"/>
            <a:t>the journal is reputable – you can check this on the journal website.</a:t>
          </a:r>
          <a:endParaRPr lang="en-US" dirty="0"/>
        </a:p>
      </dgm:t>
    </dgm:pt>
    <dgm:pt modelId="{AC3AF948-0B69-4079-97E8-DB01604FFB92}" type="parTrans" cxnId="{3F98885D-ADB6-43FB-B0FE-C8CDC7EF7310}">
      <dgm:prSet/>
      <dgm:spPr/>
      <dgm:t>
        <a:bodyPr/>
        <a:lstStyle/>
        <a:p>
          <a:endParaRPr lang="en-US"/>
        </a:p>
      </dgm:t>
    </dgm:pt>
    <dgm:pt modelId="{E60EFE6C-D9AE-43ED-9B95-85D2E4F4836E}" type="sibTrans" cxnId="{3F98885D-ADB6-43FB-B0FE-C8CDC7EF7310}">
      <dgm:prSet/>
      <dgm:spPr/>
      <dgm:t>
        <a:bodyPr/>
        <a:lstStyle/>
        <a:p>
          <a:endParaRPr lang="en-US"/>
        </a:p>
      </dgm:t>
    </dgm:pt>
    <dgm:pt modelId="{98C87266-F776-4258-900B-18C9DAD99A21}" type="pres">
      <dgm:prSet presAssocID="{8C50872F-E73D-493C-89FE-5BAB8120D283}" presName="diagram" presStyleCnt="0">
        <dgm:presLayoutVars>
          <dgm:dir/>
          <dgm:resizeHandles val="exact"/>
        </dgm:presLayoutVars>
      </dgm:prSet>
      <dgm:spPr/>
    </dgm:pt>
    <dgm:pt modelId="{503C4FF1-0A00-4B81-9290-8D5B679304F9}" type="pres">
      <dgm:prSet presAssocID="{B4141EDB-D507-4AE4-8CA2-95811163B9E6}" presName="node" presStyleLbl="node1" presStyleIdx="0" presStyleCnt="7">
        <dgm:presLayoutVars>
          <dgm:bulletEnabled val="1"/>
        </dgm:presLayoutVars>
      </dgm:prSet>
      <dgm:spPr/>
    </dgm:pt>
    <dgm:pt modelId="{3491394A-86A0-405B-827A-B20CA5F4A7DF}" type="pres">
      <dgm:prSet presAssocID="{A48374FC-2FE2-4E96-8F41-E4300C80F2C0}" presName="sibTrans" presStyleCnt="0"/>
      <dgm:spPr/>
    </dgm:pt>
    <dgm:pt modelId="{146EE156-2ABF-4647-BFBB-1F00962D438F}" type="pres">
      <dgm:prSet presAssocID="{388FE9B9-49D1-4B31-AC50-2F1EE5121FBE}" presName="node" presStyleLbl="node1" presStyleIdx="1" presStyleCnt="7">
        <dgm:presLayoutVars>
          <dgm:bulletEnabled val="1"/>
        </dgm:presLayoutVars>
      </dgm:prSet>
      <dgm:spPr/>
    </dgm:pt>
    <dgm:pt modelId="{4148860D-6BDC-40A6-B194-D72F7A4B2565}" type="pres">
      <dgm:prSet presAssocID="{5321232A-C210-42A5-8826-3B6B9F95C0D1}" presName="sibTrans" presStyleCnt="0"/>
      <dgm:spPr/>
    </dgm:pt>
    <dgm:pt modelId="{D43FD656-96D7-42D4-88DA-B9BFBC0AB97F}" type="pres">
      <dgm:prSet presAssocID="{E9FD9E94-AE3B-4C83-A17E-149BC73157BF}" presName="node" presStyleLbl="node1" presStyleIdx="2" presStyleCnt="7">
        <dgm:presLayoutVars>
          <dgm:bulletEnabled val="1"/>
        </dgm:presLayoutVars>
      </dgm:prSet>
      <dgm:spPr/>
    </dgm:pt>
    <dgm:pt modelId="{69D2AEEA-A5D6-43F1-8233-8BD04A28837F}" type="pres">
      <dgm:prSet presAssocID="{A16500A6-12CD-437A-AF6C-EC7680382CA9}" presName="sibTrans" presStyleCnt="0"/>
      <dgm:spPr/>
    </dgm:pt>
    <dgm:pt modelId="{3C3FEB90-69E8-4FD9-92BD-BED509338FE8}" type="pres">
      <dgm:prSet presAssocID="{6ACD6F13-3809-4D79-A709-EE9F63A7D592}" presName="node" presStyleLbl="node1" presStyleIdx="3" presStyleCnt="7">
        <dgm:presLayoutVars>
          <dgm:bulletEnabled val="1"/>
        </dgm:presLayoutVars>
      </dgm:prSet>
      <dgm:spPr/>
    </dgm:pt>
    <dgm:pt modelId="{4F206BA0-5885-4AE8-ADF2-319380FA0A4C}" type="pres">
      <dgm:prSet presAssocID="{82FACCB7-C42F-4F1F-98AA-EE6CFD142D47}" presName="sibTrans" presStyleCnt="0"/>
      <dgm:spPr/>
    </dgm:pt>
    <dgm:pt modelId="{F2EF6AE9-0D82-4E54-8837-3FDE4A25C301}" type="pres">
      <dgm:prSet presAssocID="{54997BC4-AC0D-4F0B-9001-49AC1A9FB3FE}" presName="node" presStyleLbl="node1" presStyleIdx="4" presStyleCnt="7">
        <dgm:presLayoutVars>
          <dgm:bulletEnabled val="1"/>
        </dgm:presLayoutVars>
      </dgm:prSet>
      <dgm:spPr/>
    </dgm:pt>
    <dgm:pt modelId="{1386B98D-BCFF-43DA-BE24-2D2E796E8D1B}" type="pres">
      <dgm:prSet presAssocID="{22E32778-14E2-4335-93B3-A9A1C6A4299A}" presName="sibTrans" presStyleCnt="0"/>
      <dgm:spPr/>
    </dgm:pt>
    <dgm:pt modelId="{BD92D167-F3AF-465B-9996-073179474F0A}" type="pres">
      <dgm:prSet presAssocID="{69BD7D0C-E2A1-4B81-9807-F621E3A1ECA1}" presName="node" presStyleLbl="node1" presStyleIdx="5" presStyleCnt="7">
        <dgm:presLayoutVars>
          <dgm:bulletEnabled val="1"/>
        </dgm:presLayoutVars>
      </dgm:prSet>
      <dgm:spPr/>
    </dgm:pt>
    <dgm:pt modelId="{495525F8-7D50-4D15-AC71-02BDAB2641C1}" type="pres">
      <dgm:prSet presAssocID="{D02E49BC-5C28-4E79-BCAD-2A242ECC0996}" presName="sibTrans" presStyleCnt="0"/>
      <dgm:spPr/>
    </dgm:pt>
    <dgm:pt modelId="{2C2CE2EA-E97B-403F-862A-A9297F9626D6}" type="pres">
      <dgm:prSet presAssocID="{924C031D-A6A2-40A3-8F33-3EA970C7DBC0}" presName="node" presStyleLbl="node1" presStyleIdx="6" presStyleCnt="7">
        <dgm:presLayoutVars>
          <dgm:bulletEnabled val="1"/>
        </dgm:presLayoutVars>
      </dgm:prSet>
      <dgm:spPr/>
    </dgm:pt>
  </dgm:ptLst>
  <dgm:cxnLst>
    <dgm:cxn modelId="{31E6C725-A016-4FF4-9A17-F833F63CB7B9}" type="presOf" srcId="{E9FD9E94-AE3B-4C83-A17E-149BC73157BF}" destId="{D43FD656-96D7-42D4-88DA-B9BFBC0AB97F}" srcOrd="0" destOrd="0" presId="urn:microsoft.com/office/officeart/2005/8/layout/default"/>
    <dgm:cxn modelId="{4E0C092D-D2D5-4A72-8DDB-7810EB5E8F27}" type="presOf" srcId="{B4141EDB-D507-4AE4-8CA2-95811163B9E6}" destId="{503C4FF1-0A00-4B81-9290-8D5B679304F9}" srcOrd="0" destOrd="0" presId="urn:microsoft.com/office/officeart/2005/8/layout/default"/>
    <dgm:cxn modelId="{868A442E-A3C9-453F-BAFC-4A21E91A7CBC}" srcId="{8C50872F-E73D-493C-89FE-5BAB8120D283}" destId="{54997BC4-AC0D-4F0B-9001-49AC1A9FB3FE}" srcOrd="4" destOrd="0" parTransId="{990DC4E9-70E7-4CCE-A2EA-7B2EB789760A}" sibTransId="{22E32778-14E2-4335-93B3-A9A1C6A4299A}"/>
    <dgm:cxn modelId="{E28CF72E-8D97-4E5B-B75A-8684F33A1FAC}" type="presOf" srcId="{8C50872F-E73D-493C-89FE-5BAB8120D283}" destId="{98C87266-F776-4258-900B-18C9DAD99A21}" srcOrd="0" destOrd="0" presId="urn:microsoft.com/office/officeart/2005/8/layout/default"/>
    <dgm:cxn modelId="{E257843B-6C86-4199-9D55-9AA12FFD34FF}" type="presOf" srcId="{69BD7D0C-E2A1-4B81-9807-F621E3A1ECA1}" destId="{BD92D167-F3AF-465B-9996-073179474F0A}" srcOrd="0" destOrd="0" presId="urn:microsoft.com/office/officeart/2005/8/layout/default"/>
    <dgm:cxn modelId="{3F98885D-ADB6-43FB-B0FE-C8CDC7EF7310}" srcId="{8C50872F-E73D-493C-89FE-5BAB8120D283}" destId="{924C031D-A6A2-40A3-8F33-3EA970C7DBC0}" srcOrd="6" destOrd="0" parTransId="{AC3AF948-0B69-4079-97E8-DB01604FFB92}" sibTransId="{E60EFE6C-D9AE-43ED-9B95-85D2E4F4836E}"/>
    <dgm:cxn modelId="{4D0C7841-6A1F-4D8E-826C-6E52215AB64E}" type="presOf" srcId="{388FE9B9-49D1-4B31-AC50-2F1EE5121FBE}" destId="{146EE156-2ABF-4647-BFBB-1F00962D438F}" srcOrd="0" destOrd="0" presId="urn:microsoft.com/office/officeart/2005/8/layout/default"/>
    <dgm:cxn modelId="{08B5966E-5D25-419A-A6A5-FE961589BBAE}" type="presOf" srcId="{6ACD6F13-3809-4D79-A709-EE9F63A7D592}" destId="{3C3FEB90-69E8-4FD9-92BD-BED509338FE8}" srcOrd="0" destOrd="0" presId="urn:microsoft.com/office/officeart/2005/8/layout/default"/>
    <dgm:cxn modelId="{2A528B83-AB1C-42C4-B3A5-90E81DF9A8F9}" srcId="{8C50872F-E73D-493C-89FE-5BAB8120D283}" destId="{B4141EDB-D507-4AE4-8CA2-95811163B9E6}" srcOrd="0" destOrd="0" parTransId="{A9D37449-AE34-40EC-AFFC-618F8CD16BF1}" sibTransId="{A48374FC-2FE2-4E96-8F41-E4300C80F2C0}"/>
    <dgm:cxn modelId="{5B822DA8-42C1-4D0F-AD09-35A773ECAE91}" srcId="{8C50872F-E73D-493C-89FE-5BAB8120D283}" destId="{6ACD6F13-3809-4D79-A709-EE9F63A7D592}" srcOrd="3" destOrd="0" parTransId="{E8963BC6-97A5-4A3B-9E61-0DFCF97D27EF}" sibTransId="{82FACCB7-C42F-4F1F-98AA-EE6CFD142D47}"/>
    <dgm:cxn modelId="{781EF1B4-9FB9-40F6-A3D1-947923AAA462}" type="presOf" srcId="{54997BC4-AC0D-4F0B-9001-49AC1A9FB3FE}" destId="{F2EF6AE9-0D82-4E54-8837-3FDE4A25C301}" srcOrd="0" destOrd="0" presId="urn:microsoft.com/office/officeart/2005/8/layout/default"/>
    <dgm:cxn modelId="{25DE72D3-41C0-4A61-9F9D-1A2BD098BBCF}" type="presOf" srcId="{924C031D-A6A2-40A3-8F33-3EA970C7DBC0}" destId="{2C2CE2EA-E97B-403F-862A-A9297F9626D6}" srcOrd="0" destOrd="0" presId="urn:microsoft.com/office/officeart/2005/8/layout/default"/>
    <dgm:cxn modelId="{C8058BD3-91BB-4AF3-9481-618D0D48AE00}" srcId="{8C50872F-E73D-493C-89FE-5BAB8120D283}" destId="{388FE9B9-49D1-4B31-AC50-2F1EE5121FBE}" srcOrd="1" destOrd="0" parTransId="{8B048071-70F7-433C-B5F0-D5AC8F5E2771}" sibTransId="{5321232A-C210-42A5-8826-3B6B9F95C0D1}"/>
    <dgm:cxn modelId="{F6F048E1-2E2B-409B-B2A0-B6B84CADDDBD}" srcId="{8C50872F-E73D-493C-89FE-5BAB8120D283}" destId="{69BD7D0C-E2A1-4B81-9807-F621E3A1ECA1}" srcOrd="5" destOrd="0" parTransId="{1479D45D-357E-4029-BDB4-8FE420392599}" sibTransId="{D02E49BC-5C28-4E79-BCAD-2A242ECC0996}"/>
    <dgm:cxn modelId="{771628E5-A188-47D4-8839-7F2978CA4B78}" srcId="{8C50872F-E73D-493C-89FE-5BAB8120D283}" destId="{E9FD9E94-AE3B-4C83-A17E-149BC73157BF}" srcOrd="2" destOrd="0" parTransId="{F3680F9D-DF80-4FD0-800B-2E95141A7785}" sibTransId="{A16500A6-12CD-437A-AF6C-EC7680382CA9}"/>
    <dgm:cxn modelId="{1F0A7651-0FA1-4DD5-A0E4-864007D1DD8D}" type="presParOf" srcId="{98C87266-F776-4258-900B-18C9DAD99A21}" destId="{503C4FF1-0A00-4B81-9290-8D5B679304F9}" srcOrd="0" destOrd="0" presId="urn:microsoft.com/office/officeart/2005/8/layout/default"/>
    <dgm:cxn modelId="{D29E7B0E-B04B-4A31-9FA4-47DD17B5277B}" type="presParOf" srcId="{98C87266-F776-4258-900B-18C9DAD99A21}" destId="{3491394A-86A0-405B-827A-B20CA5F4A7DF}" srcOrd="1" destOrd="0" presId="urn:microsoft.com/office/officeart/2005/8/layout/default"/>
    <dgm:cxn modelId="{F78284F3-EE6F-4085-9262-CBF7B5235EFB}" type="presParOf" srcId="{98C87266-F776-4258-900B-18C9DAD99A21}" destId="{146EE156-2ABF-4647-BFBB-1F00962D438F}" srcOrd="2" destOrd="0" presId="urn:microsoft.com/office/officeart/2005/8/layout/default"/>
    <dgm:cxn modelId="{0D1FE482-23D3-4B53-A43C-FAA6D002686F}" type="presParOf" srcId="{98C87266-F776-4258-900B-18C9DAD99A21}" destId="{4148860D-6BDC-40A6-B194-D72F7A4B2565}" srcOrd="3" destOrd="0" presId="urn:microsoft.com/office/officeart/2005/8/layout/default"/>
    <dgm:cxn modelId="{4D8595B7-7743-4124-8DF2-F3C210B5940C}" type="presParOf" srcId="{98C87266-F776-4258-900B-18C9DAD99A21}" destId="{D43FD656-96D7-42D4-88DA-B9BFBC0AB97F}" srcOrd="4" destOrd="0" presId="urn:microsoft.com/office/officeart/2005/8/layout/default"/>
    <dgm:cxn modelId="{248BA7E9-9DF4-4194-9CBC-2BA72A2CDDFE}" type="presParOf" srcId="{98C87266-F776-4258-900B-18C9DAD99A21}" destId="{69D2AEEA-A5D6-43F1-8233-8BD04A28837F}" srcOrd="5" destOrd="0" presId="urn:microsoft.com/office/officeart/2005/8/layout/default"/>
    <dgm:cxn modelId="{1CBDF8C3-28A6-4400-BF19-3F53B254E68C}" type="presParOf" srcId="{98C87266-F776-4258-900B-18C9DAD99A21}" destId="{3C3FEB90-69E8-4FD9-92BD-BED509338FE8}" srcOrd="6" destOrd="0" presId="urn:microsoft.com/office/officeart/2005/8/layout/default"/>
    <dgm:cxn modelId="{A11CF73E-82E9-4A17-A2B3-E476E633E60D}" type="presParOf" srcId="{98C87266-F776-4258-900B-18C9DAD99A21}" destId="{4F206BA0-5885-4AE8-ADF2-319380FA0A4C}" srcOrd="7" destOrd="0" presId="urn:microsoft.com/office/officeart/2005/8/layout/default"/>
    <dgm:cxn modelId="{5A035D2C-45E6-4E3D-BAE5-0F02D8B84DEF}" type="presParOf" srcId="{98C87266-F776-4258-900B-18C9DAD99A21}" destId="{F2EF6AE9-0D82-4E54-8837-3FDE4A25C301}" srcOrd="8" destOrd="0" presId="urn:microsoft.com/office/officeart/2005/8/layout/default"/>
    <dgm:cxn modelId="{4E5D8226-7912-42A9-8E1B-305F88EC9717}" type="presParOf" srcId="{98C87266-F776-4258-900B-18C9DAD99A21}" destId="{1386B98D-BCFF-43DA-BE24-2D2E796E8D1B}" srcOrd="9" destOrd="0" presId="urn:microsoft.com/office/officeart/2005/8/layout/default"/>
    <dgm:cxn modelId="{714AB95A-A27D-4F9E-AE10-68906CEA4B63}" type="presParOf" srcId="{98C87266-F776-4258-900B-18C9DAD99A21}" destId="{BD92D167-F3AF-465B-9996-073179474F0A}" srcOrd="10" destOrd="0" presId="urn:microsoft.com/office/officeart/2005/8/layout/default"/>
    <dgm:cxn modelId="{80AC8DF1-5431-4A9F-8BE4-F8B5176D4A64}" type="presParOf" srcId="{98C87266-F776-4258-900B-18C9DAD99A21}" destId="{495525F8-7D50-4D15-AC71-02BDAB2641C1}" srcOrd="11" destOrd="0" presId="urn:microsoft.com/office/officeart/2005/8/layout/default"/>
    <dgm:cxn modelId="{B3704EBF-2120-431D-B412-A82BF3C2B18E}" type="presParOf" srcId="{98C87266-F776-4258-900B-18C9DAD99A21}" destId="{2C2CE2EA-E97B-403F-862A-A9297F9626D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C4FF1-0A00-4B81-9290-8D5B679304F9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/>
            <a:t>1.Read the abstract first – this offers a useful overview of the article content.  </a:t>
          </a:r>
          <a:endParaRPr lang="en-US" sz="1400" kern="1200"/>
        </a:p>
      </dsp:txBody>
      <dsp:txXfrm>
        <a:off x="3201" y="445489"/>
        <a:ext cx="2539866" cy="1523919"/>
      </dsp:txXfrm>
    </dsp:sp>
    <dsp:sp modelId="{146EE156-2ABF-4647-BFBB-1F00962D438F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/>
            <a:t>2.Ask yourself – what type of article is this? (empirical, literature review, commentary etc). </a:t>
          </a:r>
          <a:endParaRPr lang="en-US" sz="1400" kern="1200"/>
        </a:p>
      </dsp:txBody>
      <dsp:txXfrm>
        <a:off x="2797054" y="445489"/>
        <a:ext cx="2539866" cy="1523919"/>
      </dsp:txXfrm>
    </dsp:sp>
    <dsp:sp modelId="{D43FD656-96D7-42D4-88DA-B9BFBC0AB97F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/>
            <a:t>3. Look at the headings in the article- these offer a quick summary of the content and will help you to focus on those sections that are most important. The headings are a good navigation tool. </a:t>
          </a:r>
          <a:endParaRPr lang="en-US" sz="1400" kern="1200"/>
        </a:p>
      </dsp:txBody>
      <dsp:txXfrm>
        <a:off x="5590907" y="445489"/>
        <a:ext cx="2539866" cy="1523919"/>
      </dsp:txXfrm>
    </dsp:sp>
    <dsp:sp modelId="{3C3FEB90-69E8-4FD9-92BD-BED509338FE8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/>
            <a:t>4. Go to the conclusion before reading the article as this will summarise and signpost the main findings or arguments.</a:t>
          </a:r>
          <a:endParaRPr lang="en-US" sz="1400" kern="1200"/>
        </a:p>
      </dsp:txBody>
      <dsp:txXfrm>
        <a:off x="8384760" y="445489"/>
        <a:ext cx="2539866" cy="1523919"/>
      </dsp:txXfrm>
    </dsp:sp>
    <dsp:sp modelId="{F2EF6AE9-0D82-4E54-8837-3FDE4A25C301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5. Read the article and highlight key points only. Do not try and capture everything, just pivotal points. Use the article headings to structure your summary.</a:t>
          </a:r>
          <a:endParaRPr lang="en-US" sz="1400" kern="1200" dirty="0"/>
        </a:p>
      </dsp:txBody>
      <dsp:txXfrm>
        <a:off x="1400128" y="2223395"/>
        <a:ext cx="2539866" cy="1523919"/>
      </dsp:txXfrm>
    </dsp:sp>
    <dsp:sp modelId="{BD92D167-F3AF-465B-9996-073179474F0A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/>
            <a:t>6. Scan the reference section –this might point you to other sources that are worth reading if you are preparing for an assignment.</a:t>
          </a:r>
          <a:endParaRPr lang="en-US" sz="1400" kern="1200"/>
        </a:p>
      </dsp:txBody>
      <dsp:txXfrm>
        <a:off x="4193981" y="2223395"/>
        <a:ext cx="2539866" cy="1523919"/>
      </dsp:txXfrm>
    </dsp:sp>
    <dsp:sp modelId="{2C2CE2EA-E97B-403F-862A-A9297F9626D6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1400" kern="1200" dirty="0"/>
            <a:t>7. </a:t>
          </a:r>
          <a:r>
            <a:rPr lang="en-MY" sz="1400" kern="1200"/>
            <a:t>Always check </a:t>
          </a:r>
          <a:r>
            <a:rPr lang="en-MY" sz="1400" kern="1200" dirty="0"/>
            <a:t>the journal is reputable – you can check this on the journal website.</a:t>
          </a:r>
          <a:endParaRPr lang="en-US" sz="1400" kern="1200" dirty="0"/>
        </a:p>
      </dsp:txBody>
      <dsp:txXfrm>
        <a:off x="6987834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FCB5A-CCB4-46CF-BB83-0FFF9E2A4F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AC85BB-282E-4102-A8C4-733B10CE9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EE4E3-599C-4373-A30A-1F79FF84D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A151F-2897-4ADF-A587-7CC90B2F9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4E4F0-3934-41A8-B685-683C356A7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78791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7A7DA-7F92-43FE-9A65-6AEE956B7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20E-4002-494E-9074-14BCCFDE7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6D7C0-7F4F-4AE1-9923-20455CE49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B425A-8402-4447-BCDD-0E6970C1F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34787-79CE-43F1-AFF7-207B31AF6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3070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8B77B-9767-4FBD-B24C-121E1BC0D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9BA917-C039-4342-96BE-4780701B6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285F0-75F2-41A7-AB32-C3AEE6DF6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92C17-5541-40C7-9D24-6A23D2DD0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A695F-8DED-4750-8987-A97C36A54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49504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443F9-4F43-4730-ADCF-46B8021B1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A3FC4-0730-4976-9787-3FE1C5FBB9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9F12B4-9B3E-4DDD-8ABE-192A7F06F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AB38A-9E57-4923-915A-5B06561AE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9215A-1053-48C8-91D5-6A7D60A8A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4F501E-604F-4808-AD6E-AC3D0B4FB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54358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0C119-965F-4587-A40E-C8A1CA372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7C5E8-E302-417F-94C2-17DE8284F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89336-2977-49A0-9006-CCDB38AD3A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22BA1-F8CD-4689-91BC-CA59097422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54DD72-C35D-45E0-BE1A-3CF602421B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66FA6A-9A4B-43CA-8EA7-2E2653363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1343F9-075B-42FE-A7DB-9B096B85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FE5D17-0F74-45C4-A81C-BB9000C72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38224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0C29E-1AFB-49CC-957A-71E4EA0B0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45A123-DF2A-4A98-A788-A6FEB2ECF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8EB41-8781-4DE7-BA54-58D8F3C80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46301-34D0-420E-87CE-E79806880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07228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33E1F5-4D7D-477D-AB92-C514D074E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F85E0F-D388-4054-A876-EA438F19C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CDAC1-A7EC-42D8-BE42-BC6CABD3B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916510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983F-DA62-44E8-B96B-87C71DB3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7718E-69F8-4A10-A0F4-688F43343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05985-8EFB-4696-A70B-53D4B1E2A8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1D64C-6853-4381-8DBE-AF35117F0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C77EF-6CBC-489C-8338-7840AFB0F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E5FB6C-3529-429F-92BD-B32C233C5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35105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4E983-3F6A-41C1-9058-DC86178F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EE6BB-60AF-4FC9-9074-D437B97DA5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ACD7B8-D95B-48C5-804B-316A3D1BB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BF705-3C81-4002-8894-54930C969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118A31-B288-41C0-8E63-8FDED7170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0075C-A237-4922-8E0B-717E69EE0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76366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B61E5-5082-4199-9EE4-13BFC3441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A37102-4E17-43D8-9CBB-BA8D010E97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8E8A4-DF60-4F8E-929B-AF2D1D6C4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F978A-FEBC-426A-9827-B3166007A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3C6-2C56-44A8-89F8-6772F61C9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47633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91EA8B-3313-405C-82C5-D528C75194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0E539-DD77-424C-BF97-FB035BF8A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682A6-5473-4C96-9020-3C9C7A03F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80359-FA7C-4741-A72D-8A750EED2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860FD-6142-45E5-8726-B556121F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585687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FEC9DE-F16C-4344-9E96-A35984DE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062FC3-ECB0-43DD-A9D5-4A3A23691D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A8B19-35B3-441D-AB3C-AB162ADE76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E5532-292B-4A5F-9304-C58F2F277FED}" type="datetimeFigureOut">
              <a:rPr lang="en-MY" smtClean="0"/>
              <a:t>10/9/2021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C565C-0FFA-441C-9C19-1A9912163A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AD075-9A5A-4B4C-99CB-5BFFF8CACC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C08AD-9EDE-491B-AB32-953AE33A1FB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149971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5C9DAC-3E1D-4E2F-805E-ECD82494E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MY" sz="4000">
                <a:solidFill>
                  <a:srgbClr val="FFFFFF"/>
                </a:solidFill>
              </a:rPr>
              <a:t>Reading Academic Articles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A1498A7-2744-4FDC-9BF0-DA4F05EB3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208505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7926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177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Reading Academic Articles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Academic Articles</dc:title>
  <dc:creator>Alma Harris</dc:creator>
  <cp:lastModifiedBy>Abby Harries-Heat</cp:lastModifiedBy>
  <cp:revision>3</cp:revision>
  <dcterms:created xsi:type="dcterms:W3CDTF">2021-09-10T10:37:14Z</dcterms:created>
  <dcterms:modified xsi:type="dcterms:W3CDTF">2021-09-10T11:18:29Z</dcterms:modified>
</cp:coreProperties>
</file>