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72" r:id="rId2"/>
    <p:sldId id="260" r:id="rId3"/>
    <p:sldId id="267" r:id="rId4"/>
    <p:sldId id="269" r:id="rId5"/>
    <p:sldId id="266" r:id="rId6"/>
    <p:sldId id="275" r:id="rId7"/>
    <p:sldId id="276" r:id="rId8"/>
    <p:sldId id="270" r:id="rId9"/>
    <p:sldId id="277" r:id="rId10"/>
    <p:sldId id="279" r:id="rId11"/>
    <p:sldId id="27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697"/>
    <p:restoredTop sz="94656"/>
  </p:normalViewPr>
  <p:slideViewPr>
    <p:cSldViewPr snapToGrid="0">
      <p:cViewPr varScale="1">
        <p:scale>
          <a:sx n="99" d="100"/>
          <a:sy n="99" d="100"/>
        </p:scale>
        <p:origin x="192"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4DA8A0-8CBD-1944-9A92-FD804C51A6C3}" type="datetimeFigureOut">
              <a:rPr lang="en-US" smtClean="0"/>
              <a:t>4/29/24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B8B56B-B6BD-6047-94EE-37A9E1C8B29E}" type="slidenum">
              <a:rPr lang="en-US" smtClean="0"/>
              <a:t>‹#›</a:t>
            </a:fld>
            <a:endParaRPr lang="en-US" dirty="0"/>
          </a:p>
        </p:txBody>
      </p:sp>
    </p:spTree>
    <p:extLst>
      <p:ext uri="{BB962C8B-B14F-4D97-AF65-F5344CB8AC3E}">
        <p14:creationId xmlns:p14="http://schemas.microsoft.com/office/powerpoint/2010/main" val="8489350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348F6-3C6D-4726-22D6-34B1A5BCA16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FBC3B08-F20F-8734-1052-6690991459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CDA4B27-904C-4137-6F16-625F85DA3822}"/>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093BD1F8-B053-5740-08FF-49D7FEA133C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32FAE08-8DA3-EB6D-BF52-CB62417F6A49}"/>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421831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5E23C-53AD-9E35-EBDD-7E5D8B5019E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575B331-F2B2-8404-F732-766CC7B84B5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EDE37B-0E60-7092-83D4-9FCBE05DD9E7}"/>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49E4EDC2-E618-853A-D250-A9029E859E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B8385AA-044E-5A55-0A87-550D7634B2FA}"/>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1825337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313C8-C5B0-4CE3-5013-5AF252C8F04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8B7CC05-2C6A-9B88-44F0-E7E3E4A01A8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DC4D503-CC54-96C2-589F-3F88A652AA47}"/>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21482C8A-0016-62A6-79B7-B2D9201DE4E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FF4D14-8B54-E4D2-6A99-ED3FBC099A6D}"/>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4041778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36871-68D4-DE56-249F-C82E3F75248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E4FBA29-A47B-54EB-038D-D485C0BAB19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233A34F-0330-E736-D316-1ED4E8C1C9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5C1F19E-6C7A-4CBF-B43A-DE0EB0AAB8B3}"/>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6" name="Footer Placeholder 5">
            <a:extLst>
              <a:ext uri="{FF2B5EF4-FFF2-40B4-BE49-F238E27FC236}">
                <a16:creationId xmlns:a16="http://schemas.microsoft.com/office/drawing/2014/main" id="{D252453C-243A-D251-7ED0-922B57B0015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53E2EA2-B5F0-1B4F-1007-C2DDC3A93F7D}"/>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1658569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A0965-E43A-CCE3-FCCB-A27923AC52A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AFD88A8-9859-4747-B903-9C63C6401F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5D8EA38-D041-9E04-796E-35D971A41B8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C8368A2-B5B8-702C-1ABE-A0AF540E3B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0DE0C98-1C39-CD38-393D-8E3BDBA41A7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6422202-71AD-CF21-5960-1419BEB7E990}"/>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8" name="Footer Placeholder 7">
            <a:extLst>
              <a:ext uri="{FF2B5EF4-FFF2-40B4-BE49-F238E27FC236}">
                <a16:creationId xmlns:a16="http://schemas.microsoft.com/office/drawing/2014/main" id="{0C1ADF01-CC4E-9122-FD40-786C53C12B4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3ED418F0-D057-2149-2E49-CC50A6783250}"/>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3074222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3CFFC-F047-F863-8167-C2F9B3C5213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867A7F1-E9C7-DB3E-E04F-6FCA5E4C1710}"/>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4" name="Footer Placeholder 3">
            <a:extLst>
              <a:ext uri="{FF2B5EF4-FFF2-40B4-BE49-F238E27FC236}">
                <a16:creationId xmlns:a16="http://schemas.microsoft.com/office/drawing/2014/main" id="{73DE1CD3-B440-927B-C9B0-F139E40FADD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B83F395-EF33-C7B6-FD7C-8B2A4954A308}"/>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26223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223DBF-6489-2C02-F11F-15823EB29C51}"/>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3" name="Footer Placeholder 2">
            <a:extLst>
              <a:ext uri="{FF2B5EF4-FFF2-40B4-BE49-F238E27FC236}">
                <a16:creationId xmlns:a16="http://schemas.microsoft.com/office/drawing/2014/main" id="{9332231A-D188-D340-08FE-620B6835E3A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FCC81D-E61E-96A6-9819-3AA817594932}"/>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431566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A525F-189B-B961-9422-2C8114BB27B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742667B-23F7-233B-D949-62F6FDCEF2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423D9A0-4FC1-97BC-DC09-AC3FDF6E2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8AC769-0059-E819-FA6B-9BD806992AA6}"/>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6" name="Footer Placeholder 5">
            <a:extLst>
              <a:ext uri="{FF2B5EF4-FFF2-40B4-BE49-F238E27FC236}">
                <a16:creationId xmlns:a16="http://schemas.microsoft.com/office/drawing/2014/main" id="{FB8C17E3-22AE-39FA-ADF7-8372786E4CA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988ED53-358E-1681-12D9-CE2512F8D611}"/>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2024683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D5446-E1FB-A350-B136-AB0FBB0A17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29309B9-46AE-DA04-F573-D5F5BF3103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2D4F82EC-D921-3B96-1AF3-FFE21B736E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213499-5B57-1502-E109-DA7A8BF31704}"/>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6" name="Footer Placeholder 5">
            <a:extLst>
              <a:ext uri="{FF2B5EF4-FFF2-40B4-BE49-F238E27FC236}">
                <a16:creationId xmlns:a16="http://schemas.microsoft.com/office/drawing/2014/main" id="{6AD968E1-93B7-F642-7035-1B8986419DE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532F7C-0F01-4124-0A4C-0F1FB2FC3014}"/>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2877211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2DF2A-952B-211D-2AFB-8D006D3B670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DB087D3-638B-A39D-421A-E0BCB4D40A8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FEE546-47E5-475E-D501-ADF36DD7DCBC}"/>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B8992543-A268-A9D2-1A99-325F69CC89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6599E34-86F8-4E46-518D-44420A5E39A9}"/>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2888384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2E9A66-DC12-F36F-F8A2-29FDA601A6B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266E0C-617A-820C-A6C8-3AD4A9B6146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4855C7-03F9-9C70-C3B8-86AC6D61AE8A}"/>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CCDCA624-E32A-CCE9-4162-DFE46F6604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CCA8CC4-A999-2C18-2E4E-2D1E4BECD1AA}"/>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1387191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12E313-BB22-6BAF-12D5-A7DDB85139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DF42FD-37D2-B2B2-72C3-D734D2B8D1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9FA42D-8C4E-4AA0-AB13-0759D41957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BDDEFEA7-E979-F82F-C8A8-56622919A9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9AB41D05-D27E-9233-1E2B-06E18B7EF0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349A74-4BC4-934E-A77F-1A45FC529C54}" type="slidenum">
              <a:rPr lang="en-US" smtClean="0"/>
              <a:t>‹#›</a:t>
            </a:fld>
            <a:endParaRPr lang="en-US" dirty="0"/>
          </a:p>
        </p:txBody>
      </p:sp>
    </p:spTree>
    <p:extLst>
      <p:ext uri="{BB962C8B-B14F-4D97-AF65-F5344CB8AC3E}">
        <p14:creationId xmlns:p14="http://schemas.microsoft.com/office/powerpoint/2010/main" val="1431858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1C14780-9FFF-1A8C-ED8D-C04CA4B68A8B}"/>
              </a:ext>
            </a:extLst>
          </p:cNvPr>
          <p:cNvSpPr txBox="1"/>
          <p:nvPr/>
        </p:nvSpPr>
        <p:spPr>
          <a:xfrm>
            <a:off x="974115" y="3704065"/>
            <a:ext cx="10243751" cy="707886"/>
          </a:xfrm>
          <a:prstGeom prst="rect">
            <a:avLst/>
          </a:prstGeom>
          <a:noFill/>
        </p:spPr>
        <p:txBody>
          <a:bodyPr wrap="square" rtlCol="0">
            <a:spAutoFit/>
          </a:bodyPr>
          <a:lstStyle/>
          <a:p>
            <a:pPr algn="ctr"/>
            <a:r>
              <a:rPr lang="en-US" sz="4000" dirty="0">
                <a:latin typeface="Arial" panose="020B0604020202020204" pitchFamily="34" charset="0"/>
                <a:cs typeface="Arial" panose="020B0604020202020204" pitchFamily="34" charset="0"/>
              </a:rPr>
              <a:t>Site Constraint Report </a:t>
            </a:r>
          </a:p>
        </p:txBody>
      </p:sp>
      <p:sp>
        <p:nvSpPr>
          <p:cNvPr id="7" name="TextBox 6">
            <a:extLst>
              <a:ext uri="{FF2B5EF4-FFF2-40B4-BE49-F238E27FC236}">
                <a16:creationId xmlns:a16="http://schemas.microsoft.com/office/drawing/2014/main" id="{5797D492-C96E-0D87-E12B-59B8101BE75A}"/>
              </a:ext>
            </a:extLst>
          </p:cNvPr>
          <p:cNvSpPr txBox="1"/>
          <p:nvPr/>
        </p:nvSpPr>
        <p:spPr>
          <a:xfrm>
            <a:off x="2870879" y="4693124"/>
            <a:ext cx="6450227"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Jayne Pierson School of Fashion, Art &amp; Design</a:t>
            </a:r>
          </a:p>
        </p:txBody>
      </p:sp>
      <p:sp>
        <p:nvSpPr>
          <p:cNvPr id="3" name="TextBox 2">
            <a:extLst>
              <a:ext uri="{FF2B5EF4-FFF2-40B4-BE49-F238E27FC236}">
                <a16:creationId xmlns:a16="http://schemas.microsoft.com/office/drawing/2014/main" id="{62B8660B-B40B-D16B-156F-18BF8113E6A9}"/>
              </a:ext>
            </a:extLst>
          </p:cNvPr>
          <p:cNvSpPr txBox="1"/>
          <p:nvPr/>
        </p:nvSpPr>
        <p:spPr>
          <a:xfrm>
            <a:off x="4213669" y="5158963"/>
            <a:ext cx="3764641" cy="646331"/>
          </a:xfrm>
          <a:prstGeom prst="rect">
            <a:avLst/>
          </a:prstGeom>
          <a:noFill/>
        </p:spPr>
        <p:txBody>
          <a:bodyPr wrap="square" rtlCol="0">
            <a:spAutoFit/>
          </a:bodyPr>
          <a:lstStyle/>
          <a:p>
            <a:pPr algn="ctr"/>
            <a:r>
              <a:rPr lang="en-US" dirty="0"/>
              <a:t>Project reference: 6023</a:t>
            </a:r>
          </a:p>
          <a:p>
            <a:pPr algn="ctr"/>
            <a:r>
              <a:rPr lang="en-US" dirty="0"/>
              <a:t>Prepared by Jack </a:t>
            </a:r>
            <a:r>
              <a:rPr lang="en-US"/>
              <a:t>keenan</a:t>
            </a:r>
            <a:endParaRPr lang="en-US" dirty="0"/>
          </a:p>
        </p:txBody>
      </p:sp>
      <p:pic>
        <p:nvPicPr>
          <p:cNvPr id="1026" name="Picture 2">
            <a:extLst>
              <a:ext uri="{FF2B5EF4-FFF2-40B4-BE49-F238E27FC236}">
                <a16:creationId xmlns:a16="http://schemas.microsoft.com/office/drawing/2014/main" id="{65459F64-7AB8-2139-339E-223227C6EC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5264" y="854645"/>
            <a:ext cx="5801455" cy="2376482"/>
          </a:xfrm>
          <a:prstGeom prst="rect">
            <a:avLst/>
          </a:prstGeom>
          <a:solidFill>
            <a:schemeClr val="tx1"/>
          </a:solidFill>
        </p:spPr>
      </p:pic>
      <p:sp>
        <p:nvSpPr>
          <p:cNvPr id="2" name="TextBox 1">
            <a:extLst>
              <a:ext uri="{FF2B5EF4-FFF2-40B4-BE49-F238E27FC236}">
                <a16:creationId xmlns:a16="http://schemas.microsoft.com/office/drawing/2014/main" id="{89E574E8-2C55-0508-78BA-1AC86EAED636}"/>
              </a:ext>
            </a:extLst>
          </p:cNvPr>
          <p:cNvSpPr txBox="1"/>
          <p:nvPr/>
        </p:nvSpPr>
        <p:spPr>
          <a:xfrm>
            <a:off x="5422006" y="583413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162130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883FB0-03F8-7525-BEC9-A13748F65A85}"/>
              </a:ext>
            </a:extLst>
          </p:cNvPr>
          <p:cNvSpPr>
            <a:spLocks noGrp="1"/>
          </p:cNvSpPr>
          <p:nvPr>
            <p:ph type="title"/>
          </p:nvPr>
        </p:nvSpPr>
        <p:spPr>
          <a:xfrm>
            <a:off x="664919" y="522112"/>
            <a:ext cx="4080362" cy="676551"/>
          </a:xfrm>
        </p:spPr>
        <p:txBody>
          <a:bodyPr anchor="ctr">
            <a:normAutofit/>
          </a:bodyPr>
          <a:lstStyle/>
          <a:p>
            <a:r>
              <a:rPr lang="en-US" sz="2800" dirty="0">
                <a:latin typeface="Arial" panose="020B0604020202020204" pitchFamily="34" charset="0"/>
                <a:cs typeface="Arial" panose="020B0604020202020204" pitchFamily="34" charset="0"/>
              </a:rPr>
              <a:t>Vehicle Access Route   </a:t>
            </a:r>
          </a:p>
        </p:txBody>
      </p:sp>
      <p:sp>
        <p:nvSpPr>
          <p:cNvPr id="9" name="Content Placeholder 8">
            <a:extLst>
              <a:ext uri="{FF2B5EF4-FFF2-40B4-BE49-F238E27FC236}">
                <a16:creationId xmlns:a16="http://schemas.microsoft.com/office/drawing/2014/main" id="{79D78034-B77B-07DD-4F9B-9728098623E6}"/>
              </a:ext>
            </a:extLst>
          </p:cNvPr>
          <p:cNvSpPr>
            <a:spLocks noGrp="1"/>
          </p:cNvSpPr>
          <p:nvPr>
            <p:ph idx="1"/>
          </p:nvPr>
        </p:nvSpPr>
        <p:spPr>
          <a:xfrm>
            <a:off x="761802" y="1292087"/>
            <a:ext cx="4080361" cy="4795938"/>
          </a:xfrm>
        </p:spPr>
        <p:txBody>
          <a:bodyPr anchor="ctr">
            <a:normAutofit/>
          </a:bodyPr>
          <a:lstStyle/>
          <a:p>
            <a:r>
              <a:rPr lang="en-US" sz="2000" dirty="0">
                <a:latin typeface="Arial" panose="020B0604020202020204" pitchFamily="34" charset="0"/>
                <a:cs typeface="Arial" panose="020B0604020202020204" pitchFamily="34" charset="0"/>
              </a:rPr>
              <a:t>Vehicle access route (Black dotted line) has two entry points one from the station road and forge road.</a:t>
            </a:r>
          </a:p>
          <a:p>
            <a:r>
              <a:rPr lang="en-US" sz="2000" dirty="0">
                <a:latin typeface="Arial" panose="020B0604020202020204" pitchFamily="34" charset="0"/>
                <a:cs typeface="Arial" panose="020B0604020202020204" pitchFamily="34" charset="0"/>
              </a:rPr>
              <a:t>The main access point will have to be the station road due to the size of the entry point.</a:t>
            </a:r>
          </a:p>
          <a:p>
            <a:r>
              <a:rPr lang="en-US" sz="2000" dirty="0">
                <a:latin typeface="Arial" panose="020B0604020202020204" pitchFamily="34" charset="0"/>
                <a:cs typeface="Arial" panose="020B0604020202020204" pitchFamily="34" charset="0"/>
              </a:rPr>
              <a:t>Access point from Forge road is too small and is on a pedestrian walkway.</a:t>
            </a:r>
          </a:p>
          <a:p>
            <a:r>
              <a:rPr lang="en-US" sz="2000" dirty="0">
                <a:latin typeface="Arial" panose="020B0604020202020204" pitchFamily="34" charset="0"/>
                <a:cs typeface="Arial" panose="020B0604020202020204" pitchFamily="34" charset="0"/>
              </a:rPr>
              <a:t>The route runs directly Infront of the building reducing the space we have for site facilities, material storage and site plant.</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
        <p:nvSpPr>
          <p:cNvPr id="30" name="Rectangle 2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map of a city&#10;&#10;Description automatically generated">
            <a:extLst>
              <a:ext uri="{FF2B5EF4-FFF2-40B4-BE49-F238E27FC236}">
                <a16:creationId xmlns:a16="http://schemas.microsoft.com/office/drawing/2014/main" id="{84B34643-E5C1-8996-04A8-8E337BF37B9F}"/>
              </a:ext>
            </a:extLst>
          </p:cNvPr>
          <p:cNvPicPr>
            <a:picLocks noChangeAspect="1"/>
          </p:cNvPicPr>
          <p:nvPr/>
        </p:nvPicPr>
        <p:blipFill rotWithShape="1">
          <a:blip r:embed="rId2"/>
          <a:srcRect l="17" r="29269"/>
          <a:stretch/>
        </p:blipFill>
        <p:spPr>
          <a:xfrm>
            <a:off x="6096000" y="769975"/>
            <a:ext cx="5334197" cy="5318050"/>
          </a:xfrm>
          <a:prstGeom prst="rect">
            <a:avLst/>
          </a:prstGeom>
        </p:spPr>
      </p:pic>
      <p:cxnSp>
        <p:nvCxnSpPr>
          <p:cNvPr id="4" name="Straight Arrow Connector 3">
            <a:extLst>
              <a:ext uri="{FF2B5EF4-FFF2-40B4-BE49-F238E27FC236}">
                <a16:creationId xmlns:a16="http://schemas.microsoft.com/office/drawing/2014/main" id="{67AC65C7-BAEF-35EB-6C3E-B5843ECFEB7A}"/>
              </a:ext>
            </a:extLst>
          </p:cNvPr>
          <p:cNvCxnSpPr>
            <a:cxnSpLocks/>
          </p:cNvCxnSpPr>
          <p:nvPr/>
        </p:nvCxnSpPr>
        <p:spPr>
          <a:xfrm>
            <a:off x="4842163" y="2092569"/>
            <a:ext cx="3756714" cy="211016"/>
          </a:xfrm>
          <a:prstGeom prst="straightConnector1">
            <a:avLst/>
          </a:prstGeom>
          <a:ln w="19050"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7" name="Straight Arrow Connector 6">
            <a:extLst>
              <a:ext uri="{FF2B5EF4-FFF2-40B4-BE49-F238E27FC236}">
                <a16:creationId xmlns:a16="http://schemas.microsoft.com/office/drawing/2014/main" id="{65EF1580-2E4B-16A8-7C44-89924FF98CCA}"/>
              </a:ext>
            </a:extLst>
          </p:cNvPr>
          <p:cNvCxnSpPr>
            <a:cxnSpLocks/>
          </p:cNvCxnSpPr>
          <p:nvPr/>
        </p:nvCxnSpPr>
        <p:spPr>
          <a:xfrm>
            <a:off x="4712677" y="3165231"/>
            <a:ext cx="4906108" cy="1617784"/>
          </a:xfrm>
          <a:prstGeom prst="straightConnector1">
            <a:avLst/>
          </a:prstGeom>
          <a:ln w="19050"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a:extLst>
              <a:ext uri="{FF2B5EF4-FFF2-40B4-BE49-F238E27FC236}">
                <a16:creationId xmlns:a16="http://schemas.microsoft.com/office/drawing/2014/main" id="{83B290AB-4A74-68B6-67F8-5CB8AA8F3B50}"/>
              </a:ext>
            </a:extLst>
          </p:cNvPr>
          <p:cNvCxnSpPr/>
          <p:nvPr/>
        </p:nvCxnSpPr>
        <p:spPr>
          <a:xfrm flipV="1">
            <a:off x="4536831" y="3710354"/>
            <a:ext cx="3270738" cy="808892"/>
          </a:xfrm>
          <a:prstGeom prst="straightConnector1">
            <a:avLst/>
          </a:prstGeom>
          <a:ln w="19050"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882621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9B3AD4-9729-AF83-803E-5187BE7EBA4A}"/>
              </a:ext>
            </a:extLst>
          </p:cNvPr>
          <p:cNvSpPr>
            <a:spLocks noGrp="1"/>
          </p:cNvSpPr>
          <p:nvPr>
            <p:ph type="title"/>
          </p:nvPr>
        </p:nvSpPr>
        <p:spPr>
          <a:xfrm>
            <a:off x="836680" y="761998"/>
            <a:ext cx="3788074" cy="448919"/>
          </a:xfrm>
        </p:spPr>
        <p:txBody>
          <a:bodyPr>
            <a:noAutofit/>
          </a:bodyPr>
          <a:lstStyle/>
          <a:p>
            <a:r>
              <a:rPr lang="en-US" sz="2800" dirty="0">
                <a:latin typeface="Arial" panose="020B0604020202020204" pitchFamily="34" charset="0"/>
                <a:cs typeface="Arial" panose="020B0604020202020204" pitchFamily="34" charset="0"/>
              </a:rPr>
              <a:t>Vehicle Access Route </a:t>
            </a:r>
          </a:p>
        </p:txBody>
      </p:sp>
      <p:sp>
        <p:nvSpPr>
          <p:cNvPr id="3" name="Content Placeholder 2">
            <a:extLst>
              <a:ext uri="{FF2B5EF4-FFF2-40B4-BE49-F238E27FC236}">
                <a16:creationId xmlns:a16="http://schemas.microsoft.com/office/drawing/2014/main" id="{25C806A7-43A6-03C8-DC92-6A62E30FDF78}"/>
              </a:ext>
            </a:extLst>
          </p:cNvPr>
          <p:cNvSpPr>
            <a:spLocks noGrp="1"/>
          </p:cNvSpPr>
          <p:nvPr>
            <p:ph idx="1"/>
          </p:nvPr>
        </p:nvSpPr>
        <p:spPr>
          <a:xfrm>
            <a:off x="836680" y="1351722"/>
            <a:ext cx="6002110" cy="4782379"/>
          </a:xfrm>
        </p:spPr>
        <p:txBody>
          <a:bodyPr>
            <a:normAutofit/>
          </a:bodyPr>
          <a:lstStyle/>
          <a:p>
            <a:r>
              <a:rPr lang="en-US" sz="2000" dirty="0">
                <a:latin typeface="Arial" panose="020B0604020202020204" pitchFamily="34" charset="0"/>
                <a:cs typeface="Arial" panose="020B0604020202020204" pitchFamily="34" charset="0"/>
              </a:rPr>
              <a:t>Station and forge road is a busy Highstreet which has driving restrictions by the shop fronts. Access is very tight and is used as a pedestrian walkway. The walkway is only for pedestrian use between 10.30am and 5pm. The high street can be used for disabled access and loading out of those hours.</a:t>
            </a:r>
          </a:p>
          <a:p>
            <a:r>
              <a:rPr lang="en-US" sz="2000" dirty="0">
                <a:latin typeface="Arial" panose="020B0604020202020204" pitchFamily="34" charset="0"/>
                <a:cs typeface="Arial" panose="020B0604020202020204" pitchFamily="34" charset="0"/>
              </a:rPr>
              <a:t>Behind the shops are loading bays for delivery points. These areas must be kept clear to allow for the shops to receive their goods. No parking is allowed in these areas as it needs to be accessible for lorries etc.</a:t>
            </a:r>
          </a:p>
          <a:p>
            <a:r>
              <a:rPr lang="en-US" sz="2000" dirty="0">
                <a:latin typeface="Arial" panose="020B0604020202020204" pitchFamily="34" charset="0"/>
                <a:cs typeface="Arial" panose="020B0604020202020204" pitchFamily="34" charset="0"/>
              </a:rPr>
              <a:t>Main access point for the loading areas is from Station road.</a:t>
            </a:r>
          </a:p>
          <a:p>
            <a:pPr marL="0" indent="0">
              <a:buNone/>
            </a:pPr>
            <a:endParaRPr lang="en-US" sz="2000" dirty="0"/>
          </a:p>
        </p:txBody>
      </p:sp>
      <p:pic>
        <p:nvPicPr>
          <p:cNvPr id="8" name="Picture 7" descr="A screenshot of a map&#10;&#10;Description automatically generated">
            <a:extLst>
              <a:ext uri="{FF2B5EF4-FFF2-40B4-BE49-F238E27FC236}">
                <a16:creationId xmlns:a16="http://schemas.microsoft.com/office/drawing/2014/main" id="{59402484-3230-894F-FB79-6F3230152844}"/>
              </a:ext>
            </a:extLst>
          </p:cNvPr>
          <p:cNvPicPr>
            <a:picLocks noChangeAspect="1"/>
          </p:cNvPicPr>
          <p:nvPr/>
        </p:nvPicPr>
        <p:blipFill rotWithShape="1">
          <a:blip r:embed="rId2"/>
          <a:srcRect l="16656" r="37845"/>
          <a:stretch/>
        </p:blipFill>
        <p:spPr>
          <a:xfrm>
            <a:off x="7199440" y="10"/>
            <a:ext cx="4992560" cy="6857990"/>
          </a:xfrm>
          <a:prstGeom prst="rect">
            <a:avLst/>
          </a:prstGeom>
          <a:effectLst/>
        </p:spPr>
      </p:pic>
      <p:sp>
        <p:nvSpPr>
          <p:cNvPr id="6" name="TextBox 5">
            <a:extLst>
              <a:ext uri="{FF2B5EF4-FFF2-40B4-BE49-F238E27FC236}">
                <a16:creationId xmlns:a16="http://schemas.microsoft.com/office/drawing/2014/main" id="{B09C7911-9021-93F9-1241-150D3494A106}"/>
              </a:ext>
            </a:extLst>
          </p:cNvPr>
          <p:cNvSpPr txBox="1"/>
          <p:nvPr/>
        </p:nvSpPr>
        <p:spPr>
          <a:xfrm>
            <a:off x="10098157" y="3220278"/>
            <a:ext cx="184731" cy="369332"/>
          </a:xfrm>
          <a:prstGeom prst="rect">
            <a:avLst/>
          </a:prstGeom>
          <a:noFill/>
        </p:spPr>
        <p:txBody>
          <a:bodyPr wrap="none" rtlCol="0">
            <a:spAutoFit/>
          </a:bodyPr>
          <a:lstStyle/>
          <a:p>
            <a:endParaRPr lang="en-US" dirty="0"/>
          </a:p>
        </p:txBody>
      </p:sp>
      <p:cxnSp>
        <p:nvCxnSpPr>
          <p:cNvPr id="10" name="Straight Arrow Connector 9">
            <a:extLst>
              <a:ext uri="{FF2B5EF4-FFF2-40B4-BE49-F238E27FC236}">
                <a16:creationId xmlns:a16="http://schemas.microsoft.com/office/drawing/2014/main" id="{9283CDCF-7779-C492-CF17-CE1E779320BB}"/>
              </a:ext>
            </a:extLst>
          </p:cNvPr>
          <p:cNvCxnSpPr/>
          <p:nvPr/>
        </p:nvCxnSpPr>
        <p:spPr>
          <a:xfrm>
            <a:off x="6321287" y="1948070"/>
            <a:ext cx="3558209" cy="636104"/>
          </a:xfrm>
          <a:prstGeom prst="straightConnector1">
            <a:avLst/>
          </a:prstGeom>
          <a:ln w="19050"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a:extLst>
              <a:ext uri="{FF2B5EF4-FFF2-40B4-BE49-F238E27FC236}">
                <a16:creationId xmlns:a16="http://schemas.microsoft.com/office/drawing/2014/main" id="{B8478268-93A0-2668-63A8-19D5CDAF679E}"/>
              </a:ext>
            </a:extLst>
          </p:cNvPr>
          <p:cNvCxnSpPr>
            <a:cxnSpLocks/>
          </p:cNvCxnSpPr>
          <p:nvPr/>
        </p:nvCxnSpPr>
        <p:spPr>
          <a:xfrm flipV="1">
            <a:off x="6699738" y="3429000"/>
            <a:ext cx="3179758" cy="422031"/>
          </a:xfrm>
          <a:prstGeom prst="straightConnector1">
            <a:avLst/>
          </a:prstGeom>
          <a:ln w="19050"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5" name="Straight Arrow Connector 4">
            <a:extLst>
              <a:ext uri="{FF2B5EF4-FFF2-40B4-BE49-F238E27FC236}">
                <a16:creationId xmlns:a16="http://schemas.microsoft.com/office/drawing/2014/main" id="{27C1EBF7-AEF4-3E21-C24B-A019CDE4BCAE}"/>
              </a:ext>
            </a:extLst>
          </p:cNvPr>
          <p:cNvCxnSpPr>
            <a:cxnSpLocks/>
          </p:cNvCxnSpPr>
          <p:nvPr/>
        </p:nvCxnSpPr>
        <p:spPr>
          <a:xfrm flipV="1">
            <a:off x="6488723" y="4273827"/>
            <a:ext cx="3701799" cy="843296"/>
          </a:xfrm>
          <a:prstGeom prst="straightConnector1">
            <a:avLst/>
          </a:prstGeom>
          <a:ln w="19050"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49247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30FED-89E0-C558-E454-D70EB5A82C65}"/>
              </a:ext>
            </a:extLst>
          </p:cNvPr>
          <p:cNvSpPr>
            <a:spLocks noGrp="1"/>
          </p:cNvSpPr>
          <p:nvPr>
            <p:ph type="title"/>
          </p:nvPr>
        </p:nvSpPr>
        <p:spPr>
          <a:xfrm>
            <a:off x="712571" y="818855"/>
            <a:ext cx="3893630" cy="632823"/>
          </a:xfrm>
        </p:spPr>
        <p:txBody>
          <a:bodyPr vert="horz" lIns="91440" tIns="45720" rIns="91440" bIns="45720" rtlCol="0" anchor="b">
            <a:normAutofit/>
          </a:bodyPr>
          <a:lstStyle/>
          <a:p>
            <a:r>
              <a:rPr lang="en-US" sz="2800" kern="1200" dirty="0">
                <a:solidFill>
                  <a:schemeClr val="tx1"/>
                </a:solidFill>
                <a:latin typeface="Arial" panose="020B0604020202020204" pitchFamily="34" charset="0"/>
                <a:cs typeface="Arial" panose="020B0604020202020204" pitchFamily="34" charset="0"/>
              </a:rPr>
              <a:t>Vehicle Access Route </a:t>
            </a:r>
            <a:endParaRPr lang="en-US" sz="2800" kern="1200" dirty="0">
              <a:solidFill>
                <a:schemeClr val="tx1"/>
              </a:solidFill>
              <a:latin typeface="+mj-lt"/>
              <a:ea typeface="+mj-ea"/>
              <a:cs typeface="+mj-cs"/>
            </a:endParaRPr>
          </a:p>
        </p:txBody>
      </p:sp>
      <p:sp>
        <p:nvSpPr>
          <p:cNvPr id="8" name="TextBox 7">
            <a:extLst>
              <a:ext uri="{FF2B5EF4-FFF2-40B4-BE49-F238E27FC236}">
                <a16:creationId xmlns:a16="http://schemas.microsoft.com/office/drawing/2014/main" id="{E1FBC9AC-7B4F-2907-946A-6615550C8E33}"/>
              </a:ext>
            </a:extLst>
          </p:cNvPr>
          <p:cNvSpPr txBox="1"/>
          <p:nvPr/>
        </p:nvSpPr>
        <p:spPr>
          <a:xfrm>
            <a:off x="700847" y="1718880"/>
            <a:ext cx="5933182" cy="3617345"/>
          </a:xfrm>
          <a:prstGeom prst="rect">
            <a:avLst/>
          </a:prstGeom>
        </p:spPr>
        <p:txBody>
          <a:bodyPr vert="horz" lIns="91440" tIns="45720" rIns="91440" bIns="45720" rtlCol="0" anchor="t">
            <a:normAutofit/>
          </a:bodyPr>
          <a:lstStyle/>
          <a:p>
            <a:pPr marL="17145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Loading bays located at the rear of the Highstreet. The bays are not only used for offloading goods for the shops, but the workers are also using the areas for permitted parking.</a:t>
            </a:r>
          </a:p>
          <a:p>
            <a:pPr marL="17145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rear of the shops also have a number of  electrical poles with multiple overhead cables being connected to the building’s located on the Highstreet.</a:t>
            </a:r>
          </a:p>
          <a:p>
            <a:pPr marL="17145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Western Power will have to be notified so the cables can be relocated prior to the site starting. This will create an issue for deliveries, site plant and crane lifts.</a:t>
            </a:r>
          </a:p>
        </p:txBody>
      </p:sp>
      <p:pic>
        <p:nvPicPr>
          <p:cNvPr id="5" name="Picture 4" descr="A street with cars parked on it&#10;&#10;Description automatically generated">
            <a:extLst>
              <a:ext uri="{FF2B5EF4-FFF2-40B4-BE49-F238E27FC236}">
                <a16:creationId xmlns:a16="http://schemas.microsoft.com/office/drawing/2014/main" id="{82C6B42A-DD56-DF38-F7D8-396A17607919}"/>
              </a:ext>
            </a:extLst>
          </p:cNvPr>
          <p:cNvPicPr>
            <a:picLocks noChangeAspect="1"/>
          </p:cNvPicPr>
          <p:nvPr/>
        </p:nvPicPr>
        <p:blipFill rotWithShape="1">
          <a:blip r:embed="rId2"/>
          <a:srcRect l="14930" r="17251"/>
          <a:stretch/>
        </p:blipFill>
        <p:spPr>
          <a:xfrm>
            <a:off x="8153400" y="625784"/>
            <a:ext cx="2967508" cy="1651788"/>
          </a:xfrm>
          <a:prstGeom prst="rect">
            <a:avLst/>
          </a:prstGeom>
        </p:spPr>
      </p:pic>
      <p:pic>
        <p:nvPicPr>
          <p:cNvPr id="4" name="Content Placeholder 3" descr="A road with a building and a sign on the side&#10;&#10;Description automatically generated">
            <a:extLst>
              <a:ext uri="{FF2B5EF4-FFF2-40B4-BE49-F238E27FC236}">
                <a16:creationId xmlns:a16="http://schemas.microsoft.com/office/drawing/2014/main" id="{AE5F4D3C-5011-1825-9464-152B96D6B3DF}"/>
              </a:ext>
            </a:extLst>
          </p:cNvPr>
          <p:cNvPicPr>
            <a:picLocks noGrp="1" noChangeAspect="1"/>
          </p:cNvPicPr>
          <p:nvPr>
            <p:ph idx="1"/>
          </p:nvPr>
        </p:nvPicPr>
        <p:blipFill rotWithShape="1">
          <a:blip r:embed="rId3"/>
          <a:srcRect r="6317" b="6"/>
          <a:stretch/>
        </p:blipFill>
        <p:spPr>
          <a:xfrm>
            <a:off x="8153400" y="4361333"/>
            <a:ext cx="2967508" cy="1662885"/>
          </a:xfrm>
          <a:prstGeom prst="rect">
            <a:avLst/>
          </a:prstGeom>
        </p:spPr>
      </p:pic>
      <p:grpSp>
        <p:nvGrpSpPr>
          <p:cNvPr id="15" name="Group 14">
            <a:extLst>
              <a:ext uri="{FF2B5EF4-FFF2-40B4-BE49-F238E27FC236}">
                <a16:creationId xmlns:a16="http://schemas.microsoft.com/office/drawing/2014/main" id="{6C4ABD91-2B27-6EF9-5A1F-C9800B3EE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6" name="Rectangle 15">
              <a:extLst>
                <a:ext uri="{FF2B5EF4-FFF2-40B4-BE49-F238E27FC236}">
                  <a16:creationId xmlns:a16="http://schemas.microsoft.com/office/drawing/2014/main" id="{7BD637B3-914A-B95B-7CFB-AF529DA58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6140A5C0-D7D5-C90D-D306-838CA9A745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27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descr="A parking lot with cars parked&#10;&#10;Description automatically generated">
            <a:extLst>
              <a:ext uri="{FF2B5EF4-FFF2-40B4-BE49-F238E27FC236}">
                <a16:creationId xmlns:a16="http://schemas.microsoft.com/office/drawing/2014/main" id="{3686A350-BFA4-D2BC-EA24-BF37582DEAB3}"/>
              </a:ext>
            </a:extLst>
          </p:cNvPr>
          <p:cNvPicPr>
            <a:picLocks noChangeAspect="1"/>
          </p:cNvPicPr>
          <p:nvPr/>
        </p:nvPicPr>
        <p:blipFill>
          <a:blip r:embed="rId4"/>
          <a:stretch>
            <a:fillRect/>
          </a:stretch>
        </p:blipFill>
        <p:spPr>
          <a:xfrm>
            <a:off x="8153400" y="2455954"/>
            <a:ext cx="2967508" cy="1726996"/>
          </a:xfrm>
          <a:prstGeom prst="rect">
            <a:avLst/>
          </a:prstGeom>
        </p:spPr>
      </p:pic>
    </p:spTree>
    <p:extLst>
      <p:ext uri="{BB962C8B-B14F-4D97-AF65-F5344CB8AC3E}">
        <p14:creationId xmlns:p14="http://schemas.microsoft.com/office/powerpoint/2010/main" val="4205070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4B780-113D-0DA4-8313-5B76B8AB4DD3}"/>
              </a:ext>
            </a:extLst>
          </p:cNvPr>
          <p:cNvSpPr>
            <a:spLocks noGrp="1"/>
          </p:cNvSpPr>
          <p:nvPr>
            <p:ph type="title"/>
          </p:nvPr>
        </p:nvSpPr>
        <p:spPr>
          <a:xfrm>
            <a:off x="610263" y="5039984"/>
            <a:ext cx="10985764" cy="1220570"/>
          </a:xfrm>
        </p:spPr>
        <p:txBody>
          <a:bodyPr vert="horz" lIns="91440" tIns="45720" rIns="91440" bIns="45720" rtlCol="0" anchor="ctr">
            <a:normAutofit fontScale="90000"/>
          </a:bodyPr>
          <a:lstStyle/>
          <a:p>
            <a:pPr algn="ctr">
              <a:lnSpc>
                <a:spcPct val="100000"/>
              </a:lnSpc>
            </a:pPr>
            <a:r>
              <a:rPr lang="en-US" sz="2000" kern="1200" dirty="0">
                <a:solidFill>
                  <a:schemeClr val="tx2"/>
                </a:solidFill>
                <a:latin typeface="Arial" panose="020B0604020202020204" pitchFamily="34" charset="0"/>
                <a:cs typeface="Arial" panose="020B0604020202020204" pitchFamily="34" charset="0"/>
              </a:rPr>
              <a:t>As previously discussed, the Highstreet has a curfew for when it is used for pedestrians only and then for deliveries and disabled access. This will be important to make sure that there to disruptions to this as there are local business and people who need to use this area. This road isn’t suitable for large machinery or deliveries.</a:t>
            </a:r>
          </a:p>
        </p:txBody>
      </p:sp>
      <p:pic>
        <p:nvPicPr>
          <p:cNvPr id="13" name="Picture 12" descr="A street view of a building&#10;&#10;Description automatically generated">
            <a:extLst>
              <a:ext uri="{FF2B5EF4-FFF2-40B4-BE49-F238E27FC236}">
                <a16:creationId xmlns:a16="http://schemas.microsoft.com/office/drawing/2014/main" id="{912A7DF1-F12D-6164-FA41-0352FC111119}"/>
              </a:ext>
            </a:extLst>
          </p:cNvPr>
          <p:cNvPicPr>
            <a:picLocks noChangeAspect="1"/>
          </p:cNvPicPr>
          <p:nvPr/>
        </p:nvPicPr>
        <p:blipFill rotWithShape="1">
          <a:blip r:embed="rId2"/>
          <a:srcRect l="22457" r="9397" b="-3"/>
          <a:stretch/>
        </p:blipFill>
        <p:spPr>
          <a:xfrm>
            <a:off x="610263" y="597446"/>
            <a:ext cx="3562389" cy="3567935"/>
          </a:xfrm>
          <a:prstGeom prst="rect">
            <a:avLst/>
          </a:prstGeom>
        </p:spPr>
      </p:pic>
      <p:pic>
        <p:nvPicPr>
          <p:cNvPr id="9" name="Content Placeholder 8" descr="A street with cars parked on it&#10;&#10;Description automatically generated">
            <a:extLst>
              <a:ext uri="{FF2B5EF4-FFF2-40B4-BE49-F238E27FC236}">
                <a16:creationId xmlns:a16="http://schemas.microsoft.com/office/drawing/2014/main" id="{7B635F93-DA38-01D2-35CE-CDD20B44C356}"/>
              </a:ext>
            </a:extLst>
          </p:cNvPr>
          <p:cNvPicPr>
            <a:picLocks noGrp="1" noChangeAspect="1"/>
          </p:cNvPicPr>
          <p:nvPr>
            <p:ph idx="1"/>
          </p:nvPr>
        </p:nvPicPr>
        <p:blipFill rotWithShape="1">
          <a:blip r:embed="rId3"/>
          <a:srcRect l="12831" r="21272" b="1"/>
          <a:stretch/>
        </p:blipFill>
        <p:spPr>
          <a:xfrm>
            <a:off x="4320763" y="597446"/>
            <a:ext cx="3562389" cy="3567935"/>
          </a:xfrm>
          <a:prstGeom prst="rect">
            <a:avLst/>
          </a:prstGeom>
        </p:spPr>
      </p:pic>
      <p:pic>
        <p:nvPicPr>
          <p:cNvPr id="11" name="Picture 10" descr="A street with buildings and signs on it&#10;&#10;Description automatically generated">
            <a:extLst>
              <a:ext uri="{FF2B5EF4-FFF2-40B4-BE49-F238E27FC236}">
                <a16:creationId xmlns:a16="http://schemas.microsoft.com/office/drawing/2014/main" id="{6E83635E-A84B-F43A-02F4-8C2270C28FAE}"/>
              </a:ext>
            </a:extLst>
          </p:cNvPr>
          <p:cNvPicPr>
            <a:picLocks noChangeAspect="1"/>
          </p:cNvPicPr>
          <p:nvPr/>
        </p:nvPicPr>
        <p:blipFill rotWithShape="1">
          <a:blip r:embed="rId4"/>
          <a:srcRect l="22668" r="11436" b="1"/>
          <a:stretch/>
        </p:blipFill>
        <p:spPr>
          <a:xfrm>
            <a:off x="8033638" y="597446"/>
            <a:ext cx="3562389" cy="3567935"/>
          </a:xfrm>
          <a:prstGeom prst="rect">
            <a:avLst/>
          </a:prstGeom>
        </p:spPr>
      </p:pic>
      <p:sp>
        <p:nvSpPr>
          <p:cNvPr id="3" name="TextBox 2">
            <a:extLst>
              <a:ext uri="{FF2B5EF4-FFF2-40B4-BE49-F238E27FC236}">
                <a16:creationId xmlns:a16="http://schemas.microsoft.com/office/drawing/2014/main" id="{F7318E3B-7DDA-BDBF-4937-7DDD9B30C0BC}"/>
              </a:ext>
            </a:extLst>
          </p:cNvPr>
          <p:cNvSpPr txBox="1"/>
          <p:nvPr/>
        </p:nvSpPr>
        <p:spPr>
          <a:xfrm>
            <a:off x="779865" y="4418017"/>
            <a:ext cx="5316135" cy="523220"/>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Station/Forge Rd Highstreet</a:t>
            </a:r>
          </a:p>
        </p:txBody>
      </p:sp>
    </p:spTree>
    <p:extLst>
      <p:ext uri="{BB962C8B-B14F-4D97-AF65-F5344CB8AC3E}">
        <p14:creationId xmlns:p14="http://schemas.microsoft.com/office/powerpoint/2010/main" val="672009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883FB0-03F8-7525-BEC9-A13748F65A85}"/>
              </a:ext>
            </a:extLst>
          </p:cNvPr>
          <p:cNvSpPr>
            <a:spLocks noGrp="1"/>
          </p:cNvSpPr>
          <p:nvPr>
            <p:ph type="title"/>
          </p:nvPr>
        </p:nvSpPr>
        <p:spPr>
          <a:xfrm>
            <a:off x="664919" y="783812"/>
            <a:ext cx="4080362" cy="676551"/>
          </a:xfrm>
        </p:spPr>
        <p:txBody>
          <a:bodyPr anchor="ctr">
            <a:normAutofit/>
          </a:bodyPr>
          <a:lstStyle/>
          <a:p>
            <a:r>
              <a:rPr lang="en-US" sz="2800" dirty="0">
                <a:latin typeface="Arial" panose="020B0604020202020204" pitchFamily="34" charset="0"/>
                <a:cs typeface="Arial" panose="020B0604020202020204" pitchFamily="34" charset="0"/>
              </a:rPr>
              <a:t>Pedestrian Access route   </a:t>
            </a:r>
          </a:p>
        </p:txBody>
      </p:sp>
      <p:sp>
        <p:nvSpPr>
          <p:cNvPr id="9" name="Content Placeholder 8">
            <a:extLst>
              <a:ext uri="{FF2B5EF4-FFF2-40B4-BE49-F238E27FC236}">
                <a16:creationId xmlns:a16="http://schemas.microsoft.com/office/drawing/2014/main" id="{79D78034-B77B-07DD-4F9B-9728098623E6}"/>
              </a:ext>
            </a:extLst>
          </p:cNvPr>
          <p:cNvSpPr>
            <a:spLocks noGrp="1"/>
          </p:cNvSpPr>
          <p:nvPr>
            <p:ph idx="1"/>
          </p:nvPr>
        </p:nvSpPr>
        <p:spPr>
          <a:xfrm>
            <a:off x="761803" y="1629213"/>
            <a:ext cx="4080362" cy="5096787"/>
          </a:xfrm>
        </p:spPr>
        <p:txBody>
          <a:bodyPr anchor="ctr">
            <a:normAutofit/>
          </a:bodyPr>
          <a:lstStyle/>
          <a:p>
            <a:r>
              <a:rPr lang="en-US" sz="2000" dirty="0">
                <a:latin typeface="Arial" panose="020B0604020202020204" pitchFamily="34" charset="0"/>
                <a:cs typeface="Arial" panose="020B0604020202020204" pitchFamily="34" charset="0"/>
              </a:rPr>
              <a:t>Pedestrian access route (Green dotted line) has one entry point from forge road.</a:t>
            </a:r>
          </a:p>
          <a:p>
            <a:r>
              <a:rPr lang="en-US" sz="2000" dirty="0">
                <a:latin typeface="Arial" panose="020B0604020202020204" pitchFamily="34" charset="0"/>
                <a:cs typeface="Arial" panose="020B0604020202020204" pitchFamily="34" charset="0"/>
              </a:rPr>
              <a:t>The route crosses the vehicle route. This will have to be managed correctly to allow for a safe passage for people using the route.</a:t>
            </a:r>
          </a:p>
          <a:p>
            <a:r>
              <a:rPr lang="en-US" sz="2000" dirty="0">
                <a:latin typeface="Arial" panose="020B0604020202020204" pitchFamily="34" charset="0"/>
                <a:cs typeface="Arial" panose="020B0604020202020204" pitchFamily="34" charset="0"/>
              </a:rPr>
              <a:t>The pedestrian route passes behind the site as an access point to Aberafan shopping centre. </a:t>
            </a:r>
          </a:p>
          <a:p>
            <a:r>
              <a:rPr lang="en-US" sz="2000" dirty="0">
                <a:latin typeface="Arial" panose="020B0604020202020204" pitchFamily="34" charset="0"/>
                <a:cs typeface="Arial" panose="020B0604020202020204" pitchFamily="34" charset="0"/>
              </a:rPr>
              <a:t>The route behind the building reducing the space we have for site facilities, material storage and site plant.</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
        <p:nvSpPr>
          <p:cNvPr id="30" name="Rectangle 2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map of a city&#10;&#10;Description automatically generated">
            <a:extLst>
              <a:ext uri="{FF2B5EF4-FFF2-40B4-BE49-F238E27FC236}">
                <a16:creationId xmlns:a16="http://schemas.microsoft.com/office/drawing/2014/main" id="{84B34643-E5C1-8996-04A8-8E337BF37B9F}"/>
              </a:ext>
            </a:extLst>
          </p:cNvPr>
          <p:cNvPicPr>
            <a:picLocks noChangeAspect="1"/>
          </p:cNvPicPr>
          <p:nvPr/>
        </p:nvPicPr>
        <p:blipFill rotWithShape="1">
          <a:blip r:embed="rId2"/>
          <a:srcRect l="17" r="29269"/>
          <a:stretch/>
        </p:blipFill>
        <p:spPr>
          <a:xfrm>
            <a:off x="6020432" y="801397"/>
            <a:ext cx="5334197" cy="5318050"/>
          </a:xfrm>
          <a:prstGeom prst="rect">
            <a:avLst/>
          </a:prstGeom>
        </p:spPr>
      </p:pic>
      <p:cxnSp>
        <p:nvCxnSpPr>
          <p:cNvPr id="4" name="Straight Arrow Connector 3">
            <a:extLst>
              <a:ext uri="{FF2B5EF4-FFF2-40B4-BE49-F238E27FC236}">
                <a16:creationId xmlns:a16="http://schemas.microsoft.com/office/drawing/2014/main" id="{67AC65C7-BAEF-35EB-6C3E-B5843ECFEB7A}"/>
              </a:ext>
            </a:extLst>
          </p:cNvPr>
          <p:cNvCxnSpPr>
            <a:cxnSpLocks/>
          </p:cNvCxnSpPr>
          <p:nvPr/>
        </p:nvCxnSpPr>
        <p:spPr>
          <a:xfrm>
            <a:off x="4745281" y="1934308"/>
            <a:ext cx="4803165" cy="2866292"/>
          </a:xfrm>
          <a:prstGeom prst="straightConnector1">
            <a:avLst/>
          </a:prstGeom>
          <a:ln w="19050"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5" name="Straight Arrow Connector 14">
            <a:extLst>
              <a:ext uri="{FF2B5EF4-FFF2-40B4-BE49-F238E27FC236}">
                <a16:creationId xmlns:a16="http://schemas.microsoft.com/office/drawing/2014/main" id="{8C020069-965C-72C5-5434-DA5629209C57}"/>
              </a:ext>
            </a:extLst>
          </p:cNvPr>
          <p:cNvCxnSpPr>
            <a:cxnSpLocks/>
          </p:cNvCxnSpPr>
          <p:nvPr/>
        </p:nvCxnSpPr>
        <p:spPr>
          <a:xfrm flipV="1">
            <a:off x="4607169" y="4308231"/>
            <a:ext cx="2742668" cy="1340770"/>
          </a:xfrm>
          <a:prstGeom prst="straightConnector1">
            <a:avLst/>
          </a:prstGeom>
          <a:ln w="19050"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pic>
        <p:nvPicPr>
          <p:cNvPr id="18" name="Picture 17" descr="A road with trees and grass&#10;&#10;Description automatically generated">
            <a:extLst>
              <a:ext uri="{FF2B5EF4-FFF2-40B4-BE49-F238E27FC236}">
                <a16:creationId xmlns:a16="http://schemas.microsoft.com/office/drawing/2014/main" id="{A4A8756A-CCC6-B2D1-7288-4DB11158B92B}"/>
              </a:ext>
            </a:extLst>
          </p:cNvPr>
          <p:cNvPicPr>
            <a:picLocks noChangeAspect="1"/>
          </p:cNvPicPr>
          <p:nvPr/>
        </p:nvPicPr>
        <p:blipFill rotWithShape="1">
          <a:blip r:embed="rId3"/>
          <a:srcRect l="28777" r="1609" b="3"/>
          <a:stretch/>
        </p:blipFill>
        <p:spPr>
          <a:xfrm>
            <a:off x="8870077" y="518280"/>
            <a:ext cx="3052587" cy="1699145"/>
          </a:xfrm>
          <a:prstGeom prst="rect">
            <a:avLst/>
          </a:prstGeom>
        </p:spPr>
      </p:pic>
      <p:pic>
        <p:nvPicPr>
          <p:cNvPr id="6" name="Picture 5" descr="A street with buildings and a bench&#10;&#10;Description automatically generated">
            <a:extLst>
              <a:ext uri="{FF2B5EF4-FFF2-40B4-BE49-F238E27FC236}">
                <a16:creationId xmlns:a16="http://schemas.microsoft.com/office/drawing/2014/main" id="{0E868CDD-F896-B90B-DE03-B61C4FB6A9B8}"/>
              </a:ext>
            </a:extLst>
          </p:cNvPr>
          <p:cNvPicPr>
            <a:picLocks noChangeAspect="1"/>
          </p:cNvPicPr>
          <p:nvPr/>
        </p:nvPicPr>
        <p:blipFill>
          <a:blip r:embed="rId4"/>
          <a:stretch>
            <a:fillRect/>
          </a:stretch>
        </p:blipFill>
        <p:spPr>
          <a:xfrm>
            <a:off x="5823201" y="518280"/>
            <a:ext cx="2864329" cy="1699145"/>
          </a:xfrm>
          <a:prstGeom prst="rect">
            <a:avLst/>
          </a:prstGeom>
        </p:spPr>
      </p:pic>
    </p:spTree>
    <p:extLst>
      <p:ext uri="{BB962C8B-B14F-4D97-AF65-F5344CB8AC3E}">
        <p14:creationId xmlns:p14="http://schemas.microsoft.com/office/powerpoint/2010/main" val="2640542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883FB0-03F8-7525-BEC9-A13748F65A85}"/>
              </a:ext>
            </a:extLst>
          </p:cNvPr>
          <p:cNvSpPr>
            <a:spLocks noGrp="1"/>
          </p:cNvSpPr>
          <p:nvPr>
            <p:ph type="title"/>
          </p:nvPr>
        </p:nvSpPr>
        <p:spPr>
          <a:xfrm>
            <a:off x="632315" y="468053"/>
            <a:ext cx="4080362" cy="676551"/>
          </a:xfrm>
        </p:spPr>
        <p:txBody>
          <a:bodyPr anchor="ctr">
            <a:noAutofit/>
          </a:bodyPr>
          <a:lstStyle/>
          <a:p>
            <a:r>
              <a:rPr lang="en-US" sz="2800" dirty="0">
                <a:latin typeface="Arial" panose="020B0604020202020204" pitchFamily="34" charset="0"/>
                <a:cs typeface="Arial" panose="020B0604020202020204" pitchFamily="34" charset="0"/>
              </a:rPr>
              <a:t>Railway and highway proximity </a:t>
            </a:r>
          </a:p>
        </p:txBody>
      </p:sp>
      <p:sp>
        <p:nvSpPr>
          <p:cNvPr id="9" name="Content Placeholder 8">
            <a:extLst>
              <a:ext uri="{FF2B5EF4-FFF2-40B4-BE49-F238E27FC236}">
                <a16:creationId xmlns:a16="http://schemas.microsoft.com/office/drawing/2014/main" id="{79D78034-B77B-07DD-4F9B-9728098623E6}"/>
              </a:ext>
            </a:extLst>
          </p:cNvPr>
          <p:cNvSpPr>
            <a:spLocks noGrp="1"/>
          </p:cNvSpPr>
          <p:nvPr>
            <p:ph idx="1"/>
          </p:nvPr>
        </p:nvSpPr>
        <p:spPr>
          <a:xfrm>
            <a:off x="761803" y="1451113"/>
            <a:ext cx="4080361" cy="4795938"/>
          </a:xfrm>
        </p:spPr>
        <p:txBody>
          <a:bodyPr anchor="ctr">
            <a:normAutofit lnSpcReduction="10000"/>
          </a:bodyPr>
          <a:lstStyle/>
          <a:p>
            <a:r>
              <a:rPr lang="en-US" sz="2000" dirty="0">
                <a:latin typeface="Arial" panose="020B0604020202020204" pitchFamily="34" charset="0"/>
                <a:cs typeface="Arial" panose="020B0604020202020204" pitchFamily="34" charset="0"/>
              </a:rPr>
              <a:t>Port Talbot Railway and A48 dual carriage way is within proximity of the site and will cause an issue with the crane lifts.</a:t>
            </a:r>
          </a:p>
          <a:p>
            <a:r>
              <a:rPr lang="en-US" sz="2000" dirty="0">
                <a:latin typeface="Arial" panose="020B0604020202020204" pitchFamily="34" charset="0"/>
                <a:cs typeface="Arial" panose="020B0604020202020204" pitchFamily="34" charset="0"/>
              </a:rPr>
              <a:t>A survey will be needed to identify the potential risks and proximity of the crane. </a:t>
            </a:r>
          </a:p>
          <a:p>
            <a:r>
              <a:rPr lang="en-US" sz="2000" dirty="0">
                <a:latin typeface="Arial" panose="020B0604020202020204" pitchFamily="34" charset="0"/>
                <a:cs typeface="Arial" panose="020B0604020202020204" pitchFamily="34" charset="0"/>
              </a:rPr>
              <a:t>The rail network and council will have to be notified prior to a crane being used.</a:t>
            </a:r>
          </a:p>
          <a:p>
            <a:r>
              <a:rPr lang="en-US" sz="2000" dirty="0">
                <a:latin typeface="Arial" panose="020B0604020202020204" pitchFamily="34" charset="0"/>
                <a:cs typeface="Arial" panose="020B0604020202020204" pitchFamily="34" charset="0"/>
              </a:rPr>
              <a:t>There is an electrical overhead cable running from the dual carriage way across the car park. This will have to be relocated prior to construction.</a:t>
            </a:r>
          </a:p>
          <a:p>
            <a:endParaRPr lang="en-US" sz="2000" dirty="0">
              <a:latin typeface="Arial" panose="020B0604020202020204" pitchFamily="34" charset="0"/>
              <a:cs typeface="Arial" panose="020B0604020202020204" pitchFamily="34" charset="0"/>
            </a:endParaRPr>
          </a:p>
        </p:txBody>
      </p:sp>
      <p:sp>
        <p:nvSpPr>
          <p:cNvPr id="30" name="Rectangle 2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map of a city&#10;&#10;Description automatically generated">
            <a:extLst>
              <a:ext uri="{FF2B5EF4-FFF2-40B4-BE49-F238E27FC236}">
                <a16:creationId xmlns:a16="http://schemas.microsoft.com/office/drawing/2014/main" id="{84B34643-E5C1-8996-04A8-8E337BF37B9F}"/>
              </a:ext>
            </a:extLst>
          </p:cNvPr>
          <p:cNvPicPr>
            <a:picLocks noChangeAspect="1"/>
          </p:cNvPicPr>
          <p:nvPr/>
        </p:nvPicPr>
        <p:blipFill rotWithShape="1">
          <a:blip r:embed="rId2"/>
          <a:srcRect l="17" r="29269"/>
          <a:stretch/>
        </p:blipFill>
        <p:spPr>
          <a:xfrm>
            <a:off x="6096000" y="769975"/>
            <a:ext cx="5334197" cy="5318050"/>
          </a:xfrm>
          <a:prstGeom prst="rect">
            <a:avLst/>
          </a:prstGeom>
        </p:spPr>
      </p:pic>
      <p:cxnSp>
        <p:nvCxnSpPr>
          <p:cNvPr id="4" name="Straight Arrow Connector 3">
            <a:extLst>
              <a:ext uri="{FF2B5EF4-FFF2-40B4-BE49-F238E27FC236}">
                <a16:creationId xmlns:a16="http://schemas.microsoft.com/office/drawing/2014/main" id="{67AC65C7-BAEF-35EB-6C3E-B5843ECFEB7A}"/>
              </a:ext>
            </a:extLst>
          </p:cNvPr>
          <p:cNvCxnSpPr>
            <a:cxnSpLocks/>
          </p:cNvCxnSpPr>
          <p:nvPr/>
        </p:nvCxnSpPr>
        <p:spPr>
          <a:xfrm>
            <a:off x="4399722" y="2491409"/>
            <a:ext cx="2822713" cy="2067339"/>
          </a:xfrm>
          <a:prstGeom prst="straightConnector1">
            <a:avLst/>
          </a:prstGeom>
          <a:ln w="19050"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pic>
        <p:nvPicPr>
          <p:cNvPr id="13" name="Picture 12" descr="Aerial view of a parking lot&#10;&#10;Description automatically generated">
            <a:extLst>
              <a:ext uri="{FF2B5EF4-FFF2-40B4-BE49-F238E27FC236}">
                <a16:creationId xmlns:a16="http://schemas.microsoft.com/office/drawing/2014/main" id="{7187880A-FDF5-285E-0116-828CB2778E4C}"/>
              </a:ext>
            </a:extLst>
          </p:cNvPr>
          <p:cNvPicPr>
            <a:picLocks noChangeAspect="1"/>
          </p:cNvPicPr>
          <p:nvPr/>
        </p:nvPicPr>
        <p:blipFill>
          <a:blip r:embed="rId3"/>
          <a:stretch>
            <a:fillRect/>
          </a:stretch>
        </p:blipFill>
        <p:spPr>
          <a:xfrm>
            <a:off x="8269223" y="868241"/>
            <a:ext cx="3160974" cy="2131424"/>
          </a:xfrm>
          <a:prstGeom prst="rect">
            <a:avLst/>
          </a:prstGeom>
        </p:spPr>
      </p:pic>
      <p:cxnSp>
        <p:nvCxnSpPr>
          <p:cNvPr id="17" name="Straight Arrow Connector 16">
            <a:extLst>
              <a:ext uri="{FF2B5EF4-FFF2-40B4-BE49-F238E27FC236}">
                <a16:creationId xmlns:a16="http://schemas.microsoft.com/office/drawing/2014/main" id="{39C8479C-5AF6-0636-8447-B552A71DAE3E}"/>
              </a:ext>
            </a:extLst>
          </p:cNvPr>
          <p:cNvCxnSpPr>
            <a:cxnSpLocks/>
          </p:cNvCxnSpPr>
          <p:nvPr/>
        </p:nvCxnSpPr>
        <p:spPr>
          <a:xfrm flipV="1">
            <a:off x="4518991" y="4452730"/>
            <a:ext cx="3233531" cy="689113"/>
          </a:xfrm>
          <a:prstGeom prst="straightConnector1">
            <a:avLst/>
          </a:prstGeom>
          <a:ln w="19050"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545552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9B3AD4-9729-AF83-803E-5187BE7EBA4A}"/>
              </a:ext>
            </a:extLst>
          </p:cNvPr>
          <p:cNvSpPr>
            <a:spLocks noGrp="1"/>
          </p:cNvSpPr>
          <p:nvPr>
            <p:ph type="title"/>
          </p:nvPr>
        </p:nvSpPr>
        <p:spPr>
          <a:xfrm>
            <a:off x="897998" y="1260686"/>
            <a:ext cx="6002110" cy="489440"/>
          </a:xfrm>
        </p:spPr>
        <p:txBody>
          <a:bodyPr>
            <a:noAutofit/>
          </a:bodyPr>
          <a:lstStyle/>
          <a:p>
            <a:r>
              <a:rPr lang="en-US" sz="2800" dirty="0">
                <a:latin typeface="Arial" panose="020B0604020202020204" pitchFamily="34" charset="0"/>
                <a:cs typeface="Arial" panose="020B0604020202020204" pitchFamily="34" charset="0"/>
              </a:rPr>
              <a:t>Existing building’s</a:t>
            </a:r>
          </a:p>
        </p:txBody>
      </p:sp>
      <p:sp>
        <p:nvSpPr>
          <p:cNvPr id="3" name="Content Placeholder 2">
            <a:extLst>
              <a:ext uri="{FF2B5EF4-FFF2-40B4-BE49-F238E27FC236}">
                <a16:creationId xmlns:a16="http://schemas.microsoft.com/office/drawing/2014/main" id="{25C806A7-43A6-03C8-DC92-6A62E30FDF78}"/>
              </a:ext>
            </a:extLst>
          </p:cNvPr>
          <p:cNvSpPr>
            <a:spLocks noGrp="1"/>
          </p:cNvSpPr>
          <p:nvPr>
            <p:ph idx="1"/>
          </p:nvPr>
        </p:nvSpPr>
        <p:spPr>
          <a:xfrm>
            <a:off x="598665" y="2142092"/>
            <a:ext cx="6002110" cy="3701089"/>
          </a:xfrm>
        </p:spPr>
        <p:txBody>
          <a:bodyPr>
            <a:normAutofit/>
          </a:bodyPr>
          <a:lstStyle/>
          <a:p>
            <a:r>
              <a:rPr lang="en-US" sz="2000" dirty="0">
                <a:latin typeface="Arial" panose="020B0604020202020204" pitchFamily="34" charset="0"/>
                <a:cs typeface="Arial" panose="020B0604020202020204" pitchFamily="34" charset="0"/>
              </a:rPr>
              <a:t>Carmel Church (Building 8 on master plan) existing building and will be kept on the site.</a:t>
            </a:r>
          </a:p>
          <a:p>
            <a:r>
              <a:rPr lang="en-US" sz="2000" dirty="0">
                <a:latin typeface="Arial" panose="020B0604020202020204" pitchFamily="34" charset="0"/>
                <a:cs typeface="Arial" panose="020B0604020202020204" pitchFamily="34" charset="0"/>
              </a:rPr>
              <a:t>With the closer proximity of the church this will again reduce the space we have on site for site facilities, material storage and site plant.</a:t>
            </a:r>
          </a:p>
          <a:p>
            <a:r>
              <a:rPr lang="en-US" sz="2000" dirty="0">
                <a:latin typeface="Arial" panose="020B0604020202020204" pitchFamily="34" charset="0"/>
                <a:cs typeface="Arial" panose="020B0604020202020204" pitchFamily="34" charset="0"/>
              </a:rPr>
              <a:t>A survey will need to be conducted for the craneage to identify the risks of lifting next to an exiting building.</a:t>
            </a:r>
          </a:p>
          <a:p>
            <a:r>
              <a:rPr lang="en-US" sz="2000" dirty="0">
                <a:latin typeface="Arial" panose="020B0604020202020204" pitchFamily="34" charset="0"/>
                <a:cs typeface="Arial" panose="020B0604020202020204" pitchFamily="34" charset="0"/>
              </a:rPr>
              <a:t>Measures will need to be put in place that there is no damage done to the existing building during the construction phase.</a:t>
            </a:r>
          </a:p>
          <a:p>
            <a:endParaRPr lang="en-US" sz="2000" dirty="0">
              <a:latin typeface="Arial" panose="020B0604020202020204" pitchFamily="34" charset="0"/>
              <a:cs typeface="Arial" panose="020B0604020202020204" pitchFamily="34" charset="0"/>
            </a:endParaRPr>
          </a:p>
        </p:txBody>
      </p:sp>
      <p:pic>
        <p:nvPicPr>
          <p:cNvPr id="8" name="Picture 7" descr="A screenshot of a map&#10;&#10;Description automatically generated">
            <a:extLst>
              <a:ext uri="{FF2B5EF4-FFF2-40B4-BE49-F238E27FC236}">
                <a16:creationId xmlns:a16="http://schemas.microsoft.com/office/drawing/2014/main" id="{59402484-3230-894F-FB79-6F3230152844}"/>
              </a:ext>
            </a:extLst>
          </p:cNvPr>
          <p:cNvPicPr>
            <a:picLocks noChangeAspect="1"/>
          </p:cNvPicPr>
          <p:nvPr/>
        </p:nvPicPr>
        <p:blipFill rotWithShape="1">
          <a:blip r:embed="rId2"/>
          <a:srcRect l="16656" r="37845"/>
          <a:stretch/>
        </p:blipFill>
        <p:spPr>
          <a:xfrm>
            <a:off x="7199440" y="10"/>
            <a:ext cx="4992560" cy="6857990"/>
          </a:xfrm>
          <a:prstGeom prst="rect">
            <a:avLst/>
          </a:prstGeom>
          <a:effectLst/>
        </p:spPr>
      </p:pic>
      <p:sp>
        <p:nvSpPr>
          <p:cNvPr id="6" name="TextBox 5">
            <a:extLst>
              <a:ext uri="{FF2B5EF4-FFF2-40B4-BE49-F238E27FC236}">
                <a16:creationId xmlns:a16="http://schemas.microsoft.com/office/drawing/2014/main" id="{B09C7911-9021-93F9-1241-150D3494A106}"/>
              </a:ext>
            </a:extLst>
          </p:cNvPr>
          <p:cNvSpPr txBox="1"/>
          <p:nvPr/>
        </p:nvSpPr>
        <p:spPr>
          <a:xfrm>
            <a:off x="10098157" y="3220278"/>
            <a:ext cx="184731" cy="369332"/>
          </a:xfrm>
          <a:prstGeom prst="rect">
            <a:avLst/>
          </a:prstGeom>
          <a:noFill/>
        </p:spPr>
        <p:txBody>
          <a:bodyPr wrap="none" rtlCol="0">
            <a:spAutoFit/>
          </a:bodyPr>
          <a:lstStyle/>
          <a:p>
            <a:endParaRPr lang="en-US" dirty="0"/>
          </a:p>
        </p:txBody>
      </p:sp>
      <p:cxnSp>
        <p:nvCxnSpPr>
          <p:cNvPr id="4" name="Straight Arrow Connector 3">
            <a:extLst>
              <a:ext uri="{FF2B5EF4-FFF2-40B4-BE49-F238E27FC236}">
                <a16:creationId xmlns:a16="http://schemas.microsoft.com/office/drawing/2014/main" id="{1A885349-3FD1-3475-C339-FE347D7DC57D}"/>
              </a:ext>
            </a:extLst>
          </p:cNvPr>
          <p:cNvCxnSpPr>
            <a:cxnSpLocks/>
          </p:cNvCxnSpPr>
          <p:nvPr/>
        </p:nvCxnSpPr>
        <p:spPr>
          <a:xfrm flipV="1">
            <a:off x="6565293" y="3404944"/>
            <a:ext cx="2287159" cy="831830"/>
          </a:xfrm>
          <a:prstGeom prst="straightConnector1">
            <a:avLst/>
          </a:prstGeom>
          <a:ln w="19050"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pic>
        <p:nvPicPr>
          <p:cNvPr id="10" name="Picture 9" descr="A building with a sign in front of it&#10;&#10;Description automatically generated">
            <a:extLst>
              <a:ext uri="{FF2B5EF4-FFF2-40B4-BE49-F238E27FC236}">
                <a16:creationId xmlns:a16="http://schemas.microsoft.com/office/drawing/2014/main" id="{0BD93434-E3DB-7AE7-A3DE-267E3589A4B1}"/>
              </a:ext>
            </a:extLst>
          </p:cNvPr>
          <p:cNvPicPr>
            <a:picLocks noChangeAspect="1"/>
          </p:cNvPicPr>
          <p:nvPr/>
        </p:nvPicPr>
        <p:blipFill>
          <a:blip r:embed="rId3"/>
          <a:stretch>
            <a:fillRect/>
          </a:stretch>
        </p:blipFill>
        <p:spPr>
          <a:xfrm>
            <a:off x="7281271" y="908872"/>
            <a:ext cx="4828897" cy="1402544"/>
          </a:xfrm>
          <a:prstGeom prst="rect">
            <a:avLst/>
          </a:prstGeom>
        </p:spPr>
      </p:pic>
    </p:spTree>
    <p:extLst>
      <p:ext uri="{BB962C8B-B14F-4D97-AF65-F5344CB8AC3E}">
        <p14:creationId xmlns:p14="http://schemas.microsoft.com/office/powerpoint/2010/main" val="684880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9B3AD4-9729-AF83-803E-5187BE7EBA4A}"/>
              </a:ext>
            </a:extLst>
          </p:cNvPr>
          <p:cNvSpPr>
            <a:spLocks noGrp="1"/>
          </p:cNvSpPr>
          <p:nvPr>
            <p:ph type="title"/>
          </p:nvPr>
        </p:nvSpPr>
        <p:spPr>
          <a:xfrm>
            <a:off x="598665" y="1401288"/>
            <a:ext cx="6002110" cy="489440"/>
          </a:xfrm>
        </p:spPr>
        <p:txBody>
          <a:bodyPr>
            <a:noAutofit/>
          </a:bodyPr>
          <a:lstStyle/>
          <a:p>
            <a:r>
              <a:rPr lang="en-US" sz="2800" dirty="0">
                <a:latin typeface="Arial" panose="020B0604020202020204" pitchFamily="34" charset="0"/>
                <a:cs typeface="Arial" panose="020B0604020202020204" pitchFamily="34" charset="0"/>
              </a:rPr>
              <a:t>Demolition works required</a:t>
            </a:r>
          </a:p>
        </p:txBody>
      </p:sp>
      <p:sp>
        <p:nvSpPr>
          <p:cNvPr id="3" name="Content Placeholder 2">
            <a:extLst>
              <a:ext uri="{FF2B5EF4-FFF2-40B4-BE49-F238E27FC236}">
                <a16:creationId xmlns:a16="http://schemas.microsoft.com/office/drawing/2014/main" id="{25C806A7-43A6-03C8-DC92-6A62E30FDF78}"/>
              </a:ext>
            </a:extLst>
          </p:cNvPr>
          <p:cNvSpPr>
            <a:spLocks noGrp="1"/>
          </p:cNvSpPr>
          <p:nvPr>
            <p:ph idx="1"/>
          </p:nvPr>
        </p:nvSpPr>
        <p:spPr>
          <a:xfrm>
            <a:off x="563183" y="2199861"/>
            <a:ext cx="6002110" cy="2877787"/>
          </a:xfrm>
        </p:spPr>
        <p:txBody>
          <a:bodyPr>
            <a:normAutofit lnSpcReduction="10000"/>
          </a:bodyPr>
          <a:lstStyle/>
          <a:p>
            <a:r>
              <a:rPr lang="en-US" sz="2000" dirty="0">
                <a:latin typeface="Arial" panose="020B0604020202020204" pitchFamily="34" charset="0"/>
                <a:cs typeface="Arial" panose="020B0604020202020204" pitchFamily="34" charset="0"/>
              </a:rPr>
              <a:t>Demolition works required to the church and existing buildings on the river side.</a:t>
            </a:r>
          </a:p>
          <a:p>
            <a:r>
              <a:rPr lang="en-US" sz="2000" dirty="0">
                <a:latin typeface="Arial" panose="020B0604020202020204" pitchFamily="34" charset="0"/>
                <a:cs typeface="Arial" panose="020B0604020202020204" pitchFamily="34" charset="0"/>
              </a:rPr>
              <a:t>Surveys will have to be conducted for the following factors:</a:t>
            </a:r>
          </a:p>
          <a:p>
            <a:r>
              <a:rPr lang="en-US" sz="2000" dirty="0">
                <a:latin typeface="Arial" panose="020B0604020202020204" pitchFamily="34" charset="0"/>
                <a:cs typeface="Arial" panose="020B0604020202020204" pitchFamily="34" charset="0"/>
              </a:rPr>
              <a:t>Environmental</a:t>
            </a:r>
          </a:p>
          <a:p>
            <a:r>
              <a:rPr lang="en-US" sz="2000" dirty="0">
                <a:latin typeface="Arial" panose="020B0604020202020204" pitchFamily="34" charset="0"/>
                <a:cs typeface="Arial" panose="020B0604020202020204" pitchFamily="34" charset="0"/>
              </a:rPr>
              <a:t>Toxic material </a:t>
            </a:r>
          </a:p>
          <a:p>
            <a:r>
              <a:rPr lang="en-US" sz="2000" dirty="0">
                <a:latin typeface="Arial" panose="020B0604020202020204" pitchFamily="34" charset="0"/>
                <a:cs typeface="Arial" panose="020B0604020202020204" pitchFamily="34" charset="0"/>
              </a:rPr>
              <a:t>How the works will be conducted </a:t>
            </a:r>
          </a:p>
          <a:p>
            <a:r>
              <a:rPr lang="en-US" sz="2000" dirty="0">
                <a:latin typeface="Arial" panose="020B0604020202020204" pitchFamily="34" charset="0"/>
                <a:cs typeface="Arial" panose="020B0604020202020204" pitchFamily="34" charset="0"/>
              </a:rPr>
              <a:t>How materials will be removed from site </a:t>
            </a:r>
          </a:p>
        </p:txBody>
      </p:sp>
      <p:pic>
        <p:nvPicPr>
          <p:cNvPr id="8" name="Picture 7" descr="A screenshot of a map&#10;&#10;Description automatically generated">
            <a:extLst>
              <a:ext uri="{FF2B5EF4-FFF2-40B4-BE49-F238E27FC236}">
                <a16:creationId xmlns:a16="http://schemas.microsoft.com/office/drawing/2014/main" id="{59402484-3230-894F-FB79-6F3230152844}"/>
              </a:ext>
            </a:extLst>
          </p:cNvPr>
          <p:cNvPicPr>
            <a:picLocks noChangeAspect="1"/>
          </p:cNvPicPr>
          <p:nvPr/>
        </p:nvPicPr>
        <p:blipFill rotWithShape="1">
          <a:blip r:embed="rId2"/>
          <a:srcRect l="16656" r="37845"/>
          <a:stretch/>
        </p:blipFill>
        <p:spPr>
          <a:xfrm>
            <a:off x="7199440" y="10"/>
            <a:ext cx="4992560" cy="6857990"/>
          </a:xfrm>
          <a:prstGeom prst="rect">
            <a:avLst/>
          </a:prstGeom>
          <a:effectLst/>
        </p:spPr>
      </p:pic>
      <p:sp>
        <p:nvSpPr>
          <p:cNvPr id="6" name="TextBox 5">
            <a:extLst>
              <a:ext uri="{FF2B5EF4-FFF2-40B4-BE49-F238E27FC236}">
                <a16:creationId xmlns:a16="http://schemas.microsoft.com/office/drawing/2014/main" id="{B09C7911-9021-93F9-1241-150D3494A106}"/>
              </a:ext>
            </a:extLst>
          </p:cNvPr>
          <p:cNvSpPr txBox="1"/>
          <p:nvPr/>
        </p:nvSpPr>
        <p:spPr>
          <a:xfrm>
            <a:off x="10098157" y="3220278"/>
            <a:ext cx="184731" cy="369332"/>
          </a:xfrm>
          <a:prstGeom prst="rect">
            <a:avLst/>
          </a:prstGeom>
          <a:noFill/>
        </p:spPr>
        <p:txBody>
          <a:bodyPr wrap="none" rtlCol="0">
            <a:spAutoFit/>
          </a:bodyPr>
          <a:lstStyle/>
          <a:p>
            <a:endParaRPr lang="en-US" dirty="0"/>
          </a:p>
        </p:txBody>
      </p:sp>
      <p:cxnSp>
        <p:nvCxnSpPr>
          <p:cNvPr id="4" name="Straight Arrow Connector 3">
            <a:extLst>
              <a:ext uri="{FF2B5EF4-FFF2-40B4-BE49-F238E27FC236}">
                <a16:creationId xmlns:a16="http://schemas.microsoft.com/office/drawing/2014/main" id="{1A885349-3FD1-3475-C339-FE347D7DC57D}"/>
              </a:ext>
            </a:extLst>
          </p:cNvPr>
          <p:cNvCxnSpPr>
            <a:cxnSpLocks/>
          </p:cNvCxnSpPr>
          <p:nvPr/>
        </p:nvCxnSpPr>
        <p:spPr>
          <a:xfrm flipV="1">
            <a:off x="6094475" y="2491409"/>
            <a:ext cx="3102534" cy="169537"/>
          </a:xfrm>
          <a:prstGeom prst="straightConnector1">
            <a:avLst/>
          </a:prstGeom>
          <a:ln w="19050"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1" name="Straight Arrow Connector 10">
            <a:extLst>
              <a:ext uri="{FF2B5EF4-FFF2-40B4-BE49-F238E27FC236}">
                <a16:creationId xmlns:a16="http://schemas.microsoft.com/office/drawing/2014/main" id="{5C6564B8-EBC7-0DB9-5EE7-FC5704BBB618}"/>
              </a:ext>
            </a:extLst>
          </p:cNvPr>
          <p:cNvCxnSpPr/>
          <p:nvPr/>
        </p:nvCxnSpPr>
        <p:spPr>
          <a:xfrm flipV="1">
            <a:off x="5866410" y="2956956"/>
            <a:ext cx="2755076" cy="1306286"/>
          </a:xfrm>
          <a:prstGeom prst="straightConnector1">
            <a:avLst/>
          </a:prstGeom>
          <a:ln w="19050"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43324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5F867-3713-26B9-A5D8-5D5946DB169F}"/>
              </a:ext>
            </a:extLst>
          </p:cNvPr>
          <p:cNvSpPr>
            <a:spLocks noGrp="1"/>
          </p:cNvSpPr>
          <p:nvPr>
            <p:ph type="title"/>
          </p:nvPr>
        </p:nvSpPr>
        <p:spPr>
          <a:xfrm>
            <a:off x="838200" y="912477"/>
            <a:ext cx="5257800" cy="600790"/>
          </a:xfrm>
        </p:spPr>
        <p:txBody>
          <a:bodyPr>
            <a:normAutofit/>
          </a:bodyPr>
          <a:lstStyle/>
          <a:p>
            <a:r>
              <a:rPr lang="en-US" sz="2800" dirty="0">
                <a:latin typeface="Arial" panose="020B0604020202020204" pitchFamily="34" charset="0"/>
                <a:cs typeface="Arial" panose="020B0604020202020204" pitchFamily="34" charset="0"/>
              </a:rPr>
              <a:t>Highlighted Site Constraints </a:t>
            </a:r>
          </a:p>
        </p:txBody>
      </p:sp>
      <p:sp>
        <p:nvSpPr>
          <p:cNvPr id="3" name="Content Placeholder 2">
            <a:extLst>
              <a:ext uri="{FF2B5EF4-FFF2-40B4-BE49-F238E27FC236}">
                <a16:creationId xmlns:a16="http://schemas.microsoft.com/office/drawing/2014/main" id="{603C7650-A937-A00C-D6E8-A1321159D3E7}"/>
              </a:ext>
            </a:extLst>
          </p:cNvPr>
          <p:cNvSpPr>
            <a:spLocks noGrp="1"/>
          </p:cNvSpPr>
          <p:nvPr>
            <p:ph idx="1"/>
          </p:nvPr>
        </p:nvSpPr>
        <p:spPr>
          <a:xfrm>
            <a:off x="838200" y="1957589"/>
            <a:ext cx="5257800" cy="3387144"/>
          </a:xfrm>
        </p:spPr>
        <p:txBody>
          <a:bodyPr/>
          <a:lstStyle/>
          <a:p>
            <a:r>
              <a:rPr lang="en-US" dirty="0"/>
              <a:t>Vehicle Access</a:t>
            </a:r>
          </a:p>
          <a:p>
            <a:r>
              <a:rPr lang="en-US" dirty="0"/>
              <a:t>Pedestrian Access</a:t>
            </a:r>
          </a:p>
          <a:p>
            <a:r>
              <a:rPr lang="en-US" dirty="0"/>
              <a:t>Railway and highway proximity</a:t>
            </a:r>
          </a:p>
          <a:p>
            <a:r>
              <a:rPr lang="en-US" dirty="0"/>
              <a:t>Existing buildings and demolition works required</a:t>
            </a:r>
          </a:p>
          <a:p>
            <a:r>
              <a:rPr lang="en-US" dirty="0"/>
              <a:t>Overhead Cables</a:t>
            </a:r>
          </a:p>
          <a:p>
            <a:pPr marL="0" indent="0">
              <a:buNone/>
            </a:pPr>
            <a:endParaRPr lang="en-US" dirty="0"/>
          </a:p>
          <a:p>
            <a:endParaRPr lang="en-US" dirty="0"/>
          </a:p>
        </p:txBody>
      </p:sp>
    </p:spTree>
    <p:extLst>
      <p:ext uri="{BB962C8B-B14F-4D97-AF65-F5344CB8AC3E}">
        <p14:creationId xmlns:p14="http://schemas.microsoft.com/office/powerpoint/2010/main" val="965689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8B8E5-001A-BE2B-60BE-F89FAFCB75D6}"/>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Next steps</a:t>
            </a:r>
          </a:p>
        </p:txBody>
      </p:sp>
      <p:sp>
        <p:nvSpPr>
          <p:cNvPr id="3" name="Content Placeholder 2">
            <a:extLst>
              <a:ext uri="{FF2B5EF4-FFF2-40B4-BE49-F238E27FC236}">
                <a16:creationId xmlns:a16="http://schemas.microsoft.com/office/drawing/2014/main" id="{49956BD9-6C05-7AA2-E28F-A1845500948F}"/>
              </a:ext>
            </a:extLst>
          </p:cNvPr>
          <p:cNvSpPr>
            <a:spLocks noGrp="1"/>
          </p:cNvSpPr>
          <p:nvPr>
            <p:ph idx="1"/>
          </p:nvPr>
        </p:nvSpPr>
        <p:spPr/>
        <p:txBody>
          <a:bodyPr/>
          <a:lstStyle/>
          <a:p>
            <a:r>
              <a:rPr lang="en-US" dirty="0"/>
              <a:t>Use the site constraint report to expand on my points in the feasibility report.</a:t>
            </a:r>
          </a:p>
          <a:p>
            <a:r>
              <a:rPr lang="en-US" dirty="0"/>
              <a:t>Have all my personal points on the feasibility completed by December 2023.</a:t>
            </a:r>
          </a:p>
          <a:p>
            <a:r>
              <a:rPr lang="en-US" dirty="0"/>
              <a:t>As a group to have the feasibility a draft of the feasibility completed by January 2024.</a:t>
            </a:r>
          </a:p>
        </p:txBody>
      </p:sp>
    </p:spTree>
    <p:extLst>
      <p:ext uri="{BB962C8B-B14F-4D97-AF65-F5344CB8AC3E}">
        <p14:creationId xmlns:p14="http://schemas.microsoft.com/office/powerpoint/2010/main" val="31808222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1561</TotalTime>
  <Words>753</Words>
  <Application>Microsoft Macintosh PowerPoint</Application>
  <PresentationFormat>Widescreen</PresentationFormat>
  <Paragraphs>51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PowerPoint Presentation</vt:lpstr>
      <vt:lpstr>Vehicle Access Route   </vt:lpstr>
      <vt:lpstr>Vehicle Access Route </vt:lpstr>
      <vt:lpstr>Vehicle Access Route </vt:lpstr>
      <vt:lpstr>As previously discussed, the Highstreet has a curfew for when it is used for pedestrians only and then for deliveries and disabled access. This will be important to make sure that there to disruptions to this as there are local business and people who need to use this area. This road isn’t suitable for large machinery or deliveries.</vt:lpstr>
      <vt:lpstr>Pedestrian Access route   </vt:lpstr>
      <vt:lpstr>Railway and highway proximity </vt:lpstr>
      <vt:lpstr>Existing building’s</vt:lpstr>
      <vt:lpstr>Demolition works required</vt:lpstr>
      <vt:lpstr>Highlighted Site Constraints </vt:lpstr>
      <vt:lpstr>Next steps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Keenan (1908062)</dc:creator>
  <cp:lastModifiedBy>Jack Keenan</cp:lastModifiedBy>
  <cp:revision>30</cp:revision>
  <cp:lastPrinted>2023-11-19T18:22:01Z</cp:lastPrinted>
  <dcterms:created xsi:type="dcterms:W3CDTF">2023-11-04T15:08:47Z</dcterms:created>
  <dcterms:modified xsi:type="dcterms:W3CDTF">2024-04-29T18:31:21Z</dcterms:modified>
</cp:coreProperties>
</file>