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84"/>
  </p:notesMasterIdLst>
  <p:sldIdLst>
    <p:sldId id="261" r:id="rId11"/>
    <p:sldId id="301" r:id="rId12"/>
    <p:sldId id="559" r:id="rId13"/>
    <p:sldId id="619" r:id="rId14"/>
    <p:sldId id="618" r:id="rId15"/>
    <p:sldId id="433" r:id="rId16"/>
    <p:sldId id="471" r:id="rId17"/>
    <p:sldId id="472" r:id="rId18"/>
    <p:sldId id="473" r:id="rId19"/>
    <p:sldId id="474" r:id="rId20"/>
    <p:sldId id="475" r:id="rId21"/>
    <p:sldId id="481" r:id="rId22"/>
    <p:sldId id="477" r:id="rId23"/>
    <p:sldId id="435" r:id="rId24"/>
    <p:sldId id="483" r:id="rId25"/>
    <p:sldId id="484" r:id="rId26"/>
    <p:sldId id="486" r:id="rId27"/>
    <p:sldId id="488" r:id="rId28"/>
    <p:sldId id="436" r:id="rId29"/>
    <p:sldId id="489" r:id="rId30"/>
    <p:sldId id="490" r:id="rId31"/>
    <p:sldId id="491" r:id="rId32"/>
    <p:sldId id="492" r:id="rId33"/>
    <p:sldId id="493" r:id="rId34"/>
    <p:sldId id="494" r:id="rId35"/>
    <p:sldId id="495" r:id="rId36"/>
    <p:sldId id="496" r:id="rId37"/>
    <p:sldId id="497" r:id="rId38"/>
    <p:sldId id="498" r:id="rId39"/>
    <p:sldId id="499" r:id="rId40"/>
    <p:sldId id="438" r:id="rId41"/>
    <p:sldId id="443" r:id="rId42"/>
    <p:sldId id="444" r:id="rId43"/>
    <p:sldId id="501" r:id="rId44"/>
    <p:sldId id="620" r:id="rId45"/>
    <p:sldId id="503" r:id="rId46"/>
    <p:sldId id="504" r:id="rId47"/>
    <p:sldId id="506" r:id="rId48"/>
    <p:sldId id="373" r:id="rId49"/>
    <p:sldId id="297" r:id="rId50"/>
    <p:sldId id="621" r:id="rId51"/>
    <p:sldId id="622" r:id="rId52"/>
    <p:sldId id="623" r:id="rId53"/>
    <p:sldId id="624" r:id="rId54"/>
    <p:sldId id="625" r:id="rId55"/>
    <p:sldId id="626" r:id="rId56"/>
    <p:sldId id="627" r:id="rId57"/>
    <p:sldId id="628" r:id="rId58"/>
    <p:sldId id="629" r:id="rId59"/>
    <p:sldId id="630" r:id="rId60"/>
    <p:sldId id="631" r:id="rId61"/>
    <p:sldId id="632" r:id="rId62"/>
    <p:sldId id="633" r:id="rId63"/>
    <p:sldId id="517" r:id="rId64"/>
    <p:sldId id="519" r:id="rId65"/>
    <p:sldId id="520" r:id="rId66"/>
    <p:sldId id="521" r:id="rId67"/>
    <p:sldId id="532" r:id="rId68"/>
    <p:sldId id="525" r:id="rId69"/>
    <p:sldId id="527" r:id="rId70"/>
    <p:sldId id="635" r:id="rId71"/>
    <p:sldId id="528" r:id="rId72"/>
    <p:sldId id="636" r:id="rId73"/>
    <p:sldId id="529" r:id="rId74"/>
    <p:sldId id="530" r:id="rId75"/>
    <p:sldId id="637" r:id="rId76"/>
    <p:sldId id="638" r:id="rId77"/>
    <p:sldId id="533" r:id="rId78"/>
    <p:sldId id="534" r:id="rId79"/>
    <p:sldId id="639" r:id="rId80"/>
    <p:sldId id="270" r:id="rId81"/>
    <p:sldId id="370" r:id="rId82"/>
    <p:sldId id="272"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F61400-8FD3-4E22-A807-0DEB1E64704C}" v="9" dt="2025-04-18T21:06:49.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742" autoAdjust="0"/>
    <p:restoredTop sz="94364" autoAdjust="0"/>
  </p:normalViewPr>
  <p:slideViewPr>
    <p:cSldViewPr snapToGrid="0">
      <p:cViewPr varScale="1">
        <p:scale>
          <a:sx n="63" d="100"/>
          <a:sy n="63" d="100"/>
        </p:scale>
        <p:origin x="96"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slide" Target="slides/slide53.xml"/><Relationship Id="rId68" Type="http://schemas.openxmlformats.org/officeDocument/2006/relationships/slide" Target="slides/slide58.xml"/><Relationship Id="rId84" Type="http://schemas.openxmlformats.org/officeDocument/2006/relationships/notesMaster" Target="notesMasters/notesMaster1.xml"/><Relationship Id="rId89" Type="http://schemas.microsoft.com/office/2016/11/relationships/changesInfo" Target="changesInfos/changesInfo1.xml"/><Relationship Id="rId16" Type="http://schemas.openxmlformats.org/officeDocument/2006/relationships/slide" Target="slides/slide6.xml"/><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slide" Target="slides/slide64.xml"/><Relationship Id="rId79" Type="http://schemas.openxmlformats.org/officeDocument/2006/relationships/slide" Target="slides/slide69.xml"/><Relationship Id="rId5" Type="http://schemas.openxmlformats.org/officeDocument/2006/relationships/slideMaster" Target="slideMasters/slideMaster2.xml"/><Relationship Id="rId90" Type="http://schemas.microsoft.com/office/2015/10/relationships/revisionInfo" Target="revisionInfo.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openxmlformats.org/officeDocument/2006/relationships/slide" Target="slides/slide54.xml"/><Relationship Id="rId69" Type="http://schemas.openxmlformats.org/officeDocument/2006/relationships/slide" Target="slides/slide59.xml"/><Relationship Id="rId77" Type="http://schemas.openxmlformats.org/officeDocument/2006/relationships/slide" Target="slides/slide67.xml"/><Relationship Id="rId8" Type="http://schemas.openxmlformats.org/officeDocument/2006/relationships/slideMaster" Target="slideMasters/slideMaster5.xml"/><Relationship Id="rId51" Type="http://schemas.openxmlformats.org/officeDocument/2006/relationships/slide" Target="slides/slide41.xml"/><Relationship Id="rId72" Type="http://schemas.openxmlformats.org/officeDocument/2006/relationships/slide" Target="slides/slide62.xml"/><Relationship Id="rId80" Type="http://schemas.openxmlformats.org/officeDocument/2006/relationships/slide" Target="slides/slide70.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slide" Target="slides/slide49.xml"/><Relationship Id="rId67" Type="http://schemas.openxmlformats.org/officeDocument/2006/relationships/slide" Target="slides/slide57.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slide" Target="slides/slide52.xml"/><Relationship Id="rId70" Type="http://schemas.openxmlformats.org/officeDocument/2006/relationships/slide" Target="slides/slide60.xml"/><Relationship Id="rId75" Type="http://schemas.openxmlformats.org/officeDocument/2006/relationships/slide" Target="slides/slide65.xml"/><Relationship Id="rId83" Type="http://schemas.openxmlformats.org/officeDocument/2006/relationships/slide" Target="slides/slide73.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slide" Target="slides/slide50.xml"/><Relationship Id="rId65" Type="http://schemas.openxmlformats.org/officeDocument/2006/relationships/slide" Target="slides/slide55.xml"/><Relationship Id="rId73" Type="http://schemas.openxmlformats.org/officeDocument/2006/relationships/slide" Target="slides/slide63.xml"/><Relationship Id="rId78" Type="http://schemas.openxmlformats.org/officeDocument/2006/relationships/slide" Target="slides/slide68.xml"/><Relationship Id="rId81" Type="http://schemas.openxmlformats.org/officeDocument/2006/relationships/slide" Target="slides/slide71.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slide" Target="slides/slide66.xml"/><Relationship Id="rId7" Type="http://schemas.openxmlformats.org/officeDocument/2006/relationships/slideMaster" Target="slideMasters/slideMaster4.xml"/><Relationship Id="rId71" Type="http://schemas.openxmlformats.org/officeDocument/2006/relationships/slide" Target="slides/slide61.xml"/><Relationship Id="rId2" Type="http://schemas.openxmlformats.org/officeDocument/2006/relationships/customXml" Target="../customXml/item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 Id="rId87" Type="http://schemas.openxmlformats.org/officeDocument/2006/relationships/theme" Target="theme/theme1.xml"/><Relationship Id="rId61" Type="http://schemas.openxmlformats.org/officeDocument/2006/relationships/slide" Target="slides/slide51.xml"/><Relationship Id="rId82" Type="http://schemas.openxmlformats.org/officeDocument/2006/relationships/slide" Target="slides/slide72.xml"/><Relationship Id="rId1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C4F61400-8FD3-4E22-A807-0DEB1E64704C}"/>
    <pc:docChg chg="custSel addSld delSld modSld sldOrd">
      <pc:chgData name="Ejike Udeogu" userId="692df98c-5a84-4ce8-b765-f488e825945b" providerId="ADAL" clId="{C4F61400-8FD3-4E22-A807-0DEB1E64704C}" dt="2025-04-18T21:07:03.858" v="377" actId="1076"/>
      <pc:docMkLst>
        <pc:docMk/>
      </pc:docMkLst>
      <pc:sldChg chg="addSp modSp mod">
        <pc:chgData name="Ejike Udeogu" userId="692df98c-5a84-4ce8-b765-f488e825945b" providerId="ADAL" clId="{C4F61400-8FD3-4E22-A807-0DEB1E64704C}" dt="2025-04-18T21:07:03.858" v="377" actId="1076"/>
        <pc:sldMkLst>
          <pc:docMk/>
          <pc:sldMk cId="3872427794" sldId="261"/>
        </pc:sldMkLst>
        <pc:spChg chg="add mod">
          <ac:chgData name="Ejike Udeogu" userId="692df98c-5a84-4ce8-b765-f488e825945b" providerId="ADAL" clId="{C4F61400-8FD3-4E22-A807-0DEB1E64704C}" dt="2025-04-18T21:06:59.713" v="376" actId="1076"/>
          <ac:spMkLst>
            <pc:docMk/>
            <pc:sldMk cId="3872427794" sldId="261"/>
            <ac:spMk id="3" creationId="{AABC56EF-A18F-6A3D-51C7-0AC91D1C7BA4}"/>
          </ac:spMkLst>
        </pc:spChg>
        <pc:spChg chg="mod">
          <ac:chgData name="Ejike Udeogu" userId="692df98c-5a84-4ce8-b765-f488e825945b" providerId="ADAL" clId="{C4F61400-8FD3-4E22-A807-0DEB1E64704C}" dt="2025-04-18T21:07:03.858" v="377" actId="1076"/>
          <ac:spMkLst>
            <pc:docMk/>
            <pc:sldMk cId="3872427794" sldId="261"/>
            <ac:spMk id="5" creationId="{00000000-0000-0000-0000-000000000000}"/>
          </ac:spMkLst>
        </pc:spChg>
        <pc:spChg chg="mod">
          <ac:chgData name="Ejike Udeogu" userId="692df98c-5a84-4ce8-b765-f488e825945b" providerId="ADAL" clId="{C4F61400-8FD3-4E22-A807-0DEB1E64704C}" dt="2025-04-18T21:06:42.498" v="373" actId="1076"/>
          <ac:spMkLst>
            <pc:docMk/>
            <pc:sldMk cId="3872427794" sldId="261"/>
            <ac:spMk id="6" creationId="{00000000-0000-0000-0000-000000000000}"/>
          </ac:spMkLst>
        </pc:spChg>
      </pc:sldChg>
      <pc:sldChg chg="modSp add">
        <pc:chgData name="Ejike Udeogu" userId="692df98c-5a84-4ce8-b765-f488e825945b" providerId="ADAL" clId="{C4F61400-8FD3-4E22-A807-0DEB1E64704C}" dt="2025-04-18T21:00:12.467" v="372" actId="20577"/>
        <pc:sldMkLst>
          <pc:docMk/>
          <pc:sldMk cId="1310868303" sldId="270"/>
        </pc:sldMkLst>
        <pc:spChg chg="mod">
          <ac:chgData name="Ejike Udeogu" userId="692df98c-5a84-4ce8-b765-f488e825945b" providerId="ADAL" clId="{C4F61400-8FD3-4E22-A807-0DEB1E64704C}" dt="2025-04-18T21:00:12.467" v="372" actId="20577"/>
          <ac:spMkLst>
            <pc:docMk/>
            <pc:sldMk cId="1310868303" sldId="270"/>
            <ac:spMk id="4" creationId="{00000000-0000-0000-0000-000000000000}"/>
          </ac:spMkLst>
        </pc:spChg>
      </pc:sldChg>
      <pc:sldChg chg="modSp mod">
        <pc:chgData name="Ejike Udeogu" userId="692df98c-5a84-4ce8-b765-f488e825945b" providerId="ADAL" clId="{C4F61400-8FD3-4E22-A807-0DEB1E64704C}" dt="2025-04-18T14:59:54.997" v="51" actId="14100"/>
        <pc:sldMkLst>
          <pc:docMk/>
          <pc:sldMk cId="2621772155" sldId="301"/>
        </pc:sldMkLst>
        <pc:spChg chg="mod">
          <ac:chgData name="Ejike Udeogu" userId="692df98c-5a84-4ce8-b765-f488e825945b" providerId="ADAL" clId="{C4F61400-8FD3-4E22-A807-0DEB1E64704C}" dt="2025-04-18T14:59:54.997" v="51" actId="14100"/>
          <ac:spMkLst>
            <pc:docMk/>
            <pc:sldMk cId="2621772155" sldId="301"/>
            <ac:spMk id="5" creationId="{00000000-0000-0000-0000-000000000000}"/>
          </ac:spMkLst>
        </pc:spChg>
      </pc:sldChg>
      <pc:sldChg chg="modSp add mod">
        <pc:chgData name="Ejike Udeogu" userId="692df98c-5a84-4ce8-b765-f488e825945b" providerId="ADAL" clId="{C4F61400-8FD3-4E22-A807-0DEB1E64704C}" dt="2025-04-18T15:36:00.947" v="369" actId="20577"/>
        <pc:sldMkLst>
          <pc:docMk/>
          <pc:sldMk cId="1899170024" sldId="370"/>
        </pc:sldMkLst>
        <pc:spChg chg="mod">
          <ac:chgData name="Ejike Udeogu" userId="692df98c-5a84-4ce8-b765-f488e825945b" providerId="ADAL" clId="{C4F61400-8FD3-4E22-A807-0DEB1E64704C}" dt="2025-04-18T15:35:07.201" v="362" actId="403"/>
          <ac:spMkLst>
            <pc:docMk/>
            <pc:sldMk cId="1899170024" sldId="370"/>
            <ac:spMk id="2" creationId="{681FC88A-682C-B3A0-0A79-BA9F17F642B2}"/>
          </ac:spMkLst>
        </pc:spChg>
        <pc:spChg chg="mod">
          <ac:chgData name="Ejike Udeogu" userId="692df98c-5a84-4ce8-b765-f488e825945b" providerId="ADAL" clId="{C4F61400-8FD3-4E22-A807-0DEB1E64704C}" dt="2025-04-18T15:36:00.947" v="369" actId="20577"/>
          <ac:spMkLst>
            <pc:docMk/>
            <pc:sldMk cId="1899170024" sldId="370"/>
            <ac:spMk id="4" creationId="{9D7E4325-449A-2F58-0A1A-73421F6DDD9B}"/>
          </ac:spMkLst>
        </pc:spChg>
      </pc:sldChg>
      <pc:sldChg chg="modSp add mod">
        <pc:chgData name="Ejike Udeogu" userId="692df98c-5a84-4ce8-b765-f488e825945b" providerId="ADAL" clId="{C4F61400-8FD3-4E22-A807-0DEB1E64704C}" dt="2025-04-18T15:18:48.859" v="238" actId="14100"/>
        <pc:sldMkLst>
          <pc:docMk/>
          <pc:sldMk cId="1163852960" sldId="373"/>
        </pc:sldMkLst>
        <pc:spChg chg="mod">
          <ac:chgData name="Ejike Udeogu" userId="692df98c-5a84-4ce8-b765-f488e825945b" providerId="ADAL" clId="{C4F61400-8FD3-4E22-A807-0DEB1E64704C}" dt="2025-04-18T15:18:16.723" v="231" actId="207"/>
          <ac:spMkLst>
            <pc:docMk/>
            <pc:sldMk cId="1163852960" sldId="373"/>
            <ac:spMk id="2" creationId="{B2622362-C371-3010-41BE-3FFD92834468}"/>
          </ac:spMkLst>
        </pc:spChg>
        <pc:spChg chg="mod">
          <ac:chgData name="Ejike Udeogu" userId="692df98c-5a84-4ce8-b765-f488e825945b" providerId="ADAL" clId="{C4F61400-8FD3-4E22-A807-0DEB1E64704C}" dt="2025-04-18T15:18:44.138" v="237" actId="27636"/>
          <ac:spMkLst>
            <pc:docMk/>
            <pc:sldMk cId="1163852960" sldId="373"/>
            <ac:spMk id="3" creationId="{6D6B6B3A-55F1-1E2D-F39E-C49AF9B86129}"/>
          </ac:spMkLst>
        </pc:spChg>
        <pc:picChg chg="mod">
          <ac:chgData name="Ejike Udeogu" userId="692df98c-5a84-4ce8-b765-f488e825945b" providerId="ADAL" clId="{C4F61400-8FD3-4E22-A807-0DEB1E64704C}" dt="2025-04-18T15:18:48.859" v="238" actId="14100"/>
          <ac:picMkLst>
            <pc:docMk/>
            <pc:sldMk cId="1163852960" sldId="373"/>
            <ac:picMk id="5" creationId="{601857AA-072E-B330-B5D2-E9846DD014F1}"/>
          </ac:picMkLst>
        </pc:picChg>
      </pc:sldChg>
      <pc:sldChg chg="modSp mod">
        <pc:chgData name="Ejike Udeogu" userId="692df98c-5a84-4ce8-b765-f488e825945b" providerId="ADAL" clId="{C4F61400-8FD3-4E22-A807-0DEB1E64704C}" dt="2025-04-18T15:11:21.957" v="130" actId="113"/>
        <pc:sldMkLst>
          <pc:docMk/>
          <pc:sldMk cId="2533351240" sldId="435"/>
        </pc:sldMkLst>
        <pc:spChg chg="mod">
          <ac:chgData name="Ejike Udeogu" userId="692df98c-5a84-4ce8-b765-f488e825945b" providerId="ADAL" clId="{C4F61400-8FD3-4E22-A807-0DEB1E64704C}" dt="2025-04-18T15:11:21.957" v="130" actId="113"/>
          <ac:spMkLst>
            <pc:docMk/>
            <pc:sldMk cId="2533351240" sldId="435"/>
            <ac:spMk id="5" creationId="{00000000-0000-0000-0000-000000000000}"/>
          </ac:spMkLst>
        </pc:spChg>
      </pc:sldChg>
      <pc:sldChg chg="modSp mod">
        <pc:chgData name="Ejike Udeogu" userId="692df98c-5a84-4ce8-b765-f488e825945b" providerId="ADAL" clId="{C4F61400-8FD3-4E22-A807-0DEB1E64704C}" dt="2025-04-18T15:14:58.514" v="157" actId="33524"/>
        <pc:sldMkLst>
          <pc:docMk/>
          <pc:sldMk cId="1948642061" sldId="444"/>
        </pc:sldMkLst>
        <pc:spChg chg="mod">
          <ac:chgData name="Ejike Udeogu" userId="692df98c-5a84-4ce8-b765-f488e825945b" providerId="ADAL" clId="{C4F61400-8FD3-4E22-A807-0DEB1E64704C}" dt="2025-04-18T15:14:58.514" v="157" actId="33524"/>
          <ac:spMkLst>
            <pc:docMk/>
            <pc:sldMk cId="1948642061" sldId="444"/>
            <ac:spMk id="5" creationId="{00000000-0000-0000-0000-000000000000}"/>
          </ac:spMkLst>
        </pc:spChg>
      </pc:sldChg>
      <pc:sldChg chg="modSp mod">
        <pc:chgData name="Ejike Udeogu" userId="692df98c-5a84-4ce8-b765-f488e825945b" providerId="ADAL" clId="{C4F61400-8FD3-4E22-A807-0DEB1E64704C}" dt="2025-04-18T15:08:16.494" v="74" actId="20577"/>
        <pc:sldMkLst>
          <pc:docMk/>
          <pc:sldMk cId="1594779160" sldId="471"/>
        </pc:sldMkLst>
        <pc:spChg chg="mod">
          <ac:chgData name="Ejike Udeogu" userId="692df98c-5a84-4ce8-b765-f488e825945b" providerId="ADAL" clId="{C4F61400-8FD3-4E22-A807-0DEB1E64704C}" dt="2025-04-18T15:08:16.494" v="74" actId="20577"/>
          <ac:spMkLst>
            <pc:docMk/>
            <pc:sldMk cId="1594779160" sldId="471"/>
            <ac:spMk id="5" creationId="{00000000-0000-0000-0000-000000000000}"/>
          </ac:spMkLst>
        </pc:spChg>
      </pc:sldChg>
      <pc:sldChg chg="modSp mod">
        <pc:chgData name="Ejike Udeogu" userId="692df98c-5a84-4ce8-b765-f488e825945b" providerId="ADAL" clId="{C4F61400-8FD3-4E22-A807-0DEB1E64704C}" dt="2025-04-18T15:08:23.675" v="76" actId="20577"/>
        <pc:sldMkLst>
          <pc:docMk/>
          <pc:sldMk cId="3767053512" sldId="472"/>
        </pc:sldMkLst>
        <pc:spChg chg="mod">
          <ac:chgData name="Ejike Udeogu" userId="692df98c-5a84-4ce8-b765-f488e825945b" providerId="ADAL" clId="{C4F61400-8FD3-4E22-A807-0DEB1E64704C}" dt="2025-04-18T15:08:23.675" v="76" actId="20577"/>
          <ac:spMkLst>
            <pc:docMk/>
            <pc:sldMk cId="3767053512" sldId="472"/>
            <ac:spMk id="5" creationId="{00000000-0000-0000-0000-000000000000}"/>
          </ac:spMkLst>
        </pc:spChg>
      </pc:sldChg>
      <pc:sldChg chg="modSp mod">
        <pc:chgData name="Ejike Udeogu" userId="692df98c-5a84-4ce8-b765-f488e825945b" providerId="ADAL" clId="{C4F61400-8FD3-4E22-A807-0DEB1E64704C}" dt="2025-04-18T15:08:28.338" v="78" actId="20577"/>
        <pc:sldMkLst>
          <pc:docMk/>
          <pc:sldMk cId="2615473948" sldId="473"/>
        </pc:sldMkLst>
        <pc:spChg chg="mod">
          <ac:chgData name="Ejike Udeogu" userId="692df98c-5a84-4ce8-b765-f488e825945b" providerId="ADAL" clId="{C4F61400-8FD3-4E22-A807-0DEB1E64704C}" dt="2025-04-18T15:08:28.338" v="78" actId="20577"/>
          <ac:spMkLst>
            <pc:docMk/>
            <pc:sldMk cId="2615473948" sldId="473"/>
            <ac:spMk id="5" creationId="{00000000-0000-0000-0000-000000000000}"/>
          </ac:spMkLst>
        </pc:spChg>
      </pc:sldChg>
      <pc:sldChg chg="modSp mod">
        <pc:chgData name="Ejike Udeogu" userId="692df98c-5a84-4ce8-b765-f488e825945b" providerId="ADAL" clId="{C4F61400-8FD3-4E22-A807-0DEB1E64704C}" dt="2025-04-18T15:09:46.117" v="101" actId="113"/>
        <pc:sldMkLst>
          <pc:docMk/>
          <pc:sldMk cId="3489405141" sldId="475"/>
        </pc:sldMkLst>
        <pc:spChg chg="mod">
          <ac:chgData name="Ejike Udeogu" userId="692df98c-5a84-4ce8-b765-f488e825945b" providerId="ADAL" clId="{C4F61400-8FD3-4E22-A807-0DEB1E64704C}" dt="2025-04-18T15:09:46.117" v="101" actId="113"/>
          <ac:spMkLst>
            <pc:docMk/>
            <pc:sldMk cId="3489405141" sldId="475"/>
            <ac:spMk id="5" creationId="{00000000-0000-0000-0000-000000000000}"/>
          </ac:spMkLst>
        </pc:spChg>
      </pc:sldChg>
      <pc:sldChg chg="modSp mod">
        <pc:chgData name="Ejike Udeogu" userId="692df98c-5a84-4ce8-b765-f488e825945b" providerId="ADAL" clId="{C4F61400-8FD3-4E22-A807-0DEB1E64704C}" dt="2025-04-18T15:10:47.087" v="128" actId="14100"/>
        <pc:sldMkLst>
          <pc:docMk/>
          <pc:sldMk cId="1295196587" sldId="477"/>
        </pc:sldMkLst>
        <pc:spChg chg="mod">
          <ac:chgData name="Ejike Udeogu" userId="692df98c-5a84-4ce8-b765-f488e825945b" providerId="ADAL" clId="{C4F61400-8FD3-4E22-A807-0DEB1E64704C}" dt="2025-04-18T15:10:47.087" v="128" actId="14100"/>
          <ac:spMkLst>
            <pc:docMk/>
            <pc:sldMk cId="1295196587" sldId="477"/>
            <ac:spMk id="4" creationId="{00000000-0000-0000-0000-000000000000}"/>
          </ac:spMkLst>
        </pc:spChg>
      </pc:sldChg>
      <pc:sldChg chg="modSp mod">
        <pc:chgData name="Ejike Udeogu" userId="692df98c-5a84-4ce8-b765-f488e825945b" providerId="ADAL" clId="{C4F61400-8FD3-4E22-A807-0DEB1E64704C}" dt="2025-04-18T15:10:17.142" v="104" actId="113"/>
        <pc:sldMkLst>
          <pc:docMk/>
          <pc:sldMk cId="4246818519" sldId="481"/>
        </pc:sldMkLst>
        <pc:spChg chg="mod">
          <ac:chgData name="Ejike Udeogu" userId="692df98c-5a84-4ce8-b765-f488e825945b" providerId="ADAL" clId="{C4F61400-8FD3-4E22-A807-0DEB1E64704C}" dt="2025-04-18T15:10:17.142" v="104" actId="113"/>
          <ac:spMkLst>
            <pc:docMk/>
            <pc:sldMk cId="4246818519" sldId="481"/>
            <ac:spMk id="5" creationId="{00000000-0000-0000-0000-000000000000}"/>
          </ac:spMkLst>
        </pc:spChg>
      </pc:sldChg>
      <pc:sldChg chg="modSp mod">
        <pc:chgData name="Ejike Udeogu" userId="692df98c-5a84-4ce8-b765-f488e825945b" providerId="ADAL" clId="{C4F61400-8FD3-4E22-A807-0DEB1E64704C}" dt="2025-04-18T15:11:45.191" v="133" actId="20577"/>
        <pc:sldMkLst>
          <pc:docMk/>
          <pc:sldMk cId="1293946475" sldId="484"/>
        </pc:sldMkLst>
        <pc:spChg chg="mod">
          <ac:chgData name="Ejike Udeogu" userId="692df98c-5a84-4ce8-b765-f488e825945b" providerId="ADAL" clId="{C4F61400-8FD3-4E22-A807-0DEB1E64704C}" dt="2025-04-18T15:11:45.191" v="133" actId="20577"/>
          <ac:spMkLst>
            <pc:docMk/>
            <pc:sldMk cId="1293946475" sldId="484"/>
            <ac:spMk id="5" creationId="{00000000-0000-0000-0000-000000000000}"/>
          </ac:spMkLst>
        </pc:spChg>
      </pc:sldChg>
      <pc:sldChg chg="modSp mod">
        <pc:chgData name="Ejike Udeogu" userId="692df98c-5a84-4ce8-b765-f488e825945b" providerId="ADAL" clId="{C4F61400-8FD3-4E22-A807-0DEB1E64704C}" dt="2025-04-18T15:11:49.827" v="136" actId="20577"/>
        <pc:sldMkLst>
          <pc:docMk/>
          <pc:sldMk cId="642654852" sldId="486"/>
        </pc:sldMkLst>
        <pc:spChg chg="mod">
          <ac:chgData name="Ejike Udeogu" userId="692df98c-5a84-4ce8-b765-f488e825945b" providerId="ADAL" clId="{C4F61400-8FD3-4E22-A807-0DEB1E64704C}" dt="2025-04-18T15:11:49.827" v="136" actId="20577"/>
          <ac:spMkLst>
            <pc:docMk/>
            <pc:sldMk cId="642654852" sldId="486"/>
            <ac:spMk id="5" creationId="{00000000-0000-0000-0000-000000000000}"/>
          </ac:spMkLst>
        </pc:spChg>
      </pc:sldChg>
      <pc:sldChg chg="modSp mod">
        <pc:chgData name="Ejike Udeogu" userId="692df98c-5a84-4ce8-b765-f488e825945b" providerId="ADAL" clId="{C4F61400-8FD3-4E22-A807-0DEB1E64704C}" dt="2025-04-18T15:11:57.259" v="139" actId="20577"/>
        <pc:sldMkLst>
          <pc:docMk/>
          <pc:sldMk cId="2106985811" sldId="488"/>
        </pc:sldMkLst>
        <pc:spChg chg="mod">
          <ac:chgData name="Ejike Udeogu" userId="692df98c-5a84-4ce8-b765-f488e825945b" providerId="ADAL" clId="{C4F61400-8FD3-4E22-A807-0DEB1E64704C}" dt="2025-04-18T15:11:57.259" v="139" actId="20577"/>
          <ac:spMkLst>
            <pc:docMk/>
            <pc:sldMk cId="2106985811" sldId="488"/>
            <ac:spMk id="5" creationId="{00000000-0000-0000-0000-000000000000}"/>
          </ac:spMkLst>
        </pc:spChg>
      </pc:sldChg>
      <pc:sldChg chg="modSp mod">
        <pc:chgData name="Ejike Udeogu" userId="692df98c-5a84-4ce8-b765-f488e825945b" providerId="ADAL" clId="{C4F61400-8FD3-4E22-A807-0DEB1E64704C}" dt="2025-04-18T15:12:34.187" v="140" actId="113"/>
        <pc:sldMkLst>
          <pc:docMk/>
          <pc:sldMk cId="1704341895" sldId="491"/>
        </pc:sldMkLst>
        <pc:spChg chg="mod">
          <ac:chgData name="Ejike Udeogu" userId="692df98c-5a84-4ce8-b765-f488e825945b" providerId="ADAL" clId="{C4F61400-8FD3-4E22-A807-0DEB1E64704C}" dt="2025-04-18T15:12:34.187" v="140" actId="113"/>
          <ac:spMkLst>
            <pc:docMk/>
            <pc:sldMk cId="1704341895" sldId="491"/>
            <ac:spMk id="5" creationId="{00000000-0000-0000-0000-000000000000}"/>
          </ac:spMkLst>
        </pc:spChg>
      </pc:sldChg>
      <pc:sldChg chg="modSp mod">
        <pc:chgData name="Ejike Udeogu" userId="692df98c-5a84-4ce8-b765-f488e825945b" providerId="ADAL" clId="{C4F61400-8FD3-4E22-A807-0DEB1E64704C}" dt="2025-04-18T15:12:53.647" v="146" actId="14100"/>
        <pc:sldMkLst>
          <pc:docMk/>
          <pc:sldMk cId="210226521" sldId="492"/>
        </pc:sldMkLst>
        <pc:picChg chg="mod">
          <ac:chgData name="Ejike Udeogu" userId="692df98c-5a84-4ce8-b765-f488e825945b" providerId="ADAL" clId="{C4F61400-8FD3-4E22-A807-0DEB1E64704C}" dt="2025-04-18T15:12:53.647" v="146" actId="14100"/>
          <ac:picMkLst>
            <pc:docMk/>
            <pc:sldMk cId="210226521" sldId="492"/>
            <ac:picMk id="5" creationId="{00000000-0000-0000-0000-000000000000}"/>
          </ac:picMkLst>
        </pc:picChg>
      </pc:sldChg>
      <pc:sldChg chg="modSp mod">
        <pc:chgData name="Ejike Udeogu" userId="692df98c-5a84-4ce8-b765-f488e825945b" providerId="ADAL" clId="{C4F61400-8FD3-4E22-A807-0DEB1E64704C}" dt="2025-04-18T15:13:09.429" v="149" actId="27636"/>
        <pc:sldMkLst>
          <pc:docMk/>
          <pc:sldMk cId="2128263435" sldId="493"/>
        </pc:sldMkLst>
        <pc:spChg chg="mod">
          <ac:chgData name="Ejike Udeogu" userId="692df98c-5a84-4ce8-b765-f488e825945b" providerId="ADAL" clId="{C4F61400-8FD3-4E22-A807-0DEB1E64704C}" dt="2025-04-18T15:13:09.429" v="149" actId="27636"/>
          <ac:spMkLst>
            <pc:docMk/>
            <pc:sldMk cId="2128263435" sldId="493"/>
            <ac:spMk id="5" creationId="{00000000-0000-0000-0000-000000000000}"/>
          </ac:spMkLst>
        </pc:spChg>
      </pc:sldChg>
      <pc:sldChg chg="modSp mod">
        <pc:chgData name="Ejike Udeogu" userId="692df98c-5a84-4ce8-b765-f488e825945b" providerId="ADAL" clId="{C4F61400-8FD3-4E22-A807-0DEB1E64704C}" dt="2025-04-18T15:13:26.092" v="153" actId="14100"/>
        <pc:sldMkLst>
          <pc:docMk/>
          <pc:sldMk cId="2687000205" sldId="494"/>
        </pc:sldMkLst>
        <pc:spChg chg="mod">
          <ac:chgData name="Ejike Udeogu" userId="692df98c-5a84-4ce8-b765-f488e825945b" providerId="ADAL" clId="{C4F61400-8FD3-4E22-A807-0DEB1E64704C}" dt="2025-04-18T15:13:26.092" v="153" actId="14100"/>
          <ac:spMkLst>
            <pc:docMk/>
            <pc:sldMk cId="2687000205" sldId="494"/>
            <ac:spMk id="5" creationId="{00000000-0000-0000-0000-000000000000}"/>
          </ac:spMkLst>
        </pc:spChg>
      </pc:sldChg>
      <pc:sldChg chg="modSp mod">
        <pc:chgData name="Ejike Udeogu" userId="692df98c-5a84-4ce8-b765-f488e825945b" providerId="ADAL" clId="{C4F61400-8FD3-4E22-A807-0DEB1E64704C}" dt="2025-04-18T15:13:55.008" v="156" actId="33524"/>
        <pc:sldMkLst>
          <pc:docMk/>
          <pc:sldMk cId="350564567" sldId="495"/>
        </pc:sldMkLst>
        <pc:spChg chg="mod">
          <ac:chgData name="Ejike Udeogu" userId="692df98c-5a84-4ce8-b765-f488e825945b" providerId="ADAL" clId="{C4F61400-8FD3-4E22-A807-0DEB1E64704C}" dt="2025-04-18T15:13:55.008" v="156" actId="33524"/>
          <ac:spMkLst>
            <pc:docMk/>
            <pc:sldMk cId="350564567" sldId="495"/>
            <ac:spMk id="5" creationId="{00000000-0000-0000-0000-000000000000}"/>
          </ac:spMkLst>
        </pc:spChg>
      </pc:sldChg>
      <pc:sldChg chg="modSp mod">
        <pc:chgData name="Ejike Udeogu" userId="692df98c-5a84-4ce8-b765-f488e825945b" providerId="ADAL" clId="{C4F61400-8FD3-4E22-A807-0DEB1E64704C}" dt="2025-04-18T15:16:12.637" v="178" actId="20577"/>
        <pc:sldMkLst>
          <pc:docMk/>
          <pc:sldMk cId="3871400967" sldId="504"/>
        </pc:sldMkLst>
        <pc:spChg chg="mod">
          <ac:chgData name="Ejike Udeogu" userId="692df98c-5a84-4ce8-b765-f488e825945b" providerId="ADAL" clId="{C4F61400-8FD3-4E22-A807-0DEB1E64704C}" dt="2025-04-18T15:16:12.637" v="178" actId="20577"/>
          <ac:spMkLst>
            <pc:docMk/>
            <pc:sldMk cId="3871400967" sldId="504"/>
            <ac:spMk id="5" creationId="{00000000-0000-0000-0000-000000000000}"/>
          </ac:spMkLst>
        </pc:spChg>
      </pc:sldChg>
      <pc:sldChg chg="del">
        <pc:chgData name="Ejike Udeogu" userId="692df98c-5a84-4ce8-b765-f488e825945b" providerId="ADAL" clId="{C4F61400-8FD3-4E22-A807-0DEB1E64704C}" dt="2025-04-18T15:31:43.378" v="344" actId="2696"/>
        <pc:sldMkLst>
          <pc:docMk/>
          <pc:sldMk cId="318886273" sldId="508"/>
        </pc:sldMkLst>
      </pc:sldChg>
      <pc:sldChg chg="modSp mod">
        <pc:chgData name="Ejike Udeogu" userId="692df98c-5a84-4ce8-b765-f488e825945b" providerId="ADAL" clId="{C4F61400-8FD3-4E22-A807-0DEB1E64704C}" dt="2025-04-18T15:22:46.013" v="245" actId="113"/>
        <pc:sldMkLst>
          <pc:docMk/>
          <pc:sldMk cId="3312275678" sldId="530"/>
        </pc:sldMkLst>
        <pc:spChg chg="mod">
          <ac:chgData name="Ejike Udeogu" userId="692df98c-5a84-4ce8-b765-f488e825945b" providerId="ADAL" clId="{C4F61400-8FD3-4E22-A807-0DEB1E64704C}" dt="2025-04-18T15:22:46.013" v="245" actId="113"/>
          <ac:spMkLst>
            <pc:docMk/>
            <pc:sldMk cId="3312275678" sldId="530"/>
            <ac:spMk id="5" creationId="{00000000-0000-0000-0000-000000000000}"/>
          </ac:spMkLst>
        </pc:spChg>
      </pc:sldChg>
      <pc:sldChg chg="modSp mod">
        <pc:chgData name="Ejike Udeogu" userId="692df98c-5a84-4ce8-b765-f488e825945b" providerId="ADAL" clId="{C4F61400-8FD3-4E22-A807-0DEB1E64704C}" dt="2025-04-18T15:24:38.421" v="288" actId="20577"/>
        <pc:sldMkLst>
          <pc:docMk/>
          <pc:sldMk cId="2924967864" sldId="533"/>
        </pc:sldMkLst>
        <pc:spChg chg="mod">
          <ac:chgData name="Ejike Udeogu" userId="692df98c-5a84-4ce8-b765-f488e825945b" providerId="ADAL" clId="{C4F61400-8FD3-4E22-A807-0DEB1E64704C}" dt="2025-04-18T15:24:38.421" v="288" actId="20577"/>
          <ac:spMkLst>
            <pc:docMk/>
            <pc:sldMk cId="2924967864" sldId="533"/>
            <ac:spMk id="5" creationId="{00000000-0000-0000-0000-000000000000}"/>
          </ac:spMkLst>
        </pc:spChg>
      </pc:sldChg>
      <pc:sldChg chg="modSp add mod">
        <pc:chgData name="Ejike Udeogu" userId="692df98c-5a84-4ce8-b765-f488e825945b" providerId="ADAL" clId="{C4F61400-8FD3-4E22-A807-0DEB1E64704C}" dt="2025-04-18T15:00:18.072" v="54" actId="1076"/>
        <pc:sldMkLst>
          <pc:docMk/>
          <pc:sldMk cId="3351449320" sldId="559"/>
        </pc:sldMkLst>
        <pc:spChg chg="mod">
          <ac:chgData name="Ejike Udeogu" userId="692df98c-5a84-4ce8-b765-f488e825945b" providerId="ADAL" clId="{C4F61400-8FD3-4E22-A807-0DEB1E64704C}" dt="2025-04-18T13:26:09.180" v="19" actId="20577"/>
          <ac:spMkLst>
            <pc:docMk/>
            <pc:sldMk cId="3351449320" sldId="559"/>
            <ac:spMk id="2" creationId="{143F9CD3-9962-4BAB-8485-A6D5720FDCB4}"/>
          </ac:spMkLst>
        </pc:spChg>
        <pc:spChg chg="mod">
          <ac:chgData name="Ejike Udeogu" userId="692df98c-5a84-4ce8-b765-f488e825945b" providerId="ADAL" clId="{C4F61400-8FD3-4E22-A807-0DEB1E64704C}" dt="2025-04-18T15:00:18.072" v="54" actId="1076"/>
          <ac:spMkLst>
            <pc:docMk/>
            <pc:sldMk cId="3351449320" sldId="559"/>
            <ac:spMk id="3" creationId="{4597E7FE-9C6F-4E4E-A3FE-32E22E4BD5E6}"/>
          </ac:spMkLst>
        </pc:spChg>
        <pc:picChg chg="mod">
          <ac:chgData name="Ejike Udeogu" userId="692df98c-5a84-4ce8-b765-f488e825945b" providerId="ADAL" clId="{C4F61400-8FD3-4E22-A807-0DEB1E64704C}" dt="2025-04-18T13:26:14.104" v="20" actId="1076"/>
          <ac:picMkLst>
            <pc:docMk/>
            <pc:sldMk cId="3351449320" sldId="559"/>
            <ac:picMk id="4" creationId="{27560178-47DB-4007-A812-70A89DF01762}"/>
          </ac:picMkLst>
        </pc:picChg>
      </pc:sldChg>
      <pc:sldChg chg="modSp mod ord">
        <pc:chgData name="Ejike Udeogu" userId="692df98c-5a84-4ce8-b765-f488e825945b" providerId="ADAL" clId="{C4F61400-8FD3-4E22-A807-0DEB1E64704C}" dt="2025-04-18T15:03:04.237" v="60"/>
        <pc:sldMkLst>
          <pc:docMk/>
          <pc:sldMk cId="646585810" sldId="619"/>
        </pc:sldMkLst>
        <pc:picChg chg="mod">
          <ac:chgData name="Ejike Udeogu" userId="692df98c-5a84-4ce8-b765-f488e825945b" providerId="ADAL" clId="{C4F61400-8FD3-4E22-A807-0DEB1E64704C}" dt="2025-04-18T15:01:03.444" v="58" actId="1076"/>
          <ac:picMkLst>
            <pc:docMk/>
            <pc:sldMk cId="646585810" sldId="619"/>
            <ac:picMk id="6" creationId="{2B82057C-A02D-9F46-9833-2726F403DDA4}"/>
          </ac:picMkLst>
        </pc:picChg>
      </pc:sldChg>
      <pc:sldChg chg="modSp mod">
        <pc:chgData name="Ejike Udeogu" userId="692df98c-5a84-4ce8-b765-f488e825945b" providerId="ADAL" clId="{C4F61400-8FD3-4E22-A807-0DEB1E64704C}" dt="2025-04-18T15:20:41.108" v="239" actId="33524"/>
        <pc:sldMkLst>
          <pc:docMk/>
          <pc:sldMk cId="4274145910" sldId="627"/>
        </pc:sldMkLst>
        <pc:spChg chg="mod">
          <ac:chgData name="Ejike Udeogu" userId="692df98c-5a84-4ce8-b765-f488e825945b" providerId="ADAL" clId="{C4F61400-8FD3-4E22-A807-0DEB1E64704C}" dt="2025-04-18T15:20:41.108" v="239" actId="33524"/>
          <ac:spMkLst>
            <pc:docMk/>
            <pc:sldMk cId="4274145910" sldId="627"/>
            <ac:spMk id="5" creationId="{00000000-0000-0000-0000-000000000000}"/>
          </ac:spMkLst>
        </pc:spChg>
      </pc:sldChg>
      <pc:sldChg chg="modSp mod">
        <pc:chgData name="Ejike Udeogu" userId="692df98c-5a84-4ce8-b765-f488e825945b" providerId="ADAL" clId="{C4F61400-8FD3-4E22-A807-0DEB1E64704C}" dt="2025-04-18T15:20:51.867" v="241" actId="1076"/>
        <pc:sldMkLst>
          <pc:docMk/>
          <pc:sldMk cId="3338172439" sldId="628"/>
        </pc:sldMkLst>
        <pc:picChg chg="mod">
          <ac:chgData name="Ejike Udeogu" userId="692df98c-5a84-4ce8-b765-f488e825945b" providerId="ADAL" clId="{C4F61400-8FD3-4E22-A807-0DEB1E64704C}" dt="2025-04-18T15:20:51.867" v="241" actId="1076"/>
          <ac:picMkLst>
            <pc:docMk/>
            <pc:sldMk cId="3338172439" sldId="628"/>
            <ac:picMk id="7" creationId="{00000000-0000-0000-0000-000000000000}"/>
          </ac:picMkLst>
        </pc:picChg>
      </pc:sldChg>
      <pc:sldChg chg="modSp mod">
        <pc:chgData name="Ejike Udeogu" userId="692df98c-5a84-4ce8-b765-f488e825945b" providerId="ADAL" clId="{C4F61400-8FD3-4E22-A807-0DEB1E64704C}" dt="2025-04-18T15:22:59.979" v="247" actId="14100"/>
        <pc:sldMkLst>
          <pc:docMk/>
          <pc:sldMk cId="2841306726" sldId="637"/>
        </pc:sldMkLst>
        <pc:picChg chg="mod">
          <ac:chgData name="Ejike Udeogu" userId="692df98c-5a84-4ce8-b765-f488e825945b" providerId="ADAL" clId="{C4F61400-8FD3-4E22-A807-0DEB1E64704C}" dt="2025-04-18T15:22:59.979" v="247" actId="14100"/>
          <ac:picMkLst>
            <pc:docMk/>
            <pc:sldMk cId="2841306726" sldId="637"/>
            <ac:picMk id="5" creationId="{00000000-0000-0000-0000-000000000000}"/>
          </ac:picMkLst>
        </pc:picChg>
      </pc:sldChg>
      <pc:sldChg chg="modSp add mod">
        <pc:chgData name="Ejike Udeogu" userId="692df98c-5a84-4ce8-b765-f488e825945b" providerId="ADAL" clId="{C4F61400-8FD3-4E22-A807-0DEB1E64704C}" dt="2025-04-18T15:28:34.475" v="343" actId="207"/>
        <pc:sldMkLst>
          <pc:docMk/>
          <pc:sldMk cId="2251436914" sldId="639"/>
        </pc:sldMkLst>
        <pc:spChg chg="mod">
          <ac:chgData name="Ejike Udeogu" userId="692df98c-5a84-4ce8-b765-f488e825945b" providerId="ADAL" clId="{C4F61400-8FD3-4E22-A807-0DEB1E64704C}" dt="2025-04-18T15:28:34.475" v="343" actId="207"/>
          <ac:spMkLst>
            <pc:docMk/>
            <pc:sldMk cId="2251436914" sldId="639"/>
            <ac:spMk id="2" creationId="{B2622362-C371-3010-41BE-3FFD92834468}"/>
          </ac:spMkLst>
        </pc:spChg>
        <pc:spChg chg="mod">
          <ac:chgData name="Ejike Udeogu" userId="692df98c-5a84-4ce8-b765-f488e825945b" providerId="ADAL" clId="{C4F61400-8FD3-4E22-A807-0DEB1E64704C}" dt="2025-04-18T15:28:22.090" v="338" actId="27636"/>
          <ac:spMkLst>
            <pc:docMk/>
            <pc:sldMk cId="2251436914" sldId="639"/>
            <ac:spMk id="3" creationId="{6D6B6B3A-55F1-1E2D-F39E-C49AF9B86129}"/>
          </ac:spMkLst>
        </pc:spChg>
        <pc:picChg chg="mod">
          <ac:chgData name="Ejike Udeogu" userId="692df98c-5a84-4ce8-b765-f488e825945b" providerId="ADAL" clId="{C4F61400-8FD3-4E22-A807-0DEB1E64704C}" dt="2025-04-18T15:28:19.629" v="336" actId="14100"/>
          <ac:picMkLst>
            <pc:docMk/>
            <pc:sldMk cId="2251436914" sldId="639"/>
            <ac:picMk id="5" creationId="{601857AA-072E-B330-B5D2-E9846DD014F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71</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73</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66575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735623384"/>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218924498"/>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256034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0.xml"/><Relationship Id="rId7"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8"/>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0" r:id="rId2"/>
    <p:sldLayoutId id="2147483714" r:id="rId3"/>
    <p:sldLayoutId id="2147483719" r:id="rId4"/>
    <p:sldLayoutId id="2147483721" r:id="rId5"/>
    <p:sldLayoutId id="21474837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476375" y="2705905"/>
            <a:ext cx="9239250" cy="830997"/>
          </a:xfrm>
          <a:prstGeom prst="rect">
            <a:avLst/>
          </a:prstGeom>
          <a:noFill/>
        </p:spPr>
        <p:txBody>
          <a:bodyPr wrap="square">
            <a:spAutoFit/>
          </a:bodyPr>
          <a:lstStyle/>
          <a:p>
            <a:pPr algn="ctr">
              <a:defRPr/>
            </a:pPr>
            <a:r>
              <a:rPr lang="en-GB" sz="4800" b="1" dirty="0">
                <a:solidFill>
                  <a:schemeClr val="bg1"/>
                </a:solidFill>
              </a:rPr>
              <a:t>LCMB7003 - Strategic Management</a:t>
            </a:r>
          </a:p>
        </p:txBody>
      </p:sp>
      <p:sp>
        <p:nvSpPr>
          <p:cNvPr id="6" name="Rectangle 5"/>
          <p:cNvSpPr/>
          <p:nvPr/>
        </p:nvSpPr>
        <p:spPr>
          <a:xfrm>
            <a:off x="1476375" y="4002190"/>
            <a:ext cx="9239250" cy="1200329"/>
          </a:xfrm>
          <a:prstGeom prst="rect">
            <a:avLst/>
          </a:prstGeom>
          <a:noFill/>
        </p:spPr>
        <p:txBody>
          <a:bodyPr wrap="square">
            <a:spAutoFit/>
          </a:bodyPr>
          <a:lstStyle/>
          <a:p>
            <a:pPr algn="ctr">
              <a:defRPr/>
            </a:pPr>
            <a:r>
              <a:rPr lang="en-GB" sz="3600" b="1" dirty="0">
                <a:solidFill>
                  <a:schemeClr val="accent4">
                    <a:lumMod val="60000"/>
                    <a:lumOff val="40000"/>
                  </a:schemeClr>
                </a:solidFill>
              </a:rPr>
              <a:t>Lesson 7: </a:t>
            </a:r>
          </a:p>
          <a:p>
            <a:pPr algn="ctr">
              <a:defRPr/>
            </a:pPr>
            <a:r>
              <a:rPr lang="en-GB" sz="3600" b="1" dirty="0">
                <a:solidFill>
                  <a:schemeClr val="accent4">
                    <a:lumMod val="60000"/>
                    <a:lumOff val="40000"/>
                  </a:schemeClr>
                </a:solidFill>
              </a:rPr>
              <a:t>International and Cooperative Strategies </a:t>
            </a:r>
          </a:p>
        </p:txBody>
      </p:sp>
      <p:sp>
        <p:nvSpPr>
          <p:cNvPr id="3" name="TextBox 3">
            <a:extLst>
              <a:ext uri="{FF2B5EF4-FFF2-40B4-BE49-F238E27FC236}">
                <a16:creationId xmlns:a16="http://schemas.microsoft.com/office/drawing/2014/main" id="{AABC56EF-A18F-6A3D-51C7-0AC91D1C7BA4}"/>
              </a:ext>
            </a:extLst>
          </p:cNvPr>
          <p:cNvSpPr txBox="1"/>
          <p:nvPr/>
        </p:nvSpPr>
        <p:spPr>
          <a:xfrm>
            <a:off x="1918447" y="1470581"/>
            <a:ext cx="10273553"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43250" y="191620"/>
            <a:ext cx="4789170" cy="1008848"/>
          </a:xfrm>
        </p:spPr>
        <p:txBody>
          <a:bodyPr/>
          <a:lstStyle/>
          <a:p>
            <a:r>
              <a:rPr lang="en-US" dirty="0">
                <a:solidFill>
                  <a:schemeClr val="bg1"/>
                </a:solidFill>
              </a:rPr>
              <a:t>LEARNING OBJECTIVES</a:t>
            </a:r>
            <a:endParaRPr lang="en-US" sz="1800" dirty="0">
              <a:solidFill>
                <a:schemeClr val="bg1"/>
              </a:solidFill>
            </a:endParaRPr>
          </a:p>
        </p:txBody>
      </p:sp>
      <p:sp>
        <p:nvSpPr>
          <p:cNvPr id="5" name="Text Placeholder 4"/>
          <p:cNvSpPr>
            <a:spLocks noGrp="1"/>
          </p:cNvSpPr>
          <p:nvPr>
            <p:ph type="body" sz="quarter" idx="10"/>
          </p:nvPr>
        </p:nvSpPr>
        <p:spPr>
          <a:xfrm>
            <a:off x="670560" y="1646238"/>
            <a:ext cx="11079480" cy="4678362"/>
          </a:xfrm>
          <a:noFill/>
        </p:spPr>
        <p:txBody>
          <a:bodyPr>
            <a:normAutofit/>
          </a:bodyPr>
          <a:lstStyle/>
          <a:p>
            <a:pPr>
              <a:spcBef>
                <a:spcPts val="600"/>
              </a:spcBef>
            </a:pPr>
            <a:r>
              <a:rPr lang="en-US" sz="2400" b="1" dirty="0"/>
              <a:t>Completing this session should provide you with the strategic management knowledge needed to:</a:t>
            </a:r>
          </a:p>
          <a:p>
            <a:pPr marL="628650" indent="-628650">
              <a:spcBef>
                <a:spcPts val="600"/>
              </a:spcBef>
              <a:buFont typeface="Arial" panose="020B0604020202020204" pitchFamily="34" charset="0"/>
              <a:buChar char="•"/>
              <a:tabLst>
                <a:tab pos="628650" algn="l"/>
              </a:tabLst>
            </a:pPr>
            <a:r>
              <a:rPr lang="en-US" sz="2400" dirty="0"/>
              <a:t>Explain incentives that can influence firms to use an international strategy.</a:t>
            </a:r>
          </a:p>
          <a:p>
            <a:pPr marL="628650" indent="-628650">
              <a:spcBef>
                <a:spcPts val="600"/>
              </a:spcBef>
              <a:buFont typeface="Arial" panose="020B0604020202020204" pitchFamily="34" charset="0"/>
              <a:buChar char="•"/>
              <a:tabLst>
                <a:tab pos="628650" algn="l"/>
              </a:tabLst>
            </a:pPr>
            <a:r>
              <a:rPr lang="en-US" sz="2400" dirty="0"/>
              <a:t>Identify three basic benefits firms gain by successfully implementing an international strategy.</a:t>
            </a:r>
          </a:p>
          <a:p>
            <a:pPr marL="628650" indent="-628650">
              <a:spcBef>
                <a:spcPts val="600"/>
              </a:spcBef>
              <a:buFont typeface="Arial" panose="020B0604020202020204" pitchFamily="34" charset="0"/>
              <a:buChar char="•"/>
              <a:tabLst>
                <a:tab pos="628650" algn="l"/>
              </a:tabLst>
            </a:pPr>
            <a:r>
              <a:rPr lang="en-US" sz="2400" dirty="0"/>
              <a:t>Explore the determinants of national advantage as the basis for international business-level strategies.</a:t>
            </a:r>
          </a:p>
          <a:p>
            <a:pPr marL="628650" indent="-628650">
              <a:spcBef>
                <a:spcPts val="600"/>
              </a:spcBef>
              <a:buFont typeface="Arial" panose="020B0604020202020204" pitchFamily="34" charset="0"/>
              <a:buChar char="•"/>
              <a:tabLst>
                <a:tab pos="628650" algn="l"/>
              </a:tabLst>
            </a:pPr>
            <a:r>
              <a:rPr lang="en-US" sz="2400" dirty="0"/>
              <a:t>Describe the three international corporate-level strategies.</a:t>
            </a:r>
          </a:p>
          <a:p>
            <a:pPr marL="628650" indent="-628650">
              <a:spcBef>
                <a:spcPts val="600"/>
              </a:spcBef>
              <a:buFont typeface="Arial" panose="020B0604020202020204" pitchFamily="34" charset="0"/>
              <a:buChar char="•"/>
              <a:tabLst>
                <a:tab pos="628650" algn="l"/>
              </a:tabLst>
            </a:pPr>
            <a:r>
              <a:rPr lang="en-US" sz="2400" dirty="0"/>
              <a:t>Identify and explain the five modes firms use to enter international markets.</a:t>
            </a:r>
          </a:p>
          <a:p>
            <a:pPr marL="628650" indent="-628650">
              <a:spcBef>
                <a:spcPts val="600"/>
              </a:spcBef>
              <a:buFont typeface="Arial" panose="020B0604020202020204" pitchFamily="34" charset="0"/>
              <a:buChar char="•"/>
              <a:tabLst>
                <a:tab pos="628650" algn="l"/>
              </a:tabLst>
            </a:pPr>
            <a:r>
              <a:rPr lang="en-US" sz="2400" dirty="0"/>
              <a:t>Discuss the strategic competitiveness outcomes associated with international strategies, particularly with an international diversification strategy.</a:t>
            </a:r>
          </a:p>
        </p:txBody>
      </p:sp>
    </p:spTree>
    <p:extLst>
      <p:ext uri="{BB962C8B-B14F-4D97-AF65-F5344CB8AC3E}">
        <p14:creationId xmlns:p14="http://schemas.microsoft.com/office/powerpoint/2010/main" val="262177215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F9CD3-9962-4BAB-8485-A6D5720FDCB4}"/>
              </a:ext>
            </a:extLst>
          </p:cNvPr>
          <p:cNvSpPr>
            <a:spLocks noGrp="1"/>
          </p:cNvSpPr>
          <p:nvPr>
            <p:ph type="title"/>
          </p:nvPr>
        </p:nvSpPr>
        <p:spPr>
          <a:xfrm>
            <a:off x="3325091" y="150887"/>
            <a:ext cx="8257309" cy="1041120"/>
          </a:xfrm>
        </p:spPr>
        <p:txBody>
          <a:bodyPr/>
          <a:lstStyle/>
          <a:p>
            <a:pPr algn="l"/>
            <a:r>
              <a:rPr lang="en-US" dirty="0">
                <a:solidFill>
                  <a:schemeClr val="bg1"/>
                </a:solidFill>
              </a:rPr>
              <a:t>Previous Week Recap</a:t>
            </a:r>
          </a:p>
        </p:txBody>
      </p:sp>
      <p:sp>
        <p:nvSpPr>
          <p:cNvPr id="3" name="Text Placeholder 2">
            <a:extLst>
              <a:ext uri="{FF2B5EF4-FFF2-40B4-BE49-F238E27FC236}">
                <a16:creationId xmlns:a16="http://schemas.microsoft.com/office/drawing/2014/main" id="{4597E7FE-9C6F-4E4E-A3FE-32E22E4BD5E6}"/>
              </a:ext>
            </a:extLst>
          </p:cNvPr>
          <p:cNvSpPr>
            <a:spLocks noGrp="1"/>
          </p:cNvSpPr>
          <p:nvPr>
            <p:ph type="body" sz="quarter" idx="10"/>
          </p:nvPr>
        </p:nvSpPr>
        <p:spPr>
          <a:xfrm>
            <a:off x="472440" y="1804036"/>
            <a:ext cx="11109960" cy="4657725"/>
          </a:xfrm>
        </p:spPr>
        <p:txBody>
          <a:bodyPr>
            <a:normAutofit/>
          </a:bodyPr>
          <a:lstStyle/>
          <a:p>
            <a:r>
              <a:rPr lang="en-US" sz="2400" dirty="0"/>
              <a:t>Why are merger and acquisition strategies popular in many firms competing in the global economy?</a:t>
            </a:r>
          </a:p>
          <a:p>
            <a:r>
              <a:rPr lang="en-US" sz="2400" dirty="0"/>
              <a:t>What reasons account for firms’ decisions to use acquisition strategies to achieving strategic competitiveness?</a:t>
            </a:r>
          </a:p>
          <a:p>
            <a:r>
              <a:rPr lang="en-US" sz="2400" dirty="0"/>
              <a:t>What are the seven primary problems that affect a firm’s efforts to successfully use an acquisition strategy?</a:t>
            </a:r>
          </a:p>
          <a:p>
            <a:r>
              <a:rPr lang="en-US" sz="2400" dirty="0"/>
              <a:t>What are the attributes associated with a successful acquisition strategy?</a:t>
            </a:r>
          </a:p>
          <a:p>
            <a:r>
              <a:rPr lang="en-US" sz="2400" dirty="0"/>
              <a:t>What are the short- and long-term outcomes associated with the different restructuring strategies?</a:t>
            </a:r>
          </a:p>
          <a:p>
            <a:pPr marL="0" indent="0">
              <a:buNone/>
            </a:pPr>
            <a:endParaRPr lang="en-US" sz="2400" dirty="0"/>
          </a:p>
          <a:p>
            <a:endParaRPr lang="en-US" sz="2400" dirty="0"/>
          </a:p>
          <a:p>
            <a:endParaRPr lang="en-US" sz="2400" dirty="0"/>
          </a:p>
          <a:p>
            <a:pPr marL="0" indent="0">
              <a:buNone/>
            </a:pPr>
            <a:endParaRPr lang="en-US" sz="2400" dirty="0"/>
          </a:p>
        </p:txBody>
      </p:sp>
      <p:pic>
        <p:nvPicPr>
          <p:cNvPr id="4" name="Picture 2">
            <a:extLst>
              <a:ext uri="{FF2B5EF4-FFF2-40B4-BE49-F238E27FC236}">
                <a16:creationId xmlns:a16="http://schemas.microsoft.com/office/drawing/2014/main" id="{27560178-47DB-4007-A812-70A89DF01762}"/>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9803192" y="4421869"/>
            <a:ext cx="2388808" cy="15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44932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3628"/>
            <a:ext cx="10972799" cy="1041120"/>
          </a:xfrm>
        </p:spPr>
        <p:txBody>
          <a:bodyPr>
            <a:normAutofit fontScale="90000"/>
          </a:bodyPr>
          <a:lstStyle/>
          <a:p>
            <a:r>
              <a:rPr lang="en-US" dirty="0">
                <a:solidFill>
                  <a:schemeClr val="bg1"/>
                </a:solidFill>
              </a:rPr>
              <a:t>Identifying </a:t>
            </a:r>
            <a:br>
              <a:rPr lang="en-US" dirty="0">
                <a:solidFill>
                  <a:schemeClr val="bg1"/>
                </a:solidFill>
              </a:rPr>
            </a:br>
            <a:r>
              <a:rPr lang="en-US" dirty="0">
                <a:solidFill>
                  <a:schemeClr val="bg1"/>
                </a:solidFill>
              </a:rPr>
              <a:t>International Opportunities</a:t>
            </a:r>
            <a:endParaRPr lang="en-US" sz="1800" dirty="0">
              <a:solidFill>
                <a:schemeClr val="bg1"/>
              </a:solidFill>
            </a:endParaRPr>
          </a:p>
        </p:txBody>
      </p:sp>
      <p:sp>
        <p:nvSpPr>
          <p:cNvPr id="5" name="Text Placeholder 4"/>
          <p:cNvSpPr>
            <a:spLocks noGrp="1"/>
          </p:cNvSpPr>
          <p:nvPr>
            <p:ph type="body" sz="quarter" idx="10"/>
          </p:nvPr>
        </p:nvSpPr>
        <p:spPr>
          <a:xfrm>
            <a:off x="609600" y="1666876"/>
            <a:ext cx="5196840" cy="4657725"/>
          </a:xfrm>
        </p:spPr>
        <p:txBody>
          <a:bodyPr/>
          <a:lstStyle/>
          <a:p>
            <a:r>
              <a:rPr lang="en-US" dirty="0"/>
              <a:t>An </a:t>
            </a:r>
            <a:r>
              <a:rPr lang="en-US" b="1" dirty="0"/>
              <a:t>international strategy </a:t>
            </a:r>
            <a:r>
              <a:rPr lang="en-US" dirty="0"/>
              <a:t>is a strategy through which the firm sells its goods or services outside its domestic market.</a:t>
            </a:r>
          </a:p>
          <a:p>
            <a:pPr lvl="1"/>
            <a:r>
              <a:rPr lang="en-US" dirty="0"/>
              <a:t>There are incentives for firms to use an international strategy and to diversify their operations geographically, and they can gain three basic benefits when they successfully do so.</a:t>
            </a:r>
          </a:p>
        </p:txBody>
      </p:sp>
      <p:pic>
        <p:nvPicPr>
          <p:cNvPr id="6" name="Picture Placeholder 4" descr="The incentives and basic benefits of international strategy are displayed in rounded rectangles in two columns. The incentives are as follows: Extend a product’s life cycle, Gain easier access to raw materials, Opportunities to integrate operations on a global scale, Opportunities to better use rapidly developing technologies, and Gain access to consumers in emerging markets. The basic benefits are as follows: Increased market size, Economies of scale and learning, and Location advantages." title="Figure 8.2 – Incentives and Benefits of International Strategy">
            <a:extLst>
              <a:ext uri="{FF2B5EF4-FFF2-40B4-BE49-F238E27FC236}">
                <a16:creationId xmlns:a16="http://schemas.microsoft.com/office/drawing/2014/main" id="{2B82057C-A02D-9F46-9833-2726F403DDA4}"/>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806440" y="1505016"/>
            <a:ext cx="5748604" cy="4291351"/>
          </a:xfrm>
          <a:prstGeom prst="rect">
            <a:avLst/>
          </a:prstGeom>
        </p:spPr>
      </p:pic>
    </p:spTree>
    <p:extLst>
      <p:ext uri="{BB962C8B-B14F-4D97-AF65-F5344CB8AC3E}">
        <p14:creationId xmlns:p14="http://schemas.microsoft.com/office/powerpoint/2010/main" val="64658581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63240" y="125058"/>
            <a:ext cx="5486400" cy="1041120"/>
          </a:xfrm>
        </p:spPr>
        <p:txBody>
          <a:bodyPr>
            <a:normAutofit/>
          </a:bodyPr>
          <a:lstStyle/>
          <a:p>
            <a:r>
              <a:rPr lang="en-US" sz="2800" dirty="0">
                <a:solidFill>
                  <a:schemeClr val="bg1"/>
                </a:solidFill>
              </a:rPr>
              <a:t>Opportunities and Outcomes of International Strategy</a:t>
            </a:r>
          </a:p>
        </p:txBody>
      </p:sp>
      <p:pic>
        <p:nvPicPr>
          <p:cNvPr id="5" name="Picture Placeholder 4" descr="A graphic shows the topics that are discussed in this chapter in a flowchart. &#10;&#10;The first column is labeled Identify International Opportunities. Below this heading are the words Basic Benefits. Below this, the basic benefits that can accrue to firms that successfully use international strategies are listed in a vertical rectangle. They are as follows: Increased market size, Economies of scale and learning, and Location advantages.&#10;&#10;The second column is labeled Explore Resources and Capabilities. Below this heading are the words international Strategies. Below, the international strategies that firms can use are listed in a vertical rectangle. They are as follows: International business-level strategy and International corporate-level strategy. International corporate-level strategy is broken down further and consists of Multidomestic strategy, Global strategy, and Transnational strategy.&#10;&#10;The third column is labeled Use Core Competencies. Below this heading are the words Modes of Entry. The five modes of entry firms can use to enter international markets for implementing their international strategies are listed in a vertical rectangle. They are as follows: Exporting, Licensing, Strategic alliances, Acquisitions, and New wholly owned subsidiary.&#10;&#10;The fifth column is labeled Strategic Competitiveness Outcomes. The two desired outcomes are listed in a vertical rectangle and are as follows: Improved performance and Enhanced innovation.&#10;&#10;A rightward-pointing arrow extends from the middle of the rectangle containing the modes of entry in the third column and points to Improved performance in the rectangle in the fifth column. Above this arrow, in the fourth column, is a rectangle labeled Management problems and risk. A downward-pointing arrow extends from the bottom-center of this rectangle and points to the arrow that connects the rectangle listing the modes of entry in the third column to the rectangle containing the strategic competitiveness outcomes in the fifth column.&#10;&#10;A second rightward-pointing arrow extends from the middle of the rectangle containing the modes of entry in the third column and points to Enhanced innovation in the rectangle in the fifth column. Below this arrow, in the fourth column, is a rectangle labeled Management problems and risk. An upward-pointing arrow extends from the top-center of this rectangle and points to the arrow that connects the rectangle listing the modes of entry in the third column to the rectangle containing the strategic competitiveness outcomes in the fifth column." title="Figure 8.1 – Opportunities and Outcomes of International Strategy"/>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81200" y="1828800"/>
            <a:ext cx="8229600" cy="4284878"/>
          </a:xfrm>
        </p:spPr>
      </p:pic>
    </p:spTree>
    <p:extLst>
      <p:ext uri="{BB962C8B-B14F-4D97-AF65-F5344CB8AC3E}">
        <p14:creationId xmlns:p14="http://schemas.microsoft.com/office/powerpoint/2010/main" val="217766283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193638"/>
            <a:ext cx="10972799" cy="1041120"/>
          </a:xfrm>
        </p:spPr>
        <p:txBody>
          <a:bodyPr>
            <a:normAutofit fontScale="90000"/>
          </a:bodyPr>
          <a:lstStyle/>
          <a:p>
            <a:r>
              <a:rPr lang="en-US" dirty="0">
                <a:solidFill>
                  <a:schemeClr val="bg1"/>
                </a:solidFill>
              </a:rPr>
              <a:t>Incentives to Use </a:t>
            </a:r>
            <a:br>
              <a:rPr lang="en-US" dirty="0">
                <a:solidFill>
                  <a:schemeClr val="bg1"/>
                </a:solidFill>
              </a:rPr>
            </a:br>
            <a:r>
              <a:rPr lang="en-US" dirty="0">
                <a:solidFill>
                  <a:schemeClr val="bg1"/>
                </a:solidFill>
              </a:rPr>
              <a:t>International Strategy</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Multiple factors and conditions are influencing the increasing use of international strategies, including opportunities to:</a:t>
            </a:r>
          </a:p>
          <a:p>
            <a:pPr lvl="1"/>
            <a:r>
              <a:rPr lang="en-US" dirty="0"/>
              <a:t>Extend a product’s life cycle</a:t>
            </a:r>
          </a:p>
          <a:p>
            <a:pPr lvl="1"/>
            <a:r>
              <a:rPr lang="en-US" dirty="0"/>
              <a:t>Gain access to critical raw materials, sometimes including relatively inexpensive labor</a:t>
            </a:r>
          </a:p>
          <a:p>
            <a:pPr lvl="1"/>
            <a:r>
              <a:rPr lang="en-US" dirty="0"/>
              <a:t>Integrate a firm’s operations on a global scale to better serve customers in different countries</a:t>
            </a:r>
          </a:p>
          <a:p>
            <a:pPr lvl="1"/>
            <a:r>
              <a:rPr lang="en-US" dirty="0"/>
              <a:t>Better serve customers whose needs appear to be more alike today as a result of global communications media and the Internet’s capabilities to inform</a:t>
            </a:r>
          </a:p>
          <a:p>
            <a:pPr lvl="1"/>
            <a:r>
              <a:rPr lang="en-US" dirty="0"/>
              <a:t>Meet increasing demand for goods and services that is surfacing in emerging markets</a:t>
            </a:r>
          </a:p>
        </p:txBody>
      </p:sp>
    </p:spTree>
    <p:extLst>
      <p:ext uri="{BB962C8B-B14F-4D97-AF65-F5344CB8AC3E}">
        <p14:creationId xmlns:p14="http://schemas.microsoft.com/office/powerpoint/2010/main" val="375232427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20390" y="125058"/>
            <a:ext cx="5646420" cy="1041120"/>
          </a:xfrm>
        </p:spPr>
        <p:txBody>
          <a:bodyPr>
            <a:normAutofit fontScale="90000"/>
          </a:bodyPr>
          <a:lstStyle/>
          <a:p>
            <a:r>
              <a:rPr lang="en-US" dirty="0">
                <a:solidFill>
                  <a:schemeClr val="bg1"/>
                </a:solidFill>
              </a:rPr>
              <a:t>Three Basic Benefits of International Strategy </a:t>
            </a:r>
            <a:r>
              <a:rPr lang="en-US" sz="1800" dirty="0">
                <a:solidFill>
                  <a:schemeClr val="bg1"/>
                </a:solidFill>
              </a:rPr>
              <a:t>(slide 1 of 3)</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2400" dirty="0"/>
              <a:t>When used effectively, international strategies yield three basic benefits:</a:t>
            </a:r>
          </a:p>
          <a:p>
            <a:pPr lvl="1">
              <a:buFont typeface="+mj-lt"/>
              <a:buAutoNum type="arabicPeriod"/>
            </a:pPr>
            <a:r>
              <a:rPr lang="en-US" sz="2000" dirty="0"/>
              <a:t>Increased market size</a:t>
            </a:r>
          </a:p>
          <a:p>
            <a:pPr lvl="1">
              <a:buFont typeface="+mj-lt"/>
              <a:buAutoNum type="arabicPeriod"/>
            </a:pPr>
            <a:r>
              <a:rPr lang="en-US" sz="2000" dirty="0"/>
              <a:t>Economies of scale and learning</a:t>
            </a:r>
          </a:p>
          <a:p>
            <a:pPr lvl="1">
              <a:buFont typeface="+mj-lt"/>
              <a:buAutoNum type="arabicPeriod"/>
            </a:pPr>
            <a:r>
              <a:rPr lang="en-US" sz="2000" dirty="0"/>
              <a:t>Location advantages</a:t>
            </a:r>
          </a:p>
          <a:p>
            <a:endParaRPr lang="en-US" sz="2400" dirty="0"/>
          </a:p>
          <a:p>
            <a:pPr marL="0" indent="0">
              <a:buNone/>
            </a:pPr>
            <a:r>
              <a:rPr lang="en-US" sz="2400" b="1" dirty="0"/>
              <a:t>1. Increased Market Size</a:t>
            </a:r>
          </a:p>
          <a:p>
            <a:r>
              <a:rPr lang="en-US" sz="2400" spc="-20" dirty="0"/>
              <a:t>Firms can expand their potential market size by using an international strategy to establish stronger positions outside their domestic market.</a:t>
            </a:r>
          </a:p>
          <a:p>
            <a:r>
              <a:rPr lang="en-US" sz="2400" dirty="0"/>
              <a:t>In general, larger international markets:</a:t>
            </a:r>
          </a:p>
          <a:p>
            <a:pPr lvl="1"/>
            <a:r>
              <a:rPr lang="en-US" sz="2000" dirty="0"/>
              <a:t>Offer higher potential returns</a:t>
            </a:r>
          </a:p>
          <a:p>
            <a:pPr lvl="1"/>
            <a:r>
              <a:rPr lang="en-US" sz="2000" dirty="0"/>
              <a:t>Pose less risk</a:t>
            </a:r>
          </a:p>
          <a:p>
            <a:pPr lvl="1"/>
            <a:r>
              <a:rPr lang="en-US" sz="2000" dirty="0"/>
              <a:t>Have a strong science base, which is needed to facilitate efforts to more effectively sell and</a:t>
            </a:r>
            <a:r>
              <a:rPr lang="en-US" sz="2000" spc="-1000" dirty="0"/>
              <a:t> </a:t>
            </a:r>
            <a:r>
              <a:rPr lang="en-US" sz="2000" dirty="0"/>
              <a:t>/</a:t>
            </a:r>
            <a:r>
              <a:rPr lang="en-US" sz="2000" spc="-1000" dirty="0"/>
              <a:t> </a:t>
            </a:r>
            <a:r>
              <a:rPr lang="en-US" sz="2000" dirty="0"/>
              <a:t>or deliver products that create value for customers</a:t>
            </a:r>
            <a:endParaRPr lang="en-US" sz="1800" dirty="0"/>
          </a:p>
        </p:txBody>
      </p:sp>
    </p:spTree>
    <p:extLst>
      <p:ext uri="{BB962C8B-B14F-4D97-AF65-F5344CB8AC3E}">
        <p14:creationId xmlns:p14="http://schemas.microsoft.com/office/powerpoint/2010/main" val="159477916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20390" y="136488"/>
            <a:ext cx="5417820" cy="1041120"/>
          </a:xfrm>
        </p:spPr>
        <p:txBody>
          <a:bodyPr>
            <a:normAutofit fontScale="90000"/>
          </a:bodyPr>
          <a:lstStyle/>
          <a:p>
            <a:r>
              <a:rPr lang="en-US" dirty="0">
                <a:solidFill>
                  <a:schemeClr val="bg1"/>
                </a:solidFill>
              </a:rPr>
              <a:t>Three Basic Benefits of International Strategy </a:t>
            </a:r>
            <a:r>
              <a:rPr lang="en-US" sz="1800" dirty="0">
                <a:solidFill>
                  <a:schemeClr val="bg1"/>
                </a:solidFill>
              </a:rPr>
              <a:t>(slide 2 of 3)</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0" indent="0">
              <a:buNone/>
            </a:pPr>
            <a:r>
              <a:rPr lang="en-US" sz="2400" b="1" dirty="0"/>
              <a:t>2. Economies of Scale and Learning</a:t>
            </a:r>
          </a:p>
          <a:p>
            <a:r>
              <a:rPr lang="en-US" sz="2400" dirty="0"/>
              <a:t>By expanding the number of markets in which they compete, firms may be able to enjoy </a:t>
            </a:r>
            <a:r>
              <a:rPr lang="en-US" sz="2400" b="1" dirty="0"/>
              <a:t>economies of scale</a:t>
            </a:r>
            <a:r>
              <a:rPr lang="en-US" sz="2400" dirty="0"/>
              <a:t>.</a:t>
            </a:r>
          </a:p>
          <a:p>
            <a:pPr lvl="1"/>
            <a:r>
              <a:rPr lang="en-US" sz="2000" spc="-10" dirty="0"/>
              <a:t>Firms that make continual process improvements enhance their ability to reduce costs and increase the value their products create for customers.</a:t>
            </a:r>
          </a:p>
          <a:p>
            <a:r>
              <a:rPr lang="en-US" sz="2400" dirty="0"/>
              <a:t>Firms may be able to exploit core competencies in international markets through resource and knowledge sharing between units and network partners across country borders.</a:t>
            </a:r>
          </a:p>
          <a:p>
            <a:pPr lvl="1"/>
            <a:r>
              <a:rPr lang="en-US" sz="2000" dirty="0"/>
              <a:t>By sharing resources and knowledge, firms can learn how to create synergy, which in turn can help each firm learn how to deliver higher quality products at a lower cost.</a:t>
            </a:r>
          </a:p>
          <a:p>
            <a:r>
              <a:rPr lang="en-US" sz="2400" spc="-10" dirty="0"/>
              <a:t>International markets provide firms with new learning opportunities, perhaps even in terms of research and development (R</a:t>
            </a:r>
            <a:r>
              <a:rPr lang="en-US" sz="2400" spc="-1000" dirty="0"/>
              <a:t> </a:t>
            </a:r>
            <a:r>
              <a:rPr lang="en-US" sz="2400" spc="-10" dirty="0"/>
              <a:t>&amp;</a:t>
            </a:r>
            <a:r>
              <a:rPr lang="en-US" sz="2400" spc="-1000" dirty="0"/>
              <a:t> </a:t>
            </a:r>
            <a:r>
              <a:rPr lang="en-US" sz="2400" spc="-10" dirty="0"/>
              <a:t>D) activities.</a:t>
            </a:r>
          </a:p>
          <a:p>
            <a:pPr lvl="1"/>
            <a:r>
              <a:rPr lang="en-US" sz="2000" dirty="0"/>
              <a:t>Increasing R</a:t>
            </a:r>
            <a:r>
              <a:rPr lang="en-US" sz="2000" spc="-1000" dirty="0"/>
              <a:t> </a:t>
            </a:r>
            <a:r>
              <a:rPr lang="en-US" sz="2000" dirty="0"/>
              <a:t>&amp;</a:t>
            </a:r>
            <a:r>
              <a:rPr lang="en-US" sz="2000" spc="-1000" dirty="0"/>
              <a:t> </a:t>
            </a:r>
            <a:r>
              <a:rPr lang="en-US" sz="2000" dirty="0"/>
              <a:t>D ability can contribute to the firm’s efforts to enhance innovation.</a:t>
            </a:r>
            <a:endParaRPr lang="en-US" sz="1600" dirty="0"/>
          </a:p>
        </p:txBody>
      </p:sp>
    </p:spTree>
    <p:extLst>
      <p:ext uri="{BB962C8B-B14F-4D97-AF65-F5344CB8AC3E}">
        <p14:creationId xmlns:p14="http://schemas.microsoft.com/office/powerpoint/2010/main" val="376705351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48990" y="170778"/>
            <a:ext cx="5303520" cy="1041120"/>
          </a:xfrm>
        </p:spPr>
        <p:txBody>
          <a:bodyPr>
            <a:normAutofit fontScale="90000"/>
          </a:bodyPr>
          <a:lstStyle/>
          <a:p>
            <a:r>
              <a:rPr lang="en-US" dirty="0">
                <a:solidFill>
                  <a:schemeClr val="bg1"/>
                </a:solidFill>
              </a:rPr>
              <a:t>Three Basic Benefits of International Strategy </a:t>
            </a:r>
            <a:r>
              <a:rPr lang="en-US" sz="1800" dirty="0">
                <a:solidFill>
                  <a:schemeClr val="bg1"/>
                </a:solidFill>
              </a:rPr>
              <a:t>(slide 3 of 3)</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0" indent="0">
              <a:buNone/>
            </a:pPr>
            <a:r>
              <a:rPr lang="en-US" sz="2400" b="1" dirty="0"/>
              <a:t>3. Location Advantages</a:t>
            </a:r>
          </a:p>
          <a:p>
            <a:r>
              <a:rPr lang="en-US" sz="2400" dirty="0"/>
              <a:t>Locating facilities outside their domestic market can sometimes help firms reduce costs.</a:t>
            </a:r>
          </a:p>
          <a:p>
            <a:r>
              <a:rPr lang="en-US" sz="2400" dirty="0"/>
              <a:t>Other location advantages include easier access to:</a:t>
            </a:r>
          </a:p>
          <a:p>
            <a:pPr lvl="1"/>
            <a:r>
              <a:rPr lang="en-US" sz="2000" dirty="0"/>
              <a:t>Lower cost labor</a:t>
            </a:r>
          </a:p>
          <a:p>
            <a:pPr lvl="1"/>
            <a:r>
              <a:rPr lang="en-US" sz="2000" dirty="0"/>
              <a:t>Energy</a:t>
            </a:r>
          </a:p>
          <a:p>
            <a:pPr lvl="1"/>
            <a:r>
              <a:rPr lang="en-US" sz="2000" dirty="0"/>
              <a:t>Natural resources</a:t>
            </a:r>
          </a:p>
          <a:p>
            <a:pPr lvl="1"/>
            <a:r>
              <a:rPr lang="en-US" sz="2000" dirty="0"/>
              <a:t>Critical supplies</a:t>
            </a:r>
          </a:p>
          <a:p>
            <a:pPr lvl="1"/>
            <a:r>
              <a:rPr lang="en-US" sz="2000" dirty="0"/>
              <a:t>Customers</a:t>
            </a:r>
          </a:p>
          <a:p>
            <a:r>
              <a:rPr lang="en-US" sz="2400" dirty="0"/>
              <a:t>The degree of benefit a firm can capture through a location advantage is affected by:</a:t>
            </a:r>
          </a:p>
          <a:p>
            <a:pPr lvl="1"/>
            <a:r>
              <a:rPr lang="en-US" sz="2000" dirty="0"/>
              <a:t>Manufacturing and distribution costs</a:t>
            </a:r>
          </a:p>
          <a:p>
            <a:pPr lvl="1"/>
            <a:r>
              <a:rPr lang="en-US" sz="2000" dirty="0"/>
              <a:t>The nature of international customers’ needs</a:t>
            </a:r>
          </a:p>
          <a:p>
            <a:pPr lvl="1"/>
            <a:r>
              <a:rPr lang="en-US" sz="2000" dirty="0"/>
              <a:t>Cultural and formal country institutions (e.g., laws and regulations)</a:t>
            </a:r>
            <a:endParaRPr lang="en-US" sz="1100" dirty="0"/>
          </a:p>
        </p:txBody>
      </p:sp>
    </p:spTree>
    <p:extLst>
      <p:ext uri="{BB962C8B-B14F-4D97-AF65-F5344CB8AC3E}">
        <p14:creationId xmlns:p14="http://schemas.microsoft.com/office/powerpoint/2010/main" val="261547394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216498"/>
            <a:ext cx="10972799" cy="1041120"/>
          </a:xfrm>
        </p:spPr>
        <p:txBody>
          <a:bodyPr/>
          <a:lstStyle/>
          <a:p>
            <a:r>
              <a:rPr lang="en-US" dirty="0">
                <a:solidFill>
                  <a:schemeClr val="bg1"/>
                </a:solidFill>
              </a:rPr>
              <a:t>International Strategies</a:t>
            </a:r>
            <a:endParaRPr lang="en-US" sz="1050" dirty="0">
              <a:solidFill>
                <a:schemeClr val="bg1"/>
              </a:solidFill>
            </a:endParaRPr>
          </a:p>
        </p:txBody>
      </p:sp>
      <p:sp>
        <p:nvSpPr>
          <p:cNvPr id="5" name="Text Placeholder 4"/>
          <p:cNvSpPr>
            <a:spLocks noGrp="1"/>
          </p:cNvSpPr>
          <p:nvPr>
            <p:ph type="body" sz="quarter" idx="10"/>
          </p:nvPr>
        </p:nvSpPr>
        <p:spPr>
          <a:xfrm>
            <a:off x="609600" y="1666876"/>
            <a:ext cx="11220450" cy="5053964"/>
          </a:xfrm>
        </p:spPr>
        <p:txBody>
          <a:bodyPr>
            <a:normAutofit fontScale="92500" lnSpcReduction="20000"/>
          </a:bodyPr>
          <a:lstStyle/>
          <a:p>
            <a:r>
              <a:rPr lang="en-US" sz="2400" dirty="0"/>
              <a:t>Firms choose to use one or both basic types of international strategy:</a:t>
            </a:r>
          </a:p>
          <a:p>
            <a:pPr lvl="1"/>
            <a:r>
              <a:rPr lang="en-US" dirty="0"/>
              <a:t>Business-level international strategy</a:t>
            </a:r>
          </a:p>
          <a:p>
            <a:pPr lvl="1"/>
            <a:r>
              <a:rPr lang="en-US" dirty="0"/>
              <a:t>Corporate-level international strategy</a:t>
            </a:r>
          </a:p>
          <a:p>
            <a:pPr marL="342900" lvl="1" indent="-342900"/>
            <a:r>
              <a:rPr lang="en-US" dirty="0"/>
              <a:t>To contribute to the firm’s efforts to achieve strategic competitiveness in the form of improved performance and enhanced innovation, each international strategy the firm uses must be based on one or more core competencies.</a:t>
            </a:r>
          </a:p>
          <a:p>
            <a:r>
              <a:rPr lang="en-US" sz="2400" dirty="0"/>
              <a:t>At the business level, firms select from among the generic strategies of:</a:t>
            </a:r>
          </a:p>
          <a:p>
            <a:pPr lvl="1"/>
            <a:r>
              <a:rPr lang="en-US" dirty="0"/>
              <a:t>Cost leadership</a:t>
            </a:r>
          </a:p>
          <a:p>
            <a:pPr lvl="1"/>
            <a:r>
              <a:rPr lang="en-US" dirty="0"/>
              <a:t>Differentiation</a:t>
            </a:r>
          </a:p>
          <a:p>
            <a:pPr lvl="1"/>
            <a:r>
              <a:rPr lang="en-US" dirty="0"/>
              <a:t>Focused cost leadership</a:t>
            </a:r>
          </a:p>
          <a:p>
            <a:pPr lvl="1"/>
            <a:r>
              <a:rPr lang="en-US" dirty="0"/>
              <a:t>Focused differentiation</a:t>
            </a:r>
          </a:p>
          <a:p>
            <a:pPr lvl="1"/>
            <a:r>
              <a:rPr lang="en-US" dirty="0"/>
              <a:t>Integrated cost leadership</a:t>
            </a:r>
            <a:r>
              <a:rPr lang="en-US" spc="-1000" dirty="0"/>
              <a:t> </a:t>
            </a:r>
            <a:r>
              <a:rPr lang="en-US" dirty="0"/>
              <a:t>/</a:t>
            </a:r>
            <a:r>
              <a:rPr lang="en-US" spc="-1000" dirty="0"/>
              <a:t> </a:t>
            </a:r>
            <a:r>
              <a:rPr lang="en-US" dirty="0"/>
              <a:t>differentiation</a:t>
            </a:r>
          </a:p>
          <a:p>
            <a:pPr marL="342900" lvl="1" indent="-342900"/>
            <a:r>
              <a:rPr lang="en-US" dirty="0"/>
              <a:t>At the corporate level, the following international strategies are considered:</a:t>
            </a:r>
          </a:p>
          <a:p>
            <a:pPr marL="742950" lvl="2" indent="-342900"/>
            <a:r>
              <a:rPr lang="en-US" sz="2400" dirty="0"/>
              <a:t>Multi</a:t>
            </a:r>
            <a:r>
              <a:rPr lang="en-US" sz="2400" spc="-1000" dirty="0"/>
              <a:t> </a:t>
            </a:r>
            <a:r>
              <a:rPr lang="en-US" sz="2400" dirty="0"/>
              <a:t>domestic</a:t>
            </a:r>
          </a:p>
          <a:p>
            <a:pPr marL="742950" lvl="2" indent="-342900"/>
            <a:r>
              <a:rPr lang="en-US" sz="2400" dirty="0"/>
              <a:t>Global</a:t>
            </a:r>
          </a:p>
          <a:p>
            <a:pPr marL="742950" lvl="2" indent="-342900"/>
            <a:r>
              <a:rPr lang="en-US" sz="2400" dirty="0"/>
              <a:t>Transnational</a:t>
            </a:r>
          </a:p>
        </p:txBody>
      </p:sp>
    </p:spTree>
    <p:extLst>
      <p:ext uri="{BB962C8B-B14F-4D97-AF65-F5344CB8AC3E}">
        <p14:creationId xmlns:p14="http://schemas.microsoft.com/office/powerpoint/2010/main" val="328749093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0219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Business-Level Strategy </a:t>
            </a: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a:xfrm>
            <a:off x="609600" y="1666876"/>
            <a:ext cx="11254740" cy="4962524"/>
          </a:xfrm>
        </p:spPr>
        <p:txBody>
          <a:bodyPr>
            <a:normAutofit fontScale="92500" lnSpcReduction="20000"/>
          </a:bodyPr>
          <a:lstStyle/>
          <a:p>
            <a:r>
              <a:rPr lang="en-US" sz="2600" dirty="0"/>
              <a:t>Firms considering the use of any international strategy first develop domestic-market strategies.</a:t>
            </a:r>
          </a:p>
          <a:p>
            <a:pPr lvl="1"/>
            <a:r>
              <a:rPr lang="en-US" dirty="0"/>
              <a:t>This is important because some of the capabilities and core competencies a firm has developed in its domestic market may possibly be used as the foundation for competitive success in international markets.</a:t>
            </a:r>
          </a:p>
          <a:p>
            <a:pPr lvl="2"/>
            <a:r>
              <a:rPr lang="en-US" dirty="0"/>
              <a:t>However, conditions in a firm’s domestic market affect the degree to which the firm can build on capabilities and core competencies it established to create capabilities and core competencies in international markets.</a:t>
            </a:r>
          </a:p>
          <a:p>
            <a:r>
              <a:rPr lang="en-US" sz="2600" dirty="0"/>
              <a:t>Research suggests that there are four determinants of national advantage (</a:t>
            </a:r>
            <a:r>
              <a:rPr lang="en-US" sz="2600" b="1" dirty="0"/>
              <a:t>Porter’s Diamond</a:t>
            </a:r>
            <a:r>
              <a:rPr lang="en-US" sz="2600" dirty="0"/>
              <a:t>):</a:t>
            </a:r>
          </a:p>
          <a:p>
            <a:pPr marL="800100" lvl="1" indent="-342900">
              <a:buFont typeface="+mj-lt"/>
              <a:buAutoNum type="arabicPeriod"/>
            </a:pPr>
            <a:r>
              <a:rPr lang="en-US" b="1" dirty="0"/>
              <a:t>Factors of production</a:t>
            </a:r>
          </a:p>
          <a:p>
            <a:pPr lvl="2"/>
            <a:r>
              <a:rPr lang="en-US" dirty="0"/>
              <a:t>Factors of production refer to the inputs necessary for a firm to compete in any industry:</a:t>
            </a:r>
          </a:p>
          <a:p>
            <a:pPr lvl="3"/>
            <a:r>
              <a:rPr lang="en-US" dirty="0"/>
              <a:t>Labor</a:t>
            </a:r>
          </a:p>
          <a:p>
            <a:pPr lvl="3"/>
            <a:r>
              <a:rPr lang="en-US" dirty="0"/>
              <a:t>Land</a:t>
            </a:r>
          </a:p>
          <a:p>
            <a:pPr lvl="3"/>
            <a:r>
              <a:rPr lang="en-US" dirty="0"/>
              <a:t>Natural resources</a:t>
            </a:r>
          </a:p>
          <a:p>
            <a:pPr lvl="3"/>
            <a:r>
              <a:rPr lang="en-US" dirty="0"/>
              <a:t>Capital</a:t>
            </a:r>
          </a:p>
          <a:p>
            <a:pPr lvl="3"/>
            <a:r>
              <a:rPr lang="en-US" dirty="0"/>
              <a:t>Infrastructure (transportation, delivery, and communication systems)</a:t>
            </a:r>
          </a:p>
        </p:txBody>
      </p:sp>
    </p:spTree>
    <p:extLst>
      <p:ext uri="{BB962C8B-B14F-4D97-AF65-F5344CB8AC3E}">
        <p14:creationId xmlns:p14="http://schemas.microsoft.com/office/powerpoint/2010/main" val="348940514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9076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Business-Level Strategy </a:t>
            </a: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pPr marL="914400" lvl="1" indent="-457200">
              <a:buFont typeface="+mj-lt"/>
              <a:buAutoNum type="arabicPeriod" startAt="2"/>
            </a:pPr>
            <a:r>
              <a:rPr lang="en-US" sz="2800" b="1" dirty="0"/>
              <a:t>Related and supporting industries</a:t>
            </a:r>
          </a:p>
          <a:p>
            <a:pPr marL="800100" lvl="1" indent="-342900">
              <a:buFont typeface="+mj-lt"/>
              <a:buAutoNum type="arabicPeriod" startAt="2"/>
            </a:pPr>
            <a:r>
              <a:rPr lang="en-US" sz="2800" b="1" dirty="0"/>
              <a:t>Demand conditions</a:t>
            </a:r>
          </a:p>
          <a:p>
            <a:pPr lvl="2"/>
            <a:r>
              <a:rPr lang="en-US" sz="2400" dirty="0"/>
              <a:t>Demand conditions is characterized by the nature and size of customers’ needs in the home market for the products firms competing in an industry produce.</a:t>
            </a:r>
          </a:p>
          <a:p>
            <a:pPr lvl="3">
              <a:buFont typeface="+mj-lt"/>
              <a:buChar char="•"/>
            </a:pPr>
            <a:r>
              <a:rPr lang="en-US" sz="2000" spc="-10" dirty="0"/>
              <a:t>Meeting customers’ demand allows the firm to develop scale-efficient facilities and enhance the capabilities and core competencies required to use those facilities, as well as use those enhanced capabilities and core competencies to its benefit as the firm diversifies geographically. </a:t>
            </a:r>
          </a:p>
          <a:p>
            <a:pPr marL="800100" lvl="1" indent="-342900">
              <a:buFont typeface="+mj-lt"/>
              <a:buAutoNum type="arabicPeriod" startAt="2"/>
            </a:pPr>
            <a:r>
              <a:rPr lang="en-US" sz="2800" b="1" dirty="0"/>
              <a:t>Patterns of firm strategy, structure, and rivalry</a:t>
            </a:r>
          </a:p>
          <a:p>
            <a:r>
              <a:rPr lang="en-US" dirty="0"/>
              <a:t>Interactions among the four determinants influence a firm’s choice of international business-level strategy.</a:t>
            </a:r>
          </a:p>
        </p:txBody>
      </p:sp>
    </p:spTree>
    <p:extLst>
      <p:ext uri="{BB962C8B-B14F-4D97-AF65-F5344CB8AC3E}">
        <p14:creationId xmlns:p14="http://schemas.microsoft.com/office/powerpoint/2010/main" val="424681851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92651" y="90768"/>
            <a:ext cx="5145437" cy="1041120"/>
          </a:xfrm>
        </p:spPr>
        <p:txBody>
          <a:bodyPr/>
          <a:lstStyle/>
          <a:p>
            <a:r>
              <a:rPr lang="en-US" sz="2800" dirty="0">
                <a:solidFill>
                  <a:schemeClr val="bg1"/>
                </a:solidFill>
              </a:rPr>
              <a:t>Determinants of National Advantage (Porter’s Diamond)</a:t>
            </a:r>
          </a:p>
        </p:txBody>
      </p:sp>
      <p:pic>
        <p:nvPicPr>
          <p:cNvPr id="5" name="Picture Placeholder 4" descr="A graphic shows the determinants of national advantage. &#10;&#10;In the foreground of the graphic is a vertical double-headed arrow and a horizontal double-headed arrow that intersect at 90 degrees, making a cross. In the top-left sector of the cross is a rounded square labeled Factors of production. In the top-right sector of the cross is a rounded square labeled Demand conditions. In the bottom-left sector of the cross is a rounded square labeled Firm strategy, structure, and rivalry. In the bottom-right sector of the cross is a rounded square labeled Related and supporting industries.&#10;&#10;In the background of the graphic behind the cross are three concentric circles. The outer circle is labeled Political. The middle circle is labeled Formal institutions: regulatory. The inner circle is labeled Informal institutions: culture." title="Figure 8.3 – Determinants of National Advantage"/>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667001" y="1524000"/>
            <a:ext cx="6858000" cy="4796028"/>
          </a:xfrm>
        </p:spPr>
      </p:pic>
    </p:spTree>
    <p:extLst>
      <p:ext uri="{BB962C8B-B14F-4D97-AF65-F5344CB8AC3E}">
        <p14:creationId xmlns:p14="http://schemas.microsoft.com/office/powerpoint/2010/main" val="129519658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219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Corporate-Level Strategy </a:t>
            </a:r>
            <a:r>
              <a:rPr lang="en-US" sz="1800" dirty="0">
                <a:solidFill>
                  <a:schemeClr val="bg1"/>
                </a:solidFill>
              </a:rPr>
              <a:t>(slide 1 of 5)</a:t>
            </a:r>
            <a:endParaRPr lang="en-US" sz="1050" dirty="0">
              <a:solidFill>
                <a:schemeClr val="bg1"/>
              </a:solidFill>
            </a:endParaRPr>
          </a:p>
        </p:txBody>
      </p:sp>
      <p:sp>
        <p:nvSpPr>
          <p:cNvPr id="5" name="Text Placeholder 4"/>
          <p:cNvSpPr>
            <a:spLocks noGrp="1"/>
          </p:cNvSpPr>
          <p:nvPr>
            <p:ph type="body" sz="quarter" idx="10"/>
          </p:nvPr>
        </p:nvSpPr>
        <p:spPr>
          <a:xfrm>
            <a:off x="609600" y="1666876"/>
            <a:ext cx="11369040" cy="4939664"/>
          </a:xfrm>
        </p:spPr>
        <p:txBody>
          <a:bodyPr>
            <a:normAutofit fontScale="92500" lnSpcReduction="20000"/>
          </a:bodyPr>
          <a:lstStyle/>
          <a:p>
            <a:r>
              <a:rPr lang="en-US" dirty="0"/>
              <a:t>International corporate-level strategy:</a:t>
            </a:r>
          </a:p>
          <a:p>
            <a:pPr lvl="1"/>
            <a:r>
              <a:rPr lang="en-US" dirty="0"/>
              <a:t>Is based, at least partially, on a firm’s international business-level strategy</a:t>
            </a:r>
          </a:p>
          <a:p>
            <a:pPr lvl="1"/>
            <a:r>
              <a:rPr lang="en-US" dirty="0"/>
              <a:t>Focuses on the scope of a firm’s operations through geographic diversification</a:t>
            </a:r>
          </a:p>
          <a:p>
            <a:pPr lvl="1"/>
            <a:r>
              <a:rPr lang="en-US" dirty="0"/>
              <a:t>Is required when the firm operates in multiple industries that are located in multiple countries or regions and in which it sells multiple products</a:t>
            </a:r>
          </a:p>
          <a:p>
            <a:pPr lvl="1"/>
            <a:r>
              <a:rPr lang="en-US" dirty="0"/>
              <a:t>Is guided by the headquarters unit</a:t>
            </a:r>
          </a:p>
          <a:p>
            <a:pPr lvl="2"/>
            <a:r>
              <a:rPr lang="en-US" sz="1800" dirty="0"/>
              <a:t>However, business- or country-level managers can have substantial strategic input depending on the type of international corporate-level strategy the firm uses.</a:t>
            </a:r>
          </a:p>
          <a:p>
            <a:r>
              <a:rPr lang="en-US" dirty="0"/>
              <a:t>There are </a:t>
            </a:r>
            <a:r>
              <a:rPr lang="en-US" b="1" dirty="0"/>
              <a:t>three</a:t>
            </a:r>
            <a:r>
              <a:rPr lang="en-US" dirty="0"/>
              <a:t> international corporate-level strategies:</a:t>
            </a:r>
          </a:p>
          <a:p>
            <a:pPr marL="857250" lvl="1" indent="-400050">
              <a:buFont typeface="+mj-lt"/>
              <a:buAutoNum type="arabicPeriod"/>
            </a:pPr>
            <a:r>
              <a:rPr lang="en-US" b="1" dirty="0"/>
              <a:t>Multi</a:t>
            </a:r>
            <a:r>
              <a:rPr lang="en-US" b="1" spc="-1000" dirty="0"/>
              <a:t> </a:t>
            </a:r>
            <a:r>
              <a:rPr lang="en-US" b="1" dirty="0"/>
              <a:t>domestic</a:t>
            </a:r>
          </a:p>
          <a:p>
            <a:pPr marL="857250" lvl="1" indent="-400050">
              <a:buFont typeface="+mj-lt"/>
              <a:buAutoNum type="arabicPeriod"/>
            </a:pPr>
            <a:r>
              <a:rPr lang="en-US" b="1" dirty="0"/>
              <a:t>Global</a:t>
            </a:r>
          </a:p>
          <a:p>
            <a:pPr marL="857250" lvl="1" indent="-400050">
              <a:buFont typeface="+mj-lt"/>
              <a:buAutoNum type="arabicPeriod"/>
            </a:pPr>
            <a:r>
              <a:rPr lang="en-US" b="1" dirty="0"/>
              <a:t>Transnational</a:t>
            </a:r>
          </a:p>
          <a:p>
            <a:r>
              <a:rPr lang="en-US" dirty="0"/>
              <a:t>The three international corporate-level strategies vary in terms of two dimensions:</a:t>
            </a:r>
          </a:p>
          <a:p>
            <a:pPr marL="857250" lvl="1" indent="-400050">
              <a:buFont typeface="+mj-lt"/>
              <a:buAutoNum type="arabicPeriod"/>
            </a:pPr>
            <a:r>
              <a:rPr lang="en-US" dirty="0"/>
              <a:t>The need for global integration</a:t>
            </a:r>
          </a:p>
          <a:p>
            <a:pPr marL="857250" lvl="1" indent="-400050">
              <a:buFont typeface="+mj-lt"/>
              <a:buAutoNum type="arabicPeriod"/>
            </a:pPr>
            <a:r>
              <a:rPr lang="en-US" dirty="0"/>
              <a:t>The need for local responsiveness</a:t>
            </a:r>
          </a:p>
        </p:txBody>
      </p:sp>
    </p:spTree>
    <p:extLst>
      <p:ext uri="{BB962C8B-B14F-4D97-AF65-F5344CB8AC3E}">
        <p14:creationId xmlns:p14="http://schemas.microsoft.com/office/powerpoint/2010/main" val="2533351240"/>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239358"/>
            <a:ext cx="10972797" cy="1041120"/>
          </a:xfrm>
        </p:spPr>
        <p:txBody>
          <a:bodyPr/>
          <a:lstStyle/>
          <a:p>
            <a:r>
              <a:rPr lang="en-US" sz="2800" b="0" dirty="0">
                <a:solidFill>
                  <a:schemeClr val="bg1"/>
                </a:solidFill>
              </a:rPr>
              <a:t>International Corporate-Level Strategies</a:t>
            </a:r>
          </a:p>
        </p:txBody>
      </p:sp>
      <p:pic>
        <p:nvPicPr>
          <p:cNvPr id="5" name="Picture Placeholder 4" descr="A graphic compares the three international corporate-level strategies in terms of two dimensions—the need for global integration and the need for local responsiveness.&#10;&#10;The graphic contains a large square. In the top-left of the square is a circle labeled Global strategy. In the top-right of the square is a circle labeled Transnational strategy. In the bottom-right of the square is a circle labeled Multi domestic strategy.&#10;&#10;To the left of the square is the label Need for Global Integration centered in bold. The bottom-left tip of the square is labeled Low. The top-left tip of the square is labeled High.&#10;&#10;Below the square is the label Need for Local Responsiveness centered in bold. The bottom-left tip of the square is labeled Low. The bottom-right tip of the square is labeled High." title="Figure 8.4 – International Corporate-Level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3057755" y="1524000"/>
            <a:ext cx="6076493" cy="4800600"/>
          </a:xfrm>
        </p:spPr>
      </p:pic>
    </p:spTree>
    <p:extLst>
      <p:ext uri="{BB962C8B-B14F-4D97-AF65-F5344CB8AC3E}">
        <p14:creationId xmlns:p14="http://schemas.microsoft.com/office/powerpoint/2010/main" val="1219539665"/>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4791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Corporate-Level Strategy </a:t>
            </a:r>
            <a:r>
              <a:rPr lang="en-US" sz="1800" dirty="0">
                <a:solidFill>
                  <a:schemeClr val="bg1"/>
                </a:solidFill>
              </a:rPr>
              <a:t>(slide 2 of 4)</a:t>
            </a:r>
            <a:endParaRPr lang="en-US" sz="1050" dirty="0">
              <a:solidFill>
                <a:schemeClr val="bg1"/>
              </a:solidFill>
            </a:endParaRPr>
          </a:p>
        </p:txBody>
      </p:sp>
      <p:sp>
        <p:nvSpPr>
          <p:cNvPr id="5" name="Text Placeholder 4"/>
          <p:cNvSpPr>
            <a:spLocks noGrp="1"/>
          </p:cNvSpPr>
          <p:nvPr>
            <p:ph type="body" sz="quarter" idx="10"/>
          </p:nvPr>
        </p:nvSpPr>
        <p:spPr>
          <a:xfrm>
            <a:off x="609601" y="1438276"/>
            <a:ext cx="11083290" cy="4893944"/>
          </a:xfrm>
        </p:spPr>
        <p:txBody>
          <a:bodyPr>
            <a:normAutofit/>
          </a:bodyPr>
          <a:lstStyle/>
          <a:p>
            <a:pPr marL="0" indent="0">
              <a:buNone/>
            </a:pPr>
            <a:r>
              <a:rPr lang="en-US" sz="2400" b="1" dirty="0"/>
              <a:t>1. Multi</a:t>
            </a:r>
            <a:r>
              <a:rPr lang="en-US" sz="2400" b="1" spc="-1000" dirty="0"/>
              <a:t> </a:t>
            </a:r>
            <a:r>
              <a:rPr lang="en-US" sz="2400" b="1" dirty="0"/>
              <a:t>domestic Strategy</a:t>
            </a:r>
          </a:p>
          <a:p>
            <a:r>
              <a:rPr lang="en-US" sz="2400" dirty="0"/>
              <a:t>A </a:t>
            </a:r>
            <a:r>
              <a:rPr lang="en-US" sz="2400" b="1" dirty="0"/>
              <a:t>multi</a:t>
            </a:r>
            <a:r>
              <a:rPr lang="en-US" sz="2400" b="1" spc="-1000" dirty="0"/>
              <a:t> </a:t>
            </a:r>
            <a:r>
              <a:rPr lang="en-US" sz="2400" b="1" dirty="0"/>
              <a:t>domestic strategy </a:t>
            </a:r>
            <a:r>
              <a:rPr lang="en-US" sz="2400" dirty="0"/>
              <a:t>is an international strategy in which strategic and operating decisions are decentralized to the strategic business units in individual countries or regions for allowing each unit the opportunity to tailor products to the local market.</a:t>
            </a:r>
          </a:p>
          <a:p>
            <a:r>
              <a:rPr lang="en-US" sz="2400" dirty="0"/>
              <a:t>A multi</a:t>
            </a:r>
            <a:r>
              <a:rPr lang="en-US" sz="2400" spc="-1000" dirty="0"/>
              <a:t> </a:t>
            </a:r>
            <a:r>
              <a:rPr lang="en-US" sz="2400" dirty="0"/>
              <a:t>domestic strategy:</a:t>
            </a:r>
          </a:p>
          <a:p>
            <a:pPr lvl="1"/>
            <a:r>
              <a:rPr lang="en-US" sz="2000" dirty="0"/>
              <a:t>Focuses on competition within each country in which the firm competes</a:t>
            </a:r>
          </a:p>
          <a:p>
            <a:pPr lvl="1"/>
            <a:r>
              <a:rPr lang="en-US" sz="2000" dirty="0"/>
              <a:t>Is most appropriate for use when the differences between the markets a firm serves and the customers in them are significant</a:t>
            </a:r>
          </a:p>
          <a:p>
            <a:pPr lvl="1"/>
            <a:r>
              <a:rPr lang="en-US" sz="2000" dirty="0"/>
              <a:t>Usually expands the firm’s local market share because the firm focuses its attention on the local clientele’s needs</a:t>
            </a:r>
          </a:p>
          <a:p>
            <a:pPr lvl="1"/>
            <a:r>
              <a:rPr lang="en-US" sz="2000" dirty="0"/>
              <a:t>Results in less knowledge sharing for the corporation as a whole because of the differences between markets, decentralization, and the different international business-level strategies employed by local units</a:t>
            </a:r>
          </a:p>
          <a:p>
            <a:pPr lvl="1"/>
            <a:r>
              <a:rPr lang="en-US" sz="2000" spc="-40" dirty="0"/>
              <a:t>Does not allow economies of scale to develop and thus can be more costly</a:t>
            </a:r>
          </a:p>
        </p:txBody>
      </p:sp>
    </p:spTree>
    <p:extLst>
      <p:ext uri="{BB962C8B-B14F-4D97-AF65-F5344CB8AC3E}">
        <p14:creationId xmlns:p14="http://schemas.microsoft.com/office/powerpoint/2010/main" val="129394647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Corporate-Level Strategy </a:t>
            </a:r>
            <a:r>
              <a:rPr lang="en-US" sz="1800" dirty="0">
                <a:solidFill>
                  <a:schemeClr val="bg1"/>
                </a:solidFill>
              </a:rPr>
              <a:t>(slide 3 of 4)</a:t>
            </a:r>
            <a:endParaRPr lang="en-US" sz="1050" dirty="0">
              <a:solidFill>
                <a:schemeClr val="bg1"/>
              </a:solidFill>
            </a:endParaRPr>
          </a:p>
        </p:txBody>
      </p:sp>
      <p:sp>
        <p:nvSpPr>
          <p:cNvPr id="5" name="Text Placeholder 4"/>
          <p:cNvSpPr>
            <a:spLocks noGrp="1"/>
          </p:cNvSpPr>
          <p:nvPr>
            <p:ph type="body" sz="quarter" idx="10"/>
          </p:nvPr>
        </p:nvSpPr>
        <p:spPr>
          <a:xfrm>
            <a:off x="609600" y="1552576"/>
            <a:ext cx="11346180" cy="4928234"/>
          </a:xfrm>
        </p:spPr>
        <p:txBody>
          <a:bodyPr>
            <a:normAutofit/>
          </a:bodyPr>
          <a:lstStyle/>
          <a:p>
            <a:pPr marL="0" indent="0">
              <a:buNone/>
            </a:pPr>
            <a:r>
              <a:rPr lang="en-US" sz="2400" b="1" dirty="0"/>
              <a:t>2. Global Strategy</a:t>
            </a:r>
          </a:p>
          <a:p>
            <a:r>
              <a:rPr lang="en-US" sz="2400" dirty="0"/>
              <a:t>A </a:t>
            </a:r>
            <a:r>
              <a:rPr lang="en-US" sz="2400" b="1" dirty="0"/>
              <a:t>global strategy </a:t>
            </a:r>
            <a:r>
              <a:rPr lang="en-US" sz="2400" dirty="0"/>
              <a:t>is an international strategy in which a firm’s home office determines the strategies that business units are to use in each country or region.</a:t>
            </a:r>
          </a:p>
          <a:p>
            <a:r>
              <a:rPr lang="en-US" sz="2400" dirty="0"/>
              <a:t>A firm using a global strategy:</a:t>
            </a:r>
          </a:p>
          <a:p>
            <a:pPr lvl="1"/>
            <a:r>
              <a:rPr lang="en-US" sz="2000" dirty="0"/>
              <a:t>Seeks to develop economies of scale</a:t>
            </a:r>
          </a:p>
          <a:p>
            <a:pPr lvl="1"/>
            <a:r>
              <a:rPr lang="en-US" sz="2000" dirty="0"/>
              <a:t>Assumes customers throughout the world have similar needs</a:t>
            </a:r>
          </a:p>
          <a:p>
            <a:r>
              <a:rPr lang="en-US" sz="2400" dirty="0"/>
              <a:t>A global strategy:</a:t>
            </a:r>
          </a:p>
          <a:p>
            <a:pPr lvl="1"/>
            <a:r>
              <a:rPr lang="en-US" sz="2000" dirty="0"/>
              <a:t>Assumes more standardization of products across country boundaries</a:t>
            </a:r>
          </a:p>
          <a:p>
            <a:pPr lvl="1"/>
            <a:r>
              <a:rPr lang="en-US" sz="2000" dirty="0"/>
              <a:t>Offers greater opportunities to take innovations developed at the corporate level, or in one market, and apply them to other markets</a:t>
            </a:r>
          </a:p>
          <a:p>
            <a:pPr lvl="1"/>
            <a:r>
              <a:rPr lang="en-US" sz="2000" dirty="0"/>
              <a:t>Is most effective when the differences between markets and the customers the firm is serving are insignificant</a:t>
            </a:r>
          </a:p>
          <a:p>
            <a:pPr lvl="1"/>
            <a:r>
              <a:rPr lang="en-US" sz="2000" dirty="0"/>
              <a:t>Requires efficient operations in order to be implemented successfully</a:t>
            </a:r>
          </a:p>
        </p:txBody>
      </p:sp>
    </p:spTree>
    <p:extLst>
      <p:ext uri="{BB962C8B-B14F-4D97-AF65-F5344CB8AC3E}">
        <p14:creationId xmlns:p14="http://schemas.microsoft.com/office/powerpoint/2010/main" val="64265485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70778"/>
            <a:ext cx="10972799" cy="1041120"/>
          </a:xfrm>
        </p:spPr>
        <p:txBody>
          <a:bodyPr>
            <a:normAutofit fontScale="90000"/>
          </a:bodyPr>
          <a:lstStyle/>
          <a:p>
            <a:r>
              <a:rPr lang="en-US" dirty="0"/>
              <a:t> </a:t>
            </a:r>
            <a:r>
              <a:rPr lang="en-US" dirty="0">
                <a:solidFill>
                  <a:schemeClr val="bg1"/>
                </a:solidFill>
              </a:rPr>
              <a:t>International </a:t>
            </a:r>
            <a:br>
              <a:rPr lang="en-US" dirty="0">
                <a:solidFill>
                  <a:schemeClr val="bg1"/>
                </a:solidFill>
              </a:rPr>
            </a:br>
            <a:r>
              <a:rPr lang="en-US" dirty="0">
                <a:solidFill>
                  <a:schemeClr val="bg1"/>
                </a:solidFill>
              </a:rPr>
              <a:t>Corporate-Level Strategy </a:t>
            </a:r>
            <a:r>
              <a:rPr lang="en-US" sz="1800" dirty="0">
                <a:solidFill>
                  <a:schemeClr val="bg1"/>
                </a:solidFill>
              </a:rPr>
              <a:t>(slide 4 of 4)</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sz="2400" b="1" dirty="0"/>
              <a:t>3. Transnational Strategy</a:t>
            </a:r>
          </a:p>
          <a:p>
            <a:r>
              <a:rPr lang="en-US" sz="2400" dirty="0"/>
              <a:t>A </a:t>
            </a:r>
            <a:r>
              <a:rPr lang="en-US" sz="2400" b="1" dirty="0"/>
              <a:t>transnational strategy </a:t>
            </a:r>
            <a:r>
              <a:rPr lang="en-US" sz="2400" dirty="0"/>
              <a:t>is an international strategy through which the firm seeks to achieve both global efficiency and local responsiveness.</a:t>
            </a:r>
          </a:p>
          <a:p>
            <a:r>
              <a:rPr lang="en-US" sz="2400" dirty="0"/>
              <a:t>A transnational strategy:</a:t>
            </a:r>
          </a:p>
          <a:p>
            <a:pPr lvl="1"/>
            <a:r>
              <a:rPr lang="en-US" sz="2000" dirty="0"/>
              <a:t>Integrates characteristics of both multi</a:t>
            </a:r>
            <a:r>
              <a:rPr lang="en-US" sz="2000" spc="-1000" dirty="0"/>
              <a:t> </a:t>
            </a:r>
            <a:r>
              <a:rPr lang="en-US" sz="2000" dirty="0"/>
              <a:t>domestic and global strategies</a:t>
            </a:r>
          </a:p>
          <a:p>
            <a:pPr lvl="1"/>
            <a:r>
              <a:rPr lang="en-US" sz="2000" dirty="0"/>
              <a:t>Requires “flexible coordination”—building a shared vision and individual commitment through an integrated network—in order to be implemented</a:t>
            </a:r>
          </a:p>
          <a:p>
            <a:pPr lvl="1"/>
            <a:r>
              <a:rPr lang="en-US" sz="2000" dirty="0"/>
              <a:t>Is difficult to use because of its conflicting goals</a:t>
            </a:r>
          </a:p>
          <a:p>
            <a:pPr lvl="1"/>
            <a:r>
              <a:rPr lang="en-US" sz="2000" dirty="0"/>
              <a:t>Can produce higher performance than multi</a:t>
            </a:r>
            <a:r>
              <a:rPr lang="en-US" sz="2000" spc="-1000" dirty="0"/>
              <a:t> </a:t>
            </a:r>
            <a:r>
              <a:rPr lang="en-US" sz="2000" dirty="0"/>
              <a:t>domestic or global strategies if implemented effectively</a:t>
            </a:r>
          </a:p>
          <a:p>
            <a:pPr lvl="1"/>
            <a:r>
              <a:rPr lang="en-US" sz="2000" dirty="0"/>
              <a:t>Is becoming increasingly necessary to successfully compete in international markets</a:t>
            </a:r>
          </a:p>
        </p:txBody>
      </p:sp>
    </p:spTree>
    <p:extLst>
      <p:ext uri="{BB962C8B-B14F-4D97-AF65-F5344CB8AC3E}">
        <p14:creationId xmlns:p14="http://schemas.microsoft.com/office/powerpoint/2010/main" val="210698581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16498"/>
            <a:ext cx="10972799" cy="1041120"/>
          </a:xfrm>
        </p:spPr>
        <p:txBody>
          <a:bodyPr/>
          <a:lstStyle/>
          <a:p>
            <a:r>
              <a:rPr lang="en-US" dirty="0">
                <a:solidFill>
                  <a:schemeClr val="bg1"/>
                </a:solidFill>
              </a:rPr>
              <a:t>Environmental Trends</a:t>
            </a:r>
            <a:endParaRPr lang="en-US" sz="1800" dirty="0">
              <a:solidFill>
                <a:schemeClr val="bg1"/>
              </a:solidFill>
            </a:endParaRPr>
          </a:p>
        </p:txBody>
      </p:sp>
      <p:sp>
        <p:nvSpPr>
          <p:cNvPr id="5" name="Text Placeholder 4"/>
          <p:cNvSpPr>
            <a:spLocks noGrp="1"/>
          </p:cNvSpPr>
          <p:nvPr>
            <p:ph type="body" sz="quarter" idx="10"/>
          </p:nvPr>
        </p:nvSpPr>
        <p:spPr/>
        <p:txBody>
          <a:bodyPr/>
          <a:lstStyle/>
          <a:p>
            <a:r>
              <a:rPr lang="en-US" dirty="0"/>
              <a:t>Two important trends influencing a firm’s choice and use of international strategies, particularly international corporate-level strategies, are:</a:t>
            </a:r>
          </a:p>
          <a:p>
            <a:pPr marL="857250" lvl="1" indent="-400050">
              <a:buFont typeface="+mj-lt"/>
              <a:buAutoNum type="arabicPeriod"/>
            </a:pPr>
            <a:r>
              <a:rPr lang="en-US" dirty="0"/>
              <a:t>Liability of foreignness</a:t>
            </a:r>
          </a:p>
          <a:p>
            <a:pPr marL="857250" lvl="1" indent="-400050">
              <a:buFont typeface="+mj-lt"/>
              <a:buAutoNum type="arabicPeriod"/>
            </a:pPr>
            <a:r>
              <a:rPr lang="en-US" dirty="0"/>
              <a:t>Regionalization</a:t>
            </a:r>
            <a:endParaRPr lang="en-US" sz="1600" dirty="0"/>
          </a:p>
        </p:txBody>
      </p:sp>
    </p:spTree>
    <p:extLst>
      <p:ext uri="{BB962C8B-B14F-4D97-AF65-F5344CB8AC3E}">
        <p14:creationId xmlns:p14="http://schemas.microsoft.com/office/powerpoint/2010/main" val="1033015511"/>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36488"/>
            <a:ext cx="10972799" cy="1041120"/>
          </a:xfrm>
        </p:spPr>
        <p:txBody>
          <a:bodyPr/>
          <a:lstStyle/>
          <a:p>
            <a:r>
              <a:rPr lang="en-US" dirty="0">
                <a:solidFill>
                  <a:schemeClr val="bg1"/>
                </a:solidFill>
              </a:rPr>
              <a:t>Liability of Foreignness</a:t>
            </a:r>
            <a:endParaRPr lang="en-US" sz="1800" dirty="0">
              <a:solidFill>
                <a:schemeClr val="bg1"/>
              </a:solidFill>
            </a:endParaRPr>
          </a:p>
        </p:txBody>
      </p:sp>
      <p:sp>
        <p:nvSpPr>
          <p:cNvPr id="5" name="Text Placeholder 4"/>
          <p:cNvSpPr>
            <a:spLocks noGrp="1"/>
          </p:cNvSpPr>
          <p:nvPr>
            <p:ph type="body" sz="quarter" idx="10"/>
          </p:nvPr>
        </p:nvSpPr>
        <p:spPr/>
        <p:txBody>
          <a:bodyPr/>
          <a:lstStyle/>
          <a:p>
            <a:r>
              <a:rPr lang="en-US" i="1" dirty="0"/>
              <a:t>Liability of foreignness </a:t>
            </a:r>
            <a:r>
              <a:rPr lang="en-US" dirty="0"/>
              <a:t>is a set of costs associated with various issues firms face when entering foreign markets, including:</a:t>
            </a:r>
          </a:p>
          <a:p>
            <a:pPr lvl="1"/>
            <a:r>
              <a:rPr lang="en-US" dirty="0"/>
              <a:t>Unfamiliar operating environments</a:t>
            </a:r>
          </a:p>
          <a:p>
            <a:pPr lvl="1"/>
            <a:r>
              <a:rPr lang="en-US" dirty="0"/>
              <a:t>Economic, administrative, and cultural differences</a:t>
            </a:r>
          </a:p>
          <a:p>
            <a:pPr lvl="1"/>
            <a:r>
              <a:rPr lang="en-US" dirty="0"/>
              <a:t>The challenges of coordination over distances</a:t>
            </a:r>
          </a:p>
          <a:p>
            <a:pPr lvl="2"/>
            <a:r>
              <a:rPr lang="en-US" dirty="0"/>
              <a:t>Four types of distances associated with liability of foreignness are:</a:t>
            </a:r>
          </a:p>
          <a:p>
            <a:pPr marL="1657350" lvl="3" indent="-285750">
              <a:buFont typeface="+mj-lt"/>
              <a:buAutoNum type="arabicPeriod"/>
            </a:pPr>
            <a:r>
              <a:rPr lang="en-US" dirty="0"/>
              <a:t>Cultural</a:t>
            </a:r>
          </a:p>
          <a:p>
            <a:pPr marL="1657350" lvl="3" indent="-285750">
              <a:buFont typeface="+mj-lt"/>
              <a:buAutoNum type="arabicPeriod"/>
            </a:pPr>
            <a:r>
              <a:rPr lang="en-US" dirty="0"/>
              <a:t>Administrative</a:t>
            </a:r>
          </a:p>
          <a:p>
            <a:pPr marL="1657350" lvl="3" indent="-285750">
              <a:buFont typeface="+mj-lt"/>
              <a:buAutoNum type="arabicPeriod"/>
            </a:pPr>
            <a:r>
              <a:rPr lang="en-US" dirty="0"/>
              <a:t>Geographic</a:t>
            </a:r>
          </a:p>
          <a:p>
            <a:pPr marL="1657350" lvl="3" indent="-285750">
              <a:buFont typeface="+mj-lt"/>
              <a:buAutoNum type="arabicPeriod"/>
            </a:pPr>
            <a:r>
              <a:rPr lang="en-US" dirty="0"/>
              <a:t>Economic</a:t>
            </a:r>
          </a:p>
        </p:txBody>
      </p:sp>
    </p:spTree>
    <p:extLst>
      <p:ext uri="{BB962C8B-B14F-4D97-AF65-F5344CB8AC3E}">
        <p14:creationId xmlns:p14="http://schemas.microsoft.com/office/powerpoint/2010/main" val="271736243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6721" y="147918"/>
            <a:ext cx="10972799" cy="1041120"/>
          </a:xfrm>
        </p:spPr>
        <p:txBody>
          <a:bodyPr/>
          <a:lstStyle/>
          <a:p>
            <a:r>
              <a:rPr lang="en-US" dirty="0">
                <a:solidFill>
                  <a:schemeClr val="bg1"/>
                </a:solidFill>
              </a:rPr>
              <a:t>Regionalization</a:t>
            </a:r>
            <a:endParaRPr lang="en-US" sz="18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3200" dirty="0"/>
              <a:t>Some firms choose to concentrate their international strategies on regions (e.g., the European Union, Asia, Latin America) rather than on individual country markets.</a:t>
            </a:r>
          </a:p>
          <a:p>
            <a:pPr lvl="1"/>
            <a:r>
              <a:rPr lang="en-US" sz="2800" dirty="0"/>
              <a:t>Regionalization has numerous benefits:</a:t>
            </a:r>
          </a:p>
          <a:p>
            <a:pPr lvl="2"/>
            <a:r>
              <a:rPr lang="en-US" sz="2400" dirty="0"/>
              <a:t>It allows a firm to marshal its resources to compete effectively rather than spread its limited resources across multiple country-specific international markets.</a:t>
            </a:r>
          </a:p>
          <a:p>
            <a:pPr lvl="2"/>
            <a:r>
              <a:rPr lang="en-US" sz="2400" dirty="0"/>
              <a:t>Focusing on a particular region allows the firm to better understand the cultures, legal and social norms, and other factors that are important for effective competition.</a:t>
            </a:r>
          </a:p>
          <a:p>
            <a:pPr lvl="2"/>
            <a:r>
              <a:rPr lang="en-US" sz="2400" dirty="0"/>
              <a:t>Markets may be more similar, which would possibly allow coordination and sharing of resources.</a:t>
            </a:r>
          </a:p>
        </p:txBody>
      </p:sp>
    </p:spTree>
    <p:extLst>
      <p:ext uri="{BB962C8B-B14F-4D97-AF65-F5344CB8AC3E}">
        <p14:creationId xmlns:p14="http://schemas.microsoft.com/office/powerpoint/2010/main" val="3538332664"/>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0"/>
            <a:ext cx="10972799" cy="1041120"/>
          </a:xfrm>
        </p:spPr>
        <p:txBody>
          <a:bodyPr>
            <a:normAutofit fontScale="90000"/>
          </a:bodyPr>
          <a:lstStyle/>
          <a:p>
            <a:r>
              <a:rPr lang="en-US" dirty="0">
                <a:solidFill>
                  <a:schemeClr val="bg1"/>
                </a:solidFill>
              </a:rPr>
              <a:t>Choice of </a:t>
            </a:r>
            <a:br>
              <a:rPr lang="en-US" dirty="0">
                <a:solidFill>
                  <a:schemeClr val="bg1"/>
                </a:solidFill>
              </a:rPr>
            </a:br>
            <a:r>
              <a:rPr lang="en-US" dirty="0">
                <a:solidFill>
                  <a:schemeClr val="bg1"/>
                </a:solidFill>
              </a:rPr>
              <a:t>International Entry Mode</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Firms can use one or more of five entry modes to enter international markets:</a:t>
            </a:r>
          </a:p>
          <a:p>
            <a:pPr marL="800100" lvl="1" indent="-342900">
              <a:buFont typeface="+mj-lt"/>
              <a:buAutoNum type="arabicPeriod"/>
            </a:pPr>
            <a:r>
              <a:rPr lang="en-US" b="1" dirty="0"/>
              <a:t>Exporting</a:t>
            </a:r>
          </a:p>
          <a:p>
            <a:pPr marL="800100" lvl="1" indent="-342900">
              <a:buFont typeface="+mj-lt"/>
              <a:buAutoNum type="arabicPeriod"/>
            </a:pPr>
            <a:r>
              <a:rPr lang="en-US" b="1" dirty="0"/>
              <a:t>Licensing</a:t>
            </a:r>
          </a:p>
          <a:p>
            <a:pPr marL="800100" lvl="1" indent="-342900">
              <a:buFont typeface="+mj-lt"/>
              <a:buAutoNum type="arabicPeriod"/>
            </a:pPr>
            <a:r>
              <a:rPr lang="en-US" b="1" dirty="0"/>
              <a:t>Strategic alliances</a:t>
            </a:r>
          </a:p>
          <a:p>
            <a:pPr marL="800100" lvl="1" indent="-342900">
              <a:buFont typeface="+mj-lt"/>
              <a:buAutoNum type="arabicPeriod"/>
            </a:pPr>
            <a:r>
              <a:rPr lang="en-US" b="1" dirty="0"/>
              <a:t>Acquisitions</a:t>
            </a:r>
          </a:p>
          <a:p>
            <a:pPr marL="800100" lvl="1" indent="-342900">
              <a:buFont typeface="+mj-lt"/>
              <a:buAutoNum type="arabicPeriod"/>
            </a:pPr>
            <a:r>
              <a:rPr lang="en-US" b="1" dirty="0"/>
              <a:t>New wholly owned subsidiaries</a:t>
            </a:r>
          </a:p>
          <a:p>
            <a:r>
              <a:rPr lang="en-US" dirty="0"/>
              <a:t>Each means of market entry has its advantages and disadvantages, suggesting that the choice of entry mode can affect the degree of success the firm achieves by implementing an international strategy.</a:t>
            </a:r>
            <a:endParaRPr lang="en-US" sz="2000" dirty="0"/>
          </a:p>
        </p:txBody>
      </p:sp>
    </p:spTree>
    <p:extLst>
      <p:ext uri="{BB962C8B-B14F-4D97-AF65-F5344CB8AC3E}">
        <p14:creationId xmlns:p14="http://schemas.microsoft.com/office/powerpoint/2010/main" val="170434189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3" y="182208"/>
            <a:ext cx="10972797" cy="1041120"/>
          </a:xfrm>
        </p:spPr>
        <p:txBody>
          <a:bodyPr/>
          <a:lstStyle/>
          <a:p>
            <a:r>
              <a:rPr lang="en-US" sz="2800" dirty="0">
                <a:solidFill>
                  <a:schemeClr val="bg1"/>
                </a:solidFill>
              </a:rPr>
              <a:t>Modes of Entry and Their Characteristics</a:t>
            </a:r>
          </a:p>
        </p:txBody>
      </p:sp>
      <p:pic>
        <p:nvPicPr>
          <p:cNvPr id="5" name="Picture Placeholder 4" descr="The five modes of entry into international markets and the characteristics of each mode of entry are shown in two columns. &#10;&#10;The first type of entry listed is Exporting. Its characteristics are High cost, low control.&#10;&#10;The second type of entry listed is Licensing. Its characteristics are Low cost, low risk, little control, low returns.&#10;&#10;The third type of entry listed is Strategic alliances. Its characteristics are Shared costs, shared resources, shared risks, problems of integration, left parenthesis, for example, two corporate cultures, right parenthesis.&#10;&#10;The fourth type of entry listed is Acquisitions. Its characteristics are Quick access to new markets, high costs, complex negotiations, problems of merging with domestic operations.&#10;&#10;The fifth type of entry listed is New wholly owned subsidiary. Its characteristics are Complex, often costly, time consuming, high risk, maximum control, potential above-average returns." title="Figure 8.5 – Modes of Entry and Their Characteristic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325012" y="1632895"/>
            <a:ext cx="6881699" cy="5042897"/>
          </a:xfrm>
        </p:spPr>
      </p:pic>
    </p:spTree>
    <p:extLst>
      <p:ext uri="{BB962C8B-B14F-4D97-AF65-F5344CB8AC3E}">
        <p14:creationId xmlns:p14="http://schemas.microsoft.com/office/powerpoint/2010/main" val="210226521"/>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10972799" cy="1041120"/>
          </a:xfrm>
        </p:spPr>
        <p:txBody>
          <a:bodyPr/>
          <a:lstStyle/>
          <a:p>
            <a:r>
              <a:rPr lang="en-US" dirty="0">
                <a:solidFill>
                  <a:schemeClr val="bg1"/>
                </a:solidFill>
              </a:rPr>
              <a:t>Exporting</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i="1" dirty="0"/>
              <a:t>Exporting</a:t>
            </a:r>
            <a:r>
              <a:rPr lang="en-US" dirty="0"/>
              <a:t> is an entry mode through which the firm sends products it produces in its domestic market to international markets.</a:t>
            </a:r>
          </a:p>
          <a:p>
            <a:r>
              <a:rPr lang="en-US" dirty="0"/>
              <a:t>Exporting:</a:t>
            </a:r>
          </a:p>
          <a:p>
            <a:pPr lvl="1"/>
            <a:r>
              <a:rPr lang="en-US" dirty="0"/>
              <a:t>Is the initial mode of entry used for many firms</a:t>
            </a:r>
          </a:p>
          <a:p>
            <a:pPr lvl="1"/>
            <a:r>
              <a:rPr lang="en-US" dirty="0"/>
              <a:t>Is a popular entry mode choice for small businesses to initiate an international strategy</a:t>
            </a:r>
          </a:p>
          <a:p>
            <a:pPr lvl="1"/>
            <a:r>
              <a:rPr lang="en-US" dirty="0"/>
              <a:t>Requires no foreign manufacturing expertise</a:t>
            </a:r>
          </a:p>
          <a:p>
            <a:pPr lvl="1"/>
            <a:r>
              <a:rPr lang="en-US" dirty="0"/>
              <a:t>Allows firms to avoid the expense of establishing operations in host countries (e.g., in countries outside their home countries) in which they have chosen to compete</a:t>
            </a:r>
          </a:p>
          <a:p>
            <a:pPr lvl="1"/>
            <a:r>
              <a:rPr lang="en-US" dirty="0"/>
              <a:t>Requires firms to establish some means of marketing and distributing their products in host countries in which they have chosen to compete</a:t>
            </a:r>
          </a:p>
          <a:p>
            <a:pPr lvl="1"/>
            <a:r>
              <a:rPr lang="en-US" dirty="0"/>
              <a:t>Can have significant costs (e.g., transportation, tariffs)</a:t>
            </a:r>
          </a:p>
          <a:p>
            <a:pPr lvl="1"/>
            <a:r>
              <a:rPr lang="en-US" dirty="0"/>
              <a:t>Has been made easier due to the Internet</a:t>
            </a:r>
            <a:endParaRPr lang="en-US" sz="1800" dirty="0"/>
          </a:p>
        </p:txBody>
      </p:sp>
    </p:spTree>
    <p:extLst>
      <p:ext uri="{BB962C8B-B14F-4D97-AF65-F5344CB8AC3E}">
        <p14:creationId xmlns:p14="http://schemas.microsoft.com/office/powerpoint/2010/main" val="2128263435"/>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6711" y="125058"/>
            <a:ext cx="10972799" cy="1041120"/>
          </a:xfrm>
        </p:spPr>
        <p:txBody>
          <a:bodyPr/>
          <a:lstStyle/>
          <a:p>
            <a:r>
              <a:rPr lang="en-US" dirty="0">
                <a:solidFill>
                  <a:schemeClr val="bg1"/>
                </a:solidFill>
              </a:rPr>
              <a:t>Licensing</a:t>
            </a:r>
            <a:endParaRPr lang="en-US" sz="1800" dirty="0">
              <a:solidFill>
                <a:schemeClr val="bg1"/>
              </a:solidFill>
            </a:endParaRPr>
          </a:p>
        </p:txBody>
      </p:sp>
      <p:sp>
        <p:nvSpPr>
          <p:cNvPr id="5" name="Text Placeholder 4"/>
          <p:cNvSpPr>
            <a:spLocks noGrp="1"/>
          </p:cNvSpPr>
          <p:nvPr>
            <p:ph type="body" sz="quarter" idx="10"/>
          </p:nvPr>
        </p:nvSpPr>
        <p:spPr>
          <a:xfrm>
            <a:off x="609600" y="1580827"/>
            <a:ext cx="11138115" cy="5036949"/>
          </a:xfrm>
        </p:spPr>
        <p:txBody>
          <a:bodyPr>
            <a:normAutofit/>
          </a:bodyPr>
          <a:lstStyle/>
          <a:p>
            <a:pPr>
              <a:spcBef>
                <a:spcPts val="300"/>
              </a:spcBef>
            </a:pPr>
            <a:r>
              <a:rPr lang="en-US" sz="2400" i="1" dirty="0"/>
              <a:t>Licensing </a:t>
            </a:r>
            <a:r>
              <a:rPr lang="en-US" sz="2400" dirty="0"/>
              <a:t>is an entry mode in which an agreement is formed that allows a foreign company to purchase the right to manufacture and sell a firm’s products within a host country’s market.</a:t>
            </a:r>
          </a:p>
          <a:p>
            <a:pPr lvl="1">
              <a:spcBef>
                <a:spcPts val="300"/>
              </a:spcBef>
            </a:pPr>
            <a:r>
              <a:rPr lang="en-US" sz="2000" dirty="0"/>
              <a:t>The licensor is normally paid a royalty on each unit produced and sold.</a:t>
            </a:r>
          </a:p>
          <a:p>
            <a:pPr lvl="1">
              <a:spcBef>
                <a:spcPts val="300"/>
              </a:spcBef>
            </a:pPr>
            <a:r>
              <a:rPr lang="en-US" sz="2000" dirty="0"/>
              <a:t>The licensee takes the risks and makes the monetary investments in facilities for manufacturing, marketing, and distributing products.</a:t>
            </a:r>
          </a:p>
          <a:p>
            <a:pPr>
              <a:spcBef>
                <a:spcPts val="300"/>
              </a:spcBef>
            </a:pPr>
            <a:r>
              <a:rPr lang="en-US" sz="2400" dirty="0"/>
              <a:t>Licensing:</a:t>
            </a:r>
          </a:p>
          <a:p>
            <a:pPr lvl="1">
              <a:spcBef>
                <a:spcPts val="300"/>
              </a:spcBef>
            </a:pPr>
            <a:r>
              <a:rPr lang="en-US" sz="2000" dirty="0"/>
              <a:t>Is possibly the least costly form of international diversification</a:t>
            </a:r>
          </a:p>
          <a:p>
            <a:pPr lvl="1">
              <a:spcBef>
                <a:spcPts val="300"/>
              </a:spcBef>
            </a:pPr>
            <a:r>
              <a:rPr lang="en-US" sz="2000" dirty="0"/>
              <a:t>Is an attractive entry mode option for smaller and newer firms</a:t>
            </a:r>
          </a:p>
          <a:p>
            <a:pPr lvl="1">
              <a:spcBef>
                <a:spcPts val="300"/>
              </a:spcBef>
            </a:pPr>
            <a:r>
              <a:rPr lang="en-US" sz="2000" spc="-20" dirty="0"/>
              <a:t>Allows firms to obtain a larger market and faster returns for their products</a:t>
            </a:r>
          </a:p>
          <a:p>
            <a:pPr lvl="1">
              <a:spcBef>
                <a:spcPts val="300"/>
              </a:spcBef>
            </a:pPr>
            <a:r>
              <a:rPr lang="en-US" sz="2000" dirty="0"/>
              <a:t>Gives the licensor little control over selling and distribution</a:t>
            </a:r>
          </a:p>
          <a:p>
            <a:pPr lvl="1">
              <a:spcBef>
                <a:spcPts val="300"/>
              </a:spcBef>
            </a:pPr>
            <a:r>
              <a:rPr lang="en-US" sz="2000" dirty="0"/>
              <a:t>Provides the least potential returns because returns must be shared between the licensor and the licensee</a:t>
            </a:r>
          </a:p>
          <a:p>
            <a:pPr lvl="1">
              <a:spcBef>
                <a:spcPts val="300"/>
              </a:spcBef>
            </a:pPr>
            <a:r>
              <a:rPr lang="en-US" sz="2000" spc="-10" dirty="0"/>
              <a:t>Carries the risk of a licensee learning a licensor’s technology to produce and sell a competitive product after the licensing agreement expires</a:t>
            </a:r>
            <a:endParaRPr lang="en-US" sz="1600" spc="-10" dirty="0"/>
          </a:p>
        </p:txBody>
      </p:sp>
    </p:spTree>
    <p:extLst>
      <p:ext uri="{BB962C8B-B14F-4D97-AF65-F5344CB8AC3E}">
        <p14:creationId xmlns:p14="http://schemas.microsoft.com/office/powerpoint/2010/main" val="2687000205"/>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6488"/>
            <a:ext cx="10972799" cy="1041120"/>
          </a:xfrm>
        </p:spPr>
        <p:txBody>
          <a:bodyPr/>
          <a:lstStyle/>
          <a:p>
            <a:r>
              <a:rPr lang="en-US" dirty="0">
                <a:solidFill>
                  <a:schemeClr val="bg1"/>
                </a:solidFill>
              </a:rPr>
              <a:t>Strategic Alliances </a:t>
            </a:r>
            <a:r>
              <a:rPr lang="en-US" sz="1800" dirty="0">
                <a:solidFill>
                  <a:schemeClr val="bg1"/>
                </a:solidFill>
              </a:rPr>
              <a:t>(slide 1 of 2)</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 </a:t>
            </a:r>
            <a:r>
              <a:rPr lang="en-US" i="1" dirty="0"/>
              <a:t>strategic alliance </a:t>
            </a:r>
            <a:r>
              <a:rPr lang="en-US" dirty="0"/>
              <a:t>involves a firm collaborating with another company in a different setting in order to enter one or more international markets.</a:t>
            </a:r>
          </a:p>
          <a:p>
            <a:r>
              <a:rPr lang="en-US" dirty="0"/>
              <a:t>Strategic alliances are a popular entry mode because they allow a firm to connect with an experienced partner already in the market.</a:t>
            </a:r>
          </a:p>
          <a:p>
            <a:r>
              <a:rPr lang="en-US" dirty="0"/>
              <a:t>When using strategic alliances:</a:t>
            </a:r>
          </a:p>
          <a:p>
            <a:pPr lvl="1"/>
            <a:r>
              <a:rPr lang="en-US" dirty="0"/>
              <a:t>Firms share the risks, and the resources required to enter international markets.</a:t>
            </a:r>
          </a:p>
          <a:p>
            <a:pPr lvl="1"/>
            <a:r>
              <a:rPr lang="en-US" dirty="0"/>
              <a:t>Partners bring their unique resources together for the purpose of working collaboratively.</a:t>
            </a:r>
          </a:p>
          <a:p>
            <a:pPr lvl="2"/>
            <a:r>
              <a:rPr lang="en-US" sz="2200" spc="-20" dirty="0"/>
              <a:t>This can facilitate developing new capabilities and core competencies that may contribute to each firm’s strategic competitiveness.</a:t>
            </a:r>
          </a:p>
        </p:txBody>
      </p:sp>
    </p:spTree>
    <p:extLst>
      <p:ext uri="{BB962C8B-B14F-4D97-AF65-F5344CB8AC3E}">
        <p14:creationId xmlns:p14="http://schemas.microsoft.com/office/powerpoint/2010/main" val="35056456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1" y="113628"/>
            <a:ext cx="10972799" cy="1041120"/>
          </a:xfrm>
        </p:spPr>
        <p:txBody>
          <a:bodyPr/>
          <a:lstStyle/>
          <a:p>
            <a:r>
              <a:rPr lang="en-US" dirty="0">
                <a:solidFill>
                  <a:schemeClr val="bg1"/>
                </a:solidFill>
              </a:rPr>
              <a:t>Strategic Alliances </a:t>
            </a:r>
            <a:r>
              <a:rPr lang="en-US" sz="1800" dirty="0">
                <a:solidFill>
                  <a:schemeClr val="bg1"/>
                </a:solidFill>
              </a:rPr>
              <a:t>(slide 2 of 2)</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sz="2400" dirty="0"/>
              <a:t>The primary reasons of failure for strategic alliances are:</a:t>
            </a:r>
          </a:p>
          <a:p>
            <a:pPr lvl="1"/>
            <a:r>
              <a:rPr lang="en-US" sz="2000" dirty="0"/>
              <a:t>Incompatible partners</a:t>
            </a:r>
          </a:p>
          <a:p>
            <a:pPr lvl="1"/>
            <a:r>
              <a:rPr lang="en-US" sz="2000" dirty="0"/>
              <a:t>Conflict between the partners</a:t>
            </a:r>
          </a:p>
          <a:p>
            <a:pPr lvl="1"/>
            <a:r>
              <a:rPr lang="en-US" sz="2000" dirty="0"/>
              <a:t>Difficulty in managing</a:t>
            </a:r>
          </a:p>
          <a:p>
            <a:r>
              <a:rPr lang="en-US" sz="2400" dirty="0"/>
              <a:t>Establishing trust between partners is critical.</a:t>
            </a:r>
          </a:p>
          <a:p>
            <a:pPr lvl="1"/>
            <a:r>
              <a:rPr lang="en-US" sz="2000" dirty="0"/>
              <a:t>Alliance success is correlated with the amount of trust.</a:t>
            </a:r>
          </a:p>
          <a:p>
            <a:pPr lvl="1"/>
            <a:r>
              <a:rPr lang="en-US" sz="2000" dirty="0"/>
              <a:t>Efforts to build trust are affected by the following issues:</a:t>
            </a:r>
          </a:p>
          <a:p>
            <a:pPr lvl="2"/>
            <a:r>
              <a:rPr lang="en-US" sz="1800" dirty="0"/>
              <a:t>The initial condition of the relationship</a:t>
            </a:r>
          </a:p>
          <a:p>
            <a:pPr lvl="2"/>
            <a:r>
              <a:rPr lang="en-US" sz="1800" dirty="0"/>
              <a:t>The negotiation process to arrive at an agreement</a:t>
            </a:r>
          </a:p>
          <a:p>
            <a:pPr lvl="2"/>
            <a:r>
              <a:rPr lang="en-US" sz="1800" dirty="0"/>
              <a:t>Partner interactions</a:t>
            </a:r>
          </a:p>
          <a:p>
            <a:pPr lvl="2"/>
            <a:r>
              <a:rPr lang="en-US" sz="1800" dirty="0"/>
              <a:t>External events</a:t>
            </a:r>
          </a:p>
          <a:p>
            <a:pPr lvl="2"/>
            <a:r>
              <a:rPr lang="en-US" sz="1800" dirty="0"/>
              <a:t>The cultures of the countries involved</a:t>
            </a:r>
          </a:p>
          <a:p>
            <a:pPr lvl="2"/>
            <a:r>
              <a:rPr lang="en-US" sz="1800" dirty="0"/>
              <a:t>The relationships between the countries’ governments</a:t>
            </a:r>
          </a:p>
        </p:txBody>
      </p:sp>
    </p:spTree>
    <p:extLst>
      <p:ext uri="{BB962C8B-B14F-4D97-AF65-F5344CB8AC3E}">
        <p14:creationId xmlns:p14="http://schemas.microsoft.com/office/powerpoint/2010/main" val="1391190395"/>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0991" y="113628"/>
            <a:ext cx="10972799" cy="1041120"/>
          </a:xfrm>
        </p:spPr>
        <p:txBody>
          <a:bodyPr/>
          <a:lstStyle/>
          <a:p>
            <a:r>
              <a:rPr lang="en-US" dirty="0">
                <a:solidFill>
                  <a:schemeClr val="bg1"/>
                </a:solidFill>
              </a:rPr>
              <a:t>Acquisitions</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pPr>
              <a:spcBef>
                <a:spcPts val="300"/>
              </a:spcBef>
            </a:pPr>
            <a:r>
              <a:rPr lang="en-US" dirty="0"/>
              <a:t>A </a:t>
            </a:r>
            <a:r>
              <a:rPr lang="en-US" i="1" dirty="0"/>
              <a:t>cross-border acquisition </a:t>
            </a:r>
            <a:r>
              <a:rPr lang="en-US" dirty="0"/>
              <a:t>is an entry mode through which a firm from one country acquires a stake in or purchases all of a firm located in another country.</a:t>
            </a:r>
          </a:p>
          <a:p>
            <a:pPr>
              <a:spcBef>
                <a:spcPts val="300"/>
              </a:spcBef>
            </a:pPr>
            <a:r>
              <a:rPr lang="en-US" dirty="0"/>
              <a:t>A cross-border acquisition:</a:t>
            </a:r>
          </a:p>
          <a:p>
            <a:pPr lvl="1">
              <a:spcBef>
                <a:spcPts val="300"/>
              </a:spcBef>
            </a:pPr>
            <a:r>
              <a:rPr lang="en-US" dirty="0"/>
              <a:t>Often is the quickest means for a firm to enter an international market</a:t>
            </a:r>
          </a:p>
          <a:p>
            <a:pPr lvl="1">
              <a:spcBef>
                <a:spcPts val="300"/>
              </a:spcBef>
            </a:pPr>
            <a:r>
              <a:rPr lang="en-US" dirty="0"/>
              <a:t>Is used less frequently to enter a market where corruption affects business transactions</a:t>
            </a:r>
          </a:p>
          <a:p>
            <a:pPr lvl="1">
              <a:spcBef>
                <a:spcPts val="300"/>
              </a:spcBef>
            </a:pPr>
            <a:r>
              <a:rPr lang="en-US" dirty="0"/>
              <a:t>Is more likely to be used as an entry mode when a firm’s operations are human-capital intensive</a:t>
            </a:r>
          </a:p>
          <a:p>
            <a:pPr lvl="1">
              <a:spcBef>
                <a:spcPts val="300"/>
              </a:spcBef>
            </a:pPr>
            <a:r>
              <a:rPr lang="en-US" dirty="0"/>
              <a:t>Is not easy to successfully complete and operate</a:t>
            </a:r>
          </a:p>
          <a:p>
            <a:pPr marL="342900" lvl="1" indent="-342900">
              <a:spcBef>
                <a:spcPts val="300"/>
              </a:spcBef>
            </a:pPr>
            <a:r>
              <a:rPr lang="en-US" sz="2800" dirty="0"/>
              <a:t>Compared to domestic acquisitions, cross-border acquisitions:</a:t>
            </a:r>
          </a:p>
          <a:p>
            <a:pPr lvl="1">
              <a:spcBef>
                <a:spcPts val="300"/>
              </a:spcBef>
            </a:pPr>
            <a:r>
              <a:rPr lang="en-US" dirty="0"/>
              <a:t>Often require debt financing to complete</a:t>
            </a:r>
          </a:p>
          <a:p>
            <a:pPr lvl="1">
              <a:spcBef>
                <a:spcPts val="300"/>
              </a:spcBef>
            </a:pPr>
            <a:r>
              <a:rPr lang="en-US" dirty="0"/>
              <a:t>Have more complicated negotiations</a:t>
            </a:r>
          </a:p>
          <a:p>
            <a:pPr lvl="1">
              <a:spcBef>
                <a:spcPts val="300"/>
              </a:spcBef>
            </a:pPr>
            <a:r>
              <a:rPr lang="en-US" dirty="0"/>
              <a:t>Experience more difficulty in merging the two firms due to different corporate cultures as well as different social cultures and practices</a:t>
            </a:r>
            <a:endParaRPr lang="en-US" sz="1600" dirty="0"/>
          </a:p>
        </p:txBody>
      </p:sp>
    </p:spTree>
    <p:extLst>
      <p:ext uri="{BB962C8B-B14F-4D97-AF65-F5344CB8AC3E}">
        <p14:creationId xmlns:p14="http://schemas.microsoft.com/office/powerpoint/2010/main" val="993265511"/>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170778"/>
            <a:ext cx="10972799" cy="1041120"/>
          </a:xfrm>
        </p:spPr>
        <p:txBody>
          <a:bodyPr/>
          <a:lstStyle/>
          <a:p>
            <a:r>
              <a:rPr lang="en-US" dirty="0">
                <a:solidFill>
                  <a:schemeClr val="bg1"/>
                </a:solidFill>
              </a:rPr>
              <a:t>New Wholly Owned Subsidiary</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r>
              <a:rPr lang="en-US" dirty="0"/>
              <a:t>A </a:t>
            </a:r>
            <a:r>
              <a:rPr lang="en-US" b="1" dirty="0"/>
              <a:t>greenfield venture </a:t>
            </a:r>
            <a:r>
              <a:rPr lang="en-US" dirty="0"/>
              <a:t>is an entry mode through which a firm invests directly in another country or market by establishing a new wholly owned subsidiary.</a:t>
            </a:r>
          </a:p>
          <a:p>
            <a:r>
              <a:rPr lang="en-US" dirty="0"/>
              <a:t>A greenfield venture:</a:t>
            </a:r>
          </a:p>
          <a:p>
            <a:pPr lvl="1"/>
            <a:r>
              <a:rPr lang="en-US" dirty="0"/>
              <a:t>Is the most expensive and risky means of entering a new international market</a:t>
            </a:r>
          </a:p>
          <a:p>
            <a:pPr lvl="1"/>
            <a:r>
              <a:rPr lang="en-US" dirty="0"/>
              <a:t>Is complex to create</a:t>
            </a:r>
          </a:p>
          <a:p>
            <a:pPr lvl="1"/>
            <a:r>
              <a:rPr lang="en-US" dirty="0"/>
              <a:t>Affords maximum control to the firm</a:t>
            </a:r>
          </a:p>
          <a:p>
            <a:pPr lvl="1"/>
            <a:r>
              <a:rPr lang="en-US" dirty="0"/>
              <a:t>Has the greatest amount of potential to contribute to the firm’s strategic competitiveness</a:t>
            </a:r>
          </a:p>
          <a:p>
            <a:pPr lvl="1"/>
            <a:r>
              <a:rPr lang="en-US" dirty="0"/>
              <a:t>Is used more prominently when the firm’s business relies significantly on the quality of its capital-intensive manufacturing facilities</a:t>
            </a:r>
          </a:p>
          <a:p>
            <a:pPr lvl="1"/>
            <a:r>
              <a:rPr lang="en-US" dirty="0"/>
              <a:t>May require the hiring of a host-country national or consultant in order to obtain knowledge and expertise about the new market</a:t>
            </a:r>
          </a:p>
          <a:p>
            <a:pPr lvl="1"/>
            <a:r>
              <a:rPr lang="en-US" dirty="0"/>
              <a:t>May not be a preferable mode of entry when the country risk is high</a:t>
            </a:r>
            <a:endParaRPr lang="en-US" sz="1050" dirty="0"/>
          </a:p>
        </p:txBody>
      </p:sp>
    </p:spTree>
    <p:extLst>
      <p:ext uri="{BB962C8B-B14F-4D97-AF65-F5344CB8AC3E}">
        <p14:creationId xmlns:p14="http://schemas.microsoft.com/office/powerpoint/2010/main" val="1939066974"/>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6721" y="227928"/>
            <a:ext cx="10972799" cy="1041120"/>
          </a:xfrm>
        </p:spPr>
        <p:txBody>
          <a:bodyPr/>
          <a:lstStyle/>
          <a:p>
            <a:r>
              <a:rPr lang="en-US" dirty="0">
                <a:solidFill>
                  <a:schemeClr val="bg1"/>
                </a:solidFill>
              </a:rPr>
              <a:t>Dynamics of Mode of Entry</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To enter a global market, a firm selects the entry mode that is best suited to its situation.</a:t>
            </a:r>
          </a:p>
          <a:p>
            <a:pPr lvl="1"/>
            <a:r>
              <a:rPr lang="en-US" dirty="0"/>
              <a:t>In some instances, the various options will be followed sequentially, beginning with exporting and eventually leading to greenfield ventures.</a:t>
            </a:r>
          </a:p>
          <a:p>
            <a:pPr lvl="1"/>
            <a:r>
              <a:rPr lang="en-US" dirty="0"/>
              <a:t>In other cases, the firm may use several, but not all, of the different entry modes, each in different markets.</a:t>
            </a:r>
          </a:p>
          <a:p>
            <a:r>
              <a:rPr lang="en-US" dirty="0"/>
              <a:t>The decision regarding which entry mode to use is primarily a result of:</a:t>
            </a:r>
          </a:p>
          <a:p>
            <a:pPr lvl="1"/>
            <a:r>
              <a:rPr lang="en-US" dirty="0"/>
              <a:t>The industry’s competitive conditions</a:t>
            </a:r>
          </a:p>
          <a:p>
            <a:pPr lvl="1"/>
            <a:r>
              <a:rPr lang="en-US" dirty="0"/>
              <a:t>The country’s situation and government policies</a:t>
            </a:r>
          </a:p>
          <a:p>
            <a:pPr lvl="1"/>
            <a:r>
              <a:rPr lang="en-US" dirty="0"/>
              <a:t>The firm’s unique set of resources, capabilities, and core competencies</a:t>
            </a:r>
            <a:endParaRPr lang="en-US" sz="700" dirty="0"/>
          </a:p>
        </p:txBody>
      </p:sp>
    </p:spTree>
    <p:extLst>
      <p:ext uri="{BB962C8B-B14F-4D97-AF65-F5344CB8AC3E}">
        <p14:creationId xmlns:p14="http://schemas.microsoft.com/office/powerpoint/2010/main" val="2019659766"/>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3628"/>
            <a:ext cx="10972799" cy="1041120"/>
          </a:xfrm>
        </p:spPr>
        <p:txBody>
          <a:bodyPr>
            <a:normAutofit fontScale="90000"/>
          </a:bodyPr>
          <a:lstStyle/>
          <a:p>
            <a:r>
              <a:rPr lang="en-US" dirty="0">
                <a:solidFill>
                  <a:schemeClr val="bg1"/>
                </a:solidFill>
              </a:rPr>
              <a:t>Risks in an </a:t>
            </a:r>
            <a:br>
              <a:rPr lang="en-US" dirty="0">
                <a:solidFill>
                  <a:schemeClr val="bg1"/>
                </a:solidFill>
              </a:rPr>
            </a:br>
            <a:r>
              <a:rPr lang="en-US" dirty="0">
                <a:solidFill>
                  <a:schemeClr val="bg1"/>
                </a:solidFill>
              </a:rPr>
              <a:t>International Environment</a:t>
            </a:r>
            <a:endParaRPr lang="en-US" sz="1800" dirty="0">
              <a:solidFill>
                <a:schemeClr val="bg1"/>
              </a:solidFill>
            </a:endParaRPr>
          </a:p>
        </p:txBody>
      </p:sp>
      <p:sp>
        <p:nvSpPr>
          <p:cNvPr id="5" name="Text Placeholder 4"/>
          <p:cNvSpPr>
            <a:spLocks noGrp="1"/>
          </p:cNvSpPr>
          <p:nvPr>
            <p:ph type="body" sz="quarter" idx="10"/>
          </p:nvPr>
        </p:nvSpPr>
        <p:spPr>
          <a:xfrm>
            <a:off x="266700" y="1470660"/>
            <a:ext cx="3695700" cy="4657725"/>
          </a:xfrm>
        </p:spPr>
        <p:txBody>
          <a:bodyPr>
            <a:normAutofit/>
          </a:bodyPr>
          <a:lstStyle/>
          <a:p>
            <a:r>
              <a:rPr lang="en-US" sz="2400" dirty="0"/>
              <a:t>The two major categories of risks firms need to understand and address when diversifying geographically through international strategies are:</a:t>
            </a:r>
          </a:p>
          <a:p>
            <a:pPr marL="800100" lvl="1" indent="-342900">
              <a:buFont typeface="+mj-lt"/>
              <a:buAutoNum type="arabicPeriod"/>
            </a:pPr>
            <a:r>
              <a:rPr lang="en-US" sz="2000" dirty="0"/>
              <a:t>Political risks</a:t>
            </a:r>
          </a:p>
          <a:p>
            <a:pPr marL="800100" lvl="1" indent="-342900">
              <a:buFont typeface="+mj-lt"/>
              <a:buAutoNum type="arabicPeriod"/>
            </a:pPr>
            <a:r>
              <a:rPr lang="en-US" sz="2000" dirty="0"/>
              <a:t>Economic risks</a:t>
            </a:r>
          </a:p>
        </p:txBody>
      </p:sp>
      <p:pic>
        <p:nvPicPr>
          <p:cNvPr id="6" name="Picture Placeholder 4" descr="A figure gives an overview of the risks in the international environment. The graphic is divided into three sections. The first section lists the two types of risks and the other two sections lists examples of each type of risk.&#10;&#10;The first section is titled Risks. The following two types of risks are listed in bulleted-point form: Political and Economic.&#10;&#10;The second section is titled Political. The following examples of political risks are listed in bulleted-point form: Global military engagements, left parenthesis, for example, Afghanistan, Iraq, Libya, right parenthesis; Unknown outcomes of the Arab Spring, left parenthesis, 2011, right parenthesis; Protectionist political trends as the economic downturn worsens; Potential nationalization of invested assets; Political instability in Middle East; Northeast Asia security instability.&#10;&#10;The third section is titled Economic. The following examples of economic risks are listed in bulleted-point form: Debt of various countries; Challenges for China in implementing the World Trade Organization agreements; Uncertain prices for critical commodities; Successes and failures of privatization and firm restructuring among Eastern European countries; Increased trend of counterfeit products and the lack of global policing of these products; Failure of countries to pay debt obligations and the devaluation of their currencies during a global crisis." title="Figure 8.6 – Risks in the International Environment">
            <a:extLst>
              <a:ext uri="{FF2B5EF4-FFF2-40B4-BE49-F238E27FC236}">
                <a16:creationId xmlns:a16="http://schemas.microsoft.com/office/drawing/2014/main" id="{673BC788-C5D3-9848-9022-0C9D83CDFA4A}"/>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62400" y="1470660"/>
            <a:ext cx="8229600" cy="4197096"/>
          </a:xfrm>
          <a:prstGeom prst="rect">
            <a:avLst/>
          </a:prstGeom>
        </p:spPr>
      </p:pic>
    </p:spTree>
    <p:extLst>
      <p:ext uri="{BB962C8B-B14F-4D97-AF65-F5344CB8AC3E}">
        <p14:creationId xmlns:p14="http://schemas.microsoft.com/office/powerpoint/2010/main" val="2254040039"/>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5281" y="182208"/>
            <a:ext cx="10972799" cy="1041120"/>
          </a:xfrm>
        </p:spPr>
        <p:txBody>
          <a:bodyPr/>
          <a:lstStyle/>
          <a:p>
            <a:r>
              <a:rPr lang="en-US" dirty="0">
                <a:solidFill>
                  <a:schemeClr val="bg1"/>
                </a:solidFill>
              </a:rPr>
              <a:t>Political Risks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a:spcBef>
                <a:spcPts val="300"/>
              </a:spcBef>
            </a:pPr>
            <a:r>
              <a:rPr lang="en-US" sz="2400" i="1" dirty="0"/>
              <a:t>Political risks </a:t>
            </a:r>
            <a:r>
              <a:rPr lang="en-US" sz="2400" dirty="0"/>
              <a:t>denote the probability of disruption of the operations of multinational enterprises by political forces or events whether they occur in host countries, home country, or result from changes in the international environment.</a:t>
            </a:r>
          </a:p>
          <a:p>
            <a:pPr>
              <a:spcBef>
                <a:spcPts val="300"/>
              </a:spcBef>
            </a:pPr>
            <a:r>
              <a:rPr lang="en-US" sz="2400" spc="-20" dirty="0"/>
              <a:t>Possible disruptions to a firm’s operations when seeking to implement its international strategy create numerous problems, including:</a:t>
            </a:r>
          </a:p>
          <a:p>
            <a:pPr lvl="1">
              <a:spcBef>
                <a:spcPts val="300"/>
              </a:spcBef>
            </a:pPr>
            <a:r>
              <a:rPr lang="en-US" sz="2000" dirty="0"/>
              <a:t>Uncertainty created by government regulation</a:t>
            </a:r>
          </a:p>
          <a:p>
            <a:pPr lvl="1">
              <a:spcBef>
                <a:spcPts val="300"/>
              </a:spcBef>
            </a:pPr>
            <a:r>
              <a:rPr lang="en-US" sz="2000" dirty="0"/>
              <a:t>The existence of many, possibly conflicting, legal authorities</a:t>
            </a:r>
          </a:p>
          <a:p>
            <a:pPr lvl="1">
              <a:spcBef>
                <a:spcPts val="300"/>
              </a:spcBef>
            </a:pPr>
            <a:r>
              <a:rPr lang="en-US" sz="2000" dirty="0"/>
              <a:t>Corruption</a:t>
            </a:r>
            <a:endParaRPr lang="en-US" sz="1800" dirty="0"/>
          </a:p>
          <a:p>
            <a:pPr lvl="1">
              <a:spcBef>
                <a:spcPts val="300"/>
              </a:spcBef>
            </a:pPr>
            <a:r>
              <a:rPr lang="en-US" sz="2000" dirty="0"/>
              <a:t>The potential nationalization of private assets</a:t>
            </a:r>
          </a:p>
          <a:p>
            <a:pPr>
              <a:spcBef>
                <a:spcPts val="300"/>
              </a:spcBef>
            </a:pPr>
            <a:r>
              <a:rPr lang="en-US" sz="2400" dirty="0"/>
              <a:t>Before entering a country or region, firms should conduct a political risk analysis.</a:t>
            </a:r>
          </a:p>
          <a:p>
            <a:pPr lvl="1">
              <a:spcBef>
                <a:spcPts val="300"/>
              </a:spcBef>
            </a:pPr>
            <a:r>
              <a:rPr lang="en-US" sz="2000" dirty="0"/>
              <a:t>Through political risk analysis, the firm examines potential sources and factors of non-commercial disruptions of their foreign investments and the operations flowing from them.</a:t>
            </a:r>
          </a:p>
        </p:txBody>
      </p:sp>
    </p:spTree>
    <p:extLst>
      <p:ext uri="{BB962C8B-B14F-4D97-AF65-F5344CB8AC3E}">
        <p14:creationId xmlns:p14="http://schemas.microsoft.com/office/powerpoint/2010/main" val="1179005124"/>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50788"/>
            <a:ext cx="10972799" cy="1041120"/>
          </a:xfrm>
        </p:spPr>
        <p:txBody>
          <a:bodyPr/>
          <a:lstStyle/>
          <a:p>
            <a:r>
              <a:rPr lang="en-US" dirty="0">
                <a:solidFill>
                  <a:schemeClr val="bg1"/>
                </a:solidFill>
              </a:rPr>
              <a:t>Economic Risks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i="1" dirty="0"/>
              <a:t>Economic risks </a:t>
            </a:r>
            <a:r>
              <a:rPr lang="en-US" sz="3200" dirty="0"/>
              <a:t>include fundamental weaknesses in a country or region’s economy with the potential to cause adverse effects on firms’ efforts to successfully implement their international strategies.</a:t>
            </a:r>
          </a:p>
          <a:p>
            <a:r>
              <a:rPr lang="en-US" sz="3200" dirty="0"/>
              <a:t>Economic risks of using an international strategy include:</a:t>
            </a:r>
          </a:p>
          <a:p>
            <a:pPr lvl="1"/>
            <a:r>
              <a:rPr lang="en-US" sz="2800" dirty="0"/>
              <a:t>The perceived security risk of a foreign firm acquiring companies that have key natural resources or firms that may be considered strategic regarding intellectual property</a:t>
            </a:r>
          </a:p>
          <a:p>
            <a:pPr lvl="1"/>
            <a:r>
              <a:rPr lang="en-US" sz="2800" dirty="0"/>
              <a:t>Terrorism</a:t>
            </a:r>
          </a:p>
          <a:p>
            <a:pPr lvl="1"/>
            <a:r>
              <a:rPr lang="en-US" sz="2800" dirty="0"/>
              <a:t>Differences and fluctuations in the value of currencies</a:t>
            </a:r>
          </a:p>
        </p:txBody>
      </p:sp>
    </p:spTree>
    <p:extLst>
      <p:ext uri="{BB962C8B-B14F-4D97-AF65-F5344CB8AC3E}">
        <p14:creationId xmlns:p14="http://schemas.microsoft.com/office/powerpoint/2010/main" val="1948642061"/>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1" y="0"/>
            <a:ext cx="10972799" cy="1041120"/>
          </a:xfrm>
        </p:spPr>
        <p:txBody>
          <a:bodyPr>
            <a:normAutofit fontScale="90000"/>
          </a:bodyPr>
          <a:lstStyle/>
          <a:p>
            <a:r>
              <a:rPr lang="en-US" dirty="0">
                <a:solidFill>
                  <a:schemeClr val="bg1"/>
                </a:solidFill>
              </a:rPr>
              <a:t>Strategic </a:t>
            </a:r>
            <a:br>
              <a:rPr lang="en-US" dirty="0">
                <a:solidFill>
                  <a:schemeClr val="bg1"/>
                </a:solidFill>
              </a:rPr>
            </a:br>
            <a:r>
              <a:rPr lang="en-US" dirty="0">
                <a:solidFill>
                  <a:schemeClr val="bg1"/>
                </a:solidFill>
              </a:rPr>
              <a:t>Competitiveness Outcomes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The degree to which firms achieve strategic competitiveness through international strategies is expanded or increased when they successfully implement an international diversification strategy.</a:t>
            </a:r>
          </a:p>
          <a:p>
            <a:pPr lvl="1"/>
            <a:r>
              <a:rPr lang="en-US" sz="2800" dirty="0"/>
              <a:t>As an extension or elaboration of international strategy, an </a:t>
            </a:r>
            <a:r>
              <a:rPr lang="en-US" sz="2800" b="1" dirty="0"/>
              <a:t>international diversification strategy </a:t>
            </a:r>
            <a:r>
              <a:rPr lang="en-US" sz="2800" dirty="0"/>
              <a:t>is a strategy through which a firm expands the sales of its goods or services across the borders of global regions and countries into a potentially large number of geographic locations or markets.</a:t>
            </a:r>
            <a:endParaRPr lang="en-US" sz="2000" dirty="0"/>
          </a:p>
        </p:txBody>
      </p:sp>
    </p:spTree>
    <p:extLst>
      <p:ext uri="{BB962C8B-B14F-4D97-AF65-F5344CB8AC3E}">
        <p14:creationId xmlns:p14="http://schemas.microsoft.com/office/powerpoint/2010/main" val="159622734"/>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8161" y="11362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Diversification and Returns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International diversification should be related positively to a firm’s performance as measured by the returns it earns on its investments. </a:t>
            </a:r>
          </a:p>
          <a:p>
            <a:pPr lvl="1"/>
            <a:r>
              <a:rPr lang="en-US" dirty="0"/>
              <a:t>Firms that are broadly diversified into multiple international markets usually achieve the most positive stock returns.</a:t>
            </a:r>
          </a:p>
          <a:p>
            <a:r>
              <a:rPr lang="en-US" dirty="0"/>
              <a:t>Many factors contribute to the positive effects of international diversification, such as:</a:t>
            </a:r>
          </a:p>
          <a:p>
            <a:pPr lvl="1"/>
            <a:r>
              <a:rPr lang="en-US" dirty="0"/>
              <a:t>Private versus government ownership</a:t>
            </a:r>
          </a:p>
          <a:p>
            <a:pPr lvl="1"/>
            <a:r>
              <a:rPr lang="en-US" dirty="0"/>
              <a:t>Potential economies of scale and experience</a:t>
            </a:r>
          </a:p>
          <a:p>
            <a:pPr lvl="1"/>
            <a:r>
              <a:rPr lang="en-US" dirty="0"/>
              <a:t>Location advantages</a:t>
            </a:r>
          </a:p>
          <a:p>
            <a:pPr lvl="1"/>
            <a:r>
              <a:rPr lang="en-US" dirty="0"/>
              <a:t>Increased market size</a:t>
            </a:r>
          </a:p>
          <a:p>
            <a:pPr lvl="1"/>
            <a:r>
              <a:rPr lang="en-US" dirty="0"/>
              <a:t>The opportunity to stabilize returns</a:t>
            </a:r>
          </a:p>
        </p:txBody>
      </p:sp>
    </p:spTree>
    <p:extLst>
      <p:ext uri="{BB962C8B-B14F-4D97-AF65-F5344CB8AC3E}">
        <p14:creationId xmlns:p14="http://schemas.microsoft.com/office/powerpoint/2010/main" val="372577274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70778"/>
            <a:ext cx="10972799" cy="1041120"/>
          </a:xfrm>
        </p:spPr>
        <p:txBody>
          <a:bodyPr/>
          <a:lstStyle/>
          <a:p>
            <a:r>
              <a:rPr lang="en-US" dirty="0">
                <a:solidFill>
                  <a:schemeClr val="bg1"/>
                </a:solidFill>
              </a:rPr>
              <a:t>Enhanced Innovation</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International diversification facilitates innovation in a firm because it:</a:t>
            </a:r>
          </a:p>
          <a:p>
            <a:pPr lvl="1"/>
            <a:r>
              <a:rPr lang="en-US" dirty="0"/>
              <a:t>Provides a larger market to gain greater and faster returns from investments in innovation</a:t>
            </a:r>
          </a:p>
          <a:p>
            <a:pPr lvl="1"/>
            <a:r>
              <a:rPr lang="en-US" dirty="0"/>
              <a:t>Exposes the firm to new products and processes</a:t>
            </a:r>
          </a:p>
          <a:p>
            <a:pPr lvl="2"/>
            <a:r>
              <a:rPr lang="en-US" dirty="0"/>
              <a:t>This enables the firm to integrate this knowledge into its operations, allowing further innovation to be developed.</a:t>
            </a:r>
          </a:p>
          <a:p>
            <a:pPr lvl="1"/>
            <a:r>
              <a:rPr lang="en-US" dirty="0"/>
              <a:t>Can generate the resources necessary to sustain a large-scale R</a:t>
            </a:r>
            <a:r>
              <a:rPr lang="en-US" spc="-1000" dirty="0"/>
              <a:t> </a:t>
            </a:r>
            <a:r>
              <a:rPr lang="en-US" dirty="0"/>
              <a:t>&amp;</a:t>
            </a:r>
            <a:r>
              <a:rPr lang="en-US" spc="-1000" dirty="0"/>
              <a:t> </a:t>
            </a:r>
            <a:r>
              <a:rPr lang="en-US" dirty="0"/>
              <a:t>D program</a:t>
            </a:r>
          </a:p>
        </p:txBody>
      </p:sp>
    </p:spTree>
    <p:extLst>
      <p:ext uri="{BB962C8B-B14F-4D97-AF65-F5344CB8AC3E}">
        <p14:creationId xmlns:p14="http://schemas.microsoft.com/office/powerpoint/2010/main" val="362081245"/>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6721" y="205068"/>
            <a:ext cx="10972799" cy="1041120"/>
          </a:xfrm>
        </p:spPr>
        <p:txBody>
          <a:bodyPr>
            <a:normAutofit fontScale="90000"/>
          </a:bodyPr>
          <a:lstStyle/>
          <a:p>
            <a:r>
              <a:rPr lang="en-US" dirty="0">
                <a:solidFill>
                  <a:schemeClr val="bg1"/>
                </a:solidFill>
              </a:rPr>
              <a:t>The Challenges of </a:t>
            </a:r>
            <a:br>
              <a:rPr lang="en-US" dirty="0">
                <a:solidFill>
                  <a:schemeClr val="bg1"/>
                </a:solidFill>
              </a:rPr>
            </a:br>
            <a:r>
              <a:rPr lang="en-US" dirty="0">
                <a:solidFill>
                  <a:schemeClr val="bg1"/>
                </a:solidFill>
              </a:rPr>
              <a:t>International Strategies</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A firm using international strategies to pursue strategic competitiveness often experiences complex challenges that must be overcome.</a:t>
            </a:r>
          </a:p>
          <a:p>
            <a:r>
              <a:rPr lang="en-US" dirty="0"/>
              <a:t>A firm that pursues an international strategy may become more difficult to manage due to:</a:t>
            </a:r>
          </a:p>
          <a:p>
            <a:pPr lvl="1"/>
            <a:r>
              <a:rPr lang="en-US" dirty="0"/>
              <a:t>The growth in the firm’s size (coordination costs)</a:t>
            </a:r>
          </a:p>
          <a:p>
            <a:pPr lvl="1"/>
            <a:r>
              <a:rPr lang="en-US" dirty="0"/>
              <a:t>Greater operational complexity</a:t>
            </a:r>
          </a:p>
          <a:p>
            <a:pPr lvl="1"/>
            <a:r>
              <a:rPr lang="en-US" dirty="0"/>
              <a:t>Different cultures and institutional practices (e.g., those associated with governmental agencies) that are part of the countries in which the firm competes</a:t>
            </a:r>
          </a:p>
        </p:txBody>
      </p:sp>
    </p:spTree>
    <p:extLst>
      <p:ext uri="{BB962C8B-B14F-4D97-AF65-F5344CB8AC3E}">
        <p14:creationId xmlns:p14="http://schemas.microsoft.com/office/powerpoint/2010/main" val="3871400967"/>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8141" y="90768"/>
            <a:ext cx="10972799" cy="1041120"/>
          </a:xfrm>
        </p:spPr>
        <p:txBody>
          <a:bodyPr>
            <a:normAutofit fontScale="90000"/>
          </a:bodyPr>
          <a:lstStyle/>
          <a:p>
            <a:r>
              <a:rPr lang="en-US" dirty="0">
                <a:solidFill>
                  <a:schemeClr val="bg1"/>
                </a:solidFill>
              </a:rPr>
              <a:t>Limits to </a:t>
            </a:r>
            <a:br>
              <a:rPr lang="en-US" dirty="0">
                <a:solidFill>
                  <a:schemeClr val="bg1"/>
                </a:solidFill>
              </a:rPr>
            </a:br>
            <a:r>
              <a:rPr lang="en-US" dirty="0">
                <a:solidFill>
                  <a:schemeClr val="bg1"/>
                </a:solidFill>
              </a:rPr>
              <a:t>International Expansion</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Some limits constrain the ability to manage international expansion effectively.</a:t>
            </a:r>
          </a:p>
          <a:p>
            <a:pPr lvl="1"/>
            <a:r>
              <a:rPr lang="en-US" sz="2800" dirty="0"/>
              <a:t>International diversification increases coordination and distribution costs.</a:t>
            </a:r>
          </a:p>
          <a:p>
            <a:pPr lvl="1"/>
            <a:r>
              <a:rPr lang="en-US" sz="2800" dirty="0"/>
              <a:t>Management problems are exacerbated by:</a:t>
            </a:r>
          </a:p>
          <a:p>
            <a:pPr lvl="2"/>
            <a:r>
              <a:rPr lang="en-US" sz="2400" dirty="0"/>
              <a:t>Trade barriers</a:t>
            </a:r>
          </a:p>
          <a:p>
            <a:pPr lvl="2"/>
            <a:r>
              <a:rPr lang="en-US" sz="2400" dirty="0"/>
              <a:t>Logistical costs</a:t>
            </a:r>
          </a:p>
          <a:p>
            <a:pPr lvl="2"/>
            <a:r>
              <a:rPr lang="en-US" sz="2400" dirty="0"/>
              <a:t>Cultural diversity</a:t>
            </a:r>
          </a:p>
          <a:p>
            <a:pPr lvl="2"/>
            <a:r>
              <a:rPr lang="en-US" sz="2400" dirty="0"/>
              <a:t>Access to raw materials</a:t>
            </a:r>
          </a:p>
          <a:p>
            <a:pPr lvl="2"/>
            <a:r>
              <a:rPr lang="en-US" sz="2400" dirty="0"/>
              <a:t>Differences in employee skill levels</a:t>
            </a:r>
          </a:p>
          <a:p>
            <a:pPr lvl="2"/>
            <a:r>
              <a:rPr lang="en-US" sz="2400" dirty="0"/>
              <a:t>Differences in host countries’ governmental policies and practices</a:t>
            </a:r>
          </a:p>
        </p:txBody>
      </p:sp>
    </p:spTree>
    <p:extLst>
      <p:ext uri="{BB962C8B-B14F-4D97-AF65-F5344CB8AC3E}">
        <p14:creationId xmlns:p14="http://schemas.microsoft.com/office/powerpoint/2010/main" val="1797124475"/>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2362-C371-3010-41BE-3FFD92834468}"/>
              </a:ext>
            </a:extLst>
          </p:cNvPr>
          <p:cNvSpPr>
            <a:spLocks noGrp="1"/>
          </p:cNvSpPr>
          <p:nvPr>
            <p:ph type="title"/>
          </p:nvPr>
        </p:nvSpPr>
        <p:spPr>
          <a:xfrm>
            <a:off x="3563317" y="0"/>
            <a:ext cx="4912963" cy="1143000"/>
          </a:xfrm>
        </p:spPr>
        <p:txBody>
          <a:bodyPr anchor="ctr">
            <a:normAutofit/>
          </a:bodyPr>
          <a:lstStyle/>
          <a:p>
            <a:pPr algn="ctr"/>
            <a:r>
              <a:rPr lang="en-GB" sz="2800" b="1" dirty="0">
                <a:solidFill>
                  <a:schemeClr val="bg1"/>
                </a:solidFill>
              </a:rPr>
              <a:t>In-class Activity: Porter’s Diamond Role-Play (10 mins)</a:t>
            </a:r>
          </a:p>
        </p:txBody>
      </p:sp>
      <p:sp>
        <p:nvSpPr>
          <p:cNvPr id="3" name="Content Placeholder 2">
            <a:extLst>
              <a:ext uri="{FF2B5EF4-FFF2-40B4-BE49-F238E27FC236}">
                <a16:creationId xmlns:a16="http://schemas.microsoft.com/office/drawing/2014/main" id="{6D6B6B3A-55F1-1E2D-F39E-C49AF9B86129}"/>
              </a:ext>
            </a:extLst>
          </p:cNvPr>
          <p:cNvSpPr>
            <a:spLocks noGrp="1"/>
          </p:cNvSpPr>
          <p:nvPr>
            <p:ph sz="half" idx="1"/>
          </p:nvPr>
        </p:nvSpPr>
        <p:spPr>
          <a:xfrm>
            <a:off x="557939" y="1791961"/>
            <a:ext cx="5461860" cy="3989040"/>
          </a:xfrm>
        </p:spPr>
        <p:txBody>
          <a:bodyPr>
            <a:normAutofit fontScale="62500" lnSpcReduction="20000"/>
          </a:bodyPr>
          <a:lstStyle/>
          <a:p>
            <a:pPr marL="342900" lvl="0" indent="-342900">
              <a:lnSpc>
                <a:spcPct val="107000"/>
              </a:lnSpc>
              <a:spcAft>
                <a:spcPts val="800"/>
              </a:spcAft>
              <a:buFont typeface="+mj-lt"/>
              <a:buAutoNum type="arabicPeriod"/>
              <a:tabLst>
                <a:tab pos="457200" algn="l"/>
              </a:tabLst>
            </a:pPr>
            <a:r>
              <a:rPr lang="en-GB" sz="3400" dirty="0">
                <a:solidFill>
                  <a:srgbClr val="231F1F"/>
                </a:solidFill>
              </a:rPr>
              <a:t>Porter’s Diamond Role-Play (10 min)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3400" dirty="0">
                <a:solidFill>
                  <a:srgbClr val="231F1F"/>
                </a:solidFill>
              </a:rPr>
              <a:t>Setup: Assign groups to represent a country (e.g., Japan, Italy) and one element of Porter’s Diamond (e.g., demand conditions, related industries).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3400" dirty="0">
                <a:solidFill>
                  <a:srgbClr val="231F1F"/>
                </a:solidFill>
              </a:rPr>
              <a:t>Task: Groups explain how their element gives their country a competitive advantage in a specific industry (e.g., Japan’s electronics, Italy’s fashion).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3400" dirty="0">
                <a:solidFill>
                  <a:srgbClr val="231F1F"/>
                </a:solidFill>
              </a:rPr>
              <a:t>Debrief: Discuss how these factors influence international business-level strategies</a:t>
            </a:r>
            <a:r>
              <a:rPr lang="en-GB" sz="11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Content Placeholder 4" descr="Led lights of different colors in rectangle shape">
            <a:extLst>
              <a:ext uri="{FF2B5EF4-FFF2-40B4-BE49-F238E27FC236}">
                <a16:creationId xmlns:a16="http://schemas.microsoft.com/office/drawing/2014/main" id="{601857AA-072E-B330-B5D2-E9846DD014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2" y="1791962"/>
            <a:ext cx="5671572" cy="3601448"/>
          </a:xfrm>
          <a:noFill/>
        </p:spPr>
      </p:pic>
    </p:spTree>
    <p:extLst>
      <p:ext uri="{BB962C8B-B14F-4D97-AF65-F5344CB8AC3E}">
        <p14:creationId xmlns:p14="http://schemas.microsoft.com/office/powerpoint/2010/main" val="11638529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3059051799"/>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54655" y="227928"/>
            <a:ext cx="5720715" cy="1041120"/>
          </a:xfrm>
        </p:spPr>
        <p:txBody>
          <a:bodyPr>
            <a:normAutofit fontScale="90000"/>
          </a:bodyPr>
          <a:lstStyle/>
          <a:p>
            <a:r>
              <a:rPr lang="en-US" dirty="0">
                <a:solidFill>
                  <a:schemeClr val="bg1"/>
                </a:solidFill>
              </a:rPr>
              <a:t>Cooperative Strategy: Introduction</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A </a:t>
            </a:r>
            <a:r>
              <a:rPr lang="en-US" sz="3200" b="1" dirty="0"/>
              <a:t>cooperative strategy </a:t>
            </a:r>
            <a:r>
              <a:rPr lang="en-US" sz="3200" dirty="0"/>
              <a:t>is a means by which firms collaborate to achieve a shared objective.</a:t>
            </a:r>
          </a:p>
          <a:p>
            <a:pPr lvl="1"/>
            <a:r>
              <a:rPr lang="en-US" sz="2800" dirty="0"/>
              <a:t>A firm uses a cooperative strategy to:</a:t>
            </a:r>
          </a:p>
          <a:p>
            <a:pPr lvl="2"/>
            <a:r>
              <a:rPr lang="en-US" sz="2400" dirty="0"/>
              <a:t>Create value for a customer that it likely could not create by itself</a:t>
            </a:r>
          </a:p>
          <a:p>
            <a:pPr lvl="2"/>
            <a:r>
              <a:rPr lang="en-US" sz="2400" dirty="0"/>
              <a:t>Try to create competitive advantages</a:t>
            </a:r>
          </a:p>
          <a:p>
            <a:pPr lvl="3"/>
            <a:r>
              <a:rPr lang="en-US" sz="2000" dirty="0"/>
              <a:t>A competitive advantage developed through a cooperative strategy often is called a </a:t>
            </a:r>
            <a:r>
              <a:rPr lang="en-US" sz="2000" i="1" dirty="0"/>
              <a:t>collaborative</a:t>
            </a:r>
            <a:r>
              <a:rPr lang="en-US" sz="2000" dirty="0"/>
              <a:t> or </a:t>
            </a:r>
            <a:r>
              <a:rPr lang="en-US" sz="2000" i="1" dirty="0"/>
              <a:t>relational</a:t>
            </a:r>
            <a:r>
              <a:rPr lang="en-US" sz="2000" dirty="0"/>
              <a:t> advantage.</a:t>
            </a:r>
          </a:p>
          <a:p>
            <a:pPr lvl="2"/>
            <a:r>
              <a:rPr lang="en-US" sz="2400" dirty="0"/>
              <a:t>Outperform its rivals in terms of strategic competitiveness</a:t>
            </a:r>
          </a:p>
          <a:p>
            <a:pPr lvl="2"/>
            <a:r>
              <a:rPr lang="en-US" sz="2400" dirty="0"/>
              <a:t>Earn above-average returns</a:t>
            </a:r>
          </a:p>
        </p:txBody>
      </p:sp>
    </p:spTree>
    <p:extLst>
      <p:ext uri="{BB962C8B-B14F-4D97-AF65-F5344CB8AC3E}">
        <p14:creationId xmlns:p14="http://schemas.microsoft.com/office/powerpoint/2010/main" val="1141054628"/>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4670" y="113628"/>
            <a:ext cx="5715000" cy="1041120"/>
          </a:xfrm>
        </p:spPr>
        <p:txBody>
          <a:bodyPr>
            <a:normAutofit fontScale="90000"/>
          </a:bodyPr>
          <a:lstStyle/>
          <a:p>
            <a:r>
              <a:rPr lang="en-US" dirty="0">
                <a:solidFill>
                  <a:schemeClr val="bg1"/>
                </a:solidFill>
              </a:rPr>
              <a:t>Strategic Alliances as a Primary Type of Cooperative Strategy</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dirty="0"/>
              <a:t>A </a:t>
            </a:r>
            <a:r>
              <a:rPr lang="en-US" b="1" dirty="0"/>
              <a:t>strategic alliance </a:t>
            </a:r>
            <a:r>
              <a:rPr lang="en-US" dirty="0"/>
              <a:t>is a cooperative strategy in which firms combine some of their resources to create a competitive advantage.</a:t>
            </a:r>
          </a:p>
          <a:p>
            <a:r>
              <a:rPr lang="en-US" dirty="0"/>
              <a:t>Strategic alliances:</a:t>
            </a:r>
          </a:p>
          <a:p>
            <a:pPr lvl="1"/>
            <a:r>
              <a:rPr lang="en-US" dirty="0"/>
              <a:t>Involve firms with some degree of exchange and sharing of resources to jointly develop, sell, and service goods or services</a:t>
            </a:r>
          </a:p>
          <a:p>
            <a:pPr lvl="1"/>
            <a:r>
              <a:rPr lang="en-US" dirty="0"/>
              <a:t>Are used by firms to leverage their existing resources while working with partners to develop additional resources as the foundation for new competitive advantages</a:t>
            </a:r>
          </a:p>
          <a:p>
            <a:r>
              <a:rPr lang="en-US" dirty="0"/>
              <a:t>Examples of cooperative behavior that contribute to alliance success include:</a:t>
            </a:r>
          </a:p>
          <a:p>
            <a:pPr lvl="1"/>
            <a:r>
              <a:rPr lang="en-US" dirty="0"/>
              <a:t>Actively solving problems</a:t>
            </a:r>
          </a:p>
          <a:p>
            <a:pPr lvl="1"/>
            <a:r>
              <a:rPr lang="en-US" dirty="0"/>
              <a:t>Being trustworthy</a:t>
            </a:r>
          </a:p>
          <a:p>
            <a:pPr lvl="1"/>
            <a:r>
              <a:rPr lang="en-US" dirty="0"/>
              <a:t>Consistently pursuing ways to combine partners’ resources to create value</a:t>
            </a:r>
          </a:p>
        </p:txBody>
      </p:sp>
    </p:spTree>
    <p:extLst>
      <p:ext uri="{BB962C8B-B14F-4D97-AF65-F5344CB8AC3E}">
        <p14:creationId xmlns:p14="http://schemas.microsoft.com/office/powerpoint/2010/main" val="3070367179"/>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8161" y="125058"/>
            <a:ext cx="10972799" cy="1041120"/>
          </a:xfrm>
        </p:spPr>
        <p:txBody>
          <a:bodyPr>
            <a:normAutofit fontScale="90000"/>
          </a:bodyPr>
          <a:lstStyle/>
          <a:p>
            <a:r>
              <a:rPr lang="en-US" dirty="0">
                <a:solidFill>
                  <a:schemeClr val="bg1"/>
                </a:solidFill>
              </a:rPr>
              <a:t>Types of Major </a:t>
            </a:r>
            <a:br>
              <a:rPr lang="en-US" dirty="0">
                <a:solidFill>
                  <a:schemeClr val="bg1"/>
                </a:solidFill>
              </a:rPr>
            </a:br>
            <a:r>
              <a:rPr lang="en-US" dirty="0">
                <a:solidFill>
                  <a:schemeClr val="bg1"/>
                </a:solidFill>
              </a:rPr>
              <a:t>Strategic Alliances </a:t>
            </a:r>
            <a:r>
              <a:rPr lang="en-US" sz="1800" dirty="0">
                <a:solidFill>
                  <a:schemeClr val="bg1"/>
                </a:solidFill>
              </a:rPr>
              <a:t>(slide 1 of 4)</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Three major types of strategic alliances that firms use include:</a:t>
            </a:r>
          </a:p>
          <a:p>
            <a:pPr marL="857250" lvl="1" indent="-400050">
              <a:buFont typeface="+mj-lt"/>
              <a:buAutoNum type="arabicPeriod"/>
            </a:pPr>
            <a:r>
              <a:rPr lang="en-US" dirty="0"/>
              <a:t>Joint ventures</a:t>
            </a:r>
          </a:p>
          <a:p>
            <a:pPr marL="857250" lvl="1" indent="-400050">
              <a:buFont typeface="+mj-lt"/>
              <a:buAutoNum type="arabicPeriod"/>
            </a:pPr>
            <a:r>
              <a:rPr lang="en-US" dirty="0"/>
              <a:t>Equity strategic alliances</a:t>
            </a:r>
          </a:p>
          <a:p>
            <a:pPr marL="857250" lvl="1" indent="-400050">
              <a:buFont typeface="+mj-lt"/>
              <a:buAutoNum type="arabicPeriod"/>
            </a:pPr>
            <a:r>
              <a:rPr lang="en-US" dirty="0"/>
              <a:t>Non</a:t>
            </a:r>
            <a:r>
              <a:rPr lang="en-US" spc="-1000" dirty="0"/>
              <a:t> </a:t>
            </a:r>
            <a:r>
              <a:rPr lang="en-US" dirty="0"/>
              <a:t>equity strategic alliances</a:t>
            </a:r>
            <a:endParaRPr lang="en-US" sz="2000" dirty="0"/>
          </a:p>
        </p:txBody>
      </p:sp>
    </p:spTree>
    <p:extLst>
      <p:ext uri="{BB962C8B-B14F-4D97-AF65-F5344CB8AC3E}">
        <p14:creationId xmlns:p14="http://schemas.microsoft.com/office/powerpoint/2010/main" val="2297576454"/>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3628"/>
            <a:ext cx="10972799" cy="1041120"/>
          </a:xfrm>
        </p:spPr>
        <p:txBody>
          <a:bodyPr>
            <a:normAutofit fontScale="90000"/>
          </a:bodyPr>
          <a:lstStyle/>
          <a:p>
            <a:r>
              <a:rPr lang="en-US" dirty="0">
                <a:solidFill>
                  <a:schemeClr val="bg1"/>
                </a:solidFill>
              </a:rPr>
              <a:t>Types of Major </a:t>
            </a:r>
            <a:br>
              <a:rPr lang="en-US" dirty="0">
                <a:solidFill>
                  <a:schemeClr val="bg1"/>
                </a:solidFill>
              </a:rPr>
            </a:br>
            <a:r>
              <a:rPr lang="en-US" dirty="0">
                <a:solidFill>
                  <a:schemeClr val="bg1"/>
                </a:solidFill>
              </a:rPr>
              <a:t>Strategic Alliances </a:t>
            </a:r>
            <a:r>
              <a:rPr lang="en-US" sz="1800" dirty="0">
                <a:solidFill>
                  <a:schemeClr val="bg1"/>
                </a:solidFill>
              </a:rPr>
              <a:t>(slide 2 of 4)</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pc="-30" dirty="0"/>
              <a:t>A </a:t>
            </a:r>
            <a:r>
              <a:rPr lang="en-US" b="1" spc="-30" dirty="0"/>
              <a:t>joint venture </a:t>
            </a:r>
            <a:r>
              <a:rPr lang="en-US" spc="-30" dirty="0"/>
              <a:t>is a strategic alliance in which two or more firms create a legally independent company to share some of their resources to create a competitive advantage.</a:t>
            </a:r>
          </a:p>
          <a:p>
            <a:r>
              <a:rPr lang="en-US" dirty="0"/>
              <a:t>Joint ventures:</a:t>
            </a:r>
          </a:p>
          <a:p>
            <a:pPr lvl="1"/>
            <a:r>
              <a:rPr lang="en-US" dirty="0"/>
              <a:t>Have partners who own equal percentages and contribute equally to the venture’s operations</a:t>
            </a:r>
          </a:p>
          <a:p>
            <a:pPr lvl="1"/>
            <a:r>
              <a:rPr lang="en-US" dirty="0"/>
              <a:t>Are often formed to improve a firm’s ability to compete in uncertain competitive environments</a:t>
            </a:r>
          </a:p>
          <a:p>
            <a:r>
              <a:rPr lang="en-US" dirty="0"/>
              <a:t>Joint ventures can be effective in:</a:t>
            </a:r>
          </a:p>
          <a:p>
            <a:pPr lvl="1"/>
            <a:r>
              <a:rPr lang="en-US" dirty="0"/>
              <a:t>Establishing long-term relationships</a:t>
            </a:r>
          </a:p>
          <a:p>
            <a:pPr lvl="1"/>
            <a:r>
              <a:rPr lang="en-US" dirty="0"/>
              <a:t>Transferring tacit knowledge between partners</a:t>
            </a:r>
          </a:p>
          <a:p>
            <a:pPr lvl="2"/>
            <a:r>
              <a:rPr lang="en-US" dirty="0"/>
              <a:t>Because it can’t be codified, tacit knowledge is critical to firms’ efforts to develop competitive advantages.</a:t>
            </a:r>
          </a:p>
        </p:txBody>
      </p:sp>
    </p:spTree>
    <p:extLst>
      <p:ext uri="{BB962C8B-B14F-4D97-AF65-F5344CB8AC3E}">
        <p14:creationId xmlns:p14="http://schemas.microsoft.com/office/powerpoint/2010/main" val="1971115282"/>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25058"/>
            <a:ext cx="10972799" cy="1041120"/>
          </a:xfrm>
        </p:spPr>
        <p:txBody>
          <a:bodyPr>
            <a:normAutofit fontScale="90000"/>
          </a:bodyPr>
          <a:lstStyle/>
          <a:p>
            <a:r>
              <a:rPr lang="en-US" dirty="0">
                <a:solidFill>
                  <a:schemeClr val="bg1"/>
                </a:solidFill>
              </a:rPr>
              <a:t>Types of Major </a:t>
            </a:r>
            <a:br>
              <a:rPr lang="en-US" dirty="0">
                <a:solidFill>
                  <a:schemeClr val="bg1"/>
                </a:solidFill>
              </a:rPr>
            </a:br>
            <a:r>
              <a:rPr lang="en-US" dirty="0">
                <a:solidFill>
                  <a:schemeClr val="bg1"/>
                </a:solidFill>
              </a:rPr>
              <a:t>Strategic Alliances </a:t>
            </a:r>
            <a:r>
              <a:rPr lang="en-US" sz="1800" dirty="0">
                <a:solidFill>
                  <a:schemeClr val="bg1"/>
                </a:solidFill>
              </a:rPr>
              <a:t>(slide 3 of 4)</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An </a:t>
            </a:r>
            <a:r>
              <a:rPr lang="en-US" b="1" dirty="0"/>
              <a:t>equity strategic alliance </a:t>
            </a:r>
            <a:r>
              <a:rPr lang="en-US" dirty="0"/>
              <a:t>is an alliance in which two or more firms own different percentages of a company that they have formed by combining some of their resources to create a competitive advantage.</a:t>
            </a:r>
          </a:p>
          <a:p>
            <a:pPr lvl="1"/>
            <a:r>
              <a:rPr lang="en-US" dirty="0"/>
              <a:t>Companies commonly form equity alliances because they want to ensure that they have control over assets that they commit to the alliance.</a:t>
            </a:r>
          </a:p>
          <a:p>
            <a:pPr lvl="2"/>
            <a:r>
              <a:rPr lang="en-US" dirty="0"/>
              <a:t>Control of firms’ resources, especially intellectual capital, can be quite important when R</a:t>
            </a:r>
            <a:r>
              <a:rPr lang="en-US" spc="-1000" dirty="0"/>
              <a:t> </a:t>
            </a:r>
            <a:r>
              <a:rPr lang="en-US" dirty="0"/>
              <a:t>&amp;</a:t>
            </a:r>
            <a:r>
              <a:rPr lang="en-US" spc="-1000" dirty="0"/>
              <a:t> </a:t>
            </a:r>
            <a:r>
              <a:rPr lang="en-US" dirty="0"/>
              <a:t>D alliances are formed.</a:t>
            </a:r>
          </a:p>
        </p:txBody>
      </p:sp>
    </p:spTree>
    <p:extLst>
      <p:ext uri="{BB962C8B-B14F-4D97-AF65-F5344CB8AC3E}">
        <p14:creationId xmlns:p14="http://schemas.microsoft.com/office/powerpoint/2010/main" val="3527564838"/>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02198"/>
            <a:ext cx="10972799" cy="1041120"/>
          </a:xfrm>
        </p:spPr>
        <p:txBody>
          <a:bodyPr>
            <a:normAutofit fontScale="90000"/>
          </a:bodyPr>
          <a:lstStyle/>
          <a:p>
            <a:r>
              <a:rPr lang="en-US" dirty="0">
                <a:solidFill>
                  <a:schemeClr val="bg1"/>
                </a:solidFill>
              </a:rPr>
              <a:t>Types of Major </a:t>
            </a:r>
            <a:br>
              <a:rPr lang="en-US" dirty="0">
                <a:solidFill>
                  <a:schemeClr val="bg1"/>
                </a:solidFill>
              </a:rPr>
            </a:br>
            <a:r>
              <a:rPr lang="en-US" dirty="0">
                <a:solidFill>
                  <a:schemeClr val="bg1"/>
                </a:solidFill>
              </a:rPr>
              <a:t>Strategic Alliances </a:t>
            </a:r>
            <a:r>
              <a:rPr lang="en-US" sz="1800" dirty="0">
                <a:solidFill>
                  <a:schemeClr val="bg1"/>
                </a:solidFill>
              </a:rPr>
              <a:t>(slide 4 of 4)</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An </a:t>
            </a:r>
            <a:r>
              <a:rPr lang="en-US" b="1" dirty="0"/>
              <a:t>non</a:t>
            </a:r>
            <a:r>
              <a:rPr lang="en-US" b="1" spc="-1000" dirty="0"/>
              <a:t> </a:t>
            </a:r>
            <a:r>
              <a:rPr lang="en-US" b="1" dirty="0"/>
              <a:t>equity strategic alliance </a:t>
            </a:r>
            <a:r>
              <a:rPr lang="en-US" dirty="0"/>
              <a:t>is an alliance in which two or more firms develop a contractual relationship to share some of their resources to create a competitive advantage.</a:t>
            </a:r>
          </a:p>
          <a:p>
            <a:pPr lvl="1"/>
            <a:r>
              <a:rPr lang="en-US" dirty="0"/>
              <a:t>Non</a:t>
            </a:r>
            <a:r>
              <a:rPr lang="en-US" spc="-1000" dirty="0"/>
              <a:t> </a:t>
            </a:r>
            <a:r>
              <a:rPr lang="en-US" dirty="0"/>
              <a:t>equity strategic alliances:</a:t>
            </a:r>
          </a:p>
          <a:p>
            <a:pPr lvl="2"/>
            <a:r>
              <a:rPr lang="en-US" dirty="0"/>
              <a:t>Are less formal</a:t>
            </a:r>
          </a:p>
          <a:p>
            <a:pPr lvl="2"/>
            <a:r>
              <a:rPr lang="en-US" dirty="0"/>
              <a:t>Demand fewer partner commitments than do joint ventures and equity strategic alliances</a:t>
            </a:r>
          </a:p>
          <a:p>
            <a:pPr lvl="2"/>
            <a:r>
              <a:rPr lang="en-US" dirty="0"/>
              <a:t>Generally do not foster an intimate relationship between partners</a:t>
            </a:r>
          </a:p>
          <a:p>
            <a:pPr lvl="1"/>
            <a:r>
              <a:rPr lang="en-US" spc="-10" dirty="0"/>
              <a:t>The informality and lower commitment levels make non</a:t>
            </a:r>
            <a:r>
              <a:rPr lang="en-US" spc="-1000" dirty="0"/>
              <a:t> </a:t>
            </a:r>
            <a:r>
              <a:rPr lang="en-US" spc="-10" dirty="0"/>
              <a:t>equity strategic alliances unsuitable for complex projects where success depends on the transfer of tacit knowledge between partners.</a:t>
            </a:r>
          </a:p>
          <a:p>
            <a:pPr lvl="1"/>
            <a:r>
              <a:rPr lang="en-US" dirty="0"/>
              <a:t>Outsourcing commonly occurs through non</a:t>
            </a:r>
            <a:r>
              <a:rPr lang="en-US" spc="-1000" dirty="0"/>
              <a:t> </a:t>
            </a:r>
            <a:r>
              <a:rPr lang="en-US" dirty="0"/>
              <a:t>equity strategic alliances.</a:t>
            </a:r>
          </a:p>
        </p:txBody>
      </p:sp>
    </p:spTree>
    <p:extLst>
      <p:ext uri="{BB962C8B-B14F-4D97-AF65-F5344CB8AC3E}">
        <p14:creationId xmlns:p14="http://schemas.microsoft.com/office/powerpoint/2010/main" val="1577655454"/>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05068"/>
            <a:ext cx="10972799" cy="1041120"/>
          </a:xfrm>
        </p:spPr>
        <p:txBody>
          <a:bodyPr>
            <a:normAutofit fontScale="90000"/>
          </a:bodyPr>
          <a:lstStyle/>
          <a:p>
            <a:r>
              <a:rPr lang="en-US" dirty="0">
                <a:solidFill>
                  <a:schemeClr val="bg1"/>
                </a:solidFill>
              </a:rPr>
              <a:t>Reasons Firms Develop</a:t>
            </a:r>
            <a:br>
              <a:rPr lang="en-US" dirty="0">
                <a:solidFill>
                  <a:schemeClr val="bg1"/>
                </a:solidFill>
              </a:rPr>
            </a:br>
            <a:r>
              <a:rPr lang="en-US" dirty="0">
                <a:solidFill>
                  <a:schemeClr val="bg1"/>
                </a:solidFill>
              </a:rPr>
              <a:t>Strategic Alliances</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Two key reasons why firms form strategic alliances are:</a:t>
            </a:r>
          </a:p>
          <a:p>
            <a:pPr marL="857250" lvl="1" indent="-400050">
              <a:buFont typeface="+mj-lt"/>
              <a:buAutoNum type="arabicPeriod"/>
            </a:pPr>
            <a:r>
              <a:rPr lang="en-US" dirty="0"/>
              <a:t>To create value, they couldn’t generate by acting independently and entering markets more rapidly</a:t>
            </a:r>
          </a:p>
          <a:p>
            <a:pPr marL="857250" lvl="1" indent="-400050">
              <a:buFont typeface="+mj-lt"/>
              <a:buAutoNum type="arabicPeriod"/>
            </a:pPr>
            <a:r>
              <a:rPr lang="en-US" dirty="0"/>
              <a:t>Because most (if not all) companies lack the full set of resources needed to pursue all identified opportunities and reach their objectives in the process of doing so on their own</a:t>
            </a:r>
          </a:p>
          <a:p>
            <a:r>
              <a:rPr lang="en-US" dirty="0"/>
              <a:t>The reasons firms use strategic alliances also vary by slow-cycle, fast-cycle, and standard-cycle market conditions.</a:t>
            </a:r>
            <a:endParaRPr lang="en-US" sz="2400" dirty="0"/>
          </a:p>
        </p:txBody>
      </p:sp>
    </p:spTree>
    <p:extLst>
      <p:ext uri="{BB962C8B-B14F-4D97-AF65-F5344CB8AC3E}">
        <p14:creationId xmlns:p14="http://schemas.microsoft.com/office/powerpoint/2010/main" val="4274145910"/>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97530" y="102198"/>
            <a:ext cx="5955030" cy="1041120"/>
          </a:xfrm>
        </p:spPr>
        <p:txBody>
          <a:bodyPr/>
          <a:lstStyle/>
          <a:p>
            <a:r>
              <a:rPr lang="en-US" sz="2800" dirty="0">
                <a:solidFill>
                  <a:schemeClr val="bg1"/>
                </a:solidFill>
              </a:rPr>
              <a:t>Reasons for Strategic Alliances by Market Type</a:t>
            </a:r>
          </a:p>
        </p:txBody>
      </p:sp>
      <p:pic>
        <p:nvPicPr>
          <p:cNvPr id="7" name="Picture Placeholder 6" descr="A graphic shows the reasons for strategic alliances by market type. At the top of the graphic is a long rectangle labeled Market Type. Below this are three rectangles side by side. The first rectangle is labeled Slow-Cycle. The second rectangle is labeled Fast-Cycle. The third rectangle is labeled Standard-Cycle. An arrow pointing downward extends from the bottom-center of each of these rectangles. Below the arrows is a long rectangle labeled Reasons for Using a Strategic Alliance. Three arrows pointing downward extend from the bottom of this rectangle. Below the first arrow is a vertical rectangle that lists the following reasons for using a strategic alliance in a slow-cycle market: Gain access to a restricted market; Establish a franchise in a new market; Maintain market stability, left parenthesis, for example, establishing standards, right parenthesis. Below the second arrow is a vertical rectangle that lists the following reasons for using a strategic alliance in a fast-cycle market: Speed up development of new goods or services; Speed up new market entry; Maintain market leadership; Form an industry technology standard; Share risky R and D expenses; Overcome uncertainty. Below the third arrow is a vertical rectangle that lists the following reasons for using a strategic alliance in a standard-cycle market: Gain market power, left parenthesis, reduce industry overcapacity, right parenthesis; Gain access to complementary resources; Establish better economies of scale; Overcome trade barriers; Meet competitive challenges from other competitors; Pool resources for very large capital projects; Learn new business techniques." title="Figure 9.1 – Reasons for Strategic Alliances by Market Type"/>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875295" y="1501460"/>
            <a:ext cx="5230989" cy="5254342"/>
          </a:xfrm>
        </p:spPr>
      </p:pic>
    </p:spTree>
    <p:extLst>
      <p:ext uri="{BB962C8B-B14F-4D97-AF65-F5344CB8AC3E}">
        <p14:creationId xmlns:p14="http://schemas.microsoft.com/office/powerpoint/2010/main" val="3338172439"/>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1011" y="113628"/>
            <a:ext cx="10972799" cy="1041120"/>
          </a:xfrm>
        </p:spPr>
        <p:txBody>
          <a:bodyPr>
            <a:normAutofit fontScale="90000"/>
          </a:bodyPr>
          <a:lstStyle/>
          <a:p>
            <a:r>
              <a:rPr lang="en-US" dirty="0">
                <a:solidFill>
                  <a:schemeClr val="bg1"/>
                </a:solidFill>
              </a:rPr>
              <a:t>Business-Level </a:t>
            </a:r>
            <a:br>
              <a:rPr lang="en-US" dirty="0">
                <a:solidFill>
                  <a:schemeClr val="bg1"/>
                </a:solidFill>
              </a:rPr>
            </a:br>
            <a:r>
              <a:rPr lang="en-US" dirty="0">
                <a:solidFill>
                  <a:schemeClr val="bg1"/>
                </a:solidFill>
              </a:rPr>
              <a:t>Cooperative Strategy</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 </a:t>
            </a:r>
            <a:r>
              <a:rPr lang="en-US" b="1" dirty="0"/>
              <a:t>business-level cooperative strategy </a:t>
            </a:r>
            <a:r>
              <a:rPr lang="en-US" dirty="0"/>
              <a:t>is a strategy through which firms combine some of their resources to create a competitive advantage by competing in one or more product markets.</a:t>
            </a:r>
          </a:p>
          <a:p>
            <a:r>
              <a:rPr lang="en-US" dirty="0"/>
              <a:t>Four business-level cooperative strategies are used to help the firm improve its performance in individual product markets:</a:t>
            </a:r>
          </a:p>
          <a:p>
            <a:pPr marL="800100" lvl="1" indent="-342900">
              <a:buFont typeface="+mj-lt"/>
              <a:buAutoNum type="arabicPeriod"/>
            </a:pPr>
            <a:r>
              <a:rPr lang="en-US" dirty="0"/>
              <a:t>Complementary strategic alliances</a:t>
            </a:r>
          </a:p>
          <a:p>
            <a:pPr marL="800100" lvl="1" indent="-342900">
              <a:buFont typeface="+mj-lt"/>
              <a:buAutoNum type="arabicPeriod"/>
            </a:pPr>
            <a:r>
              <a:rPr lang="en-US" dirty="0"/>
              <a:t>Competition response strategy</a:t>
            </a:r>
          </a:p>
          <a:p>
            <a:pPr marL="800100" lvl="1" indent="-342900">
              <a:buFont typeface="+mj-lt"/>
              <a:buAutoNum type="arabicPeriod"/>
            </a:pPr>
            <a:r>
              <a:rPr lang="en-US" dirty="0"/>
              <a:t>Uncertainty-reducing strategy</a:t>
            </a:r>
          </a:p>
          <a:p>
            <a:pPr marL="800100" lvl="1" indent="-342900">
              <a:buFont typeface="+mj-lt"/>
              <a:buAutoNum type="arabicPeriod"/>
            </a:pPr>
            <a:r>
              <a:rPr lang="en-US" dirty="0"/>
              <a:t>Competition-reducing strategy</a:t>
            </a:r>
            <a:endParaRPr lang="en-US" sz="1800" dirty="0"/>
          </a:p>
        </p:txBody>
      </p:sp>
    </p:spTree>
    <p:extLst>
      <p:ext uri="{BB962C8B-B14F-4D97-AF65-F5344CB8AC3E}">
        <p14:creationId xmlns:p14="http://schemas.microsoft.com/office/powerpoint/2010/main" val="1168670221"/>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733" y="159348"/>
            <a:ext cx="10972797" cy="1041120"/>
          </a:xfrm>
        </p:spPr>
        <p:txBody>
          <a:bodyPr/>
          <a:lstStyle/>
          <a:p>
            <a:r>
              <a:rPr lang="en-US" sz="2800" dirty="0">
                <a:solidFill>
                  <a:schemeClr val="bg1"/>
                </a:solidFill>
              </a:rPr>
              <a:t>Business-Level Cooperative Strategies</a:t>
            </a:r>
          </a:p>
        </p:txBody>
      </p:sp>
      <p:pic>
        <p:nvPicPr>
          <p:cNvPr id="5" name="Picture Placeholder 4" descr="A graphic lists the four business-level cooperative strategies. The graphic has four vertically stacked rectangles. The first rectangle is labeled Complementary strategic alliances. Below this are two bulleted points: Vertical and Horizontal. The second rectangle is labeled Competition-response strategy. The third rectangle is labeled Uncertainty-reducing strategy. The fourth rectangle is labeled Competition-reducing strategy." title="Figure 9.2 – Business-Level Cooperative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81202" y="1752600"/>
            <a:ext cx="8229600" cy="4361688"/>
          </a:xfrm>
        </p:spPr>
      </p:pic>
    </p:spTree>
    <p:extLst>
      <p:ext uri="{BB962C8B-B14F-4D97-AF65-F5344CB8AC3E}">
        <p14:creationId xmlns:p14="http://schemas.microsoft.com/office/powerpoint/2010/main" val="3239614971"/>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291" y="125058"/>
            <a:ext cx="10972799" cy="1041120"/>
          </a:xfrm>
        </p:spPr>
        <p:txBody>
          <a:bodyPr>
            <a:normAutofit fontScale="90000"/>
          </a:bodyPr>
          <a:lstStyle/>
          <a:p>
            <a:r>
              <a:rPr lang="en-US" dirty="0">
                <a:solidFill>
                  <a:schemeClr val="bg1"/>
                </a:solidFill>
              </a:rPr>
              <a:t>Complementary </a:t>
            </a:r>
            <a:br>
              <a:rPr lang="en-US" dirty="0">
                <a:solidFill>
                  <a:schemeClr val="bg1"/>
                </a:solidFill>
              </a:rPr>
            </a:br>
            <a:r>
              <a:rPr lang="en-US" dirty="0">
                <a:solidFill>
                  <a:schemeClr val="bg1"/>
                </a:solidFill>
              </a:rPr>
              <a:t>Strategic Alliances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b="1" dirty="0"/>
              <a:t>Complementary strategic alliances </a:t>
            </a:r>
            <a:r>
              <a:rPr lang="en-US" dirty="0"/>
              <a:t>are business-level alliances in which firms share some of their resources in complementary ways to create a competitive advantage.</a:t>
            </a:r>
          </a:p>
          <a:p>
            <a:r>
              <a:rPr lang="en-US" dirty="0"/>
              <a:t>Two dominant types of complementary strategic alliances are:</a:t>
            </a:r>
          </a:p>
          <a:p>
            <a:pPr marL="800100" lvl="1" indent="-342900">
              <a:buFont typeface="+mj-lt"/>
              <a:buAutoNum type="arabicPeriod"/>
            </a:pPr>
            <a:r>
              <a:rPr lang="en-US" dirty="0"/>
              <a:t>Vertical</a:t>
            </a:r>
          </a:p>
          <a:p>
            <a:pPr marL="1200150" lvl="3" indent="-342900">
              <a:buFont typeface="+mj-lt"/>
              <a:buChar char="•"/>
            </a:pPr>
            <a:r>
              <a:rPr lang="en-US" sz="2000" dirty="0">
                <a:ea typeface="+mn-ea"/>
                <a:cs typeface="+mn-cs"/>
              </a:rPr>
              <a:t>In a </a:t>
            </a:r>
            <a:r>
              <a:rPr lang="en-US" sz="2000" i="1" dirty="0">
                <a:ea typeface="+mn-ea"/>
                <a:cs typeface="+mn-cs"/>
              </a:rPr>
              <a:t>vertical complementary strategic alliance</a:t>
            </a:r>
            <a:r>
              <a:rPr lang="en-US" sz="2000" dirty="0">
                <a:ea typeface="+mn-ea"/>
                <a:cs typeface="+mn-cs"/>
              </a:rPr>
              <a:t>, firms share some of their resources from different stages of the value chain to create a competitive advantage.</a:t>
            </a:r>
          </a:p>
          <a:p>
            <a:pPr marL="800100" lvl="1" indent="-342900">
              <a:buFont typeface="+mj-lt"/>
              <a:buAutoNum type="arabicPeriod"/>
            </a:pPr>
            <a:r>
              <a:rPr lang="en-US" dirty="0"/>
              <a:t>Horizontal</a:t>
            </a:r>
          </a:p>
          <a:p>
            <a:pPr marL="1200150" lvl="3" indent="-342900">
              <a:buFont typeface="+mj-lt"/>
              <a:buChar char="•"/>
            </a:pPr>
            <a:r>
              <a:rPr lang="en-US" sz="2000" dirty="0">
                <a:ea typeface="+mn-ea"/>
                <a:cs typeface="+mn-cs"/>
              </a:rPr>
              <a:t>A </a:t>
            </a:r>
            <a:r>
              <a:rPr lang="en-US" sz="2000" i="1" dirty="0">
                <a:ea typeface="+mn-ea"/>
                <a:cs typeface="+mn-cs"/>
              </a:rPr>
              <a:t>horizontal complementary strategic alliance </a:t>
            </a:r>
            <a:r>
              <a:rPr lang="en-US" sz="2000" dirty="0">
                <a:ea typeface="+mn-ea"/>
                <a:cs typeface="+mn-cs"/>
              </a:rPr>
              <a:t>is an alliance in which firms share some of their resources from the same stage (or stages) of the value chain for creating a competitive advantage.</a:t>
            </a:r>
          </a:p>
        </p:txBody>
      </p:sp>
    </p:spTree>
    <p:extLst>
      <p:ext uri="{BB962C8B-B14F-4D97-AF65-F5344CB8AC3E}">
        <p14:creationId xmlns:p14="http://schemas.microsoft.com/office/powerpoint/2010/main" val="1906373074"/>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51633" y="216498"/>
            <a:ext cx="5888736" cy="1041120"/>
          </a:xfrm>
        </p:spPr>
        <p:txBody>
          <a:bodyPr>
            <a:normAutofit/>
          </a:bodyPr>
          <a:lstStyle/>
          <a:p>
            <a:r>
              <a:rPr lang="en-US" sz="2800" dirty="0">
                <a:solidFill>
                  <a:schemeClr val="bg1"/>
                </a:solidFill>
              </a:rPr>
              <a:t>Vertical and Horizontal Complementary Strategic Alliances</a:t>
            </a:r>
          </a:p>
        </p:txBody>
      </p:sp>
      <p:pic>
        <p:nvPicPr>
          <p:cNvPr id="5" name="Picture Placeholder 4" descr="A model shows vertical and horizontal complementary strategic alliances. In the model, a large rectangle labeled Customer Value encompasses a smaller rectangle labeled Support Functions, which encompasses a smaller rectangle labeled Value Chain Activities. In the rectangle labeled Support Functions, there are three smaller, vertically stacked rectangles labeled as follows: Finance, Human Resources, and Management Information Systems. In the rectangle labeled Value Chain Activities, there are five smaller squares in two rows labeled as follows: Supply-Chain Management; Operations; Distribution; Marketing, left parenthesis, Including Sales, right parenthesis; and Follow-Up Service. &#10;&#10;Above the rectangles is a large double-sided arrow that is labeled Horizontal Alliance between Buyers, left parenthesis, Each buyer is also a potential competitor, right parenthesis. &#10;&#10;To the left of the rectangles is a large double-sided arrow that is labeled Vertical Alliance, dash, Supplier." title="Figure 9.3 – Vertical and Horizontal Complementary Strategic Allianc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3151633" y="1524000"/>
            <a:ext cx="5888736" cy="4800600"/>
          </a:xfrm>
        </p:spPr>
      </p:pic>
    </p:spTree>
    <p:extLst>
      <p:ext uri="{BB962C8B-B14F-4D97-AF65-F5344CB8AC3E}">
        <p14:creationId xmlns:p14="http://schemas.microsoft.com/office/powerpoint/2010/main" val="3446595139"/>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6488"/>
            <a:ext cx="10972799" cy="1041120"/>
          </a:xfrm>
        </p:spPr>
        <p:txBody>
          <a:bodyPr>
            <a:normAutofit fontScale="90000"/>
          </a:bodyPr>
          <a:lstStyle/>
          <a:p>
            <a:r>
              <a:rPr lang="en-US" dirty="0">
                <a:solidFill>
                  <a:schemeClr val="bg1"/>
                </a:solidFill>
              </a:rPr>
              <a:t>Competition </a:t>
            </a:r>
            <a:br>
              <a:rPr lang="en-US" dirty="0">
                <a:solidFill>
                  <a:schemeClr val="bg1"/>
                </a:solidFill>
              </a:rPr>
            </a:br>
            <a:r>
              <a:rPr lang="en-US" dirty="0">
                <a:solidFill>
                  <a:schemeClr val="bg1"/>
                </a:solidFill>
              </a:rPr>
              <a:t>Response Strategy</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Competition response strategies are formed to respond to competitors’ actions, especially strategic actions.</a:t>
            </a:r>
          </a:p>
          <a:p>
            <a:r>
              <a:rPr lang="en-US" dirty="0"/>
              <a:t>Uncertainty-reducing strategies are used to hedge against the risks created by the conditions of uncertain competitive environments (such as new product markets).</a:t>
            </a:r>
          </a:p>
          <a:p>
            <a:pPr marL="0" indent="0">
              <a:buNone/>
            </a:pPr>
            <a:endParaRPr lang="en-US" dirty="0"/>
          </a:p>
        </p:txBody>
      </p:sp>
    </p:spTree>
    <p:extLst>
      <p:ext uri="{BB962C8B-B14F-4D97-AF65-F5344CB8AC3E}">
        <p14:creationId xmlns:p14="http://schemas.microsoft.com/office/powerpoint/2010/main" val="1902250144"/>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80360" y="159348"/>
            <a:ext cx="6103620" cy="1041120"/>
          </a:xfrm>
        </p:spPr>
        <p:txBody>
          <a:bodyPr/>
          <a:lstStyle/>
          <a:p>
            <a:r>
              <a:rPr lang="en-US" dirty="0">
                <a:solidFill>
                  <a:schemeClr val="bg1"/>
                </a:solidFill>
              </a:rPr>
              <a:t>Competition-Reducing Strategy </a:t>
            </a: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a:xfrm>
            <a:off x="548640" y="1666876"/>
            <a:ext cx="11033760" cy="4802504"/>
          </a:xfrm>
        </p:spPr>
        <p:txBody>
          <a:bodyPr>
            <a:normAutofit fontScale="92500" lnSpcReduction="10000"/>
          </a:bodyPr>
          <a:lstStyle/>
          <a:p>
            <a:r>
              <a:rPr lang="en-US" sz="2600" dirty="0"/>
              <a:t>Competition-reducing strategies are used to avoid excessive competition while the firm marshals its resources to improve its strategic competitiveness.</a:t>
            </a:r>
          </a:p>
          <a:p>
            <a:r>
              <a:rPr lang="en-US" sz="2600" dirty="0"/>
              <a:t>Collusion is often used to reduce competition.</a:t>
            </a:r>
          </a:p>
          <a:p>
            <a:pPr lvl="1"/>
            <a:r>
              <a:rPr lang="en-US" dirty="0"/>
              <a:t>Collusive strategies differ from strategic alliances in that collusive strategies are often an illegal cooperative strategy.</a:t>
            </a:r>
          </a:p>
          <a:p>
            <a:pPr lvl="1"/>
            <a:r>
              <a:rPr lang="en-US" dirty="0"/>
              <a:t>Two types of collusive strategies are:</a:t>
            </a:r>
          </a:p>
          <a:p>
            <a:pPr marL="1257300" lvl="2" indent="-342900">
              <a:buFont typeface="+mj-lt"/>
              <a:buAutoNum type="arabicPeriod"/>
            </a:pPr>
            <a:r>
              <a:rPr lang="en-US" dirty="0"/>
              <a:t>Explicit collusion</a:t>
            </a:r>
          </a:p>
          <a:p>
            <a:pPr marL="1257300" lvl="2" indent="-342900">
              <a:buFont typeface="+mj-lt"/>
              <a:buAutoNum type="arabicPeriod"/>
            </a:pPr>
            <a:r>
              <a:rPr lang="en-US" dirty="0"/>
              <a:t>Tacit collusion</a:t>
            </a:r>
          </a:p>
          <a:p>
            <a:r>
              <a:rPr lang="en-US" sz="2600" i="1" dirty="0"/>
              <a:t>Explicit collusion </a:t>
            </a:r>
            <a:r>
              <a:rPr lang="en-US" sz="2600" dirty="0"/>
              <a:t>exists when two or more firms negotiate directly to jointly agree about the amount to produce as well as the prices for what is produced.</a:t>
            </a:r>
          </a:p>
          <a:p>
            <a:pPr lvl="1"/>
            <a:r>
              <a:rPr lang="en-US" dirty="0"/>
              <a:t>In many economies, explicit collusive strategies are illegal unless sanctioned by government policies.</a:t>
            </a:r>
          </a:p>
          <a:p>
            <a:pPr lvl="2"/>
            <a:r>
              <a:rPr lang="en-US" dirty="0"/>
              <a:t>Increasing globalization has led to fewer government-sanctioned situations involving explicit collusion.</a:t>
            </a:r>
          </a:p>
        </p:txBody>
      </p:sp>
    </p:spTree>
    <p:extLst>
      <p:ext uri="{BB962C8B-B14F-4D97-AF65-F5344CB8AC3E}">
        <p14:creationId xmlns:p14="http://schemas.microsoft.com/office/powerpoint/2010/main" val="4105598497"/>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4690" y="205068"/>
            <a:ext cx="5554980" cy="1041120"/>
          </a:xfrm>
        </p:spPr>
        <p:txBody>
          <a:bodyPr>
            <a:normAutofit fontScale="90000"/>
          </a:bodyPr>
          <a:lstStyle/>
          <a:p>
            <a:r>
              <a:rPr lang="en-US" dirty="0">
                <a:solidFill>
                  <a:schemeClr val="bg1"/>
                </a:solidFill>
              </a:rPr>
              <a:t>Competition-Reducing Strategy </a:t>
            </a: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i="1" dirty="0"/>
              <a:t>Tacit collusion </a:t>
            </a:r>
            <a:r>
              <a:rPr lang="en-US" dirty="0"/>
              <a:t>exists when several firms in an industry indirectly coordinate their production and pricing decisions by observing each other’s competitive actions and responses.</a:t>
            </a:r>
          </a:p>
          <a:p>
            <a:pPr lvl="1"/>
            <a:r>
              <a:rPr lang="en-US" dirty="0"/>
              <a:t>Tacit collusion:</a:t>
            </a:r>
          </a:p>
          <a:p>
            <a:pPr lvl="2"/>
            <a:r>
              <a:rPr lang="en-US" dirty="0"/>
              <a:t>Tends to take place in industries dominated by a few large firms</a:t>
            </a:r>
          </a:p>
          <a:p>
            <a:pPr lvl="2"/>
            <a:r>
              <a:rPr lang="en-US" dirty="0"/>
              <a:t>Results in production output that is below fully competitive levels and above fully competitive prices</a:t>
            </a:r>
          </a:p>
          <a:p>
            <a:pPr lvl="2"/>
            <a:r>
              <a:rPr lang="en-US" dirty="0"/>
              <a:t>Can lead to less competition in markets in which both firms operate</a:t>
            </a:r>
          </a:p>
          <a:p>
            <a:pPr lvl="1"/>
            <a:r>
              <a:rPr lang="en-US" i="1" dirty="0"/>
              <a:t>Mutual forbearance </a:t>
            </a:r>
            <a:r>
              <a:rPr lang="en-US" dirty="0"/>
              <a:t>is a form of tacit collusion in which firms do not take competitive actions against rivals they meet in multiple markets.</a:t>
            </a:r>
          </a:p>
          <a:p>
            <a:pPr lvl="2"/>
            <a:r>
              <a:rPr lang="en-US" dirty="0"/>
              <a:t>Rather, firms learn how to deter the effects of rivals’ competitive attacks and responses without resorting to destructive competition.</a:t>
            </a:r>
          </a:p>
        </p:txBody>
      </p:sp>
    </p:spTree>
    <p:extLst>
      <p:ext uri="{BB962C8B-B14F-4D97-AF65-F5344CB8AC3E}">
        <p14:creationId xmlns:p14="http://schemas.microsoft.com/office/powerpoint/2010/main" val="334007091"/>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9945" y="102198"/>
            <a:ext cx="5452110" cy="1041120"/>
          </a:xfrm>
        </p:spPr>
        <p:txBody>
          <a:bodyPr>
            <a:normAutofit fontScale="90000"/>
          </a:bodyPr>
          <a:lstStyle/>
          <a:p>
            <a:r>
              <a:rPr lang="en-US" dirty="0">
                <a:solidFill>
                  <a:schemeClr val="bg1"/>
                </a:solidFill>
              </a:rPr>
              <a:t>Assessing Business-Level Cooperative Strategies</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sz="2400" dirty="0"/>
              <a:t>Complementary business-level strategic alliances, especially vertical ones, have the greatest probability of creating a sustainable competitive advantage.</a:t>
            </a:r>
          </a:p>
          <a:p>
            <a:r>
              <a:rPr lang="en-US" sz="2400" dirty="0"/>
              <a:t>Horizontal complementary alliances are sometimes difficult to maintain because often they are formed between firms that compete against each other at the same time they are cooperating.</a:t>
            </a:r>
          </a:p>
          <a:p>
            <a:r>
              <a:rPr lang="en-US" sz="2400" dirty="0"/>
              <a:t>Uncertainty-reducing and competition-reducing strategies have the lowest probability of creating a sustainable competitive advantage.</a:t>
            </a:r>
            <a:endParaRPr lang="en-US" sz="1800" dirty="0"/>
          </a:p>
        </p:txBody>
      </p:sp>
    </p:spTree>
    <p:extLst>
      <p:ext uri="{BB962C8B-B14F-4D97-AF65-F5344CB8AC3E}">
        <p14:creationId xmlns:p14="http://schemas.microsoft.com/office/powerpoint/2010/main" val="354168338"/>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113628"/>
            <a:ext cx="10972799" cy="1041120"/>
          </a:xfrm>
        </p:spPr>
        <p:txBody>
          <a:bodyPr>
            <a:normAutofit fontScale="90000"/>
          </a:bodyPr>
          <a:lstStyle/>
          <a:p>
            <a:r>
              <a:rPr lang="en-US" dirty="0">
                <a:solidFill>
                  <a:schemeClr val="bg1"/>
                </a:solidFill>
              </a:rPr>
              <a:t>Corporate-Level </a:t>
            </a:r>
            <a:br>
              <a:rPr lang="en-US" dirty="0">
                <a:solidFill>
                  <a:schemeClr val="bg1"/>
                </a:solidFill>
              </a:rPr>
            </a:br>
            <a:r>
              <a:rPr lang="en-US" dirty="0">
                <a:solidFill>
                  <a:schemeClr val="bg1"/>
                </a:solidFill>
              </a:rPr>
              <a:t>Cooperative Strategy</a:t>
            </a:r>
            <a:endParaRPr lang="en-US" sz="600" dirty="0">
              <a:solidFill>
                <a:schemeClr val="bg1"/>
              </a:solidFill>
            </a:endParaRPr>
          </a:p>
        </p:txBody>
      </p:sp>
      <p:sp>
        <p:nvSpPr>
          <p:cNvPr id="5" name="Text Placeholder 4"/>
          <p:cNvSpPr>
            <a:spLocks noGrp="1"/>
          </p:cNvSpPr>
          <p:nvPr>
            <p:ph type="body" sz="quarter" idx="10"/>
          </p:nvPr>
        </p:nvSpPr>
        <p:spPr>
          <a:xfrm>
            <a:off x="365760" y="1508760"/>
            <a:ext cx="11452860" cy="5052060"/>
          </a:xfrm>
        </p:spPr>
        <p:txBody>
          <a:bodyPr>
            <a:normAutofit/>
          </a:bodyPr>
          <a:lstStyle/>
          <a:p>
            <a:r>
              <a:rPr lang="en-US" sz="2400" dirty="0"/>
              <a:t>A </a:t>
            </a:r>
            <a:r>
              <a:rPr lang="en-US" sz="2400" b="1" dirty="0"/>
              <a:t>corporate-level cooperative strategy </a:t>
            </a:r>
            <a:r>
              <a:rPr lang="en-US" sz="2400" dirty="0"/>
              <a:t>is a strategy through which a firm collaborates with one or more companies to expand its operations.</a:t>
            </a:r>
          </a:p>
          <a:p>
            <a:pPr marL="342900" lvl="1" indent="-342900"/>
            <a:r>
              <a:rPr lang="en-US" dirty="0"/>
              <a:t>Corporate-level strategic alliances are attractive:</a:t>
            </a:r>
          </a:p>
          <a:p>
            <a:pPr marL="742950" lvl="2" indent="-342900"/>
            <a:r>
              <a:rPr lang="en-US" dirty="0"/>
              <a:t>When a firm seeks to diversify into markets in which the host nation’s government prevents mergers and acquisitions</a:t>
            </a:r>
          </a:p>
          <a:p>
            <a:pPr marL="742950" lvl="2" indent="-342900"/>
            <a:r>
              <a:rPr lang="en-US" dirty="0"/>
              <a:t>Because they can be used as a “test” to determine whether partners might benefit from a future merger or acquisition between them</a:t>
            </a:r>
          </a:p>
          <a:p>
            <a:pPr marL="342900" lvl="1" indent="-342900"/>
            <a:r>
              <a:rPr lang="en-US" dirty="0"/>
              <a:t>Compared to mergers and acquisitions, corporate-level strategic alliances:</a:t>
            </a:r>
          </a:p>
          <a:p>
            <a:pPr lvl="1"/>
            <a:r>
              <a:rPr lang="en-US" sz="2000" dirty="0"/>
              <a:t>Require fewer resource commitments</a:t>
            </a:r>
          </a:p>
          <a:p>
            <a:pPr lvl="1"/>
            <a:r>
              <a:rPr lang="en-US" sz="2000" dirty="0"/>
              <a:t>Permit greater flexibility in terms of efforts to diversify partners’ operations</a:t>
            </a:r>
          </a:p>
          <a:p>
            <a:r>
              <a:rPr lang="en-US" sz="2400" dirty="0"/>
              <a:t>The most commonly used corporate-level cooperative strategies are:</a:t>
            </a:r>
          </a:p>
          <a:p>
            <a:pPr lvl="1"/>
            <a:r>
              <a:rPr lang="en-US" sz="2000" dirty="0"/>
              <a:t>Diversifying alliances</a:t>
            </a:r>
          </a:p>
          <a:p>
            <a:pPr lvl="1"/>
            <a:r>
              <a:rPr lang="en-US" sz="2000" dirty="0"/>
              <a:t>Synergistic alliances</a:t>
            </a:r>
          </a:p>
          <a:p>
            <a:pPr lvl="1"/>
            <a:r>
              <a:rPr lang="en-US" sz="2000" dirty="0"/>
              <a:t>Franchising</a:t>
            </a:r>
          </a:p>
          <a:p>
            <a:pPr marL="457200" lvl="1" indent="0">
              <a:buNone/>
            </a:pPr>
            <a:endParaRPr lang="en-US" sz="1800" dirty="0"/>
          </a:p>
        </p:txBody>
      </p:sp>
    </p:spTree>
    <p:extLst>
      <p:ext uri="{BB962C8B-B14F-4D97-AF65-F5344CB8AC3E}">
        <p14:creationId xmlns:p14="http://schemas.microsoft.com/office/powerpoint/2010/main" val="3528163673"/>
      </p:ext>
    </p:extLst>
  </p:cSld>
  <p:clrMapOvr>
    <a:masterClrMapping/>
  </p:clrMapOvr>
  <p:transition spd="slow">
    <p:push dir="u"/>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82208"/>
            <a:ext cx="10972797" cy="1041120"/>
          </a:xfrm>
        </p:spPr>
        <p:txBody>
          <a:bodyPr/>
          <a:lstStyle/>
          <a:p>
            <a:r>
              <a:rPr lang="en-US" sz="2800" dirty="0">
                <a:solidFill>
                  <a:schemeClr val="bg1"/>
                </a:solidFill>
              </a:rPr>
              <a:t>Corporate-Level Cooperative Strategies</a:t>
            </a:r>
          </a:p>
        </p:txBody>
      </p:sp>
      <p:pic>
        <p:nvPicPr>
          <p:cNvPr id="5" name="Picture Placeholder 4" descr="A graphic lists the most commonly used corporate-level cooperative strategies. &#10;&#10;At the top of the graphic is a long rectangle labeled Corporate-Level Cooperative Strategies. Below this are three rectangles side by side. The first rectangle is labeled Diversifying alliances. The second rectangle is labeled Synergistic alliances. The third rectangle is labeled Franchising." title="Figure 9.4 – Corporate-Level Cooperative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615440" y="1581151"/>
            <a:ext cx="8229600" cy="1739189"/>
          </a:xfrm>
        </p:spPr>
      </p:pic>
      <p:sp>
        <p:nvSpPr>
          <p:cNvPr id="2" name="Rectangle 1">
            <a:extLst>
              <a:ext uri="{FF2B5EF4-FFF2-40B4-BE49-F238E27FC236}">
                <a16:creationId xmlns:a16="http://schemas.microsoft.com/office/drawing/2014/main" id="{918AD15A-1C93-334D-9F4D-989571A90619}"/>
              </a:ext>
            </a:extLst>
          </p:cNvPr>
          <p:cNvSpPr/>
          <p:nvPr/>
        </p:nvSpPr>
        <p:spPr>
          <a:xfrm>
            <a:off x="720090" y="3497580"/>
            <a:ext cx="10862308" cy="2677656"/>
          </a:xfrm>
          <a:prstGeom prst="rect">
            <a:avLst/>
          </a:prstGeom>
        </p:spPr>
        <p:txBody>
          <a:bodyPr wrap="square">
            <a:spAutoFit/>
          </a:bodyPr>
          <a:lstStyle/>
          <a:p>
            <a:pPr marL="285750" indent="-285750">
              <a:buFont typeface="Arial" panose="020B0604020202020204" pitchFamily="34" charset="0"/>
              <a:buChar char="•"/>
            </a:pPr>
            <a:r>
              <a:rPr lang="en-US" sz="2400" dirty="0"/>
              <a:t>A </a:t>
            </a:r>
            <a:r>
              <a:rPr lang="en-US" sz="2400" b="1" dirty="0"/>
              <a:t>diversifying strategic alliance </a:t>
            </a:r>
            <a:r>
              <a:rPr lang="en-US" sz="2400" dirty="0"/>
              <a:t>is a strategy in which firms share some of their resources to engage in product and</a:t>
            </a:r>
            <a:r>
              <a:rPr lang="en-US" sz="2400" spc="-1000" dirty="0"/>
              <a:t> </a:t>
            </a:r>
            <a:r>
              <a:rPr lang="en-US" sz="2400" dirty="0"/>
              <a:t>/</a:t>
            </a:r>
            <a:r>
              <a:rPr lang="en-US" sz="2400" spc="-1000" dirty="0"/>
              <a:t> </a:t>
            </a:r>
            <a:r>
              <a:rPr lang="en-US" sz="2400" dirty="0"/>
              <a:t>or geographic diversification.</a:t>
            </a:r>
          </a:p>
          <a:p>
            <a:pPr marL="285750" indent="-285750">
              <a:buFont typeface="Arial" panose="020B0604020202020204" pitchFamily="34" charset="0"/>
              <a:buChar char="•"/>
            </a:pPr>
            <a:r>
              <a:rPr lang="en-US" sz="2400" dirty="0"/>
              <a:t>Companies using this strategy typically seek to enter new markets (either domestic or outside of their home setting) with existing products or with newly developed products.</a:t>
            </a:r>
          </a:p>
          <a:p>
            <a:pPr marL="285750" indent="-285750">
              <a:buFont typeface="Arial" panose="020B0604020202020204" pitchFamily="34" charset="0"/>
              <a:buChar char="•"/>
            </a:pPr>
            <a:r>
              <a:rPr lang="en-US" sz="2400" dirty="0"/>
              <a:t>Managing diversity gained through alliances has fewer financial costs but often requires more managerial expertise.</a:t>
            </a:r>
          </a:p>
        </p:txBody>
      </p:sp>
    </p:spTree>
    <p:extLst>
      <p:ext uri="{BB962C8B-B14F-4D97-AF65-F5344CB8AC3E}">
        <p14:creationId xmlns:p14="http://schemas.microsoft.com/office/powerpoint/2010/main" val="138689000"/>
      </p:ext>
    </p:extLst>
  </p:cSld>
  <p:clrMapOvr>
    <a:masterClrMapping/>
  </p:clrMapOvr>
  <p:transition spd="slow">
    <p:push dir="u"/>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49930" y="136488"/>
            <a:ext cx="5692140" cy="1041120"/>
          </a:xfrm>
        </p:spPr>
        <p:txBody>
          <a:bodyPr>
            <a:normAutofit fontScale="90000"/>
          </a:bodyPr>
          <a:lstStyle/>
          <a:p>
            <a:r>
              <a:rPr lang="en-US" dirty="0">
                <a:solidFill>
                  <a:schemeClr val="bg1"/>
                </a:solidFill>
              </a:rPr>
              <a:t>Corporate-Level Cooperative Strategies</a:t>
            </a:r>
            <a:endParaRPr lang="en-US" sz="100" dirty="0"/>
          </a:p>
        </p:txBody>
      </p:sp>
      <p:sp>
        <p:nvSpPr>
          <p:cNvPr id="5" name="Text Placeholder 4"/>
          <p:cNvSpPr>
            <a:spLocks noGrp="1"/>
          </p:cNvSpPr>
          <p:nvPr>
            <p:ph type="body" sz="quarter" idx="10"/>
          </p:nvPr>
        </p:nvSpPr>
        <p:spPr>
          <a:xfrm>
            <a:off x="560070" y="1565910"/>
            <a:ext cx="11022330" cy="4983480"/>
          </a:xfrm>
        </p:spPr>
        <p:txBody>
          <a:bodyPr>
            <a:normAutofit fontScale="92500" lnSpcReduction="10000"/>
          </a:bodyPr>
          <a:lstStyle/>
          <a:p>
            <a:r>
              <a:rPr lang="en-US" dirty="0"/>
              <a:t>A </a:t>
            </a:r>
            <a:r>
              <a:rPr lang="en-US" b="1" dirty="0"/>
              <a:t>synergistic strategic alliance </a:t>
            </a:r>
            <a:r>
              <a:rPr lang="en-US" dirty="0"/>
              <a:t>is a strategy in which firms share some of their resources to create economies of scope.</a:t>
            </a:r>
          </a:p>
          <a:p>
            <a:r>
              <a:rPr lang="en-US" dirty="0"/>
              <a:t>Similar to the business-level horizontal complementary strategic alliance, synergistic strategic alliances create synergy across multiple functions or multiple businesses between partner firms.</a:t>
            </a:r>
            <a:endParaRPr lang="en-US" b="1" dirty="0"/>
          </a:p>
          <a:p>
            <a:r>
              <a:rPr lang="en-US" b="1" dirty="0"/>
              <a:t>Franchising</a:t>
            </a:r>
            <a:r>
              <a:rPr lang="en-US" dirty="0"/>
              <a:t> is a strategy in which a firm (the franchisor) uses a franchise as a contractual relationship to describe and control the sharing of its resources with its partners (the franchisees).</a:t>
            </a:r>
          </a:p>
          <a:p>
            <a:pPr lvl="1"/>
            <a:r>
              <a:rPr lang="en-US" dirty="0"/>
              <a:t>A </a:t>
            </a:r>
            <a:r>
              <a:rPr lang="en-US" i="1" dirty="0"/>
              <a:t>franchise</a:t>
            </a:r>
            <a:r>
              <a:rPr lang="en-US" dirty="0"/>
              <a:t> is a form of business organization in which a firm that already has a successful product or service (the franchisor) licenses its trademark and method of doing business to other businesses (the franchisees) in exchange for an initial franchise fee and an ongoing royalty rate.</a:t>
            </a:r>
          </a:p>
          <a:p>
            <a:pPr lvl="2"/>
            <a:r>
              <a:rPr lang="en-US" dirty="0"/>
              <a:t>Franchising’s effectiveness is a product of how well the franchisor can replicate its success across multiple partners in a cost-effective way.</a:t>
            </a:r>
          </a:p>
        </p:txBody>
      </p:sp>
    </p:spTree>
    <p:extLst>
      <p:ext uri="{BB962C8B-B14F-4D97-AF65-F5344CB8AC3E}">
        <p14:creationId xmlns:p14="http://schemas.microsoft.com/office/powerpoint/2010/main" val="171352299"/>
      </p:ext>
    </p:extLst>
  </p:cSld>
  <p:clrMapOvr>
    <a:masterClrMapping/>
  </p:clrMapOvr>
  <p:transition spd="slow">
    <p:push dir="u"/>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4670" y="182208"/>
            <a:ext cx="5646420" cy="1041120"/>
          </a:xfrm>
        </p:spPr>
        <p:txBody>
          <a:bodyPr>
            <a:normAutofit fontScale="90000"/>
          </a:bodyPr>
          <a:lstStyle/>
          <a:p>
            <a:r>
              <a:rPr lang="en-US" dirty="0">
                <a:solidFill>
                  <a:schemeClr val="bg1"/>
                </a:solidFill>
              </a:rPr>
              <a:t>Assessing Corporate-Level Cooperative Strategies</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r>
              <a:rPr lang="en-US" dirty="0"/>
              <a:t>Compared with business-level cooperative strategies, corporate-level cooperative strategies commonly are:</a:t>
            </a:r>
          </a:p>
          <a:p>
            <a:pPr lvl="1"/>
            <a:r>
              <a:rPr lang="en-US" dirty="0"/>
              <a:t>Broader in scope</a:t>
            </a:r>
          </a:p>
          <a:p>
            <a:pPr lvl="1"/>
            <a:r>
              <a:rPr lang="en-US" dirty="0"/>
              <a:t>More complex</a:t>
            </a:r>
          </a:p>
          <a:p>
            <a:pPr lvl="1"/>
            <a:r>
              <a:rPr lang="en-US" dirty="0"/>
              <a:t>More challenging</a:t>
            </a:r>
          </a:p>
          <a:p>
            <a:pPr lvl="1"/>
            <a:r>
              <a:rPr lang="en-US" dirty="0"/>
              <a:t>More costly to use</a:t>
            </a:r>
          </a:p>
          <a:p>
            <a:r>
              <a:rPr lang="en-US" dirty="0"/>
              <a:t>Corporate-level cooperative strategies can create competitive advantages and value for customers when:</a:t>
            </a:r>
          </a:p>
          <a:p>
            <a:pPr lvl="1"/>
            <a:r>
              <a:rPr lang="en-US" dirty="0"/>
              <a:t>Successful alliance experiences are internalized.</a:t>
            </a:r>
          </a:p>
          <a:p>
            <a:pPr lvl="1"/>
            <a:r>
              <a:rPr lang="en-US" dirty="0"/>
              <a:t>The firm uses such strategies to develop useful knowledge about how to succeed in the future.</a:t>
            </a:r>
          </a:p>
          <a:p>
            <a:pPr lvl="1"/>
            <a:r>
              <a:rPr lang="en-US" dirty="0"/>
              <a:t>The firm is able to develop such strategies and manage them in ways that are valuable, rare, imperfectly imitable, and non</a:t>
            </a:r>
            <a:r>
              <a:rPr lang="en-US" spc="-1000" dirty="0"/>
              <a:t> </a:t>
            </a:r>
            <a:r>
              <a:rPr lang="en-US" dirty="0"/>
              <a:t>substitutable.</a:t>
            </a:r>
          </a:p>
        </p:txBody>
      </p:sp>
    </p:spTree>
    <p:extLst>
      <p:ext uri="{BB962C8B-B14F-4D97-AF65-F5344CB8AC3E}">
        <p14:creationId xmlns:p14="http://schemas.microsoft.com/office/powerpoint/2010/main" val="4239893732"/>
      </p:ext>
    </p:extLst>
  </p:cSld>
  <p:clrMapOvr>
    <a:masterClrMapping/>
  </p:clrMapOvr>
  <p:transition spd="slow">
    <p:push dir="u"/>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2471" y="14791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Cooperative Strategy </a:t>
            </a: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dirty="0"/>
              <a:t>Firms use cross-border strategic alliances as a type of international cooperative strategy.</a:t>
            </a:r>
          </a:p>
          <a:p>
            <a:pPr lvl="1"/>
            <a:r>
              <a:rPr lang="en-US" dirty="0"/>
              <a:t>A </a:t>
            </a:r>
            <a:r>
              <a:rPr lang="en-US" b="1" dirty="0"/>
              <a:t>cross-border strategic alliance </a:t>
            </a:r>
            <a:r>
              <a:rPr lang="en-US" dirty="0"/>
              <a:t>is a strategy in which firms with headquarters in different countries decide to combine some of their resources to create a competitive advantage.</a:t>
            </a:r>
          </a:p>
          <a:p>
            <a:pPr lvl="1"/>
            <a:r>
              <a:rPr lang="en-US" spc="-10" dirty="0"/>
              <a:t>In a cross-border strategic alliance, the partners cooperate in one or more areas such as development and production processes, partly with the intent to create value in markets throughout the world that neither firm could create operating independently.</a:t>
            </a:r>
          </a:p>
          <a:p>
            <a:pPr lvl="1"/>
            <a:r>
              <a:rPr lang="en-US" dirty="0"/>
              <a:t>Cross-border strategic alliances:</a:t>
            </a:r>
          </a:p>
          <a:p>
            <a:pPr lvl="2"/>
            <a:r>
              <a:rPr lang="en-US" dirty="0"/>
              <a:t>Are increasing in number</a:t>
            </a:r>
          </a:p>
          <a:p>
            <a:pPr lvl="2"/>
            <a:r>
              <a:rPr lang="en-US" dirty="0"/>
              <a:t>Are not as risky as mergers and acquisitions</a:t>
            </a:r>
          </a:p>
          <a:p>
            <a:pPr lvl="2"/>
            <a:r>
              <a:rPr lang="en-US" dirty="0"/>
              <a:t>Can be complex</a:t>
            </a:r>
          </a:p>
          <a:p>
            <a:pPr lvl="2"/>
            <a:r>
              <a:rPr lang="en-US" dirty="0"/>
              <a:t>Can be difficult to manage</a:t>
            </a:r>
          </a:p>
        </p:txBody>
      </p:sp>
    </p:spTree>
    <p:extLst>
      <p:ext uri="{BB962C8B-B14F-4D97-AF65-F5344CB8AC3E}">
        <p14:creationId xmlns:p14="http://schemas.microsoft.com/office/powerpoint/2010/main" val="2162224050"/>
      </p:ext>
    </p:extLst>
  </p:cSld>
  <p:clrMapOvr>
    <a:masterClrMapping/>
  </p:clrMapOvr>
  <p:transition spd="slow">
    <p:push dir="u"/>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9076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Cooperative Strategy </a:t>
            </a: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pPr lvl="1"/>
            <a:r>
              <a:rPr lang="en-US" sz="2800" dirty="0"/>
              <a:t>Key reasons firms use cross-border alliances include:</a:t>
            </a:r>
          </a:p>
          <a:p>
            <a:pPr lvl="2"/>
            <a:r>
              <a:rPr lang="en-US" sz="2400" dirty="0"/>
              <a:t>The performance superiority of firms competing in markets outside their domestic market</a:t>
            </a:r>
          </a:p>
          <a:p>
            <a:pPr lvl="2"/>
            <a:r>
              <a:rPr lang="en-US" sz="2400" dirty="0"/>
              <a:t>Governmental restrictions on a firm’s efforts to grow through mergers and acquisitions</a:t>
            </a:r>
          </a:p>
          <a:p>
            <a:pPr lvl="1"/>
            <a:r>
              <a:rPr lang="en-US" sz="2800" dirty="0"/>
              <a:t>Commonly, cross-border strategic alliances are riskier than their domestic counterparts, because of:</a:t>
            </a:r>
          </a:p>
          <a:p>
            <a:pPr lvl="2"/>
            <a:r>
              <a:rPr lang="en-US" sz="2400" dirty="0"/>
              <a:t>The differences in companies and their cultures</a:t>
            </a:r>
          </a:p>
          <a:p>
            <a:pPr lvl="2"/>
            <a:r>
              <a:rPr lang="en-US" sz="2400" dirty="0"/>
              <a:t>The frequent difficulty in building trust in order to share resources among the partners</a:t>
            </a:r>
            <a:endParaRPr lang="en-US" sz="1200" dirty="0"/>
          </a:p>
        </p:txBody>
      </p:sp>
    </p:spTree>
    <p:extLst>
      <p:ext uri="{BB962C8B-B14F-4D97-AF65-F5344CB8AC3E}">
        <p14:creationId xmlns:p14="http://schemas.microsoft.com/office/powerpoint/2010/main" val="4290092268"/>
      </p:ext>
    </p:extLst>
  </p:cSld>
  <p:clrMapOvr>
    <a:masterClrMapping/>
  </p:clrMapOvr>
  <p:transition spd="slow">
    <p:push dir="u"/>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5301" y="182208"/>
            <a:ext cx="10972799" cy="1041120"/>
          </a:xfrm>
        </p:spPr>
        <p:txBody>
          <a:bodyPr/>
          <a:lstStyle/>
          <a:p>
            <a:r>
              <a:rPr lang="en-US" dirty="0">
                <a:solidFill>
                  <a:schemeClr val="bg1"/>
                </a:solidFill>
              </a:rPr>
              <a:t>Network Cooperative Strategy</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sz="3200" dirty="0"/>
              <a:t>A </a:t>
            </a:r>
            <a:r>
              <a:rPr lang="en-US" sz="3200" b="1" dirty="0"/>
              <a:t>network cooperative strategy </a:t>
            </a:r>
            <a:r>
              <a:rPr lang="en-US" sz="3200" dirty="0"/>
              <a:t>is a strategy by which several firms agree to form multiple partnerships to achieve shared objectives.</a:t>
            </a:r>
          </a:p>
          <a:p>
            <a:r>
              <a:rPr lang="en-US" sz="3200" dirty="0"/>
              <a:t>A firm’s opportunity to gain access “to its partner’s other partnerships” is a primary benefit of a network cooperative strategy.</a:t>
            </a:r>
          </a:p>
          <a:p>
            <a:pPr lvl="1"/>
            <a:r>
              <a:rPr lang="en-US" sz="2800" dirty="0"/>
              <a:t>Having access to multiple collaborations increases the likelihood that additional competitive advantages will be formed as the set of shared resources expands.</a:t>
            </a:r>
          </a:p>
          <a:p>
            <a:pPr lvl="2"/>
            <a:r>
              <a:rPr lang="en-US" sz="2800" dirty="0"/>
              <a:t>In turn, being able to develop new resources further stimulates product innovations that are critical to achieving strategic competitiveness.</a:t>
            </a:r>
          </a:p>
        </p:txBody>
      </p:sp>
    </p:spTree>
    <p:extLst>
      <p:ext uri="{BB962C8B-B14F-4D97-AF65-F5344CB8AC3E}">
        <p14:creationId xmlns:p14="http://schemas.microsoft.com/office/powerpoint/2010/main" val="2326526386"/>
      </p:ext>
    </p:extLst>
  </p:cSld>
  <p:clrMapOvr>
    <a:masterClrMapping/>
  </p:clrMapOvr>
  <p:transition spd="slow">
    <p:push dir="u"/>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82208"/>
            <a:ext cx="10972799" cy="1041120"/>
          </a:xfrm>
        </p:spPr>
        <p:txBody>
          <a:bodyPr/>
          <a:lstStyle/>
          <a:p>
            <a:r>
              <a:rPr lang="en-US" dirty="0">
                <a:solidFill>
                  <a:schemeClr val="bg1"/>
                </a:solidFill>
              </a:rPr>
              <a:t>Alliance Network Types</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The set of strategic alliance partnerships that firms develop when using a network cooperative strategy is called an </a:t>
            </a:r>
            <a:r>
              <a:rPr lang="en-US" sz="3200" i="1" dirty="0"/>
              <a:t>alliance network</a:t>
            </a:r>
            <a:r>
              <a:rPr lang="en-US" sz="3200" dirty="0"/>
              <a:t>.</a:t>
            </a:r>
          </a:p>
          <a:p>
            <a:pPr lvl="1"/>
            <a:r>
              <a:rPr lang="en-US" sz="2800" dirty="0"/>
              <a:t>Alliance networks:</a:t>
            </a:r>
          </a:p>
          <a:p>
            <a:pPr lvl="2"/>
            <a:r>
              <a:rPr lang="en-US" sz="2400" dirty="0"/>
              <a:t>Can be stable or dynamic</a:t>
            </a:r>
          </a:p>
          <a:p>
            <a:pPr lvl="2"/>
            <a:r>
              <a:rPr lang="en-US" sz="2400" dirty="0"/>
              <a:t>Vary by industry characteristics</a:t>
            </a:r>
          </a:p>
          <a:p>
            <a:pPr lvl="3"/>
            <a:r>
              <a:rPr lang="en-US" sz="2000" dirty="0"/>
              <a:t>In mature industries, </a:t>
            </a:r>
            <a:r>
              <a:rPr lang="en-US" sz="2000" i="1" dirty="0"/>
              <a:t>stable alliance networks </a:t>
            </a:r>
            <a:r>
              <a:rPr lang="en-US" sz="2000" dirty="0"/>
              <a:t>are used to extend competitive advantages into new areas.</a:t>
            </a:r>
          </a:p>
          <a:p>
            <a:pPr lvl="3"/>
            <a:r>
              <a:rPr lang="en-US" sz="2000" dirty="0"/>
              <a:t>In rapidly changing environments where frequent product innovations occur, </a:t>
            </a:r>
            <a:r>
              <a:rPr lang="en-US" sz="2000" i="1" dirty="0"/>
              <a:t>dynamic alliance networks </a:t>
            </a:r>
            <a:r>
              <a:rPr lang="en-US" sz="2000" dirty="0"/>
              <a:t>are used primarily as a tool of innovation. </a:t>
            </a:r>
            <a:endParaRPr lang="en-US" sz="2800" dirty="0"/>
          </a:p>
        </p:txBody>
      </p:sp>
    </p:spTree>
    <p:extLst>
      <p:ext uri="{BB962C8B-B14F-4D97-AF65-F5344CB8AC3E}">
        <p14:creationId xmlns:p14="http://schemas.microsoft.com/office/powerpoint/2010/main" val="1754352217"/>
      </p:ext>
    </p:extLst>
  </p:cSld>
  <p:clrMapOvr>
    <a:masterClrMapping/>
  </p:clrMapOvr>
  <p:transition spd="slow">
    <p:push dir="u"/>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87090" y="102198"/>
            <a:ext cx="5417820" cy="1041120"/>
          </a:xfrm>
        </p:spPr>
        <p:txBody>
          <a:bodyPr>
            <a:normAutofit fontScale="90000"/>
          </a:bodyPr>
          <a:lstStyle/>
          <a:p>
            <a:r>
              <a:rPr lang="en-US" dirty="0">
                <a:solidFill>
                  <a:schemeClr val="bg1"/>
                </a:solidFill>
              </a:rPr>
              <a:t>Competitive Risks with Cooperative Strategies</a:t>
            </a:r>
            <a:endParaRPr lang="en-US" sz="1050" dirty="0">
              <a:solidFill>
                <a:schemeClr val="bg1"/>
              </a:solidFill>
            </a:endParaRPr>
          </a:p>
        </p:txBody>
      </p:sp>
      <p:sp>
        <p:nvSpPr>
          <p:cNvPr id="5" name="Text Placeholder 4"/>
          <p:cNvSpPr>
            <a:spLocks noGrp="1"/>
          </p:cNvSpPr>
          <p:nvPr>
            <p:ph type="body" sz="quarter" idx="10"/>
          </p:nvPr>
        </p:nvSpPr>
        <p:spPr>
          <a:xfrm>
            <a:off x="205740" y="1588770"/>
            <a:ext cx="11738610" cy="4735831"/>
          </a:xfrm>
        </p:spPr>
        <p:txBody>
          <a:bodyPr>
            <a:normAutofit fontScale="92500"/>
          </a:bodyPr>
          <a:lstStyle/>
          <a:p>
            <a:r>
              <a:rPr lang="en-US" dirty="0"/>
              <a:t>There are four risks that cooperative strategies often carry.</a:t>
            </a:r>
          </a:p>
          <a:p>
            <a:pPr marL="857250" lvl="1" indent="-400050">
              <a:buFont typeface="+mj-lt"/>
              <a:buAutoNum type="arabicPeriod"/>
            </a:pPr>
            <a:r>
              <a:rPr lang="en-US" b="1" dirty="0"/>
              <a:t>A firm may act in a way that its partner thinks is opportunistic.</a:t>
            </a:r>
          </a:p>
          <a:p>
            <a:pPr lvl="2"/>
            <a:r>
              <a:rPr lang="en-US" dirty="0"/>
              <a:t>In general, opportunistic behaviors surface either when:</a:t>
            </a:r>
          </a:p>
          <a:p>
            <a:pPr lvl="3"/>
            <a:r>
              <a:rPr lang="en-US" dirty="0"/>
              <a:t>Formal contracts fail to prevent them</a:t>
            </a:r>
          </a:p>
          <a:p>
            <a:pPr lvl="3"/>
            <a:r>
              <a:rPr lang="en-US" dirty="0"/>
              <a:t>An alliance is based on a false perception of partner trustworthiness</a:t>
            </a:r>
          </a:p>
          <a:p>
            <a:pPr marL="857250" lvl="1" indent="-400050">
              <a:buFont typeface="+mj-lt"/>
              <a:buAutoNum type="arabicPeriod"/>
            </a:pPr>
            <a:r>
              <a:rPr lang="en-US" b="1" dirty="0"/>
              <a:t>A firm misrepresents the resources it can bring to the partnership.</a:t>
            </a:r>
          </a:p>
          <a:p>
            <a:pPr lvl="2"/>
            <a:r>
              <a:rPr lang="en-US" dirty="0"/>
              <a:t>This risk is more common when the partner’s contribution is based on some of its intangible assets.</a:t>
            </a:r>
          </a:p>
          <a:p>
            <a:pPr marL="857250" lvl="1" indent="-400050">
              <a:buFont typeface="+mj-lt"/>
              <a:buAutoNum type="arabicPeriod" startAt="3"/>
            </a:pPr>
            <a:r>
              <a:rPr lang="en-US" b="1" dirty="0"/>
              <a:t>A firm may fail to make available to its partners the resources that it committed to the cooperative strategy.</a:t>
            </a:r>
          </a:p>
          <a:p>
            <a:pPr lvl="2"/>
            <a:r>
              <a:rPr lang="en-US" dirty="0"/>
              <a:t>This risk surfaces most commonly when firms form an international cooperative strategy.</a:t>
            </a:r>
          </a:p>
          <a:p>
            <a:pPr lvl="3"/>
            <a:r>
              <a:rPr lang="en-US" dirty="0"/>
              <a:t>Different cultures and languages can cause misrepresentations of contractual terms or trust-based expectations.</a:t>
            </a:r>
          </a:p>
          <a:p>
            <a:pPr marL="857250" lvl="1" indent="-400050">
              <a:buFont typeface="+mj-lt"/>
              <a:buAutoNum type="arabicPeriod" startAt="4"/>
            </a:pPr>
            <a:r>
              <a:rPr lang="en-US" b="1" dirty="0"/>
              <a:t>One firm may make investments that are specific to the alliance while its partner does not.</a:t>
            </a:r>
          </a:p>
          <a:p>
            <a:pPr lvl="2"/>
            <a:r>
              <a:rPr lang="en-US" dirty="0"/>
              <a:t>This causes the firm that is making investments to be at a relative disadvantage in terms of returns earned from the alliance compared with investments made to earn the returns.</a:t>
            </a:r>
          </a:p>
          <a:p>
            <a:pPr marL="914400" lvl="2" indent="0">
              <a:buNone/>
            </a:pPr>
            <a:endParaRPr lang="en-US" dirty="0"/>
          </a:p>
        </p:txBody>
      </p:sp>
    </p:spTree>
    <p:extLst>
      <p:ext uri="{BB962C8B-B14F-4D97-AF65-F5344CB8AC3E}">
        <p14:creationId xmlns:p14="http://schemas.microsoft.com/office/powerpoint/2010/main" val="3312275678"/>
      </p:ext>
    </p:extLst>
  </p:cSld>
  <p:clrMapOvr>
    <a:masterClrMapping/>
  </p:clrMapOvr>
  <p:transition spd="slow">
    <p:push dir="u"/>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0400" y="147918"/>
            <a:ext cx="5623560" cy="1041120"/>
          </a:xfrm>
        </p:spPr>
        <p:txBody>
          <a:bodyPr/>
          <a:lstStyle/>
          <a:p>
            <a:r>
              <a:rPr lang="en-US" sz="2400" dirty="0">
                <a:solidFill>
                  <a:schemeClr val="bg1"/>
                </a:solidFill>
              </a:rPr>
              <a:t>Managing Competitive Risks in Cooperative Strategies</a:t>
            </a:r>
          </a:p>
        </p:txBody>
      </p:sp>
      <p:pic>
        <p:nvPicPr>
          <p:cNvPr id="5" name="Picture Placeholder 4" descr="A graphic shows the various competitive risks in cooperative strategies, how to manage those risks, and the desired outcome from risk management.&#10;&#10;The graphic shows three large rightward-pointing arrows in a row. Each of the arrows has a smaller circle that overlaps the beginning of the arrow.&#10;&#10;On the first arrow, the circle is labeled Competitive Risks. The risks are listed in bulleted points on the arrow as follows: Inadequate contracts; Misrepresentation of competencies; Partners fail to use their complementary resources; Holding alliance partners' specific investments hostage.&#10;&#10;On the second arrow, the circle is labeled Risk and Asset Management Approaches. The approaches are listed in bulleted points on the arrow as follows: Detailed contracts and monitoring; Developing trusting relationships.&#10;&#10;On the third arrow, the circle is labeled Desired Outcome. The desired outcome is listed in a bulleted point as follows: Creating value." title="Figure 9.5 – Managing Competitive Risks in Cooperative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693091" y="1875295"/>
            <a:ext cx="10713662" cy="4049765"/>
          </a:xfrm>
        </p:spPr>
      </p:pic>
    </p:spTree>
    <p:extLst>
      <p:ext uri="{BB962C8B-B14F-4D97-AF65-F5344CB8AC3E}">
        <p14:creationId xmlns:p14="http://schemas.microsoft.com/office/powerpoint/2010/main" val="2841306726"/>
      </p:ext>
    </p:extLst>
  </p:cSld>
  <p:clrMapOvr>
    <a:masterClrMapping/>
  </p:clrMapOvr>
  <p:transition spd="slow">
    <p:push dir="u"/>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78505" y="205068"/>
            <a:ext cx="5634990" cy="1041120"/>
          </a:xfrm>
        </p:spPr>
        <p:txBody>
          <a:bodyPr>
            <a:normAutofit fontScale="90000"/>
          </a:bodyPr>
          <a:lstStyle/>
          <a:p>
            <a:r>
              <a:rPr lang="en-US" dirty="0">
                <a:solidFill>
                  <a:schemeClr val="bg1"/>
                </a:solidFill>
              </a:rPr>
              <a:t>Managing Cooperative Strategies </a:t>
            </a:r>
            <a:r>
              <a:rPr lang="en-US" sz="1800" dirty="0">
                <a:solidFill>
                  <a:schemeClr val="bg1"/>
                </a:solidFill>
              </a:rPr>
              <a:t>(slide 1 of 3)</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Assigning managerial responsibility for a firm’s cooperative strategies to a high-level executive or to a team improves the likelihood that the strategies will be well managed.</a:t>
            </a:r>
          </a:p>
          <a:p>
            <a:pPr lvl="1"/>
            <a:r>
              <a:rPr lang="en-US" sz="2800" dirty="0"/>
              <a:t>Those responsible for managing the firm’s cooperative strategies should take the actions necessary to:</a:t>
            </a:r>
          </a:p>
          <a:p>
            <a:pPr lvl="2"/>
            <a:r>
              <a:rPr lang="en-US" sz="2400" dirty="0"/>
              <a:t>Coordinate activities</a:t>
            </a:r>
          </a:p>
          <a:p>
            <a:pPr lvl="2"/>
            <a:r>
              <a:rPr lang="en-US" sz="2400" dirty="0"/>
              <a:t>Categorize knowledge learned from previous experiences</a:t>
            </a:r>
          </a:p>
          <a:p>
            <a:pPr lvl="2"/>
            <a:r>
              <a:rPr lang="en-US" sz="2400" dirty="0"/>
              <a:t>Make certain that what the firm knows about how to effectively form and use cooperative strategies is in the hands of the right people at the right time</a:t>
            </a:r>
          </a:p>
          <a:p>
            <a:pPr lvl="2"/>
            <a:r>
              <a:rPr lang="en-US" sz="2400" dirty="0"/>
              <a:t>Learn how to manage both tangible and intangible assets</a:t>
            </a:r>
          </a:p>
        </p:txBody>
      </p:sp>
    </p:spTree>
    <p:extLst>
      <p:ext uri="{BB962C8B-B14F-4D97-AF65-F5344CB8AC3E}">
        <p14:creationId xmlns:p14="http://schemas.microsoft.com/office/powerpoint/2010/main" val="1150456400"/>
      </p:ext>
    </p:extLst>
  </p:cSld>
  <p:clrMapOvr>
    <a:masterClrMapping/>
  </p:clrMapOvr>
  <p:transition spd="slow">
    <p:push dir="u"/>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00350" y="182208"/>
            <a:ext cx="5977890" cy="1041120"/>
          </a:xfrm>
        </p:spPr>
        <p:txBody>
          <a:bodyPr>
            <a:normAutofit fontScale="90000"/>
          </a:bodyPr>
          <a:lstStyle/>
          <a:p>
            <a:r>
              <a:rPr lang="en-US" dirty="0">
                <a:solidFill>
                  <a:schemeClr val="bg1"/>
                </a:solidFill>
              </a:rPr>
              <a:t>Managing Cooperative Strategies </a:t>
            </a:r>
            <a:r>
              <a:rPr lang="en-US" sz="1800" dirty="0">
                <a:solidFill>
                  <a:schemeClr val="bg1"/>
                </a:solidFill>
              </a:rPr>
              <a:t>(slide 2 of 3)</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Two primary approaches firms use to manage cooperative strategies are:</a:t>
            </a:r>
          </a:p>
          <a:p>
            <a:pPr marL="800100" lvl="1" indent="-342900">
              <a:buFont typeface="+mj-lt"/>
              <a:buAutoNum type="arabicPeriod"/>
            </a:pPr>
            <a:r>
              <a:rPr lang="en-US" sz="2800" dirty="0"/>
              <a:t>Cost minimization (via formal contracts)</a:t>
            </a:r>
          </a:p>
          <a:p>
            <a:pPr lvl="2"/>
            <a:r>
              <a:rPr lang="en-US" sz="2400" dirty="0"/>
              <a:t>In the </a:t>
            </a:r>
            <a:r>
              <a:rPr lang="en-US" sz="2400" i="1" dirty="0"/>
              <a:t>cost-minimization</a:t>
            </a:r>
            <a:r>
              <a:rPr lang="en-US" sz="2400" dirty="0"/>
              <a:t> approach, the firm develops </a:t>
            </a:r>
            <a:r>
              <a:rPr lang="en-US" sz="2400" b="1" dirty="0"/>
              <a:t>formal contracts </a:t>
            </a:r>
            <a:r>
              <a:rPr lang="en-US" sz="2400" dirty="0"/>
              <a:t>with its partners that specify:</a:t>
            </a:r>
          </a:p>
          <a:p>
            <a:pPr lvl="3"/>
            <a:r>
              <a:rPr lang="en-US" sz="2000" dirty="0"/>
              <a:t>How the cooperative strategy is to be monitored</a:t>
            </a:r>
          </a:p>
          <a:p>
            <a:pPr lvl="3"/>
            <a:r>
              <a:rPr lang="en-US" sz="2000" dirty="0"/>
              <a:t>How partner behavior is to be controlled</a:t>
            </a:r>
          </a:p>
          <a:p>
            <a:pPr marL="800100" lvl="1" indent="-342900">
              <a:buFont typeface="+mj-lt"/>
              <a:buAutoNum type="arabicPeriod"/>
            </a:pPr>
            <a:r>
              <a:rPr lang="en-US" sz="2800" dirty="0"/>
              <a:t>Opportunity maximization (trust-based)</a:t>
            </a:r>
          </a:p>
          <a:p>
            <a:pPr lvl="2"/>
            <a:r>
              <a:rPr lang="en-US" sz="2400" dirty="0"/>
              <a:t>In the </a:t>
            </a:r>
            <a:r>
              <a:rPr lang="en-US" sz="2400" i="1" dirty="0"/>
              <a:t>opportunity-maximization</a:t>
            </a:r>
            <a:r>
              <a:rPr lang="en-US" sz="2400" dirty="0"/>
              <a:t> approach, the firm develops fewer formal contracts, with fewer constraints on partners’ behaviors, which makes it possible for partners to explore how their resources can be shared in multiple value-creating ways.</a:t>
            </a:r>
          </a:p>
        </p:txBody>
      </p:sp>
    </p:spTree>
    <p:extLst>
      <p:ext uri="{BB962C8B-B14F-4D97-AF65-F5344CB8AC3E}">
        <p14:creationId xmlns:p14="http://schemas.microsoft.com/office/powerpoint/2010/main" val="2924967864"/>
      </p:ext>
    </p:extLst>
  </p:cSld>
  <p:clrMapOvr>
    <a:masterClrMapping/>
  </p:clrMapOvr>
  <p:transition spd="slow">
    <p:push dir="u"/>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0" y="216498"/>
            <a:ext cx="5783580" cy="1041120"/>
          </a:xfrm>
        </p:spPr>
        <p:txBody>
          <a:bodyPr>
            <a:normAutofit fontScale="90000"/>
          </a:bodyPr>
          <a:lstStyle/>
          <a:p>
            <a:r>
              <a:rPr lang="en-US" dirty="0">
                <a:solidFill>
                  <a:schemeClr val="bg1"/>
                </a:solidFill>
              </a:rPr>
              <a:t>Managing Cooperative Strategies </a:t>
            </a:r>
            <a:r>
              <a:rPr lang="en-US" sz="1800" dirty="0">
                <a:solidFill>
                  <a:schemeClr val="bg1"/>
                </a:solidFill>
              </a:rPr>
              <a:t>(slide 3 of 3)</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Trust is an increasingly important aspect of successful cooperative strategies.</a:t>
            </a:r>
          </a:p>
          <a:p>
            <a:pPr lvl="1"/>
            <a:r>
              <a:rPr lang="en-US" sz="2800" dirty="0"/>
              <a:t>In the context of cooperative arrangements, </a:t>
            </a:r>
            <a:r>
              <a:rPr lang="en-US" sz="2800" i="1" dirty="0"/>
              <a:t>trust</a:t>
            </a:r>
            <a:r>
              <a:rPr lang="en-US" sz="2800" dirty="0"/>
              <a:t> is the belief that a firm will not do anything to exploit its partner’s vulnerabilities, even if it has an opportunity to do so.</a:t>
            </a:r>
          </a:p>
          <a:p>
            <a:pPr lvl="1"/>
            <a:r>
              <a:rPr lang="en-US" sz="2800" dirty="0"/>
              <a:t>Trust between partners increases the likelihood of success when using alliances.</a:t>
            </a:r>
          </a:p>
          <a:p>
            <a:pPr lvl="2"/>
            <a:r>
              <a:rPr lang="en-US" sz="2400" dirty="0"/>
              <a:t>This highlights the benefits of the opportunity-maximization approach to managing cooperative strategies.</a:t>
            </a:r>
          </a:p>
          <a:p>
            <a:pPr lvl="3"/>
            <a:r>
              <a:rPr lang="en-US" sz="2000" dirty="0"/>
              <a:t>When partners trust each other, there is less need to write detailed formal contracts to specify each firm’s behaviors.</a:t>
            </a:r>
          </a:p>
        </p:txBody>
      </p:sp>
    </p:spTree>
    <p:extLst>
      <p:ext uri="{BB962C8B-B14F-4D97-AF65-F5344CB8AC3E}">
        <p14:creationId xmlns:p14="http://schemas.microsoft.com/office/powerpoint/2010/main" val="3604427263"/>
      </p:ext>
    </p:extLst>
  </p:cSld>
  <p:clrMapOvr>
    <a:masterClrMapping/>
  </p:clrMapOvr>
  <p:transition spd="slow">
    <p:push dir="u"/>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2362-C371-3010-41BE-3FFD92834468}"/>
              </a:ext>
            </a:extLst>
          </p:cNvPr>
          <p:cNvSpPr>
            <a:spLocks noGrp="1"/>
          </p:cNvSpPr>
          <p:nvPr>
            <p:ph type="title"/>
          </p:nvPr>
        </p:nvSpPr>
        <p:spPr>
          <a:xfrm>
            <a:off x="3303075" y="58120"/>
            <a:ext cx="5585847" cy="1143000"/>
          </a:xfrm>
        </p:spPr>
        <p:txBody>
          <a:bodyPr anchor="ctr">
            <a:normAutofit/>
          </a:bodyPr>
          <a:lstStyle/>
          <a:p>
            <a:pPr algn="ctr"/>
            <a:r>
              <a:rPr lang="en-GB" sz="2800" b="1" dirty="0">
                <a:solidFill>
                  <a:schemeClr val="bg1"/>
                </a:solidFill>
              </a:rPr>
              <a:t>In-Class Activity: Alliance Simulation (15 mins)</a:t>
            </a:r>
          </a:p>
        </p:txBody>
      </p:sp>
      <p:sp>
        <p:nvSpPr>
          <p:cNvPr id="3" name="Content Placeholder 2">
            <a:extLst>
              <a:ext uri="{FF2B5EF4-FFF2-40B4-BE49-F238E27FC236}">
                <a16:creationId xmlns:a16="http://schemas.microsoft.com/office/drawing/2014/main" id="{6D6B6B3A-55F1-1E2D-F39E-C49AF9B86129}"/>
              </a:ext>
            </a:extLst>
          </p:cNvPr>
          <p:cNvSpPr>
            <a:spLocks noGrp="1"/>
          </p:cNvSpPr>
          <p:nvPr>
            <p:ph sz="half" idx="1"/>
          </p:nvPr>
        </p:nvSpPr>
        <p:spPr>
          <a:xfrm>
            <a:off x="433952" y="1791961"/>
            <a:ext cx="5662047" cy="4190385"/>
          </a:xfrm>
        </p:spPr>
        <p:txBody>
          <a:bodyPr>
            <a:normAutofit fontScale="92500" lnSpcReduction="10000"/>
          </a:bodyPr>
          <a:lstStyle/>
          <a:p>
            <a:pPr marL="342900" lvl="0" indent="-342900">
              <a:lnSpc>
                <a:spcPct val="107000"/>
              </a:lnSpc>
              <a:spcAft>
                <a:spcPts val="800"/>
              </a:spcAft>
              <a:buFont typeface="+mj-lt"/>
              <a:buAutoNum type="arabicPeriod"/>
              <a:tabLst>
                <a:tab pos="457200" algn="l"/>
              </a:tabLst>
            </a:pPr>
            <a:r>
              <a:rPr lang="en-GB" sz="2200" dirty="0">
                <a:solidFill>
                  <a:srgbClr val="231F1F"/>
                </a:solidFill>
              </a:rPr>
              <a:t>Alliance Simulation: Tesla’s Partnerships (15 min)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2200" dirty="0">
                <a:solidFill>
                  <a:srgbClr val="231F1F"/>
                </a:solidFill>
              </a:rPr>
              <a:t>Setup: Use Tesla’s alliances (Ch. 9 Strategic Focus) as a case. Assign groups to play Tesla, Daimler, or Toyota.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2200" dirty="0">
                <a:solidFill>
                  <a:srgbClr val="231F1F"/>
                </a:solidFill>
              </a:rPr>
              <a:t>Task: Each group proposes a type of alliance (joint venture, equity, nonequity) and identifies one benefit and one risk. Discuss why Daimler/Toyota ended the alliance. </a:t>
            </a:r>
          </a:p>
          <a:p>
            <a:pPr marL="742950" lvl="1" indent="-285750">
              <a:lnSpc>
                <a:spcPct val="107000"/>
              </a:lnSpc>
              <a:spcAft>
                <a:spcPts val="800"/>
              </a:spcAft>
              <a:buSzPts val="1000"/>
              <a:buFont typeface="Courier New" panose="02070309020205020404" pitchFamily="49" charset="0"/>
              <a:buChar char="o"/>
              <a:tabLst>
                <a:tab pos="914400" algn="l"/>
              </a:tabLst>
            </a:pPr>
            <a:r>
              <a:rPr lang="en-GB" sz="2200" dirty="0">
                <a:solidFill>
                  <a:srgbClr val="231F1F"/>
                </a:solidFill>
              </a:rPr>
              <a:t>Debrief: Tutor links to business-level (complementary) and corporate-level (synergistic) strategies, highlighting risks like partner competition</a:t>
            </a:r>
            <a:r>
              <a:rPr lang="en-GB" sz="11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Content Placeholder 4" descr="Led lights of different colors in rectangle shape">
            <a:extLst>
              <a:ext uri="{FF2B5EF4-FFF2-40B4-BE49-F238E27FC236}">
                <a16:creationId xmlns:a16="http://schemas.microsoft.com/office/drawing/2014/main" id="{601857AA-072E-B330-B5D2-E9846DD014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69608" y="1791961"/>
            <a:ext cx="5585846" cy="3864919"/>
          </a:xfrm>
          <a:noFill/>
        </p:spPr>
      </p:pic>
    </p:spTree>
    <p:extLst>
      <p:ext uri="{BB962C8B-B14F-4D97-AF65-F5344CB8AC3E}">
        <p14:creationId xmlns:p14="http://schemas.microsoft.com/office/powerpoint/2010/main" val="22514369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78889"/>
            <a:ext cx="12192000" cy="5679111"/>
          </a:xfrm>
          <a:prstGeom prst="rect">
            <a:avLst/>
          </a:prstGeom>
        </p:spPr>
      </p:pic>
      <p:sp>
        <p:nvSpPr>
          <p:cNvPr id="3" name="Title 2"/>
          <p:cNvSpPr>
            <a:spLocks noGrp="1"/>
          </p:cNvSpPr>
          <p:nvPr>
            <p:ph type="title"/>
          </p:nvPr>
        </p:nvSpPr>
        <p:spPr>
          <a:xfrm>
            <a:off x="1981200" y="3831754"/>
            <a:ext cx="8229600" cy="857250"/>
          </a:xfrm>
        </p:spPr>
        <p:txBody>
          <a:bodyPr>
            <a:noAutofit/>
          </a:bodyPr>
          <a:lstStyle/>
          <a:p>
            <a:pPr lvl="0" algn="ctr"/>
            <a:r>
              <a:rPr lang="en-US" sz="7200" b="1" dirty="0">
                <a:solidFill>
                  <a:srgbClr val="FFFF00"/>
                </a:solidFill>
                <a:latin typeface="Corbel" panose="020B0503020204020204" pitchFamily="34" charset="0"/>
              </a:rPr>
              <a:t>Exit Quiz</a:t>
            </a:r>
            <a:endParaRPr lang="en-US" sz="5400"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341120" y="5216793"/>
            <a:ext cx="8869680" cy="924635"/>
          </a:xfrm>
        </p:spPr>
        <p:txBody>
          <a:bodyPr>
            <a:normAutofit/>
          </a:bodyPr>
          <a:lstStyle/>
          <a:p>
            <a:pPr marL="0" lvl="1" indent="0" algn="ctr">
              <a:buNone/>
            </a:pPr>
            <a:r>
              <a:rPr lang="en-US" sz="3600" i="1" dirty="0">
                <a:solidFill>
                  <a:srgbClr val="FFFF00"/>
                </a:solidFill>
                <a:latin typeface="Corbel" panose="020B0503020204020204" pitchFamily="34" charset="0"/>
              </a:rPr>
              <a:t>Please complete the </a:t>
            </a:r>
            <a:r>
              <a:rPr lang="en-US" sz="3600" i="1">
                <a:solidFill>
                  <a:srgbClr val="FFFF00"/>
                </a:solidFill>
                <a:latin typeface="Corbel" panose="020B0503020204020204" pitchFamily="34" charset="0"/>
              </a:rPr>
              <a:t>week 7 </a:t>
            </a:r>
            <a:r>
              <a:rPr lang="en-US" sz="3600" i="1" dirty="0">
                <a:solidFill>
                  <a:srgbClr val="FFFF00"/>
                </a:solidFill>
                <a:latin typeface="Corbel" panose="020B0503020204020204" pitchFamily="34" charset="0"/>
              </a:rPr>
              <a:t>quiz on Moodle.</a:t>
            </a:r>
            <a:endParaRPr lang="en-US" sz="3600" dirty="0">
              <a:solidFill>
                <a:srgbClr val="FFFF00"/>
              </a:solidFill>
              <a:latin typeface="Corbel" panose="020B0503020204020204" pitchFamily="34" charset="0"/>
            </a:endParaRPr>
          </a:p>
          <a:p>
            <a:pPr marL="342900" lvl="1"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223646" y="274638"/>
            <a:ext cx="6987153" cy="562074"/>
          </a:xfrm>
        </p:spPr>
        <p:txBody>
          <a:bodyPr>
            <a:noAutofit/>
          </a:bodyPr>
          <a:lstStyle/>
          <a:p>
            <a:r>
              <a:rPr lang="en-GB" sz="48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601852" y="1534136"/>
            <a:ext cx="11099368" cy="4732815"/>
          </a:xfrm>
        </p:spPr>
        <p:txBody>
          <a:bodyPr>
            <a:normAutofit/>
          </a:bodyPr>
          <a:lstStyle/>
          <a:p>
            <a:pPr marL="0" indent="0">
              <a:spcBef>
                <a:spcPts val="0"/>
              </a:spcBef>
              <a:spcAft>
                <a:spcPts val="600"/>
              </a:spcAft>
              <a:buNone/>
            </a:pPr>
            <a:r>
              <a:rPr lang="en-GB" sz="2400" b="1" dirty="0"/>
              <a:t>Essential: </a:t>
            </a:r>
          </a:p>
          <a:p>
            <a:pPr>
              <a:spcBef>
                <a:spcPts val="0"/>
              </a:spcBef>
              <a:spcAft>
                <a:spcPts val="600"/>
              </a:spcAft>
            </a:pPr>
            <a:r>
              <a:rPr lang="en-GB" sz="2400" dirty="0"/>
              <a:t>Hitt, M. A., Ireland, R. D. and </a:t>
            </a:r>
            <a:r>
              <a:rPr lang="en-GB" sz="2400" dirty="0" err="1"/>
              <a:t>Hoskisson</a:t>
            </a:r>
            <a:r>
              <a:rPr lang="en-GB" sz="2400" dirty="0"/>
              <a:t>, R. E. (2019, Ch. 8 &amp; 9) </a:t>
            </a:r>
            <a:r>
              <a:rPr lang="en-GB" sz="2400" i="1" dirty="0"/>
              <a:t>Strategic Management: Competitiveness &amp; Globalization: Concepts &amp; Cases</a:t>
            </a:r>
            <a:r>
              <a:rPr lang="en-GB" sz="2400" dirty="0"/>
              <a:t>. Cengage learning. </a:t>
            </a:r>
          </a:p>
          <a:p>
            <a:pPr>
              <a:spcBef>
                <a:spcPts val="0"/>
              </a:spcBef>
              <a:spcAft>
                <a:spcPts val="600"/>
              </a:spcAft>
            </a:pPr>
            <a:r>
              <a:rPr lang="en-GB" sz="2400" dirty="0"/>
              <a:t>David F. R., David, F. R and David, M. E.(2017). </a:t>
            </a:r>
            <a:r>
              <a:rPr lang="en-GB" sz="2400" i="1" dirty="0"/>
              <a:t>Strategic Management: Concepts and Cases: A Competitive Advantage Approach</a:t>
            </a:r>
            <a:r>
              <a:rPr lang="en-GB" sz="2400" dirty="0"/>
              <a:t>. Pearson</a:t>
            </a:r>
          </a:p>
          <a:p>
            <a:pPr marL="0" indent="0">
              <a:spcBef>
                <a:spcPts val="1200"/>
              </a:spcBef>
              <a:spcAft>
                <a:spcPts val="600"/>
              </a:spcAft>
              <a:buNone/>
            </a:pPr>
            <a:r>
              <a:rPr lang="en-GB" sz="2400" b="1" dirty="0"/>
              <a:t>Further reading:</a:t>
            </a:r>
          </a:p>
          <a:p>
            <a:pPr>
              <a:spcBef>
                <a:spcPts val="0"/>
              </a:spcBef>
              <a:spcAft>
                <a:spcPts val="600"/>
              </a:spcAft>
            </a:pPr>
            <a:r>
              <a:rPr lang="en-GB" sz="2400" dirty="0"/>
              <a:t>Johnson, G and </a:t>
            </a:r>
            <a:r>
              <a:rPr lang="en-GB" sz="2400" dirty="0" err="1"/>
              <a:t>Schole</a:t>
            </a:r>
            <a:r>
              <a:rPr lang="en-GB" sz="2400" dirty="0"/>
              <a:t>, K. (2010). </a:t>
            </a:r>
            <a:r>
              <a:rPr lang="en-GB" sz="2400" i="1" dirty="0"/>
              <a:t>Exploring Strategy</a:t>
            </a:r>
            <a:r>
              <a:rPr lang="en-GB" sz="2400" dirty="0"/>
              <a:t>. Harlow: FT Prentice Hall.</a:t>
            </a:r>
          </a:p>
          <a:p>
            <a:pPr>
              <a:spcBef>
                <a:spcPts val="0"/>
              </a:spcBef>
              <a:spcAft>
                <a:spcPts val="600"/>
              </a:spcAft>
            </a:pPr>
            <a:r>
              <a:rPr lang="en-GB" sz="2400" dirty="0"/>
              <a:t>Lynch, R., Corporate Strategy, Harlow: FT Prentice Hall, 2010.</a:t>
            </a:r>
          </a:p>
          <a:p>
            <a:pPr>
              <a:spcBef>
                <a:spcPts val="0"/>
              </a:spcBef>
              <a:spcAft>
                <a:spcPts val="600"/>
              </a:spcAft>
            </a:pPr>
            <a:r>
              <a:rPr lang="en-GB" sz="2400" dirty="0"/>
              <a:t>Mintzberg, H., Ahlstrand, B., and Lampel, J. (2008). </a:t>
            </a:r>
            <a:r>
              <a:rPr lang="en-GB" sz="2400" i="1" dirty="0"/>
              <a:t>Strategy Safari: The Complete Guide Through the Wilds of Strategic Management.</a:t>
            </a:r>
            <a:r>
              <a:rPr lang="en-GB" sz="2400" dirty="0"/>
              <a:t> Harlow: FT Prentice Hall, 2008. </a:t>
            </a:r>
          </a:p>
          <a:p>
            <a:pPr>
              <a:spcBef>
                <a:spcPts val="0"/>
              </a:spcBef>
              <a:spcAft>
                <a:spcPts val="600"/>
              </a:spcAft>
            </a:pPr>
            <a:r>
              <a:rPr lang="en-GB" sz="2400" dirty="0"/>
              <a:t>Hayes, J., (2010). </a:t>
            </a:r>
            <a:r>
              <a:rPr lang="en-GB" sz="2400" i="1" dirty="0"/>
              <a:t>The Theory and Practice of Change Management.</a:t>
            </a:r>
            <a:r>
              <a:rPr lang="en-GB" sz="24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443</TotalTime>
  <Words>6176</Words>
  <Application>Microsoft Office PowerPoint</Application>
  <PresentationFormat>Widescreen</PresentationFormat>
  <Paragraphs>519</Paragraphs>
  <Slides>73</Slides>
  <Notes>3</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73</vt:i4>
      </vt:variant>
    </vt:vector>
  </HeadingPairs>
  <TitlesOfParts>
    <vt:vector size="87" baseType="lpstr">
      <vt:lpstr>Aptos</vt:lpstr>
      <vt:lpstr>Arial</vt:lpstr>
      <vt:lpstr>Calibri</vt:lpstr>
      <vt:lpstr>Calibri Light</vt:lpstr>
      <vt:lpstr>Corbel</vt:lpstr>
      <vt:lpstr>Courier New</vt:lpstr>
      <vt:lpstr>Garamond</vt: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Identifying  International Opportunities</vt:lpstr>
      <vt:lpstr>Opportunities and Outcomes of International Strategy</vt:lpstr>
      <vt:lpstr>Incentives to Use  International Strategy</vt:lpstr>
      <vt:lpstr>Three Basic Benefits of International Strategy (slide 1 of 3)</vt:lpstr>
      <vt:lpstr>Three Basic Benefits of International Strategy (slide 2 of 3)</vt:lpstr>
      <vt:lpstr>Three Basic Benefits of International Strategy (slide 3 of 3)</vt:lpstr>
      <vt:lpstr>International Strategies</vt:lpstr>
      <vt:lpstr>International  Business-Level Strategy (slide 1 of 2)</vt:lpstr>
      <vt:lpstr>International  Business-Level Strategy (slide 2 of 2)</vt:lpstr>
      <vt:lpstr>Determinants of National Advantage (Porter’s Diamond)</vt:lpstr>
      <vt:lpstr>International  Corporate-Level Strategy (slide 1 of 5)</vt:lpstr>
      <vt:lpstr>International Corporate-Level Strategies</vt:lpstr>
      <vt:lpstr>International  Corporate-Level Strategy (slide 2 of 4)</vt:lpstr>
      <vt:lpstr>International  Corporate-Level Strategy (slide 3 of 4)</vt:lpstr>
      <vt:lpstr> International  Corporate-Level Strategy (slide 4 of 4)</vt:lpstr>
      <vt:lpstr>Environmental Trends</vt:lpstr>
      <vt:lpstr>Liability of Foreignness</vt:lpstr>
      <vt:lpstr>Regionalization</vt:lpstr>
      <vt:lpstr>Choice of  International Entry Mode</vt:lpstr>
      <vt:lpstr>Modes of Entry and Their Characteristics</vt:lpstr>
      <vt:lpstr>Exporting</vt:lpstr>
      <vt:lpstr>Licensing</vt:lpstr>
      <vt:lpstr>Strategic Alliances (slide 1 of 2)</vt:lpstr>
      <vt:lpstr>Strategic Alliances (slide 2 of 2)</vt:lpstr>
      <vt:lpstr>Acquisitions</vt:lpstr>
      <vt:lpstr>New Wholly Owned Subsidiary</vt:lpstr>
      <vt:lpstr>Dynamics of Mode of Entry</vt:lpstr>
      <vt:lpstr>Risks in an  International Environment</vt:lpstr>
      <vt:lpstr>Political Risks</vt:lpstr>
      <vt:lpstr>Economic Risks</vt:lpstr>
      <vt:lpstr>Strategic  Competitiveness Outcomes</vt:lpstr>
      <vt:lpstr>International  Diversification and Returns</vt:lpstr>
      <vt:lpstr>Enhanced Innovation</vt:lpstr>
      <vt:lpstr>The Challenges of  International Strategies</vt:lpstr>
      <vt:lpstr>Limits to  International Expansion</vt:lpstr>
      <vt:lpstr>In-class Activity: Porter’s Diamond Role-Play (10 mins)</vt:lpstr>
      <vt:lpstr>PowerPoint Presentation</vt:lpstr>
      <vt:lpstr>Cooperative Strategy: Introduction</vt:lpstr>
      <vt:lpstr>Strategic Alliances as a Primary Type of Cooperative Strategy</vt:lpstr>
      <vt:lpstr>Types of Major  Strategic Alliances (slide 1 of 4)</vt:lpstr>
      <vt:lpstr>Types of Major  Strategic Alliances (slide 2 of 4)</vt:lpstr>
      <vt:lpstr>Types of Major  Strategic Alliances (slide 3 of 4)</vt:lpstr>
      <vt:lpstr>Types of Major  Strategic Alliances (slide 4 of 4)</vt:lpstr>
      <vt:lpstr>Reasons Firms Develop Strategic Alliances</vt:lpstr>
      <vt:lpstr>Reasons for Strategic Alliances by Market Type</vt:lpstr>
      <vt:lpstr>Business-Level  Cooperative Strategy</vt:lpstr>
      <vt:lpstr>Business-Level Cooperative Strategies</vt:lpstr>
      <vt:lpstr>Complementary  Strategic Alliances</vt:lpstr>
      <vt:lpstr>Vertical and Horizontal Complementary Strategic Alliances</vt:lpstr>
      <vt:lpstr>Competition  Response Strategy</vt:lpstr>
      <vt:lpstr>Competition-Reducing Strategy (slide 1 of 2)</vt:lpstr>
      <vt:lpstr>Competition-Reducing Strategy (slide 2 of 2)</vt:lpstr>
      <vt:lpstr>Assessing Business-Level Cooperative Strategies</vt:lpstr>
      <vt:lpstr>Corporate-Level  Cooperative Strategy</vt:lpstr>
      <vt:lpstr>Corporate-Level Cooperative Strategies</vt:lpstr>
      <vt:lpstr>Corporate-Level Cooperative Strategies</vt:lpstr>
      <vt:lpstr>Assessing Corporate-Level Cooperative Strategies</vt:lpstr>
      <vt:lpstr>International  Cooperative Strategy (slide 1 of 2)</vt:lpstr>
      <vt:lpstr>International  Cooperative Strategy (slide 2 of 2)</vt:lpstr>
      <vt:lpstr>Network Cooperative Strategy</vt:lpstr>
      <vt:lpstr>Alliance Network Types</vt:lpstr>
      <vt:lpstr>Competitive Risks with Cooperative Strategies</vt:lpstr>
      <vt:lpstr>Managing Competitive Risks in Cooperative Strategies</vt:lpstr>
      <vt:lpstr>Managing Cooperative Strategies (slide 1 of 3)</vt:lpstr>
      <vt:lpstr>Managing Cooperative Strategies (slide 2 of 3)</vt:lpstr>
      <vt:lpstr>Managing Cooperative Strategies (slide 3 of 3)</vt:lpstr>
      <vt:lpstr>In-Class Activity: Alliance Simulation (15 mins)</vt:lpstr>
      <vt:lpstr>Exit Quiz</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83</cp:revision>
  <dcterms:created xsi:type="dcterms:W3CDTF">2021-03-09T15:35:42Z</dcterms:created>
  <dcterms:modified xsi:type="dcterms:W3CDTF">2025-04-18T21:07:07Z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