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4" r:id="rId1"/>
  </p:sldMasterIdLst>
  <p:notesMasterIdLst>
    <p:notesMasterId r:id="rId29"/>
  </p:notesMasterIdLst>
  <p:sldIdLst>
    <p:sldId id="264" r:id="rId2"/>
    <p:sldId id="256" r:id="rId3"/>
    <p:sldId id="257" r:id="rId4"/>
    <p:sldId id="258" r:id="rId5"/>
    <p:sldId id="259" r:id="rId6"/>
    <p:sldId id="260" r:id="rId7"/>
    <p:sldId id="261" r:id="rId8"/>
    <p:sldId id="262" r:id="rId9"/>
    <p:sldId id="263" r:id="rId10"/>
    <p:sldId id="266" r:id="rId11"/>
    <p:sldId id="267" r:id="rId12"/>
    <p:sldId id="268" r:id="rId13"/>
    <p:sldId id="269" r:id="rId14"/>
    <p:sldId id="270" r:id="rId15"/>
    <p:sldId id="271" r:id="rId16"/>
    <p:sldId id="272" r:id="rId17"/>
    <p:sldId id="265" r:id="rId18"/>
    <p:sldId id="273" r:id="rId19"/>
    <p:sldId id="274" r:id="rId20"/>
    <p:sldId id="275" r:id="rId21"/>
    <p:sldId id="276" r:id="rId22"/>
    <p:sldId id="277" r:id="rId23"/>
    <p:sldId id="278" r:id="rId24"/>
    <p:sldId id="279" r:id="rId25"/>
    <p:sldId id="280" r:id="rId26"/>
    <p:sldId id="281" r:id="rId27"/>
    <p:sldId id="282" r:id="rId28"/>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386C0-FA0A-4D81-A052-DA30049D0503}" v="22" dt="2026-10-11T19:17:22.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5039" autoAdjust="0"/>
  </p:normalViewPr>
  <p:slideViewPr>
    <p:cSldViewPr snapToGrid="0" snapToObjects="1">
      <p:cViewPr>
        <p:scale>
          <a:sx n="98" d="100"/>
          <a:sy n="98" d="100"/>
        </p:scale>
        <p:origin x="8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shams" userId="48165baf27df0490" providerId="LiveId" clId="{90A98C24-B853-4FE6-B0C7-AD9B8824AD1A}"/>
    <pc:docChg chg="undo custSel addSld delSld modSld">
      <pc:chgData name="misbah shams" userId="48165baf27df0490" providerId="LiveId" clId="{90A98C24-B853-4FE6-B0C7-AD9B8824AD1A}" dt="2026-10-11T19:17:22.868" v="99"/>
      <pc:docMkLst>
        <pc:docMk/>
      </pc:docMkLst>
      <pc:sldChg chg="delSp modSp mod">
        <pc:chgData name="misbah shams" userId="48165baf27df0490" providerId="LiveId" clId="{90A98C24-B853-4FE6-B0C7-AD9B8824AD1A}" dt="2026-10-11T19:15:14.205" v="89" actId="20577"/>
        <pc:sldMkLst>
          <pc:docMk/>
          <pc:sldMk cId="313654436" sldId="264"/>
        </pc:sldMkLst>
        <pc:spChg chg="del">
          <ac:chgData name="misbah shams" userId="48165baf27df0490" providerId="LiveId" clId="{90A98C24-B853-4FE6-B0C7-AD9B8824AD1A}" dt="2026-10-11T12:04:13.896" v="11" actId="478"/>
          <ac:spMkLst>
            <pc:docMk/>
            <pc:sldMk cId="313654436" sldId="264"/>
            <ac:spMk id="8" creationId="{3B461F7D-2FB6-546E-8957-3CAF5E2123D7}"/>
          </ac:spMkLst>
        </pc:spChg>
        <pc:graphicFrameChg chg="mod modGraphic">
          <ac:chgData name="misbah shams" userId="48165baf27df0490" providerId="LiveId" clId="{90A98C24-B853-4FE6-B0C7-AD9B8824AD1A}" dt="2026-10-11T19:15:14.205" v="89" actId="20577"/>
          <ac:graphicFrameMkLst>
            <pc:docMk/>
            <pc:sldMk cId="313654436" sldId="264"/>
            <ac:graphicFrameMk id="4" creationId="{513A8540-48B5-5D8B-21DE-1630F0C33464}"/>
          </ac:graphicFrameMkLst>
        </pc:graphicFrameChg>
      </pc:sldChg>
      <pc:sldChg chg="add del setBg modNotesTx">
        <pc:chgData name="misbah shams" userId="48165baf27df0490" providerId="LiveId" clId="{90A98C24-B853-4FE6-B0C7-AD9B8824AD1A}" dt="2026-10-11T18:56:38.573" v="26" actId="6549"/>
        <pc:sldMkLst>
          <pc:docMk/>
          <pc:sldMk cId="0" sldId="265"/>
        </pc:sldMkLst>
      </pc:sldChg>
      <pc:sldChg chg="add">
        <pc:chgData name="misbah shams" userId="48165baf27df0490" providerId="LiveId" clId="{90A98C24-B853-4FE6-B0C7-AD9B8824AD1A}" dt="2026-10-11T18:51:43.339" v="13"/>
        <pc:sldMkLst>
          <pc:docMk/>
          <pc:sldMk cId="0" sldId="266"/>
        </pc:sldMkLst>
      </pc:sldChg>
      <pc:sldChg chg="add del">
        <pc:chgData name="misbah shams" userId="48165baf27df0490" providerId="LiveId" clId="{90A98C24-B853-4FE6-B0C7-AD9B8824AD1A}" dt="2026-10-11T18:53:16.262" v="16" actId="47"/>
        <pc:sldMkLst>
          <pc:docMk/>
          <pc:sldMk cId="0" sldId="267"/>
        </pc:sldMkLst>
      </pc:sldChg>
      <pc:sldChg chg="add">
        <pc:chgData name="misbah shams" userId="48165baf27df0490" providerId="LiveId" clId="{90A98C24-B853-4FE6-B0C7-AD9B8824AD1A}" dt="2026-10-11T18:53:30.169" v="18"/>
        <pc:sldMkLst>
          <pc:docMk/>
          <pc:sldMk cId="0" sldId="268"/>
        </pc:sldMkLst>
      </pc:sldChg>
      <pc:sldChg chg="add">
        <pc:chgData name="misbah shams" userId="48165baf27df0490" providerId="LiveId" clId="{90A98C24-B853-4FE6-B0C7-AD9B8824AD1A}" dt="2026-10-11T18:53:53.312" v="19"/>
        <pc:sldMkLst>
          <pc:docMk/>
          <pc:sldMk cId="0" sldId="269"/>
        </pc:sldMkLst>
      </pc:sldChg>
      <pc:sldChg chg="add">
        <pc:chgData name="misbah shams" userId="48165baf27df0490" providerId="LiveId" clId="{90A98C24-B853-4FE6-B0C7-AD9B8824AD1A}" dt="2026-10-11T18:54:08.307" v="20"/>
        <pc:sldMkLst>
          <pc:docMk/>
          <pc:sldMk cId="0" sldId="270"/>
        </pc:sldMkLst>
      </pc:sldChg>
      <pc:sldChg chg="add modNotesTx">
        <pc:chgData name="misbah shams" userId="48165baf27df0490" providerId="LiveId" clId="{90A98C24-B853-4FE6-B0C7-AD9B8824AD1A}" dt="2026-10-11T18:56:52.299" v="27" actId="20577"/>
        <pc:sldMkLst>
          <pc:docMk/>
          <pc:sldMk cId="0" sldId="271"/>
        </pc:sldMkLst>
      </pc:sldChg>
      <pc:sldChg chg="add setBg modNotesTx">
        <pc:chgData name="misbah shams" userId="48165baf27df0490" providerId="LiveId" clId="{90A98C24-B853-4FE6-B0C7-AD9B8824AD1A}" dt="2026-10-11T18:57:33.840" v="29" actId="20577"/>
        <pc:sldMkLst>
          <pc:docMk/>
          <pc:sldMk cId="0" sldId="272"/>
        </pc:sldMkLst>
      </pc:sldChg>
      <pc:sldChg chg="add mod setBg chgLayout modNotesTx">
        <pc:chgData name="misbah shams" userId="48165baf27df0490" providerId="LiveId" clId="{90A98C24-B853-4FE6-B0C7-AD9B8824AD1A}" dt="2026-10-11T18:58:07.596" v="30" actId="700"/>
        <pc:sldMkLst>
          <pc:docMk/>
          <pc:sldMk cId="0" sldId="273"/>
        </pc:sldMkLst>
      </pc:sldChg>
      <pc:sldChg chg="add setBg">
        <pc:chgData name="misbah shams" userId="48165baf27df0490" providerId="LiveId" clId="{90A98C24-B853-4FE6-B0C7-AD9B8824AD1A}" dt="2026-10-11T18:59:59.981" v="31"/>
        <pc:sldMkLst>
          <pc:docMk/>
          <pc:sldMk cId="0" sldId="274"/>
        </pc:sldMkLst>
      </pc:sldChg>
      <pc:sldChg chg="add setBg">
        <pc:chgData name="misbah shams" userId="48165baf27df0490" providerId="LiveId" clId="{90A98C24-B853-4FE6-B0C7-AD9B8824AD1A}" dt="2026-10-11T19:00:18.913" v="32"/>
        <pc:sldMkLst>
          <pc:docMk/>
          <pc:sldMk cId="0" sldId="275"/>
        </pc:sldMkLst>
      </pc:sldChg>
      <pc:sldChg chg="addSp delSp modSp add mod">
        <pc:chgData name="misbah shams" userId="48165baf27df0490" providerId="LiveId" clId="{90A98C24-B853-4FE6-B0C7-AD9B8824AD1A}" dt="2026-10-11T19:15:39.927" v="93" actId="22"/>
        <pc:sldMkLst>
          <pc:docMk/>
          <pc:sldMk cId="0" sldId="276"/>
        </pc:sldMkLst>
        <pc:spChg chg="add del mod">
          <ac:chgData name="misbah shams" userId="48165baf27df0490" providerId="LiveId" clId="{90A98C24-B853-4FE6-B0C7-AD9B8824AD1A}" dt="2026-10-11T19:15:39.927" v="93" actId="22"/>
          <ac:spMkLst>
            <pc:docMk/>
            <pc:sldMk cId="0" sldId="276"/>
            <ac:spMk id="5" creationId="{54A1FD50-691B-BCC2-1B01-80AA9C343DCD}"/>
          </ac:spMkLst>
        </pc:spChg>
      </pc:sldChg>
      <pc:sldChg chg="add setBg">
        <pc:chgData name="misbah shams" userId="48165baf27df0490" providerId="LiveId" clId="{90A98C24-B853-4FE6-B0C7-AD9B8824AD1A}" dt="2026-10-11T19:15:59.177" v="94"/>
        <pc:sldMkLst>
          <pc:docMk/>
          <pc:sldMk cId="4108384145" sldId="277"/>
        </pc:sldMkLst>
      </pc:sldChg>
      <pc:sldChg chg="add setBg">
        <pc:chgData name="misbah shams" userId="48165baf27df0490" providerId="LiveId" clId="{90A98C24-B853-4FE6-B0C7-AD9B8824AD1A}" dt="2026-10-11T19:16:15.444" v="95"/>
        <pc:sldMkLst>
          <pc:docMk/>
          <pc:sldMk cId="1333991415" sldId="278"/>
        </pc:sldMkLst>
      </pc:sldChg>
      <pc:sldChg chg="add">
        <pc:chgData name="misbah shams" userId="48165baf27df0490" providerId="LiveId" clId="{90A98C24-B853-4FE6-B0C7-AD9B8824AD1A}" dt="2026-10-11T19:16:30.491" v="96"/>
        <pc:sldMkLst>
          <pc:docMk/>
          <pc:sldMk cId="2011174232" sldId="279"/>
        </pc:sldMkLst>
      </pc:sldChg>
      <pc:sldChg chg="add setBg">
        <pc:chgData name="misbah shams" userId="48165baf27df0490" providerId="LiveId" clId="{90A98C24-B853-4FE6-B0C7-AD9B8824AD1A}" dt="2026-10-11T19:16:50.867" v="97"/>
        <pc:sldMkLst>
          <pc:docMk/>
          <pc:sldMk cId="4200225024" sldId="280"/>
        </pc:sldMkLst>
      </pc:sldChg>
      <pc:sldChg chg="add">
        <pc:chgData name="misbah shams" userId="48165baf27df0490" providerId="LiveId" clId="{90A98C24-B853-4FE6-B0C7-AD9B8824AD1A}" dt="2026-10-11T19:17:07.788" v="98"/>
        <pc:sldMkLst>
          <pc:docMk/>
          <pc:sldMk cId="2168602001" sldId="281"/>
        </pc:sldMkLst>
      </pc:sldChg>
      <pc:sldChg chg="add">
        <pc:chgData name="misbah shams" userId="48165baf27df0490" providerId="LiveId" clId="{90A98C24-B853-4FE6-B0C7-AD9B8824AD1A}" dt="2026-10-11T19:17:22.868" v="99"/>
        <pc:sldMkLst>
          <pc:docMk/>
          <pc:sldMk cId="0" sldId="28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13A93F-7898-4058-812D-6A2ED584F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80345E-DD8F-4A67-90F7-99CC5DD14788}">
      <dgm:prSet/>
      <dgm:spPr/>
      <dgm:t>
        <a:bodyPr/>
        <a:lstStyle/>
        <a:p>
          <a:r>
            <a:rPr lang="en-GB" dirty="0"/>
            <a:t>Name : Umair </a:t>
          </a:r>
          <a:r>
            <a:rPr lang="en-GB" dirty="0" err="1"/>
            <a:t>Shoukat</a:t>
          </a:r>
          <a:r>
            <a:rPr lang="en-GB" dirty="0"/>
            <a:t>, Muhammad Abid ,Ameer hamza  </a:t>
          </a:r>
          <a:endParaRPr lang="en-US" dirty="0"/>
        </a:p>
      </dgm:t>
    </dgm:pt>
    <dgm:pt modelId="{122ED183-9674-4AD5-9F5E-26964E65C3DA}" type="parTrans" cxnId="{DD59DC68-D681-4162-807C-065235B5757A}">
      <dgm:prSet/>
      <dgm:spPr/>
      <dgm:t>
        <a:bodyPr/>
        <a:lstStyle/>
        <a:p>
          <a:endParaRPr lang="en-US"/>
        </a:p>
      </dgm:t>
    </dgm:pt>
    <dgm:pt modelId="{FF7EE570-02B9-4596-8FF2-749A26543BC8}" type="sibTrans" cxnId="{DD59DC68-D681-4162-807C-065235B5757A}">
      <dgm:prSet/>
      <dgm:spPr/>
      <dgm:t>
        <a:bodyPr/>
        <a:lstStyle/>
        <a:p>
          <a:endParaRPr lang="en-US"/>
        </a:p>
      </dgm:t>
    </dgm:pt>
    <dgm:pt modelId="{32AED67B-24EC-4DBB-A782-AF2C1B098851}">
      <dgm:prSet/>
      <dgm:spPr/>
      <dgm:t>
        <a:bodyPr/>
        <a:lstStyle/>
        <a:p>
          <a:r>
            <a:rPr lang="en-GB" dirty="0"/>
            <a:t>ID: 2618385, 2618386,2618408</a:t>
          </a:r>
          <a:endParaRPr lang="en-US" dirty="0"/>
        </a:p>
      </dgm:t>
    </dgm:pt>
    <dgm:pt modelId="{C6A2C158-817D-41AA-8738-14D38A6DE321}" type="parTrans" cxnId="{41DBE1F7-4F66-4E5B-AE5A-EFCEFA3A347D}">
      <dgm:prSet/>
      <dgm:spPr/>
      <dgm:t>
        <a:bodyPr/>
        <a:lstStyle/>
        <a:p>
          <a:endParaRPr lang="en-US"/>
        </a:p>
      </dgm:t>
    </dgm:pt>
    <dgm:pt modelId="{472ED6F2-2295-40F2-B47C-C303E16482F6}" type="sibTrans" cxnId="{41DBE1F7-4F66-4E5B-AE5A-EFCEFA3A347D}">
      <dgm:prSet/>
      <dgm:spPr/>
      <dgm:t>
        <a:bodyPr/>
        <a:lstStyle/>
        <a:p>
          <a:endParaRPr lang="en-US"/>
        </a:p>
      </dgm:t>
    </dgm:pt>
    <dgm:pt modelId="{8CBEF50F-8E75-496D-84B1-69A3038A9882}">
      <dgm:prSet/>
      <dgm:spPr/>
      <dgm:t>
        <a:bodyPr/>
        <a:lstStyle/>
        <a:p>
          <a:r>
            <a:rPr lang="en-GB" dirty="0"/>
            <a:t>Moodle name: Digital skills and Research Methods </a:t>
          </a:r>
          <a:endParaRPr lang="en-US" dirty="0"/>
        </a:p>
      </dgm:t>
    </dgm:pt>
    <dgm:pt modelId="{EC883BF2-9D77-4083-9A1F-0E969AADCD43}" type="parTrans" cxnId="{551F6FD9-9883-4859-A31E-0436112A3BF2}">
      <dgm:prSet/>
      <dgm:spPr/>
      <dgm:t>
        <a:bodyPr/>
        <a:lstStyle/>
        <a:p>
          <a:endParaRPr lang="en-US"/>
        </a:p>
      </dgm:t>
    </dgm:pt>
    <dgm:pt modelId="{4CA5784A-8ECE-49A2-B9AC-1EDC051C0BA6}" type="sibTrans" cxnId="{551F6FD9-9883-4859-A31E-0436112A3BF2}">
      <dgm:prSet/>
      <dgm:spPr/>
      <dgm:t>
        <a:bodyPr/>
        <a:lstStyle/>
        <a:p>
          <a:endParaRPr lang="en-US"/>
        </a:p>
      </dgm:t>
    </dgm:pt>
    <dgm:pt modelId="{11485E36-2E69-4830-81D5-EEC3DC87C34F}">
      <dgm:prSet/>
      <dgm:spPr/>
      <dgm:t>
        <a:bodyPr/>
        <a:lstStyle/>
        <a:p>
          <a:r>
            <a:rPr lang="en-GB"/>
            <a:t>Moodel code : (LCHS4007_BIRM)</a:t>
          </a:r>
          <a:endParaRPr lang="en-US"/>
        </a:p>
      </dgm:t>
    </dgm:pt>
    <dgm:pt modelId="{9B698CB5-9D2D-422C-9349-BDFEF5FEEECE}" type="parTrans" cxnId="{1B87721D-0BB2-42C8-9D6E-A5DAE7B61CA6}">
      <dgm:prSet/>
      <dgm:spPr/>
      <dgm:t>
        <a:bodyPr/>
        <a:lstStyle/>
        <a:p>
          <a:endParaRPr lang="en-US"/>
        </a:p>
      </dgm:t>
    </dgm:pt>
    <dgm:pt modelId="{37227614-8C79-49E5-B7D1-33D6BF9F3E4B}" type="sibTrans" cxnId="{1B87721D-0BB2-42C8-9D6E-A5DAE7B61CA6}">
      <dgm:prSet/>
      <dgm:spPr/>
      <dgm:t>
        <a:bodyPr/>
        <a:lstStyle/>
        <a:p>
          <a:endParaRPr lang="en-US"/>
        </a:p>
      </dgm:t>
    </dgm:pt>
    <dgm:pt modelId="{81821A65-7083-4E53-A49B-048D2452C0C3}">
      <dgm:prSet/>
      <dgm:spPr/>
      <dgm:t>
        <a:bodyPr/>
        <a:lstStyle/>
        <a:p>
          <a:r>
            <a:rPr lang="en-GB" dirty="0"/>
            <a:t>LECTURES NAME : Reza Taghizadeh </a:t>
          </a:r>
          <a:endParaRPr lang="en-US" dirty="0"/>
        </a:p>
      </dgm:t>
    </dgm:pt>
    <dgm:pt modelId="{B49055DA-995D-4EDA-A3B7-D1DEEEC7ECA1}" type="parTrans" cxnId="{AB5012D9-E40F-447D-82BA-C1B9D56C8C7D}">
      <dgm:prSet/>
      <dgm:spPr/>
      <dgm:t>
        <a:bodyPr/>
        <a:lstStyle/>
        <a:p>
          <a:endParaRPr lang="en-US"/>
        </a:p>
      </dgm:t>
    </dgm:pt>
    <dgm:pt modelId="{87DFC422-9F76-435B-B630-8AFB54267E9F}" type="sibTrans" cxnId="{AB5012D9-E40F-447D-82BA-C1B9D56C8C7D}">
      <dgm:prSet/>
      <dgm:spPr/>
      <dgm:t>
        <a:bodyPr/>
        <a:lstStyle/>
        <a:p>
          <a:endParaRPr lang="en-US"/>
        </a:p>
      </dgm:t>
    </dgm:pt>
    <dgm:pt modelId="{AC20A966-AAE1-4ADF-967E-661186B8002B}" type="pres">
      <dgm:prSet presAssocID="{1D13A93F-7898-4058-812D-6A2ED584FAFB}" presName="root" presStyleCnt="0">
        <dgm:presLayoutVars>
          <dgm:dir/>
          <dgm:resizeHandles val="exact"/>
        </dgm:presLayoutVars>
      </dgm:prSet>
      <dgm:spPr/>
    </dgm:pt>
    <dgm:pt modelId="{2624A8BD-DED9-496F-8A1F-50578724B1F0}" type="pres">
      <dgm:prSet presAssocID="{B980345E-DD8F-4A67-90F7-99CC5DD14788}" presName="compNode" presStyleCnt="0"/>
      <dgm:spPr/>
    </dgm:pt>
    <dgm:pt modelId="{B158853F-E5E8-447A-82A1-85F2DD43E6BF}" type="pres">
      <dgm:prSet presAssocID="{B980345E-DD8F-4A67-90F7-99CC5DD14788}" presName="bgRect" presStyleLbl="bgShp" presStyleIdx="0" presStyleCnt="5"/>
      <dgm:spPr/>
    </dgm:pt>
    <dgm:pt modelId="{67467966-0386-4F4E-A20A-CC5526EA4595}" type="pres">
      <dgm:prSet presAssocID="{B980345E-DD8F-4A67-90F7-99CC5DD1478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2BBBAE7A-A4C3-41F6-BC9C-B4B1EFBC6FD6}" type="pres">
      <dgm:prSet presAssocID="{B980345E-DD8F-4A67-90F7-99CC5DD14788}" presName="spaceRect" presStyleCnt="0"/>
      <dgm:spPr/>
    </dgm:pt>
    <dgm:pt modelId="{57879E12-CF30-4232-ACFB-B90D59F17EE8}" type="pres">
      <dgm:prSet presAssocID="{B980345E-DD8F-4A67-90F7-99CC5DD14788}" presName="parTx" presStyleLbl="revTx" presStyleIdx="0" presStyleCnt="5">
        <dgm:presLayoutVars>
          <dgm:chMax val="0"/>
          <dgm:chPref val="0"/>
        </dgm:presLayoutVars>
      </dgm:prSet>
      <dgm:spPr/>
    </dgm:pt>
    <dgm:pt modelId="{D8711A48-6DF4-4BF5-BFA5-DF23405D3A18}" type="pres">
      <dgm:prSet presAssocID="{FF7EE570-02B9-4596-8FF2-749A26543BC8}" presName="sibTrans" presStyleCnt="0"/>
      <dgm:spPr/>
    </dgm:pt>
    <dgm:pt modelId="{CF34FA2D-90D6-4DBD-8BDD-9DD27BBD90F9}" type="pres">
      <dgm:prSet presAssocID="{32AED67B-24EC-4DBB-A782-AF2C1B098851}" presName="compNode" presStyleCnt="0"/>
      <dgm:spPr/>
    </dgm:pt>
    <dgm:pt modelId="{59C11C9C-1074-4D2E-A62B-A2A8E2E1995E}" type="pres">
      <dgm:prSet presAssocID="{32AED67B-24EC-4DBB-A782-AF2C1B098851}" presName="bgRect" presStyleLbl="bgShp" presStyleIdx="1" presStyleCnt="5"/>
      <dgm:spPr/>
    </dgm:pt>
    <dgm:pt modelId="{CAEBED28-D6E5-41C5-8688-736F959E1C22}" type="pres">
      <dgm:prSet presAssocID="{32AED67B-24EC-4DBB-A782-AF2C1B09885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BB835597-0E5C-4DEC-AFD4-2271DD119459}" type="pres">
      <dgm:prSet presAssocID="{32AED67B-24EC-4DBB-A782-AF2C1B098851}" presName="spaceRect" presStyleCnt="0"/>
      <dgm:spPr/>
    </dgm:pt>
    <dgm:pt modelId="{B1FEDF83-3F8E-430D-B35C-96B2F5925B46}" type="pres">
      <dgm:prSet presAssocID="{32AED67B-24EC-4DBB-A782-AF2C1B098851}" presName="parTx" presStyleLbl="revTx" presStyleIdx="1" presStyleCnt="5">
        <dgm:presLayoutVars>
          <dgm:chMax val="0"/>
          <dgm:chPref val="0"/>
        </dgm:presLayoutVars>
      </dgm:prSet>
      <dgm:spPr/>
    </dgm:pt>
    <dgm:pt modelId="{95D4A19D-979B-4EF9-927E-ED59B37EFCDC}" type="pres">
      <dgm:prSet presAssocID="{472ED6F2-2295-40F2-B47C-C303E16482F6}" presName="sibTrans" presStyleCnt="0"/>
      <dgm:spPr/>
    </dgm:pt>
    <dgm:pt modelId="{E9A5AF24-D100-4B8B-B617-56387CCF9C97}" type="pres">
      <dgm:prSet presAssocID="{8CBEF50F-8E75-496D-84B1-69A3038A9882}" presName="compNode" presStyleCnt="0"/>
      <dgm:spPr/>
    </dgm:pt>
    <dgm:pt modelId="{0699E7AB-EECF-4CFD-A9B1-9306278D0C26}" type="pres">
      <dgm:prSet presAssocID="{8CBEF50F-8E75-496D-84B1-69A3038A9882}" presName="bgRect" presStyleLbl="bgShp" presStyleIdx="2" presStyleCnt="5"/>
      <dgm:spPr/>
    </dgm:pt>
    <dgm:pt modelId="{3A665B00-4413-48E5-AE76-A34C7E7C416D}" type="pres">
      <dgm:prSet presAssocID="{8CBEF50F-8E75-496D-84B1-69A3038A988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mera"/>
        </a:ext>
      </dgm:extLst>
    </dgm:pt>
    <dgm:pt modelId="{E8DB9E4D-7AE0-4D26-99FC-8F525EADF834}" type="pres">
      <dgm:prSet presAssocID="{8CBEF50F-8E75-496D-84B1-69A3038A9882}" presName="spaceRect" presStyleCnt="0"/>
      <dgm:spPr/>
    </dgm:pt>
    <dgm:pt modelId="{7C003A2B-FAF4-4C72-A580-A24AF8A197E7}" type="pres">
      <dgm:prSet presAssocID="{8CBEF50F-8E75-496D-84B1-69A3038A9882}" presName="parTx" presStyleLbl="revTx" presStyleIdx="2" presStyleCnt="5">
        <dgm:presLayoutVars>
          <dgm:chMax val="0"/>
          <dgm:chPref val="0"/>
        </dgm:presLayoutVars>
      </dgm:prSet>
      <dgm:spPr/>
    </dgm:pt>
    <dgm:pt modelId="{772CC213-4510-4672-A52F-00D51C16E867}" type="pres">
      <dgm:prSet presAssocID="{4CA5784A-8ECE-49A2-B9AC-1EDC051C0BA6}" presName="sibTrans" presStyleCnt="0"/>
      <dgm:spPr/>
    </dgm:pt>
    <dgm:pt modelId="{AE886294-21B4-409F-8313-21140FCFFC8F}" type="pres">
      <dgm:prSet presAssocID="{11485E36-2E69-4830-81D5-EEC3DC87C34F}" presName="compNode" presStyleCnt="0"/>
      <dgm:spPr/>
    </dgm:pt>
    <dgm:pt modelId="{5D695ACE-88C3-4306-B4DE-E636F2A952D5}" type="pres">
      <dgm:prSet presAssocID="{11485E36-2E69-4830-81D5-EEC3DC87C34F}" presName="bgRect" presStyleLbl="bgShp" presStyleIdx="3" presStyleCnt="5"/>
      <dgm:spPr/>
    </dgm:pt>
    <dgm:pt modelId="{ABF85334-9F40-4C51-9FA9-6283C33B0191}" type="pres">
      <dgm:prSet presAssocID="{11485E36-2E69-4830-81D5-EEC3DC87C34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998787B8-BFA2-4F16-82A1-E56CB8A4758C}" type="pres">
      <dgm:prSet presAssocID="{11485E36-2E69-4830-81D5-EEC3DC87C34F}" presName="spaceRect" presStyleCnt="0"/>
      <dgm:spPr/>
    </dgm:pt>
    <dgm:pt modelId="{590148C8-D9E6-4279-8129-6BDF8465EC85}" type="pres">
      <dgm:prSet presAssocID="{11485E36-2E69-4830-81D5-EEC3DC87C34F}" presName="parTx" presStyleLbl="revTx" presStyleIdx="3" presStyleCnt="5">
        <dgm:presLayoutVars>
          <dgm:chMax val="0"/>
          <dgm:chPref val="0"/>
        </dgm:presLayoutVars>
      </dgm:prSet>
      <dgm:spPr/>
    </dgm:pt>
    <dgm:pt modelId="{706D3983-E213-4F25-BA2A-FC58657D4196}" type="pres">
      <dgm:prSet presAssocID="{37227614-8C79-49E5-B7D1-33D6BF9F3E4B}" presName="sibTrans" presStyleCnt="0"/>
      <dgm:spPr/>
    </dgm:pt>
    <dgm:pt modelId="{DDBF64B8-3D78-4DC4-9E69-9FA91010E9CF}" type="pres">
      <dgm:prSet presAssocID="{81821A65-7083-4E53-A49B-048D2452C0C3}" presName="compNode" presStyleCnt="0"/>
      <dgm:spPr/>
    </dgm:pt>
    <dgm:pt modelId="{EC6C61C8-C252-4138-B1B9-84013FEF7C23}" type="pres">
      <dgm:prSet presAssocID="{81821A65-7083-4E53-A49B-048D2452C0C3}" presName="bgRect" presStyleLbl="bgShp" presStyleIdx="4" presStyleCnt="5"/>
      <dgm:spPr/>
    </dgm:pt>
    <dgm:pt modelId="{9F0BEC92-DE99-495E-8585-22A3256E1484}" type="pres">
      <dgm:prSet presAssocID="{81821A65-7083-4E53-A49B-048D2452C0C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90E18E31-3D73-4256-8E11-ECDE2A4424B0}" type="pres">
      <dgm:prSet presAssocID="{81821A65-7083-4E53-A49B-048D2452C0C3}" presName="spaceRect" presStyleCnt="0"/>
      <dgm:spPr/>
    </dgm:pt>
    <dgm:pt modelId="{1FA71C40-C3B5-4964-94B4-747B22E55B49}" type="pres">
      <dgm:prSet presAssocID="{81821A65-7083-4E53-A49B-048D2452C0C3}" presName="parTx" presStyleLbl="revTx" presStyleIdx="4" presStyleCnt="5">
        <dgm:presLayoutVars>
          <dgm:chMax val="0"/>
          <dgm:chPref val="0"/>
        </dgm:presLayoutVars>
      </dgm:prSet>
      <dgm:spPr/>
    </dgm:pt>
  </dgm:ptLst>
  <dgm:cxnLst>
    <dgm:cxn modelId="{52D33A04-61CD-47C9-A9C8-84D32681F40B}" type="presOf" srcId="{11485E36-2E69-4830-81D5-EEC3DC87C34F}" destId="{590148C8-D9E6-4279-8129-6BDF8465EC85}" srcOrd="0" destOrd="0" presId="urn:microsoft.com/office/officeart/2018/2/layout/IconVerticalSolidList"/>
    <dgm:cxn modelId="{1A9B401D-80C4-44F2-A5F7-242648127D57}" type="presOf" srcId="{81821A65-7083-4E53-A49B-048D2452C0C3}" destId="{1FA71C40-C3B5-4964-94B4-747B22E55B49}" srcOrd="0" destOrd="0" presId="urn:microsoft.com/office/officeart/2018/2/layout/IconVerticalSolidList"/>
    <dgm:cxn modelId="{1B87721D-0BB2-42C8-9D6E-A5DAE7B61CA6}" srcId="{1D13A93F-7898-4058-812D-6A2ED584FAFB}" destId="{11485E36-2E69-4830-81D5-EEC3DC87C34F}" srcOrd="3" destOrd="0" parTransId="{9B698CB5-9D2D-422C-9349-BDFEF5FEEECE}" sibTransId="{37227614-8C79-49E5-B7D1-33D6BF9F3E4B}"/>
    <dgm:cxn modelId="{88847430-A988-4CDE-B992-40153C2E4F30}" type="presOf" srcId="{1D13A93F-7898-4058-812D-6A2ED584FAFB}" destId="{AC20A966-AAE1-4ADF-967E-661186B8002B}" srcOrd="0" destOrd="0" presId="urn:microsoft.com/office/officeart/2018/2/layout/IconVerticalSolidList"/>
    <dgm:cxn modelId="{FC80963A-C0CB-477D-A723-319B670D8453}" type="presOf" srcId="{B980345E-DD8F-4A67-90F7-99CC5DD14788}" destId="{57879E12-CF30-4232-ACFB-B90D59F17EE8}" srcOrd="0" destOrd="0" presId="urn:microsoft.com/office/officeart/2018/2/layout/IconVerticalSolidList"/>
    <dgm:cxn modelId="{DD59DC68-D681-4162-807C-065235B5757A}" srcId="{1D13A93F-7898-4058-812D-6A2ED584FAFB}" destId="{B980345E-DD8F-4A67-90F7-99CC5DD14788}" srcOrd="0" destOrd="0" parTransId="{122ED183-9674-4AD5-9F5E-26964E65C3DA}" sibTransId="{FF7EE570-02B9-4596-8FF2-749A26543BC8}"/>
    <dgm:cxn modelId="{39CAFCC2-B3DA-4722-9A1E-EEDAAA7B7AEC}" type="presOf" srcId="{8CBEF50F-8E75-496D-84B1-69A3038A9882}" destId="{7C003A2B-FAF4-4C72-A580-A24AF8A197E7}" srcOrd="0" destOrd="0" presId="urn:microsoft.com/office/officeart/2018/2/layout/IconVerticalSolidList"/>
    <dgm:cxn modelId="{AB5012D9-E40F-447D-82BA-C1B9D56C8C7D}" srcId="{1D13A93F-7898-4058-812D-6A2ED584FAFB}" destId="{81821A65-7083-4E53-A49B-048D2452C0C3}" srcOrd="4" destOrd="0" parTransId="{B49055DA-995D-4EDA-A3B7-D1DEEEC7ECA1}" sibTransId="{87DFC422-9F76-435B-B630-8AFB54267E9F}"/>
    <dgm:cxn modelId="{551F6FD9-9883-4859-A31E-0436112A3BF2}" srcId="{1D13A93F-7898-4058-812D-6A2ED584FAFB}" destId="{8CBEF50F-8E75-496D-84B1-69A3038A9882}" srcOrd="2" destOrd="0" parTransId="{EC883BF2-9D77-4083-9A1F-0E969AADCD43}" sibTransId="{4CA5784A-8ECE-49A2-B9AC-1EDC051C0BA6}"/>
    <dgm:cxn modelId="{267DFDE0-A332-41A3-B2FF-386B4D3C3B78}" type="presOf" srcId="{32AED67B-24EC-4DBB-A782-AF2C1B098851}" destId="{B1FEDF83-3F8E-430D-B35C-96B2F5925B46}" srcOrd="0" destOrd="0" presId="urn:microsoft.com/office/officeart/2018/2/layout/IconVerticalSolidList"/>
    <dgm:cxn modelId="{41DBE1F7-4F66-4E5B-AE5A-EFCEFA3A347D}" srcId="{1D13A93F-7898-4058-812D-6A2ED584FAFB}" destId="{32AED67B-24EC-4DBB-A782-AF2C1B098851}" srcOrd="1" destOrd="0" parTransId="{C6A2C158-817D-41AA-8738-14D38A6DE321}" sibTransId="{472ED6F2-2295-40F2-B47C-C303E16482F6}"/>
    <dgm:cxn modelId="{A59CBEB1-50D1-44A5-9DBB-11922E64925A}" type="presParOf" srcId="{AC20A966-AAE1-4ADF-967E-661186B8002B}" destId="{2624A8BD-DED9-496F-8A1F-50578724B1F0}" srcOrd="0" destOrd="0" presId="urn:microsoft.com/office/officeart/2018/2/layout/IconVerticalSolidList"/>
    <dgm:cxn modelId="{DAD8825A-C31A-4823-AC8A-CF5E412131FF}" type="presParOf" srcId="{2624A8BD-DED9-496F-8A1F-50578724B1F0}" destId="{B158853F-E5E8-447A-82A1-85F2DD43E6BF}" srcOrd="0" destOrd="0" presId="urn:microsoft.com/office/officeart/2018/2/layout/IconVerticalSolidList"/>
    <dgm:cxn modelId="{CD985C5B-8642-4570-9C5A-A967DD7DA57D}" type="presParOf" srcId="{2624A8BD-DED9-496F-8A1F-50578724B1F0}" destId="{67467966-0386-4F4E-A20A-CC5526EA4595}" srcOrd="1" destOrd="0" presId="urn:microsoft.com/office/officeart/2018/2/layout/IconVerticalSolidList"/>
    <dgm:cxn modelId="{45F2219C-FAA6-4AD6-A3B1-3485F0C4315D}" type="presParOf" srcId="{2624A8BD-DED9-496F-8A1F-50578724B1F0}" destId="{2BBBAE7A-A4C3-41F6-BC9C-B4B1EFBC6FD6}" srcOrd="2" destOrd="0" presId="urn:microsoft.com/office/officeart/2018/2/layout/IconVerticalSolidList"/>
    <dgm:cxn modelId="{AB2AF446-1351-431C-818D-E858B0F43F34}" type="presParOf" srcId="{2624A8BD-DED9-496F-8A1F-50578724B1F0}" destId="{57879E12-CF30-4232-ACFB-B90D59F17EE8}" srcOrd="3" destOrd="0" presId="urn:microsoft.com/office/officeart/2018/2/layout/IconVerticalSolidList"/>
    <dgm:cxn modelId="{53423A4F-41C1-46A7-8DA8-218E10C6018A}" type="presParOf" srcId="{AC20A966-AAE1-4ADF-967E-661186B8002B}" destId="{D8711A48-6DF4-4BF5-BFA5-DF23405D3A18}" srcOrd="1" destOrd="0" presId="urn:microsoft.com/office/officeart/2018/2/layout/IconVerticalSolidList"/>
    <dgm:cxn modelId="{C08CFA7D-6B26-45BD-AE85-2D63A9CE90A8}" type="presParOf" srcId="{AC20A966-AAE1-4ADF-967E-661186B8002B}" destId="{CF34FA2D-90D6-4DBD-8BDD-9DD27BBD90F9}" srcOrd="2" destOrd="0" presId="urn:microsoft.com/office/officeart/2018/2/layout/IconVerticalSolidList"/>
    <dgm:cxn modelId="{7F468A0F-062F-43A0-9B1B-5A1D9D9F0747}" type="presParOf" srcId="{CF34FA2D-90D6-4DBD-8BDD-9DD27BBD90F9}" destId="{59C11C9C-1074-4D2E-A62B-A2A8E2E1995E}" srcOrd="0" destOrd="0" presId="urn:microsoft.com/office/officeart/2018/2/layout/IconVerticalSolidList"/>
    <dgm:cxn modelId="{4D806125-673A-4D51-B6C5-864E27F4B715}" type="presParOf" srcId="{CF34FA2D-90D6-4DBD-8BDD-9DD27BBD90F9}" destId="{CAEBED28-D6E5-41C5-8688-736F959E1C22}" srcOrd="1" destOrd="0" presId="urn:microsoft.com/office/officeart/2018/2/layout/IconVerticalSolidList"/>
    <dgm:cxn modelId="{64734FC1-46A5-4BED-AF40-3E026645AF5F}" type="presParOf" srcId="{CF34FA2D-90D6-4DBD-8BDD-9DD27BBD90F9}" destId="{BB835597-0E5C-4DEC-AFD4-2271DD119459}" srcOrd="2" destOrd="0" presId="urn:microsoft.com/office/officeart/2018/2/layout/IconVerticalSolidList"/>
    <dgm:cxn modelId="{9C89DFC2-3ACF-4670-8774-9EE4BD3AADD0}" type="presParOf" srcId="{CF34FA2D-90D6-4DBD-8BDD-9DD27BBD90F9}" destId="{B1FEDF83-3F8E-430D-B35C-96B2F5925B46}" srcOrd="3" destOrd="0" presId="urn:microsoft.com/office/officeart/2018/2/layout/IconVerticalSolidList"/>
    <dgm:cxn modelId="{0476CC30-DAE4-46F5-9EB6-26AE472EE9CA}" type="presParOf" srcId="{AC20A966-AAE1-4ADF-967E-661186B8002B}" destId="{95D4A19D-979B-4EF9-927E-ED59B37EFCDC}" srcOrd="3" destOrd="0" presId="urn:microsoft.com/office/officeart/2018/2/layout/IconVerticalSolidList"/>
    <dgm:cxn modelId="{773E4E03-3E57-454D-9A8A-C0E73B0616F7}" type="presParOf" srcId="{AC20A966-AAE1-4ADF-967E-661186B8002B}" destId="{E9A5AF24-D100-4B8B-B617-56387CCF9C97}" srcOrd="4" destOrd="0" presId="urn:microsoft.com/office/officeart/2018/2/layout/IconVerticalSolidList"/>
    <dgm:cxn modelId="{37BF5AF2-F0EE-4534-906F-D9C02E5A5E80}" type="presParOf" srcId="{E9A5AF24-D100-4B8B-B617-56387CCF9C97}" destId="{0699E7AB-EECF-4CFD-A9B1-9306278D0C26}" srcOrd="0" destOrd="0" presId="urn:microsoft.com/office/officeart/2018/2/layout/IconVerticalSolidList"/>
    <dgm:cxn modelId="{62657DC2-2EB7-4E9E-AEA6-37A772B48B76}" type="presParOf" srcId="{E9A5AF24-D100-4B8B-B617-56387CCF9C97}" destId="{3A665B00-4413-48E5-AE76-A34C7E7C416D}" srcOrd="1" destOrd="0" presId="urn:microsoft.com/office/officeart/2018/2/layout/IconVerticalSolidList"/>
    <dgm:cxn modelId="{AD769243-C177-4A00-82C8-DC0067F6B91F}" type="presParOf" srcId="{E9A5AF24-D100-4B8B-B617-56387CCF9C97}" destId="{E8DB9E4D-7AE0-4D26-99FC-8F525EADF834}" srcOrd="2" destOrd="0" presId="urn:microsoft.com/office/officeart/2018/2/layout/IconVerticalSolidList"/>
    <dgm:cxn modelId="{4144F697-428E-4AAB-B462-6944A350902D}" type="presParOf" srcId="{E9A5AF24-D100-4B8B-B617-56387CCF9C97}" destId="{7C003A2B-FAF4-4C72-A580-A24AF8A197E7}" srcOrd="3" destOrd="0" presId="urn:microsoft.com/office/officeart/2018/2/layout/IconVerticalSolidList"/>
    <dgm:cxn modelId="{DBE4BA5D-B36F-464C-9609-6BCD4BD4A7FC}" type="presParOf" srcId="{AC20A966-AAE1-4ADF-967E-661186B8002B}" destId="{772CC213-4510-4672-A52F-00D51C16E867}" srcOrd="5" destOrd="0" presId="urn:microsoft.com/office/officeart/2018/2/layout/IconVerticalSolidList"/>
    <dgm:cxn modelId="{976A0325-BB17-4E95-B521-88881D8CD18E}" type="presParOf" srcId="{AC20A966-AAE1-4ADF-967E-661186B8002B}" destId="{AE886294-21B4-409F-8313-21140FCFFC8F}" srcOrd="6" destOrd="0" presId="urn:microsoft.com/office/officeart/2018/2/layout/IconVerticalSolidList"/>
    <dgm:cxn modelId="{732AD26F-8D7A-467C-89ED-6D22347A853A}" type="presParOf" srcId="{AE886294-21B4-409F-8313-21140FCFFC8F}" destId="{5D695ACE-88C3-4306-B4DE-E636F2A952D5}" srcOrd="0" destOrd="0" presId="urn:microsoft.com/office/officeart/2018/2/layout/IconVerticalSolidList"/>
    <dgm:cxn modelId="{EA7908F8-FC86-43C4-A9DC-9C6CDC1C4555}" type="presParOf" srcId="{AE886294-21B4-409F-8313-21140FCFFC8F}" destId="{ABF85334-9F40-4C51-9FA9-6283C33B0191}" srcOrd="1" destOrd="0" presId="urn:microsoft.com/office/officeart/2018/2/layout/IconVerticalSolidList"/>
    <dgm:cxn modelId="{C9E0E8AC-4CDE-4BBC-BA31-C9668B005BC3}" type="presParOf" srcId="{AE886294-21B4-409F-8313-21140FCFFC8F}" destId="{998787B8-BFA2-4F16-82A1-E56CB8A4758C}" srcOrd="2" destOrd="0" presId="urn:microsoft.com/office/officeart/2018/2/layout/IconVerticalSolidList"/>
    <dgm:cxn modelId="{3ACB045A-50A6-4FF6-8547-A43A52FD0734}" type="presParOf" srcId="{AE886294-21B4-409F-8313-21140FCFFC8F}" destId="{590148C8-D9E6-4279-8129-6BDF8465EC85}" srcOrd="3" destOrd="0" presId="urn:microsoft.com/office/officeart/2018/2/layout/IconVerticalSolidList"/>
    <dgm:cxn modelId="{11899016-0028-462A-81FB-F375B80B56E1}" type="presParOf" srcId="{AC20A966-AAE1-4ADF-967E-661186B8002B}" destId="{706D3983-E213-4F25-BA2A-FC58657D4196}" srcOrd="7" destOrd="0" presId="urn:microsoft.com/office/officeart/2018/2/layout/IconVerticalSolidList"/>
    <dgm:cxn modelId="{DFDB3D36-5710-4704-85B8-B411287A0E61}" type="presParOf" srcId="{AC20A966-AAE1-4ADF-967E-661186B8002B}" destId="{DDBF64B8-3D78-4DC4-9E69-9FA91010E9CF}" srcOrd="8" destOrd="0" presId="urn:microsoft.com/office/officeart/2018/2/layout/IconVerticalSolidList"/>
    <dgm:cxn modelId="{2ABD3E68-FCAB-4D8C-A98E-DA7ECCCB1AEC}" type="presParOf" srcId="{DDBF64B8-3D78-4DC4-9E69-9FA91010E9CF}" destId="{EC6C61C8-C252-4138-B1B9-84013FEF7C23}" srcOrd="0" destOrd="0" presId="urn:microsoft.com/office/officeart/2018/2/layout/IconVerticalSolidList"/>
    <dgm:cxn modelId="{FDA7CBD3-F298-461B-82C7-3A1211752A17}" type="presParOf" srcId="{DDBF64B8-3D78-4DC4-9E69-9FA91010E9CF}" destId="{9F0BEC92-DE99-495E-8585-22A3256E1484}" srcOrd="1" destOrd="0" presId="urn:microsoft.com/office/officeart/2018/2/layout/IconVerticalSolidList"/>
    <dgm:cxn modelId="{C5ABA5DF-7338-4074-B1EF-D82D425FF52C}" type="presParOf" srcId="{DDBF64B8-3D78-4DC4-9E69-9FA91010E9CF}" destId="{90E18E31-3D73-4256-8E11-ECDE2A4424B0}" srcOrd="2" destOrd="0" presId="urn:microsoft.com/office/officeart/2018/2/layout/IconVerticalSolidList"/>
    <dgm:cxn modelId="{E33C3F8B-96A9-49C7-A6EF-8C2BFBEFF3DA}" type="presParOf" srcId="{DDBF64B8-3D78-4DC4-9E69-9FA91010E9CF}" destId="{1FA71C40-C3B5-4964-94B4-747B22E55B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8853F-E5E8-447A-82A1-85F2DD43E6BF}">
      <dsp:nvSpPr>
        <dsp:cNvPr id="0" name=""/>
        <dsp:cNvSpPr/>
      </dsp:nvSpPr>
      <dsp:spPr>
        <a:xfrm>
          <a:off x="0" y="3543"/>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67966-0386-4F4E-A20A-CC5526EA4595}">
      <dsp:nvSpPr>
        <dsp:cNvPr id="0" name=""/>
        <dsp:cNvSpPr/>
      </dsp:nvSpPr>
      <dsp:spPr>
        <a:xfrm>
          <a:off x="228339" y="173383"/>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879E12-CF30-4232-ACFB-B90D59F17EE8}">
      <dsp:nvSpPr>
        <dsp:cNvPr id="0" name=""/>
        <dsp:cNvSpPr/>
      </dsp:nvSpPr>
      <dsp:spPr>
        <a:xfrm>
          <a:off x="871842" y="3543"/>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Name : Umair </a:t>
          </a:r>
          <a:r>
            <a:rPr lang="en-GB" sz="1900" kern="1200" dirty="0" err="1"/>
            <a:t>Shoukat</a:t>
          </a:r>
          <a:r>
            <a:rPr lang="en-GB" sz="1900" kern="1200" dirty="0"/>
            <a:t>, Muhammad Abid ,Ameer hamza  </a:t>
          </a:r>
          <a:endParaRPr lang="en-US" sz="1900" kern="1200" dirty="0"/>
        </a:p>
      </dsp:txBody>
      <dsp:txXfrm>
        <a:off x="871842" y="3543"/>
        <a:ext cx="9671189" cy="754842"/>
      </dsp:txXfrm>
    </dsp:sp>
    <dsp:sp modelId="{59C11C9C-1074-4D2E-A62B-A2A8E2E1995E}">
      <dsp:nvSpPr>
        <dsp:cNvPr id="0" name=""/>
        <dsp:cNvSpPr/>
      </dsp:nvSpPr>
      <dsp:spPr>
        <a:xfrm>
          <a:off x="0" y="947096"/>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BED28-D6E5-41C5-8688-736F959E1C22}">
      <dsp:nvSpPr>
        <dsp:cNvPr id="0" name=""/>
        <dsp:cNvSpPr/>
      </dsp:nvSpPr>
      <dsp:spPr>
        <a:xfrm>
          <a:off x="228339" y="1116936"/>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EDF83-3F8E-430D-B35C-96B2F5925B46}">
      <dsp:nvSpPr>
        <dsp:cNvPr id="0" name=""/>
        <dsp:cNvSpPr/>
      </dsp:nvSpPr>
      <dsp:spPr>
        <a:xfrm>
          <a:off x="871842" y="947096"/>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ID: 2618385, 2618386,2618408</a:t>
          </a:r>
          <a:endParaRPr lang="en-US" sz="1900" kern="1200" dirty="0"/>
        </a:p>
      </dsp:txBody>
      <dsp:txXfrm>
        <a:off x="871842" y="947096"/>
        <a:ext cx="9671189" cy="754842"/>
      </dsp:txXfrm>
    </dsp:sp>
    <dsp:sp modelId="{0699E7AB-EECF-4CFD-A9B1-9306278D0C26}">
      <dsp:nvSpPr>
        <dsp:cNvPr id="0" name=""/>
        <dsp:cNvSpPr/>
      </dsp:nvSpPr>
      <dsp:spPr>
        <a:xfrm>
          <a:off x="0" y="1890649"/>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65B00-4413-48E5-AE76-A34C7E7C416D}">
      <dsp:nvSpPr>
        <dsp:cNvPr id="0" name=""/>
        <dsp:cNvSpPr/>
      </dsp:nvSpPr>
      <dsp:spPr>
        <a:xfrm>
          <a:off x="228339" y="2060488"/>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03A2B-FAF4-4C72-A580-A24AF8A197E7}">
      <dsp:nvSpPr>
        <dsp:cNvPr id="0" name=""/>
        <dsp:cNvSpPr/>
      </dsp:nvSpPr>
      <dsp:spPr>
        <a:xfrm>
          <a:off x="871842" y="1890649"/>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Moodle name: Digital skills and Research Methods </a:t>
          </a:r>
          <a:endParaRPr lang="en-US" sz="1900" kern="1200" dirty="0"/>
        </a:p>
      </dsp:txBody>
      <dsp:txXfrm>
        <a:off x="871842" y="1890649"/>
        <a:ext cx="9671189" cy="754842"/>
      </dsp:txXfrm>
    </dsp:sp>
    <dsp:sp modelId="{5D695ACE-88C3-4306-B4DE-E636F2A952D5}">
      <dsp:nvSpPr>
        <dsp:cNvPr id="0" name=""/>
        <dsp:cNvSpPr/>
      </dsp:nvSpPr>
      <dsp:spPr>
        <a:xfrm>
          <a:off x="0" y="2834202"/>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F85334-9F40-4C51-9FA9-6283C33B0191}">
      <dsp:nvSpPr>
        <dsp:cNvPr id="0" name=""/>
        <dsp:cNvSpPr/>
      </dsp:nvSpPr>
      <dsp:spPr>
        <a:xfrm>
          <a:off x="228339" y="3004041"/>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148C8-D9E6-4279-8129-6BDF8465EC85}">
      <dsp:nvSpPr>
        <dsp:cNvPr id="0" name=""/>
        <dsp:cNvSpPr/>
      </dsp:nvSpPr>
      <dsp:spPr>
        <a:xfrm>
          <a:off x="871842" y="2834202"/>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Moodel code : (LCHS4007_BIRM)</a:t>
          </a:r>
          <a:endParaRPr lang="en-US" sz="1900" kern="1200"/>
        </a:p>
      </dsp:txBody>
      <dsp:txXfrm>
        <a:off x="871842" y="2834202"/>
        <a:ext cx="9671189" cy="754842"/>
      </dsp:txXfrm>
    </dsp:sp>
    <dsp:sp modelId="{EC6C61C8-C252-4138-B1B9-84013FEF7C23}">
      <dsp:nvSpPr>
        <dsp:cNvPr id="0" name=""/>
        <dsp:cNvSpPr/>
      </dsp:nvSpPr>
      <dsp:spPr>
        <a:xfrm>
          <a:off x="0" y="3777754"/>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BEC92-DE99-495E-8585-22A3256E1484}">
      <dsp:nvSpPr>
        <dsp:cNvPr id="0" name=""/>
        <dsp:cNvSpPr/>
      </dsp:nvSpPr>
      <dsp:spPr>
        <a:xfrm>
          <a:off x="228339" y="3947594"/>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71C40-C3B5-4964-94B4-747B22E55B49}">
      <dsp:nvSpPr>
        <dsp:cNvPr id="0" name=""/>
        <dsp:cNvSpPr/>
      </dsp:nvSpPr>
      <dsp:spPr>
        <a:xfrm>
          <a:off x="871842" y="3777754"/>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dirty="0"/>
            <a:t>LECTURES NAME : Reza Taghizadeh </a:t>
          </a:r>
          <a:endParaRPr lang="en-US" sz="1900" kern="1200" dirty="0"/>
        </a:p>
      </dsp:txBody>
      <dsp:txXfrm>
        <a:off x="871842" y="3777754"/>
        <a:ext cx="9671189" cy="754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1319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GB"/>
          </a:p>
        </p:txBody>
      </p:sp>
    </p:spTree>
    <p:extLst>
      <p:ext uri="{BB962C8B-B14F-4D97-AF65-F5344CB8AC3E}">
        <p14:creationId xmlns:p14="http://schemas.microsoft.com/office/powerpoint/2010/main" val="65425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In our presentation, we will discuss how we can use Microsoft Teams to enhance staff communication and daily updates at Ashford Community Care Service. Homes supported living and main office all have adults supported by Ashford. The issue with communication will be discussed, the advantages and disadvantages of Teams will be explored, and measures to implement Teams at Ashford will be discussed.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has five connected stages. We start by explaining the task of communication in the workplace and Ashford's current troubles. Secondly, we explain why we chose Microsoft Teams. Third, we demonstrate the efficiency gains that can be made with Teams. Fourthly, we consider advantages and disadvantages. Finally, we give an example of how it is possible to use this recommendation as a practical suggestion for the employees of Ashford.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can get split up throughout the day as Ashford staff work both at various sites and in various groups. Failure to receive updates, duplicate messages, confusion about handovers and information flow, and lack of efficiency. One common communication area can enhance common understanding. Studies have indicated that electronic collaboration platforms can enhance information sharing among interprofessional health care teams in the real world.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Teams is a good option since it includes channels, chat, mentions, calls, meetings, and search in a single workspace. Staff can post regular updates and send messages to specific colleagues, and can access previous messages. Research in secure messaging also reveals fast communications between different types of roles, indicating Teams as a viable coordination tool for the overall business.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working process would put an end to the loose, uncontrolled use of phone calls, email and personal messages, and introduce a singular Daily Updates channel instead. Staff post once, mention relevant staff members, reply within the same thread and escalate complex issues to a call. Structured communication applications indicate that with easier, clearer digital routes, the frustration factor can be reduced and exchanges are more successful.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Teams provides the same visibility and cross-location coordination as Chat, the ability to search context, and the ability to escalate from chat to call. But Ashford must deal with the issues of ‘notification overload’, digital confidence differences, issues of information governance, and the limits of formal care records. The successful use of digital communication tools in practice requires a careful matching of tools, to ensure they are suitable for staff's routines and care settings.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Ashford needs to pilot the introduction of Teams over a four-stage process. 1. Establish channels and communication rules. Secondly, conduct brief practical training for staff. Third, experiment with it for four weeks and with a group. Finally, get feedback and slowly grow. Teams need to be supported in coordination and formal care documentation is kept safely in approved systems.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five recent open-access research papers used in the presentation. Each source is used once in the main slides and the citation is placed directly within the relevant evidence sentence. The DOI links on this slide are active for checking the original papers.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has five connected stages. We start by explaining the task of communication in the workplace and Ashford's current troubles. Secondly, we explain why we chose Microsoft Teams. Third, we demonstrate the efficiency gains that can be made with Teams. Fourthly, we consider advantages and disadvantages. Finally, we give an example of how it is possible to use this recommendation as a practical suggestion for the employees of Ashford.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can get split up throughout the day as Ashford staff work both at various sites and in various groups. Failure to receive updates, duplicate messages, confusion about handovers and information flow, and lack of efficiency. One common communication area can enhance common understanding. Studies have indicated that electronic collaboration platforms can enhance information sharing among interprofessional health care teams in the real world.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Teams is a good option since it includes channels, chat, mentions, calls, meetings, and search in a single workspace. Staff can post regular updates and send messages to specific colleagues, and can access previous messages. Research in secure messaging also reveals fast communications between different types of roles, indicating Teams as a viable coordination tool for the overall business.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working process would put an end to the loose, uncontrolled use of phone calls, email and personal messages, and introduce a singular Daily Updates channel instead. Staff post once, mention relevant staff members, reply within the same thread and escalate complex issues to a call. Structured communication applications indicate that with easier, clearer digital routes, the frustration factor can be reduced and exchanges are more successful.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Teams provides the same visibility and cross-location coordination as Chat, the ability to search context, and the ability to escalate from chat to call. But Ashford must deal with the issues of ‘notification overload’, digital confidence differences, issues of information governance, and the limits of formal care records. The successful use of digital communication tools in practice requires a careful matching of tools, to ensure they are suitable for staff's routines and care settings.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Implementing the Teams plan at every day level involves the establishment of a single basic and consistent way of communication among employees. Non-urgent updates should be posted regularly in the Daily Updates channel so that everybody knows where to get the important information. Employees are advised to employ clear headings, refer to the colleagues that need the notification only and leave the responses in the same message. This will avoid repetition of messages and previous information will become easier to locate. When a matter is pressing, confidential or demanding a lengthy conversation, the staff can shift to a one-on-one call or visit. It can be helpful to have a regular schedule that will result in communication being easier, faster, and more manageable.</a:t>
            </a:r>
          </a:p>
          <a:p>
            <a:endParaRPr lang="en-US" dirty="0"/>
          </a:p>
        </p:txBody>
      </p:sp>
    </p:spTree>
    <p:extLst>
      <p:ext uri="{BB962C8B-B14F-4D97-AF65-F5344CB8AC3E}">
        <p14:creationId xmlns:p14="http://schemas.microsoft.com/office/powerpoint/2010/main" val="17274301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US" dirty="0"/>
          </a:p>
        </p:txBody>
      </p:sp>
    </p:spTree>
    <p:extLst>
      <p:ext uri="{BB962C8B-B14F-4D97-AF65-F5344CB8AC3E}">
        <p14:creationId xmlns:p14="http://schemas.microsoft.com/office/powerpoint/2010/main" val="1158004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US" dirty="0"/>
          </a:p>
        </p:txBody>
      </p:sp>
    </p:spTree>
    <p:extLst>
      <p:ext uri="{BB962C8B-B14F-4D97-AF65-F5344CB8AC3E}">
        <p14:creationId xmlns:p14="http://schemas.microsoft.com/office/powerpoint/2010/main" val="14664642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Employees require hands-on training so they will be able to employ Microsoft Teams as though, they were sure. The brief training sessions will be able to show the way that one can post updates, respond in the conversation, use mentions, search through the information that was posted earlier, and monitor updates. The training can be easier to grasp, and more pertinent to the obligations of the staff through realistic examples of the everyday work of care. Clear written instructions may also be used to give instant help once the employees have to be reminded. There might be staff that need additional assistance since not all people will have digital confidence. Frequent feedbacks and continuous encouragement can minimize errors, enhance confidence and establishment of a regular communication pattern across the entire Ashford Community Care Service.</a:t>
            </a:r>
          </a:p>
          <a:p>
            <a:endParaRPr lang="en-US" dirty="0"/>
          </a:p>
        </p:txBody>
      </p:sp>
    </p:spTree>
    <p:extLst>
      <p:ext uri="{BB962C8B-B14F-4D97-AF65-F5344CB8AC3E}">
        <p14:creationId xmlns:p14="http://schemas.microsoft.com/office/powerpoint/2010/main" val="1679764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Whether or not communication becomes more efficient and clearer should be measured as a measure of the success of the pilot. The management would be able to trace issues like fail to update, messages getting to be duplicated, phone being called so many times and inability to locate information. Employee feedback is also valuable since employees can pinpoint viable issues of channels, notifications, access, or training. After the pilot, the results are to be reviewed and what is working and what needs to be improved identified. Anywhere there were changes that are necessary can then be done before the introduction of Microsoft Teams to a wider audience. This will enable Ashford to take decisions which are based on practical experience instead of rolling out the system across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once.</a:t>
            </a:r>
          </a:p>
          <a:p>
            <a:endParaRPr lang="en-US" dirty="0"/>
          </a:p>
        </p:txBody>
      </p:sp>
    </p:spTree>
    <p:extLst>
      <p:ext uri="{BB962C8B-B14F-4D97-AF65-F5344CB8AC3E}">
        <p14:creationId xmlns:p14="http://schemas.microsoft.com/office/powerpoint/2010/main" val="18813506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4AD5F-D0D0-5817-63A7-0E45FDC730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3C8E5B-738E-2069-F09E-F2F03DDA2F1A}"/>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1FC788C-8876-9E94-F9E1-176BD607744E}"/>
              </a:ext>
            </a:extLst>
          </p:cNvPr>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Thank you [Student 2's name]. At the end of your section, you included three measures: track repeated updates, ask staff if updates are easier to find, review escalation routes. You also directly asked me, 'How can Ashford keep Teams safe and useful? I have 3 parts to my answer. First, ramp up your pilot to all Ashford teams. Second, ensure that Teams are safe with clear governance. Thirdly, maintain the usefulness of Teams by continual review. I'll tell you how!</a:t>
            </a:r>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4725350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A9C43-7EC7-2AE5-FD05-8A6D8FF1E6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055E9-419C-6838-C208-9CA39DA13237}"/>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23BDE154-4A85-90EA-EF34-ACBBB38CEF6D}"/>
              </a:ext>
            </a:extLst>
          </p:cNvPr>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For Student 2, it was recommended that a pilot study would take place for four weeks involving only one staff group. My extension model is to add the pilot study to all Ashford teams. There is an improvement in the communication channels in week five and week six based on the lessons learned from the pilot test. Week 7/8 will see the expanded workflow process with all teams and training of remaining staff members. Quick reference guides are distributed and Team Champions are appointed in each team in Week 9 and Week 10.</a:t>
            </a:r>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0896972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6E0CB-BF34-DDFB-2719-085183ADAE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AF4413-C86E-4D8D-DFEB-B6B14734F8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B5B78E-94A1-EF45-799C-E8EB85C038AD}"/>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Student 2 asked: 'How can Ashford ensure that Teams are safe and useful? I have two answers. Safe: only sharing minimal information, avoiding sharing sensitive information in open channels, using restricted messages, checking membership when roles change and maintaining formal care notes in the approved system. Useful - enables monthly usage reports, quarterly staff surveys, annual policy reviews, continuous improvement and teams champions in every team. Just as Richards et al. (2025) state, digital tools need to be carefully matched with care routines, access needs, and information governance safeguards.</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066860-F3D0-D2D0-D32D-D153CC2BE5E5}"/>
              </a:ext>
            </a:extLst>
          </p:cNvPr>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5084375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5A98E-90BD-2020-05A4-D93239F38B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0D184-BC15-6449-6DB9-CD89C66C00A6}"/>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3D5332D5-5C55-926E-9D96-EBC7B12CA4EB}"/>
              </a:ext>
            </a:extLst>
          </p:cNvPr>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We have created 7 formal recommendations for Ashford's management based on Student 2' pilot and our group analysis. The first step is to implement Microsoft Teams for communication and daily updates between employees. Second, grow the pilot on all teams with our rollout plan (12 weeks). Third, designate a Teams Champion in each team. Fourth, have clear data protection policies. Fifth, track success through repeated success updates, staff satisfaction and escalation accuracy. Sixth, check and update the system once a year. Seventh, maintain formal care-notes on the approved care-record system. Having a shared platform that is visible decreases the fragmentation of communications as demonstrated by Baratta et al. (2023).</a:t>
            </a:r>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1746431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87196-CA66-57A9-E3CD-29610C8848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4723D9-7D38-F9AD-5197-7E95FB87C970}"/>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ED21DCBF-8D6D-6531-D4EB-E9A2F51B347A}"/>
              </a:ext>
            </a:extLst>
          </p:cNvPr>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To wrap up, Ashford is experiencing missed updates, duplicated effort, inconsistent handover and a distributed workforce. Microsoft Teams is our solution. Student 2 suggested a pilot in controlled conditions. I have demonstrated how to scale that pilot with all teams and ensure that Teams is safe and useful over the long haul. The expected results are shared visibility, cross-location coordination, searchable context and flexible escalation. While technology is no substitute for good care, it can be a great enabler! Thank you. </a:t>
            </a:r>
            <a:r>
              <a:rPr lang="en-GB" sz="1200" kern="1200">
                <a:solidFill>
                  <a:schemeClr val="tx1"/>
                </a:solidFill>
                <a:effectLst/>
                <a:latin typeface="+mn-lt"/>
                <a:ea typeface="+mn-ea"/>
                <a:cs typeface="+mn-cs"/>
              </a:rPr>
              <a:t>This is the list of credible sources that we used, in the UWTSD Harvard style.</a:t>
            </a:r>
            <a:endParaRPr lang="en-US" sz="1200" kern="1200">
              <a:solidFill>
                <a:schemeClr val="tx1"/>
              </a:solidFill>
              <a:effectLst/>
              <a:latin typeface="+mn-lt"/>
              <a:ea typeface="+mn-ea"/>
              <a:cs typeface="+mn-cs"/>
            </a:endParaRPr>
          </a:p>
        </p:txBody>
      </p:sp>
    </p:spTree>
    <p:extLst>
      <p:ext uri="{BB962C8B-B14F-4D97-AF65-F5344CB8AC3E}">
        <p14:creationId xmlns:p14="http://schemas.microsoft.com/office/powerpoint/2010/main" val="37994055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97350196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920239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295591549"/>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94500211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779629593"/>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8423874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762636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9071715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3642583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1845711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304080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732850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9206764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314673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82965272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068560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2453082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5119181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0676005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599445900"/>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269444852"/>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628324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23035380"/>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47539187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8140212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49758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87829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MASTER">
    <p:bg>
      <p:bgPr>
        <a:solidFill>
          <a:srgbClr val="F7F8FB"/>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2015474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0409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507247500"/>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83" r:id="rId19"/>
    <p:sldLayoutId id="2147483684" r:id="rId20"/>
    <p:sldLayoutId id="2147483685" r:id="rId21"/>
    <p:sldLayoutId id="2147483686" r:id="rId22"/>
    <p:sldLayoutId id="2147483687" r:id="rId23"/>
    <p:sldLayoutId id="2147483688" r:id="rId24"/>
    <p:sldLayoutId id="2147483689" r:id="rId25"/>
    <p:sldLayoutId id="2147483690" r:id="rId26"/>
    <p:sldLayoutId id="2147483691" r:id="rId27"/>
    <p:sldLayoutId id="2147483692" r:id="rId28"/>
    <p:sldLayoutId id="2147483693" r:id="rId29"/>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8.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hyperlink" Target="https://doi.org/10.2196/3905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2196/48583" TargetMode="External"/><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2196/19709" TargetMode="External"/><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2147/CIA.S503300" TargetMode="External"/><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hyperlink" Target="https://doi.org/10.2196/2550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2196/48583" TargetMode="External"/><Relationship Id="rId7" Type="http://schemas.openxmlformats.org/officeDocument/2006/relationships/hyperlink" Target="https://doi.org/10.2196/19709" TargetMode="External"/><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hyperlink" Target="https://doi.org/10.2147/CIA.S503300" TargetMode="External"/><Relationship Id="rId5" Type="http://schemas.openxmlformats.org/officeDocument/2006/relationships/hyperlink" Target="https://doi.org/10.2196/39051" TargetMode="External"/><Relationship Id="rId4" Type="http://schemas.openxmlformats.org/officeDocument/2006/relationships/hyperlink" Target="https://doi.org/10.2196/25505"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8.xml"/><Relationship Id="rId4" Type="http://schemas.openxmlformats.org/officeDocument/2006/relationships/hyperlink" Target="https://doi.org/10.2196/3905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2196/48583" TargetMode="External"/><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196/19709" TargetMode="External"/><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2147/CIA.S503300" TargetMode="External"/><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8.xml"/><Relationship Id="rId4" Type="http://schemas.openxmlformats.org/officeDocument/2006/relationships/hyperlink" Target="https://doi.org/10.2196/2550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2196/48583" TargetMode="External"/><Relationship Id="rId7" Type="http://schemas.openxmlformats.org/officeDocument/2006/relationships/hyperlink" Target="https://doi.org/10.2196/19709" TargetMode="External"/><Relationship Id="rId2" Type="http://schemas.openxmlformats.org/officeDocument/2006/relationships/notesSlide" Target="../notesSlides/notesSlide21.xml"/><Relationship Id="rId1" Type="http://schemas.openxmlformats.org/officeDocument/2006/relationships/slideLayout" Target="../slideLayouts/slideLayout28.xml"/><Relationship Id="rId6" Type="http://schemas.openxmlformats.org/officeDocument/2006/relationships/hyperlink" Target="https://doi.org/10.2147/CIA.S503300" TargetMode="External"/><Relationship Id="rId5" Type="http://schemas.openxmlformats.org/officeDocument/2006/relationships/hyperlink" Target="https://doi.org/10.2196/39051" TargetMode="External"/><Relationship Id="rId4" Type="http://schemas.openxmlformats.org/officeDocument/2006/relationships/hyperlink" Target="https://doi.org/10.2196/2550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2.xml"/><Relationship Id="rId1" Type="http://schemas.openxmlformats.org/officeDocument/2006/relationships/slideLayout" Target="../slideLayouts/slideLayout29.xml"/><Relationship Id="rId5" Type="http://schemas.openxmlformats.org/officeDocument/2006/relationships/hyperlink" Target="https://creativecommons.org/licenses/by-nc-nd/3.0/" TargetMode="External"/><Relationship Id="rId4" Type="http://schemas.openxmlformats.org/officeDocument/2006/relationships/hyperlink" Target="https://researchoutreach.org/articles/building-high-performance-teams-team-psychological-safety/"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3.xml"/><Relationship Id="rId1" Type="http://schemas.openxmlformats.org/officeDocument/2006/relationships/slideLayout" Target="../slideLayouts/slideLayout29.xml"/><Relationship Id="rId4" Type="http://schemas.openxmlformats.org/officeDocument/2006/relationships/hyperlink" Target="https://askleo.com/why-is-my-desktop-in-onedrive/"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6.xml"/><Relationship Id="rId1" Type="http://schemas.openxmlformats.org/officeDocument/2006/relationships/slideLayout" Target="../slideLayouts/slideLayout29.xml"/><Relationship Id="rId4" Type="http://schemas.openxmlformats.org/officeDocument/2006/relationships/hyperlink" Target="https://pxhere.com/en/photo/1557815"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2196/48583" TargetMode="External"/><Relationship Id="rId7" Type="http://schemas.openxmlformats.org/officeDocument/2006/relationships/hyperlink" Target="https://doi.org/10.2196/19709" TargetMode="External"/><Relationship Id="rId2" Type="http://schemas.openxmlformats.org/officeDocument/2006/relationships/notesSlide" Target="../notesSlides/notesSlide27.xml"/><Relationship Id="rId1" Type="http://schemas.openxmlformats.org/officeDocument/2006/relationships/slideLayout" Target="../slideLayouts/slideLayout28.xml"/><Relationship Id="rId6" Type="http://schemas.openxmlformats.org/officeDocument/2006/relationships/hyperlink" Target="https://doi.org/10.2147/CIA.S503300" TargetMode="External"/><Relationship Id="rId5" Type="http://schemas.openxmlformats.org/officeDocument/2006/relationships/hyperlink" Target="https://doi.org/10.2196/39051" TargetMode="External"/><Relationship Id="rId4" Type="http://schemas.openxmlformats.org/officeDocument/2006/relationships/hyperlink" Target="https://doi.org/10.2196/255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513A8540-48B5-5D8B-21DE-1630F0C33464}"/>
              </a:ext>
            </a:extLst>
          </p:cNvPr>
          <p:cNvGraphicFramePr/>
          <p:nvPr>
            <p:extLst>
              <p:ext uri="{D42A27DB-BD31-4B8C-83A1-F6EECF244321}">
                <p14:modId xmlns:p14="http://schemas.microsoft.com/office/powerpoint/2010/main" val="3077000569"/>
              </p:ext>
            </p:extLst>
          </p:nvPr>
        </p:nvGraphicFramePr>
        <p:xfrm>
          <a:off x="822960" y="484094"/>
          <a:ext cx="10543032" cy="4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54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7324D"/>
        </a:solidFill>
        <a:effectLst/>
      </p:bgPr>
    </p:bg>
    <p:spTree>
      <p:nvGrpSpPr>
        <p:cNvPr id="1" name=""/>
        <p:cNvGrpSpPr/>
        <p:nvPr/>
      </p:nvGrpSpPr>
      <p:grpSpPr>
        <a:xfrm>
          <a:off x="0" y="0"/>
          <a:ext cx="0" cy="0"/>
          <a:chOff x="0" y="0"/>
          <a:chExt cx="0" cy="0"/>
        </a:xfrm>
      </p:grpSpPr>
      <p:pic>
        <p:nvPicPr>
          <p:cNvPr id="2" name="Image 0" descr="/mnt/data/indoor_office_clinic_meeting_scene._overall_a_bri.png"/>
          <p:cNvPicPr>
            <a:picLocks noChangeAspect="1"/>
          </p:cNvPicPr>
          <p:nvPr/>
        </p:nvPicPr>
        <p:blipFill>
          <a:blip r:embed="rId3"/>
          <a:srcRect l="24925" r="24925"/>
          <a:stretch/>
        </p:blipFill>
        <p:spPr>
          <a:xfrm>
            <a:off x="6080760" y="0"/>
            <a:ext cx="6110935" cy="6858000"/>
          </a:xfrm>
          <a:prstGeom prst="rect">
            <a:avLst/>
          </a:prstGeom>
        </p:spPr>
      </p:pic>
      <p:sp>
        <p:nvSpPr>
          <p:cNvPr id="3" name="Shape 0"/>
          <p:cNvSpPr/>
          <p:nvPr/>
        </p:nvSpPr>
        <p:spPr>
          <a:xfrm>
            <a:off x="6080760" y="0"/>
            <a:ext cx="6110935" cy="6858000"/>
          </a:xfrm>
          <a:prstGeom prst="rect">
            <a:avLst/>
          </a:prstGeom>
          <a:solidFill>
            <a:srgbClr val="17324D">
              <a:alpha val="42000"/>
            </a:srgbClr>
          </a:solidFill>
          <a:ln w="12700">
            <a:solidFill>
              <a:srgbClr val="17324D">
                <a:alpha val="0"/>
              </a:srgbClr>
            </a:solidFill>
            <a:prstDash val="solid"/>
          </a:ln>
        </p:spPr>
        <p:txBody>
          <a:bodyPr/>
          <a:lstStyle/>
          <a:p>
            <a:endParaRPr lang="en-US"/>
          </a:p>
        </p:txBody>
      </p:sp>
      <p:sp>
        <p:nvSpPr>
          <p:cNvPr id="4" name="Shape 1"/>
          <p:cNvSpPr/>
          <p:nvPr/>
        </p:nvSpPr>
        <p:spPr>
          <a:xfrm>
            <a:off x="0" y="0"/>
            <a:ext cx="6949440" cy="6858000"/>
          </a:xfrm>
          <a:prstGeom prst="rect">
            <a:avLst/>
          </a:prstGeom>
          <a:solidFill>
            <a:srgbClr val="17324D"/>
          </a:solidFill>
          <a:ln w="12700">
            <a:solidFill>
              <a:srgbClr val="17324D"/>
            </a:solidFill>
            <a:prstDash val="solid"/>
          </a:ln>
        </p:spPr>
        <p:txBody>
          <a:bodyPr/>
          <a:lstStyle/>
          <a:p>
            <a:endParaRPr lang="en-US"/>
          </a:p>
        </p:txBody>
      </p:sp>
      <p:sp>
        <p:nvSpPr>
          <p:cNvPr id="5" name="Shape 2"/>
          <p:cNvSpPr/>
          <p:nvPr/>
        </p:nvSpPr>
        <p:spPr>
          <a:xfrm>
            <a:off x="530352" y="621792"/>
            <a:ext cx="109728" cy="3977640"/>
          </a:xfrm>
          <a:prstGeom prst="rect">
            <a:avLst/>
          </a:prstGeom>
          <a:solidFill>
            <a:srgbClr val="2D8C8C"/>
          </a:solidFill>
          <a:ln w="12700">
            <a:solidFill>
              <a:srgbClr val="2D8C8C"/>
            </a:solidFill>
            <a:prstDash val="solid"/>
          </a:ln>
        </p:spPr>
        <p:txBody>
          <a:bodyPr/>
          <a:lstStyle/>
          <a:p>
            <a:endParaRPr lang="en-US"/>
          </a:p>
        </p:txBody>
      </p:sp>
      <p:pic>
        <p:nvPicPr>
          <p:cNvPr id="6" name="Image 1" descr="/mnt/data/brief_extract/word/media/image1.png"/>
          <p:cNvPicPr>
            <a:picLocks noChangeAspect="1"/>
          </p:cNvPicPr>
          <p:nvPr/>
        </p:nvPicPr>
        <p:blipFill>
          <a:blip r:embed="rId4"/>
          <a:stretch>
            <a:fillRect/>
          </a:stretch>
        </p:blipFill>
        <p:spPr>
          <a:xfrm>
            <a:off x="1092708" y="512064"/>
            <a:ext cx="1783080" cy="713232"/>
          </a:xfrm>
          <a:prstGeom prst="rect">
            <a:avLst/>
          </a:prstGeom>
        </p:spPr>
      </p:pic>
      <p:sp>
        <p:nvSpPr>
          <p:cNvPr id="7" name="Shape 3"/>
          <p:cNvSpPr/>
          <p:nvPr/>
        </p:nvSpPr>
        <p:spPr>
          <a:xfrm>
            <a:off x="1005840" y="1481328"/>
            <a:ext cx="804672" cy="80467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8" name="Shape 4"/>
          <p:cNvSpPr/>
          <p:nvPr/>
        </p:nvSpPr>
        <p:spPr>
          <a:xfrm>
            <a:off x="768096" y="1627632"/>
            <a:ext cx="640080" cy="640080"/>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9" name="Text 5"/>
          <p:cNvSpPr/>
          <p:nvPr/>
        </p:nvSpPr>
        <p:spPr>
          <a:xfrm>
            <a:off x="877824" y="1673352"/>
            <a:ext cx="384048" cy="3200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T</a:t>
            </a:r>
            <a:endParaRPr lang="en-US" sz="2000" dirty="0"/>
          </a:p>
        </p:txBody>
      </p:sp>
      <p:sp>
        <p:nvSpPr>
          <p:cNvPr id="10" name="Shape 6"/>
          <p:cNvSpPr/>
          <p:nvPr/>
        </p:nvSpPr>
        <p:spPr>
          <a:xfrm>
            <a:off x="1636776" y="1444752"/>
            <a:ext cx="237744" cy="237744"/>
          </a:xfrm>
          <a:prstGeom prst="ellipse">
            <a:avLst/>
          </a:prstGeom>
          <a:solidFill>
            <a:srgbClr val="A6AAF5"/>
          </a:solidFill>
          <a:ln w="12700">
            <a:solidFill>
              <a:srgbClr val="A6AAF5"/>
            </a:solidFill>
            <a:prstDash val="solid"/>
          </a:ln>
        </p:spPr>
        <p:txBody>
          <a:bodyPr/>
          <a:lstStyle/>
          <a:p>
            <a:endParaRPr lang="en-US"/>
          </a:p>
        </p:txBody>
      </p:sp>
      <p:sp>
        <p:nvSpPr>
          <p:cNvPr id="11" name="Shape 7"/>
          <p:cNvSpPr/>
          <p:nvPr/>
        </p:nvSpPr>
        <p:spPr>
          <a:xfrm>
            <a:off x="1783080" y="1700784"/>
            <a:ext cx="210312" cy="210312"/>
          </a:xfrm>
          <a:prstGeom prst="ellipse">
            <a:avLst/>
          </a:prstGeom>
          <a:solidFill>
            <a:srgbClr val="8A91EA"/>
          </a:solidFill>
          <a:ln w="12700">
            <a:solidFill>
              <a:srgbClr val="8A91EA"/>
            </a:solidFill>
            <a:prstDash val="solid"/>
          </a:ln>
        </p:spPr>
        <p:txBody>
          <a:bodyPr/>
          <a:lstStyle/>
          <a:p>
            <a:endParaRPr lang="en-US"/>
          </a:p>
        </p:txBody>
      </p:sp>
      <p:sp>
        <p:nvSpPr>
          <p:cNvPr id="12" name="Text 8"/>
          <p:cNvSpPr/>
          <p:nvPr/>
        </p:nvSpPr>
        <p:spPr>
          <a:xfrm>
            <a:off x="786384" y="2331720"/>
            <a:ext cx="4800600" cy="1234440"/>
          </a:xfrm>
          <a:prstGeom prst="rect">
            <a:avLst/>
          </a:prstGeom>
          <a:noFill/>
          <a:ln/>
        </p:spPr>
        <p:txBody>
          <a:bodyPr wrap="square" lIns="0" tIns="0" rIns="0" bIns="0" rtlCol="0" anchor="ctr">
            <a:normAutofit lnSpcReduction="10000"/>
          </a:bodyPr>
          <a:lstStyle/>
          <a:p>
            <a:pPr marL="0" indent="0">
              <a:buNone/>
            </a:pPr>
            <a:r>
              <a:rPr lang="en-US" sz="2800" b="1" dirty="0">
                <a:solidFill>
                  <a:srgbClr val="FFFFFF"/>
                </a:solidFill>
                <a:latin typeface="Times New Roman" pitchFamily="34" charset="0"/>
                <a:ea typeface="Times New Roman" pitchFamily="34" charset="-122"/>
                <a:cs typeface="Times New Roman" pitchFamily="34" charset="-120"/>
              </a:rPr>
              <a:t>Improving Staff Communication</a:t>
            </a:r>
            <a:endParaRPr lang="en-US" sz="2800" dirty="0"/>
          </a:p>
          <a:p>
            <a:pPr marL="0" indent="0">
              <a:buNone/>
            </a:pPr>
            <a:r>
              <a:rPr lang="en-US" sz="2800" b="1" dirty="0">
                <a:solidFill>
                  <a:srgbClr val="FFFFFF"/>
                </a:solidFill>
                <a:latin typeface="Times New Roman" pitchFamily="34" charset="0"/>
                <a:ea typeface="Times New Roman" pitchFamily="34" charset="-122"/>
                <a:cs typeface="Times New Roman" pitchFamily="34" charset="-120"/>
              </a:rPr>
              <a:t>and Daily Updates</a:t>
            </a:r>
            <a:endParaRPr lang="en-US" sz="2800" dirty="0"/>
          </a:p>
        </p:txBody>
      </p:sp>
      <p:sp>
        <p:nvSpPr>
          <p:cNvPr id="13" name="Text 9"/>
          <p:cNvSpPr/>
          <p:nvPr/>
        </p:nvSpPr>
        <p:spPr>
          <a:xfrm>
            <a:off x="786384" y="3712464"/>
            <a:ext cx="4617720" cy="566928"/>
          </a:xfrm>
          <a:prstGeom prst="rect">
            <a:avLst/>
          </a:prstGeom>
          <a:noFill/>
          <a:ln/>
        </p:spPr>
        <p:txBody>
          <a:bodyPr wrap="square" lIns="0" tIns="0" rIns="0" bIns="0" rtlCol="0" anchor="ctr">
            <a:normAutofit/>
          </a:bodyPr>
          <a:lstStyle/>
          <a:p>
            <a:pPr marL="0" indent="0">
              <a:buNone/>
            </a:pPr>
            <a:r>
              <a:rPr lang="en-US" sz="1650" dirty="0">
                <a:solidFill>
                  <a:srgbClr val="DCE7F0"/>
                </a:solidFill>
                <a:latin typeface="Times New Roman" pitchFamily="34" charset="0"/>
                <a:ea typeface="Times New Roman" pitchFamily="34" charset="-122"/>
                <a:cs typeface="Times New Roman" pitchFamily="34" charset="-120"/>
              </a:rPr>
              <a:t>Ashford Community Care Service using Microsoft Teams</a:t>
            </a:r>
            <a:endParaRPr lang="en-US" sz="1650" dirty="0"/>
          </a:p>
        </p:txBody>
      </p:sp>
      <p:sp>
        <p:nvSpPr>
          <p:cNvPr id="14" name="Shape 10"/>
          <p:cNvSpPr/>
          <p:nvPr/>
        </p:nvSpPr>
        <p:spPr>
          <a:xfrm>
            <a:off x="786384" y="4507992"/>
            <a:ext cx="2487168"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15" name="Text 11"/>
          <p:cNvSpPr/>
          <p:nvPr/>
        </p:nvSpPr>
        <p:spPr>
          <a:xfrm>
            <a:off x="859536" y="4558284"/>
            <a:ext cx="2340864" cy="155448"/>
          </a:xfrm>
          <a:prstGeom prst="rect">
            <a:avLst/>
          </a:prstGeom>
          <a:noFill/>
          <a:ln/>
        </p:spPr>
        <p:txBody>
          <a:bodyPr wrap="square" lIns="0" tIns="0" rIns="0" bIns="0" rtlCol="0" anchor="ctr">
            <a:normAutofit fontScale="925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GROUP PRESENTATION • 5 MINUTES</a:t>
            </a:r>
            <a:endParaRPr lang="en-US" sz="1050" dirty="0"/>
          </a:p>
        </p:txBody>
      </p:sp>
      <p:sp>
        <p:nvSpPr>
          <p:cNvPr id="16" name="Text 12"/>
          <p:cNvSpPr/>
          <p:nvPr/>
        </p:nvSpPr>
        <p:spPr>
          <a:xfrm>
            <a:off x="786384" y="5029200"/>
            <a:ext cx="4754880" cy="1005840"/>
          </a:xfrm>
          <a:prstGeom prst="rect">
            <a:avLst/>
          </a:prstGeom>
          <a:noFill/>
          <a:ln/>
        </p:spPr>
        <p:txBody>
          <a:bodyPr wrap="square" lIns="254" tIns="254" rIns="254" bIns="254" rtlCol="0" anchor="ctr">
            <a:normAutofit/>
          </a:bodyPr>
          <a:lstStyle/>
          <a:p>
            <a:pPr marL="0" indent="0">
              <a:buNone/>
            </a:pPr>
            <a:r>
              <a:rPr lang="en-US" sz="1350" dirty="0">
                <a:solidFill>
                  <a:srgbClr val="E9EEF3"/>
                </a:solidFill>
                <a:latin typeface="Times New Roman" pitchFamily="34" charset="0"/>
                <a:ea typeface="Times New Roman" pitchFamily="34" charset="-122"/>
                <a:cs typeface="Times New Roman" pitchFamily="34" charset="-120"/>
              </a:rPr>
              <a:t>Module: LCHS4007 – Digital Skills and Research Methods</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Lecturer: Hajra Mustasim</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Group member(s): [Name / Student ID]</a:t>
            </a:r>
            <a:endParaRPr lang="en-US" sz="1350" dirty="0"/>
          </a:p>
        </p:txBody>
      </p:sp>
      <p:sp>
        <p:nvSpPr>
          <p:cNvPr id="17" name="Text 13"/>
          <p:cNvSpPr/>
          <p:nvPr/>
        </p:nvSpPr>
        <p:spPr>
          <a:xfrm>
            <a:off x="7315200" y="6053328"/>
            <a:ext cx="4251960" cy="329184"/>
          </a:xfrm>
          <a:prstGeom prst="rect">
            <a:avLst/>
          </a:prstGeom>
          <a:noFill/>
          <a:ln/>
        </p:spPr>
        <p:txBody>
          <a:bodyPr wrap="square" lIns="0" tIns="0" rIns="0" bIns="0" rtlCol="0" anchor="ctr"/>
          <a:lstStyle/>
          <a:p>
            <a:pPr marL="0" indent="0" algn="r">
              <a:buNone/>
            </a:pPr>
            <a:r>
              <a:rPr lang="en-US" sz="1200" b="1" dirty="0">
                <a:solidFill>
                  <a:srgbClr val="FFFFFF"/>
                </a:solidFill>
                <a:latin typeface="Times New Roman" pitchFamily="34" charset="0"/>
                <a:ea typeface="Times New Roman" pitchFamily="34" charset="-122"/>
                <a:cs typeface="Times New Roman" pitchFamily="34" charset="-120"/>
              </a:rPr>
              <a:t>Case study: Ashford Community Care Service</a:t>
            </a:r>
            <a:endParaRPr lang="en-US" sz="120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CONTENTS</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Presentation roadmap</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536192"/>
            <a:ext cx="10844784" cy="758952"/>
          </a:xfrm>
          <a:prstGeom prst="roundRect">
            <a:avLst>
              <a:gd name="adj" fmla="val 7229"/>
            </a:avLst>
          </a:prstGeom>
          <a:solidFill>
            <a:srgbClr val="FFFFFF"/>
          </a:solidFill>
          <a:ln w="12700">
            <a:solidFill>
              <a:srgbClr val="FFFFFF"/>
            </a:solidFill>
            <a:prstDash val="solid"/>
          </a:ln>
          <a:effectLst>
            <a:outerShdw blurRad="19050" dist="8890" dir="2700000" algn="bl" rotWithShape="0">
              <a:srgbClr val="000000">
                <a:alpha val="14000"/>
              </a:srgbClr>
            </a:outerShdw>
          </a:effectLst>
        </p:spPr>
        <p:txBody>
          <a:bodyPr/>
          <a:lstStyle/>
          <a:p>
            <a:endParaRPr lang="en-US"/>
          </a:p>
        </p:txBody>
      </p:sp>
      <p:sp>
        <p:nvSpPr>
          <p:cNvPr id="6" name="Shape 4"/>
          <p:cNvSpPr/>
          <p:nvPr/>
        </p:nvSpPr>
        <p:spPr>
          <a:xfrm>
            <a:off x="886968" y="1682496"/>
            <a:ext cx="438912" cy="438912"/>
          </a:xfrm>
          <a:prstGeom prst="ellipse">
            <a:avLst/>
          </a:prstGeom>
          <a:solidFill>
            <a:srgbClr val="6264A7"/>
          </a:solidFill>
          <a:ln w="12700">
            <a:solidFill>
              <a:srgbClr val="6264A7"/>
            </a:solidFill>
            <a:prstDash val="solid"/>
          </a:ln>
        </p:spPr>
        <p:txBody>
          <a:bodyPr/>
          <a:lstStyle/>
          <a:p>
            <a:endParaRPr lang="en-US"/>
          </a:p>
        </p:txBody>
      </p:sp>
      <p:sp>
        <p:nvSpPr>
          <p:cNvPr id="7" name="Text 5"/>
          <p:cNvSpPr/>
          <p:nvPr/>
        </p:nvSpPr>
        <p:spPr>
          <a:xfrm>
            <a:off x="932688" y="1783080"/>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01</a:t>
            </a:r>
            <a:endParaRPr lang="en-US" sz="1050" dirty="0"/>
          </a:p>
        </p:txBody>
      </p:sp>
      <p:sp>
        <p:nvSpPr>
          <p:cNvPr id="8" name="Text 6"/>
          <p:cNvSpPr/>
          <p:nvPr/>
        </p:nvSpPr>
        <p:spPr>
          <a:xfrm>
            <a:off x="1536192" y="1691640"/>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Workplace task</a:t>
            </a:r>
            <a:endParaRPr lang="en-US" sz="1700" dirty="0"/>
          </a:p>
        </p:txBody>
      </p:sp>
      <p:sp>
        <p:nvSpPr>
          <p:cNvPr id="9" name="Text 7"/>
          <p:cNvSpPr/>
          <p:nvPr/>
        </p:nvSpPr>
        <p:spPr>
          <a:xfrm>
            <a:off x="3401568" y="1700784"/>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What staff communication and daily updates involve</a:t>
            </a:r>
            <a:endParaRPr lang="en-US" sz="1350" dirty="0"/>
          </a:p>
        </p:txBody>
      </p:sp>
      <p:sp>
        <p:nvSpPr>
          <p:cNvPr id="10" name="Shape 8"/>
          <p:cNvSpPr/>
          <p:nvPr/>
        </p:nvSpPr>
        <p:spPr>
          <a:xfrm>
            <a:off x="658368" y="2414016"/>
            <a:ext cx="10844784" cy="758952"/>
          </a:xfrm>
          <a:prstGeom prst="roundRect">
            <a:avLst>
              <a:gd name="adj" fmla="val 7229"/>
            </a:avLst>
          </a:prstGeom>
          <a:solidFill>
            <a:srgbClr val="F1F3F7"/>
          </a:solidFill>
          <a:ln w="12700">
            <a:solidFill>
              <a:srgbClr val="F1F3F7"/>
            </a:solidFill>
            <a:prstDash val="solid"/>
          </a:ln>
          <a:effectLst>
            <a:outerShdw blurRad="241935000" dist="112903000" algn="bl" rotWithShape="0">
              <a:srgbClr val="000000">
                <a:alpha val="0"/>
              </a:srgbClr>
            </a:outerShdw>
          </a:effectLst>
        </p:spPr>
        <p:txBody>
          <a:bodyPr/>
          <a:lstStyle/>
          <a:p>
            <a:endParaRPr lang="en-US"/>
          </a:p>
        </p:txBody>
      </p:sp>
      <p:sp>
        <p:nvSpPr>
          <p:cNvPr id="11" name="Shape 9"/>
          <p:cNvSpPr/>
          <p:nvPr/>
        </p:nvSpPr>
        <p:spPr>
          <a:xfrm>
            <a:off x="886968" y="2560320"/>
            <a:ext cx="438912" cy="438912"/>
          </a:xfrm>
          <a:prstGeom prst="ellipse">
            <a:avLst/>
          </a:prstGeom>
          <a:solidFill>
            <a:srgbClr val="6264A7"/>
          </a:solidFill>
          <a:ln w="12700">
            <a:solidFill>
              <a:srgbClr val="6264A7"/>
            </a:solidFill>
            <a:prstDash val="solid"/>
          </a:ln>
        </p:spPr>
        <p:txBody>
          <a:bodyPr/>
          <a:lstStyle/>
          <a:p>
            <a:endParaRPr lang="en-US"/>
          </a:p>
        </p:txBody>
      </p:sp>
      <p:sp>
        <p:nvSpPr>
          <p:cNvPr id="12" name="Text 10"/>
          <p:cNvSpPr/>
          <p:nvPr/>
        </p:nvSpPr>
        <p:spPr>
          <a:xfrm>
            <a:off x="932688" y="2660904"/>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02</a:t>
            </a:r>
            <a:endParaRPr lang="en-US" sz="1050" dirty="0"/>
          </a:p>
        </p:txBody>
      </p:sp>
      <p:sp>
        <p:nvSpPr>
          <p:cNvPr id="13" name="Text 11"/>
          <p:cNvSpPr/>
          <p:nvPr/>
        </p:nvSpPr>
        <p:spPr>
          <a:xfrm>
            <a:off x="1536192" y="2569464"/>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Tool choice</a:t>
            </a:r>
            <a:endParaRPr lang="en-US" sz="1700" dirty="0"/>
          </a:p>
        </p:txBody>
      </p:sp>
      <p:sp>
        <p:nvSpPr>
          <p:cNvPr id="14" name="Text 12"/>
          <p:cNvSpPr/>
          <p:nvPr/>
        </p:nvSpPr>
        <p:spPr>
          <a:xfrm>
            <a:off x="3401568" y="2578608"/>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Why Microsoft Teams fits the task</a:t>
            </a:r>
            <a:endParaRPr lang="en-US" sz="1350" dirty="0"/>
          </a:p>
        </p:txBody>
      </p:sp>
      <p:sp>
        <p:nvSpPr>
          <p:cNvPr id="15" name="Shape 13"/>
          <p:cNvSpPr/>
          <p:nvPr/>
        </p:nvSpPr>
        <p:spPr>
          <a:xfrm>
            <a:off x="658368" y="3291840"/>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886968" y="3438144"/>
            <a:ext cx="438912" cy="438912"/>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932688" y="3538728"/>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03</a:t>
            </a:r>
            <a:endParaRPr lang="en-US" sz="1050" dirty="0"/>
          </a:p>
        </p:txBody>
      </p:sp>
      <p:sp>
        <p:nvSpPr>
          <p:cNvPr id="18" name="Text 16"/>
          <p:cNvSpPr/>
          <p:nvPr/>
        </p:nvSpPr>
        <p:spPr>
          <a:xfrm>
            <a:off x="1536192" y="3447288"/>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Efficiency</a:t>
            </a:r>
            <a:endParaRPr lang="en-US" sz="1700" dirty="0"/>
          </a:p>
        </p:txBody>
      </p:sp>
      <p:sp>
        <p:nvSpPr>
          <p:cNvPr id="19" name="Text 17"/>
          <p:cNvSpPr/>
          <p:nvPr/>
        </p:nvSpPr>
        <p:spPr>
          <a:xfrm>
            <a:off x="3401568" y="3456432"/>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How the proposed workflow reduces fragmentation</a:t>
            </a:r>
            <a:endParaRPr lang="en-US" sz="1350" dirty="0"/>
          </a:p>
        </p:txBody>
      </p:sp>
      <p:sp>
        <p:nvSpPr>
          <p:cNvPr id="20" name="Shape 18"/>
          <p:cNvSpPr/>
          <p:nvPr/>
        </p:nvSpPr>
        <p:spPr>
          <a:xfrm>
            <a:off x="658368" y="4169664"/>
            <a:ext cx="10844784" cy="758952"/>
          </a:xfrm>
          <a:prstGeom prst="roundRect">
            <a:avLst>
              <a:gd name="adj" fmla="val 7229"/>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886968" y="4315968"/>
            <a:ext cx="438912" cy="438912"/>
          </a:xfrm>
          <a:prstGeom prst="ellipse">
            <a:avLst/>
          </a:prstGeom>
          <a:solidFill>
            <a:srgbClr val="6264A7"/>
          </a:solidFill>
          <a:ln w="12700">
            <a:solidFill>
              <a:srgbClr val="6264A7"/>
            </a:solidFill>
            <a:prstDash val="solid"/>
          </a:ln>
        </p:spPr>
        <p:txBody>
          <a:bodyPr/>
          <a:lstStyle/>
          <a:p>
            <a:endParaRPr lang="en-US"/>
          </a:p>
        </p:txBody>
      </p:sp>
      <p:sp>
        <p:nvSpPr>
          <p:cNvPr id="22" name="Text 20"/>
          <p:cNvSpPr/>
          <p:nvPr/>
        </p:nvSpPr>
        <p:spPr>
          <a:xfrm>
            <a:off x="932688" y="4416552"/>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04</a:t>
            </a:r>
            <a:endParaRPr lang="en-US" sz="1050" dirty="0"/>
          </a:p>
        </p:txBody>
      </p:sp>
      <p:sp>
        <p:nvSpPr>
          <p:cNvPr id="23" name="Text 21"/>
          <p:cNvSpPr/>
          <p:nvPr/>
        </p:nvSpPr>
        <p:spPr>
          <a:xfrm>
            <a:off x="1536192" y="4325112"/>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Evaluation</a:t>
            </a:r>
            <a:endParaRPr lang="en-US" sz="1700" dirty="0"/>
          </a:p>
        </p:txBody>
      </p:sp>
      <p:sp>
        <p:nvSpPr>
          <p:cNvPr id="24" name="Text 22"/>
          <p:cNvSpPr/>
          <p:nvPr/>
        </p:nvSpPr>
        <p:spPr>
          <a:xfrm>
            <a:off x="3401568" y="4334256"/>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Advantages, limitations and safeguards</a:t>
            </a:r>
            <a:endParaRPr lang="en-US" sz="1350" dirty="0"/>
          </a:p>
        </p:txBody>
      </p:sp>
      <p:sp>
        <p:nvSpPr>
          <p:cNvPr id="25" name="Shape 23"/>
          <p:cNvSpPr/>
          <p:nvPr/>
        </p:nvSpPr>
        <p:spPr>
          <a:xfrm>
            <a:off x="658368" y="5047488"/>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886968" y="5193792"/>
            <a:ext cx="438912" cy="438912"/>
          </a:xfrm>
          <a:prstGeom prst="ellipse">
            <a:avLst/>
          </a:prstGeom>
          <a:solidFill>
            <a:srgbClr val="2D8C8C"/>
          </a:solidFill>
          <a:ln w="12700">
            <a:solidFill>
              <a:srgbClr val="2D8C8C"/>
            </a:solidFill>
            <a:prstDash val="solid"/>
          </a:ln>
        </p:spPr>
        <p:txBody>
          <a:bodyPr/>
          <a:lstStyle/>
          <a:p>
            <a:endParaRPr lang="en-US"/>
          </a:p>
        </p:txBody>
      </p:sp>
      <p:sp>
        <p:nvSpPr>
          <p:cNvPr id="27" name="Text 25"/>
          <p:cNvSpPr/>
          <p:nvPr/>
        </p:nvSpPr>
        <p:spPr>
          <a:xfrm>
            <a:off x="932688" y="5294376"/>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05</a:t>
            </a:r>
            <a:endParaRPr lang="en-US" sz="1050" dirty="0"/>
          </a:p>
        </p:txBody>
      </p:sp>
      <p:sp>
        <p:nvSpPr>
          <p:cNvPr id="28" name="Text 26"/>
          <p:cNvSpPr/>
          <p:nvPr/>
        </p:nvSpPr>
        <p:spPr>
          <a:xfrm>
            <a:off x="1536192" y="5202936"/>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Recommendation</a:t>
            </a:r>
            <a:endParaRPr lang="en-US" sz="1700" dirty="0"/>
          </a:p>
        </p:txBody>
      </p:sp>
      <p:sp>
        <p:nvSpPr>
          <p:cNvPr id="29" name="Text 27"/>
          <p:cNvSpPr/>
          <p:nvPr/>
        </p:nvSpPr>
        <p:spPr>
          <a:xfrm>
            <a:off x="3401568" y="5212080"/>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 practical implementation plan for Ashford</a:t>
            </a:r>
            <a:endParaRPr lang="en-US" sz="1350" dirty="0"/>
          </a:p>
        </p:txBody>
      </p:sp>
      <p:sp>
        <p:nvSpPr>
          <p:cNvPr id="30"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1"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CASE-STUDY NEED</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1. Workplace task: staff communication and daily updates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pic>
        <p:nvPicPr>
          <p:cNvPr id="5" name="Image 0" descr="/mnt/data/a_cozy_indoor_living_room_scene_with_soft_natural.png"/>
          <p:cNvPicPr>
            <a:picLocks noChangeAspect="1"/>
          </p:cNvPicPr>
          <p:nvPr/>
        </p:nvPicPr>
        <p:blipFill>
          <a:blip r:embed="rId3"/>
          <a:srcRect l="25392" r="25392"/>
          <a:stretch/>
        </p:blipFill>
        <p:spPr>
          <a:xfrm>
            <a:off x="7662672" y="1499616"/>
            <a:ext cx="3822192" cy="4370832"/>
          </a:xfrm>
          <a:prstGeom prst="rect">
            <a:avLst/>
          </a:prstGeom>
        </p:spPr>
      </p:pic>
      <p:sp>
        <p:nvSpPr>
          <p:cNvPr id="6" name="Shape 3"/>
          <p:cNvSpPr/>
          <p:nvPr/>
        </p:nvSpPr>
        <p:spPr>
          <a:xfrm>
            <a:off x="7662672" y="1499616"/>
            <a:ext cx="3822192" cy="4370832"/>
          </a:xfrm>
          <a:prstGeom prst="roundRect">
            <a:avLst>
              <a:gd name="adj" fmla="val 1196"/>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a:p>
        </p:txBody>
      </p:sp>
      <p:sp>
        <p:nvSpPr>
          <p:cNvPr id="7" name="Shape 4"/>
          <p:cNvSpPr/>
          <p:nvPr/>
        </p:nvSpPr>
        <p:spPr>
          <a:xfrm>
            <a:off x="658368" y="1490472"/>
            <a:ext cx="1508760"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8" name="Text 5"/>
          <p:cNvSpPr/>
          <p:nvPr/>
        </p:nvSpPr>
        <p:spPr>
          <a:xfrm>
            <a:off x="731520" y="1540764"/>
            <a:ext cx="13624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2D8C8C"/>
                </a:solidFill>
                <a:latin typeface="Times New Roman" pitchFamily="34" charset="0"/>
                <a:ea typeface="Times New Roman" pitchFamily="34" charset="-122"/>
                <a:cs typeface="Times New Roman" pitchFamily="34" charset="-120"/>
              </a:rPr>
              <a:t>ASHFORD CONTEXT</a:t>
            </a:r>
            <a:endParaRPr lang="en-US" sz="1050" dirty="0"/>
          </a:p>
        </p:txBody>
      </p:sp>
      <p:sp>
        <p:nvSpPr>
          <p:cNvPr id="9" name="Text 6"/>
          <p:cNvSpPr/>
          <p:nvPr/>
        </p:nvSpPr>
        <p:spPr>
          <a:xfrm>
            <a:off x="658368" y="1901952"/>
            <a:ext cx="6537960" cy="841248"/>
          </a:xfrm>
          <a:prstGeom prst="rect">
            <a:avLst/>
          </a:prstGeom>
          <a:noFill/>
          <a:ln/>
        </p:spPr>
        <p:txBody>
          <a:bodyPr wrap="square" lIns="254" tIns="254" rIns="254" bIns="254" rtlCol="0" anchor="ctr">
            <a:normAutofit/>
          </a:bodyPr>
          <a:lstStyle/>
          <a:p>
            <a:pPr marL="0" indent="0">
              <a:buNone/>
            </a:pPr>
            <a:r>
              <a:rPr lang="en-US" sz="1700" dirty="0">
                <a:solidFill>
                  <a:srgbClr val="24303A"/>
                </a:solidFill>
                <a:latin typeface="Times New Roman" pitchFamily="34" charset="0"/>
                <a:ea typeface="Times New Roman" pitchFamily="34" charset="-122"/>
                <a:cs typeface="Times New Roman" pitchFamily="34" charset="-120"/>
              </a:rPr>
              <a:t>Staff work across service users’ homes, supported-living settings and the main office. Daily updates therefore need to reach the right people consistently, without relying on scattered phone calls or separate messages.</a:t>
            </a:r>
            <a:endParaRPr lang="en-US" sz="1700" dirty="0"/>
          </a:p>
        </p:txBody>
      </p:sp>
      <p:sp>
        <p:nvSpPr>
          <p:cNvPr id="10" name="Shape 7"/>
          <p:cNvSpPr/>
          <p:nvPr/>
        </p:nvSpPr>
        <p:spPr>
          <a:xfrm>
            <a:off x="658368" y="3035808"/>
            <a:ext cx="3127248" cy="886968"/>
          </a:xfrm>
          <a:prstGeom prst="roundRect">
            <a:avLst>
              <a:gd name="adj" fmla="val 6186"/>
            </a:avLst>
          </a:prstGeom>
          <a:solidFill>
            <a:srgbClr val="FBE9EA"/>
          </a:solidFill>
          <a:ln w="12700">
            <a:solidFill>
              <a:srgbClr val="F2C6CC"/>
            </a:solidFill>
            <a:prstDash val="solid"/>
          </a:ln>
          <a:effectLst>
            <a:outerShdw algn="bl" rotWithShape="0">
              <a:srgbClr val="000000">
                <a:alpha val="0"/>
              </a:srgbClr>
            </a:outerShdw>
          </a:effectLst>
        </p:spPr>
        <p:txBody>
          <a:bodyPr/>
          <a:lstStyle/>
          <a:p>
            <a:endParaRPr lang="en-US"/>
          </a:p>
        </p:txBody>
      </p:sp>
      <p:sp>
        <p:nvSpPr>
          <p:cNvPr id="11" name="Shape 8"/>
          <p:cNvSpPr/>
          <p:nvPr/>
        </p:nvSpPr>
        <p:spPr>
          <a:xfrm>
            <a:off x="822960" y="3246120"/>
            <a:ext cx="411480" cy="411480"/>
          </a:xfrm>
          <a:prstGeom prst="ellipse">
            <a:avLst/>
          </a:prstGeom>
          <a:solidFill>
            <a:srgbClr val="F6DADD"/>
          </a:solidFill>
          <a:ln w="12700">
            <a:solidFill>
              <a:srgbClr val="F6DADD"/>
            </a:solidFill>
            <a:prstDash val="solid"/>
          </a:ln>
        </p:spPr>
        <p:txBody>
          <a:bodyPr/>
          <a:lstStyle/>
          <a:p>
            <a:endParaRPr lang="en-US"/>
          </a:p>
        </p:txBody>
      </p:sp>
      <p:sp>
        <p:nvSpPr>
          <p:cNvPr id="12" name="Text 9"/>
          <p:cNvSpPr/>
          <p:nvPr/>
        </p:nvSpPr>
        <p:spPr>
          <a:xfrm>
            <a:off x="841248"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13" name="Text 10"/>
          <p:cNvSpPr/>
          <p:nvPr/>
        </p:nvSpPr>
        <p:spPr>
          <a:xfrm>
            <a:off x="1371600"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Missed updates</a:t>
            </a:r>
            <a:endParaRPr lang="en-US" sz="1400" dirty="0"/>
          </a:p>
        </p:txBody>
      </p:sp>
      <p:sp>
        <p:nvSpPr>
          <p:cNvPr id="14" name="Text 11"/>
          <p:cNvSpPr/>
          <p:nvPr/>
        </p:nvSpPr>
        <p:spPr>
          <a:xfrm>
            <a:off x="1371600" y="3419856"/>
            <a:ext cx="2212848" cy="356616"/>
          </a:xfrm>
          <a:prstGeom prst="rect">
            <a:avLst/>
          </a:prstGeom>
          <a:noFill/>
          <a:ln/>
        </p:spPr>
        <p:txBody>
          <a:bodyPr wrap="square" lIns="0" tIns="0" rIns="0" bIns="0" rtlCol="0" anchor="ctr">
            <a:normAutofit fontScale="85000" lnSpcReduction="100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Important information can be overlooked when staff use different communication routes.</a:t>
            </a:r>
            <a:endParaRPr lang="en-US" sz="1070" dirty="0"/>
          </a:p>
        </p:txBody>
      </p:sp>
      <p:sp>
        <p:nvSpPr>
          <p:cNvPr id="15" name="Shape 12"/>
          <p:cNvSpPr/>
          <p:nvPr/>
        </p:nvSpPr>
        <p:spPr>
          <a:xfrm>
            <a:off x="3977640" y="3035808"/>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6" name="Shape 13"/>
          <p:cNvSpPr/>
          <p:nvPr/>
        </p:nvSpPr>
        <p:spPr>
          <a:xfrm>
            <a:off x="4142232" y="3246120"/>
            <a:ext cx="411480" cy="411480"/>
          </a:xfrm>
          <a:prstGeom prst="ellipse">
            <a:avLst/>
          </a:prstGeom>
          <a:solidFill>
            <a:srgbClr val="ECEBFA"/>
          </a:solidFill>
          <a:ln w="12700">
            <a:solidFill>
              <a:srgbClr val="ECEBFA"/>
            </a:solidFill>
            <a:prstDash val="solid"/>
          </a:ln>
        </p:spPr>
        <p:txBody>
          <a:bodyPr/>
          <a:lstStyle/>
          <a:p>
            <a:endParaRPr lang="en-US"/>
          </a:p>
        </p:txBody>
      </p:sp>
      <p:sp>
        <p:nvSpPr>
          <p:cNvPr id="17" name="Text 14"/>
          <p:cNvSpPr/>
          <p:nvPr/>
        </p:nvSpPr>
        <p:spPr>
          <a:xfrm>
            <a:off x="4160520"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18" name="Text 15"/>
          <p:cNvSpPr/>
          <p:nvPr/>
        </p:nvSpPr>
        <p:spPr>
          <a:xfrm>
            <a:off x="4690872"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Duplicated work</a:t>
            </a:r>
            <a:endParaRPr lang="en-US" sz="1400" dirty="0"/>
          </a:p>
        </p:txBody>
      </p:sp>
      <p:sp>
        <p:nvSpPr>
          <p:cNvPr id="19" name="Text 16"/>
          <p:cNvSpPr/>
          <p:nvPr/>
        </p:nvSpPr>
        <p:spPr>
          <a:xfrm>
            <a:off x="4690872" y="3419856"/>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The same update may be repeated by several people or across several channels.</a:t>
            </a:r>
            <a:endParaRPr lang="en-US" sz="1070" dirty="0"/>
          </a:p>
        </p:txBody>
      </p:sp>
      <p:sp>
        <p:nvSpPr>
          <p:cNvPr id="20" name="Shape 17"/>
          <p:cNvSpPr/>
          <p:nvPr/>
        </p:nvSpPr>
        <p:spPr>
          <a:xfrm>
            <a:off x="658368"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8"/>
          <p:cNvSpPr/>
          <p:nvPr/>
        </p:nvSpPr>
        <p:spPr>
          <a:xfrm>
            <a:off x="822960"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2" name="Text 19"/>
          <p:cNvSpPr/>
          <p:nvPr/>
        </p:nvSpPr>
        <p:spPr>
          <a:xfrm>
            <a:off x="841248"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3" name="Text 20"/>
          <p:cNvSpPr/>
          <p:nvPr/>
        </p:nvSpPr>
        <p:spPr>
          <a:xfrm>
            <a:off x="1371600"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Inconsistent handover</a:t>
            </a:r>
            <a:endParaRPr lang="en-US" sz="1400" dirty="0"/>
          </a:p>
        </p:txBody>
      </p:sp>
      <p:sp>
        <p:nvSpPr>
          <p:cNvPr id="24" name="Text 21"/>
          <p:cNvSpPr/>
          <p:nvPr/>
        </p:nvSpPr>
        <p:spPr>
          <a:xfrm>
            <a:off x="1371600" y="4498848"/>
            <a:ext cx="2212848" cy="356616"/>
          </a:xfrm>
          <a:prstGeom prst="rect">
            <a:avLst/>
          </a:prstGeom>
          <a:noFill/>
          <a:ln/>
        </p:spPr>
        <p:txBody>
          <a:bodyPr wrap="square" lIns="0" tIns="0" rIns="0" bIns="0" rtlCol="0" anchor="ctr">
            <a:normAutofit/>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Staff may not have a shared view of what has already been communicated.</a:t>
            </a:r>
            <a:endParaRPr lang="en-US" sz="1070" dirty="0"/>
          </a:p>
        </p:txBody>
      </p:sp>
      <p:sp>
        <p:nvSpPr>
          <p:cNvPr id="25" name="Shape 22"/>
          <p:cNvSpPr/>
          <p:nvPr/>
        </p:nvSpPr>
        <p:spPr>
          <a:xfrm>
            <a:off x="3977640"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3"/>
          <p:cNvSpPr/>
          <p:nvPr/>
        </p:nvSpPr>
        <p:spPr>
          <a:xfrm>
            <a:off x="4142232"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7" name="Text 24"/>
          <p:cNvSpPr/>
          <p:nvPr/>
        </p:nvSpPr>
        <p:spPr>
          <a:xfrm>
            <a:off x="4160520"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8" name="Text 25"/>
          <p:cNvSpPr/>
          <p:nvPr/>
        </p:nvSpPr>
        <p:spPr>
          <a:xfrm>
            <a:off x="4690872"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Distributed workforce</a:t>
            </a:r>
            <a:endParaRPr lang="en-US" sz="1400" dirty="0"/>
          </a:p>
        </p:txBody>
      </p:sp>
      <p:sp>
        <p:nvSpPr>
          <p:cNvPr id="29" name="Text 26"/>
          <p:cNvSpPr/>
          <p:nvPr/>
        </p:nvSpPr>
        <p:spPr>
          <a:xfrm>
            <a:off x="4690872" y="4498848"/>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Colleagues need a communication method that works across different locations.</a:t>
            </a:r>
            <a:endParaRPr lang="en-US" sz="1070" dirty="0"/>
          </a:p>
        </p:txBody>
      </p:sp>
      <p:sp>
        <p:nvSpPr>
          <p:cNvPr id="30" name="Text 27"/>
          <p:cNvSpPr/>
          <p:nvPr/>
        </p:nvSpPr>
        <p:spPr>
          <a:xfrm>
            <a:off x="658368" y="5358384"/>
            <a:ext cx="6537960" cy="530352"/>
          </a:xfrm>
          <a:prstGeom prst="rect">
            <a:avLst/>
          </a:prstGeom>
          <a:noFill/>
          <a:ln/>
        </p:spPr>
        <p:txBody>
          <a:bodyPr wrap="square" lIns="1016" tIns="1016" rIns="1016" bIns="1016" rtlCol="0" anchor="ctr">
            <a:normAutofit lnSpcReduction="10000"/>
          </a:bodyPr>
          <a:lstStyle/>
          <a:p>
            <a:pPr marL="0" indent="0">
              <a:buNone/>
            </a:pPr>
            <a:r>
              <a:rPr lang="en-US" sz="1240" dirty="0">
                <a:solidFill>
                  <a:srgbClr val="24303A"/>
                </a:solidFill>
                <a:latin typeface="Times New Roman" pitchFamily="34" charset="0"/>
                <a:ea typeface="Times New Roman" pitchFamily="34" charset="-122"/>
                <a:cs typeface="Times New Roman" pitchFamily="34" charset="-120"/>
              </a:rPr>
              <a:t>Electronic collaboration platforms can strengthen information sharing and shared awareness across interprofessional teams </a:t>
            </a:r>
            <a:r>
              <a:rPr lang="en-US" sz="124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(Nie et al., 2023)</a:t>
            </a:r>
            <a:r>
              <a:rPr lang="en-US" sz="1240" dirty="0">
                <a:solidFill>
                  <a:srgbClr val="24303A"/>
                </a:solidFill>
                <a:latin typeface="Times New Roman" pitchFamily="34" charset="0"/>
                <a:ea typeface="Times New Roman" pitchFamily="34" charset="-122"/>
                <a:cs typeface="Times New Roman" pitchFamily="34" charset="-120"/>
              </a:rPr>
              <a:t>, directly addressing Ashford’s fragmented daily-update problem.</a:t>
            </a:r>
            <a:endParaRPr lang="en-US" sz="1240" dirty="0"/>
          </a:p>
        </p:txBody>
      </p:sp>
      <p:sp>
        <p:nvSpPr>
          <p:cNvPr id="31"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TOOL CHOICE</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2. Why Microsoft Teams is the best fit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481328"/>
            <a:ext cx="2834640" cy="4535424"/>
          </a:xfrm>
          <a:prstGeom prst="roundRect">
            <a:avLst>
              <a:gd name="adj" fmla="val 1935"/>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a:p>
        </p:txBody>
      </p:sp>
      <p:sp>
        <p:nvSpPr>
          <p:cNvPr id="6" name="Shape 4"/>
          <p:cNvSpPr/>
          <p:nvPr/>
        </p:nvSpPr>
        <p:spPr>
          <a:xfrm>
            <a:off x="1758391" y="1903781"/>
            <a:ext cx="1247242" cy="124724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7" name="Shape 5"/>
          <p:cNvSpPr/>
          <p:nvPr/>
        </p:nvSpPr>
        <p:spPr>
          <a:xfrm>
            <a:off x="1389888" y="2130552"/>
            <a:ext cx="992124" cy="992124"/>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8" name="Text 6"/>
          <p:cNvSpPr/>
          <p:nvPr/>
        </p:nvSpPr>
        <p:spPr>
          <a:xfrm>
            <a:off x="1559966" y="2201418"/>
            <a:ext cx="595274" cy="496062"/>
          </a:xfrm>
          <a:prstGeom prst="rect">
            <a:avLst/>
          </a:prstGeom>
          <a:noFill/>
          <a:ln/>
        </p:spPr>
        <p:txBody>
          <a:bodyPr wrap="square" lIns="0" tIns="0" rIns="0" bIns="0" rtlCol="0" anchor="ctr"/>
          <a:lstStyle/>
          <a:p>
            <a:pPr marL="0" indent="0" algn="ctr">
              <a:buNone/>
            </a:pPr>
            <a:r>
              <a:rPr lang="en-US" sz="3100" b="1" dirty="0">
                <a:solidFill>
                  <a:srgbClr val="FFFFFF"/>
                </a:solidFill>
                <a:latin typeface="Arial" pitchFamily="34" charset="0"/>
                <a:ea typeface="Arial" pitchFamily="34" charset="-122"/>
                <a:cs typeface="Arial" pitchFamily="34" charset="-120"/>
              </a:rPr>
              <a:t>T</a:t>
            </a:r>
            <a:endParaRPr lang="en-US" sz="3100" dirty="0"/>
          </a:p>
        </p:txBody>
      </p:sp>
      <p:sp>
        <p:nvSpPr>
          <p:cNvPr id="9" name="Shape 7"/>
          <p:cNvSpPr/>
          <p:nvPr/>
        </p:nvSpPr>
        <p:spPr>
          <a:xfrm>
            <a:off x="2736342" y="1847088"/>
            <a:ext cx="368503" cy="368503"/>
          </a:xfrm>
          <a:prstGeom prst="ellipse">
            <a:avLst/>
          </a:prstGeom>
          <a:solidFill>
            <a:srgbClr val="A6AAF5"/>
          </a:solidFill>
          <a:ln w="12700">
            <a:solidFill>
              <a:srgbClr val="A6AAF5"/>
            </a:solidFill>
            <a:prstDash val="solid"/>
          </a:ln>
        </p:spPr>
        <p:txBody>
          <a:bodyPr/>
          <a:lstStyle/>
          <a:p>
            <a:endParaRPr lang="en-US"/>
          </a:p>
        </p:txBody>
      </p:sp>
      <p:sp>
        <p:nvSpPr>
          <p:cNvPr id="10" name="Shape 8"/>
          <p:cNvSpPr/>
          <p:nvPr/>
        </p:nvSpPr>
        <p:spPr>
          <a:xfrm>
            <a:off x="2963113" y="2243938"/>
            <a:ext cx="325984" cy="325984"/>
          </a:xfrm>
          <a:prstGeom prst="ellipse">
            <a:avLst/>
          </a:prstGeom>
          <a:solidFill>
            <a:srgbClr val="8A91EA"/>
          </a:solidFill>
          <a:ln w="12700">
            <a:solidFill>
              <a:srgbClr val="8A91EA"/>
            </a:solidFill>
            <a:prstDash val="solid"/>
          </a:ln>
        </p:spPr>
        <p:txBody>
          <a:bodyPr/>
          <a:lstStyle/>
          <a:p>
            <a:endParaRPr lang="en-US"/>
          </a:p>
        </p:txBody>
      </p:sp>
      <p:sp>
        <p:nvSpPr>
          <p:cNvPr id="11" name="Text 9"/>
          <p:cNvSpPr/>
          <p:nvPr/>
        </p:nvSpPr>
        <p:spPr>
          <a:xfrm>
            <a:off x="1005840" y="3200400"/>
            <a:ext cx="2148840" cy="694944"/>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MICROSOFT</a:t>
            </a:r>
            <a:endParaRPr lang="en-US" sz="2200" dirty="0"/>
          </a:p>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TEAMS</a:t>
            </a:r>
            <a:endParaRPr lang="en-US" sz="2200" dirty="0"/>
          </a:p>
        </p:txBody>
      </p:sp>
      <p:sp>
        <p:nvSpPr>
          <p:cNvPr id="12" name="Text 10"/>
          <p:cNvSpPr/>
          <p:nvPr/>
        </p:nvSpPr>
        <p:spPr>
          <a:xfrm>
            <a:off x="1005840" y="4023360"/>
            <a:ext cx="2148840" cy="64008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E2E8F0"/>
                </a:solidFill>
                <a:latin typeface="Times New Roman" pitchFamily="34" charset="0"/>
                <a:ea typeface="Times New Roman" pitchFamily="34" charset="-122"/>
                <a:cs typeface="Times New Roman" pitchFamily="34" charset="-120"/>
              </a:rPr>
              <a:t>One communication workspace for routine team updates</a:t>
            </a:r>
            <a:endParaRPr lang="en-US" sz="1400" dirty="0"/>
          </a:p>
        </p:txBody>
      </p:sp>
      <p:sp>
        <p:nvSpPr>
          <p:cNvPr id="13" name="Shape 11"/>
          <p:cNvSpPr/>
          <p:nvPr/>
        </p:nvSpPr>
        <p:spPr>
          <a:xfrm>
            <a:off x="1097280" y="4937760"/>
            <a:ext cx="1965960" cy="292608"/>
          </a:xfrm>
          <a:prstGeom prst="roundRect">
            <a:avLst>
              <a:gd name="adj" fmla="val 25000"/>
            </a:avLst>
          </a:prstGeom>
          <a:solidFill>
            <a:srgbClr val="2D8C8C"/>
          </a:solidFill>
          <a:ln w="12700">
            <a:solidFill>
              <a:srgbClr val="2D8C8C"/>
            </a:solidFill>
            <a:prstDash val="solid"/>
          </a:ln>
        </p:spPr>
        <p:txBody>
          <a:bodyPr/>
          <a:lstStyle/>
          <a:p>
            <a:endParaRPr lang="en-US"/>
          </a:p>
        </p:txBody>
      </p:sp>
      <p:sp>
        <p:nvSpPr>
          <p:cNvPr id="14" name="Text 12"/>
          <p:cNvSpPr/>
          <p:nvPr/>
        </p:nvSpPr>
        <p:spPr>
          <a:xfrm>
            <a:off x="1170432" y="4988052"/>
            <a:ext cx="18196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SELECTED MS 365 TOOL</a:t>
            </a:r>
            <a:endParaRPr lang="en-US" sz="1050" dirty="0"/>
          </a:p>
        </p:txBody>
      </p:sp>
      <p:sp>
        <p:nvSpPr>
          <p:cNvPr id="15" name="Shape 13"/>
          <p:cNvSpPr/>
          <p:nvPr/>
        </p:nvSpPr>
        <p:spPr>
          <a:xfrm>
            <a:off x="3803904" y="1517904"/>
            <a:ext cx="3502152" cy="722376"/>
          </a:xfrm>
          <a:prstGeom prst="roundRect">
            <a:avLst>
              <a:gd name="adj" fmla="val 7595"/>
            </a:avLst>
          </a:prstGeom>
          <a:solidFill>
            <a:srgbClr val="ECEBFA"/>
          </a:solidFill>
          <a:ln w="12700">
            <a:solidFill>
              <a:srgbClr val="D8D6F4"/>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3986784" y="1673352"/>
            <a:ext cx="411480" cy="411480"/>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4005072" y="173736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CH</a:t>
            </a:r>
            <a:endParaRPr lang="en-US" sz="1400" dirty="0"/>
          </a:p>
        </p:txBody>
      </p:sp>
      <p:sp>
        <p:nvSpPr>
          <p:cNvPr id="18" name="Text 16"/>
          <p:cNvSpPr/>
          <p:nvPr/>
        </p:nvSpPr>
        <p:spPr>
          <a:xfrm>
            <a:off x="4553712" y="1636776"/>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Channels</a:t>
            </a:r>
            <a:endParaRPr lang="en-US" sz="1350" dirty="0"/>
          </a:p>
        </p:txBody>
      </p:sp>
      <p:sp>
        <p:nvSpPr>
          <p:cNvPr id="19" name="Text 17"/>
          <p:cNvSpPr/>
          <p:nvPr/>
        </p:nvSpPr>
        <p:spPr>
          <a:xfrm>
            <a:off x="5632704" y="1627632"/>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A visible home for daily updates and announcements.</a:t>
            </a:r>
            <a:endParaRPr lang="en-US" sz="1040" dirty="0"/>
          </a:p>
        </p:txBody>
      </p:sp>
      <p:sp>
        <p:nvSpPr>
          <p:cNvPr id="20" name="Shape 18"/>
          <p:cNvSpPr/>
          <p:nvPr/>
        </p:nvSpPr>
        <p:spPr>
          <a:xfrm>
            <a:off x="3803904" y="2377440"/>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3986784" y="2532888"/>
            <a:ext cx="411480" cy="411480"/>
          </a:xfrm>
          <a:prstGeom prst="ellipse">
            <a:avLst/>
          </a:prstGeom>
          <a:solidFill>
            <a:srgbClr val="DFF2F1"/>
          </a:solidFill>
          <a:ln w="12700">
            <a:solidFill>
              <a:srgbClr val="DFF2F1"/>
            </a:solidFill>
            <a:prstDash val="solid"/>
          </a:ln>
        </p:spPr>
        <p:txBody>
          <a:bodyPr/>
          <a:lstStyle/>
          <a:p>
            <a:endParaRPr lang="en-US"/>
          </a:p>
        </p:txBody>
      </p:sp>
      <p:sp>
        <p:nvSpPr>
          <p:cNvPr id="22" name="Text 20"/>
          <p:cNvSpPr/>
          <p:nvPr/>
        </p:nvSpPr>
        <p:spPr>
          <a:xfrm>
            <a:off x="4005072" y="259689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3" name="Text 21"/>
          <p:cNvSpPr/>
          <p:nvPr/>
        </p:nvSpPr>
        <p:spPr>
          <a:xfrm>
            <a:off x="4553712" y="2496312"/>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@mentions</a:t>
            </a:r>
            <a:endParaRPr lang="en-US" sz="1350" dirty="0"/>
          </a:p>
        </p:txBody>
      </p:sp>
      <p:sp>
        <p:nvSpPr>
          <p:cNvPr id="24" name="Text 22"/>
          <p:cNvSpPr/>
          <p:nvPr/>
        </p:nvSpPr>
        <p:spPr>
          <a:xfrm>
            <a:off x="5632704" y="2487168"/>
            <a:ext cx="1417320" cy="384048"/>
          </a:xfrm>
          <a:prstGeom prst="rect">
            <a:avLst/>
          </a:prstGeom>
          <a:noFill/>
          <a:ln/>
        </p:spPr>
        <p:txBody>
          <a:bodyPr wrap="square" lIns="0" tIns="0" rIns="0" bIns="0" rtlCol="0" anchor="ctr">
            <a:normAutofit fontScale="925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Direct the right colleague or staff group to an update.</a:t>
            </a:r>
            <a:endParaRPr lang="en-US" sz="1040" dirty="0"/>
          </a:p>
        </p:txBody>
      </p:sp>
      <p:sp>
        <p:nvSpPr>
          <p:cNvPr id="25" name="Shape 23"/>
          <p:cNvSpPr/>
          <p:nvPr/>
        </p:nvSpPr>
        <p:spPr>
          <a:xfrm>
            <a:off x="3803904" y="3236976"/>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3986784" y="3392424"/>
            <a:ext cx="411480" cy="411480"/>
          </a:xfrm>
          <a:prstGeom prst="ellipse">
            <a:avLst/>
          </a:prstGeom>
          <a:solidFill>
            <a:srgbClr val="DFF2F1"/>
          </a:solidFill>
          <a:ln w="12700">
            <a:solidFill>
              <a:srgbClr val="DFF2F1"/>
            </a:solidFill>
            <a:prstDash val="solid"/>
          </a:ln>
        </p:spPr>
        <p:txBody>
          <a:bodyPr/>
          <a:lstStyle/>
          <a:p>
            <a:endParaRPr lang="en-US"/>
          </a:p>
        </p:txBody>
      </p:sp>
      <p:sp>
        <p:nvSpPr>
          <p:cNvPr id="27" name="Text 25"/>
          <p:cNvSpPr/>
          <p:nvPr/>
        </p:nvSpPr>
        <p:spPr>
          <a:xfrm>
            <a:off x="4005072" y="345643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8" name="Text 26"/>
          <p:cNvSpPr/>
          <p:nvPr/>
        </p:nvSpPr>
        <p:spPr>
          <a:xfrm>
            <a:off x="4553712" y="3355848"/>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Chat</a:t>
            </a:r>
            <a:endParaRPr lang="en-US" sz="1350" dirty="0"/>
          </a:p>
        </p:txBody>
      </p:sp>
      <p:sp>
        <p:nvSpPr>
          <p:cNvPr id="29" name="Text 27"/>
          <p:cNvSpPr/>
          <p:nvPr/>
        </p:nvSpPr>
        <p:spPr>
          <a:xfrm>
            <a:off x="5632704" y="3346704"/>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Handle quick questions without starting another email chain.</a:t>
            </a:r>
            <a:endParaRPr lang="en-US" sz="1040" dirty="0"/>
          </a:p>
        </p:txBody>
      </p:sp>
      <p:sp>
        <p:nvSpPr>
          <p:cNvPr id="30" name="Shape 28"/>
          <p:cNvSpPr/>
          <p:nvPr/>
        </p:nvSpPr>
        <p:spPr>
          <a:xfrm>
            <a:off x="3803904" y="4096512"/>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1" name="Shape 29"/>
          <p:cNvSpPr/>
          <p:nvPr/>
        </p:nvSpPr>
        <p:spPr>
          <a:xfrm>
            <a:off x="3986784" y="4251960"/>
            <a:ext cx="411480" cy="411480"/>
          </a:xfrm>
          <a:prstGeom prst="ellipse">
            <a:avLst/>
          </a:prstGeom>
          <a:solidFill>
            <a:srgbClr val="DFF2F1"/>
          </a:solidFill>
          <a:ln w="12700">
            <a:solidFill>
              <a:srgbClr val="DFF2F1"/>
            </a:solidFill>
            <a:prstDash val="solid"/>
          </a:ln>
        </p:spPr>
        <p:txBody>
          <a:bodyPr/>
          <a:lstStyle/>
          <a:p>
            <a:endParaRPr lang="en-US"/>
          </a:p>
        </p:txBody>
      </p:sp>
      <p:sp>
        <p:nvSpPr>
          <p:cNvPr id="32" name="Text 30"/>
          <p:cNvSpPr/>
          <p:nvPr/>
        </p:nvSpPr>
        <p:spPr>
          <a:xfrm>
            <a:off x="4005072" y="431596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4553712" y="4215384"/>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Meetings / calls</a:t>
            </a:r>
            <a:endParaRPr lang="en-US" sz="1350" dirty="0"/>
          </a:p>
        </p:txBody>
      </p:sp>
      <p:sp>
        <p:nvSpPr>
          <p:cNvPr id="34" name="Text 32"/>
          <p:cNvSpPr/>
          <p:nvPr/>
        </p:nvSpPr>
        <p:spPr>
          <a:xfrm>
            <a:off x="5632704" y="4206240"/>
            <a:ext cx="1417320" cy="384048"/>
          </a:xfrm>
          <a:prstGeom prst="rect">
            <a:avLst/>
          </a:prstGeom>
          <a:noFill/>
          <a:ln/>
        </p:spPr>
        <p:txBody>
          <a:bodyPr wrap="square" lIns="0" tIns="0" rIns="0" bIns="0" rtlCol="0" anchor="ctr">
            <a:normAutofit/>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Move a complex issue to a short live discussion.</a:t>
            </a:r>
            <a:endParaRPr lang="en-US" sz="1040" dirty="0"/>
          </a:p>
        </p:txBody>
      </p:sp>
      <p:sp>
        <p:nvSpPr>
          <p:cNvPr id="35" name="Shape 33"/>
          <p:cNvSpPr/>
          <p:nvPr/>
        </p:nvSpPr>
        <p:spPr>
          <a:xfrm>
            <a:off x="3803904" y="4956048"/>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6" name="Shape 34"/>
          <p:cNvSpPr/>
          <p:nvPr/>
        </p:nvSpPr>
        <p:spPr>
          <a:xfrm>
            <a:off x="3986784" y="5111496"/>
            <a:ext cx="411480" cy="411480"/>
          </a:xfrm>
          <a:prstGeom prst="ellipse">
            <a:avLst/>
          </a:prstGeom>
          <a:solidFill>
            <a:srgbClr val="DFF2F1"/>
          </a:solidFill>
          <a:ln w="12700">
            <a:solidFill>
              <a:srgbClr val="DFF2F1"/>
            </a:solidFill>
            <a:prstDash val="solid"/>
          </a:ln>
        </p:spPr>
        <p:txBody>
          <a:bodyPr/>
          <a:lstStyle/>
          <a:p>
            <a:endParaRPr lang="en-US"/>
          </a:p>
        </p:txBody>
      </p:sp>
      <p:sp>
        <p:nvSpPr>
          <p:cNvPr id="37" name="Text 35"/>
          <p:cNvSpPr/>
          <p:nvPr/>
        </p:nvSpPr>
        <p:spPr>
          <a:xfrm>
            <a:off x="4005072" y="5175504"/>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8" name="Text 36"/>
          <p:cNvSpPr/>
          <p:nvPr/>
        </p:nvSpPr>
        <p:spPr>
          <a:xfrm>
            <a:off x="4553712" y="5074920"/>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Search</a:t>
            </a:r>
            <a:endParaRPr lang="en-US" sz="1350" dirty="0"/>
          </a:p>
        </p:txBody>
      </p:sp>
      <p:sp>
        <p:nvSpPr>
          <p:cNvPr id="39" name="Text 37"/>
          <p:cNvSpPr/>
          <p:nvPr/>
        </p:nvSpPr>
        <p:spPr>
          <a:xfrm>
            <a:off x="5632704" y="5065776"/>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Retrieve earlier updates instead of asking colleagues to repeat them.</a:t>
            </a:r>
            <a:endParaRPr lang="en-US" sz="1040" dirty="0"/>
          </a:p>
        </p:txBody>
      </p:sp>
      <p:sp>
        <p:nvSpPr>
          <p:cNvPr id="40" name="Shape 38"/>
          <p:cNvSpPr/>
          <p:nvPr/>
        </p:nvSpPr>
        <p:spPr>
          <a:xfrm>
            <a:off x="7626096" y="1481328"/>
            <a:ext cx="3867912" cy="4535424"/>
          </a:xfrm>
          <a:prstGeom prst="roundRect">
            <a:avLst>
              <a:gd name="adj" fmla="val 1418"/>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41" name="Text 39"/>
          <p:cNvSpPr/>
          <p:nvPr/>
        </p:nvSpPr>
        <p:spPr>
          <a:xfrm>
            <a:off x="7918704" y="1810512"/>
            <a:ext cx="3246120" cy="338328"/>
          </a:xfrm>
          <a:prstGeom prst="rect">
            <a:avLst/>
          </a:prstGeom>
          <a:noFill/>
          <a:ln/>
        </p:spPr>
        <p:txBody>
          <a:bodyPr wrap="square" lIns="0" tIns="0" rIns="0" bIns="0" rtlCol="0" anchor="ctr">
            <a:normAutofit/>
          </a:bodyPr>
          <a:lstStyle/>
          <a:p>
            <a:pPr marL="0" indent="0">
              <a:buNone/>
            </a:pPr>
            <a:r>
              <a:rPr lang="en-US" sz="1800" b="1" dirty="0">
                <a:solidFill>
                  <a:srgbClr val="17324D"/>
                </a:solidFill>
                <a:latin typeface="Times New Roman" pitchFamily="34" charset="0"/>
                <a:ea typeface="Times New Roman" pitchFamily="34" charset="-122"/>
                <a:cs typeface="Times New Roman" pitchFamily="34" charset="-120"/>
              </a:rPr>
              <a:t>Why this matters for a care team</a:t>
            </a:r>
            <a:endParaRPr lang="en-US" sz="1800" dirty="0"/>
          </a:p>
        </p:txBody>
      </p:sp>
      <p:sp>
        <p:nvSpPr>
          <p:cNvPr id="42" name="Text 40"/>
          <p:cNvSpPr/>
          <p:nvPr/>
        </p:nvSpPr>
        <p:spPr>
          <a:xfrm>
            <a:off x="7918704" y="2322576"/>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Updates remain visible to authorised colleagues even when staff are working in different locations.</a:t>
            </a:r>
            <a:endParaRPr lang="en-US" sz="1400" dirty="0"/>
          </a:p>
        </p:txBody>
      </p:sp>
      <p:sp>
        <p:nvSpPr>
          <p:cNvPr id="43" name="Text 41"/>
          <p:cNvSpPr/>
          <p:nvPr/>
        </p:nvSpPr>
        <p:spPr>
          <a:xfrm>
            <a:off x="7918704" y="3063240"/>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Routine coordination can happen asynchronously, while urgent or complex issues can move to a call.</a:t>
            </a:r>
            <a:endParaRPr lang="en-US" sz="1400" dirty="0"/>
          </a:p>
        </p:txBody>
      </p:sp>
      <p:sp>
        <p:nvSpPr>
          <p:cNvPr id="44" name="Text 42"/>
          <p:cNvSpPr/>
          <p:nvPr/>
        </p:nvSpPr>
        <p:spPr>
          <a:xfrm>
            <a:off x="7918704" y="3803904"/>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A searchable thread reduces the need to repeat the same non-clinical update in multiple places.</a:t>
            </a:r>
            <a:endParaRPr lang="en-US" sz="1400" dirty="0"/>
          </a:p>
        </p:txBody>
      </p:sp>
      <p:sp>
        <p:nvSpPr>
          <p:cNvPr id="45" name="Text 43"/>
          <p:cNvSpPr/>
          <p:nvPr/>
        </p:nvSpPr>
        <p:spPr>
          <a:xfrm>
            <a:off x="7808976" y="4773168"/>
            <a:ext cx="3383280" cy="758952"/>
          </a:xfrm>
          <a:prstGeom prst="rect">
            <a:avLst/>
          </a:prstGeom>
          <a:noFill/>
          <a:ln/>
        </p:spPr>
        <p:txBody>
          <a:bodyPr wrap="square" lIns="1016" tIns="1016" rIns="1016" bIns="1016" rtlCol="0" anchor="ctr">
            <a:normAutofit/>
          </a:bodyPr>
          <a:lstStyle/>
          <a:p>
            <a:pPr marL="0" indent="0">
              <a:buNone/>
            </a:pPr>
            <a:r>
              <a:rPr lang="en-US" sz="1140" dirty="0">
                <a:solidFill>
                  <a:srgbClr val="24303A"/>
                </a:solidFill>
                <a:latin typeface="Times New Roman" pitchFamily="34" charset="0"/>
                <a:ea typeface="Times New Roman" pitchFamily="34" charset="-122"/>
                <a:cs typeface="Times New Roman" pitchFamily="34" charset="-120"/>
              </a:rPr>
              <a:t>In a large health system, secure messaging </a:t>
            </a:r>
            <a:r>
              <a:rPr lang="en-US" sz="114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(Baratta et al., 2023)</a:t>
            </a:r>
            <a:r>
              <a:rPr lang="en-US" sz="1140" dirty="0">
                <a:solidFill>
                  <a:srgbClr val="24303A"/>
                </a:solidFill>
                <a:latin typeface="Times New Roman" pitchFamily="34" charset="0"/>
                <a:ea typeface="Times New Roman" pitchFamily="34" charset="-122"/>
                <a:cs typeface="Times New Roman" pitchFamily="34" charset="-120"/>
              </a:rPr>
              <a:t> was used widely across professional roles, with a median response time of 2.4 minutes.</a:t>
            </a:r>
            <a:endParaRPr lang="en-US" sz="1140" dirty="0"/>
          </a:p>
        </p:txBody>
      </p:sp>
      <p:sp>
        <p:nvSpPr>
          <p:cNvPr id="46" name="Text 44"/>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7"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PROPOSED WORKFLOW</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3. How Teams improves efficiency and communication</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Text 3"/>
          <p:cNvSpPr/>
          <p:nvPr/>
        </p:nvSpPr>
        <p:spPr>
          <a:xfrm>
            <a:off x="694944" y="1481328"/>
            <a:ext cx="3108960" cy="274320"/>
          </a:xfrm>
          <a:prstGeom prst="rect">
            <a:avLst/>
          </a:prstGeom>
          <a:noFill/>
          <a:ln/>
        </p:spPr>
        <p:txBody>
          <a:bodyPr wrap="square" lIns="0" tIns="0" rIns="0" bIns="0" rtlCol="0" anchor="ctr"/>
          <a:lstStyle/>
          <a:p>
            <a:pPr marL="0" indent="0">
              <a:buNone/>
            </a:pPr>
            <a:r>
              <a:rPr lang="en-US" sz="1700" b="1" dirty="0">
                <a:solidFill>
                  <a:srgbClr val="B04A57"/>
                </a:solidFill>
                <a:latin typeface="Times New Roman" pitchFamily="34" charset="0"/>
                <a:ea typeface="Times New Roman" pitchFamily="34" charset="-122"/>
                <a:cs typeface="Times New Roman" pitchFamily="34" charset="-120"/>
              </a:rPr>
              <a:t>Current fragmented route</a:t>
            </a:r>
            <a:endParaRPr lang="en-US" sz="1700" dirty="0"/>
          </a:p>
        </p:txBody>
      </p:sp>
      <p:sp>
        <p:nvSpPr>
          <p:cNvPr id="6" name="Text 4"/>
          <p:cNvSpPr/>
          <p:nvPr/>
        </p:nvSpPr>
        <p:spPr>
          <a:xfrm>
            <a:off x="6236208" y="1481328"/>
            <a:ext cx="3200400" cy="274320"/>
          </a:xfrm>
          <a:prstGeom prst="rect">
            <a:avLst/>
          </a:prstGeom>
          <a:noFill/>
          <a:ln/>
        </p:spPr>
        <p:txBody>
          <a:bodyPr wrap="square" lIns="0" tIns="0" rIns="0" bIns="0" rtlCol="0" anchor="ctr"/>
          <a:lstStyle/>
          <a:p>
            <a:pPr marL="0" indent="0">
              <a:buNone/>
            </a:pPr>
            <a:r>
              <a:rPr lang="en-US" sz="1700" b="1" dirty="0">
                <a:solidFill>
                  <a:srgbClr val="2E7D65"/>
                </a:solidFill>
                <a:latin typeface="Times New Roman" pitchFamily="34" charset="0"/>
                <a:ea typeface="Times New Roman" pitchFamily="34" charset="-122"/>
                <a:cs typeface="Times New Roman" pitchFamily="34" charset="-120"/>
              </a:rPr>
              <a:t>Recommended Teams route</a:t>
            </a:r>
            <a:endParaRPr lang="en-US" sz="1700" dirty="0"/>
          </a:p>
        </p:txBody>
      </p:sp>
      <p:sp>
        <p:nvSpPr>
          <p:cNvPr id="7" name="Shape 5"/>
          <p:cNvSpPr/>
          <p:nvPr/>
        </p:nvSpPr>
        <p:spPr>
          <a:xfrm>
            <a:off x="694944" y="1901952"/>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6"/>
          <p:cNvSpPr/>
          <p:nvPr/>
        </p:nvSpPr>
        <p:spPr>
          <a:xfrm>
            <a:off x="896112" y="2039112"/>
            <a:ext cx="402336" cy="402336"/>
          </a:xfrm>
          <a:prstGeom prst="ellipse">
            <a:avLst/>
          </a:prstGeom>
          <a:solidFill>
            <a:srgbClr val="AAB3BD"/>
          </a:solidFill>
          <a:ln w="12700">
            <a:solidFill>
              <a:srgbClr val="AAB3BD"/>
            </a:solidFill>
            <a:prstDash val="solid"/>
          </a:ln>
        </p:spPr>
        <p:txBody>
          <a:bodyPr/>
          <a:lstStyle/>
          <a:p>
            <a:endParaRPr lang="en-US"/>
          </a:p>
        </p:txBody>
      </p:sp>
      <p:sp>
        <p:nvSpPr>
          <p:cNvPr id="9" name="Text 7"/>
          <p:cNvSpPr/>
          <p:nvPr/>
        </p:nvSpPr>
        <p:spPr>
          <a:xfrm>
            <a:off x="987552" y="2135124"/>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8"/>
          <p:cNvSpPr/>
          <p:nvPr/>
        </p:nvSpPr>
        <p:spPr>
          <a:xfrm>
            <a:off x="1463040" y="2066544"/>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Phone / email / personal messages</a:t>
            </a:r>
            <a:endParaRPr lang="en-US" sz="1330" dirty="0"/>
          </a:p>
        </p:txBody>
      </p:sp>
      <p:sp>
        <p:nvSpPr>
          <p:cNvPr id="11" name="Shape 9"/>
          <p:cNvSpPr/>
          <p:nvPr/>
        </p:nvSpPr>
        <p:spPr>
          <a:xfrm rot="5400000">
            <a:off x="2450592" y="2624328"/>
            <a:ext cx="530352" cy="256032"/>
          </a:xfrm>
          <a:prstGeom prst="chevron">
            <a:avLst/>
          </a:prstGeom>
          <a:solidFill>
            <a:srgbClr val="C5CCD5"/>
          </a:solidFill>
          <a:ln w="12700">
            <a:solidFill>
              <a:srgbClr val="C5CCD5"/>
            </a:solidFill>
            <a:prstDash val="solid"/>
          </a:ln>
        </p:spPr>
        <p:txBody>
          <a:bodyPr/>
          <a:lstStyle/>
          <a:p>
            <a:endParaRPr lang="en-US"/>
          </a:p>
        </p:txBody>
      </p:sp>
      <p:sp>
        <p:nvSpPr>
          <p:cNvPr id="12" name="Shape 10"/>
          <p:cNvSpPr/>
          <p:nvPr/>
        </p:nvSpPr>
        <p:spPr>
          <a:xfrm>
            <a:off x="694944" y="2926080"/>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1"/>
          <p:cNvSpPr/>
          <p:nvPr/>
        </p:nvSpPr>
        <p:spPr>
          <a:xfrm>
            <a:off x="896112" y="3063240"/>
            <a:ext cx="402336" cy="402336"/>
          </a:xfrm>
          <a:prstGeom prst="ellipse">
            <a:avLst/>
          </a:prstGeom>
          <a:solidFill>
            <a:srgbClr val="AAB3BD"/>
          </a:solidFill>
          <a:ln w="12700">
            <a:solidFill>
              <a:srgbClr val="AAB3BD"/>
            </a:solidFill>
            <a:prstDash val="solid"/>
          </a:ln>
        </p:spPr>
        <p:txBody>
          <a:bodyPr/>
          <a:lstStyle/>
          <a:p>
            <a:endParaRPr lang="en-US"/>
          </a:p>
        </p:txBody>
      </p:sp>
      <p:sp>
        <p:nvSpPr>
          <p:cNvPr id="14" name="Text 12"/>
          <p:cNvSpPr/>
          <p:nvPr/>
        </p:nvSpPr>
        <p:spPr>
          <a:xfrm>
            <a:off x="987552" y="315925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3"/>
          <p:cNvSpPr/>
          <p:nvPr/>
        </p:nvSpPr>
        <p:spPr>
          <a:xfrm>
            <a:off x="1463040" y="3090672"/>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Same update repeated or sent separately</a:t>
            </a:r>
            <a:endParaRPr lang="en-US" sz="1330" dirty="0"/>
          </a:p>
        </p:txBody>
      </p:sp>
      <p:sp>
        <p:nvSpPr>
          <p:cNvPr id="16" name="Shape 14"/>
          <p:cNvSpPr/>
          <p:nvPr/>
        </p:nvSpPr>
        <p:spPr>
          <a:xfrm rot="5400000">
            <a:off x="2450592" y="3648456"/>
            <a:ext cx="530352" cy="256032"/>
          </a:xfrm>
          <a:prstGeom prst="chevron">
            <a:avLst/>
          </a:prstGeom>
          <a:solidFill>
            <a:srgbClr val="C5CCD5"/>
          </a:solidFill>
          <a:ln w="12700">
            <a:solidFill>
              <a:srgbClr val="C5CCD5"/>
            </a:solidFill>
            <a:prstDash val="solid"/>
          </a:ln>
        </p:spPr>
        <p:txBody>
          <a:bodyPr/>
          <a:lstStyle/>
          <a:p>
            <a:endParaRPr lang="en-US"/>
          </a:p>
        </p:txBody>
      </p:sp>
      <p:sp>
        <p:nvSpPr>
          <p:cNvPr id="17" name="Shape 15"/>
          <p:cNvSpPr/>
          <p:nvPr/>
        </p:nvSpPr>
        <p:spPr>
          <a:xfrm>
            <a:off x="694944" y="3950208"/>
            <a:ext cx="4169664" cy="694944"/>
          </a:xfrm>
          <a:prstGeom prst="roundRect">
            <a:avLst>
              <a:gd name="adj" fmla="val 7895"/>
            </a:avLst>
          </a:prstGeom>
          <a:solidFill>
            <a:srgbClr val="FBE9EA"/>
          </a:solidFill>
          <a:ln w="12700">
            <a:solidFill>
              <a:srgbClr val="F1C8CD"/>
            </a:solidFill>
            <a:prstDash val="solid"/>
          </a:ln>
          <a:effectLst>
            <a:outerShdw algn="bl" rotWithShape="0">
              <a:srgbClr val="000000">
                <a:alpha val="0"/>
              </a:srgbClr>
            </a:outerShdw>
          </a:effectLst>
        </p:spPr>
        <p:txBody>
          <a:bodyPr/>
          <a:lstStyle/>
          <a:p>
            <a:endParaRPr lang="en-US"/>
          </a:p>
        </p:txBody>
      </p:sp>
      <p:sp>
        <p:nvSpPr>
          <p:cNvPr id="18" name="Shape 16"/>
          <p:cNvSpPr/>
          <p:nvPr/>
        </p:nvSpPr>
        <p:spPr>
          <a:xfrm>
            <a:off x="896112" y="4087368"/>
            <a:ext cx="402336" cy="402336"/>
          </a:xfrm>
          <a:prstGeom prst="ellipse">
            <a:avLst/>
          </a:prstGeom>
          <a:solidFill>
            <a:srgbClr val="B04A57"/>
          </a:solidFill>
          <a:ln w="12700">
            <a:solidFill>
              <a:srgbClr val="B04A57"/>
            </a:solidFill>
            <a:prstDash val="solid"/>
          </a:ln>
        </p:spPr>
        <p:txBody>
          <a:bodyPr/>
          <a:lstStyle/>
          <a:p>
            <a:endParaRPr lang="en-US"/>
          </a:p>
        </p:txBody>
      </p:sp>
      <p:sp>
        <p:nvSpPr>
          <p:cNvPr id="19" name="Text 17"/>
          <p:cNvSpPr/>
          <p:nvPr/>
        </p:nvSpPr>
        <p:spPr>
          <a:xfrm>
            <a:off x="987552" y="4183380"/>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8"/>
          <p:cNvSpPr/>
          <p:nvPr/>
        </p:nvSpPr>
        <p:spPr>
          <a:xfrm>
            <a:off x="1463040" y="4114800"/>
            <a:ext cx="3072384" cy="301752"/>
          </a:xfrm>
          <a:prstGeom prst="rect">
            <a:avLst/>
          </a:prstGeom>
          <a:noFill/>
          <a:ln/>
        </p:spPr>
        <p:txBody>
          <a:bodyPr wrap="square" lIns="0" tIns="0" rIns="0" bIns="0" rtlCol="0" anchor="ctr">
            <a:normAutofit/>
          </a:bodyPr>
          <a:lstStyle/>
          <a:p>
            <a:pPr marL="0" indent="0">
              <a:buNone/>
            </a:pPr>
            <a:r>
              <a:rPr lang="en-US" sz="1330" b="1" dirty="0">
                <a:solidFill>
                  <a:srgbClr val="24303A"/>
                </a:solidFill>
                <a:latin typeface="Times New Roman" pitchFamily="34" charset="0"/>
                <a:ea typeface="Times New Roman" pitchFamily="34" charset="-122"/>
                <a:cs typeface="Times New Roman" pitchFamily="34" charset="-120"/>
              </a:rPr>
              <a:t>Colleagues may miss the latest version</a:t>
            </a:r>
            <a:endParaRPr lang="en-US" sz="1330" dirty="0"/>
          </a:p>
        </p:txBody>
      </p:sp>
      <p:sp>
        <p:nvSpPr>
          <p:cNvPr id="21" name="Shape 19"/>
          <p:cNvSpPr/>
          <p:nvPr/>
        </p:nvSpPr>
        <p:spPr>
          <a:xfrm>
            <a:off x="6236208" y="1901952"/>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2" name="Shape 20"/>
          <p:cNvSpPr/>
          <p:nvPr/>
        </p:nvSpPr>
        <p:spPr>
          <a:xfrm>
            <a:off x="6437376" y="2020824"/>
            <a:ext cx="384048" cy="384048"/>
          </a:xfrm>
          <a:prstGeom prst="ellipse">
            <a:avLst/>
          </a:prstGeom>
          <a:solidFill>
            <a:srgbClr val="6264A7"/>
          </a:solidFill>
          <a:ln w="12700">
            <a:solidFill>
              <a:srgbClr val="6264A7"/>
            </a:solidFill>
            <a:prstDash val="solid"/>
          </a:ln>
        </p:spPr>
        <p:txBody>
          <a:bodyPr/>
          <a:lstStyle/>
          <a:p>
            <a:endParaRPr lang="en-US"/>
          </a:p>
        </p:txBody>
      </p:sp>
      <p:sp>
        <p:nvSpPr>
          <p:cNvPr id="23" name="Text 21"/>
          <p:cNvSpPr/>
          <p:nvPr/>
        </p:nvSpPr>
        <p:spPr>
          <a:xfrm>
            <a:off x="6528816" y="2112264"/>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1</a:t>
            </a:r>
            <a:endParaRPr lang="en-US" sz="980" dirty="0"/>
          </a:p>
        </p:txBody>
      </p:sp>
      <p:sp>
        <p:nvSpPr>
          <p:cNvPr id="24" name="Text 22"/>
          <p:cNvSpPr/>
          <p:nvPr/>
        </p:nvSpPr>
        <p:spPr>
          <a:xfrm>
            <a:off x="7022592" y="2057400"/>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Post once in the “Daily Updates” channel</a:t>
            </a:r>
            <a:endParaRPr lang="en-US" sz="1290" dirty="0"/>
          </a:p>
        </p:txBody>
      </p:sp>
      <p:sp>
        <p:nvSpPr>
          <p:cNvPr id="25" name="Shape 23"/>
          <p:cNvSpPr/>
          <p:nvPr/>
        </p:nvSpPr>
        <p:spPr>
          <a:xfrm rot="5400000">
            <a:off x="8531352" y="2551176"/>
            <a:ext cx="502920" cy="228600"/>
          </a:xfrm>
          <a:prstGeom prst="chevron">
            <a:avLst/>
          </a:prstGeom>
          <a:solidFill>
            <a:srgbClr val="B9C5D1"/>
          </a:solidFill>
          <a:ln w="12700">
            <a:solidFill>
              <a:srgbClr val="B9C5D1"/>
            </a:solidFill>
            <a:prstDash val="solid"/>
          </a:ln>
        </p:spPr>
        <p:txBody>
          <a:bodyPr/>
          <a:lstStyle/>
          <a:p>
            <a:endParaRPr lang="en-US"/>
          </a:p>
        </p:txBody>
      </p:sp>
      <p:sp>
        <p:nvSpPr>
          <p:cNvPr id="26" name="Shape 24"/>
          <p:cNvSpPr/>
          <p:nvPr/>
        </p:nvSpPr>
        <p:spPr>
          <a:xfrm>
            <a:off x="6236208" y="2752344"/>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7" name="Shape 25"/>
          <p:cNvSpPr/>
          <p:nvPr/>
        </p:nvSpPr>
        <p:spPr>
          <a:xfrm>
            <a:off x="6437376" y="2871216"/>
            <a:ext cx="384048" cy="384048"/>
          </a:xfrm>
          <a:prstGeom prst="ellipse">
            <a:avLst/>
          </a:prstGeom>
          <a:solidFill>
            <a:srgbClr val="6264A7"/>
          </a:solidFill>
          <a:ln w="12700">
            <a:solidFill>
              <a:srgbClr val="6264A7"/>
            </a:solidFill>
            <a:prstDash val="solid"/>
          </a:ln>
        </p:spPr>
        <p:txBody>
          <a:bodyPr/>
          <a:lstStyle/>
          <a:p>
            <a:endParaRPr lang="en-US"/>
          </a:p>
        </p:txBody>
      </p:sp>
      <p:sp>
        <p:nvSpPr>
          <p:cNvPr id="28" name="Text 26"/>
          <p:cNvSpPr/>
          <p:nvPr/>
        </p:nvSpPr>
        <p:spPr>
          <a:xfrm>
            <a:off x="6528816" y="2962656"/>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2</a:t>
            </a:r>
            <a:endParaRPr lang="en-US" sz="980" dirty="0"/>
          </a:p>
        </p:txBody>
      </p:sp>
      <p:sp>
        <p:nvSpPr>
          <p:cNvPr id="29" name="Text 27"/>
          <p:cNvSpPr/>
          <p:nvPr/>
        </p:nvSpPr>
        <p:spPr>
          <a:xfrm>
            <a:off x="7022592" y="2907792"/>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Use @mention for the relevant person / staff group</a:t>
            </a:r>
            <a:endParaRPr lang="en-US" sz="1290" dirty="0"/>
          </a:p>
        </p:txBody>
      </p:sp>
      <p:sp>
        <p:nvSpPr>
          <p:cNvPr id="30" name="Shape 28"/>
          <p:cNvSpPr/>
          <p:nvPr/>
        </p:nvSpPr>
        <p:spPr>
          <a:xfrm rot="5400000">
            <a:off x="8531352" y="3401568"/>
            <a:ext cx="502920" cy="228600"/>
          </a:xfrm>
          <a:prstGeom prst="chevron">
            <a:avLst/>
          </a:prstGeom>
          <a:solidFill>
            <a:srgbClr val="B9C5D1"/>
          </a:solidFill>
          <a:ln w="12700">
            <a:solidFill>
              <a:srgbClr val="B9C5D1"/>
            </a:solidFill>
            <a:prstDash val="solid"/>
          </a:ln>
        </p:spPr>
        <p:txBody>
          <a:bodyPr/>
          <a:lstStyle/>
          <a:p>
            <a:endParaRPr lang="en-US"/>
          </a:p>
        </p:txBody>
      </p:sp>
      <p:sp>
        <p:nvSpPr>
          <p:cNvPr id="31" name="Shape 29"/>
          <p:cNvSpPr/>
          <p:nvPr/>
        </p:nvSpPr>
        <p:spPr>
          <a:xfrm>
            <a:off x="6236208" y="3602736"/>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2" name="Shape 30"/>
          <p:cNvSpPr/>
          <p:nvPr/>
        </p:nvSpPr>
        <p:spPr>
          <a:xfrm>
            <a:off x="6437376" y="3721608"/>
            <a:ext cx="384048" cy="384048"/>
          </a:xfrm>
          <a:prstGeom prst="ellipse">
            <a:avLst/>
          </a:prstGeom>
          <a:solidFill>
            <a:srgbClr val="6264A7"/>
          </a:solidFill>
          <a:ln w="12700">
            <a:solidFill>
              <a:srgbClr val="6264A7"/>
            </a:solidFill>
            <a:prstDash val="solid"/>
          </a:ln>
        </p:spPr>
        <p:txBody>
          <a:bodyPr/>
          <a:lstStyle/>
          <a:p>
            <a:endParaRPr lang="en-US"/>
          </a:p>
        </p:txBody>
      </p:sp>
      <p:sp>
        <p:nvSpPr>
          <p:cNvPr id="33" name="Text 31"/>
          <p:cNvSpPr/>
          <p:nvPr/>
        </p:nvSpPr>
        <p:spPr>
          <a:xfrm>
            <a:off x="6528816" y="3813048"/>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3</a:t>
            </a:r>
            <a:endParaRPr lang="en-US" sz="980" dirty="0"/>
          </a:p>
        </p:txBody>
      </p:sp>
      <p:sp>
        <p:nvSpPr>
          <p:cNvPr id="34" name="Text 32"/>
          <p:cNvSpPr/>
          <p:nvPr/>
        </p:nvSpPr>
        <p:spPr>
          <a:xfrm>
            <a:off x="7022592" y="3758184"/>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Reply or acknowledge in the same searchable thread</a:t>
            </a:r>
            <a:endParaRPr lang="en-US" sz="1290" dirty="0"/>
          </a:p>
        </p:txBody>
      </p:sp>
      <p:sp>
        <p:nvSpPr>
          <p:cNvPr id="35" name="Shape 33"/>
          <p:cNvSpPr/>
          <p:nvPr/>
        </p:nvSpPr>
        <p:spPr>
          <a:xfrm rot="5400000">
            <a:off x="8531352" y="4251960"/>
            <a:ext cx="502920" cy="228600"/>
          </a:xfrm>
          <a:prstGeom prst="chevron">
            <a:avLst/>
          </a:prstGeom>
          <a:solidFill>
            <a:srgbClr val="B9C5D1"/>
          </a:solidFill>
          <a:ln w="12700">
            <a:solidFill>
              <a:srgbClr val="B9C5D1"/>
            </a:solidFill>
            <a:prstDash val="solid"/>
          </a:ln>
        </p:spPr>
        <p:txBody>
          <a:bodyPr/>
          <a:lstStyle/>
          <a:p>
            <a:endParaRPr lang="en-US"/>
          </a:p>
        </p:txBody>
      </p:sp>
      <p:sp>
        <p:nvSpPr>
          <p:cNvPr id="36" name="Shape 34"/>
          <p:cNvSpPr/>
          <p:nvPr/>
        </p:nvSpPr>
        <p:spPr>
          <a:xfrm>
            <a:off x="6236208" y="4453128"/>
            <a:ext cx="5074920" cy="640080"/>
          </a:xfrm>
          <a:prstGeom prst="roundRect">
            <a:avLst>
              <a:gd name="adj" fmla="val 8571"/>
            </a:avLst>
          </a:prstGeom>
          <a:solidFill>
            <a:srgbClr val="DFF2F1"/>
          </a:solidFill>
          <a:ln w="12700">
            <a:solidFill>
              <a:srgbClr val="B9DFDC"/>
            </a:solidFill>
            <a:prstDash val="solid"/>
          </a:ln>
          <a:effectLst>
            <a:outerShdw algn="bl" rotWithShape="0">
              <a:srgbClr val="000000">
                <a:alpha val="0"/>
              </a:srgbClr>
            </a:outerShdw>
          </a:effectLst>
        </p:spPr>
        <p:txBody>
          <a:bodyPr/>
          <a:lstStyle/>
          <a:p>
            <a:endParaRPr lang="en-US"/>
          </a:p>
        </p:txBody>
      </p:sp>
      <p:sp>
        <p:nvSpPr>
          <p:cNvPr id="37" name="Shape 35"/>
          <p:cNvSpPr/>
          <p:nvPr/>
        </p:nvSpPr>
        <p:spPr>
          <a:xfrm>
            <a:off x="6437376" y="4572000"/>
            <a:ext cx="384048" cy="384048"/>
          </a:xfrm>
          <a:prstGeom prst="ellipse">
            <a:avLst/>
          </a:prstGeom>
          <a:solidFill>
            <a:srgbClr val="2D8C8C"/>
          </a:solidFill>
          <a:ln w="12700">
            <a:solidFill>
              <a:srgbClr val="2D8C8C"/>
            </a:solidFill>
            <a:prstDash val="solid"/>
          </a:ln>
        </p:spPr>
        <p:txBody>
          <a:bodyPr/>
          <a:lstStyle/>
          <a:p>
            <a:endParaRPr lang="en-US"/>
          </a:p>
        </p:txBody>
      </p:sp>
      <p:sp>
        <p:nvSpPr>
          <p:cNvPr id="38" name="Text 36"/>
          <p:cNvSpPr/>
          <p:nvPr/>
        </p:nvSpPr>
        <p:spPr>
          <a:xfrm>
            <a:off x="6528816" y="4663440"/>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4</a:t>
            </a:r>
            <a:endParaRPr lang="en-US" sz="980" dirty="0"/>
          </a:p>
        </p:txBody>
      </p:sp>
      <p:sp>
        <p:nvSpPr>
          <p:cNvPr id="39" name="Text 37"/>
          <p:cNvSpPr/>
          <p:nvPr/>
        </p:nvSpPr>
        <p:spPr>
          <a:xfrm>
            <a:off x="7022592" y="4608576"/>
            <a:ext cx="3931920" cy="274320"/>
          </a:xfrm>
          <a:prstGeom prst="rect">
            <a:avLst/>
          </a:prstGeom>
          <a:noFill/>
          <a:ln/>
        </p:spPr>
        <p:txBody>
          <a:bodyPr wrap="square" lIns="0" tIns="0" rIns="0" bIns="0" rtlCol="0" anchor="ctr">
            <a:normAutofit/>
          </a:bodyPr>
          <a:lstStyle/>
          <a:p>
            <a:pPr marL="0" indent="0">
              <a:buNone/>
            </a:pPr>
            <a:r>
              <a:rPr lang="en-US" sz="1290" b="1" dirty="0">
                <a:solidFill>
                  <a:srgbClr val="24303A"/>
                </a:solidFill>
                <a:latin typeface="Times New Roman" pitchFamily="34" charset="0"/>
                <a:ea typeface="Times New Roman" pitchFamily="34" charset="-122"/>
                <a:cs typeface="Times New Roman" pitchFamily="34" charset="-120"/>
              </a:rPr>
              <a:t>Escalate to a Teams call when discussion is needed</a:t>
            </a:r>
            <a:endParaRPr lang="en-US" sz="1290" dirty="0"/>
          </a:p>
        </p:txBody>
      </p:sp>
      <p:sp>
        <p:nvSpPr>
          <p:cNvPr id="40" name="Text 38"/>
          <p:cNvSpPr/>
          <p:nvPr/>
        </p:nvSpPr>
        <p:spPr>
          <a:xfrm>
            <a:off x="694944" y="5285232"/>
            <a:ext cx="10625328" cy="566928"/>
          </a:xfrm>
          <a:prstGeom prst="rect">
            <a:avLst/>
          </a:prstGeom>
          <a:noFill/>
          <a:ln/>
        </p:spPr>
        <p:txBody>
          <a:bodyPr wrap="square" lIns="1016" tIns="1016" rIns="1016" bIns="1016" rtlCol="0" anchor="ctr">
            <a:normAutofit/>
          </a:bodyPr>
          <a:lstStyle/>
          <a:p>
            <a:pPr marL="0" indent="0">
              <a:buNone/>
            </a:pPr>
            <a:r>
              <a:rPr lang="en-US" sz="1250" dirty="0">
                <a:solidFill>
                  <a:srgbClr val="24303A"/>
                </a:solidFill>
                <a:latin typeface="Times New Roman" pitchFamily="34" charset="0"/>
                <a:ea typeface="Times New Roman" pitchFamily="34" charset="-122"/>
                <a:cs typeface="Times New Roman" pitchFamily="34" charset="-120"/>
              </a:rPr>
              <a:t>A structured communication app reduced staff frustration </a:t>
            </a:r>
            <a:r>
              <a:rPr lang="en-US" sz="125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(Silvera-Tawil et al., 2021)</a:t>
            </a:r>
            <a:r>
              <a:rPr lang="en-US" sz="1250" dirty="0">
                <a:solidFill>
                  <a:srgbClr val="24303A"/>
                </a:solidFill>
                <a:latin typeface="Times New Roman" pitchFamily="34" charset="0"/>
                <a:ea typeface="Times New Roman" pitchFamily="34" charset="-122"/>
                <a:cs typeface="Times New Roman" pitchFamily="34" charset="-120"/>
              </a:rPr>
              <a:t> while supporting more successful exchanges, illustrating the efficiency value of a clear digital communication route.</a:t>
            </a:r>
            <a:endParaRPr lang="en-US" sz="1250" dirty="0"/>
          </a:p>
        </p:txBody>
      </p:sp>
      <p:sp>
        <p:nvSpPr>
          <p:cNvPr id="41" name="Text 39"/>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CRITICAL EVALUATION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4. Advantages and limitations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sp>
        <p:nvSpPr>
          <p:cNvPr id="5" name="Shape 3"/>
          <p:cNvSpPr/>
          <p:nvPr/>
        </p:nvSpPr>
        <p:spPr>
          <a:xfrm>
            <a:off x="676656" y="1508760"/>
            <a:ext cx="5376672"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6" name="Shape 4"/>
          <p:cNvSpPr/>
          <p:nvPr/>
        </p:nvSpPr>
        <p:spPr>
          <a:xfrm>
            <a:off x="6144768" y="1508760"/>
            <a:ext cx="5358384"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7" name="Shape 5"/>
          <p:cNvSpPr/>
          <p:nvPr/>
        </p:nvSpPr>
        <p:spPr>
          <a:xfrm>
            <a:off x="676656" y="1508760"/>
            <a:ext cx="5376672" cy="493776"/>
          </a:xfrm>
          <a:prstGeom prst="rect">
            <a:avLst/>
          </a:prstGeom>
          <a:solidFill>
            <a:srgbClr val="2D8C8C"/>
          </a:solidFill>
          <a:ln w="12700">
            <a:solidFill>
              <a:srgbClr val="2D8C8C"/>
            </a:solidFill>
            <a:prstDash val="solid"/>
          </a:ln>
        </p:spPr>
        <p:txBody>
          <a:bodyPr/>
          <a:lstStyle/>
          <a:p>
            <a:endParaRPr lang="en-US" dirty="0"/>
          </a:p>
        </p:txBody>
      </p:sp>
      <p:sp>
        <p:nvSpPr>
          <p:cNvPr id="8" name="Shape 6"/>
          <p:cNvSpPr/>
          <p:nvPr/>
        </p:nvSpPr>
        <p:spPr>
          <a:xfrm>
            <a:off x="6144768" y="1508760"/>
            <a:ext cx="5358384" cy="493776"/>
          </a:xfrm>
          <a:prstGeom prst="rect">
            <a:avLst/>
          </a:prstGeom>
          <a:solidFill>
            <a:srgbClr val="464775"/>
          </a:solidFill>
          <a:ln w="12700">
            <a:solidFill>
              <a:srgbClr val="464775"/>
            </a:solidFill>
            <a:prstDash val="solid"/>
          </a:ln>
        </p:spPr>
        <p:txBody>
          <a:bodyPr/>
          <a:lstStyle/>
          <a:p>
            <a:endParaRPr lang="en-US" dirty="0"/>
          </a:p>
        </p:txBody>
      </p:sp>
      <p:sp>
        <p:nvSpPr>
          <p:cNvPr id="9" name="Text 7"/>
          <p:cNvSpPr/>
          <p:nvPr/>
        </p:nvSpPr>
        <p:spPr>
          <a:xfrm>
            <a:off x="896112" y="1645920"/>
            <a:ext cx="4892040"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Advantages for Ashford</a:t>
            </a:r>
            <a:endParaRPr lang="en-US" sz="1700" dirty="0"/>
          </a:p>
        </p:txBody>
      </p:sp>
      <p:sp>
        <p:nvSpPr>
          <p:cNvPr id="10" name="Text 8"/>
          <p:cNvSpPr/>
          <p:nvPr/>
        </p:nvSpPr>
        <p:spPr>
          <a:xfrm>
            <a:off x="6364224" y="1645920"/>
            <a:ext cx="4828032"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Limitations / risks to manage</a:t>
            </a:r>
            <a:endParaRPr lang="en-US" sz="1700" dirty="0"/>
          </a:p>
        </p:txBody>
      </p:sp>
      <p:sp>
        <p:nvSpPr>
          <p:cNvPr id="11" name="Shape 9"/>
          <p:cNvSpPr/>
          <p:nvPr/>
        </p:nvSpPr>
        <p:spPr>
          <a:xfrm>
            <a:off x="914400" y="2212848"/>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12" name="Text 10"/>
          <p:cNvSpPr/>
          <p:nvPr/>
        </p:nvSpPr>
        <p:spPr>
          <a:xfrm>
            <a:off x="932688"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3" name="Text 11"/>
          <p:cNvSpPr/>
          <p:nvPr/>
        </p:nvSpPr>
        <p:spPr>
          <a:xfrm>
            <a:off x="1481328" y="2240280"/>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Shared visibility</a:t>
            </a:r>
            <a:endParaRPr lang="en-US" sz="1360" dirty="0"/>
          </a:p>
        </p:txBody>
      </p:sp>
      <p:sp>
        <p:nvSpPr>
          <p:cNvPr id="14" name="Text 12"/>
          <p:cNvSpPr/>
          <p:nvPr/>
        </p:nvSpPr>
        <p:spPr>
          <a:xfrm>
            <a:off x="3099816" y="2231136"/>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Routine updates sit in one agreed team space.</a:t>
            </a:r>
            <a:endParaRPr lang="en-US" sz="1100" dirty="0"/>
          </a:p>
        </p:txBody>
      </p:sp>
      <p:sp>
        <p:nvSpPr>
          <p:cNvPr id="15" name="Shape 13"/>
          <p:cNvSpPr/>
          <p:nvPr/>
        </p:nvSpPr>
        <p:spPr>
          <a:xfrm>
            <a:off x="914400" y="3017520"/>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16" name="Text 14"/>
          <p:cNvSpPr/>
          <p:nvPr/>
        </p:nvSpPr>
        <p:spPr>
          <a:xfrm>
            <a:off x="932688"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7" name="Text 15"/>
          <p:cNvSpPr/>
          <p:nvPr/>
        </p:nvSpPr>
        <p:spPr>
          <a:xfrm>
            <a:off x="1481328" y="3044952"/>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Cross-location coordination</a:t>
            </a:r>
            <a:endParaRPr lang="en-US" sz="1360" dirty="0"/>
          </a:p>
        </p:txBody>
      </p:sp>
      <p:sp>
        <p:nvSpPr>
          <p:cNvPr id="18" name="Text 16"/>
          <p:cNvSpPr/>
          <p:nvPr/>
        </p:nvSpPr>
        <p:spPr>
          <a:xfrm>
            <a:off x="3099816" y="3035808"/>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Staff can communicate from the office or while working remotely.</a:t>
            </a:r>
            <a:endParaRPr lang="en-US" sz="1100" dirty="0"/>
          </a:p>
        </p:txBody>
      </p:sp>
      <p:sp>
        <p:nvSpPr>
          <p:cNvPr id="19" name="Shape 17"/>
          <p:cNvSpPr/>
          <p:nvPr/>
        </p:nvSpPr>
        <p:spPr>
          <a:xfrm>
            <a:off x="914400" y="3822192"/>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0" name="Text 18"/>
          <p:cNvSpPr/>
          <p:nvPr/>
        </p:nvSpPr>
        <p:spPr>
          <a:xfrm>
            <a:off x="932688"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1" name="Text 19"/>
          <p:cNvSpPr/>
          <p:nvPr/>
        </p:nvSpPr>
        <p:spPr>
          <a:xfrm>
            <a:off x="1481328" y="3849624"/>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Searchable context</a:t>
            </a:r>
            <a:endParaRPr lang="en-US" sz="1360" dirty="0"/>
          </a:p>
        </p:txBody>
      </p:sp>
      <p:sp>
        <p:nvSpPr>
          <p:cNvPr id="22" name="Text 20"/>
          <p:cNvSpPr/>
          <p:nvPr/>
        </p:nvSpPr>
        <p:spPr>
          <a:xfrm>
            <a:off x="3099816" y="3840480"/>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Earlier updates can be found without repeatedly contacting colleagues.</a:t>
            </a:r>
            <a:endParaRPr lang="en-US" sz="1100" dirty="0"/>
          </a:p>
        </p:txBody>
      </p:sp>
      <p:sp>
        <p:nvSpPr>
          <p:cNvPr id="23" name="Shape 21"/>
          <p:cNvSpPr/>
          <p:nvPr/>
        </p:nvSpPr>
        <p:spPr>
          <a:xfrm>
            <a:off x="914400" y="4626864"/>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4" name="Text 22"/>
          <p:cNvSpPr/>
          <p:nvPr/>
        </p:nvSpPr>
        <p:spPr>
          <a:xfrm>
            <a:off x="932688"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5" name="Text 23"/>
          <p:cNvSpPr/>
          <p:nvPr/>
        </p:nvSpPr>
        <p:spPr>
          <a:xfrm>
            <a:off x="1481328" y="4654296"/>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Flexible escalation</a:t>
            </a:r>
            <a:endParaRPr lang="en-US" sz="1360" dirty="0"/>
          </a:p>
        </p:txBody>
      </p:sp>
      <p:sp>
        <p:nvSpPr>
          <p:cNvPr id="26" name="Text 24"/>
          <p:cNvSpPr/>
          <p:nvPr/>
        </p:nvSpPr>
        <p:spPr>
          <a:xfrm>
            <a:off x="3099816" y="4645152"/>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Teams supports text, calls and short virtual huddles in one interface.</a:t>
            </a:r>
            <a:endParaRPr lang="en-US" sz="1100" dirty="0"/>
          </a:p>
        </p:txBody>
      </p:sp>
      <p:sp>
        <p:nvSpPr>
          <p:cNvPr id="27" name="Shape 25"/>
          <p:cNvSpPr/>
          <p:nvPr/>
        </p:nvSpPr>
        <p:spPr>
          <a:xfrm>
            <a:off x="6382512" y="2212848"/>
            <a:ext cx="411480" cy="411480"/>
          </a:xfrm>
          <a:prstGeom prst="ellipse">
            <a:avLst/>
          </a:prstGeom>
          <a:solidFill>
            <a:srgbClr val="FBE9EA"/>
          </a:solidFill>
          <a:ln w="12700">
            <a:solidFill>
              <a:srgbClr val="FBE9EA"/>
            </a:solidFill>
            <a:prstDash val="solid"/>
          </a:ln>
        </p:spPr>
        <p:txBody>
          <a:bodyPr/>
          <a:lstStyle/>
          <a:p>
            <a:endParaRPr lang="en-US" dirty="0"/>
          </a:p>
        </p:txBody>
      </p:sp>
      <p:sp>
        <p:nvSpPr>
          <p:cNvPr id="28" name="Text 26"/>
          <p:cNvSpPr/>
          <p:nvPr/>
        </p:nvSpPr>
        <p:spPr>
          <a:xfrm>
            <a:off x="6400800"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29" name="Text 27"/>
          <p:cNvSpPr/>
          <p:nvPr/>
        </p:nvSpPr>
        <p:spPr>
          <a:xfrm>
            <a:off x="6949440" y="2240280"/>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Notification overload</a:t>
            </a:r>
            <a:endParaRPr lang="en-US" sz="1360" dirty="0"/>
          </a:p>
        </p:txBody>
      </p:sp>
      <p:sp>
        <p:nvSpPr>
          <p:cNvPr id="30" name="Text 28"/>
          <p:cNvSpPr/>
          <p:nvPr/>
        </p:nvSpPr>
        <p:spPr>
          <a:xfrm>
            <a:off x="8723376" y="2231136"/>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Too many messages or mentions can become distracting.</a:t>
            </a:r>
            <a:endParaRPr lang="en-US" sz="1080" dirty="0"/>
          </a:p>
        </p:txBody>
      </p:sp>
      <p:sp>
        <p:nvSpPr>
          <p:cNvPr id="31" name="Shape 29"/>
          <p:cNvSpPr/>
          <p:nvPr/>
        </p:nvSpPr>
        <p:spPr>
          <a:xfrm>
            <a:off x="6382512" y="3017520"/>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32" name="Text 30"/>
          <p:cNvSpPr/>
          <p:nvPr/>
        </p:nvSpPr>
        <p:spPr>
          <a:xfrm>
            <a:off x="6400800"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6949440" y="3044952"/>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Digital confidence</a:t>
            </a:r>
            <a:endParaRPr lang="en-US" sz="1360" dirty="0"/>
          </a:p>
        </p:txBody>
      </p:sp>
      <p:sp>
        <p:nvSpPr>
          <p:cNvPr id="34" name="Text 32"/>
          <p:cNvSpPr/>
          <p:nvPr/>
        </p:nvSpPr>
        <p:spPr>
          <a:xfrm>
            <a:off x="8723376" y="3035808"/>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Some staff may need support before the new process feels easy.</a:t>
            </a:r>
            <a:endParaRPr lang="en-US" sz="1080" dirty="0"/>
          </a:p>
        </p:txBody>
      </p:sp>
      <p:sp>
        <p:nvSpPr>
          <p:cNvPr id="35" name="Shape 33"/>
          <p:cNvSpPr/>
          <p:nvPr/>
        </p:nvSpPr>
        <p:spPr>
          <a:xfrm>
            <a:off x="6382512" y="3822192"/>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36" name="Text 34"/>
          <p:cNvSpPr/>
          <p:nvPr/>
        </p:nvSpPr>
        <p:spPr>
          <a:xfrm>
            <a:off x="6400800"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7" name="Text 35"/>
          <p:cNvSpPr/>
          <p:nvPr/>
        </p:nvSpPr>
        <p:spPr>
          <a:xfrm>
            <a:off x="6949440" y="3849624"/>
            <a:ext cx="1783080" cy="210312"/>
          </a:xfrm>
          <a:prstGeom prst="rect">
            <a:avLst/>
          </a:prstGeom>
          <a:noFill/>
          <a:ln/>
        </p:spPr>
        <p:txBody>
          <a:bodyPr wrap="square" lIns="0" tIns="0" rIns="0" bIns="0" rtlCol="0" anchor="ctr">
            <a:normAutofit fontScale="925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Information governance</a:t>
            </a:r>
            <a:endParaRPr lang="en-US" sz="1360" dirty="0"/>
          </a:p>
        </p:txBody>
      </p:sp>
      <p:sp>
        <p:nvSpPr>
          <p:cNvPr id="38" name="Text 36"/>
          <p:cNvSpPr/>
          <p:nvPr/>
        </p:nvSpPr>
        <p:spPr>
          <a:xfrm>
            <a:off x="8723376" y="3840480"/>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Personal data should not be posted unnecessarily in general channels.</a:t>
            </a:r>
            <a:endParaRPr lang="en-US" sz="1080" dirty="0"/>
          </a:p>
        </p:txBody>
      </p:sp>
      <p:sp>
        <p:nvSpPr>
          <p:cNvPr id="39" name="Shape 37"/>
          <p:cNvSpPr/>
          <p:nvPr/>
        </p:nvSpPr>
        <p:spPr>
          <a:xfrm>
            <a:off x="6382512" y="4626864"/>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40" name="Text 38"/>
          <p:cNvSpPr/>
          <p:nvPr/>
        </p:nvSpPr>
        <p:spPr>
          <a:xfrm>
            <a:off x="6400800"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41" name="Text 39"/>
          <p:cNvSpPr/>
          <p:nvPr/>
        </p:nvSpPr>
        <p:spPr>
          <a:xfrm>
            <a:off x="6949440" y="4654296"/>
            <a:ext cx="1783080" cy="210312"/>
          </a:xfrm>
          <a:prstGeom prst="rect">
            <a:avLst/>
          </a:prstGeom>
          <a:noFill/>
          <a:ln/>
        </p:spPr>
        <p:txBody>
          <a:bodyPr wrap="square" lIns="0" tIns="0" rIns="0" bIns="0" rtlCol="0" anchor="ctr">
            <a:normAutofit fontScale="77500" lnSpcReduction="200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Boundary with care records</a:t>
            </a:r>
            <a:endParaRPr lang="en-US" sz="1360" dirty="0"/>
          </a:p>
        </p:txBody>
      </p:sp>
      <p:sp>
        <p:nvSpPr>
          <p:cNvPr id="42" name="Text 40"/>
          <p:cNvSpPr/>
          <p:nvPr/>
        </p:nvSpPr>
        <p:spPr>
          <a:xfrm>
            <a:off x="8723376" y="4645152"/>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Teams should support communication, not replace the formal care-record system.</a:t>
            </a:r>
            <a:endParaRPr lang="en-US" sz="1080" dirty="0"/>
          </a:p>
        </p:txBody>
      </p:sp>
      <p:sp>
        <p:nvSpPr>
          <p:cNvPr id="43" name="Text 41"/>
          <p:cNvSpPr/>
          <p:nvPr/>
        </p:nvSpPr>
        <p:spPr>
          <a:xfrm>
            <a:off x="768096" y="5797296"/>
            <a:ext cx="10570464" cy="530352"/>
          </a:xfrm>
          <a:prstGeom prst="rect">
            <a:avLst/>
          </a:prstGeom>
          <a:noFill/>
          <a:ln/>
        </p:spPr>
        <p:txBody>
          <a:bodyPr wrap="square" lIns="1016" tIns="1016" rIns="1016" bIns="1016" rtlCol="0" anchor="ctr">
            <a:normAutofit/>
          </a:bodyPr>
          <a:lstStyle/>
          <a:p>
            <a:pPr marL="0" indent="0">
              <a:buNone/>
            </a:pPr>
            <a:r>
              <a:rPr lang="en-US" sz="1210" dirty="0">
                <a:solidFill>
                  <a:srgbClr val="24303A"/>
                </a:solidFill>
                <a:latin typeface="Times New Roman" pitchFamily="34" charset="0"/>
                <a:ea typeface="Times New Roman" pitchFamily="34" charset="-122"/>
                <a:cs typeface="Times New Roman" pitchFamily="34" charset="-120"/>
              </a:rPr>
              <a:t>Research in aged care found practical situations where a communication app could support staff–resident communication </a:t>
            </a:r>
            <a:r>
              <a:rPr lang="en-US" sz="121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(Richards et al., 2025)</a:t>
            </a:r>
            <a:r>
              <a:rPr lang="en-US" sz="1210" dirty="0">
                <a:solidFill>
                  <a:srgbClr val="24303A"/>
                </a:solidFill>
                <a:latin typeface="Times New Roman" pitchFamily="34" charset="0"/>
                <a:ea typeface="Times New Roman" pitchFamily="34" charset="-122"/>
                <a:cs typeface="Times New Roman" pitchFamily="34" charset="-120"/>
              </a:rPr>
              <a:t>, showing that digital tools should be matched to the needs and routines of the care setting.</a:t>
            </a:r>
            <a:endParaRPr lang="en-US" sz="1210" dirty="0"/>
          </a:p>
        </p:txBody>
      </p:sp>
      <p:sp>
        <p:nvSpPr>
          <p:cNvPr id="44" name="Text 42"/>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ACTION PLAN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5. Recommendation: implement Teams through a controlled pilot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pic>
        <p:nvPicPr>
          <p:cNvPr id="5" name="Image 0" descr="/mnt/data/a_realistic_indoor_office_clinic_meeting_scene_br.png"/>
          <p:cNvPicPr>
            <a:picLocks noChangeAspect="1"/>
          </p:cNvPicPr>
          <p:nvPr/>
        </p:nvPicPr>
        <p:blipFill>
          <a:blip r:embed="rId3"/>
          <a:srcRect l="6293" r="6293"/>
          <a:stretch/>
        </p:blipFill>
        <p:spPr>
          <a:xfrm>
            <a:off x="8156448" y="1463040"/>
            <a:ext cx="3337560" cy="2148840"/>
          </a:xfrm>
          <a:prstGeom prst="rect">
            <a:avLst/>
          </a:prstGeom>
        </p:spPr>
      </p:pic>
      <p:sp>
        <p:nvSpPr>
          <p:cNvPr id="6" name="Shape 3"/>
          <p:cNvSpPr/>
          <p:nvPr/>
        </p:nvSpPr>
        <p:spPr>
          <a:xfrm>
            <a:off x="8156448" y="1463040"/>
            <a:ext cx="3337560" cy="2148840"/>
          </a:xfrm>
          <a:prstGeom prst="roundRect">
            <a:avLst>
              <a:gd name="adj" fmla="val 2128"/>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dirty="0"/>
          </a:p>
        </p:txBody>
      </p:sp>
      <p:sp>
        <p:nvSpPr>
          <p:cNvPr id="7" name="Shape 4"/>
          <p:cNvSpPr/>
          <p:nvPr/>
        </p:nvSpPr>
        <p:spPr>
          <a:xfrm>
            <a:off x="694944" y="1517904"/>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8" name="Shape 5"/>
          <p:cNvSpPr/>
          <p:nvPr/>
        </p:nvSpPr>
        <p:spPr>
          <a:xfrm>
            <a:off x="896112" y="1709928"/>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9" name="Text 6"/>
          <p:cNvSpPr/>
          <p:nvPr/>
        </p:nvSpPr>
        <p:spPr>
          <a:xfrm>
            <a:off x="987552" y="1810512"/>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7"/>
          <p:cNvSpPr/>
          <p:nvPr/>
        </p:nvSpPr>
        <p:spPr>
          <a:xfrm>
            <a:off x="1527048" y="1655064"/>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Prepare</a:t>
            </a:r>
            <a:endParaRPr lang="en-US" sz="1450" dirty="0"/>
          </a:p>
        </p:txBody>
      </p:sp>
      <p:sp>
        <p:nvSpPr>
          <p:cNvPr id="11" name="Text 8"/>
          <p:cNvSpPr/>
          <p:nvPr/>
        </p:nvSpPr>
        <p:spPr>
          <a:xfrm>
            <a:off x="2761488" y="1636776"/>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Create the Team, agree owners, set channels and write simple communication rules.</a:t>
            </a:r>
            <a:endParaRPr lang="en-US" sz="1130" dirty="0"/>
          </a:p>
        </p:txBody>
      </p:sp>
      <p:sp>
        <p:nvSpPr>
          <p:cNvPr id="12" name="Shape 9"/>
          <p:cNvSpPr/>
          <p:nvPr/>
        </p:nvSpPr>
        <p:spPr>
          <a:xfrm>
            <a:off x="694944" y="2468880"/>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3" name="Shape 10"/>
          <p:cNvSpPr/>
          <p:nvPr/>
        </p:nvSpPr>
        <p:spPr>
          <a:xfrm>
            <a:off x="896112" y="2660904"/>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14" name="Text 11"/>
          <p:cNvSpPr/>
          <p:nvPr/>
        </p:nvSpPr>
        <p:spPr>
          <a:xfrm>
            <a:off x="987552" y="2761488"/>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2"/>
          <p:cNvSpPr/>
          <p:nvPr/>
        </p:nvSpPr>
        <p:spPr>
          <a:xfrm>
            <a:off x="1527048" y="2606040"/>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Train</a:t>
            </a:r>
            <a:endParaRPr lang="en-US" sz="1450" dirty="0"/>
          </a:p>
        </p:txBody>
      </p:sp>
      <p:sp>
        <p:nvSpPr>
          <p:cNvPr id="16" name="Text 13"/>
          <p:cNvSpPr/>
          <p:nvPr/>
        </p:nvSpPr>
        <p:spPr>
          <a:xfrm>
            <a:off x="2761488" y="2587752"/>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Give staff a short practical demonstration on posting, replying, @mentions and notifications.</a:t>
            </a:r>
            <a:endParaRPr lang="en-US" sz="1130" dirty="0"/>
          </a:p>
        </p:txBody>
      </p:sp>
      <p:sp>
        <p:nvSpPr>
          <p:cNvPr id="17" name="Shape 14"/>
          <p:cNvSpPr/>
          <p:nvPr/>
        </p:nvSpPr>
        <p:spPr>
          <a:xfrm>
            <a:off x="694944" y="3419856"/>
            <a:ext cx="6931152" cy="822960"/>
          </a:xfrm>
          <a:prstGeom prst="roundRect">
            <a:avLst>
              <a:gd name="adj" fmla="val 6667"/>
            </a:avLst>
          </a:prstGeom>
          <a:solidFill>
            <a:srgbClr val="ECEBFA"/>
          </a:solidFill>
          <a:ln w="12700">
            <a:solidFill>
              <a:srgbClr val="D7D4F2"/>
            </a:solidFill>
            <a:prstDash val="solid"/>
          </a:ln>
          <a:effectLst>
            <a:outerShdw algn="bl" rotWithShape="0">
              <a:srgbClr val="000000">
                <a:alpha val="0"/>
              </a:srgbClr>
            </a:outerShdw>
          </a:effectLst>
        </p:spPr>
        <p:txBody>
          <a:bodyPr/>
          <a:lstStyle/>
          <a:p>
            <a:endParaRPr lang="en-US" dirty="0"/>
          </a:p>
        </p:txBody>
      </p:sp>
      <p:sp>
        <p:nvSpPr>
          <p:cNvPr id="18" name="Shape 15"/>
          <p:cNvSpPr/>
          <p:nvPr/>
        </p:nvSpPr>
        <p:spPr>
          <a:xfrm>
            <a:off x="896112" y="3611880"/>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19" name="Text 16"/>
          <p:cNvSpPr/>
          <p:nvPr/>
        </p:nvSpPr>
        <p:spPr>
          <a:xfrm>
            <a:off x="987552" y="3712464"/>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7"/>
          <p:cNvSpPr/>
          <p:nvPr/>
        </p:nvSpPr>
        <p:spPr>
          <a:xfrm>
            <a:off x="1527048" y="3557016"/>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Pilot</a:t>
            </a:r>
            <a:endParaRPr lang="en-US" sz="1450" dirty="0"/>
          </a:p>
        </p:txBody>
      </p:sp>
      <p:sp>
        <p:nvSpPr>
          <p:cNvPr id="21" name="Text 18"/>
          <p:cNvSpPr/>
          <p:nvPr/>
        </p:nvSpPr>
        <p:spPr>
          <a:xfrm>
            <a:off x="2761488" y="3538728"/>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Test the process for four weeks with one staff group and collect feedback on usability.</a:t>
            </a:r>
            <a:endParaRPr lang="en-US" sz="1130" dirty="0"/>
          </a:p>
        </p:txBody>
      </p:sp>
      <p:sp>
        <p:nvSpPr>
          <p:cNvPr id="22" name="Shape 19"/>
          <p:cNvSpPr/>
          <p:nvPr/>
        </p:nvSpPr>
        <p:spPr>
          <a:xfrm>
            <a:off x="694944" y="4370832"/>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3" name="Shape 20"/>
          <p:cNvSpPr/>
          <p:nvPr/>
        </p:nvSpPr>
        <p:spPr>
          <a:xfrm>
            <a:off x="896112" y="4562856"/>
            <a:ext cx="429768" cy="429768"/>
          </a:xfrm>
          <a:prstGeom prst="ellipse">
            <a:avLst/>
          </a:prstGeom>
          <a:solidFill>
            <a:srgbClr val="2D8C8C"/>
          </a:solidFill>
          <a:ln w="12700">
            <a:solidFill>
              <a:srgbClr val="2D8C8C"/>
            </a:solidFill>
            <a:prstDash val="solid"/>
          </a:ln>
        </p:spPr>
        <p:txBody>
          <a:bodyPr/>
          <a:lstStyle/>
          <a:p>
            <a:endParaRPr lang="en-US" dirty="0"/>
          </a:p>
        </p:txBody>
      </p:sp>
      <p:sp>
        <p:nvSpPr>
          <p:cNvPr id="24" name="Text 21"/>
          <p:cNvSpPr/>
          <p:nvPr/>
        </p:nvSpPr>
        <p:spPr>
          <a:xfrm>
            <a:off x="987552" y="4663440"/>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25" name="Text 22"/>
          <p:cNvSpPr/>
          <p:nvPr/>
        </p:nvSpPr>
        <p:spPr>
          <a:xfrm>
            <a:off x="1527048" y="4507992"/>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Review &amp; scale</a:t>
            </a:r>
            <a:endParaRPr lang="en-US" sz="1450" dirty="0"/>
          </a:p>
        </p:txBody>
      </p:sp>
      <p:sp>
        <p:nvSpPr>
          <p:cNvPr id="26" name="Text 23"/>
          <p:cNvSpPr/>
          <p:nvPr/>
        </p:nvSpPr>
        <p:spPr>
          <a:xfrm>
            <a:off x="2761488" y="4489704"/>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Refine channels and notification rules, then extend the agreed process across Ashford.</a:t>
            </a:r>
            <a:endParaRPr lang="en-US" sz="1130" dirty="0"/>
          </a:p>
        </p:txBody>
      </p:sp>
      <p:sp>
        <p:nvSpPr>
          <p:cNvPr id="27" name="Shape 24"/>
          <p:cNvSpPr/>
          <p:nvPr/>
        </p:nvSpPr>
        <p:spPr>
          <a:xfrm>
            <a:off x="8156448" y="3822192"/>
            <a:ext cx="3337560" cy="1600200"/>
          </a:xfrm>
          <a:prstGeom prst="roundRect">
            <a:avLst>
              <a:gd name="adj" fmla="val 3429"/>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dirty="0"/>
          </a:p>
        </p:txBody>
      </p:sp>
      <p:sp>
        <p:nvSpPr>
          <p:cNvPr id="28" name="Text 25"/>
          <p:cNvSpPr/>
          <p:nvPr/>
        </p:nvSpPr>
        <p:spPr>
          <a:xfrm>
            <a:off x="8412480" y="4069080"/>
            <a:ext cx="2798064" cy="246888"/>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Communication guardrail</a:t>
            </a:r>
            <a:endParaRPr lang="en-US" sz="1600" dirty="0"/>
          </a:p>
        </p:txBody>
      </p:sp>
      <p:sp>
        <p:nvSpPr>
          <p:cNvPr id="29" name="Text 26"/>
          <p:cNvSpPr/>
          <p:nvPr/>
        </p:nvSpPr>
        <p:spPr>
          <a:xfrm>
            <a:off x="8412480" y="4462272"/>
            <a:ext cx="2770632" cy="713232"/>
          </a:xfrm>
          <a:prstGeom prst="rect">
            <a:avLst/>
          </a:prstGeom>
          <a:noFill/>
          <a:ln/>
        </p:spPr>
        <p:txBody>
          <a:bodyPr wrap="square" lIns="0" tIns="0" rIns="0" bIns="0" rtlCol="0" anchor="ctr">
            <a:normAutofit fontScale="92500"/>
          </a:bodyPr>
          <a:lstStyle/>
          <a:p>
            <a:pPr marL="0" indent="0">
              <a:buNone/>
            </a:pPr>
            <a:r>
              <a:rPr lang="en-US" sz="1180" dirty="0">
                <a:solidFill>
                  <a:srgbClr val="E5EDF4"/>
                </a:solidFill>
                <a:latin typeface="Times New Roman" pitchFamily="34" charset="0"/>
                <a:ea typeface="Times New Roman" pitchFamily="34" charset="-122"/>
                <a:cs typeface="Times New Roman" pitchFamily="34" charset="-120"/>
              </a:rPr>
              <a:t>Use Teams for routine staff coordination. Keep formal care documentation in the organisation’s approved care-record system and avoid unnecessary personal data in general channels.</a:t>
            </a:r>
            <a:endParaRPr lang="en-US" sz="1180" dirty="0"/>
          </a:p>
        </p:txBody>
      </p:sp>
      <p:sp>
        <p:nvSpPr>
          <p:cNvPr id="30" name="Text 27"/>
          <p:cNvSpPr/>
          <p:nvPr/>
        </p:nvSpPr>
        <p:spPr>
          <a:xfrm>
            <a:off x="713232" y="5614416"/>
            <a:ext cx="10716768" cy="530352"/>
          </a:xfrm>
          <a:prstGeom prst="rect">
            <a:avLst/>
          </a:prstGeom>
          <a:noFill/>
          <a:ln/>
        </p:spPr>
        <p:txBody>
          <a:bodyPr wrap="square" lIns="1016" tIns="1016" rIns="1016" bIns="1016" rtlCol="0" anchor="ctr">
            <a:normAutofit/>
          </a:bodyPr>
          <a:lstStyle/>
          <a:p>
            <a:pPr marL="0" indent="0">
              <a:buNone/>
            </a:pPr>
            <a:r>
              <a:rPr lang="en-US" sz="1220" dirty="0">
                <a:solidFill>
                  <a:srgbClr val="24303A"/>
                </a:solidFill>
                <a:latin typeface="Times New Roman" pitchFamily="34" charset="0"/>
                <a:ea typeface="Times New Roman" pitchFamily="34" charset="-122"/>
                <a:cs typeface="Times New Roman" pitchFamily="34" charset="-120"/>
              </a:rPr>
              <a:t>Implementation research on team-based clinical communication </a:t>
            </a:r>
            <a:r>
              <a:rPr lang="en-US" sz="122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(Husain et al., 2021)</a:t>
            </a:r>
            <a:r>
              <a:rPr lang="en-US" sz="1220" dirty="0">
                <a:solidFill>
                  <a:srgbClr val="24303A"/>
                </a:solidFill>
                <a:latin typeface="Times New Roman" pitchFamily="34" charset="0"/>
                <a:ea typeface="Times New Roman" pitchFamily="34" charset="-122"/>
                <a:cs typeface="Times New Roman" pitchFamily="34" charset="-120"/>
              </a:rPr>
              <a:t> evaluated barriers and facilitators alongside effectiveness, supporting a small pilot before wider rollout.</a:t>
            </a:r>
            <a:endParaRPr lang="en-US" sz="1220" dirty="0"/>
          </a:p>
        </p:txBody>
      </p:sp>
      <p:sp>
        <p:nvSpPr>
          <p:cNvPr id="31" name="Shape 28"/>
          <p:cNvSpPr/>
          <p:nvPr/>
        </p:nvSpPr>
        <p:spPr>
          <a:xfrm>
            <a:off x="8065008" y="6016752"/>
            <a:ext cx="3584448" cy="292608"/>
          </a:xfrm>
          <a:prstGeom prst="roundRect">
            <a:avLst>
              <a:gd name="adj" fmla="val 25000"/>
            </a:avLst>
          </a:prstGeom>
          <a:solidFill>
            <a:srgbClr val="DFF2F1"/>
          </a:solidFill>
          <a:ln w="12700">
            <a:solidFill>
              <a:srgbClr val="DFF2F1"/>
            </a:solidFill>
            <a:prstDash val="solid"/>
          </a:ln>
        </p:spPr>
        <p:txBody>
          <a:bodyPr/>
          <a:lstStyle/>
          <a:p>
            <a:endParaRPr lang="en-US" dirty="0"/>
          </a:p>
        </p:txBody>
      </p:sp>
      <p:sp>
        <p:nvSpPr>
          <p:cNvPr id="32" name="Text 29"/>
          <p:cNvSpPr/>
          <p:nvPr/>
        </p:nvSpPr>
        <p:spPr>
          <a:xfrm>
            <a:off x="8138160" y="6067044"/>
            <a:ext cx="3438144" cy="155448"/>
          </a:xfrm>
          <a:prstGeom prst="rect">
            <a:avLst/>
          </a:prstGeom>
          <a:noFill/>
          <a:ln/>
        </p:spPr>
        <p:txBody>
          <a:bodyPr wrap="square" lIns="0" tIns="0" rIns="0" bIns="0" rtlCol="0" anchor="ctr">
            <a:normAutofit fontScale="70000" lnSpcReduction="200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RECOMMENDED OUTCOME: ONE CONSISTENT DAILY-UPDATE ROUTE</a:t>
            </a:r>
            <a:endParaRPr lang="en-US" sz="1050" dirty="0"/>
          </a:p>
        </p:txBody>
      </p:sp>
      <p:sp>
        <p:nvSpPr>
          <p:cNvPr id="33" name="Text 30"/>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4"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References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sp>
        <p:nvSpPr>
          <p:cNvPr id="6" name="Shape 4"/>
          <p:cNvSpPr/>
          <p:nvPr/>
        </p:nvSpPr>
        <p:spPr>
          <a:xfrm>
            <a:off x="658368" y="1755648"/>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7" name="Text 5"/>
          <p:cNvSpPr/>
          <p:nvPr/>
        </p:nvSpPr>
        <p:spPr>
          <a:xfrm>
            <a:off x="877824" y="1874520"/>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Baratta, L.R., Harford, D., Sinsky, C.A., Kannampallil, T. and Lou, S.S. (2023) </a:t>
            </a:r>
            <a:r>
              <a:rPr lang="en-US" sz="1060" dirty="0">
                <a:solidFill>
                  <a:srgbClr val="24303A"/>
                </a:solidFill>
                <a:latin typeface="Times New Roman" pitchFamily="34" charset="0"/>
                <a:ea typeface="Times New Roman" pitchFamily="34" charset="-122"/>
                <a:cs typeface="Times New Roman" pitchFamily="34" charset="-120"/>
              </a:rPr>
              <a:t>‘Characterizing the Patterns of Electronic Health Record–Integrated Secure Messaging Use: Cross-Sectional Study’, Journal of Medical Internet Research, 25, e48583.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https://doi.org/10.2196/48583</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8" name="Shape 6"/>
          <p:cNvSpPr/>
          <p:nvPr/>
        </p:nvSpPr>
        <p:spPr>
          <a:xfrm>
            <a:off x="658368" y="2660904"/>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dirty="0"/>
          </a:p>
        </p:txBody>
      </p:sp>
      <p:sp>
        <p:nvSpPr>
          <p:cNvPr id="9" name="Text 7"/>
          <p:cNvSpPr/>
          <p:nvPr/>
        </p:nvSpPr>
        <p:spPr>
          <a:xfrm>
            <a:off x="877824" y="2779776"/>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Husain, A. et al. (2021) </a:t>
            </a:r>
            <a:r>
              <a:rPr lang="en-US" sz="1060" dirty="0">
                <a:solidFill>
                  <a:srgbClr val="24303A"/>
                </a:solidFill>
                <a:latin typeface="Times New Roman" pitchFamily="34" charset="0"/>
                <a:ea typeface="Times New Roman" pitchFamily="34" charset="-122"/>
                <a:cs typeface="Times New Roman" pitchFamily="34" charset="-120"/>
              </a:rPr>
              <a:t>‘A Clinical Communication Tool (Loop) for Team-Based Care in Pediatric and Adult Care Settings: Hybrid Mixed Methods Implementation Study’, Journal of Medical Internet Research, 23(3), e25505.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https://doi.org/10.2196/25505</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0" name="Shape 8"/>
          <p:cNvSpPr/>
          <p:nvPr/>
        </p:nvSpPr>
        <p:spPr>
          <a:xfrm>
            <a:off x="658368" y="3566160"/>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1" name="Text 9"/>
          <p:cNvSpPr/>
          <p:nvPr/>
        </p:nvSpPr>
        <p:spPr>
          <a:xfrm>
            <a:off x="877824" y="3685032"/>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Nie, J.X. et al. (2023) </a:t>
            </a:r>
            <a:r>
              <a:rPr lang="en-US" sz="1060" dirty="0">
                <a:solidFill>
                  <a:srgbClr val="24303A"/>
                </a:solidFill>
                <a:latin typeface="Times New Roman" pitchFamily="34" charset="0"/>
                <a:ea typeface="Times New Roman" pitchFamily="34" charset="-122"/>
                <a:cs typeface="Times New Roman" pitchFamily="34" charset="-120"/>
              </a:rPr>
              <a:t>‘The Perceived Ease of Use and Perceived Usefulness of a Web-Based Interprofessional Communication and Collaboration Platform in the Hospital Setting: Interview Study With Health Care Providers’, JMIR Human Factors, 10, e39051.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https://doi.org/10.2196/39051</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2" name="Shape 10"/>
          <p:cNvSpPr/>
          <p:nvPr/>
        </p:nvSpPr>
        <p:spPr>
          <a:xfrm>
            <a:off x="658368" y="4471416"/>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dirty="0"/>
          </a:p>
        </p:txBody>
      </p:sp>
      <p:sp>
        <p:nvSpPr>
          <p:cNvPr id="13" name="Text 11"/>
          <p:cNvSpPr/>
          <p:nvPr/>
        </p:nvSpPr>
        <p:spPr>
          <a:xfrm>
            <a:off x="877824" y="4590288"/>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Richards, M., Honner, K., Smith, J.L., Ji, E., Seeckun, B.A., Stevens, C.J. and Jones, C. (2025) </a:t>
            </a:r>
            <a:r>
              <a:rPr lang="en-US" sz="1060" dirty="0">
                <a:solidFill>
                  <a:srgbClr val="24303A"/>
                </a:solidFill>
                <a:latin typeface="Times New Roman" pitchFamily="34" charset="0"/>
                <a:ea typeface="Times New Roman" pitchFamily="34" charset="-122"/>
                <a:cs typeface="Times New Roman" pitchFamily="34" charset="-120"/>
              </a:rPr>
              <a:t>‘Adapting “Listen N Talk”: Developing a Personalized Communication App with Culturally and Linguistically Diverse Residents in Aged Care’, Clinical Interventions in Aging, 20, pp. 259–271.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https://doi.org/10.2147/CIA.S503300</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4" name="Shape 12"/>
          <p:cNvSpPr/>
          <p:nvPr/>
        </p:nvSpPr>
        <p:spPr>
          <a:xfrm>
            <a:off x="658368" y="5376672"/>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5" name="Text 13"/>
          <p:cNvSpPr/>
          <p:nvPr/>
        </p:nvSpPr>
        <p:spPr>
          <a:xfrm>
            <a:off x="877824" y="5495544"/>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Silvera-Tawil, D., Pocock, C., Bradford, D., Donnell, A., Freyne, J., Harrap, K. and Brinkmann, S. (2021) </a:t>
            </a:r>
            <a:r>
              <a:rPr lang="en-US" sz="1060" dirty="0">
                <a:solidFill>
                  <a:srgbClr val="24303A"/>
                </a:solidFill>
                <a:latin typeface="Times New Roman" pitchFamily="34" charset="0"/>
                <a:ea typeface="Times New Roman" pitchFamily="34" charset="-122"/>
                <a:cs typeface="Times New Roman" pitchFamily="34" charset="-120"/>
              </a:rPr>
              <a:t>‘Enabling Nurse-Patient Communication With a Mobile App: Controlled Pretest-Posttest Study With Nurses and Non–English-Speaking Patients’, JMIR Nursing, 4(3), e19709.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https://doi.org/10.2196/19709</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1"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10</a:t>
            </a:fld>
            <a:endParaRPr lang="en-US" dirty="0"/>
          </a:p>
        </p:txBody>
      </p:sp>
      <p:sp>
        <p:nvSpPr>
          <p:cNvPr id="32" name="roadmap-kicker"/>
          <p:cNvSpPr txBox="1"/>
          <p:nvPr/>
        </p:nvSpPr>
        <p:spPr>
          <a:xfrm>
            <a:off x="594360" y="329184"/>
            <a:ext cx="3657600" cy="292608"/>
          </a:xfrm>
          <a:prstGeom prst="rect">
            <a:avLst/>
          </a:prstGeom>
          <a:noFill/>
        </p:spPr>
        <p:txBody>
          <a:bodyPr wrap="none" lIns="0" tIns="0" rIns="0" bIns="0" anchor="t">
            <a:spAutoFit/>
          </a:bodyPr>
          <a:lstStyle/>
          <a:p>
            <a:pPr algn="l"/>
            <a:r>
              <a:rPr sz="1200" b="1" dirty="0">
                <a:solidFill>
                  <a:srgbClr val="173D4F"/>
                </a:solidFill>
                <a:latin typeface="Arial"/>
              </a:rPr>
              <a:t>CONTENTS</a:t>
            </a:r>
          </a:p>
        </p:txBody>
      </p:sp>
      <p:sp>
        <p:nvSpPr>
          <p:cNvPr id="33" name="roadmap-title"/>
          <p:cNvSpPr txBox="1"/>
          <p:nvPr/>
        </p:nvSpPr>
        <p:spPr>
          <a:xfrm>
            <a:off x="594360" y="658368"/>
            <a:ext cx="10789920" cy="457200"/>
          </a:xfrm>
          <a:prstGeom prst="rect">
            <a:avLst/>
          </a:prstGeom>
          <a:noFill/>
        </p:spPr>
        <p:txBody>
          <a:bodyPr wrap="none" lIns="0" tIns="0" rIns="0" bIns="0" anchor="t">
            <a:spAutoFit/>
          </a:bodyPr>
          <a:lstStyle/>
          <a:p>
            <a:pPr algn="l"/>
            <a:r>
              <a:rPr sz="2400" b="1" dirty="0">
                <a:solidFill>
                  <a:srgbClr val="182A36"/>
                </a:solidFill>
                <a:latin typeface="Arial"/>
              </a:rPr>
              <a:t>Presentation roadmap: full group flow</a:t>
            </a:r>
          </a:p>
        </p:txBody>
      </p:sp>
      <p:sp>
        <p:nvSpPr>
          <p:cNvPr id="34" name="roadmap-part1"/>
          <p:cNvSpPr txBox="1"/>
          <p:nvPr/>
        </p:nvSpPr>
        <p:spPr>
          <a:xfrm>
            <a:off x="841248" y="1307592"/>
            <a:ext cx="5074920" cy="292608"/>
          </a:xfrm>
          <a:prstGeom prst="rect">
            <a:avLst/>
          </a:prstGeom>
          <a:noFill/>
        </p:spPr>
        <p:txBody>
          <a:bodyPr wrap="none" lIns="0" tIns="0" rIns="0" bIns="0" anchor="t">
            <a:spAutoFit/>
          </a:bodyPr>
          <a:lstStyle/>
          <a:p>
            <a:pPr algn="l"/>
            <a:r>
              <a:rPr sz="1100" b="1" dirty="0">
                <a:solidFill>
                  <a:srgbClr val="1B6F7F"/>
                </a:solidFill>
                <a:latin typeface="Arial"/>
              </a:rPr>
              <a:t>Part 1: initial recommendation</a:t>
            </a:r>
          </a:p>
        </p:txBody>
      </p:sp>
      <p:sp>
        <p:nvSpPr>
          <p:cNvPr id="35" name="roadmap-part2"/>
          <p:cNvSpPr txBox="1"/>
          <p:nvPr/>
        </p:nvSpPr>
        <p:spPr>
          <a:xfrm>
            <a:off x="6355080" y="1307592"/>
            <a:ext cx="5074920" cy="292608"/>
          </a:xfrm>
          <a:prstGeom prst="rect">
            <a:avLst/>
          </a:prstGeom>
          <a:noFill/>
        </p:spPr>
        <p:txBody>
          <a:bodyPr wrap="none" lIns="0" tIns="0" rIns="0" bIns="0" anchor="t">
            <a:spAutoFit/>
          </a:bodyPr>
          <a:lstStyle/>
          <a:p>
            <a:pPr algn="l"/>
            <a:r>
              <a:rPr sz="1100" b="1" dirty="0">
                <a:solidFill>
                  <a:srgbClr val="1B6F7F"/>
                </a:solidFill>
                <a:latin typeface="Arial"/>
              </a:rPr>
              <a:t>Part 2: practical use and safe adoption</a:t>
            </a:r>
          </a:p>
        </p:txBody>
      </p:sp>
      <p:sp>
        <p:nvSpPr>
          <p:cNvPr id="36" name="roadmap-box-01"/>
          <p:cNvSpPr/>
          <p:nvPr/>
        </p:nvSpPr>
        <p:spPr>
          <a:xfrm>
            <a:off x="841248" y="1691640"/>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roadmap-num-01"/>
          <p:cNvSpPr/>
          <p:nvPr/>
        </p:nvSpPr>
        <p:spPr>
          <a:xfrm>
            <a:off x="1005840" y="1828800"/>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01</a:t>
            </a:r>
          </a:p>
        </p:txBody>
      </p:sp>
      <p:sp>
        <p:nvSpPr>
          <p:cNvPr id="38" name="roadmap-head-01"/>
          <p:cNvSpPr txBox="1"/>
          <p:nvPr/>
        </p:nvSpPr>
        <p:spPr>
          <a:xfrm>
            <a:off x="1444752" y="1801368"/>
            <a:ext cx="4023360" cy="155448"/>
          </a:xfrm>
          <a:prstGeom prst="rect">
            <a:avLst/>
          </a:prstGeom>
          <a:noFill/>
        </p:spPr>
        <p:txBody>
          <a:bodyPr wrap="none" lIns="0" tIns="0" rIns="0" bIns="0" anchor="t">
            <a:spAutoFit/>
          </a:bodyPr>
          <a:lstStyle/>
          <a:p>
            <a:pPr algn="l"/>
            <a:r>
              <a:rPr sz="1050" b="1" dirty="0">
                <a:solidFill>
                  <a:srgbClr val="182A36"/>
                </a:solidFill>
                <a:latin typeface="Arial"/>
              </a:rPr>
              <a:t>Workplace task</a:t>
            </a:r>
          </a:p>
        </p:txBody>
      </p:sp>
      <p:sp>
        <p:nvSpPr>
          <p:cNvPr id="39" name="roadmap-sub-01"/>
          <p:cNvSpPr txBox="1"/>
          <p:nvPr/>
        </p:nvSpPr>
        <p:spPr>
          <a:xfrm>
            <a:off x="1444752" y="2011680"/>
            <a:ext cx="4114800" cy="164592"/>
          </a:xfrm>
          <a:prstGeom prst="rect">
            <a:avLst/>
          </a:prstGeom>
          <a:noFill/>
        </p:spPr>
        <p:txBody>
          <a:bodyPr wrap="none" lIns="0" tIns="0" rIns="0" bIns="0" anchor="t">
            <a:spAutoFit/>
          </a:bodyPr>
          <a:lstStyle/>
          <a:p>
            <a:pPr algn="l"/>
            <a:r>
              <a:rPr sz="860" b="0" dirty="0">
                <a:solidFill>
                  <a:srgbClr val="58656E"/>
                </a:solidFill>
                <a:latin typeface="Arial"/>
              </a:rPr>
              <a:t>Staff communication and daily updates</a:t>
            </a:r>
          </a:p>
        </p:txBody>
      </p:sp>
      <p:sp>
        <p:nvSpPr>
          <p:cNvPr id="40" name="roadmap-box-02"/>
          <p:cNvSpPr/>
          <p:nvPr/>
        </p:nvSpPr>
        <p:spPr>
          <a:xfrm>
            <a:off x="841248" y="2459736"/>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1" name="roadmap-num-02"/>
          <p:cNvSpPr/>
          <p:nvPr/>
        </p:nvSpPr>
        <p:spPr>
          <a:xfrm>
            <a:off x="1005840" y="2596896"/>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02</a:t>
            </a:r>
          </a:p>
        </p:txBody>
      </p:sp>
      <p:sp>
        <p:nvSpPr>
          <p:cNvPr id="42" name="roadmap-head-02"/>
          <p:cNvSpPr txBox="1"/>
          <p:nvPr/>
        </p:nvSpPr>
        <p:spPr>
          <a:xfrm>
            <a:off x="1444752" y="2569464"/>
            <a:ext cx="4023360" cy="155448"/>
          </a:xfrm>
          <a:prstGeom prst="rect">
            <a:avLst/>
          </a:prstGeom>
          <a:noFill/>
        </p:spPr>
        <p:txBody>
          <a:bodyPr wrap="none" lIns="0" tIns="0" rIns="0" bIns="0" anchor="t">
            <a:spAutoFit/>
          </a:bodyPr>
          <a:lstStyle/>
          <a:p>
            <a:pPr algn="l"/>
            <a:r>
              <a:rPr sz="1050" b="1" dirty="0">
                <a:solidFill>
                  <a:srgbClr val="182A36"/>
                </a:solidFill>
                <a:latin typeface="Arial"/>
              </a:rPr>
              <a:t>Tool choice</a:t>
            </a:r>
          </a:p>
        </p:txBody>
      </p:sp>
      <p:sp>
        <p:nvSpPr>
          <p:cNvPr id="43" name="roadmap-sub-02"/>
          <p:cNvSpPr txBox="1"/>
          <p:nvPr/>
        </p:nvSpPr>
        <p:spPr>
          <a:xfrm>
            <a:off x="1444752" y="2779776"/>
            <a:ext cx="4114800" cy="164592"/>
          </a:xfrm>
          <a:prstGeom prst="rect">
            <a:avLst/>
          </a:prstGeom>
          <a:noFill/>
        </p:spPr>
        <p:txBody>
          <a:bodyPr wrap="none" lIns="0" tIns="0" rIns="0" bIns="0" anchor="t">
            <a:spAutoFit/>
          </a:bodyPr>
          <a:lstStyle/>
          <a:p>
            <a:pPr algn="l"/>
            <a:r>
              <a:rPr sz="860" b="0" dirty="0">
                <a:solidFill>
                  <a:srgbClr val="58656E"/>
                </a:solidFill>
                <a:latin typeface="Arial"/>
              </a:rPr>
              <a:t>Why Microsoft Teams fits the task</a:t>
            </a:r>
          </a:p>
        </p:txBody>
      </p:sp>
      <p:sp>
        <p:nvSpPr>
          <p:cNvPr id="44" name="roadmap-box-03"/>
          <p:cNvSpPr/>
          <p:nvPr/>
        </p:nvSpPr>
        <p:spPr>
          <a:xfrm>
            <a:off x="841248" y="3227832"/>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roadmap-num-03"/>
          <p:cNvSpPr/>
          <p:nvPr/>
        </p:nvSpPr>
        <p:spPr>
          <a:xfrm>
            <a:off x="1005840" y="3364992"/>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03</a:t>
            </a:r>
          </a:p>
        </p:txBody>
      </p:sp>
      <p:sp>
        <p:nvSpPr>
          <p:cNvPr id="46" name="roadmap-head-03"/>
          <p:cNvSpPr txBox="1"/>
          <p:nvPr/>
        </p:nvSpPr>
        <p:spPr>
          <a:xfrm>
            <a:off x="1444752" y="3337560"/>
            <a:ext cx="4023360" cy="155448"/>
          </a:xfrm>
          <a:prstGeom prst="rect">
            <a:avLst/>
          </a:prstGeom>
          <a:noFill/>
        </p:spPr>
        <p:txBody>
          <a:bodyPr wrap="none" lIns="0" tIns="0" rIns="0" bIns="0" anchor="t">
            <a:spAutoFit/>
          </a:bodyPr>
          <a:lstStyle/>
          <a:p>
            <a:pPr algn="l"/>
            <a:r>
              <a:rPr sz="1050" b="1" dirty="0">
                <a:solidFill>
                  <a:srgbClr val="182A36"/>
                </a:solidFill>
                <a:latin typeface="Arial"/>
              </a:rPr>
              <a:t>Efficiency</a:t>
            </a:r>
          </a:p>
        </p:txBody>
      </p:sp>
      <p:sp>
        <p:nvSpPr>
          <p:cNvPr id="47" name="roadmap-sub-03"/>
          <p:cNvSpPr txBox="1"/>
          <p:nvPr/>
        </p:nvSpPr>
        <p:spPr>
          <a:xfrm>
            <a:off x="1444752" y="3547872"/>
            <a:ext cx="4114800" cy="164592"/>
          </a:xfrm>
          <a:prstGeom prst="rect">
            <a:avLst/>
          </a:prstGeom>
          <a:noFill/>
        </p:spPr>
        <p:txBody>
          <a:bodyPr wrap="none" lIns="0" tIns="0" rIns="0" bIns="0" anchor="t">
            <a:spAutoFit/>
          </a:bodyPr>
          <a:lstStyle/>
          <a:p>
            <a:pPr algn="l"/>
            <a:r>
              <a:rPr sz="860" b="0" dirty="0">
                <a:solidFill>
                  <a:srgbClr val="58656E"/>
                </a:solidFill>
                <a:latin typeface="Arial"/>
              </a:rPr>
              <a:t>How the workflow reduces fragmentation</a:t>
            </a:r>
          </a:p>
        </p:txBody>
      </p:sp>
      <p:sp>
        <p:nvSpPr>
          <p:cNvPr id="48" name="roadmap-box-04"/>
          <p:cNvSpPr/>
          <p:nvPr/>
        </p:nvSpPr>
        <p:spPr>
          <a:xfrm>
            <a:off x="841248" y="3995928"/>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roadmap-num-04"/>
          <p:cNvSpPr/>
          <p:nvPr/>
        </p:nvSpPr>
        <p:spPr>
          <a:xfrm>
            <a:off x="1005840" y="4133088"/>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04</a:t>
            </a:r>
          </a:p>
        </p:txBody>
      </p:sp>
      <p:sp>
        <p:nvSpPr>
          <p:cNvPr id="50" name="roadmap-head-04"/>
          <p:cNvSpPr txBox="1"/>
          <p:nvPr/>
        </p:nvSpPr>
        <p:spPr>
          <a:xfrm>
            <a:off x="1444752" y="4105656"/>
            <a:ext cx="4023360" cy="155448"/>
          </a:xfrm>
          <a:prstGeom prst="rect">
            <a:avLst/>
          </a:prstGeom>
          <a:noFill/>
        </p:spPr>
        <p:txBody>
          <a:bodyPr wrap="none" lIns="0" tIns="0" rIns="0" bIns="0" anchor="t">
            <a:spAutoFit/>
          </a:bodyPr>
          <a:lstStyle/>
          <a:p>
            <a:pPr algn="l"/>
            <a:r>
              <a:rPr sz="1050" b="1" dirty="0">
                <a:solidFill>
                  <a:srgbClr val="182A36"/>
                </a:solidFill>
                <a:latin typeface="Arial"/>
              </a:rPr>
              <a:t>Evaluation</a:t>
            </a:r>
          </a:p>
        </p:txBody>
      </p:sp>
      <p:sp>
        <p:nvSpPr>
          <p:cNvPr id="51" name="roadmap-sub-04"/>
          <p:cNvSpPr txBox="1"/>
          <p:nvPr/>
        </p:nvSpPr>
        <p:spPr>
          <a:xfrm>
            <a:off x="1444752" y="4315968"/>
            <a:ext cx="4114800" cy="164592"/>
          </a:xfrm>
          <a:prstGeom prst="rect">
            <a:avLst/>
          </a:prstGeom>
          <a:noFill/>
        </p:spPr>
        <p:txBody>
          <a:bodyPr wrap="none" lIns="0" tIns="0" rIns="0" bIns="0" anchor="t">
            <a:spAutoFit/>
          </a:bodyPr>
          <a:lstStyle/>
          <a:p>
            <a:pPr algn="l"/>
            <a:r>
              <a:rPr sz="860" b="0" dirty="0">
                <a:solidFill>
                  <a:srgbClr val="58656E"/>
                </a:solidFill>
                <a:latin typeface="Arial"/>
              </a:rPr>
              <a:t>Advantages, limitations and safeguards</a:t>
            </a:r>
          </a:p>
        </p:txBody>
      </p:sp>
      <p:sp>
        <p:nvSpPr>
          <p:cNvPr id="52" name="roadmap-box-05"/>
          <p:cNvSpPr/>
          <p:nvPr/>
        </p:nvSpPr>
        <p:spPr>
          <a:xfrm>
            <a:off x="841248" y="4764024"/>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3" name="roadmap-num-05"/>
          <p:cNvSpPr/>
          <p:nvPr/>
        </p:nvSpPr>
        <p:spPr>
          <a:xfrm>
            <a:off x="1005840" y="4901184"/>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05</a:t>
            </a:r>
          </a:p>
        </p:txBody>
      </p:sp>
      <p:sp>
        <p:nvSpPr>
          <p:cNvPr id="54" name="roadmap-head-05"/>
          <p:cNvSpPr txBox="1"/>
          <p:nvPr/>
        </p:nvSpPr>
        <p:spPr>
          <a:xfrm>
            <a:off x="1444752" y="4873752"/>
            <a:ext cx="4023360" cy="155448"/>
          </a:xfrm>
          <a:prstGeom prst="rect">
            <a:avLst/>
          </a:prstGeom>
          <a:noFill/>
        </p:spPr>
        <p:txBody>
          <a:bodyPr wrap="none" lIns="0" tIns="0" rIns="0" bIns="0" anchor="t">
            <a:spAutoFit/>
          </a:bodyPr>
          <a:lstStyle/>
          <a:p>
            <a:pPr algn="l"/>
            <a:r>
              <a:rPr sz="1050" b="1" dirty="0">
                <a:solidFill>
                  <a:srgbClr val="182A36"/>
                </a:solidFill>
                <a:latin typeface="Arial"/>
              </a:rPr>
              <a:t>Recommendation</a:t>
            </a:r>
          </a:p>
        </p:txBody>
      </p:sp>
      <p:sp>
        <p:nvSpPr>
          <p:cNvPr id="55" name="roadmap-sub-05"/>
          <p:cNvSpPr txBox="1"/>
          <p:nvPr/>
        </p:nvSpPr>
        <p:spPr>
          <a:xfrm>
            <a:off x="1444752" y="5084064"/>
            <a:ext cx="4114800" cy="164592"/>
          </a:xfrm>
          <a:prstGeom prst="rect">
            <a:avLst/>
          </a:prstGeom>
          <a:noFill/>
        </p:spPr>
        <p:txBody>
          <a:bodyPr wrap="none" lIns="0" tIns="0" rIns="0" bIns="0" anchor="t">
            <a:spAutoFit/>
          </a:bodyPr>
          <a:lstStyle/>
          <a:p>
            <a:pPr algn="l"/>
            <a:r>
              <a:rPr sz="860" b="0" dirty="0">
                <a:solidFill>
                  <a:srgbClr val="58656E"/>
                </a:solidFill>
                <a:latin typeface="Arial"/>
              </a:rPr>
              <a:t>Controlled pilot for Ashford</a:t>
            </a:r>
          </a:p>
        </p:txBody>
      </p:sp>
      <p:sp>
        <p:nvSpPr>
          <p:cNvPr id="56" name="roadmap-box-06"/>
          <p:cNvSpPr/>
          <p:nvPr/>
        </p:nvSpPr>
        <p:spPr>
          <a:xfrm>
            <a:off x="6355080" y="1691640"/>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7" name="roadmap-num-06"/>
          <p:cNvSpPr/>
          <p:nvPr/>
        </p:nvSpPr>
        <p:spPr>
          <a:xfrm>
            <a:off x="6519672" y="1828800"/>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06</a:t>
            </a:r>
          </a:p>
        </p:txBody>
      </p:sp>
      <p:sp>
        <p:nvSpPr>
          <p:cNvPr id="58" name="roadmap-head-06"/>
          <p:cNvSpPr txBox="1"/>
          <p:nvPr/>
        </p:nvSpPr>
        <p:spPr>
          <a:xfrm>
            <a:off x="6958584" y="1801368"/>
            <a:ext cx="4023360" cy="155448"/>
          </a:xfrm>
          <a:prstGeom prst="rect">
            <a:avLst/>
          </a:prstGeom>
          <a:noFill/>
        </p:spPr>
        <p:txBody>
          <a:bodyPr wrap="none" lIns="0" tIns="0" rIns="0" bIns="0" anchor="t">
            <a:spAutoFit/>
          </a:bodyPr>
          <a:lstStyle/>
          <a:p>
            <a:pPr algn="l"/>
            <a:r>
              <a:rPr sz="1050" b="1" dirty="0">
                <a:solidFill>
                  <a:srgbClr val="182A36"/>
                </a:solidFill>
                <a:latin typeface="Arial"/>
              </a:rPr>
              <a:t>Daily practice</a:t>
            </a:r>
          </a:p>
        </p:txBody>
      </p:sp>
      <p:sp>
        <p:nvSpPr>
          <p:cNvPr id="59" name="roadmap-sub-06"/>
          <p:cNvSpPr txBox="1"/>
          <p:nvPr/>
        </p:nvSpPr>
        <p:spPr>
          <a:xfrm>
            <a:off x="6958584" y="2011680"/>
            <a:ext cx="4114800" cy="164592"/>
          </a:xfrm>
          <a:prstGeom prst="rect">
            <a:avLst/>
          </a:prstGeom>
          <a:noFill/>
        </p:spPr>
        <p:txBody>
          <a:bodyPr wrap="none" lIns="0" tIns="0" rIns="0" bIns="0" anchor="t">
            <a:spAutoFit/>
          </a:bodyPr>
          <a:lstStyle/>
          <a:p>
            <a:pPr algn="l"/>
            <a:r>
              <a:rPr sz="860" b="0" dirty="0">
                <a:solidFill>
                  <a:srgbClr val="58656E"/>
                </a:solidFill>
                <a:latin typeface="Arial"/>
              </a:rPr>
              <a:t>How staff use Teams during a shift</a:t>
            </a:r>
          </a:p>
        </p:txBody>
      </p:sp>
      <p:sp>
        <p:nvSpPr>
          <p:cNvPr id="60" name="roadmap-box-07"/>
          <p:cNvSpPr/>
          <p:nvPr/>
        </p:nvSpPr>
        <p:spPr>
          <a:xfrm>
            <a:off x="6355080" y="2459736"/>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1" name="roadmap-num-07"/>
          <p:cNvSpPr/>
          <p:nvPr/>
        </p:nvSpPr>
        <p:spPr>
          <a:xfrm>
            <a:off x="6519672" y="2596896"/>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07</a:t>
            </a:r>
          </a:p>
        </p:txBody>
      </p:sp>
      <p:sp>
        <p:nvSpPr>
          <p:cNvPr id="62" name="roadmap-head-07"/>
          <p:cNvSpPr txBox="1"/>
          <p:nvPr/>
        </p:nvSpPr>
        <p:spPr>
          <a:xfrm>
            <a:off x="6958584" y="2569464"/>
            <a:ext cx="4023360" cy="155448"/>
          </a:xfrm>
          <a:prstGeom prst="rect">
            <a:avLst/>
          </a:prstGeom>
          <a:noFill/>
        </p:spPr>
        <p:txBody>
          <a:bodyPr wrap="none" lIns="0" tIns="0" rIns="0" bIns="0" anchor="t">
            <a:spAutoFit/>
          </a:bodyPr>
          <a:lstStyle/>
          <a:p>
            <a:pPr algn="l"/>
            <a:r>
              <a:rPr sz="1050" b="1" dirty="0">
                <a:solidFill>
                  <a:srgbClr val="182A36"/>
                </a:solidFill>
                <a:latin typeface="Arial"/>
              </a:rPr>
              <a:t>Channel design</a:t>
            </a:r>
          </a:p>
        </p:txBody>
      </p:sp>
      <p:sp>
        <p:nvSpPr>
          <p:cNvPr id="63" name="roadmap-sub-07"/>
          <p:cNvSpPr txBox="1"/>
          <p:nvPr/>
        </p:nvSpPr>
        <p:spPr>
          <a:xfrm>
            <a:off x="6958584" y="2779776"/>
            <a:ext cx="4114800" cy="164592"/>
          </a:xfrm>
          <a:prstGeom prst="rect">
            <a:avLst/>
          </a:prstGeom>
          <a:noFill/>
        </p:spPr>
        <p:txBody>
          <a:bodyPr wrap="none" lIns="0" tIns="0" rIns="0" bIns="0" anchor="t">
            <a:spAutoFit/>
          </a:bodyPr>
          <a:lstStyle/>
          <a:p>
            <a:pPr algn="l"/>
            <a:r>
              <a:rPr sz="860" b="0" dirty="0">
                <a:solidFill>
                  <a:srgbClr val="58656E"/>
                </a:solidFill>
                <a:latin typeface="Arial"/>
              </a:rPr>
              <a:t>Clear spaces for different update types</a:t>
            </a:r>
          </a:p>
        </p:txBody>
      </p:sp>
      <p:sp>
        <p:nvSpPr>
          <p:cNvPr id="64" name="roadmap-box-08"/>
          <p:cNvSpPr/>
          <p:nvPr/>
        </p:nvSpPr>
        <p:spPr>
          <a:xfrm>
            <a:off x="6355080" y="3227832"/>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5" name="roadmap-num-08"/>
          <p:cNvSpPr/>
          <p:nvPr/>
        </p:nvSpPr>
        <p:spPr>
          <a:xfrm>
            <a:off x="6519672" y="3364992"/>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08</a:t>
            </a:r>
          </a:p>
        </p:txBody>
      </p:sp>
      <p:sp>
        <p:nvSpPr>
          <p:cNvPr id="66" name="roadmap-head-08"/>
          <p:cNvSpPr txBox="1"/>
          <p:nvPr/>
        </p:nvSpPr>
        <p:spPr>
          <a:xfrm>
            <a:off x="6958584" y="3337560"/>
            <a:ext cx="4023360" cy="155448"/>
          </a:xfrm>
          <a:prstGeom prst="rect">
            <a:avLst/>
          </a:prstGeom>
          <a:noFill/>
        </p:spPr>
        <p:txBody>
          <a:bodyPr wrap="none" lIns="0" tIns="0" rIns="0" bIns="0" anchor="t">
            <a:spAutoFit/>
          </a:bodyPr>
          <a:lstStyle/>
          <a:p>
            <a:pPr algn="l"/>
            <a:r>
              <a:rPr sz="1050" b="1" dirty="0">
                <a:solidFill>
                  <a:srgbClr val="182A36"/>
                </a:solidFill>
                <a:latin typeface="Arial"/>
              </a:rPr>
              <a:t>Safe communication</a:t>
            </a:r>
          </a:p>
        </p:txBody>
      </p:sp>
      <p:sp>
        <p:nvSpPr>
          <p:cNvPr id="67" name="roadmap-sub-08"/>
          <p:cNvSpPr txBox="1"/>
          <p:nvPr/>
        </p:nvSpPr>
        <p:spPr>
          <a:xfrm>
            <a:off x="6958584" y="3547872"/>
            <a:ext cx="4114800" cy="164592"/>
          </a:xfrm>
          <a:prstGeom prst="rect">
            <a:avLst/>
          </a:prstGeom>
          <a:noFill/>
        </p:spPr>
        <p:txBody>
          <a:bodyPr wrap="none" lIns="0" tIns="0" rIns="0" bIns="0" anchor="t">
            <a:spAutoFit/>
          </a:bodyPr>
          <a:lstStyle/>
          <a:p>
            <a:pPr algn="l"/>
            <a:r>
              <a:rPr sz="860" b="0" dirty="0">
                <a:solidFill>
                  <a:srgbClr val="58656E"/>
                </a:solidFill>
                <a:latin typeface="Arial"/>
              </a:rPr>
              <a:t>Protecting service users and staff</a:t>
            </a:r>
          </a:p>
        </p:txBody>
      </p:sp>
      <p:sp>
        <p:nvSpPr>
          <p:cNvPr id="68" name="roadmap-box-09"/>
          <p:cNvSpPr/>
          <p:nvPr/>
        </p:nvSpPr>
        <p:spPr>
          <a:xfrm>
            <a:off x="6355080" y="3995928"/>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9" name="roadmap-num-09"/>
          <p:cNvSpPr/>
          <p:nvPr/>
        </p:nvSpPr>
        <p:spPr>
          <a:xfrm>
            <a:off x="6519672" y="4133088"/>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09</a:t>
            </a:r>
          </a:p>
        </p:txBody>
      </p:sp>
      <p:sp>
        <p:nvSpPr>
          <p:cNvPr id="70" name="roadmap-head-09"/>
          <p:cNvSpPr txBox="1"/>
          <p:nvPr/>
        </p:nvSpPr>
        <p:spPr>
          <a:xfrm>
            <a:off x="6958584" y="4105656"/>
            <a:ext cx="4023360" cy="155448"/>
          </a:xfrm>
          <a:prstGeom prst="rect">
            <a:avLst/>
          </a:prstGeom>
          <a:noFill/>
        </p:spPr>
        <p:txBody>
          <a:bodyPr wrap="none" lIns="0" tIns="0" rIns="0" bIns="0" anchor="t">
            <a:spAutoFit/>
          </a:bodyPr>
          <a:lstStyle/>
          <a:p>
            <a:pPr algn="l"/>
            <a:r>
              <a:rPr sz="1050" b="1" dirty="0">
                <a:solidFill>
                  <a:srgbClr val="182A36"/>
                </a:solidFill>
                <a:latin typeface="Arial"/>
              </a:rPr>
              <a:t>Staff adoption</a:t>
            </a:r>
          </a:p>
        </p:txBody>
      </p:sp>
      <p:sp>
        <p:nvSpPr>
          <p:cNvPr id="71" name="roadmap-sub-09"/>
          <p:cNvSpPr txBox="1"/>
          <p:nvPr/>
        </p:nvSpPr>
        <p:spPr>
          <a:xfrm>
            <a:off x="6958584" y="4315968"/>
            <a:ext cx="4114800" cy="164592"/>
          </a:xfrm>
          <a:prstGeom prst="rect">
            <a:avLst/>
          </a:prstGeom>
          <a:noFill/>
        </p:spPr>
        <p:txBody>
          <a:bodyPr wrap="none" lIns="0" tIns="0" rIns="0" bIns="0" anchor="t">
            <a:spAutoFit/>
          </a:bodyPr>
          <a:lstStyle/>
          <a:p>
            <a:pPr algn="l"/>
            <a:r>
              <a:rPr sz="860" b="0" dirty="0">
                <a:solidFill>
                  <a:srgbClr val="58656E"/>
                </a:solidFill>
                <a:latin typeface="Arial"/>
              </a:rPr>
              <a:t>Training, support and digital confidence</a:t>
            </a:r>
          </a:p>
        </p:txBody>
      </p:sp>
      <p:sp>
        <p:nvSpPr>
          <p:cNvPr id="72" name="roadmap-box-10"/>
          <p:cNvSpPr/>
          <p:nvPr/>
        </p:nvSpPr>
        <p:spPr>
          <a:xfrm>
            <a:off x="6355080" y="4764024"/>
            <a:ext cx="4983480" cy="585216"/>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3" name="roadmap-num-10"/>
          <p:cNvSpPr/>
          <p:nvPr/>
        </p:nvSpPr>
        <p:spPr>
          <a:xfrm>
            <a:off x="6519672" y="4901184"/>
            <a:ext cx="310896" cy="310896"/>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10</a:t>
            </a:r>
          </a:p>
        </p:txBody>
      </p:sp>
      <p:sp>
        <p:nvSpPr>
          <p:cNvPr id="74" name="roadmap-head-10"/>
          <p:cNvSpPr txBox="1"/>
          <p:nvPr/>
        </p:nvSpPr>
        <p:spPr>
          <a:xfrm>
            <a:off x="6958584" y="4873752"/>
            <a:ext cx="4023360" cy="155448"/>
          </a:xfrm>
          <a:prstGeom prst="rect">
            <a:avLst/>
          </a:prstGeom>
          <a:noFill/>
        </p:spPr>
        <p:txBody>
          <a:bodyPr wrap="none" lIns="0" tIns="0" rIns="0" bIns="0" anchor="t">
            <a:spAutoFit/>
          </a:bodyPr>
          <a:lstStyle/>
          <a:p>
            <a:pPr algn="l"/>
            <a:r>
              <a:rPr sz="1050" b="1" dirty="0">
                <a:solidFill>
                  <a:srgbClr val="182A36"/>
                </a:solidFill>
                <a:latin typeface="Arial"/>
              </a:rPr>
              <a:t>Success check</a:t>
            </a:r>
          </a:p>
        </p:txBody>
      </p:sp>
      <p:sp>
        <p:nvSpPr>
          <p:cNvPr id="75" name="roadmap-sub-10"/>
          <p:cNvSpPr txBox="1"/>
          <p:nvPr/>
        </p:nvSpPr>
        <p:spPr>
          <a:xfrm>
            <a:off x="6958584" y="5084064"/>
            <a:ext cx="4114800" cy="164592"/>
          </a:xfrm>
          <a:prstGeom prst="rect">
            <a:avLst/>
          </a:prstGeom>
          <a:noFill/>
        </p:spPr>
        <p:txBody>
          <a:bodyPr wrap="none" lIns="0" tIns="0" rIns="0" bIns="0" anchor="t">
            <a:spAutoFit/>
          </a:bodyPr>
          <a:lstStyle/>
          <a:p>
            <a:pPr algn="l"/>
            <a:r>
              <a:rPr sz="860" b="0" dirty="0">
                <a:solidFill>
                  <a:srgbClr val="58656E"/>
                </a:solidFill>
                <a:latin typeface="Arial"/>
              </a:rPr>
              <a:t>Measures and partner questions</a:t>
            </a:r>
          </a:p>
        </p:txBody>
      </p:sp>
      <p:sp>
        <p:nvSpPr>
          <p:cNvPr id="76" name="roadmap-note"/>
          <p:cNvSpPr txBox="1"/>
          <p:nvPr/>
        </p:nvSpPr>
        <p:spPr>
          <a:xfrm>
            <a:off x="841248" y="5788152"/>
            <a:ext cx="10241280" cy="320040"/>
          </a:xfrm>
          <a:prstGeom prst="rect">
            <a:avLst/>
          </a:prstGeom>
          <a:noFill/>
        </p:spPr>
        <p:txBody>
          <a:bodyPr wrap="none" lIns="0" tIns="0" rIns="0" bIns="0" anchor="t">
            <a:spAutoFit/>
          </a:bodyPr>
          <a:lstStyle/>
          <a:p>
            <a:pPr algn="l"/>
            <a:r>
              <a:rPr sz="1050" b="0" dirty="0">
                <a:solidFill>
                  <a:srgbClr val="58656E"/>
                </a:solidFill>
                <a:latin typeface="Arial"/>
              </a:rPr>
              <a:t>The roadmap now shows both the first student’s foundation slides and the added continuation slides, so the presentation feels connected.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CASE-STUDY NEED</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1. Workplace task: staff communication and daily updates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pic>
        <p:nvPicPr>
          <p:cNvPr id="5" name="Image 0" descr="/mnt/data/a_cozy_indoor_living_room_scene_with_soft_natural.png"/>
          <p:cNvPicPr>
            <a:picLocks noChangeAspect="1"/>
          </p:cNvPicPr>
          <p:nvPr/>
        </p:nvPicPr>
        <p:blipFill>
          <a:blip r:embed="rId3"/>
          <a:srcRect l="25392" r="25392"/>
          <a:stretch/>
        </p:blipFill>
        <p:spPr>
          <a:xfrm>
            <a:off x="7662672" y="1499616"/>
            <a:ext cx="3822192" cy="4370832"/>
          </a:xfrm>
          <a:prstGeom prst="rect">
            <a:avLst/>
          </a:prstGeom>
        </p:spPr>
      </p:pic>
      <p:sp>
        <p:nvSpPr>
          <p:cNvPr id="6" name="Shape 3"/>
          <p:cNvSpPr/>
          <p:nvPr/>
        </p:nvSpPr>
        <p:spPr>
          <a:xfrm>
            <a:off x="7662672" y="1499616"/>
            <a:ext cx="3822192" cy="4370832"/>
          </a:xfrm>
          <a:prstGeom prst="roundRect">
            <a:avLst>
              <a:gd name="adj" fmla="val 1196"/>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dirty="0"/>
          </a:p>
        </p:txBody>
      </p:sp>
      <p:sp>
        <p:nvSpPr>
          <p:cNvPr id="7" name="Shape 4"/>
          <p:cNvSpPr/>
          <p:nvPr/>
        </p:nvSpPr>
        <p:spPr>
          <a:xfrm>
            <a:off x="658368" y="1490472"/>
            <a:ext cx="1508760" cy="292608"/>
          </a:xfrm>
          <a:prstGeom prst="roundRect">
            <a:avLst>
              <a:gd name="adj" fmla="val 25000"/>
            </a:avLst>
          </a:prstGeom>
          <a:solidFill>
            <a:srgbClr val="DFF2F1"/>
          </a:solidFill>
          <a:ln w="12700">
            <a:solidFill>
              <a:srgbClr val="DFF2F1"/>
            </a:solidFill>
            <a:prstDash val="solid"/>
          </a:ln>
        </p:spPr>
        <p:txBody>
          <a:bodyPr/>
          <a:lstStyle/>
          <a:p>
            <a:endParaRPr lang="en-US" dirty="0"/>
          </a:p>
        </p:txBody>
      </p:sp>
      <p:sp>
        <p:nvSpPr>
          <p:cNvPr id="8" name="Text 5"/>
          <p:cNvSpPr/>
          <p:nvPr/>
        </p:nvSpPr>
        <p:spPr>
          <a:xfrm>
            <a:off x="731520" y="1540764"/>
            <a:ext cx="13624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2D8C8C"/>
                </a:solidFill>
                <a:latin typeface="Times New Roman" pitchFamily="34" charset="0"/>
                <a:ea typeface="Times New Roman" pitchFamily="34" charset="-122"/>
                <a:cs typeface="Times New Roman" pitchFamily="34" charset="-120"/>
              </a:rPr>
              <a:t>ASHFORD CONTEXT</a:t>
            </a:r>
            <a:endParaRPr lang="en-US" sz="1050" dirty="0"/>
          </a:p>
        </p:txBody>
      </p:sp>
      <p:sp>
        <p:nvSpPr>
          <p:cNvPr id="9" name="Text 6"/>
          <p:cNvSpPr/>
          <p:nvPr/>
        </p:nvSpPr>
        <p:spPr>
          <a:xfrm>
            <a:off x="658368" y="1901952"/>
            <a:ext cx="6537960" cy="841248"/>
          </a:xfrm>
          <a:prstGeom prst="rect">
            <a:avLst/>
          </a:prstGeom>
          <a:noFill/>
          <a:ln/>
        </p:spPr>
        <p:txBody>
          <a:bodyPr wrap="square" lIns="254" tIns="254" rIns="254" bIns="254" rtlCol="0" anchor="ctr">
            <a:normAutofit/>
          </a:bodyPr>
          <a:lstStyle/>
          <a:p>
            <a:pPr marL="0" indent="0">
              <a:buNone/>
            </a:pPr>
            <a:r>
              <a:rPr lang="en-US" sz="1700" dirty="0">
                <a:solidFill>
                  <a:srgbClr val="24303A"/>
                </a:solidFill>
                <a:latin typeface="Times New Roman" pitchFamily="34" charset="0"/>
                <a:ea typeface="Times New Roman" pitchFamily="34" charset="-122"/>
                <a:cs typeface="Times New Roman" pitchFamily="34" charset="-120"/>
              </a:rPr>
              <a:t>Staff work across service users’ homes, supported-living settings and the main office. Daily updates therefore need to reach the right people consistently, without relying on scattered phone calls or separate messages.</a:t>
            </a:r>
            <a:endParaRPr lang="en-US" sz="1700" dirty="0"/>
          </a:p>
        </p:txBody>
      </p:sp>
      <p:sp>
        <p:nvSpPr>
          <p:cNvPr id="10" name="Shape 7"/>
          <p:cNvSpPr/>
          <p:nvPr/>
        </p:nvSpPr>
        <p:spPr>
          <a:xfrm>
            <a:off x="658368" y="3035808"/>
            <a:ext cx="3127248" cy="886968"/>
          </a:xfrm>
          <a:prstGeom prst="roundRect">
            <a:avLst>
              <a:gd name="adj" fmla="val 6186"/>
            </a:avLst>
          </a:prstGeom>
          <a:solidFill>
            <a:srgbClr val="FBE9EA"/>
          </a:solidFill>
          <a:ln w="12700">
            <a:solidFill>
              <a:srgbClr val="F2C6CC"/>
            </a:solidFill>
            <a:prstDash val="solid"/>
          </a:ln>
          <a:effectLst>
            <a:outerShdw algn="bl" rotWithShape="0">
              <a:srgbClr val="000000">
                <a:alpha val="0"/>
              </a:srgbClr>
            </a:outerShdw>
          </a:effectLst>
        </p:spPr>
        <p:txBody>
          <a:bodyPr/>
          <a:lstStyle/>
          <a:p>
            <a:endParaRPr lang="en-US" dirty="0"/>
          </a:p>
        </p:txBody>
      </p:sp>
      <p:sp>
        <p:nvSpPr>
          <p:cNvPr id="11" name="Shape 8"/>
          <p:cNvSpPr/>
          <p:nvPr/>
        </p:nvSpPr>
        <p:spPr>
          <a:xfrm>
            <a:off x="822960" y="3246120"/>
            <a:ext cx="411480" cy="411480"/>
          </a:xfrm>
          <a:prstGeom prst="ellipse">
            <a:avLst/>
          </a:prstGeom>
          <a:solidFill>
            <a:srgbClr val="F6DADD"/>
          </a:solidFill>
          <a:ln w="12700">
            <a:solidFill>
              <a:srgbClr val="F6DADD"/>
            </a:solidFill>
            <a:prstDash val="solid"/>
          </a:ln>
        </p:spPr>
        <p:txBody>
          <a:bodyPr/>
          <a:lstStyle/>
          <a:p>
            <a:endParaRPr lang="en-US" dirty="0"/>
          </a:p>
        </p:txBody>
      </p:sp>
      <p:sp>
        <p:nvSpPr>
          <p:cNvPr id="12" name="Text 9"/>
          <p:cNvSpPr/>
          <p:nvPr/>
        </p:nvSpPr>
        <p:spPr>
          <a:xfrm>
            <a:off x="841248"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13" name="Text 10"/>
          <p:cNvSpPr/>
          <p:nvPr/>
        </p:nvSpPr>
        <p:spPr>
          <a:xfrm>
            <a:off x="1371600"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Missed updates</a:t>
            </a:r>
            <a:endParaRPr lang="en-US" sz="1400" dirty="0"/>
          </a:p>
        </p:txBody>
      </p:sp>
      <p:sp>
        <p:nvSpPr>
          <p:cNvPr id="14" name="Text 11"/>
          <p:cNvSpPr/>
          <p:nvPr/>
        </p:nvSpPr>
        <p:spPr>
          <a:xfrm>
            <a:off x="1371600" y="3419856"/>
            <a:ext cx="2212848" cy="356616"/>
          </a:xfrm>
          <a:prstGeom prst="rect">
            <a:avLst/>
          </a:prstGeom>
          <a:noFill/>
          <a:ln/>
        </p:spPr>
        <p:txBody>
          <a:bodyPr wrap="square" lIns="0" tIns="0" rIns="0" bIns="0" rtlCol="0" anchor="ctr">
            <a:normAutofit fontScale="85000" lnSpcReduction="100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Important information can be overlooked when staff use different communication routes.</a:t>
            </a:r>
            <a:endParaRPr lang="en-US" sz="1070" dirty="0"/>
          </a:p>
        </p:txBody>
      </p:sp>
      <p:sp>
        <p:nvSpPr>
          <p:cNvPr id="15" name="Shape 12"/>
          <p:cNvSpPr/>
          <p:nvPr/>
        </p:nvSpPr>
        <p:spPr>
          <a:xfrm>
            <a:off x="3977640" y="3035808"/>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6" name="Shape 13"/>
          <p:cNvSpPr/>
          <p:nvPr/>
        </p:nvSpPr>
        <p:spPr>
          <a:xfrm>
            <a:off x="4142232" y="3246120"/>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17" name="Text 14"/>
          <p:cNvSpPr/>
          <p:nvPr/>
        </p:nvSpPr>
        <p:spPr>
          <a:xfrm>
            <a:off x="4160520"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18" name="Text 15"/>
          <p:cNvSpPr/>
          <p:nvPr/>
        </p:nvSpPr>
        <p:spPr>
          <a:xfrm>
            <a:off x="4690872"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Duplicated work</a:t>
            </a:r>
            <a:endParaRPr lang="en-US" sz="1400" dirty="0"/>
          </a:p>
        </p:txBody>
      </p:sp>
      <p:sp>
        <p:nvSpPr>
          <p:cNvPr id="19" name="Text 16"/>
          <p:cNvSpPr/>
          <p:nvPr/>
        </p:nvSpPr>
        <p:spPr>
          <a:xfrm>
            <a:off x="4690872" y="3419856"/>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The same update may be repeated by several people or across several channels.</a:t>
            </a:r>
            <a:endParaRPr lang="en-US" sz="1070" dirty="0"/>
          </a:p>
        </p:txBody>
      </p:sp>
      <p:sp>
        <p:nvSpPr>
          <p:cNvPr id="20" name="Shape 17"/>
          <p:cNvSpPr/>
          <p:nvPr/>
        </p:nvSpPr>
        <p:spPr>
          <a:xfrm>
            <a:off x="658368"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1" name="Shape 18"/>
          <p:cNvSpPr/>
          <p:nvPr/>
        </p:nvSpPr>
        <p:spPr>
          <a:xfrm>
            <a:off x="822960" y="4325112"/>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22" name="Text 19"/>
          <p:cNvSpPr/>
          <p:nvPr/>
        </p:nvSpPr>
        <p:spPr>
          <a:xfrm>
            <a:off x="841248"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3" name="Text 20"/>
          <p:cNvSpPr/>
          <p:nvPr/>
        </p:nvSpPr>
        <p:spPr>
          <a:xfrm>
            <a:off x="1371600"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Inconsistent handover</a:t>
            </a:r>
            <a:endParaRPr lang="en-US" sz="1400" dirty="0"/>
          </a:p>
        </p:txBody>
      </p:sp>
      <p:sp>
        <p:nvSpPr>
          <p:cNvPr id="24" name="Text 21"/>
          <p:cNvSpPr/>
          <p:nvPr/>
        </p:nvSpPr>
        <p:spPr>
          <a:xfrm>
            <a:off x="1371600" y="4498848"/>
            <a:ext cx="2212848" cy="356616"/>
          </a:xfrm>
          <a:prstGeom prst="rect">
            <a:avLst/>
          </a:prstGeom>
          <a:noFill/>
          <a:ln/>
        </p:spPr>
        <p:txBody>
          <a:bodyPr wrap="square" lIns="0" tIns="0" rIns="0" bIns="0" rtlCol="0" anchor="ctr">
            <a:normAutofit/>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Staff may not have a shared view of what has already been communicated.</a:t>
            </a:r>
            <a:endParaRPr lang="en-US" sz="1070" dirty="0"/>
          </a:p>
        </p:txBody>
      </p:sp>
      <p:sp>
        <p:nvSpPr>
          <p:cNvPr id="25" name="Shape 22"/>
          <p:cNvSpPr/>
          <p:nvPr/>
        </p:nvSpPr>
        <p:spPr>
          <a:xfrm>
            <a:off x="3977640"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6" name="Shape 23"/>
          <p:cNvSpPr/>
          <p:nvPr/>
        </p:nvSpPr>
        <p:spPr>
          <a:xfrm>
            <a:off x="4142232" y="4325112"/>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27" name="Text 24"/>
          <p:cNvSpPr/>
          <p:nvPr/>
        </p:nvSpPr>
        <p:spPr>
          <a:xfrm>
            <a:off x="4160520"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8" name="Text 25"/>
          <p:cNvSpPr/>
          <p:nvPr/>
        </p:nvSpPr>
        <p:spPr>
          <a:xfrm>
            <a:off x="4690872"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Distributed workforce</a:t>
            </a:r>
            <a:endParaRPr lang="en-US" sz="1400" dirty="0"/>
          </a:p>
        </p:txBody>
      </p:sp>
      <p:sp>
        <p:nvSpPr>
          <p:cNvPr id="29" name="Text 26"/>
          <p:cNvSpPr/>
          <p:nvPr/>
        </p:nvSpPr>
        <p:spPr>
          <a:xfrm>
            <a:off x="4690872" y="4498848"/>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Colleagues need a communication method that works across different locations.</a:t>
            </a:r>
            <a:endParaRPr lang="en-US" sz="1070" dirty="0"/>
          </a:p>
        </p:txBody>
      </p:sp>
      <p:sp>
        <p:nvSpPr>
          <p:cNvPr id="30" name="Text 27"/>
          <p:cNvSpPr/>
          <p:nvPr/>
        </p:nvSpPr>
        <p:spPr>
          <a:xfrm>
            <a:off x="658368" y="5358384"/>
            <a:ext cx="6537960" cy="530352"/>
          </a:xfrm>
          <a:prstGeom prst="rect">
            <a:avLst/>
          </a:prstGeom>
          <a:noFill/>
          <a:ln/>
        </p:spPr>
        <p:txBody>
          <a:bodyPr wrap="square" lIns="1016" tIns="1016" rIns="1016" bIns="1016" rtlCol="0" anchor="ctr">
            <a:normAutofit lnSpcReduction="10000"/>
          </a:bodyPr>
          <a:lstStyle/>
          <a:p>
            <a:pPr marL="0" indent="0">
              <a:buNone/>
            </a:pPr>
            <a:r>
              <a:rPr lang="en-US" sz="1240" dirty="0">
                <a:solidFill>
                  <a:srgbClr val="24303A"/>
                </a:solidFill>
                <a:latin typeface="Times New Roman" pitchFamily="34" charset="0"/>
                <a:ea typeface="Times New Roman" pitchFamily="34" charset="-122"/>
                <a:cs typeface="Times New Roman" pitchFamily="34" charset="-120"/>
              </a:rPr>
              <a:t>Electronic collaboration platforms can strengthen information sharing and shared awareness across interprofessional teams </a:t>
            </a:r>
            <a:r>
              <a:rPr lang="en-US" sz="124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(Nie et al., 2023)</a:t>
            </a:r>
            <a:r>
              <a:rPr lang="en-US" sz="1240" dirty="0">
                <a:solidFill>
                  <a:srgbClr val="24303A"/>
                </a:solidFill>
                <a:latin typeface="Times New Roman" pitchFamily="34" charset="0"/>
                <a:ea typeface="Times New Roman" pitchFamily="34" charset="-122"/>
                <a:cs typeface="Times New Roman" pitchFamily="34" charset="-120"/>
              </a:rPr>
              <a:t>, directly addressing Ashford’s fragmented daily-update problem.</a:t>
            </a:r>
            <a:endParaRPr lang="en-US" sz="1240" dirty="0"/>
          </a:p>
        </p:txBody>
      </p:sp>
      <p:sp>
        <p:nvSpPr>
          <p:cNvPr id="31"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TOOL CHOICE</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2. Why Microsoft Teams is the best fit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sp>
        <p:nvSpPr>
          <p:cNvPr id="5" name="Shape 3"/>
          <p:cNvSpPr/>
          <p:nvPr/>
        </p:nvSpPr>
        <p:spPr>
          <a:xfrm>
            <a:off x="658368" y="1481328"/>
            <a:ext cx="2834640" cy="4535424"/>
          </a:xfrm>
          <a:prstGeom prst="roundRect">
            <a:avLst>
              <a:gd name="adj" fmla="val 1935"/>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dirty="0"/>
          </a:p>
        </p:txBody>
      </p:sp>
      <p:sp>
        <p:nvSpPr>
          <p:cNvPr id="6" name="Shape 4"/>
          <p:cNvSpPr/>
          <p:nvPr/>
        </p:nvSpPr>
        <p:spPr>
          <a:xfrm>
            <a:off x="1758391" y="1903781"/>
            <a:ext cx="1247242" cy="1247242"/>
          </a:xfrm>
          <a:prstGeom prst="roundRect">
            <a:avLst>
              <a:gd name="adj" fmla="val 9091"/>
            </a:avLst>
          </a:prstGeom>
          <a:solidFill>
            <a:srgbClr val="7B83EB"/>
          </a:solidFill>
          <a:ln w="12700">
            <a:solidFill>
              <a:srgbClr val="7B83EB"/>
            </a:solidFill>
            <a:prstDash val="solid"/>
          </a:ln>
        </p:spPr>
        <p:txBody>
          <a:bodyPr/>
          <a:lstStyle/>
          <a:p>
            <a:endParaRPr lang="en-US" dirty="0"/>
          </a:p>
        </p:txBody>
      </p:sp>
      <p:sp>
        <p:nvSpPr>
          <p:cNvPr id="7" name="Shape 5"/>
          <p:cNvSpPr/>
          <p:nvPr/>
        </p:nvSpPr>
        <p:spPr>
          <a:xfrm>
            <a:off x="1389888" y="2130552"/>
            <a:ext cx="992124" cy="992124"/>
          </a:xfrm>
          <a:prstGeom prst="roundRect">
            <a:avLst>
              <a:gd name="adj" fmla="val 8571"/>
            </a:avLst>
          </a:prstGeom>
          <a:solidFill>
            <a:srgbClr val="6264A7"/>
          </a:solidFill>
          <a:ln w="12700">
            <a:solidFill>
              <a:srgbClr val="6264A7"/>
            </a:solidFill>
            <a:prstDash val="solid"/>
          </a:ln>
        </p:spPr>
        <p:txBody>
          <a:bodyPr/>
          <a:lstStyle/>
          <a:p>
            <a:endParaRPr lang="en-US" dirty="0"/>
          </a:p>
        </p:txBody>
      </p:sp>
      <p:sp>
        <p:nvSpPr>
          <p:cNvPr id="8" name="Text 6"/>
          <p:cNvSpPr/>
          <p:nvPr/>
        </p:nvSpPr>
        <p:spPr>
          <a:xfrm>
            <a:off x="1559966" y="2201418"/>
            <a:ext cx="595274" cy="496062"/>
          </a:xfrm>
          <a:prstGeom prst="rect">
            <a:avLst/>
          </a:prstGeom>
          <a:noFill/>
          <a:ln/>
        </p:spPr>
        <p:txBody>
          <a:bodyPr wrap="square" lIns="0" tIns="0" rIns="0" bIns="0" rtlCol="0" anchor="ctr"/>
          <a:lstStyle/>
          <a:p>
            <a:pPr marL="0" indent="0" algn="ctr">
              <a:buNone/>
            </a:pPr>
            <a:r>
              <a:rPr lang="en-US" sz="3100" b="1" dirty="0">
                <a:solidFill>
                  <a:srgbClr val="FFFFFF"/>
                </a:solidFill>
                <a:latin typeface="Arial" pitchFamily="34" charset="0"/>
                <a:ea typeface="Arial" pitchFamily="34" charset="-122"/>
                <a:cs typeface="Arial" pitchFamily="34" charset="-120"/>
              </a:rPr>
              <a:t>T</a:t>
            </a:r>
            <a:endParaRPr lang="en-US" sz="3100" dirty="0"/>
          </a:p>
        </p:txBody>
      </p:sp>
      <p:sp>
        <p:nvSpPr>
          <p:cNvPr id="9" name="Shape 7"/>
          <p:cNvSpPr/>
          <p:nvPr/>
        </p:nvSpPr>
        <p:spPr>
          <a:xfrm>
            <a:off x="2736342" y="1847088"/>
            <a:ext cx="368503" cy="368503"/>
          </a:xfrm>
          <a:prstGeom prst="ellipse">
            <a:avLst/>
          </a:prstGeom>
          <a:solidFill>
            <a:srgbClr val="A6AAF5"/>
          </a:solidFill>
          <a:ln w="12700">
            <a:solidFill>
              <a:srgbClr val="A6AAF5"/>
            </a:solidFill>
            <a:prstDash val="solid"/>
          </a:ln>
        </p:spPr>
        <p:txBody>
          <a:bodyPr/>
          <a:lstStyle/>
          <a:p>
            <a:endParaRPr lang="en-US" dirty="0"/>
          </a:p>
        </p:txBody>
      </p:sp>
      <p:sp>
        <p:nvSpPr>
          <p:cNvPr id="10" name="Shape 8"/>
          <p:cNvSpPr/>
          <p:nvPr/>
        </p:nvSpPr>
        <p:spPr>
          <a:xfrm>
            <a:off x="2963113" y="2243938"/>
            <a:ext cx="325984" cy="325984"/>
          </a:xfrm>
          <a:prstGeom prst="ellipse">
            <a:avLst/>
          </a:prstGeom>
          <a:solidFill>
            <a:srgbClr val="8A91EA"/>
          </a:solidFill>
          <a:ln w="12700">
            <a:solidFill>
              <a:srgbClr val="8A91EA"/>
            </a:solidFill>
            <a:prstDash val="solid"/>
          </a:ln>
        </p:spPr>
        <p:txBody>
          <a:bodyPr/>
          <a:lstStyle/>
          <a:p>
            <a:endParaRPr lang="en-US" dirty="0"/>
          </a:p>
        </p:txBody>
      </p:sp>
      <p:sp>
        <p:nvSpPr>
          <p:cNvPr id="11" name="Text 9"/>
          <p:cNvSpPr/>
          <p:nvPr/>
        </p:nvSpPr>
        <p:spPr>
          <a:xfrm>
            <a:off x="1005840" y="3200400"/>
            <a:ext cx="2148840" cy="694944"/>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MICROSOFT</a:t>
            </a:r>
            <a:endParaRPr lang="en-US" sz="2200" dirty="0"/>
          </a:p>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TEAMS</a:t>
            </a:r>
            <a:endParaRPr lang="en-US" sz="2200" dirty="0"/>
          </a:p>
        </p:txBody>
      </p:sp>
      <p:sp>
        <p:nvSpPr>
          <p:cNvPr id="12" name="Text 10"/>
          <p:cNvSpPr/>
          <p:nvPr/>
        </p:nvSpPr>
        <p:spPr>
          <a:xfrm>
            <a:off x="1005840" y="4023360"/>
            <a:ext cx="2148840" cy="64008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E2E8F0"/>
                </a:solidFill>
                <a:latin typeface="Times New Roman" pitchFamily="34" charset="0"/>
                <a:ea typeface="Times New Roman" pitchFamily="34" charset="-122"/>
                <a:cs typeface="Times New Roman" pitchFamily="34" charset="-120"/>
              </a:rPr>
              <a:t>One communication workspace for routine team updates</a:t>
            </a:r>
            <a:endParaRPr lang="en-US" sz="1400" dirty="0"/>
          </a:p>
        </p:txBody>
      </p:sp>
      <p:sp>
        <p:nvSpPr>
          <p:cNvPr id="13" name="Shape 11"/>
          <p:cNvSpPr/>
          <p:nvPr/>
        </p:nvSpPr>
        <p:spPr>
          <a:xfrm>
            <a:off x="1097280" y="4937760"/>
            <a:ext cx="1965960" cy="292608"/>
          </a:xfrm>
          <a:prstGeom prst="roundRect">
            <a:avLst>
              <a:gd name="adj" fmla="val 25000"/>
            </a:avLst>
          </a:prstGeom>
          <a:solidFill>
            <a:srgbClr val="2D8C8C"/>
          </a:solidFill>
          <a:ln w="12700">
            <a:solidFill>
              <a:srgbClr val="2D8C8C"/>
            </a:solidFill>
            <a:prstDash val="solid"/>
          </a:ln>
        </p:spPr>
        <p:txBody>
          <a:bodyPr/>
          <a:lstStyle/>
          <a:p>
            <a:endParaRPr lang="en-US" dirty="0"/>
          </a:p>
        </p:txBody>
      </p:sp>
      <p:sp>
        <p:nvSpPr>
          <p:cNvPr id="14" name="Text 12"/>
          <p:cNvSpPr/>
          <p:nvPr/>
        </p:nvSpPr>
        <p:spPr>
          <a:xfrm>
            <a:off x="1170432" y="4988052"/>
            <a:ext cx="18196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SELECTED MS 365 TOOL</a:t>
            </a:r>
            <a:endParaRPr lang="en-US" sz="1050" dirty="0"/>
          </a:p>
        </p:txBody>
      </p:sp>
      <p:sp>
        <p:nvSpPr>
          <p:cNvPr id="15" name="Shape 13"/>
          <p:cNvSpPr/>
          <p:nvPr/>
        </p:nvSpPr>
        <p:spPr>
          <a:xfrm>
            <a:off x="3803904" y="1517904"/>
            <a:ext cx="3502152" cy="722376"/>
          </a:xfrm>
          <a:prstGeom prst="roundRect">
            <a:avLst>
              <a:gd name="adj" fmla="val 7595"/>
            </a:avLst>
          </a:prstGeom>
          <a:solidFill>
            <a:srgbClr val="ECEBFA"/>
          </a:solidFill>
          <a:ln w="12700">
            <a:solidFill>
              <a:srgbClr val="D8D6F4"/>
            </a:solidFill>
            <a:prstDash val="solid"/>
          </a:ln>
          <a:effectLst>
            <a:outerShdw algn="bl" rotWithShape="0">
              <a:srgbClr val="000000">
                <a:alpha val="0"/>
              </a:srgbClr>
            </a:outerShdw>
          </a:effectLst>
        </p:spPr>
        <p:txBody>
          <a:bodyPr/>
          <a:lstStyle/>
          <a:p>
            <a:endParaRPr lang="en-US" dirty="0"/>
          </a:p>
        </p:txBody>
      </p:sp>
      <p:sp>
        <p:nvSpPr>
          <p:cNvPr id="16" name="Shape 14"/>
          <p:cNvSpPr/>
          <p:nvPr/>
        </p:nvSpPr>
        <p:spPr>
          <a:xfrm>
            <a:off x="3986784" y="1673352"/>
            <a:ext cx="411480" cy="411480"/>
          </a:xfrm>
          <a:prstGeom prst="ellipse">
            <a:avLst/>
          </a:prstGeom>
          <a:solidFill>
            <a:srgbClr val="6264A7"/>
          </a:solidFill>
          <a:ln w="12700">
            <a:solidFill>
              <a:srgbClr val="6264A7"/>
            </a:solidFill>
            <a:prstDash val="solid"/>
          </a:ln>
        </p:spPr>
        <p:txBody>
          <a:bodyPr/>
          <a:lstStyle/>
          <a:p>
            <a:endParaRPr lang="en-US" dirty="0"/>
          </a:p>
        </p:txBody>
      </p:sp>
      <p:sp>
        <p:nvSpPr>
          <p:cNvPr id="17" name="Text 15"/>
          <p:cNvSpPr/>
          <p:nvPr/>
        </p:nvSpPr>
        <p:spPr>
          <a:xfrm>
            <a:off x="4005072" y="173736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CH</a:t>
            </a:r>
            <a:endParaRPr lang="en-US" sz="1400" dirty="0"/>
          </a:p>
        </p:txBody>
      </p:sp>
      <p:sp>
        <p:nvSpPr>
          <p:cNvPr id="18" name="Text 16"/>
          <p:cNvSpPr/>
          <p:nvPr/>
        </p:nvSpPr>
        <p:spPr>
          <a:xfrm>
            <a:off x="4553712" y="1636776"/>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Channels</a:t>
            </a:r>
            <a:endParaRPr lang="en-US" sz="1350" dirty="0"/>
          </a:p>
        </p:txBody>
      </p:sp>
      <p:sp>
        <p:nvSpPr>
          <p:cNvPr id="19" name="Text 17"/>
          <p:cNvSpPr/>
          <p:nvPr/>
        </p:nvSpPr>
        <p:spPr>
          <a:xfrm>
            <a:off x="5632704" y="1627632"/>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A visible home for daily updates and announcements.</a:t>
            </a:r>
            <a:endParaRPr lang="en-US" sz="1040" dirty="0"/>
          </a:p>
        </p:txBody>
      </p:sp>
      <p:sp>
        <p:nvSpPr>
          <p:cNvPr id="20" name="Shape 18"/>
          <p:cNvSpPr/>
          <p:nvPr/>
        </p:nvSpPr>
        <p:spPr>
          <a:xfrm>
            <a:off x="3803904" y="2377440"/>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1" name="Shape 19"/>
          <p:cNvSpPr/>
          <p:nvPr/>
        </p:nvSpPr>
        <p:spPr>
          <a:xfrm>
            <a:off x="3986784" y="2532888"/>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2" name="Text 20"/>
          <p:cNvSpPr/>
          <p:nvPr/>
        </p:nvSpPr>
        <p:spPr>
          <a:xfrm>
            <a:off x="4005072" y="259689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3" name="Text 21"/>
          <p:cNvSpPr/>
          <p:nvPr/>
        </p:nvSpPr>
        <p:spPr>
          <a:xfrm>
            <a:off x="4553712" y="2496312"/>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@mentions</a:t>
            </a:r>
            <a:endParaRPr lang="en-US" sz="1350" dirty="0"/>
          </a:p>
        </p:txBody>
      </p:sp>
      <p:sp>
        <p:nvSpPr>
          <p:cNvPr id="24" name="Text 22"/>
          <p:cNvSpPr/>
          <p:nvPr/>
        </p:nvSpPr>
        <p:spPr>
          <a:xfrm>
            <a:off x="5632704" y="2487168"/>
            <a:ext cx="1417320" cy="384048"/>
          </a:xfrm>
          <a:prstGeom prst="rect">
            <a:avLst/>
          </a:prstGeom>
          <a:noFill/>
          <a:ln/>
        </p:spPr>
        <p:txBody>
          <a:bodyPr wrap="square" lIns="0" tIns="0" rIns="0" bIns="0" rtlCol="0" anchor="ctr">
            <a:normAutofit fontScale="925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Direct the right colleague or staff group to an update.</a:t>
            </a:r>
            <a:endParaRPr lang="en-US" sz="1040" dirty="0"/>
          </a:p>
        </p:txBody>
      </p:sp>
      <p:sp>
        <p:nvSpPr>
          <p:cNvPr id="25" name="Shape 23"/>
          <p:cNvSpPr/>
          <p:nvPr/>
        </p:nvSpPr>
        <p:spPr>
          <a:xfrm>
            <a:off x="3803904" y="3236976"/>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6" name="Shape 24"/>
          <p:cNvSpPr/>
          <p:nvPr/>
        </p:nvSpPr>
        <p:spPr>
          <a:xfrm>
            <a:off x="3986784" y="3392424"/>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7" name="Text 25"/>
          <p:cNvSpPr/>
          <p:nvPr/>
        </p:nvSpPr>
        <p:spPr>
          <a:xfrm>
            <a:off x="4005072" y="345643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8" name="Text 26"/>
          <p:cNvSpPr/>
          <p:nvPr/>
        </p:nvSpPr>
        <p:spPr>
          <a:xfrm>
            <a:off x="4553712" y="3355848"/>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Chat</a:t>
            </a:r>
            <a:endParaRPr lang="en-US" sz="1350" dirty="0"/>
          </a:p>
        </p:txBody>
      </p:sp>
      <p:sp>
        <p:nvSpPr>
          <p:cNvPr id="29" name="Text 27"/>
          <p:cNvSpPr/>
          <p:nvPr/>
        </p:nvSpPr>
        <p:spPr>
          <a:xfrm>
            <a:off x="5632704" y="3346704"/>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Handle quick questions without starting another email chain.</a:t>
            </a:r>
            <a:endParaRPr lang="en-US" sz="1040" dirty="0"/>
          </a:p>
        </p:txBody>
      </p:sp>
      <p:sp>
        <p:nvSpPr>
          <p:cNvPr id="30" name="Shape 28"/>
          <p:cNvSpPr/>
          <p:nvPr/>
        </p:nvSpPr>
        <p:spPr>
          <a:xfrm>
            <a:off x="3803904" y="4096512"/>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31" name="Shape 29"/>
          <p:cNvSpPr/>
          <p:nvPr/>
        </p:nvSpPr>
        <p:spPr>
          <a:xfrm>
            <a:off x="3986784" y="4251960"/>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32" name="Text 30"/>
          <p:cNvSpPr/>
          <p:nvPr/>
        </p:nvSpPr>
        <p:spPr>
          <a:xfrm>
            <a:off x="4005072" y="431596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4553712" y="4215384"/>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Meetings / calls</a:t>
            </a:r>
            <a:endParaRPr lang="en-US" sz="1350" dirty="0"/>
          </a:p>
        </p:txBody>
      </p:sp>
      <p:sp>
        <p:nvSpPr>
          <p:cNvPr id="34" name="Text 32"/>
          <p:cNvSpPr/>
          <p:nvPr/>
        </p:nvSpPr>
        <p:spPr>
          <a:xfrm>
            <a:off x="5632704" y="4206240"/>
            <a:ext cx="1417320" cy="384048"/>
          </a:xfrm>
          <a:prstGeom prst="rect">
            <a:avLst/>
          </a:prstGeom>
          <a:noFill/>
          <a:ln/>
        </p:spPr>
        <p:txBody>
          <a:bodyPr wrap="square" lIns="0" tIns="0" rIns="0" bIns="0" rtlCol="0" anchor="ctr">
            <a:normAutofit/>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Move a complex issue to a short live discussion.</a:t>
            </a:r>
            <a:endParaRPr lang="en-US" sz="1040" dirty="0"/>
          </a:p>
        </p:txBody>
      </p:sp>
      <p:sp>
        <p:nvSpPr>
          <p:cNvPr id="35" name="Shape 33"/>
          <p:cNvSpPr/>
          <p:nvPr/>
        </p:nvSpPr>
        <p:spPr>
          <a:xfrm>
            <a:off x="3803904" y="4956048"/>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36" name="Shape 34"/>
          <p:cNvSpPr/>
          <p:nvPr/>
        </p:nvSpPr>
        <p:spPr>
          <a:xfrm>
            <a:off x="3986784" y="5111496"/>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37" name="Text 35"/>
          <p:cNvSpPr/>
          <p:nvPr/>
        </p:nvSpPr>
        <p:spPr>
          <a:xfrm>
            <a:off x="4005072" y="5175504"/>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8" name="Text 36"/>
          <p:cNvSpPr/>
          <p:nvPr/>
        </p:nvSpPr>
        <p:spPr>
          <a:xfrm>
            <a:off x="4553712" y="5074920"/>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Search</a:t>
            </a:r>
            <a:endParaRPr lang="en-US" sz="1350" dirty="0"/>
          </a:p>
        </p:txBody>
      </p:sp>
      <p:sp>
        <p:nvSpPr>
          <p:cNvPr id="39" name="Text 37"/>
          <p:cNvSpPr/>
          <p:nvPr/>
        </p:nvSpPr>
        <p:spPr>
          <a:xfrm>
            <a:off x="5632704" y="5065776"/>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Retrieve earlier updates instead of asking colleagues to repeat them.</a:t>
            </a:r>
            <a:endParaRPr lang="en-US" sz="1040" dirty="0"/>
          </a:p>
        </p:txBody>
      </p:sp>
      <p:sp>
        <p:nvSpPr>
          <p:cNvPr id="40" name="Shape 38"/>
          <p:cNvSpPr/>
          <p:nvPr/>
        </p:nvSpPr>
        <p:spPr>
          <a:xfrm>
            <a:off x="7626096" y="1481328"/>
            <a:ext cx="3867912" cy="4535424"/>
          </a:xfrm>
          <a:prstGeom prst="roundRect">
            <a:avLst>
              <a:gd name="adj" fmla="val 1418"/>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41" name="Text 39"/>
          <p:cNvSpPr/>
          <p:nvPr/>
        </p:nvSpPr>
        <p:spPr>
          <a:xfrm>
            <a:off x="7918704" y="1810512"/>
            <a:ext cx="3246120" cy="338328"/>
          </a:xfrm>
          <a:prstGeom prst="rect">
            <a:avLst/>
          </a:prstGeom>
          <a:noFill/>
          <a:ln/>
        </p:spPr>
        <p:txBody>
          <a:bodyPr wrap="square" lIns="0" tIns="0" rIns="0" bIns="0" rtlCol="0" anchor="ctr">
            <a:normAutofit/>
          </a:bodyPr>
          <a:lstStyle/>
          <a:p>
            <a:pPr marL="0" indent="0">
              <a:buNone/>
            </a:pPr>
            <a:r>
              <a:rPr lang="en-US" sz="1800" b="1" dirty="0">
                <a:solidFill>
                  <a:srgbClr val="17324D"/>
                </a:solidFill>
                <a:latin typeface="Times New Roman" pitchFamily="34" charset="0"/>
                <a:ea typeface="Times New Roman" pitchFamily="34" charset="-122"/>
                <a:cs typeface="Times New Roman" pitchFamily="34" charset="-120"/>
              </a:rPr>
              <a:t>Why this matters for a care team</a:t>
            </a:r>
            <a:endParaRPr lang="en-US" sz="1800" dirty="0"/>
          </a:p>
        </p:txBody>
      </p:sp>
      <p:sp>
        <p:nvSpPr>
          <p:cNvPr id="42" name="Text 40"/>
          <p:cNvSpPr/>
          <p:nvPr/>
        </p:nvSpPr>
        <p:spPr>
          <a:xfrm>
            <a:off x="7918704" y="2322576"/>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Updates remain visible to authorised colleagues even when staff are working in different locations.</a:t>
            </a:r>
            <a:endParaRPr lang="en-US" sz="1400" dirty="0"/>
          </a:p>
        </p:txBody>
      </p:sp>
      <p:sp>
        <p:nvSpPr>
          <p:cNvPr id="43" name="Text 41"/>
          <p:cNvSpPr/>
          <p:nvPr/>
        </p:nvSpPr>
        <p:spPr>
          <a:xfrm>
            <a:off x="7918704" y="3063240"/>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Routine coordination can happen asynchronously, while urgent or complex issues can move to a call.</a:t>
            </a:r>
            <a:endParaRPr lang="en-US" sz="1400" dirty="0"/>
          </a:p>
        </p:txBody>
      </p:sp>
      <p:sp>
        <p:nvSpPr>
          <p:cNvPr id="44" name="Text 42"/>
          <p:cNvSpPr/>
          <p:nvPr/>
        </p:nvSpPr>
        <p:spPr>
          <a:xfrm>
            <a:off x="7918704" y="3803904"/>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A searchable thread reduces the need to repeat the same non-clinical update in multiple places.</a:t>
            </a:r>
            <a:endParaRPr lang="en-US" sz="1400" dirty="0"/>
          </a:p>
        </p:txBody>
      </p:sp>
      <p:sp>
        <p:nvSpPr>
          <p:cNvPr id="45" name="Text 43"/>
          <p:cNvSpPr/>
          <p:nvPr/>
        </p:nvSpPr>
        <p:spPr>
          <a:xfrm>
            <a:off x="7808976" y="4773168"/>
            <a:ext cx="3383280" cy="758952"/>
          </a:xfrm>
          <a:prstGeom prst="rect">
            <a:avLst/>
          </a:prstGeom>
          <a:noFill/>
          <a:ln/>
        </p:spPr>
        <p:txBody>
          <a:bodyPr wrap="square" lIns="1016" tIns="1016" rIns="1016" bIns="1016" rtlCol="0" anchor="ctr">
            <a:normAutofit/>
          </a:bodyPr>
          <a:lstStyle/>
          <a:p>
            <a:pPr marL="0" indent="0">
              <a:buNone/>
            </a:pPr>
            <a:r>
              <a:rPr lang="en-US" sz="1140" dirty="0">
                <a:solidFill>
                  <a:srgbClr val="24303A"/>
                </a:solidFill>
                <a:latin typeface="Times New Roman" pitchFamily="34" charset="0"/>
                <a:ea typeface="Times New Roman" pitchFamily="34" charset="-122"/>
                <a:cs typeface="Times New Roman" pitchFamily="34" charset="-120"/>
              </a:rPr>
              <a:t>In a large health system, secure messaging </a:t>
            </a:r>
            <a:r>
              <a:rPr lang="en-US" sz="114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(Baratta et al., 2023)</a:t>
            </a:r>
            <a:r>
              <a:rPr lang="en-US" sz="1140" dirty="0">
                <a:solidFill>
                  <a:srgbClr val="24303A"/>
                </a:solidFill>
                <a:latin typeface="Times New Roman" pitchFamily="34" charset="0"/>
                <a:ea typeface="Times New Roman" pitchFamily="34" charset="-122"/>
                <a:cs typeface="Times New Roman" pitchFamily="34" charset="-120"/>
              </a:rPr>
              <a:t> was used widely across professional roles, with a median response time of 2.4 minutes.</a:t>
            </a:r>
            <a:endParaRPr lang="en-US" sz="1140" dirty="0"/>
          </a:p>
        </p:txBody>
      </p:sp>
      <p:sp>
        <p:nvSpPr>
          <p:cNvPr id="46" name="Text 44"/>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7"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PROPOSED WORKFLOW</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3. How Teams improves efficiency and communication</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sp>
        <p:nvSpPr>
          <p:cNvPr id="5" name="Text 3"/>
          <p:cNvSpPr/>
          <p:nvPr/>
        </p:nvSpPr>
        <p:spPr>
          <a:xfrm>
            <a:off x="694944" y="1481328"/>
            <a:ext cx="3108960" cy="274320"/>
          </a:xfrm>
          <a:prstGeom prst="rect">
            <a:avLst/>
          </a:prstGeom>
          <a:noFill/>
          <a:ln/>
        </p:spPr>
        <p:txBody>
          <a:bodyPr wrap="square" lIns="0" tIns="0" rIns="0" bIns="0" rtlCol="0" anchor="ctr"/>
          <a:lstStyle/>
          <a:p>
            <a:pPr marL="0" indent="0">
              <a:buNone/>
            </a:pPr>
            <a:r>
              <a:rPr lang="en-US" sz="1700" b="1" dirty="0">
                <a:solidFill>
                  <a:srgbClr val="B04A57"/>
                </a:solidFill>
                <a:latin typeface="Times New Roman" pitchFamily="34" charset="0"/>
                <a:ea typeface="Times New Roman" pitchFamily="34" charset="-122"/>
                <a:cs typeface="Times New Roman" pitchFamily="34" charset="-120"/>
              </a:rPr>
              <a:t>Current fragmented route</a:t>
            </a:r>
            <a:endParaRPr lang="en-US" sz="1700" dirty="0"/>
          </a:p>
        </p:txBody>
      </p:sp>
      <p:sp>
        <p:nvSpPr>
          <p:cNvPr id="6" name="Text 4"/>
          <p:cNvSpPr/>
          <p:nvPr/>
        </p:nvSpPr>
        <p:spPr>
          <a:xfrm>
            <a:off x="6236208" y="1481328"/>
            <a:ext cx="3200400" cy="274320"/>
          </a:xfrm>
          <a:prstGeom prst="rect">
            <a:avLst/>
          </a:prstGeom>
          <a:noFill/>
          <a:ln/>
        </p:spPr>
        <p:txBody>
          <a:bodyPr wrap="square" lIns="0" tIns="0" rIns="0" bIns="0" rtlCol="0" anchor="ctr"/>
          <a:lstStyle/>
          <a:p>
            <a:pPr marL="0" indent="0">
              <a:buNone/>
            </a:pPr>
            <a:r>
              <a:rPr lang="en-US" sz="1700" b="1" dirty="0">
                <a:solidFill>
                  <a:srgbClr val="2E7D65"/>
                </a:solidFill>
                <a:latin typeface="Times New Roman" pitchFamily="34" charset="0"/>
                <a:ea typeface="Times New Roman" pitchFamily="34" charset="-122"/>
                <a:cs typeface="Times New Roman" pitchFamily="34" charset="-120"/>
              </a:rPr>
              <a:t>Recommended Teams route</a:t>
            </a:r>
            <a:endParaRPr lang="en-US" sz="1700" dirty="0"/>
          </a:p>
        </p:txBody>
      </p:sp>
      <p:sp>
        <p:nvSpPr>
          <p:cNvPr id="7" name="Shape 5"/>
          <p:cNvSpPr/>
          <p:nvPr/>
        </p:nvSpPr>
        <p:spPr>
          <a:xfrm>
            <a:off x="694944" y="1901952"/>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8" name="Shape 6"/>
          <p:cNvSpPr/>
          <p:nvPr/>
        </p:nvSpPr>
        <p:spPr>
          <a:xfrm>
            <a:off x="896112" y="2039112"/>
            <a:ext cx="402336" cy="402336"/>
          </a:xfrm>
          <a:prstGeom prst="ellipse">
            <a:avLst/>
          </a:prstGeom>
          <a:solidFill>
            <a:srgbClr val="AAB3BD"/>
          </a:solidFill>
          <a:ln w="12700">
            <a:solidFill>
              <a:srgbClr val="AAB3BD"/>
            </a:solidFill>
            <a:prstDash val="solid"/>
          </a:ln>
        </p:spPr>
        <p:txBody>
          <a:bodyPr/>
          <a:lstStyle/>
          <a:p>
            <a:endParaRPr lang="en-US" dirty="0"/>
          </a:p>
        </p:txBody>
      </p:sp>
      <p:sp>
        <p:nvSpPr>
          <p:cNvPr id="9" name="Text 7"/>
          <p:cNvSpPr/>
          <p:nvPr/>
        </p:nvSpPr>
        <p:spPr>
          <a:xfrm>
            <a:off x="987552" y="2135124"/>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8"/>
          <p:cNvSpPr/>
          <p:nvPr/>
        </p:nvSpPr>
        <p:spPr>
          <a:xfrm>
            <a:off x="1463040" y="2066544"/>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Phone / email / personal messages</a:t>
            </a:r>
            <a:endParaRPr lang="en-US" sz="1330" dirty="0"/>
          </a:p>
        </p:txBody>
      </p:sp>
      <p:sp>
        <p:nvSpPr>
          <p:cNvPr id="11" name="Shape 9"/>
          <p:cNvSpPr/>
          <p:nvPr/>
        </p:nvSpPr>
        <p:spPr>
          <a:xfrm rot="5400000">
            <a:off x="2450592" y="2624328"/>
            <a:ext cx="530352" cy="256032"/>
          </a:xfrm>
          <a:prstGeom prst="chevron">
            <a:avLst/>
          </a:prstGeom>
          <a:solidFill>
            <a:srgbClr val="C5CCD5"/>
          </a:solidFill>
          <a:ln w="12700">
            <a:solidFill>
              <a:srgbClr val="C5CCD5"/>
            </a:solidFill>
            <a:prstDash val="solid"/>
          </a:ln>
        </p:spPr>
        <p:txBody>
          <a:bodyPr/>
          <a:lstStyle/>
          <a:p>
            <a:endParaRPr lang="en-US" dirty="0"/>
          </a:p>
        </p:txBody>
      </p:sp>
      <p:sp>
        <p:nvSpPr>
          <p:cNvPr id="12" name="Shape 10"/>
          <p:cNvSpPr/>
          <p:nvPr/>
        </p:nvSpPr>
        <p:spPr>
          <a:xfrm>
            <a:off x="694944" y="2926080"/>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3" name="Shape 11"/>
          <p:cNvSpPr/>
          <p:nvPr/>
        </p:nvSpPr>
        <p:spPr>
          <a:xfrm>
            <a:off x="896112" y="3063240"/>
            <a:ext cx="402336" cy="402336"/>
          </a:xfrm>
          <a:prstGeom prst="ellipse">
            <a:avLst/>
          </a:prstGeom>
          <a:solidFill>
            <a:srgbClr val="AAB3BD"/>
          </a:solidFill>
          <a:ln w="12700">
            <a:solidFill>
              <a:srgbClr val="AAB3BD"/>
            </a:solidFill>
            <a:prstDash val="solid"/>
          </a:ln>
        </p:spPr>
        <p:txBody>
          <a:bodyPr/>
          <a:lstStyle/>
          <a:p>
            <a:endParaRPr lang="en-US" dirty="0"/>
          </a:p>
        </p:txBody>
      </p:sp>
      <p:sp>
        <p:nvSpPr>
          <p:cNvPr id="14" name="Text 12"/>
          <p:cNvSpPr/>
          <p:nvPr/>
        </p:nvSpPr>
        <p:spPr>
          <a:xfrm>
            <a:off x="987552" y="315925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3"/>
          <p:cNvSpPr/>
          <p:nvPr/>
        </p:nvSpPr>
        <p:spPr>
          <a:xfrm>
            <a:off x="1463040" y="3090672"/>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Same update repeated or sent separately</a:t>
            </a:r>
            <a:endParaRPr lang="en-US" sz="1330" dirty="0"/>
          </a:p>
        </p:txBody>
      </p:sp>
      <p:sp>
        <p:nvSpPr>
          <p:cNvPr id="16" name="Shape 14"/>
          <p:cNvSpPr/>
          <p:nvPr/>
        </p:nvSpPr>
        <p:spPr>
          <a:xfrm rot="5400000">
            <a:off x="2450592" y="3648456"/>
            <a:ext cx="530352" cy="256032"/>
          </a:xfrm>
          <a:prstGeom prst="chevron">
            <a:avLst/>
          </a:prstGeom>
          <a:solidFill>
            <a:srgbClr val="C5CCD5"/>
          </a:solidFill>
          <a:ln w="12700">
            <a:solidFill>
              <a:srgbClr val="C5CCD5"/>
            </a:solidFill>
            <a:prstDash val="solid"/>
          </a:ln>
        </p:spPr>
        <p:txBody>
          <a:bodyPr/>
          <a:lstStyle/>
          <a:p>
            <a:endParaRPr lang="en-US" dirty="0"/>
          </a:p>
        </p:txBody>
      </p:sp>
      <p:sp>
        <p:nvSpPr>
          <p:cNvPr id="17" name="Shape 15"/>
          <p:cNvSpPr/>
          <p:nvPr/>
        </p:nvSpPr>
        <p:spPr>
          <a:xfrm>
            <a:off x="694944" y="3950208"/>
            <a:ext cx="4169664" cy="694944"/>
          </a:xfrm>
          <a:prstGeom prst="roundRect">
            <a:avLst>
              <a:gd name="adj" fmla="val 7895"/>
            </a:avLst>
          </a:prstGeom>
          <a:solidFill>
            <a:srgbClr val="FBE9EA"/>
          </a:solidFill>
          <a:ln w="12700">
            <a:solidFill>
              <a:srgbClr val="F1C8CD"/>
            </a:solidFill>
            <a:prstDash val="solid"/>
          </a:ln>
          <a:effectLst>
            <a:outerShdw algn="bl" rotWithShape="0">
              <a:srgbClr val="000000">
                <a:alpha val="0"/>
              </a:srgbClr>
            </a:outerShdw>
          </a:effectLst>
        </p:spPr>
        <p:txBody>
          <a:bodyPr/>
          <a:lstStyle/>
          <a:p>
            <a:endParaRPr lang="en-US" dirty="0"/>
          </a:p>
        </p:txBody>
      </p:sp>
      <p:sp>
        <p:nvSpPr>
          <p:cNvPr id="18" name="Shape 16"/>
          <p:cNvSpPr/>
          <p:nvPr/>
        </p:nvSpPr>
        <p:spPr>
          <a:xfrm>
            <a:off x="896112" y="4087368"/>
            <a:ext cx="402336" cy="402336"/>
          </a:xfrm>
          <a:prstGeom prst="ellipse">
            <a:avLst/>
          </a:prstGeom>
          <a:solidFill>
            <a:srgbClr val="B04A57"/>
          </a:solidFill>
          <a:ln w="12700">
            <a:solidFill>
              <a:srgbClr val="B04A57"/>
            </a:solidFill>
            <a:prstDash val="solid"/>
          </a:ln>
        </p:spPr>
        <p:txBody>
          <a:bodyPr/>
          <a:lstStyle/>
          <a:p>
            <a:endParaRPr lang="en-US" dirty="0"/>
          </a:p>
        </p:txBody>
      </p:sp>
      <p:sp>
        <p:nvSpPr>
          <p:cNvPr id="19" name="Text 17"/>
          <p:cNvSpPr/>
          <p:nvPr/>
        </p:nvSpPr>
        <p:spPr>
          <a:xfrm>
            <a:off x="987552" y="4183380"/>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8"/>
          <p:cNvSpPr/>
          <p:nvPr/>
        </p:nvSpPr>
        <p:spPr>
          <a:xfrm>
            <a:off x="1463040" y="4114800"/>
            <a:ext cx="3072384" cy="301752"/>
          </a:xfrm>
          <a:prstGeom prst="rect">
            <a:avLst/>
          </a:prstGeom>
          <a:noFill/>
          <a:ln/>
        </p:spPr>
        <p:txBody>
          <a:bodyPr wrap="square" lIns="0" tIns="0" rIns="0" bIns="0" rtlCol="0" anchor="ctr">
            <a:normAutofit/>
          </a:bodyPr>
          <a:lstStyle/>
          <a:p>
            <a:pPr marL="0" indent="0">
              <a:buNone/>
            </a:pPr>
            <a:r>
              <a:rPr lang="en-US" sz="1330" b="1" dirty="0">
                <a:solidFill>
                  <a:srgbClr val="24303A"/>
                </a:solidFill>
                <a:latin typeface="Times New Roman" pitchFamily="34" charset="0"/>
                <a:ea typeface="Times New Roman" pitchFamily="34" charset="-122"/>
                <a:cs typeface="Times New Roman" pitchFamily="34" charset="-120"/>
              </a:rPr>
              <a:t>Colleagues may miss the latest version</a:t>
            </a:r>
            <a:endParaRPr lang="en-US" sz="1330" dirty="0"/>
          </a:p>
        </p:txBody>
      </p:sp>
      <p:sp>
        <p:nvSpPr>
          <p:cNvPr id="21" name="Shape 19"/>
          <p:cNvSpPr/>
          <p:nvPr/>
        </p:nvSpPr>
        <p:spPr>
          <a:xfrm>
            <a:off x="6236208" y="1901952"/>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2" name="Shape 20"/>
          <p:cNvSpPr/>
          <p:nvPr/>
        </p:nvSpPr>
        <p:spPr>
          <a:xfrm>
            <a:off x="6437376" y="2020824"/>
            <a:ext cx="384048" cy="384048"/>
          </a:xfrm>
          <a:prstGeom prst="ellipse">
            <a:avLst/>
          </a:prstGeom>
          <a:solidFill>
            <a:srgbClr val="6264A7"/>
          </a:solidFill>
          <a:ln w="12700">
            <a:solidFill>
              <a:srgbClr val="6264A7"/>
            </a:solidFill>
            <a:prstDash val="solid"/>
          </a:ln>
        </p:spPr>
        <p:txBody>
          <a:bodyPr/>
          <a:lstStyle/>
          <a:p>
            <a:endParaRPr lang="en-US" dirty="0"/>
          </a:p>
        </p:txBody>
      </p:sp>
      <p:sp>
        <p:nvSpPr>
          <p:cNvPr id="23" name="Text 21"/>
          <p:cNvSpPr/>
          <p:nvPr/>
        </p:nvSpPr>
        <p:spPr>
          <a:xfrm>
            <a:off x="6528816" y="2112264"/>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1</a:t>
            </a:r>
            <a:endParaRPr lang="en-US" sz="980" dirty="0"/>
          </a:p>
        </p:txBody>
      </p:sp>
      <p:sp>
        <p:nvSpPr>
          <p:cNvPr id="24" name="Text 22"/>
          <p:cNvSpPr/>
          <p:nvPr/>
        </p:nvSpPr>
        <p:spPr>
          <a:xfrm>
            <a:off x="7022592" y="2057400"/>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Post once in the “Daily Updates” channel</a:t>
            </a:r>
            <a:endParaRPr lang="en-US" sz="1290" dirty="0"/>
          </a:p>
        </p:txBody>
      </p:sp>
      <p:sp>
        <p:nvSpPr>
          <p:cNvPr id="25" name="Shape 23"/>
          <p:cNvSpPr/>
          <p:nvPr/>
        </p:nvSpPr>
        <p:spPr>
          <a:xfrm rot="5400000">
            <a:off x="8531352" y="2551176"/>
            <a:ext cx="502920" cy="228600"/>
          </a:xfrm>
          <a:prstGeom prst="chevron">
            <a:avLst/>
          </a:prstGeom>
          <a:solidFill>
            <a:srgbClr val="B9C5D1"/>
          </a:solidFill>
          <a:ln w="12700">
            <a:solidFill>
              <a:srgbClr val="B9C5D1"/>
            </a:solidFill>
            <a:prstDash val="solid"/>
          </a:ln>
        </p:spPr>
        <p:txBody>
          <a:bodyPr/>
          <a:lstStyle/>
          <a:p>
            <a:endParaRPr lang="en-US" dirty="0"/>
          </a:p>
        </p:txBody>
      </p:sp>
      <p:sp>
        <p:nvSpPr>
          <p:cNvPr id="26" name="Shape 24"/>
          <p:cNvSpPr/>
          <p:nvPr/>
        </p:nvSpPr>
        <p:spPr>
          <a:xfrm>
            <a:off x="6236208" y="2752344"/>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7" name="Shape 25"/>
          <p:cNvSpPr/>
          <p:nvPr/>
        </p:nvSpPr>
        <p:spPr>
          <a:xfrm>
            <a:off x="6437376" y="2871216"/>
            <a:ext cx="384048" cy="384048"/>
          </a:xfrm>
          <a:prstGeom prst="ellipse">
            <a:avLst/>
          </a:prstGeom>
          <a:solidFill>
            <a:srgbClr val="6264A7"/>
          </a:solidFill>
          <a:ln w="12700">
            <a:solidFill>
              <a:srgbClr val="6264A7"/>
            </a:solidFill>
            <a:prstDash val="solid"/>
          </a:ln>
        </p:spPr>
        <p:txBody>
          <a:bodyPr/>
          <a:lstStyle/>
          <a:p>
            <a:endParaRPr lang="en-US" dirty="0"/>
          </a:p>
        </p:txBody>
      </p:sp>
      <p:sp>
        <p:nvSpPr>
          <p:cNvPr id="28" name="Text 26"/>
          <p:cNvSpPr/>
          <p:nvPr/>
        </p:nvSpPr>
        <p:spPr>
          <a:xfrm>
            <a:off x="6528816" y="2962656"/>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2</a:t>
            </a:r>
            <a:endParaRPr lang="en-US" sz="980" dirty="0"/>
          </a:p>
        </p:txBody>
      </p:sp>
      <p:sp>
        <p:nvSpPr>
          <p:cNvPr id="29" name="Text 27"/>
          <p:cNvSpPr/>
          <p:nvPr/>
        </p:nvSpPr>
        <p:spPr>
          <a:xfrm>
            <a:off x="7022592" y="2907792"/>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Use @mention for the relevant person / staff group</a:t>
            </a:r>
            <a:endParaRPr lang="en-US" sz="1290" dirty="0"/>
          </a:p>
        </p:txBody>
      </p:sp>
      <p:sp>
        <p:nvSpPr>
          <p:cNvPr id="30" name="Shape 28"/>
          <p:cNvSpPr/>
          <p:nvPr/>
        </p:nvSpPr>
        <p:spPr>
          <a:xfrm rot="5400000">
            <a:off x="8531352" y="3401568"/>
            <a:ext cx="502920" cy="228600"/>
          </a:xfrm>
          <a:prstGeom prst="chevron">
            <a:avLst/>
          </a:prstGeom>
          <a:solidFill>
            <a:srgbClr val="B9C5D1"/>
          </a:solidFill>
          <a:ln w="12700">
            <a:solidFill>
              <a:srgbClr val="B9C5D1"/>
            </a:solidFill>
            <a:prstDash val="solid"/>
          </a:ln>
        </p:spPr>
        <p:txBody>
          <a:bodyPr/>
          <a:lstStyle/>
          <a:p>
            <a:endParaRPr lang="en-US" dirty="0"/>
          </a:p>
        </p:txBody>
      </p:sp>
      <p:sp>
        <p:nvSpPr>
          <p:cNvPr id="31" name="Shape 29"/>
          <p:cNvSpPr/>
          <p:nvPr/>
        </p:nvSpPr>
        <p:spPr>
          <a:xfrm>
            <a:off x="6236208" y="3602736"/>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32" name="Shape 30"/>
          <p:cNvSpPr/>
          <p:nvPr/>
        </p:nvSpPr>
        <p:spPr>
          <a:xfrm>
            <a:off x="6437376" y="3721608"/>
            <a:ext cx="384048" cy="384048"/>
          </a:xfrm>
          <a:prstGeom prst="ellipse">
            <a:avLst/>
          </a:prstGeom>
          <a:solidFill>
            <a:srgbClr val="6264A7"/>
          </a:solidFill>
          <a:ln w="12700">
            <a:solidFill>
              <a:srgbClr val="6264A7"/>
            </a:solidFill>
            <a:prstDash val="solid"/>
          </a:ln>
        </p:spPr>
        <p:txBody>
          <a:bodyPr/>
          <a:lstStyle/>
          <a:p>
            <a:endParaRPr lang="en-US" dirty="0"/>
          </a:p>
        </p:txBody>
      </p:sp>
      <p:sp>
        <p:nvSpPr>
          <p:cNvPr id="33" name="Text 31"/>
          <p:cNvSpPr/>
          <p:nvPr/>
        </p:nvSpPr>
        <p:spPr>
          <a:xfrm>
            <a:off x="6528816" y="3813048"/>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3</a:t>
            </a:r>
            <a:endParaRPr lang="en-US" sz="980" dirty="0"/>
          </a:p>
        </p:txBody>
      </p:sp>
      <p:sp>
        <p:nvSpPr>
          <p:cNvPr id="34" name="Text 32"/>
          <p:cNvSpPr/>
          <p:nvPr/>
        </p:nvSpPr>
        <p:spPr>
          <a:xfrm>
            <a:off x="7022592" y="3758184"/>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Reply or acknowledge in the same searchable thread</a:t>
            </a:r>
            <a:endParaRPr lang="en-US" sz="1290" dirty="0"/>
          </a:p>
        </p:txBody>
      </p:sp>
      <p:sp>
        <p:nvSpPr>
          <p:cNvPr id="35" name="Shape 33"/>
          <p:cNvSpPr/>
          <p:nvPr/>
        </p:nvSpPr>
        <p:spPr>
          <a:xfrm rot="5400000">
            <a:off x="8531352" y="4251960"/>
            <a:ext cx="502920" cy="228600"/>
          </a:xfrm>
          <a:prstGeom prst="chevron">
            <a:avLst/>
          </a:prstGeom>
          <a:solidFill>
            <a:srgbClr val="B9C5D1"/>
          </a:solidFill>
          <a:ln w="12700">
            <a:solidFill>
              <a:srgbClr val="B9C5D1"/>
            </a:solidFill>
            <a:prstDash val="solid"/>
          </a:ln>
        </p:spPr>
        <p:txBody>
          <a:bodyPr/>
          <a:lstStyle/>
          <a:p>
            <a:endParaRPr lang="en-US" dirty="0"/>
          </a:p>
        </p:txBody>
      </p:sp>
      <p:sp>
        <p:nvSpPr>
          <p:cNvPr id="36" name="Shape 34"/>
          <p:cNvSpPr/>
          <p:nvPr/>
        </p:nvSpPr>
        <p:spPr>
          <a:xfrm>
            <a:off x="6236208" y="4453128"/>
            <a:ext cx="5074920" cy="640080"/>
          </a:xfrm>
          <a:prstGeom prst="roundRect">
            <a:avLst>
              <a:gd name="adj" fmla="val 8571"/>
            </a:avLst>
          </a:prstGeom>
          <a:solidFill>
            <a:srgbClr val="DFF2F1"/>
          </a:solidFill>
          <a:ln w="12700">
            <a:solidFill>
              <a:srgbClr val="B9DFDC"/>
            </a:solidFill>
            <a:prstDash val="solid"/>
          </a:ln>
          <a:effectLst>
            <a:outerShdw algn="bl" rotWithShape="0">
              <a:srgbClr val="000000">
                <a:alpha val="0"/>
              </a:srgbClr>
            </a:outerShdw>
          </a:effectLst>
        </p:spPr>
        <p:txBody>
          <a:bodyPr/>
          <a:lstStyle/>
          <a:p>
            <a:endParaRPr lang="en-US" dirty="0"/>
          </a:p>
        </p:txBody>
      </p:sp>
      <p:sp>
        <p:nvSpPr>
          <p:cNvPr id="37" name="Shape 35"/>
          <p:cNvSpPr/>
          <p:nvPr/>
        </p:nvSpPr>
        <p:spPr>
          <a:xfrm>
            <a:off x="6437376" y="4572000"/>
            <a:ext cx="384048" cy="384048"/>
          </a:xfrm>
          <a:prstGeom prst="ellipse">
            <a:avLst/>
          </a:prstGeom>
          <a:solidFill>
            <a:srgbClr val="2D8C8C"/>
          </a:solidFill>
          <a:ln w="12700">
            <a:solidFill>
              <a:srgbClr val="2D8C8C"/>
            </a:solidFill>
            <a:prstDash val="solid"/>
          </a:ln>
        </p:spPr>
        <p:txBody>
          <a:bodyPr/>
          <a:lstStyle/>
          <a:p>
            <a:endParaRPr lang="en-US" dirty="0"/>
          </a:p>
        </p:txBody>
      </p:sp>
      <p:sp>
        <p:nvSpPr>
          <p:cNvPr id="38" name="Text 36"/>
          <p:cNvSpPr/>
          <p:nvPr/>
        </p:nvSpPr>
        <p:spPr>
          <a:xfrm>
            <a:off x="6528816" y="4663440"/>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4</a:t>
            </a:r>
            <a:endParaRPr lang="en-US" sz="980" dirty="0"/>
          </a:p>
        </p:txBody>
      </p:sp>
      <p:sp>
        <p:nvSpPr>
          <p:cNvPr id="39" name="Text 37"/>
          <p:cNvSpPr/>
          <p:nvPr/>
        </p:nvSpPr>
        <p:spPr>
          <a:xfrm>
            <a:off x="7022592" y="4608576"/>
            <a:ext cx="3931920" cy="274320"/>
          </a:xfrm>
          <a:prstGeom prst="rect">
            <a:avLst/>
          </a:prstGeom>
          <a:noFill/>
          <a:ln/>
        </p:spPr>
        <p:txBody>
          <a:bodyPr wrap="square" lIns="0" tIns="0" rIns="0" bIns="0" rtlCol="0" anchor="ctr">
            <a:normAutofit/>
          </a:bodyPr>
          <a:lstStyle/>
          <a:p>
            <a:pPr marL="0" indent="0">
              <a:buNone/>
            </a:pPr>
            <a:r>
              <a:rPr lang="en-US" sz="1290" b="1" dirty="0">
                <a:solidFill>
                  <a:srgbClr val="24303A"/>
                </a:solidFill>
                <a:latin typeface="Times New Roman" pitchFamily="34" charset="0"/>
                <a:ea typeface="Times New Roman" pitchFamily="34" charset="-122"/>
                <a:cs typeface="Times New Roman" pitchFamily="34" charset="-120"/>
              </a:rPr>
              <a:t>Escalate to a Teams call when discussion is needed</a:t>
            </a:r>
            <a:endParaRPr lang="en-US" sz="1290" dirty="0"/>
          </a:p>
        </p:txBody>
      </p:sp>
      <p:sp>
        <p:nvSpPr>
          <p:cNvPr id="40" name="Text 38"/>
          <p:cNvSpPr/>
          <p:nvPr/>
        </p:nvSpPr>
        <p:spPr>
          <a:xfrm>
            <a:off x="694944" y="5285232"/>
            <a:ext cx="10625328" cy="566928"/>
          </a:xfrm>
          <a:prstGeom prst="rect">
            <a:avLst/>
          </a:prstGeom>
          <a:noFill/>
          <a:ln/>
        </p:spPr>
        <p:txBody>
          <a:bodyPr wrap="square" lIns="1016" tIns="1016" rIns="1016" bIns="1016" rtlCol="0" anchor="ctr">
            <a:normAutofit/>
          </a:bodyPr>
          <a:lstStyle/>
          <a:p>
            <a:pPr marL="0" indent="0">
              <a:buNone/>
            </a:pPr>
            <a:r>
              <a:rPr lang="en-US" sz="1250" dirty="0">
                <a:solidFill>
                  <a:srgbClr val="24303A"/>
                </a:solidFill>
                <a:latin typeface="Times New Roman" pitchFamily="34" charset="0"/>
                <a:ea typeface="Times New Roman" pitchFamily="34" charset="-122"/>
                <a:cs typeface="Times New Roman" pitchFamily="34" charset="-120"/>
              </a:rPr>
              <a:t>A structured communication app reduced staff frustration </a:t>
            </a:r>
            <a:r>
              <a:rPr lang="en-US" sz="125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(Silvera-Tawil et al., 2021)</a:t>
            </a:r>
            <a:r>
              <a:rPr lang="en-US" sz="1250" dirty="0">
                <a:solidFill>
                  <a:srgbClr val="24303A"/>
                </a:solidFill>
                <a:latin typeface="Times New Roman" pitchFamily="34" charset="0"/>
                <a:ea typeface="Times New Roman" pitchFamily="34" charset="-122"/>
                <a:cs typeface="Times New Roman" pitchFamily="34" charset="-120"/>
              </a:rPr>
              <a:t> while supporting more successful exchanges, illustrating the efficiency value of a clear digital communication route.</a:t>
            </a:r>
            <a:endParaRPr lang="en-US" sz="1250" dirty="0"/>
          </a:p>
        </p:txBody>
      </p:sp>
      <p:sp>
        <p:nvSpPr>
          <p:cNvPr id="41" name="Text 39"/>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CRITICAL EVALUATION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4. Advantages and limitations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sp>
        <p:nvSpPr>
          <p:cNvPr id="5" name="Shape 3"/>
          <p:cNvSpPr/>
          <p:nvPr/>
        </p:nvSpPr>
        <p:spPr>
          <a:xfrm>
            <a:off x="676656" y="1508760"/>
            <a:ext cx="5376672"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6" name="Shape 4"/>
          <p:cNvSpPr/>
          <p:nvPr/>
        </p:nvSpPr>
        <p:spPr>
          <a:xfrm>
            <a:off x="6144768" y="1508760"/>
            <a:ext cx="5358384"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7" name="Shape 5"/>
          <p:cNvSpPr/>
          <p:nvPr/>
        </p:nvSpPr>
        <p:spPr>
          <a:xfrm>
            <a:off x="676656" y="1508760"/>
            <a:ext cx="5376672" cy="493776"/>
          </a:xfrm>
          <a:prstGeom prst="rect">
            <a:avLst/>
          </a:prstGeom>
          <a:solidFill>
            <a:srgbClr val="2D8C8C"/>
          </a:solidFill>
          <a:ln w="12700">
            <a:solidFill>
              <a:srgbClr val="2D8C8C"/>
            </a:solidFill>
            <a:prstDash val="solid"/>
          </a:ln>
        </p:spPr>
        <p:txBody>
          <a:bodyPr/>
          <a:lstStyle/>
          <a:p>
            <a:endParaRPr lang="en-US" dirty="0"/>
          </a:p>
        </p:txBody>
      </p:sp>
      <p:sp>
        <p:nvSpPr>
          <p:cNvPr id="8" name="Shape 6"/>
          <p:cNvSpPr/>
          <p:nvPr/>
        </p:nvSpPr>
        <p:spPr>
          <a:xfrm>
            <a:off x="6144768" y="1508760"/>
            <a:ext cx="5358384" cy="493776"/>
          </a:xfrm>
          <a:prstGeom prst="rect">
            <a:avLst/>
          </a:prstGeom>
          <a:solidFill>
            <a:srgbClr val="464775"/>
          </a:solidFill>
          <a:ln w="12700">
            <a:solidFill>
              <a:srgbClr val="464775"/>
            </a:solidFill>
            <a:prstDash val="solid"/>
          </a:ln>
        </p:spPr>
        <p:txBody>
          <a:bodyPr/>
          <a:lstStyle/>
          <a:p>
            <a:endParaRPr lang="en-US" dirty="0"/>
          </a:p>
        </p:txBody>
      </p:sp>
      <p:sp>
        <p:nvSpPr>
          <p:cNvPr id="9" name="Text 7"/>
          <p:cNvSpPr/>
          <p:nvPr/>
        </p:nvSpPr>
        <p:spPr>
          <a:xfrm>
            <a:off x="896112" y="1645920"/>
            <a:ext cx="4892040"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Advantages for Ashford</a:t>
            </a:r>
            <a:endParaRPr lang="en-US" sz="1700" dirty="0"/>
          </a:p>
        </p:txBody>
      </p:sp>
      <p:sp>
        <p:nvSpPr>
          <p:cNvPr id="10" name="Text 8"/>
          <p:cNvSpPr/>
          <p:nvPr/>
        </p:nvSpPr>
        <p:spPr>
          <a:xfrm>
            <a:off x="6364224" y="1645920"/>
            <a:ext cx="4828032"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Limitations / risks to manage</a:t>
            </a:r>
            <a:endParaRPr lang="en-US" sz="1700" dirty="0"/>
          </a:p>
        </p:txBody>
      </p:sp>
      <p:sp>
        <p:nvSpPr>
          <p:cNvPr id="11" name="Shape 9"/>
          <p:cNvSpPr/>
          <p:nvPr/>
        </p:nvSpPr>
        <p:spPr>
          <a:xfrm>
            <a:off x="914400" y="2212848"/>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12" name="Text 10"/>
          <p:cNvSpPr/>
          <p:nvPr/>
        </p:nvSpPr>
        <p:spPr>
          <a:xfrm>
            <a:off x="932688"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3" name="Text 11"/>
          <p:cNvSpPr/>
          <p:nvPr/>
        </p:nvSpPr>
        <p:spPr>
          <a:xfrm>
            <a:off x="1481328" y="2240280"/>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Shared visibility</a:t>
            </a:r>
            <a:endParaRPr lang="en-US" sz="1360" dirty="0"/>
          </a:p>
        </p:txBody>
      </p:sp>
      <p:sp>
        <p:nvSpPr>
          <p:cNvPr id="14" name="Text 12"/>
          <p:cNvSpPr/>
          <p:nvPr/>
        </p:nvSpPr>
        <p:spPr>
          <a:xfrm>
            <a:off x="3099816" y="2231136"/>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Routine updates sit in one agreed team space.</a:t>
            </a:r>
            <a:endParaRPr lang="en-US" sz="1100" dirty="0"/>
          </a:p>
        </p:txBody>
      </p:sp>
      <p:sp>
        <p:nvSpPr>
          <p:cNvPr id="15" name="Shape 13"/>
          <p:cNvSpPr/>
          <p:nvPr/>
        </p:nvSpPr>
        <p:spPr>
          <a:xfrm>
            <a:off x="914400" y="3017520"/>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16" name="Text 14"/>
          <p:cNvSpPr/>
          <p:nvPr/>
        </p:nvSpPr>
        <p:spPr>
          <a:xfrm>
            <a:off x="932688"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7" name="Text 15"/>
          <p:cNvSpPr/>
          <p:nvPr/>
        </p:nvSpPr>
        <p:spPr>
          <a:xfrm>
            <a:off x="1481328" y="3044952"/>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Cross-location coordination</a:t>
            </a:r>
            <a:endParaRPr lang="en-US" sz="1360" dirty="0"/>
          </a:p>
        </p:txBody>
      </p:sp>
      <p:sp>
        <p:nvSpPr>
          <p:cNvPr id="18" name="Text 16"/>
          <p:cNvSpPr/>
          <p:nvPr/>
        </p:nvSpPr>
        <p:spPr>
          <a:xfrm>
            <a:off x="3099816" y="3035808"/>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Staff can communicate from the office or while working remotely.</a:t>
            </a:r>
            <a:endParaRPr lang="en-US" sz="1100" dirty="0"/>
          </a:p>
        </p:txBody>
      </p:sp>
      <p:sp>
        <p:nvSpPr>
          <p:cNvPr id="19" name="Shape 17"/>
          <p:cNvSpPr/>
          <p:nvPr/>
        </p:nvSpPr>
        <p:spPr>
          <a:xfrm>
            <a:off x="914400" y="3822192"/>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0" name="Text 18"/>
          <p:cNvSpPr/>
          <p:nvPr/>
        </p:nvSpPr>
        <p:spPr>
          <a:xfrm>
            <a:off x="932688"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1" name="Text 19"/>
          <p:cNvSpPr/>
          <p:nvPr/>
        </p:nvSpPr>
        <p:spPr>
          <a:xfrm>
            <a:off x="1481328" y="3849624"/>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Searchable context</a:t>
            </a:r>
            <a:endParaRPr lang="en-US" sz="1360" dirty="0"/>
          </a:p>
        </p:txBody>
      </p:sp>
      <p:sp>
        <p:nvSpPr>
          <p:cNvPr id="22" name="Text 20"/>
          <p:cNvSpPr/>
          <p:nvPr/>
        </p:nvSpPr>
        <p:spPr>
          <a:xfrm>
            <a:off x="3099816" y="3840480"/>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Earlier updates can be found without repeatedly contacting colleagues.</a:t>
            </a:r>
            <a:endParaRPr lang="en-US" sz="1100" dirty="0"/>
          </a:p>
        </p:txBody>
      </p:sp>
      <p:sp>
        <p:nvSpPr>
          <p:cNvPr id="23" name="Shape 21"/>
          <p:cNvSpPr/>
          <p:nvPr/>
        </p:nvSpPr>
        <p:spPr>
          <a:xfrm>
            <a:off x="914400" y="4626864"/>
            <a:ext cx="411480" cy="411480"/>
          </a:xfrm>
          <a:prstGeom prst="ellipse">
            <a:avLst/>
          </a:prstGeom>
          <a:solidFill>
            <a:srgbClr val="DFF2F1"/>
          </a:solidFill>
          <a:ln w="12700">
            <a:solidFill>
              <a:srgbClr val="DFF2F1"/>
            </a:solidFill>
            <a:prstDash val="solid"/>
          </a:ln>
        </p:spPr>
        <p:txBody>
          <a:bodyPr/>
          <a:lstStyle/>
          <a:p>
            <a:endParaRPr lang="en-US" dirty="0"/>
          </a:p>
        </p:txBody>
      </p:sp>
      <p:sp>
        <p:nvSpPr>
          <p:cNvPr id="24" name="Text 22"/>
          <p:cNvSpPr/>
          <p:nvPr/>
        </p:nvSpPr>
        <p:spPr>
          <a:xfrm>
            <a:off x="932688"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5" name="Text 23"/>
          <p:cNvSpPr/>
          <p:nvPr/>
        </p:nvSpPr>
        <p:spPr>
          <a:xfrm>
            <a:off x="1481328" y="4654296"/>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Flexible escalation</a:t>
            </a:r>
            <a:endParaRPr lang="en-US" sz="1360" dirty="0"/>
          </a:p>
        </p:txBody>
      </p:sp>
      <p:sp>
        <p:nvSpPr>
          <p:cNvPr id="26" name="Text 24"/>
          <p:cNvSpPr/>
          <p:nvPr/>
        </p:nvSpPr>
        <p:spPr>
          <a:xfrm>
            <a:off x="3099816" y="4645152"/>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Teams supports text, calls and short virtual huddles in one interface.</a:t>
            </a:r>
            <a:endParaRPr lang="en-US" sz="1100" dirty="0"/>
          </a:p>
        </p:txBody>
      </p:sp>
      <p:sp>
        <p:nvSpPr>
          <p:cNvPr id="27" name="Shape 25"/>
          <p:cNvSpPr/>
          <p:nvPr/>
        </p:nvSpPr>
        <p:spPr>
          <a:xfrm>
            <a:off x="6382512" y="2212848"/>
            <a:ext cx="411480" cy="411480"/>
          </a:xfrm>
          <a:prstGeom prst="ellipse">
            <a:avLst/>
          </a:prstGeom>
          <a:solidFill>
            <a:srgbClr val="FBE9EA"/>
          </a:solidFill>
          <a:ln w="12700">
            <a:solidFill>
              <a:srgbClr val="FBE9EA"/>
            </a:solidFill>
            <a:prstDash val="solid"/>
          </a:ln>
        </p:spPr>
        <p:txBody>
          <a:bodyPr/>
          <a:lstStyle/>
          <a:p>
            <a:endParaRPr lang="en-US" dirty="0"/>
          </a:p>
        </p:txBody>
      </p:sp>
      <p:sp>
        <p:nvSpPr>
          <p:cNvPr id="28" name="Text 26"/>
          <p:cNvSpPr/>
          <p:nvPr/>
        </p:nvSpPr>
        <p:spPr>
          <a:xfrm>
            <a:off x="6400800"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29" name="Text 27"/>
          <p:cNvSpPr/>
          <p:nvPr/>
        </p:nvSpPr>
        <p:spPr>
          <a:xfrm>
            <a:off x="6949440" y="2240280"/>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Notification overload</a:t>
            </a:r>
            <a:endParaRPr lang="en-US" sz="1360" dirty="0"/>
          </a:p>
        </p:txBody>
      </p:sp>
      <p:sp>
        <p:nvSpPr>
          <p:cNvPr id="30" name="Text 28"/>
          <p:cNvSpPr/>
          <p:nvPr/>
        </p:nvSpPr>
        <p:spPr>
          <a:xfrm>
            <a:off x="8723376" y="2231136"/>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Too many messages or mentions can become distracting.</a:t>
            </a:r>
            <a:endParaRPr lang="en-US" sz="1080" dirty="0"/>
          </a:p>
        </p:txBody>
      </p:sp>
      <p:sp>
        <p:nvSpPr>
          <p:cNvPr id="31" name="Shape 29"/>
          <p:cNvSpPr/>
          <p:nvPr/>
        </p:nvSpPr>
        <p:spPr>
          <a:xfrm>
            <a:off x="6382512" y="3017520"/>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32" name="Text 30"/>
          <p:cNvSpPr/>
          <p:nvPr/>
        </p:nvSpPr>
        <p:spPr>
          <a:xfrm>
            <a:off x="6400800"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6949440" y="3044952"/>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Digital confidence</a:t>
            </a:r>
            <a:endParaRPr lang="en-US" sz="1360" dirty="0"/>
          </a:p>
        </p:txBody>
      </p:sp>
      <p:sp>
        <p:nvSpPr>
          <p:cNvPr id="34" name="Text 32"/>
          <p:cNvSpPr/>
          <p:nvPr/>
        </p:nvSpPr>
        <p:spPr>
          <a:xfrm>
            <a:off x="8723376" y="3035808"/>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Some staff may need support before the new process feels easy.</a:t>
            </a:r>
            <a:endParaRPr lang="en-US" sz="1080" dirty="0"/>
          </a:p>
        </p:txBody>
      </p:sp>
      <p:sp>
        <p:nvSpPr>
          <p:cNvPr id="35" name="Shape 33"/>
          <p:cNvSpPr/>
          <p:nvPr/>
        </p:nvSpPr>
        <p:spPr>
          <a:xfrm>
            <a:off x="6382512" y="3822192"/>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36" name="Text 34"/>
          <p:cNvSpPr/>
          <p:nvPr/>
        </p:nvSpPr>
        <p:spPr>
          <a:xfrm>
            <a:off x="6400800"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7" name="Text 35"/>
          <p:cNvSpPr/>
          <p:nvPr/>
        </p:nvSpPr>
        <p:spPr>
          <a:xfrm>
            <a:off x="6949440" y="3849624"/>
            <a:ext cx="1783080" cy="210312"/>
          </a:xfrm>
          <a:prstGeom prst="rect">
            <a:avLst/>
          </a:prstGeom>
          <a:noFill/>
          <a:ln/>
        </p:spPr>
        <p:txBody>
          <a:bodyPr wrap="square" lIns="0" tIns="0" rIns="0" bIns="0" rtlCol="0" anchor="ctr">
            <a:normAutofit fontScale="925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Information governance</a:t>
            </a:r>
            <a:endParaRPr lang="en-US" sz="1360" dirty="0"/>
          </a:p>
        </p:txBody>
      </p:sp>
      <p:sp>
        <p:nvSpPr>
          <p:cNvPr id="38" name="Text 36"/>
          <p:cNvSpPr/>
          <p:nvPr/>
        </p:nvSpPr>
        <p:spPr>
          <a:xfrm>
            <a:off x="8723376" y="3840480"/>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Personal data should not be posted unnecessarily in general channels.</a:t>
            </a:r>
            <a:endParaRPr lang="en-US" sz="1080" dirty="0"/>
          </a:p>
        </p:txBody>
      </p:sp>
      <p:sp>
        <p:nvSpPr>
          <p:cNvPr id="39" name="Shape 37"/>
          <p:cNvSpPr/>
          <p:nvPr/>
        </p:nvSpPr>
        <p:spPr>
          <a:xfrm>
            <a:off x="6382512" y="4626864"/>
            <a:ext cx="411480" cy="411480"/>
          </a:xfrm>
          <a:prstGeom prst="ellipse">
            <a:avLst/>
          </a:prstGeom>
          <a:solidFill>
            <a:srgbClr val="ECEBFA"/>
          </a:solidFill>
          <a:ln w="12700">
            <a:solidFill>
              <a:srgbClr val="ECEBFA"/>
            </a:solidFill>
            <a:prstDash val="solid"/>
          </a:ln>
        </p:spPr>
        <p:txBody>
          <a:bodyPr/>
          <a:lstStyle/>
          <a:p>
            <a:endParaRPr lang="en-US" dirty="0"/>
          </a:p>
        </p:txBody>
      </p:sp>
      <p:sp>
        <p:nvSpPr>
          <p:cNvPr id="40" name="Text 38"/>
          <p:cNvSpPr/>
          <p:nvPr/>
        </p:nvSpPr>
        <p:spPr>
          <a:xfrm>
            <a:off x="6400800"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41" name="Text 39"/>
          <p:cNvSpPr/>
          <p:nvPr/>
        </p:nvSpPr>
        <p:spPr>
          <a:xfrm>
            <a:off x="6949440" y="4654296"/>
            <a:ext cx="1783080" cy="210312"/>
          </a:xfrm>
          <a:prstGeom prst="rect">
            <a:avLst/>
          </a:prstGeom>
          <a:noFill/>
          <a:ln/>
        </p:spPr>
        <p:txBody>
          <a:bodyPr wrap="square" lIns="0" tIns="0" rIns="0" bIns="0" rtlCol="0" anchor="ctr">
            <a:normAutofit fontScale="77500" lnSpcReduction="200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Boundary with care records</a:t>
            </a:r>
            <a:endParaRPr lang="en-US" sz="1360" dirty="0"/>
          </a:p>
        </p:txBody>
      </p:sp>
      <p:sp>
        <p:nvSpPr>
          <p:cNvPr id="42" name="Text 40"/>
          <p:cNvSpPr/>
          <p:nvPr/>
        </p:nvSpPr>
        <p:spPr>
          <a:xfrm>
            <a:off x="8723376" y="4645152"/>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Teams should support communication, not replace the formal care-record system.</a:t>
            </a:r>
            <a:endParaRPr lang="en-US" sz="1080" dirty="0"/>
          </a:p>
        </p:txBody>
      </p:sp>
      <p:sp>
        <p:nvSpPr>
          <p:cNvPr id="43" name="Text 41"/>
          <p:cNvSpPr/>
          <p:nvPr/>
        </p:nvSpPr>
        <p:spPr>
          <a:xfrm>
            <a:off x="768096" y="5797296"/>
            <a:ext cx="10570464" cy="530352"/>
          </a:xfrm>
          <a:prstGeom prst="rect">
            <a:avLst/>
          </a:prstGeom>
          <a:noFill/>
          <a:ln/>
        </p:spPr>
        <p:txBody>
          <a:bodyPr wrap="square" lIns="1016" tIns="1016" rIns="1016" bIns="1016" rtlCol="0" anchor="ctr">
            <a:normAutofit/>
          </a:bodyPr>
          <a:lstStyle/>
          <a:p>
            <a:pPr marL="0" indent="0">
              <a:buNone/>
            </a:pPr>
            <a:r>
              <a:rPr lang="en-US" sz="1210" dirty="0">
                <a:solidFill>
                  <a:srgbClr val="24303A"/>
                </a:solidFill>
                <a:latin typeface="Times New Roman" pitchFamily="34" charset="0"/>
                <a:ea typeface="Times New Roman" pitchFamily="34" charset="-122"/>
                <a:cs typeface="Times New Roman" pitchFamily="34" charset="-120"/>
              </a:rPr>
              <a:t>Research in aged care found practical situations where a communication app could support staff–resident communication </a:t>
            </a:r>
            <a:r>
              <a:rPr lang="en-US" sz="121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(Richards et al., 2025)</a:t>
            </a:r>
            <a:r>
              <a:rPr lang="en-US" sz="1210" dirty="0">
                <a:solidFill>
                  <a:srgbClr val="24303A"/>
                </a:solidFill>
                <a:latin typeface="Times New Roman" pitchFamily="34" charset="0"/>
                <a:ea typeface="Times New Roman" pitchFamily="34" charset="-122"/>
                <a:cs typeface="Times New Roman" pitchFamily="34" charset="-120"/>
              </a:rPr>
              <a:t>, showing that digital tools should be matched to the needs and routines of the care setting.</a:t>
            </a:r>
            <a:endParaRPr lang="en-US" sz="1210" dirty="0"/>
          </a:p>
        </p:txBody>
      </p:sp>
      <p:sp>
        <p:nvSpPr>
          <p:cNvPr id="44" name="Text 42"/>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ACTION PLAN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5. Recommendation: implement Teams through a controlled pilot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dirty="0"/>
          </a:p>
        </p:txBody>
      </p:sp>
      <p:pic>
        <p:nvPicPr>
          <p:cNvPr id="5" name="Image 0" descr="/mnt/data/a_realistic_indoor_office_clinic_meeting_scene_br.png"/>
          <p:cNvPicPr>
            <a:picLocks noChangeAspect="1"/>
          </p:cNvPicPr>
          <p:nvPr/>
        </p:nvPicPr>
        <p:blipFill>
          <a:blip r:embed="rId3"/>
          <a:srcRect l="6293" r="6293"/>
          <a:stretch/>
        </p:blipFill>
        <p:spPr>
          <a:xfrm>
            <a:off x="8156448" y="1463040"/>
            <a:ext cx="3337560" cy="2148840"/>
          </a:xfrm>
          <a:prstGeom prst="rect">
            <a:avLst/>
          </a:prstGeom>
        </p:spPr>
      </p:pic>
      <p:sp>
        <p:nvSpPr>
          <p:cNvPr id="6" name="Shape 3"/>
          <p:cNvSpPr/>
          <p:nvPr/>
        </p:nvSpPr>
        <p:spPr>
          <a:xfrm>
            <a:off x="8156448" y="1463040"/>
            <a:ext cx="3337560" cy="2148840"/>
          </a:xfrm>
          <a:prstGeom prst="roundRect">
            <a:avLst>
              <a:gd name="adj" fmla="val 2128"/>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dirty="0"/>
          </a:p>
        </p:txBody>
      </p:sp>
      <p:sp>
        <p:nvSpPr>
          <p:cNvPr id="7" name="Shape 4"/>
          <p:cNvSpPr/>
          <p:nvPr/>
        </p:nvSpPr>
        <p:spPr>
          <a:xfrm>
            <a:off x="694944" y="1517904"/>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8" name="Shape 5"/>
          <p:cNvSpPr/>
          <p:nvPr/>
        </p:nvSpPr>
        <p:spPr>
          <a:xfrm>
            <a:off x="896112" y="1709928"/>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9" name="Text 6"/>
          <p:cNvSpPr/>
          <p:nvPr/>
        </p:nvSpPr>
        <p:spPr>
          <a:xfrm>
            <a:off x="987552" y="1810512"/>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7"/>
          <p:cNvSpPr/>
          <p:nvPr/>
        </p:nvSpPr>
        <p:spPr>
          <a:xfrm>
            <a:off x="1527048" y="1655064"/>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Prepare</a:t>
            </a:r>
            <a:endParaRPr lang="en-US" sz="1450" dirty="0"/>
          </a:p>
        </p:txBody>
      </p:sp>
      <p:sp>
        <p:nvSpPr>
          <p:cNvPr id="11" name="Text 8"/>
          <p:cNvSpPr/>
          <p:nvPr/>
        </p:nvSpPr>
        <p:spPr>
          <a:xfrm>
            <a:off x="2761488" y="1636776"/>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Create the Team, agree owners, set channels and write simple communication rules.</a:t>
            </a:r>
            <a:endParaRPr lang="en-US" sz="1130" dirty="0"/>
          </a:p>
        </p:txBody>
      </p:sp>
      <p:sp>
        <p:nvSpPr>
          <p:cNvPr id="12" name="Shape 9"/>
          <p:cNvSpPr/>
          <p:nvPr/>
        </p:nvSpPr>
        <p:spPr>
          <a:xfrm>
            <a:off x="694944" y="2468880"/>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13" name="Shape 10"/>
          <p:cNvSpPr/>
          <p:nvPr/>
        </p:nvSpPr>
        <p:spPr>
          <a:xfrm>
            <a:off x="896112" y="2660904"/>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14" name="Text 11"/>
          <p:cNvSpPr/>
          <p:nvPr/>
        </p:nvSpPr>
        <p:spPr>
          <a:xfrm>
            <a:off x="987552" y="2761488"/>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2"/>
          <p:cNvSpPr/>
          <p:nvPr/>
        </p:nvSpPr>
        <p:spPr>
          <a:xfrm>
            <a:off x="1527048" y="2606040"/>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Train</a:t>
            </a:r>
            <a:endParaRPr lang="en-US" sz="1450" dirty="0"/>
          </a:p>
        </p:txBody>
      </p:sp>
      <p:sp>
        <p:nvSpPr>
          <p:cNvPr id="16" name="Text 13"/>
          <p:cNvSpPr/>
          <p:nvPr/>
        </p:nvSpPr>
        <p:spPr>
          <a:xfrm>
            <a:off x="2761488" y="2587752"/>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Give staff a short practical demonstration on posting, replying, @mentions and notifications.</a:t>
            </a:r>
            <a:endParaRPr lang="en-US" sz="1130" dirty="0"/>
          </a:p>
        </p:txBody>
      </p:sp>
      <p:sp>
        <p:nvSpPr>
          <p:cNvPr id="17" name="Shape 14"/>
          <p:cNvSpPr/>
          <p:nvPr/>
        </p:nvSpPr>
        <p:spPr>
          <a:xfrm>
            <a:off x="694944" y="3419856"/>
            <a:ext cx="6931152" cy="822960"/>
          </a:xfrm>
          <a:prstGeom prst="roundRect">
            <a:avLst>
              <a:gd name="adj" fmla="val 6667"/>
            </a:avLst>
          </a:prstGeom>
          <a:solidFill>
            <a:srgbClr val="ECEBFA"/>
          </a:solidFill>
          <a:ln w="12700">
            <a:solidFill>
              <a:srgbClr val="D7D4F2"/>
            </a:solidFill>
            <a:prstDash val="solid"/>
          </a:ln>
          <a:effectLst>
            <a:outerShdw algn="bl" rotWithShape="0">
              <a:srgbClr val="000000">
                <a:alpha val="0"/>
              </a:srgbClr>
            </a:outerShdw>
          </a:effectLst>
        </p:spPr>
        <p:txBody>
          <a:bodyPr/>
          <a:lstStyle/>
          <a:p>
            <a:endParaRPr lang="en-US" dirty="0"/>
          </a:p>
        </p:txBody>
      </p:sp>
      <p:sp>
        <p:nvSpPr>
          <p:cNvPr id="18" name="Shape 15"/>
          <p:cNvSpPr/>
          <p:nvPr/>
        </p:nvSpPr>
        <p:spPr>
          <a:xfrm>
            <a:off x="896112" y="3611880"/>
            <a:ext cx="429768" cy="429768"/>
          </a:xfrm>
          <a:prstGeom prst="ellipse">
            <a:avLst/>
          </a:prstGeom>
          <a:solidFill>
            <a:srgbClr val="6264A7"/>
          </a:solidFill>
          <a:ln w="12700">
            <a:solidFill>
              <a:srgbClr val="6264A7"/>
            </a:solidFill>
            <a:prstDash val="solid"/>
          </a:ln>
        </p:spPr>
        <p:txBody>
          <a:bodyPr/>
          <a:lstStyle/>
          <a:p>
            <a:endParaRPr lang="en-US" dirty="0"/>
          </a:p>
        </p:txBody>
      </p:sp>
      <p:sp>
        <p:nvSpPr>
          <p:cNvPr id="19" name="Text 16"/>
          <p:cNvSpPr/>
          <p:nvPr/>
        </p:nvSpPr>
        <p:spPr>
          <a:xfrm>
            <a:off x="987552" y="3712464"/>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7"/>
          <p:cNvSpPr/>
          <p:nvPr/>
        </p:nvSpPr>
        <p:spPr>
          <a:xfrm>
            <a:off x="1527048" y="3557016"/>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Pilot</a:t>
            </a:r>
            <a:endParaRPr lang="en-US" sz="1450" dirty="0"/>
          </a:p>
        </p:txBody>
      </p:sp>
      <p:sp>
        <p:nvSpPr>
          <p:cNvPr id="21" name="Text 18"/>
          <p:cNvSpPr/>
          <p:nvPr/>
        </p:nvSpPr>
        <p:spPr>
          <a:xfrm>
            <a:off x="2761488" y="3538728"/>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Test the process for four weeks with one staff group and collect feedback on usability.</a:t>
            </a:r>
            <a:endParaRPr lang="en-US" sz="1130" dirty="0"/>
          </a:p>
        </p:txBody>
      </p:sp>
      <p:sp>
        <p:nvSpPr>
          <p:cNvPr id="22" name="Shape 19"/>
          <p:cNvSpPr/>
          <p:nvPr/>
        </p:nvSpPr>
        <p:spPr>
          <a:xfrm>
            <a:off x="694944" y="4370832"/>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23" name="Shape 20"/>
          <p:cNvSpPr/>
          <p:nvPr/>
        </p:nvSpPr>
        <p:spPr>
          <a:xfrm>
            <a:off x="896112" y="4562856"/>
            <a:ext cx="429768" cy="429768"/>
          </a:xfrm>
          <a:prstGeom prst="ellipse">
            <a:avLst/>
          </a:prstGeom>
          <a:solidFill>
            <a:srgbClr val="2D8C8C"/>
          </a:solidFill>
          <a:ln w="12700">
            <a:solidFill>
              <a:srgbClr val="2D8C8C"/>
            </a:solidFill>
            <a:prstDash val="solid"/>
          </a:ln>
        </p:spPr>
        <p:txBody>
          <a:bodyPr/>
          <a:lstStyle/>
          <a:p>
            <a:endParaRPr lang="en-US" dirty="0"/>
          </a:p>
        </p:txBody>
      </p:sp>
      <p:sp>
        <p:nvSpPr>
          <p:cNvPr id="24" name="Text 21"/>
          <p:cNvSpPr/>
          <p:nvPr/>
        </p:nvSpPr>
        <p:spPr>
          <a:xfrm>
            <a:off x="987552" y="4663440"/>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25" name="Text 22"/>
          <p:cNvSpPr/>
          <p:nvPr/>
        </p:nvSpPr>
        <p:spPr>
          <a:xfrm>
            <a:off x="1527048" y="4507992"/>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Review &amp; scale</a:t>
            </a:r>
            <a:endParaRPr lang="en-US" sz="1450" dirty="0"/>
          </a:p>
        </p:txBody>
      </p:sp>
      <p:sp>
        <p:nvSpPr>
          <p:cNvPr id="26" name="Text 23"/>
          <p:cNvSpPr/>
          <p:nvPr/>
        </p:nvSpPr>
        <p:spPr>
          <a:xfrm>
            <a:off x="2761488" y="4489704"/>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Refine channels and notification rules, then extend the agreed process across Ashford.</a:t>
            </a:r>
            <a:endParaRPr lang="en-US" sz="1130" dirty="0"/>
          </a:p>
        </p:txBody>
      </p:sp>
      <p:sp>
        <p:nvSpPr>
          <p:cNvPr id="27" name="Shape 24"/>
          <p:cNvSpPr/>
          <p:nvPr/>
        </p:nvSpPr>
        <p:spPr>
          <a:xfrm>
            <a:off x="8156448" y="3822192"/>
            <a:ext cx="3337560" cy="1600200"/>
          </a:xfrm>
          <a:prstGeom prst="roundRect">
            <a:avLst>
              <a:gd name="adj" fmla="val 3429"/>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dirty="0"/>
          </a:p>
        </p:txBody>
      </p:sp>
      <p:sp>
        <p:nvSpPr>
          <p:cNvPr id="28" name="Text 25"/>
          <p:cNvSpPr/>
          <p:nvPr/>
        </p:nvSpPr>
        <p:spPr>
          <a:xfrm>
            <a:off x="8412480" y="4069080"/>
            <a:ext cx="2798064" cy="246888"/>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Communication guardrail</a:t>
            </a:r>
            <a:endParaRPr lang="en-US" sz="1600" dirty="0"/>
          </a:p>
        </p:txBody>
      </p:sp>
      <p:sp>
        <p:nvSpPr>
          <p:cNvPr id="29" name="Text 26"/>
          <p:cNvSpPr/>
          <p:nvPr/>
        </p:nvSpPr>
        <p:spPr>
          <a:xfrm>
            <a:off x="8412480" y="4462272"/>
            <a:ext cx="2770632" cy="713232"/>
          </a:xfrm>
          <a:prstGeom prst="rect">
            <a:avLst/>
          </a:prstGeom>
          <a:noFill/>
          <a:ln/>
        </p:spPr>
        <p:txBody>
          <a:bodyPr wrap="square" lIns="0" tIns="0" rIns="0" bIns="0" rtlCol="0" anchor="ctr">
            <a:normAutofit fontScale="92500"/>
          </a:bodyPr>
          <a:lstStyle/>
          <a:p>
            <a:pPr marL="0" indent="0">
              <a:buNone/>
            </a:pPr>
            <a:r>
              <a:rPr lang="en-US" sz="1180" dirty="0">
                <a:solidFill>
                  <a:srgbClr val="E5EDF4"/>
                </a:solidFill>
                <a:latin typeface="Times New Roman" pitchFamily="34" charset="0"/>
                <a:ea typeface="Times New Roman" pitchFamily="34" charset="-122"/>
                <a:cs typeface="Times New Roman" pitchFamily="34" charset="-120"/>
              </a:rPr>
              <a:t>Use Teams for routine staff coordination. Keep formal care documentation in the organisation’s approved care-record system and avoid unnecessary personal data in general channels.</a:t>
            </a:r>
            <a:endParaRPr lang="en-US" sz="1180" dirty="0"/>
          </a:p>
        </p:txBody>
      </p:sp>
      <p:sp>
        <p:nvSpPr>
          <p:cNvPr id="30" name="Text 27"/>
          <p:cNvSpPr/>
          <p:nvPr/>
        </p:nvSpPr>
        <p:spPr>
          <a:xfrm>
            <a:off x="713232" y="5614416"/>
            <a:ext cx="10716768" cy="530352"/>
          </a:xfrm>
          <a:prstGeom prst="rect">
            <a:avLst/>
          </a:prstGeom>
          <a:noFill/>
          <a:ln/>
        </p:spPr>
        <p:txBody>
          <a:bodyPr wrap="square" lIns="1016" tIns="1016" rIns="1016" bIns="1016" rtlCol="0" anchor="ctr">
            <a:normAutofit/>
          </a:bodyPr>
          <a:lstStyle/>
          <a:p>
            <a:pPr marL="0" indent="0">
              <a:buNone/>
            </a:pPr>
            <a:r>
              <a:rPr lang="en-US" sz="1220" dirty="0">
                <a:solidFill>
                  <a:srgbClr val="24303A"/>
                </a:solidFill>
                <a:latin typeface="Times New Roman" pitchFamily="34" charset="0"/>
                <a:ea typeface="Times New Roman" pitchFamily="34" charset="-122"/>
                <a:cs typeface="Times New Roman" pitchFamily="34" charset="-120"/>
              </a:rPr>
              <a:t>Implementation research on team-based clinical communication </a:t>
            </a:r>
            <a:r>
              <a:rPr lang="en-US" sz="122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(Husain et al., 2021)</a:t>
            </a:r>
            <a:r>
              <a:rPr lang="en-US" sz="1220" dirty="0">
                <a:solidFill>
                  <a:srgbClr val="24303A"/>
                </a:solidFill>
                <a:latin typeface="Times New Roman" pitchFamily="34" charset="0"/>
                <a:ea typeface="Times New Roman" pitchFamily="34" charset="-122"/>
                <a:cs typeface="Times New Roman" pitchFamily="34" charset="-120"/>
              </a:rPr>
              <a:t> evaluated barriers and facilitators alongside effectiveness, supporting a small pilot before wider rollout.</a:t>
            </a:r>
            <a:endParaRPr lang="en-US" sz="1220" dirty="0"/>
          </a:p>
        </p:txBody>
      </p:sp>
      <p:sp>
        <p:nvSpPr>
          <p:cNvPr id="31" name="Shape 28"/>
          <p:cNvSpPr/>
          <p:nvPr/>
        </p:nvSpPr>
        <p:spPr>
          <a:xfrm>
            <a:off x="8065008" y="6016752"/>
            <a:ext cx="3584448" cy="292608"/>
          </a:xfrm>
          <a:prstGeom prst="roundRect">
            <a:avLst>
              <a:gd name="adj" fmla="val 25000"/>
            </a:avLst>
          </a:prstGeom>
          <a:solidFill>
            <a:srgbClr val="DFF2F1"/>
          </a:solidFill>
          <a:ln w="12700">
            <a:solidFill>
              <a:srgbClr val="DFF2F1"/>
            </a:solidFill>
            <a:prstDash val="solid"/>
          </a:ln>
        </p:spPr>
        <p:txBody>
          <a:bodyPr/>
          <a:lstStyle/>
          <a:p>
            <a:endParaRPr lang="en-US" dirty="0"/>
          </a:p>
        </p:txBody>
      </p:sp>
      <p:sp>
        <p:nvSpPr>
          <p:cNvPr id="32" name="Text 29"/>
          <p:cNvSpPr/>
          <p:nvPr/>
        </p:nvSpPr>
        <p:spPr>
          <a:xfrm>
            <a:off x="8138160" y="6067044"/>
            <a:ext cx="3438144" cy="155448"/>
          </a:xfrm>
          <a:prstGeom prst="rect">
            <a:avLst/>
          </a:prstGeom>
          <a:noFill/>
          <a:ln/>
        </p:spPr>
        <p:txBody>
          <a:bodyPr wrap="square" lIns="0" tIns="0" rIns="0" bIns="0" rtlCol="0" anchor="ctr">
            <a:normAutofit fontScale="70000" lnSpcReduction="200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RECOMMENDED OUTCOME: ONE CONSISTENT DAILY-UPDATE ROUTE</a:t>
            </a:r>
            <a:endParaRPr lang="en-US" sz="1050" dirty="0"/>
          </a:p>
        </p:txBody>
      </p:sp>
      <p:sp>
        <p:nvSpPr>
          <p:cNvPr id="33" name="Text 30"/>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4"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p:cNvSpPr txBox="1"/>
          <p:nvPr/>
        </p:nvSpPr>
        <p:spPr>
          <a:xfrm>
            <a:off x="594360" y="329184"/>
            <a:ext cx="4754880" cy="292608"/>
          </a:xfrm>
          <a:prstGeom prst="rect">
            <a:avLst/>
          </a:prstGeom>
          <a:noFill/>
        </p:spPr>
        <p:txBody>
          <a:bodyPr wrap="none" lIns="0" tIns="18288" rIns="0" bIns="18288">
            <a:spAutoFit/>
          </a:bodyPr>
          <a:lstStyle/>
          <a:p>
            <a:r>
              <a:rPr sz="1200" b="1" dirty="0">
                <a:solidFill>
                  <a:srgbClr val="173D4F"/>
                </a:solidFill>
                <a:latin typeface="Arial"/>
              </a:rPr>
              <a:t>PART 2 FOCUS</a:t>
            </a:r>
          </a:p>
        </p:txBody>
      </p:sp>
      <p:sp>
        <p:nvSpPr>
          <p:cNvPr id="4" name="TextBox 3"/>
          <p:cNvSpPr txBox="1"/>
          <p:nvPr/>
        </p:nvSpPr>
        <p:spPr>
          <a:xfrm>
            <a:off x="594360" y="658368"/>
            <a:ext cx="10607040" cy="502920"/>
          </a:xfrm>
          <a:prstGeom prst="rect">
            <a:avLst/>
          </a:prstGeom>
          <a:noFill/>
        </p:spPr>
        <p:txBody>
          <a:bodyPr wrap="none" lIns="0" tIns="18288" rIns="0" bIns="18288">
            <a:spAutoFit/>
          </a:bodyPr>
          <a:lstStyle/>
          <a:p>
            <a:r>
              <a:rPr sz="2400" b="1" dirty="0">
                <a:solidFill>
                  <a:srgbClr val="182A36"/>
                </a:solidFill>
                <a:latin typeface="Arial"/>
              </a:rPr>
              <a:t>6. Turning the Teams plan into daily practice</a:t>
            </a:r>
          </a:p>
        </p:txBody>
      </p:sp>
      <p:sp>
        <p:nvSpPr>
          <p:cNvPr id="30" name="TextBox 29"/>
          <p:cNvSpPr txBox="1"/>
          <p:nvPr/>
        </p:nvSpPr>
        <p:spPr>
          <a:xfrm>
            <a:off x="502920" y="6473952"/>
            <a:ext cx="5120640" cy="201168"/>
          </a:xfrm>
          <a:prstGeom prst="rect">
            <a:avLst/>
          </a:prstGeom>
          <a:noFill/>
        </p:spPr>
        <p:txBody>
          <a:bodyPr wrap="none" lIns="0" tIns="18288" rIns="0" bIns="18288">
            <a:spAutoFit/>
          </a:bodyPr>
          <a:lstStyle/>
          <a:p>
            <a:r>
              <a:rPr sz="750" b="0" dirty="0">
                <a:solidFill>
                  <a:srgbClr val="606C76"/>
                </a:solidFill>
                <a:latin typeface="Aptos"/>
              </a:rPr>
              <a:t>LCHS4007 • Ashford Community Care Service</a:t>
            </a:r>
          </a:p>
        </p:txBody>
      </p:sp>
      <p:sp>
        <p:nvSpPr>
          <p:cNvPr id="31" name="TextBox 30"/>
          <p:cNvSpPr txBox="1"/>
          <p:nvPr/>
        </p:nvSpPr>
        <p:spPr>
          <a:xfrm>
            <a:off x="11475720" y="6473952"/>
            <a:ext cx="320040" cy="201168"/>
          </a:xfrm>
          <a:prstGeom prst="rect">
            <a:avLst/>
          </a:prstGeom>
          <a:noFill/>
        </p:spPr>
        <p:txBody>
          <a:bodyPr wrap="none" lIns="0" tIns="18288" rIns="0" bIns="18288">
            <a:spAutoFit/>
          </a:bodyPr>
          <a:lstStyle/>
          <a:p>
            <a:pPr algn="ctr"/>
            <a:r>
              <a:rPr sz="750" b="0" dirty="0">
                <a:solidFill>
                  <a:srgbClr val="606C76"/>
                </a:solidFill>
                <a:latin typeface="Aptos"/>
              </a:rPr>
              <a:t>8</a:t>
            </a:r>
          </a:p>
        </p:txBody>
      </p:sp>
      <p:pic>
        <p:nvPicPr>
          <p:cNvPr id="32" name="slide8-image-panel" descr="img1_cropped.jpg"/>
          <p:cNvPicPr>
            <a:picLocks noChangeAspect="1"/>
          </p:cNvPicPr>
          <p:nvPr/>
        </p:nvPicPr>
        <p:blipFill>
          <a:blip r:embed="rId3"/>
          <a:stretch>
            <a:fillRect/>
          </a:stretch>
        </p:blipFill>
        <p:spPr>
          <a:xfrm>
            <a:off x="7620000" y="1353312"/>
            <a:ext cx="3581400" cy="3913632"/>
          </a:xfrm>
          <a:prstGeom prst="rect">
            <a:avLst/>
          </a:prstGeom>
        </p:spPr>
      </p:pic>
      <p:sp>
        <p:nvSpPr>
          <p:cNvPr id="33" name="slide8-image-border"/>
          <p:cNvSpPr/>
          <p:nvPr/>
        </p:nvSpPr>
        <p:spPr>
          <a:xfrm>
            <a:off x="7589520" y="1353312"/>
            <a:ext cx="361188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slide8-caption-box"/>
          <p:cNvSpPr/>
          <p:nvPr/>
        </p:nvSpPr>
        <p:spPr>
          <a:xfrm>
            <a:off x="8220837" y="4718304"/>
            <a:ext cx="2803398" cy="40233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lIns="109728" tIns="0" rIns="109728" bIns="0" rtlCol="0" anchor="ctr"/>
          <a:lstStyle/>
          <a:p>
            <a:pPr algn="ctr"/>
            <a:r>
              <a:rPr sz="1100" b="1" dirty="0">
                <a:solidFill>
                  <a:srgbClr val="173D4F"/>
                </a:solidFill>
                <a:latin typeface="Arial"/>
              </a:rPr>
              <a:t>Practical daily-use routine</a:t>
            </a:r>
          </a:p>
        </p:txBody>
      </p:sp>
      <p:sp>
        <p:nvSpPr>
          <p:cNvPr id="35" name="slide8-bullet-box-1"/>
          <p:cNvSpPr/>
          <p:nvPr/>
        </p:nvSpPr>
        <p:spPr>
          <a:xfrm>
            <a:off x="1965960" y="1353312"/>
            <a:ext cx="5056632" cy="612648"/>
          </a:xfrm>
          <a:prstGeom prst="roundRect">
            <a:avLst/>
          </a:prstGeom>
          <a:solidFill>
            <a:schemeClr val="accent4">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6" name="slide8-bullet-accent-1"/>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slide8-bullet-num-1"/>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1</a:t>
            </a:r>
          </a:p>
        </p:txBody>
      </p:sp>
      <p:sp>
        <p:nvSpPr>
          <p:cNvPr id="38" name="slide8-bullet-text-1"/>
          <p:cNvSpPr txBox="1"/>
          <p:nvPr/>
        </p:nvSpPr>
        <p:spPr>
          <a:xfrm>
            <a:off x="2569464" y="1472184"/>
            <a:ext cx="3611880" cy="502920"/>
          </a:xfrm>
          <a:prstGeom prst="rect">
            <a:avLst/>
          </a:prstGeom>
          <a:noFill/>
        </p:spPr>
        <p:txBody>
          <a:bodyPr wrap="none" lIns="0" tIns="0" rIns="0" bIns="0" anchor="ctr">
            <a:spAutoFit/>
          </a:bodyPr>
          <a:lstStyle/>
          <a:p>
            <a:pPr algn="l"/>
            <a:r>
              <a:rPr sz="1070" b="0" dirty="0">
                <a:solidFill>
                  <a:srgbClr val="182A36"/>
                </a:solidFill>
                <a:latin typeface="Arial"/>
              </a:rPr>
              <a:t>Post routine non-urgent messages in one “Daily Updates” channel.</a:t>
            </a:r>
          </a:p>
        </p:txBody>
      </p:sp>
      <p:sp>
        <p:nvSpPr>
          <p:cNvPr id="39" name="slide8-bullet-box-2"/>
          <p:cNvSpPr/>
          <p:nvPr/>
        </p:nvSpPr>
        <p:spPr>
          <a:xfrm>
            <a:off x="1965960" y="2121408"/>
            <a:ext cx="5073014"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0" name="slide8-bullet-accent-2"/>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1" name="slide8-bullet-num-2"/>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2</a:t>
            </a:r>
          </a:p>
        </p:txBody>
      </p:sp>
      <p:sp>
        <p:nvSpPr>
          <p:cNvPr id="42" name="slide8-bullet-text-2"/>
          <p:cNvSpPr txBox="1"/>
          <p:nvPr/>
        </p:nvSpPr>
        <p:spPr>
          <a:xfrm>
            <a:off x="2569464" y="2240280"/>
            <a:ext cx="3611880" cy="502920"/>
          </a:xfrm>
          <a:prstGeom prst="rect">
            <a:avLst/>
          </a:prstGeom>
          <a:noFill/>
        </p:spPr>
        <p:txBody>
          <a:bodyPr wrap="none" lIns="0" tIns="0" rIns="0" bIns="0" anchor="ctr">
            <a:spAutoFit/>
          </a:bodyPr>
          <a:lstStyle/>
          <a:p>
            <a:pPr algn="l"/>
            <a:r>
              <a:rPr sz="1070" b="0" dirty="0">
                <a:solidFill>
                  <a:srgbClr val="182A36"/>
                </a:solidFill>
                <a:latin typeface="Arial"/>
              </a:rPr>
              <a:t>Use one post per issue so replies and decisions stay together.</a:t>
            </a:r>
          </a:p>
        </p:txBody>
      </p:sp>
      <p:sp>
        <p:nvSpPr>
          <p:cNvPr id="43" name="slide8-bullet-box-3"/>
          <p:cNvSpPr/>
          <p:nvPr/>
        </p:nvSpPr>
        <p:spPr>
          <a:xfrm>
            <a:off x="1965959" y="2889504"/>
            <a:ext cx="5073015" cy="612648"/>
          </a:xfrm>
          <a:prstGeom prst="roundRect">
            <a:avLst/>
          </a:prstGeom>
          <a:solidFill>
            <a:schemeClr val="accent6">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slide8-bullet-accent-3"/>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slide8-bullet-num-3"/>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3</a:t>
            </a:r>
          </a:p>
        </p:txBody>
      </p:sp>
      <p:sp>
        <p:nvSpPr>
          <p:cNvPr id="46" name="slide8-bullet-text-3"/>
          <p:cNvSpPr txBox="1"/>
          <p:nvPr/>
        </p:nvSpPr>
        <p:spPr>
          <a:xfrm>
            <a:off x="2569464" y="3008376"/>
            <a:ext cx="3611880" cy="502920"/>
          </a:xfrm>
          <a:prstGeom prst="rect">
            <a:avLst/>
          </a:prstGeom>
          <a:noFill/>
        </p:spPr>
        <p:txBody>
          <a:bodyPr wrap="none" lIns="0" tIns="0" rIns="0" bIns="0" anchor="ctr">
            <a:spAutoFit/>
          </a:bodyPr>
          <a:lstStyle/>
          <a:p>
            <a:pPr algn="l"/>
            <a:r>
              <a:rPr sz="1070" b="0" dirty="0">
                <a:solidFill>
                  <a:srgbClr val="182A36"/>
                </a:solidFill>
                <a:latin typeface="Arial"/>
              </a:rPr>
              <a:t>Add @mentions only when a named person or role must act.</a:t>
            </a:r>
          </a:p>
        </p:txBody>
      </p:sp>
      <p:sp>
        <p:nvSpPr>
          <p:cNvPr id="47" name="slide8-bullet-box-4"/>
          <p:cNvSpPr/>
          <p:nvPr/>
        </p:nvSpPr>
        <p:spPr>
          <a:xfrm>
            <a:off x="1965960" y="3657600"/>
            <a:ext cx="5073014"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slide8-bullet-accent-4"/>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slide8-bullet-num-4"/>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4</a:t>
            </a:r>
          </a:p>
        </p:txBody>
      </p:sp>
      <p:sp>
        <p:nvSpPr>
          <p:cNvPr id="50" name="slide8-bullet-text-4"/>
          <p:cNvSpPr txBox="1"/>
          <p:nvPr/>
        </p:nvSpPr>
        <p:spPr>
          <a:xfrm>
            <a:off x="2569464" y="3776472"/>
            <a:ext cx="3611880" cy="502920"/>
          </a:xfrm>
          <a:prstGeom prst="rect">
            <a:avLst/>
          </a:prstGeom>
          <a:noFill/>
        </p:spPr>
        <p:txBody>
          <a:bodyPr wrap="none" lIns="0" tIns="0" rIns="0" bIns="0" anchor="ctr">
            <a:spAutoFit/>
          </a:bodyPr>
          <a:lstStyle/>
          <a:p>
            <a:pPr algn="l"/>
            <a:r>
              <a:rPr sz="1070" b="0" dirty="0">
                <a:solidFill>
                  <a:srgbClr val="182A36"/>
                </a:solidFill>
                <a:latin typeface="Arial"/>
              </a:rPr>
              <a:t>Escalate urgent safeguarding, medication or clinical risks immediately.</a:t>
            </a:r>
          </a:p>
        </p:txBody>
      </p:sp>
      <p:sp>
        <p:nvSpPr>
          <p:cNvPr id="51" name="slide8-bullet-box-5"/>
          <p:cNvSpPr/>
          <p:nvPr/>
        </p:nvSpPr>
        <p:spPr>
          <a:xfrm>
            <a:off x="1965960" y="4425696"/>
            <a:ext cx="5056632" cy="612648"/>
          </a:xfrm>
          <a:prstGeom prst="roundRect">
            <a:avLst/>
          </a:prstGeom>
          <a:solidFill>
            <a:schemeClr val="accent1">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slide8-bullet-accent-5"/>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3" name="slide8-bullet-num-5"/>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5</a:t>
            </a:r>
          </a:p>
        </p:txBody>
      </p:sp>
      <p:sp>
        <p:nvSpPr>
          <p:cNvPr id="54" name="slide8-bullet-text-5"/>
          <p:cNvSpPr txBox="1"/>
          <p:nvPr/>
        </p:nvSpPr>
        <p:spPr>
          <a:xfrm>
            <a:off x="2569464" y="4544568"/>
            <a:ext cx="3611880" cy="502920"/>
          </a:xfrm>
          <a:prstGeom prst="rect">
            <a:avLst/>
          </a:prstGeom>
          <a:noFill/>
        </p:spPr>
        <p:txBody>
          <a:bodyPr wrap="none" lIns="0" tIns="0" rIns="0" bIns="0" anchor="ctr">
            <a:spAutoFit/>
          </a:bodyPr>
          <a:lstStyle/>
          <a:p>
            <a:pPr algn="l"/>
            <a:r>
              <a:rPr sz="1070" b="0" dirty="0">
                <a:solidFill>
                  <a:srgbClr val="182A36"/>
                </a:solidFill>
                <a:latin typeface="Arial"/>
              </a:rPr>
              <a:t>Keep formal care notes in the approved care-record system.</a:t>
            </a:r>
          </a:p>
        </p:txBody>
      </p:sp>
      <p:sp>
        <p:nvSpPr>
          <p:cNvPr id="55" name="slide8-evidence"/>
          <p:cNvSpPr txBox="1"/>
          <p:nvPr/>
        </p:nvSpPr>
        <p:spPr>
          <a:xfrm>
            <a:off x="1965960" y="5431536"/>
            <a:ext cx="9144000" cy="329184"/>
          </a:xfrm>
          <a:prstGeom prst="rect">
            <a:avLst/>
          </a:prstGeom>
          <a:noFill/>
        </p:spPr>
        <p:txBody>
          <a:bodyPr wrap="none" lIns="0" tIns="0" rIns="0" bIns="0" anchor="t">
            <a:spAutoFit/>
          </a:bodyPr>
          <a:lstStyle/>
          <a:p>
            <a:pPr algn="l"/>
            <a:r>
              <a:rPr sz="900" b="0" dirty="0">
                <a:solidFill>
                  <a:srgbClr val="58656E"/>
                </a:solidFill>
                <a:latin typeface="Arial"/>
              </a:rPr>
              <a:t>Electronic collaboration can support shared awareness when teams use an agreed communication routine (Nie et al., 2023).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p:cNvSpPr txBox="1"/>
          <p:nvPr/>
        </p:nvSpPr>
        <p:spPr>
          <a:xfrm>
            <a:off x="594360" y="329184"/>
            <a:ext cx="4754880" cy="292608"/>
          </a:xfrm>
          <a:prstGeom prst="rect">
            <a:avLst/>
          </a:prstGeom>
          <a:noFill/>
        </p:spPr>
        <p:txBody>
          <a:bodyPr wrap="none" lIns="0" tIns="18288" rIns="0" bIns="18288">
            <a:spAutoFit/>
          </a:bodyPr>
          <a:lstStyle/>
          <a:p>
            <a:r>
              <a:rPr sz="1200" b="1" dirty="0">
                <a:solidFill>
                  <a:srgbClr val="173D4F"/>
                </a:solidFill>
                <a:latin typeface="Arial"/>
              </a:rPr>
              <a:t>CHANNEL DESIGN</a:t>
            </a:r>
          </a:p>
        </p:txBody>
      </p:sp>
      <p:sp>
        <p:nvSpPr>
          <p:cNvPr id="4" name="TextBox 3"/>
          <p:cNvSpPr txBox="1"/>
          <p:nvPr/>
        </p:nvSpPr>
        <p:spPr>
          <a:xfrm>
            <a:off x="594360" y="658368"/>
            <a:ext cx="10607040" cy="502920"/>
          </a:xfrm>
          <a:prstGeom prst="rect">
            <a:avLst/>
          </a:prstGeom>
          <a:noFill/>
        </p:spPr>
        <p:txBody>
          <a:bodyPr wrap="none" lIns="0" tIns="18288" rIns="0" bIns="18288">
            <a:spAutoFit/>
          </a:bodyPr>
          <a:lstStyle/>
          <a:p>
            <a:r>
              <a:rPr sz="2400" b="1" dirty="0">
                <a:solidFill>
                  <a:srgbClr val="182A36"/>
                </a:solidFill>
                <a:latin typeface="Arial"/>
              </a:rPr>
              <a:t>7. A clear channel structure for Ashford</a:t>
            </a:r>
          </a:p>
        </p:txBody>
      </p:sp>
      <p:sp>
        <p:nvSpPr>
          <p:cNvPr id="30" name="TextBox 29"/>
          <p:cNvSpPr txBox="1"/>
          <p:nvPr/>
        </p:nvSpPr>
        <p:spPr>
          <a:xfrm>
            <a:off x="502920" y="6473952"/>
            <a:ext cx="5120640" cy="201168"/>
          </a:xfrm>
          <a:prstGeom prst="rect">
            <a:avLst/>
          </a:prstGeom>
          <a:noFill/>
        </p:spPr>
        <p:txBody>
          <a:bodyPr wrap="none" lIns="0" tIns="18288" rIns="0" bIns="18288">
            <a:spAutoFit/>
          </a:bodyPr>
          <a:lstStyle/>
          <a:p>
            <a:r>
              <a:rPr sz="750" b="0" dirty="0">
                <a:solidFill>
                  <a:srgbClr val="606C76"/>
                </a:solidFill>
                <a:latin typeface="Aptos"/>
              </a:rPr>
              <a:t>LCHS4007 • Ashford Community Care Service</a:t>
            </a:r>
          </a:p>
        </p:txBody>
      </p:sp>
      <p:sp>
        <p:nvSpPr>
          <p:cNvPr id="31" name="TextBox 30"/>
          <p:cNvSpPr txBox="1"/>
          <p:nvPr/>
        </p:nvSpPr>
        <p:spPr>
          <a:xfrm>
            <a:off x="11475720" y="6473952"/>
            <a:ext cx="320040" cy="201168"/>
          </a:xfrm>
          <a:prstGeom prst="rect">
            <a:avLst/>
          </a:prstGeom>
          <a:noFill/>
        </p:spPr>
        <p:txBody>
          <a:bodyPr wrap="none" lIns="0" tIns="18288" rIns="0" bIns="18288">
            <a:spAutoFit/>
          </a:bodyPr>
          <a:lstStyle/>
          <a:p>
            <a:pPr algn="ctr"/>
            <a:r>
              <a:rPr sz="750" b="0" dirty="0">
                <a:solidFill>
                  <a:srgbClr val="606C76"/>
                </a:solidFill>
                <a:latin typeface="Aptos"/>
              </a:rPr>
              <a:t>9</a:t>
            </a:r>
          </a:p>
        </p:txBody>
      </p:sp>
      <p:pic>
        <p:nvPicPr>
          <p:cNvPr id="32" name="slide9-image-panel" descr="img2_cropped.jpg"/>
          <p:cNvPicPr>
            <a:picLocks noChangeAspect="1"/>
          </p:cNvPicPr>
          <p:nvPr/>
        </p:nvPicPr>
        <p:blipFill>
          <a:blip r:embed="rId3"/>
          <a:stretch>
            <a:fillRect/>
          </a:stretch>
        </p:blipFill>
        <p:spPr>
          <a:xfrm>
            <a:off x="7781924" y="1353312"/>
            <a:ext cx="3419475" cy="3913632"/>
          </a:xfrm>
          <a:prstGeom prst="rect">
            <a:avLst/>
          </a:prstGeom>
        </p:spPr>
      </p:pic>
      <p:sp>
        <p:nvSpPr>
          <p:cNvPr id="33" name="slide9-image-border"/>
          <p:cNvSpPr/>
          <p:nvPr/>
        </p:nvSpPr>
        <p:spPr>
          <a:xfrm>
            <a:off x="7781924" y="1353312"/>
            <a:ext cx="3419476"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slide9-caption-box"/>
          <p:cNvSpPr/>
          <p:nvPr/>
        </p:nvSpPr>
        <p:spPr>
          <a:xfrm>
            <a:off x="7943849" y="4672583"/>
            <a:ext cx="3056381" cy="40233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lIns="109728" tIns="0" rIns="109728" bIns="0" rtlCol="0" anchor="ctr"/>
          <a:lstStyle/>
          <a:p>
            <a:pPr algn="ctr"/>
            <a:r>
              <a:rPr sz="1100" b="1" dirty="0">
                <a:solidFill>
                  <a:srgbClr val="173D4F"/>
                </a:solidFill>
                <a:latin typeface="Arial"/>
              </a:rPr>
              <a:t>Clear spaces reduce confusion</a:t>
            </a:r>
          </a:p>
        </p:txBody>
      </p:sp>
      <p:sp>
        <p:nvSpPr>
          <p:cNvPr id="35" name="slide9-bullet-box-1"/>
          <p:cNvSpPr/>
          <p:nvPr/>
        </p:nvSpPr>
        <p:spPr>
          <a:xfrm>
            <a:off x="1965960" y="1353312"/>
            <a:ext cx="5654040" cy="612648"/>
          </a:xfrm>
          <a:prstGeom prst="roundRect">
            <a:avLst/>
          </a:prstGeom>
          <a:solidFill>
            <a:schemeClr val="accent5">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6" name="slide9-bullet-accent-1"/>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slide9-bullet-num-1"/>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1</a:t>
            </a:r>
          </a:p>
        </p:txBody>
      </p:sp>
      <p:sp>
        <p:nvSpPr>
          <p:cNvPr id="38" name="slide9-bullet-text-1"/>
          <p:cNvSpPr txBox="1"/>
          <p:nvPr/>
        </p:nvSpPr>
        <p:spPr>
          <a:xfrm>
            <a:off x="2569464" y="1472184"/>
            <a:ext cx="3611880" cy="502920"/>
          </a:xfrm>
          <a:prstGeom prst="rect">
            <a:avLst/>
          </a:prstGeom>
          <a:noFill/>
        </p:spPr>
        <p:txBody>
          <a:bodyPr wrap="none" lIns="0" tIns="0" rIns="0" bIns="0" anchor="ctr">
            <a:spAutoFit/>
          </a:bodyPr>
          <a:lstStyle/>
          <a:p>
            <a:pPr algn="l"/>
            <a:r>
              <a:rPr sz="1070" b="0" dirty="0">
                <a:solidFill>
                  <a:srgbClr val="182A36"/>
                </a:solidFill>
                <a:latin typeface="Arial"/>
              </a:rPr>
              <a:t>General: service-wide announcements, policy reminders and maintenance notices.</a:t>
            </a:r>
          </a:p>
        </p:txBody>
      </p:sp>
      <p:sp>
        <p:nvSpPr>
          <p:cNvPr id="39" name="slide9-bullet-box-2"/>
          <p:cNvSpPr/>
          <p:nvPr/>
        </p:nvSpPr>
        <p:spPr>
          <a:xfrm>
            <a:off x="1965960" y="2121408"/>
            <a:ext cx="5654040"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0" name="slide9-bullet-accent-2"/>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1" name="slide9-bullet-num-2"/>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2</a:t>
            </a:r>
          </a:p>
        </p:txBody>
      </p:sp>
      <p:sp>
        <p:nvSpPr>
          <p:cNvPr id="42" name="slide9-bullet-text-2"/>
          <p:cNvSpPr txBox="1"/>
          <p:nvPr/>
        </p:nvSpPr>
        <p:spPr>
          <a:xfrm>
            <a:off x="2569464" y="2240280"/>
            <a:ext cx="3611880" cy="502920"/>
          </a:xfrm>
          <a:prstGeom prst="rect">
            <a:avLst/>
          </a:prstGeom>
          <a:noFill/>
        </p:spPr>
        <p:txBody>
          <a:bodyPr wrap="none" lIns="0" tIns="0" rIns="0" bIns="0" anchor="ctr">
            <a:spAutoFit/>
          </a:bodyPr>
          <a:lstStyle/>
          <a:p>
            <a:pPr algn="l"/>
            <a:r>
              <a:rPr sz="1070" b="0" dirty="0">
                <a:solidFill>
                  <a:srgbClr val="182A36"/>
                </a:solidFill>
                <a:latin typeface="Arial"/>
              </a:rPr>
              <a:t>Daily Updates: shift messages, visit changes and handover information.</a:t>
            </a:r>
          </a:p>
        </p:txBody>
      </p:sp>
      <p:sp>
        <p:nvSpPr>
          <p:cNvPr id="43" name="slide9-bullet-box-3"/>
          <p:cNvSpPr/>
          <p:nvPr/>
        </p:nvSpPr>
        <p:spPr>
          <a:xfrm>
            <a:off x="1965960" y="2889504"/>
            <a:ext cx="5654040" cy="612648"/>
          </a:xfrm>
          <a:prstGeom prst="roundRect">
            <a:avLst/>
          </a:prstGeom>
          <a:solidFill>
            <a:schemeClr val="accent5">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slide9-bullet-accent-3"/>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slide9-bullet-num-3"/>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dirty="0">
                <a:solidFill>
                  <a:srgbClr val="FFFFFF"/>
                </a:solidFill>
                <a:latin typeface="Arial"/>
              </a:rPr>
              <a:t>3</a:t>
            </a:r>
          </a:p>
        </p:txBody>
      </p:sp>
      <p:sp>
        <p:nvSpPr>
          <p:cNvPr id="46" name="slide9-bullet-text-3"/>
          <p:cNvSpPr txBox="1"/>
          <p:nvPr/>
        </p:nvSpPr>
        <p:spPr>
          <a:xfrm>
            <a:off x="2569464" y="3008376"/>
            <a:ext cx="3611880" cy="502920"/>
          </a:xfrm>
          <a:prstGeom prst="rect">
            <a:avLst/>
          </a:prstGeom>
          <a:noFill/>
        </p:spPr>
        <p:txBody>
          <a:bodyPr wrap="none" lIns="0" tIns="0" rIns="0" bIns="0" anchor="ctr">
            <a:spAutoFit/>
          </a:bodyPr>
          <a:lstStyle/>
          <a:p>
            <a:pPr algn="l"/>
            <a:r>
              <a:rPr sz="1070" b="0" dirty="0">
                <a:solidFill>
                  <a:srgbClr val="182A36"/>
                </a:solidFill>
                <a:latin typeface="Arial"/>
              </a:rPr>
              <a:t>Scheduling Queries: </a:t>
            </a:r>
            <a:r>
              <a:rPr sz="1070" b="0" dirty="0" err="1">
                <a:solidFill>
                  <a:srgbClr val="182A36"/>
                </a:solidFill>
                <a:latin typeface="Arial"/>
              </a:rPr>
              <a:t>rota</a:t>
            </a:r>
            <a:r>
              <a:rPr sz="1070" b="0" dirty="0">
                <a:solidFill>
                  <a:srgbClr val="182A36"/>
                </a:solidFill>
                <a:latin typeface="Arial"/>
              </a:rPr>
              <a:t> questions and short-notice cover requests.</a:t>
            </a:r>
          </a:p>
        </p:txBody>
      </p:sp>
      <p:sp>
        <p:nvSpPr>
          <p:cNvPr id="47" name="slide9-bullet-box-4"/>
          <p:cNvSpPr/>
          <p:nvPr/>
        </p:nvSpPr>
        <p:spPr>
          <a:xfrm>
            <a:off x="1965960" y="3657600"/>
            <a:ext cx="559003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9-bullet-accent-4"/>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9-bullet-num-4"/>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9-bullet-text-4"/>
          <p:cNvSpPr txBox="1"/>
          <p:nvPr/>
        </p:nvSpPr>
        <p:spPr>
          <a:xfrm>
            <a:off x="2569464" y="3776472"/>
            <a:ext cx="3611880" cy="502920"/>
          </a:xfrm>
          <a:prstGeom prst="rect">
            <a:avLst/>
          </a:prstGeom>
          <a:noFill/>
        </p:spPr>
        <p:txBody>
          <a:bodyPr wrap="none" lIns="0" tIns="0" rIns="0" bIns="0" anchor="ctr">
            <a:spAutoFit/>
          </a:bodyPr>
          <a:lstStyle/>
          <a:p>
            <a:pPr algn="l"/>
            <a:r>
              <a:rPr sz="1070" b="0" dirty="0">
                <a:solidFill>
                  <a:srgbClr val="182A36"/>
                </a:solidFill>
                <a:latin typeface="Arial"/>
              </a:rPr>
              <a:t>Training Support: links to learning materials, guidance and reminders.</a:t>
            </a:r>
          </a:p>
        </p:txBody>
      </p:sp>
      <p:sp>
        <p:nvSpPr>
          <p:cNvPr id="51" name="slide9-bullet-box-5"/>
          <p:cNvSpPr/>
          <p:nvPr/>
        </p:nvSpPr>
        <p:spPr>
          <a:xfrm>
            <a:off x="1965960" y="4425696"/>
            <a:ext cx="5526024" cy="612648"/>
          </a:xfrm>
          <a:prstGeom prst="roundRect">
            <a:avLst/>
          </a:prstGeom>
          <a:solidFill>
            <a:schemeClr val="accent5">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9-bullet-accent-5"/>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9-bullet-num-5"/>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9-bullet-text-5"/>
          <p:cNvSpPr txBox="1"/>
          <p:nvPr/>
        </p:nvSpPr>
        <p:spPr>
          <a:xfrm>
            <a:off x="2569464" y="4544568"/>
            <a:ext cx="3611880" cy="502920"/>
          </a:xfrm>
          <a:prstGeom prst="rect">
            <a:avLst/>
          </a:prstGeom>
          <a:noFill/>
        </p:spPr>
        <p:txBody>
          <a:bodyPr wrap="none" lIns="0" tIns="0" rIns="0" bIns="0" anchor="ctr">
            <a:spAutoFit/>
          </a:bodyPr>
          <a:lstStyle/>
          <a:p>
            <a:pPr algn="l"/>
            <a:r>
              <a:rPr sz="1070" b="0" dirty="0">
                <a:solidFill>
                  <a:srgbClr val="182A36"/>
                </a:solidFill>
                <a:latin typeface="Arial"/>
              </a:rPr>
              <a:t>Staff Help: simple technology questions before issues are escalated.</a:t>
            </a:r>
          </a:p>
        </p:txBody>
      </p:sp>
      <p:sp>
        <p:nvSpPr>
          <p:cNvPr id="55" name="slide9-evidence"/>
          <p:cNvSpPr txBox="1"/>
          <p:nvPr/>
        </p:nvSpPr>
        <p:spPr>
          <a:xfrm>
            <a:off x="1965960" y="5431536"/>
            <a:ext cx="9144000" cy="329184"/>
          </a:xfrm>
          <a:prstGeom prst="rect">
            <a:avLst/>
          </a:prstGeom>
          <a:noFill/>
        </p:spPr>
        <p:txBody>
          <a:bodyPr wrap="none" lIns="0" tIns="0" rIns="0" bIns="0" anchor="t">
            <a:spAutoFit/>
          </a:bodyPr>
          <a:lstStyle/>
          <a:p>
            <a:pPr algn="l"/>
            <a:r>
              <a:rPr sz="900" b="0">
                <a:solidFill>
                  <a:srgbClr val="58656E"/>
                </a:solidFill>
                <a:latin typeface="Arial"/>
              </a:rPr>
              <a:t>A visible shared platform can reduce fragmented communication by placing updates in agreed digital spaces (Baratta et al., 2023).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9184"/>
            <a:ext cx="4754880" cy="292608"/>
          </a:xfrm>
          <a:prstGeom prst="rect">
            <a:avLst/>
          </a:prstGeom>
          <a:noFill/>
        </p:spPr>
        <p:txBody>
          <a:bodyPr wrap="none" lIns="0" tIns="18288" rIns="0" bIns="18288">
            <a:spAutoFit/>
          </a:bodyPr>
          <a:lstStyle/>
          <a:p>
            <a:r>
              <a:rPr sz="1200" b="1">
                <a:solidFill>
                  <a:srgbClr val="173D4F"/>
                </a:solidFill>
                <a:latin typeface="Arial"/>
              </a:rPr>
              <a:t>SAFE COMMUNICATION</a:t>
            </a:r>
          </a:p>
        </p:txBody>
      </p:sp>
      <p:sp>
        <p:nvSpPr>
          <p:cNvPr id="4" name="TextBox 3"/>
          <p:cNvSpPr txBox="1"/>
          <p:nvPr/>
        </p:nvSpPr>
        <p:spPr>
          <a:xfrm>
            <a:off x="594360" y="658368"/>
            <a:ext cx="10607040" cy="502920"/>
          </a:xfrm>
          <a:prstGeom prst="rect">
            <a:avLst/>
          </a:prstGeom>
          <a:noFill/>
        </p:spPr>
        <p:txBody>
          <a:bodyPr wrap="none" lIns="0" tIns="18288" rIns="0" bIns="18288">
            <a:spAutoFit/>
          </a:bodyPr>
          <a:lstStyle/>
          <a:p>
            <a:r>
              <a:rPr sz="2400" b="1">
                <a:solidFill>
                  <a:srgbClr val="182A36"/>
                </a:solidFill>
                <a:latin typeface="Arial"/>
              </a:rPr>
              <a:t>8. Protecting service users and staff</a:t>
            </a:r>
          </a:p>
        </p:txBody>
      </p:sp>
      <p:sp>
        <p:nvSpPr>
          <p:cNvPr id="30" name="TextBox 29"/>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10</a:t>
            </a:r>
          </a:p>
        </p:txBody>
      </p:sp>
      <p:pic>
        <p:nvPicPr>
          <p:cNvPr id="32" name="slide10-image-panel" descr="img3_cropped.jpg"/>
          <p:cNvPicPr>
            <a:picLocks noChangeAspect="1"/>
          </p:cNvPicPr>
          <p:nvPr/>
        </p:nvPicPr>
        <p:blipFill>
          <a:blip r:embed="rId3"/>
          <a:stretch>
            <a:fillRect/>
          </a:stretch>
        </p:blipFill>
        <p:spPr>
          <a:xfrm>
            <a:off x="6720840" y="1353312"/>
            <a:ext cx="4480560" cy="3913632"/>
          </a:xfrm>
          <a:prstGeom prst="rect">
            <a:avLst/>
          </a:prstGeom>
        </p:spPr>
      </p:pic>
      <p:sp>
        <p:nvSpPr>
          <p:cNvPr id="33" name="slide10-image-border"/>
          <p:cNvSpPr/>
          <p:nvPr/>
        </p:nvSpPr>
        <p:spPr>
          <a:xfrm>
            <a:off x="6720840" y="1353312"/>
            <a:ext cx="448056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slide10-caption-box"/>
          <p:cNvSpPr/>
          <p:nvPr/>
        </p:nvSpPr>
        <p:spPr>
          <a:xfrm>
            <a:off x="6922007" y="4672583"/>
            <a:ext cx="4078224" cy="40233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lIns="109728" tIns="0" rIns="109728" bIns="0" rtlCol="0" anchor="ctr"/>
          <a:lstStyle/>
          <a:p>
            <a:pPr algn="ctr"/>
            <a:r>
              <a:rPr sz="1100" b="1">
                <a:solidFill>
                  <a:srgbClr val="173D4F"/>
                </a:solidFill>
                <a:latin typeface="Arial"/>
              </a:rPr>
              <a:t>Safe, minimal information sharing</a:t>
            </a:r>
          </a:p>
        </p:txBody>
      </p:sp>
      <p:sp>
        <p:nvSpPr>
          <p:cNvPr id="35" name="slide10-bullet-box-1"/>
          <p:cNvSpPr/>
          <p:nvPr/>
        </p:nvSpPr>
        <p:spPr>
          <a:xfrm>
            <a:off x="1965960" y="1353312"/>
            <a:ext cx="4553710"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0-bullet-accent-1"/>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0-bullet-num-1"/>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0-bullet-text-1"/>
          <p:cNvSpPr txBox="1"/>
          <p:nvPr/>
        </p:nvSpPr>
        <p:spPr>
          <a:xfrm>
            <a:off x="2569464" y="1642852"/>
            <a:ext cx="3944991" cy="161583"/>
          </a:xfrm>
          <a:prstGeom prst="rect">
            <a:avLst/>
          </a:prstGeom>
          <a:noFill/>
        </p:spPr>
        <p:txBody>
          <a:bodyPr wrap="none" lIns="0" tIns="0" rIns="0" bIns="0" anchor="ctr">
            <a:spAutoFit/>
          </a:bodyPr>
          <a:lstStyle/>
          <a:p>
            <a:pPr algn="l"/>
            <a:r>
              <a:rPr sz="1050" b="0">
                <a:solidFill>
                  <a:srgbClr val="182A36"/>
                </a:solidFill>
                <a:latin typeface="Arial"/>
              </a:rPr>
              <a:t>Share only the minimum information needed for staff coordination.</a:t>
            </a:r>
          </a:p>
        </p:txBody>
      </p:sp>
      <p:sp>
        <p:nvSpPr>
          <p:cNvPr id="39" name="slide10-bullet-box-2"/>
          <p:cNvSpPr/>
          <p:nvPr/>
        </p:nvSpPr>
        <p:spPr>
          <a:xfrm>
            <a:off x="1965960" y="2121408"/>
            <a:ext cx="4407408" cy="612648"/>
          </a:xfrm>
          <a:prstGeom prst="roundRect">
            <a:avLst/>
          </a:prstGeom>
          <a:solidFill>
            <a:schemeClr val="accent6">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0-bullet-accent-2"/>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0-bullet-num-2"/>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0-bullet-text-2"/>
          <p:cNvSpPr txBox="1"/>
          <p:nvPr/>
        </p:nvSpPr>
        <p:spPr>
          <a:xfrm>
            <a:off x="2569464" y="2240280"/>
            <a:ext cx="3611880" cy="502920"/>
          </a:xfrm>
          <a:prstGeom prst="rect">
            <a:avLst/>
          </a:prstGeom>
          <a:noFill/>
        </p:spPr>
        <p:txBody>
          <a:bodyPr wrap="none" lIns="0" tIns="0" rIns="0" bIns="0" anchor="ctr">
            <a:spAutoFit/>
          </a:bodyPr>
          <a:lstStyle/>
          <a:p>
            <a:pPr algn="l"/>
            <a:r>
              <a:rPr sz="1070" b="0" dirty="0">
                <a:solidFill>
                  <a:srgbClr val="182A36"/>
                </a:solidFill>
                <a:latin typeface="Arial"/>
              </a:rPr>
              <a:t>Avoid posting sensitive personal data in open team channels.</a:t>
            </a:r>
          </a:p>
        </p:txBody>
      </p:sp>
      <p:sp>
        <p:nvSpPr>
          <p:cNvPr id="43" name="slide10-bullet-box-3"/>
          <p:cNvSpPr/>
          <p:nvPr/>
        </p:nvSpPr>
        <p:spPr>
          <a:xfrm>
            <a:off x="1965960" y="2889504"/>
            <a:ext cx="4407408"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0-bullet-accent-3"/>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0-bullet-num-3"/>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0-bullet-text-3"/>
          <p:cNvSpPr txBox="1"/>
          <p:nvPr/>
        </p:nvSpPr>
        <p:spPr>
          <a:xfrm>
            <a:off x="2569464" y="3008376"/>
            <a:ext cx="3611880" cy="502920"/>
          </a:xfrm>
          <a:prstGeom prst="rect">
            <a:avLst/>
          </a:prstGeom>
          <a:noFill/>
        </p:spPr>
        <p:txBody>
          <a:bodyPr wrap="none" lIns="0" tIns="0" rIns="0" bIns="0" anchor="ctr">
            <a:spAutoFit/>
          </a:bodyPr>
          <a:lstStyle/>
          <a:p>
            <a:pPr algn="l"/>
            <a:r>
              <a:rPr sz="1070" b="0">
                <a:solidFill>
                  <a:srgbClr val="182A36"/>
                </a:solidFill>
                <a:latin typeface="Arial"/>
              </a:rPr>
              <a:t>Use restricted messages when access needs to be limited.</a:t>
            </a:r>
          </a:p>
        </p:txBody>
      </p:sp>
      <p:sp>
        <p:nvSpPr>
          <p:cNvPr id="47" name="slide10-bullet-box-4"/>
          <p:cNvSpPr/>
          <p:nvPr/>
        </p:nvSpPr>
        <p:spPr>
          <a:xfrm>
            <a:off x="1965960" y="3657600"/>
            <a:ext cx="4407408" cy="612648"/>
          </a:xfrm>
          <a:prstGeom prst="roundRect">
            <a:avLst/>
          </a:prstGeom>
          <a:solidFill>
            <a:schemeClr val="accent6">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10-bullet-accent-4"/>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10-bullet-num-4"/>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10-bullet-text-4"/>
          <p:cNvSpPr txBox="1"/>
          <p:nvPr/>
        </p:nvSpPr>
        <p:spPr>
          <a:xfrm>
            <a:off x="2569464" y="3776472"/>
            <a:ext cx="3611880" cy="502920"/>
          </a:xfrm>
          <a:prstGeom prst="rect">
            <a:avLst/>
          </a:prstGeom>
          <a:noFill/>
        </p:spPr>
        <p:txBody>
          <a:bodyPr wrap="none" lIns="0" tIns="0" rIns="0" bIns="0" anchor="ctr">
            <a:spAutoFit/>
          </a:bodyPr>
          <a:lstStyle/>
          <a:p>
            <a:pPr algn="l"/>
            <a:r>
              <a:rPr sz="1070" b="0" dirty="0">
                <a:solidFill>
                  <a:srgbClr val="182A36"/>
                </a:solidFill>
                <a:latin typeface="Arial"/>
              </a:rPr>
              <a:t>Check channel membership when roles or placements change.</a:t>
            </a:r>
          </a:p>
        </p:txBody>
      </p:sp>
      <p:sp>
        <p:nvSpPr>
          <p:cNvPr id="51" name="slide10-bullet-box-5"/>
          <p:cNvSpPr/>
          <p:nvPr/>
        </p:nvSpPr>
        <p:spPr>
          <a:xfrm>
            <a:off x="1965959" y="4425696"/>
            <a:ext cx="455371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10-bullet-accent-5"/>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10-bullet-num-5"/>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10-bullet-text-5"/>
          <p:cNvSpPr txBox="1"/>
          <p:nvPr/>
        </p:nvSpPr>
        <p:spPr>
          <a:xfrm>
            <a:off x="2569464" y="4715236"/>
            <a:ext cx="3927357" cy="161583"/>
          </a:xfrm>
          <a:prstGeom prst="rect">
            <a:avLst/>
          </a:prstGeom>
          <a:noFill/>
        </p:spPr>
        <p:txBody>
          <a:bodyPr wrap="none" lIns="0" tIns="0" rIns="0" bIns="0" anchor="ctr">
            <a:spAutoFit/>
          </a:bodyPr>
          <a:lstStyle/>
          <a:p>
            <a:pPr algn="l"/>
            <a:r>
              <a:rPr sz="1050" b="0" dirty="0">
                <a:solidFill>
                  <a:srgbClr val="182A36"/>
                </a:solidFill>
                <a:latin typeface="Arial"/>
              </a:rPr>
              <a:t>Use Teams for communication support, not formal care recording.</a:t>
            </a:r>
          </a:p>
        </p:txBody>
      </p:sp>
      <p:sp>
        <p:nvSpPr>
          <p:cNvPr id="55" name="slide10-evidence"/>
          <p:cNvSpPr txBox="1"/>
          <p:nvPr/>
        </p:nvSpPr>
        <p:spPr>
          <a:xfrm>
            <a:off x="1965960" y="5431536"/>
            <a:ext cx="9144000" cy="329184"/>
          </a:xfrm>
          <a:prstGeom prst="rect">
            <a:avLst/>
          </a:prstGeom>
          <a:noFill/>
        </p:spPr>
        <p:txBody>
          <a:bodyPr wrap="none" lIns="0" tIns="0" rIns="0" bIns="0" anchor="t">
            <a:spAutoFit/>
          </a:bodyPr>
          <a:lstStyle/>
          <a:p>
            <a:pPr algn="l"/>
            <a:r>
              <a:rPr sz="900" b="0">
                <a:solidFill>
                  <a:srgbClr val="58656E"/>
                </a:solidFill>
                <a:latin typeface="Arial"/>
              </a:rPr>
              <a:t>Digital tools should be matched carefully to care routines, access needs and information governance safeguards (Richards et al., 2025).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9184"/>
            <a:ext cx="4754880" cy="292608"/>
          </a:xfrm>
          <a:prstGeom prst="rect">
            <a:avLst/>
          </a:prstGeom>
          <a:noFill/>
        </p:spPr>
        <p:txBody>
          <a:bodyPr wrap="none" lIns="0" tIns="18288" rIns="0" bIns="18288">
            <a:spAutoFit/>
          </a:bodyPr>
          <a:lstStyle/>
          <a:p>
            <a:r>
              <a:rPr sz="1200" b="1">
                <a:solidFill>
                  <a:srgbClr val="173D4F"/>
                </a:solidFill>
                <a:latin typeface="Arial"/>
              </a:rPr>
              <a:t>STAFF ADOPTION</a:t>
            </a:r>
          </a:p>
        </p:txBody>
      </p:sp>
      <p:sp>
        <p:nvSpPr>
          <p:cNvPr id="4" name="TextBox 3"/>
          <p:cNvSpPr txBox="1"/>
          <p:nvPr/>
        </p:nvSpPr>
        <p:spPr>
          <a:xfrm>
            <a:off x="594360" y="658368"/>
            <a:ext cx="10607040" cy="502920"/>
          </a:xfrm>
          <a:prstGeom prst="rect">
            <a:avLst/>
          </a:prstGeom>
          <a:noFill/>
        </p:spPr>
        <p:txBody>
          <a:bodyPr wrap="none" lIns="0" tIns="18288" rIns="0" bIns="18288">
            <a:spAutoFit/>
          </a:bodyPr>
          <a:lstStyle/>
          <a:p>
            <a:r>
              <a:rPr sz="2400" b="1">
                <a:solidFill>
                  <a:srgbClr val="182A36"/>
                </a:solidFill>
                <a:latin typeface="Arial"/>
              </a:rPr>
              <a:t>9. Supporting confident and consistent use</a:t>
            </a:r>
          </a:p>
        </p:txBody>
      </p:sp>
      <p:sp>
        <p:nvSpPr>
          <p:cNvPr id="30" name="TextBox 29"/>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11</a:t>
            </a:r>
          </a:p>
        </p:txBody>
      </p:sp>
      <p:pic>
        <p:nvPicPr>
          <p:cNvPr id="32" name="slide11-image-panel" descr="img4_cropped.jpg"/>
          <p:cNvPicPr>
            <a:picLocks noChangeAspect="1"/>
          </p:cNvPicPr>
          <p:nvPr/>
        </p:nvPicPr>
        <p:blipFill>
          <a:blip r:embed="rId3"/>
          <a:stretch>
            <a:fillRect/>
          </a:stretch>
        </p:blipFill>
        <p:spPr>
          <a:xfrm>
            <a:off x="7715250" y="1353312"/>
            <a:ext cx="3486150" cy="3913632"/>
          </a:xfrm>
          <a:prstGeom prst="rect">
            <a:avLst/>
          </a:prstGeom>
        </p:spPr>
      </p:pic>
      <p:sp>
        <p:nvSpPr>
          <p:cNvPr id="33" name="slide11-image-border"/>
          <p:cNvSpPr/>
          <p:nvPr/>
        </p:nvSpPr>
        <p:spPr>
          <a:xfrm>
            <a:off x="7715250" y="1353312"/>
            <a:ext cx="348615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slide11-caption-box"/>
          <p:cNvSpPr/>
          <p:nvPr/>
        </p:nvSpPr>
        <p:spPr>
          <a:xfrm>
            <a:off x="8135873" y="4672583"/>
            <a:ext cx="2864357" cy="40233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lIns="109728" tIns="0" rIns="109728" bIns="0" rtlCol="0" anchor="ctr"/>
          <a:lstStyle/>
          <a:p>
            <a:pPr algn="ctr"/>
            <a:r>
              <a:rPr sz="1100" b="1">
                <a:solidFill>
                  <a:srgbClr val="173D4F"/>
                </a:solidFill>
                <a:latin typeface="Arial"/>
              </a:rPr>
              <a:t>Training makes the change stick</a:t>
            </a:r>
          </a:p>
        </p:txBody>
      </p:sp>
      <p:sp>
        <p:nvSpPr>
          <p:cNvPr id="35" name="slide11-bullet-box-1"/>
          <p:cNvSpPr/>
          <p:nvPr/>
        </p:nvSpPr>
        <p:spPr>
          <a:xfrm>
            <a:off x="1965959" y="1353312"/>
            <a:ext cx="5415915" cy="612648"/>
          </a:xfrm>
          <a:prstGeom prst="roundRect">
            <a:avLst/>
          </a:prstGeom>
          <a:solidFill>
            <a:schemeClr val="accent2">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1-bullet-accent-1"/>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1-bullet-num-1"/>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1-bullet-text-1"/>
          <p:cNvSpPr txBox="1"/>
          <p:nvPr/>
        </p:nvSpPr>
        <p:spPr>
          <a:xfrm>
            <a:off x="2569464" y="1472184"/>
            <a:ext cx="3611880" cy="502920"/>
          </a:xfrm>
          <a:prstGeom prst="rect">
            <a:avLst/>
          </a:prstGeom>
          <a:noFill/>
        </p:spPr>
        <p:txBody>
          <a:bodyPr wrap="none" lIns="0" tIns="0" rIns="0" bIns="0" anchor="ctr">
            <a:spAutoFit/>
          </a:bodyPr>
          <a:lstStyle/>
          <a:p>
            <a:pPr algn="l"/>
            <a:r>
              <a:rPr sz="1070" b="0" dirty="0">
                <a:solidFill>
                  <a:srgbClr val="182A36"/>
                </a:solidFill>
                <a:latin typeface="Arial"/>
              </a:rPr>
              <a:t>Demonstrate posting, replying, searching and @mentions with care examples.</a:t>
            </a:r>
          </a:p>
        </p:txBody>
      </p:sp>
      <p:sp>
        <p:nvSpPr>
          <p:cNvPr id="39" name="slide11-bullet-box-2"/>
          <p:cNvSpPr/>
          <p:nvPr/>
        </p:nvSpPr>
        <p:spPr>
          <a:xfrm>
            <a:off x="1965960" y="2121408"/>
            <a:ext cx="5351906"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1-bullet-accent-2"/>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1-bullet-num-2"/>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1-bullet-text-2"/>
          <p:cNvSpPr txBox="1"/>
          <p:nvPr/>
        </p:nvSpPr>
        <p:spPr>
          <a:xfrm>
            <a:off x="2569464" y="2240280"/>
            <a:ext cx="3611880" cy="502920"/>
          </a:xfrm>
          <a:prstGeom prst="rect">
            <a:avLst/>
          </a:prstGeom>
          <a:noFill/>
        </p:spPr>
        <p:txBody>
          <a:bodyPr wrap="none" lIns="0" tIns="0" rIns="0" bIns="0" anchor="ctr">
            <a:spAutoFit/>
          </a:bodyPr>
          <a:lstStyle/>
          <a:p>
            <a:pPr algn="l"/>
            <a:r>
              <a:rPr sz="1070" b="0">
                <a:solidFill>
                  <a:srgbClr val="182A36"/>
                </a:solidFill>
                <a:latin typeface="Arial"/>
              </a:rPr>
              <a:t>Give quick guidance sheets for support workers, nurses and coordinators.</a:t>
            </a:r>
          </a:p>
        </p:txBody>
      </p:sp>
      <p:sp>
        <p:nvSpPr>
          <p:cNvPr id="43" name="slide11-bullet-box-3"/>
          <p:cNvSpPr/>
          <p:nvPr/>
        </p:nvSpPr>
        <p:spPr>
          <a:xfrm>
            <a:off x="1965960" y="2889504"/>
            <a:ext cx="5351906" cy="612648"/>
          </a:xfrm>
          <a:prstGeom prst="roundRect">
            <a:avLst/>
          </a:prstGeom>
          <a:solidFill>
            <a:schemeClr val="accent2">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1-bullet-accent-3"/>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1-bullet-num-3"/>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1-bullet-text-3"/>
          <p:cNvSpPr txBox="1"/>
          <p:nvPr/>
        </p:nvSpPr>
        <p:spPr>
          <a:xfrm>
            <a:off x="2569464" y="3008376"/>
            <a:ext cx="3611880" cy="502920"/>
          </a:xfrm>
          <a:prstGeom prst="rect">
            <a:avLst/>
          </a:prstGeom>
          <a:noFill/>
        </p:spPr>
        <p:txBody>
          <a:bodyPr wrap="none" lIns="0" tIns="0" rIns="0" bIns="0" anchor="ctr">
            <a:spAutoFit/>
          </a:bodyPr>
          <a:lstStyle/>
          <a:p>
            <a:pPr algn="l"/>
            <a:r>
              <a:rPr sz="1070" b="0" dirty="0">
                <a:solidFill>
                  <a:srgbClr val="182A36"/>
                </a:solidFill>
                <a:latin typeface="Arial"/>
              </a:rPr>
              <a:t>Agree quiet hours and notification settings to reduce overload.</a:t>
            </a:r>
          </a:p>
        </p:txBody>
      </p:sp>
      <p:sp>
        <p:nvSpPr>
          <p:cNvPr id="47" name="slide11-bullet-box-4"/>
          <p:cNvSpPr/>
          <p:nvPr/>
        </p:nvSpPr>
        <p:spPr>
          <a:xfrm>
            <a:off x="1965960" y="3657600"/>
            <a:ext cx="5351906"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11-bullet-accent-4"/>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11-bullet-num-4"/>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11-bullet-text-4"/>
          <p:cNvSpPr txBox="1"/>
          <p:nvPr/>
        </p:nvSpPr>
        <p:spPr>
          <a:xfrm>
            <a:off x="2569464" y="3776472"/>
            <a:ext cx="3611880" cy="502920"/>
          </a:xfrm>
          <a:prstGeom prst="rect">
            <a:avLst/>
          </a:prstGeom>
          <a:noFill/>
        </p:spPr>
        <p:txBody>
          <a:bodyPr wrap="none" lIns="0" tIns="0" rIns="0" bIns="0" anchor="ctr">
            <a:spAutoFit/>
          </a:bodyPr>
          <a:lstStyle/>
          <a:p>
            <a:pPr algn="l"/>
            <a:r>
              <a:rPr sz="1070" b="0" dirty="0">
                <a:solidFill>
                  <a:srgbClr val="182A36"/>
                </a:solidFill>
                <a:latin typeface="Arial"/>
              </a:rPr>
              <a:t>Identify digital champions to support questions during each shift.</a:t>
            </a:r>
          </a:p>
        </p:txBody>
      </p:sp>
      <p:sp>
        <p:nvSpPr>
          <p:cNvPr id="51" name="slide11-bullet-box-5"/>
          <p:cNvSpPr/>
          <p:nvPr/>
        </p:nvSpPr>
        <p:spPr>
          <a:xfrm>
            <a:off x="1965959" y="4425696"/>
            <a:ext cx="5263515" cy="612648"/>
          </a:xfrm>
          <a:prstGeom prst="roundRect">
            <a:avLst/>
          </a:prstGeom>
          <a:solidFill>
            <a:schemeClr val="accent2">
              <a:lumMod val="20000"/>
              <a:lumOff val="80000"/>
            </a:schemeClr>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11-bullet-accent-5"/>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11-bullet-num-5"/>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11-bullet-text-5"/>
          <p:cNvSpPr txBox="1"/>
          <p:nvPr/>
        </p:nvSpPr>
        <p:spPr>
          <a:xfrm>
            <a:off x="2569464" y="4544568"/>
            <a:ext cx="3611880" cy="502920"/>
          </a:xfrm>
          <a:prstGeom prst="rect">
            <a:avLst/>
          </a:prstGeom>
          <a:noFill/>
        </p:spPr>
        <p:txBody>
          <a:bodyPr wrap="none" lIns="0" tIns="0" rIns="0" bIns="0" anchor="ctr">
            <a:spAutoFit/>
          </a:bodyPr>
          <a:lstStyle/>
          <a:p>
            <a:pPr algn="l"/>
            <a:r>
              <a:rPr sz="1070" b="0" dirty="0">
                <a:solidFill>
                  <a:srgbClr val="182A36"/>
                </a:solidFill>
                <a:latin typeface="Arial"/>
              </a:rPr>
              <a:t>Collect feedback after two weeks and adjust the workflow quickly.</a:t>
            </a:r>
          </a:p>
        </p:txBody>
      </p:sp>
      <p:sp>
        <p:nvSpPr>
          <p:cNvPr id="55" name="slide11-evidence"/>
          <p:cNvSpPr txBox="1"/>
          <p:nvPr/>
        </p:nvSpPr>
        <p:spPr>
          <a:xfrm>
            <a:off x="1965960" y="5431536"/>
            <a:ext cx="9144000" cy="329184"/>
          </a:xfrm>
          <a:prstGeom prst="rect">
            <a:avLst/>
          </a:prstGeom>
          <a:noFill/>
        </p:spPr>
        <p:txBody>
          <a:bodyPr wrap="none" lIns="0" tIns="0" rIns="0" bIns="0" anchor="t">
            <a:spAutoFit/>
          </a:bodyPr>
          <a:lstStyle/>
          <a:p>
            <a:pPr algn="l"/>
            <a:r>
              <a:rPr sz="900" b="0">
                <a:solidFill>
                  <a:srgbClr val="58656E"/>
                </a:solidFill>
                <a:latin typeface="Arial"/>
              </a:rPr>
              <a:t>Implementation studies show that usability, barriers and facilitators should be reviewed during rollout (Husain et al., 2021).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9184"/>
            <a:ext cx="4754880" cy="292608"/>
          </a:xfrm>
          <a:prstGeom prst="rect">
            <a:avLst/>
          </a:prstGeom>
          <a:noFill/>
        </p:spPr>
        <p:txBody>
          <a:bodyPr wrap="none" lIns="0" tIns="18288" rIns="0" bIns="18288">
            <a:spAutoFit/>
          </a:bodyPr>
          <a:lstStyle/>
          <a:p>
            <a:r>
              <a:rPr sz="1200" b="1">
                <a:solidFill>
                  <a:srgbClr val="173D4F"/>
                </a:solidFill>
                <a:latin typeface="Arial"/>
              </a:rPr>
              <a:t>SUCCESS CHECK</a:t>
            </a:r>
          </a:p>
        </p:txBody>
      </p:sp>
      <p:sp>
        <p:nvSpPr>
          <p:cNvPr id="4" name="TextBox 3"/>
          <p:cNvSpPr txBox="1"/>
          <p:nvPr/>
        </p:nvSpPr>
        <p:spPr>
          <a:xfrm>
            <a:off x="594360" y="658368"/>
            <a:ext cx="10607040" cy="502920"/>
          </a:xfrm>
          <a:prstGeom prst="rect">
            <a:avLst/>
          </a:prstGeom>
          <a:noFill/>
        </p:spPr>
        <p:txBody>
          <a:bodyPr wrap="none" lIns="0" tIns="18288" rIns="0" bIns="18288">
            <a:spAutoFit/>
          </a:bodyPr>
          <a:lstStyle/>
          <a:p>
            <a:r>
              <a:rPr sz="2400" b="1">
                <a:solidFill>
                  <a:srgbClr val="182A36"/>
                </a:solidFill>
                <a:latin typeface="Arial"/>
              </a:rPr>
              <a:t>10. Measuring improvement and preparing questions</a:t>
            </a:r>
          </a:p>
        </p:txBody>
      </p:sp>
      <p:sp>
        <p:nvSpPr>
          <p:cNvPr id="30" name="TextBox 29"/>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12</a:t>
            </a:r>
          </a:p>
        </p:txBody>
      </p:sp>
      <p:pic>
        <p:nvPicPr>
          <p:cNvPr id="32" name="slide12-image-panel" descr="img5_cropped.jpg"/>
          <p:cNvPicPr>
            <a:picLocks noChangeAspect="1"/>
          </p:cNvPicPr>
          <p:nvPr/>
        </p:nvPicPr>
        <p:blipFill>
          <a:blip r:embed="rId3"/>
          <a:stretch>
            <a:fillRect/>
          </a:stretch>
        </p:blipFill>
        <p:spPr>
          <a:xfrm>
            <a:off x="7429500" y="1353312"/>
            <a:ext cx="3771900" cy="3913632"/>
          </a:xfrm>
          <a:prstGeom prst="rect">
            <a:avLst/>
          </a:prstGeom>
        </p:spPr>
      </p:pic>
      <p:sp>
        <p:nvSpPr>
          <p:cNvPr id="33" name="slide12-image-border"/>
          <p:cNvSpPr/>
          <p:nvPr/>
        </p:nvSpPr>
        <p:spPr>
          <a:xfrm>
            <a:off x="7429500" y="1353312"/>
            <a:ext cx="377190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slide12-caption-box"/>
          <p:cNvSpPr/>
          <p:nvPr/>
        </p:nvSpPr>
        <p:spPr>
          <a:xfrm>
            <a:off x="7772399" y="4672583"/>
            <a:ext cx="3227831" cy="40233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lIns="109728" tIns="0" rIns="109728" bIns="0" rtlCol="0" anchor="ctr"/>
          <a:lstStyle/>
          <a:p>
            <a:pPr algn="ctr"/>
            <a:r>
              <a:rPr sz="1100" b="1">
                <a:solidFill>
                  <a:srgbClr val="173D4F"/>
                </a:solidFill>
                <a:latin typeface="Arial"/>
              </a:rPr>
              <a:t>Evidence before wider rollout</a:t>
            </a:r>
          </a:p>
        </p:txBody>
      </p:sp>
      <p:sp>
        <p:nvSpPr>
          <p:cNvPr id="35" name="slide12-bullet-box-1"/>
          <p:cNvSpPr/>
          <p:nvPr/>
        </p:nvSpPr>
        <p:spPr>
          <a:xfrm>
            <a:off x="1965959" y="1353312"/>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2-bullet-accent-1"/>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2-bullet-num-1"/>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2-bullet-text-1"/>
          <p:cNvSpPr txBox="1"/>
          <p:nvPr/>
        </p:nvSpPr>
        <p:spPr>
          <a:xfrm>
            <a:off x="2569464" y="1472184"/>
            <a:ext cx="3611880" cy="502920"/>
          </a:xfrm>
          <a:prstGeom prst="rect">
            <a:avLst/>
          </a:prstGeom>
          <a:noFill/>
        </p:spPr>
        <p:txBody>
          <a:bodyPr wrap="none" lIns="0" tIns="0" rIns="0" bIns="0" anchor="ctr">
            <a:spAutoFit/>
          </a:bodyPr>
          <a:lstStyle/>
          <a:p>
            <a:pPr algn="l"/>
            <a:r>
              <a:rPr sz="1070" b="0">
                <a:solidFill>
                  <a:srgbClr val="182A36"/>
                </a:solidFill>
                <a:latin typeface="Arial"/>
              </a:rPr>
              <a:t>Track whether repeated updates reduce during the four-week pilot.</a:t>
            </a:r>
          </a:p>
        </p:txBody>
      </p:sp>
      <p:sp>
        <p:nvSpPr>
          <p:cNvPr id="39" name="slide12-bullet-box-2"/>
          <p:cNvSpPr/>
          <p:nvPr/>
        </p:nvSpPr>
        <p:spPr>
          <a:xfrm>
            <a:off x="1965958" y="2121408"/>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2-bullet-accent-2"/>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2-bullet-num-2"/>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2-bullet-text-2"/>
          <p:cNvSpPr txBox="1"/>
          <p:nvPr/>
        </p:nvSpPr>
        <p:spPr>
          <a:xfrm>
            <a:off x="2569464" y="2240280"/>
            <a:ext cx="3611880" cy="502920"/>
          </a:xfrm>
          <a:prstGeom prst="rect">
            <a:avLst/>
          </a:prstGeom>
          <a:noFill/>
        </p:spPr>
        <p:txBody>
          <a:bodyPr wrap="none" lIns="0" tIns="0" rIns="0" bIns="0" anchor="ctr">
            <a:spAutoFit/>
          </a:bodyPr>
          <a:lstStyle/>
          <a:p>
            <a:pPr algn="l"/>
            <a:r>
              <a:rPr sz="1070" b="0" dirty="0">
                <a:solidFill>
                  <a:srgbClr val="182A36"/>
                </a:solidFill>
                <a:latin typeface="Arial"/>
              </a:rPr>
              <a:t>Ask staff if daily updates are easier to find and understand.</a:t>
            </a:r>
          </a:p>
        </p:txBody>
      </p:sp>
      <p:sp>
        <p:nvSpPr>
          <p:cNvPr id="43" name="slide12-bullet-box-3"/>
          <p:cNvSpPr/>
          <p:nvPr/>
        </p:nvSpPr>
        <p:spPr>
          <a:xfrm>
            <a:off x="1965959" y="2889504"/>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2-bullet-accent-3"/>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2-bullet-num-3"/>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2-bullet-text-3"/>
          <p:cNvSpPr txBox="1"/>
          <p:nvPr/>
        </p:nvSpPr>
        <p:spPr>
          <a:xfrm>
            <a:off x="2569464" y="3008376"/>
            <a:ext cx="3611880" cy="502920"/>
          </a:xfrm>
          <a:prstGeom prst="rect">
            <a:avLst/>
          </a:prstGeom>
          <a:noFill/>
        </p:spPr>
        <p:txBody>
          <a:bodyPr wrap="none" lIns="0" tIns="0" rIns="0" bIns="0" anchor="ctr">
            <a:spAutoFit/>
          </a:bodyPr>
          <a:lstStyle/>
          <a:p>
            <a:pPr algn="l"/>
            <a:r>
              <a:rPr sz="1070" b="0" dirty="0">
                <a:solidFill>
                  <a:srgbClr val="182A36"/>
                </a:solidFill>
                <a:latin typeface="Arial"/>
              </a:rPr>
              <a:t>Review whether urgent issues follow the correct escalation route.</a:t>
            </a:r>
          </a:p>
        </p:txBody>
      </p:sp>
      <p:sp>
        <p:nvSpPr>
          <p:cNvPr id="47" name="slide12-bullet-box-4"/>
          <p:cNvSpPr/>
          <p:nvPr/>
        </p:nvSpPr>
        <p:spPr>
          <a:xfrm>
            <a:off x="1965959" y="3657600"/>
            <a:ext cx="4949189"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12-bullet-accent-4"/>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12-bullet-num-4"/>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12-bullet-text-4"/>
          <p:cNvSpPr txBox="1"/>
          <p:nvPr/>
        </p:nvSpPr>
        <p:spPr>
          <a:xfrm>
            <a:off x="2569464" y="3776472"/>
            <a:ext cx="3611880" cy="502920"/>
          </a:xfrm>
          <a:prstGeom prst="rect">
            <a:avLst/>
          </a:prstGeom>
          <a:noFill/>
        </p:spPr>
        <p:txBody>
          <a:bodyPr wrap="none" lIns="0" tIns="0" rIns="0" bIns="0" anchor="ctr">
            <a:spAutoFit/>
          </a:bodyPr>
          <a:lstStyle/>
          <a:p>
            <a:pPr algn="l"/>
            <a:r>
              <a:rPr sz="1070" b="0" dirty="0">
                <a:solidFill>
                  <a:srgbClr val="182A36"/>
                </a:solidFill>
                <a:latin typeface="Arial"/>
              </a:rPr>
              <a:t>Question for Student 1: Why is Teams stronger than email here?</a:t>
            </a:r>
          </a:p>
        </p:txBody>
      </p:sp>
      <p:sp>
        <p:nvSpPr>
          <p:cNvPr id="51" name="slide12-bullet-box-5"/>
          <p:cNvSpPr/>
          <p:nvPr/>
        </p:nvSpPr>
        <p:spPr>
          <a:xfrm>
            <a:off x="1965960" y="4425696"/>
            <a:ext cx="4949190"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12-bullet-accent-5"/>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12-bullet-num-5"/>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12-bullet-text-5"/>
          <p:cNvSpPr txBox="1"/>
          <p:nvPr/>
        </p:nvSpPr>
        <p:spPr>
          <a:xfrm>
            <a:off x="2569464" y="4544568"/>
            <a:ext cx="3611880" cy="502920"/>
          </a:xfrm>
          <a:prstGeom prst="rect">
            <a:avLst/>
          </a:prstGeom>
          <a:noFill/>
        </p:spPr>
        <p:txBody>
          <a:bodyPr wrap="none" lIns="0" tIns="0" rIns="0" bIns="0" anchor="ctr">
            <a:spAutoFit/>
          </a:bodyPr>
          <a:lstStyle/>
          <a:p>
            <a:pPr algn="l"/>
            <a:r>
              <a:rPr sz="1070" b="0">
                <a:solidFill>
                  <a:srgbClr val="182A36"/>
                </a:solidFill>
                <a:latin typeface="Arial"/>
              </a:rPr>
              <a:t>Question for Student 3: How can Ashford keep Teams safe and useful?</a:t>
            </a:r>
          </a:p>
        </p:txBody>
      </p:sp>
      <p:sp>
        <p:nvSpPr>
          <p:cNvPr id="55" name="slide12-evidence"/>
          <p:cNvSpPr txBox="1"/>
          <p:nvPr/>
        </p:nvSpPr>
        <p:spPr>
          <a:xfrm>
            <a:off x="1965960" y="5431536"/>
            <a:ext cx="9144000" cy="329184"/>
          </a:xfrm>
          <a:prstGeom prst="rect">
            <a:avLst/>
          </a:prstGeom>
          <a:noFill/>
        </p:spPr>
        <p:txBody>
          <a:bodyPr wrap="none" lIns="0" tIns="0" rIns="0" bIns="0" anchor="t">
            <a:spAutoFit/>
          </a:bodyPr>
          <a:lstStyle/>
          <a:p>
            <a:pPr algn="l"/>
            <a:r>
              <a:rPr sz="900" b="0">
                <a:solidFill>
                  <a:srgbClr val="58656E"/>
                </a:solidFill>
                <a:latin typeface="Arial"/>
              </a:rPr>
              <a:t>Response patterns and feedback help judge whether digital communication improves practical coordination (Silvera-Tawil et al., 2021).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References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6" name="Shape 4"/>
          <p:cNvSpPr/>
          <p:nvPr/>
        </p:nvSpPr>
        <p:spPr>
          <a:xfrm>
            <a:off x="658368" y="1755648"/>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Text 5"/>
          <p:cNvSpPr/>
          <p:nvPr/>
        </p:nvSpPr>
        <p:spPr>
          <a:xfrm>
            <a:off x="877824" y="1874520"/>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Baratta, L.R., Harford, D., Sinsky, C.A., Kannampallil, T. and Lou, S.S. (2023) </a:t>
            </a:r>
            <a:r>
              <a:rPr lang="en-US" sz="1060" dirty="0">
                <a:solidFill>
                  <a:srgbClr val="24303A"/>
                </a:solidFill>
                <a:latin typeface="Times New Roman" pitchFamily="34" charset="0"/>
                <a:ea typeface="Times New Roman" pitchFamily="34" charset="-122"/>
                <a:cs typeface="Times New Roman" pitchFamily="34" charset="-120"/>
              </a:rPr>
              <a:t>‘Characterizing the Patterns of Electronic Health Record–Integrated Secure Messaging Use: Cross-Sectional Study’, Journal of Medical Internet Research, 25, e48583.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https://doi.org/10.2196/48583</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8" name="Shape 6"/>
          <p:cNvSpPr/>
          <p:nvPr/>
        </p:nvSpPr>
        <p:spPr>
          <a:xfrm>
            <a:off x="658368" y="2660904"/>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9" name="Text 7"/>
          <p:cNvSpPr/>
          <p:nvPr/>
        </p:nvSpPr>
        <p:spPr>
          <a:xfrm>
            <a:off x="877824" y="2779776"/>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Husain, A. et al. (2021) </a:t>
            </a:r>
            <a:r>
              <a:rPr lang="en-US" sz="1060" dirty="0">
                <a:solidFill>
                  <a:srgbClr val="24303A"/>
                </a:solidFill>
                <a:latin typeface="Times New Roman" pitchFamily="34" charset="0"/>
                <a:ea typeface="Times New Roman" pitchFamily="34" charset="-122"/>
                <a:cs typeface="Times New Roman" pitchFamily="34" charset="-120"/>
              </a:rPr>
              <a:t>‘A Clinical Communication Tool (Loop) for Team-Based Care in Pediatric and Adult Care Settings: Hybrid Mixed Methods Implementation Study’, Journal of Medical Internet Research, 23(3), e25505.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https://doi.org/10.2196/25505</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0" name="Shape 8"/>
          <p:cNvSpPr/>
          <p:nvPr/>
        </p:nvSpPr>
        <p:spPr>
          <a:xfrm>
            <a:off x="658368" y="3566160"/>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1" name="Text 9"/>
          <p:cNvSpPr/>
          <p:nvPr/>
        </p:nvSpPr>
        <p:spPr>
          <a:xfrm>
            <a:off x="877824" y="3685032"/>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Nie, J.X. et al. (2023) </a:t>
            </a:r>
            <a:r>
              <a:rPr lang="en-US" sz="1060" dirty="0">
                <a:solidFill>
                  <a:srgbClr val="24303A"/>
                </a:solidFill>
                <a:latin typeface="Times New Roman" pitchFamily="34" charset="0"/>
                <a:ea typeface="Times New Roman" pitchFamily="34" charset="-122"/>
                <a:cs typeface="Times New Roman" pitchFamily="34" charset="-120"/>
              </a:rPr>
              <a:t>‘The Perceived Ease of Use and Perceived Usefulness of a Web-Based Interprofessional Communication and Collaboration Platform in the Hospital Setting: Interview Study With Health Care Providers’, JMIR Human Factors, 10, e39051.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https://doi.org/10.2196/39051</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2" name="Shape 10"/>
          <p:cNvSpPr/>
          <p:nvPr/>
        </p:nvSpPr>
        <p:spPr>
          <a:xfrm>
            <a:off x="658368" y="4471416"/>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13" name="Text 11"/>
          <p:cNvSpPr/>
          <p:nvPr/>
        </p:nvSpPr>
        <p:spPr>
          <a:xfrm>
            <a:off x="877824" y="4590288"/>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Richards, M., Honner, K., Smith, J.L., Ji, E., Seeckun, B.A., Stevens, C.J. and Jones, C. (2025) </a:t>
            </a:r>
            <a:r>
              <a:rPr lang="en-US" sz="1060" dirty="0">
                <a:solidFill>
                  <a:srgbClr val="24303A"/>
                </a:solidFill>
                <a:latin typeface="Times New Roman" pitchFamily="34" charset="0"/>
                <a:ea typeface="Times New Roman" pitchFamily="34" charset="-122"/>
                <a:cs typeface="Times New Roman" pitchFamily="34" charset="-120"/>
              </a:rPr>
              <a:t>‘Adapting “Listen N Talk”: Developing a Personalized Communication App with Culturally and Linguistically Diverse Residents in Aged Care’, Clinical Interventions in Aging, 20, pp. 259–271.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https://doi.org/10.2147/CIA.S503300</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4" name="Shape 12"/>
          <p:cNvSpPr/>
          <p:nvPr/>
        </p:nvSpPr>
        <p:spPr>
          <a:xfrm>
            <a:off x="658368" y="5376672"/>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5" name="Text 13"/>
          <p:cNvSpPr/>
          <p:nvPr/>
        </p:nvSpPr>
        <p:spPr>
          <a:xfrm>
            <a:off x="877824" y="5495544"/>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Silvera-Tawil, D., Pocock, C., Bradford, D., Donnell, A., Freyne, J., Harrap, K. and Brinkmann, S. (2021) </a:t>
            </a:r>
            <a:r>
              <a:rPr lang="en-US" sz="1060" dirty="0">
                <a:solidFill>
                  <a:srgbClr val="24303A"/>
                </a:solidFill>
                <a:latin typeface="Times New Roman" pitchFamily="34" charset="0"/>
                <a:ea typeface="Times New Roman" pitchFamily="34" charset="-122"/>
                <a:cs typeface="Times New Roman" pitchFamily="34" charset="-120"/>
              </a:rPr>
              <a:t>‘Enabling Nurse-Patient Communication With a Mobile App: Controlled Pretest-Posttest Study With Nurses and Non–English-Speaking Patients’, JMIR Nursing, 4(3), e19709.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https://doi.org/10.2196/19709</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BFDB5-A9FC-A28C-1463-E3DD16B740E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1DE69C3-21C6-19B2-60C1-CD4EA714D03A}"/>
              </a:ext>
            </a:extLst>
          </p:cNvPr>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A336B61-D128-61FE-EC27-7E9C6177A545}"/>
              </a:ext>
            </a:extLst>
          </p:cNvPr>
          <p:cNvSpPr txBox="1"/>
          <p:nvPr/>
        </p:nvSpPr>
        <p:spPr>
          <a:xfrm>
            <a:off x="594360" y="329184"/>
            <a:ext cx="1086836" cy="221599"/>
          </a:xfrm>
          <a:prstGeom prst="rect">
            <a:avLst/>
          </a:prstGeom>
          <a:noFill/>
        </p:spPr>
        <p:txBody>
          <a:bodyPr wrap="none" lIns="0" tIns="18288" rIns="0" bIns="18288">
            <a:spAutoFit/>
          </a:bodyPr>
          <a:lstStyle/>
          <a:p>
            <a:r>
              <a:rPr lang="en-US" sz="1200" b="1" dirty="0">
                <a:solidFill>
                  <a:srgbClr val="173D4F"/>
                </a:solidFill>
                <a:latin typeface="Arial"/>
              </a:rPr>
              <a:t>TEAM SAFETY</a:t>
            </a:r>
            <a:endParaRPr sz="1200" b="1" dirty="0">
              <a:solidFill>
                <a:srgbClr val="173D4F"/>
              </a:solidFill>
              <a:latin typeface="Arial"/>
            </a:endParaRPr>
          </a:p>
        </p:txBody>
      </p:sp>
      <p:sp>
        <p:nvSpPr>
          <p:cNvPr id="4" name="TextBox 3">
            <a:extLst>
              <a:ext uri="{FF2B5EF4-FFF2-40B4-BE49-F238E27FC236}">
                <a16:creationId xmlns:a16="http://schemas.microsoft.com/office/drawing/2014/main" id="{15A12268-2BC4-3C64-EB7F-C3C2F9F2BBA9}"/>
              </a:ext>
            </a:extLst>
          </p:cNvPr>
          <p:cNvSpPr txBox="1"/>
          <p:nvPr/>
        </p:nvSpPr>
        <p:spPr>
          <a:xfrm>
            <a:off x="594360" y="658368"/>
            <a:ext cx="7351436" cy="406265"/>
          </a:xfrm>
          <a:prstGeom prst="rect">
            <a:avLst/>
          </a:prstGeom>
          <a:noFill/>
        </p:spPr>
        <p:txBody>
          <a:bodyPr wrap="none" lIns="0" tIns="18288" rIns="0" bIns="18288">
            <a:spAutoFit/>
          </a:bodyPr>
          <a:lstStyle/>
          <a:p>
            <a:r>
              <a:rPr sz="2400" b="1" dirty="0">
                <a:solidFill>
                  <a:srgbClr val="182A36"/>
                </a:solidFill>
                <a:latin typeface="Arial"/>
              </a:rPr>
              <a:t>1</a:t>
            </a:r>
            <a:r>
              <a:rPr lang="en-US" sz="2400" b="1" dirty="0">
                <a:solidFill>
                  <a:srgbClr val="182A36"/>
                </a:solidFill>
                <a:latin typeface="Arial"/>
              </a:rPr>
              <a:t>1</a:t>
            </a:r>
            <a:r>
              <a:rPr sz="2400" b="1" dirty="0">
                <a:solidFill>
                  <a:srgbClr val="182A36"/>
                </a:solidFill>
                <a:latin typeface="Arial"/>
              </a:rPr>
              <a:t>. </a:t>
            </a:r>
            <a:r>
              <a:rPr lang="en-US" sz="2400" b="1" dirty="0">
                <a:solidFill>
                  <a:srgbClr val="182A36"/>
                </a:solidFill>
                <a:latin typeface="Arial"/>
              </a:rPr>
              <a:t>How can Ashford keep Teams safe and useful?</a:t>
            </a:r>
            <a:endParaRPr sz="2400" b="1" dirty="0">
              <a:solidFill>
                <a:srgbClr val="182A36"/>
              </a:solidFill>
              <a:latin typeface="Arial"/>
            </a:endParaRPr>
          </a:p>
        </p:txBody>
      </p:sp>
      <p:sp>
        <p:nvSpPr>
          <p:cNvPr id="30" name="TextBox 29">
            <a:extLst>
              <a:ext uri="{FF2B5EF4-FFF2-40B4-BE49-F238E27FC236}">
                <a16:creationId xmlns:a16="http://schemas.microsoft.com/office/drawing/2014/main" id="{9A941C6B-CCC0-7B65-757B-9B0575807AE1}"/>
              </a:ext>
            </a:extLst>
          </p:cNvPr>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a:extLst>
              <a:ext uri="{FF2B5EF4-FFF2-40B4-BE49-F238E27FC236}">
                <a16:creationId xmlns:a16="http://schemas.microsoft.com/office/drawing/2014/main" id="{5C0DBE33-A277-C283-34C9-4AD907F4BA8F}"/>
              </a:ext>
            </a:extLst>
          </p:cNvPr>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12</a:t>
            </a:r>
          </a:p>
        </p:txBody>
      </p:sp>
      <p:sp>
        <p:nvSpPr>
          <p:cNvPr id="33" name="slide12-image-border">
            <a:extLst>
              <a:ext uri="{FF2B5EF4-FFF2-40B4-BE49-F238E27FC236}">
                <a16:creationId xmlns:a16="http://schemas.microsoft.com/office/drawing/2014/main" id="{DCBC7EE2-2721-7F56-90EF-CC30EBB116C5}"/>
              </a:ext>
            </a:extLst>
          </p:cNvPr>
          <p:cNvSpPr/>
          <p:nvPr/>
        </p:nvSpPr>
        <p:spPr>
          <a:xfrm>
            <a:off x="7429500" y="1353312"/>
            <a:ext cx="377190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slide12-bullet-box-1">
            <a:extLst>
              <a:ext uri="{FF2B5EF4-FFF2-40B4-BE49-F238E27FC236}">
                <a16:creationId xmlns:a16="http://schemas.microsoft.com/office/drawing/2014/main" id="{B1DDB1FC-A618-00B0-6F26-9E1ADEA22404}"/>
              </a:ext>
            </a:extLst>
          </p:cNvPr>
          <p:cNvSpPr/>
          <p:nvPr/>
        </p:nvSpPr>
        <p:spPr>
          <a:xfrm>
            <a:off x="1965959" y="2027077"/>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2-bullet-accent-1">
            <a:extLst>
              <a:ext uri="{FF2B5EF4-FFF2-40B4-BE49-F238E27FC236}">
                <a16:creationId xmlns:a16="http://schemas.microsoft.com/office/drawing/2014/main" id="{25B996BD-E16B-54E1-A2FB-07CCB3CC3759}"/>
              </a:ext>
            </a:extLst>
          </p:cNvPr>
          <p:cNvSpPr/>
          <p:nvPr/>
        </p:nvSpPr>
        <p:spPr>
          <a:xfrm>
            <a:off x="1965960" y="2027077"/>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2-bullet-num-1">
            <a:extLst>
              <a:ext uri="{FF2B5EF4-FFF2-40B4-BE49-F238E27FC236}">
                <a16:creationId xmlns:a16="http://schemas.microsoft.com/office/drawing/2014/main" id="{33EB2580-795D-0D39-A567-A46756D75258}"/>
              </a:ext>
            </a:extLst>
          </p:cNvPr>
          <p:cNvSpPr/>
          <p:nvPr/>
        </p:nvSpPr>
        <p:spPr>
          <a:xfrm>
            <a:off x="2130552" y="2173381"/>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2-bullet-text-1">
            <a:extLst>
              <a:ext uri="{FF2B5EF4-FFF2-40B4-BE49-F238E27FC236}">
                <a16:creationId xmlns:a16="http://schemas.microsoft.com/office/drawing/2014/main" id="{0D6C59DA-2A7D-23CE-5B46-94B907C6F80A}"/>
              </a:ext>
            </a:extLst>
          </p:cNvPr>
          <p:cNvSpPr txBox="1"/>
          <p:nvPr/>
        </p:nvSpPr>
        <p:spPr>
          <a:xfrm>
            <a:off x="2569464" y="2251071"/>
            <a:ext cx="2417328" cy="164660"/>
          </a:xfrm>
          <a:prstGeom prst="rect">
            <a:avLst/>
          </a:prstGeom>
          <a:noFill/>
        </p:spPr>
        <p:txBody>
          <a:bodyPr wrap="none" lIns="0" tIns="0" rIns="0" bIns="0" anchor="ctr">
            <a:spAutoFit/>
          </a:bodyPr>
          <a:lstStyle/>
          <a:p>
            <a:pPr algn="l"/>
            <a:r>
              <a:rPr lang="en-US" sz="1070" b="0" dirty="0">
                <a:solidFill>
                  <a:srgbClr val="182A36"/>
                </a:solidFill>
                <a:latin typeface="Arial"/>
              </a:rPr>
              <a:t>Scale the pilot across all Ashford teams</a:t>
            </a:r>
            <a:endParaRPr sz="1070" b="0" dirty="0">
              <a:solidFill>
                <a:srgbClr val="182A36"/>
              </a:solidFill>
              <a:latin typeface="Arial"/>
            </a:endParaRPr>
          </a:p>
        </p:txBody>
      </p:sp>
      <p:sp>
        <p:nvSpPr>
          <p:cNvPr id="39" name="slide12-bullet-box-2">
            <a:extLst>
              <a:ext uri="{FF2B5EF4-FFF2-40B4-BE49-F238E27FC236}">
                <a16:creationId xmlns:a16="http://schemas.microsoft.com/office/drawing/2014/main" id="{BB62C745-A375-22AF-C332-4E04091F02D9}"/>
              </a:ext>
            </a:extLst>
          </p:cNvPr>
          <p:cNvSpPr/>
          <p:nvPr/>
        </p:nvSpPr>
        <p:spPr>
          <a:xfrm>
            <a:off x="1965958" y="2795173"/>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2-bullet-accent-2">
            <a:extLst>
              <a:ext uri="{FF2B5EF4-FFF2-40B4-BE49-F238E27FC236}">
                <a16:creationId xmlns:a16="http://schemas.microsoft.com/office/drawing/2014/main" id="{56D5EE35-B350-6575-4FD5-DF0B4E8C4A7C}"/>
              </a:ext>
            </a:extLst>
          </p:cNvPr>
          <p:cNvSpPr/>
          <p:nvPr/>
        </p:nvSpPr>
        <p:spPr>
          <a:xfrm>
            <a:off x="1965960" y="2795173"/>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2-bullet-num-2">
            <a:extLst>
              <a:ext uri="{FF2B5EF4-FFF2-40B4-BE49-F238E27FC236}">
                <a16:creationId xmlns:a16="http://schemas.microsoft.com/office/drawing/2014/main" id="{0E492B5D-4518-654D-B15F-20C974116827}"/>
              </a:ext>
            </a:extLst>
          </p:cNvPr>
          <p:cNvSpPr/>
          <p:nvPr/>
        </p:nvSpPr>
        <p:spPr>
          <a:xfrm>
            <a:off x="2130552" y="2941477"/>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2-bullet-text-2">
            <a:extLst>
              <a:ext uri="{FF2B5EF4-FFF2-40B4-BE49-F238E27FC236}">
                <a16:creationId xmlns:a16="http://schemas.microsoft.com/office/drawing/2014/main" id="{74ECA1BA-6D7E-4AB7-E31F-67FEEE30C610}"/>
              </a:ext>
            </a:extLst>
          </p:cNvPr>
          <p:cNvSpPr txBox="1"/>
          <p:nvPr/>
        </p:nvSpPr>
        <p:spPr>
          <a:xfrm>
            <a:off x="2569464" y="3083175"/>
            <a:ext cx="2688236" cy="164660"/>
          </a:xfrm>
          <a:prstGeom prst="rect">
            <a:avLst/>
          </a:prstGeom>
          <a:noFill/>
        </p:spPr>
        <p:txBody>
          <a:bodyPr wrap="none" lIns="0" tIns="0" rIns="0" bIns="0" anchor="ctr">
            <a:spAutoFit/>
          </a:bodyPr>
          <a:lstStyle/>
          <a:p>
            <a:pPr algn="l"/>
            <a:r>
              <a:rPr lang="en-US" sz="1070" b="0" dirty="0">
                <a:solidFill>
                  <a:srgbClr val="182A36"/>
                </a:solidFill>
                <a:latin typeface="Arial"/>
              </a:rPr>
              <a:t>Keep Teams safe through clear governance</a:t>
            </a:r>
            <a:endParaRPr sz="1070" b="0" dirty="0">
              <a:solidFill>
                <a:srgbClr val="182A36"/>
              </a:solidFill>
              <a:latin typeface="Arial"/>
            </a:endParaRPr>
          </a:p>
        </p:txBody>
      </p:sp>
      <p:sp>
        <p:nvSpPr>
          <p:cNvPr id="43" name="slide12-bullet-box-3">
            <a:extLst>
              <a:ext uri="{FF2B5EF4-FFF2-40B4-BE49-F238E27FC236}">
                <a16:creationId xmlns:a16="http://schemas.microsoft.com/office/drawing/2014/main" id="{4029349E-935B-F2D0-3F26-A33A1F78A81A}"/>
              </a:ext>
            </a:extLst>
          </p:cNvPr>
          <p:cNvSpPr/>
          <p:nvPr/>
        </p:nvSpPr>
        <p:spPr>
          <a:xfrm>
            <a:off x="1965959" y="3563269"/>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2-bullet-accent-3">
            <a:extLst>
              <a:ext uri="{FF2B5EF4-FFF2-40B4-BE49-F238E27FC236}">
                <a16:creationId xmlns:a16="http://schemas.microsoft.com/office/drawing/2014/main" id="{31A4A19E-CFF3-DE57-CE07-A853077B5754}"/>
              </a:ext>
            </a:extLst>
          </p:cNvPr>
          <p:cNvSpPr/>
          <p:nvPr/>
        </p:nvSpPr>
        <p:spPr>
          <a:xfrm>
            <a:off x="1965960" y="3563269"/>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2-bullet-num-3">
            <a:extLst>
              <a:ext uri="{FF2B5EF4-FFF2-40B4-BE49-F238E27FC236}">
                <a16:creationId xmlns:a16="http://schemas.microsoft.com/office/drawing/2014/main" id="{9FAD8357-2A8E-D16E-190D-740888AD8E28}"/>
              </a:ext>
            </a:extLst>
          </p:cNvPr>
          <p:cNvSpPr/>
          <p:nvPr/>
        </p:nvSpPr>
        <p:spPr>
          <a:xfrm>
            <a:off x="2130552" y="3709573"/>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2-bullet-text-3">
            <a:extLst>
              <a:ext uri="{FF2B5EF4-FFF2-40B4-BE49-F238E27FC236}">
                <a16:creationId xmlns:a16="http://schemas.microsoft.com/office/drawing/2014/main" id="{61E87F5F-08A7-F25A-548E-106F3E91346D}"/>
              </a:ext>
            </a:extLst>
          </p:cNvPr>
          <p:cNvSpPr txBox="1"/>
          <p:nvPr/>
        </p:nvSpPr>
        <p:spPr>
          <a:xfrm>
            <a:off x="2569464" y="3851271"/>
            <a:ext cx="2664191" cy="164660"/>
          </a:xfrm>
          <a:prstGeom prst="rect">
            <a:avLst/>
          </a:prstGeom>
          <a:noFill/>
        </p:spPr>
        <p:txBody>
          <a:bodyPr wrap="none" lIns="0" tIns="0" rIns="0" bIns="0" anchor="ctr">
            <a:spAutoFit/>
          </a:bodyPr>
          <a:lstStyle/>
          <a:p>
            <a:pPr algn="l"/>
            <a:r>
              <a:rPr lang="en-US" sz="1070" b="0" dirty="0">
                <a:solidFill>
                  <a:srgbClr val="182A36"/>
                </a:solidFill>
                <a:latin typeface="Arial"/>
              </a:rPr>
              <a:t>Keep Teams useful through ongoing review</a:t>
            </a:r>
            <a:endParaRPr sz="1070" b="0" dirty="0">
              <a:solidFill>
                <a:srgbClr val="182A36"/>
              </a:solidFill>
              <a:latin typeface="Arial"/>
            </a:endParaRPr>
          </a:p>
        </p:txBody>
      </p:sp>
      <p:pic>
        <p:nvPicPr>
          <p:cNvPr id="6" name="Picture 5">
            <a:extLst>
              <a:ext uri="{FF2B5EF4-FFF2-40B4-BE49-F238E27FC236}">
                <a16:creationId xmlns:a16="http://schemas.microsoft.com/office/drawing/2014/main" id="{B723FA83-70E9-48D8-379E-7FEA3200A7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85282" y="2029683"/>
            <a:ext cx="3684034" cy="2460116"/>
          </a:xfrm>
          <a:prstGeom prst="rect">
            <a:avLst/>
          </a:prstGeom>
        </p:spPr>
      </p:pic>
      <p:sp>
        <p:nvSpPr>
          <p:cNvPr id="7" name="TextBox 6">
            <a:extLst>
              <a:ext uri="{FF2B5EF4-FFF2-40B4-BE49-F238E27FC236}">
                <a16:creationId xmlns:a16="http://schemas.microsoft.com/office/drawing/2014/main" id="{C88505AA-B463-D0DD-8935-A18EEB79D7CB}"/>
              </a:ext>
            </a:extLst>
          </p:cNvPr>
          <p:cNvSpPr txBox="1"/>
          <p:nvPr/>
        </p:nvSpPr>
        <p:spPr>
          <a:xfrm>
            <a:off x="1809750" y="6291262"/>
            <a:ext cx="8572500" cy="230832"/>
          </a:xfrm>
          <a:prstGeom prst="rect">
            <a:avLst/>
          </a:prstGeom>
          <a:noFill/>
        </p:spPr>
        <p:txBody>
          <a:bodyPr wrap="square" rtlCol="0">
            <a:spAutoFit/>
          </a:bodyPr>
          <a:lstStyle/>
          <a:p>
            <a:r>
              <a:rPr lang="en-US" sz="900">
                <a:hlinkClick r:id="rId4" tooltip="https://researchoutreach.org/articles/building-high-performance-teams-team-psychological-safety/"/>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4108384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7CF07-37FA-55C3-3E82-EAC62B2FC47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739A240-C883-F6ED-F900-90F6CF1619B5}"/>
              </a:ext>
            </a:extLst>
          </p:cNvPr>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1DEFFD4B-827B-E7E2-12C9-367EEFEF693C}"/>
              </a:ext>
            </a:extLst>
          </p:cNvPr>
          <p:cNvSpPr txBox="1"/>
          <p:nvPr/>
        </p:nvSpPr>
        <p:spPr>
          <a:xfrm>
            <a:off x="594360" y="329184"/>
            <a:ext cx="1180260" cy="221599"/>
          </a:xfrm>
          <a:prstGeom prst="rect">
            <a:avLst/>
          </a:prstGeom>
          <a:noFill/>
        </p:spPr>
        <p:txBody>
          <a:bodyPr wrap="none" lIns="0" tIns="18288" rIns="0" bIns="18288">
            <a:spAutoFit/>
          </a:bodyPr>
          <a:lstStyle/>
          <a:p>
            <a:r>
              <a:rPr lang="en-US" sz="1200" b="1" dirty="0">
                <a:solidFill>
                  <a:srgbClr val="173D4F"/>
                </a:solidFill>
                <a:latin typeface="Arial"/>
              </a:rPr>
              <a:t>FULL ROLLOUT</a:t>
            </a:r>
            <a:endParaRPr sz="1200" b="1" dirty="0">
              <a:solidFill>
                <a:srgbClr val="173D4F"/>
              </a:solidFill>
              <a:latin typeface="Arial"/>
            </a:endParaRPr>
          </a:p>
        </p:txBody>
      </p:sp>
      <p:sp>
        <p:nvSpPr>
          <p:cNvPr id="4" name="TextBox 3">
            <a:extLst>
              <a:ext uri="{FF2B5EF4-FFF2-40B4-BE49-F238E27FC236}">
                <a16:creationId xmlns:a16="http://schemas.microsoft.com/office/drawing/2014/main" id="{7F7B9DD1-83E5-37BB-FD13-9989CE9A9764}"/>
              </a:ext>
            </a:extLst>
          </p:cNvPr>
          <p:cNvSpPr txBox="1"/>
          <p:nvPr/>
        </p:nvSpPr>
        <p:spPr>
          <a:xfrm>
            <a:off x="594360" y="658368"/>
            <a:ext cx="7170233" cy="406265"/>
          </a:xfrm>
          <a:prstGeom prst="rect">
            <a:avLst/>
          </a:prstGeom>
          <a:noFill/>
        </p:spPr>
        <p:txBody>
          <a:bodyPr wrap="none" lIns="0" tIns="18288" rIns="0" bIns="18288">
            <a:spAutoFit/>
          </a:bodyPr>
          <a:lstStyle/>
          <a:p>
            <a:r>
              <a:rPr sz="2400" b="1" dirty="0">
                <a:solidFill>
                  <a:srgbClr val="182A36"/>
                </a:solidFill>
                <a:latin typeface="Arial"/>
              </a:rPr>
              <a:t>1</a:t>
            </a:r>
            <a:r>
              <a:rPr lang="en-US" sz="2400" b="1" dirty="0">
                <a:solidFill>
                  <a:srgbClr val="182A36"/>
                </a:solidFill>
                <a:latin typeface="Arial"/>
              </a:rPr>
              <a:t>2</a:t>
            </a:r>
            <a:r>
              <a:rPr sz="2400" b="1" dirty="0">
                <a:solidFill>
                  <a:srgbClr val="182A36"/>
                </a:solidFill>
                <a:latin typeface="Arial"/>
              </a:rPr>
              <a:t>. </a:t>
            </a:r>
            <a:r>
              <a:rPr lang="en-US" sz="2400" b="1" dirty="0">
                <a:solidFill>
                  <a:srgbClr val="182A36"/>
                </a:solidFill>
                <a:latin typeface="Arial"/>
              </a:rPr>
              <a:t>Scaling the Pilot – Full </a:t>
            </a:r>
            <a:r>
              <a:rPr lang="en-US" sz="2400" b="1" dirty="0" err="1">
                <a:solidFill>
                  <a:srgbClr val="182A36"/>
                </a:solidFill>
                <a:latin typeface="Arial"/>
              </a:rPr>
              <a:t>Organisational</a:t>
            </a:r>
            <a:r>
              <a:rPr lang="en-US" sz="2400" b="1" dirty="0">
                <a:solidFill>
                  <a:srgbClr val="182A36"/>
                </a:solidFill>
                <a:latin typeface="Arial"/>
              </a:rPr>
              <a:t> Rollout</a:t>
            </a:r>
            <a:endParaRPr sz="2400" b="1" dirty="0">
              <a:solidFill>
                <a:srgbClr val="182A36"/>
              </a:solidFill>
              <a:latin typeface="Arial"/>
            </a:endParaRPr>
          </a:p>
        </p:txBody>
      </p:sp>
      <p:sp>
        <p:nvSpPr>
          <p:cNvPr id="30" name="TextBox 29">
            <a:extLst>
              <a:ext uri="{FF2B5EF4-FFF2-40B4-BE49-F238E27FC236}">
                <a16:creationId xmlns:a16="http://schemas.microsoft.com/office/drawing/2014/main" id="{4FE108F5-1ED8-4981-2174-F3735D757FC8}"/>
              </a:ext>
            </a:extLst>
          </p:cNvPr>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a:extLst>
              <a:ext uri="{FF2B5EF4-FFF2-40B4-BE49-F238E27FC236}">
                <a16:creationId xmlns:a16="http://schemas.microsoft.com/office/drawing/2014/main" id="{38002DA7-DD7E-F3BF-72F4-27147C22424E}"/>
              </a:ext>
            </a:extLst>
          </p:cNvPr>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12</a:t>
            </a:r>
          </a:p>
        </p:txBody>
      </p:sp>
      <p:sp>
        <p:nvSpPr>
          <p:cNvPr id="33" name="slide12-image-border">
            <a:extLst>
              <a:ext uri="{FF2B5EF4-FFF2-40B4-BE49-F238E27FC236}">
                <a16:creationId xmlns:a16="http://schemas.microsoft.com/office/drawing/2014/main" id="{6430CFAF-2C9E-D72B-5051-844F4394FFAA}"/>
              </a:ext>
            </a:extLst>
          </p:cNvPr>
          <p:cNvSpPr/>
          <p:nvPr/>
        </p:nvSpPr>
        <p:spPr>
          <a:xfrm>
            <a:off x="7429500" y="1353312"/>
            <a:ext cx="377190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slide12-bullet-box-1">
            <a:extLst>
              <a:ext uri="{FF2B5EF4-FFF2-40B4-BE49-F238E27FC236}">
                <a16:creationId xmlns:a16="http://schemas.microsoft.com/office/drawing/2014/main" id="{6AA936DD-427C-E677-DCD9-627FD18B0D32}"/>
              </a:ext>
            </a:extLst>
          </p:cNvPr>
          <p:cNvSpPr/>
          <p:nvPr/>
        </p:nvSpPr>
        <p:spPr>
          <a:xfrm>
            <a:off x="1965959" y="1353312"/>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2-bullet-accent-1">
            <a:extLst>
              <a:ext uri="{FF2B5EF4-FFF2-40B4-BE49-F238E27FC236}">
                <a16:creationId xmlns:a16="http://schemas.microsoft.com/office/drawing/2014/main" id="{31A062A4-8B35-439F-DBDC-8BF8A0B2E5B7}"/>
              </a:ext>
            </a:extLst>
          </p:cNvPr>
          <p:cNvSpPr/>
          <p:nvPr/>
        </p:nvSpPr>
        <p:spPr>
          <a:xfrm>
            <a:off x="1965960" y="1353312"/>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2-bullet-num-1">
            <a:extLst>
              <a:ext uri="{FF2B5EF4-FFF2-40B4-BE49-F238E27FC236}">
                <a16:creationId xmlns:a16="http://schemas.microsoft.com/office/drawing/2014/main" id="{3B82FDF6-248A-8592-9742-7908CE2A27A5}"/>
              </a:ext>
            </a:extLst>
          </p:cNvPr>
          <p:cNvSpPr/>
          <p:nvPr/>
        </p:nvSpPr>
        <p:spPr>
          <a:xfrm>
            <a:off x="2130552" y="149961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2-bullet-text-1">
            <a:extLst>
              <a:ext uri="{FF2B5EF4-FFF2-40B4-BE49-F238E27FC236}">
                <a16:creationId xmlns:a16="http://schemas.microsoft.com/office/drawing/2014/main" id="{2F3635D2-14C6-9B05-1172-E61D1F1BBB72}"/>
              </a:ext>
            </a:extLst>
          </p:cNvPr>
          <p:cNvSpPr txBox="1"/>
          <p:nvPr/>
        </p:nvSpPr>
        <p:spPr>
          <a:xfrm>
            <a:off x="2569464" y="1558984"/>
            <a:ext cx="4307269" cy="329321"/>
          </a:xfrm>
          <a:prstGeom prst="rect">
            <a:avLst/>
          </a:prstGeom>
          <a:noFill/>
        </p:spPr>
        <p:txBody>
          <a:bodyPr wrap="none" lIns="0" tIns="0" rIns="0" bIns="0" anchor="ctr">
            <a:spAutoFit/>
          </a:bodyPr>
          <a:lstStyle/>
          <a:p>
            <a:pPr algn="l"/>
            <a:r>
              <a:rPr lang="en-US" sz="1070" b="0" dirty="0">
                <a:solidFill>
                  <a:srgbClr val="182A36"/>
                </a:solidFill>
                <a:latin typeface="Arial"/>
              </a:rPr>
              <a:t>Weeks 1–4: • One staff group • Four-week test • Feedback on usability</a:t>
            </a:r>
          </a:p>
          <a:p>
            <a:pPr algn="l"/>
            <a:endParaRPr sz="1070" b="0" dirty="0">
              <a:solidFill>
                <a:srgbClr val="182A36"/>
              </a:solidFill>
              <a:latin typeface="Arial"/>
            </a:endParaRPr>
          </a:p>
        </p:txBody>
      </p:sp>
      <p:sp>
        <p:nvSpPr>
          <p:cNvPr id="39" name="slide12-bullet-box-2">
            <a:extLst>
              <a:ext uri="{FF2B5EF4-FFF2-40B4-BE49-F238E27FC236}">
                <a16:creationId xmlns:a16="http://schemas.microsoft.com/office/drawing/2014/main" id="{FF9C1084-C46D-352A-CD4A-1418920E3B6E}"/>
              </a:ext>
            </a:extLst>
          </p:cNvPr>
          <p:cNvSpPr/>
          <p:nvPr/>
        </p:nvSpPr>
        <p:spPr>
          <a:xfrm>
            <a:off x="1965958" y="2121408"/>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2-bullet-accent-2">
            <a:extLst>
              <a:ext uri="{FF2B5EF4-FFF2-40B4-BE49-F238E27FC236}">
                <a16:creationId xmlns:a16="http://schemas.microsoft.com/office/drawing/2014/main" id="{E08D6B9D-341A-ED69-5DBE-30E5FFB86868}"/>
              </a:ext>
            </a:extLst>
          </p:cNvPr>
          <p:cNvSpPr/>
          <p:nvPr/>
        </p:nvSpPr>
        <p:spPr>
          <a:xfrm>
            <a:off x="1965960" y="2121408"/>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2-bullet-num-2">
            <a:extLst>
              <a:ext uri="{FF2B5EF4-FFF2-40B4-BE49-F238E27FC236}">
                <a16:creationId xmlns:a16="http://schemas.microsoft.com/office/drawing/2014/main" id="{5C3337E8-6460-8522-1598-C7B615B0AC97}"/>
              </a:ext>
            </a:extLst>
          </p:cNvPr>
          <p:cNvSpPr/>
          <p:nvPr/>
        </p:nvSpPr>
        <p:spPr>
          <a:xfrm>
            <a:off x="2130552" y="226771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2-bullet-text-2">
            <a:extLst>
              <a:ext uri="{FF2B5EF4-FFF2-40B4-BE49-F238E27FC236}">
                <a16:creationId xmlns:a16="http://schemas.microsoft.com/office/drawing/2014/main" id="{465798ED-A0B7-6869-4F9B-A06C106E43B3}"/>
              </a:ext>
            </a:extLst>
          </p:cNvPr>
          <p:cNvSpPr txBox="1"/>
          <p:nvPr/>
        </p:nvSpPr>
        <p:spPr>
          <a:xfrm>
            <a:off x="2569464" y="2327080"/>
            <a:ext cx="3933769" cy="329321"/>
          </a:xfrm>
          <a:prstGeom prst="rect">
            <a:avLst/>
          </a:prstGeom>
          <a:noFill/>
        </p:spPr>
        <p:txBody>
          <a:bodyPr wrap="none" lIns="0" tIns="0" rIns="0" bIns="0" anchor="ctr">
            <a:spAutoFit/>
          </a:bodyPr>
          <a:lstStyle/>
          <a:p>
            <a:pPr algn="l"/>
            <a:r>
              <a:rPr lang="en-US" sz="1070" b="0" dirty="0">
                <a:solidFill>
                  <a:srgbClr val="182A36"/>
                </a:solidFill>
                <a:latin typeface="Arial"/>
              </a:rPr>
              <a:t>Week 5–6: Refine channels and notification rules based on pilot </a:t>
            </a:r>
          </a:p>
          <a:p>
            <a:pPr algn="l"/>
            <a:r>
              <a:rPr lang="en-US" sz="1070" b="0" dirty="0">
                <a:solidFill>
                  <a:srgbClr val="182A36"/>
                </a:solidFill>
                <a:latin typeface="Arial"/>
              </a:rPr>
              <a:t>feedback</a:t>
            </a:r>
            <a:endParaRPr sz="1070" b="0" dirty="0">
              <a:solidFill>
                <a:srgbClr val="182A36"/>
              </a:solidFill>
              <a:latin typeface="Arial"/>
            </a:endParaRPr>
          </a:p>
        </p:txBody>
      </p:sp>
      <p:sp>
        <p:nvSpPr>
          <p:cNvPr id="43" name="slide12-bullet-box-3">
            <a:extLst>
              <a:ext uri="{FF2B5EF4-FFF2-40B4-BE49-F238E27FC236}">
                <a16:creationId xmlns:a16="http://schemas.microsoft.com/office/drawing/2014/main" id="{1E02107E-5700-EEBC-36F9-E47CECECEF72}"/>
              </a:ext>
            </a:extLst>
          </p:cNvPr>
          <p:cNvSpPr/>
          <p:nvPr/>
        </p:nvSpPr>
        <p:spPr>
          <a:xfrm>
            <a:off x="1965959" y="2889504"/>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2-bullet-accent-3">
            <a:extLst>
              <a:ext uri="{FF2B5EF4-FFF2-40B4-BE49-F238E27FC236}">
                <a16:creationId xmlns:a16="http://schemas.microsoft.com/office/drawing/2014/main" id="{286D751F-EE16-232C-A543-32BBD4EEC955}"/>
              </a:ext>
            </a:extLst>
          </p:cNvPr>
          <p:cNvSpPr/>
          <p:nvPr/>
        </p:nvSpPr>
        <p:spPr>
          <a:xfrm>
            <a:off x="1965960" y="2889504"/>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2-bullet-num-3">
            <a:extLst>
              <a:ext uri="{FF2B5EF4-FFF2-40B4-BE49-F238E27FC236}">
                <a16:creationId xmlns:a16="http://schemas.microsoft.com/office/drawing/2014/main" id="{99224B9D-89B6-D0BA-43BE-33E02C3CDAA8}"/>
              </a:ext>
            </a:extLst>
          </p:cNvPr>
          <p:cNvSpPr/>
          <p:nvPr/>
        </p:nvSpPr>
        <p:spPr>
          <a:xfrm>
            <a:off x="2130552" y="303580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2-bullet-text-3">
            <a:extLst>
              <a:ext uri="{FF2B5EF4-FFF2-40B4-BE49-F238E27FC236}">
                <a16:creationId xmlns:a16="http://schemas.microsoft.com/office/drawing/2014/main" id="{32AF6277-F120-F687-C265-495BDCEFE2D3}"/>
              </a:ext>
            </a:extLst>
          </p:cNvPr>
          <p:cNvSpPr txBox="1"/>
          <p:nvPr/>
        </p:nvSpPr>
        <p:spPr>
          <a:xfrm>
            <a:off x="2569464" y="3177506"/>
            <a:ext cx="4252767" cy="164660"/>
          </a:xfrm>
          <a:prstGeom prst="rect">
            <a:avLst/>
          </a:prstGeom>
          <a:noFill/>
        </p:spPr>
        <p:txBody>
          <a:bodyPr wrap="none" lIns="0" tIns="0" rIns="0" bIns="0" anchor="ctr">
            <a:spAutoFit/>
          </a:bodyPr>
          <a:lstStyle/>
          <a:p>
            <a:pPr algn="l"/>
            <a:r>
              <a:rPr lang="en-US" sz="1070" b="0" dirty="0">
                <a:solidFill>
                  <a:srgbClr val="182A36"/>
                </a:solidFill>
                <a:latin typeface="Arial"/>
              </a:rPr>
              <a:t>Week 7–8: Extend workflow to all Ashford teams; train remaining staff</a:t>
            </a:r>
            <a:endParaRPr sz="1070" b="0" dirty="0">
              <a:solidFill>
                <a:srgbClr val="182A36"/>
              </a:solidFill>
              <a:latin typeface="Arial"/>
            </a:endParaRPr>
          </a:p>
        </p:txBody>
      </p:sp>
      <p:sp>
        <p:nvSpPr>
          <p:cNvPr id="47" name="slide12-bullet-box-4">
            <a:extLst>
              <a:ext uri="{FF2B5EF4-FFF2-40B4-BE49-F238E27FC236}">
                <a16:creationId xmlns:a16="http://schemas.microsoft.com/office/drawing/2014/main" id="{9CA8C637-A240-D34C-BC10-49E5977B5092}"/>
              </a:ext>
            </a:extLst>
          </p:cNvPr>
          <p:cNvSpPr/>
          <p:nvPr/>
        </p:nvSpPr>
        <p:spPr>
          <a:xfrm>
            <a:off x="1965959" y="3657600"/>
            <a:ext cx="4949189"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12-bullet-accent-4">
            <a:extLst>
              <a:ext uri="{FF2B5EF4-FFF2-40B4-BE49-F238E27FC236}">
                <a16:creationId xmlns:a16="http://schemas.microsoft.com/office/drawing/2014/main" id="{98C398F4-C21D-FBF8-9A45-3D167CB267EB}"/>
              </a:ext>
            </a:extLst>
          </p:cNvPr>
          <p:cNvSpPr/>
          <p:nvPr/>
        </p:nvSpPr>
        <p:spPr>
          <a:xfrm>
            <a:off x="1965960" y="3657600"/>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12-bullet-num-4">
            <a:extLst>
              <a:ext uri="{FF2B5EF4-FFF2-40B4-BE49-F238E27FC236}">
                <a16:creationId xmlns:a16="http://schemas.microsoft.com/office/drawing/2014/main" id="{B68F6991-525A-A94B-6612-43CFC5537403}"/>
              </a:ext>
            </a:extLst>
          </p:cNvPr>
          <p:cNvSpPr/>
          <p:nvPr/>
        </p:nvSpPr>
        <p:spPr>
          <a:xfrm>
            <a:off x="2130552" y="380390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12-bullet-text-4">
            <a:extLst>
              <a:ext uri="{FF2B5EF4-FFF2-40B4-BE49-F238E27FC236}">
                <a16:creationId xmlns:a16="http://schemas.microsoft.com/office/drawing/2014/main" id="{084EABF5-C328-9C82-AC5A-BE540BB54972}"/>
              </a:ext>
            </a:extLst>
          </p:cNvPr>
          <p:cNvSpPr txBox="1"/>
          <p:nvPr/>
        </p:nvSpPr>
        <p:spPr>
          <a:xfrm>
            <a:off x="2569464" y="3874044"/>
            <a:ext cx="4012317" cy="307777"/>
          </a:xfrm>
          <a:prstGeom prst="rect">
            <a:avLst/>
          </a:prstGeom>
          <a:noFill/>
        </p:spPr>
        <p:txBody>
          <a:bodyPr wrap="none" lIns="0" tIns="0" rIns="0" bIns="0" anchor="ctr">
            <a:spAutoFit/>
          </a:bodyPr>
          <a:lstStyle/>
          <a:p>
            <a:pPr algn="l"/>
            <a:r>
              <a:rPr lang="en-US" sz="1000" b="0" dirty="0">
                <a:solidFill>
                  <a:srgbClr val="182A36"/>
                </a:solidFill>
                <a:latin typeface="Arial"/>
              </a:rPr>
              <a:t>Week 9–10: Appoint Teams Champions in every team; distribute quick </a:t>
            </a:r>
          </a:p>
          <a:p>
            <a:pPr algn="l"/>
            <a:r>
              <a:rPr lang="en-US" sz="1000" b="0" dirty="0">
                <a:solidFill>
                  <a:srgbClr val="182A36"/>
                </a:solidFill>
                <a:latin typeface="Arial"/>
              </a:rPr>
              <a:t>reference guides</a:t>
            </a:r>
          </a:p>
        </p:txBody>
      </p:sp>
      <p:sp>
        <p:nvSpPr>
          <p:cNvPr id="51" name="slide12-bullet-box-5">
            <a:extLst>
              <a:ext uri="{FF2B5EF4-FFF2-40B4-BE49-F238E27FC236}">
                <a16:creationId xmlns:a16="http://schemas.microsoft.com/office/drawing/2014/main" id="{2C4AC523-0D08-D803-CDE1-9EDD015F2928}"/>
              </a:ext>
            </a:extLst>
          </p:cNvPr>
          <p:cNvSpPr/>
          <p:nvPr/>
        </p:nvSpPr>
        <p:spPr>
          <a:xfrm>
            <a:off x="1965960" y="4425696"/>
            <a:ext cx="4949190"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12-bullet-accent-5">
            <a:extLst>
              <a:ext uri="{FF2B5EF4-FFF2-40B4-BE49-F238E27FC236}">
                <a16:creationId xmlns:a16="http://schemas.microsoft.com/office/drawing/2014/main" id="{C6C0DD14-B052-C371-AD70-B110720B289C}"/>
              </a:ext>
            </a:extLst>
          </p:cNvPr>
          <p:cNvSpPr/>
          <p:nvPr/>
        </p:nvSpPr>
        <p:spPr>
          <a:xfrm>
            <a:off x="1965960" y="442569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12-bullet-num-5">
            <a:extLst>
              <a:ext uri="{FF2B5EF4-FFF2-40B4-BE49-F238E27FC236}">
                <a16:creationId xmlns:a16="http://schemas.microsoft.com/office/drawing/2014/main" id="{D550738C-A002-8C21-70F5-FFEA8D46E2A0}"/>
              </a:ext>
            </a:extLst>
          </p:cNvPr>
          <p:cNvSpPr/>
          <p:nvPr/>
        </p:nvSpPr>
        <p:spPr>
          <a:xfrm>
            <a:off x="2130552" y="457200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12-bullet-text-5">
            <a:extLst>
              <a:ext uri="{FF2B5EF4-FFF2-40B4-BE49-F238E27FC236}">
                <a16:creationId xmlns:a16="http://schemas.microsoft.com/office/drawing/2014/main" id="{610EA501-B77F-2BEA-DD44-27374D1FB566}"/>
              </a:ext>
            </a:extLst>
          </p:cNvPr>
          <p:cNvSpPr txBox="1"/>
          <p:nvPr/>
        </p:nvSpPr>
        <p:spPr>
          <a:xfrm>
            <a:off x="2569464" y="4631368"/>
            <a:ext cx="3651641" cy="329321"/>
          </a:xfrm>
          <a:prstGeom prst="rect">
            <a:avLst/>
          </a:prstGeom>
          <a:noFill/>
        </p:spPr>
        <p:txBody>
          <a:bodyPr wrap="none" lIns="0" tIns="0" rIns="0" bIns="0" anchor="ctr">
            <a:spAutoFit/>
          </a:bodyPr>
          <a:lstStyle/>
          <a:p>
            <a:pPr algn="l"/>
            <a:r>
              <a:rPr lang="en-US" sz="1070" b="0" dirty="0">
                <a:solidFill>
                  <a:srgbClr val="182A36"/>
                </a:solidFill>
                <a:latin typeface="Arial"/>
              </a:rPr>
              <a:t>Week 11–12: Monitor adoption; provide on-the-job support; </a:t>
            </a:r>
          </a:p>
          <a:p>
            <a:pPr algn="l"/>
            <a:r>
              <a:rPr lang="en-US" sz="1070" b="0" dirty="0">
                <a:solidFill>
                  <a:srgbClr val="182A36"/>
                </a:solidFill>
                <a:latin typeface="Arial"/>
              </a:rPr>
              <a:t>address issues</a:t>
            </a:r>
            <a:endParaRPr sz="1070" b="0" dirty="0">
              <a:solidFill>
                <a:srgbClr val="182A36"/>
              </a:solidFill>
              <a:latin typeface="Arial"/>
            </a:endParaRPr>
          </a:p>
        </p:txBody>
      </p:sp>
      <p:sp>
        <p:nvSpPr>
          <p:cNvPr id="55" name="slide12-evidence">
            <a:extLst>
              <a:ext uri="{FF2B5EF4-FFF2-40B4-BE49-F238E27FC236}">
                <a16:creationId xmlns:a16="http://schemas.microsoft.com/office/drawing/2014/main" id="{6180669F-7AE1-3ED5-E3D8-18DBB5677C75}"/>
              </a:ext>
            </a:extLst>
          </p:cNvPr>
          <p:cNvSpPr txBox="1"/>
          <p:nvPr/>
        </p:nvSpPr>
        <p:spPr>
          <a:xfrm>
            <a:off x="1965960" y="5431536"/>
            <a:ext cx="9144000" cy="329184"/>
          </a:xfrm>
          <a:prstGeom prst="rect">
            <a:avLst/>
          </a:prstGeom>
          <a:noFill/>
        </p:spPr>
        <p:txBody>
          <a:bodyPr wrap="none" lIns="0" tIns="0" rIns="0" bIns="0" anchor="t">
            <a:spAutoFit/>
          </a:bodyPr>
          <a:lstStyle/>
          <a:p>
            <a:pPr algn="l"/>
            <a:r>
              <a:rPr sz="900" b="0" dirty="0">
                <a:solidFill>
                  <a:srgbClr val="58656E"/>
                </a:solidFill>
                <a:latin typeface="Arial"/>
              </a:rPr>
              <a:t>Response patterns and feedback help judge whether digital communication improves practical coordination (Silvera-Tawil et al., 2021).</a:t>
            </a:r>
          </a:p>
        </p:txBody>
      </p:sp>
      <p:pic>
        <p:nvPicPr>
          <p:cNvPr id="6" name="Picture 5">
            <a:extLst>
              <a:ext uri="{FF2B5EF4-FFF2-40B4-BE49-F238E27FC236}">
                <a16:creationId xmlns:a16="http://schemas.microsoft.com/office/drawing/2014/main" id="{EACB7A04-F6CF-24A6-9F73-C50FF8AEF15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29338" y="2296593"/>
            <a:ext cx="3759343" cy="1973655"/>
          </a:xfrm>
          <a:prstGeom prst="rect">
            <a:avLst/>
          </a:prstGeom>
        </p:spPr>
      </p:pic>
    </p:spTree>
    <p:extLst>
      <p:ext uri="{BB962C8B-B14F-4D97-AF65-F5344CB8AC3E}">
        <p14:creationId xmlns:p14="http://schemas.microsoft.com/office/powerpoint/2010/main" val="1333991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1F350-DDF3-D9B1-8417-A15510BD9E23}"/>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8680F3EE-2E35-0661-C852-F4646646CA7E}"/>
              </a:ext>
            </a:extLst>
          </p:cNvPr>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13. HOW ASHFORD KEEPS TEAMS SAFE AND USEFUL</a:t>
            </a:r>
            <a:endParaRPr lang="en-US" sz="2600" dirty="0"/>
          </a:p>
        </p:txBody>
      </p:sp>
      <p:sp>
        <p:nvSpPr>
          <p:cNvPr id="4" name="Shape 2">
            <a:extLst>
              <a:ext uri="{FF2B5EF4-FFF2-40B4-BE49-F238E27FC236}">
                <a16:creationId xmlns:a16="http://schemas.microsoft.com/office/drawing/2014/main" id="{F4D7CB2E-8620-EF00-AECC-77E09800C3BE}"/>
              </a:ext>
            </a:extLst>
          </p:cNvPr>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Text 3">
            <a:extLst>
              <a:ext uri="{FF2B5EF4-FFF2-40B4-BE49-F238E27FC236}">
                <a16:creationId xmlns:a16="http://schemas.microsoft.com/office/drawing/2014/main" id="{CA6BF875-3330-6843-E4EE-D52C034A9E4F}"/>
              </a:ext>
            </a:extLst>
          </p:cNvPr>
          <p:cNvSpPr/>
          <p:nvPr/>
        </p:nvSpPr>
        <p:spPr>
          <a:xfrm>
            <a:off x="3196150" y="1400638"/>
            <a:ext cx="594360" cy="159439"/>
          </a:xfrm>
          <a:prstGeom prst="rect">
            <a:avLst/>
          </a:prstGeom>
          <a:noFill/>
          <a:ln/>
        </p:spPr>
        <p:txBody>
          <a:bodyPr wrap="square" lIns="0" tIns="0" rIns="0" bIns="0" rtlCol="0" anchor="ctr"/>
          <a:lstStyle/>
          <a:p>
            <a:pPr marL="0" indent="0">
              <a:buNone/>
            </a:pPr>
            <a:r>
              <a:rPr lang="en-US" sz="1700" b="1" dirty="0">
                <a:solidFill>
                  <a:srgbClr val="B04A57"/>
                </a:solidFill>
                <a:latin typeface="Times New Roman" pitchFamily="34" charset="0"/>
                <a:ea typeface="Times New Roman" pitchFamily="34" charset="-122"/>
                <a:cs typeface="Times New Roman" pitchFamily="34" charset="-120"/>
              </a:rPr>
              <a:t>SAFE</a:t>
            </a:r>
            <a:endParaRPr lang="en-US" sz="1700" dirty="0"/>
          </a:p>
        </p:txBody>
      </p:sp>
      <p:sp>
        <p:nvSpPr>
          <p:cNvPr id="6" name="Text 4">
            <a:extLst>
              <a:ext uri="{FF2B5EF4-FFF2-40B4-BE49-F238E27FC236}">
                <a16:creationId xmlns:a16="http://schemas.microsoft.com/office/drawing/2014/main" id="{7E32DBD1-5C7D-75D5-5934-282540C8FCC7}"/>
              </a:ext>
            </a:extLst>
          </p:cNvPr>
          <p:cNvSpPr/>
          <p:nvPr/>
        </p:nvSpPr>
        <p:spPr>
          <a:xfrm>
            <a:off x="7934185" y="1386940"/>
            <a:ext cx="934613" cy="288018"/>
          </a:xfrm>
          <a:prstGeom prst="rect">
            <a:avLst/>
          </a:prstGeom>
          <a:noFill/>
          <a:ln/>
        </p:spPr>
        <p:txBody>
          <a:bodyPr wrap="square" lIns="0" tIns="0" rIns="0" bIns="0" rtlCol="0" anchor="ctr"/>
          <a:lstStyle/>
          <a:p>
            <a:pPr marL="0" indent="0">
              <a:buNone/>
            </a:pPr>
            <a:r>
              <a:rPr lang="en-US" sz="1700" b="1" dirty="0">
                <a:solidFill>
                  <a:srgbClr val="2E7D65"/>
                </a:solidFill>
                <a:latin typeface="Times New Roman" pitchFamily="34" charset="0"/>
                <a:ea typeface="Times New Roman" pitchFamily="34" charset="-122"/>
                <a:cs typeface="Times New Roman" pitchFamily="34" charset="-120"/>
              </a:rPr>
              <a:t>USEFUL</a:t>
            </a:r>
            <a:endParaRPr lang="en-US" sz="1700" dirty="0"/>
          </a:p>
        </p:txBody>
      </p:sp>
      <p:sp>
        <p:nvSpPr>
          <p:cNvPr id="7" name="Shape 5">
            <a:extLst>
              <a:ext uri="{FF2B5EF4-FFF2-40B4-BE49-F238E27FC236}">
                <a16:creationId xmlns:a16="http://schemas.microsoft.com/office/drawing/2014/main" id="{9CBCF361-6B86-509E-CE3D-398796794D45}"/>
              </a:ext>
            </a:extLst>
          </p:cNvPr>
          <p:cNvSpPr/>
          <p:nvPr/>
        </p:nvSpPr>
        <p:spPr>
          <a:xfrm>
            <a:off x="1432882" y="1677364"/>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6">
            <a:extLst>
              <a:ext uri="{FF2B5EF4-FFF2-40B4-BE49-F238E27FC236}">
                <a16:creationId xmlns:a16="http://schemas.microsoft.com/office/drawing/2014/main" id="{BC2CDFC1-621A-D0C2-B2A1-DC4BDE39367C}"/>
              </a:ext>
            </a:extLst>
          </p:cNvPr>
          <p:cNvSpPr/>
          <p:nvPr/>
        </p:nvSpPr>
        <p:spPr>
          <a:xfrm>
            <a:off x="1634050" y="1814524"/>
            <a:ext cx="402336" cy="402336"/>
          </a:xfrm>
          <a:prstGeom prst="ellipse">
            <a:avLst/>
          </a:prstGeom>
          <a:solidFill>
            <a:srgbClr val="AAB3BD"/>
          </a:solidFill>
          <a:ln w="12700">
            <a:solidFill>
              <a:srgbClr val="AAB3BD"/>
            </a:solidFill>
            <a:prstDash val="solid"/>
          </a:ln>
        </p:spPr>
        <p:txBody>
          <a:bodyPr/>
          <a:lstStyle/>
          <a:p>
            <a:endParaRPr lang="en-US"/>
          </a:p>
        </p:txBody>
      </p:sp>
      <p:sp>
        <p:nvSpPr>
          <p:cNvPr id="9" name="Text 7">
            <a:extLst>
              <a:ext uri="{FF2B5EF4-FFF2-40B4-BE49-F238E27FC236}">
                <a16:creationId xmlns:a16="http://schemas.microsoft.com/office/drawing/2014/main" id="{6369DE91-CDA6-2779-A279-86BC37E8122C}"/>
              </a:ext>
            </a:extLst>
          </p:cNvPr>
          <p:cNvSpPr/>
          <p:nvPr/>
        </p:nvSpPr>
        <p:spPr>
          <a:xfrm>
            <a:off x="1725490" y="1910536"/>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8">
            <a:extLst>
              <a:ext uri="{FF2B5EF4-FFF2-40B4-BE49-F238E27FC236}">
                <a16:creationId xmlns:a16="http://schemas.microsoft.com/office/drawing/2014/main" id="{FA885A1F-8AB5-716C-1237-1BACE5E7BBE6}"/>
              </a:ext>
            </a:extLst>
          </p:cNvPr>
          <p:cNvSpPr/>
          <p:nvPr/>
        </p:nvSpPr>
        <p:spPr>
          <a:xfrm>
            <a:off x="2200978" y="1841956"/>
            <a:ext cx="3072384" cy="301752"/>
          </a:xfrm>
          <a:prstGeom prst="rect">
            <a:avLst/>
          </a:prstGeom>
          <a:noFill/>
          <a:ln/>
        </p:spPr>
        <p:txBody>
          <a:bodyPr wrap="square" lIns="0" tIns="0" rIns="0" bIns="0" rtlCol="0" anchor="ctr">
            <a:normAutofit fontScale="92500" lnSpcReduction="20000"/>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Share only minimum information needed for coordination</a:t>
            </a:r>
            <a:endParaRPr lang="en-US" sz="1330" dirty="0"/>
          </a:p>
        </p:txBody>
      </p:sp>
      <p:sp>
        <p:nvSpPr>
          <p:cNvPr id="11" name="Shape 9">
            <a:extLst>
              <a:ext uri="{FF2B5EF4-FFF2-40B4-BE49-F238E27FC236}">
                <a16:creationId xmlns:a16="http://schemas.microsoft.com/office/drawing/2014/main" id="{6B5B2B6F-6C21-ED25-5A21-6C439BF49989}"/>
              </a:ext>
            </a:extLst>
          </p:cNvPr>
          <p:cNvSpPr/>
          <p:nvPr/>
        </p:nvSpPr>
        <p:spPr>
          <a:xfrm rot="5400000">
            <a:off x="3188530" y="2399740"/>
            <a:ext cx="530352" cy="256032"/>
          </a:xfrm>
          <a:prstGeom prst="chevron">
            <a:avLst/>
          </a:prstGeom>
          <a:solidFill>
            <a:srgbClr val="C5CCD5"/>
          </a:solidFill>
          <a:ln w="12700">
            <a:solidFill>
              <a:srgbClr val="C5CCD5"/>
            </a:solidFill>
            <a:prstDash val="solid"/>
          </a:ln>
        </p:spPr>
        <p:txBody>
          <a:bodyPr/>
          <a:lstStyle/>
          <a:p>
            <a:endParaRPr lang="en-US"/>
          </a:p>
        </p:txBody>
      </p:sp>
      <p:sp>
        <p:nvSpPr>
          <p:cNvPr id="12" name="Shape 10">
            <a:extLst>
              <a:ext uri="{FF2B5EF4-FFF2-40B4-BE49-F238E27FC236}">
                <a16:creationId xmlns:a16="http://schemas.microsoft.com/office/drawing/2014/main" id="{D78CA939-9D0A-74FF-3DC8-5527D6EAF750}"/>
              </a:ext>
            </a:extLst>
          </p:cNvPr>
          <p:cNvSpPr/>
          <p:nvPr/>
        </p:nvSpPr>
        <p:spPr>
          <a:xfrm>
            <a:off x="1432882" y="2525030"/>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1">
            <a:extLst>
              <a:ext uri="{FF2B5EF4-FFF2-40B4-BE49-F238E27FC236}">
                <a16:creationId xmlns:a16="http://schemas.microsoft.com/office/drawing/2014/main" id="{E060E505-49AC-A2B0-B821-7F1BD037A7D8}"/>
              </a:ext>
            </a:extLst>
          </p:cNvPr>
          <p:cNvSpPr/>
          <p:nvPr/>
        </p:nvSpPr>
        <p:spPr>
          <a:xfrm>
            <a:off x="1634050" y="2646148"/>
            <a:ext cx="402336" cy="402336"/>
          </a:xfrm>
          <a:prstGeom prst="ellipse">
            <a:avLst/>
          </a:prstGeom>
          <a:solidFill>
            <a:srgbClr val="AAB3BD"/>
          </a:solidFill>
          <a:ln w="12700">
            <a:solidFill>
              <a:srgbClr val="AAB3BD"/>
            </a:solidFill>
            <a:prstDash val="solid"/>
          </a:ln>
        </p:spPr>
        <p:txBody>
          <a:bodyPr/>
          <a:lstStyle/>
          <a:p>
            <a:endParaRPr lang="en-US"/>
          </a:p>
        </p:txBody>
      </p:sp>
      <p:sp>
        <p:nvSpPr>
          <p:cNvPr id="14" name="Text 12">
            <a:extLst>
              <a:ext uri="{FF2B5EF4-FFF2-40B4-BE49-F238E27FC236}">
                <a16:creationId xmlns:a16="http://schemas.microsoft.com/office/drawing/2014/main" id="{B526379E-51FC-ADB8-E5F0-4A03AEABCB56}"/>
              </a:ext>
            </a:extLst>
          </p:cNvPr>
          <p:cNvSpPr/>
          <p:nvPr/>
        </p:nvSpPr>
        <p:spPr>
          <a:xfrm>
            <a:off x="1725490" y="2774244"/>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3">
            <a:extLst>
              <a:ext uri="{FF2B5EF4-FFF2-40B4-BE49-F238E27FC236}">
                <a16:creationId xmlns:a16="http://schemas.microsoft.com/office/drawing/2014/main" id="{194F37B1-3898-5D7A-CE9B-355C76036D44}"/>
              </a:ext>
            </a:extLst>
          </p:cNvPr>
          <p:cNvSpPr/>
          <p:nvPr/>
        </p:nvSpPr>
        <p:spPr>
          <a:xfrm>
            <a:off x="2200978" y="2721706"/>
            <a:ext cx="3072384" cy="301752"/>
          </a:xfrm>
          <a:prstGeom prst="rect">
            <a:avLst/>
          </a:prstGeom>
          <a:noFill/>
          <a:ln/>
        </p:spPr>
        <p:txBody>
          <a:bodyPr wrap="square" lIns="0" tIns="0" rIns="0" bIns="0" rtlCol="0" anchor="ctr">
            <a:normAutofit fontScale="92500"/>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Avoid sensitive personal data in open channels</a:t>
            </a:r>
            <a:endParaRPr lang="en-US" sz="1330" dirty="0"/>
          </a:p>
        </p:txBody>
      </p:sp>
      <p:sp>
        <p:nvSpPr>
          <p:cNvPr id="16" name="Shape 14">
            <a:extLst>
              <a:ext uri="{FF2B5EF4-FFF2-40B4-BE49-F238E27FC236}">
                <a16:creationId xmlns:a16="http://schemas.microsoft.com/office/drawing/2014/main" id="{ED6E5E13-4D66-7318-4FFA-D4DEF5A6EC30}"/>
              </a:ext>
            </a:extLst>
          </p:cNvPr>
          <p:cNvSpPr/>
          <p:nvPr/>
        </p:nvSpPr>
        <p:spPr>
          <a:xfrm rot="5400000">
            <a:off x="3188530" y="3423868"/>
            <a:ext cx="530352" cy="256032"/>
          </a:xfrm>
          <a:prstGeom prst="chevron">
            <a:avLst/>
          </a:prstGeom>
          <a:solidFill>
            <a:srgbClr val="C5CCD5"/>
          </a:solidFill>
          <a:ln w="12700">
            <a:solidFill>
              <a:srgbClr val="C5CCD5"/>
            </a:solidFill>
            <a:prstDash val="solid"/>
          </a:ln>
        </p:spPr>
        <p:txBody>
          <a:bodyPr/>
          <a:lstStyle/>
          <a:p>
            <a:endParaRPr lang="en-US"/>
          </a:p>
        </p:txBody>
      </p:sp>
      <p:sp>
        <p:nvSpPr>
          <p:cNvPr id="19" name="Text 17">
            <a:extLst>
              <a:ext uri="{FF2B5EF4-FFF2-40B4-BE49-F238E27FC236}">
                <a16:creationId xmlns:a16="http://schemas.microsoft.com/office/drawing/2014/main" id="{71345AC9-A53A-6F7C-8FB4-63898765C95E}"/>
              </a:ext>
            </a:extLst>
          </p:cNvPr>
          <p:cNvSpPr/>
          <p:nvPr/>
        </p:nvSpPr>
        <p:spPr>
          <a:xfrm>
            <a:off x="1725490" y="395879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3" name="Text 21">
            <a:extLst>
              <a:ext uri="{FF2B5EF4-FFF2-40B4-BE49-F238E27FC236}">
                <a16:creationId xmlns:a16="http://schemas.microsoft.com/office/drawing/2014/main" id="{555E31AE-CF8F-844E-C2A2-5B7BF7946B55}"/>
              </a:ext>
            </a:extLst>
          </p:cNvPr>
          <p:cNvSpPr/>
          <p:nvPr/>
        </p:nvSpPr>
        <p:spPr>
          <a:xfrm>
            <a:off x="6528816" y="2112264"/>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1</a:t>
            </a:r>
            <a:endParaRPr lang="en-US" sz="980" dirty="0"/>
          </a:p>
        </p:txBody>
      </p:sp>
      <p:sp>
        <p:nvSpPr>
          <p:cNvPr id="40" name="Text 38">
            <a:extLst>
              <a:ext uri="{FF2B5EF4-FFF2-40B4-BE49-F238E27FC236}">
                <a16:creationId xmlns:a16="http://schemas.microsoft.com/office/drawing/2014/main" id="{73D024C7-117C-2420-6567-F345001B6CB0}"/>
              </a:ext>
            </a:extLst>
          </p:cNvPr>
          <p:cNvSpPr/>
          <p:nvPr/>
        </p:nvSpPr>
        <p:spPr>
          <a:xfrm>
            <a:off x="1835700" y="5909791"/>
            <a:ext cx="10625328" cy="566928"/>
          </a:xfrm>
          <a:prstGeom prst="rect">
            <a:avLst/>
          </a:prstGeom>
          <a:noFill/>
          <a:ln/>
        </p:spPr>
        <p:txBody>
          <a:bodyPr wrap="square" lIns="1016" tIns="1016" rIns="1016" bIns="1016" rtlCol="0" anchor="ctr">
            <a:normAutofit/>
          </a:bodyPr>
          <a:lstStyle/>
          <a:p>
            <a:pPr marL="0" indent="0">
              <a:buNone/>
            </a:pPr>
            <a:r>
              <a:rPr lang="en-US" sz="1250" dirty="0">
                <a:solidFill>
                  <a:srgbClr val="24303A"/>
                </a:solidFill>
                <a:latin typeface="Times New Roman" pitchFamily="34" charset="0"/>
                <a:ea typeface="Times New Roman" pitchFamily="34" charset="-122"/>
                <a:cs typeface="Times New Roman" pitchFamily="34" charset="-120"/>
              </a:rPr>
              <a:t>Digital tools should be matched carefully to care routines, access needs and information governance safeguards (Richards et al., 2025).</a:t>
            </a:r>
          </a:p>
        </p:txBody>
      </p:sp>
      <p:sp>
        <p:nvSpPr>
          <p:cNvPr id="41" name="Text 39">
            <a:extLst>
              <a:ext uri="{FF2B5EF4-FFF2-40B4-BE49-F238E27FC236}">
                <a16:creationId xmlns:a16="http://schemas.microsoft.com/office/drawing/2014/main" id="{C3C70D66-8E59-10DD-CED6-3A13BB706CD6}"/>
              </a:ext>
            </a:extLst>
          </p:cNvPr>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2" name="Slide Number Placeholder 0">
            <a:extLst>
              <a:ext uri="{FF2B5EF4-FFF2-40B4-BE49-F238E27FC236}">
                <a16:creationId xmlns:a16="http://schemas.microsoft.com/office/drawing/2014/main" id="{BF7133A8-2EB8-F5F7-3D69-C6607A14CDCD}"/>
              </a:ext>
            </a:extLst>
          </p:cNvPr>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24</a:t>
            </a:fld>
            <a:endParaRPr lang="en-US"/>
          </a:p>
        </p:txBody>
      </p:sp>
      <p:sp>
        <p:nvSpPr>
          <p:cNvPr id="43" name="Shape 10">
            <a:extLst>
              <a:ext uri="{FF2B5EF4-FFF2-40B4-BE49-F238E27FC236}">
                <a16:creationId xmlns:a16="http://schemas.microsoft.com/office/drawing/2014/main" id="{C50D7358-5417-C870-AB07-0E3813E8ED31}"/>
              </a:ext>
            </a:extLst>
          </p:cNvPr>
          <p:cNvSpPr/>
          <p:nvPr/>
        </p:nvSpPr>
        <p:spPr>
          <a:xfrm>
            <a:off x="1432882" y="3528464"/>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44" name="Shape 14">
            <a:extLst>
              <a:ext uri="{FF2B5EF4-FFF2-40B4-BE49-F238E27FC236}">
                <a16:creationId xmlns:a16="http://schemas.microsoft.com/office/drawing/2014/main" id="{78A6C432-4868-EA90-2FB4-267CFD960BA5}"/>
              </a:ext>
            </a:extLst>
          </p:cNvPr>
          <p:cNvSpPr/>
          <p:nvPr/>
        </p:nvSpPr>
        <p:spPr>
          <a:xfrm rot="5400000">
            <a:off x="3188530" y="4233031"/>
            <a:ext cx="530352" cy="256032"/>
          </a:xfrm>
          <a:prstGeom prst="chevron">
            <a:avLst/>
          </a:prstGeom>
          <a:solidFill>
            <a:srgbClr val="C5CCD5"/>
          </a:solidFill>
          <a:ln w="12700">
            <a:solidFill>
              <a:srgbClr val="C5CCD5"/>
            </a:solidFill>
            <a:prstDash val="solid"/>
          </a:ln>
        </p:spPr>
        <p:txBody>
          <a:bodyPr/>
          <a:lstStyle/>
          <a:p>
            <a:endParaRPr lang="en-US"/>
          </a:p>
        </p:txBody>
      </p:sp>
      <p:sp>
        <p:nvSpPr>
          <p:cNvPr id="45" name="Shape 10">
            <a:extLst>
              <a:ext uri="{FF2B5EF4-FFF2-40B4-BE49-F238E27FC236}">
                <a16:creationId xmlns:a16="http://schemas.microsoft.com/office/drawing/2014/main" id="{F528A814-99DE-9A42-70EC-BD008B678B1B}"/>
              </a:ext>
            </a:extLst>
          </p:cNvPr>
          <p:cNvSpPr/>
          <p:nvPr/>
        </p:nvSpPr>
        <p:spPr>
          <a:xfrm>
            <a:off x="1432882" y="4337627"/>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46" name="Shape 14">
            <a:extLst>
              <a:ext uri="{FF2B5EF4-FFF2-40B4-BE49-F238E27FC236}">
                <a16:creationId xmlns:a16="http://schemas.microsoft.com/office/drawing/2014/main" id="{AB26F5FA-7549-70D2-D588-11C88C1CCED8}"/>
              </a:ext>
            </a:extLst>
          </p:cNvPr>
          <p:cNvSpPr/>
          <p:nvPr/>
        </p:nvSpPr>
        <p:spPr>
          <a:xfrm rot="5400000">
            <a:off x="3188530" y="4960863"/>
            <a:ext cx="530352" cy="256032"/>
          </a:xfrm>
          <a:prstGeom prst="chevron">
            <a:avLst/>
          </a:prstGeom>
          <a:solidFill>
            <a:srgbClr val="C5CCD5"/>
          </a:solidFill>
          <a:ln w="12700">
            <a:solidFill>
              <a:srgbClr val="C5CCD5"/>
            </a:solidFill>
            <a:prstDash val="solid"/>
          </a:ln>
        </p:spPr>
        <p:txBody>
          <a:bodyPr/>
          <a:lstStyle/>
          <a:p>
            <a:endParaRPr lang="en-US"/>
          </a:p>
        </p:txBody>
      </p:sp>
      <p:sp>
        <p:nvSpPr>
          <p:cNvPr id="47" name="Shape 10">
            <a:extLst>
              <a:ext uri="{FF2B5EF4-FFF2-40B4-BE49-F238E27FC236}">
                <a16:creationId xmlns:a16="http://schemas.microsoft.com/office/drawing/2014/main" id="{96E2F6CA-A3D7-6622-9105-91F435DEA481}"/>
              </a:ext>
            </a:extLst>
          </p:cNvPr>
          <p:cNvSpPr/>
          <p:nvPr/>
        </p:nvSpPr>
        <p:spPr>
          <a:xfrm>
            <a:off x="1432882" y="5129627"/>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48" name="Shape 6">
            <a:extLst>
              <a:ext uri="{FF2B5EF4-FFF2-40B4-BE49-F238E27FC236}">
                <a16:creationId xmlns:a16="http://schemas.microsoft.com/office/drawing/2014/main" id="{296D243F-5432-CDF0-ACCD-72EA0DBC1185}"/>
              </a:ext>
            </a:extLst>
          </p:cNvPr>
          <p:cNvSpPr/>
          <p:nvPr/>
        </p:nvSpPr>
        <p:spPr>
          <a:xfrm>
            <a:off x="1664530" y="3683993"/>
            <a:ext cx="402336" cy="402336"/>
          </a:xfrm>
          <a:prstGeom prst="ellipse">
            <a:avLst/>
          </a:prstGeom>
          <a:solidFill>
            <a:srgbClr val="AAB3BD"/>
          </a:solidFill>
          <a:ln w="12700">
            <a:solidFill>
              <a:srgbClr val="AAB3BD"/>
            </a:solidFill>
            <a:prstDash val="solid"/>
          </a:ln>
        </p:spPr>
        <p:txBody>
          <a:bodyPr/>
          <a:lstStyle/>
          <a:p>
            <a:endParaRPr lang="en-US"/>
          </a:p>
        </p:txBody>
      </p:sp>
      <p:sp>
        <p:nvSpPr>
          <p:cNvPr id="49" name="Text 7">
            <a:extLst>
              <a:ext uri="{FF2B5EF4-FFF2-40B4-BE49-F238E27FC236}">
                <a16:creationId xmlns:a16="http://schemas.microsoft.com/office/drawing/2014/main" id="{CE5F8572-A56D-D236-A492-28B85B5B65B6}"/>
              </a:ext>
            </a:extLst>
          </p:cNvPr>
          <p:cNvSpPr/>
          <p:nvPr/>
        </p:nvSpPr>
        <p:spPr>
          <a:xfrm>
            <a:off x="1755970" y="3780005"/>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50" name="Shape 6">
            <a:extLst>
              <a:ext uri="{FF2B5EF4-FFF2-40B4-BE49-F238E27FC236}">
                <a16:creationId xmlns:a16="http://schemas.microsoft.com/office/drawing/2014/main" id="{45F4965D-5C8B-5C63-1A1E-CBD75FB6DE91}"/>
              </a:ext>
            </a:extLst>
          </p:cNvPr>
          <p:cNvSpPr/>
          <p:nvPr/>
        </p:nvSpPr>
        <p:spPr>
          <a:xfrm>
            <a:off x="1678005" y="4526840"/>
            <a:ext cx="402336" cy="402336"/>
          </a:xfrm>
          <a:prstGeom prst="ellipse">
            <a:avLst/>
          </a:prstGeom>
          <a:solidFill>
            <a:srgbClr val="AAB3BD"/>
          </a:solidFill>
          <a:ln w="12700">
            <a:solidFill>
              <a:srgbClr val="AAB3BD"/>
            </a:solidFill>
            <a:prstDash val="solid"/>
          </a:ln>
        </p:spPr>
        <p:txBody>
          <a:bodyPr/>
          <a:lstStyle/>
          <a:p>
            <a:endParaRPr lang="en-US"/>
          </a:p>
        </p:txBody>
      </p:sp>
      <p:sp>
        <p:nvSpPr>
          <p:cNvPr id="51" name="Text 7">
            <a:extLst>
              <a:ext uri="{FF2B5EF4-FFF2-40B4-BE49-F238E27FC236}">
                <a16:creationId xmlns:a16="http://schemas.microsoft.com/office/drawing/2014/main" id="{E17F06C4-7B93-0F2C-E1F3-C22569F2E0DA}"/>
              </a:ext>
            </a:extLst>
          </p:cNvPr>
          <p:cNvSpPr/>
          <p:nvPr/>
        </p:nvSpPr>
        <p:spPr>
          <a:xfrm>
            <a:off x="1769445" y="462285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52" name="Shape 6">
            <a:extLst>
              <a:ext uri="{FF2B5EF4-FFF2-40B4-BE49-F238E27FC236}">
                <a16:creationId xmlns:a16="http://schemas.microsoft.com/office/drawing/2014/main" id="{66F8E1A6-F840-E349-D6F0-C25C3B28EFE7}"/>
              </a:ext>
            </a:extLst>
          </p:cNvPr>
          <p:cNvSpPr/>
          <p:nvPr/>
        </p:nvSpPr>
        <p:spPr>
          <a:xfrm>
            <a:off x="1720677" y="5272075"/>
            <a:ext cx="402336" cy="402336"/>
          </a:xfrm>
          <a:prstGeom prst="ellipse">
            <a:avLst/>
          </a:prstGeom>
          <a:solidFill>
            <a:srgbClr val="AAB3BD"/>
          </a:solidFill>
          <a:ln w="12700">
            <a:solidFill>
              <a:srgbClr val="AAB3BD"/>
            </a:solidFill>
            <a:prstDash val="solid"/>
          </a:ln>
        </p:spPr>
        <p:txBody>
          <a:bodyPr/>
          <a:lstStyle/>
          <a:p>
            <a:endParaRPr lang="en-US"/>
          </a:p>
        </p:txBody>
      </p:sp>
      <p:sp>
        <p:nvSpPr>
          <p:cNvPr id="53" name="Text 7">
            <a:extLst>
              <a:ext uri="{FF2B5EF4-FFF2-40B4-BE49-F238E27FC236}">
                <a16:creationId xmlns:a16="http://schemas.microsoft.com/office/drawing/2014/main" id="{6B414BC8-DA57-3BD5-42EC-1B735C8018C9}"/>
              </a:ext>
            </a:extLst>
          </p:cNvPr>
          <p:cNvSpPr/>
          <p:nvPr/>
        </p:nvSpPr>
        <p:spPr>
          <a:xfrm>
            <a:off x="1812117" y="5416213"/>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5</a:t>
            </a:r>
            <a:endParaRPr lang="en-US" sz="1000" dirty="0"/>
          </a:p>
        </p:txBody>
      </p:sp>
      <p:sp>
        <p:nvSpPr>
          <p:cNvPr id="54" name="Text 13">
            <a:extLst>
              <a:ext uri="{FF2B5EF4-FFF2-40B4-BE49-F238E27FC236}">
                <a16:creationId xmlns:a16="http://schemas.microsoft.com/office/drawing/2014/main" id="{30E3E47D-EA35-56A1-DE92-5E93B5DFDCBA}"/>
              </a:ext>
            </a:extLst>
          </p:cNvPr>
          <p:cNvSpPr/>
          <p:nvPr/>
        </p:nvSpPr>
        <p:spPr>
          <a:xfrm>
            <a:off x="2298514" y="3739980"/>
            <a:ext cx="3072384" cy="301752"/>
          </a:xfrm>
          <a:prstGeom prst="rect">
            <a:avLst/>
          </a:prstGeom>
          <a:noFill/>
          <a:ln/>
        </p:spPr>
        <p:txBody>
          <a:bodyPr wrap="square" lIns="0" tIns="0" rIns="0" bIns="0" rtlCol="0" anchor="ctr">
            <a:normAutofit fontScale="62500" lnSpcReduction="20000"/>
          </a:bodyPr>
          <a:lstStyle/>
          <a:p>
            <a:pPr latinLnBrk="1"/>
            <a:r>
              <a:rPr lang="en-US" dirty="0"/>
              <a:t>Use restricted messages when access must be limited</a:t>
            </a:r>
          </a:p>
        </p:txBody>
      </p:sp>
      <p:sp>
        <p:nvSpPr>
          <p:cNvPr id="59" name="TextBox 58">
            <a:extLst>
              <a:ext uri="{FF2B5EF4-FFF2-40B4-BE49-F238E27FC236}">
                <a16:creationId xmlns:a16="http://schemas.microsoft.com/office/drawing/2014/main" id="{7512F3DE-7BD5-FF65-EDFF-19D773002561}"/>
              </a:ext>
            </a:extLst>
          </p:cNvPr>
          <p:cNvSpPr txBox="1"/>
          <p:nvPr/>
        </p:nvSpPr>
        <p:spPr>
          <a:xfrm>
            <a:off x="2221352" y="4543646"/>
            <a:ext cx="6104020" cy="296491"/>
          </a:xfrm>
          <a:prstGeom prst="rect">
            <a:avLst/>
          </a:prstGeom>
          <a:noFill/>
        </p:spPr>
        <p:txBody>
          <a:bodyPr wrap="square">
            <a:spAutoFit/>
          </a:bodyPr>
          <a:lstStyle/>
          <a:p>
            <a:pPr algn="l" latinLnBrk="1">
              <a:lnSpc>
                <a:spcPts val="1650"/>
              </a:lnSpc>
              <a:buNone/>
            </a:pPr>
            <a:r>
              <a:rPr lang="en-US" sz="1200" b="0" dirty="0">
                <a:solidFill>
                  <a:srgbClr val="0F1115"/>
                </a:solidFill>
                <a:effectLst/>
                <a:latin typeface="+mj-lt"/>
              </a:rPr>
              <a:t>Check channel membership when roles change</a:t>
            </a:r>
          </a:p>
        </p:txBody>
      </p:sp>
      <p:sp>
        <p:nvSpPr>
          <p:cNvPr id="61" name="TextBox 60">
            <a:extLst>
              <a:ext uri="{FF2B5EF4-FFF2-40B4-BE49-F238E27FC236}">
                <a16:creationId xmlns:a16="http://schemas.microsoft.com/office/drawing/2014/main" id="{B766C09A-BCE6-FDD9-75CA-FB3A9B95A76D}"/>
              </a:ext>
            </a:extLst>
          </p:cNvPr>
          <p:cNvSpPr txBox="1"/>
          <p:nvPr/>
        </p:nvSpPr>
        <p:spPr>
          <a:xfrm>
            <a:off x="2221352" y="5256515"/>
            <a:ext cx="6104020" cy="509883"/>
          </a:xfrm>
          <a:prstGeom prst="rect">
            <a:avLst/>
          </a:prstGeom>
          <a:noFill/>
        </p:spPr>
        <p:txBody>
          <a:bodyPr wrap="square">
            <a:spAutoFit/>
          </a:bodyPr>
          <a:lstStyle/>
          <a:p>
            <a:pPr algn="l" latinLnBrk="1">
              <a:lnSpc>
                <a:spcPts val="1650"/>
              </a:lnSpc>
              <a:buNone/>
            </a:pPr>
            <a:r>
              <a:rPr lang="en-US" sz="1200" b="0" dirty="0">
                <a:solidFill>
                  <a:srgbClr val="0F1115"/>
                </a:solidFill>
                <a:effectLst/>
              </a:rPr>
              <a:t>Keep formal care notes in the approved care-record </a:t>
            </a:r>
          </a:p>
          <a:p>
            <a:pPr algn="l" latinLnBrk="1">
              <a:lnSpc>
                <a:spcPts val="1650"/>
              </a:lnSpc>
              <a:buNone/>
            </a:pPr>
            <a:r>
              <a:rPr lang="en-US" sz="1200" b="0" dirty="0">
                <a:solidFill>
                  <a:srgbClr val="0F1115"/>
                </a:solidFill>
                <a:effectLst/>
              </a:rPr>
              <a:t>system</a:t>
            </a:r>
          </a:p>
        </p:txBody>
      </p:sp>
      <p:sp>
        <p:nvSpPr>
          <p:cNvPr id="62" name="Shape 5">
            <a:extLst>
              <a:ext uri="{FF2B5EF4-FFF2-40B4-BE49-F238E27FC236}">
                <a16:creationId xmlns:a16="http://schemas.microsoft.com/office/drawing/2014/main" id="{BE740EB6-D10E-EC10-86CB-07B72CF4F443}"/>
              </a:ext>
            </a:extLst>
          </p:cNvPr>
          <p:cNvSpPr/>
          <p:nvPr/>
        </p:nvSpPr>
        <p:spPr>
          <a:xfrm>
            <a:off x="6528816" y="1697575"/>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63" name="Shape 6">
            <a:extLst>
              <a:ext uri="{FF2B5EF4-FFF2-40B4-BE49-F238E27FC236}">
                <a16:creationId xmlns:a16="http://schemas.microsoft.com/office/drawing/2014/main" id="{BAAD4E19-1284-4E63-3792-8D34A4AA6B69}"/>
              </a:ext>
            </a:extLst>
          </p:cNvPr>
          <p:cNvSpPr/>
          <p:nvPr/>
        </p:nvSpPr>
        <p:spPr>
          <a:xfrm>
            <a:off x="6729984" y="1834735"/>
            <a:ext cx="402336" cy="402336"/>
          </a:xfrm>
          <a:prstGeom prst="ellipse">
            <a:avLst/>
          </a:prstGeom>
          <a:solidFill>
            <a:srgbClr val="AAB3BD"/>
          </a:solidFill>
          <a:ln w="12700">
            <a:solidFill>
              <a:srgbClr val="AAB3BD"/>
            </a:solidFill>
            <a:prstDash val="solid"/>
          </a:ln>
        </p:spPr>
        <p:txBody>
          <a:bodyPr/>
          <a:lstStyle/>
          <a:p>
            <a:endParaRPr lang="en-US"/>
          </a:p>
        </p:txBody>
      </p:sp>
      <p:sp>
        <p:nvSpPr>
          <p:cNvPr id="64" name="Text 7">
            <a:extLst>
              <a:ext uri="{FF2B5EF4-FFF2-40B4-BE49-F238E27FC236}">
                <a16:creationId xmlns:a16="http://schemas.microsoft.com/office/drawing/2014/main" id="{6FE17414-D40F-341F-8FD3-E27A88233A6D}"/>
              </a:ext>
            </a:extLst>
          </p:cNvPr>
          <p:cNvSpPr/>
          <p:nvPr/>
        </p:nvSpPr>
        <p:spPr>
          <a:xfrm>
            <a:off x="6821424" y="1930747"/>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65" name="Text 8">
            <a:extLst>
              <a:ext uri="{FF2B5EF4-FFF2-40B4-BE49-F238E27FC236}">
                <a16:creationId xmlns:a16="http://schemas.microsoft.com/office/drawing/2014/main" id="{3FA1DD6E-332C-4D52-E1C5-B2671342FA52}"/>
              </a:ext>
            </a:extLst>
          </p:cNvPr>
          <p:cNvSpPr/>
          <p:nvPr/>
        </p:nvSpPr>
        <p:spPr>
          <a:xfrm>
            <a:off x="7296912" y="1862167"/>
            <a:ext cx="3072384" cy="301752"/>
          </a:xfrm>
          <a:prstGeom prst="rect">
            <a:avLst/>
          </a:prstGeom>
          <a:noFill/>
          <a:ln/>
        </p:spPr>
        <p:txBody>
          <a:bodyPr wrap="square" lIns="0" tIns="0" rIns="0" bIns="0" rtlCol="0" anchor="ctr">
            <a:normAutofit fontScale="92500" lnSpcReduction="20000"/>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 Monthly usage reports – who is using Teams? For what?</a:t>
            </a:r>
            <a:endParaRPr lang="en-US" sz="1330" dirty="0"/>
          </a:p>
        </p:txBody>
      </p:sp>
      <p:sp>
        <p:nvSpPr>
          <p:cNvPr id="66" name="Shape 9">
            <a:extLst>
              <a:ext uri="{FF2B5EF4-FFF2-40B4-BE49-F238E27FC236}">
                <a16:creationId xmlns:a16="http://schemas.microsoft.com/office/drawing/2014/main" id="{6B774E55-A0DF-78C9-B887-1452904DB1EF}"/>
              </a:ext>
            </a:extLst>
          </p:cNvPr>
          <p:cNvSpPr/>
          <p:nvPr/>
        </p:nvSpPr>
        <p:spPr>
          <a:xfrm rot="5400000">
            <a:off x="8284464" y="2419951"/>
            <a:ext cx="530352" cy="256032"/>
          </a:xfrm>
          <a:prstGeom prst="chevron">
            <a:avLst/>
          </a:prstGeom>
          <a:solidFill>
            <a:srgbClr val="C5CCD5"/>
          </a:solidFill>
          <a:ln w="12700">
            <a:solidFill>
              <a:srgbClr val="C5CCD5"/>
            </a:solidFill>
            <a:prstDash val="solid"/>
          </a:ln>
        </p:spPr>
        <p:txBody>
          <a:bodyPr/>
          <a:lstStyle/>
          <a:p>
            <a:endParaRPr lang="en-US"/>
          </a:p>
        </p:txBody>
      </p:sp>
      <p:sp>
        <p:nvSpPr>
          <p:cNvPr id="67" name="Shape 10">
            <a:extLst>
              <a:ext uri="{FF2B5EF4-FFF2-40B4-BE49-F238E27FC236}">
                <a16:creationId xmlns:a16="http://schemas.microsoft.com/office/drawing/2014/main" id="{03B462D4-3296-8A72-A07E-C821407CF050}"/>
              </a:ext>
            </a:extLst>
          </p:cNvPr>
          <p:cNvSpPr/>
          <p:nvPr/>
        </p:nvSpPr>
        <p:spPr>
          <a:xfrm>
            <a:off x="6528816" y="2545241"/>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68" name="Shape 11">
            <a:extLst>
              <a:ext uri="{FF2B5EF4-FFF2-40B4-BE49-F238E27FC236}">
                <a16:creationId xmlns:a16="http://schemas.microsoft.com/office/drawing/2014/main" id="{ABFEDF38-6C86-4978-CB56-91CA47B0DFB2}"/>
              </a:ext>
            </a:extLst>
          </p:cNvPr>
          <p:cNvSpPr/>
          <p:nvPr/>
        </p:nvSpPr>
        <p:spPr>
          <a:xfrm>
            <a:off x="6729984" y="2666359"/>
            <a:ext cx="402336" cy="402336"/>
          </a:xfrm>
          <a:prstGeom prst="ellipse">
            <a:avLst/>
          </a:prstGeom>
          <a:solidFill>
            <a:srgbClr val="AAB3BD"/>
          </a:solidFill>
          <a:ln w="12700">
            <a:solidFill>
              <a:srgbClr val="AAB3BD"/>
            </a:solidFill>
            <a:prstDash val="solid"/>
          </a:ln>
        </p:spPr>
        <p:txBody>
          <a:bodyPr/>
          <a:lstStyle/>
          <a:p>
            <a:endParaRPr lang="en-US"/>
          </a:p>
        </p:txBody>
      </p:sp>
      <p:sp>
        <p:nvSpPr>
          <p:cNvPr id="69" name="Text 12">
            <a:extLst>
              <a:ext uri="{FF2B5EF4-FFF2-40B4-BE49-F238E27FC236}">
                <a16:creationId xmlns:a16="http://schemas.microsoft.com/office/drawing/2014/main" id="{61997246-57D1-4895-1D79-2E9A69F190CE}"/>
              </a:ext>
            </a:extLst>
          </p:cNvPr>
          <p:cNvSpPr/>
          <p:nvPr/>
        </p:nvSpPr>
        <p:spPr>
          <a:xfrm>
            <a:off x="6821424" y="2794455"/>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70" name="Text 13">
            <a:extLst>
              <a:ext uri="{FF2B5EF4-FFF2-40B4-BE49-F238E27FC236}">
                <a16:creationId xmlns:a16="http://schemas.microsoft.com/office/drawing/2014/main" id="{6E867A10-0978-FB7F-0542-E205B0FF9136}"/>
              </a:ext>
            </a:extLst>
          </p:cNvPr>
          <p:cNvSpPr/>
          <p:nvPr/>
        </p:nvSpPr>
        <p:spPr>
          <a:xfrm>
            <a:off x="7296912" y="2741917"/>
            <a:ext cx="3072384" cy="301752"/>
          </a:xfrm>
          <a:prstGeom prst="rect">
            <a:avLst/>
          </a:prstGeom>
          <a:noFill/>
          <a:ln/>
        </p:spPr>
        <p:txBody>
          <a:bodyPr wrap="square" lIns="0" tIns="0" rIns="0" bIns="0" rtlCol="0" anchor="ctr">
            <a:normAutofit fontScale="62500" lnSpcReduction="20000"/>
          </a:bodyPr>
          <a:lstStyle/>
          <a:p>
            <a:pPr latinLnBrk="1"/>
            <a:r>
              <a:rPr lang="en-US" dirty="0"/>
              <a:t>Quarterly staff surveys – is it making work easier?</a:t>
            </a:r>
          </a:p>
        </p:txBody>
      </p:sp>
      <p:sp>
        <p:nvSpPr>
          <p:cNvPr id="71" name="Shape 14">
            <a:extLst>
              <a:ext uri="{FF2B5EF4-FFF2-40B4-BE49-F238E27FC236}">
                <a16:creationId xmlns:a16="http://schemas.microsoft.com/office/drawing/2014/main" id="{C6998B0E-44BA-CEB0-D4B0-B2150B1DDDE0}"/>
              </a:ext>
            </a:extLst>
          </p:cNvPr>
          <p:cNvSpPr/>
          <p:nvPr/>
        </p:nvSpPr>
        <p:spPr>
          <a:xfrm rot="5400000">
            <a:off x="8284464" y="3444079"/>
            <a:ext cx="530352" cy="256032"/>
          </a:xfrm>
          <a:prstGeom prst="chevron">
            <a:avLst/>
          </a:prstGeom>
          <a:solidFill>
            <a:srgbClr val="C5CCD5"/>
          </a:solidFill>
          <a:ln w="12700">
            <a:solidFill>
              <a:srgbClr val="C5CCD5"/>
            </a:solidFill>
            <a:prstDash val="solid"/>
          </a:ln>
        </p:spPr>
        <p:txBody>
          <a:bodyPr/>
          <a:lstStyle/>
          <a:p>
            <a:endParaRPr lang="en-US"/>
          </a:p>
        </p:txBody>
      </p:sp>
      <p:sp>
        <p:nvSpPr>
          <p:cNvPr id="72" name="Text 17">
            <a:extLst>
              <a:ext uri="{FF2B5EF4-FFF2-40B4-BE49-F238E27FC236}">
                <a16:creationId xmlns:a16="http://schemas.microsoft.com/office/drawing/2014/main" id="{E3AE3F7E-8EC6-1AFF-8E8A-3A67742C7FA6}"/>
              </a:ext>
            </a:extLst>
          </p:cNvPr>
          <p:cNvSpPr/>
          <p:nvPr/>
        </p:nvSpPr>
        <p:spPr>
          <a:xfrm>
            <a:off x="6821424" y="3979003"/>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73" name="Shape 10">
            <a:extLst>
              <a:ext uri="{FF2B5EF4-FFF2-40B4-BE49-F238E27FC236}">
                <a16:creationId xmlns:a16="http://schemas.microsoft.com/office/drawing/2014/main" id="{7EF6BEAD-6B09-8CBC-6624-8758E8571C9F}"/>
              </a:ext>
            </a:extLst>
          </p:cNvPr>
          <p:cNvSpPr/>
          <p:nvPr/>
        </p:nvSpPr>
        <p:spPr>
          <a:xfrm>
            <a:off x="6528816" y="3548675"/>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dirty="0"/>
          </a:p>
        </p:txBody>
      </p:sp>
      <p:sp>
        <p:nvSpPr>
          <p:cNvPr id="74" name="Shape 14">
            <a:extLst>
              <a:ext uri="{FF2B5EF4-FFF2-40B4-BE49-F238E27FC236}">
                <a16:creationId xmlns:a16="http://schemas.microsoft.com/office/drawing/2014/main" id="{FA279478-3DEC-F816-EB5B-6A9C15CC824D}"/>
              </a:ext>
            </a:extLst>
          </p:cNvPr>
          <p:cNvSpPr/>
          <p:nvPr/>
        </p:nvSpPr>
        <p:spPr>
          <a:xfrm rot="5400000">
            <a:off x="8284464" y="4253242"/>
            <a:ext cx="530352" cy="256032"/>
          </a:xfrm>
          <a:prstGeom prst="chevron">
            <a:avLst/>
          </a:prstGeom>
          <a:solidFill>
            <a:srgbClr val="C5CCD5"/>
          </a:solidFill>
          <a:ln w="12700">
            <a:solidFill>
              <a:srgbClr val="C5CCD5"/>
            </a:solidFill>
            <a:prstDash val="solid"/>
          </a:ln>
        </p:spPr>
        <p:txBody>
          <a:bodyPr/>
          <a:lstStyle/>
          <a:p>
            <a:endParaRPr lang="en-US"/>
          </a:p>
        </p:txBody>
      </p:sp>
      <p:sp>
        <p:nvSpPr>
          <p:cNvPr id="75" name="Shape 10">
            <a:extLst>
              <a:ext uri="{FF2B5EF4-FFF2-40B4-BE49-F238E27FC236}">
                <a16:creationId xmlns:a16="http://schemas.microsoft.com/office/drawing/2014/main" id="{2AA964B7-0ED5-2D3F-760E-510AA50D868D}"/>
              </a:ext>
            </a:extLst>
          </p:cNvPr>
          <p:cNvSpPr/>
          <p:nvPr/>
        </p:nvSpPr>
        <p:spPr>
          <a:xfrm>
            <a:off x="6603892" y="4437009"/>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pPr latinLnBrk="1"/>
            <a:endParaRPr lang="en-US" sz="1200" dirty="0"/>
          </a:p>
        </p:txBody>
      </p:sp>
      <p:sp>
        <p:nvSpPr>
          <p:cNvPr id="76" name="Shape 14">
            <a:extLst>
              <a:ext uri="{FF2B5EF4-FFF2-40B4-BE49-F238E27FC236}">
                <a16:creationId xmlns:a16="http://schemas.microsoft.com/office/drawing/2014/main" id="{2CB38A35-A28E-89AB-595A-23DCCDC96AC6}"/>
              </a:ext>
            </a:extLst>
          </p:cNvPr>
          <p:cNvSpPr/>
          <p:nvPr/>
        </p:nvSpPr>
        <p:spPr>
          <a:xfrm rot="5400000">
            <a:off x="8284464" y="5061284"/>
            <a:ext cx="530352" cy="256032"/>
          </a:xfrm>
          <a:prstGeom prst="chevron">
            <a:avLst/>
          </a:prstGeom>
          <a:solidFill>
            <a:srgbClr val="C5CCD5"/>
          </a:solidFill>
          <a:ln w="12700">
            <a:solidFill>
              <a:srgbClr val="C5CCD5"/>
            </a:solidFill>
            <a:prstDash val="solid"/>
          </a:ln>
        </p:spPr>
        <p:txBody>
          <a:bodyPr/>
          <a:lstStyle/>
          <a:p>
            <a:endParaRPr lang="en-US"/>
          </a:p>
        </p:txBody>
      </p:sp>
      <p:sp>
        <p:nvSpPr>
          <p:cNvPr id="77" name="Shape 10">
            <a:extLst>
              <a:ext uri="{FF2B5EF4-FFF2-40B4-BE49-F238E27FC236}">
                <a16:creationId xmlns:a16="http://schemas.microsoft.com/office/drawing/2014/main" id="{96875EE5-200B-D190-A9BB-52D8389EABC3}"/>
              </a:ext>
            </a:extLst>
          </p:cNvPr>
          <p:cNvSpPr/>
          <p:nvPr/>
        </p:nvSpPr>
        <p:spPr>
          <a:xfrm>
            <a:off x="6592984" y="5197964"/>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8" name="Shape 6">
            <a:extLst>
              <a:ext uri="{FF2B5EF4-FFF2-40B4-BE49-F238E27FC236}">
                <a16:creationId xmlns:a16="http://schemas.microsoft.com/office/drawing/2014/main" id="{629D8A11-870D-2D5D-80F5-D8F94A45E52D}"/>
              </a:ext>
            </a:extLst>
          </p:cNvPr>
          <p:cNvSpPr/>
          <p:nvPr/>
        </p:nvSpPr>
        <p:spPr>
          <a:xfrm>
            <a:off x="6760464" y="3704204"/>
            <a:ext cx="402336" cy="402336"/>
          </a:xfrm>
          <a:prstGeom prst="ellipse">
            <a:avLst/>
          </a:prstGeom>
          <a:solidFill>
            <a:srgbClr val="AAB3BD"/>
          </a:solidFill>
          <a:ln w="12700">
            <a:solidFill>
              <a:srgbClr val="AAB3BD"/>
            </a:solidFill>
            <a:prstDash val="solid"/>
          </a:ln>
        </p:spPr>
        <p:txBody>
          <a:bodyPr/>
          <a:lstStyle/>
          <a:p>
            <a:endParaRPr lang="en-US"/>
          </a:p>
        </p:txBody>
      </p:sp>
      <p:sp>
        <p:nvSpPr>
          <p:cNvPr id="79" name="Text 7">
            <a:extLst>
              <a:ext uri="{FF2B5EF4-FFF2-40B4-BE49-F238E27FC236}">
                <a16:creationId xmlns:a16="http://schemas.microsoft.com/office/drawing/2014/main" id="{AC36588B-FD17-01A8-F14F-56B590A876BE}"/>
              </a:ext>
            </a:extLst>
          </p:cNvPr>
          <p:cNvSpPr/>
          <p:nvPr/>
        </p:nvSpPr>
        <p:spPr>
          <a:xfrm>
            <a:off x="6851904" y="3800216"/>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80" name="Shape 6">
            <a:extLst>
              <a:ext uri="{FF2B5EF4-FFF2-40B4-BE49-F238E27FC236}">
                <a16:creationId xmlns:a16="http://schemas.microsoft.com/office/drawing/2014/main" id="{A5F8B42C-BAD6-B218-84B7-21987F0CE605}"/>
              </a:ext>
            </a:extLst>
          </p:cNvPr>
          <p:cNvSpPr/>
          <p:nvPr/>
        </p:nvSpPr>
        <p:spPr>
          <a:xfrm>
            <a:off x="6773939" y="4547051"/>
            <a:ext cx="402336" cy="402336"/>
          </a:xfrm>
          <a:prstGeom prst="ellipse">
            <a:avLst/>
          </a:prstGeom>
          <a:solidFill>
            <a:srgbClr val="AAB3BD"/>
          </a:solidFill>
          <a:ln w="12700">
            <a:solidFill>
              <a:srgbClr val="AAB3BD"/>
            </a:solidFill>
            <a:prstDash val="solid"/>
          </a:ln>
        </p:spPr>
        <p:txBody>
          <a:bodyPr/>
          <a:lstStyle/>
          <a:p>
            <a:endParaRPr lang="en-US"/>
          </a:p>
        </p:txBody>
      </p:sp>
      <p:sp>
        <p:nvSpPr>
          <p:cNvPr id="81" name="Text 7">
            <a:extLst>
              <a:ext uri="{FF2B5EF4-FFF2-40B4-BE49-F238E27FC236}">
                <a16:creationId xmlns:a16="http://schemas.microsoft.com/office/drawing/2014/main" id="{A71221B2-F492-15EF-7E01-5C26D754B9EF}"/>
              </a:ext>
            </a:extLst>
          </p:cNvPr>
          <p:cNvSpPr/>
          <p:nvPr/>
        </p:nvSpPr>
        <p:spPr>
          <a:xfrm>
            <a:off x="6865379" y="4643063"/>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82" name="Shape 6">
            <a:extLst>
              <a:ext uri="{FF2B5EF4-FFF2-40B4-BE49-F238E27FC236}">
                <a16:creationId xmlns:a16="http://schemas.microsoft.com/office/drawing/2014/main" id="{7C272099-E5CC-55C5-595A-612C15EFE86E}"/>
              </a:ext>
            </a:extLst>
          </p:cNvPr>
          <p:cNvSpPr/>
          <p:nvPr/>
        </p:nvSpPr>
        <p:spPr>
          <a:xfrm>
            <a:off x="6784527" y="5292286"/>
            <a:ext cx="402336" cy="402336"/>
          </a:xfrm>
          <a:prstGeom prst="ellipse">
            <a:avLst/>
          </a:prstGeom>
          <a:solidFill>
            <a:srgbClr val="AAB3BD"/>
          </a:solidFill>
          <a:ln w="12700">
            <a:solidFill>
              <a:srgbClr val="AAB3BD"/>
            </a:solidFill>
            <a:prstDash val="solid"/>
          </a:ln>
        </p:spPr>
        <p:txBody>
          <a:bodyPr/>
          <a:lstStyle/>
          <a:p>
            <a:endParaRPr lang="en-US"/>
          </a:p>
        </p:txBody>
      </p:sp>
      <p:sp>
        <p:nvSpPr>
          <p:cNvPr id="83" name="Text 7">
            <a:extLst>
              <a:ext uri="{FF2B5EF4-FFF2-40B4-BE49-F238E27FC236}">
                <a16:creationId xmlns:a16="http://schemas.microsoft.com/office/drawing/2014/main" id="{0BE2FC77-D481-B3A9-117D-17255C4097F7}"/>
              </a:ext>
            </a:extLst>
          </p:cNvPr>
          <p:cNvSpPr/>
          <p:nvPr/>
        </p:nvSpPr>
        <p:spPr>
          <a:xfrm>
            <a:off x="6908051" y="5452020"/>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5</a:t>
            </a:r>
            <a:endParaRPr lang="en-US" sz="1000" dirty="0"/>
          </a:p>
        </p:txBody>
      </p:sp>
      <p:sp>
        <p:nvSpPr>
          <p:cNvPr id="84" name="Text 13">
            <a:extLst>
              <a:ext uri="{FF2B5EF4-FFF2-40B4-BE49-F238E27FC236}">
                <a16:creationId xmlns:a16="http://schemas.microsoft.com/office/drawing/2014/main" id="{12C0AAFB-2F91-CEBE-5FE2-614B3A6846A6}"/>
              </a:ext>
            </a:extLst>
          </p:cNvPr>
          <p:cNvSpPr/>
          <p:nvPr/>
        </p:nvSpPr>
        <p:spPr>
          <a:xfrm>
            <a:off x="7394448" y="3760191"/>
            <a:ext cx="3072384" cy="301752"/>
          </a:xfrm>
          <a:prstGeom prst="rect">
            <a:avLst/>
          </a:prstGeom>
          <a:noFill/>
          <a:ln/>
        </p:spPr>
        <p:txBody>
          <a:bodyPr wrap="square" lIns="0" tIns="0" rIns="0" bIns="0" rtlCol="0" anchor="ctr">
            <a:normAutofit fontScale="62500" lnSpcReduction="20000"/>
          </a:bodyPr>
          <a:lstStyle/>
          <a:p>
            <a:pPr latinLnBrk="1"/>
            <a:r>
              <a:rPr lang="en-US" dirty="0"/>
              <a:t>Annual policy review – is it still fit for purpose?</a:t>
            </a:r>
          </a:p>
        </p:txBody>
      </p:sp>
      <p:sp>
        <p:nvSpPr>
          <p:cNvPr id="85" name="Text 13">
            <a:extLst>
              <a:ext uri="{FF2B5EF4-FFF2-40B4-BE49-F238E27FC236}">
                <a16:creationId xmlns:a16="http://schemas.microsoft.com/office/drawing/2014/main" id="{D93909A3-2137-D1F9-73C8-A3E790F80E31}"/>
              </a:ext>
            </a:extLst>
          </p:cNvPr>
          <p:cNvSpPr/>
          <p:nvPr/>
        </p:nvSpPr>
        <p:spPr>
          <a:xfrm>
            <a:off x="7365411" y="4633808"/>
            <a:ext cx="3072384" cy="301752"/>
          </a:xfrm>
          <a:prstGeom prst="rect">
            <a:avLst/>
          </a:prstGeom>
          <a:noFill/>
          <a:ln/>
        </p:spPr>
        <p:txBody>
          <a:bodyPr wrap="square" lIns="0" tIns="0" rIns="0" bIns="0" rtlCol="0" anchor="ctr">
            <a:normAutofit fontScale="62500" lnSpcReduction="20000"/>
          </a:bodyPr>
          <a:lstStyle/>
          <a:p>
            <a:pPr latinLnBrk="1"/>
            <a:r>
              <a:rPr lang="en-US" dirty="0"/>
              <a:t>Continuous improvement – new features, refresher training</a:t>
            </a:r>
          </a:p>
        </p:txBody>
      </p:sp>
      <p:sp>
        <p:nvSpPr>
          <p:cNvPr id="87" name="Text 13">
            <a:extLst>
              <a:ext uri="{FF2B5EF4-FFF2-40B4-BE49-F238E27FC236}">
                <a16:creationId xmlns:a16="http://schemas.microsoft.com/office/drawing/2014/main" id="{E69C49E6-A4E6-1805-3CE9-B48B185F4110}"/>
              </a:ext>
            </a:extLst>
          </p:cNvPr>
          <p:cNvSpPr/>
          <p:nvPr/>
        </p:nvSpPr>
        <p:spPr>
          <a:xfrm>
            <a:off x="7389557" y="5395755"/>
            <a:ext cx="3072384" cy="301752"/>
          </a:xfrm>
          <a:prstGeom prst="rect">
            <a:avLst/>
          </a:prstGeom>
          <a:noFill/>
          <a:ln/>
        </p:spPr>
        <p:txBody>
          <a:bodyPr wrap="square" lIns="0" tIns="0" rIns="0" bIns="0" rtlCol="0" anchor="ctr">
            <a:normAutofit fontScale="62500" lnSpcReduction="20000"/>
          </a:bodyPr>
          <a:lstStyle/>
          <a:p>
            <a:pPr latinLnBrk="1"/>
            <a:r>
              <a:rPr lang="en-US" dirty="0"/>
              <a:t>Teams Champions – peer support in every team</a:t>
            </a:r>
          </a:p>
        </p:txBody>
      </p:sp>
      <p:sp>
        <p:nvSpPr>
          <p:cNvPr id="88" name="TextBox 87">
            <a:extLst>
              <a:ext uri="{FF2B5EF4-FFF2-40B4-BE49-F238E27FC236}">
                <a16:creationId xmlns:a16="http://schemas.microsoft.com/office/drawing/2014/main" id="{5D2632E3-F558-9175-E953-2A2F794DD880}"/>
              </a:ext>
            </a:extLst>
          </p:cNvPr>
          <p:cNvSpPr txBox="1"/>
          <p:nvPr/>
        </p:nvSpPr>
        <p:spPr>
          <a:xfrm>
            <a:off x="594360" y="329184"/>
            <a:ext cx="1438599" cy="221599"/>
          </a:xfrm>
          <a:prstGeom prst="rect">
            <a:avLst/>
          </a:prstGeom>
          <a:noFill/>
        </p:spPr>
        <p:txBody>
          <a:bodyPr wrap="none" lIns="0" tIns="18288" rIns="0" bIns="18288">
            <a:spAutoFit/>
          </a:bodyPr>
          <a:lstStyle/>
          <a:p>
            <a:r>
              <a:rPr lang="en-US" sz="1200" b="1" dirty="0">
                <a:solidFill>
                  <a:srgbClr val="173D4F"/>
                </a:solidFill>
                <a:latin typeface="Arial"/>
              </a:rPr>
              <a:t>SAFE AND USEFUL</a:t>
            </a:r>
            <a:endParaRPr sz="1200" b="1" dirty="0">
              <a:solidFill>
                <a:srgbClr val="173D4F"/>
              </a:solidFill>
              <a:latin typeface="Arial"/>
            </a:endParaRPr>
          </a:p>
        </p:txBody>
      </p:sp>
    </p:spTree>
    <p:extLst>
      <p:ext uri="{BB962C8B-B14F-4D97-AF65-F5344CB8AC3E}">
        <p14:creationId xmlns:p14="http://schemas.microsoft.com/office/powerpoint/2010/main" val="2011174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29E58-9B03-00E9-6C57-F28B93188E5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2B0552F-2EDC-E37B-DF50-F6035EDFC9DA}"/>
              </a:ext>
            </a:extLst>
          </p:cNvPr>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14634DC4-490E-9098-49E1-9E368F5F4A1D}"/>
              </a:ext>
            </a:extLst>
          </p:cNvPr>
          <p:cNvSpPr txBox="1"/>
          <p:nvPr/>
        </p:nvSpPr>
        <p:spPr>
          <a:xfrm>
            <a:off x="502920" y="245742"/>
            <a:ext cx="1594796" cy="221599"/>
          </a:xfrm>
          <a:prstGeom prst="rect">
            <a:avLst/>
          </a:prstGeom>
          <a:noFill/>
        </p:spPr>
        <p:txBody>
          <a:bodyPr wrap="none" lIns="0" tIns="18288" rIns="0" bIns="18288">
            <a:spAutoFit/>
          </a:bodyPr>
          <a:lstStyle/>
          <a:p>
            <a:r>
              <a:rPr lang="en-US" sz="1200" b="1" dirty="0">
                <a:solidFill>
                  <a:srgbClr val="173D4F"/>
                </a:solidFill>
                <a:latin typeface="Arial"/>
              </a:rPr>
              <a:t>RECOMMENDATIONS</a:t>
            </a:r>
            <a:endParaRPr sz="1200" b="1" dirty="0">
              <a:solidFill>
                <a:srgbClr val="173D4F"/>
              </a:solidFill>
              <a:latin typeface="Arial"/>
            </a:endParaRPr>
          </a:p>
        </p:txBody>
      </p:sp>
      <p:sp>
        <p:nvSpPr>
          <p:cNvPr id="4" name="TextBox 3">
            <a:extLst>
              <a:ext uri="{FF2B5EF4-FFF2-40B4-BE49-F238E27FC236}">
                <a16:creationId xmlns:a16="http://schemas.microsoft.com/office/drawing/2014/main" id="{6445E3A7-1639-4E9A-8DDD-423515FB1B9E}"/>
              </a:ext>
            </a:extLst>
          </p:cNvPr>
          <p:cNvSpPr txBox="1"/>
          <p:nvPr/>
        </p:nvSpPr>
        <p:spPr>
          <a:xfrm>
            <a:off x="502920" y="559080"/>
            <a:ext cx="6840014" cy="775597"/>
          </a:xfrm>
          <a:prstGeom prst="rect">
            <a:avLst/>
          </a:prstGeom>
          <a:noFill/>
        </p:spPr>
        <p:txBody>
          <a:bodyPr wrap="none" lIns="0" tIns="18288" rIns="0" bIns="18288">
            <a:spAutoFit/>
          </a:bodyPr>
          <a:lstStyle/>
          <a:p>
            <a:r>
              <a:rPr sz="2400" b="1" dirty="0">
                <a:solidFill>
                  <a:srgbClr val="182A36"/>
                </a:solidFill>
                <a:latin typeface="Arial"/>
              </a:rPr>
              <a:t>1</a:t>
            </a:r>
            <a:r>
              <a:rPr lang="en-US" sz="2400" b="1" dirty="0">
                <a:solidFill>
                  <a:srgbClr val="182A36"/>
                </a:solidFill>
                <a:latin typeface="Arial"/>
              </a:rPr>
              <a:t>4</a:t>
            </a:r>
            <a:r>
              <a:rPr sz="2400" b="1" dirty="0">
                <a:solidFill>
                  <a:srgbClr val="182A36"/>
                </a:solidFill>
                <a:latin typeface="Arial"/>
              </a:rPr>
              <a:t>. </a:t>
            </a:r>
            <a:r>
              <a:rPr lang="en-US" sz="2400" b="1" dirty="0">
                <a:solidFill>
                  <a:srgbClr val="182A36"/>
                </a:solidFill>
                <a:latin typeface="Arial"/>
              </a:rPr>
              <a:t>Formal Recommendations for Management</a:t>
            </a:r>
          </a:p>
          <a:p>
            <a:endParaRPr sz="2400" b="1" dirty="0">
              <a:solidFill>
                <a:srgbClr val="182A36"/>
              </a:solidFill>
              <a:latin typeface="Arial"/>
            </a:endParaRPr>
          </a:p>
        </p:txBody>
      </p:sp>
      <p:sp>
        <p:nvSpPr>
          <p:cNvPr id="30" name="TextBox 29">
            <a:extLst>
              <a:ext uri="{FF2B5EF4-FFF2-40B4-BE49-F238E27FC236}">
                <a16:creationId xmlns:a16="http://schemas.microsoft.com/office/drawing/2014/main" id="{B06E9670-4BB4-8406-419A-B26D43284AF3}"/>
              </a:ext>
            </a:extLst>
          </p:cNvPr>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a:extLst>
              <a:ext uri="{FF2B5EF4-FFF2-40B4-BE49-F238E27FC236}">
                <a16:creationId xmlns:a16="http://schemas.microsoft.com/office/drawing/2014/main" id="{9243400E-C377-5A5C-CCA8-EC31C8984884}"/>
              </a:ext>
            </a:extLst>
          </p:cNvPr>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12</a:t>
            </a:r>
          </a:p>
        </p:txBody>
      </p:sp>
      <p:sp>
        <p:nvSpPr>
          <p:cNvPr id="35" name="slide12-bullet-box-1">
            <a:extLst>
              <a:ext uri="{FF2B5EF4-FFF2-40B4-BE49-F238E27FC236}">
                <a16:creationId xmlns:a16="http://schemas.microsoft.com/office/drawing/2014/main" id="{8E18EAAD-5540-C758-813A-7E205E2A4F57}"/>
              </a:ext>
            </a:extLst>
          </p:cNvPr>
          <p:cNvSpPr/>
          <p:nvPr/>
        </p:nvSpPr>
        <p:spPr>
          <a:xfrm>
            <a:off x="1965959" y="984346"/>
            <a:ext cx="7170233"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2-bullet-accent-1">
            <a:extLst>
              <a:ext uri="{FF2B5EF4-FFF2-40B4-BE49-F238E27FC236}">
                <a16:creationId xmlns:a16="http://schemas.microsoft.com/office/drawing/2014/main" id="{8D6B383A-1F61-8785-A0C9-BBF77ED8BAB2}"/>
              </a:ext>
            </a:extLst>
          </p:cNvPr>
          <p:cNvSpPr/>
          <p:nvPr/>
        </p:nvSpPr>
        <p:spPr>
          <a:xfrm>
            <a:off x="1965960" y="984346"/>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2-bullet-num-1">
            <a:extLst>
              <a:ext uri="{FF2B5EF4-FFF2-40B4-BE49-F238E27FC236}">
                <a16:creationId xmlns:a16="http://schemas.microsoft.com/office/drawing/2014/main" id="{2139B12F-E73C-865E-7A21-94B677B5E40F}"/>
              </a:ext>
            </a:extLst>
          </p:cNvPr>
          <p:cNvSpPr/>
          <p:nvPr/>
        </p:nvSpPr>
        <p:spPr>
          <a:xfrm>
            <a:off x="2130552" y="1130650"/>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2-bullet-text-1">
            <a:extLst>
              <a:ext uri="{FF2B5EF4-FFF2-40B4-BE49-F238E27FC236}">
                <a16:creationId xmlns:a16="http://schemas.microsoft.com/office/drawing/2014/main" id="{0E4A2055-DBFA-693B-A687-DFE5D0AC749B}"/>
              </a:ext>
            </a:extLst>
          </p:cNvPr>
          <p:cNvSpPr txBox="1"/>
          <p:nvPr/>
        </p:nvSpPr>
        <p:spPr>
          <a:xfrm>
            <a:off x="2569464" y="1272348"/>
            <a:ext cx="4116512" cy="164660"/>
          </a:xfrm>
          <a:prstGeom prst="rect">
            <a:avLst/>
          </a:prstGeom>
          <a:noFill/>
        </p:spPr>
        <p:txBody>
          <a:bodyPr wrap="none" lIns="0" tIns="0" rIns="0" bIns="0" anchor="ctr">
            <a:spAutoFit/>
          </a:bodyPr>
          <a:lstStyle/>
          <a:p>
            <a:pPr algn="l"/>
            <a:r>
              <a:rPr lang="en-US" sz="1070" b="0" dirty="0">
                <a:solidFill>
                  <a:srgbClr val="182A36"/>
                </a:solidFill>
                <a:latin typeface="Arial"/>
              </a:rPr>
              <a:t>ADOPT Microsoft Teams for staff communication and daily updates</a:t>
            </a:r>
            <a:endParaRPr sz="1070" b="0" dirty="0">
              <a:solidFill>
                <a:srgbClr val="182A36"/>
              </a:solidFill>
              <a:latin typeface="Arial"/>
            </a:endParaRPr>
          </a:p>
        </p:txBody>
      </p:sp>
      <p:sp>
        <p:nvSpPr>
          <p:cNvPr id="39" name="slide12-bullet-box-2">
            <a:extLst>
              <a:ext uri="{FF2B5EF4-FFF2-40B4-BE49-F238E27FC236}">
                <a16:creationId xmlns:a16="http://schemas.microsoft.com/office/drawing/2014/main" id="{9775A886-2E85-ECCD-46E9-9F3A2DD6B395}"/>
              </a:ext>
            </a:extLst>
          </p:cNvPr>
          <p:cNvSpPr/>
          <p:nvPr/>
        </p:nvSpPr>
        <p:spPr>
          <a:xfrm>
            <a:off x="1965958" y="1752442"/>
            <a:ext cx="7170233"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2-bullet-accent-2">
            <a:extLst>
              <a:ext uri="{FF2B5EF4-FFF2-40B4-BE49-F238E27FC236}">
                <a16:creationId xmlns:a16="http://schemas.microsoft.com/office/drawing/2014/main" id="{948107B8-3D1D-D993-DA30-16846A1D4CE1}"/>
              </a:ext>
            </a:extLst>
          </p:cNvPr>
          <p:cNvSpPr/>
          <p:nvPr/>
        </p:nvSpPr>
        <p:spPr>
          <a:xfrm>
            <a:off x="1965960" y="1752442"/>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2-bullet-num-2">
            <a:extLst>
              <a:ext uri="{FF2B5EF4-FFF2-40B4-BE49-F238E27FC236}">
                <a16:creationId xmlns:a16="http://schemas.microsoft.com/office/drawing/2014/main" id="{6E71B773-1F4B-A653-95CD-469BDFCF8B72}"/>
              </a:ext>
            </a:extLst>
          </p:cNvPr>
          <p:cNvSpPr/>
          <p:nvPr/>
        </p:nvSpPr>
        <p:spPr>
          <a:xfrm>
            <a:off x="2130552" y="1898746"/>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2-bullet-text-2">
            <a:extLst>
              <a:ext uri="{FF2B5EF4-FFF2-40B4-BE49-F238E27FC236}">
                <a16:creationId xmlns:a16="http://schemas.microsoft.com/office/drawing/2014/main" id="{C14C18B5-E948-9368-B1F1-CFB2EFEA5BFD}"/>
              </a:ext>
            </a:extLst>
          </p:cNvPr>
          <p:cNvSpPr txBox="1"/>
          <p:nvPr/>
        </p:nvSpPr>
        <p:spPr>
          <a:xfrm>
            <a:off x="2569464" y="2040444"/>
            <a:ext cx="3884077" cy="164660"/>
          </a:xfrm>
          <a:prstGeom prst="rect">
            <a:avLst/>
          </a:prstGeom>
          <a:noFill/>
        </p:spPr>
        <p:txBody>
          <a:bodyPr wrap="none" lIns="0" tIns="0" rIns="0" bIns="0" anchor="ctr">
            <a:spAutoFit/>
          </a:bodyPr>
          <a:lstStyle/>
          <a:p>
            <a:pPr algn="l"/>
            <a:r>
              <a:rPr lang="en-US" sz="1070" b="0" dirty="0">
                <a:solidFill>
                  <a:srgbClr val="182A36"/>
                </a:solidFill>
                <a:latin typeface="Arial"/>
              </a:rPr>
              <a:t>SCALE the pilot across all teams using the 12-week rollout plan</a:t>
            </a:r>
            <a:endParaRPr sz="1070" b="0" dirty="0">
              <a:solidFill>
                <a:srgbClr val="182A36"/>
              </a:solidFill>
              <a:latin typeface="Arial"/>
            </a:endParaRPr>
          </a:p>
        </p:txBody>
      </p:sp>
      <p:sp>
        <p:nvSpPr>
          <p:cNvPr id="43" name="slide12-bullet-box-3">
            <a:extLst>
              <a:ext uri="{FF2B5EF4-FFF2-40B4-BE49-F238E27FC236}">
                <a16:creationId xmlns:a16="http://schemas.microsoft.com/office/drawing/2014/main" id="{F58336C5-3FAF-653E-77A5-D2E77ECDA552}"/>
              </a:ext>
            </a:extLst>
          </p:cNvPr>
          <p:cNvSpPr/>
          <p:nvPr/>
        </p:nvSpPr>
        <p:spPr>
          <a:xfrm>
            <a:off x="1965959" y="2520538"/>
            <a:ext cx="717023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2-bullet-accent-3">
            <a:extLst>
              <a:ext uri="{FF2B5EF4-FFF2-40B4-BE49-F238E27FC236}">
                <a16:creationId xmlns:a16="http://schemas.microsoft.com/office/drawing/2014/main" id="{91C204F6-81CF-61A4-0E92-CC65D4E259D0}"/>
              </a:ext>
            </a:extLst>
          </p:cNvPr>
          <p:cNvSpPr/>
          <p:nvPr/>
        </p:nvSpPr>
        <p:spPr>
          <a:xfrm>
            <a:off x="1965960" y="2520538"/>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2-bullet-num-3">
            <a:extLst>
              <a:ext uri="{FF2B5EF4-FFF2-40B4-BE49-F238E27FC236}">
                <a16:creationId xmlns:a16="http://schemas.microsoft.com/office/drawing/2014/main" id="{B54DC362-8F63-1E42-B568-0F1ACDE6C568}"/>
              </a:ext>
            </a:extLst>
          </p:cNvPr>
          <p:cNvSpPr/>
          <p:nvPr/>
        </p:nvSpPr>
        <p:spPr>
          <a:xfrm>
            <a:off x="2130552" y="266684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2-bullet-text-3">
            <a:extLst>
              <a:ext uri="{FF2B5EF4-FFF2-40B4-BE49-F238E27FC236}">
                <a16:creationId xmlns:a16="http://schemas.microsoft.com/office/drawing/2014/main" id="{0E428545-3F91-13FF-0683-7E8316E7C5EB}"/>
              </a:ext>
            </a:extLst>
          </p:cNvPr>
          <p:cNvSpPr txBox="1"/>
          <p:nvPr/>
        </p:nvSpPr>
        <p:spPr>
          <a:xfrm>
            <a:off x="2569464" y="2808540"/>
            <a:ext cx="3680495" cy="164660"/>
          </a:xfrm>
          <a:prstGeom prst="rect">
            <a:avLst/>
          </a:prstGeom>
          <a:noFill/>
        </p:spPr>
        <p:txBody>
          <a:bodyPr wrap="none" lIns="0" tIns="0" rIns="0" bIns="0" anchor="ctr">
            <a:spAutoFit/>
          </a:bodyPr>
          <a:lstStyle/>
          <a:p>
            <a:pPr algn="l"/>
            <a:r>
              <a:rPr lang="en-US" sz="1070" b="0" dirty="0">
                <a:solidFill>
                  <a:srgbClr val="182A36"/>
                </a:solidFill>
                <a:latin typeface="Arial"/>
              </a:rPr>
              <a:t>APPOINT Teams Champions in every team for peer support</a:t>
            </a:r>
            <a:endParaRPr sz="1070" b="0" dirty="0">
              <a:solidFill>
                <a:srgbClr val="182A36"/>
              </a:solidFill>
              <a:latin typeface="Arial"/>
            </a:endParaRPr>
          </a:p>
        </p:txBody>
      </p:sp>
      <p:sp>
        <p:nvSpPr>
          <p:cNvPr id="47" name="slide12-bullet-box-4">
            <a:extLst>
              <a:ext uri="{FF2B5EF4-FFF2-40B4-BE49-F238E27FC236}">
                <a16:creationId xmlns:a16="http://schemas.microsoft.com/office/drawing/2014/main" id="{6A0847DA-A2A4-744D-2CA8-6F29620B2A34}"/>
              </a:ext>
            </a:extLst>
          </p:cNvPr>
          <p:cNvSpPr/>
          <p:nvPr/>
        </p:nvSpPr>
        <p:spPr>
          <a:xfrm>
            <a:off x="1965959" y="3288634"/>
            <a:ext cx="717023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slide12-bullet-accent-4">
            <a:extLst>
              <a:ext uri="{FF2B5EF4-FFF2-40B4-BE49-F238E27FC236}">
                <a16:creationId xmlns:a16="http://schemas.microsoft.com/office/drawing/2014/main" id="{8477E632-BDFA-7D99-1AA9-25110391836E}"/>
              </a:ext>
            </a:extLst>
          </p:cNvPr>
          <p:cNvSpPr/>
          <p:nvPr/>
        </p:nvSpPr>
        <p:spPr>
          <a:xfrm>
            <a:off x="1965960" y="3288634"/>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slide12-bullet-num-4">
            <a:extLst>
              <a:ext uri="{FF2B5EF4-FFF2-40B4-BE49-F238E27FC236}">
                <a16:creationId xmlns:a16="http://schemas.microsoft.com/office/drawing/2014/main" id="{34EAB338-246F-EA1F-ABF5-86778EE6D232}"/>
              </a:ext>
            </a:extLst>
          </p:cNvPr>
          <p:cNvSpPr/>
          <p:nvPr/>
        </p:nvSpPr>
        <p:spPr>
          <a:xfrm>
            <a:off x="2130552" y="3434938"/>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4</a:t>
            </a:r>
          </a:p>
        </p:txBody>
      </p:sp>
      <p:sp>
        <p:nvSpPr>
          <p:cNvPr id="50" name="slide12-bullet-text-4">
            <a:extLst>
              <a:ext uri="{FF2B5EF4-FFF2-40B4-BE49-F238E27FC236}">
                <a16:creationId xmlns:a16="http://schemas.microsoft.com/office/drawing/2014/main" id="{D26C3F24-2A49-B13A-CEA6-244565B8C601}"/>
              </a:ext>
            </a:extLst>
          </p:cNvPr>
          <p:cNvSpPr txBox="1"/>
          <p:nvPr/>
        </p:nvSpPr>
        <p:spPr>
          <a:xfrm>
            <a:off x="2569464" y="3582022"/>
            <a:ext cx="3502562" cy="153888"/>
          </a:xfrm>
          <a:prstGeom prst="rect">
            <a:avLst/>
          </a:prstGeom>
          <a:noFill/>
        </p:spPr>
        <p:txBody>
          <a:bodyPr wrap="none" lIns="0" tIns="0" rIns="0" bIns="0" anchor="ctr">
            <a:spAutoFit/>
          </a:bodyPr>
          <a:lstStyle/>
          <a:p>
            <a:pPr algn="l"/>
            <a:r>
              <a:rPr lang="en-US" sz="1000" b="0" dirty="0">
                <a:solidFill>
                  <a:srgbClr val="182A36"/>
                </a:solidFill>
                <a:latin typeface="Arial"/>
              </a:rPr>
              <a:t>MAINTAIN clear policies for data protection and confidentiality</a:t>
            </a:r>
          </a:p>
        </p:txBody>
      </p:sp>
      <p:sp>
        <p:nvSpPr>
          <p:cNvPr id="51" name="slide12-bullet-box-5">
            <a:extLst>
              <a:ext uri="{FF2B5EF4-FFF2-40B4-BE49-F238E27FC236}">
                <a16:creationId xmlns:a16="http://schemas.microsoft.com/office/drawing/2014/main" id="{D3B5E1CF-709D-047F-BC17-8AD81F935C77}"/>
              </a:ext>
            </a:extLst>
          </p:cNvPr>
          <p:cNvSpPr/>
          <p:nvPr/>
        </p:nvSpPr>
        <p:spPr>
          <a:xfrm>
            <a:off x="1965960" y="4056730"/>
            <a:ext cx="710622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slide12-bullet-accent-5">
            <a:extLst>
              <a:ext uri="{FF2B5EF4-FFF2-40B4-BE49-F238E27FC236}">
                <a16:creationId xmlns:a16="http://schemas.microsoft.com/office/drawing/2014/main" id="{2874159F-1E66-6D37-525A-2E13BF04E566}"/>
              </a:ext>
            </a:extLst>
          </p:cNvPr>
          <p:cNvSpPr/>
          <p:nvPr/>
        </p:nvSpPr>
        <p:spPr>
          <a:xfrm>
            <a:off x="1965960" y="4056730"/>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slide12-bullet-num-5">
            <a:extLst>
              <a:ext uri="{FF2B5EF4-FFF2-40B4-BE49-F238E27FC236}">
                <a16:creationId xmlns:a16="http://schemas.microsoft.com/office/drawing/2014/main" id="{D693B57E-29B4-4792-3542-0F45BF77C701}"/>
              </a:ext>
            </a:extLst>
          </p:cNvPr>
          <p:cNvSpPr/>
          <p:nvPr/>
        </p:nvSpPr>
        <p:spPr>
          <a:xfrm>
            <a:off x="2130552" y="420303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5</a:t>
            </a:r>
          </a:p>
        </p:txBody>
      </p:sp>
      <p:sp>
        <p:nvSpPr>
          <p:cNvPr id="54" name="slide12-bullet-text-5">
            <a:extLst>
              <a:ext uri="{FF2B5EF4-FFF2-40B4-BE49-F238E27FC236}">
                <a16:creationId xmlns:a16="http://schemas.microsoft.com/office/drawing/2014/main" id="{E29E9BCA-0D1C-36A7-45EB-04FAAB7DAE9B}"/>
              </a:ext>
            </a:extLst>
          </p:cNvPr>
          <p:cNvSpPr txBox="1"/>
          <p:nvPr/>
        </p:nvSpPr>
        <p:spPr>
          <a:xfrm>
            <a:off x="2569464" y="4344732"/>
            <a:ext cx="5549596" cy="164660"/>
          </a:xfrm>
          <a:prstGeom prst="rect">
            <a:avLst/>
          </a:prstGeom>
          <a:noFill/>
        </p:spPr>
        <p:txBody>
          <a:bodyPr wrap="none" lIns="0" tIns="0" rIns="0" bIns="0" anchor="ctr">
            <a:spAutoFit/>
          </a:bodyPr>
          <a:lstStyle/>
          <a:p>
            <a:pPr algn="l"/>
            <a:r>
              <a:rPr lang="en-US" sz="1070" b="0" dirty="0">
                <a:solidFill>
                  <a:srgbClr val="182A36"/>
                </a:solidFill>
                <a:latin typeface="Arial"/>
              </a:rPr>
              <a:t>MONITOR success using metrics: repeated updates, staff satisfaction, escalation accuracy</a:t>
            </a:r>
            <a:endParaRPr sz="1070" b="0" dirty="0">
              <a:solidFill>
                <a:srgbClr val="182A36"/>
              </a:solidFill>
              <a:latin typeface="Arial"/>
            </a:endParaRPr>
          </a:p>
        </p:txBody>
      </p:sp>
      <p:sp>
        <p:nvSpPr>
          <p:cNvPr id="7" name="slide12-bullet-box-5">
            <a:extLst>
              <a:ext uri="{FF2B5EF4-FFF2-40B4-BE49-F238E27FC236}">
                <a16:creationId xmlns:a16="http://schemas.microsoft.com/office/drawing/2014/main" id="{125047E8-75E7-B833-7FB3-FD4F3381F492}"/>
              </a:ext>
            </a:extLst>
          </p:cNvPr>
          <p:cNvSpPr/>
          <p:nvPr/>
        </p:nvSpPr>
        <p:spPr>
          <a:xfrm>
            <a:off x="1965958" y="4814880"/>
            <a:ext cx="710622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slide12-bullet-accent-5">
            <a:extLst>
              <a:ext uri="{FF2B5EF4-FFF2-40B4-BE49-F238E27FC236}">
                <a16:creationId xmlns:a16="http://schemas.microsoft.com/office/drawing/2014/main" id="{62883D24-1066-809A-F315-5E9B663BC586}"/>
              </a:ext>
            </a:extLst>
          </p:cNvPr>
          <p:cNvSpPr/>
          <p:nvPr/>
        </p:nvSpPr>
        <p:spPr>
          <a:xfrm>
            <a:off x="1965958" y="4814880"/>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slide12-bullet-num-5">
            <a:extLst>
              <a:ext uri="{FF2B5EF4-FFF2-40B4-BE49-F238E27FC236}">
                <a16:creationId xmlns:a16="http://schemas.microsoft.com/office/drawing/2014/main" id="{28C6A1C8-2959-9A38-400A-FE52DD778389}"/>
              </a:ext>
            </a:extLst>
          </p:cNvPr>
          <p:cNvSpPr/>
          <p:nvPr/>
        </p:nvSpPr>
        <p:spPr>
          <a:xfrm>
            <a:off x="2130550" y="496118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900" b="1" dirty="0">
                <a:solidFill>
                  <a:srgbClr val="FFFFFF"/>
                </a:solidFill>
                <a:latin typeface="Arial"/>
              </a:rPr>
              <a:t>6</a:t>
            </a:r>
            <a:endParaRPr sz="900" b="1" dirty="0">
              <a:solidFill>
                <a:srgbClr val="FFFFFF"/>
              </a:solidFill>
              <a:latin typeface="Arial"/>
            </a:endParaRPr>
          </a:p>
        </p:txBody>
      </p:sp>
      <p:sp>
        <p:nvSpPr>
          <p:cNvPr id="10" name="slide12-bullet-text-5">
            <a:extLst>
              <a:ext uri="{FF2B5EF4-FFF2-40B4-BE49-F238E27FC236}">
                <a16:creationId xmlns:a16="http://schemas.microsoft.com/office/drawing/2014/main" id="{F9A38F20-7608-E0A1-2DC2-78476CD002F7}"/>
              </a:ext>
            </a:extLst>
          </p:cNvPr>
          <p:cNvSpPr txBox="1"/>
          <p:nvPr/>
        </p:nvSpPr>
        <p:spPr>
          <a:xfrm>
            <a:off x="2569462" y="5102882"/>
            <a:ext cx="2664191" cy="164660"/>
          </a:xfrm>
          <a:prstGeom prst="rect">
            <a:avLst/>
          </a:prstGeom>
          <a:noFill/>
        </p:spPr>
        <p:txBody>
          <a:bodyPr wrap="none" lIns="0" tIns="0" rIns="0" bIns="0" anchor="ctr">
            <a:spAutoFit/>
          </a:bodyPr>
          <a:lstStyle/>
          <a:p>
            <a:pPr algn="l"/>
            <a:r>
              <a:rPr lang="en-US" sz="1070" b="0" dirty="0">
                <a:solidFill>
                  <a:srgbClr val="182A36"/>
                </a:solidFill>
                <a:latin typeface="Arial"/>
              </a:rPr>
              <a:t>REVIEW and UPDATE the system annually</a:t>
            </a:r>
            <a:endParaRPr sz="1070" b="0" dirty="0">
              <a:solidFill>
                <a:srgbClr val="182A36"/>
              </a:solidFill>
              <a:latin typeface="Arial"/>
            </a:endParaRPr>
          </a:p>
        </p:txBody>
      </p:sp>
      <p:sp>
        <p:nvSpPr>
          <p:cNvPr id="11" name="slide12-bullet-box-5">
            <a:extLst>
              <a:ext uri="{FF2B5EF4-FFF2-40B4-BE49-F238E27FC236}">
                <a16:creationId xmlns:a16="http://schemas.microsoft.com/office/drawing/2014/main" id="{D036D144-44BF-0FE0-CE3A-067BAAE02C0C}"/>
              </a:ext>
            </a:extLst>
          </p:cNvPr>
          <p:cNvSpPr/>
          <p:nvPr/>
        </p:nvSpPr>
        <p:spPr>
          <a:xfrm>
            <a:off x="1965958" y="5494549"/>
            <a:ext cx="7106222"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slide12-bullet-accent-5">
            <a:extLst>
              <a:ext uri="{FF2B5EF4-FFF2-40B4-BE49-F238E27FC236}">
                <a16:creationId xmlns:a16="http://schemas.microsoft.com/office/drawing/2014/main" id="{EADCC0D1-498C-7178-3B62-3D7810FC2B47}"/>
              </a:ext>
            </a:extLst>
          </p:cNvPr>
          <p:cNvSpPr/>
          <p:nvPr/>
        </p:nvSpPr>
        <p:spPr>
          <a:xfrm>
            <a:off x="1965958" y="5494549"/>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slide12-bullet-num-5">
            <a:extLst>
              <a:ext uri="{FF2B5EF4-FFF2-40B4-BE49-F238E27FC236}">
                <a16:creationId xmlns:a16="http://schemas.microsoft.com/office/drawing/2014/main" id="{093C873A-8B3D-254E-2807-0A1B4F47794A}"/>
              </a:ext>
            </a:extLst>
          </p:cNvPr>
          <p:cNvSpPr/>
          <p:nvPr/>
        </p:nvSpPr>
        <p:spPr>
          <a:xfrm>
            <a:off x="2130550" y="5640853"/>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900" b="1" dirty="0">
                <a:solidFill>
                  <a:srgbClr val="FFFFFF"/>
                </a:solidFill>
                <a:latin typeface="Arial"/>
              </a:rPr>
              <a:t>7</a:t>
            </a:r>
            <a:endParaRPr sz="900" b="1" dirty="0">
              <a:solidFill>
                <a:srgbClr val="FFFFFF"/>
              </a:solidFill>
              <a:latin typeface="Arial"/>
            </a:endParaRPr>
          </a:p>
        </p:txBody>
      </p:sp>
      <p:sp>
        <p:nvSpPr>
          <p:cNvPr id="14" name="slide12-bullet-text-5">
            <a:extLst>
              <a:ext uri="{FF2B5EF4-FFF2-40B4-BE49-F238E27FC236}">
                <a16:creationId xmlns:a16="http://schemas.microsoft.com/office/drawing/2014/main" id="{07FB9B0C-DB42-D7E2-2A1D-86240E1F8ED9}"/>
              </a:ext>
            </a:extLst>
          </p:cNvPr>
          <p:cNvSpPr txBox="1"/>
          <p:nvPr/>
        </p:nvSpPr>
        <p:spPr>
          <a:xfrm>
            <a:off x="2569462" y="5782551"/>
            <a:ext cx="3685304" cy="164660"/>
          </a:xfrm>
          <a:prstGeom prst="rect">
            <a:avLst/>
          </a:prstGeom>
          <a:noFill/>
        </p:spPr>
        <p:txBody>
          <a:bodyPr wrap="none" lIns="0" tIns="0" rIns="0" bIns="0" anchor="ctr">
            <a:spAutoFit/>
          </a:bodyPr>
          <a:lstStyle/>
          <a:p>
            <a:pPr algn="l"/>
            <a:r>
              <a:rPr lang="en-US" sz="1070" b="0" dirty="0">
                <a:solidFill>
                  <a:srgbClr val="182A36"/>
                </a:solidFill>
                <a:latin typeface="Arial"/>
              </a:rPr>
              <a:t>KEEP formal care notes in the approved care-record system</a:t>
            </a:r>
            <a:endParaRPr sz="1070" b="0" dirty="0">
              <a:solidFill>
                <a:srgbClr val="182A36"/>
              </a:solidFill>
              <a:latin typeface="Arial"/>
            </a:endParaRPr>
          </a:p>
        </p:txBody>
      </p:sp>
      <p:sp>
        <p:nvSpPr>
          <p:cNvPr id="16" name="TextBox 15">
            <a:extLst>
              <a:ext uri="{FF2B5EF4-FFF2-40B4-BE49-F238E27FC236}">
                <a16:creationId xmlns:a16="http://schemas.microsoft.com/office/drawing/2014/main" id="{DB8B6743-241C-C1C9-B2FB-1758957DF23E}"/>
              </a:ext>
            </a:extLst>
          </p:cNvPr>
          <p:cNvSpPr txBox="1"/>
          <p:nvPr/>
        </p:nvSpPr>
        <p:spPr>
          <a:xfrm>
            <a:off x="2244372" y="6185700"/>
            <a:ext cx="8418338" cy="966931"/>
          </a:xfrm>
          <a:prstGeom prst="rect">
            <a:avLst/>
          </a:prstGeom>
          <a:noFill/>
        </p:spPr>
        <p:txBody>
          <a:bodyPr wrap="square">
            <a:spAutoFit/>
          </a:bodyPr>
          <a:lstStyle/>
          <a:p>
            <a:pPr algn="l" latinLnBrk="1">
              <a:lnSpc>
                <a:spcPts val="1650"/>
              </a:lnSpc>
              <a:spcBef>
                <a:spcPts val="1200"/>
              </a:spcBef>
              <a:spcAft>
                <a:spcPts val="825"/>
              </a:spcAft>
              <a:buNone/>
            </a:pPr>
            <a:r>
              <a:rPr lang="en-US" sz="1200" b="0" i="0" dirty="0">
                <a:solidFill>
                  <a:srgbClr val="0F1115"/>
                </a:solidFill>
                <a:effectLst/>
                <a:latin typeface="+mj-lt"/>
              </a:rPr>
              <a:t>A visible shared platform can reduce fragmented communication by placing updates in agreed digital spaces (Baratta et al., 2023).</a:t>
            </a:r>
          </a:p>
          <a:p>
            <a:pPr>
              <a:buNone/>
            </a:pPr>
            <a:br>
              <a:rPr lang="en-US" dirty="0"/>
            </a:br>
            <a:endParaRPr lang="en-US" dirty="0"/>
          </a:p>
        </p:txBody>
      </p:sp>
    </p:spTree>
    <p:extLst>
      <p:ext uri="{BB962C8B-B14F-4D97-AF65-F5344CB8AC3E}">
        <p14:creationId xmlns:p14="http://schemas.microsoft.com/office/powerpoint/2010/main" val="42002250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88A66-DADE-B471-5682-A0BE918D39F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D62F8E2-05C3-056C-F530-17C512C15161}"/>
              </a:ext>
            </a:extLst>
          </p:cNvPr>
          <p:cNvSpPr/>
          <p:nvPr/>
        </p:nvSpPr>
        <p:spPr>
          <a:xfrm>
            <a:off x="0" y="0"/>
            <a:ext cx="12191695" cy="73152"/>
          </a:xfrm>
          <a:prstGeom prst="rect">
            <a:avLst/>
          </a:prstGeom>
          <a:solidFill>
            <a:srgbClr val="007A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6677951C-30A2-5481-BDD0-08B321F637CC}"/>
              </a:ext>
            </a:extLst>
          </p:cNvPr>
          <p:cNvSpPr txBox="1"/>
          <p:nvPr/>
        </p:nvSpPr>
        <p:spPr>
          <a:xfrm>
            <a:off x="594360" y="658368"/>
            <a:ext cx="2186496" cy="406265"/>
          </a:xfrm>
          <a:prstGeom prst="rect">
            <a:avLst/>
          </a:prstGeom>
          <a:noFill/>
        </p:spPr>
        <p:txBody>
          <a:bodyPr wrap="none" lIns="0" tIns="18288" rIns="0" bIns="18288">
            <a:spAutoFit/>
          </a:bodyPr>
          <a:lstStyle/>
          <a:p>
            <a:r>
              <a:rPr sz="2400" b="1" dirty="0">
                <a:solidFill>
                  <a:srgbClr val="182A36"/>
                </a:solidFill>
                <a:latin typeface="Arial"/>
              </a:rPr>
              <a:t>1</a:t>
            </a:r>
            <a:r>
              <a:rPr lang="en-US" sz="2400" b="1" dirty="0">
                <a:solidFill>
                  <a:srgbClr val="182A36"/>
                </a:solidFill>
                <a:latin typeface="Arial"/>
              </a:rPr>
              <a:t>5</a:t>
            </a:r>
            <a:r>
              <a:rPr sz="2400" b="1" dirty="0">
                <a:solidFill>
                  <a:srgbClr val="182A36"/>
                </a:solidFill>
                <a:latin typeface="Arial"/>
              </a:rPr>
              <a:t>. </a:t>
            </a:r>
            <a:r>
              <a:rPr lang="en-US" sz="2400" b="1" dirty="0">
                <a:solidFill>
                  <a:srgbClr val="182A36"/>
                </a:solidFill>
                <a:latin typeface="Arial"/>
              </a:rPr>
              <a:t>Conclusion</a:t>
            </a:r>
            <a:endParaRPr sz="2400" b="1" dirty="0">
              <a:solidFill>
                <a:srgbClr val="182A36"/>
              </a:solidFill>
              <a:latin typeface="Arial"/>
            </a:endParaRPr>
          </a:p>
        </p:txBody>
      </p:sp>
      <p:sp>
        <p:nvSpPr>
          <p:cNvPr id="30" name="TextBox 29">
            <a:extLst>
              <a:ext uri="{FF2B5EF4-FFF2-40B4-BE49-F238E27FC236}">
                <a16:creationId xmlns:a16="http://schemas.microsoft.com/office/drawing/2014/main" id="{AD9EB069-2F1A-DB4D-0C25-A1A6950508E8}"/>
              </a:ext>
            </a:extLst>
          </p:cNvPr>
          <p:cNvSpPr txBox="1"/>
          <p:nvPr/>
        </p:nvSpPr>
        <p:spPr>
          <a:xfrm>
            <a:off x="502920" y="6473952"/>
            <a:ext cx="5120640" cy="201168"/>
          </a:xfrm>
          <a:prstGeom prst="rect">
            <a:avLst/>
          </a:prstGeom>
          <a:noFill/>
        </p:spPr>
        <p:txBody>
          <a:bodyPr wrap="none" lIns="0" tIns="18288" rIns="0" bIns="18288">
            <a:spAutoFit/>
          </a:bodyPr>
          <a:lstStyle/>
          <a:p>
            <a:r>
              <a:rPr sz="750" b="0">
                <a:solidFill>
                  <a:srgbClr val="606C76"/>
                </a:solidFill>
                <a:latin typeface="Aptos"/>
              </a:rPr>
              <a:t>LCHS4007 • Ashford Community Care Service</a:t>
            </a:r>
          </a:p>
        </p:txBody>
      </p:sp>
      <p:sp>
        <p:nvSpPr>
          <p:cNvPr id="31" name="TextBox 30">
            <a:extLst>
              <a:ext uri="{FF2B5EF4-FFF2-40B4-BE49-F238E27FC236}">
                <a16:creationId xmlns:a16="http://schemas.microsoft.com/office/drawing/2014/main" id="{C066DD08-66A9-8407-6F74-4CC82C377BF6}"/>
              </a:ext>
            </a:extLst>
          </p:cNvPr>
          <p:cNvSpPr txBox="1"/>
          <p:nvPr/>
        </p:nvSpPr>
        <p:spPr>
          <a:xfrm>
            <a:off x="11475720" y="6473952"/>
            <a:ext cx="320040" cy="201168"/>
          </a:xfrm>
          <a:prstGeom prst="rect">
            <a:avLst/>
          </a:prstGeom>
          <a:noFill/>
        </p:spPr>
        <p:txBody>
          <a:bodyPr wrap="none" lIns="0" tIns="18288" rIns="0" bIns="18288">
            <a:spAutoFit/>
          </a:bodyPr>
          <a:lstStyle/>
          <a:p>
            <a:pPr algn="ctr"/>
            <a:r>
              <a:rPr sz="750" b="0">
                <a:solidFill>
                  <a:srgbClr val="606C76"/>
                </a:solidFill>
                <a:latin typeface="Aptos"/>
              </a:rPr>
              <a:t>12</a:t>
            </a:r>
          </a:p>
        </p:txBody>
      </p:sp>
      <p:sp>
        <p:nvSpPr>
          <p:cNvPr id="33" name="slide12-image-border">
            <a:extLst>
              <a:ext uri="{FF2B5EF4-FFF2-40B4-BE49-F238E27FC236}">
                <a16:creationId xmlns:a16="http://schemas.microsoft.com/office/drawing/2014/main" id="{0DE08333-CABB-BD9B-13F6-4DAB091E0B4C}"/>
              </a:ext>
            </a:extLst>
          </p:cNvPr>
          <p:cNvSpPr/>
          <p:nvPr/>
        </p:nvSpPr>
        <p:spPr>
          <a:xfrm>
            <a:off x="7429500" y="1353312"/>
            <a:ext cx="3771900" cy="3913632"/>
          </a:xfrm>
          <a:prstGeom prst="roundRect">
            <a:avLst/>
          </a:prstGeom>
          <a:noFill/>
          <a:ln w="12700">
            <a:solidFill>
              <a:srgbClr val="D3E0E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slide12-bullet-box-1">
            <a:extLst>
              <a:ext uri="{FF2B5EF4-FFF2-40B4-BE49-F238E27FC236}">
                <a16:creationId xmlns:a16="http://schemas.microsoft.com/office/drawing/2014/main" id="{13EF26F8-2F33-1B08-0A20-ED26B37C3689}"/>
              </a:ext>
            </a:extLst>
          </p:cNvPr>
          <p:cNvSpPr/>
          <p:nvPr/>
        </p:nvSpPr>
        <p:spPr>
          <a:xfrm>
            <a:off x="1917833" y="1609985"/>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slide12-bullet-accent-1">
            <a:extLst>
              <a:ext uri="{FF2B5EF4-FFF2-40B4-BE49-F238E27FC236}">
                <a16:creationId xmlns:a16="http://schemas.microsoft.com/office/drawing/2014/main" id="{12E75CCD-B4E6-CF7E-1927-F9C7A465CB1B}"/>
              </a:ext>
            </a:extLst>
          </p:cNvPr>
          <p:cNvSpPr/>
          <p:nvPr/>
        </p:nvSpPr>
        <p:spPr>
          <a:xfrm>
            <a:off x="1917834" y="1609985"/>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slide12-bullet-num-1">
            <a:extLst>
              <a:ext uri="{FF2B5EF4-FFF2-40B4-BE49-F238E27FC236}">
                <a16:creationId xmlns:a16="http://schemas.microsoft.com/office/drawing/2014/main" id="{353B2350-0FA4-85A9-7405-44760508CECC}"/>
              </a:ext>
            </a:extLst>
          </p:cNvPr>
          <p:cNvSpPr/>
          <p:nvPr/>
        </p:nvSpPr>
        <p:spPr>
          <a:xfrm>
            <a:off x="2082426" y="1756289"/>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1</a:t>
            </a:r>
          </a:p>
        </p:txBody>
      </p:sp>
      <p:sp>
        <p:nvSpPr>
          <p:cNvPr id="38" name="slide12-bullet-text-1">
            <a:extLst>
              <a:ext uri="{FF2B5EF4-FFF2-40B4-BE49-F238E27FC236}">
                <a16:creationId xmlns:a16="http://schemas.microsoft.com/office/drawing/2014/main" id="{B8DDEBD1-E512-FC7E-7A9B-827442000B27}"/>
              </a:ext>
            </a:extLst>
          </p:cNvPr>
          <p:cNvSpPr txBox="1"/>
          <p:nvPr/>
        </p:nvSpPr>
        <p:spPr>
          <a:xfrm>
            <a:off x="2521338" y="1751649"/>
            <a:ext cx="3502562" cy="329321"/>
          </a:xfrm>
          <a:prstGeom prst="rect">
            <a:avLst/>
          </a:prstGeom>
          <a:noFill/>
        </p:spPr>
        <p:txBody>
          <a:bodyPr wrap="none" lIns="0" tIns="0" rIns="0" bIns="0" anchor="ctr">
            <a:spAutoFit/>
          </a:bodyPr>
          <a:lstStyle/>
          <a:p>
            <a:r>
              <a:rPr lang="en-US" sz="1070" dirty="0">
                <a:solidFill>
                  <a:srgbClr val="182A36"/>
                </a:solidFill>
                <a:latin typeface="Arial"/>
              </a:rPr>
              <a:t>Missed updates, duplicated work, inconsistent handover, </a:t>
            </a:r>
          </a:p>
          <a:p>
            <a:r>
              <a:rPr lang="en-US" sz="1070" dirty="0">
                <a:solidFill>
                  <a:srgbClr val="182A36"/>
                </a:solidFill>
                <a:latin typeface="Arial"/>
              </a:rPr>
              <a:t>distributed workforce</a:t>
            </a:r>
            <a:endParaRPr sz="1070" b="0" dirty="0">
              <a:solidFill>
                <a:srgbClr val="182A36"/>
              </a:solidFill>
              <a:latin typeface="Arial"/>
            </a:endParaRPr>
          </a:p>
        </p:txBody>
      </p:sp>
      <p:sp>
        <p:nvSpPr>
          <p:cNvPr id="39" name="slide12-bullet-box-2">
            <a:extLst>
              <a:ext uri="{FF2B5EF4-FFF2-40B4-BE49-F238E27FC236}">
                <a16:creationId xmlns:a16="http://schemas.microsoft.com/office/drawing/2014/main" id="{E9EABCFC-F018-AB45-5B7A-B2C0FB63E677}"/>
              </a:ext>
            </a:extLst>
          </p:cNvPr>
          <p:cNvSpPr/>
          <p:nvPr/>
        </p:nvSpPr>
        <p:spPr>
          <a:xfrm>
            <a:off x="1917832" y="2378081"/>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slide12-bullet-accent-2">
            <a:extLst>
              <a:ext uri="{FF2B5EF4-FFF2-40B4-BE49-F238E27FC236}">
                <a16:creationId xmlns:a16="http://schemas.microsoft.com/office/drawing/2014/main" id="{43354F45-ED7A-541B-990F-46012444DB53}"/>
              </a:ext>
            </a:extLst>
          </p:cNvPr>
          <p:cNvSpPr/>
          <p:nvPr/>
        </p:nvSpPr>
        <p:spPr>
          <a:xfrm>
            <a:off x="1917834" y="2378081"/>
            <a:ext cx="64008" cy="612648"/>
          </a:xfrm>
          <a:prstGeom prst="rect">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slide12-bullet-num-2">
            <a:extLst>
              <a:ext uri="{FF2B5EF4-FFF2-40B4-BE49-F238E27FC236}">
                <a16:creationId xmlns:a16="http://schemas.microsoft.com/office/drawing/2014/main" id="{530A9CB3-83CF-F72A-9355-42E147F48730}"/>
              </a:ext>
            </a:extLst>
          </p:cNvPr>
          <p:cNvSpPr/>
          <p:nvPr/>
        </p:nvSpPr>
        <p:spPr>
          <a:xfrm>
            <a:off x="2082426" y="2524385"/>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2</a:t>
            </a:r>
          </a:p>
        </p:txBody>
      </p:sp>
      <p:sp>
        <p:nvSpPr>
          <p:cNvPr id="42" name="slide12-bullet-text-2">
            <a:extLst>
              <a:ext uri="{FF2B5EF4-FFF2-40B4-BE49-F238E27FC236}">
                <a16:creationId xmlns:a16="http://schemas.microsoft.com/office/drawing/2014/main" id="{571E1160-AC33-B289-86BF-CDCBDC5AB5FD}"/>
              </a:ext>
            </a:extLst>
          </p:cNvPr>
          <p:cNvSpPr txBox="1"/>
          <p:nvPr/>
        </p:nvSpPr>
        <p:spPr>
          <a:xfrm>
            <a:off x="2521338" y="2666083"/>
            <a:ext cx="3605154" cy="164660"/>
          </a:xfrm>
          <a:prstGeom prst="rect">
            <a:avLst/>
          </a:prstGeom>
          <a:noFill/>
        </p:spPr>
        <p:txBody>
          <a:bodyPr wrap="none" lIns="0" tIns="0" rIns="0" bIns="0" anchor="ctr">
            <a:spAutoFit/>
          </a:bodyPr>
          <a:lstStyle/>
          <a:p>
            <a:r>
              <a:rPr lang="en-US" sz="1070" dirty="0">
                <a:solidFill>
                  <a:srgbClr val="182A36"/>
                </a:solidFill>
                <a:latin typeface="Arial"/>
              </a:rPr>
              <a:t>Microsoft Teams for staff communication and daily updates</a:t>
            </a:r>
          </a:p>
        </p:txBody>
      </p:sp>
      <p:sp>
        <p:nvSpPr>
          <p:cNvPr id="43" name="slide12-bullet-box-3">
            <a:extLst>
              <a:ext uri="{FF2B5EF4-FFF2-40B4-BE49-F238E27FC236}">
                <a16:creationId xmlns:a16="http://schemas.microsoft.com/office/drawing/2014/main" id="{378C2FF0-DD0B-9330-FDB9-FD5C5013E6E3}"/>
              </a:ext>
            </a:extLst>
          </p:cNvPr>
          <p:cNvSpPr/>
          <p:nvPr/>
        </p:nvSpPr>
        <p:spPr>
          <a:xfrm>
            <a:off x="1917833" y="3146177"/>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slide12-bullet-accent-3">
            <a:extLst>
              <a:ext uri="{FF2B5EF4-FFF2-40B4-BE49-F238E27FC236}">
                <a16:creationId xmlns:a16="http://schemas.microsoft.com/office/drawing/2014/main" id="{FDB6D323-89EA-702C-90CE-444CEEC00EC1}"/>
              </a:ext>
            </a:extLst>
          </p:cNvPr>
          <p:cNvSpPr/>
          <p:nvPr/>
        </p:nvSpPr>
        <p:spPr>
          <a:xfrm>
            <a:off x="1917834" y="3146177"/>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slide12-bullet-num-3">
            <a:extLst>
              <a:ext uri="{FF2B5EF4-FFF2-40B4-BE49-F238E27FC236}">
                <a16:creationId xmlns:a16="http://schemas.microsoft.com/office/drawing/2014/main" id="{FF5F7C78-85DA-159B-6334-94C54FB4E956}"/>
              </a:ext>
            </a:extLst>
          </p:cNvPr>
          <p:cNvSpPr/>
          <p:nvPr/>
        </p:nvSpPr>
        <p:spPr>
          <a:xfrm>
            <a:off x="2082426" y="3292481"/>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46" name="slide12-bullet-text-3">
            <a:extLst>
              <a:ext uri="{FF2B5EF4-FFF2-40B4-BE49-F238E27FC236}">
                <a16:creationId xmlns:a16="http://schemas.microsoft.com/office/drawing/2014/main" id="{DD03AC67-AC1E-069A-7BB3-E1FEC87BE05B}"/>
              </a:ext>
            </a:extLst>
          </p:cNvPr>
          <p:cNvSpPr txBox="1"/>
          <p:nvPr/>
        </p:nvSpPr>
        <p:spPr>
          <a:xfrm>
            <a:off x="2521338" y="3434179"/>
            <a:ext cx="3842399" cy="164660"/>
          </a:xfrm>
          <a:prstGeom prst="rect">
            <a:avLst/>
          </a:prstGeom>
          <a:noFill/>
        </p:spPr>
        <p:txBody>
          <a:bodyPr wrap="none" lIns="0" tIns="0" rIns="0" bIns="0" anchor="ctr">
            <a:spAutoFit/>
          </a:bodyPr>
          <a:lstStyle/>
          <a:p>
            <a:r>
              <a:rPr lang="en-US" sz="1070" dirty="0">
                <a:solidFill>
                  <a:srgbClr val="182A36"/>
                </a:solidFill>
                <a:latin typeface="Arial"/>
              </a:rPr>
              <a:t>Student 2's pilot → Second part’s full rollout → Ongoing review</a:t>
            </a:r>
          </a:p>
        </p:txBody>
      </p:sp>
      <p:sp>
        <p:nvSpPr>
          <p:cNvPr id="5" name="slide12-bullet-box-3">
            <a:extLst>
              <a:ext uri="{FF2B5EF4-FFF2-40B4-BE49-F238E27FC236}">
                <a16:creationId xmlns:a16="http://schemas.microsoft.com/office/drawing/2014/main" id="{ABB7A503-61A1-511B-1F2D-123BE2F5258A}"/>
              </a:ext>
            </a:extLst>
          </p:cNvPr>
          <p:cNvSpPr/>
          <p:nvPr/>
        </p:nvSpPr>
        <p:spPr>
          <a:xfrm>
            <a:off x="1917834" y="3872590"/>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slide12-bullet-accent-3">
            <a:extLst>
              <a:ext uri="{FF2B5EF4-FFF2-40B4-BE49-F238E27FC236}">
                <a16:creationId xmlns:a16="http://schemas.microsoft.com/office/drawing/2014/main" id="{42487B51-41BF-28AF-D25C-F8200DC8B61F}"/>
              </a:ext>
            </a:extLst>
          </p:cNvPr>
          <p:cNvSpPr/>
          <p:nvPr/>
        </p:nvSpPr>
        <p:spPr>
          <a:xfrm>
            <a:off x="1917835" y="3872590"/>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slide12-bullet-num-3">
            <a:extLst>
              <a:ext uri="{FF2B5EF4-FFF2-40B4-BE49-F238E27FC236}">
                <a16:creationId xmlns:a16="http://schemas.microsoft.com/office/drawing/2014/main" id="{EF26D942-6578-F113-7058-7DB555CADFF1}"/>
              </a:ext>
            </a:extLst>
          </p:cNvPr>
          <p:cNvSpPr/>
          <p:nvPr/>
        </p:nvSpPr>
        <p:spPr>
          <a:xfrm>
            <a:off x="2082427" y="4018894"/>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900" b="1" dirty="0">
                <a:solidFill>
                  <a:srgbClr val="FFFFFF"/>
                </a:solidFill>
                <a:latin typeface="Arial"/>
              </a:rPr>
              <a:t>4</a:t>
            </a:r>
            <a:endParaRPr sz="900" b="1" dirty="0">
              <a:solidFill>
                <a:srgbClr val="FFFFFF"/>
              </a:solidFill>
              <a:latin typeface="Arial"/>
            </a:endParaRPr>
          </a:p>
        </p:txBody>
      </p:sp>
      <p:sp>
        <p:nvSpPr>
          <p:cNvPr id="10" name="slide12-bullet-text-3">
            <a:extLst>
              <a:ext uri="{FF2B5EF4-FFF2-40B4-BE49-F238E27FC236}">
                <a16:creationId xmlns:a16="http://schemas.microsoft.com/office/drawing/2014/main" id="{4DF830C7-C6FE-83D4-BF63-0E52AAADEDDB}"/>
              </a:ext>
            </a:extLst>
          </p:cNvPr>
          <p:cNvSpPr txBox="1"/>
          <p:nvPr/>
        </p:nvSpPr>
        <p:spPr>
          <a:xfrm>
            <a:off x="2521339" y="4078262"/>
            <a:ext cx="3994683" cy="329321"/>
          </a:xfrm>
          <a:prstGeom prst="rect">
            <a:avLst/>
          </a:prstGeom>
          <a:noFill/>
        </p:spPr>
        <p:txBody>
          <a:bodyPr wrap="none" lIns="0" tIns="0" rIns="0" bIns="0" anchor="ctr">
            <a:spAutoFit/>
          </a:bodyPr>
          <a:lstStyle/>
          <a:p>
            <a:r>
              <a:rPr lang="en-US" sz="1070" dirty="0">
                <a:solidFill>
                  <a:srgbClr val="182A36"/>
                </a:solidFill>
                <a:latin typeface="Arial"/>
              </a:rPr>
              <a:t>Shared visibility, cross-location coordination, searchable context, </a:t>
            </a:r>
          </a:p>
          <a:p>
            <a:r>
              <a:rPr lang="en-US" sz="1070" dirty="0">
                <a:solidFill>
                  <a:srgbClr val="182A36"/>
                </a:solidFill>
                <a:latin typeface="Arial"/>
              </a:rPr>
              <a:t>flexible escalation</a:t>
            </a:r>
            <a:endParaRPr sz="1070" b="0" dirty="0">
              <a:solidFill>
                <a:srgbClr val="182A36"/>
              </a:solidFill>
              <a:latin typeface="Arial"/>
            </a:endParaRPr>
          </a:p>
        </p:txBody>
      </p:sp>
      <p:pic>
        <p:nvPicPr>
          <p:cNvPr id="12" name="Picture 11">
            <a:extLst>
              <a:ext uri="{FF2B5EF4-FFF2-40B4-BE49-F238E27FC236}">
                <a16:creationId xmlns:a16="http://schemas.microsoft.com/office/drawing/2014/main" id="{A8AF1944-AD15-BF00-3C1F-A23E2E8EC33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80502" y="2191959"/>
            <a:ext cx="3492298" cy="2265995"/>
          </a:xfrm>
          <a:prstGeom prst="rect">
            <a:avLst/>
          </a:prstGeom>
        </p:spPr>
      </p:pic>
      <p:sp>
        <p:nvSpPr>
          <p:cNvPr id="13" name="slide12-bullet-box-3">
            <a:extLst>
              <a:ext uri="{FF2B5EF4-FFF2-40B4-BE49-F238E27FC236}">
                <a16:creationId xmlns:a16="http://schemas.microsoft.com/office/drawing/2014/main" id="{D8492EBA-4D8D-E3C7-1DE8-AE1942DBAC72}"/>
              </a:ext>
            </a:extLst>
          </p:cNvPr>
          <p:cNvSpPr/>
          <p:nvPr/>
        </p:nvSpPr>
        <p:spPr>
          <a:xfrm>
            <a:off x="1917831" y="4626115"/>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slide12-bullet-accent-3">
            <a:extLst>
              <a:ext uri="{FF2B5EF4-FFF2-40B4-BE49-F238E27FC236}">
                <a16:creationId xmlns:a16="http://schemas.microsoft.com/office/drawing/2014/main" id="{346A7DE4-A460-F32B-D276-BD886B60A7B9}"/>
              </a:ext>
            </a:extLst>
          </p:cNvPr>
          <p:cNvSpPr/>
          <p:nvPr/>
        </p:nvSpPr>
        <p:spPr>
          <a:xfrm>
            <a:off x="1917832" y="4626115"/>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slide12-bullet-num-3">
            <a:extLst>
              <a:ext uri="{FF2B5EF4-FFF2-40B4-BE49-F238E27FC236}">
                <a16:creationId xmlns:a16="http://schemas.microsoft.com/office/drawing/2014/main" id="{47F6127D-E9F9-2158-D337-8C3C618A63A1}"/>
              </a:ext>
            </a:extLst>
          </p:cNvPr>
          <p:cNvSpPr/>
          <p:nvPr/>
        </p:nvSpPr>
        <p:spPr>
          <a:xfrm>
            <a:off x="2082424" y="4772419"/>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rial"/>
              </a:rPr>
              <a:t>3</a:t>
            </a:r>
          </a:p>
        </p:txBody>
      </p:sp>
      <p:sp>
        <p:nvSpPr>
          <p:cNvPr id="16" name="slide12-bullet-text-3">
            <a:extLst>
              <a:ext uri="{FF2B5EF4-FFF2-40B4-BE49-F238E27FC236}">
                <a16:creationId xmlns:a16="http://schemas.microsoft.com/office/drawing/2014/main" id="{E4ECD9BC-AB64-AEEB-C81F-7CFE675F70DF}"/>
              </a:ext>
            </a:extLst>
          </p:cNvPr>
          <p:cNvSpPr txBox="1"/>
          <p:nvPr/>
        </p:nvSpPr>
        <p:spPr>
          <a:xfrm>
            <a:off x="2521336" y="4914117"/>
            <a:ext cx="4111703" cy="164660"/>
          </a:xfrm>
          <a:prstGeom prst="rect">
            <a:avLst/>
          </a:prstGeom>
          <a:noFill/>
        </p:spPr>
        <p:txBody>
          <a:bodyPr wrap="none" lIns="0" tIns="0" rIns="0" bIns="0" anchor="ctr">
            <a:spAutoFit/>
          </a:bodyPr>
          <a:lstStyle/>
          <a:p>
            <a:r>
              <a:rPr lang="en-US" sz="1070" dirty="0">
                <a:solidFill>
                  <a:srgbClr val="182A36"/>
                </a:solidFill>
                <a:latin typeface="Arial"/>
              </a:rPr>
              <a:t>Question for Student 1: How Teams Manages to Ensure Teamwork</a:t>
            </a:r>
          </a:p>
        </p:txBody>
      </p:sp>
      <p:sp>
        <p:nvSpPr>
          <p:cNvPr id="17" name="slide12-bullet-box-3">
            <a:extLst>
              <a:ext uri="{FF2B5EF4-FFF2-40B4-BE49-F238E27FC236}">
                <a16:creationId xmlns:a16="http://schemas.microsoft.com/office/drawing/2014/main" id="{78C4B89D-FAD1-FD38-37EF-F6B25EEA9E8E}"/>
              </a:ext>
            </a:extLst>
          </p:cNvPr>
          <p:cNvSpPr/>
          <p:nvPr/>
        </p:nvSpPr>
        <p:spPr>
          <a:xfrm>
            <a:off x="1917832" y="5352528"/>
            <a:ext cx="4949191" cy="612648"/>
          </a:xfrm>
          <a:prstGeom prst="roundRect">
            <a:avLst/>
          </a:prstGeom>
          <a:solidFill>
            <a:srgbClr val="FFFFFF"/>
          </a:solidFill>
          <a:ln w="9525">
            <a:solidFill>
              <a:srgbClr val="DCE7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slide12-bullet-accent-3">
            <a:extLst>
              <a:ext uri="{FF2B5EF4-FFF2-40B4-BE49-F238E27FC236}">
                <a16:creationId xmlns:a16="http://schemas.microsoft.com/office/drawing/2014/main" id="{122E9166-D967-3722-CFEC-F8DDADA06670}"/>
              </a:ext>
            </a:extLst>
          </p:cNvPr>
          <p:cNvSpPr/>
          <p:nvPr/>
        </p:nvSpPr>
        <p:spPr>
          <a:xfrm>
            <a:off x="1917833" y="5352528"/>
            <a:ext cx="64008" cy="612648"/>
          </a:xfrm>
          <a:prstGeom prst="rect">
            <a:avLst/>
          </a:prstGeom>
          <a:solidFill>
            <a:srgbClr val="1B6F7F"/>
          </a:solidFill>
          <a:ln>
            <a:solidFill>
              <a:srgbClr val="1B6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slide12-bullet-num-3">
            <a:extLst>
              <a:ext uri="{FF2B5EF4-FFF2-40B4-BE49-F238E27FC236}">
                <a16:creationId xmlns:a16="http://schemas.microsoft.com/office/drawing/2014/main" id="{18D7C081-6ABD-EC7F-7DB9-9CE40D3B8AB5}"/>
              </a:ext>
            </a:extLst>
          </p:cNvPr>
          <p:cNvSpPr/>
          <p:nvPr/>
        </p:nvSpPr>
        <p:spPr>
          <a:xfrm>
            <a:off x="2082425" y="5498832"/>
            <a:ext cx="320040" cy="320040"/>
          </a:xfrm>
          <a:prstGeom prst="ellipse">
            <a:avLst/>
          </a:prstGeom>
          <a:solidFill>
            <a:srgbClr val="173D4F"/>
          </a:solidFill>
          <a:ln>
            <a:solidFill>
              <a:srgbClr val="173D4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lang="en-US" sz="900" b="1" dirty="0">
                <a:solidFill>
                  <a:srgbClr val="FFFFFF"/>
                </a:solidFill>
                <a:latin typeface="Arial"/>
              </a:rPr>
              <a:t>4</a:t>
            </a:r>
            <a:endParaRPr sz="900" b="1" dirty="0">
              <a:solidFill>
                <a:srgbClr val="FFFFFF"/>
              </a:solidFill>
              <a:latin typeface="Arial"/>
            </a:endParaRPr>
          </a:p>
        </p:txBody>
      </p:sp>
      <p:sp>
        <p:nvSpPr>
          <p:cNvPr id="20" name="slide12-bullet-text-3">
            <a:extLst>
              <a:ext uri="{FF2B5EF4-FFF2-40B4-BE49-F238E27FC236}">
                <a16:creationId xmlns:a16="http://schemas.microsoft.com/office/drawing/2014/main" id="{FDC0554B-17CA-D8D8-CDF7-9FA63A56CDFD}"/>
              </a:ext>
            </a:extLst>
          </p:cNvPr>
          <p:cNvSpPr txBox="1"/>
          <p:nvPr/>
        </p:nvSpPr>
        <p:spPr>
          <a:xfrm>
            <a:off x="2521337" y="5640530"/>
            <a:ext cx="4337726" cy="164660"/>
          </a:xfrm>
          <a:prstGeom prst="rect">
            <a:avLst/>
          </a:prstGeom>
          <a:noFill/>
        </p:spPr>
        <p:txBody>
          <a:bodyPr wrap="none" lIns="0" tIns="0" rIns="0" bIns="0" anchor="ctr">
            <a:spAutoFit/>
          </a:bodyPr>
          <a:lstStyle/>
          <a:p>
            <a:r>
              <a:rPr lang="en-US" sz="1070" dirty="0">
                <a:solidFill>
                  <a:srgbClr val="182A36"/>
                </a:solidFill>
                <a:latin typeface="Arial"/>
              </a:rPr>
              <a:t>Question for Student 2: How Tagging supports easier communication? </a:t>
            </a:r>
            <a:endParaRPr sz="1070" b="0" dirty="0">
              <a:solidFill>
                <a:srgbClr val="182A36"/>
              </a:solidFill>
              <a:latin typeface="Arial"/>
            </a:endParaRPr>
          </a:p>
        </p:txBody>
      </p:sp>
    </p:spTree>
    <p:extLst>
      <p:ext uri="{BB962C8B-B14F-4D97-AF65-F5344CB8AC3E}">
        <p14:creationId xmlns:p14="http://schemas.microsoft.com/office/powerpoint/2010/main" val="2168602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References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6" name="Shape 4"/>
          <p:cNvSpPr/>
          <p:nvPr/>
        </p:nvSpPr>
        <p:spPr>
          <a:xfrm>
            <a:off x="658368" y="1755648"/>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Text 5"/>
          <p:cNvSpPr/>
          <p:nvPr/>
        </p:nvSpPr>
        <p:spPr>
          <a:xfrm>
            <a:off x="877824" y="1874520"/>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Baratta, L.R., Harford, D., Sinsky, C.A., Kannampallil, T. and Lou, S.S. (2023) </a:t>
            </a:r>
            <a:r>
              <a:rPr lang="en-US" sz="1060" dirty="0">
                <a:solidFill>
                  <a:srgbClr val="24303A"/>
                </a:solidFill>
                <a:latin typeface="Times New Roman" pitchFamily="34" charset="0"/>
                <a:ea typeface="Times New Roman" pitchFamily="34" charset="-122"/>
                <a:cs typeface="Times New Roman" pitchFamily="34" charset="-120"/>
              </a:rPr>
              <a:t>‘Characterizing the Patterns of Electronic Health Record–Integrated Secure Messaging Use: Cross-Sectional Study’, Journal of Medical Internet Research, 25, e48583.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https://doi.org/10.2196/48583</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8" name="Shape 6"/>
          <p:cNvSpPr/>
          <p:nvPr/>
        </p:nvSpPr>
        <p:spPr>
          <a:xfrm>
            <a:off x="658368" y="2660904"/>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9" name="Text 7"/>
          <p:cNvSpPr/>
          <p:nvPr/>
        </p:nvSpPr>
        <p:spPr>
          <a:xfrm>
            <a:off x="877824" y="2779776"/>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Husain, A. et al. (2021) </a:t>
            </a:r>
            <a:r>
              <a:rPr lang="en-US" sz="1060" dirty="0">
                <a:solidFill>
                  <a:srgbClr val="24303A"/>
                </a:solidFill>
                <a:latin typeface="Times New Roman" pitchFamily="34" charset="0"/>
                <a:ea typeface="Times New Roman" pitchFamily="34" charset="-122"/>
                <a:cs typeface="Times New Roman" pitchFamily="34" charset="-120"/>
              </a:rPr>
              <a:t>‘A Clinical Communication Tool (Loop) for Team-Based Care in Pediatric and Adult Care Settings: Hybrid Mixed Methods Implementation Study’, Journal of Medical Internet Research, 23(3), e25505.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https://doi.org/10.2196/25505</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0" name="Shape 8"/>
          <p:cNvSpPr/>
          <p:nvPr/>
        </p:nvSpPr>
        <p:spPr>
          <a:xfrm>
            <a:off x="658368" y="3566160"/>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1" name="Text 9"/>
          <p:cNvSpPr/>
          <p:nvPr/>
        </p:nvSpPr>
        <p:spPr>
          <a:xfrm>
            <a:off x="877824" y="3685032"/>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Nie, J.X. et al. (2023) </a:t>
            </a:r>
            <a:r>
              <a:rPr lang="en-US" sz="1060" dirty="0">
                <a:solidFill>
                  <a:srgbClr val="24303A"/>
                </a:solidFill>
                <a:latin typeface="Times New Roman" pitchFamily="34" charset="0"/>
                <a:ea typeface="Times New Roman" pitchFamily="34" charset="-122"/>
                <a:cs typeface="Times New Roman" pitchFamily="34" charset="-120"/>
              </a:rPr>
              <a:t>‘The Perceived Ease of Use and Perceived Usefulness of a Web-Based Interprofessional Communication and Collaboration Platform in the Hospital Setting: Interview Study With Health Care Providers’, JMIR Human Factors, 10, e39051.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https://doi.org/10.2196/39051</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2" name="Shape 10"/>
          <p:cNvSpPr/>
          <p:nvPr/>
        </p:nvSpPr>
        <p:spPr>
          <a:xfrm>
            <a:off x="658368" y="4471416"/>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13" name="Text 11"/>
          <p:cNvSpPr/>
          <p:nvPr/>
        </p:nvSpPr>
        <p:spPr>
          <a:xfrm>
            <a:off x="877824" y="4590288"/>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Richards, M., Honner, K., Smith, J.L., Ji, E., Seeckun, B.A., Stevens, C.J. and Jones, C. (2025) </a:t>
            </a:r>
            <a:r>
              <a:rPr lang="en-US" sz="1060" dirty="0">
                <a:solidFill>
                  <a:srgbClr val="24303A"/>
                </a:solidFill>
                <a:latin typeface="Times New Roman" pitchFamily="34" charset="0"/>
                <a:ea typeface="Times New Roman" pitchFamily="34" charset="-122"/>
                <a:cs typeface="Times New Roman" pitchFamily="34" charset="-120"/>
              </a:rPr>
              <a:t>‘Adapting “Listen N Talk”: Developing a Personalized Communication App with Culturally and Linguistically Diverse Residents in Aged Care’, Clinical Interventions in Aging, 20, pp. 259–271.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https://doi.org/10.2147/CIA.S503300</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4" name="Shape 12"/>
          <p:cNvSpPr/>
          <p:nvPr/>
        </p:nvSpPr>
        <p:spPr>
          <a:xfrm>
            <a:off x="658368" y="5376672"/>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5" name="Text 13"/>
          <p:cNvSpPr/>
          <p:nvPr/>
        </p:nvSpPr>
        <p:spPr>
          <a:xfrm>
            <a:off x="877824" y="5495544"/>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Silvera-Tawil, D., Pocock, C., Bradford, D., Donnell, A., Freyne, J., Harrap, K. and Brinkmann, S. (2021) </a:t>
            </a:r>
            <a:r>
              <a:rPr lang="en-US" sz="1060" dirty="0">
                <a:solidFill>
                  <a:srgbClr val="24303A"/>
                </a:solidFill>
                <a:latin typeface="Times New Roman" pitchFamily="34" charset="0"/>
                <a:ea typeface="Times New Roman" pitchFamily="34" charset="-122"/>
                <a:cs typeface="Times New Roman" pitchFamily="34" charset="-120"/>
              </a:rPr>
              <a:t>‘Enabling Nurse-Patient Communication With a Mobile App: Controlled Pretest-Posttest Study With Nurses and Non–English-Speaking Patients’, JMIR Nursing, 4(3), e19709.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https://doi.org/10.2196/19709</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 xmlns:ma14="http://schemas.microsoft.com/office/mac/drawingml/2011/main"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27</a:t>
            </a:fld>
            <a:endParaRPr lang="en-US"/>
          </a:p>
        </p:txBody>
      </p:sp>
    </p:spTree>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60</TotalTime>
  <Words>5877</Words>
  <Application>Microsoft Office PowerPoint</Application>
  <PresentationFormat>Widescreen</PresentationFormat>
  <Paragraphs>547</Paragraphs>
  <Slides>27</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Neue Haas Grotesk Text Pro</vt:lpstr>
      <vt:lpstr>Times New Roman</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dc:creator>
  <cp:lastModifiedBy>misbah shams</cp:lastModifiedBy>
  <cp:revision>2</cp:revision>
  <dcterms:created xsi:type="dcterms:W3CDTF">2026-10-07T17:00:17Z</dcterms:created>
  <dcterms:modified xsi:type="dcterms:W3CDTF">2026-10-11T19:17:33Z</dcterms:modified>
</cp:coreProperties>
</file>