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5.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7.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8.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9.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10.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11.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666" r:id="rId2"/>
    <p:sldMasterId id="2147483678" r:id="rId3"/>
    <p:sldMasterId id="2147483680" r:id="rId4"/>
    <p:sldMasterId id="2147483684" r:id="rId5"/>
    <p:sldMasterId id="2147483687" r:id="rId6"/>
    <p:sldMasterId id="2147483700" r:id="rId7"/>
    <p:sldMasterId id="2147483713" r:id="rId8"/>
    <p:sldMasterId id="2147483719" r:id="rId9"/>
    <p:sldMasterId id="2147483736" r:id="rId10"/>
    <p:sldMasterId id="2147483750" r:id="rId11"/>
    <p:sldMasterId id="2147483764" r:id="rId12"/>
  </p:sldMasterIdLst>
  <p:notesMasterIdLst>
    <p:notesMasterId r:id="rId79"/>
  </p:notesMasterIdLst>
  <p:sldIdLst>
    <p:sldId id="260" r:id="rId13"/>
    <p:sldId id="273" r:id="rId14"/>
    <p:sldId id="315" r:id="rId15"/>
    <p:sldId id="496" r:id="rId16"/>
    <p:sldId id="339" r:id="rId17"/>
    <p:sldId id="450" r:id="rId18"/>
    <p:sldId id="374" r:id="rId19"/>
    <p:sldId id="461" r:id="rId20"/>
    <p:sldId id="462" r:id="rId21"/>
    <p:sldId id="404" r:id="rId22"/>
    <p:sldId id="402" r:id="rId23"/>
    <p:sldId id="403" r:id="rId24"/>
    <p:sldId id="406" r:id="rId25"/>
    <p:sldId id="495" r:id="rId26"/>
    <p:sldId id="463" r:id="rId27"/>
    <p:sldId id="299" r:id="rId28"/>
    <p:sldId id="284" r:id="rId29"/>
    <p:sldId id="483" r:id="rId30"/>
    <p:sldId id="472" r:id="rId31"/>
    <p:sldId id="292" r:id="rId32"/>
    <p:sldId id="481" r:id="rId33"/>
    <p:sldId id="281" r:id="rId34"/>
    <p:sldId id="497" r:id="rId35"/>
    <p:sldId id="498" r:id="rId36"/>
    <p:sldId id="287" r:id="rId37"/>
    <p:sldId id="500" r:id="rId38"/>
    <p:sldId id="457" r:id="rId39"/>
    <p:sldId id="1102" r:id="rId40"/>
    <p:sldId id="1103" r:id="rId41"/>
    <p:sldId id="1104" r:id="rId42"/>
    <p:sldId id="458" r:id="rId43"/>
    <p:sldId id="1105" r:id="rId44"/>
    <p:sldId id="455" r:id="rId45"/>
    <p:sldId id="507" r:id="rId46"/>
    <p:sldId id="313" r:id="rId47"/>
    <p:sldId id="1106" r:id="rId48"/>
    <p:sldId id="1115" r:id="rId49"/>
    <p:sldId id="508" r:id="rId50"/>
    <p:sldId id="1116" r:id="rId51"/>
    <p:sldId id="509" r:id="rId52"/>
    <p:sldId id="485" r:id="rId53"/>
    <p:sldId id="1109" r:id="rId54"/>
    <p:sldId id="1117" r:id="rId55"/>
    <p:sldId id="1118" r:id="rId56"/>
    <p:sldId id="412" r:id="rId57"/>
    <p:sldId id="279" r:id="rId58"/>
    <p:sldId id="342" r:id="rId59"/>
    <p:sldId id="275" r:id="rId60"/>
    <p:sldId id="1110" r:id="rId61"/>
    <p:sldId id="322" r:id="rId62"/>
    <p:sldId id="356" r:id="rId63"/>
    <p:sldId id="357" r:id="rId64"/>
    <p:sldId id="1111" r:id="rId65"/>
    <p:sldId id="333" r:id="rId66"/>
    <p:sldId id="338" r:id="rId67"/>
    <p:sldId id="470" r:id="rId68"/>
    <p:sldId id="286" r:id="rId69"/>
    <p:sldId id="290" r:id="rId70"/>
    <p:sldId id="1119" r:id="rId71"/>
    <p:sldId id="289" r:id="rId72"/>
    <p:sldId id="1113" r:id="rId73"/>
    <p:sldId id="258" r:id="rId74"/>
    <p:sldId id="499" r:id="rId75"/>
    <p:sldId id="471" r:id="rId76"/>
    <p:sldId id="473" r:id="rId77"/>
    <p:sldId id="320" r:id="rId7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20C1ED-67C0-4902-AA6B-9141DB651A3A}" v="4" dt="2024-04-29T07:41:36.7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98" autoAdjust="0"/>
    <p:restoredTop sz="88235" autoAdjust="0"/>
  </p:normalViewPr>
  <p:slideViewPr>
    <p:cSldViewPr snapToGrid="0">
      <p:cViewPr varScale="1">
        <p:scale>
          <a:sx n="96" d="100"/>
          <a:sy n="96" d="100"/>
        </p:scale>
        <p:origin x="101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4.xml"/><Relationship Id="rId21" Type="http://schemas.openxmlformats.org/officeDocument/2006/relationships/slide" Target="slides/slide9.xml"/><Relationship Id="rId42" Type="http://schemas.openxmlformats.org/officeDocument/2006/relationships/slide" Target="slides/slide30.xml"/><Relationship Id="rId47" Type="http://schemas.openxmlformats.org/officeDocument/2006/relationships/slide" Target="slides/slide35.xml"/><Relationship Id="rId63" Type="http://schemas.openxmlformats.org/officeDocument/2006/relationships/slide" Target="slides/slide51.xml"/><Relationship Id="rId68" Type="http://schemas.openxmlformats.org/officeDocument/2006/relationships/slide" Target="slides/slide56.xml"/><Relationship Id="rId84" Type="http://schemas.microsoft.com/office/2015/10/relationships/revisionInfo" Target="revisionInfo.xml"/><Relationship Id="rId16" Type="http://schemas.openxmlformats.org/officeDocument/2006/relationships/slide" Target="slides/slide4.xml"/><Relationship Id="rId11" Type="http://schemas.openxmlformats.org/officeDocument/2006/relationships/slideMaster" Target="slideMasters/slideMaster11.xml"/><Relationship Id="rId32" Type="http://schemas.openxmlformats.org/officeDocument/2006/relationships/slide" Target="slides/slide20.xml"/><Relationship Id="rId37" Type="http://schemas.openxmlformats.org/officeDocument/2006/relationships/slide" Target="slides/slide25.xml"/><Relationship Id="rId53" Type="http://schemas.openxmlformats.org/officeDocument/2006/relationships/slide" Target="slides/slide41.xml"/><Relationship Id="rId58" Type="http://schemas.openxmlformats.org/officeDocument/2006/relationships/slide" Target="slides/slide46.xml"/><Relationship Id="rId74" Type="http://schemas.openxmlformats.org/officeDocument/2006/relationships/slide" Target="slides/slide62.xml"/><Relationship Id="rId79" Type="http://schemas.openxmlformats.org/officeDocument/2006/relationships/notesMaster" Target="notesMasters/notesMaster1.xml"/><Relationship Id="rId5" Type="http://schemas.openxmlformats.org/officeDocument/2006/relationships/slideMaster" Target="slideMasters/slideMaster5.xml"/><Relationship Id="rId61" Type="http://schemas.openxmlformats.org/officeDocument/2006/relationships/slide" Target="slides/slide49.xml"/><Relationship Id="rId82" Type="http://schemas.openxmlformats.org/officeDocument/2006/relationships/theme" Target="theme/theme1.xml"/><Relationship Id="rId19" Type="http://schemas.openxmlformats.org/officeDocument/2006/relationships/slide" Target="slides/slide7.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slide" Target="slides/slide36.xml"/><Relationship Id="rId56" Type="http://schemas.openxmlformats.org/officeDocument/2006/relationships/slide" Target="slides/slide44.xml"/><Relationship Id="rId64" Type="http://schemas.openxmlformats.org/officeDocument/2006/relationships/slide" Target="slides/slide52.xml"/><Relationship Id="rId69" Type="http://schemas.openxmlformats.org/officeDocument/2006/relationships/slide" Target="slides/slide57.xml"/><Relationship Id="rId77" Type="http://schemas.openxmlformats.org/officeDocument/2006/relationships/slide" Target="slides/slide65.xml"/><Relationship Id="rId8" Type="http://schemas.openxmlformats.org/officeDocument/2006/relationships/slideMaster" Target="slideMasters/slideMaster8.xml"/><Relationship Id="rId51" Type="http://schemas.openxmlformats.org/officeDocument/2006/relationships/slide" Target="slides/slide39.xml"/><Relationship Id="rId72" Type="http://schemas.openxmlformats.org/officeDocument/2006/relationships/slide" Target="slides/slide60.xml"/><Relationship Id="rId80"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slide" Target="slides/slide34.xml"/><Relationship Id="rId59" Type="http://schemas.openxmlformats.org/officeDocument/2006/relationships/slide" Target="slides/slide47.xml"/><Relationship Id="rId67" Type="http://schemas.openxmlformats.org/officeDocument/2006/relationships/slide" Target="slides/slide55.xml"/><Relationship Id="rId20" Type="http://schemas.openxmlformats.org/officeDocument/2006/relationships/slide" Target="slides/slide8.xml"/><Relationship Id="rId41" Type="http://schemas.openxmlformats.org/officeDocument/2006/relationships/slide" Target="slides/slide29.xml"/><Relationship Id="rId54" Type="http://schemas.openxmlformats.org/officeDocument/2006/relationships/slide" Target="slides/slide42.xml"/><Relationship Id="rId62" Type="http://schemas.openxmlformats.org/officeDocument/2006/relationships/slide" Target="slides/slide50.xml"/><Relationship Id="rId70" Type="http://schemas.openxmlformats.org/officeDocument/2006/relationships/slide" Target="slides/slide58.xml"/><Relationship Id="rId75" Type="http://schemas.openxmlformats.org/officeDocument/2006/relationships/slide" Target="slides/slide63.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slide" Target="slides/slide37.xml"/><Relationship Id="rId57" Type="http://schemas.openxmlformats.org/officeDocument/2006/relationships/slide" Target="slides/slide45.xml"/><Relationship Id="rId10" Type="http://schemas.openxmlformats.org/officeDocument/2006/relationships/slideMaster" Target="slideMasters/slideMaster10.xml"/><Relationship Id="rId31" Type="http://schemas.openxmlformats.org/officeDocument/2006/relationships/slide" Target="slides/slide19.xml"/><Relationship Id="rId44" Type="http://schemas.openxmlformats.org/officeDocument/2006/relationships/slide" Target="slides/slide32.xml"/><Relationship Id="rId52" Type="http://schemas.openxmlformats.org/officeDocument/2006/relationships/slide" Target="slides/slide40.xml"/><Relationship Id="rId60" Type="http://schemas.openxmlformats.org/officeDocument/2006/relationships/slide" Target="slides/slide48.xml"/><Relationship Id="rId65" Type="http://schemas.openxmlformats.org/officeDocument/2006/relationships/slide" Target="slides/slide53.xml"/><Relationship Id="rId73" Type="http://schemas.openxmlformats.org/officeDocument/2006/relationships/slide" Target="slides/slide61.xml"/><Relationship Id="rId78" Type="http://schemas.openxmlformats.org/officeDocument/2006/relationships/slide" Target="slides/slide66.xml"/><Relationship Id="rId8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 Target="slides/slide1.xml"/><Relationship Id="rId18" Type="http://schemas.openxmlformats.org/officeDocument/2006/relationships/slide" Target="slides/slide6.xml"/><Relationship Id="rId39" Type="http://schemas.openxmlformats.org/officeDocument/2006/relationships/slide" Target="slides/slide27.xml"/><Relationship Id="rId34" Type="http://schemas.openxmlformats.org/officeDocument/2006/relationships/slide" Target="slides/slide22.xml"/><Relationship Id="rId50" Type="http://schemas.openxmlformats.org/officeDocument/2006/relationships/slide" Target="slides/slide38.xml"/><Relationship Id="rId55" Type="http://schemas.openxmlformats.org/officeDocument/2006/relationships/slide" Target="slides/slide43.xml"/><Relationship Id="rId76" Type="http://schemas.openxmlformats.org/officeDocument/2006/relationships/slide" Target="slides/slide64.xml"/><Relationship Id="rId7" Type="http://schemas.openxmlformats.org/officeDocument/2006/relationships/slideMaster" Target="slideMasters/slideMaster7.xml"/><Relationship Id="rId71" Type="http://schemas.openxmlformats.org/officeDocument/2006/relationships/slide" Target="slides/slide59.xml"/><Relationship Id="rId2" Type="http://schemas.openxmlformats.org/officeDocument/2006/relationships/slideMaster" Target="slideMasters/slideMaster2.xml"/><Relationship Id="rId29" Type="http://schemas.openxmlformats.org/officeDocument/2006/relationships/slide" Target="slides/slide17.xml"/><Relationship Id="rId24" Type="http://schemas.openxmlformats.org/officeDocument/2006/relationships/slide" Target="slides/slide12.xml"/><Relationship Id="rId40" Type="http://schemas.openxmlformats.org/officeDocument/2006/relationships/slide" Target="slides/slide28.xml"/><Relationship Id="rId45" Type="http://schemas.openxmlformats.org/officeDocument/2006/relationships/slide" Target="slides/slide33.xml"/><Relationship Id="rId66" Type="http://schemas.openxmlformats.org/officeDocument/2006/relationships/slide" Target="slides/slide54.xml"/></Relationships>
</file>

<file path=ppt/diagrams/_rels/data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image" Target="../media/image50.png"/></Relationships>
</file>

<file path=ppt/diagrams/_rels/data4.xml.rels><?xml version="1.0" encoding="UTF-8" standalone="yes"?>
<Relationships xmlns="http://schemas.openxmlformats.org/package/2006/relationships"><Relationship Id="rId8" Type="http://schemas.openxmlformats.org/officeDocument/2006/relationships/image" Target="../media/image81.sv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10" Type="http://schemas.openxmlformats.org/officeDocument/2006/relationships/image" Target="../media/image83.svg"/><Relationship Id="rId4" Type="http://schemas.openxmlformats.org/officeDocument/2006/relationships/image" Target="../media/image77.svg"/><Relationship Id="rId9" Type="http://schemas.openxmlformats.org/officeDocument/2006/relationships/image" Target="../media/image82.png"/></Relationships>
</file>

<file path=ppt/diagrams/_rels/data7.xml.rels><?xml version="1.0" encoding="UTF-8" standalone="yes"?>
<Relationships xmlns="http://schemas.openxmlformats.org/package/2006/relationships"><Relationship Id="rId8" Type="http://schemas.openxmlformats.org/officeDocument/2006/relationships/image" Target="../media/image98.svg"/><Relationship Id="rId3" Type="http://schemas.openxmlformats.org/officeDocument/2006/relationships/image" Target="../media/image93.png"/><Relationship Id="rId7" Type="http://schemas.openxmlformats.org/officeDocument/2006/relationships/image" Target="../media/image97.png"/><Relationship Id="rId2" Type="http://schemas.openxmlformats.org/officeDocument/2006/relationships/image" Target="../media/image92.svg"/><Relationship Id="rId1" Type="http://schemas.openxmlformats.org/officeDocument/2006/relationships/image" Target="../media/image91.png"/><Relationship Id="rId6" Type="http://schemas.openxmlformats.org/officeDocument/2006/relationships/image" Target="../media/image96.svg"/><Relationship Id="rId5" Type="http://schemas.openxmlformats.org/officeDocument/2006/relationships/image" Target="../media/image95.png"/><Relationship Id="rId10" Type="http://schemas.openxmlformats.org/officeDocument/2006/relationships/image" Target="../media/image100.svg"/><Relationship Id="rId4" Type="http://schemas.openxmlformats.org/officeDocument/2006/relationships/image" Target="../media/image94.svg"/><Relationship Id="rId9" Type="http://schemas.openxmlformats.org/officeDocument/2006/relationships/image" Target="../media/image99.png"/></Relationships>
</file>

<file path=ppt/diagrams/_rels/data8.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svg"/><Relationship Id="rId1" Type="http://schemas.openxmlformats.org/officeDocument/2006/relationships/image" Target="../media/image103.png"/><Relationship Id="rId6" Type="http://schemas.openxmlformats.org/officeDocument/2006/relationships/image" Target="../media/image108.svg"/><Relationship Id="rId5" Type="http://schemas.openxmlformats.org/officeDocument/2006/relationships/image" Target="../media/image107.png"/><Relationship Id="rId4" Type="http://schemas.openxmlformats.org/officeDocument/2006/relationships/image" Target="../media/image10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image" Target="../media/image5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81.sv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10" Type="http://schemas.openxmlformats.org/officeDocument/2006/relationships/image" Target="../media/image83.svg"/><Relationship Id="rId4" Type="http://schemas.openxmlformats.org/officeDocument/2006/relationships/image" Target="../media/image77.svg"/><Relationship Id="rId9" Type="http://schemas.openxmlformats.org/officeDocument/2006/relationships/image" Target="../media/image82.png"/></Relationships>
</file>

<file path=ppt/diagrams/_rels/drawing7.xml.rels><?xml version="1.0" encoding="UTF-8" standalone="yes"?>
<Relationships xmlns="http://schemas.openxmlformats.org/package/2006/relationships"><Relationship Id="rId8" Type="http://schemas.openxmlformats.org/officeDocument/2006/relationships/image" Target="../media/image98.svg"/><Relationship Id="rId3" Type="http://schemas.openxmlformats.org/officeDocument/2006/relationships/image" Target="../media/image93.png"/><Relationship Id="rId7" Type="http://schemas.openxmlformats.org/officeDocument/2006/relationships/image" Target="../media/image97.png"/><Relationship Id="rId2" Type="http://schemas.openxmlformats.org/officeDocument/2006/relationships/image" Target="../media/image92.svg"/><Relationship Id="rId1" Type="http://schemas.openxmlformats.org/officeDocument/2006/relationships/image" Target="../media/image91.png"/><Relationship Id="rId6" Type="http://schemas.openxmlformats.org/officeDocument/2006/relationships/image" Target="../media/image96.svg"/><Relationship Id="rId5" Type="http://schemas.openxmlformats.org/officeDocument/2006/relationships/image" Target="../media/image95.png"/><Relationship Id="rId10" Type="http://schemas.openxmlformats.org/officeDocument/2006/relationships/image" Target="../media/image100.svg"/><Relationship Id="rId4" Type="http://schemas.openxmlformats.org/officeDocument/2006/relationships/image" Target="../media/image94.svg"/><Relationship Id="rId9" Type="http://schemas.openxmlformats.org/officeDocument/2006/relationships/image" Target="../media/image99.png"/></Relationships>
</file>

<file path=ppt/diagrams/_rels/drawing8.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svg"/><Relationship Id="rId1" Type="http://schemas.openxmlformats.org/officeDocument/2006/relationships/image" Target="../media/image103.png"/><Relationship Id="rId6" Type="http://schemas.openxmlformats.org/officeDocument/2006/relationships/image" Target="../media/image108.svg"/><Relationship Id="rId5" Type="http://schemas.openxmlformats.org/officeDocument/2006/relationships/image" Target="../media/image107.png"/><Relationship Id="rId4" Type="http://schemas.openxmlformats.org/officeDocument/2006/relationships/image" Target="../media/image10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9011A03-20EB-475C-81EB-1D77ECCED646}"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9F3DBC0D-3EAE-491D-89AD-FD460816E22A}">
      <dgm:prSet/>
      <dgm:spPr/>
      <dgm:t>
        <a:bodyPr/>
        <a:lstStyle/>
        <a:p>
          <a:r>
            <a:rPr lang="en-GB" dirty="0">
              <a:effectLst>
                <a:outerShdw blurRad="38100" dist="38100" dir="2700000" algn="tl">
                  <a:srgbClr val="000000">
                    <a:alpha val="43137"/>
                  </a:srgbClr>
                </a:outerShdw>
              </a:effectLst>
            </a:rPr>
            <a:t>Once you’ve figured out your strengths, it’s time to be critical and review your weaknesses</a:t>
          </a:r>
          <a:endParaRPr lang="en-US" dirty="0">
            <a:effectLst>
              <a:outerShdw blurRad="38100" dist="38100" dir="2700000" algn="tl">
                <a:srgbClr val="000000">
                  <a:alpha val="43137"/>
                </a:srgbClr>
              </a:outerShdw>
            </a:effectLst>
          </a:endParaRPr>
        </a:p>
      </dgm:t>
    </dgm:pt>
    <dgm:pt modelId="{4526C97B-AB97-48A9-BEF2-1270FB04A2AD}" type="parTrans" cxnId="{8D32CFEE-A58C-4884-8F43-D2C69CE7F9D3}">
      <dgm:prSet/>
      <dgm:spPr/>
      <dgm:t>
        <a:bodyPr/>
        <a:lstStyle/>
        <a:p>
          <a:endParaRPr lang="en-US"/>
        </a:p>
      </dgm:t>
    </dgm:pt>
    <dgm:pt modelId="{7385632E-B5FA-4162-B9C1-5B048D1B4FFB}" type="sibTrans" cxnId="{8D32CFEE-A58C-4884-8F43-D2C69CE7F9D3}">
      <dgm:prSet/>
      <dgm:spPr/>
      <dgm:t>
        <a:bodyPr/>
        <a:lstStyle/>
        <a:p>
          <a:endParaRPr lang="en-US"/>
        </a:p>
      </dgm:t>
    </dgm:pt>
    <dgm:pt modelId="{81FF29EA-32E3-42AE-A30D-8636E98DF65A}">
      <dgm:prSet/>
      <dgm:spPr/>
      <dgm:t>
        <a:bodyPr/>
        <a:lstStyle/>
        <a:p>
          <a:r>
            <a:rPr lang="en-GB" dirty="0">
              <a:effectLst>
                <a:outerShdw blurRad="38100" dist="38100" dir="2700000" algn="tl">
                  <a:srgbClr val="000000">
                    <a:alpha val="43137"/>
                  </a:srgbClr>
                </a:outerShdw>
              </a:effectLst>
            </a:rPr>
            <a:t>What’s holding your business or project back? shortage of skilled people and financial or budgetary limitations.</a:t>
          </a:r>
          <a:endParaRPr lang="en-US" dirty="0">
            <a:effectLst>
              <a:outerShdw blurRad="38100" dist="38100" dir="2700000" algn="tl">
                <a:srgbClr val="000000">
                  <a:alpha val="43137"/>
                </a:srgbClr>
              </a:outerShdw>
            </a:effectLst>
          </a:endParaRPr>
        </a:p>
      </dgm:t>
    </dgm:pt>
    <dgm:pt modelId="{368F675D-97C9-417A-AFD5-552FB4EF32A8}" type="parTrans" cxnId="{8E27E3FC-C54A-4054-914E-3296C53E9118}">
      <dgm:prSet/>
      <dgm:spPr/>
      <dgm:t>
        <a:bodyPr/>
        <a:lstStyle/>
        <a:p>
          <a:endParaRPr lang="en-US"/>
        </a:p>
      </dgm:t>
    </dgm:pt>
    <dgm:pt modelId="{3188C3B0-5006-4F2E-A61D-52EBCE7C4B08}" type="sibTrans" cxnId="{8E27E3FC-C54A-4054-914E-3296C53E9118}">
      <dgm:prSet/>
      <dgm:spPr/>
      <dgm:t>
        <a:bodyPr/>
        <a:lstStyle/>
        <a:p>
          <a:endParaRPr lang="en-US"/>
        </a:p>
      </dgm:t>
    </dgm:pt>
    <dgm:pt modelId="{3B832A83-1351-4E5A-BB90-23B3ED2C8F99}">
      <dgm:prSet/>
      <dgm:spPr/>
      <dgm:t>
        <a:bodyPr/>
        <a:lstStyle/>
        <a:p>
          <a:r>
            <a:rPr lang="en-GB">
              <a:effectLst>
                <a:outerShdw blurRad="38100" dist="38100" dir="2700000" algn="tl">
                  <a:srgbClr val="000000">
                    <a:alpha val="43137"/>
                  </a:srgbClr>
                </a:outerShdw>
              </a:effectLst>
            </a:rPr>
            <a:t>What does the company LACK?</a:t>
          </a:r>
          <a:endParaRPr lang="en-US">
            <a:effectLst>
              <a:outerShdw blurRad="38100" dist="38100" dir="2700000" algn="tl">
                <a:srgbClr val="000000">
                  <a:alpha val="43137"/>
                </a:srgbClr>
              </a:outerShdw>
            </a:effectLst>
          </a:endParaRPr>
        </a:p>
      </dgm:t>
    </dgm:pt>
    <dgm:pt modelId="{16AEAED7-B84A-45D7-BA2B-329739F265F0}" type="parTrans" cxnId="{948A372E-F5A5-4B91-8DCF-0F2F247DEA07}">
      <dgm:prSet/>
      <dgm:spPr/>
      <dgm:t>
        <a:bodyPr/>
        <a:lstStyle/>
        <a:p>
          <a:endParaRPr lang="en-US"/>
        </a:p>
      </dgm:t>
    </dgm:pt>
    <dgm:pt modelId="{7F431C52-DE39-4E46-9C20-222CADB262F9}" type="sibTrans" cxnId="{948A372E-F5A5-4B91-8DCF-0F2F247DEA07}">
      <dgm:prSet/>
      <dgm:spPr/>
      <dgm:t>
        <a:bodyPr/>
        <a:lstStyle/>
        <a:p>
          <a:endParaRPr lang="en-US"/>
        </a:p>
      </dgm:t>
    </dgm:pt>
    <dgm:pt modelId="{3250446C-CE19-46AA-B564-CC717BB6717B}">
      <dgm:prSet/>
      <dgm:spPr/>
      <dgm:t>
        <a:bodyPr/>
        <a:lstStyle/>
        <a:p>
          <a:r>
            <a:rPr lang="en-GB">
              <a:effectLst>
                <a:outerShdw blurRad="38100" dist="38100" dir="2700000" algn="tl">
                  <a:srgbClr val="000000">
                    <a:alpha val="43137"/>
                  </a:srgbClr>
                </a:outerShdw>
              </a:effectLst>
            </a:rPr>
            <a:t>Things your Competitors do better than you?</a:t>
          </a:r>
          <a:endParaRPr lang="en-US">
            <a:effectLst>
              <a:outerShdw blurRad="38100" dist="38100" dir="2700000" algn="tl">
                <a:srgbClr val="000000">
                  <a:alpha val="43137"/>
                </a:srgbClr>
              </a:outerShdw>
            </a:effectLst>
          </a:endParaRPr>
        </a:p>
      </dgm:t>
    </dgm:pt>
    <dgm:pt modelId="{7A4580F8-8F8B-45AC-A926-444668562662}" type="parTrans" cxnId="{CC216110-CB0F-4BD7-81CD-BB05191A5607}">
      <dgm:prSet/>
      <dgm:spPr/>
      <dgm:t>
        <a:bodyPr/>
        <a:lstStyle/>
        <a:p>
          <a:endParaRPr lang="en-US"/>
        </a:p>
      </dgm:t>
    </dgm:pt>
    <dgm:pt modelId="{2C8CE265-B9D2-4FB5-8828-66CE3EF3B220}" type="sibTrans" cxnId="{CC216110-CB0F-4BD7-81CD-BB05191A5607}">
      <dgm:prSet/>
      <dgm:spPr/>
      <dgm:t>
        <a:bodyPr/>
        <a:lstStyle/>
        <a:p>
          <a:endParaRPr lang="en-US"/>
        </a:p>
      </dgm:t>
    </dgm:pt>
    <dgm:pt modelId="{78F8196B-3257-4C8F-84B0-70160847FD1B}">
      <dgm:prSet/>
      <dgm:spPr/>
      <dgm:t>
        <a:bodyPr/>
        <a:lstStyle/>
        <a:p>
          <a:r>
            <a:rPr lang="en-GB">
              <a:effectLst>
                <a:outerShdw blurRad="38100" dist="38100" dir="2700000" algn="tl">
                  <a:srgbClr val="000000">
                    <a:alpha val="43137"/>
                  </a:srgbClr>
                </a:outerShdw>
              </a:effectLst>
            </a:rPr>
            <a:t>Resource Limitations</a:t>
          </a:r>
          <a:endParaRPr lang="en-US">
            <a:effectLst>
              <a:outerShdw blurRad="38100" dist="38100" dir="2700000" algn="tl">
                <a:srgbClr val="000000">
                  <a:alpha val="43137"/>
                </a:srgbClr>
              </a:outerShdw>
            </a:effectLst>
          </a:endParaRPr>
        </a:p>
      </dgm:t>
    </dgm:pt>
    <dgm:pt modelId="{AF8CD2A8-9D8E-43AD-80F6-8364DB5C352F}" type="parTrans" cxnId="{898B870C-4F40-4F04-86E6-C6BD295D2372}">
      <dgm:prSet/>
      <dgm:spPr/>
      <dgm:t>
        <a:bodyPr/>
        <a:lstStyle/>
        <a:p>
          <a:endParaRPr lang="en-US"/>
        </a:p>
      </dgm:t>
    </dgm:pt>
    <dgm:pt modelId="{C49529FB-DED8-4091-A319-533F72376A32}" type="sibTrans" cxnId="{898B870C-4F40-4F04-86E6-C6BD295D2372}">
      <dgm:prSet/>
      <dgm:spPr/>
      <dgm:t>
        <a:bodyPr/>
        <a:lstStyle/>
        <a:p>
          <a:endParaRPr lang="en-US"/>
        </a:p>
      </dgm:t>
    </dgm:pt>
    <dgm:pt modelId="{892C2DBB-3AF1-44C1-A65F-76F23581DDC7}">
      <dgm:prSet/>
      <dgm:spPr/>
      <dgm:t>
        <a:bodyPr/>
        <a:lstStyle/>
        <a:p>
          <a:r>
            <a:rPr lang="en-GB">
              <a:effectLst>
                <a:outerShdw blurRad="38100" dist="38100" dir="2700000" algn="tl">
                  <a:srgbClr val="000000">
                    <a:alpha val="43137"/>
                  </a:srgbClr>
                </a:outerShdw>
              </a:effectLst>
            </a:rPr>
            <a:t>Unclear unique selling position.</a:t>
          </a:r>
          <a:endParaRPr lang="en-US">
            <a:effectLst>
              <a:outerShdw blurRad="38100" dist="38100" dir="2700000" algn="tl">
                <a:srgbClr val="000000">
                  <a:alpha val="43137"/>
                </a:srgbClr>
              </a:outerShdw>
            </a:effectLst>
          </a:endParaRPr>
        </a:p>
      </dgm:t>
    </dgm:pt>
    <dgm:pt modelId="{A23E6E88-26AF-4DED-B713-E0F795C18186}" type="parTrans" cxnId="{C69DB58D-C5BB-4E86-A567-414D18A959D3}">
      <dgm:prSet/>
      <dgm:spPr/>
      <dgm:t>
        <a:bodyPr/>
        <a:lstStyle/>
        <a:p>
          <a:endParaRPr lang="en-US"/>
        </a:p>
      </dgm:t>
    </dgm:pt>
    <dgm:pt modelId="{805B3357-00A2-4A83-8FA8-4EC7B4080899}" type="sibTrans" cxnId="{C69DB58D-C5BB-4E86-A567-414D18A959D3}">
      <dgm:prSet/>
      <dgm:spPr/>
      <dgm:t>
        <a:bodyPr/>
        <a:lstStyle/>
        <a:p>
          <a:endParaRPr lang="en-US"/>
        </a:p>
      </dgm:t>
    </dgm:pt>
    <dgm:pt modelId="{F4D89CE3-BF6C-43F6-B9E5-CE278138150D}" type="pres">
      <dgm:prSet presAssocID="{19011A03-20EB-475C-81EB-1D77ECCED646}" presName="vert0" presStyleCnt="0">
        <dgm:presLayoutVars>
          <dgm:dir/>
          <dgm:animOne val="branch"/>
          <dgm:animLvl val="lvl"/>
        </dgm:presLayoutVars>
      </dgm:prSet>
      <dgm:spPr/>
    </dgm:pt>
    <dgm:pt modelId="{B02D02AE-5851-462E-BE70-F6FB87104F33}" type="pres">
      <dgm:prSet presAssocID="{9F3DBC0D-3EAE-491D-89AD-FD460816E22A}" presName="thickLine" presStyleLbl="alignNode1" presStyleIdx="0" presStyleCnt="6"/>
      <dgm:spPr/>
    </dgm:pt>
    <dgm:pt modelId="{55D25497-EB69-4D7B-9350-25E4FA20ADC0}" type="pres">
      <dgm:prSet presAssocID="{9F3DBC0D-3EAE-491D-89AD-FD460816E22A}" presName="horz1" presStyleCnt="0"/>
      <dgm:spPr/>
    </dgm:pt>
    <dgm:pt modelId="{351557E7-D426-4665-AE89-014FC1025415}" type="pres">
      <dgm:prSet presAssocID="{9F3DBC0D-3EAE-491D-89AD-FD460816E22A}" presName="tx1" presStyleLbl="revTx" presStyleIdx="0" presStyleCnt="6" custLinFactNeighborX="116" custLinFactNeighborY="337"/>
      <dgm:spPr/>
    </dgm:pt>
    <dgm:pt modelId="{69A9F40B-1373-465E-979E-490D49A23870}" type="pres">
      <dgm:prSet presAssocID="{9F3DBC0D-3EAE-491D-89AD-FD460816E22A}" presName="vert1" presStyleCnt="0"/>
      <dgm:spPr/>
    </dgm:pt>
    <dgm:pt modelId="{BE7BBEA4-8342-4FA6-B8DB-E490219D4BD4}" type="pres">
      <dgm:prSet presAssocID="{81FF29EA-32E3-42AE-A30D-8636E98DF65A}" presName="thickLine" presStyleLbl="alignNode1" presStyleIdx="1" presStyleCnt="6"/>
      <dgm:spPr/>
    </dgm:pt>
    <dgm:pt modelId="{060D4671-869B-4C5A-B7C8-97F881EEE153}" type="pres">
      <dgm:prSet presAssocID="{81FF29EA-32E3-42AE-A30D-8636E98DF65A}" presName="horz1" presStyleCnt="0"/>
      <dgm:spPr/>
    </dgm:pt>
    <dgm:pt modelId="{B1944CC4-4543-47AD-8735-9E65364D1F45}" type="pres">
      <dgm:prSet presAssocID="{81FF29EA-32E3-42AE-A30D-8636E98DF65A}" presName="tx1" presStyleLbl="revTx" presStyleIdx="1" presStyleCnt="6"/>
      <dgm:spPr/>
    </dgm:pt>
    <dgm:pt modelId="{21945934-0DC2-4D00-8852-01650D305560}" type="pres">
      <dgm:prSet presAssocID="{81FF29EA-32E3-42AE-A30D-8636E98DF65A}" presName="vert1" presStyleCnt="0"/>
      <dgm:spPr/>
    </dgm:pt>
    <dgm:pt modelId="{F63607F2-C1FD-4B0D-A021-237F372F4355}" type="pres">
      <dgm:prSet presAssocID="{3B832A83-1351-4E5A-BB90-23B3ED2C8F99}" presName="thickLine" presStyleLbl="alignNode1" presStyleIdx="2" presStyleCnt="6"/>
      <dgm:spPr/>
    </dgm:pt>
    <dgm:pt modelId="{676643D1-7592-4611-A820-BFDD4D21BC3B}" type="pres">
      <dgm:prSet presAssocID="{3B832A83-1351-4E5A-BB90-23B3ED2C8F99}" presName="horz1" presStyleCnt="0"/>
      <dgm:spPr/>
    </dgm:pt>
    <dgm:pt modelId="{45955138-467F-4102-8FFE-2E28DE6B035A}" type="pres">
      <dgm:prSet presAssocID="{3B832A83-1351-4E5A-BB90-23B3ED2C8F99}" presName="tx1" presStyleLbl="revTx" presStyleIdx="2" presStyleCnt="6"/>
      <dgm:spPr/>
    </dgm:pt>
    <dgm:pt modelId="{E3DC1453-9A46-4144-B881-90B59C0CEF91}" type="pres">
      <dgm:prSet presAssocID="{3B832A83-1351-4E5A-BB90-23B3ED2C8F99}" presName="vert1" presStyleCnt="0"/>
      <dgm:spPr/>
    </dgm:pt>
    <dgm:pt modelId="{D9876468-DE16-40DB-84AB-E90EC2698DC2}" type="pres">
      <dgm:prSet presAssocID="{3250446C-CE19-46AA-B564-CC717BB6717B}" presName="thickLine" presStyleLbl="alignNode1" presStyleIdx="3" presStyleCnt="6"/>
      <dgm:spPr/>
    </dgm:pt>
    <dgm:pt modelId="{E9750A81-0D97-4A55-A227-07ABEEF8D3A7}" type="pres">
      <dgm:prSet presAssocID="{3250446C-CE19-46AA-B564-CC717BB6717B}" presName="horz1" presStyleCnt="0"/>
      <dgm:spPr/>
    </dgm:pt>
    <dgm:pt modelId="{C0F27D71-5F4E-4153-9442-0277DA63E5C8}" type="pres">
      <dgm:prSet presAssocID="{3250446C-CE19-46AA-B564-CC717BB6717B}" presName="tx1" presStyleLbl="revTx" presStyleIdx="3" presStyleCnt="6"/>
      <dgm:spPr/>
    </dgm:pt>
    <dgm:pt modelId="{9942AAC7-88D5-4F14-952E-CBC439244900}" type="pres">
      <dgm:prSet presAssocID="{3250446C-CE19-46AA-B564-CC717BB6717B}" presName="vert1" presStyleCnt="0"/>
      <dgm:spPr/>
    </dgm:pt>
    <dgm:pt modelId="{84CDFCAF-0136-40B6-90E6-00482056B768}" type="pres">
      <dgm:prSet presAssocID="{78F8196B-3257-4C8F-84B0-70160847FD1B}" presName="thickLine" presStyleLbl="alignNode1" presStyleIdx="4" presStyleCnt="6"/>
      <dgm:spPr/>
    </dgm:pt>
    <dgm:pt modelId="{3143C6A9-DD65-4442-B667-664E842C969E}" type="pres">
      <dgm:prSet presAssocID="{78F8196B-3257-4C8F-84B0-70160847FD1B}" presName="horz1" presStyleCnt="0"/>
      <dgm:spPr/>
    </dgm:pt>
    <dgm:pt modelId="{A4B7DEEB-C676-4BD0-B7CC-97DB257358F7}" type="pres">
      <dgm:prSet presAssocID="{78F8196B-3257-4C8F-84B0-70160847FD1B}" presName="tx1" presStyleLbl="revTx" presStyleIdx="4" presStyleCnt="6"/>
      <dgm:spPr/>
    </dgm:pt>
    <dgm:pt modelId="{006E3334-719F-49CA-B37B-1731605EC076}" type="pres">
      <dgm:prSet presAssocID="{78F8196B-3257-4C8F-84B0-70160847FD1B}" presName="vert1" presStyleCnt="0"/>
      <dgm:spPr/>
    </dgm:pt>
    <dgm:pt modelId="{105906EB-B183-4F53-8E85-0BD3C6ADFE88}" type="pres">
      <dgm:prSet presAssocID="{892C2DBB-3AF1-44C1-A65F-76F23581DDC7}" presName="thickLine" presStyleLbl="alignNode1" presStyleIdx="5" presStyleCnt="6"/>
      <dgm:spPr/>
    </dgm:pt>
    <dgm:pt modelId="{B93C19C3-33CF-4E0D-8809-4B3262AAFE1A}" type="pres">
      <dgm:prSet presAssocID="{892C2DBB-3AF1-44C1-A65F-76F23581DDC7}" presName="horz1" presStyleCnt="0"/>
      <dgm:spPr/>
    </dgm:pt>
    <dgm:pt modelId="{E0E61A87-0253-4BD2-A9FB-D0C195273F35}" type="pres">
      <dgm:prSet presAssocID="{892C2DBB-3AF1-44C1-A65F-76F23581DDC7}" presName="tx1" presStyleLbl="revTx" presStyleIdx="5" presStyleCnt="6"/>
      <dgm:spPr/>
    </dgm:pt>
    <dgm:pt modelId="{A70C3F40-5516-4C04-AA0F-A91417BD15D5}" type="pres">
      <dgm:prSet presAssocID="{892C2DBB-3AF1-44C1-A65F-76F23581DDC7}" presName="vert1" presStyleCnt="0"/>
      <dgm:spPr/>
    </dgm:pt>
  </dgm:ptLst>
  <dgm:cxnLst>
    <dgm:cxn modelId="{7128A20A-FA33-4AF8-87E7-177039E16DB7}" type="presOf" srcId="{3B832A83-1351-4E5A-BB90-23B3ED2C8F99}" destId="{45955138-467F-4102-8FFE-2E28DE6B035A}" srcOrd="0" destOrd="0" presId="urn:microsoft.com/office/officeart/2008/layout/LinedList"/>
    <dgm:cxn modelId="{898B870C-4F40-4F04-86E6-C6BD295D2372}" srcId="{19011A03-20EB-475C-81EB-1D77ECCED646}" destId="{78F8196B-3257-4C8F-84B0-70160847FD1B}" srcOrd="4" destOrd="0" parTransId="{AF8CD2A8-9D8E-43AD-80F6-8364DB5C352F}" sibTransId="{C49529FB-DED8-4091-A319-533F72376A32}"/>
    <dgm:cxn modelId="{CC216110-CB0F-4BD7-81CD-BB05191A5607}" srcId="{19011A03-20EB-475C-81EB-1D77ECCED646}" destId="{3250446C-CE19-46AA-B564-CC717BB6717B}" srcOrd="3" destOrd="0" parTransId="{7A4580F8-8F8B-45AC-A926-444668562662}" sibTransId="{2C8CE265-B9D2-4FB5-8828-66CE3EF3B220}"/>
    <dgm:cxn modelId="{948A372E-F5A5-4B91-8DCF-0F2F247DEA07}" srcId="{19011A03-20EB-475C-81EB-1D77ECCED646}" destId="{3B832A83-1351-4E5A-BB90-23B3ED2C8F99}" srcOrd="2" destOrd="0" parTransId="{16AEAED7-B84A-45D7-BA2B-329739F265F0}" sibTransId="{7F431C52-DE39-4E46-9C20-222CADB262F9}"/>
    <dgm:cxn modelId="{DEE50B49-BEA9-42F3-9D00-B20D7CF71EB2}" type="presOf" srcId="{9F3DBC0D-3EAE-491D-89AD-FD460816E22A}" destId="{351557E7-D426-4665-AE89-014FC1025415}" srcOrd="0" destOrd="0" presId="urn:microsoft.com/office/officeart/2008/layout/LinedList"/>
    <dgm:cxn modelId="{1FE80972-D3A1-42BE-ABEB-225EDAE51323}" type="presOf" srcId="{892C2DBB-3AF1-44C1-A65F-76F23581DDC7}" destId="{E0E61A87-0253-4BD2-A9FB-D0C195273F35}" srcOrd="0" destOrd="0" presId="urn:microsoft.com/office/officeart/2008/layout/LinedList"/>
    <dgm:cxn modelId="{9D428552-C9FA-459B-8785-034FCFE97E82}" type="presOf" srcId="{81FF29EA-32E3-42AE-A30D-8636E98DF65A}" destId="{B1944CC4-4543-47AD-8735-9E65364D1F45}" srcOrd="0" destOrd="0" presId="urn:microsoft.com/office/officeart/2008/layout/LinedList"/>
    <dgm:cxn modelId="{1E9F4B59-719D-4AB6-8451-B8EF332B1B8E}" type="presOf" srcId="{78F8196B-3257-4C8F-84B0-70160847FD1B}" destId="{A4B7DEEB-C676-4BD0-B7CC-97DB257358F7}" srcOrd="0" destOrd="0" presId="urn:microsoft.com/office/officeart/2008/layout/LinedList"/>
    <dgm:cxn modelId="{7B853B7E-D312-45D6-9FFD-56B3813B4771}" type="presOf" srcId="{3250446C-CE19-46AA-B564-CC717BB6717B}" destId="{C0F27D71-5F4E-4153-9442-0277DA63E5C8}" srcOrd="0" destOrd="0" presId="urn:microsoft.com/office/officeart/2008/layout/LinedList"/>
    <dgm:cxn modelId="{C69DB58D-C5BB-4E86-A567-414D18A959D3}" srcId="{19011A03-20EB-475C-81EB-1D77ECCED646}" destId="{892C2DBB-3AF1-44C1-A65F-76F23581DDC7}" srcOrd="5" destOrd="0" parTransId="{A23E6E88-26AF-4DED-B713-E0F795C18186}" sibTransId="{805B3357-00A2-4A83-8FA8-4EC7B4080899}"/>
    <dgm:cxn modelId="{92467ADE-5920-4DAC-8EFF-2D74EC516AA6}" type="presOf" srcId="{19011A03-20EB-475C-81EB-1D77ECCED646}" destId="{F4D89CE3-BF6C-43F6-B9E5-CE278138150D}" srcOrd="0" destOrd="0" presId="urn:microsoft.com/office/officeart/2008/layout/LinedList"/>
    <dgm:cxn modelId="{8D32CFEE-A58C-4884-8F43-D2C69CE7F9D3}" srcId="{19011A03-20EB-475C-81EB-1D77ECCED646}" destId="{9F3DBC0D-3EAE-491D-89AD-FD460816E22A}" srcOrd="0" destOrd="0" parTransId="{4526C97B-AB97-48A9-BEF2-1270FB04A2AD}" sibTransId="{7385632E-B5FA-4162-B9C1-5B048D1B4FFB}"/>
    <dgm:cxn modelId="{8E27E3FC-C54A-4054-914E-3296C53E9118}" srcId="{19011A03-20EB-475C-81EB-1D77ECCED646}" destId="{81FF29EA-32E3-42AE-A30D-8636E98DF65A}" srcOrd="1" destOrd="0" parTransId="{368F675D-97C9-417A-AFD5-552FB4EF32A8}" sibTransId="{3188C3B0-5006-4F2E-A61D-52EBCE7C4B08}"/>
    <dgm:cxn modelId="{FBDD7940-E2FC-4970-8017-94A353563EF6}" type="presParOf" srcId="{F4D89CE3-BF6C-43F6-B9E5-CE278138150D}" destId="{B02D02AE-5851-462E-BE70-F6FB87104F33}" srcOrd="0" destOrd="0" presId="urn:microsoft.com/office/officeart/2008/layout/LinedList"/>
    <dgm:cxn modelId="{1732CE2E-D8FE-4AA4-90DC-76E3E21F318C}" type="presParOf" srcId="{F4D89CE3-BF6C-43F6-B9E5-CE278138150D}" destId="{55D25497-EB69-4D7B-9350-25E4FA20ADC0}" srcOrd="1" destOrd="0" presId="urn:microsoft.com/office/officeart/2008/layout/LinedList"/>
    <dgm:cxn modelId="{91B8A93F-AEEB-4296-AC46-C3CD2D8458FA}" type="presParOf" srcId="{55D25497-EB69-4D7B-9350-25E4FA20ADC0}" destId="{351557E7-D426-4665-AE89-014FC1025415}" srcOrd="0" destOrd="0" presId="urn:microsoft.com/office/officeart/2008/layout/LinedList"/>
    <dgm:cxn modelId="{2CE2AB01-3479-4566-8408-F8510909C9C2}" type="presParOf" srcId="{55D25497-EB69-4D7B-9350-25E4FA20ADC0}" destId="{69A9F40B-1373-465E-979E-490D49A23870}" srcOrd="1" destOrd="0" presId="urn:microsoft.com/office/officeart/2008/layout/LinedList"/>
    <dgm:cxn modelId="{501F3544-2A71-47C8-A5B6-44CF4F901400}" type="presParOf" srcId="{F4D89CE3-BF6C-43F6-B9E5-CE278138150D}" destId="{BE7BBEA4-8342-4FA6-B8DB-E490219D4BD4}" srcOrd="2" destOrd="0" presId="urn:microsoft.com/office/officeart/2008/layout/LinedList"/>
    <dgm:cxn modelId="{92EE9CDB-589D-4902-9B18-4145ABC35226}" type="presParOf" srcId="{F4D89CE3-BF6C-43F6-B9E5-CE278138150D}" destId="{060D4671-869B-4C5A-B7C8-97F881EEE153}" srcOrd="3" destOrd="0" presId="urn:microsoft.com/office/officeart/2008/layout/LinedList"/>
    <dgm:cxn modelId="{24BDF10D-8878-4B77-A9AC-F7FCCE741CE1}" type="presParOf" srcId="{060D4671-869B-4C5A-B7C8-97F881EEE153}" destId="{B1944CC4-4543-47AD-8735-9E65364D1F45}" srcOrd="0" destOrd="0" presId="urn:microsoft.com/office/officeart/2008/layout/LinedList"/>
    <dgm:cxn modelId="{24C20ECC-FEA1-4A94-94C9-3C9BF75B73F9}" type="presParOf" srcId="{060D4671-869B-4C5A-B7C8-97F881EEE153}" destId="{21945934-0DC2-4D00-8852-01650D305560}" srcOrd="1" destOrd="0" presId="urn:microsoft.com/office/officeart/2008/layout/LinedList"/>
    <dgm:cxn modelId="{1AAE7529-62EE-44B1-AF2C-12590F911A7A}" type="presParOf" srcId="{F4D89CE3-BF6C-43F6-B9E5-CE278138150D}" destId="{F63607F2-C1FD-4B0D-A021-237F372F4355}" srcOrd="4" destOrd="0" presId="urn:microsoft.com/office/officeart/2008/layout/LinedList"/>
    <dgm:cxn modelId="{42F034ED-ED2A-4475-B950-FE4C49ABFD34}" type="presParOf" srcId="{F4D89CE3-BF6C-43F6-B9E5-CE278138150D}" destId="{676643D1-7592-4611-A820-BFDD4D21BC3B}" srcOrd="5" destOrd="0" presId="urn:microsoft.com/office/officeart/2008/layout/LinedList"/>
    <dgm:cxn modelId="{D5DF9666-D204-4575-B69F-A1A55B7149B6}" type="presParOf" srcId="{676643D1-7592-4611-A820-BFDD4D21BC3B}" destId="{45955138-467F-4102-8FFE-2E28DE6B035A}" srcOrd="0" destOrd="0" presId="urn:microsoft.com/office/officeart/2008/layout/LinedList"/>
    <dgm:cxn modelId="{91917487-6300-47D7-B16F-8AEC1ED5B5DB}" type="presParOf" srcId="{676643D1-7592-4611-A820-BFDD4D21BC3B}" destId="{E3DC1453-9A46-4144-B881-90B59C0CEF91}" srcOrd="1" destOrd="0" presId="urn:microsoft.com/office/officeart/2008/layout/LinedList"/>
    <dgm:cxn modelId="{5B030A42-5DEB-492C-ABCD-777C18EC8097}" type="presParOf" srcId="{F4D89CE3-BF6C-43F6-B9E5-CE278138150D}" destId="{D9876468-DE16-40DB-84AB-E90EC2698DC2}" srcOrd="6" destOrd="0" presId="urn:microsoft.com/office/officeart/2008/layout/LinedList"/>
    <dgm:cxn modelId="{CE50608F-5D56-4819-B8D6-5ED9CC0AED6D}" type="presParOf" srcId="{F4D89CE3-BF6C-43F6-B9E5-CE278138150D}" destId="{E9750A81-0D97-4A55-A227-07ABEEF8D3A7}" srcOrd="7" destOrd="0" presId="urn:microsoft.com/office/officeart/2008/layout/LinedList"/>
    <dgm:cxn modelId="{5F180EEE-E1C3-42AA-B07D-E2C3242619FB}" type="presParOf" srcId="{E9750A81-0D97-4A55-A227-07ABEEF8D3A7}" destId="{C0F27D71-5F4E-4153-9442-0277DA63E5C8}" srcOrd="0" destOrd="0" presId="urn:microsoft.com/office/officeart/2008/layout/LinedList"/>
    <dgm:cxn modelId="{58F81F8B-D089-45D7-89A3-6623006E7757}" type="presParOf" srcId="{E9750A81-0D97-4A55-A227-07ABEEF8D3A7}" destId="{9942AAC7-88D5-4F14-952E-CBC439244900}" srcOrd="1" destOrd="0" presId="urn:microsoft.com/office/officeart/2008/layout/LinedList"/>
    <dgm:cxn modelId="{199CC6D4-46E9-454E-9C0F-16907451D08B}" type="presParOf" srcId="{F4D89CE3-BF6C-43F6-B9E5-CE278138150D}" destId="{84CDFCAF-0136-40B6-90E6-00482056B768}" srcOrd="8" destOrd="0" presId="urn:microsoft.com/office/officeart/2008/layout/LinedList"/>
    <dgm:cxn modelId="{81C39F3D-22F3-428F-AB5F-C296CF0A8440}" type="presParOf" srcId="{F4D89CE3-BF6C-43F6-B9E5-CE278138150D}" destId="{3143C6A9-DD65-4442-B667-664E842C969E}" srcOrd="9" destOrd="0" presId="urn:microsoft.com/office/officeart/2008/layout/LinedList"/>
    <dgm:cxn modelId="{7AA40669-94C7-40B8-ABF4-BA554A9625F6}" type="presParOf" srcId="{3143C6A9-DD65-4442-B667-664E842C969E}" destId="{A4B7DEEB-C676-4BD0-B7CC-97DB257358F7}" srcOrd="0" destOrd="0" presId="urn:microsoft.com/office/officeart/2008/layout/LinedList"/>
    <dgm:cxn modelId="{9C8B4FD8-40BF-46E0-906E-6541696A9650}" type="presParOf" srcId="{3143C6A9-DD65-4442-B667-664E842C969E}" destId="{006E3334-719F-49CA-B37B-1731605EC076}" srcOrd="1" destOrd="0" presId="urn:microsoft.com/office/officeart/2008/layout/LinedList"/>
    <dgm:cxn modelId="{30993259-C5B9-49A0-83D2-7B1E40192D73}" type="presParOf" srcId="{F4D89CE3-BF6C-43F6-B9E5-CE278138150D}" destId="{105906EB-B183-4F53-8E85-0BD3C6ADFE88}" srcOrd="10" destOrd="0" presId="urn:microsoft.com/office/officeart/2008/layout/LinedList"/>
    <dgm:cxn modelId="{2F7AFC1B-C985-4746-81D0-893115C81F49}" type="presParOf" srcId="{F4D89CE3-BF6C-43F6-B9E5-CE278138150D}" destId="{B93C19C3-33CF-4E0D-8809-4B3262AAFE1A}" srcOrd="11" destOrd="0" presId="urn:microsoft.com/office/officeart/2008/layout/LinedList"/>
    <dgm:cxn modelId="{8E85A9CE-34AD-477A-9F69-D4B961C01061}" type="presParOf" srcId="{B93C19C3-33CF-4E0D-8809-4B3262AAFE1A}" destId="{E0E61A87-0253-4BD2-A9FB-D0C195273F35}" srcOrd="0" destOrd="0" presId="urn:microsoft.com/office/officeart/2008/layout/LinedList"/>
    <dgm:cxn modelId="{053C0D51-C1A3-47C3-966F-D9C37ADCC835}" type="presParOf" srcId="{B93C19C3-33CF-4E0D-8809-4B3262AAFE1A}" destId="{A70C3F40-5516-4C04-AA0F-A91417BD15D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D4B2CE-6019-4E40-AA70-EE7B277C3FEE}" type="doc">
      <dgm:prSet loTypeId="urn:microsoft.com/office/officeart/2008/layout/LinedList" loCatId="list" qsTypeId="urn:microsoft.com/office/officeart/2005/8/quickstyle/simple5" qsCatId="simple" csTypeId="urn:microsoft.com/office/officeart/2005/8/colors/accent0_3" csCatId="mainScheme" phldr="1"/>
      <dgm:spPr/>
      <dgm:t>
        <a:bodyPr/>
        <a:lstStyle/>
        <a:p>
          <a:endParaRPr lang="en-US"/>
        </a:p>
      </dgm:t>
    </dgm:pt>
    <dgm:pt modelId="{C04D39D4-9D16-44FF-B2A8-30784F8C31CC}">
      <dgm:prSet/>
      <dgm:spPr/>
      <dgm:t>
        <a:bodyPr/>
        <a:lstStyle/>
        <a:p>
          <a:r>
            <a:rPr lang="en-GB" dirty="0"/>
            <a:t>The final element of a SWOT analysis are Threats – everything that poses a RISK to either your company itself or its likelihood of success or growth.</a:t>
          </a:r>
          <a:endParaRPr lang="en-US" dirty="0"/>
        </a:p>
      </dgm:t>
    </dgm:pt>
    <dgm:pt modelId="{0CF439D5-8921-4053-96B8-0D9741D54B94}" type="parTrans" cxnId="{414236EA-FCDA-4AB4-882E-F79F2EAA4B1D}">
      <dgm:prSet/>
      <dgm:spPr/>
      <dgm:t>
        <a:bodyPr/>
        <a:lstStyle/>
        <a:p>
          <a:endParaRPr lang="en-US"/>
        </a:p>
      </dgm:t>
    </dgm:pt>
    <dgm:pt modelId="{A2E6EDFC-EC19-487A-9013-2720FFC5D754}" type="sibTrans" cxnId="{414236EA-FCDA-4AB4-882E-F79F2EAA4B1D}">
      <dgm:prSet/>
      <dgm:spPr/>
      <dgm:t>
        <a:bodyPr/>
        <a:lstStyle/>
        <a:p>
          <a:endParaRPr lang="en-US"/>
        </a:p>
      </dgm:t>
    </dgm:pt>
    <dgm:pt modelId="{8A013ED4-634C-43C3-A59B-622F5158C122}">
      <dgm:prSet/>
      <dgm:spPr/>
      <dgm:t>
        <a:bodyPr/>
        <a:lstStyle/>
        <a:p>
          <a:r>
            <a:rPr lang="en-GB" dirty="0"/>
            <a:t>This could include things like emerging competitors, changes in regulatory law, financial risks, and virtually everything else that could potentially jeopardize the future of your company or project.</a:t>
          </a:r>
          <a:endParaRPr lang="en-US" dirty="0"/>
        </a:p>
      </dgm:t>
    </dgm:pt>
    <dgm:pt modelId="{91B799EE-CFD5-470D-9529-594FFE0DDF51}" type="parTrans" cxnId="{F5C602C3-6C62-480F-879E-DAFFBC5B9382}">
      <dgm:prSet/>
      <dgm:spPr/>
      <dgm:t>
        <a:bodyPr/>
        <a:lstStyle/>
        <a:p>
          <a:endParaRPr lang="en-US"/>
        </a:p>
      </dgm:t>
    </dgm:pt>
    <dgm:pt modelId="{77AE0F2F-1143-4E94-B90F-B83D38D92DDC}" type="sibTrans" cxnId="{F5C602C3-6C62-480F-879E-DAFFBC5B9382}">
      <dgm:prSet/>
      <dgm:spPr/>
      <dgm:t>
        <a:bodyPr/>
        <a:lstStyle/>
        <a:p>
          <a:endParaRPr lang="en-US"/>
        </a:p>
      </dgm:t>
    </dgm:pt>
    <dgm:pt modelId="{6FFB4329-F71F-49DF-8ED0-B639EF0FE066}">
      <dgm:prSet/>
      <dgm:spPr/>
      <dgm:t>
        <a:bodyPr/>
        <a:lstStyle/>
        <a:p>
          <a:r>
            <a:rPr lang="en-GB" dirty="0"/>
            <a:t>NEGATIVE Press.</a:t>
          </a:r>
        </a:p>
        <a:p>
          <a:endParaRPr lang="en-GB" dirty="0"/>
        </a:p>
        <a:p>
          <a:r>
            <a:rPr lang="en-GB" dirty="0"/>
            <a:t>New or strengthening rivals/competition</a:t>
          </a:r>
          <a:endParaRPr lang="en-US" dirty="0"/>
        </a:p>
      </dgm:t>
    </dgm:pt>
    <dgm:pt modelId="{D68FEDEF-D9F2-4A8E-B0A4-465C74CA4535}" type="parTrans" cxnId="{BD79E721-5B41-4B98-BBA7-B13F87DCD026}">
      <dgm:prSet/>
      <dgm:spPr/>
      <dgm:t>
        <a:bodyPr/>
        <a:lstStyle/>
        <a:p>
          <a:endParaRPr lang="en-US"/>
        </a:p>
      </dgm:t>
    </dgm:pt>
    <dgm:pt modelId="{64872A65-FA5B-433C-A449-502168137FAC}" type="sibTrans" cxnId="{BD79E721-5B41-4B98-BBA7-B13F87DCD026}">
      <dgm:prSet/>
      <dgm:spPr/>
      <dgm:t>
        <a:bodyPr/>
        <a:lstStyle/>
        <a:p>
          <a:endParaRPr lang="en-US"/>
        </a:p>
      </dgm:t>
    </dgm:pt>
    <dgm:pt modelId="{09244681-9C83-4CF2-BDBC-70DDF51D8744}">
      <dgm:prSet/>
      <dgm:spPr/>
      <dgm:t>
        <a:bodyPr/>
        <a:lstStyle/>
        <a:p>
          <a:r>
            <a:rPr lang="en-GB"/>
            <a:t>Changing CUSTOMER Attitudes towards your company.</a:t>
          </a:r>
          <a:endParaRPr lang="en-US"/>
        </a:p>
      </dgm:t>
    </dgm:pt>
    <dgm:pt modelId="{F0E5C5BA-6995-46B6-997A-721791AEE237}" type="parTrans" cxnId="{44A9F972-EA4B-45D7-AC3A-9C3636F3310F}">
      <dgm:prSet/>
      <dgm:spPr/>
      <dgm:t>
        <a:bodyPr/>
        <a:lstStyle/>
        <a:p>
          <a:endParaRPr lang="en-US"/>
        </a:p>
      </dgm:t>
    </dgm:pt>
    <dgm:pt modelId="{FE7CB61E-2699-472B-BBCC-FA910D138729}" type="sibTrans" cxnId="{44A9F972-EA4B-45D7-AC3A-9C3636F3310F}">
      <dgm:prSet/>
      <dgm:spPr/>
      <dgm:t>
        <a:bodyPr/>
        <a:lstStyle/>
        <a:p>
          <a:endParaRPr lang="en-US"/>
        </a:p>
      </dgm:t>
    </dgm:pt>
    <dgm:pt modelId="{F79C5C01-EE9A-4610-AF2B-C2E5F6348005}">
      <dgm:prSet/>
      <dgm:spPr/>
      <dgm:t>
        <a:bodyPr/>
        <a:lstStyle/>
        <a:p>
          <a:r>
            <a:rPr lang="en-GB" dirty="0"/>
            <a:t>Geopolitical events, Ukraine, Economy, Strikes, NHS, Food banks, </a:t>
          </a:r>
        </a:p>
      </dgm:t>
    </dgm:pt>
    <dgm:pt modelId="{D1D571D2-CA1F-4E5D-8B9F-7815F5A4F6D1}" type="parTrans" cxnId="{AB5E5B4E-BEE6-42AA-B21C-8C044D53CBDB}">
      <dgm:prSet/>
      <dgm:spPr/>
      <dgm:t>
        <a:bodyPr/>
        <a:lstStyle/>
        <a:p>
          <a:endParaRPr lang="en-US"/>
        </a:p>
      </dgm:t>
    </dgm:pt>
    <dgm:pt modelId="{DBC7C526-9B71-4B05-BA27-2094B7E9519E}" type="sibTrans" cxnId="{AB5E5B4E-BEE6-42AA-B21C-8C044D53CBDB}">
      <dgm:prSet/>
      <dgm:spPr/>
      <dgm:t>
        <a:bodyPr/>
        <a:lstStyle/>
        <a:p>
          <a:endParaRPr lang="en-US"/>
        </a:p>
      </dgm:t>
    </dgm:pt>
    <dgm:pt modelId="{0394DF42-501F-4741-B66F-ED26AC447B17}" type="pres">
      <dgm:prSet presAssocID="{84D4B2CE-6019-4E40-AA70-EE7B277C3FEE}" presName="vert0" presStyleCnt="0">
        <dgm:presLayoutVars>
          <dgm:dir/>
          <dgm:animOne val="branch"/>
          <dgm:animLvl val="lvl"/>
        </dgm:presLayoutVars>
      </dgm:prSet>
      <dgm:spPr/>
    </dgm:pt>
    <dgm:pt modelId="{18F931B1-1401-40E6-B823-1473C0B3B046}" type="pres">
      <dgm:prSet presAssocID="{C04D39D4-9D16-44FF-B2A8-30784F8C31CC}" presName="thickLine" presStyleLbl="alignNode1" presStyleIdx="0" presStyleCnt="5"/>
      <dgm:spPr/>
    </dgm:pt>
    <dgm:pt modelId="{8F4C32A4-63A4-44A0-AE2F-506885493596}" type="pres">
      <dgm:prSet presAssocID="{C04D39D4-9D16-44FF-B2A8-30784F8C31CC}" presName="horz1" presStyleCnt="0"/>
      <dgm:spPr/>
    </dgm:pt>
    <dgm:pt modelId="{02DC78E4-832F-4F9B-9D6C-B4FDF44216B3}" type="pres">
      <dgm:prSet presAssocID="{C04D39D4-9D16-44FF-B2A8-30784F8C31CC}" presName="tx1" presStyleLbl="revTx" presStyleIdx="0" presStyleCnt="5"/>
      <dgm:spPr/>
    </dgm:pt>
    <dgm:pt modelId="{38227F4B-D1CD-4211-8F62-0057D424A17C}" type="pres">
      <dgm:prSet presAssocID="{C04D39D4-9D16-44FF-B2A8-30784F8C31CC}" presName="vert1" presStyleCnt="0"/>
      <dgm:spPr/>
    </dgm:pt>
    <dgm:pt modelId="{AEF33ADF-D3A6-44B8-9E54-3B4296F5DD24}" type="pres">
      <dgm:prSet presAssocID="{8A013ED4-634C-43C3-A59B-622F5158C122}" presName="thickLine" presStyleLbl="alignNode1" presStyleIdx="1" presStyleCnt="5"/>
      <dgm:spPr/>
    </dgm:pt>
    <dgm:pt modelId="{AB6CDF1C-8542-4BAA-86EA-DC91C7E5E683}" type="pres">
      <dgm:prSet presAssocID="{8A013ED4-634C-43C3-A59B-622F5158C122}" presName="horz1" presStyleCnt="0"/>
      <dgm:spPr/>
    </dgm:pt>
    <dgm:pt modelId="{81195E4A-23C6-472A-B838-2F0A3B9B5C3D}" type="pres">
      <dgm:prSet presAssocID="{8A013ED4-634C-43C3-A59B-622F5158C122}" presName="tx1" presStyleLbl="revTx" presStyleIdx="1" presStyleCnt="5"/>
      <dgm:spPr/>
    </dgm:pt>
    <dgm:pt modelId="{672CF819-DA30-4989-B284-663DDDC244FF}" type="pres">
      <dgm:prSet presAssocID="{8A013ED4-634C-43C3-A59B-622F5158C122}" presName="vert1" presStyleCnt="0"/>
      <dgm:spPr/>
    </dgm:pt>
    <dgm:pt modelId="{092EDD6B-9621-4BEF-99CE-18BF43B0190E}" type="pres">
      <dgm:prSet presAssocID="{6FFB4329-F71F-49DF-8ED0-B639EF0FE066}" presName="thickLine" presStyleLbl="alignNode1" presStyleIdx="2" presStyleCnt="5"/>
      <dgm:spPr/>
    </dgm:pt>
    <dgm:pt modelId="{5C4980C1-72D3-4E67-8EFA-02FD8DB3BBC1}" type="pres">
      <dgm:prSet presAssocID="{6FFB4329-F71F-49DF-8ED0-B639EF0FE066}" presName="horz1" presStyleCnt="0"/>
      <dgm:spPr/>
    </dgm:pt>
    <dgm:pt modelId="{A27E6C79-9F2A-4AF6-B999-40E03CE772FB}" type="pres">
      <dgm:prSet presAssocID="{6FFB4329-F71F-49DF-8ED0-B639EF0FE066}" presName="tx1" presStyleLbl="revTx" presStyleIdx="2" presStyleCnt="5"/>
      <dgm:spPr/>
    </dgm:pt>
    <dgm:pt modelId="{79E1DA9C-F485-4DB5-9E78-96828383D5D1}" type="pres">
      <dgm:prSet presAssocID="{6FFB4329-F71F-49DF-8ED0-B639EF0FE066}" presName="vert1" presStyleCnt="0"/>
      <dgm:spPr/>
    </dgm:pt>
    <dgm:pt modelId="{9BEDCD4B-5E34-4430-90BC-EFF5A38902EB}" type="pres">
      <dgm:prSet presAssocID="{09244681-9C83-4CF2-BDBC-70DDF51D8744}" presName="thickLine" presStyleLbl="alignNode1" presStyleIdx="3" presStyleCnt="5"/>
      <dgm:spPr/>
    </dgm:pt>
    <dgm:pt modelId="{0C645602-6B2F-4B75-B6B8-E618728DC951}" type="pres">
      <dgm:prSet presAssocID="{09244681-9C83-4CF2-BDBC-70DDF51D8744}" presName="horz1" presStyleCnt="0"/>
      <dgm:spPr/>
    </dgm:pt>
    <dgm:pt modelId="{C6BAF1EA-4A99-497D-A96D-E16BD1D5088C}" type="pres">
      <dgm:prSet presAssocID="{09244681-9C83-4CF2-BDBC-70DDF51D8744}" presName="tx1" presStyleLbl="revTx" presStyleIdx="3" presStyleCnt="5"/>
      <dgm:spPr/>
    </dgm:pt>
    <dgm:pt modelId="{FC491579-AE40-4DF0-8896-F6A38091C530}" type="pres">
      <dgm:prSet presAssocID="{09244681-9C83-4CF2-BDBC-70DDF51D8744}" presName="vert1" presStyleCnt="0"/>
      <dgm:spPr/>
    </dgm:pt>
    <dgm:pt modelId="{619AA726-5DB9-44AB-A9DA-2F55936671A0}" type="pres">
      <dgm:prSet presAssocID="{F79C5C01-EE9A-4610-AF2B-C2E5F6348005}" presName="thickLine" presStyleLbl="alignNode1" presStyleIdx="4" presStyleCnt="5"/>
      <dgm:spPr/>
    </dgm:pt>
    <dgm:pt modelId="{32891396-3479-408D-8DCC-B394EBAF282D}" type="pres">
      <dgm:prSet presAssocID="{F79C5C01-EE9A-4610-AF2B-C2E5F6348005}" presName="horz1" presStyleCnt="0"/>
      <dgm:spPr/>
    </dgm:pt>
    <dgm:pt modelId="{EBAC7FB8-ADEC-48DF-971C-D42E4AB93DE4}" type="pres">
      <dgm:prSet presAssocID="{F79C5C01-EE9A-4610-AF2B-C2E5F6348005}" presName="tx1" presStyleLbl="revTx" presStyleIdx="4" presStyleCnt="5"/>
      <dgm:spPr/>
    </dgm:pt>
    <dgm:pt modelId="{1C573B31-B4F1-49A0-82F2-887821437213}" type="pres">
      <dgm:prSet presAssocID="{F79C5C01-EE9A-4610-AF2B-C2E5F6348005}" presName="vert1" presStyleCnt="0"/>
      <dgm:spPr/>
    </dgm:pt>
  </dgm:ptLst>
  <dgm:cxnLst>
    <dgm:cxn modelId="{BD79E721-5B41-4B98-BBA7-B13F87DCD026}" srcId="{84D4B2CE-6019-4E40-AA70-EE7B277C3FEE}" destId="{6FFB4329-F71F-49DF-8ED0-B639EF0FE066}" srcOrd="2" destOrd="0" parTransId="{D68FEDEF-D9F2-4A8E-B0A4-465C74CA4535}" sibTransId="{64872A65-FA5B-433C-A449-502168137FAC}"/>
    <dgm:cxn modelId="{A93F4A4B-5AEE-4DFC-8143-A76D1342BE42}" type="presOf" srcId="{09244681-9C83-4CF2-BDBC-70DDF51D8744}" destId="{C6BAF1EA-4A99-497D-A96D-E16BD1D5088C}" srcOrd="0" destOrd="0" presId="urn:microsoft.com/office/officeart/2008/layout/LinedList"/>
    <dgm:cxn modelId="{AB5E5B4E-BEE6-42AA-B21C-8C044D53CBDB}" srcId="{84D4B2CE-6019-4E40-AA70-EE7B277C3FEE}" destId="{F79C5C01-EE9A-4610-AF2B-C2E5F6348005}" srcOrd="4" destOrd="0" parTransId="{D1D571D2-CA1F-4E5D-8B9F-7815F5A4F6D1}" sibTransId="{DBC7C526-9B71-4B05-BA27-2094B7E9519E}"/>
    <dgm:cxn modelId="{44A9F972-EA4B-45D7-AC3A-9C3636F3310F}" srcId="{84D4B2CE-6019-4E40-AA70-EE7B277C3FEE}" destId="{09244681-9C83-4CF2-BDBC-70DDF51D8744}" srcOrd="3" destOrd="0" parTransId="{F0E5C5BA-6995-46B6-997A-721791AEE237}" sibTransId="{FE7CB61E-2699-472B-BBCC-FA910D138729}"/>
    <dgm:cxn modelId="{CCE12F5A-DC17-4FE2-99C2-B9727C15554E}" type="presOf" srcId="{6FFB4329-F71F-49DF-8ED0-B639EF0FE066}" destId="{A27E6C79-9F2A-4AF6-B999-40E03CE772FB}" srcOrd="0" destOrd="0" presId="urn:microsoft.com/office/officeart/2008/layout/LinedList"/>
    <dgm:cxn modelId="{D40D688C-6A96-4A66-BDA4-E892D1E16147}" type="presOf" srcId="{8A013ED4-634C-43C3-A59B-622F5158C122}" destId="{81195E4A-23C6-472A-B838-2F0A3B9B5C3D}" srcOrd="0" destOrd="0" presId="urn:microsoft.com/office/officeart/2008/layout/LinedList"/>
    <dgm:cxn modelId="{112EC3AF-98EE-4F69-AC8E-F7443AD5BD7D}" type="presOf" srcId="{F79C5C01-EE9A-4610-AF2B-C2E5F6348005}" destId="{EBAC7FB8-ADEC-48DF-971C-D42E4AB93DE4}" srcOrd="0" destOrd="0" presId="urn:microsoft.com/office/officeart/2008/layout/LinedList"/>
    <dgm:cxn modelId="{F5C602C3-6C62-480F-879E-DAFFBC5B9382}" srcId="{84D4B2CE-6019-4E40-AA70-EE7B277C3FEE}" destId="{8A013ED4-634C-43C3-A59B-622F5158C122}" srcOrd="1" destOrd="0" parTransId="{91B799EE-CFD5-470D-9529-594FFE0DDF51}" sibTransId="{77AE0F2F-1143-4E94-B90F-B83D38D92DDC}"/>
    <dgm:cxn modelId="{7899CEC3-16E5-430A-8B76-8AAC3E2DA532}" type="presOf" srcId="{84D4B2CE-6019-4E40-AA70-EE7B277C3FEE}" destId="{0394DF42-501F-4741-B66F-ED26AC447B17}" srcOrd="0" destOrd="0" presId="urn:microsoft.com/office/officeart/2008/layout/LinedList"/>
    <dgm:cxn modelId="{414236EA-FCDA-4AB4-882E-F79F2EAA4B1D}" srcId="{84D4B2CE-6019-4E40-AA70-EE7B277C3FEE}" destId="{C04D39D4-9D16-44FF-B2A8-30784F8C31CC}" srcOrd="0" destOrd="0" parTransId="{0CF439D5-8921-4053-96B8-0D9741D54B94}" sibTransId="{A2E6EDFC-EC19-487A-9013-2720FFC5D754}"/>
    <dgm:cxn modelId="{CE148FFF-AAE7-4BF2-ABFE-83C976C85A0B}" type="presOf" srcId="{C04D39D4-9D16-44FF-B2A8-30784F8C31CC}" destId="{02DC78E4-832F-4F9B-9D6C-B4FDF44216B3}" srcOrd="0" destOrd="0" presId="urn:microsoft.com/office/officeart/2008/layout/LinedList"/>
    <dgm:cxn modelId="{36C1D771-1393-425A-B365-0BF1AD45D2A0}" type="presParOf" srcId="{0394DF42-501F-4741-B66F-ED26AC447B17}" destId="{18F931B1-1401-40E6-B823-1473C0B3B046}" srcOrd="0" destOrd="0" presId="urn:microsoft.com/office/officeart/2008/layout/LinedList"/>
    <dgm:cxn modelId="{A94E5450-F347-4283-B4CB-63F9BC3BDDD6}" type="presParOf" srcId="{0394DF42-501F-4741-B66F-ED26AC447B17}" destId="{8F4C32A4-63A4-44A0-AE2F-506885493596}" srcOrd="1" destOrd="0" presId="urn:microsoft.com/office/officeart/2008/layout/LinedList"/>
    <dgm:cxn modelId="{41391207-0A3F-435E-B54B-CEDE17EEB873}" type="presParOf" srcId="{8F4C32A4-63A4-44A0-AE2F-506885493596}" destId="{02DC78E4-832F-4F9B-9D6C-B4FDF44216B3}" srcOrd="0" destOrd="0" presId="urn:microsoft.com/office/officeart/2008/layout/LinedList"/>
    <dgm:cxn modelId="{28C58F27-9DF5-4B1E-A388-78A5A9D4D5E6}" type="presParOf" srcId="{8F4C32A4-63A4-44A0-AE2F-506885493596}" destId="{38227F4B-D1CD-4211-8F62-0057D424A17C}" srcOrd="1" destOrd="0" presId="urn:microsoft.com/office/officeart/2008/layout/LinedList"/>
    <dgm:cxn modelId="{86C55866-AC37-4BA5-96A3-2645A0531DFB}" type="presParOf" srcId="{0394DF42-501F-4741-B66F-ED26AC447B17}" destId="{AEF33ADF-D3A6-44B8-9E54-3B4296F5DD24}" srcOrd="2" destOrd="0" presId="urn:microsoft.com/office/officeart/2008/layout/LinedList"/>
    <dgm:cxn modelId="{F4340298-4D76-4FCF-B4A5-1A93D3260557}" type="presParOf" srcId="{0394DF42-501F-4741-B66F-ED26AC447B17}" destId="{AB6CDF1C-8542-4BAA-86EA-DC91C7E5E683}" srcOrd="3" destOrd="0" presId="urn:microsoft.com/office/officeart/2008/layout/LinedList"/>
    <dgm:cxn modelId="{545A836F-0390-4A45-AA5E-72C47E66FB99}" type="presParOf" srcId="{AB6CDF1C-8542-4BAA-86EA-DC91C7E5E683}" destId="{81195E4A-23C6-472A-B838-2F0A3B9B5C3D}" srcOrd="0" destOrd="0" presId="urn:microsoft.com/office/officeart/2008/layout/LinedList"/>
    <dgm:cxn modelId="{C0A2C242-8040-4092-909D-99E3B987266A}" type="presParOf" srcId="{AB6CDF1C-8542-4BAA-86EA-DC91C7E5E683}" destId="{672CF819-DA30-4989-B284-663DDDC244FF}" srcOrd="1" destOrd="0" presId="urn:microsoft.com/office/officeart/2008/layout/LinedList"/>
    <dgm:cxn modelId="{267806E9-2028-4AB7-918E-0F56B4347A3B}" type="presParOf" srcId="{0394DF42-501F-4741-B66F-ED26AC447B17}" destId="{092EDD6B-9621-4BEF-99CE-18BF43B0190E}" srcOrd="4" destOrd="0" presId="urn:microsoft.com/office/officeart/2008/layout/LinedList"/>
    <dgm:cxn modelId="{E34E937F-924C-4852-BF09-AD5257EEBEB2}" type="presParOf" srcId="{0394DF42-501F-4741-B66F-ED26AC447B17}" destId="{5C4980C1-72D3-4E67-8EFA-02FD8DB3BBC1}" srcOrd="5" destOrd="0" presId="urn:microsoft.com/office/officeart/2008/layout/LinedList"/>
    <dgm:cxn modelId="{1490BAB4-59C6-4495-AA10-CB64BF668FF7}" type="presParOf" srcId="{5C4980C1-72D3-4E67-8EFA-02FD8DB3BBC1}" destId="{A27E6C79-9F2A-4AF6-B999-40E03CE772FB}" srcOrd="0" destOrd="0" presId="urn:microsoft.com/office/officeart/2008/layout/LinedList"/>
    <dgm:cxn modelId="{6068002F-05FB-43DA-AC00-39CBC0567C11}" type="presParOf" srcId="{5C4980C1-72D3-4E67-8EFA-02FD8DB3BBC1}" destId="{79E1DA9C-F485-4DB5-9E78-96828383D5D1}" srcOrd="1" destOrd="0" presId="urn:microsoft.com/office/officeart/2008/layout/LinedList"/>
    <dgm:cxn modelId="{ABF34856-7C81-4863-AEC1-1E01B037D689}" type="presParOf" srcId="{0394DF42-501F-4741-B66F-ED26AC447B17}" destId="{9BEDCD4B-5E34-4430-90BC-EFF5A38902EB}" srcOrd="6" destOrd="0" presId="urn:microsoft.com/office/officeart/2008/layout/LinedList"/>
    <dgm:cxn modelId="{37B0BB00-1F3D-4D97-8FD7-93A797092986}" type="presParOf" srcId="{0394DF42-501F-4741-B66F-ED26AC447B17}" destId="{0C645602-6B2F-4B75-B6B8-E618728DC951}" srcOrd="7" destOrd="0" presId="urn:microsoft.com/office/officeart/2008/layout/LinedList"/>
    <dgm:cxn modelId="{70E5FB08-C0BD-4912-92DF-80F551C49848}" type="presParOf" srcId="{0C645602-6B2F-4B75-B6B8-E618728DC951}" destId="{C6BAF1EA-4A99-497D-A96D-E16BD1D5088C}" srcOrd="0" destOrd="0" presId="urn:microsoft.com/office/officeart/2008/layout/LinedList"/>
    <dgm:cxn modelId="{D0C27B68-5C6B-49E1-99B4-74FE21E3424C}" type="presParOf" srcId="{0C645602-6B2F-4B75-B6B8-E618728DC951}" destId="{FC491579-AE40-4DF0-8896-F6A38091C530}" srcOrd="1" destOrd="0" presId="urn:microsoft.com/office/officeart/2008/layout/LinedList"/>
    <dgm:cxn modelId="{D222765C-E54E-4E36-9578-004064546D18}" type="presParOf" srcId="{0394DF42-501F-4741-B66F-ED26AC447B17}" destId="{619AA726-5DB9-44AB-A9DA-2F55936671A0}" srcOrd="8" destOrd="0" presId="urn:microsoft.com/office/officeart/2008/layout/LinedList"/>
    <dgm:cxn modelId="{C7DAF17F-8ABC-4925-8E28-1511A522B71D}" type="presParOf" srcId="{0394DF42-501F-4741-B66F-ED26AC447B17}" destId="{32891396-3479-408D-8DCC-B394EBAF282D}" srcOrd="9" destOrd="0" presId="urn:microsoft.com/office/officeart/2008/layout/LinedList"/>
    <dgm:cxn modelId="{F0EF90E4-93B0-4A76-879E-838F5455D64F}" type="presParOf" srcId="{32891396-3479-408D-8DCC-B394EBAF282D}" destId="{EBAC7FB8-ADEC-48DF-971C-D42E4AB93DE4}" srcOrd="0" destOrd="0" presId="urn:microsoft.com/office/officeart/2008/layout/LinedList"/>
    <dgm:cxn modelId="{05C8A483-0465-48F9-84D7-39386F21BEB1}" type="presParOf" srcId="{32891396-3479-408D-8DCC-B394EBAF282D}" destId="{1C573B31-B4F1-49A0-82F2-88782143721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F28548-23F5-4143-AF46-0E224BE3788C}"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GB"/>
        </a:p>
      </dgm:t>
    </dgm:pt>
    <dgm:pt modelId="{23030483-7B9C-4FD4-A2F6-DD94DE1A67E0}">
      <dgm:prSet phldrT="[Text]"/>
      <dgm:spPr/>
      <dgm:t>
        <a:bodyPr/>
        <a:lstStyle/>
        <a:p>
          <a:r>
            <a:rPr lang="en-GB" dirty="0"/>
            <a:t>People </a:t>
          </a:r>
        </a:p>
      </dgm:t>
    </dgm:pt>
    <dgm:pt modelId="{DF224965-B385-4BB8-A393-BCAE4AE03C76}" type="parTrans" cxnId="{6D81EA9B-6A89-41D7-9737-D7D7B6F01ECB}">
      <dgm:prSet/>
      <dgm:spPr/>
      <dgm:t>
        <a:bodyPr/>
        <a:lstStyle/>
        <a:p>
          <a:endParaRPr lang="en-GB"/>
        </a:p>
      </dgm:t>
    </dgm:pt>
    <dgm:pt modelId="{8AF56EAD-C9EA-4FBC-99A5-5A8C5EC766DB}" type="sibTrans" cxnId="{6D81EA9B-6A89-41D7-9737-D7D7B6F01ECB}">
      <dgm:prSet/>
      <dgm:spPr/>
      <dgm:t>
        <a:bodyPr/>
        <a:lstStyle/>
        <a:p>
          <a:endParaRPr lang="en-GB"/>
        </a:p>
      </dgm:t>
    </dgm:pt>
    <dgm:pt modelId="{D2ECD6F7-2BDA-4814-80DE-1351AFAC5272}">
      <dgm:prSet phldrT="[Text]"/>
      <dgm:spPr/>
      <dgm:t>
        <a:bodyPr/>
        <a:lstStyle/>
        <a:p>
          <a:r>
            <a:rPr lang="en-GB" dirty="0"/>
            <a:t>Process</a:t>
          </a:r>
        </a:p>
      </dgm:t>
    </dgm:pt>
    <dgm:pt modelId="{5945B01E-0086-467F-8D71-1A8C18BCCDD3}" type="parTrans" cxnId="{F81777FC-9F2C-4E20-BCC0-EB5250AFAC84}">
      <dgm:prSet/>
      <dgm:spPr/>
      <dgm:t>
        <a:bodyPr/>
        <a:lstStyle/>
        <a:p>
          <a:endParaRPr lang="en-GB"/>
        </a:p>
      </dgm:t>
    </dgm:pt>
    <dgm:pt modelId="{68467261-A5E1-480D-8E08-B35E8967CE6A}" type="sibTrans" cxnId="{F81777FC-9F2C-4E20-BCC0-EB5250AFAC84}">
      <dgm:prSet/>
      <dgm:spPr/>
      <dgm:t>
        <a:bodyPr/>
        <a:lstStyle/>
        <a:p>
          <a:endParaRPr lang="en-GB"/>
        </a:p>
      </dgm:t>
    </dgm:pt>
    <dgm:pt modelId="{60047608-BD20-4D1C-B8C1-2BA3DBF26342}">
      <dgm:prSet phldrT="[Text]"/>
      <dgm:spPr/>
      <dgm:t>
        <a:bodyPr/>
        <a:lstStyle/>
        <a:p>
          <a:r>
            <a:rPr lang="en-GB" dirty="0"/>
            <a:t>Physical evidence</a:t>
          </a:r>
        </a:p>
      </dgm:t>
    </dgm:pt>
    <dgm:pt modelId="{08B22516-1892-4E30-AB4E-00504B7D9980}" type="parTrans" cxnId="{76D21F32-4E99-4E3F-BAF6-3F736AB1B2A7}">
      <dgm:prSet/>
      <dgm:spPr/>
      <dgm:t>
        <a:bodyPr/>
        <a:lstStyle/>
        <a:p>
          <a:endParaRPr lang="en-GB"/>
        </a:p>
      </dgm:t>
    </dgm:pt>
    <dgm:pt modelId="{C1D7CAAD-E7C4-4E96-B4FA-FB76D94E9F63}" type="sibTrans" cxnId="{76D21F32-4E99-4E3F-BAF6-3F736AB1B2A7}">
      <dgm:prSet/>
      <dgm:spPr/>
      <dgm:t>
        <a:bodyPr/>
        <a:lstStyle/>
        <a:p>
          <a:endParaRPr lang="en-GB"/>
        </a:p>
      </dgm:t>
    </dgm:pt>
    <dgm:pt modelId="{638326C0-DCEF-4812-ABE3-BD343D25698C}" type="pres">
      <dgm:prSet presAssocID="{05F28548-23F5-4143-AF46-0E224BE3788C}" presName="Name0" presStyleCnt="0">
        <dgm:presLayoutVars>
          <dgm:chMax val="7"/>
          <dgm:chPref val="7"/>
          <dgm:dir/>
        </dgm:presLayoutVars>
      </dgm:prSet>
      <dgm:spPr/>
    </dgm:pt>
    <dgm:pt modelId="{B61115F0-42E7-41D9-9A3C-4597BA47E496}" type="pres">
      <dgm:prSet presAssocID="{05F28548-23F5-4143-AF46-0E224BE3788C}" presName="Name1" presStyleCnt="0"/>
      <dgm:spPr/>
    </dgm:pt>
    <dgm:pt modelId="{9ED28EAE-A972-4B7E-8E78-D287669F22BB}" type="pres">
      <dgm:prSet presAssocID="{05F28548-23F5-4143-AF46-0E224BE3788C}" presName="cycle" presStyleCnt="0"/>
      <dgm:spPr/>
    </dgm:pt>
    <dgm:pt modelId="{2A80F779-7D00-407E-B395-3B6D4D636423}" type="pres">
      <dgm:prSet presAssocID="{05F28548-23F5-4143-AF46-0E224BE3788C}" presName="srcNode" presStyleLbl="node1" presStyleIdx="0" presStyleCnt="3"/>
      <dgm:spPr/>
    </dgm:pt>
    <dgm:pt modelId="{34A9D29A-C5C9-4F2C-9ECA-759BD26FE459}" type="pres">
      <dgm:prSet presAssocID="{05F28548-23F5-4143-AF46-0E224BE3788C}" presName="conn" presStyleLbl="parChTrans1D2" presStyleIdx="0" presStyleCnt="1"/>
      <dgm:spPr/>
    </dgm:pt>
    <dgm:pt modelId="{AB8B24F0-9AE9-4C09-B029-2502D4F8737E}" type="pres">
      <dgm:prSet presAssocID="{05F28548-23F5-4143-AF46-0E224BE3788C}" presName="extraNode" presStyleLbl="node1" presStyleIdx="0" presStyleCnt="3"/>
      <dgm:spPr/>
    </dgm:pt>
    <dgm:pt modelId="{1BEF5818-4D7A-4213-9B86-1B9660D5DF66}" type="pres">
      <dgm:prSet presAssocID="{05F28548-23F5-4143-AF46-0E224BE3788C}" presName="dstNode" presStyleLbl="node1" presStyleIdx="0" presStyleCnt="3"/>
      <dgm:spPr/>
    </dgm:pt>
    <dgm:pt modelId="{B82703D2-DFB5-471E-8917-789FC5DEA907}" type="pres">
      <dgm:prSet presAssocID="{23030483-7B9C-4FD4-A2F6-DD94DE1A67E0}" presName="text_1" presStyleLbl="node1" presStyleIdx="0" presStyleCnt="3">
        <dgm:presLayoutVars>
          <dgm:bulletEnabled val="1"/>
        </dgm:presLayoutVars>
      </dgm:prSet>
      <dgm:spPr/>
    </dgm:pt>
    <dgm:pt modelId="{2057944E-FDA7-4726-A77D-F50C6026A04C}" type="pres">
      <dgm:prSet presAssocID="{23030483-7B9C-4FD4-A2F6-DD94DE1A67E0}" presName="accent_1" presStyleCnt="0"/>
      <dgm:spPr/>
    </dgm:pt>
    <dgm:pt modelId="{63E4B3C2-C94C-4807-98A8-6E550032F7C0}" type="pres">
      <dgm:prSet presAssocID="{23030483-7B9C-4FD4-A2F6-DD94DE1A67E0}" presName="accentRepeatNode" presStyleLbl="solidFgAcc1" presStyleIdx="0" presStyleCnt="3"/>
      <dgm:spPr>
        <a:blipFill rotWithShape="0">
          <a:blip xmlns:r="http://schemas.openxmlformats.org/officeDocument/2006/relationships" r:embed="rId1"/>
          <a:srcRect/>
          <a:stretch>
            <a:fillRect l="-19000" r="-19000"/>
          </a:stretch>
        </a:blipFill>
      </dgm:spPr>
    </dgm:pt>
    <dgm:pt modelId="{93FFCF03-3E65-4AB2-8C87-375CCFDB50EC}" type="pres">
      <dgm:prSet presAssocID="{D2ECD6F7-2BDA-4814-80DE-1351AFAC5272}" presName="text_2" presStyleLbl="node1" presStyleIdx="1" presStyleCnt="3">
        <dgm:presLayoutVars>
          <dgm:bulletEnabled val="1"/>
        </dgm:presLayoutVars>
      </dgm:prSet>
      <dgm:spPr/>
    </dgm:pt>
    <dgm:pt modelId="{51C2C631-081D-4D82-967B-8F9AEF34A333}" type="pres">
      <dgm:prSet presAssocID="{D2ECD6F7-2BDA-4814-80DE-1351AFAC5272}" presName="accent_2" presStyleCnt="0"/>
      <dgm:spPr/>
    </dgm:pt>
    <dgm:pt modelId="{E4B2C536-358E-4AD9-BE39-1652992E9C90}" type="pres">
      <dgm:prSet presAssocID="{D2ECD6F7-2BDA-4814-80DE-1351AFAC5272}" presName="accentRepeatNode" presStyleLbl="solidFgAcc1" presStyleIdx="1" presStyleCnt="3"/>
      <dgm:spPr>
        <a:blipFill rotWithShape="0">
          <a:blip xmlns:r="http://schemas.openxmlformats.org/officeDocument/2006/relationships" r:embed="rId2"/>
          <a:srcRect/>
          <a:stretch>
            <a:fillRect l="-25000" r="-25000"/>
          </a:stretch>
        </a:blipFill>
      </dgm:spPr>
    </dgm:pt>
    <dgm:pt modelId="{D1E4DF6D-AC41-48DE-B08A-725212142F88}" type="pres">
      <dgm:prSet presAssocID="{60047608-BD20-4D1C-B8C1-2BA3DBF26342}" presName="text_3" presStyleLbl="node1" presStyleIdx="2" presStyleCnt="3">
        <dgm:presLayoutVars>
          <dgm:bulletEnabled val="1"/>
        </dgm:presLayoutVars>
      </dgm:prSet>
      <dgm:spPr/>
    </dgm:pt>
    <dgm:pt modelId="{DDB5637E-DC5D-41FA-A580-276BD9902AFB}" type="pres">
      <dgm:prSet presAssocID="{60047608-BD20-4D1C-B8C1-2BA3DBF26342}" presName="accent_3" presStyleCnt="0"/>
      <dgm:spPr/>
    </dgm:pt>
    <dgm:pt modelId="{38A66EFD-D96D-4DB9-9F88-81B900564F97}" type="pres">
      <dgm:prSet presAssocID="{60047608-BD20-4D1C-B8C1-2BA3DBF26342}" presName="accentRepeatNode" presStyleLbl="solidFgAcc1" presStyleIdx="2" presStyleCnt="3"/>
      <dgm:spPr>
        <a:blipFill rotWithShape="0">
          <a:blip xmlns:r="http://schemas.openxmlformats.org/officeDocument/2006/relationships" r:embed="rId3"/>
          <a:srcRect/>
          <a:stretch>
            <a:fillRect l="-34000" r="-34000"/>
          </a:stretch>
        </a:blipFill>
      </dgm:spPr>
    </dgm:pt>
  </dgm:ptLst>
  <dgm:cxnLst>
    <dgm:cxn modelId="{76D21F32-4E99-4E3F-BAF6-3F736AB1B2A7}" srcId="{05F28548-23F5-4143-AF46-0E224BE3788C}" destId="{60047608-BD20-4D1C-B8C1-2BA3DBF26342}" srcOrd="2" destOrd="0" parTransId="{08B22516-1892-4E30-AB4E-00504B7D9980}" sibTransId="{C1D7CAAD-E7C4-4E96-B4FA-FB76D94E9F63}"/>
    <dgm:cxn modelId="{CED72332-9917-4262-AF27-B667DB922213}" type="presOf" srcId="{8AF56EAD-C9EA-4FBC-99A5-5A8C5EC766DB}" destId="{34A9D29A-C5C9-4F2C-9ECA-759BD26FE459}" srcOrd="0" destOrd="0" presId="urn:microsoft.com/office/officeart/2008/layout/VerticalCurvedList"/>
    <dgm:cxn modelId="{6D81EA9B-6A89-41D7-9737-D7D7B6F01ECB}" srcId="{05F28548-23F5-4143-AF46-0E224BE3788C}" destId="{23030483-7B9C-4FD4-A2F6-DD94DE1A67E0}" srcOrd="0" destOrd="0" parTransId="{DF224965-B385-4BB8-A393-BCAE4AE03C76}" sibTransId="{8AF56EAD-C9EA-4FBC-99A5-5A8C5EC766DB}"/>
    <dgm:cxn modelId="{DDF7E2AF-5747-45CA-97C1-9C3540EB061A}" type="presOf" srcId="{D2ECD6F7-2BDA-4814-80DE-1351AFAC5272}" destId="{93FFCF03-3E65-4AB2-8C87-375CCFDB50EC}" srcOrd="0" destOrd="0" presId="urn:microsoft.com/office/officeart/2008/layout/VerticalCurvedList"/>
    <dgm:cxn modelId="{781424C4-2591-42D7-8495-40C99F3B9EE6}" type="presOf" srcId="{05F28548-23F5-4143-AF46-0E224BE3788C}" destId="{638326C0-DCEF-4812-ABE3-BD343D25698C}" srcOrd="0" destOrd="0" presId="urn:microsoft.com/office/officeart/2008/layout/VerticalCurvedList"/>
    <dgm:cxn modelId="{DC578FCB-E970-4748-B9F9-6D661E1D8EAD}" type="presOf" srcId="{23030483-7B9C-4FD4-A2F6-DD94DE1A67E0}" destId="{B82703D2-DFB5-471E-8917-789FC5DEA907}" srcOrd="0" destOrd="0" presId="urn:microsoft.com/office/officeart/2008/layout/VerticalCurvedList"/>
    <dgm:cxn modelId="{9A3ED0E6-70E7-47F1-BAC9-C29A86A79533}" type="presOf" srcId="{60047608-BD20-4D1C-B8C1-2BA3DBF26342}" destId="{D1E4DF6D-AC41-48DE-B08A-725212142F88}" srcOrd="0" destOrd="0" presId="urn:microsoft.com/office/officeart/2008/layout/VerticalCurvedList"/>
    <dgm:cxn modelId="{F81777FC-9F2C-4E20-BCC0-EB5250AFAC84}" srcId="{05F28548-23F5-4143-AF46-0E224BE3788C}" destId="{D2ECD6F7-2BDA-4814-80DE-1351AFAC5272}" srcOrd="1" destOrd="0" parTransId="{5945B01E-0086-467F-8D71-1A8C18BCCDD3}" sibTransId="{68467261-A5E1-480D-8E08-B35E8967CE6A}"/>
    <dgm:cxn modelId="{AF837D67-E196-4C28-8DF8-5E7BCBD6D0F3}" type="presParOf" srcId="{638326C0-DCEF-4812-ABE3-BD343D25698C}" destId="{B61115F0-42E7-41D9-9A3C-4597BA47E496}" srcOrd="0" destOrd="0" presId="urn:microsoft.com/office/officeart/2008/layout/VerticalCurvedList"/>
    <dgm:cxn modelId="{00C15147-B788-41D1-B4E2-367050404B3C}" type="presParOf" srcId="{B61115F0-42E7-41D9-9A3C-4597BA47E496}" destId="{9ED28EAE-A972-4B7E-8E78-D287669F22BB}" srcOrd="0" destOrd="0" presId="urn:microsoft.com/office/officeart/2008/layout/VerticalCurvedList"/>
    <dgm:cxn modelId="{CB1B007C-B6EC-4516-98BE-D1277723156E}" type="presParOf" srcId="{9ED28EAE-A972-4B7E-8E78-D287669F22BB}" destId="{2A80F779-7D00-407E-B395-3B6D4D636423}" srcOrd="0" destOrd="0" presId="urn:microsoft.com/office/officeart/2008/layout/VerticalCurvedList"/>
    <dgm:cxn modelId="{0F22D16C-A698-435A-BADD-45D70D4C5354}" type="presParOf" srcId="{9ED28EAE-A972-4B7E-8E78-D287669F22BB}" destId="{34A9D29A-C5C9-4F2C-9ECA-759BD26FE459}" srcOrd="1" destOrd="0" presId="urn:microsoft.com/office/officeart/2008/layout/VerticalCurvedList"/>
    <dgm:cxn modelId="{7601320A-F60B-491B-8BA2-63FC0604240D}" type="presParOf" srcId="{9ED28EAE-A972-4B7E-8E78-D287669F22BB}" destId="{AB8B24F0-9AE9-4C09-B029-2502D4F8737E}" srcOrd="2" destOrd="0" presId="urn:microsoft.com/office/officeart/2008/layout/VerticalCurvedList"/>
    <dgm:cxn modelId="{0F17C443-632C-4DE0-899D-394FAC4E8E1A}" type="presParOf" srcId="{9ED28EAE-A972-4B7E-8E78-D287669F22BB}" destId="{1BEF5818-4D7A-4213-9B86-1B9660D5DF66}" srcOrd="3" destOrd="0" presId="urn:microsoft.com/office/officeart/2008/layout/VerticalCurvedList"/>
    <dgm:cxn modelId="{F4AD9567-A952-4E1D-A851-71110CD75442}" type="presParOf" srcId="{B61115F0-42E7-41D9-9A3C-4597BA47E496}" destId="{B82703D2-DFB5-471E-8917-789FC5DEA907}" srcOrd="1" destOrd="0" presId="urn:microsoft.com/office/officeart/2008/layout/VerticalCurvedList"/>
    <dgm:cxn modelId="{01F57FD7-7A7A-4DC3-85E4-8341A24F2DE4}" type="presParOf" srcId="{B61115F0-42E7-41D9-9A3C-4597BA47E496}" destId="{2057944E-FDA7-4726-A77D-F50C6026A04C}" srcOrd="2" destOrd="0" presId="urn:microsoft.com/office/officeart/2008/layout/VerticalCurvedList"/>
    <dgm:cxn modelId="{301E2548-06D0-41BB-94AA-1966CB58E214}" type="presParOf" srcId="{2057944E-FDA7-4726-A77D-F50C6026A04C}" destId="{63E4B3C2-C94C-4807-98A8-6E550032F7C0}" srcOrd="0" destOrd="0" presId="urn:microsoft.com/office/officeart/2008/layout/VerticalCurvedList"/>
    <dgm:cxn modelId="{7CC24EE0-B915-4FCD-91C1-09F09AA1AC1F}" type="presParOf" srcId="{B61115F0-42E7-41D9-9A3C-4597BA47E496}" destId="{93FFCF03-3E65-4AB2-8C87-375CCFDB50EC}" srcOrd="3" destOrd="0" presId="urn:microsoft.com/office/officeart/2008/layout/VerticalCurvedList"/>
    <dgm:cxn modelId="{B4BCD1C7-2079-4D62-BD50-328717A09DE0}" type="presParOf" srcId="{B61115F0-42E7-41D9-9A3C-4597BA47E496}" destId="{51C2C631-081D-4D82-967B-8F9AEF34A333}" srcOrd="4" destOrd="0" presId="urn:microsoft.com/office/officeart/2008/layout/VerticalCurvedList"/>
    <dgm:cxn modelId="{6C56387F-8497-49FD-89AD-8E97DF0C2D43}" type="presParOf" srcId="{51C2C631-081D-4D82-967B-8F9AEF34A333}" destId="{E4B2C536-358E-4AD9-BE39-1652992E9C90}" srcOrd="0" destOrd="0" presId="urn:microsoft.com/office/officeart/2008/layout/VerticalCurvedList"/>
    <dgm:cxn modelId="{4E005509-3D15-44E7-B3EB-9F9123B2BBA7}" type="presParOf" srcId="{B61115F0-42E7-41D9-9A3C-4597BA47E496}" destId="{D1E4DF6D-AC41-48DE-B08A-725212142F88}" srcOrd="5" destOrd="0" presId="urn:microsoft.com/office/officeart/2008/layout/VerticalCurvedList"/>
    <dgm:cxn modelId="{FEF3F98F-9334-4100-A2EF-9ABC8080D11D}" type="presParOf" srcId="{B61115F0-42E7-41D9-9A3C-4597BA47E496}" destId="{DDB5637E-DC5D-41FA-A580-276BD9902AFB}" srcOrd="6" destOrd="0" presId="urn:microsoft.com/office/officeart/2008/layout/VerticalCurvedList"/>
    <dgm:cxn modelId="{ACB5F4A4-4FDE-4C45-94B6-AFA1E038CA3B}" type="presParOf" srcId="{DDB5637E-DC5D-41FA-A580-276BD9902AFB}" destId="{38A66EFD-D96D-4DB9-9F88-81B900564F97}" srcOrd="0" destOrd="0" presId="urn:microsoft.com/office/officeart/2008/layout/VerticalCurv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9E99A1F-9EE4-4E1D-A8AD-8FBE5C201139}"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7DA45F-D7DE-4D59-BC52-2D1D8A6852BD}">
      <dgm:prSet custT="1"/>
      <dgm:spPr/>
      <dgm:t>
        <a:bodyPr/>
        <a:lstStyle/>
        <a:p>
          <a:pPr>
            <a:lnSpc>
              <a:spcPct val="100000"/>
            </a:lnSpc>
          </a:pPr>
          <a:r>
            <a:rPr lang="en-GB" sz="1600" dirty="0"/>
            <a:t>Customer facing staff are key in reflecting the corporate brand.</a:t>
          </a:r>
          <a:endParaRPr lang="en-US" sz="1600" dirty="0"/>
        </a:p>
      </dgm:t>
    </dgm:pt>
    <dgm:pt modelId="{A44B86B8-F28B-4B8F-8F3A-A82348DAD636}" type="parTrans" cxnId="{E98EC71F-1C82-412A-A7E9-748C75A82B89}">
      <dgm:prSet/>
      <dgm:spPr/>
      <dgm:t>
        <a:bodyPr/>
        <a:lstStyle/>
        <a:p>
          <a:endParaRPr lang="en-US"/>
        </a:p>
      </dgm:t>
    </dgm:pt>
    <dgm:pt modelId="{FAE95F4B-4D01-4EE5-9381-3B21F8FD42BE}" type="sibTrans" cxnId="{E98EC71F-1C82-412A-A7E9-748C75A82B89}">
      <dgm:prSet/>
      <dgm:spPr/>
      <dgm:t>
        <a:bodyPr/>
        <a:lstStyle/>
        <a:p>
          <a:pPr>
            <a:lnSpc>
              <a:spcPct val="100000"/>
            </a:lnSpc>
          </a:pPr>
          <a:endParaRPr lang="en-US"/>
        </a:p>
      </dgm:t>
    </dgm:pt>
    <dgm:pt modelId="{771CA05A-81BE-4AE8-ABF5-1349270C782E}">
      <dgm:prSet custT="1"/>
      <dgm:spPr/>
      <dgm:t>
        <a:bodyPr/>
        <a:lstStyle/>
        <a:p>
          <a:pPr>
            <a:lnSpc>
              <a:spcPct val="100000"/>
            </a:lnSpc>
          </a:pPr>
          <a:r>
            <a:rPr lang="en-GB" sz="1600" dirty="0"/>
            <a:t>They help make the service look attractive to the customer.</a:t>
          </a:r>
          <a:endParaRPr lang="en-US" sz="1600" dirty="0"/>
        </a:p>
      </dgm:t>
    </dgm:pt>
    <dgm:pt modelId="{72712D46-2608-49C5-99EC-AA197539840B}" type="parTrans" cxnId="{2D99062A-8644-4B5D-B589-FE3EDC9C7767}">
      <dgm:prSet/>
      <dgm:spPr/>
      <dgm:t>
        <a:bodyPr/>
        <a:lstStyle/>
        <a:p>
          <a:endParaRPr lang="en-US"/>
        </a:p>
      </dgm:t>
    </dgm:pt>
    <dgm:pt modelId="{2D40A820-C70C-4190-8020-ECDC0BEA67EC}" type="sibTrans" cxnId="{2D99062A-8644-4B5D-B589-FE3EDC9C7767}">
      <dgm:prSet/>
      <dgm:spPr/>
      <dgm:t>
        <a:bodyPr/>
        <a:lstStyle/>
        <a:p>
          <a:pPr>
            <a:lnSpc>
              <a:spcPct val="100000"/>
            </a:lnSpc>
          </a:pPr>
          <a:endParaRPr lang="en-US"/>
        </a:p>
      </dgm:t>
    </dgm:pt>
    <dgm:pt modelId="{282EA72E-5287-4AB7-A083-CDE470AE6180}">
      <dgm:prSet custT="1"/>
      <dgm:spPr/>
      <dgm:t>
        <a:bodyPr/>
        <a:lstStyle/>
        <a:p>
          <a:pPr>
            <a:lnSpc>
              <a:spcPct val="100000"/>
            </a:lnSpc>
          </a:pPr>
          <a:r>
            <a:rPr lang="en-GB" sz="1600" dirty="0"/>
            <a:t>Increasing customer loyalty through good customer service. </a:t>
          </a:r>
          <a:endParaRPr lang="en-US" sz="1600" dirty="0"/>
        </a:p>
      </dgm:t>
    </dgm:pt>
    <dgm:pt modelId="{4157F7D2-96A3-4D39-B3EB-0D9F6E4B8CE8}" type="parTrans" cxnId="{FC6685F0-C5CF-46EA-8314-39B01422E6E1}">
      <dgm:prSet/>
      <dgm:spPr/>
      <dgm:t>
        <a:bodyPr/>
        <a:lstStyle/>
        <a:p>
          <a:endParaRPr lang="en-US"/>
        </a:p>
      </dgm:t>
    </dgm:pt>
    <dgm:pt modelId="{54157995-064E-4E42-9911-3F70370837E6}" type="sibTrans" cxnId="{FC6685F0-C5CF-46EA-8314-39B01422E6E1}">
      <dgm:prSet/>
      <dgm:spPr/>
      <dgm:t>
        <a:bodyPr/>
        <a:lstStyle/>
        <a:p>
          <a:pPr>
            <a:lnSpc>
              <a:spcPct val="100000"/>
            </a:lnSpc>
          </a:pPr>
          <a:endParaRPr lang="en-US"/>
        </a:p>
      </dgm:t>
    </dgm:pt>
    <dgm:pt modelId="{FE220C49-7214-4A8B-9719-082145694326}">
      <dgm:prSet custT="1"/>
      <dgm:spPr/>
      <dgm:t>
        <a:bodyPr/>
        <a:lstStyle/>
        <a:p>
          <a:pPr>
            <a:lnSpc>
              <a:spcPct val="100000"/>
            </a:lnSpc>
          </a:pPr>
          <a:r>
            <a:rPr lang="en-GB" sz="1600" dirty="0"/>
            <a:t>Increasing competitive advantage through good customer service. </a:t>
          </a:r>
          <a:endParaRPr lang="en-US" sz="1600" dirty="0"/>
        </a:p>
      </dgm:t>
    </dgm:pt>
    <dgm:pt modelId="{1EDCD059-8847-44F7-9EB4-45D3B5EF9C69}" type="parTrans" cxnId="{BE80FF29-3F35-4B08-AF7A-10B62EF37658}">
      <dgm:prSet/>
      <dgm:spPr/>
      <dgm:t>
        <a:bodyPr/>
        <a:lstStyle/>
        <a:p>
          <a:endParaRPr lang="en-US"/>
        </a:p>
      </dgm:t>
    </dgm:pt>
    <dgm:pt modelId="{A040535D-E1F7-4229-B070-7C2A41629E53}" type="sibTrans" cxnId="{BE80FF29-3F35-4B08-AF7A-10B62EF37658}">
      <dgm:prSet/>
      <dgm:spPr/>
      <dgm:t>
        <a:bodyPr/>
        <a:lstStyle/>
        <a:p>
          <a:pPr>
            <a:lnSpc>
              <a:spcPct val="100000"/>
            </a:lnSpc>
          </a:pPr>
          <a:endParaRPr lang="en-US"/>
        </a:p>
      </dgm:t>
    </dgm:pt>
    <dgm:pt modelId="{5210F92E-303F-46D1-95D6-AB5B2A3B0684}">
      <dgm:prSet custT="1"/>
      <dgm:spPr/>
      <dgm:t>
        <a:bodyPr/>
        <a:lstStyle/>
        <a:p>
          <a:pPr>
            <a:lnSpc>
              <a:spcPct val="100000"/>
            </a:lnSpc>
          </a:pPr>
          <a:r>
            <a:rPr lang="en-GB" sz="1600" dirty="0"/>
            <a:t>Educating customers on how to use the service correctly to increase satisfaction.</a:t>
          </a:r>
          <a:endParaRPr lang="en-US" sz="1600" dirty="0"/>
        </a:p>
      </dgm:t>
    </dgm:pt>
    <dgm:pt modelId="{D950F088-EE58-4BA7-9194-675B12DE5544}" type="parTrans" cxnId="{4FEFFCB4-2672-45AF-A902-90B6E8CE92BB}">
      <dgm:prSet/>
      <dgm:spPr/>
      <dgm:t>
        <a:bodyPr/>
        <a:lstStyle/>
        <a:p>
          <a:endParaRPr lang="en-US"/>
        </a:p>
      </dgm:t>
    </dgm:pt>
    <dgm:pt modelId="{A91697C1-ABE7-43F2-8F91-C5C986310733}" type="sibTrans" cxnId="{4FEFFCB4-2672-45AF-A902-90B6E8CE92BB}">
      <dgm:prSet/>
      <dgm:spPr/>
      <dgm:t>
        <a:bodyPr/>
        <a:lstStyle/>
        <a:p>
          <a:endParaRPr lang="en-US"/>
        </a:p>
      </dgm:t>
    </dgm:pt>
    <dgm:pt modelId="{07A5917E-1B9B-4491-BB08-DDFA53515F69}" type="pres">
      <dgm:prSet presAssocID="{89E99A1F-9EE4-4E1D-A8AD-8FBE5C201139}" presName="root" presStyleCnt="0">
        <dgm:presLayoutVars>
          <dgm:dir/>
          <dgm:resizeHandles val="exact"/>
        </dgm:presLayoutVars>
      </dgm:prSet>
      <dgm:spPr/>
    </dgm:pt>
    <dgm:pt modelId="{2E241475-11F8-4F2C-ADF2-8B2373C5224A}" type="pres">
      <dgm:prSet presAssocID="{047DA45F-D7DE-4D59-BC52-2D1D8A6852BD}" presName="compNode" presStyleCnt="0"/>
      <dgm:spPr/>
    </dgm:pt>
    <dgm:pt modelId="{91DDD7DD-DD2E-463D-9229-F03465D0B31B}" type="pres">
      <dgm:prSet presAssocID="{047DA45F-D7DE-4D59-BC52-2D1D8A6852B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are With Person"/>
        </a:ext>
      </dgm:extLst>
    </dgm:pt>
    <dgm:pt modelId="{0EA2E00E-BD41-4566-8388-EF107693BAFB}" type="pres">
      <dgm:prSet presAssocID="{047DA45F-D7DE-4D59-BC52-2D1D8A6852BD}" presName="spaceRect" presStyleCnt="0"/>
      <dgm:spPr/>
    </dgm:pt>
    <dgm:pt modelId="{FD03ECFD-E846-481C-A849-8BA4D02E25DA}" type="pres">
      <dgm:prSet presAssocID="{047DA45F-D7DE-4D59-BC52-2D1D8A6852BD}" presName="textRect" presStyleLbl="revTx" presStyleIdx="0" presStyleCnt="5">
        <dgm:presLayoutVars>
          <dgm:chMax val="1"/>
          <dgm:chPref val="1"/>
        </dgm:presLayoutVars>
      </dgm:prSet>
      <dgm:spPr/>
    </dgm:pt>
    <dgm:pt modelId="{1DA38D26-7F33-48A7-866A-DE9C5C453237}" type="pres">
      <dgm:prSet presAssocID="{FAE95F4B-4D01-4EE5-9381-3B21F8FD42BE}" presName="sibTrans" presStyleCnt="0"/>
      <dgm:spPr/>
    </dgm:pt>
    <dgm:pt modelId="{93EDB562-B94D-4B9E-8E8C-D9003C41FC37}" type="pres">
      <dgm:prSet presAssocID="{771CA05A-81BE-4AE8-ABF5-1349270C782E}" presName="compNode" presStyleCnt="0"/>
      <dgm:spPr/>
    </dgm:pt>
    <dgm:pt modelId="{856C7E32-5128-4A54-9373-EAEE1E3C2703}" type="pres">
      <dgm:prSet presAssocID="{771CA05A-81BE-4AE8-ABF5-1349270C782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84E83D48-D03F-44BB-9927-DA78826AE94A}" type="pres">
      <dgm:prSet presAssocID="{771CA05A-81BE-4AE8-ABF5-1349270C782E}" presName="spaceRect" presStyleCnt="0"/>
      <dgm:spPr/>
    </dgm:pt>
    <dgm:pt modelId="{67BB5717-87B5-4E7C-AF5C-0A17A4D34DAE}" type="pres">
      <dgm:prSet presAssocID="{771CA05A-81BE-4AE8-ABF5-1349270C782E}" presName="textRect" presStyleLbl="revTx" presStyleIdx="1" presStyleCnt="5">
        <dgm:presLayoutVars>
          <dgm:chMax val="1"/>
          <dgm:chPref val="1"/>
        </dgm:presLayoutVars>
      </dgm:prSet>
      <dgm:spPr/>
    </dgm:pt>
    <dgm:pt modelId="{2B987BD1-0D07-4303-8A6B-7620798B967A}" type="pres">
      <dgm:prSet presAssocID="{2D40A820-C70C-4190-8020-ECDC0BEA67EC}" presName="sibTrans" presStyleCnt="0"/>
      <dgm:spPr/>
    </dgm:pt>
    <dgm:pt modelId="{243B68DE-D3F1-4066-AC80-521857597DF5}" type="pres">
      <dgm:prSet presAssocID="{282EA72E-5287-4AB7-A083-CDE470AE6180}" presName="compNode" presStyleCnt="0"/>
      <dgm:spPr/>
    </dgm:pt>
    <dgm:pt modelId="{529A2E48-9EA7-4A5C-BE85-52A3293B0E9F}" type="pres">
      <dgm:prSet presAssocID="{282EA72E-5287-4AB7-A083-CDE470AE618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re With Person"/>
        </a:ext>
      </dgm:extLst>
    </dgm:pt>
    <dgm:pt modelId="{108B627E-B3BE-4D55-92F6-A456F0C5B743}" type="pres">
      <dgm:prSet presAssocID="{282EA72E-5287-4AB7-A083-CDE470AE6180}" presName="spaceRect" presStyleCnt="0"/>
      <dgm:spPr/>
    </dgm:pt>
    <dgm:pt modelId="{F9CBDD64-607F-4B02-8E88-8508A88377E1}" type="pres">
      <dgm:prSet presAssocID="{282EA72E-5287-4AB7-A083-CDE470AE6180}" presName="textRect" presStyleLbl="revTx" presStyleIdx="2" presStyleCnt="5">
        <dgm:presLayoutVars>
          <dgm:chMax val="1"/>
          <dgm:chPref val="1"/>
        </dgm:presLayoutVars>
      </dgm:prSet>
      <dgm:spPr/>
    </dgm:pt>
    <dgm:pt modelId="{F8D2FEF0-B3ED-4F7E-BA50-D3BB4C6DB76B}" type="pres">
      <dgm:prSet presAssocID="{54157995-064E-4E42-9911-3F70370837E6}" presName="sibTrans" presStyleCnt="0"/>
      <dgm:spPr/>
    </dgm:pt>
    <dgm:pt modelId="{EFE51048-7B2A-4F84-83A3-22A17E9AC621}" type="pres">
      <dgm:prSet presAssocID="{FE220C49-7214-4A8B-9719-082145694326}" presName="compNode" presStyleCnt="0"/>
      <dgm:spPr/>
    </dgm:pt>
    <dgm:pt modelId="{9A4FD89B-9B26-49B1-8429-8F818A6698A2}" type="pres">
      <dgm:prSet presAssocID="{FE220C49-7214-4A8B-9719-08214569432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3A4A7172-5FDA-45A9-AA05-233686EB12CA}" type="pres">
      <dgm:prSet presAssocID="{FE220C49-7214-4A8B-9719-082145694326}" presName="spaceRect" presStyleCnt="0"/>
      <dgm:spPr/>
    </dgm:pt>
    <dgm:pt modelId="{C6917544-B1EC-4C7A-B156-4F76AE4A19CF}" type="pres">
      <dgm:prSet presAssocID="{FE220C49-7214-4A8B-9719-082145694326}" presName="textRect" presStyleLbl="revTx" presStyleIdx="3" presStyleCnt="5">
        <dgm:presLayoutVars>
          <dgm:chMax val="1"/>
          <dgm:chPref val="1"/>
        </dgm:presLayoutVars>
      </dgm:prSet>
      <dgm:spPr/>
    </dgm:pt>
    <dgm:pt modelId="{6D21AD57-E416-4999-B593-7E5B8A944337}" type="pres">
      <dgm:prSet presAssocID="{A040535D-E1F7-4229-B070-7C2A41629E53}" presName="sibTrans" presStyleCnt="0"/>
      <dgm:spPr/>
    </dgm:pt>
    <dgm:pt modelId="{0B3E0DE4-56D2-4339-B6F3-838C448906CE}" type="pres">
      <dgm:prSet presAssocID="{5210F92E-303F-46D1-95D6-AB5B2A3B0684}" presName="compNode" presStyleCnt="0"/>
      <dgm:spPr/>
    </dgm:pt>
    <dgm:pt modelId="{77AE1D11-D6B2-4570-9E7C-646D87DA620E}" type="pres">
      <dgm:prSet presAssocID="{5210F92E-303F-46D1-95D6-AB5B2A3B068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13488EFF-E76B-4A7E-AC81-EBF0DD2C98AA}" type="pres">
      <dgm:prSet presAssocID="{5210F92E-303F-46D1-95D6-AB5B2A3B0684}" presName="spaceRect" presStyleCnt="0"/>
      <dgm:spPr/>
    </dgm:pt>
    <dgm:pt modelId="{1C35C6CC-390C-47B2-AF8A-CBE438076496}" type="pres">
      <dgm:prSet presAssocID="{5210F92E-303F-46D1-95D6-AB5B2A3B0684}" presName="textRect" presStyleLbl="revTx" presStyleIdx="4" presStyleCnt="5">
        <dgm:presLayoutVars>
          <dgm:chMax val="1"/>
          <dgm:chPref val="1"/>
        </dgm:presLayoutVars>
      </dgm:prSet>
      <dgm:spPr/>
    </dgm:pt>
  </dgm:ptLst>
  <dgm:cxnLst>
    <dgm:cxn modelId="{C2927400-E602-4C8C-934E-C7706F59C056}" type="presOf" srcId="{5210F92E-303F-46D1-95D6-AB5B2A3B0684}" destId="{1C35C6CC-390C-47B2-AF8A-CBE438076496}" srcOrd="0" destOrd="0" presId="urn:microsoft.com/office/officeart/2018/2/layout/IconLabelList"/>
    <dgm:cxn modelId="{E98EC71F-1C82-412A-A7E9-748C75A82B89}" srcId="{89E99A1F-9EE4-4E1D-A8AD-8FBE5C201139}" destId="{047DA45F-D7DE-4D59-BC52-2D1D8A6852BD}" srcOrd="0" destOrd="0" parTransId="{A44B86B8-F28B-4B8F-8F3A-A82348DAD636}" sibTransId="{FAE95F4B-4D01-4EE5-9381-3B21F8FD42BE}"/>
    <dgm:cxn modelId="{BE80FF29-3F35-4B08-AF7A-10B62EF37658}" srcId="{89E99A1F-9EE4-4E1D-A8AD-8FBE5C201139}" destId="{FE220C49-7214-4A8B-9719-082145694326}" srcOrd="3" destOrd="0" parTransId="{1EDCD059-8847-44F7-9EB4-45D3B5EF9C69}" sibTransId="{A040535D-E1F7-4229-B070-7C2A41629E53}"/>
    <dgm:cxn modelId="{2D99062A-8644-4B5D-B589-FE3EDC9C7767}" srcId="{89E99A1F-9EE4-4E1D-A8AD-8FBE5C201139}" destId="{771CA05A-81BE-4AE8-ABF5-1349270C782E}" srcOrd="1" destOrd="0" parTransId="{72712D46-2608-49C5-99EC-AA197539840B}" sibTransId="{2D40A820-C70C-4190-8020-ECDC0BEA67EC}"/>
    <dgm:cxn modelId="{6C5D7230-C462-4804-A75B-536DD25F5E64}" type="presOf" srcId="{282EA72E-5287-4AB7-A083-CDE470AE6180}" destId="{F9CBDD64-607F-4B02-8E88-8508A88377E1}" srcOrd="0" destOrd="0" presId="urn:microsoft.com/office/officeart/2018/2/layout/IconLabelList"/>
    <dgm:cxn modelId="{A6F99139-52C7-4D97-A5D4-3C2F79831BC4}" type="presOf" srcId="{047DA45F-D7DE-4D59-BC52-2D1D8A6852BD}" destId="{FD03ECFD-E846-481C-A849-8BA4D02E25DA}" srcOrd="0" destOrd="0" presId="urn:microsoft.com/office/officeart/2018/2/layout/IconLabelList"/>
    <dgm:cxn modelId="{4FEFFCB4-2672-45AF-A902-90B6E8CE92BB}" srcId="{89E99A1F-9EE4-4E1D-A8AD-8FBE5C201139}" destId="{5210F92E-303F-46D1-95D6-AB5B2A3B0684}" srcOrd="4" destOrd="0" parTransId="{D950F088-EE58-4BA7-9194-675B12DE5544}" sibTransId="{A91697C1-ABE7-43F2-8F91-C5C986310733}"/>
    <dgm:cxn modelId="{9D8B39E1-0329-4967-BB8A-774A62AF019B}" type="presOf" srcId="{FE220C49-7214-4A8B-9719-082145694326}" destId="{C6917544-B1EC-4C7A-B156-4F76AE4A19CF}" srcOrd="0" destOrd="0" presId="urn:microsoft.com/office/officeart/2018/2/layout/IconLabelList"/>
    <dgm:cxn modelId="{84E9B6E8-3318-4DDE-A80E-4456795E737F}" type="presOf" srcId="{89E99A1F-9EE4-4E1D-A8AD-8FBE5C201139}" destId="{07A5917E-1B9B-4491-BB08-DDFA53515F69}" srcOrd="0" destOrd="0" presId="urn:microsoft.com/office/officeart/2018/2/layout/IconLabelList"/>
    <dgm:cxn modelId="{50FBAEED-B250-4E29-968F-1A9FC1881460}" type="presOf" srcId="{771CA05A-81BE-4AE8-ABF5-1349270C782E}" destId="{67BB5717-87B5-4E7C-AF5C-0A17A4D34DAE}" srcOrd="0" destOrd="0" presId="urn:microsoft.com/office/officeart/2018/2/layout/IconLabelList"/>
    <dgm:cxn modelId="{FC6685F0-C5CF-46EA-8314-39B01422E6E1}" srcId="{89E99A1F-9EE4-4E1D-A8AD-8FBE5C201139}" destId="{282EA72E-5287-4AB7-A083-CDE470AE6180}" srcOrd="2" destOrd="0" parTransId="{4157F7D2-96A3-4D39-B3EB-0D9F6E4B8CE8}" sibTransId="{54157995-064E-4E42-9911-3F70370837E6}"/>
    <dgm:cxn modelId="{FF5C3669-E520-4F6F-84B2-99499DF2D972}" type="presParOf" srcId="{07A5917E-1B9B-4491-BB08-DDFA53515F69}" destId="{2E241475-11F8-4F2C-ADF2-8B2373C5224A}" srcOrd="0" destOrd="0" presId="urn:microsoft.com/office/officeart/2018/2/layout/IconLabelList"/>
    <dgm:cxn modelId="{992A5834-9199-4C3E-9890-431E376035EA}" type="presParOf" srcId="{2E241475-11F8-4F2C-ADF2-8B2373C5224A}" destId="{91DDD7DD-DD2E-463D-9229-F03465D0B31B}" srcOrd="0" destOrd="0" presId="urn:microsoft.com/office/officeart/2018/2/layout/IconLabelList"/>
    <dgm:cxn modelId="{E4F5CB82-7B3E-416C-8842-D294729B3297}" type="presParOf" srcId="{2E241475-11F8-4F2C-ADF2-8B2373C5224A}" destId="{0EA2E00E-BD41-4566-8388-EF107693BAFB}" srcOrd="1" destOrd="0" presId="urn:microsoft.com/office/officeart/2018/2/layout/IconLabelList"/>
    <dgm:cxn modelId="{C7DF5F63-C786-442B-9D1F-C41517B581F6}" type="presParOf" srcId="{2E241475-11F8-4F2C-ADF2-8B2373C5224A}" destId="{FD03ECFD-E846-481C-A849-8BA4D02E25DA}" srcOrd="2" destOrd="0" presId="urn:microsoft.com/office/officeart/2018/2/layout/IconLabelList"/>
    <dgm:cxn modelId="{E81F7CEA-A834-4D57-8242-515EC59A4EE1}" type="presParOf" srcId="{07A5917E-1B9B-4491-BB08-DDFA53515F69}" destId="{1DA38D26-7F33-48A7-866A-DE9C5C453237}" srcOrd="1" destOrd="0" presId="urn:microsoft.com/office/officeart/2018/2/layout/IconLabelList"/>
    <dgm:cxn modelId="{DBC1AA0C-BB85-47E8-87AB-C6FC9B6BC308}" type="presParOf" srcId="{07A5917E-1B9B-4491-BB08-DDFA53515F69}" destId="{93EDB562-B94D-4B9E-8E8C-D9003C41FC37}" srcOrd="2" destOrd="0" presId="urn:microsoft.com/office/officeart/2018/2/layout/IconLabelList"/>
    <dgm:cxn modelId="{C18469CE-55CF-4A03-94A1-A58E29F1C257}" type="presParOf" srcId="{93EDB562-B94D-4B9E-8E8C-D9003C41FC37}" destId="{856C7E32-5128-4A54-9373-EAEE1E3C2703}" srcOrd="0" destOrd="0" presId="urn:microsoft.com/office/officeart/2018/2/layout/IconLabelList"/>
    <dgm:cxn modelId="{5C7505B4-B99C-4AC8-83FB-ED0FB0D4A7FA}" type="presParOf" srcId="{93EDB562-B94D-4B9E-8E8C-D9003C41FC37}" destId="{84E83D48-D03F-44BB-9927-DA78826AE94A}" srcOrd="1" destOrd="0" presId="urn:microsoft.com/office/officeart/2018/2/layout/IconLabelList"/>
    <dgm:cxn modelId="{3205F1D5-A1A2-430C-A79A-4CE0A9A14E9E}" type="presParOf" srcId="{93EDB562-B94D-4B9E-8E8C-D9003C41FC37}" destId="{67BB5717-87B5-4E7C-AF5C-0A17A4D34DAE}" srcOrd="2" destOrd="0" presId="urn:microsoft.com/office/officeart/2018/2/layout/IconLabelList"/>
    <dgm:cxn modelId="{3EEC4AB0-2AAE-4617-81BF-7E58E07F3E44}" type="presParOf" srcId="{07A5917E-1B9B-4491-BB08-DDFA53515F69}" destId="{2B987BD1-0D07-4303-8A6B-7620798B967A}" srcOrd="3" destOrd="0" presId="urn:microsoft.com/office/officeart/2018/2/layout/IconLabelList"/>
    <dgm:cxn modelId="{057C3EE5-694C-442B-B952-01B788BAF8B0}" type="presParOf" srcId="{07A5917E-1B9B-4491-BB08-DDFA53515F69}" destId="{243B68DE-D3F1-4066-AC80-521857597DF5}" srcOrd="4" destOrd="0" presId="urn:microsoft.com/office/officeart/2018/2/layout/IconLabelList"/>
    <dgm:cxn modelId="{88F27CC9-5B0A-4005-8006-FDD7E21BE0B0}" type="presParOf" srcId="{243B68DE-D3F1-4066-AC80-521857597DF5}" destId="{529A2E48-9EA7-4A5C-BE85-52A3293B0E9F}" srcOrd="0" destOrd="0" presId="urn:microsoft.com/office/officeart/2018/2/layout/IconLabelList"/>
    <dgm:cxn modelId="{5432A26F-820A-41D1-B551-E0F7B17B142C}" type="presParOf" srcId="{243B68DE-D3F1-4066-AC80-521857597DF5}" destId="{108B627E-B3BE-4D55-92F6-A456F0C5B743}" srcOrd="1" destOrd="0" presId="urn:microsoft.com/office/officeart/2018/2/layout/IconLabelList"/>
    <dgm:cxn modelId="{824CEF4B-B104-49D2-98E6-456D84B1D2FE}" type="presParOf" srcId="{243B68DE-D3F1-4066-AC80-521857597DF5}" destId="{F9CBDD64-607F-4B02-8E88-8508A88377E1}" srcOrd="2" destOrd="0" presId="urn:microsoft.com/office/officeart/2018/2/layout/IconLabelList"/>
    <dgm:cxn modelId="{7947BEB4-ECD1-4CC7-8121-9326C2967850}" type="presParOf" srcId="{07A5917E-1B9B-4491-BB08-DDFA53515F69}" destId="{F8D2FEF0-B3ED-4F7E-BA50-D3BB4C6DB76B}" srcOrd="5" destOrd="0" presId="urn:microsoft.com/office/officeart/2018/2/layout/IconLabelList"/>
    <dgm:cxn modelId="{FF004B82-F8BD-4A89-89D5-0B40FAE61783}" type="presParOf" srcId="{07A5917E-1B9B-4491-BB08-DDFA53515F69}" destId="{EFE51048-7B2A-4F84-83A3-22A17E9AC621}" srcOrd="6" destOrd="0" presId="urn:microsoft.com/office/officeart/2018/2/layout/IconLabelList"/>
    <dgm:cxn modelId="{26E84DFA-8443-4F03-9D7A-8E2CE81FA7FE}" type="presParOf" srcId="{EFE51048-7B2A-4F84-83A3-22A17E9AC621}" destId="{9A4FD89B-9B26-49B1-8429-8F818A6698A2}" srcOrd="0" destOrd="0" presId="urn:microsoft.com/office/officeart/2018/2/layout/IconLabelList"/>
    <dgm:cxn modelId="{6DAAC9DD-5177-4083-B7EB-144E7CE34432}" type="presParOf" srcId="{EFE51048-7B2A-4F84-83A3-22A17E9AC621}" destId="{3A4A7172-5FDA-45A9-AA05-233686EB12CA}" srcOrd="1" destOrd="0" presId="urn:microsoft.com/office/officeart/2018/2/layout/IconLabelList"/>
    <dgm:cxn modelId="{5F6AB74F-1B7E-41BF-BFDE-D771388504FC}" type="presParOf" srcId="{EFE51048-7B2A-4F84-83A3-22A17E9AC621}" destId="{C6917544-B1EC-4C7A-B156-4F76AE4A19CF}" srcOrd="2" destOrd="0" presId="urn:microsoft.com/office/officeart/2018/2/layout/IconLabelList"/>
    <dgm:cxn modelId="{311F8AE3-C068-4D91-91FC-94BFA92FDB68}" type="presParOf" srcId="{07A5917E-1B9B-4491-BB08-DDFA53515F69}" destId="{6D21AD57-E416-4999-B593-7E5B8A944337}" srcOrd="7" destOrd="0" presId="urn:microsoft.com/office/officeart/2018/2/layout/IconLabelList"/>
    <dgm:cxn modelId="{0F2B325D-513C-4D6B-9B8C-DC2B4065DC9B}" type="presParOf" srcId="{07A5917E-1B9B-4491-BB08-DDFA53515F69}" destId="{0B3E0DE4-56D2-4339-B6F3-838C448906CE}" srcOrd="8" destOrd="0" presId="urn:microsoft.com/office/officeart/2018/2/layout/IconLabelList"/>
    <dgm:cxn modelId="{376F6FCD-702A-4B42-AFB8-B45EDCD612E9}" type="presParOf" srcId="{0B3E0DE4-56D2-4339-B6F3-838C448906CE}" destId="{77AE1D11-D6B2-4570-9E7C-646D87DA620E}" srcOrd="0" destOrd="0" presId="urn:microsoft.com/office/officeart/2018/2/layout/IconLabelList"/>
    <dgm:cxn modelId="{97EBAB21-1698-4AFC-B7AC-2E0C89D61B50}" type="presParOf" srcId="{0B3E0DE4-56D2-4339-B6F3-838C448906CE}" destId="{13488EFF-E76B-4A7E-AC81-EBF0DD2C98AA}" srcOrd="1" destOrd="0" presId="urn:microsoft.com/office/officeart/2018/2/layout/IconLabelList"/>
    <dgm:cxn modelId="{82F87D34-6D8A-491F-8118-4D0AA887C2A5}" type="presParOf" srcId="{0B3E0DE4-56D2-4339-B6F3-838C448906CE}" destId="{1C35C6CC-390C-47B2-AF8A-CBE43807649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911A5D-9B97-4DC5-B720-53FBC820E301}"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E214DF3E-43BA-4CC5-978C-E7DB321EC113}">
      <dgm:prSet phldrT="[Text]"/>
      <dgm:spPr/>
      <dgm:t>
        <a:bodyPr/>
        <a:lstStyle/>
        <a:p>
          <a:r>
            <a:rPr lang="en-GB" dirty="0"/>
            <a:t>Before sales</a:t>
          </a:r>
        </a:p>
      </dgm:t>
    </dgm:pt>
    <dgm:pt modelId="{33015403-979F-4F1C-B868-7EAC50A9DCEF}" type="parTrans" cxnId="{536F6AE2-6FAE-494F-8391-E722191F48C3}">
      <dgm:prSet/>
      <dgm:spPr/>
      <dgm:t>
        <a:bodyPr/>
        <a:lstStyle/>
        <a:p>
          <a:endParaRPr lang="en-GB"/>
        </a:p>
      </dgm:t>
    </dgm:pt>
    <dgm:pt modelId="{C0BD6BE0-1F7D-4C54-9744-A8D49BF0CEA8}" type="sibTrans" cxnId="{536F6AE2-6FAE-494F-8391-E722191F48C3}">
      <dgm:prSet/>
      <dgm:spPr/>
      <dgm:t>
        <a:bodyPr/>
        <a:lstStyle/>
        <a:p>
          <a:endParaRPr lang="en-GB"/>
        </a:p>
      </dgm:t>
    </dgm:pt>
    <dgm:pt modelId="{E495E37D-D40B-45DB-8C13-B645ADCFA275}">
      <dgm:prSet phldrT="[Text]"/>
      <dgm:spPr/>
      <dgm:t>
        <a:bodyPr/>
        <a:lstStyle/>
        <a:p>
          <a:r>
            <a:rPr lang="en-GB" dirty="0"/>
            <a:t>Information delivery</a:t>
          </a:r>
        </a:p>
      </dgm:t>
    </dgm:pt>
    <dgm:pt modelId="{AD31954D-56CC-40D2-8842-BE163DA64B6E}" type="parTrans" cxnId="{0A2E6885-1BCD-48FF-ABFE-351C48BBB1F5}">
      <dgm:prSet/>
      <dgm:spPr/>
      <dgm:t>
        <a:bodyPr/>
        <a:lstStyle/>
        <a:p>
          <a:endParaRPr lang="en-GB"/>
        </a:p>
      </dgm:t>
    </dgm:pt>
    <dgm:pt modelId="{AE498832-7483-4C96-874A-8BE86227DD3A}" type="sibTrans" cxnId="{0A2E6885-1BCD-48FF-ABFE-351C48BBB1F5}">
      <dgm:prSet/>
      <dgm:spPr/>
      <dgm:t>
        <a:bodyPr/>
        <a:lstStyle/>
        <a:p>
          <a:endParaRPr lang="en-GB"/>
        </a:p>
      </dgm:t>
    </dgm:pt>
    <dgm:pt modelId="{98054966-BBA7-4A03-89B6-4F1FA8EFEED1}">
      <dgm:prSet phldrT="[Text]"/>
      <dgm:spPr/>
      <dgm:t>
        <a:bodyPr/>
        <a:lstStyle/>
        <a:p>
          <a:r>
            <a:rPr lang="en-GB" dirty="0"/>
            <a:t>During sales</a:t>
          </a:r>
        </a:p>
      </dgm:t>
    </dgm:pt>
    <dgm:pt modelId="{78AD197D-4743-4578-8756-5A797D9E149B}" type="parTrans" cxnId="{E2FE8806-F257-4728-A1CB-D6FA9DA603F3}">
      <dgm:prSet/>
      <dgm:spPr/>
      <dgm:t>
        <a:bodyPr/>
        <a:lstStyle/>
        <a:p>
          <a:endParaRPr lang="en-GB"/>
        </a:p>
      </dgm:t>
    </dgm:pt>
    <dgm:pt modelId="{B4AAF127-B355-4D4E-869B-038E708BEB8F}" type="sibTrans" cxnId="{E2FE8806-F257-4728-A1CB-D6FA9DA603F3}">
      <dgm:prSet/>
      <dgm:spPr/>
      <dgm:t>
        <a:bodyPr/>
        <a:lstStyle/>
        <a:p>
          <a:endParaRPr lang="en-GB"/>
        </a:p>
      </dgm:t>
    </dgm:pt>
    <dgm:pt modelId="{4FD6F5B3-D9A6-4CE2-B972-B8488A4C0F03}">
      <dgm:prSet phldrT="[Text]"/>
      <dgm:spPr/>
      <dgm:t>
        <a:bodyPr/>
        <a:lstStyle/>
        <a:p>
          <a:r>
            <a:rPr lang="en-GB" dirty="0"/>
            <a:t>Education and information</a:t>
          </a:r>
        </a:p>
      </dgm:t>
    </dgm:pt>
    <dgm:pt modelId="{8D4D0C30-EA46-4873-9874-3F3BD72E6C63}" type="parTrans" cxnId="{9192A702-368F-4FD8-9602-1093BF77C21F}">
      <dgm:prSet/>
      <dgm:spPr/>
      <dgm:t>
        <a:bodyPr/>
        <a:lstStyle/>
        <a:p>
          <a:endParaRPr lang="en-GB"/>
        </a:p>
      </dgm:t>
    </dgm:pt>
    <dgm:pt modelId="{8074725C-15EF-4306-966F-8C519582035E}" type="sibTrans" cxnId="{9192A702-368F-4FD8-9602-1093BF77C21F}">
      <dgm:prSet/>
      <dgm:spPr/>
      <dgm:t>
        <a:bodyPr/>
        <a:lstStyle/>
        <a:p>
          <a:endParaRPr lang="en-GB"/>
        </a:p>
      </dgm:t>
    </dgm:pt>
    <dgm:pt modelId="{B5B791E7-8DCD-4021-9870-76B3EB6FDEBE}">
      <dgm:prSet phldrT="[Text]"/>
      <dgm:spPr/>
      <dgm:t>
        <a:bodyPr/>
        <a:lstStyle/>
        <a:p>
          <a:r>
            <a:rPr lang="en-GB" dirty="0"/>
            <a:t>After sales </a:t>
          </a:r>
        </a:p>
      </dgm:t>
    </dgm:pt>
    <dgm:pt modelId="{F0F5D787-003B-45A7-B8F9-CA223844CB7F}" type="parTrans" cxnId="{846DF6D0-ACA0-40FF-AB8E-0624643EED97}">
      <dgm:prSet/>
      <dgm:spPr/>
      <dgm:t>
        <a:bodyPr/>
        <a:lstStyle/>
        <a:p>
          <a:endParaRPr lang="en-GB"/>
        </a:p>
      </dgm:t>
    </dgm:pt>
    <dgm:pt modelId="{46BB70F2-31B1-4F6F-BCED-6E2792C591ED}" type="sibTrans" cxnId="{846DF6D0-ACA0-40FF-AB8E-0624643EED97}">
      <dgm:prSet/>
      <dgm:spPr/>
      <dgm:t>
        <a:bodyPr/>
        <a:lstStyle/>
        <a:p>
          <a:endParaRPr lang="en-GB"/>
        </a:p>
      </dgm:t>
    </dgm:pt>
    <dgm:pt modelId="{B1731ACC-6A46-4454-B6B5-9FFDF0ED4996}">
      <dgm:prSet phldrT="[Text]"/>
      <dgm:spPr/>
      <dgm:t>
        <a:bodyPr/>
        <a:lstStyle/>
        <a:p>
          <a:r>
            <a:rPr lang="en-GB" dirty="0"/>
            <a:t>Issue resolution</a:t>
          </a:r>
        </a:p>
      </dgm:t>
    </dgm:pt>
    <dgm:pt modelId="{911311E5-C3FB-42DF-9224-C51E4FB06CF5}" type="parTrans" cxnId="{A9AB8E18-9975-4500-82AD-AD374034E73D}">
      <dgm:prSet/>
      <dgm:spPr/>
      <dgm:t>
        <a:bodyPr/>
        <a:lstStyle/>
        <a:p>
          <a:endParaRPr lang="en-GB"/>
        </a:p>
      </dgm:t>
    </dgm:pt>
    <dgm:pt modelId="{182C4C1A-E73B-4C86-9C21-16BCDFEDBA8E}" type="sibTrans" cxnId="{A9AB8E18-9975-4500-82AD-AD374034E73D}">
      <dgm:prSet/>
      <dgm:spPr/>
      <dgm:t>
        <a:bodyPr/>
        <a:lstStyle/>
        <a:p>
          <a:endParaRPr lang="en-GB"/>
        </a:p>
      </dgm:t>
    </dgm:pt>
    <dgm:pt modelId="{6832D56C-0594-4B0C-88E9-400AE4F2F780}" type="pres">
      <dgm:prSet presAssocID="{14911A5D-9B97-4DC5-B720-53FBC820E301}" presName="Name0" presStyleCnt="0">
        <dgm:presLayoutVars>
          <dgm:dir/>
          <dgm:animLvl val="lvl"/>
          <dgm:resizeHandles val="exact"/>
        </dgm:presLayoutVars>
      </dgm:prSet>
      <dgm:spPr/>
    </dgm:pt>
    <dgm:pt modelId="{983C5383-B7B2-4D5E-AF71-1BF05DD861AF}" type="pres">
      <dgm:prSet presAssocID="{E214DF3E-43BA-4CC5-978C-E7DB321EC113}" presName="linNode" presStyleCnt="0"/>
      <dgm:spPr/>
    </dgm:pt>
    <dgm:pt modelId="{50A57BEC-DB3E-4C39-BE6A-5016D18E66A1}" type="pres">
      <dgm:prSet presAssocID="{E214DF3E-43BA-4CC5-978C-E7DB321EC113}" presName="parTx" presStyleLbl="revTx" presStyleIdx="0" presStyleCnt="3">
        <dgm:presLayoutVars>
          <dgm:chMax val="1"/>
          <dgm:bulletEnabled val="1"/>
        </dgm:presLayoutVars>
      </dgm:prSet>
      <dgm:spPr/>
    </dgm:pt>
    <dgm:pt modelId="{C1749B54-1F63-4F50-B9F4-D962499518EB}" type="pres">
      <dgm:prSet presAssocID="{E214DF3E-43BA-4CC5-978C-E7DB321EC113}" presName="bracket" presStyleLbl="parChTrans1D1" presStyleIdx="0" presStyleCnt="3"/>
      <dgm:spPr/>
    </dgm:pt>
    <dgm:pt modelId="{2AE6F9D9-3E57-45FD-8263-5CBFD2135B0B}" type="pres">
      <dgm:prSet presAssocID="{E214DF3E-43BA-4CC5-978C-E7DB321EC113}" presName="spH" presStyleCnt="0"/>
      <dgm:spPr/>
    </dgm:pt>
    <dgm:pt modelId="{0F79A4B9-63D1-4B33-AE17-7C24C742C904}" type="pres">
      <dgm:prSet presAssocID="{E214DF3E-43BA-4CC5-978C-E7DB321EC113}" presName="desTx" presStyleLbl="node1" presStyleIdx="0" presStyleCnt="3">
        <dgm:presLayoutVars>
          <dgm:bulletEnabled val="1"/>
        </dgm:presLayoutVars>
      </dgm:prSet>
      <dgm:spPr/>
    </dgm:pt>
    <dgm:pt modelId="{105A1129-A3F5-48D4-853C-018A280CE3D2}" type="pres">
      <dgm:prSet presAssocID="{C0BD6BE0-1F7D-4C54-9744-A8D49BF0CEA8}" presName="spV" presStyleCnt="0"/>
      <dgm:spPr/>
    </dgm:pt>
    <dgm:pt modelId="{A4F4417B-D247-46B6-9626-A80AB7702ECD}" type="pres">
      <dgm:prSet presAssocID="{98054966-BBA7-4A03-89B6-4F1FA8EFEED1}" presName="linNode" presStyleCnt="0"/>
      <dgm:spPr/>
    </dgm:pt>
    <dgm:pt modelId="{EB574DDB-75D9-4847-BBBB-745875A80929}" type="pres">
      <dgm:prSet presAssocID="{98054966-BBA7-4A03-89B6-4F1FA8EFEED1}" presName="parTx" presStyleLbl="revTx" presStyleIdx="1" presStyleCnt="3">
        <dgm:presLayoutVars>
          <dgm:chMax val="1"/>
          <dgm:bulletEnabled val="1"/>
        </dgm:presLayoutVars>
      </dgm:prSet>
      <dgm:spPr/>
    </dgm:pt>
    <dgm:pt modelId="{7AC90197-6A88-4EB6-A932-482921E172C4}" type="pres">
      <dgm:prSet presAssocID="{98054966-BBA7-4A03-89B6-4F1FA8EFEED1}" presName="bracket" presStyleLbl="parChTrans1D1" presStyleIdx="1" presStyleCnt="3"/>
      <dgm:spPr/>
    </dgm:pt>
    <dgm:pt modelId="{B54FBDE2-DC8C-4582-AD77-0DDE7E7B39D3}" type="pres">
      <dgm:prSet presAssocID="{98054966-BBA7-4A03-89B6-4F1FA8EFEED1}" presName="spH" presStyleCnt="0"/>
      <dgm:spPr/>
    </dgm:pt>
    <dgm:pt modelId="{5CF31A82-F455-4D44-874D-8C4651748E1C}" type="pres">
      <dgm:prSet presAssocID="{98054966-BBA7-4A03-89B6-4F1FA8EFEED1}" presName="desTx" presStyleLbl="node1" presStyleIdx="1" presStyleCnt="3">
        <dgm:presLayoutVars>
          <dgm:bulletEnabled val="1"/>
        </dgm:presLayoutVars>
      </dgm:prSet>
      <dgm:spPr/>
    </dgm:pt>
    <dgm:pt modelId="{D6DD4B70-E4AD-4A85-ADE4-1ADB96802C36}" type="pres">
      <dgm:prSet presAssocID="{B4AAF127-B355-4D4E-869B-038E708BEB8F}" presName="spV" presStyleCnt="0"/>
      <dgm:spPr/>
    </dgm:pt>
    <dgm:pt modelId="{9C54518C-F6FF-468A-9C65-D6A7A0F94368}" type="pres">
      <dgm:prSet presAssocID="{B5B791E7-8DCD-4021-9870-76B3EB6FDEBE}" presName="linNode" presStyleCnt="0"/>
      <dgm:spPr/>
    </dgm:pt>
    <dgm:pt modelId="{B94B0B26-7D99-4E64-AB65-F0A15050D46F}" type="pres">
      <dgm:prSet presAssocID="{B5B791E7-8DCD-4021-9870-76B3EB6FDEBE}" presName="parTx" presStyleLbl="revTx" presStyleIdx="2" presStyleCnt="3">
        <dgm:presLayoutVars>
          <dgm:chMax val="1"/>
          <dgm:bulletEnabled val="1"/>
        </dgm:presLayoutVars>
      </dgm:prSet>
      <dgm:spPr/>
    </dgm:pt>
    <dgm:pt modelId="{02DF27EA-C220-49F0-8D89-37F8B87D7568}" type="pres">
      <dgm:prSet presAssocID="{B5B791E7-8DCD-4021-9870-76B3EB6FDEBE}" presName="bracket" presStyleLbl="parChTrans1D1" presStyleIdx="2" presStyleCnt="3"/>
      <dgm:spPr/>
    </dgm:pt>
    <dgm:pt modelId="{E12E9C89-D590-49D8-B9DC-A85D6970A62F}" type="pres">
      <dgm:prSet presAssocID="{B5B791E7-8DCD-4021-9870-76B3EB6FDEBE}" presName="spH" presStyleCnt="0"/>
      <dgm:spPr/>
    </dgm:pt>
    <dgm:pt modelId="{5E49CB07-3E36-443D-AC5F-906D4FBECE6C}" type="pres">
      <dgm:prSet presAssocID="{B5B791E7-8DCD-4021-9870-76B3EB6FDEBE}" presName="desTx" presStyleLbl="node1" presStyleIdx="2" presStyleCnt="3">
        <dgm:presLayoutVars>
          <dgm:bulletEnabled val="1"/>
        </dgm:presLayoutVars>
      </dgm:prSet>
      <dgm:spPr/>
    </dgm:pt>
  </dgm:ptLst>
  <dgm:cxnLst>
    <dgm:cxn modelId="{9192A702-368F-4FD8-9602-1093BF77C21F}" srcId="{98054966-BBA7-4A03-89B6-4F1FA8EFEED1}" destId="{4FD6F5B3-D9A6-4CE2-B972-B8488A4C0F03}" srcOrd="0" destOrd="0" parTransId="{8D4D0C30-EA46-4873-9874-3F3BD72E6C63}" sibTransId="{8074725C-15EF-4306-966F-8C519582035E}"/>
    <dgm:cxn modelId="{E2FE8806-F257-4728-A1CB-D6FA9DA603F3}" srcId="{14911A5D-9B97-4DC5-B720-53FBC820E301}" destId="{98054966-BBA7-4A03-89B6-4F1FA8EFEED1}" srcOrd="1" destOrd="0" parTransId="{78AD197D-4743-4578-8756-5A797D9E149B}" sibTransId="{B4AAF127-B355-4D4E-869B-038E708BEB8F}"/>
    <dgm:cxn modelId="{A9AB8E18-9975-4500-82AD-AD374034E73D}" srcId="{B5B791E7-8DCD-4021-9870-76B3EB6FDEBE}" destId="{B1731ACC-6A46-4454-B6B5-9FFDF0ED4996}" srcOrd="0" destOrd="0" parTransId="{911311E5-C3FB-42DF-9224-C51E4FB06CF5}" sibTransId="{182C4C1A-E73B-4C86-9C21-16BCDFEDBA8E}"/>
    <dgm:cxn modelId="{3FA9861D-4965-461C-B2D1-76AC4EA66794}" type="presOf" srcId="{B5B791E7-8DCD-4021-9870-76B3EB6FDEBE}" destId="{B94B0B26-7D99-4E64-AB65-F0A15050D46F}" srcOrd="0" destOrd="0" presId="urn:diagrams.loki3.com/BracketList"/>
    <dgm:cxn modelId="{EFF61764-8E36-4ED8-A702-EDD41BD77895}" type="presOf" srcId="{E495E37D-D40B-45DB-8C13-B645ADCFA275}" destId="{0F79A4B9-63D1-4B33-AE17-7C24C742C904}" srcOrd="0" destOrd="0" presId="urn:diagrams.loki3.com/BracketList"/>
    <dgm:cxn modelId="{0A2E6885-1BCD-48FF-ABFE-351C48BBB1F5}" srcId="{E214DF3E-43BA-4CC5-978C-E7DB321EC113}" destId="{E495E37D-D40B-45DB-8C13-B645ADCFA275}" srcOrd="0" destOrd="0" parTransId="{AD31954D-56CC-40D2-8842-BE163DA64B6E}" sibTransId="{AE498832-7483-4C96-874A-8BE86227DD3A}"/>
    <dgm:cxn modelId="{846DF6D0-ACA0-40FF-AB8E-0624643EED97}" srcId="{14911A5D-9B97-4DC5-B720-53FBC820E301}" destId="{B5B791E7-8DCD-4021-9870-76B3EB6FDEBE}" srcOrd="2" destOrd="0" parTransId="{F0F5D787-003B-45A7-B8F9-CA223844CB7F}" sibTransId="{46BB70F2-31B1-4F6F-BCED-6E2792C591ED}"/>
    <dgm:cxn modelId="{536F6AE2-6FAE-494F-8391-E722191F48C3}" srcId="{14911A5D-9B97-4DC5-B720-53FBC820E301}" destId="{E214DF3E-43BA-4CC5-978C-E7DB321EC113}" srcOrd="0" destOrd="0" parTransId="{33015403-979F-4F1C-B868-7EAC50A9DCEF}" sibTransId="{C0BD6BE0-1F7D-4C54-9744-A8D49BF0CEA8}"/>
    <dgm:cxn modelId="{1591ABE7-1D40-4F71-9B28-1238CBA1F21E}" type="presOf" srcId="{98054966-BBA7-4A03-89B6-4F1FA8EFEED1}" destId="{EB574DDB-75D9-4847-BBBB-745875A80929}" srcOrd="0" destOrd="0" presId="urn:diagrams.loki3.com/BracketList"/>
    <dgm:cxn modelId="{DCB125EF-8AFB-48DB-B742-68012B88D36E}" type="presOf" srcId="{14911A5D-9B97-4DC5-B720-53FBC820E301}" destId="{6832D56C-0594-4B0C-88E9-400AE4F2F780}" srcOrd="0" destOrd="0" presId="urn:diagrams.loki3.com/BracketList"/>
    <dgm:cxn modelId="{4761EEF2-E2EA-4866-8A59-7AA4391B4C7A}" type="presOf" srcId="{4FD6F5B3-D9A6-4CE2-B972-B8488A4C0F03}" destId="{5CF31A82-F455-4D44-874D-8C4651748E1C}" srcOrd="0" destOrd="0" presId="urn:diagrams.loki3.com/BracketList"/>
    <dgm:cxn modelId="{6268FEF2-DA1F-4F59-B4CF-480FBFAAA0EF}" type="presOf" srcId="{E214DF3E-43BA-4CC5-978C-E7DB321EC113}" destId="{50A57BEC-DB3E-4C39-BE6A-5016D18E66A1}" srcOrd="0" destOrd="0" presId="urn:diagrams.loki3.com/BracketList"/>
    <dgm:cxn modelId="{A89194FA-BB89-4889-8736-39BDF81B3A6D}" type="presOf" srcId="{B1731ACC-6A46-4454-B6B5-9FFDF0ED4996}" destId="{5E49CB07-3E36-443D-AC5F-906D4FBECE6C}" srcOrd="0" destOrd="0" presId="urn:diagrams.loki3.com/BracketList"/>
    <dgm:cxn modelId="{1235A983-48E1-49BF-BFB1-42B822FDDAFA}" type="presParOf" srcId="{6832D56C-0594-4B0C-88E9-400AE4F2F780}" destId="{983C5383-B7B2-4D5E-AF71-1BF05DD861AF}" srcOrd="0" destOrd="0" presId="urn:diagrams.loki3.com/BracketList"/>
    <dgm:cxn modelId="{0022F6BD-4006-4B58-BE57-C87FBA02829B}" type="presParOf" srcId="{983C5383-B7B2-4D5E-AF71-1BF05DD861AF}" destId="{50A57BEC-DB3E-4C39-BE6A-5016D18E66A1}" srcOrd="0" destOrd="0" presId="urn:diagrams.loki3.com/BracketList"/>
    <dgm:cxn modelId="{97CED41D-B525-4699-A611-9707A7F9217C}" type="presParOf" srcId="{983C5383-B7B2-4D5E-AF71-1BF05DD861AF}" destId="{C1749B54-1F63-4F50-B9F4-D962499518EB}" srcOrd="1" destOrd="0" presId="urn:diagrams.loki3.com/BracketList"/>
    <dgm:cxn modelId="{02FC09B8-CDA9-4055-A58F-584A9492EDF1}" type="presParOf" srcId="{983C5383-B7B2-4D5E-AF71-1BF05DD861AF}" destId="{2AE6F9D9-3E57-45FD-8263-5CBFD2135B0B}" srcOrd="2" destOrd="0" presId="urn:diagrams.loki3.com/BracketList"/>
    <dgm:cxn modelId="{7098FE94-4AD9-4CA3-A883-0569C1E19175}" type="presParOf" srcId="{983C5383-B7B2-4D5E-AF71-1BF05DD861AF}" destId="{0F79A4B9-63D1-4B33-AE17-7C24C742C904}" srcOrd="3" destOrd="0" presId="urn:diagrams.loki3.com/BracketList"/>
    <dgm:cxn modelId="{7145D341-9851-4811-9BD0-B50880656510}" type="presParOf" srcId="{6832D56C-0594-4B0C-88E9-400AE4F2F780}" destId="{105A1129-A3F5-48D4-853C-018A280CE3D2}" srcOrd="1" destOrd="0" presId="urn:diagrams.loki3.com/BracketList"/>
    <dgm:cxn modelId="{7E93F4F4-E219-47D7-A358-448DC10FC6AB}" type="presParOf" srcId="{6832D56C-0594-4B0C-88E9-400AE4F2F780}" destId="{A4F4417B-D247-46B6-9626-A80AB7702ECD}" srcOrd="2" destOrd="0" presId="urn:diagrams.loki3.com/BracketList"/>
    <dgm:cxn modelId="{CD101499-FE37-4A1E-9E3A-BBB762D5ADF4}" type="presParOf" srcId="{A4F4417B-D247-46B6-9626-A80AB7702ECD}" destId="{EB574DDB-75D9-4847-BBBB-745875A80929}" srcOrd="0" destOrd="0" presId="urn:diagrams.loki3.com/BracketList"/>
    <dgm:cxn modelId="{4AB3A521-8E02-4DF5-A74B-96A94A6BEF18}" type="presParOf" srcId="{A4F4417B-D247-46B6-9626-A80AB7702ECD}" destId="{7AC90197-6A88-4EB6-A932-482921E172C4}" srcOrd="1" destOrd="0" presId="urn:diagrams.loki3.com/BracketList"/>
    <dgm:cxn modelId="{3C4960B6-15F2-4064-B0B8-E5E4BA39C217}" type="presParOf" srcId="{A4F4417B-D247-46B6-9626-A80AB7702ECD}" destId="{B54FBDE2-DC8C-4582-AD77-0DDE7E7B39D3}" srcOrd="2" destOrd="0" presId="urn:diagrams.loki3.com/BracketList"/>
    <dgm:cxn modelId="{462B6B7B-0068-432F-9247-EF81C61A35C9}" type="presParOf" srcId="{A4F4417B-D247-46B6-9626-A80AB7702ECD}" destId="{5CF31A82-F455-4D44-874D-8C4651748E1C}" srcOrd="3" destOrd="0" presId="urn:diagrams.loki3.com/BracketList"/>
    <dgm:cxn modelId="{86646465-54FA-4A1C-92DF-54A4AFC09F5E}" type="presParOf" srcId="{6832D56C-0594-4B0C-88E9-400AE4F2F780}" destId="{D6DD4B70-E4AD-4A85-ADE4-1ADB96802C36}" srcOrd="3" destOrd="0" presId="urn:diagrams.loki3.com/BracketList"/>
    <dgm:cxn modelId="{5A4224B0-7B47-4C1F-BA82-63F12F9910C1}" type="presParOf" srcId="{6832D56C-0594-4B0C-88E9-400AE4F2F780}" destId="{9C54518C-F6FF-468A-9C65-D6A7A0F94368}" srcOrd="4" destOrd="0" presId="urn:diagrams.loki3.com/BracketList"/>
    <dgm:cxn modelId="{F6EBD21A-95D6-4319-B1E4-AD0FE316D407}" type="presParOf" srcId="{9C54518C-F6FF-468A-9C65-D6A7A0F94368}" destId="{B94B0B26-7D99-4E64-AB65-F0A15050D46F}" srcOrd="0" destOrd="0" presId="urn:diagrams.loki3.com/BracketList"/>
    <dgm:cxn modelId="{6B02BB1F-4A1F-44DC-A8BE-5FA5B70772C0}" type="presParOf" srcId="{9C54518C-F6FF-468A-9C65-D6A7A0F94368}" destId="{02DF27EA-C220-49F0-8D89-37F8B87D7568}" srcOrd="1" destOrd="0" presId="urn:diagrams.loki3.com/BracketList"/>
    <dgm:cxn modelId="{2DC3389D-1A36-4A87-9B62-A0C11C317973}" type="presParOf" srcId="{9C54518C-F6FF-468A-9C65-D6A7A0F94368}" destId="{E12E9C89-D590-49D8-B9DC-A85D6970A62F}" srcOrd="2" destOrd="0" presId="urn:diagrams.loki3.com/BracketList"/>
    <dgm:cxn modelId="{A87E6E29-3A75-40FA-A495-00AD5796388A}" type="presParOf" srcId="{9C54518C-F6FF-468A-9C65-D6A7A0F94368}" destId="{5E49CB07-3E36-443D-AC5F-906D4FBECE6C}"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85B78B-D810-4DD1-8DCB-45BFBDBF9C05}"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82865D1E-FA7C-43A3-B5F4-D9CC0C028B2A}">
      <dgm:prSet phldrT="[Text]" custT="1"/>
      <dgm:spPr/>
      <dgm:t>
        <a:bodyPr/>
        <a:lstStyle/>
        <a:p>
          <a:r>
            <a:rPr lang="en-US" sz="2800" dirty="0"/>
            <a:t>Low</a:t>
          </a:r>
          <a:r>
            <a:rPr lang="en-US" sz="3900" dirty="0"/>
            <a:t> </a:t>
          </a:r>
        </a:p>
      </dgm:t>
    </dgm:pt>
    <dgm:pt modelId="{434BE6BD-4E40-4AB3-A17E-4F4B125DD376}" type="parTrans" cxnId="{2FDDC259-0B37-41A2-A024-235E0C6F0E23}">
      <dgm:prSet/>
      <dgm:spPr/>
      <dgm:t>
        <a:bodyPr/>
        <a:lstStyle/>
        <a:p>
          <a:endParaRPr lang="en-US"/>
        </a:p>
      </dgm:t>
    </dgm:pt>
    <dgm:pt modelId="{DE0CDE46-9BFA-4D6B-A201-C0E723277DE4}" type="sibTrans" cxnId="{2FDDC259-0B37-41A2-A024-235E0C6F0E23}">
      <dgm:prSet/>
      <dgm:spPr/>
      <dgm:t>
        <a:bodyPr/>
        <a:lstStyle/>
        <a:p>
          <a:endParaRPr lang="en-US"/>
        </a:p>
      </dgm:t>
    </dgm:pt>
    <dgm:pt modelId="{808970B9-2798-4D27-A243-4170468E4FCA}">
      <dgm:prSet phldrT="[Text]"/>
      <dgm:spPr/>
      <dgm:t>
        <a:bodyPr/>
        <a:lstStyle/>
        <a:p>
          <a:r>
            <a:rPr lang="en-US" dirty="0"/>
            <a:t>Systems do most of the work, customers turn up and pay</a:t>
          </a:r>
        </a:p>
      </dgm:t>
    </dgm:pt>
    <dgm:pt modelId="{9295B23E-678E-4C1D-BF71-AE8A9CA55F1C}" type="parTrans" cxnId="{60444CC3-83D3-4D4F-AEF4-329F97CB597C}">
      <dgm:prSet/>
      <dgm:spPr/>
      <dgm:t>
        <a:bodyPr/>
        <a:lstStyle/>
        <a:p>
          <a:endParaRPr lang="en-US"/>
        </a:p>
      </dgm:t>
    </dgm:pt>
    <dgm:pt modelId="{5086F019-47CF-4383-A6F2-BA0EB984F4BE}" type="sibTrans" cxnId="{60444CC3-83D3-4D4F-AEF4-329F97CB597C}">
      <dgm:prSet/>
      <dgm:spPr/>
      <dgm:t>
        <a:bodyPr/>
        <a:lstStyle/>
        <a:p>
          <a:endParaRPr lang="en-US"/>
        </a:p>
      </dgm:t>
    </dgm:pt>
    <dgm:pt modelId="{8AA4561E-A6FD-4CCF-BE36-DBED66900176}">
      <dgm:prSet phldrT="[Text]" custT="1"/>
      <dgm:spPr/>
      <dgm:t>
        <a:bodyPr/>
        <a:lstStyle/>
        <a:p>
          <a:r>
            <a:rPr lang="en-US" sz="2800" dirty="0"/>
            <a:t>Medium</a:t>
          </a:r>
        </a:p>
      </dgm:t>
    </dgm:pt>
    <dgm:pt modelId="{83FEE767-49DE-4604-BEAD-D889B388C2A8}" type="parTrans" cxnId="{C095A77A-A0F8-41DB-9C49-A71A9AC60FE5}">
      <dgm:prSet/>
      <dgm:spPr/>
      <dgm:t>
        <a:bodyPr/>
        <a:lstStyle/>
        <a:p>
          <a:endParaRPr lang="en-US"/>
        </a:p>
      </dgm:t>
    </dgm:pt>
    <dgm:pt modelId="{90FE2885-6FEB-4A33-9E65-CA128121D9BD}" type="sibTrans" cxnId="{C095A77A-A0F8-41DB-9C49-A71A9AC60FE5}">
      <dgm:prSet/>
      <dgm:spPr/>
      <dgm:t>
        <a:bodyPr/>
        <a:lstStyle/>
        <a:p>
          <a:endParaRPr lang="en-US"/>
        </a:p>
      </dgm:t>
    </dgm:pt>
    <dgm:pt modelId="{AF5666D8-2D4C-4196-9FDD-61E9231021AC}">
      <dgm:prSet phldrT="[Text]"/>
      <dgm:spPr/>
      <dgm:t>
        <a:bodyPr/>
        <a:lstStyle/>
        <a:p>
          <a:r>
            <a:rPr lang="en-US" dirty="0"/>
            <a:t>Customers must give input (personal information, being present etc.)</a:t>
          </a:r>
        </a:p>
      </dgm:t>
    </dgm:pt>
    <dgm:pt modelId="{929EBAEB-EB7C-4DB2-AA55-A5D7D1FEC7E0}" type="parTrans" cxnId="{F5474A6D-9BE2-4346-B922-1E7BFA5193E8}">
      <dgm:prSet/>
      <dgm:spPr/>
      <dgm:t>
        <a:bodyPr/>
        <a:lstStyle/>
        <a:p>
          <a:endParaRPr lang="en-US"/>
        </a:p>
      </dgm:t>
    </dgm:pt>
    <dgm:pt modelId="{24914094-5F15-4D5E-A0FE-5203934DC107}" type="sibTrans" cxnId="{F5474A6D-9BE2-4346-B922-1E7BFA5193E8}">
      <dgm:prSet/>
      <dgm:spPr/>
      <dgm:t>
        <a:bodyPr/>
        <a:lstStyle/>
        <a:p>
          <a:endParaRPr lang="en-US"/>
        </a:p>
      </dgm:t>
    </dgm:pt>
    <dgm:pt modelId="{7C4B1D7A-7F7E-4E08-8790-FD89F096CB2A}">
      <dgm:prSet phldrT="[Text]"/>
      <dgm:spPr/>
      <dgm:t>
        <a:bodyPr/>
        <a:lstStyle/>
        <a:p>
          <a:r>
            <a:rPr lang="en-US" dirty="0"/>
            <a:t>Outputs are usually customized to a degree</a:t>
          </a:r>
        </a:p>
      </dgm:t>
    </dgm:pt>
    <dgm:pt modelId="{93F42585-7833-413E-8C8B-F679FBDECCB1}" type="parTrans" cxnId="{A47456D7-A41E-4384-85B9-F367A4DCAB1F}">
      <dgm:prSet/>
      <dgm:spPr/>
      <dgm:t>
        <a:bodyPr/>
        <a:lstStyle/>
        <a:p>
          <a:endParaRPr lang="en-US"/>
        </a:p>
      </dgm:t>
    </dgm:pt>
    <dgm:pt modelId="{A2D29530-8A69-4150-B62E-92602FE0EB4A}" type="sibTrans" cxnId="{A47456D7-A41E-4384-85B9-F367A4DCAB1F}">
      <dgm:prSet/>
      <dgm:spPr/>
      <dgm:t>
        <a:bodyPr/>
        <a:lstStyle/>
        <a:p>
          <a:endParaRPr lang="en-US"/>
        </a:p>
      </dgm:t>
    </dgm:pt>
    <dgm:pt modelId="{D9B964B8-A7DD-4ECD-BE26-AEA9E9F246B9}">
      <dgm:prSet phldrT="[Text]" custT="1"/>
      <dgm:spPr/>
      <dgm:t>
        <a:bodyPr/>
        <a:lstStyle/>
        <a:p>
          <a:r>
            <a:rPr lang="en-US" sz="2800" dirty="0"/>
            <a:t>High</a:t>
          </a:r>
        </a:p>
      </dgm:t>
    </dgm:pt>
    <dgm:pt modelId="{65F3B297-A1EC-4F4E-85F4-8E13F13E2E27}" type="parTrans" cxnId="{FE7AD071-7774-4B9F-9352-B95D98C39C82}">
      <dgm:prSet/>
      <dgm:spPr/>
      <dgm:t>
        <a:bodyPr/>
        <a:lstStyle/>
        <a:p>
          <a:endParaRPr lang="en-US"/>
        </a:p>
      </dgm:t>
    </dgm:pt>
    <dgm:pt modelId="{0EBCFB98-CAE1-4A85-BBF7-F10CF7CAE491}" type="sibTrans" cxnId="{FE7AD071-7774-4B9F-9352-B95D98C39C82}">
      <dgm:prSet/>
      <dgm:spPr/>
      <dgm:t>
        <a:bodyPr/>
        <a:lstStyle/>
        <a:p>
          <a:endParaRPr lang="en-US"/>
        </a:p>
      </dgm:t>
    </dgm:pt>
    <dgm:pt modelId="{0B975C9F-E549-47C0-AAE4-E3990DF3C2F5}">
      <dgm:prSet phldrT="[Text]"/>
      <dgm:spPr/>
      <dgm:t>
        <a:bodyPr/>
        <a:lstStyle/>
        <a:p>
          <a:r>
            <a:rPr lang="en-US" dirty="0"/>
            <a:t>Service is highly customized </a:t>
          </a:r>
        </a:p>
      </dgm:t>
    </dgm:pt>
    <dgm:pt modelId="{47ADDFC8-2464-4CBA-80EB-33D06C7BFDDC}" type="parTrans" cxnId="{F1C38961-F651-4348-9C17-34A4475004B6}">
      <dgm:prSet/>
      <dgm:spPr/>
      <dgm:t>
        <a:bodyPr/>
        <a:lstStyle/>
        <a:p>
          <a:endParaRPr lang="en-US"/>
        </a:p>
      </dgm:t>
    </dgm:pt>
    <dgm:pt modelId="{8B13B350-D9D4-4F72-BB57-35294AF675C9}" type="sibTrans" cxnId="{F1C38961-F651-4348-9C17-34A4475004B6}">
      <dgm:prSet/>
      <dgm:spPr/>
      <dgm:t>
        <a:bodyPr/>
        <a:lstStyle/>
        <a:p>
          <a:endParaRPr lang="en-US"/>
        </a:p>
      </dgm:t>
    </dgm:pt>
    <dgm:pt modelId="{D26A5B20-1A92-4FCD-8775-E4066128907B}">
      <dgm:prSet phldrT="[Text]"/>
      <dgm:spPr/>
      <dgm:t>
        <a:bodyPr/>
        <a:lstStyle/>
        <a:p>
          <a:r>
            <a:rPr lang="en-US" dirty="0"/>
            <a:t>Output cannot be properly given without actively working with the customer</a:t>
          </a:r>
        </a:p>
      </dgm:t>
    </dgm:pt>
    <dgm:pt modelId="{53D59DFA-8662-48AE-8773-00B01C259535}" type="parTrans" cxnId="{F0C11F6E-F33B-4206-AC69-5A14320A3087}">
      <dgm:prSet/>
      <dgm:spPr/>
      <dgm:t>
        <a:bodyPr/>
        <a:lstStyle/>
        <a:p>
          <a:endParaRPr lang="en-US"/>
        </a:p>
      </dgm:t>
    </dgm:pt>
    <dgm:pt modelId="{A9454298-A01A-4712-8E4F-7A0DCF4BF456}" type="sibTrans" cxnId="{F0C11F6E-F33B-4206-AC69-5A14320A3087}">
      <dgm:prSet/>
      <dgm:spPr/>
      <dgm:t>
        <a:bodyPr/>
        <a:lstStyle/>
        <a:p>
          <a:endParaRPr lang="en-US"/>
        </a:p>
      </dgm:t>
    </dgm:pt>
    <dgm:pt modelId="{DE206F2C-D4D9-449C-9F5A-DBB9716A665C}">
      <dgm:prSet phldrT="[Text]"/>
      <dgm:spPr/>
      <dgm:t>
        <a:bodyPr/>
        <a:lstStyle/>
        <a:p>
          <a:r>
            <a:rPr lang="en-US" dirty="0"/>
            <a:t>Outputs are highly standardised</a:t>
          </a:r>
        </a:p>
      </dgm:t>
    </dgm:pt>
    <dgm:pt modelId="{FBD5B029-D778-4B19-BACA-3B46B7F45004}" type="parTrans" cxnId="{7239B99F-2C99-4F93-B977-55E5241EE150}">
      <dgm:prSet/>
      <dgm:spPr/>
      <dgm:t>
        <a:bodyPr/>
        <a:lstStyle/>
        <a:p>
          <a:endParaRPr lang="en-US"/>
        </a:p>
      </dgm:t>
    </dgm:pt>
    <dgm:pt modelId="{63126F2B-B8A9-4132-BA35-5E3945497FA1}" type="sibTrans" cxnId="{7239B99F-2C99-4F93-B977-55E5241EE150}">
      <dgm:prSet/>
      <dgm:spPr/>
      <dgm:t>
        <a:bodyPr/>
        <a:lstStyle/>
        <a:p>
          <a:endParaRPr lang="en-US"/>
        </a:p>
      </dgm:t>
    </dgm:pt>
    <dgm:pt modelId="{7BD6687A-CF96-482E-B406-905BB04ECFC7}" type="pres">
      <dgm:prSet presAssocID="{8885B78B-D810-4DD1-8DCB-45BFBDBF9C05}" presName="Name0" presStyleCnt="0">
        <dgm:presLayoutVars>
          <dgm:dir/>
          <dgm:animLvl val="lvl"/>
          <dgm:resizeHandles val="exact"/>
        </dgm:presLayoutVars>
      </dgm:prSet>
      <dgm:spPr/>
    </dgm:pt>
    <dgm:pt modelId="{FEF2A984-F6E9-4A29-B686-A40DFBD2DC79}" type="pres">
      <dgm:prSet presAssocID="{82865D1E-FA7C-43A3-B5F4-D9CC0C028B2A}" presName="composite" presStyleCnt="0"/>
      <dgm:spPr/>
    </dgm:pt>
    <dgm:pt modelId="{A234D600-5C97-42E1-B4DC-EAA4A1BAA0D1}" type="pres">
      <dgm:prSet presAssocID="{82865D1E-FA7C-43A3-B5F4-D9CC0C028B2A}" presName="parTx" presStyleLbl="alignNode1" presStyleIdx="0" presStyleCnt="3">
        <dgm:presLayoutVars>
          <dgm:chMax val="0"/>
          <dgm:chPref val="0"/>
          <dgm:bulletEnabled val="1"/>
        </dgm:presLayoutVars>
      </dgm:prSet>
      <dgm:spPr/>
    </dgm:pt>
    <dgm:pt modelId="{D960A624-B5B4-4B2A-B71D-82849091AA56}" type="pres">
      <dgm:prSet presAssocID="{82865D1E-FA7C-43A3-B5F4-D9CC0C028B2A}" presName="desTx" presStyleLbl="alignAccFollowNode1" presStyleIdx="0" presStyleCnt="3">
        <dgm:presLayoutVars>
          <dgm:bulletEnabled val="1"/>
        </dgm:presLayoutVars>
      </dgm:prSet>
      <dgm:spPr/>
    </dgm:pt>
    <dgm:pt modelId="{DECD7972-7936-4D1D-AE2D-6E10118D41AD}" type="pres">
      <dgm:prSet presAssocID="{DE0CDE46-9BFA-4D6B-A201-C0E723277DE4}" presName="space" presStyleCnt="0"/>
      <dgm:spPr/>
    </dgm:pt>
    <dgm:pt modelId="{0B744938-AF21-44C9-84A6-7EC189D314F6}" type="pres">
      <dgm:prSet presAssocID="{8AA4561E-A6FD-4CCF-BE36-DBED66900176}" presName="composite" presStyleCnt="0"/>
      <dgm:spPr/>
    </dgm:pt>
    <dgm:pt modelId="{7CB28CAE-83DA-4C55-9C49-2C9DA16B7907}" type="pres">
      <dgm:prSet presAssocID="{8AA4561E-A6FD-4CCF-BE36-DBED66900176}" presName="parTx" presStyleLbl="alignNode1" presStyleIdx="1" presStyleCnt="3">
        <dgm:presLayoutVars>
          <dgm:chMax val="0"/>
          <dgm:chPref val="0"/>
          <dgm:bulletEnabled val="1"/>
        </dgm:presLayoutVars>
      </dgm:prSet>
      <dgm:spPr/>
    </dgm:pt>
    <dgm:pt modelId="{275687D1-9543-4D37-9D4F-C2FCBF82F337}" type="pres">
      <dgm:prSet presAssocID="{8AA4561E-A6FD-4CCF-BE36-DBED66900176}" presName="desTx" presStyleLbl="alignAccFollowNode1" presStyleIdx="1" presStyleCnt="3">
        <dgm:presLayoutVars>
          <dgm:bulletEnabled val="1"/>
        </dgm:presLayoutVars>
      </dgm:prSet>
      <dgm:spPr/>
    </dgm:pt>
    <dgm:pt modelId="{9D0D43E5-AAD6-4C28-B06A-0EEDB5D93E70}" type="pres">
      <dgm:prSet presAssocID="{90FE2885-6FEB-4A33-9E65-CA128121D9BD}" presName="space" presStyleCnt="0"/>
      <dgm:spPr/>
    </dgm:pt>
    <dgm:pt modelId="{AF2062BD-631A-4B1D-AD44-F126023B6974}" type="pres">
      <dgm:prSet presAssocID="{D9B964B8-A7DD-4ECD-BE26-AEA9E9F246B9}" presName="composite" presStyleCnt="0"/>
      <dgm:spPr/>
    </dgm:pt>
    <dgm:pt modelId="{35E03C21-70C3-4837-B9C5-E8D5164DF78E}" type="pres">
      <dgm:prSet presAssocID="{D9B964B8-A7DD-4ECD-BE26-AEA9E9F246B9}" presName="parTx" presStyleLbl="alignNode1" presStyleIdx="2" presStyleCnt="3">
        <dgm:presLayoutVars>
          <dgm:chMax val="0"/>
          <dgm:chPref val="0"/>
          <dgm:bulletEnabled val="1"/>
        </dgm:presLayoutVars>
      </dgm:prSet>
      <dgm:spPr/>
    </dgm:pt>
    <dgm:pt modelId="{19422709-FE15-4008-B780-A5139DB6BFE1}" type="pres">
      <dgm:prSet presAssocID="{D9B964B8-A7DD-4ECD-BE26-AEA9E9F246B9}" presName="desTx" presStyleLbl="alignAccFollowNode1" presStyleIdx="2" presStyleCnt="3">
        <dgm:presLayoutVars>
          <dgm:bulletEnabled val="1"/>
        </dgm:presLayoutVars>
      </dgm:prSet>
      <dgm:spPr/>
    </dgm:pt>
  </dgm:ptLst>
  <dgm:cxnLst>
    <dgm:cxn modelId="{DAF5D300-AC2E-4863-9440-6A33FC77AD82}" type="presOf" srcId="{0B975C9F-E549-47C0-AAE4-E3990DF3C2F5}" destId="{19422709-FE15-4008-B780-A5139DB6BFE1}" srcOrd="0" destOrd="0" presId="urn:microsoft.com/office/officeart/2005/8/layout/hList1"/>
    <dgm:cxn modelId="{F312EE0C-DBF5-4CF7-B12F-98B51BF30395}" type="presOf" srcId="{808970B9-2798-4D27-A243-4170468E4FCA}" destId="{D960A624-B5B4-4B2A-B71D-82849091AA56}" srcOrd="0" destOrd="0" presId="urn:microsoft.com/office/officeart/2005/8/layout/hList1"/>
    <dgm:cxn modelId="{52A8D30F-94BA-4196-8935-F96459A99C69}" type="presOf" srcId="{D26A5B20-1A92-4FCD-8775-E4066128907B}" destId="{19422709-FE15-4008-B780-A5139DB6BFE1}" srcOrd="0" destOrd="1" presId="urn:microsoft.com/office/officeart/2005/8/layout/hList1"/>
    <dgm:cxn modelId="{F1C38961-F651-4348-9C17-34A4475004B6}" srcId="{D9B964B8-A7DD-4ECD-BE26-AEA9E9F246B9}" destId="{0B975C9F-E549-47C0-AAE4-E3990DF3C2F5}" srcOrd="0" destOrd="0" parTransId="{47ADDFC8-2464-4CBA-80EB-33D06C7BFDDC}" sibTransId="{8B13B350-D9D4-4F72-BB57-35294AF675C9}"/>
    <dgm:cxn modelId="{320A9A64-6547-4E34-A64D-E18091CFDED1}" type="presOf" srcId="{82865D1E-FA7C-43A3-B5F4-D9CC0C028B2A}" destId="{A234D600-5C97-42E1-B4DC-EAA4A1BAA0D1}" srcOrd="0" destOrd="0" presId="urn:microsoft.com/office/officeart/2005/8/layout/hList1"/>
    <dgm:cxn modelId="{F5474A6D-9BE2-4346-B922-1E7BFA5193E8}" srcId="{8AA4561E-A6FD-4CCF-BE36-DBED66900176}" destId="{AF5666D8-2D4C-4196-9FDD-61E9231021AC}" srcOrd="0" destOrd="0" parTransId="{929EBAEB-EB7C-4DB2-AA55-A5D7D1FEC7E0}" sibTransId="{24914094-5F15-4D5E-A0FE-5203934DC107}"/>
    <dgm:cxn modelId="{F0C11F6E-F33B-4206-AC69-5A14320A3087}" srcId="{D9B964B8-A7DD-4ECD-BE26-AEA9E9F246B9}" destId="{D26A5B20-1A92-4FCD-8775-E4066128907B}" srcOrd="1" destOrd="0" parTransId="{53D59DFA-8662-48AE-8773-00B01C259535}" sibTransId="{A9454298-A01A-4712-8E4F-7A0DCF4BF456}"/>
    <dgm:cxn modelId="{FE7AD071-7774-4B9F-9352-B95D98C39C82}" srcId="{8885B78B-D810-4DD1-8DCB-45BFBDBF9C05}" destId="{D9B964B8-A7DD-4ECD-BE26-AEA9E9F246B9}" srcOrd="2" destOrd="0" parTransId="{65F3B297-A1EC-4F4E-85F4-8E13F13E2E27}" sibTransId="{0EBCFB98-CAE1-4A85-BBF7-F10CF7CAE491}"/>
    <dgm:cxn modelId="{AA252D53-AC67-4721-A1CB-F03AB5D42FA5}" type="presOf" srcId="{7C4B1D7A-7F7E-4E08-8790-FD89F096CB2A}" destId="{275687D1-9543-4D37-9D4F-C2FCBF82F337}" srcOrd="0" destOrd="1" presId="urn:microsoft.com/office/officeart/2005/8/layout/hList1"/>
    <dgm:cxn modelId="{2FDDC259-0B37-41A2-A024-235E0C6F0E23}" srcId="{8885B78B-D810-4DD1-8DCB-45BFBDBF9C05}" destId="{82865D1E-FA7C-43A3-B5F4-D9CC0C028B2A}" srcOrd="0" destOrd="0" parTransId="{434BE6BD-4E40-4AB3-A17E-4F4B125DD376}" sibTransId="{DE0CDE46-9BFA-4D6B-A201-C0E723277DE4}"/>
    <dgm:cxn modelId="{C095A77A-A0F8-41DB-9C49-A71A9AC60FE5}" srcId="{8885B78B-D810-4DD1-8DCB-45BFBDBF9C05}" destId="{8AA4561E-A6FD-4CCF-BE36-DBED66900176}" srcOrd="1" destOrd="0" parTransId="{83FEE767-49DE-4604-BEAD-D889B388C2A8}" sibTransId="{90FE2885-6FEB-4A33-9E65-CA128121D9BD}"/>
    <dgm:cxn modelId="{7239B99F-2C99-4F93-B977-55E5241EE150}" srcId="{82865D1E-FA7C-43A3-B5F4-D9CC0C028B2A}" destId="{DE206F2C-D4D9-449C-9F5A-DBB9716A665C}" srcOrd="1" destOrd="0" parTransId="{FBD5B029-D778-4B19-BACA-3B46B7F45004}" sibTransId="{63126F2B-B8A9-4132-BA35-5E3945497FA1}"/>
    <dgm:cxn modelId="{885856AA-E868-49CB-B5D2-2F7B9650EDB4}" type="presOf" srcId="{D9B964B8-A7DD-4ECD-BE26-AEA9E9F246B9}" destId="{35E03C21-70C3-4837-B9C5-E8D5164DF78E}" srcOrd="0" destOrd="0" presId="urn:microsoft.com/office/officeart/2005/8/layout/hList1"/>
    <dgm:cxn modelId="{60444CC3-83D3-4D4F-AEF4-329F97CB597C}" srcId="{82865D1E-FA7C-43A3-B5F4-D9CC0C028B2A}" destId="{808970B9-2798-4D27-A243-4170468E4FCA}" srcOrd="0" destOrd="0" parTransId="{9295B23E-678E-4C1D-BF71-AE8A9CA55F1C}" sibTransId="{5086F019-47CF-4383-A6F2-BA0EB984F4BE}"/>
    <dgm:cxn modelId="{981BEAC9-E865-44D5-8EA9-D9B2696E43FF}" type="presOf" srcId="{DE206F2C-D4D9-449C-9F5A-DBB9716A665C}" destId="{D960A624-B5B4-4B2A-B71D-82849091AA56}" srcOrd="0" destOrd="1" presId="urn:microsoft.com/office/officeart/2005/8/layout/hList1"/>
    <dgm:cxn modelId="{4BBB2CD7-BFB9-499C-8C75-19A9AC298D3F}" type="presOf" srcId="{8885B78B-D810-4DD1-8DCB-45BFBDBF9C05}" destId="{7BD6687A-CF96-482E-B406-905BB04ECFC7}" srcOrd="0" destOrd="0" presId="urn:microsoft.com/office/officeart/2005/8/layout/hList1"/>
    <dgm:cxn modelId="{A47456D7-A41E-4384-85B9-F367A4DCAB1F}" srcId="{8AA4561E-A6FD-4CCF-BE36-DBED66900176}" destId="{7C4B1D7A-7F7E-4E08-8790-FD89F096CB2A}" srcOrd="1" destOrd="0" parTransId="{93F42585-7833-413E-8C8B-F679FBDECCB1}" sibTransId="{A2D29530-8A69-4150-B62E-92602FE0EB4A}"/>
    <dgm:cxn modelId="{6FA880DC-A7AC-4E9F-89C0-CF36F833C9A5}" type="presOf" srcId="{AF5666D8-2D4C-4196-9FDD-61E9231021AC}" destId="{275687D1-9543-4D37-9D4F-C2FCBF82F337}" srcOrd="0" destOrd="0" presId="urn:microsoft.com/office/officeart/2005/8/layout/hList1"/>
    <dgm:cxn modelId="{772CF9EB-F05D-425D-8FE3-61BDC940151B}" type="presOf" srcId="{8AA4561E-A6FD-4CCF-BE36-DBED66900176}" destId="{7CB28CAE-83DA-4C55-9C49-2C9DA16B7907}" srcOrd="0" destOrd="0" presId="urn:microsoft.com/office/officeart/2005/8/layout/hList1"/>
    <dgm:cxn modelId="{E0524AD7-A414-467F-9876-86AADDA012EA}" type="presParOf" srcId="{7BD6687A-CF96-482E-B406-905BB04ECFC7}" destId="{FEF2A984-F6E9-4A29-B686-A40DFBD2DC79}" srcOrd="0" destOrd="0" presId="urn:microsoft.com/office/officeart/2005/8/layout/hList1"/>
    <dgm:cxn modelId="{B4EE813B-BCC4-4F8C-9CF9-68061714E7FD}" type="presParOf" srcId="{FEF2A984-F6E9-4A29-B686-A40DFBD2DC79}" destId="{A234D600-5C97-42E1-B4DC-EAA4A1BAA0D1}" srcOrd="0" destOrd="0" presId="urn:microsoft.com/office/officeart/2005/8/layout/hList1"/>
    <dgm:cxn modelId="{8C52810A-7695-433F-88AE-5A621D4F5FDE}" type="presParOf" srcId="{FEF2A984-F6E9-4A29-B686-A40DFBD2DC79}" destId="{D960A624-B5B4-4B2A-B71D-82849091AA56}" srcOrd="1" destOrd="0" presId="urn:microsoft.com/office/officeart/2005/8/layout/hList1"/>
    <dgm:cxn modelId="{1B97639A-DBB0-435D-9F54-F38D1B9E535A}" type="presParOf" srcId="{7BD6687A-CF96-482E-B406-905BB04ECFC7}" destId="{DECD7972-7936-4D1D-AE2D-6E10118D41AD}" srcOrd="1" destOrd="0" presId="urn:microsoft.com/office/officeart/2005/8/layout/hList1"/>
    <dgm:cxn modelId="{5E84A865-1ABA-449A-8EDF-6A862C25CDF9}" type="presParOf" srcId="{7BD6687A-CF96-482E-B406-905BB04ECFC7}" destId="{0B744938-AF21-44C9-84A6-7EC189D314F6}" srcOrd="2" destOrd="0" presId="urn:microsoft.com/office/officeart/2005/8/layout/hList1"/>
    <dgm:cxn modelId="{F1DADE44-364C-4436-93B5-86DB73E28F75}" type="presParOf" srcId="{0B744938-AF21-44C9-84A6-7EC189D314F6}" destId="{7CB28CAE-83DA-4C55-9C49-2C9DA16B7907}" srcOrd="0" destOrd="0" presId="urn:microsoft.com/office/officeart/2005/8/layout/hList1"/>
    <dgm:cxn modelId="{EEE1A878-46EA-4F7C-B874-43F3301608B5}" type="presParOf" srcId="{0B744938-AF21-44C9-84A6-7EC189D314F6}" destId="{275687D1-9543-4D37-9D4F-C2FCBF82F337}" srcOrd="1" destOrd="0" presId="urn:microsoft.com/office/officeart/2005/8/layout/hList1"/>
    <dgm:cxn modelId="{ED186A98-FE12-438E-B6DE-25B2D9D97725}" type="presParOf" srcId="{7BD6687A-CF96-482E-B406-905BB04ECFC7}" destId="{9D0D43E5-AAD6-4C28-B06A-0EEDB5D93E70}" srcOrd="3" destOrd="0" presId="urn:microsoft.com/office/officeart/2005/8/layout/hList1"/>
    <dgm:cxn modelId="{2766839F-DFCC-4DDE-9332-13C960A73DD7}" type="presParOf" srcId="{7BD6687A-CF96-482E-B406-905BB04ECFC7}" destId="{AF2062BD-631A-4B1D-AD44-F126023B6974}" srcOrd="4" destOrd="0" presId="urn:microsoft.com/office/officeart/2005/8/layout/hList1"/>
    <dgm:cxn modelId="{F04C8D42-12A9-4CD9-8578-504992114561}" type="presParOf" srcId="{AF2062BD-631A-4B1D-AD44-F126023B6974}" destId="{35E03C21-70C3-4837-B9C5-E8D5164DF78E}" srcOrd="0" destOrd="0" presId="urn:microsoft.com/office/officeart/2005/8/layout/hList1"/>
    <dgm:cxn modelId="{19C99D4B-1129-47EF-81CB-35D8240F66E2}" type="presParOf" srcId="{AF2062BD-631A-4B1D-AD44-F126023B6974}" destId="{19422709-FE15-4008-B780-A5139DB6BFE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821B39D-B44E-4F64-83E8-E0CF393EB69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D65FF13-656E-4794-980C-63B6E4AEF152}">
      <dgm:prSet/>
      <dgm:spPr/>
      <dgm:t>
        <a:bodyPr/>
        <a:lstStyle/>
        <a:p>
          <a:pPr>
            <a:lnSpc>
              <a:spcPct val="100000"/>
            </a:lnSpc>
          </a:pPr>
          <a:r>
            <a:rPr lang="en-US"/>
            <a:t>Contact with staff, uniforms</a:t>
          </a:r>
        </a:p>
      </dgm:t>
    </dgm:pt>
    <dgm:pt modelId="{F607D8CB-298A-43B5-8E00-517616ED6E9E}" type="parTrans" cxnId="{49D95CA7-2612-47A7-85AB-2C7C08703BED}">
      <dgm:prSet/>
      <dgm:spPr/>
      <dgm:t>
        <a:bodyPr/>
        <a:lstStyle/>
        <a:p>
          <a:endParaRPr lang="en-US"/>
        </a:p>
      </dgm:t>
    </dgm:pt>
    <dgm:pt modelId="{0A4DA1C6-D030-473E-8ECC-325D0D823B20}" type="sibTrans" cxnId="{49D95CA7-2612-47A7-85AB-2C7C08703BED}">
      <dgm:prSet/>
      <dgm:spPr/>
      <dgm:t>
        <a:bodyPr/>
        <a:lstStyle/>
        <a:p>
          <a:pPr>
            <a:lnSpc>
              <a:spcPct val="100000"/>
            </a:lnSpc>
          </a:pPr>
          <a:endParaRPr lang="en-US"/>
        </a:p>
      </dgm:t>
    </dgm:pt>
    <dgm:pt modelId="{929E859B-66C4-4DE6-9E0C-32B97FDDA649}">
      <dgm:prSet/>
      <dgm:spPr/>
      <dgm:t>
        <a:bodyPr/>
        <a:lstStyle/>
        <a:p>
          <a:pPr>
            <a:lnSpc>
              <a:spcPct val="100000"/>
            </a:lnSpc>
          </a:pPr>
          <a:r>
            <a:rPr lang="en-US" dirty="0"/>
            <a:t>Buildings, logos, even </a:t>
          </a:r>
          <a:r>
            <a:rPr lang="en-US" dirty="0" err="1"/>
            <a:t>colour</a:t>
          </a:r>
          <a:r>
            <a:rPr lang="en-US" dirty="0"/>
            <a:t> schemes inside</a:t>
          </a:r>
        </a:p>
      </dgm:t>
    </dgm:pt>
    <dgm:pt modelId="{A20D804A-FEBA-4623-B3EC-69CB59EA1126}" type="parTrans" cxnId="{8A836250-99FC-47E7-B54E-1051A127BBC1}">
      <dgm:prSet/>
      <dgm:spPr/>
      <dgm:t>
        <a:bodyPr/>
        <a:lstStyle/>
        <a:p>
          <a:endParaRPr lang="en-US"/>
        </a:p>
      </dgm:t>
    </dgm:pt>
    <dgm:pt modelId="{AF3346C5-D0B9-4543-A907-BBC6CFF584A7}" type="sibTrans" cxnId="{8A836250-99FC-47E7-B54E-1051A127BBC1}">
      <dgm:prSet/>
      <dgm:spPr/>
      <dgm:t>
        <a:bodyPr/>
        <a:lstStyle/>
        <a:p>
          <a:pPr>
            <a:lnSpc>
              <a:spcPct val="100000"/>
            </a:lnSpc>
          </a:pPr>
          <a:endParaRPr lang="en-US"/>
        </a:p>
      </dgm:t>
    </dgm:pt>
    <dgm:pt modelId="{B6280922-AEE1-4ADE-9906-F7893451C933}">
      <dgm:prSet/>
      <dgm:spPr/>
      <dgm:t>
        <a:bodyPr/>
        <a:lstStyle/>
        <a:p>
          <a:pPr>
            <a:lnSpc>
              <a:spcPct val="100000"/>
            </a:lnSpc>
          </a:pPr>
          <a:r>
            <a:rPr lang="en-US"/>
            <a:t>Product packaging, receipts</a:t>
          </a:r>
        </a:p>
      </dgm:t>
    </dgm:pt>
    <dgm:pt modelId="{C53E482A-9570-4666-A32B-3BD7BBD6094A}" type="parTrans" cxnId="{BF3DE776-5CD5-4D54-8714-18EF531B4003}">
      <dgm:prSet/>
      <dgm:spPr/>
      <dgm:t>
        <a:bodyPr/>
        <a:lstStyle/>
        <a:p>
          <a:endParaRPr lang="en-US"/>
        </a:p>
      </dgm:t>
    </dgm:pt>
    <dgm:pt modelId="{5F7E4604-DA1A-4526-BFF4-D30D697F7D32}" type="sibTrans" cxnId="{BF3DE776-5CD5-4D54-8714-18EF531B4003}">
      <dgm:prSet/>
      <dgm:spPr/>
      <dgm:t>
        <a:bodyPr/>
        <a:lstStyle/>
        <a:p>
          <a:pPr>
            <a:lnSpc>
              <a:spcPct val="100000"/>
            </a:lnSpc>
          </a:pPr>
          <a:endParaRPr lang="en-US"/>
        </a:p>
      </dgm:t>
    </dgm:pt>
    <dgm:pt modelId="{9D679A1A-3FFA-4F11-B4E5-A7ECAB3B25DA}">
      <dgm:prSet/>
      <dgm:spPr/>
      <dgm:t>
        <a:bodyPr/>
        <a:lstStyle/>
        <a:p>
          <a:pPr>
            <a:lnSpc>
              <a:spcPct val="100000"/>
            </a:lnSpc>
          </a:pPr>
          <a:r>
            <a:rPr lang="en-US"/>
            <a:t>Websites and other digital content such as emails</a:t>
          </a:r>
        </a:p>
      </dgm:t>
    </dgm:pt>
    <dgm:pt modelId="{0A0E1C69-E4A5-4710-B1F0-2BBC6C3330C5}" type="parTrans" cxnId="{E012CC93-46C8-4780-9D9C-F1B7EE94388F}">
      <dgm:prSet/>
      <dgm:spPr/>
      <dgm:t>
        <a:bodyPr/>
        <a:lstStyle/>
        <a:p>
          <a:endParaRPr lang="en-US"/>
        </a:p>
      </dgm:t>
    </dgm:pt>
    <dgm:pt modelId="{4AD2334A-7A04-4859-B8CD-FA656F177A9D}" type="sibTrans" cxnId="{E012CC93-46C8-4780-9D9C-F1B7EE94388F}">
      <dgm:prSet/>
      <dgm:spPr/>
      <dgm:t>
        <a:bodyPr/>
        <a:lstStyle/>
        <a:p>
          <a:pPr>
            <a:lnSpc>
              <a:spcPct val="100000"/>
            </a:lnSpc>
          </a:pPr>
          <a:endParaRPr lang="en-US"/>
        </a:p>
      </dgm:t>
    </dgm:pt>
    <dgm:pt modelId="{52FD8B91-C3BB-4928-98D6-EA64A9E60EA4}">
      <dgm:prSet/>
      <dgm:spPr/>
      <dgm:t>
        <a:bodyPr/>
        <a:lstStyle/>
        <a:p>
          <a:pPr>
            <a:lnSpc>
              <a:spcPct val="100000"/>
            </a:lnSpc>
          </a:pPr>
          <a:r>
            <a:rPr lang="en-US"/>
            <a:t>Things given to a consumer which prove they are entitled to something e.g. a table number</a:t>
          </a:r>
        </a:p>
      </dgm:t>
    </dgm:pt>
    <dgm:pt modelId="{82B6A84A-1D98-4626-9447-6C93A6C45EB3}" type="parTrans" cxnId="{021AD939-8509-44B8-BEE2-87D904E86D61}">
      <dgm:prSet/>
      <dgm:spPr/>
      <dgm:t>
        <a:bodyPr/>
        <a:lstStyle/>
        <a:p>
          <a:endParaRPr lang="en-US"/>
        </a:p>
      </dgm:t>
    </dgm:pt>
    <dgm:pt modelId="{C311A7D4-B3CA-46C4-8699-3705E9B75FFF}" type="sibTrans" cxnId="{021AD939-8509-44B8-BEE2-87D904E86D61}">
      <dgm:prSet/>
      <dgm:spPr/>
      <dgm:t>
        <a:bodyPr/>
        <a:lstStyle/>
        <a:p>
          <a:endParaRPr lang="en-US"/>
        </a:p>
      </dgm:t>
    </dgm:pt>
    <dgm:pt modelId="{3DFE453B-EE9F-486D-A261-1BDCDB374D8D}" type="pres">
      <dgm:prSet presAssocID="{F821B39D-B44E-4F64-83E8-E0CF393EB697}" presName="root" presStyleCnt="0">
        <dgm:presLayoutVars>
          <dgm:dir/>
          <dgm:resizeHandles val="exact"/>
        </dgm:presLayoutVars>
      </dgm:prSet>
      <dgm:spPr/>
    </dgm:pt>
    <dgm:pt modelId="{8163DB27-B71A-4D1E-A96E-C1812728B1BD}" type="pres">
      <dgm:prSet presAssocID="{7D65FF13-656E-4794-980C-63B6E4AEF152}" presName="compNode" presStyleCnt="0"/>
      <dgm:spPr/>
    </dgm:pt>
    <dgm:pt modelId="{FD33D692-B730-4DD1-BF59-9DCC621F4CB1}" type="pres">
      <dgm:prSet presAssocID="{7D65FF13-656E-4794-980C-63B6E4AEF152}" presName="bgRect" presStyleLbl="bgShp" presStyleIdx="0" presStyleCnt="5"/>
      <dgm:spPr/>
    </dgm:pt>
    <dgm:pt modelId="{30DA57AD-B3B4-4CED-8DFB-C71A38FCD7EA}" type="pres">
      <dgm:prSet presAssocID="{7D65FF13-656E-4794-980C-63B6E4AEF15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DC78749F-F424-4F0B-A662-D0857CDBB659}" type="pres">
      <dgm:prSet presAssocID="{7D65FF13-656E-4794-980C-63B6E4AEF152}" presName="spaceRect" presStyleCnt="0"/>
      <dgm:spPr/>
    </dgm:pt>
    <dgm:pt modelId="{5670D591-0A68-4665-961A-25900F1F7E45}" type="pres">
      <dgm:prSet presAssocID="{7D65FF13-656E-4794-980C-63B6E4AEF152}" presName="parTx" presStyleLbl="revTx" presStyleIdx="0" presStyleCnt="5">
        <dgm:presLayoutVars>
          <dgm:chMax val="0"/>
          <dgm:chPref val="0"/>
        </dgm:presLayoutVars>
      </dgm:prSet>
      <dgm:spPr/>
    </dgm:pt>
    <dgm:pt modelId="{99A10055-4619-4467-8DE0-9D9920075547}" type="pres">
      <dgm:prSet presAssocID="{0A4DA1C6-D030-473E-8ECC-325D0D823B20}" presName="sibTrans" presStyleCnt="0"/>
      <dgm:spPr/>
    </dgm:pt>
    <dgm:pt modelId="{1DA16249-8122-4C70-B499-E2670239F5DE}" type="pres">
      <dgm:prSet presAssocID="{929E859B-66C4-4DE6-9E0C-32B97FDDA649}" presName="compNode" presStyleCnt="0"/>
      <dgm:spPr/>
    </dgm:pt>
    <dgm:pt modelId="{51C74D95-F3BD-46CB-BF31-11D145EF7918}" type="pres">
      <dgm:prSet presAssocID="{929E859B-66C4-4DE6-9E0C-32B97FDDA649}" presName="bgRect" presStyleLbl="bgShp" presStyleIdx="1" presStyleCnt="5"/>
      <dgm:spPr/>
    </dgm:pt>
    <dgm:pt modelId="{DCB4D6EE-1EC2-4AD6-A850-B51225881A0C}" type="pres">
      <dgm:prSet presAssocID="{929E859B-66C4-4DE6-9E0C-32B97FDDA64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ty"/>
        </a:ext>
      </dgm:extLst>
    </dgm:pt>
    <dgm:pt modelId="{9BCB2B3E-3684-4870-B950-D8E1003D885D}" type="pres">
      <dgm:prSet presAssocID="{929E859B-66C4-4DE6-9E0C-32B97FDDA649}" presName="spaceRect" presStyleCnt="0"/>
      <dgm:spPr/>
    </dgm:pt>
    <dgm:pt modelId="{42C952BD-633D-41C9-A3B9-FC96A6376675}" type="pres">
      <dgm:prSet presAssocID="{929E859B-66C4-4DE6-9E0C-32B97FDDA649}" presName="parTx" presStyleLbl="revTx" presStyleIdx="1" presStyleCnt="5">
        <dgm:presLayoutVars>
          <dgm:chMax val="0"/>
          <dgm:chPref val="0"/>
        </dgm:presLayoutVars>
      </dgm:prSet>
      <dgm:spPr/>
    </dgm:pt>
    <dgm:pt modelId="{56B027E5-8104-4DA6-BCBE-4315AC556E11}" type="pres">
      <dgm:prSet presAssocID="{AF3346C5-D0B9-4543-A907-BBC6CFF584A7}" presName="sibTrans" presStyleCnt="0"/>
      <dgm:spPr/>
    </dgm:pt>
    <dgm:pt modelId="{E367B560-B76B-442C-ACD4-3ACF793BAA8D}" type="pres">
      <dgm:prSet presAssocID="{B6280922-AEE1-4ADE-9906-F7893451C933}" presName="compNode" presStyleCnt="0"/>
      <dgm:spPr/>
    </dgm:pt>
    <dgm:pt modelId="{4940A3D1-A610-45D9-B822-1AAFFACDA70F}" type="pres">
      <dgm:prSet presAssocID="{B6280922-AEE1-4ADE-9906-F7893451C933}" presName="bgRect" presStyleLbl="bgShp" presStyleIdx="2" presStyleCnt="5"/>
      <dgm:spPr/>
    </dgm:pt>
    <dgm:pt modelId="{B5E928F0-A3A6-4CE9-A8FF-927F292D722D}" type="pres">
      <dgm:prSet presAssocID="{B6280922-AEE1-4ADE-9906-F7893451C93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x"/>
        </a:ext>
      </dgm:extLst>
    </dgm:pt>
    <dgm:pt modelId="{86D71E81-27AF-4991-9353-7DBAA0486FC2}" type="pres">
      <dgm:prSet presAssocID="{B6280922-AEE1-4ADE-9906-F7893451C933}" presName="spaceRect" presStyleCnt="0"/>
      <dgm:spPr/>
    </dgm:pt>
    <dgm:pt modelId="{E029AED0-6A26-455F-95B3-1E042AD1EB69}" type="pres">
      <dgm:prSet presAssocID="{B6280922-AEE1-4ADE-9906-F7893451C933}" presName="parTx" presStyleLbl="revTx" presStyleIdx="2" presStyleCnt="5">
        <dgm:presLayoutVars>
          <dgm:chMax val="0"/>
          <dgm:chPref val="0"/>
        </dgm:presLayoutVars>
      </dgm:prSet>
      <dgm:spPr/>
    </dgm:pt>
    <dgm:pt modelId="{327D78FB-95C7-4511-B39C-6BED3D3D829C}" type="pres">
      <dgm:prSet presAssocID="{5F7E4604-DA1A-4526-BFF4-D30D697F7D32}" presName="sibTrans" presStyleCnt="0"/>
      <dgm:spPr/>
    </dgm:pt>
    <dgm:pt modelId="{712D8E75-D325-4EBF-8ACE-5A0CC5A81E32}" type="pres">
      <dgm:prSet presAssocID="{9D679A1A-3FFA-4F11-B4E5-A7ECAB3B25DA}" presName="compNode" presStyleCnt="0"/>
      <dgm:spPr/>
    </dgm:pt>
    <dgm:pt modelId="{7495E1CC-8DA6-4FC2-86B2-BFB68F0D5213}" type="pres">
      <dgm:prSet presAssocID="{9D679A1A-3FFA-4F11-B4E5-A7ECAB3B25DA}" presName="bgRect" presStyleLbl="bgShp" presStyleIdx="3" presStyleCnt="5"/>
      <dgm:spPr/>
    </dgm:pt>
    <dgm:pt modelId="{E16FBA65-A711-4FF0-9CE5-413C020E9104}" type="pres">
      <dgm:prSet presAssocID="{9D679A1A-3FFA-4F11-B4E5-A7ECAB3B25D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a:ext>
      </dgm:extLst>
    </dgm:pt>
    <dgm:pt modelId="{0E4E43AB-A8F2-4DE8-A180-E27F439AF00C}" type="pres">
      <dgm:prSet presAssocID="{9D679A1A-3FFA-4F11-B4E5-A7ECAB3B25DA}" presName="spaceRect" presStyleCnt="0"/>
      <dgm:spPr/>
    </dgm:pt>
    <dgm:pt modelId="{08DCE517-1EDC-40F5-8FDB-8B573C099033}" type="pres">
      <dgm:prSet presAssocID="{9D679A1A-3FFA-4F11-B4E5-A7ECAB3B25DA}" presName="parTx" presStyleLbl="revTx" presStyleIdx="3" presStyleCnt="5">
        <dgm:presLayoutVars>
          <dgm:chMax val="0"/>
          <dgm:chPref val="0"/>
        </dgm:presLayoutVars>
      </dgm:prSet>
      <dgm:spPr/>
    </dgm:pt>
    <dgm:pt modelId="{FF5E18C2-96B5-4E8B-B431-E1A7ACD82F45}" type="pres">
      <dgm:prSet presAssocID="{4AD2334A-7A04-4859-B8CD-FA656F177A9D}" presName="sibTrans" presStyleCnt="0"/>
      <dgm:spPr/>
    </dgm:pt>
    <dgm:pt modelId="{20BD7EDC-9BD5-426E-ADA8-3FD18C7D1FFF}" type="pres">
      <dgm:prSet presAssocID="{52FD8B91-C3BB-4928-98D6-EA64A9E60EA4}" presName="compNode" presStyleCnt="0"/>
      <dgm:spPr/>
    </dgm:pt>
    <dgm:pt modelId="{30F52B61-4885-4BAD-BD86-AE1AC9A70168}" type="pres">
      <dgm:prSet presAssocID="{52FD8B91-C3BB-4928-98D6-EA64A9E60EA4}" presName="bgRect" presStyleLbl="bgShp" presStyleIdx="4" presStyleCnt="5"/>
      <dgm:spPr/>
    </dgm:pt>
    <dgm:pt modelId="{EFA1C591-2C70-4FEB-A672-E86CB14E37FA}" type="pres">
      <dgm:prSet presAssocID="{52FD8B91-C3BB-4928-98D6-EA64A9E60EA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 Bulb and Gear"/>
        </a:ext>
      </dgm:extLst>
    </dgm:pt>
    <dgm:pt modelId="{051A1093-A54E-4D63-AF9D-365B86D0C411}" type="pres">
      <dgm:prSet presAssocID="{52FD8B91-C3BB-4928-98D6-EA64A9E60EA4}" presName="spaceRect" presStyleCnt="0"/>
      <dgm:spPr/>
    </dgm:pt>
    <dgm:pt modelId="{515B6A27-5202-4DFE-9DFE-7F0963633910}" type="pres">
      <dgm:prSet presAssocID="{52FD8B91-C3BB-4928-98D6-EA64A9E60EA4}" presName="parTx" presStyleLbl="revTx" presStyleIdx="4" presStyleCnt="5">
        <dgm:presLayoutVars>
          <dgm:chMax val="0"/>
          <dgm:chPref val="0"/>
        </dgm:presLayoutVars>
      </dgm:prSet>
      <dgm:spPr/>
    </dgm:pt>
  </dgm:ptLst>
  <dgm:cxnLst>
    <dgm:cxn modelId="{9231BA0D-C38D-40B3-90E8-B20DF577052D}" type="presOf" srcId="{B6280922-AEE1-4ADE-9906-F7893451C933}" destId="{E029AED0-6A26-455F-95B3-1E042AD1EB69}" srcOrd="0" destOrd="0" presId="urn:microsoft.com/office/officeart/2018/2/layout/IconVerticalSolidList"/>
    <dgm:cxn modelId="{D5500228-0D02-4F16-B6C7-48882B90A1AA}" type="presOf" srcId="{52FD8B91-C3BB-4928-98D6-EA64A9E60EA4}" destId="{515B6A27-5202-4DFE-9DFE-7F0963633910}" srcOrd="0" destOrd="0" presId="urn:microsoft.com/office/officeart/2018/2/layout/IconVerticalSolidList"/>
    <dgm:cxn modelId="{053FAE30-4565-4B89-B079-18B642587002}" type="presOf" srcId="{9D679A1A-3FFA-4F11-B4E5-A7ECAB3B25DA}" destId="{08DCE517-1EDC-40F5-8FDB-8B573C099033}" srcOrd="0" destOrd="0" presId="urn:microsoft.com/office/officeart/2018/2/layout/IconVerticalSolidList"/>
    <dgm:cxn modelId="{021AD939-8509-44B8-BEE2-87D904E86D61}" srcId="{F821B39D-B44E-4F64-83E8-E0CF393EB697}" destId="{52FD8B91-C3BB-4928-98D6-EA64A9E60EA4}" srcOrd="4" destOrd="0" parTransId="{82B6A84A-1D98-4626-9447-6C93A6C45EB3}" sibTransId="{C311A7D4-B3CA-46C4-8699-3705E9B75FFF}"/>
    <dgm:cxn modelId="{07C3083D-305A-4C3D-81F7-518047C026A9}" type="presOf" srcId="{7D65FF13-656E-4794-980C-63B6E4AEF152}" destId="{5670D591-0A68-4665-961A-25900F1F7E45}" srcOrd="0" destOrd="0" presId="urn:microsoft.com/office/officeart/2018/2/layout/IconVerticalSolidList"/>
    <dgm:cxn modelId="{8A836250-99FC-47E7-B54E-1051A127BBC1}" srcId="{F821B39D-B44E-4F64-83E8-E0CF393EB697}" destId="{929E859B-66C4-4DE6-9E0C-32B97FDDA649}" srcOrd="1" destOrd="0" parTransId="{A20D804A-FEBA-4623-B3EC-69CB59EA1126}" sibTransId="{AF3346C5-D0B9-4543-A907-BBC6CFF584A7}"/>
    <dgm:cxn modelId="{BF3DE776-5CD5-4D54-8714-18EF531B4003}" srcId="{F821B39D-B44E-4F64-83E8-E0CF393EB697}" destId="{B6280922-AEE1-4ADE-9906-F7893451C933}" srcOrd="2" destOrd="0" parTransId="{C53E482A-9570-4666-A32B-3BD7BBD6094A}" sibTransId="{5F7E4604-DA1A-4526-BFF4-D30D697F7D32}"/>
    <dgm:cxn modelId="{E012CC93-46C8-4780-9D9C-F1B7EE94388F}" srcId="{F821B39D-B44E-4F64-83E8-E0CF393EB697}" destId="{9D679A1A-3FFA-4F11-B4E5-A7ECAB3B25DA}" srcOrd="3" destOrd="0" parTransId="{0A0E1C69-E4A5-4710-B1F0-2BBC6C3330C5}" sibTransId="{4AD2334A-7A04-4859-B8CD-FA656F177A9D}"/>
    <dgm:cxn modelId="{49D95CA7-2612-47A7-85AB-2C7C08703BED}" srcId="{F821B39D-B44E-4F64-83E8-E0CF393EB697}" destId="{7D65FF13-656E-4794-980C-63B6E4AEF152}" srcOrd="0" destOrd="0" parTransId="{F607D8CB-298A-43B5-8E00-517616ED6E9E}" sibTransId="{0A4DA1C6-D030-473E-8ECC-325D0D823B20}"/>
    <dgm:cxn modelId="{7BDD09C2-D16D-4CE7-9E16-E7BB1075540A}" type="presOf" srcId="{F821B39D-B44E-4F64-83E8-E0CF393EB697}" destId="{3DFE453B-EE9F-486D-A261-1BDCDB374D8D}" srcOrd="0" destOrd="0" presId="urn:microsoft.com/office/officeart/2018/2/layout/IconVerticalSolidList"/>
    <dgm:cxn modelId="{9611BCDB-9EA5-4EFC-ABF8-2BDEFDA84137}" type="presOf" srcId="{929E859B-66C4-4DE6-9E0C-32B97FDDA649}" destId="{42C952BD-633D-41C9-A3B9-FC96A6376675}" srcOrd="0" destOrd="0" presId="urn:microsoft.com/office/officeart/2018/2/layout/IconVerticalSolidList"/>
    <dgm:cxn modelId="{483F9705-9F3F-43ED-BCAE-D0ED06FEFC1E}" type="presParOf" srcId="{3DFE453B-EE9F-486D-A261-1BDCDB374D8D}" destId="{8163DB27-B71A-4D1E-A96E-C1812728B1BD}" srcOrd="0" destOrd="0" presId="urn:microsoft.com/office/officeart/2018/2/layout/IconVerticalSolidList"/>
    <dgm:cxn modelId="{96702A46-9280-4B60-99D4-3BD887930703}" type="presParOf" srcId="{8163DB27-B71A-4D1E-A96E-C1812728B1BD}" destId="{FD33D692-B730-4DD1-BF59-9DCC621F4CB1}" srcOrd="0" destOrd="0" presId="urn:microsoft.com/office/officeart/2018/2/layout/IconVerticalSolidList"/>
    <dgm:cxn modelId="{628568E6-13A0-4698-AE95-0F916DD4D7F7}" type="presParOf" srcId="{8163DB27-B71A-4D1E-A96E-C1812728B1BD}" destId="{30DA57AD-B3B4-4CED-8DFB-C71A38FCD7EA}" srcOrd="1" destOrd="0" presId="urn:microsoft.com/office/officeart/2018/2/layout/IconVerticalSolidList"/>
    <dgm:cxn modelId="{3564B09D-6E48-4A03-8085-AAAA51E017E2}" type="presParOf" srcId="{8163DB27-B71A-4D1E-A96E-C1812728B1BD}" destId="{DC78749F-F424-4F0B-A662-D0857CDBB659}" srcOrd="2" destOrd="0" presId="urn:microsoft.com/office/officeart/2018/2/layout/IconVerticalSolidList"/>
    <dgm:cxn modelId="{64E59268-2F79-4B41-995B-75D0D2FE91C7}" type="presParOf" srcId="{8163DB27-B71A-4D1E-A96E-C1812728B1BD}" destId="{5670D591-0A68-4665-961A-25900F1F7E45}" srcOrd="3" destOrd="0" presId="urn:microsoft.com/office/officeart/2018/2/layout/IconVerticalSolidList"/>
    <dgm:cxn modelId="{44422200-88BF-46A8-B0D6-1827372EDAC1}" type="presParOf" srcId="{3DFE453B-EE9F-486D-A261-1BDCDB374D8D}" destId="{99A10055-4619-4467-8DE0-9D9920075547}" srcOrd="1" destOrd="0" presId="urn:microsoft.com/office/officeart/2018/2/layout/IconVerticalSolidList"/>
    <dgm:cxn modelId="{E68BC239-1E7F-4ED5-B5DE-D2EA55E2857B}" type="presParOf" srcId="{3DFE453B-EE9F-486D-A261-1BDCDB374D8D}" destId="{1DA16249-8122-4C70-B499-E2670239F5DE}" srcOrd="2" destOrd="0" presId="urn:microsoft.com/office/officeart/2018/2/layout/IconVerticalSolidList"/>
    <dgm:cxn modelId="{0A498EB0-C8DB-4C88-AF05-EBD2F53BEC05}" type="presParOf" srcId="{1DA16249-8122-4C70-B499-E2670239F5DE}" destId="{51C74D95-F3BD-46CB-BF31-11D145EF7918}" srcOrd="0" destOrd="0" presId="urn:microsoft.com/office/officeart/2018/2/layout/IconVerticalSolidList"/>
    <dgm:cxn modelId="{47455C0A-1B0D-42ED-8FB8-5984D9AE1A93}" type="presParOf" srcId="{1DA16249-8122-4C70-B499-E2670239F5DE}" destId="{DCB4D6EE-1EC2-4AD6-A850-B51225881A0C}" srcOrd="1" destOrd="0" presId="urn:microsoft.com/office/officeart/2018/2/layout/IconVerticalSolidList"/>
    <dgm:cxn modelId="{D888562B-1E6D-4006-A836-4DA5AE3EB529}" type="presParOf" srcId="{1DA16249-8122-4C70-B499-E2670239F5DE}" destId="{9BCB2B3E-3684-4870-B950-D8E1003D885D}" srcOrd="2" destOrd="0" presId="urn:microsoft.com/office/officeart/2018/2/layout/IconVerticalSolidList"/>
    <dgm:cxn modelId="{18717926-52E7-4BBD-980E-409EDD13F2D9}" type="presParOf" srcId="{1DA16249-8122-4C70-B499-E2670239F5DE}" destId="{42C952BD-633D-41C9-A3B9-FC96A6376675}" srcOrd="3" destOrd="0" presId="urn:microsoft.com/office/officeart/2018/2/layout/IconVerticalSolidList"/>
    <dgm:cxn modelId="{C6348978-BF7A-4E6C-94A6-DAB80EB0E5D2}" type="presParOf" srcId="{3DFE453B-EE9F-486D-A261-1BDCDB374D8D}" destId="{56B027E5-8104-4DA6-BCBE-4315AC556E11}" srcOrd="3" destOrd="0" presId="urn:microsoft.com/office/officeart/2018/2/layout/IconVerticalSolidList"/>
    <dgm:cxn modelId="{FB8C6E80-E0F1-4F15-B08D-8024C61D3E9B}" type="presParOf" srcId="{3DFE453B-EE9F-486D-A261-1BDCDB374D8D}" destId="{E367B560-B76B-442C-ACD4-3ACF793BAA8D}" srcOrd="4" destOrd="0" presId="urn:microsoft.com/office/officeart/2018/2/layout/IconVerticalSolidList"/>
    <dgm:cxn modelId="{571C6D1B-972F-4FE2-AF58-83DD3ABEC1BF}" type="presParOf" srcId="{E367B560-B76B-442C-ACD4-3ACF793BAA8D}" destId="{4940A3D1-A610-45D9-B822-1AAFFACDA70F}" srcOrd="0" destOrd="0" presId="urn:microsoft.com/office/officeart/2018/2/layout/IconVerticalSolidList"/>
    <dgm:cxn modelId="{F396F1BE-63A7-4612-90AE-644F2852E71B}" type="presParOf" srcId="{E367B560-B76B-442C-ACD4-3ACF793BAA8D}" destId="{B5E928F0-A3A6-4CE9-A8FF-927F292D722D}" srcOrd="1" destOrd="0" presId="urn:microsoft.com/office/officeart/2018/2/layout/IconVerticalSolidList"/>
    <dgm:cxn modelId="{5DCD4C33-EBAF-41F9-ABAE-FFA97812B09A}" type="presParOf" srcId="{E367B560-B76B-442C-ACD4-3ACF793BAA8D}" destId="{86D71E81-27AF-4991-9353-7DBAA0486FC2}" srcOrd="2" destOrd="0" presId="urn:microsoft.com/office/officeart/2018/2/layout/IconVerticalSolidList"/>
    <dgm:cxn modelId="{0A3AE727-AF37-446F-9B5E-B87E2CF50EE3}" type="presParOf" srcId="{E367B560-B76B-442C-ACD4-3ACF793BAA8D}" destId="{E029AED0-6A26-455F-95B3-1E042AD1EB69}" srcOrd="3" destOrd="0" presId="urn:microsoft.com/office/officeart/2018/2/layout/IconVerticalSolidList"/>
    <dgm:cxn modelId="{6D3A0A10-52DD-46F2-A78B-7B29F2D1E556}" type="presParOf" srcId="{3DFE453B-EE9F-486D-A261-1BDCDB374D8D}" destId="{327D78FB-95C7-4511-B39C-6BED3D3D829C}" srcOrd="5" destOrd="0" presId="urn:microsoft.com/office/officeart/2018/2/layout/IconVerticalSolidList"/>
    <dgm:cxn modelId="{44A717DF-498E-49AF-B534-40A801E2E7DF}" type="presParOf" srcId="{3DFE453B-EE9F-486D-A261-1BDCDB374D8D}" destId="{712D8E75-D325-4EBF-8ACE-5A0CC5A81E32}" srcOrd="6" destOrd="0" presId="urn:microsoft.com/office/officeart/2018/2/layout/IconVerticalSolidList"/>
    <dgm:cxn modelId="{570D99F9-96BF-43FC-9B13-019F78DC23AE}" type="presParOf" srcId="{712D8E75-D325-4EBF-8ACE-5A0CC5A81E32}" destId="{7495E1CC-8DA6-4FC2-86B2-BFB68F0D5213}" srcOrd="0" destOrd="0" presId="urn:microsoft.com/office/officeart/2018/2/layout/IconVerticalSolidList"/>
    <dgm:cxn modelId="{EF4FAA4F-5B13-4377-8D9D-48DC4CFC237A}" type="presParOf" srcId="{712D8E75-D325-4EBF-8ACE-5A0CC5A81E32}" destId="{E16FBA65-A711-4FF0-9CE5-413C020E9104}" srcOrd="1" destOrd="0" presId="urn:microsoft.com/office/officeart/2018/2/layout/IconVerticalSolidList"/>
    <dgm:cxn modelId="{644AAE22-7826-4C30-BCD1-5EEA96139E78}" type="presParOf" srcId="{712D8E75-D325-4EBF-8ACE-5A0CC5A81E32}" destId="{0E4E43AB-A8F2-4DE8-A180-E27F439AF00C}" srcOrd="2" destOrd="0" presId="urn:microsoft.com/office/officeart/2018/2/layout/IconVerticalSolidList"/>
    <dgm:cxn modelId="{06A290D1-4B2C-4EA4-9DBE-D2A99F90D78D}" type="presParOf" srcId="{712D8E75-D325-4EBF-8ACE-5A0CC5A81E32}" destId="{08DCE517-1EDC-40F5-8FDB-8B573C099033}" srcOrd="3" destOrd="0" presId="urn:microsoft.com/office/officeart/2018/2/layout/IconVerticalSolidList"/>
    <dgm:cxn modelId="{F91C1030-9D46-48B1-873E-35381F5890C4}" type="presParOf" srcId="{3DFE453B-EE9F-486D-A261-1BDCDB374D8D}" destId="{FF5E18C2-96B5-4E8B-B431-E1A7ACD82F45}" srcOrd="7" destOrd="0" presId="urn:microsoft.com/office/officeart/2018/2/layout/IconVerticalSolidList"/>
    <dgm:cxn modelId="{D0C8EFDC-90ED-4AB6-84DC-339187FD8D54}" type="presParOf" srcId="{3DFE453B-EE9F-486D-A261-1BDCDB374D8D}" destId="{20BD7EDC-9BD5-426E-ADA8-3FD18C7D1FFF}" srcOrd="8" destOrd="0" presId="urn:microsoft.com/office/officeart/2018/2/layout/IconVerticalSolidList"/>
    <dgm:cxn modelId="{B293B38A-1422-4C5E-AC9F-C901D8B3C6EC}" type="presParOf" srcId="{20BD7EDC-9BD5-426E-ADA8-3FD18C7D1FFF}" destId="{30F52B61-4885-4BAD-BD86-AE1AC9A70168}" srcOrd="0" destOrd="0" presId="urn:microsoft.com/office/officeart/2018/2/layout/IconVerticalSolidList"/>
    <dgm:cxn modelId="{3E46BEE6-4503-456F-AD46-44CF054B8DC4}" type="presParOf" srcId="{20BD7EDC-9BD5-426E-ADA8-3FD18C7D1FFF}" destId="{EFA1C591-2C70-4FEB-A672-E86CB14E37FA}" srcOrd="1" destOrd="0" presId="urn:microsoft.com/office/officeart/2018/2/layout/IconVerticalSolidList"/>
    <dgm:cxn modelId="{B409035E-84BF-4C7B-A910-F88181232D33}" type="presParOf" srcId="{20BD7EDC-9BD5-426E-ADA8-3FD18C7D1FFF}" destId="{051A1093-A54E-4D63-AF9D-365B86D0C411}" srcOrd="2" destOrd="0" presId="urn:microsoft.com/office/officeart/2018/2/layout/IconVerticalSolidList"/>
    <dgm:cxn modelId="{8B8B5D43-C9F7-494E-9714-67AF501796FE}" type="presParOf" srcId="{20BD7EDC-9BD5-426E-ADA8-3FD18C7D1FFF}" destId="{515B6A27-5202-4DFE-9DFE-7F096363391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85271CF-72CC-4A47-87A3-6F75310A888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7287C84-F843-45EE-A434-E158589479C9}">
      <dgm:prSet/>
      <dgm:spPr/>
      <dgm:t>
        <a:bodyPr/>
        <a:lstStyle/>
        <a:p>
          <a:r>
            <a:rPr lang="en-US" dirty="0" err="1"/>
            <a:t>Servicescapes</a:t>
          </a:r>
          <a:r>
            <a:rPr lang="en-US" dirty="0"/>
            <a:t> relate to the customer’s physical surroundings, and the other experiential parts of the service process. </a:t>
          </a:r>
        </a:p>
      </dgm:t>
    </dgm:pt>
    <dgm:pt modelId="{BD862141-AFA1-408B-93E4-E7967AFD746E}" type="parTrans" cxnId="{5379DE9B-061C-4F67-9A08-43D53B773CBB}">
      <dgm:prSet/>
      <dgm:spPr/>
      <dgm:t>
        <a:bodyPr/>
        <a:lstStyle/>
        <a:p>
          <a:endParaRPr lang="en-US"/>
        </a:p>
      </dgm:t>
    </dgm:pt>
    <dgm:pt modelId="{5EAFDBE3-D3B8-4D14-8168-71EA92268BA9}" type="sibTrans" cxnId="{5379DE9B-061C-4F67-9A08-43D53B773CBB}">
      <dgm:prSet/>
      <dgm:spPr/>
      <dgm:t>
        <a:bodyPr/>
        <a:lstStyle/>
        <a:p>
          <a:endParaRPr lang="en-US"/>
        </a:p>
      </dgm:t>
    </dgm:pt>
    <dgm:pt modelId="{42D6AD5F-0F1C-4F76-A00F-1971F9425FE4}">
      <dgm:prSet/>
      <dgm:spPr/>
      <dgm:t>
        <a:bodyPr/>
        <a:lstStyle/>
        <a:p>
          <a:r>
            <a:rPr lang="en-US"/>
            <a:t>They can have a huge influence on the consumer’s perception of the service. </a:t>
          </a:r>
        </a:p>
      </dgm:t>
    </dgm:pt>
    <dgm:pt modelId="{F6100E32-E3FC-4C3A-B77B-295734BC2E53}" type="parTrans" cxnId="{DA72546A-741E-4B66-9513-A97DCDD4427E}">
      <dgm:prSet/>
      <dgm:spPr/>
      <dgm:t>
        <a:bodyPr/>
        <a:lstStyle/>
        <a:p>
          <a:endParaRPr lang="en-US"/>
        </a:p>
      </dgm:t>
    </dgm:pt>
    <dgm:pt modelId="{3EA9086E-3E57-4E24-B231-B4BEC82304E9}" type="sibTrans" cxnId="{DA72546A-741E-4B66-9513-A97DCDD4427E}">
      <dgm:prSet/>
      <dgm:spPr/>
      <dgm:t>
        <a:bodyPr/>
        <a:lstStyle/>
        <a:p>
          <a:endParaRPr lang="en-US"/>
        </a:p>
      </dgm:t>
    </dgm:pt>
    <dgm:pt modelId="{89DAF11E-CD09-4C5F-8292-84A98EEB0B65}">
      <dgm:prSet/>
      <dgm:spPr/>
      <dgm:t>
        <a:bodyPr/>
        <a:lstStyle/>
        <a:p>
          <a:r>
            <a:rPr lang="en-US"/>
            <a:t>The theory is about managing the physical evidence part of a service, and also helps explain consumer behaviour in a service setting. </a:t>
          </a:r>
        </a:p>
      </dgm:t>
    </dgm:pt>
    <dgm:pt modelId="{76E85139-3467-4685-A599-8B18A99080F8}" type="parTrans" cxnId="{E9984C3A-FE80-4ACF-A384-F44397501DE6}">
      <dgm:prSet/>
      <dgm:spPr/>
      <dgm:t>
        <a:bodyPr/>
        <a:lstStyle/>
        <a:p>
          <a:endParaRPr lang="en-US"/>
        </a:p>
      </dgm:t>
    </dgm:pt>
    <dgm:pt modelId="{76D5AF9E-CBF4-475E-AB13-91147C4EAA08}" type="sibTrans" cxnId="{E9984C3A-FE80-4ACF-A384-F44397501DE6}">
      <dgm:prSet/>
      <dgm:spPr/>
      <dgm:t>
        <a:bodyPr/>
        <a:lstStyle/>
        <a:p>
          <a:endParaRPr lang="en-US"/>
        </a:p>
      </dgm:t>
    </dgm:pt>
    <dgm:pt modelId="{AB04FEB2-04A9-4558-A6E4-16288499B0CC}" type="pres">
      <dgm:prSet presAssocID="{185271CF-72CC-4A47-87A3-6F75310A888A}" presName="root" presStyleCnt="0">
        <dgm:presLayoutVars>
          <dgm:dir/>
          <dgm:resizeHandles val="exact"/>
        </dgm:presLayoutVars>
      </dgm:prSet>
      <dgm:spPr/>
    </dgm:pt>
    <dgm:pt modelId="{87341F70-85A8-4C3C-AD8B-0A57E84B9209}" type="pres">
      <dgm:prSet presAssocID="{F7287C84-F843-45EE-A434-E158589479C9}" presName="compNode" presStyleCnt="0"/>
      <dgm:spPr/>
    </dgm:pt>
    <dgm:pt modelId="{F83CF56D-3ADB-46F5-8687-21B2F4221178}" type="pres">
      <dgm:prSet presAssocID="{F7287C84-F843-45EE-A434-E158589479C9}" presName="bgRect" presStyleLbl="bgShp" presStyleIdx="0" presStyleCnt="3"/>
      <dgm:spPr/>
    </dgm:pt>
    <dgm:pt modelId="{D8DF0CBF-3F1F-4D93-908D-CA77441734A2}" type="pres">
      <dgm:prSet presAssocID="{F7287C84-F843-45EE-A434-E158589479C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13A56ECD-10A8-4416-BDC6-4524CF9FEEAD}" type="pres">
      <dgm:prSet presAssocID="{F7287C84-F843-45EE-A434-E158589479C9}" presName="spaceRect" presStyleCnt="0"/>
      <dgm:spPr/>
    </dgm:pt>
    <dgm:pt modelId="{30ADE7B5-818E-4481-A4A1-5EA167003D2D}" type="pres">
      <dgm:prSet presAssocID="{F7287C84-F843-45EE-A434-E158589479C9}" presName="parTx" presStyleLbl="revTx" presStyleIdx="0" presStyleCnt="3">
        <dgm:presLayoutVars>
          <dgm:chMax val="0"/>
          <dgm:chPref val="0"/>
        </dgm:presLayoutVars>
      </dgm:prSet>
      <dgm:spPr/>
    </dgm:pt>
    <dgm:pt modelId="{C78D7BF6-18D1-4342-BCA1-1E5F42620315}" type="pres">
      <dgm:prSet presAssocID="{5EAFDBE3-D3B8-4D14-8168-71EA92268BA9}" presName="sibTrans" presStyleCnt="0"/>
      <dgm:spPr/>
    </dgm:pt>
    <dgm:pt modelId="{93B470E4-C05A-428F-A263-994E12E9BE13}" type="pres">
      <dgm:prSet presAssocID="{42D6AD5F-0F1C-4F76-A00F-1971F9425FE4}" presName="compNode" presStyleCnt="0"/>
      <dgm:spPr/>
    </dgm:pt>
    <dgm:pt modelId="{4A5CB91B-ED09-47CC-824E-A6E586E1FCCE}" type="pres">
      <dgm:prSet presAssocID="{42D6AD5F-0F1C-4F76-A00F-1971F9425FE4}" presName="bgRect" presStyleLbl="bgShp" presStyleIdx="1" presStyleCnt="3"/>
      <dgm:spPr/>
    </dgm:pt>
    <dgm:pt modelId="{5A8990F1-49AA-407A-A66D-AECF0B60AD6F}" type="pres">
      <dgm:prSet presAssocID="{42D6AD5F-0F1C-4F76-A00F-1971F9425F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dvertising"/>
        </a:ext>
      </dgm:extLst>
    </dgm:pt>
    <dgm:pt modelId="{F8FBB68E-A040-4CBC-9779-03E03C43C7F9}" type="pres">
      <dgm:prSet presAssocID="{42D6AD5F-0F1C-4F76-A00F-1971F9425FE4}" presName="spaceRect" presStyleCnt="0"/>
      <dgm:spPr/>
    </dgm:pt>
    <dgm:pt modelId="{2FA2B25F-7706-4138-8733-287037F0E72D}" type="pres">
      <dgm:prSet presAssocID="{42D6AD5F-0F1C-4F76-A00F-1971F9425FE4}" presName="parTx" presStyleLbl="revTx" presStyleIdx="1" presStyleCnt="3">
        <dgm:presLayoutVars>
          <dgm:chMax val="0"/>
          <dgm:chPref val="0"/>
        </dgm:presLayoutVars>
      </dgm:prSet>
      <dgm:spPr/>
    </dgm:pt>
    <dgm:pt modelId="{962BA65E-59AC-48CA-BF6F-FC0185674B3E}" type="pres">
      <dgm:prSet presAssocID="{3EA9086E-3E57-4E24-B231-B4BEC82304E9}" presName="sibTrans" presStyleCnt="0"/>
      <dgm:spPr/>
    </dgm:pt>
    <dgm:pt modelId="{68DCCCEC-C15E-47E1-B0E7-189F8C3A46BC}" type="pres">
      <dgm:prSet presAssocID="{89DAF11E-CD09-4C5F-8292-84A98EEB0B65}" presName="compNode" presStyleCnt="0"/>
      <dgm:spPr/>
    </dgm:pt>
    <dgm:pt modelId="{3587374A-6E8C-402D-8D3A-A1B1DC81957A}" type="pres">
      <dgm:prSet presAssocID="{89DAF11E-CD09-4C5F-8292-84A98EEB0B65}" presName="bgRect" presStyleLbl="bgShp" presStyleIdx="2" presStyleCnt="3"/>
      <dgm:spPr/>
    </dgm:pt>
    <dgm:pt modelId="{94967B81-F2E4-48C0-A360-94043A5BA895}" type="pres">
      <dgm:prSet presAssocID="{89DAF11E-CD09-4C5F-8292-84A98EEB0B6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8DF5360F-1E0C-4232-A8DB-367E095B4691}" type="pres">
      <dgm:prSet presAssocID="{89DAF11E-CD09-4C5F-8292-84A98EEB0B65}" presName="spaceRect" presStyleCnt="0"/>
      <dgm:spPr/>
    </dgm:pt>
    <dgm:pt modelId="{488F9D8E-54D0-4158-AA7B-8DF116D43184}" type="pres">
      <dgm:prSet presAssocID="{89DAF11E-CD09-4C5F-8292-84A98EEB0B65}" presName="parTx" presStyleLbl="revTx" presStyleIdx="2" presStyleCnt="3">
        <dgm:presLayoutVars>
          <dgm:chMax val="0"/>
          <dgm:chPref val="0"/>
        </dgm:presLayoutVars>
      </dgm:prSet>
      <dgm:spPr/>
    </dgm:pt>
  </dgm:ptLst>
  <dgm:cxnLst>
    <dgm:cxn modelId="{AB0F7203-8B3A-4532-B683-91DD37BE4AD5}" type="presOf" srcId="{42D6AD5F-0F1C-4F76-A00F-1971F9425FE4}" destId="{2FA2B25F-7706-4138-8733-287037F0E72D}" srcOrd="0" destOrd="0" presId="urn:microsoft.com/office/officeart/2018/2/layout/IconVerticalSolidList"/>
    <dgm:cxn modelId="{26227906-74BB-483C-9CFF-4E3A3286D28E}" type="presOf" srcId="{185271CF-72CC-4A47-87A3-6F75310A888A}" destId="{AB04FEB2-04A9-4558-A6E4-16288499B0CC}" srcOrd="0" destOrd="0" presId="urn:microsoft.com/office/officeart/2018/2/layout/IconVerticalSolidList"/>
    <dgm:cxn modelId="{0907F432-3527-4E9D-8076-A692B2F86A16}" type="presOf" srcId="{89DAF11E-CD09-4C5F-8292-84A98EEB0B65}" destId="{488F9D8E-54D0-4158-AA7B-8DF116D43184}" srcOrd="0" destOrd="0" presId="urn:microsoft.com/office/officeart/2018/2/layout/IconVerticalSolidList"/>
    <dgm:cxn modelId="{E9984C3A-FE80-4ACF-A384-F44397501DE6}" srcId="{185271CF-72CC-4A47-87A3-6F75310A888A}" destId="{89DAF11E-CD09-4C5F-8292-84A98EEB0B65}" srcOrd="2" destOrd="0" parTransId="{76E85139-3467-4685-A599-8B18A99080F8}" sibTransId="{76D5AF9E-CBF4-475E-AB13-91147C4EAA08}"/>
    <dgm:cxn modelId="{EB2C695C-FE01-422E-932D-C9F17CF2E61D}" type="presOf" srcId="{F7287C84-F843-45EE-A434-E158589479C9}" destId="{30ADE7B5-818E-4481-A4A1-5EA167003D2D}" srcOrd="0" destOrd="0" presId="urn:microsoft.com/office/officeart/2018/2/layout/IconVerticalSolidList"/>
    <dgm:cxn modelId="{DA72546A-741E-4B66-9513-A97DCDD4427E}" srcId="{185271CF-72CC-4A47-87A3-6F75310A888A}" destId="{42D6AD5F-0F1C-4F76-A00F-1971F9425FE4}" srcOrd="1" destOrd="0" parTransId="{F6100E32-E3FC-4C3A-B77B-295734BC2E53}" sibTransId="{3EA9086E-3E57-4E24-B231-B4BEC82304E9}"/>
    <dgm:cxn modelId="{5379DE9B-061C-4F67-9A08-43D53B773CBB}" srcId="{185271CF-72CC-4A47-87A3-6F75310A888A}" destId="{F7287C84-F843-45EE-A434-E158589479C9}" srcOrd="0" destOrd="0" parTransId="{BD862141-AFA1-408B-93E4-E7967AFD746E}" sibTransId="{5EAFDBE3-D3B8-4D14-8168-71EA92268BA9}"/>
    <dgm:cxn modelId="{0ED7E1F2-9A1B-4DCA-A649-B294EC0BB3A7}" type="presParOf" srcId="{AB04FEB2-04A9-4558-A6E4-16288499B0CC}" destId="{87341F70-85A8-4C3C-AD8B-0A57E84B9209}" srcOrd="0" destOrd="0" presId="urn:microsoft.com/office/officeart/2018/2/layout/IconVerticalSolidList"/>
    <dgm:cxn modelId="{9CE32268-4795-4EB6-9AD9-F2A17473331D}" type="presParOf" srcId="{87341F70-85A8-4C3C-AD8B-0A57E84B9209}" destId="{F83CF56D-3ADB-46F5-8687-21B2F4221178}" srcOrd="0" destOrd="0" presId="urn:microsoft.com/office/officeart/2018/2/layout/IconVerticalSolidList"/>
    <dgm:cxn modelId="{F5DCEC70-9E2F-4857-AF17-8F3B606041D9}" type="presParOf" srcId="{87341F70-85A8-4C3C-AD8B-0A57E84B9209}" destId="{D8DF0CBF-3F1F-4D93-908D-CA77441734A2}" srcOrd="1" destOrd="0" presId="urn:microsoft.com/office/officeart/2018/2/layout/IconVerticalSolidList"/>
    <dgm:cxn modelId="{36AF51E4-F5B9-4B37-AF99-43BD91C23525}" type="presParOf" srcId="{87341F70-85A8-4C3C-AD8B-0A57E84B9209}" destId="{13A56ECD-10A8-4416-BDC6-4524CF9FEEAD}" srcOrd="2" destOrd="0" presId="urn:microsoft.com/office/officeart/2018/2/layout/IconVerticalSolidList"/>
    <dgm:cxn modelId="{2F7199F3-4F49-443F-BE04-A3E7DF7BAAF4}" type="presParOf" srcId="{87341F70-85A8-4C3C-AD8B-0A57E84B9209}" destId="{30ADE7B5-818E-4481-A4A1-5EA167003D2D}" srcOrd="3" destOrd="0" presId="urn:microsoft.com/office/officeart/2018/2/layout/IconVerticalSolidList"/>
    <dgm:cxn modelId="{CBC15209-14EA-4788-BABF-FA623C257CA3}" type="presParOf" srcId="{AB04FEB2-04A9-4558-A6E4-16288499B0CC}" destId="{C78D7BF6-18D1-4342-BCA1-1E5F42620315}" srcOrd="1" destOrd="0" presId="urn:microsoft.com/office/officeart/2018/2/layout/IconVerticalSolidList"/>
    <dgm:cxn modelId="{DA3343C3-5234-460B-8273-C1B74C6CE3C6}" type="presParOf" srcId="{AB04FEB2-04A9-4558-A6E4-16288499B0CC}" destId="{93B470E4-C05A-428F-A263-994E12E9BE13}" srcOrd="2" destOrd="0" presId="urn:microsoft.com/office/officeart/2018/2/layout/IconVerticalSolidList"/>
    <dgm:cxn modelId="{B1D047A9-EFD6-4076-BD41-1F9C0925CB91}" type="presParOf" srcId="{93B470E4-C05A-428F-A263-994E12E9BE13}" destId="{4A5CB91B-ED09-47CC-824E-A6E586E1FCCE}" srcOrd="0" destOrd="0" presId="urn:microsoft.com/office/officeart/2018/2/layout/IconVerticalSolidList"/>
    <dgm:cxn modelId="{3420ECE1-5D78-42D8-AE0E-61E98D5367DE}" type="presParOf" srcId="{93B470E4-C05A-428F-A263-994E12E9BE13}" destId="{5A8990F1-49AA-407A-A66D-AECF0B60AD6F}" srcOrd="1" destOrd="0" presId="urn:microsoft.com/office/officeart/2018/2/layout/IconVerticalSolidList"/>
    <dgm:cxn modelId="{89F94D46-061B-4AB4-81E9-383A7121CD29}" type="presParOf" srcId="{93B470E4-C05A-428F-A263-994E12E9BE13}" destId="{F8FBB68E-A040-4CBC-9779-03E03C43C7F9}" srcOrd="2" destOrd="0" presId="urn:microsoft.com/office/officeart/2018/2/layout/IconVerticalSolidList"/>
    <dgm:cxn modelId="{9509CAB6-1AFE-458D-85FA-5A61CC737F9C}" type="presParOf" srcId="{93B470E4-C05A-428F-A263-994E12E9BE13}" destId="{2FA2B25F-7706-4138-8733-287037F0E72D}" srcOrd="3" destOrd="0" presId="urn:microsoft.com/office/officeart/2018/2/layout/IconVerticalSolidList"/>
    <dgm:cxn modelId="{59A1DAC7-7644-48C7-AF06-5D122FEFA61A}" type="presParOf" srcId="{AB04FEB2-04A9-4558-A6E4-16288499B0CC}" destId="{962BA65E-59AC-48CA-BF6F-FC0185674B3E}" srcOrd="3" destOrd="0" presId="urn:microsoft.com/office/officeart/2018/2/layout/IconVerticalSolidList"/>
    <dgm:cxn modelId="{635E3EE4-E25E-4C18-B54E-8A63392F6A0E}" type="presParOf" srcId="{AB04FEB2-04A9-4558-A6E4-16288499B0CC}" destId="{68DCCCEC-C15E-47E1-B0E7-189F8C3A46BC}" srcOrd="4" destOrd="0" presId="urn:microsoft.com/office/officeart/2018/2/layout/IconVerticalSolidList"/>
    <dgm:cxn modelId="{F1D39950-A03B-4AC0-86A2-726E65ED2916}" type="presParOf" srcId="{68DCCCEC-C15E-47E1-B0E7-189F8C3A46BC}" destId="{3587374A-6E8C-402D-8D3A-A1B1DC81957A}" srcOrd="0" destOrd="0" presId="urn:microsoft.com/office/officeart/2018/2/layout/IconVerticalSolidList"/>
    <dgm:cxn modelId="{28ED5D28-0AB6-440C-B53A-221F2CCB969C}" type="presParOf" srcId="{68DCCCEC-C15E-47E1-B0E7-189F8C3A46BC}" destId="{94967B81-F2E4-48C0-A360-94043A5BA895}" srcOrd="1" destOrd="0" presId="urn:microsoft.com/office/officeart/2018/2/layout/IconVerticalSolidList"/>
    <dgm:cxn modelId="{32E56C47-8998-4ED5-89C4-75B807053B70}" type="presParOf" srcId="{68DCCCEC-C15E-47E1-B0E7-189F8C3A46BC}" destId="{8DF5360F-1E0C-4232-A8DB-367E095B4691}" srcOrd="2" destOrd="0" presId="urn:microsoft.com/office/officeart/2018/2/layout/IconVerticalSolidList"/>
    <dgm:cxn modelId="{3DDFE4AA-B8B0-48D6-8F64-9B6510DE5951}" type="presParOf" srcId="{68DCCCEC-C15E-47E1-B0E7-189F8C3A46BC}" destId="{488F9D8E-54D0-4158-AA7B-8DF116D431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D02AE-5851-462E-BE70-F6FB87104F33}">
      <dsp:nvSpPr>
        <dsp:cNvPr id="0" name=""/>
        <dsp:cNvSpPr/>
      </dsp:nvSpPr>
      <dsp:spPr>
        <a:xfrm>
          <a:off x="0" y="2219"/>
          <a:ext cx="45432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1557E7-D426-4665-AE89-014FC1025415}">
      <dsp:nvSpPr>
        <dsp:cNvPr id="0" name=""/>
        <dsp:cNvSpPr/>
      </dsp:nvSpPr>
      <dsp:spPr>
        <a:xfrm>
          <a:off x="0" y="4769"/>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effectLst>
                <a:outerShdw blurRad="38100" dist="38100" dir="2700000" algn="tl">
                  <a:srgbClr val="000000">
                    <a:alpha val="43137"/>
                  </a:srgbClr>
                </a:outerShdw>
              </a:effectLst>
            </a:rPr>
            <a:t>Once you’ve figured out your strengths, it’s time to be critical and review your weaknesses</a:t>
          </a:r>
          <a:endParaRPr lang="en-US" sz="1500" kern="1200" dirty="0">
            <a:effectLst>
              <a:outerShdw blurRad="38100" dist="38100" dir="2700000" algn="tl">
                <a:srgbClr val="000000">
                  <a:alpha val="43137"/>
                </a:srgbClr>
              </a:outerShdw>
            </a:effectLst>
          </a:endParaRPr>
        </a:p>
      </dsp:txBody>
      <dsp:txXfrm>
        <a:off x="0" y="4769"/>
        <a:ext cx="4543279" cy="756682"/>
      </dsp:txXfrm>
    </dsp:sp>
    <dsp:sp modelId="{BE7BBEA4-8342-4FA6-B8DB-E490219D4BD4}">
      <dsp:nvSpPr>
        <dsp:cNvPr id="0" name=""/>
        <dsp:cNvSpPr/>
      </dsp:nvSpPr>
      <dsp:spPr>
        <a:xfrm>
          <a:off x="0" y="758901"/>
          <a:ext cx="454327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1944CC4-4543-47AD-8735-9E65364D1F45}">
      <dsp:nvSpPr>
        <dsp:cNvPr id="0" name=""/>
        <dsp:cNvSpPr/>
      </dsp:nvSpPr>
      <dsp:spPr>
        <a:xfrm>
          <a:off x="0" y="758901"/>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effectLst>
                <a:outerShdw blurRad="38100" dist="38100" dir="2700000" algn="tl">
                  <a:srgbClr val="000000">
                    <a:alpha val="43137"/>
                  </a:srgbClr>
                </a:outerShdw>
              </a:effectLst>
            </a:rPr>
            <a:t>What’s holding your business or project back? shortage of skilled people and financial or budgetary limitations.</a:t>
          </a:r>
          <a:endParaRPr lang="en-US" sz="1500" kern="1200" dirty="0">
            <a:effectLst>
              <a:outerShdw blurRad="38100" dist="38100" dir="2700000" algn="tl">
                <a:srgbClr val="000000">
                  <a:alpha val="43137"/>
                </a:srgbClr>
              </a:outerShdw>
            </a:effectLst>
          </a:endParaRPr>
        </a:p>
      </dsp:txBody>
      <dsp:txXfrm>
        <a:off x="0" y="758901"/>
        <a:ext cx="4543279" cy="756682"/>
      </dsp:txXfrm>
    </dsp:sp>
    <dsp:sp modelId="{F63607F2-C1FD-4B0D-A021-237F372F4355}">
      <dsp:nvSpPr>
        <dsp:cNvPr id="0" name=""/>
        <dsp:cNvSpPr/>
      </dsp:nvSpPr>
      <dsp:spPr>
        <a:xfrm>
          <a:off x="0" y="1515583"/>
          <a:ext cx="454327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5955138-467F-4102-8FFE-2E28DE6B035A}">
      <dsp:nvSpPr>
        <dsp:cNvPr id="0" name=""/>
        <dsp:cNvSpPr/>
      </dsp:nvSpPr>
      <dsp:spPr>
        <a:xfrm>
          <a:off x="0" y="1515583"/>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What does the company LACK?</a:t>
          </a:r>
          <a:endParaRPr lang="en-US" sz="1500" kern="1200">
            <a:effectLst>
              <a:outerShdw blurRad="38100" dist="38100" dir="2700000" algn="tl">
                <a:srgbClr val="000000">
                  <a:alpha val="43137"/>
                </a:srgbClr>
              </a:outerShdw>
            </a:effectLst>
          </a:endParaRPr>
        </a:p>
      </dsp:txBody>
      <dsp:txXfrm>
        <a:off x="0" y="1515583"/>
        <a:ext cx="4543279" cy="756682"/>
      </dsp:txXfrm>
    </dsp:sp>
    <dsp:sp modelId="{D9876468-DE16-40DB-84AB-E90EC2698DC2}">
      <dsp:nvSpPr>
        <dsp:cNvPr id="0" name=""/>
        <dsp:cNvSpPr/>
      </dsp:nvSpPr>
      <dsp:spPr>
        <a:xfrm>
          <a:off x="0" y="2272266"/>
          <a:ext cx="454327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0F27D71-5F4E-4153-9442-0277DA63E5C8}">
      <dsp:nvSpPr>
        <dsp:cNvPr id="0" name=""/>
        <dsp:cNvSpPr/>
      </dsp:nvSpPr>
      <dsp:spPr>
        <a:xfrm>
          <a:off x="0" y="2272266"/>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Things your Competitors do better than you?</a:t>
          </a:r>
          <a:endParaRPr lang="en-US" sz="1500" kern="1200">
            <a:effectLst>
              <a:outerShdw blurRad="38100" dist="38100" dir="2700000" algn="tl">
                <a:srgbClr val="000000">
                  <a:alpha val="43137"/>
                </a:srgbClr>
              </a:outerShdw>
            </a:effectLst>
          </a:endParaRPr>
        </a:p>
      </dsp:txBody>
      <dsp:txXfrm>
        <a:off x="0" y="2272266"/>
        <a:ext cx="4543279" cy="756682"/>
      </dsp:txXfrm>
    </dsp:sp>
    <dsp:sp modelId="{84CDFCAF-0136-40B6-90E6-00482056B768}">
      <dsp:nvSpPr>
        <dsp:cNvPr id="0" name=""/>
        <dsp:cNvSpPr/>
      </dsp:nvSpPr>
      <dsp:spPr>
        <a:xfrm>
          <a:off x="0" y="3028948"/>
          <a:ext cx="4543279"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4B7DEEB-C676-4BD0-B7CC-97DB257358F7}">
      <dsp:nvSpPr>
        <dsp:cNvPr id="0" name=""/>
        <dsp:cNvSpPr/>
      </dsp:nvSpPr>
      <dsp:spPr>
        <a:xfrm>
          <a:off x="0" y="3028948"/>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Resource Limitations</a:t>
          </a:r>
          <a:endParaRPr lang="en-US" sz="1500" kern="1200">
            <a:effectLst>
              <a:outerShdw blurRad="38100" dist="38100" dir="2700000" algn="tl">
                <a:srgbClr val="000000">
                  <a:alpha val="43137"/>
                </a:srgbClr>
              </a:outerShdw>
            </a:effectLst>
          </a:endParaRPr>
        </a:p>
      </dsp:txBody>
      <dsp:txXfrm>
        <a:off x="0" y="3028948"/>
        <a:ext cx="4543279" cy="756682"/>
      </dsp:txXfrm>
    </dsp:sp>
    <dsp:sp modelId="{105906EB-B183-4F53-8E85-0BD3C6ADFE88}">
      <dsp:nvSpPr>
        <dsp:cNvPr id="0" name=""/>
        <dsp:cNvSpPr/>
      </dsp:nvSpPr>
      <dsp:spPr>
        <a:xfrm>
          <a:off x="0" y="3785630"/>
          <a:ext cx="45432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0E61A87-0253-4BD2-A9FB-D0C195273F35}">
      <dsp:nvSpPr>
        <dsp:cNvPr id="0" name=""/>
        <dsp:cNvSpPr/>
      </dsp:nvSpPr>
      <dsp:spPr>
        <a:xfrm>
          <a:off x="0" y="3785630"/>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Unclear unique selling position.</a:t>
          </a:r>
          <a:endParaRPr lang="en-US" sz="1500" kern="1200">
            <a:effectLst>
              <a:outerShdw blurRad="38100" dist="38100" dir="2700000" algn="tl">
                <a:srgbClr val="000000">
                  <a:alpha val="43137"/>
                </a:srgbClr>
              </a:outerShdw>
            </a:effectLst>
          </a:endParaRPr>
        </a:p>
      </dsp:txBody>
      <dsp:txXfrm>
        <a:off x="0" y="3785630"/>
        <a:ext cx="4543279" cy="7566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F931B1-1401-40E6-B823-1473C0B3B046}">
      <dsp:nvSpPr>
        <dsp:cNvPr id="0" name=""/>
        <dsp:cNvSpPr/>
      </dsp:nvSpPr>
      <dsp:spPr>
        <a:xfrm>
          <a:off x="0" y="337"/>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2DC78E4-832F-4F9B-9D6C-B4FDF44216B3}">
      <dsp:nvSpPr>
        <dsp:cNvPr id="0" name=""/>
        <dsp:cNvSpPr/>
      </dsp:nvSpPr>
      <dsp:spPr>
        <a:xfrm>
          <a:off x="0" y="337"/>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dirty="0"/>
            <a:t>The final element of a SWOT analysis are Threats – everything that poses a RISK to either your company itself or its likelihood of success or growth.</a:t>
          </a:r>
          <a:endParaRPr lang="en-US" sz="900" kern="1200" dirty="0"/>
        </a:p>
      </dsp:txBody>
      <dsp:txXfrm>
        <a:off x="0" y="337"/>
        <a:ext cx="3599228" cy="553194"/>
      </dsp:txXfrm>
    </dsp:sp>
    <dsp:sp modelId="{AEF33ADF-D3A6-44B8-9E54-3B4296F5DD24}">
      <dsp:nvSpPr>
        <dsp:cNvPr id="0" name=""/>
        <dsp:cNvSpPr/>
      </dsp:nvSpPr>
      <dsp:spPr>
        <a:xfrm>
          <a:off x="0" y="553532"/>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1195E4A-23C6-472A-B838-2F0A3B9B5C3D}">
      <dsp:nvSpPr>
        <dsp:cNvPr id="0" name=""/>
        <dsp:cNvSpPr/>
      </dsp:nvSpPr>
      <dsp:spPr>
        <a:xfrm>
          <a:off x="0" y="553532"/>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dirty="0"/>
            <a:t>This could include things like emerging competitors, changes in regulatory law, financial risks, and virtually everything else that could potentially jeopardize the future of your company or project.</a:t>
          </a:r>
          <a:endParaRPr lang="en-US" sz="900" kern="1200" dirty="0"/>
        </a:p>
      </dsp:txBody>
      <dsp:txXfrm>
        <a:off x="0" y="553532"/>
        <a:ext cx="3599228" cy="553194"/>
      </dsp:txXfrm>
    </dsp:sp>
    <dsp:sp modelId="{092EDD6B-9621-4BEF-99CE-18BF43B0190E}">
      <dsp:nvSpPr>
        <dsp:cNvPr id="0" name=""/>
        <dsp:cNvSpPr/>
      </dsp:nvSpPr>
      <dsp:spPr>
        <a:xfrm>
          <a:off x="0" y="1106727"/>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27E6C79-9F2A-4AF6-B999-40E03CE772FB}">
      <dsp:nvSpPr>
        <dsp:cNvPr id="0" name=""/>
        <dsp:cNvSpPr/>
      </dsp:nvSpPr>
      <dsp:spPr>
        <a:xfrm>
          <a:off x="0" y="1106727"/>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dirty="0"/>
            <a:t>NEGATIVE Press.</a:t>
          </a:r>
        </a:p>
        <a:p>
          <a:pPr marL="0" lvl="0" indent="0" algn="l" defTabSz="400050">
            <a:lnSpc>
              <a:spcPct val="90000"/>
            </a:lnSpc>
            <a:spcBef>
              <a:spcPct val="0"/>
            </a:spcBef>
            <a:spcAft>
              <a:spcPct val="35000"/>
            </a:spcAft>
            <a:buNone/>
          </a:pPr>
          <a:endParaRPr lang="en-GB" sz="900" kern="1200" dirty="0"/>
        </a:p>
        <a:p>
          <a:pPr marL="0" lvl="0" indent="0" algn="l" defTabSz="400050">
            <a:lnSpc>
              <a:spcPct val="90000"/>
            </a:lnSpc>
            <a:spcBef>
              <a:spcPct val="0"/>
            </a:spcBef>
            <a:spcAft>
              <a:spcPct val="35000"/>
            </a:spcAft>
            <a:buNone/>
          </a:pPr>
          <a:r>
            <a:rPr lang="en-GB" sz="900" kern="1200" dirty="0"/>
            <a:t>New or strengthening rivals/competition</a:t>
          </a:r>
          <a:endParaRPr lang="en-US" sz="900" kern="1200" dirty="0"/>
        </a:p>
      </dsp:txBody>
      <dsp:txXfrm>
        <a:off x="0" y="1106727"/>
        <a:ext cx="3599228" cy="553194"/>
      </dsp:txXfrm>
    </dsp:sp>
    <dsp:sp modelId="{9BEDCD4B-5E34-4430-90BC-EFF5A38902EB}">
      <dsp:nvSpPr>
        <dsp:cNvPr id="0" name=""/>
        <dsp:cNvSpPr/>
      </dsp:nvSpPr>
      <dsp:spPr>
        <a:xfrm>
          <a:off x="0" y="1659921"/>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6BAF1EA-4A99-497D-A96D-E16BD1D5088C}">
      <dsp:nvSpPr>
        <dsp:cNvPr id="0" name=""/>
        <dsp:cNvSpPr/>
      </dsp:nvSpPr>
      <dsp:spPr>
        <a:xfrm>
          <a:off x="0" y="1659921"/>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Changing CUSTOMER Attitudes towards your company.</a:t>
          </a:r>
          <a:endParaRPr lang="en-US" sz="900" kern="1200"/>
        </a:p>
      </dsp:txBody>
      <dsp:txXfrm>
        <a:off x="0" y="1659921"/>
        <a:ext cx="3599228" cy="553194"/>
      </dsp:txXfrm>
    </dsp:sp>
    <dsp:sp modelId="{619AA726-5DB9-44AB-A9DA-2F55936671A0}">
      <dsp:nvSpPr>
        <dsp:cNvPr id="0" name=""/>
        <dsp:cNvSpPr/>
      </dsp:nvSpPr>
      <dsp:spPr>
        <a:xfrm>
          <a:off x="0" y="2213116"/>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BAC7FB8-ADEC-48DF-971C-D42E4AB93DE4}">
      <dsp:nvSpPr>
        <dsp:cNvPr id="0" name=""/>
        <dsp:cNvSpPr/>
      </dsp:nvSpPr>
      <dsp:spPr>
        <a:xfrm>
          <a:off x="0" y="2213116"/>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dirty="0"/>
            <a:t>Geopolitical events, Ukraine, Economy, Strikes, NHS, Food banks, </a:t>
          </a:r>
        </a:p>
      </dsp:txBody>
      <dsp:txXfrm>
        <a:off x="0" y="2213116"/>
        <a:ext cx="3599228" cy="5531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9D29A-C5C9-4F2C-9ECA-759BD26FE459}">
      <dsp:nvSpPr>
        <dsp:cNvPr id="0" name=""/>
        <dsp:cNvSpPr/>
      </dsp:nvSpPr>
      <dsp:spPr>
        <a:xfrm>
          <a:off x="-3135311" y="-482597"/>
          <a:ext cx="3739600" cy="3739600"/>
        </a:xfrm>
        <a:prstGeom prst="blockArc">
          <a:avLst>
            <a:gd name="adj1" fmla="val 18900000"/>
            <a:gd name="adj2" fmla="val 2700000"/>
            <a:gd name="adj3" fmla="val 578"/>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82703D2-DFB5-471E-8917-789FC5DEA907}">
      <dsp:nvSpPr>
        <dsp:cNvPr id="0" name=""/>
        <dsp:cNvSpPr/>
      </dsp:nvSpPr>
      <dsp:spPr>
        <a:xfrm>
          <a:off x="388555" y="277440"/>
          <a:ext cx="3033009" cy="55488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People </a:t>
          </a:r>
        </a:p>
      </dsp:txBody>
      <dsp:txXfrm>
        <a:off x="388555" y="277440"/>
        <a:ext cx="3033009" cy="554881"/>
      </dsp:txXfrm>
    </dsp:sp>
    <dsp:sp modelId="{63E4B3C2-C94C-4807-98A8-6E550032F7C0}">
      <dsp:nvSpPr>
        <dsp:cNvPr id="0" name=""/>
        <dsp:cNvSpPr/>
      </dsp:nvSpPr>
      <dsp:spPr>
        <a:xfrm>
          <a:off x="41754" y="208080"/>
          <a:ext cx="693601" cy="693601"/>
        </a:xfrm>
        <a:prstGeom prst="ellipse">
          <a:avLst/>
        </a:prstGeom>
        <a:blipFill rotWithShape="0">
          <a:blip xmlns:r="http://schemas.openxmlformats.org/officeDocument/2006/relationships" r:embed="rId1"/>
          <a:srcRect/>
          <a:stretch>
            <a:fillRect l="-19000" r="-19000"/>
          </a:stretch>
        </a:blip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FFCF03-3E65-4AB2-8C87-375CCFDB50EC}">
      <dsp:nvSpPr>
        <dsp:cNvPr id="0" name=""/>
        <dsp:cNvSpPr/>
      </dsp:nvSpPr>
      <dsp:spPr>
        <a:xfrm>
          <a:off x="590254" y="1109762"/>
          <a:ext cx="2831310" cy="554881"/>
        </a:xfrm>
        <a:prstGeom prst="rec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Process</a:t>
          </a:r>
        </a:p>
      </dsp:txBody>
      <dsp:txXfrm>
        <a:off x="590254" y="1109762"/>
        <a:ext cx="2831310" cy="554881"/>
      </dsp:txXfrm>
    </dsp:sp>
    <dsp:sp modelId="{E4B2C536-358E-4AD9-BE39-1652992E9C90}">
      <dsp:nvSpPr>
        <dsp:cNvPr id="0" name=""/>
        <dsp:cNvSpPr/>
      </dsp:nvSpPr>
      <dsp:spPr>
        <a:xfrm>
          <a:off x="243454" y="1040401"/>
          <a:ext cx="693601" cy="693601"/>
        </a:xfrm>
        <a:prstGeom prst="ellipse">
          <a:avLst/>
        </a:prstGeom>
        <a:blipFill rotWithShape="0">
          <a:blip xmlns:r="http://schemas.openxmlformats.org/officeDocument/2006/relationships" r:embed="rId2"/>
          <a:srcRect/>
          <a:stretch>
            <a:fillRect l="-25000" r="-25000"/>
          </a:stretch>
        </a:blip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4DF6D-AC41-48DE-B08A-725212142F88}">
      <dsp:nvSpPr>
        <dsp:cNvPr id="0" name=""/>
        <dsp:cNvSpPr/>
      </dsp:nvSpPr>
      <dsp:spPr>
        <a:xfrm>
          <a:off x="388555" y="1942083"/>
          <a:ext cx="3033009" cy="554881"/>
        </a:xfrm>
        <a:prstGeom prst="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Physical evidence</a:t>
          </a:r>
        </a:p>
      </dsp:txBody>
      <dsp:txXfrm>
        <a:off x="388555" y="1942083"/>
        <a:ext cx="3033009" cy="554881"/>
      </dsp:txXfrm>
    </dsp:sp>
    <dsp:sp modelId="{38A66EFD-D96D-4DB9-9F88-81B900564F97}">
      <dsp:nvSpPr>
        <dsp:cNvPr id="0" name=""/>
        <dsp:cNvSpPr/>
      </dsp:nvSpPr>
      <dsp:spPr>
        <a:xfrm>
          <a:off x="41754" y="1872723"/>
          <a:ext cx="693601" cy="693601"/>
        </a:xfrm>
        <a:prstGeom prst="ellipse">
          <a:avLst/>
        </a:prstGeom>
        <a:blipFill rotWithShape="0">
          <a:blip xmlns:r="http://schemas.openxmlformats.org/officeDocument/2006/relationships" r:embed="rId3"/>
          <a:srcRect/>
          <a:stretch>
            <a:fillRect l="-34000" r="-34000"/>
          </a:stretch>
        </a:blip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DD7DD-DD2E-463D-9229-F03465D0B31B}">
      <dsp:nvSpPr>
        <dsp:cNvPr id="0" name=""/>
        <dsp:cNvSpPr/>
      </dsp:nvSpPr>
      <dsp:spPr>
        <a:xfrm>
          <a:off x="381099" y="678025"/>
          <a:ext cx="622529" cy="6225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3ECFD-E846-481C-A849-8BA4D02E25DA}">
      <dsp:nvSpPr>
        <dsp:cNvPr id="0" name=""/>
        <dsp:cNvSpPr/>
      </dsp:nvSpPr>
      <dsp:spPr>
        <a:xfrm>
          <a:off x="664"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Customer facing staff are key in reflecting the corporate brand.</a:t>
          </a:r>
          <a:endParaRPr lang="en-US" sz="1600" kern="1200" dirty="0"/>
        </a:p>
      </dsp:txBody>
      <dsp:txXfrm>
        <a:off x="664" y="1580638"/>
        <a:ext cx="1383398" cy="964596"/>
      </dsp:txXfrm>
    </dsp:sp>
    <dsp:sp modelId="{856C7E32-5128-4A54-9373-EAEE1E3C2703}">
      <dsp:nvSpPr>
        <dsp:cNvPr id="0" name=""/>
        <dsp:cNvSpPr/>
      </dsp:nvSpPr>
      <dsp:spPr>
        <a:xfrm>
          <a:off x="2006592" y="678025"/>
          <a:ext cx="622529" cy="6225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BB5717-87B5-4E7C-AF5C-0A17A4D34DAE}">
      <dsp:nvSpPr>
        <dsp:cNvPr id="0" name=""/>
        <dsp:cNvSpPr/>
      </dsp:nvSpPr>
      <dsp:spPr>
        <a:xfrm>
          <a:off x="1626157"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They help make the service look attractive to the customer.</a:t>
          </a:r>
          <a:endParaRPr lang="en-US" sz="1600" kern="1200" dirty="0"/>
        </a:p>
      </dsp:txBody>
      <dsp:txXfrm>
        <a:off x="1626157" y="1580638"/>
        <a:ext cx="1383398" cy="964596"/>
      </dsp:txXfrm>
    </dsp:sp>
    <dsp:sp modelId="{529A2E48-9EA7-4A5C-BE85-52A3293B0E9F}">
      <dsp:nvSpPr>
        <dsp:cNvPr id="0" name=""/>
        <dsp:cNvSpPr/>
      </dsp:nvSpPr>
      <dsp:spPr>
        <a:xfrm>
          <a:off x="3632085" y="678025"/>
          <a:ext cx="622529" cy="6225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CBDD64-607F-4B02-8E88-8508A88377E1}">
      <dsp:nvSpPr>
        <dsp:cNvPr id="0" name=""/>
        <dsp:cNvSpPr/>
      </dsp:nvSpPr>
      <dsp:spPr>
        <a:xfrm>
          <a:off x="3251650"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Increasing customer loyalty through good customer service. </a:t>
          </a:r>
          <a:endParaRPr lang="en-US" sz="1600" kern="1200" dirty="0"/>
        </a:p>
      </dsp:txBody>
      <dsp:txXfrm>
        <a:off x="3251650" y="1580638"/>
        <a:ext cx="1383398" cy="964596"/>
      </dsp:txXfrm>
    </dsp:sp>
    <dsp:sp modelId="{9A4FD89B-9B26-49B1-8429-8F818A6698A2}">
      <dsp:nvSpPr>
        <dsp:cNvPr id="0" name=""/>
        <dsp:cNvSpPr/>
      </dsp:nvSpPr>
      <dsp:spPr>
        <a:xfrm>
          <a:off x="5257578" y="678025"/>
          <a:ext cx="622529" cy="6225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917544-B1EC-4C7A-B156-4F76AE4A19CF}">
      <dsp:nvSpPr>
        <dsp:cNvPr id="0" name=""/>
        <dsp:cNvSpPr/>
      </dsp:nvSpPr>
      <dsp:spPr>
        <a:xfrm>
          <a:off x="4877143"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Increasing competitive advantage through good customer service. </a:t>
          </a:r>
          <a:endParaRPr lang="en-US" sz="1600" kern="1200" dirty="0"/>
        </a:p>
      </dsp:txBody>
      <dsp:txXfrm>
        <a:off x="4877143" y="1580638"/>
        <a:ext cx="1383398" cy="964596"/>
      </dsp:txXfrm>
    </dsp:sp>
    <dsp:sp modelId="{77AE1D11-D6B2-4570-9E7C-646D87DA620E}">
      <dsp:nvSpPr>
        <dsp:cNvPr id="0" name=""/>
        <dsp:cNvSpPr/>
      </dsp:nvSpPr>
      <dsp:spPr>
        <a:xfrm>
          <a:off x="6883071" y="678025"/>
          <a:ext cx="622529" cy="62252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35C6CC-390C-47B2-AF8A-CBE438076496}">
      <dsp:nvSpPr>
        <dsp:cNvPr id="0" name=""/>
        <dsp:cNvSpPr/>
      </dsp:nvSpPr>
      <dsp:spPr>
        <a:xfrm>
          <a:off x="6502637"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Educating customers on how to use the service correctly to increase satisfaction.</a:t>
          </a:r>
          <a:endParaRPr lang="en-US" sz="1600" kern="1200" dirty="0"/>
        </a:p>
      </dsp:txBody>
      <dsp:txXfrm>
        <a:off x="6502637" y="1580638"/>
        <a:ext cx="1383398" cy="9645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57BEC-DB3E-4C39-BE6A-5016D18E66A1}">
      <dsp:nvSpPr>
        <dsp:cNvPr id="0" name=""/>
        <dsp:cNvSpPr/>
      </dsp:nvSpPr>
      <dsp:spPr>
        <a:xfrm>
          <a:off x="2237" y="45360"/>
          <a:ext cx="1144274" cy="601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45720" rIns="128016" bIns="45720" numCol="1" spcCol="1270" anchor="ctr" anchorCtr="0">
          <a:noAutofit/>
        </a:bodyPr>
        <a:lstStyle/>
        <a:p>
          <a:pPr marL="0" lvl="0" indent="0" algn="r" defTabSz="800100">
            <a:lnSpc>
              <a:spcPct val="90000"/>
            </a:lnSpc>
            <a:spcBef>
              <a:spcPct val="0"/>
            </a:spcBef>
            <a:spcAft>
              <a:spcPct val="35000"/>
            </a:spcAft>
            <a:buNone/>
          </a:pPr>
          <a:r>
            <a:rPr lang="en-GB" sz="1800" kern="1200" dirty="0"/>
            <a:t>Before sales</a:t>
          </a:r>
        </a:p>
      </dsp:txBody>
      <dsp:txXfrm>
        <a:off x="2237" y="45360"/>
        <a:ext cx="1144274" cy="601425"/>
      </dsp:txXfrm>
    </dsp:sp>
    <dsp:sp modelId="{C1749B54-1F63-4F50-B9F4-D962499518EB}">
      <dsp:nvSpPr>
        <dsp:cNvPr id="0" name=""/>
        <dsp:cNvSpPr/>
      </dsp:nvSpPr>
      <dsp:spPr>
        <a:xfrm>
          <a:off x="1146511" y="45360"/>
          <a:ext cx="228854" cy="601425"/>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79A4B9-63D1-4B33-AE17-7C24C742C904}">
      <dsp:nvSpPr>
        <dsp:cNvPr id="0" name=""/>
        <dsp:cNvSpPr/>
      </dsp:nvSpPr>
      <dsp:spPr>
        <a:xfrm>
          <a:off x="1466908" y="45360"/>
          <a:ext cx="3112426" cy="601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Information delivery</a:t>
          </a:r>
        </a:p>
      </dsp:txBody>
      <dsp:txXfrm>
        <a:off x="1466908" y="45360"/>
        <a:ext cx="3112426" cy="601425"/>
      </dsp:txXfrm>
    </dsp:sp>
    <dsp:sp modelId="{EB574DDB-75D9-4847-BBBB-745875A80929}">
      <dsp:nvSpPr>
        <dsp:cNvPr id="0" name=""/>
        <dsp:cNvSpPr/>
      </dsp:nvSpPr>
      <dsp:spPr>
        <a:xfrm>
          <a:off x="2237" y="711585"/>
          <a:ext cx="1144274" cy="601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45720" rIns="128016" bIns="45720" numCol="1" spcCol="1270" anchor="ctr" anchorCtr="0">
          <a:noAutofit/>
        </a:bodyPr>
        <a:lstStyle/>
        <a:p>
          <a:pPr marL="0" lvl="0" indent="0" algn="r" defTabSz="800100">
            <a:lnSpc>
              <a:spcPct val="90000"/>
            </a:lnSpc>
            <a:spcBef>
              <a:spcPct val="0"/>
            </a:spcBef>
            <a:spcAft>
              <a:spcPct val="35000"/>
            </a:spcAft>
            <a:buNone/>
          </a:pPr>
          <a:r>
            <a:rPr lang="en-GB" sz="1800" kern="1200" dirty="0"/>
            <a:t>During sales</a:t>
          </a:r>
        </a:p>
      </dsp:txBody>
      <dsp:txXfrm>
        <a:off x="2237" y="711585"/>
        <a:ext cx="1144274" cy="601425"/>
      </dsp:txXfrm>
    </dsp:sp>
    <dsp:sp modelId="{7AC90197-6A88-4EB6-A932-482921E172C4}">
      <dsp:nvSpPr>
        <dsp:cNvPr id="0" name=""/>
        <dsp:cNvSpPr/>
      </dsp:nvSpPr>
      <dsp:spPr>
        <a:xfrm>
          <a:off x="1146511" y="711585"/>
          <a:ext cx="228854" cy="601425"/>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CF31A82-F455-4D44-874D-8C4651748E1C}">
      <dsp:nvSpPr>
        <dsp:cNvPr id="0" name=""/>
        <dsp:cNvSpPr/>
      </dsp:nvSpPr>
      <dsp:spPr>
        <a:xfrm>
          <a:off x="1466908" y="711585"/>
          <a:ext cx="3112426" cy="601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Education and information</a:t>
          </a:r>
        </a:p>
      </dsp:txBody>
      <dsp:txXfrm>
        <a:off x="1466908" y="711585"/>
        <a:ext cx="3112426" cy="601425"/>
      </dsp:txXfrm>
    </dsp:sp>
    <dsp:sp modelId="{B94B0B26-7D99-4E64-AB65-F0A15050D46F}">
      <dsp:nvSpPr>
        <dsp:cNvPr id="0" name=""/>
        <dsp:cNvSpPr/>
      </dsp:nvSpPr>
      <dsp:spPr>
        <a:xfrm>
          <a:off x="2237" y="1377810"/>
          <a:ext cx="1144274" cy="601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45720" rIns="128016" bIns="45720" numCol="1" spcCol="1270" anchor="ctr" anchorCtr="0">
          <a:noAutofit/>
        </a:bodyPr>
        <a:lstStyle/>
        <a:p>
          <a:pPr marL="0" lvl="0" indent="0" algn="r" defTabSz="800100">
            <a:lnSpc>
              <a:spcPct val="90000"/>
            </a:lnSpc>
            <a:spcBef>
              <a:spcPct val="0"/>
            </a:spcBef>
            <a:spcAft>
              <a:spcPct val="35000"/>
            </a:spcAft>
            <a:buNone/>
          </a:pPr>
          <a:r>
            <a:rPr lang="en-GB" sz="1800" kern="1200" dirty="0"/>
            <a:t>After sales </a:t>
          </a:r>
        </a:p>
      </dsp:txBody>
      <dsp:txXfrm>
        <a:off x="2237" y="1377810"/>
        <a:ext cx="1144274" cy="601425"/>
      </dsp:txXfrm>
    </dsp:sp>
    <dsp:sp modelId="{02DF27EA-C220-49F0-8D89-37F8B87D7568}">
      <dsp:nvSpPr>
        <dsp:cNvPr id="0" name=""/>
        <dsp:cNvSpPr/>
      </dsp:nvSpPr>
      <dsp:spPr>
        <a:xfrm>
          <a:off x="1146511" y="1377810"/>
          <a:ext cx="228854" cy="601425"/>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E49CB07-3E36-443D-AC5F-906D4FBECE6C}">
      <dsp:nvSpPr>
        <dsp:cNvPr id="0" name=""/>
        <dsp:cNvSpPr/>
      </dsp:nvSpPr>
      <dsp:spPr>
        <a:xfrm>
          <a:off x="1466908" y="1377810"/>
          <a:ext cx="3112426" cy="601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Issue resolution</a:t>
          </a:r>
        </a:p>
      </dsp:txBody>
      <dsp:txXfrm>
        <a:off x="1466908" y="1377810"/>
        <a:ext cx="3112426" cy="6014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4D600-5C97-42E1-B4DC-EAA4A1BAA0D1}">
      <dsp:nvSpPr>
        <dsp:cNvPr id="0" name=""/>
        <dsp:cNvSpPr/>
      </dsp:nvSpPr>
      <dsp:spPr>
        <a:xfrm>
          <a:off x="2357" y="131068"/>
          <a:ext cx="2298501" cy="7798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US" sz="2800" kern="1200" dirty="0"/>
            <a:t>Low</a:t>
          </a:r>
          <a:r>
            <a:rPr lang="en-US" sz="3900" kern="1200" dirty="0"/>
            <a:t> </a:t>
          </a:r>
        </a:p>
      </dsp:txBody>
      <dsp:txXfrm>
        <a:off x="2357" y="131068"/>
        <a:ext cx="2298501" cy="779825"/>
      </dsp:txXfrm>
    </dsp:sp>
    <dsp:sp modelId="{D960A624-B5B4-4B2A-B71D-82849091AA56}">
      <dsp:nvSpPr>
        <dsp:cNvPr id="0" name=""/>
        <dsp:cNvSpPr/>
      </dsp:nvSpPr>
      <dsp:spPr>
        <a:xfrm>
          <a:off x="2357" y="910893"/>
          <a:ext cx="2298501" cy="24724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dirty="0"/>
            <a:t>Systems do most of the work, customers turn up and pay</a:t>
          </a:r>
        </a:p>
        <a:p>
          <a:pPr marL="171450" lvl="1" indent="-171450" algn="l" defTabSz="844550">
            <a:lnSpc>
              <a:spcPct val="90000"/>
            </a:lnSpc>
            <a:spcBef>
              <a:spcPct val="0"/>
            </a:spcBef>
            <a:spcAft>
              <a:spcPct val="15000"/>
            </a:spcAft>
            <a:buChar char="•"/>
          </a:pPr>
          <a:r>
            <a:rPr lang="en-US" sz="1900" kern="1200" dirty="0"/>
            <a:t>Outputs are highly standardised</a:t>
          </a:r>
        </a:p>
      </dsp:txBody>
      <dsp:txXfrm>
        <a:off x="2357" y="910893"/>
        <a:ext cx="2298501" cy="2472472"/>
      </dsp:txXfrm>
    </dsp:sp>
    <dsp:sp modelId="{7CB28CAE-83DA-4C55-9C49-2C9DA16B7907}">
      <dsp:nvSpPr>
        <dsp:cNvPr id="0" name=""/>
        <dsp:cNvSpPr/>
      </dsp:nvSpPr>
      <dsp:spPr>
        <a:xfrm>
          <a:off x="2622649" y="131068"/>
          <a:ext cx="2298501" cy="7798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US" sz="2800" kern="1200" dirty="0"/>
            <a:t>Medium</a:t>
          </a:r>
        </a:p>
      </dsp:txBody>
      <dsp:txXfrm>
        <a:off x="2622649" y="131068"/>
        <a:ext cx="2298501" cy="779825"/>
      </dsp:txXfrm>
    </dsp:sp>
    <dsp:sp modelId="{275687D1-9543-4D37-9D4F-C2FCBF82F337}">
      <dsp:nvSpPr>
        <dsp:cNvPr id="0" name=""/>
        <dsp:cNvSpPr/>
      </dsp:nvSpPr>
      <dsp:spPr>
        <a:xfrm>
          <a:off x="2622649" y="910893"/>
          <a:ext cx="2298501" cy="24724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dirty="0"/>
            <a:t>Customers must give input (personal information, being present etc.)</a:t>
          </a:r>
        </a:p>
        <a:p>
          <a:pPr marL="171450" lvl="1" indent="-171450" algn="l" defTabSz="844550">
            <a:lnSpc>
              <a:spcPct val="90000"/>
            </a:lnSpc>
            <a:spcBef>
              <a:spcPct val="0"/>
            </a:spcBef>
            <a:spcAft>
              <a:spcPct val="15000"/>
            </a:spcAft>
            <a:buChar char="•"/>
          </a:pPr>
          <a:r>
            <a:rPr lang="en-US" sz="1900" kern="1200" dirty="0"/>
            <a:t>Outputs are usually customized to a degree</a:t>
          </a:r>
        </a:p>
      </dsp:txBody>
      <dsp:txXfrm>
        <a:off x="2622649" y="910893"/>
        <a:ext cx="2298501" cy="2472472"/>
      </dsp:txXfrm>
    </dsp:sp>
    <dsp:sp modelId="{35E03C21-70C3-4837-B9C5-E8D5164DF78E}">
      <dsp:nvSpPr>
        <dsp:cNvPr id="0" name=""/>
        <dsp:cNvSpPr/>
      </dsp:nvSpPr>
      <dsp:spPr>
        <a:xfrm>
          <a:off x="5242941" y="131068"/>
          <a:ext cx="2298501" cy="7798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US" sz="2800" kern="1200" dirty="0"/>
            <a:t>High</a:t>
          </a:r>
        </a:p>
      </dsp:txBody>
      <dsp:txXfrm>
        <a:off x="5242941" y="131068"/>
        <a:ext cx="2298501" cy="779825"/>
      </dsp:txXfrm>
    </dsp:sp>
    <dsp:sp modelId="{19422709-FE15-4008-B780-A5139DB6BFE1}">
      <dsp:nvSpPr>
        <dsp:cNvPr id="0" name=""/>
        <dsp:cNvSpPr/>
      </dsp:nvSpPr>
      <dsp:spPr>
        <a:xfrm>
          <a:off x="5242941" y="910893"/>
          <a:ext cx="2298501" cy="24724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dirty="0"/>
            <a:t>Service is highly customized </a:t>
          </a:r>
        </a:p>
        <a:p>
          <a:pPr marL="171450" lvl="1" indent="-171450" algn="l" defTabSz="844550">
            <a:lnSpc>
              <a:spcPct val="90000"/>
            </a:lnSpc>
            <a:spcBef>
              <a:spcPct val="0"/>
            </a:spcBef>
            <a:spcAft>
              <a:spcPct val="15000"/>
            </a:spcAft>
            <a:buChar char="•"/>
          </a:pPr>
          <a:r>
            <a:rPr lang="en-US" sz="1900" kern="1200" dirty="0"/>
            <a:t>Output cannot be properly given without actively working with the customer</a:t>
          </a:r>
        </a:p>
      </dsp:txBody>
      <dsp:txXfrm>
        <a:off x="5242941" y="910893"/>
        <a:ext cx="2298501" cy="247247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33D692-B730-4DD1-BF59-9DCC621F4CB1}">
      <dsp:nvSpPr>
        <dsp:cNvPr id="0" name=""/>
        <dsp:cNvSpPr/>
      </dsp:nvSpPr>
      <dsp:spPr>
        <a:xfrm>
          <a:off x="0" y="3448"/>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DA57AD-B3B4-4CED-8DFB-C71A38FCD7EA}">
      <dsp:nvSpPr>
        <dsp:cNvPr id="0" name=""/>
        <dsp:cNvSpPr/>
      </dsp:nvSpPr>
      <dsp:spPr>
        <a:xfrm>
          <a:off x="222194" y="168717"/>
          <a:ext cx="403990" cy="403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70D591-0A68-4665-961A-25900F1F7E45}">
      <dsp:nvSpPr>
        <dsp:cNvPr id="0" name=""/>
        <dsp:cNvSpPr/>
      </dsp:nvSpPr>
      <dsp:spPr>
        <a:xfrm>
          <a:off x="848380" y="3448"/>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Contact with staff, uniforms</a:t>
          </a:r>
        </a:p>
      </dsp:txBody>
      <dsp:txXfrm>
        <a:off x="848380" y="3448"/>
        <a:ext cx="4036822" cy="734528"/>
      </dsp:txXfrm>
    </dsp:sp>
    <dsp:sp modelId="{51C74D95-F3BD-46CB-BF31-11D145EF7918}">
      <dsp:nvSpPr>
        <dsp:cNvPr id="0" name=""/>
        <dsp:cNvSpPr/>
      </dsp:nvSpPr>
      <dsp:spPr>
        <a:xfrm>
          <a:off x="0" y="921609"/>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B4D6EE-1EC2-4AD6-A850-B51225881A0C}">
      <dsp:nvSpPr>
        <dsp:cNvPr id="0" name=""/>
        <dsp:cNvSpPr/>
      </dsp:nvSpPr>
      <dsp:spPr>
        <a:xfrm>
          <a:off x="222194" y="1086878"/>
          <a:ext cx="403990" cy="403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C952BD-633D-41C9-A3B9-FC96A6376675}">
      <dsp:nvSpPr>
        <dsp:cNvPr id="0" name=""/>
        <dsp:cNvSpPr/>
      </dsp:nvSpPr>
      <dsp:spPr>
        <a:xfrm>
          <a:off x="848380" y="921609"/>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dirty="0"/>
            <a:t>Buildings, logos, even </a:t>
          </a:r>
          <a:r>
            <a:rPr lang="en-US" sz="1600" kern="1200" dirty="0" err="1"/>
            <a:t>colour</a:t>
          </a:r>
          <a:r>
            <a:rPr lang="en-US" sz="1600" kern="1200" dirty="0"/>
            <a:t> schemes inside</a:t>
          </a:r>
        </a:p>
      </dsp:txBody>
      <dsp:txXfrm>
        <a:off x="848380" y="921609"/>
        <a:ext cx="4036822" cy="734528"/>
      </dsp:txXfrm>
    </dsp:sp>
    <dsp:sp modelId="{4940A3D1-A610-45D9-B822-1AAFFACDA70F}">
      <dsp:nvSpPr>
        <dsp:cNvPr id="0" name=""/>
        <dsp:cNvSpPr/>
      </dsp:nvSpPr>
      <dsp:spPr>
        <a:xfrm>
          <a:off x="0" y="1839770"/>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E928F0-A3A6-4CE9-A8FF-927F292D722D}">
      <dsp:nvSpPr>
        <dsp:cNvPr id="0" name=""/>
        <dsp:cNvSpPr/>
      </dsp:nvSpPr>
      <dsp:spPr>
        <a:xfrm>
          <a:off x="222194" y="2005039"/>
          <a:ext cx="403990" cy="4039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29AED0-6A26-455F-95B3-1E042AD1EB69}">
      <dsp:nvSpPr>
        <dsp:cNvPr id="0" name=""/>
        <dsp:cNvSpPr/>
      </dsp:nvSpPr>
      <dsp:spPr>
        <a:xfrm>
          <a:off x="848380" y="1839770"/>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Product packaging, receipts</a:t>
          </a:r>
        </a:p>
      </dsp:txBody>
      <dsp:txXfrm>
        <a:off x="848380" y="1839770"/>
        <a:ext cx="4036822" cy="734528"/>
      </dsp:txXfrm>
    </dsp:sp>
    <dsp:sp modelId="{7495E1CC-8DA6-4FC2-86B2-BFB68F0D5213}">
      <dsp:nvSpPr>
        <dsp:cNvPr id="0" name=""/>
        <dsp:cNvSpPr/>
      </dsp:nvSpPr>
      <dsp:spPr>
        <a:xfrm>
          <a:off x="0" y="2757931"/>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6FBA65-A711-4FF0-9CE5-413C020E9104}">
      <dsp:nvSpPr>
        <dsp:cNvPr id="0" name=""/>
        <dsp:cNvSpPr/>
      </dsp:nvSpPr>
      <dsp:spPr>
        <a:xfrm>
          <a:off x="222194" y="2923200"/>
          <a:ext cx="403990" cy="4039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DCE517-1EDC-40F5-8FDB-8B573C099033}">
      <dsp:nvSpPr>
        <dsp:cNvPr id="0" name=""/>
        <dsp:cNvSpPr/>
      </dsp:nvSpPr>
      <dsp:spPr>
        <a:xfrm>
          <a:off x="848380" y="2757931"/>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Websites and other digital content such as emails</a:t>
          </a:r>
        </a:p>
      </dsp:txBody>
      <dsp:txXfrm>
        <a:off x="848380" y="2757931"/>
        <a:ext cx="4036822" cy="734528"/>
      </dsp:txXfrm>
    </dsp:sp>
    <dsp:sp modelId="{30F52B61-4885-4BAD-BD86-AE1AC9A70168}">
      <dsp:nvSpPr>
        <dsp:cNvPr id="0" name=""/>
        <dsp:cNvSpPr/>
      </dsp:nvSpPr>
      <dsp:spPr>
        <a:xfrm>
          <a:off x="0" y="3676092"/>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1C591-2C70-4FEB-A672-E86CB14E37FA}">
      <dsp:nvSpPr>
        <dsp:cNvPr id="0" name=""/>
        <dsp:cNvSpPr/>
      </dsp:nvSpPr>
      <dsp:spPr>
        <a:xfrm>
          <a:off x="222194" y="3841361"/>
          <a:ext cx="403990" cy="4039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5B6A27-5202-4DFE-9DFE-7F0963633910}">
      <dsp:nvSpPr>
        <dsp:cNvPr id="0" name=""/>
        <dsp:cNvSpPr/>
      </dsp:nvSpPr>
      <dsp:spPr>
        <a:xfrm>
          <a:off x="848380" y="3676092"/>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Things given to a consumer which prove they are entitled to something e.g. a table number</a:t>
          </a:r>
        </a:p>
      </dsp:txBody>
      <dsp:txXfrm>
        <a:off x="848380" y="3676092"/>
        <a:ext cx="4036822" cy="73452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CF56D-3ADB-46F5-8687-21B2F4221178}">
      <dsp:nvSpPr>
        <dsp:cNvPr id="0" name=""/>
        <dsp:cNvSpPr/>
      </dsp:nvSpPr>
      <dsp:spPr>
        <a:xfrm>
          <a:off x="0" y="553"/>
          <a:ext cx="10506456" cy="12955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DF0CBF-3F1F-4D93-908D-CA77441734A2}">
      <dsp:nvSpPr>
        <dsp:cNvPr id="0" name=""/>
        <dsp:cNvSpPr/>
      </dsp:nvSpPr>
      <dsp:spPr>
        <a:xfrm>
          <a:off x="391894" y="292045"/>
          <a:ext cx="712535" cy="712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ADE7B5-818E-4481-A4A1-5EA167003D2D}">
      <dsp:nvSpPr>
        <dsp:cNvPr id="0" name=""/>
        <dsp:cNvSpPr/>
      </dsp:nvSpPr>
      <dsp:spPr>
        <a:xfrm>
          <a:off x="1496324" y="553"/>
          <a:ext cx="9010131" cy="129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09" tIns="137109" rIns="137109" bIns="137109" numCol="1" spcCol="1270" anchor="ctr" anchorCtr="0">
          <a:noAutofit/>
        </a:bodyPr>
        <a:lstStyle/>
        <a:p>
          <a:pPr marL="0" lvl="0" indent="0" algn="l" defTabSz="1066800">
            <a:lnSpc>
              <a:spcPct val="90000"/>
            </a:lnSpc>
            <a:spcBef>
              <a:spcPct val="0"/>
            </a:spcBef>
            <a:spcAft>
              <a:spcPct val="35000"/>
            </a:spcAft>
            <a:buNone/>
          </a:pPr>
          <a:r>
            <a:rPr lang="en-US" sz="2400" kern="1200" dirty="0" err="1"/>
            <a:t>Servicescapes</a:t>
          </a:r>
          <a:r>
            <a:rPr lang="en-US" sz="2400" kern="1200" dirty="0"/>
            <a:t> relate to the customer’s physical surroundings, and the other experiential parts of the service process. </a:t>
          </a:r>
        </a:p>
      </dsp:txBody>
      <dsp:txXfrm>
        <a:off x="1496324" y="553"/>
        <a:ext cx="9010131" cy="1295519"/>
      </dsp:txXfrm>
    </dsp:sp>
    <dsp:sp modelId="{4A5CB91B-ED09-47CC-824E-A6E586E1FCCE}">
      <dsp:nvSpPr>
        <dsp:cNvPr id="0" name=""/>
        <dsp:cNvSpPr/>
      </dsp:nvSpPr>
      <dsp:spPr>
        <a:xfrm>
          <a:off x="0" y="1619952"/>
          <a:ext cx="10506456" cy="12955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8990F1-49AA-407A-A66D-AECF0B60AD6F}">
      <dsp:nvSpPr>
        <dsp:cNvPr id="0" name=""/>
        <dsp:cNvSpPr/>
      </dsp:nvSpPr>
      <dsp:spPr>
        <a:xfrm>
          <a:off x="391894" y="1911444"/>
          <a:ext cx="712535" cy="712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A2B25F-7706-4138-8733-287037F0E72D}">
      <dsp:nvSpPr>
        <dsp:cNvPr id="0" name=""/>
        <dsp:cNvSpPr/>
      </dsp:nvSpPr>
      <dsp:spPr>
        <a:xfrm>
          <a:off x="1496324" y="1619952"/>
          <a:ext cx="9010131" cy="129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09" tIns="137109" rIns="137109" bIns="137109" numCol="1" spcCol="1270" anchor="ctr" anchorCtr="0">
          <a:noAutofit/>
        </a:bodyPr>
        <a:lstStyle/>
        <a:p>
          <a:pPr marL="0" lvl="0" indent="0" algn="l" defTabSz="1066800">
            <a:lnSpc>
              <a:spcPct val="90000"/>
            </a:lnSpc>
            <a:spcBef>
              <a:spcPct val="0"/>
            </a:spcBef>
            <a:spcAft>
              <a:spcPct val="35000"/>
            </a:spcAft>
            <a:buNone/>
          </a:pPr>
          <a:r>
            <a:rPr lang="en-US" sz="2400" kern="1200"/>
            <a:t>They can have a huge influence on the consumer’s perception of the service. </a:t>
          </a:r>
        </a:p>
      </dsp:txBody>
      <dsp:txXfrm>
        <a:off x="1496324" y="1619952"/>
        <a:ext cx="9010131" cy="1295519"/>
      </dsp:txXfrm>
    </dsp:sp>
    <dsp:sp modelId="{3587374A-6E8C-402D-8D3A-A1B1DC81957A}">
      <dsp:nvSpPr>
        <dsp:cNvPr id="0" name=""/>
        <dsp:cNvSpPr/>
      </dsp:nvSpPr>
      <dsp:spPr>
        <a:xfrm>
          <a:off x="0" y="3239351"/>
          <a:ext cx="10506456" cy="12955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967B81-F2E4-48C0-A360-94043A5BA895}">
      <dsp:nvSpPr>
        <dsp:cNvPr id="0" name=""/>
        <dsp:cNvSpPr/>
      </dsp:nvSpPr>
      <dsp:spPr>
        <a:xfrm>
          <a:off x="391894" y="3530843"/>
          <a:ext cx="712535" cy="712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8F9D8E-54D0-4158-AA7B-8DF116D43184}">
      <dsp:nvSpPr>
        <dsp:cNvPr id="0" name=""/>
        <dsp:cNvSpPr/>
      </dsp:nvSpPr>
      <dsp:spPr>
        <a:xfrm>
          <a:off x="1496324" y="3239351"/>
          <a:ext cx="9010131" cy="129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09" tIns="137109" rIns="137109" bIns="137109" numCol="1" spcCol="1270" anchor="ctr" anchorCtr="0">
          <a:noAutofit/>
        </a:bodyPr>
        <a:lstStyle/>
        <a:p>
          <a:pPr marL="0" lvl="0" indent="0" algn="l" defTabSz="1066800">
            <a:lnSpc>
              <a:spcPct val="90000"/>
            </a:lnSpc>
            <a:spcBef>
              <a:spcPct val="0"/>
            </a:spcBef>
            <a:spcAft>
              <a:spcPct val="35000"/>
            </a:spcAft>
            <a:buNone/>
          </a:pPr>
          <a:r>
            <a:rPr lang="en-US" sz="2400" kern="1200"/>
            <a:t>The theory is about managing the physical evidence part of a service, and also helps explain consumer behaviour in a service setting. </a:t>
          </a:r>
        </a:p>
      </dsp:txBody>
      <dsp:txXfrm>
        <a:off x="1496324" y="3239351"/>
        <a:ext cx="9010131" cy="129551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29/04/2024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citethemrightonline-com.ezproxy.uwtsd.ac.uk/" TargetMode="External"/><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148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sym typeface="Arial" charset="0"/>
              </a:rPr>
              <a:t>1,Richard Cantillon  1755 -</a:t>
            </a:r>
            <a:r>
              <a:rPr lang="en-GB" sz="1200" i="1" kern="0" dirty="0" err="1">
                <a:sym typeface="Arial" charset="0"/>
              </a:rPr>
              <a:t>Essai</a:t>
            </a:r>
            <a:r>
              <a:rPr lang="en-GB" sz="1200" i="1" kern="0" dirty="0">
                <a:sym typeface="Arial" charset="0"/>
              </a:rPr>
              <a:t> sur la nature du commerce </a:t>
            </a:r>
            <a:r>
              <a:rPr lang="en-GB" sz="1200" i="1" kern="0" dirty="0" err="1">
                <a:sym typeface="Arial" charset="0"/>
              </a:rPr>
              <a:t>en</a:t>
            </a:r>
            <a:r>
              <a:rPr lang="en-GB" sz="1200" i="1" kern="0" dirty="0">
                <a:sym typeface="Arial" charset="0"/>
              </a:rPr>
              <a:t> </a:t>
            </a:r>
            <a:r>
              <a:rPr lang="en-GB" sz="1200" i="1" kern="0" dirty="0" err="1">
                <a:sym typeface="Arial" charset="0"/>
              </a:rPr>
              <a:t>général</a:t>
            </a:r>
            <a:r>
              <a:rPr lang="en-GB" sz="1200" kern="0" dirty="0">
                <a:sym typeface="Arial" charset="0"/>
              </a:rPr>
              <a:t>’.</a:t>
            </a:r>
          </a:p>
          <a:p>
            <a:endParaRPr lang="en-GB" dirty="0"/>
          </a:p>
          <a:p>
            <a:endParaRPr lang="en-GB" dirty="0"/>
          </a:p>
          <a:p>
            <a:r>
              <a:rPr lang="en-US" sz="1200" b="0" u="none" dirty="0">
                <a:solidFill>
                  <a:srgbClr val="7030A0"/>
                </a:solidFill>
                <a:ea typeface="+mn-ea"/>
              </a:rPr>
              <a:t>2,Locus of control </a:t>
            </a:r>
            <a:r>
              <a:rPr lang="en-GB" sz="1200" b="0" u="none" dirty="0">
                <a:solidFill>
                  <a:srgbClr val="7030A0"/>
                </a:solidFill>
                <a:ea typeface="+mn-ea"/>
              </a:rPr>
              <a:t>,</a:t>
            </a:r>
            <a:r>
              <a:rPr lang="en-US" sz="1200" b="0" u="none" dirty="0">
                <a:solidFill>
                  <a:srgbClr val="7030A0"/>
                </a:solidFill>
                <a:ea typeface="+mn-ea"/>
              </a:rPr>
              <a:t>Propensity to take Risk</a:t>
            </a:r>
            <a:r>
              <a:rPr lang="en-GB" sz="1200" b="0" u="none" dirty="0">
                <a:solidFill>
                  <a:srgbClr val="7030A0"/>
                </a:solidFill>
                <a:ea typeface="+mn-ea"/>
              </a:rPr>
              <a:t>, </a:t>
            </a:r>
            <a:r>
              <a:rPr lang="en-US" sz="1200" b="0" u="none" dirty="0">
                <a:solidFill>
                  <a:srgbClr val="7030A0"/>
                </a:solidFill>
                <a:ea typeface="+mn-ea"/>
              </a:rPr>
              <a:t>Need for Achievement</a:t>
            </a:r>
            <a:r>
              <a:rPr lang="en-GB" sz="1200" b="0" u="none" dirty="0">
                <a:solidFill>
                  <a:srgbClr val="7030A0"/>
                </a:solidFill>
                <a:ea typeface="+mn-ea"/>
              </a:rPr>
              <a:t>, </a:t>
            </a:r>
            <a:r>
              <a:rPr lang="en-US" sz="1200" b="0" u="none" dirty="0">
                <a:solidFill>
                  <a:srgbClr val="7030A0"/>
                </a:solidFill>
                <a:ea typeface="+mn-ea"/>
              </a:rPr>
              <a:t>Self Confidence, </a:t>
            </a:r>
            <a:r>
              <a:rPr lang="en-US" sz="1200" b="0" u="none" dirty="0">
                <a:solidFill>
                  <a:srgbClr val="7030A0"/>
                </a:solidFill>
                <a:latin typeface="Constantia" charset="0"/>
              </a:rPr>
              <a:t>Creativity, </a:t>
            </a:r>
            <a:r>
              <a:rPr lang="en-US" sz="1200" b="0" u="none" dirty="0">
                <a:solidFill>
                  <a:srgbClr val="7030A0"/>
                </a:solidFill>
                <a:ea typeface="+mn-ea"/>
              </a:rPr>
              <a:t>Good Leadership, Proactive Tendencies, </a:t>
            </a:r>
            <a:r>
              <a:rPr lang="en-US" sz="1200" b="0" u="none" dirty="0">
                <a:solidFill>
                  <a:srgbClr val="7030A0"/>
                </a:solidFill>
                <a:latin typeface="Constantia" charset="0"/>
              </a:rPr>
              <a:t>Tenacity</a:t>
            </a:r>
            <a:r>
              <a:rPr lang="en-US" sz="1200" b="0" u="none" dirty="0">
                <a:solidFill>
                  <a:srgbClr val="7030A0"/>
                </a:solidFill>
                <a:latin typeface="Constantia" charset="0"/>
                <a:ea typeface="+mn-ea"/>
              </a:rPr>
              <a:t>, </a:t>
            </a:r>
            <a:r>
              <a:rPr lang="en-US" sz="1200" b="0" u="none" dirty="0">
                <a:solidFill>
                  <a:srgbClr val="7030A0"/>
                </a:solidFill>
                <a:latin typeface="Constantia" charset="0"/>
              </a:rPr>
              <a:t>Need for Autonomy.</a:t>
            </a:r>
            <a:endParaRPr lang="en-US" sz="1200" b="0" u="none" dirty="0">
              <a:solidFill>
                <a:srgbClr val="7030A0"/>
              </a:solidFill>
              <a:ea typeface="+mn-ea"/>
            </a:endParaRPr>
          </a:p>
          <a:p>
            <a:endParaRPr lang="en-US" sz="1200" b="1" u="sng" dirty="0">
              <a:solidFill>
                <a:srgbClr val="7030A0"/>
              </a:solidFill>
              <a:latin typeface="Constantia" charset="0"/>
              <a:ea typeface="+mn-ea"/>
            </a:endParaRPr>
          </a:p>
          <a:p>
            <a:pPr>
              <a:lnSpc>
                <a:spcPct val="80000"/>
              </a:lnSpc>
              <a:spcAft>
                <a:spcPct val="20000"/>
              </a:spcAft>
            </a:pPr>
            <a:r>
              <a:rPr lang="en-GB" dirty="0"/>
              <a:t>3, Need for personal control, Unwillingness or inability to delegate, Distrust of subordinates, Need for applause &amp; recognition</a:t>
            </a:r>
            <a:endParaRPr lang="en-US" dirty="0"/>
          </a:p>
          <a:p>
            <a:endParaRPr lang="en-GB" sz="1200" b="1" u="sng" dirty="0">
              <a:solidFill>
                <a:srgbClr val="7030A0"/>
              </a:solidFill>
              <a:ea typeface="+mn-ea"/>
            </a:endParaRP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Pass mark 40-60-70/Submission deadline 23.55/late submission protocol / return 20 working days/plagiarism /refs 15 min/etc..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57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5</a:t>
            </a:fld>
            <a:endParaRPr lang="en-GB"/>
          </a:p>
        </p:txBody>
      </p:sp>
    </p:spTree>
    <p:extLst>
      <p:ext uri="{BB962C8B-B14F-4D97-AF65-F5344CB8AC3E}">
        <p14:creationId xmlns:p14="http://schemas.microsoft.com/office/powerpoint/2010/main" val="25841758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approaching this section of your Situational analysis section of SOSTAC it is useful to consider the 5C’s</a:t>
            </a:r>
          </a:p>
          <a:p>
            <a:endParaRPr lang="en-GB" dirty="0"/>
          </a:p>
          <a:p>
            <a:r>
              <a:rPr lang="en-GB" dirty="0"/>
              <a:t>This is internal and external, today we look at the first two,</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4765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56683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strengths are internal so when you look for something specific that they do the reason why cant be “because of things happening around the world </a:t>
            </a:r>
            <a:r>
              <a:rPr lang="en-GB" dirty="0" err="1"/>
              <a:t>e.g</a:t>
            </a:r>
            <a:r>
              <a:rPr lang="en-GB" dirty="0"/>
              <a:t> economics/politics/war/famine etc, think, do they have the most skilled people, own their own supply chain (vertical integration) etc..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61277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Weakness and opportunity similarity example -  if I have limited geographical range for my business like a local shop, there are many opportunities for growth and expansion, Deliveries, selling online, etc..</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86657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Copy and past the link in the </a:t>
            </a:r>
            <a:r>
              <a:rPr lang="en-GB" dirty="0" err="1">
                <a:hlinkClick r:id="rId3"/>
              </a:rPr>
              <a:t>chatbox</a:t>
            </a:r>
            <a:r>
              <a:rPr lang="en-GB" dirty="0">
                <a:hlinkClick r:id="" action="ppaction://noaction"/>
              </a:rPr>
              <a:t>, </a:t>
            </a:r>
          </a:p>
          <a:p>
            <a:endParaRPr lang="en-GB" dirty="0">
              <a:hlinkClick r:id="" action="ppaction://noaction"/>
            </a:endParaRPr>
          </a:p>
          <a:p>
            <a:r>
              <a:rPr lang="en-GB" dirty="0">
                <a:hlinkClick r:id="" action="ppaction://noaction"/>
              </a:rPr>
              <a:t>Library and Learning Resources | University of Wales Trinity Saint David (uwtsd.ac.uk)</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90265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25F19-5284-4F97-8C54-16AC0FA31F13}" type="slidenum">
              <a:rPr lang="en-GB" smtClean="0"/>
              <a:t>18</a:t>
            </a:fld>
            <a:endParaRPr lang="en-GB"/>
          </a:p>
        </p:txBody>
      </p:sp>
    </p:spTree>
    <p:extLst>
      <p:ext uri="{BB962C8B-B14F-4D97-AF65-F5344CB8AC3E}">
        <p14:creationId xmlns:p14="http://schemas.microsoft.com/office/powerpoint/2010/main" val="18336473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49108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use this information to paint a picture of the “ average” customer/’s by looking at each of these age ranges, incomes, device, browsing habits etc.</a:t>
            </a:r>
          </a:p>
          <a:p>
            <a:endParaRPr lang="en-GB" dirty="0"/>
          </a:p>
          <a:p>
            <a:r>
              <a:rPr lang="en-GB" dirty="0"/>
              <a:t>E.G you may have found that the most common customer profile for your brand is 18-24 range most visitors are female, they also google words like music of travel and most frequently visit your webpage via Facebook and reddit advertisements.  </a:t>
            </a:r>
          </a:p>
          <a:p>
            <a:r>
              <a:rPr lang="en-GB" dirty="0"/>
              <a:t>Now we have a bit of a picture of that customers ‘Profile’</a:t>
            </a:r>
          </a:p>
          <a:p>
            <a:endParaRPr lang="en-GB" dirty="0"/>
          </a:p>
          <a:p>
            <a:r>
              <a:rPr lang="en-GB" dirty="0"/>
              <a:t>Continue to explore this website in your own time (the trial is only 7 days and will reduce to a limited version but will still allow you to access the geographics, demographics, behaviours and some reduced website performance information but you can create new free trial by logging out and signing up with another email address (this will be an invaluable tool for assessment 1!)</a:t>
            </a:r>
          </a:p>
          <a:p>
            <a:r>
              <a:rPr lang="en-GB" dirty="0"/>
              <a:t>  </a:t>
            </a:r>
          </a:p>
        </p:txBody>
      </p:sp>
      <p:sp>
        <p:nvSpPr>
          <p:cNvPr id="4" name="Slide Number Placeholder 3"/>
          <p:cNvSpPr>
            <a:spLocks noGrp="1"/>
          </p:cNvSpPr>
          <p:nvPr>
            <p:ph type="sldNum" sz="quarter" idx="5"/>
          </p:nvPr>
        </p:nvSpPr>
        <p:spPr/>
        <p:txBody>
          <a:bodyPr/>
          <a:lstStyle/>
          <a:p>
            <a:fld id="{EE525F19-5284-4F97-8C54-16AC0FA31F13}" type="slidenum">
              <a:rPr lang="en-GB" smtClean="0"/>
              <a:t>20</a:t>
            </a:fld>
            <a:endParaRPr lang="en-GB"/>
          </a:p>
        </p:txBody>
      </p:sp>
    </p:spTree>
    <p:extLst>
      <p:ext uri="{BB962C8B-B14F-4D97-AF65-F5344CB8AC3E}">
        <p14:creationId xmlns:p14="http://schemas.microsoft.com/office/powerpoint/2010/main" val="1550452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now we know who to target, now how….</a:t>
            </a:r>
          </a:p>
        </p:txBody>
      </p:sp>
      <p:sp>
        <p:nvSpPr>
          <p:cNvPr id="4" name="Slide Number Placeholder 3"/>
          <p:cNvSpPr>
            <a:spLocks noGrp="1"/>
          </p:cNvSpPr>
          <p:nvPr>
            <p:ph type="sldNum" sz="quarter" idx="5"/>
          </p:nvPr>
        </p:nvSpPr>
        <p:spPr/>
        <p:txBody>
          <a:bodyPr/>
          <a:lstStyle/>
          <a:p>
            <a:fld id="{EE525F19-5284-4F97-8C54-16AC0FA31F13}" type="slidenum">
              <a:rPr lang="en-GB" smtClean="0"/>
              <a:t>21</a:t>
            </a:fld>
            <a:endParaRPr lang="en-GB"/>
          </a:p>
        </p:txBody>
      </p:sp>
    </p:spTree>
    <p:extLst>
      <p:ext uri="{BB962C8B-B14F-4D97-AF65-F5344CB8AC3E}">
        <p14:creationId xmlns:p14="http://schemas.microsoft.com/office/powerpoint/2010/main" val="26294764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Mary Bitner, Bernard booms</a:t>
            </a:r>
          </a:p>
        </p:txBody>
      </p:sp>
      <p:sp>
        <p:nvSpPr>
          <p:cNvPr id="4" name="Slide Number Placeholder 3"/>
          <p:cNvSpPr>
            <a:spLocks noGrp="1"/>
          </p:cNvSpPr>
          <p:nvPr>
            <p:ph type="sldNum" sz="quarter" idx="5"/>
          </p:nvPr>
        </p:nvSpPr>
        <p:spPr/>
        <p:txBody>
          <a:bodyPr/>
          <a:lstStyle/>
          <a:p>
            <a:fld id="{C61AA1B0-6674-47E2-A806-BB52131062EA}" type="slidenum">
              <a:rPr lang="en-GB" smtClean="0"/>
              <a:t>26</a:t>
            </a:fld>
            <a:endParaRPr lang="en-GB"/>
          </a:p>
        </p:txBody>
      </p:sp>
    </p:spTree>
    <p:extLst>
      <p:ext uri="{BB962C8B-B14F-4D97-AF65-F5344CB8AC3E}">
        <p14:creationId xmlns:p14="http://schemas.microsoft.com/office/powerpoint/2010/main" val="39716872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solidFill>
                  <a:srgbClr val="000000"/>
                </a:solidFill>
              </a:rPr>
              <a:t>The most basic element of the Ps. It is the good or service being exchanged for money, and it needs to provide value to the consumer in some way. </a:t>
            </a:r>
          </a:p>
          <a:p>
            <a:pPr marL="0" indent="0">
              <a:buNone/>
            </a:pPr>
            <a:endParaRPr lang="en-GB" sz="1200" dirty="0">
              <a:solidFill>
                <a:srgbClr val="000000"/>
              </a:solidFill>
            </a:endParaRPr>
          </a:p>
          <a:p>
            <a:pPr marL="0" indent="0">
              <a:buNone/>
            </a:pPr>
            <a:r>
              <a:rPr lang="en-GB" sz="1200" dirty="0">
                <a:solidFill>
                  <a:srgbClr val="000000"/>
                </a:solidFill>
              </a:rPr>
              <a:t>Consumers interpret product in a number of ways (Sethna and Blythe, 2019)</a:t>
            </a:r>
          </a:p>
          <a:p>
            <a:r>
              <a:rPr lang="en-GB" sz="1200" dirty="0">
                <a:solidFill>
                  <a:srgbClr val="000000"/>
                </a:solidFill>
              </a:rPr>
              <a:t>Cognitively </a:t>
            </a:r>
            <a:r>
              <a:rPr lang="en-GB" sz="1200" i="1" dirty="0">
                <a:solidFill>
                  <a:srgbClr val="000000"/>
                </a:solidFill>
              </a:rPr>
              <a:t>(mentally – e.g. quality)</a:t>
            </a:r>
          </a:p>
          <a:p>
            <a:r>
              <a:rPr lang="en-GB" sz="1200" dirty="0">
                <a:solidFill>
                  <a:srgbClr val="000000"/>
                </a:solidFill>
              </a:rPr>
              <a:t>Affectively </a:t>
            </a:r>
            <a:r>
              <a:rPr lang="en-GB" sz="1200" i="1" dirty="0">
                <a:solidFill>
                  <a:srgbClr val="000000"/>
                </a:solidFill>
              </a:rPr>
              <a:t>(emotionally – e.g. happy/anxious)</a:t>
            </a:r>
          </a:p>
          <a:p>
            <a:r>
              <a:rPr lang="en-GB" sz="1200" dirty="0">
                <a:solidFill>
                  <a:srgbClr val="000000"/>
                </a:solidFill>
              </a:rPr>
              <a:t>Conatively </a:t>
            </a:r>
            <a:r>
              <a:rPr lang="en-GB" sz="1200" i="1" dirty="0">
                <a:solidFill>
                  <a:srgbClr val="000000"/>
                </a:solidFill>
              </a:rPr>
              <a:t>(behaviourally – e.g. usage)</a:t>
            </a:r>
          </a:p>
          <a:p>
            <a:endParaRPr lang="en-GB" b="1" dirty="0"/>
          </a:p>
        </p:txBody>
      </p:sp>
      <p:sp>
        <p:nvSpPr>
          <p:cNvPr id="4" name="Slide Number Placeholder 3"/>
          <p:cNvSpPr>
            <a:spLocks noGrp="1"/>
          </p:cNvSpPr>
          <p:nvPr>
            <p:ph type="sldNum" sz="quarter" idx="5"/>
          </p:nvPr>
        </p:nvSpPr>
        <p:spPr/>
        <p:txBody>
          <a:bodyPr/>
          <a:lstStyle/>
          <a:p>
            <a:fld id="{F198CD88-6CC6-4FCE-AAD4-3DFA75E26F71}" type="slidenum">
              <a:rPr lang="en-GB" smtClean="0"/>
              <a:t>27</a:t>
            </a:fld>
            <a:endParaRPr lang="en-GB"/>
          </a:p>
        </p:txBody>
      </p:sp>
    </p:spTree>
    <p:extLst>
      <p:ext uri="{BB962C8B-B14F-4D97-AF65-F5344CB8AC3E}">
        <p14:creationId xmlns:p14="http://schemas.microsoft.com/office/powerpoint/2010/main" val="26512620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why you like and dislike</a:t>
            </a:r>
            <a:r>
              <a:rPr lang="en-GB" baseline="0" dirty="0"/>
              <a:t> certain people?  </a:t>
            </a:r>
          </a:p>
          <a:p>
            <a:r>
              <a:rPr lang="en-GB" baseline="0" dirty="0"/>
              <a:t>(Two children with different personalities)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1E8D91-6ED7-4ADA-8802-44C159F0EBF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03861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Actual Self </a:t>
            </a:r>
            <a:r>
              <a:rPr lang="en-GB" dirty="0"/>
              <a:t>image is defined by how we actually see ourselves impartially. </a:t>
            </a:r>
          </a:p>
          <a:p>
            <a:endParaRPr lang="en-GB" dirty="0"/>
          </a:p>
          <a:p>
            <a:r>
              <a:rPr lang="en-GB" b="1" dirty="0"/>
              <a:t>The Social Self </a:t>
            </a:r>
            <a:r>
              <a:rPr lang="en-GB" dirty="0"/>
              <a:t>defines how consumers are seen by others, </a:t>
            </a:r>
          </a:p>
          <a:p>
            <a:endParaRPr lang="en-GB" dirty="0"/>
          </a:p>
          <a:p>
            <a:r>
              <a:rPr lang="en-GB" dirty="0"/>
              <a:t>An </a:t>
            </a:r>
            <a:r>
              <a:rPr lang="en-GB" b="1" dirty="0"/>
              <a:t>Ideal Self </a:t>
            </a:r>
            <a:r>
              <a:rPr lang="en-GB" dirty="0"/>
              <a:t>are aims that a consumer tries to adhere to or even flaunt the best version of themselves. </a:t>
            </a:r>
          </a:p>
          <a:p>
            <a:endParaRPr lang="en-GB" dirty="0"/>
          </a:p>
          <a:p>
            <a:r>
              <a:rPr lang="en-GB" dirty="0"/>
              <a:t> </a:t>
            </a:r>
            <a:r>
              <a:rPr lang="en-GB" b="1" dirty="0"/>
              <a:t>looking-glass self ‘how we want others to see us’ </a:t>
            </a:r>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29</a:t>
            </a:fld>
            <a:endParaRPr lang="en-GB"/>
          </a:p>
        </p:txBody>
      </p:sp>
    </p:spTree>
    <p:extLst>
      <p:ext uri="{BB962C8B-B14F-4D97-AF65-F5344CB8AC3E}">
        <p14:creationId xmlns:p14="http://schemas.microsoft.com/office/powerpoint/2010/main" val="37006594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C2D30"/>
                </a:solidFill>
                <a:effectLst/>
                <a:latin typeface="Proxima Nova Regular"/>
              </a:rPr>
              <a:t>You may be thinking, “Wow, that’s sad!” But hold on a second. </a:t>
            </a:r>
          </a:p>
          <a:p>
            <a:pPr algn="l"/>
            <a:r>
              <a:rPr lang="en-GB" b="0" i="0" dirty="0">
                <a:solidFill>
                  <a:srgbClr val="2C2D30"/>
                </a:solidFill>
                <a:effectLst/>
                <a:latin typeface="Proxima Nova Regular"/>
              </a:rPr>
              <a:t>Choosing what fits, rather than what doesn't, could have important benefits for people with low self-esteem. Just think back to a time when you felt rejected, didn’t get the girl or guy you wanted, didn’t ace the job interview.</a:t>
            </a:r>
          </a:p>
          <a:p>
            <a:pPr algn="l"/>
            <a:r>
              <a:rPr lang="en-GB" b="0" i="0" dirty="0">
                <a:solidFill>
                  <a:srgbClr val="2C2D30"/>
                </a:solidFill>
                <a:effectLst/>
                <a:latin typeface="Proxima Nova Regular"/>
              </a:rPr>
              <a:t>When you’re feeling lesser than other people, it can feel weirdly comforting to eat junk while wearing your favourite t-shirt and </a:t>
            </a:r>
            <a:r>
              <a:rPr lang="en-GB" b="0" i="0" dirty="0" err="1">
                <a:solidFill>
                  <a:srgbClr val="2C2D30"/>
                </a:solidFill>
                <a:effectLst/>
                <a:latin typeface="Proxima Nova Regular"/>
              </a:rPr>
              <a:t>comfy’s</a:t>
            </a:r>
            <a:r>
              <a:rPr lang="en-GB" b="0" i="0" dirty="0">
                <a:solidFill>
                  <a:srgbClr val="2C2D30"/>
                </a:solidFill>
                <a:effectLst/>
                <a:latin typeface="Proxima Nova Regular"/>
              </a:rPr>
              <a:t>. Indeed, inferior product represent safety and low risk decisions</a:t>
            </a:r>
          </a:p>
          <a:p>
            <a:pPr algn="l"/>
            <a:r>
              <a:rPr lang="en-GB" b="0" i="0" dirty="0">
                <a:solidFill>
                  <a:srgbClr val="2C2D30"/>
                </a:solidFill>
                <a:effectLst/>
                <a:latin typeface="Proxima Nova Regular"/>
              </a:rPr>
              <a:t> on the </a:t>
            </a:r>
            <a:r>
              <a:rPr lang="en-GB" b="0" i="0" dirty="0" err="1">
                <a:solidFill>
                  <a:srgbClr val="2C2D30"/>
                </a:solidFill>
                <a:effectLst/>
                <a:latin typeface="Proxima Nova Regular"/>
              </a:rPr>
              <a:t>otherside</a:t>
            </a:r>
            <a:r>
              <a:rPr lang="en-GB" b="0" i="0" dirty="0">
                <a:solidFill>
                  <a:srgbClr val="2C2D30"/>
                </a:solidFill>
                <a:effectLst/>
                <a:latin typeface="Proxima Nova Regular"/>
              </a:rPr>
              <a:t> of the coin it could feel threatening to get dressed up for a fancy meal because it feels phony to present such an unrealistically positive image to the world. </a:t>
            </a:r>
          </a:p>
          <a:p>
            <a:pPr algn="l"/>
            <a:r>
              <a:rPr lang="en-GB" b="0" i="0" dirty="0" err="1">
                <a:solidFill>
                  <a:srgbClr val="2C2D30"/>
                </a:solidFill>
                <a:effectLst/>
                <a:latin typeface="Proxima Nova Regular"/>
              </a:rPr>
              <a:t>Signaling</a:t>
            </a:r>
            <a:r>
              <a:rPr lang="en-GB" b="0" i="0" dirty="0">
                <a:solidFill>
                  <a:srgbClr val="2C2D30"/>
                </a:solidFill>
                <a:effectLst/>
                <a:latin typeface="Proxima Nova Regular"/>
              </a:rPr>
              <a:t> to others that one is confident and competent, while feeling inferior inside, may even put some people at risk for damaging their self-views even further.</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30</a:t>
            </a:fld>
            <a:endParaRPr lang="en-GB"/>
          </a:p>
        </p:txBody>
      </p:sp>
    </p:spTree>
    <p:extLst>
      <p:ext uri="{BB962C8B-B14F-4D97-AF65-F5344CB8AC3E}">
        <p14:creationId xmlns:p14="http://schemas.microsoft.com/office/powerpoint/2010/main" val="30312967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Product or service? </a:t>
            </a:r>
          </a:p>
        </p:txBody>
      </p:sp>
      <p:sp>
        <p:nvSpPr>
          <p:cNvPr id="4" name="Slide Number Placeholder 3"/>
          <p:cNvSpPr>
            <a:spLocks noGrp="1"/>
          </p:cNvSpPr>
          <p:nvPr>
            <p:ph type="sldNum" sz="quarter" idx="5"/>
          </p:nvPr>
        </p:nvSpPr>
        <p:spPr/>
        <p:txBody>
          <a:bodyPr/>
          <a:lstStyle/>
          <a:p>
            <a:fld id="{F198CD88-6CC6-4FCE-AAD4-3DFA75E26F71}" type="slidenum">
              <a:rPr lang="en-GB" smtClean="0"/>
              <a:t>31</a:t>
            </a:fld>
            <a:endParaRPr lang="en-GB"/>
          </a:p>
        </p:txBody>
      </p:sp>
    </p:spTree>
    <p:extLst>
      <p:ext uri="{BB962C8B-B14F-4D97-AF65-F5344CB8AC3E}">
        <p14:creationId xmlns:p14="http://schemas.microsoft.com/office/powerpoint/2010/main" val="27080259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altLang="en-US" sz="1200" b="1" dirty="0"/>
              <a:t>Intangibility</a:t>
            </a:r>
            <a:r>
              <a:rPr lang="en-US" altLang="en-US" sz="1200" dirty="0"/>
              <a:t> - Services may be higher risk purchases because the customer can’t fully experience them before they’re bought. The risk associated with intangibility means that customers are less likely to try new services, or switch brands. </a:t>
            </a:r>
          </a:p>
          <a:p>
            <a:endParaRPr lang="en-US" altLang="en-US" sz="1200" dirty="0"/>
          </a:p>
          <a:p>
            <a:pPr marL="0" indent="0">
              <a:buNone/>
            </a:pPr>
            <a:r>
              <a:rPr lang="en-US" altLang="en-US" sz="1200" dirty="0"/>
              <a:t>Perceived risk can be reduced by making a service more tangible. Ways to do this include:</a:t>
            </a:r>
          </a:p>
          <a:p>
            <a:r>
              <a:rPr lang="en-US" altLang="en-US" sz="1200" dirty="0"/>
              <a:t>Create strong brand image </a:t>
            </a:r>
          </a:p>
          <a:p>
            <a:r>
              <a:rPr lang="en-US" altLang="en-US" sz="1200" dirty="0"/>
              <a:t>Give good customer service whenever dealing with customers</a:t>
            </a:r>
          </a:p>
          <a:p>
            <a:r>
              <a:rPr lang="en-US" altLang="en-US" sz="1200" dirty="0"/>
              <a:t>Engage in post-purchase communication</a:t>
            </a:r>
          </a:p>
          <a:p>
            <a:pPr marL="0" indent="0">
              <a:buNone/>
            </a:pPr>
            <a:endParaRPr lang="en-GB" sz="1200" dirty="0"/>
          </a:p>
          <a:p>
            <a:pPr marL="0" indent="0">
              <a:buNone/>
            </a:pPr>
            <a:r>
              <a:rPr lang="en-GB" sz="1200" b="1" dirty="0" err="1"/>
              <a:t>Inseperability</a:t>
            </a:r>
            <a:r>
              <a:rPr lang="en-GB" sz="1200" dirty="0"/>
              <a:t> - Services can’t come without service providers </a:t>
            </a:r>
            <a:r>
              <a:rPr lang="en-GB" sz="1200" i="1" dirty="0"/>
              <a:t>(you can’t have car insurance without being a customer of a car insurance company). </a:t>
            </a:r>
            <a:r>
              <a:rPr lang="en-GB" sz="1200" dirty="0"/>
              <a:t>Inseparability is sometimes called simultaneity, because the service is produced at the same time it is consumed.</a:t>
            </a:r>
          </a:p>
          <a:p>
            <a:endParaRPr lang="en-GB" sz="1200" dirty="0"/>
          </a:p>
          <a:p>
            <a:pPr marL="0" indent="0">
              <a:buNone/>
            </a:pPr>
            <a:r>
              <a:rPr lang="en-GB" sz="1200" u="sng" dirty="0"/>
              <a:t>Ways to manage inseparability include:</a:t>
            </a:r>
          </a:p>
          <a:p>
            <a:r>
              <a:rPr lang="en-GB" sz="1200" dirty="0"/>
              <a:t> Managing customer expectations of the service.</a:t>
            </a:r>
          </a:p>
          <a:p>
            <a:r>
              <a:rPr lang="en-GB" sz="1200" dirty="0"/>
              <a:t> Creating a “service blueprint” for staff which sets out the levels of quality expected. </a:t>
            </a:r>
          </a:p>
          <a:p>
            <a:endParaRPr lang="en-GB" sz="1200" dirty="0"/>
          </a:p>
          <a:p>
            <a:pPr marL="0" indent="0">
              <a:buNone/>
            </a:pPr>
            <a:r>
              <a:rPr lang="en-US" sz="1200" b="1" dirty="0">
                <a:solidFill>
                  <a:srgbClr val="000000"/>
                </a:solidFill>
              </a:rPr>
              <a:t>Perishability </a:t>
            </a:r>
            <a:r>
              <a:rPr lang="en-US" sz="1200" dirty="0">
                <a:solidFill>
                  <a:srgbClr val="000000"/>
                </a:solidFill>
              </a:rPr>
              <a:t>- Services have perishability – they cannot be owned or stored for later use or sale. They only exist at the time they are made and consumed </a:t>
            </a:r>
            <a:r>
              <a:rPr lang="en-US" sz="1200" i="1" dirty="0">
                <a:solidFill>
                  <a:srgbClr val="000000"/>
                </a:solidFill>
              </a:rPr>
              <a:t>(car insurance isn’t needed until you drive the car. Netflix isn’t streaming if you aren’t on the page). </a:t>
            </a:r>
          </a:p>
          <a:p>
            <a:pPr marL="0" indent="0">
              <a:buNone/>
            </a:pPr>
            <a:endParaRPr lang="en-US" sz="1200" dirty="0">
              <a:solidFill>
                <a:srgbClr val="000000"/>
              </a:solidFill>
            </a:endParaRPr>
          </a:p>
          <a:p>
            <a:pPr marL="0" indent="0">
              <a:buNone/>
            </a:pPr>
            <a:r>
              <a:rPr lang="en-US" sz="1200" dirty="0">
                <a:solidFill>
                  <a:srgbClr val="000000"/>
                </a:solidFill>
              </a:rPr>
              <a:t>Perishability is the main source of supply and demand problems that service businesses face. Capacity and demand management are important when trying to deal with the perishability of services.</a:t>
            </a:r>
          </a:p>
          <a:p>
            <a:endParaRPr lang="en-GB" sz="1200" dirty="0"/>
          </a:p>
          <a:p>
            <a:r>
              <a:rPr lang="en-US" sz="1200" b="1" dirty="0">
                <a:solidFill>
                  <a:srgbClr val="FFFFFF"/>
                </a:solidFill>
              </a:rPr>
              <a:t>Variability</a:t>
            </a:r>
            <a:r>
              <a:rPr lang="en-US" sz="1200" dirty="0">
                <a:solidFill>
                  <a:srgbClr val="FFFFFF"/>
                </a:solidFill>
              </a:rPr>
              <a:t> - Unlike products, </a:t>
            </a:r>
            <a:r>
              <a:rPr lang="en-US" sz="1200" dirty="0" err="1">
                <a:solidFill>
                  <a:srgbClr val="FFFFFF"/>
                </a:solidFill>
              </a:rPr>
              <a:t>standardising</a:t>
            </a:r>
            <a:r>
              <a:rPr lang="en-US" sz="1200" dirty="0">
                <a:solidFill>
                  <a:srgbClr val="FFFFFF"/>
                </a:solidFill>
              </a:rPr>
              <a:t> the quality of a service can be difficult. Services are run by people and there is always room for human error and technological issues – this creates variability. (Who, When, Where, How?) </a:t>
            </a:r>
          </a:p>
          <a:p>
            <a:endParaRPr lang="en-US" sz="1200" dirty="0">
              <a:solidFill>
                <a:srgbClr val="FFFFFF"/>
              </a:solidFill>
            </a:endParaRPr>
          </a:p>
          <a:p>
            <a:pPr marL="0" indent="0">
              <a:buNone/>
            </a:pPr>
            <a:r>
              <a:rPr lang="en-US" sz="1200" b="1" dirty="0"/>
              <a:t>Not Owned </a:t>
            </a:r>
            <a:r>
              <a:rPr lang="en-US" sz="1200" dirty="0"/>
              <a:t>- It’s difficult for consumers to own a service, but people enjoy ownership of products. For example, they could be more inclined to want to buy and collect DVDs rather than have a Netflix subscription. </a:t>
            </a:r>
          </a:p>
          <a:p>
            <a:pPr marL="0" indent="0">
              <a:buNone/>
            </a:pPr>
            <a:endParaRPr lang="en-US" sz="1200" dirty="0"/>
          </a:p>
          <a:p>
            <a:pPr marL="0" indent="0">
              <a:buNone/>
            </a:pPr>
            <a:r>
              <a:rPr lang="en-US" sz="1200" dirty="0"/>
              <a:t>How marketers deal with non-ownership:</a:t>
            </a:r>
          </a:p>
          <a:p>
            <a:r>
              <a:rPr lang="en-GB" sz="1200" dirty="0"/>
              <a:t>Emphasise the ease of renting rather than owning (e.g., a house)</a:t>
            </a:r>
            <a:endParaRPr lang="en-US" sz="1200" dirty="0"/>
          </a:p>
          <a:p>
            <a:r>
              <a:rPr lang="en-US" sz="1200" dirty="0"/>
              <a:t>Price attractively</a:t>
            </a:r>
          </a:p>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33</a:t>
            </a:fld>
            <a:endParaRPr lang="en-GB"/>
          </a:p>
        </p:txBody>
      </p:sp>
    </p:spTree>
    <p:extLst>
      <p:ext uri="{BB962C8B-B14F-4D97-AF65-F5344CB8AC3E}">
        <p14:creationId xmlns:p14="http://schemas.microsoft.com/office/powerpoint/2010/main" val="3940658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solidFill>
                  <a:srgbClr val="000000"/>
                </a:solidFill>
              </a:rPr>
              <a:t>profits and revenues</a:t>
            </a:r>
          </a:p>
          <a:p>
            <a:pPr lvl="1"/>
            <a:r>
              <a:rPr lang="en-GB" dirty="0">
                <a:solidFill>
                  <a:srgbClr val="000000"/>
                </a:solidFill>
              </a:rPr>
              <a:t>maximise sales </a:t>
            </a:r>
            <a:r>
              <a:rPr lang="en-GB" u="sng" dirty="0">
                <a:solidFill>
                  <a:srgbClr val="000000"/>
                </a:solidFill>
              </a:rPr>
              <a:t>revenues </a:t>
            </a:r>
            <a:r>
              <a:rPr lang="en-GB" dirty="0">
                <a:solidFill>
                  <a:srgbClr val="000000"/>
                </a:solidFill>
              </a:rPr>
              <a:t>rather than volumes</a:t>
            </a:r>
          </a:p>
          <a:p>
            <a:r>
              <a:rPr lang="en-GB" sz="2400" dirty="0">
                <a:solidFill>
                  <a:srgbClr val="000000"/>
                </a:solidFill>
              </a:rPr>
              <a:t>market share</a:t>
            </a:r>
          </a:p>
          <a:p>
            <a:pPr lvl="1"/>
            <a:r>
              <a:rPr lang="en-GB" dirty="0">
                <a:solidFill>
                  <a:srgbClr val="000000"/>
                </a:solidFill>
              </a:rPr>
              <a:t>a low price can buy market share</a:t>
            </a:r>
          </a:p>
          <a:p>
            <a:r>
              <a:rPr lang="en-GB" sz="2400" dirty="0">
                <a:solidFill>
                  <a:srgbClr val="000000"/>
                </a:solidFill>
              </a:rPr>
              <a:t>survival</a:t>
            </a:r>
          </a:p>
          <a:p>
            <a:pPr lvl="1"/>
            <a:r>
              <a:rPr lang="en-GB" dirty="0">
                <a:solidFill>
                  <a:srgbClr val="000000"/>
                </a:solidFill>
              </a:rPr>
              <a:t>but set prices too low and the firm will not survive</a:t>
            </a:r>
          </a:p>
          <a:p>
            <a:r>
              <a:rPr lang="en-GB" sz="2400" dirty="0">
                <a:solidFill>
                  <a:srgbClr val="000000"/>
                </a:solidFill>
              </a:rPr>
              <a:t>image</a:t>
            </a:r>
          </a:p>
          <a:p>
            <a:pPr lvl="1"/>
            <a:r>
              <a:rPr lang="en-GB" dirty="0">
                <a:solidFill>
                  <a:srgbClr val="000000"/>
                </a:solidFill>
              </a:rPr>
              <a:t>price can affect image</a:t>
            </a:r>
          </a:p>
          <a:p>
            <a:pPr lvl="1"/>
            <a:endParaRPr lang="en-GB" dirty="0">
              <a:solidFill>
                <a:srgbClr val="000000"/>
              </a:solidFill>
            </a:endParaRPr>
          </a:p>
          <a:p>
            <a:pPr lvl="1"/>
            <a:r>
              <a:rPr lang="en-GB" dirty="0">
                <a:solidFill>
                  <a:srgbClr val="000000"/>
                </a:solidFill>
              </a:rPr>
              <a:t>Many things can affect price! (pricing strategy)</a:t>
            </a:r>
          </a:p>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34</a:t>
            </a:fld>
            <a:endParaRPr lang="en-GB"/>
          </a:p>
        </p:txBody>
      </p:sp>
    </p:spTree>
    <p:extLst>
      <p:ext uri="{BB962C8B-B14F-4D97-AF65-F5344CB8AC3E}">
        <p14:creationId xmlns:p14="http://schemas.microsoft.com/office/powerpoint/2010/main" val="20571468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The internet </a:t>
            </a:r>
            <a:r>
              <a:rPr lang="fr-FR" sz="1200" kern="1200" dirty="0" err="1">
                <a:solidFill>
                  <a:schemeClr val="tx1"/>
                </a:solidFill>
                <a:effectLst/>
                <a:latin typeface="+mn-lt"/>
                <a:ea typeface="+mn-ea"/>
                <a:cs typeface="+mn-cs"/>
              </a:rPr>
              <a:t>is</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changing</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pricing</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forever</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Prices</a:t>
            </a:r>
            <a:r>
              <a:rPr lang="fr-FR" sz="1200" kern="1200" dirty="0">
                <a:solidFill>
                  <a:schemeClr val="tx1"/>
                </a:solidFill>
                <a:effectLst/>
                <a:latin typeface="+mn-lt"/>
                <a:ea typeface="+mn-ea"/>
                <a:cs typeface="+mn-cs"/>
              </a:rPr>
              <a:t> are </a:t>
            </a:r>
            <a:r>
              <a:rPr lang="fr-FR" sz="1200" kern="1200" dirty="0" err="1">
                <a:solidFill>
                  <a:schemeClr val="tx1"/>
                </a:solidFill>
                <a:effectLst/>
                <a:latin typeface="+mn-lt"/>
                <a:ea typeface="+mn-ea"/>
                <a:cs typeface="+mn-cs"/>
              </a:rPr>
              <a:t>under</a:t>
            </a:r>
            <a:r>
              <a:rPr lang="fr-FR" sz="1200" kern="1200" dirty="0">
                <a:solidFill>
                  <a:schemeClr val="tx1"/>
                </a:solidFill>
                <a:effectLst/>
                <a:latin typeface="+mn-lt"/>
                <a:ea typeface="+mn-ea"/>
                <a:cs typeface="+mn-cs"/>
              </a:rPr>
              <a:t> pressure. Pricing structures and options are </a:t>
            </a:r>
            <a:r>
              <a:rPr lang="fr-FR" sz="1200" kern="1200" dirty="0" err="1">
                <a:solidFill>
                  <a:schemeClr val="tx1"/>
                </a:solidFill>
                <a:effectLst/>
                <a:latin typeface="+mn-lt"/>
                <a:ea typeface="+mn-ea"/>
                <a:cs typeface="+mn-cs"/>
              </a:rPr>
              <a:t>becoming</a:t>
            </a:r>
            <a:r>
              <a:rPr lang="fr-FR" sz="1200" kern="1200" dirty="0">
                <a:solidFill>
                  <a:schemeClr val="tx1"/>
                </a:solidFill>
                <a:effectLst/>
                <a:latin typeface="+mn-lt"/>
                <a:ea typeface="+mn-ea"/>
                <a:cs typeface="+mn-cs"/>
              </a:rPr>
              <a:t> more </a:t>
            </a:r>
            <a:r>
              <a:rPr lang="fr-FR" sz="1200" kern="1200" dirty="0" err="1">
                <a:solidFill>
                  <a:schemeClr val="tx1"/>
                </a:solidFill>
                <a:effectLst/>
                <a:latin typeface="+mn-lt"/>
                <a:ea typeface="+mn-ea"/>
                <a:cs typeface="+mn-cs"/>
              </a:rPr>
              <a:t>complex</a:t>
            </a:r>
            <a:r>
              <a:rPr lang="fr-FR" sz="1200" kern="1200" dirty="0">
                <a:solidFill>
                  <a:schemeClr val="tx1"/>
                </a:solidFill>
                <a:effectLst/>
                <a:latin typeface="+mn-lt"/>
                <a:ea typeface="+mn-ea"/>
                <a:cs typeface="+mn-cs"/>
              </a:rPr>
              <a:t>. It </a:t>
            </a:r>
            <a:r>
              <a:rPr lang="fr-FR" sz="1200" kern="1200" dirty="0" err="1">
                <a:solidFill>
                  <a:schemeClr val="tx1"/>
                </a:solidFill>
                <a:effectLst/>
                <a:latin typeface="+mn-lt"/>
                <a:ea typeface="+mn-ea"/>
                <a:cs typeface="+mn-cs"/>
              </a:rPr>
              <a:t>is</a:t>
            </a:r>
            <a:r>
              <a:rPr lang="fr-FR" sz="1200" kern="1200" dirty="0">
                <a:solidFill>
                  <a:schemeClr val="tx1"/>
                </a:solidFill>
                <a:effectLst/>
                <a:latin typeface="+mn-lt"/>
                <a:ea typeface="+mn-ea"/>
                <a:cs typeface="+mn-cs"/>
              </a:rPr>
              <a:t> crucial to </a:t>
            </a:r>
            <a:r>
              <a:rPr lang="fr-FR" sz="1200" kern="1200" dirty="0" err="1">
                <a:solidFill>
                  <a:schemeClr val="tx1"/>
                </a:solidFill>
                <a:effectLst/>
                <a:latin typeface="+mn-lt"/>
                <a:ea typeface="+mn-ea"/>
                <a:cs typeface="+mn-cs"/>
              </a:rPr>
              <a:t>get</a:t>
            </a:r>
            <a:r>
              <a:rPr lang="fr-FR" sz="1200" kern="1200" dirty="0">
                <a:solidFill>
                  <a:schemeClr val="tx1"/>
                </a:solidFill>
                <a:effectLst/>
                <a:latin typeface="+mn-lt"/>
                <a:ea typeface="+mn-ea"/>
                <a:cs typeface="+mn-cs"/>
              </a:rPr>
              <a:t> the </a:t>
            </a:r>
            <a:r>
              <a:rPr lang="fr-FR" sz="1200" kern="1200" dirty="0" err="1">
                <a:solidFill>
                  <a:schemeClr val="tx1"/>
                </a:solidFill>
                <a:effectLst/>
                <a:latin typeface="+mn-lt"/>
                <a:ea typeface="+mn-ea"/>
                <a:cs typeface="+mn-cs"/>
              </a:rPr>
              <a:t>pricing</a:t>
            </a:r>
            <a:r>
              <a:rPr lang="fr-FR" sz="1200" kern="1200" dirty="0">
                <a:solidFill>
                  <a:schemeClr val="tx1"/>
                </a:solidFill>
                <a:effectLst/>
                <a:latin typeface="+mn-lt"/>
                <a:ea typeface="+mn-ea"/>
                <a:cs typeface="+mn-cs"/>
              </a:rPr>
              <a:t> right in the short, medium and long </a:t>
            </a:r>
            <a:r>
              <a:rPr lang="fr-FR" sz="1200" kern="1200" dirty="0" err="1">
                <a:solidFill>
                  <a:schemeClr val="tx1"/>
                </a:solidFill>
                <a:effectLst/>
                <a:latin typeface="+mn-lt"/>
                <a:ea typeface="+mn-ea"/>
                <a:cs typeface="+mn-cs"/>
              </a:rPr>
              <a:t>term</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review</a:t>
            </a:r>
            <a:r>
              <a:rPr lang="fr-FR" sz="1200" kern="1200" dirty="0">
                <a:solidFill>
                  <a:schemeClr val="tx1"/>
                </a:solidFill>
                <a:effectLst/>
                <a:latin typeface="+mn-lt"/>
                <a:ea typeface="+mn-ea"/>
                <a:cs typeface="+mn-cs"/>
              </a:rPr>
              <a:t> new </a:t>
            </a:r>
            <a:r>
              <a:rPr lang="fr-FR" sz="1200" kern="1200" dirty="0" err="1">
                <a:solidFill>
                  <a:schemeClr val="tx1"/>
                </a:solidFill>
                <a:effectLst/>
                <a:latin typeface="+mn-lt"/>
                <a:ea typeface="+mn-ea"/>
                <a:cs typeface="+mn-cs"/>
              </a:rPr>
              <a:t>price</a:t>
            </a:r>
            <a:r>
              <a:rPr lang="fr-FR" sz="1200" kern="1200" dirty="0">
                <a:solidFill>
                  <a:schemeClr val="tx1"/>
                </a:solidFill>
                <a:effectLst/>
                <a:latin typeface="+mn-lt"/>
                <a:ea typeface="+mn-ea"/>
                <a:cs typeface="+mn-cs"/>
              </a:rPr>
              <a:t> structures in </a:t>
            </a:r>
            <a:r>
              <a:rPr lang="fr-FR" sz="1200" kern="1200" dirty="0" err="1">
                <a:solidFill>
                  <a:schemeClr val="tx1"/>
                </a:solidFill>
                <a:effectLst/>
                <a:latin typeface="+mn-lt"/>
                <a:ea typeface="+mn-ea"/>
                <a:cs typeface="+mn-cs"/>
              </a:rPr>
              <a:t>your</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markets</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driven</a:t>
            </a:r>
            <a:r>
              <a:rPr lang="fr-FR" sz="1200" kern="1200" dirty="0">
                <a:solidFill>
                  <a:schemeClr val="tx1"/>
                </a:solidFill>
                <a:effectLst/>
                <a:latin typeface="+mn-lt"/>
                <a:ea typeface="+mn-ea"/>
                <a:cs typeface="+mn-cs"/>
              </a:rPr>
              <a:t> by </a:t>
            </a:r>
            <a:r>
              <a:rPr lang="fr-FR" sz="1200" kern="1200" dirty="0" err="1">
                <a:solidFill>
                  <a:schemeClr val="tx1"/>
                </a:solidFill>
                <a:effectLst/>
                <a:latin typeface="+mn-lt"/>
                <a:ea typeface="+mn-ea"/>
                <a:cs typeface="+mn-cs"/>
              </a:rPr>
              <a:t>customers</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looking</a:t>
            </a:r>
            <a:r>
              <a:rPr lang="fr-FR" sz="1200" kern="1200" dirty="0">
                <a:solidFill>
                  <a:schemeClr val="tx1"/>
                </a:solidFill>
                <a:effectLst/>
                <a:latin typeface="+mn-lt"/>
                <a:ea typeface="+mn-ea"/>
                <a:cs typeface="+mn-cs"/>
              </a:rPr>
              <a:t> for </a:t>
            </a:r>
            <a:r>
              <a:rPr lang="fr-FR" sz="1200" kern="1200" dirty="0" err="1">
                <a:solidFill>
                  <a:schemeClr val="tx1"/>
                </a:solidFill>
                <a:effectLst/>
                <a:latin typeface="+mn-lt"/>
                <a:ea typeface="+mn-ea"/>
                <a:cs typeface="+mn-cs"/>
              </a:rPr>
              <a:t>lower</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prices</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available</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through</a:t>
            </a:r>
            <a:r>
              <a:rPr lang="fr-FR" sz="1200" kern="1200" dirty="0">
                <a:solidFill>
                  <a:schemeClr val="tx1"/>
                </a:solidFill>
                <a:effectLst/>
                <a:latin typeface="+mn-lt"/>
                <a:ea typeface="+mn-ea"/>
                <a:cs typeface="+mn-cs"/>
              </a:rPr>
              <a:t> a range of online </a:t>
            </a:r>
            <a:r>
              <a:rPr lang="fr-FR" sz="1200" kern="1200" dirty="0" err="1">
                <a:solidFill>
                  <a:schemeClr val="tx1"/>
                </a:solidFill>
                <a:effectLst/>
                <a:latin typeface="+mn-lt"/>
                <a:ea typeface="+mn-ea"/>
                <a:cs typeface="+mn-cs"/>
              </a:rPr>
              <a:t>tools</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including</a:t>
            </a:r>
            <a:r>
              <a:rPr lang="fr-FR" sz="1200" kern="1200" dirty="0">
                <a:solidFill>
                  <a:schemeClr val="tx1"/>
                </a:solidFill>
                <a:effectLst/>
                <a:latin typeface="+mn-lt"/>
                <a:ea typeface="+mn-ea"/>
                <a:cs typeface="+mn-cs"/>
              </a:rPr>
              <a:t> reverse </a:t>
            </a:r>
            <a:r>
              <a:rPr lang="fr-FR" sz="1200" kern="1200" dirty="0" err="1">
                <a:solidFill>
                  <a:schemeClr val="tx1"/>
                </a:solidFill>
                <a:effectLst/>
                <a:latin typeface="+mn-lt"/>
                <a:ea typeface="+mn-ea"/>
                <a:cs typeface="+mn-cs"/>
              </a:rPr>
              <a:t>auctions</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customer</a:t>
            </a:r>
            <a:r>
              <a:rPr lang="fr-FR" sz="1200" kern="1200" dirty="0">
                <a:solidFill>
                  <a:schemeClr val="tx1"/>
                </a:solidFill>
                <a:effectLst/>
                <a:latin typeface="+mn-lt"/>
                <a:ea typeface="+mn-ea"/>
                <a:cs typeface="+mn-cs"/>
              </a:rPr>
              <a:t> unions, </a:t>
            </a:r>
            <a:r>
              <a:rPr lang="fr-FR" sz="1200" kern="1200" dirty="0" err="1">
                <a:solidFill>
                  <a:schemeClr val="tx1"/>
                </a:solidFill>
                <a:effectLst/>
                <a:latin typeface="+mn-lt"/>
                <a:ea typeface="+mn-ea"/>
                <a:cs typeface="+mn-cs"/>
              </a:rPr>
              <a:t>commoditization</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intermediaries</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infomediaries</a:t>
            </a:r>
            <a:r>
              <a:rPr lang="fr-FR" sz="1200" kern="1200" dirty="0">
                <a:solidFill>
                  <a:schemeClr val="tx1"/>
                </a:solidFill>
                <a:effectLst/>
                <a:latin typeface="+mn-lt"/>
                <a:ea typeface="+mn-ea"/>
                <a:cs typeface="+mn-cs"/>
              </a:rPr>
              <a:t> and shopping bots. </a:t>
            </a:r>
            <a:endParaRPr lang="fr-FR" dirty="0"/>
          </a:p>
          <a:p>
            <a:endParaRPr lang="en-IE" dirty="0"/>
          </a:p>
          <a:p>
            <a:r>
              <a:rPr lang="en-IE" dirty="0"/>
              <a:t>More— </a:t>
            </a:r>
            <a:r>
              <a:rPr lang="en-IE"/>
              <a:t>tv entertainment - </a:t>
            </a:r>
            <a:endParaRPr lang="en-IE" dirty="0"/>
          </a:p>
          <a:p>
            <a:endParaRPr lang="en-IE" dirty="0"/>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pPr/>
              <a:t>36</a:t>
            </a:fld>
            <a:endParaRPr lang="en-IE"/>
          </a:p>
        </p:txBody>
      </p:sp>
    </p:spTree>
    <p:extLst>
      <p:ext uri="{BB962C8B-B14F-4D97-AF65-F5344CB8AC3E}">
        <p14:creationId xmlns:p14="http://schemas.microsoft.com/office/powerpoint/2010/main" val="25699426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37</a:t>
            </a:fld>
            <a:endParaRPr lang="en-GB"/>
          </a:p>
        </p:txBody>
      </p:sp>
    </p:spTree>
    <p:extLst>
      <p:ext uri="{BB962C8B-B14F-4D97-AF65-F5344CB8AC3E}">
        <p14:creationId xmlns:p14="http://schemas.microsoft.com/office/powerpoint/2010/main" val="32437474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latin typeface="+mj-lt"/>
                <a:ea typeface="+mj-ea"/>
                <a:cs typeface="+mj-cs"/>
              </a:rPr>
              <a:t>(Distribution)</a:t>
            </a:r>
          </a:p>
          <a:p>
            <a:r>
              <a:rPr lang="en-US" sz="1200" kern="1200" dirty="0">
                <a:latin typeface="+mj-lt"/>
                <a:ea typeface="+mj-ea"/>
                <a:cs typeface="+mj-cs"/>
              </a:rPr>
              <a:t>For a service consumption and creation are simultaneous and often confined to a specific location, </a:t>
            </a:r>
            <a:r>
              <a:rPr lang="en-US" sz="1200" kern="1200" dirty="0" err="1">
                <a:latin typeface="+mj-lt"/>
                <a:ea typeface="+mj-ea"/>
                <a:cs typeface="+mj-cs"/>
              </a:rPr>
              <a:t>e.g</a:t>
            </a:r>
            <a:r>
              <a:rPr lang="en-US" sz="1200" kern="1200" dirty="0">
                <a:latin typeface="+mj-lt"/>
                <a:ea typeface="+mj-ea"/>
                <a:cs typeface="+mj-cs"/>
              </a:rPr>
              <a:t> hotels, restaurants, but there are exceptions, (delivery, catering etc..) but by place for a service more often means “channels”, (how do we make the product available/target customer access) This is separate from location (which is also an important element) especially for hotels.</a:t>
            </a:r>
          </a:p>
          <a:p>
            <a:r>
              <a:rPr lang="en-US" sz="1200" kern="1200" dirty="0" err="1">
                <a:latin typeface="+mj-lt"/>
                <a:ea typeface="+mj-ea"/>
                <a:cs typeface="+mj-cs"/>
              </a:rPr>
              <a:t>e.g</a:t>
            </a:r>
            <a:r>
              <a:rPr lang="en-US" sz="1200" kern="1200" dirty="0">
                <a:latin typeface="+mj-lt"/>
                <a:ea typeface="+mj-ea"/>
                <a:cs typeface="+mj-cs"/>
              </a:rPr>
              <a:t> distribution of access- how can a consumer make purchase/book a service? , (online, phone, etc.)</a:t>
            </a:r>
          </a:p>
          <a:p>
            <a:endParaRPr lang="en-US" sz="1200" kern="1200" dirty="0">
              <a:latin typeface="+mj-lt"/>
              <a:ea typeface="+mj-ea"/>
              <a:cs typeface="+mj-cs"/>
            </a:endParaRPr>
          </a:p>
          <a:p>
            <a:r>
              <a:rPr lang="en-US" sz="1200" kern="1200" dirty="0">
                <a:latin typeface="+mj-lt"/>
                <a:ea typeface="+mj-ea"/>
                <a:cs typeface="+mj-cs"/>
              </a:rPr>
              <a:t>How did you book your last HOLIDAY? Intermediaries?, how did you hear about the destination? Social media? Etc..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1AA1B0-6674-47E2-A806-BB52131062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9484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200" kern="1200">
                <a:solidFill>
                  <a:schemeClr val="tx1"/>
                </a:solidFill>
                <a:effectLst/>
                <a:latin typeface="+mn-lt"/>
                <a:ea typeface="+mn-ea"/>
                <a:cs typeface="+mn-cs"/>
              </a:rPr>
              <a:t>Distribution, or place, </a:t>
            </a:r>
            <a:r>
              <a:rPr lang="fr-FR" sz="1200" kern="1200" err="1">
                <a:solidFill>
                  <a:schemeClr val="tx1"/>
                </a:solidFill>
                <a:effectLst/>
                <a:latin typeface="+mn-lt"/>
                <a:ea typeface="+mn-ea"/>
                <a:cs typeface="+mn-cs"/>
              </a:rPr>
              <a:t>is</a:t>
            </a:r>
            <a:r>
              <a:rPr lang="fr-FR" sz="1200" kern="1200">
                <a:solidFill>
                  <a:schemeClr val="tx1"/>
                </a:solidFill>
                <a:effectLst/>
                <a:latin typeface="+mn-lt"/>
                <a:ea typeface="+mn-ea"/>
                <a:cs typeface="+mn-cs"/>
              </a:rPr>
              <a:t> crucial to the </a:t>
            </a:r>
            <a:r>
              <a:rPr lang="fr-FR" sz="1200" kern="1200" err="1">
                <a:solidFill>
                  <a:schemeClr val="tx1"/>
                </a:solidFill>
                <a:effectLst/>
                <a:latin typeface="+mn-lt"/>
                <a:ea typeface="+mn-ea"/>
                <a:cs typeface="+mn-cs"/>
              </a:rPr>
              <a:t>success</a:t>
            </a:r>
            <a:r>
              <a:rPr lang="fr-FR" sz="1200" kern="1200">
                <a:solidFill>
                  <a:schemeClr val="tx1"/>
                </a:solidFill>
                <a:effectLst/>
                <a:latin typeface="+mn-lt"/>
                <a:ea typeface="+mn-ea"/>
                <a:cs typeface="+mn-cs"/>
              </a:rPr>
              <a:t> of </a:t>
            </a:r>
            <a:r>
              <a:rPr lang="fr-FR" sz="1200" kern="1200" err="1">
                <a:solidFill>
                  <a:schemeClr val="tx1"/>
                </a:solidFill>
                <a:effectLst/>
                <a:latin typeface="+mn-lt"/>
                <a:ea typeface="+mn-ea"/>
                <a:cs typeface="+mn-cs"/>
              </a:rPr>
              <a:t>any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enterprise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assuming</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organization</a:t>
            </a:r>
            <a:r>
              <a:rPr lang="fr-FR" sz="1200" kern="1200">
                <a:solidFill>
                  <a:schemeClr val="tx1"/>
                </a:solidFill>
                <a:effectLst/>
                <a:latin typeface="+mn-lt"/>
                <a:ea typeface="+mn-ea"/>
                <a:cs typeface="+mn-cs"/>
              </a:rPr>
              <a:t> has a </a:t>
            </a:r>
            <a:r>
              <a:rPr lang="fr-FR" sz="1200" kern="1200" err="1">
                <a:solidFill>
                  <a:schemeClr val="tx1"/>
                </a:solidFill>
                <a:effectLst/>
                <a:latin typeface="+mn-lt"/>
                <a:ea typeface="+mn-ea"/>
                <a:cs typeface="+mn-cs"/>
              </a:rPr>
              <a:t>reasonable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product</a:t>
            </a:r>
            <a:r>
              <a:rPr lang="fr-FR" sz="1200" kern="1200">
                <a:solidFill>
                  <a:schemeClr val="tx1"/>
                </a:solidFill>
                <a:effectLst/>
                <a:latin typeface="+mn-lt"/>
                <a:ea typeface="+mn-ea"/>
                <a:cs typeface="+mn-cs"/>
              </a:rPr>
              <a:t> or service, online or of </a:t>
            </a:r>
            <a:r>
              <a:rPr lang="fr-FR" sz="1200" kern="1200" err="1">
                <a:solidFill>
                  <a:schemeClr val="tx1"/>
                </a:solidFill>
                <a:effectLst/>
                <a:latin typeface="+mn-lt"/>
                <a:ea typeface="+mn-ea"/>
                <a:cs typeface="+mn-cs"/>
              </a:rPr>
              <a:t>ine</a:t>
            </a:r>
            <a:r>
              <a:rPr lang="fr-FR" sz="1200" kern="1200">
                <a:solidFill>
                  <a:schemeClr val="tx1"/>
                </a:solidFill>
                <a:effectLst/>
                <a:latin typeface="+mn-lt"/>
                <a:ea typeface="+mn-ea"/>
                <a:cs typeface="+mn-cs"/>
              </a:rPr>
              <a:t> the </a:t>
            </a:r>
            <a:r>
              <a:rPr lang="fr-FR" sz="1200" kern="1200" err="1">
                <a:solidFill>
                  <a:schemeClr val="tx1"/>
                </a:solidFill>
                <a:effectLst/>
                <a:latin typeface="+mn-lt"/>
                <a:ea typeface="+mn-ea"/>
                <a:cs typeface="+mn-cs"/>
              </a:rPr>
              <a:t>principle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is</a:t>
            </a:r>
            <a:r>
              <a:rPr lang="fr-FR" sz="1200" kern="1200">
                <a:solidFill>
                  <a:schemeClr val="tx1"/>
                </a:solidFill>
                <a:effectLst/>
                <a:latin typeface="+mn-lt"/>
                <a:ea typeface="+mn-ea"/>
                <a:cs typeface="+mn-cs"/>
              </a:rPr>
              <a:t> the </a:t>
            </a:r>
            <a:r>
              <a:rPr lang="fr-FR" sz="1200" kern="1200" err="1">
                <a:solidFill>
                  <a:schemeClr val="tx1"/>
                </a:solidFill>
                <a:effectLst/>
                <a:latin typeface="+mn-lt"/>
                <a:ea typeface="+mn-ea"/>
                <a:cs typeface="+mn-cs"/>
              </a:rPr>
              <a:t>same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increase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representation</a:t>
            </a:r>
            <a:r>
              <a:rPr lang="fr-FR" sz="1200" kern="1200">
                <a:solidFill>
                  <a:schemeClr val="tx1"/>
                </a:solidFill>
                <a:effectLst/>
                <a:latin typeface="+mn-lt"/>
                <a:ea typeface="+mn-ea"/>
                <a:cs typeface="+mn-cs"/>
              </a:rPr>
              <a:t> and </a:t>
            </a:r>
            <a:r>
              <a:rPr lang="fr-FR" sz="1200" kern="1200" err="1">
                <a:solidFill>
                  <a:schemeClr val="tx1"/>
                </a:solidFill>
                <a:effectLst/>
                <a:latin typeface="+mn-lt"/>
                <a:ea typeface="+mn-ea"/>
                <a:cs typeface="+mn-cs"/>
              </a:rPr>
              <a:t>make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it</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widely</a:t>
            </a:r>
            <a:r>
              <a:rPr lang="fr-FR" sz="1200" kern="1200">
                <a:solidFill>
                  <a:schemeClr val="tx1"/>
                </a:solidFill>
                <a:effectLst/>
                <a:latin typeface="+mn-lt"/>
                <a:ea typeface="+mn-ea"/>
                <a:cs typeface="+mn-cs"/>
              </a:rPr>
              <a:t> and </a:t>
            </a:r>
            <a:r>
              <a:rPr lang="fr-FR" sz="1200" kern="1200" err="1">
                <a:solidFill>
                  <a:schemeClr val="tx1"/>
                </a:solidFill>
                <a:effectLst/>
                <a:latin typeface="+mn-lt"/>
                <a:ea typeface="+mn-ea"/>
                <a:cs typeface="+mn-cs"/>
              </a:rPr>
              <a:t>readily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available</a:t>
            </a:r>
            <a:r>
              <a:rPr lang="fr-FR" sz="1200" kern="1200">
                <a:solidFill>
                  <a:schemeClr val="tx1"/>
                </a:solidFill>
                <a:effectLst/>
                <a:latin typeface="+mn-lt"/>
                <a:ea typeface="+mn-ea"/>
                <a:cs typeface="+mn-cs"/>
              </a:rPr>
              <a:t> to </a:t>
            </a:r>
            <a:r>
              <a:rPr lang="fr-FR" sz="1200" kern="1200" err="1">
                <a:solidFill>
                  <a:schemeClr val="tx1"/>
                </a:solidFill>
                <a:effectLst/>
                <a:latin typeface="+mn-lt"/>
                <a:ea typeface="+mn-ea"/>
                <a:cs typeface="+mn-cs"/>
              </a:rPr>
              <a:t>target</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customers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Marketers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today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need</a:t>
            </a:r>
            <a:r>
              <a:rPr lang="fr-FR" sz="1200" kern="1200">
                <a:solidFill>
                  <a:schemeClr val="tx1"/>
                </a:solidFill>
                <a:effectLst/>
                <a:latin typeface="+mn-lt"/>
                <a:ea typeface="+mn-ea"/>
                <a:cs typeface="+mn-cs"/>
              </a:rPr>
              <a:t> to </a:t>
            </a:r>
            <a:r>
              <a:rPr lang="fr-FR" sz="1200" kern="1200" err="1">
                <a:solidFill>
                  <a:schemeClr val="tx1"/>
                </a:solidFill>
                <a:effectLst/>
                <a:latin typeface="+mn-lt"/>
                <a:ea typeface="+mn-ea"/>
                <a:cs typeface="+mn-cs"/>
              </a:rPr>
              <a:t>think</a:t>
            </a:r>
            <a:r>
              <a:rPr lang="fr-FR" sz="1200" kern="1200">
                <a:solidFill>
                  <a:schemeClr val="tx1"/>
                </a:solidFill>
                <a:effectLst/>
                <a:latin typeface="+mn-lt"/>
                <a:ea typeface="+mn-ea"/>
                <a:cs typeface="+mn-cs"/>
              </a:rPr>
              <a:t> of multi-</a:t>
            </a:r>
            <a:r>
              <a:rPr lang="fr-FR" sz="1200" kern="1200" err="1">
                <a:solidFill>
                  <a:schemeClr val="tx1"/>
                </a:solidFill>
                <a:effectLst/>
                <a:latin typeface="+mn-lt"/>
                <a:ea typeface="+mn-ea"/>
                <a:cs typeface="+mn-cs"/>
              </a:rPr>
              <a:t>channels</a:t>
            </a:r>
            <a:r>
              <a:rPr lang="fr-FR" sz="1200" kern="1200">
                <a:solidFill>
                  <a:schemeClr val="tx1"/>
                </a:solidFill>
                <a:effectLst/>
                <a:latin typeface="+mn-lt"/>
                <a:ea typeface="+mn-ea"/>
                <a:cs typeface="+mn-cs"/>
              </a:rPr>
              <a:t> for distribution to </a:t>
            </a:r>
            <a:r>
              <a:rPr lang="fr-FR" sz="1200" kern="1200" err="1">
                <a:solidFill>
                  <a:schemeClr val="tx1"/>
                </a:solidFill>
                <a:effectLst/>
                <a:latin typeface="+mn-lt"/>
                <a:ea typeface="+mn-ea"/>
                <a:cs typeface="+mn-cs"/>
              </a:rPr>
              <a:t>ensure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they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make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their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products</a:t>
            </a:r>
            <a:r>
              <a:rPr lang="fr-FR" sz="1200" kern="1200">
                <a:solidFill>
                  <a:schemeClr val="tx1"/>
                </a:solidFill>
                <a:effectLst/>
                <a:latin typeface="+mn-lt"/>
                <a:ea typeface="+mn-ea"/>
                <a:cs typeface="+mn-cs"/>
              </a:rPr>
              <a:t> and services </a:t>
            </a:r>
            <a:r>
              <a:rPr lang="fr-FR" sz="1200" kern="1200" err="1">
                <a:solidFill>
                  <a:schemeClr val="tx1"/>
                </a:solidFill>
                <a:effectLst/>
                <a:latin typeface="+mn-lt"/>
                <a:ea typeface="+mn-ea"/>
                <a:cs typeface="+mn-cs"/>
              </a:rPr>
              <a:t>easily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available</a:t>
            </a:r>
            <a:r>
              <a:rPr lang="fr-FR" sz="1200" kern="1200">
                <a:solidFill>
                  <a:schemeClr val="tx1"/>
                </a:solidFill>
                <a:effectLst/>
                <a:latin typeface="+mn-lt"/>
                <a:ea typeface="+mn-ea"/>
                <a:cs typeface="+mn-cs"/>
              </a:rPr>
              <a:t> to as </a:t>
            </a:r>
            <a:r>
              <a:rPr lang="fr-FR" sz="1200" kern="1200" err="1">
                <a:solidFill>
                  <a:schemeClr val="tx1"/>
                </a:solidFill>
                <a:effectLst/>
                <a:latin typeface="+mn-lt"/>
                <a:ea typeface="+mn-ea"/>
                <a:cs typeface="+mn-cs"/>
              </a:rPr>
              <a:t>many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ideal</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customers</a:t>
            </a:r>
            <a:r>
              <a:rPr lang="fr-FR" sz="1200" kern="1200">
                <a:solidFill>
                  <a:schemeClr val="tx1"/>
                </a:solidFill>
                <a:effectLst/>
                <a:latin typeface="+mn-lt"/>
                <a:ea typeface="+mn-ea"/>
                <a:cs typeface="+mn-cs"/>
              </a:rPr>
              <a:t> as possible. </a:t>
            </a:r>
            <a:endParaRPr lang="fr-FR"/>
          </a:p>
          <a:p>
            <a:endParaRPr lang="en-IE"/>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pPr/>
              <a:t>39</a:t>
            </a:fld>
            <a:endParaRPr lang="en-IE"/>
          </a:p>
        </p:txBody>
      </p:sp>
    </p:spTree>
    <p:extLst>
      <p:ext uri="{BB962C8B-B14F-4D97-AF65-F5344CB8AC3E}">
        <p14:creationId xmlns:p14="http://schemas.microsoft.com/office/powerpoint/2010/main" val="33602438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Communications Mix defines the ways you communicate with your customers,</a:t>
            </a:r>
          </a:p>
          <a:p>
            <a:r>
              <a:rPr lang="en-GB" dirty="0"/>
              <a:t> i.e. the tools you use.</a:t>
            </a:r>
          </a:p>
          <a:p>
            <a:endParaRPr lang="en-GB" dirty="0"/>
          </a:p>
          <a:p>
            <a:pPr algn="l" fontAlgn="base">
              <a:buFont typeface="+mj-lt"/>
              <a:buNone/>
            </a:pPr>
            <a:r>
              <a:rPr lang="en-GB" b="0" i="0" u="sng" dirty="0">
                <a:solidFill>
                  <a:srgbClr val="3A3A3A"/>
                </a:solidFill>
                <a:effectLst/>
                <a:latin typeface="Helvetica" panose="020B0604020202020204" pitchFamily="34" charset="0"/>
              </a:rPr>
              <a:t>Advertising:</a:t>
            </a:r>
            <a:r>
              <a:rPr lang="en-GB" b="0" i="0" dirty="0">
                <a:solidFill>
                  <a:srgbClr val="3A3A3A"/>
                </a:solidFill>
                <a:effectLst/>
                <a:latin typeface="Helvetica" panose="020B0604020202020204" pitchFamily="34" charset="0"/>
              </a:rPr>
              <a:t> This tool of IMC refers to any paid form of non personal promotions of products and services by a public figure and identified sponsor. The various forms of media used are print, broadcast, network, electronic and display. Advertising form of communication reached geographically dispersed consumers.</a:t>
            </a:r>
          </a:p>
          <a:p>
            <a:pPr algn="l" fontAlgn="base">
              <a:buFont typeface="+mj-lt"/>
              <a:buNone/>
            </a:pPr>
            <a:endParaRPr lang="en-GB" b="0" i="0" u="none"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Sales Promotions: </a:t>
            </a:r>
            <a:r>
              <a:rPr lang="en-GB" b="0" i="0" dirty="0">
                <a:solidFill>
                  <a:srgbClr val="3A3A3A"/>
                </a:solidFill>
                <a:effectLst/>
                <a:latin typeface="Helvetica" panose="020B0604020202020204" pitchFamily="34" charset="0"/>
              </a:rPr>
              <a:t>Sales promotions are a variety of short-term incentive to encourage trial or purchase of product or service. This usually includes consumer promotions- such as distribution of free samples, coupons on purchase of higher quantity, discounts and premiums or trade promotions, focusing on retailers, such as display and merchandising allowances, volume discounts, pay for performance incentives and incentives on salespersons.</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Personal Selling: </a:t>
            </a:r>
            <a:r>
              <a:rPr lang="en-GB" b="0" i="0" dirty="0">
                <a:solidFill>
                  <a:srgbClr val="3A3A3A"/>
                </a:solidFill>
                <a:effectLst/>
                <a:latin typeface="Helvetica" panose="020B0604020202020204" pitchFamily="34" charset="0"/>
              </a:rPr>
              <a:t>This tool of marketing is done through face-to-face interaction with consumers. The whole purpose of personal selling is making presentations, answering questions and taking orders. Personal selling helps in maintaining long term relations with the customer. The main advantage is that the message can be customized as per the needs of the customer.</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Public Relations: </a:t>
            </a:r>
            <a:r>
              <a:rPr lang="en-GB" b="0" i="0" dirty="0">
                <a:solidFill>
                  <a:srgbClr val="3A3A3A"/>
                </a:solidFill>
                <a:effectLst/>
                <a:latin typeface="Helvetica" panose="020B0604020202020204" pitchFamily="34" charset="0"/>
              </a:rPr>
              <a:t>PR is a two way communication process which is directed towards improving the relationship between the organization and the public. This method of communication monitors the feedback of the customers and adjusts its message for providing maximum benefits to them.</a:t>
            </a:r>
          </a:p>
          <a:p>
            <a:pPr marL="0" indent="0">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dirty="0">
                <a:solidFill>
                  <a:srgbClr val="3A3A3A"/>
                </a:solidFill>
                <a:effectLst/>
                <a:latin typeface="Helvetica" panose="020B0604020202020204" pitchFamily="34" charset="0"/>
              </a:rPr>
              <a:t>Direct Marketing: </a:t>
            </a:r>
            <a:r>
              <a:rPr lang="en-GB" b="0" i="0" dirty="0">
                <a:solidFill>
                  <a:srgbClr val="3A3A3A"/>
                </a:solidFill>
                <a:effectLst/>
                <a:latin typeface="Helvetica" panose="020B0604020202020204" pitchFamily="34" charset="0"/>
              </a:rPr>
              <a:t>This method of communication includes the usage of mail, telephones, fax or internet to communicate with or respond back to the customers or prospects. Companies usually have a database of contact details of consumer through which they directly contact the customers to send catalogues and other marketing material making it easier for the consumer to purchase online.</a:t>
            </a:r>
          </a:p>
        </p:txBody>
      </p:sp>
      <p:sp>
        <p:nvSpPr>
          <p:cNvPr id="4" name="Slide Number Placeholder 3"/>
          <p:cNvSpPr>
            <a:spLocks noGrp="1"/>
          </p:cNvSpPr>
          <p:nvPr>
            <p:ph type="sldNum" sz="quarter" idx="5"/>
          </p:nvPr>
        </p:nvSpPr>
        <p:spPr/>
        <p:txBody>
          <a:bodyPr/>
          <a:lstStyle/>
          <a:p>
            <a:fld id="{AC058A7A-2F28-4122-82DE-A9C27F33DB3C}" type="slidenum">
              <a:rPr lang="en-GB" smtClean="0"/>
              <a:t>41</a:t>
            </a:fld>
            <a:endParaRPr lang="en-GB"/>
          </a:p>
        </p:txBody>
      </p:sp>
    </p:spTree>
    <p:extLst>
      <p:ext uri="{BB962C8B-B14F-4D97-AF65-F5344CB8AC3E}">
        <p14:creationId xmlns:p14="http://schemas.microsoft.com/office/powerpoint/2010/main" val="30065778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43</a:t>
            </a:fld>
            <a:endParaRPr lang="en-GB"/>
          </a:p>
        </p:txBody>
      </p:sp>
    </p:spTree>
    <p:extLst>
      <p:ext uri="{BB962C8B-B14F-4D97-AF65-F5344CB8AC3E}">
        <p14:creationId xmlns:p14="http://schemas.microsoft.com/office/powerpoint/2010/main" val="48704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None/>
            </a:pP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C058A7A-2F28-4122-82DE-A9C27F33DB3C}" type="slidenum">
              <a:rPr lang="en-GB" smtClean="0"/>
              <a:t>45</a:t>
            </a:fld>
            <a:endParaRPr lang="en-GB"/>
          </a:p>
        </p:txBody>
      </p:sp>
    </p:spTree>
    <p:extLst>
      <p:ext uri="{BB962C8B-B14F-4D97-AF65-F5344CB8AC3E}">
        <p14:creationId xmlns:p14="http://schemas.microsoft.com/office/powerpoint/2010/main" val="26187042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50</a:t>
            </a:fld>
            <a:endParaRPr lang="en-GB"/>
          </a:p>
        </p:txBody>
      </p:sp>
    </p:spTree>
    <p:extLst>
      <p:ext uri="{BB962C8B-B14F-4D97-AF65-F5344CB8AC3E}">
        <p14:creationId xmlns:p14="http://schemas.microsoft.com/office/powerpoint/2010/main" val="3998356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refences that you see here is where we get the information from that has been used in the presentation. These books are available in the </a:t>
            </a:r>
            <a:r>
              <a:rPr lang="en-GB" dirty="0" err="1"/>
              <a:t>uni</a:t>
            </a:r>
            <a:r>
              <a:rPr lang="en-GB" dirty="0"/>
              <a:t> library ma y are e books so when you go into the moodle page and into your marketing essential module you will see the Leganto reading lists if you </a:t>
            </a:r>
            <a:r>
              <a:rPr lang="en-GB" dirty="0" err="1"/>
              <a:t>loh</a:t>
            </a:r>
            <a:r>
              <a:rPr lang="en-GB" dirty="0"/>
              <a:t>=g in here you will have access to all the reading materials you will need for this module. </a:t>
            </a:r>
          </a:p>
          <a:p>
            <a:r>
              <a:rPr lang="en-GB" dirty="0"/>
              <a:t>And as part of your academic writing you must get used to reading academic work become familiar with what it looks like, how it sounds and how it is written down using Harvard refencing. </a:t>
            </a:r>
          </a:p>
          <a:p>
            <a:r>
              <a:rPr lang="en-GB" dirty="0" err="1"/>
              <a:t>Guiadance</a:t>
            </a:r>
            <a:r>
              <a:rPr lang="en-GB" dirty="0"/>
              <a:t> can be found on Moodle (module information folder)</a:t>
            </a:r>
          </a:p>
          <a:p>
            <a:r>
              <a:rPr lang="en-GB" dirty="0"/>
              <a:t>Cite them right….</a:t>
            </a:r>
            <a:r>
              <a:rPr lang="en-GB" dirty="0">
                <a:hlinkClick r:id="rId3"/>
              </a:rPr>
              <a:t> Cite Them Right - Home (uwtsd.ac.uk)</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3584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919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2472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4525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7202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46633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80321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20032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69932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66425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1306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73650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9817376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538237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9542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1779357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4/29/2024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85447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4/29/2024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519549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4/29/2024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061605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4/29/2024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19177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4/29/2024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7741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4/29/2024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8866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4/29/2024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317813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4/29/2024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887229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4/29/2024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355640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4/29/2024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833179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4/29/2024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471334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4/29/2024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03020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4/29/2024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953062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4/29/2024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00914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4/29/2024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138335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4/29/2024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857779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4/29/2024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9814811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4/29/2024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6806731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4/29/2024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4762818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4/29/2024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988309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4/29/2024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875993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4/29/2024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057519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7363362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61393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6375704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5943314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6136866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2603169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11057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0856469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03789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3141976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016068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89100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897978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57189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5223337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330167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8443654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1852928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3292422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368510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836700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4185241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2605338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9053752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4825677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2638772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0295241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3840063754"/>
      </p:ext>
    </p:extLst>
  </p:cSld>
  <p:clrMapOvr>
    <a:masterClrMapping/>
  </p:clrMapOvr>
  <p:transition>
    <p:dissolve/>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4/29/2024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3170263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5520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611725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3931545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5031499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6955518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7322573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9936689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4261700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8483308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9009520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29/04/2024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3049685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2" y="1516011"/>
            <a:ext cx="1074419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0605105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083858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73396725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1880644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4/29/2024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96606929"/>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4/29/2024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6062830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4/29/2024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24556334"/>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4/29/2024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076763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6.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6.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7.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7.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image" Target="../media/image8.png"/><Relationship Id="rId5" Type="http://schemas.openxmlformats.org/officeDocument/2006/relationships/theme" Target="../theme/theme8.xml"/><Relationship Id="rId4" Type="http://schemas.openxmlformats.org/officeDocument/2006/relationships/slideLayout" Target="../slideLayouts/slideLayout4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2.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9.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6" Type="http://schemas.openxmlformats.org/officeDocument/2006/relationships/image" Target="../media/image9.jpg"/><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5" Type="http://schemas.openxmlformats.org/officeDocument/2006/relationships/theme" Target="../theme/theme10.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slideLayout" Target="../slideLayouts/slideLayout67.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75.xml"/><Relationship Id="rId13" Type="http://schemas.openxmlformats.org/officeDocument/2006/relationships/slideLayout" Target="../slideLayouts/slideLayout80.xml"/><Relationship Id="rId3" Type="http://schemas.openxmlformats.org/officeDocument/2006/relationships/slideLayout" Target="../slideLayouts/slideLayout70.xml"/><Relationship Id="rId7" Type="http://schemas.openxmlformats.org/officeDocument/2006/relationships/slideLayout" Target="../slideLayouts/slideLayout74.xml"/><Relationship Id="rId12" Type="http://schemas.openxmlformats.org/officeDocument/2006/relationships/slideLayout" Target="../slideLayouts/slideLayout79.xml"/><Relationship Id="rId2" Type="http://schemas.openxmlformats.org/officeDocument/2006/relationships/slideLayout" Target="../slideLayouts/slideLayout69.xml"/><Relationship Id="rId1" Type="http://schemas.openxmlformats.org/officeDocument/2006/relationships/slideLayout" Target="../slideLayouts/slideLayout68.xml"/><Relationship Id="rId6" Type="http://schemas.openxmlformats.org/officeDocument/2006/relationships/slideLayout" Target="../slideLayouts/slideLayout73.xml"/><Relationship Id="rId11" Type="http://schemas.openxmlformats.org/officeDocument/2006/relationships/slideLayout" Target="../slideLayouts/slideLayout78.xml"/><Relationship Id="rId5" Type="http://schemas.openxmlformats.org/officeDocument/2006/relationships/slideLayout" Target="../slideLayouts/slideLayout72.xml"/><Relationship Id="rId15" Type="http://schemas.openxmlformats.org/officeDocument/2006/relationships/image" Target="../media/image9.jpg"/><Relationship Id="rId10" Type="http://schemas.openxmlformats.org/officeDocument/2006/relationships/slideLayout" Target="../slideLayouts/slideLayout77.xml"/><Relationship Id="rId4" Type="http://schemas.openxmlformats.org/officeDocument/2006/relationships/slideLayout" Target="../slideLayouts/slideLayout71.xml"/><Relationship Id="rId9" Type="http://schemas.openxmlformats.org/officeDocument/2006/relationships/slideLayout" Target="../slideLayouts/slideLayout76.xml"/><Relationship Id="rId1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83.xml"/><Relationship Id="rId7" Type="http://schemas.openxmlformats.org/officeDocument/2006/relationships/theme" Target="../theme/theme12.xml"/><Relationship Id="rId2" Type="http://schemas.openxmlformats.org/officeDocument/2006/relationships/slideLayout" Target="../slideLayouts/slideLayout82.xml"/><Relationship Id="rId1" Type="http://schemas.openxmlformats.org/officeDocument/2006/relationships/slideLayout" Target="../slideLayouts/slideLayout81.xml"/><Relationship Id="rId6" Type="http://schemas.openxmlformats.org/officeDocument/2006/relationships/slideLayout" Target="../slideLayouts/slideLayout86.xml"/><Relationship Id="rId5" Type="http://schemas.openxmlformats.org/officeDocument/2006/relationships/slideLayout" Target="../slideLayouts/slideLayout85.xml"/><Relationship Id="rId4" Type="http://schemas.openxmlformats.org/officeDocument/2006/relationships/slideLayout" Target="../slideLayouts/slideLayout8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5031911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62128242"/>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16662969"/>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30717619"/>
      </p:ext>
    </p:extLst>
  </p:cSld>
  <p:clrMap bg1="lt1" tx1="dk1" bg2="lt2" tx2="dk2" accent1="accent1" accent2="accent2" accent3="accent3" accent4="accent4" accent5="accent5" accent6="accent6" hlink="hlink" folHlink="folHlink"/>
  <p:sldLayoutIdLst>
    <p:sldLayoutId id="2147483685" r:id="rId1"/>
    <p:sldLayoutId id="214748368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3922354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62244361"/>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97852348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0835854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29/04/2024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415608722"/>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7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29/04/2024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347231036"/>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814362308"/>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9" r:id="rId4"/>
    <p:sldLayoutId id="2147483770" r:id="rId5"/>
    <p:sldLayoutId id="214748377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54.xml"/><Relationship Id="rId4" Type="http://schemas.openxmlformats.org/officeDocument/2006/relationships/image" Target="../media/image11.png"/></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9.xml"/><Relationship Id="rId4" Type="http://schemas.openxmlformats.org/officeDocument/2006/relationships/image" Target="../media/image19.jpe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0.png"/><Relationship Id="rId1" Type="http://schemas.openxmlformats.org/officeDocument/2006/relationships/slideLayout" Target="../slideLayouts/slideLayout44.xml"/></Relationships>
</file>

<file path=ppt/slides/_rels/slide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9.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69.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71.xml"/><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7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6.png"/><Relationship Id="rId2" Type="http://schemas.openxmlformats.org/officeDocument/2006/relationships/diagramData" Target="../diagrams/data1.xml"/><Relationship Id="rId1" Type="http://schemas.openxmlformats.org/officeDocument/2006/relationships/slideLayout" Target="../slideLayouts/slideLayout6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71.xml"/></Relationships>
</file>

<file path=ppt/slides/_rels/slide13.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6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28.png"/></Relationships>
</file>

<file path=ppt/slides/_rels/slide1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4.xml"/></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3.png"/><Relationship Id="rId1" Type="http://schemas.openxmlformats.org/officeDocument/2006/relationships/slideLayout" Target="../slideLayouts/slideLayout71.xml"/><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69.xml"/></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69.xml"/></Relationships>
</file>

<file path=ppt/slides/_rels/slide18.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10.xml"/><Relationship Id="rId1" Type="http://schemas.openxmlformats.org/officeDocument/2006/relationships/slideLayout" Target="../slideLayouts/slideLayout69.xml"/><Relationship Id="rId5" Type="http://schemas.openxmlformats.org/officeDocument/2006/relationships/hyperlink" Target="https://www.similarweb.com/" TargetMode="External"/><Relationship Id="rId4" Type="http://schemas.openxmlformats.org/officeDocument/2006/relationships/image" Target="../media/image35.jpeg"/></Relationships>
</file>

<file path=ppt/slides/_rels/slide1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1.xml"/><Relationship Id="rId1" Type="http://schemas.openxmlformats.org/officeDocument/2006/relationships/slideLayout" Target="../slideLayouts/slideLayout65.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55.xml"/><Relationship Id="rId4" Type="http://schemas.openxmlformats.org/officeDocument/2006/relationships/image" Target="../media/image38.jpeg"/></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3.xml"/><Relationship Id="rId1" Type="http://schemas.openxmlformats.org/officeDocument/2006/relationships/slideLayout" Target="../slideLayouts/slideLayout55.xml"/></Relationships>
</file>

<file path=ppt/slides/_rels/slide2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55.xml"/></Relationships>
</file>

<file path=ppt/slides/_rels/slide2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55.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55.xml"/></Relationships>
</file>

<file path=ppt/slides/_rels/slide2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55.xml"/></Relationships>
</file>

<file path=ppt/slides/_rels/slide26.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image" Target="../media/image45.png"/><Relationship Id="rId7" Type="http://schemas.openxmlformats.org/officeDocument/2006/relationships/image" Target="../media/image49.png"/><Relationship Id="rId12"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57.xml"/><Relationship Id="rId6" Type="http://schemas.openxmlformats.org/officeDocument/2006/relationships/image" Target="../media/image48.jpeg"/><Relationship Id="rId11" Type="http://schemas.openxmlformats.org/officeDocument/2006/relationships/diagramColors" Target="../diagrams/colors3.xml"/><Relationship Id="rId5" Type="http://schemas.openxmlformats.org/officeDocument/2006/relationships/image" Target="../media/image47.jpeg"/><Relationship Id="rId10" Type="http://schemas.openxmlformats.org/officeDocument/2006/relationships/diagramQuickStyle" Target="../diagrams/quickStyle3.xml"/><Relationship Id="rId4" Type="http://schemas.openxmlformats.org/officeDocument/2006/relationships/image" Target="../media/image46.png"/><Relationship Id="rId9"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5.xml"/><Relationship Id="rId1" Type="http://schemas.openxmlformats.org/officeDocument/2006/relationships/slideLayout" Target="../slideLayouts/slideLayout5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5.xml"/></Relationships>
</file>

<file path=ppt/slides/_rels/slide29.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7.xml"/><Relationship Id="rId1" Type="http://schemas.openxmlformats.org/officeDocument/2006/relationships/slideLayout" Target="../slideLayouts/slideLayout55.xml"/></Relationships>
</file>

<file path=ppt/slides/_rels/slide3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8.xml"/><Relationship Id="rId1" Type="http://schemas.openxmlformats.org/officeDocument/2006/relationships/slideLayout" Target="../slideLayouts/slideLayout55.xml"/><Relationship Id="rId4" Type="http://schemas.openxmlformats.org/officeDocument/2006/relationships/image" Target="../media/image56.png"/></Relationships>
</file>

<file path=ppt/slides/_rels/slide31.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9.xml"/><Relationship Id="rId1" Type="http://schemas.openxmlformats.org/officeDocument/2006/relationships/slideLayout" Target="../slideLayouts/slideLayout55.xml"/><Relationship Id="rId5" Type="http://schemas.openxmlformats.org/officeDocument/2006/relationships/image" Target="../media/image57.png"/><Relationship Id="rId4" Type="http://schemas.openxmlformats.org/officeDocument/2006/relationships/image" Target="../media/image14.png"/></Relationships>
</file>

<file path=ppt/slides/_rels/slide32.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55.xml"/></Relationships>
</file>

<file path=ppt/slides/_rels/slide33.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0.xml"/><Relationship Id="rId1" Type="http://schemas.openxmlformats.org/officeDocument/2006/relationships/slideLayout" Target="../slideLayouts/slideLayout55.xml"/><Relationship Id="rId4" Type="http://schemas.openxmlformats.org/officeDocument/2006/relationships/image" Target="../media/image60.png"/></Relationships>
</file>

<file path=ppt/slides/_rels/slide34.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21.xml"/><Relationship Id="rId1" Type="http://schemas.openxmlformats.org/officeDocument/2006/relationships/slideLayout" Target="../slideLayouts/slideLayout55.xml"/><Relationship Id="rId4" Type="http://schemas.openxmlformats.org/officeDocument/2006/relationships/image" Target="../media/image62.png"/></Relationships>
</file>

<file path=ppt/slides/_rels/slide3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3.jpeg"/><Relationship Id="rId1" Type="http://schemas.openxmlformats.org/officeDocument/2006/relationships/slideLayout" Target="../slideLayouts/slideLayout55.xml"/></Relationships>
</file>

<file path=ppt/slides/_rels/slide3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2.xml"/><Relationship Id="rId1" Type="http://schemas.openxmlformats.org/officeDocument/2006/relationships/slideLayout" Target="../slideLayouts/slideLayout60.xml"/><Relationship Id="rId4" Type="http://schemas.openxmlformats.org/officeDocument/2006/relationships/image" Target="../media/image14.png"/></Relationships>
</file>

<file path=ppt/slides/_rels/slide3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3.xml"/><Relationship Id="rId1" Type="http://schemas.openxmlformats.org/officeDocument/2006/relationships/slideLayout" Target="../slideLayouts/slideLayout65.xml"/></Relationships>
</file>

<file path=ppt/slides/_rels/slide38.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24.xml"/><Relationship Id="rId1" Type="http://schemas.openxmlformats.org/officeDocument/2006/relationships/slideLayout" Target="../slideLayouts/slideLayout55.xml"/><Relationship Id="rId4" Type="http://schemas.openxmlformats.org/officeDocument/2006/relationships/image" Target="../media/image66.png"/></Relationships>
</file>

<file path=ppt/slides/_rels/slide39.xml.rels><?xml version="1.0" encoding="UTF-8" standalone="yes"?>
<Relationships xmlns="http://schemas.openxmlformats.org/package/2006/relationships"><Relationship Id="rId3" Type="http://schemas.openxmlformats.org/officeDocument/2006/relationships/hyperlink" Target="https://www.lifewire.com/web-browser-cookies-3483129" TargetMode="External"/><Relationship Id="rId2" Type="http://schemas.openxmlformats.org/officeDocument/2006/relationships/notesSlide" Target="../notesSlides/notesSlide25.xml"/><Relationship Id="rId1" Type="http://schemas.openxmlformats.org/officeDocument/2006/relationships/slideLayout" Target="../slideLayouts/slideLayout60.xml"/></Relationships>
</file>

<file path=ppt/slides/_rels/slide40.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55.xml"/></Relationships>
</file>

<file path=ppt/slides/_rels/slide4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6.xml"/><Relationship Id="rId1" Type="http://schemas.openxmlformats.org/officeDocument/2006/relationships/slideLayout" Target="../slideLayouts/slideLayout55.xml"/><Relationship Id="rId4" Type="http://schemas.openxmlformats.org/officeDocument/2006/relationships/image" Target="../media/image14.png"/></Relationships>
</file>

<file path=ppt/slides/_rels/slide42.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57.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55.xml"/><Relationship Id="rId1" Type="http://schemas.openxmlformats.org/officeDocument/2006/relationships/video" Target="https://www.youtube.com/embed/yBSImJJS1vw?feature=oembed" TargetMode="External"/><Relationship Id="rId4" Type="http://schemas.openxmlformats.org/officeDocument/2006/relationships/image" Target="../media/image70.jpeg"/></Relationships>
</file>

<file path=ppt/slides/_rels/slide44.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55.xml"/></Relationships>
</file>

<file path=ppt/slides/_rels/slide4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8.xml"/><Relationship Id="rId1" Type="http://schemas.openxmlformats.org/officeDocument/2006/relationships/slideLayout" Target="../slideLayouts/slideLayout57.xml"/><Relationship Id="rId4" Type="http://schemas.openxmlformats.org/officeDocument/2006/relationships/image" Target="../media/image73.png"/></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7.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55.xml"/></Relationships>
</file>

<file path=ppt/slides/_rels/slide4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85.jpeg"/><Relationship Id="rId1" Type="http://schemas.openxmlformats.org/officeDocument/2006/relationships/slideLayout" Target="../slideLayouts/slideLayout55.xml"/></Relationships>
</file>

<file path=ppt/slides/_rels/slide49.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57.xml"/></Relationships>
</file>

<file path=ppt/slides/_rels/slide5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9.xml"/><Relationship Id="rId1" Type="http://schemas.openxmlformats.org/officeDocument/2006/relationships/slideLayout" Target="../slideLayouts/slideLayout65.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87.png"/><Relationship Id="rId2" Type="http://schemas.openxmlformats.org/officeDocument/2006/relationships/diagramData" Target="../diagrams/data5.xml"/><Relationship Id="rId1" Type="http://schemas.openxmlformats.org/officeDocument/2006/relationships/slideLayout" Target="../slideLayouts/slideLayout5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2.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55.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54.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55.xml"/></Relationships>
</file>

<file path=ppt/slides/_rels/slide55.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55.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14.png"/><Relationship Id="rId2" Type="http://schemas.openxmlformats.org/officeDocument/2006/relationships/diagramData" Target="../diagrams/data7.xml"/><Relationship Id="rId1" Type="http://schemas.openxmlformats.org/officeDocument/2006/relationships/slideLayout" Target="../slideLayouts/slideLayout5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57.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55.xml"/></Relationships>
</file>

<file path=ppt/slides/_rels/slide58.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2.jpeg"/><Relationship Id="rId1" Type="http://schemas.openxmlformats.org/officeDocument/2006/relationships/slideLayout" Target="../slideLayouts/slideLayout55.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61.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55.xml"/></Relationships>
</file>

<file path=ppt/slides/_rels/slide62.xml.rels><?xml version="1.0" encoding="UTF-8" standalone="yes"?>
<Relationships xmlns="http://schemas.openxmlformats.org/package/2006/relationships"><Relationship Id="rId2" Type="http://schemas.openxmlformats.org/officeDocument/2006/relationships/image" Target="../media/image110.jpeg"/><Relationship Id="rId1" Type="http://schemas.openxmlformats.org/officeDocument/2006/relationships/slideLayout" Target="../slideLayouts/slideLayout67.xml"/></Relationships>
</file>

<file path=ppt/slides/_rels/slide63.xml.rels><?xml version="1.0" encoding="UTF-8" standalone="yes"?>
<Relationships xmlns="http://schemas.openxmlformats.org/package/2006/relationships"><Relationship Id="rId2" Type="http://schemas.openxmlformats.org/officeDocument/2006/relationships/image" Target="../media/image111.jpeg"/><Relationship Id="rId1" Type="http://schemas.openxmlformats.org/officeDocument/2006/relationships/slideLayout" Target="../slideLayouts/slideLayout56.xml"/></Relationships>
</file>

<file path=ppt/slides/_rels/slide64.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png"/><Relationship Id="rId1" Type="http://schemas.openxmlformats.org/officeDocument/2006/relationships/slideLayout" Target="../slideLayouts/slideLayout56.xml"/></Relationships>
</file>

<file path=ppt/slides/_rels/slide65.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114.jpeg"/><Relationship Id="rId1" Type="http://schemas.openxmlformats.org/officeDocument/2006/relationships/slideLayout" Target="../slideLayouts/slideLayout65.xml"/><Relationship Id="rId4" Type="http://schemas.openxmlformats.org/officeDocument/2006/relationships/image" Target="../media/image116.jpeg"/></Relationships>
</file>

<file path=ppt/slides/_rels/slide66.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notesSlide" Target="../notesSlides/notesSlide30.xml"/><Relationship Id="rId1" Type="http://schemas.openxmlformats.org/officeDocument/2006/relationships/slideLayout" Target="../slideLayouts/slideLayout18.xml"/><Relationship Id="rId4" Type="http://schemas.openxmlformats.org/officeDocument/2006/relationships/hyperlink" Target="https://www-citethemrightonline-com.ezproxy.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ook the best restaurants in Europe | TheFork">
            <a:extLst>
              <a:ext uri="{FF2B5EF4-FFF2-40B4-BE49-F238E27FC236}">
                <a16:creationId xmlns:a16="http://schemas.microsoft.com/office/drawing/2014/main" id="{4E271889-881D-B5DB-9C0A-807D28FACA15}"/>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14524" y="52816"/>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66E66B9-5E97-9ABB-EF4B-9D37D0CF9BE5}"/>
              </a:ext>
            </a:extLst>
          </p:cNvPr>
          <p:cNvSpPr txBox="1"/>
          <p:nvPr/>
        </p:nvSpPr>
        <p:spPr>
          <a:xfrm>
            <a:off x="823676" y="908901"/>
            <a:ext cx="10515600" cy="3970901"/>
          </a:xfrm>
          <a:prstGeom prst="rect">
            <a:avLst/>
          </a:prstGeom>
        </p:spPr>
        <p:txBody>
          <a:bodyPr vert="horz" lIns="91440" tIns="45720" rIns="91440" bIns="45720" rtlCol="0" anchor="ctr">
            <a:normAutofit/>
          </a:bodyPr>
          <a:lstStyle/>
          <a:p>
            <a:pPr fontAlgn="auto">
              <a:lnSpc>
                <a:spcPct val="90000"/>
              </a:lnSpc>
              <a:spcBef>
                <a:spcPct val="0"/>
              </a:spcBef>
              <a:spcAft>
                <a:spcPts val="600"/>
              </a:spcAft>
              <a:defRPr/>
            </a:pPr>
            <a:r>
              <a:rPr lang="en-US" sz="4400" b="1" dirty="0">
                <a:solidFill>
                  <a:srgbClr val="FFFFFF"/>
                </a:solidFill>
                <a:latin typeface="+mj-lt"/>
                <a:ea typeface="+mj-ea"/>
                <a:cs typeface="+mj-cs"/>
              </a:rPr>
              <a:t>International Gastronomy Management</a:t>
            </a:r>
          </a:p>
          <a:p>
            <a:pPr fontAlgn="auto">
              <a:lnSpc>
                <a:spcPct val="90000"/>
              </a:lnSpc>
              <a:spcBef>
                <a:spcPct val="0"/>
              </a:spcBef>
              <a:spcAft>
                <a:spcPts val="600"/>
              </a:spcAft>
              <a:defRPr/>
            </a:pPr>
            <a:endParaRPr lang="en-US" sz="4400" b="1" dirty="0">
              <a:solidFill>
                <a:srgbClr val="FFFFFF"/>
              </a:solidFill>
              <a:latin typeface="+mj-lt"/>
              <a:ea typeface="+mj-ea"/>
              <a:cs typeface="+mj-cs"/>
            </a:endParaRPr>
          </a:p>
          <a:p>
            <a:pPr fontAlgn="auto">
              <a:lnSpc>
                <a:spcPct val="90000"/>
              </a:lnSpc>
              <a:spcBef>
                <a:spcPct val="0"/>
              </a:spcBef>
              <a:spcAft>
                <a:spcPts val="600"/>
              </a:spcAft>
              <a:defRPr/>
            </a:pPr>
            <a:r>
              <a:rPr lang="en-GB" sz="4400" dirty="0"/>
              <a:t>Marketing and promoting restaurant facilities</a:t>
            </a:r>
          </a:p>
          <a:p>
            <a:pPr fontAlgn="auto">
              <a:lnSpc>
                <a:spcPct val="90000"/>
              </a:lnSpc>
              <a:spcBef>
                <a:spcPct val="0"/>
              </a:spcBef>
              <a:spcAft>
                <a:spcPts val="600"/>
              </a:spcAft>
              <a:defRPr/>
            </a:pPr>
            <a:r>
              <a:rPr lang="en-US" b="1" dirty="0">
                <a:solidFill>
                  <a:srgbClr val="FFFFFF"/>
                </a:solidFill>
                <a:latin typeface="+mj-lt"/>
                <a:ea typeface="+mj-ea"/>
                <a:cs typeface="+mj-cs"/>
              </a:rPr>
              <a:t>BMGM6002 </a:t>
            </a:r>
            <a:r>
              <a:rPr lang="en-GB" dirty="0"/>
              <a:t> </a:t>
            </a:r>
          </a:p>
        </p:txBody>
      </p:sp>
      <p:sp>
        <p:nvSpPr>
          <p:cNvPr id="6" name="TextBox 5">
            <a:extLst>
              <a:ext uri="{FF2B5EF4-FFF2-40B4-BE49-F238E27FC236}">
                <a16:creationId xmlns:a16="http://schemas.microsoft.com/office/drawing/2014/main" id="{2DDBD4A8-0007-5EFA-628C-3A9FCA50BB6B}"/>
              </a:ext>
            </a:extLst>
          </p:cNvPr>
          <p:cNvSpPr txBox="1"/>
          <p:nvPr/>
        </p:nvSpPr>
        <p:spPr>
          <a:xfrm>
            <a:off x="7101349" y="4932618"/>
            <a:ext cx="10515600" cy="4351338"/>
          </a:xfrm>
          <a:prstGeom prst="rect">
            <a:avLst/>
          </a:prstGeom>
        </p:spPr>
        <p:txBody>
          <a:bodyPr vert="horz" lIns="91440" tIns="45720" rIns="91440" bIns="45720" rtlCol="0">
            <a:normAutofit/>
          </a:bodyPr>
          <a:lstStyle/>
          <a:p>
            <a:pPr marR="0" lvl="0" fontAlgn="auto">
              <a:lnSpc>
                <a:spcPct val="90000"/>
              </a:lnSpc>
              <a:spcBef>
                <a:spcPts val="1000"/>
              </a:spcBef>
              <a:spcAft>
                <a:spcPts val="0"/>
              </a:spcAft>
              <a:buClrTx/>
              <a:buSzTx/>
              <a:tabLst/>
              <a:defRPr/>
            </a:pPr>
            <a:endParaRPr kumimoji="0" lang="en-US" b="0" i="0" u="none" strike="noStrike" cap="none" spc="0" normalizeH="0" baseline="0" noProof="0" dirty="0">
              <a:ln>
                <a:noFill/>
              </a:ln>
              <a:solidFill>
                <a:srgbClr val="FFFFFF"/>
              </a:solidFill>
              <a:effectLst/>
              <a:uLnTx/>
              <a:uFillTx/>
            </a:endParaRPr>
          </a:p>
        </p:txBody>
      </p:sp>
      <p:pic>
        <p:nvPicPr>
          <p:cNvPr id="2" name="Picture 1">
            <a:extLst>
              <a:ext uri="{FF2B5EF4-FFF2-40B4-BE49-F238E27FC236}">
                <a16:creationId xmlns:a16="http://schemas.microsoft.com/office/drawing/2014/main" id="{0D33AFE3-8130-6485-4833-AF8A8B0F3578}"/>
              </a:ext>
            </a:extLst>
          </p:cNvPr>
          <p:cNvPicPr>
            <a:picLocks noChangeAspect="1"/>
          </p:cNvPicPr>
          <p:nvPr/>
        </p:nvPicPr>
        <p:blipFill>
          <a:blip r:embed="rId4"/>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5220707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 name="Rectangle 7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hand holding a yellow sign with black text&#10;&#10;Description automatically generated">
            <a:extLst>
              <a:ext uri="{FF2B5EF4-FFF2-40B4-BE49-F238E27FC236}">
                <a16:creationId xmlns:a16="http://schemas.microsoft.com/office/drawing/2014/main" id="{B97F6D9A-FBC6-2CB5-256A-533D49F6E9FC}"/>
              </a:ext>
            </a:extLst>
          </p:cNvPr>
          <p:cNvPicPr>
            <a:picLocks noChangeAspect="1"/>
          </p:cNvPicPr>
          <p:nvPr/>
        </p:nvPicPr>
        <p:blipFill rotWithShape="1">
          <a:blip r:embed="rId2">
            <a:alphaModFix amt="35000"/>
            <a:duotone>
              <a:schemeClr val="accent3">
                <a:shade val="45000"/>
                <a:satMod val="135000"/>
              </a:schemeClr>
              <a:prstClr val="white"/>
            </a:duotone>
          </a:blip>
          <a:srcRect t="31633" b="26179"/>
          <a:stretch/>
        </p:blipFill>
        <p:spPr>
          <a:xfrm>
            <a:off x="-14494" y="14514"/>
            <a:ext cx="12191980" cy="685799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838200" y="1576786"/>
            <a:ext cx="10515600" cy="4351338"/>
          </a:xfrm>
        </p:spPr>
        <p:txBody>
          <a:bodyPr vert="horz" lIns="91440" tIns="45720" rIns="91440" bIns="45720" rtlCol="0">
            <a:normAutofit/>
          </a:bodyPr>
          <a:lstStyle/>
          <a:p>
            <a:pPr marL="0"/>
            <a:r>
              <a:rPr lang="en-US" sz="3000" dirty="0">
                <a:solidFill>
                  <a:srgbClr val="FFFFFF"/>
                </a:solidFill>
              </a:rPr>
              <a:t>Introduction to SOSTAC marketing planning framework</a:t>
            </a:r>
          </a:p>
          <a:p>
            <a:pPr marL="0"/>
            <a:endParaRPr lang="en-US" sz="3000" dirty="0">
              <a:solidFill>
                <a:srgbClr val="FFFFFF"/>
              </a:solidFill>
            </a:endParaRPr>
          </a:p>
          <a:p>
            <a:pPr marL="0"/>
            <a:r>
              <a:rPr lang="en-US" sz="3000" dirty="0">
                <a:solidFill>
                  <a:srgbClr val="FFFFFF"/>
                </a:solidFill>
              </a:rPr>
              <a:t>Introduction to the 5 ‘C’s</a:t>
            </a:r>
          </a:p>
          <a:p>
            <a:pPr marL="0"/>
            <a:endParaRPr lang="en-US" sz="3000" dirty="0">
              <a:solidFill>
                <a:srgbClr val="FFFFFF"/>
              </a:solidFill>
            </a:endParaRPr>
          </a:p>
          <a:p>
            <a:pPr marL="0"/>
            <a:r>
              <a:rPr lang="en-US" sz="3000" dirty="0">
                <a:solidFill>
                  <a:srgbClr val="FFFFFF"/>
                </a:solidFill>
              </a:rPr>
              <a:t>Company &amp; Customers</a:t>
            </a:r>
          </a:p>
          <a:p>
            <a:pPr marL="0"/>
            <a:endParaRPr lang="en-US" sz="3000" dirty="0">
              <a:solidFill>
                <a:srgbClr val="FFFFFF"/>
              </a:solidFill>
            </a:endParaRPr>
          </a:p>
          <a:p>
            <a:pPr marL="0"/>
            <a:endParaRPr lang="en-US" sz="3000" dirty="0">
              <a:solidFill>
                <a:srgbClr val="FFFFFF"/>
              </a:solidFill>
            </a:endParaRPr>
          </a:p>
          <a:p>
            <a:pPr marL="0"/>
            <a:endParaRPr lang="en-US" sz="3000" dirty="0">
              <a:solidFill>
                <a:srgbClr val="FFFFFF"/>
              </a:solidFill>
            </a:endParaRPr>
          </a:p>
        </p:txBody>
      </p:sp>
      <p:pic>
        <p:nvPicPr>
          <p:cNvPr id="4" name="Picture 3">
            <a:extLst>
              <a:ext uri="{FF2B5EF4-FFF2-40B4-BE49-F238E27FC236}">
                <a16:creationId xmlns:a16="http://schemas.microsoft.com/office/drawing/2014/main" id="{0DEDCFFC-21C3-A7D0-8E55-24700D9482F2}"/>
              </a:ext>
            </a:extLst>
          </p:cNvPr>
          <p:cNvPicPr>
            <a:picLocks noChangeAspect="1"/>
          </p:cNvPicPr>
          <p:nvPr/>
        </p:nvPicPr>
        <p:blipFill>
          <a:blip r:embed="rId3">
            <a:alphaModFix amt="35000"/>
          </a:blip>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0" y="0"/>
            <a:ext cx="12160337" cy="5825382"/>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463662" y="1240059"/>
            <a:ext cx="4627369" cy="3636719"/>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solidFill>
                  <a:schemeClr val="tx1"/>
                </a:solidFill>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820382" y="744733"/>
            <a:ext cx="7552468" cy="4627370"/>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83663" y="-1799187"/>
            <a:ext cx="2712642" cy="4376572"/>
          </a:xfrm>
        </p:spPr>
        <p:txBody>
          <a:bodyPr anchor="ctr">
            <a:normAutofit/>
          </a:bodyPr>
          <a:lstStyle/>
          <a:p>
            <a:r>
              <a:rPr lang="en-GB" altLang="en-US" sz="48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454067" y="1104900"/>
            <a:ext cx="3080334" cy="3915537"/>
          </a:xfrm>
        </p:spPr>
        <p:txBody>
          <a:bodyPr anchor="ctr">
            <a:normAutofit/>
          </a:bodyPr>
          <a:lstStyle/>
          <a:p>
            <a:pPr marL="0" indent="0">
              <a:buNone/>
            </a:pPr>
            <a:r>
              <a:rPr lang="en-GB" altLang="en-US" sz="3200" b="1" dirty="0">
                <a:solidFill>
                  <a:schemeClr val="bg1"/>
                </a:solidFill>
              </a:rPr>
              <a:t>Last week gave an overview of..</a:t>
            </a:r>
          </a:p>
          <a:p>
            <a:pPr marL="0" indent="0">
              <a:buNone/>
            </a:pPr>
            <a:endParaRPr lang="en-GB" altLang="en-US" sz="5500" b="1" dirty="0">
              <a:solidFill>
                <a:schemeClr val="bg1"/>
              </a:solidFill>
            </a:endParaRPr>
          </a:p>
          <a:p>
            <a:pPr marL="0" indent="0">
              <a:buNone/>
            </a:pPr>
            <a:endParaRPr lang="en-GB" altLang="en-US" sz="1900" dirty="0">
              <a:solidFill>
                <a:schemeClr val="bg1"/>
              </a:solidFill>
              <a:latin typeface="Trebuchet MS" panose="020B0603020202020204" pitchFamily="34" charset="0"/>
            </a:endParaRPr>
          </a:p>
        </p:txBody>
      </p:sp>
      <p:grpSp>
        <p:nvGrpSpPr>
          <p:cNvPr id="24" name="Group 23">
            <a:extLst>
              <a:ext uri="{FF2B5EF4-FFF2-40B4-BE49-F238E27FC236}">
                <a16:creationId xmlns:a16="http://schemas.microsoft.com/office/drawing/2014/main" id="{81268D33-DA48-978C-FE86-1BED18786645}"/>
              </a:ext>
            </a:extLst>
          </p:cNvPr>
          <p:cNvGrpSpPr/>
          <p:nvPr/>
        </p:nvGrpSpPr>
        <p:grpSpPr>
          <a:xfrm>
            <a:off x="6159032" y="396733"/>
            <a:ext cx="4620506" cy="1025451"/>
            <a:chOff x="5986852" y="389099"/>
            <a:chExt cx="4620506" cy="1025451"/>
          </a:xfrm>
        </p:grpSpPr>
        <p:sp>
          <p:nvSpPr>
            <p:cNvPr id="15" name="TextBox 14">
              <a:extLst>
                <a:ext uri="{FF2B5EF4-FFF2-40B4-BE49-F238E27FC236}">
                  <a16:creationId xmlns:a16="http://schemas.microsoft.com/office/drawing/2014/main" id="{CE882F72-B111-B686-C4BD-EB7B0A4DBA9C}"/>
                </a:ext>
              </a:extLst>
            </p:cNvPr>
            <p:cNvSpPr txBox="1"/>
            <p:nvPr/>
          </p:nvSpPr>
          <p:spPr>
            <a:xfrm>
              <a:off x="5986852" y="389099"/>
              <a:ext cx="3855015"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We discussed the origin of brands, where does the word Brand come from? </a:t>
              </a:r>
            </a:p>
          </p:txBody>
        </p:sp>
        <p:pic>
          <p:nvPicPr>
            <p:cNvPr id="19" name="Picture 2" descr="Amazon.co.uk: Question of the Day : Alexa Skills">
              <a:extLst>
                <a:ext uri="{FF2B5EF4-FFF2-40B4-BE49-F238E27FC236}">
                  <a16:creationId xmlns:a16="http://schemas.microsoft.com/office/drawing/2014/main" id="{B2108CB4-6409-5E33-D70D-AFE66F15E3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81907" y="389099"/>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5" name="Group 24">
            <a:extLst>
              <a:ext uri="{FF2B5EF4-FFF2-40B4-BE49-F238E27FC236}">
                <a16:creationId xmlns:a16="http://schemas.microsoft.com/office/drawing/2014/main" id="{BE3ECC55-9971-9AAB-88B5-A65F35F8B8B9}"/>
              </a:ext>
            </a:extLst>
          </p:cNvPr>
          <p:cNvGrpSpPr/>
          <p:nvPr/>
        </p:nvGrpSpPr>
        <p:grpSpPr>
          <a:xfrm>
            <a:off x="7206776" y="1887240"/>
            <a:ext cx="4047092" cy="1025451"/>
            <a:chOff x="7117700" y="1728826"/>
            <a:chExt cx="4047092" cy="1025451"/>
          </a:xfrm>
        </p:grpSpPr>
        <p:sp>
          <p:nvSpPr>
            <p:cNvPr id="14" name="TextBox 13">
              <a:extLst>
                <a:ext uri="{FF2B5EF4-FFF2-40B4-BE49-F238E27FC236}">
                  <a16:creationId xmlns:a16="http://schemas.microsoft.com/office/drawing/2014/main" id="{93664293-B49B-2681-7AC9-6045DF1035DD}"/>
                </a:ext>
              </a:extLst>
            </p:cNvPr>
            <p:cNvSpPr txBox="1"/>
            <p:nvPr/>
          </p:nvSpPr>
          <p:spPr>
            <a:xfrm>
              <a:off x="7117700" y="1809052"/>
              <a:ext cx="3269886"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US" dirty="0">
                  <a:solidFill>
                    <a:prstClr val="black"/>
                  </a:solidFill>
                </a:rPr>
                <a:t>We introduced the concept of value? What is value?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22" name="Picture 2" descr="Amazon.co.uk: Question of the Day : Alexa Skills">
              <a:extLst>
                <a:ext uri="{FF2B5EF4-FFF2-40B4-BE49-F238E27FC236}">
                  <a16:creationId xmlns:a16="http://schemas.microsoft.com/office/drawing/2014/main" id="{2293AB3F-09DF-DA84-6B22-D0637373A6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6" name="Group 25">
            <a:extLst>
              <a:ext uri="{FF2B5EF4-FFF2-40B4-BE49-F238E27FC236}">
                <a16:creationId xmlns:a16="http://schemas.microsoft.com/office/drawing/2014/main" id="{0B71081B-E96E-FB89-13F6-DD7A27AC2B8F}"/>
              </a:ext>
            </a:extLst>
          </p:cNvPr>
          <p:cNvGrpSpPr/>
          <p:nvPr/>
        </p:nvGrpSpPr>
        <p:grpSpPr>
          <a:xfrm>
            <a:off x="4090786" y="3792101"/>
            <a:ext cx="3782611" cy="1898975"/>
            <a:chOff x="3547993" y="3681257"/>
            <a:chExt cx="3782611" cy="1898975"/>
          </a:xfrm>
        </p:grpSpPr>
        <p:sp>
          <p:nvSpPr>
            <p:cNvPr id="21" name="TextBox 20">
              <a:extLst>
                <a:ext uri="{FF2B5EF4-FFF2-40B4-BE49-F238E27FC236}">
                  <a16:creationId xmlns:a16="http://schemas.microsoft.com/office/drawing/2014/main" id="{1E704EF5-3CDA-5859-F4BA-6A79F2C925CD}"/>
                </a:ext>
              </a:extLst>
            </p:cNvPr>
            <p:cNvSpPr txBox="1"/>
            <p:nvPr/>
          </p:nvSpPr>
          <p:spPr>
            <a:xfrm>
              <a:off x="3547993" y="4102904"/>
              <a:ext cx="3269886" cy="1477328"/>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US" dirty="0">
                  <a:solidFill>
                    <a:prstClr val="black"/>
                  </a:solidFill>
                </a:rPr>
                <a:t>We discussed ethics and contemporary examples of ethics in marketing? Provide an example of a contemporary ethical issue in marketing?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23" name="Picture 2" descr="Amazon.co.uk: Question of the Day : Alexa Skills">
              <a:extLst>
                <a:ext uri="{FF2B5EF4-FFF2-40B4-BE49-F238E27FC236}">
                  <a16:creationId xmlns:a16="http://schemas.microsoft.com/office/drawing/2014/main" id="{FF2FEB10-EB7A-65ED-5E59-732FD8C03F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05153" y="3681257"/>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2" name="Picture 2" descr="See the source image">
            <a:extLst>
              <a:ext uri="{FF2B5EF4-FFF2-40B4-BE49-F238E27FC236}">
                <a16:creationId xmlns:a16="http://schemas.microsoft.com/office/drawing/2014/main" id="{DABB050D-BD1A-7CF7-0086-D270797881F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90717" y="895936"/>
            <a:ext cx="1802906" cy="119962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E95D15E4-06B8-32E5-BC41-983993C2F92F}"/>
              </a:ext>
            </a:extLst>
          </p:cNvPr>
          <p:cNvPicPr>
            <a:picLocks noChangeAspect="1"/>
          </p:cNvPicPr>
          <p:nvPr/>
        </p:nvPicPr>
        <p:blipFill>
          <a:blip r:embed="rId6"/>
          <a:stretch>
            <a:fillRect/>
          </a:stretch>
        </p:blipFill>
        <p:spPr>
          <a:xfrm>
            <a:off x="7511952" y="2733988"/>
            <a:ext cx="3989539" cy="946297"/>
          </a:xfrm>
          <a:prstGeom prst="rect">
            <a:avLst/>
          </a:prstGeom>
        </p:spPr>
      </p:pic>
      <p:pic>
        <p:nvPicPr>
          <p:cNvPr id="33" name="Picture 32">
            <a:extLst>
              <a:ext uri="{FF2B5EF4-FFF2-40B4-BE49-F238E27FC236}">
                <a16:creationId xmlns:a16="http://schemas.microsoft.com/office/drawing/2014/main" id="{6199E0F8-A3CA-F8FF-85C4-9C7C064EC13D}"/>
              </a:ext>
            </a:extLst>
          </p:cNvPr>
          <p:cNvPicPr>
            <a:picLocks noChangeAspect="1"/>
          </p:cNvPicPr>
          <p:nvPr/>
        </p:nvPicPr>
        <p:blipFill>
          <a:blip r:embed="rId7"/>
          <a:stretch>
            <a:fillRect/>
          </a:stretch>
        </p:blipFill>
        <p:spPr>
          <a:xfrm>
            <a:off x="4264613" y="2983456"/>
            <a:ext cx="2652321" cy="134867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3"/>
                                        </p:tgtEl>
                                        <p:attrNameLst>
                                          <p:attrName>style.visibility</p:attrName>
                                        </p:attrNameLst>
                                      </p:cBhvr>
                                      <p:to>
                                        <p:strVal val="visible"/>
                                      </p:to>
                                    </p:set>
                                    <p:animEffect transition="in" filter="fade">
                                      <p:cBhvr>
                                        <p:cTn id="22"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Mobile device with apps">
            <a:extLst>
              <a:ext uri="{FF2B5EF4-FFF2-40B4-BE49-F238E27FC236}">
                <a16:creationId xmlns:a16="http://schemas.microsoft.com/office/drawing/2014/main" id="{87DC802A-4539-34E9-404E-677D2CC0EA31}"/>
              </a:ext>
            </a:extLst>
          </p:cNvPr>
          <p:cNvPicPr>
            <a:picLocks noChangeAspect="1"/>
          </p:cNvPicPr>
          <p:nvPr/>
        </p:nvPicPr>
        <p:blipFill rotWithShape="1">
          <a:blip r:embed="rId3"/>
          <a:srcRect l="23610" r="5290"/>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199747" y="2021001"/>
            <a:ext cx="5791477" cy="3204134"/>
          </a:xfrm>
        </p:spPr>
        <p:txBody>
          <a:bodyPr vert="horz" lIns="91440" tIns="45720" rIns="91440" bIns="45720" rtlCol="0" anchor="b">
            <a:normAutofit fontScale="90000"/>
          </a:bodyPr>
          <a:lstStyle/>
          <a:p>
            <a:pPr>
              <a:spcAft>
                <a:spcPts val="1000"/>
              </a:spcAft>
            </a:pPr>
            <a:r>
              <a:rPr lang="en-US" sz="1800" dirty="0">
                <a:latin typeface="+mj-lt"/>
                <a:cs typeface="+mj-cs"/>
              </a:rPr>
              <a:t>Assessment -1</a:t>
            </a:r>
            <a:br>
              <a:rPr lang="en-US" sz="1800" dirty="0">
                <a:latin typeface="+mj-lt"/>
                <a:cs typeface="+mj-cs"/>
              </a:rPr>
            </a:br>
            <a:r>
              <a:rPr lang="en-US" sz="1800" dirty="0">
                <a:latin typeface="+mj-lt"/>
                <a:cs typeface="+mj-cs"/>
              </a:rPr>
              <a:t>Due:7</a:t>
            </a:r>
            <a:r>
              <a:rPr lang="en-US" sz="1800" baseline="30000" dirty="0">
                <a:latin typeface="+mj-lt"/>
                <a:cs typeface="+mj-cs"/>
              </a:rPr>
              <a:t>th </a:t>
            </a:r>
            <a:r>
              <a:rPr lang="en-US" sz="1800" dirty="0">
                <a:latin typeface="+mj-lt"/>
                <a:cs typeface="+mj-cs"/>
              </a:rPr>
              <a:t>June 23;59</a:t>
            </a:r>
            <a:br>
              <a:rPr lang="en-US" sz="1800" dirty="0">
                <a:latin typeface="+mj-lt"/>
                <a:cs typeface="+mj-cs"/>
              </a:rPr>
            </a:br>
            <a:r>
              <a:rPr lang="en-US" sz="1800" dirty="0">
                <a:latin typeface="+mj-lt"/>
                <a:cs typeface="+mj-cs"/>
              </a:rPr>
              <a:t>A </a:t>
            </a:r>
            <a:r>
              <a:rPr lang="en-US" sz="1800" u="sng" dirty="0">
                <a:latin typeface="+mj-lt"/>
                <a:cs typeface="+mj-cs"/>
              </a:rPr>
              <a:t>marketing plan </a:t>
            </a:r>
            <a:r>
              <a:rPr lang="en-US" sz="1800" dirty="0">
                <a:latin typeface="+mj-lt"/>
                <a:cs typeface="+mj-cs"/>
              </a:rPr>
              <a:t>of 4000 words -/+ 10%</a:t>
            </a:r>
            <a:br>
              <a:rPr lang="en-US" sz="1800" dirty="0">
                <a:latin typeface="+mj-lt"/>
                <a:cs typeface="+mj-cs"/>
              </a:rPr>
            </a:br>
            <a:br>
              <a:rPr lang="en-US" sz="1800" dirty="0">
                <a:latin typeface="+mj-lt"/>
                <a:cs typeface="+mj-cs"/>
              </a:rPr>
            </a:br>
            <a:br>
              <a:rPr lang="en-US" sz="1800" dirty="0">
                <a:latin typeface="+mj-lt"/>
                <a:cs typeface="+mj-cs"/>
              </a:rPr>
            </a:br>
            <a:br>
              <a:rPr lang="en-US" sz="1800" dirty="0">
                <a:latin typeface="+mj-lt"/>
                <a:cs typeface="+mj-cs"/>
              </a:rPr>
            </a:br>
            <a:r>
              <a:rPr lang="en-US" sz="1800" dirty="0">
                <a:latin typeface="+mj-lt"/>
                <a:cs typeface="+mj-cs"/>
              </a:rPr>
              <a:t>MARKETING PLAN</a:t>
            </a:r>
            <a:br>
              <a:rPr lang="en-US" sz="1800" dirty="0">
                <a:latin typeface="+mj-lt"/>
                <a:cs typeface="+mj-cs"/>
              </a:rPr>
            </a:br>
            <a:br>
              <a:rPr lang="en-US" sz="1800" dirty="0">
                <a:latin typeface="+mj-lt"/>
                <a:cs typeface="+mj-cs"/>
              </a:rPr>
            </a:br>
            <a:r>
              <a:rPr lang="en-GB" sz="1800" dirty="0">
                <a:latin typeface="+mj-lt"/>
                <a:cs typeface="+mj-cs"/>
              </a:rPr>
              <a:t>For your placement restaurant create a digital communications strategy for your chosen hotel in the current climate. Be imaginative in your messaging thinking about improving, changing, or introducing new ideas. Think about analysing the micro and macro and digital environment to provide new direction for the business. Use examples to support your case as well as industry research and evidence.</a:t>
            </a:r>
            <a:br>
              <a:rPr lang="en-US" sz="1200" dirty="0">
                <a:latin typeface="+mj-lt"/>
                <a:cs typeface="+mj-cs"/>
              </a:rPr>
            </a:br>
            <a:br>
              <a:rPr lang="en-US" sz="1200" dirty="0">
                <a:effectLst/>
                <a:latin typeface="+mj-lt"/>
                <a:cs typeface="+mj-cs"/>
              </a:rPr>
            </a:br>
            <a:br>
              <a:rPr lang="en-US" sz="1200" dirty="0">
                <a:latin typeface="+mj-lt"/>
                <a:cs typeface="+mj-cs"/>
              </a:rPr>
            </a:br>
            <a:br>
              <a:rPr lang="en-US" sz="1200" dirty="0">
                <a:latin typeface="+mj-lt"/>
                <a:cs typeface="+mj-cs"/>
              </a:rPr>
            </a:br>
            <a:endParaRPr lang="en-US" sz="1200" dirty="0">
              <a:latin typeface="+mj-lt"/>
              <a:cs typeface="+mj-cs"/>
            </a:endParaRP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FA82A80E-535D-A72E-4BC4-B9CD4C85A320}"/>
              </a:ext>
            </a:extLst>
          </p:cNvPr>
          <p:cNvPicPr>
            <a:picLocks noChangeAspect="1"/>
          </p:cNvPicPr>
          <p:nvPr/>
        </p:nvPicPr>
        <p:blipFill>
          <a:blip r:embed="rId4"/>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3145852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D623D24-555D-73B5-068B-F95BD3CE1818}"/>
              </a:ext>
            </a:extLst>
          </p:cNvPr>
          <p:cNvPicPr>
            <a:picLocks noChangeAspect="1"/>
          </p:cNvPicPr>
          <p:nvPr/>
        </p:nvPicPr>
        <p:blipFill>
          <a:blip r:embed="rId3"/>
          <a:stretch>
            <a:fillRect/>
          </a:stretch>
        </p:blipFill>
        <p:spPr>
          <a:xfrm>
            <a:off x="14514" y="5814221"/>
            <a:ext cx="12192000" cy="1058283"/>
          </a:xfrm>
          <a:prstGeom prst="rect">
            <a:avLst/>
          </a:prstGeom>
        </p:spPr>
      </p:pic>
      <p:pic>
        <p:nvPicPr>
          <p:cNvPr id="2050" name="Picture 2" descr="Pick a Card, Any Card - Simple Stories">
            <a:extLst>
              <a:ext uri="{FF2B5EF4-FFF2-40B4-BE49-F238E27FC236}">
                <a16:creationId xmlns:a16="http://schemas.microsoft.com/office/drawing/2014/main" id="{5493CABF-3EA0-492C-9913-650AFC71A1A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53225" y="218660"/>
            <a:ext cx="4330976" cy="5774635"/>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a:extLst>
              <a:ext uri="{FF2B5EF4-FFF2-40B4-BE49-F238E27FC236}">
                <a16:creationId xmlns:a16="http://schemas.microsoft.com/office/drawing/2014/main" id="{5328B916-8434-595A-4B1E-14C2970B8D5A}"/>
              </a:ext>
            </a:extLst>
          </p:cNvPr>
          <p:cNvSpPr>
            <a:spLocks noGrp="1"/>
          </p:cNvSpPr>
          <p:nvPr>
            <p:ph type="title"/>
          </p:nvPr>
        </p:nvSpPr>
        <p:spPr>
          <a:xfrm>
            <a:off x="647286" y="504508"/>
            <a:ext cx="4391024" cy="1323439"/>
          </a:xfrm>
        </p:spPr>
        <p:txBody>
          <a:bodyPr vert="horz" lIns="91440" tIns="45720" rIns="91440" bIns="45720" rtlCol="0" anchor="t">
            <a:normAutofit/>
          </a:bodyPr>
          <a:lstStyle/>
          <a:p>
            <a:r>
              <a:rPr lang="en-US" sz="4000" kern="1200" dirty="0">
                <a:latin typeface="+mj-lt"/>
                <a:ea typeface="+mj-ea"/>
                <a:cs typeface="+mj-cs"/>
              </a:rPr>
              <a:t>Let’s do some marketing</a:t>
            </a:r>
          </a:p>
        </p:txBody>
      </p:sp>
    </p:spTree>
    <p:extLst>
      <p:ext uri="{BB962C8B-B14F-4D97-AF65-F5344CB8AC3E}">
        <p14:creationId xmlns:p14="http://schemas.microsoft.com/office/powerpoint/2010/main" val="161662716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3"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45" name="Rectangle 5144">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Title 1">
            <a:extLst>
              <a:ext uri="{FF2B5EF4-FFF2-40B4-BE49-F238E27FC236}">
                <a16:creationId xmlns:a16="http://schemas.microsoft.com/office/drawing/2014/main" id="{A52F21A1-0B8A-882C-E2C5-50846E38AA88}"/>
              </a:ext>
            </a:extLst>
          </p:cNvPr>
          <p:cNvSpPr>
            <a:spLocks noGrp="1"/>
          </p:cNvSpPr>
          <p:nvPr>
            <p:ph type="title"/>
          </p:nvPr>
        </p:nvSpPr>
        <p:spPr>
          <a:xfrm>
            <a:off x="761995" y="307447"/>
            <a:ext cx="10693884" cy="1109932"/>
          </a:xfrm>
        </p:spPr>
        <p:txBody>
          <a:bodyPr>
            <a:normAutofit/>
          </a:bodyPr>
          <a:lstStyle/>
          <a:p>
            <a:r>
              <a:rPr lang="en-GB" altLang="en-US" sz="4000">
                <a:latin typeface="Trebuchet MS" panose="020B0603020202020204" pitchFamily="34" charset="0"/>
              </a:rPr>
              <a:t>The SOSTAC Planning System</a:t>
            </a:r>
          </a:p>
        </p:txBody>
      </p:sp>
      <p:pic>
        <p:nvPicPr>
          <p:cNvPr id="2" name="Picture 1">
            <a:extLst>
              <a:ext uri="{FF2B5EF4-FFF2-40B4-BE49-F238E27FC236}">
                <a16:creationId xmlns:a16="http://schemas.microsoft.com/office/drawing/2014/main" id="{48F6067F-69CC-FC00-B186-CFF2CAAB29ED}"/>
              </a:ext>
            </a:extLst>
          </p:cNvPr>
          <p:cNvPicPr>
            <a:picLocks noChangeAspect="1"/>
          </p:cNvPicPr>
          <p:nvPr/>
        </p:nvPicPr>
        <p:blipFill>
          <a:blip r:embed="rId2"/>
          <a:stretch>
            <a:fillRect/>
          </a:stretch>
        </p:blipFill>
        <p:spPr>
          <a:xfrm>
            <a:off x="761995" y="1673207"/>
            <a:ext cx="5742195" cy="3775494"/>
          </a:xfrm>
          <a:prstGeom prst="rect">
            <a:avLst/>
          </a:prstGeom>
        </p:spPr>
      </p:pic>
      <p:sp>
        <p:nvSpPr>
          <p:cNvPr id="5123" name="Content Placeholder 2">
            <a:extLst>
              <a:ext uri="{FF2B5EF4-FFF2-40B4-BE49-F238E27FC236}">
                <a16:creationId xmlns:a16="http://schemas.microsoft.com/office/drawing/2014/main" id="{463476FB-F3F5-BBA3-4C4A-1D117B07897B}"/>
              </a:ext>
            </a:extLst>
          </p:cNvPr>
          <p:cNvSpPr>
            <a:spLocks noGrp="1"/>
          </p:cNvSpPr>
          <p:nvPr>
            <p:ph idx="1"/>
          </p:nvPr>
        </p:nvSpPr>
        <p:spPr>
          <a:xfrm>
            <a:off x="7164635" y="1528565"/>
            <a:ext cx="4265370" cy="3902635"/>
          </a:xfrm>
        </p:spPr>
        <p:txBody>
          <a:bodyPr anchor="ctr">
            <a:normAutofit/>
          </a:bodyPr>
          <a:lstStyle/>
          <a:p>
            <a:r>
              <a:rPr lang="en-GB" altLang="en-US" sz="2000" dirty="0">
                <a:latin typeface="Trebuchet MS" panose="020B0603020202020204" pitchFamily="34" charset="0"/>
              </a:rPr>
              <a:t>Many approaches to developing a marketing communications plan</a:t>
            </a:r>
          </a:p>
          <a:p>
            <a:r>
              <a:rPr lang="en-GB" altLang="en-US" sz="2000" dirty="0">
                <a:latin typeface="Trebuchet MS" panose="020B0603020202020204" pitchFamily="34" charset="0"/>
              </a:rPr>
              <a:t>No common approach but essential elements every plan must have</a:t>
            </a:r>
          </a:p>
          <a:p>
            <a:r>
              <a:rPr lang="en-GB" altLang="en-US" sz="2000" dirty="0">
                <a:latin typeface="Trebuchet MS" panose="020B0603020202020204" pitchFamily="34" charset="0"/>
              </a:rPr>
              <a:t>SOSTAC is an aide-memoire to help ensure focus on the key elements</a:t>
            </a:r>
          </a:p>
          <a:p>
            <a:r>
              <a:rPr lang="en-GB" altLang="en-US" sz="2000" dirty="0">
                <a:latin typeface="Trebuchet MS" panose="020B0603020202020204" pitchFamily="34" charset="0"/>
              </a:rPr>
              <a:t>SOSTAC can also be used to develop corporate plans, marketing plans, direct mail plans...even personal plans</a:t>
            </a:r>
          </a:p>
        </p:txBody>
      </p:sp>
      <p:pic>
        <p:nvPicPr>
          <p:cNvPr id="3" name="Picture 2">
            <a:extLst>
              <a:ext uri="{FF2B5EF4-FFF2-40B4-BE49-F238E27FC236}">
                <a16:creationId xmlns:a16="http://schemas.microsoft.com/office/drawing/2014/main" id="{E7444136-6E0B-A17F-18B2-9F27B1AF3456}"/>
              </a:ext>
            </a:extLst>
          </p:cNvPr>
          <p:cNvPicPr>
            <a:picLocks noChangeAspect="1"/>
          </p:cNvPicPr>
          <p:nvPr/>
        </p:nvPicPr>
        <p:blipFill>
          <a:blip r:embed="rId3"/>
          <a:stretch>
            <a:fillRect/>
          </a:stretch>
        </p:blipFill>
        <p:spPr>
          <a:xfrm>
            <a:off x="14514" y="5814221"/>
            <a:ext cx="12192000" cy="105828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14AC25-2C41-6DDC-094F-D84DC5F44618}"/>
              </a:ext>
            </a:extLst>
          </p:cNvPr>
          <p:cNvSpPr>
            <a:spLocks noGrp="1"/>
          </p:cNvSpPr>
          <p:nvPr>
            <p:ph type="title"/>
          </p:nvPr>
        </p:nvSpPr>
        <p:spPr>
          <a:xfrm>
            <a:off x="6038800" y="-1827584"/>
            <a:ext cx="4536504" cy="2889114"/>
          </a:xfrm>
        </p:spPr>
        <p:txBody>
          <a:bodyPr vert="horz" lIns="91440" tIns="45720" rIns="91440" bIns="45720" rtlCol="0" anchor="b">
            <a:normAutofit/>
          </a:bodyPr>
          <a:lstStyle/>
          <a:p>
            <a:r>
              <a:rPr lang="en-US" altLang="en-US" sz="4700" dirty="0"/>
              <a:t>Situation Analysis</a:t>
            </a:r>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408991" y="0"/>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BF3CCF0-A053-5F7E-1AE9-1EED101A5F3F}"/>
              </a:ext>
            </a:extLst>
          </p:cNvPr>
          <p:cNvSpPr>
            <a:spLocks noGrp="1"/>
          </p:cNvSpPr>
          <p:nvPr>
            <p:ph type="title"/>
          </p:nvPr>
        </p:nvSpPr>
        <p:spPr>
          <a:xfrm>
            <a:off x="1891903" y="350729"/>
            <a:ext cx="8408194" cy="744836"/>
          </a:xfrm>
        </p:spPr>
        <p:txBody>
          <a:bodyPr vert="horz" lIns="91440" tIns="45720" rIns="91440" bIns="45720" rtlCol="0" anchor="ctr">
            <a:noAutofit/>
          </a:bodyPr>
          <a:lstStyle/>
          <a:p>
            <a:pPr algn="ctr"/>
            <a:r>
              <a:rPr lang="en-US" altLang="en-US" dirty="0">
                <a:solidFill>
                  <a:schemeClr val="tx1">
                    <a:lumMod val="85000"/>
                    <a:lumOff val="15000"/>
                  </a:schemeClr>
                </a:solidFill>
              </a:rPr>
              <a:t>Situational analysis</a:t>
            </a:r>
            <a:br>
              <a:rPr lang="en-US" altLang="en-US" dirty="0">
                <a:solidFill>
                  <a:schemeClr val="tx1">
                    <a:lumMod val="85000"/>
                    <a:lumOff val="15000"/>
                  </a:schemeClr>
                </a:solidFill>
              </a:rPr>
            </a:br>
            <a:r>
              <a:rPr lang="en-US" altLang="en-US" dirty="0">
                <a:solidFill>
                  <a:schemeClr val="tx1">
                    <a:lumMod val="85000"/>
                    <a:lumOff val="15000"/>
                  </a:schemeClr>
                </a:solidFill>
              </a:rPr>
              <a:t>5 ‘C’s</a:t>
            </a:r>
          </a:p>
        </p:txBody>
      </p:sp>
      <p:pic>
        <p:nvPicPr>
          <p:cNvPr id="12" name="Picture 11">
            <a:extLst>
              <a:ext uri="{FF2B5EF4-FFF2-40B4-BE49-F238E27FC236}">
                <a16:creationId xmlns:a16="http://schemas.microsoft.com/office/drawing/2014/main" id="{3420A904-454B-F6A0-F2A7-176CAEFA703F}"/>
              </a:ext>
            </a:extLst>
          </p:cNvPr>
          <p:cNvPicPr>
            <a:picLocks noChangeAspect="1"/>
          </p:cNvPicPr>
          <p:nvPr/>
        </p:nvPicPr>
        <p:blipFill rotWithShape="1">
          <a:blip r:embed="rId3"/>
          <a:srcRect t="14953" b="42254"/>
          <a:stretch/>
        </p:blipFill>
        <p:spPr>
          <a:xfrm>
            <a:off x="1767400" y="1616017"/>
            <a:ext cx="8900600" cy="2856603"/>
          </a:xfrm>
          <a:prstGeom prst="rect">
            <a:avLst/>
          </a:prstGeom>
        </p:spPr>
      </p:pic>
      <p:sp>
        <p:nvSpPr>
          <p:cNvPr id="3" name="TextBox 2">
            <a:extLst>
              <a:ext uri="{FF2B5EF4-FFF2-40B4-BE49-F238E27FC236}">
                <a16:creationId xmlns:a16="http://schemas.microsoft.com/office/drawing/2014/main" id="{83458217-5079-D14D-7E05-B95C8E866BD0}"/>
              </a:ext>
            </a:extLst>
          </p:cNvPr>
          <p:cNvSpPr txBox="1"/>
          <p:nvPr/>
        </p:nvSpPr>
        <p:spPr>
          <a:xfrm>
            <a:off x="6888088" y="4550777"/>
            <a:ext cx="4584878" cy="369332"/>
          </a:xfrm>
          <a:prstGeom prst="rect">
            <a:avLst/>
          </a:prstGeom>
          <a:noFill/>
        </p:spPr>
        <p:txBody>
          <a:bodyPr wrap="square">
            <a:spAutoFit/>
          </a:bodyPr>
          <a:lstStyle/>
          <a:p>
            <a:pPr defTabSz="457200"/>
            <a:r>
              <a:rPr lang="en-GB" dirty="0">
                <a:solidFill>
                  <a:prstClr val="black"/>
                </a:solidFill>
                <a:latin typeface="Calibri" panose="020F0502020204030204"/>
              </a:rPr>
              <a:t>(Corporate finance institute, 2022)</a:t>
            </a:r>
          </a:p>
        </p:txBody>
      </p:sp>
      <p:sp>
        <p:nvSpPr>
          <p:cNvPr id="2" name="TextBox 1">
            <a:extLst>
              <a:ext uri="{FF2B5EF4-FFF2-40B4-BE49-F238E27FC236}">
                <a16:creationId xmlns:a16="http://schemas.microsoft.com/office/drawing/2014/main" id="{765BA59B-5E50-FF27-F7A9-CACC10A8D36C}"/>
              </a:ext>
            </a:extLst>
          </p:cNvPr>
          <p:cNvSpPr txBox="1"/>
          <p:nvPr/>
        </p:nvSpPr>
        <p:spPr>
          <a:xfrm>
            <a:off x="3431704" y="4874706"/>
            <a:ext cx="5048680" cy="369332"/>
          </a:xfrm>
          <a:prstGeom prst="rect">
            <a:avLst/>
          </a:prstGeom>
          <a:solidFill>
            <a:schemeClr val="bg1"/>
          </a:solidFill>
        </p:spPr>
        <p:txBody>
          <a:bodyPr wrap="square" rtlCol="0">
            <a:spAutoFit/>
          </a:bodyPr>
          <a:lstStyle/>
          <a:p>
            <a:pPr defTabSz="457200"/>
            <a:endParaRPr lang="en-GB" dirty="0">
              <a:solidFill>
                <a:prstClr val="white"/>
              </a:solidFill>
              <a:latin typeface="Calibri" panose="020F0502020204030204"/>
            </a:endParaRPr>
          </a:p>
        </p:txBody>
      </p:sp>
      <p:pic>
        <p:nvPicPr>
          <p:cNvPr id="4" name="Picture 3">
            <a:extLst>
              <a:ext uri="{FF2B5EF4-FFF2-40B4-BE49-F238E27FC236}">
                <a16:creationId xmlns:a16="http://schemas.microsoft.com/office/drawing/2014/main" id="{71D57CC8-B8A8-0E98-D6E8-DF36A834E2DC}"/>
              </a:ext>
            </a:extLst>
          </p:cNvPr>
          <p:cNvPicPr>
            <a:picLocks noChangeAspect="1"/>
          </p:cNvPicPr>
          <p:nvPr/>
        </p:nvPicPr>
        <p:blipFill>
          <a:blip r:embed="rId4"/>
          <a:stretch>
            <a:fillRect/>
          </a:stretch>
        </p:blipFill>
        <p:spPr>
          <a:xfrm>
            <a:off x="14514" y="5814221"/>
            <a:ext cx="12192000" cy="105828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170"/>
                                        </p:tgtEl>
                                        <p:attrNameLst>
                                          <p:attrName>style.visibility</p:attrName>
                                        </p:attrNameLst>
                                      </p:cBhvr>
                                      <p:to>
                                        <p:strVal val="visible"/>
                                      </p:to>
                                    </p:set>
                                    <p:animEffect transition="in" filter="fade">
                                      <p:cBhvr>
                                        <p:cTn id="7" dur="400"/>
                                        <p:tgtEl>
                                          <p:spTgt spid="7170"/>
                                        </p:tgtEl>
                                      </p:cBhvr>
                                    </p:animEffect>
                                  </p:childTnLst>
                                </p:cTn>
                              </p:par>
                              <p:par>
                                <p:cTn id="8" presetID="10" presetClass="entr" presetSubtype="0" fill="hold" grpId="0" nodeType="withEffect">
                                  <p:stCondLst>
                                    <p:cond delay="700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1893775" y="354180"/>
            <a:ext cx="7886700" cy="1325563"/>
          </a:xfrm>
        </p:spPr>
        <p:txBody>
          <a:bodyPr>
            <a:normAutofit fontScale="90000"/>
          </a:bodyPr>
          <a:lstStyle/>
          <a:p>
            <a:r>
              <a:rPr lang="en-GB" dirty="0"/>
              <a:t>Company</a:t>
            </a:r>
            <a:br>
              <a:rPr lang="en-GB" dirty="0"/>
            </a:br>
            <a:r>
              <a:rPr lang="en-GB" dirty="0"/>
              <a:t>Internal analysis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411008" y="2152482"/>
            <a:ext cx="4994088" cy="4351338"/>
          </a:xfrm>
        </p:spPr>
        <p:txBody>
          <a:bodyPr/>
          <a:lstStyle/>
          <a:p>
            <a:pPr marL="0" indent="0">
              <a:buNone/>
            </a:pPr>
            <a:r>
              <a:rPr lang="en-GB" sz="2000" dirty="0">
                <a:solidFill>
                  <a:srgbClr val="000000"/>
                </a:solidFill>
              </a:rPr>
              <a:t>What do we sell?</a:t>
            </a:r>
          </a:p>
          <a:p>
            <a:pPr marL="0" indent="0">
              <a:buNone/>
            </a:pPr>
            <a:r>
              <a:rPr lang="en-GB" sz="2000" dirty="0">
                <a:solidFill>
                  <a:srgbClr val="000000"/>
                </a:solidFill>
              </a:rPr>
              <a:t>USP?</a:t>
            </a:r>
          </a:p>
          <a:p>
            <a:pPr marL="0" indent="0">
              <a:buNone/>
            </a:pPr>
            <a:r>
              <a:rPr lang="en-GB" sz="2000" dirty="0">
                <a:solidFill>
                  <a:srgbClr val="000000"/>
                </a:solidFill>
              </a:rPr>
              <a:t>How do we differ from competitors?</a:t>
            </a:r>
          </a:p>
          <a:p>
            <a:pPr marL="0" indent="0">
              <a:buNone/>
            </a:pPr>
            <a:r>
              <a:rPr lang="en-GB" sz="2000" dirty="0">
                <a:solidFill>
                  <a:srgbClr val="000000"/>
                </a:solidFill>
              </a:rPr>
              <a:t>What are our sources of competitive advantage?</a:t>
            </a:r>
          </a:p>
          <a:p>
            <a:pPr marL="0" indent="0">
              <a:buNone/>
            </a:pPr>
            <a:r>
              <a:rPr lang="en-GB" sz="2000" dirty="0">
                <a:solidFill>
                  <a:srgbClr val="000000"/>
                </a:solidFill>
              </a:rPr>
              <a:t>What are our current goals?</a:t>
            </a:r>
          </a:p>
          <a:p>
            <a:pPr marL="0" indent="0">
              <a:buNone/>
            </a:pPr>
            <a:r>
              <a:rPr lang="en-GB" sz="2000" dirty="0">
                <a:solidFill>
                  <a:srgbClr val="000000"/>
                </a:solidFill>
              </a:rPr>
              <a:t>Are we meeting customer needs?</a:t>
            </a:r>
          </a:p>
          <a:p>
            <a:pPr marL="0" indent="0">
              <a:buNone/>
            </a:pPr>
            <a:endParaRPr lang="en-GB" dirty="0"/>
          </a:p>
        </p:txBody>
      </p:sp>
      <p:sp>
        <p:nvSpPr>
          <p:cNvPr id="4" name="Content Placeholder 3">
            <a:extLst>
              <a:ext uri="{FF2B5EF4-FFF2-40B4-BE49-F238E27FC236}">
                <a16:creationId xmlns:a16="http://schemas.microsoft.com/office/drawing/2014/main" id="{B62CDF2D-DCA5-0016-F637-E6F4D00EB845}"/>
              </a:ext>
            </a:extLst>
          </p:cNvPr>
          <p:cNvSpPr>
            <a:spLocks noGrp="1"/>
          </p:cNvSpPr>
          <p:nvPr>
            <p:ph sz="half" idx="2"/>
          </p:nvPr>
        </p:nvSpPr>
        <p:spPr>
          <a:xfrm>
            <a:off x="10077820" y="4199943"/>
            <a:ext cx="3867150" cy="4351338"/>
          </a:xfrm>
        </p:spPr>
        <p:txBody>
          <a:bodyPr/>
          <a:lstStyle/>
          <a:p>
            <a:r>
              <a:rPr lang="en-GB" dirty="0"/>
              <a:t>Strengths </a:t>
            </a:r>
          </a:p>
          <a:p>
            <a:r>
              <a:rPr lang="en-GB" dirty="0"/>
              <a:t>Weaknesses</a:t>
            </a:r>
          </a:p>
          <a:p>
            <a:r>
              <a:rPr lang="en-GB" dirty="0"/>
              <a:t>Opportunities </a:t>
            </a:r>
          </a:p>
          <a:p>
            <a:r>
              <a:rPr lang="en-GB" dirty="0"/>
              <a:t>Threats</a:t>
            </a:r>
          </a:p>
        </p:txBody>
      </p:sp>
      <p:pic>
        <p:nvPicPr>
          <p:cNvPr id="5" name="Picture 4">
            <a:extLst>
              <a:ext uri="{FF2B5EF4-FFF2-40B4-BE49-F238E27FC236}">
                <a16:creationId xmlns:a16="http://schemas.microsoft.com/office/drawing/2014/main" id="{092F7B26-0C65-4555-BF51-4FD24C0AF92E}"/>
              </a:ext>
            </a:extLst>
          </p:cNvPr>
          <p:cNvPicPr>
            <a:picLocks noChangeAspect="1"/>
          </p:cNvPicPr>
          <p:nvPr/>
        </p:nvPicPr>
        <p:blipFill rotWithShape="1">
          <a:blip r:embed="rId3"/>
          <a:srcRect l="3078" t="27334" r="77506"/>
          <a:stretch/>
        </p:blipFill>
        <p:spPr>
          <a:xfrm>
            <a:off x="324407" y="185410"/>
            <a:ext cx="1242954" cy="1494333"/>
          </a:xfrm>
          <a:prstGeom prst="rect">
            <a:avLst/>
          </a:prstGeom>
        </p:spPr>
      </p:pic>
      <p:pic>
        <p:nvPicPr>
          <p:cNvPr id="6" name="Picture 5">
            <a:extLst>
              <a:ext uri="{FF2B5EF4-FFF2-40B4-BE49-F238E27FC236}">
                <a16:creationId xmlns:a16="http://schemas.microsoft.com/office/drawing/2014/main" id="{86D260EA-C42B-6431-4A37-5A6345C55117}"/>
              </a:ext>
            </a:extLst>
          </p:cNvPr>
          <p:cNvPicPr>
            <a:picLocks noChangeAspect="1"/>
          </p:cNvPicPr>
          <p:nvPr/>
        </p:nvPicPr>
        <p:blipFill>
          <a:blip r:embed="rId4"/>
          <a:stretch>
            <a:fillRect/>
          </a:stretch>
        </p:blipFill>
        <p:spPr>
          <a:xfrm>
            <a:off x="7895637" y="212537"/>
            <a:ext cx="3971956" cy="3879890"/>
          </a:xfrm>
          <a:prstGeom prst="rect">
            <a:avLst/>
          </a:prstGeom>
        </p:spPr>
      </p:pic>
    </p:spTree>
    <p:extLst>
      <p:ext uri="{BB962C8B-B14F-4D97-AF65-F5344CB8AC3E}">
        <p14:creationId xmlns:p14="http://schemas.microsoft.com/office/powerpoint/2010/main" val="25515062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8ACB4-3A15-41C5-B1BD-82D4C20858F4}"/>
              </a:ext>
            </a:extLst>
          </p:cNvPr>
          <p:cNvSpPr>
            <a:spLocks noGrp="1"/>
          </p:cNvSpPr>
          <p:nvPr>
            <p:ph type="title"/>
          </p:nvPr>
        </p:nvSpPr>
        <p:spPr>
          <a:xfrm>
            <a:off x="8093157" y="420226"/>
            <a:ext cx="2962672" cy="490066"/>
          </a:xfrm>
        </p:spPr>
        <p:txBody>
          <a:bodyPr>
            <a:normAutofit fontScale="90000"/>
          </a:bodyPr>
          <a:lstStyle/>
          <a:p>
            <a:r>
              <a:rPr lang="en-GB" sz="4400" dirty="0"/>
              <a:t> </a:t>
            </a:r>
            <a:r>
              <a:rPr lang="en-GB" sz="3200" b="1" dirty="0"/>
              <a:t>Strengths</a:t>
            </a:r>
            <a:endParaRPr lang="en-GB" sz="3200" dirty="0"/>
          </a:p>
        </p:txBody>
      </p:sp>
      <p:sp>
        <p:nvSpPr>
          <p:cNvPr id="3" name="Content Placeholder 2">
            <a:extLst>
              <a:ext uri="{FF2B5EF4-FFF2-40B4-BE49-F238E27FC236}">
                <a16:creationId xmlns:a16="http://schemas.microsoft.com/office/drawing/2014/main" id="{20E345C9-1C70-43FB-84CD-27FBFA4DEF3D}"/>
              </a:ext>
            </a:extLst>
          </p:cNvPr>
          <p:cNvSpPr>
            <a:spLocks noGrp="1"/>
          </p:cNvSpPr>
          <p:nvPr>
            <p:ph sz="half" idx="1"/>
          </p:nvPr>
        </p:nvSpPr>
        <p:spPr>
          <a:xfrm>
            <a:off x="629449" y="1005157"/>
            <a:ext cx="4723348" cy="4923366"/>
          </a:xfrm>
        </p:spPr>
        <p:txBody>
          <a:bodyPr>
            <a:normAutofit fontScale="70000" lnSpcReduction="20000"/>
          </a:bodyPr>
          <a:lstStyle/>
          <a:p>
            <a:pPr marL="0" indent="0">
              <a:lnSpc>
                <a:spcPct val="120000"/>
              </a:lnSpc>
              <a:buNone/>
            </a:pPr>
            <a:r>
              <a:rPr lang="en-GB" sz="3300" dirty="0">
                <a:cs typeface="Arial" panose="020B0604020202020204" pitchFamily="34" charset="0"/>
              </a:rPr>
              <a:t>What a Company does especially well. </a:t>
            </a:r>
          </a:p>
          <a:p>
            <a:pPr marL="0" indent="0">
              <a:lnSpc>
                <a:spcPct val="120000"/>
              </a:lnSpc>
              <a:buNone/>
            </a:pPr>
            <a:r>
              <a:rPr lang="en-GB" sz="3300" dirty="0">
                <a:cs typeface="Arial" panose="020B0604020202020204" pitchFamily="34" charset="0"/>
              </a:rPr>
              <a:t>This could be something intangible, such as </a:t>
            </a:r>
            <a:r>
              <a:rPr lang="en-GB" sz="3300" b="1" dirty="0">
                <a:cs typeface="Arial" panose="020B0604020202020204" pitchFamily="34" charset="0"/>
              </a:rPr>
              <a:t>the ‘BRAND’.</a:t>
            </a:r>
          </a:p>
          <a:p>
            <a:pPr marL="0" indent="0">
              <a:lnSpc>
                <a:spcPct val="120000"/>
              </a:lnSpc>
              <a:buNone/>
            </a:pPr>
            <a:r>
              <a:rPr lang="en-GB" sz="3300" dirty="0">
                <a:cs typeface="Arial" panose="020B0604020202020204" pitchFamily="34" charset="0"/>
              </a:rPr>
              <a:t>It could also be your people and your </a:t>
            </a:r>
            <a:r>
              <a:rPr lang="en-GB" sz="3300" b="1" dirty="0">
                <a:cs typeface="Arial" panose="020B0604020202020204" pitchFamily="34" charset="0"/>
              </a:rPr>
              <a:t>highly skilled and knowledgeable staff</a:t>
            </a:r>
            <a:r>
              <a:rPr lang="en-GB" sz="3300" dirty="0">
                <a:cs typeface="Arial" panose="020B0604020202020204" pitchFamily="34" charset="0"/>
              </a:rPr>
              <a:t>.</a:t>
            </a:r>
          </a:p>
          <a:p>
            <a:pPr marL="0" indent="0">
              <a:lnSpc>
                <a:spcPct val="120000"/>
              </a:lnSpc>
              <a:buNone/>
            </a:pPr>
            <a:r>
              <a:rPr lang="en-GB" sz="3300" b="1" dirty="0">
                <a:cs typeface="Arial" panose="020B0604020202020204" pitchFamily="34" charset="0"/>
              </a:rPr>
              <a:t>YOUR Customer Service</a:t>
            </a:r>
            <a:r>
              <a:rPr lang="en-GB" sz="3300" dirty="0">
                <a:cs typeface="Arial" panose="020B0604020202020204" pitchFamily="34" charset="0"/>
              </a:rPr>
              <a:t>.</a:t>
            </a:r>
          </a:p>
          <a:p>
            <a:pPr marL="0" indent="0">
              <a:lnSpc>
                <a:spcPct val="120000"/>
              </a:lnSpc>
              <a:buNone/>
            </a:pPr>
            <a:r>
              <a:rPr lang="en-GB" sz="3300" b="1" dirty="0">
                <a:cs typeface="Arial" panose="020B0604020202020204" pitchFamily="34" charset="0"/>
              </a:rPr>
              <a:t>Your LOCATION.</a:t>
            </a:r>
          </a:p>
          <a:p>
            <a:pPr marL="0" indent="0">
              <a:lnSpc>
                <a:spcPct val="120000"/>
              </a:lnSpc>
              <a:buNone/>
            </a:pPr>
            <a:r>
              <a:rPr lang="en-GB" sz="3300" b="1" dirty="0">
                <a:cs typeface="Arial" panose="020B0604020202020204" pitchFamily="34" charset="0"/>
              </a:rPr>
              <a:t>Strong leadership</a:t>
            </a:r>
            <a:r>
              <a:rPr lang="en-GB" sz="3300" dirty="0">
                <a:cs typeface="Arial" panose="020B0604020202020204" pitchFamily="34" charset="0"/>
              </a:rPr>
              <a:t>, or a great team!</a:t>
            </a:r>
          </a:p>
          <a:p>
            <a:endParaRPr lang="en-GB" dirty="0"/>
          </a:p>
        </p:txBody>
      </p:sp>
      <p:pic>
        <p:nvPicPr>
          <p:cNvPr id="5" name="Content Placeholder 4">
            <a:extLst>
              <a:ext uri="{FF2B5EF4-FFF2-40B4-BE49-F238E27FC236}">
                <a16:creationId xmlns:a16="http://schemas.microsoft.com/office/drawing/2014/main" id="{ED9AC491-C1BE-4A6F-AB74-1BA4A05221E6}"/>
              </a:ext>
            </a:extLst>
          </p:cNvPr>
          <p:cNvPicPr>
            <a:picLocks noGrp="1" noChangeAspect="1"/>
          </p:cNvPicPr>
          <p:nvPr>
            <p:ph sz="half" idx="2"/>
          </p:nvPr>
        </p:nvPicPr>
        <p:blipFill>
          <a:blip r:embed="rId3"/>
          <a:stretch>
            <a:fillRect/>
          </a:stretch>
        </p:blipFill>
        <p:spPr>
          <a:xfrm>
            <a:off x="7221353" y="1005157"/>
            <a:ext cx="3724518" cy="3941330"/>
          </a:xfrm>
          <a:prstGeom prst="rect">
            <a:avLst/>
          </a:prstGeom>
        </p:spPr>
      </p:pic>
      <p:sp>
        <p:nvSpPr>
          <p:cNvPr id="6" name="TextBox 5">
            <a:extLst>
              <a:ext uri="{FF2B5EF4-FFF2-40B4-BE49-F238E27FC236}">
                <a16:creationId xmlns:a16="http://schemas.microsoft.com/office/drawing/2014/main" id="{A3CF8692-F82E-42DE-BAA3-06B7104EB52F}"/>
              </a:ext>
            </a:extLst>
          </p:cNvPr>
          <p:cNvSpPr txBox="1"/>
          <p:nvPr/>
        </p:nvSpPr>
        <p:spPr>
          <a:xfrm>
            <a:off x="263791" y="158616"/>
            <a:ext cx="4572000" cy="523220"/>
          </a:xfrm>
          <a:prstGeom prst="rect">
            <a:avLst/>
          </a:prstGeom>
          <a:noFill/>
        </p:spPr>
        <p:txBody>
          <a:bodyPr wrap="square">
            <a:spAutoFit/>
          </a:bodyPr>
          <a:lstStyle/>
          <a:p>
            <a:pPr defTabSz="457200"/>
            <a:r>
              <a:rPr lang="en-GB" sz="2800" dirty="0">
                <a:solidFill>
                  <a:prstClr val="black"/>
                </a:solidFill>
                <a:latin typeface="Calibri" panose="020F0502020204030204"/>
              </a:rPr>
              <a:t>SWOT</a:t>
            </a:r>
            <a:r>
              <a:rPr lang="en-GB" dirty="0">
                <a:solidFill>
                  <a:prstClr val="black"/>
                </a:solidFill>
                <a:latin typeface="Calibri" panose="020F0502020204030204"/>
              </a:rPr>
              <a:t> ( Micro analysis )</a:t>
            </a:r>
          </a:p>
        </p:txBody>
      </p:sp>
      <p:sp>
        <p:nvSpPr>
          <p:cNvPr id="4" name="TextBox 3">
            <a:extLst>
              <a:ext uri="{FF2B5EF4-FFF2-40B4-BE49-F238E27FC236}">
                <a16:creationId xmlns:a16="http://schemas.microsoft.com/office/drawing/2014/main" id="{C2E358D1-8E05-2A83-E5BE-E678DB311B1C}"/>
              </a:ext>
            </a:extLst>
          </p:cNvPr>
          <p:cNvSpPr txBox="1"/>
          <p:nvPr/>
        </p:nvSpPr>
        <p:spPr>
          <a:xfrm>
            <a:off x="2515579" y="5001993"/>
            <a:ext cx="8067582" cy="923330"/>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Think of your placement and tell me something ‘specific’ </a:t>
            </a:r>
          </a:p>
          <a:p>
            <a:pPr defTabSz="457200"/>
            <a:r>
              <a:rPr lang="en-GB" dirty="0">
                <a:solidFill>
                  <a:prstClr val="black"/>
                </a:solidFill>
                <a:latin typeface="Abadi" panose="020B0604020202020204" pitchFamily="34" charset="0"/>
              </a:rPr>
              <a:t>that you feel they do better than anyone else and how you can prove it (evidence)?    (10 mins)</a:t>
            </a:r>
          </a:p>
        </p:txBody>
      </p:sp>
    </p:spTree>
    <p:extLst>
      <p:ext uri="{BB962C8B-B14F-4D97-AF65-F5344CB8AC3E}">
        <p14:creationId xmlns:p14="http://schemas.microsoft.com/office/powerpoint/2010/main" val="958599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96FA8-DCEF-4BD5-9C69-C926A0732182}"/>
              </a:ext>
            </a:extLst>
          </p:cNvPr>
          <p:cNvSpPr>
            <a:spLocks noGrp="1"/>
          </p:cNvSpPr>
          <p:nvPr>
            <p:ph type="title"/>
          </p:nvPr>
        </p:nvSpPr>
        <p:spPr>
          <a:xfrm>
            <a:off x="252449" y="-42094"/>
            <a:ext cx="4094129" cy="1325563"/>
          </a:xfrm>
        </p:spPr>
        <p:txBody>
          <a:bodyPr>
            <a:normAutofit/>
          </a:bodyPr>
          <a:lstStyle/>
          <a:p>
            <a:r>
              <a:rPr lang="en-GB" b="1" dirty="0"/>
              <a:t>Weaknesses</a:t>
            </a:r>
          </a:p>
        </p:txBody>
      </p:sp>
      <p:graphicFrame>
        <p:nvGraphicFramePr>
          <p:cNvPr id="4" name="Content Placeholder 2">
            <a:extLst>
              <a:ext uri="{FF2B5EF4-FFF2-40B4-BE49-F238E27FC236}">
                <a16:creationId xmlns:a16="http://schemas.microsoft.com/office/drawing/2014/main" id="{4375C86C-312F-4EBC-BD54-25569EE8FF8C}"/>
              </a:ext>
            </a:extLst>
          </p:cNvPr>
          <p:cNvGraphicFramePr>
            <a:graphicFrameLocks noGrp="1"/>
          </p:cNvGraphicFramePr>
          <p:nvPr>
            <p:ph idx="1"/>
            <p:extLst>
              <p:ext uri="{D42A27DB-BD31-4B8C-83A1-F6EECF244321}">
                <p14:modId xmlns:p14="http://schemas.microsoft.com/office/powerpoint/2010/main" val="3951637012"/>
              </p:ext>
            </p:extLst>
          </p:nvPr>
        </p:nvGraphicFramePr>
        <p:xfrm>
          <a:off x="6499367" y="402027"/>
          <a:ext cx="4543279" cy="45445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5D440F86-A8B9-4E14-AD8D-3B6301CC76A3}"/>
              </a:ext>
            </a:extLst>
          </p:cNvPr>
          <p:cNvPicPr>
            <a:picLocks noChangeAspect="1"/>
          </p:cNvPicPr>
          <p:nvPr/>
        </p:nvPicPr>
        <p:blipFill>
          <a:blip r:embed="rId7"/>
          <a:stretch>
            <a:fillRect/>
          </a:stretch>
        </p:blipFill>
        <p:spPr>
          <a:xfrm>
            <a:off x="252449" y="1025420"/>
            <a:ext cx="3583036" cy="355616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29C955CE-327A-8669-9570-683FF4BD1BC2}"/>
              </a:ext>
            </a:extLst>
          </p:cNvPr>
          <p:cNvSpPr txBox="1"/>
          <p:nvPr/>
        </p:nvSpPr>
        <p:spPr>
          <a:xfrm>
            <a:off x="1773975" y="4946559"/>
            <a:ext cx="8067582" cy="1200329"/>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For the same brand, what are their weakness (these can be hard to find as companies don’t like to advertise their weaknesses, a good place to look is reviews sites! Trip advisor, amazon product reviews, you tube/social media etc.. (10 mins)</a:t>
            </a:r>
          </a:p>
        </p:txBody>
      </p:sp>
    </p:spTree>
    <p:extLst>
      <p:ext uri="{BB962C8B-B14F-4D97-AF65-F5344CB8AC3E}">
        <p14:creationId xmlns:p14="http://schemas.microsoft.com/office/powerpoint/2010/main" val="2474589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069FD-98CA-4C39-AEEB-6B6EFE912BF7}"/>
              </a:ext>
            </a:extLst>
          </p:cNvPr>
          <p:cNvSpPr>
            <a:spLocks noGrp="1"/>
          </p:cNvSpPr>
          <p:nvPr>
            <p:ph type="title"/>
          </p:nvPr>
        </p:nvSpPr>
        <p:spPr>
          <a:xfrm>
            <a:off x="6856766" y="332656"/>
            <a:ext cx="3682752" cy="562074"/>
          </a:xfrm>
        </p:spPr>
        <p:txBody>
          <a:bodyPr anchor="ctr">
            <a:normAutofit/>
          </a:bodyPr>
          <a:lstStyle/>
          <a:p>
            <a:r>
              <a:rPr lang="en-GB" sz="3200" b="1" dirty="0"/>
              <a:t>Opportunities</a:t>
            </a:r>
            <a:endParaRPr lang="en-GB" sz="3200" dirty="0"/>
          </a:p>
        </p:txBody>
      </p:sp>
      <p:sp>
        <p:nvSpPr>
          <p:cNvPr id="3" name="Content Placeholder 2">
            <a:extLst>
              <a:ext uri="{FF2B5EF4-FFF2-40B4-BE49-F238E27FC236}">
                <a16:creationId xmlns:a16="http://schemas.microsoft.com/office/drawing/2014/main" id="{8E5A68BF-068D-4347-A215-629F19B3A14A}"/>
              </a:ext>
            </a:extLst>
          </p:cNvPr>
          <p:cNvSpPr>
            <a:spLocks noGrp="1"/>
          </p:cNvSpPr>
          <p:nvPr>
            <p:ph sz="half" idx="1"/>
          </p:nvPr>
        </p:nvSpPr>
        <p:spPr>
          <a:xfrm>
            <a:off x="1752972" y="341754"/>
            <a:ext cx="4919092" cy="4455399"/>
          </a:xfrm>
        </p:spPr>
        <p:txBody>
          <a:bodyPr>
            <a:normAutofit fontScale="62500" lnSpcReduction="20000"/>
          </a:bodyPr>
          <a:lstStyle/>
          <a:p>
            <a:pPr marL="0" indent="0">
              <a:lnSpc>
                <a:spcPct val="120000"/>
              </a:lnSpc>
              <a:buNone/>
            </a:pPr>
            <a:r>
              <a:rPr lang="en-GB" sz="3400" dirty="0"/>
              <a:t>Marketing team - </a:t>
            </a:r>
            <a:r>
              <a:rPr lang="en-GB" sz="3400" b="1" dirty="0"/>
              <a:t>That’s an opportunity. </a:t>
            </a:r>
          </a:p>
          <a:p>
            <a:pPr marL="0" indent="0">
              <a:lnSpc>
                <a:spcPct val="120000"/>
              </a:lnSpc>
              <a:buNone/>
            </a:pPr>
            <a:r>
              <a:rPr lang="en-GB" sz="3400" dirty="0"/>
              <a:t>Is your company developing an innovative new idea that will open up NEW markets or demographics? </a:t>
            </a:r>
            <a:r>
              <a:rPr lang="en-GB" sz="3400" b="1" dirty="0"/>
              <a:t>That’s another opportunity.</a:t>
            </a:r>
          </a:p>
          <a:p>
            <a:pPr marL="0" indent="0">
              <a:lnSpc>
                <a:spcPct val="120000"/>
              </a:lnSpc>
              <a:buNone/>
            </a:pPr>
            <a:r>
              <a:rPr lang="en-GB" sz="3400" dirty="0"/>
              <a:t>Press/</a:t>
            </a:r>
            <a:r>
              <a:rPr lang="en-GB" sz="3400" b="1" dirty="0"/>
              <a:t>MEDIA coverage </a:t>
            </a:r>
            <a:r>
              <a:rPr lang="en-GB" sz="3400" dirty="0"/>
              <a:t>of your company.</a:t>
            </a:r>
          </a:p>
          <a:p>
            <a:pPr marL="0" indent="0">
              <a:lnSpc>
                <a:spcPct val="120000"/>
              </a:lnSpc>
              <a:buNone/>
            </a:pPr>
            <a:r>
              <a:rPr lang="en-GB" sz="3400" b="1" dirty="0"/>
              <a:t>FEW </a:t>
            </a:r>
            <a:r>
              <a:rPr lang="en-GB" sz="3400" dirty="0"/>
              <a:t>competitors in your area.</a:t>
            </a:r>
          </a:p>
          <a:p>
            <a:pPr marL="0" indent="0">
              <a:lnSpc>
                <a:spcPct val="120000"/>
              </a:lnSpc>
              <a:buNone/>
            </a:pPr>
            <a:r>
              <a:rPr lang="en-GB" sz="3400" dirty="0"/>
              <a:t>A SWOT analysis covers everything you could do to  grow as a company or advance your organization’s mission.</a:t>
            </a:r>
          </a:p>
          <a:p>
            <a:pPr>
              <a:lnSpc>
                <a:spcPct val="90000"/>
              </a:lnSpc>
            </a:pPr>
            <a:endParaRPr lang="en-GB" sz="1500" dirty="0"/>
          </a:p>
        </p:txBody>
      </p:sp>
      <p:pic>
        <p:nvPicPr>
          <p:cNvPr id="4" name="Picture 3" descr="Logo, company name&#10;&#10;Description automatically generated">
            <a:extLst>
              <a:ext uri="{FF2B5EF4-FFF2-40B4-BE49-F238E27FC236}">
                <a16:creationId xmlns:a16="http://schemas.microsoft.com/office/drawing/2014/main" id="{C4DF3306-3D30-4B5D-8340-51B49B7C2C06}"/>
              </a:ext>
            </a:extLst>
          </p:cNvPr>
          <p:cNvPicPr>
            <a:picLocks noChangeAspect="1"/>
          </p:cNvPicPr>
          <p:nvPr/>
        </p:nvPicPr>
        <p:blipFill>
          <a:blip r:embed="rId3"/>
          <a:stretch>
            <a:fillRect/>
          </a:stretch>
        </p:blipFill>
        <p:spPr>
          <a:xfrm>
            <a:off x="6886121" y="1196753"/>
            <a:ext cx="3148556" cy="3124943"/>
          </a:xfrm>
          <a:prstGeom prst="rect">
            <a:avLst/>
          </a:prstGeom>
          <a:noFill/>
        </p:spPr>
      </p:pic>
      <p:sp>
        <p:nvSpPr>
          <p:cNvPr id="5" name="TextBox 4">
            <a:extLst>
              <a:ext uri="{FF2B5EF4-FFF2-40B4-BE49-F238E27FC236}">
                <a16:creationId xmlns:a16="http://schemas.microsoft.com/office/drawing/2014/main" id="{5B3FCFAD-D0A0-AB6E-F00B-3AE2F1B79D7D}"/>
              </a:ext>
            </a:extLst>
          </p:cNvPr>
          <p:cNvSpPr txBox="1"/>
          <p:nvPr/>
        </p:nvSpPr>
        <p:spPr>
          <a:xfrm>
            <a:off x="2135560" y="4437112"/>
            <a:ext cx="8067582" cy="1477328"/>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For the same brand, find an opportunity (Again a good place to look is reviews sites! Often a weakness and opportunity can be the same thing! Find a link which you think shows an opportunity (Not the same link as your weakness) and post in the </a:t>
            </a:r>
            <a:r>
              <a:rPr lang="en-GB" dirty="0" err="1">
                <a:solidFill>
                  <a:prstClr val="black"/>
                </a:solidFill>
                <a:latin typeface="Abadi" panose="020B0604020202020204" pitchFamily="34" charset="0"/>
              </a:rPr>
              <a:t>chatbox</a:t>
            </a:r>
            <a:r>
              <a:rPr lang="en-GB" dirty="0">
                <a:solidFill>
                  <a:prstClr val="black"/>
                </a:solidFill>
                <a:latin typeface="Abadi" panose="020B0604020202020204" pitchFamily="34" charset="0"/>
              </a:rPr>
              <a:t> with a short explanation of what the link says and explain what the opportunity is.  (10 mins)</a:t>
            </a:r>
          </a:p>
        </p:txBody>
      </p:sp>
      <p:sp>
        <p:nvSpPr>
          <p:cNvPr id="6" name="Content Placeholder 2">
            <a:extLst>
              <a:ext uri="{FF2B5EF4-FFF2-40B4-BE49-F238E27FC236}">
                <a16:creationId xmlns:a16="http://schemas.microsoft.com/office/drawing/2014/main" id="{A767EAD5-4810-5144-26A8-5B2400C44AE6}"/>
              </a:ext>
            </a:extLst>
          </p:cNvPr>
          <p:cNvSpPr txBox="1">
            <a:spLocks/>
          </p:cNvSpPr>
          <p:nvPr/>
        </p:nvSpPr>
        <p:spPr>
          <a:xfrm>
            <a:off x="12804576" y="3464031"/>
            <a:ext cx="4919092" cy="260158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GB" sz="1200" b="1" dirty="0">
                <a:solidFill>
                  <a:prstClr val="black"/>
                </a:solidFill>
                <a:latin typeface="Calibri" panose="020F0502020204030204"/>
              </a:rPr>
              <a:t>TOWS </a:t>
            </a:r>
          </a:p>
          <a:p>
            <a:pPr marL="0" indent="0">
              <a:lnSpc>
                <a:spcPct val="120000"/>
              </a:lnSpc>
              <a:buNone/>
            </a:pPr>
            <a:r>
              <a:rPr lang="en-GB" sz="1200" b="1" dirty="0">
                <a:solidFill>
                  <a:prstClr val="black"/>
                </a:solidFill>
                <a:latin typeface="Calibri" panose="020F0502020204030204"/>
              </a:rPr>
              <a:t>Exploring strategy </a:t>
            </a:r>
          </a:p>
          <a:p>
            <a:pPr marL="0" indent="0">
              <a:lnSpc>
                <a:spcPct val="120000"/>
              </a:lnSpc>
              <a:buNone/>
            </a:pPr>
            <a:r>
              <a:rPr lang="en-GB" sz="1200" b="1" dirty="0">
                <a:solidFill>
                  <a:prstClr val="black"/>
                </a:solidFill>
                <a:latin typeface="Calibri" panose="020F0502020204030204"/>
              </a:rPr>
              <a:t>Whittington, Etal</a:t>
            </a:r>
          </a:p>
        </p:txBody>
      </p:sp>
    </p:spTree>
    <p:extLst>
      <p:ext uri="{BB962C8B-B14F-4D97-AF65-F5344CB8AC3E}">
        <p14:creationId xmlns:p14="http://schemas.microsoft.com/office/powerpoint/2010/main" val="2625166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35747-4A2E-4FF2-85A6-6A140B135185}"/>
              </a:ext>
            </a:extLst>
          </p:cNvPr>
          <p:cNvSpPr>
            <a:spLocks noGrp="1"/>
          </p:cNvSpPr>
          <p:nvPr>
            <p:ph type="title"/>
          </p:nvPr>
        </p:nvSpPr>
        <p:spPr>
          <a:xfrm>
            <a:off x="263978" y="-117817"/>
            <a:ext cx="3046982" cy="1043409"/>
          </a:xfrm>
        </p:spPr>
        <p:txBody>
          <a:bodyPr>
            <a:normAutofit/>
          </a:bodyPr>
          <a:lstStyle/>
          <a:p>
            <a:r>
              <a:rPr lang="en-GB" sz="3100" b="1" dirty="0"/>
              <a:t>Threats</a:t>
            </a:r>
            <a:endParaRPr lang="en-GB" sz="3100" dirty="0"/>
          </a:p>
        </p:txBody>
      </p:sp>
      <p:graphicFrame>
        <p:nvGraphicFramePr>
          <p:cNvPr id="4" name="Content Placeholder 2">
            <a:extLst>
              <a:ext uri="{FF2B5EF4-FFF2-40B4-BE49-F238E27FC236}">
                <a16:creationId xmlns:a16="http://schemas.microsoft.com/office/drawing/2014/main" id="{9BC46A71-1BD8-41F9-9F9E-5531BA84CE7B}"/>
              </a:ext>
            </a:extLst>
          </p:cNvPr>
          <p:cNvGraphicFramePr>
            <a:graphicFrameLocks noGrp="1"/>
          </p:cNvGraphicFramePr>
          <p:nvPr>
            <p:ph idx="1"/>
            <p:extLst>
              <p:ext uri="{D42A27DB-BD31-4B8C-83A1-F6EECF244321}">
                <p14:modId xmlns:p14="http://schemas.microsoft.com/office/powerpoint/2010/main" val="1974686028"/>
              </p:ext>
            </p:extLst>
          </p:nvPr>
        </p:nvGraphicFramePr>
        <p:xfrm>
          <a:off x="452282" y="742596"/>
          <a:ext cx="3599228" cy="27666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BE0E461F-92D9-1890-7F74-39EBD0ACF754}"/>
              </a:ext>
            </a:extLst>
          </p:cNvPr>
          <p:cNvSpPr txBox="1"/>
          <p:nvPr/>
        </p:nvSpPr>
        <p:spPr>
          <a:xfrm>
            <a:off x="847021" y="5079949"/>
            <a:ext cx="4927878" cy="1200329"/>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For the same brand find a threat </a:t>
            </a:r>
            <a:r>
              <a:rPr lang="en-GB" b="1" dirty="0">
                <a:solidFill>
                  <a:prstClr val="black"/>
                </a:solidFill>
                <a:latin typeface="Abadi" panose="020B0604020202020204" pitchFamily="34" charset="0"/>
              </a:rPr>
              <a:t>(This time I want you to find something using the Library!) </a:t>
            </a:r>
            <a:r>
              <a:rPr lang="en-GB" dirty="0">
                <a:solidFill>
                  <a:prstClr val="black"/>
                </a:solidFill>
                <a:latin typeface="Abadi" panose="020B0604020202020204" pitchFamily="34" charset="0"/>
              </a:rPr>
              <a:t>Find an academic report which you think shows a Threat (20 mins)</a:t>
            </a:r>
          </a:p>
        </p:txBody>
      </p:sp>
      <p:pic>
        <p:nvPicPr>
          <p:cNvPr id="11" name="Picture 10">
            <a:extLst>
              <a:ext uri="{FF2B5EF4-FFF2-40B4-BE49-F238E27FC236}">
                <a16:creationId xmlns:a16="http://schemas.microsoft.com/office/drawing/2014/main" id="{BCBE4C71-3A0F-85DD-EA89-21B50F4D125C}"/>
              </a:ext>
            </a:extLst>
          </p:cNvPr>
          <p:cNvPicPr>
            <a:picLocks noChangeAspect="1"/>
          </p:cNvPicPr>
          <p:nvPr/>
        </p:nvPicPr>
        <p:blipFill>
          <a:blip r:embed="rId8"/>
          <a:stretch>
            <a:fillRect/>
          </a:stretch>
        </p:blipFill>
        <p:spPr>
          <a:xfrm>
            <a:off x="4351734" y="1977903"/>
            <a:ext cx="1919990" cy="3062683"/>
          </a:xfrm>
          <a:prstGeom prst="rect">
            <a:avLst/>
          </a:prstGeom>
        </p:spPr>
      </p:pic>
      <p:cxnSp>
        <p:nvCxnSpPr>
          <p:cNvPr id="13" name="Straight Arrow Connector 12">
            <a:extLst>
              <a:ext uri="{FF2B5EF4-FFF2-40B4-BE49-F238E27FC236}">
                <a16:creationId xmlns:a16="http://schemas.microsoft.com/office/drawing/2014/main" id="{E6343889-5AB7-3046-D3B4-E474ADBC774C}"/>
              </a:ext>
            </a:extLst>
          </p:cNvPr>
          <p:cNvCxnSpPr>
            <a:cxnSpLocks/>
          </p:cNvCxnSpPr>
          <p:nvPr/>
        </p:nvCxnSpPr>
        <p:spPr>
          <a:xfrm>
            <a:off x="3270304" y="3932920"/>
            <a:ext cx="108143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A22A154A-9390-5324-EDC2-1E92CAE27514}"/>
              </a:ext>
            </a:extLst>
          </p:cNvPr>
          <p:cNvSpPr txBox="1"/>
          <p:nvPr/>
        </p:nvSpPr>
        <p:spPr>
          <a:xfrm>
            <a:off x="1220600" y="3548608"/>
            <a:ext cx="2246503" cy="1200329"/>
          </a:xfrm>
          <a:prstGeom prst="rect">
            <a:avLst/>
          </a:prstGeom>
          <a:noFill/>
        </p:spPr>
        <p:txBody>
          <a:bodyPr wrap="square" rtlCol="0">
            <a:spAutoFit/>
          </a:bodyPr>
          <a:lstStyle/>
          <a:p>
            <a:pPr defTabSz="457200"/>
            <a:r>
              <a:rPr lang="en-GB" dirty="0">
                <a:solidFill>
                  <a:prstClr val="black"/>
                </a:solidFill>
                <a:latin typeface="Calibri" panose="020F0502020204030204"/>
              </a:rPr>
              <a:t>Once your search results appear try some of the different types of resources</a:t>
            </a:r>
          </a:p>
        </p:txBody>
      </p:sp>
      <p:sp>
        <p:nvSpPr>
          <p:cNvPr id="6" name="TextBox 5">
            <a:extLst>
              <a:ext uri="{FF2B5EF4-FFF2-40B4-BE49-F238E27FC236}">
                <a16:creationId xmlns:a16="http://schemas.microsoft.com/office/drawing/2014/main" id="{4E148AAF-04AA-B0CB-B330-4C4C0FF10148}"/>
              </a:ext>
            </a:extLst>
          </p:cNvPr>
          <p:cNvSpPr txBox="1"/>
          <p:nvPr/>
        </p:nvSpPr>
        <p:spPr>
          <a:xfrm>
            <a:off x="6768549" y="4870578"/>
            <a:ext cx="5423452" cy="646331"/>
          </a:xfrm>
          <a:prstGeom prst="rect">
            <a:avLst/>
          </a:prstGeom>
          <a:noFill/>
        </p:spPr>
        <p:txBody>
          <a:bodyPr wrap="square" rtlCol="0">
            <a:spAutoFit/>
          </a:bodyPr>
          <a:lstStyle/>
          <a:p>
            <a:pPr defTabSz="457200"/>
            <a:r>
              <a:rPr lang="en-GB" dirty="0">
                <a:solidFill>
                  <a:prstClr val="black"/>
                </a:solidFill>
                <a:latin typeface="Calibri" panose="020F0502020204030204"/>
              </a:rPr>
              <a:t>If ‘threat to’ does not bring anything useful try other search terms </a:t>
            </a:r>
            <a:r>
              <a:rPr lang="en-GB" dirty="0" err="1">
                <a:solidFill>
                  <a:prstClr val="black"/>
                </a:solidFill>
                <a:latin typeface="Calibri" panose="020F0502020204030204"/>
              </a:rPr>
              <a:t>e.g</a:t>
            </a:r>
            <a:r>
              <a:rPr lang="en-GB" dirty="0">
                <a:solidFill>
                  <a:prstClr val="black"/>
                </a:solidFill>
                <a:latin typeface="Calibri" panose="020F0502020204030204"/>
              </a:rPr>
              <a:t> brand name, or industry news/threats.</a:t>
            </a:r>
          </a:p>
        </p:txBody>
      </p:sp>
      <p:pic>
        <p:nvPicPr>
          <p:cNvPr id="10" name="Picture 9">
            <a:extLst>
              <a:ext uri="{FF2B5EF4-FFF2-40B4-BE49-F238E27FC236}">
                <a16:creationId xmlns:a16="http://schemas.microsoft.com/office/drawing/2014/main" id="{19C8BA49-BABC-D5F7-538C-29994DCA787F}"/>
              </a:ext>
            </a:extLst>
          </p:cNvPr>
          <p:cNvPicPr>
            <a:picLocks noChangeAspect="1"/>
          </p:cNvPicPr>
          <p:nvPr/>
        </p:nvPicPr>
        <p:blipFill>
          <a:blip r:embed="rId9"/>
          <a:stretch>
            <a:fillRect/>
          </a:stretch>
        </p:blipFill>
        <p:spPr>
          <a:xfrm>
            <a:off x="7148929" y="129712"/>
            <a:ext cx="4619225" cy="4619225"/>
          </a:xfrm>
          <a:prstGeom prst="rect">
            <a:avLst/>
          </a:prstGeom>
        </p:spPr>
      </p:pic>
    </p:spTree>
    <p:extLst>
      <p:ext uri="{BB962C8B-B14F-4D97-AF65-F5344CB8AC3E}">
        <p14:creationId xmlns:p14="http://schemas.microsoft.com/office/powerpoint/2010/main" val="2898586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par>
                                <p:cTn id="15" presetID="10" presetClass="entr" presetSubtype="0" fill="hold" nodeType="with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par>
                          <p:cTn id="18" fill="hold">
                            <p:stCondLst>
                              <p:cond delay="1000"/>
                            </p:stCondLst>
                            <p:childTnLst>
                              <p:par>
                                <p:cTn id="19" presetID="10" presetClass="entr" presetSubtype="0" fill="hold" grpId="0" nodeType="after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4"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2D797E3B-077F-0131-69B6-4D01F308F4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48"/>
          <a:stretch/>
        </p:blipFill>
        <p:spPr bwMode="auto">
          <a:xfrm>
            <a:off x="2783632" y="260649"/>
            <a:ext cx="6228692" cy="458438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F205FB5-FD5F-77E9-D93C-A359030A718A}"/>
              </a:ext>
            </a:extLst>
          </p:cNvPr>
          <p:cNvSpPr txBox="1">
            <a:spLocks/>
          </p:cNvSpPr>
          <p:nvPr/>
        </p:nvSpPr>
        <p:spPr>
          <a:xfrm>
            <a:off x="4943872" y="4941169"/>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prstClr val="black"/>
                </a:solidFill>
                <a:latin typeface="Calibri Light" panose="020F0302020204030204"/>
              </a:rPr>
              <a:t>15 mins</a:t>
            </a:r>
            <a:br>
              <a:rPr lang="en-GB" dirty="0">
                <a:solidFill>
                  <a:prstClr val="black"/>
                </a:solidFill>
                <a:latin typeface="Calibri Light" panose="020F0302020204030204"/>
              </a:rPr>
            </a:br>
            <a:endParaRPr lang="en-GB" dirty="0">
              <a:solidFill>
                <a:prstClr val="black"/>
              </a:solidFill>
              <a:latin typeface="Calibri Light" panose="020F0302020204030204"/>
            </a:endParaRPr>
          </a:p>
        </p:txBody>
      </p:sp>
    </p:spTree>
    <p:extLst>
      <p:ext uri="{BB962C8B-B14F-4D97-AF65-F5344CB8AC3E}">
        <p14:creationId xmlns:p14="http://schemas.microsoft.com/office/powerpoint/2010/main" val="222857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8112332" y="16851"/>
            <a:ext cx="7886700" cy="1325563"/>
          </a:xfrm>
        </p:spPr>
        <p:txBody>
          <a:bodyPr/>
          <a:lstStyle/>
          <a:p>
            <a:r>
              <a:rPr lang="en-GB" dirty="0"/>
              <a:t>Customers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6066881" y="1370099"/>
            <a:ext cx="4464497" cy="4346094"/>
          </a:xfrm>
        </p:spPr>
        <p:txBody>
          <a:bodyPr/>
          <a:lstStyle/>
          <a:p>
            <a:pPr marL="0" indent="0">
              <a:buNone/>
            </a:pPr>
            <a:r>
              <a:rPr lang="en-GB" sz="2000" dirty="0"/>
              <a:t>Segmentation variables</a:t>
            </a:r>
          </a:p>
          <a:p>
            <a:pPr marL="0" indent="0">
              <a:buNone/>
            </a:pPr>
            <a:r>
              <a:rPr lang="en-GB" sz="2000" dirty="0"/>
              <a:t>Seasons/trends/events?</a:t>
            </a:r>
          </a:p>
          <a:p>
            <a:pPr marL="0" indent="0">
              <a:buNone/>
            </a:pPr>
            <a:r>
              <a:rPr lang="en-GB" sz="2000" dirty="0"/>
              <a:t>What does the ideal customer look like? </a:t>
            </a:r>
          </a:p>
          <a:p>
            <a:pPr marL="0" indent="0">
              <a:buNone/>
            </a:pPr>
            <a:r>
              <a:rPr lang="en-GB" sz="2000" dirty="0"/>
              <a:t>Who is purchasing our product?</a:t>
            </a:r>
          </a:p>
          <a:p>
            <a:pPr marL="0" indent="0">
              <a:buNone/>
            </a:pPr>
            <a:r>
              <a:rPr lang="en-GB" sz="2000" dirty="0"/>
              <a:t>Which products have good/bad reviews?</a:t>
            </a:r>
          </a:p>
          <a:p>
            <a:pPr marL="0" indent="0">
              <a:buNone/>
            </a:pPr>
            <a:r>
              <a:rPr lang="en-GB" sz="2000" dirty="0"/>
              <a:t>What do they think of us?</a:t>
            </a:r>
          </a:p>
          <a:p>
            <a:pPr marL="0" indent="0">
              <a:buNone/>
            </a:pPr>
            <a:r>
              <a:rPr lang="en-GB" sz="2000" dirty="0"/>
              <a:t>What common complaints/praise?</a:t>
            </a:r>
          </a:p>
          <a:p>
            <a:pPr marL="0" indent="0">
              <a:buNone/>
            </a:pPr>
            <a:r>
              <a:rPr lang="en-GB" sz="2000" dirty="0"/>
              <a:t>How do customers like to engage with my brand?</a:t>
            </a:r>
          </a:p>
          <a:p>
            <a:pPr marL="0" indent="0">
              <a:buNone/>
            </a:pPr>
            <a:endParaRPr lang="en-GB" sz="1800" dirty="0"/>
          </a:p>
          <a:p>
            <a:pPr marL="0" indent="0">
              <a:buNone/>
            </a:pPr>
            <a:endParaRPr lang="en-GB" sz="1800" dirty="0"/>
          </a:p>
          <a:p>
            <a:pPr marL="0" indent="0">
              <a:buNone/>
            </a:pPr>
            <a:endParaRPr lang="en-GB" dirty="0"/>
          </a:p>
          <a:p>
            <a:pPr marL="0" indent="0">
              <a:buNone/>
            </a:pPr>
            <a:endParaRPr lang="en-GB" dirty="0"/>
          </a:p>
        </p:txBody>
      </p:sp>
      <p:pic>
        <p:nvPicPr>
          <p:cNvPr id="10" name="Picture 9">
            <a:extLst>
              <a:ext uri="{FF2B5EF4-FFF2-40B4-BE49-F238E27FC236}">
                <a16:creationId xmlns:a16="http://schemas.microsoft.com/office/drawing/2014/main" id="{6EDA7EFB-0ECA-8793-BA3E-203DEBE2909D}"/>
              </a:ext>
            </a:extLst>
          </p:cNvPr>
          <p:cNvPicPr>
            <a:picLocks noChangeAspect="1"/>
          </p:cNvPicPr>
          <p:nvPr/>
        </p:nvPicPr>
        <p:blipFill rotWithShape="1">
          <a:blip r:embed="rId2"/>
          <a:srcRect l="22494" t="27334" r="58899"/>
          <a:stretch/>
        </p:blipFill>
        <p:spPr>
          <a:xfrm>
            <a:off x="10204864" y="116255"/>
            <a:ext cx="1656185" cy="2077708"/>
          </a:xfrm>
          <a:prstGeom prst="rect">
            <a:avLst/>
          </a:prstGeom>
        </p:spPr>
      </p:pic>
      <p:pic>
        <p:nvPicPr>
          <p:cNvPr id="11" name="Picture 10">
            <a:extLst>
              <a:ext uri="{FF2B5EF4-FFF2-40B4-BE49-F238E27FC236}">
                <a16:creationId xmlns:a16="http://schemas.microsoft.com/office/drawing/2014/main" id="{0DBA0DC2-8C00-D9B7-7C81-1998EE438A45}"/>
              </a:ext>
            </a:extLst>
          </p:cNvPr>
          <p:cNvPicPr>
            <a:picLocks noChangeAspect="1"/>
          </p:cNvPicPr>
          <p:nvPr/>
        </p:nvPicPr>
        <p:blipFill>
          <a:blip r:embed="rId3"/>
          <a:stretch>
            <a:fillRect/>
          </a:stretch>
        </p:blipFill>
        <p:spPr>
          <a:xfrm>
            <a:off x="410399" y="116255"/>
            <a:ext cx="4946792" cy="3869940"/>
          </a:xfrm>
          <a:prstGeom prst="rect">
            <a:avLst/>
          </a:prstGeom>
        </p:spPr>
      </p:pic>
      <p:pic>
        <p:nvPicPr>
          <p:cNvPr id="12" name="Picture 11">
            <a:extLst>
              <a:ext uri="{FF2B5EF4-FFF2-40B4-BE49-F238E27FC236}">
                <a16:creationId xmlns:a16="http://schemas.microsoft.com/office/drawing/2014/main" id="{7DA2C167-6EE8-1DE4-D91A-51FDE1D0DA20}"/>
              </a:ext>
            </a:extLst>
          </p:cNvPr>
          <p:cNvPicPr>
            <a:picLocks noChangeAspect="1"/>
          </p:cNvPicPr>
          <p:nvPr/>
        </p:nvPicPr>
        <p:blipFill>
          <a:blip r:embed="rId4"/>
          <a:stretch>
            <a:fillRect/>
          </a:stretch>
        </p:blipFill>
        <p:spPr>
          <a:xfrm>
            <a:off x="410399" y="3894755"/>
            <a:ext cx="5054115" cy="1821438"/>
          </a:xfrm>
          <a:prstGeom prst="rect">
            <a:avLst/>
          </a:prstGeom>
        </p:spPr>
      </p:pic>
    </p:spTree>
    <p:extLst>
      <p:ext uri="{BB962C8B-B14F-4D97-AF65-F5344CB8AC3E}">
        <p14:creationId xmlns:p14="http://schemas.microsoft.com/office/powerpoint/2010/main" val="1655135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tarbucks kicks off $10m 'moon shot' on recyclable cups | News | The Grocer">
            <a:extLst>
              <a:ext uri="{FF2B5EF4-FFF2-40B4-BE49-F238E27FC236}">
                <a16:creationId xmlns:a16="http://schemas.microsoft.com/office/drawing/2014/main" id="{C02C4A2A-8308-4668-9E1D-4B80AA2C3F1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482" r="1" b="1"/>
          <a:stretch/>
        </p:blipFill>
        <p:spPr bwMode="auto">
          <a:xfrm>
            <a:off x="0" y="30554"/>
            <a:ext cx="72522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804779B-2B16-4DDC-AF67-1B3AAA66A25C}"/>
              </a:ext>
            </a:extLst>
          </p:cNvPr>
          <p:cNvSpPr>
            <a:spLocks noGrp="1"/>
          </p:cNvSpPr>
          <p:nvPr>
            <p:ph type="title"/>
          </p:nvPr>
        </p:nvSpPr>
        <p:spPr>
          <a:xfrm>
            <a:off x="7550394" y="232945"/>
            <a:ext cx="3315780" cy="1899912"/>
          </a:xfrm>
        </p:spPr>
        <p:txBody>
          <a:bodyPr>
            <a:normAutofit/>
          </a:bodyPr>
          <a:lstStyle/>
          <a:p>
            <a:r>
              <a:rPr lang="en-GB" sz="3500" dirty="0"/>
              <a:t>Market segments:</a:t>
            </a:r>
          </a:p>
        </p:txBody>
      </p:sp>
      <p:sp>
        <p:nvSpPr>
          <p:cNvPr id="3" name="Content Placeholder 2">
            <a:extLst>
              <a:ext uri="{FF2B5EF4-FFF2-40B4-BE49-F238E27FC236}">
                <a16:creationId xmlns:a16="http://schemas.microsoft.com/office/drawing/2014/main" id="{949D959F-003D-4633-9D7F-267EDB141616}"/>
              </a:ext>
            </a:extLst>
          </p:cNvPr>
          <p:cNvSpPr>
            <a:spLocks noGrp="1"/>
          </p:cNvSpPr>
          <p:nvPr>
            <p:ph idx="1"/>
          </p:nvPr>
        </p:nvSpPr>
        <p:spPr>
          <a:xfrm>
            <a:off x="7550394" y="1665718"/>
            <a:ext cx="4356684" cy="4044107"/>
          </a:xfrm>
        </p:spPr>
        <p:txBody>
          <a:bodyPr>
            <a:normAutofit/>
          </a:bodyPr>
          <a:lstStyle/>
          <a:p>
            <a:pPr marL="0" indent="0">
              <a:buNone/>
            </a:pPr>
            <a:endParaRPr lang="en-GB" sz="1400" dirty="0"/>
          </a:p>
          <a:p>
            <a:pPr marL="0" indent="0">
              <a:buNone/>
            </a:pPr>
            <a:r>
              <a:rPr lang="en-GB" sz="1400" dirty="0"/>
              <a:t>Marketing works best when you have a clear idea of who is likely to buy from you. For Starbucks there are many potential segments – these are just examples:</a:t>
            </a:r>
          </a:p>
          <a:p>
            <a:r>
              <a:rPr lang="en-GB" sz="1400" dirty="0"/>
              <a:t>Commuters</a:t>
            </a:r>
          </a:p>
          <a:p>
            <a:r>
              <a:rPr lang="en-GB" sz="1400" dirty="0"/>
              <a:t>Students </a:t>
            </a:r>
          </a:p>
          <a:p>
            <a:r>
              <a:rPr lang="en-GB" sz="1400" dirty="0"/>
              <a:t>People on a shopping trip</a:t>
            </a:r>
          </a:p>
          <a:p>
            <a:r>
              <a:rPr lang="en-GB" sz="1400" dirty="0"/>
              <a:t>18-55</a:t>
            </a:r>
          </a:p>
          <a:p>
            <a:r>
              <a:rPr lang="en-GB" sz="1400" dirty="0"/>
              <a:t>Higher income etc.. </a:t>
            </a:r>
          </a:p>
        </p:txBody>
      </p:sp>
    </p:spTree>
    <p:extLst>
      <p:ext uri="{BB962C8B-B14F-4D97-AF65-F5344CB8AC3E}">
        <p14:creationId xmlns:p14="http://schemas.microsoft.com/office/powerpoint/2010/main" val="34629300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37367" y="194807"/>
            <a:ext cx="2564892" cy="1463040"/>
          </a:xfrm>
        </p:spPr>
        <p:txBody>
          <a:bodyPr vert="horz" lIns="68580" tIns="34290" rIns="68580" bIns="34290" rtlCol="0" anchor="ctr">
            <a:normAutofit/>
          </a:bodyPr>
          <a:lstStyle/>
          <a:p>
            <a:r>
              <a:rPr lang="en-US" dirty="0"/>
              <a:t>Segmentation variables</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6569764" y="4124739"/>
            <a:ext cx="5622235" cy="1463040"/>
          </a:xfrm>
        </p:spPr>
        <p:txBody>
          <a:bodyPr vert="horz" lIns="68580" tIns="34290" rIns="68580" bIns="34290" rtlCol="0" anchor="ctr">
            <a:normAutofit/>
          </a:bodyPr>
          <a:lstStyle/>
          <a:p>
            <a:pPr marL="0" indent="0">
              <a:buNone/>
            </a:pPr>
            <a:r>
              <a:rPr lang="en-GB" sz="1600" dirty="0"/>
              <a:t>Segmentation is the process of breaking down the market into groups of customers with similar needs. </a:t>
            </a:r>
            <a:r>
              <a:rPr lang="en-US" sz="1600" dirty="0"/>
              <a:t>These four categories can be used to assess and group consumers.</a:t>
            </a:r>
          </a:p>
        </p:txBody>
      </p:sp>
      <p:pic>
        <p:nvPicPr>
          <p:cNvPr id="7" name="Picture 6">
            <a:extLst>
              <a:ext uri="{FF2B5EF4-FFF2-40B4-BE49-F238E27FC236}">
                <a16:creationId xmlns:a16="http://schemas.microsoft.com/office/drawing/2014/main" id="{7B6DA36D-BFF2-E6F9-0266-89579027AACC}"/>
              </a:ext>
            </a:extLst>
          </p:cNvPr>
          <p:cNvPicPr>
            <a:picLocks noChangeAspect="1"/>
          </p:cNvPicPr>
          <p:nvPr/>
        </p:nvPicPr>
        <p:blipFill>
          <a:blip r:embed="rId2"/>
          <a:stretch>
            <a:fillRect/>
          </a:stretch>
        </p:blipFill>
        <p:spPr>
          <a:xfrm>
            <a:off x="6764093" y="194807"/>
            <a:ext cx="5051169" cy="3367446"/>
          </a:xfrm>
          <a:prstGeom prst="rect">
            <a:avLst/>
          </a:prstGeom>
        </p:spPr>
      </p:pic>
      <p:pic>
        <p:nvPicPr>
          <p:cNvPr id="4" name="Picture 3">
            <a:extLst>
              <a:ext uri="{FF2B5EF4-FFF2-40B4-BE49-F238E27FC236}">
                <a16:creationId xmlns:a16="http://schemas.microsoft.com/office/drawing/2014/main" id="{96888C8F-92B0-4E5D-AA34-83621295D2AC}"/>
              </a:ext>
            </a:extLst>
          </p:cNvPr>
          <p:cNvPicPr>
            <a:picLocks noChangeAspect="1"/>
          </p:cNvPicPr>
          <p:nvPr/>
        </p:nvPicPr>
        <p:blipFill rotWithShape="1">
          <a:blip r:embed="rId3"/>
          <a:srcRect b="1910"/>
          <a:stretch/>
        </p:blipFill>
        <p:spPr>
          <a:xfrm>
            <a:off x="247530" y="1878530"/>
            <a:ext cx="5941545" cy="2141811"/>
          </a:xfrm>
          <a:prstGeom prst="rect">
            <a:avLst/>
          </a:prstGeom>
          <a:effectLst>
            <a:softEdge rad="31750"/>
          </a:effectLst>
        </p:spPr>
      </p:pic>
    </p:spTree>
    <p:extLst>
      <p:ext uri="{BB962C8B-B14F-4D97-AF65-F5344CB8AC3E}">
        <p14:creationId xmlns:p14="http://schemas.microsoft.com/office/powerpoint/2010/main" val="14556135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513423" y="3572581"/>
            <a:ext cx="4304209" cy="1463040"/>
          </a:xfrm>
        </p:spPr>
        <p:txBody>
          <a:bodyPr vert="horz" lIns="68580" tIns="34290" rIns="68580" bIns="34290" rtlCol="0" anchor="ctr">
            <a:normAutofit/>
          </a:bodyPr>
          <a:lstStyle/>
          <a:p>
            <a:r>
              <a:rPr lang="en-US" dirty="0"/>
              <a:t>Let’s </a:t>
            </a:r>
            <a:r>
              <a:rPr lang="en-GB" dirty="0"/>
              <a:t>analyse</a:t>
            </a:r>
            <a:r>
              <a:rPr lang="en-US"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2342968" y="6531557"/>
            <a:ext cx="7997431" cy="369332"/>
          </a:xfrm>
          <a:prstGeom prst="rect">
            <a:avLst/>
          </a:prstGeom>
          <a:noFill/>
        </p:spPr>
        <p:txBody>
          <a:bodyPr wrap="square">
            <a:spAutoFit/>
          </a:bodyPr>
          <a:lstStyle/>
          <a:p>
            <a:r>
              <a:rPr lang="en-GB" dirty="0">
                <a:hlinkClick r:id="rId3"/>
              </a:rPr>
              <a:t>The Digital Intelligence Platform You Need to Win Your Market | </a:t>
            </a:r>
            <a:r>
              <a:rPr lang="en-GB" dirty="0" err="1">
                <a:hlinkClick r:id="rId3"/>
              </a:rPr>
              <a:t>Similarweb</a:t>
            </a:r>
            <a:endParaRPr lang="en-GB" dirty="0"/>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85192" y="233298"/>
            <a:ext cx="3379900" cy="299511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75D0E04-09B6-FDB7-6AD8-C0D67AE88EBA}"/>
              </a:ext>
            </a:extLst>
          </p:cNvPr>
          <p:cNvSpPr txBox="1"/>
          <p:nvPr/>
        </p:nvSpPr>
        <p:spPr>
          <a:xfrm>
            <a:off x="5218043" y="585059"/>
            <a:ext cx="6639339" cy="369332"/>
          </a:xfrm>
          <a:prstGeom prst="rect">
            <a:avLst/>
          </a:prstGeom>
          <a:noFill/>
        </p:spPr>
        <p:txBody>
          <a:bodyPr wrap="square">
            <a:spAutoFit/>
          </a:bodyPr>
          <a:lstStyle/>
          <a:p>
            <a:r>
              <a:rPr lang="en-GB" dirty="0">
                <a:hlinkClick r:id="rId5"/>
              </a:rPr>
              <a:t>Website Traffic - Check and </a:t>
            </a:r>
            <a:r>
              <a:rPr lang="en-GB" dirty="0" err="1">
                <a:hlinkClick r:id="rId5"/>
              </a:rPr>
              <a:t>Analyze</a:t>
            </a:r>
            <a:r>
              <a:rPr lang="en-GB" dirty="0">
                <a:hlinkClick r:id="rId5"/>
              </a:rPr>
              <a:t> Any Website | </a:t>
            </a:r>
            <a:r>
              <a:rPr lang="en-GB" dirty="0" err="1">
                <a:hlinkClick r:id="rId5"/>
              </a:rPr>
              <a:t>Similarweb</a:t>
            </a:r>
            <a:endParaRPr lang="en-GB" dirty="0"/>
          </a:p>
        </p:txBody>
      </p:sp>
      <p:sp>
        <p:nvSpPr>
          <p:cNvPr id="7" name="TextBox 6">
            <a:extLst>
              <a:ext uri="{FF2B5EF4-FFF2-40B4-BE49-F238E27FC236}">
                <a16:creationId xmlns:a16="http://schemas.microsoft.com/office/drawing/2014/main" id="{C88E0463-7FFF-AE5C-451D-B647C3634723}"/>
              </a:ext>
            </a:extLst>
          </p:cNvPr>
          <p:cNvSpPr txBox="1"/>
          <p:nvPr/>
        </p:nvSpPr>
        <p:spPr>
          <a:xfrm>
            <a:off x="4987254" y="1582340"/>
            <a:ext cx="6870128" cy="3970318"/>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Use the Canteen/Library computers or your laptops to create a </a:t>
            </a:r>
            <a:r>
              <a:rPr lang="en-GB" dirty="0" err="1">
                <a:solidFill>
                  <a:prstClr val="black"/>
                </a:solidFill>
                <a:latin typeface="Abadi" panose="020B0604020202020204" pitchFamily="34" charset="0"/>
              </a:rPr>
              <a:t>similarweb</a:t>
            </a:r>
            <a:r>
              <a:rPr lang="en-GB" dirty="0">
                <a:solidFill>
                  <a:prstClr val="black"/>
                </a:solidFill>
                <a:latin typeface="Abadi" panose="020B0604020202020204" pitchFamily="34" charset="0"/>
              </a:rPr>
              <a:t> account, (its free and you can use your student account)</a:t>
            </a:r>
          </a:p>
          <a:p>
            <a:pPr defTabSz="457200"/>
            <a:endParaRPr lang="en-GB" dirty="0">
              <a:solidFill>
                <a:prstClr val="black"/>
              </a:solidFill>
              <a:latin typeface="Abadi" panose="020B0604020202020204" pitchFamily="34" charset="0"/>
            </a:endParaRPr>
          </a:p>
          <a:p>
            <a:pPr defTabSz="457200"/>
            <a:r>
              <a:rPr lang="en-GB" dirty="0">
                <a:solidFill>
                  <a:prstClr val="black"/>
                </a:solidFill>
                <a:latin typeface="Abadi" panose="020B0604020202020204" pitchFamily="34" charset="0"/>
              </a:rPr>
              <a:t>Analyse websites of 3 different restaurant brands find out about their traffic and potential customers, come back with the following info – </a:t>
            </a:r>
          </a:p>
          <a:p>
            <a:pPr defTabSz="457200"/>
            <a:endParaRPr lang="en-GB" dirty="0">
              <a:solidFill>
                <a:prstClr val="black"/>
              </a:solidFill>
              <a:latin typeface="Abadi" panose="020B0604020202020204" pitchFamily="34" charset="0"/>
            </a:endParaRPr>
          </a:p>
          <a:p>
            <a:pPr defTabSz="457200"/>
            <a:r>
              <a:rPr lang="en-GB" dirty="0">
                <a:solidFill>
                  <a:prstClr val="black"/>
                </a:solidFill>
                <a:latin typeface="Abadi" panose="020B0604020202020204" pitchFamily="34" charset="0"/>
              </a:rPr>
              <a:t>Top 3 countries they receive traffic from? </a:t>
            </a:r>
          </a:p>
          <a:p>
            <a:pPr defTabSz="457200"/>
            <a:r>
              <a:rPr lang="en-GB" dirty="0">
                <a:solidFill>
                  <a:prstClr val="black"/>
                </a:solidFill>
                <a:latin typeface="Abadi" panose="020B0604020202020204" pitchFamily="34" charset="0"/>
              </a:rPr>
              <a:t>The most and least popular ages ranges?</a:t>
            </a:r>
          </a:p>
          <a:p>
            <a:pPr defTabSz="457200"/>
            <a:r>
              <a:rPr lang="en-GB" dirty="0">
                <a:solidFill>
                  <a:prstClr val="black"/>
                </a:solidFill>
                <a:latin typeface="Abadi" panose="020B0604020202020204" pitchFamily="34" charset="0"/>
              </a:rPr>
              <a:t>Browsing habit information?</a:t>
            </a:r>
          </a:p>
          <a:p>
            <a:pPr defTabSz="457200"/>
            <a:r>
              <a:rPr lang="en-GB" dirty="0">
                <a:solidFill>
                  <a:prstClr val="black"/>
                </a:solidFill>
                <a:latin typeface="Abadi" panose="020B0604020202020204" pitchFamily="34" charset="0"/>
              </a:rPr>
              <a:t>What social media sites are driving the most/least traffic?</a:t>
            </a:r>
          </a:p>
          <a:p>
            <a:pPr defTabSz="457200"/>
            <a:r>
              <a:rPr lang="en-GB" dirty="0">
                <a:solidFill>
                  <a:prstClr val="black"/>
                </a:solidFill>
                <a:latin typeface="Abadi" panose="020B0604020202020204" pitchFamily="34" charset="0"/>
              </a:rPr>
              <a:t>What else do their customers search for? </a:t>
            </a:r>
          </a:p>
          <a:p>
            <a:pPr defTabSz="457200"/>
            <a:endParaRPr lang="en-GB" dirty="0">
              <a:solidFill>
                <a:prstClr val="black"/>
              </a:solidFill>
              <a:latin typeface="Abadi" panose="020B0604020202020204" pitchFamily="34" charset="0"/>
            </a:endParaRPr>
          </a:p>
          <a:p>
            <a:pPr defTabSz="457200"/>
            <a:r>
              <a:rPr lang="en-GB" dirty="0">
                <a:solidFill>
                  <a:prstClr val="black"/>
                </a:solidFill>
                <a:latin typeface="Abadi" panose="020B0604020202020204" pitchFamily="34" charset="0"/>
              </a:rPr>
              <a:t>1 hour</a:t>
            </a:r>
          </a:p>
        </p:txBody>
      </p:sp>
    </p:spTree>
    <p:extLst>
      <p:ext uri="{BB962C8B-B14F-4D97-AF65-F5344CB8AC3E}">
        <p14:creationId xmlns:p14="http://schemas.microsoft.com/office/powerpoint/2010/main" val="2037496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30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1530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CF45E-781C-4624-A79A-4C7AEBB0D4E1}"/>
              </a:ext>
            </a:extLst>
          </p:cNvPr>
          <p:cNvSpPr>
            <a:spLocks noGrp="1"/>
          </p:cNvSpPr>
          <p:nvPr>
            <p:ph type="title"/>
          </p:nvPr>
        </p:nvSpPr>
        <p:spPr>
          <a:xfrm>
            <a:off x="2152650" y="585217"/>
            <a:ext cx="7886700" cy="1325563"/>
          </a:xfrm>
        </p:spPr>
        <p:txBody>
          <a:bodyPr>
            <a:normAutofit/>
          </a:bodyPr>
          <a:lstStyle/>
          <a:p>
            <a:r>
              <a:rPr lang="en-GB">
                <a:solidFill>
                  <a:schemeClr val="bg1"/>
                </a:solidFill>
              </a:rPr>
              <a:t>Customer profiles</a:t>
            </a:r>
          </a:p>
        </p:txBody>
      </p:sp>
      <p:sp>
        <p:nvSpPr>
          <p:cNvPr id="3" name="Content Placeholder 2">
            <a:extLst>
              <a:ext uri="{FF2B5EF4-FFF2-40B4-BE49-F238E27FC236}">
                <a16:creationId xmlns:a16="http://schemas.microsoft.com/office/drawing/2014/main" id="{C29C6E86-0A22-4805-B7AA-8934C1294D33}"/>
              </a:ext>
            </a:extLst>
          </p:cNvPr>
          <p:cNvSpPr>
            <a:spLocks noGrp="1"/>
          </p:cNvSpPr>
          <p:nvPr>
            <p:ph idx="1"/>
          </p:nvPr>
        </p:nvSpPr>
        <p:spPr>
          <a:xfrm>
            <a:off x="478522" y="753810"/>
            <a:ext cx="5528026" cy="4523868"/>
          </a:xfrm>
        </p:spPr>
        <p:txBody>
          <a:bodyPr anchor="ctr">
            <a:normAutofit/>
          </a:bodyPr>
          <a:lstStyle/>
          <a:p>
            <a:pPr marL="0" indent="0">
              <a:buNone/>
            </a:pPr>
            <a:r>
              <a:rPr lang="en-GB" sz="1600" dirty="0"/>
              <a:t>Customer profiles help us to get a good idea of the similarities within – and the differences between – customer segments. Using segmentation criteria allows us to build these profiles in a way that is meaningful to our brand. </a:t>
            </a:r>
          </a:p>
          <a:p>
            <a:pPr marL="0" indent="0">
              <a:buNone/>
            </a:pPr>
            <a:r>
              <a:rPr lang="en-GB" sz="1600" dirty="0"/>
              <a:t>Ideal buyer profiles are used to target the most profitable customer group as a priority. We can use this information to paint a picture of the “ average” customer/’s by looking at each of these age ranges, incomes, device, browsing habits etc.</a:t>
            </a:r>
          </a:p>
          <a:p>
            <a:pPr marL="0" indent="0">
              <a:buNone/>
            </a:pPr>
            <a:r>
              <a:rPr lang="en-GB" sz="1600" dirty="0"/>
              <a:t>There will typically be several profiles that fit a given brand</a:t>
            </a:r>
          </a:p>
          <a:p>
            <a:endParaRPr lang="en-GB" sz="1600" dirty="0"/>
          </a:p>
          <a:p>
            <a:pPr marL="0" indent="0">
              <a:buNone/>
            </a:pPr>
            <a:r>
              <a:rPr lang="en-GB" sz="1600" dirty="0"/>
              <a:t>E.G you may have found that the most common customer profile for your brand is 18-24 range most visitors are female, they also google words like music or travel and most frequently visit your webpage via Facebook and reddit advertisements.  Now we have a basic picture of our main target customer.</a:t>
            </a:r>
          </a:p>
          <a:p>
            <a:pPr marL="0" indent="0">
              <a:buNone/>
            </a:pPr>
            <a:endParaRPr lang="en-GB" sz="1400" dirty="0"/>
          </a:p>
          <a:p>
            <a:pPr marL="0" indent="0">
              <a:buNone/>
            </a:pPr>
            <a:endParaRPr lang="en-GB" sz="1300" dirty="0"/>
          </a:p>
        </p:txBody>
      </p:sp>
      <p:pic>
        <p:nvPicPr>
          <p:cNvPr id="4" name="Picture 3">
            <a:extLst>
              <a:ext uri="{FF2B5EF4-FFF2-40B4-BE49-F238E27FC236}">
                <a16:creationId xmlns:a16="http://schemas.microsoft.com/office/drawing/2014/main" id="{4DB940DB-0D50-77BE-C84F-E03268818033}"/>
              </a:ext>
            </a:extLst>
          </p:cNvPr>
          <p:cNvPicPr>
            <a:picLocks noChangeAspect="1"/>
          </p:cNvPicPr>
          <p:nvPr/>
        </p:nvPicPr>
        <p:blipFill rotWithShape="1">
          <a:blip r:embed="rId3"/>
          <a:srcRect l="14438" r="12086" b="1"/>
          <a:stretch/>
        </p:blipFill>
        <p:spPr>
          <a:xfrm>
            <a:off x="7035398" y="44673"/>
            <a:ext cx="4150601" cy="3248121"/>
          </a:xfrm>
          <a:prstGeom prst="rect">
            <a:avLst/>
          </a:prstGeom>
        </p:spPr>
      </p:pic>
      <p:pic>
        <p:nvPicPr>
          <p:cNvPr id="3074" name="Picture 2" descr="Customer Profile Template to Reach Your Target Audience">
            <a:extLst>
              <a:ext uri="{FF2B5EF4-FFF2-40B4-BE49-F238E27FC236}">
                <a16:creationId xmlns:a16="http://schemas.microsoft.com/office/drawing/2014/main" id="{0FF0D3A0-B80B-763E-1676-9D7E8BCCD81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925" t="19064" r="3925" b="24169"/>
          <a:stretch/>
        </p:blipFill>
        <p:spPr bwMode="auto">
          <a:xfrm>
            <a:off x="6082366" y="3015744"/>
            <a:ext cx="6056664" cy="2516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68759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2152650" y="4735719"/>
            <a:ext cx="7886700" cy="1114382"/>
          </a:xfrm>
        </p:spPr>
        <p:txBody>
          <a:bodyPr vert="horz" lIns="91440" tIns="45720" rIns="91440" bIns="45720" rtlCol="0" anchor="ctr">
            <a:normAutofit/>
          </a:bodyPr>
          <a:lstStyle/>
          <a:p>
            <a:pPr algn="ctr"/>
            <a:r>
              <a:rPr lang="en-US" sz="4500" dirty="0"/>
              <a:t>Targeting</a:t>
            </a:r>
          </a:p>
        </p:txBody>
      </p:sp>
      <p:pic>
        <p:nvPicPr>
          <p:cNvPr id="5" name="Picture 4">
            <a:extLst>
              <a:ext uri="{FF2B5EF4-FFF2-40B4-BE49-F238E27FC236}">
                <a16:creationId xmlns:a16="http://schemas.microsoft.com/office/drawing/2014/main" id="{E8DEAB91-AA56-7C26-A035-5D30D2EE40BF}"/>
              </a:ext>
            </a:extLst>
          </p:cNvPr>
          <p:cNvPicPr>
            <a:picLocks noChangeAspect="1"/>
          </p:cNvPicPr>
          <p:nvPr/>
        </p:nvPicPr>
        <p:blipFill rotWithShape="1">
          <a:blip r:embed="rId3"/>
          <a:srcRect t="15438" b="14167"/>
          <a:stretch/>
        </p:blipFill>
        <p:spPr>
          <a:xfrm>
            <a:off x="1524010" y="439147"/>
            <a:ext cx="9143980" cy="4296572"/>
          </a:xfrm>
          <a:prstGeom prst="rect">
            <a:avLst/>
          </a:prstGeom>
        </p:spPr>
      </p:pic>
    </p:spTree>
    <p:extLst>
      <p:ext uri="{BB962C8B-B14F-4D97-AF65-F5344CB8AC3E}">
        <p14:creationId xmlns:p14="http://schemas.microsoft.com/office/powerpoint/2010/main" val="103321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51451" y="35625"/>
            <a:ext cx="7729890" cy="994172"/>
          </a:xfrm>
        </p:spPr>
        <p:txBody>
          <a:bodyPr>
            <a:normAutofit/>
          </a:bodyPr>
          <a:lstStyle/>
          <a:p>
            <a:r>
              <a:rPr lang="en-GB" sz="3000" dirty="0"/>
              <a:t>Undifferentiated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556207" y="1127888"/>
            <a:ext cx="4384591" cy="4010641"/>
          </a:xfrm>
        </p:spPr>
        <p:txBody>
          <a:bodyPr>
            <a:normAutofit/>
          </a:bodyPr>
          <a:lstStyle/>
          <a:p>
            <a:pPr marL="0" indent="0">
              <a:buNone/>
            </a:pPr>
            <a:endParaRPr lang="en-GB" sz="1650" dirty="0"/>
          </a:p>
          <a:p>
            <a:pPr marL="214313" lvl="1" indent="-214313"/>
            <a:r>
              <a:rPr lang="en-GB" sz="1650" dirty="0"/>
              <a:t>Undifferentiated targeting is also known as </a:t>
            </a:r>
            <a:r>
              <a:rPr lang="en-US" sz="1650" dirty="0"/>
              <a:t>mass marketing.</a:t>
            </a:r>
          </a:p>
          <a:p>
            <a:pPr marL="214313" lvl="1" indent="-214313"/>
            <a:r>
              <a:rPr lang="en-GB" sz="1650" dirty="0"/>
              <a:t>One product offered to an entire market with no differentiation. In doing so these companies can benefit from economies of scale by standardizing operations, menus, staffing, purchasing and promotion. e.g., sugar, salt McDonalds.</a:t>
            </a:r>
          </a:p>
          <a:p>
            <a:pPr marL="214313" lvl="1" indent="-214313"/>
            <a:r>
              <a:rPr lang="en-GB" sz="1650" dirty="0"/>
              <a:t>Low cost, but unsustainable when demand decreases, or competition is introduced.</a:t>
            </a:r>
          </a:p>
        </p:txBody>
      </p:sp>
      <p:pic>
        <p:nvPicPr>
          <p:cNvPr id="4" name="Picture 3">
            <a:extLst>
              <a:ext uri="{FF2B5EF4-FFF2-40B4-BE49-F238E27FC236}">
                <a16:creationId xmlns:a16="http://schemas.microsoft.com/office/drawing/2014/main" id="{A4C346A5-2880-4886-E236-F6B103A1A425}"/>
              </a:ext>
            </a:extLst>
          </p:cNvPr>
          <p:cNvPicPr>
            <a:picLocks noChangeAspect="1"/>
          </p:cNvPicPr>
          <p:nvPr/>
        </p:nvPicPr>
        <p:blipFill>
          <a:blip r:embed="rId2"/>
          <a:stretch>
            <a:fillRect/>
          </a:stretch>
        </p:blipFill>
        <p:spPr>
          <a:xfrm>
            <a:off x="5702382" y="1268078"/>
            <a:ext cx="5933411" cy="2941670"/>
          </a:xfrm>
          <a:prstGeom prst="rect">
            <a:avLst/>
          </a:prstGeom>
        </p:spPr>
      </p:pic>
      <p:sp>
        <p:nvSpPr>
          <p:cNvPr id="5" name="TextBox 4">
            <a:extLst>
              <a:ext uri="{FF2B5EF4-FFF2-40B4-BE49-F238E27FC236}">
                <a16:creationId xmlns:a16="http://schemas.microsoft.com/office/drawing/2014/main" id="{DC4812BA-35EF-85C5-D81B-0FB53EDA57C4}"/>
              </a:ext>
            </a:extLst>
          </p:cNvPr>
          <p:cNvSpPr txBox="1"/>
          <p:nvPr/>
        </p:nvSpPr>
        <p:spPr>
          <a:xfrm>
            <a:off x="1480446" y="4815363"/>
            <a:ext cx="4221936" cy="646331"/>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Name an event where you might use this strategy? </a:t>
            </a:r>
          </a:p>
        </p:txBody>
      </p:sp>
    </p:spTree>
    <p:extLst>
      <p:ext uri="{BB962C8B-B14F-4D97-AF65-F5344CB8AC3E}">
        <p14:creationId xmlns:p14="http://schemas.microsoft.com/office/powerpoint/2010/main" val="3058932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442424" y="170953"/>
            <a:ext cx="7626096" cy="1179576"/>
          </a:xfrm>
        </p:spPr>
        <p:txBody>
          <a:bodyPr>
            <a:normAutofit/>
          </a:bodyPr>
          <a:lstStyle/>
          <a:p>
            <a:r>
              <a:rPr lang="en-GB" sz="3500" dirty="0"/>
              <a:t>Differentiated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6856084" y="589588"/>
            <a:ext cx="4895016" cy="4071863"/>
          </a:xfrm>
        </p:spPr>
        <p:txBody>
          <a:bodyPr anchor="ctr">
            <a:normAutofit/>
          </a:bodyPr>
          <a:lstStyle/>
          <a:p>
            <a:pPr marL="0" lvl="1" indent="0">
              <a:buNone/>
            </a:pPr>
            <a:endParaRPr lang="en-GB" sz="1500" dirty="0"/>
          </a:p>
          <a:p>
            <a:pPr marL="214313" lvl="1" indent="-214313"/>
            <a:r>
              <a:rPr lang="en-GB" sz="1500" dirty="0"/>
              <a:t>Differentiated targeting is also known as segmented marketing</a:t>
            </a:r>
            <a:r>
              <a:rPr lang="en-US" sz="1500" dirty="0"/>
              <a:t>.</a:t>
            </a:r>
          </a:p>
          <a:p>
            <a:pPr marL="214313" lvl="1" indent="-214313"/>
            <a:endParaRPr lang="en-US" sz="1500" dirty="0"/>
          </a:p>
          <a:p>
            <a:pPr marL="214313" lvl="1" indent="-214313"/>
            <a:r>
              <a:rPr lang="en-GB" sz="1500" dirty="0"/>
              <a:t>Similar products are offered to different segments as unique offerings e.g., men’s and women’s versions (</a:t>
            </a:r>
            <a:r>
              <a:rPr lang="en-GB" sz="1500" dirty="0" err="1"/>
              <a:t>razors,shampoo</a:t>
            </a:r>
            <a:r>
              <a:rPr lang="en-GB" sz="1500" dirty="0"/>
              <a:t> etc) Economy/standard/premium rooms in hotels (price points), </a:t>
            </a:r>
          </a:p>
          <a:p>
            <a:pPr marL="214313" lvl="1" indent="-214313"/>
            <a:r>
              <a:rPr lang="en-GB" sz="1500" dirty="0"/>
              <a:t>Good for customer satisfaction and better market share but increases the cost of doing business.</a:t>
            </a:r>
          </a:p>
        </p:txBody>
      </p:sp>
      <p:pic>
        <p:nvPicPr>
          <p:cNvPr id="5" name="Picture 4">
            <a:extLst>
              <a:ext uri="{FF2B5EF4-FFF2-40B4-BE49-F238E27FC236}">
                <a16:creationId xmlns:a16="http://schemas.microsoft.com/office/drawing/2014/main" id="{7FBBFCC6-81E1-39BB-3655-92CA1294E60B}"/>
              </a:ext>
            </a:extLst>
          </p:cNvPr>
          <p:cNvPicPr>
            <a:picLocks noChangeAspect="1"/>
          </p:cNvPicPr>
          <p:nvPr/>
        </p:nvPicPr>
        <p:blipFill rotWithShape="1">
          <a:blip r:embed="rId2"/>
          <a:srcRect l="15368" r="15086" b="3"/>
          <a:stretch/>
        </p:blipFill>
        <p:spPr>
          <a:xfrm>
            <a:off x="602020" y="1126302"/>
            <a:ext cx="5493980" cy="4502766"/>
          </a:xfrm>
          <a:prstGeom prst="rect">
            <a:avLst/>
          </a:prstGeom>
        </p:spPr>
      </p:pic>
      <p:sp>
        <p:nvSpPr>
          <p:cNvPr id="4" name="TextBox 3">
            <a:extLst>
              <a:ext uri="{FF2B5EF4-FFF2-40B4-BE49-F238E27FC236}">
                <a16:creationId xmlns:a16="http://schemas.microsoft.com/office/drawing/2014/main" id="{198CA27E-627C-0554-0C24-03969E9AA7F5}"/>
              </a:ext>
            </a:extLst>
          </p:cNvPr>
          <p:cNvSpPr txBox="1"/>
          <p:nvPr/>
        </p:nvSpPr>
        <p:spPr>
          <a:xfrm>
            <a:off x="7016542" y="4547007"/>
            <a:ext cx="4221936" cy="369332"/>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How might this be used in Events?</a:t>
            </a:r>
          </a:p>
        </p:txBody>
      </p:sp>
    </p:spTree>
    <p:extLst>
      <p:ext uri="{BB962C8B-B14F-4D97-AF65-F5344CB8AC3E}">
        <p14:creationId xmlns:p14="http://schemas.microsoft.com/office/powerpoint/2010/main" val="3889272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274153" y="206099"/>
            <a:ext cx="4059307" cy="1938076"/>
          </a:xfrm>
        </p:spPr>
        <p:txBody>
          <a:bodyPr>
            <a:normAutofit/>
          </a:bodyPr>
          <a:lstStyle/>
          <a:p>
            <a:r>
              <a:rPr lang="en-GB" dirty="0"/>
              <a:t>Concentrated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328479" y="1847181"/>
            <a:ext cx="5348693" cy="3694373"/>
          </a:xfrm>
        </p:spPr>
        <p:txBody>
          <a:bodyPr>
            <a:normAutofit/>
          </a:bodyPr>
          <a:lstStyle/>
          <a:p>
            <a:pPr marL="214313" lvl="1" indent="-214313"/>
            <a:r>
              <a:rPr lang="en-GB" sz="1700" dirty="0"/>
              <a:t>Concentrated marketing is also known as n</a:t>
            </a:r>
            <a:r>
              <a:rPr lang="en-US" sz="1700" dirty="0" err="1"/>
              <a:t>iche</a:t>
            </a:r>
            <a:r>
              <a:rPr lang="en-US" sz="1700" dirty="0"/>
              <a:t> marketing</a:t>
            </a:r>
          </a:p>
          <a:p>
            <a:pPr lvl="0"/>
            <a:r>
              <a:rPr lang="en-GB" sz="1700" dirty="0"/>
              <a:t> An exclusive product is used to cater for one or a few market segments e.g. Ferrari, Armani suits, unique offerings, Sandals a company with 15 luxury resorts in the Caribbean is an example of adoption of a niche strategy, located within one specific geographic area, makes  them vulnerable to any instability in the area, which could impact on travel and customer demand</a:t>
            </a:r>
          </a:p>
          <a:p>
            <a:pPr marL="0" indent="0">
              <a:buNone/>
            </a:pPr>
            <a:endParaRPr lang="en-US" sz="1700" dirty="0"/>
          </a:p>
          <a:p>
            <a:pPr lvl="0"/>
            <a:r>
              <a:rPr lang="en-US" sz="1700" dirty="0"/>
              <a:t> </a:t>
            </a:r>
            <a:r>
              <a:rPr lang="en-GB" sz="1700" dirty="0"/>
              <a:t>Greater knowledge of customer needs and stronger market position, but riskier as businesses are more vulnerable to stronger competition.</a:t>
            </a:r>
          </a:p>
          <a:p>
            <a:pPr marL="257175" lvl="1" indent="-257175">
              <a:buFontTx/>
              <a:buChar char="•"/>
            </a:pPr>
            <a:endParaRPr lang="en-GB" sz="1700" dirty="0"/>
          </a:p>
        </p:txBody>
      </p:sp>
      <p:pic>
        <p:nvPicPr>
          <p:cNvPr id="8" name="Picture 7">
            <a:extLst>
              <a:ext uri="{FF2B5EF4-FFF2-40B4-BE49-F238E27FC236}">
                <a16:creationId xmlns:a16="http://schemas.microsoft.com/office/drawing/2014/main" id="{86E470F6-5FED-BC84-8A0E-B5EE3C014CDF}"/>
              </a:ext>
            </a:extLst>
          </p:cNvPr>
          <p:cNvPicPr>
            <a:picLocks noChangeAspect="1"/>
          </p:cNvPicPr>
          <p:nvPr/>
        </p:nvPicPr>
        <p:blipFill rotWithShape="1">
          <a:blip r:embed="rId2"/>
          <a:srcRect r="-3" b="2393"/>
          <a:stretch/>
        </p:blipFill>
        <p:spPr>
          <a:xfrm>
            <a:off x="6653351"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7" name="Picture 6">
            <a:extLst>
              <a:ext uri="{FF2B5EF4-FFF2-40B4-BE49-F238E27FC236}">
                <a16:creationId xmlns:a16="http://schemas.microsoft.com/office/drawing/2014/main" id="{013F5FD8-CF7D-8721-87F8-67008EDDDAE3}"/>
              </a:ext>
            </a:extLst>
          </p:cNvPr>
          <p:cNvPicPr>
            <a:picLocks noChangeAspect="1"/>
          </p:cNvPicPr>
          <p:nvPr/>
        </p:nvPicPr>
        <p:blipFill rotWithShape="1">
          <a:blip r:embed="rId3"/>
          <a:srcRect t="18333" r="2" b="2"/>
          <a:stretch/>
        </p:blipFill>
        <p:spPr>
          <a:xfrm>
            <a:off x="6514829" y="3694368"/>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4266293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1506961" y="3183410"/>
            <a:ext cx="2468166" cy="2452687"/>
          </a:xfrm>
        </p:spPr>
        <p:txBody>
          <a:bodyPr anchor="ctr">
            <a:normAutofit/>
          </a:bodyPr>
          <a:lstStyle/>
          <a:p>
            <a:r>
              <a:rPr lang="en-GB" sz="3100" dirty="0"/>
              <a:t>Customised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4950404" y="3196049"/>
            <a:ext cx="5614060" cy="2452687"/>
          </a:xfrm>
        </p:spPr>
        <p:txBody>
          <a:bodyPr anchor="ctr">
            <a:normAutofit/>
          </a:bodyPr>
          <a:lstStyle/>
          <a:p>
            <a:pPr marL="0" lvl="1" indent="0">
              <a:buNone/>
            </a:pPr>
            <a:endParaRPr lang="en-GB" sz="1600" dirty="0"/>
          </a:p>
          <a:p>
            <a:pPr marL="214313" lvl="1" indent="-214313"/>
            <a:r>
              <a:rPr lang="en-GB" sz="1600" dirty="0"/>
              <a:t>Customised targeting is also known as </a:t>
            </a:r>
            <a:r>
              <a:rPr lang="en-US" sz="1600" dirty="0"/>
              <a:t>micro marketing.</a:t>
            </a:r>
          </a:p>
          <a:p>
            <a:r>
              <a:rPr lang="en-GB" sz="1600" dirty="0"/>
              <a:t> Targets individuals instead of segments e.g. made-to-order products like clothes, and food.</a:t>
            </a:r>
          </a:p>
          <a:p>
            <a:r>
              <a:rPr lang="en-GB" sz="1600" dirty="0"/>
              <a:t> More customer value, and competitive advantage but expensive and time consuming.</a:t>
            </a:r>
          </a:p>
        </p:txBody>
      </p:sp>
      <p:pic>
        <p:nvPicPr>
          <p:cNvPr id="1026" name="Picture 2" descr="Image result for subway&quot;">
            <a:extLst>
              <a:ext uri="{FF2B5EF4-FFF2-40B4-BE49-F238E27FC236}">
                <a16:creationId xmlns:a16="http://schemas.microsoft.com/office/drawing/2014/main" id="{3FA3CE2B-C0C9-4E8D-ABF1-709B502934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169" b="13808"/>
          <a:stretch/>
        </p:blipFill>
        <p:spPr bwMode="auto">
          <a:xfrm>
            <a:off x="1712854" y="118662"/>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48597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Shape&#10;&#10;Description automatically generated">
            <a:extLst>
              <a:ext uri="{FF2B5EF4-FFF2-40B4-BE49-F238E27FC236}">
                <a16:creationId xmlns:a16="http://schemas.microsoft.com/office/drawing/2014/main" id="{8C629097-B0FF-4211-8C9C-7AE4646711B0}"/>
              </a:ext>
            </a:extLst>
          </p:cNvPr>
          <p:cNvPicPr>
            <a:picLocks noChangeAspect="1"/>
          </p:cNvPicPr>
          <p:nvPr/>
        </p:nvPicPr>
        <p:blipFill>
          <a:blip r:embed="rId3"/>
          <a:stretch>
            <a:fillRect/>
          </a:stretch>
        </p:blipFill>
        <p:spPr>
          <a:xfrm>
            <a:off x="460924" y="654595"/>
            <a:ext cx="3356136" cy="3096344"/>
          </a:xfrm>
          <a:prstGeom prst="rect">
            <a:avLst/>
          </a:prstGeom>
        </p:spPr>
      </p:pic>
      <p:sp>
        <p:nvSpPr>
          <p:cNvPr id="6" name="TextBox 5">
            <a:extLst>
              <a:ext uri="{FF2B5EF4-FFF2-40B4-BE49-F238E27FC236}">
                <a16:creationId xmlns:a16="http://schemas.microsoft.com/office/drawing/2014/main" id="{F0572689-BD03-4511-9813-0F29957C0A7E}"/>
              </a:ext>
            </a:extLst>
          </p:cNvPr>
          <p:cNvSpPr txBox="1"/>
          <p:nvPr/>
        </p:nvSpPr>
        <p:spPr>
          <a:xfrm>
            <a:off x="385484" y="194156"/>
            <a:ext cx="288032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4 P’s Marketing MIX</a:t>
            </a:r>
          </a:p>
        </p:txBody>
      </p:sp>
      <p:sp>
        <p:nvSpPr>
          <p:cNvPr id="7" name="TextBox 6">
            <a:extLst>
              <a:ext uri="{FF2B5EF4-FFF2-40B4-BE49-F238E27FC236}">
                <a16:creationId xmlns:a16="http://schemas.microsoft.com/office/drawing/2014/main" id="{FFBFFA69-01A2-4D79-AA30-02FA55D601FC}"/>
              </a:ext>
            </a:extLst>
          </p:cNvPr>
          <p:cNvSpPr txBox="1"/>
          <p:nvPr/>
        </p:nvSpPr>
        <p:spPr>
          <a:xfrm>
            <a:off x="5375920" y="352623"/>
            <a:ext cx="509930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dirty="0"/>
            </a:br>
            <a:endParaRPr lang="en-US" dirty="0"/>
          </a:p>
        </p:txBody>
      </p:sp>
      <p:sp>
        <p:nvSpPr>
          <p:cNvPr id="3" name="TextBox 2">
            <a:extLst>
              <a:ext uri="{FF2B5EF4-FFF2-40B4-BE49-F238E27FC236}">
                <a16:creationId xmlns:a16="http://schemas.microsoft.com/office/drawing/2014/main" id="{B2BC6A5A-E315-3520-AD82-B89CBB7D2CA8}"/>
              </a:ext>
            </a:extLst>
          </p:cNvPr>
          <p:cNvSpPr txBox="1"/>
          <p:nvPr/>
        </p:nvSpPr>
        <p:spPr>
          <a:xfrm>
            <a:off x="3956102" y="3454709"/>
            <a:ext cx="1800978" cy="369332"/>
          </a:xfrm>
          <a:prstGeom prst="rect">
            <a:avLst/>
          </a:prstGeom>
          <a:noFill/>
        </p:spPr>
        <p:txBody>
          <a:bodyPr wrap="square">
            <a:spAutoFit/>
          </a:bodyPr>
          <a:lstStyle/>
          <a:p>
            <a:r>
              <a:rPr lang="en-GB" dirty="0"/>
              <a:t>(McCarthy, 1960) </a:t>
            </a:r>
          </a:p>
        </p:txBody>
      </p:sp>
      <p:pic>
        <p:nvPicPr>
          <p:cNvPr id="10" name="Picture 9" descr="Qr code&#10;&#10;Description automatically generated">
            <a:extLst>
              <a:ext uri="{FF2B5EF4-FFF2-40B4-BE49-F238E27FC236}">
                <a16:creationId xmlns:a16="http://schemas.microsoft.com/office/drawing/2014/main" id="{D7059462-F064-C060-EC5E-197E87827E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83410" y="21477"/>
            <a:ext cx="5311991" cy="5311991"/>
          </a:xfrm>
          <a:prstGeom prst="rect">
            <a:avLst/>
          </a:prstGeom>
        </p:spPr>
      </p:pic>
      <p:sp>
        <p:nvSpPr>
          <p:cNvPr id="12" name="TextBox 11">
            <a:extLst>
              <a:ext uri="{FF2B5EF4-FFF2-40B4-BE49-F238E27FC236}">
                <a16:creationId xmlns:a16="http://schemas.microsoft.com/office/drawing/2014/main" id="{4AAE6381-AC98-9541-8EE9-AFFC42A5653A}"/>
              </a:ext>
            </a:extLst>
          </p:cNvPr>
          <p:cNvSpPr txBox="1"/>
          <p:nvPr/>
        </p:nvSpPr>
        <p:spPr>
          <a:xfrm>
            <a:off x="7356132" y="5504641"/>
            <a:ext cx="4322331"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defRPr/>
            </a:pPr>
            <a:r>
              <a:rPr lang="en-GB" dirty="0"/>
              <a:t>Scan the QR code and scroll through answer the quiz at the end (15 mins) </a:t>
            </a:r>
          </a:p>
          <a:p>
            <a:pPr defTabSz="457200">
              <a:defRPr/>
            </a:pPr>
            <a:endParaRPr lang="en-GB" kern="0" dirty="0">
              <a:solidFill>
                <a:prstClr val="black"/>
              </a:solidFill>
              <a:latin typeface="Abadi" panose="020B0604020202020204" pitchFamily="34" charset="0"/>
            </a:endParaRPr>
          </a:p>
        </p:txBody>
      </p:sp>
      <p:pic>
        <p:nvPicPr>
          <p:cNvPr id="2" name="Picture 2" descr="Eugene Jerome McCarthy - 213 - Marketing Mix">
            <a:extLst>
              <a:ext uri="{FF2B5EF4-FFF2-40B4-BE49-F238E27FC236}">
                <a16:creationId xmlns:a16="http://schemas.microsoft.com/office/drawing/2014/main" id="{F6536A4C-21BA-4027-4637-68C3B80D26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79282" y="794321"/>
            <a:ext cx="2116717" cy="2669490"/>
          </a:xfrm>
          <a:prstGeom prst="rect">
            <a:avLst/>
          </a:prstGeom>
          <a:noFill/>
          <a:extLst>
            <a:ext uri="{909E8E84-426E-40DD-AFC4-6F175D3DCCD1}">
              <a14:hiddenFill xmlns:a14="http://schemas.microsoft.com/office/drawing/2010/main">
                <a:solidFill>
                  <a:srgbClr val="FFFFFF"/>
                </a:solidFill>
              </a14:hiddenFill>
            </a:ext>
          </a:extLst>
        </p:spPr>
      </p:pic>
      <p:sp>
        <p:nvSpPr>
          <p:cNvPr id="4" name="Subtitle 2">
            <a:extLst>
              <a:ext uri="{FF2B5EF4-FFF2-40B4-BE49-F238E27FC236}">
                <a16:creationId xmlns:a16="http://schemas.microsoft.com/office/drawing/2014/main" id="{1A35F4EF-C91A-BCE9-383C-D9065F040466}"/>
              </a:ext>
            </a:extLst>
          </p:cNvPr>
          <p:cNvSpPr txBox="1">
            <a:spLocks/>
          </p:cNvSpPr>
          <p:nvPr/>
        </p:nvSpPr>
        <p:spPr>
          <a:xfrm>
            <a:off x="3927132" y="5504641"/>
            <a:ext cx="6858000" cy="1655762"/>
          </a:xfrm>
          <a:prstGeom prst="rect">
            <a:avLst/>
          </a:prstGeom>
        </p:spPr>
        <p:txBody>
          <a:bodyPr vert="horz" lIns="91440" tIns="45720" rIns="91440" bIns="45720" rtlCol="0" anchor="t">
            <a:normAutofit/>
          </a:bodyPr>
          <a:lst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pPr marL="0" indent="0">
              <a:buNone/>
            </a:pPr>
            <a:r>
              <a:rPr lang="en-GB" sz="1800" dirty="0"/>
              <a:t>(Booms &amp; Bitner, 1981)</a:t>
            </a:r>
          </a:p>
        </p:txBody>
      </p:sp>
      <p:pic>
        <p:nvPicPr>
          <p:cNvPr id="8" name="Picture 4" descr="Bernard Henry Booms">
            <a:extLst>
              <a:ext uri="{FF2B5EF4-FFF2-40B4-BE49-F238E27FC236}">
                <a16:creationId xmlns:a16="http://schemas.microsoft.com/office/drawing/2014/main" id="{4D6EFA68-2664-669E-C7C1-A4B90120B4F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0261" r="10951"/>
          <a:stretch/>
        </p:blipFill>
        <p:spPr bwMode="auto">
          <a:xfrm>
            <a:off x="4092211" y="3935528"/>
            <a:ext cx="1067685" cy="149475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Mary Jo Bitner biography, a service marketing guru | ToolsHero">
            <a:extLst>
              <a:ext uri="{FF2B5EF4-FFF2-40B4-BE49-F238E27FC236}">
                <a16:creationId xmlns:a16="http://schemas.microsoft.com/office/drawing/2014/main" id="{8904F58E-DB12-18F4-BFD7-57DB8B75E90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159896" y="3935528"/>
            <a:ext cx="1067685" cy="149475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1" name="Diagram 10">
            <a:extLst>
              <a:ext uri="{FF2B5EF4-FFF2-40B4-BE49-F238E27FC236}">
                <a16:creationId xmlns:a16="http://schemas.microsoft.com/office/drawing/2014/main" id="{6CCDA0FB-68BF-CB17-2AE1-3655BBF600FD}"/>
              </a:ext>
            </a:extLst>
          </p:cNvPr>
          <p:cNvGraphicFramePr/>
          <p:nvPr/>
        </p:nvGraphicFramePr>
        <p:xfrm>
          <a:off x="261535" y="3429000"/>
          <a:ext cx="3456384" cy="277440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71065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10"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nodeType="with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Graphic spid="11" grpId="0">
        <p:bldAsOne/>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Oval 20">
            <a:extLst>
              <a:ext uri="{FF2B5EF4-FFF2-40B4-BE49-F238E27FC236}">
                <a16:creationId xmlns:a16="http://schemas.microsoft.com/office/drawing/2014/main" id="{4B7A914E-91D0-46B7-A241-A14D2610F048}"/>
              </a:ext>
            </a:extLst>
          </p:cNvPr>
          <p:cNvSpPr/>
          <p:nvPr/>
        </p:nvSpPr>
        <p:spPr>
          <a:xfrm>
            <a:off x="128803" y="1599585"/>
            <a:ext cx="3450832" cy="3297652"/>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0" name="Oval 19">
            <a:extLst>
              <a:ext uri="{FF2B5EF4-FFF2-40B4-BE49-F238E27FC236}">
                <a16:creationId xmlns:a16="http://schemas.microsoft.com/office/drawing/2014/main" id="{CAB507D7-AAF9-41A9-9BE7-15F09ECA4767}"/>
              </a:ext>
            </a:extLst>
          </p:cNvPr>
          <p:cNvSpPr/>
          <p:nvPr/>
        </p:nvSpPr>
        <p:spPr>
          <a:xfrm>
            <a:off x="464520" y="1895617"/>
            <a:ext cx="2851346" cy="2705586"/>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2" name="Oval 21">
            <a:extLst>
              <a:ext uri="{FF2B5EF4-FFF2-40B4-BE49-F238E27FC236}">
                <a16:creationId xmlns:a16="http://schemas.microsoft.com/office/drawing/2014/main" id="{1DEB34AA-7E49-491E-BFBC-A47B4A249323}"/>
              </a:ext>
            </a:extLst>
          </p:cNvPr>
          <p:cNvSpPr/>
          <p:nvPr/>
        </p:nvSpPr>
        <p:spPr>
          <a:xfrm>
            <a:off x="785001" y="2226743"/>
            <a:ext cx="2163347" cy="2043334"/>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178038" y="123099"/>
            <a:ext cx="4453420" cy="1325563"/>
          </a:xfrm>
        </p:spPr>
        <p:txBody>
          <a:bodyPr/>
          <a:lstStyle/>
          <a:p>
            <a:r>
              <a:rPr lang="en-GB" dirty="0"/>
              <a:t>What makes a product?</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6267727" y="4814938"/>
            <a:ext cx="2425217" cy="295275"/>
          </a:xfrm>
        </p:spPr>
        <p:txBody>
          <a:bodyPr vert="horz" lIns="91440" tIns="45720" rIns="91440" bIns="45720" rtlCol="0" anchor="t">
            <a:normAutofit/>
          </a:bodyPr>
          <a:lstStyle/>
          <a:p>
            <a:pPr marL="0" indent="0" algn="r">
              <a:buNone/>
            </a:pPr>
            <a:r>
              <a:rPr lang="en-GB" sz="1350" dirty="0"/>
              <a:t>(Masterson et al., 2017)</a:t>
            </a:r>
          </a:p>
        </p:txBody>
      </p:sp>
      <p:sp>
        <p:nvSpPr>
          <p:cNvPr id="19" name="Oval 18">
            <a:extLst>
              <a:ext uri="{FF2B5EF4-FFF2-40B4-BE49-F238E27FC236}">
                <a16:creationId xmlns:a16="http://schemas.microsoft.com/office/drawing/2014/main" id="{C057D0F3-87AB-4082-8222-1F08D6314D11}"/>
              </a:ext>
            </a:extLst>
          </p:cNvPr>
          <p:cNvSpPr/>
          <p:nvPr/>
        </p:nvSpPr>
        <p:spPr>
          <a:xfrm>
            <a:off x="1118560" y="2553006"/>
            <a:ext cx="1471319" cy="1390809"/>
          </a:xfrm>
          <a:prstGeom prst="ellips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3" name="TextBox 22">
            <a:extLst>
              <a:ext uri="{FF2B5EF4-FFF2-40B4-BE49-F238E27FC236}">
                <a16:creationId xmlns:a16="http://schemas.microsoft.com/office/drawing/2014/main" id="{3AF1621D-2CB3-4C4B-8C83-8540D6407169}"/>
              </a:ext>
            </a:extLst>
          </p:cNvPr>
          <p:cNvSpPr txBox="1"/>
          <p:nvPr/>
        </p:nvSpPr>
        <p:spPr>
          <a:xfrm>
            <a:off x="1211244" y="3006037"/>
            <a:ext cx="1378634" cy="507831"/>
          </a:xfrm>
          <a:prstGeom prst="rect">
            <a:avLst/>
          </a:prstGeom>
          <a:noFill/>
        </p:spPr>
        <p:txBody>
          <a:bodyPr wrap="square" rtlCol="0">
            <a:spAutoFit/>
          </a:bodyPr>
          <a:lstStyle/>
          <a:p>
            <a:pPr algn="ctr" defTabSz="457200"/>
            <a:r>
              <a:rPr lang="en-GB" sz="1350" b="1" dirty="0">
                <a:solidFill>
                  <a:prstClr val="white"/>
                </a:solidFill>
                <a:latin typeface="Calibri" panose="020F0502020204030204"/>
              </a:rPr>
              <a:t>Core benefit /</a:t>
            </a:r>
          </a:p>
          <a:p>
            <a:pPr algn="ctr" defTabSz="457200"/>
            <a:r>
              <a:rPr lang="en-GB" sz="1350" b="1" dirty="0">
                <a:solidFill>
                  <a:prstClr val="white"/>
                </a:solidFill>
                <a:latin typeface="Calibri" panose="020F0502020204030204"/>
              </a:rPr>
              <a:t>product</a:t>
            </a:r>
          </a:p>
        </p:txBody>
      </p:sp>
      <p:sp>
        <p:nvSpPr>
          <p:cNvPr id="24" name="TextBox 23">
            <a:extLst>
              <a:ext uri="{FF2B5EF4-FFF2-40B4-BE49-F238E27FC236}">
                <a16:creationId xmlns:a16="http://schemas.microsoft.com/office/drawing/2014/main" id="{19CF7FC7-17E3-4048-8239-506C66D1A28A}"/>
              </a:ext>
            </a:extLst>
          </p:cNvPr>
          <p:cNvSpPr txBox="1"/>
          <p:nvPr/>
        </p:nvSpPr>
        <p:spPr>
          <a:xfrm>
            <a:off x="4124029" y="1672747"/>
            <a:ext cx="1520771" cy="1131079"/>
          </a:xfrm>
          <a:prstGeom prst="rect">
            <a:avLst/>
          </a:prstGeom>
          <a:noFill/>
        </p:spPr>
        <p:txBody>
          <a:bodyPr wrap="square" lIns="91440" tIns="45720" rIns="91440" bIns="45720" rtlCol="0" anchor="t">
            <a:spAutoFit/>
          </a:bodyPr>
          <a:lstStyle/>
          <a:p>
            <a:pPr defTabSz="457200"/>
            <a:r>
              <a:rPr lang="en-GB" sz="1350" b="1" dirty="0">
                <a:solidFill>
                  <a:prstClr val="black"/>
                </a:solidFill>
                <a:latin typeface="Calibri" panose="020F0502020204030204"/>
              </a:rPr>
              <a:t>Basic product:</a:t>
            </a:r>
            <a:endParaRPr lang="en-GB" sz="1350" b="1" dirty="0">
              <a:solidFill>
                <a:prstClr val="black"/>
              </a:solidFill>
              <a:latin typeface="Calibri" panose="020F0502020204030204"/>
              <a:cs typeface="Calibri"/>
            </a:endParaRPr>
          </a:p>
          <a:p>
            <a:pPr defTabSz="457200"/>
            <a:r>
              <a:rPr lang="en-GB" sz="1350" dirty="0">
                <a:solidFill>
                  <a:prstClr val="black"/>
                </a:solidFill>
                <a:latin typeface="Calibri" panose="020F0502020204030204"/>
              </a:rPr>
              <a:t>- quality</a:t>
            </a:r>
            <a:endParaRPr lang="en-GB" sz="1350" dirty="0">
              <a:solidFill>
                <a:prstClr val="black"/>
              </a:solidFill>
              <a:latin typeface="Calibri" panose="020F0502020204030204"/>
              <a:cs typeface="Calibri"/>
            </a:endParaRPr>
          </a:p>
          <a:p>
            <a:pPr defTabSz="457200"/>
            <a:r>
              <a:rPr lang="en-GB" sz="1350" dirty="0">
                <a:solidFill>
                  <a:prstClr val="black"/>
                </a:solidFill>
                <a:latin typeface="Calibri" panose="020F0502020204030204"/>
              </a:rPr>
              <a:t>- design features</a:t>
            </a:r>
            <a:endParaRPr lang="en-GB" sz="1350" dirty="0">
              <a:solidFill>
                <a:prstClr val="black"/>
              </a:solidFill>
              <a:latin typeface="Calibri" panose="020F0502020204030204"/>
              <a:cs typeface="Calibri"/>
            </a:endParaRPr>
          </a:p>
          <a:p>
            <a:pPr defTabSz="457200"/>
            <a:r>
              <a:rPr lang="en-GB" sz="1350" dirty="0">
                <a:solidFill>
                  <a:prstClr val="black"/>
                </a:solidFill>
                <a:latin typeface="Calibri" panose="020F0502020204030204"/>
              </a:rPr>
              <a:t>- brand identity</a:t>
            </a:r>
            <a:endParaRPr lang="en-GB" sz="1350" dirty="0">
              <a:solidFill>
                <a:prstClr val="black"/>
              </a:solidFill>
              <a:latin typeface="Calibri" panose="020F0502020204030204"/>
              <a:cs typeface="Calibri"/>
            </a:endParaRPr>
          </a:p>
          <a:p>
            <a:pPr defTabSz="457200"/>
            <a:r>
              <a:rPr lang="en-GB" sz="1350" dirty="0">
                <a:solidFill>
                  <a:prstClr val="black"/>
                </a:solidFill>
                <a:latin typeface="Calibri" panose="020F0502020204030204"/>
              </a:rPr>
              <a:t>- packaging</a:t>
            </a:r>
            <a:endParaRPr lang="en-GB" sz="1350" dirty="0">
              <a:solidFill>
                <a:prstClr val="black"/>
              </a:solidFill>
              <a:latin typeface="Calibri" panose="020F0502020204030204"/>
              <a:cs typeface="Calibri"/>
            </a:endParaRPr>
          </a:p>
        </p:txBody>
      </p:sp>
      <p:sp>
        <p:nvSpPr>
          <p:cNvPr id="25" name="TextBox 24">
            <a:extLst>
              <a:ext uri="{FF2B5EF4-FFF2-40B4-BE49-F238E27FC236}">
                <a16:creationId xmlns:a16="http://schemas.microsoft.com/office/drawing/2014/main" id="{85400F71-9D58-440A-8363-B1E29297E6CC}"/>
              </a:ext>
            </a:extLst>
          </p:cNvPr>
          <p:cNvSpPr txBox="1"/>
          <p:nvPr/>
        </p:nvSpPr>
        <p:spPr>
          <a:xfrm>
            <a:off x="5659597" y="2411222"/>
            <a:ext cx="2287758" cy="1131079"/>
          </a:xfrm>
          <a:prstGeom prst="rect">
            <a:avLst/>
          </a:prstGeom>
          <a:noFill/>
        </p:spPr>
        <p:txBody>
          <a:bodyPr wrap="square" lIns="91440" tIns="45720" rIns="91440" bIns="45720" rtlCol="0" anchor="t">
            <a:spAutoFit/>
          </a:bodyPr>
          <a:lstStyle/>
          <a:p>
            <a:pPr defTabSz="457200"/>
            <a:r>
              <a:rPr lang="en-GB" sz="1350" b="1" dirty="0">
                <a:solidFill>
                  <a:prstClr val="black"/>
                </a:solidFill>
                <a:latin typeface="Calibri" panose="020F0502020204030204"/>
              </a:rPr>
              <a:t>Augmented product:</a:t>
            </a:r>
            <a:endParaRPr lang="en-GB" sz="1350" b="1">
              <a:solidFill>
                <a:prstClr val="black"/>
              </a:solidFill>
              <a:latin typeface="Calibri" panose="020F0502020204030204"/>
              <a:cs typeface="Calibri"/>
            </a:endParaRPr>
          </a:p>
          <a:p>
            <a:pPr defTabSz="457200"/>
            <a:r>
              <a:rPr lang="en-GB" sz="1350" dirty="0">
                <a:solidFill>
                  <a:prstClr val="black"/>
                </a:solidFill>
                <a:latin typeface="Calibri" panose="020F0502020204030204"/>
              </a:rPr>
              <a:t>- customer service</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delivery</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warranties and guarantees</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additional products </a:t>
            </a:r>
            <a:endParaRPr lang="en-GB" sz="1350" dirty="0">
              <a:solidFill>
                <a:prstClr val="black"/>
              </a:solidFill>
              <a:latin typeface="Calibri" panose="020F0502020204030204"/>
              <a:cs typeface="Calibri"/>
            </a:endParaRPr>
          </a:p>
        </p:txBody>
      </p:sp>
      <p:sp>
        <p:nvSpPr>
          <p:cNvPr id="26" name="TextBox 25">
            <a:extLst>
              <a:ext uri="{FF2B5EF4-FFF2-40B4-BE49-F238E27FC236}">
                <a16:creationId xmlns:a16="http://schemas.microsoft.com/office/drawing/2014/main" id="{26B7A0EB-3EF5-4B01-B00F-9ACAA431E508}"/>
              </a:ext>
            </a:extLst>
          </p:cNvPr>
          <p:cNvSpPr txBox="1"/>
          <p:nvPr/>
        </p:nvSpPr>
        <p:spPr>
          <a:xfrm>
            <a:off x="7201767" y="3722224"/>
            <a:ext cx="1491176" cy="923330"/>
          </a:xfrm>
          <a:prstGeom prst="rect">
            <a:avLst/>
          </a:prstGeom>
          <a:noFill/>
        </p:spPr>
        <p:txBody>
          <a:bodyPr wrap="square" lIns="91440" tIns="45720" rIns="91440" bIns="45720" rtlCol="0" anchor="t">
            <a:spAutoFit/>
          </a:bodyPr>
          <a:lstStyle/>
          <a:p>
            <a:pPr defTabSz="457200"/>
            <a:r>
              <a:rPr lang="en-GB" sz="1350" b="1" dirty="0">
                <a:solidFill>
                  <a:prstClr val="black"/>
                </a:solidFill>
                <a:latin typeface="Calibri" panose="020F0502020204030204"/>
              </a:rPr>
              <a:t>Perceived product:</a:t>
            </a:r>
            <a:endParaRPr lang="en-GB" sz="1350" b="1">
              <a:solidFill>
                <a:prstClr val="black"/>
              </a:solidFill>
              <a:latin typeface="Calibri" panose="020F0502020204030204"/>
              <a:cs typeface="Calibri"/>
            </a:endParaRPr>
          </a:p>
          <a:p>
            <a:pPr defTabSz="457200"/>
            <a:r>
              <a:rPr lang="en-GB" sz="1350" dirty="0">
                <a:solidFill>
                  <a:prstClr val="black"/>
                </a:solidFill>
                <a:latin typeface="Calibri" panose="020F0502020204030204"/>
              </a:rPr>
              <a:t>- value</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brand image</a:t>
            </a:r>
            <a:endParaRPr lang="en-GB" sz="1350" dirty="0">
              <a:solidFill>
                <a:prstClr val="black"/>
              </a:solidFill>
              <a:latin typeface="Calibri" panose="020F0502020204030204"/>
              <a:cs typeface="Calibri"/>
            </a:endParaRPr>
          </a:p>
        </p:txBody>
      </p:sp>
      <p:cxnSp>
        <p:nvCxnSpPr>
          <p:cNvPr id="28" name="Straight Arrow Connector 27">
            <a:extLst>
              <a:ext uri="{FF2B5EF4-FFF2-40B4-BE49-F238E27FC236}">
                <a16:creationId xmlns:a16="http://schemas.microsoft.com/office/drawing/2014/main" id="{349D4471-6945-459C-9DA8-5403BEBC7196}"/>
              </a:ext>
            </a:extLst>
          </p:cNvPr>
          <p:cNvCxnSpPr>
            <a:cxnSpLocks/>
          </p:cNvCxnSpPr>
          <p:nvPr/>
        </p:nvCxnSpPr>
        <p:spPr>
          <a:xfrm flipH="1">
            <a:off x="2589878" y="2743863"/>
            <a:ext cx="1534150"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F871853-F9D7-430E-9DFD-2D29CB9C4052}"/>
              </a:ext>
            </a:extLst>
          </p:cNvPr>
          <p:cNvCxnSpPr>
            <a:cxnSpLocks/>
          </p:cNvCxnSpPr>
          <p:nvPr/>
        </p:nvCxnSpPr>
        <p:spPr>
          <a:xfrm flipH="1">
            <a:off x="3030994" y="3474385"/>
            <a:ext cx="2613804"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94B48D3-1A98-49F2-B248-2296E3A213D2}"/>
              </a:ext>
            </a:extLst>
          </p:cNvPr>
          <p:cNvCxnSpPr>
            <a:cxnSpLocks/>
          </p:cNvCxnSpPr>
          <p:nvPr/>
        </p:nvCxnSpPr>
        <p:spPr>
          <a:xfrm flipH="1">
            <a:off x="3030995" y="4270077"/>
            <a:ext cx="4170773"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id="{9443984D-05D4-2A6F-1E21-E5BE07499F5A}"/>
              </a:ext>
            </a:extLst>
          </p:cNvPr>
          <p:cNvSpPr txBox="1">
            <a:spLocks/>
          </p:cNvSpPr>
          <p:nvPr/>
        </p:nvSpPr>
        <p:spPr>
          <a:xfrm>
            <a:off x="8732808" y="2618324"/>
            <a:ext cx="3530102" cy="3131129"/>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350" b="1" dirty="0">
                <a:solidFill>
                  <a:srgbClr val="000000"/>
                </a:solidFill>
              </a:rPr>
              <a:t>Core product:</a:t>
            </a:r>
            <a:r>
              <a:rPr lang="en-GB" sz="1350" dirty="0">
                <a:solidFill>
                  <a:srgbClr val="000000"/>
                </a:solidFill>
              </a:rPr>
              <a:t> coffee </a:t>
            </a:r>
          </a:p>
          <a:p>
            <a:pPr marL="0" indent="0">
              <a:buFont typeface="Arial" panose="020B0604020202020204" pitchFamily="34" charset="0"/>
              <a:buNone/>
            </a:pPr>
            <a:r>
              <a:rPr lang="en-GB" sz="1350" b="1" dirty="0">
                <a:solidFill>
                  <a:srgbClr val="000000"/>
                </a:solidFill>
              </a:rPr>
              <a:t>Basic product:</a:t>
            </a:r>
            <a:r>
              <a:rPr lang="en-GB" sz="1350" dirty="0">
                <a:solidFill>
                  <a:srgbClr val="000000"/>
                </a:solidFill>
              </a:rPr>
              <a:t> a luxury coffee, high quality (high cost!), very good brand identity.</a:t>
            </a:r>
          </a:p>
          <a:p>
            <a:pPr marL="0" indent="0">
              <a:buFont typeface="Arial" panose="020B0604020202020204" pitchFamily="34" charset="0"/>
              <a:buNone/>
            </a:pPr>
            <a:r>
              <a:rPr lang="en-GB" sz="1350" b="1" dirty="0">
                <a:solidFill>
                  <a:srgbClr val="000000"/>
                </a:solidFill>
              </a:rPr>
              <a:t>Augmented product:</a:t>
            </a:r>
            <a:r>
              <a:rPr lang="en-GB" sz="1350" dirty="0">
                <a:solidFill>
                  <a:srgbClr val="000000"/>
                </a:solidFill>
              </a:rPr>
              <a:t> lots of extras and potential substitutions (</a:t>
            </a:r>
            <a:r>
              <a:rPr lang="en-GB" sz="1350" i="1" dirty="0">
                <a:solidFill>
                  <a:srgbClr val="000000"/>
                </a:solidFill>
              </a:rPr>
              <a:t>types of milk, flavourings, sizing</a:t>
            </a:r>
            <a:r>
              <a:rPr lang="en-GB" sz="1350" dirty="0">
                <a:solidFill>
                  <a:srgbClr val="000000"/>
                </a:solidFill>
              </a:rPr>
              <a:t>). You can add food to your order. Good customer service in the shop. You pick it up, at the counter or via drive through. Guaranteed quality – they will make a new drink if you’re unhappy. </a:t>
            </a:r>
          </a:p>
          <a:p>
            <a:pPr marL="0" indent="0">
              <a:buFont typeface="Arial" panose="020B0604020202020204" pitchFamily="34" charset="0"/>
              <a:buNone/>
            </a:pPr>
            <a:r>
              <a:rPr lang="en-GB" sz="1350" b="1" dirty="0">
                <a:solidFill>
                  <a:srgbClr val="000000"/>
                </a:solidFill>
              </a:rPr>
              <a:t>Perceived product:</a:t>
            </a:r>
            <a:r>
              <a:rPr lang="en-GB" sz="1350" dirty="0">
                <a:solidFill>
                  <a:srgbClr val="000000"/>
                </a:solidFill>
              </a:rPr>
              <a:t> good value for money (</a:t>
            </a:r>
            <a:r>
              <a:rPr lang="en-GB" sz="1350" i="1" dirty="0">
                <a:solidFill>
                  <a:srgbClr val="000000"/>
                </a:solidFill>
              </a:rPr>
              <a:t>depends on your own opinion!</a:t>
            </a:r>
            <a:r>
              <a:rPr lang="en-GB" sz="1350" dirty="0">
                <a:solidFill>
                  <a:srgbClr val="000000"/>
                </a:solidFill>
              </a:rPr>
              <a:t>). Most people who like coffee would say Starbucks is a good brand. </a:t>
            </a:r>
          </a:p>
        </p:txBody>
      </p:sp>
      <p:pic>
        <p:nvPicPr>
          <p:cNvPr id="6" name="Picture 2" descr="Environmental charity to receive Starbucks 5p cup charge in UK rollout | UK  Fundraising">
            <a:extLst>
              <a:ext uri="{FF2B5EF4-FFF2-40B4-BE49-F238E27FC236}">
                <a16:creationId xmlns:a16="http://schemas.microsoft.com/office/drawing/2014/main" id="{9A957189-20B0-39B1-F9C7-DC5722D9BA64}"/>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28471" r="9527"/>
          <a:stretch/>
        </p:blipFill>
        <p:spPr bwMode="auto">
          <a:xfrm>
            <a:off x="9888484" y="273343"/>
            <a:ext cx="2125478" cy="2279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47256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9290" y="-179222"/>
            <a:ext cx="10515600" cy="1325563"/>
          </a:xfrm>
        </p:spPr>
        <p:txBody>
          <a:bodyPr>
            <a:normAutofit/>
          </a:bodyPr>
          <a:lstStyle/>
          <a:p>
            <a:pPr algn="ctr"/>
            <a:r>
              <a:rPr lang="en-GB" sz="4000" b="1" dirty="0"/>
              <a:t>Relationships with products…</a:t>
            </a:r>
          </a:p>
        </p:txBody>
      </p:sp>
      <p:sp>
        <p:nvSpPr>
          <p:cNvPr id="3" name="Content Placeholder 2"/>
          <p:cNvSpPr>
            <a:spLocks noGrp="1"/>
          </p:cNvSpPr>
          <p:nvPr>
            <p:ph idx="1"/>
          </p:nvPr>
        </p:nvSpPr>
        <p:spPr>
          <a:xfrm>
            <a:off x="350319" y="1420661"/>
            <a:ext cx="11247443" cy="3263504"/>
          </a:xfrm>
        </p:spPr>
        <p:txBody>
          <a:bodyPr>
            <a:noAutofit/>
          </a:bodyPr>
          <a:lstStyle/>
          <a:p>
            <a:r>
              <a:rPr lang="en-GB" sz="2400" b="1" dirty="0"/>
              <a:t>Self-concept attachments</a:t>
            </a:r>
            <a:r>
              <a:rPr lang="en-GB" sz="2400" dirty="0"/>
              <a:t>: The product helps establish the user’s identity.  (For example, do you feel more like yourself in Ralph Lauren or Diesel clothing?)</a:t>
            </a:r>
          </a:p>
          <a:p>
            <a:r>
              <a:rPr lang="en-GB" sz="2400" b="1" dirty="0"/>
              <a:t>Nostalgic attachments</a:t>
            </a:r>
            <a:r>
              <a:rPr lang="en-GB" sz="2400" dirty="0"/>
              <a:t>: The product serves as a link with a past self.  (Does eating the inside of a Cadbury Crème Egg remind you of childhood?)</a:t>
            </a:r>
          </a:p>
          <a:p>
            <a:r>
              <a:rPr lang="en-GB" sz="2400" b="1" dirty="0"/>
              <a:t>Interdependence</a:t>
            </a:r>
            <a:r>
              <a:rPr lang="en-GB" sz="2400" dirty="0"/>
              <a:t>:  The product is a part of the user’s daily routine.  (Could you get through the day without a Starbucks or </a:t>
            </a:r>
            <a:r>
              <a:rPr lang="en-GB" sz="2400" dirty="0" err="1"/>
              <a:t>Caffe</a:t>
            </a:r>
            <a:r>
              <a:rPr lang="en-GB" sz="2400" dirty="0"/>
              <a:t> Nero Coffee?)</a:t>
            </a:r>
          </a:p>
          <a:p>
            <a:r>
              <a:rPr lang="en-GB" sz="2400" b="1" dirty="0"/>
              <a:t>Love</a:t>
            </a:r>
            <a:r>
              <a:rPr lang="en-GB" sz="2400" dirty="0"/>
              <a:t>: The product elicits emotional bonds of warmth, passion or other strong emotion. (Ever been to a match between Arsenal and Manchester United?)</a:t>
            </a:r>
          </a:p>
        </p:txBody>
      </p:sp>
      <p:sp>
        <p:nvSpPr>
          <p:cNvPr id="5" name="TextBox 4"/>
          <p:cNvSpPr txBox="1"/>
          <p:nvPr/>
        </p:nvSpPr>
        <p:spPr>
          <a:xfrm>
            <a:off x="7608168" y="6165304"/>
            <a:ext cx="2566852" cy="300082"/>
          </a:xfrm>
          <a:prstGeom prst="rect">
            <a:avLst/>
          </a:prstGeom>
          <a:noFill/>
        </p:spPr>
        <p:txBody>
          <a:bodyPr wrap="square" rtlCol="0">
            <a:spAutoFit/>
          </a:bodyPr>
          <a:lstStyle/>
          <a:p>
            <a:pPr algn="r" defTabSz="685800"/>
            <a:r>
              <a:rPr lang="en-GB" sz="1350" dirty="0">
                <a:solidFill>
                  <a:prstClr val="black"/>
                </a:solidFill>
                <a:latin typeface="Calibri" panose="020F0502020204030204"/>
              </a:rPr>
              <a:t>(Solomon et al, 2013)</a:t>
            </a:r>
          </a:p>
        </p:txBody>
      </p:sp>
    </p:spTree>
    <p:extLst>
      <p:ext uri="{BB962C8B-B14F-4D97-AF65-F5344CB8AC3E}">
        <p14:creationId xmlns:p14="http://schemas.microsoft.com/office/powerpoint/2010/main" val="23497783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334328" y="346368"/>
            <a:ext cx="10674098" cy="458390"/>
          </a:xfrm>
        </p:spPr>
        <p:txBody>
          <a:bodyPr>
            <a:normAutofit fontScale="90000"/>
          </a:bodyPr>
          <a:lstStyle/>
          <a:p>
            <a:r>
              <a:rPr lang="en-GB" altLang="en-US" dirty="0"/>
              <a:t>Who are you? : The concept of self.</a:t>
            </a:r>
          </a:p>
        </p:txBody>
      </p:sp>
      <p:sp>
        <p:nvSpPr>
          <p:cNvPr id="3" name="TextBox 2">
            <a:extLst>
              <a:ext uri="{FF2B5EF4-FFF2-40B4-BE49-F238E27FC236}">
                <a16:creationId xmlns:a16="http://schemas.microsoft.com/office/drawing/2014/main" id="{1D16DC4E-1688-4ED5-7DF4-22774C7CDF8A}"/>
              </a:ext>
            </a:extLst>
          </p:cNvPr>
          <p:cNvSpPr txBox="1"/>
          <p:nvPr/>
        </p:nvSpPr>
        <p:spPr>
          <a:xfrm>
            <a:off x="213105" y="1984910"/>
            <a:ext cx="9297352" cy="1477328"/>
          </a:xfrm>
          <a:prstGeom prst="rect">
            <a:avLst/>
          </a:prstGeom>
          <a:noFill/>
        </p:spPr>
        <p:txBody>
          <a:bodyPr wrap="square">
            <a:spAutoFit/>
          </a:bodyPr>
          <a:lstStyle/>
          <a:p>
            <a:r>
              <a:rPr lang="en-GB" dirty="0"/>
              <a:t>"The self-concept is a general term used to refer to how someone thinks about, evaluates or perceives themselves. To be aware of oneself is to have a concept of oneself. " (McLeod, 2008)</a:t>
            </a:r>
          </a:p>
          <a:p>
            <a:endParaRPr lang="en-GB" dirty="0"/>
          </a:p>
          <a:p>
            <a:r>
              <a:rPr lang="en-GB" dirty="0"/>
              <a:t>A consumers personality influences the way they respond to marketing stimuli, however efforts to make the applicable have been met with mixed results as we will explore… </a:t>
            </a:r>
          </a:p>
        </p:txBody>
      </p:sp>
      <p:pic>
        <p:nvPicPr>
          <p:cNvPr id="1026" name="Picture 2" descr="21,230 Child Thinking Illustrations &amp; Clip Art - iStock | Young child  thinking, Child thinking looking up, Child thinking classroom">
            <a:extLst>
              <a:ext uri="{FF2B5EF4-FFF2-40B4-BE49-F238E27FC236}">
                <a16:creationId xmlns:a16="http://schemas.microsoft.com/office/drawing/2014/main" id="{39C59273-E62F-92ED-0C2B-44D0B051D3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843"/>
          <a:stretch/>
        </p:blipFill>
        <p:spPr bwMode="auto">
          <a:xfrm>
            <a:off x="9597029" y="2954840"/>
            <a:ext cx="2381866" cy="269652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7434E91-86FE-8268-6C4C-DF190E68155A}"/>
              </a:ext>
            </a:extLst>
          </p:cNvPr>
          <p:cNvSpPr txBox="1"/>
          <p:nvPr/>
        </p:nvSpPr>
        <p:spPr>
          <a:xfrm>
            <a:off x="299677" y="862908"/>
            <a:ext cx="10674098" cy="646331"/>
          </a:xfrm>
          <a:prstGeom prst="rect">
            <a:avLst/>
          </a:prstGeom>
          <a:noFill/>
        </p:spPr>
        <p:txBody>
          <a:bodyPr wrap="square">
            <a:spAutoFit/>
          </a:bodyPr>
          <a:lstStyle/>
          <a:p>
            <a:r>
              <a:rPr lang="en-GB" dirty="0"/>
              <a:t>"The person's ideas and feelings about themselves, including their attributes and who and what the self is" (Sethna and Blythe, 2019).</a:t>
            </a:r>
          </a:p>
        </p:txBody>
      </p:sp>
      <p:sp>
        <p:nvSpPr>
          <p:cNvPr id="15" name="TextBox 14">
            <a:extLst>
              <a:ext uri="{FF2B5EF4-FFF2-40B4-BE49-F238E27FC236}">
                <a16:creationId xmlns:a16="http://schemas.microsoft.com/office/drawing/2014/main" id="{E06030BA-F359-83D1-3BB1-FDF2E8521599}"/>
              </a:ext>
            </a:extLst>
          </p:cNvPr>
          <p:cNvSpPr txBox="1"/>
          <p:nvPr/>
        </p:nvSpPr>
        <p:spPr>
          <a:xfrm>
            <a:off x="213105" y="3760929"/>
            <a:ext cx="9297352" cy="1477328"/>
          </a:xfrm>
          <a:prstGeom prst="rect">
            <a:avLst/>
          </a:prstGeom>
          <a:noFill/>
        </p:spPr>
        <p:txBody>
          <a:bodyPr wrap="square">
            <a:spAutoFit/>
          </a:bodyPr>
          <a:lstStyle/>
          <a:p>
            <a:r>
              <a:rPr lang="en-GB" b="0" i="0" dirty="0">
                <a:solidFill>
                  <a:srgbClr val="1F1F1F"/>
                </a:solidFill>
                <a:effectLst/>
              </a:rPr>
              <a:t>Brand identity and self-concept are linked: In psychology, ‘identity’ is also referred to as ‘self-concept’. </a:t>
            </a:r>
          </a:p>
          <a:p>
            <a:r>
              <a:rPr lang="en-GB" b="0" i="0" dirty="0">
                <a:solidFill>
                  <a:srgbClr val="1F1F1F"/>
                </a:solidFill>
                <a:effectLst/>
              </a:rPr>
              <a:t>A person’s self-concept refers to her/his perceptions about who s/he is (attributes, self-worth, etc.) and who s/he wishes to become.</a:t>
            </a:r>
          </a:p>
          <a:p>
            <a:r>
              <a:rPr lang="en-GB" dirty="0">
                <a:solidFill>
                  <a:srgbClr val="1F1F1F"/>
                </a:solidFill>
              </a:rPr>
              <a:t>We become what we purchase and the brands we engage with communicate this.</a:t>
            </a:r>
            <a:endParaRPr lang="en-GB" dirty="0"/>
          </a:p>
        </p:txBody>
      </p:sp>
      <p:sp>
        <p:nvSpPr>
          <p:cNvPr id="4" name="TextBox 3">
            <a:extLst>
              <a:ext uri="{FF2B5EF4-FFF2-40B4-BE49-F238E27FC236}">
                <a16:creationId xmlns:a16="http://schemas.microsoft.com/office/drawing/2014/main" id="{899A1E35-89F9-F504-58AB-7AECE2AF0ED6}"/>
              </a:ext>
            </a:extLst>
          </p:cNvPr>
          <p:cNvSpPr txBox="1"/>
          <p:nvPr/>
        </p:nvSpPr>
        <p:spPr>
          <a:xfrm>
            <a:off x="8117742" y="4672785"/>
            <a:ext cx="1704684" cy="369332"/>
          </a:xfrm>
          <a:prstGeom prst="rect">
            <a:avLst/>
          </a:prstGeom>
          <a:noFill/>
        </p:spPr>
        <p:txBody>
          <a:bodyPr wrap="square">
            <a:spAutoFit/>
          </a:bodyPr>
          <a:lstStyle/>
          <a:p>
            <a:r>
              <a:rPr lang="en-GB" b="1" dirty="0"/>
              <a:t>The Actual Self </a:t>
            </a:r>
            <a:endParaRPr lang="en-GB" dirty="0"/>
          </a:p>
        </p:txBody>
      </p:sp>
      <p:sp>
        <p:nvSpPr>
          <p:cNvPr id="6" name="TextBox 5">
            <a:extLst>
              <a:ext uri="{FF2B5EF4-FFF2-40B4-BE49-F238E27FC236}">
                <a16:creationId xmlns:a16="http://schemas.microsoft.com/office/drawing/2014/main" id="{4172ACF0-61A6-16DE-12B4-25E0D8EA7BE9}"/>
              </a:ext>
            </a:extLst>
          </p:cNvPr>
          <p:cNvSpPr txBox="1"/>
          <p:nvPr/>
        </p:nvSpPr>
        <p:spPr>
          <a:xfrm>
            <a:off x="8163839" y="4989957"/>
            <a:ext cx="1612490" cy="369332"/>
          </a:xfrm>
          <a:prstGeom prst="rect">
            <a:avLst/>
          </a:prstGeom>
          <a:noFill/>
        </p:spPr>
        <p:txBody>
          <a:bodyPr wrap="square">
            <a:spAutoFit/>
          </a:bodyPr>
          <a:lstStyle/>
          <a:p>
            <a:r>
              <a:rPr lang="en-GB" b="1" dirty="0"/>
              <a:t>The Social Self </a:t>
            </a:r>
            <a:endParaRPr lang="en-GB" dirty="0"/>
          </a:p>
        </p:txBody>
      </p:sp>
      <p:sp>
        <p:nvSpPr>
          <p:cNvPr id="8" name="TextBox 7">
            <a:extLst>
              <a:ext uri="{FF2B5EF4-FFF2-40B4-BE49-F238E27FC236}">
                <a16:creationId xmlns:a16="http://schemas.microsoft.com/office/drawing/2014/main" id="{F6DBCEFD-987A-FFD3-20EA-0927965FBDD9}"/>
              </a:ext>
            </a:extLst>
          </p:cNvPr>
          <p:cNvSpPr txBox="1"/>
          <p:nvPr/>
        </p:nvSpPr>
        <p:spPr>
          <a:xfrm>
            <a:off x="8439142" y="5229740"/>
            <a:ext cx="1061884" cy="369332"/>
          </a:xfrm>
          <a:prstGeom prst="rect">
            <a:avLst/>
          </a:prstGeom>
          <a:noFill/>
        </p:spPr>
        <p:txBody>
          <a:bodyPr wrap="square">
            <a:spAutoFit/>
          </a:bodyPr>
          <a:lstStyle/>
          <a:p>
            <a:r>
              <a:rPr lang="en-GB" b="1" dirty="0"/>
              <a:t>Ideal Self </a:t>
            </a:r>
            <a:endParaRPr lang="en-GB" dirty="0"/>
          </a:p>
        </p:txBody>
      </p:sp>
      <p:sp>
        <p:nvSpPr>
          <p:cNvPr id="11" name="TextBox 10">
            <a:extLst>
              <a:ext uri="{FF2B5EF4-FFF2-40B4-BE49-F238E27FC236}">
                <a16:creationId xmlns:a16="http://schemas.microsoft.com/office/drawing/2014/main" id="{589EDC84-A0FB-296B-5845-2368429437AA}"/>
              </a:ext>
            </a:extLst>
          </p:cNvPr>
          <p:cNvSpPr txBox="1"/>
          <p:nvPr/>
        </p:nvSpPr>
        <p:spPr>
          <a:xfrm>
            <a:off x="8065516" y="5427654"/>
            <a:ext cx="1809135" cy="369332"/>
          </a:xfrm>
          <a:prstGeom prst="rect">
            <a:avLst/>
          </a:prstGeom>
          <a:noFill/>
        </p:spPr>
        <p:txBody>
          <a:bodyPr wrap="square">
            <a:spAutoFit/>
          </a:bodyPr>
          <a:lstStyle/>
          <a:p>
            <a:r>
              <a:rPr lang="en-GB" b="1" dirty="0"/>
              <a:t>looking-glass self </a:t>
            </a:r>
            <a:endParaRPr lang="en-GB" dirty="0"/>
          </a:p>
        </p:txBody>
      </p:sp>
    </p:spTree>
    <p:extLst>
      <p:ext uri="{BB962C8B-B14F-4D97-AF65-F5344CB8AC3E}">
        <p14:creationId xmlns:p14="http://schemas.microsoft.com/office/powerpoint/2010/main" val="35357839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16363-8C69-3A4E-F2BF-0F50AAA9632A}"/>
              </a:ext>
            </a:extLst>
          </p:cNvPr>
          <p:cNvSpPr>
            <a:spLocks noGrp="1"/>
          </p:cNvSpPr>
          <p:nvPr>
            <p:ph type="title"/>
          </p:nvPr>
        </p:nvSpPr>
        <p:spPr>
          <a:xfrm>
            <a:off x="308782" y="-63556"/>
            <a:ext cx="10515600" cy="1325563"/>
          </a:xfrm>
        </p:spPr>
        <p:txBody>
          <a:bodyPr/>
          <a:lstStyle/>
          <a:p>
            <a:r>
              <a:rPr lang="en-GB" dirty="0"/>
              <a:t>Self esteem.</a:t>
            </a:r>
          </a:p>
        </p:txBody>
      </p:sp>
      <p:sp>
        <p:nvSpPr>
          <p:cNvPr id="3" name="Content Placeholder 2">
            <a:extLst>
              <a:ext uri="{FF2B5EF4-FFF2-40B4-BE49-F238E27FC236}">
                <a16:creationId xmlns:a16="http://schemas.microsoft.com/office/drawing/2014/main" id="{8595BA59-6484-FDCB-502E-FA77A3D7C757}"/>
              </a:ext>
            </a:extLst>
          </p:cNvPr>
          <p:cNvSpPr>
            <a:spLocks noGrp="1"/>
          </p:cNvSpPr>
          <p:nvPr>
            <p:ph idx="1"/>
          </p:nvPr>
        </p:nvSpPr>
        <p:spPr>
          <a:xfrm>
            <a:off x="256309" y="995186"/>
            <a:ext cx="7682345" cy="4351338"/>
          </a:xfrm>
        </p:spPr>
        <p:txBody>
          <a:bodyPr/>
          <a:lstStyle/>
          <a:p>
            <a:pPr marL="0" indent="0">
              <a:buNone/>
            </a:pPr>
            <a:r>
              <a:rPr lang="en-GB" sz="1600" dirty="0">
                <a:latin typeface="Arial" panose="020B0604020202020204" pitchFamily="34" charset="0"/>
                <a:cs typeface="Arial" panose="020B0604020202020204" pitchFamily="34" charset="0"/>
              </a:rPr>
              <a:t>The positivity of a persons self concept.</a:t>
            </a:r>
          </a:p>
          <a:p>
            <a:pPr marL="0" indent="0">
              <a:buNone/>
            </a:pPr>
            <a:r>
              <a:rPr lang="en-GB" sz="1600" dirty="0">
                <a:latin typeface="Arial" panose="020B0604020202020204" pitchFamily="34" charset="0"/>
                <a:cs typeface="Arial" panose="020B0604020202020204" pitchFamily="34" charset="0"/>
              </a:rPr>
              <a:t>Often those with a low self esteem will expect themselves to not perform well when comparing themselves to others and will try to avoid embarrassment failure and rejection.</a:t>
            </a:r>
          </a:p>
          <a:p>
            <a:pPr marL="0" indent="0">
              <a:buNone/>
            </a:pPr>
            <a:r>
              <a:rPr lang="en-GB" sz="1600" dirty="0">
                <a:latin typeface="Arial" panose="020B0604020202020204" pitchFamily="34" charset="0"/>
                <a:cs typeface="Arial" panose="020B0604020202020204" pitchFamily="34" charset="0"/>
              </a:rPr>
              <a:t>In a recent study by Stubby  found </a:t>
            </a:r>
            <a:r>
              <a:rPr lang="en-GB" sz="1600" b="0" i="0" dirty="0">
                <a:effectLst/>
                <a:latin typeface="Arial" panose="020B0604020202020204" pitchFamily="34" charset="0"/>
                <a:cs typeface="Arial" panose="020B0604020202020204" pitchFamily="34" charset="0"/>
              </a:rPr>
              <a:t>those who hold pessimistic self-views, choose inferior products. For instance, people with low self-esteem preferred cheap vodka in a plastic bottle over premium vodka, and they were more willing to visit a dingy restaurant when it was framed as uncool rather than the cool place to be.</a:t>
            </a:r>
            <a:r>
              <a:rPr lang="en-GB" sz="1600" dirty="0">
                <a:latin typeface="Arial" panose="020B0604020202020204" pitchFamily="34" charset="0"/>
                <a:cs typeface="Arial" panose="020B0604020202020204" pitchFamily="34" charset="0"/>
              </a:rPr>
              <a:t> </a:t>
            </a:r>
          </a:p>
          <a:p>
            <a:pPr marL="0" indent="0">
              <a:buNone/>
            </a:pPr>
            <a:r>
              <a:rPr lang="en-GB" sz="1600" dirty="0">
                <a:latin typeface="Arial" panose="020B0604020202020204" pitchFamily="34" charset="0"/>
                <a:cs typeface="Arial" panose="020B0604020202020204" pitchFamily="34" charset="0"/>
              </a:rPr>
              <a:t>Individuals who feel powerful often spend more on them self's “I'm worth it!” in contrast those who feel powerless tend to spend more on others than themselves..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The study goes on to describe how people with low self-esteem pick inferior products because those products resonate with how they feel about themselves. They identify with low-tier brands because those brands match their pessimistic self-views. They eat stale popcorn because they think it is good enough for them. They consume within their league rather than outside of their league.</a:t>
            </a:r>
          </a:p>
        </p:txBody>
      </p:sp>
      <p:sp>
        <p:nvSpPr>
          <p:cNvPr id="5" name="TextBox 4">
            <a:extLst>
              <a:ext uri="{FF2B5EF4-FFF2-40B4-BE49-F238E27FC236}">
                <a16:creationId xmlns:a16="http://schemas.microsoft.com/office/drawing/2014/main" id="{770456D7-6DC9-9F86-5D9C-7B814A723D92}"/>
              </a:ext>
            </a:extLst>
          </p:cNvPr>
          <p:cNvSpPr txBox="1"/>
          <p:nvPr/>
        </p:nvSpPr>
        <p:spPr>
          <a:xfrm>
            <a:off x="5706668" y="5135962"/>
            <a:ext cx="6098874"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Stuppy</a:t>
            </a:r>
            <a:r>
              <a:rPr lang="en-GB" sz="1800" dirty="0">
                <a:latin typeface="Arial" panose="020B0604020202020204" pitchFamily="34" charset="0"/>
                <a:cs typeface="Arial" panose="020B0604020202020204" pitchFamily="34" charset="0"/>
              </a:rPr>
              <a:t> et al., 2019)</a:t>
            </a:r>
            <a:endParaRPr lang="en-GB" dirty="0"/>
          </a:p>
        </p:txBody>
      </p:sp>
      <p:pic>
        <p:nvPicPr>
          <p:cNvPr id="1026" name="Picture 2" descr="494 Superman Cape Stock Photos, Pictures &amp; Royalty-Free Images - iStock | Superman  cape vector, Boy superman cape">
            <a:extLst>
              <a:ext uri="{FF2B5EF4-FFF2-40B4-BE49-F238E27FC236}">
                <a16:creationId xmlns:a16="http://schemas.microsoft.com/office/drawing/2014/main" id="{56FA089D-7C4A-3E7F-10AC-09CCDEA8C8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8654" y="47759"/>
            <a:ext cx="1860796" cy="189485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29F21F5C-755F-384F-EBFD-C5E54D96DB29}"/>
              </a:ext>
            </a:extLst>
          </p:cNvPr>
          <p:cNvPicPr>
            <a:picLocks noChangeAspect="1"/>
          </p:cNvPicPr>
          <p:nvPr/>
        </p:nvPicPr>
        <p:blipFill>
          <a:blip r:embed="rId4"/>
          <a:stretch>
            <a:fillRect/>
          </a:stretch>
        </p:blipFill>
        <p:spPr>
          <a:xfrm>
            <a:off x="7938654" y="1667027"/>
            <a:ext cx="3997037" cy="3997037"/>
          </a:xfrm>
          <a:prstGeom prst="rect">
            <a:avLst/>
          </a:prstGeom>
        </p:spPr>
      </p:pic>
    </p:spTree>
    <p:extLst>
      <p:ext uri="{BB962C8B-B14F-4D97-AF65-F5344CB8AC3E}">
        <p14:creationId xmlns:p14="http://schemas.microsoft.com/office/powerpoint/2010/main" val="24980692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nvironmental charity to receive Starbucks 5p cup charge in UK rollout | UK  Fundraising">
            <a:extLst>
              <a:ext uri="{FF2B5EF4-FFF2-40B4-BE49-F238E27FC236}">
                <a16:creationId xmlns:a16="http://schemas.microsoft.com/office/drawing/2014/main" id="{739643FE-ABDD-48E7-89FC-46B0C8FDAEDE}"/>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28471" r="9527"/>
          <a:stretch/>
        </p:blipFill>
        <p:spPr bwMode="auto">
          <a:xfrm>
            <a:off x="7763363" y="220458"/>
            <a:ext cx="3223493" cy="345732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359785" y="113462"/>
            <a:ext cx="3602727" cy="983748"/>
          </a:xfrm>
        </p:spPr>
        <p:txBody>
          <a:bodyPr>
            <a:normAutofit fontScale="90000"/>
          </a:bodyPr>
          <a:lstStyle/>
          <a:p>
            <a:r>
              <a:rPr lang="en-GB" dirty="0">
                <a:solidFill>
                  <a:srgbClr val="000000"/>
                </a:solidFill>
              </a:rPr>
              <a:t>Starbucks coffee</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432410" y="1097210"/>
            <a:ext cx="6351848" cy="2452235"/>
          </a:xfrm>
        </p:spPr>
        <p:txBody>
          <a:bodyPr anchor="ctr">
            <a:noAutofit/>
          </a:bodyPr>
          <a:lstStyle/>
          <a:p>
            <a:pPr marL="0" indent="0">
              <a:buNone/>
            </a:pPr>
            <a:r>
              <a:rPr lang="en-GB" sz="1350" b="1" dirty="0">
                <a:solidFill>
                  <a:srgbClr val="000000"/>
                </a:solidFill>
              </a:rPr>
              <a:t>Core product:</a:t>
            </a:r>
            <a:r>
              <a:rPr lang="en-GB" sz="1350" dirty="0">
                <a:solidFill>
                  <a:srgbClr val="000000"/>
                </a:solidFill>
              </a:rPr>
              <a:t> coffee </a:t>
            </a:r>
          </a:p>
          <a:p>
            <a:pPr marL="0" indent="0">
              <a:buNone/>
            </a:pPr>
            <a:r>
              <a:rPr lang="en-GB" sz="1350" b="1" dirty="0">
                <a:solidFill>
                  <a:srgbClr val="000000"/>
                </a:solidFill>
              </a:rPr>
              <a:t>Basic product:</a:t>
            </a:r>
            <a:r>
              <a:rPr lang="en-GB" sz="1350" dirty="0">
                <a:solidFill>
                  <a:srgbClr val="000000"/>
                </a:solidFill>
              </a:rPr>
              <a:t> a luxury coffee, high quality (high cost!), very good brand identity.</a:t>
            </a:r>
          </a:p>
          <a:p>
            <a:pPr marL="0" indent="0">
              <a:buNone/>
            </a:pPr>
            <a:r>
              <a:rPr lang="en-GB" sz="1350" b="1" dirty="0">
                <a:solidFill>
                  <a:srgbClr val="000000"/>
                </a:solidFill>
              </a:rPr>
              <a:t>Augmented product:</a:t>
            </a:r>
            <a:r>
              <a:rPr lang="en-GB" sz="1350" dirty="0">
                <a:solidFill>
                  <a:srgbClr val="000000"/>
                </a:solidFill>
              </a:rPr>
              <a:t> lots of extras and potential substitutions (</a:t>
            </a:r>
            <a:r>
              <a:rPr lang="en-GB" sz="1350" i="1" dirty="0">
                <a:solidFill>
                  <a:srgbClr val="000000"/>
                </a:solidFill>
              </a:rPr>
              <a:t>types of milk, flavourings, sizing</a:t>
            </a:r>
            <a:r>
              <a:rPr lang="en-GB" sz="1350" dirty="0">
                <a:solidFill>
                  <a:srgbClr val="000000"/>
                </a:solidFill>
              </a:rPr>
              <a:t>). You can add food to your order. Good customer service in the shop. You pick it up, at the counter or via drive through. Guaranteed quality – they will make a new drink if you’re unhappy. </a:t>
            </a:r>
          </a:p>
          <a:p>
            <a:pPr marL="0" indent="0">
              <a:buNone/>
            </a:pPr>
            <a:r>
              <a:rPr lang="en-GB" sz="1350" b="1" dirty="0">
                <a:solidFill>
                  <a:srgbClr val="000000"/>
                </a:solidFill>
              </a:rPr>
              <a:t>Perceived product:</a:t>
            </a:r>
            <a:r>
              <a:rPr lang="en-GB" sz="1350" dirty="0">
                <a:solidFill>
                  <a:srgbClr val="000000"/>
                </a:solidFill>
              </a:rPr>
              <a:t> good value for money (</a:t>
            </a:r>
            <a:r>
              <a:rPr lang="en-GB" sz="1350" i="1" dirty="0">
                <a:solidFill>
                  <a:srgbClr val="000000"/>
                </a:solidFill>
              </a:rPr>
              <a:t>depends on your own opinion!</a:t>
            </a:r>
            <a:r>
              <a:rPr lang="en-GB" sz="1350" dirty="0">
                <a:solidFill>
                  <a:srgbClr val="000000"/>
                </a:solidFill>
              </a:rPr>
              <a:t>). Most people who like coffee would say Starbucks is a good brand. </a:t>
            </a:r>
          </a:p>
        </p:txBody>
      </p:sp>
      <p:grpSp>
        <p:nvGrpSpPr>
          <p:cNvPr id="4" name="Group 3">
            <a:extLst>
              <a:ext uri="{FF2B5EF4-FFF2-40B4-BE49-F238E27FC236}">
                <a16:creationId xmlns:a16="http://schemas.microsoft.com/office/drawing/2014/main" id="{86576C96-1A34-8361-87B0-853B411C460F}"/>
              </a:ext>
            </a:extLst>
          </p:cNvPr>
          <p:cNvGrpSpPr/>
          <p:nvPr/>
        </p:nvGrpSpPr>
        <p:grpSpPr>
          <a:xfrm>
            <a:off x="480412" y="3595992"/>
            <a:ext cx="3511707" cy="1204652"/>
            <a:chOff x="6781292" y="1809052"/>
            <a:chExt cx="2465002" cy="1025451"/>
          </a:xfrm>
        </p:grpSpPr>
        <p:sp>
          <p:nvSpPr>
            <p:cNvPr id="5" name="TextBox 4">
              <a:extLst>
                <a:ext uri="{FF2B5EF4-FFF2-40B4-BE49-F238E27FC236}">
                  <a16:creationId xmlns:a16="http://schemas.microsoft.com/office/drawing/2014/main" id="{E7C25AE9-0F7A-B498-32AE-C0192AF6D5B6}"/>
                </a:ext>
              </a:extLst>
            </p:cNvPr>
            <p:cNvSpPr txBox="1"/>
            <p:nvPr/>
          </p:nvSpPr>
          <p:spPr>
            <a:xfrm>
              <a:off x="6781292" y="1809052"/>
              <a:ext cx="2105960" cy="785978"/>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Is an event a product?</a:t>
              </a:r>
            </a:p>
            <a:p>
              <a:pPr marL="0" marR="0" lvl="0" indent="0" algn="l" defTabSz="4572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How about a tourist destination? </a:t>
              </a: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 </a:t>
              </a:r>
            </a:p>
          </p:txBody>
        </p:sp>
        <p:pic>
          <p:nvPicPr>
            <p:cNvPr id="6" name="Picture 2" descr="Amazon.co.uk: Question of the Day : Alexa Skills">
              <a:extLst>
                <a:ext uri="{FF2B5EF4-FFF2-40B4-BE49-F238E27FC236}">
                  <a16:creationId xmlns:a16="http://schemas.microsoft.com/office/drawing/2014/main" id="{A3C44D11-06A7-35CE-8C82-B1DB0F13E6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20843" y="1809052"/>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7" name="Group 6">
            <a:extLst>
              <a:ext uri="{FF2B5EF4-FFF2-40B4-BE49-F238E27FC236}">
                <a16:creationId xmlns:a16="http://schemas.microsoft.com/office/drawing/2014/main" id="{A80A4140-85E9-F652-E62C-FCAFD66842B5}"/>
              </a:ext>
            </a:extLst>
          </p:cNvPr>
          <p:cNvGrpSpPr/>
          <p:nvPr/>
        </p:nvGrpSpPr>
        <p:grpSpPr>
          <a:xfrm>
            <a:off x="2976517" y="5120512"/>
            <a:ext cx="4047092" cy="1025451"/>
            <a:chOff x="7117700" y="1728826"/>
            <a:chExt cx="4047092" cy="1025451"/>
          </a:xfrm>
        </p:grpSpPr>
        <p:sp>
          <p:nvSpPr>
            <p:cNvPr id="8" name="TextBox 7">
              <a:extLst>
                <a:ext uri="{FF2B5EF4-FFF2-40B4-BE49-F238E27FC236}">
                  <a16:creationId xmlns:a16="http://schemas.microsoft.com/office/drawing/2014/main" id="{5A69EB67-A990-C16A-23C9-EB0E029FF413}"/>
                </a:ext>
              </a:extLst>
            </p:cNvPr>
            <p:cNvSpPr txBox="1"/>
            <p:nvPr/>
          </p:nvSpPr>
          <p:spPr>
            <a:xfrm>
              <a:off x="7117700" y="1809052"/>
              <a:ext cx="3269886"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Lets look at the components of the arena event. </a:t>
              </a:r>
            </a:p>
          </p:txBody>
        </p:sp>
        <p:pic>
          <p:nvPicPr>
            <p:cNvPr id="9" name="Picture 2" descr="Amazon.co.uk: Question of the Day : Alexa Skills">
              <a:extLst>
                <a:ext uri="{FF2B5EF4-FFF2-40B4-BE49-F238E27FC236}">
                  <a16:creationId xmlns:a16="http://schemas.microsoft.com/office/drawing/2014/main" id="{E3A4EBFE-C8A5-223C-3C24-2C4851F7AD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22" name="Picture 21">
            <a:extLst>
              <a:ext uri="{FF2B5EF4-FFF2-40B4-BE49-F238E27FC236}">
                <a16:creationId xmlns:a16="http://schemas.microsoft.com/office/drawing/2014/main" id="{B12D0389-3EFB-AF69-3409-2A54A44A8711}"/>
              </a:ext>
            </a:extLst>
          </p:cNvPr>
          <p:cNvPicPr>
            <a:picLocks noChangeAspect="1"/>
          </p:cNvPicPr>
          <p:nvPr/>
        </p:nvPicPr>
        <p:blipFill>
          <a:blip r:embed="rId5"/>
          <a:stretch>
            <a:fillRect/>
          </a:stretch>
        </p:blipFill>
        <p:spPr>
          <a:xfrm>
            <a:off x="7269171" y="3807682"/>
            <a:ext cx="4783190" cy="1985924"/>
          </a:xfrm>
          <a:prstGeom prst="rect">
            <a:avLst/>
          </a:prstGeom>
        </p:spPr>
      </p:pic>
    </p:spTree>
    <p:extLst>
      <p:ext uri="{BB962C8B-B14F-4D97-AF65-F5344CB8AC3E}">
        <p14:creationId xmlns:p14="http://schemas.microsoft.com/office/powerpoint/2010/main" val="1811335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7039-8A3A-4D4F-9417-EBC27C143399}"/>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err="1">
                <a:solidFill>
                  <a:srgbClr val="FFFFFF"/>
                </a:solidFill>
                <a:latin typeface="+mj-lt"/>
                <a:ea typeface="+mj-ea"/>
                <a:cs typeface="+mj-cs"/>
              </a:rPr>
              <a:t>Shostack’s</a:t>
            </a:r>
            <a:r>
              <a:rPr lang="en-US" sz="2600" kern="1200" dirty="0">
                <a:solidFill>
                  <a:srgbClr val="FFFFFF"/>
                </a:solidFill>
                <a:latin typeface="+mj-lt"/>
                <a:ea typeface="+mj-ea"/>
                <a:cs typeface="+mj-cs"/>
              </a:rPr>
              <a:t> spectrum </a:t>
            </a:r>
            <a:r>
              <a:rPr lang="en-US" sz="1600" kern="1200">
                <a:solidFill>
                  <a:srgbClr val="FFFFFF"/>
                </a:solidFill>
                <a:latin typeface="+mj-lt"/>
                <a:ea typeface="+mj-ea"/>
                <a:cs typeface="+mj-cs"/>
              </a:rPr>
              <a:t>(1977)</a:t>
            </a:r>
            <a:endParaRPr lang="en-US" sz="2600" kern="1200" dirty="0">
              <a:solidFill>
                <a:srgbClr val="FFFFFF"/>
              </a:solidFill>
              <a:latin typeface="+mj-lt"/>
              <a:ea typeface="+mj-ea"/>
              <a:cs typeface="+mj-cs"/>
            </a:endParaRPr>
          </a:p>
        </p:txBody>
      </p:sp>
      <p:pic>
        <p:nvPicPr>
          <p:cNvPr id="4" name="Picture 3">
            <a:extLst>
              <a:ext uri="{FF2B5EF4-FFF2-40B4-BE49-F238E27FC236}">
                <a16:creationId xmlns:a16="http://schemas.microsoft.com/office/drawing/2014/main" id="{16CB6C31-473B-4777-A69C-175732927770}"/>
              </a:ext>
            </a:extLst>
          </p:cNvPr>
          <p:cNvPicPr>
            <a:picLocks noChangeAspect="1"/>
          </p:cNvPicPr>
          <p:nvPr/>
        </p:nvPicPr>
        <p:blipFill>
          <a:blip r:embed="rId2"/>
          <a:stretch>
            <a:fillRect/>
          </a:stretch>
        </p:blipFill>
        <p:spPr>
          <a:xfrm>
            <a:off x="3693950" y="690044"/>
            <a:ext cx="8077199" cy="4887975"/>
          </a:xfrm>
          <a:prstGeom prst="rect">
            <a:avLst/>
          </a:prstGeom>
        </p:spPr>
      </p:pic>
    </p:spTree>
    <p:extLst>
      <p:ext uri="{BB962C8B-B14F-4D97-AF65-F5344CB8AC3E}">
        <p14:creationId xmlns:p14="http://schemas.microsoft.com/office/powerpoint/2010/main" val="36971350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eople, Girls, Women, Students, Friends, Talking">
            <a:extLst>
              <a:ext uri="{FF2B5EF4-FFF2-40B4-BE49-F238E27FC236}">
                <a16:creationId xmlns:a16="http://schemas.microsoft.com/office/drawing/2014/main" id="{A9CF3035-EF0B-43D0-BEA3-AE8A1428188D}"/>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t="3677" b="12053"/>
          <a:stretch/>
        </p:blipFill>
        <p:spPr bwMode="auto">
          <a:xfrm>
            <a:off x="0" y="0"/>
            <a:ext cx="6350000" cy="578104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5806440" y="126164"/>
            <a:ext cx="6858000" cy="823796"/>
          </a:xfrm>
        </p:spPr>
        <p:txBody>
          <a:bodyPr vert="horz" lIns="68580" tIns="34290" rIns="68580" bIns="34290" rtlCol="0">
            <a:normAutofit/>
          </a:bodyPr>
          <a:lstStyle/>
          <a:p>
            <a:pPr marL="0" indent="0" algn="ctr">
              <a:buNone/>
            </a:pPr>
            <a:r>
              <a:rPr lang="en-US" sz="1800" dirty="0"/>
              <a:t>What do you think are the main things </a:t>
            </a:r>
          </a:p>
          <a:p>
            <a:pPr marL="0" indent="0" algn="ctr">
              <a:buNone/>
            </a:pPr>
            <a:r>
              <a:rPr lang="en-US" sz="1800" dirty="0"/>
              <a:t>that make a product different from a service?</a:t>
            </a:r>
          </a:p>
        </p:txBody>
      </p:sp>
      <p:pic>
        <p:nvPicPr>
          <p:cNvPr id="8" name="Picture 7">
            <a:extLst>
              <a:ext uri="{FF2B5EF4-FFF2-40B4-BE49-F238E27FC236}">
                <a16:creationId xmlns:a16="http://schemas.microsoft.com/office/drawing/2014/main" id="{2FF2F80D-F925-5784-C67E-DB0F431E3DCD}"/>
              </a:ext>
            </a:extLst>
          </p:cNvPr>
          <p:cNvPicPr>
            <a:picLocks noChangeAspect="1"/>
          </p:cNvPicPr>
          <p:nvPr/>
        </p:nvPicPr>
        <p:blipFill>
          <a:blip r:embed="rId4"/>
          <a:stretch>
            <a:fillRect/>
          </a:stretch>
        </p:blipFill>
        <p:spPr>
          <a:xfrm>
            <a:off x="6350000" y="1811236"/>
            <a:ext cx="5459330" cy="2675908"/>
          </a:xfrm>
          <a:prstGeom prst="rect">
            <a:avLst/>
          </a:prstGeom>
        </p:spPr>
      </p:pic>
    </p:spTree>
    <p:extLst>
      <p:ext uri="{BB962C8B-B14F-4D97-AF65-F5344CB8AC3E}">
        <p14:creationId xmlns:p14="http://schemas.microsoft.com/office/powerpoint/2010/main" val="2256614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Red Triangles">
            <a:extLst>
              <a:ext uri="{FF2B5EF4-FFF2-40B4-BE49-F238E27FC236}">
                <a16:creationId xmlns:a16="http://schemas.microsoft.com/office/drawing/2014/main" id="{7EBCDBD8-A3F2-25B4-BB78-343A85B42978}"/>
              </a:ext>
            </a:extLst>
          </p:cNvPr>
          <p:cNvPicPr>
            <a:picLocks noChangeAspect="1"/>
          </p:cNvPicPr>
          <p:nvPr/>
        </p:nvPicPr>
        <p:blipFill>
          <a:blip r:embed="rId3"/>
          <a:stretch>
            <a:fillRect/>
          </a:stretch>
        </p:blipFill>
        <p:spPr>
          <a:xfrm>
            <a:off x="301152" y="1715240"/>
            <a:ext cx="4358081" cy="2999481"/>
          </a:xfrm>
          <a:prstGeom prst="rect">
            <a:avLst/>
          </a:prstGeom>
        </p:spPr>
      </p:pic>
      <p:sp>
        <p:nvSpPr>
          <p:cNvPr id="2" name="Title 1">
            <a:extLst>
              <a:ext uri="{FF2B5EF4-FFF2-40B4-BE49-F238E27FC236}">
                <a16:creationId xmlns:a16="http://schemas.microsoft.com/office/drawing/2014/main" id="{86C5579D-FC2D-4DF4-9D9F-E26F94CAA6D4}"/>
              </a:ext>
            </a:extLst>
          </p:cNvPr>
          <p:cNvSpPr>
            <a:spLocks noGrp="1"/>
          </p:cNvSpPr>
          <p:nvPr>
            <p:ph type="title"/>
          </p:nvPr>
        </p:nvSpPr>
        <p:spPr>
          <a:xfrm>
            <a:off x="191344" y="-90867"/>
            <a:ext cx="5904656" cy="2070074"/>
          </a:xfrm>
        </p:spPr>
        <p:txBody>
          <a:bodyPr>
            <a:normAutofit/>
          </a:bodyPr>
          <a:lstStyle/>
          <a:p>
            <a:r>
              <a:rPr lang="en-US" dirty="0"/>
              <a:t>The Psychology of Price:</a:t>
            </a:r>
            <a:br>
              <a:rPr lang="en-US" dirty="0"/>
            </a:br>
            <a:br>
              <a:rPr lang="en-US" dirty="0"/>
            </a:br>
            <a:r>
              <a:rPr lang="en-US" sz="1500" dirty="0">
                <a:solidFill>
                  <a:srgbClr val="FFFFFF"/>
                </a:solidFill>
              </a:rPr>
              <a:t>consumer’s price sensitivity (Blythe, 2014)</a:t>
            </a:r>
          </a:p>
        </p:txBody>
      </p:sp>
      <p:sp>
        <p:nvSpPr>
          <p:cNvPr id="3" name="Content Placeholder 2">
            <a:extLst>
              <a:ext uri="{FF2B5EF4-FFF2-40B4-BE49-F238E27FC236}">
                <a16:creationId xmlns:a16="http://schemas.microsoft.com/office/drawing/2014/main" id="{98835E9D-31C2-4C4D-98C6-96E342C00345}"/>
              </a:ext>
            </a:extLst>
          </p:cNvPr>
          <p:cNvSpPr>
            <a:spLocks noGrp="1"/>
          </p:cNvSpPr>
          <p:nvPr>
            <p:ph idx="1"/>
          </p:nvPr>
        </p:nvSpPr>
        <p:spPr>
          <a:xfrm>
            <a:off x="4824602" y="1740372"/>
            <a:ext cx="3979563" cy="3922976"/>
          </a:xfrm>
          <a:solidFill>
            <a:schemeClr val="tx2">
              <a:lumMod val="50000"/>
            </a:schemeClr>
          </a:solidFill>
        </p:spPr>
        <p:txBody>
          <a:bodyPr anchor="ctr">
            <a:normAutofit/>
          </a:bodyPr>
          <a:lstStyle/>
          <a:p>
            <a:r>
              <a:rPr lang="en-GB" sz="1800" b="1" dirty="0">
                <a:solidFill>
                  <a:schemeClr val="bg1"/>
                </a:solidFill>
              </a:rPr>
              <a:t>Economics</a:t>
            </a:r>
            <a:r>
              <a:rPr lang="en-US" sz="1800" dirty="0">
                <a:solidFill>
                  <a:schemeClr val="bg1"/>
                </a:solidFill>
              </a:rPr>
              <a:t>: </a:t>
            </a:r>
            <a:r>
              <a:rPr lang="en-GB" sz="1800" dirty="0">
                <a:solidFill>
                  <a:schemeClr val="bg1"/>
                </a:solidFill>
              </a:rPr>
              <a:t>Percentage of total expense, Type of consumer, Level of involvement</a:t>
            </a:r>
            <a:endParaRPr lang="en-US" sz="1800" dirty="0">
              <a:solidFill>
                <a:schemeClr val="bg1"/>
              </a:solidFill>
              <a:cs typeface="Calibri"/>
            </a:endParaRPr>
          </a:p>
          <a:p>
            <a:endParaRPr lang="en-GB" sz="1800" b="1" dirty="0">
              <a:solidFill>
                <a:schemeClr val="bg1"/>
              </a:solidFill>
              <a:cs typeface="Calibri"/>
            </a:endParaRPr>
          </a:p>
          <a:p>
            <a:r>
              <a:rPr lang="en-GB" sz="1800" b="1" dirty="0">
                <a:solidFill>
                  <a:schemeClr val="bg1"/>
                </a:solidFill>
              </a:rPr>
              <a:t>Search and Usage</a:t>
            </a:r>
            <a:r>
              <a:rPr lang="en-GB" sz="1800" dirty="0">
                <a:solidFill>
                  <a:schemeClr val="bg1"/>
                </a:solidFill>
              </a:rPr>
              <a:t>:</a:t>
            </a:r>
            <a:r>
              <a:rPr lang="en-GB" sz="1800" b="1" dirty="0">
                <a:solidFill>
                  <a:schemeClr val="bg1"/>
                </a:solidFill>
              </a:rPr>
              <a:t> </a:t>
            </a:r>
            <a:r>
              <a:rPr lang="en-GB" sz="1800" dirty="0">
                <a:solidFill>
                  <a:schemeClr val="bg1"/>
                </a:solidFill>
              </a:rPr>
              <a:t>Cost of information search, Ease of comparing competitive alternatives, Switching costs</a:t>
            </a:r>
            <a:endParaRPr lang="en-US" sz="1800" dirty="0">
              <a:solidFill>
                <a:schemeClr val="bg1"/>
              </a:solidFill>
              <a:cs typeface="Calibri"/>
            </a:endParaRPr>
          </a:p>
          <a:p>
            <a:pPr>
              <a:buNone/>
            </a:pPr>
            <a:endParaRPr lang="en-US" sz="1800" dirty="0">
              <a:solidFill>
                <a:schemeClr val="bg1"/>
              </a:solidFill>
              <a:cs typeface="Calibri"/>
            </a:endParaRPr>
          </a:p>
          <a:p>
            <a:r>
              <a:rPr lang="en-GB" sz="1800" b="1" dirty="0">
                <a:solidFill>
                  <a:schemeClr val="bg1"/>
                </a:solidFill>
              </a:rPr>
              <a:t>Competition</a:t>
            </a:r>
            <a:r>
              <a:rPr lang="en-GB" sz="1800" dirty="0">
                <a:solidFill>
                  <a:schemeClr val="bg1"/>
                </a:solidFill>
              </a:rPr>
              <a:t>:</a:t>
            </a:r>
            <a:r>
              <a:rPr lang="en-GB" sz="1800" b="1" dirty="0">
                <a:solidFill>
                  <a:schemeClr val="bg1"/>
                </a:solidFill>
              </a:rPr>
              <a:t> </a:t>
            </a:r>
            <a:r>
              <a:rPr lang="en-GB" sz="1800" dirty="0">
                <a:solidFill>
                  <a:schemeClr val="bg1"/>
                </a:solidFill>
              </a:rPr>
              <a:t>Differentiation, Perception of Price</a:t>
            </a:r>
            <a:endParaRPr lang="en-US" sz="1800" dirty="0">
              <a:solidFill>
                <a:schemeClr val="bg1"/>
              </a:solidFill>
              <a:cs typeface="Calibri"/>
            </a:endParaRPr>
          </a:p>
          <a:p>
            <a:pPr>
              <a:buNone/>
            </a:pPr>
            <a:endParaRPr lang="en-US" sz="1800" dirty="0"/>
          </a:p>
        </p:txBody>
      </p:sp>
      <p:sp>
        <p:nvSpPr>
          <p:cNvPr id="5" name="TextBox 4">
            <a:extLst>
              <a:ext uri="{FF2B5EF4-FFF2-40B4-BE49-F238E27FC236}">
                <a16:creationId xmlns:a16="http://schemas.microsoft.com/office/drawing/2014/main" id="{AA43C1E6-02F6-317D-C8E4-EA621418E750}"/>
              </a:ext>
            </a:extLst>
          </p:cNvPr>
          <p:cNvSpPr txBox="1"/>
          <p:nvPr/>
        </p:nvSpPr>
        <p:spPr>
          <a:xfrm>
            <a:off x="4837402" y="1094041"/>
            <a:ext cx="4026716" cy="646331"/>
          </a:xfrm>
          <a:prstGeom prst="rect">
            <a:avLst/>
          </a:prstGeom>
          <a:noFill/>
        </p:spPr>
        <p:txBody>
          <a:bodyPr wrap="square">
            <a:spAutoFit/>
          </a:bodyPr>
          <a:lstStyle/>
          <a:p>
            <a:pPr defTabSz="457200"/>
            <a:r>
              <a:rPr lang="en-US" dirty="0">
                <a:solidFill>
                  <a:prstClr val="black"/>
                </a:solidFill>
                <a:latin typeface="Calibri" panose="020F0502020204030204"/>
              </a:rPr>
              <a:t>3 key factors affect consumer’s price sensitivity (Blythe, 2014)</a:t>
            </a:r>
            <a:endParaRPr lang="en-GB" dirty="0">
              <a:solidFill>
                <a:prstClr val="black"/>
              </a:solidFill>
              <a:latin typeface="Calibri" panose="020F0502020204030204"/>
            </a:endParaRPr>
          </a:p>
        </p:txBody>
      </p:sp>
      <p:pic>
        <p:nvPicPr>
          <p:cNvPr id="6" name="Picture 5">
            <a:extLst>
              <a:ext uri="{FF2B5EF4-FFF2-40B4-BE49-F238E27FC236}">
                <a16:creationId xmlns:a16="http://schemas.microsoft.com/office/drawing/2014/main" id="{83FB8654-1679-90C4-546C-CC9DB49F7A11}"/>
              </a:ext>
            </a:extLst>
          </p:cNvPr>
          <p:cNvPicPr>
            <a:picLocks noChangeAspect="1"/>
          </p:cNvPicPr>
          <p:nvPr/>
        </p:nvPicPr>
        <p:blipFill>
          <a:blip r:embed="rId4"/>
          <a:stretch>
            <a:fillRect/>
          </a:stretch>
        </p:blipFill>
        <p:spPr>
          <a:xfrm>
            <a:off x="297509" y="2285174"/>
            <a:ext cx="4094169" cy="1685834"/>
          </a:xfrm>
          <a:prstGeom prst="rect">
            <a:avLst/>
          </a:prstGeom>
        </p:spPr>
      </p:pic>
      <p:sp>
        <p:nvSpPr>
          <p:cNvPr id="4" name="Rectangle 3">
            <a:extLst>
              <a:ext uri="{FF2B5EF4-FFF2-40B4-BE49-F238E27FC236}">
                <a16:creationId xmlns:a16="http://schemas.microsoft.com/office/drawing/2014/main" id="{CBA2138E-BB88-6CCD-2C3A-BCA5D5591B7E}"/>
              </a:ext>
            </a:extLst>
          </p:cNvPr>
          <p:cNvSpPr txBox="1">
            <a:spLocks noChangeArrowheads="1"/>
          </p:cNvSpPr>
          <p:nvPr/>
        </p:nvSpPr>
        <p:spPr>
          <a:xfrm>
            <a:off x="8816965" y="1979207"/>
            <a:ext cx="3442328" cy="3490482"/>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500" b="1" dirty="0"/>
              <a:t>Psychological pricing: </a:t>
            </a:r>
            <a:r>
              <a:rPr lang="en-GB" sz="1500" dirty="0"/>
              <a:t>is £9.99 cheaper than £10?</a:t>
            </a:r>
            <a:endParaRPr lang="en-GB" sz="1500" dirty="0">
              <a:cs typeface="Calibri"/>
            </a:endParaRPr>
          </a:p>
          <a:p>
            <a:pPr lvl="1"/>
            <a:endParaRPr lang="en-GB" sz="1500" dirty="0">
              <a:cs typeface="Calibri"/>
            </a:endParaRPr>
          </a:p>
          <a:p>
            <a:pPr marL="0" indent="0">
              <a:buFont typeface="Arial" panose="020B0604020202020204" pitchFamily="34" charset="0"/>
              <a:buNone/>
            </a:pPr>
            <a:r>
              <a:rPr lang="en-GB" sz="1500" b="1" dirty="0"/>
              <a:t>Loss leaders: </a:t>
            </a:r>
            <a:r>
              <a:rPr lang="en-GB" sz="1500" dirty="0"/>
              <a:t>a bargain draws customers in</a:t>
            </a:r>
            <a:endParaRPr lang="en-GB" sz="1500" dirty="0">
              <a:cs typeface="Calibri"/>
            </a:endParaRPr>
          </a:p>
          <a:p>
            <a:pPr lvl="1"/>
            <a:endParaRPr lang="en-GB" sz="1500" dirty="0">
              <a:cs typeface="Calibri"/>
            </a:endParaRPr>
          </a:p>
          <a:p>
            <a:pPr marL="0" indent="0">
              <a:buFont typeface="Arial" panose="020B0604020202020204" pitchFamily="34" charset="0"/>
              <a:buNone/>
            </a:pPr>
            <a:r>
              <a:rPr lang="en-GB" sz="1500" b="1" dirty="0"/>
              <a:t>Promotional pricing and discounts: </a:t>
            </a:r>
            <a:r>
              <a:rPr lang="en-GB" sz="1500" dirty="0"/>
              <a:t>sales promotion</a:t>
            </a:r>
            <a:endParaRPr lang="en-GB" sz="1500" b="1" dirty="0">
              <a:cs typeface="Calibri"/>
            </a:endParaRPr>
          </a:p>
          <a:p>
            <a:pPr marL="0" indent="0">
              <a:buFont typeface="Arial" panose="020B0604020202020204" pitchFamily="34" charset="0"/>
              <a:buNone/>
            </a:pPr>
            <a:endParaRPr lang="en-GB" sz="1500" b="1" dirty="0"/>
          </a:p>
        </p:txBody>
      </p:sp>
    </p:spTree>
    <p:extLst>
      <p:ext uri="{BB962C8B-B14F-4D97-AF65-F5344CB8AC3E}">
        <p14:creationId xmlns:p14="http://schemas.microsoft.com/office/powerpoint/2010/main" val="41171358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46D1F-A259-4E6D-B027-A9F878376509}"/>
              </a:ext>
            </a:extLst>
          </p:cNvPr>
          <p:cNvSpPr>
            <a:spLocks noGrp="1"/>
          </p:cNvSpPr>
          <p:nvPr>
            <p:ph type="title"/>
          </p:nvPr>
        </p:nvSpPr>
        <p:spPr>
          <a:xfrm>
            <a:off x="7987019" y="1133435"/>
            <a:ext cx="3693704" cy="2134553"/>
          </a:xfrm>
        </p:spPr>
        <p:txBody>
          <a:bodyPr vert="horz" lIns="68580" tIns="34290" rIns="68580" bIns="34290" rtlCol="0" anchor="ctr">
            <a:normAutofit/>
          </a:bodyPr>
          <a:lstStyle/>
          <a:p>
            <a:r>
              <a:rPr lang="en-US" sz="2400" dirty="0"/>
              <a:t>Market based and non-market based pricing</a:t>
            </a:r>
          </a:p>
        </p:txBody>
      </p:sp>
      <p:sp>
        <p:nvSpPr>
          <p:cNvPr id="3" name="Content Placeholder 2">
            <a:extLst>
              <a:ext uri="{FF2B5EF4-FFF2-40B4-BE49-F238E27FC236}">
                <a16:creationId xmlns:a16="http://schemas.microsoft.com/office/drawing/2014/main" id="{3E999262-CBF9-4C70-A2D0-7FF5B63705B4}"/>
              </a:ext>
            </a:extLst>
          </p:cNvPr>
          <p:cNvSpPr>
            <a:spLocks noGrp="1"/>
          </p:cNvSpPr>
          <p:nvPr>
            <p:ph idx="1"/>
          </p:nvPr>
        </p:nvSpPr>
        <p:spPr>
          <a:xfrm>
            <a:off x="7987019" y="2702332"/>
            <a:ext cx="2348213" cy="1131311"/>
          </a:xfrm>
        </p:spPr>
        <p:txBody>
          <a:bodyPr vert="horz" lIns="68580" tIns="34290" rIns="68580" bIns="34290" rtlCol="0">
            <a:normAutofit/>
          </a:bodyPr>
          <a:lstStyle/>
          <a:p>
            <a:pPr marL="0" indent="0">
              <a:buNone/>
            </a:pPr>
            <a:r>
              <a:rPr lang="en-US" sz="1350" dirty="0"/>
              <a:t>There are two main categories of pricing, each with their own approaches (Blythe, 2014). </a:t>
            </a:r>
          </a:p>
        </p:txBody>
      </p:sp>
      <p:pic>
        <p:nvPicPr>
          <p:cNvPr id="14" name="Picture 2" descr="C:\Users\William\AppData\Local\Temp\WLMDSS.tmp\WLM12E.tmp\Blythe_3e_Figure 14.7.jpg">
            <a:extLst>
              <a:ext uri="{FF2B5EF4-FFF2-40B4-BE49-F238E27FC236}">
                <a16:creationId xmlns:a16="http://schemas.microsoft.com/office/drawing/2014/main" id="{C17098D0-F221-4D1D-B0F4-38AC4B088B0D}"/>
              </a:ext>
            </a:extLst>
          </p:cNvPr>
          <p:cNvPicPr>
            <a:picLocks noChangeAspect="1" noChangeArrowheads="1"/>
          </p:cNvPicPr>
          <p:nvPr/>
        </p:nvPicPr>
        <p:blipFill rotWithShape="1">
          <a:blip r:embed="rId2" cstate="print"/>
          <a:srcRect b="9186"/>
          <a:stretch/>
        </p:blipFill>
        <p:spPr bwMode="auto">
          <a:xfrm>
            <a:off x="311463" y="934064"/>
            <a:ext cx="7424328" cy="4254865"/>
          </a:xfrm>
          <a:prstGeom prst="rect">
            <a:avLst/>
          </a:prstGeom>
          <a:noFill/>
        </p:spPr>
      </p:pic>
      <p:grpSp>
        <p:nvGrpSpPr>
          <p:cNvPr id="4" name="Group 3">
            <a:extLst>
              <a:ext uri="{FF2B5EF4-FFF2-40B4-BE49-F238E27FC236}">
                <a16:creationId xmlns:a16="http://schemas.microsoft.com/office/drawing/2014/main" id="{C57EDD06-5FAF-4AA7-906C-C621E7542BA5}"/>
              </a:ext>
            </a:extLst>
          </p:cNvPr>
          <p:cNvGrpSpPr/>
          <p:nvPr/>
        </p:nvGrpSpPr>
        <p:grpSpPr>
          <a:xfrm>
            <a:off x="8068391" y="3968511"/>
            <a:ext cx="4047092" cy="1025451"/>
            <a:chOff x="7117700" y="1728826"/>
            <a:chExt cx="4047092" cy="1025451"/>
          </a:xfrm>
        </p:grpSpPr>
        <p:sp>
          <p:nvSpPr>
            <p:cNvPr id="5" name="TextBox 4">
              <a:extLst>
                <a:ext uri="{FF2B5EF4-FFF2-40B4-BE49-F238E27FC236}">
                  <a16:creationId xmlns:a16="http://schemas.microsoft.com/office/drawing/2014/main" id="{09A7FCBC-EA59-C3EB-427A-A80A947D4CC9}"/>
                </a:ext>
              </a:extLst>
            </p:cNvPr>
            <p:cNvSpPr txBox="1"/>
            <p:nvPr/>
          </p:nvSpPr>
          <p:spPr>
            <a:xfrm>
              <a:off x="7117700" y="1809052"/>
              <a:ext cx="3269886"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Which do you feel is used in tourism?</a:t>
              </a:r>
            </a:p>
          </p:txBody>
        </p:sp>
        <p:pic>
          <p:nvPicPr>
            <p:cNvPr id="6" name="Picture 2" descr="Amazon.co.uk: Question of the Day : Alexa Skills">
              <a:extLst>
                <a:ext uri="{FF2B5EF4-FFF2-40B4-BE49-F238E27FC236}">
                  <a16:creationId xmlns:a16="http://schemas.microsoft.com/office/drawing/2014/main" id="{FC4345B2-5708-E7D6-DB85-17D6842A53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140043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527539" y="-35046"/>
            <a:ext cx="8337629"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Price</a:t>
            </a:r>
          </a:p>
        </p:txBody>
      </p:sp>
      <p:sp>
        <p:nvSpPr>
          <p:cNvPr id="4" name="ZoneTexte 3"/>
          <p:cNvSpPr txBox="1"/>
          <p:nvPr/>
        </p:nvSpPr>
        <p:spPr>
          <a:xfrm>
            <a:off x="1530429" y="32028"/>
            <a:ext cx="8252580" cy="523220"/>
          </a:xfrm>
          <a:prstGeom prst="rect">
            <a:avLst/>
          </a:prstGeom>
          <a:noFill/>
        </p:spPr>
        <p:txBody>
          <a:bodyPr wrap="none" rtlCol="0">
            <a:spAutoFit/>
          </a:bodyPr>
          <a:lstStyle/>
          <a:p>
            <a:r>
              <a:rPr lang="en-IE" sz="2800" dirty="0">
                <a:latin typeface="Bell Gothic Std Light" charset="0"/>
                <a:ea typeface="Bell Gothic Std Light" charset="0"/>
                <a:cs typeface="Bell Gothic Std Light" charset="0"/>
              </a:rPr>
              <a:t>New </a:t>
            </a:r>
            <a:r>
              <a:rPr lang="en-IE" sz="2800" b="1" dirty="0">
                <a:latin typeface="Bell Gothic Std Light" charset="0"/>
                <a:ea typeface="Bell Gothic Std Light" charset="0"/>
                <a:cs typeface="Bell Gothic Std Light" charset="0"/>
              </a:rPr>
              <a:t>buying processes </a:t>
            </a:r>
            <a:r>
              <a:rPr lang="en-IE" sz="2800" dirty="0">
                <a:latin typeface="Bell Gothic Std Light" charset="0"/>
                <a:ea typeface="Bell Gothic Std Light" charset="0"/>
                <a:cs typeface="Bell Gothic Std Light" charset="0"/>
              </a:rPr>
              <a:t>require </a:t>
            </a:r>
            <a:r>
              <a:rPr lang="en-IE" sz="2800" b="1" dirty="0">
                <a:latin typeface="Bell Gothic Std Light" charset="0"/>
                <a:ea typeface="Bell Gothic Std Light" charset="0"/>
                <a:cs typeface="Bell Gothic Std Light" charset="0"/>
              </a:rPr>
              <a:t>new pricing approaches</a:t>
            </a:r>
          </a:p>
        </p:txBody>
      </p:sp>
      <p:sp>
        <p:nvSpPr>
          <p:cNvPr id="5" name="ZoneTexte 4"/>
          <p:cNvSpPr txBox="1"/>
          <p:nvPr/>
        </p:nvSpPr>
        <p:spPr>
          <a:xfrm>
            <a:off x="0" y="786476"/>
            <a:ext cx="3229795" cy="1938992"/>
          </a:xfrm>
          <a:prstGeom prst="rect">
            <a:avLst/>
          </a:prstGeom>
          <a:noFill/>
        </p:spPr>
        <p:txBody>
          <a:bodyPr wrap="none" rtlCol="0">
            <a:spAutoFit/>
          </a:bodyPr>
          <a:lstStyle/>
          <a:p>
            <a:pPr marL="285750" indent="-285750">
              <a:buFont typeface="Arial" charset="0"/>
              <a:buChar char="•"/>
            </a:pPr>
            <a:r>
              <a:rPr lang="en-IE" sz="2400" dirty="0">
                <a:latin typeface="Bell Gothic Std Light" charset="0"/>
                <a:ea typeface="Bell Gothic Std Light" charset="0"/>
                <a:cs typeface="Bell Gothic Std Light" charset="0"/>
              </a:rPr>
              <a:t>Subscription</a:t>
            </a:r>
          </a:p>
          <a:p>
            <a:pPr marL="285750" indent="-285750">
              <a:buFont typeface="Arial" charset="0"/>
              <a:buChar char="•"/>
            </a:pPr>
            <a:r>
              <a:rPr lang="en-IE" sz="2400" dirty="0">
                <a:latin typeface="Bell Gothic Std Light" charset="0"/>
                <a:ea typeface="Bell Gothic Std Light" charset="0"/>
                <a:cs typeface="Bell Gothic Std Light" charset="0"/>
              </a:rPr>
              <a:t>Pay Per View</a:t>
            </a:r>
          </a:p>
          <a:p>
            <a:pPr marL="285750" indent="-285750">
              <a:buFont typeface="Arial" charset="0"/>
              <a:buChar char="•"/>
            </a:pPr>
            <a:r>
              <a:rPr lang="en-IE" sz="2400" dirty="0">
                <a:latin typeface="Bell Gothic Std Light" charset="0"/>
                <a:ea typeface="Bell Gothic Std Light" charset="0"/>
                <a:cs typeface="Bell Gothic Std Light" charset="0"/>
              </a:rPr>
              <a:t>Bundling</a:t>
            </a:r>
          </a:p>
          <a:p>
            <a:pPr marL="285750" indent="-285750">
              <a:buFont typeface="Arial" charset="0"/>
              <a:buChar char="•"/>
            </a:pPr>
            <a:r>
              <a:rPr lang="en-IE" sz="2400" dirty="0">
                <a:latin typeface="Bell Gothic Std Light" charset="0"/>
                <a:ea typeface="Bell Gothic Std Light" charset="0"/>
                <a:cs typeface="Bell Gothic Std Light" charset="0"/>
              </a:rPr>
              <a:t>Ad-supported content</a:t>
            </a:r>
          </a:p>
          <a:p>
            <a:pPr marL="285750" indent="-285750">
              <a:buFont typeface="Arial" charset="0"/>
              <a:buChar char="•"/>
            </a:pPr>
            <a:r>
              <a:rPr lang="en-IE" sz="2400" dirty="0">
                <a:latin typeface="Bell Gothic Std Light" charset="0"/>
                <a:ea typeface="Bell Gothic Std Light" charset="0"/>
                <a:cs typeface="Bell Gothic Std Light" charset="0"/>
              </a:rPr>
              <a:t>Pre-order</a:t>
            </a:r>
          </a:p>
        </p:txBody>
      </p:sp>
      <p:cxnSp>
        <p:nvCxnSpPr>
          <p:cNvPr id="15" name="Connecteur droit 14"/>
          <p:cNvCxnSpPr/>
          <p:nvPr/>
        </p:nvCxnSpPr>
        <p:spPr>
          <a:xfrm>
            <a:off x="4670638" y="1393805"/>
            <a:ext cx="6093" cy="4315327"/>
          </a:xfrm>
          <a:prstGeom prst="line">
            <a:avLst/>
          </a:prstGeom>
          <a:ln w="28575">
            <a:solidFill>
              <a:srgbClr val="0070C0"/>
            </a:solidFill>
          </a:ln>
        </p:spPr>
        <p:style>
          <a:lnRef idx="1">
            <a:schemeClr val="accent1"/>
          </a:lnRef>
          <a:fillRef idx="0">
            <a:schemeClr val="accent1"/>
          </a:fillRef>
          <a:effectRef idx="0">
            <a:schemeClr val="accent1"/>
          </a:effectRef>
          <a:fontRef idx="minor">
            <a:schemeClr val="tx1"/>
          </a:fontRef>
        </p:style>
      </p:cxnSp>
      <p:sp>
        <p:nvSpPr>
          <p:cNvPr id="17" name="ZoneTexte 16"/>
          <p:cNvSpPr txBox="1"/>
          <p:nvPr/>
        </p:nvSpPr>
        <p:spPr>
          <a:xfrm>
            <a:off x="-25240" y="2609039"/>
            <a:ext cx="4541998" cy="3046988"/>
          </a:xfrm>
          <a:prstGeom prst="rect">
            <a:avLst/>
          </a:prstGeom>
          <a:noFill/>
        </p:spPr>
        <p:txBody>
          <a:bodyPr wrap="square" rtlCol="0">
            <a:spAutoFit/>
          </a:bodyPr>
          <a:lstStyle/>
          <a:p>
            <a:pPr marL="285750" indent="-285750">
              <a:buFont typeface="Arial" charset="0"/>
              <a:buChar char="•"/>
            </a:pPr>
            <a:r>
              <a:rPr lang="en-IE" sz="2400" dirty="0">
                <a:latin typeface="Bell Gothic Std Light" charset="0"/>
                <a:ea typeface="Bell Gothic Std Light" charset="0"/>
                <a:cs typeface="Bell Gothic Std Light" charset="0"/>
              </a:rPr>
              <a:t>Basic price</a:t>
            </a:r>
          </a:p>
          <a:p>
            <a:pPr marL="285750" indent="-285750">
              <a:buFont typeface="Arial" charset="0"/>
              <a:buChar char="•"/>
            </a:pPr>
            <a:r>
              <a:rPr lang="en-IE" sz="2400" dirty="0">
                <a:latin typeface="Bell Gothic Std Light" charset="0"/>
                <a:ea typeface="Bell Gothic Std Light" charset="0"/>
                <a:cs typeface="Bell Gothic Std Light" charset="0"/>
              </a:rPr>
              <a:t>Discounts</a:t>
            </a:r>
          </a:p>
          <a:p>
            <a:pPr marL="285750" indent="-285750">
              <a:buFont typeface="Arial" charset="0"/>
              <a:buChar char="•"/>
            </a:pPr>
            <a:r>
              <a:rPr lang="en-IE" sz="2400" dirty="0">
                <a:latin typeface="Bell Gothic Std Light" charset="0"/>
                <a:ea typeface="Bell Gothic Std Light" charset="0"/>
                <a:cs typeface="Bell Gothic Std Light" charset="0"/>
              </a:rPr>
              <a:t>Add-ons and extra products and services</a:t>
            </a:r>
          </a:p>
          <a:p>
            <a:pPr marL="285750" indent="-285750">
              <a:buFont typeface="Arial" charset="0"/>
              <a:buChar char="•"/>
            </a:pPr>
            <a:r>
              <a:rPr lang="en-IE" sz="2400" dirty="0">
                <a:latin typeface="Bell Gothic Std Light" charset="0"/>
                <a:ea typeface="Bell Gothic Std Light" charset="0"/>
                <a:cs typeface="Bell Gothic Std Light" charset="0"/>
              </a:rPr>
              <a:t>Guarantees and warranties</a:t>
            </a:r>
          </a:p>
          <a:p>
            <a:pPr marL="285750" indent="-285750">
              <a:buFont typeface="Arial" charset="0"/>
              <a:buChar char="•"/>
            </a:pPr>
            <a:r>
              <a:rPr lang="en-IE" sz="2400" dirty="0">
                <a:latin typeface="Bell Gothic Std Light" charset="0"/>
                <a:ea typeface="Bell Gothic Std Light" charset="0"/>
                <a:cs typeface="Bell Gothic Std Light" charset="0"/>
              </a:rPr>
              <a:t>Refund and return policies</a:t>
            </a:r>
          </a:p>
          <a:p>
            <a:pPr marL="285750" indent="-285750">
              <a:buFont typeface="Arial" charset="0"/>
              <a:buChar char="•"/>
            </a:pPr>
            <a:r>
              <a:rPr lang="en-IE" sz="2400" dirty="0">
                <a:latin typeface="Bell Gothic Std Light" charset="0"/>
                <a:ea typeface="Bell Gothic Std Light" charset="0"/>
                <a:cs typeface="Bell Gothic Std Light" charset="0"/>
              </a:rPr>
              <a:t>Order cancellation terms</a:t>
            </a:r>
          </a:p>
          <a:p>
            <a:pPr marL="285750" indent="-285750">
              <a:buFont typeface="Arial" charset="0"/>
              <a:buChar char="•"/>
            </a:pPr>
            <a:r>
              <a:rPr lang="en-IE" sz="2400" dirty="0">
                <a:latin typeface="Bell Gothic Std Light" charset="0"/>
                <a:ea typeface="Bell Gothic Std Light" charset="0"/>
                <a:cs typeface="Bell Gothic Std Light" charset="0"/>
              </a:rPr>
              <a:t>Revoke action buttons</a:t>
            </a:r>
          </a:p>
        </p:txBody>
      </p:sp>
      <p:sp>
        <p:nvSpPr>
          <p:cNvPr id="20" name="ZoneTexte 19"/>
          <p:cNvSpPr txBox="1"/>
          <p:nvPr/>
        </p:nvSpPr>
        <p:spPr>
          <a:xfrm>
            <a:off x="7101610" y="1480814"/>
            <a:ext cx="184731" cy="369332"/>
          </a:xfrm>
          <a:prstGeom prst="rect">
            <a:avLst/>
          </a:prstGeom>
          <a:noFill/>
        </p:spPr>
        <p:txBody>
          <a:bodyPr wrap="none" rtlCol="0">
            <a:spAutoFit/>
          </a:bodyPr>
          <a:lstStyle/>
          <a:p>
            <a:endParaRPr lang="en-IE">
              <a:latin typeface="Avenir Next" charset="0"/>
              <a:ea typeface="Avenir Next" charset="0"/>
              <a:cs typeface="Avenir Next" charset="0"/>
            </a:endParaRPr>
          </a:p>
        </p:txBody>
      </p:sp>
      <p:pic>
        <p:nvPicPr>
          <p:cNvPr id="1026" name="Picture 2">
            <a:extLst>
              <a:ext uri="{FF2B5EF4-FFF2-40B4-BE49-F238E27FC236}">
                <a16:creationId xmlns:a16="http://schemas.microsoft.com/office/drawing/2014/main" id="{0AE715DB-6093-D4AC-1558-2406E165FD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7118" y="1393805"/>
            <a:ext cx="6361895" cy="3104113"/>
          </a:xfrm>
          <a:prstGeom prst="rect">
            <a:avLst/>
          </a:prstGeom>
          <a:noFill/>
          <a:extLst>
            <a:ext uri="{909E8E84-426E-40DD-AFC4-6F175D3DCCD1}">
              <a14:hiddenFill xmlns:a14="http://schemas.microsoft.com/office/drawing/2010/main">
                <a:solidFill>
                  <a:srgbClr val="FFFFFF"/>
                </a:solidFill>
              </a14:hiddenFill>
            </a:ext>
          </a:extLst>
        </p:spPr>
      </p:pic>
      <p:grpSp>
        <p:nvGrpSpPr>
          <p:cNvPr id="8" name="Group 7">
            <a:extLst>
              <a:ext uri="{FF2B5EF4-FFF2-40B4-BE49-F238E27FC236}">
                <a16:creationId xmlns:a16="http://schemas.microsoft.com/office/drawing/2014/main" id="{8B8D0C23-9D65-9117-AABD-0A3591D8E0EC}"/>
              </a:ext>
            </a:extLst>
          </p:cNvPr>
          <p:cNvGrpSpPr/>
          <p:nvPr/>
        </p:nvGrpSpPr>
        <p:grpSpPr>
          <a:xfrm>
            <a:off x="6593553" y="4823917"/>
            <a:ext cx="4047092" cy="1025451"/>
            <a:chOff x="7117700" y="1728826"/>
            <a:chExt cx="4047092" cy="1025451"/>
          </a:xfrm>
        </p:grpSpPr>
        <p:sp>
          <p:nvSpPr>
            <p:cNvPr id="9" name="TextBox 8">
              <a:extLst>
                <a:ext uri="{FF2B5EF4-FFF2-40B4-BE49-F238E27FC236}">
                  <a16:creationId xmlns:a16="http://schemas.microsoft.com/office/drawing/2014/main" id="{3645800A-8F45-26D9-04EC-4CA37BE21D76}"/>
                </a:ext>
              </a:extLst>
            </p:cNvPr>
            <p:cNvSpPr txBox="1"/>
            <p:nvPr/>
          </p:nvSpPr>
          <p:spPr>
            <a:xfrm>
              <a:off x="7117700" y="1809052"/>
              <a:ext cx="3269886"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Are the cost of events and tourism increasing or decreasing? </a:t>
              </a:r>
            </a:p>
          </p:txBody>
        </p:sp>
        <p:pic>
          <p:nvPicPr>
            <p:cNvPr id="10" name="Picture 2" descr="Amazon.co.uk: Question of the Day : Alexa Skills">
              <a:extLst>
                <a:ext uri="{FF2B5EF4-FFF2-40B4-BE49-F238E27FC236}">
                  <a16:creationId xmlns:a16="http://schemas.microsoft.com/office/drawing/2014/main" id="{E49BC0A1-3C05-629D-C5A6-154024D270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037582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15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57541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Digital rendering of a coloured world map">
            <a:extLst>
              <a:ext uri="{FF2B5EF4-FFF2-40B4-BE49-F238E27FC236}">
                <a16:creationId xmlns:a16="http://schemas.microsoft.com/office/drawing/2014/main" id="{19A509DB-F8FC-C5B9-C10F-FAD4BFF25BD4}"/>
              </a:ext>
            </a:extLst>
          </p:cNvPr>
          <p:cNvPicPr>
            <a:picLocks noChangeAspect="1"/>
          </p:cNvPicPr>
          <p:nvPr/>
        </p:nvPicPr>
        <p:blipFill>
          <a:blip r:embed="rId3"/>
          <a:stretch>
            <a:fillRect/>
          </a:stretch>
        </p:blipFill>
        <p:spPr>
          <a:xfrm>
            <a:off x="5226" y="0"/>
            <a:ext cx="8354891" cy="5803568"/>
          </a:xfrm>
          <a:prstGeom prst="rect">
            <a:avLst/>
          </a:prstGeom>
        </p:spPr>
      </p:pic>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3412666" y="-90363"/>
            <a:ext cx="8354891" cy="1234547"/>
          </a:xfrm>
        </p:spPr>
        <p:txBody>
          <a:bodyPr vert="horz" lIns="91440" tIns="45720" rIns="91440" bIns="45720" rtlCol="0" anchor="b">
            <a:normAutofit/>
          </a:bodyPr>
          <a:lstStyle/>
          <a:p>
            <a:pPr algn="ctr"/>
            <a:r>
              <a:rPr lang="en-US" b="1" kern="1200" dirty="0">
                <a:solidFill>
                  <a:schemeClr val="bg1"/>
                </a:solidFill>
                <a:highlight>
                  <a:srgbClr val="808080"/>
                </a:highlight>
                <a:latin typeface="+mj-lt"/>
                <a:ea typeface="+mj-ea"/>
                <a:cs typeface="+mj-cs"/>
              </a:rPr>
              <a:t>Place</a:t>
            </a:r>
            <a:br>
              <a:rPr lang="en-US" sz="2900" dirty="0"/>
            </a:br>
            <a:endParaRPr lang="en-US" sz="2900" dirty="0">
              <a:solidFill>
                <a:schemeClr val="bg1"/>
              </a:solidFill>
            </a:endParaRPr>
          </a:p>
        </p:txBody>
      </p:sp>
      <p:pic>
        <p:nvPicPr>
          <p:cNvPr id="5" name="Picture 4">
            <a:extLst>
              <a:ext uri="{FF2B5EF4-FFF2-40B4-BE49-F238E27FC236}">
                <a16:creationId xmlns:a16="http://schemas.microsoft.com/office/drawing/2014/main" id="{D11FA574-4B1B-9856-1D71-D150E406F13A}"/>
              </a:ext>
            </a:extLst>
          </p:cNvPr>
          <p:cNvPicPr>
            <a:picLocks noChangeAspect="1"/>
          </p:cNvPicPr>
          <p:nvPr/>
        </p:nvPicPr>
        <p:blipFill>
          <a:blip r:embed="rId4"/>
          <a:stretch>
            <a:fillRect/>
          </a:stretch>
        </p:blipFill>
        <p:spPr>
          <a:xfrm>
            <a:off x="4172511" y="1144184"/>
            <a:ext cx="7828755" cy="3537871"/>
          </a:xfrm>
          <a:prstGeom prst="rect">
            <a:avLst/>
          </a:prstGeom>
        </p:spPr>
      </p:pic>
      <p:sp>
        <p:nvSpPr>
          <p:cNvPr id="6" name="TextBox 5">
            <a:extLst>
              <a:ext uri="{FF2B5EF4-FFF2-40B4-BE49-F238E27FC236}">
                <a16:creationId xmlns:a16="http://schemas.microsoft.com/office/drawing/2014/main" id="{56BD128E-5746-2A77-BDD5-CA696543ED84}"/>
              </a:ext>
            </a:extLst>
          </p:cNvPr>
          <p:cNvSpPr txBox="1"/>
          <p:nvPr/>
        </p:nvSpPr>
        <p:spPr>
          <a:xfrm>
            <a:off x="10504073" y="4274781"/>
            <a:ext cx="792088"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42627620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12"/>
          </p:nvPr>
        </p:nvSpPr>
        <p:spPr>
          <a:xfrm>
            <a:off x="8399584" y="5934324"/>
            <a:ext cx="2743200" cy="365125"/>
          </a:xfrm>
        </p:spPr>
        <p:txBody>
          <a:bodyPr/>
          <a:lstStyle/>
          <a:p>
            <a:fld id="{CA474A6A-D2DE-E348-BD5B-9CFD0E02C68D}" type="slidenum">
              <a:rPr lang="en-IE" smtClean="0">
                <a:latin typeface="Avenir Next" charset="0"/>
                <a:ea typeface="Avenir Next" charset="0"/>
                <a:cs typeface="Avenir Next" charset="0"/>
              </a:rPr>
              <a:pPr/>
              <a:t>39</a:t>
            </a:fld>
            <a:endParaRPr lang="en-IE">
              <a:latin typeface="Avenir Next" charset="0"/>
              <a:ea typeface="Avenir Next" charset="0"/>
              <a:cs typeface="Avenir Next" charset="0"/>
            </a:endParaRPr>
          </a:p>
        </p:txBody>
      </p:sp>
      <p:sp>
        <p:nvSpPr>
          <p:cNvPr id="3" name="ZoneTexte 2"/>
          <p:cNvSpPr txBox="1"/>
          <p:nvPr/>
        </p:nvSpPr>
        <p:spPr>
          <a:xfrm>
            <a:off x="459570" y="95983"/>
            <a:ext cx="8337629"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Place</a:t>
            </a:r>
          </a:p>
        </p:txBody>
      </p:sp>
      <p:sp>
        <p:nvSpPr>
          <p:cNvPr id="9" name="ZoneTexte 8"/>
          <p:cNvSpPr txBox="1"/>
          <p:nvPr/>
        </p:nvSpPr>
        <p:spPr>
          <a:xfrm>
            <a:off x="755168" y="1436303"/>
            <a:ext cx="901209" cy="461665"/>
          </a:xfrm>
          <a:prstGeom prst="rect">
            <a:avLst/>
          </a:prstGeom>
          <a:noFill/>
        </p:spPr>
        <p:txBody>
          <a:bodyPr wrap="none" rtlCol="0">
            <a:spAutoFit/>
          </a:bodyPr>
          <a:lstStyle/>
          <a:p>
            <a:r>
              <a:rPr lang="en-IE" sz="2400" dirty="0">
                <a:latin typeface="Bell Gothic Std Light" charset="0"/>
                <a:ea typeface="Bell Gothic Std Light" charset="0"/>
                <a:cs typeface="Bell Gothic Std Light" charset="0"/>
              </a:rPr>
              <a:t>Place</a:t>
            </a:r>
          </a:p>
        </p:txBody>
      </p:sp>
      <p:sp>
        <p:nvSpPr>
          <p:cNvPr id="12" name="Ellipse 11"/>
          <p:cNvSpPr/>
          <p:nvPr/>
        </p:nvSpPr>
        <p:spPr>
          <a:xfrm>
            <a:off x="1638665" y="873054"/>
            <a:ext cx="1742191" cy="1588168"/>
          </a:xfrm>
          <a:prstGeom prst="ellipse">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latin typeface="Avenir Next" charset="0"/>
              <a:ea typeface="Avenir Next" charset="0"/>
              <a:cs typeface="Avenir Next" charset="0"/>
            </a:endParaRPr>
          </a:p>
        </p:txBody>
      </p:sp>
      <p:sp>
        <p:nvSpPr>
          <p:cNvPr id="13" name="Ellipse 12"/>
          <p:cNvSpPr/>
          <p:nvPr/>
        </p:nvSpPr>
        <p:spPr>
          <a:xfrm>
            <a:off x="459570" y="873054"/>
            <a:ext cx="1742191" cy="1588168"/>
          </a:xfrm>
          <a:prstGeom prst="ellipse">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latin typeface="Avenir Next" charset="0"/>
              <a:ea typeface="Avenir Next" charset="0"/>
              <a:cs typeface="Avenir Next" charset="0"/>
            </a:endParaRPr>
          </a:p>
        </p:txBody>
      </p:sp>
      <p:sp>
        <p:nvSpPr>
          <p:cNvPr id="14" name="ZoneTexte 13"/>
          <p:cNvSpPr txBox="1"/>
          <p:nvPr/>
        </p:nvSpPr>
        <p:spPr>
          <a:xfrm>
            <a:off x="1733368" y="1436303"/>
            <a:ext cx="1537600" cy="461665"/>
          </a:xfrm>
          <a:prstGeom prst="rect">
            <a:avLst/>
          </a:prstGeom>
          <a:noFill/>
        </p:spPr>
        <p:txBody>
          <a:bodyPr wrap="none" rtlCol="0">
            <a:spAutoFit/>
          </a:bodyPr>
          <a:lstStyle/>
          <a:p>
            <a:r>
              <a:rPr lang="en-IE" sz="2400" dirty="0">
                <a:latin typeface="Bell Gothic Std Light" charset="0"/>
                <a:ea typeface="Bell Gothic Std Light" charset="0"/>
                <a:cs typeface="Bell Gothic Std Light" charset="0"/>
              </a:rPr>
              <a:t>Promotion</a:t>
            </a:r>
          </a:p>
        </p:txBody>
      </p:sp>
      <p:sp>
        <p:nvSpPr>
          <p:cNvPr id="15" name="ZoneTexte 14"/>
          <p:cNvSpPr txBox="1"/>
          <p:nvPr/>
        </p:nvSpPr>
        <p:spPr>
          <a:xfrm>
            <a:off x="3537266" y="950544"/>
            <a:ext cx="7796464" cy="830997"/>
          </a:xfrm>
          <a:prstGeom prst="rect">
            <a:avLst/>
          </a:prstGeom>
          <a:noFill/>
        </p:spPr>
        <p:txBody>
          <a:bodyPr wrap="square" rtlCol="0">
            <a:spAutoFit/>
          </a:bodyPr>
          <a:lstStyle/>
          <a:p>
            <a:r>
              <a:rPr lang="en-IE" sz="2400" dirty="0">
                <a:latin typeface="Bell Gothic Std Light" charset="0"/>
                <a:ea typeface="Bell Gothic Std Light" charset="0"/>
                <a:cs typeface="Bell Gothic Std Light" charset="0"/>
              </a:rPr>
              <a:t>Organizations that extend their presence online with links from other sites (Juice)</a:t>
            </a:r>
          </a:p>
        </p:txBody>
      </p:sp>
      <p:sp>
        <p:nvSpPr>
          <p:cNvPr id="17" name="ZoneTexte 16"/>
          <p:cNvSpPr txBox="1"/>
          <p:nvPr/>
        </p:nvSpPr>
        <p:spPr>
          <a:xfrm>
            <a:off x="3520345" y="1882088"/>
            <a:ext cx="6457217" cy="461665"/>
          </a:xfrm>
          <a:prstGeom prst="rect">
            <a:avLst/>
          </a:prstGeom>
          <a:noFill/>
        </p:spPr>
        <p:txBody>
          <a:bodyPr wrap="none" rtlCol="0">
            <a:spAutoFit/>
          </a:bodyPr>
          <a:lstStyle/>
          <a:p>
            <a:r>
              <a:rPr lang="en-IE" sz="2400" b="1" dirty="0">
                <a:latin typeface="Bell Gothic Std Light" charset="0"/>
                <a:ea typeface="Bell Gothic Std Light" charset="0"/>
                <a:cs typeface="Bell Gothic Std Light" charset="0"/>
              </a:rPr>
              <a:t>Ads (promotion) follow customers online (place)</a:t>
            </a:r>
          </a:p>
        </p:txBody>
      </p:sp>
      <p:cxnSp>
        <p:nvCxnSpPr>
          <p:cNvPr id="19" name="Connecteur en angle 18"/>
          <p:cNvCxnSpPr/>
          <p:nvPr/>
        </p:nvCxnSpPr>
        <p:spPr>
          <a:xfrm>
            <a:off x="1282551" y="2644109"/>
            <a:ext cx="2217821" cy="288758"/>
          </a:xfrm>
          <a:prstGeom prst="bentConnector3">
            <a:avLst>
              <a:gd name="adj1" fmla="val 1537"/>
            </a:avLst>
          </a:prstGeom>
          <a:ln w="285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24" name="ZoneTexte 23"/>
          <p:cNvSpPr txBox="1"/>
          <p:nvPr/>
        </p:nvSpPr>
        <p:spPr>
          <a:xfrm>
            <a:off x="3520345" y="2343753"/>
            <a:ext cx="8105275" cy="707886"/>
          </a:xfrm>
          <a:prstGeom prst="rect">
            <a:avLst/>
          </a:prstGeom>
          <a:noFill/>
        </p:spPr>
        <p:txBody>
          <a:bodyPr wrap="square" rtlCol="0">
            <a:spAutoFit/>
          </a:bodyPr>
          <a:lstStyle/>
          <a:p>
            <a:r>
              <a:rPr lang="en-IE" sz="2000" dirty="0">
                <a:latin typeface="Bell Gothic Std Light" charset="0"/>
                <a:ea typeface="Bell Gothic Std Light" charset="0"/>
                <a:cs typeface="Bell Gothic Std Light" charset="0"/>
              </a:rPr>
              <a:t>Placing ads in front of people who have already expressed an interest in your business </a:t>
            </a:r>
          </a:p>
        </p:txBody>
      </p:sp>
      <p:sp>
        <p:nvSpPr>
          <p:cNvPr id="5" name="TextBox 4">
            <a:extLst>
              <a:ext uri="{FF2B5EF4-FFF2-40B4-BE49-F238E27FC236}">
                <a16:creationId xmlns:a16="http://schemas.microsoft.com/office/drawing/2014/main" id="{3843BF71-8A73-873D-5A9B-23985FB523C4}"/>
              </a:ext>
            </a:extLst>
          </p:cNvPr>
          <p:cNvSpPr txBox="1"/>
          <p:nvPr/>
        </p:nvSpPr>
        <p:spPr>
          <a:xfrm>
            <a:off x="459570" y="3152000"/>
            <a:ext cx="5341145" cy="2585323"/>
          </a:xfrm>
          <a:prstGeom prst="rect">
            <a:avLst/>
          </a:prstGeom>
          <a:noFill/>
        </p:spPr>
        <p:txBody>
          <a:bodyPr wrap="square">
            <a:spAutoFit/>
          </a:bodyPr>
          <a:lstStyle/>
          <a:p>
            <a:pPr algn="l"/>
            <a:r>
              <a:rPr lang="en-GB" b="0" i="0" dirty="0">
                <a:solidFill>
                  <a:srgbClr val="000000"/>
                </a:solidFill>
                <a:effectLst/>
                <a:latin typeface="Bell Gothic Std Light"/>
              </a:rPr>
              <a:t>Here's a scenario: You just performed a search on Google, took a few minutes to sift through the results, and then decided to visit Facebook. Lo and behold, within just a few seconds, what you just searched for on Google is now displaying as an ad on your Facebook feed!</a:t>
            </a:r>
          </a:p>
          <a:p>
            <a:pPr algn="l"/>
            <a:r>
              <a:rPr lang="en-GB" b="0" i="0" dirty="0">
                <a:solidFill>
                  <a:srgbClr val="000000"/>
                </a:solidFill>
                <a:effectLst/>
                <a:latin typeface="Bell Gothic Std Light"/>
              </a:rPr>
              <a:t>How is this possible? Is someone following you, logging your searches, and then retargeting you on a completely different website? </a:t>
            </a:r>
          </a:p>
        </p:txBody>
      </p:sp>
      <p:sp>
        <p:nvSpPr>
          <p:cNvPr id="7" name="TextBox 6">
            <a:extLst>
              <a:ext uri="{FF2B5EF4-FFF2-40B4-BE49-F238E27FC236}">
                <a16:creationId xmlns:a16="http://schemas.microsoft.com/office/drawing/2014/main" id="{AD2F4F67-8FE7-38F1-9ABD-7C50A7D7EBC0}"/>
              </a:ext>
            </a:extLst>
          </p:cNvPr>
          <p:cNvSpPr txBox="1"/>
          <p:nvPr/>
        </p:nvSpPr>
        <p:spPr>
          <a:xfrm>
            <a:off x="6391287" y="3152000"/>
            <a:ext cx="5466216" cy="2031325"/>
          </a:xfrm>
          <a:prstGeom prst="rect">
            <a:avLst/>
          </a:prstGeom>
          <a:noFill/>
        </p:spPr>
        <p:txBody>
          <a:bodyPr wrap="square">
            <a:spAutoFit/>
          </a:bodyPr>
          <a:lstStyle/>
          <a:p>
            <a:r>
              <a:rPr lang="en-GB" b="0" i="0" dirty="0">
                <a:solidFill>
                  <a:srgbClr val="000000"/>
                </a:solidFill>
                <a:effectLst/>
                <a:latin typeface="Bell Gothic Std Light"/>
              </a:rPr>
              <a:t>Basically, the website where you're shopping implements a bit of code called a </a:t>
            </a:r>
            <a:r>
              <a:rPr lang="en-GB" b="0" i="0" u="sng" dirty="0">
                <a:solidFill>
                  <a:srgbClr val="501445"/>
                </a:solidFill>
                <a:effectLst/>
                <a:latin typeface="Bell Gothic Std Light"/>
                <a:hlinkClick r:id="rId3"/>
              </a:rPr>
              <a:t>cookie</a:t>
            </a:r>
            <a:r>
              <a:rPr lang="en-GB" b="0" i="0" dirty="0">
                <a:solidFill>
                  <a:srgbClr val="000000"/>
                </a:solidFill>
                <a:effectLst/>
                <a:latin typeface="Bell Gothic Std Light"/>
              </a:rPr>
              <a:t>, which enables the site to track your browsing habits, see what you're looking at, and follow you to another site, where the ad showing what you just looked at shows up.</a:t>
            </a:r>
          </a:p>
          <a:p>
            <a:endParaRPr lang="en-GB" dirty="0">
              <a:solidFill>
                <a:srgbClr val="000000"/>
              </a:solidFill>
              <a:latin typeface="Bell Gothic Std Light"/>
            </a:endParaRPr>
          </a:p>
          <a:p>
            <a:r>
              <a:rPr lang="en-GB" dirty="0">
                <a:solidFill>
                  <a:srgbClr val="000000"/>
                </a:solidFill>
                <a:latin typeface="Bell Gothic Std Light"/>
              </a:rPr>
              <a:t>Remember </a:t>
            </a:r>
            <a:r>
              <a:rPr lang="en-GB" dirty="0" err="1">
                <a:solidFill>
                  <a:srgbClr val="000000"/>
                </a:solidFill>
                <a:latin typeface="Bell Gothic Std Light"/>
              </a:rPr>
              <a:t>Similarweb</a:t>
            </a:r>
            <a:r>
              <a:rPr lang="en-GB" dirty="0">
                <a:solidFill>
                  <a:srgbClr val="000000"/>
                </a:solidFill>
                <a:latin typeface="Bell Gothic Std Light"/>
              </a:rPr>
              <a:t>?</a:t>
            </a:r>
            <a:endParaRPr lang="en-GB" dirty="0">
              <a:latin typeface="Bell Gothic Std Light"/>
            </a:endParaRPr>
          </a:p>
        </p:txBody>
      </p:sp>
    </p:spTree>
    <p:extLst>
      <p:ext uri="{BB962C8B-B14F-4D97-AF65-F5344CB8AC3E}">
        <p14:creationId xmlns:p14="http://schemas.microsoft.com/office/powerpoint/2010/main" val="2350954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4" grpId="0"/>
      <p:bldP spid="5" grpId="0"/>
      <p:bldP spid="7"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olourful carved figures of humans">
            <a:extLst>
              <a:ext uri="{FF2B5EF4-FFF2-40B4-BE49-F238E27FC236}">
                <a16:creationId xmlns:a16="http://schemas.microsoft.com/office/drawing/2014/main" id="{AD77BC99-0B28-82CE-11AD-AC67146ADD62}"/>
              </a:ext>
            </a:extLst>
          </p:cNvPr>
          <p:cNvPicPr>
            <a:picLocks noChangeAspect="1"/>
          </p:cNvPicPr>
          <p:nvPr/>
        </p:nvPicPr>
        <p:blipFill rotWithShape="1">
          <a:blip r:embed="rId2">
            <a:alphaModFix/>
          </a:blip>
          <a:srcRect l="2908" r="2095" b="-10"/>
          <a:stretch/>
        </p:blipFill>
        <p:spPr>
          <a:xfrm>
            <a:off x="0" y="-15121"/>
            <a:ext cx="7777316" cy="5832991"/>
          </a:xfrm>
          <a:prstGeom prst="rect">
            <a:avLst/>
          </a:prstGeom>
        </p:spPr>
      </p:pic>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2152650" y="1671569"/>
            <a:ext cx="3116869" cy="4072044"/>
          </a:xfrm>
        </p:spPr>
        <p:txBody>
          <a:bodyPr vert="horz" lIns="91440" tIns="45720" rIns="91440" bIns="45720" rtlCol="0" anchor="t">
            <a:normAutofit/>
          </a:bodyPr>
          <a:lstStyle/>
          <a:p>
            <a:r>
              <a:rPr lang="en-US" dirty="0">
                <a:solidFill>
                  <a:srgbClr val="7030A0"/>
                </a:solidFill>
              </a:rPr>
              <a:t>Objectives of promotion:</a:t>
            </a:r>
          </a:p>
        </p:txBody>
      </p:sp>
      <p:sp>
        <p:nvSpPr>
          <p:cNvPr id="6" name="TextBox 5">
            <a:extLst>
              <a:ext uri="{FF2B5EF4-FFF2-40B4-BE49-F238E27FC236}">
                <a16:creationId xmlns:a16="http://schemas.microsoft.com/office/drawing/2014/main" id="{C5D8618F-F8A5-41AF-8384-824E18E8B5EF}"/>
              </a:ext>
            </a:extLst>
          </p:cNvPr>
          <p:cNvSpPr txBox="1"/>
          <p:nvPr/>
        </p:nvSpPr>
        <p:spPr>
          <a:xfrm>
            <a:off x="6515125" y="549632"/>
            <a:ext cx="5410297" cy="4703483"/>
          </a:xfrm>
          <a:prstGeom prst="rect">
            <a:avLst/>
          </a:prstGeom>
          <a:solidFill>
            <a:schemeClr val="tx1">
              <a:lumMod val="50000"/>
              <a:lumOff val="50000"/>
            </a:schemeClr>
          </a:solidFill>
        </p:spPr>
        <p:txBody>
          <a:bodyPr vert="horz" lIns="91440" tIns="45720" rIns="91440" bIns="45720" rtlCol="0">
            <a:normAutofit/>
          </a:bodyPr>
          <a:lstStyle/>
          <a:p>
            <a:pPr indent="-228600">
              <a:lnSpc>
                <a:spcPct val="90000"/>
              </a:lnSpc>
              <a:spcAft>
                <a:spcPts val="450"/>
              </a:spcAft>
              <a:buFont typeface="Arial" panose="020B0604020202020204" pitchFamily="34" charset="0"/>
              <a:buChar char="•"/>
            </a:pPr>
            <a:r>
              <a:rPr lang="en-US" sz="1600" b="1" dirty="0">
                <a:solidFill>
                  <a:srgbClr val="FFFFFF"/>
                </a:solidFill>
                <a:latin typeface="Calibri" panose="020F0502020204030204"/>
              </a:rPr>
              <a:t>Change consumer psychology:</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differentiate, reinforce, inform, persuade DRIP (Fill, 2011) </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change/reinforce attitudes</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get into purchase consideration set</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create brand awareness</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build brand image</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re-position the brand</a:t>
            </a:r>
          </a:p>
          <a:p>
            <a:pPr marL="257175" indent="-228600">
              <a:lnSpc>
                <a:spcPct val="90000"/>
              </a:lnSpc>
              <a:spcAft>
                <a:spcPts val="450"/>
              </a:spcAft>
              <a:buFont typeface="Arial" panose="020B0604020202020204" pitchFamily="34" charset="0"/>
              <a:buChar char="•"/>
            </a:pPr>
            <a:endParaRPr lang="en-US" sz="1600" dirty="0">
              <a:solidFill>
                <a:srgbClr val="FFFFFF"/>
              </a:solidFill>
              <a:latin typeface="Calibri" panose="020F0502020204030204"/>
            </a:endParaRPr>
          </a:p>
          <a:p>
            <a:pPr indent="-228600">
              <a:lnSpc>
                <a:spcPct val="90000"/>
              </a:lnSpc>
              <a:spcAft>
                <a:spcPts val="450"/>
              </a:spcAft>
              <a:buFont typeface="Arial" panose="020B0604020202020204" pitchFamily="34" charset="0"/>
              <a:buChar char="•"/>
            </a:pPr>
            <a:r>
              <a:rPr lang="en-US" sz="1600" b="1" dirty="0">
                <a:solidFill>
                  <a:srgbClr val="FFFFFF"/>
                </a:solidFill>
                <a:latin typeface="Calibri" panose="020F0502020204030204"/>
              </a:rPr>
              <a:t>Change consumer purchasing </a:t>
            </a:r>
            <a:r>
              <a:rPr lang="en-US" sz="1600" b="1" dirty="0" err="1">
                <a:solidFill>
                  <a:srgbClr val="FFFFFF"/>
                </a:solidFill>
                <a:latin typeface="Calibri" panose="020F0502020204030204"/>
              </a:rPr>
              <a:t>behaviour</a:t>
            </a:r>
            <a:r>
              <a:rPr lang="en-US" sz="1600" b="1" dirty="0">
                <a:solidFill>
                  <a:srgbClr val="FFFFFF"/>
                </a:solidFill>
                <a:latin typeface="Calibri" panose="020F0502020204030204"/>
              </a:rPr>
              <a:t>:</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stimulate trial </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regain lost customers</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increase usage</a:t>
            </a:r>
          </a:p>
          <a:p>
            <a:pPr marL="257175" indent="-228600">
              <a:lnSpc>
                <a:spcPct val="90000"/>
              </a:lnSpc>
              <a:spcAft>
                <a:spcPts val="450"/>
              </a:spcAft>
              <a:buFont typeface="Arial" panose="020B0604020202020204" pitchFamily="34" charset="0"/>
              <a:buChar char="•"/>
            </a:pPr>
            <a:endParaRPr lang="en-US" sz="1600" dirty="0">
              <a:solidFill>
                <a:srgbClr val="FFFFFF"/>
              </a:solidFill>
              <a:latin typeface="Calibri" panose="020F0502020204030204"/>
            </a:endParaRPr>
          </a:p>
          <a:p>
            <a:pPr indent="-228600">
              <a:lnSpc>
                <a:spcPct val="90000"/>
              </a:lnSpc>
              <a:spcAft>
                <a:spcPts val="450"/>
              </a:spcAft>
              <a:buFont typeface="Arial" panose="020B0604020202020204" pitchFamily="34" charset="0"/>
              <a:buChar char="•"/>
            </a:pPr>
            <a:r>
              <a:rPr lang="en-US" sz="1600" b="1" dirty="0">
                <a:solidFill>
                  <a:srgbClr val="FFFFFF"/>
                </a:solidFill>
                <a:latin typeface="Calibri" panose="020F0502020204030204"/>
              </a:rPr>
              <a:t>Other objectives:</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break into new market</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obtain information about consumers</a:t>
            </a:r>
          </a:p>
        </p:txBody>
      </p:sp>
    </p:spTree>
    <p:extLst>
      <p:ext uri="{BB962C8B-B14F-4D97-AF65-F5344CB8AC3E}">
        <p14:creationId xmlns:p14="http://schemas.microsoft.com/office/powerpoint/2010/main" val="16716289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CFCEA-F23E-45F1-B357-6DB2D8228D3A}"/>
              </a:ext>
            </a:extLst>
          </p:cNvPr>
          <p:cNvSpPr>
            <a:spLocks noGrp="1"/>
          </p:cNvSpPr>
          <p:nvPr>
            <p:ph type="title"/>
          </p:nvPr>
        </p:nvSpPr>
        <p:spPr>
          <a:xfrm>
            <a:off x="115455" y="-110670"/>
            <a:ext cx="3159843" cy="1066593"/>
          </a:xfrm>
        </p:spPr>
        <p:txBody>
          <a:bodyPr>
            <a:normAutofit/>
          </a:bodyPr>
          <a:lstStyle/>
          <a:p>
            <a:r>
              <a:rPr lang="en-GB" sz="2400" b="1" dirty="0"/>
              <a:t>Communication Mix</a:t>
            </a:r>
            <a:br>
              <a:rPr lang="en-GB" sz="2400" b="1" dirty="0"/>
            </a:br>
            <a:r>
              <a:rPr lang="en-GB" sz="2400" b="1" dirty="0"/>
              <a:t> ( PROMOTIONAL Mix )</a:t>
            </a:r>
          </a:p>
        </p:txBody>
      </p:sp>
      <p:pic>
        <p:nvPicPr>
          <p:cNvPr id="4" name="Picture 3">
            <a:extLst>
              <a:ext uri="{FF2B5EF4-FFF2-40B4-BE49-F238E27FC236}">
                <a16:creationId xmlns:a16="http://schemas.microsoft.com/office/drawing/2014/main" id="{D7922D70-FE0B-48E2-A12C-ECE08AC3B3D0}"/>
              </a:ext>
            </a:extLst>
          </p:cNvPr>
          <p:cNvPicPr>
            <a:picLocks noChangeAspect="1"/>
          </p:cNvPicPr>
          <p:nvPr/>
        </p:nvPicPr>
        <p:blipFill>
          <a:blip r:embed="rId3"/>
          <a:stretch>
            <a:fillRect/>
          </a:stretch>
        </p:blipFill>
        <p:spPr>
          <a:xfrm>
            <a:off x="5671819" y="1363446"/>
            <a:ext cx="5935178" cy="4169461"/>
          </a:xfrm>
          <a:prstGeom prst="rect">
            <a:avLst/>
          </a:prstGeom>
          <a:effectLst/>
        </p:spPr>
      </p:pic>
      <p:grpSp>
        <p:nvGrpSpPr>
          <p:cNvPr id="5" name="Group 4">
            <a:extLst>
              <a:ext uri="{FF2B5EF4-FFF2-40B4-BE49-F238E27FC236}">
                <a16:creationId xmlns:a16="http://schemas.microsoft.com/office/drawing/2014/main" id="{03EE42CD-F45C-6C56-61B6-06AE3A01DFD2}"/>
              </a:ext>
            </a:extLst>
          </p:cNvPr>
          <p:cNvGrpSpPr/>
          <p:nvPr/>
        </p:nvGrpSpPr>
        <p:grpSpPr>
          <a:xfrm>
            <a:off x="7275873" y="17033"/>
            <a:ext cx="3775973" cy="1185182"/>
            <a:chOff x="6167045" y="1706230"/>
            <a:chExt cx="3766470" cy="755827"/>
          </a:xfrm>
        </p:grpSpPr>
        <p:sp>
          <p:nvSpPr>
            <p:cNvPr id="6" name="TextBox 5">
              <a:extLst>
                <a:ext uri="{FF2B5EF4-FFF2-40B4-BE49-F238E27FC236}">
                  <a16:creationId xmlns:a16="http://schemas.microsoft.com/office/drawing/2014/main" id="{C56DD1F3-A7B7-F9FA-6CF7-5A353B9AA83C}"/>
                </a:ext>
              </a:extLst>
            </p:cNvPr>
            <p:cNvSpPr txBox="1"/>
            <p:nvPr/>
          </p:nvSpPr>
          <p:spPr>
            <a:xfrm>
              <a:off x="6167045" y="1809052"/>
              <a:ext cx="2720207" cy="550184"/>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Which would you recommend for the arena event?</a:t>
              </a:r>
            </a:p>
          </p:txBody>
        </p:sp>
        <p:pic>
          <p:nvPicPr>
            <p:cNvPr id="7" name="Picture 2" descr="Amazon.co.uk: Question of the Day : Alexa Skills">
              <a:extLst>
                <a:ext uri="{FF2B5EF4-FFF2-40B4-BE49-F238E27FC236}">
                  <a16:creationId xmlns:a16="http://schemas.microsoft.com/office/drawing/2014/main" id="{A55FC804-B957-28B2-8B3A-575B48AF91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05975" y="1706230"/>
              <a:ext cx="1327540" cy="755827"/>
            </a:xfrm>
            <a:prstGeom prst="rect">
              <a:avLst/>
            </a:prstGeom>
            <a:noFill/>
            <a:extLst>
              <a:ext uri="{909E8E84-426E-40DD-AFC4-6F175D3DCCD1}">
                <a14:hiddenFill xmlns:a14="http://schemas.microsoft.com/office/drawing/2010/main">
                  <a:solidFill>
                    <a:srgbClr val="FFFFFF"/>
                  </a:solidFill>
                </a14:hiddenFill>
              </a:ext>
            </a:extLst>
          </p:spPr>
        </p:pic>
      </p:grpSp>
      <p:sp>
        <p:nvSpPr>
          <p:cNvPr id="10" name="Content Placeholder 2">
            <a:extLst>
              <a:ext uri="{FF2B5EF4-FFF2-40B4-BE49-F238E27FC236}">
                <a16:creationId xmlns:a16="http://schemas.microsoft.com/office/drawing/2014/main" id="{BA05F311-056A-6CCD-92E9-6E69AC23E825}"/>
              </a:ext>
            </a:extLst>
          </p:cNvPr>
          <p:cNvSpPr>
            <a:spLocks noGrp="1"/>
          </p:cNvSpPr>
          <p:nvPr>
            <p:ph idx="1"/>
          </p:nvPr>
        </p:nvSpPr>
        <p:spPr>
          <a:xfrm>
            <a:off x="207346" y="1633125"/>
            <a:ext cx="5347880" cy="4937547"/>
          </a:xfrm>
        </p:spPr>
        <p:txBody>
          <a:bodyPr>
            <a:normAutofit/>
          </a:bodyPr>
          <a:lstStyle/>
          <a:p>
            <a:pPr marL="0" indent="0">
              <a:buNone/>
            </a:pPr>
            <a:r>
              <a:rPr lang="en-GB" sz="1600" b="0" i="0" dirty="0">
                <a:solidFill>
                  <a:srgbClr val="292929"/>
                </a:solidFill>
                <a:effectLst/>
              </a:rPr>
              <a:t>A company’s overall marketing communication strategy is called the “Communications” or “Promotional” mix.</a:t>
            </a:r>
          </a:p>
          <a:p>
            <a:pPr marL="0" indent="0">
              <a:buNone/>
            </a:pPr>
            <a:br>
              <a:rPr lang="en-GB" sz="1600" dirty="0"/>
            </a:br>
            <a:r>
              <a:rPr lang="en-GB" sz="1600" b="0" i="0" dirty="0">
                <a:solidFill>
                  <a:srgbClr val="292929"/>
                </a:solidFill>
                <a:effectLst/>
              </a:rPr>
              <a:t>“The specific blend of advertising, public relations, personal selling, and direct-marketing tools that the company uses to persuasively communicate customer value and build customer relationships.”</a:t>
            </a:r>
            <a:r>
              <a:rPr lang="en-GB" sz="1600" dirty="0"/>
              <a:t> (</a:t>
            </a:r>
            <a:r>
              <a:rPr lang="en-GB" sz="1600" dirty="0">
                <a:solidFill>
                  <a:srgbClr val="292929"/>
                </a:solidFill>
              </a:rPr>
              <a:t>Kotler &amp; Armstrong, 2018) </a:t>
            </a:r>
            <a:endParaRPr lang="en-GB" sz="1600" dirty="0"/>
          </a:p>
          <a:p>
            <a:pPr marL="0" indent="0">
              <a:buNone/>
            </a:pPr>
            <a:r>
              <a:rPr lang="en-GB" sz="1600" dirty="0"/>
              <a:t>In the era of mass communications and emerging mobile technologies, an organization must build an adequate mix of marketing communications </a:t>
            </a:r>
            <a:r>
              <a:rPr lang="en-GB" sz="1600" b="0" i="0" dirty="0">
                <a:solidFill>
                  <a:srgbClr val="000000"/>
                </a:solidFill>
                <a:effectLst/>
              </a:rPr>
              <a:t>(Todorova, 2015)</a:t>
            </a:r>
          </a:p>
          <a:p>
            <a:pPr marL="0" indent="0">
              <a:buNone/>
            </a:pPr>
            <a:endParaRPr lang="en-GB" sz="1600" dirty="0"/>
          </a:p>
        </p:txBody>
      </p:sp>
    </p:spTree>
    <p:extLst>
      <p:ext uri="{BB962C8B-B14F-4D97-AF65-F5344CB8AC3E}">
        <p14:creationId xmlns:p14="http://schemas.microsoft.com/office/powerpoint/2010/main" val="1683266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B8C45-46DB-45A4-969F-2B0AF879A731}"/>
              </a:ext>
            </a:extLst>
          </p:cNvPr>
          <p:cNvSpPr>
            <a:spLocks noGrp="1"/>
          </p:cNvSpPr>
          <p:nvPr>
            <p:ph type="title"/>
          </p:nvPr>
        </p:nvSpPr>
        <p:spPr>
          <a:xfrm>
            <a:off x="1086465" y="1099662"/>
            <a:ext cx="3610744" cy="1143000"/>
          </a:xfrm>
        </p:spPr>
        <p:txBody>
          <a:bodyPr anchor="ctr">
            <a:normAutofit/>
          </a:bodyPr>
          <a:lstStyle/>
          <a:p>
            <a:r>
              <a:rPr lang="en-GB" sz="2800" b="1" dirty="0">
                <a:solidFill>
                  <a:schemeClr val="tx2"/>
                </a:solidFill>
              </a:rPr>
              <a:t>Channels &amp; Vehicles</a:t>
            </a:r>
          </a:p>
        </p:txBody>
      </p:sp>
      <p:sp>
        <p:nvSpPr>
          <p:cNvPr id="3" name="Content Placeholder 2">
            <a:extLst>
              <a:ext uri="{FF2B5EF4-FFF2-40B4-BE49-F238E27FC236}">
                <a16:creationId xmlns:a16="http://schemas.microsoft.com/office/drawing/2014/main" id="{C2D84CD7-ECD5-4E3F-B661-4F61489483E1}"/>
              </a:ext>
            </a:extLst>
          </p:cNvPr>
          <p:cNvSpPr>
            <a:spLocks noGrp="1"/>
          </p:cNvSpPr>
          <p:nvPr>
            <p:ph sz="half" idx="1"/>
          </p:nvPr>
        </p:nvSpPr>
        <p:spPr>
          <a:xfrm>
            <a:off x="5814120" y="274639"/>
            <a:ext cx="4853880" cy="5314603"/>
          </a:xfrm>
        </p:spPr>
        <p:txBody>
          <a:bodyPr>
            <a:normAutofit lnSpcReduction="10000"/>
          </a:bodyPr>
          <a:lstStyle/>
          <a:p>
            <a:pPr marL="0" indent="0">
              <a:buNone/>
            </a:pPr>
            <a:r>
              <a:rPr lang="en-GB" sz="1600" dirty="0"/>
              <a:t>If you think of your marketing plan, and the message that you would want to communicate to current and future guests, how many different channels could we use to share that message?</a:t>
            </a:r>
          </a:p>
          <a:p>
            <a:pPr marL="0" indent="0">
              <a:buNone/>
            </a:pPr>
            <a:r>
              <a:rPr lang="en-US" sz="1600" b="1" i="1" dirty="0">
                <a:solidFill>
                  <a:schemeClr val="tx2"/>
                </a:solidFill>
              </a:rPr>
              <a:t>Word of mouth</a:t>
            </a:r>
          </a:p>
          <a:p>
            <a:pPr marL="0" indent="0">
              <a:buNone/>
            </a:pPr>
            <a:r>
              <a:rPr lang="en-US" sz="1600" b="1" i="1" dirty="0">
                <a:solidFill>
                  <a:schemeClr val="tx2"/>
                </a:solidFill>
              </a:rPr>
              <a:t>TV</a:t>
            </a:r>
          </a:p>
          <a:p>
            <a:pPr marL="0" indent="0">
              <a:buNone/>
            </a:pPr>
            <a:r>
              <a:rPr lang="en-US" sz="1600" b="1" i="1" dirty="0">
                <a:solidFill>
                  <a:schemeClr val="tx2"/>
                </a:solidFill>
              </a:rPr>
              <a:t>Newspaper/Magazine</a:t>
            </a:r>
          </a:p>
          <a:p>
            <a:pPr marL="0" indent="0">
              <a:buNone/>
            </a:pPr>
            <a:r>
              <a:rPr lang="en-US" sz="1600" b="1" i="1" dirty="0">
                <a:solidFill>
                  <a:schemeClr val="tx2"/>
                </a:solidFill>
              </a:rPr>
              <a:t>Radio</a:t>
            </a:r>
          </a:p>
          <a:p>
            <a:pPr marL="0" indent="0">
              <a:buNone/>
            </a:pPr>
            <a:r>
              <a:rPr lang="en-US" sz="1600" b="1" i="1" dirty="0">
                <a:solidFill>
                  <a:schemeClr val="tx2"/>
                </a:solidFill>
              </a:rPr>
              <a:t>Signage</a:t>
            </a:r>
          </a:p>
          <a:p>
            <a:pPr marL="0" indent="0">
              <a:buNone/>
            </a:pPr>
            <a:r>
              <a:rPr lang="en-US" sz="1600" b="1" i="1" dirty="0">
                <a:solidFill>
                  <a:schemeClr val="tx2"/>
                </a:solidFill>
              </a:rPr>
              <a:t>Internet</a:t>
            </a:r>
          </a:p>
          <a:p>
            <a:pPr marL="0" indent="0">
              <a:buNone/>
            </a:pPr>
            <a:r>
              <a:rPr lang="en-US" sz="1600" b="1" i="1" dirty="0">
                <a:solidFill>
                  <a:schemeClr val="tx2"/>
                </a:solidFill>
              </a:rPr>
              <a:t>Direct mail</a:t>
            </a:r>
          </a:p>
          <a:p>
            <a:pPr marL="0" indent="0">
              <a:buNone/>
            </a:pPr>
            <a:r>
              <a:rPr lang="en-US" sz="1600" b="1" i="1" dirty="0">
                <a:solidFill>
                  <a:schemeClr val="tx2"/>
                </a:solidFill>
              </a:rPr>
              <a:t>Telephone.</a:t>
            </a:r>
          </a:p>
          <a:p>
            <a:pPr marL="0" indent="0">
              <a:buNone/>
            </a:pPr>
            <a:r>
              <a:rPr lang="en-US" sz="1300" dirty="0"/>
              <a:t>What vehicles could we use?</a:t>
            </a:r>
          </a:p>
          <a:p>
            <a:pPr marL="0" indent="0">
              <a:buNone/>
            </a:pPr>
            <a:r>
              <a:rPr lang="en-US" sz="1600" b="1" i="1" dirty="0">
                <a:solidFill>
                  <a:schemeClr val="tx2"/>
                </a:solidFill>
              </a:rPr>
              <a:t>TV</a:t>
            </a:r>
          </a:p>
          <a:p>
            <a:pPr marL="0" indent="0">
              <a:buNone/>
            </a:pPr>
            <a:r>
              <a:rPr lang="en-US" sz="1600" b="1" i="1" dirty="0">
                <a:solidFill>
                  <a:schemeClr val="tx2"/>
                </a:solidFill>
              </a:rPr>
              <a:t>Radio</a:t>
            </a:r>
          </a:p>
          <a:p>
            <a:pPr marL="0" indent="0">
              <a:buNone/>
            </a:pPr>
            <a:r>
              <a:rPr lang="en-US" sz="1600" b="1" dirty="0">
                <a:solidFill>
                  <a:schemeClr val="tx2"/>
                </a:solidFill>
              </a:rPr>
              <a:t>Social Media </a:t>
            </a:r>
          </a:p>
          <a:p>
            <a:pPr marL="0" indent="0">
              <a:buNone/>
            </a:pPr>
            <a:r>
              <a:rPr lang="en-US" sz="1600" dirty="0"/>
              <a:t>and like other media there are many combinations that could be used within one channel.</a:t>
            </a:r>
            <a:endParaRPr lang="en-GB" sz="1600" dirty="0"/>
          </a:p>
        </p:txBody>
      </p:sp>
      <p:pic>
        <p:nvPicPr>
          <p:cNvPr id="5" name="Picture 4">
            <a:extLst>
              <a:ext uri="{FF2B5EF4-FFF2-40B4-BE49-F238E27FC236}">
                <a16:creationId xmlns:a16="http://schemas.microsoft.com/office/drawing/2014/main" id="{3A85091E-66D9-450F-B37F-9511F2A9C65F}"/>
              </a:ext>
            </a:extLst>
          </p:cNvPr>
          <p:cNvPicPr>
            <a:picLocks noChangeAspect="1"/>
          </p:cNvPicPr>
          <p:nvPr/>
        </p:nvPicPr>
        <p:blipFill>
          <a:blip r:embed="rId2"/>
          <a:stretch>
            <a:fillRect/>
          </a:stretch>
        </p:blipFill>
        <p:spPr>
          <a:xfrm>
            <a:off x="752965" y="2242662"/>
            <a:ext cx="4038600" cy="2372676"/>
          </a:xfrm>
          <a:prstGeom prst="rect">
            <a:avLst/>
          </a:prstGeom>
          <a:noFill/>
        </p:spPr>
      </p:pic>
    </p:spTree>
    <p:extLst>
      <p:ext uri="{BB962C8B-B14F-4D97-AF65-F5344CB8AC3E}">
        <p14:creationId xmlns:p14="http://schemas.microsoft.com/office/powerpoint/2010/main" val="29174603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A010A-0202-2F0B-0FFD-50DBF873DE42}"/>
              </a:ext>
            </a:extLst>
          </p:cNvPr>
          <p:cNvSpPr>
            <a:spLocks noGrp="1"/>
          </p:cNvSpPr>
          <p:nvPr>
            <p:ph type="title"/>
          </p:nvPr>
        </p:nvSpPr>
        <p:spPr>
          <a:xfrm>
            <a:off x="1703512" y="18256"/>
            <a:ext cx="8712968" cy="1325563"/>
          </a:xfrm>
        </p:spPr>
        <p:txBody>
          <a:bodyPr/>
          <a:lstStyle/>
          <a:p>
            <a:r>
              <a:rPr lang="en-GB" dirty="0"/>
              <a:t>Marketing Channels: Explained in 10 minutes</a:t>
            </a:r>
          </a:p>
        </p:txBody>
      </p:sp>
      <p:pic>
        <p:nvPicPr>
          <p:cNvPr id="4" name="Online Media 3" title="Marketing Channels: Explained in 10 minutes">
            <a:hlinkClick r:id="" action="ppaction://media"/>
            <a:extLst>
              <a:ext uri="{FF2B5EF4-FFF2-40B4-BE49-F238E27FC236}">
                <a16:creationId xmlns:a16="http://schemas.microsoft.com/office/drawing/2014/main" id="{C4250383-9169-BA4A-BDEE-201ED2032374}"/>
              </a:ext>
            </a:extLst>
          </p:cNvPr>
          <p:cNvPicPr>
            <a:picLocks noGrp="1" noRot="1" noChangeAspect="1"/>
          </p:cNvPicPr>
          <p:nvPr>
            <p:ph idx="1"/>
            <a:videoFile r:link="rId1"/>
          </p:nvPr>
        </p:nvPicPr>
        <p:blipFill>
          <a:blip r:embed="rId4"/>
          <a:stretch>
            <a:fillRect/>
          </a:stretch>
        </p:blipFill>
        <p:spPr>
          <a:xfrm>
            <a:off x="2423592" y="1315237"/>
            <a:ext cx="7700962" cy="4351338"/>
          </a:xfrm>
          <a:prstGeom prst="rect">
            <a:avLst/>
          </a:prstGeom>
        </p:spPr>
      </p:pic>
    </p:spTree>
    <p:extLst>
      <p:ext uri="{BB962C8B-B14F-4D97-AF65-F5344CB8AC3E}">
        <p14:creationId xmlns:p14="http://schemas.microsoft.com/office/powerpoint/2010/main" val="3430269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3F26D-A044-4994-87F4-324250A0CC1D}"/>
              </a:ext>
            </a:extLst>
          </p:cNvPr>
          <p:cNvSpPr>
            <a:spLocks noGrp="1"/>
          </p:cNvSpPr>
          <p:nvPr>
            <p:ph type="title"/>
          </p:nvPr>
        </p:nvSpPr>
        <p:spPr>
          <a:xfrm>
            <a:off x="88490" y="-1083760"/>
            <a:ext cx="2620772" cy="3697685"/>
          </a:xfrm>
        </p:spPr>
        <p:txBody>
          <a:bodyPr>
            <a:normAutofit/>
          </a:bodyPr>
          <a:lstStyle/>
          <a:p>
            <a:pPr algn="ctr"/>
            <a:r>
              <a:rPr lang="en-US" dirty="0">
                <a:solidFill>
                  <a:schemeClr val="accent1"/>
                </a:solidFill>
              </a:rPr>
              <a:t>DRIP</a:t>
            </a:r>
            <a:br>
              <a:rPr lang="en-US" dirty="0">
                <a:solidFill>
                  <a:schemeClr val="accent1"/>
                </a:solidFill>
              </a:rPr>
            </a:br>
            <a:r>
              <a:rPr lang="en-US" sz="1500" dirty="0"/>
              <a:t>There are four different objectives for marketing communications (Fill, 2011):</a:t>
            </a:r>
            <a:endParaRPr lang="en-US" sz="1500" dirty="0">
              <a:solidFill>
                <a:schemeClr val="accent1"/>
              </a:solidFill>
            </a:endParaRPr>
          </a:p>
        </p:txBody>
      </p:sp>
      <p:sp>
        <p:nvSpPr>
          <p:cNvPr id="22" name="Content Placeholder 2">
            <a:extLst>
              <a:ext uri="{FF2B5EF4-FFF2-40B4-BE49-F238E27FC236}">
                <a16:creationId xmlns:a16="http://schemas.microsoft.com/office/drawing/2014/main" id="{9617F6BD-0325-4DE9-85C8-F398CC663A61}"/>
              </a:ext>
            </a:extLst>
          </p:cNvPr>
          <p:cNvSpPr>
            <a:spLocks noGrp="1"/>
          </p:cNvSpPr>
          <p:nvPr>
            <p:ph idx="1"/>
          </p:nvPr>
        </p:nvSpPr>
        <p:spPr>
          <a:xfrm>
            <a:off x="222442" y="1256318"/>
            <a:ext cx="4783327" cy="4163291"/>
          </a:xfrm>
        </p:spPr>
        <p:txBody>
          <a:bodyPr anchor="ctr">
            <a:normAutofit/>
          </a:bodyPr>
          <a:lstStyle/>
          <a:p>
            <a:pPr marL="0" indent="0">
              <a:buNone/>
            </a:pPr>
            <a:endParaRPr lang="en-US" sz="1350" dirty="0"/>
          </a:p>
          <a:p>
            <a:pPr marL="0" indent="0">
              <a:buNone/>
            </a:pPr>
            <a:r>
              <a:rPr lang="en-GB" sz="1350" b="1" dirty="0"/>
              <a:t>Differentiate:</a:t>
            </a:r>
            <a:r>
              <a:rPr lang="en-GB" sz="1350" dirty="0"/>
              <a:t> Positions the product/service attractively. </a:t>
            </a:r>
            <a:r>
              <a:rPr lang="en-US" sz="1350" dirty="0"/>
              <a:t>May explain a USP or competitive advantage(s).</a:t>
            </a:r>
            <a:r>
              <a:rPr lang="en-GB" sz="1350" dirty="0"/>
              <a:t> May highlight </a:t>
            </a:r>
            <a:r>
              <a:rPr lang="en-US" sz="1350" dirty="0"/>
              <a:t>how the </a:t>
            </a:r>
            <a:r>
              <a:rPr lang="en-GB" sz="1350" dirty="0"/>
              <a:t>organisation</a:t>
            </a:r>
            <a:r>
              <a:rPr lang="en-US" sz="1350" dirty="0"/>
              <a:t> is positioned differently to other similar competitors. </a:t>
            </a:r>
          </a:p>
          <a:p>
            <a:pPr marL="0" indent="0">
              <a:buNone/>
            </a:pPr>
            <a:endParaRPr lang="en-US" sz="1350" b="1" dirty="0"/>
          </a:p>
          <a:p>
            <a:pPr marL="0" indent="0">
              <a:buNone/>
            </a:pPr>
            <a:r>
              <a:rPr lang="en-US" sz="1350" b="1" dirty="0"/>
              <a:t>Reinforce:</a:t>
            </a:r>
            <a:r>
              <a:rPr lang="en-US" sz="1350" dirty="0"/>
              <a:t> Highlights and </a:t>
            </a:r>
            <a:r>
              <a:rPr lang="en-GB" sz="1350" dirty="0"/>
              <a:t>emphasises</a:t>
            </a:r>
            <a:r>
              <a:rPr lang="en-US" sz="1350" dirty="0"/>
              <a:t> a key message about the </a:t>
            </a:r>
            <a:r>
              <a:rPr lang="en-US" sz="1350" dirty="0" err="1"/>
              <a:t>organisation</a:t>
            </a:r>
            <a:r>
              <a:rPr lang="en-US" sz="1350" dirty="0"/>
              <a:t> that will be attractive to consumers.</a:t>
            </a:r>
          </a:p>
          <a:p>
            <a:pPr marL="0" indent="0">
              <a:buNone/>
            </a:pPr>
            <a:endParaRPr lang="en-US" sz="1350" b="1" dirty="0"/>
          </a:p>
          <a:p>
            <a:pPr marL="0" indent="0">
              <a:buNone/>
            </a:pPr>
            <a:r>
              <a:rPr lang="en-US" sz="1350" b="1" dirty="0"/>
              <a:t>Inform:</a:t>
            </a:r>
            <a:r>
              <a:rPr lang="en-US" sz="1350" dirty="0"/>
              <a:t> Makes consumers aware of the </a:t>
            </a:r>
            <a:r>
              <a:rPr lang="en-US" sz="1350" dirty="0" err="1"/>
              <a:t>organisation</a:t>
            </a:r>
            <a:r>
              <a:rPr lang="en-US" sz="1350" dirty="0"/>
              <a:t> and its offerings. May be used for new product/service offerings, but unlikely to be relevant existing customers otherwise.</a:t>
            </a:r>
          </a:p>
          <a:p>
            <a:pPr marL="0" indent="0">
              <a:buNone/>
            </a:pPr>
            <a:endParaRPr lang="en-US" sz="1350" dirty="0"/>
          </a:p>
          <a:p>
            <a:pPr marL="0" indent="0">
              <a:buNone/>
            </a:pPr>
            <a:r>
              <a:rPr lang="en-US" sz="1350" b="1" dirty="0"/>
              <a:t>Persuade:</a:t>
            </a:r>
            <a:r>
              <a:rPr lang="en-US" sz="1350" dirty="0"/>
              <a:t> Persuades the consumer to start or continue a relationship with the </a:t>
            </a:r>
            <a:r>
              <a:rPr lang="en-US" sz="1350" dirty="0" err="1"/>
              <a:t>organisation</a:t>
            </a:r>
            <a:r>
              <a:rPr lang="en-US" sz="1350" dirty="0"/>
              <a:t>. Likely to highlight benefits of the product / service / relationship. </a:t>
            </a:r>
          </a:p>
        </p:txBody>
      </p:sp>
      <p:pic>
        <p:nvPicPr>
          <p:cNvPr id="3" name="Picture 2">
            <a:extLst>
              <a:ext uri="{FF2B5EF4-FFF2-40B4-BE49-F238E27FC236}">
                <a16:creationId xmlns:a16="http://schemas.microsoft.com/office/drawing/2014/main" id="{4AC57CA9-8EB2-70AD-E4BC-A9DDCE63C668}"/>
              </a:ext>
            </a:extLst>
          </p:cNvPr>
          <p:cNvPicPr>
            <a:picLocks noChangeAspect="1"/>
          </p:cNvPicPr>
          <p:nvPr/>
        </p:nvPicPr>
        <p:blipFill rotWithShape="1">
          <a:blip r:embed="rId2"/>
          <a:srcRect l="827" r="-1" b="-1"/>
          <a:stretch/>
        </p:blipFill>
        <p:spPr>
          <a:xfrm>
            <a:off x="5240614" y="1891546"/>
            <a:ext cx="6862896" cy="2473955"/>
          </a:xfrm>
          <a:prstGeom prst="rect">
            <a:avLst/>
          </a:prstGeom>
        </p:spPr>
      </p:pic>
    </p:spTree>
    <p:extLst>
      <p:ext uri="{BB962C8B-B14F-4D97-AF65-F5344CB8AC3E}">
        <p14:creationId xmlns:p14="http://schemas.microsoft.com/office/powerpoint/2010/main" val="3921596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8EE4A6C-AD24-8BEE-13DE-3470B7EAE876}"/>
              </a:ext>
            </a:extLst>
          </p:cNvPr>
          <p:cNvPicPr>
            <a:picLocks noChangeAspect="1"/>
          </p:cNvPicPr>
          <p:nvPr/>
        </p:nvPicPr>
        <p:blipFill rotWithShape="1">
          <a:blip r:embed="rId3"/>
          <a:srcRect t="8944" r="15102" b="148"/>
          <a:stretch/>
        </p:blipFill>
        <p:spPr>
          <a:xfrm>
            <a:off x="6096000" y="460064"/>
            <a:ext cx="4991980" cy="5265174"/>
          </a:xfrm>
          <a:prstGeom prst="rect">
            <a:avLst/>
          </a:prstGeom>
        </p:spPr>
      </p:pic>
      <p:sp>
        <p:nvSpPr>
          <p:cNvPr id="10" name="Title 1">
            <a:extLst>
              <a:ext uri="{FF2B5EF4-FFF2-40B4-BE49-F238E27FC236}">
                <a16:creationId xmlns:a16="http://schemas.microsoft.com/office/drawing/2014/main" id="{28DAD2C1-74EA-DEA5-1255-B9DA635BCC47}"/>
              </a:ext>
            </a:extLst>
          </p:cNvPr>
          <p:cNvSpPr>
            <a:spLocks noGrp="1"/>
          </p:cNvSpPr>
          <p:nvPr>
            <p:ph type="title"/>
          </p:nvPr>
        </p:nvSpPr>
        <p:spPr>
          <a:xfrm>
            <a:off x="266318" y="148566"/>
            <a:ext cx="2578608" cy="1124712"/>
          </a:xfrm>
        </p:spPr>
        <p:txBody>
          <a:bodyPr vert="horz" lIns="91440" tIns="45720" rIns="91440" bIns="45720" rtlCol="0" anchor="b">
            <a:normAutofit fontScale="90000"/>
          </a:bodyPr>
          <a:lstStyle/>
          <a:p>
            <a:r>
              <a:rPr lang="en-US" sz="2400" b="1" dirty="0"/>
              <a:t>Communications Mix </a:t>
            </a:r>
            <a:br>
              <a:rPr lang="en-US" sz="2400" b="1" dirty="0"/>
            </a:br>
            <a:r>
              <a:rPr lang="en-US" sz="2400" b="1" dirty="0"/>
              <a:t>(Online)</a:t>
            </a:r>
            <a:br>
              <a:rPr lang="en-US" sz="2400" b="1" dirty="0"/>
            </a:br>
            <a:r>
              <a:rPr lang="en-US" sz="2400" b="1" dirty="0"/>
              <a:t> </a:t>
            </a:r>
          </a:p>
        </p:txBody>
      </p:sp>
      <p:sp>
        <p:nvSpPr>
          <p:cNvPr id="11" name="Content Placeholder 2">
            <a:extLst>
              <a:ext uri="{FF2B5EF4-FFF2-40B4-BE49-F238E27FC236}">
                <a16:creationId xmlns:a16="http://schemas.microsoft.com/office/drawing/2014/main" id="{55BC44BE-2EA6-0A0F-23BC-8C975651BD1B}"/>
              </a:ext>
            </a:extLst>
          </p:cNvPr>
          <p:cNvSpPr>
            <a:spLocks noGrp="1"/>
          </p:cNvSpPr>
          <p:nvPr>
            <p:ph idx="1"/>
          </p:nvPr>
        </p:nvSpPr>
        <p:spPr>
          <a:xfrm>
            <a:off x="234408" y="1489022"/>
            <a:ext cx="3413359" cy="3207258"/>
          </a:xfrm>
        </p:spPr>
        <p:txBody>
          <a:bodyPr vert="horz" lIns="91440" tIns="45720" rIns="91440" bIns="45720" rtlCol="0" anchor="t">
            <a:normAutofit/>
          </a:bodyPr>
          <a:lstStyle/>
          <a:p>
            <a:pPr marL="0" indent="0">
              <a:buNone/>
            </a:pPr>
            <a:r>
              <a:rPr lang="en-US" sz="1500" dirty="0"/>
              <a:t>Similar to the traditional communications mix, the same activities are continued online in the RACE digital planning framework </a:t>
            </a:r>
          </a:p>
          <a:p>
            <a:pPr marL="0"/>
            <a:r>
              <a:rPr lang="en-US" sz="1500" dirty="0"/>
              <a:t>The RACE mnemonic summarizes the key online and multichannel marketing activities that need to be managed as part of digital marketing communications. RACE covers the full digital touch points in the customer lifecycle or “Funnel”.</a:t>
            </a:r>
          </a:p>
        </p:txBody>
      </p:sp>
      <p:pic>
        <p:nvPicPr>
          <p:cNvPr id="16" name="Picture 15">
            <a:extLst>
              <a:ext uri="{FF2B5EF4-FFF2-40B4-BE49-F238E27FC236}">
                <a16:creationId xmlns:a16="http://schemas.microsoft.com/office/drawing/2014/main" id="{AB4A8DDB-3260-7166-5C68-1433887ACB2B}"/>
              </a:ext>
            </a:extLst>
          </p:cNvPr>
          <p:cNvPicPr>
            <a:picLocks noChangeAspect="1"/>
          </p:cNvPicPr>
          <p:nvPr/>
        </p:nvPicPr>
        <p:blipFill>
          <a:blip r:embed="rId4"/>
          <a:stretch>
            <a:fillRect/>
          </a:stretch>
        </p:blipFill>
        <p:spPr>
          <a:xfrm>
            <a:off x="1524000" y="6014466"/>
            <a:ext cx="9180512" cy="843534"/>
          </a:xfrm>
          <a:prstGeom prst="rect">
            <a:avLst/>
          </a:prstGeom>
        </p:spPr>
      </p:pic>
    </p:spTree>
    <p:extLst>
      <p:ext uri="{BB962C8B-B14F-4D97-AF65-F5344CB8AC3E}">
        <p14:creationId xmlns:p14="http://schemas.microsoft.com/office/powerpoint/2010/main" val="3285505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752" y="210210"/>
            <a:ext cx="2919549" cy="3286941"/>
          </a:xfrm>
        </p:spPr>
        <p:txBody>
          <a:bodyPr anchor="ctr">
            <a:normAutofit/>
          </a:bodyPr>
          <a:lstStyle/>
          <a:p>
            <a:r>
              <a:rPr lang="en-GB" sz="4050" dirty="0"/>
              <a:t>People:</a:t>
            </a:r>
          </a:p>
        </p:txBody>
      </p:sp>
      <p:sp>
        <p:nvSpPr>
          <p:cNvPr id="3" name="Content Placeholder 2"/>
          <p:cNvSpPr>
            <a:spLocks noGrp="1"/>
          </p:cNvSpPr>
          <p:nvPr>
            <p:ph idx="1"/>
          </p:nvPr>
        </p:nvSpPr>
        <p:spPr>
          <a:xfrm>
            <a:off x="2280106" y="0"/>
            <a:ext cx="5529813" cy="4021694"/>
          </a:xfrm>
        </p:spPr>
        <p:txBody>
          <a:bodyPr anchor="ctr">
            <a:normAutofit/>
          </a:bodyPr>
          <a:lstStyle/>
          <a:p>
            <a:pPr marL="0" indent="0">
              <a:buNone/>
            </a:pPr>
            <a:r>
              <a:rPr lang="en-US" sz="1500" dirty="0"/>
              <a:t>People considers the employees of the organization and their role in service delivery. </a:t>
            </a:r>
            <a:r>
              <a:rPr lang="en-GB" sz="1500" dirty="0"/>
              <a:t>Employees control multiple touchpoints with consumers, meaning they are key to creating competitive advantage. </a:t>
            </a:r>
            <a:endParaRPr lang="en-GB" sz="1500" u="sng" dirty="0"/>
          </a:p>
          <a:p>
            <a:pPr marL="0" indent="0">
              <a:buNone/>
            </a:pPr>
            <a:endParaRPr lang="en-GB" sz="1500" dirty="0"/>
          </a:p>
          <a:p>
            <a:pPr marL="0" indent="0">
              <a:buNone/>
            </a:pPr>
            <a:r>
              <a:rPr lang="en-GB" sz="1500" dirty="0"/>
              <a:t>People need to be:</a:t>
            </a:r>
          </a:p>
          <a:p>
            <a:r>
              <a:rPr lang="en-GB" sz="1350" dirty="0"/>
              <a:t>Competent, friendly, and understanding of consumers’ needs.</a:t>
            </a:r>
          </a:p>
          <a:p>
            <a:r>
              <a:rPr lang="en-GB" sz="1350" dirty="0"/>
              <a:t>Trained in customer service (where possible)</a:t>
            </a:r>
          </a:p>
          <a:p>
            <a:r>
              <a:rPr lang="en-GB" sz="1350" dirty="0"/>
              <a:t>Given the confidence and ability to solve customers needs  </a:t>
            </a:r>
          </a:p>
        </p:txBody>
      </p:sp>
      <p:graphicFrame>
        <p:nvGraphicFramePr>
          <p:cNvPr id="4" name="Content Placeholder 3">
            <a:extLst>
              <a:ext uri="{FF2B5EF4-FFF2-40B4-BE49-F238E27FC236}">
                <a16:creationId xmlns:a16="http://schemas.microsoft.com/office/drawing/2014/main" id="{68EB6FD2-52DF-B4C3-DB09-02563BF04B32}"/>
              </a:ext>
            </a:extLst>
          </p:cNvPr>
          <p:cNvGraphicFramePr>
            <a:graphicFrameLocks/>
          </p:cNvGraphicFramePr>
          <p:nvPr/>
        </p:nvGraphicFramePr>
        <p:xfrm>
          <a:off x="2152650" y="2672336"/>
          <a:ext cx="7886700" cy="3223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48004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3D3305-B0D4-4A00-B728-532C6C0B8440}"/>
              </a:ext>
            </a:extLst>
          </p:cNvPr>
          <p:cNvSpPr>
            <a:spLocks noGrp="1"/>
          </p:cNvSpPr>
          <p:nvPr>
            <p:ph idx="1"/>
          </p:nvPr>
        </p:nvSpPr>
        <p:spPr>
          <a:xfrm>
            <a:off x="348501" y="474946"/>
            <a:ext cx="3897297" cy="3887044"/>
          </a:xfrm>
        </p:spPr>
        <p:txBody>
          <a:bodyPr>
            <a:normAutofit lnSpcReduction="10000"/>
          </a:bodyPr>
          <a:lstStyle/>
          <a:p>
            <a:pPr marL="0" indent="0" fontAlgn="base">
              <a:buNone/>
            </a:pPr>
            <a:endParaRPr lang="en-US" sz="2000" dirty="0"/>
          </a:p>
          <a:p>
            <a:pPr marL="0" indent="0" fontAlgn="base">
              <a:buNone/>
            </a:pPr>
            <a:r>
              <a:rPr lang="en-US" sz="2000" dirty="0"/>
              <a:t>Marketing has three main types:</a:t>
            </a:r>
          </a:p>
          <a:p>
            <a:pPr fontAlgn="base"/>
            <a:r>
              <a:rPr lang="en-US" sz="2000" dirty="0"/>
              <a:t>Interactive</a:t>
            </a:r>
          </a:p>
          <a:p>
            <a:pPr fontAlgn="base"/>
            <a:r>
              <a:rPr lang="en-US" sz="2000" dirty="0"/>
              <a:t>External</a:t>
            </a:r>
          </a:p>
          <a:p>
            <a:pPr fontAlgn="base"/>
            <a:r>
              <a:rPr lang="en-US" sz="2000" dirty="0"/>
              <a:t>Internal</a:t>
            </a:r>
          </a:p>
          <a:p>
            <a:pPr fontAlgn="base"/>
            <a:endParaRPr lang="en-US" sz="2000" dirty="0"/>
          </a:p>
          <a:p>
            <a:pPr marL="0" indent="0" fontAlgn="base">
              <a:buNone/>
            </a:pPr>
            <a:r>
              <a:rPr lang="en-US" sz="2000" i="1" dirty="0"/>
              <a:t>“Marketing by a firm to train and effectively motivate its customer contact employees and all the supporting service people to work as a team to provide customer satisfaction”</a:t>
            </a:r>
            <a:r>
              <a:rPr lang="en-US" sz="2000" dirty="0"/>
              <a:t> </a:t>
            </a:r>
            <a:r>
              <a:rPr lang="en-US" sz="1700" dirty="0"/>
              <a:t>(Kotler et al., 2007)</a:t>
            </a:r>
            <a:endParaRPr lang="en-US" sz="2000" dirty="0"/>
          </a:p>
          <a:p>
            <a:pPr fontAlgn="base"/>
            <a:endParaRPr lang="en-US" sz="2000" dirty="0"/>
          </a:p>
          <a:p>
            <a:endParaRPr lang="en-GB" sz="2000" dirty="0"/>
          </a:p>
        </p:txBody>
      </p:sp>
      <p:pic>
        <p:nvPicPr>
          <p:cNvPr id="4098" name="Picture 2">
            <a:extLst>
              <a:ext uri="{FF2B5EF4-FFF2-40B4-BE49-F238E27FC236}">
                <a16:creationId xmlns:a16="http://schemas.microsoft.com/office/drawing/2014/main" id="{131EFB78-2C34-48E1-B74D-FAE3205F613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97763" y="1317726"/>
            <a:ext cx="6250769" cy="4061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17853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Sparkler, Fireworks, Hand, Fourth Of July, Holiday">
            <a:extLst>
              <a:ext uri="{FF2B5EF4-FFF2-40B4-BE49-F238E27FC236}">
                <a16:creationId xmlns:a16="http://schemas.microsoft.com/office/drawing/2014/main" id="{6399F5E0-E25D-4038-BF15-E1ACF010AB0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03" r="6780" b="2"/>
          <a:stretch/>
        </p:blipFill>
        <p:spPr bwMode="auto">
          <a:xfrm>
            <a:off x="4476307" y="0"/>
            <a:ext cx="7715693" cy="5658438"/>
          </a:xfrm>
          <a:prstGeom prst="rect">
            <a:avLst/>
          </a:prstGeom>
          <a:noFill/>
          <a:extLst>
            <a:ext uri="{909E8E84-426E-40DD-AFC4-6F175D3DCCD1}">
              <a14:hiddenFill xmlns:a14="http://schemas.microsoft.com/office/drawing/2010/main">
                <a:solidFill>
                  <a:srgbClr val="FFFFFF"/>
                </a:solidFill>
              </a14:hiddenFill>
            </a:ext>
          </a:extLst>
        </p:spPr>
      </p:pic>
      <p:grpSp>
        <p:nvGrpSpPr>
          <p:cNvPr id="3" name="Group 2">
            <a:extLst>
              <a:ext uri="{FF2B5EF4-FFF2-40B4-BE49-F238E27FC236}">
                <a16:creationId xmlns:a16="http://schemas.microsoft.com/office/drawing/2014/main" id="{A60FD98B-0907-623B-F14F-6807C8254723}"/>
              </a:ext>
            </a:extLst>
          </p:cNvPr>
          <p:cNvGrpSpPr/>
          <p:nvPr/>
        </p:nvGrpSpPr>
        <p:grpSpPr>
          <a:xfrm>
            <a:off x="294971" y="2595296"/>
            <a:ext cx="3775973" cy="1361561"/>
            <a:chOff x="6167045" y="1706230"/>
            <a:chExt cx="3766470" cy="868309"/>
          </a:xfrm>
        </p:grpSpPr>
        <p:sp>
          <p:nvSpPr>
            <p:cNvPr id="5" name="TextBox 4">
              <a:extLst>
                <a:ext uri="{FF2B5EF4-FFF2-40B4-BE49-F238E27FC236}">
                  <a16:creationId xmlns:a16="http://schemas.microsoft.com/office/drawing/2014/main" id="{648865D4-41BF-B0B9-056A-0BF7C5567744}"/>
                </a:ext>
              </a:extLst>
            </p:cNvPr>
            <p:cNvSpPr txBox="1"/>
            <p:nvPr/>
          </p:nvSpPr>
          <p:spPr>
            <a:xfrm>
              <a:off x="6167045" y="1809052"/>
              <a:ext cx="2720207" cy="76548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indent="0">
                <a:buNone/>
              </a:pPr>
              <a:r>
                <a:rPr lang="en-US" sz="1800" dirty="0">
                  <a:solidFill>
                    <a:srgbClr val="000000"/>
                  </a:solidFill>
                </a:rPr>
                <a:t>Should employees be rewarded simply for doing the job they are employed to do?</a:t>
              </a:r>
            </a:p>
          </p:txBody>
        </p:sp>
        <p:pic>
          <p:nvPicPr>
            <p:cNvPr id="6" name="Picture 2" descr="Amazon.co.uk: Question of the Day : Alexa Skills">
              <a:extLst>
                <a:ext uri="{FF2B5EF4-FFF2-40B4-BE49-F238E27FC236}">
                  <a16:creationId xmlns:a16="http://schemas.microsoft.com/office/drawing/2014/main" id="{562FD50B-7D84-CFD6-D81B-B19DF22E9D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5975" y="1706230"/>
              <a:ext cx="1327540" cy="755827"/>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37703624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613" y="-135056"/>
            <a:ext cx="10515600" cy="1325563"/>
          </a:xfrm>
        </p:spPr>
        <p:txBody>
          <a:bodyPr vert="horz" lIns="91440" tIns="45720" rIns="91440" bIns="45720" rtlCol="0" anchor="ctr">
            <a:normAutofit/>
          </a:bodyPr>
          <a:lstStyle/>
          <a:p>
            <a:r>
              <a:rPr lang="en-US" kern="1200" dirty="0"/>
              <a:t>How customers respond to service failures:</a:t>
            </a:r>
          </a:p>
        </p:txBody>
      </p:sp>
      <p:pic>
        <p:nvPicPr>
          <p:cNvPr id="3" name="Picture 2"/>
          <p:cNvPicPr>
            <a:picLocks noChangeAspect="1"/>
          </p:cNvPicPr>
          <p:nvPr/>
        </p:nvPicPr>
        <p:blipFill>
          <a:blip r:embed="rId2"/>
          <a:stretch>
            <a:fillRect/>
          </a:stretch>
        </p:blipFill>
        <p:spPr>
          <a:xfrm>
            <a:off x="1682267" y="816078"/>
            <a:ext cx="8208986" cy="4802254"/>
          </a:xfrm>
          <a:prstGeom prst="rect">
            <a:avLst/>
          </a:prstGeom>
          <a:noFill/>
        </p:spPr>
      </p:pic>
    </p:spTree>
    <p:extLst>
      <p:ext uri="{BB962C8B-B14F-4D97-AF65-F5344CB8AC3E}">
        <p14:creationId xmlns:p14="http://schemas.microsoft.com/office/powerpoint/2010/main" val="32531905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15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33140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801BB-9C14-4B11-A390-60865B05E8BB}"/>
              </a:ext>
            </a:extLst>
          </p:cNvPr>
          <p:cNvSpPr>
            <a:spLocks noGrp="1"/>
          </p:cNvSpPr>
          <p:nvPr>
            <p:ph type="title"/>
          </p:nvPr>
        </p:nvSpPr>
        <p:spPr>
          <a:xfrm>
            <a:off x="179798" y="-322101"/>
            <a:ext cx="10515600" cy="1325563"/>
          </a:xfrm>
        </p:spPr>
        <p:txBody>
          <a:bodyPr/>
          <a:lstStyle/>
          <a:p>
            <a:r>
              <a:rPr lang="en-GB" dirty="0"/>
              <a:t>Process</a:t>
            </a:r>
          </a:p>
        </p:txBody>
      </p:sp>
      <p:grpSp>
        <p:nvGrpSpPr>
          <p:cNvPr id="3" name="Group 2">
            <a:extLst>
              <a:ext uri="{FF2B5EF4-FFF2-40B4-BE49-F238E27FC236}">
                <a16:creationId xmlns:a16="http://schemas.microsoft.com/office/drawing/2014/main" id="{1CA862AE-7D35-7F71-E5CB-17AD71F66409}"/>
              </a:ext>
            </a:extLst>
          </p:cNvPr>
          <p:cNvGrpSpPr/>
          <p:nvPr/>
        </p:nvGrpSpPr>
        <p:grpSpPr>
          <a:xfrm>
            <a:off x="6311374" y="1903650"/>
            <a:ext cx="4589362" cy="2565594"/>
            <a:chOff x="6311374" y="1903650"/>
            <a:chExt cx="3546570" cy="2048919"/>
          </a:xfrm>
        </p:grpSpPr>
        <p:graphicFrame>
          <p:nvGraphicFramePr>
            <p:cNvPr id="4" name="Diagram 3">
              <a:extLst>
                <a:ext uri="{FF2B5EF4-FFF2-40B4-BE49-F238E27FC236}">
                  <a16:creationId xmlns:a16="http://schemas.microsoft.com/office/drawing/2014/main" id="{A9FAC79E-32E6-4095-AA6C-9231A0F6649F}"/>
                </a:ext>
              </a:extLst>
            </p:cNvPr>
            <p:cNvGraphicFramePr/>
            <p:nvPr/>
          </p:nvGraphicFramePr>
          <p:xfrm>
            <a:off x="6311374" y="2335699"/>
            <a:ext cx="3540550" cy="16168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Rounded Corners 4">
              <a:extLst>
                <a:ext uri="{FF2B5EF4-FFF2-40B4-BE49-F238E27FC236}">
                  <a16:creationId xmlns:a16="http://schemas.microsoft.com/office/drawing/2014/main" id="{623F5423-721D-4C7F-88A3-CB4BE8422B83}"/>
                </a:ext>
              </a:extLst>
            </p:cNvPr>
            <p:cNvSpPr/>
            <p:nvPr/>
          </p:nvSpPr>
          <p:spPr>
            <a:xfrm>
              <a:off x="7445004" y="1903650"/>
              <a:ext cx="2412940" cy="327039"/>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350" dirty="0"/>
                <a:t>What the customer sees</a:t>
              </a:r>
            </a:p>
          </p:txBody>
        </p:sp>
      </p:grpSp>
      <p:sp>
        <p:nvSpPr>
          <p:cNvPr id="6" name="Content Placeholder 2">
            <a:extLst>
              <a:ext uri="{FF2B5EF4-FFF2-40B4-BE49-F238E27FC236}">
                <a16:creationId xmlns:a16="http://schemas.microsoft.com/office/drawing/2014/main" id="{33419446-5488-6955-7323-7FBF8E5FF592}"/>
              </a:ext>
            </a:extLst>
          </p:cNvPr>
          <p:cNvSpPr txBox="1">
            <a:spLocks/>
          </p:cNvSpPr>
          <p:nvPr/>
        </p:nvSpPr>
        <p:spPr>
          <a:xfrm>
            <a:off x="179798" y="755857"/>
            <a:ext cx="5794282" cy="4492846"/>
          </a:xfrm>
          <a:prstGeom prst="rect">
            <a:avLst/>
          </a:prstGeom>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Processes need to be:</a:t>
            </a:r>
          </a:p>
          <a:p>
            <a:r>
              <a:rPr lang="en-GB" sz="2000" dirty="0"/>
              <a:t>Consistent </a:t>
            </a:r>
            <a:r>
              <a:rPr lang="en-GB" sz="2000" i="1" dirty="0"/>
              <a:t>(people need to know what to expect)</a:t>
            </a:r>
          </a:p>
          <a:p>
            <a:r>
              <a:rPr lang="en-GB" sz="2000" dirty="0"/>
              <a:t>Easy to navigate </a:t>
            </a:r>
            <a:r>
              <a:rPr lang="en-GB" sz="2000" i="1" dirty="0"/>
              <a:t>(confusing processes are bad for employees or customers)</a:t>
            </a:r>
          </a:p>
          <a:p>
            <a:pPr marL="0" indent="0">
              <a:buNone/>
            </a:pPr>
            <a:endParaRPr lang="en-US" sz="2000" dirty="0"/>
          </a:p>
          <a:p>
            <a:pPr marL="0" indent="0">
              <a:buNone/>
            </a:pPr>
            <a:r>
              <a:rPr lang="en-US" sz="2000" dirty="0"/>
              <a:t>Processes differ for each </a:t>
            </a:r>
            <a:r>
              <a:rPr lang="en-GB" sz="2000" dirty="0"/>
              <a:t>organisation</a:t>
            </a:r>
            <a:r>
              <a:rPr lang="en-US" sz="2000" dirty="0"/>
              <a:t>, but all need improvement following:</a:t>
            </a:r>
          </a:p>
          <a:p>
            <a:r>
              <a:rPr lang="en-GB" sz="2000" dirty="0"/>
              <a:t>New product or service offerings </a:t>
            </a:r>
            <a:r>
              <a:rPr lang="en-GB" sz="2000" i="1" dirty="0"/>
              <a:t>(from the organisation, or competitors)</a:t>
            </a:r>
          </a:p>
          <a:p>
            <a:r>
              <a:rPr lang="en-GB" sz="2000" dirty="0"/>
              <a:t>Changes in customers’ needs</a:t>
            </a:r>
          </a:p>
          <a:p>
            <a:r>
              <a:rPr lang="en-GB" sz="2000" dirty="0"/>
              <a:t>New technology </a:t>
            </a:r>
          </a:p>
          <a:p>
            <a:r>
              <a:rPr lang="en-GB" sz="2000" dirty="0"/>
              <a:t>New processes in other parts of the chain</a:t>
            </a:r>
            <a:endParaRPr lang="en-US" sz="2000" dirty="0"/>
          </a:p>
        </p:txBody>
      </p:sp>
      <p:sp>
        <p:nvSpPr>
          <p:cNvPr id="8" name="TextBox 7">
            <a:extLst>
              <a:ext uri="{FF2B5EF4-FFF2-40B4-BE49-F238E27FC236}">
                <a16:creationId xmlns:a16="http://schemas.microsoft.com/office/drawing/2014/main" id="{A6C636D5-E790-ED63-9707-13C8BF12B928}"/>
              </a:ext>
            </a:extLst>
          </p:cNvPr>
          <p:cNvSpPr txBox="1"/>
          <p:nvPr/>
        </p:nvSpPr>
        <p:spPr>
          <a:xfrm>
            <a:off x="9485892" y="4455825"/>
            <a:ext cx="4589362" cy="369332"/>
          </a:xfrm>
          <a:prstGeom prst="rect">
            <a:avLst/>
          </a:prstGeom>
          <a:noFill/>
        </p:spPr>
        <p:txBody>
          <a:bodyPr wrap="square">
            <a:spAutoFit/>
          </a:bodyPr>
          <a:lstStyle/>
          <a:p>
            <a:r>
              <a:rPr lang="en-GB" dirty="0"/>
              <a:t>(Blythe, 2014).</a:t>
            </a:r>
          </a:p>
        </p:txBody>
      </p:sp>
      <p:pic>
        <p:nvPicPr>
          <p:cNvPr id="28" name="Picture 4" descr="Background pattern&#10;&#10;Description automatically generated">
            <a:extLst>
              <a:ext uri="{FF2B5EF4-FFF2-40B4-BE49-F238E27FC236}">
                <a16:creationId xmlns:a16="http://schemas.microsoft.com/office/drawing/2014/main" id="{532990C6-31A7-5DC5-8792-3731969D9E8C}"/>
              </a:ext>
            </a:extLst>
          </p:cNvPr>
          <p:cNvPicPr>
            <a:picLocks noChangeAspect="1"/>
          </p:cNvPicPr>
          <p:nvPr/>
        </p:nvPicPr>
        <p:blipFill>
          <a:blip r:embed="rId7"/>
          <a:stretch>
            <a:fillRect/>
          </a:stretch>
        </p:blipFill>
        <p:spPr>
          <a:xfrm>
            <a:off x="1522289" y="6208069"/>
            <a:ext cx="9173109" cy="649167"/>
          </a:xfrm>
          <a:prstGeom prst="rect">
            <a:avLst/>
          </a:prstGeom>
        </p:spPr>
      </p:pic>
    </p:spTree>
    <p:extLst>
      <p:ext uri="{BB962C8B-B14F-4D97-AF65-F5344CB8AC3E}">
        <p14:creationId xmlns:p14="http://schemas.microsoft.com/office/powerpoint/2010/main" val="252410700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Woman, Shopping, Lifestyle, Beautiful, Adult, Bags">
            <a:extLst>
              <a:ext uri="{FF2B5EF4-FFF2-40B4-BE49-F238E27FC236}">
                <a16:creationId xmlns:a16="http://schemas.microsoft.com/office/drawing/2014/main" id="{8FF455DE-EB63-42AD-9DFB-E0877EC8206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8983" b="2"/>
          <a:stretch/>
        </p:blipFill>
        <p:spPr bwMode="auto">
          <a:xfrm>
            <a:off x="4358320" y="152969"/>
            <a:ext cx="7715693" cy="565843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AD52F7D-C095-4214-99DF-C620FE6CDCB0}"/>
              </a:ext>
            </a:extLst>
          </p:cNvPr>
          <p:cNvSpPr>
            <a:spLocks noGrp="1"/>
          </p:cNvSpPr>
          <p:nvPr>
            <p:ph type="title"/>
          </p:nvPr>
        </p:nvSpPr>
        <p:spPr>
          <a:xfrm>
            <a:off x="804484" y="2546823"/>
            <a:ext cx="3948269" cy="2383844"/>
          </a:xfrm>
        </p:spPr>
        <p:txBody>
          <a:bodyPr vert="horz" lIns="91440" tIns="45720" rIns="91440" bIns="45720" rtlCol="0" anchor="t">
            <a:normAutofit/>
          </a:bodyPr>
          <a:lstStyle/>
          <a:p>
            <a:r>
              <a:rPr lang="en-US">
                <a:solidFill>
                  <a:srgbClr val="000000"/>
                </a:solidFill>
              </a:rPr>
              <a:t>Question</a:t>
            </a:r>
          </a:p>
        </p:txBody>
      </p:sp>
      <p:sp>
        <p:nvSpPr>
          <p:cNvPr id="3" name="Content Placeholder 2">
            <a:extLst>
              <a:ext uri="{FF2B5EF4-FFF2-40B4-BE49-F238E27FC236}">
                <a16:creationId xmlns:a16="http://schemas.microsoft.com/office/drawing/2014/main" id="{2B802B25-815D-4FFD-B867-066F001B430C}"/>
              </a:ext>
            </a:extLst>
          </p:cNvPr>
          <p:cNvSpPr>
            <a:spLocks noGrp="1"/>
          </p:cNvSpPr>
          <p:nvPr>
            <p:ph idx="1"/>
          </p:nvPr>
        </p:nvSpPr>
        <p:spPr>
          <a:xfrm>
            <a:off x="117987" y="2776100"/>
            <a:ext cx="3745947" cy="1061105"/>
          </a:xfrm>
        </p:spPr>
        <p:txBody>
          <a:bodyPr vert="horz" lIns="91440" tIns="45720" rIns="91440" bIns="45720" rtlCol="0" anchor="b">
            <a:normAutofit/>
          </a:bodyPr>
          <a:lstStyle/>
          <a:p>
            <a:pPr marL="0" indent="0">
              <a:buNone/>
            </a:pPr>
            <a:r>
              <a:rPr lang="en-US" sz="1800" dirty="0">
                <a:solidFill>
                  <a:srgbClr val="000000"/>
                </a:solidFill>
              </a:rPr>
              <a:t>What processes are involved for customers if they want to attend the arena event??</a:t>
            </a:r>
          </a:p>
        </p:txBody>
      </p:sp>
    </p:spTree>
    <p:extLst>
      <p:ext uri="{BB962C8B-B14F-4D97-AF65-F5344CB8AC3E}">
        <p14:creationId xmlns:p14="http://schemas.microsoft.com/office/powerpoint/2010/main" val="1837498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457" y="93191"/>
            <a:ext cx="4804064" cy="1596350"/>
          </a:xfrm>
        </p:spPr>
        <p:txBody>
          <a:bodyPr>
            <a:normAutofit/>
          </a:bodyPr>
          <a:lstStyle/>
          <a:p>
            <a:r>
              <a:rPr lang="en-GB" sz="3600" dirty="0"/>
              <a:t>Customer participation in the process:</a:t>
            </a:r>
          </a:p>
        </p:txBody>
      </p:sp>
      <p:sp>
        <p:nvSpPr>
          <p:cNvPr id="4" name="Content Placeholder 3"/>
          <p:cNvSpPr>
            <a:spLocks noGrp="1"/>
          </p:cNvSpPr>
          <p:nvPr>
            <p:ph idx="1"/>
          </p:nvPr>
        </p:nvSpPr>
        <p:spPr>
          <a:xfrm>
            <a:off x="5072612" y="467006"/>
            <a:ext cx="6855228" cy="1710207"/>
          </a:xfrm>
        </p:spPr>
        <p:txBody>
          <a:bodyPr anchor="ctr">
            <a:normAutofit fontScale="92500"/>
          </a:bodyPr>
          <a:lstStyle/>
          <a:p>
            <a:pPr marL="0" indent="0">
              <a:buNone/>
            </a:pPr>
            <a:r>
              <a:rPr lang="en-GB" sz="2000" dirty="0"/>
              <a:t>All services are co-produced in some way. Depending on the nature of the service, the customer will have varying levels of participation.</a:t>
            </a:r>
          </a:p>
          <a:p>
            <a:pPr marL="0" indent="0">
              <a:buNone/>
            </a:pPr>
            <a:endParaRPr lang="en-GB" sz="2000" dirty="0"/>
          </a:p>
          <a:p>
            <a:pPr marL="0" indent="0">
              <a:buNone/>
            </a:pPr>
            <a:r>
              <a:rPr lang="en-GB" sz="2000" b="1" dirty="0"/>
              <a:t>Question:</a:t>
            </a:r>
            <a:r>
              <a:rPr lang="en-GB" sz="2000" dirty="0"/>
              <a:t> what level of participation is required from the customer attending the event? </a:t>
            </a:r>
          </a:p>
        </p:txBody>
      </p:sp>
      <p:graphicFrame>
        <p:nvGraphicFramePr>
          <p:cNvPr id="12" name="Diagram 11">
            <a:extLst>
              <a:ext uri="{FF2B5EF4-FFF2-40B4-BE49-F238E27FC236}">
                <a16:creationId xmlns:a16="http://schemas.microsoft.com/office/drawing/2014/main" id="{EF2009AE-F109-4231-B144-C84852EC90D2}"/>
              </a:ext>
            </a:extLst>
          </p:cNvPr>
          <p:cNvGraphicFramePr/>
          <p:nvPr/>
        </p:nvGraphicFramePr>
        <p:xfrm>
          <a:off x="2324099" y="2288965"/>
          <a:ext cx="7543801" cy="35144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617110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4672" y="457200"/>
            <a:ext cx="10579398" cy="1299411"/>
          </a:xfrm>
        </p:spPr>
        <p:txBody>
          <a:bodyPr>
            <a:normAutofit/>
          </a:bodyPr>
          <a:lstStyle/>
          <a:p>
            <a:r>
              <a:rPr lang="en-GB" dirty="0"/>
              <a:t>What is service blueprinting</a:t>
            </a:r>
            <a:r>
              <a:rPr lang="en-GB" dirty="0">
                <a:solidFill>
                  <a:srgbClr val="FFFFFF"/>
                </a:solidFill>
              </a:rPr>
              <a:t>?</a:t>
            </a:r>
          </a:p>
        </p:txBody>
      </p:sp>
      <p:pic>
        <p:nvPicPr>
          <p:cNvPr id="6" name="Picture 5"/>
          <p:cNvPicPr>
            <a:picLocks noChangeAspect="1"/>
          </p:cNvPicPr>
          <p:nvPr/>
        </p:nvPicPr>
        <p:blipFill>
          <a:blip r:embed="rId2"/>
          <a:stretch>
            <a:fillRect/>
          </a:stretch>
        </p:blipFill>
        <p:spPr>
          <a:xfrm>
            <a:off x="598194" y="2457414"/>
            <a:ext cx="4954693" cy="2286781"/>
          </a:xfrm>
          <a:prstGeom prst="rect">
            <a:avLst/>
          </a:prstGeom>
        </p:spPr>
      </p:pic>
      <p:sp>
        <p:nvSpPr>
          <p:cNvPr id="4" name="Content Placeholder 3"/>
          <p:cNvSpPr>
            <a:spLocks noGrp="1"/>
          </p:cNvSpPr>
          <p:nvPr>
            <p:ph idx="1"/>
          </p:nvPr>
        </p:nvSpPr>
        <p:spPr>
          <a:xfrm>
            <a:off x="6354870" y="2139162"/>
            <a:ext cx="5029200" cy="3227626"/>
          </a:xfrm>
        </p:spPr>
        <p:txBody>
          <a:bodyPr anchor="ctr">
            <a:noAutofit/>
          </a:bodyPr>
          <a:lstStyle/>
          <a:p>
            <a:pPr marL="0" indent="0">
              <a:buNone/>
            </a:pPr>
            <a:r>
              <a:rPr lang="en-GB" sz="2000" dirty="0">
                <a:solidFill>
                  <a:srgbClr val="000000"/>
                </a:solidFill>
              </a:rPr>
              <a:t>Service blueprinting is used to </a:t>
            </a:r>
            <a:r>
              <a:rPr lang="en-GB" sz="1400" dirty="0" err="1"/>
              <a:t>Shostack</a:t>
            </a:r>
            <a:r>
              <a:rPr lang="en-GB" sz="1400" dirty="0"/>
              <a:t> (1992)</a:t>
            </a:r>
            <a:r>
              <a:rPr lang="en-GB" sz="2000" dirty="0">
                <a:solidFill>
                  <a:srgbClr val="000000"/>
                </a:solidFill>
              </a:rPr>
              <a:t>:</a:t>
            </a:r>
          </a:p>
          <a:p>
            <a:pPr marL="0" indent="0">
              <a:buNone/>
            </a:pPr>
            <a:endParaRPr lang="en-GB" sz="2000" dirty="0">
              <a:solidFill>
                <a:srgbClr val="000000"/>
              </a:solidFill>
            </a:endParaRPr>
          </a:p>
          <a:p>
            <a:r>
              <a:rPr lang="en-GB" sz="2000" dirty="0">
                <a:solidFill>
                  <a:srgbClr val="000000"/>
                </a:solidFill>
              </a:rPr>
              <a:t> Develop new services</a:t>
            </a:r>
          </a:p>
          <a:p>
            <a:r>
              <a:rPr lang="en-GB" sz="2000" dirty="0">
                <a:solidFill>
                  <a:srgbClr val="000000"/>
                </a:solidFill>
              </a:rPr>
              <a:t> Improve existing services </a:t>
            </a:r>
          </a:p>
          <a:p>
            <a:pPr marL="0" indent="0">
              <a:buNone/>
            </a:pPr>
            <a:endParaRPr lang="en-GB" sz="2000" dirty="0">
              <a:solidFill>
                <a:srgbClr val="000000"/>
              </a:solidFill>
            </a:endParaRPr>
          </a:p>
        </p:txBody>
      </p:sp>
    </p:spTree>
    <p:extLst>
      <p:ext uri="{BB962C8B-B14F-4D97-AF65-F5344CB8AC3E}">
        <p14:creationId xmlns:p14="http://schemas.microsoft.com/office/powerpoint/2010/main" val="406004537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5F4B1-7FE0-4590-8E54-18E513219866}"/>
              </a:ext>
            </a:extLst>
          </p:cNvPr>
          <p:cNvSpPr>
            <a:spLocks noGrp="1"/>
          </p:cNvSpPr>
          <p:nvPr>
            <p:ph type="title"/>
          </p:nvPr>
        </p:nvSpPr>
        <p:spPr>
          <a:xfrm>
            <a:off x="9133157" y="922856"/>
            <a:ext cx="3361677" cy="3273552"/>
          </a:xfrm>
        </p:spPr>
        <p:txBody>
          <a:bodyPr vert="horz" lIns="91440" tIns="45720" rIns="91440" bIns="45720" rtlCol="0" anchor="ctr">
            <a:normAutofit/>
          </a:bodyPr>
          <a:lstStyle/>
          <a:p>
            <a:r>
              <a:rPr lang="en-US" sz="5000" dirty="0"/>
              <a:t>How it works</a:t>
            </a:r>
          </a:p>
        </p:txBody>
      </p:sp>
      <p:sp>
        <p:nvSpPr>
          <p:cNvPr id="3" name="Content Placeholder 2">
            <a:extLst>
              <a:ext uri="{FF2B5EF4-FFF2-40B4-BE49-F238E27FC236}">
                <a16:creationId xmlns:a16="http://schemas.microsoft.com/office/drawing/2014/main" id="{1B20796A-E83C-4932-AF85-025F0F9B6E79}"/>
              </a:ext>
            </a:extLst>
          </p:cNvPr>
          <p:cNvSpPr>
            <a:spLocks noGrp="1"/>
          </p:cNvSpPr>
          <p:nvPr>
            <p:ph idx="1"/>
          </p:nvPr>
        </p:nvSpPr>
        <p:spPr>
          <a:xfrm>
            <a:off x="9133157" y="3570295"/>
            <a:ext cx="1830086" cy="1022860"/>
          </a:xfrm>
        </p:spPr>
        <p:txBody>
          <a:bodyPr vert="horz" lIns="91440" tIns="45720" rIns="91440" bIns="45720" rtlCol="0" anchor="ctr">
            <a:normAutofit fontScale="92500"/>
          </a:bodyPr>
          <a:lstStyle/>
          <a:p>
            <a:pPr marL="0" indent="0">
              <a:buNone/>
            </a:pPr>
            <a:r>
              <a:rPr lang="en-US" sz="1900" dirty="0"/>
              <a:t>This basic map demonstrates key considerations.</a:t>
            </a:r>
          </a:p>
        </p:txBody>
      </p:sp>
      <p:pic>
        <p:nvPicPr>
          <p:cNvPr id="5" name="Picture 4" descr="zei71425_0806">
            <a:extLst>
              <a:ext uri="{FF2B5EF4-FFF2-40B4-BE49-F238E27FC236}">
                <a16:creationId xmlns:a16="http://schemas.microsoft.com/office/drawing/2014/main" id="{142247A5-33C1-4EA0-8D20-F15C04F71C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3299"/>
          <a:stretch/>
        </p:blipFill>
        <p:spPr bwMode="auto">
          <a:xfrm>
            <a:off x="250035" y="155447"/>
            <a:ext cx="7782920" cy="5563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042037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606011" y="996820"/>
            <a:ext cx="2562119" cy="3596556"/>
          </a:xfrm>
        </p:spPr>
        <p:txBody>
          <a:bodyPr>
            <a:normAutofit/>
          </a:bodyPr>
          <a:lstStyle/>
          <a:p>
            <a:r>
              <a:rPr lang="en-GB" sz="2700" dirty="0"/>
              <a:t>Physical evidence/</a:t>
            </a:r>
            <a:br>
              <a:rPr lang="en-GB" sz="2700" dirty="0"/>
            </a:br>
            <a:r>
              <a:rPr lang="en-GB" sz="2700" dirty="0"/>
              <a:t>environment</a:t>
            </a:r>
            <a:br>
              <a:rPr lang="en-GB" sz="2100" dirty="0"/>
            </a:br>
            <a:br>
              <a:rPr lang="en-GB" sz="2100" dirty="0"/>
            </a:br>
            <a:r>
              <a:rPr lang="en-US" sz="1800" dirty="0"/>
              <a:t>Almost all services will leave physical evidence that a transaction has taken place, even if the bulk of what the consumer is paying for is intangible. Examples</a:t>
            </a:r>
            <a:r>
              <a:rPr lang="en-US" sz="1800" dirty="0">
                <a:solidFill>
                  <a:srgbClr val="FFFFFF"/>
                </a:solidFill>
              </a:rPr>
              <a:t> include:</a:t>
            </a:r>
            <a:endParaRPr lang="en-GB" sz="2100" dirty="0">
              <a:solidFill>
                <a:srgbClr val="FFFFFF"/>
              </a:solidFill>
            </a:endParaRPr>
          </a:p>
        </p:txBody>
      </p:sp>
      <p:graphicFrame>
        <p:nvGraphicFramePr>
          <p:cNvPr id="12" name="Content Placeholder 2">
            <a:extLst>
              <a:ext uri="{FF2B5EF4-FFF2-40B4-BE49-F238E27FC236}">
                <a16:creationId xmlns:a16="http://schemas.microsoft.com/office/drawing/2014/main" id="{26D93172-9002-4831-90DD-B758A5D3D819}"/>
              </a:ext>
            </a:extLst>
          </p:cNvPr>
          <p:cNvGraphicFramePr>
            <a:graphicFrameLocks noGrp="1"/>
          </p:cNvGraphicFramePr>
          <p:nvPr>
            <p:ph idx="1"/>
          </p:nvPr>
        </p:nvGraphicFramePr>
        <p:xfrm>
          <a:off x="4043210" y="777823"/>
          <a:ext cx="4885203" cy="44140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3" name="Group 2">
            <a:extLst>
              <a:ext uri="{FF2B5EF4-FFF2-40B4-BE49-F238E27FC236}">
                <a16:creationId xmlns:a16="http://schemas.microsoft.com/office/drawing/2014/main" id="{E48B21DA-4372-60F4-9813-F494FEEA54C3}"/>
              </a:ext>
            </a:extLst>
          </p:cNvPr>
          <p:cNvGrpSpPr/>
          <p:nvPr/>
        </p:nvGrpSpPr>
        <p:grpSpPr>
          <a:xfrm>
            <a:off x="8485241" y="5287123"/>
            <a:ext cx="3775973" cy="1185182"/>
            <a:chOff x="6167045" y="1706230"/>
            <a:chExt cx="3766470" cy="755827"/>
          </a:xfrm>
        </p:grpSpPr>
        <p:sp>
          <p:nvSpPr>
            <p:cNvPr id="4" name="TextBox 3">
              <a:extLst>
                <a:ext uri="{FF2B5EF4-FFF2-40B4-BE49-F238E27FC236}">
                  <a16:creationId xmlns:a16="http://schemas.microsoft.com/office/drawing/2014/main" id="{5A9EEE49-EB43-DB50-381D-2B9EA9582BF8}"/>
                </a:ext>
              </a:extLst>
            </p:cNvPr>
            <p:cNvSpPr txBox="1"/>
            <p:nvPr/>
          </p:nvSpPr>
          <p:spPr>
            <a:xfrm>
              <a:off x="6167045" y="1809052"/>
              <a:ext cx="2720207" cy="412185"/>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 evidence will exist from the arena event?</a:t>
              </a:r>
            </a:p>
          </p:txBody>
        </p:sp>
        <p:pic>
          <p:nvPicPr>
            <p:cNvPr id="5" name="Picture 2" descr="Amazon.co.uk: Question of the Day : Alexa Skills">
              <a:extLst>
                <a:ext uri="{FF2B5EF4-FFF2-40B4-BE49-F238E27FC236}">
                  <a16:creationId xmlns:a16="http://schemas.microsoft.com/office/drawing/2014/main" id="{0B94AB38-5C13-F163-0FC2-E979EF02AE1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05975" y="1706230"/>
              <a:ext cx="1327540" cy="755827"/>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169775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44129" y="0"/>
            <a:ext cx="3505495" cy="1622321"/>
          </a:xfrm>
        </p:spPr>
        <p:txBody>
          <a:bodyPr>
            <a:normAutofit/>
          </a:bodyPr>
          <a:lstStyle/>
          <a:p>
            <a:r>
              <a:rPr lang="en-GB" dirty="0"/>
              <a:t>The flower of service</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344131" y="1809134"/>
            <a:ext cx="3505494" cy="3785419"/>
          </a:xfrm>
        </p:spPr>
        <p:txBody>
          <a:bodyPr>
            <a:normAutofit/>
          </a:bodyPr>
          <a:lstStyle/>
          <a:p>
            <a:pPr marL="0" indent="0">
              <a:buNone/>
            </a:pPr>
            <a:endParaRPr lang="en-GB" sz="2000" dirty="0"/>
          </a:p>
          <a:p>
            <a:pPr marL="0" indent="0">
              <a:buNone/>
            </a:pPr>
            <a:r>
              <a:rPr lang="en-GB" sz="2000" dirty="0"/>
              <a:t>This model explains that there are two types of service:</a:t>
            </a:r>
          </a:p>
          <a:p>
            <a:r>
              <a:rPr lang="en-GB" sz="2000" dirty="0"/>
              <a:t>Facilitating service</a:t>
            </a:r>
          </a:p>
          <a:p>
            <a:r>
              <a:rPr lang="en-GB" sz="2000" dirty="0"/>
              <a:t>Supplementary service</a:t>
            </a:r>
          </a:p>
          <a:p>
            <a:pPr marL="0" indent="0">
              <a:buNone/>
            </a:pPr>
            <a:endParaRPr lang="en-GB" sz="2000" dirty="0"/>
          </a:p>
          <a:p>
            <a:pPr marL="0" indent="0">
              <a:buNone/>
            </a:pPr>
            <a:r>
              <a:rPr lang="en-GB" sz="2000" dirty="0"/>
              <a:t>Competitive advantage comes from the supplementary parts and includes things like quality, ease of use, and the value given to the consumer. </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p:txBody>
      </p:sp>
      <p:pic>
        <p:nvPicPr>
          <p:cNvPr id="5122" name="Picture 2" descr="Image result for the flower of service&quot;">
            <a:extLst>
              <a:ext uri="{FF2B5EF4-FFF2-40B4-BE49-F238E27FC236}">
                <a16:creationId xmlns:a16="http://schemas.microsoft.com/office/drawing/2014/main" id="{826D7298-E453-4B90-BF56-82A931FCA1E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170128"/>
            <a:ext cx="6019331" cy="451449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456321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0D88C-8100-4EE5-927F-FFCF72163FB1}"/>
              </a:ext>
            </a:extLst>
          </p:cNvPr>
          <p:cNvSpPr>
            <a:spLocks noGrp="1"/>
          </p:cNvSpPr>
          <p:nvPr>
            <p:ph type="title"/>
          </p:nvPr>
        </p:nvSpPr>
        <p:spPr>
          <a:xfrm>
            <a:off x="-2565712" y="4198092"/>
            <a:ext cx="3885141" cy="1526741"/>
          </a:xfrm>
        </p:spPr>
        <p:txBody>
          <a:bodyPr>
            <a:normAutofit/>
          </a:bodyPr>
          <a:lstStyle/>
          <a:p>
            <a:pPr algn="r"/>
            <a:r>
              <a:rPr lang="en-US" sz="3000" dirty="0"/>
              <a:t>Task:</a:t>
            </a:r>
          </a:p>
        </p:txBody>
      </p:sp>
      <p:pic>
        <p:nvPicPr>
          <p:cNvPr id="6146" name="Picture 2" descr="Startup, Start-Up, People, Silicon Valley, Teamwork">
            <a:extLst>
              <a:ext uri="{FF2B5EF4-FFF2-40B4-BE49-F238E27FC236}">
                <a16:creationId xmlns:a16="http://schemas.microsoft.com/office/drawing/2014/main" id="{4B60C1B4-56F9-4A62-A2E9-FE3E0D97F8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755" b="-2"/>
          <a:stretch/>
        </p:blipFill>
        <p:spPr bwMode="auto">
          <a:xfrm>
            <a:off x="393308" y="352931"/>
            <a:ext cx="5559480" cy="374904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mage result for the flower of service&quot;">
            <a:extLst>
              <a:ext uri="{FF2B5EF4-FFF2-40B4-BE49-F238E27FC236}">
                <a16:creationId xmlns:a16="http://schemas.microsoft.com/office/drawing/2014/main" id="{34E6EF8C-065C-48E0-8625-25121F0D144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835" r="-4" b="6045"/>
          <a:stretch/>
        </p:blipFill>
        <p:spPr bwMode="auto">
          <a:xfrm>
            <a:off x="6251736" y="357012"/>
            <a:ext cx="5940264" cy="401486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9D99890-A76A-4F8E-A27E-3C4DEB338347}"/>
              </a:ext>
            </a:extLst>
          </p:cNvPr>
          <p:cNvSpPr>
            <a:spLocks noGrp="1"/>
          </p:cNvSpPr>
          <p:nvPr>
            <p:ph idx="1"/>
          </p:nvPr>
        </p:nvSpPr>
        <p:spPr>
          <a:xfrm>
            <a:off x="1165019" y="4238001"/>
            <a:ext cx="6609921" cy="1526741"/>
          </a:xfrm>
        </p:spPr>
        <p:txBody>
          <a:bodyPr anchor="ctr">
            <a:normAutofit/>
          </a:bodyPr>
          <a:lstStyle/>
          <a:p>
            <a:r>
              <a:rPr lang="en-US" sz="1500" dirty="0" err="1"/>
              <a:t>Prioritise</a:t>
            </a:r>
            <a:r>
              <a:rPr lang="en-US" sz="1500" dirty="0"/>
              <a:t> each part of the flower of service for the arena event</a:t>
            </a:r>
          </a:p>
          <a:p>
            <a:r>
              <a:rPr lang="en-US" sz="1500" dirty="0"/>
              <a:t>Why have you put them in that order?</a:t>
            </a:r>
          </a:p>
          <a:p>
            <a:r>
              <a:rPr lang="en-US" sz="1500" dirty="0"/>
              <a:t>What physical evidence can be provided at each stage of the flower of service? </a:t>
            </a:r>
          </a:p>
          <a:p>
            <a:r>
              <a:rPr lang="en-US" sz="1500" dirty="0"/>
              <a:t>Which types of physical evidence are the most important to the consumer?</a:t>
            </a:r>
          </a:p>
        </p:txBody>
      </p:sp>
    </p:spTree>
    <p:extLst>
      <p:ext uri="{BB962C8B-B14F-4D97-AF65-F5344CB8AC3E}">
        <p14:creationId xmlns:p14="http://schemas.microsoft.com/office/powerpoint/2010/main" val="253078960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976122" y="738378"/>
            <a:ext cx="3602736" cy="4526280"/>
          </a:xfrm>
        </p:spPr>
        <p:txBody>
          <a:bodyPr>
            <a:normAutofit/>
          </a:bodyPr>
          <a:lstStyle/>
          <a:p>
            <a:r>
              <a:rPr lang="en-GB" sz="4000" dirty="0" err="1"/>
              <a:t>Servicescapes</a:t>
            </a:r>
            <a:endParaRPr lang="en-GB" sz="4000" dirty="0"/>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4816929" y="624078"/>
            <a:ext cx="5916603" cy="4992624"/>
          </a:xfrm>
        </p:spPr>
        <p:txBody>
          <a:bodyPr anchor="ctr">
            <a:normAutofit/>
          </a:bodyPr>
          <a:lstStyle/>
          <a:p>
            <a:pPr marL="0" indent="0" fontAlgn="base">
              <a:buNone/>
            </a:pPr>
            <a:r>
              <a:rPr lang="en-US" sz="2000" dirty="0"/>
              <a:t> </a:t>
            </a:r>
          </a:p>
          <a:p>
            <a:pPr marL="0" indent="0" fontAlgn="base">
              <a:buNone/>
            </a:pPr>
            <a:r>
              <a:rPr lang="en-US" sz="2000" dirty="0" err="1"/>
              <a:t>Servicescapes</a:t>
            </a:r>
            <a:r>
              <a:rPr lang="en-US" sz="2000" dirty="0"/>
              <a:t> play the same role as product packaging for a tangible good. Booms and Bitner (1981, p.36) describe </a:t>
            </a:r>
            <a:r>
              <a:rPr lang="en-US" sz="2000" dirty="0" err="1"/>
              <a:t>servicescapes</a:t>
            </a:r>
            <a:r>
              <a:rPr lang="en-US" sz="2000" dirty="0"/>
              <a:t> as:</a:t>
            </a:r>
          </a:p>
          <a:p>
            <a:pPr marL="0" indent="0" fontAlgn="base">
              <a:buNone/>
            </a:pPr>
            <a:endParaRPr lang="en-US" sz="2000" dirty="0"/>
          </a:p>
          <a:p>
            <a:pPr marL="0" indent="0" fontAlgn="base">
              <a:buNone/>
            </a:pPr>
            <a:r>
              <a:rPr lang="en-US" sz="2000" i="1" dirty="0"/>
              <a:t>“the environment in which the service is assembled and in which seller and customer interact, combined with tangible commodities that facilitate the performance or communicate the service.”</a:t>
            </a:r>
          </a:p>
        </p:txBody>
      </p:sp>
    </p:spTree>
    <p:extLst>
      <p:ext uri="{BB962C8B-B14F-4D97-AF65-F5344CB8AC3E}">
        <p14:creationId xmlns:p14="http://schemas.microsoft.com/office/powerpoint/2010/main" val="282627171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841248" y="334644"/>
            <a:ext cx="10509504" cy="1076914"/>
          </a:xfrm>
        </p:spPr>
        <p:txBody>
          <a:bodyPr anchor="ctr">
            <a:normAutofit/>
          </a:bodyPr>
          <a:lstStyle/>
          <a:p>
            <a:r>
              <a:rPr lang="en-GB" sz="4000"/>
              <a:t>Servicescapes</a:t>
            </a:r>
          </a:p>
        </p:txBody>
      </p:sp>
      <p:graphicFrame>
        <p:nvGraphicFramePr>
          <p:cNvPr id="30" name="Content Placeholder 2">
            <a:extLst>
              <a:ext uri="{FF2B5EF4-FFF2-40B4-BE49-F238E27FC236}">
                <a16:creationId xmlns:a16="http://schemas.microsoft.com/office/drawing/2014/main" id="{51EA259C-4365-4F42-98EE-AD320C37CB5D}"/>
              </a:ext>
            </a:extLst>
          </p:cNvPr>
          <p:cNvGraphicFramePr>
            <a:graphicFrameLocks noGrp="1"/>
          </p:cNvGraphicFramePr>
          <p:nvPr>
            <p:ph idx="1"/>
          </p:nvPr>
        </p:nvGraphicFramePr>
        <p:xfrm>
          <a:off x="946354" y="1161288"/>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946605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2039184" y="73196"/>
            <a:ext cx="11210925" cy="744836"/>
          </a:xfrm>
        </p:spPr>
        <p:txBody>
          <a:bodyPr vert="horz" lIns="91440" tIns="45720" rIns="91440" bIns="45720" rtlCol="0" anchor="ctr">
            <a:normAutofit/>
          </a:bodyPr>
          <a:lstStyle/>
          <a:p>
            <a:pPr algn="ctr"/>
            <a:r>
              <a:rPr lang="en-US" sz="3200" kern="1200" dirty="0">
                <a:latin typeface="+mj-lt"/>
                <a:ea typeface="+mj-ea"/>
                <a:cs typeface="+mj-cs"/>
              </a:rPr>
              <a:t>A model of </a:t>
            </a:r>
            <a:r>
              <a:rPr lang="en-US" sz="3200" kern="1200" dirty="0" err="1">
                <a:latin typeface="+mj-lt"/>
                <a:ea typeface="+mj-ea"/>
                <a:cs typeface="+mj-cs"/>
              </a:rPr>
              <a:t>servicescapes</a:t>
            </a:r>
            <a:r>
              <a:rPr lang="en-US" sz="3200" kern="1200" dirty="0">
                <a:latin typeface="+mj-lt"/>
                <a:ea typeface="+mj-ea"/>
                <a:cs typeface="+mj-cs"/>
              </a:rPr>
              <a:t> </a:t>
            </a:r>
            <a:r>
              <a:rPr lang="en-US" sz="2000" kern="1200" dirty="0">
                <a:latin typeface="+mj-lt"/>
                <a:ea typeface="+mj-ea"/>
                <a:cs typeface="+mj-cs"/>
              </a:rPr>
              <a:t>(Bitner, 1992)</a:t>
            </a:r>
            <a:endParaRPr lang="en-US" sz="3200" kern="1200" dirty="0">
              <a:latin typeface="+mj-lt"/>
              <a:ea typeface="+mj-ea"/>
              <a:cs typeface="+mj-cs"/>
            </a:endParaRPr>
          </a:p>
        </p:txBody>
      </p:sp>
      <p:pic>
        <p:nvPicPr>
          <p:cNvPr id="6" name="Picture 5">
            <a:extLst>
              <a:ext uri="{FF2B5EF4-FFF2-40B4-BE49-F238E27FC236}">
                <a16:creationId xmlns:a16="http://schemas.microsoft.com/office/drawing/2014/main" id="{614CD1C1-9D70-46D2-AF59-E7E7ACFCF1EC}"/>
              </a:ext>
            </a:extLst>
          </p:cNvPr>
          <p:cNvPicPr>
            <a:picLocks noChangeAspect="1"/>
          </p:cNvPicPr>
          <p:nvPr/>
        </p:nvPicPr>
        <p:blipFill rotWithShape="1">
          <a:blip r:embed="rId2"/>
          <a:srcRect b="1287"/>
          <a:stretch/>
        </p:blipFill>
        <p:spPr>
          <a:xfrm>
            <a:off x="1745307" y="1260177"/>
            <a:ext cx="8701385" cy="4337646"/>
          </a:xfrm>
          <a:prstGeom prst="rect">
            <a:avLst/>
          </a:prstGeom>
        </p:spPr>
      </p:pic>
    </p:spTree>
    <p:extLst>
      <p:ext uri="{BB962C8B-B14F-4D97-AF65-F5344CB8AC3E}">
        <p14:creationId xmlns:p14="http://schemas.microsoft.com/office/powerpoint/2010/main" val="127198167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264" y="-165815"/>
            <a:ext cx="10515600" cy="1325563"/>
          </a:xfrm>
        </p:spPr>
        <p:txBody>
          <a:bodyPr/>
          <a:lstStyle/>
          <a:p>
            <a:r>
              <a:rPr lang="en-GB" dirty="0"/>
              <a:t>Attention to detail</a:t>
            </a:r>
          </a:p>
        </p:txBody>
      </p:sp>
      <p:sp>
        <p:nvSpPr>
          <p:cNvPr id="3" name="Content Placeholder 2"/>
          <p:cNvSpPr>
            <a:spLocks noGrp="1"/>
          </p:cNvSpPr>
          <p:nvPr>
            <p:ph sz="quarter" idx="13"/>
          </p:nvPr>
        </p:nvSpPr>
        <p:spPr>
          <a:xfrm>
            <a:off x="764458" y="1502957"/>
            <a:ext cx="1850923" cy="3311189"/>
          </a:xfrm>
        </p:spPr>
        <p:txBody>
          <a:bodyPr>
            <a:normAutofit fontScale="92500" lnSpcReduction="20000"/>
          </a:bodyPr>
          <a:lstStyle/>
          <a:p>
            <a:r>
              <a:rPr lang="en-GB" dirty="0"/>
              <a:t>Layout</a:t>
            </a:r>
          </a:p>
          <a:p>
            <a:r>
              <a:rPr lang="en-GB" dirty="0"/>
              <a:t>Image</a:t>
            </a:r>
          </a:p>
          <a:p>
            <a:r>
              <a:rPr lang="en-GB" dirty="0"/>
              <a:t>theming</a:t>
            </a:r>
          </a:p>
          <a:p>
            <a:r>
              <a:rPr lang="en-GB" dirty="0"/>
              <a:t>Colours</a:t>
            </a:r>
          </a:p>
          <a:p>
            <a:r>
              <a:rPr lang="en-GB" dirty="0"/>
              <a:t>Av</a:t>
            </a:r>
          </a:p>
          <a:p>
            <a:r>
              <a:rPr lang="en-GB" dirty="0" err="1"/>
              <a:t>Ligthing</a:t>
            </a:r>
            <a:endParaRPr lang="en-GB" dirty="0"/>
          </a:p>
          <a:p>
            <a:r>
              <a:rPr lang="en-GB" dirty="0"/>
              <a:t>Music</a:t>
            </a:r>
          </a:p>
          <a:p>
            <a:r>
              <a:rPr lang="en-GB" dirty="0"/>
              <a:t>flexibility</a:t>
            </a:r>
          </a:p>
          <a:p>
            <a:endParaRPr lang="en-GB" dirty="0"/>
          </a:p>
        </p:txBody>
      </p:sp>
      <p:pic>
        <p:nvPicPr>
          <p:cNvPr id="2050" name="Picture 2" descr="Event Planning Guide - Event Design and Event Layouts - BE Furniture Sales">
            <a:extLst>
              <a:ext uri="{FF2B5EF4-FFF2-40B4-BE49-F238E27FC236}">
                <a16:creationId xmlns:a16="http://schemas.microsoft.com/office/drawing/2014/main" id="{381FCFE9-77BA-193C-2A46-228C14244E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271" y="467469"/>
            <a:ext cx="6801465" cy="5101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655029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866958" y="-397079"/>
            <a:ext cx="7886700" cy="2139553"/>
          </a:xfrm>
        </p:spPr>
        <p:txBody>
          <a:bodyPr/>
          <a:lstStyle/>
          <a:p>
            <a:r>
              <a:rPr lang="en-GB" dirty="0"/>
              <a:t>Any Questions?</a:t>
            </a:r>
          </a:p>
        </p:txBody>
      </p:sp>
      <p:pic>
        <p:nvPicPr>
          <p:cNvPr id="4" name="Picture 2" descr="See the source image">
            <a:extLst>
              <a:ext uri="{FF2B5EF4-FFF2-40B4-BE49-F238E27FC236}">
                <a16:creationId xmlns:a16="http://schemas.microsoft.com/office/drawing/2014/main" id="{3BF81206-D75A-3F98-244B-7CE96B7856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95600" y="1804423"/>
            <a:ext cx="6336704" cy="4054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378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78" name="Rectangle 15377">
            <a:extLst>
              <a:ext uri="{FF2B5EF4-FFF2-40B4-BE49-F238E27FC236}">
                <a16:creationId xmlns:a16="http://schemas.microsoft.com/office/drawing/2014/main" id="{D880886B-02ED-4317-9236-CB60C22CF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3084819" y="4350472"/>
            <a:ext cx="10908792" cy="1203960"/>
          </a:xfrm>
        </p:spPr>
        <p:txBody>
          <a:bodyPr vert="horz" lIns="91440" tIns="45720" rIns="91440" bIns="45720" rtlCol="0" anchor="ctr">
            <a:normAutofit/>
          </a:bodyPr>
          <a:lstStyle/>
          <a:p>
            <a:pPr algn="ctr"/>
            <a:r>
              <a:rPr lang="en-US" sz="6600" kern="1200" dirty="0">
                <a:solidFill>
                  <a:schemeClr val="tx1"/>
                </a:solidFill>
                <a:latin typeface="+mj-lt"/>
                <a:ea typeface="+mj-ea"/>
                <a:cs typeface="+mj-cs"/>
              </a:rPr>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640080" y="5554432"/>
            <a:ext cx="10908792" cy="548640"/>
          </a:xfrm>
        </p:spPr>
        <p:txBody>
          <a:bodyPr vert="horz" lIns="91440" tIns="45720" rIns="91440" bIns="45720" rtlCol="0" anchor="ctr">
            <a:normAutofit fontScale="25000" lnSpcReduction="20000"/>
          </a:bodyPr>
          <a:lstStyle/>
          <a:p>
            <a:pPr algn="ctr"/>
            <a:r>
              <a:rPr lang="en-US" sz="9600" kern="1200" dirty="0">
                <a:solidFill>
                  <a:schemeClr val="tx1"/>
                </a:solidFill>
                <a:latin typeface="+mn-lt"/>
                <a:ea typeface="+mn-ea"/>
                <a:cs typeface="+mn-cs"/>
              </a:rPr>
              <a:t>Situational analysis</a:t>
            </a:r>
          </a:p>
          <a:p>
            <a:pPr algn="ctr"/>
            <a:r>
              <a:rPr lang="en-US" sz="9600" kern="1200" dirty="0">
                <a:solidFill>
                  <a:schemeClr val="tx1"/>
                </a:solidFill>
                <a:latin typeface="+mn-lt"/>
                <a:ea typeface="+mn-ea"/>
                <a:cs typeface="+mn-cs"/>
              </a:rPr>
              <a:t>Competitors and collaborators</a:t>
            </a:r>
          </a:p>
          <a:p>
            <a:pPr algn="ctr"/>
            <a:r>
              <a:rPr lang="en-US" sz="9600" dirty="0">
                <a:solidFill>
                  <a:schemeClr val="tx1"/>
                </a:solidFill>
              </a:rPr>
              <a:t>Positioning and competition</a:t>
            </a:r>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083" b="11105"/>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What Is Marketing? - Principles, Types &amp; Scope – Feedough">
            <a:extLst>
              <a:ext uri="{FF2B5EF4-FFF2-40B4-BE49-F238E27FC236}">
                <a16:creationId xmlns:a16="http://schemas.microsoft.com/office/drawing/2014/main" id="{7BF7BE74-6F62-D91F-DA47-B0941C8235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36" r="15042"/>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
        <p:nvSpPr>
          <p:cNvPr id="15380" name="sketch line">
            <a:extLst>
              <a:ext uri="{FF2B5EF4-FFF2-40B4-BE49-F238E27FC236}">
                <a16:creationId xmlns:a16="http://schemas.microsoft.com/office/drawing/2014/main" id="{28C31856-6ABF-41FD-B683-B06E5FFF9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8439"/>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786805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851104" y="775400"/>
            <a:ext cx="3282518" cy="2291472"/>
          </a:xfrm>
        </p:spPr>
        <p:txBody>
          <a:bodyPr>
            <a:normAutofit fontScale="90000"/>
          </a:bodyPr>
          <a:lstStyle/>
          <a:p>
            <a:r>
              <a:rPr lang="en-GB" sz="1800" b="1" i="1" dirty="0">
                <a:solidFill>
                  <a:schemeClr val="tx1"/>
                </a:solidFill>
              </a:rPr>
              <a:t>I look forward to seeing you next week.</a:t>
            </a:r>
            <a:br>
              <a:rPr lang="en-GB" sz="1800" b="1" i="1" dirty="0">
                <a:solidFill>
                  <a:schemeClr val="tx1"/>
                </a:solidFill>
              </a:rPr>
            </a:br>
            <a:br>
              <a:rPr lang="en-GB" sz="1800" b="1" i="1" dirty="0">
                <a:solidFill>
                  <a:schemeClr val="tx1"/>
                </a:solidFill>
              </a:rPr>
            </a:br>
            <a:r>
              <a:rPr lang="en-GB" sz="1800" b="1" i="1" dirty="0">
                <a:solidFill>
                  <a:schemeClr val="tx1"/>
                </a:solidFill>
              </a:rPr>
              <a:t>If you have any questions in the meantime, please send an email from your student account</a:t>
            </a:r>
            <a:br>
              <a:rPr lang="en-GB" sz="1800" b="1" i="1" dirty="0">
                <a:solidFill>
                  <a:schemeClr val="tx1"/>
                </a:solidFill>
              </a:rPr>
            </a:br>
            <a:br>
              <a:rPr lang="en-GB" sz="1800" b="1" i="1" dirty="0">
                <a:solidFill>
                  <a:schemeClr val="tx1"/>
                </a:solidFill>
              </a:rPr>
            </a:br>
            <a:r>
              <a:rPr lang="en-GB" sz="1800" b="1" i="1" dirty="0">
                <a:solidFill>
                  <a:schemeClr val="tx1"/>
                </a:solidFill>
              </a:rPr>
              <a:t>C.wilkin@UWTSD.AC.UK</a:t>
            </a:r>
            <a:endParaRPr lang="en-GB" dirty="0">
              <a:solidFill>
                <a:schemeClr val="tx1"/>
              </a:solidFill>
            </a:endParaRPr>
          </a:p>
        </p:txBody>
      </p:sp>
      <p:pic>
        <p:nvPicPr>
          <p:cNvPr id="14338" name="Picture 2" descr="Emoticon with sign - Bye | Emoji symbols, Funny emoji, Funny emoticons">
            <a:extLst>
              <a:ext uri="{FF2B5EF4-FFF2-40B4-BE49-F238E27FC236}">
                <a16:creationId xmlns:a16="http://schemas.microsoft.com/office/drawing/2014/main" id="{F4E13547-0BCB-1C72-2E19-9A5FFE683C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2995613"/>
            <a:ext cx="2757488" cy="2483111"/>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University of Wales Trinity Saint David">
            <a:extLst>
              <a:ext uri="{FF2B5EF4-FFF2-40B4-BE49-F238E27FC236}">
                <a16:creationId xmlns:a16="http://schemas.microsoft.com/office/drawing/2014/main" id="{A71D1A22-9191-FE66-2C07-2A0E203356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3937" y="2216468"/>
            <a:ext cx="7367452" cy="3291840"/>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University of Wales Hub: description, news and contact info">
            <a:extLst>
              <a:ext uri="{FF2B5EF4-FFF2-40B4-BE49-F238E27FC236}">
                <a16:creationId xmlns:a16="http://schemas.microsoft.com/office/drawing/2014/main" id="{249E2212-DE78-927C-25A1-80FA0E7137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63761"/>
            <a:ext cx="4095750" cy="2047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43630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EC682-1E22-449B-9F8D-2973E98B533B}"/>
              </a:ext>
            </a:extLst>
          </p:cNvPr>
          <p:cNvSpPr>
            <a:spLocks noGrp="1"/>
          </p:cNvSpPr>
          <p:nvPr>
            <p:ph type="title"/>
          </p:nvPr>
        </p:nvSpPr>
        <p:spPr>
          <a:xfrm>
            <a:off x="1628867" y="662782"/>
            <a:ext cx="7886700" cy="1325563"/>
          </a:xfrm>
        </p:spPr>
        <p:txBody>
          <a:bodyPr/>
          <a:lstStyle/>
          <a:p>
            <a:r>
              <a:rPr lang="en-GB" sz="3200" dirty="0">
                <a:solidFill>
                  <a:srgbClr val="006699"/>
                </a:solidFill>
                <a:latin typeface="Arial" panose="020B0604020202020204" pitchFamily="34" charset="0"/>
                <a:cs typeface="Arial" panose="020B0604020202020204" pitchFamily="34" charset="0"/>
              </a:rPr>
              <a:t>References</a:t>
            </a:r>
          </a:p>
        </p:txBody>
      </p:sp>
      <p:sp>
        <p:nvSpPr>
          <p:cNvPr id="4" name="Content Placeholder 2">
            <a:extLst>
              <a:ext uri="{FF2B5EF4-FFF2-40B4-BE49-F238E27FC236}">
                <a16:creationId xmlns:a16="http://schemas.microsoft.com/office/drawing/2014/main" id="{0CFDC49F-138F-4343-82AF-312E78BC6295}"/>
              </a:ext>
            </a:extLst>
          </p:cNvPr>
          <p:cNvSpPr>
            <a:spLocks noGrp="1"/>
          </p:cNvSpPr>
          <p:nvPr>
            <p:ph idx="1"/>
          </p:nvPr>
        </p:nvSpPr>
        <p:spPr>
          <a:xfrm>
            <a:off x="1628868" y="1225119"/>
            <a:ext cx="6145013" cy="5215010"/>
          </a:xfrm>
        </p:spPr>
        <p:txBody>
          <a:bodyPr>
            <a:noAutofit/>
          </a:bodyPr>
          <a:lstStyle/>
          <a:p>
            <a:pPr marL="0" indent="0">
              <a:buNone/>
            </a:pPr>
            <a:r>
              <a:rPr lang="en-GB" sz="1800" b="0" i="0" dirty="0">
                <a:solidFill>
                  <a:srgbClr val="000000"/>
                </a:solidFill>
                <a:effectLst/>
                <a:latin typeface="Open Sans" panose="020B0606030504020204" pitchFamily="34" charset="0"/>
              </a:rPr>
              <a:t>Bowie, D. (2017) </a:t>
            </a:r>
            <a:r>
              <a:rPr lang="en-GB" sz="1800" b="0" i="1" dirty="0">
                <a:solidFill>
                  <a:srgbClr val="000000"/>
                </a:solidFill>
                <a:effectLst/>
                <a:latin typeface="Open Sans" panose="020B0606030504020204" pitchFamily="34" charset="0"/>
              </a:rPr>
              <a:t>Hospitality marketing</a:t>
            </a:r>
            <a:r>
              <a:rPr lang="en-GB" sz="1800" b="0" i="0" dirty="0">
                <a:solidFill>
                  <a:srgbClr val="000000"/>
                </a:solidFill>
                <a:effectLst/>
                <a:latin typeface="Open Sans" panose="020B0606030504020204" pitchFamily="34" charset="0"/>
              </a:rPr>
              <a:t>. 3rd ed. London: Routledge.</a:t>
            </a:r>
          </a:p>
          <a:p>
            <a:pPr marL="0" indent="0">
              <a:buNone/>
            </a:pPr>
            <a:r>
              <a:rPr lang="en-GB" sz="1800" b="0" i="0" dirty="0">
                <a:solidFill>
                  <a:srgbClr val="000000"/>
                </a:solidFill>
                <a:effectLst/>
                <a:latin typeface="Open Sans" panose="020B0606030504020204" pitchFamily="34" charset="0"/>
              </a:rPr>
              <a:t>Brassington, F. and Pettitt, S. (2006) </a:t>
            </a:r>
            <a:r>
              <a:rPr lang="en-GB" sz="1800" b="0" i="1" dirty="0">
                <a:solidFill>
                  <a:srgbClr val="000000"/>
                </a:solidFill>
                <a:effectLst/>
                <a:latin typeface="Open Sans" panose="020B0606030504020204" pitchFamily="34" charset="0"/>
              </a:rPr>
              <a:t>Principles of marketing</a:t>
            </a:r>
            <a:r>
              <a:rPr lang="en-GB" sz="1800" b="0" i="0" dirty="0">
                <a:solidFill>
                  <a:srgbClr val="000000"/>
                </a:solidFill>
                <a:effectLst/>
                <a:latin typeface="Open Sans" panose="020B0606030504020204" pitchFamily="34" charset="0"/>
              </a:rPr>
              <a:t>. 4th ed. Harlow: Financial Times Prentice Hall. </a:t>
            </a:r>
          </a:p>
          <a:p>
            <a:pPr marL="0" indent="0">
              <a:buNone/>
            </a:pPr>
            <a:r>
              <a:rPr lang="en-GB" sz="1800" b="0" i="0" dirty="0" err="1">
                <a:solidFill>
                  <a:srgbClr val="000000"/>
                </a:solidFill>
                <a:effectLst/>
                <a:latin typeface="Open Sans" panose="020B0606030504020204" pitchFamily="34" charset="0"/>
              </a:rPr>
              <a:t>Ghauri</a:t>
            </a:r>
            <a:r>
              <a:rPr lang="en-GB" sz="1800" b="0" i="0" dirty="0">
                <a:solidFill>
                  <a:srgbClr val="000000"/>
                </a:solidFill>
                <a:effectLst/>
                <a:latin typeface="Open Sans" panose="020B0606030504020204" pitchFamily="34" charset="0"/>
              </a:rPr>
              <a:t>, P. and </a:t>
            </a:r>
            <a:r>
              <a:rPr lang="en-GB" sz="1800" b="0" i="0" dirty="0" err="1">
                <a:solidFill>
                  <a:srgbClr val="000000"/>
                </a:solidFill>
                <a:effectLst/>
                <a:latin typeface="Open Sans" panose="020B0606030504020204" pitchFamily="34" charset="0"/>
              </a:rPr>
              <a:t>Cateora</a:t>
            </a:r>
            <a:r>
              <a:rPr lang="en-GB" sz="1800" b="0" i="0" dirty="0">
                <a:solidFill>
                  <a:srgbClr val="000000"/>
                </a:solidFill>
                <a:effectLst/>
                <a:latin typeface="Open Sans" panose="020B0606030504020204" pitchFamily="34" charset="0"/>
              </a:rPr>
              <a:t>, P. (2014) </a:t>
            </a:r>
            <a:r>
              <a:rPr lang="en-GB" sz="1800" b="0" i="1" dirty="0">
                <a:solidFill>
                  <a:srgbClr val="000000"/>
                </a:solidFill>
                <a:effectLst/>
                <a:latin typeface="Open Sans" panose="020B0606030504020204" pitchFamily="34" charset="0"/>
              </a:rPr>
              <a:t>International marketing</a:t>
            </a:r>
            <a:r>
              <a:rPr lang="en-GB" sz="1800" b="0" i="0" dirty="0">
                <a:solidFill>
                  <a:srgbClr val="000000"/>
                </a:solidFill>
                <a:effectLst/>
                <a:latin typeface="Open Sans" panose="020B0606030504020204" pitchFamily="34" charset="0"/>
              </a:rPr>
              <a:t>. 4th ed. London: McGraw Hall. </a:t>
            </a:r>
          </a:p>
          <a:p>
            <a:pPr marL="0" indent="0">
              <a:buNone/>
            </a:pPr>
            <a:r>
              <a:rPr lang="en-GB" sz="1800" b="0" i="0" dirty="0">
                <a:solidFill>
                  <a:srgbClr val="000000"/>
                </a:solidFill>
                <a:effectLst/>
                <a:latin typeface="Open Sans" panose="020B0606030504020204" pitchFamily="34" charset="0"/>
              </a:rPr>
              <a:t>Kotler, P. and Armstrong, G. (2013) Principles of marketing. 6th ed. London: Pearson.</a:t>
            </a:r>
            <a:endParaRPr lang="en-GB" sz="1800" dirty="0">
              <a:solidFill>
                <a:srgbClr val="000000"/>
              </a:solidFill>
              <a:latin typeface="Open Sans" panose="020B0606030504020204" pitchFamily="34" charset="0"/>
            </a:endParaRPr>
          </a:p>
          <a:p>
            <a:pPr marL="0" indent="0">
              <a:buNone/>
            </a:pPr>
            <a:r>
              <a:rPr lang="en-GB" sz="1800" b="0" i="0" dirty="0">
                <a:solidFill>
                  <a:srgbClr val="000000"/>
                </a:solidFill>
                <a:effectLst/>
                <a:latin typeface="Open Sans" panose="020B0606030504020204" pitchFamily="34" charset="0"/>
              </a:rPr>
              <a:t>Jenkins, M. and McDonald, M. (2022) Market Segmentation; Organizational archetypes and Research Agendas, European Journal of Marketing, 31(1).</a:t>
            </a:r>
            <a:endParaRPr lang="en-GB" sz="1800" dirty="0">
              <a:solidFill>
                <a:srgbClr val="000000"/>
              </a:solidFill>
              <a:latin typeface="Open Sans" panose="020B0606030504020204" pitchFamily="34" charset="0"/>
            </a:endParaRPr>
          </a:p>
          <a:p>
            <a:pPr marL="0" indent="0">
              <a:buNone/>
            </a:pPr>
            <a:r>
              <a:rPr lang="en-GB" sz="1800" b="0" i="0" dirty="0">
                <a:solidFill>
                  <a:srgbClr val="000000"/>
                </a:solidFill>
                <a:effectLst/>
                <a:latin typeface="Open Sans" panose="020B0606030504020204" pitchFamily="34" charset="0"/>
              </a:rPr>
              <a:t>Piercy, N. and Morgan, N. (1993) Strategic and operational market segmentation: a managerial analysis, Journal of Strategic Marketing, 1(2).</a:t>
            </a:r>
          </a:p>
          <a:p>
            <a:pPr marL="0" indent="0">
              <a:buNone/>
            </a:pPr>
            <a:endParaRPr lang="en-GB" sz="1800" dirty="0"/>
          </a:p>
          <a:p>
            <a:pPr marL="0" indent="0">
              <a:buNone/>
            </a:pPr>
            <a:endParaRPr lang="en-GB" sz="1800" dirty="0"/>
          </a:p>
        </p:txBody>
      </p:sp>
      <p:sp>
        <p:nvSpPr>
          <p:cNvPr id="5" name="TextBox 4">
            <a:extLst>
              <a:ext uri="{FF2B5EF4-FFF2-40B4-BE49-F238E27FC236}">
                <a16:creationId xmlns:a16="http://schemas.microsoft.com/office/drawing/2014/main" id="{92B9333B-2B71-30CD-3A1B-E94BBED567E4}"/>
              </a:ext>
            </a:extLst>
          </p:cNvPr>
          <p:cNvSpPr txBox="1"/>
          <p:nvPr/>
        </p:nvSpPr>
        <p:spPr>
          <a:xfrm>
            <a:off x="8677002" y="5205304"/>
            <a:ext cx="3451737" cy="369332"/>
          </a:xfrm>
          <a:prstGeom prst="rect">
            <a:avLst/>
          </a:prstGeom>
          <a:noFill/>
        </p:spPr>
        <p:txBody>
          <a:bodyPr wrap="square">
            <a:spAutoFit/>
          </a:bodyPr>
          <a:lstStyle/>
          <a:p>
            <a:r>
              <a:rPr lang="en-GB" dirty="0">
                <a:hlinkClick r:id="rId3"/>
              </a:rPr>
              <a:t>Database Search (uwtsd.ac.uk)</a:t>
            </a:r>
            <a:endParaRPr lang="en-GB" dirty="0"/>
          </a:p>
        </p:txBody>
      </p:sp>
      <p:sp>
        <p:nvSpPr>
          <p:cNvPr id="7" name="TextBox 6">
            <a:extLst>
              <a:ext uri="{FF2B5EF4-FFF2-40B4-BE49-F238E27FC236}">
                <a16:creationId xmlns:a16="http://schemas.microsoft.com/office/drawing/2014/main" id="{23596499-6C47-310E-D49C-38DB328A53C9}"/>
              </a:ext>
            </a:extLst>
          </p:cNvPr>
          <p:cNvSpPr txBox="1"/>
          <p:nvPr/>
        </p:nvSpPr>
        <p:spPr>
          <a:xfrm>
            <a:off x="8146520" y="5574636"/>
            <a:ext cx="6096946" cy="369332"/>
          </a:xfrm>
          <a:prstGeom prst="rect">
            <a:avLst/>
          </a:prstGeom>
          <a:noFill/>
        </p:spPr>
        <p:txBody>
          <a:bodyPr wrap="square">
            <a:spAutoFit/>
          </a:bodyPr>
          <a:lstStyle/>
          <a:p>
            <a:r>
              <a:rPr lang="en-GB" dirty="0">
                <a:hlinkClick r:id="rId4"/>
              </a:rPr>
              <a:t>Cite Them Right - Home (uwtsd.ac.uk)</a:t>
            </a:r>
            <a:endParaRPr lang="en-GB" dirty="0"/>
          </a:p>
        </p:txBody>
      </p:sp>
    </p:spTree>
    <p:extLst>
      <p:ext uri="{BB962C8B-B14F-4D97-AF65-F5344CB8AC3E}">
        <p14:creationId xmlns:p14="http://schemas.microsoft.com/office/powerpoint/2010/main" val="116682443"/>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12.xml><?xml version="1.0" encoding="utf-8"?>
<a:theme xmlns:a="http://schemas.openxmlformats.org/drawingml/2006/main" name="3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210D170F-B20A-4844-9C88-E4B63F6D23B0}">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6083</Words>
  <Application>Microsoft Office PowerPoint</Application>
  <PresentationFormat>Widescreen</PresentationFormat>
  <Paragraphs>558</Paragraphs>
  <Slides>66</Slides>
  <Notes>30</Notes>
  <HiddenSlides>0</HiddenSlides>
  <MMClips>1</MMClips>
  <ScaleCrop>false</ScaleCrop>
  <HeadingPairs>
    <vt:vector size="6" baseType="variant">
      <vt:variant>
        <vt:lpstr>Fonts Used</vt:lpstr>
      </vt:variant>
      <vt:variant>
        <vt:i4>11</vt:i4>
      </vt:variant>
      <vt:variant>
        <vt:lpstr>Theme</vt:lpstr>
      </vt:variant>
      <vt:variant>
        <vt:i4>12</vt:i4>
      </vt:variant>
      <vt:variant>
        <vt:lpstr>Slide Titles</vt:lpstr>
      </vt:variant>
      <vt:variant>
        <vt:i4>66</vt:i4>
      </vt:variant>
    </vt:vector>
  </HeadingPairs>
  <TitlesOfParts>
    <vt:vector size="89" baseType="lpstr">
      <vt:lpstr>Avenir Next</vt:lpstr>
      <vt:lpstr>Bell Gothic Std Light</vt:lpstr>
      <vt:lpstr>Proxima Nova Regular</vt:lpstr>
      <vt:lpstr>Abadi</vt:lpstr>
      <vt:lpstr>Arial</vt:lpstr>
      <vt:lpstr>Calibri</vt:lpstr>
      <vt:lpstr>Calibri Light</vt:lpstr>
      <vt:lpstr>Constantia</vt:lpstr>
      <vt:lpstr>Helvetica</vt:lpstr>
      <vt:lpstr>Open Sans</vt:lpstr>
      <vt:lpstr>Trebuchet MS</vt:lpstr>
      <vt:lpstr>Title Slide 1</vt:lpstr>
      <vt:lpstr>Text 1</vt:lpstr>
      <vt:lpstr>Title Slide 3</vt:lpstr>
      <vt:lpstr>Sub Title 2</vt:lpstr>
      <vt:lpstr>Sub Title 1</vt:lpstr>
      <vt:lpstr>Text Break Info Slide 2</vt:lpstr>
      <vt:lpstr>Text Break / Info Slide 1</vt:lpstr>
      <vt:lpstr>Text 2</vt:lpstr>
      <vt:lpstr>1_Text 1</vt:lpstr>
      <vt:lpstr>Office Theme</vt:lpstr>
      <vt:lpstr>IHM PPT Template_</vt:lpstr>
      <vt:lpstr>3_Sub Title 1</vt:lpstr>
      <vt:lpstr>PowerPoint Presentation</vt:lpstr>
      <vt:lpstr>Aims for today</vt:lpstr>
      <vt:lpstr>Recap</vt:lpstr>
      <vt:lpstr>Assessment -1 Due:7th June 23;59 A marketing plan of 4000 words -/+ 10%    MARKETING PLAN  For your placement restaurant create a digital communications strategy for your chosen hotel in the current climate. Be imaginative in your messaging thinking about improving, changing, or introducing new ideas. Think about analysing the micro and macro and digital environment to provide new direction for the business. Use examples to support your case as well as industry research and evidence.    </vt:lpstr>
      <vt:lpstr>Let’s do some marketing</vt:lpstr>
      <vt:lpstr>The SOSTAC Planning System</vt:lpstr>
      <vt:lpstr>Situation Analysis</vt:lpstr>
      <vt:lpstr>Situational analysis 5 ‘C’s</vt:lpstr>
      <vt:lpstr>Company Internal analysis </vt:lpstr>
      <vt:lpstr> Strengths</vt:lpstr>
      <vt:lpstr>Weaknesses</vt:lpstr>
      <vt:lpstr>Opportunities</vt:lpstr>
      <vt:lpstr>Threats</vt:lpstr>
      <vt:lpstr>PowerPoint Presentation</vt:lpstr>
      <vt:lpstr>Customers </vt:lpstr>
      <vt:lpstr>Market segments:</vt:lpstr>
      <vt:lpstr>Segmentation variables</vt:lpstr>
      <vt:lpstr>Let’s analyse a website and see what we can find!</vt:lpstr>
      <vt:lpstr>  We are going to take a 30 min break…  See you soon!</vt:lpstr>
      <vt:lpstr>Customer profiles</vt:lpstr>
      <vt:lpstr>Targeting</vt:lpstr>
      <vt:lpstr>Undifferentiated targeting</vt:lpstr>
      <vt:lpstr>Differentiated targeting</vt:lpstr>
      <vt:lpstr>Concentrated targeting</vt:lpstr>
      <vt:lpstr>Customised targeting</vt:lpstr>
      <vt:lpstr>PowerPoint Presentation</vt:lpstr>
      <vt:lpstr>What makes a product?</vt:lpstr>
      <vt:lpstr>Relationships with products…</vt:lpstr>
      <vt:lpstr>Who are you? : The concept of self.</vt:lpstr>
      <vt:lpstr>Self esteem.</vt:lpstr>
      <vt:lpstr>Starbucks coffee</vt:lpstr>
      <vt:lpstr>Shostack’s spectrum (1977)</vt:lpstr>
      <vt:lpstr>PowerPoint Presentation</vt:lpstr>
      <vt:lpstr>The Psychology of Price:  consumer’s price sensitivity (Blythe, 2014)</vt:lpstr>
      <vt:lpstr>Market based and non-market based pricing</vt:lpstr>
      <vt:lpstr>PowerPoint Presentation</vt:lpstr>
      <vt:lpstr>  We are going to take a 15 min break…  See you soon!</vt:lpstr>
      <vt:lpstr>Place </vt:lpstr>
      <vt:lpstr>PowerPoint Presentation</vt:lpstr>
      <vt:lpstr>Objectives of promotion:</vt:lpstr>
      <vt:lpstr>Communication Mix  ( PROMOTIONAL Mix )</vt:lpstr>
      <vt:lpstr>Channels &amp; Vehicles</vt:lpstr>
      <vt:lpstr>Marketing Channels: Explained in 10 minutes</vt:lpstr>
      <vt:lpstr>DRIP There are four different objectives for marketing communications (Fill, 2011):</vt:lpstr>
      <vt:lpstr>Communications Mix  (Online)  </vt:lpstr>
      <vt:lpstr>People:</vt:lpstr>
      <vt:lpstr>PowerPoint Presentation</vt:lpstr>
      <vt:lpstr>PowerPoint Presentation</vt:lpstr>
      <vt:lpstr>How customers respond to service failures:</vt:lpstr>
      <vt:lpstr>  We are going to take a 15 min break…  See you soon!</vt:lpstr>
      <vt:lpstr>Process</vt:lpstr>
      <vt:lpstr>Question</vt:lpstr>
      <vt:lpstr>Customer participation in the process:</vt:lpstr>
      <vt:lpstr>What is service blueprinting?</vt:lpstr>
      <vt:lpstr>How it works</vt:lpstr>
      <vt:lpstr>Physical evidence/ environment  Almost all services will leave physical evidence that a transaction has taken place, even if the bulk of what the consumer is paying for is intangible. Examples include:</vt:lpstr>
      <vt:lpstr>The flower of service</vt:lpstr>
      <vt:lpstr>Task:</vt:lpstr>
      <vt:lpstr>Servicescapes</vt:lpstr>
      <vt:lpstr>Servicescapes</vt:lpstr>
      <vt:lpstr>A model of servicescapes (Bitner, 1992)</vt:lpstr>
      <vt:lpstr>Attention to detail</vt:lpstr>
      <vt:lpstr>Any Questions?</vt:lpstr>
      <vt:lpstr>Next Week!</vt:lpstr>
      <vt:lpstr>I look forward to seeing you next week.  If you have any questions in the meantime, please send an email from your student account  C.wilkin@UWTSD.AC.UK</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Christopher Wilkin</cp:lastModifiedBy>
  <cp:revision>10</cp:revision>
  <dcterms:created xsi:type="dcterms:W3CDTF">2022-09-15T13:13:50Z</dcterms:created>
  <dcterms:modified xsi:type="dcterms:W3CDTF">2024-05-03T09:59:31Z</dcterms:modified>
</cp:coreProperties>
</file>