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37"/>
  </p:notesMasterIdLst>
  <p:sldIdLst>
    <p:sldId id="297" r:id="rId5"/>
    <p:sldId id="302" r:id="rId6"/>
    <p:sldId id="298" r:id="rId7"/>
    <p:sldId id="299" r:id="rId8"/>
    <p:sldId id="263" r:id="rId9"/>
    <p:sldId id="264" r:id="rId10"/>
    <p:sldId id="265" r:id="rId11"/>
    <p:sldId id="266" r:id="rId12"/>
    <p:sldId id="267" r:id="rId13"/>
    <p:sldId id="268" r:id="rId14"/>
    <p:sldId id="288" r:id="rId15"/>
    <p:sldId id="269" r:id="rId16"/>
    <p:sldId id="270" r:id="rId17"/>
    <p:sldId id="271" r:id="rId18"/>
    <p:sldId id="272" r:id="rId19"/>
    <p:sldId id="273" r:id="rId20"/>
    <p:sldId id="274" r:id="rId21"/>
    <p:sldId id="275" r:id="rId22"/>
    <p:sldId id="276" r:id="rId23"/>
    <p:sldId id="295" r:id="rId24"/>
    <p:sldId id="277" r:id="rId25"/>
    <p:sldId id="278" r:id="rId26"/>
    <p:sldId id="296" r:id="rId27"/>
    <p:sldId id="279" r:id="rId28"/>
    <p:sldId id="289" r:id="rId29"/>
    <p:sldId id="290" r:id="rId30"/>
    <p:sldId id="282" r:id="rId31"/>
    <p:sldId id="283" r:id="rId32"/>
    <p:sldId id="303" r:id="rId33"/>
    <p:sldId id="284" r:id="rId34"/>
    <p:sldId id="285" r:id="rId35"/>
    <p:sldId id="287"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5040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79BB11-1A9A-4643-8144-CF00E9A64E82}" v="67" dt="2023-09-28T19:08:38.688"/>
    <p1510:client id="{229A1738-A5BD-423C-81E5-479DB9665BAE}" v="234" dt="2023-09-29T21:09:09.961"/>
    <p1510:client id="{6ACB46C6-E1DB-4F83-AA39-53E1AE96A263}" v="40" dt="2023-09-28T13:25:46.587"/>
    <p1510:client id="{76BDD4AD-8F74-4144-BE81-7F3A2083C38D}" v="39" dt="2023-09-28T12:51:41.811"/>
    <p1510:client id="{9005F1DE-61D9-46D7-BB15-FF0FA0BB9FA2}" v="14" dt="2023-09-28T13:08:04.2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6945" autoAdjust="0"/>
  </p:normalViewPr>
  <p:slideViewPr>
    <p:cSldViewPr>
      <p:cViewPr varScale="1">
        <p:scale>
          <a:sx n="61" d="100"/>
          <a:sy n="61" d="100"/>
        </p:scale>
        <p:origin x="72" y="45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42"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28569F-D51B-4E85-AFBA-6E6BFBAE2DC5}" type="datetimeFigureOut">
              <a:rPr lang="en-GB" smtClean="0"/>
              <a:t>05/10/2023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382EE16-FF58-492B-9179-EFBA61ED9D4C}" type="slidenum">
              <a:rPr lang="en-GB" smtClean="0"/>
              <a:t>‹#›</a:t>
            </a:fld>
            <a:endParaRPr lang="en-GB"/>
          </a:p>
        </p:txBody>
      </p:sp>
    </p:spTree>
    <p:extLst>
      <p:ext uri="{BB962C8B-B14F-4D97-AF65-F5344CB8AC3E}">
        <p14:creationId xmlns:p14="http://schemas.microsoft.com/office/powerpoint/2010/main" val="26243012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1</a:t>
            </a:fld>
            <a:endParaRPr lang="en-GB"/>
          </a:p>
        </p:txBody>
      </p:sp>
    </p:spTree>
    <p:extLst>
      <p:ext uri="{BB962C8B-B14F-4D97-AF65-F5344CB8AC3E}">
        <p14:creationId xmlns:p14="http://schemas.microsoft.com/office/powerpoint/2010/main" val="29548947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12</a:t>
            </a:fld>
            <a:endParaRPr lang="en-GB"/>
          </a:p>
        </p:txBody>
      </p:sp>
    </p:spTree>
    <p:extLst>
      <p:ext uri="{BB962C8B-B14F-4D97-AF65-F5344CB8AC3E}">
        <p14:creationId xmlns:p14="http://schemas.microsoft.com/office/powerpoint/2010/main" val="30870453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14</a:t>
            </a:fld>
            <a:endParaRPr lang="en-GB"/>
          </a:p>
        </p:txBody>
      </p:sp>
    </p:spTree>
    <p:extLst>
      <p:ext uri="{BB962C8B-B14F-4D97-AF65-F5344CB8AC3E}">
        <p14:creationId xmlns:p14="http://schemas.microsoft.com/office/powerpoint/2010/main" val="10844179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25</a:t>
            </a:fld>
            <a:endParaRPr lang="en-GB"/>
          </a:p>
        </p:txBody>
      </p:sp>
    </p:spTree>
    <p:extLst>
      <p:ext uri="{BB962C8B-B14F-4D97-AF65-F5344CB8AC3E}">
        <p14:creationId xmlns:p14="http://schemas.microsoft.com/office/powerpoint/2010/main" val="10844179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26</a:t>
            </a:fld>
            <a:endParaRPr lang="en-GB"/>
          </a:p>
        </p:txBody>
      </p:sp>
    </p:spTree>
    <p:extLst>
      <p:ext uri="{BB962C8B-B14F-4D97-AF65-F5344CB8AC3E}">
        <p14:creationId xmlns:p14="http://schemas.microsoft.com/office/powerpoint/2010/main" val="8061330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a:t>Click to edit Master title style</a:t>
            </a:r>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bwMode="auto">
          <a:xfrm rot="5400000">
            <a:off x="7764621" y="1174097"/>
            <a:ext cx="2286000" cy="381000"/>
          </a:xfrm>
        </p:spPr>
        <p:txBody>
          <a:bodyPr/>
          <a:lstStyle/>
          <a:p>
            <a:fld id="{BD910256-AA1F-45E7-9332-174294B017E0}" type="datetimeFigureOut">
              <a:rPr lang="en-GB" smtClean="0"/>
              <a:t>05/10/2023</a:t>
            </a:fld>
            <a:endParaRPr lang="en-GB"/>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GB"/>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3CF19CE5-3B6D-4CDB-A886-C88CF57D7E52}"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4"/>
          </p:nvPr>
        </p:nvSpPr>
        <p:spPr/>
        <p:txBody>
          <a:bodyPr rtlCol="0"/>
          <a:lstStyle/>
          <a:p>
            <a:fld id="{BD910256-AA1F-45E7-9332-174294B017E0}" type="datetimeFigureOut">
              <a:rPr lang="en-GB" smtClean="0"/>
              <a:t>05/10/2023</a:t>
            </a:fld>
            <a:endParaRPr lang="en-GB"/>
          </a:p>
        </p:txBody>
      </p:sp>
      <p:sp>
        <p:nvSpPr>
          <p:cNvPr id="9" name="Slide Number Placeholder 8"/>
          <p:cNvSpPr>
            <a:spLocks noGrp="1"/>
          </p:cNvSpPr>
          <p:nvPr>
            <p:ph type="sldNum" sz="quarter" idx="15"/>
          </p:nvPr>
        </p:nvSpPr>
        <p:spPr/>
        <p:txBody>
          <a:bodyPr rtlCol="0"/>
          <a:lstStyle/>
          <a:p>
            <a:fld id="{3CF19CE5-3B6D-4CDB-A886-C88CF57D7E52}" type="slidenum">
              <a:rPr lang="en-GB" smtClean="0"/>
              <a:t>‹#›</a:t>
            </a:fld>
            <a:endParaRPr lang="en-GB"/>
          </a:p>
        </p:txBody>
      </p:sp>
      <p:sp>
        <p:nvSpPr>
          <p:cNvPr id="10" name="Footer Placeholder 9"/>
          <p:cNvSpPr>
            <a:spLocks noGrp="1"/>
          </p:cNvSpPr>
          <p:nvPr>
            <p:ph type="ftr" sz="quarter" idx="16"/>
          </p:nvPr>
        </p:nvSpPr>
        <p:spPr/>
        <p:txBody>
          <a:bodyPr rtlCol="0"/>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a:t>Click to edit Master title style</a:t>
            </a:r>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BD910256-AA1F-45E7-9332-174294B017E0}" type="datetimeFigureOut">
              <a:rPr lang="en-GB" smtClean="0"/>
              <a:t>05/10/2023</a:t>
            </a:fld>
            <a:endParaRPr lang="en-GB"/>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GB"/>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3CF19CE5-3B6D-4CDB-A886-C88CF57D7E52}"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BD910256-AA1F-45E7-9332-174294B017E0}" type="datetimeFigureOut">
              <a:rPr lang="en-GB" smtClean="0"/>
              <a:t>05/10/2023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F19CE5-3B6D-4CDB-A886-C88CF57D7E52}" type="slidenum">
              <a:rPr lang="en-GB" smtClean="0"/>
              <a:t>‹#›</a:t>
            </a:fld>
            <a:endParaRPr lang="en-GB"/>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a:t>Click to edit Master title style</a:t>
            </a:r>
          </a:p>
        </p:txBody>
      </p:sp>
      <p:sp>
        <p:nvSpPr>
          <p:cNvPr id="7" name="Date Placeholder 6"/>
          <p:cNvSpPr>
            <a:spLocks noGrp="1"/>
          </p:cNvSpPr>
          <p:nvPr>
            <p:ph type="dt" sz="half" idx="10"/>
          </p:nvPr>
        </p:nvSpPr>
        <p:spPr/>
        <p:txBody>
          <a:bodyPr/>
          <a:lstStyle/>
          <a:p>
            <a:fld id="{BD910256-AA1F-45E7-9332-174294B017E0}" type="datetimeFigureOut">
              <a:rPr lang="en-GB" smtClean="0"/>
              <a:t>05/10/2023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CF19CE5-3B6D-4CDB-A886-C88CF57D7E52}" type="slidenum">
              <a:rPr lang="en-GB" smtClean="0"/>
              <a:t>‹#›</a:t>
            </a:fld>
            <a:endParaRPr lang="en-GB"/>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6" name="Date Placeholder 5"/>
          <p:cNvSpPr>
            <a:spLocks noGrp="1"/>
          </p:cNvSpPr>
          <p:nvPr>
            <p:ph type="dt" sz="half" idx="10"/>
          </p:nvPr>
        </p:nvSpPr>
        <p:spPr/>
        <p:txBody>
          <a:bodyPr rtlCol="0"/>
          <a:lstStyle/>
          <a:p>
            <a:fld id="{BD910256-AA1F-45E7-9332-174294B017E0}" type="datetimeFigureOut">
              <a:rPr lang="en-GB" smtClean="0"/>
              <a:t>05/10/2023</a:t>
            </a:fld>
            <a:endParaRPr lang="en-GB"/>
          </a:p>
        </p:txBody>
      </p:sp>
      <p:sp>
        <p:nvSpPr>
          <p:cNvPr id="7" name="Slide Number Placeholder 6"/>
          <p:cNvSpPr>
            <a:spLocks noGrp="1"/>
          </p:cNvSpPr>
          <p:nvPr>
            <p:ph type="sldNum" sz="quarter" idx="11"/>
          </p:nvPr>
        </p:nvSpPr>
        <p:spPr/>
        <p:txBody>
          <a:bodyPr rtlCol="0"/>
          <a:lstStyle/>
          <a:p>
            <a:fld id="{3CF19CE5-3B6D-4CDB-A886-C88CF57D7E52}" type="slidenum">
              <a:rPr lang="en-GB" smtClean="0"/>
              <a:t>‹#›</a:t>
            </a:fld>
            <a:endParaRPr lang="en-GB"/>
          </a:p>
        </p:txBody>
      </p:sp>
      <p:sp>
        <p:nvSpPr>
          <p:cNvPr id="8" name="Footer Placeholder 7"/>
          <p:cNvSpPr>
            <a:spLocks noGrp="1"/>
          </p:cNvSpPr>
          <p:nvPr>
            <p:ph type="ftr" sz="quarter" idx="12"/>
          </p:nvPr>
        </p:nvSpPr>
        <p:spPr/>
        <p:txBody>
          <a:bodyPr rtlCol="0"/>
          <a:lstStyle/>
          <a:p>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910256-AA1F-45E7-9332-174294B017E0}" type="datetimeFigureOut">
              <a:rPr lang="en-GB" smtClean="0"/>
              <a:t>05/10/2023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CF19CE5-3B6D-4CDB-A886-C88CF57D7E52}"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a:t>Click to edit Master title style</a:t>
            </a:r>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1" name="Date Placeholder 20"/>
          <p:cNvSpPr>
            <a:spLocks noGrp="1"/>
          </p:cNvSpPr>
          <p:nvPr>
            <p:ph type="dt" sz="half" idx="14"/>
          </p:nvPr>
        </p:nvSpPr>
        <p:spPr/>
        <p:txBody>
          <a:bodyPr rtlCol="0"/>
          <a:lstStyle/>
          <a:p>
            <a:fld id="{BD910256-AA1F-45E7-9332-174294B017E0}" type="datetimeFigureOut">
              <a:rPr lang="en-GB" smtClean="0"/>
              <a:t>05/10/2023</a:t>
            </a:fld>
            <a:endParaRPr lang="en-GB"/>
          </a:p>
        </p:txBody>
      </p:sp>
      <p:sp>
        <p:nvSpPr>
          <p:cNvPr id="22" name="Slide Number Placeholder 21"/>
          <p:cNvSpPr>
            <a:spLocks noGrp="1"/>
          </p:cNvSpPr>
          <p:nvPr>
            <p:ph type="sldNum" sz="quarter" idx="15"/>
          </p:nvPr>
        </p:nvSpPr>
        <p:spPr/>
        <p:txBody>
          <a:bodyPr rtlCol="0"/>
          <a:lstStyle/>
          <a:p>
            <a:fld id="{3CF19CE5-3B6D-4CDB-A886-C88CF57D7E52}" type="slidenum">
              <a:rPr lang="en-GB" smtClean="0"/>
              <a:t>‹#›</a:t>
            </a:fld>
            <a:endParaRPr lang="en-GB"/>
          </a:p>
        </p:txBody>
      </p:sp>
      <p:sp>
        <p:nvSpPr>
          <p:cNvPr id="23" name="Footer Placeholder 22"/>
          <p:cNvSpPr>
            <a:spLocks noGrp="1"/>
          </p:cNvSpPr>
          <p:nvPr>
            <p:ph type="ftr" sz="quarter" idx="16"/>
          </p:nvPr>
        </p:nvSpPr>
        <p:spPr/>
        <p:txBody>
          <a:bodyPr rtlCol="0"/>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a:t>Click to edit Master title style</a:t>
            </a:r>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BD910256-AA1F-45E7-9332-174294B017E0}" type="datetimeFigureOut">
              <a:rPr lang="en-GB" smtClean="0"/>
              <a:t>05/10/2023</a:t>
            </a:fld>
            <a:endParaRPr lang="en-GB"/>
          </a:p>
        </p:txBody>
      </p:sp>
      <p:sp>
        <p:nvSpPr>
          <p:cNvPr id="18" name="Slide Number Placeholder 17"/>
          <p:cNvSpPr>
            <a:spLocks noGrp="1"/>
          </p:cNvSpPr>
          <p:nvPr>
            <p:ph type="sldNum" sz="quarter" idx="11"/>
          </p:nvPr>
        </p:nvSpPr>
        <p:spPr/>
        <p:txBody>
          <a:bodyPr rtlCol="0"/>
          <a:lstStyle/>
          <a:p>
            <a:fld id="{3CF19CE5-3B6D-4CDB-A886-C88CF57D7E52}" type="slidenum">
              <a:rPr lang="en-GB" smtClean="0"/>
              <a:t>‹#›</a:t>
            </a:fld>
            <a:endParaRPr lang="en-GB"/>
          </a:p>
        </p:txBody>
      </p:sp>
      <p:sp>
        <p:nvSpPr>
          <p:cNvPr id="21" name="Footer Placeholder 20"/>
          <p:cNvSpPr>
            <a:spLocks noGrp="1"/>
          </p:cNvSpPr>
          <p:nvPr>
            <p:ph type="ftr" sz="quarter" idx="12"/>
          </p:nvPr>
        </p:nvSpPr>
        <p:spPr/>
        <p:txBody>
          <a:bodyPr rtlCol="0"/>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D910256-AA1F-45E7-9332-174294B017E0}" type="datetimeFigureOut">
              <a:rPr lang="en-GB" smtClean="0"/>
              <a:t>05/10/2023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F19CE5-3B6D-4CDB-A886-C88CF57D7E52}"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D910256-AA1F-45E7-9332-174294B017E0}" type="datetimeFigureOut">
              <a:rPr lang="en-GB" smtClean="0"/>
              <a:t>05/10/2023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F19CE5-3B6D-4CDB-A886-C88CF57D7E52}"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BD910256-AA1F-45E7-9332-174294B017E0}" type="datetimeFigureOut">
              <a:rPr lang="en-GB" smtClean="0"/>
              <a:t>05/10/2023</a:t>
            </a:fld>
            <a:endParaRPr lang="en-GB"/>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GB"/>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3CF19CE5-3B6D-4CDB-A886-C88CF57D7E52}"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8.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9.jpeg"/></Relationships>
</file>

<file path=ppt/slides/_rels/slide2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hyperlink" Target="https://www.youtube.com/watch?v=gZ0lbvTsvnI" TargetMode="External"/><Relationship Id="rId2" Type="http://schemas.openxmlformats.org/officeDocument/2006/relationships/hyperlink" Target="https://youtu.be/224K0WrcJhA" TargetMode="Externa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11.wmf"/><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www.lancs.ac.uk/depts/celt/sldc/materials.writing/referencing.h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771800" y="457200"/>
            <a:ext cx="6222848" cy="4648200"/>
          </a:xfrm>
        </p:spPr>
        <p:txBody>
          <a:bodyPr vert="horz" lIns="91440" tIns="45720" rIns="91440" bIns="45720" anchor="b">
            <a:normAutofit/>
          </a:bodyPr>
          <a:lstStyle/>
          <a:p>
            <a:pPr algn="ctr"/>
            <a:r>
              <a:rPr lang="en-GB" sz="3600" dirty="0">
                <a:solidFill>
                  <a:schemeClr val="accent1"/>
                </a:solidFill>
                <a:latin typeface="Arial"/>
                <a:cs typeface="Arial"/>
              </a:rPr>
              <a:t>ECES4012/C</a:t>
            </a:r>
            <a:br>
              <a:rPr lang="en-GB" sz="3600" dirty="0">
                <a:latin typeface="Arial" panose="020B0604020202020204" pitchFamily="34" charset="0"/>
                <a:cs typeface="Arial" panose="020B0604020202020204" pitchFamily="34" charset="0"/>
              </a:rPr>
            </a:br>
            <a:r>
              <a:rPr lang="en-GB" sz="3600" dirty="0" err="1">
                <a:solidFill>
                  <a:schemeClr val="accent1"/>
                </a:solidFill>
                <a:latin typeface="Arial"/>
                <a:cs typeface="Arial"/>
              </a:rPr>
              <a:t>Sicrhau</a:t>
            </a:r>
            <a:r>
              <a:rPr lang="en-GB" sz="3600" dirty="0">
                <a:solidFill>
                  <a:schemeClr val="accent1"/>
                </a:solidFill>
                <a:latin typeface="Arial"/>
                <a:cs typeface="Arial"/>
              </a:rPr>
              <a:t> </a:t>
            </a:r>
            <a:r>
              <a:rPr lang="en-GB" sz="3600" dirty="0" err="1">
                <a:solidFill>
                  <a:schemeClr val="accent1"/>
                </a:solidFill>
                <a:latin typeface="Arial"/>
                <a:cs typeface="Arial"/>
              </a:rPr>
              <a:t>Sgiliau</a:t>
            </a:r>
            <a:r>
              <a:rPr lang="en-GB" sz="3600" dirty="0">
                <a:solidFill>
                  <a:schemeClr val="accent1"/>
                </a:solidFill>
                <a:latin typeface="Arial"/>
                <a:cs typeface="Arial"/>
              </a:rPr>
              <a:t> </a:t>
            </a:r>
            <a:r>
              <a:rPr lang="en-GB" sz="3600" dirty="0" err="1">
                <a:solidFill>
                  <a:schemeClr val="accent1"/>
                </a:solidFill>
                <a:latin typeface="Arial"/>
                <a:cs typeface="Arial"/>
              </a:rPr>
              <a:t>Astudio</a:t>
            </a:r>
            <a:r>
              <a:rPr lang="en-GB" sz="3600" dirty="0">
                <a:solidFill>
                  <a:schemeClr val="accent1"/>
                </a:solidFill>
                <a:latin typeface="Arial"/>
                <a:cs typeface="Arial"/>
              </a:rPr>
              <a:t> </a:t>
            </a:r>
            <a:r>
              <a:rPr lang="en-GB" sz="3600">
                <a:solidFill>
                  <a:schemeClr val="accent1"/>
                </a:solidFill>
                <a:latin typeface="Arial"/>
                <a:cs typeface="Arial"/>
              </a:rPr>
              <a:t>Llwyddiannus</a:t>
            </a:r>
            <a:br>
              <a:rPr lang="en-GB" sz="3600" dirty="0">
                <a:latin typeface="Arial" panose="020B0604020202020204" pitchFamily="34" charset="0"/>
                <a:cs typeface="Arial" panose="020B0604020202020204" pitchFamily="34" charset="0"/>
              </a:rPr>
            </a:br>
            <a:r>
              <a:rPr lang="en-GB" sz="3600" dirty="0">
                <a:solidFill>
                  <a:schemeClr val="accent1"/>
                </a:solidFill>
                <a:latin typeface="Arial"/>
                <a:cs typeface="Arial"/>
              </a:rPr>
              <a:t>Securing Successful Study Skills</a:t>
            </a:r>
            <a:br>
              <a:rPr lang="en-GB" sz="3600" dirty="0">
                <a:latin typeface="Arial" panose="020B0604020202020204" pitchFamily="34" charset="0"/>
                <a:cs typeface="Arial" panose="020B0604020202020204" pitchFamily="34" charset="0"/>
              </a:rPr>
            </a:br>
            <a:endParaRPr lang="en-GB" sz="3600" dirty="0">
              <a:solidFill>
                <a:schemeClr val="accent1"/>
              </a:solidFill>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2771800" y="5661248"/>
            <a:ext cx="6077688" cy="762000"/>
          </a:xfrm>
        </p:spPr>
        <p:txBody>
          <a:bodyPr/>
          <a:lstStyle/>
          <a:p>
            <a:r>
              <a:rPr lang="en-GB" dirty="0" err="1">
                <a:solidFill>
                  <a:schemeClr val="accent1"/>
                </a:solidFill>
                <a:latin typeface="Arial" panose="020B0604020202020204" pitchFamily="34" charset="0"/>
                <a:cs typeface="Arial" panose="020B0604020202020204" pitchFamily="34" charset="0"/>
              </a:rPr>
              <a:t>Sesiwn</a:t>
            </a:r>
            <a:r>
              <a:rPr lang="en-GB" dirty="0">
                <a:solidFill>
                  <a:schemeClr val="accent1"/>
                </a:solidFill>
                <a:latin typeface="Arial" panose="020B0604020202020204" pitchFamily="34" charset="0"/>
                <a:cs typeface="Arial" panose="020B0604020202020204" pitchFamily="34" charset="0"/>
              </a:rPr>
              <a:t> 4 </a:t>
            </a:r>
            <a:r>
              <a:rPr lang="en-GB" dirty="0">
                <a:latin typeface="Arial" panose="020B0604020202020204" pitchFamily="34" charset="0"/>
                <a:cs typeface="Arial" panose="020B0604020202020204" pitchFamily="34" charset="0"/>
              </a:rPr>
              <a:t>/ Session 4  </a:t>
            </a:r>
          </a:p>
        </p:txBody>
      </p:sp>
    </p:spTree>
    <p:extLst>
      <p:ext uri="{BB962C8B-B14F-4D97-AF65-F5344CB8AC3E}">
        <p14:creationId xmlns:p14="http://schemas.microsoft.com/office/powerpoint/2010/main" val="42003544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AFC96-F221-CA86-8C74-FA3FA5177789}"/>
              </a:ext>
            </a:extLst>
          </p:cNvPr>
          <p:cNvSpPr>
            <a:spLocks noGrp="1"/>
          </p:cNvSpPr>
          <p:nvPr>
            <p:ph type="title"/>
          </p:nvPr>
        </p:nvSpPr>
        <p:spPr/>
        <p:txBody>
          <a:bodyPr vert="horz" lIns="91440" tIns="45720" rIns="91440" bIns="45720" anchor="b">
            <a:normAutofit/>
          </a:bodyPr>
          <a:lstStyle/>
          <a:p>
            <a:pPr algn="ctr"/>
            <a:r>
              <a:rPr lang="en-US" dirty="0">
                <a:solidFill>
                  <a:schemeClr val="accent1"/>
                </a:solidFill>
                <a:cs typeface="Arial"/>
              </a:rPr>
              <a:t>Amcan(ion)</a:t>
            </a:r>
            <a:br>
              <a:rPr lang="en-US" dirty="0">
                <a:solidFill>
                  <a:schemeClr val="accent1"/>
                </a:solidFill>
                <a:cs typeface="Arial"/>
              </a:rPr>
            </a:br>
            <a:r>
              <a:rPr lang="en-US" dirty="0">
                <a:solidFill>
                  <a:schemeClr val="tx1"/>
                </a:solidFill>
                <a:cs typeface="Arial"/>
              </a:rPr>
              <a:t>Aims</a:t>
            </a:r>
          </a:p>
        </p:txBody>
      </p:sp>
      <p:sp>
        <p:nvSpPr>
          <p:cNvPr id="3" name="Content Placeholder 2">
            <a:extLst>
              <a:ext uri="{FF2B5EF4-FFF2-40B4-BE49-F238E27FC236}">
                <a16:creationId xmlns:a16="http://schemas.microsoft.com/office/drawing/2014/main" id="{8EE339A4-01A3-BACC-8CE6-B980EF9C98DA}"/>
              </a:ext>
            </a:extLst>
          </p:cNvPr>
          <p:cNvSpPr>
            <a:spLocks noGrp="1"/>
          </p:cNvSpPr>
          <p:nvPr>
            <p:ph sz="quarter" idx="1"/>
          </p:nvPr>
        </p:nvSpPr>
        <p:spPr>
          <a:xfrm>
            <a:off x="457200" y="1600200"/>
            <a:ext cx="3514725" cy="4873752"/>
          </a:xfrm>
        </p:spPr>
        <p:txBody>
          <a:bodyPr vert="horz" lIns="91440" tIns="45720" rIns="91440" bIns="45720" anchor="t">
            <a:normAutofit/>
          </a:bodyPr>
          <a:lstStyle/>
          <a:p>
            <a:pPr algn="just"/>
            <a:endParaRPr lang="en-US">
              <a:cs typeface="Arial"/>
            </a:endParaRPr>
          </a:p>
          <a:p>
            <a:pPr algn="just"/>
            <a:r>
              <a:rPr lang="cy-GB" dirty="0">
                <a:cs typeface="Arial"/>
              </a:rPr>
              <a:t>Cyflwyno sgiliau academaidd addysg uwch a fydd yn ffurfio sylfeini ar gyfer cwblhau'r rhaglen radd yn llwyddiannus a chefnogi cyflogaeth yn y dyfodol.</a:t>
            </a:r>
            <a:endParaRPr lang="en-US" dirty="0">
              <a:cs typeface="Arial"/>
            </a:endParaRPr>
          </a:p>
          <a:p>
            <a:endParaRPr lang="en-US" dirty="0">
              <a:cs typeface="Arial"/>
            </a:endParaRPr>
          </a:p>
        </p:txBody>
      </p:sp>
      <p:sp>
        <p:nvSpPr>
          <p:cNvPr id="4" name="TextBox 3">
            <a:extLst>
              <a:ext uri="{FF2B5EF4-FFF2-40B4-BE49-F238E27FC236}">
                <a16:creationId xmlns:a16="http://schemas.microsoft.com/office/drawing/2014/main" id="{A7F7FD92-07E4-88BC-ADAC-6DE6CB470700}"/>
              </a:ext>
            </a:extLst>
          </p:cNvPr>
          <p:cNvSpPr txBox="1"/>
          <p:nvPr/>
        </p:nvSpPr>
        <p:spPr>
          <a:xfrm>
            <a:off x="4417218" y="2143124"/>
            <a:ext cx="3702843"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Courier New"/>
              <a:buChar char="o"/>
            </a:pPr>
            <a:r>
              <a:rPr lang="en-GB" sz="2400" dirty="0">
                <a:cs typeface="Arial"/>
              </a:rPr>
              <a:t>To introduce higher education academic skills which will form the foundations for successful completion of the degree programme and support future employment.</a:t>
            </a:r>
            <a:endParaRPr lang="en-US" sz="2400" dirty="0">
              <a:cs typeface="Arial"/>
            </a:endParaRPr>
          </a:p>
        </p:txBody>
      </p:sp>
      <p:sp>
        <p:nvSpPr>
          <p:cNvPr id="5" name="Rectangle 4">
            <a:extLst>
              <a:ext uri="{FF2B5EF4-FFF2-40B4-BE49-F238E27FC236}">
                <a16:creationId xmlns:a16="http://schemas.microsoft.com/office/drawing/2014/main" id="{E11DE5C3-B902-8CFA-79EF-F157E167EF1E}"/>
              </a:ext>
            </a:extLst>
          </p:cNvPr>
          <p:cNvSpPr/>
          <p:nvPr/>
        </p:nvSpPr>
        <p:spPr>
          <a:xfrm>
            <a:off x="4298155" y="1990725"/>
            <a:ext cx="3990975" cy="3571875"/>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675ED5FB-C1CF-2317-A5AF-B2260262D8BD}"/>
              </a:ext>
            </a:extLst>
          </p:cNvPr>
          <p:cNvSpPr/>
          <p:nvPr/>
        </p:nvSpPr>
        <p:spPr>
          <a:xfrm>
            <a:off x="416718" y="1988343"/>
            <a:ext cx="3714750" cy="3571875"/>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111262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Deilliannau</a:t>
            </a:r>
            <a:r>
              <a:rPr lang="en-GB" dirty="0">
                <a:solidFill>
                  <a:schemeClr val="accent1"/>
                </a:solidFill>
              </a:rPr>
              <a:t> </a:t>
            </a:r>
            <a:r>
              <a:rPr lang="en-GB" dirty="0" err="1">
                <a:solidFill>
                  <a:schemeClr val="accent1"/>
                </a:solidFill>
              </a:rPr>
              <a:t>Dysgu</a:t>
            </a:r>
            <a:r>
              <a:rPr lang="en-GB" dirty="0">
                <a:solidFill>
                  <a:schemeClr val="accent1"/>
                </a:solidFill>
              </a:rPr>
              <a:t> </a:t>
            </a:r>
            <a:br>
              <a:rPr lang="en-GB" dirty="0">
                <a:solidFill>
                  <a:schemeClr val="accent1"/>
                </a:solidFill>
              </a:rPr>
            </a:br>
            <a:r>
              <a:rPr lang="en-GB" dirty="0">
                <a:solidFill>
                  <a:schemeClr val="tx1"/>
                </a:solidFill>
              </a:rPr>
              <a:t>Learning Outcomes </a:t>
            </a:r>
            <a:endParaRPr lang="en-GB" dirty="0">
              <a:solidFill>
                <a:schemeClr val="accent1"/>
              </a:solidFill>
            </a:endParaRPr>
          </a:p>
        </p:txBody>
      </p:sp>
      <p:sp>
        <p:nvSpPr>
          <p:cNvPr id="3" name="Content Placeholder 2"/>
          <p:cNvSpPr>
            <a:spLocks noGrp="1"/>
          </p:cNvSpPr>
          <p:nvPr>
            <p:ph sz="quarter" idx="1"/>
          </p:nvPr>
        </p:nvSpPr>
        <p:spPr/>
        <p:style>
          <a:lnRef idx="2">
            <a:schemeClr val="accent1"/>
          </a:lnRef>
          <a:fillRef idx="1">
            <a:schemeClr val="lt1"/>
          </a:fillRef>
          <a:effectRef idx="0">
            <a:schemeClr val="accent1"/>
          </a:effectRef>
          <a:fontRef idx="minor">
            <a:schemeClr val="dk1"/>
          </a:fontRef>
        </p:style>
        <p:txBody>
          <a:bodyPr>
            <a:normAutofit/>
          </a:bodyPr>
          <a:lstStyle/>
          <a:p>
            <a:pPr lvl="0"/>
            <a:r>
              <a:rPr lang="cy-GB" dirty="0"/>
              <a:t>ymgymryd â darllen, ysgrifennu a chyfeirnodi academaidd a chydnabod pwysigrwydd hynny, a datblygu hyder wrth gyfathrebu a chyflwyno i gynulleidfaoedd gwahanol ac i ddibenion gwahanol; </a:t>
            </a:r>
            <a:endParaRPr lang="en-GB" dirty="0"/>
          </a:p>
          <a:p>
            <a:endParaRPr lang="en-GB" dirty="0"/>
          </a:p>
        </p:txBody>
      </p:sp>
      <p:sp>
        <p:nvSpPr>
          <p:cNvPr id="4" name="Content Placeholder 3"/>
          <p:cNvSpPr>
            <a:spLocks noGrp="1"/>
          </p:cNvSpPr>
          <p:nvPr>
            <p:ph sz="quarter" idx="2"/>
          </p:nvPr>
        </p:nvSpPr>
        <p:spPr/>
        <p:style>
          <a:lnRef idx="2">
            <a:schemeClr val="dk1"/>
          </a:lnRef>
          <a:fillRef idx="1">
            <a:schemeClr val="lt1"/>
          </a:fillRef>
          <a:effectRef idx="0">
            <a:schemeClr val="dk1"/>
          </a:effectRef>
          <a:fontRef idx="minor">
            <a:schemeClr val="dk1"/>
          </a:fontRef>
        </p:style>
        <p:txBody>
          <a:bodyPr>
            <a:normAutofit/>
          </a:bodyPr>
          <a:lstStyle/>
          <a:p>
            <a:pPr lvl="0"/>
            <a:r>
              <a:rPr lang="en-GB" dirty="0"/>
              <a:t>Engage in, and recognise the importance of academic reading, writing, referencing and develop confidence in communication and presenting to different audiences and for different purposes; </a:t>
            </a:r>
          </a:p>
          <a:p>
            <a:endParaRPr lang="en-GB" dirty="0"/>
          </a:p>
        </p:txBody>
      </p:sp>
    </p:spTree>
    <p:extLst>
      <p:ext uri="{BB962C8B-B14F-4D97-AF65-F5344CB8AC3E}">
        <p14:creationId xmlns:p14="http://schemas.microsoft.com/office/powerpoint/2010/main" val="24256512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Deilliannau</a:t>
            </a:r>
            <a:r>
              <a:rPr lang="en-GB" dirty="0">
                <a:solidFill>
                  <a:schemeClr val="accent1"/>
                </a:solidFill>
              </a:rPr>
              <a:t> </a:t>
            </a:r>
            <a:r>
              <a:rPr lang="en-GB" dirty="0" err="1">
                <a:solidFill>
                  <a:schemeClr val="accent1"/>
                </a:solidFill>
              </a:rPr>
              <a:t>Dysgu</a:t>
            </a:r>
            <a:r>
              <a:rPr lang="en-GB" dirty="0">
                <a:solidFill>
                  <a:schemeClr val="accent1"/>
                </a:solidFill>
              </a:rPr>
              <a:t> </a:t>
            </a:r>
            <a:br>
              <a:rPr lang="en-GB" dirty="0">
                <a:solidFill>
                  <a:schemeClr val="accent1"/>
                </a:solidFill>
              </a:rPr>
            </a:br>
            <a:r>
              <a:rPr lang="en-GB" dirty="0">
                <a:solidFill>
                  <a:schemeClr val="tx1"/>
                </a:solidFill>
              </a:rPr>
              <a:t>Learning Outcomes </a:t>
            </a:r>
            <a:endParaRPr lang="en-GB" dirty="0"/>
          </a:p>
        </p:txBody>
      </p:sp>
      <p:sp>
        <p:nvSpPr>
          <p:cNvPr id="3" name="Content Placeholder 2"/>
          <p:cNvSpPr>
            <a:spLocks noGrp="1"/>
          </p:cNvSpPr>
          <p:nvPr>
            <p:ph sz="quarter" idx="1"/>
          </p:nvPr>
        </p:nvSpPr>
        <p:spPr>
          <a:xfrm>
            <a:off x="457200" y="4149080"/>
            <a:ext cx="3657600" cy="2023120"/>
          </a:xfrm>
        </p:spPr>
        <p:style>
          <a:lnRef idx="2">
            <a:schemeClr val="accent1"/>
          </a:lnRef>
          <a:fillRef idx="1">
            <a:schemeClr val="lt1"/>
          </a:fillRef>
          <a:effectRef idx="0">
            <a:schemeClr val="accent1"/>
          </a:effectRef>
          <a:fontRef idx="minor">
            <a:schemeClr val="dk1"/>
          </a:fontRef>
        </p:style>
        <p:txBody>
          <a:bodyPr vert="horz" lIns="91440" tIns="45720" rIns="91440" bIns="45720" anchor="t">
            <a:normAutofit/>
          </a:bodyPr>
          <a:lstStyle/>
          <a:p>
            <a:r>
              <a:rPr lang="cy-GB" sz="2000" dirty="0">
                <a:cs typeface="Arial"/>
              </a:rPr>
              <a:t> Datblygu arddulliau a systemau cyfathrebu effeithiol drwy ddatblygu sgiliau cymhwysedd digidol yn unol â gofynion academaidd y rhaglen.</a:t>
            </a:r>
            <a:endParaRPr lang="cy-GB" sz="1100" dirty="0">
              <a:cs typeface="Arial"/>
            </a:endParaRPr>
          </a:p>
          <a:p>
            <a:pPr hangingPunct="0"/>
            <a:endParaRPr lang="en-GB" dirty="0"/>
          </a:p>
          <a:p>
            <a:endParaRPr lang="en-GB" dirty="0"/>
          </a:p>
        </p:txBody>
      </p:sp>
      <p:sp>
        <p:nvSpPr>
          <p:cNvPr id="4" name="Content Placeholder 3"/>
          <p:cNvSpPr>
            <a:spLocks noGrp="1"/>
          </p:cNvSpPr>
          <p:nvPr>
            <p:ph sz="quarter" idx="2"/>
          </p:nvPr>
        </p:nvSpPr>
        <p:spPr>
          <a:xfrm>
            <a:off x="4270248" y="4149080"/>
            <a:ext cx="3657600" cy="2023120"/>
          </a:xfrm>
        </p:spPr>
        <p:style>
          <a:lnRef idx="2">
            <a:schemeClr val="dk1"/>
          </a:lnRef>
          <a:fillRef idx="1">
            <a:schemeClr val="lt1"/>
          </a:fillRef>
          <a:effectRef idx="0">
            <a:schemeClr val="dk1"/>
          </a:effectRef>
          <a:fontRef idx="minor">
            <a:schemeClr val="dk1"/>
          </a:fontRef>
        </p:style>
        <p:txBody>
          <a:bodyPr vert="horz" lIns="91440" tIns="45720" rIns="91440" bIns="45720" anchor="t">
            <a:normAutofit/>
          </a:bodyPr>
          <a:lstStyle/>
          <a:p>
            <a:r>
              <a:rPr lang="en-GB" sz="2000" dirty="0">
                <a:cs typeface="Arial"/>
              </a:rPr>
              <a:t>Develop effective communication styles and systems and develop digital competency skills in line with the academic demands of the programme.</a:t>
            </a:r>
            <a:endParaRPr lang="en-GB" sz="1100" dirty="0">
              <a:cs typeface="Arial"/>
            </a:endParaRPr>
          </a:p>
        </p:txBody>
      </p:sp>
      <p:pic>
        <p:nvPicPr>
          <p:cNvPr id="5" name="Picture 4"/>
          <p:cNvPicPr>
            <a:picLocks noChangeAspect="1"/>
          </p:cNvPicPr>
          <p:nvPr/>
        </p:nvPicPr>
        <p:blipFill>
          <a:blip r:embed="rId2"/>
          <a:stretch>
            <a:fillRect/>
          </a:stretch>
        </p:blipFill>
        <p:spPr>
          <a:xfrm>
            <a:off x="3215444" y="1791779"/>
            <a:ext cx="1951112" cy="1951112"/>
          </a:xfrm>
          <a:prstGeom prst="rect">
            <a:avLst/>
          </a:prstGeom>
        </p:spPr>
      </p:pic>
    </p:spTree>
    <p:extLst>
      <p:ext uri="{BB962C8B-B14F-4D97-AF65-F5344CB8AC3E}">
        <p14:creationId xmlns:p14="http://schemas.microsoft.com/office/powerpoint/2010/main" val="34005589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Gorolwg</a:t>
            </a:r>
            <a:r>
              <a:rPr lang="en-GB" dirty="0">
                <a:solidFill>
                  <a:schemeClr val="accent1"/>
                </a:solidFill>
              </a:rPr>
              <a:t> </a:t>
            </a:r>
            <a:br>
              <a:rPr lang="en-GB" dirty="0">
                <a:solidFill>
                  <a:schemeClr val="accent1"/>
                </a:solidFill>
              </a:rPr>
            </a:br>
            <a:r>
              <a:rPr lang="en-GB" dirty="0"/>
              <a:t> Overview</a:t>
            </a:r>
          </a:p>
        </p:txBody>
      </p:sp>
      <p:sp>
        <p:nvSpPr>
          <p:cNvPr id="4" name="Content Placeholder 3"/>
          <p:cNvSpPr>
            <a:spLocks noGrp="1"/>
          </p:cNvSpPr>
          <p:nvPr>
            <p:ph sz="half" idx="1"/>
          </p:nvPr>
        </p:nvSpPr>
        <p:spPr>
          <a:xfrm>
            <a:off x="457200" y="1600200"/>
            <a:ext cx="3657600" cy="3052936"/>
          </a:xfrm>
        </p:spPr>
        <p:style>
          <a:lnRef idx="2">
            <a:schemeClr val="accent4"/>
          </a:lnRef>
          <a:fillRef idx="1">
            <a:schemeClr val="lt1"/>
          </a:fillRef>
          <a:effectRef idx="0">
            <a:schemeClr val="accent4"/>
          </a:effectRef>
          <a:fontRef idx="minor">
            <a:schemeClr val="dk1"/>
          </a:fontRef>
        </p:style>
        <p:txBody>
          <a:bodyPr/>
          <a:lstStyle/>
          <a:p>
            <a:r>
              <a:rPr lang="en-GB" dirty="0" err="1">
                <a:latin typeface="Arial" panose="020B0604020202020204" pitchFamily="34" charset="0"/>
                <a:cs typeface="Arial" panose="020B0604020202020204" pitchFamily="34" charset="0"/>
              </a:rPr>
              <a:t>Cyfeirnodi</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Osgoi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llên-ladrad</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rhain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sgiliau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hanfodol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goroesi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prifysgol</a:t>
            </a:r>
            <a:r>
              <a:rPr lang="en-GB" dirty="0">
                <a:latin typeface="Arial" panose="020B0604020202020204" pitchFamily="34" charset="0"/>
                <a:cs typeface="Arial" panose="020B0604020202020204" pitchFamily="34" charset="0"/>
              </a:rPr>
              <a:t> </a:t>
            </a:r>
          </a:p>
          <a:p>
            <a:r>
              <a:rPr lang="en-GB" dirty="0" err="1">
                <a:latin typeface="Arial" panose="020B0604020202020204" pitchFamily="34" charset="0"/>
                <a:cs typeface="Arial" panose="020B0604020202020204" pitchFamily="34" charset="0"/>
              </a:rPr>
              <a:t>Gweler</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llawlyfr</a:t>
            </a:r>
            <a:endParaRPr lang="en-GB" dirty="0">
              <a:latin typeface="Arial" panose="020B0604020202020204" pitchFamily="34" charset="0"/>
              <a:cs typeface="Arial" panose="020B0604020202020204" pitchFamily="34" charset="0"/>
            </a:endParaRPr>
          </a:p>
        </p:txBody>
      </p:sp>
      <p:sp>
        <p:nvSpPr>
          <p:cNvPr id="5" name="Content Placeholder 4"/>
          <p:cNvSpPr>
            <a:spLocks noGrp="1"/>
          </p:cNvSpPr>
          <p:nvPr>
            <p:ph sz="half" idx="2"/>
          </p:nvPr>
        </p:nvSpPr>
        <p:spPr>
          <a:xfrm>
            <a:off x="4270248" y="1600200"/>
            <a:ext cx="3657600" cy="3052936"/>
          </a:xfrm>
        </p:spPr>
        <p:style>
          <a:lnRef idx="2">
            <a:schemeClr val="dk1"/>
          </a:lnRef>
          <a:fillRef idx="1">
            <a:schemeClr val="lt1"/>
          </a:fillRef>
          <a:effectRef idx="0">
            <a:schemeClr val="dk1"/>
          </a:effectRef>
          <a:fontRef idx="minor">
            <a:schemeClr val="dk1"/>
          </a:fontRef>
        </p:style>
        <p:txBody>
          <a:bodyPr/>
          <a:lstStyle/>
          <a:p>
            <a:r>
              <a:rPr lang="en-GB" i="1" dirty="0">
                <a:latin typeface="Arial" panose="020B0604020202020204" pitchFamily="34" charset="0"/>
                <a:cs typeface="Arial" panose="020B0604020202020204" pitchFamily="34" charset="0"/>
              </a:rPr>
              <a:t>Referencing</a:t>
            </a:r>
          </a:p>
          <a:p>
            <a:r>
              <a:rPr lang="en-GB" i="1" dirty="0">
                <a:latin typeface="Arial" panose="020B0604020202020204" pitchFamily="34" charset="0"/>
                <a:cs typeface="Arial" panose="020B0604020202020204" pitchFamily="34" charset="0"/>
              </a:rPr>
              <a:t>Avoiding plagiarism</a:t>
            </a:r>
          </a:p>
          <a:p>
            <a:r>
              <a:rPr lang="en-GB" i="1" dirty="0">
                <a:latin typeface="Arial" panose="020B0604020202020204" pitchFamily="34" charset="0"/>
                <a:cs typeface="Arial" panose="020B0604020202020204" pitchFamily="34" charset="0"/>
              </a:rPr>
              <a:t>These are essential survival skills for university</a:t>
            </a:r>
          </a:p>
          <a:p>
            <a:r>
              <a:rPr lang="en-GB" i="1" dirty="0">
                <a:latin typeface="Arial" panose="020B0604020202020204" pitchFamily="34" charset="0"/>
                <a:cs typeface="Arial" panose="020B0604020202020204" pitchFamily="34" charset="0"/>
              </a:rPr>
              <a:t>Refer to referencing handbook</a:t>
            </a:r>
          </a:p>
        </p:txBody>
      </p:sp>
      <p:pic>
        <p:nvPicPr>
          <p:cNvPr id="1026" name="Picture 2" descr="C:\Users\l.roberts\AppData\Local\Microsoft\Windows\Temporary Internet Files\Content.IE5\EEQLKL9O\MP900448290[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92723" y="4953000"/>
            <a:ext cx="4558553" cy="1752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11299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dirty="0" err="1">
                <a:solidFill>
                  <a:schemeClr val="accent1"/>
                </a:solidFill>
              </a:rPr>
              <a:t>Cyfeirnodi</a:t>
            </a:r>
            <a:r>
              <a:rPr lang="en-GB" dirty="0">
                <a:solidFill>
                  <a:schemeClr val="accent1"/>
                </a:solidFill>
              </a:rPr>
              <a:t> </a:t>
            </a:r>
            <a:br>
              <a:rPr lang="en-GB" dirty="0">
                <a:solidFill>
                  <a:schemeClr val="accent1"/>
                </a:solidFill>
              </a:rPr>
            </a:br>
            <a:r>
              <a:rPr lang="en-GB" dirty="0"/>
              <a:t> Referencing</a:t>
            </a:r>
          </a:p>
        </p:txBody>
      </p:sp>
      <p:sp>
        <p:nvSpPr>
          <p:cNvPr id="5" name="Content Placeholder 4"/>
          <p:cNvSpPr>
            <a:spLocks noGrp="1"/>
          </p:cNvSpPr>
          <p:nvPr>
            <p:ph sz="half" idx="1"/>
          </p:nvPr>
        </p:nvSpPr>
        <p:spPr>
          <a:xfrm>
            <a:off x="323528" y="1700808"/>
            <a:ext cx="4038600" cy="4572000"/>
          </a:xfrm>
        </p:spPr>
        <p:style>
          <a:lnRef idx="2">
            <a:schemeClr val="accent4"/>
          </a:lnRef>
          <a:fillRef idx="1">
            <a:schemeClr val="lt1"/>
          </a:fillRef>
          <a:effectRef idx="0">
            <a:schemeClr val="accent4"/>
          </a:effectRef>
          <a:fontRef idx="minor">
            <a:schemeClr val="dk1"/>
          </a:fontRef>
        </p:style>
        <p:txBody>
          <a:bodyPr>
            <a:normAutofit lnSpcReduction="10000"/>
          </a:bodyPr>
          <a:lstStyle/>
          <a:p>
            <a:pPr marL="365760" indent="-256032">
              <a:lnSpc>
                <a:spcPct val="110000"/>
              </a:lnSpc>
              <a:buFont typeface="Wingdings 3"/>
              <a:buChar char=""/>
              <a:defRPr/>
            </a:pPr>
            <a:r>
              <a:rPr lang="en-US" dirty="0" err="1">
                <a:latin typeface="Arial" panose="020B0604020202020204" pitchFamily="34" charset="0"/>
                <a:cs typeface="Arial" panose="020B0604020202020204" pitchFamily="34" charset="0"/>
              </a:rPr>
              <a:t>Mewn</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ysgrifennu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academaidd</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mae’n</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hanfodol</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eich</a:t>
            </a:r>
            <a:r>
              <a:rPr lang="en-US" dirty="0">
                <a:latin typeface="Arial" panose="020B0604020202020204" pitchFamily="34" charset="0"/>
                <a:cs typeface="Arial" panose="020B0604020202020204" pitchFamily="34" charset="0"/>
              </a:rPr>
              <a:t> bod </a:t>
            </a:r>
            <a:r>
              <a:rPr lang="en-US" dirty="0" err="1">
                <a:latin typeface="Arial" panose="020B0604020202020204" pitchFamily="34" charset="0"/>
                <a:cs typeface="Arial" panose="020B0604020202020204" pitchFamily="34" charset="0"/>
              </a:rPr>
              <a:t>yn</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gwneud</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yn</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eglur</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beth</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yw</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eich</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syniadau</a:t>
            </a:r>
            <a:r>
              <a:rPr lang="en-US" dirty="0">
                <a:latin typeface="Arial" panose="020B0604020202020204" pitchFamily="34" charset="0"/>
                <a:cs typeface="Arial" panose="020B0604020202020204" pitchFamily="34" charset="0"/>
              </a:rPr>
              <a:t> chi a </a:t>
            </a:r>
            <a:r>
              <a:rPr lang="en-US" dirty="0" err="1">
                <a:latin typeface="Arial" panose="020B0604020202020204" pitchFamily="34" charset="0"/>
                <a:cs typeface="Arial" panose="020B0604020202020204" pitchFamily="34" charset="0"/>
              </a:rPr>
              <a:t>beth</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yw</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syniadau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pobl</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eraill</a:t>
            </a:r>
            <a:endParaRPr lang="en-US" dirty="0">
              <a:latin typeface="Arial" panose="020B0604020202020204" pitchFamily="34" charset="0"/>
              <a:cs typeface="Arial" panose="020B0604020202020204" pitchFamily="34" charset="0"/>
            </a:endParaRPr>
          </a:p>
          <a:p>
            <a:pPr marL="365760" indent="-256032">
              <a:lnSpc>
                <a:spcPct val="110000"/>
              </a:lnSpc>
              <a:buFont typeface="Wingdings 3"/>
              <a:buChar char=""/>
              <a:defRPr/>
            </a:pPr>
            <a:r>
              <a:rPr lang="en-US" dirty="0">
                <a:latin typeface="Arial" panose="020B0604020202020204" pitchFamily="34" charset="0"/>
                <a:cs typeface="Arial" panose="020B0604020202020204" pitchFamily="34" charset="0"/>
              </a:rPr>
              <a:t>Mae ‘</a:t>
            </a:r>
            <a:r>
              <a:rPr lang="en-US" dirty="0" err="1">
                <a:latin typeface="Arial" panose="020B0604020202020204" pitchFamily="34" charset="0"/>
                <a:cs typeface="Arial" panose="020B0604020202020204" pitchFamily="34" charset="0"/>
              </a:rPr>
              <a:t>cyfeirnodi</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neu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ddyfynnu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yn</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golygu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eich</a:t>
            </a:r>
            <a:r>
              <a:rPr lang="en-US" dirty="0">
                <a:latin typeface="Arial" panose="020B0604020202020204" pitchFamily="34" charset="0"/>
                <a:cs typeface="Arial" panose="020B0604020202020204" pitchFamily="34" charset="0"/>
              </a:rPr>
              <a:t> bod </a:t>
            </a:r>
            <a:r>
              <a:rPr lang="en-US" dirty="0" err="1">
                <a:latin typeface="Arial" panose="020B0604020202020204" pitchFamily="34" charset="0"/>
                <a:cs typeface="Arial" panose="020B0604020202020204" pitchFamily="34" charset="0"/>
              </a:rPr>
              <a:t>yn</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dangos</a:t>
            </a:r>
            <a:r>
              <a:rPr lang="en-US" dirty="0">
                <a:latin typeface="Arial" panose="020B0604020202020204" pitchFamily="34" charset="0"/>
                <a:cs typeface="Arial" panose="020B0604020202020204" pitchFamily="34" charset="0"/>
              </a:rPr>
              <a:t> o </a:t>
            </a:r>
            <a:r>
              <a:rPr lang="en-US" dirty="0" err="1">
                <a:latin typeface="Arial" panose="020B0604020202020204" pitchFamily="34" charset="0"/>
                <a:cs typeface="Arial" panose="020B0604020202020204" pitchFamily="34" charset="0"/>
              </a:rPr>
              <a:t>ble</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cawsoch</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eich</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syniadau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a’ch</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gwybodaeth</a:t>
            </a:r>
            <a:endParaRPr lang="en-US" dirty="0">
              <a:latin typeface="Arial" panose="020B0604020202020204" pitchFamily="34" charset="0"/>
              <a:cs typeface="Arial" panose="020B0604020202020204" pitchFamily="34" charset="0"/>
            </a:endParaRPr>
          </a:p>
          <a:p>
            <a:endParaRPr lang="en-GB" dirty="0"/>
          </a:p>
        </p:txBody>
      </p:sp>
      <p:sp>
        <p:nvSpPr>
          <p:cNvPr id="6" name="Content Placeholder 5"/>
          <p:cNvSpPr>
            <a:spLocks noGrp="1"/>
          </p:cNvSpPr>
          <p:nvPr>
            <p:ph sz="half" idx="2"/>
          </p:nvPr>
        </p:nvSpPr>
        <p:spPr>
          <a:xfrm>
            <a:off x="4499992" y="1700808"/>
            <a:ext cx="3657600" cy="4572000"/>
          </a:xfrm>
        </p:spPr>
        <p:style>
          <a:lnRef idx="2">
            <a:schemeClr val="dk1"/>
          </a:lnRef>
          <a:fillRef idx="1">
            <a:schemeClr val="lt1"/>
          </a:fillRef>
          <a:effectRef idx="0">
            <a:schemeClr val="dk1"/>
          </a:effectRef>
          <a:fontRef idx="minor">
            <a:schemeClr val="dk1"/>
          </a:fontRef>
        </p:style>
        <p:txBody>
          <a:bodyPr>
            <a:normAutofit lnSpcReduction="10000"/>
          </a:bodyPr>
          <a:lstStyle/>
          <a:p>
            <a:pPr marL="365760" indent="-256032">
              <a:lnSpc>
                <a:spcPct val="110000"/>
              </a:lnSpc>
              <a:buFont typeface="Wingdings 3"/>
              <a:buChar char=""/>
              <a:defRPr/>
            </a:pPr>
            <a:r>
              <a:rPr lang="en-US" i="1" dirty="0">
                <a:latin typeface="Arial" panose="020B0604020202020204" pitchFamily="34" charset="0"/>
                <a:cs typeface="Arial" panose="020B0604020202020204" pitchFamily="34" charset="0"/>
              </a:rPr>
              <a:t>In academic writing it is vital that you clearly note which are your ideas and which are other people’s ideas</a:t>
            </a:r>
          </a:p>
          <a:p>
            <a:pPr marL="365760" indent="-256032">
              <a:lnSpc>
                <a:spcPct val="110000"/>
              </a:lnSpc>
              <a:buFont typeface="Wingdings 3"/>
              <a:buChar char=""/>
              <a:defRPr/>
            </a:pPr>
            <a:r>
              <a:rPr lang="en-US" i="1" dirty="0">
                <a:latin typeface="Arial" panose="020B0604020202020204" pitchFamily="34" charset="0"/>
                <a:cs typeface="Arial" panose="020B0604020202020204" pitchFamily="34" charset="0"/>
              </a:rPr>
              <a:t>‘Referencing’ or ‘quoting’ means that you are showing where your ideas / information has come from.</a:t>
            </a:r>
          </a:p>
          <a:p>
            <a:endParaRPr lang="en-GB" dirty="0"/>
          </a:p>
        </p:txBody>
      </p:sp>
    </p:spTree>
    <p:extLst>
      <p:ext uri="{BB962C8B-B14F-4D97-AF65-F5344CB8AC3E}">
        <p14:creationId xmlns:p14="http://schemas.microsoft.com/office/powerpoint/2010/main" val="5674621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err="1">
                <a:solidFill>
                  <a:schemeClr val="accent1"/>
                </a:solidFill>
              </a:rPr>
              <a:t>Rhestr</a:t>
            </a:r>
            <a:r>
              <a:rPr lang="en-GB" dirty="0">
                <a:solidFill>
                  <a:schemeClr val="accent1"/>
                </a:solidFill>
              </a:rPr>
              <a:t> </a:t>
            </a:r>
            <a:r>
              <a:rPr lang="en-GB" dirty="0" err="1">
                <a:solidFill>
                  <a:schemeClr val="accent1"/>
                </a:solidFill>
              </a:rPr>
              <a:t>gyfeirnodi</a:t>
            </a:r>
            <a:br>
              <a:rPr lang="en-GB" dirty="0">
                <a:solidFill>
                  <a:schemeClr val="accent1"/>
                </a:solidFill>
              </a:rPr>
            </a:br>
            <a:r>
              <a:rPr lang="en-GB" dirty="0"/>
              <a:t>Reference list</a:t>
            </a:r>
          </a:p>
        </p:txBody>
      </p:sp>
      <p:sp>
        <p:nvSpPr>
          <p:cNvPr id="3" name="Content Placeholder 2"/>
          <p:cNvSpPr>
            <a:spLocks noGrp="1"/>
          </p:cNvSpPr>
          <p:nvPr>
            <p:ph sz="half" idx="1"/>
          </p:nvPr>
        </p:nvSpPr>
        <p:spPr>
          <a:xfrm>
            <a:off x="457200" y="1600200"/>
            <a:ext cx="3657600" cy="2908920"/>
          </a:xfrm>
        </p:spPr>
        <p:style>
          <a:lnRef idx="2">
            <a:schemeClr val="accent2"/>
          </a:lnRef>
          <a:fillRef idx="1">
            <a:schemeClr val="lt1"/>
          </a:fillRef>
          <a:effectRef idx="0">
            <a:schemeClr val="accent2"/>
          </a:effectRef>
          <a:fontRef idx="minor">
            <a:schemeClr val="dk1"/>
          </a:fontRef>
        </p:style>
        <p:txBody>
          <a:bodyPr vert="horz" lIns="91440" tIns="45720" rIns="91440" bIns="45720" anchor="t">
            <a:normAutofit/>
          </a:bodyPr>
          <a:lstStyle/>
          <a:p>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ddiwedd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pob</a:t>
            </a:r>
            <a:r>
              <a:rPr lang="en-GB" dirty="0">
                <a:latin typeface="Arial" panose="020B0604020202020204" pitchFamily="34" charset="0"/>
                <a:cs typeface="Arial" panose="020B0604020202020204" pitchFamily="34" charset="0"/>
              </a:rPr>
              <a:t> darn o </a:t>
            </a:r>
            <a:r>
              <a:rPr lang="en-GB" dirty="0" err="1">
                <a:latin typeface="Arial" panose="020B0604020202020204" pitchFamily="34" charset="0"/>
                <a:cs typeface="Arial" panose="020B0604020202020204" pitchFamily="34" charset="0"/>
              </a:rPr>
              <a:t>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academaidd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angen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rhestr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gyfeirnodi</a:t>
            </a:r>
            <a:endParaRPr lang="en-GB" dirty="0">
              <a:latin typeface="Arial" panose="020B0604020202020204" pitchFamily="34" charset="0"/>
              <a:cs typeface="Arial" panose="020B0604020202020204" pitchFamily="34" charset="0"/>
            </a:endParaRPr>
          </a:p>
          <a:p>
            <a:r>
              <a:rPr lang="en-GB" dirty="0">
                <a:latin typeface="Arial"/>
                <a:cs typeface="Arial"/>
              </a:rPr>
              <a:t>Fe </a:t>
            </a:r>
            <a:r>
              <a:rPr lang="en-GB" dirty="0" err="1">
                <a:latin typeface="Arial"/>
                <a:cs typeface="Arial"/>
              </a:rPr>
              <a:t>fyddwn</a:t>
            </a:r>
            <a:r>
              <a:rPr lang="en-GB" dirty="0">
                <a:latin typeface="Arial"/>
                <a:cs typeface="Arial"/>
              </a:rPr>
              <a:t> </a:t>
            </a:r>
            <a:r>
              <a:rPr lang="en-GB" dirty="0" err="1">
                <a:latin typeface="Arial"/>
                <a:cs typeface="Arial"/>
              </a:rPr>
              <a:t>yn</a:t>
            </a:r>
            <a:r>
              <a:rPr lang="en-GB" dirty="0">
                <a:latin typeface="Arial"/>
                <a:cs typeface="Arial"/>
              </a:rPr>
              <a:t> </a:t>
            </a:r>
            <a:r>
              <a:rPr lang="en-GB" dirty="0" err="1">
                <a:latin typeface="Arial"/>
                <a:cs typeface="Arial"/>
              </a:rPr>
              <a:t>trafod</a:t>
            </a:r>
            <a:r>
              <a:rPr lang="en-GB" dirty="0">
                <a:latin typeface="Arial"/>
                <a:cs typeface="Arial"/>
              </a:rPr>
              <a:t> </a:t>
            </a:r>
            <a:r>
              <a:rPr lang="en-GB" dirty="0" err="1">
                <a:latin typeface="Arial"/>
                <a:cs typeface="Arial"/>
              </a:rPr>
              <a:t>hyn</a:t>
            </a:r>
            <a:r>
              <a:rPr lang="en-GB" dirty="0">
                <a:latin typeface="Arial"/>
                <a:cs typeface="Arial"/>
              </a:rPr>
              <a:t> </a:t>
            </a:r>
            <a:r>
              <a:rPr lang="en-GB" dirty="0" err="1">
                <a:latin typeface="Arial"/>
                <a:cs typeface="Arial"/>
              </a:rPr>
              <a:t>mewn</a:t>
            </a:r>
            <a:r>
              <a:rPr lang="en-GB" dirty="0">
                <a:latin typeface="Arial"/>
                <a:cs typeface="Arial"/>
              </a:rPr>
              <a:t> </a:t>
            </a:r>
            <a:r>
              <a:rPr lang="en-GB" dirty="0" err="1">
                <a:latin typeface="Arial"/>
                <a:cs typeface="Arial"/>
              </a:rPr>
              <a:t>sesiwn</a:t>
            </a:r>
            <a:r>
              <a:rPr lang="en-GB" dirty="0">
                <a:latin typeface="Arial"/>
                <a:cs typeface="Arial"/>
              </a:rPr>
              <a:t> </a:t>
            </a:r>
            <a:r>
              <a:rPr lang="en-GB" dirty="0" err="1">
                <a:latin typeface="Arial"/>
                <a:cs typeface="Arial"/>
              </a:rPr>
              <a:t>dilynol</a:t>
            </a:r>
          </a:p>
        </p:txBody>
      </p:sp>
      <p:sp>
        <p:nvSpPr>
          <p:cNvPr id="4" name="Content Placeholder 3"/>
          <p:cNvSpPr>
            <a:spLocks noGrp="1"/>
          </p:cNvSpPr>
          <p:nvPr>
            <p:ph sz="half" idx="2"/>
          </p:nvPr>
        </p:nvSpPr>
        <p:spPr>
          <a:xfrm>
            <a:off x="4270248" y="1600200"/>
            <a:ext cx="3657600" cy="2908920"/>
          </a:xfrm>
        </p:spPr>
        <p:style>
          <a:lnRef idx="2">
            <a:schemeClr val="dk1"/>
          </a:lnRef>
          <a:fillRef idx="1">
            <a:schemeClr val="lt1"/>
          </a:fillRef>
          <a:effectRef idx="0">
            <a:schemeClr val="dk1"/>
          </a:effectRef>
          <a:fontRef idx="minor">
            <a:schemeClr val="dk1"/>
          </a:fontRef>
        </p:style>
        <p:txBody>
          <a:bodyPr vert="horz" lIns="91440" tIns="45720" rIns="91440" bIns="45720" anchor="t">
            <a:normAutofit/>
          </a:bodyPr>
          <a:lstStyle/>
          <a:p>
            <a:r>
              <a:rPr lang="en-GB" i="1" dirty="0">
                <a:latin typeface="Arial" panose="020B0604020202020204" pitchFamily="34" charset="0"/>
                <a:cs typeface="Arial" panose="020B0604020202020204" pitchFamily="34" charset="0"/>
              </a:rPr>
              <a:t>At the end of each piece of academic work, a reference list is required</a:t>
            </a:r>
          </a:p>
          <a:p>
            <a:r>
              <a:rPr lang="en-GB" i="1" dirty="0">
                <a:latin typeface="Arial"/>
                <a:cs typeface="Arial"/>
              </a:rPr>
              <a:t>We will discuss this in a </a:t>
            </a:r>
            <a:r>
              <a:rPr lang="en-GB" i="1" dirty="0" err="1">
                <a:latin typeface="Arial"/>
                <a:cs typeface="Arial"/>
              </a:rPr>
              <a:t>futute</a:t>
            </a:r>
            <a:r>
              <a:rPr lang="en-GB" i="1" dirty="0">
                <a:latin typeface="Arial"/>
                <a:cs typeface="Arial"/>
              </a:rPr>
              <a:t> session</a:t>
            </a:r>
          </a:p>
        </p:txBody>
      </p:sp>
      <p:pic>
        <p:nvPicPr>
          <p:cNvPr id="2050" name="Picture 2" descr="C:\Users\l.roberts\AppData\Local\Microsoft\Windows\Temporary Internet Files\Content.IE5\FX8L93BW\MP900387778[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0484453">
            <a:off x="2629671" y="4907447"/>
            <a:ext cx="2721372" cy="13606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8843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800" b="1" dirty="0">
                <a:solidFill>
                  <a:schemeClr val="accent1"/>
                </a:solidFill>
                <a:latin typeface="Lucida Sans Unicode"/>
              </a:rPr>
              <a:t>Pam </a:t>
            </a:r>
            <a:r>
              <a:rPr lang="en-US" sz="2800" b="1" dirty="0" err="1">
                <a:solidFill>
                  <a:schemeClr val="accent1"/>
                </a:solidFill>
                <a:latin typeface="Lucida Sans Unicode"/>
              </a:rPr>
              <a:t>Defnyddio</a:t>
            </a:r>
            <a:r>
              <a:rPr lang="en-US" sz="2800" b="1" dirty="0">
                <a:solidFill>
                  <a:schemeClr val="accent1"/>
                </a:solidFill>
                <a:latin typeface="Lucida Sans Unicode"/>
              </a:rPr>
              <a:t> Gwaith </a:t>
            </a:r>
            <a:r>
              <a:rPr lang="en-US" sz="2800" b="1" dirty="0" err="1">
                <a:solidFill>
                  <a:schemeClr val="accent1"/>
                </a:solidFill>
                <a:latin typeface="Lucida Sans Unicode"/>
              </a:rPr>
              <a:t>Awduron</a:t>
            </a:r>
            <a:r>
              <a:rPr lang="en-US" sz="2800" b="1" dirty="0">
                <a:solidFill>
                  <a:schemeClr val="accent1"/>
                </a:solidFill>
                <a:latin typeface="Lucida Sans Unicode"/>
              </a:rPr>
              <a:t> </a:t>
            </a:r>
            <a:r>
              <a:rPr lang="en-US" sz="2800" b="1" dirty="0" err="1">
                <a:solidFill>
                  <a:schemeClr val="accent1"/>
                </a:solidFill>
                <a:latin typeface="Lucida Sans Unicode"/>
              </a:rPr>
              <a:t>Eraill</a:t>
            </a:r>
            <a:r>
              <a:rPr lang="en-US" sz="2800" b="1" dirty="0">
                <a:solidFill>
                  <a:schemeClr val="accent1"/>
                </a:solidFill>
                <a:latin typeface="Lucida Sans Unicode"/>
              </a:rPr>
              <a:t>?</a:t>
            </a:r>
            <a:br>
              <a:rPr lang="en-US" sz="2800" b="1" dirty="0">
                <a:solidFill>
                  <a:schemeClr val="accent1"/>
                </a:solidFill>
                <a:latin typeface="Lucida Sans Unicode"/>
              </a:rPr>
            </a:br>
            <a:r>
              <a:rPr lang="en-US" sz="2800" b="1" i="1" dirty="0">
                <a:solidFill>
                  <a:srgbClr val="464646"/>
                </a:solidFill>
                <a:latin typeface="Lucida Sans Unicode"/>
              </a:rPr>
              <a:t>Why Use Other Authors’ Work?</a:t>
            </a:r>
            <a:endParaRPr lang="en-GB" dirty="0"/>
          </a:p>
        </p:txBody>
      </p:sp>
      <p:sp>
        <p:nvSpPr>
          <p:cNvPr id="3" name="Content Placeholder 2"/>
          <p:cNvSpPr>
            <a:spLocks noGrp="1"/>
          </p:cNvSpPr>
          <p:nvPr>
            <p:ph sz="half" idx="1"/>
          </p:nvPr>
        </p:nvSpPr>
        <p:spPr>
          <a:xfrm>
            <a:off x="323528" y="1628800"/>
            <a:ext cx="4038600" cy="4785515"/>
          </a:xfrm>
        </p:spPr>
        <p:style>
          <a:lnRef idx="2">
            <a:schemeClr val="accent2"/>
          </a:lnRef>
          <a:fillRef idx="1">
            <a:schemeClr val="lt1"/>
          </a:fillRef>
          <a:effectRef idx="0">
            <a:schemeClr val="accent2"/>
          </a:effectRef>
          <a:fontRef idx="minor">
            <a:schemeClr val="dk1"/>
          </a:fontRef>
        </p:style>
        <p:txBody>
          <a:bodyPr>
            <a:normAutofit fontScale="92500"/>
          </a:bodyPr>
          <a:lstStyle/>
          <a:p>
            <a:pPr marL="365760" lvl="0" indent="-256032">
              <a:lnSpc>
                <a:spcPct val="110000"/>
              </a:lnSpc>
              <a:spcBef>
                <a:spcPts val="400"/>
              </a:spcBef>
              <a:buClr>
                <a:srgbClr val="2DA2BF"/>
              </a:buClr>
              <a:buSzPct val="68000"/>
              <a:buFont typeface="Wingdings 3"/>
              <a:buChar char=""/>
              <a:defRPr/>
            </a:pPr>
            <a:r>
              <a:rPr lang="en-US" sz="2200" dirty="0">
                <a:solidFill>
                  <a:prstClr val="black"/>
                </a:solidFill>
                <a:latin typeface="Arial" panose="020B0604020202020204" pitchFamily="34" charset="0"/>
                <a:cs typeface="Arial" panose="020B0604020202020204" pitchFamily="34" charset="0"/>
              </a:rPr>
              <a:t>I </a:t>
            </a:r>
            <a:r>
              <a:rPr lang="en-US" sz="2200" dirty="0" err="1">
                <a:solidFill>
                  <a:prstClr val="black"/>
                </a:solidFill>
                <a:latin typeface="Arial" panose="020B0604020202020204" pitchFamily="34" charset="0"/>
                <a:cs typeface="Arial" panose="020B0604020202020204" pitchFamily="34" charset="0"/>
              </a:rPr>
              <a:t>ddangos</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eich</a:t>
            </a:r>
            <a:r>
              <a:rPr lang="en-US" sz="2200" dirty="0">
                <a:solidFill>
                  <a:prstClr val="black"/>
                </a:solidFill>
                <a:latin typeface="Arial" panose="020B0604020202020204" pitchFamily="34" charset="0"/>
                <a:cs typeface="Arial" panose="020B0604020202020204" pitchFamily="34" charset="0"/>
              </a:rPr>
              <a:t> bod </a:t>
            </a:r>
            <a:r>
              <a:rPr lang="en-US" sz="2200" dirty="0" err="1">
                <a:solidFill>
                  <a:prstClr val="black"/>
                </a:solidFill>
                <a:latin typeface="Arial" panose="020B0604020202020204" pitchFamily="34" charset="0"/>
                <a:cs typeface="Arial" panose="020B0604020202020204" pitchFamily="34" charset="0"/>
              </a:rPr>
              <a:t>yn</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deall</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prif</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syniadau</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eich</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maes</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astudio</a:t>
            </a:r>
            <a:endParaRPr lang="en-US" sz="2200" dirty="0">
              <a:solidFill>
                <a:prstClr val="black"/>
              </a:solidFill>
              <a:latin typeface="Arial" panose="020B0604020202020204" pitchFamily="34" charset="0"/>
              <a:cs typeface="Arial" panose="020B0604020202020204" pitchFamily="34" charset="0"/>
            </a:endParaRPr>
          </a:p>
          <a:p>
            <a:pPr marL="365760" lvl="0" indent="-256032">
              <a:lnSpc>
                <a:spcPct val="110000"/>
              </a:lnSpc>
              <a:spcBef>
                <a:spcPts val="400"/>
              </a:spcBef>
              <a:buClr>
                <a:srgbClr val="2DA2BF"/>
              </a:buClr>
              <a:buSzPct val="68000"/>
              <a:buFont typeface="Wingdings 3"/>
              <a:buChar char=""/>
              <a:defRPr/>
            </a:pPr>
            <a:r>
              <a:rPr lang="en-US" sz="2200" dirty="0">
                <a:solidFill>
                  <a:prstClr val="black"/>
                </a:solidFill>
                <a:latin typeface="Arial" panose="020B0604020202020204" pitchFamily="34" charset="0"/>
                <a:cs typeface="Arial" panose="020B0604020202020204" pitchFamily="34" charset="0"/>
              </a:rPr>
              <a:t>I </a:t>
            </a:r>
            <a:r>
              <a:rPr lang="en-US" sz="2200" dirty="0" err="1">
                <a:solidFill>
                  <a:prstClr val="black"/>
                </a:solidFill>
                <a:latin typeface="Arial" panose="020B0604020202020204" pitchFamily="34" charset="0"/>
                <a:cs typeface="Arial" panose="020B0604020202020204" pitchFamily="34" charset="0"/>
              </a:rPr>
              <a:t>ddangos</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eich</a:t>
            </a:r>
            <a:r>
              <a:rPr lang="en-US" sz="2200" dirty="0">
                <a:solidFill>
                  <a:prstClr val="black"/>
                </a:solidFill>
                <a:latin typeface="Arial" panose="020B0604020202020204" pitchFamily="34" charset="0"/>
                <a:cs typeface="Arial" panose="020B0604020202020204" pitchFamily="34" charset="0"/>
              </a:rPr>
              <a:t> bod </a:t>
            </a:r>
            <a:r>
              <a:rPr lang="en-US" sz="2200" dirty="0" err="1">
                <a:solidFill>
                  <a:prstClr val="black"/>
                </a:solidFill>
                <a:latin typeface="Arial" panose="020B0604020202020204" pitchFamily="34" charset="0"/>
                <a:cs typeface="Arial" panose="020B0604020202020204" pitchFamily="34" charset="0"/>
              </a:rPr>
              <a:t>wedi</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darllen</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yn</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eang</a:t>
            </a:r>
            <a:r>
              <a:rPr lang="en-US" sz="2200" dirty="0">
                <a:solidFill>
                  <a:prstClr val="black"/>
                </a:solidFill>
                <a:latin typeface="Arial" panose="020B0604020202020204" pitchFamily="34" charset="0"/>
                <a:cs typeface="Arial" panose="020B0604020202020204" pitchFamily="34" charset="0"/>
              </a:rPr>
              <a:t> am </a:t>
            </a:r>
            <a:r>
              <a:rPr lang="en-US" sz="2200" dirty="0" err="1">
                <a:solidFill>
                  <a:prstClr val="black"/>
                </a:solidFill>
                <a:latin typeface="Arial" panose="020B0604020202020204" pitchFamily="34" charset="0"/>
                <a:cs typeface="Arial" panose="020B0604020202020204" pitchFamily="34" charset="0"/>
              </a:rPr>
              <a:t>bwnc</a:t>
            </a:r>
            <a:r>
              <a:rPr lang="en-US" sz="2200" dirty="0">
                <a:solidFill>
                  <a:prstClr val="black"/>
                </a:solidFill>
                <a:latin typeface="Arial" panose="020B0604020202020204" pitchFamily="34" charset="0"/>
                <a:cs typeface="Arial" panose="020B0604020202020204" pitchFamily="34" charset="0"/>
              </a:rPr>
              <a:t> - </a:t>
            </a:r>
            <a:r>
              <a:rPr lang="en-US" sz="2200" dirty="0" err="1">
                <a:solidFill>
                  <a:prstClr val="black"/>
                </a:solidFill>
                <a:latin typeface="Arial" panose="020B0604020202020204" pitchFamily="34" charset="0"/>
                <a:cs typeface="Arial" panose="020B0604020202020204" pitchFamily="34" charset="0"/>
              </a:rPr>
              <a:t>mae</a:t>
            </a:r>
            <a:r>
              <a:rPr lang="en-US" sz="2200" dirty="0">
                <a:solidFill>
                  <a:prstClr val="black"/>
                </a:solidFill>
                <a:latin typeface="Arial" panose="020B0604020202020204" pitchFamily="34" charset="0"/>
                <a:cs typeface="Arial" panose="020B0604020202020204" pitchFamily="34" charset="0"/>
              </a:rPr>
              <a:t> bod </a:t>
            </a:r>
            <a:r>
              <a:rPr lang="en-US" sz="2200" dirty="0" err="1">
                <a:solidFill>
                  <a:prstClr val="black"/>
                </a:solidFill>
                <a:latin typeface="Arial" panose="020B0604020202020204" pitchFamily="34" charset="0"/>
                <a:cs typeface="Arial" panose="020B0604020202020204" pitchFamily="34" charset="0"/>
              </a:rPr>
              <a:t>yn</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fyfyriwr</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yn</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brentisiaeth</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lle</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mae</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angen</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astudio</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pynciau</a:t>
            </a:r>
            <a:endParaRPr lang="en-US" sz="2200" dirty="0">
              <a:solidFill>
                <a:prstClr val="black"/>
              </a:solidFill>
              <a:latin typeface="Arial" panose="020B0604020202020204" pitchFamily="34" charset="0"/>
              <a:cs typeface="Arial" panose="020B0604020202020204" pitchFamily="34" charset="0"/>
            </a:endParaRPr>
          </a:p>
          <a:p>
            <a:pPr marL="365760" lvl="0" indent="-256032">
              <a:lnSpc>
                <a:spcPct val="110000"/>
              </a:lnSpc>
              <a:spcBef>
                <a:spcPts val="400"/>
              </a:spcBef>
              <a:buClr>
                <a:srgbClr val="2DA2BF"/>
              </a:buClr>
              <a:buSzPct val="68000"/>
              <a:buFont typeface="Wingdings 3"/>
              <a:buChar char=""/>
              <a:defRPr/>
            </a:pPr>
            <a:r>
              <a:rPr lang="en-US" sz="2200" dirty="0">
                <a:solidFill>
                  <a:prstClr val="black"/>
                </a:solidFill>
                <a:latin typeface="Arial" panose="020B0604020202020204" pitchFamily="34" charset="0"/>
                <a:cs typeface="Arial" panose="020B0604020202020204" pitchFamily="34" charset="0"/>
              </a:rPr>
              <a:t>I </a:t>
            </a:r>
            <a:r>
              <a:rPr lang="en-US" sz="2200" dirty="0" err="1">
                <a:solidFill>
                  <a:prstClr val="black"/>
                </a:solidFill>
                <a:latin typeface="Arial" panose="020B0604020202020204" pitchFamily="34" charset="0"/>
                <a:cs typeface="Arial" panose="020B0604020202020204" pitchFamily="34" charset="0"/>
              </a:rPr>
              <a:t>bwysleisio</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pwyntiau</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rydych</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yn</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ceisio</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eu</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gwneud</a:t>
            </a:r>
            <a:r>
              <a:rPr lang="en-US" sz="2200" dirty="0">
                <a:solidFill>
                  <a:prstClr val="black"/>
                </a:solidFill>
                <a:latin typeface="Arial" panose="020B0604020202020204" pitchFamily="34" charset="0"/>
                <a:cs typeface="Arial" panose="020B0604020202020204" pitchFamily="34" charset="0"/>
              </a:rPr>
              <a:t> – </a:t>
            </a:r>
            <a:r>
              <a:rPr lang="en-US" sz="2200" dirty="0" err="1">
                <a:solidFill>
                  <a:prstClr val="black"/>
                </a:solidFill>
                <a:latin typeface="Arial" panose="020B0604020202020204" pitchFamily="34" charset="0"/>
                <a:cs typeface="Arial" panose="020B0604020202020204" pitchFamily="34" charset="0"/>
              </a:rPr>
              <a:t>mae’r</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llenyddiaeth</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yn</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darparu</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tystiolaeth</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o’ch</a:t>
            </a:r>
            <a:r>
              <a:rPr lang="en-US" sz="2200" dirty="0">
                <a:solidFill>
                  <a:prstClr val="black"/>
                </a:solidFill>
                <a:latin typeface="Arial" panose="020B0604020202020204" pitchFamily="34" charset="0"/>
                <a:cs typeface="Arial" panose="020B0604020202020204" pitchFamily="34" charset="0"/>
              </a:rPr>
              <a:t> </a:t>
            </a:r>
            <a:r>
              <a:rPr lang="en-US" sz="2200" dirty="0" err="1">
                <a:solidFill>
                  <a:prstClr val="black"/>
                </a:solidFill>
                <a:latin typeface="Arial" panose="020B0604020202020204" pitchFamily="34" charset="0"/>
                <a:cs typeface="Arial" panose="020B0604020202020204" pitchFamily="34" charset="0"/>
              </a:rPr>
              <a:t>syniadau</a:t>
            </a:r>
            <a:endParaRPr lang="en-US" sz="2200" dirty="0">
              <a:solidFill>
                <a:prstClr val="black"/>
              </a:solidFill>
              <a:latin typeface="Arial" panose="020B0604020202020204" pitchFamily="34" charset="0"/>
              <a:cs typeface="Arial" panose="020B0604020202020204" pitchFamily="34" charset="0"/>
            </a:endParaRPr>
          </a:p>
          <a:p>
            <a:endParaRPr lang="en-GB" dirty="0"/>
          </a:p>
        </p:txBody>
      </p:sp>
      <p:sp>
        <p:nvSpPr>
          <p:cNvPr id="4" name="Content Placeholder 3"/>
          <p:cNvSpPr>
            <a:spLocks noGrp="1"/>
          </p:cNvSpPr>
          <p:nvPr>
            <p:ph sz="half" idx="2"/>
          </p:nvPr>
        </p:nvSpPr>
        <p:spPr>
          <a:xfrm>
            <a:off x="4499992" y="1628800"/>
            <a:ext cx="3657600" cy="4752528"/>
          </a:xfrm>
        </p:spPr>
        <p:style>
          <a:lnRef idx="2">
            <a:schemeClr val="dk1"/>
          </a:lnRef>
          <a:fillRef idx="1">
            <a:schemeClr val="lt1"/>
          </a:fillRef>
          <a:effectRef idx="0">
            <a:schemeClr val="dk1"/>
          </a:effectRef>
          <a:fontRef idx="minor">
            <a:schemeClr val="dk1"/>
          </a:fontRef>
        </p:style>
        <p:txBody>
          <a:bodyPr>
            <a:normAutofit fontScale="92500"/>
          </a:bodyPr>
          <a:lstStyle/>
          <a:p>
            <a:pPr marL="365760" lvl="0" indent="-256032">
              <a:lnSpc>
                <a:spcPct val="110000"/>
              </a:lnSpc>
              <a:spcBef>
                <a:spcPts val="400"/>
              </a:spcBef>
              <a:buClr>
                <a:srgbClr val="2DA2BF"/>
              </a:buClr>
              <a:buSzPct val="68000"/>
              <a:buFont typeface="Wingdings 3"/>
              <a:buChar char=""/>
              <a:defRPr/>
            </a:pPr>
            <a:r>
              <a:rPr lang="en-US" sz="2200" i="1" dirty="0">
                <a:solidFill>
                  <a:prstClr val="black"/>
                </a:solidFill>
                <a:latin typeface="Arial" panose="020B0604020202020204" pitchFamily="34" charset="0"/>
                <a:cs typeface="Arial" panose="020B0604020202020204" pitchFamily="34" charset="0"/>
              </a:rPr>
              <a:t>To show that you understand the main ideas in our area of study</a:t>
            </a:r>
          </a:p>
          <a:p>
            <a:pPr marL="365760" lvl="0" indent="-256032">
              <a:lnSpc>
                <a:spcPct val="110000"/>
              </a:lnSpc>
              <a:spcBef>
                <a:spcPts val="400"/>
              </a:spcBef>
              <a:buClr>
                <a:srgbClr val="2DA2BF"/>
              </a:buClr>
              <a:buSzPct val="68000"/>
              <a:buFont typeface="Wingdings 3"/>
              <a:buChar char=""/>
              <a:defRPr/>
            </a:pPr>
            <a:r>
              <a:rPr lang="en-US" sz="2200" i="1" dirty="0">
                <a:solidFill>
                  <a:prstClr val="black"/>
                </a:solidFill>
                <a:latin typeface="Arial" panose="020B0604020202020204" pitchFamily="34" charset="0"/>
                <a:cs typeface="Arial" panose="020B0604020202020204" pitchFamily="34" charset="0"/>
              </a:rPr>
              <a:t>To show that you have read widely about a subject- being a student is an apprenticeship where you need to study subjects</a:t>
            </a:r>
          </a:p>
          <a:p>
            <a:pPr marL="365760" lvl="0" indent="-256032">
              <a:lnSpc>
                <a:spcPct val="110000"/>
              </a:lnSpc>
              <a:spcBef>
                <a:spcPts val="400"/>
              </a:spcBef>
              <a:buClr>
                <a:srgbClr val="2DA2BF"/>
              </a:buClr>
              <a:buSzPct val="68000"/>
              <a:buFont typeface="Wingdings 3"/>
              <a:buChar char=""/>
              <a:defRPr/>
            </a:pPr>
            <a:r>
              <a:rPr lang="en-US" sz="2200" i="1" dirty="0">
                <a:solidFill>
                  <a:prstClr val="black"/>
                </a:solidFill>
                <a:latin typeface="Arial" panose="020B0604020202020204" pitchFamily="34" charset="0"/>
                <a:cs typeface="Arial" panose="020B0604020202020204" pitchFamily="34" charset="0"/>
              </a:rPr>
              <a:t>To underline points that you are trying to make- literature provides evidence for your ideas</a:t>
            </a:r>
          </a:p>
          <a:p>
            <a:endParaRPr lang="en-GB" dirty="0"/>
          </a:p>
        </p:txBody>
      </p:sp>
    </p:spTree>
    <p:extLst>
      <p:ext uri="{BB962C8B-B14F-4D97-AF65-F5344CB8AC3E}">
        <p14:creationId xmlns:p14="http://schemas.microsoft.com/office/powerpoint/2010/main" val="12737683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000" dirty="0" err="1">
                <a:solidFill>
                  <a:schemeClr val="accent1"/>
                </a:solidFill>
              </a:rPr>
              <a:t>Ble</a:t>
            </a:r>
            <a:r>
              <a:rPr lang="en-GB" sz="4000" dirty="0">
                <a:solidFill>
                  <a:schemeClr val="accent1"/>
                </a:solidFill>
              </a:rPr>
              <a:t> </a:t>
            </a:r>
            <a:r>
              <a:rPr lang="en-GB" sz="4000" dirty="0" err="1">
                <a:solidFill>
                  <a:schemeClr val="accent1"/>
                </a:solidFill>
              </a:rPr>
              <a:t>Dwi’n</a:t>
            </a:r>
            <a:r>
              <a:rPr lang="en-GB" sz="4000" dirty="0">
                <a:solidFill>
                  <a:schemeClr val="accent1"/>
                </a:solidFill>
              </a:rPr>
              <a:t> </a:t>
            </a:r>
            <a:r>
              <a:rPr lang="en-GB" sz="4000" dirty="0" err="1">
                <a:solidFill>
                  <a:schemeClr val="accent1"/>
                </a:solidFill>
              </a:rPr>
              <a:t>Dechrau</a:t>
            </a:r>
            <a:r>
              <a:rPr lang="en-GB" sz="4000" dirty="0">
                <a:solidFill>
                  <a:schemeClr val="accent1"/>
                </a:solidFill>
              </a:rPr>
              <a:t>?</a:t>
            </a:r>
            <a:br>
              <a:rPr lang="en-GB" sz="4000" dirty="0">
                <a:solidFill>
                  <a:schemeClr val="accent1"/>
                </a:solidFill>
              </a:rPr>
            </a:br>
            <a:r>
              <a:rPr lang="en-GB" sz="4000" dirty="0"/>
              <a:t>Where Do I Start? </a:t>
            </a:r>
          </a:p>
        </p:txBody>
      </p:sp>
      <p:sp>
        <p:nvSpPr>
          <p:cNvPr id="3" name="Content Placeholder 2"/>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normAutofit/>
          </a:bodyPr>
          <a:lstStyle/>
          <a:p>
            <a:pPr marL="365760" lvl="0" indent="-256032">
              <a:spcBef>
                <a:spcPts val="400"/>
              </a:spcBef>
              <a:buClr>
                <a:srgbClr val="2DA2BF"/>
              </a:buClr>
              <a:buSzPct val="68000"/>
              <a:buFont typeface="Wingdings 3"/>
              <a:buChar char=""/>
              <a:defRPr/>
            </a:pPr>
            <a:r>
              <a:rPr lang="en-US" dirty="0" err="1">
                <a:solidFill>
                  <a:prstClr val="black"/>
                </a:solidFill>
                <a:latin typeface="Arial" panose="020B0604020202020204" pitchFamily="34" charset="0"/>
                <a:cs typeface="Arial" panose="020B0604020202020204" pitchFamily="34" charset="0"/>
              </a:rPr>
              <a:t>Tra’n</a:t>
            </a:r>
            <a:r>
              <a:rPr lang="en-US" dirty="0">
                <a:solidFill>
                  <a:prstClr val="black"/>
                </a:solidFill>
                <a:latin typeface="Arial" panose="020B0604020202020204" pitchFamily="34" charset="0"/>
                <a:cs typeface="Arial" panose="020B0604020202020204" pitchFamily="34" charset="0"/>
              </a:rPr>
              <a:t> </a:t>
            </a:r>
            <a:r>
              <a:rPr lang="en-US" dirty="0" err="1">
                <a:solidFill>
                  <a:prstClr val="black"/>
                </a:solidFill>
                <a:latin typeface="Arial" panose="020B0604020202020204" pitchFamily="34" charset="0"/>
                <a:cs typeface="Arial" panose="020B0604020202020204" pitchFamily="34" charset="0"/>
              </a:rPr>
              <a:t>paratoi</a:t>
            </a:r>
            <a:r>
              <a:rPr lang="en-US" dirty="0">
                <a:solidFill>
                  <a:prstClr val="black"/>
                </a:solidFill>
                <a:latin typeface="Arial" panose="020B0604020202020204" pitchFamily="34" charset="0"/>
                <a:cs typeface="Arial" panose="020B0604020202020204" pitchFamily="34" charset="0"/>
              </a:rPr>
              <a:t> </a:t>
            </a:r>
            <a:r>
              <a:rPr lang="en-US" dirty="0" err="1">
                <a:solidFill>
                  <a:prstClr val="black"/>
                </a:solidFill>
                <a:latin typeface="Arial" panose="020B0604020202020204" pitchFamily="34" charset="0"/>
                <a:cs typeface="Arial" panose="020B0604020202020204" pitchFamily="34" charset="0"/>
              </a:rPr>
              <a:t>ar</a:t>
            </a:r>
            <a:r>
              <a:rPr lang="en-US" dirty="0">
                <a:solidFill>
                  <a:prstClr val="black"/>
                </a:solidFill>
                <a:latin typeface="Arial" panose="020B0604020202020204" pitchFamily="34" charset="0"/>
                <a:cs typeface="Arial" panose="020B0604020202020204" pitchFamily="34" charset="0"/>
              </a:rPr>
              <a:t> </a:t>
            </a:r>
            <a:r>
              <a:rPr lang="en-US" dirty="0" err="1">
                <a:solidFill>
                  <a:prstClr val="black"/>
                </a:solidFill>
                <a:latin typeface="Arial" panose="020B0604020202020204" pitchFamily="34" charset="0"/>
                <a:cs typeface="Arial" panose="020B0604020202020204" pitchFamily="34" charset="0"/>
              </a:rPr>
              <a:t>gyfer</a:t>
            </a:r>
            <a:r>
              <a:rPr lang="en-US" dirty="0">
                <a:solidFill>
                  <a:prstClr val="black"/>
                </a:solidFill>
                <a:latin typeface="Arial" panose="020B0604020202020204" pitchFamily="34" charset="0"/>
                <a:cs typeface="Arial" panose="020B0604020202020204" pitchFamily="34" charset="0"/>
              </a:rPr>
              <a:t> </a:t>
            </a:r>
            <a:r>
              <a:rPr lang="en-US" dirty="0" err="1">
                <a:solidFill>
                  <a:prstClr val="black"/>
                </a:solidFill>
                <a:latin typeface="Arial" panose="020B0604020202020204" pitchFamily="34" charset="0"/>
                <a:cs typeface="Arial" panose="020B0604020202020204" pitchFamily="34" charset="0"/>
              </a:rPr>
              <a:t>aseiniadau</a:t>
            </a:r>
            <a:r>
              <a:rPr lang="en-US" dirty="0">
                <a:solidFill>
                  <a:prstClr val="black"/>
                </a:solidFill>
                <a:latin typeface="Arial" panose="020B0604020202020204" pitchFamily="34" charset="0"/>
                <a:cs typeface="Arial" panose="020B0604020202020204" pitchFamily="34" charset="0"/>
              </a:rPr>
              <a:t> </a:t>
            </a:r>
          </a:p>
          <a:p>
            <a:pPr marL="365760" lvl="0" indent="-256032">
              <a:spcBef>
                <a:spcPts val="400"/>
              </a:spcBef>
              <a:buClr>
                <a:srgbClr val="2DA2BF"/>
              </a:buClr>
              <a:buSzPct val="68000"/>
              <a:buFont typeface="Wingdings 3"/>
              <a:buChar char=""/>
              <a:defRPr/>
            </a:pPr>
            <a:endParaRPr lang="en-US" dirty="0">
              <a:solidFill>
                <a:prstClr val="black"/>
              </a:solidFill>
              <a:latin typeface="Arial" panose="020B0604020202020204" pitchFamily="34" charset="0"/>
              <a:cs typeface="Arial" panose="020B0604020202020204" pitchFamily="34" charset="0"/>
            </a:endParaRPr>
          </a:p>
          <a:p>
            <a:pPr marL="365760" lvl="0" indent="-256032">
              <a:spcBef>
                <a:spcPts val="400"/>
              </a:spcBef>
              <a:buClr>
                <a:srgbClr val="2DA2BF"/>
              </a:buClr>
              <a:buSzPct val="68000"/>
              <a:buFont typeface="Wingdings 3"/>
              <a:buChar char=""/>
              <a:defRPr/>
            </a:pPr>
            <a:r>
              <a:rPr lang="en-US" dirty="0">
                <a:solidFill>
                  <a:prstClr val="black"/>
                </a:solidFill>
                <a:latin typeface="Arial" panose="020B0604020202020204" pitchFamily="34" charset="0"/>
                <a:cs typeface="Arial" panose="020B0604020202020204" pitchFamily="34" charset="0"/>
              </a:rPr>
              <a:t>PWYSIG</a:t>
            </a:r>
          </a:p>
          <a:p>
            <a:pPr marL="365760" lvl="0" indent="-256032">
              <a:spcBef>
                <a:spcPts val="400"/>
              </a:spcBef>
              <a:buClr>
                <a:srgbClr val="2DA2BF"/>
              </a:buClr>
              <a:buSzPct val="68000"/>
              <a:buFont typeface="Wingdings 3"/>
              <a:buChar char=""/>
              <a:defRPr/>
            </a:pPr>
            <a:r>
              <a:rPr lang="en-US" dirty="0">
                <a:solidFill>
                  <a:prstClr val="black"/>
                </a:solidFill>
                <a:latin typeface="Arial" panose="020B0604020202020204" pitchFamily="34" charset="0"/>
                <a:cs typeface="Arial" panose="020B0604020202020204" pitchFamily="34" charset="0"/>
              </a:rPr>
              <a:t>YSGRIFENNWCH </a:t>
            </a:r>
          </a:p>
          <a:p>
            <a:pPr marL="365760" lvl="0" indent="-256032">
              <a:spcBef>
                <a:spcPts val="400"/>
              </a:spcBef>
              <a:buClr>
                <a:srgbClr val="2DA2BF"/>
              </a:buClr>
              <a:buSzPct val="68000"/>
              <a:buFont typeface="Wingdings 3"/>
              <a:buChar char=""/>
              <a:defRPr/>
            </a:pPr>
            <a:endParaRPr lang="en-US" dirty="0">
              <a:solidFill>
                <a:prstClr val="black"/>
              </a:solidFill>
              <a:latin typeface="Arial" panose="020B0604020202020204" pitchFamily="34" charset="0"/>
              <a:cs typeface="Arial" panose="020B0604020202020204" pitchFamily="34" charset="0"/>
            </a:endParaRPr>
          </a:p>
          <a:p>
            <a:pPr marL="365760" lvl="0" indent="-256032">
              <a:spcBef>
                <a:spcPts val="400"/>
              </a:spcBef>
              <a:buClr>
                <a:srgbClr val="2DA2BF"/>
              </a:buClr>
              <a:buSzPct val="68000"/>
              <a:buFont typeface="Wingdings 3"/>
              <a:buChar char=""/>
              <a:defRPr/>
            </a:pPr>
            <a:r>
              <a:rPr lang="en-US" dirty="0" err="1">
                <a:solidFill>
                  <a:prstClr val="black"/>
                </a:solidFill>
                <a:latin typeface="Arial" panose="020B0604020202020204" pitchFamily="34" charset="0"/>
                <a:cs typeface="Arial" panose="020B0604020202020204" pitchFamily="34" charset="0"/>
              </a:rPr>
              <a:t>Pwy</a:t>
            </a:r>
            <a:r>
              <a:rPr lang="en-US" dirty="0">
                <a:solidFill>
                  <a:prstClr val="black"/>
                </a:solidFill>
                <a:latin typeface="Arial" panose="020B0604020202020204" pitchFamily="34" charset="0"/>
                <a:cs typeface="Arial" panose="020B0604020202020204" pitchFamily="34" charset="0"/>
              </a:rPr>
              <a:t> </a:t>
            </a:r>
            <a:r>
              <a:rPr lang="en-US" dirty="0" err="1">
                <a:solidFill>
                  <a:prstClr val="black"/>
                </a:solidFill>
                <a:latin typeface="Arial" panose="020B0604020202020204" pitchFamily="34" charset="0"/>
                <a:cs typeface="Arial" panose="020B0604020202020204" pitchFamily="34" charset="0"/>
              </a:rPr>
              <a:t>ddywedodd</a:t>
            </a:r>
            <a:r>
              <a:rPr lang="en-US" dirty="0">
                <a:solidFill>
                  <a:prstClr val="black"/>
                </a:solidFill>
                <a:latin typeface="Arial" panose="020B0604020202020204" pitchFamily="34" charset="0"/>
                <a:cs typeface="Arial" panose="020B0604020202020204" pitchFamily="34" charset="0"/>
              </a:rPr>
              <a:t> </a:t>
            </a:r>
            <a:r>
              <a:rPr lang="en-US" dirty="0" err="1">
                <a:solidFill>
                  <a:prstClr val="black"/>
                </a:solidFill>
                <a:latin typeface="Arial" panose="020B0604020202020204" pitchFamily="34" charset="0"/>
                <a:cs typeface="Arial" panose="020B0604020202020204" pitchFamily="34" charset="0"/>
              </a:rPr>
              <a:t>hyn</a:t>
            </a:r>
            <a:r>
              <a:rPr lang="en-US" dirty="0">
                <a:solidFill>
                  <a:prstClr val="black"/>
                </a:solidFill>
                <a:latin typeface="Arial" panose="020B0604020202020204" pitchFamily="34" charset="0"/>
                <a:cs typeface="Arial" panose="020B0604020202020204" pitchFamily="34" charset="0"/>
              </a:rPr>
              <a:t>?</a:t>
            </a:r>
          </a:p>
          <a:p>
            <a:pPr marL="365760" lvl="0" indent="-256032">
              <a:spcBef>
                <a:spcPts val="400"/>
              </a:spcBef>
              <a:buClr>
                <a:srgbClr val="2DA2BF"/>
              </a:buClr>
              <a:buSzPct val="68000"/>
              <a:buFont typeface="Wingdings 3"/>
              <a:buChar char=""/>
              <a:defRPr/>
            </a:pPr>
            <a:r>
              <a:rPr lang="en-US" dirty="0">
                <a:solidFill>
                  <a:prstClr val="black"/>
                </a:solidFill>
                <a:latin typeface="Arial" panose="020B0604020202020204" pitchFamily="34" charset="0"/>
                <a:cs typeface="Arial" panose="020B0604020202020204" pitchFamily="34" charset="0"/>
              </a:rPr>
              <a:t>Beth </a:t>
            </a:r>
            <a:r>
              <a:rPr lang="en-US" dirty="0" err="1">
                <a:solidFill>
                  <a:prstClr val="black"/>
                </a:solidFill>
                <a:latin typeface="Arial" panose="020B0604020202020204" pitchFamily="34" charset="0"/>
                <a:cs typeface="Arial" panose="020B0604020202020204" pitchFamily="34" charset="0"/>
              </a:rPr>
              <a:t>sydd</a:t>
            </a:r>
            <a:r>
              <a:rPr lang="en-US" dirty="0">
                <a:solidFill>
                  <a:prstClr val="black"/>
                </a:solidFill>
                <a:latin typeface="Arial" panose="020B0604020202020204" pitchFamily="34" charset="0"/>
                <a:cs typeface="Arial" panose="020B0604020202020204" pitchFamily="34" charset="0"/>
              </a:rPr>
              <a:t> </a:t>
            </a:r>
            <a:r>
              <a:rPr lang="en-US" dirty="0" err="1">
                <a:solidFill>
                  <a:prstClr val="black"/>
                </a:solidFill>
                <a:latin typeface="Arial" panose="020B0604020202020204" pitchFamily="34" charset="0"/>
                <a:cs typeface="Arial" panose="020B0604020202020204" pitchFamily="34" charset="0"/>
              </a:rPr>
              <a:t>yn</a:t>
            </a:r>
            <a:r>
              <a:rPr lang="en-US" dirty="0">
                <a:solidFill>
                  <a:prstClr val="black"/>
                </a:solidFill>
                <a:latin typeface="Arial" panose="020B0604020202020204" pitchFamily="34" charset="0"/>
                <a:cs typeface="Arial" panose="020B0604020202020204" pitchFamily="34" charset="0"/>
              </a:rPr>
              <a:t> </a:t>
            </a:r>
            <a:r>
              <a:rPr lang="en-US" dirty="0" err="1">
                <a:solidFill>
                  <a:prstClr val="black"/>
                </a:solidFill>
                <a:latin typeface="Arial" panose="020B0604020202020204" pitchFamily="34" charset="0"/>
                <a:cs typeface="Arial" panose="020B0604020202020204" pitchFamily="34" charset="0"/>
              </a:rPr>
              <a:t>cael</a:t>
            </a:r>
            <a:r>
              <a:rPr lang="en-US" dirty="0">
                <a:solidFill>
                  <a:prstClr val="black"/>
                </a:solidFill>
                <a:latin typeface="Arial" panose="020B0604020202020204" pitchFamily="34" charset="0"/>
                <a:cs typeface="Arial" panose="020B0604020202020204" pitchFamily="34" charset="0"/>
              </a:rPr>
              <a:t> </a:t>
            </a:r>
            <a:r>
              <a:rPr lang="en-US" dirty="0" err="1">
                <a:solidFill>
                  <a:prstClr val="black"/>
                </a:solidFill>
                <a:latin typeface="Arial" panose="020B0604020202020204" pitchFamily="34" charset="0"/>
                <a:cs typeface="Arial" panose="020B0604020202020204" pitchFamily="34" charset="0"/>
              </a:rPr>
              <a:t>ei</a:t>
            </a:r>
            <a:r>
              <a:rPr lang="en-US" dirty="0">
                <a:solidFill>
                  <a:prstClr val="black"/>
                </a:solidFill>
                <a:latin typeface="Arial" panose="020B0604020202020204" pitchFamily="34" charset="0"/>
                <a:cs typeface="Arial" panose="020B0604020202020204" pitchFamily="34" charset="0"/>
              </a:rPr>
              <a:t> </a:t>
            </a:r>
            <a:r>
              <a:rPr lang="en-US" dirty="0" err="1">
                <a:solidFill>
                  <a:prstClr val="black"/>
                </a:solidFill>
                <a:latin typeface="Arial" panose="020B0604020202020204" pitchFamily="34" charset="0"/>
                <a:cs typeface="Arial" panose="020B0604020202020204" pitchFamily="34" charset="0"/>
              </a:rPr>
              <a:t>ddweud</a:t>
            </a:r>
            <a:r>
              <a:rPr lang="en-US" dirty="0">
                <a:solidFill>
                  <a:prstClr val="black"/>
                </a:solidFill>
                <a:latin typeface="Arial" panose="020B0604020202020204" pitchFamily="34" charset="0"/>
                <a:cs typeface="Arial" panose="020B0604020202020204" pitchFamily="34" charset="0"/>
              </a:rPr>
              <a:t>?</a:t>
            </a:r>
          </a:p>
          <a:p>
            <a:pPr marL="365760" lvl="0" indent="-256032">
              <a:spcBef>
                <a:spcPts val="400"/>
              </a:spcBef>
              <a:buClr>
                <a:srgbClr val="2DA2BF"/>
              </a:buClr>
              <a:buSzPct val="68000"/>
              <a:buFont typeface="Wingdings 3"/>
              <a:buChar char=""/>
              <a:defRPr/>
            </a:pPr>
            <a:r>
              <a:rPr lang="en-US" dirty="0" err="1">
                <a:solidFill>
                  <a:prstClr val="black"/>
                </a:solidFill>
                <a:latin typeface="Arial" panose="020B0604020202020204" pitchFamily="34" charset="0"/>
                <a:cs typeface="Arial" panose="020B0604020202020204" pitchFamily="34" charset="0"/>
              </a:rPr>
              <a:t>Ble</a:t>
            </a:r>
            <a:r>
              <a:rPr lang="en-US" dirty="0">
                <a:solidFill>
                  <a:prstClr val="black"/>
                </a:solidFill>
                <a:latin typeface="Arial" panose="020B0604020202020204" pitchFamily="34" charset="0"/>
                <a:cs typeface="Arial" panose="020B0604020202020204" pitchFamily="34" charset="0"/>
              </a:rPr>
              <a:t> </a:t>
            </a:r>
            <a:r>
              <a:rPr lang="en-US" dirty="0" err="1">
                <a:solidFill>
                  <a:prstClr val="black"/>
                </a:solidFill>
                <a:latin typeface="Arial" panose="020B0604020202020204" pitchFamily="34" charset="0"/>
                <a:cs typeface="Arial" panose="020B0604020202020204" pitchFamily="34" charset="0"/>
              </a:rPr>
              <a:t>ddywedwyd</a:t>
            </a:r>
            <a:r>
              <a:rPr lang="en-US" dirty="0">
                <a:solidFill>
                  <a:prstClr val="black"/>
                </a:solidFill>
                <a:latin typeface="Arial" panose="020B0604020202020204" pitchFamily="34" charset="0"/>
                <a:cs typeface="Arial" panose="020B0604020202020204" pitchFamily="34" charset="0"/>
              </a:rPr>
              <a:t> </a:t>
            </a:r>
            <a:r>
              <a:rPr lang="en-US" dirty="0" err="1">
                <a:solidFill>
                  <a:prstClr val="black"/>
                </a:solidFill>
                <a:latin typeface="Arial" panose="020B0604020202020204" pitchFamily="34" charset="0"/>
                <a:cs typeface="Arial" panose="020B0604020202020204" pitchFamily="34" charset="0"/>
              </a:rPr>
              <a:t>hyn</a:t>
            </a:r>
            <a:r>
              <a:rPr lang="en-US" dirty="0">
                <a:solidFill>
                  <a:prstClr val="black"/>
                </a:solidFill>
                <a:latin typeface="Arial" panose="020B0604020202020204" pitchFamily="34" charset="0"/>
                <a:cs typeface="Arial" panose="020B0604020202020204" pitchFamily="34" charset="0"/>
              </a:rPr>
              <a:t>?</a:t>
            </a:r>
          </a:p>
          <a:p>
            <a:endParaRPr lang="en-GB"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a:bodyPr>
          <a:lstStyle/>
          <a:p>
            <a:pPr marL="365760" lvl="0" indent="-256032">
              <a:spcBef>
                <a:spcPts val="400"/>
              </a:spcBef>
              <a:buClr>
                <a:srgbClr val="2DA2BF"/>
              </a:buClr>
              <a:buSzPct val="68000"/>
              <a:buFont typeface="Wingdings 3"/>
              <a:buChar char=""/>
              <a:defRPr/>
            </a:pPr>
            <a:r>
              <a:rPr lang="en-US" i="1" dirty="0">
                <a:solidFill>
                  <a:prstClr val="black"/>
                </a:solidFill>
                <a:latin typeface="Arial" panose="020B0604020202020204" pitchFamily="34" charset="0"/>
                <a:cs typeface="Arial" panose="020B0604020202020204" pitchFamily="34" charset="0"/>
              </a:rPr>
              <a:t>Whilst preparing for an assignment</a:t>
            </a:r>
          </a:p>
          <a:p>
            <a:pPr marL="365760" lvl="0" indent="-256032">
              <a:spcBef>
                <a:spcPts val="400"/>
              </a:spcBef>
              <a:buClr>
                <a:srgbClr val="2DA2BF"/>
              </a:buClr>
              <a:buSzPct val="68000"/>
              <a:buFont typeface="Wingdings 3"/>
              <a:buChar char=""/>
              <a:defRPr/>
            </a:pPr>
            <a:endParaRPr lang="en-US" i="1" dirty="0">
              <a:solidFill>
                <a:prstClr val="black"/>
              </a:solidFill>
              <a:latin typeface="Arial" panose="020B0604020202020204" pitchFamily="34" charset="0"/>
              <a:cs typeface="Arial" panose="020B0604020202020204" pitchFamily="34" charset="0"/>
            </a:endParaRPr>
          </a:p>
          <a:p>
            <a:pPr marL="365760" lvl="0" indent="-256032">
              <a:spcBef>
                <a:spcPts val="400"/>
              </a:spcBef>
              <a:buClr>
                <a:srgbClr val="2DA2BF"/>
              </a:buClr>
              <a:buSzPct val="68000"/>
              <a:buFont typeface="Wingdings 3"/>
              <a:buChar char=""/>
              <a:defRPr/>
            </a:pPr>
            <a:r>
              <a:rPr lang="en-US" i="1" dirty="0">
                <a:solidFill>
                  <a:prstClr val="black"/>
                </a:solidFill>
                <a:latin typeface="Arial" panose="020B0604020202020204" pitchFamily="34" charset="0"/>
                <a:cs typeface="Arial" panose="020B0604020202020204" pitchFamily="34" charset="0"/>
              </a:rPr>
              <a:t>IMPORTANT </a:t>
            </a:r>
          </a:p>
          <a:p>
            <a:pPr marL="365760" lvl="0" indent="-256032">
              <a:spcBef>
                <a:spcPts val="400"/>
              </a:spcBef>
              <a:buClr>
                <a:srgbClr val="2DA2BF"/>
              </a:buClr>
              <a:buSzPct val="68000"/>
              <a:buFont typeface="Wingdings 3"/>
              <a:buChar char=""/>
              <a:defRPr/>
            </a:pPr>
            <a:r>
              <a:rPr lang="en-US" i="1" dirty="0">
                <a:solidFill>
                  <a:prstClr val="black"/>
                </a:solidFill>
                <a:latin typeface="Arial" panose="020B0604020202020204" pitchFamily="34" charset="0"/>
                <a:cs typeface="Arial" panose="020B0604020202020204" pitchFamily="34" charset="0"/>
              </a:rPr>
              <a:t>WRITE</a:t>
            </a:r>
          </a:p>
          <a:p>
            <a:pPr marL="109728" lvl="0" indent="0">
              <a:spcBef>
                <a:spcPts val="400"/>
              </a:spcBef>
              <a:buClr>
                <a:srgbClr val="2DA2BF"/>
              </a:buClr>
              <a:buSzPct val="68000"/>
              <a:buNone/>
              <a:defRPr/>
            </a:pPr>
            <a:endParaRPr lang="en-US" i="1" dirty="0">
              <a:solidFill>
                <a:prstClr val="black"/>
              </a:solidFill>
              <a:latin typeface="Arial" panose="020B0604020202020204" pitchFamily="34" charset="0"/>
              <a:cs typeface="Arial" panose="020B0604020202020204" pitchFamily="34" charset="0"/>
            </a:endParaRPr>
          </a:p>
          <a:p>
            <a:pPr marL="365760" lvl="0" indent="-256032">
              <a:spcBef>
                <a:spcPts val="400"/>
              </a:spcBef>
              <a:buClr>
                <a:srgbClr val="2DA2BF"/>
              </a:buClr>
              <a:buSzPct val="68000"/>
              <a:buFont typeface="Wingdings 3"/>
              <a:buChar char=""/>
              <a:defRPr/>
            </a:pPr>
            <a:r>
              <a:rPr lang="en-US" i="1" dirty="0">
                <a:solidFill>
                  <a:prstClr val="black"/>
                </a:solidFill>
                <a:latin typeface="Arial" panose="020B0604020202020204" pitchFamily="34" charset="0"/>
                <a:cs typeface="Arial" panose="020B0604020202020204" pitchFamily="34" charset="0"/>
              </a:rPr>
              <a:t>Who said this?</a:t>
            </a:r>
          </a:p>
          <a:p>
            <a:pPr marL="365760" lvl="0" indent="-256032">
              <a:spcBef>
                <a:spcPts val="400"/>
              </a:spcBef>
              <a:buClr>
                <a:srgbClr val="2DA2BF"/>
              </a:buClr>
              <a:buSzPct val="68000"/>
              <a:buFont typeface="Wingdings 3"/>
              <a:buChar char=""/>
              <a:defRPr/>
            </a:pPr>
            <a:r>
              <a:rPr lang="en-US" i="1" dirty="0">
                <a:solidFill>
                  <a:prstClr val="black"/>
                </a:solidFill>
                <a:latin typeface="Arial" panose="020B0604020202020204" pitchFamily="34" charset="0"/>
                <a:cs typeface="Arial" panose="020B0604020202020204" pitchFamily="34" charset="0"/>
              </a:rPr>
              <a:t>What are they saying?</a:t>
            </a:r>
          </a:p>
          <a:p>
            <a:pPr marL="365760" lvl="0" indent="-256032">
              <a:spcBef>
                <a:spcPts val="400"/>
              </a:spcBef>
              <a:buClr>
                <a:srgbClr val="2DA2BF"/>
              </a:buClr>
              <a:buSzPct val="68000"/>
              <a:buFont typeface="Wingdings 3"/>
              <a:buChar char=""/>
              <a:defRPr/>
            </a:pPr>
            <a:r>
              <a:rPr lang="en-US" i="1" dirty="0">
                <a:solidFill>
                  <a:prstClr val="black"/>
                </a:solidFill>
                <a:latin typeface="Arial" panose="020B0604020202020204" pitchFamily="34" charset="0"/>
                <a:cs typeface="Arial" panose="020B0604020202020204" pitchFamily="34" charset="0"/>
              </a:rPr>
              <a:t>Where have they said it?</a:t>
            </a:r>
          </a:p>
          <a:p>
            <a:endParaRPr lang="en-GB" dirty="0"/>
          </a:p>
        </p:txBody>
      </p:sp>
    </p:spTree>
    <p:extLst>
      <p:ext uri="{BB962C8B-B14F-4D97-AF65-F5344CB8AC3E}">
        <p14:creationId xmlns:p14="http://schemas.microsoft.com/office/powerpoint/2010/main" val="40738885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chemeClr val="accent1"/>
                </a:solidFill>
              </a:rPr>
              <a:t>Beth ? </a:t>
            </a:r>
            <a:br>
              <a:rPr lang="en-GB" dirty="0">
                <a:solidFill>
                  <a:schemeClr val="accent1"/>
                </a:solidFill>
              </a:rPr>
            </a:br>
            <a:r>
              <a:rPr lang="en-GB" dirty="0"/>
              <a:t>What?</a:t>
            </a:r>
          </a:p>
        </p:txBody>
      </p:sp>
      <p:sp>
        <p:nvSpPr>
          <p:cNvPr id="3" name="Content Placeholder 2"/>
          <p:cNvSpPr>
            <a:spLocks noGrp="1"/>
          </p:cNvSpPr>
          <p:nvPr>
            <p:ph sz="half" idx="1"/>
          </p:nvPr>
        </p:nvSpPr>
        <p:spPr>
          <a:xfrm>
            <a:off x="457200" y="1600200"/>
            <a:ext cx="3657600" cy="2764904"/>
          </a:xfrm>
        </p:spPr>
        <p:style>
          <a:lnRef idx="2">
            <a:schemeClr val="accent2"/>
          </a:lnRef>
          <a:fillRef idx="1">
            <a:schemeClr val="lt1"/>
          </a:fillRef>
          <a:effectRef idx="0">
            <a:schemeClr val="accent2"/>
          </a:effectRef>
          <a:fontRef idx="minor">
            <a:schemeClr val="dk1"/>
          </a:fontRef>
        </p:style>
        <p:txBody>
          <a:bodyPr/>
          <a:lstStyle/>
          <a:p>
            <a:r>
              <a:rPr lang="en-GB" dirty="0" err="1">
                <a:latin typeface="Arial" panose="020B0604020202020204" pitchFamily="34" charset="0"/>
                <a:cs typeface="Arial" panose="020B0604020202020204" pitchFamily="34" charset="0"/>
              </a:rPr>
              <a:t>Cyfeiriwch</a:t>
            </a:r>
            <a:r>
              <a:rPr lang="en-GB" dirty="0">
                <a:latin typeface="Arial" panose="020B0604020202020204" pitchFamily="34" charset="0"/>
                <a:cs typeface="Arial" panose="020B0604020202020204" pitchFamily="34" charset="0"/>
              </a:rPr>
              <a:t> at </a:t>
            </a:r>
            <a:r>
              <a:rPr lang="en-GB" dirty="0" err="1">
                <a:latin typeface="Arial" panose="020B0604020202020204" pitchFamily="34" charset="0"/>
                <a:cs typeface="Arial" panose="020B0604020202020204" pitchFamily="34" charset="0"/>
              </a:rPr>
              <a:t>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awduron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eraill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hun</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Dyfynnwch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awduron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eraill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hun</a:t>
            </a:r>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4270248" y="1600200"/>
            <a:ext cx="3657600" cy="2764904"/>
          </a:xfrm>
        </p:spPr>
        <p:style>
          <a:lnRef idx="2">
            <a:schemeClr val="dk1"/>
          </a:lnRef>
          <a:fillRef idx="1">
            <a:schemeClr val="lt1"/>
          </a:fillRef>
          <a:effectRef idx="0">
            <a:schemeClr val="dk1"/>
          </a:effectRef>
          <a:fontRef idx="minor">
            <a:schemeClr val="dk1"/>
          </a:fontRef>
        </p:style>
        <p:txBody>
          <a:bodyPr/>
          <a:lstStyle/>
          <a:p>
            <a:r>
              <a:rPr lang="en-GB" i="1" dirty="0">
                <a:latin typeface="Arial" panose="020B0604020202020204" pitchFamily="34" charset="0"/>
                <a:cs typeface="Arial" panose="020B0604020202020204" pitchFamily="34" charset="0"/>
              </a:rPr>
              <a:t>Refer to other authors’ work in your own work</a:t>
            </a:r>
          </a:p>
          <a:p>
            <a:r>
              <a:rPr lang="en-GB" i="1" dirty="0">
                <a:latin typeface="Arial" panose="020B0604020202020204" pitchFamily="34" charset="0"/>
                <a:cs typeface="Arial" panose="020B0604020202020204" pitchFamily="34" charset="0"/>
              </a:rPr>
              <a:t>Quote other authors’ work in your own work</a:t>
            </a:r>
          </a:p>
        </p:txBody>
      </p:sp>
      <p:pic>
        <p:nvPicPr>
          <p:cNvPr id="3074" name="Picture 2" descr="C:\Users\l.roberts\AppData\Local\Microsoft\Windows\Temporary Internet Files\Content.IE5\EME09GLO\MP900174966[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43200" y="4724400"/>
            <a:ext cx="3657600" cy="1981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06994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Gwybodaeth</a:t>
            </a:r>
            <a:r>
              <a:rPr lang="en-GB" dirty="0">
                <a:solidFill>
                  <a:schemeClr val="accent1"/>
                </a:solidFill>
              </a:rPr>
              <a:t> </a:t>
            </a:r>
            <a:r>
              <a:rPr lang="en-GB" dirty="0" err="1">
                <a:solidFill>
                  <a:schemeClr val="accent1"/>
                </a:solidFill>
              </a:rPr>
              <a:t>Allweddol</a:t>
            </a:r>
            <a:br>
              <a:rPr lang="en-GB" dirty="0">
                <a:solidFill>
                  <a:schemeClr val="accent1"/>
                </a:solidFill>
              </a:rPr>
            </a:br>
            <a:r>
              <a:rPr lang="en-GB" dirty="0"/>
              <a:t>Key information </a:t>
            </a:r>
          </a:p>
        </p:txBody>
      </p:sp>
      <p:sp>
        <p:nvSpPr>
          <p:cNvPr id="3" name="Content Placeholder 2"/>
          <p:cNvSpPr>
            <a:spLocks noGrp="1"/>
          </p:cNvSpPr>
          <p:nvPr>
            <p:ph sz="quarter" idx="1"/>
          </p:nvPr>
        </p:nvSpPr>
        <p:spPr>
          <a:xfrm>
            <a:off x="457200" y="1600200"/>
            <a:ext cx="3657600" cy="4565104"/>
          </a:xfrm>
        </p:spPr>
        <p:style>
          <a:lnRef idx="2">
            <a:schemeClr val="accent2"/>
          </a:lnRef>
          <a:fillRef idx="1">
            <a:schemeClr val="lt1"/>
          </a:fillRef>
          <a:effectRef idx="0">
            <a:schemeClr val="accent2"/>
          </a:effectRef>
          <a:fontRef idx="minor">
            <a:schemeClr val="dk1"/>
          </a:fontRef>
        </p:style>
        <p:txBody>
          <a:bodyPr/>
          <a:lstStyle/>
          <a:p>
            <a:r>
              <a:rPr lang="en-GB" dirty="0"/>
              <a:t>Mae </a:t>
            </a:r>
            <a:r>
              <a:rPr lang="en-GB" dirty="0" err="1"/>
              <a:t>cyfeirnod</a:t>
            </a:r>
            <a:r>
              <a:rPr lang="en-GB" dirty="0"/>
              <a:t> </a:t>
            </a:r>
            <a:r>
              <a:rPr lang="en-GB" dirty="0" err="1"/>
              <a:t>fel</a:t>
            </a:r>
            <a:r>
              <a:rPr lang="en-GB" dirty="0"/>
              <a:t> </a:t>
            </a:r>
            <a:r>
              <a:rPr lang="en-GB" dirty="0" err="1"/>
              <a:t>arfer</a:t>
            </a:r>
            <a:r>
              <a:rPr lang="en-GB" dirty="0"/>
              <a:t> </a:t>
            </a:r>
            <a:r>
              <a:rPr lang="en-GB" dirty="0" err="1"/>
              <a:t>yn</a:t>
            </a:r>
            <a:r>
              <a:rPr lang="en-GB" dirty="0"/>
              <a:t> </a:t>
            </a:r>
            <a:r>
              <a:rPr lang="en-GB" dirty="0" err="1"/>
              <a:t>cynnwys</a:t>
            </a:r>
            <a:r>
              <a:rPr lang="en-GB" dirty="0"/>
              <a:t>:</a:t>
            </a:r>
          </a:p>
          <a:p>
            <a:pPr lvl="1"/>
            <a:r>
              <a:rPr lang="en-GB" dirty="0" err="1"/>
              <a:t>Cyfenw’r</a:t>
            </a:r>
            <a:r>
              <a:rPr lang="en-GB" dirty="0"/>
              <a:t> </a:t>
            </a:r>
            <a:r>
              <a:rPr lang="en-GB" dirty="0" err="1"/>
              <a:t>awdur</a:t>
            </a:r>
            <a:r>
              <a:rPr lang="en-GB" dirty="0"/>
              <a:t> YN UNIG</a:t>
            </a:r>
          </a:p>
          <a:p>
            <a:pPr lvl="1"/>
            <a:r>
              <a:rPr lang="en-GB" dirty="0" err="1"/>
              <a:t>Blwyddyn</a:t>
            </a:r>
            <a:r>
              <a:rPr lang="en-GB" dirty="0"/>
              <a:t> </a:t>
            </a:r>
            <a:r>
              <a:rPr lang="en-GB" dirty="0" err="1"/>
              <a:t>cyhoeddi</a:t>
            </a:r>
            <a:endParaRPr lang="en-GB" dirty="0"/>
          </a:p>
          <a:p>
            <a:pPr lvl="1"/>
            <a:r>
              <a:rPr lang="en-GB" dirty="0" err="1"/>
              <a:t>Rhif</a:t>
            </a:r>
            <a:r>
              <a:rPr lang="en-GB" dirty="0"/>
              <a:t> </a:t>
            </a:r>
            <a:r>
              <a:rPr lang="en-GB" dirty="0" err="1"/>
              <a:t>tudalen</a:t>
            </a:r>
            <a:r>
              <a:rPr lang="en-GB" dirty="0"/>
              <a:t> (</a:t>
            </a:r>
            <a:r>
              <a:rPr lang="en-GB" dirty="0" err="1"/>
              <a:t>ar</a:t>
            </a:r>
            <a:r>
              <a:rPr lang="en-GB" dirty="0"/>
              <a:t> </a:t>
            </a:r>
            <a:r>
              <a:rPr lang="en-GB" dirty="0" err="1"/>
              <a:t>gyfer</a:t>
            </a:r>
            <a:r>
              <a:rPr lang="en-GB" dirty="0"/>
              <a:t> </a:t>
            </a:r>
            <a:r>
              <a:rPr lang="en-GB" dirty="0" err="1"/>
              <a:t>syniadau</a:t>
            </a:r>
            <a:r>
              <a:rPr lang="en-GB" dirty="0"/>
              <a:t> </a:t>
            </a:r>
            <a:r>
              <a:rPr lang="en-GB" dirty="0" err="1"/>
              <a:t>penodol</a:t>
            </a:r>
            <a:r>
              <a:rPr lang="en-GB" dirty="0"/>
              <a:t>/ </a:t>
            </a:r>
            <a:r>
              <a:rPr lang="en-GB" dirty="0" err="1"/>
              <a:t>dyfyniadau</a:t>
            </a:r>
            <a:r>
              <a:rPr lang="en-GB" dirty="0"/>
              <a:t> </a:t>
            </a:r>
            <a:r>
              <a:rPr lang="en-GB" dirty="0" err="1"/>
              <a:t>uniongyrchol</a:t>
            </a:r>
            <a:r>
              <a:rPr lang="en-GB" dirty="0"/>
              <a:t>)</a:t>
            </a:r>
          </a:p>
        </p:txBody>
      </p:sp>
      <p:sp>
        <p:nvSpPr>
          <p:cNvPr id="4" name="Content Placeholder 3"/>
          <p:cNvSpPr>
            <a:spLocks noGrp="1"/>
          </p:cNvSpPr>
          <p:nvPr>
            <p:ph sz="quarter" idx="2"/>
          </p:nvPr>
        </p:nvSpPr>
        <p:spPr/>
        <p:style>
          <a:lnRef idx="2">
            <a:schemeClr val="dk1"/>
          </a:lnRef>
          <a:fillRef idx="1">
            <a:schemeClr val="lt1"/>
          </a:fillRef>
          <a:effectRef idx="0">
            <a:schemeClr val="dk1"/>
          </a:effectRef>
          <a:fontRef idx="minor">
            <a:schemeClr val="dk1"/>
          </a:fontRef>
        </p:style>
        <p:txBody>
          <a:bodyPr/>
          <a:lstStyle/>
          <a:p>
            <a:r>
              <a:rPr lang="en-GB" dirty="0"/>
              <a:t>A reference includes some key information:</a:t>
            </a:r>
          </a:p>
          <a:p>
            <a:pPr lvl="1"/>
            <a:r>
              <a:rPr lang="en-GB" dirty="0"/>
              <a:t>Author’s surname ONLY</a:t>
            </a:r>
          </a:p>
          <a:p>
            <a:pPr lvl="1"/>
            <a:r>
              <a:rPr lang="en-GB" dirty="0"/>
              <a:t>Year of publication</a:t>
            </a:r>
          </a:p>
          <a:p>
            <a:pPr lvl="1"/>
            <a:r>
              <a:rPr lang="en-GB" dirty="0"/>
              <a:t>Page number (for specific ideas/direct quotations) </a:t>
            </a:r>
          </a:p>
        </p:txBody>
      </p:sp>
    </p:spTree>
    <p:extLst>
      <p:ext uri="{BB962C8B-B14F-4D97-AF65-F5344CB8AC3E}">
        <p14:creationId xmlns:p14="http://schemas.microsoft.com/office/powerpoint/2010/main" val="22019203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pPr algn="ctr"/>
            <a:r>
              <a:rPr lang="en-GB" dirty="0" err="1">
                <a:solidFill>
                  <a:schemeClr val="accent1"/>
                </a:solidFill>
              </a:rPr>
              <a:t>Cyfeirio</a:t>
            </a:r>
            <a:r>
              <a:rPr lang="en-GB" dirty="0">
                <a:solidFill>
                  <a:schemeClr val="accent1"/>
                </a:solidFill>
              </a:rPr>
              <a:t> at </a:t>
            </a:r>
            <a:r>
              <a:rPr lang="en-GB" dirty="0" err="1">
                <a:solidFill>
                  <a:schemeClr val="accent1"/>
                </a:solidFill>
              </a:rPr>
              <a:t>waith</a:t>
            </a:r>
            <a:r>
              <a:rPr lang="en-GB" dirty="0">
                <a:solidFill>
                  <a:schemeClr val="accent1"/>
                </a:solidFill>
              </a:rPr>
              <a:t> </a:t>
            </a:r>
            <a:r>
              <a:rPr lang="en-GB" dirty="0" err="1">
                <a:solidFill>
                  <a:schemeClr val="accent1"/>
                </a:solidFill>
              </a:rPr>
              <a:t>awduron</a:t>
            </a:r>
            <a:r>
              <a:rPr lang="en-GB" dirty="0">
                <a:solidFill>
                  <a:schemeClr val="accent1"/>
                </a:solidFill>
              </a:rPr>
              <a:t> </a:t>
            </a:r>
            <a:r>
              <a:rPr lang="en-GB" dirty="0" err="1">
                <a:solidFill>
                  <a:schemeClr val="accent1"/>
                </a:solidFill>
              </a:rPr>
              <a:t>eraill</a:t>
            </a:r>
            <a:br>
              <a:rPr lang="en-GB" dirty="0">
                <a:solidFill>
                  <a:schemeClr val="accent1"/>
                </a:solidFill>
              </a:rPr>
            </a:br>
            <a:r>
              <a:rPr lang="en-GB" dirty="0"/>
              <a:t>Referring to other authors’ works</a:t>
            </a:r>
          </a:p>
        </p:txBody>
      </p:sp>
      <p:sp>
        <p:nvSpPr>
          <p:cNvPr id="6" name="Content Placeholder 5"/>
          <p:cNvSpPr>
            <a:spLocks noGrp="1"/>
          </p:cNvSpPr>
          <p:nvPr>
            <p:ph idx="1"/>
          </p:nvPr>
        </p:nvSpPr>
        <p:spPr/>
        <p:txBody>
          <a:bodyPr>
            <a:normAutofit/>
          </a:bodyPr>
          <a:lstStyle/>
          <a:p>
            <a:pPr marL="365125" lvl="0" indent="-255588" fontAlgn="base">
              <a:spcBef>
                <a:spcPts val="400"/>
              </a:spcBef>
              <a:spcAft>
                <a:spcPct val="0"/>
              </a:spcAft>
              <a:buClr>
                <a:srgbClr val="2DA2BF"/>
              </a:buClr>
              <a:buSzPct val="68000"/>
              <a:buFont typeface="Wingdings 3" pitchFamily="18" charset="2"/>
              <a:buChar char=""/>
            </a:pPr>
            <a:r>
              <a:rPr lang="en-US" altLang="en-US" sz="2200" dirty="0">
                <a:solidFill>
                  <a:prstClr val="black"/>
                </a:solidFill>
                <a:latin typeface="Arial" panose="020B0604020202020204" pitchFamily="34" charset="0"/>
                <a:cs typeface="Arial" panose="020B0604020202020204" pitchFamily="34" charset="0"/>
              </a:rPr>
              <a:t>Plagiarism in higher education has been debated at length (Neville, 2007).</a:t>
            </a:r>
          </a:p>
          <a:p>
            <a:pPr marL="365125" lvl="0" indent="-255588" fontAlgn="base">
              <a:spcBef>
                <a:spcPts val="400"/>
              </a:spcBef>
              <a:spcAft>
                <a:spcPct val="0"/>
              </a:spcAft>
              <a:buClr>
                <a:srgbClr val="2DA2BF"/>
              </a:buClr>
              <a:buSzPct val="68000"/>
              <a:buFont typeface="Wingdings 3" pitchFamily="18" charset="2"/>
              <a:buChar char=""/>
            </a:pPr>
            <a:r>
              <a:rPr lang="en-US" altLang="en-US" sz="2200" i="1" dirty="0">
                <a:solidFill>
                  <a:schemeClr val="accent3"/>
                </a:solidFill>
                <a:latin typeface="Arial" panose="020B0604020202020204" pitchFamily="34" charset="0"/>
                <a:cs typeface="Arial" panose="020B0604020202020204" pitchFamily="34" charset="0"/>
              </a:rPr>
              <a:t>Mae </a:t>
            </a:r>
            <a:r>
              <a:rPr lang="en-US" altLang="en-US" sz="2200" i="1" dirty="0" err="1">
                <a:solidFill>
                  <a:schemeClr val="accent3"/>
                </a:solidFill>
                <a:latin typeface="Arial" panose="020B0604020202020204" pitchFamily="34" charset="0"/>
                <a:cs typeface="Arial" panose="020B0604020202020204" pitchFamily="34" charset="0"/>
              </a:rPr>
              <a:t>llên-ladrad</a:t>
            </a:r>
            <a:r>
              <a:rPr lang="en-US" altLang="en-US" sz="2200" i="1" dirty="0">
                <a:solidFill>
                  <a:schemeClr val="accent3"/>
                </a:solidFill>
                <a:latin typeface="Arial" panose="020B0604020202020204" pitchFamily="34" charset="0"/>
                <a:cs typeface="Arial" panose="020B0604020202020204" pitchFamily="34" charset="0"/>
              </a:rPr>
              <a:t> o </a:t>
            </a:r>
            <a:r>
              <a:rPr lang="en-US" altLang="en-US" sz="2200" i="1" dirty="0" err="1">
                <a:solidFill>
                  <a:schemeClr val="accent3"/>
                </a:solidFill>
                <a:latin typeface="Arial" panose="020B0604020202020204" pitchFamily="34" charset="0"/>
                <a:cs typeface="Arial" panose="020B0604020202020204" pitchFamily="34" charset="0"/>
              </a:rPr>
              <a:t>fewn</a:t>
            </a:r>
            <a:r>
              <a:rPr lang="en-US" altLang="en-US" sz="2200" i="1" dirty="0">
                <a:solidFill>
                  <a:schemeClr val="accent3"/>
                </a:solidFill>
                <a:latin typeface="Arial" panose="020B0604020202020204" pitchFamily="34" charset="0"/>
                <a:cs typeface="Arial" panose="020B0604020202020204" pitchFamily="34" charset="0"/>
              </a:rPr>
              <a:t> </a:t>
            </a:r>
            <a:r>
              <a:rPr lang="en-US" altLang="en-US" sz="2200" i="1" dirty="0" err="1">
                <a:solidFill>
                  <a:schemeClr val="accent3"/>
                </a:solidFill>
                <a:latin typeface="Arial" panose="020B0604020202020204" pitchFamily="34" charset="0"/>
                <a:cs typeface="Arial" panose="020B0604020202020204" pitchFamily="34" charset="0"/>
              </a:rPr>
              <a:t>addysg</a:t>
            </a:r>
            <a:r>
              <a:rPr lang="en-US" altLang="en-US" sz="2200" i="1" dirty="0">
                <a:solidFill>
                  <a:schemeClr val="accent3"/>
                </a:solidFill>
                <a:latin typeface="Arial" panose="020B0604020202020204" pitchFamily="34" charset="0"/>
                <a:cs typeface="Arial" panose="020B0604020202020204" pitchFamily="34" charset="0"/>
              </a:rPr>
              <a:t> </a:t>
            </a:r>
            <a:r>
              <a:rPr lang="en-US" altLang="en-US" sz="2200" i="1" dirty="0" err="1">
                <a:solidFill>
                  <a:schemeClr val="accent3"/>
                </a:solidFill>
                <a:latin typeface="Arial" panose="020B0604020202020204" pitchFamily="34" charset="0"/>
                <a:cs typeface="Arial" panose="020B0604020202020204" pitchFamily="34" charset="0"/>
              </a:rPr>
              <a:t>uwch</a:t>
            </a:r>
            <a:r>
              <a:rPr lang="en-US" altLang="en-US" sz="2200" i="1" dirty="0">
                <a:solidFill>
                  <a:schemeClr val="accent3"/>
                </a:solidFill>
                <a:latin typeface="Arial" panose="020B0604020202020204" pitchFamily="34" charset="0"/>
                <a:cs typeface="Arial" panose="020B0604020202020204" pitchFamily="34" charset="0"/>
              </a:rPr>
              <a:t> </a:t>
            </a:r>
            <a:r>
              <a:rPr lang="en-US" altLang="en-US" sz="2200" i="1" dirty="0" err="1">
                <a:solidFill>
                  <a:schemeClr val="accent3"/>
                </a:solidFill>
                <a:latin typeface="Arial" panose="020B0604020202020204" pitchFamily="34" charset="0"/>
                <a:cs typeface="Arial" panose="020B0604020202020204" pitchFamily="34" charset="0"/>
              </a:rPr>
              <a:t>wedi</a:t>
            </a:r>
            <a:r>
              <a:rPr lang="en-US" altLang="en-US" sz="2200" i="1" dirty="0">
                <a:solidFill>
                  <a:schemeClr val="accent3"/>
                </a:solidFill>
                <a:latin typeface="Arial" panose="020B0604020202020204" pitchFamily="34" charset="0"/>
                <a:cs typeface="Arial" panose="020B0604020202020204" pitchFamily="34" charset="0"/>
              </a:rPr>
              <a:t> </a:t>
            </a:r>
            <a:r>
              <a:rPr lang="en-US" altLang="en-US" sz="2200" i="1" dirty="0" err="1">
                <a:solidFill>
                  <a:schemeClr val="accent3"/>
                </a:solidFill>
                <a:latin typeface="Arial" panose="020B0604020202020204" pitchFamily="34" charset="0"/>
                <a:cs typeface="Arial" panose="020B0604020202020204" pitchFamily="34" charset="0"/>
              </a:rPr>
              <a:t>ei</a:t>
            </a:r>
            <a:r>
              <a:rPr lang="en-US" altLang="en-US" sz="2200" i="1" dirty="0">
                <a:solidFill>
                  <a:schemeClr val="accent3"/>
                </a:solidFill>
                <a:latin typeface="Arial" panose="020B0604020202020204" pitchFamily="34" charset="0"/>
                <a:cs typeface="Arial" panose="020B0604020202020204" pitchFamily="34" charset="0"/>
              </a:rPr>
              <a:t> </a:t>
            </a:r>
            <a:r>
              <a:rPr lang="en-US" altLang="en-US" sz="2200" i="1" dirty="0" err="1">
                <a:solidFill>
                  <a:schemeClr val="accent3"/>
                </a:solidFill>
                <a:latin typeface="Arial" panose="020B0604020202020204" pitchFamily="34" charset="0"/>
                <a:cs typeface="Arial" panose="020B0604020202020204" pitchFamily="34" charset="0"/>
              </a:rPr>
              <a:t>ddadlau</a:t>
            </a:r>
            <a:r>
              <a:rPr lang="en-US" altLang="en-US" sz="2200" i="1" dirty="0">
                <a:solidFill>
                  <a:schemeClr val="accent3"/>
                </a:solidFill>
                <a:latin typeface="Arial" panose="020B0604020202020204" pitchFamily="34" charset="0"/>
                <a:cs typeface="Arial" panose="020B0604020202020204" pitchFamily="34" charset="0"/>
              </a:rPr>
              <a:t> </a:t>
            </a:r>
            <a:r>
              <a:rPr lang="en-US" altLang="en-US" sz="2200" i="1" dirty="0" err="1">
                <a:solidFill>
                  <a:schemeClr val="accent3"/>
                </a:solidFill>
                <a:latin typeface="Arial" panose="020B0604020202020204" pitchFamily="34" charset="0"/>
                <a:cs typeface="Arial" panose="020B0604020202020204" pitchFamily="34" charset="0"/>
              </a:rPr>
              <a:t>yn</a:t>
            </a:r>
            <a:r>
              <a:rPr lang="en-US" altLang="en-US" sz="2200" i="1" dirty="0">
                <a:solidFill>
                  <a:schemeClr val="accent3"/>
                </a:solidFill>
                <a:latin typeface="Arial" panose="020B0604020202020204" pitchFamily="34" charset="0"/>
                <a:cs typeface="Arial" panose="020B0604020202020204" pitchFamily="34" charset="0"/>
              </a:rPr>
              <a:t> </a:t>
            </a:r>
            <a:r>
              <a:rPr lang="en-US" altLang="en-US" sz="2200" i="1" dirty="0" err="1">
                <a:solidFill>
                  <a:schemeClr val="accent3"/>
                </a:solidFill>
                <a:latin typeface="Arial" panose="020B0604020202020204" pitchFamily="34" charset="0"/>
                <a:cs typeface="Arial" panose="020B0604020202020204" pitchFamily="34" charset="0"/>
              </a:rPr>
              <a:t>drylwyr</a:t>
            </a:r>
            <a:r>
              <a:rPr lang="en-US" altLang="en-US" sz="2200" i="1" dirty="0">
                <a:solidFill>
                  <a:schemeClr val="accent3"/>
                </a:solidFill>
                <a:latin typeface="Arial" panose="020B0604020202020204" pitchFamily="34" charset="0"/>
                <a:cs typeface="Arial" panose="020B0604020202020204" pitchFamily="34" charset="0"/>
              </a:rPr>
              <a:t> (Neville, 2007).</a:t>
            </a:r>
          </a:p>
          <a:p>
            <a:pPr marL="109537" lvl="0" indent="0" fontAlgn="base">
              <a:spcBef>
                <a:spcPts val="400"/>
              </a:spcBef>
              <a:spcAft>
                <a:spcPct val="0"/>
              </a:spcAft>
              <a:buClr>
                <a:srgbClr val="2DA2BF"/>
              </a:buClr>
              <a:buSzPct val="68000"/>
              <a:buNone/>
            </a:pPr>
            <a:endParaRPr lang="en-US" altLang="en-US" sz="2700" dirty="0">
              <a:solidFill>
                <a:prstClr val="black"/>
              </a:solidFill>
              <a:latin typeface="Arial" panose="020B0604020202020204" pitchFamily="34" charset="0"/>
              <a:cs typeface="Arial" panose="020B0604020202020204" pitchFamily="34" charset="0"/>
            </a:endParaRPr>
          </a:p>
          <a:p>
            <a:pPr marL="365125" lvl="0" indent="-255588" fontAlgn="base">
              <a:spcBef>
                <a:spcPts val="400"/>
              </a:spcBef>
              <a:spcAft>
                <a:spcPct val="0"/>
              </a:spcAft>
              <a:buClr>
                <a:srgbClr val="2DA2BF"/>
              </a:buClr>
              <a:buSzPct val="68000"/>
              <a:buNone/>
            </a:pPr>
            <a:r>
              <a:rPr lang="en-US" altLang="en-US" sz="2700" dirty="0" err="1">
                <a:solidFill>
                  <a:schemeClr val="accent1"/>
                </a:solidFill>
                <a:latin typeface="Arial" panose="020B0604020202020204" pitchFamily="34" charset="0"/>
                <a:cs typeface="Arial" panose="020B0604020202020204" pitchFamily="34" charset="0"/>
              </a:rPr>
              <a:t>Neu</a:t>
            </a:r>
            <a:r>
              <a:rPr lang="en-US" altLang="en-US" sz="2700" dirty="0">
                <a:solidFill>
                  <a:prstClr val="black"/>
                </a:solidFill>
                <a:latin typeface="Arial" panose="020B0604020202020204" pitchFamily="34" charset="0"/>
                <a:cs typeface="Arial" panose="020B0604020202020204" pitchFamily="34" charset="0"/>
              </a:rPr>
              <a:t>/Or</a:t>
            </a:r>
          </a:p>
          <a:p>
            <a:pPr marL="365125" lvl="0" indent="-255588" fontAlgn="base">
              <a:spcBef>
                <a:spcPts val="400"/>
              </a:spcBef>
              <a:spcAft>
                <a:spcPct val="0"/>
              </a:spcAft>
              <a:buClr>
                <a:srgbClr val="2DA2BF"/>
              </a:buClr>
              <a:buSzPct val="68000"/>
              <a:buNone/>
            </a:pPr>
            <a:endParaRPr lang="en-US" altLang="en-US" sz="2700" dirty="0">
              <a:solidFill>
                <a:prstClr val="black"/>
              </a:solidFill>
              <a:latin typeface="Arial" panose="020B0604020202020204" pitchFamily="34" charset="0"/>
              <a:cs typeface="Arial" panose="020B0604020202020204" pitchFamily="34" charset="0"/>
            </a:endParaRPr>
          </a:p>
          <a:p>
            <a:pPr marL="365125" lvl="0" indent="-255588" fontAlgn="base">
              <a:spcBef>
                <a:spcPts val="400"/>
              </a:spcBef>
              <a:spcAft>
                <a:spcPct val="0"/>
              </a:spcAft>
              <a:buClr>
                <a:srgbClr val="2DA2BF"/>
              </a:buClr>
              <a:buSzPct val="68000"/>
              <a:buFont typeface="Wingdings 3" pitchFamily="18" charset="2"/>
              <a:buChar char=""/>
            </a:pPr>
            <a:r>
              <a:rPr lang="en-US" altLang="en-US" dirty="0">
                <a:solidFill>
                  <a:prstClr val="black"/>
                </a:solidFill>
                <a:latin typeface="Arial" panose="020B0604020202020204" pitchFamily="34" charset="0"/>
                <a:cs typeface="Arial" panose="020B0604020202020204" pitchFamily="34" charset="0"/>
              </a:rPr>
              <a:t>According to Neville (2007) plagiarism in higher education has been debated at length.</a:t>
            </a:r>
          </a:p>
          <a:p>
            <a:pPr marL="365125" lvl="0" indent="-255588" fontAlgn="base">
              <a:spcBef>
                <a:spcPts val="400"/>
              </a:spcBef>
              <a:spcAft>
                <a:spcPct val="0"/>
              </a:spcAft>
              <a:buClr>
                <a:srgbClr val="2DA2BF"/>
              </a:buClr>
              <a:buSzPct val="68000"/>
              <a:buFont typeface="Wingdings 3" pitchFamily="18" charset="2"/>
              <a:buChar char=""/>
            </a:pPr>
            <a:r>
              <a:rPr lang="en-US" altLang="en-US" i="1" dirty="0" err="1">
                <a:solidFill>
                  <a:schemeClr val="accent3"/>
                </a:solidFill>
                <a:latin typeface="Arial" panose="020B0604020202020204" pitchFamily="34" charset="0"/>
                <a:cs typeface="Arial" panose="020B0604020202020204" pitchFamily="34" charset="0"/>
              </a:rPr>
              <a:t>Yn</a:t>
            </a:r>
            <a:r>
              <a:rPr lang="en-US" altLang="en-US" i="1" dirty="0">
                <a:solidFill>
                  <a:schemeClr val="accent3"/>
                </a:solidFill>
                <a:latin typeface="Arial" panose="020B0604020202020204" pitchFamily="34" charset="0"/>
                <a:cs typeface="Arial" panose="020B0604020202020204" pitchFamily="34" charset="0"/>
              </a:rPr>
              <a:t> </a:t>
            </a:r>
            <a:r>
              <a:rPr lang="en-US" altLang="en-US" i="1" dirty="0" err="1">
                <a:solidFill>
                  <a:schemeClr val="accent3"/>
                </a:solidFill>
                <a:latin typeface="Arial" panose="020B0604020202020204" pitchFamily="34" charset="0"/>
                <a:cs typeface="Arial" panose="020B0604020202020204" pitchFamily="34" charset="0"/>
              </a:rPr>
              <a:t>ol</a:t>
            </a:r>
            <a:r>
              <a:rPr lang="en-US" altLang="en-US" i="1" dirty="0">
                <a:solidFill>
                  <a:schemeClr val="accent3"/>
                </a:solidFill>
                <a:latin typeface="Arial" panose="020B0604020202020204" pitchFamily="34" charset="0"/>
                <a:cs typeface="Arial" panose="020B0604020202020204" pitchFamily="34" charset="0"/>
              </a:rPr>
              <a:t> Neville (2007) </a:t>
            </a:r>
            <a:r>
              <a:rPr lang="en-US" altLang="en-US" i="1" dirty="0" err="1">
                <a:solidFill>
                  <a:schemeClr val="accent3"/>
                </a:solidFill>
                <a:latin typeface="Arial" panose="020B0604020202020204" pitchFamily="34" charset="0"/>
                <a:cs typeface="Arial" panose="020B0604020202020204" pitchFamily="34" charset="0"/>
              </a:rPr>
              <a:t>mae</a:t>
            </a:r>
            <a:r>
              <a:rPr lang="en-US" altLang="en-US" i="1" dirty="0">
                <a:solidFill>
                  <a:schemeClr val="accent3"/>
                </a:solidFill>
                <a:latin typeface="Arial" panose="020B0604020202020204" pitchFamily="34" charset="0"/>
                <a:cs typeface="Arial" panose="020B0604020202020204" pitchFamily="34" charset="0"/>
              </a:rPr>
              <a:t> </a:t>
            </a:r>
            <a:r>
              <a:rPr lang="en-US" altLang="en-US" i="1" dirty="0" err="1">
                <a:solidFill>
                  <a:schemeClr val="accent3"/>
                </a:solidFill>
                <a:latin typeface="Arial" panose="020B0604020202020204" pitchFamily="34" charset="0"/>
                <a:cs typeface="Arial" panose="020B0604020202020204" pitchFamily="34" charset="0"/>
              </a:rPr>
              <a:t>llên-ladrad</a:t>
            </a:r>
            <a:r>
              <a:rPr lang="en-US" altLang="en-US" i="1" dirty="0">
                <a:solidFill>
                  <a:schemeClr val="accent3"/>
                </a:solidFill>
                <a:latin typeface="Arial" panose="020B0604020202020204" pitchFamily="34" charset="0"/>
                <a:cs typeface="Arial" panose="020B0604020202020204" pitchFamily="34" charset="0"/>
              </a:rPr>
              <a:t> </a:t>
            </a:r>
            <a:r>
              <a:rPr lang="en-US" altLang="en-US" i="1" dirty="0" err="1">
                <a:solidFill>
                  <a:schemeClr val="accent3"/>
                </a:solidFill>
                <a:latin typeface="Arial" panose="020B0604020202020204" pitchFamily="34" charset="0"/>
                <a:cs typeface="Arial" panose="020B0604020202020204" pitchFamily="34" charset="0"/>
              </a:rPr>
              <a:t>mewn</a:t>
            </a:r>
            <a:r>
              <a:rPr lang="en-US" altLang="en-US" i="1" dirty="0">
                <a:solidFill>
                  <a:schemeClr val="accent3"/>
                </a:solidFill>
                <a:latin typeface="Arial" panose="020B0604020202020204" pitchFamily="34" charset="0"/>
                <a:cs typeface="Arial" panose="020B0604020202020204" pitchFamily="34" charset="0"/>
              </a:rPr>
              <a:t> </a:t>
            </a:r>
            <a:r>
              <a:rPr lang="en-US" altLang="en-US" i="1" dirty="0" err="1">
                <a:solidFill>
                  <a:schemeClr val="accent3"/>
                </a:solidFill>
                <a:latin typeface="Arial" panose="020B0604020202020204" pitchFamily="34" charset="0"/>
                <a:cs typeface="Arial" panose="020B0604020202020204" pitchFamily="34" charset="0"/>
              </a:rPr>
              <a:t>addysg</a:t>
            </a:r>
            <a:r>
              <a:rPr lang="en-US" altLang="en-US" i="1" dirty="0">
                <a:solidFill>
                  <a:schemeClr val="accent3"/>
                </a:solidFill>
                <a:latin typeface="Arial" panose="020B0604020202020204" pitchFamily="34" charset="0"/>
                <a:cs typeface="Arial" panose="020B0604020202020204" pitchFamily="34" charset="0"/>
              </a:rPr>
              <a:t> </a:t>
            </a:r>
            <a:r>
              <a:rPr lang="en-US" altLang="en-US" i="1" dirty="0" err="1">
                <a:solidFill>
                  <a:schemeClr val="accent3"/>
                </a:solidFill>
                <a:latin typeface="Arial" panose="020B0604020202020204" pitchFamily="34" charset="0"/>
                <a:cs typeface="Arial" panose="020B0604020202020204" pitchFamily="34" charset="0"/>
              </a:rPr>
              <a:t>uwch</a:t>
            </a:r>
            <a:r>
              <a:rPr lang="en-US" altLang="en-US" i="1" dirty="0">
                <a:solidFill>
                  <a:schemeClr val="accent3"/>
                </a:solidFill>
                <a:latin typeface="Arial" panose="020B0604020202020204" pitchFamily="34" charset="0"/>
                <a:cs typeface="Arial" panose="020B0604020202020204" pitchFamily="34" charset="0"/>
              </a:rPr>
              <a:t> </a:t>
            </a:r>
            <a:r>
              <a:rPr lang="en-US" altLang="en-US" i="1" dirty="0" err="1">
                <a:solidFill>
                  <a:schemeClr val="accent3"/>
                </a:solidFill>
                <a:latin typeface="Arial" panose="020B0604020202020204" pitchFamily="34" charset="0"/>
                <a:cs typeface="Arial" panose="020B0604020202020204" pitchFamily="34" charset="0"/>
              </a:rPr>
              <a:t>wedi</a:t>
            </a:r>
            <a:r>
              <a:rPr lang="en-US" altLang="en-US" i="1" dirty="0">
                <a:solidFill>
                  <a:schemeClr val="accent3"/>
                </a:solidFill>
                <a:latin typeface="Arial" panose="020B0604020202020204" pitchFamily="34" charset="0"/>
                <a:cs typeface="Arial" panose="020B0604020202020204" pitchFamily="34" charset="0"/>
              </a:rPr>
              <a:t> </a:t>
            </a:r>
            <a:r>
              <a:rPr lang="en-US" altLang="en-US" i="1" dirty="0" err="1">
                <a:solidFill>
                  <a:schemeClr val="accent3"/>
                </a:solidFill>
                <a:latin typeface="Arial" panose="020B0604020202020204" pitchFamily="34" charset="0"/>
                <a:cs typeface="Arial" panose="020B0604020202020204" pitchFamily="34" charset="0"/>
              </a:rPr>
              <a:t>ei</a:t>
            </a:r>
            <a:r>
              <a:rPr lang="en-US" altLang="en-US" i="1" dirty="0">
                <a:solidFill>
                  <a:schemeClr val="accent3"/>
                </a:solidFill>
                <a:latin typeface="Arial" panose="020B0604020202020204" pitchFamily="34" charset="0"/>
                <a:cs typeface="Arial" panose="020B0604020202020204" pitchFamily="34" charset="0"/>
              </a:rPr>
              <a:t> </a:t>
            </a:r>
            <a:r>
              <a:rPr lang="en-US" altLang="en-US" i="1" dirty="0" err="1">
                <a:solidFill>
                  <a:schemeClr val="accent3"/>
                </a:solidFill>
                <a:latin typeface="Arial" panose="020B0604020202020204" pitchFamily="34" charset="0"/>
                <a:cs typeface="Arial" panose="020B0604020202020204" pitchFamily="34" charset="0"/>
              </a:rPr>
              <a:t>drafod</a:t>
            </a:r>
            <a:r>
              <a:rPr lang="en-US" altLang="en-US" i="1" dirty="0">
                <a:solidFill>
                  <a:schemeClr val="accent3"/>
                </a:solidFill>
                <a:latin typeface="Arial" panose="020B0604020202020204" pitchFamily="34" charset="0"/>
                <a:cs typeface="Arial" panose="020B0604020202020204" pitchFamily="34" charset="0"/>
              </a:rPr>
              <a:t> </a:t>
            </a:r>
            <a:r>
              <a:rPr lang="en-US" altLang="en-US" i="1" dirty="0" err="1">
                <a:solidFill>
                  <a:schemeClr val="accent3"/>
                </a:solidFill>
                <a:latin typeface="Arial" panose="020B0604020202020204" pitchFamily="34" charset="0"/>
                <a:cs typeface="Arial" panose="020B0604020202020204" pitchFamily="34" charset="0"/>
              </a:rPr>
              <a:t>yn</a:t>
            </a:r>
            <a:r>
              <a:rPr lang="en-US" altLang="en-US" i="1" dirty="0">
                <a:solidFill>
                  <a:schemeClr val="accent3"/>
                </a:solidFill>
                <a:latin typeface="Arial" panose="020B0604020202020204" pitchFamily="34" charset="0"/>
                <a:cs typeface="Arial" panose="020B0604020202020204" pitchFamily="34" charset="0"/>
              </a:rPr>
              <a:t> </a:t>
            </a:r>
            <a:r>
              <a:rPr lang="en-US" altLang="en-US" i="1" dirty="0" err="1">
                <a:solidFill>
                  <a:schemeClr val="accent3"/>
                </a:solidFill>
                <a:latin typeface="Arial" panose="020B0604020202020204" pitchFamily="34" charset="0"/>
                <a:cs typeface="Arial" panose="020B0604020202020204" pitchFamily="34" charset="0"/>
              </a:rPr>
              <a:t>drylwyr</a:t>
            </a:r>
            <a:r>
              <a:rPr lang="en-US" altLang="en-US" i="1" dirty="0">
                <a:solidFill>
                  <a:schemeClr val="accent3"/>
                </a:solidFill>
                <a:latin typeface="Arial" panose="020B0604020202020204" pitchFamily="34" charset="0"/>
                <a:cs typeface="Arial" panose="020B0604020202020204" pitchFamily="34" charset="0"/>
              </a:rPr>
              <a:t>.</a:t>
            </a:r>
          </a:p>
          <a:p>
            <a:pPr marL="0" indent="0">
              <a:buNone/>
            </a:pPr>
            <a:endParaRPr lang="en-GB" dirty="0">
              <a:latin typeface="Arial" panose="020B0604020202020204" pitchFamily="34" charset="0"/>
              <a:cs typeface="Arial" panose="020B0604020202020204" pitchFamily="34" charset="0"/>
            </a:endParaRPr>
          </a:p>
        </p:txBody>
      </p:sp>
      <p:sp>
        <p:nvSpPr>
          <p:cNvPr id="2" name="Up Arrow 1"/>
          <p:cNvSpPr/>
          <p:nvPr/>
        </p:nvSpPr>
        <p:spPr>
          <a:xfrm rot="1787334">
            <a:off x="2395645" y="3070826"/>
            <a:ext cx="432048" cy="919690"/>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Up Arrow 2"/>
          <p:cNvSpPr/>
          <p:nvPr/>
        </p:nvSpPr>
        <p:spPr>
          <a:xfrm rot="11744801">
            <a:off x="3805447" y="3382249"/>
            <a:ext cx="379630" cy="977261"/>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50811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11560" y="188640"/>
            <a:ext cx="7467600" cy="1143000"/>
          </a:xfrm>
        </p:spPr>
        <p:txBody>
          <a:bodyPr/>
          <a:lstStyle/>
          <a:p>
            <a:pPr algn="ctr"/>
            <a:r>
              <a:rPr lang="cy-GB" dirty="0">
                <a:solidFill>
                  <a:schemeClr val="accent1"/>
                </a:solidFill>
              </a:rPr>
              <a:t>Cefnogaeth academaidd</a:t>
            </a:r>
            <a:br>
              <a:rPr lang="cy-GB" dirty="0">
                <a:solidFill>
                  <a:schemeClr val="accent1"/>
                </a:solidFill>
              </a:rPr>
            </a:br>
            <a:r>
              <a:rPr lang="cy-GB" dirty="0">
                <a:solidFill>
                  <a:srgbClr val="050403"/>
                </a:solidFill>
              </a:rPr>
              <a:t>Academic credibility </a:t>
            </a:r>
          </a:p>
        </p:txBody>
      </p:sp>
      <p:sp>
        <p:nvSpPr>
          <p:cNvPr id="5" name="Content Placeholder 4"/>
          <p:cNvSpPr>
            <a:spLocks noGrp="1"/>
          </p:cNvSpPr>
          <p:nvPr>
            <p:ph sz="half" idx="1"/>
          </p:nvPr>
        </p:nvSpPr>
        <p:spPr>
          <a:xfrm>
            <a:off x="395536" y="3284984"/>
            <a:ext cx="3657600" cy="2836912"/>
          </a:xfrm>
        </p:spPr>
        <p:style>
          <a:lnRef idx="2">
            <a:schemeClr val="accent2"/>
          </a:lnRef>
          <a:fillRef idx="1">
            <a:schemeClr val="lt1"/>
          </a:fillRef>
          <a:effectRef idx="0">
            <a:schemeClr val="accent2"/>
          </a:effectRef>
          <a:fontRef idx="minor">
            <a:schemeClr val="dk1"/>
          </a:fontRef>
        </p:style>
        <p:txBody>
          <a:bodyPr>
            <a:normAutofit/>
          </a:bodyPr>
          <a:lstStyle/>
          <a:p>
            <a:r>
              <a:rPr lang="en-GB" dirty="0">
                <a:latin typeface="Arial" panose="020B0604020202020204" pitchFamily="34" charset="0"/>
                <a:cs typeface="Arial" panose="020B0604020202020204" pitchFamily="34" charset="0"/>
              </a:rPr>
              <a:t>Fe </a:t>
            </a:r>
            <a:r>
              <a:rPr lang="en-GB" dirty="0" err="1">
                <a:latin typeface="Arial" panose="020B0604020202020204" pitchFamily="34" charset="0"/>
                <a:cs typeface="Arial" panose="020B0604020202020204" pitchFamily="34" charset="0"/>
              </a:rPr>
              <a:t>fyddwch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cyfeirio</a:t>
            </a:r>
            <a:r>
              <a:rPr lang="en-GB" dirty="0">
                <a:latin typeface="Arial" panose="020B0604020202020204" pitchFamily="34" charset="0"/>
                <a:cs typeface="Arial" panose="020B0604020202020204" pitchFamily="34" charset="0"/>
              </a:rPr>
              <a:t> at </a:t>
            </a:r>
            <a:r>
              <a:rPr lang="en-GB" dirty="0" err="1">
                <a:latin typeface="Arial" panose="020B0604020202020204" pitchFamily="34" charset="0"/>
                <a:cs typeface="Arial" panose="020B0604020202020204" pitchFamily="34" charset="0"/>
              </a:rPr>
              <a:t>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awduron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eraill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llawer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amlach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dyfynnu’n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uniongyrchol</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Dysgwch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wneud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gywir</a:t>
            </a:r>
            <a:endParaRPr lang="cy-GB" dirty="0">
              <a:latin typeface="Arial" panose="020B0604020202020204" pitchFamily="34" charset="0"/>
              <a:cs typeface="Arial" panose="020B0604020202020204" pitchFamily="34" charset="0"/>
            </a:endParaRPr>
          </a:p>
        </p:txBody>
      </p:sp>
      <p:sp>
        <p:nvSpPr>
          <p:cNvPr id="6" name="Content Placeholder 5"/>
          <p:cNvSpPr>
            <a:spLocks noGrp="1"/>
          </p:cNvSpPr>
          <p:nvPr>
            <p:ph sz="half" idx="2"/>
          </p:nvPr>
        </p:nvSpPr>
        <p:spPr>
          <a:xfrm>
            <a:off x="4270248" y="3284984"/>
            <a:ext cx="3657600" cy="2887216"/>
          </a:xfrm>
        </p:spPr>
        <p:style>
          <a:lnRef idx="2">
            <a:schemeClr val="dk1"/>
          </a:lnRef>
          <a:fillRef idx="1">
            <a:schemeClr val="lt1"/>
          </a:fillRef>
          <a:effectRef idx="0">
            <a:schemeClr val="dk1"/>
          </a:effectRef>
          <a:fontRef idx="minor">
            <a:schemeClr val="dk1"/>
          </a:fontRef>
        </p:style>
        <p:txBody>
          <a:bodyPr>
            <a:normAutofit/>
          </a:bodyPr>
          <a:lstStyle/>
          <a:p>
            <a:r>
              <a:rPr lang="en-GB" i="1" dirty="0">
                <a:latin typeface="Arial" panose="020B0604020202020204" pitchFamily="34" charset="0"/>
                <a:cs typeface="Arial" panose="020B0604020202020204" pitchFamily="34" charset="0"/>
              </a:rPr>
              <a:t>You will be referring to other authors’ work much more often than directly quoting their work</a:t>
            </a:r>
          </a:p>
          <a:p>
            <a:r>
              <a:rPr lang="en-GB" i="1" dirty="0">
                <a:latin typeface="Arial" panose="020B0604020202020204" pitchFamily="34" charset="0"/>
                <a:cs typeface="Arial" panose="020B0604020202020204" pitchFamily="34" charset="0"/>
              </a:rPr>
              <a:t>Learn to do this accurately</a:t>
            </a:r>
            <a:endParaRPr lang="cy-GB" i="1" dirty="0">
              <a:latin typeface="Arial" panose="020B0604020202020204" pitchFamily="34" charset="0"/>
              <a:cs typeface="Arial" panose="020B0604020202020204" pitchFamily="34" charset="0"/>
            </a:endParaRPr>
          </a:p>
        </p:txBody>
      </p:sp>
      <p:pic>
        <p:nvPicPr>
          <p:cNvPr id="1028" name="Picture 4" descr="http://stud.carlisle.ac.uk/images/noun/reference.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1379466">
            <a:off x="3119328" y="1472273"/>
            <a:ext cx="1770956" cy="17709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94482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pPr algn="ctr"/>
            <a:br>
              <a:rPr lang="cy-GB" dirty="0"/>
            </a:br>
            <a:br>
              <a:rPr lang="cy-GB" dirty="0"/>
            </a:br>
            <a:r>
              <a:rPr lang="cy-GB" sz="3600" dirty="0">
                <a:solidFill>
                  <a:schemeClr val="accent1"/>
                </a:solidFill>
              </a:rPr>
              <a:t>Ymarfer Cyfeirnodi</a:t>
            </a:r>
            <a:br>
              <a:rPr lang="cy-GB" sz="3600" dirty="0">
                <a:solidFill>
                  <a:schemeClr val="accent1"/>
                </a:solidFill>
              </a:rPr>
            </a:br>
            <a:r>
              <a:rPr lang="cy-GB" sz="3600" dirty="0"/>
              <a:t>Referencing Practise</a:t>
            </a:r>
          </a:p>
        </p:txBody>
      </p:sp>
      <p:pic>
        <p:nvPicPr>
          <p:cNvPr id="7" name="Picture 2" descr="C:\Users\TERRY\AppData\Local\Microsoft\Windows\INetCache\IE\RCMPPI9Y\14223-illustration-of-a-pencil-pv[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1339" y="404664"/>
            <a:ext cx="933150" cy="93315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Users\TERRY\AppData\Local\Microsoft\Windows\INetCache\IE\C75X736V\4048627635_1ea64cf383_s[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87824" y="2564904"/>
            <a:ext cx="2877468" cy="28774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84127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Dyfyniadau</a:t>
            </a:r>
            <a:r>
              <a:rPr lang="en-GB" dirty="0"/>
              <a:t> </a:t>
            </a:r>
            <a:br>
              <a:rPr lang="en-GB" dirty="0"/>
            </a:br>
            <a:r>
              <a:rPr lang="en-GB" dirty="0"/>
              <a:t> Quotations</a:t>
            </a:r>
          </a:p>
        </p:txBody>
      </p:sp>
      <p:sp>
        <p:nvSpPr>
          <p:cNvPr id="3" name="Content Placeholder 2"/>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lstStyle/>
          <a:p>
            <a:pPr marL="365125" lvl="0" indent="-255588" fontAlgn="base">
              <a:spcBef>
                <a:spcPts val="400"/>
              </a:spcBef>
              <a:spcAft>
                <a:spcPct val="0"/>
              </a:spcAft>
              <a:buClr>
                <a:srgbClr val="2DA2BF"/>
              </a:buClr>
              <a:buSzPct val="68000"/>
              <a:buFont typeface="Wingdings 3" pitchFamily="18" charset="2"/>
              <a:buChar char=""/>
            </a:pPr>
            <a:r>
              <a:rPr lang="en-US" altLang="en-US" sz="2800" dirty="0" err="1">
                <a:solidFill>
                  <a:prstClr val="black"/>
                </a:solidFill>
                <a:latin typeface="Arial" panose="020B0604020202020204" pitchFamily="34" charset="0"/>
                <a:cs typeface="Arial" panose="020B0604020202020204" pitchFamily="34" charset="0"/>
              </a:rPr>
              <a:t>Perthnasol</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i’r</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pwnc</a:t>
            </a:r>
            <a:endParaRPr lang="en-US" altLang="en-US" sz="2800" dirty="0">
              <a:solidFill>
                <a:prstClr val="black"/>
              </a:solidFill>
              <a:latin typeface="Arial" panose="020B0604020202020204" pitchFamily="34" charset="0"/>
              <a:cs typeface="Arial" panose="020B0604020202020204" pitchFamily="34" charset="0"/>
            </a:endParaRPr>
          </a:p>
          <a:p>
            <a:pPr marL="365125" lvl="0" indent="-255588" fontAlgn="base">
              <a:spcBef>
                <a:spcPts val="400"/>
              </a:spcBef>
              <a:spcAft>
                <a:spcPct val="0"/>
              </a:spcAft>
              <a:buClr>
                <a:srgbClr val="2DA2BF"/>
              </a:buClr>
              <a:buSzPct val="68000"/>
              <a:buFont typeface="Wingdings 3" pitchFamily="18" charset="2"/>
              <a:buChar char=""/>
            </a:pPr>
            <a:r>
              <a:rPr lang="en-US" altLang="en-US" sz="2800" dirty="0" err="1">
                <a:solidFill>
                  <a:prstClr val="black"/>
                </a:solidFill>
                <a:latin typeface="Arial" panose="020B0604020202020204" pitchFamily="34" charset="0"/>
                <a:cs typeface="Arial" panose="020B0604020202020204" pitchFamily="34" charset="0"/>
              </a:rPr>
              <a:t>Eu</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defnyddio</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i</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bwysleisio</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safbwynt</a:t>
            </a:r>
            <a:endParaRPr lang="en-US" altLang="en-US" sz="2800" dirty="0">
              <a:solidFill>
                <a:prstClr val="black"/>
              </a:solidFill>
              <a:latin typeface="Arial" panose="020B0604020202020204" pitchFamily="34" charset="0"/>
              <a:cs typeface="Arial" panose="020B0604020202020204" pitchFamily="34" charset="0"/>
            </a:endParaRPr>
          </a:p>
          <a:p>
            <a:pPr marL="365125" lvl="0" indent="-255588" fontAlgn="base">
              <a:spcBef>
                <a:spcPts val="400"/>
              </a:spcBef>
              <a:spcAft>
                <a:spcPct val="0"/>
              </a:spcAft>
              <a:buClr>
                <a:srgbClr val="2DA2BF"/>
              </a:buClr>
              <a:buSzPct val="68000"/>
              <a:buFont typeface="Wingdings 3" pitchFamily="18" charset="2"/>
              <a:buChar char=""/>
            </a:pPr>
            <a:r>
              <a:rPr lang="en-US" altLang="en-US" sz="2800" dirty="0" err="1">
                <a:solidFill>
                  <a:prstClr val="black"/>
                </a:solidFill>
                <a:latin typeface="Arial" panose="020B0604020202020204" pitchFamily="34" charset="0"/>
                <a:cs typeface="Arial" panose="020B0604020202020204" pitchFamily="34" charset="0"/>
              </a:rPr>
              <a:t>Ffordd</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effeithiol</a:t>
            </a:r>
            <a:r>
              <a:rPr lang="en-US" altLang="en-US" sz="2800" dirty="0">
                <a:solidFill>
                  <a:prstClr val="black"/>
                </a:solidFill>
                <a:latin typeface="Arial" panose="020B0604020202020204" pitchFamily="34" charset="0"/>
                <a:cs typeface="Arial" panose="020B0604020202020204" pitchFamily="34" charset="0"/>
              </a:rPr>
              <a:t> o </a:t>
            </a:r>
            <a:r>
              <a:rPr lang="en-US" altLang="en-US" sz="2800" dirty="0" err="1">
                <a:solidFill>
                  <a:prstClr val="black"/>
                </a:solidFill>
                <a:latin typeface="Arial" panose="020B0604020202020204" pitchFamily="34" charset="0"/>
                <a:cs typeface="Arial" panose="020B0604020202020204" pitchFamily="34" charset="0"/>
              </a:rPr>
              <a:t>gyflwyno</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testun</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neu</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i</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gloi</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traethawd</a:t>
            </a:r>
            <a:endParaRPr lang="en-US" altLang="en-US" sz="2800" dirty="0">
              <a:solidFill>
                <a:prstClr val="black"/>
              </a:solidFill>
              <a:latin typeface="Arial" panose="020B0604020202020204" pitchFamily="34" charset="0"/>
              <a:cs typeface="Arial" panose="020B0604020202020204" pitchFamily="34" charset="0"/>
            </a:endParaRPr>
          </a:p>
          <a:p>
            <a:endParaRPr lang="en-GB"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lstStyle/>
          <a:p>
            <a:pPr marL="365125" lvl="0" indent="-255588"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Relevant to the subject</a:t>
            </a:r>
          </a:p>
          <a:p>
            <a:pPr marL="365125" lvl="0" indent="-255588"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Use to emphasize a point</a:t>
            </a:r>
          </a:p>
          <a:p>
            <a:pPr marL="365125" lvl="0" indent="-255588"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An effective way to introduce a subject or to close an essay</a:t>
            </a:r>
          </a:p>
          <a:p>
            <a:endParaRPr lang="en-GB" dirty="0"/>
          </a:p>
        </p:txBody>
      </p:sp>
    </p:spTree>
    <p:extLst>
      <p:ext uri="{BB962C8B-B14F-4D97-AF65-F5344CB8AC3E}">
        <p14:creationId xmlns:p14="http://schemas.microsoft.com/office/powerpoint/2010/main" val="9674252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Dyfyniadau</a:t>
            </a:r>
            <a:r>
              <a:rPr lang="en-GB" dirty="0">
                <a:solidFill>
                  <a:schemeClr val="accent1"/>
                </a:solidFill>
              </a:rPr>
              <a:t> </a:t>
            </a:r>
            <a:br>
              <a:rPr lang="en-GB" dirty="0">
                <a:solidFill>
                  <a:schemeClr val="accent1"/>
                </a:solidFill>
              </a:rPr>
            </a:br>
            <a:r>
              <a:rPr lang="en-GB" dirty="0"/>
              <a:t> Quotations</a:t>
            </a:r>
          </a:p>
        </p:txBody>
      </p:sp>
      <p:sp>
        <p:nvSpPr>
          <p:cNvPr id="3" name="Content Placeholder 2"/>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normAutofit/>
          </a:bodyPr>
          <a:lstStyle/>
          <a:p>
            <a:pPr marL="365125" lvl="0" indent="-255588" fontAlgn="base">
              <a:spcBef>
                <a:spcPts val="400"/>
              </a:spcBef>
              <a:spcAft>
                <a:spcPct val="0"/>
              </a:spcAft>
              <a:buClr>
                <a:srgbClr val="2DA2BF"/>
              </a:buClr>
              <a:buSzPct val="68000"/>
              <a:buFont typeface="Wingdings 3" pitchFamily="18" charset="2"/>
              <a:buChar char=""/>
            </a:pPr>
            <a:r>
              <a:rPr lang="en-US" altLang="en-US" sz="2800" dirty="0" err="1">
                <a:solidFill>
                  <a:prstClr val="black"/>
                </a:solidFill>
                <a:latin typeface="Arial" panose="020B0604020202020204" pitchFamily="34" charset="0"/>
                <a:cs typeface="Arial" panose="020B0604020202020204" pitchFamily="34" charset="0"/>
              </a:rPr>
              <a:t>Ffordd</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wych</a:t>
            </a:r>
            <a:r>
              <a:rPr lang="en-US" altLang="en-US" sz="2800" dirty="0">
                <a:solidFill>
                  <a:prstClr val="black"/>
                </a:solidFill>
                <a:latin typeface="Arial" panose="020B0604020202020204" pitchFamily="34" charset="0"/>
                <a:cs typeface="Arial" panose="020B0604020202020204" pitchFamily="34" charset="0"/>
              </a:rPr>
              <a:t> o </a:t>
            </a:r>
            <a:r>
              <a:rPr lang="en-US" altLang="en-US" sz="2800" dirty="0" err="1">
                <a:solidFill>
                  <a:prstClr val="black"/>
                </a:solidFill>
                <a:latin typeface="Arial" panose="020B0604020202020204" pitchFamily="34" charset="0"/>
                <a:cs typeface="Arial" panose="020B0604020202020204" pitchFamily="34" charset="0"/>
              </a:rPr>
              <a:t>eirio’r</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pwynt</a:t>
            </a:r>
            <a:r>
              <a:rPr lang="en-US" altLang="en-US" sz="2800" dirty="0">
                <a:solidFill>
                  <a:prstClr val="black"/>
                </a:solidFill>
                <a:latin typeface="Arial" panose="020B0604020202020204" pitchFamily="34" charset="0"/>
                <a:cs typeface="Arial" panose="020B0604020202020204" pitchFamily="34" charset="0"/>
              </a:rPr>
              <a:t> a </a:t>
            </a:r>
            <a:r>
              <a:rPr lang="en-US" altLang="en-US" sz="2800" dirty="0" err="1">
                <a:solidFill>
                  <a:prstClr val="black"/>
                </a:solidFill>
                <a:latin typeface="Arial" panose="020B0604020202020204" pitchFamily="34" charset="0"/>
                <a:cs typeface="Arial" panose="020B0604020202020204" pitchFamily="34" charset="0"/>
              </a:rPr>
              <a:t>gyflwynir</a:t>
            </a:r>
            <a:endParaRPr lang="en-US" altLang="en-US" sz="2800" dirty="0">
              <a:solidFill>
                <a:prstClr val="black"/>
              </a:solidFill>
              <a:latin typeface="Arial" panose="020B0604020202020204" pitchFamily="34" charset="0"/>
              <a:cs typeface="Arial" panose="020B0604020202020204" pitchFamily="34" charset="0"/>
            </a:endParaRPr>
          </a:p>
          <a:p>
            <a:pPr marL="365125" lvl="0" indent="-255588" fontAlgn="base">
              <a:spcBef>
                <a:spcPts val="400"/>
              </a:spcBef>
              <a:spcAft>
                <a:spcPct val="0"/>
              </a:spcAft>
              <a:buClr>
                <a:srgbClr val="2DA2BF"/>
              </a:buClr>
              <a:buSzPct val="68000"/>
              <a:buFont typeface="Wingdings 3" pitchFamily="18" charset="2"/>
              <a:buChar char=""/>
            </a:pPr>
            <a:r>
              <a:rPr lang="en-US" altLang="en-US" sz="2800" dirty="0" err="1">
                <a:solidFill>
                  <a:prstClr val="black"/>
                </a:solidFill>
                <a:latin typeface="Arial" panose="020B0604020202020204" pitchFamily="34" charset="0"/>
                <a:cs typeface="Arial" panose="020B0604020202020204" pitchFamily="34" charset="0"/>
              </a:rPr>
              <a:t>Peidiwch</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eu</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gor-ddefnyddio</a:t>
            </a:r>
            <a:endParaRPr lang="en-US" altLang="en-US" sz="2800" dirty="0">
              <a:solidFill>
                <a:prstClr val="black"/>
              </a:solidFill>
              <a:latin typeface="Arial" panose="020B0604020202020204" pitchFamily="34" charset="0"/>
              <a:cs typeface="Arial" panose="020B0604020202020204" pitchFamily="34" charset="0"/>
            </a:endParaRPr>
          </a:p>
          <a:p>
            <a:pPr marL="365125" lvl="0" indent="-255588" fontAlgn="base">
              <a:spcBef>
                <a:spcPts val="400"/>
              </a:spcBef>
              <a:spcAft>
                <a:spcPct val="0"/>
              </a:spcAft>
              <a:buClr>
                <a:srgbClr val="2DA2BF"/>
              </a:buClr>
              <a:buSzPct val="68000"/>
              <a:buFont typeface="Wingdings 3" pitchFamily="18" charset="2"/>
              <a:buChar char=""/>
            </a:pPr>
            <a:r>
              <a:rPr lang="en-US" altLang="en-US" sz="2800" dirty="0">
                <a:solidFill>
                  <a:prstClr val="black"/>
                </a:solidFill>
                <a:latin typeface="Arial" panose="020B0604020202020204" pitchFamily="34" charset="0"/>
                <a:cs typeface="Arial" panose="020B0604020202020204" pitchFamily="34" charset="0"/>
              </a:rPr>
              <a:t>Ni </a:t>
            </a:r>
            <a:r>
              <a:rPr lang="en-US" altLang="en-US" sz="2800" dirty="0" err="1">
                <a:solidFill>
                  <a:prstClr val="black"/>
                </a:solidFill>
                <a:latin typeface="Arial" panose="020B0604020202020204" pitchFamily="34" charset="0"/>
                <a:cs typeface="Arial" panose="020B0604020202020204" pitchFamily="34" charset="0"/>
              </a:rPr>
              <a:t>ddylid</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eu</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defnyddio</a:t>
            </a:r>
            <a:r>
              <a:rPr lang="en-US" altLang="en-US" sz="2800" dirty="0">
                <a:solidFill>
                  <a:prstClr val="black"/>
                </a:solidFill>
                <a:latin typeface="Arial" panose="020B0604020202020204" pitchFamily="34" charset="0"/>
                <a:cs typeface="Arial" panose="020B0604020202020204" pitchFamily="34" charset="0"/>
              </a:rPr>
              <a:t> am </a:t>
            </a:r>
            <a:r>
              <a:rPr lang="en-US" altLang="en-US" sz="2800" dirty="0" err="1">
                <a:solidFill>
                  <a:prstClr val="black"/>
                </a:solidFill>
                <a:latin typeface="Arial" panose="020B0604020202020204" pitchFamily="34" charset="0"/>
                <a:cs typeface="Arial" panose="020B0604020202020204" pitchFamily="34" charset="0"/>
              </a:rPr>
              <a:t>na</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fedrwch</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grynhoi</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geiriau’r</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awdur</a:t>
            </a:r>
            <a:endParaRPr lang="en-US" altLang="en-US" sz="2800" dirty="0">
              <a:solidFill>
                <a:prstClr val="black"/>
              </a:solidFill>
              <a:latin typeface="Arial" panose="020B0604020202020204" pitchFamily="34" charset="0"/>
              <a:cs typeface="Arial" panose="020B0604020202020204" pitchFamily="34" charset="0"/>
            </a:endParaRPr>
          </a:p>
          <a:p>
            <a:endParaRPr lang="en-GB"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a:bodyPr>
          <a:lstStyle/>
          <a:p>
            <a:pPr marL="365125" lvl="0" indent="-255588"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A great way to word the point that you are making</a:t>
            </a:r>
          </a:p>
          <a:p>
            <a:pPr marL="365125" lvl="0" indent="-255588"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Do not use too many</a:t>
            </a:r>
          </a:p>
          <a:p>
            <a:pPr marL="365125" lvl="0" indent="-255588"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They shouldn’t be used because you’re unable to </a:t>
            </a:r>
            <a:r>
              <a:rPr lang="en-US" altLang="en-US" sz="2800" i="1" dirty="0" err="1">
                <a:solidFill>
                  <a:prstClr val="black"/>
                </a:solidFill>
                <a:latin typeface="Arial" panose="020B0604020202020204" pitchFamily="34" charset="0"/>
                <a:cs typeface="Arial" panose="020B0604020202020204" pitchFamily="34" charset="0"/>
              </a:rPr>
              <a:t>summarise</a:t>
            </a:r>
            <a:r>
              <a:rPr lang="en-US" altLang="en-US" sz="2800" i="1" dirty="0">
                <a:solidFill>
                  <a:prstClr val="black"/>
                </a:solidFill>
                <a:latin typeface="Arial" panose="020B0604020202020204" pitchFamily="34" charset="0"/>
                <a:cs typeface="Arial" panose="020B0604020202020204" pitchFamily="34" charset="0"/>
              </a:rPr>
              <a:t> the author’s words</a:t>
            </a:r>
          </a:p>
          <a:p>
            <a:endParaRPr lang="en-GB" dirty="0"/>
          </a:p>
        </p:txBody>
      </p:sp>
    </p:spTree>
    <p:extLst>
      <p:ext uri="{BB962C8B-B14F-4D97-AF65-F5344CB8AC3E}">
        <p14:creationId xmlns:p14="http://schemas.microsoft.com/office/powerpoint/2010/main" val="26758784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000" dirty="0" err="1">
                <a:solidFill>
                  <a:schemeClr val="accent1"/>
                </a:solidFill>
              </a:rPr>
              <a:t>Dyfyniadau</a:t>
            </a:r>
            <a:r>
              <a:rPr lang="en-GB" sz="4000" dirty="0">
                <a:solidFill>
                  <a:schemeClr val="accent1"/>
                </a:solidFill>
              </a:rPr>
              <a:t> </a:t>
            </a:r>
            <a:r>
              <a:rPr lang="en-GB" sz="4000" dirty="0" err="1">
                <a:solidFill>
                  <a:schemeClr val="accent1"/>
                </a:solidFill>
              </a:rPr>
              <a:t>Uniongyrchol</a:t>
            </a:r>
            <a:r>
              <a:rPr lang="en-GB" sz="4000" dirty="0">
                <a:solidFill>
                  <a:schemeClr val="accent1"/>
                </a:solidFill>
              </a:rPr>
              <a:t> </a:t>
            </a:r>
            <a:br>
              <a:rPr lang="en-GB" sz="4000" dirty="0">
                <a:solidFill>
                  <a:schemeClr val="accent1"/>
                </a:solidFill>
              </a:rPr>
            </a:br>
            <a:r>
              <a:rPr lang="en-GB" sz="4000" dirty="0"/>
              <a:t> Direct Quotations</a:t>
            </a:r>
          </a:p>
        </p:txBody>
      </p:sp>
      <p:sp>
        <p:nvSpPr>
          <p:cNvPr id="3" name="Content Placeholder 2"/>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normAutofit fontScale="92500"/>
          </a:bodyPr>
          <a:lstStyle/>
          <a:p>
            <a:pPr marL="365760" lvl="0" indent="-256032">
              <a:spcBef>
                <a:spcPts val="400"/>
              </a:spcBef>
              <a:buClr>
                <a:srgbClr val="2DA2BF"/>
              </a:buClr>
              <a:buSzPct val="68000"/>
              <a:buFont typeface="Wingdings 3"/>
              <a:buChar char=""/>
              <a:defRPr/>
            </a:pPr>
            <a:r>
              <a:rPr lang="en-US" sz="3200" dirty="0" err="1">
                <a:solidFill>
                  <a:prstClr val="black"/>
                </a:solidFill>
                <a:latin typeface="Arial" panose="020B0604020202020204" pitchFamily="34" charset="0"/>
                <a:cs typeface="Arial" panose="020B0604020202020204" pitchFamily="34" charset="0"/>
              </a:rPr>
              <a:t>Dylent</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fod</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yn</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gywir</a:t>
            </a:r>
            <a:endParaRPr lang="en-US" sz="3200" dirty="0">
              <a:solidFill>
                <a:prstClr val="black"/>
              </a:solidFill>
              <a:latin typeface="Arial" panose="020B0604020202020204" pitchFamily="34" charset="0"/>
              <a:cs typeface="Arial" panose="020B0604020202020204" pitchFamily="34" charset="0"/>
            </a:endParaRPr>
          </a:p>
          <a:p>
            <a:pPr marL="365760" lvl="0" indent="-256032">
              <a:spcBef>
                <a:spcPts val="400"/>
              </a:spcBef>
              <a:buClr>
                <a:srgbClr val="2DA2BF"/>
              </a:buClr>
              <a:buSzPct val="68000"/>
              <a:buFont typeface="Wingdings 3"/>
              <a:buChar char=""/>
              <a:defRPr/>
            </a:pPr>
            <a:r>
              <a:rPr lang="en-US" sz="3200" dirty="0" err="1">
                <a:solidFill>
                  <a:prstClr val="black"/>
                </a:solidFill>
                <a:latin typeface="Arial" panose="020B0604020202020204" pitchFamily="34" charset="0"/>
                <a:cs typeface="Arial" panose="020B0604020202020204" pitchFamily="34" charset="0"/>
              </a:rPr>
              <a:t>Angen</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iddynt</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gael</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eu</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cyfeirnodi’n</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llawn</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ar</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ddiwedd</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yr</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aseiniad</a:t>
            </a:r>
            <a:endParaRPr lang="en-US" sz="3200" dirty="0">
              <a:solidFill>
                <a:prstClr val="black"/>
              </a:solidFill>
              <a:latin typeface="Arial" panose="020B0604020202020204" pitchFamily="34" charset="0"/>
              <a:cs typeface="Arial" panose="020B0604020202020204" pitchFamily="34" charset="0"/>
            </a:endParaRPr>
          </a:p>
          <a:p>
            <a:pPr marL="365760" lvl="0" indent="-256032">
              <a:spcBef>
                <a:spcPts val="400"/>
              </a:spcBef>
              <a:buClr>
                <a:srgbClr val="2DA2BF"/>
              </a:buClr>
              <a:buSzPct val="68000"/>
              <a:buFont typeface="Wingdings 3"/>
              <a:buChar char=""/>
              <a:defRPr/>
            </a:pPr>
            <a:r>
              <a:rPr lang="en-US" sz="3200" dirty="0" err="1">
                <a:solidFill>
                  <a:prstClr val="black"/>
                </a:solidFill>
                <a:latin typeface="Arial" panose="020B0604020202020204" pitchFamily="34" charset="0"/>
                <a:cs typeface="Arial" panose="020B0604020202020204" pitchFamily="34" charset="0"/>
              </a:rPr>
              <a:t>Dylent</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gael</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eu</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cyferinodi’n</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gywir</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yn</a:t>
            </a:r>
            <a:r>
              <a:rPr lang="en-US" sz="3200" dirty="0">
                <a:solidFill>
                  <a:prstClr val="black"/>
                </a:solidFill>
                <a:latin typeface="Arial" panose="020B0604020202020204" pitchFamily="34" charset="0"/>
                <a:cs typeface="Arial" panose="020B0604020202020204" pitchFamily="34" charset="0"/>
              </a:rPr>
              <a:t> y </a:t>
            </a:r>
            <a:r>
              <a:rPr lang="en-US" sz="3200" dirty="0" err="1">
                <a:solidFill>
                  <a:prstClr val="black"/>
                </a:solidFill>
                <a:latin typeface="Arial" panose="020B0604020202020204" pitchFamily="34" charset="0"/>
                <a:cs typeface="Arial" panose="020B0604020202020204" pitchFamily="34" charset="0"/>
              </a:rPr>
              <a:t>testun</a:t>
            </a:r>
            <a:endParaRPr lang="en-US" sz="3200" dirty="0">
              <a:solidFill>
                <a:prstClr val="black"/>
              </a:solidFill>
              <a:latin typeface="Arial" panose="020B0604020202020204" pitchFamily="34" charset="0"/>
              <a:cs typeface="Arial" panose="020B0604020202020204" pitchFamily="34" charset="0"/>
            </a:endParaRPr>
          </a:p>
          <a:p>
            <a:endParaRPr lang="en-GB"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fontScale="92500"/>
          </a:bodyPr>
          <a:lstStyle/>
          <a:p>
            <a:pPr marL="365760" lvl="0" indent="-256032">
              <a:spcBef>
                <a:spcPts val="400"/>
              </a:spcBef>
              <a:buClr>
                <a:srgbClr val="2DA2BF"/>
              </a:buClr>
              <a:buSzPct val="68000"/>
              <a:buFont typeface="Wingdings 3"/>
              <a:buChar char=""/>
              <a:defRPr/>
            </a:pPr>
            <a:r>
              <a:rPr lang="en-US" sz="2800" i="1" dirty="0">
                <a:solidFill>
                  <a:prstClr val="black"/>
                </a:solidFill>
                <a:latin typeface="Arial" panose="020B0604020202020204" pitchFamily="34" charset="0"/>
                <a:cs typeface="Arial" panose="020B0604020202020204" pitchFamily="34" charset="0"/>
              </a:rPr>
              <a:t>They need to be accurate</a:t>
            </a:r>
          </a:p>
          <a:p>
            <a:pPr marL="365760" lvl="0" indent="-256032">
              <a:spcBef>
                <a:spcPts val="400"/>
              </a:spcBef>
              <a:buClr>
                <a:srgbClr val="2DA2BF"/>
              </a:buClr>
              <a:buSzPct val="68000"/>
              <a:buFont typeface="Wingdings 3"/>
              <a:buChar char=""/>
              <a:defRPr/>
            </a:pPr>
            <a:r>
              <a:rPr lang="en-US" sz="2800" i="1" dirty="0">
                <a:solidFill>
                  <a:prstClr val="black"/>
                </a:solidFill>
                <a:latin typeface="Arial" panose="020B0604020202020204" pitchFamily="34" charset="0"/>
                <a:cs typeface="Arial" panose="020B0604020202020204" pitchFamily="34" charset="0"/>
              </a:rPr>
              <a:t>They need to be fully referenced at the end of the  assignment</a:t>
            </a:r>
          </a:p>
          <a:p>
            <a:pPr marL="365760" lvl="0" indent="-256032">
              <a:spcBef>
                <a:spcPts val="400"/>
              </a:spcBef>
              <a:buClr>
                <a:srgbClr val="2DA2BF"/>
              </a:buClr>
              <a:buSzPct val="68000"/>
              <a:buFont typeface="Wingdings 3"/>
              <a:buChar char=""/>
              <a:defRPr/>
            </a:pPr>
            <a:r>
              <a:rPr lang="en-US" sz="2800" i="1" dirty="0">
                <a:solidFill>
                  <a:prstClr val="black"/>
                </a:solidFill>
                <a:latin typeface="Arial" panose="020B0604020202020204" pitchFamily="34" charset="0"/>
                <a:cs typeface="Arial" panose="020B0604020202020204" pitchFamily="34" charset="0"/>
              </a:rPr>
              <a:t>They need to be accurately referenced in the text</a:t>
            </a:r>
          </a:p>
          <a:p>
            <a:pPr marL="365760" lvl="0" indent="-256032">
              <a:spcBef>
                <a:spcPts val="400"/>
              </a:spcBef>
              <a:buClr>
                <a:srgbClr val="2DA2BF"/>
              </a:buClr>
              <a:buSzPct val="68000"/>
              <a:buFont typeface="Wingdings 3"/>
              <a:buChar char=""/>
              <a:defRPr/>
            </a:pPr>
            <a:endParaRPr lang="en-US" sz="2800" i="1" dirty="0">
              <a:solidFill>
                <a:prstClr val="black"/>
              </a:solidFill>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475785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3600" dirty="0" err="1">
                <a:solidFill>
                  <a:schemeClr val="accent1"/>
                </a:solidFill>
              </a:rPr>
              <a:t>Dyfyniadau</a:t>
            </a:r>
            <a:r>
              <a:rPr lang="en-GB" sz="3600" dirty="0">
                <a:solidFill>
                  <a:schemeClr val="accent1"/>
                </a:solidFill>
              </a:rPr>
              <a:t> </a:t>
            </a:r>
            <a:r>
              <a:rPr lang="en-GB" sz="3600" dirty="0" err="1">
                <a:solidFill>
                  <a:schemeClr val="accent1"/>
                </a:solidFill>
              </a:rPr>
              <a:t>Uniongyrchol</a:t>
            </a:r>
            <a:br>
              <a:rPr lang="en-GB" sz="3600" dirty="0">
                <a:solidFill>
                  <a:schemeClr val="accent1"/>
                </a:solidFill>
              </a:rPr>
            </a:br>
            <a:r>
              <a:rPr lang="en-GB" sz="3600" dirty="0"/>
              <a:t>Direct Quotations</a:t>
            </a:r>
          </a:p>
        </p:txBody>
      </p:sp>
      <p:sp>
        <p:nvSpPr>
          <p:cNvPr id="3" name="Content Placeholder 2"/>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normAutofit fontScale="92500" lnSpcReduction="10000"/>
          </a:bodyPr>
          <a:lstStyle/>
          <a:p>
            <a:pPr marL="365760" lvl="0" indent="-256032">
              <a:spcBef>
                <a:spcPts val="400"/>
              </a:spcBef>
              <a:buClr>
                <a:srgbClr val="2DA2BF"/>
              </a:buClr>
              <a:buSzPct val="68000"/>
              <a:buFont typeface="Wingdings 3"/>
              <a:buChar char=""/>
              <a:defRPr/>
            </a:pPr>
            <a:r>
              <a:rPr lang="en-US" sz="3200" dirty="0">
                <a:solidFill>
                  <a:prstClr val="black"/>
                </a:solidFill>
                <a:latin typeface="Arial" panose="020B0604020202020204" pitchFamily="34" charset="0"/>
                <a:cs typeface="Arial" panose="020B0604020202020204" pitchFamily="34" charset="0"/>
              </a:rPr>
              <a:t>RHAID </a:t>
            </a:r>
            <a:r>
              <a:rPr lang="en-US" sz="3200" dirty="0" err="1">
                <a:solidFill>
                  <a:prstClr val="black"/>
                </a:solidFill>
                <a:latin typeface="Arial" panose="020B0604020202020204" pitchFamily="34" charset="0"/>
                <a:cs typeface="Arial" panose="020B0604020202020204" pitchFamily="34" charset="0"/>
              </a:rPr>
              <a:t>cynnwys</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mewn</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dyfynodau</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os</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yn</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llai</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na</a:t>
            </a:r>
            <a:r>
              <a:rPr lang="en-US" sz="3200" dirty="0">
                <a:solidFill>
                  <a:prstClr val="black"/>
                </a:solidFill>
                <a:latin typeface="Arial" panose="020B0604020202020204" pitchFamily="34" charset="0"/>
                <a:cs typeface="Arial" panose="020B0604020202020204" pitchFamily="34" charset="0"/>
              </a:rPr>
              <a:t> 2 </a:t>
            </a:r>
            <a:r>
              <a:rPr lang="en-US" sz="3200" dirty="0" err="1">
                <a:solidFill>
                  <a:prstClr val="black"/>
                </a:solidFill>
                <a:latin typeface="Arial" panose="020B0604020202020204" pitchFamily="34" charset="0"/>
                <a:cs typeface="Arial" panose="020B0604020202020204" pitchFamily="34" charset="0"/>
              </a:rPr>
              <a:t>linell</a:t>
            </a:r>
            <a:r>
              <a:rPr lang="en-US" sz="3200" dirty="0">
                <a:solidFill>
                  <a:prstClr val="black"/>
                </a:solidFill>
                <a:latin typeface="Arial" panose="020B0604020202020204" pitchFamily="34" charset="0"/>
                <a:cs typeface="Arial" panose="020B0604020202020204" pitchFamily="34" charset="0"/>
              </a:rPr>
              <a:t> o </a:t>
            </a:r>
            <a:r>
              <a:rPr lang="en-US" sz="3200" dirty="0" err="1">
                <a:solidFill>
                  <a:prstClr val="black"/>
                </a:solidFill>
                <a:latin typeface="Arial" panose="020B0604020202020204" pitchFamily="34" charset="0"/>
                <a:cs typeface="Arial" panose="020B0604020202020204" pitchFamily="34" charset="0"/>
              </a:rPr>
              <a:t>hyd</a:t>
            </a:r>
            <a:r>
              <a:rPr lang="en-US" sz="3200" dirty="0">
                <a:solidFill>
                  <a:prstClr val="black"/>
                </a:solidFill>
                <a:latin typeface="Arial" panose="020B0604020202020204" pitchFamily="34" charset="0"/>
                <a:cs typeface="Arial" panose="020B0604020202020204" pitchFamily="34" charset="0"/>
              </a:rPr>
              <a:t>)</a:t>
            </a:r>
          </a:p>
          <a:p>
            <a:pPr marL="365760" lvl="0" indent="-256032">
              <a:spcBef>
                <a:spcPts val="400"/>
              </a:spcBef>
              <a:buClr>
                <a:srgbClr val="2DA2BF"/>
              </a:buClr>
              <a:buSzPct val="68000"/>
              <a:buFont typeface="Wingdings 3"/>
              <a:buChar char=""/>
              <a:defRPr/>
            </a:pPr>
            <a:endParaRPr lang="en-US" sz="3200" dirty="0">
              <a:solidFill>
                <a:prstClr val="black"/>
              </a:solidFill>
              <a:latin typeface="Arial" panose="020B0604020202020204" pitchFamily="34" charset="0"/>
              <a:cs typeface="Arial" panose="020B0604020202020204" pitchFamily="34" charset="0"/>
            </a:endParaRPr>
          </a:p>
          <a:p>
            <a:pPr marL="365760" lvl="0" indent="-256032">
              <a:spcBef>
                <a:spcPts val="400"/>
              </a:spcBef>
              <a:buClr>
                <a:srgbClr val="2DA2BF"/>
              </a:buClr>
              <a:buSzPct val="68000"/>
              <a:buFont typeface="Wingdings 3"/>
              <a:buChar char=""/>
              <a:defRPr/>
            </a:pPr>
            <a:r>
              <a:rPr lang="en-US" sz="3200" dirty="0" err="1">
                <a:solidFill>
                  <a:prstClr val="black"/>
                </a:solidFill>
                <a:latin typeface="Arial" panose="020B0604020202020204" pitchFamily="34" charset="0"/>
                <a:cs typeface="Arial" panose="020B0604020202020204" pitchFamily="34" charset="0"/>
              </a:rPr>
              <a:t>Angen</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cynnwys</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rhif</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tudalen</a:t>
            </a:r>
            <a:endParaRPr lang="en-US" sz="3200" dirty="0">
              <a:solidFill>
                <a:prstClr val="black"/>
              </a:solidFill>
              <a:latin typeface="Arial" panose="020B0604020202020204" pitchFamily="34" charset="0"/>
              <a:cs typeface="Arial" panose="020B0604020202020204" pitchFamily="34" charset="0"/>
            </a:endParaRPr>
          </a:p>
          <a:p>
            <a:pPr marL="365760" lvl="0" indent="-256032">
              <a:spcBef>
                <a:spcPts val="400"/>
              </a:spcBef>
              <a:buClr>
                <a:srgbClr val="2DA2BF"/>
              </a:buClr>
              <a:buSzPct val="68000"/>
              <a:buFont typeface="Wingdings 3"/>
              <a:buChar char=""/>
              <a:defRPr/>
            </a:pPr>
            <a:endParaRPr lang="en-US" sz="3200" dirty="0">
              <a:solidFill>
                <a:prstClr val="black"/>
              </a:solidFill>
              <a:latin typeface="Arial" panose="020B0604020202020204" pitchFamily="34" charset="0"/>
              <a:cs typeface="Arial" panose="020B0604020202020204" pitchFamily="34" charset="0"/>
            </a:endParaRPr>
          </a:p>
          <a:p>
            <a:pPr marL="365760" lvl="0" indent="-256032">
              <a:spcBef>
                <a:spcPts val="400"/>
              </a:spcBef>
              <a:buClr>
                <a:srgbClr val="2DA2BF"/>
              </a:buClr>
              <a:buSzPct val="68000"/>
              <a:buFont typeface="Wingdings 3"/>
              <a:buChar char=""/>
              <a:defRPr/>
            </a:pPr>
            <a:r>
              <a:rPr lang="en-US" sz="3200" dirty="0" err="1">
                <a:solidFill>
                  <a:prstClr val="black"/>
                </a:solidFill>
                <a:latin typeface="Arial" panose="020B0604020202020204" pitchFamily="34" charset="0"/>
                <a:cs typeface="Arial" panose="020B0604020202020204" pitchFamily="34" charset="0"/>
              </a:rPr>
              <a:t>Yn</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yr</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iaith</a:t>
            </a:r>
            <a:r>
              <a:rPr lang="en-US" sz="3200" dirty="0">
                <a:solidFill>
                  <a:prstClr val="black"/>
                </a:solidFill>
                <a:latin typeface="Arial" panose="020B0604020202020204" pitchFamily="34" charset="0"/>
                <a:cs typeface="Arial" panose="020B0604020202020204" pitchFamily="34" charset="0"/>
              </a:rPr>
              <a:t> </a:t>
            </a:r>
            <a:r>
              <a:rPr lang="en-US" sz="3200" dirty="0" err="1">
                <a:solidFill>
                  <a:prstClr val="black"/>
                </a:solidFill>
                <a:latin typeface="Arial" panose="020B0604020202020204" pitchFamily="34" charset="0"/>
                <a:cs typeface="Arial" panose="020B0604020202020204" pitchFamily="34" charset="0"/>
              </a:rPr>
              <a:t>wreiddiol</a:t>
            </a:r>
            <a:endParaRPr lang="en-US" sz="3200" dirty="0">
              <a:solidFill>
                <a:prstClr val="black"/>
              </a:solidFill>
              <a:latin typeface="Arial" panose="020B0604020202020204" pitchFamily="34" charset="0"/>
              <a:cs typeface="Arial" panose="020B0604020202020204" pitchFamily="34" charset="0"/>
            </a:endParaRPr>
          </a:p>
          <a:p>
            <a:endParaRPr lang="en-GB" sz="3200"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fontScale="92500" lnSpcReduction="10000"/>
          </a:bodyPr>
          <a:lstStyle/>
          <a:p>
            <a:pPr marL="365760" lvl="0" indent="-256032">
              <a:spcBef>
                <a:spcPts val="400"/>
              </a:spcBef>
              <a:buClr>
                <a:srgbClr val="2DA2BF"/>
              </a:buClr>
              <a:buSzPct val="68000"/>
              <a:buFont typeface="Wingdings 3"/>
              <a:buChar char=""/>
              <a:defRPr/>
            </a:pPr>
            <a:r>
              <a:rPr lang="en-US" sz="3200" i="1" dirty="0">
                <a:solidFill>
                  <a:prstClr val="black"/>
                </a:solidFill>
                <a:latin typeface="Arial" panose="020B0604020202020204" pitchFamily="34" charset="0"/>
                <a:cs typeface="Arial" panose="020B0604020202020204" pitchFamily="34" charset="0"/>
              </a:rPr>
              <a:t>MUST be in quotation marks (if less than 2 lines long)</a:t>
            </a:r>
          </a:p>
          <a:p>
            <a:pPr marL="365760" lvl="0" indent="-256032">
              <a:spcBef>
                <a:spcPts val="400"/>
              </a:spcBef>
              <a:buClr>
                <a:srgbClr val="2DA2BF"/>
              </a:buClr>
              <a:buSzPct val="68000"/>
              <a:buFont typeface="Wingdings 3"/>
              <a:buChar char=""/>
              <a:defRPr/>
            </a:pPr>
            <a:endParaRPr lang="en-US" sz="3200" i="1" dirty="0">
              <a:solidFill>
                <a:prstClr val="black"/>
              </a:solidFill>
              <a:latin typeface="Arial" panose="020B0604020202020204" pitchFamily="34" charset="0"/>
              <a:cs typeface="Arial" panose="020B0604020202020204" pitchFamily="34" charset="0"/>
            </a:endParaRPr>
          </a:p>
          <a:p>
            <a:pPr marL="365760" lvl="0" indent="-256032">
              <a:spcBef>
                <a:spcPts val="400"/>
              </a:spcBef>
              <a:buClr>
                <a:srgbClr val="2DA2BF"/>
              </a:buClr>
              <a:buSzPct val="68000"/>
              <a:buFont typeface="Wingdings 3"/>
              <a:buChar char=""/>
              <a:defRPr/>
            </a:pPr>
            <a:r>
              <a:rPr lang="en-US" sz="3200" i="1" dirty="0">
                <a:solidFill>
                  <a:prstClr val="black"/>
                </a:solidFill>
                <a:latin typeface="Arial" panose="020B0604020202020204" pitchFamily="34" charset="0"/>
                <a:cs typeface="Arial" panose="020B0604020202020204" pitchFamily="34" charset="0"/>
              </a:rPr>
              <a:t>Need to include the page number</a:t>
            </a:r>
          </a:p>
          <a:p>
            <a:pPr marL="109728" lvl="0" indent="0">
              <a:spcBef>
                <a:spcPts val="400"/>
              </a:spcBef>
              <a:buClr>
                <a:srgbClr val="2DA2BF"/>
              </a:buClr>
              <a:buSzPct val="68000"/>
              <a:buNone/>
              <a:defRPr/>
            </a:pPr>
            <a:endParaRPr lang="en-US" sz="3200" i="1" dirty="0">
              <a:solidFill>
                <a:prstClr val="black"/>
              </a:solidFill>
              <a:latin typeface="Arial" panose="020B0604020202020204" pitchFamily="34" charset="0"/>
              <a:cs typeface="Arial" panose="020B0604020202020204" pitchFamily="34" charset="0"/>
            </a:endParaRPr>
          </a:p>
          <a:p>
            <a:pPr marL="365760" lvl="0" indent="-256032">
              <a:spcBef>
                <a:spcPts val="400"/>
              </a:spcBef>
              <a:buClr>
                <a:srgbClr val="2DA2BF"/>
              </a:buClr>
              <a:buSzPct val="68000"/>
              <a:buFont typeface="Wingdings 3"/>
              <a:buChar char=""/>
              <a:defRPr/>
            </a:pPr>
            <a:r>
              <a:rPr lang="en-US" sz="3200" i="1" dirty="0">
                <a:solidFill>
                  <a:prstClr val="black"/>
                </a:solidFill>
                <a:latin typeface="Arial" panose="020B0604020202020204" pitchFamily="34" charset="0"/>
                <a:cs typeface="Arial" panose="020B0604020202020204" pitchFamily="34" charset="0"/>
              </a:rPr>
              <a:t>In the original language</a:t>
            </a:r>
          </a:p>
          <a:p>
            <a:endParaRPr lang="en-GB" dirty="0"/>
          </a:p>
        </p:txBody>
      </p:sp>
    </p:spTree>
    <p:extLst>
      <p:ext uri="{BB962C8B-B14F-4D97-AF65-F5344CB8AC3E}">
        <p14:creationId xmlns:p14="http://schemas.microsoft.com/office/powerpoint/2010/main" val="14293708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67543" y="-99392"/>
            <a:ext cx="1184887" cy="864096"/>
          </a:xfrm>
        </p:spPr>
        <p:txBody>
          <a:bodyPr>
            <a:normAutofit/>
          </a:bodyPr>
          <a:lstStyle/>
          <a:p>
            <a:r>
              <a:rPr lang="en-GB" dirty="0"/>
              <a:t>E.g.</a:t>
            </a:r>
          </a:p>
        </p:txBody>
      </p:sp>
      <p:sp>
        <p:nvSpPr>
          <p:cNvPr id="4" name="Content Placeholder 3"/>
          <p:cNvSpPr>
            <a:spLocks noGrp="1"/>
          </p:cNvSpPr>
          <p:nvPr>
            <p:ph idx="1"/>
          </p:nvPr>
        </p:nvSpPr>
        <p:spPr/>
        <p:txBody>
          <a:bodyPr/>
          <a:lstStyle/>
          <a:p>
            <a:pPr marL="109537" lvl="0" indent="0" fontAlgn="base">
              <a:spcBef>
                <a:spcPts val="400"/>
              </a:spcBef>
              <a:spcAft>
                <a:spcPct val="0"/>
              </a:spcAft>
              <a:buClr>
                <a:srgbClr val="2DA2BF"/>
              </a:buClr>
              <a:buSzPct val="68000"/>
              <a:buNone/>
            </a:pPr>
            <a:r>
              <a:rPr lang="en-US" altLang="en-US" sz="3200" dirty="0">
                <a:solidFill>
                  <a:prstClr val="black"/>
                </a:solidFill>
                <a:latin typeface="Arial" panose="020B0604020202020204" pitchFamily="34" charset="0"/>
                <a:cs typeface="Arial" panose="020B0604020202020204" pitchFamily="34" charset="0"/>
              </a:rPr>
              <a:t>‘You will no doubt be aware that plagiarism is a hot topic of discussion in higher education’ (Neville, 2007, p.27).</a:t>
            </a:r>
          </a:p>
          <a:p>
            <a:pPr marL="109537" lvl="0" indent="0" fontAlgn="base">
              <a:spcBef>
                <a:spcPts val="400"/>
              </a:spcBef>
              <a:spcAft>
                <a:spcPct val="0"/>
              </a:spcAft>
              <a:buClr>
                <a:srgbClr val="2DA2BF"/>
              </a:buClr>
              <a:buSzPct val="68000"/>
              <a:buNone/>
            </a:pPr>
            <a:endParaRPr lang="en-US" altLang="en-US" sz="3200" dirty="0">
              <a:solidFill>
                <a:prstClr val="black"/>
              </a:solidFill>
              <a:latin typeface="Arial" panose="020B0604020202020204" pitchFamily="34" charset="0"/>
              <a:cs typeface="Arial" panose="020B0604020202020204" pitchFamily="34" charset="0"/>
            </a:endParaRPr>
          </a:p>
          <a:p>
            <a:pPr>
              <a:buNone/>
            </a:pPr>
            <a:r>
              <a:rPr lang="en-US" altLang="en-US" sz="3200" dirty="0">
                <a:solidFill>
                  <a:schemeClr val="accent1"/>
                </a:solidFill>
                <a:latin typeface="Arial" panose="020B0604020202020204" pitchFamily="34" charset="0"/>
                <a:cs typeface="Arial" panose="020B0604020202020204" pitchFamily="34" charset="0"/>
              </a:rPr>
              <a:t>NEU</a:t>
            </a:r>
            <a:r>
              <a:rPr lang="en-US" altLang="en-US" sz="3200" dirty="0">
                <a:latin typeface="Arial" panose="020B0604020202020204" pitchFamily="34" charset="0"/>
                <a:cs typeface="Arial" panose="020B0604020202020204" pitchFamily="34" charset="0"/>
              </a:rPr>
              <a:t>/OR</a:t>
            </a:r>
          </a:p>
          <a:p>
            <a:pPr>
              <a:buNone/>
            </a:pPr>
            <a:endParaRPr lang="en-US" altLang="en-US" sz="3200" dirty="0">
              <a:latin typeface="Arial" panose="020B0604020202020204" pitchFamily="34" charset="0"/>
              <a:cs typeface="Arial" panose="020B0604020202020204" pitchFamily="34" charset="0"/>
            </a:endParaRPr>
          </a:p>
          <a:p>
            <a:pPr>
              <a:buNone/>
            </a:pPr>
            <a:r>
              <a:rPr lang="en-US" altLang="en-US" sz="3200" dirty="0">
                <a:latin typeface="Arial" panose="020B0604020202020204" pitchFamily="34" charset="0"/>
                <a:cs typeface="Arial" panose="020B0604020202020204" pitchFamily="34" charset="0"/>
              </a:rPr>
              <a:t>Neville (2007, p.27) believes that ‘plagiarism  is a hot topic of discussion in higher education’.</a:t>
            </a:r>
          </a:p>
          <a:p>
            <a:pPr marL="365125" lvl="0" indent="-255588" fontAlgn="base">
              <a:spcBef>
                <a:spcPts val="400"/>
              </a:spcBef>
              <a:spcAft>
                <a:spcPct val="0"/>
              </a:spcAft>
              <a:buClr>
                <a:srgbClr val="2DA2BF"/>
              </a:buClr>
              <a:buSzPct val="68000"/>
              <a:buFont typeface="Wingdings 3" pitchFamily="18" charset="2"/>
              <a:buChar char=""/>
            </a:pPr>
            <a:endParaRPr lang="en-US" altLang="en-US" sz="3200" dirty="0">
              <a:solidFill>
                <a:prstClr val="black"/>
              </a:solidFill>
              <a:latin typeface="Arial" panose="020B0604020202020204" pitchFamily="34" charset="0"/>
              <a:cs typeface="Arial" panose="020B0604020202020204" pitchFamily="34" charset="0"/>
            </a:endParaRPr>
          </a:p>
          <a:p>
            <a:pPr marL="0" indent="0">
              <a:buNone/>
            </a:pPr>
            <a:endParaRPr lang="en-GB" dirty="0"/>
          </a:p>
        </p:txBody>
      </p:sp>
      <p:sp>
        <p:nvSpPr>
          <p:cNvPr id="2" name="Down Arrow 1"/>
          <p:cNvSpPr/>
          <p:nvPr/>
        </p:nvSpPr>
        <p:spPr>
          <a:xfrm rot="2905570">
            <a:off x="915971" y="756740"/>
            <a:ext cx="432048" cy="100811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Down Arrow 5"/>
          <p:cNvSpPr/>
          <p:nvPr/>
        </p:nvSpPr>
        <p:spPr>
          <a:xfrm rot="9654041">
            <a:off x="3644919" y="3039889"/>
            <a:ext cx="432048" cy="100811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1652431" y="764704"/>
            <a:ext cx="2711893" cy="646331"/>
          </a:xfrm>
          <a:prstGeom prst="rect">
            <a:avLst/>
          </a:prstGeom>
          <a:noFill/>
        </p:spPr>
        <p:txBody>
          <a:bodyPr wrap="square" rtlCol="0">
            <a:spAutoFit/>
          </a:bodyPr>
          <a:lstStyle/>
          <a:p>
            <a:r>
              <a:rPr lang="en-GB" dirty="0"/>
              <a:t>Consistent use of speech mark</a:t>
            </a:r>
          </a:p>
        </p:txBody>
      </p:sp>
      <p:sp>
        <p:nvSpPr>
          <p:cNvPr id="8" name="TextBox 7"/>
          <p:cNvSpPr txBox="1"/>
          <p:nvPr/>
        </p:nvSpPr>
        <p:spPr>
          <a:xfrm>
            <a:off x="3347864" y="3946924"/>
            <a:ext cx="2711893" cy="646331"/>
          </a:xfrm>
          <a:prstGeom prst="rect">
            <a:avLst/>
          </a:prstGeom>
          <a:noFill/>
        </p:spPr>
        <p:txBody>
          <a:bodyPr wrap="square" rtlCol="0">
            <a:spAutoFit/>
          </a:bodyPr>
          <a:lstStyle/>
          <a:p>
            <a:r>
              <a:rPr lang="en-GB" dirty="0"/>
              <a:t>Speech mark opened and closed</a:t>
            </a:r>
          </a:p>
        </p:txBody>
      </p:sp>
      <p:sp>
        <p:nvSpPr>
          <p:cNvPr id="9" name="Down Arrow 8"/>
          <p:cNvSpPr/>
          <p:nvPr/>
        </p:nvSpPr>
        <p:spPr>
          <a:xfrm rot="883708">
            <a:off x="5203563" y="1070079"/>
            <a:ext cx="432048" cy="1693059"/>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5015641" y="276765"/>
            <a:ext cx="2088232" cy="646331"/>
          </a:xfrm>
          <a:prstGeom prst="rect">
            <a:avLst/>
          </a:prstGeom>
          <a:noFill/>
        </p:spPr>
        <p:txBody>
          <a:bodyPr wrap="square" rtlCol="0">
            <a:spAutoFit/>
          </a:bodyPr>
          <a:lstStyle/>
          <a:p>
            <a:r>
              <a:rPr lang="en-GB" dirty="0"/>
              <a:t>Use commas to separate items</a:t>
            </a:r>
          </a:p>
        </p:txBody>
      </p:sp>
      <p:sp>
        <p:nvSpPr>
          <p:cNvPr id="11" name="TextBox 10"/>
          <p:cNvSpPr txBox="1"/>
          <p:nvPr/>
        </p:nvSpPr>
        <p:spPr>
          <a:xfrm>
            <a:off x="6732240" y="764704"/>
            <a:ext cx="1656184" cy="923330"/>
          </a:xfrm>
          <a:prstGeom prst="rect">
            <a:avLst/>
          </a:prstGeom>
          <a:noFill/>
        </p:spPr>
        <p:txBody>
          <a:bodyPr wrap="square" rtlCol="0">
            <a:spAutoFit/>
          </a:bodyPr>
          <a:lstStyle/>
          <a:p>
            <a:r>
              <a:rPr lang="en-GB" dirty="0"/>
              <a:t>Surname, Year, Page Number </a:t>
            </a:r>
          </a:p>
        </p:txBody>
      </p:sp>
      <p:sp>
        <p:nvSpPr>
          <p:cNvPr id="12" name="Up Arrow 11"/>
          <p:cNvSpPr/>
          <p:nvPr/>
        </p:nvSpPr>
        <p:spPr>
          <a:xfrm>
            <a:off x="7398314" y="3094946"/>
            <a:ext cx="324036" cy="792089"/>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p:cNvSpPr txBox="1"/>
          <p:nvPr/>
        </p:nvSpPr>
        <p:spPr>
          <a:xfrm>
            <a:off x="7103873" y="4090939"/>
            <a:ext cx="1284551" cy="646331"/>
          </a:xfrm>
          <a:prstGeom prst="rect">
            <a:avLst/>
          </a:prstGeom>
          <a:noFill/>
        </p:spPr>
        <p:txBody>
          <a:bodyPr wrap="square" rtlCol="0">
            <a:spAutoFit/>
          </a:bodyPr>
          <a:lstStyle/>
          <a:p>
            <a:r>
              <a:rPr lang="en-GB" dirty="0"/>
              <a:t>Full stop at end</a:t>
            </a:r>
          </a:p>
        </p:txBody>
      </p:sp>
    </p:spTree>
    <p:extLst>
      <p:ext uri="{BB962C8B-B14F-4D97-AF65-F5344CB8AC3E}">
        <p14:creationId xmlns:p14="http://schemas.microsoft.com/office/powerpoint/2010/main" val="4235300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 calcmode="lin" valueType="num">
                                      <p:cBhvr additive="base">
                                        <p:cTn id="37" dur="500" fill="hold"/>
                                        <p:tgtEl>
                                          <p:spTgt spid="11"/>
                                        </p:tgtEl>
                                        <p:attrNameLst>
                                          <p:attrName>ppt_x</p:attrName>
                                        </p:attrNameLst>
                                      </p:cBhvr>
                                      <p:tavLst>
                                        <p:tav tm="0">
                                          <p:val>
                                            <p:strVal val="#ppt_x"/>
                                          </p:val>
                                        </p:tav>
                                        <p:tav tm="100000">
                                          <p:val>
                                            <p:strVal val="#ppt_x"/>
                                          </p:val>
                                        </p:tav>
                                      </p:tavLst>
                                    </p:anim>
                                    <p:anim calcmode="lin" valueType="num">
                                      <p:cBhvr additive="base">
                                        <p:cTn id="3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0"/>
                                        </p:tgtEl>
                                        <p:attrNameLst>
                                          <p:attrName>style.visibility</p:attrName>
                                        </p:attrNameLst>
                                      </p:cBhvr>
                                      <p:to>
                                        <p:strVal val="visible"/>
                                      </p:to>
                                    </p:set>
                                    <p:anim calcmode="lin" valueType="num">
                                      <p:cBhvr additive="base">
                                        <p:cTn id="43" dur="500" fill="hold"/>
                                        <p:tgtEl>
                                          <p:spTgt spid="10"/>
                                        </p:tgtEl>
                                        <p:attrNameLst>
                                          <p:attrName>ppt_x</p:attrName>
                                        </p:attrNameLst>
                                      </p:cBhvr>
                                      <p:tavLst>
                                        <p:tav tm="0">
                                          <p:val>
                                            <p:strVal val="#ppt_x"/>
                                          </p:val>
                                        </p:tav>
                                        <p:tav tm="100000">
                                          <p:val>
                                            <p:strVal val="#ppt_x"/>
                                          </p:val>
                                        </p:tav>
                                      </p:tavLst>
                                    </p:anim>
                                    <p:anim calcmode="lin" valueType="num">
                                      <p:cBhvr additive="base">
                                        <p:cTn id="4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2"/>
                                        </p:tgtEl>
                                        <p:attrNameLst>
                                          <p:attrName>style.visibility</p:attrName>
                                        </p:attrNameLst>
                                      </p:cBhvr>
                                      <p:to>
                                        <p:strVal val="visible"/>
                                      </p:to>
                                    </p:set>
                                    <p:anim calcmode="lin" valueType="num">
                                      <p:cBhvr additive="base">
                                        <p:cTn id="49" dur="500" fill="hold"/>
                                        <p:tgtEl>
                                          <p:spTgt spid="12"/>
                                        </p:tgtEl>
                                        <p:attrNameLst>
                                          <p:attrName>ppt_x</p:attrName>
                                        </p:attrNameLst>
                                      </p:cBhvr>
                                      <p:tavLst>
                                        <p:tav tm="0">
                                          <p:val>
                                            <p:strVal val="#ppt_x"/>
                                          </p:val>
                                        </p:tav>
                                        <p:tav tm="100000">
                                          <p:val>
                                            <p:strVal val="#ppt_x"/>
                                          </p:val>
                                        </p:tav>
                                      </p:tavLst>
                                    </p:anim>
                                    <p:anim calcmode="lin" valueType="num">
                                      <p:cBhvr additive="base">
                                        <p:cTn id="5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3"/>
                                        </p:tgtEl>
                                        <p:attrNameLst>
                                          <p:attrName>style.visibility</p:attrName>
                                        </p:attrNameLst>
                                      </p:cBhvr>
                                      <p:to>
                                        <p:strVal val="visible"/>
                                      </p:to>
                                    </p:set>
                                    <p:anim calcmode="lin" valueType="num">
                                      <p:cBhvr additive="base">
                                        <p:cTn id="55" dur="500" fill="hold"/>
                                        <p:tgtEl>
                                          <p:spTgt spid="13"/>
                                        </p:tgtEl>
                                        <p:attrNameLst>
                                          <p:attrName>ppt_x</p:attrName>
                                        </p:attrNameLst>
                                      </p:cBhvr>
                                      <p:tavLst>
                                        <p:tav tm="0">
                                          <p:val>
                                            <p:strVal val="#ppt_x"/>
                                          </p:val>
                                        </p:tav>
                                        <p:tav tm="100000">
                                          <p:val>
                                            <p:strVal val="#ppt_x"/>
                                          </p:val>
                                        </p:tav>
                                      </p:tavLst>
                                    </p:anim>
                                    <p:anim calcmode="lin" valueType="num">
                                      <p:cBhvr additive="base">
                                        <p:cTn id="5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6" grpId="0" animBg="1"/>
      <p:bldP spid="7" grpId="0"/>
      <p:bldP spid="8" grpId="0"/>
      <p:bldP spid="9" grpId="0" animBg="1"/>
      <p:bldP spid="10" grpId="0"/>
      <p:bldP spid="11" grpId="0"/>
      <p:bldP spid="12" grpId="0" animBg="1"/>
      <p:bldP spid="13"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67543" y="-99392"/>
            <a:ext cx="1800201" cy="864096"/>
          </a:xfrm>
        </p:spPr>
        <p:txBody>
          <a:bodyPr>
            <a:normAutofit/>
          </a:bodyPr>
          <a:lstStyle/>
          <a:p>
            <a:r>
              <a:rPr lang="en-GB" dirty="0" err="1"/>
              <a:t>E.e.</a:t>
            </a:r>
            <a:r>
              <a:rPr lang="en-GB" dirty="0"/>
              <a:t>/E.g.</a:t>
            </a:r>
          </a:p>
        </p:txBody>
      </p:sp>
      <p:sp>
        <p:nvSpPr>
          <p:cNvPr id="4" name="Content Placeholder 3"/>
          <p:cNvSpPr>
            <a:spLocks noGrp="1"/>
          </p:cNvSpPr>
          <p:nvPr>
            <p:ph idx="1"/>
          </p:nvPr>
        </p:nvSpPr>
        <p:spPr/>
        <p:txBody>
          <a:bodyPr/>
          <a:lstStyle/>
          <a:p>
            <a:pPr marL="109537" lvl="0" indent="0" fontAlgn="base">
              <a:spcBef>
                <a:spcPts val="400"/>
              </a:spcBef>
              <a:spcAft>
                <a:spcPct val="0"/>
              </a:spcAft>
              <a:buClr>
                <a:srgbClr val="2DA2BF"/>
              </a:buClr>
              <a:buSzPct val="68000"/>
              <a:buNone/>
            </a:pPr>
            <a:r>
              <a:rPr lang="en-US" altLang="en-US" sz="3200" dirty="0">
                <a:solidFill>
                  <a:prstClr val="black"/>
                </a:solidFill>
                <a:latin typeface="Arial" panose="020B0604020202020204" pitchFamily="34" charset="0"/>
                <a:cs typeface="Arial" panose="020B0604020202020204" pitchFamily="34" charset="0"/>
              </a:rPr>
              <a:t>‘You will no doubt be aware that plagiarism is a hot topic of discussion in higher education’ (Neville, 2007, p.27).</a:t>
            </a:r>
          </a:p>
          <a:p>
            <a:pPr marL="109537" lvl="0" indent="0" fontAlgn="base">
              <a:spcBef>
                <a:spcPts val="400"/>
              </a:spcBef>
              <a:spcAft>
                <a:spcPct val="0"/>
              </a:spcAft>
              <a:buClr>
                <a:srgbClr val="2DA2BF"/>
              </a:buClr>
              <a:buSzPct val="68000"/>
              <a:buNone/>
            </a:pPr>
            <a:endParaRPr lang="en-US" altLang="en-US" sz="3200" dirty="0">
              <a:solidFill>
                <a:prstClr val="black"/>
              </a:solidFill>
              <a:latin typeface="Arial" panose="020B0604020202020204" pitchFamily="34" charset="0"/>
              <a:cs typeface="Arial" panose="020B0604020202020204" pitchFamily="34" charset="0"/>
            </a:endParaRPr>
          </a:p>
          <a:p>
            <a:pPr>
              <a:buNone/>
            </a:pPr>
            <a:r>
              <a:rPr lang="en-US" altLang="en-US" sz="3200" dirty="0">
                <a:solidFill>
                  <a:schemeClr val="accent1"/>
                </a:solidFill>
                <a:latin typeface="Arial" panose="020B0604020202020204" pitchFamily="34" charset="0"/>
                <a:cs typeface="Arial" panose="020B0604020202020204" pitchFamily="34" charset="0"/>
              </a:rPr>
              <a:t>NEU</a:t>
            </a:r>
            <a:r>
              <a:rPr lang="en-US" altLang="en-US" sz="3200" dirty="0">
                <a:latin typeface="Arial" panose="020B0604020202020204" pitchFamily="34" charset="0"/>
                <a:cs typeface="Arial" panose="020B0604020202020204" pitchFamily="34" charset="0"/>
              </a:rPr>
              <a:t>/OR</a:t>
            </a:r>
          </a:p>
          <a:p>
            <a:pPr>
              <a:buNone/>
            </a:pPr>
            <a:endParaRPr lang="en-US" altLang="en-US" sz="3200" dirty="0">
              <a:latin typeface="Arial" panose="020B0604020202020204" pitchFamily="34" charset="0"/>
              <a:cs typeface="Arial" panose="020B0604020202020204" pitchFamily="34" charset="0"/>
            </a:endParaRPr>
          </a:p>
          <a:p>
            <a:pPr>
              <a:buNone/>
            </a:pPr>
            <a:r>
              <a:rPr lang="en-US" altLang="en-US" sz="3200" dirty="0">
                <a:latin typeface="Arial" panose="020B0604020202020204" pitchFamily="34" charset="0"/>
                <a:cs typeface="Arial" panose="020B0604020202020204" pitchFamily="34" charset="0"/>
              </a:rPr>
              <a:t>Neville (2007, p.27) believes that ‘plagiarism  is a hot topic of discussion in higher education’.</a:t>
            </a:r>
          </a:p>
          <a:p>
            <a:pPr marL="365125" lvl="0" indent="-255588" fontAlgn="base">
              <a:spcBef>
                <a:spcPts val="400"/>
              </a:spcBef>
              <a:spcAft>
                <a:spcPct val="0"/>
              </a:spcAft>
              <a:buClr>
                <a:srgbClr val="2DA2BF"/>
              </a:buClr>
              <a:buSzPct val="68000"/>
              <a:buFont typeface="Wingdings 3" pitchFamily="18" charset="2"/>
              <a:buChar char=""/>
            </a:pPr>
            <a:endParaRPr lang="en-US" altLang="en-US" sz="3200" dirty="0">
              <a:solidFill>
                <a:prstClr val="black"/>
              </a:solidFill>
              <a:latin typeface="Arial" panose="020B0604020202020204" pitchFamily="34" charset="0"/>
              <a:cs typeface="Arial" panose="020B0604020202020204" pitchFamily="34" charset="0"/>
            </a:endParaRPr>
          </a:p>
          <a:p>
            <a:pPr marL="0" indent="0">
              <a:buNone/>
            </a:pPr>
            <a:endParaRPr lang="en-GB" dirty="0"/>
          </a:p>
        </p:txBody>
      </p:sp>
      <p:sp>
        <p:nvSpPr>
          <p:cNvPr id="2" name="Down Arrow 1"/>
          <p:cNvSpPr/>
          <p:nvPr/>
        </p:nvSpPr>
        <p:spPr>
          <a:xfrm rot="2905570">
            <a:off x="915971" y="756740"/>
            <a:ext cx="432048" cy="100811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Down Arrow 5"/>
          <p:cNvSpPr/>
          <p:nvPr/>
        </p:nvSpPr>
        <p:spPr>
          <a:xfrm rot="9654041">
            <a:off x="3644919" y="3039889"/>
            <a:ext cx="432048" cy="100811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1652431" y="764704"/>
            <a:ext cx="2711893" cy="646331"/>
          </a:xfrm>
          <a:prstGeom prst="rect">
            <a:avLst/>
          </a:prstGeom>
          <a:noFill/>
        </p:spPr>
        <p:txBody>
          <a:bodyPr wrap="square" rtlCol="0">
            <a:spAutoFit/>
          </a:bodyPr>
          <a:lstStyle/>
          <a:p>
            <a:r>
              <a:rPr lang="en-GB" dirty="0" err="1"/>
              <a:t>Defnydd</a:t>
            </a:r>
            <a:r>
              <a:rPr lang="en-GB" dirty="0"/>
              <a:t> </a:t>
            </a:r>
            <a:r>
              <a:rPr lang="en-GB" dirty="0" err="1"/>
              <a:t>cyson</a:t>
            </a:r>
            <a:r>
              <a:rPr lang="en-GB" dirty="0"/>
              <a:t> </a:t>
            </a:r>
            <a:r>
              <a:rPr lang="en-GB" dirty="0" err="1"/>
              <a:t>o’r</a:t>
            </a:r>
            <a:r>
              <a:rPr lang="en-GB" dirty="0"/>
              <a:t> </a:t>
            </a:r>
            <a:r>
              <a:rPr lang="en-GB" dirty="0" err="1"/>
              <a:t>dyfynod</a:t>
            </a:r>
            <a:r>
              <a:rPr lang="en-GB" dirty="0"/>
              <a:t>. </a:t>
            </a:r>
          </a:p>
        </p:txBody>
      </p:sp>
      <p:sp>
        <p:nvSpPr>
          <p:cNvPr id="8" name="TextBox 7"/>
          <p:cNvSpPr txBox="1"/>
          <p:nvPr/>
        </p:nvSpPr>
        <p:spPr>
          <a:xfrm>
            <a:off x="3373794" y="4019002"/>
            <a:ext cx="2711893" cy="646331"/>
          </a:xfrm>
          <a:prstGeom prst="rect">
            <a:avLst/>
          </a:prstGeom>
          <a:noFill/>
        </p:spPr>
        <p:txBody>
          <a:bodyPr wrap="square" rtlCol="0">
            <a:spAutoFit/>
          </a:bodyPr>
          <a:lstStyle/>
          <a:p>
            <a:r>
              <a:rPr lang="en-GB" dirty="0" err="1"/>
              <a:t>Dyfyniadau</a:t>
            </a:r>
            <a:r>
              <a:rPr lang="en-GB" dirty="0"/>
              <a:t> </a:t>
            </a:r>
            <a:r>
              <a:rPr lang="en-GB" dirty="0" err="1"/>
              <a:t>wedi</a:t>
            </a:r>
            <a:r>
              <a:rPr lang="en-GB" dirty="0"/>
              <a:t> </a:t>
            </a:r>
            <a:r>
              <a:rPr lang="en-GB" dirty="0" err="1"/>
              <a:t>agor</a:t>
            </a:r>
            <a:r>
              <a:rPr lang="en-GB" dirty="0"/>
              <a:t> a </a:t>
            </a:r>
            <a:r>
              <a:rPr lang="en-GB" dirty="0" err="1"/>
              <a:t>chau</a:t>
            </a:r>
            <a:r>
              <a:rPr lang="en-GB" dirty="0"/>
              <a:t>.</a:t>
            </a:r>
          </a:p>
        </p:txBody>
      </p:sp>
      <p:sp>
        <p:nvSpPr>
          <p:cNvPr id="9" name="Down Arrow 8"/>
          <p:cNvSpPr/>
          <p:nvPr/>
        </p:nvSpPr>
        <p:spPr>
          <a:xfrm rot="883708">
            <a:off x="5146270" y="1513380"/>
            <a:ext cx="432048" cy="124235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5015641" y="276765"/>
            <a:ext cx="2088232" cy="1200329"/>
          </a:xfrm>
          <a:prstGeom prst="rect">
            <a:avLst/>
          </a:prstGeom>
          <a:noFill/>
        </p:spPr>
        <p:txBody>
          <a:bodyPr wrap="square" rtlCol="0">
            <a:spAutoFit/>
          </a:bodyPr>
          <a:lstStyle/>
          <a:p>
            <a:r>
              <a:rPr lang="en-GB" dirty="0" err="1"/>
              <a:t>Defnyddio</a:t>
            </a:r>
            <a:r>
              <a:rPr lang="en-GB" dirty="0"/>
              <a:t> </a:t>
            </a:r>
            <a:r>
              <a:rPr lang="en-GB" dirty="0" err="1"/>
              <a:t>atalnodau</a:t>
            </a:r>
            <a:r>
              <a:rPr lang="en-GB" dirty="0"/>
              <a:t> </a:t>
            </a:r>
            <a:r>
              <a:rPr lang="en-GB" dirty="0" err="1"/>
              <a:t>i</a:t>
            </a:r>
            <a:r>
              <a:rPr lang="en-GB" dirty="0"/>
              <a:t> </a:t>
            </a:r>
            <a:r>
              <a:rPr lang="en-GB" dirty="0" err="1"/>
              <a:t>wahanu</a:t>
            </a:r>
            <a:r>
              <a:rPr lang="en-GB" dirty="0"/>
              <a:t> </a:t>
            </a:r>
            <a:r>
              <a:rPr lang="en-GB" dirty="0" err="1"/>
              <a:t>eitemau</a:t>
            </a:r>
            <a:r>
              <a:rPr lang="en-GB" dirty="0"/>
              <a:t> </a:t>
            </a:r>
            <a:r>
              <a:rPr lang="en-GB" dirty="0" err="1"/>
              <a:t>mewn</a:t>
            </a:r>
            <a:r>
              <a:rPr lang="en-GB" dirty="0"/>
              <a:t> </a:t>
            </a:r>
            <a:r>
              <a:rPr lang="en-GB" dirty="0" err="1"/>
              <a:t>rhestr</a:t>
            </a:r>
            <a:r>
              <a:rPr lang="en-GB" dirty="0"/>
              <a:t>. </a:t>
            </a:r>
          </a:p>
        </p:txBody>
      </p:sp>
      <p:sp>
        <p:nvSpPr>
          <p:cNvPr id="11" name="TextBox 10"/>
          <p:cNvSpPr txBox="1"/>
          <p:nvPr/>
        </p:nvSpPr>
        <p:spPr>
          <a:xfrm>
            <a:off x="7103873" y="626204"/>
            <a:ext cx="1656184" cy="923330"/>
          </a:xfrm>
          <a:prstGeom prst="rect">
            <a:avLst/>
          </a:prstGeom>
          <a:noFill/>
        </p:spPr>
        <p:txBody>
          <a:bodyPr wrap="square" rtlCol="0">
            <a:spAutoFit/>
          </a:bodyPr>
          <a:lstStyle/>
          <a:p>
            <a:r>
              <a:rPr lang="en-GB" dirty="0" err="1"/>
              <a:t>Cyfenw</a:t>
            </a:r>
            <a:r>
              <a:rPr lang="en-GB" dirty="0"/>
              <a:t>, </a:t>
            </a:r>
            <a:r>
              <a:rPr lang="en-GB" dirty="0" err="1"/>
              <a:t>blwyddyn</a:t>
            </a:r>
            <a:r>
              <a:rPr lang="en-GB" dirty="0"/>
              <a:t>, </a:t>
            </a:r>
            <a:r>
              <a:rPr lang="en-GB" dirty="0" err="1"/>
              <a:t>tudalen</a:t>
            </a:r>
            <a:r>
              <a:rPr lang="en-GB" dirty="0"/>
              <a:t>. </a:t>
            </a:r>
          </a:p>
        </p:txBody>
      </p:sp>
      <p:sp>
        <p:nvSpPr>
          <p:cNvPr id="12" name="Up Arrow 11"/>
          <p:cNvSpPr/>
          <p:nvPr/>
        </p:nvSpPr>
        <p:spPr>
          <a:xfrm>
            <a:off x="7398314" y="3094946"/>
            <a:ext cx="324036" cy="792089"/>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p:cNvSpPr txBox="1"/>
          <p:nvPr/>
        </p:nvSpPr>
        <p:spPr>
          <a:xfrm>
            <a:off x="7103873" y="4090939"/>
            <a:ext cx="1284551" cy="923330"/>
          </a:xfrm>
          <a:prstGeom prst="rect">
            <a:avLst/>
          </a:prstGeom>
          <a:noFill/>
        </p:spPr>
        <p:txBody>
          <a:bodyPr wrap="square" rtlCol="0">
            <a:spAutoFit/>
          </a:bodyPr>
          <a:lstStyle/>
          <a:p>
            <a:r>
              <a:rPr lang="en-GB" dirty="0" err="1"/>
              <a:t>Atalnod</a:t>
            </a:r>
            <a:r>
              <a:rPr lang="en-GB" dirty="0"/>
              <a:t> </a:t>
            </a:r>
            <a:r>
              <a:rPr lang="en-GB" dirty="0" err="1"/>
              <a:t>llawn</a:t>
            </a:r>
            <a:r>
              <a:rPr lang="en-GB" dirty="0"/>
              <a:t> </a:t>
            </a:r>
            <a:r>
              <a:rPr lang="en-GB" dirty="0" err="1"/>
              <a:t>ar</a:t>
            </a:r>
            <a:r>
              <a:rPr lang="en-GB" dirty="0"/>
              <a:t> y </a:t>
            </a:r>
            <a:r>
              <a:rPr lang="en-GB" dirty="0" err="1"/>
              <a:t>diwedd</a:t>
            </a:r>
            <a:r>
              <a:rPr lang="en-GB" dirty="0"/>
              <a:t>.</a:t>
            </a:r>
          </a:p>
        </p:txBody>
      </p:sp>
    </p:spTree>
    <p:extLst>
      <p:ext uri="{BB962C8B-B14F-4D97-AF65-F5344CB8AC3E}">
        <p14:creationId xmlns:p14="http://schemas.microsoft.com/office/powerpoint/2010/main" val="1361683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 calcmode="lin" valueType="num">
                                      <p:cBhvr additive="base">
                                        <p:cTn id="37" dur="500" fill="hold"/>
                                        <p:tgtEl>
                                          <p:spTgt spid="11"/>
                                        </p:tgtEl>
                                        <p:attrNameLst>
                                          <p:attrName>ppt_x</p:attrName>
                                        </p:attrNameLst>
                                      </p:cBhvr>
                                      <p:tavLst>
                                        <p:tav tm="0">
                                          <p:val>
                                            <p:strVal val="#ppt_x"/>
                                          </p:val>
                                        </p:tav>
                                        <p:tav tm="100000">
                                          <p:val>
                                            <p:strVal val="#ppt_x"/>
                                          </p:val>
                                        </p:tav>
                                      </p:tavLst>
                                    </p:anim>
                                    <p:anim calcmode="lin" valueType="num">
                                      <p:cBhvr additive="base">
                                        <p:cTn id="3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0"/>
                                        </p:tgtEl>
                                        <p:attrNameLst>
                                          <p:attrName>style.visibility</p:attrName>
                                        </p:attrNameLst>
                                      </p:cBhvr>
                                      <p:to>
                                        <p:strVal val="visible"/>
                                      </p:to>
                                    </p:set>
                                    <p:anim calcmode="lin" valueType="num">
                                      <p:cBhvr additive="base">
                                        <p:cTn id="43" dur="500" fill="hold"/>
                                        <p:tgtEl>
                                          <p:spTgt spid="10"/>
                                        </p:tgtEl>
                                        <p:attrNameLst>
                                          <p:attrName>ppt_x</p:attrName>
                                        </p:attrNameLst>
                                      </p:cBhvr>
                                      <p:tavLst>
                                        <p:tav tm="0">
                                          <p:val>
                                            <p:strVal val="#ppt_x"/>
                                          </p:val>
                                        </p:tav>
                                        <p:tav tm="100000">
                                          <p:val>
                                            <p:strVal val="#ppt_x"/>
                                          </p:val>
                                        </p:tav>
                                      </p:tavLst>
                                    </p:anim>
                                    <p:anim calcmode="lin" valueType="num">
                                      <p:cBhvr additive="base">
                                        <p:cTn id="4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2"/>
                                        </p:tgtEl>
                                        <p:attrNameLst>
                                          <p:attrName>style.visibility</p:attrName>
                                        </p:attrNameLst>
                                      </p:cBhvr>
                                      <p:to>
                                        <p:strVal val="visible"/>
                                      </p:to>
                                    </p:set>
                                    <p:anim calcmode="lin" valueType="num">
                                      <p:cBhvr additive="base">
                                        <p:cTn id="49" dur="500" fill="hold"/>
                                        <p:tgtEl>
                                          <p:spTgt spid="12"/>
                                        </p:tgtEl>
                                        <p:attrNameLst>
                                          <p:attrName>ppt_x</p:attrName>
                                        </p:attrNameLst>
                                      </p:cBhvr>
                                      <p:tavLst>
                                        <p:tav tm="0">
                                          <p:val>
                                            <p:strVal val="#ppt_x"/>
                                          </p:val>
                                        </p:tav>
                                        <p:tav tm="100000">
                                          <p:val>
                                            <p:strVal val="#ppt_x"/>
                                          </p:val>
                                        </p:tav>
                                      </p:tavLst>
                                    </p:anim>
                                    <p:anim calcmode="lin" valueType="num">
                                      <p:cBhvr additive="base">
                                        <p:cTn id="5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3"/>
                                        </p:tgtEl>
                                        <p:attrNameLst>
                                          <p:attrName>style.visibility</p:attrName>
                                        </p:attrNameLst>
                                      </p:cBhvr>
                                      <p:to>
                                        <p:strVal val="visible"/>
                                      </p:to>
                                    </p:set>
                                    <p:anim calcmode="lin" valueType="num">
                                      <p:cBhvr additive="base">
                                        <p:cTn id="55" dur="500" fill="hold"/>
                                        <p:tgtEl>
                                          <p:spTgt spid="13"/>
                                        </p:tgtEl>
                                        <p:attrNameLst>
                                          <p:attrName>ppt_x</p:attrName>
                                        </p:attrNameLst>
                                      </p:cBhvr>
                                      <p:tavLst>
                                        <p:tav tm="0">
                                          <p:val>
                                            <p:strVal val="#ppt_x"/>
                                          </p:val>
                                        </p:tav>
                                        <p:tav tm="100000">
                                          <p:val>
                                            <p:strVal val="#ppt_x"/>
                                          </p:val>
                                        </p:tav>
                                      </p:tavLst>
                                    </p:anim>
                                    <p:anim calcmode="lin" valueType="num">
                                      <p:cBhvr additive="base">
                                        <p:cTn id="5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6" grpId="0" animBg="1"/>
      <p:bldP spid="7" grpId="0"/>
      <p:bldP spid="8" grpId="0"/>
      <p:bldP spid="9" grpId="0" animBg="1"/>
      <p:bldP spid="10" grpId="0"/>
      <p:bldP spid="11" grpId="0"/>
      <p:bldP spid="12" grpId="0" animBg="1"/>
      <p:bldP spid="13"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dirty="0">
                <a:solidFill>
                  <a:schemeClr val="accent1"/>
                </a:solidFill>
              </a:rPr>
              <a:t>Beth </a:t>
            </a:r>
            <a:r>
              <a:rPr lang="en-GB" dirty="0" err="1">
                <a:solidFill>
                  <a:schemeClr val="accent1"/>
                </a:solidFill>
              </a:rPr>
              <a:t>yw</a:t>
            </a:r>
            <a:r>
              <a:rPr lang="en-GB" dirty="0">
                <a:solidFill>
                  <a:schemeClr val="accent1"/>
                </a:solidFill>
              </a:rPr>
              <a:t> </a:t>
            </a:r>
            <a:r>
              <a:rPr lang="en-GB" dirty="0" err="1">
                <a:solidFill>
                  <a:schemeClr val="accent1"/>
                </a:solidFill>
              </a:rPr>
              <a:t>dyfyniad</a:t>
            </a:r>
            <a:r>
              <a:rPr lang="en-GB" dirty="0">
                <a:solidFill>
                  <a:schemeClr val="accent1"/>
                </a:solidFill>
              </a:rPr>
              <a:t> </a:t>
            </a:r>
            <a:r>
              <a:rPr lang="en-GB" dirty="0" err="1">
                <a:solidFill>
                  <a:schemeClr val="accent1"/>
                </a:solidFill>
              </a:rPr>
              <a:t>hir</a:t>
            </a:r>
            <a:r>
              <a:rPr lang="en-GB" dirty="0">
                <a:solidFill>
                  <a:schemeClr val="accent1"/>
                </a:solidFill>
              </a:rPr>
              <a:t>?</a:t>
            </a:r>
            <a:br>
              <a:rPr lang="en-GB" dirty="0">
                <a:solidFill>
                  <a:schemeClr val="accent1"/>
                </a:solidFill>
              </a:rPr>
            </a:br>
            <a:r>
              <a:rPr lang="en-GB" dirty="0"/>
              <a:t>What is a long quotation?</a:t>
            </a:r>
          </a:p>
        </p:txBody>
      </p:sp>
      <p:sp>
        <p:nvSpPr>
          <p:cNvPr id="5" name="Content Placeholder 4"/>
          <p:cNvSpPr>
            <a:spLocks noGrp="1"/>
          </p:cNvSpPr>
          <p:nvPr>
            <p:ph sz="half" idx="1"/>
          </p:nvPr>
        </p:nvSpPr>
        <p:spPr>
          <a:xfrm>
            <a:off x="467544" y="2276872"/>
            <a:ext cx="3657600" cy="2260848"/>
          </a:xfrm>
        </p:spPr>
        <p:style>
          <a:lnRef idx="2">
            <a:schemeClr val="accent2"/>
          </a:lnRef>
          <a:fillRef idx="1">
            <a:schemeClr val="lt1"/>
          </a:fillRef>
          <a:effectRef idx="0">
            <a:schemeClr val="accent2"/>
          </a:effectRef>
          <a:fontRef idx="minor">
            <a:schemeClr val="dk1"/>
          </a:fontRef>
        </p:style>
        <p:txBody>
          <a:bodyPr>
            <a:normAutofit lnSpcReduction="10000"/>
          </a:bodyPr>
          <a:lstStyle/>
          <a:p>
            <a:r>
              <a:rPr lang="en-GB" dirty="0" err="1">
                <a:latin typeface="Arial" panose="020B0604020202020204" pitchFamily="34" charset="0"/>
                <a:cs typeface="Arial" panose="020B0604020202020204" pitchFamily="34" charset="0"/>
              </a:rPr>
              <a:t>Os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fwy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dwy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linell</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hyd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dylid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mewnoli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dyfyniadau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unioni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bwlch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llinell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sengl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heb</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ddyfynodau</a:t>
            </a:r>
            <a:endParaRPr lang="en-GB" dirty="0">
              <a:latin typeface="Arial" panose="020B0604020202020204" pitchFamily="34" charset="0"/>
              <a:cs typeface="Arial" panose="020B0604020202020204" pitchFamily="34" charset="0"/>
            </a:endParaRPr>
          </a:p>
        </p:txBody>
      </p:sp>
      <p:sp>
        <p:nvSpPr>
          <p:cNvPr id="6" name="Content Placeholder 5"/>
          <p:cNvSpPr>
            <a:spLocks noGrp="1"/>
          </p:cNvSpPr>
          <p:nvPr>
            <p:ph sz="half" idx="2"/>
          </p:nvPr>
        </p:nvSpPr>
        <p:spPr>
          <a:xfrm>
            <a:off x="4644008" y="2276872"/>
            <a:ext cx="3657600" cy="2260848"/>
          </a:xfrm>
        </p:spPr>
        <p:style>
          <a:lnRef idx="2">
            <a:schemeClr val="dk1"/>
          </a:lnRef>
          <a:fillRef idx="1">
            <a:schemeClr val="lt1"/>
          </a:fillRef>
          <a:effectRef idx="0">
            <a:schemeClr val="dk1"/>
          </a:effectRef>
          <a:fontRef idx="minor">
            <a:schemeClr val="dk1"/>
          </a:fontRef>
        </p:style>
        <p:txBody>
          <a:bodyPr>
            <a:normAutofit lnSpcReduction="10000"/>
          </a:bodyPr>
          <a:lstStyle/>
          <a:p>
            <a:r>
              <a:rPr lang="en-GB" i="1" dirty="0">
                <a:latin typeface="Arial" panose="020B0604020202020204" pitchFamily="34" charset="0"/>
                <a:cs typeface="Arial" panose="020B0604020202020204" pitchFamily="34" charset="0"/>
              </a:rPr>
              <a:t>If more than two lines long, quotations should be indented, justified, single line spacing, with no quotation marks</a:t>
            </a:r>
          </a:p>
        </p:txBody>
      </p:sp>
    </p:spTree>
    <p:extLst>
      <p:ext uri="{BB962C8B-B14F-4D97-AF65-F5344CB8AC3E}">
        <p14:creationId xmlns:p14="http://schemas.microsoft.com/office/powerpoint/2010/main" val="4701792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E.g. </a:t>
            </a:r>
          </a:p>
        </p:txBody>
      </p:sp>
      <p:sp>
        <p:nvSpPr>
          <p:cNvPr id="5" name="Content Placeholder 4"/>
          <p:cNvSpPr>
            <a:spLocks noGrp="1"/>
          </p:cNvSpPr>
          <p:nvPr>
            <p:ph idx="1"/>
          </p:nvPr>
        </p:nvSpPr>
        <p:spPr/>
        <p:txBody>
          <a:bodyPr>
            <a:normAutofit/>
          </a:bodyPr>
          <a:lstStyle/>
          <a:p>
            <a:pPr marL="0" indent="0">
              <a:lnSpc>
                <a:spcPct val="150000"/>
              </a:lnSpc>
              <a:buNone/>
            </a:pPr>
            <a:r>
              <a:rPr lang="en-GB" dirty="0">
                <a:latin typeface="Arial" panose="020B0604020202020204" pitchFamily="34" charset="0"/>
                <a:cs typeface="Arial" panose="020B0604020202020204" pitchFamily="34" charset="0"/>
              </a:rPr>
              <a:t>It does not appear to be case that all young people are rebellious as is often portrayed in the media.  As Miles (2005) states:</a:t>
            </a:r>
          </a:p>
          <a:p>
            <a:pPr marL="365760" lvl="1" indent="0" algn="just">
              <a:buNone/>
            </a:pPr>
            <a:r>
              <a:rPr lang="en-GB" dirty="0">
                <a:latin typeface="Arial" panose="020B0604020202020204" pitchFamily="34" charset="0"/>
                <a:cs typeface="Arial" panose="020B0604020202020204" pitchFamily="34" charset="0"/>
              </a:rPr>
              <a:t>Young people are not always rebellious and are not simply on a mission to undermine society or that society as it appears to be represented to them by their parents. Nor is it possible or even desirable to generalise about what it is that constitutes youth, because youth is far more complicated than a single word inevitable implies (Miles, 2005, p.1). </a:t>
            </a:r>
          </a:p>
          <a:p>
            <a:pPr marL="0" indent="0">
              <a:buNone/>
            </a:pPr>
            <a:r>
              <a:rPr lang="en-GB" b="1"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endParaRPr lang="en-GB" dirty="0"/>
          </a:p>
        </p:txBody>
      </p:sp>
      <p:sp>
        <p:nvSpPr>
          <p:cNvPr id="3" name="Right Arrow 2"/>
          <p:cNvSpPr/>
          <p:nvPr/>
        </p:nvSpPr>
        <p:spPr>
          <a:xfrm>
            <a:off x="107504" y="4365104"/>
            <a:ext cx="755576" cy="3600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Up Arrow 3"/>
          <p:cNvSpPr/>
          <p:nvPr/>
        </p:nvSpPr>
        <p:spPr>
          <a:xfrm rot="13512580">
            <a:off x="1769021" y="555583"/>
            <a:ext cx="493389" cy="3264379"/>
          </a:xfrm>
          <a:prstGeom prst="upArrow">
            <a:avLst>
              <a:gd name="adj1" fmla="val 43922"/>
              <a:gd name="adj2"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Down Arrow 6"/>
          <p:cNvSpPr/>
          <p:nvPr/>
        </p:nvSpPr>
        <p:spPr>
          <a:xfrm>
            <a:off x="5472100" y="2924944"/>
            <a:ext cx="216024" cy="79208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Up Arrow 7"/>
          <p:cNvSpPr/>
          <p:nvPr/>
        </p:nvSpPr>
        <p:spPr>
          <a:xfrm rot="20062741">
            <a:off x="1635929" y="5661247"/>
            <a:ext cx="540059" cy="864096"/>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53244" y="3995772"/>
            <a:ext cx="990364" cy="369332"/>
          </a:xfrm>
          <a:prstGeom prst="rect">
            <a:avLst/>
          </a:prstGeom>
          <a:noFill/>
        </p:spPr>
        <p:txBody>
          <a:bodyPr wrap="square" rtlCol="0">
            <a:spAutoFit/>
          </a:bodyPr>
          <a:lstStyle/>
          <a:p>
            <a:r>
              <a:rPr lang="en-GB" b="1" dirty="0"/>
              <a:t>Indent</a:t>
            </a:r>
          </a:p>
        </p:txBody>
      </p:sp>
      <p:sp>
        <p:nvSpPr>
          <p:cNvPr id="10" name="TextBox 9"/>
          <p:cNvSpPr txBox="1"/>
          <p:nvPr/>
        </p:nvSpPr>
        <p:spPr>
          <a:xfrm>
            <a:off x="3347864" y="620688"/>
            <a:ext cx="1368152" cy="646331"/>
          </a:xfrm>
          <a:prstGeom prst="rect">
            <a:avLst/>
          </a:prstGeom>
          <a:noFill/>
        </p:spPr>
        <p:txBody>
          <a:bodyPr wrap="square" rtlCol="0">
            <a:spAutoFit/>
          </a:bodyPr>
          <a:lstStyle/>
          <a:p>
            <a:pPr algn="ctr"/>
            <a:r>
              <a:rPr lang="en-GB" b="1" dirty="0"/>
              <a:t>No speech marks</a:t>
            </a:r>
          </a:p>
        </p:txBody>
      </p:sp>
      <p:sp>
        <p:nvSpPr>
          <p:cNvPr id="12" name="TextBox 11"/>
          <p:cNvSpPr txBox="1"/>
          <p:nvPr/>
        </p:nvSpPr>
        <p:spPr>
          <a:xfrm>
            <a:off x="5763900" y="2715652"/>
            <a:ext cx="1832435" cy="646331"/>
          </a:xfrm>
          <a:prstGeom prst="rect">
            <a:avLst/>
          </a:prstGeom>
          <a:noFill/>
        </p:spPr>
        <p:txBody>
          <a:bodyPr wrap="square" rtlCol="0">
            <a:spAutoFit/>
          </a:bodyPr>
          <a:lstStyle/>
          <a:p>
            <a:pPr algn="ctr"/>
            <a:r>
              <a:rPr lang="en-GB" b="1" dirty="0"/>
              <a:t>Single Line Spacing</a:t>
            </a:r>
          </a:p>
        </p:txBody>
      </p:sp>
      <p:sp>
        <p:nvSpPr>
          <p:cNvPr id="13" name="TextBox 12"/>
          <p:cNvSpPr txBox="1"/>
          <p:nvPr/>
        </p:nvSpPr>
        <p:spPr>
          <a:xfrm>
            <a:off x="2344712" y="6068872"/>
            <a:ext cx="2069645" cy="646331"/>
          </a:xfrm>
          <a:prstGeom prst="rect">
            <a:avLst/>
          </a:prstGeom>
          <a:noFill/>
        </p:spPr>
        <p:txBody>
          <a:bodyPr wrap="square" rtlCol="0">
            <a:spAutoFit/>
          </a:bodyPr>
          <a:lstStyle/>
          <a:p>
            <a:pPr algn="ctr"/>
            <a:r>
              <a:rPr lang="en-GB" b="1" dirty="0"/>
              <a:t>Surname, Year, Page Number. </a:t>
            </a:r>
          </a:p>
        </p:txBody>
      </p:sp>
    </p:spTree>
    <p:extLst>
      <p:ext uri="{BB962C8B-B14F-4D97-AF65-F5344CB8AC3E}">
        <p14:creationId xmlns:p14="http://schemas.microsoft.com/office/powerpoint/2010/main" val="3007975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7" grpId="0" animBg="1"/>
      <p:bldP spid="8" grpId="0" animBg="1"/>
      <p:bldP spid="9" grpId="0"/>
      <p:bldP spid="10" grpId="0"/>
      <p:bldP spid="12" grpId="0"/>
      <p:bldP spid="13"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E.e.</a:t>
            </a:r>
            <a:r>
              <a:rPr lang="en-GB" dirty="0"/>
              <a:t>/E.g. </a:t>
            </a:r>
          </a:p>
        </p:txBody>
      </p:sp>
      <p:sp>
        <p:nvSpPr>
          <p:cNvPr id="5" name="Content Placeholder 4"/>
          <p:cNvSpPr>
            <a:spLocks noGrp="1"/>
          </p:cNvSpPr>
          <p:nvPr>
            <p:ph idx="1"/>
          </p:nvPr>
        </p:nvSpPr>
        <p:spPr/>
        <p:txBody>
          <a:bodyPr>
            <a:normAutofit/>
          </a:bodyPr>
          <a:lstStyle/>
          <a:p>
            <a:pPr marL="0" indent="0">
              <a:lnSpc>
                <a:spcPct val="150000"/>
              </a:lnSpc>
              <a:buNone/>
            </a:pPr>
            <a:r>
              <a:rPr lang="en-GB" dirty="0">
                <a:latin typeface="Arial" panose="020B0604020202020204" pitchFamily="34" charset="0"/>
                <a:cs typeface="Arial" panose="020B0604020202020204" pitchFamily="34" charset="0"/>
              </a:rPr>
              <a:t>It does not appear to be case that all young people are rebellious as is often portrayed in the media.  As Miles (2005) states:</a:t>
            </a:r>
          </a:p>
          <a:p>
            <a:pPr marL="365760" lvl="1" indent="0" algn="just">
              <a:buNone/>
            </a:pPr>
            <a:r>
              <a:rPr lang="en-GB" dirty="0">
                <a:latin typeface="Arial" panose="020B0604020202020204" pitchFamily="34" charset="0"/>
                <a:cs typeface="Arial" panose="020B0604020202020204" pitchFamily="34" charset="0"/>
              </a:rPr>
              <a:t>Young people are not always rebellious and are not simply on a mission to undermine society or that society as it appears to be represented to them by their parents. Nor is it possible or even desirable to generalise about what it is that constitutes youth, because youth is far more complicated than a single word inevitable implies (Miles, 2005, p.1). </a:t>
            </a:r>
          </a:p>
          <a:p>
            <a:pPr marL="0" indent="0">
              <a:buNone/>
            </a:pPr>
            <a:r>
              <a:rPr lang="en-GB" b="1"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endParaRPr lang="en-GB" dirty="0"/>
          </a:p>
        </p:txBody>
      </p:sp>
      <p:sp>
        <p:nvSpPr>
          <p:cNvPr id="3" name="Right Arrow 2"/>
          <p:cNvSpPr/>
          <p:nvPr/>
        </p:nvSpPr>
        <p:spPr>
          <a:xfrm>
            <a:off x="107504" y="4365104"/>
            <a:ext cx="755576" cy="3600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Up Arrow 3"/>
          <p:cNvSpPr/>
          <p:nvPr/>
        </p:nvSpPr>
        <p:spPr>
          <a:xfrm rot="13512580">
            <a:off x="1769021" y="555583"/>
            <a:ext cx="493389" cy="3264379"/>
          </a:xfrm>
          <a:prstGeom prst="upArrow">
            <a:avLst>
              <a:gd name="adj1" fmla="val 43922"/>
              <a:gd name="adj2"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Down Arrow 6"/>
          <p:cNvSpPr/>
          <p:nvPr/>
        </p:nvSpPr>
        <p:spPr>
          <a:xfrm>
            <a:off x="5472100" y="2924944"/>
            <a:ext cx="216024" cy="79208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Up Arrow 7"/>
          <p:cNvSpPr/>
          <p:nvPr/>
        </p:nvSpPr>
        <p:spPr>
          <a:xfrm rot="20062741">
            <a:off x="1635929" y="5661247"/>
            <a:ext cx="540059" cy="864096"/>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53244" y="3995772"/>
            <a:ext cx="990364" cy="369332"/>
          </a:xfrm>
          <a:prstGeom prst="rect">
            <a:avLst/>
          </a:prstGeom>
          <a:noFill/>
        </p:spPr>
        <p:txBody>
          <a:bodyPr wrap="square" rtlCol="0">
            <a:spAutoFit/>
          </a:bodyPr>
          <a:lstStyle/>
          <a:p>
            <a:r>
              <a:rPr lang="en-GB" b="1" dirty="0" err="1"/>
              <a:t>Unioni</a:t>
            </a:r>
            <a:endParaRPr lang="en-GB" b="1" dirty="0"/>
          </a:p>
        </p:txBody>
      </p:sp>
      <p:sp>
        <p:nvSpPr>
          <p:cNvPr id="10" name="TextBox 9"/>
          <p:cNvSpPr txBox="1"/>
          <p:nvPr/>
        </p:nvSpPr>
        <p:spPr>
          <a:xfrm>
            <a:off x="3347864" y="620688"/>
            <a:ext cx="1512168" cy="646331"/>
          </a:xfrm>
          <a:prstGeom prst="rect">
            <a:avLst/>
          </a:prstGeom>
          <a:noFill/>
        </p:spPr>
        <p:txBody>
          <a:bodyPr wrap="square" rtlCol="0">
            <a:spAutoFit/>
          </a:bodyPr>
          <a:lstStyle/>
          <a:p>
            <a:pPr algn="ctr"/>
            <a:r>
              <a:rPr lang="en-GB" b="1" dirty="0"/>
              <a:t>Dim </a:t>
            </a:r>
            <a:r>
              <a:rPr lang="en-GB" b="1" dirty="0" err="1"/>
              <a:t>dyfynodau</a:t>
            </a:r>
            <a:endParaRPr lang="en-GB" b="1" dirty="0"/>
          </a:p>
        </p:txBody>
      </p:sp>
      <p:sp>
        <p:nvSpPr>
          <p:cNvPr id="12" name="TextBox 11"/>
          <p:cNvSpPr txBox="1"/>
          <p:nvPr/>
        </p:nvSpPr>
        <p:spPr>
          <a:xfrm>
            <a:off x="5763900" y="2715652"/>
            <a:ext cx="1832435" cy="369332"/>
          </a:xfrm>
          <a:prstGeom prst="rect">
            <a:avLst/>
          </a:prstGeom>
          <a:noFill/>
        </p:spPr>
        <p:txBody>
          <a:bodyPr wrap="square" rtlCol="0">
            <a:spAutoFit/>
          </a:bodyPr>
          <a:lstStyle/>
          <a:p>
            <a:pPr algn="ctr"/>
            <a:r>
              <a:rPr lang="en-GB" b="1" dirty="0" err="1"/>
              <a:t>Llinell</a:t>
            </a:r>
            <a:r>
              <a:rPr lang="en-GB" b="1" dirty="0"/>
              <a:t> </a:t>
            </a:r>
            <a:r>
              <a:rPr lang="en-GB" b="1" dirty="0" err="1"/>
              <a:t>sengl</a:t>
            </a:r>
            <a:endParaRPr lang="en-GB" b="1" dirty="0"/>
          </a:p>
        </p:txBody>
      </p:sp>
      <p:sp>
        <p:nvSpPr>
          <p:cNvPr id="13" name="TextBox 12"/>
          <p:cNvSpPr txBox="1"/>
          <p:nvPr/>
        </p:nvSpPr>
        <p:spPr>
          <a:xfrm>
            <a:off x="2344712" y="5726506"/>
            <a:ext cx="2069645" cy="923330"/>
          </a:xfrm>
          <a:prstGeom prst="rect">
            <a:avLst/>
          </a:prstGeom>
          <a:noFill/>
        </p:spPr>
        <p:txBody>
          <a:bodyPr wrap="square" rtlCol="0">
            <a:spAutoFit/>
          </a:bodyPr>
          <a:lstStyle/>
          <a:p>
            <a:pPr algn="ctr"/>
            <a:r>
              <a:rPr lang="en-GB" b="1" dirty="0" err="1"/>
              <a:t>Cyfenw</a:t>
            </a:r>
            <a:r>
              <a:rPr lang="en-GB" b="1" dirty="0"/>
              <a:t>, </a:t>
            </a:r>
            <a:r>
              <a:rPr lang="en-GB" b="1" dirty="0" err="1"/>
              <a:t>blwyddyn</a:t>
            </a:r>
            <a:r>
              <a:rPr lang="en-GB" b="1" dirty="0"/>
              <a:t>, </a:t>
            </a:r>
            <a:r>
              <a:rPr lang="en-GB" b="1" dirty="0" err="1"/>
              <a:t>tudalen</a:t>
            </a:r>
            <a:r>
              <a:rPr lang="en-GB" b="1" dirty="0"/>
              <a:t>.  </a:t>
            </a:r>
          </a:p>
        </p:txBody>
      </p:sp>
    </p:spTree>
    <p:extLst>
      <p:ext uri="{BB962C8B-B14F-4D97-AF65-F5344CB8AC3E}">
        <p14:creationId xmlns:p14="http://schemas.microsoft.com/office/powerpoint/2010/main" val="3335054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7" grpId="0" animBg="1"/>
      <p:bldP spid="8" grpId="0" animBg="1"/>
      <p:bldP spid="9" grpId="0"/>
      <p:bldP spid="10" grpId="0"/>
      <p:bldP spid="12" grpId="0"/>
      <p:bldP spid="13"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Yn</a:t>
            </a:r>
            <a:r>
              <a:rPr lang="en-GB" dirty="0">
                <a:solidFill>
                  <a:schemeClr val="accent1"/>
                </a:solidFill>
              </a:rPr>
              <a:t> </a:t>
            </a:r>
            <a:r>
              <a:rPr lang="en-GB" dirty="0" err="1">
                <a:solidFill>
                  <a:schemeClr val="accent1"/>
                </a:solidFill>
              </a:rPr>
              <a:t>yr</a:t>
            </a:r>
            <a:r>
              <a:rPr lang="en-GB" dirty="0">
                <a:solidFill>
                  <a:schemeClr val="accent1"/>
                </a:solidFill>
              </a:rPr>
              <a:t> </a:t>
            </a:r>
            <a:r>
              <a:rPr lang="en-GB" dirty="0" err="1">
                <a:solidFill>
                  <a:schemeClr val="accent1"/>
                </a:solidFill>
              </a:rPr>
              <a:t>iaith</a:t>
            </a:r>
            <a:r>
              <a:rPr lang="en-GB" dirty="0">
                <a:solidFill>
                  <a:schemeClr val="accent1"/>
                </a:solidFill>
              </a:rPr>
              <a:t> </a:t>
            </a:r>
            <a:r>
              <a:rPr lang="en-GB" dirty="0" err="1">
                <a:solidFill>
                  <a:schemeClr val="accent1"/>
                </a:solidFill>
              </a:rPr>
              <a:t>wreiddiol</a:t>
            </a:r>
            <a:endParaRPr lang="en-GB" dirty="0">
              <a:solidFill>
                <a:schemeClr val="accent1"/>
              </a:solidFill>
            </a:endParaRPr>
          </a:p>
        </p:txBody>
      </p:sp>
      <p:sp>
        <p:nvSpPr>
          <p:cNvPr id="3" name="Content Placeholder 2"/>
          <p:cNvSpPr>
            <a:spLocks noGrp="1"/>
          </p:cNvSpPr>
          <p:nvPr>
            <p:ph idx="1"/>
          </p:nvPr>
        </p:nvSpPr>
        <p:spPr/>
        <p:txBody>
          <a:bodyPr>
            <a:normAutofit/>
          </a:bodyPr>
          <a:lstStyle/>
          <a:p>
            <a:pPr marL="0" indent="0">
              <a:lnSpc>
                <a:spcPct val="160000"/>
              </a:lnSpc>
              <a:buNone/>
            </a:pPr>
            <a:r>
              <a:rPr lang="cy-GB" dirty="0">
                <a:latin typeface="Arial" panose="020B0604020202020204" pitchFamily="34" charset="0"/>
                <a:cs typeface="Arial" panose="020B0604020202020204" pitchFamily="34" charset="0"/>
              </a:rPr>
              <a:t>Ni ymddengys fod pob person ifanc yn wrthryfelgar fel y portreadir yn aml yn y cyfryngau.</a:t>
            </a:r>
            <a:r>
              <a:rPr lang="en-GB" dirty="0">
                <a:latin typeface="Arial" panose="020B0604020202020204" pitchFamily="34" charset="0"/>
                <a:cs typeface="Arial" panose="020B0604020202020204" pitchFamily="34" charset="0"/>
              </a:rPr>
              <a:t>  </a:t>
            </a:r>
            <a:r>
              <a:rPr lang="cy-GB" dirty="0">
                <a:latin typeface="Arial" panose="020B0604020202020204" pitchFamily="34" charset="0"/>
                <a:cs typeface="Arial" panose="020B0604020202020204" pitchFamily="34" charset="0"/>
              </a:rPr>
              <a:t>Fel y noda Miles (2005):</a:t>
            </a:r>
            <a:endParaRPr lang="en-GB" dirty="0">
              <a:latin typeface="Arial" panose="020B0604020202020204" pitchFamily="34" charset="0"/>
              <a:cs typeface="Arial" panose="020B0604020202020204" pitchFamily="34" charset="0"/>
            </a:endParaRPr>
          </a:p>
          <a:p>
            <a:pPr marL="365760" lvl="1" indent="0">
              <a:buNone/>
            </a:pPr>
            <a:r>
              <a:rPr lang="cy-GB" dirty="0">
                <a:latin typeface="Arial" panose="020B0604020202020204" pitchFamily="34" charset="0"/>
                <a:cs typeface="Arial" panose="020B0604020202020204" pitchFamily="34" charset="0"/>
              </a:rPr>
              <a:t>Young </a:t>
            </a:r>
            <a:r>
              <a:rPr lang="cy-GB" dirty="0" err="1">
                <a:latin typeface="Arial" panose="020B0604020202020204" pitchFamily="34" charset="0"/>
                <a:cs typeface="Arial" panose="020B0604020202020204" pitchFamily="34" charset="0"/>
              </a:rPr>
              <a:t>people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are</a:t>
            </a:r>
            <a:r>
              <a:rPr lang="cy-GB" dirty="0">
                <a:latin typeface="Arial" panose="020B0604020202020204" pitchFamily="34" charset="0"/>
                <a:cs typeface="Arial" panose="020B0604020202020204" pitchFamily="34" charset="0"/>
              </a:rPr>
              <a:t> not </a:t>
            </a:r>
            <a:r>
              <a:rPr lang="cy-GB" dirty="0" err="1">
                <a:latin typeface="Arial" panose="020B0604020202020204" pitchFamily="34" charset="0"/>
                <a:cs typeface="Arial" panose="020B0604020202020204" pitchFamily="34" charset="0"/>
              </a:rPr>
              <a:t>always</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rebellious</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and</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are</a:t>
            </a:r>
            <a:r>
              <a:rPr lang="cy-GB" dirty="0">
                <a:latin typeface="Arial" panose="020B0604020202020204" pitchFamily="34" charset="0"/>
                <a:cs typeface="Arial" panose="020B0604020202020204" pitchFamily="34" charset="0"/>
              </a:rPr>
              <a:t> not </a:t>
            </a:r>
            <a:r>
              <a:rPr lang="cy-GB" dirty="0" err="1">
                <a:latin typeface="Arial" panose="020B0604020202020204" pitchFamily="34" charset="0"/>
                <a:cs typeface="Arial" panose="020B0604020202020204" pitchFamily="34" charset="0"/>
              </a:rPr>
              <a:t>simply</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on</a:t>
            </a:r>
            <a:r>
              <a:rPr lang="cy-GB" dirty="0">
                <a:latin typeface="Arial" panose="020B0604020202020204" pitchFamily="34" charset="0"/>
                <a:cs typeface="Arial" panose="020B0604020202020204" pitchFamily="34" charset="0"/>
              </a:rPr>
              <a:t> a </a:t>
            </a:r>
            <a:r>
              <a:rPr lang="cy-GB" dirty="0" err="1">
                <a:latin typeface="Arial" panose="020B0604020202020204" pitchFamily="34" charset="0"/>
                <a:cs typeface="Arial" panose="020B0604020202020204" pitchFamily="34" charset="0"/>
              </a:rPr>
              <a:t>mission</a:t>
            </a:r>
            <a:r>
              <a:rPr lang="cy-GB" dirty="0">
                <a:latin typeface="Arial" panose="020B0604020202020204" pitchFamily="34" charset="0"/>
                <a:cs typeface="Arial" panose="020B0604020202020204" pitchFamily="34" charset="0"/>
              </a:rPr>
              <a:t> to </a:t>
            </a:r>
            <a:r>
              <a:rPr lang="cy-GB" dirty="0" err="1">
                <a:latin typeface="Arial" panose="020B0604020202020204" pitchFamily="34" charset="0"/>
                <a:cs typeface="Arial" panose="020B0604020202020204" pitchFamily="34" charset="0"/>
              </a:rPr>
              <a:t>undermine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society</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or</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that</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society</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as</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it</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appears</a:t>
            </a:r>
            <a:r>
              <a:rPr lang="cy-GB" dirty="0">
                <a:latin typeface="Arial" panose="020B0604020202020204" pitchFamily="34" charset="0"/>
                <a:cs typeface="Arial" panose="020B0604020202020204" pitchFamily="34" charset="0"/>
              </a:rPr>
              <a:t> to be </a:t>
            </a:r>
            <a:r>
              <a:rPr lang="cy-GB" dirty="0" err="1">
                <a:latin typeface="Arial" panose="020B0604020202020204" pitchFamily="34" charset="0"/>
                <a:cs typeface="Arial" panose="020B0604020202020204" pitchFamily="34" charset="0"/>
              </a:rPr>
              <a:t>represented</a:t>
            </a:r>
            <a:r>
              <a:rPr lang="cy-GB" dirty="0">
                <a:latin typeface="Arial" panose="020B0604020202020204" pitchFamily="34" charset="0"/>
                <a:cs typeface="Arial" panose="020B0604020202020204" pitchFamily="34" charset="0"/>
              </a:rPr>
              <a:t> to </a:t>
            </a:r>
            <a:r>
              <a:rPr lang="cy-GB" dirty="0" err="1">
                <a:latin typeface="Arial" panose="020B0604020202020204" pitchFamily="34" charset="0"/>
                <a:cs typeface="Arial" panose="020B0604020202020204" pitchFamily="34" charset="0"/>
              </a:rPr>
              <a:t>them</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by</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their</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parents</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Nor</a:t>
            </a:r>
            <a:r>
              <a:rPr lang="cy-GB" dirty="0">
                <a:latin typeface="Arial" panose="020B0604020202020204" pitchFamily="34" charset="0"/>
                <a:cs typeface="Arial" panose="020B0604020202020204" pitchFamily="34" charset="0"/>
              </a:rPr>
              <a:t> is </a:t>
            </a:r>
            <a:r>
              <a:rPr lang="cy-GB" dirty="0" err="1">
                <a:latin typeface="Arial" panose="020B0604020202020204" pitchFamily="34" charset="0"/>
                <a:cs typeface="Arial" panose="020B0604020202020204" pitchFamily="34" charset="0"/>
              </a:rPr>
              <a:t>it</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possible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or</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even</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desirable</a:t>
            </a:r>
            <a:r>
              <a:rPr lang="cy-GB" dirty="0">
                <a:latin typeface="Arial" panose="020B0604020202020204" pitchFamily="34" charset="0"/>
                <a:cs typeface="Arial" panose="020B0604020202020204" pitchFamily="34" charset="0"/>
              </a:rPr>
              <a:t> to </a:t>
            </a:r>
            <a:r>
              <a:rPr lang="cy-GB" dirty="0" err="1">
                <a:latin typeface="Arial" panose="020B0604020202020204" pitchFamily="34" charset="0"/>
                <a:cs typeface="Arial" panose="020B0604020202020204" pitchFamily="34" charset="0"/>
              </a:rPr>
              <a:t>generalise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about</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what</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it</a:t>
            </a:r>
            <a:r>
              <a:rPr lang="cy-GB" dirty="0">
                <a:latin typeface="Arial" panose="020B0604020202020204" pitchFamily="34" charset="0"/>
                <a:cs typeface="Arial" panose="020B0604020202020204" pitchFamily="34" charset="0"/>
              </a:rPr>
              <a:t> is </a:t>
            </a:r>
            <a:r>
              <a:rPr lang="cy-GB" dirty="0" err="1">
                <a:latin typeface="Arial" panose="020B0604020202020204" pitchFamily="34" charset="0"/>
                <a:cs typeface="Arial" panose="020B0604020202020204" pitchFamily="34" charset="0"/>
              </a:rPr>
              <a:t>that</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constitutes</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youth</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because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youth</a:t>
            </a:r>
            <a:r>
              <a:rPr lang="cy-GB" dirty="0">
                <a:latin typeface="Arial" panose="020B0604020202020204" pitchFamily="34" charset="0"/>
                <a:cs typeface="Arial" panose="020B0604020202020204" pitchFamily="34" charset="0"/>
              </a:rPr>
              <a:t> is far more </a:t>
            </a:r>
            <a:r>
              <a:rPr lang="cy-GB" dirty="0" err="1">
                <a:latin typeface="Arial" panose="020B0604020202020204" pitchFamily="34" charset="0"/>
                <a:cs typeface="Arial" panose="020B0604020202020204" pitchFamily="34" charset="0"/>
              </a:rPr>
              <a:t>complicated</a:t>
            </a:r>
            <a:r>
              <a:rPr lang="cy-GB" dirty="0">
                <a:latin typeface="Arial" panose="020B0604020202020204" pitchFamily="34" charset="0"/>
                <a:cs typeface="Arial" panose="020B0604020202020204" pitchFamily="34" charset="0"/>
              </a:rPr>
              <a:t> than a </a:t>
            </a:r>
            <a:r>
              <a:rPr lang="cy-GB" dirty="0" err="1">
                <a:latin typeface="Arial" panose="020B0604020202020204" pitchFamily="34" charset="0"/>
                <a:cs typeface="Arial" panose="020B0604020202020204" pitchFamily="34" charset="0"/>
              </a:rPr>
              <a:t>single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word</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inevitable</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implies</a:t>
            </a:r>
            <a:r>
              <a:rPr lang="cy-GB" dirty="0">
                <a:latin typeface="Arial" panose="020B0604020202020204" pitchFamily="34" charset="0"/>
                <a:cs typeface="Arial" panose="020B0604020202020204" pitchFamily="34" charset="0"/>
              </a:rPr>
              <a:t> (Miles, 2005, t.1). </a:t>
            </a:r>
            <a:endParaRPr lang="en-GB" dirty="0">
              <a:latin typeface="Arial" panose="020B0604020202020204" pitchFamily="34" charset="0"/>
              <a:cs typeface="Arial" panose="020B0604020202020204" pitchFamily="34" charset="0"/>
            </a:endParaRPr>
          </a:p>
          <a:p>
            <a:pPr marL="365760" lvl="1" indent="0">
              <a:buNone/>
            </a:pPr>
            <a:r>
              <a:rPr lang="en-GB" b="1" dirty="0"/>
              <a:t> </a:t>
            </a:r>
            <a:endParaRPr lang="en-GB" dirty="0"/>
          </a:p>
          <a:p>
            <a:endParaRPr lang="en-GB" dirty="0"/>
          </a:p>
        </p:txBody>
      </p:sp>
    </p:spTree>
    <p:extLst>
      <p:ext uri="{BB962C8B-B14F-4D97-AF65-F5344CB8AC3E}">
        <p14:creationId xmlns:p14="http://schemas.microsoft.com/office/powerpoint/2010/main" val="36918581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pPr algn="ctr"/>
            <a:r>
              <a:rPr lang="cy-GB" dirty="0">
                <a:solidFill>
                  <a:schemeClr val="accent1"/>
                </a:solidFill>
              </a:rPr>
              <a:t>Mwy o ymarfer</a:t>
            </a:r>
            <a:br>
              <a:rPr lang="cy-GB" dirty="0">
                <a:solidFill>
                  <a:schemeClr val="accent1"/>
                </a:solidFill>
              </a:rPr>
            </a:br>
            <a:r>
              <a:rPr lang="cy-GB" dirty="0">
                <a:solidFill>
                  <a:schemeClr val="tx1"/>
                </a:solidFill>
              </a:rPr>
              <a:t>Practise makes perfect! </a:t>
            </a:r>
          </a:p>
        </p:txBody>
      </p:sp>
      <p:sp>
        <p:nvSpPr>
          <p:cNvPr id="2" name="Content Placeholder 1"/>
          <p:cNvSpPr>
            <a:spLocks noGrp="1"/>
          </p:cNvSpPr>
          <p:nvPr>
            <p:ph sz="quarter" idx="1"/>
          </p:nvPr>
        </p:nvSpPr>
        <p:spPr>
          <a:xfrm>
            <a:off x="457200" y="1600200"/>
            <a:ext cx="3657600" cy="4997152"/>
          </a:xfrm>
        </p:spPr>
        <p:style>
          <a:lnRef idx="2">
            <a:schemeClr val="accent2"/>
          </a:lnRef>
          <a:fillRef idx="1">
            <a:schemeClr val="lt1"/>
          </a:fillRef>
          <a:effectRef idx="0">
            <a:schemeClr val="accent2"/>
          </a:effectRef>
          <a:fontRef idx="minor">
            <a:schemeClr val="dk1"/>
          </a:fontRef>
        </p:style>
        <p:txBody>
          <a:bodyPr>
            <a:normAutofit lnSpcReduction="10000"/>
          </a:bodyPr>
          <a:lstStyle/>
          <a:p>
            <a:r>
              <a:rPr lang="en-GB" dirty="0" err="1"/>
              <a:t>Ysgrifennwch</a:t>
            </a:r>
            <a:r>
              <a:rPr lang="en-GB" dirty="0"/>
              <a:t> </a:t>
            </a:r>
            <a:r>
              <a:rPr lang="en-GB" dirty="0" err="1"/>
              <a:t>frawddegau</a:t>
            </a:r>
            <a:r>
              <a:rPr lang="en-GB" dirty="0"/>
              <a:t> </a:t>
            </a:r>
            <a:r>
              <a:rPr lang="en-GB" dirty="0" err="1"/>
              <a:t>sy’n</a:t>
            </a:r>
            <a:r>
              <a:rPr lang="en-GB" dirty="0"/>
              <a:t> </a:t>
            </a:r>
            <a:r>
              <a:rPr lang="en-GB" dirty="0" err="1"/>
              <a:t>cyflwyno</a:t>
            </a:r>
            <a:r>
              <a:rPr lang="en-GB" dirty="0"/>
              <a:t> </a:t>
            </a:r>
            <a:r>
              <a:rPr lang="en-GB" dirty="0" err="1"/>
              <a:t>dyfyniadau</a:t>
            </a:r>
            <a:r>
              <a:rPr lang="en-GB" dirty="0"/>
              <a:t> union:</a:t>
            </a:r>
          </a:p>
          <a:p>
            <a:pPr lvl="1"/>
            <a:r>
              <a:rPr lang="en-GB" dirty="0"/>
              <a:t>…</a:t>
            </a:r>
            <a:r>
              <a:rPr lang="en-GB" dirty="0" err="1"/>
              <a:t>yn</a:t>
            </a:r>
            <a:r>
              <a:rPr lang="en-GB" dirty="0"/>
              <a:t> </a:t>
            </a:r>
            <a:r>
              <a:rPr lang="en-GB" dirty="0" err="1"/>
              <a:t>awgrymu</a:t>
            </a:r>
            <a:r>
              <a:rPr lang="en-GB" dirty="0"/>
              <a:t>…</a:t>
            </a:r>
          </a:p>
          <a:p>
            <a:pPr lvl="1"/>
            <a:r>
              <a:rPr lang="en-GB" dirty="0"/>
              <a:t>…</a:t>
            </a:r>
            <a:r>
              <a:rPr lang="en-GB" dirty="0" err="1"/>
              <a:t>yn</a:t>
            </a:r>
            <a:r>
              <a:rPr lang="en-GB" dirty="0"/>
              <a:t> </a:t>
            </a:r>
            <a:r>
              <a:rPr lang="en-GB" dirty="0" err="1"/>
              <a:t>dadlau</a:t>
            </a:r>
            <a:r>
              <a:rPr lang="en-GB" dirty="0"/>
              <a:t>…</a:t>
            </a:r>
          </a:p>
          <a:p>
            <a:pPr lvl="1"/>
            <a:r>
              <a:rPr lang="en-GB" dirty="0" err="1"/>
              <a:t>Esbonia</a:t>
            </a:r>
            <a:r>
              <a:rPr lang="en-GB" dirty="0"/>
              <a:t>…</a:t>
            </a:r>
          </a:p>
          <a:p>
            <a:pPr lvl="1"/>
            <a:r>
              <a:rPr lang="en-GB" dirty="0"/>
              <a:t>Mae X </a:t>
            </a:r>
            <a:r>
              <a:rPr lang="en-GB" dirty="0" err="1"/>
              <a:t>yn</a:t>
            </a:r>
            <a:r>
              <a:rPr lang="en-GB" dirty="0"/>
              <a:t> </a:t>
            </a:r>
            <a:r>
              <a:rPr lang="en-GB" dirty="0" err="1"/>
              <a:t>dangos</a:t>
            </a:r>
            <a:r>
              <a:rPr lang="en-GB" dirty="0"/>
              <a:t> bod…</a:t>
            </a:r>
          </a:p>
          <a:p>
            <a:pPr lvl="1"/>
            <a:r>
              <a:rPr lang="en-GB" dirty="0" err="1"/>
              <a:t>Awgrymir</a:t>
            </a:r>
            <a:r>
              <a:rPr lang="en-GB" dirty="0"/>
              <a:t> X…</a:t>
            </a:r>
          </a:p>
          <a:p>
            <a:pPr lvl="1"/>
            <a:r>
              <a:rPr lang="en-GB" dirty="0" err="1"/>
              <a:t>Yn</a:t>
            </a:r>
            <a:r>
              <a:rPr lang="en-GB" dirty="0"/>
              <a:t> </a:t>
            </a:r>
            <a:r>
              <a:rPr lang="en-GB" dirty="0" err="1"/>
              <a:t>ôl</a:t>
            </a:r>
            <a:r>
              <a:rPr lang="en-GB" dirty="0"/>
              <a:t>…</a:t>
            </a:r>
          </a:p>
          <a:p>
            <a:pPr lvl="1"/>
            <a:r>
              <a:rPr lang="en-GB" dirty="0" err="1"/>
              <a:t>Wrth</a:t>
            </a:r>
            <a:r>
              <a:rPr lang="en-GB" dirty="0"/>
              <a:t> </a:t>
            </a:r>
            <a:r>
              <a:rPr lang="en-GB" dirty="0" err="1"/>
              <a:t>gyfeirio</a:t>
            </a:r>
            <a:r>
              <a:rPr lang="en-GB" dirty="0"/>
              <a:t> at… </a:t>
            </a:r>
            <a:r>
              <a:rPr lang="en-GB" dirty="0" err="1"/>
              <a:t>mae</a:t>
            </a:r>
            <a:r>
              <a:rPr lang="en-GB" dirty="0"/>
              <a:t> X </a:t>
            </a:r>
            <a:r>
              <a:rPr lang="en-GB" dirty="0" err="1"/>
              <a:t>yn</a:t>
            </a:r>
            <a:r>
              <a:rPr lang="en-GB" dirty="0"/>
              <a:t> </a:t>
            </a:r>
            <a:r>
              <a:rPr lang="en-GB" dirty="0" err="1"/>
              <a:t>ddweud</a:t>
            </a:r>
            <a:r>
              <a:rPr lang="en-GB" dirty="0"/>
              <a:t>…</a:t>
            </a:r>
          </a:p>
          <a:p>
            <a:endParaRPr lang="en-GB" dirty="0"/>
          </a:p>
        </p:txBody>
      </p:sp>
      <p:sp>
        <p:nvSpPr>
          <p:cNvPr id="3" name="Content Placeholder 2"/>
          <p:cNvSpPr>
            <a:spLocks noGrp="1"/>
          </p:cNvSpPr>
          <p:nvPr>
            <p:ph sz="quarter" idx="2"/>
          </p:nvPr>
        </p:nvSpPr>
        <p:spPr>
          <a:xfrm>
            <a:off x="4270248" y="1600200"/>
            <a:ext cx="3657600" cy="4997152"/>
          </a:xfrm>
        </p:spPr>
        <p:style>
          <a:lnRef idx="2">
            <a:schemeClr val="dk1"/>
          </a:lnRef>
          <a:fillRef idx="1">
            <a:schemeClr val="lt1"/>
          </a:fillRef>
          <a:effectRef idx="0">
            <a:schemeClr val="dk1"/>
          </a:effectRef>
          <a:fontRef idx="minor">
            <a:schemeClr val="dk1"/>
          </a:fontRef>
        </p:style>
        <p:txBody>
          <a:bodyPr>
            <a:normAutofit lnSpcReduction="10000"/>
          </a:bodyPr>
          <a:lstStyle/>
          <a:p>
            <a:r>
              <a:rPr lang="en-GB" dirty="0"/>
              <a:t>Practise introducing direct quotations. Try using some of these sentences:</a:t>
            </a:r>
          </a:p>
          <a:p>
            <a:pPr lvl="1"/>
            <a:r>
              <a:rPr lang="en-GB" dirty="0"/>
              <a:t>… suggests that…</a:t>
            </a:r>
          </a:p>
          <a:p>
            <a:pPr lvl="1"/>
            <a:r>
              <a:rPr lang="en-GB" dirty="0"/>
              <a:t>…argues that…</a:t>
            </a:r>
          </a:p>
          <a:p>
            <a:pPr lvl="1"/>
            <a:r>
              <a:rPr lang="en-GB" dirty="0"/>
              <a:t>…explains that…</a:t>
            </a:r>
          </a:p>
          <a:p>
            <a:pPr lvl="1"/>
            <a:r>
              <a:rPr lang="en-GB" dirty="0"/>
              <a:t>…shows us that…</a:t>
            </a:r>
          </a:p>
          <a:p>
            <a:pPr lvl="1"/>
            <a:r>
              <a:rPr lang="en-GB" dirty="0"/>
              <a:t>As X points out…</a:t>
            </a:r>
          </a:p>
          <a:p>
            <a:pPr lvl="1"/>
            <a:r>
              <a:rPr lang="en-GB" dirty="0"/>
              <a:t>According to X…</a:t>
            </a:r>
          </a:p>
          <a:p>
            <a:pPr lvl="1"/>
            <a:r>
              <a:rPr lang="en-GB" dirty="0"/>
              <a:t>X makes the point that…</a:t>
            </a:r>
          </a:p>
          <a:p>
            <a:pPr lvl="1"/>
            <a:r>
              <a:rPr lang="en-GB" dirty="0"/>
              <a:t>Referring to… X says that… </a:t>
            </a:r>
          </a:p>
        </p:txBody>
      </p:sp>
      <p:pic>
        <p:nvPicPr>
          <p:cNvPr id="7" name="Picture 2" descr="C:\Users\TERRY\AppData\Local\Microsoft\Windows\INetCache\IE\RCMPPI9Y\14223-illustration-of-a-pencil-pv[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50143" y="332656"/>
            <a:ext cx="933150" cy="933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1106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2540" y="415490"/>
            <a:ext cx="7467600" cy="1143000"/>
          </a:xfrm>
        </p:spPr>
        <p:txBody>
          <a:bodyPr vert="horz" lIns="91440" tIns="45720" rIns="91440" bIns="45720" anchor="b">
            <a:normAutofit/>
          </a:bodyPr>
          <a:lstStyle/>
          <a:p>
            <a:pPr algn="ctr"/>
            <a:r>
              <a:rPr lang="en-GB" dirty="0" err="1">
                <a:solidFill>
                  <a:schemeClr val="bg2"/>
                </a:solidFill>
              </a:rPr>
              <a:t>Ymarfer</a:t>
            </a:r>
            <a:r>
              <a:rPr lang="en-GB" dirty="0">
                <a:solidFill>
                  <a:schemeClr val="bg2"/>
                </a:solidFill>
              </a:rPr>
              <a:t> </a:t>
            </a:r>
            <a:r>
              <a:rPr lang="en-GB" dirty="0" err="1">
                <a:solidFill>
                  <a:schemeClr val="bg2"/>
                </a:solidFill>
              </a:rPr>
              <a:t>Arall</a:t>
            </a:r>
            <a:r>
              <a:rPr lang="en-GB" dirty="0">
                <a:solidFill>
                  <a:schemeClr val="bg2"/>
                </a:solidFill>
              </a:rPr>
              <a:t> Eirio</a:t>
            </a:r>
            <a:br>
              <a:rPr lang="en-GB" dirty="0">
                <a:solidFill>
                  <a:schemeClr val="bg2"/>
                </a:solidFill>
              </a:rPr>
            </a:br>
            <a:r>
              <a:rPr lang="en-GB" dirty="0"/>
              <a:t>Paraphrasing Practice!</a:t>
            </a:r>
          </a:p>
        </p:txBody>
      </p:sp>
      <p:pic>
        <p:nvPicPr>
          <p:cNvPr id="6" name="Picture 2" descr="C:\Users\TERRY\AppData\Local\Microsoft\Windows\INetCache\IE\RCMPPI9Y\14223-illustration-of-a-pencil-pv[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43608" y="476672"/>
            <a:ext cx="933150" cy="933150"/>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C:\Users\TERRY\AppData\Local\Microsoft\Windows\INetCache\IE\RCMPPI9Y\books[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27784" y="2492896"/>
            <a:ext cx="3362325" cy="2933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670950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3" descr="picture of thie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68993" y="1844824"/>
            <a:ext cx="5943600" cy="3276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a:extLst>
              <a:ext uri="{FF2B5EF4-FFF2-40B4-BE49-F238E27FC236}">
                <a16:creationId xmlns:a16="http://schemas.microsoft.com/office/drawing/2014/main" id="{EAD7FD35-BB42-488A-BA3A-633DA570CCF6}"/>
              </a:ext>
            </a:extLst>
          </p:cNvPr>
          <p:cNvSpPr/>
          <p:nvPr/>
        </p:nvSpPr>
        <p:spPr>
          <a:xfrm>
            <a:off x="2411760" y="921494"/>
            <a:ext cx="3916458" cy="923330"/>
          </a:xfrm>
          <a:prstGeom prst="rect">
            <a:avLst/>
          </a:prstGeom>
          <a:noFill/>
        </p:spPr>
        <p:txBody>
          <a:bodyPr wrap="none" lIns="91440" tIns="45720" rIns="91440" bIns="45720">
            <a:spAutoFit/>
          </a:bodyPr>
          <a:lstStyle/>
          <a:p>
            <a:pPr algn="ctr"/>
            <a:r>
              <a:rPr lang="en-US" sz="5400" b="1" cap="none" spc="0"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Llên-ladrad</a:t>
            </a:r>
            <a:endPar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
        <p:nvSpPr>
          <p:cNvPr id="3" name="TextBox 2">
            <a:extLst>
              <a:ext uri="{FF2B5EF4-FFF2-40B4-BE49-F238E27FC236}">
                <a16:creationId xmlns:a16="http://schemas.microsoft.com/office/drawing/2014/main" id="{12A7E61F-8F94-0ACF-78DD-61C1AA78E5E2}"/>
              </a:ext>
            </a:extLst>
          </p:cNvPr>
          <p:cNvSpPr txBox="1"/>
          <p:nvPr/>
        </p:nvSpPr>
        <p:spPr>
          <a:xfrm>
            <a:off x="2195736" y="5589240"/>
            <a:ext cx="4752528" cy="646331"/>
          </a:xfrm>
          <a:prstGeom prst="rect">
            <a:avLst/>
          </a:prstGeom>
          <a:noFill/>
        </p:spPr>
        <p:txBody>
          <a:bodyPr wrap="square" rtlCol="0">
            <a:spAutoFit/>
          </a:bodyPr>
          <a:lstStyle/>
          <a:p>
            <a:r>
              <a:rPr lang="en-GB" b="1" dirty="0"/>
              <a:t>CAMYMDDYGIAD ACADEMAIDD / ACADEMIC MISCONDUCT</a:t>
            </a:r>
          </a:p>
        </p:txBody>
      </p:sp>
    </p:spTree>
    <p:extLst>
      <p:ext uri="{BB962C8B-B14F-4D97-AF65-F5344CB8AC3E}">
        <p14:creationId xmlns:p14="http://schemas.microsoft.com/office/powerpoint/2010/main" val="26922651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pPr algn="ctr"/>
            <a:r>
              <a:rPr lang="en-US" sz="3700" dirty="0">
                <a:solidFill>
                  <a:schemeClr val="accent1"/>
                </a:solidFill>
                <a:latin typeface="Arial" panose="020B0604020202020204" pitchFamily="34" charset="0"/>
                <a:cs typeface="Arial" panose="020B0604020202020204" pitchFamily="34" charset="0"/>
              </a:rPr>
              <a:t>Beth </a:t>
            </a:r>
            <a:r>
              <a:rPr lang="en-US" sz="3700" dirty="0" err="1">
                <a:solidFill>
                  <a:schemeClr val="accent1"/>
                </a:solidFill>
                <a:latin typeface="Arial" panose="020B0604020202020204" pitchFamily="34" charset="0"/>
                <a:cs typeface="Arial" panose="020B0604020202020204" pitchFamily="34" charset="0"/>
              </a:rPr>
              <a:t>yw</a:t>
            </a:r>
            <a:r>
              <a:rPr lang="en-US" sz="3700" dirty="0">
                <a:solidFill>
                  <a:schemeClr val="accent1"/>
                </a:solidFill>
                <a:latin typeface="Arial" panose="020B0604020202020204" pitchFamily="34" charset="0"/>
                <a:cs typeface="Arial" panose="020B0604020202020204" pitchFamily="34" charset="0"/>
              </a:rPr>
              <a:t> </a:t>
            </a:r>
            <a:r>
              <a:rPr lang="en-US" sz="3700" dirty="0" err="1">
                <a:solidFill>
                  <a:schemeClr val="accent1"/>
                </a:solidFill>
                <a:latin typeface="Arial" panose="020B0604020202020204" pitchFamily="34" charset="0"/>
                <a:cs typeface="Arial" panose="020B0604020202020204" pitchFamily="34" charset="0"/>
              </a:rPr>
              <a:t>Camymddygiad</a:t>
            </a:r>
            <a:r>
              <a:rPr lang="en-US" sz="3700" dirty="0">
                <a:solidFill>
                  <a:schemeClr val="accent1"/>
                </a:solidFill>
                <a:latin typeface="Arial" panose="020B0604020202020204" pitchFamily="34" charset="0"/>
                <a:cs typeface="Arial" panose="020B0604020202020204" pitchFamily="34" charset="0"/>
              </a:rPr>
              <a:t> </a:t>
            </a:r>
            <a:r>
              <a:rPr lang="en-US" sz="3700" dirty="0" err="1">
                <a:solidFill>
                  <a:schemeClr val="accent1"/>
                </a:solidFill>
                <a:latin typeface="Arial" panose="020B0604020202020204" pitchFamily="34" charset="0"/>
                <a:cs typeface="Arial" panose="020B0604020202020204" pitchFamily="34" charset="0"/>
              </a:rPr>
              <a:t>academaidd</a:t>
            </a:r>
            <a:r>
              <a:rPr lang="en-US" sz="3700" dirty="0">
                <a:solidFill>
                  <a:schemeClr val="accent1"/>
                </a:solidFill>
                <a:latin typeface="Arial" panose="020B0604020202020204" pitchFamily="34" charset="0"/>
                <a:cs typeface="Arial" panose="020B0604020202020204" pitchFamily="34" charset="0"/>
              </a:rPr>
              <a:t>? </a:t>
            </a:r>
            <a:br>
              <a:rPr lang="en-US" sz="3700" dirty="0">
                <a:solidFill>
                  <a:schemeClr val="accent1"/>
                </a:solidFill>
                <a:latin typeface="Arial" panose="020B0604020202020204" pitchFamily="34" charset="0"/>
                <a:cs typeface="Arial" panose="020B0604020202020204" pitchFamily="34" charset="0"/>
              </a:rPr>
            </a:br>
            <a:r>
              <a:rPr lang="en-US" sz="3700" dirty="0">
                <a:solidFill>
                  <a:srgbClr val="464646"/>
                </a:solidFill>
                <a:latin typeface="Arial" panose="020B0604020202020204" pitchFamily="34" charset="0"/>
                <a:cs typeface="Arial" panose="020B0604020202020204" pitchFamily="34" charset="0"/>
              </a:rPr>
              <a:t> </a:t>
            </a:r>
            <a:r>
              <a:rPr lang="en-US" sz="3700" i="1" dirty="0">
                <a:solidFill>
                  <a:srgbClr val="464646"/>
                </a:solidFill>
                <a:latin typeface="Arial" panose="020B0604020202020204" pitchFamily="34" charset="0"/>
                <a:cs typeface="Arial" panose="020B0604020202020204" pitchFamily="34" charset="0"/>
              </a:rPr>
              <a:t>What is Academic Misconduct?</a:t>
            </a:r>
            <a:endParaRPr lang="en-GB" dirty="0">
              <a:latin typeface="Arial" panose="020B0604020202020204" pitchFamily="34" charset="0"/>
              <a:cs typeface="Arial" panose="020B0604020202020204" pitchFamily="34" charset="0"/>
            </a:endParaRPr>
          </a:p>
        </p:txBody>
      </p:sp>
      <p:sp>
        <p:nvSpPr>
          <p:cNvPr id="5" name="Content Placeholder 4"/>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noAutofit/>
          </a:bodyPr>
          <a:lstStyle/>
          <a:p>
            <a:pPr marL="365125" lvl="0" indent="-255588" fontAlgn="base">
              <a:spcBef>
                <a:spcPts val="400"/>
              </a:spcBef>
              <a:spcAft>
                <a:spcPct val="0"/>
              </a:spcAft>
              <a:buClr>
                <a:srgbClr val="2DA2BF"/>
              </a:buClr>
              <a:buSzPct val="68000"/>
              <a:buFont typeface="Wingdings 3" pitchFamily="18" charset="2"/>
              <a:buChar char=""/>
            </a:pPr>
            <a:r>
              <a:rPr lang="en-US" altLang="en-US" sz="2600" dirty="0" err="1">
                <a:solidFill>
                  <a:prstClr val="black"/>
                </a:solidFill>
                <a:latin typeface="Arial" panose="020B0604020202020204" pitchFamily="34" charset="0"/>
                <a:cs typeface="Arial" panose="020B0604020202020204" pitchFamily="34" charset="0"/>
              </a:rPr>
              <a:t>Cymryd</a:t>
            </a:r>
            <a:r>
              <a:rPr lang="en-US" altLang="en-US" sz="2600" dirty="0">
                <a:solidFill>
                  <a:prstClr val="black"/>
                </a:solidFill>
                <a:latin typeface="Arial" panose="020B0604020202020204" pitchFamily="34" charset="0"/>
                <a:cs typeface="Arial" panose="020B0604020202020204" pitchFamily="34" charset="0"/>
              </a:rPr>
              <a:t> a </a:t>
            </a:r>
            <a:r>
              <a:rPr lang="en-US" altLang="en-US" sz="2600" dirty="0" err="1">
                <a:solidFill>
                  <a:prstClr val="black"/>
                </a:solidFill>
                <a:latin typeface="Arial" panose="020B0604020202020204" pitchFamily="34" charset="0"/>
                <a:cs typeface="Arial" panose="020B0604020202020204" pitchFamily="34" charset="0"/>
              </a:rPr>
              <a:t>defnyddio</a:t>
            </a:r>
            <a:r>
              <a:rPr lang="en-US" altLang="en-US" sz="2600" dirty="0">
                <a:solidFill>
                  <a:prstClr val="black"/>
                </a:solidFill>
                <a:latin typeface="Arial" panose="020B0604020202020204" pitchFamily="34" charset="0"/>
                <a:cs typeface="Arial" panose="020B0604020202020204" pitchFamily="34" charset="0"/>
              </a:rPr>
              <a:t> </a:t>
            </a:r>
            <a:r>
              <a:rPr lang="en-US" altLang="en-US" sz="2600" dirty="0" err="1">
                <a:solidFill>
                  <a:prstClr val="black"/>
                </a:solidFill>
                <a:latin typeface="Arial" panose="020B0604020202020204" pitchFamily="34" charset="0"/>
                <a:cs typeface="Arial" panose="020B0604020202020204" pitchFamily="34" charset="0"/>
              </a:rPr>
              <a:t>gwaith</a:t>
            </a:r>
            <a:r>
              <a:rPr lang="en-US" altLang="en-US" sz="2600" dirty="0">
                <a:solidFill>
                  <a:prstClr val="black"/>
                </a:solidFill>
                <a:latin typeface="Arial" panose="020B0604020202020204" pitchFamily="34" charset="0"/>
                <a:cs typeface="Arial" panose="020B0604020202020204" pitchFamily="34" charset="0"/>
              </a:rPr>
              <a:t> person </a:t>
            </a:r>
            <a:r>
              <a:rPr lang="en-US" altLang="en-US" sz="2600" dirty="0" err="1">
                <a:solidFill>
                  <a:prstClr val="black"/>
                </a:solidFill>
                <a:latin typeface="Arial" panose="020B0604020202020204" pitchFamily="34" charset="0"/>
                <a:cs typeface="Arial" panose="020B0604020202020204" pitchFamily="34" charset="0"/>
              </a:rPr>
              <a:t>arall</a:t>
            </a:r>
            <a:r>
              <a:rPr lang="en-US" altLang="en-US" sz="2600" dirty="0">
                <a:solidFill>
                  <a:prstClr val="black"/>
                </a:solidFill>
                <a:latin typeface="Arial" panose="020B0604020202020204" pitchFamily="34" charset="0"/>
                <a:cs typeface="Arial" panose="020B0604020202020204" pitchFamily="34" charset="0"/>
              </a:rPr>
              <a:t> </a:t>
            </a:r>
            <a:r>
              <a:rPr lang="en-US" altLang="en-US" sz="2600" dirty="0" err="1">
                <a:solidFill>
                  <a:prstClr val="black"/>
                </a:solidFill>
                <a:latin typeface="Arial" panose="020B0604020202020204" pitchFamily="34" charset="0"/>
                <a:cs typeface="Arial" panose="020B0604020202020204" pitchFamily="34" charset="0"/>
              </a:rPr>
              <a:t>yn</a:t>
            </a:r>
            <a:r>
              <a:rPr lang="en-US" altLang="en-US" sz="2600" dirty="0">
                <a:solidFill>
                  <a:prstClr val="black"/>
                </a:solidFill>
                <a:latin typeface="Arial" panose="020B0604020202020204" pitchFamily="34" charset="0"/>
                <a:cs typeface="Arial" panose="020B0604020202020204" pitchFamily="34" charset="0"/>
              </a:rPr>
              <a:t> </a:t>
            </a:r>
            <a:r>
              <a:rPr lang="en-US" altLang="en-US" sz="2600" dirty="0" err="1">
                <a:solidFill>
                  <a:prstClr val="black"/>
                </a:solidFill>
                <a:latin typeface="Arial" panose="020B0604020202020204" pitchFamily="34" charset="0"/>
                <a:cs typeface="Arial" panose="020B0604020202020204" pitchFamily="34" charset="0"/>
              </a:rPr>
              <a:t>fwriadol</a:t>
            </a:r>
            <a:r>
              <a:rPr lang="en-US" altLang="en-US" sz="2600" dirty="0">
                <a:solidFill>
                  <a:prstClr val="black"/>
                </a:solidFill>
                <a:latin typeface="Arial" panose="020B0604020202020204" pitchFamily="34" charset="0"/>
                <a:cs typeface="Arial" panose="020B0604020202020204" pitchFamily="34" charset="0"/>
              </a:rPr>
              <a:t> neu </a:t>
            </a:r>
            <a:r>
              <a:rPr lang="en-US" altLang="en-US" sz="2600" dirty="0" err="1">
                <a:solidFill>
                  <a:prstClr val="black"/>
                </a:solidFill>
                <a:latin typeface="Arial" panose="020B0604020202020204" pitchFamily="34" charset="0"/>
                <a:cs typeface="Arial" panose="020B0604020202020204" pitchFamily="34" charset="0"/>
              </a:rPr>
              <a:t>ar</a:t>
            </a:r>
            <a:r>
              <a:rPr lang="en-US" altLang="en-US" sz="2600" dirty="0">
                <a:solidFill>
                  <a:prstClr val="black"/>
                </a:solidFill>
                <a:latin typeface="Arial" panose="020B0604020202020204" pitchFamily="34" charset="0"/>
                <a:cs typeface="Arial" panose="020B0604020202020204" pitchFamily="34" charset="0"/>
              </a:rPr>
              <a:t> </a:t>
            </a:r>
            <a:r>
              <a:rPr lang="en-US" altLang="en-US" sz="2600" dirty="0" err="1">
                <a:solidFill>
                  <a:prstClr val="black"/>
                </a:solidFill>
                <a:latin typeface="Arial" panose="020B0604020202020204" pitchFamily="34" charset="0"/>
                <a:cs typeface="Arial" panose="020B0604020202020204" pitchFamily="34" charset="0"/>
              </a:rPr>
              <a:t>ddamwain</a:t>
            </a:r>
            <a:r>
              <a:rPr lang="en-US" altLang="en-US" sz="2600" dirty="0">
                <a:solidFill>
                  <a:prstClr val="black"/>
                </a:solidFill>
                <a:latin typeface="Arial" panose="020B0604020202020204" pitchFamily="34" charset="0"/>
                <a:cs typeface="Arial" panose="020B0604020202020204" pitchFamily="34" charset="0"/>
              </a:rPr>
              <a:t> </a:t>
            </a:r>
            <a:r>
              <a:rPr lang="en-US" altLang="en-US" sz="2600" dirty="0" err="1">
                <a:solidFill>
                  <a:prstClr val="black"/>
                </a:solidFill>
                <a:latin typeface="Arial" panose="020B0604020202020204" pitchFamily="34" charset="0"/>
                <a:cs typeface="Arial" panose="020B0604020202020204" pitchFamily="34" charset="0"/>
              </a:rPr>
              <a:t>gan</a:t>
            </a:r>
            <a:r>
              <a:rPr lang="en-US" altLang="en-US" sz="2600" dirty="0">
                <a:solidFill>
                  <a:prstClr val="black"/>
                </a:solidFill>
                <a:latin typeface="Arial" panose="020B0604020202020204" pitchFamily="34" charset="0"/>
                <a:cs typeface="Arial" panose="020B0604020202020204" pitchFamily="34" charset="0"/>
              </a:rPr>
              <a:t> </a:t>
            </a:r>
            <a:r>
              <a:rPr lang="en-US" altLang="en-US" sz="2600" dirty="0" err="1">
                <a:solidFill>
                  <a:prstClr val="black"/>
                </a:solidFill>
                <a:latin typeface="Arial" panose="020B0604020202020204" pitchFamily="34" charset="0"/>
                <a:cs typeface="Arial" panose="020B0604020202020204" pitchFamily="34" charset="0"/>
              </a:rPr>
              <a:t>honni</a:t>
            </a:r>
            <a:r>
              <a:rPr lang="en-US" altLang="en-US" sz="2600" dirty="0">
                <a:solidFill>
                  <a:prstClr val="black"/>
                </a:solidFill>
                <a:latin typeface="Arial" panose="020B0604020202020204" pitchFamily="34" charset="0"/>
                <a:cs typeface="Arial" panose="020B0604020202020204" pitchFamily="34" charset="0"/>
              </a:rPr>
              <a:t>  </a:t>
            </a:r>
            <a:r>
              <a:rPr lang="en-US" altLang="en-US" sz="2600" dirty="0" err="1">
                <a:solidFill>
                  <a:prstClr val="black"/>
                </a:solidFill>
                <a:latin typeface="Arial" panose="020B0604020202020204" pitchFamily="34" charset="0"/>
                <a:cs typeface="Arial" panose="020B0604020202020204" pitchFamily="34" charset="0"/>
              </a:rPr>
              <a:t>mai</a:t>
            </a:r>
            <a:r>
              <a:rPr lang="en-US" altLang="en-US" sz="2600" dirty="0">
                <a:solidFill>
                  <a:prstClr val="black"/>
                </a:solidFill>
                <a:latin typeface="Arial" panose="020B0604020202020204" pitchFamily="34" charset="0"/>
                <a:cs typeface="Arial" panose="020B0604020202020204" pitchFamily="34" charset="0"/>
              </a:rPr>
              <a:t> </a:t>
            </a:r>
            <a:r>
              <a:rPr lang="en-US" altLang="en-US" sz="2600" dirty="0" err="1">
                <a:solidFill>
                  <a:prstClr val="black"/>
                </a:solidFill>
                <a:latin typeface="Arial" panose="020B0604020202020204" pitchFamily="34" charset="0"/>
                <a:cs typeface="Arial" panose="020B0604020202020204" pitchFamily="34" charset="0"/>
              </a:rPr>
              <a:t>eich</a:t>
            </a:r>
            <a:r>
              <a:rPr lang="en-US" altLang="en-US" sz="2600" dirty="0">
                <a:solidFill>
                  <a:prstClr val="black"/>
                </a:solidFill>
                <a:latin typeface="Arial" panose="020B0604020202020204" pitchFamily="34" charset="0"/>
                <a:cs typeface="Arial" panose="020B0604020202020204" pitchFamily="34" charset="0"/>
              </a:rPr>
              <a:t> </a:t>
            </a:r>
            <a:r>
              <a:rPr lang="en-US" altLang="en-US" sz="2600" dirty="0" err="1">
                <a:solidFill>
                  <a:prstClr val="black"/>
                </a:solidFill>
                <a:latin typeface="Arial" panose="020B0604020202020204" pitchFamily="34" charset="0"/>
                <a:cs typeface="Arial" panose="020B0604020202020204" pitchFamily="34" charset="0"/>
              </a:rPr>
              <a:t>gwaith</a:t>
            </a:r>
            <a:r>
              <a:rPr lang="en-US" altLang="en-US" sz="2600" dirty="0">
                <a:solidFill>
                  <a:prstClr val="black"/>
                </a:solidFill>
                <a:latin typeface="Arial" panose="020B0604020202020204" pitchFamily="34" charset="0"/>
                <a:cs typeface="Arial" panose="020B0604020202020204" pitchFamily="34" charset="0"/>
              </a:rPr>
              <a:t> chi </a:t>
            </a:r>
            <a:r>
              <a:rPr lang="en-US" altLang="en-US" sz="2600" dirty="0" err="1">
                <a:solidFill>
                  <a:prstClr val="black"/>
                </a:solidFill>
                <a:latin typeface="Arial" panose="020B0604020202020204" pitchFamily="34" charset="0"/>
                <a:cs typeface="Arial" panose="020B0604020202020204" pitchFamily="34" charset="0"/>
              </a:rPr>
              <a:t>ydyw</a:t>
            </a:r>
            <a:endParaRPr lang="en-US" altLang="en-US" sz="2600" dirty="0">
              <a:solidFill>
                <a:prstClr val="black"/>
              </a:solidFill>
              <a:latin typeface="Arial" panose="020B0604020202020204" pitchFamily="34" charset="0"/>
              <a:cs typeface="Arial" panose="020B0604020202020204" pitchFamily="34" charset="0"/>
            </a:endParaRPr>
          </a:p>
          <a:p>
            <a:pPr marL="365125" lvl="0" indent="-255588" fontAlgn="base">
              <a:spcBef>
                <a:spcPts val="400"/>
              </a:spcBef>
              <a:spcAft>
                <a:spcPct val="0"/>
              </a:spcAft>
              <a:buClr>
                <a:srgbClr val="2DA2BF"/>
              </a:buClr>
              <a:buSzPct val="68000"/>
              <a:buFont typeface="Wingdings 3" pitchFamily="18" charset="2"/>
              <a:buChar char=""/>
            </a:pPr>
            <a:r>
              <a:rPr lang="en-US" altLang="en-US" sz="2600" dirty="0" err="1">
                <a:solidFill>
                  <a:prstClr val="black"/>
                </a:solidFill>
                <a:latin typeface="Arial" panose="020B0604020202020204" pitchFamily="34" charset="0"/>
                <a:cs typeface="Arial" panose="020B0604020202020204" pitchFamily="34" charset="0"/>
              </a:rPr>
              <a:t>Trosedd</a:t>
            </a:r>
            <a:r>
              <a:rPr lang="en-US" altLang="en-US" sz="2600" dirty="0">
                <a:solidFill>
                  <a:prstClr val="black"/>
                </a:solidFill>
                <a:latin typeface="Arial" panose="020B0604020202020204" pitchFamily="34" charset="0"/>
                <a:cs typeface="Arial" panose="020B0604020202020204" pitchFamily="34" charset="0"/>
              </a:rPr>
              <a:t> </a:t>
            </a:r>
            <a:r>
              <a:rPr lang="en-US" altLang="en-US" sz="2600" dirty="0" err="1">
                <a:solidFill>
                  <a:prstClr val="black"/>
                </a:solidFill>
                <a:latin typeface="Arial" panose="020B0604020202020204" pitchFamily="34" charset="0"/>
                <a:cs typeface="Arial" panose="020B0604020202020204" pitchFamily="34" charset="0"/>
              </a:rPr>
              <a:t>academaidd</a:t>
            </a:r>
            <a:endParaRPr lang="en-US" altLang="en-US" sz="2600" dirty="0">
              <a:solidFill>
                <a:prstClr val="black"/>
              </a:solidFill>
              <a:latin typeface="Arial" panose="020B0604020202020204" pitchFamily="34" charset="0"/>
              <a:cs typeface="Arial" panose="020B0604020202020204" pitchFamily="34" charset="0"/>
            </a:endParaRPr>
          </a:p>
          <a:p>
            <a:pPr marL="365125" lvl="0" indent="-255588" fontAlgn="base">
              <a:spcBef>
                <a:spcPts val="400"/>
              </a:spcBef>
              <a:spcAft>
                <a:spcPct val="0"/>
              </a:spcAft>
              <a:buClr>
                <a:srgbClr val="2DA2BF"/>
              </a:buClr>
              <a:buSzPct val="68000"/>
              <a:buFont typeface="Wingdings 3" pitchFamily="18" charset="2"/>
              <a:buChar char=""/>
            </a:pPr>
            <a:r>
              <a:rPr lang="en-US" altLang="en-US" sz="2600" dirty="0" err="1">
                <a:solidFill>
                  <a:prstClr val="black"/>
                </a:solidFill>
                <a:latin typeface="Arial" panose="020B0604020202020204" pitchFamily="34" charset="0"/>
                <a:cs typeface="Arial" panose="020B0604020202020204" pitchFamily="34" charset="0"/>
              </a:rPr>
              <a:t>Cosbau</a:t>
            </a:r>
            <a:endParaRPr lang="en-US" altLang="en-US" sz="2600" dirty="0">
              <a:solidFill>
                <a:prstClr val="black"/>
              </a:solidFill>
              <a:latin typeface="Arial" panose="020B0604020202020204" pitchFamily="34" charset="0"/>
              <a:cs typeface="Arial" panose="020B0604020202020204" pitchFamily="34" charset="0"/>
            </a:endParaRPr>
          </a:p>
          <a:p>
            <a:pPr marL="365125" lvl="0" indent="-255588" fontAlgn="base">
              <a:spcBef>
                <a:spcPts val="400"/>
              </a:spcBef>
              <a:spcAft>
                <a:spcPct val="0"/>
              </a:spcAft>
              <a:buClr>
                <a:srgbClr val="2DA2BF"/>
              </a:buClr>
              <a:buSzPct val="68000"/>
              <a:buFont typeface="Wingdings 3" pitchFamily="18" charset="2"/>
              <a:buChar char=""/>
            </a:pPr>
            <a:r>
              <a:rPr lang="en-US" altLang="en-US" sz="2600" dirty="0">
                <a:solidFill>
                  <a:prstClr val="black"/>
                </a:solidFill>
                <a:latin typeface="Arial" panose="020B0604020202020204" pitchFamily="34" charset="0"/>
                <a:cs typeface="Arial" panose="020B0604020202020204" pitchFamily="34" charset="0"/>
              </a:rPr>
              <a:t>Proses </a:t>
            </a:r>
            <a:r>
              <a:rPr lang="en-US" altLang="en-US" sz="2600" dirty="0" err="1">
                <a:solidFill>
                  <a:prstClr val="black"/>
                </a:solidFill>
                <a:latin typeface="Arial" panose="020B0604020202020204" pitchFamily="34" charset="0"/>
                <a:cs typeface="Arial" panose="020B0604020202020204" pitchFamily="34" charset="0"/>
              </a:rPr>
              <a:t>Prifysgol</a:t>
            </a:r>
            <a:endParaRPr lang="en-US" altLang="en-US" sz="2600" dirty="0">
              <a:solidFill>
                <a:prstClr val="black"/>
              </a:solidFill>
              <a:latin typeface="Arial" panose="020B0604020202020204" pitchFamily="34" charset="0"/>
              <a:cs typeface="Arial" panose="020B0604020202020204" pitchFamily="34" charset="0"/>
            </a:endParaRPr>
          </a:p>
          <a:p>
            <a:endParaRPr lang="en-GB" sz="3200" dirty="0"/>
          </a:p>
        </p:txBody>
      </p:sp>
      <p:sp>
        <p:nvSpPr>
          <p:cNvPr id="6" name="Content Placeholder 5"/>
          <p:cNvSpPr>
            <a:spLocks noGrp="1"/>
          </p:cNvSpPr>
          <p:nvPr>
            <p:ph sz="half" idx="2"/>
          </p:nvPr>
        </p:nvSpPr>
        <p:spPr/>
        <p:style>
          <a:lnRef idx="2">
            <a:schemeClr val="dk1"/>
          </a:lnRef>
          <a:fillRef idx="1">
            <a:schemeClr val="lt1"/>
          </a:fillRef>
          <a:effectRef idx="0">
            <a:schemeClr val="dk1"/>
          </a:effectRef>
          <a:fontRef idx="minor">
            <a:schemeClr val="dk1"/>
          </a:fontRef>
        </p:style>
        <p:txBody>
          <a:bodyPr/>
          <a:lstStyle/>
          <a:p>
            <a:pPr marL="365125" lvl="0" indent="-255588"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Taking and using another person’s work deliberately or accidently and allege that it’s your own work</a:t>
            </a:r>
          </a:p>
          <a:p>
            <a:pPr marL="365125" lvl="0" indent="-255588"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An academic offence</a:t>
            </a:r>
          </a:p>
          <a:p>
            <a:pPr marL="365125" lvl="0" indent="-255588"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Consequences</a:t>
            </a:r>
          </a:p>
          <a:p>
            <a:pPr marL="365125" lvl="0" indent="-255588"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University Process</a:t>
            </a:r>
          </a:p>
          <a:p>
            <a:endParaRPr lang="en-GB" dirty="0"/>
          </a:p>
        </p:txBody>
      </p:sp>
    </p:spTree>
    <p:extLst>
      <p:ext uri="{BB962C8B-B14F-4D97-AF65-F5344CB8AC3E}">
        <p14:creationId xmlns:p14="http://schemas.microsoft.com/office/powerpoint/2010/main" val="7073209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pPr algn="ctr"/>
            <a:r>
              <a:rPr lang="en-US" sz="3700" dirty="0">
                <a:solidFill>
                  <a:schemeClr val="accent1"/>
                </a:solidFill>
                <a:latin typeface="Arial" panose="020B0604020202020204" pitchFamily="34" charset="0"/>
                <a:cs typeface="Arial" panose="020B0604020202020204" pitchFamily="34" charset="0"/>
              </a:rPr>
              <a:t>Beth </a:t>
            </a:r>
            <a:r>
              <a:rPr lang="en-US" sz="3700" dirty="0" err="1">
                <a:solidFill>
                  <a:schemeClr val="accent1"/>
                </a:solidFill>
                <a:latin typeface="Arial" panose="020B0604020202020204" pitchFamily="34" charset="0"/>
                <a:cs typeface="Arial" panose="020B0604020202020204" pitchFamily="34" charset="0"/>
              </a:rPr>
              <a:t>yw</a:t>
            </a:r>
            <a:r>
              <a:rPr lang="en-US" sz="3700" dirty="0">
                <a:solidFill>
                  <a:schemeClr val="accent1"/>
                </a:solidFill>
                <a:latin typeface="Arial" panose="020B0604020202020204" pitchFamily="34" charset="0"/>
                <a:cs typeface="Arial" panose="020B0604020202020204" pitchFamily="34" charset="0"/>
              </a:rPr>
              <a:t> </a:t>
            </a:r>
            <a:r>
              <a:rPr lang="en-US" sz="3700" dirty="0" err="1">
                <a:solidFill>
                  <a:schemeClr val="accent1"/>
                </a:solidFill>
                <a:latin typeface="Arial" panose="020B0604020202020204" pitchFamily="34" charset="0"/>
                <a:cs typeface="Arial" panose="020B0604020202020204" pitchFamily="34" charset="0"/>
              </a:rPr>
              <a:t>Llên-Ladrad</a:t>
            </a:r>
            <a:r>
              <a:rPr lang="en-US" sz="3700" dirty="0">
                <a:solidFill>
                  <a:schemeClr val="accent1"/>
                </a:solidFill>
                <a:latin typeface="Arial" panose="020B0604020202020204" pitchFamily="34" charset="0"/>
                <a:cs typeface="Arial" panose="020B0604020202020204" pitchFamily="34" charset="0"/>
              </a:rPr>
              <a:t>? </a:t>
            </a:r>
            <a:br>
              <a:rPr lang="en-US" sz="3700" dirty="0">
                <a:solidFill>
                  <a:schemeClr val="accent1"/>
                </a:solidFill>
                <a:latin typeface="Arial" panose="020B0604020202020204" pitchFamily="34" charset="0"/>
                <a:cs typeface="Arial" panose="020B0604020202020204" pitchFamily="34" charset="0"/>
              </a:rPr>
            </a:br>
            <a:r>
              <a:rPr lang="en-US" sz="3700" dirty="0">
                <a:solidFill>
                  <a:srgbClr val="464646"/>
                </a:solidFill>
                <a:latin typeface="Arial" panose="020B0604020202020204" pitchFamily="34" charset="0"/>
                <a:cs typeface="Arial" panose="020B0604020202020204" pitchFamily="34" charset="0"/>
              </a:rPr>
              <a:t> </a:t>
            </a:r>
            <a:r>
              <a:rPr lang="en-US" sz="3700" i="1" dirty="0">
                <a:solidFill>
                  <a:srgbClr val="464646"/>
                </a:solidFill>
                <a:latin typeface="Arial" panose="020B0604020202020204" pitchFamily="34" charset="0"/>
                <a:cs typeface="Arial" panose="020B0604020202020204" pitchFamily="34" charset="0"/>
              </a:rPr>
              <a:t>What is Academic Misconduct?</a:t>
            </a:r>
            <a:endParaRPr lang="en-GB" dirty="0">
              <a:latin typeface="Arial" panose="020B0604020202020204" pitchFamily="34" charset="0"/>
              <a:cs typeface="Arial" panose="020B0604020202020204" pitchFamily="34" charset="0"/>
            </a:endParaRPr>
          </a:p>
        </p:txBody>
      </p:sp>
      <p:sp>
        <p:nvSpPr>
          <p:cNvPr id="5" name="Content Placeholder 4"/>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noAutofit/>
          </a:bodyPr>
          <a:lstStyle/>
          <a:p>
            <a:r>
              <a:rPr lang="en-GB" sz="3200" dirty="0">
                <a:hlinkClick r:id="rId2"/>
              </a:rPr>
              <a:t>Beth </a:t>
            </a:r>
            <a:r>
              <a:rPr lang="en-GB" sz="3200" dirty="0" err="1">
                <a:hlinkClick r:id="rId2"/>
              </a:rPr>
              <a:t>yw</a:t>
            </a:r>
            <a:r>
              <a:rPr lang="en-GB" sz="3200" dirty="0">
                <a:hlinkClick r:id="rId2"/>
              </a:rPr>
              <a:t> </a:t>
            </a:r>
            <a:r>
              <a:rPr lang="en-GB" sz="3200" dirty="0" err="1">
                <a:hlinkClick r:id="rId2"/>
              </a:rPr>
              <a:t>camymddygiad</a:t>
            </a:r>
            <a:r>
              <a:rPr lang="en-GB" sz="3200" dirty="0">
                <a:hlinkClick r:id="rId2"/>
              </a:rPr>
              <a:t> </a:t>
            </a:r>
            <a:r>
              <a:rPr lang="en-GB" sz="3200" dirty="0" err="1">
                <a:hlinkClick r:id="rId2"/>
              </a:rPr>
              <a:t>academaidd</a:t>
            </a:r>
            <a:r>
              <a:rPr lang="en-GB" sz="3200" dirty="0">
                <a:hlinkClick r:id="rId2"/>
              </a:rPr>
              <a:t>?</a:t>
            </a:r>
            <a:endParaRPr lang="en-GB" sz="3200" dirty="0"/>
          </a:p>
          <a:p>
            <a:endParaRPr lang="en-GB" sz="3200" dirty="0"/>
          </a:p>
          <a:p>
            <a:r>
              <a:rPr lang="en-GB" sz="2800" dirty="0" err="1"/>
              <a:t>Gwyliwch</a:t>
            </a:r>
            <a:r>
              <a:rPr lang="en-GB" sz="2800" dirty="0"/>
              <a:t> y </a:t>
            </a:r>
            <a:r>
              <a:rPr lang="en-GB" sz="2800" dirty="0" err="1"/>
              <a:t>fideo</a:t>
            </a:r>
            <a:r>
              <a:rPr lang="en-GB" sz="2800" dirty="0"/>
              <a:t>. </a:t>
            </a:r>
            <a:r>
              <a:rPr lang="en-GB" sz="2800" dirty="0" err="1"/>
              <a:t>Ystyriwch</a:t>
            </a:r>
            <a:r>
              <a:rPr lang="en-GB" sz="2800" dirty="0"/>
              <a:t> pa </a:t>
            </a:r>
            <a:r>
              <a:rPr lang="en-GB" sz="2800" dirty="0" err="1"/>
              <a:t>negeseuon</a:t>
            </a:r>
            <a:r>
              <a:rPr lang="en-GB" sz="2800" dirty="0"/>
              <a:t> </a:t>
            </a:r>
            <a:r>
              <a:rPr lang="en-GB" sz="2800" dirty="0" err="1"/>
              <a:t>sy’n</a:t>
            </a:r>
            <a:r>
              <a:rPr lang="en-GB" sz="2800" dirty="0"/>
              <a:t> </a:t>
            </a:r>
            <a:r>
              <a:rPr lang="en-GB" sz="2800" dirty="0" err="1"/>
              <a:t>rhai</a:t>
            </a:r>
            <a:r>
              <a:rPr lang="en-GB" sz="2800" dirty="0"/>
              <a:t> </a:t>
            </a:r>
            <a:r>
              <a:rPr lang="en-GB" sz="2800" dirty="0" err="1"/>
              <a:t>pwysig</a:t>
            </a:r>
            <a:r>
              <a:rPr lang="en-GB" sz="2800" dirty="0"/>
              <a:t> </a:t>
            </a:r>
            <a:r>
              <a:rPr lang="en-GB" sz="2800" dirty="0" err="1"/>
              <a:t>ar</a:t>
            </a:r>
            <a:r>
              <a:rPr lang="en-GB" sz="2800" dirty="0"/>
              <a:t> </a:t>
            </a:r>
            <a:r>
              <a:rPr lang="en-GB" sz="2800" dirty="0" err="1"/>
              <a:t>gyfer</a:t>
            </a:r>
            <a:r>
              <a:rPr lang="en-GB" sz="2800" dirty="0"/>
              <a:t> </a:t>
            </a:r>
            <a:r>
              <a:rPr lang="en-GB" sz="2800" dirty="0" err="1"/>
              <a:t>eich</a:t>
            </a:r>
            <a:r>
              <a:rPr lang="en-GB" sz="2800" dirty="0"/>
              <a:t> </a:t>
            </a:r>
            <a:r>
              <a:rPr lang="en-GB" sz="2800" dirty="0" err="1"/>
              <a:t>astudiaethau</a:t>
            </a:r>
            <a:r>
              <a:rPr lang="en-GB" sz="2800" dirty="0"/>
              <a:t>?</a:t>
            </a:r>
          </a:p>
        </p:txBody>
      </p:sp>
      <p:sp>
        <p:nvSpPr>
          <p:cNvPr id="6" name="Content Placeholder 5"/>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lnSpcReduction="10000"/>
          </a:bodyPr>
          <a:lstStyle/>
          <a:p>
            <a:r>
              <a:rPr lang="en-GB" sz="3200" dirty="0">
                <a:hlinkClick r:id="rId3"/>
              </a:rPr>
              <a:t>What is Academic Misconduct?</a:t>
            </a:r>
            <a:endParaRPr lang="en-GB" sz="3200" dirty="0"/>
          </a:p>
          <a:p>
            <a:pPr marL="0" indent="0">
              <a:buNone/>
            </a:pPr>
            <a:endParaRPr lang="en-GB" sz="3200" dirty="0"/>
          </a:p>
          <a:p>
            <a:pPr marL="0" indent="0">
              <a:buNone/>
            </a:pPr>
            <a:r>
              <a:rPr lang="en-GB" sz="3200" dirty="0"/>
              <a:t>Watch the video. Consider which messages are important for your studies?</a:t>
            </a:r>
          </a:p>
        </p:txBody>
      </p:sp>
    </p:spTree>
    <p:extLst>
      <p:ext uri="{BB962C8B-B14F-4D97-AF65-F5344CB8AC3E}">
        <p14:creationId xmlns:p14="http://schemas.microsoft.com/office/powerpoint/2010/main" val="17349740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bg2"/>
                </a:solidFill>
              </a:rPr>
              <a:t>Pwysig</a:t>
            </a:r>
            <a:r>
              <a:rPr lang="en-GB" dirty="0">
                <a:solidFill>
                  <a:schemeClr val="bg2"/>
                </a:solidFill>
              </a:rPr>
              <a:t>!</a:t>
            </a:r>
            <a:br>
              <a:rPr lang="en-GB" dirty="0"/>
            </a:br>
            <a:r>
              <a:rPr lang="en-GB" dirty="0"/>
              <a:t>Important!</a:t>
            </a:r>
          </a:p>
        </p:txBody>
      </p:sp>
      <p:sp>
        <p:nvSpPr>
          <p:cNvPr id="3" name="Content Placeholder 2"/>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vert="horz" lIns="91440" tIns="45720" rIns="91440" bIns="45720" anchor="t">
            <a:normAutofit/>
          </a:bodyPr>
          <a:lstStyle/>
          <a:p>
            <a:pPr marL="365125" lvl="0" indent="-255270" fontAlgn="base">
              <a:spcBef>
                <a:spcPts val="400"/>
              </a:spcBef>
              <a:spcAft>
                <a:spcPct val="0"/>
              </a:spcAft>
              <a:buClr>
                <a:srgbClr val="2DA2BF"/>
              </a:buClr>
              <a:buSzPct val="68000"/>
              <a:buFont typeface="Wingdings 3" pitchFamily="18" charset="2"/>
              <a:buChar char=""/>
            </a:pPr>
            <a:r>
              <a:rPr lang="en-US" altLang="en-US" sz="2800" dirty="0" err="1">
                <a:solidFill>
                  <a:prstClr val="black"/>
                </a:solidFill>
                <a:latin typeface="Arial" panose="020B0604020202020204" pitchFamily="34" charset="0"/>
                <a:cs typeface="Arial" panose="020B0604020202020204" pitchFamily="34" charset="0"/>
              </a:rPr>
              <a:t>Cyfeirnodwch</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eich</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gwaith</a:t>
            </a:r>
            <a:r>
              <a:rPr lang="en-US" altLang="en-US" sz="2800" dirty="0">
                <a:solidFill>
                  <a:prstClr val="black"/>
                </a:solidFill>
                <a:latin typeface="Arial" panose="020B0604020202020204" pitchFamily="34" charset="0"/>
                <a:cs typeface="Arial" panose="020B0604020202020204" pitchFamily="34" charset="0"/>
              </a:rPr>
              <a:t> bob </a:t>
            </a:r>
            <a:r>
              <a:rPr lang="en-US" altLang="en-US" sz="2800" dirty="0" err="1">
                <a:solidFill>
                  <a:prstClr val="black"/>
                </a:solidFill>
                <a:latin typeface="Arial" panose="020B0604020202020204" pitchFamily="34" charset="0"/>
                <a:cs typeface="Arial" panose="020B0604020202020204" pitchFamily="34" charset="0"/>
              </a:rPr>
              <a:t>amser</a:t>
            </a:r>
            <a:endParaRPr lang="en-US" altLang="en-US" sz="2800" dirty="0">
              <a:solidFill>
                <a:prstClr val="black"/>
              </a:solidFill>
              <a:latin typeface="Arial" panose="020B0604020202020204" pitchFamily="34" charset="0"/>
              <a:cs typeface="Arial" panose="020B0604020202020204" pitchFamily="34" charset="0"/>
            </a:endParaRPr>
          </a:p>
          <a:p>
            <a:pPr marL="365125" indent="-255270" fontAlgn="base">
              <a:spcBef>
                <a:spcPts val="400"/>
              </a:spcBef>
              <a:spcAft>
                <a:spcPct val="0"/>
              </a:spcAft>
              <a:buClr>
                <a:srgbClr val="2DA2BF"/>
              </a:buClr>
              <a:buSzPct val="68000"/>
              <a:buFont typeface="Wingdings 3" pitchFamily="18" charset="2"/>
              <a:buChar char=""/>
            </a:pPr>
            <a:r>
              <a:rPr lang="en-US" altLang="en-US" sz="2800" dirty="0" err="1">
                <a:solidFill>
                  <a:prstClr val="black"/>
                </a:solidFill>
                <a:latin typeface="Arial"/>
                <a:cs typeface="Arial"/>
              </a:rPr>
              <a:t>Cofiwch</a:t>
            </a:r>
            <a:r>
              <a:rPr lang="en-US" altLang="en-US" sz="2800" dirty="0">
                <a:solidFill>
                  <a:prstClr val="black"/>
                </a:solidFill>
                <a:latin typeface="Arial"/>
                <a:cs typeface="Arial"/>
              </a:rPr>
              <a:t> </a:t>
            </a:r>
            <a:r>
              <a:rPr lang="en-US" altLang="en-US" sz="2800" dirty="0" err="1">
                <a:solidFill>
                  <a:prstClr val="black"/>
                </a:solidFill>
                <a:latin typeface="Arial"/>
                <a:cs typeface="Arial"/>
              </a:rPr>
              <a:t>gynnwys</a:t>
            </a:r>
            <a:r>
              <a:rPr lang="en-US" altLang="en-US" sz="2800" dirty="0">
                <a:solidFill>
                  <a:prstClr val="black"/>
                </a:solidFill>
                <a:latin typeface="Arial"/>
                <a:cs typeface="Arial"/>
              </a:rPr>
              <a:t> RHESTR GYFEIRNODI</a:t>
            </a:r>
            <a:endParaRPr lang="en-US" altLang="en-US" sz="2800" dirty="0">
              <a:solidFill>
                <a:prstClr val="black"/>
              </a:solidFill>
              <a:latin typeface="Arial" panose="020B0604020202020204" pitchFamily="34" charset="0"/>
              <a:cs typeface="Arial" panose="020B0604020202020204" pitchFamily="34" charset="0"/>
            </a:endParaRPr>
          </a:p>
          <a:p>
            <a:pPr marL="365125" lvl="0" indent="-255270" fontAlgn="base">
              <a:spcBef>
                <a:spcPts val="400"/>
              </a:spcBef>
              <a:spcAft>
                <a:spcPct val="0"/>
              </a:spcAft>
              <a:buClr>
                <a:srgbClr val="2DA2BF"/>
              </a:buClr>
              <a:buSzPct val="68000"/>
              <a:buFont typeface="Wingdings 3" pitchFamily="18" charset="2"/>
              <a:buChar char=""/>
            </a:pPr>
            <a:r>
              <a:rPr lang="en-US" altLang="en-US" sz="2800" dirty="0" err="1">
                <a:solidFill>
                  <a:prstClr val="black"/>
                </a:solidFill>
                <a:latin typeface="Arial" panose="020B0604020202020204" pitchFamily="34" charset="0"/>
                <a:cs typeface="Arial" panose="020B0604020202020204" pitchFamily="34" charset="0"/>
              </a:rPr>
              <a:t>Defnyddiwch</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syniadau</a:t>
            </a:r>
            <a:r>
              <a:rPr lang="en-US" altLang="en-US" sz="2800" dirty="0">
                <a:solidFill>
                  <a:prstClr val="black"/>
                </a:solidFill>
                <a:latin typeface="Arial" panose="020B0604020202020204" pitchFamily="34" charset="0"/>
                <a:cs typeface="Arial" panose="020B0604020202020204" pitchFamily="34" charset="0"/>
              </a:rPr>
              <a:t> GWREIDDIOL</a:t>
            </a:r>
          </a:p>
          <a:p>
            <a:pPr marL="0" indent="0">
              <a:buNone/>
            </a:pPr>
            <a:endParaRPr lang="en-GB"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vert="horz" lIns="91440" tIns="45720" rIns="91440" bIns="45720" anchor="t">
            <a:normAutofit/>
          </a:bodyPr>
          <a:lstStyle/>
          <a:p>
            <a:pPr marL="365125" lvl="0" indent="-255270"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Always reference your work</a:t>
            </a:r>
            <a:endParaRPr lang="en-US"/>
          </a:p>
          <a:p>
            <a:pPr marL="365125" indent="-255270"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a:cs typeface="Arial"/>
              </a:rPr>
              <a:t>Remember to include a </a:t>
            </a:r>
            <a:endParaRPr lang="en-US" altLang="en-US" sz="2800" i="1" dirty="0">
              <a:solidFill>
                <a:prstClr val="black"/>
              </a:solidFill>
              <a:latin typeface="Arial" panose="020B0604020202020204" pitchFamily="34" charset="0"/>
              <a:cs typeface="Arial" panose="020B0604020202020204" pitchFamily="34" charset="0"/>
            </a:endParaRPr>
          </a:p>
          <a:p>
            <a:pPr marL="109855" indent="0">
              <a:spcBef>
                <a:spcPts val="400"/>
              </a:spcBef>
              <a:spcAft>
                <a:spcPct val="0"/>
              </a:spcAft>
              <a:buClr>
                <a:srgbClr val="2DA2BF"/>
              </a:buClr>
              <a:buSzPct val="68000"/>
              <a:buNone/>
            </a:pPr>
            <a:r>
              <a:rPr lang="en-US" altLang="en-US" sz="2800" i="1" dirty="0">
                <a:solidFill>
                  <a:prstClr val="black"/>
                </a:solidFill>
                <a:latin typeface="Arial"/>
                <a:cs typeface="Arial"/>
              </a:rPr>
              <a:t>  REFERENCE LIST</a:t>
            </a:r>
            <a:endParaRPr lang="en-US" altLang="en-US" sz="2800" i="1">
              <a:solidFill>
                <a:prstClr val="black"/>
              </a:solidFill>
              <a:latin typeface="Arial" panose="020B0604020202020204" pitchFamily="34" charset="0"/>
              <a:cs typeface="Arial" panose="020B0604020202020204" pitchFamily="34" charset="0"/>
            </a:endParaRPr>
          </a:p>
          <a:p>
            <a:pPr marL="365125" lvl="0" indent="-255270" fontAlgn="base">
              <a:spcBef>
                <a:spcPts val="400"/>
              </a:spcBef>
              <a:spcAft>
                <a:spcPct val="0"/>
              </a:spcAft>
              <a:buClr>
                <a:srgbClr val="2DA2BF"/>
              </a:buClr>
              <a:buSzPct val="68000"/>
              <a:buFont typeface="Wingdings 3" pitchFamily="18" charset="2"/>
              <a:buChar char=""/>
            </a:pPr>
            <a:r>
              <a:rPr lang="en-US" altLang="en-US" sz="2800" i="1" dirty="0">
                <a:solidFill>
                  <a:prstClr val="black"/>
                </a:solidFill>
                <a:latin typeface="Arial" panose="020B0604020202020204" pitchFamily="34" charset="0"/>
                <a:cs typeface="Arial" panose="020B0604020202020204" pitchFamily="34" charset="0"/>
              </a:rPr>
              <a:t>Use ORIGINAL ideas</a:t>
            </a:r>
          </a:p>
          <a:p>
            <a:pPr marL="0" indent="0">
              <a:buNone/>
            </a:pPr>
            <a:endParaRPr lang="en-GB" dirty="0"/>
          </a:p>
        </p:txBody>
      </p:sp>
      <p:pic>
        <p:nvPicPr>
          <p:cNvPr id="5123" name="Picture 3" descr="C:\Users\l.roberts\AppData\Local\Microsoft\Windows\Temporary Internet Files\Content.IE5\FX8L93BW\MC900251695[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495800" y="4800600"/>
            <a:ext cx="3505200" cy="1828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03186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28057" y="844433"/>
            <a:ext cx="6324600" cy="3429000"/>
          </a:xfrm>
        </p:spPr>
      </p:pic>
      <p:sp>
        <p:nvSpPr>
          <p:cNvPr id="2" name="TextBox 1">
            <a:extLst>
              <a:ext uri="{FF2B5EF4-FFF2-40B4-BE49-F238E27FC236}">
                <a16:creationId xmlns:a16="http://schemas.microsoft.com/office/drawing/2014/main" id="{AE0265A9-AED7-5119-75FA-E22E5ED046BF}"/>
              </a:ext>
            </a:extLst>
          </p:cNvPr>
          <p:cNvSpPr txBox="1"/>
          <p:nvPr/>
        </p:nvSpPr>
        <p:spPr>
          <a:xfrm>
            <a:off x="1225094" y="4796179"/>
            <a:ext cx="2494392"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cs typeface="Arial"/>
              </a:rPr>
              <a:t>Ymarfer</a:t>
            </a:r>
            <a:r>
              <a:rPr lang="en-GB" dirty="0">
                <a:cs typeface="Arial"/>
              </a:rPr>
              <a:t> </a:t>
            </a:r>
            <a:r>
              <a:rPr lang="en-GB" dirty="0" err="1">
                <a:cs typeface="Arial"/>
              </a:rPr>
              <a:t>lanlwytho</a:t>
            </a:r>
            <a:r>
              <a:rPr lang="en-GB" dirty="0">
                <a:cs typeface="Arial"/>
              </a:rPr>
              <a:t> </a:t>
            </a:r>
            <a:r>
              <a:rPr lang="en-GB" dirty="0" err="1">
                <a:cs typeface="Arial"/>
              </a:rPr>
              <a:t>i'r</a:t>
            </a:r>
            <a:r>
              <a:rPr lang="en-GB" dirty="0">
                <a:cs typeface="Arial"/>
              </a:rPr>
              <a:t> </a:t>
            </a:r>
            <a:r>
              <a:rPr lang="en-GB" dirty="0" err="1">
                <a:cs typeface="Arial"/>
              </a:rPr>
              <a:t>ddolen</a:t>
            </a:r>
            <a:r>
              <a:rPr lang="en-GB" dirty="0">
                <a:cs typeface="Arial"/>
              </a:rPr>
              <a:t> Turnitin </a:t>
            </a:r>
            <a:r>
              <a:rPr lang="en-GB" dirty="0" err="1">
                <a:cs typeface="Arial"/>
              </a:rPr>
              <a:t>drafft</a:t>
            </a:r>
            <a:r>
              <a:rPr lang="en-GB" dirty="0">
                <a:cs typeface="Arial"/>
              </a:rPr>
              <a:t> a </a:t>
            </a:r>
            <a:r>
              <a:rPr lang="en-GB" dirty="0" err="1">
                <a:cs typeface="Arial"/>
              </a:rPr>
              <a:t>defnyddio'r</a:t>
            </a:r>
            <a:r>
              <a:rPr lang="en-GB" dirty="0">
                <a:cs typeface="Arial"/>
              </a:rPr>
              <a:t> </a:t>
            </a:r>
            <a:r>
              <a:rPr lang="en-GB" dirty="0" err="1">
                <a:cs typeface="Arial"/>
              </a:rPr>
              <a:t>adroddiad</a:t>
            </a:r>
            <a:r>
              <a:rPr lang="en-GB" dirty="0">
                <a:cs typeface="Arial"/>
              </a:rPr>
              <a:t> </a:t>
            </a:r>
            <a:r>
              <a:rPr lang="en-GB" dirty="0" err="1">
                <a:cs typeface="Arial"/>
              </a:rPr>
              <a:t>gryfhau'r</a:t>
            </a:r>
            <a:r>
              <a:rPr lang="en-GB" dirty="0">
                <a:cs typeface="Arial"/>
              </a:rPr>
              <a:t> </a:t>
            </a:r>
            <a:r>
              <a:rPr lang="en-GB" dirty="0" err="1">
                <a:cs typeface="Arial"/>
              </a:rPr>
              <a:t>cyflwyniad</a:t>
            </a:r>
            <a:r>
              <a:rPr lang="en-GB" dirty="0">
                <a:cs typeface="Arial"/>
              </a:rPr>
              <a:t> </a:t>
            </a:r>
            <a:r>
              <a:rPr lang="en-GB" dirty="0" err="1">
                <a:cs typeface="Arial"/>
              </a:rPr>
              <a:t>terfynol</a:t>
            </a:r>
          </a:p>
        </p:txBody>
      </p:sp>
      <p:sp>
        <p:nvSpPr>
          <p:cNvPr id="3" name="TextBox 2">
            <a:extLst>
              <a:ext uri="{FF2B5EF4-FFF2-40B4-BE49-F238E27FC236}">
                <a16:creationId xmlns:a16="http://schemas.microsoft.com/office/drawing/2014/main" id="{B8F0D5EA-379C-C278-6799-04DF4F2E9CD6}"/>
              </a:ext>
            </a:extLst>
          </p:cNvPr>
          <p:cNvSpPr txBox="1"/>
          <p:nvPr/>
        </p:nvSpPr>
        <p:spPr>
          <a:xfrm>
            <a:off x="4609890" y="4796179"/>
            <a:ext cx="2494392"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Arial"/>
              </a:rPr>
              <a:t>Practice uploading to Turnitin draft submission link and using the report to improve final submission</a:t>
            </a:r>
          </a:p>
        </p:txBody>
      </p:sp>
    </p:spTree>
    <p:extLst>
      <p:ext uri="{BB962C8B-B14F-4D97-AF65-F5344CB8AC3E}">
        <p14:creationId xmlns:p14="http://schemas.microsoft.com/office/powerpoint/2010/main" val="4656196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pPr algn="ctr"/>
            <a:r>
              <a:rPr lang="en-GB" dirty="0" err="1">
                <a:solidFill>
                  <a:schemeClr val="bg2"/>
                </a:solidFill>
              </a:rPr>
              <a:t>llyfryddiaeth</a:t>
            </a:r>
            <a:br>
              <a:rPr lang="en-GB" dirty="0">
                <a:solidFill>
                  <a:schemeClr val="bg2"/>
                </a:solidFill>
              </a:rPr>
            </a:br>
            <a:r>
              <a:rPr lang="en-GB" dirty="0">
                <a:solidFill>
                  <a:schemeClr val="tx1"/>
                </a:solidFill>
              </a:rPr>
              <a:t>Bibliography</a:t>
            </a:r>
            <a:endParaRPr lang="en-GB" dirty="0">
              <a:solidFill>
                <a:schemeClr val="bg2"/>
              </a:solidFill>
            </a:endParaRPr>
          </a:p>
        </p:txBody>
      </p:sp>
      <p:sp>
        <p:nvSpPr>
          <p:cNvPr id="8" name="Content Placeholder 7"/>
          <p:cNvSpPr>
            <a:spLocks noGrp="1"/>
          </p:cNvSpPr>
          <p:nvPr>
            <p:ph idx="1"/>
          </p:nvPr>
        </p:nvSpPr>
        <p:spPr/>
        <p:txBody>
          <a:bodyPr>
            <a:normAutofit/>
          </a:bodyPr>
          <a:lstStyle/>
          <a:p>
            <a:pPr marL="365760" lvl="0" indent="-256032">
              <a:spcBef>
                <a:spcPts val="400"/>
              </a:spcBef>
              <a:buClr>
                <a:srgbClr val="2DA2BF"/>
              </a:buClr>
              <a:buSzPct val="68000"/>
              <a:buFont typeface="Wingdings 3"/>
              <a:buChar char=""/>
              <a:defRPr/>
            </a:pPr>
            <a:r>
              <a:rPr lang="en-US" sz="2000" dirty="0" err="1">
                <a:solidFill>
                  <a:prstClr val="black"/>
                </a:solidFill>
                <a:latin typeface="Arial" panose="020B0604020202020204" pitchFamily="34" charset="0"/>
                <a:cs typeface="Arial" panose="020B0604020202020204" pitchFamily="34" charset="0"/>
              </a:rPr>
              <a:t>Crème,P</a:t>
            </a:r>
            <a:r>
              <a:rPr lang="en-US" sz="2000" dirty="0">
                <a:solidFill>
                  <a:prstClr val="black"/>
                </a:solidFill>
                <a:latin typeface="Arial" panose="020B0604020202020204" pitchFamily="34" charset="0"/>
                <a:cs typeface="Arial" panose="020B0604020202020204" pitchFamily="34" charset="0"/>
              </a:rPr>
              <a:t> &amp; </a:t>
            </a:r>
            <a:r>
              <a:rPr lang="en-US" sz="2000" dirty="0" err="1">
                <a:solidFill>
                  <a:prstClr val="black"/>
                </a:solidFill>
                <a:latin typeface="Arial" panose="020B0604020202020204" pitchFamily="34" charset="0"/>
                <a:cs typeface="Arial" panose="020B0604020202020204" pitchFamily="34" charset="0"/>
              </a:rPr>
              <a:t>Lea,R</a:t>
            </a:r>
            <a:r>
              <a:rPr lang="en-US" sz="2000" dirty="0">
                <a:solidFill>
                  <a:prstClr val="black"/>
                </a:solidFill>
                <a:latin typeface="Arial" panose="020B0604020202020204" pitchFamily="34" charset="0"/>
                <a:cs typeface="Arial" panose="020B0604020202020204" pitchFamily="34" charset="0"/>
              </a:rPr>
              <a:t> ( 2003) </a:t>
            </a:r>
            <a:r>
              <a:rPr lang="en-US" sz="2000" i="1" dirty="0">
                <a:solidFill>
                  <a:prstClr val="black"/>
                </a:solidFill>
                <a:latin typeface="Arial" panose="020B0604020202020204" pitchFamily="34" charset="0"/>
                <a:cs typeface="Arial" panose="020B0604020202020204" pitchFamily="34" charset="0"/>
              </a:rPr>
              <a:t>Writing at University – a Guide for Students.</a:t>
            </a:r>
            <a:r>
              <a:rPr lang="en-US" sz="2000" dirty="0">
                <a:solidFill>
                  <a:prstClr val="black"/>
                </a:solidFill>
                <a:latin typeface="Arial" panose="020B0604020202020204" pitchFamily="34" charset="0"/>
                <a:cs typeface="Arial" panose="020B0604020202020204" pitchFamily="34" charset="0"/>
              </a:rPr>
              <a:t> Maidenhead: Open University Press.</a:t>
            </a:r>
          </a:p>
          <a:p>
            <a:pPr marL="365760" lvl="0" indent="-256032">
              <a:spcBef>
                <a:spcPts val="400"/>
              </a:spcBef>
              <a:buClr>
                <a:srgbClr val="2DA2BF"/>
              </a:buClr>
              <a:buSzPct val="68000"/>
              <a:buFont typeface="Wingdings 3"/>
              <a:buChar char=""/>
              <a:defRPr/>
            </a:pPr>
            <a:r>
              <a:rPr lang="en-US" sz="2000" dirty="0">
                <a:solidFill>
                  <a:prstClr val="black"/>
                </a:solidFill>
                <a:latin typeface="Arial" panose="020B0604020202020204" pitchFamily="34" charset="0"/>
                <a:cs typeface="Arial" panose="020B0604020202020204" pitchFamily="34" charset="0"/>
              </a:rPr>
              <a:t>Lancashire University (2008) </a:t>
            </a:r>
            <a:r>
              <a:rPr lang="en-US" sz="2000" i="1" dirty="0">
                <a:solidFill>
                  <a:prstClr val="black"/>
                </a:solidFill>
                <a:latin typeface="Arial" panose="020B0604020202020204" pitchFamily="34" charset="0"/>
                <a:cs typeface="Arial" panose="020B0604020202020204" pitchFamily="34" charset="0"/>
              </a:rPr>
              <a:t>Referencing: Effective Learning</a:t>
            </a:r>
            <a:r>
              <a:rPr lang="en-US" sz="2000" dirty="0">
                <a:solidFill>
                  <a:prstClr val="black"/>
                </a:solidFill>
                <a:latin typeface="Arial" panose="020B0604020202020204" pitchFamily="34" charset="0"/>
                <a:cs typeface="Arial" panose="020B0604020202020204" pitchFamily="34" charset="0"/>
              </a:rPr>
              <a:t>. Available at </a:t>
            </a:r>
            <a:r>
              <a:rPr lang="en-US" sz="2000" dirty="0">
                <a:solidFill>
                  <a:prstClr val="black"/>
                </a:solidFill>
                <a:latin typeface="Arial" panose="020B0604020202020204" pitchFamily="34" charset="0"/>
                <a:cs typeface="Arial" panose="020B0604020202020204" pitchFamily="34" charset="0"/>
                <a:hlinkClick r:id="rId2"/>
              </a:rPr>
              <a:t>http://www.lancs.ac.uk/depts/celt/sldc/materials.writing/referencing.htm</a:t>
            </a:r>
            <a:r>
              <a:rPr lang="en-US" sz="2000" dirty="0">
                <a:solidFill>
                  <a:prstClr val="black"/>
                </a:solidFill>
                <a:latin typeface="Arial" panose="020B0604020202020204" pitchFamily="34" charset="0"/>
                <a:cs typeface="Arial" panose="020B0604020202020204" pitchFamily="34" charset="0"/>
              </a:rPr>
              <a:t>  [</a:t>
            </a:r>
            <a:r>
              <a:rPr lang="en-US" sz="2000" dirty="0" err="1">
                <a:solidFill>
                  <a:prstClr val="black"/>
                </a:solidFill>
                <a:latin typeface="Arial" panose="020B0604020202020204" pitchFamily="34" charset="0"/>
                <a:cs typeface="Arial" panose="020B0604020202020204" pitchFamily="34" charset="0"/>
              </a:rPr>
              <a:t>gwelwyd</a:t>
            </a:r>
            <a:r>
              <a:rPr lang="en-US" sz="2000" dirty="0">
                <a:solidFill>
                  <a:prstClr val="black"/>
                </a:solidFill>
                <a:latin typeface="Arial" panose="020B0604020202020204" pitchFamily="34" charset="0"/>
                <a:cs typeface="Arial" panose="020B0604020202020204" pitchFamily="34" charset="0"/>
              </a:rPr>
              <a:t> 12/9/08]</a:t>
            </a:r>
          </a:p>
          <a:p>
            <a:pPr marL="365760" lvl="0" indent="-256032">
              <a:spcBef>
                <a:spcPts val="400"/>
              </a:spcBef>
              <a:buClr>
                <a:srgbClr val="2DA2BF"/>
              </a:buClr>
              <a:buSzPct val="68000"/>
              <a:buFont typeface="Wingdings 3"/>
              <a:buChar char=""/>
              <a:defRPr/>
            </a:pPr>
            <a:r>
              <a:rPr lang="en-US" sz="2000" dirty="0" err="1">
                <a:solidFill>
                  <a:prstClr val="black"/>
                </a:solidFill>
                <a:latin typeface="Arial" panose="020B0604020202020204" pitchFamily="34" charset="0"/>
                <a:cs typeface="Arial" panose="020B0604020202020204" pitchFamily="34" charset="0"/>
              </a:rPr>
              <a:t>Neville,C</a:t>
            </a:r>
            <a:r>
              <a:rPr lang="en-US" sz="2000" dirty="0">
                <a:solidFill>
                  <a:prstClr val="black"/>
                </a:solidFill>
                <a:latin typeface="Arial" panose="020B0604020202020204" pitchFamily="34" charset="0"/>
                <a:cs typeface="Arial" panose="020B0604020202020204" pitchFamily="34" charset="0"/>
              </a:rPr>
              <a:t> (2007)  T</a:t>
            </a:r>
            <a:r>
              <a:rPr lang="en-US" sz="2000" i="1" dirty="0">
                <a:solidFill>
                  <a:prstClr val="black"/>
                </a:solidFill>
                <a:latin typeface="Arial" panose="020B0604020202020204" pitchFamily="34" charset="0"/>
                <a:cs typeface="Arial" panose="020B0604020202020204" pitchFamily="34" charset="0"/>
              </a:rPr>
              <a:t>he Complete Guide to Referencing and Avoiding Plagiarism</a:t>
            </a:r>
            <a:r>
              <a:rPr lang="en-US" sz="2000" dirty="0">
                <a:solidFill>
                  <a:prstClr val="black"/>
                </a:solidFill>
                <a:latin typeface="Arial" panose="020B0604020202020204" pitchFamily="34" charset="0"/>
                <a:cs typeface="Arial" panose="020B0604020202020204" pitchFamily="34" charset="0"/>
              </a:rPr>
              <a:t>. Maidenhead: Open University Press.</a:t>
            </a:r>
          </a:p>
          <a:p>
            <a:pPr marL="365760" lvl="0" indent="-256032">
              <a:spcBef>
                <a:spcPts val="400"/>
              </a:spcBef>
              <a:buClr>
                <a:srgbClr val="2DA2BF"/>
              </a:buClr>
              <a:buSzPct val="68000"/>
              <a:buFont typeface="Wingdings 3"/>
              <a:buChar char=""/>
              <a:defRPr/>
            </a:pPr>
            <a:r>
              <a:rPr lang="en-US" sz="2000" dirty="0">
                <a:solidFill>
                  <a:prstClr val="black"/>
                </a:solidFill>
                <a:latin typeface="Arial" panose="020B0604020202020204" pitchFamily="34" charset="0"/>
                <a:cs typeface="Arial" panose="020B0604020202020204" pitchFamily="34" charset="0"/>
              </a:rPr>
              <a:t>Wyse, D (2006) </a:t>
            </a:r>
            <a:r>
              <a:rPr lang="en-US" sz="2000" i="1" dirty="0">
                <a:solidFill>
                  <a:prstClr val="black"/>
                </a:solidFill>
                <a:latin typeface="Arial" panose="020B0604020202020204" pitchFamily="34" charset="0"/>
                <a:cs typeface="Arial" panose="020B0604020202020204" pitchFamily="34" charset="0"/>
              </a:rPr>
              <a:t>The Good Writing Guide for Education Students. </a:t>
            </a:r>
            <a:r>
              <a:rPr lang="en-US" sz="2000" dirty="0">
                <a:solidFill>
                  <a:prstClr val="black"/>
                </a:solidFill>
                <a:latin typeface="Arial" panose="020B0604020202020204" pitchFamily="34" charset="0"/>
                <a:cs typeface="Arial" panose="020B0604020202020204" pitchFamily="34" charset="0"/>
              </a:rPr>
              <a:t>London: Sage Publications Ltd</a:t>
            </a:r>
          </a:p>
          <a:p>
            <a:endParaRPr lang="en-GB" dirty="0"/>
          </a:p>
        </p:txBody>
      </p:sp>
    </p:spTree>
    <p:extLst>
      <p:ext uri="{BB962C8B-B14F-4D97-AF65-F5344CB8AC3E}">
        <p14:creationId xmlns:p14="http://schemas.microsoft.com/office/powerpoint/2010/main" val="101234242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Couture">
      <a:dk1>
        <a:sysClr val="windowText" lastClr="000000"/>
      </a:dk1>
      <a:lt1>
        <a:sysClr val="window" lastClr="FFFFFF"/>
      </a:lt1>
      <a:dk2>
        <a:srgbClr val="37302A"/>
      </a:dk2>
      <a:lt2>
        <a:srgbClr val="D0CCB9"/>
      </a:lt2>
      <a:accent1>
        <a:srgbClr val="9E8E5C"/>
      </a:accent1>
      <a:accent2>
        <a:srgbClr val="A09781"/>
      </a:accent2>
      <a:accent3>
        <a:srgbClr val="85776D"/>
      </a:accent3>
      <a:accent4>
        <a:srgbClr val="AEAFA9"/>
      </a:accent4>
      <a:accent5>
        <a:srgbClr val="8D878B"/>
      </a:accent5>
      <a:accent6>
        <a:srgbClr val="6B6149"/>
      </a:accent6>
      <a:hlink>
        <a:srgbClr val="B6A272"/>
      </a:hlink>
      <a:folHlink>
        <a:srgbClr val="8A784F"/>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C692D30F6D5C64CABDFF0BDF08A3501" ma:contentTypeVersion="4" ma:contentTypeDescription="Create a new document." ma:contentTypeScope="" ma:versionID="58d143ecd572438048e7a967b25e11d0">
  <xsd:schema xmlns:xsd="http://www.w3.org/2001/XMLSchema" xmlns:xs="http://www.w3.org/2001/XMLSchema" xmlns:p="http://schemas.microsoft.com/office/2006/metadata/properties" xmlns:ns2="f4770729-68ee-4e1e-a757-d7b8c23c3985" targetNamespace="http://schemas.microsoft.com/office/2006/metadata/properties" ma:root="true" ma:fieldsID="8a555952371e19f00607b880fa716385" ns2:_="">
    <xsd:import namespace="f4770729-68ee-4e1e-a757-d7b8c23c3985"/>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4770729-68ee-4e1e-a757-d7b8c23c398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F872F17-E12F-47E0-989D-9C69EFFBDD9B}">
  <ds:schemaRefs>
    <ds:schemaRef ds:uri="http://schemas.microsoft.com/sharepoint/v3/contenttype/forms"/>
  </ds:schemaRefs>
</ds:datastoreItem>
</file>

<file path=customXml/itemProps2.xml><?xml version="1.0" encoding="utf-8"?>
<ds:datastoreItem xmlns:ds="http://schemas.openxmlformats.org/officeDocument/2006/customXml" ds:itemID="{BC89C608-4A77-49BB-8359-CD40832072EF}">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F2BB5802-BE38-40FA-97CB-70B6F4FD316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4770729-68ee-4e1e-a757-d7b8c23c398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Oriel</Template>
  <TotalTime>125</TotalTime>
  <Words>1889</Words>
  <Application>Microsoft Office PowerPoint</Application>
  <PresentationFormat>On-screen Show (4:3)</PresentationFormat>
  <Paragraphs>217</Paragraphs>
  <Slides>32</Slides>
  <Notes>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32</vt:i4>
      </vt:variant>
    </vt:vector>
  </HeadingPairs>
  <TitlesOfParts>
    <vt:vector size="40" baseType="lpstr">
      <vt:lpstr>Arial</vt:lpstr>
      <vt:lpstr>Calibri</vt:lpstr>
      <vt:lpstr>Courier New</vt:lpstr>
      <vt:lpstr>Lucida Sans Unicode</vt:lpstr>
      <vt:lpstr>Wingdings</vt:lpstr>
      <vt:lpstr>Wingdings 2</vt:lpstr>
      <vt:lpstr>Wingdings 3</vt:lpstr>
      <vt:lpstr>Oriel</vt:lpstr>
      <vt:lpstr>ECES4012/C Sicrhau Sgiliau Astudio Llwyddiannus Securing Successful Study Skills </vt:lpstr>
      <vt:lpstr>Amcan(ion) Aims</vt:lpstr>
      <vt:lpstr>Deilliannau Dysgu  Learning Outcomes </vt:lpstr>
      <vt:lpstr>Deilliannau Dysgu  Learning Outcomes </vt:lpstr>
      <vt:lpstr>Gorolwg   Overview</vt:lpstr>
      <vt:lpstr>Cyfeirnodi   Referencing</vt:lpstr>
      <vt:lpstr>Rhestr gyfeirnodi Reference list</vt:lpstr>
      <vt:lpstr>Pam Defnyddio Gwaith Awduron Eraill? Why Use Other Authors’ Work?</vt:lpstr>
      <vt:lpstr>Ble Dwi’n Dechrau? Where Do I Start? </vt:lpstr>
      <vt:lpstr>Beth ?  What?</vt:lpstr>
      <vt:lpstr>Gwybodaeth Allweddol Key information </vt:lpstr>
      <vt:lpstr>Cyfeirio at waith awduron eraill Referring to other authors’ works</vt:lpstr>
      <vt:lpstr>Cefnogaeth academaidd Academic credibility </vt:lpstr>
      <vt:lpstr>  Ymarfer Cyfeirnodi Referencing Practise</vt:lpstr>
      <vt:lpstr>Dyfyniadau   Quotations</vt:lpstr>
      <vt:lpstr>Dyfyniadau   Quotations</vt:lpstr>
      <vt:lpstr>Dyfyniadau Uniongyrchol   Direct Quotations</vt:lpstr>
      <vt:lpstr>Dyfyniadau Uniongyrchol Direct Quotations</vt:lpstr>
      <vt:lpstr>E.g.</vt:lpstr>
      <vt:lpstr>E.e./E.g.</vt:lpstr>
      <vt:lpstr>Beth yw dyfyniad hir? What is a long quotation?</vt:lpstr>
      <vt:lpstr>E.g. </vt:lpstr>
      <vt:lpstr>E.e./E.g. </vt:lpstr>
      <vt:lpstr>Yn yr iaith wreiddiol</vt:lpstr>
      <vt:lpstr>Mwy o ymarfer Practise makes perfect! </vt:lpstr>
      <vt:lpstr>Ymarfer Arall Eirio Paraphrasing Practice!</vt:lpstr>
      <vt:lpstr>PowerPoint Presentation</vt:lpstr>
      <vt:lpstr>Beth yw Camymddygiad academaidd?   What is Academic Misconduct?</vt:lpstr>
      <vt:lpstr>Beth yw Llên-Ladrad?   What is Academic Misconduct?</vt:lpstr>
      <vt:lpstr>Pwysig! Important!</vt:lpstr>
      <vt:lpstr>PowerPoint Presentation</vt:lpstr>
      <vt:lpstr>llyfryddiaeth 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SJEU4001/C  Skills for Studying Education  Sgiliau ar gyfer Astudio Addysg</dc:title>
  <dc:creator>Sarah Stewart</dc:creator>
  <cp:lastModifiedBy>Helen A Griffiths</cp:lastModifiedBy>
  <cp:revision>106</cp:revision>
  <dcterms:created xsi:type="dcterms:W3CDTF">2016-06-23T12:25:16Z</dcterms:created>
  <dcterms:modified xsi:type="dcterms:W3CDTF">2023-10-05T15:41:08Z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0x0101008C692D30F6D5C64CABDFF0BDF08A3501</vt:lpwstr>
  </property>
</Properties>
</file>