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31"/>
  </p:notesMasterIdLst>
  <p:sldIdLst>
    <p:sldId id="386" r:id="rId2"/>
    <p:sldId id="312" r:id="rId3"/>
    <p:sldId id="401" r:id="rId4"/>
    <p:sldId id="405" r:id="rId5"/>
    <p:sldId id="407" r:id="rId6"/>
    <p:sldId id="426" r:id="rId7"/>
    <p:sldId id="433" r:id="rId8"/>
    <p:sldId id="408" r:id="rId9"/>
    <p:sldId id="410" r:id="rId10"/>
    <p:sldId id="423" r:id="rId11"/>
    <p:sldId id="400" r:id="rId12"/>
    <p:sldId id="434" r:id="rId13"/>
    <p:sldId id="424" r:id="rId14"/>
    <p:sldId id="427" r:id="rId15"/>
    <p:sldId id="402" r:id="rId16"/>
    <p:sldId id="396" r:id="rId17"/>
    <p:sldId id="397" r:id="rId18"/>
    <p:sldId id="403" r:id="rId19"/>
    <p:sldId id="297" r:id="rId20"/>
    <p:sldId id="428" r:id="rId21"/>
    <p:sldId id="435" r:id="rId22"/>
    <p:sldId id="436" r:id="rId23"/>
    <p:sldId id="437" r:id="rId24"/>
    <p:sldId id="438" r:id="rId25"/>
    <p:sldId id="395" r:id="rId26"/>
    <p:sldId id="418" r:id="rId27"/>
    <p:sldId id="398" r:id="rId28"/>
    <p:sldId id="399" r:id="rId29"/>
    <p:sldId id="404" r:id="rId30"/>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F3FF"/>
    <a:srgbClr val="364162"/>
    <a:srgbClr val="A3E7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2316" autoAdjust="0"/>
  </p:normalViewPr>
  <p:slideViewPr>
    <p:cSldViewPr>
      <p:cViewPr varScale="1">
        <p:scale>
          <a:sx n="92" d="100"/>
          <a:sy n="92" d="100"/>
        </p:scale>
        <p:origin x="576" y="72"/>
      </p:cViewPr>
      <p:guideLst>
        <p:guide orient="horz" pos="2160"/>
        <p:guide pos="2880"/>
      </p:guideLst>
    </p:cSldViewPr>
  </p:slideViewPr>
  <p:outlineViewPr>
    <p:cViewPr>
      <p:scale>
        <a:sx n="33" d="100"/>
        <a:sy n="33" d="100"/>
      </p:scale>
      <p:origin x="0" y="0"/>
    </p:cViewPr>
  </p:outlineViewPr>
  <p:notesTextViewPr>
    <p:cViewPr>
      <p:scale>
        <a:sx n="3" d="2"/>
        <a:sy n="3" d="2"/>
      </p:scale>
      <p:origin x="0" y="-5"/>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6/21/2026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a:t>
            </a:fld>
            <a:endParaRPr lang="en-US" dirty="0"/>
          </a:p>
        </p:txBody>
      </p:sp>
    </p:spTree>
    <p:extLst>
      <p:ext uri="{BB962C8B-B14F-4D97-AF65-F5344CB8AC3E}">
        <p14:creationId xmlns:p14="http://schemas.microsoft.com/office/powerpoint/2010/main" val="3116557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mn-ea"/>
                <a:cs typeface="+mn-cs"/>
              </a:rPr>
              <a:t>NEW APPROACH</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 Digital trust</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Secure communications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Cloud encryption</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Ransomware encryption</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PKI governance</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Data privacy</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Quantum threats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Organisational trust models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Encryption in modern business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30927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pitchFamily="34" charset="0"/>
                <a:ea typeface="+mn-ea"/>
                <a:cs typeface="+mn-cs"/>
              </a:rPr>
              <a:t>business trust </a:t>
            </a:r>
          </a:p>
          <a:p>
            <a:pPr lvl="0"/>
            <a:r>
              <a:rPr lang="en-GB" sz="1200" kern="1200" dirty="0">
                <a:solidFill>
                  <a:schemeClr val="tx1"/>
                </a:solidFill>
                <a:effectLst/>
                <a:latin typeface="Arial" pitchFamily="34" charset="0"/>
                <a:ea typeface="+mn-ea"/>
                <a:cs typeface="+mn-cs"/>
              </a:rPr>
              <a:t>governance </a:t>
            </a:r>
          </a:p>
          <a:p>
            <a:pPr lvl="0"/>
            <a:r>
              <a:rPr lang="en-GB" sz="1200" kern="1200" dirty="0">
                <a:solidFill>
                  <a:schemeClr val="tx1"/>
                </a:solidFill>
                <a:effectLst/>
                <a:latin typeface="Arial" pitchFamily="34" charset="0"/>
                <a:ea typeface="+mn-ea"/>
                <a:cs typeface="+mn-cs"/>
              </a:rPr>
              <a:t>risk </a:t>
            </a:r>
          </a:p>
          <a:p>
            <a:pPr lvl="0"/>
            <a:r>
              <a:rPr lang="en-GB" sz="1200" kern="1200" dirty="0">
                <a:solidFill>
                  <a:schemeClr val="tx1"/>
                </a:solidFill>
                <a:effectLst/>
                <a:latin typeface="Arial" pitchFamily="34" charset="0"/>
                <a:ea typeface="+mn-ea"/>
                <a:cs typeface="+mn-cs"/>
              </a:rPr>
              <a:t>compliance </a:t>
            </a:r>
          </a:p>
          <a:p>
            <a:pPr lvl="0"/>
            <a:r>
              <a:rPr lang="en-GB" sz="1200" kern="1200" dirty="0">
                <a:solidFill>
                  <a:schemeClr val="tx1"/>
                </a:solidFill>
                <a:effectLst/>
                <a:latin typeface="Arial" pitchFamily="34" charset="0"/>
                <a:ea typeface="+mn-ea"/>
                <a:cs typeface="+mn-cs"/>
              </a:rPr>
              <a:t>modern application </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15848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Arial" pitchFamily="34" charset="0"/>
                <a:ea typeface="+mn-ea"/>
                <a:cs typeface="+mn-cs"/>
              </a:rPr>
              <a:t>Key statement:</a:t>
            </a:r>
          </a:p>
          <a:p>
            <a:r>
              <a:rPr lang="en-GB" sz="1200" kern="1200" dirty="0">
                <a:solidFill>
                  <a:schemeClr val="tx1"/>
                </a:solidFill>
                <a:effectLst/>
                <a:latin typeface="Arial" pitchFamily="34" charset="0"/>
                <a:ea typeface="+mn-ea"/>
                <a:cs typeface="+mn-cs"/>
              </a:rPr>
              <a:t>The most advanced security technology can still fail because of human behaviour.  </a:t>
            </a:r>
          </a:p>
          <a:p>
            <a:endParaRPr lang="en-GB" sz="1200" kern="1200" dirty="0">
              <a:solidFill>
                <a:schemeClr val="tx1"/>
              </a:solidFill>
              <a:effectLst/>
              <a:latin typeface="Arial" pitchFamily="34" charset="0"/>
              <a:ea typeface="+mn-ea"/>
              <a:cs typeface="+mn-cs"/>
            </a:endParaRPr>
          </a:p>
          <a:p>
            <a:r>
              <a:rPr lang="en-GB" dirty="0"/>
              <a:t>What is the biggest security threat facing organisations today?"</a:t>
            </a:r>
          </a:p>
          <a:p>
            <a:pPr marL="171450" indent="-171450">
              <a:buFont typeface="Arial" panose="020B0604020202020204" pitchFamily="34" charset="0"/>
              <a:buChar char="•"/>
            </a:pPr>
            <a:r>
              <a:rPr lang="en-GB" dirty="0"/>
              <a:t>Hackers </a:t>
            </a:r>
          </a:p>
          <a:p>
            <a:pPr marL="171450" indent="-171450">
              <a:buFont typeface="Arial" panose="020B0604020202020204" pitchFamily="34" charset="0"/>
              <a:buChar char="•"/>
            </a:pPr>
            <a:r>
              <a:rPr lang="en-GB" dirty="0"/>
              <a:t>Malware </a:t>
            </a:r>
          </a:p>
          <a:p>
            <a:pPr marL="171450" indent="-171450">
              <a:buFont typeface="Arial" panose="020B0604020202020204" pitchFamily="34" charset="0"/>
              <a:buChar char="•"/>
            </a:pPr>
            <a:r>
              <a:rPr lang="en-GB" dirty="0"/>
              <a:t>Ransomware</a:t>
            </a:r>
          </a:p>
          <a:p>
            <a:endParaRPr lang="en-US"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44752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effectLst/>
                <a:latin typeface="Arial" pitchFamily="34" charset="0"/>
                <a:ea typeface="+mn-ea"/>
                <a:cs typeface="+mn-cs"/>
              </a:rPr>
              <a:t>Important point:</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Many successful attacks require:</a:t>
            </a:r>
          </a:p>
          <a:p>
            <a:pPr lvl="0"/>
            <a:r>
              <a:rPr lang="en-GB" sz="1200" kern="1200" dirty="0">
                <a:solidFill>
                  <a:schemeClr val="tx1"/>
                </a:solidFill>
                <a:effectLst/>
                <a:latin typeface="Arial" pitchFamily="34" charset="0"/>
                <a:ea typeface="+mn-ea"/>
                <a:cs typeface="+mn-cs"/>
              </a:rPr>
              <a:t>little technical sophistication </a:t>
            </a:r>
          </a:p>
          <a:p>
            <a:r>
              <a:rPr lang="en-GB" sz="1200" kern="1200" dirty="0">
                <a:solidFill>
                  <a:schemeClr val="tx1"/>
                </a:solidFill>
                <a:effectLst/>
                <a:latin typeface="Arial" pitchFamily="34" charset="0"/>
                <a:ea typeface="+mn-ea"/>
                <a:cs typeface="+mn-cs"/>
              </a:rPr>
              <a:t>strong psychological manipulation  </a:t>
            </a:r>
          </a:p>
          <a:p>
            <a:endParaRPr lang="en-GB" sz="1200" kern="1200" dirty="0">
              <a:solidFill>
                <a:schemeClr val="tx1"/>
              </a:solidFill>
              <a:effectLst/>
              <a:latin typeface="Arial" pitchFamily="34" charset="0"/>
              <a:ea typeface="+mn-ea"/>
              <a:cs typeface="+mn-cs"/>
            </a:endParaRPr>
          </a:p>
          <a:p>
            <a:r>
              <a:rPr lang="en-GB" dirty="0"/>
              <a:t>Most breaches involve:</a:t>
            </a:r>
          </a:p>
          <a:p>
            <a:r>
              <a:rPr lang="en-GB" dirty="0"/>
              <a:t>Human error </a:t>
            </a:r>
          </a:p>
          <a:p>
            <a:r>
              <a:rPr lang="en-GB" dirty="0"/>
              <a:t>Poor decisions </a:t>
            </a:r>
          </a:p>
          <a:p>
            <a:r>
              <a:rPr lang="en-GB" dirty="0"/>
              <a:t>Social engineering </a:t>
            </a:r>
          </a:p>
          <a:p>
            <a:r>
              <a:rPr lang="en-GB" dirty="0"/>
              <a:t>Weak security culture</a:t>
            </a:r>
          </a:p>
          <a:p>
            <a:endParaRPr lang="en-GB" sz="1200" kern="1200" dirty="0">
              <a:solidFill>
                <a:schemeClr val="tx1"/>
              </a:solidFill>
              <a:effectLst/>
              <a:latin typeface="Arial" pitchFamily="34" charset="0"/>
              <a:ea typeface="+mn-ea"/>
              <a:cs typeface="+mn-cs"/>
            </a:endParaRP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Are humans really the weakest link — or are organisations failing people?</a:t>
            </a:r>
          </a:p>
          <a:p>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SAMPLE ANSWERS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Humans are weakest</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curiosity </a:t>
            </a:r>
          </a:p>
          <a:p>
            <a:pPr lvl="0"/>
            <a:r>
              <a:rPr lang="en-GB" sz="1200" kern="1200" dirty="0">
                <a:solidFill>
                  <a:schemeClr val="tx1"/>
                </a:solidFill>
                <a:effectLst/>
                <a:latin typeface="Arial" pitchFamily="34" charset="0"/>
                <a:ea typeface="+mn-ea"/>
                <a:cs typeface="+mn-cs"/>
              </a:rPr>
              <a:t>poor awareness </a:t>
            </a:r>
          </a:p>
          <a:p>
            <a:pPr lvl="0"/>
            <a:r>
              <a:rPr lang="en-GB" sz="1200" kern="1200" dirty="0">
                <a:solidFill>
                  <a:schemeClr val="tx1"/>
                </a:solidFill>
                <a:effectLst/>
                <a:latin typeface="Arial" pitchFamily="34" charset="0"/>
                <a:ea typeface="+mn-ea"/>
                <a:cs typeface="+mn-cs"/>
              </a:rPr>
              <a:t>trust </a:t>
            </a:r>
          </a:p>
          <a:p>
            <a:pPr lvl="0"/>
            <a:r>
              <a:rPr lang="en-GB" sz="1200" kern="1200" dirty="0">
                <a:solidFill>
                  <a:schemeClr val="tx1"/>
                </a:solidFill>
                <a:effectLst/>
                <a:latin typeface="Arial" pitchFamily="34" charset="0"/>
                <a:ea typeface="+mn-ea"/>
                <a:cs typeface="+mn-cs"/>
              </a:rPr>
              <a:t>fatigue </a:t>
            </a:r>
          </a:p>
          <a:p>
            <a:r>
              <a:rPr lang="en-GB" sz="1200" b="1" kern="1200" dirty="0">
                <a:solidFill>
                  <a:schemeClr val="tx1"/>
                </a:solidFill>
                <a:effectLst/>
                <a:latin typeface="Arial" pitchFamily="34" charset="0"/>
                <a:ea typeface="+mn-ea"/>
                <a:cs typeface="+mn-cs"/>
              </a:rPr>
              <a:t>Organisations fail people</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inadequate training </a:t>
            </a:r>
          </a:p>
          <a:p>
            <a:pPr lvl="0"/>
            <a:r>
              <a:rPr lang="en-GB" sz="1200" kern="1200" dirty="0">
                <a:solidFill>
                  <a:schemeClr val="tx1"/>
                </a:solidFill>
                <a:effectLst/>
                <a:latin typeface="Arial" pitchFamily="34" charset="0"/>
                <a:ea typeface="+mn-ea"/>
                <a:cs typeface="+mn-cs"/>
              </a:rPr>
              <a:t>poor security culture </a:t>
            </a:r>
          </a:p>
          <a:p>
            <a:pPr lvl="0"/>
            <a:r>
              <a:rPr lang="en-GB" sz="1200" kern="1200" dirty="0">
                <a:solidFill>
                  <a:schemeClr val="tx1"/>
                </a:solidFill>
                <a:effectLst/>
                <a:latin typeface="Arial" pitchFamily="34" charset="0"/>
                <a:ea typeface="+mn-ea"/>
                <a:cs typeface="+mn-cs"/>
              </a:rPr>
              <a:t>unrealistic expectations </a:t>
            </a:r>
          </a:p>
          <a:p>
            <a:r>
              <a:rPr lang="en-GB" sz="1200" kern="1200" dirty="0">
                <a:solidFill>
                  <a:schemeClr val="tx1"/>
                </a:solidFill>
                <a:effectLst/>
                <a:latin typeface="Arial" pitchFamily="34" charset="0"/>
                <a:ea typeface="+mn-ea"/>
                <a:cs typeface="+mn-cs"/>
              </a:rPr>
              <a:t>weak leadership</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388808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effectLst/>
                <a:latin typeface="Arial" pitchFamily="34" charset="0"/>
                <a:ea typeface="+mn-ea"/>
                <a:cs typeface="+mn-cs"/>
              </a:rPr>
              <a:t>Important modern point:</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Physical and digital security are now interconnected.</a:t>
            </a: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Physical security controls:</a:t>
            </a:r>
          </a:p>
          <a:p>
            <a:pPr marL="171450" indent="-171450">
              <a:spcBef>
                <a:spcPts val="600"/>
              </a:spcBef>
              <a:buFont typeface="Arial" panose="020B0604020202020204" pitchFamily="34" charset="0"/>
              <a:buChar char="•"/>
            </a:pPr>
            <a:r>
              <a:rPr lang="en-US" altLang="en-US" dirty="0"/>
              <a:t>Walls, fencing, and gates</a:t>
            </a:r>
          </a:p>
          <a:p>
            <a:pPr marL="171450" indent="-171450">
              <a:spcBef>
                <a:spcPts val="600"/>
              </a:spcBef>
              <a:buFont typeface="Arial" panose="020B0604020202020204" pitchFamily="34" charset="0"/>
              <a:buChar char="•"/>
            </a:pPr>
            <a:r>
              <a:rPr lang="en-US" altLang="en-US" dirty="0"/>
              <a:t>Guards </a:t>
            </a:r>
          </a:p>
          <a:p>
            <a:pPr marL="171450" indent="-171450">
              <a:spcBef>
                <a:spcPts val="600"/>
              </a:spcBef>
              <a:buFont typeface="Arial" panose="020B0604020202020204" pitchFamily="34" charset="0"/>
              <a:buChar char="•"/>
            </a:pPr>
            <a:r>
              <a:rPr lang="en-US" altLang="en-US" dirty="0"/>
              <a:t>Dogs </a:t>
            </a:r>
          </a:p>
          <a:p>
            <a:pPr marL="171450" indent="-171450">
              <a:spcBef>
                <a:spcPts val="600"/>
              </a:spcBef>
              <a:buFont typeface="Arial" panose="020B0604020202020204" pitchFamily="34" charset="0"/>
              <a:buChar char="•"/>
            </a:pPr>
            <a:r>
              <a:rPr lang="en-US" altLang="en-US" dirty="0"/>
              <a:t>ID cards and badges</a:t>
            </a:r>
          </a:p>
          <a:p>
            <a:pPr marL="171450" indent="-171450">
              <a:spcBef>
                <a:spcPts val="600"/>
              </a:spcBef>
              <a:buFont typeface="Arial" panose="020B0604020202020204" pitchFamily="34" charset="0"/>
              <a:buChar char="•"/>
            </a:pPr>
            <a:r>
              <a:rPr lang="en-US" altLang="en-US" dirty="0"/>
              <a:t>Locks and keys</a:t>
            </a:r>
          </a:p>
          <a:p>
            <a:pPr marL="171450" indent="-171450">
              <a:spcBef>
                <a:spcPts val="600"/>
              </a:spcBef>
              <a:buFont typeface="Arial" panose="020B0604020202020204" pitchFamily="34" charset="0"/>
              <a:buChar char="•"/>
            </a:pPr>
            <a:r>
              <a:rPr lang="en-US" altLang="en-US" dirty="0"/>
              <a:t>Mantraps</a:t>
            </a:r>
          </a:p>
          <a:p>
            <a:pPr marL="171450" indent="-171450">
              <a:spcBef>
                <a:spcPts val="600"/>
              </a:spcBef>
              <a:buFont typeface="Arial" panose="020B0604020202020204" pitchFamily="34" charset="0"/>
              <a:buChar char="•"/>
            </a:pPr>
            <a:r>
              <a:rPr lang="en-US" altLang="en-US" dirty="0"/>
              <a:t>Electronic monitoring</a:t>
            </a:r>
          </a:p>
          <a:p>
            <a:pPr marL="171450" indent="-171450">
              <a:spcBef>
                <a:spcPts val="600"/>
              </a:spcBef>
              <a:buFont typeface="Arial" panose="020B0604020202020204" pitchFamily="34" charset="0"/>
              <a:buChar char="•"/>
            </a:pPr>
            <a:r>
              <a:rPr lang="en-US" altLang="en-US" dirty="0"/>
              <a:t>Alarms and alarm systems</a:t>
            </a:r>
          </a:p>
          <a:p>
            <a:pPr marL="171450" indent="-171450">
              <a:spcBef>
                <a:spcPts val="600"/>
              </a:spcBef>
              <a:buFont typeface="Arial" panose="020B0604020202020204" pitchFamily="34" charset="0"/>
              <a:buChar char="•"/>
            </a:pPr>
            <a:r>
              <a:rPr lang="en-US" altLang="en-US" dirty="0"/>
              <a:t>Computer rooms and wiring closets</a:t>
            </a:r>
          </a:p>
          <a:p>
            <a:pPr marL="171450" indent="-171450">
              <a:spcBef>
                <a:spcPts val="600"/>
              </a:spcBef>
              <a:buFont typeface="Arial" panose="020B0604020202020204" pitchFamily="34" charset="0"/>
              <a:buChar char="•"/>
            </a:pPr>
            <a:r>
              <a:rPr lang="en-US" altLang="en-US" dirty="0"/>
              <a:t>Interior walls and doors</a:t>
            </a:r>
          </a:p>
          <a:p>
            <a:pPr marL="171450" marR="0" lvl="0" indent="-171450" algn="l" defTabSz="914400" rtl="0" eaLnBrk="0" fontAlgn="base" latinLnBrk="0" hangingPunct="0">
              <a:lnSpc>
                <a:spcPct val="100000"/>
              </a:lnSpc>
              <a:spcBef>
                <a:spcPts val="600"/>
              </a:spcBef>
              <a:spcAft>
                <a:spcPct val="0"/>
              </a:spcAft>
              <a:buClrTx/>
              <a:buSzTx/>
              <a:buFont typeface="Arial" panose="020B0604020202020204" pitchFamily="34" charset="0"/>
              <a:buChar char="•"/>
              <a:tabLst/>
              <a:defRPr/>
            </a:pPr>
            <a:r>
              <a:rPr lang="en-US" altLang="en-US" dirty="0"/>
              <a:t>ID cards and badges</a:t>
            </a:r>
          </a:p>
          <a:p>
            <a:pPr marL="171450" indent="-171450">
              <a:spcBef>
                <a:spcPts val="600"/>
              </a:spcBef>
              <a:buFont typeface="Arial" panose="020B0604020202020204" pitchFamily="34" charset="0"/>
              <a:buChar char="•"/>
            </a:pPr>
            <a:r>
              <a:rPr lang="en-US" altLang="en-US" dirty="0"/>
              <a:t>Fire Security and Safety </a:t>
            </a:r>
          </a:p>
          <a:p>
            <a:pPr marL="171450" indent="-171450">
              <a:spcBef>
                <a:spcPts val="600"/>
              </a:spcBef>
              <a:buFont typeface="Arial" panose="020B0604020202020204" pitchFamily="34" charset="0"/>
              <a:buChar char="•"/>
            </a:pPr>
            <a:r>
              <a:rPr lang="en-US" altLang="en-US" dirty="0"/>
              <a:t>Heating, Ventilation, and Air Conditioning </a:t>
            </a:r>
          </a:p>
          <a:p>
            <a:pPr marL="171450" indent="-171450">
              <a:spcBef>
                <a:spcPts val="600"/>
              </a:spcBef>
              <a:buFont typeface="Arial" panose="020B0604020202020204" pitchFamily="34" charset="0"/>
              <a:buChar char="•"/>
            </a:pPr>
            <a:endParaRPr lang="en-US" altLang="en-US" dirty="0"/>
          </a:p>
          <a:p>
            <a:endParaRPr lang="en-GB" sz="1200" kern="1200" dirty="0">
              <a:solidFill>
                <a:schemeClr val="tx1"/>
              </a:solidFill>
              <a:effectLst/>
              <a:latin typeface="Arial" pitchFamily="34" charset="0"/>
              <a:ea typeface="+mn-ea"/>
              <a:cs typeface="+mn-cs"/>
            </a:endParaRPr>
          </a:p>
          <a:p>
            <a:endParaRPr lang="en-GB" sz="1200" kern="1200" dirty="0">
              <a:solidFill>
                <a:schemeClr val="tx1"/>
              </a:solidFill>
              <a:effectLst/>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mn-ea"/>
                <a:cs typeface="+mn-cs"/>
              </a:rPr>
              <a:t>Focus on:</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data centres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biometric access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smart buildings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CCTV governance</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IoT devices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secure workspaces</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clean desk policy</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 hybrid working risks</a:t>
            </a:r>
          </a:p>
          <a:p>
            <a:endParaRPr lang="en-GB" sz="1200" kern="1200" dirty="0">
              <a:solidFill>
                <a:schemeClr val="tx1"/>
              </a:solidFill>
              <a:effectLst/>
              <a:latin typeface="Arial"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2455752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kern="1200" dirty="0">
                <a:solidFill>
                  <a:schemeClr val="tx1"/>
                </a:solidFill>
                <a:effectLst/>
                <a:latin typeface="Arial" pitchFamily="34" charset="0"/>
                <a:ea typeface="+mn-ea"/>
                <a:cs typeface="+mn-cs"/>
              </a:rPr>
              <a:t>real examples:</a:t>
            </a:r>
          </a:p>
          <a:p>
            <a:pPr lvl="0"/>
            <a:r>
              <a:rPr lang="en-GB" sz="1200" kern="1200" dirty="0">
                <a:solidFill>
                  <a:schemeClr val="tx1"/>
                </a:solidFill>
                <a:effectLst/>
                <a:latin typeface="Arial" pitchFamily="34" charset="0"/>
                <a:ea typeface="+mn-ea"/>
                <a:cs typeface="+mn-cs"/>
              </a:rPr>
              <a:t>fake Microsoft support </a:t>
            </a:r>
          </a:p>
          <a:p>
            <a:pPr lvl="0"/>
            <a:r>
              <a:rPr lang="en-GB" sz="1200" kern="1200" dirty="0">
                <a:solidFill>
                  <a:schemeClr val="tx1"/>
                </a:solidFill>
                <a:effectLst/>
                <a:latin typeface="Arial" pitchFamily="34" charset="0"/>
                <a:ea typeface="+mn-ea"/>
                <a:cs typeface="+mn-cs"/>
              </a:rPr>
              <a:t>fake banking calls </a:t>
            </a:r>
          </a:p>
          <a:p>
            <a:pPr lvl="0"/>
            <a:r>
              <a:rPr lang="en-GB" sz="1200" kern="1200" dirty="0">
                <a:solidFill>
                  <a:schemeClr val="tx1"/>
                </a:solidFill>
                <a:effectLst/>
                <a:latin typeface="Arial" pitchFamily="34" charset="0"/>
                <a:ea typeface="+mn-ea"/>
                <a:cs typeface="+mn-cs"/>
              </a:rPr>
              <a:t>AI voice cloning </a:t>
            </a:r>
          </a:p>
          <a:p>
            <a:r>
              <a:rPr lang="en-GB" sz="1200" kern="1200" dirty="0">
                <a:solidFill>
                  <a:schemeClr val="tx1"/>
                </a:solidFill>
                <a:effectLst/>
                <a:latin typeface="Arial" pitchFamily="34" charset="0"/>
                <a:ea typeface="+mn-ea"/>
                <a:cs typeface="+mn-cs"/>
              </a:rPr>
              <a:t>fake executives </a:t>
            </a:r>
          </a:p>
          <a:p>
            <a:endParaRPr lang="en-GB" sz="1200" kern="1200" dirty="0">
              <a:solidFill>
                <a:schemeClr val="tx1"/>
              </a:solidFill>
              <a:effectLst/>
              <a:latin typeface="Arial" pitchFamily="34" charset="0"/>
              <a:ea typeface="+mn-ea"/>
              <a:cs typeface="+mn-cs"/>
            </a:endParaRPr>
          </a:p>
          <a:p>
            <a:r>
              <a:rPr lang="en-GB" b="1" dirty="0"/>
              <a:t>Phishing</a:t>
            </a:r>
          </a:p>
          <a:p>
            <a:r>
              <a:rPr lang="en-GB" dirty="0"/>
              <a:t>Phishing is a cyberattack where attackers send fraudulent emails pretending to be trusted organisations or individuals in order to steal sensitive information such as usernames, passwords, banking details or personal information.</a:t>
            </a:r>
          </a:p>
          <a:p>
            <a:r>
              <a:rPr lang="en-GB" dirty="0"/>
              <a:t>Phishing remains one of the most successful attack methods because it exploits human trust rather than technical vulnerabilities.</a:t>
            </a:r>
          </a:p>
          <a:p>
            <a:r>
              <a:rPr lang="en-GB" b="1" dirty="0"/>
              <a:t>Example</a:t>
            </a:r>
            <a:endParaRPr lang="en-GB" dirty="0"/>
          </a:p>
          <a:p>
            <a:r>
              <a:rPr lang="en-GB" dirty="0"/>
              <a:t>An employee receives an email appearing to come from Microsoft asking them to verify their account credentials.</a:t>
            </a:r>
          </a:p>
          <a:p>
            <a:br>
              <a:rPr lang="en-GB" dirty="0"/>
            </a:br>
            <a:endParaRPr lang="en-GB" dirty="0"/>
          </a:p>
          <a:p>
            <a:r>
              <a:rPr lang="en-GB" b="1" dirty="0"/>
              <a:t>Vishing</a:t>
            </a:r>
          </a:p>
          <a:p>
            <a:r>
              <a:rPr lang="en-GB" dirty="0"/>
              <a:t>Vishing (Voice Phishing) is a social engineering attack conducted over telephone calls.</a:t>
            </a:r>
          </a:p>
          <a:p>
            <a:r>
              <a:rPr lang="en-GB" dirty="0"/>
              <a:t>Attackers impersonate:</a:t>
            </a:r>
          </a:p>
          <a:p>
            <a:r>
              <a:rPr lang="en-GB" dirty="0"/>
              <a:t>IT support staff </a:t>
            </a:r>
          </a:p>
          <a:p>
            <a:r>
              <a:rPr lang="en-GB" dirty="0"/>
              <a:t>Banks </a:t>
            </a:r>
          </a:p>
          <a:p>
            <a:r>
              <a:rPr lang="en-GB" dirty="0"/>
              <a:t>Government agencies </a:t>
            </a:r>
          </a:p>
          <a:p>
            <a:r>
              <a:rPr lang="en-GB" dirty="0"/>
              <a:t>Senior executives </a:t>
            </a:r>
          </a:p>
          <a:p>
            <a:r>
              <a:rPr lang="en-GB" dirty="0"/>
              <a:t>to persuade victims to disclose confidential information.</a:t>
            </a:r>
          </a:p>
          <a:p>
            <a:r>
              <a:rPr lang="en-GB" b="1" dirty="0"/>
              <a:t>Example</a:t>
            </a:r>
            <a:endParaRPr lang="en-GB" dirty="0"/>
          </a:p>
          <a:p>
            <a:r>
              <a:rPr lang="en-GB" dirty="0"/>
              <a:t>An attacker calls claiming to be from the IT department and asks an employee to reveal their MFA code.</a:t>
            </a:r>
          </a:p>
          <a:p>
            <a:br>
              <a:rPr lang="en-GB" dirty="0"/>
            </a:br>
            <a:endParaRPr lang="en-GB" dirty="0"/>
          </a:p>
          <a:p>
            <a:r>
              <a:rPr lang="en-GB" b="1" dirty="0"/>
              <a:t>Smishing</a:t>
            </a:r>
          </a:p>
          <a:p>
            <a:r>
              <a:rPr lang="en-GB" dirty="0"/>
              <a:t>Smishing (SMS Phishing) uses text messages to trick victims into clicking malicious links or revealing information.</a:t>
            </a:r>
          </a:p>
          <a:p>
            <a:r>
              <a:rPr lang="en-GB" dirty="0"/>
              <a:t>The rise of mobile working has increased the effectiveness of smishing attacks.</a:t>
            </a:r>
          </a:p>
          <a:p>
            <a:r>
              <a:rPr lang="en-GB" b="1" dirty="0"/>
              <a:t>Example</a:t>
            </a:r>
            <a:endParaRPr lang="en-GB" dirty="0"/>
          </a:p>
          <a:p>
            <a:r>
              <a:rPr lang="en-GB" dirty="0"/>
              <a:t>A text message claims:</a:t>
            </a:r>
          </a:p>
          <a:p>
            <a:r>
              <a:rPr lang="en-GB" dirty="0"/>
              <a:t>"Your bank account has been suspended. Click here to reactivate."</a:t>
            </a:r>
          </a:p>
          <a:p>
            <a:br>
              <a:rPr lang="en-GB" dirty="0"/>
            </a:br>
            <a:endParaRPr lang="en-GB" dirty="0"/>
          </a:p>
          <a:p>
            <a:r>
              <a:rPr lang="en-GB" b="1" dirty="0"/>
              <a:t>Pretexting</a:t>
            </a:r>
          </a:p>
          <a:p>
            <a:r>
              <a:rPr lang="en-GB" dirty="0"/>
              <a:t>Pretexting involves creating a believable scenario or story to gain a victim's trust and obtain information.</a:t>
            </a:r>
          </a:p>
          <a:p>
            <a:r>
              <a:rPr lang="en-GB" dirty="0"/>
              <a:t>Unlike phishing, pretexting often involves extensive preparation and research.</a:t>
            </a:r>
          </a:p>
          <a:p>
            <a:r>
              <a:rPr lang="en-GB" b="1" dirty="0"/>
              <a:t>Example</a:t>
            </a:r>
            <a:endParaRPr lang="en-GB" dirty="0"/>
          </a:p>
          <a:p>
            <a:r>
              <a:rPr lang="en-GB" dirty="0"/>
              <a:t>An attacker pretending to be an external auditor contacts a finance employee requesting payroll records.</a:t>
            </a:r>
          </a:p>
          <a:p>
            <a:endParaRPr lang="en-GB" sz="1200" kern="1200" dirty="0">
              <a:solidFill>
                <a:schemeClr val="tx1"/>
              </a:solidFill>
              <a:effectLst/>
              <a:latin typeface="Arial" pitchFamily="34" charset="0"/>
              <a:ea typeface="+mn-ea"/>
              <a:cs typeface="+mn-cs"/>
            </a:endParaRPr>
          </a:p>
          <a:p>
            <a:r>
              <a:rPr lang="en-GB" b="1" dirty="0"/>
              <a:t>Why This Matters for Data Security &amp; Compliance</a:t>
            </a:r>
          </a:p>
          <a:p>
            <a:r>
              <a:rPr lang="en-GB" dirty="0"/>
              <a:t>Social engineering often bypasses technical controls by targeting employees directly.</a:t>
            </a:r>
          </a:p>
          <a:p>
            <a:r>
              <a:rPr lang="en-GB" dirty="0"/>
              <a:t>This can result in:</a:t>
            </a:r>
          </a:p>
          <a:p>
            <a:pPr marL="171450" indent="-171450">
              <a:buFont typeface="Arial" panose="020B0604020202020204" pitchFamily="34" charset="0"/>
              <a:buChar char="•"/>
            </a:pPr>
            <a:r>
              <a:rPr lang="en-GB" dirty="0"/>
              <a:t>Data breaches </a:t>
            </a:r>
          </a:p>
          <a:p>
            <a:pPr marL="171450" indent="-171450">
              <a:buFont typeface="Arial" panose="020B0604020202020204" pitchFamily="34" charset="0"/>
              <a:buChar char="•"/>
            </a:pPr>
            <a:r>
              <a:rPr lang="en-GB" dirty="0"/>
              <a:t>GDPR violations </a:t>
            </a:r>
          </a:p>
          <a:p>
            <a:pPr marL="171450" indent="-171450">
              <a:buFont typeface="Arial" panose="020B0604020202020204" pitchFamily="34" charset="0"/>
              <a:buChar char="•"/>
            </a:pPr>
            <a:r>
              <a:rPr lang="en-GB" dirty="0"/>
              <a:t>Financial losses </a:t>
            </a:r>
          </a:p>
          <a:p>
            <a:pPr marL="171450" indent="-171450">
              <a:buFont typeface="Arial" panose="020B0604020202020204" pitchFamily="34" charset="0"/>
              <a:buChar char="•"/>
            </a:pPr>
            <a:r>
              <a:rPr lang="en-GB" dirty="0"/>
              <a:t>Reputational damage</a:t>
            </a:r>
          </a:p>
          <a:p>
            <a:endParaRPr lang="en-GB" sz="1200" kern="1200" dirty="0">
              <a:solidFill>
                <a:schemeClr val="tx1"/>
              </a:solidFill>
              <a:effectLst/>
              <a:latin typeface="Arial" pitchFamily="34" charset="0"/>
              <a:ea typeface="+mn-ea"/>
              <a:cs typeface="+mn-cs"/>
            </a:endParaRP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Could you personally recognise a sophisticated phishing attempt?</a:t>
            </a:r>
          </a:p>
          <a:p>
            <a:r>
              <a:rPr lang="en-GB" sz="1200" b="1" kern="1200" dirty="0">
                <a:solidFill>
                  <a:schemeClr val="tx1"/>
                </a:solidFill>
                <a:effectLst/>
                <a:latin typeface="Arial" pitchFamily="34" charset="0"/>
                <a:ea typeface="+mn-ea"/>
                <a:cs typeface="+mn-cs"/>
              </a:rPr>
              <a:t>SAMPLE ANSWERS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YES</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awareness </a:t>
            </a:r>
          </a:p>
          <a:p>
            <a:pPr lvl="0"/>
            <a:r>
              <a:rPr lang="en-GB" sz="1200" kern="1200" dirty="0">
                <a:solidFill>
                  <a:schemeClr val="tx1"/>
                </a:solidFill>
                <a:effectLst/>
                <a:latin typeface="Arial" pitchFamily="34" charset="0"/>
                <a:ea typeface="+mn-ea"/>
                <a:cs typeface="+mn-cs"/>
              </a:rPr>
              <a:t>technical background </a:t>
            </a:r>
          </a:p>
          <a:p>
            <a:r>
              <a:rPr lang="en-GB" sz="1200" b="1" kern="1200" dirty="0">
                <a:solidFill>
                  <a:schemeClr val="tx1"/>
                </a:solidFill>
                <a:effectLst/>
                <a:latin typeface="Arial" pitchFamily="34" charset="0"/>
                <a:ea typeface="+mn-ea"/>
                <a:cs typeface="+mn-cs"/>
              </a:rPr>
              <a:t>NO</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AI-generated attacks </a:t>
            </a:r>
          </a:p>
          <a:p>
            <a:pPr lvl="0"/>
            <a:r>
              <a:rPr lang="en-GB" sz="1200" kern="1200" dirty="0">
                <a:solidFill>
                  <a:schemeClr val="tx1"/>
                </a:solidFill>
                <a:effectLst/>
                <a:latin typeface="Arial" pitchFamily="34" charset="0"/>
                <a:ea typeface="+mn-ea"/>
                <a:cs typeface="+mn-cs"/>
              </a:rPr>
              <a:t>realistic impersonation </a:t>
            </a:r>
          </a:p>
          <a:p>
            <a:r>
              <a:rPr lang="en-GB" sz="1200" kern="1200" dirty="0">
                <a:solidFill>
                  <a:schemeClr val="tx1"/>
                </a:solidFill>
                <a:effectLst/>
                <a:latin typeface="Arial" pitchFamily="34" charset="0"/>
                <a:ea typeface="+mn-ea"/>
                <a:cs typeface="+mn-cs"/>
              </a:rPr>
              <a:t>emotional manipulation </a:t>
            </a:r>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1984423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lvl="0"/>
            <a:r>
              <a:rPr lang="en-GB" sz="1200" kern="1200" dirty="0">
                <a:solidFill>
                  <a:schemeClr val="tx1"/>
                </a:solidFill>
                <a:effectLst/>
                <a:latin typeface="Arial" pitchFamily="34" charset="0"/>
                <a:ea typeface="+mn-ea"/>
                <a:cs typeface="+mn-cs"/>
              </a:rPr>
              <a:t>Would employees challenge unknown visitors? </a:t>
            </a:r>
          </a:p>
          <a:p>
            <a:r>
              <a:rPr lang="en-GB" sz="1200" kern="1200" dirty="0">
                <a:solidFill>
                  <a:schemeClr val="tx1"/>
                </a:solidFill>
                <a:effectLst/>
                <a:latin typeface="Arial" pitchFamily="34" charset="0"/>
                <a:ea typeface="+mn-ea"/>
                <a:cs typeface="+mn-cs"/>
              </a:rPr>
              <a:t>Does culture discourage confrontation? </a:t>
            </a:r>
          </a:p>
          <a:p>
            <a:endParaRPr lang="en-GB" sz="1200" kern="1200" dirty="0">
              <a:solidFill>
                <a:schemeClr val="tx1"/>
              </a:solidFill>
              <a:effectLst/>
              <a:latin typeface="Arial" pitchFamily="34" charset="0"/>
              <a:ea typeface="+mn-ea"/>
              <a:cs typeface="+mn-cs"/>
            </a:endParaRPr>
          </a:p>
          <a:p>
            <a:r>
              <a:rPr lang="en-GB" dirty="0"/>
              <a:t>Do not confuse </a:t>
            </a:r>
            <a:r>
              <a:rPr lang="en-GB" b="1" dirty="0"/>
              <a:t>tailgating</a:t>
            </a:r>
            <a:r>
              <a:rPr lang="en-GB" dirty="0"/>
              <a:t> and </a:t>
            </a:r>
            <a:r>
              <a:rPr lang="en-GB" b="1" dirty="0"/>
              <a:t>piggybacking</a:t>
            </a:r>
            <a:r>
              <a:rPr lang="en-GB" dirty="0"/>
              <a:t>.</a:t>
            </a:r>
          </a:p>
          <a:p>
            <a:r>
              <a:rPr lang="en-GB" b="1" dirty="0"/>
              <a:t>Tailgating</a:t>
            </a:r>
            <a:r>
              <a:rPr lang="en-GB" dirty="0"/>
              <a:t> = authorised person may not realise the attacker entered. </a:t>
            </a:r>
          </a:p>
          <a:p>
            <a:r>
              <a:rPr lang="en-GB" b="1" dirty="0"/>
              <a:t>Piggybacking</a:t>
            </a:r>
            <a:r>
              <a:rPr lang="en-GB" dirty="0"/>
              <a:t> = authorised person knowingly allows entry.</a:t>
            </a:r>
          </a:p>
          <a:p>
            <a:endParaRPr lang="en-GB" sz="1200" kern="1200" dirty="0">
              <a:solidFill>
                <a:schemeClr val="tx1"/>
              </a:solidFill>
              <a:effectLst/>
              <a:latin typeface="Arial" pitchFamily="34" charset="0"/>
              <a:ea typeface="+mn-ea"/>
              <a:cs typeface="+mn-cs"/>
            </a:endParaRPr>
          </a:p>
          <a:p>
            <a:r>
              <a:rPr lang="en-GB" b="1" dirty="0"/>
              <a:t>Data Security &amp; Compliance Link</a:t>
            </a:r>
          </a:p>
          <a:p>
            <a:r>
              <a:rPr lang="en-GB" dirty="0"/>
              <a:t>Tailgating can lead to:</a:t>
            </a:r>
          </a:p>
          <a:p>
            <a:r>
              <a:rPr lang="en-GB" dirty="0"/>
              <a:t>Unauthorised access to personal data </a:t>
            </a:r>
          </a:p>
          <a:p>
            <a:r>
              <a:rPr lang="en-GB" dirty="0"/>
              <a:t>Theft of equipment </a:t>
            </a:r>
          </a:p>
          <a:p>
            <a:r>
              <a:rPr lang="en-GB" dirty="0"/>
              <a:t>Breach of confidential information </a:t>
            </a:r>
          </a:p>
          <a:p>
            <a:r>
              <a:rPr lang="en-GB" dirty="0"/>
              <a:t>GDPR violations </a:t>
            </a:r>
          </a:p>
          <a:p>
            <a:r>
              <a:rPr lang="en-GB" dirty="0"/>
              <a:t>Loss of accountability and audit trails</a:t>
            </a:r>
          </a:p>
          <a:p>
            <a:r>
              <a:rPr lang="en-GB" sz="1200" kern="1200" dirty="0">
                <a:solidFill>
                  <a:schemeClr val="tx1"/>
                </a:solidFill>
                <a:effectLst/>
                <a:latin typeface="Arial" pitchFamily="34" charset="0"/>
                <a:ea typeface="+mn-ea"/>
                <a:cs typeface="+mn-cs"/>
              </a:rPr>
              <a:t> </a:t>
            </a:r>
          </a:p>
          <a:p>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Would you stop someone following you into a secure building?</a:t>
            </a:r>
          </a:p>
          <a:p>
            <a:pPr lvl="1"/>
            <a:r>
              <a:rPr lang="en-GB" sz="1200" kern="1200" dirty="0">
                <a:solidFill>
                  <a:schemeClr val="tx1"/>
                </a:solidFill>
                <a:effectLst/>
                <a:latin typeface="Arial" pitchFamily="34" charset="0"/>
                <a:ea typeface="+mn-ea"/>
                <a:cs typeface="+mn-cs"/>
              </a:rPr>
              <a:t>discomfort challenging people </a:t>
            </a:r>
          </a:p>
          <a:p>
            <a:pPr lvl="1"/>
            <a:r>
              <a:rPr lang="en-GB" sz="1200" kern="1200" dirty="0">
                <a:solidFill>
                  <a:schemeClr val="tx1"/>
                </a:solidFill>
                <a:effectLst/>
                <a:latin typeface="Arial" pitchFamily="34" charset="0"/>
                <a:ea typeface="+mn-ea"/>
                <a:cs typeface="+mn-cs"/>
              </a:rPr>
              <a:t>fear of appearing rude </a:t>
            </a:r>
          </a:p>
          <a:p>
            <a:pPr lvl="1"/>
            <a:r>
              <a:rPr lang="en-GB" sz="1200" kern="1200" dirty="0">
                <a:solidFill>
                  <a:schemeClr val="tx1"/>
                </a:solidFill>
                <a:effectLst/>
                <a:latin typeface="Arial" pitchFamily="34" charset="0"/>
                <a:ea typeface="+mn-ea"/>
                <a:cs typeface="+mn-cs"/>
              </a:rPr>
              <a:t>workplace hierarchy concerns </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1947523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mn-ea"/>
                <a:cs typeface="+mn-cs"/>
              </a:rPr>
              <a:t>Important distinction:</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Not all insider threats are malicious.</a:t>
            </a:r>
          </a:p>
          <a:p>
            <a:endParaRPr lang="en-GB" dirty="0"/>
          </a:p>
          <a:p>
            <a:r>
              <a:rPr lang="en-GB" sz="1200" kern="1200" dirty="0">
                <a:solidFill>
                  <a:schemeClr val="tx1"/>
                </a:solidFill>
                <a:effectLst/>
                <a:latin typeface="Arial" pitchFamily="34" charset="0"/>
                <a:ea typeface="+mn-ea"/>
                <a:cs typeface="+mn-cs"/>
              </a:rPr>
              <a:t>Which insider threat is more dangerous: malicious or careless employees?</a:t>
            </a:r>
          </a:p>
          <a:p>
            <a:r>
              <a:rPr lang="en-GB" sz="1200" b="1" kern="1200" dirty="0">
                <a:solidFill>
                  <a:schemeClr val="tx1"/>
                </a:solidFill>
                <a:effectLst/>
                <a:latin typeface="Arial" pitchFamily="34" charset="0"/>
                <a:ea typeface="+mn-ea"/>
                <a:cs typeface="+mn-cs"/>
              </a:rPr>
              <a:t>SAMPLE ANSWERS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Careless employees</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more common </a:t>
            </a:r>
          </a:p>
          <a:p>
            <a:pPr lvl="0"/>
            <a:r>
              <a:rPr lang="en-GB" sz="1200" kern="1200" dirty="0">
                <a:solidFill>
                  <a:schemeClr val="tx1"/>
                </a:solidFill>
                <a:effectLst/>
                <a:latin typeface="Arial" pitchFamily="34" charset="0"/>
                <a:ea typeface="+mn-ea"/>
                <a:cs typeface="+mn-cs"/>
              </a:rPr>
              <a:t>harder to control </a:t>
            </a:r>
          </a:p>
          <a:p>
            <a:pPr lvl="0"/>
            <a:r>
              <a:rPr lang="en-GB" sz="1200" kern="1200" dirty="0">
                <a:solidFill>
                  <a:schemeClr val="tx1"/>
                </a:solidFill>
                <a:effectLst/>
                <a:latin typeface="Arial" pitchFamily="34" charset="0"/>
                <a:ea typeface="+mn-ea"/>
                <a:cs typeface="+mn-cs"/>
              </a:rPr>
              <a:t>accidental exposure </a:t>
            </a:r>
          </a:p>
          <a:p>
            <a:r>
              <a:rPr lang="en-GB" sz="1200" b="1" kern="1200" dirty="0">
                <a:solidFill>
                  <a:schemeClr val="tx1"/>
                </a:solidFill>
                <a:effectLst/>
                <a:latin typeface="Arial" pitchFamily="34" charset="0"/>
                <a:ea typeface="+mn-ea"/>
                <a:cs typeface="+mn-cs"/>
              </a:rPr>
              <a:t>Malicious insiders</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intentional damage </a:t>
            </a:r>
          </a:p>
          <a:p>
            <a:pPr lvl="0"/>
            <a:r>
              <a:rPr lang="en-GB" sz="1200" kern="1200" dirty="0">
                <a:solidFill>
                  <a:schemeClr val="tx1"/>
                </a:solidFill>
                <a:effectLst/>
                <a:latin typeface="Arial" pitchFamily="34" charset="0"/>
                <a:ea typeface="+mn-ea"/>
                <a:cs typeface="+mn-cs"/>
              </a:rPr>
              <a:t>privilege abuse </a:t>
            </a:r>
          </a:p>
          <a:p>
            <a:pPr lvl="0"/>
            <a:r>
              <a:rPr lang="en-GB" sz="1200" kern="1200" dirty="0">
                <a:solidFill>
                  <a:schemeClr val="tx1"/>
                </a:solidFill>
                <a:effectLst/>
                <a:latin typeface="Arial" pitchFamily="34" charset="0"/>
                <a:ea typeface="+mn-ea"/>
                <a:cs typeface="+mn-cs"/>
              </a:rPr>
              <a:t>sabotage </a:t>
            </a: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1523419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3803258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effectLst/>
                <a:latin typeface="Arial" pitchFamily="34" charset="0"/>
                <a:ea typeface="+mn-ea"/>
                <a:cs typeface="+mn-cs"/>
              </a:rPr>
              <a:t>Very important:</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Technology cannot compensate for toxic security culture.</a:t>
            </a:r>
          </a:p>
          <a:p>
            <a:endParaRPr lang="en-GB" sz="1200" kern="1200" dirty="0">
              <a:solidFill>
                <a:schemeClr val="tx1"/>
              </a:solidFill>
              <a:effectLst/>
              <a:latin typeface="Arial" pitchFamily="34" charset="0"/>
              <a:ea typeface="+mn-ea"/>
              <a:cs typeface="+mn-cs"/>
            </a:endParaRPr>
          </a:p>
          <a:p>
            <a:r>
              <a:rPr lang="en-GB" b="1" dirty="0"/>
              <a:t>Shared Responsibility</a:t>
            </a:r>
          </a:p>
          <a:p>
            <a:r>
              <a:rPr lang="en-GB" dirty="0"/>
              <a:t>Everyone contributes to security.</a:t>
            </a:r>
          </a:p>
          <a:p>
            <a:endParaRPr lang="en-GB" dirty="0"/>
          </a:p>
          <a:p>
            <a:r>
              <a:rPr lang="en-GB" b="1" dirty="0"/>
              <a:t>Reporting Culture</a:t>
            </a:r>
          </a:p>
          <a:p>
            <a:r>
              <a:rPr lang="en-GB" dirty="0"/>
              <a:t>Employees feel comfortable reporting mistakes.</a:t>
            </a:r>
          </a:p>
          <a:p>
            <a:endParaRPr lang="en-GB" dirty="0"/>
          </a:p>
          <a:p>
            <a:r>
              <a:rPr lang="en-GB" b="1" dirty="0"/>
              <a:t>Leadership Support</a:t>
            </a:r>
          </a:p>
          <a:p>
            <a:r>
              <a:rPr lang="en-GB" dirty="0"/>
              <a:t>Leaders model secure behaviours.</a:t>
            </a:r>
          </a:p>
          <a:p>
            <a:endParaRPr lang="en-GB" dirty="0"/>
          </a:p>
          <a:p>
            <a:r>
              <a:rPr lang="en-GB" b="1" dirty="0"/>
              <a:t>Zero Trust and Organisational Trust</a:t>
            </a:r>
          </a:p>
          <a:p>
            <a:r>
              <a:rPr lang="en-GB" dirty="0"/>
              <a:t>Never Trust </a:t>
            </a:r>
          </a:p>
          <a:p>
            <a:r>
              <a:rPr lang="en-GB" dirty="0"/>
              <a:t>Always Verify </a:t>
            </a:r>
          </a:p>
          <a:p>
            <a:r>
              <a:rPr lang="en-GB" dirty="0"/>
              <a:t>Least Privilege </a:t>
            </a:r>
          </a:p>
          <a:p>
            <a:r>
              <a:rPr lang="en-GB" dirty="0"/>
              <a:t>Continuous Validation</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13</a:t>
            </a:fld>
            <a:endParaRPr lang="en-US" dirty="0"/>
          </a:p>
        </p:txBody>
      </p:sp>
    </p:spTree>
    <p:extLst>
      <p:ext uri="{BB962C8B-B14F-4D97-AF65-F5344CB8AC3E}">
        <p14:creationId xmlns:p14="http://schemas.microsoft.com/office/powerpoint/2010/main" val="1382650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kern="1200" dirty="0">
                <a:solidFill>
                  <a:schemeClr val="tx1"/>
                </a:solidFill>
                <a:effectLst/>
                <a:latin typeface="Arial" pitchFamily="34" charset="0"/>
                <a:ea typeface="+mn-ea"/>
                <a:cs typeface="+mn-cs"/>
              </a:rPr>
              <a:t>Excellent ethical debate opportunity.</a:t>
            </a: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How much employee monitoring is acceptable?</a:t>
            </a:r>
          </a:p>
          <a:p>
            <a:endParaRPr lang="en-GB" dirty="0"/>
          </a:p>
          <a:p>
            <a:r>
              <a:rPr lang="en-GB" sz="1200" b="1" kern="1200" dirty="0">
                <a:solidFill>
                  <a:schemeClr val="tx1"/>
                </a:solidFill>
                <a:effectLst/>
                <a:latin typeface="Arial" pitchFamily="34" charset="0"/>
                <a:ea typeface="+mn-ea"/>
                <a:cs typeface="+mn-cs"/>
              </a:rPr>
              <a:t>SAMPLE ANSWERS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More monitoring justified</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insider threat reduction </a:t>
            </a:r>
          </a:p>
          <a:p>
            <a:pPr lvl="0"/>
            <a:r>
              <a:rPr lang="en-GB" sz="1200" kern="1200" dirty="0">
                <a:solidFill>
                  <a:schemeClr val="tx1"/>
                </a:solidFill>
                <a:effectLst/>
                <a:latin typeface="Arial" pitchFamily="34" charset="0"/>
                <a:ea typeface="+mn-ea"/>
                <a:cs typeface="+mn-cs"/>
              </a:rPr>
              <a:t>compliance </a:t>
            </a:r>
          </a:p>
          <a:p>
            <a:pPr lvl="0"/>
            <a:r>
              <a:rPr lang="en-GB" sz="1200" kern="1200" dirty="0">
                <a:solidFill>
                  <a:schemeClr val="tx1"/>
                </a:solidFill>
                <a:effectLst/>
                <a:latin typeface="Arial" pitchFamily="34" charset="0"/>
                <a:ea typeface="+mn-ea"/>
                <a:cs typeface="+mn-cs"/>
              </a:rPr>
              <a:t>operational protection </a:t>
            </a:r>
          </a:p>
          <a:p>
            <a:r>
              <a:rPr lang="en-GB" sz="1200" b="1" kern="1200" dirty="0">
                <a:solidFill>
                  <a:schemeClr val="tx1"/>
                </a:solidFill>
                <a:effectLst/>
                <a:latin typeface="Arial" pitchFamily="34" charset="0"/>
                <a:ea typeface="+mn-ea"/>
                <a:cs typeface="+mn-cs"/>
              </a:rPr>
              <a:t>Monitoring excessive</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privacy invasion </a:t>
            </a:r>
          </a:p>
          <a:p>
            <a:pPr lvl="0"/>
            <a:r>
              <a:rPr lang="en-GB" sz="1200" kern="1200" dirty="0">
                <a:solidFill>
                  <a:schemeClr val="tx1"/>
                </a:solidFill>
                <a:effectLst/>
                <a:latin typeface="Arial" pitchFamily="34" charset="0"/>
                <a:ea typeface="+mn-ea"/>
                <a:cs typeface="+mn-cs"/>
              </a:rPr>
              <a:t>trust erosion </a:t>
            </a:r>
          </a:p>
          <a:p>
            <a:pPr lvl="0"/>
            <a:r>
              <a:rPr lang="en-GB" sz="1200" kern="1200" dirty="0">
                <a:solidFill>
                  <a:schemeClr val="tx1"/>
                </a:solidFill>
                <a:effectLst/>
                <a:latin typeface="Arial" pitchFamily="34" charset="0"/>
                <a:ea typeface="+mn-ea"/>
                <a:cs typeface="+mn-cs"/>
              </a:rPr>
              <a:t>morale issues </a:t>
            </a:r>
          </a:p>
          <a:p>
            <a:pPr lvl="0"/>
            <a:endParaRPr lang="en-GB" sz="1200" kern="1200" dirty="0">
              <a:solidFill>
                <a:schemeClr val="tx1"/>
              </a:solidFill>
              <a:effectLst/>
              <a:latin typeface="Arial" pitchFamily="34" charset="0"/>
              <a:ea typeface="+mn-ea"/>
              <a:cs typeface="+mn-cs"/>
            </a:endParaRPr>
          </a:p>
          <a:p>
            <a:r>
              <a:rPr lang="en-GB" b="1" dirty="0"/>
              <a:t>CCTV</a:t>
            </a:r>
          </a:p>
          <a:p>
            <a:r>
              <a:rPr lang="en-GB" b="1" dirty="0"/>
              <a:t>Closed-Circuit Television (CCTV)</a:t>
            </a:r>
            <a:r>
              <a:rPr lang="en-GB" dirty="0"/>
              <a:t> records activity within specific locations.</a:t>
            </a:r>
          </a:p>
          <a:p>
            <a:r>
              <a:rPr lang="en-GB" dirty="0"/>
              <a:t>Benefits:</a:t>
            </a:r>
          </a:p>
          <a:p>
            <a:r>
              <a:rPr lang="en-GB" dirty="0"/>
              <a:t>Deters crime </a:t>
            </a:r>
          </a:p>
          <a:p>
            <a:r>
              <a:rPr lang="en-GB" dirty="0"/>
              <a:t>Supports investigations </a:t>
            </a:r>
          </a:p>
          <a:p>
            <a:r>
              <a:rPr lang="en-GB" dirty="0"/>
              <a:t>Enhances physical security </a:t>
            </a:r>
          </a:p>
          <a:p>
            <a:r>
              <a:rPr lang="en-GB" dirty="0"/>
              <a:t>Challenges:</a:t>
            </a:r>
          </a:p>
          <a:p>
            <a:r>
              <a:rPr lang="en-GB" dirty="0"/>
              <a:t>Privacy concerns </a:t>
            </a:r>
          </a:p>
          <a:p>
            <a:r>
              <a:rPr lang="en-GB" dirty="0"/>
              <a:t>Data retention requirements </a:t>
            </a:r>
          </a:p>
          <a:p>
            <a:r>
              <a:rPr lang="en-GB" dirty="0"/>
              <a:t>GDPR considerations </a:t>
            </a:r>
          </a:p>
          <a:p>
            <a:br>
              <a:rPr lang="en-GB" dirty="0"/>
            </a:br>
            <a:endParaRPr lang="en-GB" dirty="0"/>
          </a:p>
          <a:p>
            <a:r>
              <a:rPr lang="en-GB" b="1" dirty="0"/>
              <a:t>Employee Monitoring</a:t>
            </a:r>
          </a:p>
          <a:p>
            <a:r>
              <a:rPr lang="en-GB" dirty="0"/>
              <a:t>Monitoring employee activity on organisational systems.</a:t>
            </a:r>
          </a:p>
          <a:p>
            <a:r>
              <a:rPr lang="en-GB" dirty="0"/>
              <a:t>Examples:</a:t>
            </a:r>
          </a:p>
          <a:p>
            <a:r>
              <a:rPr lang="en-GB" dirty="0"/>
              <a:t>Internet usage </a:t>
            </a:r>
          </a:p>
          <a:p>
            <a:r>
              <a:rPr lang="en-GB" dirty="0"/>
              <a:t>Application usage </a:t>
            </a:r>
          </a:p>
          <a:p>
            <a:r>
              <a:rPr lang="en-GB" dirty="0"/>
              <a:t>Login activity </a:t>
            </a:r>
          </a:p>
          <a:p>
            <a:r>
              <a:rPr lang="en-GB" dirty="0"/>
              <a:t>Benefits:</a:t>
            </a:r>
          </a:p>
          <a:p>
            <a:r>
              <a:rPr lang="en-GB" dirty="0"/>
              <a:t>Insider threat detection </a:t>
            </a:r>
          </a:p>
          <a:p>
            <a:r>
              <a:rPr lang="en-GB" dirty="0"/>
              <a:t>Compliance monitoring </a:t>
            </a:r>
          </a:p>
          <a:p>
            <a:r>
              <a:rPr lang="en-GB" dirty="0"/>
              <a:t>Risks:</a:t>
            </a:r>
          </a:p>
          <a:p>
            <a:r>
              <a:rPr lang="en-GB" dirty="0"/>
              <a:t>Reduced employee trust </a:t>
            </a:r>
          </a:p>
          <a:p>
            <a:r>
              <a:rPr lang="en-GB" dirty="0"/>
              <a:t>Ethical concerns </a:t>
            </a:r>
          </a:p>
          <a:p>
            <a:br>
              <a:rPr lang="en-GB" dirty="0"/>
            </a:br>
            <a:endParaRPr lang="en-GB" dirty="0"/>
          </a:p>
          <a:p>
            <a:r>
              <a:rPr lang="en-GB" b="1" dirty="0"/>
              <a:t>Keystroke Logging</a:t>
            </a:r>
          </a:p>
          <a:p>
            <a:r>
              <a:rPr lang="en-GB" dirty="0"/>
              <a:t>Records keyboard inputs.</a:t>
            </a:r>
          </a:p>
          <a:p>
            <a:r>
              <a:rPr lang="en-GB" dirty="0"/>
              <a:t>Benefits:</a:t>
            </a:r>
          </a:p>
          <a:p>
            <a:r>
              <a:rPr lang="en-GB" dirty="0"/>
              <a:t>Investigation support </a:t>
            </a:r>
          </a:p>
          <a:p>
            <a:r>
              <a:rPr lang="en-GB" dirty="0"/>
              <a:t>Detection of unauthorised activities </a:t>
            </a:r>
          </a:p>
          <a:p>
            <a:r>
              <a:rPr lang="en-GB" dirty="0"/>
              <a:t>Risks:</a:t>
            </a:r>
          </a:p>
          <a:p>
            <a:r>
              <a:rPr lang="en-GB" dirty="0"/>
              <a:t>Capturing passwords </a:t>
            </a:r>
          </a:p>
          <a:p>
            <a:r>
              <a:rPr lang="en-GB" dirty="0"/>
              <a:t>Monitoring personal communications </a:t>
            </a:r>
          </a:p>
          <a:p>
            <a:r>
              <a:rPr lang="en-GB" dirty="0"/>
              <a:t>Significant privacy concerns </a:t>
            </a:r>
          </a:p>
          <a:p>
            <a:br>
              <a:rPr lang="en-GB" dirty="0"/>
            </a:br>
            <a:endParaRPr lang="en-GB" dirty="0"/>
          </a:p>
          <a:p>
            <a:r>
              <a:rPr lang="en-GB" b="1" dirty="0"/>
              <a:t>Productivity Tracking</a:t>
            </a:r>
          </a:p>
          <a:p>
            <a:r>
              <a:rPr lang="en-GB" dirty="0"/>
              <a:t>Measures work performance.</a:t>
            </a:r>
          </a:p>
          <a:p>
            <a:r>
              <a:rPr lang="en-GB" dirty="0"/>
              <a:t>Examples:</a:t>
            </a:r>
          </a:p>
          <a:p>
            <a:r>
              <a:rPr lang="en-GB" dirty="0"/>
              <a:t>Screen activity </a:t>
            </a:r>
          </a:p>
          <a:p>
            <a:r>
              <a:rPr lang="en-GB" dirty="0"/>
              <a:t>Active time </a:t>
            </a:r>
          </a:p>
          <a:p>
            <a:r>
              <a:rPr lang="en-GB" dirty="0"/>
              <a:t>Task completion </a:t>
            </a:r>
          </a:p>
          <a:p>
            <a:r>
              <a:rPr lang="en-GB" dirty="0"/>
              <a:t>Benefits:</a:t>
            </a:r>
          </a:p>
          <a:p>
            <a:r>
              <a:rPr lang="en-GB" dirty="0"/>
              <a:t>Performance visibility </a:t>
            </a:r>
          </a:p>
          <a:p>
            <a:r>
              <a:rPr lang="en-GB" dirty="0"/>
              <a:t>Challenges:</a:t>
            </a:r>
          </a:p>
          <a:p>
            <a:r>
              <a:rPr lang="en-GB" dirty="0"/>
              <a:t>Can encourage quantity over quality </a:t>
            </a:r>
          </a:p>
          <a:p>
            <a:r>
              <a:rPr lang="en-GB" dirty="0"/>
              <a:t>May affect morale </a:t>
            </a:r>
          </a:p>
          <a:p>
            <a:br>
              <a:rPr lang="en-GB" dirty="0"/>
            </a:br>
            <a:endParaRPr lang="en-GB" dirty="0"/>
          </a:p>
          <a:p>
            <a:r>
              <a:rPr lang="en-GB" b="1" dirty="0"/>
              <a:t>AI Surveillance</a:t>
            </a:r>
          </a:p>
          <a:p>
            <a:r>
              <a:rPr lang="en-GB" dirty="0"/>
              <a:t>Uses artificial intelligence to analyse behaviour patterns.</a:t>
            </a:r>
          </a:p>
          <a:p>
            <a:r>
              <a:rPr lang="en-GB" dirty="0"/>
              <a:t>Examples:</a:t>
            </a:r>
          </a:p>
          <a:p>
            <a:r>
              <a:rPr lang="en-GB" dirty="0"/>
              <a:t>Behaviour analytics </a:t>
            </a:r>
          </a:p>
          <a:p>
            <a:r>
              <a:rPr lang="en-GB" dirty="0"/>
              <a:t>Facial recognition </a:t>
            </a:r>
          </a:p>
          <a:p>
            <a:r>
              <a:rPr lang="en-GB" dirty="0"/>
              <a:t>Employee risk scoring </a:t>
            </a:r>
          </a:p>
          <a:p>
            <a:r>
              <a:rPr lang="en-GB" dirty="0"/>
              <a:t>Benefits:</a:t>
            </a:r>
          </a:p>
          <a:p>
            <a:r>
              <a:rPr lang="en-GB" dirty="0"/>
              <a:t>Faster detection </a:t>
            </a:r>
          </a:p>
          <a:p>
            <a:r>
              <a:rPr lang="en-GB" dirty="0"/>
              <a:t>Large-scale monitoring </a:t>
            </a:r>
          </a:p>
          <a:p>
            <a:r>
              <a:rPr lang="en-GB" dirty="0"/>
              <a:t>Risks:</a:t>
            </a:r>
          </a:p>
          <a:p>
            <a:r>
              <a:rPr lang="en-GB" dirty="0"/>
              <a:t>False positives </a:t>
            </a:r>
          </a:p>
          <a:p>
            <a:r>
              <a:rPr lang="en-GB" dirty="0"/>
              <a:t>Algorithmic bias </a:t>
            </a:r>
          </a:p>
          <a:p>
            <a:r>
              <a:rPr lang="en-GB" dirty="0"/>
              <a:t>Ethical and legal concerns</a:t>
            </a:r>
          </a:p>
          <a:p>
            <a:pPr lvl="0"/>
            <a:endParaRPr lang="en-GB" sz="1200" kern="1200" dirty="0">
              <a:solidFill>
                <a:schemeClr val="tx1"/>
              </a:solidFill>
              <a:effectLst/>
              <a:latin typeface="Arial"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2965005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40990580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endParaRPr lang="en-GB" dirty="0"/>
          </a:p>
          <a:p>
            <a:endParaRPr lang="en-GB" sz="1200" b="1" kern="1200" dirty="0">
              <a:solidFill>
                <a:schemeClr val="tx1"/>
              </a:solidFill>
              <a:effectLst/>
              <a:latin typeface="Arial" pitchFamily="34" charset="0"/>
              <a:ea typeface="+mn-ea"/>
              <a:cs typeface="+mn-cs"/>
            </a:endParaRPr>
          </a:p>
          <a:p>
            <a:endParaRPr lang="en-GB" sz="1200" b="1"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SAMPLE ANSWERS</a:t>
            </a:r>
            <a:endParaRPr lang="en-GB" sz="1200" kern="1200" dirty="0">
              <a:solidFill>
                <a:schemeClr val="tx1"/>
              </a:solidFill>
              <a:effectLst/>
              <a:latin typeface="Arial" pitchFamily="34" charset="0"/>
              <a:ea typeface="+mn-ea"/>
              <a:cs typeface="+mn-cs"/>
            </a:endParaRPr>
          </a:p>
          <a:p>
            <a:endParaRPr lang="en-GB" sz="1200" b="1"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Q1 – Governance failures?</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Possible answers:</a:t>
            </a:r>
          </a:p>
          <a:p>
            <a:pPr lvl="0"/>
            <a:r>
              <a:rPr lang="en-GB" sz="1200" kern="1200" dirty="0">
                <a:solidFill>
                  <a:schemeClr val="tx1"/>
                </a:solidFill>
                <a:effectLst/>
                <a:latin typeface="Arial" pitchFamily="34" charset="0"/>
                <a:ea typeface="+mn-ea"/>
                <a:cs typeface="+mn-cs"/>
              </a:rPr>
              <a:t>weak privilege review </a:t>
            </a:r>
          </a:p>
          <a:p>
            <a:pPr lvl="0"/>
            <a:r>
              <a:rPr lang="en-GB" sz="1200" kern="1200" dirty="0">
                <a:solidFill>
                  <a:schemeClr val="tx1"/>
                </a:solidFill>
                <a:effectLst/>
                <a:latin typeface="Arial" pitchFamily="34" charset="0"/>
                <a:ea typeface="+mn-ea"/>
                <a:cs typeface="+mn-cs"/>
              </a:rPr>
              <a:t>excessive trust </a:t>
            </a:r>
          </a:p>
          <a:p>
            <a:pPr lvl="0"/>
            <a:r>
              <a:rPr lang="en-GB" sz="1200" kern="1200" dirty="0">
                <a:solidFill>
                  <a:schemeClr val="tx1"/>
                </a:solidFill>
                <a:effectLst/>
                <a:latin typeface="Arial" pitchFamily="34" charset="0"/>
                <a:ea typeface="+mn-ea"/>
                <a:cs typeface="+mn-cs"/>
              </a:rPr>
              <a:t>poor monitoring </a:t>
            </a:r>
          </a:p>
          <a:p>
            <a:pPr lvl="0"/>
            <a:r>
              <a:rPr lang="en-GB" sz="1200" kern="1200" dirty="0">
                <a:solidFill>
                  <a:schemeClr val="tx1"/>
                </a:solidFill>
                <a:effectLst/>
                <a:latin typeface="Arial" pitchFamily="34" charset="0"/>
                <a:ea typeface="+mn-ea"/>
                <a:cs typeface="+mn-cs"/>
              </a:rPr>
              <a:t>weak segregation of duties </a:t>
            </a:r>
          </a:p>
          <a:p>
            <a:br>
              <a:rPr lang="en-GB" sz="1200" kern="1200" dirty="0">
                <a:solidFill>
                  <a:schemeClr val="tx1"/>
                </a:solidFill>
                <a:effectLst/>
                <a:latin typeface="Arial" pitchFamily="34" charset="0"/>
                <a:ea typeface="+mn-ea"/>
                <a:cs typeface="+mn-cs"/>
              </a:rPr>
            </a:b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Q2 – Monitor trusted employees?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YES</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insider risk applies to everyone </a:t>
            </a:r>
          </a:p>
          <a:p>
            <a:pPr lvl="0"/>
            <a:r>
              <a:rPr lang="en-GB" sz="1200" kern="1200" dirty="0">
                <a:solidFill>
                  <a:schemeClr val="tx1"/>
                </a:solidFill>
                <a:effectLst/>
                <a:latin typeface="Arial" pitchFamily="34" charset="0"/>
                <a:ea typeface="+mn-ea"/>
                <a:cs typeface="+mn-cs"/>
              </a:rPr>
              <a:t>privilege misuse possible </a:t>
            </a:r>
          </a:p>
          <a:p>
            <a:r>
              <a:rPr lang="en-GB" sz="1200" b="1" kern="1200" dirty="0">
                <a:solidFill>
                  <a:schemeClr val="tx1"/>
                </a:solidFill>
                <a:effectLst/>
                <a:latin typeface="Arial" pitchFamily="34" charset="0"/>
                <a:ea typeface="+mn-ea"/>
                <a:cs typeface="+mn-cs"/>
              </a:rPr>
              <a:t>NO</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trust erosion </a:t>
            </a:r>
          </a:p>
          <a:p>
            <a:pPr lvl="0"/>
            <a:r>
              <a:rPr lang="en-GB" sz="1200" kern="1200" dirty="0">
                <a:solidFill>
                  <a:schemeClr val="tx1"/>
                </a:solidFill>
                <a:effectLst/>
                <a:latin typeface="Arial" pitchFamily="34" charset="0"/>
                <a:ea typeface="+mn-ea"/>
                <a:cs typeface="+mn-cs"/>
              </a:rPr>
              <a:t>morale impact </a:t>
            </a:r>
          </a:p>
          <a:p>
            <a:br>
              <a:rPr lang="en-GB" sz="1200" kern="1200" dirty="0">
                <a:solidFill>
                  <a:schemeClr val="tx1"/>
                </a:solidFill>
                <a:effectLst/>
                <a:latin typeface="Arial" pitchFamily="34" charset="0"/>
                <a:ea typeface="+mn-ea"/>
                <a:cs typeface="+mn-cs"/>
              </a:rPr>
            </a:b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Q3 – Technical or cultural?</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Strong answer:</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BOTH.</a:t>
            </a:r>
          </a:p>
          <a:p>
            <a:r>
              <a:rPr lang="en-GB" sz="1200" kern="1200" dirty="0">
                <a:solidFill>
                  <a:schemeClr val="tx1"/>
                </a:solidFill>
                <a:effectLst/>
                <a:latin typeface="Arial" pitchFamily="34" charset="0"/>
                <a:ea typeface="+mn-ea"/>
                <a:cs typeface="+mn-cs"/>
              </a:rPr>
              <a:t>Technical:</a:t>
            </a:r>
          </a:p>
          <a:p>
            <a:pPr lvl="0"/>
            <a:r>
              <a:rPr lang="en-GB" sz="1200" kern="1200" dirty="0">
                <a:solidFill>
                  <a:schemeClr val="tx1"/>
                </a:solidFill>
                <a:effectLst/>
                <a:latin typeface="Arial" pitchFamily="34" charset="0"/>
                <a:ea typeface="+mn-ea"/>
                <a:cs typeface="+mn-cs"/>
              </a:rPr>
              <a:t>excessive permissions </a:t>
            </a:r>
          </a:p>
          <a:p>
            <a:r>
              <a:rPr lang="en-GB" sz="1200" kern="1200" dirty="0">
                <a:solidFill>
                  <a:schemeClr val="tx1"/>
                </a:solidFill>
                <a:effectLst/>
                <a:latin typeface="Arial" pitchFamily="34" charset="0"/>
                <a:ea typeface="+mn-ea"/>
                <a:cs typeface="+mn-cs"/>
              </a:rPr>
              <a:t>Cultural:</a:t>
            </a:r>
          </a:p>
          <a:p>
            <a:pPr lvl="0"/>
            <a:r>
              <a:rPr lang="en-GB" sz="1200" kern="1200" dirty="0">
                <a:solidFill>
                  <a:schemeClr val="tx1"/>
                </a:solidFill>
                <a:effectLst/>
                <a:latin typeface="Arial" pitchFamily="34" charset="0"/>
                <a:ea typeface="+mn-ea"/>
                <a:cs typeface="+mn-cs"/>
              </a:rPr>
              <a:t>unquestioned trust </a:t>
            </a:r>
          </a:p>
          <a:p>
            <a:pPr lvl="0"/>
            <a:r>
              <a:rPr lang="en-GB" sz="1200" kern="1200" dirty="0">
                <a:solidFill>
                  <a:schemeClr val="tx1"/>
                </a:solidFill>
                <a:effectLst/>
                <a:latin typeface="Arial" pitchFamily="34" charset="0"/>
                <a:ea typeface="+mn-ea"/>
                <a:cs typeface="+mn-cs"/>
              </a:rPr>
              <a:t>weak accountability </a:t>
            </a:r>
          </a:p>
          <a:p>
            <a:br>
              <a:rPr lang="en-GB" sz="1200" kern="1200" dirty="0">
                <a:solidFill>
                  <a:schemeClr val="tx1"/>
                </a:solidFill>
                <a:effectLst/>
                <a:latin typeface="Arial" pitchFamily="34" charset="0"/>
                <a:ea typeface="+mn-ea"/>
                <a:cs typeface="+mn-cs"/>
              </a:rPr>
            </a:b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Q4 – Least privilege?</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Would:</a:t>
            </a:r>
          </a:p>
          <a:p>
            <a:pPr lvl="0"/>
            <a:r>
              <a:rPr lang="en-GB" sz="1200" kern="1200" dirty="0">
                <a:solidFill>
                  <a:schemeClr val="tx1"/>
                </a:solidFill>
                <a:effectLst/>
                <a:latin typeface="Arial" pitchFamily="34" charset="0"/>
                <a:ea typeface="+mn-ea"/>
                <a:cs typeface="+mn-cs"/>
              </a:rPr>
              <a:t>reduce exposure </a:t>
            </a:r>
          </a:p>
          <a:p>
            <a:pPr lvl="0"/>
            <a:r>
              <a:rPr lang="en-GB" sz="1200" kern="1200" dirty="0">
                <a:solidFill>
                  <a:schemeClr val="tx1"/>
                </a:solidFill>
                <a:effectLst/>
                <a:latin typeface="Arial" pitchFamily="34" charset="0"/>
                <a:ea typeface="+mn-ea"/>
                <a:cs typeface="+mn-cs"/>
              </a:rPr>
              <a:t>limit damage </a:t>
            </a:r>
          </a:p>
          <a:p>
            <a:pPr lvl="0"/>
            <a:r>
              <a:rPr lang="en-GB" sz="1200" kern="1200" dirty="0">
                <a:solidFill>
                  <a:schemeClr val="tx1"/>
                </a:solidFill>
                <a:effectLst/>
                <a:latin typeface="Arial" pitchFamily="34" charset="0"/>
                <a:ea typeface="+mn-ea"/>
                <a:cs typeface="+mn-cs"/>
              </a:rPr>
              <a:t>restrict unnecessary access </a:t>
            </a:r>
          </a:p>
          <a:p>
            <a:br>
              <a:rPr lang="en-GB" sz="1200" kern="1200" dirty="0">
                <a:solidFill>
                  <a:schemeClr val="tx1"/>
                </a:solidFill>
                <a:effectLst/>
                <a:latin typeface="Arial" pitchFamily="34" charset="0"/>
                <a:ea typeface="+mn-ea"/>
                <a:cs typeface="+mn-cs"/>
              </a:rPr>
            </a:b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Q5 – Could this happen elsewhere?</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Expected answer:</a:t>
            </a:r>
            <a:br>
              <a:rPr lang="en-GB" sz="1200" kern="1200" dirty="0">
                <a:solidFill>
                  <a:schemeClr val="tx1"/>
                </a:solidFill>
                <a:effectLst/>
                <a:latin typeface="Arial" pitchFamily="34" charset="0"/>
                <a:ea typeface="+mn-ea"/>
                <a:cs typeface="+mn-cs"/>
              </a:rPr>
            </a:br>
            <a:r>
              <a:rPr lang="en-GB" sz="1200" kern="1200" dirty="0">
                <a:solidFill>
                  <a:schemeClr val="tx1"/>
                </a:solidFill>
                <a:effectLst/>
                <a:latin typeface="Arial" pitchFamily="34" charset="0"/>
                <a:ea typeface="+mn-ea"/>
                <a:cs typeface="+mn-cs"/>
              </a:rPr>
              <a:t>YES.</a:t>
            </a:r>
          </a:p>
          <a:p>
            <a:r>
              <a:rPr lang="en-GB" sz="1200" kern="1200" dirty="0">
                <a:solidFill>
                  <a:schemeClr val="tx1"/>
                </a:solidFill>
                <a:effectLst/>
                <a:latin typeface="Arial" pitchFamily="34" charset="0"/>
                <a:ea typeface="+mn-ea"/>
                <a:cs typeface="+mn-cs"/>
              </a:rPr>
              <a:t>Especially:</a:t>
            </a:r>
          </a:p>
          <a:p>
            <a:pPr lvl="0"/>
            <a:r>
              <a:rPr lang="en-GB" sz="1200" kern="1200" dirty="0">
                <a:solidFill>
                  <a:schemeClr val="tx1"/>
                </a:solidFill>
                <a:effectLst/>
                <a:latin typeface="Arial" pitchFamily="34" charset="0"/>
                <a:ea typeface="+mn-ea"/>
                <a:cs typeface="+mn-cs"/>
              </a:rPr>
              <a:t>long-term employees </a:t>
            </a:r>
          </a:p>
          <a:p>
            <a:pPr lvl="0"/>
            <a:r>
              <a:rPr lang="en-GB" sz="1200" kern="1200" dirty="0">
                <a:solidFill>
                  <a:schemeClr val="tx1"/>
                </a:solidFill>
                <a:effectLst/>
                <a:latin typeface="Arial" pitchFamily="34" charset="0"/>
                <a:ea typeface="+mn-ea"/>
                <a:cs typeface="+mn-cs"/>
              </a:rPr>
              <a:t>privileged IT staff </a:t>
            </a:r>
          </a:p>
          <a:p>
            <a:r>
              <a:rPr lang="en-GB" sz="1200" kern="1200" dirty="0">
                <a:solidFill>
                  <a:schemeClr val="tx1"/>
                </a:solidFill>
                <a:effectLst/>
                <a:latin typeface="Arial" pitchFamily="34" charset="0"/>
                <a:ea typeface="+mn-ea"/>
                <a:cs typeface="+mn-cs"/>
              </a:rPr>
              <a:t>contractors </a:t>
            </a:r>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1453749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pitchFamily="34" charset="0"/>
                <a:ea typeface="+mn-ea"/>
                <a:cs typeface="+mn-cs"/>
              </a:rPr>
              <a:t>“Will employees cooperate?” </a:t>
            </a:r>
          </a:p>
          <a:p>
            <a:pPr lvl="0"/>
            <a:r>
              <a:rPr lang="en-GB" sz="1200" kern="1200" dirty="0">
                <a:solidFill>
                  <a:schemeClr val="tx1"/>
                </a:solidFill>
                <a:effectLst/>
                <a:latin typeface="Arial" pitchFamily="34" charset="0"/>
                <a:ea typeface="+mn-ea"/>
                <a:cs typeface="+mn-cs"/>
              </a:rPr>
              <a:t>“How much monitoring is too much?” </a:t>
            </a:r>
          </a:p>
          <a:p>
            <a:pPr lvl="0"/>
            <a:r>
              <a:rPr lang="en-GB" sz="1200" kern="1200" dirty="0">
                <a:solidFill>
                  <a:schemeClr val="tx1"/>
                </a:solidFill>
                <a:effectLst/>
                <a:latin typeface="Arial" pitchFamily="34" charset="0"/>
                <a:ea typeface="+mn-ea"/>
                <a:cs typeface="+mn-cs"/>
              </a:rPr>
              <a:t>“Would leadership support this?” </a:t>
            </a:r>
          </a:p>
          <a:p>
            <a:r>
              <a:rPr lang="en-GB" sz="1200" kern="1200" dirty="0">
                <a:solidFill>
                  <a:schemeClr val="tx1"/>
                </a:solidFill>
                <a:effectLst/>
                <a:latin typeface="Arial" pitchFamily="34" charset="0"/>
                <a:ea typeface="+mn-ea"/>
                <a:cs typeface="+mn-cs"/>
              </a:rPr>
              <a:t>“Can culture really change?” </a:t>
            </a:r>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363790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1833106-9737-4595-9ACB-992D25D38FC8}" type="slidenum">
              <a:rPr lang="en-US" altLang="en-US">
                <a:latin typeface="Times New Roman" panose="02020603050405020304" pitchFamily="18" charset="0"/>
              </a:rPr>
              <a:pPr eaLnBrk="1" hangingPunct="1"/>
              <a:t>19</a:t>
            </a:fld>
            <a:endParaRPr lang="en-US" altLang="en-US">
              <a:latin typeface="Times New Roman" panose="02020603050405020304" pitchFamily="18" charset="0"/>
            </a:endParaRPr>
          </a:p>
        </p:txBody>
      </p:sp>
      <p:sp>
        <p:nvSpPr>
          <p:cNvPr id="105475"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p:txBody>
          <a:bodyPr>
            <a:normAutofit lnSpcReduction="10000"/>
          </a:bodyPr>
          <a:lstStyle/>
          <a:p>
            <a:r>
              <a:rPr lang="en-GB" sz="1200" kern="1200" dirty="0">
                <a:solidFill>
                  <a:schemeClr val="tx1"/>
                </a:solidFill>
                <a:effectLst/>
                <a:latin typeface="Arial" pitchFamily="34" charset="0"/>
                <a:ea typeface="+mn-ea"/>
                <a:cs typeface="+mn-cs"/>
              </a:rPr>
              <a:t>Modern organisations increasingly expose:</a:t>
            </a:r>
          </a:p>
          <a:p>
            <a:pPr lvl="0"/>
            <a:r>
              <a:rPr lang="en-GB" sz="1200" kern="1200" dirty="0">
                <a:solidFill>
                  <a:schemeClr val="tx1"/>
                </a:solidFill>
                <a:effectLst/>
                <a:latin typeface="Arial" pitchFamily="34" charset="0"/>
                <a:ea typeface="+mn-ea"/>
                <a:cs typeface="+mn-cs"/>
              </a:rPr>
              <a:t>physical systems </a:t>
            </a:r>
          </a:p>
          <a:p>
            <a:pPr lvl="0"/>
            <a:r>
              <a:rPr lang="en-GB" sz="1200" kern="1200" dirty="0">
                <a:solidFill>
                  <a:schemeClr val="tx1"/>
                </a:solidFill>
                <a:effectLst/>
                <a:latin typeface="Arial" pitchFamily="34" charset="0"/>
                <a:ea typeface="+mn-ea"/>
                <a:cs typeface="+mn-cs"/>
              </a:rPr>
              <a:t>operational systems </a:t>
            </a:r>
          </a:p>
          <a:p>
            <a:pPr lvl="0"/>
            <a:r>
              <a:rPr lang="en-GB" sz="1200" kern="1200" dirty="0">
                <a:solidFill>
                  <a:schemeClr val="tx1"/>
                </a:solidFill>
                <a:effectLst/>
                <a:latin typeface="Arial" pitchFamily="34" charset="0"/>
                <a:ea typeface="+mn-ea"/>
                <a:cs typeface="+mn-cs"/>
              </a:rPr>
              <a:t>facilities </a:t>
            </a:r>
          </a:p>
          <a:p>
            <a:r>
              <a:rPr lang="en-GB" sz="1200" kern="1200" dirty="0">
                <a:solidFill>
                  <a:schemeClr val="tx1"/>
                </a:solidFill>
                <a:effectLst/>
                <a:latin typeface="Arial" pitchFamily="34" charset="0"/>
                <a:ea typeface="+mn-ea"/>
                <a:cs typeface="+mn-cs"/>
              </a:rPr>
              <a:t>to cyber risks.</a:t>
            </a:r>
          </a:p>
          <a:p>
            <a:endParaRPr lang="en-GB" sz="1200" kern="1200" dirty="0">
              <a:solidFill>
                <a:schemeClr val="tx1"/>
              </a:solidFill>
              <a:effectLst/>
              <a:latin typeface="Arial" pitchFamily="34" charset="0"/>
              <a:ea typeface="+mn-ea"/>
              <a:cs typeface="+mn-cs"/>
            </a:endParaRPr>
          </a:p>
          <a:p>
            <a:r>
              <a:rPr lang="en-GB" dirty="0"/>
              <a:t>Every connected device becomes part of the organisation's attack surface. Smart buildings improve efficiency and security, but they also introduce new cyber, privacy and compliance risks that must be managed effectively.</a:t>
            </a:r>
            <a:endParaRPr lang="en-GB" sz="1200" kern="1200" dirty="0">
              <a:solidFill>
                <a:schemeClr val="tx1"/>
              </a:solidFill>
              <a:effectLst/>
              <a:latin typeface="Arial" pitchFamily="34" charset="0"/>
              <a:ea typeface="+mn-ea"/>
              <a:cs typeface="+mn-cs"/>
            </a:endParaRPr>
          </a:p>
          <a:p>
            <a:endParaRPr lang="en-GB" sz="1200" kern="1200" dirty="0">
              <a:solidFill>
                <a:schemeClr val="tx1"/>
              </a:solidFill>
              <a:effectLst/>
              <a:latin typeface="Arial" pitchFamily="34" charset="0"/>
              <a:ea typeface="+mn-ea"/>
              <a:cs typeface="+mn-cs"/>
            </a:endParaRPr>
          </a:p>
          <a:p>
            <a:pPr lvl="0"/>
            <a:endParaRPr lang="en-US" altLang="en-US" sz="2400" kern="0" dirty="0">
              <a:solidFill>
                <a:srgbClr val="222222"/>
              </a:solidFill>
              <a:latin typeface="Arial"/>
            </a:endParaRPr>
          </a:p>
          <a:p>
            <a:r>
              <a:rPr lang="en-GB" sz="1200" b="1" kern="1200" dirty="0">
                <a:solidFill>
                  <a:schemeClr val="tx1"/>
                </a:solidFill>
                <a:effectLst/>
                <a:latin typeface="Arial" pitchFamily="34" charset="0"/>
                <a:ea typeface="+mn-ea"/>
                <a:cs typeface="+mn-cs"/>
              </a:rPr>
              <a:t>SAMPLE ANSWERS</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YES:</a:t>
            </a:r>
          </a:p>
          <a:p>
            <a:pPr lvl="0"/>
            <a:r>
              <a:rPr lang="en-GB" sz="1200" kern="1200" dirty="0">
                <a:solidFill>
                  <a:schemeClr val="tx1"/>
                </a:solidFill>
                <a:effectLst/>
                <a:latin typeface="Arial" pitchFamily="34" charset="0"/>
                <a:ea typeface="+mn-ea"/>
                <a:cs typeface="+mn-cs"/>
              </a:rPr>
              <a:t>hospital systems </a:t>
            </a:r>
          </a:p>
          <a:p>
            <a:pPr lvl="0"/>
            <a:r>
              <a:rPr lang="en-GB" sz="1200" kern="1200" dirty="0">
                <a:solidFill>
                  <a:schemeClr val="tx1"/>
                </a:solidFill>
                <a:effectLst/>
                <a:latin typeface="Arial" pitchFamily="34" charset="0"/>
                <a:ea typeface="+mn-ea"/>
                <a:cs typeface="+mn-cs"/>
              </a:rPr>
              <a:t>industrial environments </a:t>
            </a:r>
          </a:p>
          <a:p>
            <a:pPr lvl="0"/>
            <a:r>
              <a:rPr lang="en-GB" sz="1200" kern="1200" dirty="0">
                <a:solidFill>
                  <a:schemeClr val="tx1"/>
                </a:solidFill>
                <a:effectLst/>
                <a:latin typeface="Arial" pitchFamily="34" charset="0"/>
                <a:ea typeface="+mn-ea"/>
                <a:cs typeface="+mn-cs"/>
              </a:rPr>
              <a:t>smart infrastructure </a:t>
            </a:r>
          </a:p>
          <a:p>
            <a:pPr lvl="0"/>
            <a:r>
              <a:rPr lang="en-GB" sz="1200" kern="1200" dirty="0">
                <a:solidFill>
                  <a:schemeClr val="tx1"/>
                </a:solidFill>
                <a:effectLst/>
                <a:latin typeface="Arial" pitchFamily="34" charset="0"/>
                <a:ea typeface="+mn-ea"/>
                <a:cs typeface="+mn-cs"/>
              </a:rPr>
              <a:t>building management systems </a:t>
            </a:r>
          </a:p>
          <a:p>
            <a:pPr lvl="0"/>
            <a:endParaRPr lang="en-GB" sz="1200" kern="1200" dirty="0">
              <a:solidFill>
                <a:schemeClr val="tx1"/>
              </a:solidFill>
              <a:effectLst/>
              <a:latin typeface="Arial" pitchFamily="34" charset="0"/>
              <a:ea typeface="+mn-ea"/>
              <a:cs typeface="+mn-cs"/>
            </a:endParaRPr>
          </a:p>
          <a:p>
            <a:r>
              <a:rPr lang="en-GB" b="1" dirty="0"/>
              <a:t>IoT (Internet of Things)</a:t>
            </a:r>
            <a:endParaRPr lang="en-GB" dirty="0"/>
          </a:p>
          <a:p>
            <a:r>
              <a:rPr lang="en-GB" dirty="0"/>
              <a:t>A device connected to a network that can collect, transmit or receive data.</a:t>
            </a:r>
          </a:p>
          <a:p>
            <a:r>
              <a:rPr lang="en-GB" dirty="0"/>
              <a:t>Examples:</a:t>
            </a:r>
          </a:p>
          <a:p>
            <a:r>
              <a:rPr lang="en-GB" dirty="0"/>
              <a:t>CCTV cameras </a:t>
            </a:r>
          </a:p>
          <a:p>
            <a:r>
              <a:rPr lang="en-GB" dirty="0"/>
              <a:t>Smart locks </a:t>
            </a:r>
          </a:p>
          <a:p>
            <a:r>
              <a:rPr lang="en-GB" dirty="0"/>
              <a:t>Smart printers </a:t>
            </a:r>
          </a:p>
          <a:p>
            <a:r>
              <a:rPr lang="en-GB" dirty="0"/>
              <a:t>Smart lighting </a:t>
            </a:r>
          </a:p>
          <a:p>
            <a:r>
              <a:rPr lang="en-GB" dirty="0"/>
              <a:t>HVAC systems </a:t>
            </a:r>
          </a:p>
          <a:p>
            <a:br>
              <a:rPr lang="en-GB" dirty="0"/>
            </a:br>
            <a:endParaRPr lang="en-GB" dirty="0"/>
          </a:p>
          <a:p>
            <a:r>
              <a:rPr lang="en-GB" b="1" dirty="0"/>
              <a:t>Real-World Example</a:t>
            </a:r>
          </a:p>
          <a:p>
            <a:r>
              <a:rPr lang="en-GB" b="1" dirty="0"/>
              <a:t>Casino Fish Tank Attack</a:t>
            </a:r>
          </a:p>
          <a:p>
            <a:r>
              <a:rPr lang="en-GB" dirty="0"/>
              <a:t>Attackers gained access to a casino network through a smart fish tank thermometer connected to the network.</a:t>
            </a:r>
          </a:p>
          <a:p>
            <a:r>
              <a:rPr lang="en-GB" dirty="0"/>
              <a:t>Discuss:</a:t>
            </a:r>
          </a:p>
          <a:p>
            <a:r>
              <a:rPr lang="en-GB" dirty="0"/>
              <a:t>"Would you consider a fish tank a cybersecurity risk?"</a:t>
            </a:r>
          </a:p>
          <a:p>
            <a:pPr lvl="0"/>
            <a:endParaRPr lang="en-GB" sz="1200" kern="1200" dirty="0">
              <a:solidFill>
                <a:schemeClr val="tx1"/>
              </a:solidFill>
              <a:effectLst/>
              <a:latin typeface="Arial" pitchFamily="34" charset="0"/>
              <a:ea typeface="+mn-ea"/>
              <a:cs typeface="+mn-cs"/>
            </a:endParaRPr>
          </a:p>
          <a:p>
            <a:pPr lvl="0"/>
            <a:endParaRPr lang="en-US" altLang="en-US" sz="2400" kern="0" dirty="0">
              <a:solidFill>
                <a:srgbClr val="222222"/>
              </a:solidFill>
              <a:latin typeface="Arial"/>
            </a:endParaRPr>
          </a:p>
          <a:p>
            <a:pPr lvl="0"/>
            <a:endParaRPr lang="en-US" altLang="en-US" sz="2400" kern="0" dirty="0">
              <a:solidFill>
                <a:srgbClr val="222222"/>
              </a:solidFill>
              <a:latin typeface="Arial"/>
            </a:endParaRPr>
          </a:p>
        </p:txBody>
      </p:sp>
    </p:spTree>
    <p:extLst>
      <p:ext uri="{BB962C8B-B14F-4D97-AF65-F5344CB8AC3E}">
        <p14:creationId xmlns:p14="http://schemas.microsoft.com/office/powerpoint/2010/main" val="3664111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42268778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88B9D-FA7E-2E8D-A50D-506FC6E59F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FD1B44-E178-C1AB-3CE7-2854573B70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2C8149-CE3C-3831-E3A7-CAD780B4F85A}"/>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4C620E78-8EE2-F78D-18B8-09A4E94F8EA8}"/>
              </a:ext>
            </a:extLst>
          </p:cNvPr>
          <p:cNvSpPr>
            <a:spLocks noGrp="1"/>
          </p:cNvSpPr>
          <p:nvPr>
            <p:ph type="sldNum" sz="quarter" idx="5"/>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1169580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B92FC-C870-6117-C5B1-148D2BE4E3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8872A1-41A7-E844-4972-0399385D99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280BA6-4B56-4063-2AD8-4CFBFDCF8F47}"/>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6F9A7BA-5A10-A5FC-18EC-0CE2E41C1F32}"/>
              </a:ext>
            </a:extLst>
          </p:cNvPr>
          <p:cNvSpPr>
            <a:spLocks noGrp="1"/>
          </p:cNvSpPr>
          <p:nvPr>
            <p:ph type="sldNum" sz="quarter" idx="5"/>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3631765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B1312-9B26-DAE7-8703-3C4081C759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502A2D-EF1E-0026-49DC-9209F64294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6C08BE-F9ED-E237-B76C-1EFD4C2399B7}"/>
              </a:ext>
            </a:extLst>
          </p:cNvPr>
          <p:cNvSpPr>
            <a:spLocks noGrp="1"/>
          </p:cNvSpPr>
          <p:nvPr>
            <p:ph type="body" idx="1"/>
          </p:nvPr>
        </p:nvSpPr>
        <p:spPr/>
        <p:txBody>
          <a:bodyPr>
            <a:normAutofit fontScale="92500" lnSpcReduction="20000"/>
          </a:bodyPr>
          <a:lstStyle/>
          <a:p>
            <a:r>
              <a:rPr lang="en-GB" sz="1200" b="1" kern="1200" dirty="0">
                <a:solidFill>
                  <a:schemeClr val="tx1"/>
                </a:solidFill>
                <a:effectLst/>
                <a:latin typeface="Arial" pitchFamily="34" charset="0"/>
                <a:ea typeface="+mn-ea"/>
                <a:cs typeface="+mn-cs"/>
              </a:rPr>
              <a:t>Debrief Questions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Question 1</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Which section appeared most frequently?</a:t>
            </a:r>
          </a:p>
          <a:p>
            <a:r>
              <a:rPr lang="en-GB" sz="1200" kern="1200" dirty="0">
                <a:solidFill>
                  <a:schemeClr val="tx1"/>
                </a:solidFill>
                <a:effectLst/>
                <a:latin typeface="Arial" pitchFamily="34" charset="0"/>
                <a:ea typeface="+mn-ea"/>
                <a:cs typeface="+mn-cs"/>
              </a:rPr>
              <a:t>Expected:</a:t>
            </a:r>
          </a:p>
          <a:p>
            <a:r>
              <a:rPr lang="en-GB" sz="1200" kern="1200" dirty="0">
                <a:solidFill>
                  <a:schemeClr val="tx1"/>
                </a:solidFill>
                <a:effectLst/>
                <a:latin typeface="Arial" pitchFamily="34" charset="0"/>
                <a:ea typeface="+mn-ea"/>
                <a:cs typeface="+mn-cs"/>
              </a:rPr>
              <a:t>Physical Security</a:t>
            </a:r>
          </a:p>
          <a:p>
            <a:r>
              <a:rPr lang="en-GB" sz="1200" kern="1200" dirty="0">
                <a:solidFill>
                  <a:schemeClr val="tx1"/>
                </a:solidFill>
                <a:effectLst/>
                <a:latin typeface="Arial" pitchFamily="34" charset="0"/>
                <a:ea typeface="+mn-ea"/>
                <a:cs typeface="+mn-cs"/>
              </a:rPr>
              <a:t>Insider Threats</a:t>
            </a:r>
          </a:p>
          <a:p>
            <a:r>
              <a:rPr lang="en-GB" sz="1200" kern="1200" dirty="0">
                <a:solidFill>
                  <a:schemeClr val="tx1"/>
                </a:solidFill>
                <a:effectLst/>
                <a:latin typeface="Arial" pitchFamily="34" charset="0"/>
                <a:ea typeface="+mn-ea"/>
                <a:cs typeface="+mn-cs"/>
              </a:rPr>
              <a:t>Social Engineering</a:t>
            </a:r>
          </a:p>
          <a:p>
            <a:r>
              <a:rPr lang="en-GB" sz="1200" kern="1200" dirty="0">
                <a:solidFill>
                  <a:schemeClr val="tx1"/>
                </a:solidFill>
                <a:effectLst/>
                <a:latin typeface="Arial" pitchFamily="34" charset="0"/>
                <a:ea typeface="+mn-ea"/>
                <a:cs typeface="+mn-cs"/>
              </a:rPr>
              <a:t> </a:t>
            </a:r>
          </a:p>
          <a:p>
            <a:r>
              <a:rPr lang="en-GB" sz="1200" b="1" kern="1200" dirty="0">
                <a:solidFill>
                  <a:schemeClr val="tx1"/>
                </a:solidFill>
                <a:effectLst/>
                <a:latin typeface="Arial" pitchFamily="34" charset="0"/>
                <a:ea typeface="+mn-ea"/>
                <a:cs typeface="+mn-cs"/>
              </a:rPr>
              <a:t>Question 2</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Which section was most often forgotten?</a:t>
            </a:r>
          </a:p>
          <a:p>
            <a:r>
              <a:rPr lang="en-GB" sz="1200" kern="1200" dirty="0">
                <a:solidFill>
                  <a:schemeClr val="tx1"/>
                </a:solidFill>
                <a:effectLst/>
                <a:latin typeface="Arial" pitchFamily="34" charset="0"/>
                <a:ea typeface="+mn-ea"/>
                <a:cs typeface="+mn-cs"/>
              </a:rPr>
              <a:t>Usually:</a:t>
            </a:r>
          </a:p>
          <a:p>
            <a:r>
              <a:rPr lang="en-GB" sz="1200" kern="1200" dirty="0">
                <a:solidFill>
                  <a:schemeClr val="tx1"/>
                </a:solidFill>
                <a:effectLst/>
                <a:latin typeface="Arial" pitchFamily="34" charset="0"/>
                <a:ea typeface="+mn-ea"/>
                <a:cs typeface="+mn-cs"/>
              </a:rPr>
              <a:t>Compliance</a:t>
            </a:r>
          </a:p>
          <a:p>
            <a:r>
              <a:rPr lang="en-GB" sz="1200" kern="1200" dirty="0">
                <a:solidFill>
                  <a:schemeClr val="tx1"/>
                </a:solidFill>
                <a:effectLst/>
                <a:latin typeface="Arial" pitchFamily="34" charset="0"/>
                <a:ea typeface="+mn-ea"/>
                <a:cs typeface="+mn-cs"/>
              </a:rPr>
              <a:t>Roles &amp; Responsibilities</a:t>
            </a:r>
          </a:p>
          <a:p>
            <a:r>
              <a:rPr lang="en-GB" sz="1200" kern="1200" dirty="0">
                <a:solidFill>
                  <a:schemeClr val="tx1"/>
                </a:solidFill>
                <a:effectLst/>
                <a:latin typeface="Arial" pitchFamily="34" charset="0"/>
                <a:ea typeface="+mn-ea"/>
                <a:cs typeface="+mn-cs"/>
              </a:rPr>
              <a:t>Security Culture</a:t>
            </a:r>
          </a:p>
          <a:p>
            <a:r>
              <a:rPr lang="en-GB" sz="1200" kern="1200" dirty="0">
                <a:solidFill>
                  <a:schemeClr val="tx1"/>
                </a:solidFill>
                <a:effectLst/>
                <a:latin typeface="Arial" pitchFamily="34" charset="0"/>
                <a:ea typeface="+mn-ea"/>
                <a:cs typeface="+mn-cs"/>
              </a:rPr>
              <a:t> </a:t>
            </a:r>
          </a:p>
          <a:p>
            <a:r>
              <a:rPr lang="en-GB" sz="1200" b="1" kern="1200" dirty="0">
                <a:solidFill>
                  <a:schemeClr val="tx1"/>
                </a:solidFill>
                <a:effectLst/>
                <a:latin typeface="Arial" pitchFamily="34" charset="0"/>
                <a:ea typeface="+mn-ea"/>
                <a:cs typeface="+mn-cs"/>
              </a:rPr>
              <a:t>Question 3</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Why is planning a report structure important before writing?</a:t>
            </a:r>
          </a:p>
          <a:p>
            <a:r>
              <a:rPr lang="en-GB" sz="1200" b="1" kern="1200" dirty="0">
                <a:solidFill>
                  <a:schemeClr val="tx1"/>
                </a:solidFill>
                <a:effectLst/>
                <a:latin typeface="Arial" pitchFamily="34" charset="0"/>
                <a:ea typeface="+mn-ea"/>
                <a:cs typeface="+mn-cs"/>
              </a:rPr>
              <a:t>Sample Answer</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Improves organisation </a:t>
            </a:r>
          </a:p>
          <a:p>
            <a:pPr lvl="0"/>
            <a:r>
              <a:rPr lang="en-GB" sz="1200" kern="1200" dirty="0">
                <a:solidFill>
                  <a:schemeClr val="tx1"/>
                </a:solidFill>
                <a:effectLst/>
                <a:latin typeface="Arial" pitchFamily="34" charset="0"/>
                <a:ea typeface="+mn-ea"/>
                <a:cs typeface="+mn-cs"/>
              </a:rPr>
              <a:t>Avoids missing critical content </a:t>
            </a:r>
          </a:p>
          <a:p>
            <a:pPr lvl="0"/>
            <a:r>
              <a:rPr lang="en-GB" sz="1200" kern="1200" dirty="0">
                <a:solidFill>
                  <a:schemeClr val="tx1"/>
                </a:solidFill>
                <a:effectLst/>
                <a:latin typeface="Arial" pitchFamily="34" charset="0"/>
                <a:ea typeface="+mn-ea"/>
                <a:cs typeface="+mn-cs"/>
              </a:rPr>
              <a:t>Supports logical flow </a:t>
            </a:r>
          </a:p>
          <a:p>
            <a:pPr lvl="0"/>
            <a:r>
              <a:rPr lang="en-GB" sz="1200" kern="1200" dirty="0">
                <a:solidFill>
                  <a:schemeClr val="tx1"/>
                </a:solidFill>
                <a:effectLst/>
                <a:latin typeface="Arial" pitchFamily="34" charset="0"/>
                <a:ea typeface="+mn-ea"/>
                <a:cs typeface="+mn-cs"/>
              </a:rPr>
              <a:t>Improves report quality</a:t>
            </a:r>
          </a:p>
          <a:p>
            <a:endParaRPr lang="en-GB" dirty="0"/>
          </a:p>
        </p:txBody>
      </p:sp>
      <p:sp>
        <p:nvSpPr>
          <p:cNvPr id="4" name="Slide Number Placeholder 3">
            <a:extLst>
              <a:ext uri="{FF2B5EF4-FFF2-40B4-BE49-F238E27FC236}">
                <a16:creationId xmlns:a16="http://schemas.microsoft.com/office/drawing/2014/main" id="{06B21C27-1B8C-7C7A-E6B9-8D2AF8945145}"/>
              </a:ext>
            </a:extLst>
          </p:cNvPr>
          <p:cNvSpPr>
            <a:spLocks noGrp="1"/>
          </p:cNvSpPr>
          <p:nvPr>
            <p:ph type="sldNum" sz="quarter" idx="5"/>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42358691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BB8C3-E6ED-DE55-E7E8-1347DA2144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56F50B-681E-3F88-6550-CBECE258DE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104AF4-234A-144D-8376-7F22686E2F56}"/>
              </a:ext>
            </a:extLst>
          </p:cNvPr>
          <p:cNvSpPr>
            <a:spLocks noGrp="1"/>
          </p:cNvSpPr>
          <p:nvPr>
            <p:ph type="body" idx="1"/>
          </p:nvPr>
        </p:nvSpPr>
        <p:spPr/>
        <p:txBody>
          <a:bodyPr>
            <a:normAutofit fontScale="92500" lnSpcReduction="20000"/>
          </a:bodyPr>
          <a:lstStyle/>
          <a:p>
            <a:r>
              <a:rPr lang="en-GB" sz="1200" b="1" kern="1200" dirty="0">
                <a:solidFill>
                  <a:schemeClr val="tx1"/>
                </a:solidFill>
                <a:effectLst/>
                <a:latin typeface="Arial" pitchFamily="34" charset="0"/>
                <a:ea typeface="+mn-ea"/>
                <a:cs typeface="+mn-cs"/>
              </a:rPr>
              <a:t>Debrief Questions</a:t>
            </a:r>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Question 1</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Which section appeared most frequently?</a:t>
            </a:r>
          </a:p>
          <a:p>
            <a:r>
              <a:rPr lang="en-GB" sz="1200" kern="1200" dirty="0">
                <a:solidFill>
                  <a:schemeClr val="tx1"/>
                </a:solidFill>
                <a:effectLst/>
                <a:latin typeface="Arial" pitchFamily="34" charset="0"/>
                <a:ea typeface="+mn-ea"/>
                <a:cs typeface="+mn-cs"/>
              </a:rPr>
              <a:t>Expected:</a:t>
            </a:r>
          </a:p>
          <a:p>
            <a:r>
              <a:rPr lang="en-GB" sz="1200" kern="1200" dirty="0">
                <a:solidFill>
                  <a:schemeClr val="tx1"/>
                </a:solidFill>
                <a:effectLst/>
                <a:latin typeface="Arial" pitchFamily="34" charset="0"/>
                <a:ea typeface="+mn-ea"/>
                <a:cs typeface="+mn-cs"/>
              </a:rPr>
              <a:t>Physical Security</a:t>
            </a:r>
          </a:p>
          <a:p>
            <a:r>
              <a:rPr lang="en-GB" sz="1200" kern="1200" dirty="0">
                <a:solidFill>
                  <a:schemeClr val="tx1"/>
                </a:solidFill>
                <a:effectLst/>
                <a:latin typeface="Arial" pitchFamily="34" charset="0"/>
                <a:ea typeface="+mn-ea"/>
                <a:cs typeface="+mn-cs"/>
              </a:rPr>
              <a:t>Insider Threats</a:t>
            </a:r>
          </a:p>
          <a:p>
            <a:r>
              <a:rPr lang="en-GB" sz="1200" kern="1200" dirty="0">
                <a:solidFill>
                  <a:schemeClr val="tx1"/>
                </a:solidFill>
                <a:effectLst/>
                <a:latin typeface="Arial" pitchFamily="34" charset="0"/>
                <a:ea typeface="+mn-ea"/>
                <a:cs typeface="+mn-cs"/>
              </a:rPr>
              <a:t>Social Engineering</a:t>
            </a:r>
          </a:p>
          <a:p>
            <a:r>
              <a:rPr lang="en-GB" sz="1200" kern="1200" dirty="0">
                <a:solidFill>
                  <a:schemeClr val="tx1"/>
                </a:solidFill>
                <a:effectLst/>
                <a:latin typeface="Arial" pitchFamily="34" charset="0"/>
                <a:ea typeface="+mn-ea"/>
                <a:cs typeface="+mn-cs"/>
              </a:rPr>
              <a:t> </a:t>
            </a:r>
          </a:p>
          <a:p>
            <a:r>
              <a:rPr lang="en-GB" sz="1200" b="1" kern="1200" dirty="0">
                <a:solidFill>
                  <a:schemeClr val="tx1"/>
                </a:solidFill>
                <a:effectLst/>
                <a:latin typeface="Arial" pitchFamily="34" charset="0"/>
                <a:ea typeface="+mn-ea"/>
                <a:cs typeface="+mn-cs"/>
              </a:rPr>
              <a:t>Question 2</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Which section was most often forgotten?</a:t>
            </a:r>
          </a:p>
          <a:p>
            <a:r>
              <a:rPr lang="en-GB" sz="1200" kern="1200" dirty="0">
                <a:solidFill>
                  <a:schemeClr val="tx1"/>
                </a:solidFill>
                <a:effectLst/>
                <a:latin typeface="Arial" pitchFamily="34" charset="0"/>
                <a:ea typeface="+mn-ea"/>
                <a:cs typeface="+mn-cs"/>
              </a:rPr>
              <a:t>Usually:</a:t>
            </a:r>
          </a:p>
          <a:p>
            <a:r>
              <a:rPr lang="en-GB" sz="1200" kern="1200" dirty="0">
                <a:solidFill>
                  <a:schemeClr val="tx1"/>
                </a:solidFill>
                <a:effectLst/>
                <a:latin typeface="Arial" pitchFamily="34" charset="0"/>
                <a:ea typeface="+mn-ea"/>
                <a:cs typeface="+mn-cs"/>
              </a:rPr>
              <a:t>Compliance</a:t>
            </a:r>
          </a:p>
          <a:p>
            <a:r>
              <a:rPr lang="en-GB" sz="1200" kern="1200" dirty="0">
                <a:solidFill>
                  <a:schemeClr val="tx1"/>
                </a:solidFill>
                <a:effectLst/>
                <a:latin typeface="Arial" pitchFamily="34" charset="0"/>
                <a:ea typeface="+mn-ea"/>
                <a:cs typeface="+mn-cs"/>
              </a:rPr>
              <a:t>Roles &amp; Responsibilities</a:t>
            </a:r>
          </a:p>
          <a:p>
            <a:r>
              <a:rPr lang="en-GB" sz="1200" kern="1200" dirty="0">
                <a:solidFill>
                  <a:schemeClr val="tx1"/>
                </a:solidFill>
                <a:effectLst/>
                <a:latin typeface="Arial" pitchFamily="34" charset="0"/>
                <a:ea typeface="+mn-ea"/>
                <a:cs typeface="+mn-cs"/>
              </a:rPr>
              <a:t>Security Culture</a:t>
            </a:r>
          </a:p>
          <a:p>
            <a:r>
              <a:rPr lang="en-GB" sz="1200" kern="1200" dirty="0">
                <a:solidFill>
                  <a:schemeClr val="tx1"/>
                </a:solidFill>
                <a:effectLst/>
                <a:latin typeface="Arial" pitchFamily="34" charset="0"/>
                <a:ea typeface="+mn-ea"/>
                <a:cs typeface="+mn-cs"/>
              </a:rPr>
              <a:t> </a:t>
            </a:r>
          </a:p>
          <a:p>
            <a:r>
              <a:rPr lang="en-GB" sz="1200" b="1" kern="1200" dirty="0">
                <a:solidFill>
                  <a:schemeClr val="tx1"/>
                </a:solidFill>
                <a:effectLst/>
                <a:latin typeface="Arial" pitchFamily="34" charset="0"/>
                <a:ea typeface="+mn-ea"/>
                <a:cs typeface="+mn-cs"/>
              </a:rPr>
              <a:t>Question 3</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Why is planning a report structure important before writing?</a:t>
            </a:r>
          </a:p>
          <a:p>
            <a:r>
              <a:rPr lang="en-GB" sz="1200" b="1" kern="1200" dirty="0">
                <a:solidFill>
                  <a:schemeClr val="tx1"/>
                </a:solidFill>
                <a:effectLst/>
                <a:latin typeface="Arial" pitchFamily="34" charset="0"/>
                <a:ea typeface="+mn-ea"/>
                <a:cs typeface="+mn-cs"/>
              </a:rPr>
              <a:t>Sample Answer</a:t>
            </a:r>
            <a:endParaRPr lang="en-GB" sz="1200" kern="1200" dirty="0">
              <a:solidFill>
                <a:schemeClr val="tx1"/>
              </a:solidFill>
              <a:effectLst/>
              <a:latin typeface="Arial" pitchFamily="34" charset="0"/>
              <a:ea typeface="+mn-ea"/>
              <a:cs typeface="+mn-cs"/>
            </a:endParaRPr>
          </a:p>
          <a:p>
            <a:pPr lvl="0"/>
            <a:r>
              <a:rPr lang="en-GB" sz="1200" kern="1200" dirty="0">
                <a:solidFill>
                  <a:schemeClr val="tx1"/>
                </a:solidFill>
                <a:effectLst/>
                <a:latin typeface="Arial" pitchFamily="34" charset="0"/>
                <a:ea typeface="+mn-ea"/>
                <a:cs typeface="+mn-cs"/>
              </a:rPr>
              <a:t>Improves organisation </a:t>
            </a:r>
          </a:p>
          <a:p>
            <a:pPr lvl="0"/>
            <a:r>
              <a:rPr lang="en-GB" sz="1200" kern="1200" dirty="0">
                <a:solidFill>
                  <a:schemeClr val="tx1"/>
                </a:solidFill>
                <a:effectLst/>
                <a:latin typeface="Arial" pitchFamily="34" charset="0"/>
                <a:ea typeface="+mn-ea"/>
                <a:cs typeface="+mn-cs"/>
              </a:rPr>
              <a:t>Avoids missing critical content </a:t>
            </a:r>
          </a:p>
          <a:p>
            <a:pPr lvl="0"/>
            <a:r>
              <a:rPr lang="en-GB" sz="1200" kern="1200" dirty="0">
                <a:solidFill>
                  <a:schemeClr val="tx1"/>
                </a:solidFill>
                <a:effectLst/>
                <a:latin typeface="Arial" pitchFamily="34" charset="0"/>
                <a:ea typeface="+mn-ea"/>
                <a:cs typeface="+mn-cs"/>
              </a:rPr>
              <a:t>Supports logical flow </a:t>
            </a:r>
          </a:p>
          <a:p>
            <a:pPr lvl="0"/>
            <a:r>
              <a:rPr lang="en-GB" sz="1200" kern="1200" dirty="0">
                <a:solidFill>
                  <a:schemeClr val="tx1"/>
                </a:solidFill>
                <a:effectLst/>
                <a:latin typeface="Arial" pitchFamily="34" charset="0"/>
                <a:ea typeface="+mn-ea"/>
                <a:cs typeface="+mn-cs"/>
              </a:rPr>
              <a:t>Improves report quality</a:t>
            </a:r>
          </a:p>
          <a:p>
            <a:endParaRPr lang="en-GB" dirty="0"/>
          </a:p>
        </p:txBody>
      </p:sp>
      <p:sp>
        <p:nvSpPr>
          <p:cNvPr id="4" name="Slide Number Placeholder 3">
            <a:extLst>
              <a:ext uri="{FF2B5EF4-FFF2-40B4-BE49-F238E27FC236}">
                <a16:creationId xmlns:a16="http://schemas.microsoft.com/office/drawing/2014/main" id="{7BDF81F8-567F-18D8-202E-DD031CAC3A8C}"/>
              </a:ext>
            </a:extLst>
          </p:cNvPr>
          <p:cNvSpPr>
            <a:spLocks noGrp="1"/>
          </p:cNvSpPr>
          <p:nvPr>
            <p:ph type="sldNum" sz="quarter" idx="5"/>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1047743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27439118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pitchFamily="34" charset="0"/>
                <a:ea typeface="+mn-ea"/>
                <a:cs typeface="+mn-cs"/>
              </a:rPr>
              <a:t>debate </a:t>
            </a:r>
          </a:p>
          <a:p>
            <a:pPr lvl="0"/>
            <a:r>
              <a:rPr lang="en-GB" sz="1200" kern="1200" dirty="0">
                <a:solidFill>
                  <a:schemeClr val="tx1"/>
                </a:solidFill>
                <a:effectLst/>
                <a:latin typeface="Arial" pitchFamily="34" charset="0"/>
                <a:ea typeface="+mn-ea"/>
                <a:cs typeface="+mn-cs"/>
              </a:rPr>
              <a:t>disagreement </a:t>
            </a:r>
          </a:p>
          <a:p>
            <a:pPr lvl="0"/>
            <a:r>
              <a:rPr lang="en-GB" sz="1200" kern="1200" dirty="0">
                <a:solidFill>
                  <a:schemeClr val="tx1"/>
                </a:solidFill>
                <a:effectLst/>
                <a:latin typeface="Arial" pitchFamily="34" charset="0"/>
                <a:ea typeface="+mn-ea"/>
                <a:cs typeface="+mn-cs"/>
              </a:rPr>
              <a:t>workplace examples </a:t>
            </a:r>
          </a:p>
        </p:txBody>
      </p:sp>
      <p:sp>
        <p:nvSpPr>
          <p:cNvPr id="4" name="Slide Number Placeholder 3"/>
          <p:cNvSpPr>
            <a:spLocks noGrp="1"/>
          </p:cNvSpPr>
          <p:nvPr>
            <p:ph type="sldNum" sz="quarter" idx="5"/>
          </p:nvPr>
        </p:nvSpPr>
        <p:spPr/>
        <p:txBody>
          <a:bodyPr/>
          <a:lstStyle/>
          <a:p>
            <a:pPr>
              <a:defRPr/>
            </a:pPr>
            <a:fld id="{61278F2E-F251-4216-9B05-E66403EB759F}" type="slidenum">
              <a:rPr lang="en-US" smtClean="0"/>
              <a:pPr>
                <a:defRPr/>
              </a:pPr>
              <a:t>28</a:t>
            </a:fld>
            <a:endParaRPr lang="en-US" dirty="0"/>
          </a:p>
        </p:txBody>
      </p:sp>
    </p:spTree>
    <p:extLst>
      <p:ext uri="{BB962C8B-B14F-4D97-AF65-F5344CB8AC3E}">
        <p14:creationId xmlns:p14="http://schemas.microsoft.com/office/powerpoint/2010/main" val="226982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904839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46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398407" y="1752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536172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870227"/>
      </p:ext>
    </p:extLst>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098531"/>
            <a:ext cx="8763000" cy="446407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05622140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RplnSVTzvnU"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sa.gov/resources-tools/resources/insider-threat-mitigation-guide" TargetMode="External"/><Relationship Id="rId2" Type="http://schemas.openxmlformats.org/officeDocument/2006/relationships/hyperlink" Target="https://www.verizon.com/business/resources/reports/dbir/" TargetMode="External"/><Relationship Id="rId1" Type="http://schemas.openxmlformats.org/officeDocument/2006/relationships/slideLayout" Target="../slideLayouts/slideLayout2.xml"/><Relationship Id="rId6" Type="http://schemas.openxmlformats.org/officeDocument/2006/relationships/hyperlink" Target="https://www.enisa.europa.eu/publications/cybersecurity-culture-guidelines-behavioural-aspects-of-cybersecurity" TargetMode="External"/><Relationship Id="rId5" Type="http://schemas.openxmlformats.org/officeDocument/2006/relationships/hyperlink" Target="https://www.ncsc.gov.uk/guidance/phishing" TargetMode="External"/><Relationship Id="rId4" Type="http://schemas.openxmlformats.org/officeDocument/2006/relationships/hyperlink" Target="https://www.mitre.org/focus-areas/cybersecurity/insider-threa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222027"/>
            <a:ext cx="9144000" cy="1191376"/>
          </a:xfrm>
        </p:spPr>
        <p:txBody>
          <a:bodyPr/>
          <a:lstStyle/>
          <a:p>
            <a:r>
              <a:rPr lang="en-GB" b="1" dirty="0"/>
              <a:t>Physical Security, Human Risk &amp; Insider Threats</a:t>
            </a:r>
            <a:br>
              <a:rPr lang="en-US" dirty="0"/>
            </a:br>
            <a:endParaRPr lang="en-US" dirty="0"/>
          </a:p>
        </p:txBody>
      </p:sp>
      <p:sp>
        <p:nvSpPr>
          <p:cNvPr id="6" name="Text Placeholder 5"/>
          <p:cNvSpPr>
            <a:spLocks noGrp="1"/>
          </p:cNvSpPr>
          <p:nvPr>
            <p:ph type="body" sz="quarter" idx="14"/>
          </p:nvPr>
        </p:nvSpPr>
        <p:spPr>
          <a:xfrm>
            <a:off x="2980689" y="2438400"/>
            <a:ext cx="4343400" cy="731918"/>
          </a:xfrm>
        </p:spPr>
        <p:txBody>
          <a:bodyPr/>
          <a:lstStyle/>
          <a:p>
            <a:pPr algn="ctr"/>
            <a:r>
              <a:rPr lang="en-US" sz="4000" b="1" dirty="0"/>
              <a:t>Week 5</a:t>
            </a:r>
          </a:p>
        </p:txBody>
      </p:sp>
      <p:sp>
        <p:nvSpPr>
          <p:cNvPr id="2" name="Text Placeholder 1"/>
          <p:cNvSpPr>
            <a:spLocks noGrp="1"/>
          </p:cNvSpPr>
          <p:nvPr>
            <p:ph type="body" sz="quarter" idx="15"/>
          </p:nvPr>
        </p:nvSpPr>
        <p:spPr>
          <a:xfrm>
            <a:off x="2980688" y="4275217"/>
            <a:ext cx="5934711" cy="1191376"/>
          </a:xfrm>
        </p:spPr>
        <p:txBody>
          <a:bodyPr/>
          <a:lstStyle/>
          <a:p>
            <a:r>
              <a:rPr lang="en-GB" sz="2000" dirty="0"/>
              <a:t>Lecturer: Assoc. Prof. Carlene Campbell</a:t>
            </a:r>
          </a:p>
          <a:p>
            <a:r>
              <a:rPr lang="en-GB" sz="2000" dirty="0"/>
              <a:t>Email: </a:t>
            </a:r>
            <a:r>
              <a:rPr lang="en-GB" sz="2000" dirty="0">
                <a:hlinkClick r:id="rId3"/>
              </a:rPr>
              <a:t>carlene.campbell@uwtsd.ac.uk</a:t>
            </a:r>
            <a:endParaRPr lang="en-GB" sz="2000" dirty="0"/>
          </a:p>
          <a:p>
            <a:r>
              <a:rPr lang="en-GB" sz="2000" dirty="0"/>
              <a:t>Website: </a:t>
            </a:r>
            <a:r>
              <a:rPr lang="en-GB" sz="2000" dirty="0">
                <a:hlinkClick r:id="rId4"/>
              </a:rPr>
              <a:t>https://www.knowledgewithprofit.com/</a:t>
            </a:r>
            <a:r>
              <a:rPr lang="en-GB" sz="2000" dirty="0"/>
              <a:t> </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5852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b="1" dirty="0">
                <a:solidFill>
                  <a:schemeClr val="tx1"/>
                </a:solidFill>
              </a:rPr>
              <a:t>Learning Objectives</a:t>
            </a:r>
            <a:endParaRPr lang="en-US" b="1" dirty="0">
              <a:solidFill>
                <a:schemeClr val="tx1"/>
              </a:solidFill>
            </a:endParaRPr>
          </a:p>
        </p:txBody>
      </p:sp>
      <p:sp>
        <p:nvSpPr>
          <p:cNvPr id="3" name="Content Placeholder 2"/>
          <p:cNvSpPr>
            <a:spLocks noGrp="1"/>
          </p:cNvSpPr>
          <p:nvPr>
            <p:ph idx="1"/>
          </p:nvPr>
        </p:nvSpPr>
        <p:spPr>
          <a:xfrm>
            <a:off x="190500" y="990600"/>
            <a:ext cx="8763000" cy="4267200"/>
          </a:xfrm>
        </p:spPr>
        <p:txBody>
          <a:bodyPr>
            <a:normAutofit/>
          </a:bodyPr>
          <a:lstStyle/>
          <a:p>
            <a:pPr lvl="0"/>
            <a:r>
              <a:rPr lang="en-GB" dirty="0"/>
              <a:t>Understand that cybersecurity is not only technical </a:t>
            </a:r>
          </a:p>
          <a:p>
            <a:pPr lvl="0"/>
            <a:r>
              <a:rPr lang="en-GB" dirty="0"/>
              <a:t>Recognise the importance of physical security controls </a:t>
            </a:r>
          </a:p>
          <a:p>
            <a:pPr lvl="0"/>
            <a:r>
              <a:rPr lang="en-GB" dirty="0"/>
              <a:t>Critically evaluate insider threats and human vulnerabilities </a:t>
            </a:r>
          </a:p>
          <a:p>
            <a:pPr lvl="0"/>
            <a:r>
              <a:rPr lang="en-GB" dirty="0"/>
              <a:t>Understand social engineering and behavioural manipulation </a:t>
            </a:r>
          </a:p>
          <a:p>
            <a:pPr lvl="0"/>
            <a:r>
              <a:rPr lang="en-GB" dirty="0"/>
              <a:t>Analyse organisational culture and human risk </a:t>
            </a:r>
          </a:p>
          <a:p>
            <a:pPr lvl="0"/>
            <a:r>
              <a:rPr lang="en-GB" dirty="0"/>
              <a:t>Evaluate the relationship between physical and digital security </a:t>
            </a:r>
          </a:p>
          <a:p>
            <a:pPr marL="0" indent="0">
              <a:spcBef>
                <a:spcPts val="600"/>
              </a:spcBef>
              <a:buNone/>
            </a:pPr>
            <a:endParaRPr lang="en-US" altLang="en-US" sz="2600" dirty="0"/>
          </a:p>
        </p:txBody>
      </p:sp>
    </p:spTree>
    <p:extLst>
      <p:ext uri="{BB962C8B-B14F-4D97-AF65-F5344CB8AC3E}">
        <p14:creationId xmlns:p14="http://schemas.microsoft.com/office/powerpoint/2010/main" val="3632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9306-222B-3F42-A1FA-0F620523C529}"/>
              </a:ext>
            </a:extLst>
          </p:cNvPr>
          <p:cNvSpPr>
            <a:spLocks noGrp="1"/>
          </p:cNvSpPr>
          <p:nvPr>
            <p:ph type="title"/>
          </p:nvPr>
        </p:nvSpPr>
        <p:spPr>
          <a:xfrm>
            <a:off x="45720" y="27709"/>
            <a:ext cx="9052560" cy="581891"/>
          </a:xfrm>
        </p:spPr>
        <p:txBody>
          <a:bodyPr>
            <a:normAutofit fontScale="90000"/>
          </a:bodyPr>
          <a:lstStyle/>
          <a:p>
            <a:r>
              <a:rPr lang="en-GB" b="1" dirty="0"/>
              <a:t>PROPOSED SESSION FLOW</a:t>
            </a:r>
          </a:p>
        </p:txBody>
      </p:sp>
      <p:graphicFrame>
        <p:nvGraphicFramePr>
          <p:cNvPr id="43" name="Table 42">
            <a:extLst>
              <a:ext uri="{FF2B5EF4-FFF2-40B4-BE49-F238E27FC236}">
                <a16:creationId xmlns:a16="http://schemas.microsoft.com/office/drawing/2014/main" id="{03E94DBD-E752-0DD1-C4CE-EB025FAA5FBA}"/>
              </a:ext>
            </a:extLst>
          </p:cNvPr>
          <p:cNvGraphicFramePr>
            <a:graphicFrameLocks noGrp="1"/>
          </p:cNvGraphicFramePr>
          <p:nvPr>
            <p:extLst>
              <p:ext uri="{D42A27DB-BD31-4B8C-83A1-F6EECF244321}">
                <p14:modId xmlns:p14="http://schemas.microsoft.com/office/powerpoint/2010/main" val="3541582296"/>
              </p:ext>
            </p:extLst>
          </p:nvPr>
        </p:nvGraphicFramePr>
        <p:xfrm>
          <a:off x="228600" y="621083"/>
          <a:ext cx="8763000" cy="5062663"/>
        </p:xfrm>
        <a:graphic>
          <a:graphicData uri="http://schemas.openxmlformats.org/drawingml/2006/table">
            <a:tbl>
              <a:tblPr firstRow="1" firstCol="1" bandRow="1">
                <a:tableStyleId>{5C22544A-7EE6-4342-B048-85BDC9FD1C3A}</a:tableStyleId>
              </a:tblPr>
              <a:tblGrid>
                <a:gridCol w="2405529">
                  <a:extLst>
                    <a:ext uri="{9D8B030D-6E8A-4147-A177-3AD203B41FA5}">
                      <a16:colId xmlns:a16="http://schemas.microsoft.com/office/drawing/2014/main" val="2984748064"/>
                    </a:ext>
                  </a:extLst>
                </a:gridCol>
                <a:gridCol w="6357471">
                  <a:extLst>
                    <a:ext uri="{9D8B030D-6E8A-4147-A177-3AD203B41FA5}">
                      <a16:colId xmlns:a16="http://schemas.microsoft.com/office/drawing/2014/main" val="2972351909"/>
                    </a:ext>
                  </a:extLst>
                </a:gridCol>
              </a:tblGrid>
              <a:tr h="435025">
                <a:tc>
                  <a:txBody>
                    <a:bodyPr/>
                    <a:lstStyle/>
                    <a:p>
                      <a:pPr algn="ctr">
                        <a:lnSpc>
                          <a:spcPct val="107000"/>
                        </a:lnSpc>
                        <a:spcAft>
                          <a:spcPts val="800"/>
                        </a:spcAft>
                        <a:buNone/>
                      </a:pPr>
                      <a:r>
                        <a:rPr lang="en-GB" sz="2800" dirty="0">
                          <a:solidFill>
                            <a:schemeClr val="tx1"/>
                          </a:solidFill>
                          <a:effectLst/>
                        </a:rPr>
                        <a:t>Time</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7000"/>
                        </a:lnSpc>
                        <a:spcAft>
                          <a:spcPts val="800"/>
                        </a:spcAft>
                        <a:buNone/>
                      </a:pPr>
                      <a:r>
                        <a:rPr lang="en-GB" sz="2800" dirty="0">
                          <a:solidFill>
                            <a:schemeClr val="tx1"/>
                          </a:solidFill>
                          <a:effectLst/>
                        </a:rPr>
                        <a:t>Activity Type</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12532929"/>
                  </a:ext>
                </a:extLst>
              </a:tr>
              <a:tr h="315940">
                <a:tc>
                  <a:txBody>
                    <a:bodyPr/>
                    <a:lstStyle/>
                    <a:p>
                      <a:pPr>
                        <a:lnSpc>
                          <a:spcPct val="107000"/>
                        </a:lnSpc>
                        <a:spcAft>
                          <a:spcPts val="800"/>
                        </a:spcAft>
                        <a:buNone/>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11:00–11:20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Opening insider threat discussion</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67690597"/>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11:20–11:50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Strategic mini lecture</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38581454"/>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11:50–12:20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Social engineering exercise</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8590249"/>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12:20–12:30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Comfort break</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9716744"/>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12:30–1:00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Insider threat case study</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90065842"/>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2:00–2:30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Physical vs digital security discussion</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5619966"/>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2:30–3:15</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Group governance activity</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96919506"/>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3:15–3:25</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Comfort break</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48864708"/>
                  </a:ext>
                </a:extLst>
              </a:tr>
              <a:tr h="315940">
                <a:tc>
                  <a:txBody>
                    <a:bodyPr/>
                    <a:lstStyle/>
                    <a:p>
                      <a:pPr>
                        <a:lnSpc>
                          <a:spcPct val="107000"/>
                        </a:lnSpc>
                        <a:spcAft>
                          <a:spcPts val="800"/>
                        </a:spcAft>
                        <a:buNone/>
                      </a:pPr>
                      <a:r>
                        <a:rPr lang="en-GB" sz="200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3:25–4:15</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Organisational culture debate</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72019209"/>
                  </a:ext>
                </a:extLst>
              </a:tr>
              <a:tr h="627512">
                <a:tc>
                  <a:txBody>
                    <a:bodyPr/>
                    <a:lstStyle/>
                    <a:p>
                      <a:pPr>
                        <a:lnSpc>
                          <a:spcPct val="107000"/>
                        </a:lnSpc>
                        <a:spcAft>
                          <a:spcPts val="800"/>
                        </a:spcAft>
                        <a:buNone/>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4:15–4:30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Assignment integration &amp; </a:t>
                      </a:r>
                      <a:r>
                        <a:rPr lang="en-GB" sz="2000" dirty="0"/>
                        <a:t>Relevance to Data Security &amp; Compliance</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0596306"/>
                  </a:ext>
                </a:extLst>
              </a:tr>
              <a:tr h="315940">
                <a:tc>
                  <a:txBody>
                    <a:bodyPr/>
                    <a:lstStyle/>
                    <a:p>
                      <a:pPr>
                        <a:lnSpc>
                          <a:spcPct val="107000"/>
                        </a:lnSpc>
                        <a:spcAft>
                          <a:spcPts val="800"/>
                        </a:spcAft>
                        <a:buNone/>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4:30–4:45</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Future of</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7296271"/>
                  </a:ext>
                </a:extLst>
              </a:tr>
              <a:tr h="643380">
                <a:tc>
                  <a:txBody>
                    <a:bodyPr/>
                    <a:lstStyle/>
                    <a:p>
                      <a:pPr>
                        <a:lnSpc>
                          <a:spcPct val="107000"/>
                        </a:lnSpc>
                        <a:spcAft>
                          <a:spcPts val="800"/>
                        </a:spcAft>
                        <a:buNone/>
                      </a:pPr>
                      <a:r>
                        <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4:45–5:00</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2000" dirty="0">
                          <a:effectLst/>
                          <a:latin typeface="Calibri" panose="020F0502020204030204" pitchFamily="34" charset="0"/>
                          <a:ea typeface="Calibri" panose="020F0502020204030204" pitchFamily="34" charset="0"/>
                          <a:cs typeface="Times New Roman" panose="02020603050405020304" pitchFamily="18" charset="0"/>
                        </a:rPr>
                        <a:t>Final reflection + video</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43235449"/>
                  </a:ext>
                </a:extLst>
              </a:tr>
            </a:tbl>
          </a:graphicData>
        </a:graphic>
      </p:graphicFrame>
    </p:spTree>
    <p:extLst>
      <p:ext uri="{BB962C8B-B14F-4D97-AF65-F5344CB8AC3E}">
        <p14:creationId xmlns:p14="http://schemas.microsoft.com/office/powerpoint/2010/main" val="1060429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4E6D8-31D1-D0AC-7F07-EA27B0C4DCCE}"/>
              </a:ext>
            </a:extLst>
          </p:cNvPr>
          <p:cNvSpPr>
            <a:spLocks noGrp="1"/>
          </p:cNvSpPr>
          <p:nvPr>
            <p:ph type="title"/>
          </p:nvPr>
        </p:nvSpPr>
        <p:spPr>
          <a:xfrm>
            <a:off x="45720" y="27710"/>
            <a:ext cx="9052560" cy="624862"/>
          </a:xfrm>
        </p:spPr>
        <p:txBody>
          <a:bodyPr>
            <a:normAutofit fontScale="90000"/>
          </a:bodyPr>
          <a:lstStyle/>
          <a:p>
            <a:r>
              <a:rPr lang="en-GB" b="1" dirty="0"/>
              <a:t>Overview</a:t>
            </a:r>
          </a:p>
        </p:txBody>
      </p:sp>
      <p:sp>
        <p:nvSpPr>
          <p:cNvPr id="3" name="Content Placeholder 2">
            <a:extLst>
              <a:ext uri="{FF2B5EF4-FFF2-40B4-BE49-F238E27FC236}">
                <a16:creationId xmlns:a16="http://schemas.microsoft.com/office/drawing/2014/main" id="{725B4AF2-9CC2-7BA3-5E82-F0A8F59376E8}"/>
              </a:ext>
            </a:extLst>
          </p:cNvPr>
          <p:cNvSpPr>
            <a:spLocks noGrp="1"/>
          </p:cNvSpPr>
          <p:nvPr>
            <p:ph idx="1"/>
          </p:nvPr>
        </p:nvSpPr>
        <p:spPr>
          <a:xfrm>
            <a:off x="198120" y="533400"/>
            <a:ext cx="8829675" cy="2743200"/>
          </a:xfrm>
        </p:spPr>
        <p:txBody>
          <a:bodyPr>
            <a:normAutofit lnSpcReduction="10000"/>
          </a:bodyPr>
          <a:lstStyle/>
          <a:p>
            <a:pPr lvl="0"/>
            <a:r>
              <a:rPr lang="en-GB" dirty="0"/>
              <a:t>Physical security </a:t>
            </a:r>
          </a:p>
          <a:p>
            <a:pPr lvl="0"/>
            <a:r>
              <a:rPr lang="en-GB" dirty="0"/>
              <a:t>Insider threats </a:t>
            </a:r>
          </a:p>
          <a:p>
            <a:pPr lvl="0"/>
            <a:r>
              <a:rPr lang="en-GB" dirty="0"/>
              <a:t>Social engineering </a:t>
            </a:r>
          </a:p>
          <a:p>
            <a:pPr lvl="0"/>
            <a:r>
              <a:rPr lang="en-GB" dirty="0"/>
              <a:t>Human vulnerabilities </a:t>
            </a:r>
          </a:p>
          <a:p>
            <a:pPr lvl="0"/>
            <a:r>
              <a:rPr lang="en-GB" dirty="0"/>
              <a:t>Security culture </a:t>
            </a:r>
          </a:p>
          <a:p>
            <a:pPr lvl="0"/>
            <a:r>
              <a:rPr lang="en-GB" dirty="0"/>
              <a:t>Organisational trust </a:t>
            </a:r>
          </a:p>
          <a:p>
            <a:endParaRPr lang="en-GB" dirty="0"/>
          </a:p>
        </p:txBody>
      </p:sp>
      <p:sp>
        <p:nvSpPr>
          <p:cNvPr id="5" name="Content Placeholder 2">
            <a:extLst>
              <a:ext uri="{FF2B5EF4-FFF2-40B4-BE49-F238E27FC236}">
                <a16:creationId xmlns:a16="http://schemas.microsoft.com/office/drawing/2014/main" id="{613E481B-FC7C-803F-5DC7-2B845C54FA04}"/>
              </a:ext>
            </a:extLst>
          </p:cNvPr>
          <p:cNvSpPr txBox="1">
            <a:spLocks/>
          </p:cNvSpPr>
          <p:nvPr/>
        </p:nvSpPr>
        <p:spPr>
          <a:xfrm>
            <a:off x="198120" y="3429000"/>
            <a:ext cx="8945880" cy="22860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Clr>
                <a:srgbClr val="364162"/>
              </a:buClr>
              <a:buSzPct val="100000"/>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auto">
              <a:spcAft>
                <a:spcPts val="0"/>
              </a:spcAft>
            </a:pPr>
            <a:r>
              <a:rPr lang="en-US" altLang="en-US" sz="2000" dirty="0"/>
              <a:t>Cryptology: the field of science that encompasses cryptography and cryptanalysis.</a:t>
            </a:r>
          </a:p>
          <a:p>
            <a:pPr algn="just" fontAlgn="auto">
              <a:spcAft>
                <a:spcPts val="0"/>
              </a:spcAft>
            </a:pPr>
            <a:r>
              <a:rPr lang="en-US" altLang="en-US" sz="2000" dirty="0"/>
              <a:t>Cryptanalysis: the process of obtaining the plaintext message from a ciphertext message without knowing the keys used to perform the encryption.</a:t>
            </a:r>
          </a:p>
          <a:p>
            <a:pPr algn="just" fontAlgn="auto">
              <a:spcAft>
                <a:spcPts val="0"/>
              </a:spcAft>
            </a:pPr>
            <a:r>
              <a:rPr lang="en-US" altLang="en-US" sz="2000" dirty="0"/>
              <a:t>Cryptography: the process of making and using codes to secure information.</a:t>
            </a:r>
          </a:p>
          <a:p>
            <a:pPr fontAlgn="auto">
              <a:spcAft>
                <a:spcPts val="0"/>
              </a:spcAft>
            </a:pPr>
            <a:endParaRPr lang="en-GB" dirty="0"/>
          </a:p>
        </p:txBody>
      </p:sp>
    </p:spTree>
    <p:extLst>
      <p:ext uri="{BB962C8B-B14F-4D97-AF65-F5344CB8AC3E}">
        <p14:creationId xmlns:p14="http://schemas.microsoft.com/office/powerpoint/2010/main" val="2196886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D887B-AF95-410B-946E-4D13B9148956}"/>
              </a:ext>
            </a:extLst>
          </p:cNvPr>
          <p:cNvSpPr>
            <a:spLocks noGrp="1"/>
          </p:cNvSpPr>
          <p:nvPr>
            <p:ph type="title"/>
          </p:nvPr>
        </p:nvSpPr>
        <p:spPr>
          <a:xfrm>
            <a:off x="45720" y="27709"/>
            <a:ext cx="9052560" cy="658091"/>
          </a:xfrm>
        </p:spPr>
        <p:txBody>
          <a:bodyPr>
            <a:normAutofit/>
          </a:bodyPr>
          <a:lstStyle/>
          <a:p>
            <a:r>
              <a:rPr lang="en-GB" b="1" dirty="0"/>
              <a:t>Why Humans Remain the Weakest Link?</a:t>
            </a:r>
            <a:endParaRPr lang="en-GB" dirty="0"/>
          </a:p>
        </p:txBody>
      </p:sp>
      <p:sp>
        <p:nvSpPr>
          <p:cNvPr id="3" name="Content Placeholder 2">
            <a:extLst>
              <a:ext uri="{FF2B5EF4-FFF2-40B4-BE49-F238E27FC236}">
                <a16:creationId xmlns:a16="http://schemas.microsoft.com/office/drawing/2014/main" id="{E56C8BC2-4D1D-746C-9E80-FF43B34A4DBA}"/>
              </a:ext>
            </a:extLst>
          </p:cNvPr>
          <p:cNvSpPr>
            <a:spLocks noGrp="1"/>
          </p:cNvSpPr>
          <p:nvPr>
            <p:ph idx="1"/>
          </p:nvPr>
        </p:nvSpPr>
        <p:spPr>
          <a:xfrm>
            <a:off x="323850" y="928539"/>
            <a:ext cx="3946814" cy="3962400"/>
          </a:xfrm>
        </p:spPr>
        <p:txBody>
          <a:bodyPr>
            <a:normAutofit/>
          </a:bodyPr>
          <a:lstStyle/>
          <a:p>
            <a:r>
              <a:rPr lang="en-GB" dirty="0"/>
              <a:t>Most breaches involve:</a:t>
            </a:r>
          </a:p>
          <a:p>
            <a:pPr lvl="0"/>
            <a:r>
              <a:rPr lang="en-GB" dirty="0"/>
              <a:t>phishing </a:t>
            </a:r>
          </a:p>
          <a:p>
            <a:pPr lvl="0"/>
            <a:r>
              <a:rPr lang="en-GB" dirty="0"/>
              <a:t>poor passwords </a:t>
            </a:r>
          </a:p>
          <a:p>
            <a:pPr lvl="0"/>
            <a:r>
              <a:rPr lang="en-GB" dirty="0"/>
              <a:t>social engineering </a:t>
            </a:r>
          </a:p>
          <a:p>
            <a:pPr lvl="0"/>
            <a:r>
              <a:rPr lang="en-GB" dirty="0"/>
              <a:t>insider misuse </a:t>
            </a:r>
          </a:p>
          <a:p>
            <a:pPr lvl="0"/>
            <a:r>
              <a:rPr lang="en-GB" dirty="0"/>
              <a:t>human error </a:t>
            </a:r>
          </a:p>
          <a:p>
            <a:r>
              <a:rPr lang="en-GB" dirty="0"/>
              <a:t>poor judgement </a:t>
            </a:r>
          </a:p>
          <a:p>
            <a:endParaRPr lang="en-GB" dirty="0"/>
          </a:p>
        </p:txBody>
      </p:sp>
      <p:sp>
        <p:nvSpPr>
          <p:cNvPr id="7" name="TextBox 6">
            <a:extLst>
              <a:ext uri="{FF2B5EF4-FFF2-40B4-BE49-F238E27FC236}">
                <a16:creationId xmlns:a16="http://schemas.microsoft.com/office/drawing/2014/main" id="{59D16324-928C-4942-17FD-A553C6BEA748}"/>
              </a:ext>
            </a:extLst>
          </p:cNvPr>
          <p:cNvSpPr txBox="1"/>
          <p:nvPr/>
        </p:nvSpPr>
        <p:spPr>
          <a:xfrm>
            <a:off x="152400" y="5095875"/>
            <a:ext cx="8839200" cy="400110"/>
          </a:xfrm>
          <a:prstGeom prst="rect">
            <a:avLst/>
          </a:prstGeom>
          <a:noFill/>
          <a:ln>
            <a:solidFill>
              <a:schemeClr val="tx1"/>
            </a:solidFill>
          </a:ln>
        </p:spPr>
        <p:txBody>
          <a:bodyPr wrap="square">
            <a:spAutoFit/>
          </a:bodyPr>
          <a:lstStyle/>
          <a:p>
            <a:r>
              <a:rPr lang="en-GB" sz="2000" b="1" dirty="0"/>
              <a:t>Are humans really the weakest link or, are organisations failing people?</a:t>
            </a:r>
          </a:p>
        </p:txBody>
      </p:sp>
      <p:sp>
        <p:nvSpPr>
          <p:cNvPr id="5" name="TextBox 4">
            <a:extLst>
              <a:ext uri="{FF2B5EF4-FFF2-40B4-BE49-F238E27FC236}">
                <a16:creationId xmlns:a16="http://schemas.microsoft.com/office/drawing/2014/main" id="{829034D0-A15A-9638-C2FD-91D4C97B9497}"/>
              </a:ext>
            </a:extLst>
          </p:cNvPr>
          <p:cNvSpPr txBox="1"/>
          <p:nvPr/>
        </p:nvSpPr>
        <p:spPr>
          <a:xfrm>
            <a:off x="4620491" y="990600"/>
            <a:ext cx="4371109" cy="1938992"/>
          </a:xfrm>
          <a:prstGeom prst="rect">
            <a:avLst/>
          </a:prstGeom>
          <a:noFill/>
        </p:spPr>
        <p:txBody>
          <a:bodyPr wrap="square">
            <a:spAutoFit/>
          </a:bodyPr>
          <a:lstStyle/>
          <a:p>
            <a:pPr>
              <a:buNone/>
            </a:pPr>
            <a:r>
              <a:rPr lang="en-GB" sz="2000" b="1" dirty="0"/>
              <a:t>Why People Matter in Security?</a:t>
            </a:r>
          </a:p>
          <a:p>
            <a:pPr marL="342900" indent="-342900">
              <a:buFont typeface="Arial" panose="020B0604020202020204" pitchFamily="34" charset="0"/>
              <a:buChar char="•"/>
            </a:pPr>
            <a:r>
              <a:rPr lang="en-GB" sz="2000" dirty="0"/>
              <a:t>Technology can fail </a:t>
            </a:r>
          </a:p>
          <a:p>
            <a:pPr marL="342900" indent="-342900">
              <a:buFont typeface="Arial" panose="020B0604020202020204" pitchFamily="34" charset="0"/>
              <a:buChar char="•"/>
            </a:pPr>
            <a:r>
              <a:rPr lang="en-GB" sz="2000" dirty="0"/>
              <a:t>Processes can be bypassed </a:t>
            </a:r>
          </a:p>
          <a:p>
            <a:pPr marL="342900" indent="-342900">
              <a:buFont typeface="Arial" panose="020B0604020202020204" pitchFamily="34" charset="0"/>
              <a:buChar char="•"/>
            </a:pPr>
            <a:r>
              <a:rPr lang="en-GB" sz="2000" dirty="0"/>
              <a:t>People make decisions </a:t>
            </a:r>
          </a:p>
          <a:p>
            <a:pPr marL="342900" indent="-342900">
              <a:buFont typeface="Arial" panose="020B0604020202020204" pitchFamily="34" charset="0"/>
              <a:buChar char="•"/>
            </a:pPr>
            <a:r>
              <a:rPr lang="en-GB" sz="2000" dirty="0"/>
              <a:t>Human behaviour influences security</a:t>
            </a:r>
          </a:p>
        </p:txBody>
      </p:sp>
    </p:spTree>
    <p:extLst>
      <p:ext uri="{BB962C8B-B14F-4D97-AF65-F5344CB8AC3E}">
        <p14:creationId xmlns:p14="http://schemas.microsoft.com/office/powerpoint/2010/main" val="115417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532D-E11A-BAD0-C1F7-5EB53A822C45}"/>
              </a:ext>
            </a:extLst>
          </p:cNvPr>
          <p:cNvSpPr>
            <a:spLocks noGrp="1"/>
          </p:cNvSpPr>
          <p:nvPr>
            <p:ph type="title"/>
          </p:nvPr>
        </p:nvSpPr>
        <p:spPr>
          <a:xfrm>
            <a:off x="45720" y="27709"/>
            <a:ext cx="9052560" cy="810491"/>
          </a:xfrm>
        </p:spPr>
        <p:txBody>
          <a:bodyPr>
            <a:normAutofit fontScale="90000"/>
          </a:bodyPr>
          <a:lstStyle/>
          <a:p>
            <a:r>
              <a:rPr lang="en-GB" b="1" dirty="0"/>
              <a:t>Physical Security in Modern Organisations</a:t>
            </a:r>
            <a:endParaRPr lang="en-GB" dirty="0"/>
          </a:p>
        </p:txBody>
      </p:sp>
      <p:sp>
        <p:nvSpPr>
          <p:cNvPr id="10" name="TextBox 9">
            <a:extLst>
              <a:ext uri="{FF2B5EF4-FFF2-40B4-BE49-F238E27FC236}">
                <a16:creationId xmlns:a16="http://schemas.microsoft.com/office/drawing/2014/main" id="{84E467B5-12C0-4C10-22B1-2DCBC4B4953D}"/>
              </a:ext>
            </a:extLst>
          </p:cNvPr>
          <p:cNvSpPr txBox="1"/>
          <p:nvPr/>
        </p:nvSpPr>
        <p:spPr>
          <a:xfrm>
            <a:off x="361950" y="5245685"/>
            <a:ext cx="8420100" cy="338554"/>
          </a:xfrm>
          <a:prstGeom prst="rect">
            <a:avLst/>
          </a:prstGeom>
          <a:noFill/>
          <a:ln>
            <a:solidFill>
              <a:schemeClr val="tx1"/>
            </a:solidFill>
          </a:ln>
        </p:spPr>
        <p:txBody>
          <a:bodyPr wrap="square">
            <a:spAutoFit/>
          </a:bodyPr>
          <a:lstStyle/>
          <a:p>
            <a:pPr algn="just"/>
            <a:r>
              <a:rPr lang="en-GB" sz="1600" b="1" dirty="0"/>
              <a:t>Why do organisations encrypt data even when they already have firewalls?</a:t>
            </a:r>
          </a:p>
        </p:txBody>
      </p:sp>
      <p:sp>
        <p:nvSpPr>
          <p:cNvPr id="5" name="Content Placeholder 4">
            <a:extLst>
              <a:ext uri="{FF2B5EF4-FFF2-40B4-BE49-F238E27FC236}">
                <a16:creationId xmlns:a16="http://schemas.microsoft.com/office/drawing/2014/main" id="{90B57F2B-1AE6-F81A-708A-64CB154F9BE0}"/>
              </a:ext>
            </a:extLst>
          </p:cNvPr>
          <p:cNvSpPr>
            <a:spLocks noGrp="1"/>
          </p:cNvSpPr>
          <p:nvPr>
            <p:ph idx="1"/>
          </p:nvPr>
        </p:nvSpPr>
        <p:spPr>
          <a:xfrm>
            <a:off x="228600" y="1098531"/>
            <a:ext cx="5715000" cy="3778269"/>
          </a:xfrm>
        </p:spPr>
        <p:txBody>
          <a:bodyPr>
            <a:normAutofit/>
          </a:bodyPr>
          <a:lstStyle/>
          <a:p>
            <a:pPr marL="0" indent="0">
              <a:buNone/>
            </a:pPr>
            <a:r>
              <a:rPr lang="en-GB" dirty="0"/>
              <a:t>Physical security protects:</a:t>
            </a:r>
          </a:p>
          <a:p>
            <a:r>
              <a:rPr lang="en-GB" dirty="0"/>
              <a:t>Buildings </a:t>
            </a:r>
          </a:p>
          <a:p>
            <a:r>
              <a:rPr lang="en-GB" dirty="0"/>
              <a:t>Equipment </a:t>
            </a:r>
          </a:p>
          <a:p>
            <a:r>
              <a:rPr lang="en-GB" dirty="0"/>
              <a:t>People </a:t>
            </a:r>
          </a:p>
          <a:p>
            <a:r>
              <a:rPr lang="en-GB" dirty="0"/>
              <a:t>Information</a:t>
            </a:r>
          </a:p>
          <a:p>
            <a:pPr marL="0" indent="0">
              <a:buNone/>
            </a:pPr>
            <a:r>
              <a:rPr lang="en-US" altLang="en-US" dirty="0"/>
              <a:t>Physical security must be constantly documented, evaluated, and tested.</a:t>
            </a:r>
          </a:p>
          <a:p>
            <a:endParaRPr lang="en-GB" dirty="0"/>
          </a:p>
        </p:txBody>
      </p:sp>
      <p:sp>
        <p:nvSpPr>
          <p:cNvPr id="4" name="TextBox 3">
            <a:extLst>
              <a:ext uri="{FF2B5EF4-FFF2-40B4-BE49-F238E27FC236}">
                <a16:creationId xmlns:a16="http://schemas.microsoft.com/office/drawing/2014/main" id="{6B687D5B-26D4-FA1F-B9FD-D0C88F2AD0FD}"/>
              </a:ext>
            </a:extLst>
          </p:cNvPr>
          <p:cNvSpPr txBox="1"/>
          <p:nvPr/>
        </p:nvSpPr>
        <p:spPr>
          <a:xfrm>
            <a:off x="6019800" y="830370"/>
            <a:ext cx="2743200" cy="4154984"/>
          </a:xfrm>
          <a:prstGeom prst="rect">
            <a:avLst/>
          </a:prstGeom>
          <a:noFill/>
          <a:ln>
            <a:solidFill>
              <a:srgbClr val="364162"/>
            </a:solidFill>
          </a:ln>
        </p:spPr>
        <p:txBody>
          <a:bodyPr wrap="square">
            <a:spAutoFit/>
          </a:bodyPr>
          <a:lstStyle/>
          <a:p>
            <a:pPr algn="ctr"/>
            <a:r>
              <a:rPr lang="en-GB" dirty="0"/>
              <a:t>Perimeter</a:t>
            </a:r>
          </a:p>
          <a:p>
            <a:pPr algn="ctr"/>
            <a:r>
              <a:rPr lang="en-GB" dirty="0"/>
              <a:t> ↓</a:t>
            </a:r>
          </a:p>
          <a:p>
            <a:pPr algn="ctr"/>
            <a:r>
              <a:rPr lang="en-GB" dirty="0"/>
              <a:t>Building</a:t>
            </a:r>
          </a:p>
          <a:p>
            <a:pPr algn="ctr"/>
            <a:r>
              <a:rPr lang="en-GB" dirty="0"/>
              <a:t> ↓</a:t>
            </a:r>
          </a:p>
          <a:p>
            <a:pPr algn="ctr"/>
            <a:r>
              <a:rPr lang="en-GB" dirty="0"/>
              <a:t>Floor</a:t>
            </a:r>
          </a:p>
          <a:p>
            <a:pPr algn="ctr"/>
            <a:r>
              <a:rPr lang="en-GB" dirty="0"/>
              <a:t> ↓</a:t>
            </a:r>
          </a:p>
          <a:p>
            <a:pPr algn="ctr"/>
            <a:r>
              <a:rPr lang="en-GB" dirty="0"/>
              <a:t>Room</a:t>
            </a:r>
          </a:p>
          <a:p>
            <a:pPr algn="ctr"/>
            <a:r>
              <a:rPr lang="en-GB" dirty="0"/>
              <a:t> ↓</a:t>
            </a:r>
          </a:p>
          <a:p>
            <a:pPr algn="ctr"/>
            <a:r>
              <a:rPr lang="en-GB" dirty="0"/>
              <a:t>Cabinet</a:t>
            </a:r>
          </a:p>
          <a:p>
            <a:pPr algn="ctr"/>
            <a:r>
              <a:rPr lang="en-GB" dirty="0"/>
              <a:t> ↓</a:t>
            </a:r>
          </a:p>
          <a:p>
            <a:pPr algn="ctr"/>
            <a:r>
              <a:rPr lang="en-GB" dirty="0"/>
              <a:t>Data</a:t>
            </a:r>
          </a:p>
        </p:txBody>
      </p:sp>
    </p:spTree>
    <p:extLst>
      <p:ext uri="{BB962C8B-B14F-4D97-AF65-F5344CB8AC3E}">
        <p14:creationId xmlns:p14="http://schemas.microsoft.com/office/powerpoint/2010/main" val="170202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5" grpId="0"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CE61-7BE8-12B8-9F00-3C4A05E9864A}"/>
              </a:ext>
            </a:extLst>
          </p:cNvPr>
          <p:cNvSpPr>
            <a:spLocks noGrp="1"/>
          </p:cNvSpPr>
          <p:nvPr>
            <p:ph type="title"/>
          </p:nvPr>
        </p:nvSpPr>
        <p:spPr>
          <a:xfrm>
            <a:off x="45720" y="27709"/>
            <a:ext cx="9052560" cy="581891"/>
          </a:xfrm>
        </p:spPr>
        <p:txBody>
          <a:bodyPr>
            <a:normAutofit fontScale="90000"/>
          </a:bodyPr>
          <a:lstStyle/>
          <a:p>
            <a:r>
              <a:rPr lang="en-GB" b="1" dirty="0"/>
              <a:t>Physical Security Controls &amp; Security Threats</a:t>
            </a:r>
          </a:p>
        </p:txBody>
      </p:sp>
      <p:sp>
        <p:nvSpPr>
          <p:cNvPr id="3" name="Content Placeholder 2">
            <a:extLst>
              <a:ext uri="{FF2B5EF4-FFF2-40B4-BE49-F238E27FC236}">
                <a16:creationId xmlns:a16="http://schemas.microsoft.com/office/drawing/2014/main" id="{FD44F38B-05F9-A0F2-541C-4AE1E8DA1F20}"/>
              </a:ext>
            </a:extLst>
          </p:cNvPr>
          <p:cNvSpPr>
            <a:spLocks noGrp="1"/>
          </p:cNvSpPr>
          <p:nvPr>
            <p:ph idx="1"/>
          </p:nvPr>
        </p:nvSpPr>
        <p:spPr>
          <a:xfrm>
            <a:off x="165562" y="838200"/>
            <a:ext cx="4914900" cy="4800600"/>
          </a:xfrm>
        </p:spPr>
        <p:txBody>
          <a:bodyPr>
            <a:normAutofit fontScale="77500" lnSpcReduction="20000"/>
          </a:bodyPr>
          <a:lstStyle/>
          <a:p>
            <a:pPr marL="0" indent="0">
              <a:buNone/>
            </a:pPr>
            <a:r>
              <a:rPr lang="en-GB" b="1" dirty="0"/>
              <a:t>Security Controls:</a:t>
            </a:r>
          </a:p>
          <a:p>
            <a:r>
              <a:rPr lang="en-GB" dirty="0"/>
              <a:t>Locks </a:t>
            </a:r>
          </a:p>
          <a:p>
            <a:r>
              <a:rPr lang="en-GB" dirty="0"/>
              <a:t>CCTV </a:t>
            </a:r>
          </a:p>
          <a:p>
            <a:pPr lvl="1"/>
            <a:r>
              <a:rPr lang="en-GB" dirty="0"/>
              <a:t>Closed-Circuit Television</a:t>
            </a:r>
          </a:p>
          <a:p>
            <a:pPr lvl="1"/>
            <a:r>
              <a:rPr lang="en-GB" dirty="0"/>
              <a:t>Video monitoring system.</a:t>
            </a:r>
          </a:p>
          <a:p>
            <a:r>
              <a:rPr lang="en-GB" dirty="0"/>
              <a:t>Security guards </a:t>
            </a:r>
          </a:p>
          <a:p>
            <a:r>
              <a:rPr lang="en-GB" dirty="0"/>
              <a:t>Access cards </a:t>
            </a:r>
          </a:p>
          <a:p>
            <a:r>
              <a:rPr lang="en-GB" dirty="0"/>
              <a:t>Biometrics</a:t>
            </a:r>
          </a:p>
          <a:p>
            <a:pPr lvl="1"/>
            <a:r>
              <a:rPr lang="en-GB" dirty="0"/>
              <a:t>Fingerprint, Face, Iris, Voice </a:t>
            </a:r>
          </a:p>
          <a:p>
            <a:r>
              <a:rPr lang="en-GB" dirty="0"/>
              <a:t>Visitor management</a:t>
            </a:r>
          </a:p>
          <a:p>
            <a:pPr marL="0" indent="0">
              <a:buNone/>
            </a:pPr>
            <a:r>
              <a:rPr lang="en-GB" b="1" dirty="0"/>
              <a:t>Security Threats:</a:t>
            </a:r>
          </a:p>
          <a:p>
            <a:pPr lvl="1"/>
            <a:r>
              <a:rPr lang="en-GB" dirty="0"/>
              <a:t>Theft </a:t>
            </a:r>
          </a:p>
          <a:p>
            <a:pPr lvl="1"/>
            <a:r>
              <a:rPr lang="en-GB" dirty="0"/>
              <a:t>Vandalism </a:t>
            </a:r>
          </a:p>
          <a:p>
            <a:pPr lvl="1"/>
            <a:r>
              <a:rPr lang="en-GB" dirty="0"/>
              <a:t>Tailgating </a:t>
            </a:r>
          </a:p>
          <a:p>
            <a:pPr lvl="1"/>
            <a:r>
              <a:rPr lang="en-GB" dirty="0"/>
              <a:t>Equipment damage </a:t>
            </a:r>
          </a:p>
          <a:p>
            <a:pPr lvl="1"/>
            <a:r>
              <a:rPr lang="en-GB" dirty="0"/>
              <a:t>Environmental threats</a:t>
            </a:r>
          </a:p>
          <a:p>
            <a:endParaRPr lang="en-GB" dirty="0"/>
          </a:p>
        </p:txBody>
      </p:sp>
      <p:graphicFrame>
        <p:nvGraphicFramePr>
          <p:cNvPr id="4" name="Table 3">
            <a:extLst>
              <a:ext uri="{FF2B5EF4-FFF2-40B4-BE49-F238E27FC236}">
                <a16:creationId xmlns:a16="http://schemas.microsoft.com/office/drawing/2014/main" id="{93DA443C-2041-AB59-7547-D0FCB441D46C}"/>
              </a:ext>
            </a:extLst>
          </p:cNvPr>
          <p:cNvGraphicFramePr>
            <a:graphicFrameLocks noGrp="1"/>
          </p:cNvGraphicFramePr>
          <p:nvPr>
            <p:extLst>
              <p:ext uri="{D42A27DB-BD31-4B8C-83A1-F6EECF244321}">
                <p14:modId xmlns:p14="http://schemas.microsoft.com/office/powerpoint/2010/main" val="3169071074"/>
              </p:ext>
            </p:extLst>
          </p:nvPr>
        </p:nvGraphicFramePr>
        <p:xfrm>
          <a:off x="5059680" y="990600"/>
          <a:ext cx="3893820" cy="3053485"/>
        </p:xfrm>
        <a:graphic>
          <a:graphicData uri="http://schemas.openxmlformats.org/drawingml/2006/table">
            <a:tbl>
              <a:tblPr/>
              <a:tblGrid>
                <a:gridCol w="1660384">
                  <a:extLst>
                    <a:ext uri="{9D8B030D-6E8A-4147-A177-3AD203B41FA5}">
                      <a16:colId xmlns:a16="http://schemas.microsoft.com/office/drawing/2014/main" val="903785890"/>
                    </a:ext>
                  </a:extLst>
                </a:gridCol>
                <a:gridCol w="2233436">
                  <a:extLst>
                    <a:ext uri="{9D8B030D-6E8A-4147-A177-3AD203B41FA5}">
                      <a16:colId xmlns:a16="http://schemas.microsoft.com/office/drawing/2014/main" val="3477577382"/>
                    </a:ext>
                  </a:extLst>
                </a:gridCol>
              </a:tblGrid>
              <a:tr h="610697">
                <a:tc>
                  <a:txBody>
                    <a:bodyPr/>
                    <a:lstStyle/>
                    <a:p>
                      <a:pPr>
                        <a:buNone/>
                      </a:pPr>
                      <a:r>
                        <a:rPr lang="en-GB" b="1"/>
                        <a:t>Control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806379753"/>
                  </a:ext>
                </a:extLst>
              </a:tr>
              <a:tr h="610697">
                <a:tc>
                  <a:txBody>
                    <a:bodyPr/>
                    <a:lstStyle/>
                    <a:p>
                      <a:pPr>
                        <a:buNone/>
                      </a:pPr>
                      <a:r>
                        <a:rPr lang="en-GB"/>
                        <a:t>CCTV</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Monitoring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64192554"/>
                  </a:ext>
                </a:extLst>
              </a:tr>
              <a:tr h="610697">
                <a:tc>
                  <a:txBody>
                    <a:bodyPr/>
                    <a:lstStyle/>
                    <a:p>
                      <a:pPr>
                        <a:buNone/>
                      </a:pPr>
                      <a:r>
                        <a:rPr lang="en-GB"/>
                        <a:t>Access Cards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Restrict entry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8754579"/>
                  </a:ext>
                </a:extLst>
              </a:tr>
              <a:tr h="610697">
                <a:tc>
                  <a:txBody>
                    <a:bodyPr/>
                    <a:lstStyle/>
                    <a:p>
                      <a:pPr>
                        <a:buNone/>
                      </a:pPr>
                      <a:r>
                        <a:rPr lang="en-GB"/>
                        <a:t>Biometrics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Verify identity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7316320"/>
                  </a:ext>
                </a:extLst>
              </a:tr>
              <a:tr h="610697">
                <a:tc>
                  <a:txBody>
                    <a:bodyPr/>
                    <a:lstStyle/>
                    <a:p>
                      <a:pPr>
                        <a:buNone/>
                      </a:pPr>
                      <a:r>
                        <a:rPr lang="en-GB" dirty="0"/>
                        <a:t>Guards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Physical protection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96242979"/>
                  </a:ext>
                </a:extLst>
              </a:tr>
            </a:tbl>
          </a:graphicData>
        </a:graphic>
      </p:graphicFrame>
    </p:spTree>
    <p:extLst>
      <p:ext uri="{BB962C8B-B14F-4D97-AF65-F5344CB8AC3E}">
        <p14:creationId xmlns:p14="http://schemas.microsoft.com/office/powerpoint/2010/main" val="205473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E0AC5-9C04-D684-9D11-9884B74AEBC3}"/>
              </a:ext>
            </a:extLst>
          </p:cNvPr>
          <p:cNvSpPr>
            <a:spLocks noGrp="1"/>
          </p:cNvSpPr>
          <p:nvPr>
            <p:ph type="title"/>
          </p:nvPr>
        </p:nvSpPr>
        <p:spPr>
          <a:xfrm>
            <a:off x="45720" y="27709"/>
            <a:ext cx="9052560" cy="734291"/>
          </a:xfrm>
        </p:spPr>
        <p:txBody>
          <a:bodyPr>
            <a:noAutofit/>
          </a:bodyPr>
          <a:lstStyle/>
          <a:p>
            <a:r>
              <a:rPr lang="en-GB" b="1" dirty="0"/>
              <a:t>Social Engineering</a:t>
            </a:r>
            <a:endParaRPr lang="en-GB" dirty="0"/>
          </a:p>
        </p:txBody>
      </p:sp>
      <p:sp>
        <p:nvSpPr>
          <p:cNvPr id="3" name="Content Placeholder 2">
            <a:extLst>
              <a:ext uri="{FF2B5EF4-FFF2-40B4-BE49-F238E27FC236}">
                <a16:creationId xmlns:a16="http://schemas.microsoft.com/office/drawing/2014/main" id="{AC684ED9-51B3-B8B4-00DB-0DF50120D653}"/>
              </a:ext>
            </a:extLst>
          </p:cNvPr>
          <p:cNvSpPr>
            <a:spLocks noGrp="1"/>
          </p:cNvSpPr>
          <p:nvPr>
            <p:ph idx="1"/>
          </p:nvPr>
        </p:nvSpPr>
        <p:spPr>
          <a:xfrm>
            <a:off x="152400" y="838200"/>
            <a:ext cx="8945880" cy="4648200"/>
          </a:xfrm>
        </p:spPr>
        <p:txBody>
          <a:bodyPr>
            <a:normAutofit lnSpcReduction="10000"/>
          </a:bodyPr>
          <a:lstStyle/>
          <a:p>
            <a:pPr marL="0" indent="0">
              <a:buNone/>
            </a:pPr>
            <a:r>
              <a:rPr lang="en-GB" b="1" dirty="0"/>
              <a:t>Social Engineering</a:t>
            </a:r>
          </a:p>
          <a:p>
            <a:pPr lvl="1"/>
            <a:r>
              <a:rPr lang="en-GB" dirty="0"/>
              <a:t>Manipulating people to reveal information or perform actions.</a:t>
            </a:r>
          </a:p>
          <a:p>
            <a:pPr marL="0" indent="0">
              <a:buNone/>
            </a:pPr>
            <a:r>
              <a:rPr lang="en-GB" b="1" dirty="0"/>
              <a:t>Key Idea</a:t>
            </a:r>
          </a:p>
          <a:p>
            <a:pPr lvl="1"/>
            <a:r>
              <a:rPr lang="en-GB" dirty="0"/>
              <a:t>Attackers exploit trust rather than technology through:</a:t>
            </a:r>
          </a:p>
          <a:p>
            <a:pPr lvl="0"/>
            <a:r>
              <a:rPr lang="en-GB" dirty="0"/>
              <a:t>phishing </a:t>
            </a:r>
          </a:p>
          <a:p>
            <a:pPr lvl="0"/>
            <a:r>
              <a:rPr lang="en-GB" dirty="0"/>
              <a:t>spear phishing </a:t>
            </a:r>
          </a:p>
          <a:p>
            <a:pPr lvl="0"/>
            <a:r>
              <a:rPr lang="en-GB" dirty="0"/>
              <a:t>vishing </a:t>
            </a:r>
          </a:p>
          <a:p>
            <a:pPr lvl="0"/>
            <a:r>
              <a:rPr lang="en-GB" dirty="0"/>
              <a:t>pretexting </a:t>
            </a:r>
          </a:p>
          <a:p>
            <a:pPr lvl="0"/>
            <a:r>
              <a:rPr lang="en-GB" dirty="0"/>
              <a:t>tailgating </a:t>
            </a:r>
          </a:p>
          <a:p>
            <a:r>
              <a:rPr lang="en-GB" dirty="0"/>
              <a:t>impersonation </a:t>
            </a:r>
          </a:p>
        </p:txBody>
      </p:sp>
      <p:sp>
        <p:nvSpPr>
          <p:cNvPr id="16" name="TextBox 15">
            <a:extLst>
              <a:ext uri="{FF2B5EF4-FFF2-40B4-BE49-F238E27FC236}">
                <a16:creationId xmlns:a16="http://schemas.microsoft.com/office/drawing/2014/main" id="{282A5576-F23E-B436-E315-AD5EB0699EF7}"/>
              </a:ext>
            </a:extLst>
          </p:cNvPr>
          <p:cNvSpPr txBox="1"/>
          <p:nvPr/>
        </p:nvSpPr>
        <p:spPr>
          <a:xfrm>
            <a:off x="0" y="5706070"/>
            <a:ext cx="9144000" cy="461665"/>
          </a:xfrm>
          <a:prstGeom prst="rect">
            <a:avLst/>
          </a:prstGeom>
          <a:solidFill>
            <a:srgbClr val="D1F3FF"/>
          </a:solidFill>
          <a:ln>
            <a:solidFill>
              <a:schemeClr val="tx1"/>
            </a:solidFill>
          </a:ln>
        </p:spPr>
        <p:txBody>
          <a:bodyPr wrap="square">
            <a:spAutoFit/>
          </a:bodyPr>
          <a:lstStyle/>
          <a:p>
            <a:r>
              <a:rPr lang="en-GB" dirty="0"/>
              <a:t>Could you personally recognise a sophisticated phishing attempt?</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18CBF2A-B6BB-2C56-8401-9AE980645D28}"/>
              </a:ext>
            </a:extLst>
          </p:cNvPr>
          <p:cNvSpPr txBox="1"/>
          <p:nvPr/>
        </p:nvSpPr>
        <p:spPr>
          <a:xfrm>
            <a:off x="3962400" y="2918579"/>
            <a:ext cx="2438401" cy="2677656"/>
          </a:xfrm>
          <a:prstGeom prst="rect">
            <a:avLst/>
          </a:prstGeom>
          <a:noFill/>
          <a:ln>
            <a:solidFill>
              <a:schemeClr val="tx1"/>
            </a:solidFill>
          </a:ln>
        </p:spPr>
        <p:txBody>
          <a:bodyPr wrap="square">
            <a:spAutoFit/>
          </a:bodyPr>
          <a:lstStyle/>
          <a:p>
            <a:pPr algn="ctr"/>
            <a:r>
              <a:rPr lang="en-GB" dirty="0"/>
              <a:t>Research</a:t>
            </a:r>
          </a:p>
          <a:p>
            <a:pPr algn="ctr"/>
            <a:r>
              <a:rPr lang="en-GB" dirty="0"/>
              <a:t> ↓</a:t>
            </a:r>
          </a:p>
          <a:p>
            <a:pPr algn="ctr"/>
            <a:r>
              <a:rPr lang="en-GB" dirty="0"/>
              <a:t>Build Trust</a:t>
            </a:r>
          </a:p>
          <a:p>
            <a:pPr algn="ctr"/>
            <a:r>
              <a:rPr lang="en-GB" dirty="0"/>
              <a:t> ↓</a:t>
            </a:r>
          </a:p>
          <a:p>
            <a:pPr algn="ctr"/>
            <a:r>
              <a:rPr lang="en-GB" dirty="0"/>
              <a:t>Manipulate</a:t>
            </a:r>
          </a:p>
          <a:p>
            <a:pPr algn="ctr"/>
            <a:r>
              <a:rPr lang="en-GB" dirty="0"/>
              <a:t> ↓</a:t>
            </a:r>
          </a:p>
          <a:p>
            <a:pPr algn="ctr"/>
            <a:r>
              <a:rPr lang="en-GB" dirty="0"/>
              <a:t>Exploit</a:t>
            </a:r>
          </a:p>
        </p:txBody>
      </p:sp>
    </p:spTree>
    <p:extLst>
      <p:ext uri="{BB962C8B-B14F-4D97-AF65-F5344CB8AC3E}">
        <p14:creationId xmlns:p14="http://schemas.microsoft.com/office/powerpoint/2010/main" val="339266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6"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AACE-2870-B9DE-D8C7-E7F1C14D5AB2}"/>
              </a:ext>
            </a:extLst>
          </p:cNvPr>
          <p:cNvSpPr>
            <a:spLocks noGrp="1"/>
          </p:cNvSpPr>
          <p:nvPr>
            <p:ph type="title"/>
          </p:nvPr>
        </p:nvSpPr>
        <p:spPr>
          <a:xfrm>
            <a:off x="45720" y="27710"/>
            <a:ext cx="9052560" cy="581890"/>
          </a:xfrm>
        </p:spPr>
        <p:txBody>
          <a:bodyPr>
            <a:noAutofit/>
          </a:bodyPr>
          <a:lstStyle/>
          <a:p>
            <a:r>
              <a:rPr lang="en-GB" b="1" dirty="0"/>
              <a:t>Tailgating &amp; Physical Intrusion</a:t>
            </a:r>
            <a:endParaRPr lang="en-GB" dirty="0"/>
          </a:p>
        </p:txBody>
      </p:sp>
      <p:sp>
        <p:nvSpPr>
          <p:cNvPr id="3" name="Content Placeholder 2">
            <a:extLst>
              <a:ext uri="{FF2B5EF4-FFF2-40B4-BE49-F238E27FC236}">
                <a16:creationId xmlns:a16="http://schemas.microsoft.com/office/drawing/2014/main" id="{15347A0E-99CF-507C-FFE4-66679932FB34}"/>
              </a:ext>
            </a:extLst>
          </p:cNvPr>
          <p:cNvSpPr>
            <a:spLocks noGrp="1"/>
          </p:cNvSpPr>
          <p:nvPr>
            <p:ph idx="1"/>
          </p:nvPr>
        </p:nvSpPr>
        <p:spPr>
          <a:xfrm>
            <a:off x="200891" y="599209"/>
            <a:ext cx="8528384" cy="2479271"/>
          </a:xfrm>
        </p:spPr>
        <p:txBody>
          <a:bodyPr>
            <a:normAutofit fontScale="92500" lnSpcReduction="20000"/>
          </a:bodyPr>
          <a:lstStyle/>
          <a:p>
            <a:pPr marL="0" indent="0">
              <a:buNone/>
            </a:pPr>
            <a:r>
              <a:rPr lang="en-GB" dirty="0"/>
              <a:t>Unauthorised person follows an authorised person into a secure area.</a:t>
            </a:r>
          </a:p>
          <a:p>
            <a:r>
              <a:rPr lang="en-GB" dirty="0"/>
              <a:t>Attackers exploit:</a:t>
            </a:r>
          </a:p>
          <a:p>
            <a:pPr lvl="1"/>
            <a:r>
              <a:rPr lang="en-GB" dirty="0"/>
              <a:t>politeness </a:t>
            </a:r>
          </a:p>
          <a:p>
            <a:pPr lvl="1"/>
            <a:r>
              <a:rPr lang="en-GB" dirty="0"/>
              <a:t>trust </a:t>
            </a:r>
          </a:p>
          <a:p>
            <a:pPr lvl="1"/>
            <a:r>
              <a:rPr lang="en-GB" dirty="0"/>
              <a:t>distraction </a:t>
            </a:r>
          </a:p>
          <a:p>
            <a:pPr lvl="1"/>
            <a:r>
              <a:rPr lang="en-GB" dirty="0"/>
              <a:t>lack of verification </a:t>
            </a:r>
          </a:p>
          <a:p>
            <a:pPr marL="0" indent="0">
              <a:buNone/>
            </a:pPr>
            <a:endParaRPr lang="en-GB" sz="2400" dirty="0"/>
          </a:p>
        </p:txBody>
      </p:sp>
      <p:sp>
        <p:nvSpPr>
          <p:cNvPr id="5" name="TextBox 4">
            <a:extLst>
              <a:ext uri="{FF2B5EF4-FFF2-40B4-BE49-F238E27FC236}">
                <a16:creationId xmlns:a16="http://schemas.microsoft.com/office/drawing/2014/main" id="{DAFCCC98-6240-3421-F593-23639D07CE6D}"/>
              </a:ext>
            </a:extLst>
          </p:cNvPr>
          <p:cNvSpPr txBox="1"/>
          <p:nvPr/>
        </p:nvSpPr>
        <p:spPr>
          <a:xfrm>
            <a:off x="197427" y="6396335"/>
            <a:ext cx="8749146" cy="461665"/>
          </a:xfrm>
          <a:prstGeom prst="rect">
            <a:avLst/>
          </a:prstGeom>
          <a:solidFill>
            <a:srgbClr val="D1F3FF"/>
          </a:solidFill>
          <a:ln>
            <a:solidFill>
              <a:schemeClr val="tx1"/>
            </a:solidFill>
          </a:ln>
        </p:spPr>
        <p:txBody>
          <a:bodyPr wrap="square">
            <a:spAutoFit/>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Would you stop someone following you into a secure building?</a:t>
            </a:r>
            <a:endParaRPr lang="en-GB" b="1" dirty="0"/>
          </a:p>
        </p:txBody>
      </p:sp>
      <p:graphicFrame>
        <p:nvGraphicFramePr>
          <p:cNvPr id="4" name="Table 3">
            <a:extLst>
              <a:ext uri="{FF2B5EF4-FFF2-40B4-BE49-F238E27FC236}">
                <a16:creationId xmlns:a16="http://schemas.microsoft.com/office/drawing/2014/main" id="{34F495B8-3860-212D-97A6-98BBFFF0EA7F}"/>
              </a:ext>
            </a:extLst>
          </p:cNvPr>
          <p:cNvGraphicFramePr>
            <a:graphicFrameLocks noGrp="1"/>
          </p:cNvGraphicFramePr>
          <p:nvPr>
            <p:extLst>
              <p:ext uri="{D42A27DB-BD31-4B8C-83A1-F6EECF244321}">
                <p14:modId xmlns:p14="http://schemas.microsoft.com/office/powerpoint/2010/main" val="230040630"/>
              </p:ext>
            </p:extLst>
          </p:nvPr>
        </p:nvGraphicFramePr>
        <p:xfrm>
          <a:off x="197427" y="3078480"/>
          <a:ext cx="8763000" cy="3322320"/>
        </p:xfrm>
        <a:graphic>
          <a:graphicData uri="http://schemas.openxmlformats.org/drawingml/2006/table">
            <a:tbl>
              <a:tblPr/>
              <a:tblGrid>
                <a:gridCol w="2190750">
                  <a:extLst>
                    <a:ext uri="{9D8B030D-6E8A-4147-A177-3AD203B41FA5}">
                      <a16:colId xmlns:a16="http://schemas.microsoft.com/office/drawing/2014/main" val="3979048179"/>
                    </a:ext>
                  </a:extLst>
                </a:gridCol>
                <a:gridCol w="2190750">
                  <a:extLst>
                    <a:ext uri="{9D8B030D-6E8A-4147-A177-3AD203B41FA5}">
                      <a16:colId xmlns:a16="http://schemas.microsoft.com/office/drawing/2014/main" val="670341361"/>
                    </a:ext>
                  </a:extLst>
                </a:gridCol>
                <a:gridCol w="2190750">
                  <a:extLst>
                    <a:ext uri="{9D8B030D-6E8A-4147-A177-3AD203B41FA5}">
                      <a16:colId xmlns:a16="http://schemas.microsoft.com/office/drawing/2014/main" val="30265150"/>
                    </a:ext>
                  </a:extLst>
                </a:gridCol>
                <a:gridCol w="2190750">
                  <a:extLst>
                    <a:ext uri="{9D8B030D-6E8A-4147-A177-3AD203B41FA5}">
                      <a16:colId xmlns:a16="http://schemas.microsoft.com/office/drawing/2014/main" val="2433453654"/>
                    </a:ext>
                  </a:extLst>
                </a:gridCol>
              </a:tblGrid>
              <a:tr h="349631">
                <a:tc>
                  <a:txBody>
                    <a:bodyPr/>
                    <a:lstStyle/>
                    <a:p>
                      <a:pPr>
                        <a:buNone/>
                      </a:pPr>
                      <a:r>
                        <a:rPr lang="en-GB" b="1" dirty="0"/>
                        <a:t>Threat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Example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Security 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75239772"/>
                  </a:ext>
                </a:extLst>
              </a:tr>
              <a:tr h="1019757">
                <a:tc>
                  <a:txBody>
                    <a:bodyPr/>
                    <a:lstStyle/>
                    <a:p>
                      <a:pPr>
                        <a:buNone/>
                      </a:pPr>
                      <a:r>
                        <a:rPr lang="en-GB" sz="1600" b="1" dirty="0"/>
                        <a:t>Tailgating</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Unauthorised person follows an authorised individual into a secure area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Stranger follows employee through access-controlled door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Unauthorised access to facilities, systems or information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16234953"/>
                  </a:ext>
                </a:extLst>
              </a:tr>
              <a:tr h="1019757">
                <a:tc>
                  <a:txBody>
                    <a:bodyPr/>
                    <a:lstStyle/>
                    <a:p>
                      <a:pPr>
                        <a:buNone/>
                      </a:pPr>
                      <a:r>
                        <a:rPr lang="en-GB" sz="1600" b="1" dirty="0"/>
                        <a:t>Piggybacking</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Authorised person knowingly allows another individual to enter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Employee holds door open for visitor without verification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Reduced accountability and access control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6211750"/>
                  </a:ext>
                </a:extLst>
              </a:tr>
              <a:tr h="786670">
                <a:tc>
                  <a:txBody>
                    <a:bodyPr/>
                    <a:lstStyle/>
                    <a:p>
                      <a:pPr>
                        <a:buNone/>
                      </a:pPr>
                      <a:r>
                        <a:rPr lang="en-GB" sz="1600" b="1" dirty="0"/>
                        <a:t>Physical Intrusion</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Deliberate unauthorised entry into a restricted area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Intruder enters server room or office after 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Theft, sabotage or data compromise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86496494"/>
                  </a:ext>
                </a:extLst>
              </a:tr>
            </a:tbl>
          </a:graphicData>
        </a:graphic>
      </p:graphicFrame>
      <p:sp>
        <p:nvSpPr>
          <p:cNvPr id="7" name="TextBox 6">
            <a:extLst>
              <a:ext uri="{FF2B5EF4-FFF2-40B4-BE49-F238E27FC236}">
                <a16:creationId xmlns:a16="http://schemas.microsoft.com/office/drawing/2014/main" id="{AB4D77C7-ECAB-B855-95BD-F1D5883558EE}"/>
              </a:ext>
            </a:extLst>
          </p:cNvPr>
          <p:cNvSpPr txBox="1"/>
          <p:nvPr/>
        </p:nvSpPr>
        <p:spPr>
          <a:xfrm>
            <a:off x="3733800" y="990600"/>
            <a:ext cx="2514600" cy="1954381"/>
          </a:xfrm>
          <a:prstGeom prst="rect">
            <a:avLst/>
          </a:prstGeom>
          <a:noFill/>
          <a:ln>
            <a:solidFill>
              <a:schemeClr val="tx1"/>
            </a:solidFill>
          </a:ln>
        </p:spPr>
        <p:txBody>
          <a:bodyPr wrap="square">
            <a:spAutoFit/>
          </a:bodyPr>
          <a:lstStyle/>
          <a:p>
            <a:pPr algn="ctr"/>
            <a:r>
              <a:rPr lang="en-GB" sz="1100" b="1" dirty="0"/>
              <a:t>Authorised Employee</a:t>
            </a:r>
          </a:p>
          <a:p>
            <a:pPr algn="ctr"/>
            <a:r>
              <a:rPr lang="en-GB" sz="1100" b="1" dirty="0"/>
              <a:t>        ↓</a:t>
            </a:r>
          </a:p>
          <a:p>
            <a:pPr algn="ctr"/>
            <a:r>
              <a:rPr lang="en-GB" sz="1100" b="1" dirty="0"/>
              <a:t>Attacker Follows Closely</a:t>
            </a:r>
          </a:p>
          <a:p>
            <a:pPr algn="ctr"/>
            <a:r>
              <a:rPr lang="en-GB" sz="1100" b="1" dirty="0"/>
              <a:t>        ↓</a:t>
            </a:r>
          </a:p>
          <a:p>
            <a:pPr algn="ctr"/>
            <a:r>
              <a:rPr lang="en-GB" sz="1100" b="1" dirty="0"/>
              <a:t>Door Opens</a:t>
            </a:r>
          </a:p>
          <a:p>
            <a:pPr algn="ctr"/>
            <a:r>
              <a:rPr lang="en-GB" sz="1100" b="1" dirty="0"/>
              <a:t>        ↓</a:t>
            </a:r>
          </a:p>
          <a:p>
            <a:pPr algn="ctr"/>
            <a:r>
              <a:rPr lang="en-GB" sz="1100" b="1" dirty="0"/>
              <a:t>Attacker Enters Secure Area</a:t>
            </a:r>
          </a:p>
          <a:p>
            <a:pPr algn="ctr"/>
            <a:r>
              <a:rPr lang="en-GB" sz="1100" b="1" dirty="0"/>
              <a:t>        ↓</a:t>
            </a:r>
          </a:p>
          <a:p>
            <a:pPr algn="ctr"/>
            <a:r>
              <a:rPr lang="en-GB" sz="1100" b="1" dirty="0"/>
              <a:t>Unauthorised Access Gained</a:t>
            </a:r>
          </a:p>
          <a:p>
            <a:pPr algn="ctr"/>
            <a:r>
              <a:rPr lang="en-GB" sz="1100" b="1" dirty="0"/>
              <a:t>        ↓</a:t>
            </a:r>
          </a:p>
          <a:p>
            <a:pPr algn="ctr"/>
            <a:r>
              <a:rPr lang="en-GB" sz="1100" b="1" dirty="0"/>
              <a:t>Potential Security Incident</a:t>
            </a:r>
            <a:endParaRPr lang="en-GB" b="1" dirty="0"/>
          </a:p>
        </p:txBody>
      </p:sp>
    </p:spTree>
    <p:extLst>
      <p:ext uri="{BB962C8B-B14F-4D97-AF65-F5344CB8AC3E}">
        <p14:creationId xmlns:p14="http://schemas.microsoft.com/office/powerpoint/2010/main" val="310130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1E0CF-0E8E-2737-2F11-80E6F94B1560}"/>
              </a:ext>
            </a:extLst>
          </p:cNvPr>
          <p:cNvSpPr>
            <a:spLocks noGrp="1"/>
          </p:cNvSpPr>
          <p:nvPr>
            <p:ph type="title"/>
          </p:nvPr>
        </p:nvSpPr>
        <p:spPr>
          <a:xfrm>
            <a:off x="45720" y="27709"/>
            <a:ext cx="9052560" cy="658091"/>
          </a:xfrm>
        </p:spPr>
        <p:txBody>
          <a:bodyPr>
            <a:normAutofit/>
          </a:bodyPr>
          <a:lstStyle/>
          <a:p>
            <a:r>
              <a:rPr lang="en-GB" b="1" dirty="0"/>
              <a:t>Insider Threats</a:t>
            </a:r>
            <a:endParaRPr lang="en-GB" dirty="0"/>
          </a:p>
        </p:txBody>
      </p:sp>
      <p:sp>
        <p:nvSpPr>
          <p:cNvPr id="12" name="TextBox 11">
            <a:extLst>
              <a:ext uri="{FF2B5EF4-FFF2-40B4-BE49-F238E27FC236}">
                <a16:creationId xmlns:a16="http://schemas.microsoft.com/office/drawing/2014/main" id="{8B6ADBD3-0D7D-217D-78B6-95D66B27BA1B}"/>
              </a:ext>
            </a:extLst>
          </p:cNvPr>
          <p:cNvSpPr txBox="1"/>
          <p:nvPr/>
        </p:nvSpPr>
        <p:spPr>
          <a:xfrm>
            <a:off x="79513" y="5286625"/>
            <a:ext cx="8984973" cy="405047"/>
          </a:xfrm>
          <a:prstGeom prst="rect">
            <a:avLst/>
          </a:prstGeom>
          <a:solidFill>
            <a:srgbClr val="D1F3FF"/>
          </a:solidFill>
          <a:ln>
            <a:solidFill>
              <a:schemeClr val="tx1"/>
            </a:solidFill>
          </a:ln>
        </p:spPr>
        <p:txBody>
          <a:bodyPr wrap="square">
            <a:spAutoFit/>
          </a:bodyPr>
          <a:lstStyle/>
          <a:p>
            <a:pPr>
              <a:lnSpc>
                <a:spcPct val="107000"/>
              </a:lnSpc>
              <a:spcAft>
                <a:spcPts val="800"/>
              </a:spcAft>
              <a:buNone/>
            </a:pPr>
            <a:r>
              <a:rPr lang="en-GB" sz="2000" dirty="0"/>
              <a:t>Which insider threat is more dangerous: malicious or careless employees?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3F338F72-FCEF-9EF6-CE4E-C794E4CCD6DA}"/>
              </a:ext>
            </a:extLst>
          </p:cNvPr>
          <p:cNvSpPr>
            <a:spLocks noGrp="1"/>
          </p:cNvSpPr>
          <p:nvPr>
            <p:ph idx="1"/>
          </p:nvPr>
        </p:nvSpPr>
        <p:spPr>
          <a:xfrm>
            <a:off x="230594" y="685800"/>
            <a:ext cx="8763000" cy="4600825"/>
          </a:xfrm>
        </p:spPr>
        <p:txBody>
          <a:bodyPr>
            <a:normAutofit fontScale="70000" lnSpcReduction="20000"/>
          </a:bodyPr>
          <a:lstStyle/>
          <a:p>
            <a:pPr marL="0" indent="0">
              <a:buNone/>
            </a:pPr>
            <a:r>
              <a:rPr lang="en-GB" dirty="0"/>
              <a:t>A threat originating from someone with authorised access to organisational resources.</a:t>
            </a:r>
          </a:p>
          <a:p>
            <a:pPr marL="0" indent="0">
              <a:buNone/>
            </a:pPr>
            <a:r>
              <a:rPr lang="en-GB" dirty="0"/>
              <a:t>Types:</a:t>
            </a:r>
          </a:p>
          <a:p>
            <a:pPr lvl="0"/>
            <a:r>
              <a:rPr lang="en-GB" dirty="0"/>
              <a:t>Malicious insiders</a:t>
            </a:r>
          </a:p>
          <a:p>
            <a:pPr lvl="1"/>
            <a:r>
              <a:rPr lang="en-GB" dirty="0"/>
              <a:t>Intentionally causes harm.</a:t>
            </a:r>
          </a:p>
          <a:p>
            <a:pPr lvl="1"/>
            <a:r>
              <a:rPr lang="en-GB" dirty="0"/>
              <a:t>Examples:</a:t>
            </a:r>
          </a:p>
          <a:p>
            <a:pPr lvl="2"/>
            <a:r>
              <a:rPr lang="en-GB" dirty="0"/>
              <a:t>Data theft </a:t>
            </a:r>
          </a:p>
          <a:p>
            <a:pPr lvl="2"/>
            <a:r>
              <a:rPr lang="en-GB" dirty="0"/>
              <a:t>Sabotage </a:t>
            </a:r>
          </a:p>
          <a:p>
            <a:pPr lvl="2"/>
            <a:r>
              <a:rPr lang="en-GB" dirty="0"/>
              <a:t>Fraud</a:t>
            </a:r>
          </a:p>
          <a:p>
            <a:pPr lvl="0"/>
            <a:r>
              <a:rPr lang="en-GB" dirty="0"/>
              <a:t>Negligent insiders</a:t>
            </a:r>
          </a:p>
          <a:p>
            <a:pPr lvl="1"/>
            <a:r>
              <a:rPr lang="en-GB" dirty="0"/>
              <a:t>Makes mistakes without malicious intent.</a:t>
            </a:r>
          </a:p>
          <a:p>
            <a:pPr lvl="2"/>
            <a:r>
              <a:rPr lang="en-GB" dirty="0"/>
              <a:t>Examples:</a:t>
            </a:r>
          </a:p>
          <a:p>
            <a:pPr lvl="2"/>
            <a:r>
              <a:rPr lang="en-GB" dirty="0"/>
              <a:t>Sending data to wrong recipient </a:t>
            </a:r>
          </a:p>
          <a:p>
            <a:pPr lvl="2"/>
            <a:r>
              <a:rPr lang="en-GB" dirty="0"/>
              <a:t>Weak passwords</a:t>
            </a:r>
          </a:p>
          <a:p>
            <a:pPr lvl="0"/>
            <a:r>
              <a:rPr lang="en-GB" dirty="0"/>
              <a:t>Compromised insiders </a:t>
            </a:r>
          </a:p>
          <a:p>
            <a:pPr lvl="1"/>
            <a:r>
              <a:rPr lang="en-GB" dirty="0"/>
              <a:t>An attacker gains control of a legitimate account.</a:t>
            </a:r>
          </a:p>
          <a:p>
            <a:pPr lvl="1"/>
            <a:r>
              <a:rPr lang="en-GB" dirty="0"/>
              <a:t>Example:</a:t>
            </a:r>
          </a:p>
          <a:p>
            <a:pPr lvl="2"/>
            <a:r>
              <a:rPr lang="en-GB" dirty="0"/>
              <a:t>Stolen credentials used by cybercriminals.</a:t>
            </a:r>
          </a:p>
          <a:p>
            <a:pPr lvl="0"/>
            <a:endParaRPr lang="en-GB" dirty="0"/>
          </a:p>
          <a:p>
            <a:endParaRPr lang="en-GB" dirty="0"/>
          </a:p>
        </p:txBody>
      </p:sp>
      <p:sp>
        <p:nvSpPr>
          <p:cNvPr id="5" name="TextBox 4">
            <a:extLst>
              <a:ext uri="{FF2B5EF4-FFF2-40B4-BE49-F238E27FC236}">
                <a16:creationId xmlns:a16="http://schemas.microsoft.com/office/drawing/2014/main" id="{DEA69289-6820-4825-A409-B72DE91320A6}"/>
              </a:ext>
            </a:extLst>
          </p:cNvPr>
          <p:cNvSpPr txBox="1"/>
          <p:nvPr/>
        </p:nvSpPr>
        <p:spPr>
          <a:xfrm>
            <a:off x="5410200" y="1326573"/>
            <a:ext cx="3503206" cy="2000548"/>
          </a:xfrm>
          <a:prstGeom prst="rect">
            <a:avLst/>
          </a:prstGeom>
          <a:noFill/>
        </p:spPr>
        <p:txBody>
          <a:bodyPr wrap="square">
            <a:spAutoFit/>
          </a:bodyPr>
          <a:lstStyle/>
          <a:p>
            <a:pPr>
              <a:buNone/>
            </a:pPr>
            <a:r>
              <a:rPr lang="en-GB" sz="2000" b="1" dirty="0"/>
              <a:t>Insider Threat Indicators</a:t>
            </a:r>
          </a:p>
          <a:p>
            <a:pPr marL="342900" indent="-342900">
              <a:buFont typeface="Arial" panose="020B0604020202020204" pitchFamily="34" charset="0"/>
              <a:buChar char="•"/>
            </a:pPr>
            <a:r>
              <a:rPr lang="en-GB" sz="2000" dirty="0"/>
              <a:t>Unusual Working Hours </a:t>
            </a:r>
          </a:p>
          <a:p>
            <a:pPr marL="342900" indent="-342900">
              <a:buFont typeface="Arial" panose="020B0604020202020204" pitchFamily="34" charset="0"/>
              <a:buChar char="•"/>
            </a:pPr>
            <a:r>
              <a:rPr lang="en-GB" sz="2000" dirty="0"/>
              <a:t>Excessive Data Access </a:t>
            </a:r>
          </a:p>
          <a:p>
            <a:pPr marL="342900" indent="-342900">
              <a:buFont typeface="Arial" panose="020B0604020202020204" pitchFamily="34" charset="0"/>
              <a:buChar char="•"/>
            </a:pPr>
            <a:r>
              <a:rPr lang="en-GB" sz="2000" dirty="0"/>
              <a:t>Policy Violations </a:t>
            </a:r>
          </a:p>
          <a:p>
            <a:pPr marL="342900" indent="-342900">
              <a:buFont typeface="Arial" panose="020B0604020202020204" pitchFamily="34" charset="0"/>
              <a:buChar char="•"/>
            </a:pPr>
            <a:r>
              <a:rPr lang="en-GB" sz="2000" dirty="0"/>
              <a:t>Unauthorised USB Usage </a:t>
            </a:r>
          </a:p>
          <a:p>
            <a:pPr marL="342900" indent="-342900">
              <a:buFont typeface="Arial" panose="020B0604020202020204" pitchFamily="34" charset="0"/>
              <a:buChar char="•"/>
            </a:pPr>
            <a:r>
              <a:rPr lang="en-GB" sz="2000" dirty="0"/>
              <a:t>Behaviour Changes</a:t>
            </a:r>
          </a:p>
        </p:txBody>
      </p:sp>
    </p:spTree>
    <p:extLst>
      <p:ext uri="{BB962C8B-B14F-4D97-AF65-F5344CB8AC3E}">
        <p14:creationId xmlns:p14="http://schemas.microsoft.com/office/powerpoint/2010/main" val="73028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txEl>
                                              <p:pRg st="11" end="1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
                                            <p:txEl>
                                              <p:pRg st="14" end="1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
                                            <p:txEl>
                                              <p:pRg st="15" end="15"/>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
                                            <p:txEl>
                                              <p:pRg st="16" end="1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30676-BA05-E34F-6BD7-3444FEA87FD9}"/>
              </a:ext>
            </a:extLst>
          </p:cNvPr>
          <p:cNvSpPr>
            <a:spLocks noGrp="1"/>
          </p:cNvSpPr>
          <p:nvPr>
            <p:ph type="title"/>
          </p:nvPr>
        </p:nvSpPr>
        <p:spPr>
          <a:xfrm>
            <a:off x="45720" y="1447800"/>
            <a:ext cx="9052560" cy="1039091"/>
          </a:xfrm>
        </p:spPr>
        <p:txBody>
          <a:bodyPr/>
          <a:lstStyle/>
          <a:p>
            <a:r>
              <a:rPr lang="en-GB" dirty="0"/>
              <a:t>Comfort Break (12:10 - 12:20)</a:t>
            </a:r>
          </a:p>
        </p:txBody>
      </p:sp>
      <p:sp>
        <p:nvSpPr>
          <p:cNvPr id="3" name="Content Placeholder 2">
            <a:extLst>
              <a:ext uri="{FF2B5EF4-FFF2-40B4-BE49-F238E27FC236}">
                <a16:creationId xmlns:a16="http://schemas.microsoft.com/office/drawing/2014/main" id="{B75EE4C0-9EFE-1652-8F72-894B2832CEC7}"/>
              </a:ext>
            </a:extLst>
          </p:cNvPr>
          <p:cNvSpPr>
            <a:spLocks noGrp="1"/>
          </p:cNvSpPr>
          <p:nvPr>
            <p:ph idx="1"/>
          </p:nvPr>
        </p:nvSpPr>
        <p:spPr>
          <a:xfrm>
            <a:off x="228600" y="3733799"/>
            <a:ext cx="8763000" cy="1828801"/>
          </a:xfrm>
        </p:spPr>
        <p:txBody>
          <a:bodyPr/>
          <a:lstStyle/>
          <a:p>
            <a:endParaRPr lang="en-GB" dirty="0"/>
          </a:p>
        </p:txBody>
      </p:sp>
    </p:spTree>
    <p:extLst>
      <p:ext uri="{BB962C8B-B14F-4D97-AF65-F5344CB8AC3E}">
        <p14:creationId xmlns:p14="http://schemas.microsoft.com/office/powerpoint/2010/main" val="2864803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63F9-CA3A-4410-6D28-CA7312FC87D1}"/>
              </a:ext>
            </a:extLst>
          </p:cNvPr>
          <p:cNvSpPr>
            <a:spLocks noGrp="1"/>
          </p:cNvSpPr>
          <p:nvPr>
            <p:ph type="title"/>
          </p:nvPr>
        </p:nvSpPr>
        <p:spPr/>
        <p:txBody>
          <a:bodyPr/>
          <a:lstStyle/>
          <a:p>
            <a:r>
              <a:rPr lang="en-GB" dirty="0"/>
              <a:t>Human Risk in Modern Organisations</a:t>
            </a:r>
          </a:p>
        </p:txBody>
      </p:sp>
      <p:sp>
        <p:nvSpPr>
          <p:cNvPr id="3" name="Content Placeholder 2">
            <a:extLst>
              <a:ext uri="{FF2B5EF4-FFF2-40B4-BE49-F238E27FC236}">
                <a16:creationId xmlns:a16="http://schemas.microsoft.com/office/drawing/2014/main" id="{22399907-81EC-5843-677B-9DE92A4E2BE6}"/>
              </a:ext>
            </a:extLst>
          </p:cNvPr>
          <p:cNvSpPr>
            <a:spLocks noGrp="1"/>
          </p:cNvSpPr>
          <p:nvPr>
            <p:ph idx="1"/>
          </p:nvPr>
        </p:nvSpPr>
        <p:spPr/>
        <p:txBody>
          <a:bodyPr/>
          <a:lstStyle/>
          <a:p>
            <a:r>
              <a:rPr lang="en-GB" dirty="0"/>
              <a:t>Remote Working </a:t>
            </a:r>
          </a:p>
          <a:p>
            <a:r>
              <a:rPr lang="en-GB" dirty="0"/>
              <a:t>BYOD </a:t>
            </a:r>
          </a:p>
          <a:p>
            <a:pPr lvl="1"/>
            <a:r>
              <a:rPr lang="en-GB" dirty="0"/>
              <a:t>Employees use personal devices for work.</a:t>
            </a:r>
          </a:p>
          <a:p>
            <a:r>
              <a:rPr lang="en-GB" dirty="0"/>
              <a:t>Cloud Storage </a:t>
            </a:r>
          </a:p>
          <a:p>
            <a:pPr lvl="1"/>
            <a:r>
              <a:rPr lang="en-GB" dirty="0"/>
              <a:t>Data may be stored outside organisational control.</a:t>
            </a:r>
          </a:p>
          <a:p>
            <a:r>
              <a:rPr lang="en-GB" dirty="0"/>
              <a:t>AI Usage</a:t>
            </a:r>
          </a:p>
          <a:p>
            <a:pPr lvl="1"/>
            <a:r>
              <a:rPr lang="en-GB" dirty="0"/>
              <a:t>Employees may unintentionally upload sensitive information to AI tools. </a:t>
            </a:r>
          </a:p>
          <a:p>
            <a:r>
              <a:rPr lang="en-GB" dirty="0"/>
              <a:t>Password Reuse</a:t>
            </a:r>
          </a:p>
        </p:txBody>
      </p:sp>
    </p:spTree>
    <p:extLst>
      <p:ext uri="{BB962C8B-B14F-4D97-AF65-F5344CB8AC3E}">
        <p14:creationId xmlns:p14="http://schemas.microsoft.com/office/powerpoint/2010/main" val="1276263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B5F1-7029-40EA-3D48-2EEEA001399E}"/>
              </a:ext>
            </a:extLst>
          </p:cNvPr>
          <p:cNvSpPr>
            <a:spLocks noGrp="1"/>
          </p:cNvSpPr>
          <p:nvPr>
            <p:ph type="title"/>
          </p:nvPr>
        </p:nvSpPr>
        <p:spPr>
          <a:xfrm>
            <a:off x="45720" y="27709"/>
            <a:ext cx="9052560" cy="581891"/>
          </a:xfrm>
        </p:spPr>
        <p:txBody>
          <a:bodyPr>
            <a:normAutofit fontScale="90000"/>
          </a:bodyPr>
          <a:lstStyle/>
          <a:p>
            <a:r>
              <a:rPr lang="en-GB" b="1" dirty="0"/>
              <a:t>Organisational Security Culture</a:t>
            </a:r>
            <a:endParaRPr lang="en-GB" dirty="0"/>
          </a:p>
        </p:txBody>
      </p:sp>
      <p:sp>
        <p:nvSpPr>
          <p:cNvPr id="3" name="Content Placeholder 2">
            <a:extLst>
              <a:ext uri="{FF2B5EF4-FFF2-40B4-BE49-F238E27FC236}">
                <a16:creationId xmlns:a16="http://schemas.microsoft.com/office/drawing/2014/main" id="{3E29C8F1-5597-3DBF-E093-3FC6A1E874EE}"/>
              </a:ext>
            </a:extLst>
          </p:cNvPr>
          <p:cNvSpPr>
            <a:spLocks noGrp="1"/>
          </p:cNvSpPr>
          <p:nvPr>
            <p:ph idx="1"/>
          </p:nvPr>
        </p:nvSpPr>
        <p:spPr>
          <a:xfrm>
            <a:off x="239076" y="838200"/>
            <a:ext cx="8859203" cy="2667000"/>
          </a:xfrm>
        </p:spPr>
        <p:txBody>
          <a:bodyPr>
            <a:normAutofit fontScale="85000" lnSpcReduction="20000"/>
          </a:bodyPr>
          <a:lstStyle/>
          <a:p>
            <a:pPr marL="0" indent="0">
              <a:buNone/>
            </a:pPr>
            <a:r>
              <a:rPr lang="en-GB" b="1" dirty="0"/>
              <a:t>Security Culture is </a:t>
            </a:r>
            <a:r>
              <a:rPr lang="en-GB" dirty="0"/>
              <a:t>The collective attitudes and behaviours towards security.</a:t>
            </a:r>
          </a:p>
          <a:p>
            <a:r>
              <a:rPr lang="en-GB" dirty="0"/>
              <a:t>Strong culture includes:</a:t>
            </a:r>
          </a:p>
          <a:p>
            <a:pPr lvl="0"/>
            <a:r>
              <a:rPr lang="en-GB" dirty="0"/>
              <a:t>awareness </a:t>
            </a:r>
          </a:p>
          <a:p>
            <a:pPr lvl="0"/>
            <a:r>
              <a:rPr lang="en-GB" dirty="0"/>
              <a:t>accountability </a:t>
            </a:r>
          </a:p>
          <a:p>
            <a:pPr lvl="0"/>
            <a:r>
              <a:rPr lang="en-GB" dirty="0"/>
              <a:t>leadership support </a:t>
            </a:r>
          </a:p>
          <a:p>
            <a:pPr lvl="0"/>
            <a:r>
              <a:rPr lang="en-GB" dirty="0"/>
              <a:t>reporting culture </a:t>
            </a:r>
          </a:p>
          <a:p>
            <a:pPr lvl="0"/>
            <a:r>
              <a:rPr lang="en-GB" dirty="0"/>
              <a:t>continuous training </a:t>
            </a:r>
          </a:p>
          <a:p>
            <a:endParaRPr lang="en-GB" dirty="0"/>
          </a:p>
        </p:txBody>
      </p:sp>
      <p:sp>
        <p:nvSpPr>
          <p:cNvPr id="6" name="TextBox 5">
            <a:extLst>
              <a:ext uri="{FF2B5EF4-FFF2-40B4-BE49-F238E27FC236}">
                <a16:creationId xmlns:a16="http://schemas.microsoft.com/office/drawing/2014/main" id="{E9F02FBF-451C-F084-1638-2FA420A4458F}"/>
              </a:ext>
            </a:extLst>
          </p:cNvPr>
          <p:cNvSpPr txBox="1"/>
          <p:nvPr/>
        </p:nvSpPr>
        <p:spPr>
          <a:xfrm>
            <a:off x="5943947" y="4183743"/>
            <a:ext cx="3009553" cy="1323439"/>
          </a:xfrm>
          <a:prstGeom prst="rect">
            <a:avLst/>
          </a:prstGeom>
          <a:solidFill>
            <a:srgbClr val="D1F3FF"/>
          </a:solidFill>
          <a:ln>
            <a:solidFill>
              <a:schemeClr val="tx1"/>
            </a:solidFill>
          </a:ln>
        </p:spPr>
        <p:txBody>
          <a:bodyPr wrap="square">
            <a:spAutoFit/>
          </a:bodyPr>
          <a:lstStyle/>
          <a:p>
            <a:r>
              <a:rPr lang="en-GB" sz="2000" dirty="0"/>
              <a:t>Can organisations create security culture without fear or excessive monitoring?</a:t>
            </a:r>
            <a:endParaRPr lang="en-GB" sz="1400" b="1" dirty="0"/>
          </a:p>
        </p:txBody>
      </p:sp>
      <p:graphicFrame>
        <p:nvGraphicFramePr>
          <p:cNvPr id="4" name="Table 3">
            <a:extLst>
              <a:ext uri="{FF2B5EF4-FFF2-40B4-BE49-F238E27FC236}">
                <a16:creationId xmlns:a16="http://schemas.microsoft.com/office/drawing/2014/main" id="{D4A1216E-D391-278F-8C0B-FF186FCC5DA9}"/>
              </a:ext>
            </a:extLst>
          </p:cNvPr>
          <p:cNvGraphicFramePr>
            <a:graphicFrameLocks noGrp="1"/>
          </p:cNvGraphicFramePr>
          <p:nvPr>
            <p:extLst>
              <p:ext uri="{D42A27DB-BD31-4B8C-83A1-F6EECF244321}">
                <p14:modId xmlns:p14="http://schemas.microsoft.com/office/powerpoint/2010/main" val="2205181475"/>
              </p:ext>
            </p:extLst>
          </p:nvPr>
        </p:nvGraphicFramePr>
        <p:xfrm>
          <a:off x="190500" y="3505200"/>
          <a:ext cx="5600700" cy="2057400"/>
        </p:xfrm>
        <a:graphic>
          <a:graphicData uri="http://schemas.openxmlformats.org/drawingml/2006/table">
            <a:tbl>
              <a:tblPr/>
              <a:tblGrid>
                <a:gridCol w="2194426">
                  <a:extLst>
                    <a:ext uri="{9D8B030D-6E8A-4147-A177-3AD203B41FA5}">
                      <a16:colId xmlns:a16="http://schemas.microsoft.com/office/drawing/2014/main" val="3463281190"/>
                    </a:ext>
                  </a:extLst>
                </a:gridCol>
                <a:gridCol w="3406274">
                  <a:extLst>
                    <a:ext uri="{9D8B030D-6E8A-4147-A177-3AD203B41FA5}">
                      <a16:colId xmlns:a16="http://schemas.microsoft.com/office/drawing/2014/main" val="2797962786"/>
                    </a:ext>
                  </a:extLst>
                </a:gridCol>
              </a:tblGrid>
              <a:tr h="411480">
                <a:tc>
                  <a:txBody>
                    <a:bodyPr/>
                    <a:lstStyle/>
                    <a:p>
                      <a:pPr>
                        <a:buNone/>
                      </a:pPr>
                      <a:r>
                        <a:rPr lang="en-GB" b="1"/>
                        <a:t>Strong Culture</a:t>
                      </a:r>
                    </a:p>
                  </a:txBody>
                  <a:tcPr anchor="ctr">
                    <a:lnL>
                      <a:noFill/>
                    </a:lnL>
                    <a:lnR>
                      <a:noFill/>
                    </a:lnR>
                    <a:lnT>
                      <a:noFill/>
                    </a:lnT>
                    <a:lnB>
                      <a:noFill/>
                    </a:lnB>
                    <a:solidFill>
                      <a:srgbClr val="D1F3FF"/>
                    </a:solidFill>
                  </a:tcPr>
                </a:tc>
                <a:tc>
                  <a:txBody>
                    <a:bodyPr/>
                    <a:lstStyle/>
                    <a:p>
                      <a:pPr>
                        <a:buNone/>
                      </a:pPr>
                      <a:r>
                        <a:rPr lang="en-GB" b="1" dirty="0"/>
                        <a:t>Weak Culture</a:t>
                      </a:r>
                    </a:p>
                  </a:txBody>
                  <a:tcPr anchor="ctr">
                    <a:lnL>
                      <a:noFill/>
                    </a:lnL>
                    <a:lnR>
                      <a:noFill/>
                    </a:lnR>
                    <a:lnT>
                      <a:noFill/>
                    </a:lnT>
                    <a:lnB>
                      <a:noFill/>
                    </a:lnB>
                    <a:solidFill>
                      <a:srgbClr val="D1F3FF"/>
                    </a:solidFill>
                  </a:tcPr>
                </a:tc>
                <a:extLst>
                  <a:ext uri="{0D108BD9-81ED-4DB2-BD59-A6C34878D82A}">
                    <a16:rowId xmlns:a16="http://schemas.microsoft.com/office/drawing/2014/main" val="1041850566"/>
                  </a:ext>
                </a:extLst>
              </a:tr>
              <a:tr h="411480">
                <a:tc>
                  <a:txBody>
                    <a:bodyPr/>
                    <a:lstStyle/>
                    <a:p>
                      <a:pPr>
                        <a:buNone/>
                      </a:pPr>
                      <a:r>
                        <a:rPr lang="en-GB"/>
                        <a:t>Reports incidents</a:t>
                      </a:r>
                    </a:p>
                  </a:txBody>
                  <a:tcPr anchor="ctr">
                    <a:lnL>
                      <a:noFill/>
                    </a:lnL>
                    <a:lnR>
                      <a:noFill/>
                    </a:lnR>
                    <a:lnT>
                      <a:noFill/>
                    </a:lnT>
                    <a:lnB>
                      <a:noFill/>
                    </a:lnB>
                    <a:noFill/>
                  </a:tcPr>
                </a:tc>
                <a:tc>
                  <a:txBody>
                    <a:bodyPr/>
                    <a:lstStyle/>
                    <a:p>
                      <a:pPr>
                        <a:buNone/>
                      </a:pPr>
                      <a:r>
                        <a:rPr lang="en-GB"/>
                        <a:t>Hides incidents</a:t>
                      </a:r>
                    </a:p>
                  </a:txBody>
                  <a:tcPr anchor="ctr">
                    <a:lnL>
                      <a:noFill/>
                    </a:lnL>
                    <a:lnR>
                      <a:noFill/>
                    </a:lnR>
                    <a:lnT>
                      <a:noFill/>
                    </a:lnT>
                    <a:lnB>
                      <a:noFill/>
                    </a:lnB>
                    <a:noFill/>
                  </a:tcPr>
                </a:tc>
                <a:extLst>
                  <a:ext uri="{0D108BD9-81ED-4DB2-BD59-A6C34878D82A}">
                    <a16:rowId xmlns:a16="http://schemas.microsoft.com/office/drawing/2014/main" val="2754013561"/>
                  </a:ext>
                </a:extLst>
              </a:tr>
              <a:tr h="411480">
                <a:tc>
                  <a:txBody>
                    <a:bodyPr/>
                    <a:lstStyle/>
                    <a:p>
                      <a:pPr>
                        <a:buNone/>
                      </a:pPr>
                      <a:r>
                        <a:rPr lang="en-GB"/>
                        <a:t>Follows policies</a:t>
                      </a:r>
                    </a:p>
                  </a:txBody>
                  <a:tcPr anchor="ctr">
                    <a:lnL>
                      <a:noFill/>
                    </a:lnL>
                    <a:lnR>
                      <a:noFill/>
                    </a:lnR>
                    <a:lnT>
                      <a:noFill/>
                    </a:lnT>
                    <a:lnB>
                      <a:noFill/>
                    </a:lnB>
                    <a:noFill/>
                  </a:tcPr>
                </a:tc>
                <a:tc>
                  <a:txBody>
                    <a:bodyPr/>
                    <a:lstStyle/>
                    <a:p>
                      <a:pPr>
                        <a:buNone/>
                      </a:pPr>
                      <a:r>
                        <a:rPr lang="en-GB"/>
                        <a:t>Ignores policies</a:t>
                      </a:r>
                    </a:p>
                  </a:txBody>
                  <a:tcPr anchor="ctr">
                    <a:lnL>
                      <a:noFill/>
                    </a:lnL>
                    <a:lnR>
                      <a:noFill/>
                    </a:lnR>
                    <a:lnT>
                      <a:noFill/>
                    </a:lnT>
                    <a:lnB>
                      <a:noFill/>
                    </a:lnB>
                    <a:noFill/>
                  </a:tcPr>
                </a:tc>
                <a:extLst>
                  <a:ext uri="{0D108BD9-81ED-4DB2-BD59-A6C34878D82A}">
                    <a16:rowId xmlns:a16="http://schemas.microsoft.com/office/drawing/2014/main" val="949625285"/>
                  </a:ext>
                </a:extLst>
              </a:tr>
              <a:tr h="411480">
                <a:tc>
                  <a:txBody>
                    <a:bodyPr/>
                    <a:lstStyle/>
                    <a:p>
                      <a:pPr>
                        <a:buNone/>
                      </a:pPr>
                      <a:r>
                        <a:rPr lang="en-GB"/>
                        <a:t>Learns from mistakes</a:t>
                      </a:r>
                    </a:p>
                  </a:txBody>
                  <a:tcPr anchor="ctr">
                    <a:lnL>
                      <a:noFill/>
                    </a:lnL>
                    <a:lnR>
                      <a:noFill/>
                    </a:lnR>
                    <a:lnT>
                      <a:noFill/>
                    </a:lnT>
                    <a:lnB>
                      <a:noFill/>
                    </a:lnB>
                    <a:noFill/>
                  </a:tcPr>
                </a:tc>
                <a:tc>
                  <a:txBody>
                    <a:bodyPr/>
                    <a:lstStyle/>
                    <a:p>
                      <a:pPr>
                        <a:buNone/>
                      </a:pPr>
                      <a:r>
                        <a:rPr lang="en-GB"/>
                        <a:t>Blames individuals</a:t>
                      </a:r>
                    </a:p>
                  </a:txBody>
                  <a:tcPr anchor="ctr">
                    <a:lnL>
                      <a:noFill/>
                    </a:lnL>
                    <a:lnR>
                      <a:noFill/>
                    </a:lnR>
                    <a:lnT>
                      <a:noFill/>
                    </a:lnT>
                    <a:lnB>
                      <a:noFill/>
                    </a:lnB>
                    <a:noFill/>
                  </a:tcPr>
                </a:tc>
                <a:extLst>
                  <a:ext uri="{0D108BD9-81ED-4DB2-BD59-A6C34878D82A}">
                    <a16:rowId xmlns:a16="http://schemas.microsoft.com/office/drawing/2014/main" val="654648820"/>
                  </a:ext>
                </a:extLst>
              </a:tr>
              <a:tr h="411480">
                <a:tc>
                  <a:txBody>
                    <a:bodyPr/>
                    <a:lstStyle/>
                    <a:p>
                      <a:pPr>
                        <a:buNone/>
                      </a:pPr>
                      <a:r>
                        <a:rPr lang="en-GB"/>
                        <a:t>Security awareness</a:t>
                      </a:r>
                    </a:p>
                  </a:txBody>
                  <a:tcPr anchor="ctr">
                    <a:lnL>
                      <a:noFill/>
                    </a:lnL>
                    <a:lnR>
                      <a:noFill/>
                    </a:lnR>
                    <a:lnT>
                      <a:noFill/>
                    </a:lnT>
                    <a:lnB>
                      <a:noFill/>
                    </a:lnB>
                    <a:noFill/>
                  </a:tcPr>
                </a:tc>
                <a:tc>
                  <a:txBody>
                    <a:bodyPr/>
                    <a:lstStyle/>
                    <a:p>
                      <a:pPr>
                        <a:buNone/>
                      </a:pPr>
                      <a:r>
                        <a:rPr lang="en-GB" dirty="0"/>
                        <a:t>Security apathy</a:t>
                      </a:r>
                    </a:p>
                  </a:txBody>
                  <a:tcPr anchor="ctr">
                    <a:lnL>
                      <a:noFill/>
                    </a:lnL>
                    <a:lnR>
                      <a:noFill/>
                    </a:lnR>
                    <a:lnT>
                      <a:noFill/>
                    </a:lnT>
                    <a:lnB>
                      <a:noFill/>
                    </a:lnB>
                    <a:noFill/>
                  </a:tcPr>
                </a:tc>
                <a:extLst>
                  <a:ext uri="{0D108BD9-81ED-4DB2-BD59-A6C34878D82A}">
                    <a16:rowId xmlns:a16="http://schemas.microsoft.com/office/drawing/2014/main" val="3504451940"/>
                  </a:ext>
                </a:extLst>
              </a:tr>
            </a:tbl>
          </a:graphicData>
        </a:graphic>
      </p:graphicFrame>
      <p:sp>
        <p:nvSpPr>
          <p:cNvPr id="7" name="TextBox 6">
            <a:extLst>
              <a:ext uri="{FF2B5EF4-FFF2-40B4-BE49-F238E27FC236}">
                <a16:creationId xmlns:a16="http://schemas.microsoft.com/office/drawing/2014/main" id="{036063AF-2CE9-720E-0D17-FCC3C6328E01}"/>
              </a:ext>
            </a:extLst>
          </p:cNvPr>
          <p:cNvSpPr txBox="1"/>
          <p:nvPr/>
        </p:nvSpPr>
        <p:spPr>
          <a:xfrm>
            <a:off x="3733800" y="1323109"/>
            <a:ext cx="3276600" cy="1692771"/>
          </a:xfrm>
          <a:prstGeom prst="rect">
            <a:avLst/>
          </a:prstGeom>
          <a:noFill/>
        </p:spPr>
        <p:txBody>
          <a:bodyPr wrap="square">
            <a:spAutoFit/>
          </a:bodyPr>
          <a:lstStyle/>
          <a:p>
            <a:pPr>
              <a:buNone/>
            </a:pPr>
            <a:r>
              <a:rPr lang="en-GB" sz="2000" b="1" dirty="0"/>
              <a:t>Organisational Trust</a:t>
            </a:r>
          </a:p>
          <a:p>
            <a:pPr marL="342900" indent="-342900">
              <a:buFont typeface="Arial" panose="020B0604020202020204" pitchFamily="34" charset="0"/>
              <a:buChar char="•"/>
            </a:pPr>
            <a:r>
              <a:rPr lang="en-GB" sz="2000" dirty="0"/>
              <a:t>Trust Employees </a:t>
            </a:r>
          </a:p>
          <a:p>
            <a:pPr marL="342900" indent="-342900">
              <a:buFont typeface="Arial" panose="020B0604020202020204" pitchFamily="34" charset="0"/>
              <a:buChar char="•"/>
            </a:pPr>
            <a:r>
              <a:rPr lang="en-GB" sz="2000" dirty="0"/>
              <a:t>Verify Access </a:t>
            </a:r>
          </a:p>
          <a:p>
            <a:pPr marL="342900" indent="-342900">
              <a:buFont typeface="Arial" panose="020B0604020202020204" pitchFamily="34" charset="0"/>
              <a:buChar char="•"/>
            </a:pPr>
            <a:r>
              <a:rPr lang="en-GB" sz="2000" dirty="0"/>
              <a:t>Monitor Activity </a:t>
            </a:r>
          </a:p>
          <a:p>
            <a:pPr marL="342900" indent="-342900">
              <a:buFont typeface="Arial" panose="020B0604020202020204" pitchFamily="34" charset="0"/>
              <a:buChar char="•"/>
            </a:pPr>
            <a:r>
              <a:rPr lang="en-GB" sz="2000" dirty="0"/>
              <a:t>Maintain Accountability</a:t>
            </a:r>
          </a:p>
        </p:txBody>
      </p:sp>
      <p:sp>
        <p:nvSpPr>
          <p:cNvPr id="9" name="TextBox 8">
            <a:extLst>
              <a:ext uri="{FF2B5EF4-FFF2-40B4-BE49-F238E27FC236}">
                <a16:creationId xmlns:a16="http://schemas.microsoft.com/office/drawing/2014/main" id="{A9BDF86E-E843-0CA9-4516-D46FD3447881}"/>
              </a:ext>
            </a:extLst>
          </p:cNvPr>
          <p:cNvSpPr txBox="1"/>
          <p:nvPr/>
        </p:nvSpPr>
        <p:spPr>
          <a:xfrm>
            <a:off x="6670185" y="1316504"/>
            <a:ext cx="2448877" cy="1938992"/>
          </a:xfrm>
          <a:prstGeom prst="rect">
            <a:avLst/>
          </a:prstGeom>
          <a:noFill/>
        </p:spPr>
        <p:txBody>
          <a:bodyPr wrap="square">
            <a:spAutoFit/>
          </a:bodyPr>
          <a:lstStyle/>
          <a:p>
            <a:pPr>
              <a:buNone/>
            </a:pPr>
            <a:r>
              <a:rPr lang="en-GB" sz="2000" b="1" dirty="0"/>
              <a:t>Trust should be supported by:</a:t>
            </a:r>
          </a:p>
          <a:p>
            <a:pPr marL="342900" indent="-342900">
              <a:buFont typeface="Arial" panose="020B0604020202020204" pitchFamily="34" charset="0"/>
              <a:buChar char="•"/>
            </a:pPr>
            <a:r>
              <a:rPr lang="en-GB" sz="2000" dirty="0"/>
              <a:t>Policies </a:t>
            </a:r>
          </a:p>
          <a:p>
            <a:pPr marL="342900" indent="-342900">
              <a:buFont typeface="Arial" panose="020B0604020202020204" pitchFamily="34" charset="0"/>
              <a:buChar char="•"/>
            </a:pPr>
            <a:r>
              <a:rPr lang="en-GB" sz="2000" dirty="0"/>
              <a:t>Monitoring </a:t>
            </a:r>
          </a:p>
          <a:p>
            <a:pPr marL="342900" indent="-342900">
              <a:buFont typeface="Arial" panose="020B0604020202020204" pitchFamily="34" charset="0"/>
              <a:buChar char="•"/>
            </a:pPr>
            <a:r>
              <a:rPr lang="en-GB" sz="2000" dirty="0"/>
              <a:t>Access controls </a:t>
            </a:r>
          </a:p>
          <a:p>
            <a:pPr marL="342900" indent="-342900">
              <a:buFont typeface="Arial" panose="020B0604020202020204" pitchFamily="34" charset="0"/>
              <a:buChar char="•"/>
            </a:pPr>
            <a:r>
              <a:rPr lang="en-GB" sz="2000" dirty="0"/>
              <a:t>Auditing</a:t>
            </a:r>
            <a:endParaRPr lang="en-GB" dirty="0"/>
          </a:p>
        </p:txBody>
      </p:sp>
    </p:spTree>
    <p:extLst>
      <p:ext uri="{BB962C8B-B14F-4D97-AF65-F5344CB8AC3E}">
        <p14:creationId xmlns:p14="http://schemas.microsoft.com/office/powerpoint/2010/main" val="297908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51E4C-6D21-F4F5-366B-63D0D9E7E19E}"/>
              </a:ext>
            </a:extLst>
          </p:cNvPr>
          <p:cNvSpPr>
            <a:spLocks noGrp="1"/>
          </p:cNvSpPr>
          <p:nvPr>
            <p:ph type="title"/>
          </p:nvPr>
        </p:nvSpPr>
        <p:spPr>
          <a:xfrm>
            <a:off x="45720" y="27709"/>
            <a:ext cx="9052560" cy="658091"/>
          </a:xfrm>
        </p:spPr>
        <p:txBody>
          <a:bodyPr/>
          <a:lstStyle/>
          <a:p>
            <a:r>
              <a:rPr lang="en-GB" b="1" dirty="0"/>
              <a:t>Surveillance, Privacy &amp; Ethics</a:t>
            </a:r>
          </a:p>
        </p:txBody>
      </p:sp>
      <p:graphicFrame>
        <p:nvGraphicFramePr>
          <p:cNvPr id="6" name="Content Placeholder 5">
            <a:extLst>
              <a:ext uri="{FF2B5EF4-FFF2-40B4-BE49-F238E27FC236}">
                <a16:creationId xmlns:a16="http://schemas.microsoft.com/office/drawing/2014/main" id="{C2A9A7D9-79E5-D597-580A-27C27894E7ED}"/>
              </a:ext>
            </a:extLst>
          </p:cNvPr>
          <p:cNvGraphicFramePr>
            <a:graphicFrameLocks noGrp="1"/>
          </p:cNvGraphicFramePr>
          <p:nvPr>
            <p:ph idx="1"/>
            <p:extLst>
              <p:ext uri="{D42A27DB-BD31-4B8C-83A1-F6EECF244321}">
                <p14:modId xmlns:p14="http://schemas.microsoft.com/office/powerpoint/2010/main" val="1700114395"/>
              </p:ext>
            </p:extLst>
          </p:nvPr>
        </p:nvGraphicFramePr>
        <p:xfrm>
          <a:off x="304800" y="900102"/>
          <a:ext cx="8686800" cy="3748098"/>
        </p:xfrm>
        <a:graphic>
          <a:graphicData uri="http://schemas.openxmlformats.org/drawingml/2006/table">
            <a:tbl>
              <a:tblPr/>
              <a:tblGrid>
                <a:gridCol w="2171700">
                  <a:extLst>
                    <a:ext uri="{9D8B030D-6E8A-4147-A177-3AD203B41FA5}">
                      <a16:colId xmlns:a16="http://schemas.microsoft.com/office/drawing/2014/main" val="1547862301"/>
                    </a:ext>
                  </a:extLst>
                </a:gridCol>
                <a:gridCol w="2171700">
                  <a:extLst>
                    <a:ext uri="{9D8B030D-6E8A-4147-A177-3AD203B41FA5}">
                      <a16:colId xmlns:a16="http://schemas.microsoft.com/office/drawing/2014/main" val="3623436726"/>
                    </a:ext>
                  </a:extLst>
                </a:gridCol>
                <a:gridCol w="2390553">
                  <a:extLst>
                    <a:ext uri="{9D8B030D-6E8A-4147-A177-3AD203B41FA5}">
                      <a16:colId xmlns:a16="http://schemas.microsoft.com/office/drawing/2014/main" val="972844337"/>
                    </a:ext>
                  </a:extLst>
                </a:gridCol>
                <a:gridCol w="1952847">
                  <a:extLst>
                    <a:ext uri="{9D8B030D-6E8A-4147-A177-3AD203B41FA5}">
                      <a16:colId xmlns:a16="http://schemas.microsoft.com/office/drawing/2014/main" val="1929761896"/>
                    </a:ext>
                  </a:extLst>
                </a:gridCol>
              </a:tblGrid>
              <a:tr h="398899">
                <a:tc>
                  <a:txBody>
                    <a:bodyPr/>
                    <a:lstStyle/>
                    <a:p>
                      <a:pPr>
                        <a:buNone/>
                      </a:pPr>
                      <a:r>
                        <a:rPr lang="en-GB" sz="1400"/>
                        <a:t>Technology</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sz="1400"/>
                        <a:t>Purpose</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sz="1400"/>
                        <a:t>Security Benefit</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sz="1400" dirty="0"/>
                        <a:t>Privacy/Ethical Concern</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1314539126"/>
                  </a:ext>
                </a:extLst>
              </a:tr>
              <a:tr h="564998">
                <a:tc>
                  <a:txBody>
                    <a:bodyPr/>
                    <a:lstStyle/>
                    <a:p>
                      <a:pPr>
                        <a:buNone/>
                      </a:pPr>
                      <a:r>
                        <a:rPr lang="en-GB" sz="1400" b="1"/>
                        <a:t>CCTV</a:t>
                      </a:r>
                      <a:endParaRPr lang="en-GB" sz="1400"/>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Monitor physical locations</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Deters theft and unauthorised access</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Employees may feel constantly watched</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15335212"/>
                  </a:ext>
                </a:extLst>
              </a:tr>
              <a:tr h="569857">
                <a:tc>
                  <a:txBody>
                    <a:bodyPr/>
                    <a:lstStyle/>
                    <a:p>
                      <a:pPr>
                        <a:buNone/>
                      </a:pPr>
                      <a:r>
                        <a:rPr lang="en-GB" sz="1400" b="1"/>
                        <a:t>Employee Monitoring</a:t>
                      </a:r>
                      <a:endParaRPr lang="en-GB" sz="1400"/>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Track work activities</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Detect insider threats and policy violations</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Excessive monitoring may reduce trust</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54238167"/>
                  </a:ext>
                </a:extLst>
              </a:tr>
              <a:tr h="569857">
                <a:tc>
                  <a:txBody>
                    <a:bodyPr/>
                    <a:lstStyle/>
                    <a:p>
                      <a:pPr>
                        <a:buNone/>
                      </a:pPr>
                      <a:r>
                        <a:rPr lang="en-GB" sz="1400" b="1"/>
                        <a:t>Keystroke Logging</a:t>
                      </a:r>
                      <a:endParaRPr lang="en-GB" sz="1400"/>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Record keyboard activity</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Detect suspicious behaviour or data theft</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Captures personal and sensitive information</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60470013"/>
                  </a:ext>
                </a:extLst>
              </a:tr>
              <a:tr h="740814">
                <a:tc>
                  <a:txBody>
                    <a:bodyPr/>
                    <a:lstStyle/>
                    <a:p>
                      <a:pPr>
                        <a:buNone/>
                      </a:pPr>
                      <a:r>
                        <a:rPr lang="en-GB" sz="1400" b="1"/>
                        <a:t>Productivity Tracking</a:t>
                      </a:r>
                      <a:endParaRPr lang="en-GB" sz="1400"/>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Measure work performance</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Supports accountability and performance management</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Can create stress and perceived micromanagement</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05576810"/>
                  </a:ext>
                </a:extLst>
              </a:tr>
              <a:tr h="903673">
                <a:tc>
                  <a:txBody>
                    <a:bodyPr/>
                    <a:lstStyle/>
                    <a:p>
                      <a:pPr>
                        <a:buNone/>
                      </a:pPr>
                      <a:r>
                        <a:rPr lang="en-GB" sz="1400" b="1"/>
                        <a:t>AI Surveillance</a:t>
                      </a:r>
                      <a:endParaRPr lang="en-GB" sz="1400"/>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Analyse behaviour using AI</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a:t>Detect anomalies and insider threats faster</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Bias, privacy concerns and automated decision-making risks</a:t>
                      </a:r>
                    </a:p>
                  </a:txBody>
                  <a:tcPr marL="51286" marR="51286" marT="25643" marB="2564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78996959"/>
                  </a:ext>
                </a:extLst>
              </a:tr>
            </a:tbl>
          </a:graphicData>
        </a:graphic>
      </p:graphicFrame>
      <p:sp>
        <p:nvSpPr>
          <p:cNvPr id="11" name="TextBox 10">
            <a:extLst>
              <a:ext uri="{FF2B5EF4-FFF2-40B4-BE49-F238E27FC236}">
                <a16:creationId xmlns:a16="http://schemas.microsoft.com/office/drawing/2014/main" id="{8FA30EA3-2FA0-F924-3B97-27E9BB360CDF}"/>
              </a:ext>
            </a:extLst>
          </p:cNvPr>
          <p:cNvSpPr txBox="1"/>
          <p:nvPr/>
        </p:nvSpPr>
        <p:spPr>
          <a:xfrm>
            <a:off x="228600" y="5257800"/>
            <a:ext cx="8839200" cy="461665"/>
          </a:xfrm>
          <a:prstGeom prst="rect">
            <a:avLst/>
          </a:prstGeom>
          <a:solidFill>
            <a:srgbClr val="D1F3FF"/>
          </a:solidFill>
          <a:ln>
            <a:solidFill>
              <a:schemeClr val="tx1"/>
            </a:solidFill>
          </a:ln>
        </p:spPr>
        <p:txBody>
          <a:bodyPr wrap="square">
            <a:spAutoFit/>
          </a:bodyPr>
          <a:lstStyle/>
          <a:p>
            <a:r>
              <a:rPr lang="en-GB" b="1" dirty="0"/>
              <a:t>How much employee monitoring is acceptable?</a:t>
            </a:r>
          </a:p>
        </p:txBody>
      </p:sp>
      <p:sp>
        <p:nvSpPr>
          <p:cNvPr id="5" name="TextBox 4">
            <a:extLst>
              <a:ext uri="{FF2B5EF4-FFF2-40B4-BE49-F238E27FC236}">
                <a16:creationId xmlns:a16="http://schemas.microsoft.com/office/drawing/2014/main" id="{82DCE321-E710-7F7B-88C9-F56807D2A2FB}"/>
              </a:ext>
            </a:extLst>
          </p:cNvPr>
          <p:cNvSpPr txBox="1"/>
          <p:nvPr/>
        </p:nvSpPr>
        <p:spPr>
          <a:xfrm>
            <a:off x="571500" y="4648200"/>
            <a:ext cx="8153400" cy="461665"/>
          </a:xfrm>
          <a:prstGeom prst="rect">
            <a:avLst/>
          </a:prstGeom>
          <a:noFill/>
        </p:spPr>
        <p:txBody>
          <a:bodyPr wrap="square">
            <a:spAutoFit/>
          </a:bodyPr>
          <a:lstStyle/>
          <a:p>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https://www.youtube.com/watch?v=RplnSVTzvnU</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1793853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35B8-C978-7916-BDA0-4AE6D7F892E6}"/>
              </a:ext>
            </a:extLst>
          </p:cNvPr>
          <p:cNvSpPr>
            <a:spLocks noGrp="1"/>
          </p:cNvSpPr>
          <p:nvPr>
            <p:ph type="title"/>
          </p:nvPr>
        </p:nvSpPr>
        <p:spPr>
          <a:xfrm>
            <a:off x="91440" y="1323975"/>
            <a:ext cx="9052560" cy="1039091"/>
          </a:xfrm>
        </p:spPr>
        <p:txBody>
          <a:bodyPr/>
          <a:lstStyle/>
          <a:p>
            <a:r>
              <a:rPr lang="en-GB" dirty="0"/>
              <a:t>Lunch Break (1-2)</a:t>
            </a:r>
          </a:p>
        </p:txBody>
      </p:sp>
      <p:sp>
        <p:nvSpPr>
          <p:cNvPr id="3" name="Content Placeholder 2">
            <a:extLst>
              <a:ext uri="{FF2B5EF4-FFF2-40B4-BE49-F238E27FC236}">
                <a16:creationId xmlns:a16="http://schemas.microsoft.com/office/drawing/2014/main" id="{5B6CB644-6A89-F588-0EE9-EA85A2D38B8E}"/>
              </a:ext>
            </a:extLst>
          </p:cNvPr>
          <p:cNvSpPr>
            <a:spLocks noGrp="1"/>
          </p:cNvSpPr>
          <p:nvPr>
            <p:ph idx="1"/>
          </p:nvPr>
        </p:nvSpPr>
        <p:spPr>
          <a:xfrm>
            <a:off x="228600" y="2895600"/>
            <a:ext cx="8763000" cy="2667000"/>
          </a:xfrm>
        </p:spPr>
        <p:txBody>
          <a:bodyPr/>
          <a:lstStyle/>
          <a:p>
            <a:endParaRPr lang="en-GB" dirty="0"/>
          </a:p>
        </p:txBody>
      </p:sp>
    </p:spTree>
    <p:extLst>
      <p:ext uri="{BB962C8B-B14F-4D97-AF65-F5344CB8AC3E}">
        <p14:creationId xmlns:p14="http://schemas.microsoft.com/office/powerpoint/2010/main" val="2106051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32B6-F0B3-7C8A-1948-387ABC3C4794}"/>
              </a:ext>
            </a:extLst>
          </p:cNvPr>
          <p:cNvSpPr>
            <a:spLocks noGrp="1"/>
          </p:cNvSpPr>
          <p:nvPr>
            <p:ph type="title"/>
          </p:nvPr>
        </p:nvSpPr>
        <p:spPr/>
        <p:txBody>
          <a:bodyPr>
            <a:normAutofit fontScale="90000"/>
          </a:bodyPr>
          <a:lstStyle/>
          <a:p>
            <a:r>
              <a:rPr lang="en-GB" b="1" dirty="0"/>
              <a:t>Interactive Case Study</a:t>
            </a:r>
            <a:br>
              <a:rPr lang="en-GB" dirty="0"/>
            </a:br>
            <a:r>
              <a:rPr lang="en-GB" sz="2700" b="1" dirty="0"/>
              <a:t>“</a:t>
            </a:r>
            <a:r>
              <a:rPr lang="en-GB" b="1" dirty="0"/>
              <a:t>The Trusted Employee</a:t>
            </a:r>
            <a:r>
              <a:rPr lang="en-GB" sz="2700" b="1" dirty="0"/>
              <a:t>”</a:t>
            </a:r>
            <a:endParaRPr lang="en-GB" dirty="0"/>
          </a:p>
        </p:txBody>
      </p:sp>
      <p:sp>
        <p:nvSpPr>
          <p:cNvPr id="3" name="Content Placeholder 2">
            <a:extLst>
              <a:ext uri="{FF2B5EF4-FFF2-40B4-BE49-F238E27FC236}">
                <a16:creationId xmlns:a16="http://schemas.microsoft.com/office/drawing/2014/main" id="{010436F6-4D71-D238-AC5F-E24DA9B8F025}"/>
              </a:ext>
            </a:extLst>
          </p:cNvPr>
          <p:cNvSpPr>
            <a:spLocks noGrp="1"/>
          </p:cNvSpPr>
          <p:nvPr>
            <p:ph idx="1"/>
          </p:nvPr>
        </p:nvSpPr>
        <p:spPr>
          <a:xfrm>
            <a:off x="257827" y="1066800"/>
            <a:ext cx="4343400" cy="4648200"/>
          </a:xfrm>
        </p:spPr>
        <p:txBody>
          <a:bodyPr>
            <a:normAutofit fontScale="77500" lnSpcReduction="20000"/>
          </a:bodyPr>
          <a:lstStyle/>
          <a:p>
            <a:pPr marL="0" indent="0">
              <a:buNone/>
            </a:pPr>
            <a:r>
              <a:rPr lang="en-GB" b="1" dirty="0"/>
              <a:t>Scenario</a:t>
            </a:r>
          </a:p>
          <a:p>
            <a:pPr marL="0" indent="0">
              <a:buNone/>
            </a:pPr>
            <a:endParaRPr lang="en-GB" dirty="0"/>
          </a:p>
          <a:p>
            <a:pPr marL="0" indent="0">
              <a:buNone/>
            </a:pPr>
            <a:r>
              <a:rPr lang="en-GB" dirty="0"/>
              <a:t>An employee:</a:t>
            </a:r>
          </a:p>
          <a:p>
            <a:pPr lvl="0"/>
            <a:r>
              <a:rPr lang="en-GB" dirty="0"/>
              <a:t>worked at company 12 years </a:t>
            </a:r>
          </a:p>
          <a:p>
            <a:pPr lvl="0"/>
            <a:r>
              <a:rPr lang="en-GB" dirty="0"/>
              <a:t>had privileged access </a:t>
            </a:r>
          </a:p>
          <a:p>
            <a:pPr lvl="0"/>
            <a:r>
              <a:rPr lang="en-GB" dirty="0"/>
              <a:t>respected by leadership </a:t>
            </a:r>
          </a:p>
          <a:p>
            <a:pPr marL="0" indent="0">
              <a:buNone/>
            </a:pPr>
            <a:r>
              <a:rPr lang="en-GB" dirty="0"/>
              <a:t>BUT:</a:t>
            </a:r>
          </a:p>
          <a:p>
            <a:pPr lvl="0"/>
            <a:r>
              <a:rPr lang="en-GB" dirty="0"/>
              <a:t>slowly copied sensitive data </a:t>
            </a:r>
          </a:p>
          <a:p>
            <a:pPr lvl="0"/>
            <a:r>
              <a:rPr lang="en-GB" dirty="0"/>
              <a:t>bypassed policies </a:t>
            </a:r>
          </a:p>
          <a:p>
            <a:pPr lvl="0"/>
            <a:r>
              <a:rPr lang="en-GB" dirty="0"/>
              <a:t>sold customer information externally </a:t>
            </a:r>
          </a:p>
          <a:p>
            <a:pPr marL="0" indent="0">
              <a:buNone/>
            </a:pPr>
            <a:r>
              <a:rPr lang="en-GB" dirty="0"/>
              <a:t>The organisation:</a:t>
            </a:r>
          </a:p>
          <a:p>
            <a:pPr lvl="0"/>
            <a:r>
              <a:rPr lang="en-GB" dirty="0"/>
              <a:t>trusted long-term staff </a:t>
            </a:r>
          </a:p>
          <a:p>
            <a:pPr lvl="0"/>
            <a:r>
              <a:rPr lang="en-GB" dirty="0"/>
              <a:t>rarely reviewed privileges </a:t>
            </a:r>
          </a:p>
          <a:p>
            <a:r>
              <a:rPr lang="en-GB" dirty="0"/>
              <a:t>lacked monitoring </a:t>
            </a:r>
          </a:p>
        </p:txBody>
      </p:sp>
      <p:sp>
        <p:nvSpPr>
          <p:cNvPr id="4" name="Content Placeholder 2">
            <a:extLst>
              <a:ext uri="{FF2B5EF4-FFF2-40B4-BE49-F238E27FC236}">
                <a16:creationId xmlns:a16="http://schemas.microsoft.com/office/drawing/2014/main" id="{A8020DCC-E846-E0A9-A6FA-E9D5357AEE0D}"/>
              </a:ext>
            </a:extLst>
          </p:cNvPr>
          <p:cNvSpPr txBox="1">
            <a:spLocks/>
          </p:cNvSpPr>
          <p:nvPr/>
        </p:nvSpPr>
        <p:spPr>
          <a:xfrm>
            <a:off x="4701209" y="1497106"/>
            <a:ext cx="4343401" cy="40386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Clr>
                <a:srgbClr val="364162"/>
              </a:buClr>
              <a:buSzPct val="100000"/>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b="1" dirty="0"/>
              <a:t>Discussion Questions</a:t>
            </a:r>
            <a:endParaRPr lang="en-GB" dirty="0"/>
          </a:p>
          <a:p>
            <a:pPr marL="514350" lvl="0" indent="-514350">
              <a:buFont typeface="+mj-lt"/>
              <a:buAutoNum type="arabicPeriod"/>
            </a:pPr>
            <a:r>
              <a:rPr lang="en-GB" dirty="0"/>
              <a:t>What governance failures existed? </a:t>
            </a:r>
          </a:p>
          <a:p>
            <a:pPr marL="514350" lvl="0" indent="-514350">
              <a:buFont typeface="+mj-lt"/>
              <a:buAutoNum type="arabicPeriod"/>
            </a:pPr>
            <a:r>
              <a:rPr lang="en-GB" dirty="0"/>
              <a:t>Should trusted employees be monitored? </a:t>
            </a:r>
          </a:p>
          <a:p>
            <a:pPr marL="514350" lvl="0" indent="-514350">
              <a:buFont typeface="+mj-lt"/>
              <a:buAutoNum type="arabicPeriod"/>
            </a:pPr>
            <a:r>
              <a:rPr lang="en-GB" dirty="0"/>
              <a:t>Was this a technical or cultural failure? </a:t>
            </a:r>
          </a:p>
          <a:p>
            <a:pPr marL="514350" lvl="0" indent="-514350">
              <a:buFont typeface="+mj-lt"/>
              <a:buAutoNum type="arabicPeriod"/>
            </a:pPr>
            <a:r>
              <a:rPr lang="en-GB" dirty="0"/>
              <a:t>How could least privilege help? </a:t>
            </a:r>
          </a:p>
          <a:p>
            <a:pPr marL="514350" lvl="0" indent="-514350">
              <a:buFont typeface="+mj-lt"/>
              <a:buAutoNum type="arabicPeriod"/>
            </a:pPr>
            <a:r>
              <a:rPr lang="en-GB" dirty="0"/>
              <a:t>Could this happen in your workplace? </a:t>
            </a:r>
          </a:p>
        </p:txBody>
      </p:sp>
    </p:spTree>
    <p:extLst>
      <p:ext uri="{BB962C8B-B14F-4D97-AF65-F5344CB8AC3E}">
        <p14:creationId xmlns:p14="http://schemas.microsoft.com/office/powerpoint/2010/main" val="8438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1A440-8E64-FB24-F63C-44C14823BDF4}"/>
              </a:ext>
            </a:extLst>
          </p:cNvPr>
          <p:cNvSpPr>
            <a:spLocks noGrp="1"/>
          </p:cNvSpPr>
          <p:nvPr>
            <p:ph type="title"/>
          </p:nvPr>
        </p:nvSpPr>
        <p:spPr>
          <a:xfrm>
            <a:off x="45720" y="27709"/>
            <a:ext cx="9052560" cy="734291"/>
          </a:xfrm>
        </p:spPr>
        <p:txBody>
          <a:bodyPr>
            <a:normAutofit/>
          </a:bodyPr>
          <a:lstStyle/>
          <a:p>
            <a:r>
              <a:rPr lang="en-GB" b="1" dirty="0"/>
              <a:t>Group Workshop Activity</a:t>
            </a:r>
            <a:endParaRPr lang="en-GB" dirty="0"/>
          </a:p>
        </p:txBody>
      </p:sp>
      <p:sp>
        <p:nvSpPr>
          <p:cNvPr id="3" name="Content Placeholder 2">
            <a:extLst>
              <a:ext uri="{FF2B5EF4-FFF2-40B4-BE49-F238E27FC236}">
                <a16:creationId xmlns:a16="http://schemas.microsoft.com/office/drawing/2014/main" id="{AA0175D6-E330-FDC4-3816-5ABA1AEEDBFB}"/>
              </a:ext>
            </a:extLst>
          </p:cNvPr>
          <p:cNvSpPr>
            <a:spLocks noGrp="1"/>
          </p:cNvSpPr>
          <p:nvPr>
            <p:ph idx="1"/>
          </p:nvPr>
        </p:nvSpPr>
        <p:spPr>
          <a:xfrm>
            <a:off x="61762" y="990600"/>
            <a:ext cx="5272238" cy="4513730"/>
          </a:xfrm>
        </p:spPr>
        <p:txBody>
          <a:bodyPr>
            <a:normAutofit/>
          </a:bodyPr>
          <a:lstStyle/>
          <a:p>
            <a:pPr marL="0" indent="0">
              <a:buNone/>
            </a:pPr>
            <a:r>
              <a:rPr lang="en-GB" b="1" dirty="0"/>
              <a:t>“Build a Human-Centred Security Strategy”</a:t>
            </a:r>
            <a:endParaRPr lang="en-GB" dirty="0"/>
          </a:p>
          <a:p>
            <a:pPr marL="0" indent="0">
              <a:buNone/>
            </a:pPr>
            <a:endParaRPr lang="en-GB" b="1" dirty="0"/>
          </a:p>
          <a:p>
            <a:pPr marL="0" indent="0">
              <a:buNone/>
            </a:pPr>
            <a:r>
              <a:rPr lang="en-GB" b="1" dirty="0"/>
              <a:t>Scenario</a:t>
            </a:r>
            <a:endParaRPr lang="en-GB" dirty="0"/>
          </a:p>
          <a:p>
            <a:pPr marL="0" indent="0">
              <a:buNone/>
            </a:pPr>
            <a:r>
              <a:rPr lang="en-GB" dirty="0"/>
              <a:t>A company:</a:t>
            </a:r>
          </a:p>
          <a:p>
            <a:pPr lvl="0"/>
            <a:r>
              <a:rPr lang="en-GB" dirty="0"/>
              <a:t>uses hybrid working </a:t>
            </a:r>
          </a:p>
          <a:p>
            <a:pPr lvl="0"/>
            <a:r>
              <a:rPr lang="en-GB" dirty="0"/>
              <a:t>experiences phishing attacks </a:t>
            </a:r>
          </a:p>
          <a:p>
            <a:pPr lvl="0"/>
            <a:r>
              <a:rPr lang="en-GB" dirty="0"/>
              <a:t>has weak reporting culture </a:t>
            </a:r>
          </a:p>
          <a:p>
            <a:pPr lvl="0"/>
            <a:r>
              <a:rPr lang="en-GB" dirty="0"/>
              <a:t>staff resist security policies </a:t>
            </a:r>
          </a:p>
        </p:txBody>
      </p:sp>
      <p:sp>
        <p:nvSpPr>
          <p:cNvPr id="4" name="Content Placeholder 2">
            <a:extLst>
              <a:ext uri="{FF2B5EF4-FFF2-40B4-BE49-F238E27FC236}">
                <a16:creationId xmlns:a16="http://schemas.microsoft.com/office/drawing/2014/main" id="{0957AF90-16D5-927E-3533-6168D09B3260}"/>
              </a:ext>
            </a:extLst>
          </p:cNvPr>
          <p:cNvSpPr txBox="1">
            <a:spLocks/>
          </p:cNvSpPr>
          <p:nvPr/>
        </p:nvSpPr>
        <p:spPr>
          <a:xfrm>
            <a:off x="5334000" y="1311265"/>
            <a:ext cx="3810000" cy="3988941"/>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Clr>
                <a:srgbClr val="364162"/>
              </a:buClr>
              <a:buSzPct val="100000"/>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endParaRPr lang="en-GB" dirty="0"/>
          </a:p>
          <a:p>
            <a:pPr marL="0" indent="0" fontAlgn="auto">
              <a:spcAft>
                <a:spcPts val="0"/>
              </a:spcAft>
              <a:buFont typeface="Arial" pitchFamily="34" charset="0"/>
              <a:buNone/>
            </a:pPr>
            <a:r>
              <a:rPr lang="en-GB" b="1" dirty="0"/>
              <a:t>Task</a:t>
            </a:r>
            <a:endParaRPr lang="en-GB" dirty="0"/>
          </a:p>
          <a:p>
            <a:pPr marL="0" indent="0">
              <a:buNone/>
            </a:pPr>
            <a:r>
              <a:rPr lang="en-GB" dirty="0"/>
              <a:t>Develop:</a:t>
            </a:r>
          </a:p>
          <a:p>
            <a:pPr marL="514350" lvl="0" indent="-514350">
              <a:buFont typeface="+mj-lt"/>
              <a:buAutoNum type="arabicPeriod"/>
            </a:pPr>
            <a:r>
              <a:rPr lang="en-GB" dirty="0"/>
              <a:t>Security culture improvements </a:t>
            </a:r>
          </a:p>
          <a:p>
            <a:pPr marL="514350" lvl="0" indent="-514350">
              <a:buFont typeface="+mj-lt"/>
              <a:buAutoNum type="arabicPeriod"/>
            </a:pPr>
            <a:r>
              <a:rPr lang="en-GB" dirty="0"/>
              <a:t>Insider threat controls </a:t>
            </a:r>
          </a:p>
          <a:p>
            <a:pPr marL="514350" lvl="0" indent="-514350">
              <a:buFont typeface="+mj-lt"/>
              <a:buAutoNum type="arabicPeriod"/>
            </a:pPr>
            <a:r>
              <a:rPr lang="en-GB" dirty="0"/>
              <a:t>Awareness strategy </a:t>
            </a:r>
          </a:p>
          <a:p>
            <a:pPr marL="514350" lvl="0" indent="-514350">
              <a:buFont typeface="+mj-lt"/>
              <a:buAutoNum type="arabicPeriod"/>
            </a:pPr>
            <a:r>
              <a:rPr lang="en-GB" dirty="0"/>
              <a:t>Monitoring recommendations </a:t>
            </a:r>
          </a:p>
          <a:p>
            <a:pPr marL="514350" lvl="0" indent="-514350">
              <a:buFont typeface="+mj-lt"/>
              <a:buAutoNum type="arabicPeriod"/>
            </a:pPr>
            <a:r>
              <a:rPr lang="en-GB" dirty="0"/>
              <a:t>Governance measures </a:t>
            </a:r>
          </a:p>
          <a:p>
            <a:pPr fontAlgn="auto">
              <a:spcAft>
                <a:spcPts val="0"/>
              </a:spcAft>
            </a:pPr>
            <a:endParaRPr lang="en-GB" dirty="0"/>
          </a:p>
        </p:txBody>
      </p:sp>
    </p:spTree>
    <p:extLst>
      <p:ext uri="{BB962C8B-B14F-4D97-AF65-F5344CB8AC3E}">
        <p14:creationId xmlns:p14="http://schemas.microsoft.com/office/powerpoint/2010/main" val="3118953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allAtOnce"/>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C37E2-A422-3E78-62A9-208209CAAEA6}"/>
              </a:ext>
            </a:extLst>
          </p:cNvPr>
          <p:cNvSpPr>
            <a:spLocks noGrp="1"/>
          </p:cNvSpPr>
          <p:nvPr>
            <p:ph type="title"/>
          </p:nvPr>
        </p:nvSpPr>
        <p:spPr>
          <a:xfrm>
            <a:off x="45720" y="27709"/>
            <a:ext cx="9052560" cy="3248891"/>
          </a:xfrm>
        </p:spPr>
        <p:txBody>
          <a:bodyPr/>
          <a:lstStyle/>
          <a:p>
            <a:r>
              <a:rPr lang="en-GB" dirty="0"/>
              <a:t>Comfort Break (3:15 – 3:25)</a:t>
            </a:r>
          </a:p>
        </p:txBody>
      </p:sp>
      <p:sp>
        <p:nvSpPr>
          <p:cNvPr id="3" name="Content Placeholder 2">
            <a:extLst>
              <a:ext uri="{FF2B5EF4-FFF2-40B4-BE49-F238E27FC236}">
                <a16:creationId xmlns:a16="http://schemas.microsoft.com/office/drawing/2014/main" id="{AA20EF33-D313-1C05-DC04-1E417172E566}"/>
              </a:ext>
            </a:extLst>
          </p:cNvPr>
          <p:cNvSpPr>
            <a:spLocks noGrp="1"/>
          </p:cNvSpPr>
          <p:nvPr>
            <p:ph idx="1"/>
          </p:nvPr>
        </p:nvSpPr>
        <p:spPr>
          <a:xfrm>
            <a:off x="228600" y="4419599"/>
            <a:ext cx="8763000" cy="1143001"/>
          </a:xfrm>
        </p:spPr>
        <p:txBody>
          <a:bodyPr/>
          <a:lstStyle/>
          <a:p>
            <a:endParaRPr lang="en-GB" dirty="0"/>
          </a:p>
        </p:txBody>
      </p:sp>
    </p:spTree>
    <p:extLst>
      <p:ext uri="{BB962C8B-B14F-4D97-AF65-F5344CB8AC3E}">
        <p14:creationId xmlns:p14="http://schemas.microsoft.com/office/powerpoint/2010/main" val="2247147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4"/>
          <p:cNvSpPr>
            <a:spLocks noGrp="1" noChangeArrowheads="1"/>
          </p:cNvSpPr>
          <p:nvPr>
            <p:ph type="title"/>
          </p:nvPr>
        </p:nvSpPr>
        <p:spPr>
          <a:xfrm>
            <a:off x="0" y="14703"/>
            <a:ext cx="9052560" cy="519546"/>
          </a:xfrm>
        </p:spPr>
        <p:txBody>
          <a:bodyPr anchor="ctr">
            <a:noAutofit/>
          </a:bodyPr>
          <a:lstStyle/>
          <a:p>
            <a:r>
              <a:rPr lang="en-GB" b="1" dirty="0"/>
              <a:t>Smart Buildings &amp; IoT Risks</a:t>
            </a:r>
            <a:endParaRPr lang="en-GB" dirty="0"/>
          </a:p>
        </p:txBody>
      </p:sp>
      <p:sp>
        <p:nvSpPr>
          <p:cNvPr id="48131" name="Content Placeholder 5"/>
          <p:cNvSpPr>
            <a:spLocks noGrp="1" noChangeArrowheads="1"/>
          </p:cNvSpPr>
          <p:nvPr>
            <p:ph idx="1"/>
          </p:nvPr>
        </p:nvSpPr>
        <p:spPr>
          <a:xfrm>
            <a:off x="132106" y="620851"/>
            <a:ext cx="4487518" cy="2031325"/>
          </a:xfrm>
        </p:spPr>
        <p:txBody>
          <a:bodyPr>
            <a:normAutofit fontScale="92500" lnSpcReduction="10000"/>
          </a:bodyPr>
          <a:lstStyle/>
          <a:p>
            <a:pPr lvl="0"/>
            <a:r>
              <a:rPr lang="en-GB" dirty="0"/>
              <a:t>Connected devices </a:t>
            </a:r>
          </a:p>
          <a:p>
            <a:pPr lvl="0"/>
            <a:r>
              <a:rPr lang="en-GB" dirty="0"/>
              <a:t>Smart offices </a:t>
            </a:r>
          </a:p>
          <a:p>
            <a:pPr lvl="0"/>
            <a:r>
              <a:rPr lang="en-GB" dirty="0"/>
              <a:t>Badge systems </a:t>
            </a:r>
          </a:p>
          <a:p>
            <a:pPr lvl="0"/>
            <a:r>
              <a:rPr lang="en-GB" dirty="0"/>
              <a:t>IoT cameras </a:t>
            </a:r>
          </a:p>
          <a:p>
            <a:pPr lvl="0"/>
            <a:r>
              <a:rPr lang="en-GB" dirty="0"/>
              <a:t>Environmental controls </a:t>
            </a:r>
          </a:p>
          <a:p>
            <a:pPr lvl="0"/>
            <a:endParaRPr lang="en-GB" dirty="0"/>
          </a:p>
        </p:txBody>
      </p:sp>
      <p:sp>
        <p:nvSpPr>
          <p:cNvPr id="3" name="TextBox 2">
            <a:extLst>
              <a:ext uri="{FF2B5EF4-FFF2-40B4-BE49-F238E27FC236}">
                <a16:creationId xmlns:a16="http://schemas.microsoft.com/office/drawing/2014/main" id="{F39FE05F-F313-F274-C8B6-DDB3F14787AE}"/>
              </a:ext>
            </a:extLst>
          </p:cNvPr>
          <p:cNvSpPr txBox="1"/>
          <p:nvPr/>
        </p:nvSpPr>
        <p:spPr>
          <a:xfrm>
            <a:off x="121920" y="6243935"/>
            <a:ext cx="8945880" cy="461665"/>
          </a:xfrm>
          <a:prstGeom prst="rect">
            <a:avLst/>
          </a:prstGeom>
          <a:solidFill>
            <a:srgbClr val="D1F3FF"/>
          </a:solidFill>
          <a:ln>
            <a:solidFill>
              <a:schemeClr val="tx1"/>
            </a:solidFill>
          </a:ln>
        </p:spPr>
        <p:txBody>
          <a:bodyPr wrap="square">
            <a:spAutoFit/>
          </a:bodyPr>
          <a:lstStyle/>
          <a:p>
            <a:r>
              <a:rPr lang="en-GB" dirty="0"/>
              <a:t>Could a cyber attack become a physical safety issue?</a:t>
            </a:r>
            <a:endParaRPr lang="en-GB" sz="1800" b="1" dirty="0"/>
          </a:p>
        </p:txBody>
      </p:sp>
      <p:sp>
        <p:nvSpPr>
          <p:cNvPr id="4" name="TextBox 3">
            <a:extLst>
              <a:ext uri="{FF2B5EF4-FFF2-40B4-BE49-F238E27FC236}">
                <a16:creationId xmlns:a16="http://schemas.microsoft.com/office/drawing/2014/main" id="{EDBBC32F-C3C5-5040-7B4A-1D27F506D02B}"/>
              </a:ext>
            </a:extLst>
          </p:cNvPr>
          <p:cNvSpPr txBox="1"/>
          <p:nvPr/>
        </p:nvSpPr>
        <p:spPr>
          <a:xfrm>
            <a:off x="4619624" y="623738"/>
            <a:ext cx="1781176" cy="2031325"/>
          </a:xfrm>
          <a:prstGeom prst="rect">
            <a:avLst/>
          </a:prstGeom>
          <a:noFill/>
          <a:ln>
            <a:solidFill>
              <a:schemeClr val="tx1"/>
            </a:solidFill>
          </a:ln>
        </p:spPr>
        <p:txBody>
          <a:bodyPr wrap="square">
            <a:spAutoFit/>
          </a:bodyPr>
          <a:lstStyle/>
          <a:p>
            <a:r>
              <a:rPr lang="en-GB" sz="1400" b="1" dirty="0"/>
              <a:t>Weak IoT Camera</a:t>
            </a:r>
          </a:p>
          <a:p>
            <a:r>
              <a:rPr lang="en-GB" sz="1400" b="1" dirty="0"/>
              <a:t>         ↓</a:t>
            </a:r>
          </a:p>
          <a:p>
            <a:r>
              <a:rPr lang="en-GB" sz="1400" b="1" dirty="0"/>
              <a:t>Network Access</a:t>
            </a:r>
          </a:p>
          <a:p>
            <a:r>
              <a:rPr lang="en-GB" sz="1400" b="1" dirty="0"/>
              <a:t>         ↓</a:t>
            </a:r>
          </a:p>
          <a:p>
            <a:r>
              <a:rPr lang="en-GB" sz="1400" b="1" dirty="0"/>
              <a:t>Internal Systems</a:t>
            </a:r>
          </a:p>
          <a:p>
            <a:r>
              <a:rPr lang="en-GB" sz="1400" b="1" dirty="0"/>
              <a:t>         ↓</a:t>
            </a:r>
          </a:p>
          <a:p>
            <a:r>
              <a:rPr lang="en-GB" sz="1400" b="1" dirty="0"/>
              <a:t>Sensitive Data</a:t>
            </a:r>
          </a:p>
          <a:p>
            <a:r>
              <a:rPr lang="en-GB" sz="1400" b="1" dirty="0"/>
              <a:t>         ↓</a:t>
            </a:r>
          </a:p>
          <a:p>
            <a:r>
              <a:rPr lang="en-GB" sz="1400" b="1" dirty="0"/>
              <a:t>Business Impact</a:t>
            </a:r>
          </a:p>
        </p:txBody>
      </p:sp>
      <p:graphicFrame>
        <p:nvGraphicFramePr>
          <p:cNvPr id="5" name="Table 4">
            <a:extLst>
              <a:ext uri="{FF2B5EF4-FFF2-40B4-BE49-F238E27FC236}">
                <a16:creationId xmlns:a16="http://schemas.microsoft.com/office/drawing/2014/main" id="{6780229A-B694-9E38-A7C7-EBAE6497ED46}"/>
              </a:ext>
            </a:extLst>
          </p:cNvPr>
          <p:cNvGraphicFramePr>
            <a:graphicFrameLocks noGrp="1"/>
          </p:cNvGraphicFramePr>
          <p:nvPr>
            <p:extLst>
              <p:ext uri="{D42A27DB-BD31-4B8C-83A1-F6EECF244321}">
                <p14:modId xmlns:p14="http://schemas.microsoft.com/office/powerpoint/2010/main" val="2231827952"/>
              </p:ext>
            </p:extLst>
          </p:nvPr>
        </p:nvGraphicFramePr>
        <p:xfrm>
          <a:off x="91442" y="2972902"/>
          <a:ext cx="8920452" cy="3261360"/>
        </p:xfrm>
        <a:graphic>
          <a:graphicData uri="http://schemas.openxmlformats.org/drawingml/2006/table">
            <a:tbl>
              <a:tblPr/>
              <a:tblGrid>
                <a:gridCol w="2230113">
                  <a:extLst>
                    <a:ext uri="{9D8B030D-6E8A-4147-A177-3AD203B41FA5}">
                      <a16:colId xmlns:a16="http://schemas.microsoft.com/office/drawing/2014/main" val="1771264574"/>
                    </a:ext>
                  </a:extLst>
                </a:gridCol>
                <a:gridCol w="2230113">
                  <a:extLst>
                    <a:ext uri="{9D8B030D-6E8A-4147-A177-3AD203B41FA5}">
                      <a16:colId xmlns:a16="http://schemas.microsoft.com/office/drawing/2014/main" val="2927953039"/>
                    </a:ext>
                  </a:extLst>
                </a:gridCol>
                <a:gridCol w="2230113">
                  <a:extLst>
                    <a:ext uri="{9D8B030D-6E8A-4147-A177-3AD203B41FA5}">
                      <a16:colId xmlns:a16="http://schemas.microsoft.com/office/drawing/2014/main" val="737057184"/>
                    </a:ext>
                  </a:extLst>
                </a:gridCol>
                <a:gridCol w="2230113">
                  <a:extLst>
                    <a:ext uri="{9D8B030D-6E8A-4147-A177-3AD203B41FA5}">
                      <a16:colId xmlns:a16="http://schemas.microsoft.com/office/drawing/2014/main" val="2279495534"/>
                    </a:ext>
                  </a:extLst>
                </a:gridCol>
              </a:tblGrid>
              <a:tr h="0">
                <a:tc>
                  <a:txBody>
                    <a:bodyPr/>
                    <a:lstStyle/>
                    <a:p>
                      <a:pPr>
                        <a:buNone/>
                      </a:pPr>
                      <a:r>
                        <a:rPr lang="en-GB" b="1" dirty="0"/>
                        <a:t>Technology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a:t>Purpose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a:t>Security Benefit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buNone/>
                      </a:pPr>
                      <a:r>
                        <a:rPr lang="en-GB" b="1" dirty="0"/>
                        <a:t>Potential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694557498"/>
                  </a:ext>
                </a:extLst>
              </a:tr>
              <a:tr h="0">
                <a:tc>
                  <a:txBody>
                    <a:bodyPr/>
                    <a:lstStyle/>
                    <a:p>
                      <a:pPr>
                        <a:buNone/>
                      </a:pPr>
                      <a:r>
                        <a:rPr lang="en-GB" sz="1600" b="1" dirty="0"/>
                        <a:t>Connected Devices</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Smart sensors and devices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Automation and efficiency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Unpatched vulnerabilities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59611804"/>
                  </a:ext>
                </a:extLst>
              </a:tr>
              <a:tr h="0">
                <a:tc>
                  <a:txBody>
                    <a:bodyPr/>
                    <a:lstStyle/>
                    <a:p>
                      <a:pPr>
                        <a:buNone/>
                      </a:pPr>
                      <a:r>
                        <a:rPr lang="en-GB" sz="1600" b="1" dirty="0"/>
                        <a:t>Smart Offices</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Automated workplace management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Improved productivity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Expanded attack surface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87478950"/>
                  </a:ext>
                </a:extLst>
              </a:tr>
              <a:tr h="0">
                <a:tc>
                  <a:txBody>
                    <a:bodyPr/>
                    <a:lstStyle/>
                    <a:p>
                      <a:pPr>
                        <a:buNone/>
                      </a:pPr>
                      <a:r>
                        <a:rPr lang="en-GB" sz="1600" b="1" dirty="0"/>
                        <a:t>Badge Systems</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Physical access management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Accountability and access control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Cloned or stolen badges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01307534"/>
                  </a:ext>
                </a:extLst>
              </a:tr>
              <a:tr h="0">
                <a:tc>
                  <a:txBody>
                    <a:bodyPr/>
                    <a:lstStyle/>
                    <a:p>
                      <a:pPr>
                        <a:buNone/>
                      </a:pPr>
                      <a:r>
                        <a:rPr lang="en-GB" sz="1600" b="1" dirty="0"/>
                        <a:t>IoT Cameras</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Surveillance and monitoring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Physical security visibility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a:t>Weak passwords or remote compromise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58827029"/>
                  </a:ext>
                </a:extLst>
              </a:tr>
              <a:tr h="0">
                <a:tc>
                  <a:txBody>
                    <a:bodyPr/>
                    <a:lstStyle/>
                    <a:p>
                      <a:pPr>
                        <a:buNone/>
                      </a:pPr>
                      <a:r>
                        <a:rPr lang="en-GB" sz="1600" b="1" dirty="0"/>
                        <a:t>Environmental Controls</a:t>
                      </a:r>
                      <a:endParaRPr lang="en-GB" sz="16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Temperature, lighting and HVAC management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Operational efficiency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buNone/>
                      </a:pPr>
                      <a:r>
                        <a:rPr lang="en-GB" sz="1600" dirty="0"/>
                        <a:t>Building disruption if compromised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832171"/>
                  </a:ext>
                </a:extLst>
              </a:tr>
            </a:tbl>
          </a:graphicData>
        </a:graphic>
      </p:graphicFrame>
    </p:spTree>
    <p:extLst>
      <p:ext uri="{BB962C8B-B14F-4D97-AF65-F5344CB8AC3E}">
        <p14:creationId xmlns:p14="http://schemas.microsoft.com/office/powerpoint/2010/main" val="35576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01DA-4EE4-01F4-B3DE-241674780A81}"/>
              </a:ext>
            </a:extLst>
          </p:cNvPr>
          <p:cNvSpPr>
            <a:spLocks noGrp="1"/>
          </p:cNvSpPr>
          <p:nvPr>
            <p:ph type="title"/>
          </p:nvPr>
        </p:nvSpPr>
        <p:spPr>
          <a:xfrm>
            <a:off x="91440" y="152400"/>
            <a:ext cx="9052560" cy="838201"/>
          </a:xfrm>
        </p:spPr>
        <p:txBody>
          <a:bodyPr>
            <a:normAutofit/>
          </a:bodyPr>
          <a:lstStyle/>
          <a:p>
            <a:r>
              <a:rPr lang="en-GB" sz="2700" b="1" dirty="0"/>
              <a:t>Individual Blueprint Activity:</a:t>
            </a:r>
            <a:br>
              <a:rPr lang="en-GB" sz="2700" b="1" dirty="0"/>
            </a:br>
            <a:r>
              <a:rPr lang="en-GB" sz="2200" b="1" dirty="0"/>
              <a:t>Designing a Human Risk &amp; Physical Security Policy Blueprint</a:t>
            </a:r>
            <a:endParaRPr lang="en-GB" b="1" dirty="0"/>
          </a:p>
        </p:txBody>
      </p:sp>
      <p:sp>
        <p:nvSpPr>
          <p:cNvPr id="3" name="Content Placeholder 2">
            <a:extLst>
              <a:ext uri="{FF2B5EF4-FFF2-40B4-BE49-F238E27FC236}">
                <a16:creationId xmlns:a16="http://schemas.microsoft.com/office/drawing/2014/main" id="{8953609F-F8F5-3CB9-BB17-738CB800D6DC}"/>
              </a:ext>
            </a:extLst>
          </p:cNvPr>
          <p:cNvSpPr>
            <a:spLocks noGrp="1"/>
          </p:cNvSpPr>
          <p:nvPr>
            <p:ph idx="1"/>
          </p:nvPr>
        </p:nvSpPr>
        <p:spPr>
          <a:xfrm>
            <a:off x="190500" y="1143000"/>
            <a:ext cx="8763000" cy="4724400"/>
          </a:xfrm>
        </p:spPr>
        <p:txBody>
          <a:bodyPr>
            <a:normAutofit fontScale="85000" lnSpcReduction="20000"/>
          </a:bodyPr>
          <a:lstStyle/>
          <a:p>
            <a:pPr marL="0" indent="0">
              <a:buNone/>
            </a:pPr>
            <a:r>
              <a:rPr lang="en-GB" sz="3800" b="1" dirty="0"/>
              <a:t>Scenario:</a:t>
            </a:r>
          </a:p>
          <a:p>
            <a:pPr marL="0" indent="0">
              <a:buNone/>
            </a:pPr>
            <a:r>
              <a:rPr lang="en-GB" b="1" dirty="0"/>
              <a:t>You have recently been appointed as an Information Security Officer</a:t>
            </a:r>
            <a:r>
              <a:rPr lang="en-GB" dirty="0"/>
              <a:t>.</a:t>
            </a:r>
          </a:p>
          <a:p>
            <a:pPr marL="0" indent="0">
              <a:buNone/>
            </a:pPr>
            <a:endParaRPr lang="en-GB" dirty="0"/>
          </a:p>
          <a:p>
            <a:pPr marL="0" indent="0">
              <a:buNone/>
            </a:pPr>
            <a:r>
              <a:rPr lang="en-GB" dirty="0"/>
              <a:t>Your organisation has identified increasing concerns relating to:</a:t>
            </a:r>
          </a:p>
          <a:p>
            <a:pPr lvl="1"/>
            <a:r>
              <a:rPr lang="en-GB" dirty="0"/>
              <a:t>Physical security breaches </a:t>
            </a:r>
          </a:p>
          <a:p>
            <a:pPr lvl="1"/>
            <a:r>
              <a:rPr lang="en-GB" dirty="0"/>
              <a:t>Insider threats </a:t>
            </a:r>
          </a:p>
          <a:p>
            <a:pPr lvl="1"/>
            <a:r>
              <a:rPr lang="en-GB" dirty="0"/>
              <a:t>Social engineering attacks </a:t>
            </a:r>
          </a:p>
          <a:p>
            <a:pPr lvl="1"/>
            <a:r>
              <a:rPr lang="en-GB" dirty="0"/>
              <a:t>Employee monitoring </a:t>
            </a:r>
          </a:p>
          <a:p>
            <a:pPr lvl="1"/>
            <a:r>
              <a:rPr lang="en-GB" dirty="0"/>
              <a:t>Smart building technologies </a:t>
            </a:r>
          </a:p>
          <a:p>
            <a:pPr lvl="1"/>
            <a:r>
              <a:rPr lang="en-GB" dirty="0"/>
              <a:t>Security culture </a:t>
            </a:r>
          </a:p>
          <a:p>
            <a:pPr marL="0" indent="0">
              <a:buNone/>
            </a:pPr>
            <a:endParaRPr lang="en-GB" dirty="0"/>
          </a:p>
          <a:p>
            <a:pPr marL="0" indent="0">
              <a:buNone/>
            </a:pPr>
            <a:r>
              <a:rPr lang="en-GB" dirty="0"/>
              <a:t>Senior management has asked you to prepare the structure for a new policy.</a:t>
            </a:r>
          </a:p>
          <a:p>
            <a:pPr marL="0" indent="0">
              <a:buNone/>
            </a:pPr>
            <a:endParaRPr lang="en-GB" b="1" dirty="0"/>
          </a:p>
        </p:txBody>
      </p:sp>
      <p:sp>
        <p:nvSpPr>
          <p:cNvPr id="7" name="TextBox 6">
            <a:extLst>
              <a:ext uri="{FF2B5EF4-FFF2-40B4-BE49-F238E27FC236}">
                <a16:creationId xmlns:a16="http://schemas.microsoft.com/office/drawing/2014/main" id="{29D95940-96C5-2415-5A23-0BDB4A92BA10}"/>
              </a:ext>
            </a:extLst>
          </p:cNvPr>
          <p:cNvSpPr txBox="1"/>
          <p:nvPr/>
        </p:nvSpPr>
        <p:spPr>
          <a:xfrm>
            <a:off x="171182" y="5178415"/>
            <a:ext cx="8420100" cy="400110"/>
          </a:xfrm>
          <a:prstGeom prst="rect">
            <a:avLst/>
          </a:prstGeom>
          <a:noFill/>
        </p:spPr>
        <p:txBody>
          <a:bodyPr wrap="square">
            <a:spAutoFit/>
          </a:bodyPr>
          <a:lstStyle/>
          <a:p>
            <a:r>
              <a:rPr lang="en-GB" sz="2000" dirty="0"/>
              <a:t>.</a:t>
            </a:r>
          </a:p>
        </p:txBody>
      </p:sp>
    </p:spTree>
    <p:extLst>
      <p:ext uri="{BB962C8B-B14F-4D97-AF65-F5344CB8AC3E}">
        <p14:creationId xmlns:p14="http://schemas.microsoft.com/office/powerpoint/2010/main" val="39680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9959B-EE5A-4262-B9FD-BAFD9B508C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6470EA-2034-99E6-765F-9B58722C8D07}"/>
              </a:ext>
            </a:extLst>
          </p:cNvPr>
          <p:cNvSpPr>
            <a:spLocks noGrp="1"/>
          </p:cNvSpPr>
          <p:nvPr>
            <p:ph type="title"/>
          </p:nvPr>
        </p:nvSpPr>
        <p:spPr>
          <a:xfrm>
            <a:off x="91440" y="152400"/>
            <a:ext cx="9052560" cy="838201"/>
          </a:xfrm>
        </p:spPr>
        <p:txBody>
          <a:bodyPr>
            <a:normAutofit/>
          </a:bodyPr>
          <a:lstStyle/>
          <a:p>
            <a:r>
              <a:rPr lang="en-GB" sz="2700" b="1" dirty="0"/>
              <a:t>Individual Blueprint Activity:</a:t>
            </a:r>
            <a:br>
              <a:rPr lang="en-GB" sz="2700" b="1" dirty="0"/>
            </a:br>
            <a:r>
              <a:rPr lang="en-GB" sz="2200" b="1" dirty="0"/>
              <a:t>Designing a Human Risk &amp; Physical Security Policy Blueprint</a:t>
            </a:r>
            <a:endParaRPr lang="en-GB" b="1" dirty="0"/>
          </a:p>
        </p:txBody>
      </p:sp>
      <p:sp>
        <p:nvSpPr>
          <p:cNvPr id="3" name="Content Placeholder 2">
            <a:extLst>
              <a:ext uri="{FF2B5EF4-FFF2-40B4-BE49-F238E27FC236}">
                <a16:creationId xmlns:a16="http://schemas.microsoft.com/office/drawing/2014/main" id="{311F10B0-2269-38B6-AC64-EBB44E30251C}"/>
              </a:ext>
            </a:extLst>
          </p:cNvPr>
          <p:cNvSpPr>
            <a:spLocks noGrp="1"/>
          </p:cNvSpPr>
          <p:nvPr>
            <p:ph idx="1"/>
          </p:nvPr>
        </p:nvSpPr>
        <p:spPr>
          <a:xfrm>
            <a:off x="190500" y="1279475"/>
            <a:ext cx="8763000" cy="4098995"/>
          </a:xfrm>
        </p:spPr>
        <p:txBody>
          <a:bodyPr>
            <a:normAutofit fontScale="92500" lnSpcReduction="10000"/>
          </a:bodyPr>
          <a:lstStyle/>
          <a:p>
            <a:pPr marL="0" indent="0">
              <a:buNone/>
            </a:pPr>
            <a:r>
              <a:rPr lang="en-GB" b="1" dirty="0"/>
              <a:t>Individual Task (15–20 minutes)</a:t>
            </a:r>
          </a:p>
          <a:p>
            <a:r>
              <a:rPr lang="en-GB" dirty="0"/>
              <a:t>Create a blueprint (outline) for a:</a:t>
            </a:r>
          </a:p>
          <a:p>
            <a:pPr lvl="1"/>
            <a:r>
              <a:rPr lang="en-GB" b="1" dirty="0"/>
              <a:t>Human Risk &amp; Physical Security Policy</a:t>
            </a:r>
          </a:p>
          <a:p>
            <a:pPr marL="0" indent="0">
              <a:buNone/>
            </a:pPr>
            <a:r>
              <a:rPr lang="en-GB" dirty="0"/>
              <a:t>Your blueprint should contain:</a:t>
            </a:r>
          </a:p>
          <a:p>
            <a:pPr lvl="1"/>
            <a:r>
              <a:rPr lang="en-GB" b="1" dirty="0"/>
              <a:t>Major Headings</a:t>
            </a:r>
          </a:p>
          <a:p>
            <a:pPr lvl="1"/>
            <a:r>
              <a:rPr lang="en-GB" b="1" dirty="0"/>
              <a:t>Sub-headings</a:t>
            </a:r>
          </a:p>
          <a:p>
            <a:pPr lvl="1"/>
            <a:r>
              <a:rPr lang="en-GB" b="1" dirty="0"/>
              <a:t>Key bullet points</a:t>
            </a:r>
          </a:p>
          <a:p>
            <a:pPr lvl="1"/>
            <a:r>
              <a:rPr lang="en-GB" b="1" dirty="0"/>
              <a:t>Diagrams, tables or charts you would include</a:t>
            </a:r>
          </a:p>
          <a:p>
            <a:pPr marL="0" indent="0">
              <a:buNone/>
            </a:pPr>
            <a:r>
              <a:rPr lang="en-GB" dirty="0"/>
              <a:t>The blueprint should not contain full paragraphs.</a:t>
            </a:r>
          </a:p>
          <a:p>
            <a:pPr marL="0" indent="0">
              <a:buNone/>
            </a:pPr>
            <a:r>
              <a:rPr lang="en-GB" dirty="0"/>
              <a:t>It should show how you would organise the report.</a:t>
            </a:r>
          </a:p>
          <a:p>
            <a:pPr marL="0" indent="0">
              <a:buNone/>
            </a:pPr>
            <a:endParaRPr lang="en-GB" b="1" dirty="0"/>
          </a:p>
        </p:txBody>
      </p:sp>
      <p:sp>
        <p:nvSpPr>
          <p:cNvPr id="7" name="TextBox 6">
            <a:extLst>
              <a:ext uri="{FF2B5EF4-FFF2-40B4-BE49-F238E27FC236}">
                <a16:creationId xmlns:a16="http://schemas.microsoft.com/office/drawing/2014/main" id="{89B28C2A-246F-A8E4-FF63-B14B99F20F04}"/>
              </a:ext>
            </a:extLst>
          </p:cNvPr>
          <p:cNvSpPr txBox="1"/>
          <p:nvPr/>
        </p:nvSpPr>
        <p:spPr>
          <a:xfrm>
            <a:off x="171182" y="5178415"/>
            <a:ext cx="8420100" cy="400110"/>
          </a:xfrm>
          <a:prstGeom prst="rect">
            <a:avLst/>
          </a:prstGeom>
          <a:noFill/>
        </p:spPr>
        <p:txBody>
          <a:bodyPr wrap="square">
            <a:spAutoFit/>
          </a:bodyPr>
          <a:lstStyle/>
          <a:p>
            <a:r>
              <a:rPr lang="en-GB" sz="2000" dirty="0"/>
              <a:t>.</a:t>
            </a:r>
          </a:p>
        </p:txBody>
      </p:sp>
    </p:spTree>
    <p:extLst>
      <p:ext uri="{BB962C8B-B14F-4D97-AF65-F5344CB8AC3E}">
        <p14:creationId xmlns:p14="http://schemas.microsoft.com/office/powerpoint/2010/main" val="3623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D7E96-1428-6EA1-6279-E94D158365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1B25A2-54EF-CC86-BCF5-7DEBD371FFE8}"/>
              </a:ext>
            </a:extLst>
          </p:cNvPr>
          <p:cNvSpPr>
            <a:spLocks noGrp="1"/>
          </p:cNvSpPr>
          <p:nvPr>
            <p:ph type="title"/>
          </p:nvPr>
        </p:nvSpPr>
        <p:spPr>
          <a:xfrm>
            <a:off x="91440" y="152400"/>
            <a:ext cx="9052560" cy="838201"/>
          </a:xfrm>
        </p:spPr>
        <p:txBody>
          <a:bodyPr>
            <a:normAutofit/>
          </a:bodyPr>
          <a:lstStyle/>
          <a:p>
            <a:r>
              <a:rPr lang="en-GB" sz="2700" b="1" dirty="0"/>
              <a:t>Individual Blueprint Activity:</a:t>
            </a:r>
            <a:br>
              <a:rPr lang="en-GB" sz="2700" b="1" dirty="0"/>
            </a:br>
            <a:r>
              <a:rPr lang="en-GB" sz="2200" b="1" dirty="0"/>
              <a:t>Designing a Human Risk &amp; Physical Security Policy Blueprint</a:t>
            </a:r>
            <a:endParaRPr lang="en-GB" b="1" dirty="0"/>
          </a:p>
        </p:txBody>
      </p:sp>
      <p:sp>
        <p:nvSpPr>
          <p:cNvPr id="3" name="Content Placeholder 2">
            <a:extLst>
              <a:ext uri="{FF2B5EF4-FFF2-40B4-BE49-F238E27FC236}">
                <a16:creationId xmlns:a16="http://schemas.microsoft.com/office/drawing/2014/main" id="{B5102BBC-D70E-DD1B-E972-3E4FD5C175E8}"/>
              </a:ext>
            </a:extLst>
          </p:cNvPr>
          <p:cNvSpPr>
            <a:spLocks noGrp="1"/>
          </p:cNvSpPr>
          <p:nvPr>
            <p:ph idx="1"/>
          </p:nvPr>
        </p:nvSpPr>
        <p:spPr>
          <a:xfrm>
            <a:off x="190500" y="1279475"/>
            <a:ext cx="8763000" cy="4435525"/>
          </a:xfrm>
        </p:spPr>
        <p:txBody>
          <a:bodyPr>
            <a:normAutofit fontScale="77500" lnSpcReduction="20000"/>
          </a:bodyPr>
          <a:lstStyle/>
          <a:p>
            <a:pPr marL="0" indent="0">
              <a:buNone/>
            </a:pPr>
            <a:r>
              <a:rPr lang="en-GB" b="1" dirty="0"/>
              <a:t>Peer Review Stage (10 minutes)</a:t>
            </a:r>
          </a:p>
          <a:p>
            <a:pPr marL="0" indent="0">
              <a:buNone/>
            </a:pPr>
            <a:r>
              <a:rPr lang="en-GB" dirty="0"/>
              <a:t>After students complete their blueprint:</a:t>
            </a:r>
          </a:p>
          <a:p>
            <a:r>
              <a:rPr lang="en-GB" b="1" dirty="0"/>
              <a:t>Step 1</a:t>
            </a:r>
          </a:p>
          <a:p>
            <a:pPr lvl="1"/>
            <a:r>
              <a:rPr lang="en-GB" dirty="0"/>
              <a:t>Stand and circulate around the room.</a:t>
            </a:r>
          </a:p>
          <a:p>
            <a:pPr lvl="1"/>
            <a:r>
              <a:rPr lang="en-GB" dirty="0"/>
              <a:t>Compare blueprints.</a:t>
            </a:r>
          </a:p>
          <a:p>
            <a:endParaRPr lang="en-GB" b="1" dirty="0"/>
          </a:p>
          <a:p>
            <a:r>
              <a:rPr lang="en-GB" b="1" dirty="0"/>
              <a:t>Step 2</a:t>
            </a:r>
          </a:p>
          <a:p>
            <a:r>
              <a:rPr lang="en-GB" dirty="0"/>
              <a:t>Identify:</a:t>
            </a:r>
          </a:p>
          <a:p>
            <a:pPr lvl="1"/>
            <a:r>
              <a:rPr lang="en-GB" b="1" dirty="0"/>
              <a:t>Missing Section</a:t>
            </a:r>
          </a:p>
          <a:p>
            <a:pPr lvl="1"/>
            <a:r>
              <a:rPr lang="en-GB" dirty="0"/>
              <a:t>What did another student include that you didn’t?</a:t>
            </a:r>
          </a:p>
          <a:p>
            <a:endParaRPr lang="en-GB" b="1" dirty="0"/>
          </a:p>
          <a:p>
            <a:r>
              <a:rPr lang="en-GB" b="1" dirty="0"/>
              <a:t>Step 3</a:t>
            </a:r>
          </a:p>
          <a:p>
            <a:pPr lvl="1"/>
            <a:r>
              <a:rPr lang="en-GB" dirty="0"/>
              <a:t>Find another student with a similar improvement.</a:t>
            </a:r>
          </a:p>
          <a:p>
            <a:pPr lvl="1"/>
            <a:r>
              <a:rPr lang="en-GB" dirty="0"/>
              <a:t>Sit together.</a:t>
            </a:r>
          </a:p>
          <a:p>
            <a:pPr marL="0" indent="0">
              <a:buNone/>
            </a:pPr>
            <a:endParaRPr lang="en-GB" b="1" dirty="0"/>
          </a:p>
        </p:txBody>
      </p:sp>
      <p:sp>
        <p:nvSpPr>
          <p:cNvPr id="7" name="TextBox 6">
            <a:extLst>
              <a:ext uri="{FF2B5EF4-FFF2-40B4-BE49-F238E27FC236}">
                <a16:creationId xmlns:a16="http://schemas.microsoft.com/office/drawing/2014/main" id="{FD92EE03-C9CD-FD86-5D1B-230AEB869B40}"/>
              </a:ext>
            </a:extLst>
          </p:cNvPr>
          <p:cNvSpPr txBox="1"/>
          <p:nvPr/>
        </p:nvSpPr>
        <p:spPr>
          <a:xfrm>
            <a:off x="171182" y="5178415"/>
            <a:ext cx="8420100" cy="400110"/>
          </a:xfrm>
          <a:prstGeom prst="rect">
            <a:avLst/>
          </a:prstGeom>
          <a:noFill/>
        </p:spPr>
        <p:txBody>
          <a:bodyPr wrap="square">
            <a:spAutoFit/>
          </a:bodyPr>
          <a:lstStyle/>
          <a:p>
            <a:r>
              <a:rPr lang="en-GB" sz="2000" dirty="0"/>
              <a:t>.</a:t>
            </a:r>
          </a:p>
        </p:txBody>
      </p:sp>
    </p:spTree>
    <p:extLst>
      <p:ext uri="{BB962C8B-B14F-4D97-AF65-F5344CB8AC3E}">
        <p14:creationId xmlns:p14="http://schemas.microsoft.com/office/powerpoint/2010/main" val="1359640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36211-CEB3-2E59-CFCC-3586C245FA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654AC9-6E43-BAEE-50C4-E8EF41178F85}"/>
              </a:ext>
            </a:extLst>
          </p:cNvPr>
          <p:cNvSpPr>
            <a:spLocks noGrp="1"/>
          </p:cNvSpPr>
          <p:nvPr>
            <p:ph type="title"/>
          </p:nvPr>
        </p:nvSpPr>
        <p:spPr>
          <a:xfrm>
            <a:off x="91440" y="152400"/>
            <a:ext cx="9052560" cy="838201"/>
          </a:xfrm>
        </p:spPr>
        <p:txBody>
          <a:bodyPr>
            <a:normAutofit/>
          </a:bodyPr>
          <a:lstStyle/>
          <a:p>
            <a:r>
              <a:rPr lang="en-GB" sz="2700" b="1" dirty="0"/>
              <a:t>Individual Blueprint Activity:</a:t>
            </a:r>
            <a:br>
              <a:rPr lang="en-GB" sz="2700" b="1" dirty="0"/>
            </a:br>
            <a:r>
              <a:rPr lang="en-GB" sz="2200" b="1" dirty="0"/>
              <a:t>Designing a Human Risk &amp; Physical Security Policy Blueprint</a:t>
            </a:r>
            <a:endParaRPr lang="en-GB" b="1" dirty="0"/>
          </a:p>
        </p:txBody>
      </p:sp>
      <p:sp>
        <p:nvSpPr>
          <p:cNvPr id="3" name="Content Placeholder 2">
            <a:extLst>
              <a:ext uri="{FF2B5EF4-FFF2-40B4-BE49-F238E27FC236}">
                <a16:creationId xmlns:a16="http://schemas.microsoft.com/office/drawing/2014/main" id="{819CA83E-671E-D24C-E653-34689B2387CD}"/>
              </a:ext>
            </a:extLst>
          </p:cNvPr>
          <p:cNvSpPr>
            <a:spLocks noGrp="1"/>
          </p:cNvSpPr>
          <p:nvPr>
            <p:ph idx="1"/>
          </p:nvPr>
        </p:nvSpPr>
        <p:spPr>
          <a:xfrm>
            <a:off x="190500" y="1279475"/>
            <a:ext cx="8763000" cy="4435525"/>
          </a:xfrm>
        </p:spPr>
        <p:txBody>
          <a:bodyPr>
            <a:normAutofit fontScale="92500" lnSpcReduction="10000"/>
          </a:bodyPr>
          <a:lstStyle/>
          <a:p>
            <a:pPr marL="0" indent="0">
              <a:buNone/>
            </a:pPr>
            <a:r>
              <a:rPr lang="en-GB" b="1" dirty="0"/>
              <a:t>Knowledge Exchange Discussion</a:t>
            </a:r>
          </a:p>
          <a:p>
            <a:pPr marL="0" indent="0">
              <a:buNone/>
            </a:pPr>
            <a:endParaRPr lang="en-GB" dirty="0"/>
          </a:p>
          <a:p>
            <a:pPr marL="0" indent="0">
              <a:buNone/>
            </a:pPr>
            <a:r>
              <a:rPr lang="en-GB" dirty="0"/>
              <a:t>Lecturer/Tutor will ask each pair/team:</a:t>
            </a:r>
          </a:p>
          <a:p>
            <a:r>
              <a:rPr lang="en-GB" b="1" dirty="0"/>
              <a:t>Student A</a:t>
            </a:r>
          </a:p>
          <a:p>
            <a:pPr lvl="1"/>
            <a:r>
              <a:rPr lang="en-GB" dirty="0"/>
              <a:t>What section did you not include?</a:t>
            </a:r>
          </a:p>
          <a:p>
            <a:r>
              <a:rPr lang="en-GB" b="1" dirty="0"/>
              <a:t>Student B</a:t>
            </a:r>
          </a:p>
          <a:p>
            <a:pPr lvl="1"/>
            <a:r>
              <a:rPr lang="en-GB" dirty="0"/>
              <a:t>Why did you think it was important?</a:t>
            </a:r>
          </a:p>
          <a:p>
            <a:pPr marL="0" indent="0">
              <a:buNone/>
            </a:pPr>
            <a:endParaRPr lang="en-GB" b="1" dirty="0"/>
          </a:p>
          <a:p>
            <a:pPr marL="0" indent="0">
              <a:buNone/>
            </a:pPr>
            <a:r>
              <a:rPr lang="en-GB" b="1" dirty="0"/>
              <a:t>Student A</a:t>
            </a:r>
          </a:p>
          <a:p>
            <a:pPr lvl="1"/>
            <a:r>
              <a:rPr lang="en-GB" dirty="0"/>
              <a:t>Would you now include it?</a:t>
            </a:r>
          </a:p>
          <a:p>
            <a:pPr lvl="1"/>
            <a:r>
              <a:rPr lang="en-GB" dirty="0"/>
              <a:t>Why?</a:t>
            </a:r>
          </a:p>
          <a:p>
            <a:pPr marL="0" indent="0">
              <a:buNone/>
            </a:pPr>
            <a:endParaRPr lang="en-GB" b="1" dirty="0"/>
          </a:p>
        </p:txBody>
      </p:sp>
      <p:sp>
        <p:nvSpPr>
          <p:cNvPr id="7" name="TextBox 6">
            <a:extLst>
              <a:ext uri="{FF2B5EF4-FFF2-40B4-BE49-F238E27FC236}">
                <a16:creationId xmlns:a16="http://schemas.microsoft.com/office/drawing/2014/main" id="{BE567EE0-BD7C-9B7B-8F0C-72D12673D8AA}"/>
              </a:ext>
            </a:extLst>
          </p:cNvPr>
          <p:cNvSpPr txBox="1"/>
          <p:nvPr/>
        </p:nvSpPr>
        <p:spPr>
          <a:xfrm>
            <a:off x="171182" y="5178415"/>
            <a:ext cx="8420100" cy="400110"/>
          </a:xfrm>
          <a:prstGeom prst="rect">
            <a:avLst/>
          </a:prstGeom>
          <a:noFill/>
        </p:spPr>
        <p:txBody>
          <a:bodyPr wrap="square">
            <a:spAutoFit/>
          </a:bodyPr>
          <a:lstStyle/>
          <a:p>
            <a:r>
              <a:rPr lang="en-GB" sz="2000" dirty="0"/>
              <a:t>.</a:t>
            </a:r>
          </a:p>
        </p:txBody>
      </p:sp>
    </p:spTree>
    <p:extLst>
      <p:ext uri="{BB962C8B-B14F-4D97-AF65-F5344CB8AC3E}">
        <p14:creationId xmlns:p14="http://schemas.microsoft.com/office/powerpoint/2010/main" val="376690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AD1A5-3DC0-A373-0943-6DDA86BC4F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33637-7F6D-E49F-B0F3-84786DF493BD}"/>
              </a:ext>
            </a:extLst>
          </p:cNvPr>
          <p:cNvSpPr>
            <a:spLocks noGrp="1"/>
          </p:cNvSpPr>
          <p:nvPr>
            <p:ph type="title"/>
          </p:nvPr>
        </p:nvSpPr>
        <p:spPr>
          <a:xfrm>
            <a:off x="91440" y="152400"/>
            <a:ext cx="9052560" cy="838201"/>
          </a:xfrm>
        </p:spPr>
        <p:txBody>
          <a:bodyPr>
            <a:normAutofit/>
          </a:bodyPr>
          <a:lstStyle/>
          <a:p>
            <a:r>
              <a:rPr lang="en-GB" sz="2700" b="1" dirty="0"/>
              <a:t>Individual Blueprint Activity:</a:t>
            </a:r>
            <a:br>
              <a:rPr lang="en-GB" sz="2700" b="1" dirty="0"/>
            </a:br>
            <a:r>
              <a:rPr lang="en-GB" sz="2200" b="1" dirty="0"/>
              <a:t>Designing a Human Risk &amp; Physical Security Policy Blueprint</a:t>
            </a:r>
            <a:endParaRPr lang="en-GB" b="1" dirty="0"/>
          </a:p>
        </p:txBody>
      </p:sp>
      <p:sp>
        <p:nvSpPr>
          <p:cNvPr id="3" name="Content Placeholder 2">
            <a:extLst>
              <a:ext uri="{FF2B5EF4-FFF2-40B4-BE49-F238E27FC236}">
                <a16:creationId xmlns:a16="http://schemas.microsoft.com/office/drawing/2014/main" id="{6913E6D1-2B1D-4B94-F267-5E703B83045E}"/>
              </a:ext>
            </a:extLst>
          </p:cNvPr>
          <p:cNvSpPr>
            <a:spLocks noGrp="1"/>
          </p:cNvSpPr>
          <p:nvPr>
            <p:ph idx="1"/>
          </p:nvPr>
        </p:nvSpPr>
        <p:spPr>
          <a:xfrm>
            <a:off x="190500" y="1279475"/>
            <a:ext cx="8763000" cy="549325"/>
          </a:xfrm>
        </p:spPr>
        <p:txBody>
          <a:bodyPr>
            <a:normAutofit/>
          </a:bodyPr>
          <a:lstStyle/>
          <a:p>
            <a:pPr marL="0" indent="0">
              <a:buNone/>
            </a:pPr>
            <a:r>
              <a:rPr lang="en-GB" dirty="0"/>
              <a:t>Learning Outcomes to be Achieved</a:t>
            </a:r>
          </a:p>
          <a:p>
            <a:pPr marL="0" indent="0">
              <a:buNone/>
            </a:pPr>
            <a:endParaRPr lang="en-GB" b="1" dirty="0"/>
          </a:p>
        </p:txBody>
      </p:sp>
      <p:sp>
        <p:nvSpPr>
          <p:cNvPr id="7" name="TextBox 6">
            <a:extLst>
              <a:ext uri="{FF2B5EF4-FFF2-40B4-BE49-F238E27FC236}">
                <a16:creationId xmlns:a16="http://schemas.microsoft.com/office/drawing/2014/main" id="{85062264-319F-A292-39FB-278184B75017}"/>
              </a:ext>
            </a:extLst>
          </p:cNvPr>
          <p:cNvSpPr txBox="1"/>
          <p:nvPr/>
        </p:nvSpPr>
        <p:spPr>
          <a:xfrm>
            <a:off x="171182" y="5178415"/>
            <a:ext cx="8420100" cy="400110"/>
          </a:xfrm>
          <a:prstGeom prst="rect">
            <a:avLst/>
          </a:prstGeom>
          <a:noFill/>
        </p:spPr>
        <p:txBody>
          <a:bodyPr wrap="square">
            <a:spAutoFit/>
          </a:bodyPr>
          <a:lstStyle/>
          <a:p>
            <a:r>
              <a:rPr lang="en-GB" sz="2000" dirty="0"/>
              <a:t>.</a:t>
            </a:r>
          </a:p>
        </p:txBody>
      </p:sp>
      <p:graphicFrame>
        <p:nvGraphicFramePr>
          <p:cNvPr id="4" name="Table 3">
            <a:extLst>
              <a:ext uri="{FF2B5EF4-FFF2-40B4-BE49-F238E27FC236}">
                <a16:creationId xmlns:a16="http://schemas.microsoft.com/office/drawing/2014/main" id="{5D7A3E54-1574-133F-A8B3-3E0CC1A57F19}"/>
              </a:ext>
            </a:extLst>
          </p:cNvPr>
          <p:cNvGraphicFramePr>
            <a:graphicFrameLocks noGrp="1"/>
          </p:cNvGraphicFramePr>
          <p:nvPr>
            <p:extLst>
              <p:ext uri="{D42A27DB-BD31-4B8C-83A1-F6EECF244321}">
                <p14:modId xmlns:p14="http://schemas.microsoft.com/office/powerpoint/2010/main" val="1664497653"/>
              </p:ext>
            </p:extLst>
          </p:nvPr>
        </p:nvGraphicFramePr>
        <p:xfrm>
          <a:off x="228600" y="1867534"/>
          <a:ext cx="8420100" cy="3542664"/>
        </p:xfrm>
        <a:graphic>
          <a:graphicData uri="http://schemas.openxmlformats.org/drawingml/2006/table">
            <a:tbl>
              <a:tblPr/>
              <a:tblGrid>
                <a:gridCol w="4953000">
                  <a:extLst>
                    <a:ext uri="{9D8B030D-6E8A-4147-A177-3AD203B41FA5}">
                      <a16:colId xmlns:a16="http://schemas.microsoft.com/office/drawing/2014/main" val="3593938567"/>
                    </a:ext>
                  </a:extLst>
                </a:gridCol>
                <a:gridCol w="3467100">
                  <a:extLst>
                    <a:ext uri="{9D8B030D-6E8A-4147-A177-3AD203B41FA5}">
                      <a16:colId xmlns:a16="http://schemas.microsoft.com/office/drawing/2014/main" val="1723409275"/>
                    </a:ext>
                  </a:extLst>
                </a:gridCol>
              </a:tblGrid>
              <a:tr h="442833">
                <a:tc>
                  <a:txBody>
                    <a:bodyPr/>
                    <a:lstStyle/>
                    <a:p>
                      <a:pPr>
                        <a:buNone/>
                      </a:pPr>
                      <a:r>
                        <a:rPr lang="en-GB"/>
                        <a:t>Outcome</a:t>
                      </a:r>
                    </a:p>
                  </a:txBody>
                  <a:tcPr anchor="ctr">
                    <a:lnL>
                      <a:noFill/>
                    </a:lnL>
                    <a:lnR>
                      <a:noFill/>
                    </a:lnR>
                    <a:lnT>
                      <a:noFill/>
                    </a:lnT>
                    <a:lnB>
                      <a:noFill/>
                    </a:lnB>
                    <a:solidFill>
                      <a:srgbClr val="D1F3FF"/>
                    </a:solidFill>
                  </a:tcPr>
                </a:tc>
                <a:tc>
                  <a:txBody>
                    <a:bodyPr/>
                    <a:lstStyle/>
                    <a:p>
                      <a:pPr>
                        <a:buNone/>
                      </a:pPr>
                      <a:r>
                        <a:rPr lang="en-GB" dirty="0"/>
                        <a:t>Achieved</a:t>
                      </a:r>
                    </a:p>
                  </a:txBody>
                  <a:tcPr anchor="ctr">
                    <a:lnL>
                      <a:noFill/>
                    </a:lnL>
                    <a:lnR>
                      <a:noFill/>
                    </a:lnR>
                    <a:lnT>
                      <a:noFill/>
                    </a:lnT>
                    <a:lnB>
                      <a:noFill/>
                    </a:lnB>
                    <a:solidFill>
                      <a:srgbClr val="D1F3FF"/>
                    </a:solidFill>
                  </a:tcPr>
                </a:tc>
                <a:extLst>
                  <a:ext uri="{0D108BD9-81ED-4DB2-BD59-A6C34878D82A}">
                    <a16:rowId xmlns:a16="http://schemas.microsoft.com/office/drawing/2014/main" val="3237766659"/>
                  </a:ext>
                </a:extLst>
              </a:tr>
              <a:tr h="442833">
                <a:tc>
                  <a:txBody>
                    <a:bodyPr/>
                    <a:lstStyle/>
                    <a:p>
                      <a:pPr>
                        <a:buNone/>
                      </a:pPr>
                      <a:r>
                        <a:rPr lang="en-GB"/>
                        <a:t>Independent Work</a:t>
                      </a:r>
                    </a:p>
                  </a:txBody>
                  <a:tcPr anchor="ctr">
                    <a:lnL>
                      <a:noFill/>
                    </a:lnL>
                    <a:lnR>
                      <a:noFill/>
                    </a:lnR>
                    <a:lnT>
                      <a:noFill/>
                    </a:lnT>
                    <a:lnB>
                      <a:noFill/>
                    </a:lnB>
                    <a:noFill/>
                  </a:tcPr>
                </a:tc>
                <a:tc>
                  <a:txBody>
                    <a:bodyPr/>
                    <a:lstStyle/>
                    <a:p>
                      <a:pPr>
                        <a:buNone/>
                      </a:pPr>
                      <a:r>
                        <a:rPr lang="en-GB" dirty="0"/>
                        <a:t>✓</a:t>
                      </a:r>
                    </a:p>
                  </a:txBody>
                  <a:tcPr anchor="ctr">
                    <a:lnL>
                      <a:noFill/>
                    </a:lnL>
                    <a:lnR>
                      <a:noFill/>
                    </a:lnR>
                    <a:lnT>
                      <a:noFill/>
                    </a:lnT>
                    <a:lnB>
                      <a:noFill/>
                    </a:lnB>
                    <a:noFill/>
                  </a:tcPr>
                </a:tc>
                <a:extLst>
                  <a:ext uri="{0D108BD9-81ED-4DB2-BD59-A6C34878D82A}">
                    <a16:rowId xmlns:a16="http://schemas.microsoft.com/office/drawing/2014/main" val="540935970"/>
                  </a:ext>
                </a:extLst>
              </a:tr>
              <a:tr h="442833">
                <a:tc>
                  <a:txBody>
                    <a:bodyPr/>
                    <a:lstStyle/>
                    <a:p>
                      <a:pPr>
                        <a:buNone/>
                      </a:pPr>
                      <a:r>
                        <a:rPr lang="en-GB"/>
                        <a:t>Critical Thinking</a:t>
                      </a:r>
                    </a:p>
                  </a:txBody>
                  <a:tcPr anchor="ctr">
                    <a:lnL>
                      <a:noFill/>
                    </a:lnL>
                    <a:lnR>
                      <a:noFill/>
                    </a:lnR>
                    <a:lnT>
                      <a:noFill/>
                    </a:lnT>
                    <a:lnB>
                      <a:noFill/>
                    </a:lnB>
                    <a:noFill/>
                  </a:tcPr>
                </a:tc>
                <a:tc>
                  <a:txBody>
                    <a:bodyPr/>
                    <a:lstStyle/>
                    <a:p>
                      <a:pPr>
                        <a:buNone/>
                      </a:pPr>
                      <a:r>
                        <a:rPr lang="en-GB"/>
                        <a:t>✓</a:t>
                      </a:r>
                    </a:p>
                  </a:txBody>
                  <a:tcPr anchor="ctr">
                    <a:lnL>
                      <a:noFill/>
                    </a:lnL>
                    <a:lnR>
                      <a:noFill/>
                    </a:lnR>
                    <a:lnT>
                      <a:noFill/>
                    </a:lnT>
                    <a:lnB>
                      <a:noFill/>
                    </a:lnB>
                    <a:noFill/>
                  </a:tcPr>
                </a:tc>
                <a:extLst>
                  <a:ext uri="{0D108BD9-81ED-4DB2-BD59-A6C34878D82A}">
                    <a16:rowId xmlns:a16="http://schemas.microsoft.com/office/drawing/2014/main" val="3180621123"/>
                  </a:ext>
                </a:extLst>
              </a:tr>
              <a:tr h="442833">
                <a:tc>
                  <a:txBody>
                    <a:bodyPr/>
                    <a:lstStyle/>
                    <a:p>
                      <a:pPr>
                        <a:buNone/>
                      </a:pPr>
                      <a:r>
                        <a:rPr lang="en-GB"/>
                        <a:t>Policy Development</a:t>
                      </a:r>
                    </a:p>
                  </a:txBody>
                  <a:tcPr anchor="ctr">
                    <a:lnL>
                      <a:noFill/>
                    </a:lnL>
                    <a:lnR>
                      <a:noFill/>
                    </a:lnR>
                    <a:lnT>
                      <a:noFill/>
                    </a:lnT>
                    <a:lnB>
                      <a:noFill/>
                    </a:lnB>
                    <a:noFill/>
                  </a:tcPr>
                </a:tc>
                <a:tc>
                  <a:txBody>
                    <a:bodyPr/>
                    <a:lstStyle/>
                    <a:p>
                      <a:pPr>
                        <a:buNone/>
                      </a:pPr>
                      <a:r>
                        <a:rPr lang="en-GB"/>
                        <a:t>✓</a:t>
                      </a:r>
                    </a:p>
                  </a:txBody>
                  <a:tcPr anchor="ctr">
                    <a:lnL>
                      <a:noFill/>
                    </a:lnL>
                    <a:lnR>
                      <a:noFill/>
                    </a:lnR>
                    <a:lnT>
                      <a:noFill/>
                    </a:lnT>
                    <a:lnB>
                      <a:noFill/>
                    </a:lnB>
                    <a:noFill/>
                  </a:tcPr>
                </a:tc>
                <a:extLst>
                  <a:ext uri="{0D108BD9-81ED-4DB2-BD59-A6C34878D82A}">
                    <a16:rowId xmlns:a16="http://schemas.microsoft.com/office/drawing/2014/main" val="2658608470"/>
                  </a:ext>
                </a:extLst>
              </a:tr>
              <a:tr h="442833">
                <a:tc>
                  <a:txBody>
                    <a:bodyPr/>
                    <a:lstStyle/>
                    <a:p>
                      <a:pPr>
                        <a:buNone/>
                      </a:pPr>
                      <a:r>
                        <a:rPr lang="en-GB"/>
                        <a:t>Information Organisation</a:t>
                      </a:r>
                    </a:p>
                  </a:txBody>
                  <a:tcPr anchor="ctr">
                    <a:lnL>
                      <a:noFill/>
                    </a:lnL>
                    <a:lnR>
                      <a:noFill/>
                    </a:lnR>
                    <a:lnT>
                      <a:noFill/>
                    </a:lnT>
                    <a:lnB>
                      <a:noFill/>
                    </a:lnB>
                    <a:noFill/>
                  </a:tcPr>
                </a:tc>
                <a:tc>
                  <a:txBody>
                    <a:bodyPr/>
                    <a:lstStyle/>
                    <a:p>
                      <a:pPr>
                        <a:buNone/>
                      </a:pPr>
                      <a:r>
                        <a:rPr lang="en-GB"/>
                        <a:t>✓</a:t>
                      </a:r>
                    </a:p>
                  </a:txBody>
                  <a:tcPr anchor="ctr">
                    <a:lnL>
                      <a:noFill/>
                    </a:lnL>
                    <a:lnR>
                      <a:noFill/>
                    </a:lnR>
                    <a:lnT>
                      <a:noFill/>
                    </a:lnT>
                    <a:lnB>
                      <a:noFill/>
                    </a:lnB>
                    <a:noFill/>
                  </a:tcPr>
                </a:tc>
                <a:extLst>
                  <a:ext uri="{0D108BD9-81ED-4DB2-BD59-A6C34878D82A}">
                    <a16:rowId xmlns:a16="http://schemas.microsoft.com/office/drawing/2014/main" val="3938285970"/>
                  </a:ext>
                </a:extLst>
              </a:tr>
              <a:tr h="442833">
                <a:tc>
                  <a:txBody>
                    <a:bodyPr/>
                    <a:lstStyle/>
                    <a:p>
                      <a:pPr>
                        <a:buNone/>
                      </a:pPr>
                      <a:r>
                        <a:rPr lang="en-GB"/>
                        <a:t>Peer Learning</a:t>
                      </a:r>
                    </a:p>
                  </a:txBody>
                  <a:tcPr anchor="ctr">
                    <a:lnL>
                      <a:noFill/>
                    </a:lnL>
                    <a:lnR>
                      <a:noFill/>
                    </a:lnR>
                    <a:lnT>
                      <a:noFill/>
                    </a:lnT>
                    <a:lnB>
                      <a:noFill/>
                    </a:lnB>
                    <a:noFill/>
                  </a:tcPr>
                </a:tc>
                <a:tc>
                  <a:txBody>
                    <a:bodyPr/>
                    <a:lstStyle/>
                    <a:p>
                      <a:pPr>
                        <a:buNone/>
                      </a:pPr>
                      <a:r>
                        <a:rPr lang="en-GB"/>
                        <a:t>✓</a:t>
                      </a:r>
                    </a:p>
                  </a:txBody>
                  <a:tcPr anchor="ctr">
                    <a:lnL>
                      <a:noFill/>
                    </a:lnL>
                    <a:lnR>
                      <a:noFill/>
                    </a:lnR>
                    <a:lnT>
                      <a:noFill/>
                    </a:lnT>
                    <a:lnB>
                      <a:noFill/>
                    </a:lnB>
                    <a:noFill/>
                  </a:tcPr>
                </a:tc>
                <a:extLst>
                  <a:ext uri="{0D108BD9-81ED-4DB2-BD59-A6C34878D82A}">
                    <a16:rowId xmlns:a16="http://schemas.microsoft.com/office/drawing/2014/main" val="3456428370"/>
                  </a:ext>
                </a:extLst>
              </a:tr>
              <a:tr h="442833">
                <a:tc>
                  <a:txBody>
                    <a:bodyPr/>
                    <a:lstStyle/>
                    <a:p>
                      <a:pPr>
                        <a:buNone/>
                      </a:pPr>
                      <a:r>
                        <a:rPr lang="en-GB"/>
                        <a:t>Professional Skills</a:t>
                      </a:r>
                    </a:p>
                  </a:txBody>
                  <a:tcPr anchor="ctr">
                    <a:lnL>
                      <a:noFill/>
                    </a:lnL>
                    <a:lnR>
                      <a:noFill/>
                    </a:lnR>
                    <a:lnT>
                      <a:noFill/>
                    </a:lnT>
                    <a:lnB>
                      <a:noFill/>
                    </a:lnB>
                    <a:noFill/>
                  </a:tcPr>
                </a:tc>
                <a:tc>
                  <a:txBody>
                    <a:bodyPr/>
                    <a:lstStyle/>
                    <a:p>
                      <a:pPr>
                        <a:buNone/>
                      </a:pPr>
                      <a:r>
                        <a:rPr lang="en-GB"/>
                        <a:t>✓</a:t>
                      </a:r>
                    </a:p>
                  </a:txBody>
                  <a:tcPr anchor="ctr">
                    <a:lnL>
                      <a:noFill/>
                    </a:lnL>
                    <a:lnR>
                      <a:noFill/>
                    </a:lnR>
                    <a:lnT>
                      <a:noFill/>
                    </a:lnT>
                    <a:lnB>
                      <a:noFill/>
                    </a:lnB>
                    <a:noFill/>
                  </a:tcPr>
                </a:tc>
                <a:extLst>
                  <a:ext uri="{0D108BD9-81ED-4DB2-BD59-A6C34878D82A}">
                    <a16:rowId xmlns:a16="http://schemas.microsoft.com/office/drawing/2014/main" val="1718354814"/>
                  </a:ext>
                </a:extLst>
              </a:tr>
              <a:tr h="442833">
                <a:tc>
                  <a:txBody>
                    <a:bodyPr/>
                    <a:lstStyle/>
                    <a:p>
                      <a:pPr>
                        <a:buNone/>
                      </a:pPr>
                      <a:r>
                        <a:rPr lang="en-GB"/>
                        <a:t>Data Security &amp; Compliance Understanding</a:t>
                      </a:r>
                    </a:p>
                  </a:txBody>
                  <a:tcPr anchor="ctr">
                    <a:lnL>
                      <a:noFill/>
                    </a:lnL>
                    <a:lnR>
                      <a:noFill/>
                    </a:lnR>
                    <a:lnT>
                      <a:noFill/>
                    </a:lnT>
                    <a:lnB>
                      <a:noFill/>
                    </a:lnB>
                    <a:noFill/>
                  </a:tcPr>
                </a:tc>
                <a:tc>
                  <a:txBody>
                    <a:bodyPr/>
                    <a:lstStyle/>
                    <a:p>
                      <a:pPr>
                        <a:buNone/>
                      </a:pPr>
                      <a:r>
                        <a:rPr lang="en-GB" dirty="0"/>
                        <a:t>✓</a:t>
                      </a:r>
                    </a:p>
                  </a:txBody>
                  <a:tcPr anchor="ctr">
                    <a:lnL>
                      <a:noFill/>
                    </a:lnL>
                    <a:lnR>
                      <a:noFill/>
                    </a:lnR>
                    <a:lnT>
                      <a:noFill/>
                    </a:lnT>
                    <a:lnB>
                      <a:noFill/>
                    </a:lnB>
                    <a:noFill/>
                  </a:tcPr>
                </a:tc>
                <a:extLst>
                  <a:ext uri="{0D108BD9-81ED-4DB2-BD59-A6C34878D82A}">
                    <a16:rowId xmlns:a16="http://schemas.microsoft.com/office/drawing/2014/main" val="1492889245"/>
                  </a:ext>
                </a:extLst>
              </a:tr>
            </a:tbl>
          </a:graphicData>
        </a:graphic>
      </p:graphicFrame>
    </p:spTree>
    <p:extLst>
      <p:ext uri="{BB962C8B-B14F-4D97-AF65-F5344CB8AC3E}">
        <p14:creationId xmlns:p14="http://schemas.microsoft.com/office/powerpoint/2010/main" val="11977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04536-57E3-53A0-ED48-0382BD073CB7}"/>
              </a:ext>
            </a:extLst>
          </p:cNvPr>
          <p:cNvSpPr>
            <a:spLocks noGrp="1"/>
          </p:cNvSpPr>
          <p:nvPr>
            <p:ph type="title"/>
          </p:nvPr>
        </p:nvSpPr>
        <p:spPr/>
        <p:txBody>
          <a:bodyPr>
            <a:normAutofit/>
          </a:bodyPr>
          <a:lstStyle/>
          <a:p>
            <a:r>
              <a:rPr lang="en-GB" b="1" dirty="0"/>
              <a:t>Assignment Integration</a:t>
            </a:r>
            <a:endParaRPr lang="en-GB" dirty="0"/>
          </a:p>
        </p:txBody>
      </p:sp>
      <p:sp>
        <p:nvSpPr>
          <p:cNvPr id="3" name="Content Placeholder 2">
            <a:extLst>
              <a:ext uri="{FF2B5EF4-FFF2-40B4-BE49-F238E27FC236}">
                <a16:creationId xmlns:a16="http://schemas.microsoft.com/office/drawing/2014/main" id="{81318D01-630F-A644-8F3C-82B86DBD7953}"/>
              </a:ext>
            </a:extLst>
          </p:cNvPr>
          <p:cNvSpPr>
            <a:spLocks noGrp="1"/>
          </p:cNvSpPr>
          <p:nvPr>
            <p:ph idx="1"/>
          </p:nvPr>
        </p:nvSpPr>
        <p:spPr/>
        <p:txBody>
          <a:bodyPr>
            <a:normAutofit fontScale="77500" lnSpcReduction="20000"/>
          </a:bodyPr>
          <a:lstStyle/>
          <a:p>
            <a:pPr marL="0" indent="0">
              <a:buNone/>
            </a:pPr>
            <a:r>
              <a:rPr lang="en-GB" dirty="0"/>
              <a:t>This week Strongly connect to:</a:t>
            </a:r>
          </a:p>
          <a:p>
            <a:pPr lvl="0"/>
            <a:r>
              <a:rPr lang="en-GB" dirty="0"/>
              <a:t>governance </a:t>
            </a:r>
          </a:p>
          <a:p>
            <a:pPr lvl="0"/>
            <a:r>
              <a:rPr lang="en-GB" dirty="0"/>
              <a:t>organisational culture </a:t>
            </a:r>
          </a:p>
          <a:p>
            <a:pPr lvl="0"/>
            <a:r>
              <a:rPr lang="en-GB" dirty="0"/>
              <a:t>insider risk </a:t>
            </a:r>
          </a:p>
          <a:p>
            <a:pPr lvl="0"/>
            <a:r>
              <a:rPr lang="en-GB" dirty="0"/>
              <a:t>resilience </a:t>
            </a:r>
          </a:p>
          <a:p>
            <a:pPr lvl="0"/>
            <a:r>
              <a:rPr lang="en-GB" dirty="0"/>
              <a:t>access control </a:t>
            </a:r>
          </a:p>
          <a:p>
            <a:r>
              <a:rPr lang="en-GB" dirty="0"/>
              <a:t>security leadership </a:t>
            </a:r>
          </a:p>
          <a:p>
            <a:endParaRPr lang="en-GB" dirty="0"/>
          </a:p>
          <a:p>
            <a:pPr marL="0" indent="0">
              <a:buNone/>
            </a:pPr>
            <a:r>
              <a:rPr lang="en-GB" dirty="0"/>
              <a:t>Start:</a:t>
            </a:r>
          </a:p>
          <a:p>
            <a:pPr lvl="0"/>
            <a:r>
              <a:rPr lang="en-GB" dirty="0"/>
              <a:t>using workplace examples </a:t>
            </a:r>
          </a:p>
          <a:p>
            <a:pPr lvl="0"/>
            <a:r>
              <a:rPr lang="en-GB" dirty="0"/>
              <a:t>analyse governance failures </a:t>
            </a:r>
          </a:p>
          <a:p>
            <a:pPr lvl="0"/>
            <a:r>
              <a:rPr lang="en-GB" dirty="0"/>
              <a:t>discuss human behaviour </a:t>
            </a:r>
          </a:p>
          <a:p>
            <a:pPr lvl="0"/>
            <a:r>
              <a:rPr lang="en-GB" dirty="0"/>
              <a:t>critically evaluate culture </a:t>
            </a:r>
          </a:p>
          <a:p>
            <a:pPr marL="0" lvl="0" indent="0">
              <a:buNone/>
            </a:pPr>
            <a:r>
              <a:rPr lang="en-GB" dirty="0"/>
              <a:t> </a:t>
            </a:r>
          </a:p>
        </p:txBody>
      </p:sp>
    </p:spTree>
    <p:extLst>
      <p:ext uri="{BB962C8B-B14F-4D97-AF65-F5344CB8AC3E}">
        <p14:creationId xmlns:p14="http://schemas.microsoft.com/office/powerpoint/2010/main" val="3273762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FA481-72C5-AA88-23E2-CB2834D0E138}"/>
              </a:ext>
            </a:extLst>
          </p:cNvPr>
          <p:cNvSpPr>
            <a:spLocks noGrp="1"/>
          </p:cNvSpPr>
          <p:nvPr>
            <p:ph type="title"/>
          </p:nvPr>
        </p:nvSpPr>
        <p:spPr/>
        <p:txBody>
          <a:bodyPr/>
          <a:lstStyle/>
          <a:p>
            <a:r>
              <a:rPr lang="en-GB" dirty="0"/>
              <a:t>Relevance to Data Security &amp; Compliance</a:t>
            </a:r>
          </a:p>
        </p:txBody>
      </p:sp>
      <p:sp>
        <p:nvSpPr>
          <p:cNvPr id="3" name="Content Placeholder 2">
            <a:extLst>
              <a:ext uri="{FF2B5EF4-FFF2-40B4-BE49-F238E27FC236}">
                <a16:creationId xmlns:a16="http://schemas.microsoft.com/office/drawing/2014/main" id="{C482CACA-71D5-B235-AA47-7B91C95B33D3}"/>
              </a:ext>
            </a:extLst>
          </p:cNvPr>
          <p:cNvSpPr>
            <a:spLocks noGrp="1"/>
          </p:cNvSpPr>
          <p:nvPr>
            <p:ph idx="1"/>
          </p:nvPr>
        </p:nvSpPr>
        <p:spPr>
          <a:xfrm>
            <a:off x="228600" y="1098531"/>
            <a:ext cx="8763000" cy="730269"/>
          </a:xfrm>
        </p:spPr>
        <p:txBody>
          <a:bodyPr>
            <a:normAutofit/>
          </a:bodyPr>
          <a:lstStyle/>
          <a:p>
            <a:pPr marL="0" indent="0">
              <a:buNone/>
            </a:pPr>
            <a:r>
              <a:rPr lang="en-GB" sz="2400" dirty="0"/>
              <a:t>How Week 5 contents Supports Data Security &amp; Compliance?</a:t>
            </a:r>
          </a:p>
        </p:txBody>
      </p:sp>
      <p:graphicFrame>
        <p:nvGraphicFramePr>
          <p:cNvPr id="4" name="Table 3">
            <a:extLst>
              <a:ext uri="{FF2B5EF4-FFF2-40B4-BE49-F238E27FC236}">
                <a16:creationId xmlns:a16="http://schemas.microsoft.com/office/drawing/2014/main" id="{09ABD2E8-6E91-5014-35B0-484F023019F5}"/>
              </a:ext>
            </a:extLst>
          </p:cNvPr>
          <p:cNvGraphicFramePr>
            <a:graphicFrameLocks noGrp="1"/>
          </p:cNvGraphicFramePr>
          <p:nvPr>
            <p:extLst>
              <p:ext uri="{D42A27DB-BD31-4B8C-83A1-F6EECF244321}">
                <p14:modId xmlns:p14="http://schemas.microsoft.com/office/powerpoint/2010/main" val="804337525"/>
              </p:ext>
            </p:extLst>
          </p:nvPr>
        </p:nvGraphicFramePr>
        <p:xfrm>
          <a:off x="256674" y="1981200"/>
          <a:ext cx="8763000" cy="3477042"/>
        </p:xfrm>
        <a:graphic>
          <a:graphicData uri="http://schemas.openxmlformats.org/drawingml/2006/table">
            <a:tbl>
              <a:tblPr firstRow="1" firstCol="1" bandRow="1">
                <a:tableStyleId>{5C22544A-7EE6-4342-B048-85BDC9FD1C3A}</a:tableStyleId>
              </a:tblPr>
              <a:tblGrid>
                <a:gridCol w="2190750">
                  <a:extLst>
                    <a:ext uri="{9D8B030D-6E8A-4147-A177-3AD203B41FA5}">
                      <a16:colId xmlns:a16="http://schemas.microsoft.com/office/drawing/2014/main" val="3600821950"/>
                    </a:ext>
                  </a:extLst>
                </a:gridCol>
                <a:gridCol w="2190750">
                  <a:extLst>
                    <a:ext uri="{9D8B030D-6E8A-4147-A177-3AD203B41FA5}">
                      <a16:colId xmlns:a16="http://schemas.microsoft.com/office/drawing/2014/main" val="3400994051"/>
                    </a:ext>
                  </a:extLst>
                </a:gridCol>
                <a:gridCol w="2190750">
                  <a:extLst>
                    <a:ext uri="{9D8B030D-6E8A-4147-A177-3AD203B41FA5}">
                      <a16:colId xmlns:a16="http://schemas.microsoft.com/office/drawing/2014/main" val="1692267226"/>
                    </a:ext>
                  </a:extLst>
                </a:gridCol>
                <a:gridCol w="2190750">
                  <a:extLst>
                    <a:ext uri="{9D8B030D-6E8A-4147-A177-3AD203B41FA5}">
                      <a16:colId xmlns:a16="http://schemas.microsoft.com/office/drawing/2014/main" val="2280914971"/>
                    </a:ext>
                  </a:extLst>
                </a:gridCol>
              </a:tblGrid>
              <a:tr h="863382">
                <a:tc>
                  <a:txBody>
                    <a:bodyPr/>
                    <a:lstStyle/>
                    <a:p>
                      <a:pPr>
                        <a:lnSpc>
                          <a:spcPct val="107000"/>
                        </a:lnSpc>
                        <a:spcAft>
                          <a:spcPts val="800"/>
                        </a:spcAft>
                        <a:buNone/>
                      </a:pPr>
                      <a:r>
                        <a:rPr lang="en-GB" sz="1800" dirty="0">
                          <a:solidFill>
                            <a:schemeClr val="tx2"/>
                          </a:solidFill>
                          <a:effectLst/>
                        </a:rPr>
                        <a:t>Security Perspective</a:t>
                      </a:r>
                      <a:endParaRPr lang="en-GB" sz="1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nSpc>
                          <a:spcPct val="107000"/>
                        </a:lnSpc>
                        <a:spcAft>
                          <a:spcPts val="800"/>
                        </a:spcAft>
                        <a:buNone/>
                      </a:pPr>
                      <a:r>
                        <a:rPr lang="en-GB" sz="1800" dirty="0">
                          <a:solidFill>
                            <a:schemeClr val="tx2"/>
                          </a:solidFill>
                          <a:effectLst/>
                        </a:rPr>
                        <a:t>Compliance Perspective</a:t>
                      </a:r>
                      <a:endParaRPr lang="en-GB" sz="1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nSpc>
                          <a:spcPct val="107000"/>
                        </a:lnSpc>
                        <a:spcAft>
                          <a:spcPts val="800"/>
                        </a:spcAft>
                        <a:buNone/>
                      </a:pPr>
                      <a:r>
                        <a:rPr lang="en-GB" sz="1800" dirty="0">
                          <a:solidFill>
                            <a:schemeClr val="tx2"/>
                          </a:solidFill>
                          <a:effectLst/>
                        </a:rPr>
                        <a:t>Business Perspective</a:t>
                      </a:r>
                      <a:endParaRPr lang="en-GB" sz="1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tc>
                  <a:txBody>
                    <a:bodyPr/>
                    <a:lstStyle/>
                    <a:p>
                      <a:pPr>
                        <a:lnSpc>
                          <a:spcPct val="107000"/>
                        </a:lnSpc>
                        <a:spcAft>
                          <a:spcPts val="800"/>
                        </a:spcAft>
                        <a:buNone/>
                      </a:pPr>
                      <a:r>
                        <a:rPr lang="en-GB" sz="1800" dirty="0">
                          <a:solidFill>
                            <a:schemeClr val="tx2"/>
                          </a:solidFill>
                          <a:effectLst/>
                        </a:rPr>
                        <a:t>Key Takeaway</a:t>
                      </a:r>
                      <a:endParaRPr lang="en-GB" sz="18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1F3FF"/>
                    </a:solidFill>
                  </a:tcPr>
                </a:tc>
                <a:extLst>
                  <a:ext uri="{0D108BD9-81ED-4DB2-BD59-A6C34878D82A}">
                    <a16:rowId xmlns:a16="http://schemas.microsoft.com/office/drawing/2014/main" val="242735014"/>
                  </a:ext>
                </a:extLst>
              </a:tr>
              <a:tr h="2489417">
                <a:tc>
                  <a:txBody>
                    <a:bodyPr/>
                    <a:lstStyle/>
                    <a:p>
                      <a:pPr>
                        <a:lnSpc>
                          <a:spcPct val="107000"/>
                        </a:lnSpc>
                        <a:spcAft>
                          <a:spcPts val="800"/>
                        </a:spcAft>
                        <a:buNone/>
                      </a:pPr>
                      <a:r>
                        <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Security breaches often originate from human error, insider misuse or physical access failures.</a:t>
                      </a:r>
                    </a:p>
                  </a:txBody>
                  <a:tcPr marL="9525" marR="9525" marT="9525" marB="95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Compliance frameworks require organisations to secure facilities, devices and personnel handling sensitive information.</a:t>
                      </a:r>
                    </a:p>
                  </a:txBody>
                  <a:tcPr marL="9525" marR="9525" marT="9525" marB="95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Insider incidents can lead to financial loss, operational disruption and reputational harm.</a:t>
                      </a:r>
                    </a:p>
                  </a:txBody>
                  <a:tcPr marL="9525" marR="9525" marT="9525" marB="95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07000"/>
                        </a:lnSpc>
                        <a:spcAft>
                          <a:spcPts val="800"/>
                        </a:spcAft>
                        <a:buNone/>
                      </a:pPr>
                      <a:r>
                        <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People can be both the strongest and weakest part of an organisation's security posture.</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10323693"/>
                  </a:ext>
                </a:extLst>
              </a:tr>
            </a:tbl>
          </a:graphicData>
        </a:graphic>
      </p:graphicFrame>
    </p:spTree>
    <p:extLst>
      <p:ext uri="{BB962C8B-B14F-4D97-AF65-F5344CB8AC3E}">
        <p14:creationId xmlns:p14="http://schemas.microsoft.com/office/powerpoint/2010/main" val="4207322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D3A5D-1379-F2B0-12C0-F1376D0634F9}"/>
              </a:ext>
            </a:extLst>
          </p:cNvPr>
          <p:cNvSpPr>
            <a:spLocks noGrp="1"/>
          </p:cNvSpPr>
          <p:nvPr>
            <p:ph type="title"/>
          </p:nvPr>
        </p:nvSpPr>
        <p:spPr>
          <a:xfrm>
            <a:off x="45720" y="27709"/>
            <a:ext cx="9052560" cy="581891"/>
          </a:xfrm>
        </p:spPr>
        <p:txBody>
          <a:bodyPr>
            <a:normAutofit fontScale="90000"/>
          </a:bodyPr>
          <a:lstStyle/>
          <a:p>
            <a:r>
              <a:rPr lang="en-GB" b="1" dirty="0"/>
              <a:t>Future Human Risks in Cybersecurity</a:t>
            </a:r>
            <a:endParaRPr lang="en-GB" dirty="0"/>
          </a:p>
        </p:txBody>
      </p:sp>
      <p:sp>
        <p:nvSpPr>
          <p:cNvPr id="3" name="Content Placeholder 2">
            <a:extLst>
              <a:ext uri="{FF2B5EF4-FFF2-40B4-BE49-F238E27FC236}">
                <a16:creationId xmlns:a16="http://schemas.microsoft.com/office/drawing/2014/main" id="{1CF84FDC-150D-78A5-5297-4AB14A72D6C8}"/>
              </a:ext>
            </a:extLst>
          </p:cNvPr>
          <p:cNvSpPr>
            <a:spLocks noGrp="1"/>
          </p:cNvSpPr>
          <p:nvPr>
            <p:ph idx="1"/>
          </p:nvPr>
        </p:nvSpPr>
        <p:spPr>
          <a:xfrm>
            <a:off x="228600" y="914400"/>
            <a:ext cx="5135880" cy="2908217"/>
          </a:xfrm>
        </p:spPr>
        <p:txBody>
          <a:bodyPr>
            <a:normAutofit/>
          </a:bodyPr>
          <a:lstStyle/>
          <a:p>
            <a:pPr lvl="0"/>
            <a:r>
              <a:rPr lang="en-GB" dirty="0"/>
              <a:t>AI-generated phishing </a:t>
            </a:r>
          </a:p>
          <a:p>
            <a:pPr lvl="0"/>
            <a:r>
              <a:rPr lang="en-GB" dirty="0"/>
              <a:t>deepfake impersonation </a:t>
            </a:r>
          </a:p>
          <a:p>
            <a:pPr lvl="0"/>
            <a:r>
              <a:rPr lang="en-GB" dirty="0"/>
              <a:t>behavioural profiling </a:t>
            </a:r>
          </a:p>
          <a:p>
            <a:pPr lvl="0"/>
            <a:r>
              <a:rPr lang="en-GB" dirty="0"/>
              <a:t>biometric spoofing </a:t>
            </a:r>
          </a:p>
          <a:p>
            <a:pPr lvl="0"/>
            <a:r>
              <a:rPr lang="en-GB" dirty="0"/>
              <a:t>psychological manipulation </a:t>
            </a:r>
          </a:p>
          <a:p>
            <a:endParaRPr lang="en-GB" dirty="0">
              <a:latin typeface="+mj-lt"/>
            </a:endParaRPr>
          </a:p>
        </p:txBody>
      </p:sp>
      <p:sp>
        <p:nvSpPr>
          <p:cNvPr id="5" name="TextBox 4">
            <a:extLst>
              <a:ext uri="{FF2B5EF4-FFF2-40B4-BE49-F238E27FC236}">
                <a16:creationId xmlns:a16="http://schemas.microsoft.com/office/drawing/2014/main" id="{E4BF8DC5-F212-A27F-5448-32A430BACBC2}"/>
              </a:ext>
            </a:extLst>
          </p:cNvPr>
          <p:cNvSpPr txBox="1"/>
          <p:nvPr/>
        </p:nvSpPr>
        <p:spPr>
          <a:xfrm>
            <a:off x="506730" y="4724400"/>
            <a:ext cx="8130540" cy="461665"/>
          </a:xfrm>
          <a:prstGeom prst="rect">
            <a:avLst/>
          </a:prstGeom>
          <a:noFill/>
        </p:spPr>
        <p:txBody>
          <a:bodyPr wrap="square">
            <a:spAutoFit/>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Will AI make social engineering almost impossible to detect?</a:t>
            </a:r>
            <a:endParaRPr lang="en-GB" b="1" dirty="0"/>
          </a:p>
        </p:txBody>
      </p:sp>
    </p:spTree>
    <p:extLst>
      <p:ext uri="{BB962C8B-B14F-4D97-AF65-F5344CB8AC3E}">
        <p14:creationId xmlns:p14="http://schemas.microsoft.com/office/powerpoint/2010/main" val="172182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8959B-CA3E-D842-17CB-5FD50FCEA431}"/>
              </a:ext>
            </a:extLst>
          </p:cNvPr>
          <p:cNvSpPr>
            <a:spLocks noGrp="1"/>
          </p:cNvSpPr>
          <p:nvPr>
            <p:ph type="title"/>
          </p:nvPr>
        </p:nvSpPr>
        <p:spPr/>
        <p:txBody>
          <a:bodyPr/>
          <a:lstStyle/>
          <a:p>
            <a:r>
              <a:rPr lang="en-GB" b="1" dirty="0"/>
              <a:t>Reflection</a:t>
            </a:r>
            <a:endParaRPr lang="en-GB" dirty="0"/>
          </a:p>
        </p:txBody>
      </p:sp>
      <p:sp>
        <p:nvSpPr>
          <p:cNvPr id="3" name="Content Placeholder 2">
            <a:extLst>
              <a:ext uri="{FF2B5EF4-FFF2-40B4-BE49-F238E27FC236}">
                <a16:creationId xmlns:a16="http://schemas.microsoft.com/office/drawing/2014/main" id="{1FBD79D0-D790-188A-10D2-62638B46467D}"/>
              </a:ext>
            </a:extLst>
          </p:cNvPr>
          <p:cNvSpPr>
            <a:spLocks noGrp="1"/>
          </p:cNvSpPr>
          <p:nvPr>
            <p:ph idx="1"/>
          </p:nvPr>
        </p:nvSpPr>
        <p:spPr>
          <a:xfrm>
            <a:off x="335280" y="1371600"/>
            <a:ext cx="8763000" cy="3581400"/>
          </a:xfrm>
        </p:spPr>
        <p:txBody>
          <a:bodyPr>
            <a:normAutofit/>
          </a:bodyPr>
          <a:lstStyle/>
          <a:p>
            <a:pPr marL="0" indent="0">
              <a:buNone/>
            </a:pPr>
            <a:r>
              <a:rPr lang="en-GB" b="1" dirty="0"/>
              <a:t>Reflection Question</a:t>
            </a:r>
            <a:endParaRPr lang="en-GB" dirty="0"/>
          </a:p>
          <a:p>
            <a:pPr marL="0" indent="0">
              <a:buNone/>
            </a:pPr>
            <a:r>
              <a:rPr lang="en-GB" dirty="0"/>
              <a:t>“What is more difficult to secure: technology or human behaviour?”</a:t>
            </a:r>
          </a:p>
        </p:txBody>
      </p:sp>
    </p:spTree>
    <p:extLst>
      <p:ext uri="{BB962C8B-B14F-4D97-AF65-F5344CB8AC3E}">
        <p14:creationId xmlns:p14="http://schemas.microsoft.com/office/powerpoint/2010/main" val="2819572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4A27-3235-5117-08F6-8D4D7429A392}"/>
              </a:ext>
            </a:extLst>
          </p:cNvPr>
          <p:cNvSpPr>
            <a:spLocks noGrp="1"/>
          </p:cNvSpPr>
          <p:nvPr>
            <p:ph type="title"/>
          </p:nvPr>
        </p:nvSpPr>
        <p:spPr>
          <a:xfrm>
            <a:off x="45720" y="27709"/>
            <a:ext cx="9052560" cy="505691"/>
          </a:xfrm>
        </p:spPr>
        <p:txBody>
          <a:bodyPr>
            <a:normAutofit fontScale="90000"/>
          </a:bodyPr>
          <a:lstStyle/>
          <a:p>
            <a:r>
              <a:rPr lang="en-GB" dirty="0"/>
              <a:t>Reference Links</a:t>
            </a:r>
          </a:p>
        </p:txBody>
      </p:sp>
      <p:sp>
        <p:nvSpPr>
          <p:cNvPr id="3" name="Content Placeholder 2">
            <a:extLst>
              <a:ext uri="{FF2B5EF4-FFF2-40B4-BE49-F238E27FC236}">
                <a16:creationId xmlns:a16="http://schemas.microsoft.com/office/drawing/2014/main" id="{F8199150-9F3C-CD73-7C24-0FC0DA163BF8}"/>
              </a:ext>
            </a:extLst>
          </p:cNvPr>
          <p:cNvSpPr>
            <a:spLocks noGrp="1"/>
          </p:cNvSpPr>
          <p:nvPr>
            <p:ph idx="1"/>
          </p:nvPr>
        </p:nvSpPr>
        <p:spPr>
          <a:xfrm>
            <a:off x="190500" y="600861"/>
            <a:ext cx="6972300" cy="4809339"/>
          </a:xfrm>
        </p:spPr>
        <p:txBody>
          <a:bodyPr>
            <a:normAutofit fontScale="62500" lnSpcReduction="20000"/>
          </a:bodyPr>
          <a:lstStyle/>
          <a:p>
            <a:r>
              <a:rPr lang="en-GB" b="1" dirty="0"/>
              <a:t>Verizon DBIR Human Element Statistics</a:t>
            </a:r>
            <a:endParaRPr lang="en-GB" dirty="0"/>
          </a:p>
          <a:p>
            <a:r>
              <a:rPr lang="en-GB" u="sng" dirty="0">
                <a:hlinkClick r:id="rId2"/>
              </a:rPr>
              <a:t>Verizon DBIR Human Element Reports</a:t>
            </a:r>
            <a:br>
              <a:rPr lang="en-GB" dirty="0"/>
            </a:br>
            <a:endParaRPr lang="en-GB" dirty="0"/>
          </a:p>
          <a:p>
            <a:r>
              <a:rPr lang="en-GB" b="1" dirty="0"/>
              <a:t>CISA Insider Threat Guidance</a:t>
            </a:r>
            <a:endParaRPr lang="en-GB" dirty="0"/>
          </a:p>
          <a:p>
            <a:r>
              <a:rPr lang="en-GB" u="sng" dirty="0">
                <a:hlinkClick r:id="rId3"/>
              </a:rPr>
              <a:t>CISA Insider Threat Mitigation Guide</a:t>
            </a:r>
            <a:br>
              <a:rPr lang="en-GB" dirty="0"/>
            </a:br>
            <a:endParaRPr lang="en-GB" dirty="0"/>
          </a:p>
          <a:p>
            <a:r>
              <a:rPr lang="en-GB" b="1" dirty="0"/>
              <a:t>MITRE Insider Threat Resources</a:t>
            </a:r>
            <a:endParaRPr lang="en-GB" dirty="0"/>
          </a:p>
          <a:p>
            <a:r>
              <a:rPr lang="en-GB" dirty="0">
                <a:hlinkClick r:id="rId4"/>
              </a:rPr>
              <a:t>https://www.mitre.org/focus-areas/cybersecurity/insider-threat</a:t>
            </a:r>
            <a:r>
              <a:rPr lang="en-GB" dirty="0"/>
              <a:t> </a:t>
            </a:r>
          </a:p>
          <a:p>
            <a:pPr marL="0" indent="0">
              <a:buNone/>
            </a:pPr>
            <a:endParaRPr lang="en-GB" dirty="0"/>
          </a:p>
          <a:p>
            <a:r>
              <a:rPr lang="en-GB" b="1" dirty="0"/>
              <a:t>UK NCSC Phishing Guidance</a:t>
            </a:r>
            <a:endParaRPr lang="en-GB" dirty="0"/>
          </a:p>
          <a:p>
            <a:r>
              <a:rPr lang="en-GB" u="sng" dirty="0">
                <a:hlinkClick r:id="rId5"/>
              </a:rPr>
              <a:t>UK NCSC Phishing Guidance</a:t>
            </a:r>
            <a:br>
              <a:rPr lang="en-GB" dirty="0"/>
            </a:br>
            <a:endParaRPr lang="en-GB" dirty="0"/>
          </a:p>
          <a:p>
            <a:r>
              <a:rPr lang="en-GB" b="1" dirty="0"/>
              <a:t>ENISA Cybersecurity Culture Guidelines</a:t>
            </a:r>
            <a:endParaRPr lang="en-GB" dirty="0"/>
          </a:p>
          <a:p>
            <a:r>
              <a:rPr lang="en-GB" u="sng" dirty="0">
                <a:hlinkClick r:id="rId6"/>
              </a:rPr>
              <a:t>ENISA Cybersecurity Culture Guidelines</a:t>
            </a:r>
            <a:br>
              <a:rPr lang="en-GB" dirty="0"/>
            </a:br>
            <a:endParaRPr lang="en-GB" dirty="0"/>
          </a:p>
          <a:p>
            <a:pPr marL="0" indent="0">
              <a:buNone/>
            </a:pPr>
            <a:endParaRPr lang="en-GB" b="1"/>
          </a:p>
          <a:p>
            <a:pPr marL="0" indent="0">
              <a:buNone/>
            </a:pPr>
            <a:r>
              <a:rPr lang="en-GB" b="1"/>
              <a:t>Best </a:t>
            </a:r>
            <a:r>
              <a:rPr lang="en-GB" b="1" dirty="0"/>
              <a:t>Resources for Assignment</a:t>
            </a:r>
            <a:endParaRPr lang="en-GB" dirty="0"/>
          </a:p>
          <a:p>
            <a:pPr lvl="0"/>
            <a:r>
              <a:rPr lang="en-GB" dirty="0"/>
              <a:t>ENISA culture guidance </a:t>
            </a:r>
          </a:p>
          <a:p>
            <a:pPr lvl="0"/>
            <a:r>
              <a:rPr lang="en-GB" dirty="0"/>
              <a:t>Verizon DBIR </a:t>
            </a:r>
          </a:p>
          <a:p>
            <a:pPr lvl="0"/>
            <a:r>
              <a:rPr lang="en-GB" dirty="0"/>
              <a:t>CISA insider threat guide  </a:t>
            </a:r>
          </a:p>
        </p:txBody>
      </p:sp>
    </p:spTree>
    <p:extLst>
      <p:ext uri="{BB962C8B-B14F-4D97-AF65-F5344CB8AC3E}">
        <p14:creationId xmlns:p14="http://schemas.microsoft.com/office/powerpoint/2010/main" val="4260490694"/>
      </p:ext>
    </p:extLst>
  </p:cSld>
  <p:clrMapOvr>
    <a:masterClrMapping/>
  </p:clrMapOvr>
</p:sld>
</file>

<file path=ppt/theme/theme1.xml><?xml version="1.0" encoding="utf-8"?>
<a:theme xmlns:a="http://schemas.openxmlformats.org/drawingml/2006/main" name="1_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10241</TotalTime>
  <Words>2985</Words>
  <Application>Microsoft Office PowerPoint</Application>
  <PresentationFormat>On-screen Show (4:3)</PresentationFormat>
  <Paragraphs>839</Paragraphs>
  <Slides>29</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Courier New</vt:lpstr>
      <vt:lpstr>Times New Roman</vt:lpstr>
      <vt:lpstr>Wingdings</vt:lpstr>
      <vt:lpstr>1_Sample</vt:lpstr>
      <vt:lpstr>Physical Security, Human Risk &amp; Insider Threats </vt:lpstr>
      <vt:lpstr>Learning Objectives</vt:lpstr>
      <vt:lpstr>PROPOSED SESSION FLOW</vt:lpstr>
      <vt:lpstr>Overview</vt:lpstr>
      <vt:lpstr>Why Humans Remain the Weakest Link?</vt:lpstr>
      <vt:lpstr>Physical Security in Modern Organisations</vt:lpstr>
      <vt:lpstr>Physical Security Controls &amp; Security Threats</vt:lpstr>
      <vt:lpstr>Social Engineering</vt:lpstr>
      <vt:lpstr>Tailgating &amp; Physical Intrusion</vt:lpstr>
      <vt:lpstr>Insider Threats</vt:lpstr>
      <vt:lpstr>Comfort Break (12:10 - 12:20)</vt:lpstr>
      <vt:lpstr>Human Risk in Modern Organisations</vt:lpstr>
      <vt:lpstr>Organisational Security Culture</vt:lpstr>
      <vt:lpstr>Surveillance, Privacy &amp; Ethics</vt:lpstr>
      <vt:lpstr>Lunch Break (1-2)</vt:lpstr>
      <vt:lpstr>Interactive Case Study “The Trusted Employee”</vt:lpstr>
      <vt:lpstr>Group Workshop Activity</vt:lpstr>
      <vt:lpstr>Comfort Break (3:15 – 3:25)</vt:lpstr>
      <vt:lpstr>Smart Buildings &amp; IoT Risks</vt:lpstr>
      <vt:lpstr>Individual Blueprint Activity: Designing a Human Risk &amp; Physical Security Policy Blueprint</vt:lpstr>
      <vt:lpstr>Individual Blueprint Activity: Designing a Human Risk &amp; Physical Security Policy Blueprint</vt:lpstr>
      <vt:lpstr>Individual Blueprint Activity: Designing a Human Risk &amp; Physical Security Policy Blueprint</vt:lpstr>
      <vt:lpstr>Individual Blueprint Activity: Designing a Human Risk &amp; Physical Security Policy Blueprint</vt:lpstr>
      <vt:lpstr>Individual Blueprint Activity: Designing a Human Risk &amp; Physical Security Policy Blueprint</vt:lpstr>
      <vt:lpstr>Assignment Integration</vt:lpstr>
      <vt:lpstr>Relevance to Data Security &amp; Compliance</vt:lpstr>
      <vt:lpstr>Future Human Risks in Cybersecurity</vt:lpstr>
      <vt:lpstr>Reflection</vt:lpstr>
      <vt:lpstr>Reference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Information Security</dc:title>
  <dc:creator>Whitman</dc:creator>
  <cp:lastModifiedBy>Carlene Campbell</cp:lastModifiedBy>
  <cp:revision>367</cp:revision>
  <dcterms:created xsi:type="dcterms:W3CDTF">2008-12-13T17:52:47Z</dcterms:created>
  <dcterms:modified xsi:type="dcterms:W3CDTF">2026-06-22T20:52:04Z</dcterms:modified>
</cp:coreProperties>
</file>