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2" r:id="rId3"/>
    <p:sldId id="264" r:id="rId4"/>
    <p:sldId id="259" r:id="rId5"/>
    <p:sldId id="262" r:id="rId6"/>
    <p:sldId id="266" r:id="rId7"/>
    <p:sldId id="273" r:id="rId8"/>
    <p:sldId id="261" r:id="rId9"/>
    <p:sldId id="274" r:id="rId10"/>
    <p:sldId id="27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891" autoAdjust="0"/>
  </p:normalViewPr>
  <p:slideViewPr>
    <p:cSldViewPr snapToGrid="0">
      <p:cViewPr varScale="1">
        <p:scale>
          <a:sx n="85" d="100"/>
          <a:sy n="85" d="100"/>
        </p:scale>
        <p:origin x="171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27820-1342-4FF3-8220-96CE0662E2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Confidentiality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CDD544-518A-4BE3-B823-F52DFA8544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589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8EE4F-2BDC-4686-800B-A16CBDEC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53E88-D5D5-4EF5-BE77-B8C709BB6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820202"/>
            <a:ext cx="9601196" cy="3055666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Define </a:t>
            </a:r>
            <a:r>
              <a:rPr lang="en-GB" sz="2800" dirty="0"/>
              <a:t>informed consent</a:t>
            </a:r>
          </a:p>
          <a:p>
            <a:r>
              <a:rPr lang="en-GB" sz="2800" dirty="0"/>
              <a:t>List ways you can protect client data </a:t>
            </a:r>
            <a:endParaRPr lang="en-GB" sz="2800" dirty="0" smtClean="0"/>
          </a:p>
          <a:p>
            <a:r>
              <a:rPr lang="en-GB" sz="2800" dirty="0"/>
              <a:t>Review managing confidentiality with the counselling professions (BACP) July 2019</a:t>
            </a:r>
          </a:p>
          <a:p>
            <a:r>
              <a:rPr lang="en-GB" sz="2800" dirty="0" smtClean="0"/>
              <a:t>Evaluate </a:t>
            </a:r>
            <a:r>
              <a:rPr lang="en-GB" sz="2800" dirty="0"/>
              <a:t>how client information that is shared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9325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9CC86-E5EF-4266-9364-BACEF579D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CONFIDENTIALTIY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E752B-CC5C-4AC5-8F9A-00FC1A287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One of the cornerstones to building trust and rapport in a healthy therapeutic relationship</a:t>
            </a:r>
          </a:p>
          <a:p>
            <a:r>
              <a:rPr lang="en-GB" sz="3200" dirty="0"/>
              <a:t>BACP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3638542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4AF8A-16FA-48BB-9495-058A42000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INFORMED CONSENT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1628E-6A0C-47DE-BACB-83EAF0B45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One of the main strategies ensuring ethical principles are applied in practice.</a:t>
            </a:r>
          </a:p>
          <a:p>
            <a:r>
              <a:rPr lang="en-GB" sz="3200" dirty="0"/>
              <a:t>GDPR states you must tell people why you collect their data , who you share it with and for how long.</a:t>
            </a:r>
          </a:p>
          <a:p>
            <a:r>
              <a:rPr lang="en-GB" sz="3200" dirty="0"/>
              <a:t>What is Informed consent?</a:t>
            </a:r>
          </a:p>
          <a:p>
            <a:r>
              <a:rPr lang="en-GB" sz="3200" dirty="0"/>
              <a:t>When do you use informed consent with your clients?</a:t>
            </a:r>
          </a:p>
        </p:txBody>
      </p:sp>
    </p:spTree>
    <p:extLst>
      <p:ext uri="{BB962C8B-B14F-4D97-AF65-F5344CB8AC3E}">
        <p14:creationId xmlns:p14="http://schemas.microsoft.com/office/powerpoint/2010/main" val="474270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03597-998C-4E40-9A28-379AED9F8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C72F9-FEEB-4569-BD19-387F8BA4D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Use encrypted software to protect, passwords and firewalls</a:t>
            </a:r>
          </a:p>
          <a:p>
            <a:r>
              <a:rPr lang="en-GB" dirty="0"/>
              <a:t>Keep removal data storage media in secure places with passwords</a:t>
            </a:r>
          </a:p>
          <a:p>
            <a:r>
              <a:rPr lang="en-GB" dirty="0"/>
              <a:t>Consult on security measures with professionals when storing files with a common server.</a:t>
            </a:r>
          </a:p>
          <a:p>
            <a:r>
              <a:rPr lang="en-GB" dirty="0"/>
              <a:t>Make sure no one is overlooking your shoulder whilst you write in clients details</a:t>
            </a:r>
          </a:p>
          <a:p>
            <a:r>
              <a:rPr lang="en-GB" dirty="0"/>
              <a:t>Watch for wireless networks</a:t>
            </a:r>
          </a:p>
          <a:p>
            <a:r>
              <a:rPr lang="en-GB" dirty="0"/>
              <a:t>Avoid revealing confidential information in an email, texts etc </a:t>
            </a:r>
          </a:p>
          <a:p>
            <a:r>
              <a:rPr lang="en-GB" dirty="0"/>
              <a:t>Update virus protection software</a:t>
            </a:r>
          </a:p>
          <a:p>
            <a:r>
              <a:rPr lang="en-GB" dirty="0"/>
              <a:t>Remove all information when disposing of old computers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311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419CA-D2FE-4667-865B-176165BFC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499B-8593-46E7-A3A8-B8A750573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Clients have a right to request to any information that has been recorded about them</a:t>
            </a:r>
          </a:p>
          <a:p>
            <a:r>
              <a:rPr lang="en-GB" sz="2800" dirty="0"/>
              <a:t>Other professionals may also have access to client’s information</a:t>
            </a:r>
          </a:p>
          <a:p>
            <a:r>
              <a:rPr lang="en-GB" sz="2800" dirty="0"/>
              <a:t>Counsellors need to negotiate between maintain client confidentiality and documenting information relevant to other health professionals</a:t>
            </a:r>
          </a:p>
        </p:txBody>
      </p:sp>
    </p:spTree>
    <p:extLst>
      <p:ext uri="{BB962C8B-B14F-4D97-AF65-F5344CB8AC3E}">
        <p14:creationId xmlns:p14="http://schemas.microsoft.com/office/powerpoint/2010/main" val="1255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groups 2-3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dirty="0" smtClean="0"/>
              <a:t>What is the legal Basis for confidentiality?</a:t>
            </a:r>
          </a:p>
          <a:p>
            <a:pPr marL="457200" indent="-457200">
              <a:buAutoNum type="arabicPeriod"/>
            </a:pPr>
            <a:r>
              <a:rPr lang="en-GB" dirty="0" smtClean="0"/>
              <a:t>What is the practice and ethical basis for confidentiality?</a:t>
            </a:r>
          </a:p>
          <a:p>
            <a:pPr marL="457200" indent="-457200">
              <a:buAutoNum type="arabicPeriod"/>
            </a:pPr>
            <a:r>
              <a:rPr lang="en-GB" dirty="0" smtClean="0"/>
              <a:t>What are the rights of a client in relation to their records?</a:t>
            </a:r>
          </a:p>
          <a:p>
            <a:pPr marL="457200" indent="-457200">
              <a:buAutoNum type="arabicPeriod"/>
            </a:pPr>
            <a:r>
              <a:rPr lang="en-GB" dirty="0" smtClean="0"/>
              <a:t>What are the rules on capacity and concern for under 18s?</a:t>
            </a:r>
          </a:p>
          <a:p>
            <a:pPr marL="457200" indent="-457200">
              <a:buAutoNum type="arabicPeriod"/>
            </a:pPr>
            <a:r>
              <a:rPr lang="en-GB" dirty="0" smtClean="0"/>
              <a:t>Decisions and recordings breaches of confidentiality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527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800" y="4936638"/>
            <a:ext cx="3886200" cy="1295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FF1F4F-F85E-4FB8-A027-7EE3B4856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Working with Colleagues and in </a:t>
            </a:r>
            <a:r>
              <a:rPr lang="en-GB" dirty="0" smtClean="0"/>
              <a:t>teams (EF)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0769D-F1FA-4FBE-9B3B-628E43C7C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 smtClean="0"/>
              <a:t>Professional </a:t>
            </a:r>
            <a:r>
              <a:rPr lang="en-GB" sz="1900" dirty="0"/>
              <a:t>relationships will be conducted in a spirit of mutual respect. We will endeavour to build good working relationships and systems of communication that enhance services to clients.</a:t>
            </a:r>
          </a:p>
          <a:p>
            <a:pPr marL="0" indent="0">
              <a:buNone/>
            </a:pPr>
            <a:r>
              <a:rPr lang="en-GB" sz="1900" dirty="0" smtClean="0"/>
              <a:t>Practitioners </a:t>
            </a:r>
            <a:r>
              <a:rPr lang="en-GB" sz="1900" dirty="0"/>
              <a:t>will treat colleagues fairly and foster their capability and equality of </a:t>
            </a:r>
            <a:r>
              <a:rPr lang="en-GB" sz="1900" dirty="0" smtClean="0"/>
              <a:t>opportunity.</a:t>
            </a:r>
          </a:p>
          <a:p>
            <a:pPr marL="0" indent="0">
              <a:buNone/>
            </a:pPr>
            <a:r>
              <a:rPr lang="en-GB" sz="1900" dirty="0" smtClean="0"/>
              <a:t>Practitioners </a:t>
            </a:r>
            <a:r>
              <a:rPr lang="en-GB" sz="1900" dirty="0"/>
              <a:t>will not undermine any colleague’s relationship with clients by making unjustifiable or ill-judged comments</a:t>
            </a:r>
            <a:r>
              <a:rPr lang="en-GB" sz="1900" dirty="0" smtClean="0"/>
              <a:t>.</a:t>
            </a:r>
          </a:p>
          <a:p>
            <a:pPr marL="0" indent="0">
              <a:buNone/>
            </a:pPr>
            <a:r>
              <a:rPr lang="en-GB" sz="1900" dirty="0" smtClean="0"/>
              <a:t>All </a:t>
            </a:r>
            <a:r>
              <a:rPr lang="en-GB" sz="1900" dirty="0"/>
              <a:t>communications between colleagues about clients should be on a professional basis and thus purposeful, respectful and consistent with the management of confidences agreed with clients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73130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your current experiences?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1077085"/>
            <a:ext cx="9553982" cy="4931027"/>
          </a:xfrm>
        </p:spPr>
      </p:pic>
    </p:spTree>
    <p:extLst>
      <p:ext uri="{BB962C8B-B14F-4D97-AF65-F5344CB8AC3E}">
        <p14:creationId xmlns:p14="http://schemas.microsoft.com/office/powerpoint/2010/main" val="2847697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66" y="134636"/>
            <a:ext cx="11348657" cy="31022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b="1" dirty="0" smtClean="0"/>
          </a:p>
          <a:p>
            <a:endParaRPr lang="en-GB" b="1" dirty="0" smtClean="0"/>
          </a:p>
          <a:p>
            <a:r>
              <a:rPr lang="en-GB" b="1" dirty="0" smtClean="0"/>
              <a:t>What </a:t>
            </a:r>
            <a:r>
              <a:rPr lang="en-GB" b="1" dirty="0"/>
              <a:t>are the types of things that can go wrong when working with colleagues</a:t>
            </a:r>
            <a:r>
              <a:rPr lang="en-GB" b="1" dirty="0" smtClean="0"/>
              <a:t>?</a:t>
            </a:r>
          </a:p>
          <a:p>
            <a:endParaRPr lang="en-GB" b="1" dirty="0"/>
          </a:p>
          <a:p>
            <a:r>
              <a:rPr lang="en-GB" b="1" dirty="0"/>
              <a:t>What would be your top tips for getting things right and working ethically with colleagues and in teams</a:t>
            </a:r>
            <a:r>
              <a:rPr lang="en-GB" b="1" dirty="0" smtClean="0"/>
              <a:t>?</a:t>
            </a:r>
          </a:p>
          <a:p>
            <a:pPr marL="0" indent="0">
              <a:buNone/>
            </a:pPr>
            <a:r>
              <a:rPr lang="en-GB" dirty="0"/>
              <a:t>https://www.bacp.co.uk/events-and-resources/ethics-and-standards/ethical-framework-for-the-counselling-professions/working-with-colleagues-and-in-teams/</a:t>
            </a:r>
          </a:p>
        </p:txBody>
      </p:sp>
    </p:spTree>
    <p:extLst>
      <p:ext uri="{BB962C8B-B14F-4D97-AF65-F5344CB8AC3E}">
        <p14:creationId xmlns:p14="http://schemas.microsoft.com/office/powerpoint/2010/main" val="216970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EC6C9-8398-44DF-8536-036A7B30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74B80-8713-421C-821F-BC54F5A8E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NHS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8606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416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Garamond</vt:lpstr>
      <vt:lpstr>Organic</vt:lpstr>
      <vt:lpstr>Confidentiality </vt:lpstr>
      <vt:lpstr>LEARNING OUTCOMES</vt:lpstr>
      <vt:lpstr>CONFIDENTIALTIY</vt:lpstr>
      <vt:lpstr>INFORMED CONSENT</vt:lpstr>
      <vt:lpstr>DATA PROTECTION</vt:lpstr>
      <vt:lpstr>Data Protection Act</vt:lpstr>
      <vt:lpstr>In groups 2-3 </vt:lpstr>
      <vt:lpstr>Working with Colleagues and in teams (EF)</vt:lpstr>
      <vt:lpstr>What are your current experiences? </vt:lpstr>
      <vt:lpstr>PowerPoint Presentation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steve langford</dc:creator>
  <cp:lastModifiedBy>Ruth Groff</cp:lastModifiedBy>
  <cp:revision>24</cp:revision>
  <dcterms:created xsi:type="dcterms:W3CDTF">2018-10-21T13:43:30Z</dcterms:created>
  <dcterms:modified xsi:type="dcterms:W3CDTF">2019-10-12T14:59:34Z</dcterms:modified>
</cp:coreProperties>
</file>