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277" r:id="rId2"/>
    <p:sldId id="436" r:id="rId3"/>
    <p:sldId id="333" r:id="rId4"/>
    <p:sldId id="334" r:id="rId5"/>
    <p:sldId id="335" r:id="rId6"/>
    <p:sldId id="437" r:id="rId7"/>
    <p:sldId id="337" r:id="rId8"/>
    <p:sldId id="338" r:id="rId9"/>
    <p:sldId id="363" r:id="rId10"/>
    <p:sldId id="434" r:id="rId11"/>
    <p:sldId id="439" r:id="rId12"/>
    <p:sldId id="443" r:id="rId13"/>
    <p:sldId id="444" r:id="rId14"/>
    <p:sldId id="441" r:id="rId15"/>
    <p:sldId id="445" r:id="rId16"/>
    <p:sldId id="442" r:id="rId17"/>
    <p:sldId id="447" r:id="rId18"/>
    <p:sldId id="438" r:id="rId19"/>
    <p:sldId id="344" r:id="rId2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205" userDrawn="1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521" autoAdjust="0"/>
    <p:restoredTop sz="94576" autoAdjust="0"/>
  </p:normalViewPr>
  <p:slideViewPr>
    <p:cSldViewPr>
      <p:cViewPr varScale="1">
        <p:scale>
          <a:sx n="112" d="100"/>
          <a:sy n="112" d="100"/>
        </p:scale>
        <p:origin x="1650" y="96"/>
      </p:cViewPr>
      <p:guideLst>
        <p:guide orient="horz" pos="2205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Encourage students to think of relevant short and long term problems faced in HSC. Use paper/pens or just talking to generate ideas.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83A431A8-FCA0-4CBE-ABAB-A78DBAEF832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9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24/06/2026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24/06/2026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24/06/2026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24/06/2026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24/06/2026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24/06/2026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24/06/2026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24/06/2026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24/06/2026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24/06/2026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24/06/2026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24/06/2026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ghsBFT-HQ04?si=ZjpX3btST20nhhdX" TargetMode="Externa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87C0rN0JU40?si=wAM0GFuQBmOTA7Ad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SFnMTHhKdkw?si=SrAewt2RzN4TGwra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unknowncystic.com/2012/05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LCHS4009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PROFESSIONAL CAREER DEVELOPMENT Within H&amp;SC</a:t>
            </a:r>
            <a:endParaRPr lang="en-GB" altLang="en-US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3</a:t>
            </a:r>
          </a:p>
          <a:p>
            <a:pPr eaLnBrk="1" hangingPunct="1"/>
            <a:r>
              <a:rPr lang="en-GB" alt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Presentation skills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47C2-F31B-3BC0-4573-D4144CE452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Session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D46E96-C077-E9C4-5173-71EA655947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760" y="1470484"/>
            <a:ext cx="8229600" cy="3917032"/>
          </a:xfrm>
        </p:spPr>
        <p:txBody>
          <a:bodyPr/>
          <a:lstStyle/>
          <a:p>
            <a:r>
              <a:rPr lang="en-GB" sz="2800" dirty="0"/>
              <a:t>To help you feel more prepared for speaking in front of an audience</a:t>
            </a:r>
          </a:p>
          <a:p>
            <a:r>
              <a:rPr lang="en-GB" sz="2800" dirty="0"/>
              <a:t>To consider what could help you prepare</a:t>
            </a:r>
          </a:p>
          <a:p>
            <a:r>
              <a:rPr lang="en-GB" sz="2800" dirty="0"/>
              <a:t>To consider what challenges you might face </a:t>
            </a:r>
          </a:p>
          <a:p>
            <a:r>
              <a:rPr lang="en-GB" sz="2800" dirty="0"/>
              <a:t>To consider how you can manage these challenges should they arise</a:t>
            </a:r>
          </a:p>
          <a:p>
            <a:endParaRPr lang="en-GB" sz="2800" dirty="0"/>
          </a:p>
          <a:p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3459E3-AF0C-804D-AF54-6474592A34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24/06/2026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3FE70D-EEFB-E16A-8EF9-C9038C42AF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730625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40101" y="257102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sz="4000" b="1" dirty="0"/>
              <a:t>Presenting to an audience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62419"/>
            <a:ext cx="8229600" cy="4382806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2800" dirty="0"/>
              <a:t>In pairs, discuss the following before reporting back to the whole class:</a:t>
            </a:r>
          </a:p>
          <a:p>
            <a:pPr eaLnBrk="1" hangingPunct="1"/>
            <a:r>
              <a:rPr lang="en-GB" altLang="en-US" sz="2800" dirty="0"/>
              <a:t>How experienced are you at presenting to an audience?</a:t>
            </a:r>
          </a:p>
          <a:p>
            <a:pPr eaLnBrk="1" hangingPunct="1"/>
            <a:r>
              <a:rPr lang="en-GB" altLang="en-US" sz="2800" dirty="0"/>
              <a:t>One good and one bad part of a presentation experience (one good and one bad expectation if you have had no previous experience)</a:t>
            </a:r>
          </a:p>
          <a:p>
            <a:pPr eaLnBrk="1" hangingPunct="1"/>
            <a:r>
              <a:rPr lang="en-GB" altLang="en-US" sz="2800" dirty="0"/>
              <a:t>How you feel about presenting your work to an audience</a:t>
            </a:r>
          </a:p>
        </p:txBody>
      </p:sp>
    </p:spTree>
    <p:extLst>
      <p:ext uri="{BB962C8B-B14F-4D97-AF65-F5344CB8AC3E}">
        <p14:creationId xmlns:p14="http://schemas.microsoft.com/office/powerpoint/2010/main" val="23858498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sz="4000" b="1" dirty="0"/>
              <a:t>Good things about presenting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9693" y="1052736"/>
            <a:ext cx="8496300" cy="4536504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2800" dirty="0"/>
              <a:t>Presenting your work to others means that:</a:t>
            </a:r>
          </a:p>
          <a:p>
            <a:pPr marL="0" indent="0" eaLnBrk="1" hangingPunct="1">
              <a:buNone/>
            </a:pPr>
            <a:endParaRPr lang="en-GB" altLang="en-US" sz="2800" dirty="0"/>
          </a:p>
          <a:p>
            <a:pPr eaLnBrk="1" hangingPunct="1"/>
            <a:r>
              <a:rPr lang="en-GB" altLang="en-US" sz="2800" dirty="0"/>
              <a:t>You get to share your work</a:t>
            </a:r>
          </a:p>
          <a:p>
            <a:pPr eaLnBrk="1" hangingPunct="1"/>
            <a:r>
              <a:rPr lang="en-GB" altLang="en-US" sz="2800" dirty="0"/>
              <a:t>Gain experience in preparation and delivery of your work to an audience</a:t>
            </a:r>
          </a:p>
          <a:p>
            <a:pPr eaLnBrk="1" hangingPunct="1"/>
            <a:r>
              <a:rPr lang="en-GB" altLang="en-US" sz="2800" dirty="0"/>
              <a:t>Gain different viewpoints from comments and questions others have about your work</a:t>
            </a:r>
          </a:p>
          <a:p>
            <a:pPr eaLnBrk="1" hangingPunct="1"/>
            <a:r>
              <a:rPr lang="en-GB" altLang="en-US" sz="2800" dirty="0"/>
              <a:t>Gain clarity and deeper understanding of the content of your work</a:t>
            </a:r>
          </a:p>
        </p:txBody>
      </p:sp>
    </p:spTree>
    <p:extLst>
      <p:ext uri="{BB962C8B-B14F-4D97-AF65-F5344CB8AC3E}">
        <p14:creationId xmlns:p14="http://schemas.microsoft.com/office/powerpoint/2010/main" val="12649597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3700" b="1" dirty="0"/>
              <a:t>Barriers to a good presentation experience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 marL="0" indent="0" eaLnBrk="1" hangingPunct="1">
              <a:lnSpc>
                <a:spcPct val="90000"/>
              </a:lnSpc>
              <a:buNone/>
              <a:defRPr/>
            </a:pPr>
            <a:r>
              <a:rPr lang="en-GB" dirty="0"/>
              <a:t>Discuss with a partner what you found difficult when preparing and delivering a presentation in the past (focus on your expected difficulties if you have not presented before)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000" dirty="0"/>
          </a:p>
          <a:p>
            <a:pPr eaLnBrk="1" hangingPunct="1">
              <a:lnSpc>
                <a:spcPct val="90000"/>
              </a:lnSpc>
              <a:defRPr/>
            </a:pPr>
            <a:endParaRPr lang="en-GB" sz="2000" dirty="0"/>
          </a:p>
          <a:p>
            <a:pPr eaLnBrk="1" hangingPunct="1">
              <a:lnSpc>
                <a:spcPct val="90000"/>
              </a:lnSpc>
              <a:defRPr/>
            </a:pPr>
            <a:endParaRPr lang="en-GB" sz="2000" dirty="0"/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000" dirty="0"/>
          </a:p>
        </p:txBody>
      </p:sp>
      <p:pic>
        <p:nvPicPr>
          <p:cNvPr id="1030" name="Picture 6" descr="struggle for Happiness">
            <a:extLst>
              <a:ext uri="{FF2B5EF4-FFF2-40B4-BE49-F238E27FC236}">
                <a16:creationId xmlns:a16="http://schemas.microsoft.com/office/drawing/2014/main" id="{A8F9A879-9BBD-BFDE-E033-27D0DA4146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7" r="5" b="5"/>
          <a:stretch/>
        </p:blipFill>
        <p:spPr bwMode="auto">
          <a:xfrm>
            <a:off x="4648200" y="1600201"/>
            <a:ext cx="403860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95240" name="Date Placeholder 4">
            <a:extLst>
              <a:ext uri="{FF2B5EF4-FFF2-40B4-BE49-F238E27FC236}">
                <a16:creationId xmlns:a16="http://schemas.microsoft.com/office/drawing/2014/main" id="{EB8AB62A-49E0-610F-3C3F-B673AC0E0E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GB" altLang="en-US"/>
              <a:pPr>
                <a:spcAft>
                  <a:spcPts val="600"/>
                </a:spcAft>
                <a:defRPr/>
              </a:pPr>
              <a:t>24/06/2026</a:t>
            </a:fld>
            <a:endParaRPr lang="en-GB" altLang="en-US" dirty="0"/>
          </a:p>
        </p:txBody>
      </p:sp>
      <p:sp>
        <p:nvSpPr>
          <p:cNvPr id="95242" name="Slide Number Placeholder 5">
            <a:extLst>
              <a:ext uri="{FF2B5EF4-FFF2-40B4-BE49-F238E27FC236}">
                <a16:creationId xmlns:a16="http://schemas.microsoft.com/office/drawing/2014/main" id="{41E51B14-D6CE-D6B4-6C6B-B0FEAB9CE04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/>
              <a:pPr>
                <a:spcAft>
                  <a:spcPts val="600"/>
                </a:spcAft>
                <a:defRPr/>
              </a:pPr>
              <a:t>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701157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272DE3-97CC-4189-C1A3-BC234A630E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5BF6BE7F-60E0-167F-B0BD-4469E7AA52F5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 dirty="0"/>
              <a:t>Overcoming barriers</a:t>
            </a:r>
          </a:p>
        </p:txBody>
      </p:sp>
      <p:sp>
        <p:nvSpPr>
          <p:cNvPr id="95235" name="Rectangle 3">
            <a:extLst>
              <a:ext uri="{FF2B5EF4-FFF2-40B4-BE49-F238E27FC236}">
                <a16:creationId xmlns:a16="http://schemas.microsoft.com/office/drawing/2014/main" id="{D0DE40B1-81BF-E57D-104F-751800D1B6F5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 marL="0" indent="0" eaLnBrk="1" hangingPunct="1">
              <a:buNone/>
              <a:defRPr/>
            </a:pPr>
            <a:r>
              <a:rPr lang="en-GB" dirty="0"/>
              <a:t>Discuss with a partner how you will manage or avoid these difficulties (or predicted difficulties) 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en-GB" dirty="0"/>
          </a:p>
        </p:txBody>
      </p:sp>
      <p:pic>
        <p:nvPicPr>
          <p:cNvPr id="3" name="Picture 2" descr="Person sitting on beach">
            <a:extLst>
              <a:ext uri="{FF2B5EF4-FFF2-40B4-BE49-F238E27FC236}">
                <a16:creationId xmlns:a16="http://schemas.microsoft.com/office/drawing/2014/main" id="{41B7F3D5-7149-D84D-1075-BE01967082E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21" r="-2" b="-2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  <p:sp>
        <p:nvSpPr>
          <p:cNvPr id="95240" name="Date Placeholder 4">
            <a:extLst>
              <a:ext uri="{FF2B5EF4-FFF2-40B4-BE49-F238E27FC236}">
                <a16:creationId xmlns:a16="http://schemas.microsoft.com/office/drawing/2014/main" id="{5A18E02A-B22D-DD21-45C0-97AC4FB76E6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24/06/2026</a:t>
            </a:fld>
            <a:endParaRPr lang="en-GB" altLang="en-US" sz="900" dirty="0"/>
          </a:p>
        </p:txBody>
      </p:sp>
      <p:sp>
        <p:nvSpPr>
          <p:cNvPr id="95242" name="Slide Number Placeholder 5">
            <a:extLst>
              <a:ext uri="{FF2B5EF4-FFF2-40B4-BE49-F238E27FC236}">
                <a16:creationId xmlns:a16="http://schemas.microsoft.com/office/drawing/2014/main" id="{BB721505-8D45-45C9-2ABE-5B18D3BEF63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/>
              <a:pPr>
                <a:spcAft>
                  <a:spcPts val="600"/>
                </a:spcAft>
                <a:defRPr/>
              </a:pPr>
              <a:t>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808023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480377"/>
            <a:ext cx="8229600" cy="634082"/>
          </a:xfrm>
        </p:spPr>
        <p:txBody>
          <a:bodyPr/>
          <a:lstStyle/>
          <a:p>
            <a:pPr eaLnBrk="1" hangingPunct="1"/>
            <a:br>
              <a:rPr lang="en-GB" altLang="en-US" sz="3200" dirty="0"/>
            </a:br>
            <a:r>
              <a:rPr lang="en-GB" altLang="en-US" sz="4000" b="1" dirty="0"/>
              <a:t>Presentation nerves</a:t>
            </a:r>
            <a:br>
              <a:rPr lang="en-GB" altLang="en-US" sz="4800" dirty="0"/>
            </a:br>
            <a:endParaRPr lang="en-GB" altLang="en-US" sz="4800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32709" y="1124744"/>
            <a:ext cx="8237488" cy="4176464"/>
          </a:xfrm>
        </p:spPr>
        <p:txBody>
          <a:bodyPr/>
          <a:lstStyle/>
          <a:p>
            <a:pPr marL="0" indent="0" eaLnBrk="1" hangingPunct="1">
              <a:lnSpc>
                <a:spcPct val="80000"/>
              </a:lnSpc>
              <a:buNone/>
              <a:defRPr/>
            </a:pPr>
            <a:r>
              <a:rPr lang="en-GB" sz="2800" dirty="0"/>
              <a:t>Think about a time when someone else has presented work or ideas to you and it went well. This could be a lecturer presenting module content. How did they seem? Did they seem:</a:t>
            </a: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endParaRPr lang="en-GB" sz="28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Confident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Knowledgeable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Prepared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Calm</a:t>
            </a:r>
          </a:p>
        </p:txBody>
      </p:sp>
    </p:spTree>
    <p:extLst>
      <p:ext uri="{BB962C8B-B14F-4D97-AF65-F5344CB8AC3E}">
        <p14:creationId xmlns:p14="http://schemas.microsoft.com/office/powerpoint/2010/main" val="25336877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sz="4100" b="1"/>
              <a:t>Visible and invisible experiences 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dirty="0"/>
              <a:t>Question for the class: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dirty="0"/>
          </a:p>
          <a:p>
            <a:pPr eaLnBrk="1" hangingPunct="1"/>
            <a:r>
              <a:rPr lang="en-GB" altLang="en-US" dirty="0"/>
              <a:t>How can we know for certain that our presenter experienced all that we observed? </a:t>
            </a:r>
          </a:p>
        </p:txBody>
      </p:sp>
      <p:pic>
        <p:nvPicPr>
          <p:cNvPr id="7" name="Picture 6" descr="Puzzle in brain">
            <a:extLst>
              <a:ext uri="{FF2B5EF4-FFF2-40B4-BE49-F238E27FC236}">
                <a16:creationId xmlns:a16="http://schemas.microsoft.com/office/drawing/2014/main" id="{7ACF5CB3-4685-3E00-4DA9-0D3A1FD28C8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70" r="4499" b="2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  <p:sp>
        <p:nvSpPr>
          <p:cNvPr id="16392" name="Date Placeholder 4">
            <a:extLst>
              <a:ext uri="{FF2B5EF4-FFF2-40B4-BE49-F238E27FC236}">
                <a16:creationId xmlns:a16="http://schemas.microsoft.com/office/drawing/2014/main" id="{4CD13E21-8C12-369E-E112-3365312EDA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GB" altLang="en-US"/>
              <a:pPr>
                <a:spcAft>
                  <a:spcPts val="600"/>
                </a:spcAft>
                <a:defRPr/>
              </a:pPr>
              <a:t>24/06/2026</a:t>
            </a:fld>
            <a:endParaRPr lang="en-GB" altLang="en-US"/>
          </a:p>
        </p:txBody>
      </p:sp>
      <p:sp>
        <p:nvSpPr>
          <p:cNvPr id="16394" name="Slide Number Placeholder 5">
            <a:extLst>
              <a:ext uri="{FF2B5EF4-FFF2-40B4-BE49-F238E27FC236}">
                <a16:creationId xmlns:a16="http://schemas.microsoft.com/office/drawing/2014/main" id="{75AE903D-81D9-2884-698A-75D1981291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/>
              <a:pPr>
                <a:spcAft>
                  <a:spcPts val="600"/>
                </a:spcAft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849226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4000" b="1" dirty="0"/>
              <a:t>Ideal presentation experience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C7CECD-88C1-17D1-FC34-5C39862FBB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dirty="0"/>
              <a:t>Discuss in pairs what you would need to:</a:t>
            </a:r>
          </a:p>
          <a:p>
            <a:pPr>
              <a:lnSpc>
                <a:spcPct val="90000"/>
              </a:lnSpc>
            </a:pPr>
            <a:r>
              <a:rPr lang="en-GB" dirty="0"/>
              <a:t>Experience/appear confident</a:t>
            </a:r>
          </a:p>
          <a:p>
            <a:pPr>
              <a:lnSpc>
                <a:spcPct val="90000"/>
              </a:lnSpc>
            </a:pPr>
            <a:r>
              <a:rPr lang="en-GB" dirty="0"/>
              <a:t>Demonstrate understanding</a:t>
            </a:r>
          </a:p>
          <a:p>
            <a:pPr>
              <a:lnSpc>
                <a:spcPct val="90000"/>
              </a:lnSpc>
            </a:pPr>
            <a:r>
              <a:rPr lang="en-GB" dirty="0"/>
              <a:t>Appear and feel prepared</a:t>
            </a:r>
          </a:p>
          <a:p>
            <a:pPr>
              <a:lnSpc>
                <a:spcPct val="90000"/>
              </a:lnSpc>
            </a:pPr>
            <a:r>
              <a:rPr lang="en-GB" dirty="0"/>
              <a:t>Appear and feel calm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</p:txBody>
      </p:sp>
      <p:pic>
        <p:nvPicPr>
          <p:cNvPr id="5" name="Content Placeholder 4" descr="Stacked stones in raked sand">
            <a:extLst>
              <a:ext uri="{FF2B5EF4-FFF2-40B4-BE49-F238E27FC236}">
                <a16:creationId xmlns:a16="http://schemas.microsoft.com/office/drawing/2014/main" id="{CDF09095-E81E-A618-3E49-328A280E2D6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26" r="20094" b="-2"/>
          <a:stretch/>
        </p:blipFill>
        <p:spPr>
          <a:xfrm>
            <a:off x="4648200" y="1600201"/>
            <a:ext cx="4038600" cy="3989040"/>
          </a:xfrm>
          <a:noFill/>
        </p:spPr>
      </p:pic>
      <p:sp>
        <p:nvSpPr>
          <p:cNvPr id="15" name="Date Placeholder 6">
            <a:extLst>
              <a:ext uri="{FF2B5EF4-FFF2-40B4-BE49-F238E27FC236}">
                <a16:creationId xmlns:a16="http://schemas.microsoft.com/office/drawing/2014/main" id="{9FDBA3FF-95DE-1250-FBFB-D69E6B752B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453B735-BACA-4CF9-84E6-D7AD67CD6A41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24/06/2026</a:t>
            </a:fld>
            <a:endParaRPr lang="en-GB" altLang="en-US" sz="900"/>
          </a:p>
        </p:txBody>
      </p:sp>
      <p:sp>
        <p:nvSpPr>
          <p:cNvPr id="17" name="Slide Number Placeholder 7">
            <a:extLst>
              <a:ext uri="{FF2B5EF4-FFF2-40B4-BE49-F238E27FC236}">
                <a16:creationId xmlns:a16="http://schemas.microsoft.com/office/drawing/2014/main" id="{1309A89F-8352-3871-6996-490D0CD7EE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0669F83E-C611-4B90-8FAE-1379528B23C3}" type="slidenum">
              <a:rPr lang="en-GB" altLang="en-US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76966-A81C-57ED-744B-BAEBDFFA2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110067"/>
            <a:ext cx="8229600" cy="850106"/>
          </a:xfrm>
        </p:spPr>
        <p:txBody>
          <a:bodyPr/>
          <a:lstStyle/>
          <a:p>
            <a:r>
              <a:rPr lang="en-GB" sz="4000" b="1" dirty="0"/>
              <a:t>Presentation day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F15016-1D37-AA79-7233-B64052E1FE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64406"/>
            <a:ext cx="8229600" cy="4624834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Create your own plan for the time leading up to and the day of your presentation. Include in this plan:</a:t>
            </a:r>
          </a:p>
          <a:p>
            <a:r>
              <a:rPr lang="en-GB" sz="2800" dirty="0"/>
              <a:t>What your practical preparation will include (e.g. rehearsing slides, submitting slides)</a:t>
            </a:r>
          </a:p>
          <a:p>
            <a:r>
              <a:rPr lang="en-GB" sz="2800" dirty="0"/>
              <a:t>What you need to ensure everything goes to plan (e.g. travel/schedule planning to arrive on time)</a:t>
            </a:r>
          </a:p>
          <a:p>
            <a:r>
              <a:rPr lang="en-GB" sz="2800" dirty="0"/>
              <a:t>What will make you comfortable (e.g. outfit, how you will stand, how you will engage with others)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26C56E-AB73-7DE2-B5C0-A2C4C59EB8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24/06/2026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6C09EC-95AA-6994-8DC0-1FC953992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101822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B6146-DB8C-F81A-0AC9-7ABAA5025B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132856"/>
            <a:ext cx="8229600" cy="1143000"/>
          </a:xfrm>
        </p:spPr>
        <p:txBody>
          <a:bodyPr/>
          <a:lstStyle/>
          <a:p>
            <a:r>
              <a:rPr lang="en-GB" b="1" dirty="0"/>
              <a:t>Good Presenter VS Bad Presenter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6D08F-6CFE-E880-EBC9-54A87E5F10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24/06/2026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6A2B87-CEB3-13D2-3FE1-B5457A278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306547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CB51C-FA48-6338-90BA-E4E91C17F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08" y="154577"/>
            <a:ext cx="8229600" cy="850106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What a Good Presenter Does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E31DAA-C084-F83F-F43E-376CF408AA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5536" y="1052736"/>
            <a:ext cx="4038600" cy="3989040"/>
          </a:xfrm>
        </p:spPr>
        <p:txBody>
          <a:bodyPr wrap="square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600" b="1" dirty="0"/>
              <a:t>Key Behaviours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b="1" dirty="0"/>
          </a:p>
          <a:p>
            <a:pPr>
              <a:lnSpc>
                <a:spcPct val="90000"/>
              </a:lnSpc>
            </a:pPr>
            <a:r>
              <a:rPr lang="en-GB" sz="1600" b="1" dirty="0"/>
              <a:t>Clear Structure</a:t>
            </a:r>
            <a:r>
              <a:rPr lang="en-GB" sz="1600" dirty="0"/>
              <a:t> — Gives a roadmap, uses logical flow, and signals transitions.</a:t>
            </a:r>
          </a:p>
          <a:p>
            <a:pPr>
              <a:lnSpc>
                <a:spcPct val="90000"/>
              </a:lnSpc>
            </a:pPr>
            <a:r>
              <a:rPr lang="en-GB" sz="1600" b="1" dirty="0"/>
              <a:t>Engages the Audience</a:t>
            </a:r>
            <a:r>
              <a:rPr lang="en-GB" sz="1600" dirty="0"/>
              <a:t> — Makes eye contact, asks questions, uses examples.</a:t>
            </a:r>
          </a:p>
          <a:p>
            <a:pPr>
              <a:lnSpc>
                <a:spcPct val="90000"/>
              </a:lnSpc>
            </a:pPr>
            <a:r>
              <a:rPr lang="en-GB" sz="1600" b="1" dirty="0"/>
              <a:t>Speaks with Purpose</a:t>
            </a:r>
            <a:r>
              <a:rPr lang="en-GB" sz="1600" dirty="0"/>
              <a:t> — Uses a steady pace, pauses intentionally, and varies tone.</a:t>
            </a:r>
          </a:p>
          <a:p>
            <a:pPr>
              <a:lnSpc>
                <a:spcPct val="90000"/>
              </a:lnSpc>
            </a:pPr>
            <a:r>
              <a:rPr lang="en-GB" sz="1600" b="1" dirty="0"/>
              <a:t>Uses Visuals Well</a:t>
            </a:r>
            <a:r>
              <a:rPr lang="en-GB" sz="1600" dirty="0"/>
              <a:t> — Slides support the message, not replace it.</a:t>
            </a:r>
          </a:p>
          <a:p>
            <a:pPr>
              <a:lnSpc>
                <a:spcPct val="90000"/>
              </a:lnSpc>
            </a:pPr>
            <a:r>
              <a:rPr lang="en-GB" sz="1600" b="1" dirty="0"/>
              <a:t>Practices Delivery</a:t>
            </a:r>
            <a:r>
              <a:rPr lang="en-GB" sz="1600" dirty="0"/>
              <a:t> — Rehearses timing, flow, and tricky sections.</a:t>
            </a:r>
          </a:p>
          <a:p>
            <a:pPr>
              <a:lnSpc>
                <a:spcPct val="90000"/>
              </a:lnSpc>
            </a:pPr>
            <a:r>
              <a:rPr lang="en-GB" sz="1600" b="1" dirty="0"/>
              <a:t>Handles Nerves</a:t>
            </a:r>
            <a:r>
              <a:rPr lang="en-GB" sz="1600" dirty="0"/>
              <a:t> — Breathes, prepares, and stays calm under pressure.</a:t>
            </a:r>
          </a:p>
          <a:p>
            <a:pPr>
              <a:lnSpc>
                <a:spcPct val="90000"/>
              </a:lnSpc>
            </a:pPr>
            <a:endParaRPr lang="en-GB" sz="16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600" b="1" dirty="0"/>
              <a:t>Key Takeaway:</a:t>
            </a:r>
            <a:r>
              <a:rPr lang="en-GB" sz="1600" dirty="0"/>
              <a:t> A good presenter is clear, engaging, and audience‑focused.</a:t>
            </a:r>
          </a:p>
          <a:p>
            <a:pPr>
              <a:lnSpc>
                <a:spcPct val="90000"/>
              </a:lnSpc>
            </a:pPr>
            <a:endParaRPr lang="en-GB" sz="1600" dirty="0"/>
          </a:p>
        </p:txBody>
      </p:sp>
      <p:pic>
        <p:nvPicPr>
          <p:cNvPr id="1028" name="Picture 4" descr="Engaging Interactive Presentation: Top Tools to Captivate">
            <a:extLst>
              <a:ext uri="{FF2B5EF4-FFF2-40B4-BE49-F238E27FC236}">
                <a16:creationId xmlns:a16="http://schemas.microsoft.com/office/drawing/2014/main" id="{70C9E207-1F7B-1A7F-04F9-2F4BCD72D0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2420" b="-2"/>
          <a:stretch>
            <a:fillRect/>
          </a:stretch>
        </p:blipFill>
        <p:spPr bwMode="auto">
          <a:xfrm>
            <a:off x="4648200" y="1600201"/>
            <a:ext cx="403860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9E01-3B8B-96DA-1021-AAAA5877AC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24/06/2026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859A7E-A504-4660-D574-DA14D6E1012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39393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92EDE-2C48-5220-0A19-2D086631A4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229600" cy="3124943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Watch this video now, deemed a good presentation – make notes on what you believe makes it good: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Good presentation example: </a:t>
            </a:r>
            <a:r>
              <a:rPr lang="en-GB" sz="2400" dirty="0">
                <a:hlinkClick r:id="rId2"/>
              </a:rPr>
              <a:t>https://youtu.be/ghsBFT-HQ04?si=ZjpX3btST20nhhdX</a:t>
            </a:r>
            <a:r>
              <a:rPr lang="en-GB" sz="2400" dirty="0"/>
              <a:t> </a:t>
            </a:r>
          </a:p>
          <a:p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1B0E20-33EF-F36A-1EFD-A31C4ACCAF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24/06/2026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574D26-1392-8686-86AA-035DC8B8EB3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025223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CCD39-5CAC-B9B3-DDC7-C4B3DEACE8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Bad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A10F9E-CA4C-75A3-8F07-871BED1DE3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600" b="1" dirty="0"/>
              <a:t>Key Behaviours</a:t>
            </a:r>
          </a:p>
          <a:p>
            <a:r>
              <a:rPr lang="en-GB" sz="1600" b="1" dirty="0"/>
              <a:t>Reads the Slides</a:t>
            </a:r>
            <a:r>
              <a:rPr lang="en-GB" sz="1600" dirty="0"/>
              <a:t> — Turns back to the audience, recites text word‑for‑word.</a:t>
            </a:r>
          </a:p>
          <a:p>
            <a:r>
              <a:rPr lang="en-GB" sz="1600" b="1" dirty="0"/>
              <a:t>Overloads Information</a:t>
            </a:r>
            <a:r>
              <a:rPr lang="en-GB" sz="1600" dirty="0"/>
              <a:t> — Too much text, tiny fonts, chaotic visuals.</a:t>
            </a:r>
          </a:p>
          <a:p>
            <a:r>
              <a:rPr lang="en-GB" sz="1600" b="1" dirty="0"/>
              <a:t>Monotone Delivery</a:t>
            </a:r>
            <a:r>
              <a:rPr lang="en-GB" sz="1600" dirty="0"/>
              <a:t> — Flat voice, no energy, no emphasis.</a:t>
            </a:r>
          </a:p>
          <a:p>
            <a:r>
              <a:rPr lang="en-GB" sz="1600" b="1" dirty="0"/>
              <a:t>Poor Body Language</a:t>
            </a:r>
            <a:r>
              <a:rPr lang="en-GB" sz="1600" dirty="0"/>
              <a:t> — No eye contact, closed posture, fidgeting.</a:t>
            </a:r>
          </a:p>
          <a:p>
            <a:r>
              <a:rPr lang="en-GB" sz="1600" b="1" dirty="0"/>
              <a:t>No Preparation</a:t>
            </a:r>
            <a:r>
              <a:rPr lang="en-GB" sz="1600" dirty="0"/>
              <a:t> — Stumbles, loses place, mismanages time.</a:t>
            </a:r>
          </a:p>
          <a:p>
            <a:r>
              <a:rPr lang="en-GB" sz="1600" b="1" dirty="0"/>
              <a:t>Ignores the Audience</a:t>
            </a:r>
            <a:r>
              <a:rPr lang="en-GB" sz="1600" dirty="0"/>
              <a:t> — Doesn’t adapt, doesn’t check understanding, rushes.</a:t>
            </a:r>
          </a:p>
          <a:p>
            <a:endParaRPr lang="en-GB" sz="1600" dirty="0"/>
          </a:p>
          <a:p>
            <a:pPr marL="0" indent="0">
              <a:buNone/>
            </a:pPr>
            <a:r>
              <a:rPr lang="en-GB" sz="1600" b="1" dirty="0"/>
              <a:t>Takeaway:</a:t>
            </a:r>
            <a:r>
              <a:rPr lang="en-GB" sz="1600" dirty="0"/>
              <a:t> A bad presenter confuses, overwhelms, or disconnects from the audience.</a:t>
            </a:r>
          </a:p>
          <a:p>
            <a:pPr marL="0" indent="0">
              <a:buNone/>
            </a:pPr>
            <a:endParaRPr lang="en-GB" sz="1600" dirty="0"/>
          </a:p>
          <a:p>
            <a:endParaRPr lang="en-GB" sz="1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748C45-395B-5A6E-1FD0-4C33CE2FA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24/06/2026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9E8481-F43D-400C-5CD3-F614B2939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091763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58851-A415-FF28-8E52-61C2F53CEC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16831"/>
          </a:xfrm>
        </p:spPr>
        <p:txBody>
          <a:bodyPr/>
          <a:lstStyle/>
          <a:p>
            <a:r>
              <a:rPr lang="en-GB" dirty="0"/>
              <a:t>Spot/makes notes on what makes this a bad presentation: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https://youtu.be/87C0rN0JU40?si=wAM0GFuQBmOTA7Ad</a:t>
            </a:r>
            <a:r>
              <a:rPr lang="en-GB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6AAA2F-A7AD-5B44-49BD-E372D07F0A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24/06/2026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F0DB8C-149E-AE55-39B4-11EC35790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789518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F3996-0522-DCFA-B40F-D6D05B64D7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Now let’s watch this video of a great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880640-37B1-EAFA-366E-735238EA9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049" y="2060848"/>
            <a:ext cx="8229600" cy="2332855"/>
          </a:xfrm>
        </p:spPr>
        <p:txBody>
          <a:bodyPr/>
          <a:lstStyle/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This is a Ted Talk about teaching – watch and at the end, discuss her presentation skills: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>
                <a:hlinkClick r:id="rId2"/>
              </a:rPr>
              <a:t>https://youtu.be/SFnMTHhKdkw?si=SrAewt2RzN4TGwra</a:t>
            </a:r>
            <a:r>
              <a:rPr lang="en-GB" sz="2400" dirty="0"/>
              <a:t> </a:t>
            </a:r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7DF560-5B0C-071B-F54A-6DEED038C8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24/06/2026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3B5435-8096-E515-BF6A-BABC17A85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8089073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29043-0499-C119-5B92-8C3D5E163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84783"/>
          </a:xfrm>
        </p:spPr>
        <p:txBody>
          <a:bodyPr/>
          <a:lstStyle/>
          <a:p>
            <a:pPr marL="0" indent="0">
              <a:buNone/>
            </a:pPr>
            <a:r>
              <a:rPr lang="en-GB" sz="3600" dirty="0"/>
              <a:t>Any time left in the session – allow students to get on with building their presentation. Support where needed.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EEF082-D96D-84C7-AEE8-DDC2718C51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24/06/2026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9E5142-9E19-740A-7E54-F1FF1F13C5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14996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504B5DC4-04F4-C238-2803-A0E4FFB28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4509120"/>
            <a:ext cx="8713663" cy="936104"/>
          </a:xfrm>
        </p:spPr>
        <p:txBody>
          <a:bodyPr/>
          <a:lstStyle/>
          <a:p>
            <a:pPr algn="ctr"/>
            <a:r>
              <a:rPr lang="en-GB" sz="2800" dirty="0"/>
              <a:t>Keep and follow your presentation plan and support each other!</a:t>
            </a:r>
            <a:endParaRPr lang="en-US" sz="2800" dirty="0"/>
          </a:p>
        </p:txBody>
      </p:sp>
      <p:pic>
        <p:nvPicPr>
          <p:cNvPr id="12" name="Picture 11" descr="Close-up of held hands in hospital bed">
            <a:extLst>
              <a:ext uri="{FF2B5EF4-FFF2-40B4-BE49-F238E27FC236}">
                <a16:creationId xmlns:a16="http://schemas.microsoft.com/office/drawing/2014/main" id="{5BF42764-7D0F-F92F-FE1D-DFD68918BFB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53" r="11286" b="2"/>
          <a:stretch/>
        </p:blipFill>
        <p:spPr>
          <a:xfrm>
            <a:off x="1792288" y="612775"/>
            <a:ext cx="5486400" cy="3824337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61744D-A2CA-DB58-59C4-6A1505501E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24/06/2026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FF805C-DACF-3CE6-816D-79B761690F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20247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Date Placeholder 3">
            <a:extLst>
              <a:ext uri="{FF2B5EF4-FFF2-40B4-BE49-F238E27FC236}">
                <a16:creationId xmlns:a16="http://schemas.microsoft.com/office/drawing/2014/main" id="{000D51C3-AC70-FC19-6CA0-0E7393D1F7F0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fld id="{A59F4081-5DBB-B24E-B8B8-046DC2DA274B}" type="datetime1">
              <a:rPr lang="en-GB" altLang="en-US" sz="1800" smtClean="0">
                <a:cs typeface="Arial" panose="020B0604020202020204" pitchFamily="34" charset="0"/>
              </a:rPr>
              <a:pPr algn="l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buNone/>
              </a:pPr>
              <a:t>24/06/2026</a:t>
            </a:fld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14094756-0753-80CC-ADEE-9D3F90AC4E2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7200" y="155982"/>
            <a:ext cx="8229600" cy="823102"/>
          </a:xfrm>
        </p:spPr>
        <p:txBody>
          <a:bodyPr/>
          <a:lstStyle/>
          <a:p>
            <a:pPr eaLnBrk="1" hangingPunct="1"/>
            <a:r>
              <a:rPr lang="en-GB" altLang="en-US" b="1" dirty="0"/>
              <a:t>Questions????</a:t>
            </a:r>
          </a:p>
        </p:txBody>
      </p:sp>
      <p:pic>
        <p:nvPicPr>
          <p:cNvPr id="2" name="Picture 1" descr="A magnifying glass over questions&#10;&#10;AI-generated content may be incorrect.">
            <a:extLst>
              <a:ext uri="{FF2B5EF4-FFF2-40B4-BE49-F238E27FC236}">
                <a16:creationId xmlns:a16="http://schemas.microsoft.com/office/drawing/2014/main" id="{4D4B11A6-80BB-6799-2B6D-DC6DDA50B0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91680" y="1097740"/>
            <a:ext cx="6048672" cy="4536504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1398</TotalTime>
  <Words>806</Words>
  <Application>Microsoft Office PowerPoint</Application>
  <PresentationFormat>On-screen Show (4:3)</PresentationFormat>
  <Paragraphs>119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Myriad Pro</vt:lpstr>
      <vt:lpstr>Arial</vt:lpstr>
      <vt:lpstr>Calibri</vt:lpstr>
      <vt:lpstr>Verdana</vt:lpstr>
      <vt:lpstr>Wingdings</vt:lpstr>
      <vt:lpstr>20140311PresentationUWTSDTemplate</vt:lpstr>
      <vt:lpstr>LCHS4009</vt:lpstr>
      <vt:lpstr>Session aims</vt:lpstr>
      <vt:lpstr>Presenting to an audience</vt:lpstr>
      <vt:lpstr>Good things about presenting</vt:lpstr>
      <vt:lpstr>Barriers to a good presentation experience</vt:lpstr>
      <vt:lpstr>Overcoming barriers</vt:lpstr>
      <vt:lpstr> Presentation nerves </vt:lpstr>
      <vt:lpstr>Visible and invisible experiences </vt:lpstr>
      <vt:lpstr>Ideal presentation experience</vt:lpstr>
      <vt:lpstr>Presentation day planning</vt:lpstr>
      <vt:lpstr>Good Presenter VS Bad Presenter</vt:lpstr>
      <vt:lpstr>What a Good Presenter Does</vt:lpstr>
      <vt:lpstr>PowerPoint Presentation</vt:lpstr>
      <vt:lpstr>Bad Presentation</vt:lpstr>
      <vt:lpstr>PowerPoint Presentation</vt:lpstr>
      <vt:lpstr>Now let’s watch this video of a great Presentation</vt:lpstr>
      <vt:lpstr>PowerPoint Presentation</vt:lpstr>
      <vt:lpstr>Keep and follow your presentation plan and support each other!</vt:lpstr>
      <vt:lpstr>Questions????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Odette Jack</cp:lastModifiedBy>
  <cp:revision>76</cp:revision>
  <cp:lastPrinted>2018-07-09T15:27:01Z</cp:lastPrinted>
  <dcterms:created xsi:type="dcterms:W3CDTF">2002-10-07T19:43:58Z</dcterms:created>
  <dcterms:modified xsi:type="dcterms:W3CDTF">2026-06-24T11:42:11Z</dcterms:modified>
</cp:coreProperties>
</file>