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8"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p:scale>
          <a:sx n="130" d="100"/>
          <a:sy n="130" d="100"/>
        </p:scale>
        <p:origin x="144"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A61AF5-9FB9-4694-8138-2002CFE69215}"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3336639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A61AF5-9FB9-4694-8138-2002CFE69215}"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2633411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A61AF5-9FB9-4694-8138-2002CFE69215}"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3144210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A61AF5-9FB9-4694-8138-2002CFE69215}"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2994132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A61AF5-9FB9-4694-8138-2002CFE69215}" type="datetimeFigureOut">
              <a:rPr lang="en-GB" smtClean="0"/>
              <a:t>02/11/2018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1854783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A61AF5-9FB9-4694-8138-2002CFE69215}"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2836720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A61AF5-9FB9-4694-8138-2002CFE69215}" type="datetimeFigureOut">
              <a:rPr lang="en-GB" smtClean="0"/>
              <a:t>02/11/2018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420959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A61AF5-9FB9-4694-8138-2002CFE69215}"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4288091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A61AF5-9FB9-4694-8138-2002CFE69215}"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3065107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A61AF5-9FB9-4694-8138-2002CFE69215}"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171524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A61AF5-9FB9-4694-8138-2002CFE69215}"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93C5F7-C056-4BAF-ACBF-2F0D0DC6AC6C}" type="slidenum">
              <a:rPr lang="en-GB" smtClean="0"/>
              <a:t>‹#›</a:t>
            </a:fld>
            <a:endParaRPr lang="en-GB"/>
          </a:p>
        </p:txBody>
      </p:sp>
    </p:spTree>
    <p:extLst>
      <p:ext uri="{BB962C8B-B14F-4D97-AF65-F5344CB8AC3E}">
        <p14:creationId xmlns:p14="http://schemas.microsoft.com/office/powerpoint/2010/main" val="2682875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A61AF5-9FB9-4694-8138-2002CFE69215}" type="datetimeFigureOut">
              <a:rPr lang="en-GB" smtClean="0"/>
              <a:t>02/11/2018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93C5F7-C056-4BAF-ACBF-2F0D0DC6AC6C}" type="slidenum">
              <a:rPr lang="en-GB" smtClean="0"/>
              <a:t>‹#›</a:t>
            </a:fld>
            <a:endParaRPr lang="en-GB"/>
          </a:p>
        </p:txBody>
      </p:sp>
    </p:spTree>
    <p:extLst>
      <p:ext uri="{BB962C8B-B14F-4D97-AF65-F5344CB8AC3E}">
        <p14:creationId xmlns:p14="http://schemas.microsoft.com/office/powerpoint/2010/main" val="22273877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D39135CF-0773-AF4F-84B8-5D433FA249EA}"/>
              </a:ext>
            </a:extLst>
          </p:cNvPr>
          <p:cNvSpPr>
            <a:spLocks noChangeArrowheads="1"/>
          </p:cNvSpPr>
          <p:nvPr/>
        </p:nvSpPr>
        <p:spPr bwMode="auto">
          <a:xfrm>
            <a:off x="2800363" y="1464573"/>
            <a:ext cx="1164322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indent="177800"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SEMESTER 1                                                                         </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MODULE CODE: SHSS5078</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INCLUSION IN PHYSICAL EDUCATION AND YOUTH SPORT</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ASSESSMENT TYPE: ELECTRONIC POSTER PRESENTATION   </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MS Minngs"/>
                <a:cs typeface="Times New Roman" panose="02020603050405020304" pitchFamily="18" charset="0"/>
              </a:rPr>
              <a:t>School of Sport, Health &amp; Outdoor Education</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sng" strike="noStrike" cap="none" normalizeH="0" baseline="0" dirty="0">
                <a:ln>
                  <a:noFill/>
                </a:ln>
                <a:solidFill>
                  <a:srgbClr val="000000"/>
                </a:solidFill>
                <a:effectLst/>
                <a:latin typeface="Times New Roman" panose="02020603050405020304" pitchFamily="18" charset="0"/>
                <a:ea typeface="MS Minngs"/>
                <a:cs typeface="Times New Roman" panose="02020603050405020304" pitchFamily="18" charset="0"/>
              </a:rPr>
              <a:t> Assessment Feedback Sheet</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MS Minngs"/>
                <a:cs typeface="Times New Roman" panose="02020603050405020304" pitchFamily="18" charset="0"/>
              </a:rPr>
              <a:t>	                Student No./Name:	</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MS Minngs"/>
                <a:cs typeface="Times New Roman" panose="02020603050405020304" pitchFamily="18" charset="0"/>
              </a:rPr>
              <a:t>                                     Module: Inclusion in Physical Education and Youth Sport.</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baseline="0" dirty="0">
                <a:ln>
                  <a:noFill/>
                </a:ln>
                <a:solidFill>
                  <a:srgbClr val="000000"/>
                </a:solidFill>
                <a:effectLst/>
                <a:latin typeface="Times New Roman" panose="02020603050405020304" pitchFamily="18" charset="0"/>
                <a:ea typeface="MS Minngs"/>
                <a:cs typeface="Times New Roman" panose="02020603050405020304" pitchFamily="18" charset="0"/>
              </a:rPr>
              <a:t>                                     Module Code: SHSS5078</a:t>
            </a:r>
            <a:endParaRPr kumimoji="0" lang="en-US" altLang="en-US" sz="12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17780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2005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 y="5561214"/>
            <a:ext cx="847898" cy="3491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Space</a:t>
            </a:r>
          </a:p>
        </p:txBody>
      </p:sp>
      <p:sp>
        <p:nvSpPr>
          <p:cNvPr id="10" name="Rectangle 9"/>
          <p:cNvSpPr/>
          <p:nvPr/>
        </p:nvSpPr>
        <p:spPr>
          <a:xfrm>
            <a:off x="423946" y="5910348"/>
            <a:ext cx="822961" cy="3491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Task</a:t>
            </a:r>
          </a:p>
        </p:txBody>
      </p:sp>
      <p:sp>
        <p:nvSpPr>
          <p:cNvPr id="11" name="Rectangle 10"/>
          <p:cNvSpPr/>
          <p:nvPr/>
        </p:nvSpPr>
        <p:spPr>
          <a:xfrm>
            <a:off x="922705" y="6251171"/>
            <a:ext cx="856211" cy="3491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Equipment</a:t>
            </a:r>
          </a:p>
        </p:txBody>
      </p:sp>
      <p:sp>
        <p:nvSpPr>
          <p:cNvPr id="13" name="Rectangle 12"/>
          <p:cNvSpPr/>
          <p:nvPr/>
        </p:nvSpPr>
        <p:spPr>
          <a:xfrm>
            <a:off x="1421464" y="6600306"/>
            <a:ext cx="856211" cy="257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People</a:t>
            </a:r>
          </a:p>
        </p:txBody>
      </p:sp>
      <p:sp>
        <p:nvSpPr>
          <p:cNvPr id="14" name="TextBox 13"/>
          <p:cNvSpPr txBox="1"/>
          <p:nvPr/>
        </p:nvSpPr>
        <p:spPr>
          <a:xfrm>
            <a:off x="-3" y="6251171"/>
            <a:ext cx="1088964" cy="600164"/>
          </a:xfrm>
          <a:prstGeom prst="rect">
            <a:avLst/>
          </a:prstGeom>
          <a:noFill/>
        </p:spPr>
        <p:txBody>
          <a:bodyPr wrap="square" rtlCol="0">
            <a:spAutoFit/>
          </a:bodyPr>
          <a:lstStyle/>
          <a:p>
            <a:r>
              <a:rPr lang="en-GB" sz="1100" b="1" i="1" u="sng" dirty="0"/>
              <a:t>Step</a:t>
            </a:r>
            <a:r>
              <a:rPr lang="en-GB" sz="1100" dirty="0"/>
              <a:t> (Youth Sport Trust, 2009, p,24).</a:t>
            </a:r>
          </a:p>
        </p:txBody>
      </p:sp>
      <p:sp>
        <p:nvSpPr>
          <p:cNvPr id="15" name="Rectangle 14"/>
          <p:cNvSpPr/>
          <p:nvPr/>
        </p:nvSpPr>
        <p:spPr>
          <a:xfrm>
            <a:off x="6003634" y="2967335"/>
            <a:ext cx="184731" cy="923330"/>
          </a:xfrm>
          <a:prstGeom prst="rect">
            <a:avLst/>
          </a:prstGeom>
          <a:noFill/>
        </p:spPr>
        <p:txBody>
          <a:bodyPr wrap="none" lIns="91440" tIns="45720" rIns="91440" bIns="45720">
            <a:spAutoFit/>
          </a:bodyPr>
          <a:lstStyle/>
          <a:p>
            <a:pPr algn="ct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6" name="Rectangle 15"/>
          <p:cNvSpPr/>
          <p:nvPr/>
        </p:nvSpPr>
        <p:spPr>
          <a:xfrm>
            <a:off x="2918778" y="42319"/>
            <a:ext cx="7011512" cy="523220"/>
          </a:xfrm>
          <a:prstGeom prst="rect">
            <a:avLst/>
          </a:prstGeom>
          <a:solidFill>
            <a:schemeClr val="accent1">
              <a:lumMod val="20000"/>
              <a:lumOff val="80000"/>
            </a:schemeClr>
          </a:solidFill>
          <a:ln>
            <a:solidFill>
              <a:schemeClr val="accent1"/>
            </a:solidFill>
          </a:ln>
        </p:spPr>
        <p:txBody>
          <a:bodyPr wrap="square" lIns="91440" tIns="45720" rIns="91440" bIns="45720">
            <a:spAutoFit/>
          </a:bodyPr>
          <a:lstStyle/>
          <a:p>
            <a:pPr algn="ctr"/>
            <a:r>
              <a:rPr lang="en-US" sz="1600" dirty="0">
                <a:ln w="0"/>
                <a:solidFill>
                  <a:schemeClr val="accent1"/>
                </a:solidFill>
                <a:effectLst>
                  <a:outerShdw blurRad="38100" dist="25400" dir="5400000" algn="ctr" rotWithShape="0">
                    <a:srgbClr val="6E747A">
                      <a:alpha val="43000"/>
                    </a:srgbClr>
                  </a:outerShdw>
                </a:effectLst>
              </a:rPr>
              <a:t>Strategies for Inclusion </a:t>
            </a:r>
            <a:r>
              <a:rPr lang="en-US" sz="1600" b="0" cap="none" spc="0" dirty="0">
                <a:ln w="0"/>
                <a:solidFill>
                  <a:schemeClr val="accent1"/>
                </a:solidFill>
                <a:effectLst>
                  <a:outerShdw blurRad="38100" dist="25400" dir="5400000" algn="ctr" rotWithShape="0">
                    <a:srgbClr val="6E747A">
                      <a:alpha val="43000"/>
                    </a:srgbClr>
                  </a:outerShdw>
                </a:effectLst>
              </a:rPr>
              <a:t>in meaningful physical Education and Sport</a:t>
            </a:r>
            <a:r>
              <a:rPr lang="en-US" sz="2800" b="0" cap="none" spc="0" dirty="0">
                <a:ln w="0"/>
                <a:solidFill>
                  <a:schemeClr val="accent1"/>
                </a:solidFill>
                <a:effectLst>
                  <a:outerShdw blurRad="38100" dist="25400" dir="5400000" algn="ctr" rotWithShape="0">
                    <a:srgbClr val="6E747A">
                      <a:alpha val="43000"/>
                    </a:srgbClr>
                  </a:outerShdw>
                </a:effectLst>
              </a:rPr>
              <a:t>.</a:t>
            </a:r>
          </a:p>
        </p:txBody>
      </p:sp>
      <p:sp>
        <p:nvSpPr>
          <p:cNvPr id="17" name="TextBox 16"/>
          <p:cNvSpPr txBox="1"/>
          <p:nvPr/>
        </p:nvSpPr>
        <p:spPr>
          <a:xfrm>
            <a:off x="6344179" y="891195"/>
            <a:ext cx="5840657" cy="3162404"/>
          </a:xfrm>
          <a:prstGeom prst="rect">
            <a:avLst/>
          </a:prstGeom>
          <a:solidFill>
            <a:schemeClr val="accent1">
              <a:lumMod val="60000"/>
              <a:lumOff val="40000"/>
            </a:schemeClr>
          </a:solidFill>
          <a:ln>
            <a:solidFill>
              <a:schemeClr val="accent1"/>
            </a:solidFill>
          </a:ln>
        </p:spPr>
        <p:txBody>
          <a:bodyPr wrap="square" rtlCol="0">
            <a:spAutoFit/>
          </a:bodyPr>
          <a:lstStyle/>
          <a:p>
            <a:r>
              <a:rPr lang="en-GB" sz="1050" dirty="0"/>
              <a:t>Teachers and schools in all subjects are required to include three principles of inclusion when teaching the National Curriculum, these are:</a:t>
            </a:r>
          </a:p>
          <a:p>
            <a:pPr marL="171450" indent="-171450">
              <a:buFont typeface="Arial" panose="020B0604020202020204" pitchFamily="34" charset="0"/>
              <a:buChar char="•"/>
            </a:pPr>
            <a:r>
              <a:rPr lang="en-GB" sz="1050" dirty="0"/>
              <a:t>Setting suitable learning challenges</a:t>
            </a:r>
          </a:p>
          <a:p>
            <a:pPr marL="171450" indent="-171450">
              <a:buFont typeface="Arial" panose="020B0604020202020204" pitchFamily="34" charset="0"/>
              <a:buChar char="•"/>
            </a:pPr>
            <a:r>
              <a:rPr lang="en-GB" sz="1050" dirty="0"/>
              <a:t>Responding to pupils’ diverse learning needs.</a:t>
            </a:r>
          </a:p>
          <a:p>
            <a:pPr marL="171450" indent="-171450">
              <a:buFont typeface="Arial" panose="020B0604020202020204" pitchFamily="34" charset="0"/>
              <a:buChar char="•"/>
            </a:pPr>
            <a:r>
              <a:rPr lang="en-GB" sz="1050" dirty="0"/>
              <a:t>Overcoming barriers to learning and assessment for individual and groups of pupils. </a:t>
            </a:r>
          </a:p>
          <a:p>
            <a:r>
              <a:rPr lang="en-GB" sz="1050" dirty="0"/>
              <a:t>(The National Curriculum, 1999, p.28).</a:t>
            </a:r>
          </a:p>
          <a:p>
            <a:r>
              <a:rPr lang="en-GB" sz="1050" b="1" i="1" u="sng" dirty="0"/>
              <a:t>Pedagogical principles for inclusion: </a:t>
            </a:r>
            <a:endParaRPr lang="en-GB" sz="1050" dirty="0"/>
          </a:p>
          <a:p>
            <a:pPr marL="171450" indent="-171450">
              <a:buFont typeface="Arial" panose="020B0604020202020204" pitchFamily="34" charset="0"/>
              <a:buChar char="•"/>
            </a:pPr>
            <a:r>
              <a:rPr lang="en-GB" sz="1050" dirty="0"/>
              <a:t>Increasing the participation of children in Education and reducing their exclusion</a:t>
            </a:r>
          </a:p>
          <a:p>
            <a:pPr marL="171450" indent="-171450">
              <a:buFont typeface="Arial" panose="020B0604020202020204" pitchFamily="34" charset="0"/>
              <a:buChar char="•"/>
            </a:pPr>
            <a:r>
              <a:rPr lang="en-GB" sz="1050" dirty="0"/>
              <a:t>Concentrates on the learning and participation of all children</a:t>
            </a:r>
          </a:p>
          <a:p>
            <a:pPr marL="171450" indent="-171450">
              <a:buFont typeface="Arial" panose="020B0604020202020204" pitchFamily="34" charset="0"/>
              <a:buChar char="•"/>
            </a:pPr>
            <a:r>
              <a:rPr lang="en-GB" sz="1050" dirty="0"/>
              <a:t>Improving schools for staff as well as for children</a:t>
            </a:r>
          </a:p>
          <a:p>
            <a:pPr marL="171450" indent="-171450">
              <a:buFont typeface="Arial" panose="020B0604020202020204" pitchFamily="34" charset="0"/>
              <a:buChar char="•"/>
            </a:pPr>
            <a:r>
              <a:rPr lang="en-GB" sz="1050" dirty="0"/>
              <a:t>Overcoming barriers to the access and participation of particular children</a:t>
            </a:r>
          </a:p>
          <a:p>
            <a:pPr marL="171450" indent="-171450">
              <a:buFont typeface="Arial" panose="020B0604020202020204" pitchFamily="34" charset="0"/>
              <a:buChar char="•"/>
            </a:pPr>
            <a:r>
              <a:rPr lang="en-GB" sz="1050" dirty="0"/>
              <a:t>opportunity to receive an education in their locality. </a:t>
            </a:r>
          </a:p>
          <a:p>
            <a:pPr marL="171450" indent="-171450">
              <a:buFont typeface="Arial" panose="020B0604020202020204" pitchFamily="34" charset="0"/>
              <a:buChar char="•"/>
            </a:pPr>
            <a:r>
              <a:rPr lang="en-GB" sz="1050" dirty="0"/>
              <a:t>Diversity is not viewed as a problem to overcome, but as a rich resource to support the learning of all. (Evans, 2014).</a:t>
            </a:r>
          </a:p>
          <a:p>
            <a:pPr marL="171450" indent="-171450">
              <a:buFont typeface="Arial" panose="020B0604020202020204" pitchFamily="34" charset="0"/>
              <a:buChar char="•"/>
            </a:pPr>
            <a:endParaRPr lang="en-GB" sz="1050" dirty="0"/>
          </a:p>
          <a:p>
            <a:pPr marL="171450" indent="-171450">
              <a:buFont typeface="Arial" panose="020B0604020202020204" pitchFamily="34" charset="0"/>
              <a:buChar char="•"/>
            </a:pPr>
            <a:r>
              <a:rPr lang="en-GB" sz="1050" dirty="0"/>
              <a:t>‘The Welsh Government have developed the additional learning needs (ALN) transformation programme, which transforms the separate systems for special educational needs (SEN) in schools and learning difficulties to create a unified system for supporting learners from 0 to 25 with ALN’. (Welsh Government, 2018,p.2).</a:t>
            </a:r>
          </a:p>
        </p:txBody>
      </p:sp>
      <p:sp>
        <p:nvSpPr>
          <p:cNvPr id="18" name="TextBox 17"/>
          <p:cNvSpPr txBox="1"/>
          <p:nvPr/>
        </p:nvSpPr>
        <p:spPr>
          <a:xfrm>
            <a:off x="18951" y="1917245"/>
            <a:ext cx="2898576" cy="3631763"/>
          </a:xfrm>
          <a:prstGeom prst="rect">
            <a:avLst/>
          </a:prstGeom>
          <a:solidFill>
            <a:schemeClr val="accent3">
              <a:lumMod val="20000"/>
              <a:lumOff val="80000"/>
            </a:schemeClr>
          </a:solidFill>
          <a:ln>
            <a:solidFill>
              <a:schemeClr val="accent1"/>
            </a:solidFill>
          </a:ln>
        </p:spPr>
        <p:txBody>
          <a:bodyPr wrap="square" rtlCol="0">
            <a:spAutoFit/>
          </a:bodyPr>
          <a:lstStyle/>
          <a:p>
            <a:r>
              <a:rPr lang="en-GB" sz="1000" dirty="0"/>
              <a:t>Individuals that struggle to demonstrate communication, Socialisation and are resistant to change are believed to have Autistic Spectrum disorder (ASD) which is a brain developmental condition.</a:t>
            </a:r>
          </a:p>
          <a:p>
            <a:r>
              <a:rPr lang="en-GB" sz="1000" dirty="0"/>
              <a:t>All individuals with ASD have similar traits and characteristic barriers, which are:​</a:t>
            </a:r>
          </a:p>
          <a:p>
            <a:r>
              <a:rPr lang="en-GB" sz="1000" dirty="0"/>
              <a:t>1.Social interaction​</a:t>
            </a:r>
          </a:p>
          <a:p>
            <a:r>
              <a:rPr lang="en-GB" sz="1000" dirty="0"/>
              <a:t>2.Communication ​</a:t>
            </a:r>
          </a:p>
          <a:p>
            <a:r>
              <a:rPr lang="en-GB" sz="1000" dirty="0"/>
              <a:t>3.Behaviour and thought process​</a:t>
            </a:r>
          </a:p>
          <a:p>
            <a:r>
              <a:rPr lang="en-GB" sz="1000" dirty="0"/>
              <a:t>(</a:t>
            </a:r>
            <a:r>
              <a:rPr lang="en-GB" sz="1000" dirty="0" err="1"/>
              <a:t>Plimley</a:t>
            </a:r>
            <a:r>
              <a:rPr lang="en-GB" sz="1000" dirty="0"/>
              <a:t> et al. 2007,p.2).</a:t>
            </a:r>
          </a:p>
          <a:p>
            <a:r>
              <a:rPr lang="en-GB" sz="1000" b="1" i="1" u="sng" dirty="0"/>
              <a:t>Autism or Autistic spectrum: </a:t>
            </a:r>
          </a:p>
          <a:p>
            <a:pPr marL="171450" indent="-171450">
              <a:buFont typeface="Arial" panose="020B0604020202020204" pitchFamily="34" charset="0"/>
              <a:buChar char="•"/>
            </a:pPr>
            <a:r>
              <a:rPr lang="en-GB" sz="1000" dirty="0"/>
              <a:t>Autism (classic autism) </a:t>
            </a:r>
          </a:p>
          <a:p>
            <a:pPr marL="171450" indent="-171450">
              <a:buFont typeface="Arial" panose="020B0604020202020204" pitchFamily="34" charset="0"/>
              <a:buChar char="•"/>
            </a:pPr>
            <a:r>
              <a:rPr lang="en-GB" sz="1000" dirty="0"/>
              <a:t>Asperger’s Syndrome disorder (AS)</a:t>
            </a:r>
          </a:p>
          <a:p>
            <a:pPr marL="171450" indent="-171450">
              <a:buFont typeface="Arial" panose="020B0604020202020204" pitchFamily="34" charset="0"/>
              <a:buChar char="•"/>
            </a:pPr>
            <a:r>
              <a:rPr lang="en-GB" sz="1000" dirty="0"/>
              <a:t>High Functioning autism</a:t>
            </a:r>
          </a:p>
          <a:p>
            <a:pPr marL="171450" indent="-171450">
              <a:buFont typeface="Arial" panose="020B0604020202020204" pitchFamily="34" charset="0"/>
              <a:buChar char="•"/>
            </a:pPr>
            <a:r>
              <a:rPr lang="en-GB" sz="1000" dirty="0"/>
              <a:t>Pervasive developmental disorder</a:t>
            </a:r>
          </a:p>
          <a:p>
            <a:pPr marL="171450" indent="-171450">
              <a:buFont typeface="Arial" panose="020B0604020202020204" pitchFamily="34" charset="0"/>
              <a:buChar char="•"/>
            </a:pPr>
            <a:r>
              <a:rPr lang="en-GB" sz="1000" dirty="0" err="1"/>
              <a:t>Rett’s</a:t>
            </a:r>
            <a:r>
              <a:rPr lang="en-GB" sz="1000" dirty="0"/>
              <a:t> syndrome</a:t>
            </a:r>
          </a:p>
          <a:p>
            <a:pPr marL="171450" indent="-171450">
              <a:buFont typeface="Arial" panose="020B0604020202020204" pitchFamily="34" charset="0"/>
              <a:buChar char="•"/>
            </a:pPr>
            <a:r>
              <a:rPr lang="en-GB" sz="1000" dirty="0"/>
              <a:t>Childhood disintegrative disorder (Heller’s syndrome)</a:t>
            </a:r>
          </a:p>
          <a:p>
            <a:pPr marL="171450" indent="-171450">
              <a:buFont typeface="Arial" panose="020B0604020202020204" pitchFamily="34" charset="0"/>
              <a:buChar char="•"/>
            </a:pPr>
            <a:r>
              <a:rPr lang="en-GB" sz="1000" dirty="0"/>
              <a:t>Atypical autism</a:t>
            </a:r>
          </a:p>
          <a:p>
            <a:r>
              <a:rPr lang="en-GB" sz="1000" dirty="0"/>
              <a:t>(Jordan, 2002, p.20).</a:t>
            </a:r>
          </a:p>
          <a:p>
            <a:r>
              <a:rPr lang="en-GB" sz="1000" dirty="0"/>
              <a:t>80,000 children are estimated to be affected with autism (Youth Sport Trust, 2008, P.4).</a:t>
            </a:r>
          </a:p>
        </p:txBody>
      </p:sp>
      <p:sp>
        <p:nvSpPr>
          <p:cNvPr id="19" name="Rectangle 18"/>
          <p:cNvSpPr/>
          <p:nvPr/>
        </p:nvSpPr>
        <p:spPr>
          <a:xfrm>
            <a:off x="18951" y="96363"/>
            <a:ext cx="1421464" cy="2783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What is Autism?</a:t>
            </a:r>
          </a:p>
        </p:txBody>
      </p:sp>
      <p:sp>
        <p:nvSpPr>
          <p:cNvPr id="20" name="Rectangle 19"/>
          <p:cNvSpPr/>
          <p:nvPr/>
        </p:nvSpPr>
        <p:spPr>
          <a:xfrm>
            <a:off x="6344179" y="641382"/>
            <a:ext cx="1837113" cy="2740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Principles for inclusion:</a:t>
            </a:r>
          </a:p>
        </p:txBody>
      </p:sp>
      <p:sp>
        <p:nvSpPr>
          <p:cNvPr id="22" name="TextBox 21"/>
          <p:cNvSpPr txBox="1"/>
          <p:nvPr/>
        </p:nvSpPr>
        <p:spPr>
          <a:xfrm>
            <a:off x="2898575" y="811505"/>
            <a:ext cx="3445604" cy="3000821"/>
          </a:xfrm>
          <a:prstGeom prst="rect">
            <a:avLst/>
          </a:prstGeom>
          <a:solidFill>
            <a:schemeClr val="accent1">
              <a:lumMod val="20000"/>
              <a:lumOff val="80000"/>
            </a:schemeClr>
          </a:solidFill>
        </p:spPr>
        <p:txBody>
          <a:bodyPr wrap="square" rtlCol="0">
            <a:spAutoFit/>
          </a:bodyPr>
          <a:lstStyle/>
          <a:p>
            <a:r>
              <a:rPr lang="en-GB" sz="1050" dirty="0"/>
              <a:t>Asperger’s syndrome (AS) AS is a form of autism that is a brain disorder causing children to think, Act, and react differently compared to the norm/ Hegemony. Children with AS compared to a child with classic autism do not show any delays in language, cognitive impairment or developmental milestones. Children with AS have difficulties in  behaviour, cognitive, social, communication and motor skills., which mean that involving themselves in Physical Education may be extremely challenging, (Webster, 2016,p. 3).</a:t>
            </a:r>
          </a:p>
          <a:p>
            <a:r>
              <a:rPr lang="en-GB" sz="1050" dirty="0"/>
              <a:t>Children with AS can experience a high quality of PE, however this requires:</a:t>
            </a:r>
          </a:p>
          <a:p>
            <a:pPr marL="171450" indent="-171450">
              <a:buFont typeface="Arial" panose="020B0604020202020204" pitchFamily="34" charset="0"/>
              <a:buChar char="•"/>
            </a:pPr>
            <a:r>
              <a:rPr lang="en-GB" sz="1050" dirty="0"/>
              <a:t>Pedagogical approaches</a:t>
            </a:r>
          </a:p>
          <a:p>
            <a:pPr marL="171450" indent="-171450">
              <a:buFont typeface="Arial" panose="020B0604020202020204" pitchFamily="34" charset="0"/>
              <a:buChar char="•"/>
            </a:pPr>
            <a:r>
              <a:rPr lang="en-GB" sz="1050" dirty="0"/>
              <a:t>Appropriate staff training </a:t>
            </a:r>
          </a:p>
          <a:p>
            <a:pPr marL="171450" indent="-171450">
              <a:buFont typeface="Arial" panose="020B0604020202020204" pitchFamily="34" charset="0"/>
              <a:buChar char="•"/>
            </a:pPr>
            <a:r>
              <a:rPr lang="en-GB" sz="1050" dirty="0"/>
              <a:t>Adapting teaching styles and delivery</a:t>
            </a:r>
          </a:p>
          <a:p>
            <a:pPr marL="171450" indent="-171450">
              <a:buFont typeface="Arial" panose="020B0604020202020204" pitchFamily="34" charset="0"/>
              <a:buChar char="•"/>
            </a:pPr>
            <a:r>
              <a:rPr lang="en-GB" sz="1050" dirty="0"/>
              <a:t>Including intervention strategies</a:t>
            </a:r>
          </a:p>
          <a:p>
            <a:pPr marL="171450" indent="-171450">
              <a:buFont typeface="Arial" panose="020B0604020202020204" pitchFamily="34" charset="0"/>
              <a:buChar char="•"/>
            </a:pPr>
            <a:r>
              <a:rPr lang="en-GB" sz="1050" dirty="0"/>
              <a:t>Educating peer awareness. </a:t>
            </a:r>
          </a:p>
          <a:p>
            <a:r>
              <a:rPr lang="en-GB" sz="1050" dirty="0"/>
              <a:t>(Lamb, et.al.2014).</a:t>
            </a:r>
          </a:p>
        </p:txBody>
      </p:sp>
      <p:sp>
        <p:nvSpPr>
          <p:cNvPr id="23" name="Rectangle 22"/>
          <p:cNvSpPr/>
          <p:nvPr/>
        </p:nvSpPr>
        <p:spPr>
          <a:xfrm>
            <a:off x="2914227" y="578409"/>
            <a:ext cx="2316779" cy="2528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Asperger’s in Physical Education.</a:t>
            </a:r>
          </a:p>
        </p:txBody>
      </p:sp>
      <p:pic>
        <p:nvPicPr>
          <p:cNvPr id="24" name="Picture 23"/>
          <p:cNvPicPr>
            <a:picLocks noChangeAspect="1"/>
          </p:cNvPicPr>
          <p:nvPr/>
        </p:nvPicPr>
        <p:blipFill>
          <a:blip r:embed="rId2"/>
          <a:stretch>
            <a:fillRect/>
          </a:stretch>
        </p:blipFill>
        <p:spPr>
          <a:xfrm>
            <a:off x="6210791" y="4005314"/>
            <a:ext cx="6026024" cy="2574912"/>
          </a:xfrm>
          <a:prstGeom prst="rect">
            <a:avLst/>
          </a:prstGeom>
          <a:ln>
            <a:solidFill>
              <a:schemeClr val="bg1"/>
            </a:solidFill>
          </a:ln>
        </p:spPr>
      </p:pic>
      <p:pic>
        <p:nvPicPr>
          <p:cNvPr id="27" name="Picture 26"/>
          <p:cNvPicPr>
            <a:picLocks noChangeAspect="1"/>
          </p:cNvPicPr>
          <p:nvPr/>
        </p:nvPicPr>
        <p:blipFill>
          <a:blip r:embed="rId3"/>
          <a:stretch>
            <a:fillRect/>
          </a:stretch>
        </p:blipFill>
        <p:spPr>
          <a:xfrm>
            <a:off x="9949177" y="64449"/>
            <a:ext cx="1873773" cy="735629"/>
          </a:xfrm>
          <a:prstGeom prst="rect">
            <a:avLst/>
          </a:prstGeom>
        </p:spPr>
      </p:pic>
      <p:sp>
        <p:nvSpPr>
          <p:cNvPr id="28" name="TextBox 27"/>
          <p:cNvSpPr txBox="1"/>
          <p:nvPr/>
        </p:nvSpPr>
        <p:spPr>
          <a:xfrm>
            <a:off x="10552710" y="662954"/>
            <a:ext cx="1639290" cy="246221"/>
          </a:xfrm>
          <a:prstGeom prst="rect">
            <a:avLst/>
          </a:prstGeom>
          <a:noFill/>
        </p:spPr>
        <p:txBody>
          <a:bodyPr wrap="square" rtlCol="0">
            <a:spAutoFit/>
          </a:bodyPr>
          <a:lstStyle/>
          <a:p>
            <a:r>
              <a:rPr lang="en-GB" sz="1000" dirty="0"/>
              <a:t>Anne Chinnick</a:t>
            </a:r>
          </a:p>
        </p:txBody>
      </p:sp>
      <p:sp>
        <p:nvSpPr>
          <p:cNvPr id="2" name="TextBox 1"/>
          <p:cNvSpPr txBox="1"/>
          <p:nvPr/>
        </p:nvSpPr>
        <p:spPr>
          <a:xfrm>
            <a:off x="6628540" y="6531941"/>
            <a:ext cx="5194410" cy="523220"/>
          </a:xfrm>
          <a:prstGeom prst="rect">
            <a:avLst/>
          </a:prstGeom>
          <a:noFill/>
        </p:spPr>
        <p:txBody>
          <a:bodyPr wrap="square" rtlCol="0">
            <a:spAutoFit/>
          </a:bodyPr>
          <a:lstStyle/>
          <a:p>
            <a:r>
              <a:rPr lang="en-GB" sz="1000" dirty="0"/>
              <a:t>(</a:t>
            </a:r>
            <a:r>
              <a:rPr lang="en-GB" sz="1000" dirty="0" err="1"/>
              <a:t>Simposon</a:t>
            </a:r>
            <a:r>
              <a:rPr lang="en-GB" sz="1000" dirty="0"/>
              <a:t>, </a:t>
            </a:r>
            <a:r>
              <a:rPr lang="en-GB" sz="1000" dirty="0" err="1"/>
              <a:t>Et,al</a:t>
            </a:r>
            <a:r>
              <a:rPr lang="en-GB" sz="1000" dirty="0"/>
              <a:t>. 2010)  (Youth Sport Trust, 2008, p.24)  (Barton,1993) (Evans 2014,p.321).</a:t>
            </a:r>
          </a:p>
          <a:p>
            <a:endParaRPr lang="en-GB" dirty="0"/>
          </a:p>
        </p:txBody>
      </p:sp>
      <p:pic>
        <p:nvPicPr>
          <p:cNvPr id="4" name="Picture 3"/>
          <p:cNvPicPr>
            <a:picLocks noChangeAspect="1"/>
          </p:cNvPicPr>
          <p:nvPr/>
        </p:nvPicPr>
        <p:blipFill>
          <a:blip r:embed="rId4"/>
          <a:stretch>
            <a:fillRect/>
          </a:stretch>
        </p:blipFill>
        <p:spPr>
          <a:xfrm>
            <a:off x="2572471" y="6136525"/>
            <a:ext cx="3540946" cy="721475"/>
          </a:xfrm>
          <a:prstGeom prst="rect">
            <a:avLst/>
          </a:prstGeom>
        </p:spPr>
      </p:pic>
      <p:pic>
        <p:nvPicPr>
          <p:cNvPr id="5" name="Picture 4"/>
          <p:cNvPicPr>
            <a:picLocks noChangeAspect="1"/>
          </p:cNvPicPr>
          <p:nvPr/>
        </p:nvPicPr>
        <p:blipFill>
          <a:blip r:embed="rId5"/>
          <a:stretch>
            <a:fillRect/>
          </a:stretch>
        </p:blipFill>
        <p:spPr>
          <a:xfrm>
            <a:off x="30692" y="386884"/>
            <a:ext cx="2890417" cy="1540329"/>
          </a:xfrm>
          <a:prstGeom prst="rect">
            <a:avLst/>
          </a:prstGeom>
        </p:spPr>
      </p:pic>
      <p:sp>
        <p:nvSpPr>
          <p:cNvPr id="6" name="Rectangle 5"/>
          <p:cNvSpPr/>
          <p:nvPr/>
        </p:nvSpPr>
        <p:spPr>
          <a:xfrm>
            <a:off x="792606" y="1701358"/>
            <a:ext cx="1353256" cy="230832"/>
          </a:xfrm>
          <a:prstGeom prst="rect">
            <a:avLst/>
          </a:prstGeom>
        </p:spPr>
        <p:txBody>
          <a:bodyPr wrap="none">
            <a:spAutoFit/>
          </a:bodyPr>
          <a:lstStyle/>
          <a:p>
            <a:r>
              <a:rPr lang="en-GB" sz="900" dirty="0"/>
              <a:t>Edenfutures.org. (2018). </a:t>
            </a:r>
          </a:p>
        </p:txBody>
      </p:sp>
      <p:pic>
        <p:nvPicPr>
          <p:cNvPr id="25" name="Picture 24">
            <a:extLst>
              <a:ext uri="{FF2B5EF4-FFF2-40B4-BE49-F238E27FC236}">
                <a16:creationId xmlns:a16="http://schemas.microsoft.com/office/drawing/2014/main" id="{995C1574-0C12-B54D-9BD6-FB54FFD4E1D2}"/>
              </a:ext>
            </a:extLst>
          </p:cNvPr>
          <p:cNvPicPr>
            <a:picLocks noChangeAspect="1"/>
          </p:cNvPicPr>
          <p:nvPr/>
        </p:nvPicPr>
        <p:blipFill>
          <a:blip r:embed="rId6"/>
          <a:stretch>
            <a:fillRect/>
          </a:stretch>
        </p:blipFill>
        <p:spPr>
          <a:xfrm>
            <a:off x="2906401" y="3744867"/>
            <a:ext cx="3429952" cy="2391695"/>
          </a:xfrm>
          <a:prstGeom prst="rect">
            <a:avLst/>
          </a:prstGeom>
        </p:spPr>
      </p:pic>
      <p:sp>
        <p:nvSpPr>
          <p:cNvPr id="3" name="TextBox 2">
            <a:extLst>
              <a:ext uri="{FF2B5EF4-FFF2-40B4-BE49-F238E27FC236}">
                <a16:creationId xmlns:a16="http://schemas.microsoft.com/office/drawing/2014/main" id="{BC8EFA25-01AF-F940-B1EE-0F3382E65EC1}"/>
              </a:ext>
            </a:extLst>
          </p:cNvPr>
          <p:cNvSpPr txBox="1"/>
          <p:nvPr/>
        </p:nvSpPr>
        <p:spPr>
          <a:xfrm>
            <a:off x="3784134" y="5841198"/>
            <a:ext cx="2329283" cy="253916"/>
          </a:xfrm>
          <a:prstGeom prst="rect">
            <a:avLst/>
          </a:prstGeom>
          <a:noFill/>
        </p:spPr>
        <p:txBody>
          <a:bodyPr wrap="square" rtlCol="0">
            <a:spAutoFit/>
          </a:bodyPr>
          <a:lstStyle/>
          <a:p>
            <a:r>
              <a:rPr lang="en-US" sz="1050" dirty="0"/>
              <a:t>(Youth Sport Trust, 2008,p.6).</a:t>
            </a:r>
          </a:p>
        </p:txBody>
      </p:sp>
      <p:sp>
        <p:nvSpPr>
          <p:cNvPr id="7" name="TextBox 6">
            <a:extLst>
              <a:ext uri="{FF2B5EF4-FFF2-40B4-BE49-F238E27FC236}">
                <a16:creationId xmlns:a16="http://schemas.microsoft.com/office/drawing/2014/main" id="{5CB44AAC-CA02-D448-AB10-884AD66B897B}"/>
              </a:ext>
            </a:extLst>
          </p:cNvPr>
          <p:cNvSpPr txBox="1"/>
          <p:nvPr/>
        </p:nvSpPr>
        <p:spPr>
          <a:xfrm>
            <a:off x="10802084" y="5656432"/>
            <a:ext cx="1140542" cy="507831"/>
          </a:xfrm>
          <a:prstGeom prst="rect">
            <a:avLst/>
          </a:prstGeom>
          <a:noFill/>
          <a:ln>
            <a:solidFill>
              <a:schemeClr val="accent1"/>
            </a:solidFill>
          </a:ln>
        </p:spPr>
        <p:txBody>
          <a:bodyPr wrap="square" rtlCol="0">
            <a:spAutoFit/>
          </a:bodyPr>
          <a:lstStyle/>
          <a:p>
            <a:r>
              <a:rPr lang="en-US" sz="900" dirty="0"/>
              <a:t>(ITT) and (CPD) courses for teachers.</a:t>
            </a:r>
          </a:p>
        </p:txBody>
      </p:sp>
    </p:spTree>
    <p:extLst>
      <p:ext uri="{BB962C8B-B14F-4D97-AF65-F5344CB8AC3E}">
        <p14:creationId xmlns:p14="http://schemas.microsoft.com/office/powerpoint/2010/main" val="297105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01521" y="386366"/>
            <a:ext cx="9766479" cy="4871434"/>
          </a:xfrm>
        </p:spPr>
        <p:txBody>
          <a:bodyPr>
            <a:normAutofit/>
          </a:bodyPr>
          <a:lstStyle/>
          <a:p>
            <a:r>
              <a:rPr lang="en-GB" dirty="0"/>
              <a:t>References:</a:t>
            </a:r>
          </a:p>
          <a:p>
            <a:pPr algn="l"/>
            <a:r>
              <a:rPr lang="en-GB" sz="1200" dirty="0">
                <a:latin typeface="Times New Roman" panose="02020603050405020304" pitchFamily="18" charset="0"/>
                <a:cs typeface="Times New Roman" panose="02020603050405020304" pitchFamily="18" charset="0"/>
              </a:rPr>
              <a:t>Barton, L. (1993) ‘Disability, empowerment and physical education’, in J. Evans (Ed.) Equality. </a:t>
            </a:r>
            <a:r>
              <a:rPr lang="en-GB" sz="1200" i="1" dirty="0">
                <a:latin typeface="Times New Roman" panose="02020603050405020304" pitchFamily="18" charset="0"/>
                <a:cs typeface="Times New Roman" panose="02020603050405020304" pitchFamily="18" charset="0"/>
              </a:rPr>
              <a:t>Education and physical education. </a:t>
            </a:r>
            <a:r>
              <a:rPr lang="en-GB" sz="1200" dirty="0">
                <a:latin typeface="Times New Roman" panose="02020603050405020304" pitchFamily="18" charset="0"/>
                <a:cs typeface="Times New Roman" panose="02020603050405020304" pitchFamily="18" charset="0"/>
              </a:rPr>
              <a:t>London: The Falmer Press, p. 43-45. </a:t>
            </a:r>
          </a:p>
          <a:p>
            <a:pPr algn="l"/>
            <a:r>
              <a:rPr lang="en-GB" sz="1200" dirty="0" err="1">
                <a:latin typeface="Times New Roman" panose="02020603050405020304" pitchFamily="18" charset="0"/>
                <a:cs typeface="Times New Roman" panose="02020603050405020304" pitchFamily="18" charset="0"/>
              </a:rPr>
              <a:t>Edenfutures.org</a:t>
            </a:r>
            <a:r>
              <a:rPr lang="en-GB" sz="1200" dirty="0">
                <a:latin typeface="Times New Roman" panose="02020603050405020304" pitchFamily="18" charset="0"/>
                <a:cs typeface="Times New Roman" panose="02020603050405020304" pitchFamily="18" charset="0"/>
              </a:rPr>
              <a:t>. (2018). Autistic Spectrum Disorders. Available at: https://</a:t>
            </a:r>
            <a:r>
              <a:rPr lang="en-GB" sz="1200" dirty="0" err="1">
                <a:latin typeface="Times New Roman" panose="02020603050405020304" pitchFamily="18" charset="0"/>
                <a:cs typeface="Times New Roman" panose="02020603050405020304" pitchFamily="18" charset="0"/>
              </a:rPr>
              <a:t>www.edenfutures.org</a:t>
            </a:r>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wp</a:t>
            </a:r>
            <a:r>
              <a:rPr lang="en-GB" sz="1200" dirty="0">
                <a:latin typeface="Times New Roman" panose="02020603050405020304" pitchFamily="18" charset="0"/>
                <a:cs typeface="Times New Roman" panose="02020603050405020304" pitchFamily="18" charset="0"/>
              </a:rPr>
              <a:t>-content/uploads/2016/09/autistic-</a:t>
            </a:r>
            <a:r>
              <a:rPr lang="en-GB" sz="1200" dirty="0" err="1">
                <a:latin typeface="Times New Roman" panose="02020603050405020304" pitchFamily="18" charset="0"/>
                <a:cs typeface="Times New Roman" panose="02020603050405020304" pitchFamily="18" charset="0"/>
              </a:rPr>
              <a:t>spectrum.png</a:t>
            </a:r>
            <a:r>
              <a:rPr lang="en-GB" sz="1200" dirty="0">
                <a:latin typeface="Times New Roman" panose="02020603050405020304" pitchFamily="18" charset="0"/>
                <a:cs typeface="Times New Roman" panose="02020603050405020304" pitchFamily="18" charset="0"/>
              </a:rPr>
              <a:t> (Accessed 1 Nov. 2018).</a:t>
            </a:r>
          </a:p>
          <a:p>
            <a:pPr algn="l"/>
            <a:r>
              <a:rPr lang="en-GB" sz="1200" dirty="0">
                <a:latin typeface="Times New Roman" panose="02020603050405020304" pitchFamily="18" charset="0"/>
                <a:cs typeface="Times New Roman" panose="02020603050405020304" pitchFamily="18" charset="0"/>
              </a:rPr>
              <a:t>Evans, J (2014) ‘Equality and Inclusion for Physical Education PLC’, in European Physical Education Review: Vol. 20(3) pp. 319-334. Loughborough University: Sage publications, p,329.</a:t>
            </a:r>
          </a:p>
          <a:p>
            <a:pPr algn="l"/>
            <a:r>
              <a:rPr lang="en-GB" sz="1200" dirty="0">
                <a:latin typeface="Times New Roman" panose="02020603050405020304" pitchFamily="18" charset="0"/>
                <a:cs typeface="Times New Roman" panose="02020603050405020304" pitchFamily="18" charset="0"/>
              </a:rPr>
              <a:t>Jordan. R (2002) ‘Autistic spectrum Disorders in the early years’ </a:t>
            </a:r>
            <a:r>
              <a:rPr lang="en-GB" sz="1200" i="1" dirty="0">
                <a:latin typeface="Times New Roman" panose="02020603050405020304" pitchFamily="18" charset="0"/>
                <a:cs typeface="Times New Roman" panose="02020603050405020304" pitchFamily="18" charset="0"/>
              </a:rPr>
              <a:t>A Guide for Practitioners and Parents, p.20.</a:t>
            </a:r>
            <a:endParaRPr lang="en-GB" sz="1200" dirty="0">
              <a:latin typeface="Times New Roman" panose="02020603050405020304" pitchFamily="18" charset="0"/>
              <a:cs typeface="Times New Roman" panose="02020603050405020304" pitchFamily="18" charset="0"/>
            </a:endParaRPr>
          </a:p>
          <a:p>
            <a:pPr algn="l"/>
            <a:r>
              <a:rPr lang="en-GB" sz="1200" dirty="0" err="1">
                <a:latin typeface="Times New Roman" panose="02020603050405020304" pitchFamily="18" charset="0"/>
                <a:cs typeface="Times New Roman" panose="02020603050405020304" pitchFamily="18" charset="0"/>
              </a:rPr>
              <a:t>Plimley,L.,Bowen</a:t>
            </a:r>
            <a:r>
              <a:rPr lang="en-GB" sz="1200" dirty="0">
                <a:latin typeface="Times New Roman" panose="02020603050405020304" pitchFamily="18" charset="0"/>
                <a:cs typeface="Times New Roman" panose="02020603050405020304" pitchFamily="18" charset="0"/>
              </a:rPr>
              <a:t>, M., Morgan, H. (2007) Autistic Spectrum Disorders in the Early years. London: Paul Chapman.</a:t>
            </a:r>
          </a:p>
          <a:p>
            <a:pPr algn="l"/>
            <a:r>
              <a:rPr lang="en-GB" sz="1200" dirty="0" err="1">
                <a:latin typeface="Times New Roman" panose="02020603050405020304" pitchFamily="18" charset="0"/>
                <a:cs typeface="Times New Roman" panose="02020603050405020304" pitchFamily="18" charset="0"/>
              </a:rPr>
              <a:t>Simpson,C</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Gaus.M</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Garcia.M</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Williams.J</a:t>
            </a:r>
            <a:r>
              <a:rPr lang="en-GB" sz="1200" dirty="0">
                <a:latin typeface="Times New Roman" panose="02020603050405020304" pitchFamily="18" charset="0"/>
                <a:cs typeface="Times New Roman" panose="02020603050405020304" pitchFamily="18" charset="0"/>
              </a:rPr>
              <a:t>. (2010) ‘Physical Education and Implications for students with Asperger’s Syndrome’, </a:t>
            </a:r>
            <a:r>
              <a:rPr lang="en-GB" sz="1200" i="1" dirty="0">
                <a:latin typeface="Times New Roman" panose="02020603050405020304" pitchFamily="18" charset="0"/>
                <a:cs typeface="Times New Roman" panose="02020603050405020304" pitchFamily="18" charset="0"/>
              </a:rPr>
              <a:t>Teaching Exceptional Children,</a:t>
            </a:r>
            <a:r>
              <a:rPr lang="en-GB" sz="1200" dirty="0">
                <a:latin typeface="Times New Roman" panose="02020603050405020304" pitchFamily="18" charset="0"/>
                <a:cs typeface="Times New Roman" panose="02020603050405020304" pitchFamily="18" charset="0"/>
              </a:rPr>
              <a:t> Vol.42(6) pp.48-56.</a:t>
            </a:r>
          </a:p>
          <a:p>
            <a:pPr algn="l"/>
            <a:r>
              <a:rPr lang="en-GB" sz="1200" dirty="0">
                <a:latin typeface="Times New Roman" panose="02020603050405020304" pitchFamily="18" charset="0"/>
                <a:cs typeface="Times New Roman" panose="02020603050405020304" pitchFamily="18" charset="0"/>
              </a:rPr>
              <a:t>The National Curriculum (1999) ‘Handbook for Primary Teachers in England’ </a:t>
            </a:r>
            <a:r>
              <a:rPr lang="en-GB" sz="1200" i="1" dirty="0">
                <a:latin typeface="Times New Roman" panose="02020603050405020304" pitchFamily="18" charset="0"/>
                <a:cs typeface="Times New Roman" panose="02020603050405020304" pitchFamily="18" charset="0"/>
              </a:rPr>
              <a:t>Department for education and employment, </a:t>
            </a:r>
            <a:r>
              <a:rPr lang="en-GB" sz="1200" dirty="0">
                <a:latin typeface="Times New Roman" panose="02020603050405020304" pitchFamily="18" charset="0"/>
                <a:cs typeface="Times New Roman" panose="02020603050405020304" pitchFamily="18" charset="0"/>
              </a:rPr>
              <a:t>London: DFEE.</a:t>
            </a:r>
          </a:p>
          <a:p>
            <a:pPr algn="l"/>
            <a:r>
              <a:rPr lang="en-GB" sz="1200" dirty="0">
                <a:latin typeface="Times New Roman" panose="02020603050405020304" pitchFamily="18" charset="0"/>
                <a:cs typeface="Times New Roman" panose="02020603050405020304" pitchFamily="18" charset="0"/>
              </a:rPr>
              <a:t>Webster, A. (2016) Autism, sport and Physical activity, London: The National Autistic Society.</a:t>
            </a:r>
          </a:p>
          <a:p>
            <a:pPr algn="l"/>
            <a:r>
              <a:rPr lang="en-GB" sz="1200" dirty="0">
                <a:latin typeface="Times New Roman" panose="02020603050405020304" pitchFamily="18" charset="0"/>
                <a:cs typeface="Times New Roman" panose="02020603050405020304" pitchFamily="18" charset="0"/>
              </a:rPr>
              <a:t>Welsh Government, (2018), Additional learning needs transformation programme,p.2.</a:t>
            </a:r>
          </a:p>
          <a:p>
            <a:pPr algn="l"/>
            <a:r>
              <a:rPr lang="en-GB" sz="1200" dirty="0">
                <a:latin typeface="Times New Roman" panose="02020603050405020304" pitchFamily="18" charset="0"/>
                <a:cs typeface="Times New Roman" panose="02020603050405020304" pitchFamily="18" charset="0"/>
              </a:rPr>
              <a:t>Youth Sport Trust (2008) High Quality Physical Education for Pupils with Autism, Loughborough: The National Autistic Society.</a:t>
            </a:r>
          </a:p>
          <a:p>
            <a:pPr marL="742950" lvl="1" indent="-285750" algn="l">
              <a:buFont typeface="Arial" panose="020B0604020202020204" pitchFamily="34" charset="0"/>
              <a:buChar char="•"/>
            </a:pPr>
            <a:endParaRPr lang="en-GB" sz="3400" dirty="0"/>
          </a:p>
          <a:p>
            <a:pPr marL="285750" indent="-285750" algn="l">
              <a:buFont typeface="Arial" panose="020B0604020202020204" pitchFamily="34" charset="0"/>
              <a:buChar char="•"/>
            </a:pPr>
            <a:endParaRPr lang="en-GB" sz="1400" dirty="0"/>
          </a:p>
        </p:txBody>
      </p:sp>
    </p:spTree>
    <p:extLst>
      <p:ext uri="{BB962C8B-B14F-4D97-AF65-F5344CB8AC3E}">
        <p14:creationId xmlns:p14="http://schemas.microsoft.com/office/powerpoint/2010/main" val="370144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6BAB2A6-42E1-084E-BFD5-62FE964CBDE9}"/>
              </a:ext>
            </a:extLst>
          </p:cNvPr>
          <p:cNvGraphicFramePr>
            <a:graphicFrameLocks noGrp="1"/>
          </p:cNvGraphicFramePr>
          <p:nvPr>
            <p:ph idx="1"/>
            <p:extLst>
              <p:ext uri="{D42A27DB-BD31-4B8C-83A1-F6EECF244321}">
                <p14:modId xmlns:p14="http://schemas.microsoft.com/office/powerpoint/2010/main" val="3626400500"/>
              </p:ext>
            </p:extLst>
          </p:nvPr>
        </p:nvGraphicFramePr>
        <p:xfrm>
          <a:off x="68826" y="9832"/>
          <a:ext cx="11897028" cy="7860694"/>
        </p:xfrm>
        <a:graphic>
          <a:graphicData uri="http://schemas.openxmlformats.org/drawingml/2006/table">
            <a:tbl>
              <a:tblPr>
                <a:tableStyleId>{5C22544A-7EE6-4342-B048-85BDC9FD1C3A}</a:tableStyleId>
              </a:tblPr>
              <a:tblGrid>
                <a:gridCol w="2464658">
                  <a:extLst>
                    <a:ext uri="{9D8B030D-6E8A-4147-A177-3AD203B41FA5}">
                      <a16:colId xmlns:a16="http://schemas.microsoft.com/office/drawing/2014/main" val="250148923"/>
                    </a:ext>
                  </a:extLst>
                </a:gridCol>
                <a:gridCol w="192295">
                  <a:extLst>
                    <a:ext uri="{9D8B030D-6E8A-4147-A177-3AD203B41FA5}">
                      <a16:colId xmlns:a16="http://schemas.microsoft.com/office/drawing/2014/main" val="1412875853"/>
                    </a:ext>
                  </a:extLst>
                </a:gridCol>
                <a:gridCol w="192295">
                  <a:extLst>
                    <a:ext uri="{9D8B030D-6E8A-4147-A177-3AD203B41FA5}">
                      <a16:colId xmlns:a16="http://schemas.microsoft.com/office/drawing/2014/main" val="130660398"/>
                    </a:ext>
                  </a:extLst>
                </a:gridCol>
                <a:gridCol w="1127006">
                  <a:extLst>
                    <a:ext uri="{9D8B030D-6E8A-4147-A177-3AD203B41FA5}">
                      <a16:colId xmlns:a16="http://schemas.microsoft.com/office/drawing/2014/main" val="3573268878"/>
                    </a:ext>
                  </a:extLst>
                </a:gridCol>
                <a:gridCol w="1127006">
                  <a:extLst>
                    <a:ext uri="{9D8B030D-6E8A-4147-A177-3AD203B41FA5}">
                      <a16:colId xmlns:a16="http://schemas.microsoft.com/office/drawing/2014/main" val="3259643469"/>
                    </a:ext>
                  </a:extLst>
                </a:gridCol>
                <a:gridCol w="1128075">
                  <a:extLst>
                    <a:ext uri="{9D8B030D-6E8A-4147-A177-3AD203B41FA5}">
                      <a16:colId xmlns:a16="http://schemas.microsoft.com/office/drawing/2014/main" val="1012760214"/>
                    </a:ext>
                  </a:extLst>
                </a:gridCol>
                <a:gridCol w="192295">
                  <a:extLst>
                    <a:ext uri="{9D8B030D-6E8A-4147-A177-3AD203B41FA5}">
                      <a16:colId xmlns:a16="http://schemas.microsoft.com/office/drawing/2014/main" val="1006657819"/>
                    </a:ext>
                  </a:extLst>
                </a:gridCol>
                <a:gridCol w="1128075">
                  <a:extLst>
                    <a:ext uri="{9D8B030D-6E8A-4147-A177-3AD203B41FA5}">
                      <a16:colId xmlns:a16="http://schemas.microsoft.com/office/drawing/2014/main" val="1501750834"/>
                    </a:ext>
                  </a:extLst>
                </a:gridCol>
                <a:gridCol w="1127006">
                  <a:extLst>
                    <a:ext uri="{9D8B030D-6E8A-4147-A177-3AD203B41FA5}">
                      <a16:colId xmlns:a16="http://schemas.microsoft.com/office/drawing/2014/main" val="1556888729"/>
                    </a:ext>
                  </a:extLst>
                </a:gridCol>
                <a:gridCol w="1128075">
                  <a:extLst>
                    <a:ext uri="{9D8B030D-6E8A-4147-A177-3AD203B41FA5}">
                      <a16:colId xmlns:a16="http://schemas.microsoft.com/office/drawing/2014/main" val="2204432806"/>
                    </a:ext>
                  </a:extLst>
                </a:gridCol>
                <a:gridCol w="192295">
                  <a:extLst>
                    <a:ext uri="{9D8B030D-6E8A-4147-A177-3AD203B41FA5}">
                      <a16:colId xmlns:a16="http://schemas.microsoft.com/office/drawing/2014/main" val="3681986002"/>
                    </a:ext>
                  </a:extLst>
                </a:gridCol>
                <a:gridCol w="1128075">
                  <a:extLst>
                    <a:ext uri="{9D8B030D-6E8A-4147-A177-3AD203B41FA5}">
                      <a16:colId xmlns:a16="http://schemas.microsoft.com/office/drawing/2014/main" val="2154899149"/>
                    </a:ext>
                  </a:extLst>
                </a:gridCol>
                <a:gridCol w="769872">
                  <a:extLst>
                    <a:ext uri="{9D8B030D-6E8A-4147-A177-3AD203B41FA5}">
                      <a16:colId xmlns:a16="http://schemas.microsoft.com/office/drawing/2014/main" val="3748057916"/>
                    </a:ext>
                  </a:extLst>
                </a:gridCol>
              </a:tblGrid>
              <a:tr h="106558">
                <a:tc gridSpan="13">
                  <a:txBody>
                    <a:bodyPr/>
                    <a:lstStyle/>
                    <a:p>
                      <a:pPr>
                        <a:lnSpc>
                          <a:spcPct val="115000"/>
                        </a:lnSpc>
                        <a:spcBef>
                          <a:spcPts val="200"/>
                        </a:spcBef>
                        <a:spcAft>
                          <a:spcPts val="0"/>
                        </a:spcAft>
                      </a:pPr>
                      <a:r>
                        <a:rPr lang="en-GB" sz="1200">
                          <a:effectLst/>
                        </a:rPr>
                        <a:t>Personal Evaluation – to support your academic progress please complete the section below BEFORE submitting your work.</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503672267"/>
                  </a:ext>
                </a:extLst>
              </a:tr>
              <a:tr h="219269">
                <a:tc gridSpan="3">
                  <a:txBody>
                    <a:bodyPr/>
                    <a:lstStyle/>
                    <a:p>
                      <a:pPr>
                        <a:lnSpc>
                          <a:spcPct val="115000"/>
                        </a:lnSpc>
                        <a:spcBef>
                          <a:spcPts val="200"/>
                        </a:spcBef>
                        <a:spcAft>
                          <a:spcPts val="0"/>
                        </a:spcAft>
                      </a:pPr>
                      <a:r>
                        <a:rPr lang="en-GB" sz="1200" dirty="0">
                          <a:effectLst/>
                        </a:rPr>
                        <a:t>What do you consider to be the best aspects of this work?</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gridSpan="10">
                  <a:txBody>
                    <a:bodyPr/>
                    <a:lstStyle/>
                    <a:p>
                      <a:pPr>
                        <a:lnSpc>
                          <a:spcPct val="115000"/>
                        </a:lnSpc>
                        <a:spcBef>
                          <a:spcPts val="200"/>
                        </a:spcBef>
                        <a:spcAft>
                          <a:spcPts val="0"/>
                        </a:spcAft>
                      </a:pPr>
                      <a:r>
                        <a:rPr lang="en-GB" sz="1200" dirty="0">
                          <a:effectLst/>
                        </a:rPr>
                        <a:t> I believe that my </a:t>
                      </a:r>
                      <a:r>
                        <a:rPr lang="en-GB" sz="1200" dirty="0" err="1">
                          <a:effectLst/>
                        </a:rPr>
                        <a:t>Eposter</a:t>
                      </a:r>
                      <a:r>
                        <a:rPr lang="en-GB" sz="1200" dirty="0">
                          <a:effectLst/>
                        </a:rPr>
                        <a:t> is professional, including appropriate information and strategies regarding my chosen barrier. I feel that </a:t>
                      </a:r>
                      <a:r>
                        <a:rPr lang="en-GB" sz="1200" dirty="0" err="1">
                          <a:effectLst/>
                        </a:rPr>
                        <a:t>Eposters</a:t>
                      </a:r>
                      <a:r>
                        <a:rPr lang="en-GB" sz="1200" dirty="0">
                          <a:effectLst/>
                        </a:rPr>
                        <a:t> typically have to include lots of information for the reader to have gained knowledge in the subject which is what I feel it does. I have produced some diagrams noting the keys points which is more reader friendly and breaks up the poster and is aesthetically pleasing.</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991282853"/>
                  </a:ext>
                </a:extLst>
              </a:tr>
              <a:tr h="332481">
                <a:tc gridSpan="3">
                  <a:txBody>
                    <a:bodyPr/>
                    <a:lstStyle/>
                    <a:p>
                      <a:pPr>
                        <a:lnSpc>
                          <a:spcPct val="115000"/>
                        </a:lnSpc>
                        <a:spcBef>
                          <a:spcPts val="200"/>
                        </a:spcBef>
                        <a:spcAft>
                          <a:spcPts val="0"/>
                        </a:spcAft>
                      </a:pPr>
                      <a:r>
                        <a:rPr lang="en-GB" sz="1200">
                          <a:effectLst/>
                        </a:rPr>
                        <a:t>Which aspects do you consider could have been improved in this piece of work?</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gridSpan="10">
                  <a:txBody>
                    <a:bodyPr/>
                    <a:lstStyle/>
                    <a:p>
                      <a:pPr>
                        <a:lnSpc>
                          <a:spcPct val="115000"/>
                        </a:lnSpc>
                        <a:spcBef>
                          <a:spcPts val="200"/>
                        </a:spcBef>
                        <a:spcAft>
                          <a:spcPts val="0"/>
                        </a:spcAft>
                      </a:pPr>
                      <a:r>
                        <a:rPr lang="en-GB" sz="1200" dirty="0">
                          <a:effectLst/>
                        </a:rPr>
                        <a:t> I was unsure if to use a typical </a:t>
                      </a:r>
                      <a:r>
                        <a:rPr lang="en-GB" sz="1200" dirty="0" err="1">
                          <a:effectLst/>
                        </a:rPr>
                        <a:t>Eposter</a:t>
                      </a:r>
                      <a:r>
                        <a:rPr lang="en-GB" sz="1200" dirty="0">
                          <a:effectLst/>
                        </a:rPr>
                        <a:t> layout including a mass amount of information or to make the poster more simple. However I have completed this work to the best of my ability and I hope that the information on the </a:t>
                      </a:r>
                      <a:r>
                        <a:rPr lang="en-GB" sz="1200" dirty="0" err="1">
                          <a:effectLst/>
                        </a:rPr>
                        <a:t>Eposter</a:t>
                      </a:r>
                      <a:r>
                        <a:rPr lang="en-GB" sz="1200" dirty="0">
                          <a:effectLst/>
                        </a:rPr>
                        <a:t> is sufficient and appropriate. </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93726710"/>
                  </a:ext>
                </a:extLst>
              </a:tr>
              <a:tr h="332481">
                <a:tc gridSpan="3">
                  <a:txBody>
                    <a:bodyPr/>
                    <a:lstStyle/>
                    <a:p>
                      <a:pPr>
                        <a:lnSpc>
                          <a:spcPct val="115000"/>
                        </a:lnSpc>
                        <a:spcBef>
                          <a:spcPts val="200"/>
                        </a:spcBef>
                        <a:spcAft>
                          <a:spcPts val="0"/>
                        </a:spcAft>
                      </a:pPr>
                      <a:r>
                        <a:rPr lang="en-GB" sz="1200" dirty="0">
                          <a:effectLst/>
                        </a:rPr>
                        <a:t>What have you found most satisfying whilst undertaking this submission?</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gridSpan="10">
                  <a:txBody>
                    <a:bodyPr/>
                    <a:lstStyle/>
                    <a:p>
                      <a:pPr>
                        <a:lnSpc>
                          <a:spcPct val="115000"/>
                        </a:lnSpc>
                        <a:spcBef>
                          <a:spcPts val="200"/>
                        </a:spcBef>
                        <a:spcAft>
                          <a:spcPts val="0"/>
                        </a:spcAft>
                      </a:pPr>
                      <a:r>
                        <a:rPr lang="en-GB" sz="1200" dirty="0">
                          <a:effectLst/>
                        </a:rPr>
                        <a:t> I thoroughly enjoyed the background reading leading up to the completion of my </a:t>
                      </a:r>
                      <a:r>
                        <a:rPr lang="en-GB" sz="1200" dirty="0" err="1">
                          <a:effectLst/>
                        </a:rPr>
                        <a:t>Eposter</a:t>
                      </a:r>
                      <a:r>
                        <a:rPr lang="en-GB" sz="1200" dirty="0">
                          <a:effectLst/>
                        </a:rPr>
                        <a:t>, as I found the topic interesting and it is a current issue that needs to be addressed throughout schools meaning the topic is relative and the knowledge can be transferable in the future. </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71898937"/>
                  </a:ext>
                </a:extLst>
              </a:tr>
              <a:tr h="147231">
                <a:tc rowSpan="2">
                  <a:txBody>
                    <a:bodyPr/>
                    <a:lstStyle/>
                    <a:p>
                      <a:pPr>
                        <a:lnSpc>
                          <a:spcPct val="115000"/>
                        </a:lnSpc>
                        <a:spcBef>
                          <a:spcPts val="200"/>
                        </a:spcBef>
                        <a:spcAft>
                          <a:spcPts val="0"/>
                        </a:spcAft>
                      </a:pPr>
                      <a:r>
                        <a:rPr lang="en-GB" sz="1200">
                          <a:effectLst/>
                        </a:rPr>
                        <a:t> </a:t>
                      </a:r>
                    </a:p>
                    <a:p>
                      <a:pPr>
                        <a:lnSpc>
                          <a:spcPct val="115000"/>
                        </a:lnSpc>
                        <a:spcBef>
                          <a:spcPts val="200"/>
                        </a:spcBef>
                        <a:spcAft>
                          <a:spcPts val="0"/>
                        </a:spcAft>
                      </a:pPr>
                      <a:r>
                        <a:rPr lang="en-GB" sz="1200">
                          <a:effectLst/>
                        </a:rPr>
                        <a:t>ASSESSMENT CRITERIA</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rowSpan="2" gridSpan="2">
                  <a:txBody>
                    <a:bodyPr/>
                    <a:lstStyle/>
                    <a:p>
                      <a:pPr>
                        <a:lnSpc>
                          <a:spcPct val="115000"/>
                        </a:lnSpc>
                        <a:spcBef>
                          <a:spcPts val="200"/>
                        </a:spcBef>
                        <a:spcAft>
                          <a:spcPts val="0"/>
                        </a:spcAft>
                      </a:pPr>
                      <a:r>
                        <a:rPr lang="en-GB" sz="1200">
                          <a:effectLst/>
                        </a:rPr>
                        <a:t>Learning</a:t>
                      </a:r>
                    </a:p>
                    <a:p>
                      <a:pPr>
                        <a:lnSpc>
                          <a:spcPct val="115000"/>
                        </a:lnSpc>
                        <a:spcBef>
                          <a:spcPts val="200"/>
                        </a:spcBef>
                        <a:spcAft>
                          <a:spcPts val="0"/>
                        </a:spcAft>
                      </a:pPr>
                      <a:r>
                        <a:rPr lang="en-GB" sz="1200">
                          <a:effectLst/>
                        </a:rPr>
                        <a:t>Outcomes</a:t>
                      </a:r>
                    </a:p>
                    <a:p>
                      <a:pPr>
                        <a:lnSpc>
                          <a:spcPct val="115000"/>
                        </a:lnSpc>
                        <a:spcBef>
                          <a:spcPts val="200"/>
                        </a:spcBef>
                        <a:spcAft>
                          <a:spcPts val="0"/>
                        </a:spcAft>
                      </a:pPr>
                      <a:r>
                        <a:rPr lang="en-GB" sz="1200">
                          <a:effectLst/>
                        </a:rPr>
                        <a:t> </a:t>
                      </a:r>
                    </a:p>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vert="vert270"/>
                </a:tc>
                <a:tc rowSpan="2" hMerge="1">
                  <a:txBody>
                    <a:bodyPr/>
                    <a:lstStyle/>
                    <a:p>
                      <a:endParaRPr lang="en-US"/>
                    </a:p>
                  </a:txBody>
                  <a:tcPr/>
                </a:tc>
                <a:tc gridSpan="10">
                  <a:txBody>
                    <a:bodyPr/>
                    <a:lstStyle/>
                    <a:p>
                      <a:pPr>
                        <a:lnSpc>
                          <a:spcPct val="115000"/>
                        </a:lnSpc>
                        <a:spcBef>
                          <a:spcPts val="200"/>
                        </a:spcBef>
                        <a:spcAft>
                          <a:spcPts val="0"/>
                        </a:spcAft>
                      </a:pPr>
                      <a:r>
                        <a:rPr lang="en-GB" sz="1200">
                          <a:effectLst/>
                        </a:rPr>
                        <a:t>GRADE</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79126566"/>
                  </a:ext>
                </a:extLst>
              </a:tr>
              <a:tr h="320130">
                <a:tc vMerge="1">
                  <a:txBody>
                    <a:bodyPr/>
                    <a:lstStyle/>
                    <a:p>
                      <a:endParaRPr lang="en-US"/>
                    </a:p>
                  </a:txBody>
                  <a:tcPr/>
                </a:tc>
                <a:tc gridSpan="2" vMerge="1">
                  <a:txBody>
                    <a:bodyPr/>
                    <a:lstStyle/>
                    <a:p>
                      <a:endParaRPr lang="en-US"/>
                    </a:p>
                  </a:txBody>
                  <a:tcPr/>
                </a:tc>
                <a:tc hMerge="1" vMerge="1">
                  <a:txBody>
                    <a:bodyPr/>
                    <a:lstStyle/>
                    <a:p>
                      <a:endParaRPr lang="en-US"/>
                    </a:p>
                  </a:txBody>
                  <a:tcPr/>
                </a:tc>
                <a:tc>
                  <a:txBody>
                    <a:bodyPr/>
                    <a:lstStyle/>
                    <a:p>
                      <a:pPr>
                        <a:lnSpc>
                          <a:spcPct val="115000"/>
                        </a:lnSpc>
                        <a:spcBef>
                          <a:spcPts val="200"/>
                        </a:spcBef>
                        <a:spcAft>
                          <a:spcPts val="0"/>
                        </a:spcAft>
                      </a:pPr>
                      <a:r>
                        <a:rPr lang="en-GB" sz="1200" dirty="0">
                          <a:effectLst/>
                        </a:rPr>
                        <a:t>Poor</a:t>
                      </a:r>
                    </a:p>
                    <a:p>
                      <a:pPr>
                        <a:lnSpc>
                          <a:spcPct val="115000"/>
                        </a:lnSpc>
                        <a:spcBef>
                          <a:spcPts val="200"/>
                        </a:spcBef>
                        <a:spcAft>
                          <a:spcPts val="0"/>
                        </a:spcAft>
                      </a:pPr>
                      <a:r>
                        <a:rPr lang="en-GB" sz="1200" dirty="0">
                          <a:effectLst/>
                        </a:rPr>
                        <a:t>0-25%</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Unsatisfactory</a:t>
                      </a:r>
                    </a:p>
                    <a:p>
                      <a:pPr>
                        <a:lnSpc>
                          <a:spcPct val="115000"/>
                        </a:lnSpc>
                        <a:spcBef>
                          <a:spcPts val="200"/>
                        </a:spcBef>
                        <a:spcAft>
                          <a:spcPts val="0"/>
                        </a:spcAft>
                      </a:pPr>
                      <a:r>
                        <a:rPr lang="en-GB" sz="1200">
                          <a:effectLst/>
                        </a:rPr>
                        <a:t>26-39%</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Satisfactory</a:t>
                      </a:r>
                    </a:p>
                    <a:p>
                      <a:pPr>
                        <a:lnSpc>
                          <a:spcPct val="115000"/>
                        </a:lnSpc>
                        <a:spcBef>
                          <a:spcPts val="200"/>
                        </a:spcBef>
                        <a:spcAft>
                          <a:spcPts val="0"/>
                        </a:spcAft>
                      </a:pPr>
                      <a:r>
                        <a:rPr lang="en-GB" sz="1200">
                          <a:effectLst/>
                        </a:rPr>
                        <a:t>40 – 49%</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Good</a:t>
                      </a:r>
                    </a:p>
                    <a:p>
                      <a:pPr>
                        <a:lnSpc>
                          <a:spcPct val="115000"/>
                        </a:lnSpc>
                        <a:spcBef>
                          <a:spcPts val="200"/>
                        </a:spcBef>
                        <a:spcAft>
                          <a:spcPts val="0"/>
                        </a:spcAft>
                      </a:pPr>
                      <a:r>
                        <a:rPr lang="en-GB" sz="1200">
                          <a:effectLst/>
                        </a:rPr>
                        <a:t>50 – 59%</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Very Good</a:t>
                      </a:r>
                    </a:p>
                    <a:p>
                      <a:pPr>
                        <a:lnSpc>
                          <a:spcPct val="115000"/>
                        </a:lnSpc>
                        <a:spcBef>
                          <a:spcPts val="200"/>
                        </a:spcBef>
                        <a:spcAft>
                          <a:spcPts val="0"/>
                        </a:spcAft>
                      </a:pPr>
                      <a:r>
                        <a:rPr lang="en-GB" sz="1200">
                          <a:effectLst/>
                        </a:rPr>
                        <a:t>60 – 69%</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Excellent</a:t>
                      </a:r>
                    </a:p>
                    <a:p>
                      <a:pPr>
                        <a:lnSpc>
                          <a:spcPct val="115000"/>
                        </a:lnSpc>
                        <a:spcBef>
                          <a:spcPts val="200"/>
                        </a:spcBef>
                        <a:spcAft>
                          <a:spcPts val="0"/>
                        </a:spcAft>
                      </a:pPr>
                      <a:r>
                        <a:rPr lang="en-GB" sz="1200">
                          <a:effectLst/>
                        </a:rPr>
                        <a:t>70 – 85%</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Exceptional</a:t>
                      </a:r>
                    </a:p>
                    <a:p>
                      <a:pPr>
                        <a:lnSpc>
                          <a:spcPct val="115000"/>
                        </a:lnSpc>
                        <a:spcBef>
                          <a:spcPts val="200"/>
                        </a:spcBef>
                        <a:spcAft>
                          <a:spcPts val="0"/>
                        </a:spcAft>
                      </a:pPr>
                      <a:r>
                        <a:rPr lang="en-GB" sz="1200">
                          <a:effectLst/>
                        </a:rPr>
                        <a:t>86– 100%</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p>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extLst>
                  <a:ext uri="{0D108BD9-81ED-4DB2-BD59-A6C34878D82A}">
                    <a16:rowId xmlns:a16="http://schemas.microsoft.com/office/drawing/2014/main" val="2988568667"/>
                  </a:ext>
                </a:extLst>
              </a:tr>
              <a:tr h="219770">
                <a:tc>
                  <a:txBody>
                    <a:bodyPr/>
                    <a:lstStyle/>
                    <a:p>
                      <a:pPr>
                        <a:lnSpc>
                          <a:spcPct val="115000"/>
                        </a:lnSpc>
                        <a:spcBef>
                          <a:spcPts val="200"/>
                        </a:spcBef>
                        <a:spcAft>
                          <a:spcPts val="0"/>
                        </a:spcAft>
                      </a:pPr>
                      <a:r>
                        <a:rPr lang="en-GB" sz="1200">
                          <a:effectLst/>
                        </a:rPr>
                        <a:t>Understanding of principles of inclusion</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1</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40%</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extLst>
                  <a:ext uri="{0D108BD9-81ED-4DB2-BD59-A6C34878D82A}">
                    <a16:rowId xmlns:a16="http://schemas.microsoft.com/office/drawing/2014/main" val="3044696714"/>
                  </a:ext>
                </a:extLst>
              </a:tr>
              <a:tr h="332982">
                <a:tc>
                  <a:txBody>
                    <a:bodyPr/>
                    <a:lstStyle/>
                    <a:p>
                      <a:pPr>
                        <a:lnSpc>
                          <a:spcPct val="115000"/>
                        </a:lnSpc>
                        <a:spcBef>
                          <a:spcPts val="200"/>
                        </a:spcBef>
                        <a:spcAft>
                          <a:spcPts val="0"/>
                        </a:spcAft>
                      </a:pPr>
                      <a:r>
                        <a:rPr lang="en-GB" sz="1200">
                          <a:effectLst/>
                        </a:rPr>
                        <a:t>Understanding of the issues relating to chosen aspects of inclusion</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2,3</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30%</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extLst>
                  <a:ext uri="{0D108BD9-81ED-4DB2-BD59-A6C34878D82A}">
                    <a16:rowId xmlns:a16="http://schemas.microsoft.com/office/drawing/2014/main" val="1263336772"/>
                  </a:ext>
                </a:extLst>
              </a:tr>
              <a:tr h="690849">
                <a:tc>
                  <a:txBody>
                    <a:bodyPr/>
                    <a:lstStyle/>
                    <a:p>
                      <a:pPr>
                        <a:lnSpc>
                          <a:spcPct val="115000"/>
                        </a:lnSpc>
                        <a:spcBef>
                          <a:spcPts val="200"/>
                        </a:spcBef>
                        <a:spcAft>
                          <a:spcPts val="0"/>
                        </a:spcAft>
                      </a:pPr>
                      <a:r>
                        <a:rPr lang="en-GB" sz="1200">
                          <a:effectLst/>
                        </a:rPr>
                        <a:t>Response to questions</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p>
                    <a:p>
                      <a:pPr>
                        <a:lnSpc>
                          <a:spcPct val="115000"/>
                        </a:lnSpc>
                        <a:spcBef>
                          <a:spcPts val="200"/>
                        </a:spcBef>
                        <a:spcAft>
                          <a:spcPts val="0"/>
                        </a:spcAft>
                      </a:pPr>
                      <a:r>
                        <a:rPr lang="en-GB" sz="1200">
                          <a:effectLst/>
                        </a:rPr>
                        <a:t>1,2,3</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10%</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extLst>
                  <a:ext uri="{0D108BD9-81ED-4DB2-BD59-A6C34878D82A}">
                    <a16:rowId xmlns:a16="http://schemas.microsoft.com/office/drawing/2014/main" val="3156485200"/>
                  </a:ext>
                </a:extLst>
              </a:tr>
              <a:tr h="219770">
                <a:tc>
                  <a:txBody>
                    <a:bodyPr/>
                    <a:lstStyle/>
                    <a:p>
                      <a:pPr>
                        <a:lnSpc>
                          <a:spcPct val="115000"/>
                        </a:lnSpc>
                        <a:spcBef>
                          <a:spcPts val="200"/>
                        </a:spcBef>
                        <a:spcAft>
                          <a:spcPts val="0"/>
                        </a:spcAft>
                      </a:pPr>
                      <a:r>
                        <a:rPr lang="en-GB" sz="1200">
                          <a:effectLst/>
                        </a:rPr>
                        <a:t>Visual presentation and delivery skills</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gridSpan="2">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a:txBody>
                    <a:bodyPr/>
                    <a:lstStyle/>
                    <a:p>
                      <a:pPr>
                        <a:lnSpc>
                          <a:spcPct val="115000"/>
                        </a:lnSpc>
                        <a:spcBef>
                          <a:spcPts val="200"/>
                        </a:spcBef>
                        <a:spcAft>
                          <a:spcPts val="0"/>
                        </a:spcAft>
                      </a:pPr>
                      <a:r>
                        <a:rPr lang="en-GB" sz="1200">
                          <a:effectLst/>
                        </a:rPr>
                        <a:t>20%</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extLst>
                  <a:ext uri="{0D108BD9-81ED-4DB2-BD59-A6C34878D82A}">
                    <a16:rowId xmlns:a16="http://schemas.microsoft.com/office/drawing/2014/main" val="436213943"/>
                  </a:ext>
                </a:extLst>
              </a:tr>
              <a:tr h="219770">
                <a:tc gridSpan="12">
                  <a:txBody>
                    <a:bodyPr/>
                    <a:lstStyle/>
                    <a:p>
                      <a:pPr>
                        <a:lnSpc>
                          <a:spcPct val="115000"/>
                        </a:lnSpc>
                        <a:spcBef>
                          <a:spcPts val="200"/>
                        </a:spcBef>
                        <a:spcAft>
                          <a:spcPts val="0"/>
                        </a:spcAft>
                      </a:pPr>
                      <a:r>
                        <a:rPr lang="en-GB" sz="1200" dirty="0">
                          <a:effectLst/>
                        </a:rPr>
                        <a:t>It is expected that students will present work that is proof read, correctly referenced and adheres to the Assessment Checklist. Therefore a range of 0 – 10 marks will be deducted for non-completion of any of the points on the checklist below.</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nSpc>
                          <a:spcPct val="115000"/>
                        </a:lnSpc>
                        <a:spcBef>
                          <a:spcPts val="200"/>
                        </a:spcBef>
                        <a:spcAft>
                          <a:spcPts val="0"/>
                        </a:spcAft>
                      </a:pPr>
                      <a:r>
                        <a:rPr lang="en-GB" sz="1200">
                          <a:effectLst/>
                        </a:rPr>
                        <a:t>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extLst>
                  <a:ext uri="{0D108BD9-81ED-4DB2-BD59-A6C34878D82A}">
                    <a16:rowId xmlns:a16="http://schemas.microsoft.com/office/drawing/2014/main" val="3455004523"/>
                  </a:ext>
                </a:extLst>
              </a:tr>
              <a:tr h="2412263">
                <a:tc gridSpan="13">
                  <a:txBody>
                    <a:bodyPr/>
                    <a:lstStyle/>
                    <a:p>
                      <a:pPr>
                        <a:lnSpc>
                          <a:spcPct val="115000"/>
                        </a:lnSpc>
                        <a:spcBef>
                          <a:spcPts val="200"/>
                        </a:spcBef>
                        <a:spcAft>
                          <a:spcPts val="0"/>
                        </a:spcAft>
                      </a:pPr>
                      <a:r>
                        <a:rPr lang="en-GB" sz="1200" dirty="0">
                          <a:effectLst/>
                        </a:rPr>
                        <a:t>TUTOR COMMENTS:</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p>
                    <a:p>
                      <a:pPr>
                        <a:lnSpc>
                          <a:spcPct val="115000"/>
                        </a:lnSpc>
                        <a:spcBef>
                          <a:spcPts val="200"/>
                        </a:spcBef>
                        <a:spcAft>
                          <a:spcPts val="0"/>
                        </a:spcAft>
                      </a:pPr>
                      <a:r>
                        <a:rPr lang="en-GB" sz="1200" dirty="0">
                          <a:effectLst/>
                        </a:rPr>
                        <a:t> </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272827773"/>
                  </a:ext>
                </a:extLst>
              </a:tr>
              <a:tr h="249216">
                <a:tc gridSpan="2">
                  <a:txBody>
                    <a:bodyPr/>
                    <a:lstStyle/>
                    <a:p>
                      <a:pPr>
                        <a:lnSpc>
                          <a:spcPct val="115000"/>
                        </a:lnSpc>
                        <a:spcBef>
                          <a:spcPts val="200"/>
                        </a:spcBef>
                        <a:spcAft>
                          <a:spcPts val="0"/>
                        </a:spcAft>
                      </a:pPr>
                      <a:r>
                        <a:rPr lang="en-GB" sz="1200">
                          <a:effectLst/>
                        </a:rPr>
                        <a:t> Submission date: 10</a:t>
                      </a:r>
                      <a:r>
                        <a:rPr lang="en-GB" sz="1200" baseline="30000">
                          <a:effectLst/>
                        </a:rPr>
                        <a:t>th</a:t>
                      </a:r>
                      <a:r>
                        <a:rPr lang="en-GB" sz="1200">
                          <a:effectLst/>
                        </a:rPr>
                        <a:t> Nov 17</a:t>
                      </a:r>
                    </a:p>
                    <a:p>
                      <a:pPr>
                        <a:lnSpc>
                          <a:spcPct val="115000"/>
                        </a:lnSpc>
                        <a:spcBef>
                          <a:spcPts val="200"/>
                        </a:spcBef>
                        <a:spcAft>
                          <a:spcPts val="0"/>
                        </a:spcAft>
                      </a:pPr>
                      <a:r>
                        <a:rPr lang="en-GB" sz="1200">
                          <a:effectLst/>
                        </a:rPr>
                        <a:t>via Turnitin</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gridSpan="4">
                  <a:txBody>
                    <a:bodyPr/>
                    <a:lstStyle/>
                    <a:p>
                      <a:pPr>
                        <a:lnSpc>
                          <a:spcPct val="115000"/>
                        </a:lnSpc>
                        <a:spcBef>
                          <a:spcPts val="200"/>
                        </a:spcBef>
                        <a:spcAft>
                          <a:spcPts val="0"/>
                        </a:spcAft>
                      </a:pPr>
                      <a:r>
                        <a:rPr lang="en-GB" sz="1200">
                          <a:effectLst/>
                        </a:rPr>
                        <a:t>Return date: 10</a:t>
                      </a:r>
                      <a:r>
                        <a:rPr lang="en-GB" sz="1200" baseline="30000">
                          <a:effectLst/>
                        </a:rPr>
                        <a:t>th</a:t>
                      </a:r>
                      <a:r>
                        <a:rPr lang="en-GB" sz="1200">
                          <a:effectLst/>
                        </a:rPr>
                        <a:t> Dec 17</a:t>
                      </a:r>
                    </a:p>
                    <a:p>
                      <a:pPr>
                        <a:lnSpc>
                          <a:spcPct val="115000"/>
                        </a:lnSpc>
                        <a:spcBef>
                          <a:spcPts val="200"/>
                        </a:spcBef>
                        <a:spcAft>
                          <a:spcPts val="0"/>
                        </a:spcAft>
                      </a:pPr>
                      <a:r>
                        <a:rPr lang="en-GB" sz="1200">
                          <a:effectLst/>
                        </a:rPr>
                        <a:t>(at least within 4 weeks)</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gridSpan="4">
                  <a:txBody>
                    <a:bodyPr/>
                    <a:lstStyle/>
                    <a:p>
                      <a:pPr>
                        <a:lnSpc>
                          <a:spcPct val="115000"/>
                        </a:lnSpc>
                        <a:spcBef>
                          <a:spcPts val="200"/>
                        </a:spcBef>
                        <a:spcAft>
                          <a:spcPts val="0"/>
                        </a:spcAft>
                      </a:pPr>
                      <a:r>
                        <a:rPr lang="en-GB" sz="1200">
                          <a:effectLst/>
                        </a:rPr>
                        <a:t>Tutor: </a:t>
                      </a:r>
                      <a:endParaRPr lang="en-GB" sz="1200" b="1">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tc hMerge="1">
                  <a:txBody>
                    <a:bodyPr/>
                    <a:lstStyle/>
                    <a:p>
                      <a:endParaRPr lang="en-US"/>
                    </a:p>
                  </a:txBody>
                  <a:tcPr/>
                </a:tc>
                <a:tc gridSpan="3">
                  <a:txBody>
                    <a:bodyPr/>
                    <a:lstStyle/>
                    <a:p>
                      <a:pPr>
                        <a:lnSpc>
                          <a:spcPct val="115000"/>
                        </a:lnSpc>
                        <a:spcBef>
                          <a:spcPts val="200"/>
                        </a:spcBef>
                        <a:spcAft>
                          <a:spcPts val="0"/>
                        </a:spcAft>
                      </a:pPr>
                      <a:r>
                        <a:rPr lang="en-GB" sz="1200" dirty="0">
                          <a:effectLst/>
                        </a:rPr>
                        <a:t>Mark: </a:t>
                      </a:r>
                      <a:endParaRPr lang="en-GB" sz="12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38617" marR="38617"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549548146"/>
                  </a:ext>
                </a:extLst>
              </a:tr>
            </a:tbl>
          </a:graphicData>
        </a:graphic>
      </p:graphicFrame>
    </p:spTree>
    <p:extLst>
      <p:ext uri="{BB962C8B-B14F-4D97-AF65-F5344CB8AC3E}">
        <p14:creationId xmlns:p14="http://schemas.microsoft.com/office/powerpoint/2010/main" val="11334874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997</Words>
  <Application>Microsoft Macintosh PowerPoint</Application>
  <PresentationFormat>Widescreen</PresentationFormat>
  <Paragraphs>167</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Calibri Light</vt:lpstr>
      <vt:lpstr>MS Minngs</vt:lpstr>
      <vt:lpstr>Times New Roman</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Anne Chinnick (1702438)</dc:creator>
  <cp:lastModifiedBy>Anne Chinnick (1702438)</cp:lastModifiedBy>
  <cp:revision>36</cp:revision>
  <dcterms:created xsi:type="dcterms:W3CDTF">2018-11-02T10:32:35Z</dcterms:created>
  <dcterms:modified xsi:type="dcterms:W3CDTF">2018-11-02T13:36:12Z</dcterms:modified>
</cp:coreProperties>
</file>