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  <p:sldMasterId id="2147483711" r:id="rId7"/>
  </p:sldMasterIdLst>
  <p:notesMasterIdLst>
    <p:notesMasterId r:id="rId50"/>
  </p:notesMasterIdLst>
  <p:sldIdLst>
    <p:sldId id="615" r:id="rId8"/>
    <p:sldId id="322" r:id="rId9"/>
    <p:sldId id="614" r:id="rId10"/>
    <p:sldId id="616" r:id="rId11"/>
    <p:sldId id="618" r:id="rId12"/>
    <p:sldId id="619" r:id="rId13"/>
    <p:sldId id="620" r:id="rId14"/>
    <p:sldId id="641" r:id="rId15"/>
    <p:sldId id="642" r:id="rId16"/>
    <p:sldId id="622" r:id="rId17"/>
    <p:sldId id="623" r:id="rId18"/>
    <p:sldId id="626" r:id="rId19"/>
    <p:sldId id="636" r:id="rId20"/>
    <p:sldId id="627" r:id="rId21"/>
    <p:sldId id="635" r:id="rId22"/>
    <p:sldId id="643" r:id="rId23"/>
    <p:sldId id="644" r:id="rId24"/>
    <p:sldId id="693" r:id="rId25"/>
    <p:sldId id="694" r:id="rId26"/>
    <p:sldId id="695" r:id="rId27"/>
    <p:sldId id="696" r:id="rId28"/>
    <p:sldId id="697" r:id="rId29"/>
    <p:sldId id="698" r:id="rId30"/>
    <p:sldId id="646" r:id="rId31"/>
    <p:sldId id="672" r:id="rId32"/>
    <p:sldId id="647" r:id="rId33"/>
    <p:sldId id="648" r:id="rId34"/>
    <p:sldId id="699" r:id="rId35"/>
    <p:sldId id="700" r:id="rId36"/>
    <p:sldId id="701" r:id="rId37"/>
    <p:sldId id="702" r:id="rId38"/>
    <p:sldId id="703" r:id="rId39"/>
    <p:sldId id="682" r:id="rId40"/>
    <p:sldId id="704" r:id="rId41"/>
    <p:sldId id="706" r:id="rId42"/>
    <p:sldId id="705" r:id="rId43"/>
    <p:sldId id="707" r:id="rId44"/>
    <p:sldId id="710" r:id="rId45"/>
    <p:sldId id="712" r:id="rId46"/>
    <p:sldId id="708" r:id="rId47"/>
    <p:sldId id="711" r:id="rId48"/>
    <p:sldId id="639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94" autoAdjust="0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25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8" Type="http://schemas.openxmlformats.org/officeDocument/2006/relationships/slide" Target="slides/slide1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FE5A12-6A3B-4CCF-9896-8EC65FDD1406}" type="datetimeFigureOut">
              <a:rPr lang="en-GB" smtClean="0"/>
              <a:t>29/12/2025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6DE941-6591-4EBF-83B9-575AC127A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03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rf-uk.org/preventing-cancer/uk-cancer-statistics/?gad_source=1&amp;gclid=Cj0KCQiAhc-sBhCEARIsAOVwHuT1JnD1brQuIS9gbJMXz5WHwxHR-rRIDEXyb43GZN0ThTMy8HWDFpkaAvCEEALw_wcB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29CE11-BDF8-185F-ECAA-411BDE62EB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ACCED3-26EC-C2D1-3D88-EB9FF016A6B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300"/>
              </a:spcAft>
            </a:pPr>
            <a:r>
              <a:rPr lang="en-GB" sz="1800" kern="0">
                <a:latin typeface="Arial" pitchFamily="34"/>
                <a:cs typeface="Times New Roman" pitchFamily="18"/>
              </a:rPr>
              <a:t>https://www.wcrf-uk.org/preventing-cancer/uk-cancer-statistics/?gad_source=1&amp;gclid=Cj0KCQiAhc-sBhCEARIsAOVwHuT1JnD1brQuIS9gbJMXz5WHwxHR-rRIDEXyb43GZN0ThTMy8HWDFpkaAvCEEALw_wcB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r>
              <a:rPr lang="en-GB" sz="1800" kern="0">
                <a:latin typeface="Arial" pitchFamily="34"/>
              </a:rPr>
              <a:t>CASES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18D53D-399C-944D-4064-ABA5FD281A7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E254363-ED95-4A07-A6C0-28068C94F1C8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A2AFF1-B629-6239-B131-A92EA9AA3C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E4A346-A459-EEC8-D5CD-900266D8FC1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/>
              <a:t>https://www.wcrf-uk.org/preventing-cancer/uk-cancer-statistics/?gad_source=1&amp;gclid=Cj0KCQiAhc-sBhCEARIsAOVwHuT1JnD1brQuIS9gbJMXz5WHwxHR-rRIDEXyb43GZN0ThTMy8HWDFpkaAvCEEALw_wcB#Source1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6A4913-CA28-9C24-9A67-2A3E8EA68C8C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94E4D8-6BB3-4369-8983-7528C62E19E5}" type="slidenum">
              <a:t>19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6BA3D8-ABFB-B9BB-0E63-EFA41D4751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F9216D-28B3-0CD2-95AA-DFD87B1E8CB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en-GB" sz="1800" u="sng">
                <a:solidFill>
                  <a:srgbClr val="0000FF"/>
                </a:solidFill>
                <a:latin typeface="Calibri" pitchFamily="34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https://www.wcrf-uk.org/preventing-cancer/uk-cancer-statistics/?gad_source=1&amp;gclid=Cj0KCQiAhc-sBhCEARIsAOVwHuT1JnD1brQuIS9gbJMXz5WHwxHR-rRIDEXyb43GZN0ThTMy8HWDFpkaAvCEEALw_wcB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057299-AF21-97C0-2982-41CE7FEF703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7B8E234-7409-404F-A247-391532510DC5}" type="slidenum">
              <a:t>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3B13A-766C-091B-6B76-186D89FF3E6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1428" y="1988838"/>
            <a:ext cx="10363196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EB9733-7318-DA97-311F-FAB7CD4ECB6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25828" y="3744614"/>
            <a:ext cx="8534396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BA41D-150A-22F1-7468-988E718AF2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27380" y="6525341"/>
            <a:ext cx="1294836" cy="218523"/>
          </a:xfrm>
        </p:spPr>
        <p:txBody>
          <a:bodyPr/>
          <a:lstStyle>
            <a:lvl1pPr>
              <a:defRPr/>
            </a:lvl1pPr>
          </a:lstStyle>
          <a:p>
            <a:pPr lvl="0"/>
            <a:fld id="{9F0B5F23-277E-4E4F-8463-1056E19D921D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533EE-ACE6-2A60-9291-0BB55D5D07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519940" y="6381332"/>
            <a:ext cx="386079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Myriad Pro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8E5F5-4F1B-B8FF-D5E1-742F57B19E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C2D7FE-AA24-4A5C-AC81-222727E300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2026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3B13A-766C-091B-6B76-186D89FF3E6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1428" y="1988838"/>
            <a:ext cx="10363196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EB9733-7318-DA97-311F-FAB7CD4ECB6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25828" y="3744614"/>
            <a:ext cx="8534396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BA41D-150A-22F1-7468-988E718AF2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27380" y="6525341"/>
            <a:ext cx="1294836" cy="218523"/>
          </a:xfrm>
        </p:spPr>
        <p:txBody>
          <a:bodyPr/>
          <a:lstStyle>
            <a:lvl1pPr>
              <a:defRPr/>
            </a:lvl1pPr>
          </a:lstStyle>
          <a:p>
            <a:pPr lvl="0"/>
            <a:fld id="{9F0B5F23-277E-4E4F-8463-1056E19D921D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533EE-ACE6-2A60-9291-0BB55D5D07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519940" y="6381332"/>
            <a:ext cx="386079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Myriad Pro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8E5F5-4F1B-B8FF-D5E1-742F57B19E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C2D7FE-AA24-4A5C-AC81-222727E300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03735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E2840-798C-CA2A-9845-6DCB9231326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84BC4-0A82-5F30-BC9E-7EA71F610FF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F3C4C-EA89-7930-21ED-2B2C02CFB0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6BB824-7977-4A4A-8DC0-72B3794EA6F4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0212A-D27E-4D19-0A0F-E4EE8511A7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175790" y="6461781"/>
            <a:ext cx="386079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Myriad Pro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EBD2D-C9F4-6129-4154-B1376F2FE4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575A3A-3F26-4AE4-B6C2-17215C9CD9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99574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3E67D-2957-1BD2-6BFC-A9112EFE01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F9EC4-F55B-943D-0BEA-ABF97584D7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600200"/>
            <a:ext cx="5384801" cy="3989042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F78583-FA92-73DA-1427-DC6D943A9C3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97602" y="1600200"/>
            <a:ext cx="5384801" cy="3989042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066CA-B9D9-4BDD-7A05-8E4E7B63AA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CB329F-59FC-49D1-BAE4-C45085AD1C58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E6B48A8-FEDB-9001-BC67-5ECE7895AE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5786D9-C400-4BF2-951C-3C47914324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93968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3B13A-766C-091B-6B76-186D89FF3E6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1428" y="1988838"/>
            <a:ext cx="10363196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EB9733-7318-DA97-311F-FAB7CD4ECB6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25828" y="3744614"/>
            <a:ext cx="8534396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BA41D-150A-22F1-7468-988E718AF2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27380" y="6525341"/>
            <a:ext cx="1294836" cy="218523"/>
          </a:xfrm>
        </p:spPr>
        <p:txBody>
          <a:bodyPr/>
          <a:lstStyle>
            <a:lvl1pPr>
              <a:defRPr/>
            </a:lvl1pPr>
          </a:lstStyle>
          <a:p>
            <a:pPr lvl="0"/>
            <a:fld id="{9F0B5F23-277E-4E4F-8463-1056E19D921D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533EE-ACE6-2A60-9291-0BB55D5D07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519940" y="6381332"/>
            <a:ext cx="386079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Myriad Pro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08E5F5-4F1B-B8FF-D5E1-742F57B19E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C2D7FE-AA24-4A5C-AC81-222727E300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3680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E2840-798C-CA2A-9845-6DCB9231326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84BC4-0A82-5F30-BC9E-7EA71F610FF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F3C4C-EA89-7930-21ED-2B2C02CFB0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6BB824-7977-4A4A-8DC0-72B3794EA6F4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0212A-D27E-4D19-0A0F-E4EE8511A7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175790" y="6461781"/>
            <a:ext cx="3860797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Myriad Pro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EBD2D-C9F4-6129-4154-B1376F2FE4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575A3A-3F26-4AE4-B6C2-17215C9CD9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02416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00478-65D4-B4E1-B5CA-86B4732F47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11428" y="3993084"/>
            <a:ext cx="10363196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D0EFCE-BFD4-D9B7-C345-DA2595D0F51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1428" y="2492901"/>
            <a:ext cx="10363196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BBD23F-070E-0F4E-3E73-D9A6AE17EF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6859B2-1D8D-40E8-AA5D-A976FCC5B04B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8CCB2E-5CF1-0AC2-036E-DEB02E197F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5898AD-B116-410E-A1E1-426989D8FF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81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3E67D-2957-1BD2-6BFC-A9112EFE01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F9EC4-F55B-943D-0BEA-ABF97584D71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600200"/>
            <a:ext cx="5384801" cy="3989042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F78583-FA92-73DA-1427-DC6D943A9C3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97602" y="1600200"/>
            <a:ext cx="5384801" cy="3989042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066CA-B9D9-4BDD-7A05-8E4E7B63AA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CB329F-59FC-49D1-BAE4-C45085AD1C58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E6B48A8-FEDB-9001-BC67-5ECE7895AE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5786D9-C400-4BF2-951C-3C47914324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52716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32B8E-971F-FC3C-1A04-F08BCFB631E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A338D-069E-883A-BB20-D074EA9FD9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3" y="1535113"/>
            <a:ext cx="5386913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EC5FE-2B08-4265-C9F1-7A7412B23F3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9603" y="2174872"/>
            <a:ext cx="5386913" cy="3414360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0DC397-870F-CFED-FE31-ECE729FB2DE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93368" y="1535113"/>
            <a:ext cx="538903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E5D317-C06D-BE5D-DDEB-FCB906A5270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93368" y="2174872"/>
            <a:ext cx="5389034" cy="3414360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D1D745-E347-7F0D-090A-6EFB997892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ED8186-5381-4770-8FA4-264B506562E9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00DC14AB-44BB-6BC4-E9C2-16C2A897B7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E5B524-E781-4313-B629-A6F727AF55F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7549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4D84C-67F3-A271-2A99-12F2C8F7544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5B4E9B-979B-0897-83F8-109807C0D66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2FAF6D-BED8-4227-AEBE-7D7903090C8F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5E8AD374-7A97-0595-8545-2218064653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34C792-D272-48BE-B462-562283B0C82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D92F6E-C07A-5016-403B-561CFF0CDDA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8C8C89-C95B-4CF9-A5A1-D1836688D794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F0218242-16AC-E3E5-6178-5607D5DF5E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8B04F8-8A18-4FEE-9769-125EB8F573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5917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DA14B-7E46-6967-0E1D-83D0CDFB2C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273048"/>
            <a:ext cx="4011079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06C3F-CE96-91F8-CCBA-74146E00436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3" cy="51721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47CA56-BC9A-B047-12B6-5DD4B4AFF83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09603" y="1435105"/>
            <a:ext cx="4011079" cy="4029888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774FBF-7135-B7A2-EF05-8B1358BAC2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7768EB6-62B2-42EC-B866-24F04550B092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A2C0EDC-1F40-0F36-3D67-8EB7F5D14B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CF26FE-BF4E-4B25-97A0-4EBE2958DF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8067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C37EC-752E-A25D-D2F1-C74314A920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89720" y="4509116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B9A01B-BBF7-CE48-97A8-301A4056FF8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389720" y="612776"/>
            <a:ext cx="7315200" cy="382434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7E4364-E561-8E43-88C4-687F2202672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389720" y="5157188"/>
            <a:ext cx="7315200" cy="43204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1AF0C7-4B0E-482C-C236-1BD22B3C97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C6148A-BFC0-428D-9D89-398B7980815B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CC603A1-CCAA-77A4-FB49-EBC900E997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F0B556-D32A-485C-AA79-1009080EB9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0357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18528-9C8F-04C4-9BCC-36025AAD78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F6E3D0-353B-0FF4-24FB-E935F19EC52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6ED81-89AC-6790-01E4-9F211F49A0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70A288-D6BC-44CD-93AE-F301D75CEB60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239CA9C-AE17-64AD-C241-5291D4EA64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9E5F7D-6EF7-45F3-B6BD-3BDE3D99F2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614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7C32C3-EA39-CF7C-79F8-1BA49856D5A6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39203" y="274640"/>
            <a:ext cx="2743200" cy="524259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C6F7CC-BB15-9A3D-0AD8-6831D2AA03B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09603" y="274640"/>
            <a:ext cx="8026402" cy="524259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1EA2C-01C4-2F52-3E3A-4968754169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294D33-404E-4F3F-8AC1-8C2A16487A4C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3029CA-C4BF-B609-8FDB-9E4FABE01D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0ECE35-6E97-496C-842B-36CE66429F0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346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in headings, text and bullet poi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C2BADAAC-8A36-D1B7-3A58-E12540B45A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99455" y="689704"/>
            <a:ext cx="10515600" cy="1011106"/>
          </a:xfrm>
        </p:spPr>
        <p:txBody>
          <a:bodyPr/>
          <a:lstStyle>
            <a:lvl1pPr>
              <a:defRPr>
                <a:solidFill>
                  <a:srgbClr val="7A739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5">
            <a:extLst>
              <a:ext uri="{FF2B5EF4-FFF2-40B4-BE49-F238E27FC236}">
                <a16:creationId xmlns:a16="http://schemas.microsoft.com/office/drawing/2014/main" id="{9D8E3EBB-28F1-FFB2-51C3-B19E4FC2AC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99455" y="1700811"/>
            <a:ext cx="8735482" cy="4608511"/>
          </a:xfrm>
        </p:spPr>
        <p:txBody>
          <a:bodyPr lIns="0" tIns="0" rIns="0" bIns="0"/>
          <a:lstStyle>
            <a:lvl1pPr marL="266703" indent="-257175">
              <a:spcBef>
                <a:spcPts val="400"/>
              </a:spcBef>
              <a:buClr>
                <a:srgbClr val="7A7392"/>
              </a:buClr>
              <a:defRPr sz="1800">
                <a:ea typeface="Tahoma" pitchFamily="34"/>
                <a:cs typeface="Tahoma" pitchFamily="34"/>
              </a:defRPr>
            </a:lvl1pPr>
            <a:lvl2pPr marL="541333" indent="-274640">
              <a:spcBef>
                <a:spcPts val="400"/>
              </a:spcBef>
              <a:buClr>
                <a:srgbClr val="7A7392"/>
              </a:buClr>
              <a:buFont typeface="Courier New" pitchFamily="49"/>
              <a:buChar char="o"/>
              <a:defRPr sz="1800">
                <a:ea typeface="Tahoma" pitchFamily="34"/>
                <a:cs typeface="Tahoma" pitchFamily="34"/>
              </a:defRPr>
            </a:lvl2pPr>
            <a:lvl3pPr marL="808036" indent="-266703">
              <a:spcBef>
                <a:spcPts val="400"/>
              </a:spcBef>
              <a:buClr>
                <a:srgbClr val="7A7392"/>
              </a:buClr>
              <a:buChar char="̶"/>
              <a:defRPr sz="1800">
                <a:ea typeface="Tahoma" pitchFamily="34"/>
                <a:cs typeface="Tahoma" pitchFamily="34"/>
              </a:defRPr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857180460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Relationship Id="rId9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image" Target="../media/image1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  <p:sldLayoutId id="21474837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  <p:sldLayoutId id="2147483709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17F407-19A1-98AD-1EE5-D00A746ED1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27464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0F75CA-3FBD-940F-8F2E-81E547BE2B4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3" y="1600200"/>
            <a:ext cx="10972800" cy="39170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9D9E9-8D01-CC1E-080F-9C0CF852D4F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35356" y="6525341"/>
            <a:ext cx="1294836" cy="2185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50" b="0" i="0" u="none" strike="noStrike" kern="1200" cap="none" spc="0" baseline="0">
                <a:solidFill>
                  <a:srgbClr val="898989"/>
                </a:solidFill>
                <a:uFillTx/>
                <a:latin typeface="Myriad Pro"/>
              </a:defRPr>
            </a:lvl1pPr>
          </a:lstStyle>
          <a:p>
            <a:pPr lvl="0"/>
            <a:fld id="{7223428A-19F1-44C9-83B5-2364A5D2DF69}" type="datetime1">
              <a:rPr lang="en-GB"/>
              <a:pPr lvl="0"/>
              <a:t>29/12/2025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9ECCD0C-9753-FCA2-9F06-FCD11023DEA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608503" y="6380975"/>
            <a:ext cx="973900" cy="3405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Myriad Pro"/>
              </a:defRPr>
            </a:lvl1pPr>
          </a:lstStyle>
          <a:p>
            <a:pPr lvl="0"/>
            <a:fld id="{D1982DF0-4693-40F6-B7CA-E8BCE817C1E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0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</p:sldLayoutIdLs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Myriad Pro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Myriad Pro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Myriad Pro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Myriad Pro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Myriad Pro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Myriad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rf-uk.org/cancer-types/lung-cancer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5.png"/><Relationship Id="rId4" Type="http://schemas.openxmlformats.org/officeDocument/2006/relationships/hyperlink" Target="https://www.wcrf-uk.org/preventing-cancer/uk-cancer-statistics/?gad_source=1&amp;gclid=Cj0KCQiAhc-sBhCEARIsAOVwHuT1JnD1brQuIS9gbJMXz5WHwxHR-rRIDEXyb43GZN0ThTMy8HWDFpkaAvCEEALw_wcB#Source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wcrf-uk.org/cancer-types/bowel-cancer/" TargetMode="Externa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rf-uk.org/preventing-cancer/what-can-increase-your-risk-of-cancer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rf-uk.org/preventing-cancer/uk-cancer-statistics/?gad_source=1&amp;gclid=Cj0KCQiAhc-sBhCEARIsAOVwHuT1JnD1brQuIS9gbJMXz5WHwxHR-rRIDEXyb43GZN0ThTMy8HWDFpkaAvCEEALw_wcB" TargetMode="External"/><Relationship Id="rId2" Type="http://schemas.openxmlformats.org/officeDocument/2006/relationships/hyperlink" Target="https://www.who.int/news-room/fact-sheets/detail/cancer" TargetMode="Externa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wcrf-uk.org/preventing-cancer/uk-cancer-statistics/?gad_source=1&amp;gclid=Cj0KCQiAhc-sBhCEARIsAOVwHuT1JnD1brQuIS9gbJMXz5WHwxHR-rRIDEXyb43GZN0ThTMy8HWDFpkaAvCEEALw_wcB#Source1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20609967" TargetMode="External"/><Relationship Id="rId2" Type="http://schemas.openxmlformats.org/officeDocument/2006/relationships/hyperlink" Target="https://vizhub.healthdata.org/gbd-results/" TargetMode="Externa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ncbi.nlm.nih.gov/pubmed/26111994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8AD0C-0CD3-95D1-403C-C2CDC3CC53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209803" y="764703"/>
            <a:ext cx="7772400" cy="1470026"/>
          </a:xfrm>
        </p:spPr>
        <p:txBody>
          <a:bodyPr/>
          <a:lstStyle/>
          <a:p>
            <a:pPr lvl="0"/>
            <a:r>
              <a:rPr lang="en-GB" sz="3200" b="1" i="1">
                <a:solidFill>
                  <a:srgbClr val="FFFFFF"/>
                </a:solidFill>
                <a:cs typeface="Arial" pitchFamily="34"/>
              </a:rPr>
              <a:t>INTRODUCTION TO PUBLIC HEALTH</a:t>
            </a:r>
            <a:endParaRPr lang="en-GB" sz="3200" i="1">
              <a:solidFill>
                <a:srgbClr val="FFFFFF"/>
              </a:solidFill>
              <a:cs typeface="Arial" pitchFamily="3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398A74-13B6-B49A-5852-059577233B9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895603" y="3158456"/>
            <a:ext cx="6400800" cy="1752603"/>
          </a:xfrm>
        </p:spPr>
        <p:txBody>
          <a:bodyPr/>
          <a:lstStyle/>
          <a:p>
            <a:pPr lvl="0"/>
            <a:endParaRPr lang="en-GB" b="1" dirty="0">
              <a:solidFill>
                <a:srgbClr val="FFFFFF"/>
              </a:solidFill>
              <a:cs typeface="Arial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D5F6F86-E1AC-A019-069F-73B71B0CA0F6}"/>
              </a:ext>
            </a:extLst>
          </p:cNvPr>
          <p:cNvSpPr txBox="1"/>
          <p:nvPr/>
        </p:nvSpPr>
        <p:spPr>
          <a:xfrm>
            <a:off x="2704795" y="1895505"/>
            <a:ext cx="6984772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3200" b="1" i="1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n-ea"/>
                <a:cs typeface="Arial" pitchFamily="34"/>
              </a:rPr>
              <a:t>Non-Infectious disease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2837CDF2-0659-BA92-0EBD-6CC27C42D341}"/>
              </a:ext>
            </a:extLst>
          </p:cNvPr>
          <p:cNvSpPr txBox="1"/>
          <p:nvPr/>
        </p:nvSpPr>
        <p:spPr>
          <a:xfrm>
            <a:off x="3810003" y="2498213"/>
            <a:ext cx="4572000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3200" b="1" i="1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+mn-ea"/>
                <a:cs typeface="Arial" pitchFamily="34"/>
              </a:rPr>
              <a:t>LCHS4008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6767FF35-B63C-D0A3-2A4F-B54723BC5118}"/>
              </a:ext>
            </a:extLst>
          </p:cNvPr>
          <p:cNvSpPr txBox="1"/>
          <p:nvPr/>
        </p:nvSpPr>
        <p:spPr>
          <a:xfrm>
            <a:off x="1631509" y="3645328"/>
            <a:ext cx="333842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Times New Roman" pitchFamily="18"/>
                <a:cs typeface="+mn-cs"/>
              </a:rPr>
              <a:t>Gillian Weaver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GB" sz="18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Myriad Pro"/>
              <a:ea typeface="Times New Roman" pitchFamily="18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Myriad Pro"/>
                <a:ea typeface="Times New Roman" pitchFamily="18"/>
                <a:cs typeface="+mn-cs"/>
              </a:rPr>
              <a:t>(Module lead)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Arial" pitchFamily="3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810B9-C05A-1C73-D7FF-73CCDDE691B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cs typeface="Arial" pitchFamily="34"/>
              </a:rPr>
              <a:t>Learning outcomes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1BA30-4ED2-5CDB-2902-F6001FA6D0B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14400" y="1417640"/>
            <a:ext cx="9720072" cy="4150040"/>
          </a:xfrm>
        </p:spPr>
        <p:txBody>
          <a:bodyPr>
            <a:normAutofit fontScale="77500" lnSpcReduction="20000"/>
          </a:bodyPr>
          <a:lstStyle/>
          <a:p>
            <a:pPr marL="0" lvl="0" indent="0">
              <a:lnSpc>
                <a:spcPct val="70000"/>
              </a:lnSpc>
              <a:spcBef>
                <a:spcPts val="200"/>
              </a:spcBef>
              <a:buNone/>
            </a:pPr>
            <a:r>
              <a:rPr lang="en-GB" sz="600" dirty="0" err="1">
                <a:solidFill>
                  <a:srgbClr val="FFFFFF"/>
                </a:solidFill>
              </a:rPr>
              <a:t>UUpon</a:t>
            </a:r>
            <a:r>
              <a:rPr lang="en-GB" sz="600" dirty="0">
                <a:solidFill>
                  <a:srgbClr val="FFFFFF"/>
                </a:solidFill>
              </a:rPr>
              <a:t> successful completion of this module, you should be able to: </a:t>
            </a:r>
          </a:p>
          <a:p>
            <a:pPr marL="0" lvl="0" indent="0">
              <a:lnSpc>
                <a:spcPct val="70000"/>
              </a:lnSpc>
              <a:spcBef>
                <a:spcPts val="600"/>
              </a:spcBef>
              <a:buNone/>
            </a:pPr>
            <a:r>
              <a:rPr lang="en-GB" sz="2400" dirty="0"/>
              <a:t>Upon successful completion of this module, you should be able to: </a:t>
            </a:r>
          </a:p>
          <a:p>
            <a:pPr lvl="0">
              <a:lnSpc>
                <a:spcPct val="70000"/>
              </a:lnSpc>
              <a:spcBef>
                <a:spcPts val="600"/>
              </a:spcBef>
            </a:pPr>
            <a:endParaRPr lang="en-GB" sz="2400" dirty="0"/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r>
              <a:rPr lang="en-GB" sz="2400" dirty="0"/>
              <a:t>Understand different approaches and strategies used to measure,</a:t>
            </a:r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endParaRPr lang="en-GB" sz="2400" dirty="0"/>
          </a:p>
          <a:p>
            <a:pPr marL="0" lvl="0" indent="0">
              <a:lnSpc>
                <a:spcPct val="70000"/>
              </a:lnSpc>
              <a:spcBef>
                <a:spcPts val="600"/>
              </a:spcBef>
              <a:buNone/>
            </a:pPr>
            <a:r>
              <a:rPr lang="en-GB" sz="2400" dirty="0"/>
              <a:t>     monitor and control the incidence of disease in communities</a:t>
            </a:r>
          </a:p>
          <a:p>
            <a:pPr marL="0" lvl="0" indent="0">
              <a:lnSpc>
                <a:spcPct val="70000"/>
              </a:lnSpc>
              <a:spcBef>
                <a:spcPts val="600"/>
              </a:spcBef>
              <a:buNone/>
            </a:pPr>
            <a:endParaRPr lang="en-GB" sz="2400" dirty="0"/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endParaRPr lang="en-GB" sz="2400" dirty="0"/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r>
              <a:rPr lang="en-GB" sz="2400" dirty="0"/>
              <a:t>Investigate the implications of illness and disease in communities for the</a:t>
            </a:r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endParaRPr lang="en-GB" sz="2400" dirty="0"/>
          </a:p>
          <a:p>
            <a:pPr marL="0" lvl="0" indent="0">
              <a:lnSpc>
                <a:spcPct val="70000"/>
              </a:lnSpc>
              <a:spcBef>
                <a:spcPts val="600"/>
              </a:spcBef>
              <a:buNone/>
            </a:pPr>
            <a:r>
              <a:rPr lang="en-GB" sz="2400" dirty="0"/>
              <a:t>     provision of health and social care services</a:t>
            </a:r>
          </a:p>
          <a:p>
            <a:pPr marL="0" lvl="0" indent="0">
              <a:lnSpc>
                <a:spcPct val="70000"/>
              </a:lnSpc>
              <a:spcBef>
                <a:spcPts val="600"/>
              </a:spcBef>
              <a:buNone/>
            </a:pPr>
            <a:endParaRPr lang="en-GB" sz="2400" dirty="0"/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endParaRPr lang="en-GB" sz="2400" dirty="0"/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r>
              <a:rPr lang="en-GB" sz="2400" dirty="0"/>
              <a:t>Understand the factors influencing the health and wellbeing of individuals </a:t>
            </a:r>
          </a:p>
          <a:p>
            <a:pPr lvl="0">
              <a:lnSpc>
                <a:spcPct val="70000"/>
              </a:lnSpc>
              <a:spcBef>
                <a:spcPts val="600"/>
              </a:spcBef>
              <a:buFont typeface="Wingdings" pitchFamily="2"/>
              <a:buChar char="§"/>
            </a:pPr>
            <a:endParaRPr lang="en-GB" sz="2400" dirty="0"/>
          </a:p>
          <a:p>
            <a:pPr marL="0" lvl="0" indent="0">
              <a:lnSpc>
                <a:spcPct val="70000"/>
              </a:lnSpc>
              <a:spcBef>
                <a:spcPts val="600"/>
              </a:spcBef>
              <a:buNone/>
            </a:pPr>
            <a:r>
              <a:rPr lang="en-GB" sz="2400" dirty="0"/>
              <a:t>     in health or social care settings.</a:t>
            </a:r>
          </a:p>
          <a:p>
            <a:pPr marL="0" lvl="0" indent="0">
              <a:lnSpc>
                <a:spcPct val="70000"/>
              </a:lnSpc>
              <a:spcBef>
                <a:spcPts val="300"/>
              </a:spcBef>
              <a:buNone/>
            </a:pPr>
            <a:endParaRPr lang="en-GB" sz="1200" dirty="0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  <a:spcBef>
                <a:spcPts val="300"/>
              </a:spcBef>
              <a:buClr>
                <a:srgbClr val="FFFFFF"/>
              </a:buClr>
              <a:buFont typeface="Wingdings" pitchFamily="2"/>
              <a:buChar char="v"/>
            </a:pPr>
            <a:r>
              <a:rPr lang="en-GB" sz="1200" dirty="0">
                <a:solidFill>
                  <a:srgbClr val="FFFFFF"/>
                </a:solidFill>
              </a:rPr>
              <a:t>Understand different approaches and strategies used to measure, monitor and control the incidence of disease in communities</a:t>
            </a:r>
          </a:p>
          <a:p>
            <a:pPr lvl="0">
              <a:lnSpc>
                <a:spcPct val="70000"/>
              </a:lnSpc>
              <a:spcBef>
                <a:spcPts val="200"/>
              </a:spcBef>
              <a:buClr>
                <a:srgbClr val="FFFFFF"/>
              </a:buClr>
              <a:buFont typeface="Wingdings" pitchFamily="2"/>
              <a:buChar char="v"/>
            </a:pPr>
            <a:r>
              <a:rPr lang="en-GB" sz="600" dirty="0">
                <a:solidFill>
                  <a:srgbClr val="FFFFFF"/>
                </a:solidFill>
              </a:rPr>
              <a:t>Investigate the implications of illness and disease in communities for the provision of health and social care services</a:t>
            </a:r>
          </a:p>
          <a:p>
            <a:pPr lvl="0">
              <a:lnSpc>
                <a:spcPct val="70000"/>
              </a:lnSpc>
              <a:spcBef>
                <a:spcPts val="200"/>
              </a:spcBef>
              <a:buClr>
                <a:srgbClr val="FFFFFF"/>
              </a:buClr>
              <a:buFont typeface="Wingdings" pitchFamily="2"/>
              <a:buChar char="v"/>
            </a:pPr>
            <a:r>
              <a:rPr lang="en-GB" sz="600" dirty="0">
                <a:solidFill>
                  <a:srgbClr val="FFFFFF"/>
                </a:solidFill>
              </a:rPr>
              <a:t>Understand the factors influencing the health and wellbeing of individuals in health or social care settings.</a:t>
            </a:r>
          </a:p>
          <a:p>
            <a:pPr marL="0" lvl="0" indent="0">
              <a:lnSpc>
                <a:spcPct val="70000"/>
              </a:lnSpc>
              <a:spcBef>
                <a:spcPts val="200"/>
              </a:spcBef>
              <a:buNone/>
            </a:pPr>
            <a:r>
              <a:rPr lang="en-GB" sz="600" dirty="0">
                <a:solidFill>
                  <a:srgbClr val="FFFFFF"/>
                </a:solidFill>
              </a:rPr>
              <a:t>n successful completion of this module, you should be able to: </a:t>
            </a:r>
          </a:p>
          <a:p>
            <a:pPr marL="0" lvl="0" indent="0">
              <a:lnSpc>
                <a:spcPct val="70000"/>
              </a:lnSpc>
              <a:spcBef>
                <a:spcPts val="200"/>
              </a:spcBef>
              <a:buNone/>
            </a:pPr>
            <a:endParaRPr lang="en-GB" sz="600" dirty="0">
              <a:solidFill>
                <a:srgbClr val="FFFFFF"/>
              </a:solidFill>
            </a:endParaRPr>
          </a:p>
          <a:p>
            <a:pPr lvl="0">
              <a:lnSpc>
                <a:spcPct val="70000"/>
              </a:lnSpc>
              <a:spcBef>
                <a:spcPts val="200"/>
              </a:spcBef>
              <a:buClr>
                <a:srgbClr val="FFFFFF"/>
              </a:buClr>
              <a:buFont typeface="Wingdings" pitchFamily="2"/>
              <a:buChar char="v"/>
            </a:pPr>
            <a:r>
              <a:rPr lang="en-GB" sz="600" dirty="0">
                <a:solidFill>
                  <a:srgbClr val="FFFFFF"/>
                </a:solidFill>
              </a:rPr>
              <a:t>Understand different approaches and strategies used to measure, monitor and control the incidence of disease in communities</a:t>
            </a:r>
          </a:p>
          <a:p>
            <a:pPr lvl="0">
              <a:lnSpc>
                <a:spcPct val="70000"/>
              </a:lnSpc>
              <a:spcBef>
                <a:spcPts val="200"/>
              </a:spcBef>
              <a:buClr>
                <a:srgbClr val="FFFFFF"/>
              </a:buClr>
              <a:buFont typeface="Wingdings" pitchFamily="2"/>
              <a:buChar char="v"/>
            </a:pPr>
            <a:r>
              <a:rPr lang="en-GB" sz="600" dirty="0">
                <a:solidFill>
                  <a:srgbClr val="FFFFFF"/>
                </a:solidFill>
              </a:rPr>
              <a:t>Investigate the implications of illness and disease in communities for the provision of health and social care services</a:t>
            </a:r>
          </a:p>
          <a:p>
            <a:pPr lvl="0">
              <a:lnSpc>
                <a:spcPct val="70000"/>
              </a:lnSpc>
              <a:spcBef>
                <a:spcPts val="200"/>
              </a:spcBef>
              <a:buClr>
                <a:srgbClr val="FFFFFF"/>
              </a:buClr>
              <a:buFont typeface="Wingdings" pitchFamily="2"/>
              <a:buChar char="v"/>
            </a:pPr>
            <a:r>
              <a:rPr lang="en-GB" sz="600" dirty="0">
                <a:solidFill>
                  <a:srgbClr val="FFFFFF"/>
                </a:solidFill>
              </a:rPr>
              <a:t>Understand the factors influencing the health and wellbeing of individuals in health or social care settings.</a:t>
            </a:r>
          </a:p>
          <a:p>
            <a:pPr lvl="0">
              <a:lnSpc>
                <a:spcPct val="70000"/>
              </a:lnSpc>
              <a:spcBef>
                <a:spcPts val="200"/>
              </a:spcBef>
            </a:pPr>
            <a:endParaRPr lang="en-GB" sz="700" dirty="0"/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5E54-679E-5696-44BD-B8F94EED45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>
                <a:cs typeface="Arial" pitchFamily="34"/>
              </a:rPr>
              <a:t>Module Summary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24426-A1B8-652D-CFB5-1B8D463283C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700"/>
              </a:spcBef>
              <a:buFont typeface="Wingdings" pitchFamily="2"/>
              <a:buChar char="§"/>
            </a:pPr>
            <a:r>
              <a:rPr lang="en-GB" sz="2800">
                <a:cs typeface="Arial" pitchFamily="34"/>
              </a:rPr>
              <a:t>The module aims overall to </a:t>
            </a:r>
            <a:r>
              <a:rPr lang="en-GB" sz="2800"/>
              <a:t>raise learners’ awareness and critical evaluation of factors influencing public health and the different approaches taken to reduce incidence of disease and illness in communities.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7D30A-6447-3327-B025-5EC7EF140AA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44680-DD6D-3C4A-A2C4-9699720E358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To understand some non-infectious diseases - </a:t>
            </a:r>
          </a:p>
          <a:p>
            <a:pPr lvl="0"/>
            <a:r>
              <a:rPr lang="en-GB" dirty="0"/>
              <a:t>Cancer, Diabetes</a:t>
            </a:r>
          </a:p>
          <a:p>
            <a:pPr lvl="0"/>
            <a:r>
              <a:rPr lang="en-GB" dirty="0"/>
              <a:t>their signs and symptoms</a:t>
            </a:r>
          </a:p>
          <a:p>
            <a:pPr lvl="0"/>
            <a:r>
              <a:rPr lang="en-GB" dirty="0"/>
              <a:t>the risk factors</a:t>
            </a:r>
          </a:p>
          <a:p>
            <a:pPr lvl="0"/>
            <a:r>
              <a:rPr lang="en-GB" dirty="0"/>
              <a:t>how to prevent or slow the development of these diseases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1FBC-29E2-6128-7E9A-84FBC193B1BB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sz="4800" b="1"/>
              <a:t>Cancer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933CAC-BE7D-7337-B862-8054CE7582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09059-01B4-F7EE-503E-F31E74134E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Cancer is……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72C3E-48CA-6C74-1AEC-5BEC090DA4D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43584" y="1307592"/>
            <a:ext cx="9473184" cy="4745736"/>
          </a:xfrm>
        </p:spPr>
        <p:txBody>
          <a:bodyPr>
            <a:normAutofit fontScale="92500" lnSpcReduction="20000"/>
          </a:bodyPr>
          <a:lstStyle/>
          <a:p>
            <a:pPr marL="0" lvl="0" indent="0">
              <a:lnSpc>
                <a:spcPct val="50000"/>
              </a:lnSpc>
              <a:spcBef>
                <a:spcPts val="500"/>
              </a:spcBef>
              <a:buNone/>
            </a:pPr>
            <a:r>
              <a:rPr lang="en-GB" sz="500"/>
              <a:t>   </a:t>
            </a:r>
            <a:endParaRPr lang="en-GB" sz="200"/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…. a general term for a large group of diseases that can affect any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 part of the body. 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Cancer arises when normal cells change into tumour cells in a multi-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stage process that generally progresses from a pre-cancerous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tumour to a malignant tumour. 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These changes are the result of the interaction between a person’s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genetic factors, the environment and their lifestyle                                                        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                                                               </a:t>
            </a:r>
            <a:r>
              <a:rPr lang="en-GB" sz="1000" kern="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https://www.who.int/news-room/fact-sheets/detail/cancer </a:t>
            </a:r>
            <a:endParaRPr lang="en-GB" sz="1000">
              <a:latin typeface="Calibri" pitchFamily="34"/>
              <a:cs typeface="Times New Roman" pitchFamily="18"/>
            </a:endParaRP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endParaRPr lang="en-GB" sz="500">
              <a:latin typeface="Calibri" pitchFamily="34"/>
              <a:cs typeface="Times New Roman" pitchFamily="18"/>
            </a:endParaRP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400">
                <a:latin typeface="Calibri" pitchFamily="34"/>
                <a:cs typeface="Times New Roman" pitchFamily="18"/>
              </a:rPr>
              <a:t> 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400" kern="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sz="200"/>
          </a:p>
          <a:p>
            <a:pPr lvl="0">
              <a:lnSpc>
                <a:spcPct val="50000"/>
              </a:lnSpc>
              <a:spcBef>
                <a:spcPts val="200"/>
              </a:spcBef>
            </a:pPr>
            <a:endParaRPr lang="en-GB" sz="200"/>
          </a:p>
          <a:p>
            <a:pPr lvl="0">
              <a:lnSpc>
                <a:spcPct val="50000"/>
              </a:lnSpc>
              <a:spcBef>
                <a:spcPts val="200"/>
              </a:spcBef>
            </a:pPr>
            <a:r>
              <a:rPr lang="en-GB" sz="200">
                <a:solidFill>
                  <a:srgbClr val="FFFFFF"/>
                </a:solidFill>
              </a:rPr>
              <a:t>a term used to express irreversible progressive degenerative changes in the brain.</a:t>
            </a:r>
          </a:p>
          <a:p>
            <a:pPr lvl="0">
              <a:lnSpc>
                <a:spcPct val="50000"/>
              </a:lnSpc>
              <a:spcBef>
                <a:spcPts val="200"/>
              </a:spcBef>
            </a:pPr>
            <a:endParaRPr lang="en-GB" sz="200"/>
          </a:p>
          <a:p>
            <a:pPr lvl="0">
              <a:lnSpc>
                <a:spcPct val="50000"/>
              </a:lnSpc>
              <a:spcBef>
                <a:spcPts val="200"/>
              </a:spcBef>
            </a:pPr>
            <a:endParaRPr lang="en-GB" sz="2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69C12-E148-249E-4E17-0778DB24794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Worldwide cancer statistics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5CDFCBD7-82E8-F89E-F80B-5280D2F83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88695" y="1938528"/>
            <a:ext cx="7214616" cy="2624327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39F21-436E-8E2A-24E4-5136126A3F4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Worldwide Cancer data </a:t>
            </a:r>
            <a:r>
              <a:rPr lang="en-GB" sz="2000"/>
              <a:t>(WHO 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D6E7B-58E3-EB26-82D0-38F0F3BA9CE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There were an estimated 18.1 million new cases of cancer worldwide in 2020.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The four most common cancers occurring worldwide are female breast, lung, bowel and prostate cancers. These four account for more than four in ten of all cancers diagnosed worldwide.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Worldwide there will be 28 million new cases of cancer each year by 2040.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UK incidence is ranked higher than three-quarters of Europe.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UK incidence is ranked higher than 90% of the world.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/>
            <a:endParaRPr lang="en-GB" sz="2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91BD5-2C07-1E5F-135E-CC034A82C0C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Deaths</a:t>
            </a:r>
            <a:r>
              <a:rPr lang="en-GB"/>
              <a:t> </a:t>
            </a:r>
            <a:r>
              <a:rPr lang="en-GB" sz="1800"/>
              <a:t>(WHO 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AE4FD-FED6-30B4-4CE8-F533097A3F0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There were an estimated 10 million deaths from cancer worldwide in 2020..</a:t>
            </a:r>
            <a:endParaRPr lang="en-GB" sz="2400">
              <a:solidFill>
                <a:srgbClr val="333333"/>
              </a:solidFill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Lung, bowel, liver and stomach are the most common causes of cancer death worldwide, accounting for more than four in ten of all cancer deaths.</a:t>
            </a:r>
            <a:endParaRPr lang="en-GB" sz="2400">
              <a:solidFill>
                <a:srgbClr val="333333"/>
              </a:solidFill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Lung, liver, stomach and bowel cancers have been the four most common causes of cancer death since 1975.</a:t>
            </a:r>
            <a:endParaRPr lang="en-GB" sz="2400">
              <a:solidFill>
                <a:srgbClr val="333333"/>
              </a:solidFill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UK mortality is ranked lower than two-thirds of Europe.</a:t>
            </a:r>
            <a:endParaRPr lang="en-GB" sz="2400">
              <a:solidFill>
                <a:srgbClr val="333333"/>
              </a:solidFill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UK mortality is ranked higher than two-thirds of the world.</a:t>
            </a:r>
            <a:endParaRPr lang="en-GB" sz="2400">
              <a:solidFill>
                <a:srgbClr val="333333"/>
              </a:solidFill>
              <a:latin typeface="Calibri" pitchFamily="34"/>
              <a:cs typeface="Times New Roman" pitchFamily="18"/>
            </a:endParaRPr>
          </a:p>
          <a:p>
            <a:pPr marL="114300" lvl="0" indent="0">
              <a:lnSpc>
                <a:spcPct val="107000"/>
              </a:lnSpc>
              <a:spcAft>
                <a:spcPts val="300"/>
              </a:spcAft>
              <a:buNone/>
            </a:pP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EB2B6-8E74-066B-C95A-E03ABEC57EA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ABD58-5446-BBCC-D117-2C565E3D00E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417640"/>
            <a:ext cx="10972800" cy="4099593"/>
          </a:xfrm>
        </p:spPr>
        <p:txBody>
          <a:bodyPr/>
          <a:lstStyle/>
          <a:p>
            <a:pPr marL="0" lvl="0" indent="0">
              <a:lnSpc>
                <a:spcPct val="107000"/>
              </a:lnSpc>
              <a:spcAft>
                <a:spcPts val="300"/>
              </a:spcAft>
              <a:buNone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Arial" pitchFamily="34"/>
              </a:rPr>
              <a:t>A person’s risk of developing cancer depends on many factors, including age, genetics, and exposure to risk factors (including some potentially avoidable lifestyle factors). Cancer risk factors are overall similar worldwide. </a:t>
            </a:r>
          </a:p>
          <a:p>
            <a:pPr marL="0" lvl="0" indent="0">
              <a:lnSpc>
                <a:spcPct val="107000"/>
              </a:lnSpc>
              <a:spcAft>
                <a:spcPts val="300"/>
              </a:spcAft>
              <a:buNone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Arial" pitchFamily="34"/>
              </a:rPr>
              <a:t>Smoking, insufficient physical activity, alcohol, diet, overweight, obesity and infections account for a high proportion of cancers worldwide, as they do in the UK. Smoking is the single most preventable cause of death in the world, and around a third of tobacco-caused deaths are due to cancer. </a:t>
            </a:r>
            <a:endParaRPr lang="en-GB" sz="24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90000"/>
              </a:lnSpc>
              <a:buNone/>
            </a:pPr>
            <a:endParaRPr lang="en-GB" sz="3300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F543F829-3B8D-D0DA-5AB5-DD37DEC6E0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183" y="4389120"/>
            <a:ext cx="4352544" cy="123444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ECAE6-6BA7-29C0-E38B-215B95C8EE5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Risk factors </a:t>
            </a:r>
            <a:r>
              <a:rPr lang="en-GB"/>
              <a:t>cont….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F6071-0059-3669-6CB9-E5952D8B413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Drinking alcohol causes an estimated 6% of deaths world-wide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Overweight and obesity prevalence is increasing particularly in low- and middle-income countries. Overweight and obesity are leading causes of death worldwide.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Unhealthy diets, e.g. low in fruit and vegetables and high in salt, are becoming more common in lower-resource countries.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>
                <a:solidFill>
                  <a:srgbClr val="333333"/>
                </a:solidFill>
                <a:latin typeface="Arial" pitchFamily="34"/>
                <a:cs typeface="Times New Roman" pitchFamily="18"/>
              </a:rPr>
              <a:t>Infections cause 18% of the global cancer burden, with a much higher proportion in low-income countries.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80000"/>
              </a:lnSpc>
              <a:spcBef>
                <a:spcPts val="600"/>
              </a:spcBef>
            </a:pPr>
            <a:endParaRPr lang="en-GB" sz="25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84B74-77EF-47D5-0FE2-94262A7AE2E1}"/>
              </a:ext>
            </a:extLst>
          </p:cNvPr>
          <p:cNvSpPr txBox="1">
            <a:spLocks noGrp="1"/>
          </p:cNvSpPr>
          <p:nvPr>
            <p:ph type="ctrTitle" idx="4294967295"/>
          </p:nvPr>
        </p:nvSpPr>
        <p:spPr>
          <a:xfrm>
            <a:off x="0" y="1989138"/>
            <a:ext cx="10363200" cy="1470025"/>
          </a:xfrm>
        </p:spPr>
        <p:txBody>
          <a:bodyPr/>
          <a:lstStyle/>
          <a:p>
            <a:pPr lvl="0"/>
            <a:r>
              <a:rPr lang="en-GB" b="1" dirty="0"/>
              <a:t>                           </a:t>
            </a:r>
            <a:r>
              <a:rPr lang="en-GB" b="1" dirty="0">
                <a:solidFill>
                  <a:schemeClr val="bg1"/>
                </a:solidFill>
              </a:rPr>
              <a:t>Cancer in the UK?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60390-C1C3-4BC4-736B-E517741FEC0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Cancer Incidence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5605D-E4B6-EB87-DF16-25B01C4BE27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90000"/>
              </a:lnSpc>
            </a:pPr>
            <a:r>
              <a:rPr lang="en-GB" sz="2400" spc="-10">
                <a:latin typeface="Arial" pitchFamily="34"/>
                <a:cs typeface="Times New Roman" pitchFamily="18"/>
              </a:rPr>
              <a:t>1 in 2 people in the UK will be diagnosed with cancer in their lifetime</a:t>
            </a:r>
            <a:r>
              <a:rPr lang="en-GB" sz="2400">
                <a:latin typeface="Calibri" pitchFamily="34"/>
                <a:cs typeface="Times New Roman" pitchFamily="18"/>
              </a:rPr>
              <a:t>.</a:t>
            </a:r>
          </a:p>
          <a:p>
            <a:pPr lvl="0">
              <a:lnSpc>
                <a:spcPct val="90000"/>
              </a:lnSpc>
            </a:pP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 spc="-10">
                <a:latin typeface="Arial" pitchFamily="34"/>
                <a:cs typeface="Arial" pitchFamily="34"/>
              </a:rPr>
              <a:t>In the UK, 387,820 cases of cancer were diagnosed in 2019. Of these cancer cases, 200,386 were in men, and 187,434 were in women.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400">
              <a:latin typeface="Arial" pitchFamily="34"/>
              <a:cs typeface="Arial" pitchFamily="34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 spc="-10">
                <a:latin typeface="Arial" pitchFamily="34"/>
                <a:cs typeface="Arial" pitchFamily="34"/>
              </a:rPr>
              <a:t>Compared with the 2017 data, this is an increase of just over 21,500 cases (around 5.8%). Cases in men have risen by around 7.2% (up from 186,883).  Cases in women have risen 4% (up from 179,420).</a:t>
            </a:r>
            <a:endParaRPr lang="en-GB" sz="240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A7F7F-E219-802F-7A42-09DE5DF26D3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Mortality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54260-0572-E24C-F893-D520C0309EF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spc="-10">
                <a:latin typeface="Arial" pitchFamily="34"/>
                <a:cs typeface="Arial" pitchFamily="34"/>
              </a:rPr>
              <a:t>In the UK, there were 166,502 cancer deaths in 2019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600" spc="-1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spc="-10">
                <a:latin typeface="Arial" pitchFamily="34"/>
                <a:cs typeface="Arial" pitchFamily="34"/>
              </a:rPr>
              <a:t>Of these cancer deaths, 88,688 were in men, and 77,814 were in women.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600" spc="-1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spc="-10">
                <a:latin typeface="Arial" pitchFamily="34"/>
                <a:cs typeface="Arial" pitchFamily="34"/>
              </a:rPr>
              <a:t>That's more than 450 deaths per day.</a:t>
            </a:r>
            <a:endParaRPr lang="en-GB" sz="26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 </a:t>
            </a:r>
            <a:endParaRPr lang="en-GB" sz="1700">
              <a:latin typeface="Calibri" pitchFamily="34"/>
              <a:cs typeface="Times New Roman" pitchFamily="18"/>
            </a:endParaRPr>
          </a:p>
          <a:p>
            <a:pPr lvl="0">
              <a:lnSpc>
                <a:spcPct val="90000"/>
              </a:lnSpc>
            </a:pPr>
            <a:endParaRPr lang="en-GB" sz="30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75FB6-212F-FEA8-B11F-503C14D9BE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/>
            </a:br>
            <a:r>
              <a:rPr lang="en-GB" sz="3200"/>
              <a:t>The table shows the 15 most common types of cancer in the UK</a:t>
            </a:r>
            <a:br>
              <a:rPr lang="en-GB" sz="1600"/>
            </a:b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9BF95-C581-A508-8C60-7A043EBC6C7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261872"/>
            <a:ext cx="10972800" cy="4255361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ACB2FC1-808B-7BDC-8A96-3361CAE6ADB9}"/>
              </a:ext>
            </a:extLst>
          </p:cNvPr>
          <p:cNvGraphicFramePr>
            <a:graphicFrameLocks noGrp="1"/>
          </p:cNvGraphicFramePr>
          <p:nvPr/>
        </p:nvGraphicFramePr>
        <p:xfrm>
          <a:off x="2798064" y="1417640"/>
          <a:ext cx="6720829" cy="4089731"/>
        </p:xfrm>
        <a:graphic>
          <a:graphicData uri="http://schemas.openxmlformats.org/drawingml/2006/table">
            <a:tbl>
              <a:tblPr firstRow="1" firstCol="1" bandRow="1">
                <a:effectLst/>
              </a:tblPr>
              <a:tblGrid>
                <a:gridCol w="1439494">
                  <a:extLst>
                    <a:ext uri="{9D8B030D-6E8A-4147-A177-3AD203B41FA5}">
                      <a16:colId xmlns:a16="http://schemas.microsoft.com/office/drawing/2014/main" val="2494889736"/>
                    </a:ext>
                  </a:extLst>
                </a:gridCol>
                <a:gridCol w="3282814">
                  <a:extLst>
                    <a:ext uri="{9D8B030D-6E8A-4147-A177-3AD203B41FA5}">
                      <a16:colId xmlns:a16="http://schemas.microsoft.com/office/drawing/2014/main" val="1122710327"/>
                    </a:ext>
                  </a:extLst>
                </a:gridCol>
                <a:gridCol w="1998521">
                  <a:extLst>
                    <a:ext uri="{9D8B030D-6E8A-4147-A177-3AD203B41FA5}">
                      <a16:colId xmlns:a16="http://schemas.microsoft.com/office/drawing/2014/main" val="3503305947"/>
                    </a:ext>
                  </a:extLst>
                </a:gridCol>
              </a:tblGrid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FFFFFF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Ranking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1A9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FFFFFF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Cancer type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1A9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FFFFFF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New cases (2019)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61A9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3920532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Breast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56,987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5119795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2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Prostate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55,068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6783595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3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Lung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48,754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3727353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4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Bowel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44,706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4926005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5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Skin (melanoma)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17,845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3819104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6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Non-Hodgkin's Lymphoma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13,979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1668047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7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Head and neck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13,049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3765584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8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Kidney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12,050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5815708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9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Pancreas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11,031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9076941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10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Bladder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10,515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8832660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11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Uterus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10,021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3406738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12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Leukaemia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9,774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963494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13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Oesophagus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9,296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8318695"/>
                  </a:ext>
                </a:extLst>
              </a:tr>
              <a:tr h="25497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14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Myeloma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7,138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C5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22037"/>
                  </a:ext>
                </a:extLst>
              </a:tr>
              <a:tr h="265166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15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Ovary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spc="-1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6,969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76196" marR="76196" marT="28575" marB="28575" anchor="ctr">
                    <a:lnL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46" cap="flat" cmpd="sng" algn="ctr">
                      <a:solidFill>
                        <a:srgbClr val="AEB1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230316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40C3F-3571-8642-F3DF-697E18FBCB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Common types of cancer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19D1BE1-61DB-53B1-EE28-14B3BD3229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99215" y="2342125"/>
            <a:ext cx="1993565" cy="2432514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D84E7-BA46-2066-3EFE-051F8AFA4CA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Breast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9785C-26C1-7C48-9E6F-E52363300DA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591056"/>
            <a:ext cx="10972800" cy="3926177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……. is the most common type of cancer among women in the UK</a:t>
            </a:r>
          </a:p>
          <a:p>
            <a:pPr lvl="0">
              <a:lnSpc>
                <a:spcPct val="70000"/>
              </a:lnSpc>
            </a:pPr>
            <a:endParaRPr lang="en-GB" sz="2400" kern="0" spc="-10">
              <a:solidFill>
                <a:srgbClr val="1C084F"/>
              </a:solidFill>
              <a:latin typeface="Arial" pitchFamily="34"/>
              <a:cs typeface="Times New Roman" pitchFamily="18"/>
            </a:endParaRPr>
          </a:p>
          <a:p>
            <a:pPr lvl="0">
              <a:lnSpc>
                <a:spcPct val="70000"/>
              </a:lnSpc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 there were 56,987 new cases in 2019. 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2400" kern="0" spc="-10">
              <a:solidFill>
                <a:srgbClr val="1C084F"/>
              </a:solidFill>
              <a:latin typeface="Arial" pitchFamily="34"/>
              <a:cs typeface="Times New Roman" pitchFamily="18"/>
            </a:endParaRPr>
          </a:p>
          <a:p>
            <a:pPr lvl="0">
              <a:lnSpc>
                <a:spcPct val="70000"/>
              </a:lnSpc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three in 10 new cases of cancer in women in 2019 was breast cancer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    (30.1%). </a:t>
            </a:r>
          </a:p>
          <a:p>
            <a:pPr lvl="0">
              <a:lnSpc>
                <a:spcPct val="70000"/>
              </a:lnSpc>
            </a:pPr>
            <a:endParaRPr lang="en-GB" sz="2400" kern="0" spc="-10">
              <a:solidFill>
                <a:srgbClr val="1C084F"/>
              </a:solidFill>
              <a:latin typeface="Arial" pitchFamily="34"/>
              <a:cs typeface="Times New Roman" pitchFamily="18"/>
            </a:endParaRPr>
          </a:p>
          <a:p>
            <a:pPr lvl="0">
              <a:lnSpc>
                <a:spcPct val="70000"/>
              </a:lnSpc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breast cancer is rare in men, with around 400 new cases diagnosed each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    year in the UK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70000"/>
              </a:lnSpc>
            </a:pPr>
            <a:endParaRPr lang="en-GB" sz="7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AA288-EDD9-F41B-B849-BADC8FCC4A8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Prostate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CFAAD-B662-46EA-9844-342A5EAC382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In 2019, 55,068 cases of prostate cancer were diagnosed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  this represents more than a quarter (27.5%) of all new cases of cancer in men in the UK </a:t>
            </a:r>
            <a:r>
              <a:rPr lang="en-GB" sz="14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(wcrf 2022)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400" kern="0" spc="-10">
              <a:solidFill>
                <a:srgbClr val="1C084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 </a:t>
            </a: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The </a:t>
            </a:r>
            <a:r>
              <a:rPr lang="en-GB" sz="2400" b="1" u="sng" kern="0" spc="-10">
                <a:solidFill>
                  <a:srgbClr val="380F9E"/>
                </a:solidFill>
                <a:latin typeface="Arial" pitchFamily="34"/>
                <a:cs typeface="Arial" pitchFamily="34"/>
              </a:rPr>
              <a:t>increase in prostate cancer cases has been attributed to </a:t>
            </a: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more tests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     </a:t>
            </a: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Arial" pitchFamily="34"/>
              </a:rPr>
              <a:t>being taken and an increase in life expectancy.</a:t>
            </a:r>
            <a:endParaRPr lang="en-GB" sz="2400">
              <a:latin typeface="Arial" pitchFamily="34"/>
              <a:cs typeface="Arial" pitchFamily="34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200"/>
              <a:t>https://prostatecanceruk.org/about-us/news-and-views/2020/1/prostate-cancer-now-most-commonly-diagnosed-cancer-in-england                              World cancer research fund 2022</a:t>
            </a:r>
            <a:endParaRPr lang="en-GB" sz="1200">
              <a:latin typeface="Arial" pitchFamily="34"/>
              <a:cs typeface="Arial" pitchFamily="34"/>
            </a:endParaRPr>
          </a:p>
          <a:p>
            <a:pPr lvl="0"/>
            <a:endParaRPr lang="en-GB" kern="0" spc="-10">
              <a:solidFill>
                <a:srgbClr val="1C084F"/>
              </a:solidFill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kern="0" spc="-10">
              <a:solidFill>
                <a:srgbClr val="1C084F"/>
              </a:solidFill>
              <a:latin typeface="Arial" pitchFamily="34"/>
              <a:cs typeface="Arial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E7195-2816-31FD-1F68-84A9516497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Lung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E8090-8FCC-516C-0D32-3B1EB1784A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417640"/>
            <a:ext cx="10972800" cy="4099593"/>
          </a:xfrm>
        </p:spPr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u="sng" kern="0" spc="-10" dirty="0">
                <a:solidFill>
                  <a:srgbClr val="380F9E"/>
                </a:solidFill>
                <a:latin typeface="Arial" pitchFamily="34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Lung cancer</a:t>
            </a:r>
            <a:r>
              <a:rPr lang="en-GB" sz="2400" kern="0" spc="-10" dirty="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 is the third most common type of cancer in the UK across men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spc="-10" dirty="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and women, with 48,754 new cases in 2019</a:t>
            </a:r>
            <a:r>
              <a:rPr lang="en-GB" sz="2400" b="1" u="sng" kern="0" spc="-10" baseline="30000" dirty="0">
                <a:solidFill>
                  <a:srgbClr val="380F9E"/>
                </a:solidFill>
                <a:latin typeface="Arial" pitchFamily="34"/>
                <a:cs typeface="Times New Roman" pitchFamily="1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</a:t>
            </a:r>
            <a:r>
              <a:rPr lang="en-GB" sz="2400" kern="0" spc="-10" dirty="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 – totalling 12.5% of all new cases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spc="-10" dirty="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(men and women combined) </a:t>
            </a:r>
            <a:r>
              <a:rPr lang="en-GB" sz="1400" kern="0" spc="-10" dirty="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(</a:t>
            </a:r>
            <a:r>
              <a:rPr lang="en-GB" sz="1400" kern="0" spc="-10" dirty="0" err="1">
                <a:solidFill>
                  <a:srgbClr val="1C084F"/>
                </a:solidFill>
                <a:latin typeface="Arial" pitchFamily="34"/>
                <a:cs typeface="Times New Roman" pitchFamily="18"/>
              </a:rPr>
              <a:t>wcrf</a:t>
            </a:r>
            <a:r>
              <a:rPr lang="en-GB" sz="1400" kern="0" spc="-10" dirty="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 2022)</a:t>
            </a:r>
            <a:endParaRPr lang="en-GB" sz="1400" dirty="0">
              <a:latin typeface="Calibri" pitchFamily="34"/>
              <a:cs typeface="Times New Roman" pitchFamily="18"/>
            </a:endParaRPr>
          </a:p>
          <a:p>
            <a:pPr lvl="0"/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29642DF-66F7-19D8-BBAF-15E10DA49F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3712" y="3136391"/>
            <a:ext cx="3236976" cy="238084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6508C-8FD0-CED3-6D7B-ECE0AC1B291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Bowel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24C3D-7E5C-F259-F1EE-351C6F2A74D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8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Also known as colorectal cancer, </a:t>
            </a:r>
            <a:r>
              <a:rPr lang="en-GB" sz="1800" b="1" u="sng" kern="0" spc="-10">
                <a:solidFill>
                  <a:srgbClr val="380F9E"/>
                </a:solidFill>
                <a:latin typeface="Arial" pitchFamily="34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bowel cancer</a:t>
            </a:r>
            <a:r>
              <a:rPr lang="en-GB" sz="18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 has the 4th highest number of new cases in the UK.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8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In 2019, there were 44,706 new cases (men and women combined), accounting for 11.5% of the total number of new cases.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8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In fact, the top 4 cancer types accounted for more than half (53%) the total number of new cases in 2019 in the UK.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F7AB60E-4CE1-3D44-7A5F-D2ECA380D7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3128" y="3557015"/>
            <a:ext cx="3694176" cy="196021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37206-5EB9-E5F1-FAD0-108EA951A8F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Cancer survival 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2D528-1D63-F0A4-502A-DC073C81635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Below are one-year and five-year survival rates for 4 of the most common cancer types in the United Kingdom, the Netherlands and the United States of America.</a:t>
            </a:r>
            <a:endParaRPr lang="en-GB" sz="20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2C6AE2A-5B65-AE4F-D9B4-9DE4E23827C2}"/>
              </a:ext>
            </a:extLst>
          </p:cNvPr>
          <p:cNvGraphicFramePr>
            <a:graphicFrameLocks noGrp="1"/>
          </p:cNvGraphicFramePr>
          <p:nvPr/>
        </p:nvGraphicFramePr>
        <p:xfrm>
          <a:off x="3054096" y="2514600"/>
          <a:ext cx="6035038" cy="2843782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903887">
                  <a:extLst>
                    <a:ext uri="{9D8B030D-6E8A-4147-A177-3AD203B41FA5}">
                      <a16:colId xmlns:a16="http://schemas.microsoft.com/office/drawing/2014/main" val="1518798645"/>
                    </a:ext>
                  </a:extLst>
                </a:gridCol>
                <a:gridCol w="967965">
                  <a:extLst>
                    <a:ext uri="{9D8B030D-6E8A-4147-A177-3AD203B41FA5}">
                      <a16:colId xmlns:a16="http://schemas.microsoft.com/office/drawing/2014/main" val="3704438274"/>
                    </a:ext>
                  </a:extLst>
                </a:gridCol>
                <a:gridCol w="967965">
                  <a:extLst>
                    <a:ext uri="{9D8B030D-6E8A-4147-A177-3AD203B41FA5}">
                      <a16:colId xmlns:a16="http://schemas.microsoft.com/office/drawing/2014/main" val="2817629341"/>
                    </a:ext>
                  </a:extLst>
                </a:gridCol>
                <a:gridCol w="1195221">
                  <a:extLst>
                    <a:ext uri="{9D8B030D-6E8A-4147-A177-3AD203B41FA5}">
                      <a16:colId xmlns:a16="http://schemas.microsoft.com/office/drawing/2014/main" val="474377042"/>
                    </a:ext>
                  </a:extLst>
                </a:gridCol>
              </a:tblGrid>
              <a:tr h="697559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spc="-10"/>
                        <a:t>One year survival (%)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spc="-10"/>
                        <a:t> 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83825"/>
                  </a:ext>
                </a:extLst>
              </a:tr>
              <a:tr h="387358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Cancer Type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UK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US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Netherlands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7844389"/>
                  </a:ext>
                </a:extLst>
              </a:tr>
              <a:tr h="423577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Bowel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78.6%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85%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86%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1803498"/>
                  </a:ext>
                </a:extLst>
              </a:tr>
              <a:tr h="403104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Breast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96.1%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98%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97%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3549202"/>
                  </a:ext>
                </a:extLst>
              </a:tr>
              <a:tr h="476329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Prostate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97.5%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99%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97%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81080669"/>
                  </a:ext>
                </a:extLst>
              </a:tr>
              <a:tr h="455855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Lung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43.8%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47%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50%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663228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241C9-8632-8BD8-3C84-F847BB637E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3" y="274640"/>
            <a:ext cx="10972800" cy="1791903"/>
          </a:xfrm>
        </p:spPr>
        <p:txBody>
          <a:bodyPr/>
          <a:lstStyle/>
          <a:p>
            <a:pPr lvl="0"/>
            <a:r>
              <a:rPr lang="en-GB"/>
              <a:t>cancer survival rates cont….</a:t>
            </a:r>
            <a:r>
              <a:rPr lang="en-GB">
                <a:solidFill>
                  <a:srgbClr val="2F5597"/>
                </a:solidFill>
                <a:latin typeface="Arial" pitchFamily="34"/>
                <a:cs typeface="Arial" pitchFamily="34"/>
              </a:rPr>
              <a:t>                      </a:t>
            </a:r>
            <a:r>
              <a:rPr lang="en-GB" sz="1800">
                <a:solidFill>
                  <a:srgbClr val="2F5597"/>
                </a:solidFill>
                <a:latin typeface="Arial" pitchFamily="34"/>
                <a:cs typeface="Arial" pitchFamily="34"/>
              </a:rPr>
              <a:t>https://www.wcrf.org/cancer-trends/cancer-survival-statistics/</a:t>
            </a:r>
            <a:br>
              <a:rPr lang="en-GB" sz="1800">
                <a:latin typeface="Arial" pitchFamily="34"/>
              </a:rPr>
            </a:br>
            <a:endParaRPr lang="en-GB" sz="1800"/>
          </a:p>
        </p:txBody>
      </p:sp>
      <p:graphicFrame>
        <p:nvGraphicFramePr>
          <p:cNvPr id="3" name="Content Placeholder 5">
            <a:extLst>
              <a:ext uri="{FF2B5EF4-FFF2-40B4-BE49-F238E27FC236}">
                <a16:creationId xmlns:a16="http://schemas.microsoft.com/office/drawing/2014/main" id="{1C9EC71D-99F3-2701-B81B-83AA8A22F7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60903" y="2167127"/>
          <a:ext cx="7095742" cy="2999230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3414269">
                  <a:extLst>
                    <a:ext uri="{9D8B030D-6E8A-4147-A177-3AD203B41FA5}">
                      <a16:colId xmlns:a16="http://schemas.microsoft.com/office/drawing/2014/main" val="2002062080"/>
                    </a:ext>
                  </a:extLst>
                </a:gridCol>
                <a:gridCol w="1138089">
                  <a:extLst>
                    <a:ext uri="{9D8B030D-6E8A-4147-A177-3AD203B41FA5}">
                      <a16:colId xmlns:a16="http://schemas.microsoft.com/office/drawing/2014/main" val="4146073112"/>
                    </a:ext>
                  </a:extLst>
                </a:gridCol>
                <a:gridCol w="1138089">
                  <a:extLst>
                    <a:ext uri="{9D8B030D-6E8A-4147-A177-3AD203B41FA5}">
                      <a16:colId xmlns:a16="http://schemas.microsoft.com/office/drawing/2014/main" val="1670357861"/>
                    </a:ext>
                  </a:extLst>
                </a:gridCol>
                <a:gridCol w="1405295">
                  <a:extLst>
                    <a:ext uri="{9D8B030D-6E8A-4147-A177-3AD203B41FA5}">
                      <a16:colId xmlns:a16="http://schemas.microsoft.com/office/drawing/2014/main" val="3236728455"/>
                    </a:ext>
                  </a:extLst>
                </a:gridCol>
              </a:tblGrid>
              <a:tr h="735689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spc="-10"/>
                        <a:t>Five year survival (%)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0" spc="-10"/>
                        <a:t> 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9581550"/>
                  </a:ext>
                </a:extLst>
              </a:tr>
              <a:tr h="408535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Cancer Type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UK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US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Netherlands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5069579"/>
                  </a:ext>
                </a:extLst>
              </a:tr>
              <a:tr h="446730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Bowel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58.9%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65%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67%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13956240"/>
                  </a:ext>
                </a:extLst>
              </a:tr>
              <a:tr h="425141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Breast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85.9%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90%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88%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2631387"/>
                  </a:ext>
                </a:extLst>
              </a:tr>
              <a:tr h="502362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Prostate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87.9%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98%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88%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7079271"/>
                  </a:ext>
                </a:extLst>
              </a:tr>
              <a:tr h="480773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Lung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17.3%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19%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0" spc="-10"/>
                        <a:t>21%</a:t>
                      </a:r>
                      <a:endParaRPr lang="en-GB" sz="1100" kern="1200">
                        <a:latin typeface="Calibri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764671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6A6CD-3867-A1D5-502D-BDAC2CFC2B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Prevention!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77F26-6B9A-785F-433D-65AA5D49F83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Cancer is the cause of death for a large number of people each year.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scientists estimate that around 40% of cancer cases could be prevented. That's around 155,000 cases every year in the UK.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There are a range of different </a:t>
            </a:r>
            <a:r>
              <a:rPr lang="en-GB" sz="2400" b="1" u="sng" kern="0" spc="-10">
                <a:solidFill>
                  <a:srgbClr val="380F9E"/>
                </a:solidFill>
                <a:latin typeface="Arial" pitchFamily="34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risk factors</a:t>
            </a:r>
            <a:r>
              <a:rPr lang="en-GB" sz="2400" kern="0" spc="-10">
                <a:solidFill>
                  <a:srgbClr val="1C084F"/>
                </a:solidFill>
                <a:latin typeface="Arial" pitchFamily="34"/>
                <a:cs typeface="Times New Roman" pitchFamily="18"/>
              </a:rPr>
              <a:t> that can influence your chances of developing cancer. However, there are steps that can be taken to help people reduce that risk.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/>
            <a:endParaRPr lang="en-GB" sz="1600"/>
          </a:p>
          <a:p>
            <a:pPr marL="0" lvl="0" indent="0">
              <a:buNone/>
            </a:pPr>
            <a:r>
              <a:rPr lang="en-GB" sz="1600"/>
              <a:t>Wcrf-uk.org/preventing cancer</a:t>
            </a: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D9CD0-D951-DE80-8427-4311AE39D3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E9E50-3A97-42D2-6274-2D618A146CE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>
              <a:lnSpc>
                <a:spcPct val="80000"/>
              </a:lnSpc>
            </a:pPr>
            <a:r>
              <a:rPr lang="en-GB" sz="3000"/>
              <a:t>Working in pairs, review the risk factors we have discussed above. </a:t>
            </a:r>
          </a:p>
          <a:p>
            <a:pPr lvl="0" algn="ctr">
              <a:lnSpc>
                <a:spcPct val="80000"/>
              </a:lnSpc>
            </a:pPr>
            <a:r>
              <a:rPr lang="en-GB" sz="3000"/>
              <a:t>Link the risk factors to ONE type of cancer, and suggest how individuals can reduce their risk of being diagnosed with cancer</a:t>
            </a:r>
          </a:p>
          <a:p>
            <a:pPr lvl="0">
              <a:lnSpc>
                <a:spcPct val="80000"/>
              </a:lnSpc>
            </a:pPr>
            <a:endParaRPr lang="en-GB" sz="3000"/>
          </a:p>
          <a:p>
            <a:pPr lvl="0">
              <a:lnSpc>
                <a:spcPct val="80000"/>
              </a:lnSpc>
            </a:pPr>
            <a:endParaRPr lang="en-GB" sz="3000"/>
          </a:p>
          <a:p>
            <a:pPr lvl="0" algn="ctr">
              <a:lnSpc>
                <a:spcPct val="80000"/>
              </a:lnSpc>
            </a:pPr>
            <a:r>
              <a:rPr lang="en-GB" sz="3000"/>
              <a:t>Share your findings with the rest of the class </a:t>
            </a:r>
          </a:p>
          <a:p>
            <a:pPr marL="0" lvl="0" indent="0" algn="ctr">
              <a:lnSpc>
                <a:spcPct val="80000"/>
              </a:lnSpc>
              <a:buNone/>
            </a:pPr>
            <a:r>
              <a:rPr lang="en-GB" sz="3000"/>
              <a:t>(15 minutes)</a:t>
            </a:r>
          </a:p>
          <a:p>
            <a:pPr lvl="0">
              <a:lnSpc>
                <a:spcPct val="80000"/>
              </a:lnSpc>
            </a:pPr>
            <a:endParaRPr lang="en-GB" sz="30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D0687-184E-9B18-37A4-811D8EF28884}"/>
              </a:ext>
            </a:extLst>
          </p:cNvPr>
          <p:cNvSpPr txBox="1">
            <a:spLocks noGrp="1"/>
          </p:cNvSpPr>
          <p:nvPr>
            <p:ph type="ctrTitle" idx="4294967295"/>
          </p:nvPr>
        </p:nvSpPr>
        <p:spPr>
          <a:xfrm>
            <a:off x="0" y="1989138"/>
            <a:ext cx="10363200" cy="1470025"/>
          </a:xfrm>
        </p:spPr>
        <p:txBody>
          <a:bodyPr/>
          <a:lstStyle/>
          <a:p>
            <a:pPr lvl="0"/>
            <a:r>
              <a:rPr lang="en-GB" b="1" dirty="0"/>
              <a:t>                                   </a:t>
            </a:r>
            <a:r>
              <a:rPr lang="en-GB" sz="7200" b="1" dirty="0">
                <a:solidFill>
                  <a:schemeClr val="bg1"/>
                </a:solidFill>
              </a:rPr>
              <a:t>Diabetes</a:t>
            </a:r>
            <a:endParaRPr lang="en-GB" sz="7200" b="1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0C776-8667-3C8D-B188-92BA7C9029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800" b="1"/>
              <a:t>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D91F-FD2F-3C6C-DFA0-FEAE625EA82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2800">
                <a:latin typeface="Arial" pitchFamily="34"/>
                <a:cs typeface="Arial" pitchFamily="34"/>
              </a:rPr>
              <a:t>There are 2 main types of diabetes </a:t>
            </a:r>
          </a:p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2800">
                <a:latin typeface="Arial" pitchFamily="34"/>
                <a:cs typeface="Arial" pitchFamily="34"/>
              </a:rPr>
              <a:t>Type 1 diabetes affects 5% of diabetic persons</a:t>
            </a:r>
          </a:p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2800">
                <a:latin typeface="Arial" pitchFamily="34"/>
                <a:cs typeface="Arial" pitchFamily="34"/>
              </a:rPr>
              <a:t>Type 2 diabetes affects 95%+ of diabetic persons</a:t>
            </a:r>
          </a:p>
          <a:p>
            <a:pPr marL="0" lvl="0" indent="0">
              <a:lnSpc>
                <a:spcPct val="97000"/>
              </a:lnSpc>
              <a:spcAft>
                <a:spcPts val="800"/>
              </a:spcAft>
              <a:buNone/>
            </a:pPr>
            <a:r>
              <a:rPr lang="en-GB" sz="2800">
                <a:latin typeface="Arial" pitchFamily="34"/>
                <a:cs typeface="Arial" pitchFamily="34"/>
              </a:rPr>
              <a:t>    </a:t>
            </a:r>
          </a:p>
          <a:p>
            <a:pPr marL="0" lvl="0" indent="0">
              <a:lnSpc>
                <a:spcPct val="97000"/>
              </a:lnSpc>
              <a:spcAft>
                <a:spcPts val="800"/>
              </a:spcAft>
              <a:buNone/>
            </a:pPr>
            <a:r>
              <a:rPr lang="en-GB" sz="2800">
                <a:latin typeface="Arial" pitchFamily="34"/>
                <a:cs typeface="Arial" pitchFamily="34"/>
              </a:rPr>
              <a:t>    In addition, gestational diabetes can develop in pregnancy and</a:t>
            </a:r>
          </a:p>
          <a:p>
            <a:pPr marL="0" lvl="0" indent="0">
              <a:lnSpc>
                <a:spcPct val="97000"/>
              </a:lnSpc>
              <a:spcAft>
                <a:spcPts val="800"/>
              </a:spcAft>
              <a:buNone/>
            </a:pPr>
            <a:r>
              <a:rPr lang="en-GB" sz="2800">
                <a:latin typeface="Arial" pitchFamily="34"/>
                <a:cs typeface="Arial" pitchFamily="34"/>
              </a:rPr>
              <a:t>    resolves once the baby is born. </a:t>
            </a:r>
          </a:p>
          <a:p>
            <a:pPr lvl="0">
              <a:lnSpc>
                <a:spcPct val="97000"/>
              </a:lnSpc>
              <a:spcAft>
                <a:spcPts val="800"/>
              </a:spcAft>
            </a:pPr>
            <a:endParaRPr lang="en-GB" sz="240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90000"/>
              </a:lnSpc>
              <a:buNone/>
            </a:pPr>
            <a:endParaRPr lang="en-GB" sz="30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F20B6-05BB-D417-8D92-AE556E3D26A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Type 1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3B209-7C20-E527-06F2-43B344AA1A5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325880"/>
            <a:ext cx="10972800" cy="4191353"/>
          </a:xfrm>
        </p:spPr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2400" kern="0">
              <a:solidFill>
                <a:srgbClr val="3C4245"/>
              </a:solidFill>
              <a:latin typeface="Arial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Type 1 diabetes (previously known as insulin-dependent, juvenile or childhood-onset) is characterized by deficient insulin production and requires daily administration of insulin.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Type 1 diabetes affects fewer than 5% of all diabetic persons. In 2017 there were 9 million people with type 1 diabetes; the majority of them live in high-income countries. Neither its cause nor the means to prevent it are known. 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People with type 1 diabetes need regular insulin injections for survival.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F92D-FB21-607E-3855-648C03623CA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D3494-BA3B-DB5B-B82E-C9F9A1F52B6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Type 2 diabetes affects how your body uses sugar (glucose) for energy. It stops the body from using insulin properly, which can lead to high levels of blood sugar if not treated.</a:t>
            </a:r>
            <a:endParaRPr lang="en-GB" sz="2400">
              <a:latin typeface="Arial" pitchFamily="34"/>
              <a:cs typeface="Arial" pitchFamily="34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Type 2 diabetes affects more that 95% of people who have diabetes and is often preventable. </a:t>
            </a:r>
            <a:endParaRPr lang="en-GB" sz="2400">
              <a:latin typeface="Arial" pitchFamily="34"/>
              <a:cs typeface="Arial" pitchFamily="34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Over time, type 2 diabetes can cause serious damage to the body, especially nerves and blood vessels.</a:t>
            </a:r>
            <a:endParaRPr lang="en-GB" sz="2400">
              <a:latin typeface="Arial" pitchFamily="34"/>
              <a:cs typeface="Arial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310CC-3FB8-680C-D718-B53F7E3B59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Type 2 diabetes </a:t>
            </a:r>
            <a:r>
              <a:rPr lang="en-GB"/>
              <a:t>cont……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D73EE-838F-F7C4-4B0F-23E7274A25F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80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Type 2 diabetes was formerly called non-insulin dependent, or adult onset.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80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Until recently, this type of diabetes was seen only in adults but it is now also occurring increasingly frequently in children.</a:t>
            </a:r>
            <a:r>
              <a:rPr lang="en-GB" sz="2800">
                <a:latin typeface="Calibri" pitchFamily="34"/>
                <a:cs typeface="Times New Roman" pitchFamily="18"/>
              </a:rPr>
              <a:t> </a:t>
            </a:r>
            <a:r>
              <a:rPr lang="en-GB" sz="2800">
                <a:latin typeface="Arial" pitchFamily="34"/>
                <a:cs typeface="Arial" pitchFamily="34"/>
              </a:rPr>
              <a:t>This is thought to be related to childhood obesity and lack of exercise.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80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 </a:t>
            </a:r>
            <a:r>
              <a:rPr lang="en-GB" sz="2800" kern="0">
                <a:solidFill>
                  <a:srgbClr val="3C4245"/>
                </a:solidFill>
                <a:latin typeface="Arial" pitchFamily="34"/>
                <a:cs typeface="Times New Roman" pitchFamily="18"/>
              </a:rPr>
              <a:t>Factors that contribute to developing type 2 diabetes include being overweight, not getting enough exercise, and genetics.</a:t>
            </a:r>
            <a:endParaRPr lang="en-GB" sz="28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A087B-CECA-80CA-A456-1CA9BC1031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Gestational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DBDBA-88CB-0C59-6E29-0DA88781299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335024"/>
            <a:ext cx="10972800" cy="4233672"/>
          </a:xfrm>
        </p:spPr>
        <p:txBody>
          <a:bodyPr>
            <a:no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Gestational diabetes is hyperglycaemia with blood glucose values above normal but below those diagnostic of diabetes. Gestational diabetes occurs during pregnancy.</a:t>
            </a:r>
            <a:endParaRPr lang="en-GB" sz="26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6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Women with gestational diabetes are at an increased risk of complications during pregnancy and at delivery. These women and possibly their children are also at increased risk of type 2 diabetes in the future.</a:t>
            </a:r>
            <a:endParaRPr lang="en-GB" sz="2600">
              <a:latin typeface="Calibri" pitchFamily="34"/>
              <a:cs typeface="Times New Roman" pitchFamily="18"/>
            </a:endParaRPr>
          </a:p>
          <a:p>
            <a:pPr lvl="0"/>
            <a:r>
              <a:rPr lang="en-GB" sz="2600" kern="0">
                <a:solidFill>
                  <a:srgbClr val="3C4245"/>
                </a:solidFill>
                <a:latin typeface="Noto Sans" pitchFamily="34"/>
              </a:rPr>
              <a:t>Gestational diabetes is diagnosed through prenatal screening, rather than through reported symptoms.</a:t>
            </a:r>
            <a:endParaRPr lang="en-GB" sz="26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88CD9-D3C4-42A0-9343-F332C0ED83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Pre-diabetic situations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788F9-CFB3-2A88-6A31-BE3B051309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554480"/>
            <a:ext cx="10972800" cy="3962753"/>
          </a:xfrm>
        </p:spPr>
        <p:txBody>
          <a:bodyPr/>
          <a:lstStyle/>
          <a:p>
            <a:pPr lvl="0">
              <a:lnSpc>
                <a:spcPts val="2100"/>
              </a:lnSpc>
              <a:spcAft>
                <a:spcPts val="800"/>
              </a:spcAft>
            </a:pPr>
            <a:endParaRPr lang="en-GB" sz="2400" kern="0">
              <a:solidFill>
                <a:srgbClr val="3C4245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ts val="21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A diagnosis of </a:t>
            </a:r>
            <a:r>
              <a:rPr lang="en-GB" sz="2400" b="1" kern="0">
                <a:solidFill>
                  <a:srgbClr val="3C4245"/>
                </a:solidFill>
                <a:latin typeface="Arial" pitchFamily="34"/>
                <a:cs typeface="Arial" pitchFamily="34"/>
              </a:rPr>
              <a:t>Pre- diabetes </a:t>
            </a: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is</a:t>
            </a:r>
            <a:r>
              <a:rPr lang="en-GB" sz="2400" b="1" kern="0">
                <a:solidFill>
                  <a:srgbClr val="3C4245"/>
                </a:solidFill>
                <a:latin typeface="Arial" pitchFamily="34"/>
                <a:cs typeface="Arial" pitchFamily="34"/>
              </a:rPr>
              <a:t> </a:t>
            </a: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made if blood sugars are higher than the</a:t>
            </a:r>
          </a:p>
          <a:p>
            <a:pPr marL="0" lvl="0" indent="0">
              <a:lnSpc>
                <a:spcPts val="21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Arial" pitchFamily="34"/>
                <a:cs typeface="Arial" pitchFamily="34"/>
              </a:rPr>
              <a:t>    normal range but not sufficiently high for a diagnosis of diabetes. </a:t>
            </a:r>
          </a:p>
          <a:p>
            <a:pPr marL="0" lvl="0" indent="0">
              <a:lnSpc>
                <a:spcPts val="2100"/>
              </a:lnSpc>
              <a:spcAft>
                <a:spcPts val="800"/>
              </a:spcAft>
              <a:buNone/>
            </a:pPr>
            <a:endParaRPr lang="en-GB" sz="1800" b="1" kern="0">
              <a:solidFill>
                <a:srgbClr val="3C4245"/>
              </a:solidFill>
              <a:latin typeface="Noto Sans" pitchFamily="34"/>
              <a:cs typeface="Times New Roman" pitchFamily="18"/>
            </a:endParaRPr>
          </a:p>
          <a:p>
            <a:pPr lvl="0">
              <a:lnSpc>
                <a:spcPts val="2100"/>
              </a:lnSpc>
              <a:spcAft>
                <a:spcPts val="800"/>
              </a:spcAft>
            </a:pPr>
            <a:r>
              <a:rPr lang="en-GB" sz="1800" b="1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 </a:t>
            </a:r>
            <a:r>
              <a:rPr lang="en-GB" sz="2400" b="1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Pre-diabetes </a:t>
            </a: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is diagnosed using impaired glucose tolerance and</a:t>
            </a:r>
          </a:p>
          <a:p>
            <a:pPr marL="0" lvl="0" indent="0">
              <a:lnSpc>
                <a:spcPts val="21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     impaired fasting glycaemia tests.</a:t>
            </a:r>
            <a:endParaRPr lang="en-GB" sz="24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E76AA-55F6-5AE2-4B04-C4CB370F3FD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just"/>
            <a:r>
              <a:rPr lang="en-GB" b="1"/>
              <a:t>Pre-diabetes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141D5-26FD-89FF-9104-B45E3EB3AAE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Impaired glucose tolerance (IGT) and impaired fasting glycaemia (IFG) are intermediate conditions in the transition between normality and diabetes. </a:t>
            </a:r>
          </a:p>
          <a:p>
            <a:pPr lvl="0"/>
            <a:endParaRPr lang="en-GB" kern="0">
              <a:solidFill>
                <a:srgbClr val="3C4245"/>
              </a:solidFill>
              <a:latin typeface="Noto Sans" pitchFamily="34"/>
              <a:cs typeface="Times New Roman" pitchFamily="18"/>
            </a:endParaRPr>
          </a:p>
          <a:p>
            <a:pPr lvl="0"/>
            <a:r>
              <a:rPr lang="en-GB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People with IGT or IFG are at high risk of progressing to type 2 diabetes, although this is not inevitable.</a:t>
            </a:r>
            <a:endParaRPr lang="en-GB">
              <a:latin typeface="Calibri" pitchFamily="34"/>
              <a:cs typeface="Times New Roman" pitchFamily="18"/>
            </a:endParaRPr>
          </a:p>
          <a:p>
            <a:pPr lvl="0"/>
            <a:endParaRPr lang="en-GB" kern="0">
              <a:solidFill>
                <a:srgbClr val="3C4245"/>
              </a:solidFill>
              <a:latin typeface="Arial" pitchFamily="34"/>
              <a:cs typeface="Arial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E0D88-23ED-11F3-DADD-1EC9FB0566B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Activity – 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3C87A-2C5B-80C1-DAF9-C96F816EFD9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In a small group investigate ONE of the types of diabetes  from the slides above. </a:t>
            </a:r>
          </a:p>
          <a:p>
            <a:pPr lvl="0"/>
            <a:r>
              <a:rPr lang="en-GB"/>
              <a:t>Check the number of cases in the UK </a:t>
            </a:r>
          </a:p>
          <a:p>
            <a:pPr lvl="0"/>
            <a:r>
              <a:rPr lang="en-GB"/>
              <a:t>Could these cases and consequences be prevented?</a:t>
            </a:r>
          </a:p>
          <a:p>
            <a:pPr lvl="0"/>
            <a:r>
              <a:rPr lang="en-GB"/>
              <a:t>Feedback to the class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43D61-6286-F840-ED32-33257424AD8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Diagnosis and 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49DBF-94BB-94DC-68A4-813D4785CE9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Early diagnosis is made by testing of blood glucose levels.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This can be done using a range of tests, including: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a finger prick test of the blood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checking fasting blood sugar levels </a:t>
            </a:r>
          </a:p>
          <a:p>
            <a:pPr marL="0" lvl="0" indent="0">
              <a:buNone/>
            </a:pP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31A8B2C-EAFF-0C3B-81D7-A0F00BA30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5976" y="3849624"/>
            <a:ext cx="4498848" cy="154533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0F1FA-7626-C5AE-9B9B-0D96DFDE59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Treatment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C2285-2820-13DF-D0D9-45A7A6FF174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30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Some people with type 2 diabetes need to take medicines to help manage their blood sugar levels. These can include insulin injections or other medicines. Some examples include:</a:t>
            </a:r>
            <a:endParaRPr lang="en-GB" sz="3000">
              <a:latin typeface="Calibri" pitchFamily="34"/>
              <a:cs typeface="Times New Roman" pitchFamily="18"/>
            </a:endParaRPr>
          </a:p>
          <a:p>
            <a:pPr lvl="0">
              <a:lnSpc>
                <a:spcPct val="97000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30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metformin</a:t>
            </a:r>
            <a:endParaRPr lang="en-GB" sz="3000">
              <a:solidFill>
                <a:srgbClr val="3C4245"/>
              </a:solidFill>
              <a:latin typeface="Calibri" pitchFamily="34"/>
              <a:cs typeface="Times New Roman" pitchFamily="18"/>
            </a:endParaRPr>
          </a:p>
          <a:p>
            <a:pPr lvl="0">
              <a:lnSpc>
                <a:spcPct val="97000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30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sulfonylureas</a:t>
            </a:r>
            <a:endParaRPr lang="en-GB" sz="3000">
              <a:solidFill>
                <a:srgbClr val="3C4245"/>
              </a:solidFill>
              <a:latin typeface="Calibri" pitchFamily="34"/>
              <a:cs typeface="Times New Roman" pitchFamily="18"/>
            </a:endParaRPr>
          </a:p>
          <a:p>
            <a:pPr lvl="0">
              <a:lnSpc>
                <a:spcPct val="97000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30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sodium-glucose co-transporters type 2 (SGLT-2) inhibitors.</a:t>
            </a:r>
            <a:endParaRPr lang="en-GB" sz="3000">
              <a:solidFill>
                <a:srgbClr val="3C4245"/>
              </a:solidFill>
              <a:latin typeface="Calibri" pitchFamily="34"/>
              <a:cs typeface="Times New Roman" pitchFamily="18"/>
            </a:endParaRPr>
          </a:p>
          <a:p>
            <a:pPr lvl="0">
              <a:lnSpc>
                <a:spcPct val="90000"/>
              </a:lnSpc>
            </a:pPr>
            <a:endParaRPr lang="en-GB" sz="300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515FD-1D05-BAD0-E1DE-8ED38E31BD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Treatment</a:t>
            </a:r>
            <a:r>
              <a:rPr lang="en-GB"/>
              <a:t> </a:t>
            </a:r>
            <a:r>
              <a:rPr lang="en-GB" sz="3600"/>
              <a:t>cont…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5EF07-633D-E0DA-8FD7-71B37D41892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Along with medicines to lower blood sugar, people with diabetes often need medications to lower their blood pressure and statins to reduce the risk of complications.</a:t>
            </a:r>
            <a:endParaRPr lang="en-GB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AAC9BF-DAFD-BF63-39E4-0197ED309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1968" y="3429000"/>
            <a:ext cx="3621024" cy="208823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5D912-4E9D-2285-E311-29AC9631579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8484B-C425-462A-BA39-3F517A9153C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lnSpc>
                <a:spcPct val="87000"/>
              </a:lnSpc>
              <a:spcAft>
                <a:spcPts val="800"/>
              </a:spcAft>
            </a:pPr>
            <a:r>
              <a:rPr lang="en-GB" sz="2400" kern="0" dirty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Lifestyle changes are the best way to prevent or delay the onset of type 2</a:t>
            </a:r>
          </a:p>
          <a:p>
            <a:pPr marL="0" lvl="0" indent="0">
              <a:lnSpc>
                <a:spcPct val="8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     diabetes.</a:t>
            </a:r>
          </a:p>
          <a:p>
            <a:pPr lvl="0">
              <a:lnSpc>
                <a:spcPct val="87000"/>
              </a:lnSpc>
              <a:spcAft>
                <a:spcPts val="800"/>
              </a:spcAft>
            </a:pPr>
            <a:endParaRPr lang="en-GB" sz="2000" dirty="0">
              <a:latin typeface="Calibri" pitchFamily="34"/>
              <a:cs typeface="Times New Roman" pitchFamily="18"/>
            </a:endParaRPr>
          </a:p>
          <a:p>
            <a:pPr lvl="0">
              <a:lnSpc>
                <a:spcPct val="87000"/>
              </a:lnSpc>
              <a:spcAft>
                <a:spcPts val="800"/>
              </a:spcAft>
            </a:pPr>
            <a:r>
              <a:rPr lang="en-GB" sz="2400" kern="0" dirty="0">
                <a:solidFill>
                  <a:srgbClr val="3C4245"/>
                </a:solidFill>
                <a:latin typeface="Trebuchet MS" panose="020B0603020202020204" pitchFamily="34" charset="0"/>
                <a:cs typeface="Times New Roman" pitchFamily="18"/>
              </a:rPr>
              <a:t>To help prevent type 2 diabetes and its complications, people should:</a:t>
            </a:r>
          </a:p>
          <a:p>
            <a:pPr lvl="0">
              <a:lnSpc>
                <a:spcPct val="87000"/>
              </a:lnSpc>
              <a:spcAft>
                <a:spcPts val="800"/>
              </a:spcAft>
            </a:pPr>
            <a:r>
              <a:rPr lang="en-GB" sz="2400" kern="0" dirty="0">
                <a:solidFill>
                  <a:srgbClr val="3C4245"/>
                </a:solidFill>
                <a:latin typeface="Trebuchet MS" panose="020B0603020202020204" pitchFamily="34" charset="0"/>
                <a:cs typeface="Times New Roman" pitchFamily="18"/>
              </a:rPr>
              <a:t>reach and keep a healthy body weight</a:t>
            </a:r>
          </a:p>
          <a:p>
            <a:pPr lvl="0">
              <a:lnSpc>
                <a:spcPct val="87000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 dirty="0">
                <a:solidFill>
                  <a:srgbClr val="3C4245"/>
                </a:solidFill>
                <a:latin typeface="Trebuchet MS" panose="020B0603020202020204" pitchFamily="34" charset="0"/>
                <a:cs typeface="Times New Roman" pitchFamily="18"/>
              </a:rPr>
              <a:t>stay physically active with at least 30 minutes of moderate exercise each day</a:t>
            </a:r>
            <a:endParaRPr lang="en-GB" sz="2400" dirty="0">
              <a:solidFill>
                <a:srgbClr val="3C4245"/>
              </a:solidFill>
              <a:latin typeface="Trebuchet MS" panose="020B0603020202020204" pitchFamily="34" charset="0"/>
              <a:cs typeface="Times New Roman" pitchFamily="18"/>
            </a:endParaRPr>
          </a:p>
          <a:p>
            <a:pPr lvl="0">
              <a:lnSpc>
                <a:spcPct val="87000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 dirty="0">
                <a:solidFill>
                  <a:srgbClr val="3C4245"/>
                </a:solidFill>
                <a:latin typeface="Trebuchet MS" panose="020B0603020202020204" pitchFamily="34" charset="0"/>
                <a:cs typeface="Times New Roman" pitchFamily="18"/>
              </a:rPr>
              <a:t>eat a healthy diet and avoid sugar and saturated fat</a:t>
            </a:r>
            <a:endParaRPr lang="en-GB" sz="2400" dirty="0">
              <a:solidFill>
                <a:srgbClr val="3C4245"/>
              </a:solidFill>
              <a:latin typeface="Trebuchet MS" panose="020B0603020202020204" pitchFamily="34" charset="0"/>
              <a:cs typeface="Times New Roman" pitchFamily="18"/>
            </a:endParaRPr>
          </a:p>
          <a:p>
            <a:pPr lvl="0">
              <a:lnSpc>
                <a:spcPct val="87000"/>
              </a:lnSpc>
              <a:spcAft>
                <a:spcPts val="800"/>
              </a:spcAft>
              <a:buSzPts val="1000"/>
              <a:buFont typeface="Symbol" pitchFamily="18"/>
              <a:buChar char=""/>
              <a:tabLst>
                <a:tab pos="457200" algn="l"/>
              </a:tabLst>
            </a:pPr>
            <a:r>
              <a:rPr lang="en-GB" sz="2400" kern="0" dirty="0">
                <a:solidFill>
                  <a:srgbClr val="3C4245"/>
                </a:solidFill>
                <a:latin typeface="Trebuchet MS" panose="020B0603020202020204" pitchFamily="34" charset="0"/>
                <a:cs typeface="Times New Roman" pitchFamily="18"/>
              </a:rPr>
              <a:t>not smoke tobacco.</a:t>
            </a:r>
            <a:endParaRPr lang="en-GB" sz="2400" dirty="0">
              <a:solidFill>
                <a:srgbClr val="3C4245"/>
              </a:solidFill>
              <a:latin typeface="Trebuchet MS" panose="020B0603020202020204" pitchFamily="34" charset="0"/>
              <a:cs typeface="Times New Roman" pitchFamily="18"/>
            </a:endParaRPr>
          </a:p>
          <a:p>
            <a:pPr lvl="0">
              <a:lnSpc>
                <a:spcPct val="80000"/>
              </a:lnSpc>
            </a:pPr>
            <a:endParaRPr lang="en-GB" sz="270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8282F-358A-3E54-3B9E-D75DF9C98F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WHO </a:t>
            </a:r>
            <a:r>
              <a:rPr lang="en-GB" sz="2800"/>
              <a:t>additional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8D848-6836-3967-37B9-8B40A1711D8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3" y="1335024"/>
            <a:ext cx="10972800" cy="4182209"/>
          </a:xfrm>
        </p:spPr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In April 2021 WHO launched the Global Diabetes Compact, a global initiative aiming for sustained improvements in diabetes prevention and care, focusing on supporting low- and middle-income countries.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In May 2021, the World Health Assembly agreed a Resolution on strengthening prevention and control of diabetes.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>
                <a:solidFill>
                  <a:srgbClr val="3C4245"/>
                </a:solidFill>
                <a:latin typeface="Noto Sans" pitchFamily="34"/>
                <a:cs typeface="Times New Roman" pitchFamily="18"/>
              </a:rPr>
              <a:t>In May 2022 the World Health Assembly endorsed five global diabetes coverage and treatment targets to be achieved by 2030.</a:t>
            </a:r>
            <a:r>
              <a:rPr lang="en-GB" sz="2400">
                <a:latin typeface="Calibri" pitchFamily="34"/>
                <a:cs typeface="Times New Roman" pitchFamily="18"/>
              </a:rPr>
              <a:t>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8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4400" kern="0">
              <a:solidFill>
                <a:srgbClr val="3C4245"/>
              </a:solidFill>
              <a:latin typeface="Noto Sans" pitchFamily="34"/>
              <a:cs typeface="Times New Roman" pitchFamily="18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800" kern="0">
              <a:solidFill>
                <a:srgbClr val="3C4245"/>
              </a:solidFill>
              <a:latin typeface="Noto Sans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8D8B6-FC50-B1BF-F3E3-B7843E35C54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Workshop</a:t>
            </a:r>
            <a:r>
              <a:rPr lang="en-GB" dirty="0"/>
              <a:t>  - 45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4E138-34DF-1CE7-DF96-D483CA6D008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Use this time to work with your group for Assignment 2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Use the support from you lecturer to guide you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399B1-45AA-2C26-A435-B527EC4C240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AFE86-B6CB-FB16-0DEC-A47AB589446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400" kern="0">
                <a:solidFill>
                  <a:srgbClr val="3C4245"/>
                </a:solidFill>
                <a:latin typeface="Arial" pitchFamily="34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https://www.who.int/news-room/fact-sheets/detail/cancer</a:t>
            </a:r>
            <a:endParaRPr lang="en-GB" sz="1400" kern="0">
              <a:solidFill>
                <a:srgbClr val="3C4245"/>
              </a:solidFill>
              <a:latin typeface="Arial" pitchFamily="34"/>
              <a:cs typeface="Times New Roman" pitchFamily="18"/>
            </a:endParaRPr>
          </a:p>
          <a:p>
            <a:pPr lvl="0"/>
            <a:r>
              <a:rPr lang="en-GB" sz="1400"/>
              <a:t>https://prostatecanceruk.org/about-us/news-and-views/2020/1/prostate-cancer-now-most-commonly-diagnosed-cancer-in-england World cancer research fund 2022</a:t>
            </a:r>
          </a:p>
          <a:p>
            <a:pPr lvl="0"/>
            <a:r>
              <a:rPr lang="en-GB" sz="1400" u="sng">
                <a:solidFill>
                  <a:srgbClr val="0000FF"/>
                </a:solidFill>
                <a:latin typeface="Calibri" pitchFamily="34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https://www.wcrf-uk.org/preventing-cancer/uk-cancer-statistics/?gad_source=1&amp;gclid=Cj0KCQiAhc-sBhCEARIsAOVwHuT1JnD1brQuIS9gbJMXz5WHwxHR-rRIDEXyb43GZN0ThTMy8HWDFpkaAvCEEALw_wcB</a:t>
            </a:r>
            <a:endParaRPr lang="en-GB" sz="1400">
              <a:latin typeface="Calibri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</a:pPr>
            <a:r>
              <a:rPr lang="en-GB" sz="1400" kern="0">
                <a:latin typeface="Arial" pitchFamily="34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https://www.wcrf-uk.org/preventing-cancer/uk-cancer-statistics/?gad_source=1&amp;gclid=Cj0KCQiAhc-sBhCEARIsAOVwHuT1JnD1brQuIS9gbJMXz5WHwxHR-rRIDEXyb43GZN0ThTMy8HWDFpkaAvCEEALw_wcB</a:t>
            </a:r>
            <a:endParaRPr lang="en-GB" sz="1400" kern="0">
              <a:latin typeface="Arial" pitchFamily="34"/>
              <a:cs typeface="Times New Roman" pitchFamily="18"/>
            </a:endParaRPr>
          </a:p>
          <a:p>
            <a:pPr lvl="0">
              <a:lnSpc>
                <a:spcPct val="107000"/>
              </a:lnSpc>
              <a:spcAft>
                <a:spcPts val="300"/>
              </a:spcAft>
            </a:pPr>
            <a:r>
              <a:rPr lang="en-GB" sz="14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https://www.wcrf-uk.org/preventing-cancer/uk-cancer-statistics/?gad_source=1&amp;gclid=Cj0KCQiAhc-sBhCEARIsAOVwHuT1JnD1brQuIS9gbJMXz5WHwxHR-rRIDEXyb43GZN0ThTMy8HWDFpkaAvCEEALw_wcB#Source1</a:t>
            </a:r>
            <a:endParaRPr lang="en-GB" sz="1400"/>
          </a:p>
          <a:p>
            <a:pPr lvl="0">
              <a:lnSpc>
                <a:spcPct val="107000"/>
              </a:lnSpc>
              <a:spcAft>
                <a:spcPts val="300"/>
              </a:spcAft>
            </a:pPr>
            <a:r>
              <a:rPr lang="en-GB" sz="1400"/>
              <a:t>Wcrf-uk.org/preventing cancer</a:t>
            </a:r>
          </a:p>
          <a:p>
            <a:pPr lvl="0">
              <a:lnSpc>
                <a:spcPct val="107000"/>
              </a:lnSpc>
              <a:spcAft>
                <a:spcPts val="300"/>
              </a:spcAft>
            </a:pPr>
            <a:endParaRPr lang="en-GB" sz="1200"/>
          </a:p>
          <a:p>
            <a:pPr lvl="0">
              <a:lnSpc>
                <a:spcPct val="107000"/>
              </a:lnSpc>
              <a:spcAft>
                <a:spcPts val="300"/>
              </a:spcAft>
            </a:pPr>
            <a:endParaRPr lang="en-GB" sz="1400">
              <a:latin typeface="Calibri" pitchFamily="34"/>
              <a:cs typeface="Times New Roman" pitchFamily="18"/>
            </a:endParaRPr>
          </a:p>
          <a:p>
            <a:pPr lvl="0"/>
            <a:endParaRPr lang="en-GB" sz="2000">
              <a:latin typeface="Arial" pitchFamily="34"/>
              <a:cs typeface="Arial" pitchFamily="34"/>
            </a:endParaRPr>
          </a:p>
          <a:p>
            <a:pPr lvl="0"/>
            <a:endParaRPr lang="en-GB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AC338-0A54-C28E-F088-0C1625F0DF0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69543-084C-2C07-BBE4-DE8821311EA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90000"/>
              </a:lnSpc>
            </a:pPr>
            <a:r>
              <a:rPr lang="en-GB" sz="1500">
                <a:solidFill>
                  <a:srgbClr val="3C4245"/>
                </a:solidFill>
                <a:latin typeface="Noto Sans" pitchFamily="34"/>
              </a:rPr>
              <a:t>World health organisation Fact Sheets 2023 https://www.who.int/news-room/fact-sheets/detail/diabetes</a:t>
            </a:r>
            <a:endParaRPr lang="en-GB" sz="1500">
              <a:latin typeface="Times New Roman" pitchFamily="18"/>
            </a:endParaRPr>
          </a:p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1500" kern="0">
                <a:latin typeface="Noto Sans" pitchFamily="34"/>
                <a:cs typeface="Times New Roman" pitchFamily="18"/>
              </a:rPr>
              <a:t>1.</a:t>
            </a:r>
            <a:r>
              <a:rPr lang="en-GB" sz="1500" i="1" kern="0">
                <a:latin typeface="Noto Sans" pitchFamily="34"/>
                <a:cs typeface="Times New Roman" pitchFamily="18"/>
              </a:rPr>
              <a:t> </a:t>
            </a:r>
            <a:r>
              <a:rPr lang="en-GB" sz="1500" kern="0">
                <a:latin typeface="Noto Sans" pitchFamily="34"/>
                <a:cs typeface="Times New Roman" pitchFamily="18"/>
              </a:rPr>
              <a:t>Global Burden of Disease Collaborative Network. Global Burden of Disease Study 2019. Results. Institute for Health Metrics and Evaluation. 2020 (</a:t>
            </a:r>
            <a:r>
              <a:rPr lang="en-GB" sz="1500" u="sng" kern="0">
                <a:solidFill>
                  <a:srgbClr val="0000FF"/>
                </a:solidFill>
                <a:latin typeface="Noto Sans" pitchFamily="34"/>
                <a:cs typeface="Times New Roman" pitchFamily="18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https://vizhub.healthdata.org/gbd-results/</a:t>
            </a:r>
            <a:r>
              <a:rPr lang="en-GB" sz="1500" kern="0">
                <a:latin typeface="Noto Sans" pitchFamily="34"/>
                <a:cs typeface="Times New Roman" pitchFamily="18"/>
              </a:rPr>
              <a:t>).</a:t>
            </a:r>
            <a:endParaRPr lang="en-GB" sz="1500">
              <a:latin typeface="Calibri" pitchFamily="34"/>
              <a:cs typeface="Times New Roman" pitchFamily="18"/>
            </a:endParaRPr>
          </a:p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1500" kern="0">
                <a:latin typeface="Noto Sans" pitchFamily="34"/>
                <a:cs typeface="Times New Roman" pitchFamily="18"/>
              </a:rPr>
              <a:t>2. </a:t>
            </a:r>
            <a:r>
              <a:rPr lang="en-GB" sz="1500" u="sng" kern="0">
                <a:solidFill>
                  <a:srgbClr val="0000FF"/>
                </a:solidFill>
                <a:latin typeface="Noto Sans" pitchFamily="34"/>
                <a:cs typeface="Times New Roman" pitchFamily="1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Diabetes mellitus, fasting blood glucose concentration, and risk of vascular disease: a collaborative meta-analysis of 102 prospective studies. Emerging Risk Factors Collaboration</a:t>
            </a:r>
            <a:r>
              <a:rPr lang="en-GB" sz="1500" kern="0">
                <a:latin typeface="Noto Sans" pitchFamily="34"/>
                <a:cs typeface="Times New Roman" pitchFamily="18"/>
              </a:rPr>
              <a:t>. Sarwar N, Gao P, Seshasai SR, Gobin R, Kaptoge S, Di Angelantonio et al. Lancet. 2010; 26;375:2215-2222.</a:t>
            </a:r>
            <a:endParaRPr lang="en-GB" sz="1500">
              <a:latin typeface="Calibri" pitchFamily="34"/>
              <a:cs typeface="Times New Roman" pitchFamily="18"/>
            </a:endParaRPr>
          </a:p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1500" kern="0">
                <a:latin typeface="Noto Sans" pitchFamily="34"/>
                <a:cs typeface="Times New Roman" pitchFamily="18"/>
              </a:rPr>
              <a:t>3</a:t>
            </a:r>
            <a:r>
              <a:rPr lang="en-GB" sz="1500" i="1" kern="0">
                <a:latin typeface="Noto Sans" pitchFamily="34"/>
                <a:cs typeface="Times New Roman" pitchFamily="18"/>
              </a:rPr>
              <a:t>.</a:t>
            </a:r>
            <a:r>
              <a:rPr lang="en-GB" sz="1500" kern="0">
                <a:latin typeface="Noto Sans" pitchFamily="34"/>
                <a:cs typeface="Times New Roman" pitchFamily="18"/>
              </a:rPr>
              <a:t> Causes of blindness and vision impairment in 2020 and trends over 30 years, and prevalence of avoidable blindness in relation to VISION 2020: the Right to Sight: an analysis for the Global Burden of Disease Study GBD 2019 Blindness and Vision Impairment Collaborators* on behalf of the Vision Loss Expert Group of the Global Burden of Disease Study† Lancet Global Health 2021;9:e141-e160.</a:t>
            </a:r>
            <a:endParaRPr lang="en-GB" sz="1500">
              <a:latin typeface="Calibri" pitchFamily="34"/>
              <a:cs typeface="Times New Roman" pitchFamily="18"/>
            </a:endParaRPr>
          </a:p>
          <a:p>
            <a:pPr lvl="0">
              <a:lnSpc>
                <a:spcPct val="97000"/>
              </a:lnSpc>
              <a:spcAft>
                <a:spcPts val="800"/>
              </a:spcAft>
            </a:pPr>
            <a:r>
              <a:rPr lang="en-GB" sz="1500" kern="0">
                <a:latin typeface="Noto Sans" pitchFamily="34"/>
                <a:cs typeface="Times New Roman" pitchFamily="18"/>
              </a:rPr>
              <a:t>4. </a:t>
            </a:r>
            <a:r>
              <a:rPr lang="en-GB" sz="1500" u="sng" kern="0">
                <a:solidFill>
                  <a:srgbClr val="0000FF"/>
                </a:solidFill>
                <a:latin typeface="Noto Sans" pitchFamily="34"/>
                <a:cs typeface="Times New Roman" pitchFamily="1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2014 USRDS annual data report: Epidemiology of kidney disease in the United States</a:t>
            </a:r>
            <a:r>
              <a:rPr lang="en-GB" sz="1500" kern="0">
                <a:latin typeface="Noto Sans" pitchFamily="34"/>
                <a:cs typeface="Times New Roman" pitchFamily="18"/>
              </a:rPr>
              <a:t>.</a:t>
            </a:r>
            <a:br>
              <a:rPr lang="en-GB" sz="1500" kern="0">
                <a:latin typeface="Noto Sans" pitchFamily="34"/>
                <a:cs typeface="Times New Roman" pitchFamily="18"/>
              </a:rPr>
            </a:br>
            <a:r>
              <a:rPr lang="en-GB" sz="1500" kern="0">
                <a:latin typeface="Noto Sans" pitchFamily="34"/>
                <a:cs typeface="Times New Roman" pitchFamily="18"/>
              </a:rPr>
              <a:t>United States Renal Data System. National Institutes of Health, National Institute of Diabetes and Digestive and Kidney Diseases, Bethesda, MD, 2014:188–210.</a:t>
            </a:r>
            <a:endParaRPr lang="en-GB" sz="1500">
              <a:latin typeface="Calibri" pitchFamily="34"/>
              <a:cs typeface="Times New Roman" pitchFamily="18"/>
            </a:endParaRPr>
          </a:p>
          <a:p>
            <a:pPr lvl="0">
              <a:lnSpc>
                <a:spcPct val="90000"/>
              </a:lnSpc>
            </a:pPr>
            <a:endParaRPr lang="en-GB" sz="270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8DAF-3C54-3B44-4177-CBC03930C65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effects of dementia on the brain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F876B9E6-4E43-FA75-C52E-E38CBF9126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2459" y="1600200"/>
            <a:ext cx="4219078" cy="3989390"/>
          </a:xfrm>
        </p:spPr>
      </p:pic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D62D7879-66A1-B8EA-3F2C-3B9B5B532E63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3"/>
          <a:stretch>
            <a:fillRect/>
          </a:stretch>
        </p:blipFill>
        <p:spPr>
          <a:xfrm>
            <a:off x="6780458" y="1915887"/>
            <a:ext cx="3833109" cy="3788231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0140311PresentationUWTSDTemplat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2664</Words>
  <Application>Microsoft Office PowerPoint</Application>
  <PresentationFormat>Widescreen</PresentationFormat>
  <Paragraphs>323</Paragraphs>
  <Slides>42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42</vt:i4>
      </vt:variant>
    </vt:vector>
  </HeadingPairs>
  <TitlesOfParts>
    <vt:vector size="58" baseType="lpstr">
      <vt:lpstr>Aptos</vt:lpstr>
      <vt:lpstr>Arial</vt:lpstr>
      <vt:lpstr>Calibri</vt:lpstr>
      <vt:lpstr>Calibri Light</vt:lpstr>
      <vt:lpstr>Courier New</vt:lpstr>
      <vt:lpstr>Myriad Pro</vt:lpstr>
      <vt:lpstr>Noto Sans</vt:lpstr>
      <vt:lpstr>Symbol</vt:lpstr>
      <vt:lpstr>Tahoma</vt:lpstr>
      <vt:lpstr>Times New Roman</vt:lpstr>
      <vt:lpstr>Trebuchet MS</vt:lpstr>
      <vt:lpstr>Wingdings</vt:lpstr>
      <vt:lpstr>UWTSD Holding Page</vt:lpstr>
      <vt:lpstr>UWTSD Text 2</vt:lpstr>
      <vt:lpstr>UWTSD Logo Variations place image in Background</vt:lpstr>
      <vt:lpstr>20140311PresentationUWTSDTemplate</vt:lpstr>
      <vt:lpstr>INTRODUCTION TO PUBLIC HEALTH</vt:lpstr>
      <vt:lpstr>Learning outcomes</vt:lpstr>
      <vt:lpstr>Module Summary</vt:lpstr>
      <vt:lpstr>Learning objectives</vt:lpstr>
      <vt:lpstr>Cancer</vt:lpstr>
      <vt:lpstr>Cancer is……</vt:lpstr>
      <vt:lpstr>Worldwide cancer statistics</vt:lpstr>
      <vt:lpstr>Worldwide Cancer data (WHO 2023)</vt:lpstr>
      <vt:lpstr>Deaths (WHO 2023)</vt:lpstr>
      <vt:lpstr>Risk Factors</vt:lpstr>
      <vt:lpstr>Risk factors cont….</vt:lpstr>
      <vt:lpstr>                           Cancer in the UK?</vt:lpstr>
      <vt:lpstr>Cancer Incidence in the UK</vt:lpstr>
      <vt:lpstr>Mortality</vt:lpstr>
      <vt:lpstr> The table shows the 15 most common types of cancer in the UK </vt:lpstr>
      <vt:lpstr>Common types of cancer</vt:lpstr>
      <vt:lpstr>Breast cancer</vt:lpstr>
      <vt:lpstr>Prostate cancer</vt:lpstr>
      <vt:lpstr>Lung cancer</vt:lpstr>
      <vt:lpstr>Bowel cancer</vt:lpstr>
      <vt:lpstr>Cancer survival rates</vt:lpstr>
      <vt:lpstr>cancer survival rates cont….                      https://www.wcrf.org/cancer-trends/cancer-survival-statistics/ </vt:lpstr>
      <vt:lpstr>Prevention!</vt:lpstr>
      <vt:lpstr>Activity</vt:lpstr>
      <vt:lpstr>                                   Diabetes</vt:lpstr>
      <vt:lpstr>Diabetes</vt:lpstr>
      <vt:lpstr>Type 1 Diabetes</vt:lpstr>
      <vt:lpstr>Type 2 Diabetes</vt:lpstr>
      <vt:lpstr>Type 2 diabetes cont……</vt:lpstr>
      <vt:lpstr>Gestational diabetes</vt:lpstr>
      <vt:lpstr>Pre-diabetic situations</vt:lpstr>
      <vt:lpstr>Pre-diabetes tests</vt:lpstr>
      <vt:lpstr>Activity – 20 minutes</vt:lpstr>
      <vt:lpstr>Diagnosis and treatment </vt:lpstr>
      <vt:lpstr>Treatment</vt:lpstr>
      <vt:lpstr>Treatment cont…</vt:lpstr>
      <vt:lpstr>Prevention</vt:lpstr>
      <vt:lpstr>WHO additional information</vt:lpstr>
      <vt:lpstr>Workshop  - 45 minutes</vt:lpstr>
      <vt:lpstr>References</vt:lpstr>
      <vt:lpstr>References</vt:lpstr>
      <vt:lpstr>The effects of dementia on the brain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Gillian Weaver</cp:lastModifiedBy>
  <cp:revision>17</cp:revision>
  <dcterms:created xsi:type="dcterms:W3CDTF">2021-03-09T15:35:42Z</dcterms:created>
  <dcterms:modified xsi:type="dcterms:W3CDTF">2025-12-29T15:03:13Z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