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handoutMasterIdLst>
    <p:handoutMasterId r:id="rId18"/>
  </p:handoutMasterIdLst>
  <p:sldIdLst>
    <p:sldId id="274" r:id="rId2"/>
    <p:sldId id="273" r:id="rId3"/>
    <p:sldId id="266" r:id="rId4"/>
    <p:sldId id="267" r:id="rId5"/>
    <p:sldId id="272" r:id="rId6"/>
    <p:sldId id="268" r:id="rId7"/>
    <p:sldId id="270" r:id="rId8"/>
    <p:sldId id="259" r:id="rId9"/>
    <p:sldId id="260" r:id="rId10"/>
    <p:sldId id="258" r:id="rId11"/>
    <p:sldId id="261" r:id="rId12"/>
    <p:sldId id="262" r:id="rId13"/>
    <p:sldId id="263" r:id="rId14"/>
    <p:sldId id="264" r:id="rId15"/>
    <p:sldId id="265" r:id="rId16"/>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CC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9" d="100"/>
          <a:sy n="69" d="100"/>
        </p:scale>
        <p:origin x="-546" y="-96"/>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notesViewPr>
    <p:cSldViewPr>
      <p:cViewPr varScale="1">
        <p:scale>
          <a:sx n="56" d="100"/>
          <a:sy n="56" d="100"/>
        </p:scale>
        <p:origin x="-1848" y="-84"/>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C12D94E4-3E7D-46E5-BC9F-F8D20D44576B}" type="datetimeFigureOut">
              <a:rPr lang="en-GB" smtClean="0"/>
              <a:t>21/01/2020</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DDE22E70-9247-4318-B025-A1C09DCB8CCE}" type="slidenum">
              <a:rPr lang="en-GB" smtClean="0"/>
              <a:t>‹#›</a:t>
            </a:fld>
            <a:endParaRPr lang="en-GB"/>
          </a:p>
        </p:txBody>
      </p:sp>
    </p:spTree>
    <p:extLst>
      <p:ext uri="{BB962C8B-B14F-4D97-AF65-F5344CB8AC3E}">
        <p14:creationId xmlns:p14="http://schemas.microsoft.com/office/powerpoint/2010/main" val="169926163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a:defRPr sz="1200"/>
            </a:lvl1pPr>
          </a:lstStyle>
          <a:p>
            <a:fld id="{F45A5CC9-80F1-4819-8464-59E621EE1860}" type="datetimeFigureOut">
              <a:rPr lang="en-GB" smtClean="0"/>
              <a:t>21/01/2020</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450" y="4714875"/>
            <a:ext cx="5438775" cy="4467225"/>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163"/>
            <a:ext cx="2946400" cy="4968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49688" y="9428163"/>
            <a:ext cx="2946400" cy="496887"/>
          </a:xfrm>
          <a:prstGeom prst="rect">
            <a:avLst/>
          </a:prstGeom>
        </p:spPr>
        <p:txBody>
          <a:bodyPr vert="horz" lIns="91440" tIns="45720" rIns="91440" bIns="45720" rtlCol="0" anchor="b"/>
          <a:lstStyle>
            <a:lvl1pPr algn="r">
              <a:defRPr sz="1200"/>
            </a:lvl1pPr>
          </a:lstStyle>
          <a:p>
            <a:fld id="{78DEEA88-603F-4D66-B3B6-28096AFCA5F0}" type="slidenum">
              <a:rPr lang="en-GB" smtClean="0"/>
              <a:t>‹#›</a:t>
            </a:fld>
            <a:endParaRPr lang="en-GB"/>
          </a:p>
        </p:txBody>
      </p:sp>
    </p:spTree>
    <p:extLst>
      <p:ext uri="{BB962C8B-B14F-4D97-AF65-F5344CB8AC3E}">
        <p14:creationId xmlns:p14="http://schemas.microsoft.com/office/powerpoint/2010/main" val="11373996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pecs-unitedkingdom.com/pecs/" TargetMode="External"/><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8DEEA88-603F-4D66-B3B6-28096AFCA5F0}" type="slidenum">
              <a:rPr lang="en-GB" smtClean="0"/>
              <a:t>1</a:t>
            </a:fld>
            <a:endParaRPr lang="en-GB"/>
          </a:p>
        </p:txBody>
      </p:sp>
    </p:spTree>
    <p:extLst>
      <p:ext uri="{BB962C8B-B14F-4D97-AF65-F5344CB8AC3E}">
        <p14:creationId xmlns:p14="http://schemas.microsoft.com/office/powerpoint/2010/main" val="39823496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mtClean="0"/>
              <a:t>Introduce myself</a:t>
            </a:r>
            <a:r>
              <a:rPr lang="en-GB" dirty="0" smtClean="0"/>
              <a:t>. SLD teacher – 10 years. </a:t>
            </a:r>
            <a:r>
              <a:rPr lang="en-GB" dirty="0" err="1" smtClean="0"/>
              <a:t>Signalong</a:t>
            </a:r>
            <a:r>
              <a:rPr lang="en-GB" dirty="0" smtClean="0"/>
              <a:t> tutor. Presentation on TCA. Explain the class. Communication difficulties main issue. </a:t>
            </a:r>
          </a:p>
          <a:p>
            <a:endParaRPr lang="en-GB" dirty="0" smtClean="0"/>
          </a:p>
          <a:p>
            <a:r>
              <a:rPr lang="en-GB" dirty="0" smtClean="0"/>
              <a:t>Communication is not just verbal. </a:t>
            </a:r>
          </a:p>
          <a:p>
            <a:r>
              <a:rPr lang="en-GB" dirty="0" smtClean="0"/>
              <a:t>When the children have limited receptive language skills (understanding of language) they reply on other factors to aid understanding - facial expression / tone of voice / body language (unconsciously), deliberately chosen gestures etc.</a:t>
            </a:r>
          </a:p>
          <a:p>
            <a:r>
              <a:rPr lang="en-GB" dirty="0" smtClean="0"/>
              <a:t>When the children have limited expressive language skills (putting their thoughts into words) they can use picture cards, choice boards, sign language, digital devices such as  Voice Output Communication Aids – switches (SHOW EXAMPLE), overlay VOCAs (SHOW EXAMPLE), dynamic screen VOCAs, tablet/phone apps etc. They can also use eye gaze technology to show preferences if they have limited mobility. </a:t>
            </a:r>
          </a:p>
          <a:p>
            <a:endParaRPr lang="en-GB" dirty="0" smtClean="0"/>
          </a:p>
          <a:p>
            <a:r>
              <a:rPr lang="en-GB" dirty="0" smtClean="0"/>
              <a:t>Children can have either receptive or expressive language difficulties or both. Some may never speak but can understand fully what is being said. </a:t>
            </a:r>
          </a:p>
          <a:p>
            <a:endParaRPr lang="en-GB" dirty="0" smtClean="0"/>
          </a:p>
          <a:p>
            <a:r>
              <a:rPr lang="en-GB" dirty="0" smtClean="0"/>
              <a:t>Turner (2011, p73) </a:t>
            </a:r>
            <a:r>
              <a:rPr lang="en-GB" dirty="0" smtClean="0">
                <a:solidFill>
                  <a:srgbClr val="FF0000"/>
                </a:solidFill>
              </a:rPr>
              <a:t>– </a:t>
            </a:r>
            <a:r>
              <a:rPr lang="en-GB" dirty="0" smtClean="0"/>
              <a:t>“Augmentative and alternative forms of communication, which complement, support or replace any attempts by the child to communicate verbally, allow even the most severely disabled child to interact with others, to express wishes and make decisions.”</a:t>
            </a:r>
          </a:p>
          <a:p>
            <a:endParaRPr lang="en-GB" dirty="0" smtClean="0"/>
          </a:p>
          <a:p>
            <a:r>
              <a:rPr lang="en-GB" dirty="0" smtClean="0"/>
              <a:t>We use Total Communication Approach –explain:</a:t>
            </a:r>
          </a:p>
          <a:p>
            <a:r>
              <a:rPr lang="en-GB" dirty="0" smtClean="0"/>
              <a:t>Combined gesture, sign, pictures, real objects, technology and words . </a:t>
            </a:r>
          </a:p>
          <a:p>
            <a:r>
              <a:rPr lang="en-GB" dirty="0" smtClean="0"/>
              <a:t>Always starts with what the child can do at that moment. Can change as communication skills develop. Describe different children in class use different combinations – Advised by SALT </a:t>
            </a:r>
          </a:p>
          <a:p>
            <a:endParaRPr lang="en-GB" dirty="0" smtClean="0"/>
          </a:p>
          <a:p>
            <a:endParaRPr lang="en-GB" dirty="0" smtClean="0"/>
          </a:p>
          <a:p>
            <a:r>
              <a:rPr lang="en-GB" dirty="0" smtClean="0"/>
              <a:t>Now move on to explain some of the individual parts of TCA, and research. </a:t>
            </a:r>
          </a:p>
          <a:p>
            <a:endParaRPr lang="en-GB" dirty="0"/>
          </a:p>
        </p:txBody>
      </p:sp>
      <p:sp>
        <p:nvSpPr>
          <p:cNvPr id="4" name="Slide Number Placeholder 3"/>
          <p:cNvSpPr>
            <a:spLocks noGrp="1"/>
          </p:cNvSpPr>
          <p:nvPr>
            <p:ph type="sldNum" sz="quarter" idx="10"/>
          </p:nvPr>
        </p:nvSpPr>
        <p:spPr/>
        <p:txBody>
          <a:bodyPr/>
          <a:lstStyle/>
          <a:p>
            <a:fld id="{78DEEA88-603F-4D66-B3B6-28096AFCA5F0}" type="slidenum">
              <a:rPr lang="en-GB" smtClean="0"/>
              <a:t>2</a:t>
            </a:fld>
            <a:endParaRPr lang="en-GB"/>
          </a:p>
        </p:txBody>
      </p:sp>
    </p:spTree>
    <p:extLst>
      <p:ext uri="{BB962C8B-B14F-4D97-AF65-F5344CB8AC3E}">
        <p14:creationId xmlns:p14="http://schemas.microsoft.com/office/powerpoint/2010/main" val="10387518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History of sign language – Native North American tribes, “the first record of a codified signing system was … from Bordeaux over 200 years ago.” </a:t>
            </a:r>
            <a:r>
              <a:rPr lang="en-GB" dirty="0" err="1" smtClean="0">
                <a:solidFill>
                  <a:srgbClr val="FF0000"/>
                </a:solidFill>
              </a:rPr>
              <a:t>Signalong</a:t>
            </a:r>
            <a:r>
              <a:rPr lang="en-GB" dirty="0" smtClean="0">
                <a:solidFill>
                  <a:srgbClr val="FF0000"/>
                </a:solidFill>
              </a:rPr>
              <a:t> quote </a:t>
            </a:r>
          </a:p>
          <a:p>
            <a:r>
              <a:rPr lang="en-GB" dirty="0" smtClean="0"/>
              <a:t>NPT schools use a sign supporting system called </a:t>
            </a:r>
            <a:r>
              <a:rPr lang="en-GB" dirty="0" err="1" smtClean="0"/>
              <a:t>Signalong</a:t>
            </a:r>
            <a:r>
              <a:rPr lang="en-GB" dirty="0" smtClean="0"/>
              <a:t> (mention Makaton here).</a:t>
            </a:r>
          </a:p>
          <a:p>
            <a:endParaRPr lang="en-GB" dirty="0" smtClean="0"/>
          </a:p>
          <a:p>
            <a:r>
              <a:rPr lang="en-GB" dirty="0" err="1" smtClean="0"/>
              <a:t>Signalong</a:t>
            </a:r>
            <a:r>
              <a:rPr lang="en-GB" dirty="0" smtClean="0"/>
              <a:t> based on BSL – BSL has own syntax and sentence structure. </a:t>
            </a:r>
            <a:r>
              <a:rPr lang="en-GB" dirty="0" err="1" smtClean="0"/>
              <a:t>Signalong</a:t>
            </a:r>
            <a:r>
              <a:rPr lang="en-GB" dirty="0" smtClean="0"/>
              <a:t> follows English spoken word order – easier for young children to understand. </a:t>
            </a:r>
          </a:p>
          <a:p>
            <a:r>
              <a:rPr lang="en-GB" dirty="0" smtClean="0"/>
              <a:t>Developed in special school by a teacher and SALT, they were using Makaton but not enough signs</a:t>
            </a:r>
          </a:p>
          <a:p>
            <a:r>
              <a:rPr lang="en-GB" dirty="0" smtClean="0"/>
              <a:t>KEY WORDS ONLY</a:t>
            </a:r>
          </a:p>
          <a:p>
            <a:r>
              <a:rPr lang="en-GB" dirty="0" smtClean="0"/>
              <a:t>Phase 1 is Core vocab – built on</a:t>
            </a:r>
          </a:p>
          <a:p>
            <a:r>
              <a:rPr lang="en-GB" dirty="0" smtClean="0"/>
              <a:t>Visual reminder</a:t>
            </a:r>
          </a:p>
          <a:p>
            <a:endParaRPr lang="en-GB" dirty="0" smtClean="0"/>
          </a:p>
          <a:p>
            <a:pPr marL="0" indent="0">
              <a:buNone/>
            </a:pPr>
            <a:endParaRPr lang="en-GB" dirty="0" smtClean="0"/>
          </a:p>
          <a:p>
            <a:endParaRPr lang="en-GB" dirty="0"/>
          </a:p>
        </p:txBody>
      </p:sp>
      <p:sp>
        <p:nvSpPr>
          <p:cNvPr id="4" name="Slide Number Placeholder 3"/>
          <p:cNvSpPr>
            <a:spLocks noGrp="1"/>
          </p:cNvSpPr>
          <p:nvPr>
            <p:ph type="sldNum" sz="quarter" idx="10"/>
          </p:nvPr>
        </p:nvSpPr>
        <p:spPr/>
        <p:txBody>
          <a:bodyPr/>
          <a:lstStyle/>
          <a:p>
            <a:fld id="{78DEEA88-603F-4D66-B3B6-28096AFCA5F0}" type="slidenum">
              <a:rPr lang="en-GB" smtClean="0"/>
              <a:t>3</a:t>
            </a:fld>
            <a:endParaRPr lang="en-GB"/>
          </a:p>
        </p:txBody>
      </p:sp>
    </p:spTree>
    <p:extLst>
      <p:ext uri="{BB962C8B-B14F-4D97-AF65-F5344CB8AC3E}">
        <p14:creationId xmlns:p14="http://schemas.microsoft.com/office/powerpoint/2010/main" val="4284667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Developed in 1985 in America for Autistic children to aid communication</a:t>
            </a:r>
          </a:p>
          <a:p>
            <a:r>
              <a:rPr lang="en-GB" dirty="0" smtClean="0"/>
              <a:t>It is not ABA but is based on Skinner’s </a:t>
            </a:r>
            <a:r>
              <a:rPr lang="en-GB" i="1" dirty="0" smtClean="0"/>
              <a:t>Verbal Behaviour </a:t>
            </a:r>
            <a:r>
              <a:rPr lang="en-GB" dirty="0" smtClean="0"/>
              <a:t>and ABA </a:t>
            </a:r>
          </a:p>
          <a:p>
            <a:r>
              <a:rPr lang="en-GB" dirty="0" smtClean="0"/>
              <a:t>Strict set of guidelines to follow. “Specific prompting and reinforcement strategies that will lead to independent communication are used throughout the protocol. The protocol also includes systematic error correction procedures to promote learning if an error occurs. Verbal prompts are not used, thus building immediate initiation and avoiding prompt dependency.”</a:t>
            </a:r>
            <a:r>
              <a:rPr lang="en-GB" dirty="0" smtClean="0">
                <a:hlinkClick r:id="rId3"/>
              </a:rPr>
              <a:t> https://pecs-unitedkingdom.com/pecs/</a:t>
            </a:r>
            <a:endParaRPr lang="en-GB" dirty="0" smtClean="0"/>
          </a:p>
          <a:p>
            <a:pPr marL="0" indent="0">
              <a:buNone/>
            </a:pPr>
            <a:endParaRPr lang="en-GB" dirty="0" smtClean="0"/>
          </a:p>
          <a:p>
            <a:r>
              <a:rPr lang="en-GB" dirty="0" smtClean="0"/>
              <a:t>PECS phases (all about initiation of communication from the child)</a:t>
            </a:r>
          </a:p>
          <a:p>
            <a:pPr fontAlgn="base"/>
            <a:r>
              <a:rPr lang="en-GB" b="1" cap="all" dirty="0" smtClean="0"/>
              <a:t>PHASE I -  </a:t>
            </a:r>
            <a:r>
              <a:rPr lang="en-GB" i="1" dirty="0" smtClean="0"/>
              <a:t>How to Communicate (simple exchange of card for motivator)</a:t>
            </a:r>
          </a:p>
          <a:p>
            <a:pPr fontAlgn="base"/>
            <a:r>
              <a:rPr lang="en-GB" b="1" cap="all" dirty="0" smtClean="0"/>
              <a:t>PHASE II -  </a:t>
            </a:r>
            <a:r>
              <a:rPr lang="en-GB" i="1" dirty="0" smtClean="0"/>
              <a:t>Distance and Persistence (move the card, use a different communication partner, use the card in different places) </a:t>
            </a:r>
          </a:p>
          <a:p>
            <a:pPr fontAlgn="base"/>
            <a:r>
              <a:rPr lang="en-GB" b="1" cap="all" dirty="0" smtClean="0"/>
              <a:t>PHASE III -  </a:t>
            </a:r>
            <a:r>
              <a:rPr lang="en-GB" i="1" dirty="0" smtClean="0"/>
              <a:t>Picture Discrimination (more than one picture to choose from, introduce the PECS book) SHOW EXAMPLE </a:t>
            </a:r>
            <a:r>
              <a:rPr lang="en-GB" dirty="0" smtClean="0">
                <a:solidFill>
                  <a:schemeClr val="tx2"/>
                </a:solidFill>
              </a:rPr>
              <a:t>Symbolic development </a:t>
            </a:r>
            <a:endParaRPr lang="en-GB" i="1" dirty="0" smtClean="0"/>
          </a:p>
          <a:p>
            <a:pPr fontAlgn="base"/>
            <a:r>
              <a:rPr lang="en-GB" dirty="0" smtClean="0"/>
              <a:t>PHASE IV  - Sentence Structure (I want plus card)</a:t>
            </a:r>
          </a:p>
          <a:p>
            <a:pPr fontAlgn="base"/>
            <a:r>
              <a:rPr lang="en-GB" b="1" cap="all" dirty="0" smtClean="0"/>
              <a:t>ATTRIBUTES &amp; LANGUAGE EXPANSION – </a:t>
            </a:r>
            <a:r>
              <a:rPr lang="en-GB" dirty="0" smtClean="0"/>
              <a:t>Verbs, Adjectives </a:t>
            </a:r>
            <a:r>
              <a:rPr lang="en-GB" dirty="0" err="1" smtClean="0"/>
              <a:t>etc</a:t>
            </a:r>
            <a:endParaRPr lang="en-GB" dirty="0" smtClean="0"/>
          </a:p>
          <a:p>
            <a:pPr fontAlgn="base"/>
            <a:r>
              <a:rPr lang="en-GB" b="1" cap="all" dirty="0" smtClean="0"/>
              <a:t>PHASE V - </a:t>
            </a:r>
            <a:r>
              <a:rPr lang="en-GB" i="1" dirty="0" smtClean="0"/>
              <a:t>Responsive Requesting (</a:t>
            </a:r>
            <a:r>
              <a:rPr lang="en-GB" dirty="0" smtClean="0"/>
              <a:t>only now answering  questions) </a:t>
            </a:r>
          </a:p>
          <a:p>
            <a:pPr fontAlgn="base"/>
            <a:r>
              <a:rPr lang="en-GB" b="1" cap="all" dirty="0" smtClean="0"/>
              <a:t>PHASE VI – </a:t>
            </a:r>
            <a:r>
              <a:rPr lang="en-GB" i="1" dirty="0" smtClean="0"/>
              <a:t>Commenting </a:t>
            </a:r>
            <a:r>
              <a:rPr lang="en-GB" dirty="0" smtClean="0"/>
              <a:t>(I see, I hear etc.) </a:t>
            </a:r>
          </a:p>
          <a:p>
            <a:pPr marL="0" indent="0">
              <a:buNone/>
            </a:pPr>
            <a:endParaRPr lang="en-GB" dirty="0" smtClean="0"/>
          </a:p>
          <a:p>
            <a:pPr marL="0" indent="0">
              <a:buNone/>
            </a:pPr>
            <a:endParaRPr lang="en-GB" dirty="0" smtClean="0"/>
          </a:p>
          <a:p>
            <a:r>
              <a:rPr lang="en-GB" dirty="0" smtClean="0"/>
              <a:t>Explain book is voice – some children use the pictures and make no vocalisations, however, as </a:t>
            </a:r>
            <a:r>
              <a:rPr lang="en-GB" dirty="0" err="1" smtClean="0"/>
              <a:t>Bondy</a:t>
            </a:r>
            <a:r>
              <a:rPr lang="en-GB" dirty="0" smtClean="0"/>
              <a:t> (2012, p796) found, other children “speak more words, either in terms of overall vocabulary or in terms of the complexity of particular sentences.” For example when using the PECS they might say I want red cup, but without the pictures they just say cup. </a:t>
            </a:r>
          </a:p>
          <a:p>
            <a:endParaRPr lang="en-GB" dirty="0" smtClean="0"/>
          </a:p>
          <a:p>
            <a:r>
              <a:rPr lang="en-GB" dirty="0" smtClean="0"/>
              <a:t>Show the tracking forms</a:t>
            </a:r>
          </a:p>
          <a:p>
            <a:r>
              <a:rPr lang="en-GB" dirty="0" smtClean="0"/>
              <a:t>**Not visual times tables**</a:t>
            </a:r>
          </a:p>
          <a:p>
            <a:endParaRPr lang="en-GB" dirty="0" smtClean="0"/>
          </a:p>
          <a:p>
            <a:pPr marL="0" indent="0">
              <a:buNone/>
            </a:pPr>
            <a:r>
              <a:rPr lang="en-GB" dirty="0" smtClean="0"/>
              <a:t>The aim of PECS is functional communication. Some pupils develop speech. Others may transition to a speech generating device (SGD) / VOCA (SHOW EXAMPLES) </a:t>
            </a:r>
          </a:p>
          <a:p>
            <a:pPr marL="0" indent="0">
              <a:buNone/>
            </a:pPr>
            <a:endParaRPr lang="en-GB" dirty="0" smtClean="0"/>
          </a:p>
          <a:p>
            <a:endParaRPr lang="en-GB" dirty="0"/>
          </a:p>
        </p:txBody>
      </p:sp>
      <p:sp>
        <p:nvSpPr>
          <p:cNvPr id="4" name="Slide Number Placeholder 3"/>
          <p:cNvSpPr>
            <a:spLocks noGrp="1"/>
          </p:cNvSpPr>
          <p:nvPr>
            <p:ph type="sldNum" sz="quarter" idx="10"/>
          </p:nvPr>
        </p:nvSpPr>
        <p:spPr/>
        <p:txBody>
          <a:bodyPr/>
          <a:lstStyle/>
          <a:p>
            <a:fld id="{78DEEA88-603F-4D66-B3B6-28096AFCA5F0}" type="slidenum">
              <a:rPr lang="en-GB" smtClean="0"/>
              <a:t>4</a:t>
            </a:fld>
            <a:endParaRPr lang="en-GB"/>
          </a:p>
        </p:txBody>
      </p:sp>
    </p:spTree>
    <p:extLst>
      <p:ext uri="{BB962C8B-B14F-4D97-AF65-F5344CB8AC3E}">
        <p14:creationId xmlns:p14="http://schemas.microsoft.com/office/powerpoint/2010/main" val="18898794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PECS is not a visual timetable</a:t>
            </a:r>
          </a:p>
          <a:p>
            <a:endParaRPr lang="en-GB" dirty="0" smtClean="0"/>
          </a:p>
          <a:p>
            <a:r>
              <a:rPr lang="en-GB" dirty="0" smtClean="0"/>
              <a:t>It is not a communication system. </a:t>
            </a:r>
            <a:r>
              <a:rPr lang="en-GB" dirty="0" err="1" smtClean="0"/>
              <a:t>Bondy</a:t>
            </a:r>
            <a:r>
              <a:rPr lang="en-GB" dirty="0" smtClean="0"/>
              <a:t> (2012, p 799) “it is the teacher/parent who puts the pictures on the schedule, and users are taught to respond to those pictures. Thus, schedule following is a listener, or receptive, skill.”</a:t>
            </a:r>
          </a:p>
          <a:p>
            <a:endParaRPr lang="en-GB" dirty="0" smtClean="0"/>
          </a:p>
          <a:p>
            <a:endParaRPr lang="en-GB" dirty="0" smtClean="0"/>
          </a:p>
          <a:p>
            <a:r>
              <a:rPr lang="en-GB" dirty="0" smtClean="0"/>
              <a:t>Example timetable </a:t>
            </a:r>
          </a:p>
          <a:p>
            <a:endParaRPr lang="en-GB" dirty="0" smtClean="0"/>
          </a:p>
          <a:p>
            <a:r>
              <a:rPr lang="en-GB" dirty="0" smtClean="0"/>
              <a:t>Example Now/Next </a:t>
            </a:r>
          </a:p>
          <a:p>
            <a:endParaRPr lang="en-GB" dirty="0"/>
          </a:p>
        </p:txBody>
      </p:sp>
      <p:sp>
        <p:nvSpPr>
          <p:cNvPr id="4" name="Slide Number Placeholder 3"/>
          <p:cNvSpPr>
            <a:spLocks noGrp="1"/>
          </p:cNvSpPr>
          <p:nvPr>
            <p:ph type="sldNum" sz="quarter" idx="10"/>
          </p:nvPr>
        </p:nvSpPr>
        <p:spPr/>
        <p:txBody>
          <a:bodyPr/>
          <a:lstStyle/>
          <a:p>
            <a:fld id="{78DEEA88-603F-4D66-B3B6-28096AFCA5F0}" type="slidenum">
              <a:rPr lang="en-GB" smtClean="0"/>
              <a:t>5</a:t>
            </a:fld>
            <a:endParaRPr lang="en-GB"/>
          </a:p>
        </p:txBody>
      </p:sp>
    </p:spTree>
    <p:extLst>
      <p:ext uri="{BB962C8B-B14F-4D97-AF65-F5344CB8AC3E}">
        <p14:creationId xmlns:p14="http://schemas.microsoft.com/office/powerpoint/2010/main" val="38834931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Some pupils do not have the symbolic understanding of pictures but may understand real objects. </a:t>
            </a:r>
          </a:p>
          <a:p>
            <a:endParaRPr lang="en-GB" dirty="0" smtClean="0"/>
          </a:p>
          <a:p>
            <a:r>
              <a:rPr lang="en-GB" dirty="0" smtClean="0"/>
              <a:t>Some may not understand the real objects yet but with reinforcement may come to gain an understanding.  </a:t>
            </a:r>
          </a:p>
          <a:p>
            <a:endParaRPr lang="en-GB" dirty="0" smtClean="0"/>
          </a:p>
          <a:p>
            <a:r>
              <a:rPr lang="en-GB" dirty="0" smtClean="0"/>
              <a:t>Real objects to represent activities. </a:t>
            </a:r>
            <a:r>
              <a:rPr lang="en-GB" dirty="0" err="1" smtClean="0"/>
              <a:t>Ockelford</a:t>
            </a:r>
            <a:r>
              <a:rPr lang="en-GB" dirty="0" smtClean="0"/>
              <a:t>, A., (1994, p4) “They stand for something, in much the same way as words do, whether spoken, signed or written.”</a:t>
            </a:r>
          </a:p>
          <a:p>
            <a:r>
              <a:rPr lang="en-GB" dirty="0" smtClean="0"/>
              <a:t>They can be multi-sensory, for example a swimming costume used to represent the activity of going swimming, may smell of chlorine from the pool. Or a tap on a triangle to show a music session is about to begin. Turner, C. (2011, p78) each object of reference “should differ, as much as possible, in colour, texture and shape.”</a:t>
            </a:r>
          </a:p>
          <a:p>
            <a:endParaRPr lang="en-GB" dirty="0" smtClean="0"/>
          </a:p>
          <a:p>
            <a:endParaRPr lang="en-GB" dirty="0" smtClean="0"/>
          </a:p>
          <a:p>
            <a:r>
              <a:rPr lang="en-GB" dirty="0" smtClean="0"/>
              <a:t>Can be used as a form of expressive language – </a:t>
            </a:r>
            <a:r>
              <a:rPr lang="en-GB" dirty="0" err="1" smtClean="0"/>
              <a:t>Ockelford</a:t>
            </a:r>
            <a:r>
              <a:rPr lang="en-GB" dirty="0" smtClean="0"/>
              <a:t> (2002, p 34) “to choose for themselves the next course of action” </a:t>
            </a:r>
          </a:p>
          <a:p>
            <a:endParaRPr lang="en-GB" dirty="0" smtClean="0"/>
          </a:p>
          <a:p>
            <a:r>
              <a:rPr lang="en-GB" dirty="0" smtClean="0"/>
              <a:t>Show examples of real objects of ref – can be put on to cards. </a:t>
            </a:r>
          </a:p>
          <a:p>
            <a:endParaRPr lang="en-GB" dirty="0"/>
          </a:p>
        </p:txBody>
      </p:sp>
      <p:sp>
        <p:nvSpPr>
          <p:cNvPr id="4" name="Slide Number Placeholder 3"/>
          <p:cNvSpPr>
            <a:spLocks noGrp="1"/>
          </p:cNvSpPr>
          <p:nvPr>
            <p:ph type="sldNum" sz="quarter" idx="10"/>
          </p:nvPr>
        </p:nvSpPr>
        <p:spPr/>
        <p:txBody>
          <a:bodyPr/>
          <a:lstStyle/>
          <a:p>
            <a:fld id="{78DEEA88-603F-4D66-B3B6-28096AFCA5F0}" type="slidenum">
              <a:rPr lang="en-GB" smtClean="0"/>
              <a:t>6</a:t>
            </a:fld>
            <a:endParaRPr lang="en-GB"/>
          </a:p>
        </p:txBody>
      </p:sp>
    </p:spTree>
    <p:extLst>
      <p:ext uri="{BB962C8B-B14F-4D97-AF65-F5344CB8AC3E}">
        <p14:creationId xmlns:p14="http://schemas.microsoft.com/office/powerpoint/2010/main" val="11906494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Use all of the above at same time together to teach new vocab</a:t>
            </a:r>
          </a:p>
          <a:p>
            <a:endParaRPr lang="en-GB" dirty="0" smtClean="0"/>
          </a:p>
          <a:p>
            <a:r>
              <a:rPr lang="en-GB" dirty="0" smtClean="0"/>
              <a:t>Turner (2011, p82) “in a class of 10 children, that each child will have his own mix of communication systems and the teacher will need to use, and respond to, ten different systems.” </a:t>
            </a:r>
          </a:p>
          <a:p>
            <a:endParaRPr lang="en-GB" dirty="0"/>
          </a:p>
        </p:txBody>
      </p:sp>
      <p:sp>
        <p:nvSpPr>
          <p:cNvPr id="4" name="Slide Number Placeholder 3"/>
          <p:cNvSpPr>
            <a:spLocks noGrp="1"/>
          </p:cNvSpPr>
          <p:nvPr>
            <p:ph type="sldNum" sz="quarter" idx="10"/>
          </p:nvPr>
        </p:nvSpPr>
        <p:spPr/>
        <p:txBody>
          <a:bodyPr/>
          <a:lstStyle/>
          <a:p>
            <a:fld id="{78DEEA88-603F-4D66-B3B6-28096AFCA5F0}" type="slidenum">
              <a:rPr lang="en-GB" smtClean="0"/>
              <a:t>7</a:t>
            </a:fld>
            <a:endParaRPr lang="en-GB"/>
          </a:p>
        </p:txBody>
      </p:sp>
    </p:spTree>
    <p:extLst>
      <p:ext uri="{BB962C8B-B14F-4D97-AF65-F5344CB8AC3E}">
        <p14:creationId xmlns:p14="http://schemas.microsoft.com/office/powerpoint/2010/main" val="393957636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pitchFamily="34" charset="0"/>
              <a:buChar char="•"/>
            </a:pPr>
            <a:r>
              <a:rPr lang="en-GB" dirty="0" smtClean="0"/>
              <a:t>It needs to be reinforced, given a higher profile in LSC</a:t>
            </a:r>
          </a:p>
          <a:p>
            <a:pPr marL="285750" indent="-285750">
              <a:buFont typeface="Arial" pitchFamily="34" charset="0"/>
              <a:buChar char="•"/>
            </a:pPr>
            <a:r>
              <a:rPr lang="en-GB" dirty="0" smtClean="0"/>
              <a:t>Not all of the LSC classes are using TCA as much as they could be / with the children who need it.  Myself included!</a:t>
            </a:r>
          </a:p>
          <a:p>
            <a:pPr marL="285750" indent="-285750">
              <a:buFont typeface="Arial" pitchFamily="34" charset="0"/>
              <a:buChar char="•"/>
            </a:pPr>
            <a:r>
              <a:rPr lang="en-GB" dirty="0" smtClean="0"/>
              <a:t>We’ll come to the reasons for that next. </a:t>
            </a:r>
          </a:p>
          <a:p>
            <a:pPr marL="285750" indent="-285750">
              <a:buFont typeface="Arial" pitchFamily="34" charset="0"/>
              <a:buChar char="•"/>
            </a:pPr>
            <a:endParaRPr lang="en-GB" dirty="0" smtClean="0"/>
          </a:p>
          <a:p>
            <a:pPr marL="285750" indent="-285750">
              <a:buFont typeface="Arial" pitchFamily="34" charset="0"/>
              <a:buChar char="•"/>
            </a:pPr>
            <a:endParaRPr lang="en-GB" dirty="0" smtClean="0"/>
          </a:p>
          <a:p>
            <a:pPr marL="285750" indent="-285750">
              <a:buFont typeface="Arial" pitchFamily="34" charset="0"/>
              <a:buChar char="•"/>
            </a:pPr>
            <a:r>
              <a:rPr lang="en-GB" dirty="0" smtClean="0"/>
              <a:t>With more children in mainstream with communication difficulties. Could it be introduced to Nursery / Rec?</a:t>
            </a:r>
          </a:p>
          <a:p>
            <a:pPr marL="285750" indent="-285750">
              <a:buFont typeface="Arial" pitchFamily="34" charset="0"/>
              <a:buChar char="•"/>
            </a:pPr>
            <a:r>
              <a:rPr lang="en-GB" dirty="0" smtClean="0"/>
              <a:t>Ganz and Flores (2007, p926) “The use of visual strategies  within the context of heterogeneous play groups (i.e., groups that include both children with disabilities and typically-developing children) is a strategy that may improve [communication] skills in children with ASD.”</a:t>
            </a:r>
          </a:p>
          <a:p>
            <a:pPr marL="285750" indent="-285750">
              <a:buFont typeface="Arial" pitchFamily="34" charset="0"/>
              <a:buChar char="•"/>
            </a:pPr>
            <a:r>
              <a:rPr lang="en-GB" dirty="0" smtClean="0"/>
              <a:t>Encourage children to respond to others, “initiate interactions, or speak spontaneously”</a:t>
            </a:r>
          </a:p>
          <a:p>
            <a:endParaRPr lang="en-GB" dirty="0"/>
          </a:p>
        </p:txBody>
      </p:sp>
      <p:sp>
        <p:nvSpPr>
          <p:cNvPr id="4" name="Slide Number Placeholder 3"/>
          <p:cNvSpPr>
            <a:spLocks noGrp="1"/>
          </p:cNvSpPr>
          <p:nvPr>
            <p:ph type="sldNum" sz="quarter" idx="10"/>
          </p:nvPr>
        </p:nvSpPr>
        <p:spPr/>
        <p:txBody>
          <a:bodyPr/>
          <a:lstStyle/>
          <a:p>
            <a:fld id="{78DEEA88-603F-4D66-B3B6-28096AFCA5F0}" type="slidenum">
              <a:rPr lang="en-GB" smtClean="0"/>
              <a:t>8</a:t>
            </a:fld>
            <a:endParaRPr lang="en-GB"/>
          </a:p>
        </p:txBody>
      </p:sp>
    </p:spTree>
    <p:extLst>
      <p:ext uri="{BB962C8B-B14F-4D97-AF65-F5344CB8AC3E}">
        <p14:creationId xmlns:p14="http://schemas.microsoft.com/office/powerpoint/2010/main" val="133574168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dirty="0" smtClean="0"/>
              <a:t>Reasons we are not doing it as well as we could be: </a:t>
            </a:r>
          </a:p>
          <a:p>
            <a:r>
              <a:rPr lang="en-GB" dirty="0" smtClean="0"/>
              <a:t>Time consuming to make resources</a:t>
            </a:r>
          </a:p>
          <a:p>
            <a:r>
              <a:rPr lang="en-GB" dirty="0" smtClean="0"/>
              <a:t>Easily lost (&amp; have to re-make)</a:t>
            </a:r>
          </a:p>
          <a:p>
            <a:r>
              <a:rPr lang="en-GB" dirty="0" smtClean="0"/>
              <a:t>Time out of class for training / observing other staff members (me!)</a:t>
            </a:r>
          </a:p>
          <a:p>
            <a:endParaRPr lang="en-GB" dirty="0" smtClean="0"/>
          </a:p>
          <a:p>
            <a:r>
              <a:rPr lang="en-GB" dirty="0" smtClean="0"/>
              <a:t>Positive implications: </a:t>
            </a:r>
          </a:p>
          <a:p>
            <a:r>
              <a:rPr lang="en-GB" dirty="0" smtClean="0"/>
              <a:t>All staff using same approach</a:t>
            </a:r>
          </a:p>
          <a:p>
            <a:r>
              <a:rPr lang="en-GB" dirty="0" smtClean="0"/>
              <a:t>Good for EAL children as well as children with ALN “as the visual nature of the icons transcends language barriers” Ganz, J., B., Simpson, R. L., and Emily M. Lund, E.M., (2012, p 179)</a:t>
            </a:r>
          </a:p>
          <a:p>
            <a:endParaRPr lang="en-GB" dirty="0" smtClean="0"/>
          </a:p>
          <a:p>
            <a:r>
              <a:rPr lang="en-GB" dirty="0" smtClean="0"/>
              <a:t>Improved behaviour </a:t>
            </a:r>
            <a:r>
              <a:rPr lang="en-GB" dirty="0" err="1" smtClean="0"/>
              <a:t>Odluyurt</a:t>
            </a:r>
            <a:r>
              <a:rPr lang="en-GB" dirty="0" smtClean="0"/>
              <a:t>, S., ; </a:t>
            </a:r>
            <a:r>
              <a:rPr lang="en-GB" dirty="0" err="1" smtClean="0"/>
              <a:t>Aldemir</a:t>
            </a:r>
            <a:r>
              <a:rPr lang="en-GB" dirty="0" smtClean="0"/>
              <a:t>, O., and Kapan, A. (2016, p152) “as a result  of concurrent  increases  in verbal language and other social  </a:t>
            </a:r>
            <a:r>
              <a:rPr lang="en-GB" dirty="0" err="1" smtClean="0"/>
              <a:t>behaviors</a:t>
            </a:r>
            <a:r>
              <a:rPr lang="en-GB" dirty="0" smtClean="0"/>
              <a:t>, there is likelihood to witness some decrease in problematic </a:t>
            </a:r>
            <a:r>
              <a:rPr lang="en-GB" dirty="0" err="1" smtClean="0"/>
              <a:t>behaviors</a:t>
            </a:r>
            <a:r>
              <a:rPr lang="en-GB" dirty="0" smtClean="0"/>
              <a:t>”</a:t>
            </a:r>
          </a:p>
          <a:p>
            <a:endParaRPr lang="en-GB" dirty="0"/>
          </a:p>
        </p:txBody>
      </p:sp>
      <p:sp>
        <p:nvSpPr>
          <p:cNvPr id="4" name="Slide Number Placeholder 3"/>
          <p:cNvSpPr>
            <a:spLocks noGrp="1"/>
          </p:cNvSpPr>
          <p:nvPr>
            <p:ph type="sldNum" sz="quarter" idx="10"/>
          </p:nvPr>
        </p:nvSpPr>
        <p:spPr/>
        <p:txBody>
          <a:bodyPr/>
          <a:lstStyle/>
          <a:p>
            <a:fld id="{78DEEA88-603F-4D66-B3B6-28096AFCA5F0}" type="slidenum">
              <a:rPr lang="en-GB" smtClean="0"/>
              <a:t>9</a:t>
            </a:fld>
            <a:endParaRPr lang="en-GB"/>
          </a:p>
        </p:txBody>
      </p:sp>
    </p:spTree>
    <p:extLst>
      <p:ext uri="{BB962C8B-B14F-4D97-AF65-F5344CB8AC3E}">
        <p14:creationId xmlns:p14="http://schemas.microsoft.com/office/powerpoint/2010/main" val="191578089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Improved communication skills – </a:t>
            </a:r>
            <a:r>
              <a:rPr lang="en-GB" dirty="0" err="1" smtClean="0"/>
              <a:t>Bondy</a:t>
            </a:r>
            <a:r>
              <a:rPr lang="en-GB" dirty="0" smtClean="0"/>
              <a:t> (2012, p800) “Sentences become longer not only because multiple items may be requested or commented on but also because attributes and other qualifiers are adding additional qualifying features of language.”</a:t>
            </a:r>
          </a:p>
          <a:p>
            <a:endParaRPr lang="en-GB" dirty="0" smtClean="0"/>
          </a:p>
          <a:p>
            <a:r>
              <a:rPr lang="en-GB" dirty="0" smtClean="0"/>
              <a:t>Reduced frustration – reduced behaviour episodes. </a:t>
            </a:r>
          </a:p>
          <a:p>
            <a:r>
              <a:rPr lang="en-GB" dirty="0" smtClean="0"/>
              <a:t>Carbone et al. (2006, p182) “additional advantages such as reducing problem </a:t>
            </a:r>
            <a:r>
              <a:rPr lang="en-GB" dirty="0" err="1" smtClean="0"/>
              <a:t>behaviors</a:t>
            </a:r>
            <a:r>
              <a:rPr lang="en-GB" dirty="0" smtClean="0"/>
              <a:t> and clarifying children’s needs and wants.” </a:t>
            </a:r>
          </a:p>
          <a:p>
            <a:endParaRPr lang="en-GB" dirty="0" smtClean="0"/>
          </a:p>
          <a:p>
            <a:r>
              <a:rPr lang="en-GB" dirty="0" smtClean="0"/>
              <a:t>Improved fine and gross motor skills (Sign / PECS)</a:t>
            </a:r>
          </a:p>
          <a:p>
            <a:endParaRPr lang="en-GB" dirty="0"/>
          </a:p>
        </p:txBody>
      </p:sp>
      <p:sp>
        <p:nvSpPr>
          <p:cNvPr id="4" name="Slide Number Placeholder 3"/>
          <p:cNvSpPr>
            <a:spLocks noGrp="1"/>
          </p:cNvSpPr>
          <p:nvPr>
            <p:ph type="sldNum" sz="quarter" idx="10"/>
          </p:nvPr>
        </p:nvSpPr>
        <p:spPr/>
        <p:txBody>
          <a:bodyPr/>
          <a:lstStyle/>
          <a:p>
            <a:fld id="{78DEEA88-603F-4D66-B3B6-28096AFCA5F0}" type="slidenum">
              <a:rPr lang="en-GB" smtClean="0"/>
              <a:t>10</a:t>
            </a:fld>
            <a:endParaRPr lang="en-GB"/>
          </a:p>
        </p:txBody>
      </p:sp>
    </p:spTree>
    <p:extLst>
      <p:ext uri="{BB962C8B-B14F-4D97-AF65-F5344CB8AC3E}">
        <p14:creationId xmlns:p14="http://schemas.microsoft.com/office/powerpoint/2010/main" val="138327321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Parents benefit as above – improved communication and reduced frustration leading to better behaviour. </a:t>
            </a:r>
            <a:r>
              <a:rPr lang="en-GB" dirty="0" err="1" smtClean="0"/>
              <a:t>Bondy</a:t>
            </a:r>
            <a:r>
              <a:rPr lang="en-GB" dirty="0" smtClean="0"/>
              <a:t> (2012 p811) “the use of PECS by young children appears to be associated with improvements in communication and speech production and with other positive </a:t>
            </a:r>
            <a:r>
              <a:rPr lang="en-GB" dirty="0" err="1" smtClean="0"/>
              <a:t>behavior</a:t>
            </a:r>
            <a:r>
              <a:rPr lang="en-GB" dirty="0" smtClean="0"/>
              <a:t> changes.”</a:t>
            </a:r>
          </a:p>
          <a:p>
            <a:endParaRPr lang="en-GB" dirty="0" smtClean="0"/>
          </a:p>
          <a:p>
            <a:r>
              <a:rPr lang="en-GB" dirty="0" smtClean="0"/>
              <a:t>Parents against it as they think it will hinder speech development but there has been lots of research disproving this. </a:t>
            </a:r>
            <a:r>
              <a:rPr lang="en-GB" dirty="0" err="1" smtClean="0"/>
              <a:t>Goodwyn</a:t>
            </a:r>
            <a:r>
              <a:rPr lang="en-GB" dirty="0" smtClean="0"/>
              <a:t>, </a:t>
            </a:r>
            <a:r>
              <a:rPr lang="en-GB" dirty="0" err="1" smtClean="0"/>
              <a:t>Acredolo</a:t>
            </a:r>
            <a:r>
              <a:rPr lang="en-GB" dirty="0" smtClean="0"/>
              <a:t>, and Brown (2000, p 94) “ symbolic gesturing fosters rather than hinders the development of language comprehension skills” </a:t>
            </a:r>
            <a:r>
              <a:rPr lang="en-GB" dirty="0" err="1" smtClean="0"/>
              <a:t>Bondy</a:t>
            </a:r>
            <a:r>
              <a:rPr lang="en-GB" dirty="0" smtClean="0"/>
              <a:t> (2012, p 802) “complete lack of evidence over a substantial number of years that PECS or any other AAC system has interfered with or impeded the development or expansion of vocally based communication”</a:t>
            </a:r>
          </a:p>
          <a:p>
            <a:endParaRPr lang="en-GB" dirty="0" smtClean="0"/>
          </a:p>
          <a:p>
            <a:r>
              <a:rPr lang="en-GB" dirty="0" smtClean="0"/>
              <a:t>PECS book to go home and back –  book or pictures get lost </a:t>
            </a:r>
            <a:r>
              <a:rPr lang="en-GB" dirty="0" err="1" smtClean="0"/>
              <a:t>etc</a:t>
            </a:r>
            <a:endParaRPr lang="en-GB" dirty="0" smtClean="0"/>
          </a:p>
          <a:p>
            <a:r>
              <a:rPr lang="en-GB" dirty="0" smtClean="0"/>
              <a:t>Parents will need resources – made by school/SALT??</a:t>
            </a:r>
          </a:p>
          <a:p>
            <a:r>
              <a:rPr lang="en-GB" dirty="0" smtClean="0"/>
              <a:t>Make / buy resources.</a:t>
            </a:r>
          </a:p>
          <a:p>
            <a:endParaRPr lang="en-GB" dirty="0" smtClean="0"/>
          </a:p>
          <a:p>
            <a:r>
              <a:rPr lang="en-GB" dirty="0" smtClean="0"/>
              <a:t>Parents need training - </a:t>
            </a:r>
            <a:r>
              <a:rPr lang="en-GB" dirty="0" err="1" smtClean="0"/>
              <a:t>Goodwyn</a:t>
            </a:r>
            <a:r>
              <a:rPr lang="en-GB" dirty="0" smtClean="0"/>
              <a:t>, </a:t>
            </a:r>
            <a:r>
              <a:rPr lang="en-GB" dirty="0" err="1" smtClean="0"/>
              <a:t>Acredolo</a:t>
            </a:r>
            <a:r>
              <a:rPr lang="en-GB" dirty="0" smtClean="0"/>
              <a:t>, and Brown (2000, p 84) parents need to “not only model relevant actions but also provide feedback in response to their children’s use of the gestures to communicate” </a:t>
            </a:r>
          </a:p>
          <a:p>
            <a:r>
              <a:rPr lang="en-GB" dirty="0" smtClean="0"/>
              <a:t>Charity Hands up for Downs etc. Can school offer training?</a:t>
            </a:r>
          </a:p>
          <a:p>
            <a:r>
              <a:rPr lang="en-GB" dirty="0" smtClean="0"/>
              <a:t>Will the parents keep it up?</a:t>
            </a:r>
          </a:p>
          <a:p>
            <a:pPr marL="0" indent="0">
              <a:buNone/>
            </a:pPr>
            <a:endParaRPr lang="en-GB" dirty="0" smtClean="0"/>
          </a:p>
          <a:p>
            <a:pPr marL="0" indent="0">
              <a:buNone/>
            </a:pPr>
            <a:r>
              <a:rPr lang="en-GB" dirty="0" smtClean="0"/>
              <a:t>Silberman Miller 1981“The provision of Total Communication experiences in natural learning and living contexts requires the participation of </a:t>
            </a:r>
            <a:r>
              <a:rPr lang="en-GB" u="sng" dirty="0" smtClean="0"/>
              <a:t>all individuals </a:t>
            </a:r>
            <a:r>
              <a:rPr lang="en-GB" dirty="0" smtClean="0"/>
              <a:t>who come into regular contact with the students” </a:t>
            </a:r>
          </a:p>
          <a:p>
            <a:endParaRPr lang="en-GB" dirty="0"/>
          </a:p>
        </p:txBody>
      </p:sp>
      <p:sp>
        <p:nvSpPr>
          <p:cNvPr id="4" name="Slide Number Placeholder 3"/>
          <p:cNvSpPr>
            <a:spLocks noGrp="1"/>
          </p:cNvSpPr>
          <p:nvPr>
            <p:ph type="sldNum" sz="quarter" idx="10"/>
          </p:nvPr>
        </p:nvSpPr>
        <p:spPr/>
        <p:txBody>
          <a:bodyPr/>
          <a:lstStyle/>
          <a:p>
            <a:fld id="{78DEEA88-603F-4D66-B3B6-28096AFCA5F0}" type="slidenum">
              <a:rPr lang="en-GB" smtClean="0"/>
              <a:t>11</a:t>
            </a:fld>
            <a:endParaRPr lang="en-GB"/>
          </a:p>
        </p:txBody>
      </p:sp>
    </p:spTree>
    <p:extLst>
      <p:ext uri="{BB962C8B-B14F-4D97-AF65-F5344CB8AC3E}">
        <p14:creationId xmlns:p14="http://schemas.microsoft.com/office/powerpoint/2010/main" val="22474745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Me training staff and parents in </a:t>
            </a:r>
            <a:r>
              <a:rPr lang="en-GB" dirty="0" err="1" smtClean="0"/>
              <a:t>Signalong</a:t>
            </a:r>
            <a:r>
              <a:rPr lang="en-GB" dirty="0" smtClean="0"/>
              <a:t> – Chadwick and </a:t>
            </a:r>
            <a:r>
              <a:rPr lang="en-GB" dirty="0" err="1" smtClean="0"/>
              <a:t>Jolliffe</a:t>
            </a:r>
            <a:r>
              <a:rPr lang="en-GB" dirty="0" smtClean="0"/>
              <a:t> (2008, p34) did a “pilot investigation into the efficacy of a signing training strategy” Unbelievably, they found that “Trained staff could do the signs better than untrained staff.”</a:t>
            </a:r>
          </a:p>
          <a:p>
            <a:endParaRPr lang="en-GB" dirty="0" smtClean="0"/>
          </a:p>
          <a:p>
            <a:r>
              <a:rPr lang="en-GB" dirty="0" smtClean="0"/>
              <a:t>Staff observe me modelling TCA </a:t>
            </a:r>
          </a:p>
          <a:p>
            <a:endParaRPr lang="en-GB" dirty="0" smtClean="0"/>
          </a:p>
          <a:p>
            <a:r>
              <a:rPr lang="en-GB" dirty="0" smtClean="0"/>
              <a:t>I could introduce a ‘signs of the week’ a way for staff to learn functional signing use within the workplace. </a:t>
            </a:r>
            <a:r>
              <a:rPr lang="en-GB" dirty="0" err="1" smtClean="0"/>
              <a:t>Spragale</a:t>
            </a:r>
            <a:r>
              <a:rPr lang="en-GB" dirty="0" smtClean="0"/>
              <a:t> &amp; </a:t>
            </a:r>
            <a:r>
              <a:rPr lang="en-GB" dirty="0" err="1" smtClean="0"/>
              <a:t>Micucci</a:t>
            </a:r>
            <a:r>
              <a:rPr lang="en-GB" dirty="0" smtClean="0"/>
              <a:t> (1990) </a:t>
            </a:r>
          </a:p>
          <a:p>
            <a:endParaRPr lang="en-GB" dirty="0" smtClean="0"/>
          </a:p>
          <a:p>
            <a:r>
              <a:rPr lang="en-GB" dirty="0" smtClean="0"/>
              <a:t>Chua and Poon (2018, p68) suggest “To increase teacher’s use of PECS … training could provide samples lesson plans for PECS use in Functional Numeracy or Socio-emotional learning lessons.”</a:t>
            </a:r>
          </a:p>
          <a:p>
            <a:endParaRPr lang="en-GB" dirty="0"/>
          </a:p>
        </p:txBody>
      </p:sp>
      <p:sp>
        <p:nvSpPr>
          <p:cNvPr id="4" name="Slide Number Placeholder 3"/>
          <p:cNvSpPr>
            <a:spLocks noGrp="1"/>
          </p:cNvSpPr>
          <p:nvPr>
            <p:ph type="sldNum" sz="quarter" idx="10"/>
          </p:nvPr>
        </p:nvSpPr>
        <p:spPr/>
        <p:txBody>
          <a:bodyPr/>
          <a:lstStyle/>
          <a:p>
            <a:fld id="{78DEEA88-603F-4D66-B3B6-28096AFCA5F0}" type="slidenum">
              <a:rPr lang="en-GB" smtClean="0"/>
              <a:t>12</a:t>
            </a:fld>
            <a:endParaRPr lang="en-GB"/>
          </a:p>
        </p:txBody>
      </p:sp>
    </p:spTree>
    <p:extLst>
      <p:ext uri="{BB962C8B-B14F-4D97-AF65-F5344CB8AC3E}">
        <p14:creationId xmlns:p14="http://schemas.microsoft.com/office/powerpoint/2010/main" val="406458060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PECS Level 2 course</a:t>
            </a:r>
          </a:p>
          <a:p>
            <a:r>
              <a:rPr lang="en-GB" dirty="0" smtClean="0"/>
              <a:t>PECS in your curriculum course</a:t>
            </a:r>
          </a:p>
          <a:p>
            <a:pPr marL="0" marR="0" indent="0" algn="l" defTabSz="914400" rtl="0" eaLnBrk="1" fontAlgn="auto" latinLnBrk="0" hangingPunct="1">
              <a:lnSpc>
                <a:spcPct val="100000"/>
              </a:lnSpc>
              <a:spcBef>
                <a:spcPts val="0"/>
              </a:spcBef>
              <a:spcAft>
                <a:spcPts val="0"/>
              </a:spcAft>
              <a:buClrTx/>
              <a:buSzTx/>
              <a:buFontTx/>
              <a:buNone/>
              <a:tabLst/>
              <a:defRPr/>
            </a:pPr>
            <a:r>
              <a:rPr lang="en-GB" dirty="0" err="1" smtClean="0"/>
              <a:t>Elklan</a:t>
            </a:r>
            <a:r>
              <a:rPr lang="en-GB" dirty="0" smtClean="0"/>
              <a:t> - </a:t>
            </a:r>
            <a:r>
              <a:rPr lang="en-GB" sz="1200" b="0" i="0" u="none" strike="noStrike" kern="1200" dirty="0" smtClean="0">
                <a:solidFill>
                  <a:schemeClr val="tx1"/>
                </a:solidFill>
                <a:effectLst/>
                <a:latin typeface="+mn-lt"/>
                <a:ea typeface="+mn-ea"/>
                <a:cs typeface="+mn-cs"/>
              </a:rPr>
              <a:t>Supporting Children and Adults using AAC or Speech and Language Support for Pupils with SLD</a:t>
            </a:r>
          </a:p>
          <a:p>
            <a:endParaRPr lang="en-GB" dirty="0" smtClean="0"/>
          </a:p>
          <a:p>
            <a:r>
              <a:rPr lang="en-GB" dirty="0" err="1" smtClean="0"/>
              <a:t>Signalong</a:t>
            </a:r>
            <a:r>
              <a:rPr lang="en-GB" dirty="0" smtClean="0"/>
              <a:t> Advanced tutor / senior tutor course</a:t>
            </a:r>
          </a:p>
          <a:p>
            <a:endParaRPr lang="en-GB" dirty="0" smtClean="0"/>
          </a:p>
          <a:p>
            <a:r>
              <a:rPr lang="en-GB" dirty="0" err="1" smtClean="0"/>
              <a:t>Maes</a:t>
            </a:r>
            <a:r>
              <a:rPr lang="en-GB" dirty="0" smtClean="0"/>
              <a:t>-Y-</a:t>
            </a:r>
            <a:r>
              <a:rPr lang="en-GB" dirty="0" err="1" smtClean="0"/>
              <a:t>Coed</a:t>
            </a:r>
            <a:r>
              <a:rPr lang="en-GB" dirty="0" smtClean="0"/>
              <a:t> training op?</a:t>
            </a:r>
          </a:p>
          <a:p>
            <a:endParaRPr lang="en-GB" dirty="0"/>
          </a:p>
        </p:txBody>
      </p:sp>
      <p:sp>
        <p:nvSpPr>
          <p:cNvPr id="4" name="Slide Number Placeholder 3"/>
          <p:cNvSpPr>
            <a:spLocks noGrp="1"/>
          </p:cNvSpPr>
          <p:nvPr>
            <p:ph type="sldNum" sz="quarter" idx="10"/>
          </p:nvPr>
        </p:nvSpPr>
        <p:spPr/>
        <p:txBody>
          <a:bodyPr/>
          <a:lstStyle/>
          <a:p>
            <a:fld id="{78DEEA88-603F-4D66-B3B6-28096AFCA5F0}" type="slidenum">
              <a:rPr lang="en-GB" smtClean="0"/>
              <a:t>13</a:t>
            </a:fld>
            <a:endParaRPr lang="en-GB"/>
          </a:p>
        </p:txBody>
      </p:sp>
    </p:spTree>
    <p:extLst>
      <p:ext uri="{BB962C8B-B14F-4D97-AF65-F5344CB8AC3E}">
        <p14:creationId xmlns:p14="http://schemas.microsoft.com/office/powerpoint/2010/main" val="74304565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8DEEA88-603F-4D66-B3B6-28096AFCA5F0}" type="slidenum">
              <a:rPr lang="en-GB" smtClean="0"/>
              <a:t>14</a:t>
            </a:fld>
            <a:endParaRPr lang="en-GB"/>
          </a:p>
        </p:txBody>
      </p:sp>
    </p:spTree>
    <p:extLst>
      <p:ext uri="{BB962C8B-B14F-4D97-AF65-F5344CB8AC3E}">
        <p14:creationId xmlns:p14="http://schemas.microsoft.com/office/powerpoint/2010/main" val="110242980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TCA leads to: </a:t>
            </a:r>
          </a:p>
          <a:p>
            <a:pPr marL="285750" indent="-285750">
              <a:buFont typeface="Arial" panose="020B0604020202020204" pitchFamily="34" charset="0"/>
              <a:buChar char="•"/>
            </a:pPr>
            <a:endParaRPr lang="en-GB" dirty="0" smtClean="0"/>
          </a:p>
          <a:p>
            <a:pPr marL="285750" indent="-285750">
              <a:buFont typeface="Arial" panose="020B0604020202020204" pitchFamily="34" charset="0"/>
              <a:buChar char="•"/>
            </a:pPr>
            <a:r>
              <a:rPr lang="en-GB" dirty="0" smtClean="0"/>
              <a:t>Language development</a:t>
            </a:r>
          </a:p>
          <a:p>
            <a:pPr marL="285750" indent="-285750">
              <a:buFont typeface="Arial" panose="020B0604020202020204" pitchFamily="34" charset="0"/>
              <a:buChar char="•"/>
            </a:pPr>
            <a:r>
              <a:rPr lang="en-GB" dirty="0" smtClean="0"/>
              <a:t>Improved communication</a:t>
            </a:r>
          </a:p>
          <a:p>
            <a:pPr marL="285750" indent="-285750">
              <a:buFont typeface="Arial" panose="020B0604020202020204" pitchFamily="34" charset="0"/>
              <a:buChar char="•"/>
            </a:pPr>
            <a:r>
              <a:rPr lang="en-GB" dirty="0" smtClean="0"/>
              <a:t>Less negative behaviours due to frustration</a:t>
            </a:r>
          </a:p>
          <a:p>
            <a:pPr marL="285750" indent="-285750">
              <a:buFont typeface="Arial" panose="020B0604020202020204" pitchFamily="34" charset="0"/>
              <a:buChar char="•"/>
            </a:pPr>
            <a:r>
              <a:rPr lang="en-GB" dirty="0" smtClean="0"/>
              <a:t>Different modes of communication are available for different children. What works for one doesn’t work for them all.</a:t>
            </a:r>
          </a:p>
          <a:p>
            <a:pPr marL="285750" indent="-285750">
              <a:buFont typeface="Arial" panose="020B0604020202020204" pitchFamily="34" charset="0"/>
              <a:buChar char="•"/>
            </a:pPr>
            <a:endParaRPr lang="en-GB" dirty="0" smtClean="0"/>
          </a:p>
          <a:p>
            <a:pPr marL="285750" indent="-285750">
              <a:buFont typeface="Arial" panose="020B0604020202020204" pitchFamily="34" charset="0"/>
              <a:buChar char="•"/>
            </a:pPr>
            <a:r>
              <a:rPr lang="en-GB" dirty="0" smtClean="0"/>
              <a:t>Time/ money constraints</a:t>
            </a:r>
          </a:p>
          <a:p>
            <a:pPr marL="285750" indent="-285750">
              <a:buFont typeface="Arial" panose="020B0604020202020204" pitchFamily="34" charset="0"/>
              <a:buChar char="•"/>
            </a:pPr>
            <a:endParaRPr lang="en-GB" dirty="0" smtClean="0"/>
          </a:p>
          <a:p>
            <a:pPr marL="285750" indent="-285750">
              <a:buFont typeface="Arial" panose="020B0604020202020204" pitchFamily="34" charset="0"/>
              <a:buChar char="•"/>
            </a:pPr>
            <a:endParaRPr lang="en-GB" dirty="0" smtClean="0"/>
          </a:p>
          <a:p>
            <a:pPr marL="285750" indent="-285750">
              <a:buFont typeface="Arial" panose="020B0604020202020204" pitchFamily="34" charset="0"/>
              <a:buChar char="•"/>
            </a:pPr>
            <a:r>
              <a:rPr lang="en-GB" dirty="0" smtClean="0"/>
              <a:t>Turner 2011 – “no child, regardless of intellectual capacity, physical abilities or sensory function, should be denied this most basic human right: the right to communicate.” </a:t>
            </a:r>
          </a:p>
          <a:p>
            <a:endParaRPr lang="en-GB" dirty="0"/>
          </a:p>
        </p:txBody>
      </p:sp>
      <p:sp>
        <p:nvSpPr>
          <p:cNvPr id="4" name="Slide Number Placeholder 3"/>
          <p:cNvSpPr>
            <a:spLocks noGrp="1"/>
          </p:cNvSpPr>
          <p:nvPr>
            <p:ph type="sldNum" sz="quarter" idx="10"/>
          </p:nvPr>
        </p:nvSpPr>
        <p:spPr/>
        <p:txBody>
          <a:bodyPr/>
          <a:lstStyle/>
          <a:p>
            <a:fld id="{78DEEA88-603F-4D66-B3B6-28096AFCA5F0}" type="slidenum">
              <a:rPr lang="en-GB" smtClean="0"/>
              <a:t>15</a:t>
            </a:fld>
            <a:endParaRPr lang="en-GB"/>
          </a:p>
        </p:txBody>
      </p:sp>
    </p:spTree>
    <p:extLst>
      <p:ext uri="{BB962C8B-B14F-4D97-AF65-F5344CB8AC3E}">
        <p14:creationId xmlns:p14="http://schemas.microsoft.com/office/powerpoint/2010/main" val="1007559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8F524C4B-61D4-4A61-B663-B2D566EEC8D9}" type="datetimeFigureOut">
              <a:rPr lang="en-GB" smtClean="0"/>
              <a:t>21/01/2020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3DFD31F-048E-46A4-9369-860665AB1563}" type="slidenum">
              <a:rPr lang="en-GB" smtClean="0"/>
              <a:t>‹#›</a:t>
            </a:fld>
            <a:endParaRPr lang="en-GB"/>
          </a:p>
        </p:txBody>
      </p:sp>
    </p:spTree>
    <p:extLst>
      <p:ext uri="{BB962C8B-B14F-4D97-AF65-F5344CB8AC3E}">
        <p14:creationId xmlns:p14="http://schemas.microsoft.com/office/powerpoint/2010/main" val="187205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F524C4B-61D4-4A61-B663-B2D566EEC8D9}" type="datetimeFigureOut">
              <a:rPr lang="en-GB" smtClean="0"/>
              <a:t>21/01/2020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3DFD31F-048E-46A4-9369-860665AB1563}" type="slidenum">
              <a:rPr lang="en-GB" smtClean="0"/>
              <a:t>‹#›</a:t>
            </a:fld>
            <a:endParaRPr lang="en-GB"/>
          </a:p>
        </p:txBody>
      </p:sp>
    </p:spTree>
    <p:extLst>
      <p:ext uri="{BB962C8B-B14F-4D97-AF65-F5344CB8AC3E}">
        <p14:creationId xmlns:p14="http://schemas.microsoft.com/office/powerpoint/2010/main" val="8405121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F524C4B-61D4-4A61-B663-B2D566EEC8D9}" type="datetimeFigureOut">
              <a:rPr lang="en-GB" smtClean="0"/>
              <a:t>21/01/2020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3DFD31F-048E-46A4-9369-860665AB1563}" type="slidenum">
              <a:rPr lang="en-GB" smtClean="0"/>
              <a:t>‹#›</a:t>
            </a:fld>
            <a:endParaRPr lang="en-GB"/>
          </a:p>
        </p:txBody>
      </p:sp>
    </p:spTree>
    <p:extLst>
      <p:ext uri="{BB962C8B-B14F-4D97-AF65-F5344CB8AC3E}">
        <p14:creationId xmlns:p14="http://schemas.microsoft.com/office/powerpoint/2010/main" val="9658552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8F524C4B-61D4-4A61-B663-B2D566EEC8D9}" type="datetimeFigureOut">
              <a:rPr lang="en-GB" smtClean="0"/>
              <a:t>21/01/2020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3DFD31F-048E-46A4-9369-860665AB1563}" type="slidenum">
              <a:rPr lang="en-GB" smtClean="0"/>
              <a:t>‹#›</a:t>
            </a:fld>
            <a:endParaRPr lang="en-GB"/>
          </a:p>
        </p:txBody>
      </p:sp>
    </p:spTree>
    <p:extLst>
      <p:ext uri="{BB962C8B-B14F-4D97-AF65-F5344CB8AC3E}">
        <p14:creationId xmlns:p14="http://schemas.microsoft.com/office/powerpoint/2010/main" val="41483914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8F524C4B-61D4-4A61-B663-B2D566EEC8D9}" type="datetimeFigureOut">
              <a:rPr lang="en-GB" smtClean="0"/>
              <a:t>21/01/2020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3DFD31F-048E-46A4-9369-860665AB1563}" type="slidenum">
              <a:rPr lang="en-GB" smtClean="0"/>
              <a:t>‹#›</a:t>
            </a:fld>
            <a:endParaRPr lang="en-GB"/>
          </a:p>
        </p:txBody>
      </p:sp>
    </p:spTree>
    <p:extLst>
      <p:ext uri="{BB962C8B-B14F-4D97-AF65-F5344CB8AC3E}">
        <p14:creationId xmlns:p14="http://schemas.microsoft.com/office/powerpoint/2010/main" val="35711097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8F524C4B-61D4-4A61-B663-B2D566EEC8D9}" type="datetimeFigureOut">
              <a:rPr lang="en-GB" smtClean="0"/>
              <a:t>21/01/2020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3DFD31F-048E-46A4-9369-860665AB1563}" type="slidenum">
              <a:rPr lang="en-GB" smtClean="0"/>
              <a:t>‹#›</a:t>
            </a:fld>
            <a:endParaRPr lang="en-GB"/>
          </a:p>
        </p:txBody>
      </p:sp>
    </p:spTree>
    <p:extLst>
      <p:ext uri="{BB962C8B-B14F-4D97-AF65-F5344CB8AC3E}">
        <p14:creationId xmlns:p14="http://schemas.microsoft.com/office/powerpoint/2010/main" val="27484689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F524C4B-61D4-4A61-B663-B2D566EEC8D9}" type="datetimeFigureOut">
              <a:rPr lang="en-GB" smtClean="0"/>
              <a:t>21/01/2020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3DFD31F-048E-46A4-9369-860665AB1563}" type="slidenum">
              <a:rPr lang="en-GB" smtClean="0"/>
              <a:t>‹#›</a:t>
            </a:fld>
            <a:endParaRPr lang="en-GB"/>
          </a:p>
        </p:txBody>
      </p:sp>
    </p:spTree>
    <p:extLst>
      <p:ext uri="{BB962C8B-B14F-4D97-AF65-F5344CB8AC3E}">
        <p14:creationId xmlns:p14="http://schemas.microsoft.com/office/powerpoint/2010/main" val="19583713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F524C4B-61D4-4A61-B663-B2D566EEC8D9}" type="datetimeFigureOut">
              <a:rPr lang="en-GB" smtClean="0"/>
              <a:t>21/01/2020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3DFD31F-048E-46A4-9369-860665AB1563}" type="slidenum">
              <a:rPr lang="en-GB" smtClean="0"/>
              <a:t>‹#›</a:t>
            </a:fld>
            <a:endParaRPr lang="en-GB"/>
          </a:p>
        </p:txBody>
      </p:sp>
    </p:spTree>
    <p:extLst>
      <p:ext uri="{BB962C8B-B14F-4D97-AF65-F5344CB8AC3E}">
        <p14:creationId xmlns:p14="http://schemas.microsoft.com/office/powerpoint/2010/main" val="20298430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F524C4B-61D4-4A61-B663-B2D566EEC8D9}" type="datetimeFigureOut">
              <a:rPr lang="en-GB" smtClean="0"/>
              <a:t>21/01/2020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3DFD31F-048E-46A4-9369-860665AB1563}" type="slidenum">
              <a:rPr lang="en-GB" smtClean="0"/>
              <a:t>‹#›</a:t>
            </a:fld>
            <a:endParaRPr lang="en-GB"/>
          </a:p>
        </p:txBody>
      </p:sp>
    </p:spTree>
    <p:extLst>
      <p:ext uri="{BB962C8B-B14F-4D97-AF65-F5344CB8AC3E}">
        <p14:creationId xmlns:p14="http://schemas.microsoft.com/office/powerpoint/2010/main" val="33871130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F524C4B-61D4-4A61-B663-B2D566EEC8D9}" type="datetimeFigureOut">
              <a:rPr lang="en-GB" smtClean="0"/>
              <a:t>21/01/2020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3DFD31F-048E-46A4-9369-860665AB1563}" type="slidenum">
              <a:rPr lang="en-GB" smtClean="0"/>
              <a:t>‹#›</a:t>
            </a:fld>
            <a:endParaRPr lang="en-GB"/>
          </a:p>
        </p:txBody>
      </p:sp>
    </p:spTree>
    <p:extLst>
      <p:ext uri="{BB962C8B-B14F-4D97-AF65-F5344CB8AC3E}">
        <p14:creationId xmlns:p14="http://schemas.microsoft.com/office/powerpoint/2010/main" val="26839959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F524C4B-61D4-4A61-B663-B2D566EEC8D9}" type="datetimeFigureOut">
              <a:rPr lang="en-GB" smtClean="0"/>
              <a:t>21/01/2020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3DFD31F-048E-46A4-9369-860665AB1563}" type="slidenum">
              <a:rPr lang="en-GB" smtClean="0"/>
              <a:t>‹#›</a:t>
            </a:fld>
            <a:endParaRPr lang="en-GB"/>
          </a:p>
        </p:txBody>
      </p:sp>
    </p:spTree>
    <p:extLst>
      <p:ext uri="{BB962C8B-B14F-4D97-AF65-F5344CB8AC3E}">
        <p14:creationId xmlns:p14="http://schemas.microsoft.com/office/powerpoint/2010/main" val="5274666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lumMod val="7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F524C4B-61D4-4A61-B663-B2D566EEC8D9}" type="datetimeFigureOut">
              <a:rPr lang="en-GB" smtClean="0"/>
              <a:t>21/01/2020</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3DFD31F-048E-46A4-9369-860665AB1563}" type="slidenum">
              <a:rPr lang="en-GB" smtClean="0"/>
              <a:t>‹#›</a:t>
            </a:fld>
            <a:endParaRPr lang="en-GB"/>
          </a:p>
        </p:txBody>
      </p:sp>
    </p:spTree>
    <p:extLst>
      <p:ext uri="{BB962C8B-B14F-4D97-AF65-F5344CB8AC3E}">
        <p14:creationId xmlns:p14="http://schemas.microsoft.com/office/powerpoint/2010/main" val="207116637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14.png"/><Relationship Id="rId4" Type="http://schemas.openxmlformats.org/officeDocument/2006/relationships/image" Target="../media/image13.png"/></Relationships>
</file>

<file path=ppt/slides/_rels/slide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17.png"/></Relationships>
</file>

<file path=ppt/slides/_rels/slide1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image" Target="../media/image24.png"/><Relationship Id="rId5" Type="http://schemas.openxmlformats.org/officeDocument/2006/relationships/image" Target="../media/image23.png"/><Relationship Id="rId4" Type="http://schemas.openxmlformats.org/officeDocument/2006/relationships/image" Target="../media/image22.png"/></Relationships>
</file>

<file path=ppt/slides/_rels/slide11.xml.rels><?xml version="1.0" encoding="UTF-8" standalone="yes"?>
<Relationships xmlns="http://schemas.openxmlformats.org/package/2006/relationships"><Relationship Id="rId8" Type="http://schemas.openxmlformats.org/officeDocument/2006/relationships/image" Target="../media/image26.pn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24.png"/><Relationship Id="rId5" Type="http://schemas.openxmlformats.org/officeDocument/2006/relationships/image" Target="../media/image23.png"/><Relationship Id="rId10" Type="http://schemas.openxmlformats.org/officeDocument/2006/relationships/image" Target="../media/image28.png"/><Relationship Id="rId4" Type="http://schemas.openxmlformats.org/officeDocument/2006/relationships/image" Target="../media/image22.png"/><Relationship Id="rId9" Type="http://schemas.openxmlformats.org/officeDocument/2006/relationships/image" Target="../media/image27.png"/></Relationships>
</file>

<file path=ppt/slides/_rels/slide12.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30.png"/></Relationships>
</file>

<file path=ppt/slides/_rels/slide13.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3.xml"/><Relationship Id="rId1" Type="http://schemas.openxmlformats.org/officeDocument/2006/relationships/slideLayout" Target="../slideLayouts/slideLayout2.xml"/><Relationship Id="rId5" Type="http://schemas.openxmlformats.org/officeDocument/2006/relationships/image" Target="../media/image33.png"/><Relationship Id="rId4" Type="http://schemas.openxmlformats.org/officeDocument/2006/relationships/image" Target="../media/image32.png"/></Relationships>
</file>

<file path=ppt/slides/_rels/slide14.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35.png"/><Relationship Id="rId7" Type="http://schemas.openxmlformats.org/officeDocument/2006/relationships/image" Target="../media/image39.png"/><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image" Target="../media/image38.png"/><Relationship Id="rId5" Type="http://schemas.openxmlformats.org/officeDocument/2006/relationships/image" Target="../media/image37.png"/><Relationship Id="rId4" Type="http://schemas.openxmlformats.org/officeDocument/2006/relationships/image" Target="../media/image36.png"/></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98625" y="3340100"/>
            <a:ext cx="5746750" cy="26091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Rectangle 3"/>
          <p:cNvSpPr/>
          <p:nvPr/>
        </p:nvSpPr>
        <p:spPr>
          <a:xfrm>
            <a:off x="891030" y="1196752"/>
            <a:ext cx="7056784" cy="5355312"/>
          </a:xfrm>
          <a:prstGeom prst="rect">
            <a:avLst/>
          </a:prstGeom>
        </p:spPr>
        <p:txBody>
          <a:bodyPr wrap="square">
            <a:spAutoFit/>
          </a:bodyPr>
          <a:lstStyle/>
          <a:p>
            <a:r>
              <a:rPr lang="en-GB" dirty="0"/>
              <a:t> </a:t>
            </a:r>
          </a:p>
          <a:p>
            <a:endParaRPr lang="en-GB" dirty="0"/>
          </a:p>
          <a:p>
            <a:r>
              <a:rPr lang="en-GB" dirty="0"/>
              <a:t>University of Wales Modular M.A. (Ed.) </a:t>
            </a:r>
            <a:r>
              <a:rPr lang="en-GB" dirty="0" smtClean="0"/>
              <a:t>Programme</a:t>
            </a:r>
            <a:endParaRPr lang="en-GB" dirty="0"/>
          </a:p>
          <a:p>
            <a:endParaRPr lang="en-GB" dirty="0"/>
          </a:p>
          <a:p>
            <a:endParaRPr lang="en-GB" dirty="0"/>
          </a:p>
          <a:p>
            <a:r>
              <a:rPr lang="en-GB" dirty="0"/>
              <a:t>Exploring Additional Learning Needs</a:t>
            </a:r>
          </a:p>
          <a:p>
            <a:endParaRPr lang="en-GB" dirty="0"/>
          </a:p>
          <a:p>
            <a:endParaRPr lang="en-GB" dirty="0"/>
          </a:p>
          <a:p>
            <a:r>
              <a:rPr lang="en-GB" dirty="0"/>
              <a:t>Student Number:  </a:t>
            </a:r>
            <a:r>
              <a:rPr lang="en-GB" dirty="0" smtClean="0"/>
              <a:t>1911497</a:t>
            </a:r>
            <a:endParaRPr lang="en-GB" dirty="0"/>
          </a:p>
          <a:p>
            <a:endParaRPr lang="en-GB" dirty="0"/>
          </a:p>
          <a:p>
            <a:endParaRPr lang="en-GB" dirty="0"/>
          </a:p>
          <a:p>
            <a:r>
              <a:rPr lang="en-GB" dirty="0"/>
              <a:t>Level:		MA(Ed)			</a:t>
            </a:r>
          </a:p>
          <a:p>
            <a:endParaRPr lang="en-GB" dirty="0"/>
          </a:p>
          <a:p>
            <a:endParaRPr lang="en-GB" dirty="0"/>
          </a:p>
          <a:p>
            <a:r>
              <a:rPr lang="en-GB" dirty="0"/>
              <a:t>Assignment Number:           1     2     3     4     </a:t>
            </a:r>
          </a:p>
          <a:p>
            <a:endParaRPr lang="en-GB" dirty="0"/>
          </a:p>
          <a:p>
            <a:endParaRPr lang="en-GB" dirty="0"/>
          </a:p>
          <a:p>
            <a:endParaRPr lang="en-GB" dirty="0"/>
          </a:p>
          <a:p>
            <a:r>
              <a:rPr lang="en-GB" dirty="0"/>
              <a:t>Tutor:	 </a:t>
            </a:r>
            <a:r>
              <a:rPr lang="en-GB" dirty="0" err="1"/>
              <a:t>Junnine</a:t>
            </a:r>
            <a:r>
              <a:rPr lang="en-GB" dirty="0"/>
              <a:t> Thomas-Walters </a:t>
            </a:r>
          </a:p>
        </p:txBody>
      </p:sp>
      <p:pic>
        <p:nvPicPr>
          <p:cNvPr id="102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9425" y="236006"/>
            <a:ext cx="2438400" cy="962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Oval 4"/>
          <p:cNvSpPr/>
          <p:nvPr/>
        </p:nvSpPr>
        <p:spPr>
          <a:xfrm>
            <a:off x="3779912" y="5013176"/>
            <a:ext cx="360040" cy="432048"/>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2301660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val 3"/>
          <p:cNvSpPr/>
          <p:nvPr/>
        </p:nvSpPr>
        <p:spPr>
          <a:xfrm>
            <a:off x="3203848" y="2780714"/>
            <a:ext cx="2793570" cy="1784331"/>
          </a:xfrm>
          <a:prstGeom prst="ellipse">
            <a:avLst/>
          </a:prstGeom>
          <a:solidFill>
            <a:srgbClr val="FFC000"/>
          </a:solidFill>
          <a:ln>
            <a:solidFill>
              <a:srgbClr val="FFCC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3556517" y="3286056"/>
            <a:ext cx="2088232" cy="646331"/>
          </a:xfrm>
          <a:prstGeom prst="rect">
            <a:avLst/>
          </a:prstGeom>
          <a:noFill/>
          <a:ln>
            <a:noFill/>
          </a:ln>
        </p:spPr>
        <p:txBody>
          <a:bodyPr wrap="square" rtlCol="0">
            <a:spAutoFit/>
          </a:bodyPr>
          <a:lstStyle/>
          <a:p>
            <a:pPr algn="ctr"/>
            <a:r>
              <a:rPr lang="en-GB" dirty="0" smtClean="0"/>
              <a:t>Total Communication</a:t>
            </a:r>
            <a:endParaRPr lang="en-GB" dirty="0"/>
          </a:p>
        </p:txBody>
      </p:sp>
      <p:sp>
        <p:nvSpPr>
          <p:cNvPr id="6" name="Rounded Rectangle 5"/>
          <p:cNvSpPr/>
          <p:nvPr/>
        </p:nvSpPr>
        <p:spPr>
          <a:xfrm>
            <a:off x="152962" y="2796914"/>
            <a:ext cx="2088232" cy="1008112"/>
          </a:xfrm>
          <a:prstGeom prst="roundRect">
            <a:avLst/>
          </a:prstGeom>
          <a:ln>
            <a:solidFill>
              <a:schemeClr val="tx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p:cNvSpPr txBox="1"/>
          <p:nvPr/>
        </p:nvSpPr>
        <p:spPr>
          <a:xfrm>
            <a:off x="361849" y="2977804"/>
            <a:ext cx="1656184" cy="646331"/>
          </a:xfrm>
          <a:prstGeom prst="rect">
            <a:avLst/>
          </a:prstGeom>
          <a:noFill/>
          <a:ln>
            <a:noFill/>
          </a:ln>
        </p:spPr>
        <p:txBody>
          <a:bodyPr wrap="square" rtlCol="0">
            <a:spAutoFit/>
          </a:bodyPr>
          <a:lstStyle/>
          <a:p>
            <a:pPr algn="ctr"/>
            <a:r>
              <a:rPr lang="en-GB" dirty="0" smtClean="0"/>
              <a:t>Verbal communication  </a:t>
            </a:r>
            <a:endParaRPr lang="en-GB" dirty="0"/>
          </a:p>
        </p:txBody>
      </p:sp>
      <p:sp>
        <p:nvSpPr>
          <p:cNvPr id="9" name="Rounded Rectangle 8"/>
          <p:cNvSpPr/>
          <p:nvPr/>
        </p:nvSpPr>
        <p:spPr>
          <a:xfrm>
            <a:off x="308363" y="4191133"/>
            <a:ext cx="2088232" cy="1008112"/>
          </a:xfrm>
          <a:prstGeom prst="roundRect">
            <a:avLst/>
          </a:prstGeom>
          <a:ln>
            <a:solidFill>
              <a:schemeClr val="tx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p:cNvSpPr txBox="1"/>
          <p:nvPr/>
        </p:nvSpPr>
        <p:spPr>
          <a:xfrm>
            <a:off x="596395" y="4479165"/>
            <a:ext cx="1512168" cy="369332"/>
          </a:xfrm>
          <a:prstGeom prst="rect">
            <a:avLst/>
          </a:prstGeom>
          <a:noFill/>
          <a:ln>
            <a:noFill/>
          </a:ln>
        </p:spPr>
        <p:txBody>
          <a:bodyPr wrap="square" rtlCol="0">
            <a:spAutoFit/>
          </a:bodyPr>
          <a:lstStyle/>
          <a:p>
            <a:pPr algn="ctr"/>
            <a:r>
              <a:rPr lang="en-GB" dirty="0" smtClean="0"/>
              <a:t>Signs </a:t>
            </a:r>
            <a:endParaRPr lang="en-GB" dirty="0"/>
          </a:p>
        </p:txBody>
      </p:sp>
      <p:sp>
        <p:nvSpPr>
          <p:cNvPr id="11" name="Rounded Rectangle 10"/>
          <p:cNvSpPr/>
          <p:nvPr/>
        </p:nvSpPr>
        <p:spPr>
          <a:xfrm>
            <a:off x="827584" y="5445305"/>
            <a:ext cx="2088232" cy="1008112"/>
          </a:xfrm>
          <a:prstGeom prst="roundRect">
            <a:avLst/>
          </a:prstGeom>
          <a:ln>
            <a:solidFill>
              <a:schemeClr val="tx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p:cNvSpPr txBox="1"/>
          <p:nvPr/>
        </p:nvSpPr>
        <p:spPr>
          <a:xfrm>
            <a:off x="1115616" y="5733337"/>
            <a:ext cx="1512168" cy="369332"/>
          </a:xfrm>
          <a:prstGeom prst="rect">
            <a:avLst/>
          </a:prstGeom>
          <a:noFill/>
          <a:ln>
            <a:noFill/>
          </a:ln>
        </p:spPr>
        <p:txBody>
          <a:bodyPr wrap="square" rtlCol="0">
            <a:spAutoFit/>
          </a:bodyPr>
          <a:lstStyle/>
          <a:p>
            <a:pPr algn="ctr"/>
            <a:r>
              <a:rPr lang="en-GB" dirty="0" smtClean="0"/>
              <a:t>PECS  </a:t>
            </a:r>
            <a:endParaRPr lang="en-GB" dirty="0"/>
          </a:p>
        </p:txBody>
      </p:sp>
      <p:sp>
        <p:nvSpPr>
          <p:cNvPr id="13" name="Rounded Rectangle 12"/>
          <p:cNvSpPr/>
          <p:nvPr/>
        </p:nvSpPr>
        <p:spPr>
          <a:xfrm>
            <a:off x="3380865" y="5587580"/>
            <a:ext cx="2088232" cy="1008112"/>
          </a:xfrm>
          <a:prstGeom prst="roundRect">
            <a:avLst/>
          </a:prstGeom>
          <a:ln>
            <a:solidFill>
              <a:schemeClr val="tx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p:cNvSpPr txBox="1"/>
          <p:nvPr/>
        </p:nvSpPr>
        <p:spPr>
          <a:xfrm>
            <a:off x="3668897" y="5875612"/>
            <a:ext cx="1512168" cy="369332"/>
          </a:xfrm>
          <a:prstGeom prst="rect">
            <a:avLst/>
          </a:prstGeom>
          <a:noFill/>
          <a:ln>
            <a:noFill/>
          </a:ln>
        </p:spPr>
        <p:txBody>
          <a:bodyPr wrap="square" rtlCol="0">
            <a:spAutoFit/>
          </a:bodyPr>
          <a:lstStyle/>
          <a:p>
            <a:r>
              <a:rPr lang="en-GB" dirty="0" smtClean="0"/>
              <a:t>Gestures </a:t>
            </a:r>
            <a:endParaRPr lang="en-GB" dirty="0"/>
          </a:p>
        </p:txBody>
      </p:sp>
      <p:sp>
        <p:nvSpPr>
          <p:cNvPr id="15" name="Rounded Rectangle 14"/>
          <p:cNvSpPr/>
          <p:nvPr/>
        </p:nvSpPr>
        <p:spPr>
          <a:xfrm>
            <a:off x="5823576" y="5445305"/>
            <a:ext cx="2088232" cy="1008112"/>
          </a:xfrm>
          <a:prstGeom prst="roundRect">
            <a:avLst/>
          </a:prstGeom>
          <a:ln>
            <a:solidFill>
              <a:schemeClr val="tx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p:cNvSpPr txBox="1"/>
          <p:nvPr/>
        </p:nvSpPr>
        <p:spPr>
          <a:xfrm>
            <a:off x="6111608" y="5684426"/>
            <a:ext cx="1512168" cy="646331"/>
          </a:xfrm>
          <a:prstGeom prst="rect">
            <a:avLst/>
          </a:prstGeom>
          <a:noFill/>
          <a:ln>
            <a:noFill/>
          </a:ln>
        </p:spPr>
        <p:txBody>
          <a:bodyPr wrap="square" rtlCol="0">
            <a:spAutoFit/>
          </a:bodyPr>
          <a:lstStyle/>
          <a:p>
            <a:pPr algn="ctr"/>
            <a:r>
              <a:rPr lang="en-GB" dirty="0" smtClean="0"/>
              <a:t>Body language </a:t>
            </a:r>
            <a:endParaRPr lang="en-GB" dirty="0"/>
          </a:p>
        </p:txBody>
      </p:sp>
      <p:sp>
        <p:nvSpPr>
          <p:cNvPr id="17" name="Rounded Rectangle 16"/>
          <p:cNvSpPr/>
          <p:nvPr/>
        </p:nvSpPr>
        <p:spPr>
          <a:xfrm>
            <a:off x="6662786" y="4222491"/>
            <a:ext cx="2088232" cy="1008112"/>
          </a:xfrm>
          <a:prstGeom prst="roundRect">
            <a:avLst/>
          </a:prstGeom>
          <a:ln>
            <a:solidFill>
              <a:schemeClr val="tx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TextBox 17"/>
          <p:cNvSpPr txBox="1"/>
          <p:nvPr/>
        </p:nvSpPr>
        <p:spPr>
          <a:xfrm>
            <a:off x="6950818" y="4510523"/>
            <a:ext cx="1512168" cy="369332"/>
          </a:xfrm>
          <a:prstGeom prst="rect">
            <a:avLst/>
          </a:prstGeom>
          <a:noFill/>
          <a:ln>
            <a:noFill/>
          </a:ln>
        </p:spPr>
        <p:txBody>
          <a:bodyPr wrap="square" rtlCol="0">
            <a:spAutoFit/>
          </a:bodyPr>
          <a:lstStyle/>
          <a:p>
            <a:r>
              <a:rPr lang="en-GB" dirty="0" smtClean="0"/>
              <a:t>Technology </a:t>
            </a:r>
            <a:endParaRPr lang="en-GB" dirty="0"/>
          </a:p>
        </p:txBody>
      </p:sp>
      <p:sp>
        <p:nvSpPr>
          <p:cNvPr id="19" name="Rounded Rectangle 18"/>
          <p:cNvSpPr/>
          <p:nvPr/>
        </p:nvSpPr>
        <p:spPr>
          <a:xfrm>
            <a:off x="3380865" y="1237102"/>
            <a:ext cx="2088232" cy="1008112"/>
          </a:xfrm>
          <a:prstGeom prst="roundRect">
            <a:avLst/>
          </a:prstGeom>
          <a:ln>
            <a:solidFill>
              <a:schemeClr val="tx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TextBox 19"/>
          <p:cNvSpPr txBox="1"/>
          <p:nvPr/>
        </p:nvSpPr>
        <p:spPr>
          <a:xfrm>
            <a:off x="3668897" y="1417992"/>
            <a:ext cx="1512168" cy="646331"/>
          </a:xfrm>
          <a:prstGeom prst="rect">
            <a:avLst/>
          </a:prstGeom>
          <a:noFill/>
          <a:ln>
            <a:noFill/>
          </a:ln>
        </p:spPr>
        <p:txBody>
          <a:bodyPr wrap="square" rtlCol="0">
            <a:spAutoFit/>
          </a:bodyPr>
          <a:lstStyle/>
          <a:p>
            <a:pPr algn="ctr"/>
            <a:r>
              <a:rPr lang="en-GB" dirty="0" smtClean="0"/>
              <a:t>Facial Expressions </a:t>
            </a:r>
            <a:endParaRPr lang="en-GB" dirty="0"/>
          </a:p>
        </p:txBody>
      </p:sp>
      <p:sp>
        <p:nvSpPr>
          <p:cNvPr id="21" name="Rounded Rectangle 20"/>
          <p:cNvSpPr/>
          <p:nvPr/>
        </p:nvSpPr>
        <p:spPr>
          <a:xfrm>
            <a:off x="6693321" y="2836377"/>
            <a:ext cx="2088232" cy="1008112"/>
          </a:xfrm>
          <a:prstGeom prst="roundRect">
            <a:avLst/>
          </a:prstGeom>
          <a:ln>
            <a:solidFill>
              <a:schemeClr val="tx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TextBox 21"/>
          <p:cNvSpPr txBox="1"/>
          <p:nvPr/>
        </p:nvSpPr>
        <p:spPr>
          <a:xfrm>
            <a:off x="6981353" y="3124409"/>
            <a:ext cx="1512168" cy="369332"/>
          </a:xfrm>
          <a:prstGeom prst="rect">
            <a:avLst/>
          </a:prstGeom>
          <a:noFill/>
          <a:ln>
            <a:noFill/>
          </a:ln>
        </p:spPr>
        <p:txBody>
          <a:bodyPr wrap="square" rtlCol="0">
            <a:spAutoFit/>
          </a:bodyPr>
          <a:lstStyle/>
          <a:p>
            <a:pPr algn="ctr"/>
            <a:r>
              <a:rPr lang="en-GB" dirty="0" smtClean="0"/>
              <a:t>Pointing  </a:t>
            </a:r>
            <a:endParaRPr lang="en-GB" dirty="0"/>
          </a:p>
        </p:txBody>
      </p:sp>
      <p:sp>
        <p:nvSpPr>
          <p:cNvPr id="23" name="Rounded Rectangle 22"/>
          <p:cNvSpPr/>
          <p:nvPr/>
        </p:nvSpPr>
        <p:spPr>
          <a:xfrm>
            <a:off x="814913" y="1451910"/>
            <a:ext cx="2088232" cy="1008112"/>
          </a:xfrm>
          <a:prstGeom prst="roundRect">
            <a:avLst/>
          </a:prstGeom>
          <a:ln>
            <a:solidFill>
              <a:schemeClr val="tx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TextBox 23"/>
          <p:cNvSpPr txBox="1"/>
          <p:nvPr/>
        </p:nvSpPr>
        <p:spPr>
          <a:xfrm>
            <a:off x="1102945" y="1739942"/>
            <a:ext cx="1512168" cy="369332"/>
          </a:xfrm>
          <a:prstGeom prst="rect">
            <a:avLst/>
          </a:prstGeom>
          <a:noFill/>
          <a:ln>
            <a:noFill/>
          </a:ln>
        </p:spPr>
        <p:txBody>
          <a:bodyPr wrap="square" rtlCol="0">
            <a:spAutoFit/>
          </a:bodyPr>
          <a:lstStyle/>
          <a:p>
            <a:pPr algn="ctr"/>
            <a:r>
              <a:rPr lang="en-GB" dirty="0" smtClean="0"/>
              <a:t>Eye gaze </a:t>
            </a:r>
            <a:endParaRPr lang="en-GB" dirty="0"/>
          </a:p>
        </p:txBody>
      </p:sp>
      <p:sp>
        <p:nvSpPr>
          <p:cNvPr id="25" name="Rounded Rectangle 24"/>
          <p:cNvSpPr/>
          <p:nvPr/>
        </p:nvSpPr>
        <p:spPr>
          <a:xfrm>
            <a:off x="6111608" y="1466545"/>
            <a:ext cx="2088232" cy="1008112"/>
          </a:xfrm>
          <a:prstGeom prst="roundRect">
            <a:avLst/>
          </a:prstGeom>
          <a:ln>
            <a:solidFill>
              <a:schemeClr val="tx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TextBox 25"/>
          <p:cNvSpPr txBox="1"/>
          <p:nvPr/>
        </p:nvSpPr>
        <p:spPr>
          <a:xfrm>
            <a:off x="6449944" y="1612599"/>
            <a:ext cx="1512168" cy="646331"/>
          </a:xfrm>
          <a:prstGeom prst="rect">
            <a:avLst/>
          </a:prstGeom>
          <a:noFill/>
          <a:ln>
            <a:noFill/>
          </a:ln>
        </p:spPr>
        <p:txBody>
          <a:bodyPr wrap="square" rtlCol="0">
            <a:spAutoFit/>
          </a:bodyPr>
          <a:lstStyle/>
          <a:p>
            <a:pPr algn="ctr"/>
            <a:r>
              <a:rPr lang="en-GB" dirty="0" smtClean="0"/>
              <a:t>Objects of Reference </a:t>
            </a:r>
            <a:endParaRPr lang="en-GB" dirty="0"/>
          </a:p>
        </p:txBody>
      </p:sp>
      <p:cxnSp>
        <p:nvCxnSpPr>
          <p:cNvPr id="27" name="Straight Connector 26"/>
          <p:cNvCxnSpPr>
            <a:stCxn id="19" idx="2"/>
          </p:cNvCxnSpPr>
          <p:nvPr/>
        </p:nvCxnSpPr>
        <p:spPr>
          <a:xfrm>
            <a:off x="4424981" y="2245214"/>
            <a:ext cx="0" cy="591163"/>
          </a:xfrm>
          <a:prstGeom prst="line">
            <a:avLst/>
          </a:prstGeom>
          <a:ln>
            <a:solidFill>
              <a:srgbClr val="FFCC00"/>
            </a:solidFill>
          </a:ln>
        </p:spPr>
        <p:style>
          <a:lnRef idx="1">
            <a:schemeClr val="accent1"/>
          </a:lnRef>
          <a:fillRef idx="0">
            <a:schemeClr val="accent1"/>
          </a:fillRef>
          <a:effectRef idx="0">
            <a:schemeClr val="accent1"/>
          </a:effectRef>
          <a:fontRef idx="minor">
            <a:schemeClr val="tx1"/>
          </a:fontRef>
        </p:style>
      </p:cxnSp>
      <p:cxnSp>
        <p:nvCxnSpPr>
          <p:cNvPr id="29" name="Straight Connector 28"/>
          <p:cNvCxnSpPr/>
          <p:nvPr/>
        </p:nvCxnSpPr>
        <p:spPr>
          <a:xfrm flipH="1">
            <a:off x="5707000" y="2421351"/>
            <a:ext cx="404608" cy="703058"/>
          </a:xfrm>
          <a:prstGeom prst="line">
            <a:avLst/>
          </a:prstGeom>
          <a:ln>
            <a:solidFill>
              <a:srgbClr val="FFCC00"/>
            </a:solidFill>
          </a:ln>
        </p:spPr>
        <p:style>
          <a:lnRef idx="1">
            <a:schemeClr val="accent1"/>
          </a:lnRef>
          <a:fillRef idx="0">
            <a:schemeClr val="accent1"/>
          </a:fillRef>
          <a:effectRef idx="0">
            <a:schemeClr val="accent1"/>
          </a:effectRef>
          <a:fontRef idx="minor">
            <a:schemeClr val="tx1"/>
          </a:fontRef>
        </p:style>
      </p:cxnSp>
      <p:cxnSp>
        <p:nvCxnSpPr>
          <p:cNvPr id="31" name="Straight Connector 30"/>
          <p:cNvCxnSpPr>
            <a:endCxn id="4" idx="1"/>
          </p:cNvCxnSpPr>
          <p:nvPr/>
        </p:nvCxnSpPr>
        <p:spPr>
          <a:xfrm>
            <a:off x="2893778" y="2386641"/>
            <a:ext cx="719179" cy="655382"/>
          </a:xfrm>
          <a:prstGeom prst="line">
            <a:avLst/>
          </a:prstGeom>
          <a:ln>
            <a:solidFill>
              <a:srgbClr val="FFCC00"/>
            </a:solidFill>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a:endCxn id="13" idx="0"/>
          </p:cNvCxnSpPr>
          <p:nvPr/>
        </p:nvCxnSpPr>
        <p:spPr>
          <a:xfrm flipH="1">
            <a:off x="4424981" y="4552915"/>
            <a:ext cx="20129" cy="1034665"/>
          </a:xfrm>
          <a:prstGeom prst="line">
            <a:avLst/>
          </a:prstGeom>
          <a:ln>
            <a:solidFill>
              <a:srgbClr val="FFCC00"/>
            </a:solidFill>
          </a:ln>
        </p:spPr>
        <p:style>
          <a:lnRef idx="1">
            <a:schemeClr val="accent1"/>
          </a:lnRef>
          <a:fillRef idx="0">
            <a:schemeClr val="accent1"/>
          </a:fillRef>
          <a:effectRef idx="0">
            <a:schemeClr val="accent1"/>
          </a:effectRef>
          <a:fontRef idx="minor">
            <a:schemeClr val="tx1"/>
          </a:fontRef>
        </p:style>
      </p:cxnSp>
      <p:cxnSp>
        <p:nvCxnSpPr>
          <p:cNvPr id="35" name="Straight Connector 34"/>
          <p:cNvCxnSpPr>
            <a:stCxn id="4" idx="5"/>
          </p:cNvCxnSpPr>
          <p:nvPr/>
        </p:nvCxnSpPr>
        <p:spPr>
          <a:xfrm>
            <a:off x="5588309" y="4303736"/>
            <a:ext cx="543428" cy="1135924"/>
          </a:xfrm>
          <a:prstGeom prst="line">
            <a:avLst/>
          </a:prstGeom>
          <a:ln>
            <a:solidFill>
              <a:srgbClr val="FFCC00"/>
            </a:solidFill>
          </a:ln>
        </p:spPr>
        <p:style>
          <a:lnRef idx="1">
            <a:schemeClr val="accent1"/>
          </a:lnRef>
          <a:fillRef idx="0">
            <a:schemeClr val="accent1"/>
          </a:fillRef>
          <a:effectRef idx="0">
            <a:schemeClr val="accent1"/>
          </a:effectRef>
          <a:fontRef idx="minor">
            <a:schemeClr val="tx1"/>
          </a:fontRef>
        </p:style>
      </p:cxnSp>
      <p:cxnSp>
        <p:nvCxnSpPr>
          <p:cNvPr id="37" name="Straight Connector 36"/>
          <p:cNvCxnSpPr/>
          <p:nvPr/>
        </p:nvCxnSpPr>
        <p:spPr>
          <a:xfrm flipH="1">
            <a:off x="2771800" y="4222491"/>
            <a:ext cx="750421" cy="1217169"/>
          </a:xfrm>
          <a:prstGeom prst="line">
            <a:avLst/>
          </a:prstGeom>
          <a:ln>
            <a:solidFill>
              <a:srgbClr val="FFCC00"/>
            </a:solidFill>
          </a:ln>
        </p:spPr>
        <p:style>
          <a:lnRef idx="1">
            <a:schemeClr val="accent1"/>
          </a:lnRef>
          <a:fillRef idx="0">
            <a:schemeClr val="accent1"/>
          </a:fillRef>
          <a:effectRef idx="0">
            <a:schemeClr val="accent1"/>
          </a:effectRef>
          <a:fontRef idx="minor">
            <a:schemeClr val="tx1"/>
          </a:fontRef>
        </p:style>
      </p:cxnSp>
      <p:cxnSp>
        <p:nvCxnSpPr>
          <p:cNvPr id="39" name="Straight Connector 38"/>
          <p:cNvCxnSpPr>
            <a:endCxn id="17" idx="1"/>
          </p:cNvCxnSpPr>
          <p:nvPr/>
        </p:nvCxnSpPr>
        <p:spPr>
          <a:xfrm>
            <a:off x="5909304" y="3928665"/>
            <a:ext cx="753482" cy="797882"/>
          </a:xfrm>
          <a:prstGeom prst="line">
            <a:avLst/>
          </a:prstGeom>
          <a:ln>
            <a:solidFill>
              <a:srgbClr val="FFCC00"/>
            </a:solidFill>
          </a:ln>
        </p:spPr>
        <p:style>
          <a:lnRef idx="1">
            <a:schemeClr val="accent1"/>
          </a:lnRef>
          <a:fillRef idx="0">
            <a:schemeClr val="accent1"/>
          </a:fillRef>
          <a:effectRef idx="0">
            <a:schemeClr val="accent1"/>
          </a:effectRef>
          <a:fontRef idx="minor">
            <a:schemeClr val="tx1"/>
          </a:fontRef>
        </p:style>
      </p:cxnSp>
      <p:cxnSp>
        <p:nvCxnSpPr>
          <p:cNvPr id="41" name="Straight Connector 40"/>
          <p:cNvCxnSpPr>
            <a:endCxn id="21" idx="1"/>
          </p:cNvCxnSpPr>
          <p:nvPr/>
        </p:nvCxnSpPr>
        <p:spPr>
          <a:xfrm flipV="1">
            <a:off x="5909304" y="3340433"/>
            <a:ext cx="784017" cy="2808"/>
          </a:xfrm>
          <a:prstGeom prst="line">
            <a:avLst/>
          </a:prstGeom>
          <a:ln>
            <a:solidFill>
              <a:srgbClr val="FFCC00"/>
            </a:solidFill>
          </a:ln>
        </p:spPr>
        <p:style>
          <a:lnRef idx="1">
            <a:schemeClr val="accent1"/>
          </a:lnRef>
          <a:fillRef idx="0">
            <a:schemeClr val="accent1"/>
          </a:fillRef>
          <a:effectRef idx="0">
            <a:schemeClr val="accent1"/>
          </a:effectRef>
          <a:fontRef idx="minor">
            <a:schemeClr val="tx1"/>
          </a:fontRef>
        </p:style>
      </p:cxnSp>
      <p:cxnSp>
        <p:nvCxnSpPr>
          <p:cNvPr id="43" name="Straight Connector 42"/>
          <p:cNvCxnSpPr/>
          <p:nvPr/>
        </p:nvCxnSpPr>
        <p:spPr>
          <a:xfrm>
            <a:off x="2228372" y="3191682"/>
            <a:ext cx="1024995" cy="302059"/>
          </a:xfrm>
          <a:prstGeom prst="line">
            <a:avLst/>
          </a:prstGeom>
          <a:ln>
            <a:solidFill>
              <a:srgbClr val="FFCC00"/>
            </a:solidFill>
          </a:ln>
        </p:spPr>
        <p:style>
          <a:lnRef idx="1">
            <a:schemeClr val="accent1"/>
          </a:lnRef>
          <a:fillRef idx="0">
            <a:schemeClr val="accent1"/>
          </a:fillRef>
          <a:effectRef idx="0">
            <a:schemeClr val="accent1"/>
          </a:effectRef>
          <a:fontRef idx="minor">
            <a:schemeClr val="tx1"/>
          </a:fontRef>
        </p:style>
      </p:cxnSp>
      <p:cxnSp>
        <p:nvCxnSpPr>
          <p:cNvPr id="45" name="Straight Connector 44"/>
          <p:cNvCxnSpPr/>
          <p:nvPr/>
        </p:nvCxnSpPr>
        <p:spPr>
          <a:xfrm flipV="1">
            <a:off x="2396595" y="3932387"/>
            <a:ext cx="856772" cy="632658"/>
          </a:xfrm>
          <a:prstGeom prst="line">
            <a:avLst/>
          </a:prstGeom>
          <a:ln>
            <a:solidFill>
              <a:srgbClr val="FFCC00"/>
            </a:solidFill>
          </a:ln>
        </p:spPr>
        <p:style>
          <a:lnRef idx="1">
            <a:schemeClr val="accent1"/>
          </a:lnRef>
          <a:fillRef idx="0">
            <a:schemeClr val="accent1"/>
          </a:fillRef>
          <a:effectRef idx="0">
            <a:schemeClr val="accent1"/>
          </a:effectRef>
          <a:fontRef idx="minor">
            <a:schemeClr val="tx1"/>
          </a:fontRef>
        </p:style>
      </p:cxnSp>
      <p:sp>
        <p:nvSpPr>
          <p:cNvPr id="47" name="Title 1"/>
          <p:cNvSpPr>
            <a:spLocks noGrp="1"/>
          </p:cNvSpPr>
          <p:nvPr>
            <p:ph type="title"/>
          </p:nvPr>
        </p:nvSpPr>
        <p:spPr>
          <a:xfrm>
            <a:off x="521418" y="-1763"/>
            <a:ext cx="8229600" cy="1143000"/>
          </a:xfrm>
        </p:spPr>
        <p:txBody>
          <a:bodyPr>
            <a:normAutofit fontScale="90000"/>
          </a:bodyPr>
          <a:lstStyle/>
          <a:p>
            <a:r>
              <a:rPr lang="en-GB" u="sng" dirty="0"/>
              <a:t>Total Communication Approach: </a:t>
            </a:r>
            <a:r>
              <a:rPr lang="en-GB" u="sng" dirty="0" smtClean="0"/>
              <a:t/>
            </a:r>
            <a:br>
              <a:rPr lang="en-GB" u="sng" dirty="0" smtClean="0"/>
            </a:br>
            <a:r>
              <a:rPr lang="en-GB" u="sng" dirty="0" smtClean="0"/>
              <a:t>A </a:t>
            </a:r>
            <a:r>
              <a:rPr lang="en-GB" u="sng" dirty="0"/>
              <a:t>critical reflection of my setting. </a:t>
            </a:r>
          </a:p>
        </p:txBody>
      </p:sp>
    </p:spTree>
    <p:extLst>
      <p:ext uri="{BB962C8B-B14F-4D97-AF65-F5344CB8AC3E}">
        <p14:creationId xmlns:p14="http://schemas.microsoft.com/office/powerpoint/2010/main" val="380462796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err="1" smtClean="0"/>
              <a:t>Signalong</a:t>
            </a:r>
            <a:endParaRPr lang="en-GB" u="sng" dirty="0"/>
          </a:p>
        </p:txBody>
      </p:sp>
      <p:pic>
        <p:nvPicPr>
          <p:cNvPr id="2050"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611559" y="1484784"/>
            <a:ext cx="3414013" cy="483713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1" name="Picture 3"/>
          <p:cNvPicPr>
            <a:picLocks noChangeAspect="1" noChangeArrowheads="1"/>
          </p:cNvPicPr>
          <p:nvPr/>
        </p:nvPicPr>
        <p:blipFill rotWithShape="1">
          <a:blip r:embed="rId4">
            <a:extLst>
              <a:ext uri="{28A0092B-C50C-407E-A947-70E740481C1C}">
                <a14:useLocalDpi xmlns:a14="http://schemas.microsoft.com/office/drawing/2010/main" val="0"/>
              </a:ext>
            </a:extLst>
          </a:blip>
          <a:srcRect l="50000" t="4060" b="3643"/>
          <a:stretch/>
        </p:blipFill>
        <p:spPr bwMode="auto">
          <a:xfrm>
            <a:off x="4932040" y="1484784"/>
            <a:ext cx="3571875" cy="494071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0892607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144000" cy="1143000"/>
          </a:xfrm>
        </p:spPr>
        <p:txBody>
          <a:bodyPr>
            <a:normAutofit fontScale="90000"/>
          </a:bodyPr>
          <a:lstStyle/>
          <a:p>
            <a:r>
              <a:rPr lang="en-GB" u="sng" dirty="0" smtClean="0"/>
              <a:t>Picture Exchange Communication System.</a:t>
            </a:r>
            <a:endParaRPr lang="en-GB" u="sng" dirty="0"/>
          </a:p>
        </p:txBody>
      </p:sp>
      <p:pic>
        <p:nvPicPr>
          <p:cNvPr id="3074"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467544" y="1700808"/>
            <a:ext cx="5040560" cy="25202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6"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28184" y="1988840"/>
            <a:ext cx="2466975" cy="18573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7"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127226" y="4797152"/>
            <a:ext cx="3028950" cy="15144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82493016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Visual timetables </a:t>
            </a:r>
            <a:endParaRPr lang="en-GB" u="sng" dirty="0"/>
          </a:p>
        </p:txBody>
      </p:sp>
      <p:pic>
        <p:nvPicPr>
          <p:cNvPr id="3074" name="Picture 2"/>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l="12057" r="13647"/>
          <a:stretch/>
        </p:blipFill>
        <p:spPr bwMode="auto">
          <a:xfrm>
            <a:off x="179512" y="1407280"/>
            <a:ext cx="3362633" cy="45259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5" name="Picture 3"/>
          <p:cNvPicPr>
            <a:picLocks noChangeAspect="1" noChangeArrowheads="1"/>
          </p:cNvPicPr>
          <p:nvPr/>
        </p:nvPicPr>
        <p:blipFill rotWithShape="1">
          <a:blip r:embed="rId4">
            <a:extLst>
              <a:ext uri="{28A0092B-C50C-407E-A947-70E740481C1C}">
                <a14:useLocalDpi xmlns:a14="http://schemas.microsoft.com/office/drawing/2010/main" val="0"/>
              </a:ext>
            </a:extLst>
          </a:blip>
          <a:srcRect t="29000" b="29968"/>
          <a:stretch/>
        </p:blipFill>
        <p:spPr bwMode="auto">
          <a:xfrm>
            <a:off x="3727688" y="1916832"/>
            <a:ext cx="5387752" cy="221071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Rectangle 2"/>
          <p:cNvSpPr/>
          <p:nvPr/>
        </p:nvSpPr>
        <p:spPr>
          <a:xfrm>
            <a:off x="4124284" y="4437112"/>
            <a:ext cx="4572000" cy="2031325"/>
          </a:xfrm>
          <a:prstGeom prst="rect">
            <a:avLst/>
          </a:prstGeom>
        </p:spPr>
        <p:txBody>
          <a:bodyPr>
            <a:spAutoFit/>
          </a:bodyPr>
          <a:lstStyle/>
          <a:p>
            <a:r>
              <a:rPr lang="en-GB" dirty="0" smtClean="0"/>
              <a:t>Are not a </a:t>
            </a:r>
            <a:r>
              <a:rPr lang="en-GB" dirty="0"/>
              <a:t>communication system. </a:t>
            </a:r>
            <a:r>
              <a:rPr lang="en-GB" dirty="0" smtClean="0"/>
              <a:t> </a:t>
            </a:r>
          </a:p>
          <a:p>
            <a:endParaRPr lang="en-GB" dirty="0"/>
          </a:p>
          <a:p>
            <a:r>
              <a:rPr lang="en-GB" dirty="0" smtClean="0"/>
              <a:t>It </a:t>
            </a:r>
            <a:r>
              <a:rPr lang="en-GB" dirty="0"/>
              <a:t>is the teacher/parent who puts the pictures on the schedule, and users are taught to respond to those pictures. Thus, schedule following is a listener, or receptive, skill</a:t>
            </a:r>
            <a:r>
              <a:rPr lang="en-GB" dirty="0" smtClean="0"/>
              <a:t>.</a:t>
            </a:r>
          </a:p>
          <a:p>
            <a:r>
              <a:rPr lang="en-GB" dirty="0" smtClean="0"/>
              <a:t>(</a:t>
            </a:r>
            <a:r>
              <a:rPr lang="en-GB" dirty="0" err="1" smtClean="0"/>
              <a:t>Bondy</a:t>
            </a:r>
            <a:r>
              <a:rPr lang="en-GB" dirty="0" smtClean="0"/>
              <a:t>, 2012</a:t>
            </a:r>
            <a:r>
              <a:rPr lang="en-GB" dirty="0"/>
              <a:t>, p 799) </a:t>
            </a:r>
          </a:p>
        </p:txBody>
      </p:sp>
    </p:spTree>
    <p:extLst>
      <p:ext uri="{BB962C8B-B14F-4D97-AF65-F5344CB8AC3E}">
        <p14:creationId xmlns:p14="http://schemas.microsoft.com/office/powerpoint/2010/main" val="19398992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Objects of reference </a:t>
            </a:r>
            <a:endParaRPr lang="en-GB" u="sng" dirty="0"/>
          </a:p>
        </p:txBody>
      </p:sp>
      <p:pic>
        <p:nvPicPr>
          <p:cNvPr id="4098" name="Picture 2"/>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l="9827" r="3427" b="7866"/>
          <a:stretch/>
        </p:blipFill>
        <p:spPr bwMode="auto">
          <a:xfrm>
            <a:off x="251520" y="1340768"/>
            <a:ext cx="3775587" cy="416992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6" name="Picture 2"/>
          <p:cNvPicPr>
            <a:picLocks noChangeAspect="1" noChangeArrowheads="1"/>
          </p:cNvPicPr>
          <p:nvPr/>
        </p:nvPicPr>
        <p:blipFill rotWithShape="1">
          <a:blip r:embed="rId4">
            <a:extLst>
              <a:ext uri="{28A0092B-C50C-407E-A947-70E740481C1C}">
                <a14:useLocalDpi xmlns:a14="http://schemas.microsoft.com/office/drawing/2010/main" val="0"/>
              </a:ext>
            </a:extLst>
          </a:blip>
          <a:srcRect l="11506" t="32258" r="14761" b="24577"/>
          <a:stretch/>
        </p:blipFill>
        <p:spPr bwMode="auto">
          <a:xfrm>
            <a:off x="4283968" y="2564904"/>
            <a:ext cx="4733355" cy="369464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Rectangle 2"/>
          <p:cNvSpPr/>
          <p:nvPr/>
        </p:nvSpPr>
        <p:spPr>
          <a:xfrm>
            <a:off x="4445323" y="1340768"/>
            <a:ext cx="4572000" cy="923330"/>
          </a:xfrm>
          <a:prstGeom prst="rect">
            <a:avLst/>
          </a:prstGeom>
        </p:spPr>
        <p:txBody>
          <a:bodyPr>
            <a:spAutoFit/>
          </a:bodyPr>
          <a:lstStyle/>
          <a:p>
            <a:r>
              <a:rPr lang="en-GB" dirty="0" smtClean="0"/>
              <a:t>“</a:t>
            </a:r>
            <a:r>
              <a:rPr lang="en-GB" dirty="0"/>
              <a:t>They stand for something, in much the same way as words do, whether spoken, signed or written.” (</a:t>
            </a:r>
            <a:r>
              <a:rPr lang="en-GB" dirty="0" err="1"/>
              <a:t>Ockelford</a:t>
            </a:r>
            <a:r>
              <a:rPr lang="en-GB" dirty="0"/>
              <a:t>, A., 1994, p4) </a:t>
            </a:r>
          </a:p>
        </p:txBody>
      </p:sp>
    </p:spTree>
    <p:extLst>
      <p:ext uri="{BB962C8B-B14F-4D97-AF65-F5344CB8AC3E}">
        <p14:creationId xmlns:p14="http://schemas.microsoft.com/office/powerpoint/2010/main" val="25400767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Total communication approach </a:t>
            </a:r>
            <a:endParaRPr lang="en-GB" u="sng" dirty="0"/>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09321" y="1432686"/>
            <a:ext cx="3006931" cy="307352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1" name="Picture 3"/>
          <p:cNvPicPr>
            <a:picLocks noChangeAspect="1" noChangeArrowheads="1"/>
          </p:cNvPicPr>
          <p:nvPr/>
        </p:nvPicPr>
        <p:blipFill rotWithShape="1">
          <a:blip r:embed="rId4">
            <a:extLst>
              <a:ext uri="{28A0092B-C50C-407E-A947-70E740481C1C}">
                <a14:useLocalDpi xmlns:a14="http://schemas.microsoft.com/office/drawing/2010/main" val="0"/>
              </a:ext>
            </a:extLst>
          </a:blip>
          <a:srcRect t="26779" b="27114"/>
          <a:stretch/>
        </p:blipFill>
        <p:spPr bwMode="auto">
          <a:xfrm>
            <a:off x="489998" y="1432686"/>
            <a:ext cx="3592003" cy="16561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2" name="Picture 4"/>
          <p:cNvPicPr>
            <a:picLocks noChangeAspect="1" noChangeArrowheads="1"/>
          </p:cNvPicPr>
          <p:nvPr/>
        </p:nvPicPr>
        <p:blipFill rotWithShape="1">
          <a:blip r:embed="rId5">
            <a:extLst>
              <a:ext uri="{28A0092B-C50C-407E-A947-70E740481C1C}">
                <a14:useLocalDpi xmlns:a14="http://schemas.microsoft.com/office/drawing/2010/main" val="0"/>
              </a:ext>
            </a:extLst>
          </a:blip>
          <a:srcRect t="14929" b="19013"/>
          <a:stretch/>
        </p:blipFill>
        <p:spPr bwMode="auto">
          <a:xfrm>
            <a:off x="323528" y="3923869"/>
            <a:ext cx="3590853" cy="249118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Rectangle 2"/>
          <p:cNvSpPr/>
          <p:nvPr/>
        </p:nvSpPr>
        <p:spPr>
          <a:xfrm>
            <a:off x="4226787" y="4725144"/>
            <a:ext cx="4572000" cy="1200329"/>
          </a:xfrm>
          <a:prstGeom prst="rect">
            <a:avLst/>
          </a:prstGeom>
        </p:spPr>
        <p:txBody>
          <a:bodyPr>
            <a:spAutoFit/>
          </a:bodyPr>
          <a:lstStyle/>
          <a:p>
            <a:r>
              <a:rPr lang="en-GB" dirty="0" smtClean="0"/>
              <a:t>“</a:t>
            </a:r>
            <a:r>
              <a:rPr lang="en-GB" dirty="0"/>
              <a:t>in a class of 10 children, that each child will have his own mix of communication systems and the teacher will need to use, and respond to, ten different systems.” Turner (2011, p82) </a:t>
            </a:r>
          </a:p>
        </p:txBody>
      </p:sp>
    </p:spTree>
    <p:extLst>
      <p:ext uri="{BB962C8B-B14F-4D97-AF65-F5344CB8AC3E}">
        <p14:creationId xmlns:p14="http://schemas.microsoft.com/office/powerpoint/2010/main" val="42631425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836712"/>
            <a:ext cx="8229600" cy="1143000"/>
          </a:xfrm>
        </p:spPr>
        <p:txBody>
          <a:bodyPr>
            <a:normAutofit fontScale="90000"/>
          </a:bodyPr>
          <a:lstStyle/>
          <a:p>
            <a:r>
              <a:rPr lang="en-US" u="sng" dirty="0" smtClean="0"/>
              <a:t>What needs to be developed in my setting?</a:t>
            </a:r>
            <a:endParaRPr lang="en-GB" u="sng" dirty="0"/>
          </a:p>
        </p:txBody>
      </p:sp>
      <p:sp>
        <p:nvSpPr>
          <p:cNvPr id="3" name="TextBox 2"/>
          <p:cNvSpPr txBox="1"/>
          <p:nvPr/>
        </p:nvSpPr>
        <p:spPr>
          <a:xfrm>
            <a:off x="467544" y="2325445"/>
            <a:ext cx="6768752" cy="1200329"/>
          </a:xfrm>
          <a:prstGeom prst="rect">
            <a:avLst/>
          </a:prstGeom>
          <a:noFill/>
        </p:spPr>
        <p:txBody>
          <a:bodyPr wrap="square" rtlCol="0">
            <a:spAutoFit/>
          </a:bodyPr>
          <a:lstStyle/>
          <a:p>
            <a:pPr marL="285750" indent="-285750">
              <a:buFont typeface="Arial" panose="020B0604020202020204" pitchFamily="34" charset="0"/>
              <a:buChar char="•"/>
            </a:pPr>
            <a:r>
              <a:rPr lang="en-GB" dirty="0" smtClean="0"/>
              <a:t>Reinforce in LSC</a:t>
            </a:r>
          </a:p>
          <a:p>
            <a:pPr marL="285750" indent="-285750">
              <a:buFont typeface="Arial" panose="020B0604020202020204" pitchFamily="34" charset="0"/>
              <a:buChar char="•"/>
            </a:pPr>
            <a:endParaRPr lang="en-GB" dirty="0" smtClean="0"/>
          </a:p>
          <a:p>
            <a:pPr marL="285750" indent="-285750">
              <a:buFont typeface="Arial" panose="020B0604020202020204" pitchFamily="34" charset="0"/>
              <a:buChar char="•"/>
            </a:pPr>
            <a:r>
              <a:rPr lang="en-GB" dirty="0" smtClean="0"/>
              <a:t>Introduce to Nursery / </a:t>
            </a:r>
          </a:p>
          <a:p>
            <a:r>
              <a:rPr lang="en-GB" dirty="0"/>
              <a:t> </a:t>
            </a:r>
            <a:r>
              <a:rPr lang="en-GB" dirty="0" smtClean="0"/>
              <a:t>    Reception as appropriate</a:t>
            </a:r>
            <a:endParaRPr lang="en-GB" dirty="0"/>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63888" y="2960077"/>
            <a:ext cx="4988784" cy="331980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2194053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6379" y="0"/>
            <a:ext cx="8229600" cy="1143000"/>
          </a:xfrm>
        </p:spPr>
        <p:txBody>
          <a:bodyPr>
            <a:normAutofit/>
          </a:bodyPr>
          <a:lstStyle/>
          <a:p>
            <a:r>
              <a:rPr lang="en-US" u="sng" dirty="0" smtClean="0"/>
              <a:t>What are the implications for staff?</a:t>
            </a:r>
            <a:endParaRPr lang="en-GB" u="sng" dirty="0"/>
          </a:p>
        </p:txBody>
      </p:sp>
      <p:pic>
        <p:nvPicPr>
          <p:cNvPr id="614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1520" y="1052736"/>
            <a:ext cx="2057400" cy="22193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Rectangle 2"/>
          <p:cNvSpPr/>
          <p:nvPr/>
        </p:nvSpPr>
        <p:spPr>
          <a:xfrm>
            <a:off x="240036" y="3179487"/>
            <a:ext cx="2023952" cy="646331"/>
          </a:xfrm>
          <a:prstGeom prst="rect">
            <a:avLst/>
          </a:prstGeom>
        </p:spPr>
        <p:txBody>
          <a:bodyPr wrap="none">
            <a:spAutoFit/>
          </a:bodyPr>
          <a:lstStyle/>
          <a:p>
            <a:r>
              <a:rPr lang="en-GB" dirty="0"/>
              <a:t>Time consuming to </a:t>
            </a:r>
            <a:endParaRPr lang="en-GB" dirty="0" smtClean="0"/>
          </a:p>
          <a:p>
            <a:pPr algn="ctr"/>
            <a:r>
              <a:rPr lang="en-GB" dirty="0" smtClean="0"/>
              <a:t>make </a:t>
            </a:r>
            <a:r>
              <a:rPr lang="en-GB" dirty="0"/>
              <a:t>resources</a:t>
            </a:r>
          </a:p>
        </p:txBody>
      </p:sp>
      <p:grpSp>
        <p:nvGrpSpPr>
          <p:cNvPr id="8" name="Group 7"/>
          <p:cNvGrpSpPr/>
          <p:nvPr/>
        </p:nvGrpSpPr>
        <p:grpSpPr>
          <a:xfrm>
            <a:off x="2886958" y="1052735"/>
            <a:ext cx="3191771" cy="2634584"/>
            <a:chOff x="5724958" y="1052735"/>
            <a:chExt cx="3191771" cy="2634584"/>
          </a:xfrm>
        </p:grpSpPr>
        <p:pic>
          <p:nvPicPr>
            <p:cNvPr id="614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820213" y="1052735"/>
              <a:ext cx="3001263" cy="22193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5724958" y="3317987"/>
              <a:ext cx="3191771" cy="369332"/>
            </a:xfrm>
            <a:prstGeom prst="rect">
              <a:avLst/>
            </a:prstGeom>
          </p:spPr>
          <p:txBody>
            <a:bodyPr wrap="none">
              <a:spAutoFit/>
            </a:bodyPr>
            <a:lstStyle/>
            <a:p>
              <a:r>
                <a:rPr lang="en-GB" dirty="0"/>
                <a:t>Easily lost </a:t>
              </a:r>
              <a:r>
                <a:rPr lang="en-GB" dirty="0" smtClean="0"/>
                <a:t>&amp; </a:t>
              </a:r>
              <a:r>
                <a:rPr lang="en-GB" dirty="0"/>
                <a:t>have to </a:t>
              </a:r>
              <a:r>
                <a:rPr lang="en-GB" dirty="0" smtClean="0"/>
                <a:t>be re-made</a:t>
              </a:r>
              <a:endParaRPr lang="en-GB" dirty="0"/>
            </a:p>
          </p:txBody>
        </p:sp>
      </p:grpSp>
      <p:grpSp>
        <p:nvGrpSpPr>
          <p:cNvPr id="9" name="Group 8"/>
          <p:cNvGrpSpPr/>
          <p:nvPr/>
        </p:nvGrpSpPr>
        <p:grpSpPr>
          <a:xfrm>
            <a:off x="6588224" y="990867"/>
            <a:ext cx="2266608" cy="2834951"/>
            <a:chOff x="2843808" y="1052735"/>
            <a:chExt cx="2266608" cy="2834951"/>
          </a:xfrm>
        </p:grpSpPr>
        <p:pic>
          <p:nvPicPr>
            <p:cNvPr id="6148"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843808" y="1052735"/>
              <a:ext cx="2266608" cy="220044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p:nvPr/>
          </p:nvSpPr>
          <p:spPr>
            <a:xfrm>
              <a:off x="2928587" y="3241355"/>
              <a:ext cx="2097049" cy="646331"/>
            </a:xfrm>
            <a:prstGeom prst="rect">
              <a:avLst/>
            </a:prstGeom>
          </p:spPr>
          <p:txBody>
            <a:bodyPr wrap="none">
              <a:spAutoFit/>
            </a:bodyPr>
            <a:lstStyle/>
            <a:p>
              <a:r>
                <a:rPr lang="en-GB" dirty="0"/>
                <a:t>Time out of </a:t>
              </a:r>
              <a:r>
                <a:rPr lang="en-GB" dirty="0" smtClean="0"/>
                <a:t>class </a:t>
              </a:r>
            </a:p>
            <a:p>
              <a:r>
                <a:rPr lang="en-GB" dirty="0" smtClean="0"/>
                <a:t>needed  </a:t>
              </a:r>
              <a:r>
                <a:rPr lang="en-GB" dirty="0"/>
                <a:t>for training </a:t>
              </a:r>
            </a:p>
          </p:txBody>
        </p:sp>
      </p:grpSp>
      <p:grpSp>
        <p:nvGrpSpPr>
          <p:cNvPr id="11" name="Group 10"/>
          <p:cNvGrpSpPr/>
          <p:nvPr/>
        </p:nvGrpSpPr>
        <p:grpSpPr>
          <a:xfrm>
            <a:off x="5137258" y="4324454"/>
            <a:ext cx="2573574" cy="2176461"/>
            <a:chOff x="1022133" y="4365104"/>
            <a:chExt cx="2573574" cy="2176461"/>
          </a:xfrm>
        </p:grpSpPr>
        <p:pic>
          <p:nvPicPr>
            <p:cNvPr id="6149" name="Picture 5"/>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022133" y="4365104"/>
              <a:ext cx="2573574" cy="180534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1276068" y="6172233"/>
              <a:ext cx="2137508" cy="369332"/>
            </a:xfrm>
            <a:prstGeom prst="rect">
              <a:avLst/>
            </a:prstGeom>
          </p:spPr>
          <p:txBody>
            <a:bodyPr wrap="none">
              <a:spAutoFit/>
            </a:bodyPr>
            <a:lstStyle/>
            <a:p>
              <a:r>
                <a:rPr lang="en-GB" dirty="0"/>
                <a:t>Improved behaviour </a:t>
              </a:r>
            </a:p>
          </p:txBody>
        </p:sp>
      </p:grpSp>
      <p:grpSp>
        <p:nvGrpSpPr>
          <p:cNvPr id="10" name="Group 9"/>
          <p:cNvGrpSpPr/>
          <p:nvPr/>
        </p:nvGrpSpPr>
        <p:grpSpPr>
          <a:xfrm>
            <a:off x="1466132" y="4322668"/>
            <a:ext cx="2841651" cy="2178247"/>
            <a:chOff x="4716016" y="4363318"/>
            <a:chExt cx="2841651" cy="2178247"/>
          </a:xfrm>
        </p:grpSpPr>
        <p:pic>
          <p:nvPicPr>
            <p:cNvPr id="4098" name="Picture 2"/>
            <p:cNvPicPr>
              <a:picLocks noChangeAspect="1" noChangeArrowheads="1"/>
            </p:cNvPicPr>
            <p:nvPr/>
          </p:nvPicPr>
          <p:blipFill rotWithShape="1">
            <a:blip r:embed="rId7">
              <a:extLst>
                <a:ext uri="{28A0092B-C50C-407E-A947-70E740481C1C}">
                  <a14:useLocalDpi xmlns:a14="http://schemas.microsoft.com/office/drawing/2010/main" val="0"/>
                </a:ext>
              </a:extLst>
            </a:blip>
            <a:srcRect l="4167" t="4250" r="11746" b="16119"/>
            <a:stretch/>
          </p:blipFill>
          <p:spPr bwMode="auto">
            <a:xfrm>
              <a:off x="4716016" y="4363318"/>
              <a:ext cx="2841651" cy="180712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6"/>
            <p:cNvSpPr/>
            <p:nvPr/>
          </p:nvSpPr>
          <p:spPr>
            <a:xfrm>
              <a:off x="4998132" y="6172233"/>
              <a:ext cx="2277418" cy="369332"/>
            </a:xfrm>
            <a:prstGeom prst="rect">
              <a:avLst/>
            </a:prstGeom>
          </p:spPr>
          <p:txBody>
            <a:bodyPr wrap="none">
              <a:spAutoFit/>
            </a:bodyPr>
            <a:lstStyle/>
            <a:p>
              <a:r>
                <a:rPr lang="en-GB" dirty="0"/>
                <a:t>Good for EAL children </a:t>
              </a:r>
            </a:p>
          </p:txBody>
        </p:sp>
      </p:grpSp>
    </p:spTree>
    <p:extLst>
      <p:ext uri="{BB962C8B-B14F-4D97-AF65-F5344CB8AC3E}">
        <p14:creationId xmlns:p14="http://schemas.microsoft.com/office/powerpoint/2010/main" val="35079668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14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8"/>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9"/>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10"/>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u="sng" dirty="0" smtClean="0"/>
              <a:t>What are the implications for pupils?</a:t>
            </a:r>
            <a:endParaRPr lang="en-GB" u="sng" dirty="0"/>
          </a:p>
        </p:txBody>
      </p:sp>
      <p:pic>
        <p:nvPicPr>
          <p:cNvPr id="4098"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l="65931" t="50000" r="5120" b="9304"/>
          <a:stretch/>
        </p:blipFill>
        <p:spPr bwMode="auto">
          <a:xfrm>
            <a:off x="249470" y="2207590"/>
            <a:ext cx="2074446" cy="19431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099" name="Picture 3"/>
          <p:cNvPicPr>
            <a:picLocks noChangeAspect="1" noChangeArrowheads="1"/>
          </p:cNvPicPr>
          <p:nvPr/>
        </p:nvPicPr>
        <p:blipFill rotWithShape="1">
          <a:blip r:embed="rId4">
            <a:extLst>
              <a:ext uri="{28A0092B-C50C-407E-A947-70E740481C1C}">
                <a14:useLocalDpi xmlns:a14="http://schemas.microsoft.com/office/drawing/2010/main" val="0"/>
              </a:ext>
            </a:extLst>
          </a:blip>
          <a:srcRect l="1946" t="17049" r="78425" b="47153"/>
          <a:stretch/>
        </p:blipFill>
        <p:spPr bwMode="auto">
          <a:xfrm>
            <a:off x="7105812" y="2207590"/>
            <a:ext cx="1596118" cy="19431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100" name="Picture 4"/>
          <p:cNvPicPr>
            <a:picLocks noChangeAspect="1" noChangeArrowheads="1"/>
          </p:cNvPicPr>
          <p:nvPr/>
        </p:nvPicPr>
        <p:blipFill rotWithShape="1">
          <a:blip r:embed="rId4">
            <a:extLst>
              <a:ext uri="{28A0092B-C50C-407E-A947-70E740481C1C}">
                <a14:useLocalDpi xmlns:a14="http://schemas.microsoft.com/office/drawing/2010/main" val="0"/>
              </a:ext>
            </a:extLst>
          </a:blip>
          <a:srcRect l="59792" t="16636" r="21193" b="46332"/>
          <a:stretch/>
        </p:blipFill>
        <p:spPr bwMode="auto">
          <a:xfrm>
            <a:off x="2316674" y="4653156"/>
            <a:ext cx="1179871" cy="153383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101" name="Picture 5"/>
          <p:cNvPicPr>
            <a:picLocks noChangeAspect="1" noChangeArrowheads="1"/>
          </p:cNvPicPr>
          <p:nvPr/>
        </p:nvPicPr>
        <p:blipFill rotWithShape="1">
          <a:blip r:embed="rId5">
            <a:extLst>
              <a:ext uri="{28A0092B-C50C-407E-A947-70E740481C1C}">
                <a14:useLocalDpi xmlns:a14="http://schemas.microsoft.com/office/drawing/2010/main" val="0"/>
              </a:ext>
            </a:extLst>
          </a:blip>
          <a:srcRect l="35238" t="45688" r="36576" b="7491"/>
          <a:stretch/>
        </p:blipFill>
        <p:spPr bwMode="auto">
          <a:xfrm>
            <a:off x="5796136" y="4579414"/>
            <a:ext cx="1519084" cy="168131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102" name="Picture 6"/>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635896" y="2207590"/>
            <a:ext cx="2362200" cy="19431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78198183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7937"/>
            <a:ext cx="8229600" cy="1143000"/>
          </a:xfrm>
        </p:spPr>
        <p:txBody>
          <a:bodyPr>
            <a:normAutofit fontScale="90000"/>
          </a:bodyPr>
          <a:lstStyle/>
          <a:p>
            <a:r>
              <a:rPr lang="en-US" u="sng" dirty="0" smtClean="0"/>
              <a:t>What are the implications for parents?</a:t>
            </a:r>
            <a:endParaRPr lang="en-GB" u="sng" dirty="0"/>
          </a:p>
        </p:txBody>
      </p:sp>
      <p:pic>
        <p:nvPicPr>
          <p:cNvPr id="5"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l="65931" t="50000" r="5120" b="9304"/>
          <a:stretch/>
        </p:blipFill>
        <p:spPr bwMode="auto">
          <a:xfrm>
            <a:off x="514417" y="1036993"/>
            <a:ext cx="1637980" cy="153427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 name="Picture 3"/>
          <p:cNvPicPr>
            <a:picLocks noChangeAspect="1" noChangeArrowheads="1"/>
          </p:cNvPicPr>
          <p:nvPr/>
        </p:nvPicPr>
        <p:blipFill rotWithShape="1">
          <a:blip r:embed="rId4">
            <a:extLst>
              <a:ext uri="{28A0092B-C50C-407E-A947-70E740481C1C}">
                <a14:useLocalDpi xmlns:a14="http://schemas.microsoft.com/office/drawing/2010/main" val="0"/>
              </a:ext>
            </a:extLst>
          </a:blip>
          <a:srcRect l="1946" t="17049" r="78425" b="47153"/>
          <a:stretch/>
        </p:blipFill>
        <p:spPr bwMode="auto">
          <a:xfrm>
            <a:off x="7092178" y="1041337"/>
            <a:ext cx="1260293" cy="153427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 name="Picture 4"/>
          <p:cNvPicPr>
            <a:picLocks noChangeAspect="1" noChangeArrowheads="1"/>
          </p:cNvPicPr>
          <p:nvPr/>
        </p:nvPicPr>
        <p:blipFill rotWithShape="1">
          <a:blip r:embed="rId4">
            <a:extLst>
              <a:ext uri="{28A0092B-C50C-407E-A947-70E740481C1C}">
                <a14:useLocalDpi xmlns:a14="http://schemas.microsoft.com/office/drawing/2010/main" val="0"/>
              </a:ext>
            </a:extLst>
          </a:blip>
          <a:srcRect l="59792" t="16636" r="21193" b="46332"/>
          <a:stretch/>
        </p:blipFill>
        <p:spPr bwMode="auto">
          <a:xfrm>
            <a:off x="2267642" y="1037431"/>
            <a:ext cx="1179871" cy="153383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8" name="Picture 5"/>
          <p:cNvPicPr>
            <a:picLocks noChangeAspect="1" noChangeArrowheads="1"/>
          </p:cNvPicPr>
          <p:nvPr/>
        </p:nvPicPr>
        <p:blipFill rotWithShape="1">
          <a:blip r:embed="rId5">
            <a:extLst>
              <a:ext uri="{28A0092B-C50C-407E-A947-70E740481C1C}">
                <a14:useLocalDpi xmlns:a14="http://schemas.microsoft.com/office/drawing/2010/main" val="0"/>
              </a:ext>
            </a:extLst>
          </a:blip>
          <a:srcRect l="35238" t="45688" r="36576" b="7491"/>
          <a:stretch/>
        </p:blipFill>
        <p:spPr bwMode="auto">
          <a:xfrm>
            <a:off x="5547883" y="1036993"/>
            <a:ext cx="1382302" cy="15299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 name="Picture 6"/>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589815" y="1041337"/>
            <a:ext cx="1859910" cy="152992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123" name="Picture 3"/>
          <p:cNvPicPr>
            <a:picLocks noChangeAspect="1" noChangeArrowheads="1"/>
          </p:cNvPicPr>
          <p:nvPr/>
        </p:nvPicPr>
        <p:blipFill rotWithShape="1">
          <a:blip r:embed="rId7">
            <a:extLst>
              <a:ext uri="{28A0092B-C50C-407E-A947-70E740481C1C}">
                <a14:useLocalDpi xmlns:a14="http://schemas.microsoft.com/office/drawing/2010/main" val="0"/>
              </a:ext>
            </a:extLst>
          </a:blip>
          <a:srcRect l="13421" r="11402"/>
          <a:stretch/>
        </p:blipFill>
        <p:spPr bwMode="auto">
          <a:xfrm>
            <a:off x="1333407" y="3049772"/>
            <a:ext cx="3790335" cy="2517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AutoShape 5" descr="Image result for pound sign clipart"/>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0" name="AutoShape 7" descr="Image result for pound sign clipart"/>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129" name="Picture 9"/>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1333407" y="3084715"/>
            <a:ext cx="1035046" cy="103715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nvGrpSpPr>
          <p:cNvPr id="11" name="Group 10"/>
          <p:cNvGrpSpPr/>
          <p:nvPr/>
        </p:nvGrpSpPr>
        <p:grpSpPr>
          <a:xfrm>
            <a:off x="5449725" y="3277367"/>
            <a:ext cx="1748123" cy="2071917"/>
            <a:chOff x="6009648" y="3450604"/>
            <a:chExt cx="2625435" cy="3274449"/>
          </a:xfrm>
        </p:grpSpPr>
        <p:pic>
          <p:nvPicPr>
            <p:cNvPr id="5130" name="Picture 10"/>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6015708" y="3450604"/>
              <a:ext cx="2619375" cy="17430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131" name="Picture 11"/>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6009648" y="5201053"/>
              <a:ext cx="2625435" cy="1524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grpSp>
      <p:sp>
        <p:nvSpPr>
          <p:cNvPr id="3" name="Rectangle 2"/>
          <p:cNvSpPr/>
          <p:nvPr/>
        </p:nvSpPr>
        <p:spPr>
          <a:xfrm>
            <a:off x="0" y="5805264"/>
            <a:ext cx="9144000" cy="923330"/>
          </a:xfrm>
          <a:prstGeom prst="rect">
            <a:avLst/>
          </a:prstGeom>
        </p:spPr>
        <p:txBody>
          <a:bodyPr wrap="square">
            <a:spAutoFit/>
          </a:bodyPr>
          <a:lstStyle/>
          <a:p>
            <a:r>
              <a:rPr lang="en-GB" dirty="0" smtClean="0"/>
              <a:t>“</a:t>
            </a:r>
            <a:r>
              <a:rPr lang="en-GB" dirty="0"/>
              <a:t>The provision of Total Communication experiences in natural learning and living contexts requires the participation of </a:t>
            </a:r>
            <a:r>
              <a:rPr lang="en-GB" u="sng" dirty="0"/>
              <a:t>all individuals </a:t>
            </a:r>
            <a:r>
              <a:rPr lang="en-GB" dirty="0"/>
              <a:t>who come into regular contact with the students” </a:t>
            </a:r>
            <a:r>
              <a:rPr lang="en-GB" dirty="0" smtClean="0"/>
              <a:t>(Silberman Miller, 1981, p803)</a:t>
            </a:r>
            <a:endParaRPr lang="en-GB" dirty="0"/>
          </a:p>
        </p:txBody>
      </p:sp>
    </p:spTree>
    <p:extLst>
      <p:ext uri="{BB962C8B-B14F-4D97-AF65-F5344CB8AC3E}">
        <p14:creationId xmlns:p14="http://schemas.microsoft.com/office/powerpoint/2010/main" val="23430293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u="sng" dirty="0" smtClean="0"/>
              <a:t>What are the implications for me </a:t>
            </a:r>
            <a:br>
              <a:rPr lang="en-US" u="sng" dirty="0" smtClean="0"/>
            </a:br>
            <a:r>
              <a:rPr lang="en-US" u="sng" dirty="0" smtClean="0"/>
              <a:t>in my role?</a:t>
            </a:r>
            <a:endParaRPr lang="en-GB" u="sng" dirty="0"/>
          </a:p>
        </p:txBody>
      </p:sp>
      <p:pic>
        <p:nvPicPr>
          <p:cNvPr id="7170"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67544" y="1700808"/>
            <a:ext cx="5033592" cy="377519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17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00750" y="1666548"/>
            <a:ext cx="2857500" cy="380945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51152325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u="sng" dirty="0" smtClean="0"/>
              <a:t>What are the implications for my professional development?</a:t>
            </a:r>
            <a:endParaRPr lang="en-GB" u="sng" dirty="0"/>
          </a:p>
        </p:txBody>
      </p:sp>
      <p:pic>
        <p:nvPicPr>
          <p:cNvPr id="819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3528" y="1706083"/>
            <a:ext cx="4190789" cy="209539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8195"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79712" y="4293096"/>
            <a:ext cx="4781178" cy="239058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6"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716016" y="1706084"/>
            <a:ext cx="4347944" cy="209539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1125470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19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764704"/>
            <a:ext cx="8229600" cy="1143000"/>
          </a:xfrm>
        </p:spPr>
        <p:txBody>
          <a:bodyPr>
            <a:normAutofit fontScale="90000"/>
          </a:bodyPr>
          <a:lstStyle/>
          <a:p>
            <a:r>
              <a:rPr lang="en-US" u="sng" dirty="0" smtClean="0"/>
              <a:t>What are the recommendations for future practice?</a:t>
            </a:r>
            <a:r>
              <a:rPr lang="en-GB" dirty="0" smtClean="0"/>
              <a:t/>
            </a:r>
            <a:br>
              <a:rPr lang="en-GB" dirty="0" smtClean="0"/>
            </a:br>
            <a:endParaRPr lang="en-GB" dirty="0"/>
          </a:p>
        </p:txBody>
      </p:sp>
      <p:sp>
        <p:nvSpPr>
          <p:cNvPr id="3" name="Content Placeholder 2"/>
          <p:cNvSpPr>
            <a:spLocks noGrp="1"/>
          </p:cNvSpPr>
          <p:nvPr>
            <p:ph idx="1"/>
          </p:nvPr>
        </p:nvSpPr>
        <p:spPr/>
        <p:txBody>
          <a:bodyPr/>
          <a:lstStyle/>
          <a:p>
            <a:pPr marL="0" indent="0">
              <a:buNone/>
            </a:pPr>
            <a:endParaRPr lang="en-US" dirty="0" smtClean="0"/>
          </a:p>
          <a:p>
            <a:r>
              <a:rPr lang="en-US" dirty="0"/>
              <a:t>A</a:t>
            </a:r>
            <a:r>
              <a:rPr lang="en-US" dirty="0" smtClean="0"/>
              <a:t>dopt TCA in all LSC classes as needed.</a:t>
            </a:r>
          </a:p>
          <a:p>
            <a:endParaRPr lang="en-US" dirty="0"/>
          </a:p>
          <a:p>
            <a:r>
              <a:rPr lang="en-US" dirty="0" smtClean="0"/>
              <a:t>Also Nursery / </a:t>
            </a:r>
          </a:p>
          <a:p>
            <a:pPr marL="0" indent="0">
              <a:buNone/>
            </a:pPr>
            <a:r>
              <a:rPr lang="en-US" dirty="0" smtClean="0"/>
              <a:t>   Reception as </a:t>
            </a:r>
          </a:p>
          <a:p>
            <a:pPr marL="0" indent="0">
              <a:buNone/>
            </a:pPr>
            <a:r>
              <a:rPr lang="en-US" dirty="0" smtClean="0"/>
              <a:t>   appropriate.</a:t>
            </a:r>
            <a:endParaRPr lang="en-GB" dirty="0"/>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95936" y="3068960"/>
            <a:ext cx="4790306" cy="31935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19110653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9187" y="89766"/>
            <a:ext cx="8229600" cy="1143000"/>
          </a:xfrm>
        </p:spPr>
        <p:txBody>
          <a:bodyPr/>
          <a:lstStyle/>
          <a:p>
            <a:r>
              <a:rPr lang="en-GB" u="sng" dirty="0" smtClean="0"/>
              <a:t>Conclusions</a:t>
            </a:r>
            <a:r>
              <a:rPr lang="en-GB" dirty="0" smtClean="0"/>
              <a:t> </a:t>
            </a:r>
            <a:endParaRPr lang="en-GB" dirty="0"/>
          </a:p>
        </p:txBody>
      </p:sp>
      <p:sp>
        <p:nvSpPr>
          <p:cNvPr id="3" name="TextBox 2"/>
          <p:cNvSpPr txBox="1"/>
          <p:nvPr/>
        </p:nvSpPr>
        <p:spPr>
          <a:xfrm>
            <a:off x="2051720" y="1268760"/>
            <a:ext cx="4824536" cy="2031325"/>
          </a:xfrm>
          <a:prstGeom prst="rect">
            <a:avLst/>
          </a:prstGeom>
          <a:noFill/>
        </p:spPr>
        <p:txBody>
          <a:bodyPr wrap="square" rtlCol="0">
            <a:spAutoFit/>
          </a:bodyPr>
          <a:lstStyle/>
          <a:p>
            <a:pPr marL="285750" indent="-285750">
              <a:buFont typeface="Arial" panose="020B0604020202020204" pitchFamily="34" charset="0"/>
              <a:buChar char="•"/>
            </a:pPr>
            <a:r>
              <a:rPr lang="en-GB" dirty="0" smtClean="0"/>
              <a:t>Language development</a:t>
            </a:r>
          </a:p>
          <a:p>
            <a:pPr marL="285750" indent="-285750">
              <a:buFont typeface="Arial" panose="020B0604020202020204" pitchFamily="34" charset="0"/>
              <a:buChar char="•"/>
            </a:pPr>
            <a:r>
              <a:rPr lang="en-GB" dirty="0" smtClean="0"/>
              <a:t>Improved communication</a:t>
            </a:r>
          </a:p>
          <a:p>
            <a:pPr marL="285750" indent="-285750">
              <a:buFont typeface="Arial" panose="020B0604020202020204" pitchFamily="34" charset="0"/>
              <a:buChar char="•"/>
            </a:pPr>
            <a:r>
              <a:rPr lang="en-GB" dirty="0" smtClean="0"/>
              <a:t>Less negative behaviours due to frustration</a:t>
            </a:r>
          </a:p>
          <a:p>
            <a:pPr marL="285750" indent="-285750">
              <a:buFont typeface="Arial" panose="020B0604020202020204" pitchFamily="34" charset="0"/>
              <a:buChar char="•"/>
            </a:pPr>
            <a:r>
              <a:rPr lang="en-GB" dirty="0" smtClean="0"/>
              <a:t>Time/ money constraints</a:t>
            </a:r>
          </a:p>
          <a:p>
            <a:pPr marL="285750" indent="-285750">
              <a:buFont typeface="Arial" panose="020B0604020202020204" pitchFamily="34" charset="0"/>
              <a:buChar char="•"/>
            </a:pPr>
            <a:r>
              <a:rPr lang="en-GB" dirty="0" smtClean="0"/>
              <a:t>Different modes of communication for different children </a:t>
            </a:r>
          </a:p>
          <a:p>
            <a:pPr marL="285750" indent="-285750">
              <a:buFont typeface="Arial" panose="020B0604020202020204" pitchFamily="34" charset="0"/>
              <a:buChar char="•"/>
            </a:pPr>
            <a:endParaRPr lang="en-GB" dirty="0"/>
          </a:p>
        </p:txBody>
      </p:sp>
      <p:pic>
        <p:nvPicPr>
          <p:cNvPr id="1024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3338" y="3633669"/>
            <a:ext cx="2124075" cy="21526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43" name="Picture 3"/>
          <p:cNvPicPr>
            <a:picLocks noChangeAspect="1" noChangeArrowheads="1"/>
          </p:cNvPicPr>
          <p:nvPr/>
        </p:nvPicPr>
        <p:blipFill rotWithShape="1">
          <a:blip r:embed="rId4">
            <a:extLst>
              <a:ext uri="{28A0092B-C50C-407E-A947-70E740481C1C}">
                <a14:useLocalDpi xmlns:a14="http://schemas.microsoft.com/office/drawing/2010/main" val="0"/>
              </a:ext>
            </a:extLst>
          </a:blip>
          <a:srcRect t="11106" b="15899"/>
          <a:stretch/>
        </p:blipFill>
        <p:spPr bwMode="auto">
          <a:xfrm>
            <a:off x="2761263" y="3250091"/>
            <a:ext cx="3355105" cy="257152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44" name="Picture 4"/>
          <p:cNvPicPr>
            <a:picLocks noChangeAspect="1" noChangeArrowheads="1"/>
          </p:cNvPicPr>
          <p:nvPr/>
        </p:nvPicPr>
        <p:blipFill rotWithShape="1">
          <a:blip r:embed="rId5">
            <a:extLst>
              <a:ext uri="{28A0092B-C50C-407E-A947-70E740481C1C}">
                <a14:useLocalDpi xmlns:a14="http://schemas.microsoft.com/office/drawing/2010/main" val="0"/>
              </a:ext>
            </a:extLst>
          </a:blip>
          <a:srcRect t="4873" r="71054" b="69903"/>
          <a:stretch/>
        </p:blipFill>
        <p:spPr bwMode="auto">
          <a:xfrm>
            <a:off x="7022168" y="414231"/>
            <a:ext cx="1641681" cy="143059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45" name="Picture 5"/>
          <p:cNvPicPr>
            <a:picLocks noChangeAspect="1" noChangeArrowheads="1"/>
          </p:cNvPicPr>
          <p:nvPr/>
        </p:nvPicPr>
        <p:blipFill rotWithShape="1">
          <a:blip r:embed="rId5">
            <a:extLst>
              <a:ext uri="{28A0092B-C50C-407E-A947-70E740481C1C}">
                <a14:useLocalDpi xmlns:a14="http://schemas.microsoft.com/office/drawing/2010/main" val="0"/>
              </a:ext>
            </a:extLst>
          </a:blip>
          <a:srcRect l="2860" t="70129" r="70989" b="3720"/>
          <a:stretch/>
        </p:blipFill>
        <p:spPr bwMode="auto">
          <a:xfrm>
            <a:off x="7022168" y="1991988"/>
            <a:ext cx="1641681" cy="164168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46" name="Picture 6"/>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252471" y="506908"/>
            <a:ext cx="1678833" cy="240597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47" name="Picture 7"/>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728584" y="3773742"/>
            <a:ext cx="2228850" cy="20478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1" y="6112862"/>
            <a:ext cx="9143998" cy="646331"/>
          </a:xfrm>
          <a:prstGeom prst="rect">
            <a:avLst/>
          </a:prstGeom>
        </p:spPr>
        <p:txBody>
          <a:bodyPr wrap="square">
            <a:spAutoFit/>
          </a:bodyPr>
          <a:lstStyle/>
          <a:p>
            <a:pPr marL="285750" indent="-285750">
              <a:buFont typeface="Arial" panose="020B0604020202020204" pitchFamily="34" charset="0"/>
              <a:buChar char="•"/>
            </a:pPr>
            <a:r>
              <a:rPr lang="en-GB" dirty="0" smtClean="0"/>
              <a:t>“</a:t>
            </a:r>
            <a:r>
              <a:rPr lang="en-GB" dirty="0"/>
              <a:t>no child, regardless of intellectual capacity, physical abilities or sensory function, should be denied this most basic human right: the right to communicate.” </a:t>
            </a:r>
            <a:r>
              <a:rPr lang="en-GB" dirty="0" smtClean="0"/>
              <a:t>(Turner 2011, p82) </a:t>
            </a:r>
            <a:endParaRPr lang="en-GB" dirty="0"/>
          </a:p>
        </p:txBody>
      </p:sp>
    </p:spTree>
    <p:extLst>
      <p:ext uri="{BB962C8B-B14F-4D97-AF65-F5344CB8AC3E}">
        <p14:creationId xmlns:p14="http://schemas.microsoft.com/office/powerpoint/2010/main" val="4675995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3357</TotalTime>
  <Words>2216</Words>
  <Application>Microsoft Office PowerPoint</Application>
  <PresentationFormat>On-screen Show (4:3)</PresentationFormat>
  <Paragraphs>218</Paragraphs>
  <Slides>15</Slides>
  <Notes>15</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Office Theme</vt:lpstr>
      <vt:lpstr>PowerPoint Presentation</vt:lpstr>
      <vt:lpstr>Total Communication Approach:  A critical reflection of my setting. </vt:lpstr>
      <vt:lpstr>Signalong</vt:lpstr>
      <vt:lpstr>Picture Exchange Communication System.</vt:lpstr>
      <vt:lpstr>Visual timetables </vt:lpstr>
      <vt:lpstr>Objects of reference </vt:lpstr>
      <vt:lpstr>Total communication approach </vt:lpstr>
      <vt:lpstr>What needs to be developed in my setting?</vt:lpstr>
      <vt:lpstr>What are the implications for staff?</vt:lpstr>
      <vt:lpstr>What are the implications for pupils?</vt:lpstr>
      <vt:lpstr>What are the implications for parents?</vt:lpstr>
      <vt:lpstr>What are the implications for me  in my role?</vt:lpstr>
      <vt:lpstr>What are the implications for my professional development?</vt:lpstr>
      <vt:lpstr>What are the recommendations for future practice? </vt:lpstr>
      <vt:lpstr>Conclusions </vt:lpstr>
    </vt:vector>
  </TitlesOfParts>
  <Company>NPTCBC</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page</dc:title>
  <dc:creator>twy-s.harvey</dc:creator>
  <cp:lastModifiedBy>twy-s.harvey</cp:lastModifiedBy>
  <cp:revision>31</cp:revision>
  <cp:lastPrinted>2020-01-22T09:19:30Z</cp:lastPrinted>
  <dcterms:created xsi:type="dcterms:W3CDTF">2019-12-06T10:56:30Z</dcterms:created>
  <dcterms:modified xsi:type="dcterms:W3CDTF">2020-01-22T09:19:51Z</dcterms:modified>
</cp:coreProperties>
</file>