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1" r:id="rId1"/>
  </p:sldMasterIdLst>
  <p:notesMasterIdLst>
    <p:notesMasterId r:id="rId32"/>
  </p:notesMasterIdLst>
  <p:sldIdLst>
    <p:sldId id="291" r:id="rId2"/>
    <p:sldId id="284" r:id="rId3"/>
    <p:sldId id="294" r:id="rId4"/>
    <p:sldId id="295" r:id="rId5"/>
    <p:sldId id="296" r:id="rId6"/>
    <p:sldId id="297" r:id="rId7"/>
    <p:sldId id="298" r:id="rId8"/>
    <p:sldId id="299" r:id="rId9"/>
    <p:sldId id="300" r:id="rId10"/>
    <p:sldId id="301" r:id="rId11"/>
    <p:sldId id="257" r:id="rId12"/>
    <p:sldId id="258" r:id="rId13"/>
    <p:sldId id="260" r:id="rId14"/>
    <p:sldId id="259" r:id="rId15"/>
    <p:sldId id="261" r:id="rId16"/>
    <p:sldId id="292" r:id="rId17"/>
    <p:sldId id="264" r:id="rId18"/>
    <p:sldId id="263" r:id="rId19"/>
    <p:sldId id="262" r:id="rId20"/>
    <p:sldId id="285" r:id="rId21"/>
    <p:sldId id="267" r:id="rId22"/>
    <p:sldId id="266" r:id="rId23"/>
    <p:sldId id="286" r:id="rId24"/>
    <p:sldId id="268" r:id="rId25"/>
    <p:sldId id="269" r:id="rId26"/>
    <p:sldId id="271" r:id="rId27"/>
    <p:sldId id="272" r:id="rId28"/>
    <p:sldId id="273" r:id="rId29"/>
    <p:sldId id="274" r:id="rId30"/>
    <p:sldId id="293" r:id="rId31"/>
  </p:sldIdLst>
  <p:sldSz cx="9144000" cy="6858000" type="screen4x3"/>
  <p:notesSz cx="6858000" cy="9144000"/>
  <p:embeddedFontLst>
    <p:embeddedFont>
      <p:font typeface="Tw Cen MT" panose="020B0602020104020603" pitchFamily="34" charset="0"/>
      <p:regular r:id="rId33"/>
      <p:bold r:id="rId34"/>
      <p:italic r:id="rId35"/>
      <p:boldItalic r:id="rId36"/>
    </p:embeddedFont>
    <p:embeddedFont>
      <p:font typeface="Wingdings 2" panose="05020102010507070707" pitchFamily="18" charset="2"/>
      <p:regular r:id="rId37"/>
    </p:embeddedFont>
    <p:embeddedFont>
      <p:font typeface="Calibri" panose="020F0502020204030204" pitchFamily="34" charset="0"/>
      <p:regular r:id="rId38"/>
      <p:bold r:id="rId39"/>
      <p:italic r:id="rId40"/>
      <p:boldItalic r:id="rId41"/>
    </p:embeddedFont>
  </p:embeddedFontLst>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4660"/>
  </p:normalViewPr>
  <p:slideViewPr>
    <p:cSldViewPr>
      <p:cViewPr varScale="1">
        <p:scale>
          <a:sx n="69" d="100"/>
          <a:sy n="69" d="100"/>
        </p:scale>
        <p:origin x="-56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2.fntdata"/><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font" Target="fonts/font5.fntdata"/><Relationship Id="rId40" Type="http://schemas.openxmlformats.org/officeDocument/2006/relationships/font" Target="fonts/font8.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3.fntdata"/><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82F77B86-22D8-4593-8347-7885ADAD3770}" type="datetimeFigureOut">
              <a:rPr lang="en-US"/>
              <a:pPr>
                <a:defRPr/>
              </a:pPr>
              <a:t>2/16/2015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200C3D56-3788-4AD3-8EAE-F74CAE0E193B}" type="slidenum">
              <a:rPr lang="en-US"/>
              <a:pPr>
                <a:defRPr/>
              </a:pPr>
              <a:t>‹#›</a:t>
            </a:fld>
            <a:endParaRPr lang="en-US"/>
          </a:p>
        </p:txBody>
      </p:sp>
    </p:spTree>
    <p:extLst>
      <p:ext uri="{BB962C8B-B14F-4D97-AF65-F5344CB8AC3E}">
        <p14:creationId xmlns:p14="http://schemas.microsoft.com/office/powerpoint/2010/main" val="186015992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FCD8CA0D-71D2-4E62-96DE-07DB665592B0}" type="datetimeFigureOut">
              <a:rPr lang="en-US" smtClean="0"/>
              <a:pPr>
                <a:defRPr/>
              </a:pPr>
              <a:t>2/16/2015</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52779410-D745-468D-9C89-1E4670184830}" type="slidenum">
              <a:rPr lang="en-US" smtClean="0"/>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9574A418-EF16-4697-A228-3FDA8DC1BB83}" type="datetimeFigureOut">
              <a:rPr lang="en-US" smtClean="0"/>
              <a:pPr>
                <a:defRPr/>
              </a:pPr>
              <a:t>2/16/2015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04F2480C-E376-452B-90A1-4915DAFA0E60}" type="slidenum">
              <a:rPr lang="en-US" smtClean="0"/>
              <a:pPr>
                <a:defRPr/>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C66D4C8C-EF67-432E-BB48-A595CDB94D35}" type="datetimeFigureOut">
              <a:rPr lang="en-US" smtClean="0"/>
              <a:pPr>
                <a:defRPr/>
              </a:pPr>
              <a:t>2/16/2015</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2149633D-6358-4534-ABF0-350BE12CADD1}" type="slidenum">
              <a:rPr lang="en-US" smtClean="0"/>
              <a:pPr>
                <a:defRPr/>
              </a:pPr>
              <a:t>‹#›</a:t>
            </a:fld>
            <a:endParaRPr lang="en-US"/>
          </a:p>
        </p:txBody>
      </p:sp>
      <p:sp>
        <p:nvSpPr>
          <p:cNvPr id="14" name="Footer Placeholder 13"/>
          <p:cNvSpPr>
            <a:spLocks noGrp="1"/>
          </p:cNvSpPr>
          <p:nvPr>
            <p:ph type="ftr" sz="quarter" idx="12"/>
          </p:nvPr>
        </p:nvSpPr>
        <p:spPr/>
        <p:txBody>
          <a:bodyPr/>
          <a:lstStyle/>
          <a:p>
            <a:pPr>
              <a:defRPr/>
            </a:pPr>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DFC07CCF-A2E6-499A-83E2-34F98765D505}" type="datetimeFigureOut">
              <a:rPr lang="en-US" smtClean="0"/>
              <a:pPr>
                <a:defRPr/>
              </a:pPr>
              <a:t>2/16/2015</a:t>
            </a:fld>
            <a:endParaRPr lang="en-US"/>
          </a:p>
        </p:txBody>
      </p:sp>
      <p:sp>
        <p:nvSpPr>
          <p:cNvPr id="10" name="Slide Number Placeholder 9"/>
          <p:cNvSpPr>
            <a:spLocks noGrp="1"/>
          </p:cNvSpPr>
          <p:nvPr>
            <p:ph type="sldNum" sz="quarter" idx="16"/>
          </p:nvPr>
        </p:nvSpPr>
        <p:spPr/>
        <p:txBody>
          <a:bodyPr rtlCol="0"/>
          <a:lstStyle/>
          <a:p>
            <a:pPr>
              <a:defRPr/>
            </a:pPr>
            <a:fld id="{FEFCF754-D8FA-4599-B7AF-6C079FF198BA}" type="slidenum">
              <a:rPr lang="en-US" smtClean="0"/>
              <a:pPr>
                <a:defRPr/>
              </a:pPr>
              <a:t>‹#›</a:t>
            </a:fld>
            <a:endParaRPr lang="en-US"/>
          </a:p>
        </p:txBody>
      </p:sp>
      <p:sp>
        <p:nvSpPr>
          <p:cNvPr id="12" name="Footer Placeholder 11"/>
          <p:cNvSpPr>
            <a:spLocks noGrp="1"/>
          </p:cNvSpPr>
          <p:nvPr>
            <p:ph type="ftr" sz="quarter" idx="17"/>
          </p:nvPr>
        </p:nvSpPr>
        <p:spPr/>
        <p:txBody>
          <a:bodyPr rtlCol="0"/>
          <a:lstStyle/>
          <a:p>
            <a:pPr>
              <a:defRPr/>
            </a:pP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43206158-B2F0-4693-B355-9279559DD0FD}" type="datetimeFigureOut">
              <a:rPr lang="en-US" smtClean="0"/>
              <a:pPr>
                <a:defRPr/>
              </a:pPr>
              <a:t>2/16/2015</a:t>
            </a:fld>
            <a:endParaRPr lang="en-US"/>
          </a:p>
        </p:txBody>
      </p:sp>
      <p:sp>
        <p:nvSpPr>
          <p:cNvPr id="12" name="Slide Number Placeholder 11"/>
          <p:cNvSpPr>
            <a:spLocks noGrp="1"/>
          </p:cNvSpPr>
          <p:nvPr>
            <p:ph type="sldNum" sz="quarter" idx="16"/>
          </p:nvPr>
        </p:nvSpPr>
        <p:spPr/>
        <p:txBody>
          <a:bodyPr rtlCol="0"/>
          <a:lstStyle/>
          <a:p>
            <a:pPr>
              <a:defRPr/>
            </a:pPr>
            <a:fld id="{165778D7-9196-4769-9390-B9A40AB242FE}" type="slidenum">
              <a:rPr lang="en-US" smtClean="0"/>
              <a:pPr>
                <a:defRPr/>
              </a:pPr>
              <a:t>‹#›</a:t>
            </a:fld>
            <a:endParaRPr lang="en-US"/>
          </a:p>
        </p:txBody>
      </p:sp>
      <p:sp>
        <p:nvSpPr>
          <p:cNvPr id="14" name="Footer Placeholder 13"/>
          <p:cNvSpPr>
            <a:spLocks noGrp="1"/>
          </p:cNvSpPr>
          <p:nvPr>
            <p:ph type="ftr" sz="quarter" idx="17"/>
          </p:nvPr>
        </p:nvSpPr>
        <p:spPr/>
        <p:txBody>
          <a:bodyPr rtlCol="0"/>
          <a:lstStyle/>
          <a:p>
            <a:pPr>
              <a:defRPr/>
            </a:pPr>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979AA289-BFFC-4D4F-958B-C616DDB57872}" type="datetimeFigureOut">
              <a:rPr lang="en-US" smtClean="0"/>
              <a:pPr>
                <a:defRPr/>
              </a:pPr>
              <a:t>2/16/2015</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448C7143-3E74-47B5-92B9-0DD91C73BD8F}"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83DA80F-52CF-4CAA-B48D-5AED5381AEB5}" type="datetimeFigureOut">
              <a:rPr lang="en-US" smtClean="0"/>
              <a:pPr>
                <a:defRPr/>
              </a:pPr>
              <a:t>2/16/2015</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C7B8BA0F-CC62-4760-B7BC-9E66B59475C6}"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E2565791-3D48-4ABA-904C-DBFA751B7650}" type="datetimeFigureOut">
              <a:rPr lang="en-US" smtClean="0"/>
              <a:pPr>
                <a:defRPr/>
              </a:pPr>
              <a:t>2/16/2015</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5330ECAB-E4E8-41E9-9429-B9E65DED882C}" type="slidenum">
              <a:rPr lang="en-US" smtClean="0"/>
              <a:pPr>
                <a:defRPr/>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3C49DAFD-23DF-4F53-8BF3-09128CE7FAA6}" type="datetimeFigureOut">
              <a:rPr lang="en-US" smtClean="0"/>
              <a:pPr>
                <a:defRPr/>
              </a:pPr>
              <a:t>2/16/2015</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3F5638C3-6BDF-49F6-9357-05BF63719CC1}" type="slidenum">
              <a:rPr lang="en-US" smtClean="0"/>
              <a:pPr>
                <a:defRPr/>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0F7D15A5-A588-465D-8BC4-F59CB05C35EA}" type="datetimeFigureOut">
              <a:rPr lang="en-US" smtClean="0"/>
              <a:pPr>
                <a:defRPr/>
              </a:pPr>
              <a:t>2/16/2015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148AE7B-62AA-4240-9C24-848F70FBD456}"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49877A75-A363-4626-8558-8C686D06E0A2}" type="datetimeFigureOut">
              <a:rPr lang="en-US" smtClean="0"/>
              <a:pPr>
                <a:defRPr/>
              </a:pPr>
              <a:t>2/16/2015</a:t>
            </a:fld>
            <a:endParaRPr lang="en-US"/>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AD1DD404-A635-49C8-A562-A654E323EB0F}"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668B3730-EC1F-47D8-A4FD-16DCA24344A9}" type="datetimeFigureOut">
              <a:rPr lang="en-US" smtClean="0"/>
              <a:pPr>
                <a:defRPr/>
              </a:pPr>
              <a:t>2/16/2015</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558FB85D-0AD7-44DA-ACB2-EEE284768BF6}" type="slidenum">
              <a:rPr lang="en-US" smtClean="0"/>
              <a:pPr>
                <a:defRPr/>
              </a:pPr>
              <a:t>‹#›</a:t>
            </a:fld>
            <a:endParaRPr lang="en-US"/>
          </a:p>
        </p:txBody>
      </p:sp>
    </p:spTree>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Defenders, Conquerors and Vanquished</a:t>
            </a:r>
            <a:endParaRPr lang="en-GB" dirty="0"/>
          </a:p>
        </p:txBody>
      </p:sp>
      <p:sp>
        <p:nvSpPr>
          <p:cNvPr id="5" name="Subtitle 4"/>
          <p:cNvSpPr>
            <a:spLocks noGrp="1"/>
          </p:cNvSpPr>
          <p:nvPr>
            <p:ph type="subTitle" idx="1"/>
          </p:nvPr>
        </p:nvSpPr>
        <p:spPr/>
        <p:txBody>
          <a:bodyPr/>
          <a:lstStyle/>
          <a:p>
            <a:r>
              <a:rPr lang="en-GB" smtClean="0"/>
              <a:t>Lecture 09: </a:t>
            </a:r>
            <a:r>
              <a:rPr lang="en-GB" dirty="0" smtClean="0"/>
              <a:t>The Seleucids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dirty="0" smtClean="0"/>
              <a:t>Modern Sources for the Seleucids</a:t>
            </a:r>
            <a:endParaRPr lang="en-GB" dirty="0"/>
          </a:p>
        </p:txBody>
      </p:sp>
      <p:sp>
        <p:nvSpPr>
          <p:cNvPr id="5123" name="Content Placeholder 2"/>
          <p:cNvSpPr>
            <a:spLocks noGrp="1"/>
          </p:cNvSpPr>
          <p:nvPr>
            <p:ph sz="quarter" idx="1"/>
          </p:nvPr>
        </p:nvSpPr>
        <p:spPr/>
        <p:txBody>
          <a:bodyPr>
            <a:normAutofit/>
          </a:bodyPr>
          <a:lstStyle/>
          <a:p>
            <a:pPr eaLnBrk="1" hangingPunct="1">
              <a:buNone/>
            </a:pPr>
            <a:r>
              <a:rPr lang="en-US" dirty="0" smtClean="0"/>
              <a:t>Sherwin-White, S. and A. </a:t>
            </a:r>
            <a:r>
              <a:rPr lang="en-US" dirty="0" err="1" smtClean="0"/>
              <a:t>Kuhrt</a:t>
            </a:r>
            <a:r>
              <a:rPr lang="en-US" dirty="0" smtClean="0"/>
              <a:t> (1993). </a:t>
            </a:r>
            <a:r>
              <a:rPr lang="en-US" i="1" dirty="0" smtClean="0"/>
              <a:t>From </a:t>
            </a:r>
            <a:r>
              <a:rPr lang="en-US" i="1" dirty="0" err="1" smtClean="0"/>
              <a:t>Samarkhand</a:t>
            </a:r>
            <a:r>
              <a:rPr lang="en-US" i="1" dirty="0" smtClean="0"/>
              <a:t> to Sardis: A new approach to the Seleucid Empire. </a:t>
            </a:r>
            <a:r>
              <a:rPr lang="en-US" dirty="0" smtClean="0"/>
              <a:t>London, Duckworth. </a:t>
            </a:r>
          </a:p>
          <a:p>
            <a:pPr eaLnBrk="1" hangingPunct="1">
              <a:buNone/>
            </a:pPr>
            <a:r>
              <a:rPr lang="en-US" dirty="0" smtClean="0"/>
              <a:t>Ma, J. (2000). </a:t>
            </a:r>
            <a:r>
              <a:rPr lang="en-US" i="1" dirty="0" err="1" smtClean="0"/>
              <a:t>Antiochos</a:t>
            </a:r>
            <a:r>
              <a:rPr lang="en-US" i="1" dirty="0" smtClean="0"/>
              <a:t> III and the Cities of Western Asia Minor. </a:t>
            </a:r>
            <a:r>
              <a:rPr lang="en-US" dirty="0" smtClean="0"/>
              <a:t>Oxford, Oxford University Press.</a:t>
            </a:r>
          </a:p>
          <a:p>
            <a:pPr eaLnBrk="1" hangingPunct="1">
              <a:buFont typeface="Wingdings 2" pitchFamily="18" charset="2"/>
              <a:buNone/>
            </a:pPr>
            <a:r>
              <a:rPr lang="en-US" dirty="0" smtClean="0"/>
              <a:t>Houghton, A. and C. </a:t>
            </a:r>
            <a:r>
              <a:rPr lang="en-US" dirty="0" err="1" smtClean="0"/>
              <a:t>Lorber</a:t>
            </a:r>
            <a:r>
              <a:rPr lang="en-US" dirty="0" smtClean="0"/>
              <a:t> (2002 and 2009). </a:t>
            </a:r>
            <a:r>
              <a:rPr lang="en-US" i="1" dirty="0" smtClean="0"/>
              <a:t>Seleucid Coins: A Comprehensive Catalogue: Parts I and II. </a:t>
            </a:r>
            <a:r>
              <a:rPr lang="en-US" dirty="0" smtClean="0"/>
              <a:t>New York, American Numismatic Society.</a:t>
            </a:r>
          </a:p>
          <a:p>
            <a:pPr eaLnBrk="1" hangingPunct="1">
              <a:buFont typeface="Wingdings 2" pitchFamily="18" charset="2"/>
              <a:buNone/>
            </a:pPr>
            <a:endParaRPr lang="en-US" dirty="0" smtClean="0"/>
          </a:p>
          <a:p>
            <a:pPr eaLnBrk="1" hangingPunct="1">
              <a:buFont typeface="Wingdings 2" pitchFamily="18" charset="2"/>
              <a:buNone/>
            </a:pPr>
            <a:endParaRPr lang="en-GB"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Demetrios</a:t>
            </a:r>
            <a:r>
              <a:rPr lang="en-GB" dirty="0" smtClean="0"/>
              <a:t> and the Fleet</a:t>
            </a:r>
            <a:endParaRPr lang="en-GB" dirty="0"/>
          </a:p>
        </p:txBody>
      </p:sp>
      <p:sp>
        <p:nvSpPr>
          <p:cNvPr id="3" name="Content Placeholder 2"/>
          <p:cNvSpPr>
            <a:spLocks noGrp="1"/>
          </p:cNvSpPr>
          <p:nvPr>
            <p:ph sz="quarter" idx="1"/>
          </p:nvPr>
        </p:nvSpPr>
        <p:spPr/>
        <p:txBody>
          <a:bodyPr/>
          <a:lstStyle/>
          <a:p>
            <a:r>
              <a:rPr lang="en-GB" dirty="0" smtClean="0"/>
              <a:t>King without a country </a:t>
            </a:r>
          </a:p>
          <a:p>
            <a:r>
              <a:rPr lang="en-GB" dirty="0" smtClean="0"/>
              <a:t>Naval base at Ephesus, Tyre, Sidon and Cyprus</a:t>
            </a:r>
          </a:p>
          <a:p>
            <a:r>
              <a:rPr lang="en-GB" dirty="0" smtClean="0"/>
              <a:t>Corinth, Island League are loyal</a:t>
            </a:r>
          </a:p>
          <a:p>
            <a:r>
              <a:rPr lang="en-GB" dirty="0" smtClean="0"/>
              <a:t>Demetrius sails to Athens</a:t>
            </a:r>
          </a:p>
          <a:p>
            <a:r>
              <a:rPr lang="en-GB" dirty="0" smtClean="0"/>
              <a:t>Athens rejects him</a:t>
            </a:r>
          </a:p>
          <a:p>
            <a:endParaRPr lang="en-GB" dirty="0"/>
          </a:p>
        </p:txBody>
      </p:sp>
    </p:spTree>
    <p:extLst>
      <p:ext uri="{BB962C8B-B14F-4D97-AF65-F5344CB8AC3E}">
        <p14:creationId xmlns:p14="http://schemas.microsoft.com/office/powerpoint/2010/main" val="41160577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and </a:t>
            </a:r>
            <a:r>
              <a:rPr lang="en-GB" dirty="0" err="1" smtClean="0"/>
              <a:t>Seleucus</a:t>
            </a:r>
            <a:endParaRPr lang="en-GB" dirty="0"/>
          </a:p>
        </p:txBody>
      </p:sp>
      <p:sp>
        <p:nvSpPr>
          <p:cNvPr id="3" name="Content Placeholder 2"/>
          <p:cNvSpPr>
            <a:spLocks noGrp="1"/>
          </p:cNvSpPr>
          <p:nvPr>
            <p:ph sz="quarter" idx="1"/>
          </p:nvPr>
        </p:nvSpPr>
        <p:spPr/>
        <p:txBody>
          <a:bodyPr/>
          <a:lstStyle/>
          <a:p>
            <a:r>
              <a:rPr lang="en-GB" dirty="0" smtClean="0"/>
              <a:t>Demetrius marries his daughter </a:t>
            </a:r>
            <a:r>
              <a:rPr lang="en-GB" dirty="0" err="1" smtClean="0"/>
              <a:t>Stratonice</a:t>
            </a:r>
            <a:r>
              <a:rPr lang="en-GB" dirty="0" smtClean="0"/>
              <a:t> (by </a:t>
            </a:r>
            <a:r>
              <a:rPr lang="en-GB" dirty="0" err="1" smtClean="0"/>
              <a:t>Phila</a:t>
            </a:r>
            <a:r>
              <a:rPr lang="en-GB" dirty="0" smtClean="0"/>
              <a:t>, sister of </a:t>
            </a:r>
            <a:r>
              <a:rPr lang="en-GB" dirty="0" err="1" smtClean="0"/>
              <a:t>Cassander</a:t>
            </a:r>
            <a:r>
              <a:rPr lang="en-GB" dirty="0" smtClean="0"/>
              <a:t> and daughter of Antipater) to </a:t>
            </a:r>
            <a:r>
              <a:rPr lang="en-GB" dirty="0" err="1" smtClean="0"/>
              <a:t>Seleucus</a:t>
            </a:r>
            <a:endParaRPr lang="en-GB" dirty="0" smtClean="0"/>
          </a:p>
          <a:p>
            <a:r>
              <a:rPr lang="en-GB" dirty="0" smtClean="0"/>
              <a:t>Alliance with </a:t>
            </a:r>
            <a:r>
              <a:rPr lang="en-GB" dirty="0" err="1" smtClean="0"/>
              <a:t>Seleucus</a:t>
            </a:r>
            <a:r>
              <a:rPr lang="en-GB" dirty="0" smtClean="0"/>
              <a:t>?</a:t>
            </a:r>
          </a:p>
          <a:p>
            <a:endParaRPr lang="en-GB" dirty="0"/>
          </a:p>
        </p:txBody>
      </p:sp>
    </p:spTree>
    <p:extLst>
      <p:ext uri="{BB962C8B-B14F-4D97-AF65-F5344CB8AC3E}">
        <p14:creationId xmlns:p14="http://schemas.microsoft.com/office/powerpoint/2010/main" val="15508011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in Macedon</a:t>
            </a:r>
            <a:endParaRPr lang="en-GB" dirty="0"/>
          </a:p>
        </p:txBody>
      </p:sp>
      <p:sp>
        <p:nvSpPr>
          <p:cNvPr id="3" name="Content Placeholder 2"/>
          <p:cNvSpPr>
            <a:spLocks noGrp="1"/>
          </p:cNvSpPr>
          <p:nvPr>
            <p:ph sz="quarter" idx="1"/>
          </p:nvPr>
        </p:nvSpPr>
        <p:spPr/>
        <p:txBody>
          <a:bodyPr/>
          <a:lstStyle/>
          <a:p>
            <a:r>
              <a:rPr lang="en-GB" dirty="0" smtClean="0"/>
              <a:t>297: </a:t>
            </a:r>
            <a:r>
              <a:rPr lang="en-GB" dirty="0" err="1" smtClean="0"/>
              <a:t>Cassander</a:t>
            </a:r>
            <a:r>
              <a:rPr lang="en-GB" dirty="0" smtClean="0"/>
              <a:t> dies and so does his oldest son</a:t>
            </a:r>
          </a:p>
          <a:p>
            <a:r>
              <a:rPr lang="en-GB" dirty="0" smtClean="0"/>
              <a:t>Civil war between </a:t>
            </a:r>
            <a:r>
              <a:rPr lang="en-GB" dirty="0" err="1" smtClean="0"/>
              <a:t>Cassander’s</a:t>
            </a:r>
            <a:r>
              <a:rPr lang="en-GB" dirty="0" smtClean="0"/>
              <a:t> sons</a:t>
            </a:r>
          </a:p>
          <a:p>
            <a:r>
              <a:rPr lang="en-GB" dirty="0" smtClean="0"/>
              <a:t>295: Demetrius regains Athens</a:t>
            </a:r>
          </a:p>
          <a:p>
            <a:r>
              <a:rPr lang="en-GB" dirty="0" smtClean="0"/>
              <a:t>Demetrius supports </a:t>
            </a:r>
            <a:r>
              <a:rPr lang="en-GB" dirty="0" err="1" smtClean="0"/>
              <a:t>Alexandros</a:t>
            </a:r>
            <a:r>
              <a:rPr lang="en-GB" dirty="0" smtClean="0"/>
              <a:t>, but gets there after </a:t>
            </a:r>
            <a:r>
              <a:rPr lang="en-GB" dirty="0" err="1" smtClean="0"/>
              <a:t>Alexandros</a:t>
            </a:r>
            <a:r>
              <a:rPr lang="en-GB" dirty="0" smtClean="0"/>
              <a:t> has won</a:t>
            </a:r>
          </a:p>
          <a:p>
            <a:r>
              <a:rPr lang="en-GB" dirty="0" smtClean="0"/>
              <a:t>Kills </a:t>
            </a:r>
            <a:r>
              <a:rPr lang="en-GB" dirty="0" err="1" smtClean="0"/>
              <a:t>Alexandros</a:t>
            </a:r>
            <a:r>
              <a:rPr lang="en-GB" dirty="0" smtClean="0"/>
              <a:t> and proclaimed king of Macedon</a:t>
            </a:r>
            <a:endParaRPr lang="en-GB" dirty="0"/>
          </a:p>
        </p:txBody>
      </p:sp>
    </p:spTree>
    <p:extLst>
      <p:ext uri="{BB962C8B-B14F-4D97-AF65-F5344CB8AC3E}">
        <p14:creationId xmlns:p14="http://schemas.microsoft.com/office/powerpoint/2010/main" val="37805249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Losses</a:t>
            </a:r>
            <a:endParaRPr lang="en-GB" dirty="0"/>
          </a:p>
        </p:txBody>
      </p:sp>
      <p:sp>
        <p:nvSpPr>
          <p:cNvPr id="3" name="Content Placeholder 2"/>
          <p:cNvSpPr>
            <a:spLocks noGrp="1"/>
          </p:cNvSpPr>
          <p:nvPr>
            <p:ph sz="quarter" idx="1"/>
          </p:nvPr>
        </p:nvSpPr>
        <p:spPr/>
        <p:txBody>
          <a:bodyPr/>
          <a:lstStyle/>
          <a:p>
            <a:r>
              <a:rPr lang="en-GB" dirty="0" smtClean="0"/>
              <a:t>Ptolemy retakes Sidon, Tyre and Cyprus sometime after 294, sends fleet into Aegean</a:t>
            </a:r>
          </a:p>
          <a:p>
            <a:r>
              <a:rPr lang="en-GB" dirty="0" smtClean="0"/>
              <a:t>Pyrrhus attacks from the east</a:t>
            </a:r>
          </a:p>
          <a:p>
            <a:r>
              <a:rPr lang="en-GB" dirty="0" smtClean="0"/>
              <a:t>Lysimachus from the west</a:t>
            </a:r>
          </a:p>
          <a:p>
            <a:r>
              <a:rPr lang="en-GB" dirty="0" smtClean="0"/>
              <a:t>Demetrius flees</a:t>
            </a:r>
          </a:p>
          <a:p>
            <a:r>
              <a:rPr lang="en-GB" dirty="0" smtClean="0"/>
              <a:t>Athens rebels (Austin 55 = SEG 28, 60)</a:t>
            </a:r>
          </a:p>
          <a:p>
            <a:endParaRPr lang="en-GB" dirty="0" smtClean="0"/>
          </a:p>
          <a:p>
            <a:endParaRPr lang="en-GB" dirty="0"/>
          </a:p>
        </p:txBody>
      </p:sp>
    </p:spTree>
    <p:extLst>
      <p:ext uri="{BB962C8B-B14F-4D97-AF65-F5344CB8AC3E}">
        <p14:creationId xmlns:p14="http://schemas.microsoft.com/office/powerpoint/2010/main" val="4099016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4034" name="Picture 2" descr="http://sitemaker.umich.edu/mladjov/files/diadokhoi293nbc.jpg"/>
          <p:cNvPicPr>
            <a:picLocks noGrp="1" noChangeAspect="1" noChangeArrowheads="1"/>
          </p:cNvPicPr>
          <p:nvPr>
            <p:ph sz="quarter" idx="1"/>
          </p:nvPr>
        </p:nvPicPr>
        <p:blipFill>
          <a:blip r:embed="rId2" cstate="print"/>
          <a:srcRect/>
          <a:stretch>
            <a:fillRect/>
          </a:stretch>
        </p:blipFill>
        <p:spPr bwMode="auto">
          <a:xfrm>
            <a:off x="0" y="692696"/>
            <a:ext cx="9144000" cy="5672380"/>
          </a:xfrm>
          <a:prstGeom prst="rect">
            <a:avLst/>
          </a:prstGeom>
          <a:noFill/>
        </p:spPr>
      </p:pic>
    </p:spTree>
    <p:extLst>
      <p:ext uri="{BB962C8B-B14F-4D97-AF65-F5344CB8AC3E}">
        <p14:creationId xmlns:p14="http://schemas.microsoft.com/office/powerpoint/2010/main" val="804809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to Asia Minor</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Lands with a fleet at Miletus in 286</a:t>
            </a:r>
          </a:p>
          <a:p>
            <a:r>
              <a:rPr lang="en-GB" dirty="0" smtClean="0"/>
              <a:t>Sardis is taken (or goes over to him)</a:t>
            </a:r>
          </a:p>
          <a:p>
            <a:pPr marL="0" indent="271463">
              <a:buNone/>
            </a:pPr>
            <a:r>
              <a:rPr lang="en-GB" dirty="0" smtClean="0"/>
              <a:t>But when Agathocles, the son of Lysimachus, came against him with an army, Demetrius retired into Phrygia; he had determined, if once he could reach Armenia, to bring Media to revolt and attempt the upper provinces, which afforded an ejected commander many refuges and retreats. Agathocles followed him, and though Demetrius had the advantage in their engagements, he was shut off from getting provisions and forage, and was in great straits; besides, his soldiers were suspicious that he was trying to make his way towards Armenia and Media. And not only did famine press them harder, but also some mistake was made in crossing the river </a:t>
            </a:r>
            <a:r>
              <a:rPr lang="en-GB" dirty="0" err="1" smtClean="0"/>
              <a:t>Lycus</a:t>
            </a:r>
            <a:r>
              <a:rPr lang="en-GB" dirty="0" smtClean="0"/>
              <a:t>, and a large number of men were carried away by the current and lost.</a:t>
            </a:r>
          </a:p>
          <a:p>
            <a:pPr marL="0" indent="271463" algn="r">
              <a:buNone/>
            </a:pPr>
            <a:r>
              <a:rPr lang="en-GB" dirty="0" smtClean="0"/>
              <a:t>Plutarch </a:t>
            </a:r>
            <a:r>
              <a:rPr lang="en-GB" i="1" dirty="0" smtClean="0"/>
              <a:t>Life of Demetrius</a:t>
            </a:r>
            <a:r>
              <a:rPr lang="en-GB" dirty="0" smtClean="0"/>
              <a:t> 46</a:t>
            </a:r>
            <a:endParaRPr lang="en-GB" dirty="0"/>
          </a:p>
        </p:txBody>
      </p:sp>
    </p:spTree>
    <p:extLst>
      <p:ext uri="{BB962C8B-B14F-4D97-AF65-F5344CB8AC3E}">
        <p14:creationId xmlns:p14="http://schemas.microsoft.com/office/powerpoint/2010/main" val="4115719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adventure</a:t>
            </a:r>
            <a:endParaRPr lang="en-GB" dirty="0"/>
          </a:p>
        </p:txBody>
      </p:sp>
      <p:sp>
        <p:nvSpPr>
          <p:cNvPr id="3" name="Content Placeholder 2"/>
          <p:cNvSpPr>
            <a:spLocks noGrp="1"/>
          </p:cNvSpPr>
          <p:nvPr>
            <p:ph sz="quarter" idx="1"/>
          </p:nvPr>
        </p:nvSpPr>
        <p:spPr>
          <a:xfrm>
            <a:off x="612648" y="1600200"/>
            <a:ext cx="8153400" cy="5501208"/>
          </a:xfrm>
        </p:spPr>
        <p:txBody>
          <a:bodyPr>
            <a:normAutofit fontScale="62500" lnSpcReduction="20000"/>
          </a:bodyPr>
          <a:lstStyle/>
          <a:p>
            <a:pPr marL="0" indent="361950">
              <a:buNone/>
            </a:pPr>
            <a:r>
              <a:rPr lang="en-GB" dirty="0" smtClean="0"/>
              <a:t>But Demetrius, who in the beginning bore up under the misfortune that had come upon him, and presently grew accustomed to it and endured his situation with a better grace, at first, in one way or another, exercised his body, resorting to hunting, so far as he could, or riding; then, little by little, he came to have the greatest indifference and aversion to these sports, took eagerly to drinking and dice, and spent most of his time at these. This was either because he thought escape from the thoughts on his present condition which tormented him when he was sober, and tried to smother his reflections in drunkenness; or because he had convinced himself that this was the real life, which he had long desired and striven to attain, but had foolishly missed it through folly and empty ambition, thereby bringing many troubles upon himself, and many upon others; he had sought in arms and fleets and armies to find the highest good, but now, to his surprise, had discovered it in idleness and leisure and repose. For what other end than this can worthless kings seek to attain by their wars and perils? Wicked and foolish indeed are they, not only because they seek after luxury and pleasure instead of virtue and honour, but also because they do not even know how to enjoy real pleasure or true luxury. </a:t>
            </a:r>
          </a:p>
          <a:p>
            <a:pPr marL="0" indent="361950">
              <a:buNone/>
            </a:pPr>
            <a:r>
              <a:rPr lang="en-GB" dirty="0" smtClean="0"/>
              <a:t>So, then, Demetrius, after an imprisonment of three years in the Syrian Chersonese, through inactivity and surfeit of food and wine, fell sick and died, in the fifty-fifth year of his life. </a:t>
            </a:r>
            <a:r>
              <a:rPr lang="en-GB" dirty="0" err="1" smtClean="0"/>
              <a:t>Seleucus</a:t>
            </a:r>
            <a:r>
              <a:rPr lang="en-GB" dirty="0" smtClean="0"/>
              <a:t> was in ill repute for this, and repented him bitterly for having cherished such suspicions against Demetrius, and for allowing himself to be outdone even by </a:t>
            </a:r>
            <a:r>
              <a:rPr lang="en-GB" dirty="0" err="1" smtClean="0"/>
              <a:t>Dromichaetes</a:t>
            </a:r>
            <a:r>
              <a:rPr lang="en-GB" dirty="0" smtClean="0"/>
              <a:t>, a barbarous Thracian, who had given Lysimachus, his captive, a treatment so humane and royal. </a:t>
            </a:r>
          </a:p>
          <a:p>
            <a:pPr algn="r">
              <a:buNone/>
            </a:pPr>
            <a:r>
              <a:rPr lang="en-GB" dirty="0" smtClean="0"/>
              <a:t>Plutarch </a:t>
            </a:r>
            <a:r>
              <a:rPr lang="en-GB" i="1" dirty="0" smtClean="0"/>
              <a:t>Life of Demetrius </a:t>
            </a:r>
            <a:r>
              <a:rPr lang="en-GB" dirty="0" smtClean="0"/>
              <a:t>52</a:t>
            </a:r>
          </a:p>
          <a:p>
            <a:endParaRPr lang="en-GB" dirty="0"/>
          </a:p>
        </p:txBody>
      </p:sp>
    </p:spTree>
    <p:extLst>
      <p:ext uri="{BB962C8B-B14F-4D97-AF65-F5344CB8AC3E}">
        <p14:creationId xmlns:p14="http://schemas.microsoft.com/office/powerpoint/2010/main" val="4113600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sitemaker.umich.edu/mladjov/files/diadokhoi283nbc.jpg"/>
          <p:cNvPicPr>
            <a:picLocks noGrp="1" noChangeAspect="1" noChangeArrowheads="1"/>
          </p:cNvPicPr>
          <p:nvPr>
            <p:ph sz="quarter" idx="1"/>
          </p:nvPr>
        </p:nvPicPr>
        <p:blipFill>
          <a:blip r:embed="rId2" cstate="print"/>
          <a:srcRect/>
          <a:stretch>
            <a:fillRect/>
          </a:stretch>
        </p:blipFill>
        <p:spPr bwMode="auto">
          <a:xfrm>
            <a:off x="-48870" y="908719"/>
            <a:ext cx="9192870" cy="5702695"/>
          </a:xfrm>
          <a:prstGeom prst="rect">
            <a:avLst/>
          </a:prstGeom>
          <a:noFill/>
        </p:spPr>
      </p:pic>
    </p:spTree>
    <p:extLst>
      <p:ext uri="{BB962C8B-B14F-4D97-AF65-F5344CB8AC3E}">
        <p14:creationId xmlns:p14="http://schemas.microsoft.com/office/powerpoint/2010/main" val="2438533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US" smtClean="0"/>
              <a:t>Seleucus I (312/11-281)</a:t>
            </a:r>
          </a:p>
        </p:txBody>
      </p:sp>
      <p:sp>
        <p:nvSpPr>
          <p:cNvPr id="6147" name="Content Placeholder 2"/>
          <p:cNvSpPr>
            <a:spLocks noGrp="1"/>
          </p:cNvSpPr>
          <p:nvPr>
            <p:ph sz="quarter" idx="1"/>
          </p:nvPr>
        </p:nvSpPr>
        <p:spPr/>
        <p:txBody>
          <a:bodyPr/>
          <a:lstStyle/>
          <a:p>
            <a:pPr eaLnBrk="1" hangingPunct="1"/>
            <a:r>
              <a:rPr lang="en-US" smtClean="0"/>
              <a:t>Commander of the Royal </a:t>
            </a:r>
            <a:r>
              <a:rPr lang="en-US" i="1" smtClean="0"/>
              <a:t>Hypasists</a:t>
            </a:r>
          </a:p>
          <a:p>
            <a:pPr eaLnBrk="1" hangingPunct="1"/>
            <a:r>
              <a:rPr lang="en-US" smtClean="0"/>
              <a:t>Marriage to Apame (Bactrian) at Susa</a:t>
            </a:r>
          </a:p>
          <a:p>
            <a:pPr eaLnBrk="1" hangingPunct="1"/>
            <a:r>
              <a:rPr lang="en-US" smtClean="0"/>
              <a:t>2</a:t>
            </a:r>
            <a:r>
              <a:rPr lang="en-US" baseline="30000" smtClean="0"/>
              <a:t>nd</a:t>
            </a:r>
            <a:r>
              <a:rPr lang="en-US" smtClean="0"/>
              <a:t> in command to Perdiccas </a:t>
            </a:r>
          </a:p>
          <a:p>
            <a:pPr eaLnBrk="1" hangingPunct="1"/>
            <a:r>
              <a:rPr lang="en-US" smtClean="0"/>
              <a:t>Satrap of Babylon (321/0)</a:t>
            </a:r>
          </a:p>
          <a:p>
            <a:pPr eaLnBrk="1" hangingPunct="1"/>
            <a:r>
              <a:rPr lang="en-US" smtClean="0"/>
              <a:t>Driven out by Antigonus (316/5)</a:t>
            </a:r>
          </a:p>
          <a:p>
            <a:pPr eaLnBrk="1" hangingPunct="1"/>
            <a:r>
              <a:rPr lang="en-US" smtClean="0"/>
              <a:t>312/11 with Ptolemaic aid retakes his satrapy</a:t>
            </a:r>
          </a:p>
          <a:p>
            <a:pPr eaLnBrk="1" hangingPunct="1"/>
            <a:r>
              <a:rPr lang="en-US" smtClean="0"/>
              <a:t>Eastern Anabasis (309-301)</a:t>
            </a:r>
          </a:p>
          <a:p>
            <a:pPr eaLnBrk="1" hangingPunct="1"/>
            <a:r>
              <a:rPr lang="en-US" smtClean="0"/>
              <a:t>Agreement with Chandragupta for elephants</a:t>
            </a:r>
          </a:p>
        </p:txBody>
      </p:sp>
      <p:pic>
        <p:nvPicPr>
          <p:cNvPr id="6148" name="Picture 2" descr="File:Seleucus I Louvre cor.jpg"/>
          <p:cNvPicPr>
            <a:picLocks noChangeAspect="1" noChangeArrowheads="1"/>
          </p:cNvPicPr>
          <p:nvPr/>
        </p:nvPicPr>
        <p:blipFill>
          <a:blip r:embed="rId2" cstate="print"/>
          <a:srcRect/>
          <a:stretch>
            <a:fillRect/>
          </a:stretch>
        </p:blipFill>
        <p:spPr bwMode="auto">
          <a:xfrm>
            <a:off x="7215188" y="3857625"/>
            <a:ext cx="1714500" cy="2286000"/>
          </a:xfrm>
          <a:prstGeom prst="rect">
            <a:avLst/>
          </a:prstGeom>
          <a:noFill/>
          <a:ln w="9525">
            <a:noFill/>
            <a:miter lim="800000"/>
            <a:headEnd/>
            <a:tailEnd/>
          </a:ln>
        </p:spPr>
      </p:pic>
      <p:pic>
        <p:nvPicPr>
          <p:cNvPr id="6149" name="Picture 3" descr="C:\Users\K\Documents\Current School Files\PhD Thesis\Seleukid\Seleukos I chapter\Head of Seleukos I Antakya Museum.jpg"/>
          <p:cNvPicPr>
            <a:picLocks noChangeAspect="1" noChangeArrowheads="1"/>
          </p:cNvPicPr>
          <p:nvPr/>
        </p:nvPicPr>
        <p:blipFill>
          <a:blip r:embed="rId3" cstate="print"/>
          <a:srcRect/>
          <a:stretch>
            <a:fillRect/>
          </a:stretch>
        </p:blipFill>
        <p:spPr bwMode="auto">
          <a:xfrm>
            <a:off x="7143750" y="1000125"/>
            <a:ext cx="1752600" cy="20716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4"/>
          <p:cNvSpPr>
            <a:spLocks noGrp="1"/>
          </p:cNvSpPr>
          <p:nvPr>
            <p:ph type="title"/>
          </p:nvPr>
        </p:nvSpPr>
        <p:spPr>
          <a:xfrm>
            <a:off x="500063" y="285750"/>
            <a:ext cx="8229600" cy="1143000"/>
          </a:xfrm>
        </p:spPr>
        <p:txBody>
          <a:bodyPr/>
          <a:lstStyle/>
          <a:p>
            <a:pPr eaLnBrk="1" hangingPunct="1"/>
            <a:r>
              <a:rPr lang="en-US" smtClean="0"/>
              <a:t>Before Ipsus</a:t>
            </a:r>
          </a:p>
        </p:txBody>
      </p:sp>
      <p:pic>
        <p:nvPicPr>
          <p:cNvPr id="7171" name="Picture 5" descr="310bce"/>
          <p:cNvPicPr>
            <a:picLocks noGrp="1" noChangeAspect="1" noChangeArrowheads="1"/>
          </p:cNvPicPr>
          <p:nvPr>
            <p:ph sz="quarter" idx="1"/>
          </p:nvPr>
        </p:nvPicPr>
        <p:blipFill>
          <a:blip r:embed="rId2" cstate="print"/>
          <a:srcRect/>
          <a:stretch>
            <a:fillRect/>
          </a:stretch>
        </p:blipFill>
        <p:spPr>
          <a:xfrm>
            <a:off x="0" y="1857375"/>
            <a:ext cx="9144000" cy="3975100"/>
          </a:xfr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914400" y="500063"/>
            <a:ext cx="8229600" cy="847725"/>
          </a:xfrm>
        </p:spPr>
        <p:txBody>
          <a:bodyPr/>
          <a:lstStyle/>
          <a:p>
            <a:pPr eaLnBrk="1" hangingPunct="1"/>
            <a:r>
              <a:rPr lang="en-US" smtClean="0"/>
              <a:t>Battle of Ipsus</a:t>
            </a:r>
          </a:p>
        </p:txBody>
      </p:sp>
      <p:sp>
        <p:nvSpPr>
          <p:cNvPr id="3" name="Content Placeholder 2"/>
          <p:cNvSpPr>
            <a:spLocks noGrp="1"/>
          </p:cNvSpPr>
          <p:nvPr>
            <p:ph sz="quarter" idx="1"/>
          </p:nvPr>
        </p:nvSpPr>
        <p:spPr>
          <a:xfrm>
            <a:off x="0" y="1556792"/>
            <a:ext cx="9144000" cy="5301208"/>
          </a:xfrm>
        </p:spPr>
        <p:txBody>
          <a:bodyPr>
            <a:noAutofit/>
          </a:bodyPr>
          <a:lstStyle/>
          <a:p>
            <a:pPr marL="0" indent="0" eaLnBrk="1" fontAlgn="auto" hangingPunct="1">
              <a:spcAft>
                <a:spcPts val="0"/>
              </a:spcAft>
              <a:buClr>
                <a:schemeClr val="accent3"/>
              </a:buClr>
              <a:buFont typeface="Wingdings 2"/>
              <a:buNone/>
              <a:defRPr/>
            </a:pPr>
            <a:r>
              <a:rPr lang="en-GB" sz="1800" dirty="0" smtClean="0"/>
              <a:t> When the battle was begun, Demetrius, at the head of his best cavalry, fell upon Antiochus the son of Seleucus, and fought with so much bravery that he put the enemy to flight; but by a vain and unseasonable ambition to go upon the pursuit, he lost the victory ; for he went so far that he could not get back to join his infantry, the enemy's elephants having taken up the intermediate space. Seleucus, now seeing his adversary's foot deprived of their horse, did not attack them, but rode about them as if he was going every moment to charge; intending by this manoeuvre both to terrify them and to give them opportunity to change sides.  The event answered his expectation. A large part separated from the main body and voluntarily came over to him; the rest were put to the rout. When great numbers were bearing down upon Antigonus, one of those that were about him said, " They are coming against you, sir." He answered, " What other object can they have? But Demetrius will come to my assistance." In this hope he continued to the last, still looking about for his son; till he fell under a shower of darts. His servants and his very friends forsook him; only Thorax of Larissa remained by the dead body.</a:t>
            </a:r>
          </a:p>
          <a:p>
            <a:pPr marL="0" indent="0" eaLnBrk="1" fontAlgn="auto" hangingPunct="1">
              <a:spcAft>
                <a:spcPts val="0"/>
              </a:spcAft>
              <a:buClr>
                <a:schemeClr val="accent3"/>
              </a:buClr>
              <a:buFont typeface="Wingdings 2"/>
              <a:buNone/>
              <a:defRPr/>
            </a:pPr>
            <a:r>
              <a:rPr lang="en-GB" sz="1800" b="1" dirty="0" smtClean="0"/>
              <a:t>The battle being thus decided, the kings who were victorious dismembered the kingdom of Antigonus and Demetrius like some great body, and each took a limb, thus adding to their own dominions the provinces which these two princes were possessed of before. </a:t>
            </a:r>
          </a:p>
          <a:p>
            <a:pPr marL="274320" indent="-274320" algn="r" eaLnBrk="1" fontAlgn="auto" hangingPunct="1">
              <a:spcAft>
                <a:spcPts val="0"/>
              </a:spcAft>
              <a:buClr>
                <a:schemeClr val="accent3"/>
              </a:buClr>
              <a:buFont typeface="Wingdings 2"/>
              <a:buNone/>
              <a:defRPr/>
            </a:pPr>
            <a:r>
              <a:rPr lang="en-GB" sz="1800" dirty="0" smtClean="0"/>
              <a:t>Plutarch, </a:t>
            </a:r>
            <a:r>
              <a:rPr lang="en-GB" sz="1800" i="1" dirty="0" smtClean="0"/>
              <a:t>Life of Demetrius  </a:t>
            </a:r>
            <a:r>
              <a:rPr lang="en-GB" sz="1800" dirty="0" smtClean="0"/>
              <a:t>29-30</a:t>
            </a:r>
            <a:endParaRPr lang="en-US" sz="1800" i="1"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5"/>
          <p:cNvSpPr>
            <a:spLocks noGrp="1"/>
          </p:cNvSpPr>
          <p:nvPr>
            <p:ph type="title"/>
          </p:nvPr>
        </p:nvSpPr>
        <p:spPr>
          <a:xfrm>
            <a:off x="500063" y="500063"/>
            <a:ext cx="8229600" cy="1143000"/>
          </a:xfrm>
        </p:spPr>
        <p:txBody>
          <a:bodyPr/>
          <a:lstStyle/>
          <a:p>
            <a:pPr eaLnBrk="1" hangingPunct="1"/>
            <a:r>
              <a:rPr lang="en-US" smtClean="0"/>
              <a:t>After Ipsus</a:t>
            </a:r>
          </a:p>
        </p:txBody>
      </p:sp>
      <p:pic>
        <p:nvPicPr>
          <p:cNvPr id="9219" name="Picture 5" descr="300bce"/>
          <p:cNvPicPr>
            <a:picLocks noGrp="1" noChangeAspect="1" noChangeArrowheads="1"/>
          </p:cNvPicPr>
          <p:nvPr>
            <p:ph sz="quarter" idx="1"/>
          </p:nvPr>
        </p:nvPicPr>
        <p:blipFill>
          <a:blip r:embed="rId2" cstate="print"/>
          <a:stretch>
            <a:fillRect/>
          </a:stretch>
        </p:blipFill>
        <p:spPr>
          <a:xfrm>
            <a:off x="612775" y="2075621"/>
            <a:ext cx="8153400" cy="3544957"/>
          </a:xfr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US" dirty="0" smtClean="0"/>
              <a:t>Succession</a:t>
            </a:r>
            <a:endParaRPr lang="en-US" dirty="0"/>
          </a:p>
        </p:txBody>
      </p:sp>
      <p:sp>
        <p:nvSpPr>
          <p:cNvPr id="6" name="Content Placeholder 2"/>
          <p:cNvSpPr txBox="1">
            <a:spLocks/>
          </p:cNvSpPr>
          <p:nvPr/>
        </p:nvSpPr>
        <p:spPr>
          <a:xfrm>
            <a:off x="457200" y="1935163"/>
            <a:ext cx="8229600" cy="4389437"/>
          </a:xfrm>
          <a:prstGeom prst="rect">
            <a:avLst/>
          </a:prstGeom>
        </p:spPr>
        <p:txBody>
          <a:bodyPr>
            <a:normAutofit/>
          </a:bodyPr>
          <a:lstStyle/>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Marriage to </a:t>
            </a:r>
            <a:r>
              <a:rPr lang="en-US" sz="2600" dirty="0" err="1">
                <a:latin typeface="+mn-lt"/>
                <a:cs typeface="+mn-cs"/>
              </a:rPr>
              <a:t>Stratonice</a:t>
            </a:r>
            <a:r>
              <a:rPr lang="en-US" sz="2600" dirty="0">
                <a:latin typeface="+mn-lt"/>
                <a:cs typeface="+mn-cs"/>
              </a:rPr>
              <a:t> (296) </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Resurgence of Demetrius (294-286)</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Appointment of Antiochus as co-ruler (294</a:t>
            </a:r>
            <a:r>
              <a:rPr lang="en-US" sz="2600" dirty="0" smtClean="0">
                <a:latin typeface="+mn-lt"/>
                <a:cs typeface="+mn-cs"/>
              </a:rPr>
              <a:t>)</a:t>
            </a:r>
            <a:endParaRPr lang="en-US" sz="2600" dirty="0">
              <a:latin typeface="+mn-lt"/>
              <a:cs typeface="+mn-cs"/>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t>
            </a:r>
            <a:r>
              <a:rPr lang="en-GB" dirty="0" err="1" smtClean="0"/>
              <a:t>Seleucus</a:t>
            </a:r>
            <a:endParaRPr lang="en-GB" dirty="0"/>
          </a:p>
        </p:txBody>
      </p:sp>
      <p:sp>
        <p:nvSpPr>
          <p:cNvPr id="3" name="Content Placeholder 2"/>
          <p:cNvSpPr>
            <a:spLocks noGrp="1"/>
          </p:cNvSpPr>
          <p:nvPr>
            <p:ph sz="quarter" idx="1"/>
          </p:nvPr>
        </p:nvSpPr>
        <p:spPr/>
        <p:txBody>
          <a:bodyPr>
            <a:normAutofit lnSpcReduction="10000"/>
          </a:bodyPr>
          <a:lstStyle/>
          <a:p>
            <a:pPr marL="274320" indent="-274320" fontAlgn="auto">
              <a:spcAft>
                <a:spcPts val="0"/>
              </a:spcAft>
              <a:buClr>
                <a:schemeClr val="accent3"/>
              </a:buClr>
              <a:buFont typeface="Wingdings 2"/>
              <a:buChar char=""/>
              <a:defRPr/>
            </a:pPr>
            <a:r>
              <a:rPr lang="en-US" dirty="0" smtClean="0"/>
              <a:t>Final campaign against Lysimachus (281)</a:t>
            </a:r>
          </a:p>
          <a:p>
            <a:pPr marL="731520" lvl="1" indent="-274320" fontAlgn="auto">
              <a:spcAft>
                <a:spcPts val="0"/>
              </a:spcAft>
              <a:buClr>
                <a:schemeClr val="accent3"/>
              </a:buClr>
              <a:buSzPct val="95000"/>
              <a:buFont typeface="Wingdings 2"/>
              <a:buChar char=""/>
              <a:defRPr/>
            </a:pPr>
            <a:r>
              <a:rPr lang="en-US" sz="2600" dirty="0" smtClean="0"/>
              <a:t>Victory at </a:t>
            </a:r>
            <a:r>
              <a:rPr lang="en-US" sz="2600" dirty="0" err="1" smtClean="0"/>
              <a:t>Corupedium</a:t>
            </a:r>
            <a:endParaRPr lang="en-US" sz="2600" dirty="0" smtClean="0"/>
          </a:p>
          <a:p>
            <a:pPr marL="274320" indent="-274320" fontAlgn="auto">
              <a:spcAft>
                <a:spcPts val="0"/>
              </a:spcAft>
              <a:buClr>
                <a:schemeClr val="accent3"/>
              </a:buClr>
              <a:buFont typeface="Wingdings 2"/>
              <a:buChar char=""/>
              <a:defRPr/>
            </a:pPr>
            <a:r>
              <a:rPr lang="en-US" dirty="0" smtClean="0"/>
              <a:t>A return to Macedon?</a:t>
            </a:r>
          </a:p>
          <a:p>
            <a:pPr marL="274320" indent="-274320" fontAlgn="auto">
              <a:spcAft>
                <a:spcPts val="0"/>
              </a:spcAft>
              <a:buClr>
                <a:schemeClr val="accent3"/>
              </a:buClr>
              <a:buFont typeface="Wingdings 2"/>
              <a:buChar char=""/>
              <a:defRPr/>
            </a:pPr>
            <a:r>
              <a:rPr lang="en-US" dirty="0" smtClean="0"/>
              <a:t>Death at the hands of Ptolemy </a:t>
            </a:r>
            <a:r>
              <a:rPr lang="en-US" dirty="0" err="1" smtClean="0"/>
              <a:t>Ceraunus</a:t>
            </a:r>
            <a:r>
              <a:rPr lang="en-US" dirty="0" smtClean="0"/>
              <a:t> (281)</a:t>
            </a:r>
          </a:p>
          <a:p>
            <a:pPr marL="0" indent="361950" fontAlgn="auto">
              <a:spcAft>
                <a:spcPts val="0"/>
              </a:spcAft>
              <a:buClr>
                <a:schemeClr val="accent3"/>
              </a:buClr>
              <a:buNone/>
              <a:defRPr/>
            </a:pPr>
            <a:endParaRPr lang="en-US" dirty="0" smtClean="0"/>
          </a:p>
          <a:p>
            <a:pPr marL="0" indent="361950" fontAlgn="auto">
              <a:spcAft>
                <a:spcPts val="0"/>
              </a:spcAft>
              <a:buClr>
                <a:schemeClr val="accent3"/>
              </a:buClr>
              <a:buNone/>
              <a:defRPr/>
            </a:pPr>
            <a:r>
              <a:rPr lang="en-US" dirty="0" smtClean="0"/>
              <a:t>“For Alexander departed from life in Babylon and </a:t>
            </a:r>
            <a:r>
              <a:rPr lang="en-US" dirty="0" err="1" smtClean="0"/>
              <a:t>Seleucus</a:t>
            </a:r>
            <a:r>
              <a:rPr lang="en-US" dirty="0" smtClean="0"/>
              <a:t> became the ruler of a larger part of his dominions than any other of Alexander’s successors.”</a:t>
            </a:r>
          </a:p>
          <a:p>
            <a:pPr marL="274320" indent="-274320" algn="r" fontAlgn="auto">
              <a:spcAft>
                <a:spcPts val="0"/>
              </a:spcAft>
              <a:buClr>
                <a:schemeClr val="accent3"/>
              </a:buClr>
              <a:buNone/>
              <a:defRPr/>
            </a:pPr>
            <a:r>
              <a:rPr lang="en-US" dirty="0" smtClean="0"/>
              <a:t>Appian </a:t>
            </a:r>
            <a:r>
              <a:rPr lang="en-US" i="1" dirty="0" smtClean="0"/>
              <a:t>Syrian Wars </a:t>
            </a:r>
            <a:r>
              <a:rPr lang="en-US" dirty="0" smtClean="0"/>
              <a:t>56</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539552" y="260648"/>
            <a:ext cx="8229600" cy="857250"/>
          </a:xfrm>
        </p:spPr>
        <p:txBody>
          <a:bodyPr/>
          <a:lstStyle/>
          <a:p>
            <a:pPr eaLnBrk="1" hangingPunct="1"/>
            <a:r>
              <a:rPr lang="en-US" dirty="0" smtClean="0"/>
              <a:t>Antiochus I (281-261)</a:t>
            </a:r>
          </a:p>
        </p:txBody>
      </p:sp>
      <p:sp>
        <p:nvSpPr>
          <p:cNvPr id="11267" name="Content Placeholder 2"/>
          <p:cNvSpPr>
            <a:spLocks noGrp="1"/>
          </p:cNvSpPr>
          <p:nvPr>
            <p:ph sz="quarter" idx="1"/>
          </p:nvPr>
        </p:nvSpPr>
        <p:spPr>
          <a:xfrm>
            <a:off x="428625" y="2071688"/>
            <a:ext cx="8229600" cy="4389437"/>
          </a:xfrm>
        </p:spPr>
        <p:txBody>
          <a:bodyPr/>
          <a:lstStyle/>
          <a:p>
            <a:pPr eaLnBrk="1" hangingPunct="1"/>
            <a:r>
              <a:rPr lang="en-US" smtClean="0"/>
              <a:t>Legitimacy</a:t>
            </a:r>
          </a:p>
          <a:p>
            <a:pPr eaLnBrk="1" hangingPunct="1"/>
            <a:r>
              <a:rPr lang="en-US" smtClean="0"/>
              <a:t>Revolts and unconsolidated gains</a:t>
            </a:r>
          </a:p>
          <a:p>
            <a:pPr eaLnBrk="1" hangingPunct="1"/>
            <a:r>
              <a:rPr lang="en-US" smtClean="0"/>
              <a:t>First Syrian War</a:t>
            </a:r>
          </a:p>
          <a:p>
            <a:pPr eaLnBrk="1" hangingPunct="1"/>
            <a:r>
              <a:rPr lang="en-US" smtClean="0"/>
              <a:t>Galatian Invasion</a:t>
            </a:r>
          </a:p>
        </p:txBody>
      </p:sp>
      <p:pic>
        <p:nvPicPr>
          <p:cNvPr id="11268" name="Content Placeholder 3" descr="Antiochos I Sel Tigris head.jpg"/>
          <p:cNvPicPr>
            <a:picLocks noChangeAspect="1"/>
          </p:cNvPicPr>
          <p:nvPr/>
        </p:nvPicPr>
        <p:blipFill>
          <a:blip r:embed="rId2" cstate="print"/>
          <a:srcRect/>
          <a:stretch>
            <a:fillRect/>
          </a:stretch>
        </p:blipFill>
        <p:spPr bwMode="auto">
          <a:xfrm>
            <a:off x="4357688" y="3140075"/>
            <a:ext cx="3702050" cy="3717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p:txBody>
          <a:bodyPr/>
          <a:lstStyle/>
          <a:p>
            <a:pPr eaLnBrk="1" hangingPunct="1"/>
            <a:r>
              <a:rPr lang="en-US" smtClean="0"/>
              <a:t>Problems of Legitimacy</a:t>
            </a:r>
          </a:p>
        </p:txBody>
      </p:sp>
      <p:sp>
        <p:nvSpPr>
          <p:cNvPr id="12291" name="Rectangle 3"/>
          <p:cNvSpPr>
            <a:spLocks noGrp="1" noChangeArrowheads="1"/>
          </p:cNvSpPr>
          <p:nvPr>
            <p:ph sz="quarter" idx="1"/>
          </p:nvPr>
        </p:nvSpPr>
        <p:spPr/>
        <p:txBody>
          <a:bodyPr/>
          <a:lstStyle/>
          <a:p>
            <a:pPr eaLnBrk="1" hangingPunct="1"/>
            <a:r>
              <a:rPr lang="en-US" smtClean="0"/>
              <a:t>Not Argead: no royal background, does not have Alexander’s body</a:t>
            </a:r>
          </a:p>
          <a:p>
            <a:pPr eaLnBrk="1" hangingPunct="1"/>
            <a:r>
              <a:rPr lang="en-US" smtClean="0"/>
              <a:t>Part barbarian</a:t>
            </a:r>
          </a:p>
          <a:p>
            <a:pPr eaLnBrk="1" hangingPunct="1"/>
            <a:r>
              <a:rPr lang="en-US" smtClean="0"/>
              <a:t>Competition and conflict over spear-won land</a:t>
            </a:r>
          </a:p>
          <a:p>
            <a:pPr eaLnBrk="1" hangingPunct="1"/>
            <a:r>
              <a:rPr lang="en-US" smtClean="0"/>
              <a:t>Lack traditional power base in most new kingdoms therefore must appeal to traditional elite</a:t>
            </a:r>
          </a:p>
          <a:p>
            <a:pPr eaLnBrk="1" hangingPunct="1">
              <a:buFont typeface="Wingdings" pitchFamily="2" charset="2"/>
              <a:buNone/>
            </a:pPr>
            <a:endParaRPr lang="en-US"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US" smtClean="0"/>
              <a:t>Potential Solutions</a:t>
            </a:r>
          </a:p>
        </p:txBody>
      </p:sp>
      <p:pic>
        <p:nvPicPr>
          <p:cNvPr id="13315" name="Picture 6" descr="HL 3232b side"/>
          <p:cNvPicPr>
            <a:picLocks noChangeAspect="1" noChangeArrowheads="1"/>
          </p:cNvPicPr>
          <p:nvPr/>
        </p:nvPicPr>
        <p:blipFill>
          <a:blip r:embed="rId2" cstate="print"/>
          <a:srcRect/>
          <a:stretch>
            <a:fillRect/>
          </a:stretch>
        </p:blipFill>
        <p:spPr bwMode="auto">
          <a:xfrm>
            <a:off x="576263" y="1905000"/>
            <a:ext cx="7953375" cy="40957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US" smtClean="0"/>
              <a:t>Asia Minor and the Seleucis</a:t>
            </a:r>
          </a:p>
        </p:txBody>
      </p:sp>
      <p:sp>
        <p:nvSpPr>
          <p:cNvPr id="3" name="Content Placeholder 2"/>
          <p:cNvSpPr>
            <a:spLocks noGrp="1"/>
          </p:cNvSpPr>
          <p:nvPr>
            <p:ph sz="quarter" idx="1"/>
          </p:nvPr>
        </p:nvSpPr>
        <p:spPr/>
        <p:txBody>
          <a:bodyPr>
            <a:normAutofit fontScale="92500" lnSpcReduction="20000"/>
          </a:bodyPr>
          <a:lstStyle/>
          <a:p>
            <a:pPr marL="274320" indent="-274320" eaLnBrk="1" fontAlgn="auto" hangingPunct="1">
              <a:spcAft>
                <a:spcPts val="0"/>
              </a:spcAft>
              <a:buClr>
                <a:schemeClr val="accent3"/>
              </a:buClr>
              <a:buFont typeface="Wingdings 2"/>
              <a:buChar char=""/>
              <a:defRPr/>
            </a:pPr>
            <a:r>
              <a:rPr lang="en-US" dirty="0" smtClean="0"/>
              <a:t>Pergamum</a:t>
            </a:r>
          </a:p>
          <a:p>
            <a:pPr marL="640080" lvl="1" indent="-246888" eaLnBrk="1" fontAlgn="auto" hangingPunct="1">
              <a:spcAft>
                <a:spcPts val="0"/>
              </a:spcAft>
              <a:buFont typeface="Wingdings 2"/>
              <a:buChar char=""/>
              <a:defRPr/>
            </a:pPr>
            <a:r>
              <a:rPr lang="en-US" dirty="0" smtClean="0"/>
              <a:t>Returns the body of </a:t>
            </a:r>
            <a:r>
              <a:rPr lang="en-US" dirty="0" err="1" smtClean="0"/>
              <a:t>Seleucus</a:t>
            </a:r>
            <a:r>
              <a:rPr lang="en-US" dirty="0" smtClean="0"/>
              <a:t> </a:t>
            </a:r>
          </a:p>
          <a:p>
            <a:pPr marL="640080" lvl="1" indent="-246888" eaLnBrk="1" fontAlgn="auto" hangingPunct="1">
              <a:spcAft>
                <a:spcPts val="0"/>
              </a:spcAft>
              <a:buFont typeface="Wingdings 2"/>
              <a:buChar char=""/>
              <a:defRPr/>
            </a:pPr>
            <a:endParaRPr lang="en-US" dirty="0" smtClean="0"/>
          </a:p>
          <a:p>
            <a:pPr marL="274320" indent="-274320" eaLnBrk="1" fontAlgn="auto" hangingPunct="1">
              <a:spcAft>
                <a:spcPts val="0"/>
              </a:spcAft>
              <a:buClr>
                <a:schemeClr val="accent3"/>
              </a:buClr>
              <a:buFont typeface="Wingdings 2"/>
              <a:buChar char=""/>
              <a:defRPr/>
            </a:pPr>
            <a:r>
              <a:rPr lang="en-US" dirty="0" smtClean="0"/>
              <a:t>Northern League</a:t>
            </a:r>
          </a:p>
          <a:p>
            <a:pPr marL="640080" lvl="1" indent="-246888" eaLnBrk="1" fontAlgn="auto" hangingPunct="1">
              <a:spcAft>
                <a:spcPts val="0"/>
              </a:spcAft>
              <a:buFont typeface="Wingdings 2"/>
              <a:buChar char=""/>
              <a:defRPr/>
            </a:pPr>
            <a:r>
              <a:rPr lang="en-US" dirty="0" smtClean="0"/>
              <a:t>Fighting between the major cities of the Black sea region</a:t>
            </a:r>
          </a:p>
          <a:p>
            <a:pPr marL="640080" lvl="1" indent="-246888" eaLnBrk="1" fontAlgn="auto" hangingPunct="1">
              <a:spcAft>
                <a:spcPts val="0"/>
              </a:spcAft>
              <a:buFont typeface="Wingdings 2"/>
              <a:buChar char=""/>
              <a:defRPr/>
            </a:pPr>
            <a:r>
              <a:rPr lang="en-US" dirty="0" smtClean="0"/>
              <a:t>Invitation to the Galatians</a:t>
            </a:r>
          </a:p>
          <a:p>
            <a:pPr marL="640080" lvl="1" indent="-246888" eaLnBrk="1" fontAlgn="auto" hangingPunct="1">
              <a:spcAft>
                <a:spcPts val="0"/>
              </a:spcAft>
              <a:buFont typeface="Wingdings 2"/>
              <a:buChar char=""/>
              <a:defRPr/>
            </a:pPr>
            <a:endParaRPr lang="en-US" dirty="0" smtClean="0"/>
          </a:p>
          <a:p>
            <a:pPr marL="274320" indent="-274320" eaLnBrk="1" fontAlgn="auto" hangingPunct="1">
              <a:spcAft>
                <a:spcPts val="0"/>
              </a:spcAft>
              <a:buClr>
                <a:schemeClr val="accent3"/>
              </a:buClr>
              <a:buFont typeface="Wingdings 2"/>
              <a:buChar char=""/>
              <a:defRPr/>
            </a:pPr>
            <a:r>
              <a:rPr lang="en-US" dirty="0" err="1" smtClean="0"/>
              <a:t>Seleucis</a:t>
            </a:r>
            <a:r>
              <a:rPr lang="en-US" dirty="0" smtClean="0"/>
              <a:t> </a:t>
            </a:r>
          </a:p>
          <a:p>
            <a:pPr marL="640080" lvl="1" indent="-246888" eaLnBrk="1" fontAlgn="auto" hangingPunct="1">
              <a:spcAft>
                <a:spcPts val="0"/>
              </a:spcAft>
              <a:buFont typeface="Wingdings 2"/>
              <a:buChar char=""/>
              <a:defRPr/>
            </a:pPr>
            <a:r>
              <a:rPr lang="en-US" dirty="0" smtClean="0"/>
              <a:t>Region around Antioch and the Syrian </a:t>
            </a:r>
            <a:r>
              <a:rPr lang="en-US" dirty="0" err="1" smtClean="0"/>
              <a:t>Tetrapolis</a:t>
            </a:r>
            <a:endParaRPr lang="en-US" dirty="0" smtClean="0"/>
          </a:p>
          <a:p>
            <a:pPr marL="640080" lvl="1" indent="-246888" eaLnBrk="1" fontAlgn="auto" hangingPunct="1">
              <a:spcAft>
                <a:spcPts val="0"/>
              </a:spcAft>
              <a:buFont typeface="Wingdings 2"/>
              <a:buChar char=""/>
              <a:defRPr/>
            </a:pPr>
            <a:r>
              <a:rPr lang="en-US" dirty="0" smtClean="0"/>
              <a:t>Evidence from one inscription </a:t>
            </a:r>
            <a:r>
              <a:rPr lang="en-US" i="1" dirty="0" smtClean="0"/>
              <a:t>OGIS</a:t>
            </a:r>
            <a:r>
              <a:rPr lang="en-US" dirty="0" smtClean="0"/>
              <a:t> 219 = </a:t>
            </a:r>
            <a:r>
              <a:rPr lang="en-US" i="1" dirty="0" err="1" smtClean="0"/>
              <a:t>I.Ilium</a:t>
            </a:r>
            <a:r>
              <a:rPr lang="en-US" dirty="0" smtClean="0"/>
              <a:t> 32 = Austin 2006: 139</a:t>
            </a:r>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US" smtClean="0"/>
              <a:t>Galatian Invasion (279-)</a:t>
            </a:r>
          </a:p>
        </p:txBody>
      </p:sp>
      <p:sp>
        <p:nvSpPr>
          <p:cNvPr id="15363" name="Content Placeholder 2"/>
          <p:cNvSpPr>
            <a:spLocks noGrp="1"/>
          </p:cNvSpPr>
          <p:nvPr>
            <p:ph sz="quarter" idx="1"/>
          </p:nvPr>
        </p:nvSpPr>
        <p:spPr/>
        <p:txBody>
          <a:bodyPr/>
          <a:lstStyle/>
          <a:p>
            <a:pPr eaLnBrk="1" hangingPunct="1"/>
            <a:r>
              <a:rPr lang="en-US" dirty="0" smtClean="0"/>
              <a:t>Invitation to aid </a:t>
            </a:r>
            <a:r>
              <a:rPr lang="en-US" dirty="0" err="1" smtClean="0"/>
              <a:t>Zipoetes</a:t>
            </a:r>
            <a:r>
              <a:rPr lang="en-US" dirty="0" smtClean="0"/>
              <a:t> of Bithynia</a:t>
            </a:r>
          </a:p>
          <a:p>
            <a:pPr eaLnBrk="1" hangingPunct="1"/>
            <a:r>
              <a:rPr lang="en-US" dirty="0" smtClean="0"/>
              <a:t>20,000 warriors break off from </a:t>
            </a:r>
            <a:r>
              <a:rPr lang="en-US" dirty="0" err="1" smtClean="0"/>
              <a:t>Brennus</a:t>
            </a:r>
            <a:r>
              <a:rPr lang="en-US" dirty="0" smtClean="0"/>
              <a:t>’ invasion of Greece and slowly move into Asia Minor (279)</a:t>
            </a:r>
          </a:p>
          <a:p>
            <a:pPr eaLnBrk="1" hangingPunct="1"/>
            <a:r>
              <a:rPr lang="en-US" dirty="0" smtClean="0"/>
              <a:t>Antiochus gives aid to some of the cities of Asia Minor (277-765)</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US" smtClean="0"/>
              <a:t>First Syrian War (275-271)</a:t>
            </a:r>
          </a:p>
        </p:txBody>
      </p:sp>
      <p:sp>
        <p:nvSpPr>
          <p:cNvPr id="16387" name="Content Placeholder 2"/>
          <p:cNvSpPr>
            <a:spLocks noGrp="1"/>
          </p:cNvSpPr>
          <p:nvPr>
            <p:ph sz="quarter" idx="1"/>
          </p:nvPr>
        </p:nvSpPr>
        <p:spPr/>
        <p:txBody>
          <a:bodyPr/>
          <a:lstStyle/>
          <a:p>
            <a:pPr eaLnBrk="1" hangingPunct="1"/>
            <a:r>
              <a:rPr lang="en-US" smtClean="0"/>
              <a:t>Losses in Caria, Lycia, Cilicia and Pamphylia to the Ptolemies</a:t>
            </a:r>
          </a:p>
          <a:p>
            <a:pPr eaLnBrk="1" hangingPunct="1"/>
            <a:r>
              <a:rPr lang="en-US" smtClean="0"/>
              <a:t>Antiochus supports Magas the governor of Cyrenaica against Ptolemy</a:t>
            </a:r>
          </a:p>
          <a:p>
            <a:pPr eaLnBrk="1" hangingPunct="1"/>
            <a:r>
              <a:rPr lang="en-US" smtClean="0"/>
              <a:t>Ptolemy II and Antiochus I go to war</a:t>
            </a:r>
          </a:p>
          <a:p>
            <a:pPr eaLnBrk="1" hangingPunct="1"/>
            <a:r>
              <a:rPr lang="en-US" smtClean="0"/>
              <a:t>Results?</a:t>
            </a:r>
          </a:p>
          <a:p>
            <a:pPr lvl="1" eaLnBrk="1" hangingPunct="1"/>
            <a:r>
              <a:rPr lang="en-US" smtClean="0"/>
              <a:t>Miletus goes over to the Ptolemies</a:t>
            </a:r>
          </a:p>
          <a:p>
            <a:pPr lvl="1" eaLnBrk="1" hangingPunct="1"/>
            <a:r>
              <a:rPr lang="en-US" smtClean="0"/>
              <a:t>Ptolemaic control of southern coast of Asia Minor</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smtClean="0"/>
              <a:t>Death of Antiochus I</a:t>
            </a:r>
          </a:p>
        </p:txBody>
      </p:sp>
      <p:sp>
        <p:nvSpPr>
          <p:cNvPr id="17411" name="Content Placeholder 2"/>
          <p:cNvSpPr>
            <a:spLocks noGrp="1"/>
          </p:cNvSpPr>
          <p:nvPr>
            <p:ph sz="quarter" idx="1"/>
          </p:nvPr>
        </p:nvSpPr>
        <p:spPr/>
        <p:txBody>
          <a:bodyPr/>
          <a:lstStyle/>
          <a:p>
            <a:pPr eaLnBrk="1" hangingPunct="1"/>
            <a:r>
              <a:rPr lang="en-US" smtClean="0"/>
              <a:t>Defeat by Eumenes (of Pergamum) at Sardis </a:t>
            </a:r>
          </a:p>
          <a:p>
            <a:pPr eaLnBrk="1" hangingPunct="1"/>
            <a:r>
              <a:rPr lang="en-US" smtClean="0"/>
              <a:t>Ephesus slips to Ptolemaic control</a:t>
            </a:r>
          </a:p>
          <a:p>
            <a:pPr eaLnBrk="1" hangingPunct="1"/>
            <a:endParaRPr lang="en-US" smtClean="0"/>
          </a:p>
          <a:p>
            <a:pPr eaLnBrk="1" hangingPunct="1"/>
            <a:endParaRPr lang="en-US"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US" smtClean="0"/>
              <a:t>Antiochus II (261-246)</a:t>
            </a:r>
          </a:p>
        </p:txBody>
      </p:sp>
      <p:sp>
        <p:nvSpPr>
          <p:cNvPr id="18435" name="Content Placeholder 2"/>
          <p:cNvSpPr>
            <a:spLocks noGrp="1"/>
          </p:cNvSpPr>
          <p:nvPr>
            <p:ph sz="quarter" idx="1"/>
          </p:nvPr>
        </p:nvSpPr>
        <p:spPr/>
        <p:txBody>
          <a:bodyPr/>
          <a:lstStyle/>
          <a:p>
            <a:pPr eaLnBrk="1" hangingPunct="1"/>
            <a:r>
              <a:rPr lang="en-US" smtClean="0"/>
              <a:t>Second Syrian War</a:t>
            </a:r>
          </a:p>
          <a:p>
            <a:pPr eaLnBrk="1" hangingPunct="1"/>
            <a:r>
              <a:rPr lang="en-US" smtClean="0"/>
              <a:t>(Re)expansion</a:t>
            </a:r>
          </a:p>
          <a:p>
            <a:pPr eaLnBrk="1" hangingPunct="1"/>
            <a:r>
              <a:rPr lang="en-US" smtClean="0"/>
              <a:t>Diplomatic marriage</a:t>
            </a:r>
          </a:p>
          <a:p>
            <a:pPr eaLnBrk="1" hangingPunct="1"/>
            <a:r>
              <a:rPr lang="en-US" smtClean="0"/>
              <a:t>Bactria?</a:t>
            </a:r>
          </a:p>
          <a:p>
            <a:pPr eaLnBrk="1" hangingPunct="1"/>
            <a:endParaRPr lang="en-US" smtClean="0"/>
          </a:p>
        </p:txBody>
      </p:sp>
      <p:pic>
        <p:nvPicPr>
          <p:cNvPr id="18436" name="Picture 2" descr="http://www.coinarchives.com/88ce5f5ea1a7fd6077810508c148c347/img/freemansear/manhattan1/image00091.jpg"/>
          <p:cNvPicPr>
            <a:picLocks noChangeAspect="1" noChangeArrowheads="1"/>
          </p:cNvPicPr>
          <p:nvPr/>
        </p:nvPicPr>
        <p:blipFill>
          <a:blip r:embed="rId2" cstate="print"/>
          <a:srcRect r="50000"/>
          <a:stretch>
            <a:fillRect/>
          </a:stretch>
        </p:blipFill>
        <p:spPr bwMode="auto">
          <a:xfrm>
            <a:off x="4786313" y="2000250"/>
            <a:ext cx="3571875" cy="33813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28625" y="428625"/>
            <a:ext cx="8229600" cy="1143000"/>
          </a:xfrm>
        </p:spPr>
        <p:txBody>
          <a:bodyPr/>
          <a:lstStyle/>
          <a:p>
            <a:pPr eaLnBrk="1" hangingPunct="1"/>
            <a:r>
              <a:rPr lang="en-US" smtClean="0"/>
              <a:t>Second Syrian War (261-253)</a:t>
            </a:r>
          </a:p>
        </p:txBody>
      </p:sp>
      <p:sp>
        <p:nvSpPr>
          <p:cNvPr id="19459" name="Content Placeholder 2"/>
          <p:cNvSpPr>
            <a:spLocks noGrp="1"/>
          </p:cNvSpPr>
          <p:nvPr>
            <p:ph sz="quarter" idx="1"/>
          </p:nvPr>
        </p:nvSpPr>
        <p:spPr>
          <a:xfrm>
            <a:off x="457200" y="1935163"/>
            <a:ext cx="8229600" cy="1565275"/>
          </a:xfrm>
        </p:spPr>
        <p:txBody>
          <a:bodyPr/>
          <a:lstStyle/>
          <a:p>
            <a:pPr eaLnBrk="1" hangingPunct="1"/>
            <a:r>
              <a:rPr lang="en-US" smtClean="0"/>
              <a:t>Ptolemy II invades</a:t>
            </a:r>
          </a:p>
          <a:p>
            <a:pPr eaLnBrk="1" hangingPunct="1"/>
            <a:r>
              <a:rPr lang="en-US" smtClean="0"/>
              <a:t>Antiochus II retakes Miletus, Ephesus, Samos, Pamphylia and Cilicia</a:t>
            </a:r>
          </a:p>
          <a:p>
            <a:pPr eaLnBrk="1" hangingPunct="1"/>
            <a:endParaRPr lang="en-US" smtClean="0"/>
          </a:p>
          <a:p>
            <a:pPr eaLnBrk="1" hangingPunct="1"/>
            <a:endParaRPr lang="en-US" smtClean="0"/>
          </a:p>
          <a:p>
            <a:pPr eaLnBrk="1" hangingPunct="1">
              <a:buFont typeface="Wingdings 2" pitchFamily="18" charset="2"/>
              <a:buNone/>
            </a:pPr>
            <a:endParaRPr lang="en-US" smtClean="0"/>
          </a:p>
        </p:txBody>
      </p:sp>
      <p:sp>
        <p:nvSpPr>
          <p:cNvPr id="4" name="Title 1"/>
          <p:cNvSpPr txBox="1">
            <a:spLocks/>
          </p:cNvSpPr>
          <p:nvPr/>
        </p:nvSpPr>
        <p:spPr>
          <a:xfrm>
            <a:off x="428625" y="3286125"/>
            <a:ext cx="8229600" cy="857250"/>
          </a:xfrm>
          <a:prstGeom prst="rect">
            <a:avLst/>
          </a:prstGeom>
        </p:spPr>
        <p:txBody>
          <a:bodyPr lIns="0" rIns="0" bIns="0" anchor="b">
            <a:normAutofit/>
          </a:bodyPr>
          <a:lstStyle/>
          <a:p>
            <a:pPr fontAlgn="auto">
              <a:spcAft>
                <a:spcPts val="0"/>
              </a:spcAft>
              <a:defRPr/>
            </a:pPr>
            <a:r>
              <a:rPr lang="en-US" sz="5000" dirty="0">
                <a:solidFill>
                  <a:schemeClr val="tx2"/>
                </a:solidFill>
                <a:latin typeface="+mj-lt"/>
                <a:ea typeface="+mj-ea"/>
                <a:cs typeface="+mj-cs"/>
              </a:rPr>
              <a:t>Re(expansion)</a:t>
            </a:r>
          </a:p>
        </p:txBody>
      </p:sp>
      <p:sp>
        <p:nvSpPr>
          <p:cNvPr id="5" name="Content Placeholder 2"/>
          <p:cNvSpPr txBox="1">
            <a:spLocks/>
          </p:cNvSpPr>
          <p:nvPr/>
        </p:nvSpPr>
        <p:spPr>
          <a:xfrm>
            <a:off x="500063" y="4214813"/>
            <a:ext cx="8229600" cy="1565275"/>
          </a:xfrm>
          <a:prstGeom prst="rect">
            <a:avLst/>
          </a:prstGeom>
        </p:spPr>
        <p:txBody>
          <a:bodyPr>
            <a:normAutofit/>
          </a:bodyPr>
          <a:lstStyle/>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Some success in Thrace</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Some success in Asia Minor</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Perhaps the loss of Bactria</a:t>
            </a:r>
          </a:p>
          <a:p>
            <a:pPr marL="274320" indent="-274320" fontAlgn="auto">
              <a:spcBef>
                <a:spcPct val="20000"/>
              </a:spcBef>
              <a:spcAft>
                <a:spcPts val="0"/>
              </a:spcAft>
              <a:buClr>
                <a:schemeClr val="accent3"/>
              </a:buClr>
              <a:buSzPct val="95000"/>
              <a:buFont typeface="Wingdings 2"/>
              <a:buChar char=""/>
              <a:defRPr/>
            </a:pPr>
            <a:endParaRPr lang="en-US" sz="2600" dirty="0">
              <a:latin typeface="+mn-lt"/>
              <a:cs typeface="+mn-cs"/>
            </a:endParaRPr>
          </a:p>
          <a:p>
            <a:pPr marL="274320" indent="-274320" fontAlgn="auto">
              <a:spcBef>
                <a:spcPct val="20000"/>
              </a:spcBef>
              <a:spcAft>
                <a:spcPts val="0"/>
              </a:spcAft>
              <a:buClr>
                <a:schemeClr val="accent3"/>
              </a:buClr>
              <a:buSzPct val="95000"/>
              <a:buFont typeface="Wingdings 2"/>
              <a:buChar char=""/>
              <a:defRPr/>
            </a:pPr>
            <a:endParaRPr lang="en-US" sz="2600" dirty="0">
              <a:latin typeface="+mn-lt"/>
              <a:cs typeface="+mn-cs"/>
            </a:endParaRPr>
          </a:p>
          <a:p>
            <a:pPr marL="274320" indent="-274320" fontAlgn="auto">
              <a:spcBef>
                <a:spcPct val="20000"/>
              </a:spcBef>
              <a:spcAft>
                <a:spcPts val="0"/>
              </a:spcAft>
              <a:buClr>
                <a:schemeClr val="accent3"/>
              </a:buClr>
              <a:buSzPct val="95000"/>
              <a:buFont typeface="Wingdings 2"/>
              <a:buNone/>
              <a:defRPr/>
            </a:pPr>
            <a:endParaRPr lang="en-US" sz="2600" dirty="0">
              <a:latin typeface="+mn-lt"/>
              <a:cs typeface="+mn-cs"/>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US" smtClean="0"/>
              <a:t>Diplomatic Marriage</a:t>
            </a:r>
          </a:p>
        </p:txBody>
      </p:sp>
      <p:sp>
        <p:nvSpPr>
          <p:cNvPr id="20483" name="Content Placeholder 2"/>
          <p:cNvSpPr>
            <a:spLocks noGrp="1"/>
          </p:cNvSpPr>
          <p:nvPr>
            <p:ph sz="quarter" idx="1"/>
          </p:nvPr>
        </p:nvSpPr>
        <p:spPr/>
        <p:txBody>
          <a:bodyPr>
            <a:normAutofit lnSpcReduction="10000"/>
          </a:bodyPr>
          <a:lstStyle/>
          <a:p>
            <a:pPr eaLnBrk="1" hangingPunct="1"/>
            <a:r>
              <a:rPr lang="en-US" dirty="0" smtClean="0"/>
              <a:t>Peace treaty at the end of the Second Syrian War c.252</a:t>
            </a:r>
          </a:p>
          <a:p>
            <a:pPr lvl="1" eaLnBrk="1" hangingPunct="1"/>
            <a:r>
              <a:rPr lang="en-US" dirty="0" smtClean="0"/>
              <a:t>Antiochus II marries </a:t>
            </a:r>
            <a:r>
              <a:rPr lang="en-US" dirty="0" err="1" smtClean="0"/>
              <a:t>Berenice</a:t>
            </a:r>
            <a:r>
              <a:rPr lang="en-US" dirty="0" smtClean="0"/>
              <a:t>, the daughter of Ptolemy II </a:t>
            </a:r>
            <a:r>
              <a:rPr lang="en-US" dirty="0" err="1" smtClean="0"/>
              <a:t>Philadelphus</a:t>
            </a:r>
            <a:endParaRPr lang="en-US" dirty="0" smtClean="0"/>
          </a:p>
          <a:p>
            <a:pPr eaLnBrk="1" hangingPunct="1"/>
            <a:r>
              <a:rPr lang="en-US" dirty="0" smtClean="0"/>
              <a:t>Antiochus already has a wife (</a:t>
            </a:r>
            <a:r>
              <a:rPr lang="en-US" dirty="0" err="1" smtClean="0"/>
              <a:t>Laodice</a:t>
            </a:r>
            <a:r>
              <a:rPr lang="en-US" dirty="0" smtClean="0"/>
              <a:t>) and 2 sons</a:t>
            </a:r>
          </a:p>
          <a:p>
            <a:pPr lvl="1" eaLnBrk="1" hangingPunct="1"/>
            <a:r>
              <a:rPr lang="en-US" dirty="0" err="1" smtClean="0"/>
              <a:t>Laodice</a:t>
            </a:r>
            <a:r>
              <a:rPr lang="en-US" dirty="0" smtClean="0"/>
              <a:t> moves to Asia Minor, her family’s traditional power base</a:t>
            </a:r>
          </a:p>
          <a:p>
            <a:pPr eaLnBrk="1" hangingPunct="1"/>
            <a:r>
              <a:rPr lang="en-US" dirty="0" smtClean="0"/>
              <a:t>In 246, forsakes </a:t>
            </a:r>
            <a:r>
              <a:rPr lang="en-US" dirty="0" err="1" smtClean="0"/>
              <a:t>Berenice</a:t>
            </a:r>
            <a:r>
              <a:rPr lang="en-US" dirty="0" smtClean="0"/>
              <a:t> and returns to </a:t>
            </a:r>
            <a:r>
              <a:rPr lang="en-US" dirty="0" err="1" smtClean="0"/>
              <a:t>Laodice</a:t>
            </a:r>
            <a:endParaRPr lang="en-US" dirty="0" smtClean="0"/>
          </a:p>
          <a:p>
            <a:pPr eaLnBrk="1" hangingPunct="1"/>
            <a:r>
              <a:rPr lang="en-US" dirty="0" smtClean="0"/>
              <a:t>He dies shortly there after (poison or natural causes?)</a:t>
            </a:r>
          </a:p>
          <a:p>
            <a:pPr eaLnBrk="1" hangingPunct="1"/>
            <a:endParaRPr lang="en-US"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8229600" cy="1143000"/>
          </a:xfrm>
        </p:spPr>
        <p:txBody>
          <a:bodyPr>
            <a:normAutofit fontScale="90000"/>
          </a:bodyPr>
          <a:lstStyle/>
          <a:p>
            <a:pPr eaLnBrk="1" fontAlgn="auto" hangingPunct="1">
              <a:spcAft>
                <a:spcPts val="0"/>
              </a:spcAft>
              <a:defRPr/>
            </a:pPr>
            <a:r>
              <a:rPr lang="en-US" dirty="0" err="1" smtClean="0"/>
              <a:t>Seleucus</a:t>
            </a:r>
            <a:r>
              <a:rPr lang="en-US" dirty="0" smtClean="0"/>
              <a:t> II (246-226)</a:t>
            </a:r>
            <a:br>
              <a:rPr lang="en-US" dirty="0" smtClean="0"/>
            </a:br>
            <a:r>
              <a:rPr lang="en-US" dirty="0" smtClean="0"/>
              <a:t>Antiochus </a:t>
            </a:r>
            <a:r>
              <a:rPr lang="en-US" dirty="0" err="1" smtClean="0"/>
              <a:t>Hierax</a:t>
            </a:r>
            <a:r>
              <a:rPr lang="en-US" dirty="0" smtClean="0"/>
              <a:t> (c.244-c.229/8)</a:t>
            </a:r>
            <a:endParaRPr lang="en-US" dirty="0"/>
          </a:p>
        </p:txBody>
      </p:sp>
      <p:sp>
        <p:nvSpPr>
          <p:cNvPr id="21507" name="Content Placeholder 2"/>
          <p:cNvSpPr>
            <a:spLocks noGrp="1"/>
          </p:cNvSpPr>
          <p:nvPr>
            <p:ph sz="quarter" idx="1"/>
          </p:nvPr>
        </p:nvSpPr>
        <p:spPr>
          <a:xfrm>
            <a:off x="395536" y="1700808"/>
            <a:ext cx="8229600" cy="4389438"/>
          </a:xfrm>
        </p:spPr>
        <p:txBody>
          <a:bodyPr/>
          <a:lstStyle/>
          <a:p>
            <a:pPr eaLnBrk="1" hangingPunct="1"/>
            <a:r>
              <a:rPr lang="en-US" dirty="0" err="1" smtClean="0"/>
              <a:t>Laodicean</a:t>
            </a:r>
            <a:r>
              <a:rPr lang="en-US" dirty="0" smtClean="0"/>
              <a:t> War</a:t>
            </a:r>
          </a:p>
          <a:p>
            <a:pPr eaLnBrk="1" hangingPunct="1"/>
            <a:r>
              <a:rPr lang="en-US" dirty="0" smtClean="0"/>
              <a:t>War of the brothers</a:t>
            </a:r>
          </a:p>
          <a:p>
            <a:pPr eaLnBrk="1" hangingPunct="1"/>
            <a:r>
              <a:rPr lang="en-US" dirty="0" smtClean="0"/>
              <a:t>Bactria?</a:t>
            </a:r>
          </a:p>
          <a:p>
            <a:pPr eaLnBrk="1" hangingPunct="1"/>
            <a:endParaRPr lang="en-US" dirty="0" smtClean="0"/>
          </a:p>
        </p:txBody>
      </p:sp>
      <p:pic>
        <p:nvPicPr>
          <p:cNvPr id="21508" name="Picture 2" descr="http://www.coinarchives.com/71a99e47c7c064b3e80971839c287bb9/img/freemansear/manhattan1/image00094.jpg"/>
          <p:cNvPicPr>
            <a:picLocks noChangeAspect="1" noChangeArrowheads="1"/>
          </p:cNvPicPr>
          <p:nvPr/>
        </p:nvPicPr>
        <p:blipFill>
          <a:blip r:embed="rId2" cstate="print"/>
          <a:srcRect r="50000"/>
          <a:stretch>
            <a:fillRect/>
          </a:stretch>
        </p:blipFill>
        <p:spPr bwMode="auto">
          <a:xfrm>
            <a:off x="571500" y="3571875"/>
            <a:ext cx="2767013" cy="2714625"/>
          </a:xfrm>
          <a:prstGeom prst="rect">
            <a:avLst/>
          </a:prstGeom>
          <a:noFill/>
          <a:ln w="9525">
            <a:noFill/>
            <a:miter lim="800000"/>
            <a:headEnd/>
            <a:tailEnd/>
          </a:ln>
        </p:spPr>
      </p:pic>
      <p:pic>
        <p:nvPicPr>
          <p:cNvPr id="21509" name="Picture 4" descr="http://www.coinarchives.com/96e1f50b3d7587818c06c0d7e4c609cb/img/freemansear/manhattan1/thumb00095.jpg"/>
          <p:cNvPicPr>
            <a:picLocks noChangeAspect="1" noChangeArrowheads="1"/>
          </p:cNvPicPr>
          <p:nvPr/>
        </p:nvPicPr>
        <p:blipFill>
          <a:blip r:embed="rId3" cstate="print"/>
          <a:srcRect r="50253"/>
          <a:stretch>
            <a:fillRect/>
          </a:stretch>
        </p:blipFill>
        <p:spPr bwMode="auto">
          <a:xfrm>
            <a:off x="5357813" y="3571875"/>
            <a:ext cx="2714625" cy="26431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State of the Empire at the Death of </a:t>
            </a:r>
            <a:r>
              <a:rPr lang="en-US" dirty="0" err="1" smtClean="0"/>
              <a:t>Seleucus</a:t>
            </a:r>
            <a:r>
              <a:rPr lang="en-US" dirty="0" smtClean="0"/>
              <a:t> II</a:t>
            </a:r>
            <a:endParaRPr lang="en-US" dirty="0"/>
          </a:p>
        </p:txBody>
      </p:sp>
      <p:pic>
        <p:nvPicPr>
          <p:cNvPr id="22531" name="Picture 2" descr="http://www.persianempire.info/seleucid200a.jpg"/>
          <p:cNvPicPr>
            <a:picLocks noChangeAspect="1" noChangeArrowheads="1"/>
          </p:cNvPicPr>
          <p:nvPr/>
        </p:nvPicPr>
        <p:blipFill>
          <a:blip r:embed="rId2" cstate="print"/>
          <a:srcRect/>
          <a:stretch>
            <a:fillRect/>
          </a:stretch>
        </p:blipFill>
        <p:spPr bwMode="auto">
          <a:xfrm>
            <a:off x="0" y="2071688"/>
            <a:ext cx="9144000" cy="4451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US" smtClean="0"/>
              <a:t>Seleucus III (226-223)</a:t>
            </a:r>
          </a:p>
        </p:txBody>
      </p:sp>
      <p:sp>
        <p:nvSpPr>
          <p:cNvPr id="23555" name="Content Placeholder 2"/>
          <p:cNvSpPr>
            <a:spLocks noGrp="1"/>
          </p:cNvSpPr>
          <p:nvPr>
            <p:ph sz="quarter" idx="1"/>
          </p:nvPr>
        </p:nvSpPr>
        <p:spPr/>
        <p:txBody>
          <a:bodyPr/>
          <a:lstStyle/>
          <a:p>
            <a:pPr eaLnBrk="1" hangingPunct="1"/>
            <a:r>
              <a:rPr lang="en-US" smtClean="0"/>
              <a:t>Attempt to retake Asia Minor</a:t>
            </a:r>
          </a:p>
        </p:txBody>
      </p:sp>
      <p:pic>
        <p:nvPicPr>
          <p:cNvPr id="23556" name="Picture 3" descr="HL 916.jpg"/>
          <p:cNvPicPr>
            <a:picLocks noChangeAspect="1"/>
          </p:cNvPicPr>
          <p:nvPr/>
        </p:nvPicPr>
        <p:blipFill>
          <a:blip r:embed="rId2" cstate="print"/>
          <a:srcRect r="50000" b="9821"/>
          <a:stretch>
            <a:fillRect/>
          </a:stretch>
        </p:blipFill>
        <p:spPr bwMode="auto">
          <a:xfrm>
            <a:off x="2214563" y="2357438"/>
            <a:ext cx="4368800" cy="42878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r>
              <a:rPr lang="en-GB" dirty="0" smtClean="0"/>
              <a:t>Wheatley, P. (2002). "</a:t>
            </a:r>
            <a:r>
              <a:rPr lang="en-GB" dirty="0" err="1" smtClean="0"/>
              <a:t>Antigonus</a:t>
            </a:r>
            <a:r>
              <a:rPr lang="en-GB" dirty="0" smtClean="0"/>
              <a:t> </a:t>
            </a:r>
            <a:r>
              <a:rPr lang="en-GB" dirty="0" err="1" smtClean="0"/>
              <a:t>Monophthalmus</a:t>
            </a:r>
            <a:r>
              <a:rPr lang="en-GB" dirty="0" smtClean="0"/>
              <a:t> in Babylonia, 310-308 B. C." </a:t>
            </a:r>
            <a:r>
              <a:rPr lang="en-GB" i="1" dirty="0" smtClean="0"/>
              <a:t>Journal of Near Eastern Studies 61(1): 39-47. </a:t>
            </a:r>
          </a:p>
          <a:p>
            <a:r>
              <a:rPr lang="en-GB" dirty="0" smtClean="0"/>
              <a:t>Sherwin-White, S. (1983). "Ritual for a Seleucid King at Babylon?" </a:t>
            </a:r>
            <a:r>
              <a:rPr lang="en-GB" i="1" dirty="0" smtClean="0"/>
              <a:t>The Journal of Hellenic Studies 103: 156-159. </a:t>
            </a:r>
          </a:p>
          <a:p>
            <a:r>
              <a:rPr lang="en-GB" dirty="0" err="1" smtClean="0"/>
              <a:t>Errington</a:t>
            </a:r>
            <a:r>
              <a:rPr lang="en-GB" dirty="0" smtClean="0"/>
              <a:t>, R.M. (2008) </a:t>
            </a:r>
            <a:r>
              <a:rPr lang="en-GB" i="1" dirty="0" smtClean="0"/>
              <a:t>A History of the Hellenistic World 323-3</a:t>
            </a:r>
            <a:r>
              <a:rPr lang="en-GB" dirty="0" smtClean="0"/>
              <a:t>0 </a:t>
            </a:r>
            <a:r>
              <a:rPr lang="en-GB" i="1" dirty="0" smtClean="0"/>
              <a:t>B.C.</a:t>
            </a:r>
            <a:r>
              <a:rPr lang="en-GB" dirty="0" smtClean="0"/>
              <a:t> Blackwell. pp. 111-142</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1033</TotalTime>
  <Words>1338</Words>
  <Application>Microsoft Office PowerPoint</Application>
  <PresentationFormat>On-screen Show (4:3)</PresentationFormat>
  <Paragraphs>131</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Tw Cen MT</vt:lpstr>
      <vt:lpstr>Wingdings</vt:lpstr>
      <vt:lpstr>Wingdings 2</vt:lpstr>
      <vt:lpstr>Calibri</vt:lpstr>
      <vt:lpstr>Median</vt:lpstr>
      <vt:lpstr>Defenders, Conquerors and Vanquished</vt:lpstr>
      <vt:lpstr>Modern Sources for the Seleucids</vt:lpstr>
      <vt:lpstr>Demetrios and the Fleet</vt:lpstr>
      <vt:lpstr>Demetrius and Seleucus</vt:lpstr>
      <vt:lpstr>Demetrius in Macedon</vt:lpstr>
      <vt:lpstr>Losses</vt:lpstr>
      <vt:lpstr>PowerPoint Presentation</vt:lpstr>
      <vt:lpstr>Return to Asia Minor</vt:lpstr>
      <vt:lpstr>End of the adventure</vt:lpstr>
      <vt:lpstr>PowerPoint Presentation</vt:lpstr>
      <vt:lpstr>Seleucus I (312/11-281)</vt:lpstr>
      <vt:lpstr>Before Ipsus</vt:lpstr>
      <vt:lpstr>Battle of Ipsus</vt:lpstr>
      <vt:lpstr>After Ipsus</vt:lpstr>
      <vt:lpstr>Succession</vt:lpstr>
      <vt:lpstr>Death of Seleucus</vt:lpstr>
      <vt:lpstr>Antiochus I (281-261)</vt:lpstr>
      <vt:lpstr>Problems of Legitimacy</vt:lpstr>
      <vt:lpstr>Potential Solutions</vt:lpstr>
      <vt:lpstr>Asia Minor and the Seleucis</vt:lpstr>
      <vt:lpstr>Galatian Invasion (279-)</vt:lpstr>
      <vt:lpstr>First Syrian War (275-271)</vt:lpstr>
      <vt:lpstr>Death of Antiochus I</vt:lpstr>
      <vt:lpstr>Antiochus II (261-246)</vt:lpstr>
      <vt:lpstr>Second Syrian War (261-253)</vt:lpstr>
      <vt:lpstr>Diplomatic Marriage</vt:lpstr>
      <vt:lpstr>Seleucus II (246-226) Antiochus Hierax (c.244-c.229/8)</vt:lpstr>
      <vt:lpstr>State of the Empire at the Death of Seleucus II</vt:lpstr>
      <vt:lpstr>Seleucus III (226-223)</vt:lpstr>
      <vt:lpstr>Follow-up Reading</vt:lpstr>
    </vt:vector>
  </TitlesOfParts>
  <Company>Grizli777</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Seleucids</dc:title>
  <dc:creator>Kyle</dc:creator>
  <cp:lastModifiedBy>Administrator</cp:lastModifiedBy>
  <cp:revision>67</cp:revision>
  <dcterms:created xsi:type="dcterms:W3CDTF">2010-01-25T14:44:09Z</dcterms:created>
  <dcterms:modified xsi:type="dcterms:W3CDTF">2015-02-16T12:13:01Z</dcterms:modified>
</cp:coreProperties>
</file>