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F3"/>
    <a:srgbClr val="FFDB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F2B58-083D-5812-D64B-6F3D0E1A1ECA}" v="5856" dt="2022-10-23T17:00:14.025"/>
    <p1510:client id="{1FF00BAA-122B-3B36-16DC-E875CB734D04}" v="124" dt="2022-10-24T12:13:47.441"/>
    <p1510:client id="{5C64B405-6AEA-7B3D-5FB5-95DA5003EFA7}" v="3152" dt="2022-10-12T20:32:21.651"/>
    <p1510:client id="{76C90AA3-3C62-D11B-17EF-FF673DB88C3A}" v="127" dt="2022-10-24T11:09:26.146"/>
    <p1510:client id="{FF2724D5-EB3B-4DB3-A17F-7294BD010398}" v="175" dt="2022-10-24T15:39:47.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272" y="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280B18-B024-4090-A233-A021AA624520}" type="datetimeFigureOut">
              <a:t>10/24/2022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5F7B86-4C9E-4B70-8067-7A68BD972B0F}" type="slidenum">
              <a:t>‹#›</a:t>
            </a:fld>
            <a:endParaRPr lang="en-GB"/>
          </a:p>
        </p:txBody>
      </p:sp>
    </p:spTree>
    <p:extLst>
      <p:ext uri="{BB962C8B-B14F-4D97-AF65-F5344CB8AC3E}">
        <p14:creationId xmlns:p14="http://schemas.microsoft.com/office/powerpoint/2010/main" val="164679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dirty="0">
                <a:cs typeface="Calibri"/>
              </a:rPr>
              <a:t>Introduction </a:t>
            </a:r>
          </a:p>
          <a:p>
            <a:r>
              <a:rPr lang="en-US" dirty="0">
                <a:cs typeface="Calibri"/>
              </a:rPr>
              <a:t>Good morning, my name is Bethan and I will be speaking to you today about 3 different critical skills including referencing and plagiarism, academic writing and reflection. </a:t>
            </a:r>
            <a:br>
              <a:rPr lang="en-US" dirty="0">
                <a:cs typeface="+mn-lt"/>
              </a:rPr>
            </a:br>
            <a:r>
              <a:rPr lang="en-US" dirty="0">
                <a:cs typeface="Calibri"/>
              </a:rPr>
              <a:t>I will now move on to discuss my three skills </a:t>
            </a:r>
          </a:p>
          <a:p>
            <a:endParaRPr lang="en-US">
              <a:cs typeface="Calibri"/>
            </a:endParaRPr>
          </a:p>
          <a:p>
            <a:r>
              <a:rPr lang="en-US" dirty="0">
                <a:cs typeface="Calibri"/>
              </a:rPr>
              <a:t>What is referencing?</a:t>
            </a:r>
          </a:p>
          <a:p>
            <a:r>
              <a:rPr lang="en-US" dirty="0">
                <a:cs typeface="Calibri"/>
              </a:rPr>
              <a:t>Which all include referencing</a:t>
            </a:r>
          </a:p>
          <a:p>
            <a:r>
              <a:rPr lang="en-US" dirty="0">
                <a:cs typeface="Calibri"/>
              </a:rPr>
              <a:t>but if using words directly from the source we must put the text in comers with the shortened reference on the end.</a:t>
            </a:r>
          </a:p>
          <a:p>
            <a:r>
              <a:rPr lang="en-US" dirty="0">
                <a:cs typeface="Calibri"/>
              </a:rPr>
              <a:t>Evidence-  it proves that you haven't made up what you have written and that professionals have researched the matter.</a:t>
            </a:r>
          </a:p>
          <a:p>
            <a:r>
              <a:rPr lang="en-US" dirty="0">
                <a:cs typeface="Calibri"/>
              </a:rPr>
              <a:t>Credit – allows us to show appreciation to the writer, as they would have spent a lot of time on the article.</a:t>
            </a:r>
          </a:p>
          <a:p>
            <a:r>
              <a:rPr lang="en-US" dirty="0">
                <a:cs typeface="Calibri"/>
              </a:rPr>
              <a:t>Reliability &amp; authority – Allows readers to know if the information is up to date and correct, comes from a trustworthy website or book, by providing references allows readers to also feel relaxed when reading as they know information they are reading is true. </a:t>
            </a:r>
          </a:p>
          <a:p>
            <a:r>
              <a:rPr lang="en-US" dirty="0">
                <a:cs typeface="Calibri"/>
              </a:rPr>
              <a:t>Useful to others – for example, might have read a piece of information and added it to your piece of writing, the reader might think it may be useful to them, so references allow them to read further as you would have provided the book name or website link.</a:t>
            </a:r>
            <a:endParaRPr lang="en-US" dirty="0"/>
          </a:p>
          <a:p>
            <a:r>
              <a:rPr lang="en-US" dirty="0">
                <a:cs typeface="Calibri"/>
              </a:rPr>
              <a:t>Colin Neville, the author of The Complete Guide to Referencing and Avoiding Plagiarism also stated that we when choosing sources we should look for Relevance, bias, currency, accuracy and coverage.</a:t>
            </a:r>
          </a:p>
          <a:p>
            <a:endParaRPr lang="en-US">
              <a:cs typeface="Calibri"/>
            </a:endParaRPr>
          </a:p>
          <a:p>
            <a:r>
              <a:rPr lang="en-US" dirty="0">
                <a:cs typeface="Calibri"/>
              </a:rPr>
              <a:t>Plagiarism – which often means when referencing isn't completed.</a:t>
            </a:r>
          </a:p>
          <a:p>
            <a:r>
              <a:rPr lang="en-US" dirty="0">
                <a:cs typeface="Calibri"/>
              </a:rPr>
              <a:t>Blue -So all these above can also ruin the academic reputation of a student.</a:t>
            </a:r>
          </a:p>
          <a:p>
            <a:endParaRPr lang="en-US">
              <a:cs typeface="Calibri"/>
            </a:endParaRPr>
          </a:p>
          <a:p>
            <a:r>
              <a:rPr lang="en-US" dirty="0">
                <a:cs typeface="Calibri"/>
              </a:rPr>
              <a:t>Example of </a:t>
            </a:r>
            <a:r>
              <a:rPr lang="en-US" dirty="0" err="1">
                <a:cs typeface="Calibri"/>
              </a:rPr>
              <a:t>Havard</a:t>
            </a:r>
            <a:r>
              <a:rPr lang="en-US" dirty="0">
                <a:cs typeface="Calibri"/>
              </a:rPr>
              <a:t> reference -</a:t>
            </a:r>
            <a:endParaRPr lang="en-US" dirty="0"/>
          </a:p>
          <a:p>
            <a:r>
              <a:rPr lang="en-US" dirty="0"/>
              <a:t>Below is an example of a certain style of referencing known as Harvard referencing. Different Universities/colleges use different styles so it is best to check with your university/college first. So, this is a website reference. As you can see firstly we have the author of the article, but if you can not find an author use the website name. The n.d. stands for no date, meaning that this article did not have a published date. Next we have the title of the article. After that, we have the link to the article, then lastly we also have the date which the information was accessed. </a:t>
            </a:r>
            <a:endParaRPr lang="en-US" dirty="0">
              <a:cs typeface="Calibri"/>
            </a:endParaRPr>
          </a:p>
          <a:p>
            <a:endParaRPr lang="en-US">
              <a:cs typeface="Calibri"/>
            </a:endParaRPr>
          </a:p>
          <a:p>
            <a:endParaRPr lang="en-US">
              <a:cs typeface="Calibri"/>
            </a:endParaRPr>
          </a:p>
          <a:p>
            <a:r>
              <a:rPr lang="en-US" dirty="0">
                <a:cs typeface="Calibri"/>
              </a:rPr>
              <a:t>Reflection -According to the University of Hull (2022)states that "At the heart of reflection is critical thinking" everything always comes back to critical thinking </a:t>
            </a:r>
          </a:p>
          <a:p>
            <a:r>
              <a:rPr lang="en-US" dirty="0">
                <a:cs typeface="Calibri"/>
              </a:rPr>
              <a:t>Might </a:t>
            </a:r>
            <a:r>
              <a:rPr lang="en-US" dirty="0" err="1">
                <a:cs typeface="Calibri"/>
              </a:rPr>
              <a:t>refelct</a:t>
            </a:r>
            <a:r>
              <a:rPr lang="en-US" dirty="0">
                <a:cs typeface="Calibri"/>
              </a:rPr>
              <a:t> on what well while carrying out a piece of work,</a:t>
            </a:r>
          </a:p>
          <a:p>
            <a:r>
              <a:rPr lang="en-US" dirty="0">
                <a:cs typeface="Calibri"/>
              </a:rPr>
              <a:t>When I was in college I carried out reflections regularly when attending placement, here is a template I use to use, and when I carried out activities with the children or experienced something I had not before I use to reflect on it.</a:t>
            </a:r>
          </a:p>
          <a:p>
            <a:endParaRPr lang="en-US">
              <a:cs typeface="Calibri"/>
            </a:endParaRPr>
          </a:p>
          <a:p>
            <a:r>
              <a:rPr lang="en-US" dirty="0">
                <a:cs typeface="Calibri"/>
              </a:rPr>
              <a:t>Academic writing</a:t>
            </a:r>
          </a:p>
          <a:p>
            <a:r>
              <a:rPr lang="en-US" dirty="0">
                <a:cs typeface="Calibri"/>
              </a:rPr>
              <a:t>Audience – which is usually your class teacher/lecturer.</a:t>
            </a:r>
          </a:p>
          <a:p>
            <a:r>
              <a:rPr lang="en-US" dirty="0">
                <a:cs typeface="Calibri"/>
              </a:rPr>
              <a:t>Message – what are you trying to say and will people understand what you are trying to say</a:t>
            </a:r>
          </a:p>
          <a:p>
            <a:r>
              <a:rPr lang="en-US" dirty="0">
                <a:cs typeface="Calibri"/>
              </a:rPr>
              <a:t>Purpose – why have you teachers/lecturers given you this piece of work, which is usually to show what you have learnt and that you have taken in the topic and understood it.</a:t>
            </a:r>
          </a:p>
          <a:p>
            <a:r>
              <a:rPr lang="en-US" dirty="0">
                <a:cs typeface="Calibri"/>
              </a:rPr>
              <a:t>References – to avoid plagiarism and to prove the information you have used is reliable.</a:t>
            </a:r>
          </a:p>
          <a:p>
            <a:r>
              <a:rPr lang="en-US" dirty="0">
                <a:cs typeface="Calibri"/>
              </a:rPr>
              <a:t>Why that assignment – which again to show your understanding of the topic. </a:t>
            </a:r>
          </a:p>
          <a:p>
            <a:r>
              <a:rPr lang="en-US" dirty="0">
                <a:ea typeface="Calibri"/>
                <a:cs typeface="Calibri"/>
              </a:rPr>
              <a:t>Yellow – another example is "cannot" instead of "can't"</a:t>
            </a:r>
            <a:endParaRPr lang="en-US" dirty="0">
              <a:cs typeface="Calibri"/>
            </a:endParaRPr>
          </a:p>
          <a:p>
            <a:r>
              <a:rPr lang="en-US" dirty="0"/>
              <a:t>University of New Zealand - </a:t>
            </a:r>
            <a:r>
              <a:rPr lang="en-GB" dirty="0"/>
              <a:t> "Academic writing relies on more than just the ideas and experience of one author"</a:t>
            </a:r>
            <a:endParaRPr lang="en-US" dirty="0"/>
          </a:p>
          <a:p>
            <a:endParaRPr lang="en-US">
              <a:ea typeface="Calibri"/>
              <a:cs typeface="Calibri"/>
            </a:endParaRPr>
          </a:p>
          <a:p>
            <a:r>
              <a:rPr lang="en-US" dirty="0">
                <a:ea typeface="Calibri"/>
                <a:cs typeface="Calibri"/>
              </a:rPr>
              <a:t>I</a:t>
            </a:r>
            <a:endParaRPr lang="en-US" dirty="0">
              <a:cs typeface="Calibri"/>
            </a:endParaRPr>
          </a:p>
          <a:p>
            <a:r>
              <a:rPr lang="en-US" dirty="0">
                <a:ea typeface="Calibri" panose="020F0502020204030204"/>
                <a:cs typeface="Calibri"/>
              </a:rPr>
              <a:t>C – code </a:t>
            </a:r>
          </a:p>
          <a:p>
            <a:r>
              <a:rPr lang="en-US" dirty="0">
                <a:ea typeface="Calibri" panose="020F0502020204030204"/>
                <a:cs typeface="Calibri"/>
              </a:rPr>
              <a:t>E- Experience</a:t>
            </a:r>
          </a:p>
          <a:p>
            <a:r>
              <a:rPr lang="en-US" dirty="0">
                <a:ea typeface="Calibri" panose="020F0502020204030204"/>
                <a:cs typeface="Calibri"/>
              </a:rPr>
              <a:t>Identity – for example writing in an unbiased way, writing professionally and how you catch a readers interest</a:t>
            </a:r>
          </a:p>
          <a:p>
            <a:r>
              <a:rPr lang="en-US" dirty="0">
                <a:cs typeface="Calibri"/>
              </a:rPr>
              <a:t>Purpose – or would like to see, also it is important to look at any goals or targets set.</a:t>
            </a:r>
          </a:p>
          <a:p>
            <a:r>
              <a:rPr lang="en-US" dirty="0">
                <a:cs typeface="Calibri"/>
              </a:rPr>
              <a:t>Audience – which is usually your teacher or lecturer, but it's always good to think of a wider audience</a:t>
            </a:r>
          </a:p>
          <a:p>
            <a:r>
              <a:rPr lang="en-US" dirty="0">
                <a:cs typeface="Calibri"/>
              </a:rPr>
              <a:t>CODE – this can include the style of work, the structure and format</a:t>
            </a: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F5F7B86-4C9E-4B70-8067-7A68BD972B0F}" type="slidenum">
              <a:t>1</a:t>
            </a:fld>
            <a:endParaRPr lang="en-GB"/>
          </a:p>
        </p:txBody>
      </p:sp>
    </p:spTree>
    <p:extLst>
      <p:ext uri="{BB962C8B-B14F-4D97-AF65-F5344CB8AC3E}">
        <p14:creationId xmlns:p14="http://schemas.microsoft.com/office/powerpoint/2010/main" val="1535284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DF3"/>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01778C4-FDC7-8B76-CD9D-366DF2CB47D2}"/>
              </a:ext>
            </a:extLst>
          </p:cNvPr>
          <p:cNvSpPr txBox="1"/>
          <p:nvPr/>
        </p:nvSpPr>
        <p:spPr>
          <a:xfrm>
            <a:off x="-6385" y="2789445"/>
            <a:ext cx="5975336" cy="1654299"/>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50" dirty="0">
                <a:latin typeface="Arial"/>
                <a:cs typeface="Arial"/>
              </a:rPr>
              <a:t>Also, it is important to reference as it ensures that we avoid Plagiarism. According to the University of Oxford, (no date) they describe Plagiarism as when we use information from someone else's research and do not give them recognition for their work. Which is seen as introducing another person's research as your own viewpoints. Sometimes, plagiarism is accidental (non-intentional) but can also be carried out on purpose. The consequences of plagiarism can range from lenient to severe consequences. For example, the student's reputation can be ruined, lead to becoming expelled or excluded  or even be sued by the author of the research. A study by </a:t>
            </a:r>
            <a:r>
              <a:rPr lang="en-GB" sz="950" dirty="0" err="1">
                <a:latin typeface="Arial"/>
                <a:cs typeface="Arial"/>
              </a:rPr>
              <a:t>Dordoy</a:t>
            </a:r>
            <a:r>
              <a:rPr lang="en-GB" sz="950" dirty="0">
                <a:latin typeface="Arial"/>
                <a:cs typeface="Arial"/>
              </a:rPr>
              <a:t> (2002, cited in Neville, 2010, p.32) showed that 59% of students plagiarised to receive better results. 54% admitted to could not be bothered, 29% said they did not understand what was required of them and another 29% said they did it unintentionally or without realising.</a:t>
            </a:r>
            <a:endParaRPr lang="en-GB" sz="950" dirty="0">
              <a:latin typeface="Arial"/>
              <a:ea typeface="+mn-lt"/>
              <a:cs typeface="+mn-lt"/>
            </a:endParaRPr>
          </a:p>
          <a:p>
            <a:pPr algn="l"/>
            <a:endParaRPr lang="en-GB" sz="1600" dirty="0">
              <a:cs typeface="Calibri"/>
            </a:endParaRPr>
          </a:p>
        </p:txBody>
      </p:sp>
      <p:sp>
        <p:nvSpPr>
          <p:cNvPr id="2" name="Title 1"/>
          <p:cNvSpPr>
            <a:spLocks noGrp="1"/>
          </p:cNvSpPr>
          <p:nvPr>
            <p:ph type="ctrTitle"/>
          </p:nvPr>
        </p:nvSpPr>
        <p:spPr>
          <a:xfrm>
            <a:off x="558705" y="-106755"/>
            <a:ext cx="9144000" cy="458788"/>
          </a:xfrm>
        </p:spPr>
        <p:txBody>
          <a:bodyPr>
            <a:normAutofit/>
          </a:bodyPr>
          <a:lstStyle/>
          <a:p>
            <a:r>
              <a:rPr lang="en-GB" sz="2000" u="sng">
                <a:latin typeface="Arial"/>
                <a:cs typeface="Calibri Light"/>
              </a:rPr>
              <a:t>Critical thinking skills</a:t>
            </a:r>
          </a:p>
        </p:txBody>
      </p:sp>
      <p:sp>
        <p:nvSpPr>
          <p:cNvPr id="3" name="Subtitle 2"/>
          <p:cNvSpPr>
            <a:spLocks noGrp="1"/>
          </p:cNvSpPr>
          <p:nvPr>
            <p:ph type="subTitle" idx="1"/>
          </p:nvPr>
        </p:nvSpPr>
        <p:spPr>
          <a:xfrm>
            <a:off x="-3268927" y="5028"/>
            <a:ext cx="9144000" cy="465138"/>
          </a:xfrm>
        </p:spPr>
        <p:txBody>
          <a:bodyPr vert="horz" lIns="91440" tIns="45720" rIns="91440" bIns="45720" rtlCol="0" anchor="t">
            <a:normAutofit/>
          </a:bodyPr>
          <a:lstStyle/>
          <a:p>
            <a:r>
              <a:rPr lang="en-GB" sz="1100" b="1">
                <a:latin typeface="Arial"/>
                <a:cs typeface="Calibri"/>
              </a:rPr>
              <a:t> 2203307, ECGE4005P</a:t>
            </a:r>
            <a:r>
              <a:rPr lang="en-GB" sz="1100" b="1">
                <a:latin typeface="Arial"/>
                <a:ea typeface="+mn-lt"/>
                <a:cs typeface="+mn-lt"/>
              </a:rPr>
              <a:t>, 1,116 words</a:t>
            </a:r>
            <a:endParaRPr lang="en-GB" sz="1100" b="1" u="sng">
              <a:latin typeface="Arial"/>
              <a:cs typeface="Calibri"/>
            </a:endParaRPr>
          </a:p>
          <a:p>
            <a:endParaRPr lang="en-GB">
              <a:cs typeface="Calibri"/>
            </a:endParaRPr>
          </a:p>
        </p:txBody>
      </p:sp>
      <p:sp>
        <p:nvSpPr>
          <p:cNvPr id="4" name="TextBox 3">
            <a:extLst>
              <a:ext uri="{FF2B5EF4-FFF2-40B4-BE49-F238E27FC236}">
                <a16:creationId xmlns:a16="http://schemas.microsoft.com/office/drawing/2014/main" id="{3973BB5D-1A4E-59ED-DC08-6BB1250FC2F1}"/>
              </a:ext>
            </a:extLst>
          </p:cNvPr>
          <p:cNvSpPr txBox="1"/>
          <p:nvPr/>
        </p:nvSpPr>
        <p:spPr>
          <a:xfrm>
            <a:off x="10059" y="1653718"/>
            <a:ext cx="5867417" cy="1138773"/>
          </a:xfrm>
          <a:prstGeom prst="rect">
            <a:avLst/>
          </a:prstGeom>
          <a:solidFill>
            <a:schemeClr val="bg1"/>
          </a:solidFill>
          <a:ln w="28575">
            <a:solidFill>
              <a:srgbClr val="FF0000"/>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u="sng" dirty="0">
                <a:cs typeface="Calibri"/>
              </a:rPr>
              <a:t>Referencing and Plagiarism</a:t>
            </a:r>
          </a:p>
          <a:p>
            <a:r>
              <a:rPr lang="en-GB" sz="950" dirty="0">
                <a:latin typeface="Arial"/>
                <a:cs typeface="Calibri"/>
              </a:rPr>
              <a:t>Referencing is when we recognise/give credit when using another individual's work for our own use. For example, when writing an essay we will use other's research for our own use, so it is important that we acknowledge all the research we may use within the essay. To research we may use books, websites and data, while also using words directly from the source or write the text in your own words. Referencing is important as it provides you with evidence to support your research, to give the writer credit for their work that you may have used, demonstrates reliability and authority and be useful for others use. </a:t>
            </a:r>
          </a:p>
        </p:txBody>
      </p:sp>
      <p:sp>
        <p:nvSpPr>
          <p:cNvPr id="5" name="TextBox 4">
            <a:extLst>
              <a:ext uri="{FF2B5EF4-FFF2-40B4-BE49-F238E27FC236}">
                <a16:creationId xmlns:a16="http://schemas.microsoft.com/office/drawing/2014/main" id="{30219116-A224-E455-FA12-B168DA372891}"/>
              </a:ext>
            </a:extLst>
          </p:cNvPr>
          <p:cNvSpPr txBox="1"/>
          <p:nvPr/>
        </p:nvSpPr>
        <p:spPr>
          <a:xfrm>
            <a:off x="6093961" y="353553"/>
            <a:ext cx="6036238" cy="2739211"/>
          </a:xfrm>
          <a:prstGeom prst="rect">
            <a:avLst/>
          </a:prstGeom>
          <a:solidFill>
            <a:schemeClr val="bg1"/>
          </a:solid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a:rPr>
              <a:t>Academic writing</a:t>
            </a:r>
            <a:endParaRPr lang="en-US" sz="1200" b="1" u="sng" dirty="0">
              <a:cs typeface="Calibri"/>
            </a:endParaRPr>
          </a:p>
          <a:p>
            <a:r>
              <a:rPr lang="en-GB" sz="1000" dirty="0">
                <a:latin typeface="Arial"/>
                <a:cs typeface="Calibri"/>
              </a:rPr>
              <a:t>White, M (no date) describes academic writing as a "formal writing style used in colleges and universities". Moore (2008) has a similar opinion. She says that universities use academic writing for students to complete assessments. When carrying out academic writing, it is important to consider who is your audience?,  the message you are trying to get across, the purpose of the writing, references used, why you have need given that assignment? When carrying out an academic piece of writing it is important that we do not use abbreviations. For example, using words such as "didn't" instead of "did not". This way the writing sounds more professional and ensures that everyone understands what is being said and the writing is clear. If using numbers, make sure to write those numbers such as "twenty five percent" instead of "25%". This makes sure everyone is clear of what is being said. Academic writing involves using evidence to back your arguments and do research before writing your academic piece. Researching the chosen topic assists us to support our reasons and arguments within in the topic. Heavily researching a topic allows us to provide correct information and then referencing proves that the information we have provided is true.</a:t>
            </a:r>
          </a:p>
          <a:p>
            <a:r>
              <a:rPr lang="en-GB" sz="1000" dirty="0">
                <a:latin typeface="Arial"/>
                <a:cs typeface="Calibri"/>
              </a:rPr>
              <a:t>The IPACE model is used in most universities to assist students when organising and developing their academic writing piece. There are 5 elements within IPACE these are Identity, Purpose, Audience, Code and Experience. </a:t>
            </a:r>
          </a:p>
        </p:txBody>
      </p:sp>
      <p:sp>
        <p:nvSpPr>
          <p:cNvPr id="7" name="TextBox 6">
            <a:extLst>
              <a:ext uri="{FF2B5EF4-FFF2-40B4-BE49-F238E27FC236}">
                <a16:creationId xmlns:a16="http://schemas.microsoft.com/office/drawing/2014/main" id="{E1CE893D-8A5A-C7DD-DA4C-5CA59EE35C93}"/>
              </a:ext>
            </a:extLst>
          </p:cNvPr>
          <p:cNvSpPr txBox="1"/>
          <p:nvPr/>
        </p:nvSpPr>
        <p:spPr>
          <a:xfrm>
            <a:off x="6008104" y="3158755"/>
            <a:ext cx="4083487" cy="1898334"/>
          </a:xfrm>
          <a:prstGeom prst="rect">
            <a:avLst/>
          </a:prstGeom>
          <a:solidFill>
            <a:schemeClr val="bg1"/>
          </a:solid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cs typeface="Calibri"/>
              </a:rPr>
              <a:t>Reflection</a:t>
            </a:r>
            <a:endParaRPr lang="en-US" sz="1050" u="sng" dirty="0">
              <a:cs typeface="Calibri"/>
            </a:endParaRPr>
          </a:p>
          <a:p>
            <a:r>
              <a:rPr lang="en-GB" sz="950" dirty="0">
                <a:latin typeface="Arial"/>
                <a:cs typeface="Calibri"/>
              </a:rPr>
              <a:t>Reflection plays a big part in critical thinking as it makes us look back to the past at experiences we have experienced. For example, you may reflect on what went well, what did not go so well?, how could have it gone better, what can I do next time to provide myself with a bigger and better outcome?  Cottrell (2017) states that there can be challenges associated with reflection. These can include distraction, confusion, feelings and skills. </a:t>
            </a:r>
            <a:r>
              <a:rPr lang="en-GB" sz="950" dirty="0">
                <a:solidFill>
                  <a:srgbClr val="FF0000"/>
                </a:solidFill>
                <a:latin typeface="Arial"/>
                <a:cs typeface="Arial"/>
              </a:rPr>
              <a:t> </a:t>
            </a:r>
            <a:r>
              <a:rPr lang="en-GB" sz="950" dirty="0">
                <a:latin typeface="Arial"/>
                <a:cs typeface="Arial"/>
              </a:rPr>
              <a:t>Bolton (2014) adds to this by including little ambition to carry out reflection and scared of what the reflective writing might uncover about past events.</a:t>
            </a:r>
            <a:r>
              <a:rPr lang="en-GB" sz="950" dirty="0">
                <a:latin typeface="Arial"/>
                <a:cs typeface="Calibri"/>
              </a:rPr>
              <a:t> She continues to talk about the benefits, including developing mental discipline, allows us to develop emotionally, and contributing towards our continuing professional development.</a:t>
            </a:r>
            <a:endParaRPr lang="en-GB" sz="950" dirty="0">
              <a:cs typeface="Calibri"/>
            </a:endParaRPr>
          </a:p>
        </p:txBody>
      </p:sp>
      <p:pic>
        <p:nvPicPr>
          <p:cNvPr id="13" name="Picture 13">
            <a:extLst>
              <a:ext uri="{FF2B5EF4-FFF2-40B4-BE49-F238E27FC236}">
                <a16:creationId xmlns:a16="http://schemas.microsoft.com/office/drawing/2014/main" id="{99FB2197-2F9E-C5EC-E145-067ACCA16064}"/>
              </a:ext>
            </a:extLst>
          </p:cNvPr>
          <p:cNvPicPr>
            <a:picLocks noChangeAspect="1"/>
          </p:cNvPicPr>
          <p:nvPr/>
        </p:nvPicPr>
        <p:blipFill>
          <a:blip r:embed="rId3"/>
          <a:stretch>
            <a:fillRect/>
          </a:stretch>
        </p:blipFill>
        <p:spPr>
          <a:xfrm>
            <a:off x="-8988" y="4493216"/>
            <a:ext cx="3589356" cy="1894737"/>
          </a:xfrm>
          <a:prstGeom prst="rect">
            <a:avLst/>
          </a:prstGeom>
        </p:spPr>
      </p:pic>
      <p:sp>
        <p:nvSpPr>
          <p:cNvPr id="14" name="TextBox 13">
            <a:extLst>
              <a:ext uri="{FF2B5EF4-FFF2-40B4-BE49-F238E27FC236}">
                <a16:creationId xmlns:a16="http://schemas.microsoft.com/office/drawing/2014/main" id="{F208C39A-7710-5C51-D1DD-0A5198741B16}"/>
              </a:ext>
            </a:extLst>
          </p:cNvPr>
          <p:cNvSpPr txBox="1"/>
          <p:nvPr/>
        </p:nvSpPr>
        <p:spPr>
          <a:xfrm>
            <a:off x="3536608" y="4644219"/>
            <a:ext cx="1595018"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cs typeface="Calibri"/>
              </a:rPr>
              <a:t>(National College of Art and Design, no date)</a:t>
            </a:r>
            <a:endParaRPr lang="en-US" sz="1050">
              <a:cs typeface="Calibri"/>
            </a:endParaRPr>
          </a:p>
        </p:txBody>
      </p:sp>
      <p:sp>
        <p:nvSpPr>
          <p:cNvPr id="11" name="TextBox 10">
            <a:extLst>
              <a:ext uri="{FF2B5EF4-FFF2-40B4-BE49-F238E27FC236}">
                <a16:creationId xmlns:a16="http://schemas.microsoft.com/office/drawing/2014/main" id="{7D1AB674-530A-38BC-64DB-BBBBE247D8AA}"/>
              </a:ext>
            </a:extLst>
          </p:cNvPr>
          <p:cNvSpPr txBox="1"/>
          <p:nvPr/>
        </p:nvSpPr>
        <p:spPr>
          <a:xfrm>
            <a:off x="18944" y="349433"/>
            <a:ext cx="5988781" cy="1246495"/>
          </a:xfrm>
          <a:prstGeom prst="rect">
            <a:avLst/>
          </a:prstGeom>
          <a:solidFill>
            <a:schemeClr val="bg1"/>
          </a:solidFill>
          <a:ln w="28575">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a:rPr>
              <a:t> Introduction</a:t>
            </a:r>
            <a:endParaRPr lang="en-US" sz="1200" b="1" dirty="0"/>
          </a:p>
          <a:p>
            <a:r>
              <a:rPr lang="en-GB" sz="900" dirty="0">
                <a:latin typeface="Arial"/>
                <a:ea typeface="+mn-lt"/>
                <a:cs typeface="+mn-lt"/>
              </a:rPr>
              <a:t>According to ThoughtCo. (2022)  their opinion on critical thinking is that it "refers to the ability to analyse information objectively and make a reasoned judgment". It also says that critical skills include ensuring that the sources that we use, we evaluate them to ensure the reliability of the research findings. But Cottrell (2017) states that we use critical thinking skills every day for example wondering should we assume that what we see or hear is correct. It is also said that our critical thinking skills are important in every part of life. For example, it can benefit our thinking by improving our awareness and attention and helps us be more aware and conscious of our own actions.</a:t>
            </a:r>
            <a:endParaRPr lang="en-GB" sz="900" dirty="0">
              <a:latin typeface="Arial"/>
              <a:cs typeface="Calibri"/>
            </a:endParaRPr>
          </a:p>
        </p:txBody>
      </p:sp>
      <p:pic>
        <p:nvPicPr>
          <p:cNvPr id="6" name="Picture 7">
            <a:extLst>
              <a:ext uri="{FF2B5EF4-FFF2-40B4-BE49-F238E27FC236}">
                <a16:creationId xmlns:a16="http://schemas.microsoft.com/office/drawing/2014/main" id="{79CB770A-E7F7-FDF5-40CE-8760729409B3}"/>
              </a:ext>
            </a:extLst>
          </p:cNvPr>
          <p:cNvPicPr>
            <a:picLocks noChangeAspect="1"/>
          </p:cNvPicPr>
          <p:nvPr/>
        </p:nvPicPr>
        <p:blipFill>
          <a:blip r:embed="rId4"/>
          <a:stretch>
            <a:fillRect/>
          </a:stretch>
        </p:blipFill>
        <p:spPr>
          <a:xfrm>
            <a:off x="10251405" y="3160752"/>
            <a:ext cx="1832683" cy="1825878"/>
          </a:xfrm>
          <a:prstGeom prst="rect">
            <a:avLst/>
          </a:prstGeom>
        </p:spPr>
      </p:pic>
      <p:sp>
        <p:nvSpPr>
          <p:cNvPr id="8" name="TextBox 7">
            <a:extLst>
              <a:ext uri="{FF2B5EF4-FFF2-40B4-BE49-F238E27FC236}">
                <a16:creationId xmlns:a16="http://schemas.microsoft.com/office/drawing/2014/main" id="{8FBA6968-9C23-164E-60FD-6D4E7539FB8B}"/>
              </a:ext>
            </a:extLst>
          </p:cNvPr>
          <p:cNvSpPr txBox="1"/>
          <p:nvPr/>
        </p:nvSpPr>
        <p:spPr>
          <a:xfrm>
            <a:off x="3577015" y="5233792"/>
            <a:ext cx="6892099" cy="1477328"/>
          </a:xfrm>
          <a:prstGeom prst="rect">
            <a:avLst/>
          </a:prstGeom>
          <a:solidFill>
            <a:schemeClr val="bg1"/>
          </a:solid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ea typeface="+mn-lt"/>
                <a:cs typeface="+mn-lt"/>
              </a:rPr>
              <a:t>The theorist David Kolb developed a theory on reflection (1984). He believed that there was four learning experiences, which he developed to assist others when learning from past events or experiences. These included, Concrete experiences, Reflective observation, Abstract conceptualisation, Active experimentation. His process is simple for others to reflect. Another theorist called Gibbs developed Kolb's theory further by developing a more in-depth explanation on the cycle of learning and how we use those thoughts to improve future practice. </a:t>
            </a:r>
          </a:p>
          <a:p>
            <a:r>
              <a:rPr lang="en-GB" sz="1000" dirty="0">
                <a:latin typeface="Arial"/>
                <a:ea typeface="+mn-lt"/>
                <a:cs typeface="+mn-lt"/>
              </a:rPr>
              <a:t>Donald Schon also developed a theory on reflective practice. His theory focused on reflecting in action, unlike Kolb reflecting after an experience. Shon developed Reflection – in- action and Reflection – on - action. Bolton (2014) describes reflection- in – action as " hovering hawk in the mind" as we automatically use our knowledge and skills in our brain into action. Reflection – on – action is when we reflect after an experiences. </a:t>
            </a:r>
            <a:endParaRPr lang="en-GB" sz="1000" dirty="0">
              <a:latin typeface="Arial"/>
              <a:cs typeface="Calibri"/>
            </a:endParaRPr>
          </a:p>
        </p:txBody>
      </p:sp>
      <p:sp>
        <p:nvSpPr>
          <p:cNvPr id="12" name="TextBox 11">
            <a:extLst>
              <a:ext uri="{FF2B5EF4-FFF2-40B4-BE49-F238E27FC236}">
                <a16:creationId xmlns:a16="http://schemas.microsoft.com/office/drawing/2014/main" id="{C23E5FDB-95E2-7BB7-8A0B-8DADC13EE3F6}"/>
              </a:ext>
            </a:extLst>
          </p:cNvPr>
          <p:cNvSpPr txBox="1"/>
          <p:nvPr/>
        </p:nvSpPr>
        <p:spPr>
          <a:xfrm>
            <a:off x="70351" y="4207398"/>
            <a:ext cx="1977230" cy="246221"/>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a:cs typeface="Calibri"/>
              </a:rPr>
              <a:t>Example of a Harvard reference :</a:t>
            </a:r>
          </a:p>
        </p:txBody>
      </p:sp>
      <p:sp>
        <p:nvSpPr>
          <p:cNvPr id="10" name="TextBox 9">
            <a:extLst>
              <a:ext uri="{FF2B5EF4-FFF2-40B4-BE49-F238E27FC236}">
                <a16:creationId xmlns:a16="http://schemas.microsoft.com/office/drawing/2014/main" id="{E318A820-0FCB-AFBB-89A3-1FAA6FA6834C}"/>
              </a:ext>
            </a:extLst>
          </p:cNvPr>
          <p:cNvSpPr txBox="1"/>
          <p:nvPr/>
        </p:nvSpPr>
        <p:spPr>
          <a:xfrm>
            <a:off x="10068983" y="4876800"/>
            <a:ext cx="151870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(RSCP, 2020)</a:t>
            </a:r>
          </a:p>
        </p:txBody>
      </p:sp>
      <p:sp>
        <p:nvSpPr>
          <p:cNvPr id="15" name="TextBox 14">
            <a:extLst>
              <a:ext uri="{FF2B5EF4-FFF2-40B4-BE49-F238E27FC236}">
                <a16:creationId xmlns:a16="http://schemas.microsoft.com/office/drawing/2014/main" id="{BDFFA67C-14EF-B540-AE80-714EC176A653}"/>
              </a:ext>
            </a:extLst>
          </p:cNvPr>
          <p:cNvSpPr txBox="1"/>
          <p:nvPr/>
        </p:nvSpPr>
        <p:spPr>
          <a:xfrm>
            <a:off x="10500362" y="5165036"/>
            <a:ext cx="1672805" cy="1615827"/>
          </a:xfrm>
          <a:prstGeom prst="rect">
            <a:avLst/>
          </a:prstGeom>
          <a:noFill/>
          <a:ln w="28575">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ea typeface="+mn-lt"/>
                <a:cs typeface="+mn-lt"/>
              </a:rPr>
              <a:t>Conclusion</a:t>
            </a:r>
          </a:p>
          <a:p>
            <a:r>
              <a:rPr lang="en-GB" sz="1100">
                <a:latin typeface="Arial"/>
                <a:ea typeface="+mn-lt"/>
                <a:cs typeface="+mn-lt"/>
              </a:rPr>
              <a:t>Equally, these 3 topics within critical thinking are all important for everyone to use. These topics are all important within student life and are used in everyday life.</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1795</Words>
  <Application>Microsoft Office PowerPoint</Application>
  <PresentationFormat>Widescreen</PresentationFormat>
  <Paragraphs>62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Critical thinking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297923 (Bethan Ball)</cp:lastModifiedBy>
  <cp:revision>33</cp:revision>
  <dcterms:created xsi:type="dcterms:W3CDTF">2022-10-04T18:30:27Z</dcterms:created>
  <dcterms:modified xsi:type="dcterms:W3CDTF">2022-10-24T15:42:40Z</dcterms:modified>
</cp:coreProperties>
</file>