
<file path=[Content_Types].xml><?xml version="1.0" encoding="utf-8"?>
<Types xmlns="http://schemas.openxmlformats.org/package/2006/content-types"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media/image5.jpg" ContentType="image/jpg"/>
  <Override PartName="/ppt/media/image7.jpg" ContentType="image/jpg"/>
  <Override PartName="/ppt/media/image8.jpg" ContentType="image/jpg"/>
  <Override PartName="/ppt/media/image9.jpg" ContentType="image/jpg"/>
  <Override PartName="/ppt/media/image10.jpg" ContentType="image/jpg"/>
  <Override PartName="/ppt/media/image11.jpg" ContentType="image/jp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90" r:id="rId1"/>
  </p:sldMasterIdLst>
  <p:notesMasterIdLst>
    <p:notesMasterId r:id="rId26"/>
  </p:notesMasterIdLst>
  <p:sldIdLst>
    <p:sldId id="256" r:id="rId2"/>
    <p:sldId id="257" r:id="rId3"/>
    <p:sldId id="258" r:id="rId4"/>
    <p:sldId id="275" r:id="rId5"/>
    <p:sldId id="277" r:id="rId6"/>
    <p:sldId id="278" r:id="rId7"/>
    <p:sldId id="259" r:id="rId8"/>
    <p:sldId id="260" r:id="rId9"/>
    <p:sldId id="276" r:id="rId10"/>
    <p:sldId id="261" r:id="rId11"/>
    <p:sldId id="279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</p:sldIdLst>
  <p:sldSz cx="7556500" cy="10693400"/>
  <p:notesSz cx="7556500" cy="10693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50"/>
  </p:normalViewPr>
  <p:slideViewPr>
    <p:cSldViewPr>
      <p:cViewPr>
        <p:scale>
          <a:sx n="89" d="100"/>
          <a:sy n="89" d="100"/>
        </p:scale>
        <p:origin x="1528" y="-60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279900" y="0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5C4AC8-0C2B-2748-BDBD-9688DBC4D41E}" type="datetimeFigureOut">
              <a:rPr lang="en-US" smtClean="0"/>
              <a:t>4/6/21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03488" y="1336675"/>
            <a:ext cx="2549525" cy="36083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55650" y="5146675"/>
            <a:ext cx="6045200" cy="42100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0156825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279900" y="10156825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FEB0CF-E1EA-5C46-9413-62879BE3CD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5761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12023-3053-7E4A-A529-0CCA802989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4563" y="1750055"/>
            <a:ext cx="5667375" cy="3722887"/>
          </a:xfrm>
        </p:spPr>
        <p:txBody>
          <a:bodyPr anchor="b"/>
          <a:lstStyle>
            <a:lvl1pPr algn="ctr">
              <a:defRPr sz="3719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73DBDD-C006-4344-AB1E-47C89D1C7F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4563" y="5616511"/>
            <a:ext cx="5667375" cy="2581762"/>
          </a:xfrm>
        </p:spPr>
        <p:txBody>
          <a:bodyPr/>
          <a:lstStyle>
            <a:lvl1pPr marL="0" indent="0" algn="ctr">
              <a:buNone/>
              <a:defRPr sz="1488"/>
            </a:lvl1pPr>
            <a:lvl2pPr marL="283373" indent="0" algn="ctr">
              <a:buNone/>
              <a:defRPr sz="1240"/>
            </a:lvl2pPr>
            <a:lvl3pPr marL="566745" indent="0" algn="ctr">
              <a:buNone/>
              <a:defRPr sz="1116"/>
            </a:lvl3pPr>
            <a:lvl4pPr marL="850118" indent="0" algn="ctr">
              <a:buNone/>
              <a:defRPr sz="992"/>
            </a:lvl4pPr>
            <a:lvl5pPr marL="1133490" indent="0" algn="ctr">
              <a:buNone/>
              <a:defRPr sz="992"/>
            </a:lvl5pPr>
            <a:lvl6pPr marL="1416863" indent="0" algn="ctr">
              <a:buNone/>
              <a:defRPr sz="992"/>
            </a:lvl6pPr>
            <a:lvl7pPr marL="1700235" indent="0" algn="ctr">
              <a:buNone/>
              <a:defRPr sz="992"/>
            </a:lvl7pPr>
            <a:lvl8pPr marL="1983608" indent="0" algn="ctr">
              <a:buNone/>
              <a:defRPr sz="992"/>
            </a:lvl8pPr>
            <a:lvl9pPr marL="2266980" indent="0" algn="ctr">
              <a:buNone/>
              <a:defRPr sz="992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EE084-3EA1-E04F-BEAD-9F2D61B81D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1B3C2-5AA3-1542-9E47-391B00FDDD1A}" type="datetime1">
              <a:rPr lang="en-GB" smtClean="0"/>
              <a:t>06/04/2021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73242B-1CBF-5549-8B64-B768C8AB6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777DD0-B899-9C4C-88BC-F7E531ADA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5569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41B8B-A665-8A4B-B7E6-556DD26F3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DE677-735A-914E-9421-7D08B07114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16AE9-2DF4-6042-BCA7-804A24CD6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BCF4B-9A08-0D4D-B3EE-6A200A077E09}" type="datetime1">
              <a:rPr lang="en-GB" smtClean="0"/>
              <a:t>06/04/2021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ABE6B1-EC0C-1941-8742-59DD24CE1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9C1014-3F5A-1245-B64A-1A8614D17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022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542FB-FB51-3044-9715-D531C1074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574" y="2665925"/>
            <a:ext cx="6517481" cy="4448157"/>
          </a:xfrm>
        </p:spPr>
        <p:txBody>
          <a:bodyPr anchor="b"/>
          <a:lstStyle>
            <a:lvl1pPr>
              <a:defRPr sz="3719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4C41AD-A920-9749-8705-A62CA5E47F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5574" y="7156164"/>
            <a:ext cx="6517481" cy="2339180"/>
          </a:xfrm>
        </p:spPr>
        <p:txBody>
          <a:bodyPr/>
          <a:lstStyle>
            <a:lvl1pPr marL="0" indent="0">
              <a:buNone/>
              <a:defRPr sz="1488">
                <a:solidFill>
                  <a:schemeClr val="tx1">
                    <a:tint val="75000"/>
                  </a:schemeClr>
                </a:solidFill>
              </a:defRPr>
            </a:lvl1pPr>
            <a:lvl2pPr marL="283373" indent="0">
              <a:buNone/>
              <a:defRPr sz="1240">
                <a:solidFill>
                  <a:schemeClr val="tx1">
                    <a:tint val="75000"/>
                  </a:schemeClr>
                </a:solidFill>
              </a:defRPr>
            </a:lvl2pPr>
            <a:lvl3pPr marL="566745" indent="0">
              <a:buNone/>
              <a:defRPr sz="1116">
                <a:solidFill>
                  <a:schemeClr val="tx1">
                    <a:tint val="75000"/>
                  </a:schemeClr>
                </a:solidFill>
              </a:defRPr>
            </a:lvl3pPr>
            <a:lvl4pPr marL="850118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4pPr>
            <a:lvl5pPr marL="1133490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5pPr>
            <a:lvl6pPr marL="1416863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6pPr>
            <a:lvl7pPr marL="1700235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7pPr>
            <a:lvl8pPr marL="1983608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8pPr>
            <a:lvl9pPr marL="2266980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145D96-F56F-AC44-A552-EC9EE6679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97D88-C6E6-794E-9A91-AEB9FBA56E79}" type="datetime1">
              <a:rPr lang="en-GB" smtClean="0"/>
              <a:t>06/04/2021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E87683-EFA4-3840-ABD0-42362099B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0B7D3-B48D-C24A-B215-2531BF82D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922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28CA9-3E4B-954C-9DD1-FB7FD000B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0588C-CDCD-0C46-A80E-D28DFF485E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509" y="2846623"/>
            <a:ext cx="3211513" cy="678486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64BC82-F13E-E04E-B104-14989550CB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25478" y="2846623"/>
            <a:ext cx="3211513" cy="678486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E815D9-0FFF-EF4E-8B50-D81CC10D5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E7501-69CB-DC4E-8896-5698C7D3F5CF}" type="datetime1">
              <a:rPr lang="en-GB" smtClean="0"/>
              <a:t>06/04/2021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23F877-C183-9C41-98C6-6034C3C8B9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6E9666-B08A-2944-89A0-50B88A0AB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3790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6602F-EC42-7541-92EE-39F94B601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494" y="569326"/>
            <a:ext cx="6517481" cy="206689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B5E22-2197-8F44-B9A0-CBF2A2735C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0494" y="2621369"/>
            <a:ext cx="3196753" cy="1284692"/>
          </a:xfrm>
        </p:spPr>
        <p:txBody>
          <a:bodyPr anchor="b"/>
          <a:lstStyle>
            <a:lvl1pPr marL="0" indent="0">
              <a:buNone/>
              <a:defRPr sz="1488" b="1"/>
            </a:lvl1pPr>
            <a:lvl2pPr marL="283373" indent="0">
              <a:buNone/>
              <a:defRPr sz="1240" b="1"/>
            </a:lvl2pPr>
            <a:lvl3pPr marL="566745" indent="0">
              <a:buNone/>
              <a:defRPr sz="1116" b="1"/>
            </a:lvl3pPr>
            <a:lvl4pPr marL="850118" indent="0">
              <a:buNone/>
              <a:defRPr sz="992" b="1"/>
            </a:lvl4pPr>
            <a:lvl5pPr marL="1133490" indent="0">
              <a:buNone/>
              <a:defRPr sz="992" b="1"/>
            </a:lvl5pPr>
            <a:lvl6pPr marL="1416863" indent="0">
              <a:buNone/>
              <a:defRPr sz="992" b="1"/>
            </a:lvl6pPr>
            <a:lvl7pPr marL="1700235" indent="0">
              <a:buNone/>
              <a:defRPr sz="992" b="1"/>
            </a:lvl7pPr>
            <a:lvl8pPr marL="1983608" indent="0">
              <a:buNone/>
              <a:defRPr sz="992" b="1"/>
            </a:lvl8pPr>
            <a:lvl9pPr marL="2266980" indent="0">
              <a:buNone/>
              <a:defRPr sz="99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B4C043-D21D-BB4E-9818-1CB5E5DFCC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0494" y="3906061"/>
            <a:ext cx="3196753" cy="57452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FFA2BD-D140-0E42-ABC9-B435E0FEAC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25478" y="2621369"/>
            <a:ext cx="3212497" cy="1284692"/>
          </a:xfrm>
        </p:spPr>
        <p:txBody>
          <a:bodyPr anchor="b"/>
          <a:lstStyle>
            <a:lvl1pPr marL="0" indent="0">
              <a:buNone/>
              <a:defRPr sz="1488" b="1"/>
            </a:lvl1pPr>
            <a:lvl2pPr marL="283373" indent="0">
              <a:buNone/>
              <a:defRPr sz="1240" b="1"/>
            </a:lvl2pPr>
            <a:lvl3pPr marL="566745" indent="0">
              <a:buNone/>
              <a:defRPr sz="1116" b="1"/>
            </a:lvl3pPr>
            <a:lvl4pPr marL="850118" indent="0">
              <a:buNone/>
              <a:defRPr sz="992" b="1"/>
            </a:lvl4pPr>
            <a:lvl5pPr marL="1133490" indent="0">
              <a:buNone/>
              <a:defRPr sz="992" b="1"/>
            </a:lvl5pPr>
            <a:lvl6pPr marL="1416863" indent="0">
              <a:buNone/>
              <a:defRPr sz="992" b="1"/>
            </a:lvl6pPr>
            <a:lvl7pPr marL="1700235" indent="0">
              <a:buNone/>
              <a:defRPr sz="992" b="1"/>
            </a:lvl7pPr>
            <a:lvl8pPr marL="1983608" indent="0">
              <a:buNone/>
              <a:defRPr sz="992" b="1"/>
            </a:lvl8pPr>
            <a:lvl9pPr marL="2266980" indent="0">
              <a:buNone/>
              <a:defRPr sz="99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59256D-3E99-9341-9640-B42F53DB3C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25478" y="3906061"/>
            <a:ext cx="3212497" cy="57452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25DC39-51CE-DA45-BC8E-EADEF9725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C1CF4-D886-A942-9D18-E3BF86636E13}" type="datetime1">
              <a:rPr lang="en-GB" smtClean="0"/>
              <a:t>06/04/2021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E1FD4A-110C-4841-A5E4-51EE6189C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98E7B9-C76E-824A-A0C2-8FEAF1988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494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7C705-68C3-8A43-856B-9B80B14BE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F39C2F-F14C-8E46-A2E1-910A446D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A4B90-36F8-F846-A32D-7F43C70D1DCA}" type="datetime1">
              <a:rPr lang="en-GB" smtClean="0"/>
              <a:t>06/04/2021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E6B70D-57DE-A948-BFF5-8B15EA1AE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1568C9-30E8-2B43-9A53-0CDD1C952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7555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EB11D4-A6E4-6F4E-8257-26D6CCCBF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C7C61-D252-4642-A02D-A5F174EC0B43}" type="datetime1">
              <a:rPr lang="en-GB" smtClean="0"/>
              <a:t>06/04/2021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CAC8E6-037C-0645-A74E-2BA922C7B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1949C9-ACEC-C446-B695-B59FB6009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6894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E14C9-EB80-7F47-8B2B-A827D8BDF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494" y="712893"/>
            <a:ext cx="2437168" cy="2495127"/>
          </a:xfrm>
        </p:spPr>
        <p:txBody>
          <a:bodyPr anchor="b"/>
          <a:lstStyle>
            <a:lvl1pPr>
              <a:defRPr sz="1983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0C7BD-522D-CF4D-8754-25155F8A99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2497" y="1539652"/>
            <a:ext cx="3825478" cy="7599245"/>
          </a:xfrm>
        </p:spPr>
        <p:txBody>
          <a:bodyPr/>
          <a:lstStyle>
            <a:lvl1pPr>
              <a:defRPr sz="1983"/>
            </a:lvl1pPr>
            <a:lvl2pPr>
              <a:defRPr sz="1735"/>
            </a:lvl2pPr>
            <a:lvl3pPr>
              <a:defRPr sz="1488"/>
            </a:lvl3pPr>
            <a:lvl4pPr>
              <a:defRPr sz="1240"/>
            </a:lvl4pPr>
            <a:lvl5pPr>
              <a:defRPr sz="1240"/>
            </a:lvl5pPr>
            <a:lvl6pPr>
              <a:defRPr sz="1240"/>
            </a:lvl6pPr>
            <a:lvl7pPr>
              <a:defRPr sz="1240"/>
            </a:lvl7pPr>
            <a:lvl8pPr>
              <a:defRPr sz="1240"/>
            </a:lvl8pPr>
            <a:lvl9pPr>
              <a:defRPr sz="124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28CD06-4C76-DC4F-81EC-23A4594DC4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0494" y="3208020"/>
            <a:ext cx="2437168" cy="5943254"/>
          </a:xfrm>
        </p:spPr>
        <p:txBody>
          <a:bodyPr/>
          <a:lstStyle>
            <a:lvl1pPr marL="0" indent="0">
              <a:buNone/>
              <a:defRPr sz="992"/>
            </a:lvl1pPr>
            <a:lvl2pPr marL="283373" indent="0">
              <a:buNone/>
              <a:defRPr sz="868"/>
            </a:lvl2pPr>
            <a:lvl3pPr marL="566745" indent="0">
              <a:buNone/>
              <a:defRPr sz="744"/>
            </a:lvl3pPr>
            <a:lvl4pPr marL="850118" indent="0">
              <a:buNone/>
              <a:defRPr sz="620"/>
            </a:lvl4pPr>
            <a:lvl5pPr marL="1133490" indent="0">
              <a:buNone/>
              <a:defRPr sz="620"/>
            </a:lvl5pPr>
            <a:lvl6pPr marL="1416863" indent="0">
              <a:buNone/>
              <a:defRPr sz="620"/>
            </a:lvl6pPr>
            <a:lvl7pPr marL="1700235" indent="0">
              <a:buNone/>
              <a:defRPr sz="620"/>
            </a:lvl7pPr>
            <a:lvl8pPr marL="1983608" indent="0">
              <a:buNone/>
              <a:defRPr sz="620"/>
            </a:lvl8pPr>
            <a:lvl9pPr marL="2266980" indent="0">
              <a:buNone/>
              <a:defRPr sz="62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4415B0-B334-FA43-BBFC-73D854752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57AA3-9F8A-AF40-8299-1085122D43DF}" type="datetime1">
              <a:rPr lang="en-GB" smtClean="0"/>
              <a:t>06/04/2021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3F2DF3-3D58-7842-8895-729F07164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44CEDB-585D-7D4F-9B6E-164E97A87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3519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31EF7-898D-E740-BBEB-DAC17C90F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494" y="712893"/>
            <a:ext cx="2437168" cy="2495127"/>
          </a:xfrm>
        </p:spPr>
        <p:txBody>
          <a:bodyPr anchor="b"/>
          <a:lstStyle>
            <a:lvl1pPr>
              <a:defRPr sz="1983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6AA978-FFFA-A14E-8A6A-C4A76637CB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212497" y="1539652"/>
            <a:ext cx="3825478" cy="7599245"/>
          </a:xfrm>
        </p:spPr>
        <p:txBody>
          <a:bodyPr/>
          <a:lstStyle>
            <a:lvl1pPr marL="0" indent="0">
              <a:buNone/>
              <a:defRPr sz="1983"/>
            </a:lvl1pPr>
            <a:lvl2pPr marL="283373" indent="0">
              <a:buNone/>
              <a:defRPr sz="1735"/>
            </a:lvl2pPr>
            <a:lvl3pPr marL="566745" indent="0">
              <a:buNone/>
              <a:defRPr sz="1488"/>
            </a:lvl3pPr>
            <a:lvl4pPr marL="850118" indent="0">
              <a:buNone/>
              <a:defRPr sz="1240"/>
            </a:lvl4pPr>
            <a:lvl5pPr marL="1133490" indent="0">
              <a:buNone/>
              <a:defRPr sz="1240"/>
            </a:lvl5pPr>
            <a:lvl6pPr marL="1416863" indent="0">
              <a:buNone/>
              <a:defRPr sz="1240"/>
            </a:lvl6pPr>
            <a:lvl7pPr marL="1700235" indent="0">
              <a:buNone/>
              <a:defRPr sz="1240"/>
            </a:lvl7pPr>
            <a:lvl8pPr marL="1983608" indent="0">
              <a:buNone/>
              <a:defRPr sz="1240"/>
            </a:lvl8pPr>
            <a:lvl9pPr marL="2266980" indent="0">
              <a:buNone/>
              <a:defRPr sz="124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A975F3-B65E-2A4A-B251-543211A32C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0494" y="3208020"/>
            <a:ext cx="2437168" cy="5943254"/>
          </a:xfrm>
        </p:spPr>
        <p:txBody>
          <a:bodyPr/>
          <a:lstStyle>
            <a:lvl1pPr marL="0" indent="0">
              <a:buNone/>
              <a:defRPr sz="992"/>
            </a:lvl1pPr>
            <a:lvl2pPr marL="283373" indent="0">
              <a:buNone/>
              <a:defRPr sz="868"/>
            </a:lvl2pPr>
            <a:lvl3pPr marL="566745" indent="0">
              <a:buNone/>
              <a:defRPr sz="744"/>
            </a:lvl3pPr>
            <a:lvl4pPr marL="850118" indent="0">
              <a:buNone/>
              <a:defRPr sz="620"/>
            </a:lvl4pPr>
            <a:lvl5pPr marL="1133490" indent="0">
              <a:buNone/>
              <a:defRPr sz="620"/>
            </a:lvl5pPr>
            <a:lvl6pPr marL="1416863" indent="0">
              <a:buNone/>
              <a:defRPr sz="620"/>
            </a:lvl6pPr>
            <a:lvl7pPr marL="1700235" indent="0">
              <a:buNone/>
              <a:defRPr sz="620"/>
            </a:lvl7pPr>
            <a:lvl8pPr marL="1983608" indent="0">
              <a:buNone/>
              <a:defRPr sz="620"/>
            </a:lvl8pPr>
            <a:lvl9pPr marL="2266980" indent="0">
              <a:buNone/>
              <a:defRPr sz="62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98B1D5-53C7-3B46-84FC-C0797D851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1911A-2890-AC45-A933-DE904FDFCC64}" type="datetime1">
              <a:rPr lang="en-GB" smtClean="0"/>
              <a:t>06/04/2021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403C1F-91D4-8C4C-B403-4C4417731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B25563-B650-9648-84AA-E2DCCEAFF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4722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BB464-C979-0F4B-8978-8630ED584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C948DE-10C1-6041-A055-39F1C4EE7E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972673-D32D-2A48-8A96-533843B90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36956-541D-D64D-B3EC-6E12B8A4565B}" type="datetime1">
              <a:rPr lang="en-GB" smtClean="0"/>
              <a:t>06/04/2021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BDCEB0-EF6B-4141-B6B0-2ECF276A6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7B0209-8922-7F4D-B150-EE738EA84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93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178816-51E1-BA40-86D1-ACDF480F76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5407620" y="569325"/>
            <a:ext cx="1629370" cy="90621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0131F5-3E6E-5F4F-BBF4-DCC044F507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9509" y="569325"/>
            <a:ext cx="4793655" cy="90621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65017E-34D1-9645-8645-3703BB9BE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6BC80-7DB3-4943-9BEB-0BCB1918ED59}" type="datetime1">
              <a:rPr lang="en-GB" smtClean="0"/>
              <a:t>06/04/2021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AFF5EC-7C4F-FA48-8C76-94A319FAA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EE8723-7796-1A4B-8B5C-87605D88B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517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B1F976-6FB0-474D-A5B0-03082ADEA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10" y="569326"/>
            <a:ext cx="6517481" cy="2066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E13197-F91A-6C40-8536-32DBEC310C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9510" y="2846623"/>
            <a:ext cx="6517481" cy="6784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5A515-0EE1-C347-A04D-27BCA12082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9509" y="9911198"/>
            <a:ext cx="1700213" cy="5693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4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DE4BF0-857E-6049-B6DB-F80C1AD956BF}" type="datetime1">
              <a:rPr lang="en-GB" smtClean="0"/>
              <a:t>06/04/2021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2C81A1-63DD-D54B-8E40-12DC495AE2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03091" y="9911198"/>
            <a:ext cx="2550319" cy="5693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4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E8B92C-F15F-0E41-B773-FE552FDFE9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336778" y="9911198"/>
            <a:ext cx="1700213" cy="5693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4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625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hf hdr="0" ftr="0" dt="0"/>
  <p:txStyles>
    <p:titleStyle>
      <a:lvl1pPr algn="l" defTabSz="566745" rtl="0" eaLnBrk="1" latinLnBrk="0" hangingPunct="1">
        <a:lnSpc>
          <a:spcPct val="90000"/>
        </a:lnSpc>
        <a:spcBef>
          <a:spcPct val="0"/>
        </a:spcBef>
        <a:buNone/>
        <a:defRPr sz="272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41686" indent="-141686" algn="l" defTabSz="566745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1735" kern="1200">
          <a:solidFill>
            <a:schemeClr val="tx1"/>
          </a:solidFill>
          <a:latin typeface="+mn-lt"/>
          <a:ea typeface="+mn-ea"/>
          <a:cs typeface="+mn-cs"/>
        </a:defRPr>
      </a:lvl1pPr>
      <a:lvl2pPr marL="425059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08431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240" kern="1200">
          <a:solidFill>
            <a:schemeClr val="tx1"/>
          </a:solidFill>
          <a:latin typeface="+mn-lt"/>
          <a:ea typeface="+mn-ea"/>
          <a:cs typeface="+mn-cs"/>
        </a:defRPr>
      </a:lvl3pPr>
      <a:lvl4pPr marL="991804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6" kern="1200">
          <a:solidFill>
            <a:schemeClr val="tx1"/>
          </a:solidFill>
          <a:latin typeface="+mn-lt"/>
          <a:ea typeface="+mn-ea"/>
          <a:cs typeface="+mn-cs"/>
        </a:defRPr>
      </a:lvl4pPr>
      <a:lvl5pPr marL="1275177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6" kern="1200">
          <a:solidFill>
            <a:schemeClr val="tx1"/>
          </a:solidFill>
          <a:latin typeface="+mn-lt"/>
          <a:ea typeface="+mn-ea"/>
          <a:cs typeface="+mn-cs"/>
        </a:defRPr>
      </a:lvl5pPr>
      <a:lvl6pPr marL="1558549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6" kern="1200">
          <a:solidFill>
            <a:schemeClr val="tx1"/>
          </a:solidFill>
          <a:latin typeface="+mn-lt"/>
          <a:ea typeface="+mn-ea"/>
          <a:cs typeface="+mn-cs"/>
        </a:defRPr>
      </a:lvl6pPr>
      <a:lvl7pPr marL="1841922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6" kern="1200">
          <a:solidFill>
            <a:schemeClr val="tx1"/>
          </a:solidFill>
          <a:latin typeface="+mn-lt"/>
          <a:ea typeface="+mn-ea"/>
          <a:cs typeface="+mn-cs"/>
        </a:defRPr>
      </a:lvl7pPr>
      <a:lvl8pPr marL="2125294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6" kern="1200">
          <a:solidFill>
            <a:schemeClr val="tx1"/>
          </a:solidFill>
          <a:latin typeface="+mn-lt"/>
          <a:ea typeface="+mn-ea"/>
          <a:cs typeface="+mn-cs"/>
        </a:defRPr>
      </a:lvl8pPr>
      <a:lvl9pPr marL="2408667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1pPr>
      <a:lvl2pPr marL="283373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2pPr>
      <a:lvl3pPr marL="566745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3pPr>
      <a:lvl4pPr marL="850118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4pPr>
      <a:lvl5pPr marL="1133490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5pPr>
      <a:lvl6pPr marL="1416863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6pPr>
      <a:lvl7pPr marL="1700235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7pPr>
      <a:lvl8pPr marL="1983608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8pPr>
      <a:lvl9pPr marL="2266980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hyperlink" Target="http://www.facebook.com/thebalancecom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jp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.youtube.com/watch?v=zvpo0STisUI" TargetMode="External"/><Relationship Id="rId5" Type="http://schemas.openxmlformats.org/officeDocument/2006/relationships/hyperlink" Target="https://rotorvideos.com/" TargetMode="External"/><Relationship Id="rId4" Type="http://schemas.openxmlformats.org/officeDocument/2006/relationships/hyperlink" Target="http://www.youtube.com/watch?v=HJnea1umVK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rR4KoQrNWI" TargetMode="External"/><Relationship Id="rId2" Type="http://schemas.openxmlformats.org/officeDocument/2006/relationships/hyperlink" Target="https://drive.google.com/file/d/1qcV2-F5L0NssRSC-m7YTpAejv1bh1PAH/view?usp=sharin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g"/><Relationship Id="rId5" Type="http://schemas.openxmlformats.org/officeDocument/2006/relationships/hyperlink" Target="https://www.squarespace.com/" TargetMode="External"/><Relationship Id="rId4" Type="http://schemas.openxmlformats.org/officeDocument/2006/relationships/hyperlink" Target="https://drive.google.com/drive/folders/1WDmjOgPhIkGr_ErpbN4g-7GdTTHZmDrB?usp=sharin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media" Target="../media/media13.m4a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3.m4a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hyperlink" Target="http://downloads.bbc.co.uk/bbctrust/assets/files/pdf/our_work/music_radio/performance_anal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hyperlink" Target="https://www.instagram.com/p/CNJBGlYH-xb/?igshid=dyvwhggsm03c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.png"/><Relationship Id="rId5" Type="http://schemas.openxmlformats.org/officeDocument/2006/relationships/image" Target="../media/image11.jpg"/><Relationship Id="rId4" Type="http://schemas.openxmlformats.org/officeDocument/2006/relationships/hyperlink" Target="https://www.wordplaymagazine.com/blog-1/2021/3/23/fme-interview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1.png"/><Relationship Id="rId4" Type="http://schemas.openxmlformats.org/officeDocument/2006/relationships/hyperlink" Target="http://www.bbc.co.uk/programmes/articles/SYYQz3WNpBJFs6MrRcs0B5/how-do-i-get-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zvpo0STisUI" TargetMode="External"/><Relationship Id="rId3" Type="http://schemas.openxmlformats.org/officeDocument/2006/relationships/hyperlink" Target="http://www.thebalancecareers.com/indie-record-deals-assesing-the-pros-and-cons-2460376" TargetMode="External"/><Relationship Id="rId7" Type="http://schemas.openxmlformats.org/officeDocument/2006/relationships/hyperlink" Target="http://www.youtube.com/" TargetMode="External"/><Relationship Id="rId2" Type="http://schemas.openxmlformats.org/officeDocument/2006/relationships/hyperlink" Target="http://www.facebook.com/thebalance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wordplaymagazine.com/blog-1/2021/3/23/fme-interview" TargetMode="External"/><Relationship Id="rId5" Type="http://schemas.openxmlformats.org/officeDocument/2006/relationships/hyperlink" Target="http://www.instagram.com/p/CNJBGlYH-xb/?igshid=dyvwhggsm03c" TargetMode="External"/><Relationship Id="rId4" Type="http://schemas.openxmlformats.org/officeDocument/2006/relationships/hyperlink" Target="http://www.instagram.com/" TargetMode="External"/><Relationship Id="rId9" Type="http://schemas.openxmlformats.org/officeDocument/2006/relationships/hyperlink" Target="http://mobo.com/news/mobo-help-musicians-fund-announces-new-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sicthinktank.com/" TargetMode="External"/><Relationship Id="rId2" Type="http://schemas.openxmlformats.org/officeDocument/2006/relationships/hyperlink" Target="http://downloads.bbc.co.uk/bbctrust/assets/files/pdf/our_work/music_radio/performance_anal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medium.com/%40rubenfrasherweb/five-advantages-of-viral-videos-bbb6192fb344" TargetMode="External"/><Relationship Id="rId4" Type="http://schemas.openxmlformats.org/officeDocument/2006/relationships/hyperlink" Target="http://www.musicthinktank.com/blog/the-top-five-reasons-having-an-epk-is-importan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808C69-81ED-4ED0-A379-BCAE6AE0D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04184" y="390242"/>
            <a:ext cx="6748130" cy="3814487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2" name="object 2"/>
          <p:cNvSpPr txBox="1"/>
          <p:nvPr/>
        </p:nvSpPr>
        <p:spPr>
          <a:xfrm>
            <a:off x="600782" y="783586"/>
            <a:ext cx="6332844" cy="17824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1692910" marR="1024255" indent="-654685" algn="ctr" defTabSz="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5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Aston New </a:t>
            </a:r>
          </a:p>
          <a:p>
            <a:pPr marL="1692910" marR="1024255" indent="-654685" algn="ctr" defTabSz="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5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Student Number: </a:t>
            </a:r>
          </a:p>
          <a:p>
            <a:pPr marL="1692910" marR="1024255" indent="-654685" algn="ctr" defTabSz="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5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 Music Business </a:t>
            </a:r>
          </a:p>
          <a:p>
            <a:pPr marL="1692910" marR="1024255" indent="-654685" algn="ctr" defTabSz="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5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Lecturer: Tim Ferrone </a:t>
            </a:r>
          </a:p>
          <a:p>
            <a:pPr marL="1692910" marR="1024255" indent="-654685" algn="ctr" defTabSz="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5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marL="1692910" marR="1024255" indent="-654685" algn="ctr" defTabSz="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5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marL="1692910" marR="1024255" indent="-654685" algn="ctr" defTabSz="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5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C951BB9-2697-4653-A18B-32A9A2DFE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1330" y="2662377"/>
            <a:ext cx="5712072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ject 4"/>
          <p:cNvSpPr txBox="1">
            <a:spLocks noGrp="1"/>
          </p:cNvSpPr>
          <p:nvPr>
            <p:ph type="sldNum" sz="quarter" idx="12"/>
          </p:nvPr>
        </p:nvSpPr>
        <p:spPr>
          <a:xfrm>
            <a:off x="6364180" y="10253810"/>
            <a:ext cx="844638" cy="2217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fld id="{81D60167-4931-47E6-BA6A-407CBD079E47}" type="slidenum">
              <a:rPr lang="en-US" sz="900">
                <a:solidFill>
                  <a:schemeClr val="tx1"/>
                </a:solidFill>
              </a:rPr>
              <a:pPr defTabSz="457200">
                <a:lnSpc>
                  <a:spcPct val="90000"/>
                </a:lnSpc>
                <a:spcAft>
                  <a:spcPts val="600"/>
                </a:spcAft>
              </a:pPr>
              <a:t>1</a:t>
            </a:fld>
            <a:endParaRPr lang="en-US" sz="900">
              <a:solidFill>
                <a:schemeClr val="tx1"/>
              </a:solidFill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FAE1754-2BB0-C348-8D48-80973AD7C9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0379216"/>
              </p:ext>
            </p:extLst>
          </p:nvPr>
        </p:nvGraphicFramePr>
        <p:xfrm>
          <a:off x="318140" y="5870422"/>
          <a:ext cx="6920216" cy="3079793"/>
        </p:xfrm>
        <a:graphic>
          <a:graphicData uri="http://schemas.openxmlformats.org/drawingml/2006/table">
            <a:tbl>
              <a:tblPr firstRow="1" firstCol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6920216">
                  <a:extLst>
                    <a:ext uri="{9D8B030D-6E8A-4147-A177-3AD203B41FA5}">
                      <a16:colId xmlns:a16="http://schemas.microsoft.com/office/drawing/2014/main" val="3026716019"/>
                    </a:ext>
                  </a:extLst>
                </a:gridCol>
              </a:tblGrid>
              <a:tr h="1305692">
                <a:tc>
                  <a:txBody>
                    <a:bodyPr/>
                    <a:lstStyle/>
                    <a:p>
                      <a:pPr>
                        <a:spcBef>
                          <a:spcPts val="200"/>
                        </a:spcBef>
                      </a:pPr>
                      <a:r>
                        <a:rPr lang="en-GB" sz="3100" b="1" cap="none" spc="0">
                          <a:solidFill>
                            <a:schemeClr val="tx1"/>
                          </a:solidFill>
                          <a:effectLst/>
                        </a:rPr>
                        <a:t>Task Description</a:t>
                      </a:r>
                    </a:p>
                    <a:p>
                      <a:r>
                        <a:rPr lang="en-GB" sz="31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31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957" marR="319425" marT="35131" marB="263480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2446151"/>
                  </a:ext>
                </a:extLst>
              </a:tr>
              <a:tr h="1774101">
                <a:tc>
                  <a:txBody>
                    <a:bodyPr/>
                    <a:lstStyle/>
                    <a:p>
                      <a:r>
                        <a:rPr lang="en-GB" sz="2300" b="1" cap="none" spc="0" dirty="0">
                          <a:solidFill>
                            <a:schemeClr val="tx1"/>
                          </a:solidFill>
                          <a:effectLst/>
                        </a:rPr>
                        <a:t>Present the marketing strategy, marketing budget, marketing timeline and market analysis for an original artist’s album release campaign across all media.</a:t>
                      </a:r>
                      <a:endParaRPr lang="en-GB" sz="230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2957" marR="319425" marT="35131" marB="26348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7976883"/>
                  </a:ext>
                </a:extLst>
              </a:tr>
            </a:tbl>
          </a:graphicData>
        </a:graphic>
      </p:graphicFrame>
      <p:pic>
        <p:nvPicPr>
          <p:cNvPr id="8" name="Audio Recording 6 Apr 2021 at 16:34:59" descr="Audio Recording 6 Apr 2021 at 16:34:59">
            <a:hlinkClick r:id="" action="ppaction://media"/>
            <a:extLst>
              <a:ext uri="{FF2B5EF4-FFF2-40B4-BE49-F238E27FC236}">
                <a16:creationId xmlns:a16="http://schemas.microsoft.com/office/drawing/2014/main" id="{D0900451-C05C-6049-A8EC-65481A7E81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371848" y="9195612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60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2</a:t>
            </a:fld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D93E2E-3D61-FA4B-9C63-3CCF5AE0841B}"/>
              </a:ext>
            </a:extLst>
          </p:cNvPr>
          <p:cNvSpPr txBox="1"/>
          <p:nvPr/>
        </p:nvSpPr>
        <p:spPr>
          <a:xfrm>
            <a:off x="1298702" y="2984500"/>
            <a:ext cx="495909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Introduction</a:t>
            </a:r>
          </a:p>
          <a:p>
            <a:pPr algn="ctr"/>
            <a:r>
              <a:rPr lang="en-US" dirty="0"/>
              <a:t>  </a:t>
            </a:r>
          </a:p>
          <a:p>
            <a:pPr algn="ctr"/>
            <a:r>
              <a:rPr lang="en-US" dirty="0"/>
              <a:t>SWOT Analysis 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Objectives 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Audience 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Branding 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Marketing Strategy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Budget  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pPr marL="285750" indent="-285750">
              <a:buFontTx/>
              <a:buChar char="-"/>
            </a:pPr>
            <a:endParaRPr lang="en-US" dirty="0"/>
          </a:p>
        </p:txBody>
      </p:sp>
      <p:pic>
        <p:nvPicPr>
          <p:cNvPr id="5" name="Audio Recording 6 Apr 2021 at 16:37:11" descr="Audio Recording 6 Apr 2021 at 16:37:11">
            <a:hlinkClick r:id="" action="ppaction://media"/>
            <a:extLst>
              <a:ext uri="{FF2B5EF4-FFF2-40B4-BE49-F238E27FC236}">
                <a16:creationId xmlns:a16="http://schemas.microsoft.com/office/drawing/2014/main" id="{60E6E114-BFEE-F742-B315-863C4F637A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371850" y="8699500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2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3</a:t>
            </a:fld>
            <a:endParaRPr dirty="0"/>
          </a:p>
        </p:txBody>
      </p:sp>
      <p:sp>
        <p:nvSpPr>
          <p:cNvPr id="2" name="object 2"/>
          <p:cNvSpPr txBox="1"/>
          <p:nvPr/>
        </p:nvSpPr>
        <p:spPr>
          <a:xfrm>
            <a:off x="903922" y="988978"/>
            <a:ext cx="5748655" cy="920053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1400" spc="-40" dirty="0">
                <a:solidFill>
                  <a:srgbClr val="2E5395"/>
                </a:solidFill>
                <a:latin typeface="Arial"/>
                <a:cs typeface="Arial"/>
              </a:rPr>
              <a:t>Introduction</a:t>
            </a:r>
            <a:endParaRPr sz="14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0"/>
              </a:spcBef>
            </a:pPr>
            <a:endParaRPr sz="1400" dirty="0">
              <a:latin typeface="Arial"/>
              <a:cs typeface="Arial"/>
            </a:endParaRPr>
          </a:p>
          <a:p>
            <a:pPr marL="12700" marR="7620" algn="ctr">
              <a:lnSpc>
                <a:spcPct val="102000"/>
              </a:lnSpc>
            </a:pPr>
            <a:r>
              <a:rPr sz="1400" spc="-5" dirty="0">
                <a:latin typeface="Carlito"/>
                <a:cs typeface="Carlito"/>
              </a:rPr>
              <a:t>For this assignment, </a:t>
            </a:r>
            <a:r>
              <a:rPr sz="1400" dirty="0">
                <a:latin typeface="Carlito"/>
                <a:cs typeface="Carlito"/>
              </a:rPr>
              <a:t>I </a:t>
            </a:r>
            <a:r>
              <a:rPr sz="1400" spc="-5" dirty="0">
                <a:latin typeface="Carlito"/>
                <a:cs typeface="Carlito"/>
              </a:rPr>
              <a:t>will be detailing </a:t>
            </a:r>
            <a:r>
              <a:rPr sz="1400" dirty="0">
                <a:latin typeface="Carlito"/>
                <a:cs typeface="Carlito"/>
              </a:rPr>
              <a:t>a </a:t>
            </a:r>
            <a:r>
              <a:rPr sz="1400" spc="-5" dirty="0">
                <a:latin typeface="Carlito"/>
                <a:cs typeface="Carlito"/>
              </a:rPr>
              <a:t>marketing </a:t>
            </a:r>
            <a:r>
              <a:rPr sz="1400" spc="-10" dirty="0">
                <a:latin typeface="Carlito"/>
                <a:cs typeface="Carlito"/>
              </a:rPr>
              <a:t>plan </a:t>
            </a:r>
            <a:r>
              <a:rPr sz="1400" spc="-5" dirty="0">
                <a:latin typeface="Carlito"/>
                <a:cs typeface="Carlito"/>
              </a:rPr>
              <a:t>for </a:t>
            </a:r>
            <a:r>
              <a:rPr sz="1400" dirty="0">
                <a:latin typeface="Carlito"/>
                <a:cs typeface="Carlito"/>
              </a:rPr>
              <a:t>a </a:t>
            </a:r>
            <a:r>
              <a:rPr sz="1400" spc="-5" dirty="0">
                <a:latin typeface="Carlito"/>
                <a:cs typeface="Carlito"/>
              </a:rPr>
              <a:t>newly emerging Drill/Grime  </a:t>
            </a:r>
            <a:r>
              <a:rPr sz="1400" dirty="0">
                <a:latin typeface="Carlito"/>
                <a:cs typeface="Carlito"/>
              </a:rPr>
              <a:t>artist </a:t>
            </a:r>
            <a:r>
              <a:rPr sz="1400" spc="-5" dirty="0">
                <a:latin typeface="Carlito"/>
                <a:cs typeface="Carlito"/>
              </a:rPr>
              <a:t>named FME </a:t>
            </a:r>
            <a:r>
              <a:rPr sz="1400" dirty="0">
                <a:latin typeface="Carlito"/>
                <a:cs typeface="Carlito"/>
              </a:rPr>
              <a:t>from </a:t>
            </a:r>
            <a:r>
              <a:rPr sz="1400" spc="-5" dirty="0">
                <a:latin typeface="Carlito"/>
                <a:cs typeface="Carlito"/>
              </a:rPr>
              <a:t>North London, England </a:t>
            </a:r>
            <a:r>
              <a:rPr sz="1400" spc="-10" dirty="0">
                <a:latin typeface="Carlito"/>
                <a:cs typeface="Carlito"/>
              </a:rPr>
              <a:t>but </a:t>
            </a:r>
            <a:r>
              <a:rPr sz="1400" spc="-5" dirty="0">
                <a:latin typeface="Carlito"/>
                <a:cs typeface="Carlito"/>
              </a:rPr>
              <a:t>of Sierra Leonean descent. </a:t>
            </a:r>
            <a:r>
              <a:rPr sz="1400" dirty="0">
                <a:latin typeface="Carlito"/>
                <a:cs typeface="Carlito"/>
              </a:rPr>
              <a:t>I </a:t>
            </a:r>
            <a:r>
              <a:rPr sz="1400" spc="-5" dirty="0">
                <a:latin typeface="Carlito"/>
                <a:cs typeface="Carlito"/>
              </a:rPr>
              <a:t>will </a:t>
            </a:r>
            <a:r>
              <a:rPr sz="1400" dirty="0">
                <a:latin typeface="Carlito"/>
                <a:cs typeface="Carlito"/>
              </a:rPr>
              <a:t>oversee,  </a:t>
            </a:r>
            <a:r>
              <a:rPr sz="1400" spc="-5" dirty="0">
                <a:latin typeface="Carlito"/>
                <a:cs typeface="Carlito"/>
              </a:rPr>
              <a:t>contribute and </a:t>
            </a:r>
            <a:r>
              <a:rPr sz="1400" dirty="0">
                <a:latin typeface="Carlito"/>
                <a:cs typeface="Carlito"/>
              </a:rPr>
              <a:t>advise </a:t>
            </a:r>
            <a:r>
              <a:rPr sz="1400" spc="-5" dirty="0">
                <a:latin typeface="Carlito"/>
                <a:cs typeface="Carlito"/>
              </a:rPr>
              <a:t>on aspects such </a:t>
            </a:r>
            <a:r>
              <a:rPr sz="1400" dirty="0">
                <a:latin typeface="Carlito"/>
                <a:cs typeface="Carlito"/>
              </a:rPr>
              <a:t>as artist </a:t>
            </a:r>
            <a:r>
              <a:rPr sz="1400" spc="-5" dirty="0">
                <a:latin typeface="Carlito"/>
                <a:cs typeface="Carlito"/>
              </a:rPr>
              <a:t>objectives and goals, analysis of the audience  and market, branding, EPK, marketing strategy </a:t>
            </a:r>
            <a:r>
              <a:rPr sz="1400" dirty="0">
                <a:latin typeface="Carlito"/>
                <a:cs typeface="Carlito"/>
              </a:rPr>
              <a:t>&amp; </a:t>
            </a:r>
            <a:r>
              <a:rPr sz="1400" spc="-10" dirty="0">
                <a:latin typeface="Carlito"/>
                <a:cs typeface="Carlito"/>
              </a:rPr>
              <a:t>timeline </a:t>
            </a:r>
            <a:r>
              <a:rPr sz="1400" spc="-5" dirty="0">
                <a:latin typeface="Carlito"/>
                <a:cs typeface="Carlito"/>
              </a:rPr>
              <a:t>for the </a:t>
            </a:r>
            <a:r>
              <a:rPr sz="1400" dirty="0">
                <a:latin typeface="Carlito"/>
                <a:cs typeface="Carlito"/>
              </a:rPr>
              <a:t>pre-release/release </a:t>
            </a:r>
            <a:r>
              <a:rPr sz="1400" spc="-5" dirty="0">
                <a:latin typeface="Carlito"/>
                <a:cs typeface="Carlito"/>
              </a:rPr>
              <a:t>day  and post-production of his introductory single ‘Unruly </a:t>
            </a:r>
            <a:r>
              <a:rPr sz="1400" spc="-10" dirty="0">
                <a:latin typeface="Carlito"/>
                <a:cs typeface="Carlito"/>
              </a:rPr>
              <a:t>‘coming</a:t>
            </a:r>
            <a:r>
              <a:rPr sz="1400" spc="60" dirty="0">
                <a:latin typeface="Carlito"/>
                <a:cs typeface="Carlito"/>
              </a:rPr>
              <a:t> </a:t>
            </a:r>
            <a:r>
              <a:rPr sz="1400" spc="-5" dirty="0">
                <a:latin typeface="Carlito"/>
                <a:cs typeface="Carlito"/>
              </a:rPr>
              <a:t>out….</a:t>
            </a:r>
            <a:endParaRPr sz="1400" dirty="0">
              <a:latin typeface="Carlito"/>
              <a:cs typeface="Carlito"/>
            </a:endParaRPr>
          </a:p>
          <a:p>
            <a:pPr marL="12700" algn="ctr">
              <a:lnSpc>
                <a:spcPct val="100000"/>
              </a:lnSpc>
              <a:spcBef>
                <a:spcPts val="10"/>
              </a:spcBef>
            </a:pPr>
            <a:r>
              <a:rPr sz="1400" spc="-5" dirty="0">
                <a:latin typeface="Carlito"/>
                <a:cs typeface="Carlito"/>
              </a:rPr>
              <a:t>FME </a:t>
            </a:r>
            <a:r>
              <a:rPr sz="1400" dirty="0">
                <a:latin typeface="Carlito"/>
                <a:cs typeface="Carlito"/>
              </a:rPr>
              <a:t>is an </a:t>
            </a:r>
            <a:r>
              <a:rPr sz="1400" spc="-5" dirty="0">
                <a:latin typeface="Carlito"/>
                <a:cs typeface="Carlito"/>
              </a:rPr>
              <a:t>unsigned independent </a:t>
            </a:r>
            <a:r>
              <a:rPr sz="1400" dirty="0">
                <a:latin typeface="Carlito"/>
                <a:cs typeface="Carlito"/>
              </a:rPr>
              <a:t>artist </a:t>
            </a:r>
            <a:r>
              <a:rPr sz="1400" spc="-5" dirty="0">
                <a:latin typeface="Carlito"/>
                <a:cs typeface="Carlito"/>
              </a:rPr>
              <a:t>‘Arguably although the independent route may</a:t>
            </a:r>
            <a:r>
              <a:rPr sz="1400" spc="65" dirty="0">
                <a:latin typeface="Carlito"/>
                <a:cs typeface="Carlito"/>
              </a:rPr>
              <a:t> </a:t>
            </a:r>
            <a:r>
              <a:rPr sz="1400" spc="-5" dirty="0">
                <a:latin typeface="Carlito"/>
                <a:cs typeface="Carlito"/>
              </a:rPr>
              <a:t>be</a:t>
            </a:r>
            <a:endParaRPr sz="1400" dirty="0">
              <a:latin typeface="Carlito"/>
              <a:cs typeface="Carlito"/>
            </a:endParaRPr>
          </a:p>
          <a:p>
            <a:pPr marL="12700" marR="5080" algn="ctr">
              <a:lnSpc>
                <a:spcPct val="101899"/>
              </a:lnSpc>
              <a:spcBef>
                <a:spcPts val="10"/>
              </a:spcBef>
            </a:pPr>
            <a:r>
              <a:rPr sz="1400" spc="-5" dirty="0">
                <a:latin typeface="Carlito"/>
                <a:cs typeface="Carlito"/>
              </a:rPr>
              <a:t>deemed </a:t>
            </a:r>
            <a:r>
              <a:rPr sz="1400" dirty="0">
                <a:latin typeface="Carlito"/>
                <a:cs typeface="Carlito"/>
              </a:rPr>
              <a:t>as </a:t>
            </a:r>
            <a:r>
              <a:rPr sz="1400" spc="-5" dirty="0">
                <a:latin typeface="Carlito"/>
                <a:cs typeface="Carlito"/>
              </a:rPr>
              <a:t>not the </a:t>
            </a:r>
            <a:r>
              <a:rPr sz="1400" dirty="0">
                <a:latin typeface="Carlito"/>
                <a:cs typeface="Carlito"/>
              </a:rPr>
              <a:t>easiest </a:t>
            </a:r>
            <a:r>
              <a:rPr sz="1400" spc="-5" dirty="0">
                <a:latin typeface="Carlito"/>
                <a:cs typeface="Carlito"/>
              </a:rPr>
              <a:t>mainly </a:t>
            </a:r>
            <a:r>
              <a:rPr sz="1400" dirty="0">
                <a:latin typeface="Carlito"/>
                <a:cs typeface="Carlito"/>
              </a:rPr>
              <a:t>to </a:t>
            </a:r>
            <a:r>
              <a:rPr sz="1400" spc="-5" dirty="0">
                <a:latin typeface="Carlito"/>
                <a:cs typeface="Carlito"/>
              </a:rPr>
              <a:t>fund’s. (https://</a:t>
            </a:r>
            <a:r>
              <a:rPr sz="1400" spc="-5" dirty="0">
                <a:latin typeface="Carlito"/>
                <a:cs typeface="Carlito"/>
                <a:hlinkClick r:id="rId4"/>
              </a:rPr>
              <a:t>www.facebook.com/thebalancecom, </a:t>
            </a:r>
            <a:r>
              <a:rPr sz="1400" spc="-5" dirty="0">
                <a:latin typeface="Carlito"/>
                <a:cs typeface="Carlito"/>
              </a:rPr>
              <a:t> </a:t>
            </a:r>
            <a:r>
              <a:rPr sz="1400" spc="-10" dirty="0">
                <a:latin typeface="Carlito"/>
                <a:cs typeface="Carlito"/>
              </a:rPr>
              <a:t>2019) </a:t>
            </a:r>
            <a:r>
              <a:rPr sz="1400" dirty="0">
                <a:latin typeface="Carlito"/>
                <a:cs typeface="Carlito"/>
              </a:rPr>
              <a:t>I </a:t>
            </a:r>
            <a:r>
              <a:rPr sz="1400" spc="-5" dirty="0">
                <a:latin typeface="Carlito"/>
                <a:cs typeface="Carlito"/>
              </a:rPr>
              <a:t>think </a:t>
            </a:r>
            <a:r>
              <a:rPr sz="1400" dirty="0">
                <a:latin typeface="Carlito"/>
                <a:cs typeface="Carlito"/>
              </a:rPr>
              <a:t>efforts to </a:t>
            </a:r>
            <a:r>
              <a:rPr sz="1400" spc="-5" dirty="0">
                <a:latin typeface="Carlito"/>
                <a:cs typeface="Carlito"/>
              </a:rPr>
              <a:t>focus on </a:t>
            </a:r>
            <a:r>
              <a:rPr sz="1400" dirty="0">
                <a:latin typeface="Carlito"/>
                <a:cs typeface="Carlito"/>
              </a:rPr>
              <a:t>an </a:t>
            </a:r>
            <a:r>
              <a:rPr sz="1400" spc="-5" dirty="0">
                <a:latin typeface="Carlito"/>
                <a:cs typeface="Carlito"/>
              </a:rPr>
              <a:t>acute </a:t>
            </a:r>
            <a:r>
              <a:rPr sz="1400" dirty="0">
                <a:latin typeface="Carlito"/>
                <a:cs typeface="Carlito"/>
              </a:rPr>
              <a:t>strategy </a:t>
            </a:r>
            <a:r>
              <a:rPr sz="1400" spc="-5" dirty="0">
                <a:latin typeface="Carlito"/>
                <a:cs typeface="Carlito"/>
              </a:rPr>
              <a:t>will </a:t>
            </a:r>
            <a:r>
              <a:rPr sz="1400" dirty="0">
                <a:latin typeface="Carlito"/>
                <a:cs typeface="Carlito"/>
              </a:rPr>
              <a:t>leave </a:t>
            </a:r>
            <a:r>
              <a:rPr sz="1400" spc="-5" dirty="0">
                <a:latin typeface="Carlito"/>
                <a:cs typeface="Carlito"/>
              </a:rPr>
              <a:t>no room for </a:t>
            </a:r>
            <a:r>
              <a:rPr sz="1400" dirty="0">
                <a:latin typeface="Carlito"/>
                <a:cs typeface="Carlito"/>
              </a:rPr>
              <a:t>error. </a:t>
            </a:r>
            <a:r>
              <a:rPr sz="1400" spc="-5" dirty="0">
                <a:latin typeface="Carlito"/>
                <a:cs typeface="Carlito"/>
              </a:rPr>
              <a:t>Following this  marketing plan, </a:t>
            </a:r>
            <a:r>
              <a:rPr sz="1400" dirty="0">
                <a:latin typeface="Carlito"/>
                <a:cs typeface="Carlito"/>
              </a:rPr>
              <a:t>I </a:t>
            </a:r>
            <a:r>
              <a:rPr sz="1400" spc="-5" dirty="0">
                <a:latin typeface="Carlito"/>
                <a:cs typeface="Carlito"/>
              </a:rPr>
              <a:t>will detail going forward intentions for the U.K. </a:t>
            </a:r>
            <a:r>
              <a:rPr sz="1400" dirty="0">
                <a:latin typeface="Carlito"/>
                <a:cs typeface="Carlito"/>
              </a:rPr>
              <a:t>&amp; </a:t>
            </a:r>
            <a:r>
              <a:rPr sz="1400" spc="-5" dirty="0">
                <a:latin typeface="Carlito"/>
                <a:cs typeface="Carlito"/>
              </a:rPr>
              <a:t>European </a:t>
            </a:r>
            <a:r>
              <a:rPr sz="1400" dirty="0">
                <a:latin typeface="Carlito"/>
                <a:cs typeface="Carlito"/>
              </a:rPr>
              <a:t>and </a:t>
            </a:r>
            <a:r>
              <a:rPr sz="1400" spc="-5" dirty="0">
                <a:latin typeface="Carlito"/>
                <a:cs typeface="Carlito"/>
              </a:rPr>
              <a:t>plans </a:t>
            </a:r>
            <a:r>
              <a:rPr sz="1400" dirty="0">
                <a:latin typeface="Carlito"/>
                <a:cs typeface="Carlito"/>
              </a:rPr>
              <a:t>to  release an</a:t>
            </a:r>
            <a:r>
              <a:rPr sz="1400" spc="-5" dirty="0">
                <a:latin typeface="Carlito"/>
                <a:cs typeface="Carlito"/>
              </a:rPr>
              <a:t> album.</a:t>
            </a:r>
            <a:endParaRPr sz="1400" dirty="0">
              <a:latin typeface="Carlito"/>
              <a:cs typeface="Carlito"/>
            </a:endParaRPr>
          </a:p>
          <a:p>
            <a:pPr algn="ctr">
              <a:lnSpc>
                <a:spcPct val="100000"/>
              </a:lnSpc>
              <a:spcBef>
                <a:spcPts val="50"/>
              </a:spcBef>
            </a:pPr>
            <a:endParaRPr sz="1400" dirty="0">
              <a:latin typeface="Carlito"/>
              <a:cs typeface="Carlito"/>
            </a:endParaRPr>
          </a:p>
          <a:p>
            <a:pPr marL="12700" algn="ctr">
              <a:lnSpc>
                <a:spcPct val="100000"/>
              </a:lnSpc>
            </a:pPr>
            <a:r>
              <a:rPr sz="1400" spc="-35" dirty="0">
                <a:solidFill>
                  <a:srgbClr val="2E5395"/>
                </a:solidFill>
                <a:latin typeface="Arial"/>
                <a:cs typeface="Arial"/>
              </a:rPr>
              <a:t>Introduction </a:t>
            </a:r>
            <a:r>
              <a:rPr sz="1400" spc="-20" dirty="0">
                <a:solidFill>
                  <a:srgbClr val="2E5395"/>
                </a:solidFill>
                <a:latin typeface="Arial"/>
                <a:cs typeface="Arial"/>
              </a:rPr>
              <a:t>of</a:t>
            </a:r>
            <a:r>
              <a:rPr sz="1400" spc="-114" dirty="0">
                <a:solidFill>
                  <a:srgbClr val="2E5395"/>
                </a:solidFill>
                <a:latin typeface="Arial"/>
                <a:cs typeface="Arial"/>
              </a:rPr>
              <a:t> </a:t>
            </a:r>
            <a:r>
              <a:rPr sz="1400" spc="-175" dirty="0">
                <a:solidFill>
                  <a:srgbClr val="2E5395"/>
                </a:solidFill>
                <a:latin typeface="Arial"/>
                <a:cs typeface="Arial"/>
              </a:rPr>
              <a:t>FME</a:t>
            </a:r>
            <a:endParaRPr sz="1400" dirty="0">
              <a:latin typeface="Arial"/>
              <a:cs typeface="Arial"/>
            </a:endParaRPr>
          </a:p>
          <a:p>
            <a:pPr marL="12700" marR="248285" algn="ctr">
              <a:lnSpc>
                <a:spcPct val="100699"/>
              </a:lnSpc>
              <a:spcBef>
                <a:spcPts val="45"/>
              </a:spcBef>
            </a:pPr>
            <a:r>
              <a:rPr sz="1400" spc="-5" dirty="0">
                <a:latin typeface="Carlito"/>
                <a:cs typeface="Carlito"/>
              </a:rPr>
              <a:t>FME </a:t>
            </a:r>
            <a:r>
              <a:rPr sz="1400" dirty="0">
                <a:latin typeface="Carlito"/>
                <a:cs typeface="Carlito"/>
              </a:rPr>
              <a:t>is a British </a:t>
            </a:r>
            <a:r>
              <a:rPr sz="1400" spc="-5" dirty="0">
                <a:latin typeface="Carlito"/>
                <a:cs typeface="Carlito"/>
              </a:rPr>
              <a:t>rapper and songwriter </a:t>
            </a:r>
            <a:r>
              <a:rPr sz="1400" spc="-10" dirty="0">
                <a:latin typeface="Carlito"/>
                <a:cs typeface="Carlito"/>
              </a:rPr>
              <a:t>who </a:t>
            </a:r>
            <a:r>
              <a:rPr sz="1400" spc="-5" dirty="0">
                <a:latin typeface="Carlito"/>
                <a:cs typeface="Carlito"/>
              </a:rPr>
              <a:t>was born and </a:t>
            </a:r>
            <a:r>
              <a:rPr sz="1400" dirty="0">
                <a:latin typeface="Carlito"/>
                <a:cs typeface="Carlito"/>
              </a:rPr>
              <a:t>grew </a:t>
            </a:r>
            <a:r>
              <a:rPr sz="1400" spc="-5" dirty="0">
                <a:latin typeface="Carlito"/>
                <a:cs typeface="Carlito"/>
              </a:rPr>
              <a:t>up </a:t>
            </a:r>
            <a:r>
              <a:rPr sz="1400" dirty="0">
                <a:latin typeface="Carlito"/>
                <a:cs typeface="Carlito"/>
              </a:rPr>
              <a:t>in </a:t>
            </a:r>
            <a:r>
              <a:rPr sz="1400" spc="-5" dirty="0">
                <a:latin typeface="Carlito"/>
                <a:cs typeface="Carlito"/>
              </a:rPr>
              <a:t>the heart of Hoxton  N1, London.</a:t>
            </a:r>
            <a:endParaRPr sz="1400" dirty="0">
              <a:latin typeface="Carlito"/>
              <a:cs typeface="Carlito"/>
            </a:endParaRPr>
          </a:p>
          <a:p>
            <a:pPr marL="12700" marR="168910" algn="ctr">
              <a:lnSpc>
                <a:spcPct val="101600"/>
              </a:lnSpc>
              <a:spcBef>
                <a:spcPts val="15"/>
              </a:spcBef>
            </a:pPr>
            <a:r>
              <a:rPr sz="1400" spc="-5" dirty="0">
                <a:latin typeface="Carlito"/>
                <a:cs typeface="Carlito"/>
              </a:rPr>
              <a:t>His excursion </a:t>
            </a:r>
            <a:r>
              <a:rPr sz="1400" spc="-10" dirty="0">
                <a:latin typeface="Carlito"/>
                <a:cs typeface="Carlito"/>
              </a:rPr>
              <a:t>commenced </a:t>
            </a:r>
            <a:r>
              <a:rPr sz="1400" dirty="0">
                <a:latin typeface="Carlito"/>
                <a:cs typeface="Carlito"/>
              </a:rPr>
              <a:t>at a young age </a:t>
            </a:r>
            <a:r>
              <a:rPr sz="1400" spc="-5" dirty="0">
                <a:latin typeface="Carlito"/>
                <a:cs typeface="Carlito"/>
              </a:rPr>
              <a:t>when he received </a:t>
            </a:r>
            <a:r>
              <a:rPr sz="1400" dirty="0">
                <a:latin typeface="Carlito"/>
                <a:cs typeface="Carlito"/>
              </a:rPr>
              <a:t>a </a:t>
            </a:r>
            <a:r>
              <a:rPr sz="1400" spc="-5" dirty="0">
                <a:latin typeface="Carlito"/>
                <a:cs typeface="Carlito"/>
              </a:rPr>
              <a:t>keyboard, sparking his  interest </a:t>
            </a:r>
            <a:r>
              <a:rPr sz="1400" dirty="0">
                <a:latin typeface="Carlito"/>
                <a:cs typeface="Carlito"/>
              </a:rPr>
              <a:t>in </a:t>
            </a:r>
            <a:r>
              <a:rPr sz="1400" spc="-5" dirty="0">
                <a:latin typeface="Carlito"/>
                <a:cs typeface="Carlito"/>
              </a:rPr>
              <a:t>music. From this </a:t>
            </a:r>
            <a:r>
              <a:rPr sz="1400" dirty="0">
                <a:latin typeface="Carlito"/>
                <a:cs typeface="Carlito"/>
              </a:rPr>
              <a:t>moment </a:t>
            </a:r>
            <a:r>
              <a:rPr sz="1400" spc="-10" dirty="0">
                <a:latin typeface="Carlito"/>
                <a:cs typeface="Carlito"/>
              </a:rPr>
              <a:t>on, </a:t>
            </a:r>
            <a:r>
              <a:rPr sz="1400" spc="-5" dirty="0">
                <a:latin typeface="Carlito"/>
                <a:cs typeface="Carlito"/>
              </a:rPr>
              <a:t>he </a:t>
            </a:r>
            <a:r>
              <a:rPr sz="1400" dirty="0">
                <a:latin typeface="Carlito"/>
                <a:cs typeface="Carlito"/>
              </a:rPr>
              <a:t>began </a:t>
            </a:r>
            <a:r>
              <a:rPr sz="1400" spc="10" dirty="0">
                <a:latin typeface="Carlito"/>
                <a:cs typeface="Carlito"/>
              </a:rPr>
              <a:t>to </a:t>
            </a:r>
            <a:r>
              <a:rPr sz="1400" spc="-5" dirty="0">
                <a:latin typeface="Carlito"/>
                <a:cs typeface="Carlito"/>
              </a:rPr>
              <a:t>showcase his </a:t>
            </a:r>
            <a:r>
              <a:rPr sz="1400" dirty="0">
                <a:latin typeface="Carlito"/>
                <a:cs typeface="Carlito"/>
              </a:rPr>
              <a:t>flair </a:t>
            </a:r>
            <a:r>
              <a:rPr sz="1400" spc="-5" dirty="0">
                <a:latin typeface="Carlito"/>
                <a:cs typeface="Carlito"/>
              </a:rPr>
              <a:t>on </a:t>
            </a:r>
            <a:r>
              <a:rPr sz="1400" dirty="0">
                <a:latin typeface="Carlito"/>
                <a:cs typeface="Carlito"/>
              </a:rPr>
              <a:t>stages at talent  </a:t>
            </a:r>
            <a:r>
              <a:rPr sz="1400" spc="-5" dirty="0">
                <a:latin typeface="Carlito"/>
                <a:cs typeface="Carlito"/>
              </a:rPr>
              <a:t>shows. </a:t>
            </a:r>
            <a:r>
              <a:rPr sz="1400" dirty="0">
                <a:latin typeface="Carlito"/>
                <a:cs typeface="Carlito"/>
              </a:rPr>
              <a:t>His skill lyrically </a:t>
            </a:r>
            <a:r>
              <a:rPr sz="1400" spc="-5" dirty="0">
                <a:latin typeface="Carlito"/>
                <a:cs typeface="Carlito"/>
              </a:rPr>
              <a:t>soon came </a:t>
            </a:r>
            <a:r>
              <a:rPr sz="1400" dirty="0">
                <a:latin typeface="Carlito"/>
                <a:cs typeface="Carlito"/>
              </a:rPr>
              <a:t>to </a:t>
            </a:r>
            <a:r>
              <a:rPr sz="1400" spc="-5" dirty="0">
                <a:latin typeface="Carlito"/>
                <a:cs typeface="Carlito"/>
              </a:rPr>
              <a:t>light </a:t>
            </a:r>
            <a:r>
              <a:rPr sz="1400" dirty="0">
                <a:latin typeface="Carlito"/>
                <a:cs typeface="Carlito"/>
              </a:rPr>
              <a:t>at </a:t>
            </a:r>
            <a:r>
              <a:rPr sz="1400" spc="-5" dirty="0">
                <a:latin typeface="Carlito"/>
                <a:cs typeface="Carlito"/>
              </a:rPr>
              <a:t>many open mic</a:t>
            </a:r>
            <a:r>
              <a:rPr sz="1400" spc="5" dirty="0">
                <a:latin typeface="Carlito"/>
                <a:cs typeface="Carlito"/>
              </a:rPr>
              <a:t> </a:t>
            </a:r>
            <a:r>
              <a:rPr sz="1400" spc="-5" dirty="0">
                <a:latin typeface="Carlito"/>
                <a:cs typeface="Carlito"/>
              </a:rPr>
              <a:t>nights.</a:t>
            </a:r>
            <a:endParaRPr sz="1400" dirty="0">
              <a:latin typeface="Carlito"/>
              <a:cs typeface="Carlito"/>
            </a:endParaRPr>
          </a:p>
          <a:p>
            <a:pPr algn="ctr">
              <a:lnSpc>
                <a:spcPct val="100000"/>
              </a:lnSpc>
              <a:spcBef>
                <a:spcPts val="30"/>
              </a:spcBef>
            </a:pPr>
            <a:endParaRPr sz="1400" dirty="0">
              <a:latin typeface="Carlito"/>
              <a:cs typeface="Carlito"/>
            </a:endParaRPr>
          </a:p>
          <a:p>
            <a:pPr marL="12700" marR="29845" algn="ctr">
              <a:lnSpc>
                <a:spcPct val="101800"/>
              </a:lnSpc>
            </a:pPr>
            <a:r>
              <a:rPr sz="1400" spc="-5" dirty="0">
                <a:latin typeface="Carlito"/>
                <a:cs typeface="Carlito"/>
              </a:rPr>
              <a:t>FME’s parents </a:t>
            </a:r>
            <a:r>
              <a:rPr sz="1400" dirty="0">
                <a:latin typeface="Carlito"/>
                <a:cs typeface="Carlito"/>
              </a:rPr>
              <a:t>are </a:t>
            </a:r>
            <a:r>
              <a:rPr sz="1400" spc="-5" dirty="0">
                <a:latin typeface="Carlito"/>
                <a:cs typeface="Carlito"/>
              </a:rPr>
              <a:t>both </a:t>
            </a:r>
            <a:r>
              <a:rPr sz="1400" dirty="0">
                <a:latin typeface="Carlito"/>
                <a:cs typeface="Carlito"/>
              </a:rPr>
              <a:t>from </a:t>
            </a:r>
            <a:r>
              <a:rPr sz="1400" spc="-5" dirty="0">
                <a:latin typeface="Carlito"/>
                <a:cs typeface="Carlito"/>
              </a:rPr>
              <a:t>Sierra Leone, meaning that throughout his time he has spent </a:t>
            </a:r>
            <a:r>
              <a:rPr sz="1400" dirty="0">
                <a:latin typeface="Carlito"/>
                <a:cs typeface="Carlito"/>
              </a:rPr>
              <a:t>a  </a:t>
            </a:r>
            <a:r>
              <a:rPr sz="1400" spc="-5" dirty="0">
                <a:latin typeface="Carlito"/>
                <a:cs typeface="Carlito"/>
              </a:rPr>
              <a:t>lot of </a:t>
            </a:r>
            <a:r>
              <a:rPr sz="1400" dirty="0">
                <a:latin typeface="Carlito"/>
                <a:cs typeface="Carlito"/>
              </a:rPr>
              <a:t>years </a:t>
            </a:r>
            <a:r>
              <a:rPr sz="1400" spc="-5" dirty="0">
                <a:latin typeface="Carlito"/>
                <a:cs typeface="Carlito"/>
              </a:rPr>
              <a:t>going back and </a:t>
            </a:r>
            <a:r>
              <a:rPr sz="1400" dirty="0">
                <a:latin typeface="Carlito"/>
                <a:cs typeface="Carlito"/>
              </a:rPr>
              <a:t>forth </a:t>
            </a:r>
            <a:r>
              <a:rPr sz="1400" spc="-5" dirty="0">
                <a:latin typeface="Carlito"/>
                <a:cs typeface="Carlito"/>
              </a:rPr>
              <a:t>between </a:t>
            </a:r>
            <a:r>
              <a:rPr sz="1400" spc="-10" dirty="0">
                <a:latin typeface="Carlito"/>
                <a:cs typeface="Carlito"/>
              </a:rPr>
              <a:t>London </a:t>
            </a:r>
            <a:r>
              <a:rPr sz="1400" dirty="0">
                <a:latin typeface="Carlito"/>
                <a:cs typeface="Carlito"/>
              </a:rPr>
              <a:t>and </a:t>
            </a:r>
            <a:r>
              <a:rPr sz="1400" spc="-5" dirty="0">
                <a:latin typeface="Carlito"/>
                <a:cs typeface="Carlito"/>
              </a:rPr>
              <a:t>Sierra Leone. This has </a:t>
            </a:r>
            <a:r>
              <a:rPr sz="1400" dirty="0">
                <a:latin typeface="Carlito"/>
                <a:cs typeface="Carlito"/>
              </a:rPr>
              <a:t>led to a </a:t>
            </a:r>
            <a:r>
              <a:rPr sz="1400" spc="-5" dirty="0">
                <a:latin typeface="Carlito"/>
                <a:cs typeface="Carlito"/>
              </a:rPr>
              <a:t>wide  </a:t>
            </a:r>
            <a:r>
              <a:rPr sz="1400" dirty="0">
                <a:latin typeface="Carlito"/>
                <a:cs typeface="Carlito"/>
              </a:rPr>
              <a:t>array </a:t>
            </a:r>
            <a:r>
              <a:rPr sz="1400" spc="-5" dirty="0">
                <a:latin typeface="Carlito"/>
                <a:cs typeface="Carlito"/>
              </a:rPr>
              <a:t>of experiences growing up </a:t>
            </a:r>
            <a:r>
              <a:rPr sz="1400" dirty="0">
                <a:latin typeface="Carlito"/>
                <a:cs typeface="Carlito"/>
              </a:rPr>
              <a:t>in </a:t>
            </a:r>
            <a:r>
              <a:rPr sz="1400" spc="-5" dirty="0">
                <a:latin typeface="Carlito"/>
                <a:cs typeface="Carlito"/>
              </a:rPr>
              <a:t>these two </a:t>
            </a:r>
            <a:r>
              <a:rPr sz="1400" dirty="0">
                <a:latin typeface="Carlito"/>
                <a:cs typeface="Carlito"/>
              </a:rPr>
              <a:t>very different </a:t>
            </a:r>
            <a:r>
              <a:rPr sz="1400" spc="-5" dirty="0">
                <a:latin typeface="Carlito"/>
                <a:cs typeface="Carlito"/>
              </a:rPr>
              <a:t>locations. Much of FME’s  </a:t>
            </a:r>
            <a:r>
              <a:rPr sz="1400" dirty="0">
                <a:latin typeface="Carlito"/>
                <a:cs typeface="Carlito"/>
              </a:rPr>
              <a:t>artistry is relaying </a:t>
            </a:r>
            <a:r>
              <a:rPr sz="1400" spc="-5" dirty="0">
                <a:latin typeface="Carlito"/>
                <a:cs typeface="Carlito"/>
              </a:rPr>
              <a:t>stories and situations involving these </a:t>
            </a:r>
            <a:r>
              <a:rPr sz="1400" dirty="0">
                <a:latin typeface="Carlito"/>
                <a:cs typeface="Carlito"/>
              </a:rPr>
              <a:t>areas </a:t>
            </a:r>
            <a:r>
              <a:rPr sz="1400" spc="-5" dirty="0">
                <a:latin typeface="Carlito"/>
                <a:cs typeface="Carlito"/>
              </a:rPr>
              <a:t>through his music. </a:t>
            </a:r>
            <a:r>
              <a:rPr sz="1400" dirty="0">
                <a:latin typeface="Carlito"/>
                <a:cs typeface="Carlito"/>
              </a:rPr>
              <a:t>He is  </a:t>
            </a:r>
            <a:r>
              <a:rPr sz="1400" spc="-5" dirty="0">
                <a:latin typeface="Carlito"/>
                <a:cs typeface="Carlito"/>
              </a:rPr>
              <a:t>extremely connected </a:t>
            </a:r>
            <a:r>
              <a:rPr sz="1400" dirty="0">
                <a:latin typeface="Carlito"/>
                <a:cs typeface="Carlito"/>
              </a:rPr>
              <a:t>to </a:t>
            </a:r>
            <a:r>
              <a:rPr sz="1400" spc="-5" dirty="0">
                <a:latin typeface="Carlito"/>
                <a:cs typeface="Carlito"/>
              </a:rPr>
              <a:t>his cultural background and the music he </a:t>
            </a:r>
            <a:r>
              <a:rPr sz="1400" spc="-10" dirty="0">
                <a:latin typeface="Carlito"/>
                <a:cs typeface="Carlito"/>
              </a:rPr>
              <a:t>produces </a:t>
            </a:r>
            <a:r>
              <a:rPr sz="1400" dirty="0">
                <a:latin typeface="Carlito"/>
                <a:cs typeface="Carlito"/>
              </a:rPr>
              <a:t>is </a:t>
            </a:r>
            <a:r>
              <a:rPr sz="1400" spc="-5" dirty="0">
                <a:latin typeface="Carlito"/>
                <a:cs typeface="Carlito"/>
              </a:rPr>
              <a:t>honestly what  he wants </a:t>
            </a:r>
            <a:r>
              <a:rPr sz="1400" dirty="0">
                <a:latin typeface="Carlito"/>
                <a:cs typeface="Carlito"/>
              </a:rPr>
              <a:t>to listen</a:t>
            </a:r>
            <a:r>
              <a:rPr sz="1400" spc="-5" dirty="0">
                <a:latin typeface="Carlito"/>
                <a:cs typeface="Carlito"/>
              </a:rPr>
              <a:t> to.</a:t>
            </a:r>
            <a:endParaRPr sz="1400" dirty="0">
              <a:latin typeface="Carlito"/>
              <a:cs typeface="Carlito"/>
            </a:endParaRPr>
          </a:p>
          <a:p>
            <a:pPr algn="ctr">
              <a:lnSpc>
                <a:spcPct val="100000"/>
              </a:lnSpc>
              <a:spcBef>
                <a:spcPts val="35"/>
              </a:spcBef>
            </a:pPr>
            <a:endParaRPr sz="1400" dirty="0">
              <a:latin typeface="Carlito"/>
              <a:cs typeface="Carlito"/>
            </a:endParaRPr>
          </a:p>
          <a:p>
            <a:pPr marL="12700" marR="67310" algn="ctr">
              <a:lnSpc>
                <a:spcPct val="101800"/>
              </a:lnSpc>
            </a:pPr>
            <a:r>
              <a:rPr sz="1400" spc="-5" dirty="0">
                <a:latin typeface="Carlito"/>
                <a:cs typeface="Carlito"/>
              </a:rPr>
              <a:t>FME </a:t>
            </a:r>
            <a:r>
              <a:rPr sz="1400" dirty="0">
                <a:latin typeface="Carlito"/>
                <a:cs typeface="Carlito"/>
              </a:rPr>
              <a:t>is </a:t>
            </a:r>
            <a:r>
              <a:rPr sz="1400" spc="-10" dirty="0">
                <a:latin typeface="Carlito"/>
                <a:cs typeface="Carlito"/>
              </a:rPr>
              <a:t>not </a:t>
            </a:r>
            <a:r>
              <a:rPr sz="1400" dirty="0">
                <a:latin typeface="Carlito"/>
                <a:cs typeface="Carlito"/>
              </a:rPr>
              <a:t>tied to </a:t>
            </a:r>
            <a:r>
              <a:rPr sz="1400" spc="-10" dirty="0">
                <a:latin typeface="Carlito"/>
                <a:cs typeface="Carlito"/>
              </a:rPr>
              <a:t>one </a:t>
            </a:r>
            <a:r>
              <a:rPr sz="1400" dirty="0">
                <a:latin typeface="Carlito"/>
                <a:cs typeface="Carlito"/>
              </a:rPr>
              <a:t>genre, </a:t>
            </a:r>
            <a:r>
              <a:rPr sz="1400" spc="-5" dirty="0">
                <a:latin typeface="Carlito"/>
                <a:cs typeface="Carlito"/>
              </a:rPr>
              <a:t>he has </a:t>
            </a:r>
            <a:r>
              <a:rPr sz="1400" dirty="0">
                <a:latin typeface="Carlito"/>
                <a:cs typeface="Carlito"/>
              </a:rPr>
              <a:t>styles </a:t>
            </a:r>
            <a:r>
              <a:rPr sz="1400" spc="-5" dirty="0">
                <a:latin typeface="Carlito"/>
                <a:cs typeface="Carlito"/>
              </a:rPr>
              <a:t>of </a:t>
            </a:r>
            <a:r>
              <a:rPr sz="1400" dirty="0">
                <a:latin typeface="Carlito"/>
                <a:cs typeface="Carlito"/>
              </a:rPr>
              <a:t>UK </a:t>
            </a:r>
            <a:r>
              <a:rPr sz="1400" spc="-5" dirty="0">
                <a:latin typeface="Carlito"/>
                <a:cs typeface="Carlito"/>
              </a:rPr>
              <a:t>Drill/Rap, Grime and </a:t>
            </a:r>
            <a:r>
              <a:rPr sz="1400" dirty="0">
                <a:latin typeface="Carlito"/>
                <a:cs typeface="Carlito"/>
              </a:rPr>
              <a:t>even Krio </a:t>
            </a:r>
            <a:r>
              <a:rPr sz="1400" spc="-5" dirty="0">
                <a:latin typeface="Carlito"/>
                <a:cs typeface="Carlito"/>
              </a:rPr>
              <a:t>music  coming, much of the tracks he will </a:t>
            </a:r>
            <a:r>
              <a:rPr sz="1400" dirty="0">
                <a:latin typeface="Carlito"/>
                <a:cs typeface="Carlito"/>
              </a:rPr>
              <a:t>release are </a:t>
            </a:r>
            <a:r>
              <a:rPr sz="1400" spc="-5" dirty="0">
                <a:latin typeface="Carlito"/>
                <a:cs typeface="Carlito"/>
              </a:rPr>
              <a:t>written throughout the </a:t>
            </a:r>
            <a:r>
              <a:rPr sz="1400" dirty="0">
                <a:latin typeface="Carlito"/>
                <a:cs typeface="Carlito"/>
              </a:rPr>
              <a:t>last </a:t>
            </a:r>
            <a:r>
              <a:rPr sz="1400" spc="-5" dirty="0">
                <a:latin typeface="Carlito"/>
                <a:cs typeface="Carlito"/>
              </a:rPr>
              <a:t>decade and been  finalised </a:t>
            </a:r>
            <a:r>
              <a:rPr sz="1400" dirty="0">
                <a:latin typeface="Carlito"/>
                <a:cs typeface="Carlito"/>
              </a:rPr>
              <a:t>in </a:t>
            </a:r>
            <a:r>
              <a:rPr sz="1400" spc="-5" dirty="0">
                <a:latin typeface="Carlito"/>
                <a:cs typeface="Carlito"/>
              </a:rPr>
              <a:t>more </a:t>
            </a:r>
            <a:r>
              <a:rPr sz="1400" dirty="0">
                <a:latin typeface="Carlito"/>
                <a:cs typeface="Carlito"/>
              </a:rPr>
              <a:t>recent </a:t>
            </a:r>
            <a:r>
              <a:rPr sz="1400" spc="-5" dirty="0">
                <a:latin typeface="Carlito"/>
                <a:cs typeface="Carlito"/>
              </a:rPr>
              <a:t>times. FME has established </a:t>
            </a:r>
            <a:r>
              <a:rPr sz="1400" dirty="0">
                <a:latin typeface="Carlito"/>
                <a:cs typeface="Carlito"/>
              </a:rPr>
              <a:t>a </a:t>
            </a:r>
            <a:r>
              <a:rPr sz="1400" spc="-5" dirty="0">
                <a:latin typeface="Carlito"/>
                <a:cs typeface="Carlito"/>
              </a:rPr>
              <a:t>distinctive tone with unique adlibs </a:t>
            </a:r>
            <a:r>
              <a:rPr sz="1400" dirty="0">
                <a:latin typeface="Carlito"/>
                <a:cs typeface="Carlito"/>
              </a:rPr>
              <a:t>so  </a:t>
            </a:r>
            <a:r>
              <a:rPr sz="1400" spc="-5" dirty="0">
                <a:latin typeface="Carlito"/>
                <a:cs typeface="Carlito"/>
              </a:rPr>
              <a:t>you can always </a:t>
            </a:r>
            <a:r>
              <a:rPr sz="1400" dirty="0">
                <a:latin typeface="Carlito"/>
                <a:cs typeface="Carlito"/>
              </a:rPr>
              <a:t>tell </a:t>
            </a:r>
            <a:r>
              <a:rPr sz="1400" spc="-5" dirty="0">
                <a:latin typeface="Carlito"/>
                <a:cs typeface="Carlito"/>
              </a:rPr>
              <a:t>when </a:t>
            </a:r>
            <a:r>
              <a:rPr sz="1400" dirty="0">
                <a:latin typeface="Carlito"/>
                <a:cs typeface="Carlito"/>
              </a:rPr>
              <a:t>it's </a:t>
            </a:r>
            <a:r>
              <a:rPr sz="1400" spc="-5" dirty="0">
                <a:latin typeface="Carlito"/>
                <a:cs typeface="Carlito"/>
              </a:rPr>
              <a:t>him. Demonstrating his </a:t>
            </a:r>
            <a:r>
              <a:rPr sz="1400" dirty="0">
                <a:latin typeface="Carlito"/>
                <a:cs typeface="Carlito"/>
              </a:rPr>
              <a:t>diverse </a:t>
            </a:r>
            <a:r>
              <a:rPr sz="1400" spc="-5" dirty="0">
                <a:latin typeface="Carlito"/>
                <a:cs typeface="Carlito"/>
              </a:rPr>
              <a:t>flows that </a:t>
            </a:r>
            <a:r>
              <a:rPr sz="1400" spc="-10" dirty="0">
                <a:latin typeface="Carlito"/>
                <a:cs typeface="Carlito"/>
              </a:rPr>
              <a:t>come </a:t>
            </a:r>
            <a:r>
              <a:rPr sz="1400" dirty="0">
                <a:latin typeface="Carlito"/>
                <a:cs typeface="Carlito"/>
              </a:rPr>
              <a:t>in </a:t>
            </a:r>
            <a:r>
              <a:rPr sz="1400" spc="-5" dirty="0">
                <a:latin typeface="Carlito"/>
                <a:cs typeface="Carlito"/>
              </a:rPr>
              <a:t>English and  </a:t>
            </a:r>
            <a:r>
              <a:rPr sz="1400" dirty="0">
                <a:latin typeface="Carlito"/>
                <a:cs typeface="Carlito"/>
              </a:rPr>
              <a:t>Krio – </a:t>
            </a:r>
            <a:r>
              <a:rPr sz="1400" spc="-5" dirty="0">
                <a:latin typeface="Carlito"/>
                <a:cs typeface="Carlito"/>
              </a:rPr>
              <a:t>the language </a:t>
            </a:r>
            <a:r>
              <a:rPr sz="1400" dirty="0">
                <a:latin typeface="Carlito"/>
                <a:cs typeface="Carlito"/>
              </a:rPr>
              <a:t>is </a:t>
            </a:r>
            <a:r>
              <a:rPr sz="1400" spc="-5" dirty="0">
                <a:latin typeface="Carlito"/>
                <a:cs typeface="Carlito"/>
              </a:rPr>
              <a:t>spoken </a:t>
            </a:r>
            <a:r>
              <a:rPr sz="1400" dirty="0">
                <a:latin typeface="Carlito"/>
                <a:cs typeface="Carlito"/>
              </a:rPr>
              <a:t>in </a:t>
            </a:r>
            <a:r>
              <a:rPr sz="1400" spc="-5" dirty="0">
                <a:latin typeface="Carlito"/>
                <a:cs typeface="Carlito"/>
              </a:rPr>
              <a:t>Sierra Leone, </a:t>
            </a:r>
            <a:r>
              <a:rPr sz="1400" dirty="0">
                <a:latin typeface="Carlito"/>
                <a:cs typeface="Carlito"/>
              </a:rPr>
              <a:t>really </a:t>
            </a:r>
            <a:r>
              <a:rPr sz="1400" spc="5" dirty="0">
                <a:latin typeface="Carlito"/>
                <a:cs typeface="Carlito"/>
              </a:rPr>
              <a:t>gives </a:t>
            </a:r>
            <a:r>
              <a:rPr sz="1400" spc="-5" dirty="0">
                <a:latin typeface="Carlito"/>
                <a:cs typeface="Carlito"/>
              </a:rPr>
              <a:t>him his lane with the ability </a:t>
            </a:r>
            <a:r>
              <a:rPr sz="1400" dirty="0">
                <a:latin typeface="Carlito"/>
                <a:cs typeface="Carlito"/>
              </a:rPr>
              <a:t>to  </a:t>
            </a:r>
            <a:r>
              <a:rPr sz="1400" spc="-5" dirty="0">
                <a:latin typeface="Carlito"/>
                <a:cs typeface="Carlito"/>
              </a:rPr>
              <a:t>switch </a:t>
            </a:r>
            <a:r>
              <a:rPr sz="1400" dirty="0">
                <a:latin typeface="Carlito"/>
                <a:cs typeface="Carlito"/>
              </a:rPr>
              <a:t>it </a:t>
            </a:r>
            <a:r>
              <a:rPr sz="1400" spc="-5" dirty="0">
                <a:latin typeface="Carlito"/>
                <a:cs typeface="Carlito"/>
              </a:rPr>
              <a:t>up </a:t>
            </a:r>
            <a:r>
              <a:rPr sz="1400" dirty="0">
                <a:latin typeface="Carlito"/>
                <a:cs typeface="Carlito"/>
              </a:rPr>
              <a:t>like </a:t>
            </a:r>
            <a:r>
              <a:rPr sz="1400" spc="-5" dirty="0">
                <a:latin typeface="Carlito"/>
                <a:cs typeface="Carlito"/>
              </a:rPr>
              <a:t>this.</a:t>
            </a:r>
            <a:endParaRPr sz="1400" dirty="0">
              <a:latin typeface="Carlito"/>
              <a:cs typeface="Carlito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endParaRPr sz="1400" dirty="0">
              <a:latin typeface="Carlito"/>
              <a:cs typeface="Carlito"/>
            </a:endParaRPr>
          </a:p>
          <a:p>
            <a:pPr marL="12700" marR="719455" algn="ctr">
              <a:lnSpc>
                <a:spcPct val="100899"/>
              </a:lnSpc>
              <a:spcBef>
                <a:spcPts val="5"/>
              </a:spcBef>
            </a:pPr>
            <a:r>
              <a:rPr sz="1400" spc="-5" dirty="0">
                <a:latin typeface="Carlito"/>
                <a:cs typeface="Carlito"/>
              </a:rPr>
              <a:t>Committed </a:t>
            </a:r>
            <a:r>
              <a:rPr sz="1400" dirty="0">
                <a:latin typeface="Carlito"/>
                <a:cs typeface="Carlito"/>
              </a:rPr>
              <a:t>to </a:t>
            </a:r>
            <a:r>
              <a:rPr sz="1400" spc="-5" dirty="0">
                <a:latin typeface="Carlito"/>
                <a:cs typeface="Carlito"/>
              </a:rPr>
              <a:t>breaking </a:t>
            </a:r>
            <a:r>
              <a:rPr sz="1400" spc="-10" dirty="0">
                <a:latin typeface="Carlito"/>
                <a:cs typeface="Carlito"/>
              </a:rPr>
              <a:t>down </a:t>
            </a:r>
            <a:r>
              <a:rPr sz="1400" dirty="0">
                <a:latin typeface="Carlito"/>
                <a:cs typeface="Carlito"/>
              </a:rPr>
              <a:t>barriers, </a:t>
            </a:r>
            <a:r>
              <a:rPr sz="1400" spc="-5" dirty="0">
                <a:latin typeface="Carlito"/>
                <a:cs typeface="Carlito"/>
              </a:rPr>
              <a:t>FME </a:t>
            </a:r>
            <a:r>
              <a:rPr sz="1400" dirty="0">
                <a:latin typeface="Carlito"/>
                <a:cs typeface="Carlito"/>
              </a:rPr>
              <a:t>is </a:t>
            </a:r>
            <a:r>
              <a:rPr sz="1400" spc="-5" dirty="0">
                <a:latin typeface="Carlito"/>
                <a:cs typeface="Carlito"/>
              </a:rPr>
              <a:t>here </a:t>
            </a:r>
            <a:r>
              <a:rPr sz="1400" dirty="0">
                <a:latin typeface="Carlito"/>
                <a:cs typeface="Carlito"/>
              </a:rPr>
              <a:t>to </a:t>
            </a:r>
            <a:r>
              <a:rPr sz="1400" spc="-5" dirty="0">
                <a:latin typeface="Carlito"/>
                <a:cs typeface="Carlito"/>
              </a:rPr>
              <a:t>mesh together </a:t>
            </a:r>
            <a:r>
              <a:rPr sz="1400" spc="-10" dirty="0">
                <a:latin typeface="Carlito"/>
                <a:cs typeface="Carlito"/>
              </a:rPr>
              <a:t>London </a:t>
            </a:r>
            <a:r>
              <a:rPr sz="1400" spc="5" dirty="0">
                <a:latin typeface="Carlito"/>
                <a:cs typeface="Carlito"/>
              </a:rPr>
              <a:t>and  </a:t>
            </a:r>
            <a:r>
              <a:rPr sz="1400" spc="-5" dirty="0">
                <a:latin typeface="Carlito"/>
                <a:cs typeface="Carlito"/>
              </a:rPr>
              <a:t>Sierra Leone.</a:t>
            </a:r>
            <a:endParaRPr sz="1400" dirty="0">
              <a:latin typeface="Carlito"/>
              <a:cs typeface="Carlito"/>
            </a:endParaRPr>
          </a:p>
        </p:txBody>
      </p:sp>
      <p:pic>
        <p:nvPicPr>
          <p:cNvPr id="5" name="Audio Recording 6 Apr 2021 at 16:40:51" descr="Audio Recording 6 Apr 2021 at 16:40:51">
            <a:hlinkClick r:id="" action="ppaction://media"/>
            <a:extLst>
              <a:ext uri="{FF2B5EF4-FFF2-40B4-BE49-F238E27FC236}">
                <a16:creationId xmlns:a16="http://schemas.microsoft.com/office/drawing/2014/main" id="{A9C11BE8-EB4A-EE4D-AEE9-61D18AD5BD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46177" y="9522217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58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wearing a mask&#10;&#10;Description automatically generated with low confidence">
            <a:extLst>
              <a:ext uri="{FF2B5EF4-FFF2-40B4-BE49-F238E27FC236}">
                <a16:creationId xmlns:a16="http://schemas.microsoft.com/office/drawing/2014/main" id="{DDE5FA2C-999B-8047-A9C6-103FBFB10D8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33" r="22979" b="1"/>
          <a:stretch/>
        </p:blipFill>
        <p:spPr>
          <a:xfrm>
            <a:off x="20" y="10"/>
            <a:ext cx="7556480" cy="106933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D635AE-D2C0-B741-A8C3-6642D4BEE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36778" y="9911200"/>
            <a:ext cx="1700213" cy="569325"/>
          </a:xfrm>
        </p:spPr>
        <p:txBody>
          <a:bodyPr>
            <a:normAutofit/>
          </a:bodyPr>
          <a:lstStyle/>
          <a:p>
            <a:pPr marL="38100">
              <a:spcAft>
                <a:spcPts val="600"/>
              </a:spcAft>
            </a:pPr>
            <a:fld id="{81D60167-4931-47E6-BA6A-407CBD079E47}" type="slidenum">
              <a:rPr lang="en-GB">
                <a:solidFill>
                  <a:srgbClr val="FFFFFF"/>
                </a:solidFill>
              </a:rPr>
              <a:pPr marL="38100">
                <a:spcAft>
                  <a:spcPts val="600"/>
                </a:spcAft>
              </a:pPr>
              <a:t>4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558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picture containing person, indoor, bed&#10;&#10;Description automatically generated">
            <a:extLst>
              <a:ext uri="{FF2B5EF4-FFF2-40B4-BE49-F238E27FC236}">
                <a16:creationId xmlns:a16="http://schemas.microsoft.com/office/drawing/2014/main" id="{7B3D8945-1C3D-7A40-9ED4-4EC3BB286B4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5187"/>
          <a:stretch/>
        </p:blipFill>
        <p:spPr>
          <a:xfrm>
            <a:off x="20" y="10"/>
            <a:ext cx="7556480" cy="10693390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E2C062-0F90-CC4C-8D77-6B64C30D3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36778" y="9911200"/>
            <a:ext cx="1700213" cy="569325"/>
          </a:xfrm>
        </p:spPr>
        <p:txBody>
          <a:bodyPr>
            <a:normAutofit/>
          </a:bodyPr>
          <a:lstStyle/>
          <a:p>
            <a:pPr marL="38100">
              <a:spcAft>
                <a:spcPts val="600"/>
              </a:spcAft>
            </a:pPr>
            <a:fld id="{81D60167-4931-47E6-BA6A-407CBD079E47}" type="slidenum">
              <a:rPr lang="en-GB">
                <a:solidFill>
                  <a:srgbClr val="FFFFFF"/>
                </a:solidFill>
              </a:rPr>
              <a:pPr marL="38100">
                <a:spcAft>
                  <a:spcPts val="600"/>
                </a:spcAft>
              </a:pPr>
              <a:t>5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2389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outdoor, person, shore&#10;&#10;Description automatically generated">
            <a:extLst>
              <a:ext uri="{FF2B5EF4-FFF2-40B4-BE49-F238E27FC236}">
                <a16:creationId xmlns:a16="http://schemas.microsoft.com/office/drawing/2014/main" id="{C8EDB6BC-7A1F-9A46-87DD-5DDDB32941C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8" r="1" b="4486"/>
          <a:stretch/>
        </p:blipFill>
        <p:spPr>
          <a:xfrm>
            <a:off x="20" y="10"/>
            <a:ext cx="7556480" cy="1069339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4576B08-F3F9-6246-B9EF-06D70CA5D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36778" y="9911200"/>
            <a:ext cx="1700213" cy="569325"/>
          </a:xfrm>
        </p:spPr>
        <p:txBody>
          <a:bodyPr>
            <a:normAutofit/>
          </a:bodyPr>
          <a:lstStyle/>
          <a:p>
            <a:pPr marL="38100">
              <a:spcAft>
                <a:spcPts val="600"/>
              </a:spcAft>
            </a:pPr>
            <a:r>
              <a:rPr lang="en-GB" dirty="0">
                <a:solidFill>
                  <a:srgbClr val="FFFFFF"/>
                </a:solidFill>
              </a:rPr>
              <a:t>6</a:t>
            </a:r>
          </a:p>
        </p:txBody>
      </p:sp>
      <p:pic>
        <p:nvPicPr>
          <p:cNvPr id="5" name="Audio Recording 6 Apr 2021 at 16:42:24" descr="Audio Recording 6 Apr 2021 at 16:42:24">
            <a:hlinkClick r:id="" action="ppaction://media"/>
            <a:extLst>
              <a:ext uri="{FF2B5EF4-FFF2-40B4-BE49-F238E27FC236}">
                <a16:creationId xmlns:a16="http://schemas.microsoft.com/office/drawing/2014/main" id="{BD23B9DB-7C66-9644-8F5D-4A616FD011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186884" y="8885525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3553117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7</a:t>
            </a:fld>
            <a:endParaRPr dirty="0"/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2562622"/>
              </p:ext>
            </p:extLst>
          </p:nvPr>
        </p:nvGraphicFramePr>
        <p:xfrm>
          <a:off x="914717" y="1545019"/>
          <a:ext cx="5723890" cy="455739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619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19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3675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Strengths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Weakness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40535">
                <a:tc>
                  <a:txBody>
                    <a:bodyPr/>
                    <a:lstStyle/>
                    <a:p>
                      <a:pPr marL="527050" indent="-229235">
                        <a:lnSpc>
                          <a:spcPct val="100000"/>
                        </a:lnSpc>
                        <a:spcBef>
                          <a:spcPts val="2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spc="-5" dirty="0">
                          <a:latin typeface="Carlito"/>
                          <a:cs typeface="Carlito"/>
                        </a:rPr>
                        <a:t>Has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a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small cult following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in</a:t>
                      </a:r>
                      <a:r>
                        <a:rPr sz="11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London</a:t>
                      </a:r>
                      <a:endParaRPr sz="1100">
                        <a:latin typeface="Carlito"/>
                        <a:cs typeface="Carlito"/>
                      </a:endParaRPr>
                    </a:p>
                    <a:p>
                      <a:pPr marL="527050">
                        <a:lnSpc>
                          <a:spcPct val="100000"/>
                        </a:lnSpc>
                        <a:spcBef>
                          <a:spcPts val="680"/>
                        </a:spcBef>
                      </a:pPr>
                      <a:r>
                        <a:rPr sz="1100" spc="-5" dirty="0">
                          <a:latin typeface="Carlito"/>
                          <a:cs typeface="Carlito"/>
                        </a:rPr>
                        <a:t>and Sierra</a:t>
                      </a:r>
                      <a:r>
                        <a:rPr sz="11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Leone</a:t>
                      </a:r>
                      <a:endParaRPr sz="1100">
                        <a:latin typeface="Carlito"/>
                        <a:cs typeface="Carlito"/>
                      </a:endParaRPr>
                    </a:p>
                    <a:p>
                      <a:pPr marL="527050" marR="276860" indent="-228600">
                        <a:lnSpc>
                          <a:spcPct val="153300"/>
                        </a:lnSpc>
                        <a:spcBef>
                          <a:spcPts val="5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spc="-5" dirty="0">
                          <a:latin typeface="Carlito"/>
                          <a:cs typeface="Carlito"/>
                        </a:rPr>
                        <a:t>Has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a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home studio </a:t>
                      </a:r>
                      <a:r>
                        <a:rPr sz="1100" spc="5" dirty="0">
                          <a:latin typeface="Carlito"/>
                          <a:cs typeface="Carlito"/>
                        </a:rPr>
                        <a:t>and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a</a:t>
                      </a:r>
                      <a:r>
                        <a:rPr sz="1100" spc="-7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competent  producer.</a:t>
                      </a:r>
                      <a:endParaRPr sz="1100">
                        <a:latin typeface="Carlito"/>
                        <a:cs typeface="Carlito"/>
                      </a:endParaRPr>
                    </a:p>
                    <a:p>
                      <a:pPr marL="527050" indent="-229235">
                        <a:lnSpc>
                          <a:spcPct val="100000"/>
                        </a:lnSpc>
                        <a:spcBef>
                          <a:spcPts val="75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spc="-5" dirty="0">
                          <a:latin typeface="Carlito"/>
                          <a:cs typeface="Carlito"/>
                        </a:rPr>
                        <a:t>Has</a:t>
                      </a:r>
                      <a:r>
                        <a:rPr sz="1100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management</a:t>
                      </a:r>
                      <a:endParaRPr sz="1100">
                        <a:latin typeface="Carlito"/>
                        <a:cs typeface="Carlito"/>
                      </a:endParaRPr>
                    </a:p>
                    <a:p>
                      <a:pPr marL="69850" marR="541655" indent="228600">
                        <a:lnSpc>
                          <a:spcPct val="153400"/>
                        </a:lnSpc>
                        <a:spcBef>
                          <a:spcPts val="2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spc="-5" dirty="0">
                          <a:latin typeface="Carlito"/>
                          <a:cs typeface="Carlito"/>
                        </a:rPr>
                        <a:t>Has good industry relationships  Proficient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in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multiple genres of</a:t>
                      </a:r>
                      <a:r>
                        <a:rPr sz="1100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music</a:t>
                      </a:r>
                      <a:endParaRPr sz="1100">
                        <a:latin typeface="Carlito"/>
                        <a:cs typeface="Carlito"/>
                      </a:endParaRPr>
                    </a:p>
                  </a:txBody>
                  <a:tcPr marL="0" marR="0" marT="31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7050" indent="-229235">
                        <a:lnSpc>
                          <a:spcPct val="100000"/>
                        </a:lnSpc>
                        <a:spcBef>
                          <a:spcPts val="2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dirty="0">
                          <a:latin typeface="Carlito"/>
                          <a:cs typeface="Carlito"/>
                        </a:rPr>
                        <a:t>Low</a:t>
                      </a:r>
                      <a:r>
                        <a:rPr sz="1100" spc="-2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capital.</a:t>
                      </a:r>
                      <a:endParaRPr sz="1100">
                        <a:latin typeface="Carlito"/>
                        <a:cs typeface="Carlito"/>
                      </a:endParaRPr>
                    </a:p>
                    <a:p>
                      <a:pPr marL="527050" indent="-229235">
                        <a:lnSpc>
                          <a:spcPct val="100000"/>
                        </a:lnSpc>
                        <a:spcBef>
                          <a:spcPts val="730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dirty="0">
                          <a:latin typeface="Carlito"/>
                          <a:cs typeface="Carlito"/>
                        </a:rPr>
                        <a:t>Lack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of live</a:t>
                      </a:r>
                      <a:r>
                        <a:rPr sz="1100" spc="-2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performing.</a:t>
                      </a:r>
                      <a:endParaRPr sz="1100">
                        <a:latin typeface="Carlito"/>
                        <a:cs typeface="Carlito"/>
                      </a:endParaRPr>
                    </a:p>
                    <a:p>
                      <a:pPr marL="527050" indent="-229235">
                        <a:lnSpc>
                          <a:spcPct val="100000"/>
                        </a:lnSpc>
                        <a:spcBef>
                          <a:spcPts val="855"/>
                        </a:spcBef>
                        <a:buSzPct val="109090"/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spc="-5" dirty="0">
                          <a:latin typeface="Carlito"/>
                          <a:cs typeface="Carlito"/>
                        </a:rPr>
                        <a:t>Low-quality video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production</a:t>
                      </a:r>
                      <a:endParaRPr sz="1100">
                        <a:latin typeface="Carlito"/>
                        <a:cs typeface="Carlito"/>
                      </a:endParaRPr>
                    </a:p>
                  </a:txBody>
                  <a:tcPr marL="0" marR="0" marT="31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3675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Opportunities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Threats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29509">
                <a:tc>
                  <a:txBody>
                    <a:bodyPr/>
                    <a:lstStyle/>
                    <a:p>
                      <a:pPr marL="527050" indent="-229235">
                        <a:lnSpc>
                          <a:spcPct val="100000"/>
                        </a:lnSpc>
                        <a:spcBef>
                          <a:spcPts val="2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spc="-5" dirty="0">
                          <a:latin typeface="Carlito"/>
                          <a:cs typeface="Carlito"/>
                        </a:rPr>
                        <a:t>Growth of nice</a:t>
                      </a:r>
                      <a:r>
                        <a:rPr sz="1100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markets</a:t>
                      </a:r>
                      <a:endParaRPr sz="1100" dirty="0">
                        <a:latin typeface="Carlito"/>
                        <a:cs typeface="Carlito"/>
                      </a:endParaRPr>
                    </a:p>
                    <a:p>
                      <a:pPr marL="527050" marR="224790" indent="-228600">
                        <a:lnSpc>
                          <a:spcPct val="152500"/>
                        </a:lnSpc>
                        <a:spcBef>
                          <a:spcPts val="60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spc="-5" dirty="0">
                          <a:latin typeface="Carlito"/>
                          <a:cs typeface="Carlito"/>
                        </a:rPr>
                        <a:t>Bridging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the gap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between UK and  African (Specifically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Sierra Leone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Drill  music).</a:t>
                      </a:r>
                      <a:endParaRPr sz="1100" dirty="0">
                        <a:latin typeface="Carlito"/>
                        <a:cs typeface="Carlito"/>
                      </a:endParaRPr>
                    </a:p>
                    <a:p>
                      <a:pPr marL="527050" marR="99695" indent="-228600">
                        <a:lnSpc>
                          <a:spcPct val="101699"/>
                        </a:lnSpc>
                        <a:spcBef>
                          <a:spcPts val="73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dirty="0">
                          <a:latin typeface="Carlito"/>
                          <a:cs typeface="Carlito"/>
                        </a:rPr>
                        <a:t>Eligible </a:t>
                      </a:r>
                      <a:r>
                        <a:rPr sz="1100" spc="-10" dirty="0">
                          <a:latin typeface="Carlito"/>
                          <a:cs typeface="Carlito"/>
                        </a:rPr>
                        <a:t>for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the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MOBO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–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Help Musicians  initiative and collaboration between  Mobo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and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Help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the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Musicians Fund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‘to 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have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a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cohort of artists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in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receipt of 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creative </a:t>
                      </a:r>
                      <a:r>
                        <a:rPr sz="1100" spc="-10" dirty="0">
                          <a:latin typeface="Carlito"/>
                          <a:cs typeface="Carlito"/>
                        </a:rPr>
                        <a:t>funding,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business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and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well-  being support’. (MOBO Organisation,  2017)</a:t>
                      </a:r>
                      <a:endParaRPr sz="1100" dirty="0">
                        <a:latin typeface="Carlito"/>
                        <a:cs typeface="Carlito"/>
                      </a:endParaRPr>
                    </a:p>
                  </a:txBody>
                  <a:tcPr marL="0" marR="0" marT="31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7050" indent="-229235">
                        <a:lnSpc>
                          <a:spcPct val="100000"/>
                        </a:lnSpc>
                        <a:spcBef>
                          <a:spcPts val="2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dirty="0">
                          <a:latin typeface="Carlito"/>
                          <a:cs typeface="Carlito"/>
                        </a:rPr>
                        <a:t>Meeting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demands of</a:t>
                      </a:r>
                      <a:r>
                        <a:rPr sz="1100" spc="-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fans</a:t>
                      </a:r>
                      <a:endParaRPr sz="1100" dirty="0">
                        <a:latin typeface="Carlito"/>
                        <a:cs typeface="Carlito"/>
                      </a:endParaRPr>
                    </a:p>
                    <a:p>
                      <a:pPr marL="527050" marR="88265" indent="-229235">
                        <a:lnSpc>
                          <a:spcPct val="152500"/>
                        </a:lnSpc>
                        <a:spcBef>
                          <a:spcPts val="60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spc="-5" dirty="0">
                          <a:latin typeface="Carlito"/>
                          <a:cs typeface="Carlito"/>
                        </a:rPr>
                        <a:t>Drill/Grime artist signed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to major labels 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(More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capital and a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vast network </a:t>
                      </a:r>
                      <a:r>
                        <a:rPr sz="1100" dirty="0">
                          <a:latin typeface="Carlito"/>
                          <a:cs typeface="Carlito"/>
                        </a:rPr>
                        <a:t>at 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their</a:t>
                      </a:r>
                      <a:r>
                        <a:rPr sz="1100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100" spc="-5" dirty="0">
                          <a:latin typeface="Carlito"/>
                          <a:cs typeface="Carlito"/>
                        </a:rPr>
                        <a:t>disposal)</a:t>
                      </a:r>
                      <a:endParaRPr sz="1100" dirty="0">
                        <a:latin typeface="Carlito"/>
                        <a:cs typeface="Carlito"/>
                      </a:endParaRPr>
                    </a:p>
                  </a:txBody>
                  <a:tcPr marL="0" marR="0" marT="31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2B2AE711-B022-334A-AC6E-5BE7FA0E362C}"/>
              </a:ext>
            </a:extLst>
          </p:cNvPr>
          <p:cNvSpPr/>
          <p:nvPr/>
        </p:nvSpPr>
        <p:spPr>
          <a:xfrm>
            <a:off x="3016250" y="774700"/>
            <a:ext cx="16630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2700">
              <a:lnSpc>
                <a:spcPct val="100000"/>
              </a:lnSpc>
              <a:spcBef>
                <a:spcPts val="1160"/>
              </a:spcBef>
            </a:pPr>
            <a:r>
              <a:rPr lang="en-GB" spc="-80" dirty="0">
                <a:solidFill>
                  <a:srgbClr val="2E5395"/>
                </a:solidFill>
                <a:latin typeface="Arial"/>
                <a:cs typeface="Arial"/>
              </a:rPr>
              <a:t>SWOT Analysis</a:t>
            </a:r>
            <a:endParaRPr lang="en-GB" dirty="0">
              <a:latin typeface="Arial"/>
              <a:cs typeface="Arial"/>
            </a:endParaRPr>
          </a:p>
        </p:txBody>
      </p:sp>
      <p:pic>
        <p:nvPicPr>
          <p:cNvPr id="11" name="Audio Recording 6 Apr 2021 at 16:47:25" descr="Audio Recording 6 Apr 2021 at 16:47:25">
            <a:hlinkClick r:id="" action="ppaction://media"/>
            <a:extLst>
              <a:ext uri="{FF2B5EF4-FFF2-40B4-BE49-F238E27FC236}">
                <a16:creationId xmlns:a16="http://schemas.microsoft.com/office/drawing/2014/main" id="{103D4691-A250-0143-BE09-F5DBA71A26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370262" y="7099300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1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3016324"/>
              </p:ext>
            </p:extLst>
          </p:nvPr>
        </p:nvGraphicFramePr>
        <p:xfrm>
          <a:off x="1005586" y="5975734"/>
          <a:ext cx="5723890" cy="94957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619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19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7825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Develop a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meaningful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fanbase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C8C8C8"/>
                      </a:solidFill>
                      <a:prstDash val="solid"/>
                    </a:lnL>
                    <a:lnR w="6350">
                      <a:solidFill>
                        <a:srgbClr val="C8C8C8"/>
                      </a:solidFill>
                      <a:prstDash val="solid"/>
                    </a:lnR>
                    <a:lnT w="6350">
                      <a:solidFill>
                        <a:srgbClr val="C8C8C8"/>
                      </a:solidFill>
                      <a:prstDash val="solid"/>
                    </a:lnT>
                    <a:lnB w="6350">
                      <a:solidFill>
                        <a:srgbClr val="C8C8C8"/>
                      </a:solidFill>
                      <a:prstDash val="solid"/>
                    </a:lnB>
                    <a:solidFill>
                      <a:srgbClr val="ECECEC"/>
                    </a:solidFill>
                  </a:tcPr>
                </a:tc>
                <a:tc>
                  <a:txBody>
                    <a:bodyPr/>
                    <a:lstStyle/>
                    <a:p>
                      <a:pPr marL="69850" marR="430530">
                        <a:lnSpc>
                          <a:spcPts val="1450"/>
                        </a:lnSpc>
                        <a:spcBef>
                          <a:spcPts val="15"/>
                        </a:spcBef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Has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small following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in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North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&amp;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East  London.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Overseas fans in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Sierra</a:t>
                      </a:r>
                      <a:r>
                        <a:rPr sz="1200" spc="-6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Leone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905" marB="0">
                    <a:lnL w="6350">
                      <a:solidFill>
                        <a:srgbClr val="C8C8C8"/>
                      </a:solidFill>
                      <a:prstDash val="solid"/>
                    </a:lnL>
                    <a:lnR w="6350">
                      <a:solidFill>
                        <a:srgbClr val="C8C8C8"/>
                      </a:solidFill>
                      <a:prstDash val="solid"/>
                    </a:lnR>
                    <a:lnT w="6350">
                      <a:solidFill>
                        <a:srgbClr val="C8C8C8"/>
                      </a:solidFill>
                      <a:prstDash val="solid"/>
                    </a:lnT>
                    <a:lnB w="6350">
                      <a:solidFill>
                        <a:srgbClr val="C8C8C8"/>
                      </a:solidFill>
                      <a:prstDash val="solid"/>
                    </a:lnB>
                    <a:solidFill>
                      <a:srgbClr val="ECEC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3675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Develop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network within the music</a:t>
                      </a:r>
                      <a:r>
                        <a:rPr sz="1200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industry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C8C8C8"/>
                      </a:solidFill>
                      <a:prstDash val="solid"/>
                    </a:lnL>
                    <a:lnR w="6350">
                      <a:solidFill>
                        <a:srgbClr val="C8C8C8"/>
                      </a:solidFill>
                      <a:prstDash val="solid"/>
                    </a:lnR>
                    <a:lnT w="6350">
                      <a:solidFill>
                        <a:srgbClr val="C8C8C8"/>
                      </a:solidFill>
                      <a:prstDash val="solid"/>
                    </a:lnT>
                    <a:lnB w="6350">
                      <a:solidFill>
                        <a:srgbClr val="C8C8C8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Has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small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pool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of industry</a:t>
                      </a:r>
                      <a:r>
                        <a:rPr sz="1200" spc="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peers.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C8C8C8"/>
                      </a:solidFill>
                      <a:prstDash val="solid"/>
                    </a:lnL>
                    <a:lnR w="6350">
                      <a:solidFill>
                        <a:srgbClr val="C8C8C8"/>
                      </a:solidFill>
                      <a:prstDash val="solid"/>
                    </a:lnR>
                    <a:lnT w="6350">
                      <a:solidFill>
                        <a:srgbClr val="C8C8C8"/>
                      </a:solidFill>
                      <a:prstDash val="solid"/>
                    </a:lnT>
                    <a:lnB w="6350">
                      <a:solidFill>
                        <a:srgbClr val="C8C8C8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8078">
                <a:tc>
                  <a:txBody>
                    <a:bodyPr/>
                    <a:lstStyle/>
                    <a:p>
                      <a:pPr marL="69850">
                        <a:lnSpc>
                          <a:spcPts val="139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Secure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tour/festival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dates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in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and</a:t>
                      </a:r>
                      <a:r>
                        <a:rPr sz="1200" spc="-2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around</a:t>
                      </a:r>
                      <a:endParaRPr sz="1200" dirty="0">
                        <a:latin typeface="Carlito"/>
                        <a:cs typeface="Carlito"/>
                      </a:endParaRPr>
                    </a:p>
                    <a:p>
                      <a:pPr marL="6985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Europe.</a:t>
                      </a:r>
                      <a:endParaRPr sz="1200" dirty="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C8C8C8"/>
                      </a:solidFill>
                      <a:prstDash val="solid"/>
                    </a:lnL>
                    <a:lnR w="6350">
                      <a:solidFill>
                        <a:srgbClr val="C8C8C8"/>
                      </a:solidFill>
                      <a:prstDash val="solid"/>
                    </a:lnR>
                    <a:lnT w="6350">
                      <a:solidFill>
                        <a:srgbClr val="C8C8C8"/>
                      </a:solidFill>
                      <a:prstDash val="solid"/>
                    </a:lnT>
                    <a:lnB w="6350">
                      <a:solidFill>
                        <a:srgbClr val="C8C8C8"/>
                      </a:solidFill>
                      <a:prstDash val="solid"/>
                    </a:lnB>
                    <a:solidFill>
                      <a:srgbClr val="ECECEC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39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None booked.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As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of</a:t>
                      </a:r>
                      <a:r>
                        <a:rPr sz="1200" spc="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yet.</a:t>
                      </a:r>
                    </a:p>
                  </a:txBody>
                  <a:tcPr marL="0" marR="0" marT="0" marB="0">
                    <a:lnL w="6350">
                      <a:solidFill>
                        <a:srgbClr val="C8C8C8"/>
                      </a:solidFill>
                      <a:prstDash val="solid"/>
                    </a:lnL>
                    <a:lnR w="6350">
                      <a:solidFill>
                        <a:srgbClr val="C8C8C8"/>
                      </a:solidFill>
                      <a:prstDash val="solid"/>
                    </a:lnR>
                    <a:lnT w="6350">
                      <a:solidFill>
                        <a:srgbClr val="C8C8C8"/>
                      </a:solidFill>
                      <a:prstDash val="solid"/>
                    </a:lnT>
                    <a:lnB w="6350">
                      <a:solidFill>
                        <a:srgbClr val="C8C8C8"/>
                      </a:solidFill>
                      <a:prstDash val="solid"/>
                    </a:lnB>
                    <a:solidFill>
                      <a:srgbClr val="ECEC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8</a:t>
            </a:fld>
            <a:endParaRPr dirty="0"/>
          </a:p>
        </p:txBody>
      </p:sp>
      <p:graphicFrame>
        <p:nvGraphicFramePr>
          <p:cNvPr id="8" name="object 5">
            <a:extLst>
              <a:ext uri="{FF2B5EF4-FFF2-40B4-BE49-F238E27FC236}">
                <a16:creationId xmlns:a16="http://schemas.microsoft.com/office/drawing/2014/main" id="{1B9223D8-5A56-9244-AED2-F1A76FB168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3933790"/>
              </p:ext>
            </p:extLst>
          </p:nvPr>
        </p:nvGraphicFramePr>
        <p:xfrm>
          <a:off x="1005586" y="5022918"/>
          <a:ext cx="5723890" cy="9528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619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19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0088"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b="1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Objectives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solidFill>
                      <a:srgbClr val="A4A4A4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Currently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solidFill>
                      <a:srgbClr val="A4A4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4967">
                <a:tc>
                  <a:txBody>
                    <a:bodyPr/>
                    <a:lstStyle/>
                    <a:p>
                      <a:pPr marL="69850">
                        <a:lnSpc>
                          <a:spcPts val="139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Increase visibility on social media</a:t>
                      </a:r>
                      <a:r>
                        <a:rPr sz="1200" spc="2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channels</a:t>
                      </a:r>
                      <a:endParaRPr sz="1200" dirty="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C8C8C8"/>
                      </a:solidFill>
                      <a:prstDash val="solid"/>
                    </a:lnL>
                    <a:lnR w="6350">
                      <a:solidFill>
                        <a:srgbClr val="C8C8C8"/>
                      </a:solidFill>
                      <a:prstDash val="solid"/>
                    </a:lnR>
                    <a:lnB w="6350">
                      <a:solidFill>
                        <a:srgbClr val="C8C8C8"/>
                      </a:solidFill>
                      <a:prstDash val="solid"/>
                    </a:lnB>
                    <a:solidFill>
                      <a:srgbClr val="ECECEC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39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Only on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Instagram at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present with little</a:t>
                      </a:r>
                      <a:r>
                        <a:rPr sz="1200" spc="-3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to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69850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the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presence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C8C8C8"/>
                      </a:solidFill>
                      <a:prstDash val="solid"/>
                    </a:lnL>
                    <a:lnR w="6350">
                      <a:solidFill>
                        <a:srgbClr val="C8C8C8"/>
                      </a:solidFill>
                      <a:prstDash val="solid"/>
                    </a:lnR>
                    <a:lnB w="6350">
                      <a:solidFill>
                        <a:srgbClr val="C8C8C8"/>
                      </a:solidFill>
                      <a:prstDash val="solid"/>
                    </a:lnB>
                    <a:solidFill>
                      <a:srgbClr val="ECEC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7761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At least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20,000-50,000 views on</a:t>
                      </a:r>
                      <a:r>
                        <a:rPr sz="1200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YouTube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69850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within the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first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month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of ‘Unruly’</a:t>
                      </a:r>
                      <a:r>
                        <a:rPr sz="1200" spc="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video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C8C8C8"/>
                      </a:solidFill>
                      <a:prstDash val="solid"/>
                    </a:lnL>
                    <a:lnR w="6350">
                      <a:solidFill>
                        <a:srgbClr val="C8C8C8"/>
                      </a:solidFill>
                      <a:prstDash val="solid"/>
                    </a:lnR>
                    <a:lnT w="6350">
                      <a:solidFill>
                        <a:srgbClr val="C8C8C8"/>
                      </a:solidFill>
                      <a:prstDash val="solid"/>
                    </a:lnT>
                    <a:lnB w="6350">
                      <a:solidFill>
                        <a:srgbClr val="C8C8C8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No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music video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out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at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the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moment,</a:t>
                      </a:r>
                      <a:endParaRPr sz="1200" dirty="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C8C8C8"/>
                      </a:solidFill>
                      <a:prstDash val="solid"/>
                    </a:lnL>
                    <a:lnR w="6350">
                      <a:solidFill>
                        <a:srgbClr val="C8C8C8"/>
                      </a:solidFill>
                      <a:prstDash val="solid"/>
                    </a:lnR>
                    <a:lnT w="6350">
                      <a:solidFill>
                        <a:srgbClr val="C8C8C8"/>
                      </a:solidFill>
                      <a:prstDash val="solid"/>
                    </a:lnT>
                    <a:lnB w="6350">
                      <a:solidFill>
                        <a:srgbClr val="C8C8C8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9" name="object 4">
            <a:extLst>
              <a:ext uri="{FF2B5EF4-FFF2-40B4-BE49-F238E27FC236}">
                <a16:creationId xmlns:a16="http://schemas.microsoft.com/office/drawing/2014/main" id="{D131463F-BA99-8F45-BD0C-69705C82B7AB}"/>
              </a:ext>
            </a:extLst>
          </p:cNvPr>
          <p:cNvSpPr txBox="1"/>
          <p:nvPr/>
        </p:nvSpPr>
        <p:spPr>
          <a:xfrm>
            <a:off x="999236" y="3013328"/>
            <a:ext cx="5685155" cy="17170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621030" algn="ctr">
              <a:lnSpc>
                <a:spcPct val="100000"/>
              </a:lnSpc>
              <a:spcBef>
                <a:spcPts val="100"/>
              </a:spcBef>
            </a:pPr>
            <a:endParaRPr sz="12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160"/>
              </a:spcBef>
            </a:pPr>
            <a:r>
              <a:rPr sz="1600" spc="-80" dirty="0">
                <a:solidFill>
                  <a:srgbClr val="2E5395"/>
                </a:solidFill>
                <a:latin typeface="Arial"/>
                <a:cs typeface="Arial"/>
              </a:rPr>
              <a:t>Objectives</a:t>
            </a:r>
            <a:endParaRPr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200" dirty="0">
                <a:latin typeface="Carlito"/>
                <a:cs typeface="Carlito"/>
              </a:rPr>
              <a:t>After </a:t>
            </a:r>
            <a:r>
              <a:rPr sz="1200" spc="-5" dirty="0">
                <a:latin typeface="Carlito"/>
                <a:cs typeface="Carlito"/>
              </a:rPr>
              <a:t>looking </a:t>
            </a:r>
            <a:r>
              <a:rPr sz="1200" dirty="0">
                <a:latin typeface="Carlito"/>
                <a:cs typeface="Carlito"/>
              </a:rPr>
              <a:t>at </a:t>
            </a:r>
            <a:r>
              <a:rPr sz="1200" spc="-5" dirty="0">
                <a:latin typeface="Carlito"/>
                <a:cs typeface="Carlito"/>
              </a:rPr>
              <a:t>the SWOT analysis </a:t>
            </a:r>
            <a:r>
              <a:rPr sz="1200" dirty="0">
                <a:latin typeface="Carlito"/>
                <a:cs typeface="Carlito"/>
              </a:rPr>
              <a:t>I’ve </a:t>
            </a:r>
            <a:r>
              <a:rPr sz="1200" spc="-10" dirty="0">
                <a:latin typeface="Carlito"/>
                <a:cs typeface="Carlito"/>
              </a:rPr>
              <a:t>also </a:t>
            </a:r>
            <a:r>
              <a:rPr sz="1200" spc="-5" dirty="0">
                <a:latin typeface="Carlito"/>
                <a:cs typeface="Carlito"/>
              </a:rPr>
              <a:t>factored </a:t>
            </a:r>
            <a:r>
              <a:rPr sz="1200" dirty="0">
                <a:latin typeface="Carlito"/>
                <a:cs typeface="Carlito"/>
              </a:rPr>
              <a:t>in </a:t>
            </a:r>
            <a:r>
              <a:rPr sz="1200" spc="-5" dirty="0">
                <a:latin typeface="Carlito"/>
                <a:cs typeface="Carlito"/>
              </a:rPr>
              <a:t>the </a:t>
            </a:r>
            <a:r>
              <a:rPr sz="1200" dirty="0">
                <a:latin typeface="Carlito"/>
                <a:cs typeface="Carlito"/>
              </a:rPr>
              <a:t>artist’s </a:t>
            </a:r>
            <a:r>
              <a:rPr sz="1200" spc="-5" dirty="0">
                <a:latin typeface="Carlito"/>
                <a:cs typeface="Carlito"/>
              </a:rPr>
              <a:t>needs. Alongside</a:t>
            </a:r>
            <a:r>
              <a:rPr sz="1200" spc="114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the</a:t>
            </a:r>
            <a:endParaRPr sz="1200" dirty="0">
              <a:latin typeface="Carlito"/>
              <a:cs typeface="Carlito"/>
            </a:endParaRPr>
          </a:p>
          <a:p>
            <a:pPr marL="12700" marR="5080">
              <a:lnSpc>
                <a:spcPct val="101600"/>
              </a:lnSpc>
              <a:spcBef>
                <a:spcPts val="10"/>
              </a:spcBef>
            </a:pPr>
            <a:r>
              <a:rPr sz="1200" spc="-5" dirty="0">
                <a:latin typeface="Carlito"/>
                <a:cs typeface="Carlito"/>
              </a:rPr>
              <a:t>required components project, </a:t>
            </a:r>
            <a:r>
              <a:rPr sz="1200" dirty="0">
                <a:latin typeface="Carlito"/>
                <a:cs typeface="Carlito"/>
              </a:rPr>
              <a:t>I’ve listed </a:t>
            </a:r>
            <a:r>
              <a:rPr sz="1200" spc="-5" dirty="0">
                <a:latin typeface="Carlito"/>
                <a:cs typeface="Carlito"/>
              </a:rPr>
              <a:t>some of the </a:t>
            </a:r>
            <a:r>
              <a:rPr sz="1200" dirty="0">
                <a:latin typeface="Carlito"/>
                <a:cs typeface="Carlito"/>
              </a:rPr>
              <a:t>key objectives. </a:t>
            </a:r>
            <a:r>
              <a:rPr sz="1200" spc="-5" dirty="0">
                <a:latin typeface="Carlito"/>
                <a:cs typeface="Carlito"/>
              </a:rPr>
              <a:t>the table </a:t>
            </a:r>
            <a:r>
              <a:rPr sz="1200" dirty="0">
                <a:latin typeface="Carlito"/>
                <a:cs typeface="Carlito"/>
              </a:rPr>
              <a:t>is </a:t>
            </a:r>
            <a:r>
              <a:rPr sz="1200" spc="-5" dirty="0">
                <a:latin typeface="Carlito"/>
                <a:cs typeface="Carlito"/>
              </a:rPr>
              <a:t>divided by  the objectives and where we </a:t>
            </a:r>
            <a:r>
              <a:rPr sz="1200" dirty="0">
                <a:latin typeface="Carlito"/>
                <a:cs typeface="Carlito"/>
              </a:rPr>
              <a:t>are </a:t>
            </a:r>
            <a:r>
              <a:rPr sz="1200" spc="-5" dirty="0">
                <a:latin typeface="Carlito"/>
                <a:cs typeface="Carlito"/>
              </a:rPr>
              <a:t>currently </a:t>
            </a:r>
            <a:r>
              <a:rPr sz="1200" dirty="0">
                <a:latin typeface="Carlito"/>
                <a:cs typeface="Carlito"/>
              </a:rPr>
              <a:t>at in </a:t>
            </a:r>
            <a:r>
              <a:rPr sz="1200" spc="-5" dirty="0">
                <a:latin typeface="Carlito"/>
                <a:cs typeface="Carlito"/>
              </a:rPr>
              <a:t>the campaign </a:t>
            </a:r>
            <a:r>
              <a:rPr sz="1200" dirty="0">
                <a:latin typeface="Carlito"/>
                <a:cs typeface="Carlito"/>
              </a:rPr>
              <a:t>so it so </a:t>
            </a:r>
            <a:r>
              <a:rPr sz="1200" spc="-5" dirty="0">
                <a:latin typeface="Carlito"/>
                <a:cs typeface="Carlito"/>
              </a:rPr>
              <a:t>can be </a:t>
            </a:r>
            <a:r>
              <a:rPr sz="1200" dirty="0">
                <a:latin typeface="Carlito"/>
                <a:cs typeface="Carlito"/>
              </a:rPr>
              <a:t>reflected. </a:t>
            </a:r>
            <a:r>
              <a:rPr sz="1200" spc="-5" dirty="0">
                <a:latin typeface="Carlito"/>
                <a:cs typeface="Carlito"/>
              </a:rPr>
              <a:t>This  </a:t>
            </a:r>
            <a:r>
              <a:rPr sz="1200" dirty="0">
                <a:latin typeface="Carlito"/>
                <a:cs typeface="Carlito"/>
              </a:rPr>
              <a:t>is a </a:t>
            </a:r>
            <a:r>
              <a:rPr sz="1200" spc="-5" dirty="0">
                <a:latin typeface="Carlito"/>
                <a:cs typeface="Carlito"/>
              </a:rPr>
              <a:t>simplistic example, Industry-standard </a:t>
            </a:r>
            <a:r>
              <a:rPr sz="1200" spc="-10" dirty="0">
                <a:latin typeface="Carlito"/>
                <a:cs typeface="Carlito"/>
              </a:rPr>
              <a:t>would </a:t>
            </a:r>
            <a:r>
              <a:rPr sz="1200" spc="-5" dirty="0">
                <a:latin typeface="Carlito"/>
                <a:cs typeface="Carlito"/>
              </a:rPr>
              <a:t>be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use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project management tool, </a:t>
            </a:r>
            <a:r>
              <a:rPr sz="1200" dirty="0">
                <a:latin typeface="Carlito"/>
                <a:cs typeface="Carlito"/>
              </a:rPr>
              <a:t>sites  like </a:t>
            </a:r>
            <a:r>
              <a:rPr sz="1200" spc="-10" dirty="0">
                <a:latin typeface="Carlito"/>
                <a:cs typeface="Carlito"/>
              </a:rPr>
              <a:t>Monday.com, </a:t>
            </a:r>
            <a:r>
              <a:rPr sz="1200" spc="-5" dirty="0">
                <a:latin typeface="Carlito"/>
                <a:cs typeface="Carlito"/>
              </a:rPr>
              <a:t>Trello </a:t>
            </a:r>
            <a:r>
              <a:rPr sz="1200" spc="5" dirty="0">
                <a:latin typeface="Carlito"/>
                <a:cs typeface="Carlito"/>
              </a:rPr>
              <a:t>and </a:t>
            </a:r>
            <a:r>
              <a:rPr sz="1200" spc="-5" dirty="0">
                <a:latin typeface="Carlito"/>
                <a:cs typeface="Carlito"/>
              </a:rPr>
              <a:t>Asana </a:t>
            </a:r>
            <a:r>
              <a:rPr sz="1200" dirty="0">
                <a:latin typeface="Carlito"/>
                <a:cs typeface="Carlito"/>
              </a:rPr>
              <a:t>‘offer </a:t>
            </a:r>
            <a:r>
              <a:rPr sz="1200" spc="-5" dirty="0">
                <a:latin typeface="Carlito"/>
                <a:cs typeface="Carlito"/>
              </a:rPr>
              <a:t>you the ability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manage </a:t>
            </a:r>
            <a:r>
              <a:rPr sz="1200" spc="-10" dirty="0">
                <a:latin typeface="Carlito"/>
                <a:cs typeface="Carlito"/>
              </a:rPr>
              <a:t>complex </a:t>
            </a:r>
            <a:r>
              <a:rPr sz="1200" spc="-5" dirty="0">
                <a:latin typeface="Carlito"/>
                <a:cs typeface="Carlito"/>
              </a:rPr>
              <a:t>projects with  </a:t>
            </a:r>
            <a:r>
              <a:rPr sz="1200" dirty="0">
                <a:latin typeface="Carlito"/>
                <a:cs typeface="Carlito"/>
              </a:rPr>
              <a:t>ease </a:t>
            </a:r>
            <a:r>
              <a:rPr sz="1200" spc="-5" dirty="0">
                <a:latin typeface="Carlito"/>
                <a:cs typeface="Carlito"/>
              </a:rPr>
              <a:t>and </a:t>
            </a:r>
            <a:r>
              <a:rPr sz="1200" dirty="0">
                <a:latin typeface="Carlito"/>
                <a:cs typeface="Carlito"/>
              </a:rPr>
              <a:t>clarity. </a:t>
            </a:r>
            <a:r>
              <a:rPr sz="1200" spc="-5" dirty="0">
                <a:latin typeface="Times New Roman"/>
                <a:cs typeface="Times New Roman"/>
              </a:rPr>
              <a:t>(monday.com,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2020)</a:t>
            </a:r>
          </a:p>
        </p:txBody>
      </p:sp>
      <p:pic>
        <p:nvPicPr>
          <p:cNvPr id="10" name="Audio Recording 6 Apr 2021 at 16:48:01" descr="Audio Recording 6 Apr 2021 at 16:48:01">
            <a:hlinkClick r:id="" action="ppaction://media"/>
            <a:extLst>
              <a:ext uri="{FF2B5EF4-FFF2-40B4-BE49-F238E27FC236}">
                <a16:creationId xmlns:a16="http://schemas.microsoft.com/office/drawing/2014/main" id="{8760B86B-A222-BE49-AF7B-78921265A4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61131" y="7862253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8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4">
            <a:extLst>
              <a:ext uri="{FF2B5EF4-FFF2-40B4-BE49-F238E27FC236}">
                <a16:creationId xmlns:a16="http://schemas.microsoft.com/office/drawing/2014/main" id="{93B1BD3F-D539-474C-867D-DDA065633366}"/>
              </a:ext>
            </a:extLst>
          </p:cNvPr>
          <p:cNvSpPr txBox="1"/>
          <p:nvPr/>
        </p:nvSpPr>
        <p:spPr>
          <a:xfrm>
            <a:off x="971550" y="698500"/>
            <a:ext cx="5613400" cy="1719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3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165"/>
              </a:spcBef>
            </a:pPr>
            <a:r>
              <a:rPr sz="1600" spc="-90" dirty="0">
                <a:solidFill>
                  <a:srgbClr val="2E5395"/>
                </a:solidFill>
                <a:latin typeface="Arial"/>
                <a:cs typeface="Arial"/>
              </a:rPr>
              <a:t>Audience</a:t>
            </a:r>
            <a:endParaRPr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5"/>
              </a:spcBef>
            </a:pPr>
            <a:r>
              <a:rPr sz="1200" spc="-5" dirty="0">
                <a:latin typeface="Carlito"/>
                <a:cs typeface="Carlito"/>
              </a:rPr>
              <a:t>‘Finding your audience </a:t>
            </a:r>
            <a:r>
              <a:rPr sz="1200" dirty="0">
                <a:latin typeface="Carlito"/>
                <a:cs typeface="Carlito"/>
              </a:rPr>
              <a:t>is </a:t>
            </a:r>
            <a:r>
              <a:rPr sz="1200" spc="-5" dirty="0">
                <a:latin typeface="Carlito"/>
                <a:cs typeface="Carlito"/>
              </a:rPr>
              <a:t>the </a:t>
            </a:r>
            <a:r>
              <a:rPr sz="1200" dirty="0">
                <a:latin typeface="Carlito"/>
                <a:cs typeface="Carlito"/>
              </a:rPr>
              <a:t>key to </a:t>
            </a:r>
            <a:r>
              <a:rPr sz="1200" spc="-5" dirty="0">
                <a:latin typeface="Carlito"/>
                <a:cs typeface="Carlito"/>
              </a:rPr>
              <a:t>building </a:t>
            </a:r>
            <a:r>
              <a:rPr sz="1200" dirty="0">
                <a:latin typeface="Carlito"/>
                <a:cs typeface="Carlito"/>
              </a:rPr>
              <a:t>a strategy </a:t>
            </a:r>
            <a:r>
              <a:rPr sz="1200" spc="-5" dirty="0">
                <a:latin typeface="Carlito"/>
                <a:cs typeface="Carlito"/>
              </a:rPr>
              <a:t>around reaching your true</a:t>
            </a:r>
            <a:r>
              <a:rPr sz="1200" spc="8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fans</a:t>
            </a:r>
          </a:p>
          <a:p>
            <a:pPr marL="12700" marR="5080">
              <a:lnSpc>
                <a:spcPct val="97200"/>
              </a:lnSpc>
              <a:spcBef>
                <a:spcPts val="50"/>
              </a:spcBef>
            </a:pPr>
            <a:r>
              <a:rPr sz="1200" dirty="0">
                <a:latin typeface="Carlito"/>
                <a:cs typeface="Carlito"/>
              </a:rPr>
              <a:t>effectively’ </a:t>
            </a:r>
            <a:r>
              <a:rPr sz="1200" spc="-5" dirty="0">
                <a:latin typeface="Times New Roman"/>
                <a:cs typeface="Times New Roman"/>
              </a:rPr>
              <a:t>(Nguyen, </a:t>
            </a:r>
            <a:r>
              <a:rPr sz="1200" dirty="0">
                <a:latin typeface="Times New Roman"/>
                <a:cs typeface="Times New Roman"/>
              </a:rPr>
              <a:t>2019). </a:t>
            </a:r>
            <a:r>
              <a:rPr sz="1200" spc="-10" dirty="0">
                <a:latin typeface="Times New Roman"/>
                <a:cs typeface="Times New Roman"/>
              </a:rPr>
              <a:t>For FME </a:t>
            </a:r>
            <a:r>
              <a:rPr sz="1200" spc="-5" dirty="0">
                <a:latin typeface="Times New Roman"/>
                <a:cs typeface="Times New Roman"/>
              </a:rPr>
              <a:t>to capitalise </a:t>
            </a:r>
            <a:r>
              <a:rPr sz="1200" spc="5" dirty="0">
                <a:latin typeface="Times New Roman"/>
                <a:cs typeface="Times New Roman"/>
              </a:rPr>
              <a:t>and </a:t>
            </a:r>
            <a:r>
              <a:rPr sz="1200" spc="-5" dirty="0">
                <a:latin typeface="Times New Roman"/>
                <a:cs typeface="Times New Roman"/>
              </a:rPr>
              <a:t>gain success </a:t>
            </a:r>
            <a:r>
              <a:rPr sz="1200" dirty="0">
                <a:latin typeface="Times New Roman"/>
                <a:cs typeface="Times New Roman"/>
              </a:rPr>
              <a:t>I </a:t>
            </a:r>
            <a:r>
              <a:rPr sz="1200" spc="-5" dirty="0">
                <a:latin typeface="Times New Roman"/>
                <a:cs typeface="Times New Roman"/>
              </a:rPr>
              <a:t>think it's important to  identify </a:t>
            </a:r>
            <a:r>
              <a:rPr sz="1200" dirty="0">
                <a:latin typeface="Times New Roman"/>
                <a:cs typeface="Times New Roman"/>
              </a:rPr>
              <a:t>his </a:t>
            </a:r>
            <a:r>
              <a:rPr sz="1200" spc="-5" dirty="0">
                <a:latin typeface="Times New Roman"/>
                <a:cs typeface="Times New Roman"/>
              </a:rPr>
              <a:t>nice audience in </a:t>
            </a:r>
            <a:r>
              <a:rPr sz="1200" dirty="0">
                <a:latin typeface="Times New Roman"/>
                <a:cs typeface="Times New Roman"/>
              </a:rPr>
              <a:t>the fundamental </a:t>
            </a:r>
            <a:r>
              <a:rPr sz="1200" spc="-5" dirty="0">
                <a:latin typeface="Times New Roman"/>
                <a:cs typeface="Times New Roman"/>
              </a:rPr>
              <a:t>stages, </a:t>
            </a:r>
            <a:r>
              <a:rPr sz="1200" dirty="0">
                <a:latin typeface="Times New Roman"/>
                <a:cs typeface="Times New Roman"/>
              </a:rPr>
              <a:t>I </a:t>
            </a:r>
            <a:r>
              <a:rPr sz="1200" spc="-5" dirty="0">
                <a:latin typeface="Times New Roman"/>
                <a:cs typeface="Times New Roman"/>
              </a:rPr>
              <a:t>think </a:t>
            </a:r>
            <a:r>
              <a:rPr sz="1200" dirty="0">
                <a:latin typeface="Times New Roman"/>
                <a:cs typeface="Times New Roman"/>
              </a:rPr>
              <a:t>a </a:t>
            </a:r>
            <a:r>
              <a:rPr sz="1200" spc="-5" dirty="0">
                <a:latin typeface="Times New Roman"/>
                <a:cs typeface="Times New Roman"/>
              </a:rPr>
              <a:t>misconception </a:t>
            </a:r>
            <a:r>
              <a:rPr sz="1200" dirty="0">
                <a:latin typeface="Times New Roman"/>
                <a:cs typeface="Times New Roman"/>
              </a:rPr>
              <a:t>of </a:t>
            </a:r>
            <a:r>
              <a:rPr sz="1200" spc="-5" dirty="0">
                <a:latin typeface="Times New Roman"/>
                <a:cs typeface="Times New Roman"/>
              </a:rPr>
              <a:t>any artist </a:t>
            </a:r>
            <a:r>
              <a:rPr sz="1200" dirty="0">
                <a:latin typeface="Times New Roman"/>
                <a:cs typeface="Times New Roman"/>
              </a:rPr>
              <a:t>or  </a:t>
            </a:r>
            <a:r>
              <a:rPr sz="1200" spc="-10" dirty="0">
                <a:latin typeface="Times New Roman"/>
                <a:cs typeface="Times New Roman"/>
              </a:rPr>
              <a:t>musician </a:t>
            </a:r>
            <a:r>
              <a:rPr sz="1200" spc="-5" dirty="0">
                <a:latin typeface="Times New Roman"/>
                <a:cs typeface="Times New Roman"/>
              </a:rPr>
              <a:t>would </a:t>
            </a:r>
            <a:r>
              <a:rPr sz="1200" spc="10" dirty="0">
                <a:latin typeface="Times New Roman"/>
                <a:cs typeface="Times New Roman"/>
              </a:rPr>
              <a:t>be </a:t>
            </a:r>
            <a:r>
              <a:rPr sz="1200" spc="-5" dirty="0">
                <a:latin typeface="Times New Roman"/>
                <a:cs typeface="Times New Roman"/>
              </a:rPr>
              <a:t>in </a:t>
            </a:r>
            <a:r>
              <a:rPr sz="1200" dirty="0">
                <a:latin typeface="Times New Roman"/>
                <a:cs typeface="Times New Roman"/>
              </a:rPr>
              <a:t>the </a:t>
            </a:r>
            <a:r>
              <a:rPr sz="1200" spc="-5" dirty="0">
                <a:latin typeface="Times New Roman"/>
                <a:cs typeface="Times New Roman"/>
              </a:rPr>
              <a:t>early stages trying to </a:t>
            </a:r>
            <a:r>
              <a:rPr sz="1200" dirty="0">
                <a:latin typeface="Times New Roman"/>
                <a:cs typeface="Times New Roman"/>
              </a:rPr>
              <a:t>appeal </a:t>
            </a:r>
            <a:r>
              <a:rPr sz="1200" spc="-5" dirty="0">
                <a:latin typeface="Times New Roman"/>
                <a:cs typeface="Times New Roman"/>
              </a:rPr>
              <a:t>to everyone. </a:t>
            </a:r>
            <a:r>
              <a:rPr sz="1200" dirty="0">
                <a:latin typeface="Times New Roman"/>
                <a:cs typeface="Times New Roman"/>
              </a:rPr>
              <a:t>I </a:t>
            </a:r>
            <a:r>
              <a:rPr sz="1200" spc="-5" dirty="0">
                <a:latin typeface="Times New Roman"/>
                <a:cs typeface="Times New Roman"/>
              </a:rPr>
              <a:t>think keeping in mind  his genre style </a:t>
            </a:r>
            <a:r>
              <a:rPr sz="1200" spc="-10" dirty="0">
                <a:latin typeface="Times New Roman"/>
                <a:cs typeface="Times New Roman"/>
              </a:rPr>
              <a:t>is </a:t>
            </a:r>
            <a:r>
              <a:rPr sz="1200" spc="-5" dirty="0">
                <a:latin typeface="Times New Roman"/>
                <a:cs typeface="Times New Roman"/>
              </a:rPr>
              <a:t>relatively new and emerging </a:t>
            </a:r>
            <a:r>
              <a:rPr sz="1200" dirty="0">
                <a:latin typeface="Times New Roman"/>
                <a:cs typeface="Times New Roman"/>
              </a:rPr>
              <a:t>we </a:t>
            </a:r>
            <a:r>
              <a:rPr sz="1200" spc="5" dirty="0">
                <a:latin typeface="Times New Roman"/>
                <a:cs typeface="Times New Roman"/>
              </a:rPr>
              <a:t>should </a:t>
            </a:r>
            <a:r>
              <a:rPr sz="1200" spc="-5" dirty="0">
                <a:latin typeface="Times New Roman"/>
                <a:cs typeface="Times New Roman"/>
              </a:rPr>
              <a:t>focus </a:t>
            </a:r>
            <a:r>
              <a:rPr sz="1200" dirty="0">
                <a:latin typeface="Times New Roman"/>
                <a:cs typeface="Times New Roman"/>
              </a:rPr>
              <a:t>on </a:t>
            </a:r>
            <a:r>
              <a:rPr sz="1200" spc="-5" dirty="0">
                <a:latin typeface="Times New Roman"/>
                <a:cs typeface="Times New Roman"/>
              </a:rPr>
              <a:t>the psychographics and  demographics </a:t>
            </a:r>
            <a:r>
              <a:rPr sz="1200" dirty="0">
                <a:latin typeface="Times New Roman"/>
                <a:cs typeface="Times New Roman"/>
              </a:rPr>
              <a:t>of </a:t>
            </a:r>
            <a:r>
              <a:rPr sz="1200" spc="-5" dirty="0">
                <a:latin typeface="Times New Roman"/>
                <a:cs typeface="Times New Roman"/>
              </a:rPr>
              <a:t>his audience to </a:t>
            </a:r>
            <a:r>
              <a:rPr sz="1200" dirty="0">
                <a:latin typeface="Times New Roman"/>
                <a:cs typeface="Times New Roman"/>
              </a:rPr>
              <a:t>then </a:t>
            </a:r>
            <a:r>
              <a:rPr sz="1200" spc="-5" dirty="0">
                <a:latin typeface="Times New Roman"/>
                <a:cs typeface="Times New Roman"/>
              </a:rPr>
              <a:t>enable us to </a:t>
            </a:r>
            <a:r>
              <a:rPr sz="1200" dirty="0">
                <a:latin typeface="Times New Roman"/>
                <a:cs typeface="Times New Roman"/>
              </a:rPr>
              <a:t>move forward, </a:t>
            </a:r>
            <a:r>
              <a:rPr sz="1200" spc="-5" dirty="0">
                <a:latin typeface="Times New Roman"/>
                <a:cs typeface="Times New Roman"/>
              </a:rPr>
              <a:t>engage fans and</a:t>
            </a:r>
            <a:r>
              <a:rPr sz="1200" spc="6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grow.</a:t>
            </a:r>
          </a:p>
        </p:txBody>
      </p:sp>
      <p:graphicFrame>
        <p:nvGraphicFramePr>
          <p:cNvPr id="3" name="object 5">
            <a:extLst>
              <a:ext uri="{FF2B5EF4-FFF2-40B4-BE49-F238E27FC236}">
                <a16:creationId xmlns:a16="http://schemas.microsoft.com/office/drawing/2014/main" id="{691DB060-281D-9446-86A3-C72E5D9323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6800853"/>
              </p:ext>
            </p:extLst>
          </p:nvPr>
        </p:nvGraphicFramePr>
        <p:xfrm>
          <a:off x="984250" y="2749804"/>
          <a:ext cx="5723890" cy="171837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619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19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0881">
                <a:tc>
                  <a:txBody>
                    <a:bodyPr/>
                    <a:lstStyle/>
                    <a:p>
                      <a:pPr marL="69850">
                        <a:lnSpc>
                          <a:spcPts val="1395"/>
                        </a:lnSpc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Demographics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3675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Age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13-35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3675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Gender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Males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7825">
                <a:tc>
                  <a:txBody>
                    <a:bodyPr/>
                    <a:lstStyle/>
                    <a:p>
                      <a:pPr marL="69850">
                        <a:lnSpc>
                          <a:spcPts val="139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Race and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Ethnicity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39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2</a:t>
                      </a:r>
                      <a:r>
                        <a:rPr sz="1200" spc="-7" baseline="27777" dirty="0">
                          <a:latin typeface="Carlito"/>
                          <a:cs typeface="Carlito"/>
                        </a:rPr>
                        <a:t>nd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generation</a:t>
                      </a:r>
                      <a:r>
                        <a:rPr sz="1200" spc="-8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immigrant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0881">
                <a:tc>
                  <a:txBody>
                    <a:bodyPr/>
                    <a:lstStyle/>
                    <a:p>
                      <a:pPr marL="69850">
                        <a:lnSpc>
                          <a:spcPts val="1390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Marital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 Status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39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Single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0936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Education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230504">
                        <a:lnSpc>
                          <a:spcPts val="1470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Less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than high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school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degree/High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school 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degree/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some college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but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no</a:t>
                      </a:r>
                      <a:r>
                        <a:rPr sz="1200" spc="-2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degree/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69850">
                        <a:lnSpc>
                          <a:spcPts val="139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Employment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39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Self-Employed/Entrepreneur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4" name="object 2">
            <a:extLst>
              <a:ext uri="{FF2B5EF4-FFF2-40B4-BE49-F238E27FC236}">
                <a16:creationId xmlns:a16="http://schemas.microsoft.com/office/drawing/2014/main" id="{6428F923-3D0F-B647-BA6F-774B5DD6E9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46374"/>
              </p:ext>
            </p:extLst>
          </p:nvPr>
        </p:nvGraphicFramePr>
        <p:xfrm>
          <a:off x="984250" y="4800421"/>
          <a:ext cx="5723890" cy="189293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619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19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marL="69850">
                        <a:lnSpc>
                          <a:spcPts val="1390"/>
                        </a:lnSpc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Psychographics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8078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Personalities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209550">
                        <a:lnSpc>
                          <a:spcPts val="1450"/>
                        </a:lnSpc>
                        <a:spcBef>
                          <a:spcPts val="15"/>
                        </a:spcBef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Young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people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who are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money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orientated,  confident,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6625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Lifestyle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Enjoy clubbing,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‘A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Hustle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Lifestyle’,</a:t>
                      </a:r>
                      <a:r>
                        <a:rPr sz="1200" spc="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the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69850" marR="87630">
                        <a:lnSpc>
                          <a:spcPct val="101299"/>
                        </a:lnSpc>
                        <a:spcBef>
                          <a:spcPts val="15"/>
                        </a:spcBef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influence of being around drugs,  homelessness, prison, complexities of living 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in a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low-income household, ‘growing up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in 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the ghetto’,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interested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4056">
                <a:tc>
                  <a:txBody>
                    <a:bodyPr/>
                    <a:lstStyle/>
                    <a:p>
                      <a:pPr marL="69850">
                        <a:lnSpc>
                          <a:spcPts val="1420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Interests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3675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Opinions/Attitudes/Beliefs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Family First,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Religion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and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God</a:t>
                      </a:r>
                      <a:endParaRPr sz="1200" dirty="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03213F-CFD8-1E4D-8D0C-5A547AFDE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lang="en-GB" smtClean="0"/>
              <a:t>9</a:t>
            </a:fld>
            <a:endParaRPr lang="en-GB" dirty="0"/>
          </a:p>
        </p:txBody>
      </p:sp>
      <p:pic>
        <p:nvPicPr>
          <p:cNvPr id="6" name="Audio Recording 6 Apr 2021 at 16:52:06" descr="Audio Recording 6 Apr 2021 at 16:52:06">
            <a:hlinkClick r:id="" action="ppaction://media"/>
            <a:extLst>
              <a:ext uri="{FF2B5EF4-FFF2-40B4-BE49-F238E27FC236}">
                <a16:creationId xmlns:a16="http://schemas.microsoft.com/office/drawing/2014/main" id="{E45F92A8-868C-E448-BCA0-C6BF33438C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65450" y="7489476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2956387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64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759841" y="698500"/>
            <a:ext cx="5697855" cy="1901739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77470">
              <a:lnSpc>
                <a:spcPct val="100699"/>
              </a:lnSpc>
              <a:spcBef>
                <a:spcPts val="90"/>
              </a:spcBef>
            </a:pPr>
            <a:r>
              <a:rPr sz="1200" dirty="0">
                <a:latin typeface="Carlito"/>
                <a:cs typeface="Carlito"/>
              </a:rPr>
              <a:t>I</a:t>
            </a:r>
          </a:p>
          <a:p>
            <a:pPr>
              <a:lnSpc>
                <a:spcPct val="100000"/>
              </a:lnSpc>
            </a:pPr>
            <a:endParaRPr sz="1000" dirty="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</a:pPr>
            <a:r>
              <a:rPr sz="1600" spc="-90" dirty="0">
                <a:solidFill>
                  <a:srgbClr val="2E5395"/>
                </a:solidFill>
                <a:latin typeface="Arial"/>
                <a:cs typeface="Arial"/>
              </a:rPr>
              <a:t>Branding</a:t>
            </a:r>
            <a:endParaRPr sz="1600" dirty="0">
              <a:latin typeface="Arial"/>
              <a:cs typeface="Arial"/>
            </a:endParaRPr>
          </a:p>
          <a:p>
            <a:pPr marL="12700" marR="178435">
              <a:lnSpc>
                <a:spcPct val="101600"/>
              </a:lnSpc>
              <a:spcBef>
                <a:spcPts val="35"/>
              </a:spcBef>
            </a:pPr>
            <a:r>
              <a:rPr sz="1200" spc="-5" dirty="0">
                <a:latin typeface="Carlito"/>
                <a:cs typeface="Carlito"/>
              </a:rPr>
              <a:t>‘Branding </a:t>
            </a:r>
            <a:r>
              <a:rPr sz="1200" dirty="0">
                <a:latin typeface="Carlito"/>
                <a:cs typeface="Carlito"/>
              </a:rPr>
              <a:t>is a </a:t>
            </a:r>
            <a:r>
              <a:rPr sz="1200" spc="-5" dirty="0">
                <a:latin typeface="Carlito"/>
                <a:cs typeface="Carlito"/>
              </a:rPr>
              <a:t>visual representation of identity and the best </a:t>
            </a:r>
            <a:r>
              <a:rPr sz="1200" dirty="0">
                <a:latin typeface="Carlito"/>
                <a:cs typeface="Carlito"/>
              </a:rPr>
              <a:t>artists in </a:t>
            </a:r>
            <a:r>
              <a:rPr sz="1200" spc="-5" dirty="0">
                <a:latin typeface="Carlito"/>
                <a:cs typeface="Carlito"/>
              </a:rPr>
              <a:t>history </a:t>
            </a:r>
            <a:r>
              <a:rPr sz="1200" spc="-10" dirty="0">
                <a:latin typeface="Carlito"/>
                <a:cs typeface="Carlito"/>
              </a:rPr>
              <a:t>are </a:t>
            </a:r>
            <a:r>
              <a:rPr sz="1200" dirty="0">
                <a:latin typeface="Carlito"/>
                <a:cs typeface="Carlito"/>
              </a:rPr>
              <a:t>all </a:t>
            </a:r>
            <a:r>
              <a:rPr sz="1200" spc="-5" dirty="0">
                <a:latin typeface="Carlito"/>
                <a:cs typeface="Carlito"/>
              </a:rPr>
              <a:t>about  identity and identifying with their audience’. </a:t>
            </a:r>
            <a:r>
              <a:rPr sz="1200" dirty="0">
                <a:latin typeface="Times New Roman"/>
                <a:cs typeface="Times New Roman"/>
              </a:rPr>
              <a:t>(Hillman, </a:t>
            </a:r>
            <a:r>
              <a:rPr sz="1200" spc="-5" dirty="0">
                <a:latin typeface="Times New Roman"/>
                <a:cs typeface="Times New Roman"/>
              </a:rPr>
              <a:t>2018a). </a:t>
            </a:r>
            <a:r>
              <a:rPr sz="1200" spc="-5" dirty="0">
                <a:latin typeface="Carlito"/>
                <a:cs typeface="Carlito"/>
              </a:rPr>
              <a:t>FME has some </a:t>
            </a:r>
            <a:r>
              <a:rPr sz="1200" dirty="0">
                <a:latin typeface="Carlito"/>
                <a:cs typeface="Carlito"/>
              </a:rPr>
              <a:t>effortless  </a:t>
            </a:r>
            <a:r>
              <a:rPr sz="1200" spc="-5" dirty="0">
                <a:latin typeface="Carlito"/>
                <a:cs typeface="Carlito"/>
              </a:rPr>
              <a:t>branding elements </a:t>
            </a:r>
            <a:r>
              <a:rPr sz="1200" spc="-10" dirty="0">
                <a:latin typeface="Carlito"/>
                <a:cs typeface="Carlito"/>
              </a:rPr>
              <a:t>which </a:t>
            </a:r>
            <a:r>
              <a:rPr sz="1200" spc="-5" dirty="0">
                <a:latin typeface="Carlito"/>
                <a:cs typeface="Carlito"/>
              </a:rPr>
              <a:t>will explore throughout </a:t>
            </a:r>
            <a:r>
              <a:rPr sz="1200" dirty="0">
                <a:latin typeface="Carlito"/>
                <a:cs typeface="Carlito"/>
              </a:rPr>
              <a:t>his</a:t>
            </a:r>
            <a:r>
              <a:rPr sz="1200" spc="6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campaign</a:t>
            </a:r>
            <a:endParaRPr sz="12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150" dirty="0">
              <a:latin typeface="Carlito"/>
              <a:cs typeface="Carlito"/>
            </a:endParaRPr>
          </a:p>
          <a:p>
            <a:pPr marL="12700" marR="216535">
              <a:lnSpc>
                <a:spcPct val="102400"/>
              </a:lnSpc>
              <a:spcBef>
                <a:spcPts val="5"/>
              </a:spcBef>
            </a:pPr>
            <a:r>
              <a:rPr sz="1200" spc="-5" dirty="0">
                <a:latin typeface="Carlito"/>
                <a:cs typeface="Carlito"/>
              </a:rPr>
              <a:t>Then Name (FME) </a:t>
            </a:r>
            <a:r>
              <a:rPr sz="1200" dirty="0">
                <a:latin typeface="Carlito"/>
                <a:cs typeface="Carlito"/>
              </a:rPr>
              <a:t>– </a:t>
            </a:r>
            <a:r>
              <a:rPr sz="1200" spc="-5" dirty="0">
                <a:latin typeface="Carlito"/>
                <a:cs typeface="Carlito"/>
              </a:rPr>
              <a:t>FME’S </a:t>
            </a:r>
            <a:r>
              <a:rPr sz="1200" dirty="0">
                <a:latin typeface="Carlito"/>
                <a:cs typeface="Carlito"/>
              </a:rPr>
              <a:t>real </a:t>
            </a:r>
            <a:r>
              <a:rPr sz="1200" spc="-5" dirty="0">
                <a:latin typeface="Carlito"/>
                <a:cs typeface="Carlito"/>
              </a:rPr>
              <a:t>name </a:t>
            </a:r>
            <a:r>
              <a:rPr sz="1200" spc="-10" dirty="0">
                <a:latin typeface="Carlito"/>
                <a:cs typeface="Carlito"/>
              </a:rPr>
              <a:t>Fame which </a:t>
            </a:r>
            <a:r>
              <a:rPr sz="1200" spc="5" dirty="0">
                <a:latin typeface="Carlito"/>
                <a:cs typeface="Carlito"/>
              </a:rPr>
              <a:t>FME </a:t>
            </a:r>
            <a:r>
              <a:rPr sz="1200" dirty="0">
                <a:latin typeface="Carlito"/>
                <a:cs typeface="Carlito"/>
              </a:rPr>
              <a:t>is an </a:t>
            </a:r>
            <a:r>
              <a:rPr sz="1200" spc="-5" dirty="0">
                <a:latin typeface="Carlito"/>
                <a:cs typeface="Carlito"/>
              </a:rPr>
              <a:t>abbreviated acronym of the  word. </a:t>
            </a:r>
            <a:r>
              <a:rPr sz="1200" dirty="0">
                <a:latin typeface="Carlito"/>
                <a:cs typeface="Carlito"/>
              </a:rPr>
              <a:t>We </a:t>
            </a:r>
            <a:r>
              <a:rPr sz="1200" spc="-5" dirty="0">
                <a:latin typeface="Carlito"/>
                <a:cs typeface="Carlito"/>
              </a:rPr>
              <a:t>will explore the use of ‘Fame’ within the marketing</a:t>
            </a:r>
            <a:r>
              <a:rPr sz="1200" spc="9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campaign.</a:t>
            </a:r>
            <a:endParaRPr sz="1200" dirty="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sz="1200" spc="-10" dirty="0">
                <a:latin typeface="Carlito"/>
                <a:cs typeface="Carlito"/>
              </a:rPr>
              <a:t>The </a:t>
            </a:r>
            <a:r>
              <a:rPr sz="1200" spc="-5" dirty="0">
                <a:latin typeface="Carlito"/>
                <a:cs typeface="Carlito"/>
              </a:rPr>
              <a:t>logo FME </a:t>
            </a:r>
            <a:r>
              <a:rPr sz="1200" dirty="0">
                <a:latin typeface="Carlito"/>
                <a:cs typeface="Carlito"/>
              </a:rPr>
              <a:t>(see </a:t>
            </a:r>
            <a:r>
              <a:rPr sz="1200" spc="-5" dirty="0">
                <a:latin typeface="Carlito"/>
                <a:cs typeface="Carlito"/>
              </a:rPr>
              <a:t>below)</a:t>
            </a:r>
            <a:endParaRPr sz="1200" dirty="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87806" y="4518111"/>
            <a:ext cx="5721985" cy="2256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7625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Carlito"/>
                <a:cs typeface="Carlito"/>
              </a:rPr>
              <a:t>-</a:t>
            </a: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150" dirty="0">
              <a:latin typeface="Carlito"/>
              <a:cs typeface="Carlito"/>
            </a:endParaRPr>
          </a:p>
          <a:p>
            <a:pPr marL="12700" marR="40005">
              <a:lnSpc>
                <a:spcPct val="102499"/>
              </a:lnSpc>
            </a:pPr>
            <a:r>
              <a:rPr sz="1200" spc="-10" dirty="0">
                <a:latin typeface="Carlito"/>
                <a:cs typeface="Carlito"/>
              </a:rPr>
              <a:t>The </a:t>
            </a:r>
            <a:r>
              <a:rPr sz="1200" spc="-5" dirty="0">
                <a:latin typeface="Carlito"/>
                <a:cs typeface="Carlito"/>
              </a:rPr>
              <a:t>artwork designed by ‘The Content </a:t>
            </a:r>
            <a:r>
              <a:rPr sz="1200" dirty="0">
                <a:latin typeface="Carlito"/>
                <a:cs typeface="Carlito"/>
              </a:rPr>
              <a:t>Designer’ </a:t>
            </a:r>
            <a:r>
              <a:rPr sz="1200" spc="-5" dirty="0">
                <a:latin typeface="Carlito"/>
                <a:cs typeface="Carlito"/>
              </a:rPr>
              <a:t>encapsulates the urbanised </a:t>
            </a:r>
            <a:r>
              <a:rPr sz="1200" dirty="0">
                <a:latin typeface="Carlito"/>
                <a:cs typeface="Carlito"/>
              </a:rPr>
              <a:t>areas </a:t>
            </a:r>
            <a:r>
              <a:rPr sz="1200" spc="-5" dirty="0">
                <a:latin typeface="Carlito"/>
                <a:cs typeface="Carlito"/>
              </a:rPr>
              <a:t>within  </a:t>
            </a:r>
            <a:r>
              <a:rPr sz="1200" spc="-10" dirty="0">
                <a:latin typeface="Carlito"/>
                <a:cs typeface="Carlito"/>
              </a:rPr>
              <a:t>London, </a:t>
            </a:r>
            <a:r>
              <a:rPr sz="1200" spc="-5" dirty="0">
                <a:latin typeface="Carlito"/>
                <a:cs typeface="Carlito"/>
              </a:rPr>
              <a:t>referencing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10" dirty="0">
                <a:latin typeface="Carlito"/>
                <a:cs typeface="Carlito"/>
              </a:rPr>
              <a:t>council </a:t>
            </a:r>
            <a:r>
              <a:rPr sz="1200" spc="-5" dirty="0">
                <a:latin typeface="Carlito"/>
                <a:cs typeface="Carlito"/>
              </a:rPr>
              <a:t>estate, and the </a:t>
            </a:r>
            <a:r>
              <a:rPr sz="1200" dirty="0">
                <a:latin typeface="Carlito"/>
                <a:cs typeface="Carlito"/>
              </a:rPr>
              <a:t>distress </a:t>
            </a:r>
            <a:r>
              <a:rPr sz="1200" spc="-5" dirty="0">
                <a:latin typeface="Carlito"/>
                <a:cs typeface="Carlito"/>
              </a:rPr>
              <a:t>markings within the font of the </a:t>
            </a:r>
            <a:r>
              <a:rPr sz="1200" dirty="0">
                <a:latin typeface="Carlito"/>
                <a:cs typeface="Carlito"/>
              </a:rPr>
              <a:t>faded  graffiti </a:t>
            </a:r>
            <a:r>
              <a:rPr sz="1200" spc="-10" dirty="0">
                <a:latin typeface="Carlito"/>
                <a:cs typeface="Carlito"/>
              </a:rPr>
              <a:t>around </a:t>
            </a:r>
            <a:r>
              <a:rPr sz="1200" spc="-5" dirty="0">
                <a:latin typeface="Carlito"/>
                <a:cs typeface="Carlito"/>
              </a:rPr>
              <a:t>London. </a:t>
            </a:r>
            <a:r>
              <a:rPr sz="1200" dirty="0">
                <a:latin typeface="Carlito"/>
                <a:cs typeface="Carlito"/>
              </a:rPr>
              <a:t>I </a:t>
            </a:r>
            <a:r>
              <a:rPr sz="1200" spc="-5" dirty="0">
                <a:latin typeface="Carlito"/>
                <a:cs typeface="Carlito"/>
              </a:rPr>
              <a:t>thought </a:t>
            </a:r>
            <a:r>
              <a:rPr sz="1200" dirty="0">
                <a:latin typeface="Carlito"/>
                <a:cs typeface="Carlito"/>
              </a:rPr>
              <a:t>although </a:t>
            </a:r>
            <a:r>
              <a:rPr sz="1200" spc="-5" dirty="0">
                <a:latin typeface="Carlito"/>
                <a:cs typeface="Carlito"/>
              </a:rPr>
              <a:t>simplistic </a:t>
            </a:r>
            <a:r>
              <a:rPr sz="1200" dirty="0">
                <a:latin typeface="Carlito"/>
                <a:cs typeface="Carlito"/>
              </a:rPr>
              <a:t>in style </a:t>
            </a:r>
            <a:r>
              <a:rPr sz="1200" spc="-5" dirty="0">
                <a:latin typeface="Carlito"/>
                <a:cs typeface="Carlito"/>
              </a:rPr>
              <a:t>and execution was </a:t>
            </a:r>
            <a:r>
              <a:rPr sz="1200" dirty="0">
                <a:latin typeface="Carlito"/>
                <a:cs typeface="Carlito"/>
              </a:rPr>
              <a:t>a</a:t>
            </a:r>
            <a:r>
              <a:rPr sz="1200" spc="5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brilliant</a:t>
            </a:r>
            <a:endParaRPr sz="1200" dirty="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sz="1200" spc="-5" dirty="0">
                <a:latin typeface="Carlito"/>
                <a:cs typeface="Carlito"/>
              </a:rPr>
              <a:t>starting </a:t>
            </a:r>
            <a:r>
              <a:rPr sz="1200" spc="-10" dirty="0">
                <a:latin typeface="Carlito"/>
                <a:cs typeface="Carlito"/>
              </a:rPr>
              <a:t>point </a:t>
            </a:r>
            <a:r>
              <a:rPr sz="1200" spc="-5" dirty="0">
                <a:latin typeface="Carlito"/>
                <a:cs typeface="Carlito"/>
              </a:rPr>
              <a:t>for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logo and aligned with FME’s</a:t>
            </a:r>
            <a:r>
              <a:rPr sz="1200" spc="35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story.</a:t>
            </a:r>
          </a:p>
          <a:p>
            <a:pPr marL="1842135">
              <a:lnSpc>
                <a:spcPct val="100000"/>
              </a:lnSpc>
              <a:spcBef>
                <a:spcPts val="35"/>
              </a:spcBef>
            </a:pPr>
            <a:endParaRPr sz="12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150" dirty="0">
              <a:latin typeface="Carlito"/>
              <a:cs typeface="Carlito"/>
            </a:endParaRPr>
          </a:p>
          <a:p>
            <a:pPr marL="12700" marR="5080">
              <a:lnSpc>
                <a:spcPct val="101899"/>
              </a:lnSpc>
              <a:spcBef>
                <a:spcPts val="5"/>
              </a:spcBef>
            </a:pPr>
            <a:r>
              <a:rPr sz="1200" spc="-5" dirty="0">
                <a:latin typeface="Carlito"/>
                <a:cs typeface="Carlito"/>
              </a:rPr>
              <a:t>One of </a:t>
            </a:r>
            <a:r>
              <a:rPr sz="1200" dirty="0">
                <a:latin typeface="Carlito"/>
                <a:cs typeface="Carlito"/>
              </a:rPr>
              <a:t>FME </a:t>
            </a:r>
            <a:r>
              <a:rPr sz="1200" spc="-5" dirty="0">
                <a:latin typeface="Carlito"/>
                <a:cs typeface="Carlito"/>
              </a:rPr>
              <a:t>distinguishing </a:t>
            </a:r>
            <a:r>
              <a:rPr sz="1200" dirty="0">
                <a:latin typeface="Carlito"/>
                <a:cs typeface="Carlito"/>
              </a:rPr>
              <a:t>features is </a:t>
            </a:r>
            <a:r>
              <a:rPr sz="1200" spc="-5" dirty="0">
                <a:latin typeface="Carlito"/>
                <a:cs typeface="Carlito"/>
              </a:rPr>
              <a:t>that he </a:t>
            </a:r>
            <a:r>
              <a:rPr sz="1200" dirty="0">
                <a:latin typeface="Carlito"/>
                <a:cs typeface="Carlito"/>
              </a:rPr>
              <a:t>wears a mask, </a:t>
            </a:r>
            <a:r>
              <a:rPr sz="1200" spc="-5" dirty="0">
                <a:latin typeface="Carlito"/>
                <a:cs typeface="Carlito"/>
              </a:rPr>
              <a:t>speaking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FME he said, “I  want the focus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be on the music </a:t>
            </a:r>
            <a:r>
              <a:rPr sz="1200" dirty="0">
                <a:latin typeface="Carlito"/>
                <a:cs typeface="Carlito"/>
              </a:rPr>
              <a:t>and </a:t>
            </a:r>
            <a:r>
              <a:rPr sz="1200" spc="-5" dirty="0">
                <a:latin typeface="Carlito"/>
                <a:cs typeface="Carlito"/>
              </a:rPr>
              <a:t>production rather than </a:t>
            </a:r>
            <a:r>
              <a:rPr sz="1200" dirty="0">
                <a:latin typeface="Carlito"/>
                <a:cs typeface="Carlito"/>
              </a:rPr>
              <a:t>it </a:t>
            </a:r>
            <a:r>
              <a:rPr sz="1200" spc="-5" dirty="0">
                <a:latin typeface="Carlito"/>
                <a:cs typeface="Carlito"/>
              </a:rPr>
              <a:t>being about my face”. </a:t>
            </a:r>
            <a:r>
              <a:rPr sz="1200" dirty="0">
                <a:latin typeface="Carlito"/>
                <a:cs typeface="Carlito"/>
              </a:rPr>
              <a:t>I  </a:t>
            </a:r>
            <a:r>
              <a:rPr sz="1200" spc="-5" dirty="0">
                <a:latin typeface="Carlito"/>
                <a:cs typeface="Carlito"/>
              </a:rPr>
              <a:t>took </a:t>
            </a:r>
            <a:r>
              <a:rPr sz="1200" dirty="0">
                <a:latin typeface="Carlito"/>
                <a:cs typeface="Carlito"/>
              </a:rPr>
              <a:t>from </a:t>
            </a:r>
            <a:r>
              <a:rPr sz="1200" spc="-5" dirty="0">
                <a:latin typeface="Carlito"/>
                <a:cs typeface="Carlito"/>
              </a:rPr>
              <a:t>that the mask </a:t>
            </a:r>
            <a:r>
              <a:rPr sz="1200" spc="-10" dirty="0">
                <a:latin typeface="Carlito"/>
                <a:cs typeface="Carlito"/>
              </a:rPr>
              <a:t>could </a:t>
            </a:r>
            <a:r>
              <a:rPr sz="1200" spc="-5" dirty="0">
                <a:latin typeface="Carlito"/>
                <a:cs typeface="Carlito"/>
              </a:rPr>
              <a:t>be </a:t>
            </a:r>
            <a:r>
              <a:rPr sz="1200" dirty="0">
                <a:latin typeface="Carlito"/>
                <a:cs typeface="Carlito"/>
              </a:rPr>
              <a:t>representative </a:t>
            </a:r>
            <a:r>
              <a:rPr sz="1200" spc="-5" dirty="0">
                <a:latin typeface="Carlito"/>
                <a:cs typeface="Carlito"/>
              </a:rPr>
              <a:t>of </a:t>
            </a:r>
            <a:r>
              <a:rPr sz="1200" spc="-10" dirty="0">
                <a:latin typeface="Carlito"/>
                <a:cs typeface="Carlito"/>
              </a:rPr>
              <a:t>who </a:t>
            </a:r>
            <a:r>
              <a:rPr sz="1200" spc="-5" dirty="0">
                <a:latin typeface="Carlito"/>
                <a:cs typeface="Carlito"/>
              </a:rPr>
              <a:t>he’s speaking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rather than  showing his face and being able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stereotype him or confining him into </a:t>
            </a:r>
            <a:r>
              <a:rPr sz="1200" spc="-10" dirty="0">
                <a:latin typeface="Carlito"/>
                <a:cs typeface="Carlito"/>
              </a:rPr>
              <a:t>one </a:t>
            </a:r>
            <a:r>
              <a:rPr sz="1200" dirty="0">
                <a:latin typeface="Carlito"/>
                <a:cs typeface="Carlito"/>
              </a:rPr>
              <a:t>box, </a:t>
            </a:r>
            <a:r>
              <a:rPr sz="1200" spc="-5" dirty="0">
                <a:latin typeface="Carlito"/>
                <a:cs typeface="Carlito"/>
              </a:rPr>
              <a:t>he</a:t>
            </a:r>
            <a:r>
              <a:rPr sz="1200" spc="125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agreed.</a:t>
            </a:r>
          </a:p>
        </p:txBody>
      </p:sp>
      <p:sp>
        <p:nvSpPr>
          <p:cNvPr id="5" name="object 5"/>
          <p:cNvSpPr/>
          <p:nvPr/>
        </p:nvSpPr>
        <p:spPr>
          <a:xfrm>
            <a:off x="2053018" y="2984500"/>
            <a:ext cx="3111500" cy="11557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10</a:t>
            </a:fld>
            <a:endParaRPr dirty="0"/>
          </a:p>
        </p:txBody>
      </p:sp>
      <p:sp>
        <p:nvSpPr>
          <p:cNvPr id="7" name="object 2">
            <a:extLst>
              <a:ext uri="{FF2B5EF4-FFF2-40B4-BE49-F238E27FC236}">
                <a16:creationId xmlns:a16="http://schemas.microsoft.com/office/drawing/2014/main" id="{9E58A8D0-E9AE-B644-ABE4-520A2132780E}"/>
              </a:ext>
            </a:extLst>
          </p:cNvPr>
          <p:cNvSpPr txBox="1"/>
          <p:nvPr/>
        </p:nvSpPr>
        <p:spPr>
          <a:xfrm>
            <a:off x="958278" y="7031715"/>
            <a:ext cx="5596890" cy="9518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43180">
              <a:lnSpc>
                <a:spcPct val="100699"/>
              </a:lnSpc>
              <a:spcBef>
                <a:spcPts val="90"/>
              </a:spcBef>
            </a:pPr>
            <a:r>
              <a:rPr sz="1200" dirty="0">
                <a:latin typeface="Carlito"/>
                <a:cs typeface="Carlito"/>
              </a:rPr>
              <a:t>I also liked </a:t>
            </a:r>
            <a:r>
              <a:rPr sz="1200" spc="-5" dirty="0">
                <a:latin typeface="Carlito"/>
                <a:cs typeface="Carlito"/>
              </a:rPr>
              <a:t>the approach of him thinking </a:t>
            </a:r>
            <a:r>
              <a:rPr sz="1200" dirty="0">
                <a:latin typeface="Carlito"/>
                <a:cs typeface="Carlito"/>
              </a:rPr>
              <a:t>about </a:t>
            </a:r>
            <a:r>
              <a:rPr sz="1200" spc="-5" dirty="0">
                <a:latin typeface="Carlito"/>
                <a:cs typeface="Carlito"/>
              </a:rPr>
              <a:t>his </a:t>
            </a:r>
            <a:r>
              <a:rPr sz="1200" dirty="0">
                <a:latin typeface="Carlito"/>
                <a:cs typeface="Carlito"/>
              </a:rPr>
              <a:t>legacy as an artist, </a:t>
            </a:r>
            <a:r>
              <a:rPr sz="1200" spc="-5" dirty="0">
                <a:latin typeface="Carlito"/>
                <a:cs typeface="Carlito"/>
              </a:rPr>
              <a:t>unconventional, </a:t>
            </a:r>
            <a:r>
              <a:rPr sz="1200" dirty="0">
                <a:latin typeface="Carlito"/>
                <a:cs typeface="Carlito"/>
              </a:rPr>
              <a:t>yes  </a:t>
            </a:r>
            <a:r>
              <a:rPr sz="1200" spc="-10" dirty="0">
                <a:latin typeface="Carlito"/>
                <a:cs typeface="Carlito"/>
              </a:rPr>
              <a:t>but </a:t>
            </a:r>
            <a:r>
              <a:rPr sz="1200" dirty="0">
                <a:latin typeface="Carlito"/>
                <a:cs typeface="Carlito"/>
              </a:rPr>
              <a:t>it </a:t>
            </a:r>
            <a:r>
              <a:rPr sz="1200" spc="-5" dirty="0">
                <a:latin typeface="Carlito"/>
                <a:cs typeface="Carlito"/>
              </a:rPr>
              <a:t>will enable me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be </a:t>
            </a:r>
            <a:r>
              <a:rPr sz="1200" dirty="0">
                <a:latin typeface="Carlito"/>
                <a:cs typeface="Carlito"/>
              </a:rPr>
              <a:t>more creative </a:t>
            </a:r>
            <a:r>
              <a:rPr sz="1200" spc="-5" dirty="0">
                <a:latin typeface="Carlito"/>
                <a:cs typeface="Carlito"/>
              </a:rPr>
              <a:t>and flexible on the</a:t>
            </a:r>
            <a:r>
              <a:rPr sz="1200" spc="4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campaign.</a:t>
            </a:r>
            <a:endParaRPr sz="1200" dirty="0">
              <a:latin typeface="Carlito"/>
              <a:cs typeface="Carlito"/>
            </a:endParaRPr>
          </a:p>
          <a:p>
            <a:pPr marL="12700" marR="5080">
              <a:lnSpc>
                <a:spcPct val="101600"/>
              </a:lnSpc>
              <a:spcBef>
                <a:spcPts val="10"/>
              </a:spcBef>
            </a:pPr>
            <a:r>
              <a:rPr sz="1200" dirty="0">
                <a:latin typeface="Carlito"/>
                <a:cs typeface="Carlito"/>
              </a:rPr>
              <a:t>We’ve seen </a:t>
            </a:r>
            <a:r>
              <a:rPr sz="1200" spc="-10" dirty="0">
                <a:latin typeface="Carlito"/>
                <a:cs typeface="Carlito"/>
              </a:rPr>
              <a:t>masks </a:t>
            </a:r>
            <a:r>
              <a:rPr sz="1200" dirty="0">
                <a:latin typeface="Carlito"/>
                <a:cs typeface="Carlito"/>
              </a:rPr>
              <a:t>from </a:t>
            </a:r>
            <a:r>
              <a:rPr sz="1200" spc="-5" dirty="0">
                <a:latin typeface="Carlito"/>
                <a:cs typeface="Carlito"/>
              </a:rPr>
              <a:t>other notable acts such </a:t>
            </a:r>
            <a:r>
              <a:rPr sz="1200" dirty="0">
                <a:latin typeface="Carlito"/>
                <a:cs typeface="Carlito"/>
              </a:rPr>
              <a:t>as </a:t>
            </a:r>
            <a:r>
              <a:rPr sz="1200" spc="-5" dirty="0">
                <a:latin typeface="Carlito"/>
                <a:cs typeface="Carlito"/>
              </a:rPr>
              <a:t>Sia, </a:t>
            </a:r>
            <a:r>
              <a:rPr sz="1200" dirty="0">
                <a:latin typeface="Carlito"/>
                <a:cs typeface="Carlito"/>
              </a:rPr>
              <a:t>Daft </a:t>
            </a:r>
            <a:r>
              <a:rPr sz="1200" spc="-5" dirty="0">
                <a:latin typeface="Carlito"/>
                <a:cs typeface="Carlito"/>
              </a:rPr>
              <a:t>Punk, </a:t>
            </a:r>
            <a:r>
              <a:rPr sz="1200" spc="-10" dirty="0">
                <a:latin typeface="Carlito"/>
                <a:cs typeface="Carlito"/>
              </a:rPr>
              <a:t>Slipknot </a:t>
            </a:r>
            <a:r>
              <a:rPr sz="1200" dirty="0">
                <a:latin typeface="Carlito"/>
                <a:cs typeface="Carlito"/>
              </a:rPr>
              <a:t>and M </a:t>
            </a:r>
            <a:r>
              <a:rPr sz="1200" spc="-10" dirty="0">
                <a:latin typeface="Carlito"/>
                <a:cs typeface="Carlito"/>
              </a:rPr>
              <a:t>Huncho.  </a:t>
            </a:r>
            <a:r>
              <a:rPr sz="1200" spc="-5" dirty="0">
                <a:latin typeface="Carlito"/>
                <a:cs typeface="Carlito"/>
              </a:rPr>
              <a:t>Comparatively, </a:t>
            </a:r>
            <a:r>
              <a:rPr sz="1200" dirty="0">
                <a:latin typeface="Carlito"/>
                <a:cs typeface="Carlito"/>
              </a:rPr>
              <a:t>M </a:t>
            </a:r>
            <a:r>
              <a:rPr sz="1200" spc="-10" dirty="0">
                <a:latin typeface="Carlito"/>
                <a:cs typeface="Carlito"/>
              </a:rPr>
              <a:t>Huncho who </a:t>
            </a:r>
            <a:r>
              <a:rPr sz="1200" dirty="0">
                <a:latin typeface="Carlito"/>
                <a:cs typeface="Carlito"/>
              </a:rPr>
              <a:t>is within </a:t>
            </a:r>
            <a:r>
              <a:rPr sz="1200" spc="-5" dirty="0">
                <a:latin typeface="Carlito"/>
                <a:cs typeface="Carlito"/>
              </a:rPr>
              <a:t>the same </a:t>
            </a:r>
            <a:r>
              <a:rPr sz="1200" dirty="0">
                <a:latin typeface="Carlito"/>
                <a:cs typeface="Carlito"/>
              </a:rPr>
              <a:t>genre </a:t>
            </a:r>
            <a:r>
              <a:rPr sz="1200" spc="-10" dirty="0">
                <a:latin typeface="Carlito"/>
                <a:cs typeface="Carlito"/>
              </a:rPr>
              <a:t>scope </a:t>
            </a:r>
            <a:r>
              <a:rPr sz="1200" dirty="0">
                <a:latin typeface="Carlito"/>
                <a:cs typeface="Carlito"/>
              </a:rPr>
              <a:t>also </a:t>
            </a:r>
            <a:r>
              <a:rPr sz="1200" spc="-5" dirty="0">
                <a:latin typeface="Carlito"/>
                <a:cs typeface="Carlito"/>
              </a:rPr>
              <a:t>FME has </a:t>
            </a:r>
            <a:r>
              <a:rPr sz="1200" dirty="0">
                <a:latin typeface="Carlito"/>
                <a:cs typeface="Carlito"/>
              </a:rPr>
              <a:t>seen </a:t>
            </a:r>
            <a:r>
              <a:rPr sz="1200" spc="-5" dirty="0">
                <a:latin typeface="Carlito"/>
                <a:cs typeface="Carlito"/>
              </a:rPr>
              <a:t>chart  success </a:t>
            </a:r>
            <a:r>
              <a:rPr sz="1200" dirty="0">
                <a:latin typeface="Carlito"/>
                <a:cs typeface="Carlito"/>
              </a:rPr>
              <a:t>in </a:t>
            </a:r>
            <a:r>
              <a:rPr sz="1200" spc="-5" dirty="0">
                <a:latin typeface="Carlito"/>
                <a:cs typeface="Carlito"/>
              </a:rPr>
              <a:t>the </a:t>
            </a:r>
            <a:r>
              <a:rPr sz="1200" dirty="0">
                <a:latin typeface="Carlito"/>
                <a:cs typeface="Carlito"/>
              </a:rPr>
              <a:t>UK </a:t>
            </a:r>
            <a:r>
              <a:rPr sz="1200" spc="-5" dirty="0">
                <a:latin typeface="Carlito"/>
                <a:cs typeface="Carlito"/>
              </a:rPr>
              <a:t>top 40 with </a:t>
            </a:r>
            <a:r>
              <a:rPr sz="1200" dirty="0">
                <a:latin typeface="Carlito"/>
                <a:cs typeface="Carlito"/>
              </a:rPr>
              <a:t>both </a:t>
            </a:r>
            <a:r>
              <a:rPr sz="1200" spc="-5" dirty="0">
                <a:latin typeface="Carlito"/>
                <a:cs typeface="Carlito"/>
              </a:rPr>
              <a:t>singles and</a:t>
            </a:r>
            <a:r>
              <a:rPr sz="1200" spc="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albums.</a:t>
            </a:r>
            <a:endParaRPr sz="1200" dirty="0">
              <a:latin typeface="Carlito"/>
              <a:cs typeface="Carlito"/>
            </a:endParaRPr>
          </a:p>
        </p:txBody>
      </p:sp>
      <p:pic>
        <p:nvPicPr>
          <p:cNvPr id="8" name="Audio Recording 6 Apr 2021 at 16:56:17" descr="Audio Recording 6 Apr 2021 at 16:56:17">
            <a:hlinkClick r:id="" action="ppaction://media"/>
            <a:extLst>
              <a:ext uri="{FF2B5EF4-FFF2-40B4-BE49-F238E27FC236}">
                <a16:creationId xmlns:a16="http://schemas.microsoft.com/office/drawing/2014/main" id="{C4D596AF-69E4-3744-93D9-CE8B8DD603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13785" y="8540989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45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04F64AF-5BF9-4046-8963-09D14878343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26" r="-1" b="7072"/>
          <a:stretch/>
        </p:blipFill>
        <p:spPr>
          <a:xfrm>
            <a:off x="20" y="10"/>
            <a:ext cx="7556480" cy="1069339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85BCD5-BA6E-824F-A090-1628543EB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36778" y="9911200"/>
            <a:ext cx="1700213" cy="569325"/>
          </a:xfrm>
        </p:spPr>
        <p:txBody>
          <a:bodyPr>
            <a:normAutofit/>
          </a:bodyPr>
          <a:lstStyle/>
          <a:p>
            <a:pPr marL="38100">
              <a:spcAft>
                <a:spcPts val="600"/>
              </a:spcAft>
            </a:pPr>
            <a:fld id="{81D60167-4931-47E6-BA6A-407CBD079E47}" type="slidenum">
              <a:rPr lang="en-GB">
                <a:solidFill>
                  <a:srgbClr val="FFFFFF"/>
                </a:solidFill>
              </a:rPr>
              <a:pPr marL="38100">
                <a:spcAft>
                  <a:spcPts val="600"/>
                </a:spcAft>
              </a:pPr>
              <a:t>11</a:t>
            </a:fld>
            <a:endParaRPr lang="en-GB">
              <a:solidFill>
                <a:srgbClr val="FFFFFF"/>
              </a:solidFill>
            </a:endParaRPr>
          </a:p>
        </p:txBody>
      </p:sp>
      <p:pic>
        <p:nvPicPr>
          <p:cNvPr id="4" name="Audio Recording 6 Apr 2021 at 16:56:58" descr="Audio Recording 6 Apr 2021 at 16:56:58">
            <a:hlinkClick r:id="" action="ppaction://media"/>
            <a:extLst>
              <a:ext uri="{FF2B5EF4-FFF2-40B4-BE49-F238E27FC236}">
                <a16:creationId xmlns:a16="http://schemas.microsoft.com/office/drawing/2014/main" id="{8DDF0958-9ABB-AE4B-9090-21828D026A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44850" y="8394700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4259301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12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930910" y="501823"/>
            <a:ext cx="5694680" cy="228684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000" dirty="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</a:pPr>
            <a:r>
              <a:rPr sz="1600" spc="-50" dirty="0">
                <a:solidFill>
                  <a:srgbClr val="2E5395"/>
                </a:solidFill>
                <a:latin typeface="Arial"/>
                <a:cs typeface="Arial"/>
              </a:rPr>
              <a:t>Marketing</a:t>
            </a:r>
            <a:r>
              <a:rPr sz="1600" spc="-114" dirty="0">
                <a:solidFill>
                  <a:srgbClr val="2E5395"/>
                </a:solidFill>
                <a:latin typeface="Arial"/>
                <a:cs typeface="Arial"/>
              </a:rPr>
              <a:t> </a:t>
            </a:r>
            <a:r>
              <a:rPr sz="1600" spc="-65" dirty="0">
                <a:solidFill>
                  <a:srgbClr val="2E5395"/>
                </a:solidFill>
                <a:latin typeface="Arial"/>
                <a:cs typeface="Arial"/>
              </a:rPr>
              <a:t>Strategy/Timeline</a:t>
            </a:r>
            <a:endParaRPr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250" dirty="0">
              <a:latin typeface="Arial"/>
              <a:cs typeface="Arial"/>
            </a:endParaRPr>
          </a:p>
          <a:p>
            <a:pPr marL="12700" marR="44450">
              <a:lnSpc>
                <a:spcPct val="101899"/>
              </a:lnSpc>
            </a:pP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marketing strategy is </a:t>
            </a:r>
            <a:r>
              <a:rPr sz="1200" dirty="0">
                <a:latin typeface="Carlito"/>
                <a:cs typeface="Carlito"/>
              </a:rPr>
              <a:t>an </a:t>
            </a:r>
            <a:r>
              <a:rPr sz="1200" spc="-5" dirty="0">
                <a:latin typeface="Carlito"/>
                <a:cs typeface="Carlito"/>
              </a:rPr>
              <a:t>absolute necessity for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music marketing campaign, though </a:t>
            </a:r>
            <a:r>
              <a:rPr sz="1200" dirty="0">
                <a:latin typeface="Carlito"/>
                <a:cs typeface="Carlito"/>
              </a:rPr>
              <a:t>it's  </a:t>
            </a:r>
            <a:r>
              <a:rPr sz="1200" spc="-10" dirty="0">
                <a:latin typeface="Carlito"/>
                <a:cs typeface="Carlito"/>
              </a:rPr>
              <a:t>not </a:t>
            </a:r>
            <a:r>
              <a:rPr sz="1200" spc="-5" dirty="0">
                <a:latin typeface="Carlito"/>
                <a:cs typeface="Carlito"/>
              </a:rPr>
              <a:t>isolated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10" dirty="0">
                <a:latin typeface="Carlito"/>
                <a:cs typeface="Carlito"/>
              </a:rPr>
              <a:t>one </a:t>
            </a:r>
            <a:r>
              <a:rPr sz="1200" dirty="0">
                <a:latin typeface="Carlito"/>
                <a:cs typeface="Carlito"/>
              </a:rPr>
              <a:t>industry. </a:t>
            </a:r>
            <a:r>
              <a:rPr sz="1200" spc="-5" dirty="0">
                <a:latin typeface="Carlito"/>
                <a:cs typeface="Carlito"/>
              </a:rPr>
              <a:t>whether you have </a:t>
            </a:r>
            <a:r>
              <a:rPr sz="1200" spc="-10" dirty="0">
                <a:latin typeface="Carlito"/>
                <a:cs typeface="Carlito"/>
              </a:rPr>
              <a:t>100 </a:t>
            </a:r>
            <a:r>
              <a:rPr sz="1200" spc="-5" dirty="0">
                <a:latin typeface="Carlito"/>
                <a:cs typeface="Carlito"/>
              </a:rPr>
              <a:t>or 10 million </a:t>
            </a:r>
            <a:r>
              <a:rPr sz="1200" dirty="0">
                <a:latin typeface="Carlito"/>
                <a:cs typeface="Carlito"/>
              </a:rPr>
              <a:t>fans a strategy </a:t>
            </a:r>
            <a:r>
              <a:rPr sz="1200" spc="-5" dirty="0">
                <a:latin typeface="Carlito"/>
                <a:cs typeface="Carlito"/>
              </a:rPr>
              <a:t>will always  need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be executed the industry </a:t>
            </a:r>
            <a:r>
              <a:rPr sz="1200" dirty="0">
                <a:latin typeface="Carlito"/>
                <a:cs typeface="Carlito"/>
              </a:rPr>
              <a:t>is </a:t>
            </a:r>
            <a:r>
              <a:rPr sz="1200" spc="-5" dirty="0">
                <a:latin typeface="Carlito"/>
                <a:cs typeface="Carlito"/>
              </a:rPr>
              <a:t>rapidly evolving and FME’s campaign </a:t>
            </a:r>
            <a:r>
              <a:rPr sz="1200" dirty="0">
                <a:latin typeface="Carlito"/>
                <a:cs typeface="Carlito"/>
              </a:rPr>
              <a:t>must </a:t>
            </a:r>
            <a:r>
              <a:rPr sz="1200" spc="-5" dirty="0">
                <a:latin typeface="Carlito"/>
                <a:cs typeface="Carlito"/>
              </a:rPr>
              <a:t>be carved  </a:t>
            </a:r>
            <a:r>
              <a:rPr sz="1200" spc="-10" dirty="0">
                <a:latin typeface="Carlito"/>
                <a:cs typeface="Carlito"/>
              </a:rPr>
              <a:t>out </a:t>
            </a:r>
            <a:r>
              <a:rPr sz="1200" spc="-5" dirty="0">
                <a:latin typeface="Carlito"/>
                <a:cs typeface="Carlito"/>
              </a:rPr>
              <a:t>with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clear vision and</a:t>
            </a:r>
            <a:r>
              <a:rPr sz="1200" spc="2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objectives.</a:t>
            </a:r>
            <a:endParaRPr sz="1200" dirty="0">
              <a:latin typeface="Carlito"/>
              <a:cs typeface="Carlito"/>
            </a:endParaRPr>
          </a:p>
          <a:p>
            <a:pPr marL="47625">
              <a:lnSpc>
                <a:spcPct val="100000"/>
              </a:lnSpc>
              <a:spcBef>
                <a:spcPts val="10"/>
              </a:spcBef>
            </a:pPr>
            <a:r>
              <a:rPr sz="1200" spc="-5" dirty="0">
                <a:latin typeface="Carlito"/>
                <a:cs typeface="Carlito"/>
              </a:rPr>
              <a:t>‘The difference between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10" dirty="0">
                <a:latin typeface="Carlito"/>
                <a:cs typeface="Carlito"/>
              </a:rPr>
              <a:t>winning </a:t>
            </a:r>
            <a:r>
              <a:rPr sz="1200" spc="-5" dirty="0">
                <a:latin typeface="Carlito"/>
                <a:cs typeface="Carlito"/>
              </a:rPr>
              <a:t>campaign and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10" dirty="0">
                <a:latin typeface="Carlito"/>
                <a:cs typeface="Carlito"/>
              </a:rPr>
              <a:t>wimpy one </a:t>
            </a:r>
            <a:r>
              <a:rPr sz="1200" dirty="0">
                <a:latin typeface="Carlito"/>
                <a:cs typeface="Carlito"/>
              </a:rPr>
              <a:t>is </a:t>
            </a:r>
            <a:r>
              <a:rPr sz="1200" spc="-5" dirty="0">
                <a:latin typeface="Carlito"/>
                <a:cs typeface="Carlito"/>
              </a:rPr>
              <a:t>engagement’ the</a:t>
            </a:r>
            <a:r>
              <a:rPr sz="1200" spc="17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more</a:t>
            </a:r>
            <a:endParaRPr sz="1200" dirty="0">
              <a:latin typeface="Carlito"/>
              <a:cs typeface="Carlito"/>
            </a:endParaRPr>
          </a:p>
          <a:p>
            <a:pPr marL="12700" marR="230504">
              <a:lnSpc>
                <a:spcPct val="101600"/>
              </a:lnSpc>
              <a:spcBef>
                <a:spcPts val="10"/>
              </a:spcBef>
            </a:pPr>
            <a:r>
              <a:rPr sz="1200" spc="-5" dirty="0">
                <a:latin typeface="Carlito"/>
                <a:cs typeface="Carlito"/>
              </a:rPr>
              <a:t>time spent on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clear </a:t>
            </a:r>
            <a:r>
              <a:rPr sz="1200" dirty="0">
                <a:latin typeface="Carlito"/>
                <a:cs typeface="Carlito"/>
              </a:rPr>
              <a:t>strategy </a:t>
            </a:r>
            <a:r>
              <a:rPr sz="1200" spc="-5" dirty="0">
                <a:latin typeface="Carlito"/>
                <a:cs typeface="Carlito"/>
              </a:rPr>
              <a:t>the more opportunities the more you have </a:t>
            </a:r>
            <a:r>
              <a:rPr sz="1200" dirty="0">
                <a:latin typeface="Carlito"/>
                <a:cs typeface="Carlito"/>
              </a:rPr>
              <a:t>to sell.  Detailed </a:t>
            </a:r>
            <a:r>
              <a:rPr sz="1200" spc="-5" dirty="0">
                <a:latin typeface="Carlito"/>
                <a:cs typeface="Carlito"/>
              </a:rPr>
              <a:t>below </a:t>
            </a:r>
            <a:r>
              <a:rPr sz="1200" dirty="0">
                <a:latin typeface="Carlito"/>
                <a:cs typeface="Carlito"/>
              </a:rPr>
              <a:t>is a </a:t>
            </a:r>
            <a:r>
              <a:rPr sz="1200" spc="-5" dirty="0">
                <a:latin typeface="Carlito"/>
                <a:cs typeface="Carlito"/>
              </a:rPr>
              <a:t>timeline of components within </a:t>
            </a:r>
            <a:r>
              <a:rPr sz="1200" dirty="0">
                <a:latin typeface="Carlito"/>
                <a:cs typeface="Carlito"/>
              </a:rPr>
              <a:t>the </a:t>
            </a:r>
            <a:r>
              <a:rPr sz="1200" spc="-5" dirty="0">
                <a:latin typeface="Carlito"/>
                <a:cs typeface="Carlito"/>
              </a:rPr>
              <a:t>campaign </a:t>
            </a:r>
            <a:r>
              <a:rPr sz="1200" dirty="0">
                <a:latin typeface="Carlito"/>
                <a:cs typeface="Carlito"/>
              </a:rPr>
              <a:t>from </a:t>
            </a:r>
            <a:r>
              <a:rPr sz="1200" spc="-5" dirty="0">
                <a:latin typeface="Carlito"/>
                <a:cs typeface="Carlito"/>
              </a:rPr>
              <a:t>the </a:t>
            </a:r>
            <a:r>
              <a:rPr sz="1200" dirty="0">
                <a:latin typeface="Carlito"/>
                <a:cs typeface="Carlito"/>
              </a:rPr>
              <a:t>stages </a:t>
            </a:r>
            <a:r>
              <a:rPr sz="1200" spc="-5" dirty="0">
                <a:latin typeface="Carlito"/>
                <a:cs typeface="Carlito"/>
              </a:rPr>
              <a:t>of </a:t>
            </a:r>
            <a:r>
              <a:rPr sz="1200" spc="10" dirty="0">
                <a:latin typeface="Carlito"/>
                <a:cs typeface="Carlito"/>
              </a:rPr>
              <a:t>pre-  </a:t>
            </a:r>
            <a:r>
              <a:rPr sz="1200" dirty="0">
                <a:latin typeface="Carlito"/>
                <a:cs typeface="Carlito"/>
              </a:rPr>
              <a:t>release, </a:t>
            </a:r>
            <a:r>
              <a:rPr sz="1200" spc="-5" dirty="0">
                <a:latin typeface="Carlito"/>
                <a:cs typeface="Carlito"/>
              </a:rPr>
              <a:t>release, and</a:t>
            </a:r>
            <a:r>
              <a:rPr sz="1200" spc="5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post-release.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9963" y="3159125"/>
            <a:ext cx="7518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04" dirty="0">
                <a:solidFill>
                  <a:srgbClr val="1F3762"/>
                </a:solidFill>
                <a:latin typeface="Arial"/>
                <a:cs typeface="Arial"/>
              </a:rPr>
              <a:t>P</a:t>
            </a:r>
            <a:r>
              <a:rPr sz="1200" spc="-15" dirty="0">
                <a:solidFill>
                  <a:srgbClr val="1F3762"/>
                </a:solidFill>
                <a:latin typeface="Arial"/>
                <a:cs typeface="Arial"/>
              </a:rPr>
              <a:t>r</a:t>
            </a:r>
            <a:r>
              <a:rPr sz="1200" spc="-35" dirty="0">
                <a:solidFill>
                  <a:srgbClr val="1F3762"/>
                </a:solidFill>
                <a:latin typeface="Arial"/>
                <a:cs typeface="Arial"/>
              </a:rPr>
              <a:t>e</a:t>
            </a:r>
            <a:r>
              <a:rPr sz="1200" spc="-30" dirty="0">
                <a:solidFill>
                  <a:srgbClr val="1F3762"/>
                </a:solidFill>
                <a:latin typeface="Arial"/>
                <a:cs typeface="Arial"/>
              </a:rPr>
              <a:t>-</a:t>
            </a:r>
            <a:r>
              <a:rPr sz="1200" spc="-220" dirty="0">
                <a:solidFill>
                  <a:srgbClr val="1F3762"/>
                </a:solidFill>
                <a:latin typeface="Arial"/>
                <a:cs typeface="Arial"/>
              </a:rPr>
              <a:t>R</a:t>
            </a:r>
            <a:r>
              <a:rPr sz="1200" spc="-95" dirty="0">
                <a:solidFill>
                  <a:srgbClr val="1F3762"/>
                </a:solidFill>
                <a:latin typeface="Arial"/>
                <a:cs typeface="Arial"/>
              </a:rPr>
              <a:t>e</a:t>
            </a:r>
            <a:r>
              <a:rPr sz="1200" dirty="0">
                <a:solidFill>
                  <a:srgbClr val="1F3762"/>
                </a:solidFill>
                <a:latin typeface="Arial"/>
                <a:cs typeface="Arial"/>
              </a:rPr>
              <a:t>l</a:t>
            </a:r>
            <a:r>
              <a:rPr sz="1200" spc="-70" dirty="0">
                <a:solidFill>
                  <a:srgbClr val="1F3762"/>
                </a:solidFill>
                <a:latin typeface="Arial"/>
                <a:cs typeface="Arial"/>
              </a:rPr>
              <a:t>e</a:t>
            </a:r>
            <a:r>
              <a:rPr sz="1200" spc="-125" dirty="0">
                <a:solidFill>
                  <a:srgbClr val="1F3762"/>
                </a:solidFill>
                <a:latin typeface="Arial"/>
                <a:cs typeface="Arial"/>
              </a:rPr>
              <a:t>a</a:t>
            </a:r>
            <a:r>
              <a:rPr sz="1200" spc="-135" dirty="0">
                <a:solidFill>
                  <a:srgbClr val="1F3762"/>
                </a:solidFill>
                <a:latin typeface="Arial"/>
                <a:cs typeface="Arial"/>
              </a:rPr>
              <a:t>s</a:t>
            </a:r>
            <a:r>
              <a:rPr sz="1200" spc="-75" dirty="0">
                <a:solidFill>
                  <a:srgbClr val="1F3762"/>
                </a:solidFill>
                <a:latin typeface="Arial"/>
                <a:cs typeface="Arial"/>
              </a:rPr>
              <a:t>e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9334738"/>
              </p:ext>
            </p:extLst>
          </p:nvPr>
        </p:nvGraphicFramePr>
        <p:xfrm>
          <a:off x="912813" y="3365500"/>
          <a:ext cx="5730874" cy="15040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423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8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67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328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9564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19050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44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Action/Objectives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19050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40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Date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19050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4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Deadline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19050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08417">
                <a:tc>
                  <a:txBody>
                    <a:bodyPr/>
                    <a:lstStyle/>
                    <a:p>
                      <a:pPr marL="69850">
                        <a:lnSpc>
                          <a:spcPts val="1400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Budget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91845" indent="-229235">
                        <a:lnSpc>
                          <a:spcPts val="1400"/>
                        </a:lnSpc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Social</a:t>
                      </a:r>
                      <a:r>
                        <a:rPr sz="1200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Media</a:t>
                      </a:r>
                    </a:p>
                    <a:p>
                      <a:pPr marL="791845" marR="287655" indent="-228600">
                        <a:lnSpc>
                          <a:spcPct val="101600"/>
                        </a:lnSpc>
                        <a:spcBef>
                          <a:spcPts val="10"/>
                        </a:spcBef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Digital  A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d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v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e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r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tising 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Publicity</a:t>
                      </a:r>
                      <a:endParaRPr sz="1200" dirty="0">
                        <a:latin typeface="Carlito"/>
                        <a:cs typeface="Carlito"/>
                      </a:endParaRPr>
                    </a:p>
                    <a:p>
                      <a:pPr marL="791845" marR="222885" indent="-228600">
                        <a:lnSpc>
                          <a:spcPct val="102499"/>
                        </a:lnSpc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P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r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omo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ti</a:t>
                      </a:r>
                      <a:r>
                        <a:rPr sz="1200" spc="-15" dirty="0">
                          <a:latin typeface="Carlito"/>
                          <a:cs typeface="Carlito"/>
                        </a:rPr>
                        <a:t>o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n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al  Materials</a:t>
                      </a: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TBC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TBC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–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Ongoing</a:t>
                      </a:r>
                      <a:endParaRPr sz="1200" dirty="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7" name="Audio Recording 6 Apr 2021 at 16:58:40" descr="Audio Recording 6 Apr 2021 at 16:58:40">
            <a:hlinkClick r:id="" action="ppaction://media"/>
            <a:extLst>
              <a:ext uri="{FF2B5EF4-FFF2-40B4-BE49-F238E27FC236}">
                <a16:creationId xmlns:a16="http://schemas.microsoft.com/office/drawing/2014/main" id="{F3DB29B4-6D8E-8F4E-AC6C-B34C79C742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92450" y="7937500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8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13</a:t>
            </a:fld>
            <a:endParaRPr dirty="0"/>
          </a:p>
        </p:txBody>
      </p:sp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0544573"/>
              </p:ext>
            </p:extLst>
          </p:nvPr>
        </p:nvGraphicFramePr>
        <p:xfrm>
          <a:off x="905192" y="914780"/>
          <a:ext cx="5740399" cy="878452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519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8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67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328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1975">
                <a:tc>
                  <a:txBody>
                    <a:bodyPr/>
                    <a:lstStyle/>
                    <a:p>
                      <a:pPr marL="79375">
                        <a:lnSpc>
                          <a:spcPts val="1405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Music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563245">
                        <a:lnSpc>
                          <a:spcPts val="1405"/>
                        </a:lnSpc>
                        <a:tabLst>
                          <a:tab pos="791845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-	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‘Unruly’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marR="342265">
                        <a:lnSpc>
                          <a:spcPts val="1480"/>
                        </a:lnSpc>
                        <a:spcBef>
                          <a:spcPts val="25"/>
                        </a:spcBef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mixed</a:t>
                      </a:r>
                      <a:r>
                        <a:rPr sz="1200" spc="-7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and  mastered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11/1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106045">
                        <a:lnSpc>
                          <a:spcPts val="1405"/>
                        </a:lnSpc>
                      </a:pPr>
                      <a:r>
                        <a:rPr lang="en-GB" sz="1200" spc="-5" dirty="0">
                          <a:latin typeface="Carlito"/>
                          <a:cs typeface="Carlito"/>
                        </a:rPr>
                        <a:t>25/1</a:t>
                      </a:r>
                      <a:endParaRPr sz="1200" dirty="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4903">
                <a:tc>
                  <a:txBody>
                    <a:bodyPr/>
                    <a:lstStyle/>
                    <a:p>
                      <a:pPr marL="79375">
                        <a:lnSpc>
                          <a:spcPts val="1380"/>
                        </a:lnSpc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Lyric</a:t>
                      </a:r>
                      <a:r>
                        <a:rPr sz="1200" b="1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Video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63245">
                        <a:lnSpc>
                          <a:spcPts val="1380"/>
                        </a:lnSpc>
                        <a:tabLst>
                          <a:tab pos="791845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-	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Ideas for</a:t>
                      </a:r>
                      <a:r>
                        <a:rPr sz="1200" spc="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>
                        <a:lnSpc>
                          <a:spcPts val="1440"/>
                        </a:lnSpc>
                        <a:spcBef>
                          <a:spcPts val="35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lyric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for</a:t>
                      </a:r>
                      <a:r>
                        <a:rPr sz="1200" spc="-3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single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38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13/1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380"/>
                        </a:lnSpc>
                      </a:pPr>
                      <a:r>
                        <a:rPr lang="en-GB" sz="1200" spc="-5" dirty="0">
                          <a:latin typeface="Carlito"/>
                          <a:cs typeface="Carlito"/>
                        </a:rPr>
                        <a:t>1/2</a:t>
                      </a:r>
                      <a:endParaRPr sz="1200" dirty="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05306">
                <a:tc>
                  <a:txBody>
                    <a:bodyPr/>
                    <a:lstStyle/>
                    <a:p>
                      <a:pPr marL="79375">
                        <a:lnSpc>
                          <a:spcPts val="1400"/>
                        </a:lnSpc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Organising Assets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91845" indent="-229235">
                        <a:lnSpc>
                          <a:spcPts val="1400"/>
                        </a:lnSpc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Artist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Bio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indent="-229235">
                        <a:lnSpc>
                          <a:spcPct val="100000"/>
                        </a:lnSpc>
                        <a:spcBef>
                          <a:spcPts val="10"/>
                        </a:spcBef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EPK</a:t>
                      </a:r>
                      <a:r>
                        <a:rPr sz="1200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content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indent="-229235">
                        <a:lnSpc>
                          <a:spcPct val="100000"/>
                        </a:lnSpc>
                        <a:spcBef>
                          <a:spcPts val="35"/>
                        </a:spcBef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Press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Photos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indent="-229235">
                        <a:lnSpc>
                          <a:spcPct val="100000"/>
                        </a:lnSpc>
                        <a:spcBef>
                          <a:spcPts val="10"/>
                        </a:spcBef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Artwork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marR="197485" indent="-228600">
                        <a:lnSpc>
                          <a:spcPct val="102400"/>
                        </a:lnSpc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A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ud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i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o</a:t>
                      </a:r>
                      <a:r>
                        <a:rPr sz="1200" spc="10" dirty="0">
                          <a:latin typeface="Carlito"/>
                          <a:cs typeface="Carlito"/>
                        </a:rPr>
                        <a:t>/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V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is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u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al  teasers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4/1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Ongoing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33703">
                <a:tc>
                  <a:txBody>
                    <a:bodyPr/>
                    <a:lstStyle/>
                    <a:p>
                      <a:pPr marL="79375">
                        <a:lnSpc>
                          <a:spcPts val="1400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Music</a:t>
                      </a:r>
                      <a:r>
                        <a:rPr sz="1200" b="1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Video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91845" marR="227965" indent="-228600">
                        <a:lnSpc>
                          <a:spcPts val="1450"/>
                        </a:lnSpc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Music</a:t>
                      </a:r>
                      <a:r>
                        <a:rPr sz="1200" spc="-8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Video  ideas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indent="-229235">
                        <a:lnSpc>
                          <a:spcPts val="1425"/>
                        </a:lnSpc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Treatment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marR="480695" indent="-228600">
                        <a:lnSpc>
                          <a:spcPct val="100699"/>
                        </a:lnSpc>
                        <a:spcBef>
                          <a:spcPts val="30"/>
                        </a:spcBef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Finalise  </a:t>
                      </a:r>
                      <a:r>
                        <a:rPr sz="1200" spc="10" dirty="0">
                          <a:latin typeface="Carlito"/>
                          <a:cs typeface="Carlito"/>
                        </a:rPr>
                        <a:t>D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ire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c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t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o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r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15/1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26/1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33703">
                <a:tc>
                  <a:txBody>
                    <a:bodyPr/>
                    <a:lstStyle/>
                    <a:p>
                      <a:pPr marL="79375" marR="332740">
                        <a:lnSpc>
                          <a:spcPts val="1450"/>
                        </a:lnSpc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Marketing</a:t>
                      </a:r>
                      <a:r>
                        <a:rPr sz="1200" b="1" spc="-6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dirty="0">
                          <a:latin typeface="Carlito"/>
                          <a:cs typeface="Carlito"/>
                        </a:rPr>
                        <a:t>and  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Promo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91845" marR="212725" indent="-228600">
                        <a:lnSpc>
                          <a:spcPts val="1450"/>
                        </a:lnSpc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Social</a:t>
                      </a:r>
                      <a:r>
                        <a:rPr sz="1200" spc="-8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media  (Sponsored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>
                        <a:lnSpc>
                          <a:spcPts val="142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posts)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indent="-229235">
                        <a:lnSpc>
                          <a:spcPct val="100000"/>
                        </a:lnSpc>
                        <a:spcBef>
                          <a:spcPts val="10"/>
                        </a:spcBef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Twitter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indent="-229235">
                        <a:lnSpc>
                          <a:spcPts val="1440"/>
                        </a:lnSpc>
                        <a:spcBef>
                          <a:spcPts val="40"/>
                        </a:spcBef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YouTube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5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4/1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5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8/2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4650">
                <a:tc>
                  <a:txBody>
                    <a:bodyPr/>
                    <a:lstStyle/>
                    <a:p>
                      <a:pPr marL="79375" marR="172720">
                        <a:lnSpc>
                          <a:spcPts val="1450"/>
                        </a:lnSpc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Create </a:t>
                      </a:r>
                      <a:r>
                        <a:rPr sz="1200" b="1" dirty="0">
                          <a:latin typeface="Carlito"/>
                          <a:cs typeface="Carlito"/>
                        </a:rPr>
                        <a:t>or</a:t>
                      </a:r>
                      <a:r>
                        <a:rPr sz="1200" b="1" spc="-7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dirty="0">
                          <a:latin typeface="Carlito"/>
                          <a:cs typeface="Carlito"/>
                        </a:rPr>
                        <a:t>Update  of</a:t>
                      </a:r>
                      <a:r>
                        <a:rPr sz="1200" b="1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dirty="0">
                          <a:latin typeface="Carlito"/>
                          <a:cs typeface="Carlito"/>
                        </a:rPr>
                        <a:t>Website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63245">
                        <a:lnSpc>
                          <a:spcPts val="1400"/>
                        </a:lnSpc>
                        <a:tabLst>
                          <a:tab pos="791845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-	Website</a:t>
                      </a:r>
                      <a:r>
                        <a:rPr sz="1200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build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4/1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05305">
                <a:tc>
                  <a:txBody>
                    <a:bodyPr/>
                    <a:lstStyle/>
                    <a:p>
                      <a:pPr marL="79375" marR="393065">
                        <a:lnSpc>
                          <a:spcPts val="1450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Update</a:t>
                      </a:r>
                      <a:r>
                        <a:rPr sz="1200" b="1" spc="-7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Social  </a:t>
                      </a:r>
                      <a:r>
                        <a:rPr sz="1200" b="1" dirty="0">
                          <a:latin typeface="Carlito"/>
                          <a:cs typeface="Carlito"/>
                        </a:rPr>
                        <a:t>Media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91845" indent="-229235">
                        <a:lnSpc>
                          <a:spcPts val="1400"/>
                        </a:lnSpc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Checking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bios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indent="-229235">
                        <a:lnSpc>
                          <a:spcPct val="100000"/>
                        </a:lnSpc>
                        <a:spcBef>
                          <a:spcPts val="10"/>
                        </a:spcBef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Contact</a:t>
                      </a:r>
                      <a:r>
                        <a:rPr sz="1200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info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indent="-229235">
                        <a:lnSpc>
                          <a:spcPct val="100000"/>
                        </a:lnSpc>
                        <a:spcBef>
                          <a:spcPts val="35"/>
                        </a:spcBef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Wikipedia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indent="-229235">
                        <a:lnSpc>
                          <a:spcPct val="100000"/>
                        </a:lnSpc>
                        <a:spcBef>
                          <a:spcPts val="35"/>
                        </a:spcBef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Headers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marR="231775" indent="-228600">
                        <a:lnSpc>
                          <a:spcPts val="1480"/>
                        </a:lnSpc>
                        <a:spcBef>
                          <a:spcPts val="25"/>
                        </a:spcBef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Release</a:t>
                      </a:r>
                      <a:r>
                        <a:rPr sz="1200" spc="-7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info  update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indent="-229235">
                        <a:lnSpc>
                          <a:spcPts val="1385"/>
                        </a:lnSpc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Images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4/1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11/1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933704">
                <a:tc>
                  <a:txBody>
                    <a:bodyPr/>
                    <a:lstStyle/>
                    <a:p>
                      <a:pPr marL="79375">
                        <a:lnSpc>
                          <a:spcPts val="1400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Work on</a:t>
                      </a:r>
                      <a:r>
                        <a:rPr sz="1200" b="1" spc="-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Mailing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375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List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63245">
                        <a:lnSpc>
                          <a:spcPts val="1400"/>
                        </a:lnSpc>
                        <a:tabLst>
                          <a:tab pos="826769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-	sign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up</a:t>
                      </a:r>
                      <a:r>
                        <a:rPr sz="1200" spc="-3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on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marR="244475">
                        <a:lnSpc>
                          <a:spcPct val="101299"/>
                        </a:lnSpc>
                        <a:spcBef>
                          <a:spcPts val="15"/>
                        </a:spcBef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available</a:t>
                      </a:r>
                      <a:r>
                        <a:rPr sz="1200" spc="-5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on  the website  and social  pages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4/1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11/1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2356">
                <a:tc>
                  <a:txBody>
                    <a:bodyPr/>
                    <a:lstStyle/>
                    <a:p>
                      <a:pPr marL="79375">
                        <a:lnSpc>
                          <a:spcPts val="1400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Social</a:t>
                      </a:r>
                      <a:r>
                        <a:rPr sz="1200" b="1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Influencers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563245">
                        <a:lnSpc>
                          <a:spcPts val="1400"/>
                        </a:lnSpc>
                        <a:tabLst>
                          <a:tab pos="791845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-	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Onboard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marR="62230">
                        <a:lnSpc>
                          <a:spcPct val="100800"/>
                        </a:lnSpc>
                        <a:spcBef>
                          <a:spcPts val="25"/>
                        </a:spcBef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press/industry 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con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ta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c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ts</a:t>
                      </a:r>
                      <a:r>
                        <a:rPr sz="1200" spc="10" dirty="0">
                          <a:latin typeface="Carlito"/>
                          <a:cs typeface="Carlito"/>
                        </a:rPr>
                        <a:t>/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p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ee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r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18/1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25/1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61975">
                <a:tc>
                  <a:txBody>
                    <a:bodyPr/>
                    <a:lstStyle/>
                    <a:p>
                      <a:pPr marL="79375">
                        <a:lnSpc>
                          <a:spcPts val="1400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Radio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63245" marR="84455" algn="ctr">
                        <a:lnSpc>
                          <a:spcPts val="1450"/>
                        </a:lnSpc>
                        <a:tabLst>
                          <a:tab pos="791845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-	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Onboard</a:t>
                      </a:r>
                      <a:r>
                        <a:rPr sz="1200" spc="-9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radio 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and</a:t>
                      </a:r>
                      <a:r>
                        <a:rPr sz="1200" spc="-2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online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118110" algn="ctr">
                        <a:lnSpc>
                          <a:spcPts val="1425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radio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18/1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5031">
                <a:tc>
                  <a:txBody>
                    <a:bodyPr/>
                    <a:lstStyle/>
                    <a:p>
                      <a:pPr marL="79375">
                        <a:lnSpc>
                          <a:spcPts val="1400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Music</a:t>
                      </a:r>
                      <a:r>
                        <a:rPr sz="1200" b="1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Distribution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91845" marR="331470" indent="-228600">
                        <a:lnSpc>
                          <a:spcPts val="1450"/>
                        </a:lnSpc>
                        <a:tabLst>
                          <a:tab pos="791845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-	Assign a 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d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istri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bu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t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o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r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4/1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18/1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61911">
                <a:tc>
                  <a:txBody>
                    <a:bodyPr/>
                    <a:lstStyle/>
                    <a:p>
                      <a:pPr marL="79375">
                        <a:lnSpc>
                          <a:spcPts val="1400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Digital</a:t>
                      </a:r>
                      <a:r>
                        <a:rPr sz="1200" b="1" spc="-3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Services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91845" marR="469900" indent="-228600">
                        <a:lnSpc>
                          <a:spcPts val="1450"/>
                        </a:lnSpc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Content 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upd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ated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indent="-229235">
                        <a:lnSpc>
                          <a:spcPts val="1425"/>
                        </a:lnSpc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Profile</a:t>
                      </a:r>
                      <a:r>
                        <a:rPr sz="1200" spc="-2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Images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4/1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18/1</a:t>
                      </a:r>
                      <a:endParaRPr sz="1200" dirty="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905192" y="914780"/>
          <a:ext cx="5740399" cy="15020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519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8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67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328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619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91845" indent="-229235">
                        <a:lnSpc>
                          <a:spcPts val="1405"/>
                        </a:lnSpc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Song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 Art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marR="234315" indent="-228600">
                        <a:lnSpc>
                          <a:spcPts val="1480"/>
                        </a:lnSpc>
                        <a:spcBef>
                          <a:spcPts val="25"/>
                        </a:spcBef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Apple</a:t>
                      </a:r>
                      <a:r>
                        <a:rPr sz="1200" spc="-8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music 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connect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7578">
                <a:tc>
                  <a:txBody>
                    <a:bodyPr/>
                    <a:lstStyle/>
                    <a:p>
                      <a:pPr marL="79375">
                        <a:lnSpc>
                          <a:spcPts val="1375"/>
                        </a:lnSpc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Merch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1975">
                <a:tc>
                  <a:txBody>
                    <a:bodyPr/>
                    <a:lstStyle/>
                    <a:p>
                      <a:pPr marL="79375">
                        <a:lnSpc>
                          <a:spcPts val="1400"/>
                        </a:lnSpc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Live</a:t>
                      </a:r>
                      <a:r>
                        <a:rPr sz="1200" b="1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dirty="0">
                          <a:latin typeface="Carlito"/>
                          <a:cs typeface="Carlito"/>
                        </a:rPr>
                        <a:t>Shows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91845" indent="-229235">
                        <a:lnSpc>
                          <a:spcPts val="1400"/>
                        </a:lnSpc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Colours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marR="363220" indent="-228600">
                        <a:lnSpc>
                          <a:spcPct val="100699"/>
                        </a:lnSpc>
                        <a:spcBef>
                          <a:spcPts val="25"/>
                        </a:spcBef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Fire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in</a:t>
                      </a:r>
                      <a:r>
                        <a:rPr sz="1200" spc="-7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the  Booth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8/2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14/2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79375">
                        <a:lnSpc>
                          <a:spcPts val="1400"/>
                        </a:lnSpc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Release</a:t>
                      </a:r>
                      <a:r>
                        <a:rPr sz="1200" b="1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dirty="0">
                          <a:latin typeface="Carlito"/>
                          <a:cs typeface="Carlito"/>
                        </a:rPr>
                        <a:t>day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19/2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902017" y="2798191"/>
            <a:ext cx="5755005" cy="33972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0" dirty="0">
                <a:solidFill>
                  <a:srgbClr val="1F3762"/>
                </a:solidFill>
                <a:latin typeface="Arial"/>
                <a:cs typeface="Arial"/>
              </a:rPr>
              <a:t>Music</a:t>
            </a:r>
            <a:endParaRPr sz="12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sz="1200" spc="-10" dirty="0">
                <a:latin typeface="Carlito"/>
                <a:cs typeface="Carlito"/>
              </a:rPr>
              <a:t>The </a:t>
            </a:r>
            <a:r>
              <a:rPr sz="1200" dirty="0">
                <a:latin typeface="Carlito"/>
                <a:cs typeface="Carlito"/>
              </a:rPr>
              <a:t>first single is </a:t>
            </a:r>
            <a:r>
              <a:rPr sz="1200" spc="-5" dirty="0">
                <a:latin typeface="Carlito"/>
                <a:cs typeface="Carlito"/>
              </a:rPr>
              <a:t>‘Unruly’ significantly or </a:t>
            </a:r>
            <a:r>
              <a:rPr sz="1200" dirty="0">
                <a:latin typeface="Carlito"/>
                <a:cs typeface="Carlito"/>
              </a:rPr>
              <a:t>if </a:t>
            </a:r>
            <a:r>
              <a:rPr sz="1200" spc="-10" dirty="0">
                <a:latin typeface="Carlito"/>
                <a:cs typeface="Carlito"/>
              </a:rPr>
              <a:t>not </a:t>
            </a:r>
            <a:r>
              <a:rPr sz="1200" spc="-5" dirty="0">
                <a:latin typeface="Carlito"/>
                <a:cs typeface="Carlito"/>
              </a:rPr>
              <a:t>the </a:t>
            </a:r>
            <a:r>
              <a:rPr sz="1200" spc="-10" dirty="0">
                <a:latin typeface="Carlito"/>
                <a:cs typeface="Carlito"/>
              </a:rPr>
              <a:t>important </a:t>
            </a:r>
            <a:r>
              <a:rPr sz="1200" dirty="0">
                <a:latin typeface="Carlito"/>
                <a:cs typeface="Carlito"/>
              </a:rPr>
              <a:t>asset to </a:t>
            </a:r>
            <a:r>
              <a:rPr sz="1200" spc="-5" dirty="0">
                <a:latin typeface="Carlito"/>
                <a:cs typeface="Carlito"/>
              </a:rPr>
              <a:t>any musician</a:t>
            </a:r>
            <a:r>
              <a:rPr sz="1200" spc="13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releasing</a:t>
            </a:r>
            <a:endParaRPr sz="1200" dirty="0">
              <a:latin typeface="Carlito"/>
              <a:cs typeface="Carlito"/>
            </a:endParaRPr>
          </a:p>
          <a:p>
            <a:pPr marL="12700" marR="64135">
              <a:lnSpc>
                <a:spcPct val="101600"/>
              </a:lnSpc>
              <a:spcBef>
                <a:spcPts val="10"/>
              </a:spcBef>
            </a:pPr>
            <a:r>
              <a:rPr sz="1200" spc="-5" dirty="0">
                <a:latin typeface="Carlito"/>
                <a:cs typeface="Carlito"/>
              </a:rPr>
              <a:t>music. </a:t>
            </a:r>
            <a:r>
              <a:rPr sz="1200" spc="-10" dirty="0">
                <a:latin typeface="Carlito"/>
                <a:cs typeface="Carlito"/>
              </a:rPr>
              <a:t>The </a:t>
            </a:r>
            <a:r>
              <a:rPr sz="1200" spc="-5" dirty="0">
                <a:latin typeface="Carlito"/>
                <a:cs typeface="Carlito"/>
              </a:rPr>
              <a:t>song </a:t>
            </a:r>
            <a:r>
              <a:rPr sz="1200" dirty="0">
                <a:latin typeface="Carlito"/>
                <a:cs typeface="Carlito"/>
              </a:rPr>
              <a:t>is </a:t>
            </a:r>
            <a:r>
              <a:rPr sz="1200" spc="-10" dirty="0">
                <a:latin typeface="Carlito"/>
                <a:cs typeface="Carlito"/>
              </a:rPr>
              <a:t>produced </a:t>
            </a:r>
            <a:r>
              <a:rPr sz="1200" spc="-5" dirty="0">
                <a:latin typeface="Carlito"/>
                <a:cs typeface="Carlito"/>
              </a:rPr>
              <a:t>by </a:t>
            </a:r>
            <a:r>
              <a:rPr sz="1200" dirty="0">
                <a:latin typeface="Carlito"/>
                <a:cs typeface="Carlito"/>
              </a:rPr>
              <a:t>Chris </a:t>
            </a:r>
            <a:r>
              <a:rPr sz="1200" spc="-5" dirty="0">
                <a:latin typeface="Carlito"/>
                <a:cs typeface="Carlito"/>
              </a:rPr>
              <a:t>Rich, mixed and mastered by Goodbyechase. </a:t>
            </a:r>
            <a:r>
              <a:rPr sz="1200" spc="-10" dirty="0">
                <a:latin typeface="Carlito"/>
                <a:cs typeface="Carlito"/>
              </a:rPr>
              <a:t>The </a:t>
            </a:r>
            <a:r>
              <a:rPr sz="1200" spc="-5" dirty="0">
                <a:latin typeface="Carlito"/>
                <a:cs typeface="Carlito"/>
              </a:rPr>
              <a:t>song  </a:t>
            </a:r>
            <a:r>
              <a:rPr sz="1200" dirty="0">
                <a:latin typeface="Carlito"/>
                <a:cs typeface="Carlito"/>
              </a:rPr>
              <a:t>itself a </a:t>
            </a:r>
            <a:r>
              <a:rPr sz="1200" spc="-10" dirty="0">
                <a:latin typeface="Carlito"/>
                <a:cs typeface="Carlito"/>
              </a:rPr>
              <a:t>punchy </a:t>
            </a:r>
            <a:r>
              <a:rPr sz="1200" dirty="0">
                <a:latin typeface="Carlito"/>
                <a:cs typeface="Carlito"/>
              </a:rPr>
              <a:t>Grime/Drill </a:t>
            </a:r>
            <a:r>
              <a:rPr sz="1200" spc="-5" dirty="0">
                <a:latin typeface="Carlito"/>
                <a:cs typeface="Carlito"/>
              </a:rPr>
              <a:t>track. </a:t>
            </a:r>
            <a:r>
              <a:rPr sz="1200" dirty="0">
                <a:latin typeface="Carlito"/>
                <a:cs typeface="Carlito"/>
              </a:rPr>
              <a:t>Can </a:t>
            </a:r>
            <a:r>
              <a:rPr sz="1200" spc="-5" dirty="0">
                <a:latin typeface="Carlito"/>
                <a:cs typeface="Carlito"/>
              </a:rPr>
              <a:t>be listened </a:t>
            </a:r>
            <a:r>
              <a:rPr sz="1200" dirty="0">
                <a:latin typeface="Carlito"/>
                <a:cs typeface="Carlito"/>
              </a:rPr>
              <a:t>to t:  </a:t>
            </a:r>
            <a:r>
              <a:rPr sz="1200" spc="-5" dirty="0">
                <a:latin typeface="Carlito"/>
                <a:cs typeface="Carlito"/>
              </a:rPr>
              <a:t>https://</a:t>
            </a:r>
            <a:r>
              <a:rPr sz="1200" spc="-5" dirty="0">
                <a:latin typeface="Carlito"/>
                <a:cs typeface="Carlito"/>
                <a:hlinkClick r:id="rId4"/>
              </a:rPr>
              <a:t>www.youtube.com/watch?v=HJnea1umVKg</a:t>
            </a:r>
            <a:endParaRPr sz="12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2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350" dirty="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</a:pPr>
            <a:r>
              <a:rPr sz="1200" spc="-65" dirty="0">
                <a:solidFill>
                  <a:srgbClr val="1F3762"/>
                </a:solidFill>
                <a:latin typeface="Arial"/>
                <a:cs typeface="Arial"/>
              </a:rPr>
              <a:t>Lyric</a:t>
            </a:r>
            <a:r>
              <a:rPr sz="1200" spc="-75" dirty="0">
                <a:solidFill>
                  <a:srgbClr val="1F3762"/>
                </a:solidFill>
                <a:latin typeface="Arial"/>
                <a:cs typeface="Arial"/>
              </a:rPr>
              <a:t> </a:t>
            </a:r>
            <a:r>
              <a:rPr sz="1200" spc="-60" dirty="0">
                <a:solidFill>
                  <a:srgbClr val="1F3762"/>
                </a:solidFill>
                <a:latin typeface="Arial"/>
                <a:cs typeface="Arial"/>
              </a:rPr>
              <a:t>Video</a:t>
            </a:r>
            <a:endParaRPr sz="1200" dirty="0">
              <a:latin typeface="Arial"/>
              <a:cs typeface="Arial"/>
            </a:endParaRPr>
          </a:p>
          <a:p>
            <a:pPr marL="12700" marR="211454">
              <a:lnSpc>
                <a:spcPts val="1480"/>
              </a:lnSpc>
              <a:spcBef>
                <a:spcPts val="25"/>
              </a:spcBef>
            </a:pPr>
            <a:r>
              <a:rPr sz="1200" dirty="0">
                <a:latin typeface="Carlito"/>
                <a:cs typeface="Carlito"/>
              </a:rPr>
              <a:t>A lyric </a:t>
            </a:r>
            <a:r>
              <a:rPr sz="1200" spc="-5" dirty="0">
                <a:latin typeface="Carlito"/>
                <a:cs typeface="Carlito"/>
              </a:rPr>
              <a:t>video will be </a:t>
            </a:r>
            <a:r>
              <a:rPr sz="1200" spc="-10" dirty="0">
                <a:latin typeface="Carlito"/>
                <a:cs typeface="Carlito"/>
              </a:rPr>
              <a:t>coming out </a:t>
            </a:r>
            <a:r>
              <a:rPr sz="1200" dirty="0">
                <a:latin typeface="Carlito"/>
                <a:cs typeface="Carlito"/>
              </a:rPr>
              <a:t>pre-release </a:t>
            </a:r>
            <a:r>
              <a:rPr sz="1200" spc="-5" dirty="0">
                <a:latin typeface="Carlito"/>
                <a:cs typeface="Carlito"/>
              </a:rPr>
              <a:t>of the </a:t>
            </a:r>
            <a:r>
              <a:rPr sz="1200" spc="-10" dirty="0">
                <a:latin typeface="Carlito"/>
                <a:cs typeface="Carlito"/>
              </a:rPr>
              <a:t>music </a:t>
            </a:r>
            <a:r>
              <a:rPr sz="1200" spc="-5" dirty="0">
                <a:latin typeface="Carlito"/>
                <a:cs typeface="Carlito"/>
              </a:rPr>
              <a:t>video, this </a:t>
            </a:r>
            <a:r>
              <a:rPr sz="1200" dirty="0">
                <a:latin typeface="Carlito"/>
                <a:cs typeface="Carlito"/>
              </a:rPr>
              <a:t>is to keep fans  </a:t>
            </a:r>
            <a:r>
              <a:rPr sz="1200" spc="-5" dirty="0">
                <a:latin typeface="Carlito"/>
                <a:cs typeface="Carlito"/>
              </a:rPr>
              <a:t>stimulated </a:t>
            </a:r>
            <a:r>
              <a:rPr sz="1200" dirty="0">
                <a:latin typeface="Carlito"/>
                <a:cs typeface="Carlito"/>
              </a:rPr>
              <a:t>in </a:t>
            </a:r>
            <a:r>
              <a:rPr sz="1200" spc="-5" dirty="0">
                <a:latin typeface="Carlito"/>
                <a:cs typeface="Carlito"/>
              </a:rPr>
              <a:t>the run-up </a:t>
            </a:r>
            <a:r>
              <a:rPr sz="1200" dirty="0">
                <a:latin typeface="Carlito"/>
                <a:cs typeface="Carlito"/>
              </a:rPr>
              <a:t>to release </a:t>
            </a:r>
            <a:r>
              <a:rPr sz="1200" spc="-5" dirty="0">
                <a:latin typeface="Carlito"/>
                <a:cs typeface="Carlito"/>
              </a:rPr>
              <a:t>day. </a:t>
            </a:r>
            <a:r>
              <a:rPr sz="1200" dirty="0">
                <a:latin typeface="Carlito"/>
                <a:cs typeface="Carlito"/>
              </a:rPr>
              <a:t>With a </a:t>
            </a:r>
            <a:r>
              <a:rPr sz="1200" spc="-5" dirty="0">
                <a:latin typeface="Carlito"/>
                <a:cs typeface="Carlito"/>
              </a:rPr>
              <a:t>budget </a:t>
            </a:r>
            <a:r>
              <a:rPr sz="1200" dirty="0">
                <a:latin typeface="Carlito"/>
                <a:cs typeface="Carlito"/>
              </a:rPr>
              <a:t>in </a:t>
            </a:r>
            <a:r>
              <a:rPr sz="1200" spc="-10" dirty="0">
                <a:latin typeface="Carlito"/>
                <a:cs typeface="Carlito"/>
              </a:rPr>
              <a:t>mind, </a:t>
            </a:r>
            <a:r>
              <a:rPr sz="1200" dirty="0">
                <a:latin typeface="Carlito"/>
                <a:cs typeface="Carlito"/>
              </a:rPr>
              <a:t>I’ve </a:t>
            </a:r>
            <a:r>
              <a:rPr sz="1200" spc="-5" dirty="0">
                <a:latin typeface="Carlito"/>
                <a:cs typeface="Carlito"/>
              </a:rPr>
              <a:t>decided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create</a:t>
            </a:r>
            <a:r>
              <a:rPr sz="1200" spc="5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the</a:t>
            </a:r>
            <a:endParaRPr sz="1200" dirty="0">
              <a:latin typeface="Carlito"/>
              <a:cs typeface="Carlito"/>
            </a:endParaRPr>
          </a:p>
          <a:p>
            <a:pPr marL="12700">
              <a:lnSpc>
                <a:spcPts val="1390"/>
              </a:lnSpc>
            </a:pPr>
            <a:r>
              <a:rPr sz="1200" dirty="0">
                <a:latin typeface="Carlito"/>
                <a:cs typeface="Carlito"/>
              </a:rPr>
              <a:t>lyric </a:t>
            </a:r>
            <a:r>
              <a:rPr sz="1200" spc="-5" dirty="0">
                <a:latin typeface="Carlito"/>
                <a:cs typeface="Carlito"/>
              </a:rPr>
              <a:t>video on the online music video app: </a:t>
            </a:r>
            <a:r>
              <a:rPr sz="1200" dirty="0">
                <a:latin typeface="Carlito"/>
                <a:cs typeface="Carlito"/>
              </a:rPr>
              <a:t>Rotor Videos</a:t>
            </a:r>
            <a:r>
              <a:rPr sz="1200" spc="50" dirty="0">
                <a:latin typeface="Carlito"/>
                <a:cs typeface="Carlito"/>
              </a:rPr>
              <a:t> </a:t>
            </a:r>
            <a:r>
              <a:rPr sz="1200" u="sng" spc="-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5"/>
              </a:rPr>
              <a:t>https://rotorvideos.com</a:t>
            </a:r>
            <a:r>
              <a:rPr sz="1200" spc="-5" dirty="0">
                <a:latin typeface="Carlito"/>
                <a:cs typeface="Carlito"/>
              </a:rPr>
              <a:t>.</a:t>
            </a:r>
            <a:endParaRPr sz="1200" dirty="0">
              <a:latin typeface="Carlito"/>
              <a:cs typeface="Carlito"/>
            </a:endParaRPr>
          </a:p>
          <a:p>
            <a:pPr marL="12700" marR="160655">
              <a:lnSpc>
                <a:spcPct val="101600"/>
              </a:lnSpc>
              <a:spcBef>
                <a:spcPts val="15"/>
              </a:spcBef>
            </a:pPr>
            <a:r>
              <a:rPr sz="1200" dirty="0">
                <a:latin typeface="Carlito"/>
                <a:cs typeface="Carlito"/>
              </a:rPr>
              <a:t>‘It </a:t>
            </a:r>
            <a:r>
              <a:rPr sz="1200" spc="-5" dirty="0">
                <a:latin typeface="Carlito"/>
                <a:cs typeface="Carlito"/>
              </a:rPr>
              <a:t>provides the video footage, </a:t>
            </a:r>
            <a:r>
              <a:rPr sz="1200" spc="-10" dirty="0">
                <a:latin typeface="Carlito"/>
                <a:cs typeface="Carlito"/>
              </a:rPr>
              <a:t>motion </a:t>
            </a:r>
            <a:r>
              <a:rPr sz="1200" spc="-5" dirty="0">
                <a:latin typeface="Carlito"/>
                <a:cs typeface="Carlito"/>
              </a:rPr>
              <a:t>graphics and special </a:t>
            </a:r>
            <a:r>
              <a:rPr sz="1200" dirty="0">
                <a:latin typeface="Carlito"/>
                <a:cs typeface="Carlito"/>
              </a:rPr>
              <a:t>effects </a:t>
            </a:r>
            <a:r>
              <a:rPr sz="1200" spc="-5" dirty="0">
                <a:latin typeface="Carlito"/>
                <a:cs typeface="Carlito"/>
              </a:rPr>
              <a:t>quality that musicians  want for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professional look and </a:t>
            </a:r>
            <a:r>
              <a:rPr sz="1200" dirty="0">
                <a:latin typeface="Carlito"/>
                <a:cs typeface="Carlito"/>
              </a:rPr>
              <a:t>feels </a:t>
            </a:r>
            <a:r>
              <a:rPr sz="1200" spc="-5" dirty="0">
                <a:latin typeface="Carlito"/>
                <a:cs typeface="Carlito"/>
              </a:rPr>
              <a:t>with the </a:t>
            </a:r>
            <a:r>
              <a:rPr sz="1200" dirty="0">
                <a:latin typeface="Carlito"/>
                <a:cs typeface="Carlito"/>
              </a:rPr>
              <a:t>ease </a:t>
            </a:r>
            <a:r>
              <a:rPr sz="1200" spc="-5" dirty="0">
                <a:latin typeface="Carlito"/>
                <a:cs typeface="Carlito"/>
              </a:rPr>
              <a:t>of use musicians need’ </a:t>
            </a:r>
            <a:r>
              <a:rPr sz="1200" dirty="0">
                <a:latin typeface="Times New Roman"/>
                <a:cs typeface="Times New Roman"/>
              </a:rPr>
              <a:t>(Owens, 2021)  </a:t>
            </a:r>
            <a:r>
              <a:rPr sz="1200" spc="-5" dirty="0">
                <a:latin typeface="Carlito"/>
                <a:cs typeface="Carlito"/>
              </a:rPr>
              <a:t>with affordability </a:t>
            </a:r>
            <a:r>
              <a:rPr sz="1200" dirty="0">
                <a:latin typeface="Carlito"/>
                <a:cs typeface="Carlito"/>
              </a:rPr>
              <a:t>in</a:t>
            </a:r>
            <a:r>
              <a:rPr sz="1200" spc="-5" dirty="0">
                <a:latin typeface="Carlito"/>
                <a:cs typeface="Carlito"/>
              </a:rPr>
              <a:t> </a:t>
            </a:r>
            <a:r>
              <a:rPr sz="1200" spc="-10" dirty="0">
                <a:latin typeface="Carlito"/>
                <a:cs typeface="Carlito"/>
              </a:rPr>
              <a:t>mind.</a:t>
            </a:r>
            <a:endParaRPr sz="1200" dirty="0">
              <a:latin typeface="Carlito"/>
              <a:cs typeface="Carlito"/>
            </a:endParaRPr>
          </a:p>
          <a:p>
            <a:pPr marL="12700" marR="5080">
              <a:lnSpc>
                <a:spcPct val="101899"/>
              </a:lnSpc>
              <a:spcBef>
                <a:spcPts val="5"/>
              </a:spcBef>
            </a:pP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Reference video that will be </a:t>
            </a:r>
            <a:r>
              <a:rPr sz="1200" dirty="0">
                <a:latin typeface="Carlito"/>
                <a:cs typeface="Carlito"/>
              </a:rPr>
              <a:t>in a </a:t>
            </a:r>
            <a:r>
              <a:rPr sz="1200" spc="-5" dirty="0">
                <a:latin typeface="Carlito"/>
                <a:cs typeface="Carlito"/>
              </a:rPr>
              <a:t>similar </a:t>
            </a:r>
            <a:r>
              <a:rPr sz="1200" spc="-10" dirty="0">
                <a:latin typeface="Carlito"/>
                <a:cs typeface="Carlito"/>
              </a:rPr>
              <a:t>style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FME’s </a:t>
            </a:r>
            <a:r>
              <a:rPr sz="1200" dirty="0">
                <a:latin typeface="Carlito"/>
                <a:cs typeface="Carlito"/>
              </a:rPr>
              <a:t>lyric </a:t>
            </a:r>
            <a:r>
              <a:rPr sz="1200" spc="-5" dirty="0">
                <a:latin typeface="Carlito"/>
                <a:cs typeface="Carlito"/>
              </a:rPr>
              <a:t>video can be </a:t>
            </a:r>
            <a:r>
              <a:rPr sz="1200" dirty="0">
                <a:latin typeface="Carlito"/>
                <a:cs typeface="Carlito"/>
              </a:rPr>
              <a:t>seen at  </a:t>
            </a:r>
            <a:r>
              <a:rPr sz="1200" u="sng" spc="-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6"/>
              </a:rPr>
              <a:t>https://www.youtube.com/watch?v=zvpo0STisUI</a:t>
            </a:r>
            <a:r>
              <a:rPr sz="1200" spc="-5" dirty="0">
                <a:solidFill>
                  <a:srgbClr val="0462C1"/>
                </a:solidFill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the lyric </a:t>
            </a:r>
            <a:r>
              <a:rPr sz="1200" spc="-5" dirty="0">
                <a:latin typeface="Carlito"/>
                <a:cs typeface="Carlito"/>
              </a:rPr>
              <a:t>video will be </a:t>
            </a:r>
            <a:r>
              <a:rPr sz="1200" spc="-10" dirty="0">
                <a:latin typeface="Carlito"/>
                <a:cs typeface="Carlito"/>
              </a:rPr>
              <a:t>showing </a:t>
            </a:r>
            <a:r>
              <a:rPr sz="1200" spc="-5" dirty="0">
                <a:latin typeface="Carlito"/>
                <a:cs typeface="Carlito"/>
              </a:rPr>
              <a:t>up </a:t>
            </a:r>
            <a:r>
              <a:rPr sz="1200" dirty="0">
                <a:latin typeface="Carlito"/>
                <a:cs typeface="Carlito"/>
              </a:rPr>
              <a:t>in  different </a:t>
            </a:r>
            <a:r>
              <a:rPr sz="1200" spc="-5" dirty="0">
                <a:latin typeface="Carlito"/>
                <a:cs typeface="Carlito"/>
              </a:rPr>
              <a:t>places. Specifically housing </a:t>
            </a:r>
            <a:r>
              <a:rPr sz="1200" dirty="0">
                <a:latin typeface="Carlito"/>
                <a:cs typeface="Carlito"/>
              </a:rPr>
              <a:t>estates </a:t>
            </a:r>
            <a:r>
              <a:rPr sz="1200" spc="-5" dirty="0">
                <a:latin typeface="Carlito"/>
                <a:cs typeface="Carlito"/>
              </a:rPr>
              <a:t>within those elevator and elevator doors, </a:t>
            </a:r>
            <a:r>
              <a:rPr sz="1200" dirty="0">
                <a:latin typeface="Carlito"/>
                <a:cs typeface="Carlito"/>
              </a:rPr>
              <a:t>stairs,  </a:t>
            </a:r>
            <a:r>
              <a:rPr sz="1200" spc="-5" dirty="0">
                <a:latin typeface="Carlito"/>
                <a:cs typeface="Carlito"/>
              </a:rPr>
              <a:t>bannisters doors</a:t>
            </a:r>
            <a:r>
              <a:rPr sz="1200" spc="1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etc.</a:t>
            </a:r>
            <a:endParaRPr sz="1200" dirty="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88970" y="8863965"/>
            <a:ext cx="9620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Times New Roman"/>
                <a:cs typeface="Times New Roman"/>
              </a:rPr>
              <a:t>(Macrae,</a:t>
            </a:r>
            <a:r>
              <a:rPr sz="1200" spc="-7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2021)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625600" y="6191250"/>
            <a:ext cx="4304411" cy="2689352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14</a:t>
            </a:fld>
            <a:endParaRPr dirty="0"/>
          </a:p>
        </p:txBody>
      </p:sp>
      <p:pic>
        <p:nvPicPr>
          <p:cNvPr id="7" name="Audio Recording 6 Apr 2021 at 17:03:58" descr="Audio Recording 6 Apr 2021 at 17:03:58">
            <a:hlinkClick r:id="" action="ppaction://media"/>
            <a:extLst>
              <a:ext uri="{FF2B5EF4-FFF2-40B4-BE49-F238E27FC236}">
                <a16:creationId xmlns:a16="http://schemas.microsoft.com/office/drawing/2014/main" id="{6E3C9C58-373A-B640-8AFF-BAFE28C7E9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930378" y="9372220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9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17" y="3662044"/>
            <a:ext cx="535559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9705" algn="ctr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Times New Roman"/>
                <a:cs typeface="Times New Roman"/>
              </a:rPr>
              <a:t>(Macrae, </a:t>
            </a:r>
            <a:r>
              <a:rPr sz="1200" dirty="0">
                <a:latin typeface="Times New Roman"/>
                <a:cs typeface="Times New Roman"/>
              </a:rPr>
              <a:t>2021)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10" dirty="0">
                <a:latin typeface="Carlito"/>
                <a:cs typeface="Carlito"/>
              </a:rPr>
              <a:t>The </a:t>
            </a:r>
            <a:r>
              <a:rPr sz="1200" spc="-5" dirty="0">
                <a:latin typeface="Carlito"/>
                <a:cs typeface="Carlito"/>
              </a:rPr>
              <a:t>font of the lyrics will </a:t>
            </a:r>
            <a:r>
              <a:rPr sz="1200" spc="-10" dirty="0">
                <a:latin typeface="Carlito"/>
                <a:cs typeface="Carlito"/>
              </a:rPr>
              <a:t>come </a:t>
            </a:r>
            <a:r>
              <a:rPr sz="1200" spc="-5" dirty="0">
                <a:latin typeface="Carlito"/>
                <a:cs typeface="Carlito"/>
              </a:rPr>
              <a:t>upon </a:t>
            </a:r>
            <a:r>
              <a:rPr sz="1200" dirty="0">
                <a:latin typeface="Carlito"/>
                <a:cs typeface="Carlito"/>
              </a:rPr>
              <a:t>graffiti </a:t>
            </a:r>
            <a:r>
              <a:rPr sz="1200" spc="-5" dirty="0">
                <a:latin typeface="Carlito"/>
                <a:cs typeface="Carlito"/>
              </a:rPr>
              <a:t>or within the font of the respective</a:t>
            </a:r>
            <a:r>
              <a:rPr sz="1200" spc="21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object</a:t>
            </a:r>
            <a:endParaRPr sz="120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2017" y="7314183"/>
            <a:ext cx="5653405" cy="2457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09220" algn="ctr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Times New Roman"/>
                <a:cs typeface="Times New Roman"/>
              </a:rPr>
              <a:t>(Macrae, </a:t>
            </a:r>
            <a:r>
              <a:rPr sz="1200" dirty="0">
                <a:latin typeface="Times New Roman"/>
                <a:cs typeface="Times New Roman"/>
              </a:rPr>
              <a:t>2021)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Carlito"/>
                <a:cs typeface="Carlito"/>
              </a:rPr>
              <a:t>This </a:t>
            </a:r>
            <a:r>
              <a:rPr sz="1200" dirty="0">
                <a:latin typeface="Carlito"/>
                <a:cs typeface="Carlito"/>
              </a:rPr>
              <a:t>stays </a:t>
            </a:r>
            <a:r>
              <a:rPr sz="1200" spc="-5" dirty="0">
                <a:latin typeface="Carlito"/>
                <a:cs typeface="Carlito"/>
              </a:rPr>
              <a:t>true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10" dirty="0">
                <a:latin typeface="Carlito"/>
                <a:cs typeface="Carlito"/>
              </a:rPr>
              <a:t>The </a:t>
            </a:r>
            <a:r>
              <a:rPr sz="1200" spc="-5" dirty="0">
                <a:latin typeface="Carlito"/>
                <a:cs typeface="Carlito"/>
              </a:rPr>
              <a:t>FME story and creates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familiarity with his </a:t>
            </a:r>
            <a:r>
              <a:rPr sz="1200" dirty="0">
                <a:latin typeface="Carlito"/>
                <a:cs typeface="Carlito"/>
              </a:rPr>
              <a:t>fan </a:t>
            </a:r>
            <a:r>
              <a:rPr sz="1200" spc="-5" dirty="0">
                <a:latin typeface="Carlito"/>
                <a:cs typeface="Carlito"/>
              </a:rPr>
              <a:t>or </a:t>
            </a:r>
            <a:r>
              <a:rPr sz="1200" dirty="0">
                <a:latin typeface="Carlito"/>
                <a:cs typeface="Carlito"/>
              </a:rPr>
              <a:t>targeted</a:t>
            </a:r>
            <a:r>
              <a:rPr sz="1200" spc="15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audience.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35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</a:pPr>
            <a:r>
              <a:rPr sz="1200" spc="-70" dirty="0">
                <a:solidFill>
                  <a:srgbClr val="1F3762"/>
                </a:solidFill>
                <a:latin typeface="Arial"/>
                <a:cs typeface="Arial"/>
              </a:rPr>
              <a:t>Organising</a:t>
            </a:r>
            <a:r>
              <a:rPr sz="1200" spc="-55" dirty="0">
                <a:solidFill>
                  <a:srgbClr val="1F3762"/>
                </a:solidFill>
                <a:latin typeface="Arial"/>
                <a:cs typeface="Arial"/>
              </a:rPr>
              <a:t> </a:t>
            </a:r>
            <a:r>
              <a:rPr sz="1200" spc="-100" dirty="0">
                <a:solidFill>
                  <a:srgbClr val="1F3762"/>
                </a:solidFill>
                <a:latin typeface="Arial"/>
                <a:cs typeface="Arial"/>
              </a:rPr>
              <a:t>Assets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sz="1200" spc="-5" dirty="0">
                <a:latin typeface="Carlito"/>
                <a:cs typeface="Carlito"/>
              </a:rPr>
              <a:t>Bio </a:t>
            </a:r>
            <a:r>
              <a:rPr sz="1200" dirty="0">
                <a:latin typeface="Carlito"/>
                <a:cs typeface="Carlito"/>
              </a:rPr>
              <a:t>– Can </a:t>
            </a:r>
            <a:r>
              <a:rPr sz="1200" spc="-5" dirty="0">
                <a:latin typeface="Carlito"/>
                <a:cs typeface="Carlito"/>
              </a:rPr>
              <a:t>be </a:t>
            </a:r>
            <a:r>
              <a:rPr sz="1200" dirty="0">
                <a:latin typeface="Carlito"/>
                <a:cs typeface="Carlito"/>
              </a:rPr>
              <a:t>seen in </a:t>
            </a:r>
            <a:r>
              <a:rPr sz="1200" spc="-5" dirty="0">
                <a:latin typeface="Carlito"/>
                <a:cs typeface="Carlito"/>
              </a:rPr>
              <a:t>heading ‘Introduction </a:t>
            </a:r>
            <a:r>
              <a:rPr sz="1200" dirty="0">
                <a:latin typeface="Carlito"/>
                <a:cs typeface="Carlito"/>
              </a:rPr>
              <a:t>to FME’ </a:t>
            </a:r>
            <a:r>
              <a:rPr sz="1200" spc="-5" dirty="0">
                <a:latin typeface="Carlito"/>
                <a:cs typeface="Carlito"/>
              </a:rPr>
              <a:t>will be used for social</a:t>
            </a:r>
            <a:r>
              <a:rPr sz="1200" spc="5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media</a:t>
            </a:r>
            <a:endParaRPr sz="12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200" dirty="0">
                <a:latin typeface="Carlito"/>
                <a:cs typeface="Carlito"/>
              </a:rPr>
              <a:t>Press </a:t>
            </a:r>
            <a:r>
              <a:rPr sz="1200" spc="-5" dirty="0">
                <a:latin typeface="Carlito"/>
                <a:cs typeface="Carlito"/>
              </a:rPr>
              <a:t>Photos and on </a:t>
            </a:r>
            <a:r>
              <a:rPr sz="1200" dirty="0">
                <a:latin typeface="Carlito"/>
                <a:cs typeface="Carlito"/>
              </a:rPr>
              <a:t>all</a:t>
            </a:r>
            <a:r>
              <a:rPr sz="1200" spc="15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DSP’s.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150">
              <a:latin typeface="Carlito"/>
              <a:cs typeface="Carlito"/>
            </a:endParaRPr>
          </a:p>
          <a:p>
            <a:pPr marL="12700" marR="38735" algn="just">
              <a:lnSpc>
                <a:spcPct val="101899"/>
              </a:lnSpc>
            </a:pPr>
            <a:r>
              <a:rPr sz="1200" spc="-5" dirty="0">
                <a:latin typeface="Carlito"/>
                <a:cs typeface="Carlito"/>
              </a:rPr>
              <a:t>Photos- we will be working with the photographer: ShotbymusicaalD </a:t>
            </a:r>
            <a:r>
              <a:rPr sz="1200" dirty="0">
                <a:latin typeface="Carlito"/>
                <a:cs typeface="Carlito"/>
              </a:rPr>
              <a:t>, Daniel </a:t>
            </a:r>
            <a:r>
              <a:rPr sz="1200" spc="-5" dirty="0">
                <a:latin typeface="Carlito"/>
                <a:cs typeface="Carlito"/>
              </a:rPr>
              <a:t>specialises </a:t>
            </a:r>
            <a:r>
              <a:rPr sz="1200" dirty="0">
                <a:latin typeface="Carlito"/>
                <a:cs typeface="Carlito"/>
              </a:rPr>
              <a:t>in  </a:t>
            </a:r>
            <a:r>
              <a:rPr sz="1200" spc="-5" dirty="0">
                <a:latin typeface="Carlito"/>
                <a:cs typeface="Carlito"/>
              </a:rPr>
              <a:t>photography for music </a:t>
            </a:r>
            <a:r>
              <a:rPr sz="1200" dirty="0">
                <a:latin typeface="Carlito"/>
                <a:cs typeface="Carlito"/>
              </a:rPr>
              <a:t>artists. His </a:t>
            </a:r>
            <a:r>
              <a:rPr sz="1200" spc="-5" dirty="0">
                <a:latin typeface="Carlito"/>
                <a:cs typeface="Carlito"/>
              </a:rPr>
              <a:t>clientele included </a:t>
            </a:r>
            <a:r>
              <a:rPr sz="1200" dirty="0">
                <a:latin typeface="Carlito"/>
                <a:cs typeface="Carlito"/>
              </a:rPr>
              <a:t>Dizzee </a:t>
            </a:r>
            <a:r>
              <a:rPr sz="1200" spc="-5" dirty="0">
                <a:latin typeface="Carlito"/>
                <a:cs typeface="Carlito"/>
              </a:rPr>
              <a:t>Rascal, Wiley and Misha </a:t>
            </a:r>
            <a:r>
              <a:rPr sz="1200" dirty="0">
                <a:latin typeface="Carlito"/>
                <a:cs typeface="Carlito"/>
              </a:rPr>
              <a:t>B. </a:t>
            </a:r>
            <a:r>
              <a:rPr sz="1200" spc="-5" dirty="0">
                <a:latin typeface="Carlito"/>
                <a:cs typeface="Carlito"/>
              </a:rPr>
              <a:t>His  </a:t>
            </a:r>
            <a:r>
              <a:rPr sz="1200" dirty="0">
                <a:latin typeface="Carlito"/>
                <a:cs typeface="Carlito"/>
              </a:rPr>
              <a:t>artist </a:t>
            </a:r>
            <a:r>
              <a:rPr sz="1200" spc="-5" dirty="0">
                <a:latin typeface="Carlito"/>
                <a:cs typeface="Carlito"/>
              </a:rPr>
              <a:t>approach and editing </a:t>
            </a:r>
            <a:r>
              <a:rPr sz="1200" dirty="0">
                <a:latin typeface="Carlito"/>
                <a:cs typeface="Carlito"/>
              </a:rPr>
              <a:t>in </a:t>
            </a:r>
            <a:r>
              <a:rPr sz="1200" spc="-5" dirty="0">
                <a:latin typeface="Carlito"/>
                <a:cs typeface="Carlito"/>
              </a:rPr>
              <a:t>photos </a:t>
            </a:r>
            <a:r>
              <a:rPr sz="1200" dirty="0">
                <a:latin typeface="Carlito"/>
                <a:cs typeface="Carlito"/>
              </a:rPr>
              <a:t>give a </a:t>
            </a:r>
            <a:r>
              <a:rPr sz="1200" spc="-5" dirty="0">
                <a:latin typeface="Carlito"/>
                <a:cs typeface="Carlito"/>
              </a:rPr>
              <a:t>very </a:t>
            </a:r>
            <a:r>
              <a:rPr sz="1200" spc="-10" dirty="0">
                <a:latin typeface="Carlito"/>
                <a:cs typeface="Carlito"/>
              </a:rPr>
              <a:t>fresh </a:t>
            </a:r>
            <a:r>
              <a:rPr sz="1200" spc="-5" dirty="0">
                <a:latin typeface="Carlito"/>
                <a:cs typeface="Carlito"/>
              </a:rPr>
              <a:t>approach and </a:t>
            </a:r>
            <a:r>
              <a:rPr sz="1200" dirty="0">
                <a:latin typeface="Carlito"/>
                <a:cs typeface="Carlito"/>
              </a:rPr>
              <a:t>tonal </a:t>
            </a:r>
            <a:r>
              <a:rPr sz="1200" spc="-5" dirty="0">
                <a:latin typeface="Carlito"/>
                <a:cs typeface="Carlito"/>
              </a:rPr>
              <a:t>quality towards  </a:t>
            </a:r>
            <a:r>
              <a:rPr sz="1200" dirty="0">
                <a:latin typeface="Carlito"/>
                <a:cs typeface="Carlito"/>
              </a:rPr>
              <a:t>artist:</a:t>
            </a:r>
            <a:endParaRPr sz="12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62100" y="914400"/>
            <a:ext cx="4427347" cy="276732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593850" y="4603750"/>
            <a:ext cx="4366387" cy="272783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15</a:t>
            </a:fld>
            <a:endParaRPr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17" y="1079881"/>
            <a:ext cx="5746750" cy="4352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Carlito"/>
                <a:cs typeface="Carlito"/>
              </a:rPr>
              <a:t>Photos can be </a:t>
            </a:r>
            <a:r>
              <a:rPr sz="1200" dirty="0">
                <a:latin typeface="Carlito"/>
                <a:cs typeface="Carlito"/>
              </a:rPr>
              <a:t>seen</a:t>
            </a:r>
            <a:r>
              <a:rPr sz="1200" spc="1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here:</a:t>
            </a:r>
            <a:endParaRPr sz="12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200" u="sng" spc="-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https://drive.google.com/file/d/1qcV2-F5L0NssRSC-m7YTpAejv1bh1PAH/view?usp=sharing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2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</a:pPr>
            <a:r>
              <a:rPr sz="1200" spc="-10" dirty="0">
                <a:latin typeface="Carlito"/>
                <a:cs typeface="Carlito"/>
              </a:rPr>
              <a:t>The photos </a:t>
            </a:r>
            <a:r>
              <a:rPr sz="1200" dirty="0">
                <a:latin typeface="Carlito"/>
                <a:cs typeface="Carlito"/>
              </a:rPr>
              <a:t>take </a:t>
            </a:r>
            <a:r>
              <a:rPr sz="1200" spc="-5" dirty="0">
                <a:latin typeface="Carlito"/>
                <a:cs typeface="Carlito"/>
              </a:rPr>
              <a:t>will be used for social media, </a:t>
            </a:r>
            <a:r>
              <a:rPr sz="1200" dirty="0">
                <a:latin typeface="Carlito"/>
                <a:cs typeface="Carlito"/>
              </a:rPr>
              <a:t>Press, </a:t>
            </a:r>
            <a:r>
              <a:rPr sz="1200" spc="-5" dirty="0">
                <a:latin typeface="Carlito"/>
                <a:cs typeface="Carlito"/>
              </a:rPr>
              <a:t>EPK</a:t>
            </a:r>
            <a:r>
              <a:rPr sz="1200" spc="8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etc.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2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</a:pPr>
            <a:r>
              <a:rPr sz="1200" dirty="0">
                <a:latin typeface="Carlito"/>
                <a:cs typeface="Carlito"/>
              </a:rPr>
              <a:t>Daniel’s fee </a:t>
            </a:r>
            <a:r>
              <a:rPr sz="1200" spc="-5" dirty="0">
                <a:latin typeface="Carlito"/>
                <a:cs typeface="Carlito"/>
              </a:rPr>
              <a:t>will be </a:t>
            </a:r>
            <a:r>
              <a:rPr sz="1200" dirty="0">
                <a:latin typeface="Carlito"/>
                <a:cs typeface="Carlito"/>
              </a:rPr>
              <a:t>reflected in </a:t>
            </a:r>
            <a:r>
              <a:rPr sz="1200" spc="-5" dirty="0">
                <a:latin typeface="Carlito"/>
                <a:cs typeface="Carlito"/>
              </a:rPr>
              <a:t>the budget sheet</a:t>
            </a:r>
            <a:r>
              <a:rPr sz="1200" spc="10" dirty="0">
                <a:latin typeface="Carlito"/>
                <a:cs typeface="Carlito"/>
              </a:rPr>
              <a:t> </a:t>
            </a:r>
            <a:r>
              <a:rPr sz="1200" spc="-10" dirty="0">
                <a:latin typeface="Carlito"/>
                <a:cs typeface="Carlito"/>
              </a:rPr>
              <a:t>below.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35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-80" dirty="0">
                <a:solidFill>
                  <a:srgbClr val="1F3762"/>
                </a:solidFill>
                <a:latin typeface="Arial"/>
                <a:cs typeface="Arial"/>
              </a:rPr>
              <a:t>Live</a:t>
            </a:r>
            <a:r>
              <a:rPr sz="1200" spc="-65" dirty="0">
                <a:solidFill>
                  <a:srgbClr val="1F3762"/>
                </a:solidFill>
                <a:latin typeface="Arial"/>
                <a:cs typeface="Arial"/>
              </a:rPr>
              <a:t> Video</a:t>
            </a:r>
            <a:endParaRPr sz="1200">
              <a:latin typeface="Arial"/>
              <a:cs typeface="Arial"/>
            </a:endParaRPr>
          </a:p>
          <a:p>
            <a:pPr marL="12700" marR="553720">
              <a:lnSpc>
                <a:spcPct val="101600"/>
              </a:lnSpc>
              <a:spcBef>
                <a:spcPts val="15"/>
              </a:spcBef>
            </a:pPr>
            <a:r>
              <a:rPr sz="1200" spc="-5" dirty="0">
                <a:latin typeface="Carlito"/>
                <a:cs typeface="Carlito"/>
              </a:rPr>
              <a:t>the video will be directed and produced by Shutter </a:t>
            </a:r>
            <a:r>
              <a:rPr sz="1200" spc="-10" dirty="0">
                <a:latin typeface="Carlito"/>
                <a:cs typeface="Carlito"/>
              </a:rPr>
              <a:t>God’s </a:t>
            </a:r>
            <a:r>
              <a:rPr sz="1200" spc="-5" dirty="0">
                <a:latin typeface="Carlito"/>
                <a:cs typeface="Carlito"/>
              </a:rPr>
              <a:t>videos </a:t>
            </a:r>
            <a:r>
              <a:rPr sz="1200" spc="-10" dirty="0">
                <a:latin typeface="Carlito"/>
                <a:cs typeface="Carlito"/>
              </a:rPr>
              <a:t>whose </a:t>
            </a:r>
            <a:r>
              <a:rPr sz="1200" spc="-5" dirty="0">
                <a:latin typeface="Carlito"/>
                <a:cs typeface="Carlito"/>
              </a:rPr>
              <a:t>videos have  accumulated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50 million views online. </a:t>
            </a:r>
            <a:r>
              <a:rPr sz="1200" dirty="0">
                <a:latin typeface="Carlito"/>
                <a:cs typeface="Carlito"/>
              </a:rPr>
              <a:t>The </a:t>
            </a:r>
            <a:r>
              <a:rPr sz="1200" spc="-5" dirty="0">
                <a:latin typeface="Carlito"/>
                <a:cs typeface="Carlito"/>
              </a:rPr>
              <a:t>video for ‘Unruly’ can be </a:t>
            </a:r>
            <a:r>
              <a:rPr sz="1200" dirty="0">
                <a:latin typeface="Carlito"/>
                <a:cs typeface="Carlito"/>
              </a:rPr>
              <a:t>seen </a:t>
            </a:r>
            <a:r>
              <a:rPr sz="1200" spc="-5" dirty="0">
                <a:latin typeface="Carlito"/>
                <a:cs typeface="Carlito"/>
              </a:rPr>
              <a:t>here:  </a:t>
            </a:r>
            <a:r>
              <a:rPr sz="1200" u="sng" spc="-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https://www.youtube.com/watch?v=OrR4KoQrNWI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150">
              <a:latin typeface="Carlito"/>
              <a:cs typeface="Carlito"/>
            </a:endParaRPr>
          </a:p>
          <a:p>
            <a:pPr marL="12700" marR="1543685">
              <a:lnSpc>
                <a:spcPct val="102499"/>
              </a:lnSpc>
              <a:spcBef>
                <a:spcPts val="5"/>
              </a:spcBef>
            </a:pPr>
            <a:r>
              <a:rPr sz="1200" spc="-10" dirty="0">
                <a:latin typeface="Carlito"/>
                <a:cs typeface="Carlito"/>
              </a:rPr>
              <a:t>The </a:t>
            </a:r>
            <a:r>
              <a:rPr sz="1200" spc="-5" dirty="0">
                <a:latin typeface="Carlito"/>
                <a:cs typeface="Carlito"/>
              </a:rPr>
              <a:t>treatment for the video can be seen:  </a:t>
            </a:r>
            <a:r>
              <a:rPr sz="1200" u="sng" spc="-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https://drive.google.com/drive/folders/1WDmjOgPhIkGr_ErpbN4g- </a:t>
            </a:r>
            <a:r>
              <a:rPr sz="1200" spc="-5" dirty="0">
                <a:solidFill>
                  <a:srgbClr val="0462C1"/>
                </a:solidFill>
                <a:latin typeface="Carlito"/>
                <a:cs typeface="Carlito"/>
              </a:rPr>
              <a:t> </a:t>
            </a:r>
            <a:r>
              <a:rPr sz="1200" u="sng" spc="-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7GdTTHZmDrB?usp=sharing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200">
              <a:latin typeface="Carlito"/>
              <a:cs typeface="Carlito"/>
            </a:endParaRPr>
          </a:p>
          <a:p>
            <a:pPr marL="12700" marR="116839">
              <a:lnSpc>
                <a:spcPct val="100699"/>
              </a:lnSpc>
              <a:spcBef>
                <a:spcPts val="5"/>
              </a:spcBef>
            </a:pPr>
            <a:r>
              <a:rPr sz="1200" spc="-10" dirty="0">
                <a:latin typeface="Carlito"/>
                <a:cs typeface="Carlito"/>
              </a:rPr>
              <a:t>The </a:t>
            </a:r>
            <a:r>
              <a:rPr sz="1200" spc="-5" dirty="0">
                <a:latin typeface="Carlito"/>
                <a:cs typeface="Carlito"/>
              </a:rPr>
              <a:t>video will be used </a:t>
            </a:r>
            <a:r>
              <a:rPr sz="1200" dirty="0">
                <a:latin typeface="Carlito"/>
                <a:cs typeface="Carlito"/>
              </a:rPr>
              <a:t>in </a:t>
            </a:r>
            <a:r>
              <a:rPr sz="1200" spc="-5" dirty="0">
                <a:latin typeface="Carlito"/>
                <a:cs typeface="Carlito"/>
              </a:rPr>
              <a:t>the campaign for </a:t>
            </a:r>
            <a:r>
              <a:rPr sz="1200" dirty="0">
                <a:latin typeface="Carlito"/>
                <a:cs typeface="Carlito"/>
              </a:rPr>
              <a:t>marketing </a:t>
            </a:r>
            <a:r>
              <a:rPr sz="1200" spc="-5" dirty="0">
                <a:latin typeface="Carlito"/>
                <a:cs typeface="Carlito"/>
              </a:rPr>
              <a:t>and </a:t>
            </a:r>
            <a:r>
              <a:rPr sz="1200" spc="-10" dirty="0">
                <a:latin typeface="Carlito"/>
                <a:cs typeface="Carlito"/>
              </a:rPr>
              <a:t>promotional </a:t>
            </a:r>
            <a:r>
              <a:rPr sz="1200" dirty="0">
                <a:latin typeface="Carlito"/>
                <a:cs typeface="Carlito"/>
              </a:rPr>
              <a:t>elements </a:t>
            </a:r>
            <a:r>
              <a:rPr sz="1200" spc="-5" dirty="0">
                <a:latin typeface="Carlito"/>
                <a:cs typeface="Carlito"/>
              </a:rPr>
              <a:t>which will  be detailed</a:t>
            </a:r>
            <a:r>
              <a:rPr sz="120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below.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35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</a:pPr>
            <a:r>
              <a:rPr sz="1200" spc="-70" dirty="0">
                <a:solidFill>
                  <a:srgbClr val="1F3762"/>
                </a:solidFill>
                <a:latin typeface="Arial"/>
                <a:cs typeface="Arial"/>
              </a:rPr>
              <a:t>Create </a:t>
            </a:r>
            <a:r>
              <a:rPr sz="1200" spc="-30" dirty="0">
                <a:solidFill>
                  <a:srgbClr val="1F3762"/>
                </a:solidFill>
                <a:latin typeface="Arial"/>
                <a:cs typeface="Arial"/>
              </a:rPr>
              <a:t>or </a:t>
            </a:r>
            <a:r>
              <a:rPr sz="1200" spc="-55" dirty="0">
                <a:solidFill>
                  <a:srgbClr val="1F3762"/>
                </a:solidFill>
                <a:latin typeface="Arial"/>
                <a:cs typeface="Arial"/>
              </a:rPr>
              <a:t>Update </a:t>
            </a:r>
            <a:r>
              <a:rPr sz="1200" spc="-15" dirty="0">
                <a:solidFill>
                  <a:srgbClr val="1F3762"/>
                </a:solidFill>
                <a:latin typeface="Arial"/>
                <a:cs typeface="Arial"/>
              </a:rPr>
              <a:t>of</a:t>
            </a:r>
            <a:r>
              <a:rPr sz="1200" spc="-80" dirty="0">
                <a:solidFill>
                  <a:srgbClr val="1F3762"/>
                </a:solidFill>
                <a:latin typeface="Arial"/>
                <a:cs typeface="Arial"/>
              </a:rPr>
              <a:t> </a:t>
            </a:r>
            <a:r>
              <a:rPr sz="1200" spc="-55" dirty="0">
                <a:solidFill>
                  <a:srgbClr val="1F3762"/>
                </a:solidFill>
                <a:latin typeface="Arial"/>
                <a:cs typeface="Arial"/>
              </a:rPr>
              <a:t>Website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01600"/>
              </a:lnSpc>
              <a:spcBef>
                <a:spcPts val="15"/>
              </a:spcBef>
            </a:pPr>
            <a:r>
              <a:rPr sz="1200" spc="-5" dirty="0">
                <a:latin typeface="Carlito"/>
                <a:cs typeface="Carlito"/>
              </a:rPr>
              <a:t>For any </a:t>
            </a:r>
            <a:r>
              <a:rPr sz="1200" dirty="0">
                <a:latin typeface="Carlito"/>
                <a:cs typeface="Carlito"/>
              </a:rPr>
              <a:t>artist </a:t>
            </a:r>
            <a:r>
              <a:rPr sz="1200" spc="-5" dirty="0">
                <a:latin typeface="Carlito"/>
                <a:cs typeface="Carlito"/>
              </a:rPr>
              <a:t>their website </a:t>
            </a:r>
            <a:r>
              <a:rPr sz="1200" dirty="0">
                <a:latin typeface="Carlito"/>
                <a:cs typeface="Carlito"/>
              </a:rPr>
              <a:t>is a </a:t>
            </a:r>
            <a:r>
              <a:rPr sz="1200" spc="-5" dirty="0">
                <a:latin typeface="Carlito"/>
                <a:cs typeface="Carlito"/>
              </a:rPr>
              <a:t>central hub, </a:t>
            </a:r>
            <a:r>
              <a:rPr sz="1200" dirty="0">
                <a:latin typeface="Carlito"/>
                <a:cs typeface="Carlito"/>
              </a:rPr>
              <a:t>I </a:t>
            </a:r>
            <a:r>
              <a:rPr sz="1200" spc="-10" dirty="0">
                <a:latin typeface="Carlito"/>
                <a:cs typeface="Carlito"/>
              </a:rPr>
              <a:t>would </a:t>
            </a:r>
            <a:r>
              <a:rPr sz="1200" dirty="0">
                <a:latin typeface="Carlito"/>
                <a:cs typeface="Carlito"/>
              </a:rPr>
              <a:t>advise </a:t>
            </a:r>
            <a:r>
              <a:rPr sz="1200" spc="-5" dirty="0">
                <a:latin typeface="Carlito"/>
                <a:cs typeface="Carlito"/>
              </a:rPr>
              <a:t>FME on making sure his website  </a:t>
            </a:r>
            <a:r>
              <a:rPr sz="1200" dirty="0">
                <a:latin typeface="Carlito"/>
                <a:cs typeface="Carlito"/>
              </a:rPr>
              <a:t>is </a:t>
            </a:r>
            <a:r>
              <a:rPr sz="1200" spc="-5" dirty="0">
                <a:latin typeface="Carlito"/>
                <a:cs typeface="Carlito"/>
              </a:rPr>
              <a:t>living </a:t>
            </a:r>
            <a:r>
              <a:rPr sz="1200" dirty="0">
                <a:latin typeface="Carlito"/>
                <a:cs typeface="Carlito"/>
              </a:rPr>
              <a:t>like an </a:t>
            </a:r>
            <a:r>
              <a:rPr sz="1200" spc="-5" dirty="0">
                <a:latin typeface="Carlito"/>
                <a:cs typeface="Carlito"/>
              </a:rPr>
              <a:t>EPK </a:t>
            </a:r>
            <a:r>
              <a:rPr sz="1200" dirty="0">
                <a:latin typeface="Carlito"/>
                <a:cs typeface="Carlito"/>
              </a:rPr>
              <a:t>it </a:t>
            </a:r>
            <a:r>
              <a:rPr sz="1200" spc="-5" dirty="0">
                <a:latin typeface="Carlito"/>
                <a:cs typeface="Carlito"/>
              </a:rPr>
              <a:t>will </a:t>
            </a:r>
            <a:r>
              <a:rPr sz="1200" dirty="0">
                <a:latin typeface="Carlito"/>
                <a:cs typeface="Carlito"/>
              </a:rPr>
              <a:t>have </a:t>
            </a:r>
            <a:r>
              <a:rPr sz="1200" spc="-5" dirty="0">
                <a:latin typeface="Carlito"/>
                <a:cs typeface="Carlito"/>
              </a:rPr>
              <a:t>crucial information </a:t>
            </a:r>
            <a:r>
              <a:rPr sz="1200" dirty="0">
                <a:latin typeface="Carlito"/>
                <a:cs typeface="Carlito"/>
              </a:rPr>
              <a:t>such as </a:t>
            </a:r>
            <a:r>
              <a:rPr sz="1200" spc="-5" dirty="0">
                <a:latin typeface="Carlito"/>
                <a:cs typeface="Carlito"/>
              </a:rPr>
              <a:t>News, </a:t>
            </a:r>
            <a:r>
              <a:rPr sz="1200" dirty="0">
                <a:latin typeface="Carlito"/>
                <a:cs typeface="Carlito"/>
              </a:rPr>
              <a:t>Live, </a:t>
            </a:r>
            <a:r>
              <a:rPr sz="1200" spc="-5" dirty="0">
                <a:latin typeface="Carlito"/>
                <a:cs typeface="Carlito"/>
              </a:rPr>
              <a:t>Music, Videos, Photos,  About, Store/Merch and</a:t>
            </a:r>
            <a:r>
              <a:rPr sz="1200" spc="1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Mailing.</a:t>
            </a:r>
            <a:endParaRPr sz="120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2017" y="8555990"/>
            <a:ext cx="5610225" cy="76771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 marR="5080">
              <a:lnSpc>
                <a:spcPct val="101899"/>
              </a:lnSpc>
              <a:spcBef>
                <a:spcPts val="70"/>
              </a:spcBef>
            </a:pPr>
            <a:r>
              <a:rPr sz="1200" dirty="0">
                <a:latin typeface="Carlito"/>
                <a:cs typeface="Carlito"/>
              </a:rPr>
              <a:t>I </a:t>
            </a:r>
            <a:r>
              <a:rPr sz="1200" spc="-10" dirty="0">
                <a:latin typeface="Carlito"/>
                <a:cs typeface="Carlito"/>
              </a:rPr>
              <a:t>would </a:t>
            </a:r>
            <a:r>
              <a:rPr sz="1200" spc="-5" dirty="0">
                <a:latin typeface="Carlito"/>
                <a:cs typeface="Carlito"/>
              </a:rPr>
              <a:t>recommend for </a:t>
            </a:r>
            <a:r>
              <a:rPr sz="1200" dirty="0">
                <a:latin typeface="Carlito"/>
                <a:cs typeface="Carlito"/>
              </a:rPr>
              <a:t>an </a:t>
            </a:r>
            <a:r>
              <a:rPr sz="1200" spc="-5" dirty="0">
                <a:latin typeface="Carlito"/>
                <a:cs typeface="Carlito"/>
              </a:rPr>
              <a:t>independent </a:t>
            </a:r>
            <a:r>
              <a:rPr sz="1200" dirty="0">
                <a:latin typeface="Carlito"/>
                <a:cs typeface="Carlito"/>
              </a:rPr>
              <a:t>artist like </a:t>
            </a:r>
            <a:r>
              <a:rPr sz="1200" spc="-5" dirty="0">
                <a:latin typeface="Carlito"/>
                <a:cs typeface="Carlito"/>
              </a:rPr>
              <a:t>FME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use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website </a:t>
            </a:r>
            <a:r>
              <a:rPr sz="1200" dirty="0">
                <a:latin typeface="Carlito"/>
                <a:cs typeface="Carlito"/>
              </a:rPr>
              <a:t>like </a:t>
            </a:r>
            <a:r>
              <a:rPr sz="1200" spc="-5" dirty="0">
                <a:latin typeface="Carlito"/>
                <a:cs typeface="Carlito"/>
              </a:rPr>
              <a:t>Squarespace  (</a:t>
            </a:r>
            <a:r>
              <a:rPr sz="1200" u="sng" spc="-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5"/>
              </a:rPr>
              <a:t>https://www.squarespace.com/</a:t>
            </a:r>
            <a:r>
              <a:rPr sz="1200" spc="-5" dirty="0">
                <a:latin typeface="Carlito"/>
                <a:cs typeface="Carlito"/>
              </a:rPr>
              <a:t>) </a:t>
            </a:r>
            <a:r>
              <a:rPr sz="1200" dirty="0">
                <a:latin typeface="Carlito"/>
                <a:cs typeface="Carlito"/>
              </a:rPr>
              <a:t>it is an </a:t>
            </a:r>
            <a:r>
              <a:rPr sz="1200" spc="-5" dirty="0">
                <a:latin typeface="Carlito"/>
                <a:cs typeface="Carlito"/>
              </a:rPr>
              <a:t>award-winning platform that lends </a:t>
            </a:r>
            <a:r>
              <a:rPr sz="1200" dirty="0">
                <a:latin typeface="Carlito"/>
                <a:cs typeface="Carlito"/>
              </a:rPr>
              <a:t>itself to </a:t>
            </a:r>
            <a:r>
              <a:rPr sz="1200" spc="-5" dirty="0">
                <a:latin typeface="Carlito"/>
                <a:cs typeface="Carlito"/>
              </a:rPr>
              <a:t>being  </a:t>
            </a:r>
            <a:r>
              <a:rPr sz="1200" dirty="0">
                <a:latin typeface="Carlito"/>
                <a:cs typeface="Carlito"/>
              </a:rPr>
              <a:t>an </a:t>
            </a:r>
            <a:r>
              <a:rPr sz="1200" spc="-5" dirty="0">
                <a:latin typeface="Carlito"/>
                <a:cs typeface="Carlito"/>
              </a:rPr>
              <a:t>all-in-one website builder. Membership includes templates, drag and drops </a:t>
            </a:r>
            <a:r>
              <a:rPr sz="1200" dirty="0">
                <a:latin typeface="Carlito"/>
                <a:cs typeface="Carlito"/>
              </a:rPr>
              <a:t>features as  </a:t>
            </a:r>
            <a:r>
              <a:rPr sz="1200" spc="-5" dirty="0">
                <a:latin typeface="Carlito"/>
                <a:cs typeface="Carlito"/>
              </a:rPr>
              <a:t>well </a:t>
            </a:r>
            <a:r>
              <a:rPr sz="1200" dirty="0">
                <a:latin typeface="Carlito"/>
                <a:cs typeface="Carlito"/>
              </a:rPr>
              <a:t>as </a:t>
            </a:r>
            <a:r>
              <a:rPr sz="1200" spc="-5" dirty="0">
                <a:latin typeface="Carlito"/>
                <a:cs typeface="Carlito"/>
              </a:rPr>
              <a:t>your domain</a:t>
            </a:r>
            <a:r>
              <a:rPr sz="1200" spc="1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name.</a:t>
            </a:r>
            <a:endParaRPr sz="12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14400" y="5468144"/>
            <a:ext cx="5727700" cy="2917157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16</a:t>
            </a:fld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17</a:t>
            </a:fld>
            <a:endParaRPr dirty="0"/>
          </a:p>
        </p:txBody>
      </p:sp>
      <p:sp>
        <p:nvSpPr>
          <p:cNvPr id="2" name="object 2"/>
          <p:cNvSpPr txBox="1"/>
          <p:nvPr/>
        </p:nvSpPr>
        <p:spPr>
          <a:xfrm>
            <a:off x="902017" y="1105281"/>
            <a:ext cx="5737225" cy="1326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85" dirty="0">
                <a:solidFill>
                  <a:srgbClr val="1F3762"/>
                </a:solidFill>
                <a:latin typeface="Arial"/>
                <a:cs typeface="Arial"/>
              </a:rPr>
              <a:t>Social</a:t>
            </a:r>
            <a:r>
              <a:rPr sz="1200" spc="-60" dirty="0">
                <a:solidFill>
                  <a:srgbClr val="1F3762"/>
                </a:solidFill>
                <a:latin typeface="Arial"/>
                <a:cs typeface="Arial"/>
              </a:rPr>
              <a:t> </a:t>
            </a:r>
            <a:r>
              <a:rPr sz="1200" spc="-50" dirty="0">
                <a:solidFill>
                  <a:srgbClr val="1F3762"/>
                </a:solidFill>
                <a:latin typeface="Arial"/>
                <a:cs typeface="Arial"/>
              </a:rPr>
              <a:t>Influencers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10"/>
              </a:spcBef>
            </a:pPr>
            <a:r>
              <a:rPr sz="1200" dirty="0">
                <a:latin typeface="Carlito"/>
                <a:cs typeface="Carlito"/>
              </a:rPr>
              <a:t>Part </a:t>
            </a:r>
            <a:r>
              <a:rPr sz="1200" spc="-5" dirty="0">
                <a:latin typeface="Carlito"/>
                <a:cs typeface="Carlito"/>
              </a:rPr>
              <a:t>of the campaign </a:t>
            </a:r>
            <a:r>
              <a:rPr sz="1200" dirty="0">
                <a:latin typeface="Carlito"/>
                <a:cs typeface="Carlito"/>
              </a:rPr>
              <a:t>is to </a:t>
            </a:r>
            <a:r>
              <a:rPr sz="1200" spc="-5" dirty="0">
                <a:latin typeface="Carlito"/>
                <a:cs typeface="Carlito"/>
              </a:rPr>
              <a:t>significantly </a:t>
            </a:r>
            <a:r>
              <a:rPr sz="1200" dirty="0">
                <a:latin typeface="Carlito"/>
                <a:cs typeface="Carlito"/>
              </a:rPr>
              <a:t>extend </a:t>
            </a:r>
            <a:r>
              <a:rPr sz="1200" spc="-5" dirty="0">
                <a:latin typeface="Carlito"/>
                <a:cs typeface="Carlito"/>
              </a:rPr>
              <a:t>FME’s </a:t>
            </a:r>
            <a:r>
              <a:rPr sz="1200" dirty="0">
                <a:latin typeface="Carlito"/>
                <a:cs typeface="Carlito"/>
              </a:rPr>
              <a:t>visibility </a:t>
            </a:r>
            <a:r>
              <a:rPr sz="1200" spc="-5" dirty="0">
                <a:latin typeface="Carlito"/>
                <a:cs typeface="Carlito"/>
              </a:rPr>
              <a:t>and </a:t>
            </a:r>
            <a:r>
              <a:rPr sz="1200" spc="-10" dirty="0">
                <a:latin typeface="Carlito"/>
                <a:cs typeface="Carlito"/>
              </a:rPr>
              <a:t>scope </a:t>
            </a:r>
            <a:r>
              <a:rPr sz="1200" spc="-5" dirty="0">
                <a:latin typeface="Carlito"/>
                <a:cs typeface="Carlito"/>
              </a:rPr>
              <a:t>to achieve success. </a:t>
            </a:r>
            <a:r>
              <a:rPr sz="1200" dirty="0">
                <a:latin typeface="Carlito"/>
                <a:cs typeface="Carlito"/>
              </a:rPr>
              <a:t>I  </a:t>
            </a:r>
            <a:r>
              <a:rPr sz="1200" spc="-5" dirty="0">
                <a:latin typeface="Carlito"/>
                <a:cs typeface="Carlito"/>
              </a:rPr>
              <a:t>have </a:t>
            </a:r>
            <a:r>
              <a:rPr sz="1200" dirty="0">
                <a:latin typeface="Carlito"/>
                <a:cs typeface="Carlito"/>
              </a:rPr>
              <a:t>listed </a:t>
            </a:r>
            <a:r>
              <a:rPr sz="1200" spc="-5" dirty="0">
                <a:latin typeface="Carlito"/>
                <a:cs typeface="Carlito"/>
              </a:rPr>
              <a:t>below with whom </a:t>
            </a:r>
            <a:r>
              <a:rPr sz="1200" dirty="0">
                <a:latin typeface="Carlito"/>
                <a:cs typeface="Carlito"/>
              </a:rPr>
              <a:t>I have a </a:t>
            </a:r>
            <a:r>
              <a:rPr sz="1200" spc="-5" dirty="0">
                <a:latin typeface="Carlito"/>
                <a:cs typeface="Carlito"/>
              </a:rPr>
              <a:t>working relationship </a:t>
            </a:r>
            <a:r>
              <a:rPr sz="1200" spc="-10" dirty="0">
                <a:latin typeface="Carlito"/>
                <a:cs typeface="Carlito"/>
              </a:rPr>
              <a:t>but </a:t>
            </a:r>
            <a:r>
              <a:rPr sz="1200" dirty="0">
                <a:latin typeface="Carlito"/>
                <a:cs typeface="Carlito"/>
              </a:rPr>
              <a:t>also </a:t>
            </a:r>
            <a:r>
              <a:rPr sz="1200" spc="-5" dirty="0">
                <a:latin typeface="Carlito"/>
                <a:cs typeface="Carlito"/>
              </a:rPr>
              <a:t>have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social presence  </a:t>
            </a:r>
            <a:r>
              <a:rPr sz="1200" dirty="0">
                <a:latin typeface="Carlito"/>
                <a:cs typeface="Carlito"/>
              </a:rPr>
              <a:t>in </a:t>
            </a:r>
            <a:r>
              <a:rPr sz="1200" spc="-5" dirty="0">
                <a:latin typeface="Carlito"/>
                <a:cs typeface="Carlito"/>
              </a:rPr>
              <a:t>the industry. Having these </a:t>
            </a:r>
            <a:r>
              <a:rPr sz="1200" spc="-10" dirty="0">
                <a:latin typeface="Carlito"/>
                <a:cs typeface="Carlito"/>
              </a:rPr>
              <a:t>key </a:t>
            </a:r>
            <a:r>
              <a:rPr sz="1200" dirty="0">
                <a:latin typeface="Carlito"/>
                <a:cs typeface="Carlito"/>
              </a:rPr>
              <a:t>‘Tastemakers’ </a:t>
            </a:r>
            <a:r>
              <a:rPr sz="1200" spc="-5" dirty="0">
                <a:latin typeface="Carlito"/>
                <a:cs typeface="Carlito"/>
              </a:rPr>
              <a:t>onboard </a:t>
            </a:r>
            <a:r>
              <a:rPr sz="1200" dirty="0">
                <a:latin typeface="Carlito"/>
                <a:cs typeface="Carlito"/>
              </a:rPr>
              <a:t>I believe </a:t>
            </a:r>
            <a:r>
              <a:rPr sz="1200" spc="-10" dirty="0">
                <a:latin typeface="Carlito"/>
                <a:cs typeface="Carlito"/>
              </a:rPr>
              <a:t>would </a:t>
            </a:r>
            <a:r>
              <a:rPr sz="1200" spc="-5" dirty="0">
                <a:latin typeface="Carlito"/>
                <a:cs typeface="Carlito"/>
              </a:rPr>
              <a:t>have tremendous  benefits. These people and platforms have been instrumental </a:t>
            </a:r>
            <a:r>
              <a:rPr sz="1200" dirty="0">
                <a:latin typeface="Carlito"/>
                <a:cs typeface="Carlito"/>
              </a:rPr>
              <a:t>in </a:t>
            </a:r>
            <a:r>
              <a:rPr sz="1200" spc="-5" dirty="0">
                <a:latin typeface="Carlito"/>
                <a:cs typeface="Carlito"/>
              </a:rPr>
              <a:t>the success of other  notable acts within </a:t>
            </a:r>
            <a:r>
              <a:rPr sz="1200" dirty="0">
                <a:latin typeface="Carlito"/>
                <a:cs typeface="Carlito"/>
              </a:rPr>
              <a:t>the genres. </a:t>
            </a:r>
            <a:r>
              <a:rPr sz="1200" spc="-5" dirty="0">
                <a:latin typeface="Carlito"/>
                <a:cs typeface="Carlito"/>
              </a:rPr>
              <a:t>This will </a:t>
            </a:r>
            <a:r>
              <a:rPr sz="1200" dirty="0">
                <a:latin typeface="Carlito"/>
                <a:cs typeface="Carlito"/>
              </a:rPr>
              <a:t>extend </a:t>
            </a:r>
            <a:r>
              <a:rPr sz="1200" spc="-5" dirty="0">
                <a:latin typeface="Carlito"/>
                <a:cs typeface="Carlito"/>
              </a:rPr>
              <a:t>FME’s </a:t>
            </a:r>
            <a:r>
              <a:rPr sz="1200" dirty="0">
                <a:latin typeface="Carlito"/>
                <a:cs typeface="Carlito"/>
              </a:rPr>
              <a:t>reach to a </a:t>
            </a:r>
            <a:r>
              <a:rPr sz="1200" spc="-5" dirty="0">
                <a:latin typeface="Carlito"/>
                <a:cs typeface="Carlito"/>
              </a:rPr>
              <a:t>new audience, increase his  network </a:t>
            </a:r>
            <a:r>
              <a:rPr sz="1200" dirty="0">
                <a:latin typeface="Carlito"/>
                <a:cs typeface="Carlito"/>
              </a:rPr>
              <a:t>gain </a:t>
            </a:r>
            <a:r>
              <a:rPr sz="1200" spc="-5" dirty="0">
                <a:latin typeface="Carlito"/>
                <a:cs typeface="Carlito"/>
              </a:rPr>
              <a:t>new </a:t>
            </a:r>
            <a:r>
              <a:rPr sz="1200" dirty="0">
                <a:latin typeface="Carlito"/>
                <a:cs typeface="Carlito"/>
              </a:rPr>
              <a:t>fans.</a:t>
            </a:r>
            <a:endParaRPr sz="1200">
              <a:latin typeface="Carlito"/>
              <a:cs typeface="Carlito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14717" y="2613660"/>
          <a:ext cx="4231640" cy="421766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57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745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405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2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Role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7825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Sam</a:t>
                      </a:r>
                      <a:r>
                        <a:rPr sz="1200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Lee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69850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(Music Streaming service)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417195">
                        <a:lnSpc>
                          <a:spcPts val="1450"/>
                        </a:lnSpc>
                        <a:spcBef>
                          <a:spcPts val="15"/>
                        </a:spcBef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Editor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at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music streaming 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service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Deezer.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1278">
                <a:tc>
                  <a:txBody>
                    <a:bodyPr/>
                    <a:lstStyle/>
                    <a:p>
                      <a:pPr marL="69850" marR="1635760">
                        <a:lnSpc>
                          <a:spcPts val="1450"/>
                        </a:lnSpc>
                        <a:spcBef>
                          <a:spcPts val="15"/>
                        </a:spcBef>
                      </a:pPr>
                      <a:r>
                        <a:rPr sz="1200" spc="5" dirty="0">
                          <a:latin typeface="Carlito"/>
                          <a:cs typeface="Carlito"/>
                        </a:rPr>
                        <a:t>DJ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Ace  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(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Ra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d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i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o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)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8450" indent="-228600">
                        <a:lnSpc>
                          <a:spcPct val="100000"/>
                        </a:lnSpc>
                        <a:spcBef>
                          <a:spcPts val="25"/>
                        </a:spcBef>
                        <a:buFont typeface="Symbol"/>
                        <a:buChar char=""/>
                        <a:tabLst>
                          <a:tab pos="297815" algn="l"/>
                          <a:tab pos="29845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Club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DJ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298450" marR="300990" indent="-228600">
                        <a:lnSpc>
                          <a:spcPct val="102400"/>
                        </a:lnSpc>
                        <a:spcBef>
                          <a:spcPts val="50"/>
                        </a:spcBef>
                        <a:buFont typeface="Symbol"/>
                        <a:buChar char=""/>
                        <a:tabLst>
                          <a:tab pos="297815" algn="l"/>
                          <a:tab pos="298450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Presenter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on BBC</a:t>
                      </a:r>
                      <a:r>
                        <a:rPr sz="1200" spc="-5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Radio  1Xtra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31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7825">
                <a:tc>
                  <a:txBody>
                    <a:bodyPr/>
                    <a:lstStyle/>
                    <a:p>
                      <a:pPr marL="69850" marR="1031240">
                        <a:lnSpc>
                          <a:spcPts val="1450"/>
                        </a:lnSpc>
                        <a:spcBef>
                          <a:spcPts val="15"/>
                        </a:spcBef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The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Needle</a:t>
                      </a:r>
                      <a:r>
                        <a:rPr sz="1200" spc="-5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Drop 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(Music</a:t>
                      </a:r>
                      <a:r>
                        <a:rPr sz="1200" spc="-2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critic)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7050" indent="-229235">
                        <a:lnSpc>
                          <a:spcPct val="100000"/>
                        </a:lnSpc>
                        <a:spcBef>
                          <a:spcPts val="2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2.34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Million</a:t>
                      </a:r>
                      <a:r>
                        <a:rPr sz="1200" spc="-3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subscribers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31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7350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LayedBakDFR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–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Jamond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Hart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7050" marR="66040" indent="-229235">
                        <a:lnSpc>
                          <a:spcPts val="1480"/>
                        </a:lnSpc>
                        <a:spcBef>
                          <a:spcPts val="40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1.9millionon  subscribers on</a:t>
                      </a:r>
                      <a:r>
                        <a:rPr sz="1200" spc="-5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YouTube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50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65428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GRM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Daily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69850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(Website &amp;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YouTube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 channel)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7050" indent="-229235">
                        <a:lnSpc>
                          <a:spcPct val="100000"/>
                        </a:lnSpc>
                        <a:spcBef>
                          <a:spcPts val="2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3.79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million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subscribers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527050" marR="72390" indent="-229235">
                        <a:lnSpc>
                          <a:spcPct val="101600"/>
                        </a:lnSpc>
                        <a:spcBef>
                          <a:spcPts val="60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One of the leading 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hubs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for Grime and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Rap  in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the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U.K.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31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7350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Caroline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Simionescu-Marin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7050" marR="314960" indent="-229235">
                        <a:lnSpc>
                          <a:spcPts val="1480"/>
                        </a:lnSpc>
                        <a:spcBef>
                          <a:spcPts val="40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Music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A&amp;R,</a:t>
                      </a:r>
                      <a:r>
                        <a:rPr sz="1200" spc="-8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Blogger 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and</a:t>
                      </a:r>
                      <a:r>
                        <a:rPr sz="1200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Agent.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50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952880"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Mixtape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 Madness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69850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(Website &amp;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YouTube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 channel)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7050" indent="-229235">
                        <a:lnSpc>
                          <a:spcPct val="100000"/>
                        </a:lnSpc>
                        <a:spcBef>
                          <a:spcPts val="2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U.K.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number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1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portal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527050" marR="267970">
                        <a:lnSpc>
                          <a:spcPct val="10240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for Urban Music and  Entertainment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527050" marR="103505" indent="-229235">
                        <a:lnSpc>
                          <a:spcPct val="100699"/>
                        </a:lnSpc>
                        <a:spcBef>
                          <a:spcPts val="7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1.14m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subscribers with  over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840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million</a:t>
                      </a:r>
                      <a:r>
                        <a:rPr sz="1200" spc="-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views.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31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936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02017" y="7215759"/>
            <a:ext cx="5739130" cy="246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70" dirty="0">
                <a:solidFill>
                  <a:srgbClr val="1F3762"/>
                </a:solidFill>
                <a:latin typeface="Arial"/>
                <a:cs typeface="Arial"/>
              </a:rPr>
              <a:t>Playlists</a:t>
            </a:r>
            <a:endParaRPr sz="1200">
              <a:latin typeface="Arial"/>
              <a:cs typeface="Arial"/>
            </a:endParaRPr>
          </a:p>
          <a:p>
            <a:pPr marL="12700" marR="195580">
              <a:lnSpc>
                <a:spcPts val="1480"/>
              </a:lnSpc>
              <a:spcBef>
                <a:spcPts val="25"/>
              </a:spcBef>
            </a:pPr>
            <a:r>
              <a:rPr sz="1200" dirty="0">
                <a:latin typeface="Carlito"/>
                <a:cs typeface="Carlito"/>
              </a:rPr>
              <a:t>With </a:t>
            </a:r>
            <a:r>
              <a:rPr sz="1200" spc="-5" dirty="0">
                <a:latin typeface="Carlito"/>
                <a:cs typeface="Carlito"/>
              </a:rPr>
              <a:t>playlists streaming on average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billion streams per </a:t>
            </a:r>
            <a:r>
              <a:rPr sz="1200" spc="5" dirty="0">
                <a:latin typeface="Carlito"/>
                <a:cs typeface="Carlito"/>
              </a:rPr>
              <a:t>week, </a:t>
            </a:r>
            <a:r>
              <a:rPr sz="1200" dirty="0">
                <a:latin typeface="Carlito"/>
                <a:cs typeface="Carlito"/>
              </a:rPr>
              <a:t>it is </a:t>
            </a:r>
            <a:r>
              <a:rPr sz="1200" spc="-10" dirty="0">
                <a:latin typeface="Carlito"/>
                <a:cs typeface="Carlito"/>
              </a:rPr>
              <a:t>now, </a:t>
            </a:r>
            <a:r>
              <a:rPr sz="1200" spc="-5" dirty="0">
                <a:latin typeface="Carlito"/>
                <a:cs typeface="Carlito"/>
              </a:rPr>
              <a:t>more important  for musicians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10" dirty="0">
                <a:latin typeface="Carlito"/>
                <a:cs typeface="Carlito"/>
              </a:rPr>
              <a:t>not </a:t>
            </a:r>
            <a:r>
              <a:rPr sz="1200" dirty="0">
                <a:latin typeface="Carlito"/>
                <a:cs typeface="Carlito"/>
              </a:rPr>
              <a:t>release </a:t>
            </a:r>
            <a:r>
              <a:rPr sz="1200" spc="-5" dirty="0">
                <a:latin typeface="Carlito"/>
                <a:cs typeface="Carlito"/>
              </a:rPr>
              <a:t>music </a:t>
            </a:r>
            <a:r>
              <a:rPr sz="1200" spc="-10" dirty="0">
                <a:latin typeface="Carlito"/>
                <a:cs typeface="Carlito"/>
              </a:rPr>
              <a:t>but </a:t>
            </a:r>
            <a:r>
              <a:rPr sz="1200" spc="-5" dirty="0">
                <a:latin typeface="Carlito"/>
                <a:cs typeface="Carlito"/>
              </a:rPr>
              <a:t>be </a:t>
            </a:r>
            <a:r>
              <a:rPr sz="1200" dirty="0">
                <a:latin typeface="Carlito"/>
                <a:cs typeface="Carlito"/>
              </a:rPr>
              <a:t>filtered </a:t>
            </a:r>
            <a:r>
              <a:rPr sz="1200" spc="-5" dirty="0">
                <a:latin typeface="Carlito"/>
                <a:cs typeface="Carlito"/>
              </a:rPr>
              <a:t>into these playlists on </a:t>
            </a:r>
            <a:r>
              <a:rPr sz="1200" dirty="0">
                <a:latin typeface="Carlito"/>
                <a:cs typeface="Carlito"/>
              </a:rPr>
              <a:t>DSP’s. </a:t>
            </a:r>
            <a:r>
              <a:rPr sz="1200" spc="-5" dirty="0">
                <a:latin typeface="Carlito"/>
                <a:cs typeface="Carlito"/>
              </a:rPr>
              <a:t>whilst</a:t>
            </a:r>
            <a:r>
              <a:rPr sz="1200" spc="9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we</a:t>
            </a:r>
            <a:endParaRPr sz="1200">
              <a:latin typeface="Carlito"/>
              <a:cs typeface="Carlito"/>
            </a:endParaRPr>
          </a:p>
          <a:p>
            <a:pPr marL="12700">
              <a:lnSpc>
                <a:spcPts val="1390"/>
              </a:lnSpc>
            </a:pPr>
            <a:r>
              <a:rPr sz="1200" spc="-5" dirty="0">
                <a:latin typeface="Carlito"/>
                <a:cs typeface="Carlito"/>
              </a:rPr>
              <a:t>will use ditto </a:t>
            </a:r>
            <a:r>
              <a:rPr sz="1200" dirty="0">
                <a:latin typeface="Carlito"/>
                <a:cs typeface="Carlito"/>
              </a:rPr>
              <a:t>as a </a:t>
            </a:r>
            <a:r>
              <a:rPr sz="1200" spc="-5" dirty="0">
                <a:latin typeface="Carlito"/>
                <a:cs typeface="Carlito"/>
              </a:rPr>
              <a:t>distribution tool </a:t>
            </a:r>
            <a:r>
              <a:rPr sz="1200" dirty="0">
                <a:latin typeface="Carlito"/>
                <a:cs typeface="Carlito"/>
              </a:rPr>
              <a:t>for </a:t>
            </a:r>
            <a:r>
              <a:rPr sz="1200" spc="-5" dirty="0">
                <a:latin typeface="Carlito"/>
                <a:cs typeface="Carlito"/>
              </a:rPr>
              <a:t>the </a:t>
            </a:r>
            <a:r>
              <a:rPr sz="1200" dirty="0">
                <a:latin typeface="Carlito"/>
                <a:cs typeface="Carlito"/>
              </a:rPr>
              <a:t>release </a:t>
            </a:r>
            <a:r>
              <a:rPr sz="1200" spc="-5" dirty="0">
                <a:latin typeface="Carlito"/>
                <a:cs typeface="Carlito"/>
              </a:rPr>
              <a:t>of ‘Unruly’ notable playlists we will </a:t>
            </a:r>
            <a:r>
              <a:rPr sz="1200" dirty="0">
                <a:latin typeface="Carlito"/>
                <a:cs typeface="Carlito"/>
              </a:rPr>
              <a:t>try</a:t>
            </a:r>
            <a:r>
              <a:rPr sz="1200" spc="125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to</a:t>
            </a:r>
            <a:endParaRPr sz="12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200" dirty="0">
                <a:latin typeface="Carlito"/>
                <a:cs typeface="Carlito"/>
              </a:rPr>
              <a:t>feature </a:t>
            </a:r>
            <a:r>
              <a:rPr sz="1200" spc="-5" dirty="0">
                <a:latin typeface="Carlito"/>
                <a:cs typeface="Carlito"/>
              </a:rPr>
              <a:t>on </a:t>
            </a:r>
            <a:r>
              <a:rPr sz="1200" dirty="0">
                <a:latin typeface="Carlito"/>
                <a:cs typeface="Carlito"/>
              </a:rPr>
              <a:t>are:</a:t>
            </a:r>
            <a:endParaRPr sz="1200">
              <a:latin typeface="Carlito"/>
              <a:cs typeface="Carlito"/>
            </a:endParaRPr>
          </a:p>
          <a:p>
            <a:pPr marL="1384935" indent="-229235">
              <a:lnSpc>
                <a:spcPct val="100000"/>
              </a:lnSpc>
              <a:spcBef>
                <a:spcPts val="85"/>
              </a:spcBef>
              <a:buFont typeface="Symbol"/>
              <a:buChar char=""/>
              <a:tabLst>
                <a:tab pos="1384935" algn="l"/>
                <a:tab pos="1385570" algn="l"/>
              </a:tabLst>
            </a:pPr>
            <a:r>
              <a:rPr sz="1200" spc="-5" dirty="0">
                <a:latin typeface="Carlito"/>
                <a:cs typeface="Carlito"/>
              </a:rPr>
              <a:t>Grime Shutdown </a:t>
            </a:r>
            <a:r>
              <a:rPr sz="1200" dirty="0">
                <a:latin typeface="Carlito"/>
                <a:cs typeface="Carlito"/>
              </a:rPr>
              <a:t>– Playlist </a:t>
            </a:r>
            <a:r>
              <a:rPr sz="1200" spc="-5" dirty="0">
                <a:latin typeface="Carlito"/>
                <a:cs typeface="Carlito"/>
              </a:rPr>
              <a:t>on Spotify, 758,592</a:t>
            </a:r>
            <a:r>
              <a:rPr sz="1200" spc="5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likes.</a:t>
            </a:r>
            <a:endParaRPr sz="1200">
              <a:latin typeface="Carlito"/>
              <a:cs typeface="Carlito"/>
            </a:endParaRPr>
          </a:p>
          <a:p>
            <a:pPr marL="1384935" indent="-229235">
              <a:lnSpc>
                <a:spcPct val="100000"/>
              </a:lnSpc>
              <a:spcBef>
                <a:spcPts val="85"/>
              </a:spcBef>
              <a:buFont typeface="Symbol"/>
              <a:buChar char=""/>
              <a:tabLst>
                <a:tab pos="1384935" algn="l"/>
                <a:tab pos="1385570" algn="l"/>
              </a:tabLst>
            </a:pPr>
            <a:r>
              <a:rPr sz="1200" spc="-5" dirty="0">
                <a:latin typeface="Carlito"/>
                <a:cs typeface="Carlito"/>
              </a:rPr>
              <a:t>Grime </a:t>
            </a:r>
            <a:r>
              <a:rPr sz="1200" dirty="0">
                <a:latin typeface="Carlito"/>
                <a:cs typeface="Carlito"/>
              </a:rPr>
              <a:t>+ UK Rap – Red </a:t>
            </a:r>
            <a:r>
              <a:rPr sz="1200" spc="-5" dirty="0">
                <a:latin typeface="Carlito"/>
                <a:cs typeface="Carlito"/>
              </a:rPr>
              <a:t>Bull </a:t>
            </a:r>
            <a:r>
              <a:rPr sz="1200" dirty="0">
                <a:latin typeface="Carlito"/>
                <a:cs typeface="Carlito"/>
              </a:rPr>
              <a:t>Playlist </a:t>
            </a:r>
            <a:r>
              <a:rPr sz="1200" spc="-5" dirty="0">
                <a:latin typeface="Carlito"/>
                <a:cs typeface="Carlito"/>
              </a:rPr>
              <a:t>on Spotify, </a:t>
            </a:r>
            <a:r>
              <a:rPr sz="1200" spc="-10" dirty="0">
                <a:latin typeface="Carlito"/>
                <a:cs typeface="Carlito"/>
              </a:rPr>
              <a:t>22,168</a:t>
            </a:r>
            <a:r>
              <a:rPr sz="1200" dirty="0">
                <a:latin typeface="Carlito"/>
                <a:cs typeface="Carlito"/>
              </a:rPr>
              <a:t> likes</a:t>
            </a:r>
            <a:endParaRPr sz="1200">
              <a:latin typeface="Carlito"/>
              <a:cs typeface="Carlito"/>
            </a:endParaRPr>
          </a:p>
          <a:p>
            <a:pPr marL="1384935" indent="-229235">
              <a:lnSpc>
                <a:spcPct val="100000"/>
              </a:lnSpc>
              <a:spcBef>
                <a:spcPts val="85"/>
              </a:spcBef>
              <a:buFont typeface="Symbol"/>
              <a:buChar char=""/>
              <a:tabLst>
                <a:tab pos="1384935" algn="l"/>
                <a:tab pos="1385570" algn="l"/>
              </a:tabLst>
            </a:pPr>
            <a:r>
              <a:rPr sz="1200" spc="-5" dirty="0">
                <a:latin typeface="Carlito"/>
                <a:cs typeface="Carlito"/>
              </a:rPr>
              <a:t>Grime Essentials </a:t>
            </a:r>
            <a:r>
              <a:rPr sz="1200" dirty="0">
                <a:latin typeface="Carlito"/>
                <a:cs typeface="Carlito"/>
              </a:rPr>
              <a:t>– </a:t>
            </a:r>
            <a:r>
              <a:rPr sz="1200" spc="-5" dirty="0">
                <a:latin typeface="Carlito"/>
                <a:cs typeface="Carlito"/>
              </a:rPr>
              <a:t>Apple</a:t>
            </a:r>
            <a:r>
              <a:rPr sz="1200" spc="2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Music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200">
              <a:latin typeface="Carlito"/>
              <a:cs typeface="Carlito"/>
            </a:endParaRPr>
          </a:p>
          <a:p>
            <a:pPr marL="12700" marR="5080">
              <a:lnSpc>
                <a:spcPct val="101299"/>
              </a:lnSpc>
            </a:pPr>
            <a:r>
              <a:rPr sz="1200" spc="-5" dirty="0">
                <a:latin typeface="Carlito"/>
                <a:cs typeface="Carlito"/>
              </a:rPr>
              <a:t>Whilst playlists </a:t>
            </a:r>
            <a:r>
              <a:rPr sz="1200" dirty="0">
                <a:latin typeface="Carlito"/>
                <a:cs typeface="Carlito"/>
              </a:rPr>
              <a:t>seem like an integral </a:t>
            </a:r>
            <a:r>
              <a:rPr sz="1200" spc="-5" dirty="0">
                <a:latin typeface="Carlito"/>
                <a:cs typeface="Carlito"/>
              </a:rPr>
              <a:t>part for </a:t>
            </a:r>
            <a:r>
              <a:rPr sz="1200" dirty="0">
                <a:latin typeface="Carlito"/>
                <a:cs typeface="Carlito"/>
              </a:rPr>
              <a:t>artists to gain </a:t>
            </a:r>
            <a:r>
              <a:rPr sz="1200" spc="-5" dirty="0">
                <a:latin typeface="Carlito"/>
                <a:cs typeface="Carlito"/>
              </a:rPr>
              <a:t>success nowadays, the process  of getting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here proves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be somewhat complex and the </a:t>
            </a:r>
            <a:r>
              <a:rPr sz="1200" spc="-10" dirty="0">
                <a:latin typeface="Carlito"/>
                <a:cs typeface="Carlito"/>
              </a:rPr>
              <a:t>onus </a:t>
            </a:r>
            <a:r>
              <a:rPr sz="1200" spc="-5" dirty="0">
                <a:latin typeface="Carlito"/>
                <a:cs typeface="Carlito"/>
              </a:rPr>
              <a:t>being of somewhat </a:t>
            </a:r>
            <a:r>
              <a:rPr sz="1200" dirty="0">
                <a:latin typeface="Carlito"/>
                <a:cs typeface="Carlito"/>
              </a:rPr>
              <a:t>a  </a:t>
            </a:r>
            <a:r>
              <a:rPr sz="1200" spc="-5" dirty="0">
                <a:latin typeface="Carlito"/>
                <a:cs typeface="Carlito"/>
              </a:rPr>
              <a:t>person or person opinion. </a:t>
            </a:r>
            <a:r>
              <a:rPr sz="1200" dirty="0">
                <a:latin typeface="Carlito"/>
                <a:cs typeface="Carlito"/>
              </a:rPr>
              <a:t>Spotify </a:t>
            </a:r>
            <a:r>
              <a:rPr sz="1200" spc="-5" dirty="0">
                <a:latin typeface="Carlito"/>
                <a:cs typeface="Carlito"/>
              </a:rPr>
              <a:t>has </a:t>
            </a:r>
            <a:r>
              <a:rPr sz="1200" dirty="0">
                <a:latin typeface="Carlito"/>
                <a:cs typeface="Carlito"/>
              </a:rPr>
              <a:t>an </a:t>
            </a:r>
            <a:r>
              <a:rPr sz="1200" spc="-5" dirty="0">
                <a:latin typeface="Carlito"/>
                <a:cs typeface="Carlito"/>
              </a:rPr>
              <a:t>editorial </a:t>
            </a:r>
            <a:r>
              <a:rPr sz="1200" dirty="0">
                <a:latin typeface="Carlito"/>
                <a:cs typeface="Carlito"/>
              </a:rPr>
              <a:t>team in every </a:t>
            </a:r>
            <a:r>
              <a:rPr sz="1200" spc="-10" dirty="0">
                <a:latin typeface="Carlito"/>
                <a:cs typeface="Carlito"/>
              </a:rPr>
              <a:t>country </a:t>
            </a:r>
            <a:r>
              <a:rPr sz="1200" spc="-5" dirty="0">
                <a:latin typeface="Carlito"/>
                <a:cs typeface="Carlito"/>
              </a:rPr>
              <a:t>and within </a:t>
            </a:r>
            <a:r>
              <a:rPr sz="1200" dirty="0">
                <a:latin typeface="Carlito"/>
                <a:cs typeface="Carlito"/>
              </a:rPr>
              <a:t>that, </a:t>
            </a:r>
            <a:r>
              <a:rPr sz="1200" spc="-5" dirty="0">
                <a:latin typeface="Carlito"/>
                <a:cs typeface="Carlito"/>
              </a:rPr>
              <a:t>the  global curation </a:t>
            </a:r>
            <a:r>
              <a:rPr sz="1200" dirty="0">
                <a:latin typeface="Carlito"/>
                <a:cs typeface="Carlito"/>
              </a:rPr>
              <a:t>team </a:t>
            </a:r>
            <a:r>
              <a:rPr sz="1200" spc="-5" dirty="0">
                <a:latin typeface="Carlito"/>
                <a:cs typeface="Carlito"/>
              </a:rPr>
              <a:t>will share music that </a:t>
            </a:r>
            <a:r>
              <a:rPr sz="1200" dirty="0">
                <a:latin typeface="Carlito"/>
                <a:cs typeface="Carlito"/>
              </a:rPr>
              <a:t>they are </a:t>
            </a:r>
            <a:r>
              <a:rPr sz="1200" spc="-5" dirty="0">
                <a:latin typeface="Carlito"/>
                <a:cs typeface="Carlito"/>
              </a:rPr>
              <a:t>listening </a:t>
            </a:r>
            <a:r>
              <a:rPr sz="1200" dirty="0">
                <a:latin typeface="Carlito"/>
                <a:cs typeface="Carlito"/>
              </a:rPr>
              <a:t>to from </a:t>
            </a:r>
            <a:r>
              <a:rPr sz="1200" spc="-5" dirty="0">
                <a:latin typeface="Carlito"/>
                <a:cs typeface="Carlito"/>
              </a:rPr>
              <a:t>that each </a:t>
            </a:r>
            <a:r>
              <a:rPr sz="1200" spc="-10" dirty="0">
                <a:latin typeface="Carlito"/>
                <a:cs typeface="Carlito"/>
              </a:rPr>
              <a:t>country</a:t>
            </a:r>
            <a:r>
              <a:rPr sz="1200" spc="11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will</a:t>
            </a:r>
            <a:endParaRPr sz="1200">
              <a:latin typeface="Carlito"/>
              <a:cs typeface="Carlito"/>
            </a:endParaRPr>
          </a:p>
        </p:txBody>
      </p:sp>
      <p:pic>
        <p:nvPicPr>
          <p:cNvPr id="6" name="Audio Recording 6 Apr 2021 at 17:06:47" descr="Audio Recording 6 Apr 2021 at 17:06:47">
            <a:hlinkClick r:id="" action="ppaction://media"/>
            <a:extLst>
              <a:ext uri="{FF2B5EF4-FFF2-40B4-BE49-F238E27FC236}">
                <a16:creationId xmlns:a16="http://schemas.microsoft.com/office/drawing/2014/main" id="{860B5090-7D4F-E241-AB82-6E08C0E0F5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26442" y="2813053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7" name="Audio Recording 6 Apr 2021 at 17:07:43" descr="Audio Recording 6 Apr 2021 at 17:07:43">
            <a:hlinkClick r:id="" action="ppaction://media"/>
            <a:extLst>
              <a:ext uri="{FF2B5EF4-FFF2-40B4-BE49-F238E27FC236}">
                <a16:creationId xmlns:a16="http://schemas.microsoft.com/office/drawing/2014/main" id="{C4EA9A7E-0537-8E4B-86CE-305779FE744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30850" y="9640354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4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017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18</a:t>
            </a:fld>
            <a:endParaRPr dirty="0"/>
          </a:p>
        </p:txBody>
      </p:sp>
      <p:sp>
        <p:nvSpPr>
          <p:cNvPr id="2" name="object 2"/>
          <p:cNvSpPr txBox="1"/>
          <p:nvPr/>
        </p:nvSpPr>
        <p:spPr>
          <a:xfrm>
            <a:off x="902017" y="895731"/>
            <a:ext cx="5728970" cy="858329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12700">
              <a:lnSpc>
                <a:spcPct val="101600"/>
              </a:lnSpc>
              <a:spcBef>
                <a:spcPts val="75"/>
              </a:spcBef>
            </a:pPr>
            <a:r>
              <a:rPr sz="1200" spc="-10" dirty="0">
                <a:latin typeface="Carlito"/>
                <a:cs typeface="Carlito"/>
              </a:rPr>
              <a:t>put </a:t>
            </a:r>
            <a:r>
              <a:rPr sz="1200" dirty="0">
                <a:latin typeface="Carlito"/>
                <a:cs typeface="Carlito"/>
              </a:rPr>
              <a:t>it </a:t>
            </a:r>
            <a:r>
              <a:rPr sz="1200" spc="-5" dirty="0">
                <a:latin typeface="Carlito"/>
                <a:cs typeface="Carlito"/>
              </a:rPr>
              <a:t>on the respective playlist. However, the </a:t>
            </a:r>
            <a:r>
              <a:rPr sz="1200" spc="-10" dirty="0">
                <a:latin typeface="Carlito"/>
                <a:cs typeface="Carlito"/>
              </a:rPr>
              <a:t>format </a:t>
            </a:r>
            <a:r>
              <a:rPr sz="1200" spc="-5" dirty="0">
                <a:latin typeface="Carlito"/>
                <a:cs typeface="Carlito"/>
              </a:rPr>
              <a:t>Spotify </a:t>
            </a:r>
            <a:r>
              <a:rPr sz="1200" dirty="0">
                <a:latin typeface="Carlito"/>
                <a:cs typeface="Carlito"/>
              </a:rPr>
              <a:t>is </a:t>
            </a:r>
            <a:r>
              <a:rPr sz="1200" spc="-10" dirty="0">
                <a:latin typeface="Carlito"/>
                <a:cs typeface="Carlito"/>
              </a:rPr>
              <a:t>one </a:t>
            </a:r>
            <a:r>
              <a:rPr sz="1200" spc="-5" dirty="0">
                <a:latin typeface="Carlito"/>
                <a:cs typeface="Carlito"/>
              </a:rPr>
              <a:t>of the leading streaming  </a:t>
            </a:r>
            <a:r>
              <a:rPr sz="1200" dirty="0">
                <a:latin typeface="Carlito"/>
                <a:cs typeface="Carlito"/>
              </a:rPr>
              <a:t>services. I </a:t>
            </a:r>
            <a:r>
              <a:rPr sz="1200" spc="-5" dirty="0">
                <a:latin typeface="Carlito"/>
                <a:cs typeface="Carlito"/>
              </a:rPr>
              <a:t>will be using Spotify’s </a:t>
            </a:r>
            <a:r>
              <a:rPr sz="1200" dirty="0">
                <a:latin typeface="Carlito"/>
                <a:cs typeface="Carlito"/>
              </a:rPr>
              <a:t>Artists </a:t>
            </a:r>
            <a:r>
              <a:rPr sz="1200" spc="-5" dirty="0">
                <a:latin typeface="Carlito"/>
                <a:cs typeface="Carlito"/>
              </a:rPr>
              <a:t>tool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pitch 'Unruly’ for him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10" dirty="0">
                <a:latin typeface="Carlito"/>
                <a:cs typeface="Carlito"/>
              </a:rPr>
              <a:t>put </a:t>
            </a:r>
            <a:r>
              <a:rPr sz="1200" spc="-5" dirty="0">
                <a:latin typeface="Carlito"/>
                <a:cs typeface="Carlito"/>
              </a:rPr>
              <a:t>into the playlist  </a:t>
            </a:r>
            <a:r>
              <a:rPr sz="1200" spc="-10" dirty="0">
                <a:latin typeface="Carlito"/>
                <a:cs typeface="Carlito"/>
              </a:rPr>
              <a:t>pool</a:t>
            </a:r>
            <a:endParaRPr sz="12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350" dirty="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</a:pPr>
            <a:r>
              <a:rPr sz="1200" spc="-80" dirty="0">
                <a:solidFill>
                  <a:srgbClr val="1F3762"/>
                </a:solidFill>
                <a:latin typeface="Arial"/>
                <a:cs typeface="Arial"/>
              </a:rPr>
              <a:t>Radio</a:t>
            </a:r>
            <a:endParaRPr sz="1200" dirty="0">
              <a:latin typeface="Arial"/>
              <a:cs typeface="Arial"/>
            </a:endParaRPr>
          </a:p>
          <a:p>
            <a:pPr marL="12700" marR="102870">
              <a:lnSpc>
                <a:spcPct val="97200"/>
              </a:lnSpc>
              <a:spcBef>
                <a:spcPts val="75"/>
              </a:spcBef>
            </a:pPr>
            <a:r>
              <a:rPr sz="1200" spc="-5" dirty="0">
                <a:latin typeface="Carlito"/>
                <a:cs typeface="Carlito"/>
              </a:rPr>
              <a:t>Radio proves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still be the most important </a:t>
            </a:r>
            <a:r>
              <a:rPr sz="1200" dirty="0">
                <a:latin typeface="Carlito"/>
                <a:cs typeface="Carlito"/>
              </a:rPr>
              <a:t>form </a:t>
            </a:r>
            <a:r>
              <a:rPr sz="1200" spc="-5" dirty="0">
                <a:latin typeface="Carlito"/>
                <a:cs typeface="Carlito"/>
              </a:rPr>
              <a:t>of media across </a:t>
            </a:r>
            <a:r>
              <a:rPr sz="1200" dirty="0">
                <a:latin typeface="Carlito"/>
                <a:cs typeface="Carlito"/>
              </a:rPr>
              <a:t>all </a:t>
            </a:r>
            <a:r>
              <a:rPr sz="1200" spc="-5" dirty="0">
                <a:latin typeface="Carlito"/>
                <a:cs typeface="Carlito"/>
              </a:rPr>
              <a:t>media platforms  </a:t>
            </a:r>
            <a:r>
              <a:rPr sz="1200" spc="-5" dirty="0">
                <a:latin typeface="Times New Roman"/>
                <a:cs typeface="Times New Roman"/>
              </a:rPr>
              <a:t>(Radio.co, </a:t>
            </a:r>
            <a:r>
              <a:rPr sz="1200" dirty="0">
                <a:latin typeface="Times New Roman"/>
                <a:cs typeface="Times New Roman"/>
              </a:rPr>
              <a:t>2020). </a:t>
            </a:r>
            <a:r>
              <a:rPr sz="1200" spc="-10" dirty="0">
                <a:latin typeface="Times New Roman"/>
                <a:cs typeface="Times New Roman"/>
              </a:rPr>
              <a:t>For </a:t>
            </a:r>
            <a:r>
              <a:rPr sz="1200" dirty="0">
                <a:latin typeface="Times New Roman"/>
                <a:cs typeface="Times New Roman"/>
              </a:rPr>
              <a:t>a </a:t>
            </a:r>
            <a:r>
              <a:rPr sz="1200" spc="-5" dirty="0">
                <a:latin typeface="Times New Roman"/>
                <a:cs typeface="Times New Roman"/>
              </a:rPr>
              <a:t>new artist to </a:t>
            </a:r>
            <a:r>
              <a:rPr sz="1200" spc="10" dirty="0">
                <a:latin typeface="Times New Roman"/>
                <a:cs typeface="Times New Roman"/>
              </a:rPr>
              <a:t>be </a:t>
            </a:r>
            <a:r>
              <a:rPr sz="1200" spc="-5" dirty="0">
                <a:latin typeface="Times New Roman"/>
                <a:cs typeface="Times New Roman"/>
              </a:rPr>
              <a:t>supported </a:t>
            </a:r>
            <a:r>
              <a:rPr sz="1200" dirty="0">
                <a:latin typeface="Times New Roman"/>
                <a:cs typeface="Times New Roman"/>
              </a:rPr>
              <a:t>by a </a:t>
            </a:r>
            <a:r>
              <a:rPr sz="1200" spc="-5" dirty="0">
                <a:latin typeface="Times New Roman"/>
                <a:cs typeface="Times New Roman"/>
              </a:rPr>
              <a:t>radio station </a:t>
            </a:r>
            <a:r>
              <a:rPr sz="1200" dirty="0">
                <a:latin typeface="Times New Roman"/>
                <a:cs typeface="Times New Roman"/>
              </a:rPr>
              <a:t>on the </a:t>
            </a:r>
            <a:r>
              <a:rPr sz="1200" spc="-5" dirty="0">
                <a:latin typeface="Times New Roman"/>
                <a:cs typeface="Times New Roman"/>
              </a:rPr>
              <a:t>first release </a:t>
            </a:r>
            <a:r>
              <a:rPr sz="1200" spc="-10" dirty="0">
                <a:latin typeface="Times New Roman"/>
                <a:cs typeface="Times New Roman"/>
              </a:rPr>
              <a:t>is </a:t>
            </a:r>
            <a:r>
              <a:rPr sz="1200" spc="-5" dirty="0">
                <a:latin typeface="Times New Roman"/>
                <a:cs typeface="Times New Roman"/>
              </a:rPr>
              <a:t>an  incredible achievement. Focusing </a:t>
            </a:r>
            <a:r>
              <a:rPr sz="1200" dirty="0">
                <a:latin typeface="Times New Roman"/>
                <a:cs typeface="Times New Roman"/>
              </a:rPr>
              <a:t>on </a:t>
            </a:r>
            <a:r>
              <a:rPr sz="1200" spc="-5" dirty="0">
                <a:latin typeface="Times New Roman"/>
                <a:cs typeface="Times New Roman"/>
              </a:rPr>
              <a:t>FME’s target audience </a:t>
            </a:r>
            <a:r>
              <a:rPr sz="1200" spc="10" dirty="0">
                <a:latin typeface="Times New Roman"/>
                <a:cs typeface="Times New Roman"/>
              </a:rPr>
              <a:t>he </a:t>
            </a:r>
            <a:r>
              <a:rPr sz="1200" spc="-5" dirty="0">
                <a:latin typeface="Times New Roman"/>
                <a:cs typeface="Times New Roman"/>
              </a:rPr>
              <a:t>would </a:t>
            </a:r>
            <a:r>
              <a:rPr sz="1200" dirty="0">
                <a:latin typeface="Times New Roman"/>
                <a:cs typeface="Times New Roman"/>
              </a:rPr>
              <a:t>be suited </a:t>
            </a:r>
            <a:r>
              <a:rPr sz="1200" spc="-5" dirty="0">
                <a:latin typeface="Times New Roman"/>
                <a:cs typeface="Times New Roman"/>
              </a:rPr>
              <a:t>to radio  </a:t>
            </a:r>
            <a:r>
              <a:rPr sz="1200" dirty="0">
                <a:latin typeface="Times New Roman"/>
                <a:cs typeface="Times New Roman"/>
              </a:rPr>
              <a:t>shows </a:t>
            </a:r>
            <a:r>
              <a:rPr sz="1200" spc="-5" dirty="0">
                <a:latin typeface="Times New Roman"/>
                <a:cs typeface="Times New Roman"/>
              </a:rPr>
              <a:t>such </a:t>
            </a:r>
            <a:r>
              <a:rPr sz="1200" spc="-10" dirty="0">
                <a:latin typeface="Times New Roman"/>
                <a:cs typeface="Times New Roman"/>
              </a:rPr>
              <a:t>as </a:t>
            </a:r>
            <a:r>
              <a:rPr sz="1200" dirty="0">
                <a:latin typeface="Times New Roman"/>
                <a:cs typeface="Times New Roman"/>
              </a:rPr>
              <a:t>BBC </a:t>
            </a:r>
            <a:r>
              <a:rPr sz="1200" spc="-5" dirty="0">
                <a:latin typeface="Times New Roman"/>
                <a:cs typeface="Times New Roman"/>
              </a:rPr>
              <a:t>Radio 1xtra, </a:t>
            </a:r>
            <a:r>
              <a:rPr sz="1200" dirty="0">
                <a:latin typeface="Times New Roman"/>
                <a:cs typeface="Times New Roman"/>
              </a:rPr>
              <a:t>No </a:t>
            </a:r>
            <a:r>
              <a:rPr sz="1200" spc="-5" dirty="0">
                <a:latin typeface="Times New Roman"/>
                <a:cs typeface="Times New Roman"/>
              </a:rPr>
              <a:t>Signal Radio </a:t>
            </a:r>
            <a:r>
              <a:rPr sz="1200" dirty="0">
                <a:latin typeface="Times New Roman"/>
                <a:cs typeface="Times New Roman"/>
              </a:rPr>
              <a:t>and BBC1 </a:t>
            </a:r>
            <a:r>
              <a:rPr sz="1200" spc="-5" dirty="0">
                <a:latin typeface="Times New Roman"/>
                <a:cs typeface="Times New Roman"/>
              </a:rPr>
              <a:t>Radio</a:t>
            </a:r>
            <a:r>
              <a:rPr sz="1200" spc="5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1.</a:t>
            </a:r>
          </a:p>
          <a:p>
            <a:pPr marL="12700">
              <a:lnSpc>
                <a:spcPts val="1380"/>
              </a:lnSpc>
            </a:pPr>
            <a:r>
              <a:rPr sz="1200" dirty="0">
                <a:latin typeface="Times New Roman"/>
                <a:cs typeface="Times New Roman"/>
              </a:rPr>
              <a:t>BBC </a:t>
            </a:r>
            <a:r>
              <a:rPr sz="1200" spc="-5" dirty="0">
                <a:latin typeface="Times New Roman"/>
                <a:cs typeface="Times New Roman"/>
              </a:rPr>
              <a:t>Radio </a:t>
            </a:r>
            <a:r>
              <a:rPr sz="1200" dirty="0">
                <a:latin typeface="Times New Roman"/>
                <a:cs typeface="Times New Roman"/>
              </a:rPr>
              <a:t>1</a:t>
            </a:r>
          </a:p>
          <a:p>
            <a:pPr marL="469900" indent="-229235">
              <a:lnSpc>
                <a:spcPct val="100000"/>
              </a:lnSpc>
              <a:spcBef>
                <a:spcPts val="35"/>
              </a:spcBef>
              <a:buFont typeface="Symbol"/>
              <a:buChar char=""/>
              <a:tabLst>
                <a:tab pos="469900" algn="l"/>
                <a:tab pos="470534" algn="l"/>
              </a:tabLst>
            </a:pPr>
            <a:r>
              <a:rPr sz="1200" spc="-10" dirty="0">
                <a:latin typeface="Times New Roman"/>
                <a:cs typeface="Times New Roman"/>
              </a:rPr>
              <a:t>FME </a:t>
            </a:r>
            <a:r>
              <a:rPr sz="1200" spc="-5" dirty="0">
                <a:latin typeface="Times New Roman"/>
                <a:cs typeface="Times New Roman"/>
              </a:rPr>
              <a:t>fits </a:t>
            </a:r>
            <a:r>
              <a:rPr sz="1200" dirty="0">
                <a:latin typeface="Times New Roman"/>
                <a:cs typeface="Times New Roman"/>
              </a:rPr>
              <a:t>the </a:t>
            </a:r>
            <a:r>
              <a:rPr sz="1200" spc="-5" dirty="0">
                <a:latin typeface="Times New Roman"/>
                <a:cs typeface="Times New Roman"/>
              </a:rPr>
              <a:t>demographic </a:t>
            </a:r>
            <a:r>
              <a:rPr sz="1200" dirty="0">
                <a:latin typeface="Times New Roman"/>
                <a:cs typeface="Times New Roman"/>
              </a:rPr>
              <a:t>of 15-29 (NichoJ23, 2015)</a:t>
            </a:r>
          </a:p>
          <a:p>
            <a:pPr marL="508000" indent="-229235">
              <a:lnSpc>
                <a:spcPts val="1410"/>
              </a:lnSpc>
              <a:spcBef>
                <a:spcPts val="35"/>
              </a:spcBef>
              <a:buFont typeface="Symbol"/>
              <a:buChar char=""/>
              <a:tabLst>
                <a:tab pos="508000" algn="l"/>
                <a:tab pos="508634" algn="l"/>
              </a:tabLst>
            </a:pPr>
            <a:r>
              <a:rPr sz="1200" spc="-5" dirty="0">
                <a:latin typeface="Times New Roman"/>
                <a:cs typeface="Times New Roman"/>
              </a:rPr>
              <a:t>Person to contact Chris Smith </a:t>
            </a:r>
            <a:r>
              <a:rPr sz="1200" dirty="0">
                <a:latin typeface="Times New Roman"/>
                <a:cs typeface="Times New Roman"/>
              </a:rPr>
              <a:t>(Head of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Music)</a:t>
            </a:r>
            <a:endParaRPr sz="1200" dirty="0">
              <a:latin typeface="Times New Roman"/>
              <a:cs typeface="Times New Roman"/>
            </a:endParaRPr>
          </a:p>
          <a:p>
            <a:pPr marL="12700" marR="182880">
              <a:lnSpc>
                <a:spcPts val="1370"/>
              </a:lnSpc>
              <a:spcBef>
                <a:spcPts val="70"/>
              </a:spcBef>
            </a:pPr>
            <a:r>
              <a:rPr sz="1200" spc="-5" dirty="0">
                <a:latin typeface="Times New Roman"/>
                <a:cs typeface="Times New Roman"/>
              </a:rPr>
              <a:t>‘After </a:t>
            </a:r>
            <a:r>
              <a:rPr sz="1200" dirty="0">
                <a:latin typeface="Times New Roman"/>
                <a:cs typeface="Times New Roman"/>
              </a:rPr>
              <a:t>7 pm </a:t>
            </a:r>
            <a:r>
              <a:rPr sz="1200" spc="-5" dirty="0">
                <a:latin typeface="Times New Roman"/>
                <a:cs typeface="Times New Roman"/>
              </a:rPr>
              <a:t>the station </a:t>
            </a:r>
            <a:r>
              <a:rPr sz="1200" dirty="0">
                <a:latin typeface="Times New Roman"/>
                <a:cs typeface="Times New Roman"/>
              </a:rPr>
              <a:t>goes </a:t>
            </a:r>
            <a:r>
              <a:rPr sz="1200" spc="-5" dirty="0">
                <a:latin typeface="Times New Roman"/>
                <a:cs typeface="Times New Roman"/>
              </a:rPr>
              <a:t>into </a:t>
            </a:r>
            <a:r>
              <a:rPr sz="1200" dirty="0">
                <a:latin typeface="Times New Roman"/>
                <a:cs typeface="Times New Roman"/>
              </a:rPr>
              <a:t>a specialist </a:t>
            </a:r>
            <a:r>
              <a:rPr sz="1200" spc="-5" dirty="0">
                <a:latin typeface="Times New Roman"/>
                <a:cs typeface="Times New Roman"/>
              </a:rPr>
              <a:t>and </a:t>
            </a:r>
            <a:r>
              <a:rPr sz="1200" dirty="0">
                <a:latin typeface="Times New Roman"/>
                <a:cs typeface="Times New Roman"/>
              </a:rPr>
              <a:t>the </a:t>
            </a:r>
            <a:r>
              <a:rPr sz="1200" spc="-5" dirty="0">
                <a:latin typeface="Times New Roman"/>
                <a:cs typeface="Times New Roman"/>
              </a:rPr>
              <a:t>music is picked </a:t>
            </a:r>
            <a:r>
              <a:rPr sz="1200" dirty="0">
                <a:latin typeface="Times New Roman"/>
                <a:cs typeface="Times New Roman"/>
              </a:rPr>
              <a:t>DJ’s </a:t>
            </a:r>
            <a:r>
              <a:rPr sz="1200" spc="-5" dirty="0">
                <a:latin typeface="Times New Roman"/>
                <a:cs typeface="Times New Roman"/>
              </a:rPr>
              <a:t>and </a:t>
            </a:r>
            <a:r>
              <a:rPr sz="1200" dirty="0">
                <a:latin typeface="Times New Roman"/>
                <a:cs typeface="Times New Roman"/>
              </a:rPr>
              <a:t>show </a:t>
            </a:r>
            <a:r>
              <a:rPr sz="1200" spc="-10" dirty="0">
                <a:latin typeface="Times New Roman"/>
                <a:cs typeface="Times New Roman"/>
              </a:rPr>
              <a:t>teams.  </a:t>
            </a:r>
            <a:r>
              <a:rPr sz="1200" dirty="0">
                <a:latin typeface="Times New Roman"/>
                <a:cs typeface="Times New Roman"/>
              </a:rPr>
              <a:t>(BBC,</a:t>
            </a:r>
            <a:r>
              <a:rPr sz="1200" spc="-5" dirty="0">
                <a:latin typeface="Times New Roman"/>
                <a:cs typeface="Times New Roman"/>
              </a:rPr>
              <a:t> 2016)</a:t>
            </a:r>
            <a:endParaRPr sz="1200" dirty="0">
              <a:latin typeface="Times New Roman"/>
              <a:cs typeface="Times New Roman"/>
            </a:endParaRPr>
          </a:p>
          <a:p>
            <a:pPr marL="508000" marR="67310" indent="-228600">
              <a:lnSpc>
                <a:spcPts val="1380"/>
              </a:lnSpc>
              <a:spcBef>
                <a:spcPts val="105"/>
              </a:spcBef>
              <a:buFont typeface="Symbol"/>
              <a:buChar char=""/>
              <a:tabLst>
                <a:tab pos="508000" algn="l"/>
                <a:tab pos="508634" algn="l"/>
              </a:tabLst>
            </a:pPr>
            <a:r>
              <a:rPr sz="1200" spc="-5" dirty="0">
                <a:latin typeface="Times New Roman"/>
                <a:cs typeface="Times New Roman"/>
              </a:rPr>
              <a:t>Realistically </a:t>
            </a:r>
            <a:r>
              <a:rPr sz="1200" dirty="0">
                <a:latin typeface="Times New Roman"/>
                <a:cs typeface="Times New Roman"/>
              </a:rPr>
              <a:t>he </a:t>
            </a:r>
            <a:r>
              <a:rPr sz="1200" spc="-5" dirty="0">
                <a:latin typeface="Times New Roman"/>
                <a:cs typeface="Times New Roman"/>
              </a:rPr>
              <a:t>would </a:t>
            </a:r>
            <a:r>
              <a:rPr sz="1200" spc="10" dirty="0">
                <a:latin typeface="Times New Roman"/>
                <a:cs typeface="Times New Roman"/>
              </a:rPr>
              <a:t>be </a:t>
            </a:r>
            <a:r>
              <a:rPr sz="1200" spc="-5" dirty="0">
                <a:latin typeface="Times New Roman"/>
                <a:cs typeface="Times New Roman"/>
              </a:rPr>
              <a:t>pitched in </a:t>
            </a:r>
            <a:r>
              <a:rPr sz="1200" dirty="0">
                <a:latin typeface="Times New Roman"/>
                <a:cs typeface="Times New Roman"/>
              </a:rPr>
              <a:t>on the </a:t>
            </a:r>
            <a:r>
              <a:rPr sz="1200" spc="-5" dirty="0">
                <a:latin typeface="Times New Roman"/>
                <a:cs typeface="Times New Roman"/>
              </a:rPr>
              <a:t>‘C-List’ </a:t>
            </a:r>
            <a:r>
              <a:rPr sz="1200" spc="10" dirty="0">
                <a:latin typeface="Times New Roman"/>
                <a:cs typeface="Times New Roman"/>
              </a:rPr>
              <a:t>or </a:t>
            </a:r>
            <a:r>
              <a:rPr sz="1200" dirty="0">
                <a:latin typeface="Times New Roman"/>
                <a:cs typeface="Times New Roman"/>
              </a:rPr>
              <a:t>‘In </a:t>
            </a:r>
            <a:r>
              <a:rPr sz="1200" spc="-5" dirty="0">
                <a:latin typeface="Times New Roman"/>
                <a:cs typeface="Times New Roman"/>
              </a:rPr>
              <a:t>New </a:t>
            </a:r>
            <a:r>
              <a:rPr sz="1200" dirty="0">
                <a:latin typeface="Times New Roman"/>
                <a:cs typeface="Times New Roman"/>
              </a:rPr>
              <a:t>Music, </a:t>
            </a:r>
            <a:r>
              <a:rPr sz="1200" spc="-5" dirty="0">
                <a:latin typeface="Times New Roman"/>
                <a:cs typeface="Times New Roman"/>
              </a:rPr>
              <a:t>We Trust’ </a:t>
            </a:r>
            <a:r>
              <a:rPr sz="1200" dirty="0">
                <a:latin typeface="Times New Roman"/>
                <a:cs typeface="Times New Roman"/>
              </a:rPr>
              <a:t>on  </a:t>
            </a:r>
            <a:r>
              <a:rPr sz="1200" spc="-5" dirty="0">
                <a:latin typeface="Times New Roman"/>
                <a:cs typeface="Times New Roman"/>
              </a:rPr>
              <a:t>radio </a:t>
            </a:r>
            <a:r>
              <a:rPr sz="1200" dirty="0">
                <a:latin typeface="Times New Roman"/>
                <a:cs typeface="Times New Roman"/>
              </a:rPr>
              <a:t>1 </a:t>
            </a:r>
            <a:r>
              <a:rPr sz="1200" spc="-5" dirty="0">
                <a:latin typeface="Times New Roman"/>
                <a:cs typeface="Times New Roman"/>
              </a:rPr>
              <a:t>want to pitch </a:t>
            </a:r>
            <a:r>
              <a:rPr sz="1200" dirty="0">
                <a:latin typeface="Times New Roman"/>
                <a:cs typeface="Times New Roman"/>
              </a:rPr>
              <a:t>new </a:t>
            </a:r>
            <a:r>
              <a:rPr sz="1200" spc="-10" dirty="0">
                <a:latin typeface="Times New Roman"/>
                <a:cs typeface="Times New Roman"/>
              </a:rPr>
              <a:t>artists </a:t>
            </a:r>
            <a:r>
              <a:rPr sz="1200" dirty="0">
                <a:latin typeface="Times New Roman"/>
                <a:cs typeface="Times New Roman"/>
              </a:rPr>
              <a:t>alongside </a:t>
            </a:r>
            <a:r>
              <a:rPr sz="1200" spc="-5" dirty="0">
                <a:latin typeface="Times New Roman"/>
                <a:cs typeface="Times New Roman"/>
              </a:rPr>
              <a:t>existing </a:t>
            </a:r>
            <a:r>
              <a:rPr sz="1200" dirty="0">
                <a:latin typeface="Times New Roman"/>
                <a:cs typeface="Times New Roman"/>
              </a:rPr>
              <a:t>ones so </a:t>
            </a:r>
            <a:r>
              <a:rPr sz="1200" spc="-5" dirty="0">
                <a:latin typeface="Times New Roman"/>
                <a:cs typeface="Times New Roman"/>
              </a:rPr>
              <a:t>there </a:t>
            </a:r>
            <a:r>
              <a:rPr sz="1200" spc="-10" dirty="0">
                <a:latin typeface="Times New Roman"/>
                <a:cs typeface="Times New Roman"/>
              </a:rPr>
              <a:t>is </a:t>
            </a:r>
            <a:r>
              <a:rPr sz="1200" dirty="0">
                <a:latin typeface="Times New Roman"/>
                <a:cs typeface="Times New Roman"/>
              </a:rPr>
              <a:t>room for a new  </a:t>
            </a:r>
            <a:r>
              <a:rPr sz="1200" spc="-5" dirty="0">
                <a:latin typeface="Times New Roman"/>
                <a:cs typeface="Times New Roman"/>
              </a:rPr>
              <a:t>artist </a:t>
            </a:r>
            <a:r>
              <a:rPr sz="1200" dirty="0">
                <a:latin typeface="Times New Roman"/>
                <a:cs typeface="Times New Roman"/>
              </a:rPr>
              <a:t>like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FME.</a:t>
            </a:r>
            <a:endParaRPr sz="1200" dirty="0">
              <a:latin typeface="Times New Roman"/>
              <a:cs typeface="Times New Roman"/>
            </a:endParaRPr>
          </a:p>
          <a:p>
            <a:pPr marL="12700">
              <a:lnSpc>
                <a:spcPts val="1300"/>
              </a:lnSpc>
            </a:pPr>
            <a:r>
              <a:rPr sz="1200" spc="-5" dirty="0">
                <a:latin typeface="Times New Roman"/>
                <a:cs typeface="Times New Roman"/>
              </a:rPr>
              <a:t>Here </a:t>
            </a:r>
            <a:r>
              <a:rPr sz="1200" spc="-10" dirty="0">
                <a:latin typeface="Times New Roman"/>
                <a:cs typeface="Times New Roman"/>
              </a:rPr>
              <a:t>is </a:t>
            </a:r>
            <a:r>
              <a:rPr sz="1200" dirty="0">
                <a:latin typeface="Times New Roman"/>
                <a:cs typeface="Times New Roman"/>
              </a:rPr>
              <a:t>a </a:t>
            </a:r>
            <a:r>
              <a:rPr sz="1200" spc="-5" dirty="0">
                <a:latin typeface="Times New Roman"/>
                <a:cs typeface="Times New Roman"/>
              </a:rPr>
              <a:t>link to </a:t>
            </a:r>
            <a:r>
              <a:rPr sz="1200" dirty="0">
                <a:latin typeface="Times New Roman"/>
                <a:cs typeface="Times New Roman"/>
              </a:rPr>
              <a:t>BBC’s </a:t>
            </a:r>
            <a:r>
              <a:rPr sz="1200" spc="-5" dirty="0">
                <a:latin typeface="Times New Roman"/>
                <a:cs typeface="Times New Roman"/>
              </a:rPr>
              <a:t>Radio Analysis </a:t>
            </a:r>
            <a:r>
              <a:rPr sz="1200" dirty="0">
                <a:latin typeface="Times New Roman"/>
                <a:cs typeface="Times New Roman"/>
              </a:rPr>
              <a:t>report for further</a:t>
            </a:r>
            <a:r>
              <a:rPr sz="1200" spc="5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context:</a:t>
            </a:r>
            <a:endParaRPr sz="1200" dirty="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  <a:spcBef>
                <a:spcPts val="60"/>
              </a:spcBef>
            </a:pPr>
            <a:r>
              <a:rPr sz="1200" spc="-5" dirty="0">
                <a:latin typeface="Times New Roman"/>
                <a:cs typeface="Times New Roman"/>
                <a:hlinkClick r:id="rId4"/>
              </a:rPr>
              <a:t>http://downloads.bbc.co.uk/bbctrust/assets/files/pdf/our_work/music_radio/performance_anal 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ysis.pdf</a:t>
            </a:r>
          </a:p>
          <a:p>
            <a:pPr>
              <a:lnSpc>
                <a:spcPct val="100000"/>
              </a:lnSpc>
            </a:pPr>
            <a:endParaRPr sz="13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2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-75" dirty="0">
                <a:solidFill>
                  <a:srgbClr val="1F3762"/>
                </a:solidFill>
                <a:latin typeface="Arial"/>
                <a:cs typeface="Arial"/>
              </a:rPr>
              <a:t>Prep </a:t>
            </a:r>
            <a:r>
              <a:rPr sz="1200" spc="-10" dirty="0">
                <a:solidFill>
                  <a:srgbClr val="1F3762"/>
                </a:solidFill>
                <a:latin typeface="Arial"/>
                <a:cs typeface="Arial"/>
              </a:rPr>
              <a:t>with </a:t>
            </a:r>
            <a:r>
              <a:rPr sz="1200" spc="-45" dirty="0">
                <a:solidFill>
                  <a:srgbClr val="1F3762"/>
                </a:solidFill>
                <a:latin typeface="Arial"/>
                <a:cs typeface="Arial"/>
              </a:rPr>
              <a:t>Digital</a:t>
            </a:r>
            <a:r>
              <a:rPr sz="1200" spc="-114" dirty="0">
                <a:solidFill>
                  <a:srgbClr val="1F3762"/>
                </a:solidFill>
                <a:latin typeface="Arial"/>
                <a:cs typeface="Arial"/>
              </a:rPr>
              <a:t> </a:t>
            </a:r>
            <a:r>
              <a:rPr sz="1200" spc="-90" dirty="0">
                <a:solidFill>
                  <a:srgbClr val="1F3762"/>
                </a:solidFill>
                <a:latin typeface="Arial"/>
                <a:cs typeface="Arial"/>
              </a:rPr>
              <a:t>Services</a:t>
            </a:r>
            <a:endParaRPr sz="12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sz="1200" spc="-5" dirty="0">
                <a:latin typeface="Carlito"/>
                <a:cs typeface="Carlito"/>
              </a:rPr>
              <a:t>FME’s single will be distributed by </a:t>
            </a:r>
            <a:r>
              <a:rPr sz="1200" dirty="0">
                <a:latin typeface="Carlito"/>
                <a:cs typeface="Carlito"/>
              </a:rPr>
              <a:t>Ditto </a:t>
            </a:r>
            <a:r>
              <a:rPr sz="1200" spc="-5" dirty="0">
                <a:latin typeface="Carlito"/>
                <a:cs typeface="Carlito"/>
              </a:rPr>
              <a:t>Music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10" dirty="0">
                <a:latin typeface="Carlito"/>
                <a:cs typeface="Carlito"/>
              </a:rPr>
              <a:t>company </a:t>
            </a:r>
            <a:r>
              <a:rPr sz="1200" spc="-5" dirty="0">
                <a:latin typeface="Carlito"/>
                <a:cs typeface="Carlito"/>
              </a:rPr>
              <a:t>that handles the distribution</a:t>
            </a:r>
            <a:r>
              <a:rPr sz="1200" spc="114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of</a:t>
            </a:r>
            <a:endParaRPr sz="1200" dirty="0">
              <a:latin typeface="Carlito"/>
              <a:cs typeface="Carlito"/>
            </a:endParaRPr>
          </a:p>
          <a:p>
            <a:pPr marL="12700" marR="6985">
              <a:lnSpc>
                <a:spcPct val="100699"/>
              </a:lnSpc>
              <a:spcBef>
                <a:spcPts val="25"/>
              </a:spcBef>
            </a:pPr>
            <a:r>
              <a:rPr sz="1200" spc="-5" dirty="0">
                <a:latin typeface="Carlito"/>
                <a:cs typeface="Carlito"/>
              </a:rPr>
              <a:t>music </a:t>
            </a:r>
            <a:r>
              <a:rPr sz="1200" dirty="0">
                <a:latin typeface="Carlito"/>
                <a:cs typeface="Carlito"/>
              </a:rPr>
              <a:t>to 160 </a:t>
            </a:r>
            <a:r>
              <a:rPr sz="1200" spc="-5" dirty="0">
                <a:latin typeface="Carlito"/>
                <a:cs typeface="Carlito"/>
              </a:rPr>
              <a:t>music </a:t>
            </a:r>
            <a:r>
              <a:rPr sz="1200" dirty="0">
                <a:latin typeface="Carlito"/>
                <a:cs typeface="Carlito"/>
              </a:rPr>
              <a:t>stores. it </a:t>
            </a:r>
            <a:r>
              <a:rPr sz="1200" spc="-5" dirty="0">
                <a:latin typeface="Carlito"/>
                <a:cs typeface="Carlito"/>
              </a:rPr>
              <a:t>works </a:t>
            </a:r>
            <a:r>
              <a:rPr sz="1200" dirty="0">
                <a:latin typeface="Carlito"/>
                <a:cs typeface="Carlito"/>
              </a:rPr>
              <a:t>in </a:t>
            </a:r>
            <a:r>
              <a:rPr sz="1200" spc="-5" dirty="0">
                <a:latin typeface="Carlito"/>
                <a:cs typeface="Carlito"/>
              </a:rPr>
              <a:t>the has many beneficial components for independent  </a:t>
            </a:r>
            <a:r>
              <a:rPr sz="1200" dirty="0">
                <a:latin typeface="Carlito"/>
                <a:cs typeface="Carlito"/>
              </a:rPr>
              <a:t>artists. </a:t>
            </a:r>
            <a:r>
              <a:rPr sz="1200" spc="-5" dirty="0">
                <a:latin typeface="Carlito"/>
                <a:cs typeface="Carlito"/>
              </a:rPr>
              <a:t>Paying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one-off fee, you </a:t>
            </a:r>
            <a:r>
              <a:rPr sz="1200" dirty="0">
                <a:latin typeface="Carlito"/>
                <a:cs typeface="Carlito"/>
              </a:rPr>
              <a:t>are </a:t>
            </a:r>
            <a:r>
              <a:rPr sz="1200" spc="-5" dirty="0">
                <a:latin typeface="Carlito"/>
                <a:cs typeface="Carlito"/>
              </a:rPr>
              <a:t>entitled</a:t>
            </a:r>
            <a:r>
              <a:rPr sz="1200" spc="4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to:</a:t>
            </a:r>
            <a:endParaRPr sz="1200" dirty="0">
              <a:latin typeface="Carlito"/>
              <a:cs typeface="Carlito"/>
            </a:endParaRPr>
          </a:p>
          <a:p>
            <a:pPr marL="469900" indent="-229235">
              <a:lnSpc>
                <a:spcPct val="100000"/>
              </a:lnSpc>
              <a:spcBef>
                <a:spcPts val="85"/>
              </a:spcBef>
              <a:buFont typeface="Symbol"/>
              <a:buChar char=""/>
              <a:tabLst>
                <a:tab pos="469900" algn="l"/>
                <a:tab pos="470534" algn="l"/>
              </a:tabLst>
            </a:pPr>
            <a:r>
              <a:rPr sz="1200" dirty="0">
                <a:latin typeface="Carlito"/>
                <a:cs typeface="Carlito"/>
              </a:rPr>
              <a:t>Keep </a:t>
            </a:r>
            <a:r>
              <a:rPr sz="1200" spc="-10" dirty="0">
                <a:latin typeface="Carlito"/>
                <a:cs typeface="Carlito"/>
              </a:rPr>
              <a:t>100% </a:t>
            </a:r>
            <a:r>
              <a:rPr sz="1200" spc="-5" dirty="0">
                <a:latin typeface="Carlito"/>
                <a:cs typeface="Carlito"/>
              </a:rPr>
              <a:t>of your</a:t>
            </a:r>
            <a:r>
              <a:rPr sz="1200" spc="5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royalties</a:t>
            </a:r>
          </a:p>
          <a:p>
            <a:pPr marL="469900" indent="-229235">
              <a:lnSpc>
                <a:spcPct val="100000"/>
              </a:lnSpc>
              <a:spcBef>
                <a:spcPts val="110"/>
              </a:spcBef>
              <a:buFont typeface="Symbol"/>
              <a:buChar char=""/>
              <a:tabLst>
                <a:tab pos="469900" algn="l"/>
                <a:tab pos="470534" algn="l"/>
              </a:tabLst>
            </a:pPr>
            <a:r>
              <a:rPr sz="1200" spc="-5" dirty="0">
                <a:latin typeface="Carlito"/>
                <a:cs typeface="Carlito"/>
              </a:rPr>
              <a:t>Access major label promo</a:t>
            </a:r>
            <a:r>
              <a:rPr sz="1200" spc="1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tools</a:t>
            </a:r>
            <a:endParaRPr sz="1200" dirty="0">
              <a:latin typeface="Carlito"/>
              <a:cs typeface="Carlito"/>
            </a:endParaRPr>
          </a:p>
          <a:p>
            <a:pPr marL="469900" indent="-229235">
              <a:lnSpc>
                <a:spcPct val="100000"/>
              </a:lnSpc>
              <a:spcBef>
                <a:spcPts val="85"/>
              </a:spcBef>
              <a:buFont typeface="Symbol"/>
              <a:buChar char=""/>
              <a:tabLst>
                <a:tab pos="469900" algn="l"/>
                <a:tab pos="470534" algn="l"/>
              </a:tabLst>
            </a:pPr>
            <a:r>
              <a:rPr sz="1200" spc="-5" dirty="0">
                <a:latin typeface="Carlito"/>
                <a:cs typeface="Carlito"/>
              </a:rPr>
              <a:t>Join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global music</a:t>
            </a:r>
            <a:r>
              <a:rPr sz="1200" spc="-1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network</a:t>
            </a:r>
            <a:endParaRPr sz="1200" dirty="0">
              <a:latin typeface="Carlito"/>
              <a:cs typeface="Carlito"/>
            </a:endParaRPr>
          </a:p>
          <a:p>
            <a:pPr marL="469900" indent="-229235">
              <a:lnSpc>
                <a:spcPct val="100000"/>
              </a:lnSpc>
              <a:spcBef>
                <a:spcPts val="85"/>
              </a:spcBef>
              <a:buFont typeface="Symbol"/>
              <a:buChar char=""/>
              <a:tabLst>
                <a:tab pos="469900" algn="l"/>
                <a:tab pos="470534" algn="l"/>
              </a:tabLst>
            </a:pPr>
            <a:r>
              <a:rPr sz="1200" spc="-5" dirty="0">
                <a:latin typeface="Carlito"/>
                <a:cs typeface="Carlito"/>
              </a:rPr>
              <a:t>Get insights </a:t>
            </a:r>
            <a:r>
              <a:rPr sz="1200" dirty="0">
                <a:latin typeface="Carlito"/>
                <a:cs typeface="Carlito"/>
              </a:rPr>
              <a:t>&amp; </a:t>
            </a:r>
            <a:r>
              <a:rPr sz="1200" spc="-5" dirty="0">
                <a:latin typeface="Carlito"/>
                <a:cs typeface="Carlito"/>
              </a:rPr>
              <a:t>analytic</a:t>
            </a:r>
            <a:r>
              <a:rPr sz="1200" dirty="0">
                <a:latin typeface="Carlito"/>
                <a:cs typeface="Carlito"/>
              </a:rPr>
              <a:t> reports</a:t>
            </a:r>
          </a:p>
          <a:p>
            <a:pPr marL="469900" indent="-229235">
              <a:lnSpc>
                <a:spcPct val="100000"/>
              </a:lnSpc>
              <a:spcBef>
                <a:spcPts val="85"/>
              </a:spcBef>
              <a:buFont typeface="Symbol"/>
              <a:buChar char=""/>
              <a:tabLst>
                <a:tab pos="469900" algn="l"/>
                <a:tab pos="470534" algn="l"/>
              </a:tabLst>
            </a:pPr>
            <a:r>
              <a:rPr sz="1200" spc="-10" dirty="0">
                <a:latin typeface="Carlito"/>
                <a:cs typeface="Carlito"/>
              </a:rPr>
              <a:t>Submit </a:t>
            </a:r>
            <a:r>
              <a:rPr sz="1200" spc="-5" dirty="0">
                <a:latin typeface="Carlito"/>
                <a:cs typeface="Carlito"/>
              </a:rPr>
              <a:t>for</a:t>
            </a:r>
            <a:r>
              <a:rPr sz="1200" spc="1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playlists</a:t>
            </a:r>
            <a:endParaRPr sz="1200" dirty="0">
              <a:latin typeface="Carlito"/>
              <a:cs typeface="Carlito"/>
            </a:endParaRPr>
          </a:p>
          <a:p>
            <a:pPr marL="469900" indent="-229235">
              <a:lnSpc>
                <a:spcPct val="100000"/>
              </a:lnSpc>
              <a:spcBef>
                <a:spcPts val="85"/>
              </a:spcBef>
              <a:buFont typeface="Symbol"/>
              <a:buChar char=""/>
              <a:tabLst>
                <a:tab pos="469900" algn="l"/>
                <a:tab pos="470534" algn="l"/>
              </a:tabLst>
            </a:pPr>
            <a:r>
              <a:rPr sz="1200" spc="-5" dirty="0">
                <a:latin typeface="Carlito"/>
                <a:cs typeface="Carlito"/>
              </a:rPr>
              <a:t>Protect your music</a:t>
            </a:r>
            <a:r>
              <a:rPr sz="120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copyrights</a:t>
            </a:r>
            <a:endParaRPr sz="1200" dirty="0">
              <a:latin typeface="Carlito"/>
              <a:cs typeface="Carlito"/>
            </a:endParaRPr>
          </a:p>
          <a:p>
            <a:pPr marL="469900" indent="-229235">
              <a:lnSpc>
                <a:spcPct val="100000"/>
              </a:lnSpc>
              <a:spcBef>
                <a:spcPts val="90"/>
              </a:spcBef>
              <a:buFont typeface="Symbol"/>
              <a:buChar char=""/>
              <a:tabLst>
                <a:tab pos="469900" algn="l"/>
                <a:tab pos="470534" algn="l"/>
              </a:tabLst>
            </a:pPr>
            <a:r>
              <a:rPr sz="1200" dirty="0">
                <a:latin typeface="Carlito"/>
                <a:cs typeface="Carlito"/>
              </a:rPr>
              <a:t>Release </a:t>
            </a:r>
            <a:r>
              <a:rPr sz="1200" spc="-5" dirty="0">
                <a:latin typeface="Carlito"/>
                <a:cs typeface="Carlito"/>
              </a:rPr>
              <a:t>music for multiple</a:t>
            </a:r>
            <a:r>
              <a:rPr sz="1200" spc="5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artists</a:t>
            </a:r>
          </a:p>
          <a:p>
            <a:pPr marL="469900" indent="-229235">
              <a:lnSpc>
                <a:spcPct val="100000"/>
              </a:lnSpc>
              <a:spcBef>
                <a:spcPts val="85"/>
              </a:spcBef>
              <a:buFont typeface="Symbol"/>
              <a:buChar char=""/>
              <a:tabLst>
                <a:tab pos="469900" algn="l"/>
                <a:tab pos="470534" algn="l"/>
              </a:tabLst>
            </a:pPr>
            <a:r>
              <a:rPr sz="1200" spc="-5" dirty="0">
                <a:latin typeface="Carlito"/>
                <a:cs typeface="Carlito"/>
              </a:rPr>
              <a:t>Compilation</a:t>
            </a:r>
            <a:r>
              <a:rPr sz="1200" spc="-1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releases</a:t>
            </a: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 dirty="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Carlito"/>
                <a:cs typeface="Carlito"/>
              </a:rPr>
              <a:t>This some of the channels to which the </a:t>
            </a:r>
            <a:r>
              <a:rPr sz="1200" dirty="0">
                <a:latin typeface="Carlito"/>
                <a:cs typeface="Carlito"/>
              </a:rPr>
              <a:t>music </a:t>
            </a:r>
            <a:r>
              <a:rPr sz="1200" spc="-5" dirty="0">
                <a:latin typeface="Carlito"/>
                <a:cs typeface="Carlito"/>
              </a:rPr>
              <a:t>will </a:t>
            </a:r>
            <a:r>
              <a:rPr sz="1200" spc="5" dirty="0">
                <a:latin typeface="Carlito"/>
                <a:cs typeface="Carlito"/>
              </a:rPr>
              <a:t>be </a:t>
            </a:r>
            <a:r>
              <a:rPr sz="1200" spc="-5" dirty="0">
                <a:latin typeface="Carlito"/>
                <a:cs typeface="Carlito"/>
              </a:rPr>
              <a:t>distributed</a:t>
            </a:r>
            <a:r>
              <a:rPr sz="1200" spc="6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to.</a:t>
            </a:r>
            <a:endParaRPr sz="12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2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200" dirty="0">
              <a:latin typeface="Carlito"/>
              <a:cs typeface="Carlito"/>
            </a:endParaRPr>
          </a:p>
          <a:p>
            <a:pPr marL="12700" marR="64135">
              <a:lnSpc>
                <a:spcPct val="100000"/>
              </a:lnSpc>
            </a:pPr>
            <a:r>
              <a:rPr sz="1200" dirty="0">
                <a:latin typeface="Carlito"/>
                <a:cs typeface="Carlito"/>
              </a:rPr>
              <a:t>In </a:t>
            </a:r>
            <a:r>
              <a:rPr sz="1200" spc="-5" dirty="0">
                <a:latin typeface="Carlito"/>
                <a:cs typeface="Carlito"/>
              </a:rPr>
              <a:t>this </a:t>
            </a:r>
            <a:r>
              <a:rPr sz="1200" dirty="0">
                <a:latin typeface="Carlito"/>
                <a:cs typeface="Carlito"/>
              </a:rPr>
              <a:t>stage it is also </a:t>
            </a:r>
            <a:r>
              <a:rPr sz="1200" spc="-10" dirty="0">
                <a:latin typeface="Carlito"/>
                <a:cs typeface="Carlito"/>
              </a:rPr>
              <a:t>key </a:t>
            </a:r>
            <a:r>
              <a:rPr sz="1200" dirty="0">
                <a:latin typeface="Carlito"/>
                <a:cs typeface="Carlito"/>
              </a:rPr>
              <a:t>to ensure </a:t>
            </a:r>
            <a:r>
              <a:rPr sz="1200" spc="-5" dirty="0">
                <a:latin typeface="Carlito"/>
                <a:cs typeface="Carlito"/>
              </a:rPr>
              <a:t>that social media and website profile </a:t>
            </a:r>
            <a:r>
              <a:rPr sz="1200" dirty="0">
                <a:latin typeface="Carlito"/>
                <a:cs typeface="Carlito"/>
              </a:rPr>
              <a:t>are </a:t>
            </a:r>
            <a:r>
              <a:rPr sz="1200" spc="-5" dirty="0">
                <a:latin typeface="Carlito"/>
                <a:cs typeface="Carlito"/>
              </a:rPr>
              <a:t>up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date this  will </a:t>
            </a:r>
            <a:r>
              <a:rPr sz="1200" dirty="0">
                <a:latin typeface="Carlito"/>
                <a:cs typeface="Carlito"/>
              </a:rPr>
              <a:t>also </a:t>
            </a:r>
            <a:r>
              <a:rPr sz="1200" spc="-10" dirty="0">
                <a:latin typeface="Carlito"/>
                <a:cs typeface="Carlito"/>
              </a:rPr>
              <a:t>include </a:t>
            </a:r>
            <a:r>
              <a:rPr sz="1200" spc="-5" dirty="0">
                <a:latin typeface="Carlito"/>
                <a:cs typeface="Carlito"/>
              </a:rPr>
              <a:t>making sure </a:t>
            </a:r>
            <a:r>
              <a:rPr sz="1200" dirty="0">
                <a:latin typeface="Carlito"/>
                <a:cs typeface="Carlito"/>
              </a:rPr>
              <a:t>all </a:t>
            </a:r>
            <a:r>
              <a:rPr sz="1200" spc="-5" dirty="0">
                <a:latin typeface="Carlito"/>
                <a:cs typeface="Carlito"/>
              </a:rPr>
              <a:t>the </a:t>
            </a:r>
            <a:r>
              <a:rPr sz="1200" dirty="0">
                <a:latin typeface="Carlito"/>
                <a:cs typeface="Carlito"/>
              </a:rPr>
              <a:t>assets are </a:t>
            </a:r>
            <a:r>
              <a:rPr sz="1200" spc="-5" dirty="0">
                <a:latin typeface="Carlito"/>
                <a:cs typeface="Carlito"/>
              </a:rPr>
              <a:t>completed and</a:t>
            </a:r>
            <a:r>
              <a:rPr sz="1200" spc="6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correct.</a:t>
            </a:r>
            <a:endParaRPr sz="12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2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350" dirty="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</a:pPr>
            <a:r>
              <a:rPr sz="1200" spc="-85" dirty="0">
                <a:solidFill>
                  <a:srgbClr val="1F3762"/>
                </a:solidFill>
                <a:latin typeface="Arial"/>
                <a:cs typeface="Arial"/>
              </a:rPr>
              <a:t>Plan </a:t>
            </a:r>
            <a:r>
              <a:rPr sz="1200" spc="-10" dirty="0">
                <a:solidFill>
                  <a:srgbClr val="1F3762"/>
                </a:solidFill>
                <a:latin typeface="Arial"/>
                <a:cs typeface="Arial"/>
              </a:rPr>
              <a:t>for </a:t>
            </a:r>
            <a:r>
              <a:rPr sz="1200" spc="-70" dirty="0">
                <a:solidFill>
                  <a:srgbClr val="1F3762"/>
                </a:solidFill>
                <a:latin typeface="Arial"/>
                <a:cs typeface="Arial"/>
              </a:rPr>
              <a:t>release</a:t>
            </a:r>
            <a:r>
              <a:rPr sz="1200" spc="-160" dirty="0">
                <a:solidFill>
                  <a:srgbClr val="1F3762"/>
                </a:solidFill>
                <a:latin typeface="Arial"/>
                <a:cs typeface="Arial"/>
              </a:rPr>
              <a:t> </a:t>
            </a:r>
            <a:r>
              <a:rPr sz="1200" spc="-70" dirty="0">
                <a:solidFill>
                  <a:srgbClr val="1F3762"/>
                </a:solidFill>
                <a:latin typeface="Arial"/>
                <a:cs typeface="Arial"/>
              </a:rPr>
              <a:t>day</a:t>
            </a:r>
            <a:endParaRPr sz="1200" dirty="0">
              <a:latin typeface="Arial"/>
              <a:cs typeface="Arial"/>
            </a:endParaRPr>
          </a:p>
          <a:p>
            <a:pPr marL="12700" marR="34290" algn="just">
              <a:lnSpc>
                <a:spcPct val="101600"/>
              </a:lnSpc>
              <a:spcBef>
                <a:spcPts val="10"/>
              </a:spcBef>
            </a:pPr>
            <a:r>
              <a:rPr sz="1200" dirty="0">
                <a:latin typeface="Carlito"/>
                <a:cs typeface="Carlito"/>
              </a:rPr>
              <a:t>We </a:t>
            </a:r>
            <a:r>
              <a:rPr sz="1200" spc="-5" dirty="0">
                <a:latin typeface="Carlito"/>
                <a:cs typeface="Carlito"/>
              </a:rPr>
              <a:t>will run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campaign on </a:t>
            </a:r>
            <a:r>
              <a:rPr sz="1200" dirty="0">
                <a:latin typeface="Carlito"/>
                <a:cs typeface="Carlito"/>
              </a:rPr>
              <a:t>Instagram, </a:t>
            </a:r>
            <a:r>
              <a:rPr sz="1200" spc="-5" dirty="0">
                <a:latin typeface="Carlito"/>
                <a:cs typeface="Carlito"/>
              </a:rPr>
              <a:t>using the story </a:t>
            </a:r>
            <a:r>
              <a:rPr sz="1200" dirty="0">
                <a:latin typeface="Carlito"/>
                <a:cs typeface="Carlito"/>
              </a:rPr>
              <a:t>feature, reels, </a:t>
            </a:r>
            <a:r>
              <a:rPr sz="1200" spc="-5" dirty="0">
                <a:latin typeface="Carlito"/>
                <a:cs typeface="Carlito"/>
              </a:rPr>
              <a:t>and posts </a:t>
            </a:r>
            <a:r>
              <a:rPr sz="1200" dirty="0">
                <a:latin typeface="Carlito"/>
                <a:cs typeface="Carlito"/>
              </a:rPr>
              <a:t>to  </a:t>
            </a:r>
            <a:r>
              <a:rPr sz="1200" spc="-5" dirty="0">
                <a:latin typeface="Carlito"/>
                <a:cs typeface="Carlito"/>
              </a:rPr>
              <a:t>anticipate the </a:t>
            </a:r>
            <a:r>
              <a:rPr sz="1200" dirty="0">
                <a:latin typeface="Carlito"/>
                <a:cs typeface="Carlito"/>
              </a:rPr>
              <a:t>release </a:t>
            </a:r>
            <a:r>
              <a:rPr sz="1200" spc="-5" dirty="0">
                <a:latin typeface="Carlito"/>
                <a:cs typeface="Carlito"/>
              </a:rPr>
              <a:t>of the single. Promotion on </a:t>
            </a:r>
            <a:r>
              <a:rPr sz="1200" dirty="0">
                <a:latin typeface="Carlito"/>
                <a:cs typeface="Carlito"/>
              </a:rPr>
              <a:t>Twitter, a </a:t>
            </a:r>
            <a:r>
              <a:rPr sz="1200" spc="-5" dirty="0">
                <a:latin typeface="Carlito"/>
                <a:cs typeface="Carlito"/>
              </a:rPr>
              <a:t>sponsored post with GRM </a:t>
            </a:r>
            <a:r>
              <a:rPr sz="1200" dirty="0">
                <a:latin typeface="Carlito"/>
                <a:cs typeface="Carlito"/>
              </a:rPr>
              <a:t>Daily  </a:t>
            </a:r>
            <a:r>
              <a:rPr sz="1200" spc="-10" dirty="0">
                <a:latin typeface="Carlito"/>
                <a:cs typeface="Carlito"/>
              </a:rPr>
              <a:t>(YouTube</a:t>
            </a:r>
            <a:r>
              <a:rPr sz="1200" dirty="0">
                <a:latin typeface="Carlito"/>
                <a:cs typeface="Carlito"/>
              </a:rPr>
              <a:t> Channel).</a:t>
            </a:r>
          </a:p>
        </p:txBody>
      </p:sp>
      <p:pic>
        <p:nvPicPr>
          <p:cNvPr id="4" name="Audio Recording 6 Apr 2021 at 17:09:34" descr="Audio Recording 6 Apr 2021 at 17:09:34">
            <a:hlinkClick r:id="" action="ppaction://media"/>
            <a:extLst>
              <a:ext uri="{FF2B5EF4-FFF2-40B4-BE49-F238E27FC236}">
                <a16:creationId xmlns:a16="http://schemas.microsoft.com/office/drawing/2014/main" id="{81147400-2D86-BB4D-A54B-A031BFFB07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21450" y="2374900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19</a:t>
            </a:fld>
            <a:endParaRPr dirty="0"/>
          </a:p>
        </p:txBody>
      </p:sp>
      <p:sp>
        <p:nvSpPr>
          <p:cNvPr id="2" name="object 2"/>
          <p:cNvSpPr txBox="1"/>
          <p:nvPr/>
        </p:nvSpPr>
        <p:spPr>
          <a:xfrm>
            <a:off x="902017" y="895731"/>
            <a:ext cx="4888230" cy="579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Carlito"/>
                <a:cs typeface="Carlito"/>
              </a:rPr>
              <a:t>Ensuring that everything above </a:t>
            </a:r>
            <a:r>
              <a:rPr sz="1200" dirty="0">
                <a:latin typeface="Carlito"/>
                <a:cs typeface="Carlito"/>
              </a:rPr>
              <a:t>is </a:t>
            </a:r>
            <a:r>
              <a:rPr sz="1200" spc="-5" dirty="0">
                <a:latin typeface="Carlito"/>
                <a:cs typeface="Carlito"/>
              </a:rPr>
              <a:t>completed will ensure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smooth </a:t>
            </a:r>
            <a:r>
              <a:rPr sz="1200" dirty="0">
                <a:latin typeface="Carlito"/>
                <a:cs typeface="Carlito"/>
              </a:rPr>
              <a:t>release</a:t>
            </a:r>
            <a:r>
              <a:rPr sz="1200" spc="114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day.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200">
              <a:latin typeface="Carlito"/>
              <a:cs typeface="Carlito"/>
            </a:endParaRPr>
          </a:p>
          <a:p>
            <a:pPr marL="82550">
              <a:lnSpc>
                <a:spcPct val="100000"/>
              </a:lnSpc>
            </a:pPr>
            <a:r>
              <a:rPr sz="1200" dirty="0">
                <a:latin typeface="Carlito"/>
                <a:cs typeface="Carlito"/>
              </a:rPr>
              <a:t>Release</a:t>
            </a:r>
            <a:endParaRPr sz="1200">
              <a:latin typeface="Carlito"/>
              <a:cs typeface="Carlito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05192" y="1473580"/>
          <a:ext cx="5740399" cy="45081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249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389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309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455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9551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19050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4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Action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19050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440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Date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19050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4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Deadline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19050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7825">
                <a:tc>
                  <a:txBody>
                    <a:bodyPr/>
                    <a:lstStyle/>
                    <a:p>
                      <a:pPr marL="79375">
                        <a:lnSpc>
                          <a:spcPts val="1400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Social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 Media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375">
                        <a:lnSpc>
                          <a:spcPts val="1440"/>
                        </a:lnSpc>
                        <a:spcBef>
                          <a:spcPts val="35"/>
                        </a:spcBef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Campaign/Contest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5570" algn="r">
                        <a:lnSpc>
                          <a:spcPts val="1400"/>
                        </a:lnSpc>
                        <a:tabLst>
                          <a:tab pos="227965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-	-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Content</a:t>
                      </a:r>
                      <a:r>
                        <a:rPr sz="1200" spc="-7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&amp;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R="160020" algn="r">
                        <a:lnSpc>
                          <a:spcPts val="1440"/>
                        </a:lnSpc>
                        <a:spcBef>
                          <a:spcPts val="35"/>
                        </a:spcBef>
                      </a:pPr>
                      <a:r>
                        <a:rPr sz="1200" spc="5" dirty="0">
                          <a:latin typeface="Carlito"/>
                          <a:cs typeface="Carlito"/>
                        </a:rPr>
                        <a:t>C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mp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ai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g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n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L="71120">
                        <a:lnSpc>
                          <a:spcPts val="144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Ongoing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6506">
                <a:tc>
                  <a:txBody>
                    <a:bodyPr/>
                    <a:lstStyle/>
                    <a:p>
                      <a:pPr marL="79375">
                        <a:lnSpc>
                          <a:spcPts val="1375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Fan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 Engagement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95020" indent="-229235">
                        <a:lnSpc>
                          <a:spcPts val="1375"/>
                        </a:lnSpc>
                        <a:buChar char="-"/>
                        <a:tabLst>
                          <a:tab pos="795020" algn="l"/>
                          <a:tab pos="795655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Live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502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Streams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5020" marR="60325" indent="-228600">
                        <a:lnSpc>
                          <a:spcPts val="1480"/>
                        </a:lnSpc>
                        <a:spcBef>
                          <a:spcPts val="25"/>
                        </a:spcBef>
                        <a:buChar char="-"/>
                        <a:tabLst>
                          <a:tab pos="795020" algn="l"/>
                          <a:tab pos="795655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Twitter  </a:t>
                      </a:r>
                      <a:r>
                        <a:rPr sz="1200" spc="-15" dirty="0">
                          <a:latin typeface="Carlito"/>
                          <a:cs typeface="Carlito"/>
                        </a:rPr>
                        <a:t>E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n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g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g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e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m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ent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37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Ongoing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05178">
                <a:tc>
                  <a:txBody>
                    <a:bodyPr/>
                    <a:lstStyle/>
                    <a:p>
                      <a:pPr marL="79375" marR="281940">
                        <a:lnSpc>
                          <a:spcPts val="1450"/>
                        </a:lnSpc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Support </a:t>
                      </a:r>
                      <a:r>
                        <a:rPr sz="1200" b="1" spc="-10" dirty="0">
                          <a:latin typeface="Carlito"/>
                          <a:cs typeface="Carlito"/>
                        </a:rPr>
                        <a:t>from  </a:t>
                      </a:r>
                      <a:r>
                        <a:rPr sz="1200" b="1" dirty="0">
                          <a:latin typeface="Carlito"/>
                          <a:cs typeface="Carlito"/>
                        </a:rPr>
                        <a:t>Frien</a:t>
                      </a:r>
                      <a:r>
                        <a:rPr sz="1200" b="1" spc="5" dirty="0">
                          <a:latin typeface="Carlito"/>
                          <a:cs typeface="Carlito"/>
                        </a:rPr>
                        <a:t>d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s</a:t>
                      </a:r>
                      <a:r>
                        <a:rPr sz="1200" b="1" spc="5" dirty="0">
                          <a:latin typeface="Carlito"/>
                          <a:cs typeface="Carlito"/>
                        </a:rPr>
                        <a:t>/</a:t>
                      </a:r>
                      <a:r>
                        <a:rPr sz="1200" b="1" dirty="0">
                          <a:latin typeface="Carlito"/>
                          <a:cs typeface="Carlito"/>
                        </a:rPr>
                        <a:t>I</a:t>
                      </a:r>
                      <a:r>
                        <a:rPr sz="1200" b="1" spc="5" dirty="0">
                          <a:latin typeface="Carlito"/>
                          <a:cs typeface="Carlito"/>
                        </a:rPr>
                        <a:t>n</a:t>
                      </a:r>
                      <a:r>
                        <a:rPr sz="1200" b="1" spc="-20" dirty="0">
                          <a:latin typeface="Carlito"/>
                          <a:cs typeface="Carlito"/>
                        </a:rPr>
                        <a:t>d</a:t>
                      </a:r>
                      <a:r>
                        <a:rPr sz="1200" b="1" spc="5" dirty="0">
                          <a:latin typeface="Carlito"/>
                          <a:cs typeface="Carlito"/>
                        </a:rPr>
                        <a:t>u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s</a:t>
                      </a:r>
                      <a:r>
                        <a:rPr sz="1200" b="1" spc="5" dirty="0">
                          <a:latin typeface="Carlito"/>
                          <a:cs typeface="Carlito"/>
                        </a:rPr>
                        <a:t>t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ry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375">
                        <a:lnSpc>
                          <a:spcPts val="1425"/>
                        </a:lnSpc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Peers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95020" marR="323850" indent="-228600">
                        <a:lnSpc>
                          <a:spcPts val="1450"/>
                        </a:lnSpc>
                        <a:buChar char="-"/>
                        <a:tabLst>
                          <a:tab pos="795020" algn="l"/>
                          <a:tab pos="795655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I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ndu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stry  Peers</a:t>
                      </a:r>
                      <a:r>
                        <a:rPr sz="1200" spc="-8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to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5020" marR="295910">
                        <a:lnSpc>
                          <a:spcPts val="1450"/>
                        </a:lnSpc>
                        <a:spcBef>
                          <a:spcPts val="25"/>
                        </a:spcBef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p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r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omo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te 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single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5020" marR="373380" indent="-228600">
                        <a:lnSpc>
                          <a:spcPts val="1480"/>
                        </a:lnSpc>
                        <a:buChar char="-"/>
                        <a:tabLst>
                          <a:tab pos="795020" algn="l"/>
                          <a:tab pos="795655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S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h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ari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n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g 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links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5020" indent="-229235">
                        <a:lnSpc>
                          <a:spcPts val="1390"/>
                        </a:lnSpc>
                        <a:buChar char="-"/>
                        <a:tabLst>
                          <a:tab pos="795020" algn="l"/>
                          <a:tab pos="795655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Forums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530860">
                        <a:lnSpc>
                          <a:spcPts val="1450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Release</a:t>
                      </a:r>
                      <a:r>
                        <a:rPr sz="1200" spc="-8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day  19/2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46378">
                <a:tc>
                  <a:txBody>
                    <a:bodyPr/>
                    <a:lstStyle/>
                    <a:p>
                      <a:pPr marL="79375">
                        <a:lnSpc>
                          <a:spcPts val="1405"/>
                        </a:lnSpc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Maximise</a:t>
                      </a:r>
                      <a:r>
                        <a:rPr sz="1200" b="1" spc="-2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Exposure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95020" indent="-229235">
                        <a:lnSpc>
                          <a:spcPts val="1405"/>
                        </a:lnSpc>
                        <a:buChar char="-"/>
                        <a:tabLst>
                          <a:tab pos="795020" algn="l"/>
                          <a:tab pos="795655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Blogs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5020" indent="-229235">
                        <a:lnSpc>
                          <a:spcPct val="100000"/>
                        </a:lnSpc>
                        <a:spcBef>
                          <a:spcPts val="10"/>
                        </a:spcBef>
                        <a:buChar char="-"/>
                        <a:tabLst>
                          <a:tab pos="795020" algn="l"/>
                          <a:tab pos="795655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Influencers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5020" marR="270510">
                        <a:lnSpc>
                          <a:spcPct val="100699"/>
                        </a:lnSpc>
                        <a:spcBef>
                          <a:spcPts val="25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Press 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Music</a:t>
                      </a:r>
                      <a:r>
                        <a:rPr sz="1200" spc="-9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PR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Ongoing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21155">
                <a:tc>
                  <a:txBody>
                    <a:bodyPr/>
                    <a:lstStyle/>
                    <a:p>
                      <a:pPr marL="79375">
                        <a:lnSpc>
                          <a:spcPts val="1400"/>
                        </a:lnSpc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Live</a:t>
                      </a:r>
                      <a:r>
                        <a:rPr sz="1200" b="1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dirty="0">
                          <a:latin typeface="Carlito"/>
                          <a:cs typeface="Carlito"/>
                        </a:rPr>
                        <a:t>Q&amp;A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95020" indent="-229235">
                        <a:lnSpc>
                          <a:spcPts val="1400"/>
                        </a:lnSpc>
                        <a:buChar char="-"/>
                        <a:tabLst>
                          <a:tab pos="795020" algn="l"/>
                          <a:tab pos="795655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Live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Q&amp;A</a:t>
                      </a:r>
                      <a:r>
                        <a:rPr sz="1200" spc="-3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on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R="21209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I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n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sta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gr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am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227965" marR="233045" indent="-227965" algn="r">
                        <a:lnSpc>
                          <a:spcPct val="100000"/>
                        </a:lnSpc>
                        <a:spcBef>
                          <a:spcPts val="10"/>
                        </a:spcBef>
                        <a:buChar char="-"/>
                        <a:tabLst>
                          <a:tab pos="227965" algn="l"/>
                          <a:tab pos="795655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Pe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r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is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cop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e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5020" marR="245745" indent="-228600">
                        <a:lnSpc>
                          <a:spcPct val="100699"/>
                        </a:lnSpc>
                        <a:spcBef>
                          <a:spcPts val="25"/>
                        </a:spcBef>
                        <a:buChar char="-"/>
                        <a:tabLst>
                          <a:tab pos="795020" algn="l"/>
                          <a:tab pos="795655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Google  Han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g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ou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ts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5020" indent="-229235">
                        <a:lnSpc>
                          <a:spcPts val="1440"/>
                        </a:lnSpc>
                        <a:spcBef>
                          <a:spcPts val="35"/>
                        </a:spcBef>
                        <a:buChar char="-"/>
                        <a:tabLst>
                          <a:tab pos="795020" algn="l"/>
                          <a:tab pos="795655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Twitter</a:t>
                      </a:r>
                      <a:r>
                        <a:rPr sz="1200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Chat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400"/>
                        </a:lnSpc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Week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of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release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02017" y="6380479"/>
            <a:ext cx="5737860" cy="2456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85" dirty="0">
                <a:solidFill>
                  <a:srgbClr val="1F3762"/>
                </a:solidFill>
                <a:latin typeface="Arial"/>
                <a:cs typeface="Arial"/>
              </a:rPr>
              <a:t>Social </a:t>
            </a:r>
            <a:r>
              <a:rPr sz="1200" spc="-45" dirty="0">
                <a:solidFill>
                  <a:srgbClr val="1F3762"/>
                </a:solidFill>
                <a:latin typeface="Arial"/>
                <a:cs typeface="Arial"/>
              </a:rPr>
              <a:t>Media</a:t>
            </a:r>
            <a:r>
              <a:rPr sz="1200" spc="-40" dirty="0">
                <a:solidFill>
                  <a:srgbClr val="1F3762"/>
                </a:solidFill>
                <a:latin typeface="Arial"/>
                <a:cs typeface="Arial"/>
              </a:rPr>
              <a:t> </a:t>
            </a:r>
            <a:r>
              <a:rPr sz="1200" spc="-90" dirty="0">
                <a:solidFill>
                  <a:srgbClr val="1F3762"/>
                </a:solidFill>
                <a:latin typeface="Arial"/>
                <a:cs typeface="Arial"/>
              </a:rPr>
              <a:t>Campaign</a:t>
            </a:r>
            <a:endParaRPr sz="1200">
              <a:latin typeface="Arial"/>
              <a:cs typeface="Arial"/>
            </a:endParaRPr>
          </a:p>
          <a:p>
            <a:pPr marL="12700" marR="156210">
              <a:lnSpc>
                <a:spcPts val="1480"/>
              </a:lnSpc>
              <a:spcBef>
                <a:spcPts val="25"/>
              </a:spcBef>
            </a:pPr>
            <a:r>
              <a:rPr sz="1200" spc="-5" dirty="0">
                <a:latin typeface="Carlito"/>
                <a:cs typeface="Carlito"/>
              </a:rPr>
              <a:t>To </a:t>
            </a:r>
            <a:r>
              <a:rPr sz="1200" dirty="0">
                <a:latin typeface="Carlito"/>
                <a:cs typeface="Carlito"/>
              </a:rPr>
              <a:t>keep </a:t>
            </a:r>
            <a:r>
              <a:rPr sz="1200" spc="-5" dirty="0">
                <a:latin typeface="Carlito"/>
                <a:cs typeface="Carlito"/>
              </a:rPr>
              <a:t>up the momentum we </a:t>
            </a:r>
            <a:r>
              <a:rPr sz="1200" dirty="0">
                <a:latin typeface="Carlito"/>
                <a:cs typeface="Carlito"/>
              </a:rPr>
              <a:t>will </a:t>
            </a:r>
            <a:r>
              <a:rPr sz="1200" spc="-5" dirty="0">
                <a:latin typeface="Carlito"/>
                <a:cs typeface="Carlito"/>
              </a:rPr>
              <a:t>run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social </a:t>
            </a:r>
            <a:r>
              <a:rPr sz="1200" dirty="0">
                <a:latin typeface="Carlito"/>
                <a:cs typeface="Carlito"/>
              </a:rPr>
              <a:t>media </a:t>
            </a:r>
            <a:r>
              <a:rPr sz="1200" spc="-5" dirty="0">
                <a:latin typeface="Carlito"/>
                <a:cs typeface="Carlito"/>
              </a:rPr>
              <a:t>challenge. </a:t>
            </a:r>
            <a:r>
              <a:rPr sz="1200" dirty="0">
                <a:latin typeface="Carlito"/>
                <a:cs typeface="Carlito"/>
              </a:rPr>
              <a:t>We’ll </a:t>
            </a:r>
            <a:r>
              <a:rPr sz="1200" spc="-5" dirty="0">
                <a:latin typeface="Carlito"/>
                <a:cs typeface="Carlito"/>
              </a:rPr>
              <a:t>run this across Tik  Tok, </a:t>
            </a:r>
            <a:r>
              <a:rPr sz="1200" dirty="0">
                <a:latin typeface="Carlito"/>
                <a:cs typeface="Carlito"/>
              </a:rPr>
              <a:t>Instagram </a:t>
            </a:r>
            <a:r>
              <a:rPr sz="1200" spc="-5" dirty="0">
                <a:latin typeface="Carlito"/>
                <a:cs typeface="Carlito"/>
              </a:rPr>
              <a:t>and Twitter. Using the music of ‘Unruly’ </a:t>
            </a:r>
            <a:r>
              <a:rPr sz="1200" dirty="0">
                <a:latin typeface="Carlito"/>
                <a:cs typeface="Carlito"/>
              </a:rPr>
              <a:t>fans </a:t>
            </a:r>
            <a:r>
              <a:rPr sz="1200" spc="-5" dirty="0">
                <a:latin typeface="Carlito"/>
                <a:cs typeface="Carlito"/>
              </a:rPr>
              <a:t>will do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dance snippet of</a:t>
            </a:r>
            <a:r>
              <a:rPr sz="1200" spc="11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the</a:t>
            </a:r>
            <a:endParaRPr sz="1200">
              <a:latin typeface="Carlito"/>
              <a:cs typeface="Carlito"/>
            </a:endParaRPr>
          </a:p>
          <a:p>
            <a:pPr marL="12700">
              <a:lnSpc>
                <a:spcPts val="1415"/>
              </a:lnSpc>
            </a:pPr>
            <a:r>
              <a:rPr sz="1200" spc="-5" dirty="0">
                <a:latin typeface="Carlito"/>
                <a:cs typeface="Carlito"/>
              </a:rPr>
              <a:t>song and we will implore the </a:t>
            </a:r>
            <a:r>
              <a:rPr sz="1200" dirty="0">
                <a:latin typeface="Carlito"/>
                <a:cs typeface="Carlito"/>
              </a:rPr>
              <a:t>fans to </a:t>
            </a:r>
            <a:r>
              <a:rPr sz="1200" spc="-5" dirty="0">
                <a:latin typeface="Carlito"/>
                <a:cs typeface="Carlito"/>
              </a:rPr>
              <a:t>use hashtags and ALT </a:t>
            </a:r>
            <a:r>
              <a:rPr sz="1200" dirty="0">
                <a:latin typeface="Carlito"/>
                <a:cs typeface="Carlito"/>
              </a:rPr>
              <a:t>text and to tag </a:t>
            </a:r>
            <a:r>
              <a:rPr sz="1200" spc="-5" dirty="0">
                <a:latin typeface="Carlito"/>
                <a:cs typeface="Carlito"/>
              </a:rPr>
              <a:t>FME’s socials.</a:t>
            </a:r>
            <a:r>
              <a:rPr sz="1200" spc="95" dirty="0">
                <a:latin typeface="Carlito"/>
                <a:cs typeface="Carlito"/>
              </a:rPr>
              <a:t> </a:t>
            </a:r>
            <a:r>
              <a:rPr sz="1200" spc="-10" dirty="0">
                <a:latin typeface="Carlito"/>
                <a:cs typeface="Carlito"/>
              </a:rPr>
              <a:t>The</a:t>
            </a:r>
            <a:endParaRPr sz="12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sz="1200" spc="-5" dirty="0">
                <a:latin typeface="Carlito"/>
                <a:cs typeface="Carlito"/>
              </a:rPr>
              <a:t>campaign for reafference will be similar </a:t>
            </a:r>
            <a:r>
              <a:rPr sz="1200" dirty="0">
                <a:latin typeface="Carlito"/>
                <a:cs typeface="Carlito"/>
              </a:rPr>
              <a:t>to</a:t>
            </a:r>
            <a:r>
              <a:rPr sz="1200" spc="5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this:</a:t>
            </a:r>
            <a:endParaRPr sz="1200">
              <a:latin typeface="Carlito"/>
              <a:cs typeface="Carlito"/>
            </a:endParaRPr>
          </a:p>
          <a:p>
            <a:pPr marL="927100">
              <a:lnSpc>
                <a:spcPct val="100000"/>
              </a:lnSpc>
              <a:spcBef>
                <a:spcPts val="35"/>
              </a:spcBef>
            </a:pPr>
            <a:r>
              <a:rPr sz="1300" u="sng" spc="-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https://www.instagram.com/p/CNJBGlYH-xb/?igshid=dyvwhggsm03c</a:t>
            </a:r>
            <a:endParaRPr sz="13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150">
              <a:latin typeface="Carlito"/>
              <a:cs typeface="Carlito"/>
            </a:endParaRPr>
          </a:p>
          <a:p>
            <a:pPr marL="12700" marR="66675">
              <a:lnSpc>
                <a:spcPct val="101899"/>
              </a:lnSpc>
            </a:pPr>
            <a:r>
              <a:rPr sz="1200" spc="-5" dirty="0">
                <a:latin typeface="Carlito"/>
                <a:cs typeface="Carlito"/>
              </a:rPr>
              <a:t>Engaging with </a:t>
            </a:r>
            <a:r>
              <a:rPr sz="1200" dirty="0">
                <a:latin typeface="Carlito"/>
                <a:cs typeface="Carlito"/>
              </a:rPr>
              <a:t>fans in </a:t>
            </a:r>
            <a:r>
              <a:rPr sz="1200" spc="-5" dirty="0">
                <a:latin typeface="Carlito"/>
                <a:cs typeface="Carlito"/>
              </a:rPr>
              <a:t>this way </a:t>
            </a:r>
            <a:r>
              <a:rPr sz="1200" dirty="0">
                <a:latin typeface="Carlito"/>
                <a:cs typeface="Carlito"/>
              </a:rPr>
              <a:t>is a great </a:t>
            </a:r>
            <a:r>
              <a:rPr sz="1200" spc="-5" dirty="0">
                <a:latin typeface="Carlito"/>
                <a:cs typeface="Carlito"/>
              </a:rPr>
              <a:t>way </a:t>
            </a:r>
            <a:r>
              <a:rPr sz="1200" dirty="0">
                <a:latin typeface="Carlito"/>
                <a:cs typeface="Carlito"/>
              </a:rPr>
              <a:t>in </a:t>
            </a:r>
            <a:r>
              <a:rPr sz="1200" spc="-10" dirty="0">
                <a:latin typeface="Carlito"/>
                <a:cs typeface="Carlito"/>
              </a:rPr>
              <a:t>which </a:t>
            </a:r>
            <a:r>
              <a:rPr sz="1200" dirty="0">
                <a:latin typeface="Carlito"/>
                <a:cs typeface="Carlito"/>
              </a:rPr>
              <a:t>gives </a:t>
            </a:r>
            <a:r>
              <a:rPr sz="1200" spc="-5" dirty="0">
                <a:latin typeface="Carlito"/>
                <a:cs typeface="Carlito"/>
              </a:rPr>
              <a:t>FME free transmission, whilst  </a:t>
            </a:r>
            <a:r>
              <a:rPr sz="1200" dirty="0">
                <a:latin typeface="Carlito"/>
                <a:cs typeface="Carlito"/>
              </a:rPr>
              <a:t>also </a:t>
            </a:r>
            <a:r>
              <a:rPr sz="1200" spc="-5" dirty="0">
                <a:latin typeface="Carlito"/>
                <a:cs typeface="Carlito"/>
              </a:rPr>
              <a:t>having the possibility of going viral, which can </a:t>
            </a:r>
            <a:r>
              <a:rPr sz="1200" dirty="0">
                <a:latin typeface="Carlito"/>
                <a:cs typeface="Carlito"/>
              </a:rPr>
              <a:t>heavily </a:t>
            </a:r>
            <a:r>
              <a:rPr sz="1200" spc="-5" dirty="0">
                <a:latin typeface="Carlito"/>
                <a:cs typeface="Carlito"/>
              </a:rPr>
              <a:t>increase streams of the song  </a:t>
            </a:r>
            <a:r>
              <a:rPr sz="1200" spc="-10" dirty="0">
                <a:latin typeface="Carlito"/>
                <a:cs typeface="Carlito"/>
              </a:rPr>
              <a:t>which </a:t>
            </a:r>
            <a:r>
              <a:rPr sz="1200" spc="-5" dirty="0">
                <a:latin typeface="Carlito"/>
                <a:cs typeface="Carlito"/>
              </a:rPr>
              <a:t>could </a:t>
            </a:r>
            <a:r>
              <a:rPr sz="1200" dirty="0">
                <a:latin typeface="Carlito"/>
                <a:cs typeface="Carlito"/>
              </a:rPr>
              <a:t>lead to </a:t>
            </a:r>
            <a:r>
              <a:rPr sz="1200" spc="-5" dirty="0">
                <a:latin typeface="Carlito"/>
                <a:cs typeface="Carlito"/>
              </a:rPr>
              <a:t>possible chart success and </a:t>
            </a:r>
            <a:r>
              <a:rPr sz="1200" dirty="0">
                <a:latin typeface="Carlito"/>
                <a:cs typeface="Carlito"/>
              </a:rPr>
              <a:t>brand </a:t>
            </a:r>
            <a:r>
              <a:rPr sz="1200" spc="-5" dirty="0">
                <a:latin typeface="Carlito"/>
                <a:cs typeface="Carlito"/>
              </a:rPr>
              <a:t>partnerships. </a:t>
            </a:r>
            <a:r>
              <a:rPr sz="1200" dirty="0">
                <a:latin typeface="Carlito"/>
                <a:cs typeface="Carlito"/>
              </a:rPr>
              <a:t>It </a:t>
            </a:r>
            <a:r>
              <a:rPr sz="1200" spc="-5" dirty="0">
                <a:latin typeface="Carlito"/>
                <a:cs typeface="Carlito"/>
              </a:rPr>
              <a:t>will </a:t>
            </a:r>
            <a:r>
              <a:rPr sz="1200" dirty="0">
                <a:latin typeface="Carlito"/>
                <a:cs typeface="Carlito"/>
              </a:rPr>
              <a:t>likely </a:t>
            </a:r>
            <a:r>
              <a:rPr sz="1200" spc="-5" dirty="0">
                <a:latin typeface="Carlito"/>
                <a:cs typeface="Carlito"/>
              </a:rPr>
              <a:t>increase </a:t>
            </a:r>
            <a:r>
              <a:rPr sz="1200" dirty="0">
                <a:latin typeface="Carlito"/>
                <a:cs typeface="Carlito"/>
              </a:rPr>
              <a:t>his  </a:t>
            </a:r>
            <a:r>
              <a:rPr sz="1200" spc="-5" dirty="0">
                <a:latin typeface="Carlito"/>
                <a:cs typeface="Carlito"/>
              </a:rPr>
              <a:t>following and broaden his</a:t>
            </a:r>
            <a:r>
              <a:rPr sz="1200" spc="2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audience.</a:t>
            </a:r>
            <a:endParaRPr sz="1200">
              <a:latin typeface="Carlito"/>
              <a:cs typeface="Carlito"/>
            </a:endParaRPr>
          </a:p>
          <a:p>
            <a:pPr marL="12700" marR="5080">
              <a:lnSpc>
                <a:spcPts val="1480"/>
              </a:lnSpc>
              <a:spcBef>
                <a:spcPts val="25"/>
              </a:spcBef>
            </a:pPr>
            <a:r>
              <a:rPr sz="1200" spc="-5" dirty="0">
                <a:latin typeface="Carlito"/>
                <a:cs typeface="Carlito"/>
              </a:rPr>
              <a:t>For example, you </a:t>
            </a:r>
            <a:r>
              <a:rPr sz="1200" dirty="0">
                <a:latin typeface="Carlito"/>
                <a:cs typeface="Carlito"/>
              </a:rPr>
              <a:t>see in </a:t>
            </a:r>
            <a:r>
              <a:rPr sz="1200" spc="-5" dirty="0">
                <a:latin typeface="Carlito"/>
                <a:cs typeface="Carlito"/>
              </a:rPr>
              <a:t>the link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younger man that </a:t>
            </a:r>
            <a:r>
              <a:rPr sz="1200" dirty="0">
                <a:latin typeface="Carlito"/>
                <a:cs typeface="Carlito"/>
              </a:rPr>
              <a:t>fits </a:t>
            </a:r>
            <a:r>
              <a:rPr sz="1200" spc="-5" dirty="0">
                <a:latin typeface="Carlito"/>
                <a:cs typeface="Carlito"/>
              </a:rPr>
              <a:t>the demographic </a:t>
            </a:r>
            <a:r>
              <a:rPr sz="1200" spc="-10" dirty="0">
                <a:latin typeface="Carlito"/>
                <a:cs typeface="Carlito"/>
              </a:rPr>
              <a:t>but </a:t>
            </a:r>
            <a:r>
              <a:rPr sz="1200" spc="-5" dirty="0">
                <a:latin typeface="Carlito"/>
                <a:cs typeface="Carlito"/>
              </a:rPr>
              <a:t>with this going  </a:t>
            </a:r>
            <a:r>
              <a:rPr sz="1200" dirty="0">
                <a:latin typeface="Carlito"/>
                <a:cs typeface="Carlito"/>
              </a:rPr>
              <a:t>viral it </a:t>
            </a:r>
            <a:r>
              <a:rPr sz="1200" spc="-5" dirty="0">
                <a:latin typeface="Carlito"/>
                <a:cs typeface="Carlito"/>
              </a:rPr>
              <a:t>has </a:t>
            </a:r>
            <a:r>
              <a:rPr sz="1200" spc="-10" dirty="0">
                <a:latin typeface="Carlito"/>
                <a:cs typeface="Carlito"/>
              </a:rPr>
              <a:t>now </a:t>
            </a:r>
            <a:r>
              <a:rPr sz="1200" spc="-5" dirty="0">
                <a:latin typeface="Carlito"/>
                <a:cs typeface="Carlito"/>
              </a:rPr>
              <a:t>opened up </a:t>
            </a:r>
            <a:r>
              <a:rPr sz="1200" dirty="0">
                <a:latin typeface="Carlito"/>
                <a:cs typeface="Carlito"/>
              </a:rPr>
              <a:t>to an elderly</a:t>
            </a:r>
            <a:r>
              <a:rPr sz="1200" spc="-1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demographic.</a:t>
            </a:r>
            <a:endParaRPr sz="1200">
              <a:latin typeface="Carlito"/>
              <a:cs typeface="Carlito"/>
            </a:endParaRPr>
          </a:p>
        </p:txBody>
      </p:sp>
      <p:pic>
        <p:nvPicPr>
          <p:cNvPr id="6" name="Audio Recording 6 Apr 2021 at 17:12:35" descr="Audio Recording 6 Apr 2021 at 17:12:35">
            <a:hlinkClick r:id="" action="ppaction://media"/>
            <a:extLst>
              <a:ext uri="{FF2B5EF4-FFF2-40B4-BE49-F238E27FC236}">
                <a16:creationId xmlns:a16="http://schemas.microsoft.com/office/drawing/2014/main" id="{69D495D7-9068-6E41-9688-8BB29FB082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930378" y="9098398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17" y="3347466"/>
            <a:ext cx="5748655" cy="6417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2069" algn="ctr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Times New Roman"/>
                <a:cs typeface="Times New Roman"/>
              </a:rPr>
              <a:t>(Instagram, </a:t>
            </a:r>
            <a:r>
              <a:rPr sz="1200" dirty="0">
                <a:latin typeface="Times New Roman"/>
                <a:cs typeface="Times New Roman"/>
              </a:rPr>
              <a:t>2021)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0" dirty="0">
                <a:solidFill>
                  <a:srgbClr val="1F3762"/>
                </a:solidFill>
                <a:latin typeface="Arial"/>
                <a:cs typeface="Arial"/>
              </a:rPr>
              <a:t>Support </a:t>
            </a:r>
            <a:r>
              <a:rPr sz="1200" spc="-20" dirty="0">
                <a:solidFill>
                  <a:srgbClr val="1F3762"/>
                </a:solidFill>
                <a:latin typeface="Arial"/>
                <a:cs typeface="Arial"/>
              </a:rPr>
              <a:t>from</a:t>
            </a:r>
            <a:r>
              <a:rPr sz="1200" spc="-100" dirty="0">
                <a:solidFill>
                  <a:srgbClr val="1F3762"/>
                </a:solidFill>
                <a:latin typeface="Arial"/>
                <a:cs typeface="Arial"/>
              </a:rPr>
              <a:t> </a:t>
            </a:r>
            <a:r>
              <a:rPr sz="1200" spc="-65" dirty="0">
                <a:solidFill>
                  <a:srgbClr val="1F3762"/>
                </a:solidFill>
                <a:latin typeface="Arial"/>
                <a:cs typeface="Arial"/>
              </a:rPr>
              <a:t>peers</a:t>
            </a:r>
            <a:endParaRPr sz="1200">
              <a:latin typeface="Arial"/>
              <a:cs typeface="Arial"/>
            </a:endParaRPr>
          </a:p>
          <a:p>
            <a:pPr marL="12700" marR="165735" algn="just">
              <a:lnSpc>
                <a:spcPts val="1480"/>
              </a:lnSpc>
              <a:spcBef>
                <a:spcPts val="25"/>
              </a:spcBef>
            </a:pPr>
            <a:r>
              <a:rPr sz="1200" dirty="0">
                <a:latin typeface="Carlito"/>
                <a:cs typeface="Carlito"/>
              </a:rPr>
              <a:t>On release </a:t>
            </a:r>
            <a:r>
              <a:rPr sz="1200" spc="-5" dirty="0">
                <a:latin typeface="Carlito"/>
                <a:cs typeface="Carlito"/>
              </a:rPr>
              <a:t>day we’d </a:t>
            </a:r>
            <a:r>
              <a:rPr sz="1200" spc="-10" dirty="0">
                <a:latin typeface="Carlito"/>
                <a:cs typeface="Carlito"/>
              </a:rPr>
              <a:t>ask </a:t>
            </a:r>
            <a:r>
              <a:rPr sz="1200" spc="-5" dirty="0">
                <a:latin typeface="Carlito"/>
                <a:cs typeface="Carlito"/>
              </a:rPr>
              <a:t>FME </a:t>
            </a:r>
            <a:r>
              <a:rPr sz="1200" dirty="0">
                <a:latin typeface="Carlito"/>
                <a:cs typeface="Carlito"/>
              </a:rPr>
              <a:t>to get </a:t>
            </a:r>
            <a:r>
              <a:rPr sz="1200" spc="-5" dirty="0">
                <a:latin typeface="Carlito"/>
                <a:cs typeface="Carlito"/>
              </a:rPr>
              <a:t>friends, musicians, tastemakers and industry peers </a:t>
            </a:r>
            <a:r>
              <a:rPr sz="1200" dirty="0">
                <a:latin typeface="Carlito"/>
                <a:cs typeface="Carlito"/>
              </a:rPr>
              <a:t>to  </a:t>
            </a:r>
            <a:r>
              <a:rPr sz="1200" spc="-5" dirty="0">
                <a:latin typeface="Carlito"/>
                <a:cs typeface="Carlito"/>
              </a:rPr>
              <a:t>share the song, link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the video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their </a:t>
            </a:r>
            <a:r>
              <a:rPr sz="1200" dirty="0">
                <a:latin typeface="Carlito"/>
                <a:cs typeface="Carlito"/>
              </a:rPr>
              <a:t>fans </a:t>
            </a:r>
            <a:r>
              <a:rPr sz="1200" spc="-5" dirty="0">
                <a:latin typeface="Carlito"/>
                <a:cs typeface="Carlito"/>
              </a:rPr>
              <a:t>on social media. </a:t>
            </a:r>
            <a:r>
              <a:rPr sz="1200" spc="-10" dirty="0">
                <a:latin typeface="Carlito"/>
                <a:cs typeface="Carlito"/>
              </a:rPr>
              <a:t>The </a:t>
            </a:r>
            <a:r>
              <a:rPr sz="1200" spc="-5" dirty="0">
                <a:latin typeface="Carlito"/>
                <a:cs typeface="Carlito"/>
              </a:rPr>
              <a:t>initial conversations for  the will happen </a:t>
            </a:r>
            <a:r>
              <a:rPr sz="1200" dirty="0">
                <a:latin typeface="Carlito"/>
                <a:cs typeface="Carlito"/>
              </a:rPr>
              <a:t>in </a:t>
            </a:r>
            <a:r>
              <a:rPr sz="1200" spc="-5" dirty="0">
                <a:latin typeface="Carlito"/>
                <a:cs typeface="Carlito"/>
              </a:rPr>
              <a:t>the run-up </a:t>
            </a:r>
            <a:r>
              <a:rPr sz="1200" spc="1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the </a:t>
            </a:r>
            <a:r>
              <a:rPr sz="1200" dirty="0">
                <a:latin typeface="Carlito"/>
                <a:cs typeface="Carlito"/>
              </a:rPr>
              <a:t>release</a:t>
            </a:r>
            <a:r>
              <a:rPr sz="1200" spc="2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day.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3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</a:pPr>
            <a:r>
              <a:rPr sz="1200" spc="-215" dirty="0">
                <a:solidFill>
                  <a:srgbClr val="1F3762"/>
                </a:solidFill>
                <a:latin typeface="Arial"/>
                <a:cs typeface="Arial"/>
              </a:rPr>
              <a:t>PR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200" spc="-10" dirty="0">
                <a:latin typeface="Carlito"/>
                <a:cs typeface="Carlito"/>
              </a:rPr>
              <a:t>The </a:t>
            </a:r>
            <a:r>
              <a:rPr sz="1200" spc="-5" dirty="0">
                <a:latin typeface="Carlito"/>
                <a:cs typeface="Carlito"/>
              </a:rPr>
              <a:t>publicist we have onboard for this project: Shireen Fenner </a:t>
            </a:r>
            <a:r>
              <a:rPr sz="1200" dirty="0">
                <a:latin typeface="Carlito"/>
                <a:cs typeface="Carlito"/>
              </a:rPr>
              <a:t>(SF</a:t>
            </a:r>
            <a:r>
              <a:rPr sz="1200" spc="114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Publicity.com)</a:t>
            </a:r>
            <a:endParaRPr sz="1200">
              <a:latin typeface="Carlito"/>
              <a:cs typeface="Carlito"/>
            </a:endParaRPr>
          </a:p>
          <a:p>
            <a:pPr marL="12700" marR="15240">
              <a:lnSpc>
                <a:spcPct val="101299"/>
              </a:lnSpc>
              <a:spcBef>
                <a:spcPts val="15"/>
              </a:spcBef>
            </a:pPr>
            <a:r>
              <a:rPr sz="1200" spc="-5" dirty="0">
                <a:latin typeface="Carlito"/>
                <a:cs typeface="Carlito"/>
              </a:rPr>
              <a:t>She </a:t>
            </a:r>
            <a:r>
              <a:rPr sz="1200" dirty="0">
                <a:latin typeface="Carlito"/>
                <a:cs typeface="Carlito"/>
              </a:rPr>
              <a:t>is an </a:t>
            </a:r>
            <a:r>
              <a:rPr sz="1200" spc="-5" dirty="0">
                <a:latin typeface="Carlito"/>
                <a:cs typeface="Carlito"/>
              </a:rPr>
              <a:t>experienced </a:t>
            </a:r>
            <a:r>
              <a:rPr sz="1200" dirty="0">
                <a:latin typeface="Carlito"/>
                <a:cs typeface="Carlito"/>
              </a:rPr>
              <a:t>PR Manager </a:t>
            </a:r>
            <a:r>
              <a:rPr sz="1200" spc="-15" dirty="0">
                <a:latin typeface="Carlito"/>
                <a:cs typeface="Carlito"/>
              </a:rPr>
              <a:t>her </a:t>
            </a:r>
            <a:r>
              <a:rPr sz="1200" dirty="0">
                <a:latin typeface="Carlito"/>
                <a:cs typeface="Carlito"/>
              </a:rPr>
              <a:t>expertise lies in </a:t>
            </a:r>
            <a:r>
              <a:rPr sz="1200" spc="-5" dirty="0">
                <a:latin typeface="Carlito"/>
                <a:cs typeface="Carlito"/>
              </a:rPr>
              <a:t>music and entertainment </a:t>
            </a:r>
            <a:r>
              <a:rPr sz="1200" dirty="0">
                <a:latin typeface="Carlito"/>
                <a:cs typeface="Carlito"/>
              </a:rPr>
              <a:t>PR </a:t>
            </a:r>
            <a:r>
              <a:rPr sz="1200" spc="-5" dirty="0">
                <a:latin typeface="Carlito"/>
                <a:cs typeface="Carlito"/>
              </a:rPr>
              <a:t>focusing  on online and prints her roster includes Sneakbo, </a:t>
            </a:r>
            <a:r>
              <a:rPr sz="1200" dirty="0">
                <a:latin typeface="Carlito"/>
                <a:cs typeface="Carlito"/>
              </a:rPr>
              <a:t>Jaykae </a:t>
            </a:r>
            <a:r>
              <a:rPr sz="1200" spc="-5" dirty="0">
                <a:latin typeface="Carlito"/>
                <a:cs typeface="Carlito"/>
              </a:rPr>
              <a:t>both </a:t>
            </a:r>
            <a:r>
              <a:rPr sz="1200" dirty="0">
                <a:latin typeface="Carlito"/>
                <a:cs typeface="Carlito"/>
              </a:rPr>
              <a:t>artists are </a:t>
            </a:r>
            <a:r>
              <a:rPr sz="1200" spc="-5" dirty="0">
                <a:latin typeface="Carlito"/>
                <a:cs typeface="Carlito"/>
              </a:rPr>
              <a:t>notable figures on  the </a:t>
            </a:r>
            <a:r>
              <a:rPr sz="1200" dirty="0">
                <a:latin typeface="Carlito"/>
                <a:cs typeface="Carlito"/>
              </a:rPr>
              <a:t>Drill &amp; </a:t>
            </a:r>
            <a:r>
              <a:rPr sz="1200" spc="-5" dirty="0">
                <a:latin typeface="Carlito"/>
                <a:cs typeface="Carlito"/>
              </a:rPr>
              <a:t>Grime scene </a:t>
            </a:r>
            <a:r>
              <a:rPr sz="1200" spc="-10" dirty="0">
                <a:latin typeface="Carlito"/>
                <a:cs typeface="Carlito"/>
              </a:rPr>
              <a:t>but </a:t>
            </a:r>
            <a:r>
              <a:rPr sz="1200" spc="-5" dirty="0">
                <a:latin typeface="Carlito"/>
                <a:cs typeface="Carlito"/>
              </a:rPr>
              <a:t>have </a:t>
            </a:r>
            <a:r>
              <a:rPr sz="1200" dirty="0">
                <a:latin typeface="Carlito"/>
                <a:cs typeface="Carlito"/>
              </a:rPr>
              <a:t>also </a:t>
            </a:r>
            <a:r>
              <a:rPr sz="1200" spc="-5" dirty="0">
                <a:latin typeface="Carlito"/>
                <a:cs typeface="Carlito"/>
              </a:rPr>
              <a:t>seen commercial success being on BBC Radio </a:t>
            </a:r>
            <a:r>
              <a:rPr sz="1200" dirty="0">
                <a:latin typeface="Carlito"/>
                <a:cs typeface="Carlito"/>
              </a:rPr>
              <a:t>1 </a:t>
            </a:r>
            <a:r>
              <a:rPr sz="1200" spc="-5" dirty="0">
                <a:latin typeface="Carlito"/>
                <a:cs typeface="Carlito"/>
              </a:rPr>
              <a:t>and  </a:t>
            </a:r>
            <a:r>
              <a:rPr sz="1200" dirty="0">
                <a:latin typeface="Carlito"/>
                <a:cs typeface="Carlito"/>
              </a:rPr>
              <a:t>Capital</a:t>
            </a:r>
            <a:r>
              <a:rPr sz="1200" spc="-1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Extra</a:t>
            </a:r>
            <a:endParaRPr sz="1200">
              <a:latin typeface="Carlito"/>
              <a:cs typeface="Carlito"/>
            </a:endParaRPr>
          </a:p>
          <a:p>
            <a:pPr marL="12700" marR="247650">
              <a:lnSpc>
                <a:spcPct val="102400"/>
              </a:lnSpc>
              <a:spcBef>
                <a:spcPts val="5"/>
              </a:spcBef>
            </a:pPr>
            <a:r>
              <a:rPr sz="1200" spc="-5" dirty="0">
                <a:latin typeface="Carlito"/>
                <a:cs typeface="Carlito"/>
              </a:rPr>
              <a:t>She has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relationship with many publications </a:t>
            </a:r>
            <a:r>
              <a:rPr sz="1200" dirty="0">
                <a:latin typeface="Carlito"/>
                <a:cs typeface="Carlito"/>
              </a:rPr>
              <a:t>both </a:t>
            </a:r>
            <a:r>
              <a:rPr sz="1200" spc="10" dirty="0">
                <a:latin typeface="Carlito"/>
                <a:cs typeface="Carlito"/>
              </a:rPr>
              <a:t>in </a:t>
            </a:r>
            <a:r>
              <a:rPr sz="1200" spc="-5" dirty="0">
                <a:latin typeface="Carlito"/>
                <a:cs typeface="Carlito"/>
              </a:rPr>
              <a:t>the </a:t>
            </a:r>
            <a:r>
              <a:rPr sz="1200" dirty="0">
                <a:latin typeface="Carlito"/>
                <a:cs typeface="Carlito"/>
              </a:rPr>
              <a:t>press </a:t>
            </a:r>
            <a:r>
              <a:rPr sz="1200" spc="-5" dirty="0">
                <a:latin typeface="Carlito"/>
                <a:cs typeface="Carlito"/>
              </a:rPr>
              <a:t>and online FME will be  </a:t>
            </a:r>
            <a:r>
              <a:rPr sz="1200" dirty="0">
                <a:latin typeface="Carlito"/>
                <a:cs typeface="Carlito"/>
              </a:rPr>
              <a:t>featured in </a:t>
            </a:r>
            <a:r>
              <a:rPr sz="1200" spc="-5" dirty="0">
                <a:latin typeface="Carlito"/>
                <a:cs typeface="Carlito"/>
              </a:rPr>
              <a:t>Wordplay </a:t>
            </a:r>
            <a:r>
              <a:rPr sz="1200" dirty="0">
                <a:latin typeface="Carlito"/>
                <a:cs typeface="Carlito"/>
              </a:rPr>
              <a:t>Magazine, </a:t>
            </a:r>
            <a:r>
              <a:rPr sz="1200" spc="-5" dirty="0">
                <a:latin typeface="Carlito"/>
                <a:cs typeface="Carlito"/>
              </a:rPr>
              <a:t>Thatgrapejuice </a:t>
            </a:r>
            <a:r>
              <a:rPr sz="1200" dirty="0">
                <a:latin typeface="Carlito"/>
                <a:cs typeface="Carlito"/>
              </a:rPr>
              <a:t>(Blog), </a:t>
            </a:r>
            <a:r>
              <a:rPr sz="1200" spc="-10" dirty="0">
                <a:latin typeface="Carlito"/>
                <a:cs typeface="Carlito"/>
              </a:rPr>
              <a:t>The Voice </a:t>
            </a:r>
            <a:r>
              <a:rPr sz="1200" spc="-5" dirty="0">
                <a:latin typeface="Carlito"/>
                <a:cs typeface="Carlito"/>
              </a:rPr>
              <a:t>Newspaper </a:t>
            </a:r>
            <a:r>
              <a:rPr sz="1200" dirty="0">
                <a:latin typeface="Carlito"/>
                <a:cs typeface="Carlito"/>
              </a:rPr>
              <a:t>at</a:t>
            </a:r>
            <a:r>
              <a:rPr sz="1200" spc="9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present.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2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u="sng" spc="-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https://www.wordplaymagazine.com/blog-1/2021/3/23/fme-interview</a:t>
            </a:r>
            <a:r>
              <a:rPr sz="1200" spc="-5" dirty="0">
                <a:solidFill>
                  <a:srgbClr val="0462C1"/>
                </a:solidFill>
                <a:latin typeface="Carlito"/>
                <a:cs typeface="Carlito"/>
                <a:hlinkClick r:id="rId4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(Lindsay,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2021)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50">
              <a:latin typeface="Times New Roman"/>
              <a:cs typeface="Times New Roman"/>
            </a:endParaRPr>
          </a:p>
          <a:p>
            <a:pPr marL="12700" marR="36195">
              <a:lnSpc>
                <a:spcPct val="100699"/>
              </a:lnSpc>
            </a:pPr>
            <a:r>
              <a:rPr sz="1200" dirty="0">
                <a:latin typeface="Carlito"/>
                <a:cs typeface="Carlito"/>
              </a:rPr>
              <a:t>‘A </a:t>
            </a:r>
            <a:r>
              <a:rPr sz="1200" spc="-5" dirty="0">
                <a:latin typeface="Carlito"/>
                <a:cs typeface="Carlito"/>
              </a:rPr>
              <a:t>good music </a:t>
            </a:r>
            <a:r>
              <a:rPr sz="1200" dirty="0">
                <a:latin typeface="Carlito"/>
                <a:cs typeface="Carlito"/>
              </a:rPr>
              <a:t>PR is vital </a:t>
            </a:r>
            <a:r>
              <a:rPr sz="1200" spc="-5" dirty="0">
                <a:latin typeface="Carlito"/>
                <a:cs typeface="Carlito"/>
              </a:rPr>
              <a:t>for the marketing and promotion of new </a:t>
            </a:r>
            <a:r>
              <a:rPr sz="1200" dirty="0">
                <a:latin typeface="Carlito"/>
                <a:cs typeface="Carlito"/>
              </a:rPr>
              <a:t>releases </a:t>
            </a:r>
            <a:r>
              <a:rPr sz="1200" spc="-5" dirty="0">
                <a:latin typeface="Carlito"/>
                <a:cs typeface="Carlito"/>
              </a:rPr>
              <a:t>by solo musicians  and bands’ </a:t>
            </a:r>
            <a:r>
              <a:rPr sz="1200" spc="-5" dirty="0">
                <a:latin typeface="Times New Roman"/>
                <a:cs typeface="Times New Roman"/>
              </a:rPr>
              <a:t>(Musicians Union, </a:t>
            </a:r>
            <a:r>
              <a:rPr sz="1200" dirty="0">
                <a:latin typeface="Times New Roman"/>
                <a:cs typeface="Times New Roman"/>
              </a:rPr>
              <a:t>2020). </a:t>
            </a:r>
            <a:r>
              <a:rPr sz="1200" spc="-5" dirty="0">
                <a:latin typeface="Carlito"/>
                <a:cs typeface="Carlito"/>
              </a:rPr>
              <a:t>Her Fee will be included with </a:t>
            </a:r>
            <a:r>
              <a:rPr sz="1200" dirty="0">
                <a:latin typeface="Carlito"/>
                <a:cs typeface="Carlito"/>
              </a:rPr>
              <a:t>the </a:t>
            </a:r>
            <a:r>
              <a:rPr sz="1200" spc="-5" dirty="0">
                <a:latin typeface="Carlito"/>
                <a:cs typeface="Carlito"/>
              </a:rPr>
              <a:t>budget</a:t>
            </a:r>
            <a:r>
              <a:rPr sz="1200" spc="7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sheet.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3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25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</a:pPr>
            <a:r>
              <a:rPr sz="1200" spc="-80" dirty="0">
                <a:solidFill>
                  <a:srgbClr val="1F3762"/>
                </a:solidFill>
                <a:latin typeface="Arial"/>
                <a:cs typeface="Arial"/>
              </a:rPr>
              <a:t>Live</a:t>
            </a:r>
            <a:r>
              <a:rPr sz="1200" spc="-65" dirty="0">
                <a:solidFill>
                  <a:srgbClr val="1F3762"/>
                </a:solidFill>
                <a:latin typeface="Arial"/>
                <a:cs typeface="Arial"/>
              </a:rPr>
              <a:t> </a:t>
            </a:r>
            <a:r>
              <a:rPr sz="1200" spc="-85" dirty="0">
                <a:solidFill>
                  <a:srgbClr val="1F3762"/>
                </a:solidFill>
                <a:latin typeface="Arial"/>
                <a:cs typeface="Arial"/>
              </a:rPr>
              <a:t>Q&amp;A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01699"/>
              </a:lnSpc>
              <a:spcBef>
                <a:spcPts val="10"/>
              </a:spcBef>
            </a:pPr>
            <a:r>
              <a:rPr sz="1200" dirty="0">
                <a:latin typeface="Carlito"/>
                <a:cs typeface="Carlito"/>
              </a:rPr>
              <a:t>We </a:t>
            </a:r>
            <a:r>
              <a:rPr sz="1200" spc="-5" dirty="0">
                <a:latin typeface="Carlito"/>
                <a:cs typeface="Carlito"/>
              </a:rPr>
              <a:t>will run </a:t>
            </a:r>
            <a:r>
              <a:rPr sz="1200" dirty="0">
                <a:latin typeface="Carlito"/>
                <a:cs typeface="Carlito"/>
              </a:rPr>
              <a:t>Live </a:t>
            </a:r>
            <a:r>
              <a:rPr sz="1200" spc="-5" dirty="0">
                <a:latin typeface="Carlito"/>
                <a:cs typeface="Carlito"/>
              </a:rPr>
              <a:t>Q&amp;A’s on social media </a:t>
            </a:r>
            <a:r>
              <a:rPr sz="1200" dirty="0">
                <a:latin typeface="Carlito"/>
                <a:cs typeface="Carlito"/>
              </a:rPr>
              <a:t>advertising, via </a:t>
            </a:r>
            <a:r>
              <a:rPr sz="1200" spc="-5" dirty="0">
                <a:latin typeface="Carlito"/>
                <a:cs typeface="Carlito"/>
              </a:rPr>
              <a:t>social media these </a:t>
            </a:r>
            <a:r>
              <a:rPr sz="1200" dirty="0">
                <a:latin typeface="Carlito"/>
                <a:cs typeface="Carlito"/>
              </a:rPr>
              <a:t>lives </a:t>
            </a:r>
            <a:r>
              <a:rPr sz="1200" spc="-5" dirty="0">
                <a:latin typeface="Carlito"/>
                <a:cs typeface="Carlito"/>
              </a:rPr>
              <a:t>will be </a:t>
            </a:r>
            <a:r>
              <a:rPr sz="1200" dirty="0">
                <a:latin typeface="Carlito"/>
                <a:cs typeface="Carlito"/>
              </a:rPr>
              <a:t>set </a:t>
            </a:r>
            <a:r>
              <a:rPr sz="1200" spc="-5" dirty="0">
                <a:latin typeface="Carlito"/>
                <a:cs typeface="Carlito"/>
              </a:rPr>
              <a:t>up  </a:t>
            </a:r>
            <a:r>
              <a:rPr sz="1200" dirty="0">
                <a:latin typeface="Carlito"/>
                <a:cs typeface="Carlito"/>
              </a:rPr>
              <a:t>as </a:t>
            </a:r>
            <a:r>
              <a:rPr sz="1200" spc="-5" dirty="0">
                <a:latin typeface="Carlito"/>
                <a:cs typeface="Carlito"/>
              </a:rPr>
              <a:t>the </a:t>
            </a:r>
            <a:r>
              <a:rPr sz="1200" dirty="0">
                <a:latin typeface="Carlito"/>
                <a:cs typeface="Carlito"/>
              </a:rPr>
              <a:t>‘Man </a:t>
            </a:r>
            <a:r>
              <a:rPr sz="1200" spc="-5" dirty="0">
                <a:latin typeface="Carlito"/>
                <a:cs typeface="Carlito"/>
              </a:rPr>
              <a:t>behind the </a:t>
            </a:r>
            <a:r>
              <a:rPr sz="1200" dirty="0">
                <a:latin typeface="Carlito"/>
                <a:cs typeface="Carlito"/>
              </a:rPr>
              <a:t>Mask’ a </a:t>
            </a:r>
            <a:r>
              <a:rPr sz="1200" spc="-5" dirty="0">
                <a:latin typeface="Carlito"/>
                <a:cs typeface="Carlito"/>
              </a:rPr>
              <a:t>Q&amp;A </a:t>
            </a:r>
            <a:r>
              <a:rPr sz="1200" dirty="0">
                <a:latin typeface="Carlito"/>
                <a:cs typeface="Carlito"/>
              </a:rPr>
              <a:t>in </a:t>
            </a:r>
            <a:r>
              <a:rPr sz="1200" spc="-10" dirty="0">
                <a:latin typeface="Carlito"/>
                <a:cs typeface="Carlito"/>
              </a:rPr>
              <a:t>which </a:t>
            </a:r>
            <a:r>
              <a:rPr sz="1200" dirty="0">
                <a:latin typeface="Carlito"/>
                <a:cs typeface="Carlito"/>
              </a:rPr>
              <a:t>fans </a:t>
            </a:r>
            <a:r>
              <a:rPr sz="1200" spc="-5" dirty="0">
                <a:latin typeface="Carlito"/>
                <a:cs typeface="Carlito"/>
              </a:rPr>
              <a:t>can </a:t>
            </a:r>
            <a:r>
              <a:rPr sz="1200" dirty="0">
                <a:latin typeface="Carlito"/>
                <a:cs typeface="Carlito"/>
              </a:rPr>
              <a:t>ask </a:t>
            </a:r>
            <a:r>
              <a:rPr sz="1200" spc="-5" dirty="0">
                <a:latin typeface="Carlito"/>
                <a:cs typeface="Carlito"/>
              </a:rPr>
              <a:t>questions about </a:t>
            </a:r>
            <a:r>
              <a:rPr sz="1200" spc="-10" dirty="0">
                <a:latin typeface="Carlito"/>
                <a:cs typeface="Carlito"/>
              </a:rPr>
              <a:t>him, </a:t>
            </a:r>
            <a:r>
              <a:rPr sz="1200" spc="-5" dirty="0">
                <a:latin typeface="Carlito"/>
                <a:cs typeface="Carlito"/>
              </a:rPr>
              <a:t>the single  or music </a:t>
            </a:r>
            <a:r>
              <a:rPr sz="1200" dirty="0">
                <a:latin typeface="Carlito"/>
                <a:cs typeface="Carlito"/>
              </a:rPr>
              <a:t>related.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2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</a:pPr>
            <a:r>
              <a:rPr sz="1200" spc="-65" dirty="0">
                <a:solidFill>
                  <a:srgbClr val="1F3762"/>
                </a:solidFill>
                <a:latin typeface="Arial"/>
                <a:cs typeface="Arial"/>
              </a:rPr>
              <a:t>Performances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200" dirty="0">
                <a:latin typeface="Carlito"/>
                <a:cs typeface="Carlito"/>
              </a:rPr>
              <a:t>We </a:t>
            </a:r>
            <a:r>
              <a:rPr sz="1200" spc="-5" dirty="0">
                <a:latin typeface="Carlito"/>
                <a:cs typeface="Carlito"/>
              </a:rPr>
              <a:t>had performance’s scheduled thus </a:t>
            </a:r>
            <a:r>
              <a:rPr sz="1200" dirty="0">
                <a:latin typeface="Carlito"/>
                <a:cs typeface="Carlito"/>
              </a:rPr>
              <a:t>far for: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200">
              <a:latin typeface="Carlito"/>
              <a:cs typeface="Carlito"/>
            </a:endParaRPr>
          </a:p>
          <a:p>
            <a:pPr marL="12700" marR="107950">
              <a:lnSpc>
                <a:spcPct val="101499"/>
              </a:lnSpc>
            </a:pPr>
            <a:r>
              <a:rPr sz="1200" spc="-5" dirty="0">
                <a:latin typeface="Carlito"/>
                <a:cs typeface="Carlito"/>
              </a:rPr>
              <a:t>Fire </a:t>
            </a:r>
            <a:r>
              <a:rPr sz="1200" dirty="0">
                <a:latin typeface="Carlito"/>
                <a:cs typeface="Carlito"/>
              </a:rPr>
              <a:t>in </a:t>
            </a:r>
            <a:r>
              <a:rPr sz="1200" spc="-5" dirty="0">
                <a:latin typeface="Carlito"/>
                <a:cs typeface="Carlito"/>
              </a:rPr>
              <a:t>the </a:t>
            </a:r>
            <a:r>
              <a:rPr sz="1200" spc="-10" dirty="0">
                <a:latin typeface="Carlito"/>
                <a:cs typeface="Carlito"/>
              </a:rPr>
              <a:t>booth </a:t>
            </a:r>
            <a:r>
              <a:rPr sz="1200" dirty="0">
                <a:latin typeface="Carlito"/>
                <a:cs typeface="Carlito"/>
              </a:rPr>
              <a:t>- </a:t>
            </a:r>
            <a:r>
              <a:rPr sz="1200" spc="-5" dirty="0">
                <a:latin typeface="Carlito"/>
                <a:cs typeface="Carlito"/>
              </a:rPr>
              <a:t>is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golden opportunity for any </a:t>
            </a:r>
            <a:r>
              <a:rPr sz="1200" dirty="0">
                <a:latin typeface="Carlito"/>
                <a:cs typeface="Carlito"/>
              </a:rPr>
              <a:t>MC. It's a </a:t>
            </a:r>
            <a:r>
              <a:rPr sz="1200" spc="-10" dirty="0">
                <a:latin typeface="Carlito"/>
                <a:cs typeface="Carlito"/>
              </a:rPr>
              <a:t>chance </a:t>
            </a:r>
            <a:r>
              <a:rPr sz="1200" spc="-5" dirty="0">
                <a:latin typeface="Carlito"/>
                <a:cs typeface="Carlito"/>
              </a:rPr>
              <a:t>for </a:t>
            </a:r>
            <a:r>
              <a:rPr sz="1200" dirty="0">
                <a:latin typeface="Carlito"/>
                <a:cs typeface="Carlito"/>
              </a:rPr>
              <a:t>an </a:t>
            </a:r>
            <a:r>
              <a:rPr sz="1200" spc="-5" dirty="0">
                <a:latin typeface="Carlito"/>
                <a:cs typeface="Carlito"/>
              </a:rPr>
              <a:t>up-and-comer </a:t>
            </a:r>
            <a:r>
              <a:rPr sz="1200" dirty="0">
                <a:latin typeface="Carlito"/>
                <a:cs typeface="Carlito"/>
              </a:rPr>
              <a:t>to  grab </a:t>
            </a:r>
            <a:r>
              <a:rPr sz="1200" spc="-5" dirty="0">
                <a:latin typeface="Carlito"/>
                <a:cs typeface="Carlito"/>
              </a:rPr>
              <a:t>their seven minutes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impress or for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big </a:t>
            </a:r>
            <a:r>
              <a:rPr sz="1200" spc="-10" dirty="0">
                <a:latin typeface="Carlito"/>
                <a:cs typeface="Carlito"/>
              </a:rPr>
              <a:t>artist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prove they can still </a:t>
            </a:r>
            <a:r>
              <a:rPr sz="1200" spc="10" dirty="0">
                <a:latin typeface="Carlito"/>
                <a:cs typeface="Carlito"/>
              </a:rPr>
              <a:t>step </a:t>
            </a:r>
            <a:r>
              <a:rPr sz="1200" spc="-5" dirty="0">
                <a:latin typeface="Carlito"/>
                <a:cs typeface="Carlito"/>
              </a:rPr>
              <a:t>up and  </a:t>
            </a:r>
            <a:r>
              <a:rPr sz="1200" dirty="0">
                <a:latin typeface="Carlito"/>
                <a:cs typeface="Carlito"/>
              </a:rPr>
              <a:t>freestyle. </a:t>
            </a:r>
            <a:r>
              <a:rPr sz="1200" spc="-5" dirty="0">
                <a:latin typeface="Carlito"/>
                <a:cs typeface="Carlito"/>
              </a:rPr>
              <a:t>1Xtra </a:t>
            </a:r>
            <a:r>
              <a:rPr sz="1200" dirty="0">
                <a:latin typeface="Carlito"/>
                <a:cs typeface="Carlito"/>
              </a:rPr>
              <a:t>Rap </a:t>
            </a:r>
            <a:r>
              <a:rPr sz="1200" spc="-10" dirty="0">
                <a:latin typeface="Carlito"/>
                <a:cs typeface="Carlito"/>
              </a:rPr>
              <a:t>Show </a:t>
            </a:r>
            <a:r>
              <a:rPr sz="1200" dirty="0">
                <a:latin typeface="Carlito"/>
                <a:cs typeface="Carlito"/>
              </a:rPr>
              <a:t>legend </a:t>
            </a:r>
            <a:r>
              <a:rPr sz="1200" spc="-5" dirty="0">
                <a:latin typeface="Carlito"/>
                <a:cs typeface="Carlito"/>
              </a:rPr>
              <a:t>Charlie</a:t>
            </a:r>
            <a:r>
              <a:rPr sz="1200" spc="-4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Sloth</a:t>
            </a:r>
            <a:endParaRPr sz="1200">
              <a:latin typeface="Carlito"/>
              <a:cs typeface="Carlito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544826" y="914400"/>
            <a:ext cx="2466975" cy="245427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20</a:t>
            </a:fld>
            <a:endParaRPr dirty="0"/>
          </a:p>
        </p:txBody>
      </p:sp>
      <p:pic>
        <p:nvPicPr>
          <p:cNvPr id="5" name="Audio Recording 6 Apr 2021 at 17:15:24" descr="Audio Recording 6 Apr 2021 at 17:15:24">
            <a:hlinkClick r:id="" action="ppaction://media"/>
            <a:extLst>
              <a:ext uri="{FF2B5EF4-FFF2-40B4-BE49-F238E27FC236}">
                <a16:creationId xmlns:a16="http://schemas.microsoft.com/office/drawing/2014/main" id="{32666487-D7C9-894A-8C25-FBA2883CFA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224191" y="8318500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98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21</a:t>
            </a:fld>
            <a:endParaRPr dirty="0"/>
          </a:p>
        </p:txBody>
      </p:sp>
      <p:sp>
        <p:nvSpPr>
          <p:cNvPr id="2" name="object 2"/>
          <p:cNvSpPr txBox="1"/>
          <p:nvPr/>
        </p:nvSpPr>
        <p:spPr>
          <a:xfrm>
            <a:off x="902017" y="1079881"/>
            <a:ext cx="5622290" cy="1536065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 marR="201295">
              <a:lnSpc>
                <a:spcPct val="102400"/>
              </a:lnSpc>
              <a:spcBef>
                <a:spcPts val="65"/>
              </a:spcBef>
            </a:pPr>
            <a:r>
              <a:rPr sz="1200" spc="-5" dirty="0">
                <a:latin typeface="Carlito"/>
                <a:cs typeface="Carlito"/>
              </a:rPr>
              <a:t>Colors </a:t>
            </a:r>
            <a:r>
              <a:rPr sz="1200" dirty="0">
                <a:latin typeface="Carlito"/>
                <a:cs typeface="Carlito"/>
              </a:rPr>
              <a:t>- </a:t>
            </a:r>
            <a:r>
              <a:rPr sz="1200" spc="-5" dirty="0">
                <a:latin typeface="Carlito"/>
                <a:cs typeface="Carlito"/>
              </a:rPr>
              <a:t>COLORSXSTUDIOS </a:t>
            </a:r>
            <a:r>
              <a:rPr sz="1200" dirty="0">
                <a:latin typeface="Carlito"/>
                <a:cs typeface="Carlito"/>
              </a:rPr>
              <a:t>is a </a:t>
            </a:r>
            <a:r>
              <a:rPr sz="1200" spc="-10" dirty="0">
                <a:latin typeface="Carlito"/>
                <a:cs typeface="Carlito"/>
              </a:rPr>
              <a:t>unique </a:t>
            </a:r>
            <a:r>
              <a:rPr sz="1200" spc="-5" dirty="0">
                <a:latin typeface="Carlito"/>
                <a:cs typeface="Carlito"/>
              </a:rPr>
              <a:t>aesthetic music platform showcasing exceptional  talent </a:t>
            </a:r>
            <a:r>
              <a:rPr sz="1200" dirty="0">
                <a:latin typeface="Carlito"/>
                <a:cs typeface="Carlito"/>
              </a:rPr>
              <a:t>from </a:t>
            </a:r>
            <a:r>
              <a:rPr sz="1200" spc="-5" dirty="0">
                <a:latin typeface="Carlito"/>
                <a:cs typeface="Carlito"/>
              </a:rPr>
              <a:t>around the globe.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150">
              <a:latin typeface="Carlito"/>
              <a:cs typeface="Carlito"/>
            </a:endParaRPr>
          </a:p>
          <a:p>
            <a:pPr marL="12700" marR="5080">
              <a:lnSpc>
                <a:spcPct val="102400"/>
              </a:lnSpc>
              <a:spcBef>
                <a:spcPts val="5"/>
              </a:spcBef>
            </a:pPr>
            <a:r>
              <a:rPr sz="1200" dirty="0">
                <a:latin typeface="Carlito"/>
                <a:cs typeface="Carlito"/>
              </a:rPr>
              <a:t>We </a:t>
            </a:r>
            <a:r>
              <a:rPr sz="1200" spc="-10" dirty="0">
                <a:latin typeface="Carlito"/>
                <a:cs typeface="Carlito"/>
              </a:rPr>
              <a:t>would </a:t>
            </a:r>
            <a:r>
              <a:rPr sz="1200" spc="-5" dirty="0">
                <a:latin typeface="Carlito"/>
                <a:cs typeface="Carlito"/>
              </a:rPr>
              <a:t>be looking </a:t>
            </a:r>
            <a:r>
              <a:rPr sz="1200" dirty="0">
                <a:latin typeface="Carlito"/>
                <a:cs typeface="Carlito"/>
              </a:rPr>
              <a:t>to engage </a:t>
            </a:r>
            <a:r>
              <a:rPr sz="1200" spc="-5" dirty="0">
                <a:latin typeface="Carlito"/>
                <a:cs typeface="Carlito"/>
              </a:rPr>
              <a:t>further </a:t>
            </a:r>
            <a:r>
              <a:rPr sz="1200" spc="-10" dirty="0">
                <a:latin typeface="Carlito"/>
                <a:cs typeface="Carlito"/>
              </a:rPr>
              <a:t>down </a:t>
            </a:r>
            <a:r>
              <a:rPr sz="1200" spc="-5" dirty="0">
                <a:latin typeface="Carlito"/>
                <a:cs typeface="Carlito"/>
              </a:rPr>
              <a:t>into </a:t>
            </a:r>
            <a:r>
              <a:rPr sz="1200" dirty="0">
                <a:latin typeface="Carlito"/>
                <a:cs typeface="Carlito"/>
              </a:rPr>
              <a:t>the </a:t>
            </a:r>
            <a:r>
              <a:rPr sz="1200" spc="-5" dirty="0">
                <a:latin typeface="Carlito"/>
                <a:cs typeface="Carlito"/>
              </a:rPr>
              <a:t>album campaign </a:t>
            </a:r>
            <a:r>
              <a:rPr sz="1200" dirty="0">
                <a:latin typeface="Carlito"/>
                <a:cs typeface="Carlito"/>
              </a:rPr>
              <a:t>with </a:t>
            </a:r>
            <a:r>
              <a:rPr sz="1200" spc="-5" dirty="0">
                <a:latin typeface="Carlito"/>
                <a:cs typeface="Carlito"/>
              </a:rPr>
              <a:t>performances  on platforms such </a:t>
            </a:r>
            <a:r>
              <a:rPr sz="1200" dirty="0">
                <a:latin typeface="Carlito"/>
                <a:cs typeface="Carlito"/>
              </a:rPr>
              <a:t>as </a:t>
            </a:r>
            <a:r>
              <a:rPr sz="1200" spc="-5" dirty="0">
                <a:latin typeface="Carlito"/>
                <a:cs typeface="Carlito"/>
              </a:rPr>
              <a:t>BBC </a:t>
            </a:r>
            <a:r>
              <a:rPr sz="1200" dirty="0">
                <a:latin typeface="Carlito"/>
                <a:cs typeface="Carlito"/>
              </a:rPr>
              <a:t>Live</a:t>
            </a:r>
            <a:r>
              <a:rPr sz="1200" spc="3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Lounge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350">
              <a:latin typeface="Carlito"/>
              <a:cs typeface="Carlito"/>
            </a:endParaRPr>
          </a:p>
          <a:p>
            <a:pPr marL="82550">
              <a:lnSpc>
                <a:spcPct val="100000"/>
              </a:lnSpc>
            </a:pPr>
            <a:r>
              <a:rPr sz="1200" spc="-80" dirty="0">
                <a:solidFill>
                  <a:srgbClr val="1F3762"/>
                </a:solidFill>
                <a:latin typeface="Arial"/>
                <a:cs typeface="Arial"/>
              </a:rPr>
              <a:t>Post</a:t>
            </a:r>
            <a:r>
              <a:rPr sz="1200" spc="-65" dirty="0">
                <a:solidFill>
                  <a:srgbClr val="1F3762"/>
                </a:solidFill>
                <a:latin typeface="Arial"/>
                <a:cs typeface="Arial"/>
              </a:rPr>
              <a:t> </a:t>
            </a:r>
            <a:r>
              <a:rPr sz="1200" spc="-105" dirty="0">
                <a:solidFill>
                  <a:srgbClr val="1F3762"/>
                </a:solidFill>
                <a:latin typeface="Arial"/>
                <a:cs typeface="Arial"/>
              </a:rPr>
              <a:t>Release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05192" y="2613660"/>
          <a:ext cx="5740399" cy="281869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677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08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484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233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9881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19050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19050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19050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19050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6125">
                <a:tc>
                  <a:txBody>
                    <a:bodyPr/>
                    <a:lstStyle/>
                    <a:p>
                      <a:pPr marL="79375">
                        <a:lnSpc>
                          <a:spcPts val="1405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Content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 Update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91845" marR="280670" indent="-228600">
                        <a:lnSpc>
                          <a:spcPts val="1450"/>
                        </a:lnSpc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Album 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p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r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omo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ti</a:t>
                      </a:r>
                      <a:r>
                        <a:rPr sz="1200" spc="10" dirty="0">
                          <a:latin typeface="Carlito"/>
                          <a:cs typeface="Carlito"/>
                        </a:rPr>
                        <a:t>o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n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s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indent="-229235">
                        <a:lnSpc>
                          <a:spcPts val="1425"/>
                        </a:lnSpc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Paid</a:t>
                      </a:r>
                      <a:r>
                        <a:rPr sz="1200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ads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indent="-229235">
                        <a:lnSpc>
                          <a:spcPts val="1435"/>
                        </a:lnSpc>
                        <a:spcBef>
                          <a:spcPts val="10"/>
                        </a:spcBef>
                        <a:buChar char="-"/>
                        <a:tabLst>
                          <a:tab pos="791845" algn="l"/>
                          <a:tab pos="792480" algn="l"/>
                        </a:tabLst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Link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to</a:t>
                      </a:r>
                      <a:r>
                        <a:rPr sz="1200" spc="-4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reviews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Ongoing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8078">
                <a:tc>
                  <a:txBody>
                    <a:bodyPr/>
                    <a:lstStyle/>
                    <a:p>
                      <a:pPr marL="79375">
                        <a:lnSpc>
                          <a:spcPts val="1405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Post 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and</a:t>
                      </a:r>
                      <a:r>
                        <a:rPr sz="1200" b="1" spc="-2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Promote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375">
                        <a:lnSpc>
                          <a:spcPts val="1440"/>
                        </a:lnSpc>
                        <a:spcBef>
                          <a:spcPts val="35"/>
                        </a:spcBef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Video </a:t>
                      </a:r>
                      <a:r>
                        <a:rPr sz="1200" b="1" dirty="0">
                          <a:latin typeface="Carlito"/>
                          <a:cs typeface="Carlito"/>
                        </a:rPr>
                        <a:t>Content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247015" algn="ctr">
                        <a:lnSpc>
                          <a:spcPts val="1405"/>
                        </a:lnSpc>
                        <a:tabLst>
                          <a:tab pos="475615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-	All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Content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261620" algn="ctr">
                        <a:lnSpc>
                          <a:spcPts val="1440"/>
                        </a:lnSpc>
                        <a:spcBef>
                          <a:spcPts val="35"/>
                        </a:spcBef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thus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far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40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Ongoing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8800">
                <a:tc>
                  <a:txBody>
                    <a:bodyPr/>
                    <a:lstStyle/>
                    <a:p>
                      <a:pPr marL="79375">
                        <a:lnSpc>
                          <a:spcPts val="1375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Fan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 Engagement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63245">
                        <a:lnSpc>
                          <a:spcPts val="1375"/>
                        </a:lnSpc>
                        <a:tabLst>
                          <a:tab pos="791845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-	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Encourage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 marR="63500">
                        <a:lnSpc>
                          <a:spcPct val="100699"/>
                        </a:lnSpc>
                        <a:spcBef>
                          <a:spcPts val="25"/>
                        </a:spcBef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fans to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share  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mu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si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c</a:t>
                      </a:r>
                      <a:r>
                        <a:rPr sz="1200" spc="10" dirty="0">
                          <a:latin typeface="Carlito"/>
                          <a:cs typeface="Carlito"/>
                        </a:rPr>
                        <a:t>/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con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te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n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t.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137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Ongoing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2228">
                <a:tc>
                  <a:txBody>
                    <a:bodyPr/>
                    <a:lstStyle/>
                    <a:p>
                      <a:pPr marL="79375">
                        <a:lnSpc>
                          <a:spcPts val="1405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Press/Thank</a:t>
                      </a:r>
                      <a:r>
                        <a:rPr sz="1200" b="1" spc="-4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dirty="0">
                          <a:latin typeface="Carlito"/>
                          <a:cs typeface="Carlito"/>
                        </a:rPr>
                        <a:t>you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91845" marR="407670" indent="-228600">
                        <a:lnSpc>
                          <a:spcPts val="1450"/>
                        </a:lnSpc>
                        <a:tabLst>
                          <a:tab pos="791845" algn="l"/>
                        </a:tabLst>
                      </a:pPr>
                      <a:r>
                        <a:rPr sz="1200" dirty="0">
                          <a:latin typeface="Carlito"/>
                          <a:cs typeface="Carlito"/>
                        </a:rPr>
                        <a:t>-	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G</a:t>
                      </a:r>
                      <a:r>
                        <a:rPr sz="1200" spc="5" dirty="0">
                          <a:latin typeface="Carlito"/>
                          <a:cs typeface="Carlito"/>
                        </a:rPr>
                        <a:t>r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ati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t</a:t>
                      </a:r>
                      <a:r>
                        <a:rPr sz="1200" spc="-10" dirty="0">
                          <a:latin typeface="Carlito"/>
                          <a:cs typeface="Carlito"/>
                        </a:rPr>
                        <a:t>ud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e  </a:t>
                      </a:r>
                      <a:r>
                        <a:rPr sz="1200" spc="-5" dirty="0">
                          <a:latin typeface="Carlito"/>
                          <a:cs typeface="Carlito"/>
                        </a:rPr>
                        <a:t>towards</a:t>
                      </a:r>
                      <a:endParaRPr sz="1200">
                        <a:latin typeface="Carlito"/>
                        <a:cs typeface="Carlito"/>
                      </a:endParaRPr>
                    </a:p>
                    <a:p>
                      <a:pPr marL="791845">
                        <a:lnSpc>
                          <a:spcPts val="1425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publications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197485">
                        <a:lnSpc>
                          <a:spcPts val="145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One Month</a:t>
                      </a:r>
                      <a:r>
                        <a:rPr sz="1200" spc="-7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after  release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4650">
                <a:tc>
                  <a:txBody>
                    <a:bodyPr/>
                    <a:lstStyle/>
                    <a:p>
                      <a:pPr marL="79375" marR="186690">
                        <a:lnSpc>
                          <a:spcPts val="1450"/>
                        </a:lnSpc>
                      </a:pPr>
                      <a:r>
                        <a:rPr sz="1200" b="1" dirty="0">
                          <a:latin typeface="Carlito"/>
                          <a:cs typeface="Carlito"/>
                        </a:rPr>
                        <a:t>Spotlight to</a:t>
                      </a:r>
                      <a:r>
                        <a:rPr sz="1200" b="1" spc="-10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b="1" spc="-5" dirty="0">
                          <a:latin typeface="Carlito"/>
                          <a:cs typeface="Carlito"/>
                        </a:rPr>
                        <a:t>book  </a:t>
                      </a:r>
                      <a:r>
                        <a:rPr sz="1200" b="1" dirty="0">
                          <a:latin typeface="Carlito"/>
                          <a:cs typeface="Carlito"/>
                        </a:rPr>
                        <a:t>shows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R w="3175">
                      <a:solidFill>
                        <a:srgbClr val="666666"/>
                      </a:solidFill>
                      <a:prstDash val="solid"/>
                    </a:lnR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97485">
                        <a:lnSpc>
                          <a:spcPts val="145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One Month</a:t>
                      </a:r>
                      <a:r>
                        <a:rPr sz="1200" spc="-7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dirty="0">
                          <a:latin typeface="Carlito"/>
                          <a:cs typeface="Carlito"/>
                        </a:rPr>
                        <a:t>after  release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3175">
                      <a:solidFill>
                        <a:srgbClr val="666666"/>
                      </a:solidFill>
                      <a:prstDash val="solid"/>
                    </a:lnL>
                    <a:lnT w="3175">
                      <a:solidFill>
                        <a:srgbClr val="666666"/>
                      </a:solidFill>
                      <a:prstDash val="solid"/>
                    </a:lnT>
                    <a:lnB w="3175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02017" y="5633973"/>
            <a:ext cx="5751195" cy="3947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5" dirty="0">
                <a:solidFill>
                  <a:srgbClr val="1F3762"/>
                </a:solidFill>
                <a:latin typeface="Arial"/>
                <a:cs typeface="Arial"/>
              </a:rPr>
              <a:t>Touring</a:t>
            </a:r>
            <a:endParaRPr sz="1200">
              <a:latin typeface="Arial"/>
              <a:cs typeface="Arial"/>
            </a:endParaRPr>
          </a:p>
          <a:p>
            <a:pPr marL="12700" marR="125095">
              <a:lnSpc>
                <a:spcPct val="101899"/>
              </a:lnSpc>
              <a:spcBef>
                <a:spcPts val="10"/>
              </a:spcBef>
            </a:pPr>
            <a:r>
              <a:rPr sz="1200" spc="-5" dirty="0">
                <a:latin typeface="Carlito"/>
                <a:cs typeface="Carlito"/>
              </a:rPr>
              <a:t>FME getting attention </a:t>
            </a:r>
            <a:r>
              <a:rPr sz="1200" dirty="0">
                <a:latin typeface="Carlito"/>
                <a:cs typeface="Carlito"/>
              </a:rPr>
              <a:t>from </a:t>
            </a:r>
            <a:r>
              <a:rPr sz="1200" spc="-5" dirty="0">
                <a:latin typeface="Carlito"/>
                <a:cs typeface="Carlito"/>
              </a:rPr>
              <a:t>the </a:t>
            </a:r>
            <a:r>
              <a:rPr sz="1200" dirty="0">
                <a:latin typeface="Carlito"/>
                <a:cs typeface="Carlito"/>
              </a:rPr>
              <a:t>release </a:t>
            </a:r>
            <a:r>
              <a:rPr sz="1200" spc="-5" dirty="0">
                <a:latin typeface="Carlito"/>
                <a:cs typeface="Carlito"/>
              </a:rPr>
              <a:t>of his single </a:t>
            </a:r>
            <a:r>
              <a:rPr sz="1200" spc="-15" dirty="0">
                <a:latin typeface="Carlito"/>
                <a:cs typeface="Carlito"/>
              </a:rPr>
              <a:t>is </a:t>
            </a:r>
            <a:r>
              <a:rPr sz="1200" spc="-10" dirty="0">
                <a:latin typeface="Carlito"/>
                <a:cs typeface="Carlito"/>
              </a:rPr>
              <a:t>now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brilliant time </a:t>
            </a:r>
            <a:r>
              <a:rPr sz="1200" dirty="0">
                <a:latin typeface="Carlito"/>
                <a:cs typeface="Carlito"/>
              </a:rPr>
              <a:t>to pitch </a:t>
            </a:r>
            <a:r>
              <a:rPr sz="1200" spc="-5" dirty="0">
                <a:latin typeface="Carlito"/>
                <a:cs typeface="Carlito"/>
              </a:rPr>
              <a:t>him and  his music </a:t>
            </a:r>
            <a:r>
              <a:rPr sz="1200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promotor, </a:t>
            </a:r>
            <a:r>
              <a:rPr sz="1200" dirty="0">
                <a:latin typeface="Carlito"/>
                <a:cs typeface="Carlito"/>
              </a:rPr>
              <a:t>agents </a:t>
            </a:r>
            <a:r>
              <a:rPr sz="1200" spc="-5" dirty="0">
                <a:latin typeface="Carlito"/>
                <a:cs typeface="Carlito"/>
              </a:rPr>
              <a:t>and other musicians for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new </a:t>
            </a:r>
            <a:r>
              <a:rPr sz="1200" dirty="0">
                <a:latin typeface="Carlito"/>
                <a:cs typeface="Carlito"/>
              </a:rPr>
              <a:t>artist like </a:t>
            </a:r>
            <a:r>
              <a:rPr sz="1200" spc="-5" dirty="0">
                <a:latin typeface="Carlito"/>
                <a:cs typeface="Carlito"/>
              </a:rPr>
              <a:t>him </a:t>
            </a:r>
            <a:r>
              <a:rPr sz="1200" dirty="0">
                <a:latin typeface="Carlito"/>
                <a:cs typeface="Carlito"/>
              </a:rPr>
              <a:t>he’d </a:t>
            </a:r>
            <a:r>
              <a:rPr sz="1200" spc="-5" dirty="0">
                <a:latin typeface="Carlito"/>
                <a:cs typeface="Carlito"/>
              </a:rPr>
              <a:t>benefit  </a:t>
            </a:r>
            <a:r>
              <a:rPr sz="1200" dirty="0">
                <a:latin typeface="Carlito"/>
                <a:cs typeface="Carlito"/>
              </a:rPr>
              <a:t>from </a:t>
            </a:r>
            <a:r>
              <a:rPr sz="1200" spc="-5" dirty="0">
                <a:latin typeface="Carlito"/>
                <a:cs typeface="Carlito"/>
              </a:rPr>
              <a:t>being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support </a:t>
            </a:r>
            <a:r>
              <a:rPr sz="1200" dirty="0">
                <a:latin typeface="Carlito"/>
                <a:cs typeface="Carlito"/>
              </a:rPr>
              <a:t>artist </a:t>
            </a:r>
            <a:r>
              <a:rPr sz="1200" spc="-5" dirty="0">
                <a:latin typeface="Carlito"/>
                <a:cs typeface="Carlito"/>
              </a:rPr>
              <a:t>for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bigger act. </a:t>
            </a:r>
            <a:r>
              <a:rPr sz="1200" dirty="0">
                <a:latin typeface="Carlito"/>
                <a:cs typeface="Carlito"/>
              </a:rPr>
              <a:t>I </a:t>
            </a:r>
            <a:r>
              <a:rPr sz="1200" spc="-5" dirty="0">
                <a:latin typeface="Carlito"/>
                <a:cs typeface="Carlito"/>
              </a:rPr>
              <a:t>think </a:t>
            </a:r>
            <a:r>
              <a:rPr sz="1200" spc="-10" dirty="0">
                <a:latin typeface="Carlito"/>
                <a:cs typeface="Carlito"/>
              </a:rPr>
              <a:t>across </a:t>
            </a:r>
            <a:r>
              <a:rPr sz="1200" spc="-5" dirty="0">
                <a:latin typeface="Carlito"/>
                <a:cs typeface="Carlito"/>
              </a:rPr>
              <a:t>the </a:t>
            </a:r>
            <a:r>
              <a:rPr sz="1200" dirty="0">
                <a:latin typeface="Carlito"/>
                <a:cs typeface="Carlito"/>
              </a:rPr>
              <a:t>festival </a:t>
            </a:r>
            <a:r>
              <a:rPr sz="1200" spc="-5" dirty="0">
                <a:latin typeface="Carlito"/>
                <a:cs typeface="Carlito"/>
              </a:rPr>
              <a:t>season he’d be fitting  within </a:t>
            </a:r>
            <a:r>
              <a:rPr sz="1200" dirty="0">
                <a:latin typeface="Carlito"/>
                <a:cs typeface="Carlito"/>
              </a:rPr>
              <a:t>festivals </a:t>
            </a:r>
            <a:r>
              <a:rPr sz="1200" spc="-5" dirty="0">
                <a:latin typeface="Carlito"/>
                <a:cs typeface="Carlito"/>
              </a:rPr>
              <a:t>such</a:t>
            </a:r>
            <a:r>
              <a:rPr sz="1200" spc="1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as</a:t>
            </a:r>
            <a:endParaRPr sz="1200">
              <a:latin typeface="Carlito"/>
              <a:cs typeface="Carlito"/>
            </a:endParaRPr>
          </a:p>
          <a:p>
            <a:pPr marL="1842135">
              <a:lnSpc>
                <a:spcPct val="100000"/>
              </a:lnSpc>
              <a:spcBef>
                <a:spcPts val="10"/>
              </a:spcBef>
            </a:pPr>
            <a:r>
              <a:rPr sz="1200" dirty="0">
                <a:latin typeface="Carlito"/>
                <a:cs typeface="Carlito"/>
              </a:rPr>
              <a:t>Wireless </a:t>
            </a:r>
            <a:r>
              <a:rPr sz="1200" spc="-5" dirty="0">
                <a:latin typeface="Carlito"/>
                <a:cs typeface="Carlito"/>
              </a:rPr>
              <a:t>Festival</a:t>
            </a:r>
            <a:endParaRPr sz="1200">
              <a:latin typeface="Carlito"/>
              <a:cs typeface="Carlito"/>
            </a:endParaRPr>
          </a:p>
          <a:p>
            <a:pPr marL="1842135" marR="2526665">
              <a:lnSpc>
                <a:spcPts val="1480"/>
              </a:lnSpc>
              <a:spcBef>
                <a:spcPts val="50"/>
              </a:spcBef>
            </a:pPr>
            <a:r>
              <a:rPr sz="1200" dirty="0">
                <a:latin typeface="Carlito"/>
                <a:cs typeface="Carlito"/>
              </a:rPr>
              <a:t>All </a:t>
            </a:r>
            <a:r>
              <a:rPr sz="1200" spc="-5" dirty="0">
                <a:latin typeface="Carlito"/>
                <a:cs typeface="Carlito"/>
              </a:rPr>
              <a:t>Points East Festival  </a:t>
            </a:r>
            <a:r>
              <a:rPr sz="1200" dirty="0">
                <a:latin typeface="Carlito"/>
                <a:cs typeface="Carlito"/>
              </a:rPr>
              <a:t>Weare </a:t>
            </a:r>
            <a:r>
              <a:rPr sz="1200" spc="-5" dirty="0">
                <a:latin typeface="Carlito"/>
                <a:cs typeface="Carlito"/>
              </a:rPr>
              <a:t>Festival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150">
              <a:latin typeface="Carlito"/>
              <a:cs typeface="Carlito"/>
            </a:endParaRPr>
          </a:p>
          <a:p>
            <a:pPr marL="12700" marR="137160" algn="just">
              <a:lnSpc>
                <a:spcPct val="101600"/>
              </a:lnSpc>
            </a:pPr>
            <a:r>
              <a:rPr sz="1200" spc="-5" dirty="0">
                <a:latin typeface="Carlito"/>
                <a:cs typeface="Carlito"/>
              </a:rPr>
              <a:t>This </a:t>
            </a:r>
            <a:r>
              <a:rPr sz="1200" spc="-10" dirty="0">
                <a:latin typeface="Carlito"/>
                <a:cs typeface="Carlito"/>
              </a:rPr>
              <a:t>would </a:t>
            </a:r>
            <a:r>
              <a:rPr sz="1200" spc="-5" dirty="0">
                <a:latin typeface="Carlito"/>
                <a:cs typeface="Carlito"/>
              </a:rPr>
              <a:t>be </a:t>
            </a:r>
            <a:r>
              <a:rPr sz="1200" dirty="0">
                <a:latin typeface="Carlito"/>
                <a:cs typeface="Carlito"/>
              </a:rPr>
              <a:t>a </a:t>
            </a:r>
            <a:r>
              <a:rPr sz="1200" spc="-5" dirty="0">
                <a:latin typeface="Carlito"/>
                <a:cs typeface="Carlito"/>
              </a:rPr>
              <a:t>good learning curve for him </a:t>
            </a:r>
            <a:r>
              <a:rPr sz="1200" dirty="0">
                <a:latin typeface="Carlito"/>
                <a:cs typeface="Carlito"/>
              </a:rPr>
              <a:t>also to </a:t>
            </a:r>
            <a:r>
              <a:rPr sz="1200" spc="-5" dirty="0">
                <a:latin typeface="Carlito"/>
                <a:cs typeface="Carlito"/>
              </a:rPr>
              <a:t>build up his stamina for future touring  and headlining shows for European </a:t>
            </a:r>
            <a:r>
              <a:rPr sz="1200" spc="5" dirty="0">
                <a:latin typeface="Carlito"/>
                <a:cs typeface="Carlito"/>
              </a:rPr>
              <a:t>and </a:t>
            </a:r>
            <a:r>
              <a:rPr sz="1200" spc="-5" dirty="0">
                <a:latin typeface="Carlito"/>
                <a:cs typeface="Carlito"/>
              </a:rPr>
              <a:t>international </a:t>
            </a:r>
            <a:r>
              <a:rPr sz="1200" spc="-10" dirty="0">
                <a:latin typeface="Carlito"/>
                <a:cs typeface="Carlito"/>
              </a:rPr>
              <a:t>shows </a:t>
            </a:r>
            <a:r>
              <a:rPr sz="1200" dirty="0">
                <a:latin typeface="Carlito"/>
                <a:cs typeface="Carlito"/>
              </a:rPr>
              <a:t>later </a:t>
            </a:r>
            <a:r>
              <a:rPr sz="1200" spc="-10" dirty="0">
                <a:latin typeface="Carlito"/>
                <a:cs typeface="Carlito"/>
              </a:rPr>
              <a:t>on. </a:t>
            </a:r>
            <a:r>
              <a:rPr sz="1200" spc="-5" dirty="0">
                <a:latin typeface="Carlito"/>
                <a:cs typeface="Carlito"/>
              </a:rPr>
              <a:t>Performing </a:t>
            </a:r>
            <a:r>
              <a:rPr sz="1200" dirty="0">
                <a:latin typeface="Carlito"/>
                <a:cs typeface="Carlito"/>
              </a:rPr>
              <a:t>live gives  an </a:t>
            </a:r>
            <a:r>
              <a:rPr sz="1200" spc="-5" dirty="0">
                <a:latin typeface="Carlito"/>
                <a:cs typeface="Carlito"/>
              </a:rPr>
              <a:t>added </a:t>
            </a:r>
            <a:r>
              <a:rPr sz="1200" dirty="0">
                <a:latin typeface="Carlito"/>
                <a:cs typeface="Carlito"/>
              </a:rPr>
              <a:t>layer to </a:t>
            </a:r>
            <a:r>
              <a:rPr sz="1200" spc="-5" dirty="0">
                <a:latin typeface="Carlito"/>
                <a:cs typeface="Carlito"/>
              </a:rPr>
              <a:t>your </a:t>
            </a:r>
            <a:r>
              <a:rPr sz="1200" dirty="0">
                <a:latin typeface="Carlito"/>
                <a:cs typeface="Carlito"/>
              </a:rPr>
              <a:t>artistry </a:t>
            </a:r>
            <a:r>
              <a:rPr sz="1200" spc="-5" dirty="0">
                <a:latin typeface="Carlito"/>
                <a:cs typeface="Carlito"/>
              </a:rPr>
              <a:t>and allows for you </a:t>
            </a:r>
            <a:r>
              <a:rPr sz="1200" dirty="0">
                <a:latin typeface="Carlito"/>
                <a:cs typeface="Carlito"/>
              </a:rPr>
              <a:t>to engage </a:t>
            </a:r>
            <a:r>
              <a:rPr sz="1200" spc="-5" dirty="0">
                <a:latin typeface="Carlito"/>
                <a:cs typeface="Carlito"/>
              </a:rPr>
              <a:t>with </a:t>
            </a:r>
            <a:r>
              <a:rPr sz="1200" dirty="0">
                <a:latin typeface="Carlito"/>
                <a:cs typeface="Carlito"/>
              </a:rPr>
              <a:t>fans</a:t>
            </a:r>
            <a:r>
              <a:rPr sz="1200" spc="6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instantaneously.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2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Carlito"/>
                <a:cs typeface="Carlito"/>
              </a:rPr>
              <a:t>Marketing </a:t>
            </a:r>
            <a:r>
              <a:rPr sz="1200" b="1" dirty="0">
                <a:latin typeface="Carlito"/>
                <a:cs typeface="Carlito"/>
              </a:rPr>
              <a:t>Plan </a:t>
            </a:r>
            <a:r>
              <a:rPr sz="1200" b="1" spc="-5" dirty="0">
                <a:latin typeface="Carlito"/>
                <a:cs typeface="Carlito"/>
              </a:rPr>
              <a:t>for </a:t>
            </a:r>
            <a:r>
              <a:rPr sz="1200" b="1" spc="5" dirty="0">
                <a:latin typeface="Carlito"/>
                <a:cs typeface="Carlito"/>
              </a:rPr>
              <a:t>the</a:t>
            </a:r>
            <a:r>
              <a:rPr sz="1200" b="1" spc="-70" dirty="0">
                <a:latin typeface="Carlito"/>
                <a:cs typeface="Carlito"/>
              </a:rPr>
              <a:t> </a:t>
            </a:r>
            <a:r>
              <a:rPr sz="1200" b="1" dirty="0">
                <a:latin typeface="Carlito"/>
                <a:cs typeface="Carlito"/>
              </a:rPr>
              <a:t>Tour</a:t>
            </a:r>
            <a:endParaRPr sz="1200">
              <a:latin typeface="Carlito"/>
              <a:cs typeface="Carlito"/>
            </a:endParaRPr>
          </a:p>
          <a:p>
            <a:pPr marL="469900" marR="5080" indent="-228600">
              <a:lnSpc>
                <a:spcPct val="101600"/>
              </a:lnSpc>
              <a:spcBef>
                <a:spcPts val="60"/>
              </a:spcBef>
              <a:buFont typeface="Symbol"/>
              <a:buChar char=""/>
              <a:tabLst>
                <a:tab pos="469900" algn="l"/>
                <a:tab pos="470534" algn="l"/>
              </a:tabLst>
            </a:pPr>
            <a:r>
              <a:rPr sz="1200" spc="-5" dirty="0">
                <a:latin typeface="Carlito"/>
                <a:cs typeface="Carlito"/>
              </a:rPr>
              <a:t>Identify the location where the tour will happen. </a:t>
            </a:r>
            <a:r>
              <a:rPr sz="1200" spc="5" dirty="0">
                <a:latin typeface="Carlito"/>
                <a:cs typeface="Carlito"/>
              </a:rPr>
              <a:t>This </a:t>
            </a:r>
            <a:r>
              <a:rPr sz="1200" spc="-5" dirty="0">
                <a:latin typeface="Carlito"/>
                <a:cs typeface="Carlito"/>
              </a:rPr>
              <a:t>can be </a:t>
            </a:r>
            <a:r>
              <a:rPr sz="1200" spc="-10" dirty="0">
                <a:latin typeface="Carlito"/>
                <a:cs typeface="Carlito"/>
              </a:rPr>
              <a:t>done </a:t>
            </a:r>
            <a:r>
              <a:rPr sz="1200" spc="-5" dirty="0">
                <a:latin typeface="Carlito"/>
                <a:cs typeface="Carlito"/>
              </a:rPr>
              <a:t>by analyzing  </a:t>
            </a:r>
            <a:r>
              <a:rPr sz="1200" dirty="0">
                <a:latin typeface="Carlito"/>
                <a:cs typeface="Carlito"/>
              </a:rPr>
              <a:t>different </a:t>
            </a:r>
            <a:r>
              <a:rPr sz="1200" spc="-5" dirty="0">
                <a:latin typeface="Carlito"/>
                <a:cs typeface="Carlito"/>
              </a:rPr>
              <a:t>locations </a:t>
            </a:r>
            <a:r>
              <a:rPr sz="1200" dirty="0">
                <a:latin typeface="Carlito"/>
                <a:cs typeface="Carlito"/>
              </a:rPr>
              <a:t>in </a:t>
            </a:r>
            <a:r>
              <a:rPr sz="1200" spc="-10" dirty="0">
                <a:latin typeface="Carlito"/>
                <a:cs typeface="Carlito"/>
              </a:rPr>
              <a:t>which </a:t>
            </a:r>
            <a:r>
              <a:rPr sz="1200" spc="-5" dirty="0">
                <a:latin typeface="Carlito"/>
                <a:cs typeface="Carlito"/>
              </a:rPr>
              <a:t>the </a:t>
            </a:r>
            <a:r>
              <a:rPr sz="1200" dirty="0">
                <a:latin typeface="Carlito"/>
                <a:cs typeface="Carlito"/>
              </a:rPr>
              <a:t>genre </a:t>
            </a:r>
            <a:r>
              <a:rPr sz="1200" spc="-5" dirty="0">
                <a:latin typeface="Carlito"/>
                <a:cs typeface="Carlito"/>
              </a:rPr>
              <a:t>of music </a:t>
            </a:r>
            <a:r>
              <a:rPr sz="1200" dirty="0">
                <a:latin typeface="Carlito"/>
                <a:cs typeface="Carlito"/>
              </a:rPr>
              <a:t>is </a:t>
            </a:r>
            <a:r>
              <a:rPr sz="1200" spc="-5" dirty="0">
                <a:latin typeface="Carlito"/>
                <a:cs typeface="Carlito"/>
              </a:rPr>
              <a:t>heavily influenced or using analytics  </a:t>
            </a:r>
            <a:r>
              <a:rPr sz="1200" dirty="0">
                <a:latin typeface="Carlito"/>
                <a:cs typeface="Carlito"/>
              </a:rPr>
              <a:t>from </a:t>
            </a:r>
            <a:r>
              <a:rPr sz="1200" spc="-5" dirty="0">
                <a:latin typeface="Carlito"/>
                <a:cs typeface="Carlito"/>
              </a:rPr>
              <a:t>streaming services </a:t>
            </a:r>
            <a:r>
              <a:rPr sz="1200" dirty="0">
                <a:latin typeface="Carlito"/>
                <a:cs typeface="Carlito"/>
              </a:rPr>
              <a:t>to see </a:t>
            </a:r>
            <a:r>
              <a:rPr sz="1200" spc="-5" dirty="0">
                <a:latin typeface="Carlito"/>
                <a:cs typeface="Carlito"/>
              </a:rPr>
              <a:t>where high numbers of streams</a:t>
            </a:r>
            <a:r>
              <a:rPr sz="1200" spc="2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are.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Symbol"/>
              <a:buChar char=""/>
            </a:pPr>
            <a:endParaRPr sz="1250">
              <a:latin typeface="Carlito"/>
              <a:cs typeface="Carlito"/>
            </a:endParaRPr>
          </a:p>
          <a:p>
            <a:pPr marL="469900" marR="280035" indent="-228600">
              <a:lnSpc>
                <a:spcPct val="100000"/>
              </a:lnSpc>
              <a:buFont typeface="Symbol"/>
              <a:buChar char=""/>
              <a:tabLst>
                <a:tab pos="469900" algn="l"/>
                <a:tab pos="470534" algn="l"/>
              </a:tabLst>
            </a:pPr>
            <a:r>
              <a:rPr sz="1200" spc="-5" dirty="0">
                <a:latin typeface="Carlito"/>
                <a:cs typeface="Carlito"/>
              </a:rPr>
              <a:t>Group the </a:t>
            </a:r>
            <a:r>
              <a:rPr sz="1200" dirty="0">
                <a:latin typeface="Carlito"/>
                <a:cs typeface="Carlito"/>
              </a:rPr>
              <a:t>given </a:t>
            </a:r>
            <a:r>
              <a:rPr sz="1200" spc="-5" dirty="0">
                <a:latin typeface="Carlito"/>
                <a:cs typeface="Carlito"/>
              </a:rPr>
              <a:t>Strategy of </a:t>
            </a:r>
            <a:r>
              <a:rPr sz="1200" spc="-10" dirty="0">
                <a:latin typeface="Carlito"/>
                <a:cs typeface="Carlito"/>
              </a:rPr>
              <a:t>determine how </a:t>
            </a:r>
            <a:r>
              <a:rPr sz="1200" spc="-5" dirty="0">
                <a:latin typeface="Carlito"/>
                <a:cs typeface="Carlito"/>
              </a:rPr>
              <a:t>we will conduct the tour </a:t>
            </a:r>
            <a:r>
              <a:rPr sz="1200" dirty="0">
                <a:latin typeface="Carlito"/>
                <a:cs typeface="Carlito"/>
              </a:rPr>
              <a:t>from </a:t>
            </a:r>
            <a:r>
              <a:rPr sz="1200" spc="-5" dirty="0">
                <a:latin typeface="Carlito"/>
                <a:cs typeface="Carlito"/>
              </a:rPr>
              <a:t>city </a:t>
            </a:r>
            <a:r>
              <a:rPr sz="1200" dirty="0">
                <a:latin typeface="Carlito"/>
                <a:cs typeface="Carlito"/>
              </a:rPr>
              <a:t>to  </a:t>
            </a:r>
            <a:r>
              <a:rPr sz="1200" spc="-5" dirty="0">
                <a:latin typeface="Carlito"/>
                <a:cs typeface="Carlito"/>
              </a:rPr>
              <a:t>city.</a:t>
            </a:r>
            <a:endParaRPr sz="1200">
              <a:latin typeface="Carlito"/>
              <a:cs typeface="Carlito"/>
            </a:endParaRPr>
          </a:p>
        </p:txBody>
      </p:sp>
      <p:pic>
        <p:nvPicPr>
          <p:cNvPr id="8" name="Audio Recording 6 Apr 2021 at 17:17:31" descr="Audio Recording 6 Apr 2021 at 17:17:31">
            <a:hlinkClick r:id="" action="ppaction://media"/>
            <a:extLst>
              <a:ext uri="{FF2B5EF4-FFF2-40B4-BE49-F238E27FC236}">
                <a16:creationId xmlns:a16="http://schemas.microsoft.com/office/drawing/2014/main" id="{9DE1B6B7-047C-DB4B-9D3C-2D42909C9E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11607" y="8800719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16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22</a:t>
            </a:fld>
            <a:endParaRPr dirty="0"/>
          </a:p>
        </p:txBody>
      </p:sp>
      <p:sp>
        <p:nvSpPr>
          <p:cNvPr id="2" name="object 2"/>
          <p:cNvSpPr txBox="1"/>
          <p:nvPr/>
        </p:nvSpPr>
        <p:spPr>
          <a:xfrm>
            <a:off x="902017" y="902081"/>
            <a:ext cx="5625465" cy="980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indent="-229235">
              <a:lnSpc>
                <a:spcPct val="100000"/>
              </a:lnSpc>
              <a:spcBef>
                <a:spcPts val="100"/>
              </a:spcBef>
              <a:buFont typeface="Symbol"/>
              <a:buChar char=""/>
              <a:tabLst>
                <a:tab pos="469900" algn="l"/>
                <a:tab pos="470534" algn="l"/>
              </a:tabLst>
            </a:pPr>
            <a:r>
              <a:rPr sz="1200" spc="-5" dirty="0">
                <a:latin typeface="Carlito"/>
                <a:cs typeface="Carlito"/>
              </a:rPr>
              <a:t>Advertising the tour </a:t>
            </a:r>
            <a:r>
              <a:rPr sz="1200" dirty="0">
                <a:latin typeface="Carlito"/>
                <a:cs typeface="Carlito"/>
              </a:rPr>
              <a:t>in </a:t>
            </a:r>
            <a:r>
              <a:rPr sz="1200" spc="-5" dirty="0">
                <a:latin typeface="Carlito"/>
                <a:cs typeface="Carlito"/>
              </a:rPr>
              <a:t>specific locations with the </a:t>
            </a:r>
            <a:r>
              <a:rPr sz="1200" dirty="0">
                <a:latin typeface="Carlito"/>
                <a:cs typeface="Carlito"/>
              </a:rPr>
              <a:t>benefit </a:t>
            </a:r>
            <a:r>
              <a:rPr sz="1200" spc="-5" dirty="0">
                <a:latin typeface="Carlito"/>
                <a:cs typeface="Carlito"/>
              </a:rPr>
              <a:t>of social media</a:t>
            </a:r>
            <a:r>
              <a:rPr sz="1200" spc="11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platforms.</a:t>
            </a:r>
            <a:endParaRPr sz="120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22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</a:pPr>
            <a:r>
              <a:rPr sz="1600" spc="-85" dirty="0">
                <a:solidFill>
                  <a:srgbClr val="2E5395"/>
                </a:solidFill>
                <a:latin typeface="Arial"/>
                <a:cs typeface="Arial"/>
              </a:rPr>
              <a:t>Budgeting</a:t>
            </a:r>
            <a:r>
              <a:rPr sz="1600" spc="-80" dirty="0">
                <a:solidFill>
                  <a:srgbClr val="2E5395"/>
                </a:solidFill>
                <a:latin typeface="Arial"/>
                <a:cs typeface="Arial"/>
              </a:rPr>
              <a:t> </a:t>
            </a:r>
            <a:r>
              <a:rPr sz="1600" spc="-75" dirty="0">
                <a:solidFill>
                  <a:srgbClr val="2E5395"/>
                </a:solidFill>
                <a:latin typeface="Arial"/>
                <a:cs typeface="Arial"/>
              </a:rPr>
              <a:t>sheet</a:t>
            </a:r>
            <a:endParaRPr sz="1600">
              <a:latin typeface="Arial"/>
              <a:cs typeface="Arial"/>
            </a:endParaRPr>
          </a:p>
          <a:p>
            <a:pPr marL="196215" algn="ctr">
              <a:lnSpc>
                <a:spcPct val="100000"/>
              </a:lnSpc>
              <a:spcBef>
                <a:spcPts val="30"/>
              </a:spcBef>
            </a:pPr>
            <a:r>
              <a:rPr sz="1200" spc="-5" dirty="0">
                <a:latin typeface="Carlito"/>
                <a:cs typeface="Carlito"/>
              </a:rPr>
              <a:t>Price</a:t>
            </a:r>
            <a:endParaRPr sz="1200">
              <a:latin typeface="Carlito"/>
              <a:cs typeface="Carlito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17892" y="1911985"/>
          <a:ext cx="5723890" cy="266128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619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19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58750">
                <a:tc>
                  <a:txBody>
                    <a:bodyPr/>
                    <a:lstStyle/>
                    <a:p>
                      <a:pPr marL="69850">
                        <a:lnSpc>
                          <a:spcPts val="1140"/>
                        </a:lnSpc>
                      </a:pPr>
                      <a:r>
                        <a:rPr sz="1200" b="1" i="1" spc="-10" dirty="0">
                          <a:latin typeface="Carlito"/>
                          <a:cs typeface="Carlito"/>
                        </a:rPr>
                        <a:t>Expenditure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B w="6350">
                      <a:solidFill>
                        <a:srgbClr val="666666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140"/>
                        </a:lnSpc>
                      </a:pPr>
                      <a:r>
                        <a:rPr sz="1200" b="1" spc="-5" dirty="0">
                          <a:latin typeface="Carlito"/>
                          <a:cs typeface="Carlito"/>
                        </a:rPr>
                        <a:t>Price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B w="6350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36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6350">
                      <a:solidFill>
                        <a:srgbClr val="666666"/>
                      </a:solidFill>
                      <a:prstDash val="solid"/>
                    </a:lnR>
                    <a:lnT w="6350">
                      <a:solidFill>
                        <a:srgbClr val="666666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666666"/>
                      </a:solidFill>
                      <a:prstDash val="solid"/>
                    </a:lnL>
                    <a:lnR w="6350">
                      <a:solidFill>
                        <a:srgbClr val="666666"/>
                      </a:solidFill>
                      <a:prstDash val="solid"/>
                    </a:lnR>
                    <a:lnT w="6350">
                      <a:solidFill>
                        <a:srgbClr val="666666"/>
                      </a:solidFill>
                      <a:prstDash val="solid"/>
                    </a:lnT>
                    <a:lnB w="6350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R="59055" algn="r">
                        <a:lnSpc>
                          <a:spcPts val="1390"/>
                        </a:lnSpc>
                      </a:pPr>
                      <a:r>
                        <a:rPr sz="1200" i="1" dirty="0">
                          <a:latin typeface="Carlito"/>
                          <a:cs typeface="Carlito"/>
                        </a:rPr>
                        <a:t>Beat </a:t>
                      </a:r>
                      <a:r>
                        <a:rPr sz="1200" i="1" spc="-5" dirty="0">
                          <a:latin typeface="Carlito"/>
                          <a:cs typeface="Carlito"/>
                        </a:rPr>
                        <a:t>Licence </a:t>
                      </a:r>
                      <a:r>
                        <a:rPr sz="1200" i="1" dirty="0">
                          <a:latin typeface="Carlito"/>
                          <a:cs typeface="Carlito"/>
                        </a:rPr>
                        <a:t>&amp; </a:t>
                      </a:r>
                      <a:r>
                        <a:rPr sz="1200" i="1" spc="-5" dirty="0">
                          <a:latin typeface="Carlito"/>
                          <a:cs typeface="Carlito"/>
                        </a:rPr>
                        <a:t>Exclusive</a:t>
                      </a:r>
                      <a:r>
                        <a:rPr sz="1200" i="1" spc="-4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i="1" spc="-5" dirty="0">
                          <a:latin typeface="Carlito"/>
                          <a:cs typeface="Carlito"/>
                        </a:rPr>
                        <a:t>rights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6350">
                      <a:solidFill>
                        <a:srgbClr val="666666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390"/>
                        </a:lnSpc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£450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666666"/>
                      </a:solidFill>
                      <a:prstDash val="solid"/>
                    </a:lnL>
                    <a:lnR w="6350">
                      <a:solidFill>
                        <a:srgbClr val="666666"/>
                      </a:solidFill>
                      <a:prstDash val="solid"/>
                    </a:lnR>
                    <a:lnT w="6350">
                      <a:solidFill>
                        <a:srgbClr val="666666"/>
                      </a:solidFill>
                      <a:prstDash val="solid"/>
                    </a:lnT>
                    <a:lnB w="6350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3675">
                <a:tc>
                  <a:txBody>
                    <a:bodyPr/>
                    <a:lstStyle/>
                    <a:p>
                      <a:pPr marR="58419" algn="r">
                        <a:lnSpc>
                          <a:spcPts val="1415"/>
                        </a:lnSpc>
                      </a:pPr>
                      <a:r>
                        <a:rPr sz="1200" i="1" spc="-15" dirty="0">
                          <a:latin typeface="Carlito"/>
                          <a:cs typeface="Carlito"/>
                        </a:rPr>
                        <a:t>E</a:t>
                      </a:r>
                      <a:r>
                        <a:rPr sz="1200" i="1" spc="5" dirty="0">
                          <a:latin typeface="Carlito"/>
                          <a:cs typeface="Carlito"/>
                        </a:rPr>
                        <a:t>ng</a:t>
                      </a:r>
                      <a:r>
                        <a:rPr sz="1200" i="1" dirty="0">
                          <a:latin typeface="Carlito"/>
                          <a:cs typeface="Carlito"/>
                        </a:rPr>
                        <a:t>i</a:t>
                      </a:r>
                      <a:r>
                        <a:rPr sz="1200" i="1" spc="5" dirty="0">
                          <a:latin typeface="Carlito"/>
                          <a:cs typeface="Carlito"/>
                        </a:rPr>
                        <a:t>n</a:t>
                      </a:r>
                      <a:r>
                        <a:rPr sz="1200" i="1" dirty="0">
                          <a:latin typeface="Carlito"/>
                          <a:cs typeface="Carlito"/>
                        </a:rPr>
                        <a:t>eer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6350">
                      <a:solidFill>
                        <a:srgbClr val="666666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£500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666666"/>
                      </a:solidFill>
                      <a:prstDash val="solid"/>
                    </a:lnL>
                    <a:lnR w="6350">
                      <a:solidFill>
                        <a:srgbClr val="666666"/>
                      </a:solidFill>
                      <a:prstDash val="solid"/>
                    </a:lnR>
                    <a:lnT w="6350">
                      <a:solidFill>
                        <a:srgbClr val="666666"/>
                      </a:solidFill>
                      <a:prstDash val="solid"/>
                    </a:lnT>
                    <a:lnB w="6350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0881">
                <a:tc>
                  <a:txBody>
                    <a:bodyPr/>
                    <a:lstStyle/>
                    <a:p>
                      <a:pPr marR="58419" algn="r">
                        <a:lnSpc>
                          <a:spcPts val="1395"/>
                        </a:lnSpc>
                      </a:pPr>
                      <a:r>
                        <a:rPr sz="1200" i="1" dirty="0">
                          <a:latin typeface="Carlito"/>
                          <a:cs typeface="Carlito"/>
                        </a:rPr>
                        <a:t>P</a:t>
                      </a:r>
                      <a:r>
                        <a:rPr sz="1200" i="1" spc="-15" dirty="0">
                          <a:latin typeface="Carlito"/>
                          <a:cs typeface="Carlito"/>
                        </a:rPr>
                        <a:t>r</a:t>
                      </a:r>
                      <a:r>
                        <a:rPr sz="1200" i="1" spc="5" dirty="0">
                          <a:latin typeface="Carlito"/>
                          <a:cs typeface="Carlito"/>
                        </a:rPr>
                        <a:t>odu</a:t>
                      </a:r>
                      <a:r>
                        <a:rPr sz="1200" i="1" dirty="0">
                          <a:latin typeface="Carlito"/>
                          <a:cs typeface="Carlito"/>
                        </a:rPr>
                        <a:t>cer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6350">
                      <a:solidFill>
                        <a:srgbClr val="666666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395"/>
                        </a:lnSpc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£500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666666"/>
                      </a:solidFill>
                      <a:prstDash val="solid"/>
                    </a:lnL>
                    <a:lnR w="6350">
                      <a:solidFill>
                        <a:srgbClr val="666666"/>
                      </a:solidFill>
                      <a:prstDash val="solid"/>
                    </a:lnR>
                    <a:lnT w="6350">
                      <a:solidFill>
                        <a:srgbClr val="666666"/>
                      </a:solidFill>
                      <a:prstDash val="solid"/>
                    </a:lnT>
                    <a:lnB w="6350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93675">
                <a:tc>
                  <a:txBody>
                    <a:bodyPr/>
                    <a:lstStyle/>
                    <a:p>
                      <a:pPr marR="60325" algn="r">
                        <a:lnSpc>
                          <a:spcPts val="1415"/>
                        </a:lnSpc>
                      </a:pPr>
                      <a:r>
                        <a:rPr sz="1200" i="1" dirty="0">
                          <a:latin typeface="Carlito"/>
                          <a:cs typeface="Carlito"/>
                        </a:rPr>
                        <a:t>Mixi</a:t>
                      </a:r>
                      <a:r>
                        <a:rPr sz="1200" i="1" spc="5" dirty="0">
                          <a:latin typeface="Carlito"/>
                          <a:cs typeface="Carlito"/>
                        </a:rPr>
                        <a:t>n</a:t>
                      </a:r>
                      <a:r>
                        <a:rPr sz="1200" i="1" dirty="0">
                          <a:latin typeface="Carlito"/>
                          <a:cs typeface="Carlito"/>
                        </a:rPr>
                        <a:t>g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6350">
                      <a:solidFill>
                        <a:srgbClr val="666666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£200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666666"/>
                      </a:solidFill>
                      <a:prstDash val="solid"/>
                    </a:lnL>
                    <a:lnR w="6350">
                      <a:solidFill>
                        <a:srgbClr val="666666"/>
                      </a:solidFill>
                      <a:prstDash val="solid"/>
                    </a:lnR>
                    <a:lnT w="6350">
                      <a:solidFill>
                        <a:srgbClr val="666666"/>
                      </a:solidFill>
                      <a:prstDash val="solid"/>
                    </a:lnT>
                    <a:lnB w="6350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3675">
                <a:tc>
                  <a:txBody>
                    <a:bodyPr/>
                    <a:lstStyle/>
                    <a:p>
                      <a:pPr marR="60325" algn="r">
                        <a:lnSpc>
                          <a:spcPts val="1415"/>
                        </a:lnSpc>
                      </a:pPr>
                      <a:r>
                        <a:rPr sz="1200" i="1" dirty="0">
                          <a:latin typeface="Carlito"/>
                          <a:cs typeface="Carlito"/>
                        </a:rPr>
                        <a:t>M</a:t>
                      </a:r>
                      <a:r>
                        <a:rPr sz="1200" i="1" spc="5" dirty="0">
                          <a:latin typeface="Carlito"/>
                          <a:cs typeface="Carlito"/>
                        </a:rPr>
                        <a:t>as</a:t>
                      </a:r>
                      <a:r>
                        <a:rPr sz="1200" i="1" dirty="0">
                          <a:latin typeface="Carlito"/>
                          <a:cs typeface="Carlito"/>
                        </a:rPr>
                        <a:t>te</a:t>
                      </a:r>
                      <a:r>
                        <a:rPr sz="1200" i="1" spc="-15" dirty="0">
                          <a:latin typeface="Carlito"/>
                          <a:cs typeface="Carlito"/>
                        </a:rPr>
                        <a:t>r</a:t>
                      </a:r>
                      <a:r>
                        <a:rPr sz="1200" i="1" dirty="0">
                          <a:latin typeface="Carlito"/>
                          <a:cs typeface="Carlito"/>
                        </a:rPr>
                        <a:t>i</a:t>
                      </a:r>
                      <a:r>
                        <a:rPr sz="1200" i="1" spc="5" dirty="0">
                          <a:latin typeface="Carlito"/>
                          <a:cs typeface="Carlito"/>
                        </a:rPr>
                        <a:t>n</a:t>
                      </a:r>
                      <a:r>
                        <a:rPr sz="1200" i="1" dirty="0">
                          <a:latin typeface="Carlito"/>
                          <a:cs typeface="Carlito"/>
                        </a:rPr>
                        <a:t>g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6350">
                      <a:solidFill>
                        <a:srgbClr val="666666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£200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666666"/>
                      </a:solidFill>
                      <a:prstDash val="solid"/>
                    </a:lnL>
                    <a:lnR w="6350">
                      <a:solidFill>
                        <a:srgbClr val="666666"/>
                      </a:solidFill>
                      <a:prstDash val="solid"/>
                    </a:lnR>
                    <a:lnT w="6350">
                      <a:solidFill>
                        <a:srgbClr val="666666"/>
                      </a:solidFill>
                      <a:prstDash val="solid"/>
                    </a:lnT>
                    <a:lnB w="6350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R="57785" algn="r">
                        <a:lnSpc>
                          <a:spcPts val="1390"/>
                        </a:lnSpc>
                      </a:pPr>
                      <a:r>
                        <a:rPr sz="1200" i="1" dirty="0">
                          <a:latin typeface="Carlito"/>
                          <a:cs typeface="Carlito"/>
                        </a:rPr>
                        <a:t>Music</a:t>
                      </a:r>
                      <a:r>
                        <a:rPr sz="1200" i="1" spc="-7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i="1" spc="-5" dirty="0">
                          <a:latin typeface="Carlito"/>
                          <a:cs typeface="Carlito"/>
                        </a:rPr>
                        <a:t>Video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6350">
                      <a:solidFill>
                        <a:srgbClr val="666666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390"/>
                        </a:lnSpc>
                      </a:pPr>
                      <a:r>
                        <a:rPr sz="1200" spc="-5" dirty="0">
                          <a:latin typeface="Carlito"/>
                          <a:cs typeface="Carlito"/>
                        </a:rPr>
                        <a:t>£1000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666666"/>
                      </a:solidFill>
                      <a:prstDash val="solid"/>
                    </a:lnL>
                    <a:lnR w="6350">
                      <a:solidFill>
                        <a:srgbClr val="666666"/>
                      </a:solidFill>
                      <a:prstDash val="solid"/>
                    </a:lnR>
                    <a:lnT w="6350">
                      <a:solidFill>
                        <a:srgbClr val="666666"/>
                      </a:solidFill>
                      <a:prstDash val="solid"/>
                    </a:lnT>
                    <a:lnB w="6350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93675">
                <a:tc>
                  <a:txBody>
                    <a:bodyPr/>
                    <a:lstStyle/>
                    <a:p>
                      <a:pPr marR="60960" algn="r">
                        <a:lnSpc>
                          <a:spcPts val="1415"/>
                        </a:lnSpc>
                      </a:pPr>
                      <a:r>
                        <a:rPr sz="1200" i="1" spc="-5" dirty="0">
                          <a:latin typeface="Carlito"/>
                          <a:cs typeface="Carlito"/>
                        </a:rPr>
                        <a:t>Lyric</a:t>
                      </a:r>
                      <a:r>
                        <a:rPr sz="1200" i="1" spc="-7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i="1" spc="-5" dirty="0">
                          <a:latin typeface="Carlito"/>
                          <a:cs typeface="Carlito"/>
                        </a:rPr>
                        <a:t>Video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6350">
                      <a:solidFill>
                        <a:srgbClr val="666666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£20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666666"/>
                      </a:solidFill>
                      <a:prstDash val="solid"/>
                    </a:lnL>
                    <a:lnR w="6350">
                      <a:solidFill>
                        <a:srgbClr val="666666"/>
                      </a:solidFill>
                      <a:prstDash val="solid"/>
                    </a:lnR>
                    <a:lnT w="6350">
                      <a:solidFill>
                        <a:srgbClr val="666666"/>
                      </a:solidFill>
                      <a:prstDash val="solid"/>
                    </a:lnT>
                    <a:lnB w="6350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90753">
                <a:tc>
                  <a:txBody>
                    <a:bodyPr/>
                    <a:lstStyle/>
                    <a:p>
                      <a:pPr marR="60960" algn="r">
                        <a:lnSpc>
                          <a:spcPts val="1390"/>
                        </a:lnSpc>
                      </a:pPr>
                      <a:r>
                        <a:rPr sz="1200" i="1" dirty="0">
                          <a:latin typeface="Carlito"/>
                          <a:cs typeface="Carlito"/>
                        </a:rPr>
                        <a:t>Social </a:t>
                      </a:r>
                      <a:r>
                        <a:rPr sz="1200" i="1" spc="-5" dirty="0">
                          <a:latin typeface="Carlito"/>
                          <a:cs typeface="Carlito"/>
                        </a:rPr>
                        <a:t>Media</a:t>
                      </a:r>
                      <a:r>
                        <a:rPr sz="1200" i="1" spc="-6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i="1" spc="-10" dirty="0">
                          <a:latin typeface="Carlito"/>
                          <a:cs typeface="Carlito"/>
                        </a:rPr>
                        <a:t>Ads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6350">
                      <a:solidFill>
                        <a:srgbClr val="666666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390"/>
                        </a:lnSpc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£250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666666"/>
                      </a:solidFill>
                      <a:prstDash val="solid"/>
                    </a:lnL>
                    <a:lnR w="6350">
                      <a:solidFill>
                        <a:srgbClr val="666666"/>
                      </a:solidFill>
                      <a:prstDash val="solid"/>
                    </a:lnR>
                    <a:lnT w="6350">
                      <a:solidFill>
                        <a:srgbClr val="666666"/>
                      </a:solidFill>
                      <a:prstDash val="solid"/>
                    </a:lnT>
                    <a:lnB w="6350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93675">
                <a:tc>
                  <a:txBody>
                    <a:bodyPr/>
                    <a:lstStyle/>
                    <a:p>
                      <a:pPr marR="61594" algn="r">
                        <a:lnSpc>
                          <a:spcPts val="1415"/>
                        </a:lnSpc>
                      </a:pPr>
                      <a:r>
                        <a:rPr sz="1200" i="1" dirty="0">
                          <a:latin typeface="Carlito"/>
                          <a:cs typeface="Carlito"/>
                        </a:rPr>
                        <a:t>Ditto Music</a:t>
                      </a:r>
                      <a:r>
                        <a:rPr sz="1200" i="1" spc="-6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i="1" spc="-5" dirty="0">
                          <a:latin typeface="Carlito"/>
                          <a:cs typeface="Carlito"/>
                        </a:rPr>
                        <a:t>distribution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6350">
                      <a:solidFill>
                        <a:srgbClr val="666666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£29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666666"/>
                      </a:solidFill>
                      <a:prstDash val="solid"/>
                    </a:lnL>
                    <a:lnR w="6350">
                      <a:solidFill>
                        <a:srgbClr val="666666"/>
                      </a:solidFill>
                      <a:prstDash val="solid"/>
                    </a:lnR>
                    <a:lnT w="6350">
                      <a:solidFill>
                        <a:srgbClr val="666666"/>
                      </a:solidFill>
                      <a:prstDash val="solid"/>
                    </a:lnT>
                    <a:lnB w="6350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93675">
                <a:tc>
                  <a:txBody>
                    <a:bodyPr/>
                    <a:lstStyle/>
                    <a:p>
                      <a:pPr marR="60325" algn="r">
                        <a:lnSpc>
                          <a:spcPts val="1415"/>
                        </a:lnSpc>
                      </a:pPr>
                      <a:r>
                        <a:rPr sz="1200" i="1" dirty="0">
                          <a:latin typeface="Carlito"/>
                          <a:cs typeface="Carlito"/>
                        </a:rPr>
                        <a:t>A</a:t>
                      </a:r>
                      <a:r>
                        <a:rPr sz="1200" i="1" spc="-15" dirty="0">
                          <a:latin typeface="Carlito"/>
                          <a:cs typeface="Carlito"/>
                        </a:rPr>
                        <a:t>r</a:t>
                      </a:r>
                      <a:r>
                        <a:rPr sz="1200" i="1" dirty="0">
                          <a:latin typeface="Carlito"/>
                          <a:cs typeface="Carlito"/>
                        </a:rPr>
                        <a:t>t</a:t>
                      </a:r>
                      <a:r>
                        <a:rPr sz="1200" i="1" spc="-10" dirty="0">
                          <a:latin typeface="Carlito"/>
                          <a:cs typeface="Carlito"/>
                        </a:rPr>
                        <a:t>w</a:t>
                      </a:r>
                      <a:r>
                        <a:rPr sz="1200" i="1" spc="5" dirty="0">
                          <a:latin typeface="Carlito"/>
                          <a:cs typeface="Carlito"/>
                        </a:rPr>
                        <a:t>o</a:t>
                      </a:r>
                      <a:r>
                        <a:rPr sz="1200" i="1" spc="-15" dirty="0">
                          <a:latin typeface="Carlito"/>
                          <a:cs typeface="Carlito"/>
                        </a:rPr>
                        <a:t>r</a:t>
                      </a:r>
                      <a:r>
                        <a:rPr sz="1200" i="1" dirty="0">
                          <a:latin typeface="Carlito"/>
                          <a:cs typeface="Carlito"/>
                        </a:rPr>
                        <a:t>k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6350">
                      <a:solidFill>
                        <a:srgbClr val="666666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£80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666666"/>
                      </a:solidFill>
                      <a:prstDash val="solid"/>
                    </a:lnL>
                    <a:lnR w="6350">
                      <a:solidFill>
                        <a:srgbClr val="666666"/>
                      </a:solidFill>
                      <a:prstDash val="solid"/>
                    </a:lnR>
                    <a:lnT w="6350">
                      <a:solidFill>
                        <a:srgbClr val="666666"/>
                      </a:solidFill>
                      <a:prstDash val="solid"/>
                    </a:lnT>
                    <a:lnB w="6350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R="59055" algn="r">
                        <a:lnSpc>
                          <a:spcPts val="1390"/>
                        </a:lnSpc>
                      </a:pPr>
                      <a:r>
                        <a:rPr sz="1200" i="1" dirty="0">
                          <a:latin typeface="Carlito"/>
                          <a:cs typeface="Carlito"/>
                        </a:rPr>
                        <a:t>Radio</a:t>
                      </a:r>
                      <a:r>
                        <a:rPr sz="1200" i="1" spc="-6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200" i="1" spc="-5" dirty="0">
                          <a:latin typeface="Carlito"/>
                          <a:cs typeface="Carlito"/>
                        </a:rPr>
                        <a:t>Plugger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6350">
                      <a:solidFill>
                        <a:srgbClr val="666666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390"/>
                        </a:lnSpc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£600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666666"/>
                      </a:solidFill>
                      <a:prstDash val="solid"/>
                    </a:lnL>
                    <a:lnR w="6350">
                      <a:solidFill>
                        <a:srgbClr val="666666"/>
                      </a:solidFill>
                      <a:prstDash val="solid"/>
                    </a:lnR>
                    <a:lnT w="6350">
                      <a:solidFill>
                        <a:srgbClr val="666666"/>
                      </a:solidFill>
                      <a:prstDash val="solid"/>
                    </a:lnT>
                    <a:lnB w="6350">
                      <a:solidFill>
                        <a:srgbClr val="666666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93675">
                <a:tc>
                  <a:txBody>
                    <a:bodyPr/>
                    <a:lstStyle/>
                    <a:p>
                      <a:pPr marR="57785" algn="r">
                        <a:lnSpc>
                          <a:spcPts val="1415"/>
                        </a:lnSpc>
                      </a:pPr>
                      <a:r>
                        <a:rPr sz="1200" i="1" spc="5" dirty="0">
                          <a:latin typeface="Carlito"/>
                          <a:cs typeface="Carlito"/>
                        </a:rPr>
                        <a:t>PR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R w="6350">
                      <a:solidFill>
                        <a:srgbClr val="666666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415"/>
                        </a:lnSpc>
                      </a:pPr>
                      <a:r>
                        <a:rPr sz="1200" spc="-10" dirty="0">
                          <a:latin typeface="Carlito"/>
                          <a:cs typeface="Carlito"/>
                        </a:rPr>
                        <a:t>£500</a:t>
                      </a:r>
                      <a:endParaRPr sz="1200">
                        <a:latin typeface="Carlito"/>
                        <a:cs typeface="Carlito"/>
                      </a:endParaRPr>
                    </a:p>
                  </a:txBody>
                  <a:tcPr marL="0" marR="0" marT="0" marB="0">
                    <a:lnL w="6350">
                      <a:solidFill>
                        <a:srgbClr val="666666"/>
                      </a:solidFill>
                      <a:prstDash val="solid"/>
                    </a:lnL>
                    <a:lnR w="6350">
                      <a:solidFill>
                        <a:srgbClr val="666666"/>
                      </a:solidFill>
                      <a:prstDash val="solid"/>
                    </a:lnR>
                    <a:lnT w="6350">
                      <a:solidFill>
                        <a:srgbClr val="666666"/>
                      </a:solidFill>
                      <a:prstDash val="solid"/>
                    </a:lnT>
                    <a:lnB w="6350">
                      <a:solidFill>
                        <a:srgbClr val="666666"/>
                      </a:solidFill>
                      <a:prstDash val="solid"/>
                    </a:lnB>
                    <a:solidFill>
                      <a:srgbClr val="CC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02017" y="4891023"/>
            <a:ext cx="5701030" cy="292791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200" dirty="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980"/>
              </a:spcBef>
            </a:pPr>
            <a:r>
              <a:rPr sz="1600" spc="-75" dirty="0">
                <a:solidFill>
                  <a:srgbClr val="2E5395"/>
                </a:solidFill>
                <a:latin typeface="Arial"/>
                <a:cs typeface="Arial"/>
              </a:rPr>
              <a:t>Bibliography</a:t>
            </a:r>
            <a:endParaRPr sz="1600" dirty="0">
              <a:latin typeface="Arial"/>
              <a:cs typeface="Arial"/>
            </a:endParaRPr>
          </a:p>
          <a:p>
            <a:pPr marL="12700" marR="67945">
              <a:lnSpc>
                <a:spcPct val="125000"/>
              </a:lnSpc>
              <a:spcBef>
                <a:spcPts val="95"/>
              </a:spcBef>
            </a:pPr>
            <a:r>
              <a:rPr sz="1200" spc="-5" dirty="0">
                <a:latin typeface="Times New Roman"/>
                <a:cs typeface="Times New Roman"/>
              </a:rPr>
              <a:t>BBC (2016). </a:t>
            </a:r>
            <a:r>
              <a:rPr sz="1200" i="1" spc="-10" dirty="0">
                <a:latin typeface="Times New Roman"/>
                <a:cs typeface="Times New Roman"/>
              </a:rPr>
              <a:t>BBC </a:t>
            </a:r>
            <a:r>
              <a:rPr sz="1200" i="1" spc="-5" dirty="0">
                <a:latin typeface="Times New Roman"/>
                <a:cs typeface="Times New Roman"/>
              </a:rPr>
              <a:t>Radio </a:t>
            </a:r>
            <a:r>
              <a:rPr sz="1200" i="1" dirty="0">
                <a:latin typeface="Times New Roman"/>
                <a:cs typeface="Times New Roman"/>
              </a:rPr>
              <a:t>1’s Academy - How do I </a:t>
            </a:r>
            <a:r>
              <a:rPr sz="1200" i="1" spc="5" dirty="0">
                <a:latin typeface="Times New Roman"/>
                <a:cs typeface="Times New Roman"/>
              </a:rPr>
              <a:t>get </a:t>
            </a:r>
            <a:r>
              <a:rPr sz="1200" i="1" dirty="0">
                <a:latin typeface="Times New Roman"/>
                <a:cs typeface="Times New Roman"/>
              </a:rPr>
              <a:t>my </a:t>
            </a:r>
            <a:r>
              <a:rPr sz="1200" i="1" spc="-5" dirty="0">
                <a:latin typeface="Times New Roman"/>
                <a:cs typeface="Times New Roman"/>
              </a:rPr>
              <a:t>music played </a:t>
            </a:r>
            <a:r>
              <a:rPr sz="1200" i="1" dirty="0">
                <a:latin typeface="Times New Roman"/>
                <a:cs typeface="Times New Roman"/>
              </a:rPr>
              <a:t>on </a:t>
            </a:r>
            <a:r>
              <a:rPr sz="1200" i="1" spc="-5" dirty="0">
                <a:latin typeface="Times New Roman"/>
                <a:cs typeface="Times New Roman"/>
              </a:rPr>
              <a:t>Radio </a:t>
            </a:r>
            <a:r>
              <a:rPr sz="1200" i="1" dirty="0">
                <a:latin typeface="Times New Roman"/>
                <a:cs typeface="Times New Roman"/>
              </a:rPr>
              <a:t>1? </a:t>
            </a:r>
            <a:r>
              <a:rPr sz="1200" spc="-5" dirty="0">
                <a:latin typeface="Times New Roman"/>
                <a:cs typeface="Times New Roman"/>
              </a:rPr>
              <a:t>[online]  </a:t>
            </a:r>
            <a:r>
              <a:rPr sz="1200" dirty="0">
                <a:latin typeface="Times New Roman"/>
                <a:cs typeface="Times New Roman"/>
              </a:rPr>
              <a:t>BBC. </a:t>
            </a:r>
            <a:r>
              <a:rPr sz="1200" spc="-5" dirty="0">
                <a:latin typeface="Times New Roman"/>
                <a:cs typeface="Times New Roman"/>
              </a:rPr>
              <a:t>Available </a:t>
            </a:r>
            <a:r>
              <a:rPr sz="1200" dirty="0">
                <a:latin typeface="Times New Roman"/>
                <a:cs typeface="Times New Roman"/>
              </a:rPr>
              <a:t>at:  </a:t>
            </a:r>
            <a:r>
              <a:rPr sz="1200" spc="-5" dirty="0">
                <a:latin typeface="Times New Roman"/>
                <a:cs typeface="Times New Roman"/>
              </a:rPr>
              <a:t>https://</a:t>
            </a:r>
            <a:r>
              <a:rPr sz="1200" spc="-5" dirty="0">
                <a:latin typeface="Times New Roman"/>
                <a:cs typeface="Times New Roman"/>
                <a:hlinkClick r:id="rId4"/>
              </a:rPr>
              <a:t>www.bbc.co.uk/programmes/articles/SYYQz3WNpBJFs6MrRcs0B5/how-do-i-get- </a:t>
            </a:r>
            <a:r>
              <a:rPr sz="1200" spc="-5" dirty="0">
                <a:latin typeface="Times New Roman"/>
                <a:cs typeface="Times New Roman"/>
              </a:rPr>
              <a:t> my-music-played-on-radio-1 [Accessed </a:t>
            </a:r>
            <a:r>
              <a:rPr sz="1200" dirty="0">
                <a:latin typeface="Times New Roman"/>
                <a:cs typeface="Times New Roman"/>
              </a:rPr>
              <a:t>4 Apr.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2021].</a:t>
            </a: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 dirty="0">
              <a:latin typeface="Times New Roman"/>
              <a:cs typeface="Times New Roman"/>
            </a:endParaRPr>
          </a:p>
          <a:p>
            <a:pPr marL="12700" marR="264160">
              <a:lnSpc>
                <a:spcPct val="125000"/>
              </a:lnSpc>
            </a:pPr>
            <a:r>
              <a:rPr sz="1200" spc="-10" dirty="0">
                <a:latin typeface="Times New Roman"/>
                <a:cs typeface="Times New Roman"/>
              </a:rPr>
              <a:t>Hillman, </a:t>
            </a:r>
            <a:r>
              <a:rPr sz="1200" dirty="0">
                <a:latin typeface="Times New Roman"/>
                <a:cs typeface="Times New Roman"/>
              </a:rPr>
              <a:t>J. </a:t>
            </a:r>
            <a:r>
              <a:rPr sz="1200" spc="-5" dirty="0">
                <a:latin typeface="Times New Roman"/>
                <a:cs typeface="Times New Roman"/>
              </a:rPr>
              <a:t>(2018a). </a:t>
            </a:r>
            <a:r>
              <a:rPr sz="1200" i="1" dirty="0">
                <a:latin typeface="Times New Roman"/>
                <a:cs typeface="Times New Roman"/>
              </a:rPr>
              <a:t>A </a:t>
            </a:r>
            <a:r>
              <a:rPr sz="1200" i="1" spc="-5" dirty="0">
                <a:latin typeface="Times New Roman"/>
                <a:cs typeface="Times New Roman"/>
              </a:rPr>
              <a:t>complete guide to branding </a:t>
            </a:r>
            <a:r>
              <a:rPr sz="1200" i="1" dirty="0">
                <a:latin typeface="Times New Roman"/>
                <a:cs typeface="Times New Roman"/>
              </a:rPr>
              <a:t>yourself </a:t>
            </a:r>
            <a:r>
              <a:rPr sz="1200" i="1" spc="-5" dirty="0">
                <a:latin typeface="Times New Roman"/>
                <a:cs typeface="Times New Roman"/>
              </a:rPr>
              <a:t>as </a:t>
            </a:r>
            <a:r>
              <a:rPr sz="1200" i="1" dirty="0">
                <a:latin typeface="Times New Roman"/>
                <a:cs typeface="Times New Roman"/>
              </a:rPr>
              <a:t>a </a:t>
            </a:r>
            <a:r>
              <a:rPr sz="1200" i="1" spc="-5" dirty="0">
                <a:latin typeface="Times New Roman"/>
                <a:cs typeface="Times New Roman"/>
              </a:rPr>
              <a:t>musical artist </a:t>
            </a:r>
            <a:r>
              <a:rPr sz="1200" i="1" dirty="0">
                <a:latin typeface="Times New Roman"/>
                <a:cs typeface="Times New Roman"/>
              </a:rPr>
              <a:t>| </a:t>
            </a:r>
            <a:r>
              <a:rPr sz="1200" i="1" spc="-5" dirty="0">
                <a:latin typeface="Times New Roman"/>
                <a:cs typeface="Times New Roman"/>
              </a:rPr>
              <a:t>Spinnup</a:t>
            </a:r>
            <a:r>
              <a:rPr sz="1200" spc="-5" dirty="0">
                <a:latin typeface="Times New Roman"/>
                <a:cs typeface="Times New Roman"/>
              </a:rPr>
              <a:t>.  [online] Spinnup. </a:t>
            </a:r>
            <a:r>
              <a:rPr sz="1200" dirty="0">
                <a:latin typeface="Times New Roman"/>
                <a:cs typeface="Times New Roman"/>
              </a:rPr>
              <a:t>Available at: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https://spinnup.com/blog/artist-branding/.</a:t>
            </a:r>
            <a:endParaRPr sz="12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00" dirty="0">
              <a:latin typeface="Times New Roman"/>
              <a:cs typeface="Times New Roman"/>
            </a:endParaRPr>
          </a:p>
          <a:p>
            <a:pPr marL="12700" marR="254635">
              <a:lnSpc>
                <a:spcPct val="125000"/>
              </a:lnSpc>
            </a:pPr>
            <a:r>
              <a:rPr sz="1200" spc="-10" dirty="0">
                <a:latin typeface="Times New Roman"/>
                <a:cs typeface="Times New Roman"/>
              </a:rPr>
              <a:t>Hillman, </a:t>
            </a:r>
            <a:r>
              <a:rPr sz="1200" dirty="0">
                <a:latin typeface="Times New Roman"/>
                <a:cs typeface="Times New Roman"/>
              </a:rPr>
              <a:t>J. (2018b). </a:t>
            </a:r>
            <a:r>
              <a:rPr sz="1200" i="1" dirty="0">
                <a:latin typeface="Times New Roman"/>
                <a:cs typeface="Times New Roman"/>
              </a:rPr>
              <a:t>A </a:t>
            </a:r>
            <a:r>
              <a:rPr sz="1200" i="1" spc="-5" dirty="0">
                <a:latin typeface="Times New Roman"/>
                <a:cs typeface="Times New Roman"/>
              </a:rPr>
              <a:t>complete guide to branding </a:t>
            </a:r>
            <a:r>
              <a:rPr sz="1200" i="1" dirty="0">
                <a:latin typeface="Times New Roman"/>
                <a:cs typeface="Times New Roman"/>
              </a:rPr>
              <a:t>yourself </a:t>
            </a:r>
            <a:r>
              <a:rPr sz="1200" i="1" spc="-5" dirty="0">
                <a:latin typeface="Times New Roman"/>
                <a:cs typeface="Times New Roman"/>
              </a:rPr>
              <a:t>as </a:t>
            </a:r>
            <a:r>
              <a:rPr sz="1200" i="1" dirty="0">
                <a:latin typeface="Times New Roman"/>
                <a:cs typeface="Times New Roman"/>
              </a:rPr>
              <a:t>a </a:t>
            </a:r>
            <a:r>
              <a:rPr sz="1200" i="1" spc="-5" dirty="0">
                <a:latin typeface="Times New Roman"/>
                <a:cs typeface="Times New Roman"/>
              </a:rPr>
              <a:t>musical artist </a:t>
            </a:r>
            <a:r>
              <a:rPr sz="1200" i="1" dirty="0">
                <a:latin typeface="Times New Roman"/>
                <a:cs typeface="Times New Roman"/>
              </a:rPr>
              <a:t>| Spinnup</a:t>
            </a:r>
            <a:r>
              <a:rPr sz="1200" dirty="0">
                <a:latin typeface="Times New Roman"/>
                <a:cs typeface="Times New Roman"/>
              </a:rPr>
              <a:t>.  </a:t>
            </a:r>
            <a:r>
              <a:rPr sz="1200" spc="-5" dirty="0">
                <a:latin typeface="Times New Roman"/>
                <a:cs typeface="Times New Roman"/>
              </a:rPr>
              <a:t>[online] Spinnup. </a:t>
            </a:r>
            <a:r>
              <a:rPr sz="1200" dirty="0">
                <a:latin typeface="Times New Roman"/>
                <a:cs typeface="Times New Roman"/>
              </a:rPr>
              <a:t>Available at: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https://spinnup.com/blog/artist-branding/.</a:t>
            </a:r>
            <a:endParaRPr sz="1200" dirty="0">
              <a:latin typeface="Times New Roman"/>
              <a:cs typeface="Times New Roman"/>
            </a:endParaRPr>
          </a:p>
        </p:txBody>
      </p:sp>
      <p:pic>
        <p:nvPicPr>
          <p:cNvPr id="6" name="Audio Recording 6 Apr 2021 at 17:27:48" descr="Audio Recording 6 Apr 2021 at 17:27:48">
            <a:hlinkClick r:id="" action="ppaction://media"/>
            <a:extLst>
              <a:ext uri="{FF2B5EF4-FFF2-40B4-BE49-F238E27FC236}">
                <a16:creationId xmlns:a16="http://schemas.microsoft.com/office/drawing/2014/main" id="{FB2DA673-F98B-4A46-93A1-09C7F188AD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1250" y="4325746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4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23</a:t>
            </a:fld>
            <a:endParaRPr dirty="0"/>
          </a:p>
        </p:txBody>
      </p:sp>
      <p:sp>
        <p:nvSpPr>
          <p:cNvPr id="2" name="object 2"/>
          <p:cNvSpPr txBox="1"/>
          <p:nvPr/>
        </p:nvSpPr>
        <p:spPr>
          <a:xfrm>
            <a:off x="902017" y="900811"/>
            <a:ext cx="5749925" cy="86385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1200" spc="-5" dirty="0">
                <a:latin typeface="Times New Roman"/>
                <a:cs typeface="Times New Roman"/>
              </a:rPr>
              <a:t>https://</a:t>
            </a:r>
            <a:r>
              <a:rPr sz="1200" spc="-5" dirty="0">
                <a:latin typeface="Times New Roman"/>
                <a:cs typeface="Times New Roman"/>
                <a:hlinkClick r:id="rId2"/>
              </a:rPr>
              <a:t>www.facebook.com/thebalancecom </a:t>
            </a:r>
            <a:r>
              <a:rPr sz="1200" dirty="0">
                <a:latin typeface="Times New Roman"/>
                <a:cs typeface="Times New Roman"/>
              </a:rPr>
              <a:t>(2019). </a:t>
            </a:r>
            <a:r>
              <a:rPr sz="1200" i="1" spc="5" dirty="0">
                <a:latin typeface="Times New Roman"/>
                <a:cs typeface="Times New Roman"/>
              </a:rPr>
              <a:t>The </a:t>
            </a:r>
            <a:r>
              <a:rPr sz="1200" i="1" spc="-5" dirty="0">
                <a:latin typeface="Times New Roman"/>
                <a:cs typeface="Times New Roman"/>
              </a:rPr>
              <a:t>Pros </a:t>
            </a:r>
            <a:r>
              <a:rPr sz="1200" i="1" dirty="0">
                <a:latin typeface="Times New Roman"/>
                <a:cs typeface="Times New Roman"/>
              </a:rPr>
              <a:t>and Cons of </a:t>
            </a:r>
            <a:r>
              <a:rPr sz="1200" i="1" spc="-5" dirty="0">
                <a:latin typeface="Times New Roman"/>
                <a:cs typeface="Times New Roman"/>
              </a:rPr>
              <a:t>Independent Record  Label Deals</a:t>
            </a:r>
            <a:r>
              <a:rPr sz="1200" spc="-5" dirty="0">
                <a:latin typeface="Times New Roman"/>
                <a:cs typeface="Times New Roman"/>
              </a:rPr>
              <a:t>. [online] The Balance Careers. </a:t>
            </a:r>
            <a:r>
              <a:rPr sz="1200" dirty="0">
                <a:latin typeface="Times New Roman"/>
                <a:cs typeface="Times New Roman"/>
              </a:rPr>
              <a:t>Available </a:t>
            </a:r>
            <a:r>
              <a:rPr sz="1200" spc="-10" dirty="0">
                <a:latin typeface="Times New Roman"/>
                <a:cs typeface="Times New Roman"/>
              </a:rPr>
              <a:t>at:  </a:t>
            </a:r>
            <a:r>
              <a:rPr sz="1200" spc="-5" dirty="0">
                <a:latin typeface="Times New Roman"/>
                <a:cs typeface="Times New Roman"/>
              </a:rPr>
              <a:t>https://</a:t>
            </a:r>
            <a:r>
              <a:rPr sz="1200" spc="-5" dirty="0">
                <a:latin typeface="Times New Roman"/>
                <a:cs typeface="Times New Roman"/>
                <a:hlinkClick r:id="rId3"/>
              </a:rPr>
              <a:t>www.thebalancecareers.com/indie-record-deals-assesing-the-pros-and-cons-2460376.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300355">
              <a:lnSpc>
                <a:spcPct val="125000"/>
              </a:lnSpc>
            </a:pPr>
            <a:r>
              <a:rPr sz="1200" spc="-5" dirty="0">
                <a:latin typeface="Times New Roman"/>
                <a:cs typeface="Times New Roman"/>
              </a:rPr>
              <a:t>Instagram </a:t>
            </a:r>
            <a:r>
              <a:rPr sz="1200" dirty="0">
                <a:latin typeface="Times New Roman"/>
                <a:cs typeface="Times New Roman"/>
              </a:rPr>
              <a:t>(2021). </a:t>
            </a:r>
            <a:r>
              <a:rPr sz="1200" i="1" spc="-5" dirty="0">
                <a:latin typeface="Times New Roman"/>
                <a:cs typeface="Times New Roman"/>
              </a:rPr>
              <a:t>Login </a:t>
            </a:r>
            <a:r>
              <a:rPr sz="1200" i="1" dirty="0">
                <a:latin typeface="Times New Roman"/>
                <a:cs typeface="Times New Roman"/>
              </a:rPr>
              <a:t>• Instagram</a:t>
            </a:r>
            <a:r>
              <a:rPr sz="1200" dirty="0">
                <a:latin typeface="Times New Roman"/>
                <a:cs typeface="Times New Roman"/>
              </a:rPr>
              <a:t>. </a:t>
            </a:r>
            <a:r>
              <a:rPr sz="1200" spc="-5" dirty="0">
                <a:latin typeface="Times New Roman"/>
                <a:cs typeface="Times New Roman"/>
              </a:rPr>
              <a:t>[online] </a:t>
            </a:r>
            <a:r>
              <a:rPr sz="1200" spc="-5" dirty="0">
                <a:latin typeface="Times New Roman"/>
                <a:cs typeface="Times New Roman"/>
                <a:hlinkClick r:id="rId4"/>
              </a:rPr>
              <a:t>www.instagram.com.</a:t>
            </a:r>
            <a:r>
              <a:rPr sz="1200" spc="-5" dirty="0">
                <a:latin typeface="Times New Roman"/>
                <a:cs typeface="Times New Roman"/>
              </a:rPr>
              <a:t> Available </a:t>
            </a:r>
            <a:r>
              <a:rPr sz="1200" dirty="0">
                <a:latin typeface="Times New Roman"/>
                <a:cs typeface="Times New Roman"/>
              </a:rPr>
              <a:t>at:  </a:t>
            </a:r>
            <a:r>
              <a:rPr sz="1200" spc="-5" dirty="0">
                <a:latin typeface="Times New Roman"/>
                <a:cs typeface="Times New Roman"/>
              </a:rPr>
              <a:t>https://</a:t>
            </a:r>
            <a:r>
              <a:rPr sz="1200" spc="-5" dirty="0">
                <a:latin typeface="Times New Roman"/>
                <a:cs typeface="Times New Roman"/>
                <a:hlinkClick r:id="rId5"/>
              </a:rPr>
              <a:t>www.instagram.com/p/CNJBGlYH-xb/?igshid=dyvwhggsm03c </a:t>
            </a:r>
            <a:r>
              <a:rPr sz="1200" spc="-5" dirty="0">
                <a:latin typeface="Times New Roman"/>
                <a:cs typeface="Times New Roman"/>
              </a:rPr>
              <a:t>[Accessed </a:t>
            </a:r>
            <a:r>
              <a:rPr sz="1200" dirty="0">
                <a:latin typeface="Times New Roman"/>
                <a:cs typeface="Times New Roman"/>
              </a:rPr>
              <a:t>5 Apr.  2021].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379095">
              <a:lnSpc>
                <a:spcPct val="125000"/>
              </a:lnSpc>
            </a:pPr>
            <a:r>
              <a:rPr sz="1200" spc="-5" dirty="0">
                <a:latin typeface="Times New Roman"/>
                <a:cs typeface="Times New Roman"/>
              </a:rPr>
              <a:t>Lindsay, E. </a:t>
            </a:r>
            <a:r>
              <a:rPr sz="1200" dirty="0">
                <a:latin typeface="Times New Roman"/>
                <a:cs typeface="Times New Roman"/>
              </a:rPr>
              <a:t>(2021). </a:t>
            </a:r>
            <a:r>
              <a:rPr sz="1200" i="1" dirty="0">
                <a:latin typeface="Times New Roman"/>
                <a:cs typeface="Times New Roman"/>
              </a:rPr>
              <a:t>FME - </a:t>
            </a:r>
            <a:r>
              <a:rPr sz="1200" i="1" spc="-5" dirty="0">
                <a:latin typeface="Times New Roman"/>
                <a:cs typeface="Times New Roman"/>
              </a:rPr>
              <a:t>Interview</a:t>
            </a:r>
            <a:r>
              <a:rPr sz="1200" spc="-5" dirty="0">
                <a:latin typeface="Times New Roman"/>
                <a:cs typeface="Times New Roman"/>
              </a:rPr>
              <a:t>. [online] </a:t>
            </a:r>
            <a:r>
              <a:rPr sz="1200" dirty="0">
                <a:latin typeface="Times New Roman"/>
                <a:cs typeface="Times New Roman"/>
              </a:rPr>
              <a:t>WORDPLAY. </a:t>
            </a:r>
            <a:r>
              <a:rPr sz="1200" spc="-5" dirty="0">
                <a:latin typeface="Times New Roman"/>
                <a:cs typeface="Times New Roman"/>
              </a:rPr>
              <a:t>Available </a:t>
            </a:r>
            <a:r>
              <a:rPr sz="1200" dirty="0">
                <a:latin typeface="Times New Roman"/>
                <a:cs typeface="Times New Roman"/>
              </a:rPr>
              <a:t>at:  </a:t>
            </a:r>
            <a:r>
              <a:rPr sz="1200" spc="-5" dirty="0">
                <a:latin typeface="Times New Roman"/>
                <a:cs typeface="Times New Roman"/>
              </a:rPr>
              <a:t>https://</a:t>
            </a:r>
            <a:r>
              <a:rPr sz="1200" spc="-5" dirty="0">
                <a:latin typeface="Times New Roman"/>
                <a:cs typeface="Times New Roman"/>
                <a:hlinkClick r:id="rId6"/>
              </a:rPr>
              <a:t>www.wordplaymagazine.com/blog-1/2021/3/23/fme-interview </a:t>
            </a:r>
            <a:r>
              <a:rPr sz="1200" spc="-5" dirty="0">
                <a:latin typeface="Times New Roman"/>
                <a:cs typeface="Times New Roman"/>
              </a:rPr>
              <a:t>[Accessed </a:t>
            </a:r>
            <a:r>
              <a:rPr sz="1200" dirty="0">
                <a:latin typeface="Times New Roman"/>
                <a:cs typeface="Times New Roman"/>
              </a:rPr>
              <a:t>5 Apr.  2021].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354330">
              <a:lnSpc>
                <a:spcPct val="125099"/>
              </a:lnSpc>
            </a:pPr>
            <a:r>
              <a:rPr sz="1200" spc="-5" dirty="0">
                <a:latin typeface="Times New Roman"/>
                <a:cs typeface="Times New Roman"/>
              </a:rPr>
              <a:t>Macrae, T. </a:t>
            </a:r>
            <a:r>
              <a:rPr sz="1200" dirty="0">
                <a:latin typeface="Times New Roman"/>
                <a:cs typeface="Times New Roman"/>
              </a:rPr>
              <a:t>(2021). </a:t>
            </a:r>
            <a:r>
              <a:rPr sz="1200" i="1" spc="5" dirty="0">
                <a:latin typeface="Times New Roman"/>
                <a:cs typeface="Times New Roman"/>
              </a:rPr>
              <a:t>Tate </a:t>
            </a:r>
            <a:r>
              <a:rPr sz="1200" i="1" spc="-5" dirty="0">
                <a:latin typeface="Times New Roman"/>
                <a:cs typeface="Times New Roman"/>
              </a:rPr>
              <a:t>McRae </a:t>
            </a:r>
            <a:r>
              <a:rPr sz="1200" i="1" dirty="0">
                <a:latin typeface="Times New Roman"/>
                <a:cs typeface="Times New Roman"/>
              </a:rPr>
              <a:t>- slower </a:t>
            </a:r>
            <a:r>
              <a:rPr sz="1200" i="1" spc="-5" dirty="0">
                <a:latin typeface="Times New Roman"/>
                <a:cs typeface="Times New Roman"/>
              </a:rPr>
              <a:t>(Lyric </a:t>
            </a:r>
            <a:r>
              <a:rPr sz="1200" i="1" dirty="0">
                <a:latin typeface="Times New Roman"/>
                <a:cs typeface="Times New Roman"/>
              </a:rPr>
              <a:t>Video)</a:t>
            </a:r>
            <a:r>
              <a:rPr sz="1200" dirty="0">
                <a:latin typeface="Times New Roman"/>
                <a:cs typeface="Times New Roman"/>
              </a:rPr>
              <a:t>. </a:t>
            </a:r>
            <a:r>
              <a:rPr sz="1200" spc="-5" dirty="0">
                <a:latin typeface="Times New Roman"/>
                <a:cs typeface="Times New Roman"/>
              </a:rPr>
              <a:t>[online] </a:t>
            </a:r>
            <a:r>
              <a:rPr sz="1200" spc="-5" dirty="0">
                <a:latin typeface="Times New Roman"/>
                <a:cs typeface="Times New Roman"/>
                <a:hlinkClick r:id="rId7"/>
              </a:rPr>
              <a:t>www.youtube.com. </a:t>
            </a:r>
            <a:r>
              <a:rPr sz="1200" spc="-5" dirty="0">
                <a:latin typeface="Times New Roman"/>
                <a:cs typeface="Times New Roman"/>
              </a:rPr>
              <a:t> Available </a:t>
            </a:r>
            <a:r>
              <a:rPr sz="1200" dirty="0">
                <a:latin typeface="Times New Roman"/>
                <a:cs typeface="Times New Roman"/>
              </a:rPr>
              <a:t>at: </a:t>
            </a:r>
            <a:r>
              <a:rPr sz="1200" spc="-5" dirty="0">
                <a:latin typeface="Times New Roman"/>
                <a:cs typeface="Times New Roman"/>
              </a:rPr>
              <a:t>https://</a:t>
            </a:r>
            <a:r>
              <a:rPr sz="1200" spc="-5" dirty="0">
                <a:latin typeface="Times New Roman"/>
                <a:cs typeface="Times New Roman"/>
                <a:hlinkClick r:id="rId8"/>
              </a:rPr>
              <a:t>www.youtube.com/watch?v=zvpo0STisUI</a:t>
            </a:r>
            <a:r>
              <a:rPr sz="1200" spc="-5" dirty="0">
                <a:latin typeface="Times New Roman"/>
                <a:cs typeface="Times New Roman"/>
              </a:rPr>
              <a:t> [Accessed </a:t>
            </a:r>
            <a:r>
              <a:rPr sz="1200" dirty="0">
                <a:latin typeface="Times New Roman"/>
                <a:cs typeface="Times New Roman"/>
              </a:rPr>
              <a:t>4 Apr.</a:t>
            </a:r>
            <a:r>
              <a:rPr sz="1200" spc="1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2021].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74930">
              <a:lnSpc>
                <a:spcPct val="125000"/>
              </a:lnSpc>
            </a:pPr>
            <a:r>
              <a:rPr sz="1200" dirty="0">
                <a:latin typeface="Times New Roman"/>
                <a:cs typeface="Times New Roman"/>
              </a:rPr>
              <a:t>MOBO </a:t>
            </a:r>
            <a:r>
              <a:rPr sz="1200" spc="-5" dirty="0">
                <a:latin typeface="Times New Roman"/>
                <a:cs typeface="Times New Roman"/>
              </a:rPr>
              <a:t>Organisation </a:t>
            </a:r>
            <a:r>
              <a:rPr sz="1200" dirty="0">
                <a:latin typeface="Times New Roman"/>
                <a:cs typeface="Times New Roman"/>
              </a:rPr>
              <a:t>(2017). </a:t>
            </a:r>
            <a:r>
              <a:rPr sz="1200" i="1" spc="-5" dirty="0">
                <a:latin typeface="Times New Roman"/>
                <a:cs typeface="Times New Roman"/>
              </a:rPr>
              <a:t>MOBO Help Musicians Fund announces new cohort </a:t>
            </a:r>
            <a:r>
              <a:rPr sz="1200" i="1" spc="10" dirty="0">
                <a:latin typeface="Times New Roman"/>
                <a:cs typeface="Times New Roman"/>
              </a:rPr>
              <a:t>of </a:t>
            </a:r>
            <a:r>
              <a:rPr sz="1200" i="1" spc="-5" dirty="0">
                <a:latin typeface="Times New Roman"/>
                <a:cs typeface="Times New Roman"/>
              </a:rPr>
              <a:t>artists  to receive creative funding, business </a:t>
            </a:r>
            <a:r>
              <a:rPr sz="1200" i="1" dirty="0">
                <a:latin typeface="Times New Roman"/>
                <a:cs typeface="Times New Roman"/>
              </a:rPr>
              <a:t>and </a:t>
            </a:r>
            <a:r>
              <a:rPr sz="1200" i="1" spc="-5" dirty="0">
                <a:latin typeface="Times New Roman"/>
                <a:cs typeface="Times New Roman"/>
              </a:rPr>
              <a:t>wellbeing </a:t>
            </a:r>
            <a:r>
              <a:rPr sz="1200" i="1" dirty="0">
                <a:latin typeface="Times New Roman"/>
                <a:cs typeface="Times New Roman"/>
              </a:rPr>
              <a:t>support | </a:t>
            </a:r>
            <a:r>
              <a:rPr sz="1200" i="1" spc="-5" dirty="0">
                <a:latin typeface="Times New Roman"/>
                <a:cs typeface="Times New Roman"/>
              </a:rPr>
              <a:t>MOBO </a:t>
            </a:r>
            <a:r>
              <a:rPr sz="1200" i="1" dirty="0">
                <a:latin typeface="Times New Roman"/>
                <a:cs typeface="Times New Roman"/>
              </a:rPr>
              <a:t>Organisation</a:t>
            </a:r>
            <a:r>
              <a:rPr sz="1200" dirty="0">
                <a:latin typeface="Times New Roman"/>
                <a:cs typeface="Times New Roman"/>
              </a:rPr>
              <a:t>. </a:t>
            </a:r>
            <a:r>
              <a:rPr sz="1200" spc="-5" dirty="0">
                <a:latin typeface="Times New Roman"/>
                <a:cs typeface="Times New Roman"/>
              </a:rPr>
              <a:t>[online]  mobo.com. </a:t>
            </a:r>
            <a:r>
              <a:rPr sz="1200" dirty="0">
                <a:latin typeface="Times New Roman"/>
                <a:cs typeface="Times New Roman"/>
              </a:rPr>
              <a:t>Available at: </a:t>
            </a:r>
            <a:r>
              <a:rPr sz="1200" spc="-5" dirty="0">
                <a:latin typeface="Times New Roman"/>
                <a:cs typeface="Times New Roman"/>
                <a:hlinkClick r:id="rId9"/>
              </a:rPr>
              <a:t>http://mobo.com/news/mobo-help-musicians-fund-announces-new- </a:t>
            </a:r>
            <a:r>
              <a:rPr sz="1200" spc="-5" dirty="0">
                <a:latin typeface="Times New Roman"/>
                <a:cs typeface="Times New Roman"/>
              </a:rPr>
              <a:t> cohort-artists-receive-creative-funding-business-and [Accessed </a:t>
            </a:r>
            <a:r>
              <a:rPr sz="1200" dirty="0">
                <a:latin typeface="Times New Roman"/>
                <a:cs typeface="Times New Roman"/>
              </a:rPr>
              <a:t>2 Apr.</a:t>
            </a:r>
            <a:r>
              <a:rPr sz="1200" spc="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2021].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14604">
              <a:lnSpc>
                <a:spcPct val="125000"/>
              </a:lnSpc>
              <a:spcBef>
                <a:spcPts val="5"/>
              </a:spcBef>
            </a:pPr>
            <a:r>
              <a:rPr sz="1200" spc="-5" dirty="0">
                <a:latin typeface="Times New Roman"/>
                <a:cs typeface="Times New Roman"/>
              </a:rPr>
              <a:t>monday.com </a:t>
            </a:r>
            <a:r>
              <a:rPr sz="1200" dirty="0">
                <a:latin typeface="Times New Roman"/>
                <a:cs typeface="Times New Roman"/>
              </a:rPr>
              <a:t>(27AD). </a:t>
            </a:r>
            <a:r>
              <a:rPr sz="1200" i="1" spc="-5" dirty="0">
                <a:latin typeface="Times New Roman"/>
                <a:cs typeface="Times New Roman"/>
              </a:rPr>
              <a:t>monday.com: </a:t>
            </a:r>
            <a:r>
              <a:rPr sz="1200" i="1" dirty="0">
                <a:latin typeface="Times New Roman"/>
                <a:cs typeface="Times New Roman"/>
              </a:rPr>
              <a:t>Your </a:t>
            </a:r>
            <a:r>
              <a:rPr sz="1200" i="1" spc="-5" dirty="0">
                <a:latin typeface="Times New Roman"/>
                <a:cs typeface="Times New Roman"/>
              </a:rPr>
              <a:t>team’s growth </a:t>
            </a:r>
            <a:r>
              <a:rPr sz="1200" i="1" dirty="0">
                <a:latin typeface="Times New Roman"/>
                <a:cs typeface="Times New Roman"/>
              </a:rPr>
              <a:t>made </a:t>
            </a:r>
            <a:r>
              <a:rPr sz="1200" i="1" spc="-5" dirty="0">
                <a:latin typeface="Times New Roman"/>
                <a:cs typeface="Times New Roman"/>
              </a:rPr>
              <a:t>easy </a:t>
            </a:r>
            <a:r>
              <a:rPr sz="1200" i="1" dirty="0">
                <a:latin typeface="Times New Roman"/>
                <a:cs typeface="Times New Roman"/>
              </a:rPr>
              <a:t>| Log </a:t>
            </a:r>
            <a:r>
              <a:rPr sz="1200" i="1" spc="5" dirty="0">
                <a:latin typeface="Times New Roman"/>
                <a:cs typeface="Times New Roman"/>
              </a:rPr>
              <a:t>In</a:t>
            </a:r>
            <a:r>
              <a:rPr sz="1200" spc="5" dirty="0">
                <a:latin typeface="Times New Roman"/>
                <a:cs typeface="Times New Roman"/>
              </a:rPr>
              <a:t>. </a:t>
            </a:r>
            <a:r>
              <a:rPr sz="1200" spc="-5" dirty="0">
                <a:latin typeface="Times New Roman"/>
                <a:cs typeface="Times New Roman"/>
              </a:rPr>
              <a:t>[online] </a:t>
            </a:r>
            <a:r>
              <a:rPr sz="1200" dirty="0">
                <a:latin typeface="Times New Roman"/>
                <a:cs typeface="Times New Roman"/>
              </a:rPr>
              <a:t>orange-  </a:t>
            </a:r>
            <a:r>
              <a:rPr sz="1200" spc="-5" dirty="0">
                <a:latin typeface="Times New Roman"/>
                <a:cs typeface="Times New Roman"/>
              </a:rPr>
              <a:t>crush-force.monday.com. Available </a:t>
            </a:r>
            <a:r>
              <a:rPr sz="1200" spc="-10" dirty="0">
                <a:latin typeface="Times New Roman"/>
                <a:cs typeface="Times New Roman"/>
              </a:rPr>
              <a:t>at: </a:t>
            </a:r>
            <a:r>
              <a:rPr sz="1200" dirty="0">
                <a:latin typeface="Times New Roman"/>
                <a:cs typeface="Times New Roman"/>
              </a:rPr>
              <a:t>https://orange-crush-  </a:t>
            </a:r>
            <a:r>
              <a:rPr sz="1200" spc="-5" dirty="0">
                <a:latin typeface="Times New Roman"/>
                <a:cs typeface="Times New Roman"/>
              </a:rPr>
              <a:t>force.monday.com/boards/841873416.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84455">
              <a:lnSpc>
                <a:spcPct val="125000"/>
              </a:lnSpc>
            </a:pPr>
            <a:r>
              <a:rPr sz="1200" spc="-5" dirty="0">
                <a:latin typeface="Times New Roman"/>
                <a:cs typeface="Times New Roman"/>
              </a:rPr>
              <a:t>monday.com </a:t>
            </a:r>
            <a:r>
              <a:rPr sz="1200" dirty="0">
                <a:latin typeface="Times New Roman"/>
                <a:cs typeface="Times New Roman"/>
              </a:rPr>
              <a:t>(2020). </a:t>
            </a:r>
            <a:r>
              <a:rPr sz="1200" i="1" dirty="0">
                <a:latin typeface="Times New Roman"/>
                <a:cs typeface="Times New Roman"/>
              </a:rPr>
              <a:t>monday.com: Your </a:t>
            </a:r>
            <a:r>
              <a:rPr sz="1200" i="1" spc="-5" dirty="0">
                <a:latin typeface="Times New Roman"/>
                <a:cs typeface="Times New Roman"/>
              </a:rPr>
              <a:t>team’s </a:t>
            </a:r>
            <a:r>
              <a:rPr sz="1200" i="1" spc="-10" dirty="0">
                <a:latin typeface="Times New Roman"/>
                <a:cs typeface="Times New Roman"/>
              </a:rPr>
              <a:t>growth </a:t>
            </a:r>
            <a:r>
              <a:rPr sz="1200" i="1" dirty="0">
                <a:latin typeface="Times New Roman"/>
                <a:cs typeface="Times New Roman"/>
              </a:rPr>
              <a:t>made </a:t>
            </a:r>
            <a:r>
              <a:rPr sz="1200" i="1" spc="-5" dirty="0">
                <a:latin typeface="Times New Roman"/>
                <a:cs typeface="Times New Roman"/>
              </a:rPr>
              <a:t>easy </a:t>
            </a:r>
            <a:r>
              <a:rPr sz="1200" i="1" dirty="0">
                <a:latin typeface="Times New Roman"/>
                <a:cs typeface="Times New Roman"/>
              </a:rPr>
              <a:t>| Log </a:t>
            </a:r>
            <a:r>
              <a:rPr sz="1200" i="1" spc="5" dirty="0">
                <a:latin typeface="Times New Roman"/>
                <a:cs typeface="Times New Roman"/>
              </a:rPr>
              <a:t>In</a:t>
            </a:r>
            <a:r>
              <a:rPr sz="1200" spc="5" dirty="0">
                <a:latin typeface="Times New Roman"/>
                <a:cs typeface="Times New Roman"/>
              </a:rPr>
              <a:t>. </a:t>
            </a:r>
            <a:r>
              <a:rPr sz="1200" spc="-5" dirty="0">
                <a:latin typeface="Times New Roman"/>
                <a:cs typeface="Times New Roman"/>
              </a:rPr>
              <a:t>[online] </a:t>
            </a:r>
            <a:r>
              <a:rPr sz="1200" dirty="0">
                <a:latin typeface="Times New Roman"/>
                <a:cs typeface="Times New Roman"/>
              </a:rPr>
              <a:t>orange-  </a:t>
            </a:r>
            <a:r>
              <a:rPr sz="1200" spc="-5" dirty="0">
                <a:latin typeface="Times New Roman"/>
                <a:cs typeface="Times New Roman"/>
              </a:rPr>
              <a:t>crush-force.monday.com. Available </a:t>
            </a:r>
            <a:r>
              <a:rPr sz="1200" spc="-10" dirty="0">
                <a:latin typeface="Times New Roman"/>
                <a:cs typeface="Times New Roman"/>
              </a:rPr>
              <a:t>at:</a:t>
            </a:r>
            <a:r>
              <a:rPr sz="1200" spc="35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Times New Roman"/>
                <a:cs typeface="Times New Roman"/>
              </a:rPr>
              <a:t>https://orange-crush-force.monday.com.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195580">
              <a:lnSpc>
                <a:spcPct val="125099"/>
              </a:lnSpc>
            </a:pPr>
            <a:r>
              <a:rPr sz="1200" spc="-5" dirty="0">
                <a:latin typeface="Times New Roman"/>
                <a:cs typeface="Times New Roman"/>
              </a:rPr>
              <a:t>Music Ally, </a:t>
            </a:r>
            <a:r>
              <a:rPr sz="1200" dirty="0">
                <a:latin typeface="Times New Roman"/>
                <a:cs typeface="Times New Roman"/>
              </a:rPr>
              <a:t>M.A. (2021). </a:t>
            </a:r>
            <a:r>
              <a:rPr sz="1200" i="1" spc="-5" dirty="0">
                <a:latin typeface="Times New Roman"/>
                <a:cs typeface="Times New Roman"/>
              </a:rPr>
              <a:t>Digital Strategy </a:t>
            </a:r>
            <a:r>
              <a:rPr sz="1200" i="1" dirty="0">
                <a:latin typeface="Times New Roman"/>
                <a:cs typeface="Times New Roman"/>
              </a:rPr>
              <a:t>&amp; Marketing </a:t>
            </a:r>
            <a:r>
              <a:rPr sz="1200" i="1" spc="-5" dirty="0">
                <a:latin typeface="Times New Roman"/>
                <a:cs typeface="Times New Roman"/>
              </a:rPr>
              <a:t>Services </a:t>
            </a:r>
            <a:r>
              <a:rPr sz="1200" i="1" dirty="0">
                <a:latin typeface="Times New Roman"/>
                <a:cs typeface="Times New Roman"/>
              </a:rPr>
              <a:t>- </a:t>
            </a:r>
            <a:r>
              <a:rPr sz="1200" i="1" spc="-5" dirty="0">
                <a:latin typeface="Times New Roman"/>
                <a:cs typeface="Times New Roman"/>
              </a:rPr>
              <a:t>Music Ally</a:t>
            </a:r>
            <a:r>
              <a:rPr sz="1200" spc="-5" dirty="0">
                <a:latin typeface="Times New Roman"/>
                <a:cs typeface="Times New Roman"/>
              </a:rPr>
              <a:t>. [online]  musically.com. </a:t>
            </a:r>
            <a:r>
              <a:rPr sz="1200" dirty="0">
                <a:latin typeface="Times New Roman"/>
                <a:cs typeface="Times New Roman"/>
              </a:rPr>
              <a:t>Available at: </a:t>
            </a:r>
            <a:r>
              <a:rPr sz="1200" spc="-5" dirty="0">
                <a:latin typeface="Times New Roman"/>
                <a:cs typeface="Times New Roman"/>
              </a:rPr>
              <a:t>https://musically.com/marketing-services/ [Accessed </a:t>
            </a:r>
            <a:r>
              <a:rPr sz="1200" dirty="0">
                <a:latin typeface="Times New Roman"/>
                <a:cs typeface="Times New Roman"/>
              </a:rPr>
              <a:t>30 </a:t>
            </a:r>
            <a:r>
              <a:rPr sz="1200" spc="-5" dirty="0">
                <a:latin typeface="Times New Roman"/>
                <a:cs typeface="Times New Roman"/>
              </a:rPr>
              <a:t>Mar.  </a:t>
            </a:r>
            <a:r>
              <a:rPr sz="1200" dirty="0">
                <a:latin typeface="Times New Roman"/>
                <a:cs typeface="Times New Roman"/>
              </a:rPr>
              <a:t>2021].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149860">
              <a:lnSpc>
                <a:spcPct val="125000"/>
              </a:lnSpc>
            </a:pPr>
            <a:r>
              <a:rPr sz="1200" spc="-5" dirty="0">
                <a:latin typeface="Times New Roman"/>
                <a:cs typeface="Times New Roman"/>
              </a:rPr>
              <a:t>Musicians Union </a:t>
            </a:r>
            <a:r>
              <a:rPr sz="1200" dirty="0">
                <a:latin typeface="Times New Roman"/>
                <a:cs typeface="Times New Roman"/>
              </a:rPr>
              <a:t>(2020). </a:t>
            </a:r>
            <a:r>
              <a:rPr sz="1200" i="1" spc="-5" dirty="0">
                <a:latin typeface="Times New Roman"/>
                <a:cs typeface="Times New Roman"/>
              </a:rPr>
              <a:t>Hiring </a:t>
            </a:r>
            <a:r>
              <a:rPr sz="1200" i="1" dirty="0">
                <a:latin typeface="Times New Roman"/>
                <a:cs typeface="Times New Roman"/>
              </a:rPr>
              <a:t>a </a:t>
            </a:r>
            <a:r>
              <a:rPr sz="1200" i="1" spc="-5" dirty="0">
                <a:latin typeface="Times New Roman"/>
                <a:cs typeface="Times New Roman"/>
              </a:rPr>
              <a:t>Music PR</a:t>
            </a:r>
            <a:r>
              <a:rPr sz="1200" spc="-5" dirty="0">
                <a:latin typeface="Times New Roman"/>
                <a:cs typeface="Times New Roman"/>
              </a:rPr>
              <a:t>. </a:t>
            </a:r>
            <a:r>
              <a:rPr sz="1200" dirty="0">
                <a:latin typeface="Times New Roman"/>
                <a:cs typeface="Times New Roman"/>
              </a:rPr>
              <a:t>[online] </a:t>
            </a:r>
            <a:r>
              <a:rPr sz="1200" spc="-5" dirty="0">
                <a:latin typeface="Times New Roman"/>
                <a:cs typeface="Times New Roman"/>
              </a:rPr>
              <a:t>Musiciansunion.org.uk. Available </a:t>
            </a:r>
            <a:r>
              <a:rPr sz="1200" spc="-10" dirty="0">
                <a:latin typeface="Times New Roman"/>
                <a:cs typeface="Times New Roman"/>
              </a:rPr>
              <a:t>at:  </a:t>
            </a:r>
            <a:r>
              <a:rPr sz="1200" spc="-5" dirty="0">
                <a:latin typeface="Times New Roman"/>
                <a:cs typeface="Times New Roman"/>
              </a:rPr>
              <a:t>https://musiciansunion.org.uk/events-career-development/career-development/career-  guides/marketing-and-promotion/hiring-a-music-pr [Accessed </a:t>
            </a:r>
            <a:r>
              <a:rPr sz="1200" dirty="0">
                <a:latin typeface="Times New Roman"/>
                <a:cs typeface="Times New Roman"/>
              </a:rPr>
              <a:t>5 Apr.</a:t>
            </a:r>
            <a:r>
              <a:rPr sz="1200" spc="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2021].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82550">
              <a:lnSpc>
                <a:spcPct val="125000"/>
              </a:lnSpc>
            </a:pPr>
            <a:r>
              <a:rPr sz="1200" spc="-5" dirty="0">
                <a:latin typeface="Times New Roman"/>
                <a:cs typeface="Times New Roman"/>
              </a:rPr>
              <a:t>Nguyen, </a:t>
            </a:r>
            <a:r>
              <a:rPr sz="1200" dirty="0">
                <a:latin typeface="Times New Roman"/>
                <a:cs typeface="Times New Roman"/>
              </a:rPr>
              <a:t>D. (2019). </a:t>
            </a:r>
            <a:r>
              <a:rPr sz="1200" i="1" dirty="0">
                <a:latin typeface="Times New Roman"/>
                <a:cs typeface="Times New Roman"/>
              </a:rPr>
              <a:t>4 </a:t>
            </a:r>
            <a:r>
              <a:rPr sz="1200" i="1" spc="-5" dirty="0">
                <a:latin typeface="Times New Roman"/>
                <a:cs typeface="Times New Roman"/>
              </a:rPr>
              <a:t>Steps to Find </a:t>
            </a:r>
            <a:r>
              <a:rPr sz="1200" i="1" dirty="0">
                <a:latin typeface="Times New Roman"/>
                <a:cs typeface="Times New Roman"/>
              </a:rPr>
              <a:t>Your </a:t>
            </a:r>
            <a:r>
              <a:rPr sz="1200" i="1" spc="-5" dirty="0">
                <a:latin typeface="Times New Roman"/>
                <a:cs typeface="Times New Roman"/>
              </a:rPr>
              <a:t>Target Audience or </a:t>
            </a:r>
            <a:r>
              <a:rPr sz="1200" i="1" dirty="0">
                <a:latin typeface="Times New Roman"/>
                <a:cs typeface="Times New Roman"/>
              </a:rPr>
              <a:t>Niche </a:t>
            </a:r>
            <a:r>
              <a:rPr sz="1200" i="1" spc="-5" dirty="0">
                <a:latin typeface="Times New Roman"/>
                <a:cs typeface="Times New Roman"/>
              </a:rPr>
              <a:t>as </a:t>
            </a:r>
            <a:r>
              <a:rPr sz="1200" i="1" dirty="0">
                <a:latin typeface="Times New Roman"/>
                <a:cs typeface="Times New Roman"/>
              </a:rPr>
              <a:t>a </a:t>
            </a:r>
            <a:r>
              <a:rPr sz="1200" i="1" spc="-5" dirty="0">
                <a:latin typeface="Times New Roman"/>
                <a:cs typeface="Times New Roman"/>
              </a:rPr>
              <a:t>Musician to </a:t>
            </a:r>
            <a:r>
              <a:rPr sz="1200" i="1" dirty="0">
                <a:latin typeface="Times New Roman"/>
                <a:cs typeface="Times New Roman"/>
              </a:rPr>
              <a:t>Grow a  </a:t>
            </a:r>
            <a:r>
              <a:rPr sz="1200" i="1" spc="-5" dirty="0">
                <a:latin typeface="Times New Roman"/>
                <a:cs typeface="Times New Roman"/>
              </a:rPr>
              <a:t>Fanbase</a:t>
            </a:r>
            <a:r>
              <a:rPr sz="1200" spc="-5" dirty="0">
                <a:latin typeface="Times New Roman"/>
                <a:cs typeface="Times New Roman"/>
              </a:rPr>
              <a:t>. [online] </a:t>
            </a:r>
            <a:r>
              <a:rPr sz="1200" dirty="0">
                <a:latin typeface="Times New Roman"/>
                <a:cs typeface="Times New Roman"/>
              </a:rPr>
              <a:t>D4 </a:t>
            </a:r>
            <a:r>
              <a:rPr sz="1200" spc="-5" dirty="0">
                <a:latin typeface="Times New Roman"/>
                <a:cs typeface="Times New Roman"/>
              </a:rPr>
              <a:t>Music Marketing. Available </a:t>
            </a:r>
            <a:r>
              <a:rPr sz="1200" dirty="0">
                <a:latin typeface="Times New Roman"/>
                <a:cs typeface="Times New Roman"/>
              </a:rPr>
              <a:t>at: </a:t>
            </a:r>
            <a:r>
              <a:rPr sz="1200" spc="-5" dirty="0">
                <a:latin typeface="Times New Roman"/>
                <a:cs typeface="Times New Roman"/>
              </a:rPr>
              <a:t>https://d4musicmarketing.com/find-  target-audience-niche/.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139700">
              <a:lnSpc>
                <a:spcPct val="125000"/>
              </a:lnSpc>
            </a:pPr>
            <a:r>
              <a:rPr sz="1200" spc="-5" dirty="0">
                <a:latin typeface="Times New Roman"/>
                <a:cs typeface="Times New Roman"/>
              </a:rPr>
              <a:t>NichoJ23 </a:t>
            </a:r>
            <a:r>
              <a:rPr sz="1200" dirty="0">
                <a:latin typeface="Times New Roman"/>
                <a:cs typeface="Times New Roman"/>
              </a:rPr>
              <a:t>(2015). </a:t>
            </a:r>
            <a:r>
              <a:rPr sz="1200" i="1" spc="-10" dirty="0">
                <a:latin typeface="Times New Roman"/>
                <a:cs typeface="Times New Roman"/>
              </a:rPr>
              <a:t>BBC </a:t>
            </a:r>
            <a:r>
              <a:rPr sz="1200" i="1" dirty="0">
                <a:latin typeface="Times New Roman"/>
                <a:cs typeface="Times New Roman"/>
              </a:rPr>
              <a:t>Trust </a:t>
            </a:r>
            <a:r>
              <a:rPr sz="1200" i="1" spc="-5" dirty="0">
                <a:latin typeface="Times New Roman"/>
                <a:cs typeface="Times New Roman"/>
              </a:rPr>
              <a:t>Service Review Radio </a:t>
            </a:r>
            <a:r>
              <a:rPr sz="1200" i="1" spc="10" dirty="0">
                <a:latin typeface="Times New Roman"/>
                <a:cs typeface="Times New Roman"/>
              </a:rPr>
              <a:t>1, </a:t>
            </a:r>
            <a:r>
              <a:rPr sz="1200" i="1" spc="-5" dirty="0">
                <a:latin typeface="Times New Roman"/>
                <a:cs typeface="Times New Roman"/>
              </a:rPr>
              <a:t>1Xtra, Radio </a:t>
            </a:r>
            <a:r>
              <a:rPr sz="1200" i="1" dirty="0">
                <a:latin typeface="Times New Roman"/>
                <a:cs typeface="Times New Roman"/>
              </a:rPr>
              <a:t>2, Radio 3, 6 </a:t>
            </a:r>
            <a:r>
              <a:rPr sz="1200" i="1" spc="-5" dirty="0">
                <a:latin typeface="Times New Roman"/>
                <a:cs typeface="Times New Roman"/>
              </a:rPr>
              <a:t>Music </a:t>
            </a:r>
            <a:r>
              <a:rPr sz="1200" i="1" dirty="0">
                <a:latin typeface="Times New Roman"/>
                <a:cs typeface="Times New Roman"/>
              </a:rPr>
              <a:t>and  </a:t>
            </a:r>
            <a:r>
              <a:rPr sz="1200" i="1" spc="-5" dirty="0">
                <a:latin typeface="Times New Roman"/>
                <a:cs typeface="Times New Roman"/>
              </a:rPr>
              <a:t>Asian Network Annex: Supporting </a:t>
            </a:r>
            <a:r>
              <a:rPr sz="1200" i="1" dirty="0">
                <a:latin typeface="Times New Roman"/>
                <a:cs typeface="Times New Roman"/>
              </a:rPr>
              <a:t>performance analysis</a:t>
            </a:r>
            <a:r>
              <a:rPr sz="1200" dirty="0">
                <a:latin typeface="Times New Roman"/>
                <a:cs typeface="Times New Roman"/>
              </a:rPr>
              <a:t>. </a:t>
            </a:r>
            <a:r>
              <a:rPr sz="1200" spc="-5" dirty="0">
                <a:latin typeface="Times New Roman"/>
                <a:cs typeface="Times New Roman"/>
              </a:rPr>
              <a:t>[online] </a:t>
            </a:r>
            <a:r>
              <a:rPr sz="1200" dirty="0">
                <a:latin typeface="Times New Roman"/>
                <a:cs typeface="Times New Roman"/>
              </a:rPr>
              <a:t>Available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at: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dirty="0"/>
              <a:t>24</a:t>
            </a:fld>
            <a:endParaRPr dirty="0"/>
          </a:p>
        </p:txBody>
      </p:sp>
      <p:sp>
        <p:nvSpPr>
          <p:cNvPr id="2" name="object 2"/>
          <p:cNvSpPr txBox="1"/>
          <p:nvPr/>
        </p:nvSpPr>
        <p:spPr>
          <a:xfrm>
            <a:off x="902017" y="900811"/>
            <a:ext cx="5728970" cy="52851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1200" spc="-5" dirty="0">
                <a:latin typeface="Times New Roman"/>
                <a:cs typeface="Times New Roman"/>
                <a:hlinkClick r:id="rId2"/>
              </a:rPr>
              <a:t>http://downloads.bbc.co.uk/bbctrust/assets/files/pdf/our_work/music_radio/performance_anal 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ysis.pdf.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160655">
              <a:lnSpc>
                <a:spcPct val="125000"/>
              </a:lnSpc>
            </a:pPr>
            <a:r>
              <a:rPr sz="1200" dirty="0">
                <a:latin typeface="Times New Roman"/>
                <a:cs typeface="Times New Roman"/>
              </a:rPr>
              <a:t>Owens, J. (2021). </a:t>
            </a:r>
            <a:r>
              <a:rPr sz="1200" i="1" dirty="0">
                <a:latin typeface="Times New Roman"/>
                <a:cs typeface="Times New Roman"/>
              </a:rPr>
              <a:t>How Do I </a:t>
            </a:r>
            <a:r>
              <a:rPr sz="1200" i="1" spc="-5" dirty="0">
                <a:latin typeface="Times New Roman"/>
                <a:cs typeface="Times New Roman"/>
              </a:rPr>
              <a:t>Make </a:t>
            </a:r>
            <a:r>
              <a:rPr sz="1200" i="1" dirty="0">
                <a:latin typeface="Times New Roman"/>
                <a:cs typeface="Times New Roman"/>
              </a:rPr>
              <a:t>a </a:t>
            </a:r>
            <a:r>
              <a:rPr sz="1200" i="1" spc="-5" dirty="0">
                <a:latin typeface="Times New Roman"/>
                <a:cs typeface="Times New Roman"/>
              </a:rPr>
              <a:t>Music Video? </a:t>
            </a:r>
            <a:r>
              <a:rPr sz="1200" i="1" dirty="0">
                <a:latin typeface="Times New Roman"/>
                <a:cs typeface="Times New Roman"/>
              </a:rPr>
              <a:t>| </a:t>
            </a:r>
            <a:r>
              <a:rPr sz="1200" i="1" spc="-5" dirty="0">
                <a:latin typeface="Times New Roman"/>
                <a:cs typeface="Times New Roman"/>
              </a:rPr>
              <a:t>Rotor Videos</a:t>
            </a:r>
            <a:r>
              <a:rPr sz="1200" spc="-5" dirty="0">
                <a:latin typeface="Times New Roman"/>
                <a:cs typeface="Times New Roman"/>
              </a:rPr>
              <a:t>. [online] Rotor </a:t>
            </a:r>
            <a:r>
              <a:rPr sz="1200" dirty="0">
                <a:latin typeface="Times New Roman"/>
                <a:cs typeface="Times New Roman"/>
              </a:rPr>
              <a:t>Videos.  </a:t>
            </a:r>
            <a:r>
              <a:rPr sz="1200" spc="-5" dirty="0">
                <a:latin typeface="Times New Roman"/>
                <a:cs typeface="Times New Roman"/>
              </a:rPr>
              <a:t>Available </a:t>
            </a:r>
            <a:r>
              <a:rPr sz="1200" dirty="0">
                <a:latin typeface="Times New Roman"/>
                <a:cs typeface="Times New Roman"/>
              </a:rPr>
              <a:t>at: </a:t>
            </a:r>
            <a:r>
              <a:rPr sz="1200" spc="-5" dirty="0">
                <a:latin typeface="Times New Roman"/>
                <a:cs typeface="Times New Roman"/>
              </a:rPr>
              <a:t>https://rotorvideos.com/blog/how-do-i-make-a-music-video [Accessed </a:t>
            </a:r>
            <a:r>
              <a:rPr sz="1200" dirty="0">
                <a:latin typeface="Times New Roman"/>
                <a:cs typeface="Times New Roman"/>
              </a:rPr>
              <a:t>4 Apr.  2021].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88265">
              <a:lnSpc>
                <a:spcPct val="125099"/>
              </a:lnSpc>
            </a:pPr>
            <a:r>
              <a:rPr sz="1200" spc="-5" dirty="0">
                <a:latin typeface="Times New Roman"/>
                <a:cs typeface="Times New Roman"/>
              </a:rPr>
              <a:t>Pacheo, </a:t>
            </a:r>
            <a:r>
              <a:rPr sz="1200" dirty="0">
                <a:latin typeface="Times New Roman"/>
                <a:cs typeface="Times New Roman"/>
              </a:rPr>
              <a:t>J. (2017). </a:t>
            </a:r>
            <a:r>
              <a:rPr sz="1200" i="1" dirty="0">
                <a:latin typeface="Times New Roman"/>
                <a:cs typeface="Times New Roman"/>
              </a:rPr>
              <a:t>The Top </a:t>
            </a:r>
            <a:r>
              <a:rPr sz="1200" i="1" spc="-10" dirty="0">
                <a:latin typeface="Times New Roman"/>
                <a:cs typeface="Times New Roman"/>
              </a:rPr>
              <a:t>Five </a:t>
            </a:r>
            <a:r>
              <a:rPr sz="1200" i="1" spc="-5" dirty="0">
                <a:latin typeface="Times New Roman"/>
                <a:cs typeface="Times New Roman"/>
              </a:rPr>
              <a:t>Reasons Having An </a:t>
            </a:r>
            <a:r>
              <a:rPr sz="1200" i="1" spc="-10" dirty="0">
                <a:latin typeface="Times New Roman"/>
                <a:cs typeface="Times New Roman"/>
              </a:rPr>
              <a:t>EPK </a:t>
            </a:r>
            <a:r>
              <a:rPr sz="1200" i="1" spc="-5" dirty="0">
                <a:latin typeface="Times New Roman"/>
                <a:cs typeface="Times New Roman"/>
              </a:rPr>
              <a:t>Is Important </a:t>
            </a:r>
            <a:r>
              <a:rPr sz="1200" i="1" dirty="0">
                <a:latin typeface="Times New Roman"/>
                <a:cs typeface="Times New Roman"/>
              </a:rPr>
              <a:t>- MTT - </a:t>
            </a:r>
            <a:r>
              <a:rPr sz="1200" i="1" spc="-5" dirty="0">
                <a:latin typeface="Times New Roman"/>
                <a:cs typeface="Times New Roman"/>
              </a:rPr>
              <a:t>Music Think  </a:t>
            </a:r>
            <a:r>
              <a:rPr sz="1200" i="1" dirty="0">
                <a:latin typeface="Times New Roman"/>
                <a:cs typeface="Times New Roman"/>
              </a:rPr>
              <a:t>Tank</a:t>
            </a:r>
            <a:r>
              <a:rPr sz="1200" dirty="0">
                <a:latin typeface="Times New Roman"/>
                <a:cs typeface="Times New Roman"/>
              </a:rPr>
              <a:t>. </a:t>
            </a:r>
            <a:r>
              <a:rPr sz="1200" spc="-5" dirty="0">
                <a:latin typeface="Times New Roman"/>
                <a:cs typeface="Times New Roman"/>
              </a:rPr>
              <a:t>[online] </a:t>
            </a:r>
            <a:r>
              <a:rPr sz="1200" spc="-5" dirty="0">
                <a:latin typeface="Times New Roman"/>
                <a:cs typeface="Times New Roman"/>
                <a:hlinkClick r:id="rId3"/>
              </a:rPr>
              <a:t>www.musicthinktank.com.</a:t>
            </a:r>
            <a:r>
              <a:rPr sz="1200" spc="-5" dirty="0">
                <a:latin typeface="Times New Roman"/>
                <a:cs typeface="Times New Roman"/>
              </a:rPr>
              <a:t> Available </a:t>
            </a:r>
            <a:r>
              <a:rPr sz="1200" spc="-10" dirty="0">
                <a:latin typeface="Times New Roman"/>
                <a:cs typeface="Times New Roman"/>
              </a:rPr>
              <a:t>at:  </a:t>
            </a:r>
            <a:r>
              <a:rPr sz="1200" spc="-5" dirty="0">
                <a:latin typeface="Times New Roman"/>
                <a:cs typeface="Times New Roman"/>
                <a:hlinkClick r:id="rId4"/>
              </a:rPr>
              <a:t>http://www.musicthinktank.com/blog/the-top-five-reasons-having-an-epk-is-important.html </a:t>
            </a:r>
            <a:r>
              <a:rPr sz="1200" spc="-5" dirty="0">
                <a:latin typeface="Times New Roman"/>
                <a:cs typeface="Times New Roman"/>
              </a:rPr>
              <a:t> [Accessed </a:t>
            </a:r>
            <a:r>
              <a:rPr sz="1200" dirty="0">
                <a:latin typeface="Times New Roman"/>
                <a:cs typeface="Times New Roman"/>
              </a:rPr>
              <a:t>4 Apr. 2021].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110489">
              <a:lnSpc>
                <a:spcPct val="125099"/>
              </a:lnSpc>
              <a:spcBef>
                <a:spcPts val="5"/>
              </a:spcBef>
            </a:pPr>
            <a:r>
              <a:rPr sz="1200" spc="-5" dirty="0">
                <a:latin typeface="Times New Roman"/>
                <a:cs typeface="Times New Roman"/>
              </a:rPr>
              <a:t>Probst, </a:t>
            </a:r>
            <a:r>
              <a:rPr sz="1200" dirty="0">
                <a:latin typeface="Times New Roman"/>
                <a:cs typeface="Times New Roman"/>
              </a:rPr>
              <a:t>S.-L. (2020). </a:t>
            </a:r>
            <a:r>
              <a:rPr sz="1200" i="1" dirty="0">
                <a:latin typeface="Times New Roman"/>
                <a:cs typeface="Times New Roman"/>
              </a:rPr>
              <a:t>SWOT </a:t>
            </a:r>
            <a:r>
              <a:rPr sz="1200" i="1" spc="-5" dirty="0">
                <a:latin typeface="Times New Roman"/>
                <a:cs typeface="Times New Roman"/>
              </a:rPr>
              <a:t>Analysis </a:t>
            </a:r>
            <a:r>
              <a:rPr sz="1200" i="1" dirty="0">
                <a:latin typeface="Times New Roman"/>
                <a:cs typeface="Times New Roman"/>
              </a:rPr>
              <a:t>In The </a:t>
            </a:r>
            <a:r>
              <a:rPr sz="1200" i="1" spc="-5" dirty="0">
                <a:latin typeface="Times New Roman"/>
                <a:cs typeface="Times New Roman"/>
              </a:rPr>
              <a:t>Music </a:t>
            </a:r>
            <a:r>
              <a:rPr sz="1200" i="1" dirty="0">
                <a:latin typeface="Times New Roman"/>
                <a:cs typeface="Times New Roman"/>
              </a:rPr>
              <a:t>Business</a:t>
            </a:r>
            <a:r>
              <a:rPr sz="1200" dirty="0">
                <a:latin typeface="Times New Roman"/>
                <a:cs typeface="Times New Roman"/>
              </a:rPr>
              <a:t>. </a:t>
            </a:r>
            <a:r>
              <a:rPr sz="1200" spc="-5" dirty="0">
                <a:latin typeface="Times New Roman"/>
                <a:cs typeface="Times New Roman"/>
              </a:rPr>
              <a:t>[online] BlackbirdPunk.  Available </a:t>
            </a:r>
            <a:r>
              <a:rPr sz="1200" dirty="0">
                <a:latin typeface="Times New Roman"/>
                <a:cs typeface="Times New Roman"/>
              </a:rPr>
              <a:t>at: </a:t>
            </a:r>
            <a:r>
              <a:rPr sz="1200" spc="-5" dirty="0">
                <a:latin typeface="Times New Roman"/>
                <a:cs typeface="Times New Roman"/>
              </a:rPr>
              <a:t>https://blackbirdpunk.com/2020/08/03/swot-analysis/ [Accessed </a:t>
            </a:r>
            <a:r>
              <a:rPr sz="1200" dirty="0">
                <a:latin typeface="Times New Roman"/>
                <a:cs typeface="Times New Roman"/>
              </a:rPr>
              <a:t>2 Apr.</a:t>
            </a:r>
            <a:r>
              <a:rPr sz="1200" spc="14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Times New Roman"/>
                <a:cs typeface="Times New Roman"/>
              </a:rPr>
              <a:t>2021].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346710">
              <a:lnSpc>
                <a:spcPct val="125000"/>
              </a:lnSpc>
              <a:spcBef>
                <a:spcPts val="5"/>
              </a:spcBef>
            </a:pPr>
            <a:r>
              <a:rPr sz="1200" spc="-5" dirty="0">
                <a:latin typeface="Times New Roman"/>
                <a:cs typeface="Times New Roman"/>
              </a:rPr>
              <a:t>Radio.co </a:t>
            </a:r>
            <a:r>
              <a:rPr sz="1200" dirty="0">
                <a:latin typeface="Times New Roman"/>
                <a:cs typeface="Times New Roman"/>
              </a:rPr>
              <a:t>(2020). </a:t>
            </a:r>
            <a:r>
              <a:rPr sz="1200" i="1" dirty="0">
                <a:latin typeface="Times New Roman"/>
                <a:cs typeface="Times New Roman"/>
              </a:rPr>
              <a:t>4 Reasons Why </a:t>
            </a:r>
            <a:r>
              <a:rPr sz="1200" i="1" spc="-5" dirty="0">
                <a:latin typeface="Times New Roman"/>
                <a:cs typeface="Times New Roman"/>
              </a:rPr>
              <a:t>Radio </a:t>
            </a:r>
            <a:r>
              <a:rPr sz="1200" i="1" spc="-10" dirty="0">
                <a:latin typeface="Times New Roman"/>
                <a:cs typeface="Times New Roman"/>
              </a:rPr>
              <a:t>is </a:t>
            </a:r>
            <a:r>
              <a:rPr sz="1200" i="1" spc="-5" dirty="0">
                <a:latin typeface="Times New Roman"/>
                <a:cs typeface="Times New Roman"/>
              </a:rPr>
              <a:t>Still </a:t>
            </a:r>
            <a:r>
              <a:rPr sz="1200" i="1" dirty="0">
                <a:latin typeface="Times New Roman"/>
                <a:cs typeface="Times New Roman"/>
              </a:rPr>
              <a:t>Popular</a:t>
            </a:r>
            <a:r>
              <a:rPr sz="1200" dirty="0">
                <a:latin typeface="Times New Roman"/>
                <a:cs typeface="Times New Roman"/>
              </a:rPr>
              <a:t>. </a:t>
            </a:r>
            <a:r>
              <a:rPr sz="1200" spc="-5" dirty="0">
                <a:latin typeface="Times New Roman"/>
                <a:cs typeface="Times New Roman"/>
              </a:rPr>
              <a:t>[online] Radio.co. Available </a:t>
            </a:r>
            <a:r>
              <a:rPr sz="1200" dirty="0">
                <a:latin typeface="Times New Roman"/>
                <a:cs typeface="Times New Roman"/>
              </a:rPr>
              <a:t>at:  </a:t>
            </a:r>
            <a:r>
              <a:rPr sz="1200" spc="-5" dirty="0">
                <a:latin typeface="Times New Roman"/>
                <a:cs typeface="Times New Roman"/>
              </a:rPr>
              <a:t>https://radio.co/blog/radio-still-popular.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33020">
              <a:lnSpc>
                <a:spcPct val="125000"/>
              </a:lnSpc>
            </a:pPr>
            <a:r>
              <a:rPr sz="1200" spc="-5" dirty="0">
                <a:latin typeface="Times New Roman"/>
                <a:cs typeface="Times New Roman"/>
              </a:rPr>
              <a:t>Staff, </a:t>
            </a:r>
            <a:r>
              <a:rPr sz="1200" dirty="0">
                <a:latin typeface="Times New Roman"/>
                <a:cs typeface="Times New Roman"/>
              </a:rPr>
              <a:t>S. (2016). </a:t>
            </a:r>
            <a:r>
              <a:rPr sz="1200" i="1" dirty="0">
                <a:latin typeface="Times New Roman"/>
                <a:cs typeface="Times New Roman"/>
              </a:rPr>
              <a:t>How </a:t>
            </a:r>
            <a:r>
              <a:rPr sz="1200" i="1" spc="-5" dirty="0">
                <a:latin typeface="Times New Roman"/>
                <a:cs typeface="Times New Roman"/>
              </a:rPr>
              <a:t>to Create </a:t>
            </a:r>
            <a:r>
              <a:rPr sz="1200" i="1" dirty="0">
                <a:latin typeface="Times New Roman"/>
                <a:cs typeface="Times New Roman"/>
              </a:rPr>
              <a:t>an </a:t>
            </a:r>
            <a:r>
              <a:rPr sz="1200" i="1" spc="-10" dirty="0">
                <a:latin typeface="Times New Roman"/>
                <a:cs typeface="Times New Roman"/>
              </a:rPr>
              <a:t>EPK </a:t>
            </a:r>
            <a:r>
              <a:rPr sz="1200" i="1" dirty="0">
                <a:latin typeface="Times New Roman"/>
                <a:cs typeface="Times New Roman"/>
              </a:rPr>
              <a:t>and </a:t>
            </a:r>
            <a:r>
              <a:rPr sz="1200" i="1" spc="-5" dirty="0">
                <a:latin typeface="Times New Roman"/>
                <a:cs typeface="Times New Roman"/>
              </a:rPr>
              <a:t>Exactly </a:t>
            </a:r>
            <a:r>
              <a:rPr sz="1200" i="1" dirty="0">
                <a:latin typeface="Times New Roman"/>
                <a:cs typeface="Times New Roman"/>
              </a:rPr>
              <a:t>What </a:t>
            </a:r>
            <a:r>
              <a:rPr sz="1200" i="1" spc="-5" dirty="0">
                <a:latin typeface="Times New Roman"/>
                <a:cs typeface="Times New Roman"/>
              </a:rPr>
              <a:t>to Put in </a:t>
            </a:r>
            <a:r>
              <a:rPr sz="1200" i="1" dirty="0">
                <a:latin typeface="Times New Roman"/>
                <a:cs typeface="Times New Roman"/>
              </a:rPr>
              <a:t>It</a:t>
            </a:r>
            <a:r>
              <a:rPr sz="1200" dirty="0">
                <a:latin typeface="Times New Roman"/>
                <a:cs typeface="Times New Roman"/>
              </a:rPr>
              <a:t>. </a:t>
            </a:r>
            <a:r>
              <a:rPr sz="1200" spc="-5" dirty="0">
                <a:latin typeface="Times New Roman"/>
                <a:cs typeface="Times New Roman"/>
              </a:rPr>
              <a:t>[online]  blog.sonicbids.com. </a:t>
            </a:r>
            <a:r>
              <a:rPr sz="1200" dirty="0">
                <a:latin typeface="Times New Roman"/>
                <a:cs typeface="Times New Roman"/>
              </a:rPr>
              <a:t>Available at: </a:t>
            </a:r>
            <a:r>
              <a:rPr sz="1200" spc="-5" dirty="0">
                <a:latin typeface="Times New Roman"/>
                <a:cs typeface="Times New Roman"/>
              </a:rPr>
              <a:t>https://blog.sonicbids.com/how-to-make-an-epk [Accessed  </a:t>
            </a:r>
            <a:r>
              <a:rPr sz="1200" dirty="0">
                <a:latin typeface="Times New Roman"/>
                <a:cs typeface="Times New Roman"/>
              </a:rPr>
              <a:t>31 </a:t>
            </a:r>
            <a:r>
              <a:rPr sz="1200" spc="-5" dirty="0">
                <a:latin typeface="Times New Roman"/>
                <a:cs typeface="Times New Roman"/>
              </a:rPr>
              <a:t>Mar. </a:t>
            </a:r>
            <a:r>
              <a:rPr sz="1200" dirty="0">
                <a:latin typeface="Times New Roman"/>
                <a:cs typeface="Times New Roman"/>
              </a:rPr>
              <a:t>2021].</a:t>
            </a: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372110">
              <a:lnSpc>
                <a:spcPct val="125099"/>
              </a:lnSpc>
            </a:pPr>
            <a:r>
              <a:rPr sz="1200" spc="-5" dirty="0">
                <a:latin typeface="Times New Roman"/>
                <a:cs typeface="Times New Roman"/>
              </a:rPr>
              <a:t>Videos, </a:t>
            </a:r>
            <a:r>
              <a:rPr sz="1200" dirty="0">
                <a:latin typeface="Times New Roman"/>
                <a:cs typeface="Times New Roman"/>
              </a:rPr>
              <a:t>M. (2018). </a:t>
            </a:r>
            <a:r>
              <a:rPr sz="1200" i="1" spc="-10" dirty="0">
                <a:latin typeface="Times New Roman"/>
                <a:cs typeface="Times New Roman"/>
              </a:rPr>
              <a:t>Five </a:t>
            </a:r>
            <a:r>
              <a:rPr sz="1200" i="1" spc="-5" dirty="0">
                <a:latin typeface="Times New Roman"/>
                <a:cs typeface="Times New Roman"/>
              </a:rPr>
              <a:t>Advantages </a:t>
            </a:r>
            <a:r>
              <a:rPr sz="1200" i="1" dirty="0">
                <a:latin typeface="Times New Roman"/>
                <a:cs typeface="Times New Roman"/>
              </a:rPr>
              <a:t>Of Viral Videos</a:t>
            </a:r>
            <a:r>
              <a:rPr sz="1200" dirty="0">
                <a:latin typeface="Times New Roman"/>
                <a:cs typeface="Times New Roman"/>
              </a:rPr>
              <a:t>. </a:t>
            </a:r>
            <a:r>
              <a:rPr sz="1200" spc="-5" dirty="0">
                <a:latin typeface="Times New Roman"/>
                <a:cs typeface="Times New Roman"/>
              </a:rPr>
              <a:t>[online] Medium. Available </a:t>
            </a:r>
            <a:r>
              <a:rPr sz="1200" dirty="0">
                <a:latin typeface="Times New Roman"/>
                <a:cs typeface="Times New Roman"/>
              </a:rPr>
              <a:t>at:  </a:t>
            </a:r>
            <a:r>
              <a:rPr sz="1200" spc="-5" dirty="0">
                <a:latin typeface="Times New Roman"/>
                <a:cs typeface="Times New Roman"/>
                <a:hlinkClick r:id="rId5"/>
              </a:rPr>
              <a:t>https://medium.com/@rubenfrasherweb/five-advantages-of-viral-videos-bbb6192fb344 </a:t>
            </a:r>
            <a:r>
              <a:rPr sz="1200" spc="-5" dirty="0">
                <a:latin typeface="Times New Roman"/>
                <a:cs typeface="Times New Roman"/>
              </a:rPr>
              <a:t> [Accessed </a:t>
            </a:r>
            <a:r>
              <a:rPr sz="1200" dirty="0">
                <a:latin typeface="Times New Roman"/>
                <a:cs typeface="Times New Roman"/>
              </a:rPr>
              <a:t>1 Apr. 2021].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263</TotalTime>
  <Words>4781</Words>
  <Application>Microsoft Macintosh PowerPoint</Application>
  <PresentationFormat>Custom</PresentationFormat>
  <Paragraphs>518</Paragraphs>
  <Slides>24</Slides>
  <Notes>0</Notes>
  <HiddenSlides>0</HiddenSlides>
  <MMClips>18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Calibri Light</vt:lpstr>
      <vt:lpstr>Carlito</vt:lpstr>
      <vt:lpstr>Symbol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Aston New</dc:creator>
  <cp:lastModifiedBy>Aston New</cp:lastModifiedBy>
  <cp:revision>12</cp:revision>
  <dcterms:created xsi:type="dcterms:W3CDTF">2021-04-06T12:05:52Z</dcterms:created>
  <dcterms:modified xsi:type="dcterms:W3CDTF">2021-04-06T16:29:47Z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2021-04-05T00:00:00Z</vt:filetime>
  </property>
  <property fmtid="{D5CDD505-2E9C-101B-9397-08002B2CF9AE}" pid="3" name="Creator">
    <vt:lpwstr>Microsoft Word</vt:lpwstr>
  </property>
  <property fmtid="{D5CDD505-2E9C-101B-9397-08002B2CF9AE}" pid="4" name="LastSaved">
    <vt:filetime>2021-04-06T00:00:00Z</vt:filetime>
  </property>
</Properties>
</file>