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8"/>
  </p:notesMasterIdLst>
  <p:sldIdLst>
    <p:sldId id="256" r:id="rId2"/>
    <p:sldId id="260" r:id="rId3"/>
    <p:sldId id="261" r:id="rId4"/>
    <p:sldId id="262" r:id="rId5"/>
    <p:sldId id="263" r:id="rId6"/>
    <p:sldId id="258" r:id="rId7"/>
    <p:sldId id="264" r:id="rId8"/>
    <p:sldId id="300" r:id="rId9"/>
    <p:sldId id="265" r:id="rId10"/>
    <p:sldId id="267" r:id="rId11"/>
    <p:sldId id="292" r:id="rId12"/>
    <p:sldId id="269" r:id="rId13"/>
    <p:sldId id="287" r:id="rId14"/>
    <p:sldId id="268" r:id="rId15"/>
    <p:sldId id="295" r:id="rId16"/>
    <p:sldId id="276" r:id="rId17"/>
    <p:sldId id="301" r:id="rId18"/>
    <p:sldId id="286" r:id="rId19"/>
    <p:sldId id="294" r:id="rId20"/>
    <p:sldId id="273" r:id="rId21"/>
    <p:sldId id="291" r:id="rId22"/>
    <p:sldId id="274" r:id="rId23"/>
    <p:sldId id="270" r:id="rId24"/>
    <p:sldId id="277" r:id="rId25"/>
    <p:sldId id="290" r:id="rId26"/>
    <p:sldId id="279" r:id="rId27"/>
    <p:sldId id="297" r:id="rId28"/>
    <p:sldId id="302" r:id="rId29"/>
    <p:sldId id="303" r:id="rId30"/>
    <p:sldId id="304" r:id="rId31"/>
    <p:sldId id="305" r:id="rId32"/>
    <p:sldId id="266" r:id="rId33"/>
    <p:sldId id="280" r:id="rId34"/>
    <p:sldId id="272" r:id="rId35"/>
    <p:sldId id="281" r:id="rId36"/>
    <p:sldId id="28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013"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E452C0-2A45-4185-9161-97300B095B86}" type="datetimeFigureOut">
              <a:rPr lang="en-GB" smtClean="0"/>
              <a:t>12/06/2020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586670-7AFD-42B0-941B-D407ECA0B948}" type="slidenum">
              <a:rPr lang="en-GB" smtClean="0"/>
              <a:t>‹#›</a:t>
            </a:fld>
            <a:endParaRPr lang="en-GB"/>
          </a:p>
        </p:txBody>
      </p:sp>
    </p:spTree>
    <p:extLst>
      <p:ext uri="{BB962C8B-B14F-4D97-AF65-F5344CB8AC3E}">
        <p14:creationId xmlns:p14="http://schemas.microsoft.com/office/powerpoint/2010/main" val="4174602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586670-7AFD-42B0-941B-D407ECA0B948}" type="slidenum">
              <a:rPr lang="en-GB" smtClean="0"/>
              <a:t>22</a:t>
            </a:fld>
            <a:endParaRPr lang="en-GB"/>
          </a:p>
        </p:txBody>
      </p:sp>
    </p:spTree>
    <p:extLst>
      <p:ext uri="{BB962C8B-B14F-4D97-AF65-F5344CB8AC3E}">
        <p14:creationId xmlns:p14="http://schemas.microsoft.com/office/powerpoint/2010/main" val="1048098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D6686C7-28EC-4680-8002-0F2AE5AAA1FC}" type="datetimeFigureOut">
              <a:rPr lang="en-GB" smtClean="0"/>
              <a:t>12/06/2020</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4B8056D-0831-4BE6-8C5D-2779C5F1BFB6}"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1031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686C7-28EC-4680-8002-0F2AE5AAA1FC}"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3977407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6686C7-28EC-4680-8002-0F2AE5AAA1FC}"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8056D-0831-4BE6-8C5D-2779C5F1BFB6}"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175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6686C7-28EC-4680-8002-0F2AE5AAA1FC}"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10390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6686C7-28EC-4680-8002-0F2AE5AAA1FC}" type="datetimeFigureOut">
              <a:rPr lang="en-GB" smtClean="0"/>
              <a:t>12/06/2020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2230560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6686C7-28EC-4680-8002-0F2AE5AAA1FC}" type="datetimeFigureOut">
              <a:rPr lang="en-GB" smtClean="0"/>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110344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686C7-28EC-4680-8002-0F2AE5AAA1FC}" type="datetimeFigureOut">
              <a:rPr lang="en-GB" smtClean="0"/>
              <a:t>12/06/2020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227939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6686C7-28EC-4680-8002-0F2AE5AAA1FC}"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206999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6686C7-28EC-4680-8002-0F2AE5AAA1FC}"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2796678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686C7-28EC-4680-8002-0F2AE5AAA1FC}"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1457475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686C7-28EC-4680-8002-0F2AE5AAA1FC}"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8056D-0831-4BE6-8C5D-2779C5F1BFB6}" type="slidenum">
              <a:rPr lang="en-GB" smtClean="0"/>
              <a:t>‹#›</a:t>
            </a:fld>
            <a:endParaRPr lang="en-GB"/>
          </a:p>
        </p:txBody>
      </p:sp>
    </p:spTree>
    <p:extLst>
      <p:ext uri="{BB962C8B-B14F-4D97-AF65-F5344CB8AC3E}">
        <p14:creationId xmlns:p14="http://schemas.microsoft.com/office/powerpoint/2010/main" val="3332618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8D6686C7-28EC-4680-8002-0F2AE5AAA1FC}" type="datetimeFigureOut">
              <a:rPr lang="en-GB" smtClean="0"/>
              <a:t>12/06/2020</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04B8056D-0831-4BE6-8C5D-2779C5F1BFB6}" type="slidenum">
              <a:rPr lang="en-GB" smtClean="0"/>
              <a:t>‹#›</a:t>
            </a:fld>
            <a:endParaRPr lang="en-GB"/>
          </a:p>
        </p:txBody>
      </p:sp>
    </p:spTree>
    <p:extLst>
      <p:ext uri="{BB962C8B-B14F-4D97-AF65-F5344CB8AC3E}">
        <p14:creationId xmlns:p14="http://schemas.microsoft.com/office/powerpoint/2010/main" val="5420630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researchgate.net/publication/330729526_Systematic_Review_of_Education_for_Sustainable_Development_at_an_Early_Stage_Cornerstones_and_Pedagogical_Approaches_for_Teacher_Professional_Development" TargetMode="External"/><Relationship Id="rId2" Type="http://schemas.openxmlformats.org/officeDocument/2006/relationships/hyperlink" Target="https://www.researchgate.net/publication/331873838_Refocusing_Environmental_Education_in_the_Early_Years_A_Brief_Introduction_to_a_Pedagogy_for_Connection" TargetMode="External"/><Relationship Id="rId1" Type="http://schemas.openxmlformats.org/officeDocument/2006/relationships/slideLayout" Target="../slideLayouts/slideLayout7.xml"/><Relationship Id="rId4" Type="http://schemas.openxmlformats.org/officeDocument/2006/relationships/hyperlink" Target="https://www.bbc.co.uk/news/uk-england-52876174"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nk.springer.com/chapter/10.1007/978-1-4020-6416-6_6" TargetMode="External"/><Relationship Id="rId2" Type="http://schemas.openxmlformats.org/officeDocument/2006/relationships/hyperlink" Target="https://files.eric.ed.gov/fulltext/EJ1168148.pdf" TargetMode="External"/><Relationship Id="rId1" Type="http://schemas.openxmlformats.org/officeDocument/2006/relationships/slideLayout" Target="../slideLayouts/slideLayout7.xml"/><Relationship Id="rId5" Type="http://schemas.openxmlformats.org/officeDocument/2006/relationships/hyperlink" Target="https://www.researchgate.net/publication/268035844_Young_Children_and_the_Environment_Early_Education_for_Sustainability/citation/download" TargetMode="External"/><Relationship Id="rId4" Type="http://schemas.openxmlformats.org/officeDocument/2006/relationships/hyperlink" Target="https://childrenslegalcentre.wales/well-being-of-future-generations-wales-act-2015/"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johnmuirtrust.org/about/resources/360-health-impacts-of-the-john-muir-award" TargetMode="External"/><Relationship Id="rId2" Type="http://schemas.openxmlformats.org/officeDocument/2006/relationships/hyperlink" Target="file:///C:\Users\mlady\Desktop\Degree%20year%203\John%20Muir\Photo%20album%202\succesful-futures-a-summary-of-professor-graham-donaldsons-report.pdf"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futuregenerations.wales/about-us/future-generations-act/" TargetMode="External"/><Relationship Id="rId7" Type="http://schemas.openxmlformats.org/officeDocument/2006/relationships/hyperlink" Target="https://m.facebook.com/watch/?v=256264289150321&amp;_rdr" TargetMode="External"/><Relationship Id="rId2" Type="http://schemas.openxmlformats.org/officeDocument/2006/relationships/hyperlink" Target="https://www.estyn.gov.wales/thematic-reports/esdgc-progress-education-sustainable-development-and-global-citizenship-june-2014" TargetMode="External"/><Relationship Id="rId1" Type="http://schemas.openxmlformats.org/officeDocument/2006/relationships/slideLayout" Target="../slideLayouts/slideLayout7.xml"/><Relationship Id="rId6" Type="http://schemas.openxmlformats.org/officeDocument/2006/relationships/hyperlink" Target="https://www.tandfonline.com/doi/abs/10.1080/13642987.2018.1558978" TargetMode="External"/><Relationship Id="rId5" Type="http://schemas.openxmlformats.org/officeDocument/2006/relationships/hyperlink" Target="https://www.unicef-irc.org/publications/pdf/childrens_participation.pdf" TargetMode="External"/><Relationship Id="rId4" Type="http://schemas.openxmlformats.org/officeDocument/2006/relationships/hyperlink" Target="https://newint.org/features/1995/05/05/267"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johnmuirtrust.org/assets/000/001/552/Info_Handbook_with_weblinks_original.pdf?1456150239" TargetMode="External"/><Relationship Id="rId2" Type="http://schemas.openxmlformats.org/officeDocument/2006/relationships/hyperlink" Target="https://www.johnmuirtrust.org/assets/000/000/505/John_Muir_Award_Health_Impact_Leaflet_original.pdf?1435768573" TargetMode="External"/><Relationship Id="rId1" Type="http://schemas.openxmlformats.org/officeDocument/2006/relationships/slideLayout" Target="../slideLayouts/slideLayout7.xml"/><Relationship Id="rId4" Type="http://schemas.openxmlformats.org/officeDocument/2006/relationships/hyperlink" Target="https://www.johnmuirtrust.org/john-muir-award"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earlyyearseducator.co.uk/features/article/pioneers-steiner-and-weikart" TargetMode="External"/><Relationship Id="rId2" Type="http://schemas.openxmlformats.org/officeDocument/2006/relationships/hyperlink" Target="https://journals.plos.org/plosone/article?id=10.1371/journal.pone.0177186" TargetMode="External"/><Relationship Id="rId1" Type="http://schemas.openxmlformats.org/officeDocument/2006/relationships/slideLayout" Target="../slideLayouts/slideLayout7.xml"/><Relationship Id="rId5" Type="http://schemas.openxmlformats.org/officeDocument/2006/relationships/hyperlink" Target="https://blogs.glowscotland.org.uk/es/outdoorlearning/tag/patrick-geddes/" TargetMode="External"/><Relationship Id="rId4" Type="http://schemas.openxmlformats.org/officeDocument/2006/relationships/hyperlink" Target="https://www.tandfonline.com/doi/pdf/10.1080/09669760.2018.1490849"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researchgate.net/publication/267750204_Bandura's_Social_Learning_Theory_Social_Cognitive_Learning_Theory/citation/download" TargetMode="External"/><Relationship Id="rId2" Type="http://schemas.openxmlformats.org/officeDocument/2006/relationships/hyperlink" Target="https://www.pinterest.co.uk/pin/493566440382664057/?nic_v1=1aZgcprYKju%2Bn8usXMUaBkBUO3jpOp57%2BhzFDxlVnsO3q53rx%2FEpBiP08%2F4JITVrsp" TargetMode="External"/><Relationship Id="rId1" Type="http://schemas.openxmlformats.org/officeDocument/2006/relationships/slideLayout" Target="../slideLayouts/slideLayout7.xml"/><Relationship Id="rId6" Type="http://schemas.openxmlformats.org/officeDocument/2006/relationships/hyperlink" Target="https://gecco.org.uk/wp-content/uploads/2019/05/EEJ2015-Sustainable-Development-in-Early-Childhood-Care-and-Education-Special-Edition-Blatchford-Huggins-2015.pdf" TargetMode="External"/><Relationship Id="rId5" Type="http://schemas.openxmlformats.org/officeDocument/2006/relationships/hyperlink" Target="https://www.thenational.scot/news/18500250.remember-native-americans-celebrating-muir/" TargetMode="External"/><Relationship Id="rId4" Type="http://schemas.openxmlformats.org/officeDocument/2006/relationships/hyperlink" Target="https://content.sciendo.com/view/journals/jtes/15/2/article-p91.xm"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jstor.org/stable/42978546?seq=1" TargetMode="External"/><Relationship Id="rId2" Type="http://schemas.openxmlformats.org/officeDocument/2006/relationships/hyperlink" Target="https://www.uwtsd.ac.uk/media/uwtsd-website/content-assets/documents/enhancement-unit/wales-journal/71-76-Tinney-and-Merriman.pdf" TargetMode="External"/><Relationship Id="rId1" Type="http://schemas.openxmlformats.org/officeDocument/2006/relationships/slideLayout" Target="../slideLayouts/slideLayout7.xml"/><Relationship Id="rId5" Type="http://schemas.openxmlformats.org/officeDocument/2006/relationships/hyperlink" Target="https://senedd.wales/Laid%20Documents/Learning%20to%20Live%20Differently%20-%20The%20Sustainable%20Development%20Scheme%20of%20the%20National%20Assembly%20for%20Wales-09112000-23880/bus-GUIDE-3A0BD19D0006E0AE000061C900000000-English.pdf" TargetMode="External"/><Relationship Id="rId4" Type="http://schemas.openxmlformats.org/officeDocument/2006/relationships/hyperlink" Target="https://www.audit.wales/system/files/publications/reflecting-on-year-one-2018-english.pdf"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nature.com/articles/s41598-019-44097-3#citeas" TargetMode="External"/><Relationship Id="rId2" Type="http://schemas.openxmlformats.org/officeDocument/2006/relationships/hyperlink" Target="https://doi.org/10.1038/s41598-019-44097-3" TargetMode="External"/><Relationship Id="rId1" Type="http://schemas.openxmlformats.org/officeDocument/2006/relationships/slideLayout" Target="../slideLayouts/slideLayout7.xml"/><Relationship Id="rId4" Type="http://schemas.openxmlformats.org/officeDocument/2006/relationships/hyperlink" Target="https://www.woodlandtrust.org.uk/media/46859/4267-trafalgar-woo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60B8-9FE9-49DF-A1AC-EDD50BC0E1D4}"/>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Sustainability in the early years EAEE6005</a:t>
            </a:r>
          </a:p>
        </p:txBody>
      </p:sp>
      <p:sp>
        <p:nvSpPr>
          <p:cNvPr id="3" name="Subtitle 2">
            <a:extLst>
              <a:ext uri="{FF2B5EF4-FFF2-40B4-BE49-F238E27FC236}">
                <a16:creationId xmlns:a16="http://schemas.microsoft.com/office/drawing/2014/main" id="{0B089814-3080-4FBC-872A-A9C3759043EF}"/>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Sarah Knight</a:t>
            </a:r>
          </a:p>
          <a:p>
            <a:r>
              <a:rPr lang="en-GB" dirty="0">
                <a:latin typeface="Arial" panose="020B0604020202020204" pitchFamily="34" charset="0"/>
                <a:cs typeface="Arial" panose="020B0604020202020204" pitchFamily="34" charset="0"/>
              </a:rPr>
              <a:t>1707507</a:t>
            </a:r>
          </a:p>
        </p:txBody>
      </p:sp>
    </p:spTree>
    <p:extLst>
      <p:ext uri="{BB962C8B-B14F-4D97-AF65-F5344CB8AC3E}">
        <p14:creationId xmlns:p14="http://schemas.microsoft.com/office/powerpoint/2010/main" val="1018134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DE027A-BFEC-4B1D-9C05-9DDABDF1896B}"/>
              </a:ext>
            </a:extLst>
          </p:cNvPr>
          <p:cNvSpPr txBox="1"/>
          <p:nvPr/>
        </p:nvSpPr>
        <p:spPr>
          <a:xfrm>
            <a:off x="251792" y="265042"/>
            <a:ext cx="11701670" cy="557075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John Muir Award</a:t>
            </a:r>
          </a:p>
          <a:p>
            <a:endParaRPr lang="en-GB" sz="2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John Muir – 1839-1914 lived in Scotland until age 10 then moved to America</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Assisted the first National Park scheme (John Muir Trust, 2020).</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John Muir Award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Discover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Explore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Conserve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Share</a:t>
            </a:r>
          </a:p>
          <a:p>
            <a:r>
              <a:rPr lang="en-GB" sz="2400" dirty="0">
                <a:latin typeface="Arial" panose="020B0604020202020204" pitchFamily="34" charset="0"/>
                <a:cs typeface="Arial" panose="020B0604020202020204" pitchFamily="34" charset="0"/>
              </a:rPr>
              <a:t>Started in 1997 to engage people with nature and wild places-to help protect and conserve, in an enjoyable way (John Muir Trust , 2015).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446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CC2E81-1FE8-4A42-A56E-790F6E6A17AB}"/>
              </a:ext>
            </a:extLst>
          </p:cNvPr>
          <p:cNvSpPr txBox="1"/>
          <p:nvPr/>
        </p:nvSpPr>
        <p:spPr>
          <a:xfrm>
            <a:off x="185530" y="251790"/>
            <a:ext cx="11714923" cy="578619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Experience of the John Muir Award</a:t>
            </a:r>
          </a:p>
          <a:p>
            <a:endParaRPr lang="en-GB"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Discover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Looking for a place to explore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Finding a small woodland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Researching the place I had found</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Trafalgar wood-planted to mark the Battle of Trafalgar in Porthcawl town and bestowed to Woodland Trust in 1987</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covers 1.04 acres</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main trees are Ash and Sycamore with a large Hawthorn and Hazel understorey (Woodland Trust, 2017).</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10DA820-2D33-4730-AEE0-CB233BB4F574}"/>
              </a:ext>
            </a:extLst>
          </p:cNvPr>
          <p:cNvPicPr>
            <a:picLocks noChangeAspect="1"/>
          </p:cNvPicPr>
          <p:nvPr/>
        </p:nvPicPr>
        <p:blipFill>
          <a:blip r:embed="rId2"/>
          <a:stretch>
            <a:fillRect/>
          </a:stretch>
        </p:blipFill>
        <p:spPr>
          <a:xfrm>
            <a:off x="9687339" y="251790"/>
            <a:ext cx="1974574" cy="2566946"/>
          </a:xfrm>
          <a:prstGeom prst="rect">
            <a:avLst/>
          </a:prstGeom>
        </p:spPr>
      </p:pic>
    </p:spTree>
    <p:extLst>
      <p:ext uri="{BB962C8B-B14F-4D97-AF65-F5344CB8AC3E}">
        <p14:creationId xmlns:p14="http://schemas.microsoft.com/office/powerpoint/2010/main" val="3487048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5BC0C0-E828-4376-87E6-1C741C2650C3}"/>
              </a:ext>
            </a:extLst>
          </p:cNvPr>
          <p:cNvSpPr txBox="1"/>
          <p:nvPr/>
        </p:nvSpPr>
        <p:spPr>
          <a:xfrm>
            <a:off x="159026" y="198783"/>
            <a:ext cx="11860696" cy="755334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Explore</a:t>
            </a:r>
          </a:p>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 was already in touch with nature by walking, walking the dog and camping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Was I? not in a measurable way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exploration made me feel as if I had stepped back in to memories of growing up in Brunei</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was like stepping in to my favourite childhood book-The Enchanted Wood by Enid Blyton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sounds, trees, flowers, insects and birds became animated          </a:t>
            </a:r>
            <a:r>
              <a:rPr lang="en-GB" sz="1200" dirty="0">
                <a:latin typeface="Arial" panose="020B0604020202020204" pitchFamily="34" charset="0"/>
                <a:cs typeface="Arial" panose="020B0604020202020204" pitchFamily="34" charset="0"/>
              </a:rPr>
              <a:t>(Source:  Pinterest, no date)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While exploring, I realised I had lost touch with nature and the world around me and this made me feel sad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8FA12DC-9D1B-4A8F-AF60-8D09BCE6E299}"/>
              </a:ext>
            </a:extLst>
          </p:cNvPr>
          <p:cNvPicPr>
            <a:picLocks noChangeAspect="1"/>
          </p:cNvPicPr>
          <p:nvPr/>
        </p:nvPicPr>
        <p:blipFill>
          <a:blip r:embed="rId2"/>
          <a:stretch>
            <a:fillRect/>
          </a:stretch>
        </p:blipFill>
        <p:spPr>
          <a:xfrm>
            <a:off x="10354518" y="3124250"/>
            <a:ext cx="1554615" cy="1908213"/>
          </a:xfrm>
          <a:prstGeom prst="rect">
            <a:avLst/>
          </a:prstGeom>
        </p:spPr>
      </p:pic>
    </p:spTree>
    <p:extLst>
      <p:ext uri="{BB962C8B-B14F-4D97-AF65-F5344CB8AC3E}">
        <p14:creationId xmlns:p14="http://schemas.microsoft.com/office/powerpoint/2010/main" val="388157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3069D0-3388-449B-9A8C-CC0FB5D09EF0}"/>
              </a:ext>
            </a:extLst>
          </p:cNvPr>
          <p:cNvSpPr/>
          <p:nvPr/>
        </p:nvSpPr>
        <p:spPr>
          <a:xfrm>
            <a:off x="185529" y="198783"/>
            <a:ext cx="11807687" cy="6709529"/>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On reflection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Memories came flooding back of the enjoyment felt being immersed with nature as a child in Brunei</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(Source:  Dreamstime.com, no date)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 decided to introduce my digital photo album with a short story about my childhood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Followed by, how my experience with nature was lost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 sat for hours over a few days at different times in the wood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Sitting and listening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Taking photos and videos of the trees, insects and bird song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Researching findings, what each tree and insect was, how they helped the environment and what risks they faced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Reflecting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Realisation set in that I knew hardly anything about the natural world I live in</a:t>
            </a:r>
          </a:p>
        </p:txBody>
      </p:sp>
      <p:pic>
        <p:nvPicPr>
          <p:cNvPr id="3" name="Picture 2">
            <a:extLst>
              <a:ext uri="{FF2B5EF4-FFF2-40B4-BE49-F238E27FC236}">
                <a16:creationId xmlns:a16="http://schemas.microsoft.com/office/drawing/2014/main" id="{1ACF3FA2-840D-4F6D-A786-B13CB011854D}"/>
              </a:ext>
            </a:extLst>
          </p:cNvPr>
          <p:cNvPicPr>
            <a:picLocks noChangeAspect="1"/>
          </p:cNvPicPr>
          <p:nvPr/>
        </p:nvPicPr>
        <p:blipFill>
          <a:blip r:embed="rId2"/>
          <a:stretch>
            <a:fillRect/>
          </a:stretch>
        </p:blipFill>
        <p:spPr>
          <a:xfrm>
            <a:off x="5049078" y="1289120"/>
            <a:ext cx="1338470" cy="1338470"/>
          </a:xfrm>
          <a:prstGeom prst="rect">
            <a:avLst/>
          </a:prstGeom>
        </p:spPr>
      </p:pic>
    </p:spTree>
    <p:extLst>
      <p:ext uri="{BB962C8B-B14F-4D97-AF65-F5344CB8AC3E}">
        <p14:creationId xmlns:p14="http://schemas.microsoft.com/office/powerpoint/2010/main" val="3738806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C0AE88-DB49-4AFB-9A62-BB4F39C5A13C}"/>
              </a:ext>
            </a:extLst>
          </p:cNvPr>
          <p:cNvSpPr txBox="1"/>
          <p:nvPr/>
        </p:nvSpPr>
        <p:spPr>
          <a:xfrm>
            <a:off x="225287" y="251791"/>
            <a:ext cx="11781183" cy="670952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Conserve</a:t>
            </a:r>
          </a:p>
          <a:p>
            <a:r>
              <a:rPr lang="en-GB" sz="2400" dirty="0">
                <a:latin typeface="Arial" panose="020B0604020202020204" pitchFamily="34" charset="0"/>
                <a:cs typeface="Arial" panose="020B0604020202020204" pitchFamily="34" charset="0"/>
              </a:rPr>
              <a:t>For days I discussed my findings with family and friends, talking about what we could  do to help conserve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Bees became my fascination, how people love or fear them, how important they are to the environment and economy. This inspired the writing of a poem about the Humble Bumblebee, to help children overcome their fear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 also loved hearing the birds, after researching the part the birds and bees play in sustainability and listening to ideas from my grandchildren, I created a haven in my small yard. I planted flowers and herbs, made bird feeders and a bird bath and even created a Mr Humble Bumblebee out of a food tin</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750DF20-9CFB-48C3-BED2-D3D57DC7A520}"/>
              </a:ext>
            </a:extLst>
          </p:cNvPr>
          <p:cNvPicPr>
            <a:picLocks noChangeAspect="1"/>
          </p:cNvPicPr>
          <p:nvPr/>
        </p:nvPicPr>
        <p:blipFill>
          <a:blip r:embed="rId2"/>
          <a:stretch>
            <a:fillRect/>
          </a:stretch>
        </p:blipFill>
        <p:spPr>
          <a:xfrm>
            <a:off x="10301844" y="2485048"/>
            <a:ext cx="1664869" cy="2285735"/>
          </a:xfrm>
          <a:prstGeom prst="rect">
            <a:avLst/>
          </a:prstGeom>
        </p:spPr>
      </p:pic>
    </p:spTree>
    <p:extLst>
      <p:ext uri="{BB962C8B-B14F-4D97-AF65-F5344CB8AC3E}">
        <p14:creationId xmlns:p14="http://schemas.microsoft.com/office/powerpoint/2010/main" val="4198556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8B41ED-43FE-49F5-AB3D-DFEC83DABB79}"/>
              </a:ext>
            </a:extLst>
          </p:cNvPr>
          <p:cNvSpPr txBox="1"/>
          <p:nvPr/>
        </p:nvSpPr>
        <p:spPr>
          <a:xfrm>
            <a:off x="185529" y="132523"/>
            <a:ext cx="11847445" cy="689419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On reflection</a:t>
            </a:r>
          </a:p>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did I already do to conserve?</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Looking around my home I realised I do some things, buying from charity and Fairtrade shops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Using bottles to make household items and upcycling</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else could I do?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Make homemade presents for family-they went down a treat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Do everything I can in the future to immerse with nature</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Always remember the feeling of walking into the enchanted wood and keep on discovering, exploring, conserving and </a:t>
            </a:r>
            <a:r>
              <a:rPr lang="en-GB" sz="2400" b="1" dirty="0">
                <a:latin typeface="Arial" panose="020B0604020202020204" pitchFamily="34" charset="0"/>
                <a:cs typeface="Arial" panose="020B0604020202020204" pitchFamily="34" charset="0"/>
              </a:rPr>
              <a:t>sharing</a:t>
            </a:r>
            <a:r>
              <a:rPr lang="en-GB" sz="2400" dirty="0">
                <a:latin typeface="Arial" panose="020B0604020202020204" pitchFamily="34" charset="0"/>
                <a:cs typeface="Arial" panose="020B0604020202020204" pitchFamily="34" charset="0"/>
              </a:rPr>
              <a:t> the importance of nature to the environment and teach others about sustainability and sustainable development.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516D6ED-C877-40B0-B35A-AE4BEF8DADB5}"/>
              </a:ext>
            </a:extLst>
          </p:cNvPr>
          <p:cNvPicPr>
            <a:picLocks noChangeAspect="1"/>
          </p:cNvPicPr>
          <p:nvPr/>
        </p:nvPicPr>
        <p:blipFill>
          <a:blip r:embed="rId2"/>
          <a:stretch>
            <a:fillRect/>
          </a:stretch>
        </p:blipFill>
        <p:spPr>
          <a:xfrm>
            <a:off x="10363200" y="1976295"/>
            <a:ext cx="1533378" cy="1993392"/>
          </a:xfrm>
          <a:prstGeom prst="rect">
            <a:avLst/>
          </a:prstGeom>
        </p:spPr>
      </p:pic>
      <p:pic>
        <p:nvPicPr>
          <p:cNvPr id="5" name="Picture 4">
            <a:extLst>
              <a:ext uri="{FF2B5EF4-FFF2-40B4-BE49-F238E27FC236}">
                <a16:creationId xmlns:a16="http://schemas.microsoft.com/office/drawing/2014/main" id="{33539FAE-E320-4A00-A716-6312320E8B9A}"/>
              </a:ext>
            </a:extLst>
          </p:cNvPr>
          <p:cNvPicPr>
            <a:picLocks noChangeAspect="1"/>
          </p:cNvPicPr>
          <p:nvPr/>
        </p:nvPicPr>
        <p:blipFill>
          <a:blip r:embed="rId3"/>
          <a:stretch>
            <a:fillRect/>
          </a:stretch>
        </p:blipFill>
        <p:spPr>
          <a:xfrm>
            <a:off x="8853638" y="3579620"/>
            <a:ext cx="1296340" cy="1730033"/>
          </a:xfrm>
          <a:prstGeom prst="rect">
            <a:avLst/>
          </a:prstGeom>
        </p:spPr>
      </p:pic>
      <p:pic>
        <p:nvPicPr>
          <p:cNvPr id="6" name="Picture 5">
            <a:extLst>
              <a:ext uri="{FF2B5EF4-FFF2-40B4-BE49-F238E27FC236}">
                <a16:creationId xmlns:a16="http://schemas.microsoft.com/office/drawing/2014/main" id="{68242D35-C946-42B5-8496-185D23762AF2}"/>
              </a:ext>
            </a:extLst>
          </p:cNvPr>
          <p:cNvPicPr>
            <a:picLocks noChangeAspect="1"/>
          </p:cNvPicPr>
          <p:nvPr/>
        </p:nvPicPr>
        <p:blipFill>
          <a:blip r:embed="rId4"/>
          <a:stretch>
            <a:fillRect/>
          </a:stretch>
        </p:blipFill>
        <p:spPr>
          <a:xfrm>
            <a:off x="10226804" y="3849494"/>
            <a:ext cx="1094119" cy="1460159"/>
          </a:xfrm>
          <a:prstGeom prst="rect">
            <a:avLst/>
          </a:prstGeom>
        </p:spPr>
      </p:pic>
    </p:spTree>
    <p:extLst>
      <p:ext uri="{BB962C8B-B14F-4D97-AF65-F5344CB8AC3E}">
        <p14:creationId xmlns:p14="http://schemas.microsoft.com/office/powerpoint/2010/main" val="3891988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D812C4E-DE88-41BF-87EC-8028915E5F63}"/>
              </a:ext>
            </a:extLst>
          </p:cNvPr>
          <p:cNvSpPr/>
          <p:nvPr/>
        </p:nvSpPr>
        <p:spPr>
          <a:xfrm>
            <a:off x="259080" y="289561"/>
            <a:ext cx="11750040" cy="3170099"/>
          </a:xfrm>
          <a:prstGeom prst="rect">
            <a:avLst/>
          </a:prstGeom>
        </p:spPr>
        <p:txBody>
          <a:bodyPr wrap="square">
            <a:spAutoFit/>
          </a:bodyPr>
          <a:lstStyle/>
          <a:p>
            <a:pPr algn="ctr"/>
            <a:endParaRPr lang="en-GB" sz="4000" dirty="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pPr algn="ctr"/>
            <a:r>
              <a:rPr lang="en-GB" sz="4000" b="1" dirty="0">
                <a:latin typeface="Arial" panose="020B0604020202020204" pitchFamily="34" charset="0"/>
                <a:cs typeface="Arial" panose="020B0604020202020204" pitchFamily="34" charset="0"/>
              </a:rPr>
              <a:t>Sustainability in the Early Years</a:t>
            </a:r>
          </a:p>
          <a:p>
            <a:pPr algn="ctr"/>
            <a:r>
              <a:rPr lang="en-GB" sz="4000" b="1" dirty="0">
                <a:latin typeface="Arial" panose="020B0604020202020204" pitchFamily="34" charset="0"/>
                <a:cs typeface="Arial" panose="020B0604020202020204" pitchFamily="34" charset="0"/>
              </a:rPr>
              <a:t>Education of Sustainable Development</a:t>
            </a:r>
          </a:p>
        </p:txBody>
      </p:sp>
    </p:spTree>
    <p:extLst>
      <p:ext uri="{BB962C8B-B14F-4D97-AF65-F5344CB8AC3E}">
        <p14:creationId xmlns:p14="http://schemas.microsoft.com/office/powerpoint/2010/main" val="1417924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FC6C3A-A993-4EB8-B1E5-FCD0CEAC20EE}"/>
              </a:ext>
            </a:extLst>
          </p:cNvPr>
          <p:cNvSpPr txBox="1"/>
          <p:nvPr/>
        </p:nvSpPr>
        <p:spPr>
          <a:xfrm>
            <a:off x="251791" y="265045"/>
            <a:ext cx="11665889" cy="643253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The past</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Davis (1998) sustainable development has been a concern for many years, in the late part of the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 nations wanted the high life, pushing economic growth. However, at the other extreme was unease over damage this could cause to the natural world</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Education in the Early Years - key; interdisciplinary and education of sustainable development as a whole not as an add on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Practitioners need to be knowledgeable, good facilitators and use the outdoors as a source of learning, with child led creativity where children learn to share and care for nature.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71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BBAD24-0AB2-421F-B03F-2567D6318FF3}"/>
              </a:ext>
            </a:extLst>
          </p:cNvPr>
          <p:cNvSpPr txBox="1"/>
          <p:nvPr/>
        </p:nvSpPr>
        <p:spPr>
          <a:xfrm>
            <a:off x="274320" y="289560"/>
            <a:ext cx="11643360" cy="6247864"/>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Have things improved over time?</a:t>
            </a:r>
          </a:p>
          <a:p>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Writing in 1995 Godrej stated 800 million people across the world were still enduring hunger and had contaminated water, yet in richer countries there was money to drink clean water out of plastic bottles.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Climate Change is the ‘greatest market failure in history’, and uncompromising change was needed (Siraj-Blatchford and Huggins, 2015:  no page). Education is the means to sustainable development, however, to include this pedagogy approach practitioners need to consider how to describe a full life, compare economic and environment issues and decide how to prepare children for this (Siraj-Blatchford and Huggins, 2015).</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3447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290C02-009A-4BE2-A5AC-136EA0E3F32C}"/>
              </a:ext>
            </a:extLst>
          </p:cNvPr>
          <p:cNvSpPr txBox="1"/>
          <p:nvPr/>
        </p:nvSpPr>
        <p:spPr>
          <a:xfrm>
            <a:off x="289560" y="274320"/>
            <a:ext cx="11612880" cy="657692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Nature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Contact with nature, wild places, especially in urban areas has shown evidence that this can improve health and well-being including mental health (White et al.  2019).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Davis (2014) explains promoting sustainable development and the joys of nature through education with children from 0-8, and working with their families and the wider community, can improve the issues they will face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‘Nature is as important to children as food and sleep, much like outdoor play itself’ (</a:t>
            </a:r>
            <a:r>
              <a:rPr lang="en-GB" sz="2400" dirty="0" err="1">
                <a:latin typeface="Arial" panose="020B0604020202020204" pitchFamily="34" charset="0"/>
                <a:cs typeface="Arial" panose="020B0604020202020204" pitchFamily="34" charset="0"/>
              </a:rPr>
              <a:t>Louv</a:t>
            </a:r>
            <a:r>
              <a:rPr lang="en-GB" sz="2400" dirty="0">
                <a:latin typeface="Arial" panose="020B0604020202020204" pitchFamily="34" charset="0"/>
                <a:cs typeface="Arial" panose="020B0604020202020204" pitchFamily="34" charset="0"/>
              </a:rPr>
              <a:t>, 2010:  no page).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However, the John Muir Award concentrates on the older child </a:t>
            </a:r>
            <a:r>
              <a:rPr lang="en-GB" sz="2400" dirty="0">
                <a:latin typeface="Arial" panose="020B0604020202020204" pitchFamily="34" charset="0"/>
                <a:ea typeface="Calibri" panose="020F0502020204030204" pitchFamily="34" charset="0"/>
                <a:cs typeface="Times New Roman" panose="02020603050405020304" pitchFamily="18" charset="0"/>
              </a:rPr>
              <a:t>saying It can be an introduction to sustainability, biodiversity and citizenship, and can be linked to curriculum, it can create new ideas  and can be used alongside existing schemes, initiatives, programmes and it is free to all (John Muir Trust, no date).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2081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034415-9068-4BF3-9DAC-A5DB41037254}"/>
              </a:ext>
            </a:extLst>
          </p:cNvPr>
          <p:cNvSpPr/>
          <p:nvPr/>
        </p:nvSpPr>
        <p:spPr>
          <a:xfrm>
            <a:off x="274320" y="243840"/>
            <a:ext cx="11658600" cy="6032613"/>
          </a:xfrm>
          <a:prstGeom prst="rect">
            <a:avLst/>
          </a:prstGeom>
        </p:spPr>
        <p:txBody>
          <a:bodyPr wrap="square">
            <a:spAutoFit/>
          </a:bodyPr>
          <a:lstStyle/>
          <a:p>
            <a:pPr marL="342900" indent="-34290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According to Barrable (2019) helping children to feel part of nature and have interconnectedness to establish relationships with nature is better than teaching about nature as an add on lesson. Children learn from feeling, they learn empathy and will develop positive behaviours to the human world and the non human world</a:t>
            </a:r>
          </a:p>
          <a:p>
            <a:pPr marL="342900" indent="-34290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                                         Sustained contact with natural environments</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(Source: Barrable, 2019) </a:t>
            </a:r>
          </a:p>
        </p:txBody>
      </p:sp>
      <p:pic>
        <p:nvPicPr>
          <p:cNvPr id="3" name="Picture 2">
            <a:extLst>
              <a:ext uri="{FF2B5EF4-FFF2-40B4-BE49-F238E27FC236}">
                <a16:creationId xmlns:a16="http://schemas.microsoft.com/office/drawing/2014/main" id="{AF1E5BCF-F2A8-4189-96FD-52198E909ABC}"/>
              </a:ext>
            </a:extLst>
          </p:cNvPr>
          <p:cNvPicPr>
            <a:picLocks noChangeAspect="1"/>
          </p:cNvPicPr>
          <p:nvPr/>
        </p:nvPicPr>
        <p:blipFill>
          <a:blip r:embed="rId2"/>
          <a:stretch>
            <a:fillRect/>
          </a:stretch>
        </p:blipFill>
        <p:spPr>
          <a:xfrm>
            <a:off x="5276735" y="2657367"/>
            <a:ext cx="1638529" cy="1543265"/>
          </a:xfrm>
          <a:prstGeom prst="rect">
            <a:avLst/>
          </a:prstGeom>
        </p:spPr>
      </p:pic>
      <p:pic>
        <p:nvPicPr>
          <p:cNvPr id="4" name="Picture 3">
            <a:extLst>
              <a:ext uri="{FF2B5EF4-FFF2-40B4-BE49-F238E27FC236}">
                <a16:creationId xmlns:a16="http://schemas.microsoft.com/office/drawing/2014/main" id="{DA9E5E20-F942-470C-94AA-DF3B6F5D9179}"/>
              </a:ext>
            </a:extLst>
          </p:cNvPr>
          <p:cNvPicPr>
            <a:picLocks noChangeAspect="1"/>
          </p:cNvPicPr>
          <p:nvPr/>
        </p:nvPicPr>
        <p:blipFill>
          <a:blip r:embed="rId3"/>
          <a:stretch>
            <a:fillRect/>
          </a:stretch>
        </p:blipFill>
        <p:spPr>
          <a:xfrm>
            <a:off x="6589287" y="2657366"/>
            <a:ext cx="1543265" cy="1543265"/>
          </a:xfrm>
          <a:prstGeom prst="rect">
            <a:avLst/>
          </a:prstGeom>
        </p:spPr>
      </p:pic>
      <p:pic>
        <p:nvPicPr>
          <p:cNvPr id="5" name="Picture 4">
            <a:extLst>
              <a:ext uri="{FF2B5EF4-FFF2-40B4-BE49-F238E27FC236}">
                <a16:creationId xmlns:a16="http://schemas.microsoft.com/office/drawing/2014/main" id="{9495917C-5234-4E68-AD15-CAAAFA14C65C}"/>
              </a:ext>
            </a:extLst>
          </p:cNvPr>
          <p:cNvPicPr>
            <a:picLocks noChangeAspect="1"/>
          </p:cNvPicPr>
          <p:nvPr/>
        </p:nvPicPr>
        <p:blipFill>
          <a:blip r:embed="rId4"/>
          <a:stretch>
            <a:fillRect/>
          </a:stretch>
        </p:blipFill>
        <p:spPr>
          <a:xfrm>
            <a:off x="5961590" y="3791117"/>
            <a:ext cx="1562318" cy="1581371"/>
          </a:xfrm>
          <a:prstGeom prst="rect">
            <a:avLst/>
          </a:prstGeom>
        </p:spPr>
      </p:pic>
      <p:pic>
        <p:nvPicPr>
          <p:cNvPr id="6" name="Picture 5">
            <a:extLst>
              <a:ext uri="{FF2B5EF4-FFF2-40B4-BE49-F238E27FC236}">
                <a16:creationId xmlns:a16="http://schemas.microsoft.com/office/drawing/2014/main" id="{0DBD96B6-BF92-4EF3-A5EB-80B3494CCB4D}"/>
              </a:ext>
            </a:extLst>
          </p:cNvPr>
          <p:cNvPicPr>
            <a:picLocks noChangeAspect="1"/>
          </p:cNvPicPr>
          <p:nvPr/>
        </p:nvPicPr>
        <p:blipFill>
          <a:blip r:embed="rId5"/>
          <a:stretch>
            <a:fillRect/>
          </a:stretch>
        </p:blipFill>
        <p:spPr>
          <a:xfrm>
            <a:off x="6445831" y="3578798"/>
            <a:ext cx="469433" cy="469433"/>
          </a:xfrm>
          <a:prstGeom prst="rect">
            <a:avLst/>
          </a:prstGeom>
        </p:spPr>
      </p:pic>
      <p:pic>
        <p:nvPicPr>
          <p:cNvPr id="7" name="Picture 6">
            <a:extLst>
              <a:ext uri="{FF2B5EF4-FFF2-40B4-BE49-F238E27FC236}">
                <a16:creationId xmlns:a16="http://schemas.microsoft.com/office/drawing/2014/main" id="{5DA7A95E-2283-4E78-8C5E-1571647003E6}"/>
              </a:ext>
            </a:extLst>
          </p:cNvPr>
          <p:cNvPicPr>
            <a:picLocks noChangeAspect="1"/>
          </p:cNvPicPr>
          <p:nvPr/>
        </p:nvPicPr>
        <p:blipFill>
          <a:blip r:embed="rId6"/>
          <a:stretch>
            <a:fillRect/>
          </a:stretch>
        </p:blipFill>
        <p:spPr>
          <a:xfrm>
            <a:off x="8521329" y="2657366"/>
            <a:ext cx="1486107" cy="933580"/>
          </a:xfrm>
          <a:prstGeom prst="rect">
            <a:avLst/>
          </a:prstGeom>
        </p:spPr>
      </p:pic>
      <p:pic>
        <p:nvPicPr>
          <p:cNvPr id="8" name="Picture 7">
            <a:extLst>
              <a:ext uri="{FF2B5EF4-FFF2-40B4-BE49-F238E27FC236}">
                <a16:creationId xmlns:a16="http://schemas.microsoft.com/office/drawing/2014/main" id="{642B26FB-3CED-4655-856A-5D6A11FA0289}"/>
              </a:ext>
            </a:extLst>
          </p:cNvPr>
          <p:cNvPicPr>
            <a:picLocks noChangeAspect="1"/>
          </p:cNvPicPr>
          <p:nvPr/>
        </p:nvPicPr>
        <p:blipFill>
          <a:blip r:embed="rId7"/>
          <a:stretch>
            <a:fillRect/>
          </a:stretch>
        </p:blipFill>
        <p:spPr>
          <a:xfrm>
            <a:off x="6791219" y="3199753"/>
            <a:ext cx="1767993" cy="591363"/>
          </a:xfrm>
          <a:prstGeom prst="rect">
            <a:avLst/>
          </a:prstGeom>
        </p:spPr>
      </p:pic>
    </p:spTree>
    <p:extLst>
      <p:ext uri="{BB962C8B-B14F-4D97-AF65-F5344CB8AC3E}">
        <p14:creationId xmlns:p14="http://schemas.microsoft.com/office/powerpoint/2010/main" val="900132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B84AF1-E64F-4721-B63D-63295F4AA769}"/>
              </a:ext>
            </a:extLst>
          </p:cNvPr>
          <p:cNvSpPr/>
          <p:nvPr/>
        </p:nvSpPr>
        <p:spPr>
          <a:xfrm>
            <a:off x="304800" y="320040"/>
            <a:ext cx="11673840" cy="5831212"/>
          </a:xfrm>
          <a:prstGeom prst="rect">
            <a:avLst/>
          </a:prstGeom>
        </p:spPr>
        <p:txBody>
          <a:bodyPr wrap="square">
            <a:spAutoFit/>
          </a:bodyPr>
          <a:lstStyle/>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Steiner had a holistic approach to the environment and believed environments posses life, he felt environments arouse thinking to see non human as life alongside ours and the importance of citizenship (</a:t>
            </a:r>
            <a:r>
              <a:rPr lang="en-GB" sz="2400" dirty="0" err="1">
                <a:latin typeface="Arial" panose="020B0604020202020204" pitchFamily="34" charset="0"/>
                <a:ea typeface="Calibri" panose="020F0502020204030204" pitchFamily="34" charset="0"/>
                <a:cs typeface="Times New Roman" panose="02020603050405020304" pitchFamily="18" charset="0"/>
              </a:rPr>
              <a:t>Uhrmacher</a:t>
            </a:r>
            <a:r>
              <a:rPr lang="en-GB" sz="2400" dirty="0">
                <a:latin typeface="Arial" panose="020B0604020202020204" pitchFamily="34" charset="0"/>
                <a:ea typeface="Calibri" panose="020F0502020204030204" pitchFamily="34" charset="0"/>
                <a:cs typeface="Times New Roman" panose="02020603050405020304" pitchFamily="18" charset="0"/>
              </a:rPr>
              <a:t>, 2004). </a:t>
            </a:r>
          </a:p>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To reflect on Steiner’s approaches we could</a:t>
            </a: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Use outdoor classrooms in early education, teach through the natural environment, allow children to experience by touching and experimenting in gardens and wild places (Martin, 2017).</a:t>
            </a:r>
          </a:p>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This may aspirate biophilia, and its importance to a child’s well-being (Murray, 2018).</a:t>
            </a:r>
          </a:p>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Photos from my own experience working in a Waldorf Steiner school;</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Bug hunting                Connecting with nature                   Classroom                              Puppet show         </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015B74CC-D8D4-4C31-9C02-D9B3858C329C}"/>
              </a:ext>
            </a:extLst>
          </p:cNvPr>
          <p:cNvPicPr>
            <a:picLocks noChangeAspect="1"/>
          </p:cNvPicPr>
          <p:nvPr/>
        </p:nvPicPr>
        <p:blipFill>
          <a:blip r:embed="rId2"/>
          <a:stretch>
            <a:fillRect/>
          </a:stretch>
        </p:blipFill>
        <p:spPr>
          <a:xfrm>
            <a:off x="304800" y="4691171"/>
            <a:ext cx="2164080" cy="2166829"/>
          </a:xfrm>
          <a:prstGeom prst="rect">
            <a:avLst/>
          </a:prstGeom>
        </p:spPr>
      </p:pic>
      <p:pic>
        <p:nvPicPr>
          <p:cNvPr id="4" name="Picture 3">
            <a:extLst>
              <a:ext uri="{FF2B5EF4-FFF2-40B4-BE49-F238E27FC236}">
                <a16:creationId xmlns:a16="http://schemas.microsoft.com/office/drawing/2014/main" id="{C2010A9F-E522-4848-8972-B380BB756CB3}"/>
              </a:ext>
            </a:extLst>
          </p:cNvPr>
          <p:cNvPicPr>
            <a:picLocks noChangeAspect="1"/>
          </p:cNvPicPr>
          <p:nvPr/>
        </p:nvPicPr>
        <p:blipFill>
          <a:blip r:embed="rId3"/>
          <a:stretch>
            <a:fillRect/>
          </a:stretch>
        </p:blipFill>
        <p:spPr>
          <a:xfrm>
            <a:off x="2527880" y="4691171"/>
            <a:ext cx="3066424" cy="2166829"/>
          </a:xfrm>
          <a:prstGeom prst="rect">
            <a:avLst/>
          </a:prstGeom>
        </p:spPr>
      </p:pic>
      <p:pic>
        <p:nvPicPr>
          <p:cNvPr id="5" name="Picture 4">
            <a:extLst>
              <a:ext uri="{FF2B5EF4-FFF2-40B4-BE49-F238E27FC236}">
                <a16:creationId xmlns:a16="http://schemas.microsoft.com/office/drawing/2014/main" id="{8D6DE2E0-9165-4C02-ABE9-C859552C53C9}"/>
              </a:ext>
            </a:extLst>
          </p:cNvPr>
          <p:cNvPicPr>
            <a:picLocks noChangeAspect="1"/>
          </p:cNvPicPr>
          <p:nvPr/>
        </p:nvPicPr>
        <p:blipFill>
          <a:blip r:embed="rId4"/>
          <a:stretch>
            <a:fillRect/>
          </a:stretch>
        </p:blipFill>
        <p:spPr>
          <a:xfrm>
            <a:off x="5653304" y="4691171"/>
            <a:ext cx="3066424" cy="2167823"/>
          </a:xfrm>
          <a:prstGeom prst="rect">
            <a:avLst/>
          </a:prstGeom>
        </p:spPr>
      </p:pic>
      <p:pic>
        <p:nvPicPr>
          <p:cNvPr id="6" name="Picture 5">
            <a:extLst>
              <a:ext uri="{FF2B5EF4-FFF2-40B4-BE49-F238E27FC236}">
                <a16:creationId xmlns:a16="http://schemas.microsoft.com/office/drawing/2014/main" id="{ED409F63-209A-4F8B-A773-5E67E2294B6D}"/>
              </a:ext>
            </a:extLst>
          </p:cNvPr>
          <p:cNvPicPr>
            <a:picLocks noChangeAspect="1"/>
          </p:cNvPicPr>
          <p:nvPr/>
        </p:nvPicPr>
        <p:blipFill>
          <a:blip r:embed="rId5"/>
          <a:stretch>
            <a:fillRect/>
          </a:stretch>
        </p:blipFill>
        <p:spPr>
          <a:xfrm>
            <a:off x="8792257" y="4661750"/>
            <a:ext cx="3066423" cy="2181091"/>
          </a:xfrm>
          <a:prstGeom prst="rect">
            <a:avLst/>
          </a:prstGeom>
        </p:spPr>
      </p:pic>
    </p:spTree>
    <p:extLst>
      <p:ext uri="{BB962C8B-B14F-4D97-AF65-F5344CB8AC3E}">
        <p14:creationId xmlns:p14="http://schemas.microsoft.com/office/powerpoint/2010/main" val="1785306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E85893-E47A-449E-81CF-ACA27514B0FB}"/>
              </a:ext>
            </a:extLst>
          </p:cNvPr>
          <p:cNvSpPr/>
          <p:nvPr/>
        </p:nvSpPr>
        <p:spPr>
          <a:xfrm>
            <a:off x="259080" y="274320"/>
            <a:ext cx="11689080" cy="5386090"/>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Children need to be part of decision making </a:t>
            </a:r>
          </a:p>
          <a:p>
            <a:endParaRPr lang="en-GB" sz="28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Siraj-Blatchford and Huggins (2015) say Article 12 United Nations Convention on the Rights of the Child (UNCRC) tells us children should be involved and have a right to decision making in everything that may affect them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Young children are competent and if taught the right way can be involved in issues that affect them such as social and environmental.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Hart (1992) states participation is a method of decision sharing. There is evidence young children are competent they could build a den without the help of an adult.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smallest boys can build some of the simple shelters and the older boys can build the more difficult ones’ (Beard, 1920:  1).</a:t>
            </a:r>
          </a:p>
        </p:txBody>
      </p:sp>
    </p:spTree>
    <p:extLst>
      <p:ext uri="{BB962C8B-B14F-4D97-AF65-F5344CB8AC3E}">
        <p14:creationId xmlns:p14="http://schemas.microsoft.com/office/powerpoint/2010/main" val="361434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68E3B2-8639-4A69-A427-CA1A1D30F86E}"/>
              </a:ext>
            </a:extLst>
          </p:cNvPr>
          <p:cNvSpPr/>
          <p:nvPr/>
        </p:nvSpPr>
        <p:spPr>
          <a:xfrm>
            <a:off x="274320" y="274320"/>
            <a:ext cx="11734800" cy="5519844"/>
          </a:xfrm>
          <a:prstGeom prst="rect">
            <a:avLst/>
          </a:prstGeom>
        </p:spPr>
        <p:txBody>
          <a:bodyPr wrap="square">
            <a:spAutoFit/>
          </a:bodyPr>
          <a:lstStyle/>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However, </a:t>
            </a:r>
            <a:r>
              <a:rPr lang="en-GB" sz="2400" dirty="0" err="1">
                <a:latin typeface="Arial" panose="020B0604020202020204" pitchFamily="34" charset="0"/>
                <a:cs typeface="Arial" panose="020B0604020202020204" pitchFamily="34" charset="0"/>
              </a:rPr>
              <a:t>Vandenhole</a:t>
            </a:r>
            <a:r>
              <a:rPr lang="en-GB" sz="2400" dirty="0">
                <a:latin typeface="Arial" panose="020B0604020202020204" pitchFamily="34" charset="0"/>
                <a:cs typeface="Arial" panose="020B0604020202020204" pitchFamily="34" charset="0"/>
              </a:rPr>
              <a:t> et al.  (2015) feels with sustainable education, the children often only receive tokenistic gestures.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Kirby and Gibbs (2006) add, Harts ladder of Participation does not offer guidance on how to support children in participation.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Siraj-Blatchford and Huggins (2015) say </a:t>
            </a:r>
            <a:r>
              <a:rPr lang="en-GB" sz="2400" dirty="0">
                <a:latin typeface="Arial" panose="020B0604020202020204" pitchFamily="34" charset="0"/>
                <a:ea typeface="Calibri" panose="020F0502020204030204" pitchFamily="34" charset="0"/>
                <a:cs typeface="Arial" panose="020B0604020202020204" pitchFamily="34" charset="0"/>
              </a:rPr>
              <a:t>p</a:t>
            </a:r>
            <a:r>
              <a:rPr lang="en-GB" sz="2400" dirty="0">
                <a:latin typeface="Arial" panose="020B0604020202020204" pitchFamily="34" charset="0"/>
                <a:cs typeface="Arial" panose="020B0604020202020204" pitchFamily="34" charset="0"/>
              </a:rPr>
              <a:t>ractitioners often see sustainable development as just green, however, including underpinning issues throughout the whole curriculum could introduce a bigger understanding to the wider context</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Build sustainability in to all practices and see the capable child.</a:t>
            </a: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5986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E6BCC0-0EF4-460E-914D-3EC076D6369A}"/>
              </a:ext>
            </a:extLst>
          </p:cNvPr>
          <p:cNvSpPr/>
          <p:nvPr/>
        </p:nvSpPr>
        <p:spPr>
          <a:xfrm>
            <a:off x="259080" y="304801"/>
            <a:ext cx="11643360" cy="3408625"/>
          </a:xfrm>
          <a:prstGeom prst="rect">
            <a:avLst/>
          </a:prstGeom>
        </p:spPr>
        <p:txBody>
          <a:bodyPr wrap="square">
            <a:spAutoFit/>
          </a:bodyPr>
          <a:lstStyle/>
          <a:p>
            <a:pPr>
              <a:lnSpc>
                <a:spcPct val="107000"/>
              </a:lnSpc>
              <a:spcAft>
                <a:spcPts val="800"/>
              </a:spcAft>
            </a:pPr>
            <a:r>
              <a:rPr lang="en-GB" sz="2800" b="1" dirty="0">
                <a:latin typeface="Arial" panose="020B0604020202020204" pitchFamily="34" charset="0"/>
                <a:ea typeface="Calibri" panose="020F0502020204030204" pitchFamily="34" charset="0"/>
                <a:cs typeface="Times New Roman" panose="02020603050405020304" pitchFamily="18" charset="0"/>
              </a:rPr>
              <a:t>The future</a:t>
            </a:r>
          </a:p>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According to Donaldson (2014) Wales will incorporate environment and citizenship in to the new cross curriculum with the 4 Purposes: </a:t>
            </a:r>
          </a:p>
          <a:p>
            <a:pPr marL="457200" indent="-457200">
              <a:lnSpc>
                <a:spcPct val="107000"/>
              </a:lnSpc>
              <a:spcAft>
                <a:spcPts val="800"/>
              </a:spcAft>
              <a:buFont typeface="+mj-lt"/>
              <a:buAutoNum type="arabicPeriod"/>
            </a:pPr>
            <a:r>
              <a:rPr lang="en-GB" sz="2400" dirty="0">
                <a:latin typeface="Arial" panose="020B0604020202020204" pitchFamily="34" charset="0"/>
                <a:ea typeface="Calibri" panose="020F0502020204030204" pitchFamily="34" charset="0"/>
                <a:cs typeface="Times New Roman" panose="02020603050405020304" pitchFamily="18" charset="0"/>
              </a:rPr>
              <a:t>ambitious capable learners</a:t>
            </a:r>
          </a:p>
          <a:p>
            <a:pPr marL="457200" indent="-457200">
              <a:lnSpc>
                <a:spcPct val="107000"/>
              </a:lnSpc>
              <a:spcAft>
                <a:spcPts val="800"/>
              </a:spcAft>
              <a:buFont typeface="+mj-lt"/>
              <a:buAutoNum type="arabicPeriod"/>
            </a:pPr>
            <a:r>
              <a:rPr lang="en-GB" sz="2400" dirty="0">
                <a:latin typeface="Arial" panose="020B0604020202020204" pitchFamily="34" charset="0"/>
                <a:ea typeface="Calibri" panose="020F0502020204030204" pitchFamily="34" charset="0"/>
                <a:cs typeface="Times New Roman" panose="02020603050405020304" pitchFamily="18" charset="0"/>
              </a:rPr>
              <a:t>enterprising creative contributors </a:t>
            </a:r>
          </a:p>
          <a:p>
            <a:pPr marL="457200" indent="-457200">
              <a:lnSpc>
                <a:spcPct val="107000"/>
              </a:lnSpc>
              <a:spcAft>
                <a:spcPts val="800"/>
              </a:spcAft>
              <a:buFont typeface="+mj-lt"/>
              <a:buAutoNum type="arabicPeriod"/>
            </a:pPr>
            <a:r>
              <a:rPr lang="en-GB" sz="2400" dirty="0">
                <a:latin typeface="Arial" panose="020B0604020202020204" pitchFamily="34" charset="0"/>
                <a:ea typeface="Calibri" panose="020F0502020204030204" pitchFamily="34" charset="0"/>
                <a:cs typeface="Times New Roman" panose="02020603050405020304" pitchFamily="18" charset="0"/>
              </a:rPr>
              <a:t>healthy confident individuals </a:t>
            </a:r>
          </a:p>
          <a:p>
            <a:pPr marL="457200" indent="-457200">
              <a:lnSpc>
                <a:spcPct val="107000"/>
              </a:lnSpc>
              <a:spcAft>
                <a:spcPts val="800"/>
              </a:spcAft>
              <a:buFont typeface="+mj-lt"/>
              <a:buAutoNum type="arabicPeriod"/>
            </a:pPr>
            <a:r>
              <a:rPr lang="en-GB" sz="2400" dirty="0">
                <a:latin typeface="Arial" panose="020B0604020202020204" pitchFamily="34" charset="0"/>
                <a:ea typeface="Calibri" panose="020F0502020204030204" pitchFamily="34" charset="0"/>
                <a:cs typeface="Times New Roman" panose="02020603050405020304" pitchFamily="18" charset="0"/>
              </a:rPr>
              <a:t>ethical informed citizens. </a:t>
            </a:r>
          </a:p>
        </p:txBody>
      </p:sp>
    </p:spTree>
    <p:extLst>
      <p:ext uri="{BB962C8B-B14F-4D97-AF65-F5344CB8AC3E}">
        <p14:creationId xmlns:p14="http://schemas.microsoft.com/office/powerpoint/2010/main" val="3143067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1D1DBA-5194-4749-95D8-95A9622624A6}"/>
              </a:ext>
            </a:extLst>
          </p:cNvPr>
          <p:cNvSpPr/>
          <p:nvPr/>
        </p:nvSpPr>
        <p:spPr>
          <a:xfrm>
            <a:off x="396240" y="365760"/>
            <a:ext cx="11536680" cy="6370975"/>
          </a:xfrm>
          <a:prstGeom prst="rect">
            <a:avLst/>
          </a:prstGeom>
        </p:spPr>
        <p:txBody>
          <a:bodyPr wrap="square">
            <a:spAutoFit/>
          </a:bodyPr>
          <a:lstStyle/>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lot can be taken from the word Kindergarten, if Froebel could see young children becoming one with nature, we should also, according to </a:t>
            </a:r>
            <a:r>
              <a:rPr lang="en-GB" sz="2400" dirty="0" err="1">
                <a:latin typeface="Arial" panose="020B0604020202020204" pitchFamily="34" charset="0"/>
                <a:cs typeface="Arial" panose="020B0604020202020204" pitchFamily="34" charset="0"/>
              </a:rPr>
              <a:t>Bascopé</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Perasso</a:t>
            </a:r>
            <a:r>
              <a:rPr lang="en-GB" sz="2400" dirty="0">
                <a:latin typeface="Arial" panose="020B0604020202020204" pitchFamily="34" charset="0"/>
                <a:cs typeface="Arial" panose="020B0604020202020204" pitchFamily="34" charset="0"/>
              </a:rPr>
              <a:t> and Reiss (2019) suggest this could be done in three ways- Art, Project and Problem based learning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Froebel saw the significance of the relationship between a child and their environment, including family, community, culture and society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Provide a positive learning environment in settings and promote play and creativity as imperative features of young children’s development and learning.</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To learn through a holistic approach; socially, spiritually and morally (Murray, 2018).</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5170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7D0FAD-9DFB-4AEF-B647-D05DFF9CAB40}"/>
              </a:ext>
            </a:extLst>
          </p:cNvPr>
          <p:cNvPicPr>
            <a:picLocks noChangeAspect="1"/>
          </p:cNvPicPr>
          <p:nvPr/>
        </p:nvPicPr>
        <p:blipFill>
          <a:blip r:embed="rId2"/>
          <a:stretch>
            <a:fillRect/>
          </a:stretch>
        </p:blipFill>
        <p:spPr>
          <a:xfrm>
            <a:off x="191466" y="352424"/>
            <a:ext cx="6385524" cy="5257503"/>
          </a:xfrm>
          <a:prstGeom prst="rect">
            <a:avLst/>
          </a:prstGeom>
        </p:spPr>
      </p:pic>
      <p:sp>
        <p:nvSpPr>
          <p:cNvPr id="4" name="TextBox 3">
            <a:extLst>
              <a:ext uri="{FF2B5EF4-FFF2-40B4-BE49-F238E27FC236}">
                <a16:creationId xmlns:a16="http://schemas.microsoft.com/office/drawing/2014/main" id="{EF49210D-5D67-499F-B3B8-54E75D35B069}"/>
              </a:ext>
            </a:extLst>
          </p:cNvPr>
          <p:cNvSpPr txBox="1"/>
          <p:nvPr/>
        </p:nvSpPr>
        <p:spPr>
          <a:xfrm>
            <a:off x="6461760" y="716280"/>
            <a:ext cx="5166360"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 holistic approach that could be used considering Froebel's ideas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Pickering (2018) suggests this is an ideal way to approach the John Muir Award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Heart to feel</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Head to learn, understand and empathise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Hand to have a hands on experience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7979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3E95FD4-6992-4070-BD1D-88974245BFE5}"/>
              </a:ext>
            </a:extLst>
          </p:cNvPr>
          <p:cNvSpPr/>
          <p:nvPr/>
        </p:nvSpPr>
        <p:spPr>
          <a:xfrm>
            <a:off x="335280" y="350520"/>
            <a:ext cx="11536680" cy="6124754"/>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Education for Sustainable Development and Global Citizenship (ESDGC)</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Chawla (2008) citizenship should be taught with an interdisciplinary approach </a:t>
            </a:r>
          </a:p>
          <a:p>
            <a:pPr marL="342900" indent="-34290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Traditionally, participation and planning is recognised as key when working with older children</a:t>
            </a:r>
          </a:p>
          <a:p>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However, young children also have important viewpoints, and can participate in the community from the time they are infants  </a:t>
            </a:r>
          </a:p>
          <a:p>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Also, it has to be reminded, children need to embark on the world to learn and they may witness unkind experiences such as lost habitat and people living homeless, but these experiences will lead to children wanting to make a difference.</a:t>
            </a:r>
          </a:p>
          <a:p>
            <a:endParaRPr lang="en-GB" sz="24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62447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4F3459-C281-439B-8907-D3B99636FF3C}"/>
              </a:ext>
            </a:extLst>
          </p:cNvPr>
          <p:cNvSpPr txBox="1"/>
          <p:nvPr/>
        </p:nvSpPr>
        <p:spPr>
          <a:xfrm>
            <a:off x="5638800"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EE503F9-B846-4F61-9BCB-F284787B8C60}"/>
              </a:ext>
            </a:extLst>
          </p:cNvPr>
          <p:cNvSpPr txBox="1"/>
          <p:nvPr/>
        </p:nvSpPr>
        <p:spPr>
          <a:xfrm>
            <a:off x="274320" y="335280"/>
            <a:ext cx="11643360" cy="7109639"/>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Tinney</a:t>
            </a:r>
            <a:r>
              <a:rPr lang="en-GB" sz="2400" dirty="0">
                <a:latin typeface="Arial" panose="020B0604020202020204" pitchFamily="34" charset="0"/>
                <a:cs typeface="Arial" panose="020B0604020202020204" pitchFamily="34" charset="0"/>
              </a:rPr>
              <a:t> and Merriman (2016) say Article 29 UNCRC states that education should inspire a child to respect others, adhere to human rights and have an interest in their own and other cultures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child should learn to protect the environment.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The younger a child has involvement, the better equipped they are for tomorrow (</a:t>
            </a:r>
            <a:r>
              <a:rPr lang="en-GB" sz="2400" dirty="0" err="1">
                <a:latin typeface="Arial" panose="020B0604020202020204" pitchFamily="34" charset="0"/>
                <a:ea typeface="Calibri" panose="020F0502020204030204" pitchFamily="34" charset="0"/>
                <a:cs typeface="Times New Roman" panose="02020603050405020304" pitchFamily="18" charset="0"/>
              </a:rPr>
              <a:t>Reunamo</a:t>
            </a:r>
            <a:r>
              <a:rPr lang="en-GB" sz="2400" dirty="0">
                <a:latin typeface="Arial" panose="020B0604020202020204" pitchFamily="34" charset="0"/>
                <a:ea typeface="Calibri" panose="020F0502020204030204" pitchFamily="34" charset="0"/>
                <a:cs typeface="Times New Roman" panose="02020603050405020304" pitchFamily="18" charset="0"/>
              </a:rPr>
              <a:t> and </a:t>
            </a:r>
            <a:r>
              <a:rPr lang="en-GB" sz="2400" dirty="0" err="1">
                <a:latin typeface="Arial" panose="020B0604020202020204" pitchFamily="34" charset="0"/>
                <a:ea typeface="Calibri" panose="020F0502020204030204" pitchFamily="34" charset="0"/>
                <a:cs typeface="Times New Roman" panose="02020603050405020304" pitchFamily="18" charset="0"/>
              </a:rPr>
              <a:t>Suomela</a:t>
            </a:r>
            <a:r>
              <a:rPr lang="en-GB" sz="2400" dirty="0">
                <a:latin typeface="Arial" panose="020B0604020202020204" pitchFamily="34" charset="0"/>
                <a:ea typeface="Calibri" panose="020F0502020204030204" pitchFamily="34" charset="0"/>
                <a:cs typeface="Times New Roman" panose="02020603050405020304" pitchFamily="18" charset="0"/>
              </a:rPr>
              <a:t>, 2013).</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ESDGC can directly link to the early years and reinforce the aims of the UNCRC However, some settings do not go past greening and recycling, practitioners need to support interdisciplinary thinking to enable children to link the wider nature the ESDGC covers (</a:t>
            </a:r>
            <a:r>
              <a:rPr lang="en-GB" sz="2400" dirty="0" err="1">
                <a:latin typeface="Arial" panose="020B0604020202020204" pitchFamily="34" charset="0"/>
                <a:cs typeface="Arial" panose="020B0604020202020204" pitchFamily="34" charset="0"/>
              </a:rPr>
              <a:t>Tinney</a:t>
            </a:r>
            <a:r>
              <a:rPr lang="en-GB" sz="2400" dirty="0">
                <a:latin typeface="Arial" panose="020B0604020202020204" pitchFamily="34" charset="0"/>
                <a:cs typeface="Arial" panose="020B0604020202020204" pitchFamily="34" charset="0"/>
              </a:rPr>
              <a:t> and Merriman (2016).</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580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8C9B1B-74F9-4CCC-8C90-554B1E8D6712}"/>
              </a:ext>
            </a:extLst>
          </p:cNvPr>
          <p:cNvSpPr/>
          <p:nvPr/>
        </p:nvSpPr>
        <p:spPr>
          <a:xfrm>
            <a:off x="198120" y="320040"/>
            <a:ext cx="11734800" cy="4893647"/>
          </a:xfrm>
          <a:prstGeom prst="rect">
            <a:avLst/>
          </a:prstGeom>
        </p:spPr>
        <p:txBody>
          <a:bodyPr wrap="square">
            <a:spAutoFit/>
          </a:bodyPr>
          <a:lstStyle/>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Welsh Assembly Government (2000) In their Learning to Live Differently document stated the Assembly will ensure there is guidance for effective teaching of sustainable development for schools.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However, in 2015 Bunnell describes a study in carried out in 5 Welsh Primary schools, found that if it was not for strong leadership in schools, ESDGC teaching would be uncertain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Even with strong leadership, this did not guarantee that practitioners had a good understanding of ESDGC, often ESDGC was not given priority, especially if their was not an ESDGC coordinator.</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7742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FAC2EB2-A0E8-4495-A7C9-2171A8AB5227}"/>
              </a:ext>
            </a:extLst>
          </p:cNvPr>
          <p:cNvSpPr/>
          <p:nvPr/>
        </p:nvSpPr>
        <p:spPr>
          <a:xfrm>
            <a:off x="320040" y="320041"/>
            <a:ext cx="11673840" cy="6001643"/>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Boyd, Hurst and Siraj-Blatchford (2017) state practitioners see barriers to ESDGC in early years setting such as the Foundation Phase: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time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an add on subject.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difficult to incorporate it in to lesson plans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needs to be a whole school approach by all staff including those not directly linked to teaching.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yards could to be turned into natural areas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children can be involved in planning, and organisations like National Resources Wales can help</a:t>
            </a:r>
          </a:p>
          <a:p>
            <a:r>
              <a:rPr lang="en-GB" sz="2400" dirty="0">
                <a:latin typeface="Arial" panose="020B0604020202020204" pitchFamily="34" charset="0"/>
                <a:cs typeface="Arial" panose="020B0604020202020204" pitchFamily="34" charset="0"/>
              </a:rPr>
              <a:t>Estyn (2014) reported, to improve concepts of ESDGC:</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Schools needed to develop the 7 themes identified in ESDGC throughout the curriculum across all subjects, offer out of school experience and offer teacher training.</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114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B85725-DE72-4403-B5CD-1B4F53CEE536}"/>
              </a:ext>
            </a:extLst>
          </p:cNvPr>
          <p:cNvSpPr/>
          <p:nvPr/>
        </p:nvSpPr>
        <p:spPr>
          <a:xfrm>
            <a:off x="243840" y="289560"/>
            <a:ext cx="11689080" cy="5632311"/>
          </a:xfrm>
          <a:prstGeom prst="rect">
            <a:avLst/>
          </a:prstGeom>
        </p:spPr>
        <p:txBody>
          <a:bodyPr wrap="square">
            <a:spAutoFit/>
          </a:bodyPr>
          <a:lstStyle/>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Young children need to take part in activities that comprise an emotional element with nature to learn and appreciate its beauty (Lumbar, Richardson and Sheffield, 2017). Gray and </a:t>
            </a:r>
            <a:r>
              <a:rPr lang="en-GB" sz="2400" dirty="0" err="1">
                <a:latin typeface="Arial" panose="020B0604020202020204" pitchFamily="34" charset="0"/>
                <a:cs typeface="Arial" panose="020B0604020202020204" pitchFamily="34" charset="0"/>
              </a:rPr>
              <a:t>Macblain</a:t>
            </a:r>
            <a:r>
              <a:rPr lang="en-GB" sz="2400" dirty="0">
                <a:latin typeface="Arial" panose="020B0604020202020204" pitchFamily="34" charset="0"/>
                <a:cs typeface="Arial" panose="020B0604020202020204" pitchFamily="34" charset="0"/>
              </a:rPr>
              <a:t> (2012) say Dewey would argue children learn by doing, from real life experiences.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study led by Dr Mitchell from the University of Glasgow looked to see if the John Muir Award increased awareness to nature with participating children aged 8-18. the children enjoyed the award and felt inspired by it, however, the experience was quickly forgotten  (John Muir Trust, 2009).</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is also mirrored in research carried out by Dr Mitchell and Dr Shaw (2015) finding children felt the award was a novelty which they could not continue to do on their own.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8732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B82685-8AB3-4B51-947E-0172E87C0726}"/>
              </a:ext>
            </a:extLst>
          </p:cNvPr>
          <p:cNvSpPr txBox="1"/>
          <p:nvPr/>
        </p:nvSpPr>
        <p:spPr>
          <a:xfrm>
            <a:off x="274320" y="289560"/>
            <a:ext cx="11643360" cy="766363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Well Being and Future Generations Act</a:t>
            </a:r>
          </a:p>
          <a:p>
            <a:endParaRPr lang="en-GB" sz="2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According to Future Generations Commissioner for Wales (2020), In Wales this Act instils positive attitudes to protect citizens against poverty, health inequalities and climate change, and has 7 goals and 5 ways of working.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Children’s Legal Centre (2019) state critics of the Act say it is a weaker version of One Wales, One Planet which had a heavy insight to sustainable development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However, the Act, unique to Wales is being drawn on globally and the United Nations (UN) describe it as ‘world leading’.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UN say ‘We hope what Wales is doing today the world will be doing tomorrow. Action, more than words, is the hope for our current and future generations’ (Hoffman, 2019:  no page).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154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B2D7378-8A51-4B24-A966-96548BBFBB63}"/>
              </a:ext>
            </a:extLst>
          </p:cNvPr>
          <p:cNvSpPr/>
          <p:nvPr/>
        </p:nvSpPr>
        <p:spPr>
          <a:xfrm>
            <a:off x="259080" y="274320"/>
            <a:ext cx="11643360" cy="4524315"/>
          </a:xfrm>
          <a:prstGeom prst="rect">
            <a:avLst/>
          </a:prstGeom>
        </p:spPr>
        <p:txBody>
          <a:bodyPr wrap="square">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Wales Audit Office (2018) feel the Act is good in principle, but barriers have been identified, an audit carried out 3 years after the launch found 3 main areas for concerns: Funding; reduced resources and pressure on leaders.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However, if we listen to the likes of Chawla (2008) by educating young children this will improve overall diversity</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Environmental education will teach children to protect the planet, they will learn from life experiences and their communities.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651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95C15E-76C8-4D42-B671-C6D0C724D771}"/>
              </a:ext>
            </a:extLst>
          </p:cNvPr>
          <p:cNvSpPr/>
          <p:nvPr/>
        </p:nvSpPr>
        <p:spPr>
          <a:xfrm>
            <a:off x="274320" y="304800"/>
            <a:ext cx="11597640" cy="6607450"/>
          </a:xfrm>
          <a:prstGeom prst="rect">
            <a:avLst/>
          </a:prstGeom>
        </p:spPr>
        <p:txBody>
          <a:bodyPr wrap="square">
            <a:spAutoFit/>
          </a:bodyPr>
          <a:lstStyle/>
          <a:p>
            <a:pPr>
              <a:lnSpc>
                <a:spcPct val="107000"/>
              </a:lnSpc>
              <a:spcAft>
                <a:spcPts val="800"/>
              </a:spcAft>
            </a:pPr>
            <a:r>
              <a:rPr lang="en-GB" sz="2800" b="1" dirty="0">
                <a:latin typeface="Arial" panose="020B0604020202020204" pitchFamily="34" charset="0"/>
                <a:ea typeface="Calibri" panose="020F0502020204030204" pitchFamily="34" charset="0"/>
                <a:cs typeface="Times New Roman" panose="02020603050405020304" pitchFamily="18" charset="0"/>
              </a:rPr>
              <a:t>A glimpse of possible changes</a:t>
            </a:r>
            <a:endParaRPr lang="en-GB" sz="28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During lockdown Professor </a:t>
            </a:r>
            <a:r>
              <a:rPr lang="en-GB" sz="2400" dirty="0" err="1">
                <a:latin typeface="Arial" panose="020B0604020202020204" pitchFamily="34" charset="0"/>
                <a:ea typeface="Calibri" panose="020F0502020204030204" pitchFamily="34" charset="0"/>
                <a:cs typeface="Times New Roman" panose="02020603050405020304" pitchFamily="18" charset="0"/>
              </a:rPr>
              <a:t>Lucus</a:t>
            </a:r>
            <a:r>
              <a:rPr lang="en-GB" sz="2400" dirty="0">
                <a:latin typeface="Arial" panose="020B0604020202020204" pitchFamily="34" charset="0"/>
                <a:ea typeface="Calibri" panose="020F0502020204030204" pitchFamily="34" charset="0"/>
                <a:cs typeface="Times New Roman" panose="02020603050405020304" pitchFamily="18" charset="0"/>
              </a:rPr>
              <a:t> form Aberystwyth University compared satellite images, showing he world repairing itself at a fast pace, maybe to the detriment of the economy (How Covid-19 is Helping the Planet, 2020).                                                                    </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 beach in Cornwall after lockdown restrictions eased (BBC News, 2020).</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DDFF8E0E-907E-496B-8287-DDC55D3852E6}"/>
              </a:ext>
            </a:extLst>
          </p:cNvPr>
          <p:cNvPicPr>
            <a:picLocks noChangeAspect="1"/>
          </p:cNvPicPr>
          <p:nvPr/>
        </p:nvPicPr>
        <p:blipFill>
          <a:blip r:embed="rId2"/>
          <a:stretch>
            <a:fillRect/>
          </a:stretch>
        </p:blipFill>
        <p:spPr>
          <a:xfrm>
            <a:off x="365760" y="2834640"/>
            <a:ext cx="4663440" cy="2628771"/>
          </a:xfrm>
          <a:prstGeom prst="rect">
            <a:avLst/>
          </a:prstGeom>
        </p:spPr>
      </p:pic>
      <p:sp>
        <p:nvSpPr>
          <p:cNvPr id="5" name="TextBox 4">
            <a:extLst>
              <a:ext uri="{FF2B5EF4-FFF2-40B4-BE49-F238E27FC236}">
                <a16:creationId xmlns:a16="http://schemas.microsoft.com/office/drawing/2014/main" id="{0372F090-821E-4ECD-B424-93E628A80790}"/>
              </a:ext>
            </a:extLst>
          </p:cNvPr>
          <p:cNvSpPr txBox="1"/>
          <p:nvPr/>
        </p:nvSpPr>
        <p:spPr>
          <a:xfrm>
            <a:off x="5029200" y="2175566"/>
            <a:ext cx="6370319"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Schools and organisations such as John Muir can help children learn, however, children will also follow the lead of others, according to </a:t>
            </a:r>
            <a:r>
              <a:rPr lang="en-GB" sz="2400" dirty="0" err="1">
                <a:latin typeface="Arial" panose="020B0604020202020204" pitchFamily="34" charset="0"/>
                <a:cs typeface="Arial" panose="020B0604020202020204" pitchFamily="34" charset="0"/>
              </a:rPr>
              <a:t>Razieh</a:t>
            </a:r>
            <a:r>
              <a:rPr lang="en-GB" sz="2400" dirty="0">
                <a:latin typeface="Arial" panose="020B0604020202020204" pitchFamily="34" charset="0"/>
                <a:cs typeface="Arial" panose="020B0604020202020204" pitchFamily="34" charset="0"/>
              </a:rPr>
              <a:t>, 2012 we learn from others in a social context.as demonstrated by Bandura’s social theory, in addition Bandura felt if the experience was rewarded, this would instil positive behaviour.</a:t>
            </a:r>
          </a:p>
        </p:txBody>
      </p:sp>
    </p:spTree>
    <p:extLst>
      <p:ext uri="{BB962C8B-B14F-4D97-AF65-F5344CB8AC3E}">
        <p14:creationId xmlns:p14="http://schemas.microsoft.com/office/powerpoint/2010/main" val="1359585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C1F59F-DD02-4265-BFEB-11B129BA14C9}"/>
              </a:ext>
            </a:extLst>
          </p:cNvPr>
          <p:cNvSpPr/>
          <p:nvPr/>
        </p:nvSpPr>
        <p:spPr>
          <a:xfrm>
            <a:off x="228600" y="289560"/>
            <a:ext cx="11719560" cy="7041377"/>
          </a:xfrm>
          <a:prstGeom prst="rect">
            <a:avLst/>
          </a:prstGeom>
        </p:spPr>
        <p:txBody>
          <a:bodyPr wrap="square">
            <a:spAutoFit/>
          </a:bodyPr>
          <a:lstStyle/>
          <a:p>
            <a:pPr>
              <a:lnSpc>
                <a:spcPct val="107000"/>
              </a:lnSpc>
              <a:spcAft>
                <a:spcPts val="800"/>
              </a:spcAft>
            </a:pPr>
            <a:r>
              <a:rPr lang="en-GB" sz="2800" b="1" dirty="0">
                <a:latin typeface="Arial" panose="020B0604020202020204" pitchFamily="34" charset="0"/>
                <a:ea typeface="Calibri" panose="020F0502020204030204" pitchFamily="34" charset="0"/>
                <a:cs typeface="Times New Roman" panose="02020603050405020304" pitchFamily="18" charset="0"/>
              </a:rPr>
              <a:t>To conclude</a:t>
            </a: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Scottish National Newspaper (2020) state even though we appreciate John Muir’s respect for the natural world, we should not forget the indigenous Native Americans who lost their homeland of hundreds of years due to 19</a:t>
            </a:r>
            <a:r>
              <a:rPr lang="en-GB" sz="2400" baseline="30000" dirty="0">
                <a:latin typeface="Arial" panose="020B0604020202020204" pitchFamily="34" charset="0"/>
                <a:ea typeface="Calibri" panose="020F0502020204030204" pitchFamily="34" charset="0"/>
                <a:cs typeface="Times New Roman" panose="02020603050405020304" pitchFamily="18" charset="0"/>
              </a:rPr>
              <a:t>th</a:t>
            </a:r>
            <a:r>
              <a:rPr lang="en-GB" sz="2400" dirty="0">
                <a:latin typeface="Arial" panose="020B0604020202020204" pitchFamily="34" charset="0"/>
                <a:ea typeface="Calibri" panose="020F0502020204030204" pitchFamily="34" charset="0"/>
                <a:cs typeface="Times New Roman" panose="02020603050405020304" pitchFamily="18" charset="0"/>
              </a:rPr>
              <a:t> century racism and consequently the invention of the National Parks. Before the parks the Native Americans had evolved systems without damaging the environment</a:t>
            </a: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If the human and non human kind are to survive the emergency of climate change we need to learn from what happened in the past, and unfortunately happening now. The more effluent humans are still undervaluing poorer citizens of the world, not just for economical growth but also in conservation. Even while we try to conserve we may create inequality.</a:t>
            </a:r>
          </a:p>
          <a:p>
            <a:pPr marL="342900" indent="-34290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Oglala Lakota chief Luther Standing Bear said ‘only to the white man was nature a wilderness, to us it was tame Earth was bountiful’ (Scottish National Newspaper, 2020:  no page).</a:t>
            </a: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35801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B116E6-3623-4E89-BA16-33F66D425DAC}"/>
              </a:ext>
            </a:extLst>
          </p:cNvPr>
          <p:cNvSpPr/>
          <p:nvPr/>
        </p:nvSpPr>
        <p:spPr>
          <a:xfrm>
            <a:off x="289560" y="289561"/>
            <a:ext cx="11689080" cy="7848302"/>
          </a:xfrm>
          <a:prstGeom prst="rect">
            <a:avLst/>
          </a:prstGeom>
        </p:spPr>
        <p:txBody>
          <a:bodyPr wrap="square">
            <a:spAutoFit/>
          </a:bodyPr>
          <a:lstStyle/>
          <a:p>
            <a:r>
              <a:rPr lang="en-GB" dirty="0">
                <a:latin typeface="Arial" panose="020B0604020202020204" pitchFamily="34" charset="0"/>
                <a:cs typeface="Arial" panose="020B0604020202020204" pitchFamily="34" charset="0"/>
              </a:rPr>
              <a:t>Barrable, A.  (2018) </a:t>
            </a:r>
            <a:r>
              <a:rPr lang="en-GB" i="1" dirty="0">
                <a:latin typeface="Arial" panose="020B0604020202020204" pitchFamily="34" charset="0"/>
                <a:cs typeface="Arial" panose="020B0604020202020204" pitchFamily="34" charset="0"/>
              </a:rPr>
              <a:t>Education Sciences Brief Report Refocusing Environmental Education in the Early Years: A Brief Introduction to a Pedagogy for Connection.  </a:t>
            </a:r>
            <a:r>
              <a:rPr lang="en-GB" dirty="0">
                <a:latin typeface="Arial" panose="020B0604020202020204" pitchFamily="34" charset="0"/>
                <a:cs typeface="Arial" panose="020B0604020202020204" pitchFamily="34" charset="0"/>
              </a:rPr>
              <a:t>Available at:</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2"/>
              </a:rPr>
              <a:t>https://www.researchgate.net/publication/331873838_Refocusing_Environmental_Education_in_the_Early_Years_A_Brief_Introduction_to_a_Pedagogy_for_Connection</a:t>
            </a:r>
            <a:r>
              <a:rPr lang="en-GB" dirty="0">
                <a:latin typeface="Arial" panose="020B0604020202020204" pitchFamily="34" charset="0"/>
                <a:cs typeface="Arial" panose="020B0604020202020204" pitchFamily="34" charset="0"/>
              </a:rPr>
              <a:t>  [Accessed:  28th May 2020].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Barrable, A.  (2018)@Education Sciences Brief Report Refocusing Environmental Education in the Early Years: A Brief Introduction to a Pedagogy for Connection@</a:t>
            </a:r>
            <a:r>
              <a:rPr lang="en-GB" dirty="0">
                <a:latin typeface="Arial" panose="020B0604020202020204" pitchFamily="34" charset="0"/>
                <a:cs typeface="Arial" panose="020B0604020202020204" pitchFamily="34" charset="0"/>
                <a:hlinkClick r:id="rId2"/>
              </a:rPr>
              <a:t> https://www.researchgate.net/publication/331873838_Refocusing_Environmental_Education_in_the_Early_Years_A_Brief_Introduction_to_a_Pedagogy_for_Connection</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Bascopé</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Perasso</a:t>
            </a:r>
            <a:r>
              <a:rPr lang="en-GB" dirty="0">
                <a:latin typeface="Arial" panose="020B0604020202020204" pitchFamily="34" charset="0"/>
                <a:cs typeface="Arial" panose="020B0604020202020204" pitchFamily="34" charset="0"/>
              </a:rPr>
              <a:t>, P.  and Reiss, K.  (2019) ‘Systematic Review of Education for Sustainable Development at an Early Stage: Cornerstones and Pedagogical Approaches for Teacher Professional Development’, </a:t>
            </a:r>
            <a:r>
              <a:rPr lang="en-GB" i="1" dirty="0">
                <a:latin typeface="Arial" panose="020B0604020202020204" pitchFamily="34" charset="0"/>
                <a:cs typeface="Arial" panose="020B0604020202020204" pitchFamily="34" charset="0"/>
              </a:rPr>
              <a:t>Journal Sustainability,</a:t>
            </a:r>
            <a:r>
              <a:rPr lang="en-GB" dirty="0">
                <a:latin typeface="Arial" panose="020B0604020202020204" pitchFamily="34" charset="0"/>
                <a:cs typeface="Arial" panose="020B0604020202020204" pitchFamily="34" charset="0"/>
              </a:rPr>
              <a:t> 11(3), pp.  1-16.  Available at:  </a:t>
            </a:r>
            <a:r>
              <a:rPr lang="en-GB" u="sng" dirty="0">
                <a:latin typeface="Arial" panose="020B0604020202020204" pitchFamily="34" charset="0"/>
                <a:cs typeface="Arial" panose="020B0604020202020204" pitchFamily="34" charset="0"/>
                <a:hlinkClick r:id="rId3"/>
              </a:rPr>
              <a:t>https://www.researchgate.net/publication/330729526_Systematic_Review_of_Education_for_Sustainable_Development_at_an_Early_Stage_Cornerstones_and_Pedagogical_Approaches_for_Teacher_Professional_Development</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BBC News.  (2020) ‘Coronavirus Lockdown Easing, Litter Piles up at Beauty Spots’, </a:t>
            </a:r>
            <a:r>
              <a:rPr lang="en-GB" i="1" dirty="0">
                <a:latin typeface="Arial" panose="020B0604020202020204" pitchFamily="34" charset="0"/>
                <a:cs typeface="Arial" panose="020B0604020202020204" pitchFamily="34" charset="0"/>
              </a:rPr>
              <a:t>BBC News</a:t>
            </a:r>
            <a:r>
              <a:rPr lang="en-GB" dirty="0">
                <a:latin typeface="Arial" panose="020B0604020202020204" pitchFamily="34" charset="0"/>
                <a:cs typeface="Arial" panose="020B0604020202020204" pitchFamily="34" charset="0"/>
              </a:rPr>
              <a:t>,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June.  Available at:  </a:t>
            </a:r>
            <a:r>
              <a:rPr lang="en-GB" u="sng" dirty="0">
                <a:latin typeface="Arial" panose="020B0604020202020204" pitchFamily="34" charset="0"/>
                <a:cs typeface="Arial" panose="020B0604020202020204" pitchFamily="34" charset="0"/>
                <a:hlinkClick r:id="rId4"/>
              </a:rPr>
              <a:t>https://www.bbc.co.uk/news/uk-england-52876174</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Beard, D.  (1920) </a:t>
            </a:r>
            <a:r>
              <a:rPr lang="en-GB" i="1" dirty="0">
                <a:latin typeface="Arial" panose="020B0604020202020204" pitchFamily="34" charset="0"/>
                <a:cs typeface="Arial" panose="020B0604020202020204" pitchFamily="34" charset="0"/>
              </a:rPr>
              <a:t>Shelters, Shacks and Shanties, Building Wilderness Shelters</a:t>
            </a:r>
            <a:r>
              <a:rPr lang="en-GB" dirty="0">
                <a:latin typeface="Arial" panose="020B0604020202020204" pitchFamily="34" charset="0"/>
                <a:cs typeface="Arial" panose="020B0604020202020204" pitchFamily="34" charset="0"/>
              </a:rPr>
              <a:t>.  New York:  Dover Publications Inclusive.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702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F88E0F-E5FA-4765-9E0F-4728C8645206}"/>
              </a:ext>
            </a:extLst>
          </p:cNvPr>
          <p:cNvSpPr/>
          <p:nvPr/>
        </p:nvSpPr>
        <p:spPr>
          <a:xfrm>
            <a:off x="259080" y="304800"/>
            <a:ext cx="11658600" cy="7319311"/>
          </a:xfrm>
          <a:prstGeom prst="rect">
            <a:avLst/>
          </a:prstGeom>
        </p:spPr>
        <p:txBody>
          <a:bodyPr wrap="square">
            <a:spAutoFit/>
          </a:bodyPr>
          <a:lstStyle/>
          <a:p>
            <a:r>
              <a:rPr lang="en-GB" dirty="0" err="1">
                <a:latin typeface="Arial" panose="020B0604020202020204" pitchFamily="34" charset="0"/>
                <a:cs typeface="Arial" panose="020B0604020202020204" pitchFamily="34" charset="0"/>
              </a:rPr>
              <a:t>Bennell</a:t>
            </a:r>
            <a:r>
              <a:rPr lang="en-GB" dirty="0">
                <a:latin typeface="Arial" panose="020B0604020202020204" pitchFamily="34" charset="0"/>
                <a:cs typeface="Arial" panose="020B0604020202020204" pitchFamily="34" charset="0"/>
              </a:rPr>
              <a:t>, S.  (2015) ‘Education for Sustainable Development and Global Citizenship, Leadership, Collaboration, and networking in Primary Schools,’ </a:t>
            </a:r>
            <a:r>
              <a:rPr lang="en-GB" i="1" dirty="0">
                <a:latin typeface="Arial" panose="020B0604020202020204" pitchFamily="34" charset="0"/>
                <a:cs typeface="Arial" panose="020B0604020202020204" pitchFamily="34" charset="0"/>
              </a:rPr>
              <a:t>Development Education and Global Learning</a:t>
            </a:r>
            <a:r>
              <a:rPr lang="en-GB" dirty="0">
                <a:latin typeface="Arial" panose="020B0604020202020204" pitchFamily="34" charset="0"/>
                <a:cs typeface="Arial" panose="020B0604020202020204" pitchFamily="34" charset="0"/>
              </a:rPr>
              <a:t>, 7(1), pp.  1-32.  Available at:  </a:t>
            </a:r>
            <a:r>
              <a:rPr lang="en-GB" u="sng" dirty="0">
                <a:latin typeface="Arial" panose="020B0604020202020204" pitchFamily="34" charset="0"/>
                <a:cs typeface="Arial" panose="020B0604020202020204" pitchFamily="34" charset="0"/>
                <a:hlinkClick r:id="rId2"/>
              </a:rPr>
              <a:t>https://files.eric.ed.gov/fulltext/EJ1168148.pdf</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pPr>
              <a:lnSpc>
                <a:spcPct val="107000"/>
              </a:lnSpc>
              <a:spcAft>
                <a:spcPts val="800"/>
              </a:spcAft>
            </a:pPr>
            <a:r>
              <a:rPr lang="en-GB" dirty="0">
                <a:latin typeface="Arial" panose="020B0604020202020204" pitchFamily="34" charset="0"/>
                <a:cs typeface="Arial" panose="020B0604020202020204" pitchFamily="34" charset="0"/>
              </a:rPr>
              <a:t>Boyd, D., Hirst, N.  and Siraj-Blatchford.  (2017) </a:t>
            </a:r>
            <a:r>
              <a:rPr lang="en-GB" i="1" dirty="0">
                <a:latin typeface="Arial" panose="020B0604020202020204" pitchFamily="34" charset="0"/>
                <a:cs typeface="Arial" panose="020B0604020202020204" pitchFamily="34" charset="0"/>
              </a:rPr>
              <a:t>Understanding Sustainability in Early Childhood Education Case Studies and Approaches from Across the UK</a:t>
            </a:r>
            <a:r>
              <a:rPr lang="en-GB" dirty="0">
                <a:latin typeface="Arial" panose="020B0604020202020204" pitchFamily="34" charset="0"/>
                <a:cs typeface="Arial" panose="020B0604020202020204" pitchFamily="34" charset="0"/>
              </a:rPr>
              <a:t>.  London:  Routledge.</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Chawla, L.  (2008) ‘Participation and the Ecology of Environmental Awareness and Action’, </a:t>
            </a:r>
            <a:r>
              <a:rPr lang="en-GB" i="1" dirty="0">
                <a:latin typeface="Arial" panose="020B0604020202020204" pitchFamily="34" charset="0"/>
                <a:ea typeface="Calibri" panose="020F0502020204030204" pitchFamily="34" charset="0"/>
                <a:cs typeface="Times New Roman" panose="02020603050405020304" pitchFamily="18" charset="0"/>
              </a:rPr>
              <a:t>Participation and Learning, </a:t>
            </a:r>
            <a:r>
              <a:rPr lang="en-GB" dirty="0">
                <a:latin typeface="Arial" panose="020B0604020202020204" pitchFamily="34" charset="0"/>
                <a:ea typeface="Calibri" panose="020F0502020204030204" pitchFamily="34" charset="0"/>
                <a:cs typeface="Times New Roman" panose="02020603050405020304" pitchFamily="18" charset="0"/>
              </a:rPr>
              <a:t>pp.  98-110.  Available at:  </a:t>
            </a:r>
            <a:r>
              <a:rPr lang="en-GB" u="sng" dirty="0">
                <a:latin typeface="Arial" panose="020B0604020202020204" pitchFamily="34" charset="0"/>
                <a:cs typeface="Arial" panose="020B0604020202020204" pitchFamily="34" charset="0"/>
                <a:hlinkClick r:id="rId3"/>
              </a:rPr>
              <a:t>https://link.springer.com/chapter/10.1007/978-1-4020-6416-6_6</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r>
              <a:rPr lang="en-GB" dirty="0">
                <a:latin typeface="Arial" panose="020B0604020202020204" pitchFamily="34" charset="0"/>
                <a:cs typeface="Arial" panose="020B0604020202020204" pitchFamily="34" charset="0"/>
              </a:rPr>
              <a:t>Children's Legal Centre.  (2019) </a:t>
            </a:r>
            <a:r>
              <a:rPr lang="en-GB" i="1" dirty="0">
                <a:latin typeface="Arial" panose="020B0604020202020204" pitchFamily="34" charset="0"/>
                <a:cs typeface="Arial" panose="020B0604020202020204" pitchFamily="34" charset="0"/>
              </a:rPr>
              <a:t>Well-being of Future Generations (Wales) Act 2015.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4"/>
              </a:rPr>
              <a:t>https://childrenslegalcentre.wales/well-being-of-future-generations-wales-act-2015/</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Davis, J.  (1998) </a:t>
            </a:r>
            <a:r>
              <a:rPr lang="en-GB" i="1" dirty="0">
                <a:latin typeface="Arial" panose="020B0604020202020204" pitchFamily="34" charset="0"/>
                <a:cs typeface="Arial" panose="020B0604020202020204" pitchFamily="34" charset="0"/>
              </a:rPr>
              <a:t>Young Children, Environmental Education and the Future</a:t>
            </a:r>
            <a:r>
              <a:rPr lang="en-GB" dirty="0">
                <a:latin typeface="Arial" panose="020B0604020202020204" pitchFamily="34" charset="0"/>
                <a:cs typeface="Arial" panose="020B0604020202020204" pitchFamily="34" charset="0"/>
              </a:rPr>
              <a:t>.  London:  World Education Fellowship.</a:t>
            </a:r>
          </a:p>
          <a:p>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Davis, J.  (2014) </a:t>
            </a:r>
            <a:r>
              <a:rPr lang="en-GB" i="1" dirty="0">
                <a:latin typeface="Arial" panose="020B0604020202020204" pitchFamily="34" charset="0"/>
                <a:ea typeface="Calibri" panose="020F0502020204030204" pitchFamily="34" charset="0"/>
                <a:cs typeface="Times New Roman" panose="02020603050405020304" pitchFamily="18" charset="0"/>
              </a:rPr>
              <a:t>Young Children and the Environment, Early Education for Sustainability.  </a:t>
            </a:r>
            <a:r>
              <a:rPr lang="en-GB" dirty="0">
                <a:latin typeface="Arial" panose="020B0604020202020204" pitchFamily="34" charset="0"/>
                <a:ea typeface="Calibri" panose="020F0502020204030204" pitchFamily="34" charset="0"/>
                <a:cs typeface="Times New Roman" panose="02020603050405020304" pitchFamily="18" charset="0"/>
              </a:rPr>
              <a:t>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rPr>
              <a:t>https://www.researchgate.net/publication/268035844_Young_Children_and_the_Environment_Early_Education_for_Sustainability/citation/download</a:t>
            </a:r>
            <a:r>
              <a:rPr lang="en-GB" dirty="0">
                <a:latin typeface="Arial" panose="020B0604020202020204" pitchFamily="34" charset="0"/>
                <a:ea typeface="Calibri" panose="020F0502020204030204" pitchFamily="34" charset="0"/>
                <a:cs typeface="Times New Roman" panose="02020603050405020304" pitchFamily="18" charset="0"/>
              </a:rPr>
              <a:t> [Accessed:  5</a:t>
            </a:r>
            <a:r>
              <a:rPr lang="en-GB" baseline="30000" dirty="0">
                <a:latin typeface="Arial" panose="020B0604020202020204" pitchFamily="34" charset="0"/>
                <a:ea typeface="Calibri" panose="020F0502020204030204" pitchFamily="34" charset="0"/>
                <a:cs typeface="Times New Roman" panose="02020603050405020304" pitchFamily="18" charset="0"/>
              </a:rPr>
              <a:t>th</a:t>
            </a:r>
            <a:r>
              <a:rPr lang="en-GB" dirty="0">
                <a:latin typeface="Arial" panose="020B0604020202020204" pitchFamily="34" charset="0"/>
                <a:ea typeface="Calibri" panose="020F0502020204030204" pitchFamily="34" charset="0"/>
                <a:cs typeface="Times New Roman" panose="02020603050405020304" pitchFamily="18" charset="0"/>
              </a:rPr>
              <a:t> June 2020].</a:t>
            </a: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2574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77C9C3-8287-49D3-A16C-83245E04B1EB}"/>
              </a:ext>
            </a:extLst>
          </p:cNvPr>
          <p:cNvSpPr/>
          <p:nvPr/>
        </p:nvSpPr>
        <p:spPr>
          <a:xfrm>
            <a:off x="304800" y="304800"/>
            <a:ext cx="11673840" cy="8364534"/>
          </a:xfrm>
          <a:prstGeom prst="rect">
            <a:avLst/>
          </a:prstGeom>
        </p:spPr>
        <p:txBody>
          <a:bodyPr wrap="square">
            <a:spAutoFit/>
          </a:bodyPr>
          <a:lstStyle/>
          <a:p>
            <a:pPr>
              <a:lnSpc>
                <a:spcPct val="107000"/>
              </a:lnSpc>
              <a:spcAft>
                <a:spcPts val="800"/>
              </a:spcAft>
            </a:pPr>
            <a:r>
              <a:rPr lang="en-GB" dirty="0">
                <a:latin typeface="Arial" panose="020B0604020202020204" pitchFamily="34" charset="0"/>
                <a:cs typeface="Arial" panose="020B0604020202020204" pitchFamily="34" charset="0"/>
              </a:rPr>
              <a:t>Donaldson, G.  (2014) </a:t>
            </a:r>
            <a:r>
              <a:rPr lang="en-GB" i="1" dirty="0">
                <a:latin typeface="Arial" panose="020B0604020202020204" pitchFamily="34" charset="0"/>
                <a:cs typeface="Arial" panose="020B0604020202020204" pitchFamily="34" charset="0"/>
              </a:rPr>
              <a:t>Successful Futures Looking at the Curriculum and Assessment Arrangements in Wales A summary of Professor Graham Donaldson’s report.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2" action="ppaction://hlinkfile"/>
              </a:rPr>
              <a:t>file:///C:/Users/mlady/Desktop/Degree%20year%203/John%20Muir/Photo%20album%202/succesful-futures-a-summary-of-professor-graham-donaldsons-report.pdf</a:t>
            </a:r>
            <a:r>
              <a:rPr lang="en-GB" dirty="0">
                <a:latin typeface="Arial" panose="020B0604020202020204" pitchFamily="34" charset="0"/>
                <a:cs typeface="Arial" panose="020B0604020202020204" pitchFamily="34" charset="0"/>
              </a:rPr>
              <a:t> [Accessed 5th June 2020]. </a:t>
            </a:r>
          </a:p>
          <a:p>
            <a:pPr>
              <a:lnSpc>
                <a:spcPct val="107000"/>
              </a:lnSpc>
              <a:spcAft>
                <a:spcPts val="800"/>
              </a:spcAft>
            </a:pPr>
            <a:r>
              <a:rPr lang="en-GB" dirty="0">
                <a:latin typeface="Arial" panose="020B0604020202020204" pitchFamily="34" charset="0"/>
                <a:cs typeface="Arial" panose="020B0604020202020204" pitchFamily="34" charset="0"/>
              </a:rPr>
              <a:t>Dr Mitchell, R.  and Dr Shaw, R.  (2015) </a:t>
            </a:r>
            <a:r>
              <a:rPr lang="en-GB" i="1" dirty="0">
                <a:latin typeface="Arial" panose="020B0604020202020204" pitchFamily="34" charset="0"/>
                <a:cs typeface="Arial" panose="020B0604020202020204" pitchFamily="34" charset="0"/>
              </a:rPr>
              <a:t>Health Impacts of the John Muir Award.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https://www.johnmuirtrust.org/about/resources/360-health-impacts-of-the-john-muir-award</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pPr>
              <a:lnSpc>
                <a:spcPct val="107000"/>
              </a:lnSpc>
              <a:spcAft>
                <a:spcPts val="800"/>
              </a:spcAft>
            </a:pPr>
            <a:r>
              <a:rPr lang="en-GB" dirty="0">
                <a:latin typeface="Arial" panose="020B0604020202020204" pitchFamily="34" charset="0"/>
                <a:cs typeface="Arial" panose="020B0604020202020204" pitchFamily="34" charset="0"/>
              </a:rPr>
              <a:t>Dreamstime.com.  (no date)@Dreamstime@     https://www.google.com/imgres?imgurl=https://thumbs.dreamstime.com/b/gibbon-sitting-branch-animal-cartoon-character-vector-illustration-gibbon-sitting-branch-animal-cartoon-character-isolated-175487261.jpg&amp;imgrefurl=https://www.dreamstime.com/illustration/gibbon-cartoon.html&amp;h=800&amp;w=800&amp;tbnid=EX-4jI95seqWYM:&amp;q=cartoon+gibbon+images&amp;tbnh=90&amp;tbnw=90&amp;usg=AI4_-kQnMjKxItHN3DQu1rRAZEqB6l4qvA&amp;vet=1&amp;docid=somiXzdoOvkcRM&amp;hl=en-GB&amp;client=win10searchapp&amp;sa=X&amp;ved=2ahUKEwiFmubz0szpAhXxaRUIHRxgAGEQ9QEwAXoECAYQBg   [Accessed:  24th May 2020].</a:t>
            </a:r>
          </a:p>
          <a:p>
            <a:pPr>
              <a:lnSpc>
                <a:spcPct val="107000"/>
              </a:lnSpc>
              <a:spcAft>
                <a:spcPts val="800"/>
              </a:spcAft>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33606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6007C2-618B-47BC-A571-FDEE5AAFB426}"/>
              </a:ext>
            </a:extLst>
          </p:cNvPr>
          <p:cNvSpPr/>
          <p:nvPr/>
        </p:nvSpPr>
        <p:spPr>
          <a:xfrm>
            <a:off x="274320" y="320041"/>
            <a:ext cx="11597640" cy="6751592"/>
          </a:xfrm>
          <a:prstGeom prst="rect">
            <a:avLst/>
          </a:prstGeom>
        </p:spPr>
        <p:txBody>
          <a:bodyPr wrap="square">
            <a:spAutoFit/>
          </a:bodyPr>
          <a:lstStyle/>
          <a:p>
            <a:pPr>
              <a:lnSpc>
                <a:spcPct val="107000"/>
              </a:lnSpc>
              <a:spcAft>
                <a:spcPts val="800"/>
              </a:spcAft>
            </a:pPr>
            <a:r>
              <a:rPr lang="en-GB" dirty="0">
                <a:latin typeface="Arial" panose="020B0604020202020204" pitchFamily="34" charset="0"/>
                <a:cs typeface="Arial" panose="020B0604020202020204" pitchFamily="34" charset="0"/>
              </a:rPr>
              <a:t>Estyn.  (2014) ESDGC, </a:t>
            </a:r>
            <a:r>
              <a:rPr lang="en-GB" i="1" dirty="0">
                <a:latin typeface="Arial" panose="020B0604020202020204" pitchFamily="34" charset="0"/>
                <a:cs typeface="Arial" panose="020B0604020202020204" pitchFamily="34" charset="0"/>
              </a:rPr>
              <a:t>Progress in Education for Sustainable Development and Global Citizenship.  </a:t>
            </a:r>
            <a:r>
              <a:rPr lang="en-GB"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2"/>
              </a:rPr>
              <a:t>https://www.estyn.gov.wales/thematic-reports/esdgc-progress-education-sustainable-development-and-global-citizenship-june-2014</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pPr>
              <a:lnSpc>
                <a:spcPct val="107000"/>
              </a:lnSpc>
              <a:spcAft>
                <a:spcPts val="800"/>
              </a:spcAft>
            </a:pPr>
            <a:r>
              <a:rPr lang="en-GB" dirty="0">
                <a:latin typeface="Arial" panose="020B0604020202020204" pitchFamily="34" charset="0"/>
                <a:cs typeface="Arial" panose="020B0604020202020204" pitchFamily="34" charset="0"/>
              </a:rPr>
              <a:t>Future Generations Commissioner for Wales.  (2020) </a:t>
            </a:r>
            <a:r>
              <a:rPr lang="en-GB" i="1" dirty="0">
                <a:latin typeface="Arial" panose="020B0604020202020204" pitchFamily="34" charset="0"/>
                <a:cs typeface="Arial" panose="020B0604020202020204" pitchFamily="34" charset="0"/>
              </a:rPr>
              <a:t>Well-being of Future Generations (Wales) Act 2015.  </a:t>
            </a:r>
            <a:r>
              <a:rPr lang="en-GB"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3"/>
              </a:rPr>
              <a:t>https://futuregenerations.wales/about-us/future-generations-act/</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pPr>
              <a:lnSpc>
                <a:spcPct val="107000"/>
              </a:lnSpc>
              <a:spcAft>
                <a:spcPts val="800"/>
              </a:spcAft>
            </a:pPr>
            <a:r>
              <a:rPr lang="en-GB" dirty="0">
                <a:latin typeface="Arial" panose="020B0604020202020204" pitchFamily="34" charset="0"/>
                <a:cs typeface="Arial" panose="020B0604020202020204" pitchFamily="34" charset="0"/>
              </a:rPr>
              <a:t>Godrej, D.  (1995) ‘Hunger in a World of Plenty’, </a:t>
            </a:r>
            <a:r>
              <a:rPr lang="en-GB" i="1" dirty="0">
                <a:latin typeface="Arial" panose="020B0604020202020204" pitchFamily="34" charset="0"/>
                <a:cs typeface="Arial" panose="020B0604020202020204" pitchFamily="34" charset="0"/>
              </a:rPr>
              <a:t>The New Internationalist, </a:t>
            </a:r>
            <a:r>
              <a:rPr lang="en-GB" dirty="0">
                <a:latin typeface="Arial" panose="020B0604020202020204" pitchFamily="34" charset="0"/>
                <a:cs typeface="Arial" panose="020B0604020202020204" pitchFamily="34" charset="0"/>
              </a:rPr>
              <a:t>267, pp.7- 10.  Available at:  </a:t>
            </a:r>
            <a:r>
              <a:rPr lang="en-GB" dirty="0">
                <a:latin typeface="Arial" panose="020B0604020202020204" pitchFamily="34" charset="0"/>
                <a:cs typeface="Arial" panose="020B0604020202020204" pitchFamily="34" charset="0"/>
                <a:hlinkClick r:id="rId4"/>
              </a:rPr>
              <a:t>https://newint.org/features/1995/05/05/267</a:t>
            </a:r>
            <a:r>
              <a:rPr lang="en-GB" dirty="0">
                <a:latin typeface="Arial" panose="020B0604020202020204" pitchFamily="34" charset="0"/>
                <a:cs typeface="Arial" panose="020B0604020202020204" pitchFamily="34" charset="0"/>
              </a:rPr>
              <a:t> [Accessed:  28th May 2020].</a:t>
            </a:r>
          </a:p>
          <a:p>
            <a:pPr>
              <a:lnSpc>
                <a:spcPct val="107000"/>
              </a:lnSpc>
              <a:spcAft>
                <a:spcPts val="800"/>
              </a:spcAft>
            </a:pPr>
            <a:r>
              <a:rPr lang="en-GB" dirty="0">
                <a:latin typeface="Arial" panose="020B0604020202020204" pitchFamily="34" charset="0"/>
                <a:cs typeface="Arial" panose="020B0604020202020204" pitchFamily="34" charset="0"/>
              </a:rPr>
              <a:t>Gray, C and </a:t>
            </a:r>
            <a:r>
              <a:rPr lang="en-GB" dirty="0" err="1">
                <a:latin typeface="Arial" panose="020B0604020202020204" pitchFamily="34" charset="0"/>
                <a:cs typeface="Arial" panose="020B0604020202020204" pitchFamily="34" charset="0"/>
              </a:rPr>
              <a:t>Macblain</a:t>
            </a:r>
            <a:r>
              <a:rPr lang="en-GB" dirty="0">
                <a:latin typeface="Arial" panose="020B0604020202020204" pitchFamily="34" charset="0"/>
                <a:cs typeface="Arial" panose="020B0604020202020204" pitchFamily="34" charset="0"/>
              </a:rPr>
              <a:t>, S.  (2012) </a:t>
            </a:r>
            <a:r>
              <a:rPr lang="en-GB" i="1" dirty="0">
                <a:latin typeface="Arial" panose="020B0604020202020204" pitchFamily="34" charset="0"/>
                <a:cs typeface="Arial" panose="020B0604020202020204" pitchFamily="34" charset="0"/>
              </a:rPr>
              <a:t>Learning Theories in Childhood</a:t>
            </a:r>
            <a:r>
              <a:rPr lang="en-GB" dirty="0">
                <a:latin typeface="Arial" panose="020B0604020202020204" pitchFamily="34" charset="0"/>
                <a:cs typeface="Arial" panose="020B0604020202020204" pitchFamily="34" charset="0"/>
              </a:rPr>
              <a:t>.  London:  Sage Publications Limited.</a:t>
            </a:r>
          </a:p>
          <a:p>
            <a:r>
              <a:rPr lang="en-GB" dirty="0">
                <a:latin typeface="Arial" panose="020B0604020202020204" pitchFamily="34" charset="0"/>
                <a:cs typeface="Arial" panose="020B0604020202020204" pitchFamily="34" charset="0"/>
              </a:rPr>
              <a:t>Hart, R.  (1992) </a:t>
            </a:r>
            <a:r>
              <a:rPr lang="en-GB" i="1" dirty="0">
                <a:latin typeface="Arial" panose="020B0604020202020204" pitchFamily="34" charset="0"/>
                <a:cs typeface="Arial" panose="020B0604020202020204" pitchFamily="34" charset="0"/>
              </a:rPr>
              <a:t>Children’s Participation, from Tokenism to Citizenship.  </a:t>
            </a:r>
            <a:r>
              <a:rPr lang="en-GB" dirty="0">
                <a:latin typeface="Arial" panose="020B0604020202020204" pitchFamily="34" charset="0"/>
                <a:cs typeface="Arial" panose="020B0604020202020204" pitchFamily="34" charset="0"/>
              </a:rPr>
              <a:t>Available at:</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5"/>
              </a:rPr>
              <a:t>https://www.unicef-irc.org/publications/pdf/childrens_participation.pdf</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Hoffman, S.  (2019) ‘The UN Convention on the Rights of the Child, Decentralisation and Legislative Integration, A Case Study from Wales’, </a:t>
            </a:r>
            <a:r>
              <a:rPr lang="en-GB" i="1" dirty="0">
                <a:latin typeface="Arial" panose="020B0604020202020204" pitchFamily="34" charset="0"/>
                <a:cs typeface="Arial" panose="020B0604020202020204" pitchFamily="34" charset="0"/>
              </a:rPr>
              <a:t>International Journal of Human Rights, </a:t>
            </a:r>
            <a:r>
              <a:rPr lang="en-GB" dirty="0">
                <a:latin typeface="Arial" panose="020B0604020202020204" pitchFamily="34" charset="0"/>
                <a:cs typeface="Arial" panose="020B0604020202020204" pitchFamily="34" charset="0"/>
              </a:rPr>
              <a:t>23(3), pp.  374-391.  Available at:  </a:t>
            </a:r>
            <a:r>
              <a:rPr lang="en-GB" dirty="0">
                <a:latin typeface="Arial" panose="020B0604020202020204" pitchFamily="34" charset="0"/>
                <a:cs typeface="Arial" panose="020B0604020202020204" pitchFamily="34" charset="0"/>
                <a:hlinkClick r:id="rId6"/>
              </a:rPr>
              <a:t>https://www.tandfonline.com/doi/abs/10.1080/13642987.2018.1558978</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i="1" dirty="0">
              <a:latin typeface="Arial" panose="020B0604020202020204" pitchFamily="34" charset="0"/>
              <a:ea typeface="Calibri" panose="020F0502020204030204" pitchFamily="34" charset="0"/>
              <a:cs typeface="Arial" panose="020B0604020202020204" pitchFamily="34" charset="0"/>
            </a:endParaRPr>
          </a:p>
          <a:p>
            <a:r>
              <a:rPr lang="en-GB" i="1" dirty="0">
                <a:latin typeface="Arial" panose="020B0604020202020204" pitchFamily="34" charset="0"/>
                <a:ea typeface="Calibri" panose="020F0502020204030204" pitchFamily="34" charset="0"/>
                <a:cs typeface="Arial" panose="020B0604020202020204" pitchFamily="34" charset="0"/>
              </a:rPr>
              <a:t>How Covid-19 Today is Helping the Planet </a:t>
            </a:r>
            <a:r>
              <a:rPr lang="en-GB" dirty="0">
                <a:latin typeface="Arial" panose="020B0604020202020204" pitchFamily="34" charset="0"/>
                <a:ea typeface="Calibri" panose="020F0502020204030204" pitchFamily="34" charset="0"/>
                <a:cs typeface="Arial" panose="020B0604020202020204" pitchFamily="34" charset="0"/>
              </a:rPr>
              <a:t>(2020) [Facebook] 1 June.  Available at:  </a:t>
            </a:r>
            <a:r>
              <a:rPr lang="en-GB"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https://m.facebook.com/watch/?v=256264289150321&amp;_rdr</a:t>
            </a:r>
            <a:r>
              <a:rPr lang="en-GB" dirty="0">
                <a:latin typeface="Arial" panose="020B0604020202020204" pitchFamily="34" charset="0"/>
                <a:ea typeface="Calibri" panose="020F0502020204030204" pitchFamily="34" charset="0"/>
                <a:cs typeface="Arial" panose="020B0604020202020204" pitchFamily="34" charset="0"/>
              </a:rPr>
              <a:t> [Accessed:  5</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3827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4E3E7E7-C8AE-4C65-987F-2ECEF2389364}"/>
              </a:ext>
            </a:extLst>
          </p:cNvPr>
          <p:cNvSpPr/>
          <p:nvPr/>
        </p:nvSpPr>
        <p:spPr>
          <a:xfrm>
            <a:off x="274320" y="289560"/>
            <a:ext cx="11628120" cy="1477328"/>
          </a:xfrm>
          <a:prstGeom prst="rect">
            <a:avLst/>
          </a:prstGeom>
        </p:spPr>
        <p:txBody>
          <a:bodyPr wrap="square">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5447086-2E47-4314-9013-1B2496DD6630}"/>
              </a:ext>
            </a:extLst>
          </p:cNvPr>
          <p:cNvSpPr/>
          <p:nvPr/>
        </p:nvSpPr>
        <p:spPr>
          <a:xfrm>
            <a:off x="289560" y="289560"/>
            <a:ext cx="11612880" cy="6463308"/>
          </a:xfrm>
          <a:prstGeom prst="rect">
            <a:avLst/>
          </a:prstGeom>
        </p:spPr>
        <p:txBody>
          <a:bodyPr wrap="square">
            <a:spAutoFit/>
          </a:bodyPr>
          <a:lstStyle/>
          <a:p>
            <a:r>
              <a:rPr lang="en-GB" dirty="0">
                <a:latin typeface="Arial" panose="020B0604020202020204" pitchFamily="34" charset="0"/>
                <a:cs typeface="Arial" panose="020B0604020202020204" pitchFamily="34" charset="0"/>
              </a:rPr>
              <a:t>John Muir Trust.  (2009) </a:t>
            </a:r>
            <a:r>
              <a:rPr lang="en-GB" i="1" dirty="0">
                <a:latin typeface="Arial" panose="020B0604020202020204" pitchFamily="34" charset="0"/>
                <a:cs typeface="Arial" panose="020B0604020202020204" pitchFamily="34" charset="0"/>
              </a:rPr>
              <a:t>The Health Impacts of the John Muir Award.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2"/>
              </a:rPr>
              <a:t>https://www.johnmuirtrust.org/assets/000/000/505/John_Muir_Award_Health_Impact_Leaflet_original.pdf?1435768573</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endParaRPr lang="en-GB" dirty="0"/>
          </a:p>
          <a:p>
            <a:r>
              <a:rPr lang="en-GB" dirty="0">
                <a:latin typeface="Arial" panose="020B0604020202020204" pitchFamily="34" charset="0"/>
                <a:cs typeface="Arial" panose="020B0604020202020204" pitchFamily="34" charset="0"/>
              </a:rPr>
              <a:t>John Muir Trust.  (2015) </a:t>
            </a:r>
            <a:r>
              <a:rPr lang="en-GB" i="1" dirty="0">
                <a:latin typeface="Arial" panose="020B0604020202020204" pitchFamily="34" charset="0"/>
                <a:cs typeface="Arial" panose="020B0604020202020204" pitchFamily="34" charset="0"/>
              </a:rPr>
              <a:t>John Muir Award Information Handbook.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https://www.johnmuirtrust.org/assets/000/001/552/Info_Handbook_with_weblinks_original.pdf?1456150239</a:t>
            </a:r>
            <a:r>
              <a:rPr lang="en-GB" dirty="0">
                <a:latin typeface="Arial" panose="020B0604020202020204" pitchFamily="34" charset="0"/>
                <a:cs typeface="Arial" panose="020B0604020202020204" pitchFamily="34" charset="0"/>
              </a:rPr>
              <a:t> [Accessed: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John Muir Trust.  (2020) </a:t>
            </a:r>
            <a:r>
              <a:rPr lang="en-GB" i="1" dirty="0">
                <a:latin typeface="Arial" panose="020B0604020202020204" pitchFamily="34" charset="0"/>
                <a:cs typeface="Arial" panose="020B0604020202020204" pitchFamily="34" charset="0"/>
              </a:rPr>
              <a:t>John Muir Award.  </a:t>
            </a:r>
            <a:r>
              <a:rPr lang="en-GB"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4"/>
              </a:rPr>
              <a:t>https://www.johnmuirtrust.org/john-muir-award</a:t>
            </a:r>
            <a:r>
              <a:rPr lang="en-GB" dirty="0">
                <a:latin typeface="Arial" panose="020B0604020202020204" pitchFamily="34" charset="0"/>
                <a:cs typeface="Arial" panose="020B0604020202020204" pitchFamily="34" charset="0"/>
              </a:rPr>
              <a:t> [Accessed: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John Muir Award.  (no date) </a:t>
            </a:r>
            <a:r>
              <a:rPr lang="en-GB" i="1" dirty="0">
                <a:latin typeface="Arial" panose="020B0604020202020204" pitchFamily="34" charset="0"/>
                <a:ea typeface="Calibri" panose="020F0502020204030204" pitchFamily="34" charset="0"/>
                <a:cs typeface="Times New Roman" panose="02020603050405020304" pitchFamily="18" charset="0"/>
              </a:rPr>
              <a:t>John Muir Award Information Handbook.  </a:t>
            </a:r>
            <a:r>
              <a:rPr lang="en-GB" dirty="0">
                <a:latin typeface="Arial" panose="020B0604020202020204" pitchFamily="34" charset="0"/>
                <a:ea typeface="Calibri" panose="020F0502020204030204" pitchFamily="34" charset="0"/>
                <a:cs typeface="Times New Roman" panose="02020603050405020304" pitchFamily="18" charset="0"/>
              </a:rPr>
              <a:t>Available at: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https://www.johnmuirtrust.org/assets/000/001/552/Info_Handbook_with_weblinks_original.pdf?1456150239</a:t>
            </a:r>
            <a:r>
              <a:rPr lang="en-GB" dirty="0">
                <a:latin typeface="Arial" panose="020B0604020202020204" pitchFamily="34" charset="0"/>
                <a:ea typeface="Calibri" panose="020F0502020204030204" pitchFamily="34" charset="0"/>
                <a:cs typeface="Times New Roman" panose="02020603050405020304" pitchFamily="18" charset="0"/>
              </a:rPr>
              <a:t> [Accessed:  31</a:t>
            </a:r>
            <a:r>
              <a:rPr lang="en-GB" baseline="30000" dirty="0">
                <a:latin typeface="Arial" panose="020B0604020202020204" pitchFamily="34" charset="0"/>
                <a:ea typeface="Calibri" panose="020F0502020204030204" pitchFamily="34" charset="0"/>
                <a:cs typeface="Times New Roman" panose="02020603050405020304" pitchFamily="18" charset="0"/>
              </a:rPr>
              <a:t>st</a:t>
            </a:r>
            <a:r>
              <a:rPr lang="en-GB" dirty="0">
                <a:latin typeface="Arial" panose="020B0604020202020204" pitchFamily="34" charset="0"/>
                <a:ea typeface="Calibri" panose="020F0502020204030204" pitchFamily="34" charset="0"/>
                <a:cs typeface="Times New Roman" panose="02020603050405020304" pitchFamily="18" charset="0"/>
              </a:rPr>
              <a:t> May 2020].</a:t>
            </a:r>
          </a:p>
          <a:p>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cs typeface="Arial" panose="020B0604020202020204" pitchFamily="34" charset="0"/>
              </a:rPr>
              <a:t>Kirby, P.  and Gibbs, S.  (2006) ‘Facilitating Participation: Adults’ Caring Support Roles within Child-to-child Projects in Schools and Afterschool Settings’, </a:t>
            </a:r>
            <a:r>
              <a:rPr lang="en-GB" i="1" dirty="0">
                <a:latin typeface="Arial" panose="020B0604020202020204" pitchFamily="34" charset="0"/>
                <a:cs typeface="Arial" panose="020B0604020202020204" pitchFamily="34" charset="0"/>
              </a:rPr>
              <a:t>Children and Society</a:t>
            </a:r>
            <a:r>
              <a:rPr lang="en-GB" dirty="0">
                <a:latin typeface="Arial" panose="020B0604020202020204" pitchFamily="34" charset="0"/>
                <a:cs typeface="Arial" panose="020B0604020202020204" pitchFamily="34" charset="0"/>
              </a:rPr>
              <a:t>, 20(3), pp.  209-222.</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Louv</a:t>
            </a:r>
            <a:r>
              <a:rPr lang="en-GB" dirty="0">
                <a:latin typeface="Arial" panose="020B0604020202020204" pitchFamily="34" charset="0"/>
                <a:cs typeface="Arial" panose="020B0604020202020204" pitchFamily="34" charset="0"/>
              </a:rPr>
              <a:t>, R.  (2010) </a:t>
            </a:r>
            <a:r>
              <a:rPr lang="en-GB" i="1" dirty="0">
                <a:latin typeface="Arial" panose="020B0604020202020204" pitchFamily="34" charset="0"/>
                <a:cs typeface="Arial" panose="020B0604020202020204" pitchFamily="34" charset="0"/>
              </a:rPr>
              <a:t>Last Child in the Woods: Saving Our Children from Nature-deficit Disorder.  </a:t>
            </a:r>
            <a:r>
              <a:rPr lang="en-GB" dirty="0">
                <a:latin typeface="Arial" panose="020B0604020202020204" pitchFamily="34" charset="0"/>
                <a:cs typeface="Arial" panose="020B0604020202020204" pitchFamily="34" charset="0"/>
              </a:rPr>
              <a:t>North Carolina:  Algonquin Books of Chapel Hill.</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53185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B620F8-0DBF-468F-84D4-D37920D849B1}"/>
              </a:ext>
            </a:extLst>
          </p:cNvPr>
          <p:cNvSpPr/>
          <p:nvPr/>
        </p:nvSpPr>
        <p:spPr>
          <a:xfrm>
            <a:off x="365760" y="320041"/>
            <a:ext cx="11521440" cy="6029151"/>
          </a:xfrm>
          <a:prstGeom prst="rect">
            <a:avLst/>
          </a:prstGeom>
        </p:spPr>
        <p:txBody>
          <a:bodyPr wrap="square">
            <a:spAutoFit/>
          </a:bodyPr>
          <a:lstStyle/>
          <a:p>
            <a:r>
              <a:rPr lang="en-GB" dirty="0">
                <a:latin typeface="Arial" panose="020B0604020202020204" pitchFamily="34" charset="0"/>
                <a:cs typeface="Arial" panose="020B0604020202020204" pitchFamily="34" charset="0"/>
              </a:rPr>
              <a:t>Lumber, R., Richardson, M.  and Sheffield, D.  (2017) ‘Beyond Knowing Nature, Contact, Emotion, Compassion, Meaning, and Beauty are Pathways to Nature connection’,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 </a:t>
            </a:r>
            <a:r>
              <a:rPr lang="en-GB" dirty="0">
                <a:latin typeface="Arial" panose="020B0604020202020204" pitchFamily="34" charset="0"/>
                <a:cs typeface="Arial" panose="020B0604020202020204" pitchFamily="34" charset="0"/>
              </a:rPr>
              <a:t>12(5).  Available at:  </a:t>
            </a:r>
            <a:r>
              <a:rPr lang="en-GB" u="sng" dirty="0">
                <a:latin typeface="Arial" panose="020B0604020202020204" pitchFamily="34" charset="0"/>
                <a:cs typeface="Arial" panose="020B0604020202020204" pitchFamily="34" charset="0"/>
                <a:hlinkClick r:id="rId2"/>
              </a:rPr>
              <a:t>https://journals.plos.org/plosone/article?id=10.1371/journal.pone.0177186</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Martin, E.  (2017) </a:t>
            </a:r>
            <a:r>
              <a:rPr lang="en-GB" i="1" dirty="0">
                <a:latin typeface="Arial" panose="020B0604020202020204" pitchFamily="34" charset="0"/>
                <a:cs typeface="Arial" panose="020B0604020202020204" pitchFamily="34" charset="0"/>
              </a:rPr>
              <a:t>Pioneers: Steiner and Weikart..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https://www.earlyyearseducator.co.uk/features/article/pioneers-steiner-and-weikart</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Murray, J.  (2018) ‘Value/s in early childhood education’, </a:t>
            </a:r>
            <a:r>
              <a:rPr lang="en-GB" i="1" dirty="0">
                <a:latin typeface="Arial" panose="020B0604020202020204" pitchFamily="34" charset="0"/>
                <a:cs typeface="Arial" panose="020B0604020202020204" pitchFamily="34" charset="0"/>
              </a:rPr>
              <a:t>International Journal of Early Years Education, </a:t>
            </a:r>
            <a:r>
              <a:rPr lang="en-GB" dirty="0">
                <a:latin typeface="Arial" panose="020B0604020202020204" pitchFamily="34" charset="0"/>
                <a:cs typeface="Arial" panose="020B0604020202020204" pitchFamily="34" charset="0"/>
              </a:rPr>
              <a:t>26(3), pp.  215-219.  Available at:  </a:t>
            </a:r>
            <a:r>
              <a:rPr lang="en-GB" u="sng" dirty="0">
                <a:latin typeface="Arial" panose="020B0604020202020204" pitchFamily="34" charset="0"/>
                <a:cs typeface="Arial" panose="020B0604020202020204" pitchFamily="34" charset="0"/>
                <a:hlinkClick r:id="rId4"/>
              </a:rPr>
              <a:t>https://www.tandfonline.com/doi/pdf/10.1080/09669760.2018.1490849</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Pickering, T.  (2018) ‘Outdoor Learning in the Outer Hebrides’, Tim Pickering [blog].  March 27.  Available at:  </a:t>
            </a:r>
            <a:r>
              <a:rPr lang="en-GB" u="sng" dirty="0">
                <a:latin typeface="Arial" panose="020B0604020202020204" pitchFamily="34" charset="0"/>
                <a:cs typeface="Arial" panose="020B0604020202020204" pitchFamily="34" charset="0"/>
                <a:hlinkClick r:id="rId5"/>
              </a:rPr>
              <a:t>https://blogs.glowscotland.org.uk/es/outdoorlearning/tag/patrick-geddes/</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Pickering, T.  (2018)@ Outdoor Learning in the Outer </a:t>
            </a:r>
            <a:r>
              <a:rPr lang="en-GB">
                <a:latin typeface="Arial" panose="020B0604020202020204" pitchFamily="34" charset="0"/>
                <a:cs typeface="Arial" panose="020B0604020202020204" pitchFamily="34" charset="0"/>
              </a:rPr>
              <a:t>Hebrides@</a:t>
            </a:r>
            <a:r>
              <a:rPr lang="en-GB" u="sng">
                <a:latin typeface="Arial" panose="020B0604020202020204" pitchFamily="34" charset="0"/>
                <a:cs typeface="Arial" panose="020B0604020202020204" pitchFamily="34" charset="0"/>
                <a:hlinkClick r:id="rId5"/>
              </a:rPr>
              <a:t> https://blogs.glowscotland.org.uk/es/outdoorlearning/tag/patrick-geddes/</a:t>
            </a:r>
            <a:r>
              <a:rPr lang="en-GB">
                <a:latin typeface="Arial" panose="020B0604020202020204" pitchFamily="34" charset="0"/>
                <a:cs typeface="Arial" panose="020B0604020202020204" pitchFamily="34" charset="0"/>
              </a:rPr>
              <a:t> [Accessed:  31</a:t>
            </a:r>
            <a:r>
              <a:rPr lang="en-GB" baseline="30000">
                <a:latin typeface="Arial" panose="020B0604020202020204" pitchFamily="34" charset="0"/>
                <a:cs typeface="Arial" panose="020B0604020202020204" pitchFamily="34" charset="0"/>
              </a:rPr>
              <a:t>st</a:t>
            </a:r>
            <a:r>
              <a:rPr lang="en-GB">
                <a:latin typeface="Arial" panose="020B0604020202020204" pitchFamily="34" charset="0"/>
                <a:cs typeface="Arial" panose="020B0604020202020204" pitchFamily="34" charset="0"/>
              </a:rPr>
              <a:t> May 2020.</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1412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EA7AD7-34BD-49EC-AD26-962D5369E2B8}"/>
              </a:ext>
            </a:extLst>
          </p:cNvPr>
          <p:cNvSpPr/>
          <p:nvPr/>
        </p:nvSpPr>
        <p:spPr>
          <a:xfrm>
            <a:off x="228600" y="289560"/>
            <a:ext cx="11750040" cy="6743834"/>
          </a:xfrm>
          <a:prstGeom prst="rect">
            <a:avLst/>
          </a:prstGeom>
        </p:spPr>
        <p:txBody>
          <a:bodyPr wrap="square">
            <a:spAutoFit/>
          </a:bodyPr>
          <a:lstStyle/>
          <a:p>
            <a:r>
              <a:rPr lang="en-GB" dirty="0">
                <a:latin typeface="Arial" panose="020B0604020202020204" pitchFamily="34" charset="0"/>
                <a:cs typeface="Arial" panose="020B0604020202020204" pitchFamily="34" charset="0"/>
              </a:rPr>
              <a:t>Pinterest,  (no date) @Pineterest@ </a:t>
            </a:r>
            <a:r>
              <a:rPr lang="en-GB" dirty="0">
                <a:latin typeface="Arial" panose="020B0604020202020204" pitchFamily="34" charset="0"/>
                <a:cs typeface="Arial" panose="020B0604020202020204" pitchFamily="34" charset="0"/>
                <a:hlinkClick r:id="rId2"/>
              </a:rPr>
              <a:t>https://www.pinterest.co.uk/pin/493566440382664057/?nic_v1=1aZgcprYKju%2Bn8usXMUaBkBUO3jpOp57%2BhzFDxlVnsO3q53rx%2FEpBiP08%2F4JITVrsp</a:t>
            </a:r>
            <a:r>
              <a:rPr lang="en-GB" dirty="0">
                <a:latin typeface="Arial" panose="020B0604020202020204" pitchFamily="34" charset="0"/>
                <a:cs typeface="Arial" panose="020B0604020202020204" pitchFamily="34" charset="0"/>
              </a:rPr>
              <a:t> [Accessed:  24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latin typeface="Arial" panose="020B0604020202020204" pitchFamily="34" charset="0"/>
              <a:cs typeface="Arial" panose="020B0604020202020204" pitchFamily="34" charset="0"/>
            </a:endParaRPr>
          </a:p>
          <a:p>
            <a:pPr>
              <a:lnSpc>
                <a:spcPct val="107000"/>
              </a:lnSpc>
              <a:spcAft>
                <a:spcPts val="800"/>
              </a:spcAft>
            </a:pPr>
            <a:r>
              <a:rPr lang="en-GB" dirty="0" err="1">
                <a:latin typeface="Arial" panose="020B0604020202020204" pitchFamily="34" charset="0"/>
                <a:cs typeface="Arial" panose="020B0604020202020204" pitchFamily="34" charset="0"/>
              </a:rPr>
              <a:t>Razieh</a:t>
            </a:r>
            <a:r>
              <a:rPr lang="en-GB" dirty="0">
                <a:latin typeface="Arial" panose="020B0604020202020204" pitchFamily="34" charset="0"/>
                <a:cs typeface="Arial" panose="020B0604020202020204" pitchFamily="34" charset="0"/>
              </a:rPr>
              <a:t>, T.  (2012) </a:t>
            </a:r>
            <a:r>
              <a:rPr lang="en-GB" i="1" dirty="0">
                <a:latin typeface="Arial" panose="020B0604020202020204" pitchFamily="34" charset="0"/>
                <a:cs typeface="Arial" panose="020B0604020202020204" pitchFamily="34" charset="0"/>
              </a:rPr>
              <a:t>Bandura's Social Learning Theory &amp; Social Cognitive Learning Theory.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https://www.researchgate.net/publication/267750204_Bandura's_Social_Learning_Theory_Social_Cognitive_Learning_Theory/citation/download</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r>
              <a:rPr lang="en-GB" dirty="0" err="1">
                <a:latin typeface="Arial" panose="020B0604020202020204" pitchFamily="34" charset="0"/>
                <a:cs typeface="Arial" panose="020B0604020202020204" pitchFamily="34" charset="0"/>
              </a:rPr>
              <a:t>Reunamo</a:t>
            </a:r>
            <a:r>
              <a:rPr lang="en-GB" dirty="0">
                <a:latin typeface="Arial" panose="020B0604020202020204" pitchFamily="34" charset="0"/>
                <a:cs typeface="Arial" panose="020B0604020202020204" pitchFamily="34" charset="0"/>
              </a:rPr>
              <a:t>, J.  and </a:t>
            </a:r>
            <a:r>
              <a:rPr lang="en-GB" dirty="0" err="1">
                <a:latin typeface="Arial" panose="020B0604020202020204" pitchFamily="34" charset="0"/>
                <a:cs typeface="Arial" panose="020B0604020202020204" pitchFamily="34" charset="0"/>
              </a:rPr>
              <a:t>Suomela</a:t>
            </a:r>
            <a:r>
              <a:rPr lang="en-GB" dirty="0">
                <a:latin typeface="Arial" panose="020B0604020202020204" pitchFamily="34" charset="0"/>
                <a:cs typeface="Arial" panose="020B0604020202020204" pitchFamily="34" charset="0"/>
              </a:rPr>
              <a:t>, L.  (2013) ‘Education for sustainable development in early childhood education in Finland’, </a:t>
            </a:r>
            <a:r>
              <a:rPr lang="en-GB" i="1" dirty="0">
                <a:latin typeface="Arial" panose="020B0604020202020204" pitchFamily="34" charset="0"/>
                <a:cs typeface="Arial" panose="020B0604020202020204" pitchFamily="34" charset="0"/>
              </a:rPr>
              <a:t>Journal of Teacher Education for Sustainability, </a:t>
            </a:r>
            <a:r>
              <a:rPr lang="en-GB" dirty="0">
                <a:latin typeface="Arial" panose="020B0604020202020204" pitchFamily="34" charset="0"/>
                <a:cs typeface="Arial" panose="020B0604020202020204" pitchFamily="34" charset="0"/>
              </a:rPr>
              <a:t>15(2), pp.  91-102.  Available at:  </a:t>
            </a:r>
            <a:r>
              <a:rPr lang="en-GB" dirty="0">
                <a:latin typeface="Arial" panose="020B0604020202020204" pitchFamily="34" charset="0"/>
                <a:cs typeface="Arial" panose="020B0604020202020204" pitchFamily="34" charset="0"/>
                <a:hlinkClick r:id="rId4"/>
              </a:rPr>
              <a:t>https://content.sciendo.com/view/journals/jtes/15/2/article-p91.xm</a:t>
            </a:r>
            <a:r>
              <a:rPr lang="en-GB" dirty="0">
                <a:latin typeface="Arial" panose="020B0604020202020204" pitchFamily="34" charset="0"/>
                <a:cs typeface="Arial" panose="020B0604020202020204" pitchFamily="34" charset="0"/>
              </a:rPr>
              <a:t>  [Accessed:  5th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Scottish National Newspaper.  (2020) </a:t>
            </a:r>
            <a:r>
              <a:rPr lang="en-GB" i="1" dirty="0">
                <a:latin typeface="Arial" panose="020B0604020202020204" pitchFamily="34" charset="0"/>
                <a:cs typeface="Arial" panose="020B0604020202020204" pitchFamily="34" charset="0"/>
              </a:rPr>
              <a:t>We Should Remember the Native Americans when Celebrating Muir.  </a:t>
            </a:r>
            <a:r>
              <a:rPr lang="en-GB"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5"/>
              </a:rPr>
              <a:t>https://www.thenational.scot/news/18500250.remember-native-americans-celebrating-muir/</a:t>
            </a:r>
            <a:r>
              <a:rPr lang="en-GB" dirty="0">
                <a:latin typeface="Arial" panose="020B0604020202020204" pitchFamily="34" charset="0"/>
                <a:cs typeface="Arial" panose="020B0604020202020204" pitchFamily="34" charset="0"/>
              </a:rPr>
              <a:t> [Accessed:  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Siraj-Blatchford, J., and Huggins, V.  (2015) ‘Special Edition Education for Sustainable Development’, </a:t>
            </a:r>
            <a:r>
              <a:rPr lang="en-GB" i="1" dirty="0">
                <a:latin typeface="Arial" panose="020B0604020202020204" pitchFamily="34" charset="0"/>
                <a:cs typeface="Arial" panose="020B0604020202020204" pitchFamily="34" charset="0"/>
              </a:rPr>
              <a:t>Early Education Journal</a:t>
            </a:r>
            <a:r>
              <a:rPr lang="en-GB" dirty="0">
                <a:latin typeface="Arial" panose="020B0604020202020204" pitchFamily="34" charset="0"/>
                <a:cs typeface="Arial" panose="020B0604020202020204" pitchFamily="34" charset="0"/>
              </a:rPr>
              <a:t>, 76.  Available at:  </a:t>
            </a:r>
            <a:r>
              <a:rPr lang="en-GB" u="sng" dirty="0">
                <a:latin typeface="Arial" panose="020B0604020202020204" pitchFamily="34" charset="0"/>
                <a:cs typeface="Arial" panose="020B0604020202020204" pitchFamily="34" charset="0"/>
                <a:hlinkClick r:id="rId6"/>
              </a:rPr>
              <a:t>https://gecco.org.uk/wp-content/uploads/2019/05/EEJ2015-Sustainable-Development-in-Early-Childhood-Care-and-Education-Special-Edition-Blatchford-Huggins-2015.pdf</a:t>
            </a:r>
            <a:r>
              <a:rPr lang="en-GB" dirty="0">
                <a:latin typeface="Arial" panose="020B0604020202020204" pitchFamily="34" charset="0"/>
                <a:cs typeface="Arial" panose="020B0604020202020204" pitchFamily="34" charset="0"/>
              </a:rPr>
              <a:t> [Accessed: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June 2020]. </a:t>
            </a:r>
          </a:p>
          <a:p>
            <a:endParaRPr lang="en-GB" dirty="0">
              <a:latin typeface="Arial" panose="020B0604020202020204" pitchFamily="34" charset="0"/>
              <a:cs typeface="Arial" panose="020B0604020202020204" pitchFamily="34" charset="0"/>
            </a:endParaRPr>
          </a:p>
          <a:p>
            <a:endParaRPr lang="en-GB" dirty="0"/>
          </a:p>
          <a:p>
            <a:pPr>
              <a:lnSpc>
                <a:spcPct val="107000"/>
              </a:lnSpc>
              <a:spcAft>
                <a:spcPts val="800"/>
              </a:spcAft>
            </a:pPr>
            <a:endParaRPr lang="en-GB" dirty="0"/>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21522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254E1E-F587-446E-9975-B7A47EC45DBB}"/>
              </a:ext>
            </a:extLst>
          </p:cNvPr>
          <p:cNvSpPr/>
          <p:nvPr/>
        </p:nvSpPr>
        <p:spPr>
          <a:xfrm>
            <a:off x="213360" y="335280"/>
            <a:ext cx="11658600" cy="6381170"/>
          </a:xfrm>
          <a:prstGeom prst="rect">
            <a:avLst/>
          </a:prstGeom>
        </p:spPr>
        <p:txBody>
          <a:bodyPr wrap="square">
            <a:spAutoFit/>
          </a:bodyPr>
          <a:lstStyle/>
          <a:p>
            <a:pPr>
              <a:lnSpc>
                <a:spcPct val="107000"/>
              </a:lnSpc>
              <a:spcAft>
                <a:spcPts val="800"/>
              </a:spcAft>
            </a:pPr>
            <a:r>
              <a:rPr lang="en-GB" dirty="0" err="1">
                <a:latin typeface="Arial" panose="020B0604020202020204" pitchFamily="34" charset="0"/>
                <a:cs typeface="Arial" panose="020B0604020202020204" pitchFamily="34" charset="0"/>
              </a:rPr>
              <a:t>Tinney</a:t>
            </a:r>
            <a:r>
              <a:rPr lang="en-GB" dirty="0">
                <a:latin typeface="Arial" panose="020B0604020202020204" pitchFamily="34" charset="0"/>
                <a:cs typeface="Arial" panose="020B0604020202020204" pitchFamily="34" charset="0"/>
              </a:rPr>
              <a:t>, G.  and Merriman, E.  (2016) </a:t>
            </a:r>
            <a:r>
              <a:rPr lang="en-GB" i="1" dirty="0">
                <a:latin typeface="Arial" panose="020B0604020202020204" pitchFamily="34" charset="0"/>
                <a:cs typeface="Arial" panose="020B0604020202020204" pitchFamily="34" charset="0"/>
              </a:rPr>
              <a:t>Education for Sustainability and the Early Years- Different Sides of the Same Coin.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2"/>
              </a:rPr>
              <a:t>https://www.uwtsd.ac.uk/media/uwtsd-website/content-assets/documents/enhancement-unit/wales-journal/71-76-Tinney-and-Merriman.pdf</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r>
              <a:rPr lang="en-GB" dirty="0" err="1">
                <a:latin typeface="Arial" panose="020B0604020202020204" pitchFamily="34" charset="0"/>
                <a:cs typeface="Arial" panose="020B0604020202020204" pitchFamily="34" charset="0"/>
              </a:rPr>
              <a:t>Uhrmacher</a:t>
            </a:r>
            <a:r>
              <a:rPr lang="en-GB" dirty="0">
                <a:latin typeface="Arial" panose="020B0604020202020204" pitchFamily="34" charset="0"/>
                <a:cs typeface="Arial" panose="020B0604020202020204" pitchFamily="34" charset="0"/>
              </a:rPr>
              <a:t>, B.  (2004)  ‘An Environment for Developing Souls, The Ideas of Rudolf Steiner’, </a:t>
            </a:r>
            <a:r>
              <a:rPr lang="en-GB" i="1" dirty="0">
                <a:latin typeface="Arial" panose="020B0604020202020204" pitchFamily="34" charset="0"/>
                <a:cs typeface="Arial" panose="020B0604020202020204" pitchFamily="34" charset="0"/>
              </a:rPr>
              <a:t>Pedagogy of Place</a:t>
            </a:r>
            <a:r>
              <a:rPr lang="en-GB" dirty="0">
                <a:latin typeface="Arial" panose="020B0604020202020204" pitchFamily="34" charset="0"/>
                <a:cs typeface="Arial" panose="020B0604020202020204" pitchFamily="34" charset="0"/>
              </a:rPr>
              <a:t>, 263, pp.  97-120.  Available at:  </a:t>
            </a:r>
            <a:r>
              <a:rPr lang="en-GB" u="sng" dirty="0">
                <a:latin typeface="Arial" panose="020B0604020202020204" pitchFamily="34" charset="0"/>
                <a:cs typeface="Arial" panose="020B0604020202020204" pitchFamily="34" charset="0"/>
                <a:hlinkClick r:id="rId3"/>
              </a:rPr>
              <a:t>https://www.jstor.org/stable/42978546?seq=1</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r>
              <a:rPr lang="en-GB" dirty="0" err="1">
                <a:latin typeface="Arial" panose="020B0604020202020204" pitchFamily="34" charset="0"/>
                <a:ea typeface="Calibri" panose="020F0502020204030204" pitchFamily="34" charset="0"/>
                <a:cs typeface="Arial" panose="020B0604020202020204" pitchFamily="34" charset="0"/>
              </a:rPr>
              <a:t>Vandenhole</a:t>
            </a:r>
            <a:r>
              <a:rPr lang="en-GB" dirty="0">
                <a:latin typeface="Arial" panose="020B0604020202020204" pitchFamily="34" charset="0"/>
                <a:ea typeface="Calibri" panose="020F0502020204030204" pitchFamily="34" charset="0"/>
                <a:cs typeface="Arial" panose="020B0604020202020204" pitchFamily="34" charset="0"/>
              </a:rPr>
              <a:t>, W., </a:t>
            </a:r>
            <a:r>
              <a:rPr lang="en-GB" dirty="0" err="1">
                <a:latin typeface="Arial" panose="020B0604020202020204" pitchFamily="34" charset="0"/>
                <a:ea typeface="Calibri" panose="020F0502020204030204" pitchFamily="34" charset="0"/>
                <a:cs typeface="Arial" panose="020B0604020202020204" pitchFamily="34" charset="0"/>
              </a:rPr>
              <a:t>Desmet</a:t>
            </a:r>
            <a:r>
              <a:rPr lang="en-GB" dirty="0">
                <a:latin typeface="Arial" panose="020B0604020202020204" pitchFamily="34" charset="0"/>
                <a:ea typeface="Calibri" panose="020F0502020204030204" pitchFamily="34" charset="0"/>
                <a:cs typeface="Arial" panose="020B0604020202020204" pitchFamily="34" charset="0"/>
              </a:rPr>
              <a:t>, E.,  Reynaert, D.  and </a:t>
            </a:r>
            <a:r>
              <a:rPr lang="en-GB" dirty="0" err="1">
                <a:latin typeface="Arial" panose="020B0604020202020204" pitchFamily="34" charset="0"/>
                <a:ea typeface="Calibri" panose="020F0502020204030204" pitchFamily="34" charset="0"/>
                <a:cs typeface="Arial" panose="020B0604020202020204" pitchFamily="34" charset="0"/>
              </a:rPr>
              <a:t>Lembrechts</a:t>
            </a:r>
            <a:r>
              <a:rPr lang="en-GB" dirty="0">
                <a:latin typeface="Arial" panose="020B0604020202020204" pitchFamily="34" charset="0"/>
                <a:ea typeface="Calibri" panose="020F0502020204030204" pitchFamily="34" charset="0"/>
                <a:cs typeface="Arial" panose="020B0604020202020204" pitchFamily="34" charset="0"/>
              </a:rPr>
              <a:t>, S.  (2015) </a:t>
            </a:r>
            <a:r>
              <a:rPr lang="en-GB" i="1" dirty="0">
                <a:latin typeface="Arial" panose="020B0604020202020204" pitchFamily="34" charset="0"/>
                <a:ea typeface="Calibri" panose="020F0502020204030204" pitchFamily="34" charset="0"/>
                <a:cs typeface="Arial" panose="020B0604020202020204" pitchFamily="34" charset="0"/>
              </a:rPr>
              <a:t>Routledge International Handbook of Children’s Rights Studies</a:t>
            </a:r>
            <a:r>
              <a:rPr lang="en-GB" dirty="0">
                <a:latin typeface="Arial" panose="020B0604020202020204" pitchFamily="34" charset="0"/>
                <a:ea typeface="Calibri" panose="020F0502020204030204" pitchFamily="34" charset="0"/>
                <a:cs typeface="Arial" panose="020B0604020202020204" pitchFamily="34" charset="0"/>
              </a:rPr>
              <a:t>.  Oxon:  Routledge.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Wales Audit Office.  (2018) </a:t>
            </a:r>
            <a:r>
              <a:rPr lang="en-GB" i="1" dirty="0">
                <a:latin typeface="Arial" panose="020B0604020202020204" pitchFamily="34" charset="0"/>
                <a:ea typeface="Calibri" panose="020F0502020204030204" pitchFamily="34" charset="0"/>
                <a:cs typeface="Arial" panose="020B0604020202020204" pitchFamily="34" charset="0"/>
              </a:rPr>
              <a:t>Reflecting on Year One, How Have Public Bodies Responded to the Well-being of Future Generations (Wales) Act 2015?.  Available at:  </a:t>
            </a:r>
            <a:r>
              <a:rPr lang="en-GB"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https://www.audit.wales/system/files/publications/reflecting-on-year-one-2018-english.pdf</a:t>
            </a:r>
            <a:r>
              <a:rPr lang="en-GB" dirty="0">
                <a:latin typeface="Arial" panose="020B0604020202020204" pitchFamily="34" charset="0"/>
                <a:ea typeface="Calibri" panose="020F0502020204030204" pitchFamily="34" charset="0"/>
                <a:cs typeface="Arial" panose="020B0604020202020204" pitchFamily="34" charset="0"/>
              </a:rPr>
              <a:t> [Accessed:  5</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June 2020].</a:t>
            </a:r>
          </a:p>
          <a:p>
            <a:pPr>
              <a:lnSpc>
                <a:spcPct val="107000"/>
              </a:lnSpc>
              <a:spcAft>
                <a:spcPts val="800"/>
              </a:spcAft>
            </a:pPr>
            <a:r>
              <a:rPr lang="en-GB" dirty="0">
                <a:latin typeface="Arial" panose="020B0604020202020204" pitchFamily="34" charset="0"/>
                <a:cs typeface="Arial" panose="020B0604020202020204" pitchFamily="34" charset="0"/>
              </a:rPr>
              <a:t>Welsh Assembly Government.  (2000) </a:t>
            </a:r>
            <a:r>
              <a:rPr lang="en-GB" i="1" dirty="0">
                <a:latin typeface="Arial" panose="020B0604020202020204" pitchFamily="34" charset="0"/>
                <a:cs typeface="Arial" panose="020B0604020202020204" pitchFamily="34" charset="0"/>
              </a:rPr>
              <a:t>Learning to Live Differently.  </a:t>
            </a:r>
            <a:r>
              <a:rPr lang="en-GB" dirty="0">
                <a:latin typeface="Arial" panose="020B0604020202020204" pitchFamily="34" charset="0"/>
                <a:cs typeface="Arial" panose="020B0604020202020204" pitchFamily="34" charset="0"/>
              </a:rPr>
              <a:t>Available at:</a:t>
            </a:r>
            <a:r>
              <a:rPr lang="en-GB" i="1"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5"/>
              </a:rPr>
              <a:t>https://senedd.wales/Laid%20Documents/Learning%20to%20Live%20Differently%20-%20The%20Sustainable%20Development%20Scheme%20of%20the%20National%20Assembly%20for%20Wales-09112000-23880/bus-GUIDE-3A0BD19D0006E0AE000061C900000000-English.pdf</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May 2020].</a:t>
            </a: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69831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212C3C-54C9-481E-8D2B-859F08042A7C}"/>
              </a:ext>
            </a:extLst>
          </p:cNvPr>
          <p:cNvSpPr/>
          <p:nvPr/>
        </p:nvSpPr>
        <p:spPr>
          <a:xfrm>
            <a:off x="289560" y="320041"/>
            <a:ext cx="11628120" cy="1963038"/>
          </a:xfrm>
          <a:prstGeom prst="rect">
            <a:avLst/>
          </a:prstGeom>
        </p:spPr>
        <p:txBody>
          <a:bodyPr wrap="square">
            <a:spAutoFit/>
          </a:bodyPr>
          <a:lstStyle/>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AA22B04-FFE3-4C45-ABB2-48C809AC6969}"/>
              </a:ext>
            </a:extLst>
          </p:cNvPr>
          <p:cNvSpPr/>
          <p:nvPr/>
        </p:nvSpPr>
        <p:spPr>
          <a:xfrm>
            <a:off x="274320" y="320041"/>
            <a:ext cx="11643360" cy="2763257"/>
          </a:xfrm>
          <a:prstGeom prst="rect">
            <a:avLst/>
          </a:prstGeom>
        </p:spPr>
        <p:txBody>
          <a:bodyPr wrap="square">
            <a:spAutoFit/>
          </a:bodyPr>
          <a:lstStyle/>
          <a:p>
            <a:pPr>
              <a:lnSpc>
                <a:spcPct val="107000"/>
              </a:lnSpc>
              <a:spcAft>
                <a:spcPts val="800"/>
              </a:spcAft>
            </a:pPr>
            <a:r>
              <a:rPr lang="en-GB" dirty="0">
                <a:latin typeface="Arial" panose="020B0604020202020204" pitchFamily="34" charset="0"/>
                <a:cs typeface="Arial" panose="020B0604020202020204" pitchFamily="34" charset="0"/>
              </a:rPr>
              <a:t>White, P., </a:t>
            </a:r>
            <a:r>
              <a:rPr lang="en-GB" dirty="0" err="1">
                <a:latin typeface="Arial" panose="020B0604020202020204" pitchFamily="34" charset="0"/>
                <a:cs typeface="Arial" panose="020B0604020202020204" pitchFamily="34" charset="0"/>
              </a:rPr>
              <a:t>Alcock</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Grellier</a:t>
            </a:r>
            <a:r>
              <a:rPr lang="en-GB" dirty="0">
                <a:latin typeface="Arial" panose="020B0604020202020204" pitchFamily="34" charset="0"/>
                <a:cs typeface="Arial" panose="020B0604020202020204" pitchFamily="34" charset="0"/>
              </a:rPr>
              <a:t>, J., Wheeler, B., </a:t>
            </a:r>
            <a:r>
              <a:rPr lang="en-GB" dirty="0" err="1">
                <a:latin typeface="Arial" panose="020B0604020202020204" pitchFamily="34" charset="0"/>
                <a:cs typeface="Arial" panose="020B0604020202020204" pitchFamily="34" charset="0"/>
              </a:rPr>
              <a:t>Hartiq</a:t>
            </a:r>
            <a:r>
              <a:rPr lang="en-GB" dirty="0">
                <a:latin typeface="Arial" panose="020B0604020202020204" pitchFamily="34" charset="0"/>
                <a:cs typeface="Arial" panose="020B0604020202020204" pitchFamily="34" charset="0"/>
              </a:rPr>
              <a:t>, T., </a:t>
            </a:r>
            <a:r>
              <a:rPr lang="en-GB" dirty="0" err="1">
                <a:latin typeface="Arial" panose="020B0604020202020204" pitchFamily="34" charset="0"/>
                <a:cs typeface="Arial" panose="020B0604020202020204" pitchFamily="34" charset="0"/>
              </a:rPr>
              <a:t>Warber</a:t>
            </a:r>
            <a:r>
              <a:rPr lang="en-GB" dirty="0">
                <a:latin typeface="Arial" panose="020B0604020202020204" pitchFamily="34" charset="0"/>
                <a:cs typeface="Arial" panose="020B0604020202020204" pitchFamily="34" charset="0"/>
              </a:rPr>
              <a:t>, S., Bone, A., </a:t>
            </a:r>
            <a:r>
              <a:rPr lang="en-GB" dirty="0" err="1">
                <a:latin typeface="Arial" panose="020B0604020202020204" pitchFamily="34" charset="0"/>
                <a:cs typeface="Arial" panose="020B0604020202020204" pitchFamily="34" charset="0"/>
              </a:rPr>
              <a:t>Depledge</a:t>
            </a:r>
            <a:r>
              <a:rPr lang="en-GB" dirty="0">
                <a:latin typeface="Arial" panose="020B0604020202020204" pitchFamily="34" charset="0"/>
                <a:cs typeface="Arial" panose="020B0604020202020204" pitchFamily="34" charset="0"/>
              </a:rPr>
              <a:t>, M.  and Fleming, L.  (2019) ‘Spending at Least 120 Minutes a Week in Nature is Associated with Good Health and Wellbeing’, </a:t>
            </a:r>
            <a:r>
              <a:rPr lang="en-GB" i="1" dirty="0">
                <a:latin typeface="Arial" panose="020B0604020202020204" pitchFamily="34" charset="0"/>
                <a:cs typeface="Arial" panose="020B0604020202020204" pitchFamily="34" charset="0"/>
              </a:rPr>
              <a:t>Scientific Reports, </a:t>
            </a:r>
            <a:r>
              <a:rPr lang="en-GB" dirty="0">
                <a:latin typeface="Arial" panose="020B0604020202020204" pitchFamily="34" charset="0"/>
                <a:cs typeface="Arial" panose="020B0604020202020204" pitchFamily="34" charset="0"/>
              </a:rPr>
              <a:t>7(7730).  Available:  </a:t>
            </a:r>
            <a:r>
              <a:rPr lang="en-GB" u="sng" dirty="0">
                <a:latin typeface="Arial" panose="020B0604020202020204" pitchFamily="34" charset="0"/>
                <a:cs typeface="Arial" panose="020B0604020202020204" pitchFamily="34" charset="0"/>
                <a:hlinkClick r:id="rId2"/>
              </a:rPr>
              <a:t>https://doi.org/10.1038/s41598-019-44097-3</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3"/>
              </a:rPr>
              <a:t>https://www.nature.com/articles/s41598-019-44097-3#citeas</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2020].</a:t>
            </a:r>
          </a:p>
          <a:p>
            <a:r>
              <a:rPr lang="en-GB" dirty="0">
                <a:latin typeface="Arial" panose="020B0604020202020204" pitchFamily="34" charset="0"/>
                <a:cs typeface="Arial" panose="020B0604020202020204" pitchFamily="34" charset="0"/>
              </a:rPr>
              <a:t>Woodland Trust.  (2017) </a:t>
            </a:r>
            <a:r>
              <a:rPr lang="en-GB" i="1" dirty="0">
                <a:latin typeface="Arial" panose="020B0604020202020204" pitchFamily="34" charset="0"/>
                <a:cs typeface="Arial" panose="020B0604020202020204" pitchFamily="34" charset="0"/>
              </a:rPr>
              <a:t>Trafalgar Wood Management Plan 2017- 2022.  </a:t>
            </a:r>
            <a:r>
              <a:rPr lang="en-GB" dirty="0">
                <a:latin typeface="Arial" panose="020B0604020202020204" pitchFamily="34" charset="0"/>
                <a:cs typeface="Arial" panose="020B0604020202020204" pitchFamily="34" charset="0"/>
              </a:rPr>
              <a:t>Available at:</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4"/>
              </a:rPr>
              <a:t>https://www.woodlandtrust.org.uk/media/46859/4267-trafalgar-wood.pdf</a:t>
            </a:r>
            <a:r>
              <a:rPr lang="en-GB" dirty="0">
                <a:latin typeface="Arial" panose="020B0604020202020204" pitchFamily="34" charset="0"/>
                <a:cs typeface="Arial" panose="020B0604020202020204" pitchFamily="34" charset="0"/>
              </a:rPr>
              <a:t> [Accessed:  18th May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95710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1946</TotalTime>
  <Words>4931</Words>
  <Application>Microsoft Office PowerPoint</Application>
  <PresentationFormat>Widescreen</PresentationFormat>
  <Paragraphs>343</Paragraphs>
  <Slides>36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Corbel</vt:lpstr>
      <vt:lpstr>Basis</vt:lpstr>
      <vt:lpstr>Sustainability in the early years EAEE6005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Sarah Knight</cp:lastModifiedBy>
  <cp:revision>447</cp:revision>
  <dcterms:created xsi:type="dcterms:W3CDTF">2020-05-23T10:00:41Z</dcterms:created>
  <dcterms:modified xsi:type="dcterms:W3CDTF">2020-06-12T17:15:54Z</dcterms:modified>
</cp:coreProperties>
</file>