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1" r:id="rId1"/>
  </p:sldMasterIdLst>
  <p:notesMasterIdLst>
    <p:notesMasterId r:id="rId57"/>
  </p:notesMasterIdLst>
  <p:sldIdLst>
    <p:sldId id="285" r:id="rId2"/>
    <p:sldId id="286" r:id="rId3"/>
    <p:sldId id="287" r:id="rId4"/>
    <p:sldId id="288" r:id="rId5"/>
    <p:sldId id="291" r:id="rId6"/>
    <p:sldId id="289" r:id="rId7"/>
    <p:sldId id="303" r:id="rId8"/>
    <p:sldId id="294" r:id="rId9"/>
    <p:sldId id="295" r:id="rId10"/>
    <p:sldId id="296" r:id="rId11"/>
    <p:sldId id="305" r:id="rId12"/>
    <p:sldId id="297" r:id="rId13"/>
    <p:sldId id="298" r:id="rId14"/>
    <p:sldId id="299" r:id="rId15"/>
    <p:sldId id="290" r:id="rId16"/>
    <p:sldId id="306" r:id="rId17"/>
    <p:sldId id="310" r:id="rId18"/>
    <p:sldId id="300" r:id="rId19"/>
    <p:sldId id="283" r:id="rId20"/>
    <p:sldId id="266" r:id="rId21"/>
    <p:sldId id="270" r:id="rId22"/>
    <p:sldId id="261" r:id="rId23"/>
    <p:sldId id="258" r:id="rId24"/>
    <p:sldId id="311" r:id="rId25"/>
    <p:sldId id="259" r:id="rId26"/>
    <p:sldId id="267" r:id="rId27"/>
    <p:sldId id="284" r:id="rId28"/>
    <p:sldId id="260" r:id="rId29"/>
    <p:sldId id="256" r:id="rId30"/>
    <p:sldId id="273" r:id="rId31"/>
    <p:sldId id="312" r:id="rId32"/>
    <p:sldId id="313" r:id="rId33"/>
    <p:sldId id="274" r:id="rId34"/>
    <p:sldId id="272" r:id="rId35"/>
    <p:sldId id="281" r:id="rId36"/>
    <p:sldId id="282" r:id="rId37"/>
    <p:sldId id="314" r:id="rId38"/>
    <p:sldId id="268" r:id="rId39"/>
    <p:sldId id="263" r:id="rId40"/>
    <p:sldId id="276" r:id="rId41"/>
    <p:sldId id="277" r:id="rId42"/>
    <p:sldId id="279" r:id="rId43"/>
    <p:sldId id="315" r:id="rId44"/>
    <p:sldId id="269" r:id="rId45"/>
    <p:sldId id="265" r:id="rId46"/>
    <p:sldId id="264" r:id="rId47"/>
    <p:sldId id="316" r:id="rId48"/>
    <p:sldId id="317" r:id="rId49"/>
    <p:sldId id="292" r:id="rId50"/>
    <p:sldId id="320" r:id="rId51"/>
    <p:sldId id="308" r:id="rId52"/>
    <p:sldId id="309" r:id="rId53"/>
    <p:sldId id="321" r:id="rId54"/>
    <p:sldId id="293" r:id="rId55"/>
    <p:sldId id="319"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A8A0"/>
    <a:srgbClr val="9E736F"/>
    <a:srgbClr val="653C27"/>
    <a:srgbClr val="F6B5AD"/>
    <a:srgbClr val="DFA49D"/>
    <a:srgbClr val="CF9891"/>
    <a:srgbClr val="F9BE6B"/>
    <a:srgbClr val="EFA227"/>
    <a:srgbClr val="CFC73E"/>
    <a:srgbClr val="42476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5872"/>
  </p:normalViewPr>
  <p:slideViewPr>
    <p:cSldViewPr snapToGrid="0">
      <p:cViewPr>
        <p:scale>
          <a:sx n="54" d="100"/>
          <a:sy n="54" d="100"/>
        </p:scale>
        <p:origin x="496" y="1368"/>
      </p:cViewPr>
      <p:guideLst/>
    </p:cSldViewPr>
  </p:slideViewPr>
  <p:outlineViewPr>
    <p:cViewPr>
      <p:scale>
        <a:sx n="33" d="100"/>
        <a:sy n="33" d="100"/>
      </p:scale>
      <p:origin x="0" y="-7456"/>
    </p:cViewPr>
  </p:outlineViewPr>
  <p:notesTextViewPr>
    <p:cViewPr>
      <p:scale>
        <a:sx n="20" d="100"/>
        <a:sy n="20" d="100"/>
      </p:scale>
      <p:origin x="0" y="0"/>
    </p:cViewPr>
  </p:notesTextViewPr>
  <p:notesViewPr>
    <p:cSldViewPr snapToGrid="0">
      <p:cViewPr varScale="1">
        <p:scale>
          <a:sx n="85" d="100"/>
          <a:sy n="85" d="100"/>
        </p:scale>
        <p:origin x="1048"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4B570E-85CD-A648-8122-B5B68977347E}" type="doc">
      <dgm:prSet loTypeId="urn:microsoft.com/office/officeart/2005/8/layout/radial4" loCatId="" qsTypeId="urn:microsoft.com/office/officeart/2005/8/quickstyle/simple4" qsCatId="simple" csTypeId="urn:microsoft.com/office/officeart/2005/8/colors/accent1_2" csCatId="accent1" phldr="1"/>
      <dgm:spPr/>
      <dgm:t>
        <a:bodyPr/>
        <a:lstStyle/>
        <a:p>
          <a:endParaRPr lang="en-GB"/>
        </a:p>
      </dgm:t>
    </dgm:pt>
    <dgm:pt modelId="{1701289B-4CDF-174A-BBB4-3E74C6CE1B36}">
      <dgm:prSet phldrT="[Text]"/>
      <dgm:spPr>
        <a:solidFill>
          <a:srgbClr val="7030A0"/>
        </a:solidFill>
      </dgm:spPr>
      <dgm:t>
        <a:bodyPr/>
        <a:lstStyle/>
        <a:p>
          <a:pPr algn="ctr"/>
          <a:r>
            <a:rPr lang="en-GB"/>
            <a:t>Discover nuanaces of vocal interpretation by developing a listening vocabulary </a:t>
          </a:r>
        </a:p>
      </dgm:t>
    </dgm:pt>
    <dgm:pt modelId="{F1427FDC-186B-5946-8ACD-B4D722F6C3E3}" type="parTrans" cxnId="{4A935E6E-2D6F-9B4A-8C7C-E1C1D496434D}">
      <dgm:prSet/>
      <dgm:spPr/>
      <dgm:t>
        <a:bodyPr/>
        <a:lstStyle/>
        <a:p>
          <a:pPr algn="ctr"/>
          <a:endParaRPr lang="en-GB"/>
        </a:p>
      </dgm:t>
    </dgm:pt>
    <dgm:pt modelId="{DE868381-EDB9-A342-BD9A-EF484DD80EAB}" type="sibTrans" cxnId="{4A935E6E-2D6F-9B4A-8C7C-E1C1D496434D}">
      <dgm:prSet/>
      <dgm:spPr/>
      <dgm:t>
        <a:bodyPr/>
        <a:lstStyle/>
        <a:p>
          <a:pPr algn="ctr"/>
          <a:endParaRPr lang="en-GB"/>
        </a:p>
      </dgm:t>
    </dgm:pt>
    <dgm:pt modelId="{3FF3C94E-AA38-AD4E-A78A-57D72A500745}">
      <dgm:prSet phldrT="[Text]"/>
      <dgm:spPr/>
      <dgm:t>
        <a:bodyPr/>
        <a:lstStyle/>
        <a:p>
          <a:pPr algn="ctr"/>
          <a:r>
            <a:rPr lang="en-GB"/>
            <a:t>Information in the printed score</a:t>
          </a:r>
        </a:p>
      </dgm:t>
    </dgm:pt>
    <dgm:pt modelId="{0FD0D0DF-BD10-8F47-922F-0C0AF1EDE129}" type="parTrans" cxnId="{A40241D3-3D19-1144-BE2D-1E19B953CF02}">
      <dgm:prSet/>
      <dgm:spPr/>
      <dgm:t>
        <a:bodyPr/>
        <a:lstStyle/>
        <a:p>
          <a:pPr algn="ctr"/>
          <a:endParaRPr lang="en-GB"/>
        </a:p>
      </dgm:t>
    </dgm:pt>
    <dgm:pt modelId="{F1C54F88-ECDF-6C4E-A58E-6BAF90105148}" type="sibTrans" cxnId="{A40241D3-3D19-1144-BE2D-1E19B953CF02}">
      <dgm:prSet/>
      <dgm:spPr/>
      <dgm:t>
        <a:bodyPr/>
        <a:lstStyle/>
        <a:p>
          <a:pPr algn="ctr"/>
          <a:endParaRPr lang="en-GB"/>
        </a:p>
      </dgm:t>
    </dgm:pt>
    <dgm:pt modelId="{E6614F39-04EA-DC41-8387-0722E2B903B1}">
      <dgm:prSet phldrT="[Text]"/>
      <dgm:spPr/>
      <dgm:t>
        <a:bodyPr/>
        <a:lstStyle/>
        <a:p>
          <a:pPr algn="ctr"/>
          <a:r>
            <a:rPr lang="en-GB"/>
            <a:t>Cast recordings as vocal scripts + creating a table of features for focused listening</a:t>
          </a:r>
        </a:p>
      </dgm:t>
    </dgm:pt>
    <dgm:pt modelId="{CA8974DF-F9FF-ED43-8FBE-C04FC79BABC9}" type="parTrans" cxnId="{2068671A-E0D1-9C47-9B56-6D7C3C25E61A}">
      <dgm:prSet/>
      <dgm:spPr/>
      <dgm:t>
        <a:bodyPr/>
        <a:lstStyle/>
        <a:p>
          <a:pPr algn="ctr"/>
          <a:endParaRPr lang="en-GB"/>
        </a:p>
      </dgm:t>
    </dgm:pt>
    <dgm:pt modelId="{F8694523-55A8-E64E-A4C5-08D34F768CE6}" type="sibTrans" cxnId="{2068671A-E0D1-9C47-9B56-6D7C3C25E61A}">
      <dgm:prSet/>
      <dgm:spPr/>
      <dgm:t>
        <a:bodyPr/>
        <a:lstStyle/>
        <a:p>
          <a:pPr algn="ctr"/>
          <a:endParaRPr lang="en-GB"/>
        </a:p>
      </dgm:t>
    </dgm:pt>
    <dgm:pt modelId="{2FAFD3FA-7A19-964E-9A88-C39D20E6B949}">
      <dgm:prSet phldrT="[Text]">
        <dgm:style>
          <a:lnRef idx="3">
            <a:schemeClr val="lt1"/>
          </a:lnRef>
          <a:fillRef idx="1">
            <a:schemeClr val="accent2"/>
          </a:fillRef>
          <a:effectRef idx="1">
            <a:schemeClr val="accent2"/>
          </a:effectRef>
          <a:fontRef idx="minor">
            <a:schemeClr val="lt1"/>
          </a:fontRef>
        </dgm:style>
      </dgm:prSet>
      <dgm:spPr/>
      <dgm:t>
        <a:bodyPr/>
        <a:lstStyle/>
        <a:p>
          <a:pPr algn="ctr"/>
          <a:r>
            <a:rPr lang="en-GB"/>
            <a:t>Three levels of listening </a:t>
          </a:r>
        </a:p>
        <a:p>
          <a:pPr algn="ctr"/>
          <a:r>
            <a:rPr lang="en-GB"/>
            <a:t>1. Detail-oriented </a:t>
          </a:r>
        </a:p>
        <a:p>
          <a:pPr algn="ctr"/>
          <a:r>
            <a:rPr lang="en-GB"/>
            <a:t>2. Concept-oriented </a:t>
          </a:r>
        </a:p>
        <a:p>
          <a:pPr algn="ctr"/>
          <a:r>
            <a:rPr lang="en-GB"/>
            <a:t>3. Focused listening to riffs</a:t>
          </a:r>
        </a:p>
      </dgm:t>
    </dgm:pt>
    <dgm:pt modelId="{E7FB325E-52C0-B34C-986A-CD6EE43B1225}" type="parTrans" cxnId="{C8817378-03BA-014E-95A0-0C8552FF99B0}">
      <dgm:prSet/>
      <dgm:spPr>
        <a:solidFill>
          <a:schemeClr val="accent2">
            <a:lumMod val="60000"/>
            <a:lumOff val="40000"/>
          </a:schemeClr>
        </a:solidFill>
      </dgm:spPr>
      <dgm:t>
        <a:bodyPr/>
        <a:lstStyle/>
        <a:p>
          <a:pPr algn="ctr"/>
          <a:endParaRPr lang="en-GB"/>
        </a:p>
      </dgm:t>
    </dgm:pt>
    <dgm:pt modelId="{5CE779DF-5EFF-9841-9ABB-34B296C6DD4C}" type="sibTrans" cxnId="{C8817378-03BA-014E-95A0-0C8552FF99B0}">
      <dgm:prSet/>
      <dgm:spPr/>
      <dgm:t>
        <a:bodyPr/>
        <a:lstStyle/>
        <a:p>
          <a:pPr algn="ctr"/>
          <a:endParaRPr lang="en-GB"/>
        </a:p>
      </dgm:t>
    </dgm:pt>
    <dgm:pt modelId="{1516DC7E-5FBD-8A4D-BE61-F58C573EDFC6}">
      <dgm:prSet/>
      <dgm:spPr/>
      <dgm:t>
        <a:bodyPr/>
        <a:lstStyle/>
        <a:p>
          <a:pPr algn="ctr"/>
          <a:r>
            <a:rPr lang="en-GB"/>
            <a:t>Research into songwriters' influences leading to wider listening  of Pop/Rock artists </a:t>
          </a:r>
        </a:p>
      </dgm:t>
    </dgm:pt>
    <dgm:pt modelId="{0CF798D2-03AF-C04E-9B0C-22ED05581709}" type="parTrans" cxnId="{F2AF7AF1-18A8-B147-926D-B9911C7FFBDC}">
      <dgm:prSet/>
      <dgm:spPr>
        <a:ln w="9525"/>
      </dgm:spPr>
      <dgm:t>
        <a:bodyPr/>
        <a:lstStyle/>
        <a:p>
          <a:pPr algn="ctr"/>
          <a:endParaRPr lang="en-GB"/>
        </a:p>
      </dgm:t>
    </dgm:pt>
    <dgm:pt modelId="{EBD7B166-7AB9-424E-9DF0-E0D3C13A2C5F}" type="sibTrans" cxnId="{F2AF7AF1-18A8-B147-926D-B9911C7FFBDC}">
      <dgm:prSet/>
      <dgm:spPr/>
      <dgm:t>
        <a:bodyPr/>
        <a:lstStyle/>
        <a:p>
          <a:pPr algn="ctr"/>
          <a:endParaRPr lang="en-GB"/>
        </a:p>
      </dgm:t>
    </dgm:pt>
    <dgm:pt modelId="{54B1C74C-323E-2F4F-AE9A-C75D9D524593}" type="pres">
      <dgm:prSet presAssocID="{5C4B570E-85CD-A648-8122-B5B68977347E}" presName="cycle" presStyleCnt="0">
        <dgm:presLayoutVars>
          <dgm:chMax val="1"/>
          <dgm:dir/>
          <dgm:animLvl val="ctr"/>
          <dgm:resizeHandles val="exact"/>
        </dgm:presLayoutVars>
      </dgm:prSet>
      <dgm:spPr/>
    </dgm:pt>
    <dgm:pt modelId="{677B540D-7B06-6B4A-81DE-56DEDDE73269}" type="pres">
      <dgm:prSet presAssocID="{1701289B-4CDF-174A-BBB4-3E74C6CE1B36}" presName="centerShape" presStyleLbl="node0" presStyleIdx="0" presStyleCnt="1" custLinFactNeighborX="485" custLinFactNeighborY="-2042"/>
      <dgm:spPr/>
    </dgm:pt>
    <dgm:pt modelId="{B5D5DE1F-D201-4040-9F73-19FC92B0E6A0}" type="pres">
      <dgm:prSet presAssocID="{0FD0D0DF-BD10-8F47-922F-0C0AF1EDE129}" presName="parTrans" presStyleLbl="bgSibTrans2D1" presStyleIdx="0" presStyleCnt="4"/>
      <dgm:spPr/>
    </dgm:pt>
    <dgm:pt modelId="{3D82EA1A-4135-EB4B-AC8C-400C169E7835}" type="pres">
      <dgm:prSet presAssocID="{3FF3C94E-AA38-AD4E-A78A-57D72A500745}" presName="node" presStyleLbl="node1" presStyleIdx="0" presStyleCnt="4">
        <dgm:presLayoutVars>
          <dgm:bulletEnabled val="1"/>
        </dgm:presLayoutVars>
      </dgm:prSet>
      <dgm:spPr/>
    </dgm:pt>
    <dgm:pt modelId="{E25F9D0A-42AF-A043-A585-30F508DB536B}" type="pres">
      <dgm:prSet presAssocID="{CA8974DF-F9FF-ED43-8FBE-C04FC79BABC9}" presName="parTrans" presStyleLbl="bgSibTrans2D1" presStyleIdx="1" presStyleCnt="4" custLinFactNeighborX="6842" custLinFactNeighborY="2247"/>
      <dgm:spPr/>
    </dgm:pt>
    <dgm:pt modelId="{EE04D294-B621-CF46-BEAC-188EF7C2AF2B}" type="pres">
      <dgm:prSet presAssocID="{E6614F39-04EA-DC41-8387-0722E2B903B1}" presName="node" presStyleLbl="node1" presStyleIdx="1" presStyleCnt="4" custRadScaleRad="93117" custRadScaleInc="10833">
        <dgm:presLayoutVars>
          <dgm:bulletEnabled val="1"/>
        </dgm:presLayoutVars>
      </dgm:prSet>
      <dgm:spPr/>
    </dgm:pt>
    <dgm:pt modelId="{73306C4D-3BD0-554F-8F4A-89C7BA38CDB9}" type="pres">
      <dgm:prSet presAssocID="{E7FB325E-52C0-B34C-986A-CD6EE43B1225}" presName="parTrans" presStyleLbl="bgSibTrans2D1" presStyleIdx="2" presStyleCnt="4" custAng="2905890" custFlipVert="1" custScaleX="61983" custScaleY="96746" custLinFactY="-25348" custLinFactNeighborX="-26626" custLinFactNeighborY="-100000"/>
      <dgm:spPr/>
    </dgm:pt>
    <dgm:pt modelId="{62EACA1C-7DF0-5046-A68E-A69E616FC095}" type="pres">
      <dgm:prSet presAssocID="{2FAFD3FA-7A19-964E-9A88-C39D20E6B949}" presName="node" presStyleLbl="node1" presStyleIdx="2" presStyleCnt="4" custScaleX="131141" custScaleY="81368" custRadScaleRad="117250" custRadScaleInc="34824">
        <dgm:presLayoutVars>
          <dgm:bulletEnabled val="1"/>
        </dgm:presLayoutVars>
      </dgm:prSet>
      <dgm:spPr/>
    </dgm:pt>
    <dgm:pt modelId="{447D53F0-5E48-6541-AD07-EB4CE6DFE3E7}" type="pres">
      <dgm:prSet presAssocID="{0CF798D2-03AF-C04E-9B0C-22ED05581709}" presName="parTrans" presStyleLbl="bgSibTrans2D1" presStyleIdx="3" presStyleCnt="4" custLinFactNeighborX="-893" custLinFactNeighborY="-5296"/>
      <dgm:spPr/>
    </dgm:pt>
    <dgm:pt modelId="{B13DD264-EBAB-734C-9651-094C8939E9A5}" type="pres">
      <dgm:prSet presAssocID="{1516DC7E-5FBD-8A4D-BE61-F58C573EDFC6}" presName="node" presStyleLbl="node1" presStyleIdx="3" presStyleCnt="4" custRadScaleRad="96077" custRadScaleInc="12881">
        <dgm:presLayoutVars>
          <dgm:bulletEnabled val="1"/>
        </dgm:presLayoutVars>
      </dgm:prSet>
      <dgm:spPr/>
    </dgm:pt>
  </dgm:ptLst>
  <dgm:cxnLst>
    <dgm:cxn modelId="{2068671A-E0D1-9C47-9B56-6D7C3C25E61A}" srcId="{1701289B-4CDF-174A-BBB4-3E74C6CE1B36}" destId="{E6614F39-04EA-DC41-8387-0722E2B903B1}" srcOrd="1" destOrd="0" parTransId="{CA8974DF-F9FF-ED43-8FBE-C04FC79BABC9}" sibTransId="{F8694523-55A8-E64E-A4C5-08D34F768CE6}"/>
    <dgm:cxn modelId="{79526B2A-D9BB-CE45-9BB0-62E1CF8ACFEF}" type="presOf" srcId="{0FD0D0DF-BD10-8F47-922F-0C0AF1EDE129}" destId="{B5D5DE1F-D201-4040-9F73-19FC92B0E6A0}" srcOrd="0" destOrd="0" presId="urn:microsoft.com/office/officeart/2005/8/layout/radial4"/>
    <dgm:cxn modelId="{5234054D-209E-8B4B-98F4-CC265E7EF820}" type="presOf" srcId="{E7FB325E-52C0-B34C-986A-CD6EE43B1225}" destId="{73306C4D-3BD0-554F-8F4A-89C7BA38CDB9}" srcOrd="0" destOrd="0" presId="urn:microsoft.com/office/officeart/2005/8/layout/radial4"/>
    <dgm:cxn modelId="{78DB6A63-A977-BF43-9AC5-A56F24DEE98D}" type="presOf" srcId="{E6614F39-04EA-DC41-8387-0722E2B903B1}" destId="{EE04D294-B621-CF46-BEAC-188EF7C2AF2B}" srcOrd="0" destOrd="0" presId="urn:microsoft.com/office/officeart/2005/8/layout/radial4"/>
    <dgm:cxn modelId="{4A935E6E-2D6F-9B4A-8C7C-E1C1D496434D}" srcId="{5C4B570E-85CD-A648-8122-B5B68977347E}" destId="{1701289B-4CDF-174A-BBB4-3E74C6CE1B36}" srcOrd="0" destOrd="0" parTransId="{F1427FDC-186B-5946-8ACD-B4D722F6C3E3}" sibTransId="{DE868381-EDB9-A342-BD9A-EF484DD80EAB}"/>
    <dgm:cxn modelId="{C8817378-03BA-014E-95A0-0C8552FF99B0}" srcId="{1701289B-4CDF-174A-BBB4-3E74C6CE1B36}" destId="{2FAFD3FA-7A19-964E-9A88-C39D20E6B949}" srcOrd="2" destOrd="0" parTransId="{E7FB325E-52C0-B34C-986A-CD6EE43B1225}" sibTransId="{5CE779DF-5EFF-9841-9ABB-34B296C6DD4C}"/>
    <dgm:cxn modelId="{385F537E-AC84-9849-A644-59BBDA6A9678}" type="presOf" srcId="{1701289B-4CDF-174A-BBB4-3E74C6CE1B36}" destId="{677B540D-7B06-6B4A-81DE-56DEDDE73269}" srcOrd="0" destOrd="0" presId="urn:microsoft.com/office/officeart/2005/8/layout/radial4"/>
    <dgm:cxn modelId="{4CC3B57E-01B4-AB43-B631-82CCD495E477}" type="presOf" srcId="{3FF3C94E-AA38-AD4E-A78A-57D72A500745}" destId="{3D82EA1A-4135-EB4B-AC8C-400C169E7835}" srcOrd="0" destOrd="0" presId="urn:microsoft.com/office/officeart/2005/8/layout/radial4"/>
    <dgm:cxn modelId="{DA28CA95-58B7-6449-9F33-4F40EE8445D4}" type="presOf" srcId="{2FAFD3FA-7A19-964E-9A88-C39D20E6B949}" destId="{62EACA1C-7DF0-5046-A68E-A69E616FC095}" srcOrd="0" destOrd="0" presId="urn:microsoft.com/office/officeart/2005/8/layout/radial4"/>
    <dgm:cxn modelId="{4421FFA9-483A-5E45-9FF0-72C945BD9AE4}" type="presOf" srcId="{5C4B570E-85CD-A648-8122-B5B68977347E}" destId="{54B1C74C-323E-2F4F-AE9A-C75D9D524593}" srcOrd="0" destOrd="0" presId="urn:microsoft.com/office/officeart/2005/8/layout/radial4"/>
    <dgm:cxn modelId="{A40241D3-3D19-1144-BE2D-1E19B953CF02}" srcId="{1701289B-4CDF-174A-BBB4-3E74C6CE1B36}" destId="{3FF3C94E-AA38-AD4E-A78A-57D72A500745}" srcOrd="0" destOrd="0" parTransId="{0FD0D0DF-BD10-8F47-922F-0C0AF1EDE129}" sibTransId="{F1C54F88-ECDF-6C4E-A58E-6BAF90105148}"/>
    <dgm:cxn modelId="{BF8781D8-956C-C046-8C10-0595254BEFF6}" type="presOf" srcId="{0CF798D2-03AF-C04E-9B0C-22ED05581709}" destId="{447D53F0-5E48-6541-AD07-EB4CE6DFE3E7}" srcOrd="0" destOrd="0" presId="urn:microsoft.com/office/officeart/2005/8/layout/radial4"/>
    <dgm:cxn modelId="{5A2436E5-F4F4-0848-BE54-B4497477E3D5}" type="presOf" srcId="{1516DC7E-5FBD-8A4D-BE61-F58C573EDFC6}" destId="{B13DD264-EBAB-734C-9651-094C8939E9A5}" srcOrd="0" destOrd="0" presId="urn:microsoft.com/office/officeart/2005/8/layout/radial4"/>
    <dgm:cxn modelId="{DF942AF1-FD4F-8A47-860C-99F38FEF3448}" type="presOf" srcId="{CA8974DF-F9FF-ED43-8FBE-C04FC79BABC9}" destId="{E25F9D0A-42AF-A043-A585-30F508DB536B}" srcOrd="0" destOrd="0" presId="urn:microsoft.com/office/officeart/2005/8/layout/radial4"/>
    <dgm:cxn modelId="{F2AF7AF1-18A8-B147-926D-B9911C7FFBDC}" srcId="{1701289B-4CDF-174A-BBB4-3E74C6CE1B36}" destId="{1516DC7E-5FBD-8A4D-BE61-F58C573EDFC6}" srcOrd="3" destOrd="0" parTransId="{0CF798D2-03AF-C04E-9B0C-22ED05581709}" sibTransId="{EBD7B166-7AB9-424E-9DF0-E0D3C13A2C5F}"/>
    <dgm:cxn modelId="{AB97DEE7-BC7A-DB47-B13B-4A907962FC0C}" type="presParOf" srcId="{54B1C74C-323E-2F4F-AE9A-C75D9D524593}" destId="{677B540D-7B06-6B4A-81DE-56DEDDE73269}" srcOrd="0" destOrd="0" presId="urn:microsoft.com/office/officeart/2005/8/layout/radial4"/>
    <dgm:cxn modelId="{0766F077-4B15-644E-BAD8-49B3B17EB33A}" type="presParOf" srcId="{54B1C74C-323E-2F4F-AE9A-C75D9D524593}" destId="{B5D5DE1F-D201-4040-9F73-19FC92B0E6A0}" srcOrd="1" destOrd="0" presId="urn:microsoft.com/office/officeart/2005/8/layout/radial4"/>
    <dgm:cxn modelId="{A4A9EAD1-3D27-444E-BD94-4D6EF4EC469C}" type="presParOf" srcId="{54B1C74C-323E-2F4F-AE9A-C75D9D524593}" destId="{3D82EA1A-4135-EB4B-AC8C-400C169E7835}" srcOrd="2" destOrd="0" presId="urn:microsoft.com/office/officeart/2005/8/layout/radial4"/>
    <dgm:cxn modelId="{B5937B43-0BEB-DC48-8896-ADCCF899EAE5}" type="presParOf" srcId="{54B1C74C-323E-2F4F-AE9A-C75D9D524593}" destId="{E25F9D0A-42AF-A043-A585-30F508DB536B}" srcOrd="3" destOrd="0" presId="urn:microsoft.com/office/officeart/2005/8/layout/radial4"/>
    <dgm:cxn modelId="{7B77F6A6-E3F3-A349-A710-0FA536A6600F}" type="presParOf" srcId="{54B1C74C-323E-2F4F-AE9A-C75D9D524593}" destId="{EE04D294-B621-CF46-BEAC-188EF7C2AF2B}" srcOrd="4" destOrd="0" presId="urn:microsoft.com/office/officeart/2005/8/layout/radial4"/>
    <dgm:cxn modelId="{876CEA36-C57E-F24B-8F18-F4E37FA94E87}" type="presParOf" srcId="{54B1C74C-323E-2F4F-AE9A-C75D9D524593}" destId="{73306C4D-3BD0-554F-8F4A-89C7BA38CDB9}" srcOrd="5" destOrd="0" presId="urn:microsoft.com/office/officeart/2005/8/layout/radial4"/>
    <dgm:cxn modelId="{4A676649-B457-9441-A8DA-B7AA7424E4F0}" type="presParOf" srcId="{54B1C74C-323E-2F4F-AE9A-C75D9D524593}" destId="{62EACA1C-7DF0-5046-A68E-A69E616FC095}" srcOrd="6" destOrd="0" presId="urn:microsoft.com/office/officeart/2005/8/layout/radial4"/>
    <dgm:cxn modelId="{DFE67F47-2BDC-4944-9FD2-1AF5CCB17667}" type="presParOf" srcId="{54B1C74C-323E-2F4F-AE9A-C75D9D524593}" destId="{447D53F0-5E48-6541-AD07-EB4CE6DFE3E7}" srcOrd="7" destOrd="0" presId="urn:microsoft.com/office/officeart/2005/8/layout/radial4"/>
    <dgm:cxn modelId="{AB45093A-38F9-704F-AE38-23D873676254}" type="presParOf" srcId="{54B1C74C-323E-2F4F-AE9A-C75D9D524593}" destId="{B13DD264-EBAB-734C-9651-094C8939E9A5}" srcOrd="8" destOrd="0" presId="urn:microsoft.com/office/officeart/2005/8/layout/radial4"/>
  </dgm:cxnLst>
  <dgm:bg>
    <a:noFill/>
  </dgm:bg>
  <dgm:whole>
    <a:ln>
      <a:solidFill>
        <a:schemeClr val="tx1"/>
      </a:solidFill>
    </a:ln>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FB74B3-3FEF-4C54-860C-D6B1E9CFAA9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D914C77F-40EB-472A-80B9-AFB491BCE1BE}">
      <dgm:prSet/>
      <dgm:spPr/>
      <dgm:t>
        <a:bodyPr/>
        <a:lstStyle/>
        <a:p>
          <a:r>
            <a:rPr lang="en-US" dirty="0"/>
            <a:t>Philosophical perspective of Charmaz (2005) evolved from earlier approaches – first Glaser &amp; Strauss (1967)</a:t>
          </a:r>
        </a:p>
      </dgm:t>
    </dgm:pt>
    <dgm:pt modelId="{A3226BAC-865D-44C9-9674-98C4E4F3431D}" type="parTrans" cxnId="{A8F6236F-2F92-44C9-A465-D9546C658896}">
      <dgm:prSet/>
      <dgm:spPr/>
      <dgm:t>
        <a:bodyPr/>
        <a:lstStyle/>
        <a:p>
          <a:endParaRPr lang="en-US"/>
        </a:p>
      </dgm:t>
    </dgm:pt>
    <dgm:pt modelId="{E5CBBDE2-00B0-411B-976C-2E1467E647DB}" type="sibTrans" cxnId="{A8F6236F-2F92-44C9-A465-D9546C658896}">
      <dgm:prSet/>
      <dgm:spPr/>
      <dgm:t>
        <a:bodyPr/>
        <a:lstStyle/>
        <a:p>
          <a:endParaRPr lang="en-US"/>
        </a:p>
      </dgm:t>
    </dgm:pt>
    <dgm:pt modelId="{7063CBF4-F62D-44F7-B684-8EB770D6A41D}">
      <dgm:prSet/>
      <dgm:spPr/>
      <dgm:t>
        <a:bodyPr/>
        <a:lstStyle/>
        <a:p>
          <a:r>
            <a:rPr lang="en-IE" dirty="0"/>
            <a:t>“Qualitative research as a credible – and rigorous – methodological approach in its own right” (Charmaz, 2025, p. 8)</a:t>
          </a:r>
          <a:endParaRPr lang="en-US" dirty="0"/>
        </a:p>
      </dgm:t>
    </dgm:pt>
    <dgm:pt modelId="{EBF22C1D-56EE-4891-BD4D-F4E70CE033A6}" type="parTrans" cxnId="{CE02A387-299E-4446-B038-3B47088162F5}">
      <dgm:prSet/>
      <dgm:spPr/>
      <dgm:t>
        <a:bodyPr/>
        <a:lstStyle/>
        <a:p>
          <a:endParaRPr lang="en-US"/>
        </a:p>
      </dgm:t>
    </dgm:pt>
    <dgm:pt modelId="{E879C388-E58D-4FCD-BBCB-527927851D9A}" type="sibTrans" cxnId="{CE02A387-299E-4446-B038-3B47088162F5}">
      <dgm:prSet/>
      <dgm:spPr/>
      <dgm:t>
        <a:bodyPr/>
        <a:lstStyle/>
        <a:p>
          <a:endParaRPr lang="en-US"/>
        </a:p>
      </dgm:t>
    </dgm:pt>
    <dgm:pt modelId="{29DD9F50-93DF-4697-AF98-7369D8630323}">
      <dgm:prSet/>
      <dgm:spPr/>
      <dgm:t>
        <a:bodyPr/>
        <a:lstStyle/>
        <a:p>
          <a:r>
            <a:rPr lang="en-US" dirty="0"/>
            <a:t>Constructivist paradigm </a:t>
          </a:r>
        </a:p>
      </dgm:t>
    </dgm:pt>
    <dgm:pt modelId="{7DBCA2AA-2CBA-4231-BB01-DDEDEB6A9A04}" type="parTrans" cxnId="{BDD69B06-719C-42BC-BC8A-2AA52D575625}">
      <dgm:prSet/>
      <dgm:spPr/>
      <dgm:t>
        <a:bodyPr/>
        <a:lstStyle/>
        <a:p>
          <a:endParaRPr lang="en-US"/>
        </a:p>
      </dgm:t>
    </dgm:pt>
    <dgm:pt modelId="{E8511D00-07D9-4F73-84EA-CF0E4F3D2C69}" type="sibTrans" cxnId="{BDD69B06-719C-42BC-BC8A-2AA52D575625}">
      <dgm:prSet/>
      <dgm:spPr/>
      <dgm:t>
        <a:bodyPr/>
        <a:lstStyle/>
        <a:p>
          <a:endParaRPr lang="en-US"/>
        </a:p>
      </dgm:t>
    </dgm:pt>
    <dgm:pt modelId="{AF64CD68-0EED-42CE-8359-2778CC02F58C}">
      <dgm:prSet/>
      <dgm:spPr/>
      <dgm:t>
        <a:bodyPr/>
        <a:lstStyle/>
        <a:p>
          <a:r>
            <a:rPr lang="en-US"/>
            <a:t>The data collected generates the theory </a:t>
          </a:r>
        </a:p>
      </dgm:t>
    </dgm:pt>
    <dgm:pt modelId="{3A97FAB4-3E36-4868-ADB3-C03D6A7064FC}" type="parTrans" cxnId="{0D7A22FD-96EA-40B0-99BA-36E5B5146B7C}">
      <dgm:prSet/>
      <dgm:spPr/>
      <dgm:t>
        <a:bodyPr/>
        <a:lstStyle/>
        <a:p>
          <a:endParaRPr lang="en-US"/>
        </a:p>
      </dgm:t>
    </dgm:pt>
    <dgm:pt modelId="{FDB9CF42-28B4-41DC-893A-8BA750FEBAEF}" type="sibTrans" cxnId="{0D7A22FD-96EA-40B0-99BA-36E5B5146B7C}">
      <dgm:prSet/>
      <dgm:spPr/>
      <dgm:t>
        <a:bodyPr/>
        <a:lstStyle/>
        <a:p>
          <a:endParaRPr lang="en-US"/>
        </a:p>
      </dgm:t>
    </dgm:pt>
    <dgm:pt modelId="{A793835C-53D9-4C02-B282-46338E47E4D1}">
      <dgm:prSet/>
      <dgm:spPr/>
      <dgm:t>
        <a:bodyPr/>
        <a:lstStyle/>
        <a:p>
          <a:r>
            <a:rPr lang="en-US"/>
            <a:t>Data systematically gathered and analyzed </a:t>
          </a:r>
        </a:p>
      </dgm:t>
    </dgm:pt>
    <dgm:pt modelId="{CA8CA92E-29BB-4399-9EBD-594585F0A15A}" type="parTrans" cxnId="{849D2CFA-D15D-47F8-9BD1-ED0E6ECD4A85}">
      <dgm:prSet/>
      <dgm:spPr/>
      <dgm:t>
        <a:bodyPr/>
        <a:lstStyle/>
        <a:p>
          <a:endParaRPr lang="en-US"/>
        </a:p>
      </dgm:t>
    </dgm:pt>
    <dgm:pt modelId="{22B1A012-156A-4E32-98DB-BA2631C6E5E7}" type="sibTrans" cxnId="{849D2CFA-D15D-47F8-9BD1-ED0E6ECD4A85}">
      <dgm:prSet/>
      <dgm:spPr/>
      <dgm:t>
        <a:bodyPr/>
        <a:lstStyle/>
        <a:p>
          <a:endParaRPr lang="en-US"/>
        </a:p>
      </dgm:t>
    </dgm:pt>
    <dgm:pt modelId="{C6658728-4C7B-413A-8F86-DD4C718C0743}">
      <dgm:prSet/>
      <dgm:spPr/>
      <dgm:t>
        <a:bodyPr/>
        <a:lstStyle/>
        <a:p>
          <a:r>
            <a:rPr lang="en-US"/>
            <a:t>Constant comparative analysis – iterative and recursive </a:t>
          </a:r>
        </a:p>
      </dgm:t>
    </dgm:pt>
    <dgm:pt modelId="{77A6F743-D974-48BB-9CD4-06629CC62762}" type="parTrans" cxnId="{EE43AA6F-8BD0-499D-B730-C8F8CA5430D3}">
      <dgm:prSet/>
      <dgm:spPr/>
      <dgm:t>
        <a:bodyPr/>
        <a:lstStyle/>
        <a:p>
          <a:endParaRPr lang="en-US"/>
        </a:p>
      </dgm:t>
    </dgm:pt>
    <dgm:pt modelId="{C32DA88C-4DC6-42A3-AE3B-45AB75B7B176}" type="sibTrans" cxnId="{EE43AA6F-8BD0-499D-B730-C8F8CA5430D3}">
      <dgm:prSet/>
      <dgm:spPr/>
      <dgm:t>
        <a:bodyPr/>
        <a:lstStyle/>
        <a:p>
          <a:endParaRPr lang="en-US"/>
        </a:p>
      </dgm:t>
    </dgm:pt>
    <dgm:pt modelId="{76BB5E24-FEE2-4531-B9A4-AACE9D0F090D}">
      <dgm:prSet/>
      <dgm:spPr/>
      <dgm:t>
        <a:bodyPr/>
        <a:lstStyle/>
        <a:p>
          <a:r>
            <a:rPr lang="en-IE"/>
            <a:t>GT is used often used when existing theories on a subject matter are few or even absent </a:t>
          </a:r>
          <a:endParaRPr lang="en-US"/>
        </a:p>
      </dgm:t>
    </dgm:pt>
    <dgm:pt modelId="{C96AD462-FC77-4976-A40F-B9ED47A5854F}" type="parTrans" cxnId="{57A1D6A3-6527-4A7D-9FF8-9CFA94C53610}">
      <dgm:prSet/>
      <dgm:spPr/>
      <dgm:t>
        <a:bodyPr/>
        <a:lstStyle/>
        <a:p>
          <a:endParaRPr lang="en-US"/>
        </a:p>
      </dgm:t>
    </dgm:pt>
    <dgm:pt modelId="{C7F93EC5-9E43-4AC2-AC90-F9031DE6AC13}" type="sibTrans" cxnId="{57A1D6A3-6527-4A7D-9FF8-9CFA94C53610}">
      <dgm:prSet/>
      <dgm:spPr/>
      <dgm:t>
        <a:bodyPr/>
        <a:lstStyle/>
        <a:p>
          <a:endParaRPr lang="en-US"/>
        </a:p>
      </dgm:t>
    </dgm:pt>
    <dgm:pt modelId="{FDF80BA2-BB3A-49FE-845E-0D291EC1CED1}">
      <dgm:prSet/>
      <dgm:spPr/>
      <dgm:t>
        <a:bodyPr/>
        <a:lstStyle/>
        <a:p>
          <a:r>
            <a:rPr lang="en-IE"/>
            <a:t>Socially situated </a:t>
          </a:r>
          <a:endParaRPr lang="en-US"/>
        </a:p>
      </dgm:t>
    </dgm:pt>
    <dgm:pt modelId="{97FAC257-48E9-488F-B6E5-3C44131B423A}" type="parTrans" cxnId="{EA0D72A4-9EA3-4C34-98EC-96B80850DF45}">
      <dgm:prSet/>
      <dgm:spPr/>
      <dgm:t>
        <a:bodyPr/>
        <a:lstStyle/>
        <a:p>
          <a:endParaRPr lang="en-US"/>
        </a:p>
      </dgm:t>
    </dgm:pt>
    <dgm:pt modelId="{F9C05932-3A87-481F-A1F2-0BB167138AFC}" type="sibTrans" cxnId="{EA0D72A4-9EA3-4C34-98EC-96B80850DF45}">
      <dgm:prSet/>
      <dgm:spPr/>
      <dgm:t>
        <a:bodyPr/>
        <a:lstStyle/>
        <a:p>
          <a:endParaRPr lang="en-US"/>
        </a:p>
      </dgm:t>
    </dgm:pt>
    <dgm:pt modelId="{1EE34637-CFAD-BD4D-8F10-97D4251C53CE}" type="pres">
      <dgm:prSet presAssocID="{BDFB74B3-3FEF-4C54-860C-D6B1E9CFAA9F}" presName="vert0" presStyleCnt="0">
        <dgm:presLayoutVars>
          <dgm:dir/>
          <dgm:animOne val="branch"/>
          <dgm:animLvl val="lvl"/>
        </dgm:presLayoutVars>
      </dgm:prSet>
      <dgm:spPr/>
    </dgm:pt>
    <dgm:pt modelId="{C10759F2-F71B-0247-A11E-E66FEA50859E}" type="pres">
      <dgm:prSet presAssocID="{D914C77F-40EB-472A-80B9-AFB491BCE1BE}" presName="thickLine" presStyleLbl="alignNode1" presStyleIdx="0" presStyleCnt="8"/>
      <dgm:spPr/>
    </dgm:pt>
    <dgm:pt modelId="{259E6E9A-D958-404A-93D2-5D65C34E8AC7}" type="pres">
      <dgm:prSet presAssocID="{D914C77F-40EB-472A-80B9-AFB491BCE1BE}" presName="horz1" presStyleCnt="0"/>
      <dgm:spPr/>
    </dgm:pt>
    <dgm:pt modelId="{F7E8D153-4B7E-C749-9B56-322CA14EBFE8}" type="pres">
      <dgm:prSet presAssocID="{D914C77F-40EB-472A-80B9-AFB491BCE1BE}" presName="tx1" presStyleLbl="revTx" presStyleIdx="0" presStyleCnt="8"/>
      <dgm:spPr/>
    </dgm:pt>
    <dgm:pt modelId="{C20A1665-4FFC-9C48-92C5-FC4E3B1A3C54}" type="pres">
      <dgm:prSet presAssocID="{D914C77F-40EB-472A-80B9-AFB491BCE1BE}" presName="vert1" presStyleCnt="0"/>
      <dgm:spPr/>
    </dgm:pt>
    <dgm:pt modelId="{04EFC7A6-BBD8-674D-8E82-D18ABD6BF143}" type="pres">
      <dgm:prSet presAssocID="{7063CBF4-F62D-44F7-B684-8EB770D6A41D}" presName="thickLine" presStyleLbl="alignNode1" presStyleIdx="1" presStyleCnt="8"/>
      <dgm:spPr/>
    </dgm:pt>
    <dgm:pt modelId="{4408CD0F-07DE-0142-9668-6D53A180C94E}" type="pres">
      <dgm:prSet presAssocID="{7063CBF4-F62D-44F7-B684-8EB770D6A41D}" presName="horz1" presStyleCnt="0"/>
      <dgm:spPr/>
    </dgm:pt>
    <dgm:pt modelId="{75ED6D85-AF14-3B48-97FA-C64E8AE19FCF}" type="pres">
      <dgm:prSet presAssocID="{7063CBF4-F62D-44F7-B684-8EB770D6A41D}" presName="tx1" presStyleLbl="revTx" presStyleIdx="1" presStyleCnt="8"/>
      <dgm:spPr/>
    </dgm:pt>
    <dgm:pt modelId="{19F546AC-4ECF-A54A-9828-07002F8B01D5}" type="pres">
      <dgm:prSet presAssocID="{7063CBF4-F62D-44F7-B684-8EB770D6A41D}" presName="vert1" presStyleCnt="0"/>
      <dgm:spPr/>
    </dgm:pt>
    <dgm:pt modelId="{D6FE5789-B978-9A4E-86EB-88B1938BD75B}" type="pres">
      <dgm:prSet presAssocID="{29DD9F50-93DF-4697-AF98-7369D8630323}" presName="thickLine" presStyleLbl="alignNode1" presStyleIdx="2" presStyleCnt="8"/>
      <dgm:spPr/>
    </dgm:pt>
    <dgm:pt modelId="{40CAF43B-F8C9-B240-A409-94AE8652AD09}" type="pres">
      <dgm:prSet presAssocID="{29DD9F50-93DF-4697-AF98-7369D8630323}" presName="horz1" presStyleCnt="0"/>
      <dgm:spPr/>
    </dgm:pt>
    <dgm:pt modelId="{CC5ABD32-D31C-ED4B-929F-70F39C9120D0}" type="pres">
      <dgm:prSet presAssocID="{29DD9F50-93DF-4697-AF98-7369D8630323}" presName="tx1" presStyleLbl="revTx" presStyleIdx="2" presStyleCnt="8"/>
      <dgm:spPr/>
    </dgm:pt>
    <dgm:pt modelId="{8C39EDFC-F2DA-0A4D-BB16-60EFF489E0E0}" type="pres">
      <dgm:prSet presAssocID="{29DD9F50-93DF-4697-AF98-7369D8630323}" presName="vert1" presStyleCnt="0"/>
      <dgm:spPr/>
    </dgm:pt>
    <dgm:pt modelId="{B6A2DEF9-866C-7B4A-9E52-AF1797519E7C}" type="pres">
      <dgm:prSet presAssocID="{AF64CD68-0EED-42CE-8359-2778CC02F58C}" presName="thickLine" presStyleLbl="alignNode1" presStyleIdx="3" presStyleCnt="8"/>
      <dgm:spPr/>
    </dgm:pt>
    <dgm:pt modelId="{FC69BA9E-2945-334D-B19D-339AE4835D4F}" type="pres">
      <dgm:prSet presAssocID="{AF64CD68-0EED-42CE-8359-2778CC02F58C}" presName="horz1" presStyleCnt="0"/>
      <dgm:spPr/>
    </dgm:pt>
    <dgm:pt modelId="{85969052-34F4-DF41-AC10-A728C65D3D5E}" type="pres">
      <dgm:prSet presAssocID="{AF64CD68-0EED-42CE-8359-2778CC02F58C}" presName="tx1" presStyleLbl="revTx" presStyleIdx="3" presStyleCnt="8"/>
      <dgm:spPr/>
    </dgm:pt>
    <dgm:pt modelId="{020CCFDE-F9BE-2E45-82DD-AE568873FAE7}" type="pres">
      <dgm:prSet presAssocID="{AF64CD68-0EED-42CE-8359-2778CC02F58C}" presName="vert1" presStyleCnt="0"/>
      <dgm:spPr/>
    </dgm:pt>
    <dgm:pt modelId="{C9E0B521-E124-F340-ACAE-B5C9F175784F}" type="pres">
      <dgm:prSet presAssocID="{A793835C-53D9-4C02-B282-46338E47E4D1}" presName="thickLine" presStyleLbl="alignNode1" presStyleIdx="4" presStyleCnt="8"/>
      <dgm:spPr/>
    </dgm:pt>
    <dgm:pt modelId="{3992AC29-1309-BC49-9A40-797E2274B261}" type="pres">
      <dgm:prSet presAssocID="{A793835C-53D9-4C02-B282-46338E47E4D1}" presName="horz1" presStyleCnt="0"/>
      <dgm:spPr/>
    </dgm:pt>
    <dgm:pt modelId="{B02F515D-C149-9D47-8CBA-30C8C250F6F4}" type="pres">
      <dgm:prSet presAssocID="{A793835C-53D9-4C02-B282-46338E47E4D1}" presName="tx1" presStyleLbl="revTx" presStyleIdx="4" presStyleCnt="8"/>
      <dgm:spPr/>
    </dgm:pt>
    <dgm:pt modelId="{7AE6CF0E-1571-FA4C-9167-365A0E0FE4FE}" type="pres">
      <dgm:prSet presAssocID="{A793835C-53D9-4C02-B282-46338E47E4D1}" presName="vert1" presStyleCnt="0"/>
      <dgm:spPr/>
    </dgm:pt>
    <dgm:pt modelId="{FDBB8812-94EF-6D4C-9F45-BC51430DE821}" type="pres">
      <dgm:prSet presAssocID="{C6658728-4C7B-413A-8F86-DD4C718C0743}" presName="thickLine" presStyleLbl="alignNode1" presStyleIdx="5" presStyleCnt="8"/>
      <dgm:spPr/>
    </dgm:pt>
    <dgm:pt modelId="{276FD6E7-ADB0-FE47-870C-C3621870F464}" type="pres">
      <dgm:prSet presAssocID="{C6658728-4C7B-413A-8F86-DD4C718C0743}" presName="horz1" presStyleCnt="0"/>
      <dgm:spPr/>
    </dgm:pt>
    <dgm:pt modelId="{822E758D-9E5A-DE4F-88EE-9CE4DB6F60DC}" type="pres">
      <dgm:prSet presAssocID="{C6658728-4C7B-413A-8F86-DD4C718C0743}" presName="tx1" presStyleLbl="revTx" presStyleIdx="5" presStyleCnt="8"/>
      <dgm:spPr/>
    </dgm:pt>
    <dgm:pt modelId="{F0FEAA2A-9BA8-554C-9903-92C1A8D07DA0}" type="pres">
      <dgm:prSet presAssocID="{C6658728-4C7B-413A-8F86-DD4C718C0743}" presName="vert1" presStyleCnt="0"/>
      <dgm:spPr/>
    </dgm:pt>
    <dgm:pt modelId="{72014BE0-66B2-2F42-9340-09E2B12F987F}" type="pres">
      <dgm:prSet presAssocID="{76BB5E24-FEE2-4531-B9A4-AACE9D0F090D}" presName="thickLine" presStyleLbl="alignNode1" presStyleIdx="6" presStyleCnt="8"/>
      <dgm:spPr/>
    </dgm:pt>
    <dgm:pt modelId="{9928B103-503E-3F48-BAA2-C1E7BD4CDAA1}" type="pres">
      <dgm:prSet presAssocID="{76BB5E24-FEE2-4531-B9A4-AACE9D0F090D}" presName="horz1" presStyleCnt="0"/>
      <dgm:spPr/>
    </dgm:pt>
    <dgm:pt modelId="{FBF4E524-0C6E-444B-9211-A2091911A205}" type="pres">
      <dgm:prSet presAssocID="{76BB5E24-FEE2-4531-B9A4-AACE9D0F090D}" presName="tx1" presStyleLbl="revTx" presStyleIdx="6" presStyleCnt="8"/>
      <dgm:spPr/>
    </dgm:pt>
    <dgm:pt modelId="{2515CFEE-6BE8-D149-87F5-16142337D5BE}" type="pres">
      <dgm:prSet presAssocID="{76BB5E24-FEE2-4531-B9A4-AACE9D0F090D}" presName="vert1" presStyleCnt="0"/>
      <dgm:spPr/>
    </dgm:pt>
    <dgm:pt modelId="{5A94CFF4-DAAD-3D40-9498-37AE270080EE}" type="pres">
      <dgm:prSet presAssocID="{FDF80BA2-BB3A-49FE-845E-0D291EC1CED1}" presName="thickLine" presStyleLbl="alignNode1" presStyleIdx="7" presStyleCnt="8"/>
      <dgm:spPr/>
    </dgm:pt>
    <dgm:pt modelId="{F8492AA6-DA0C-E841-A468-0214A775F773}" type="pres">
      <dgm:prSet presAssocID="{FDF80BA2-BB3A-49FE-845E-0D291EC1CED1}" presName="horz1" presStyleCnt="0"/>
      <dgm:spPr/>
    </dgm:pt>
    <dgm:pt modelId="{518E973B-E568-9047-A02C-652E2A2EAEBA}" type="pres">
      <dgm:prSet presAssocID="{FDF80BA2-BB3A-49FE-845E-0D291EC1CED1}" presName="tx1" presStyleLbl="revTx" presStyleIdx="7" presStyleCnt="8"/>
      <dgm:spPr/>
    </dgm:pt>
    <dgm:pt modelId="{FC37D9C0-8C78-564A-B749-8E30EED5C332}" type="pres">
      <dgm:prSet presAssocID="{FDF80BA2-BB3A-49FE-845E-0D291EC1CED1}" presName="vert1" presStyleCnt="0"/>
      <dgm:spPr/>
    </dgm:pt>
  </dgm:ptLst>
  <dgm:cxnLst>
    <dgm:cxn modelId="{BDD69B06-719C-42BC-BC8A-2AA52D575625}" srcId="{BDFB74B3-3FEF-4C54-860C-D6B1E9CFAA9F}" destId="{29DD9F50-93DF-4697-AF98-7369D8630323}" srcOrd="2" destOrd="0" parTransId="{7DBCA2AA-2CBA-4231-BB01-DDEDEB6A9A04}" sibTransId="{E8511D00-07D9-4F73-84EA-CF0E4F3D2C69}"/>
    <dgm:cxn modelId="{1671F10F-8C31-FC4F-96D7-38BAF72902DF}" type="presOf" srcId="{D914C77F-40EB-472A-80B9-AFB491BCE1BE}" destId="{F7E8D153-4B7E-C749-9B56-322CA14EBFE8}" srcOrd="0" destOrd="0" presId="urn:microsoft.com/office/officeart/2008/layout/LinedList"/>
    <dgm:cxn modelId="{6BC89011-144A-0340-8547-9AC1F3D0A357}" type="presOf" srcId="{A793835C-53D9-4C02-B282-46338E47E4D1}" destId="{B02F515D-C149-9D47-8CBA-30C8C250F6F4}" srcOrd="0" destOrd="0" presId="urn:microsoft.com/office/officeart/2008/layout/LinedList"/>
    <dgm:cxn modelId="{9845471E-15B1-4E47-B4F7-32AA4055F521}" type="presOf" srcId="{76BB5E24-FEE2-4531-B9A4-AACE9D0F090D}" destId="{FBF4E524-0C6E-444B-9211-A2091911A205}" srcOrd="0" destOrd="0" presId="urn:microsoft.com/office/officeart/2008/layout/LinedList"/>
    <dgm:cxn modelId="{EF1AF21F-1527-9A48-9229-97290C124AB2}" type="presOf" srcId="{29DD9F50-93DF-4697-AF98-7369D8630323}" destId="{CC5ABD32-D31C-ED4B-929F-70F39C9120D0}" srcOrd="0" destOrd="0" presId="urn:microsoft.com/office/officeart/2008/layout/LinedList"/>
    <dgm:cxn modelId="{A8F6236F-2F92-44C9-A465-D9546C658896}" srcId="{BDFB74B3-3FEF-4C54-860C-D6B1E9CFAA9F}" destId="{D914C77F-40EB-472A-80B9-AFB491BCE1BE}" srcOrd="0" destOrd="0" parTransId="{A3226BAC-865D-44C9-9674-98C4E4F3431D}" sibTransId="{E5CBBDE2-00B0-411B-976C-2E1467E647DB}"/>
    <dgm:cxn modelId="{EE43AA6F-8BD0-499D-B730-C8F8CA5430D3}" srcId="{BDFB74B3-3FEF-4C54-860C-D6B1E9CFAA9F}" destId="{C6658728-4C7B-413A-8F86-DD4C718C0743}" srcOrd="5" destOrd="0" parTransId="{77A6F743-D974-48BB-9CD4-06629CC62762}" sibTransId="{C32DA88C-4DC6-42A3-AE3B-45AB75B7B176}"/>
    <dgm:cxn modelId="{3663CE72-A1E0-334B-A0D5-4197129C8E40}" type="presOf" srcId="{7063CBF4-F62D-44F7-B684-8EB770D6A41D}" destId="{75ED6D85-AF14-3B48-97FA-C64E8AE19FCF}" srcOrd="0" destOrd="0" presId="urn:microsoft.com/office/officeart/2008/layout/LinedList"/>
    <dgm:cxn modelId="{CE02A387-299E-4446-B038-3B47088162F5}" srcId="{BDFB74B3-3FEF-4C54-860C-D6B1E9CFAA9F}" destId="{7063CBF4-F62D-44F7-B684-8EB770D6A41D}" srcOrd="1" destOrd="0" parTransId="{EBF22C1D-56EE-4891-BD4D-F4E70CE033A6}" sibTransId="{E879C388-E58D-4FCD-BBCB-527927851D9A}"/>
    <dgm:cxn modelId="{15EEDFA0-E628-144D-9958-7E7588B4CAC6}" type="presOf" srcId="{AF64CD68-0EED-42CE-8359-2778CC02F58C}" destId="{85969052-34F4-DF41-AC10-A728C65D3D5E}" srcOrd="0" destOrd="0" presId="urn:microsoft.com/office/officeart/2008/layout/LinedList"/>
    <dgm:cxn modelId="{57A1D6A3-6527-4A7D-9FF8-9CFA94C53610}" srcId="{BDFB74B3-3FEF-4C54-860C-D6B1E9CFAA9F}" destId="{76BB5E24-FEE2-4531-B9A4-AACE9D0F090D}" srcOrd="6" destOrd="0" parTransId="{C96AD462-FC77-4976-A40F-B9ED47A5854F}" sibTransId="{C7F93EC5-9E43-4AC2-AC90-F9031DE6AC13}"/>
    <dgm:cxn modelId="{EA0D72A4-9EA3-4C34-98EC-96B80850DF45}" srcId="{BDFB74B3-3FEF-4C54-860C-D6B1E9CFAA9F}" destId="{FDF80BA2-BB3A-49FE-845E-0D291EC1CED1}" srcOrd="7" destOrd="0" parTransId="{97FAC257-48E9-488F-B6E5-3C44131B423A}" sibTransId="{F9C05932-3A87-481F-A1F2-0BB167138AFC}"/>
    <dgm:cxn modelId="{88B737A9-221E-C341-B1B9-38D146748AC9}" type="presOf" srcId="{FDF80BA2-BB3A-49FE-845E-0D291EC1CED1}" destId="{518E973B-E568-9047-A02C-652E2A2EAEBA}" srcOrd="0" destOrd="0" presId="urn:microsoft.com/office/officeart/2008/layout/LinedList"/>
    <dgm:cxn modelId="{AEDFD8B0-DA7A-0B48-8FE4-CB0D066928E4}" type="presOf" srcId="{BDFB74B3-3FEF-4C54-860C-D6B1E9CFAA9F}" destId="{1EE34637-CFAD-BD4D-8F10-97D4251C53CE}" srcOrd="0" destOrd="0" presId="urn:microsoft.com/office/officeart/2008/layout/LinedList"/>
    <dgm:cxn modelId="{58DCAAB2-C5ED-044A-BCFD-AF8B116B6B37}" type="presOf" srcId="{C6658728-4C7B-413A-8F86-DD4C718C0743}" destId="{822E758D-9E5A-DE4F-88EE-9CE4DB6F60DC}" srcOrd="0" destOrd="0" presId="urn:microsoft.com/office/officeart/2008/layout/LinedList"/>
    <dgm:cxn modelId="{849D2CFA-D15D-47F8-9BD1-ED0E6ECD4A85}" srcId="{BDFB74B3-3FEF-4C54-860C-D6B1E9CFAA9F}" destId="{A793835C-53D9-4C02-B282-46338E47E4D1}" srcOrd="4" destOrd="0" parTransId="{CA8CA92E-29BB-4399-9EBD-594585F0A15A}" sibTransId="{22B1A012-156A-4E32-98DB-BA2631C6E5E7}"/>
    <dgm:cxn modelId="{0D7A22FD-96EA-40B0-99BA-36E5B5146B7C}" srcId="{BDFB74B3-3FEF-4C54-860C-D6B1E9CFAA9F}" destId="{AF64CD68-0EED-42CE-8359-2778CC02F58C}" srcOrd="3" destOrd="0" parTransId="{3A97FAB4-3E36-4868-ADB3-C03D6A7064FC}" sibTransId="{FDB9CF42-28B4-41DC-893A-8BA750FEBAEF}"/>
    <dgm:cxn modelId="{05EE5BA3-A924-3F42-8FF6-6FDEDDD58A25}" type="presParOf" srcId="{1EE34637-CFAD-BD4D-8F10-97D4251C53CE}" destId="{C10759F2-F71B-0247-A11E-E66FEA50859E}" srcOrd="0" destOrd="0" presId="urn:microsoft.com/office/officeart/2008/layout/LinedList"/>
    <dgm:cxn modelId="{999FFDF0-193C-E147-91C4-C46DD4B22308}" type="presParOf" srcId="{1EE34637-CFAD-BD4D-8F10-97D4251C53CE}" destId="{259E6E9A-D958-404A-93D2-5D65C34E8AC7}" srcOrd="1" destOrd="0" presId="urn:microsoft.com/office/officeart/2008/layout/LinedList"/>
    <dgm:cxn modelId="{16AAD7CB-6534-934D-B950-653FB79BCB80}" type="presParOf" srcId="{259E6E9A-D958-404A-93D2-5D65C34E8AC7}" destId="{F7E8D153-4B7E-C749-9B56-322CA14EBFE8}" srcOrd="0" destOrd="0" presId="urn:microsoft.com/office/officeart/2008/layout/LinedList"/>
    <dgm:cxn modelId="{D96D5711-2177-AA4C-A7FB-C43EBEF4C100}" type="presParOf" srcId="{259E6E9A-D958-404A-93D2-5D65C34E8AC7}" destId="{C20A1665-4FFC-9C48-92C5-FC4E3B1A3C54}" srcOrd="1" destOrd="0" presId="urn:microsoft.com/office/officeart/2008/layout/LinedList"/>
    <dgm:cxn modelId="{9596B3C9-4F6B-1F4F-8314-C82CA828E56F}" type="presParOf" srcId="{1EE34637-CFAD-BD4D-8F10-97D4251C53CE}" destId="{04EFC7A6-BBD8-674D-8E82-D18ABD6BF143}" srcOrd="2" destOrd="0" presId="urn:microsoft.com/office/officeart/2008/layout/LinedList"/>
    <dgm:cxn modelId="{ECA4F0FE-250A-9B47-86EA-4EE00C6A0D53}" type="presParOf" srcId="{1EE34637-CFAD-BD4D-8F10-97D4251C53CE}" destId="{4408CD0F-07DE-0142-9668-6D53A180C94E}" srcOrd="3" destOrd="0" presId="urn:microsoft.com/office/officeart/2008/layout/LinedList"/>
    <dgm:cxn modelId="{9823B879-2BB6-E446-AAB9-7F65DB2299BD}" type="presParOf" srcId="{4408CD0F-07DE-0142-9668-6D53A180C94E}" destId="{75ED6D85-AF14-3B48-97FA-C64E8AE19FCF}" srcOrd="0" destOrd="0" presId="urn:microsoft.com/office/officeart/2008/layout/LinedList"/>
    <dgm:cxn modelId="{51A21DCB-968B-F849-BDF9-6DB5637E5251}" type="presParOf" srcId="{4408CD0F-07DE-0142-9668-6D53A180C94E}" destId="{19F546AC-4ECF-A54A-9828-07002F8B01D5}" srcOrd="1" destOrd="0" presId="urn:microsoft.com/office/officeart/2008/layout/LinedList"/>
    <dgm:cxn modelId="{6A312A92-8CF4-6A44-AE03-FD1C30DACE1F}" type="presParOf" srcId="{1EE34637-CFAD-BD4D-8F10-97D4251C53CE}" destId="{D6FE5789-B978-9A4E-86EB-88B1938BD75B}" srcOrd="4" destOrd="0" presId="urn:microsoft.com/office/officeart/2008/layout/LinedList"/>
    <dgm:cxn modelId="{82DE908B-A6B5-3140-B932-6382606CBAC5}" type="presParOf" srcId="{1EE34637-CFAD-BD4D-8F10-97D4251C53CE}" destId="{40CAF43B-F8C9-B240-A409-94AE8652AD09}" srcOrd="5" destOrd="0" presId="urn:microsoft.com/office/officeart/2008/layout/LinedList"/>
    <dgm:cxn modelId="{8D87AF5F-C8C3-2E44-8962-FAD75A6F3FCA}" type="presParOf" srcId="{40CAF43B-F8C9-B240-A409-94AE8652AD09}" destId="{CC5ABD32-D31C-ED4B-929F-70F39C9120D0}" srcOrd="0" destOrd="0" presId="urn:microsoft.com/office/officeart/2008/layout/LinedList"/>
    <dgm:cxn modelId="{791F2FA4-D8D6-FD40-BD56-CEF6E408EAEA}" type="presParOf" srcId="{40CAF43B-F8C9-B240-A409-94AE8652AD09}" destId="{8C39EDFC-F2DA-0A4D-BB16-60EFF489E0E0}" srcOrd="1" destOrd="0" presId="urn:microsoft.com/office/officeart/2008/layout/LinedList"/>
    <dgm:cxn modelId="{F07EB836-D296-A846-8D8D-F36AB69E9FD8}" type="presParOf" srcId="{1EE34637-CFAD-BD4D-8F10-97D4251C53CE}" destId="{B6A2DEF9-866C-7B4A-9E52-AF1797519E7C}" srcOrd="6" destOrd="0" presId="urn:microsoft.com/office/officeart/2008/layout/LinedList"/>
    <dgm:cxn modelId="{38FD494D-F92E-B042-ADB6-CAE0D284BAC0}" type="presParOf" srcId="{1EE34637-CFAD-BD4D-8F10-97D4251C53CE}" destId="{FC69BA9E-2945-334D-B19D-339AE4835D4F}" srcOrd="7" destOrd="0" presId="urn:microsoft.com/office/officeart/2008/layout/LinedList"/>
    <dgm:cxn modelId="{3B07193C-C8CC-4D43-AD05-4810ACBBA37E}" type="presParOf" srcId="{FC69BA9E-2945-334D-B19D-339AE4835D4F}" destId="{85969052-34F4-DF41-AC10-A728C65D3D5E}" srcOrd="0" destOrd="0" presId="urn:microsoft.com/office/officeart/2008/layout/LinedList"/>
    <dgm:cxn modelId="{7A71931D-87ED-5B43-AC92-96941D592221}" type="presParOf" srcId="{FC69BA9E-2945-334D-B19D-339AE4835D4F}" destId="{020CCFDE-F9BE-2E45-82DD-AE568873FAE7}" srcOrd="1" destOrd="0" presId="urn:microsoft.com/office/officeart/2008/layout/LinedList"/>
    <dgm:cxn modelId="{F47B8626-19F0-C84E-9990-916D97F0DC65}" type="presParOf" srcId="{1EE34637-CFAD-BD4D-8F10-97D4251C53CE}" destId="{C9E0B521-E124-F340-ACAE-B5C9F175784F}" srcOrd="8" destOrd="0" presId="urn:microsoft.com/office/officeart/2008/layout/LinedList"/>
    <dgm:cxn modelId="{FDAA90E1-A78B-E641-85F0-98F7328E1D89}" type="presParOf" srcId="{1EE34637-CFAD-BD4D-8F10-97D4251C53CE}" destId="{3992AC29-1309-BC49-9A40-797E2274B261}" srcOrd="9" destOrd="0" presId="urn:microsoft.com/office/officeart/2008/layout/LinedList"/>
    <dgm:cxn modelId="{7A59FD3E-AB5A-C143-9B72-5DCFE21B4856}" type="presParOf" srcId="{3992AC29-1309-BC49-9A40-797E2274B261}" destId="{B02F515D-C149-9D47-8CBA-30C8C250F6F4}" srcOrd="0" destOrd="0" presId="urn:microsoft.com/office/officeart/2008/layout/LinedList"/>
    <dgm:cxn modelId="{FB96B83C-976E-1B4E-BF31-B8DCB33D9D7F}" type="presParOf" srcId="{3992AC29-1309-BC49-9A40-797E2274B261}" destId="{7AE6CF0E-1571-FA4C-9167-365A0E0FE4FE}" srcOrd="1" destOrd="0" presId="urn:microsoft.com/office/officeart/2008/layout/LinedList"/>
    <dgm:cxn modelId="{9DB29124-29AA-1640-A6A4-F3EB5987E162}" type="presParOf" srcId="{1EE34637-CFAD-BD4D-8F10-97D4251C53CE}" destId="{FDBB8812-94EF-6D4C-9F45-BC51430DE821}" srcOrd="10" destOrd="0" presId="urn:microsoft.com/office/officeart/2008/layout/LinedList"/>
    <dgm:cxn modelId="{53CE79AB-10BE-014E-AE1A-F38DCD7D4C45}" type="presParOf" srcId="{1EE34637-CFAD-BD4D-8F10-97D4251C53CE}" destId="{276FD6E7-ADB0-FE47-870C-C3621870F464}" srcOrd="11" destOrd="0" presId="urn:microsoft.com/office/officeart/2008/layout/LinedList"/>
    <dgm:cxn modelId="{A636B8BD-575C-CE44-8ADC-68775ED0F284}" type="presParOf" srcId="{276FD6E7-ADB0-FE47-870C-C3621870F464}" destId="{822E758D-9E5A-DE4F-88EE-9CE4DB6F60DC}" srcOrd="0" destOrd="0" presId="urn:microsoft.com/office/officeart/2008/layout/LinedList"/>
    <dgm:cxn modelId="{AEE63C0C-3031-314D-B16B-28E5EC505EC5}" type="presParOf" srcId="{276FD6E7-ADB0-FE47-870C-C3621870F464}" destId="{F0FEAA2A-9BA8-554C-9903-92C1A8D07DA0}" srcOrd="1" destOrd="0" presId="urn:microsoft.com/office/officeart/2008/layout/LinedList"/>
    <dgm:cxn modelId="{1212651A-91B1-4847-8BDF-3E6E431BF163}" type="presParOf" srcId="{1EE34637-CFAD-BD4D-8F10-97D4251C53CE}" destId="{72014BE0-66B2-2F42-9340-09E2B12F987F}" srcOrd="12" destOrd="0" presId="urn:microsoft.com/office/officeart/2008/layout/LinedList"/>
    <dgm:cxn modelId="{22BEA8DD-D60B-A647-8AB2-C7373266B256}" type="presParOf" srcId="{1EE34637-CFAD-BD4D-8F10-97D4251C53CE}" destId="{9928B103-503E-3F48-BAA2-C1E7BD4CDAA1}" srcOrd="13" destOrd="0" presId="urn:microsoft.com/office/officeart/2008/layout/LinedList"/>
    <dgm:cxn modelId="{D1A81427-96F8-E44A-B55F-A566E5BADBB7}" type="presParOf" srcId="{9928B103-503E-3F48-BAA2-C1E7BD4CDAA1}" destId="{FBF4E524-0C6E-444B-9211-A2091911A205}" srcOrd="0" destOrd="0" presId="urn:microsoft.com/office/officeart/2008/layout/LinedList"/>
    <dgm:cxn modelId="{28672B1C-63CF-B44A-8BA2-273E9F65570E}" type="presParOf" srcId="{9928B103-503E-3F48-BAA2-C1E7BD4CDAA1}" destId="{2515CFEE-6BE8-D149-87F5-16142337D5BE}" srcOrd="1" destOrd="0" presId="urn:microsoft.com/office/officeart/2008/layout/LinedList"/>
    <dgm:cxn modelId="{4E848F6C-059E-314C-96FB-AA35043C44ED}" type="presParOf" srcId="{1EE34637-CFAD-BD4D-8F10-97D4251C53CE}" destId="{5A94CFF4-DAAD-3D40-9498-37AE270080EE}" srcOrd="14" destOrd="0" presId="urn:microsoft.com/office/officeart/2008/layout/LinedList"/>
    <dgm:cxn modelId="{26259470-0736-6E49-BF2E-45F30132B504}" type="presParOf" srcId="{1EE34637-CFAD-BD4D-8F10-97D4251C53CE}" destId="{F8492AA6-DA0C-E841-A468-0214A775F773}" srcOrd="15" destOrd="0" presId="urn:microsoft.com/office/officeart/2008/layout/LinedList"/>
    <dgm:cxn modelId="{EF21C20A-6FAC-474B-82E9-5CA702D4E52B}" type="presParOf" srcId="{F8492AA6-DA0C-E841-A468-0214A775F773}" destId="{518E973B-E568-9047-A02C-652E2A2EAEBA}" srcOrd="0" destOrd="0" presId="urn:microsoft.com/office/officeart/2008/layout/LinedList"/>
    <dgm:cxn modelId="{F35AEA15-E348-8142-95DB-B83E64557966}" type="presParOf" srcId="{F8492AA6-DA0C-E841-A468-0214A775F773}" destId="{FC37D9C0-8C78-564A-B749-8E30EED5C3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3C2B92-AD70-6F4B-BD6C-DA12B84F6094}" type="doc">
      <dgm:prSet loTypeId="urn:microsoft.com/office/officeart/2008/layout/VerticalCurvedList" loCatId="" qsTypeId="urn:microsoft.com/office/officeart/2005/8/quickstyle/simple2" qsCatId="simple" csTypeId="urn:microsoft.com/office/officeart/2005/8/colors/accent2_3" csCatId="accent2" phldr="1"/>
      <dgm:spPr/>
      <dgm:t>
        <a:bodyPr/>
        <a:lstStyle/>
        <a:p>
          <a:endParaRPr lang="en-GB"/>
        </a:p>
      </dgm:t>
    </dgm:pt>
    <dgm:pt modelId="{EF058AA7-B58E-EA46-B4FD-FB2B23A65FC0}">
      <dgm:prSet phldrT="[Text]"/>
      <dgm:spPr/>
      <dgm:t>
        <a:bodyPr/>
        <a:lstStyle/>
        <a:p>
          <a:r>
            <a:rPr lang="en-GB" dirty="0"/>
            <a:t>Scores with notated riffs either performed as written or not performed as written </a:t>
          </a:r>
        </a:p>
      </dgm:t>
    </dgm:pt>
    <dgm:pt modelId="{6C4F1107-3934-E645-BF7A-8673CE4031CB}" type="parTrans" cxnId="{48EE15B6-D5CF-544C-B17E-433C37B266AB}">
      <dgm:prSet/>
      <dgm:spPr/>
      <dgm:t>
        <a:bodyPr/>
        <a:lstStyle/>
        <a:p>
          <a:endParaRPr lang="en-GB"/>
        </a:p>
      </dgm:t>
    </dgm:pt>
    <dgm:pt modelId="{9F235CE6-426F-C741-A002-602CC33F52F8}" type="sibTrans" cxnId="{48EE15B6-D5CF-544C-B17E-433C37B266AB}">
      <dgm:prSet/>
      <dgm:spPr/>
      <dgm:t>
        <a:bodyPr/>
        <a:lstStyle/>
        <a:p>
          <a:endParaRPr lang="en-GB"/>
        </a:p>
      </dgm:t>
    </dgm:pt>
    <dgm:pt modelId="{F29829D3-3A4C-5448-BB56-744B3C0A4542}">
      <dgm:prSet phldrT="[Text]"/>
      <dgm:spPr/>
      <dgm:t>
        <a:bodyPr/>
        <a:lstStyle/>
        <a:p>
          <a:r>
            <a:rPr lang="en-GB" dirty="0"/>
            <a:t>Cast recordings featuring riffs that are not indicated in the score </a:t>
          </a:r>
        </a:p>
      </dgm:t>
    </dgm:pt>
    <dgm:pt modelId="{FEF65496-B3AB-9641-9A3D-FEB860FF04A8}" type="parTrans" cxnId="{94252C1C-96CC-7C48-B229-7654D5828273}">
      <dgm:prSet/>
      <dgm:spPr/>
      <dgm:t>
        <a:bodyPr/>
        <a:lstStyle/>
        <a:p>
          <a:endParaRPr lang="en-GB"/>
        </a:p>
      </dgm:t>
    </dgm:pt>
    <dgm:pt modelId="{9C62E1A6-B8D7-634C-915E-9BDFF04097FC}" type="sibTrans" cxnId="{94252C1C-96CC-7C48-B229-7654D5828273}">
      <dgm:prSet/>
      <dgm:spPr/>
      <dgm:t>
        <a:bodyPr/>
        <a:lstStyle/>
        <a:p>
          <a:endParaRPr lang="en-GB"/>
        </a:p>
      </dgm:t>
    </dgm:pt>
    <dgm:pt modelId="{255A284E-5B9B-EF42-B2D9-C55814EEC5B4}">
      <dgm:prSet phldrT="[Text]"/>
      <dgm:spPr/>
      <dgm:t>
        <a:bodyPr/>
        <a:lstStyle/>
        <a:p>
          <a:r>
            <a:rPr lang="en-GB" dirty="0"/>
            <a:t>Published material and updated conductors scores that transcribe performers’ riffs </a:t>
          </a:r>
        </a:p>
      </dgm:t>
    </dgm:pt>
    <dgm:pt modelId="{BE1F1B30-685A-D040-9AB8-8B9E739D5823}" type="parTrans" cxnId="{1737A97F-18E3-A644-AC08-CE71FB517C5C}">
      <dgm:prSet/>
      <dgm:spPr/>
      <dgm:t>
        <a:bodyPr/>
        <a:lstStyle/>
        <a:p>
          <a:endParaRPr lang="en-GB"/>
        </a:p>
      </dgm:t>
    </dgm:pt>
    <dgm:pt modelId="{7A5CC7A4-E4B7-4548-8AD6-88EF9844940E}" type="sibTrans" cxnId="{1737A97F-18E3-A644-AC08-CE71FB517C5C}">
      <dgm:prSet/>
      <dgm:spPr/>
      <dgm:t>
        <a:bodyPr/>
        <a:lstStyle/>
        <a:p>
          <a:endParaRPr lang="en-GB"/>
        </a:p>
      </dgm:t>
    </dgm:pt>
    <dgm:pt modelId="{12E63CEE-CC47-B245-913D-8C2F783527BF}">
      <dgm:prSet/>
      <dgm:spPr/>
      <dgm:t>
        <a:bodyPr/>
        <a:lstStyle/>
        <a:p>
          <a:r>
            <a:rPr lang="en-GB" dirty="0"/>
            <a:t>Scores with performance directions for </a:t>
          </a:r>
          <a:r>
            <a:rPr lang="en-GB" i="1" dirty="0"/>
            <a:t>ad libs or riffs </a:t>
          </a:r>
          <a:endParaRPr lang="en-GB" dirty="0"/>
        </a:p>
      </dgm:t>
    </dgm:pt>
    <dgm:pt modelId="{F9F023D1-FA21-9A4D-A622-BFAE3D1F65AD}" type="parTrans" cxnId="{1B6F3E2A-4E8C-0148-AE12-0731FE9FB927}">
      <dgm:prSet/>
      <dgm:spPr/>
      <dgm:t>
        <a:bodyPr/>
        <a:lstStyle/>
        <a:p>
          <a:endParaRPr lang="en-GB"/>
        </a:p>
      </dgm:t>
    </dgm:pt>
    <dgm:pt modelId="{EA5B2FF2-F4A2-2C44-9319-D4BF558578EF}" type="sibTrans" cxnId="{1B6F3E2A-4E8C-0148-AE12-0731FE9FB927}">
      <dgm:prSet/>
      <dgm:spPr/>
      <dgm:t>
        <a:bodyPr/>
        <a:lstStyle/>
        <a:p>
          <a:endParaRPr lang="en-GB"/>
        </a:p>
      </dgm:t>
    </dgm:pt>
    <dgm:pt modelId="{CFC3BF2D-094B-B947-A757-B0C69CEA8A38}" type="pres">
      <dgm:prSet presAssocID="{423C2B92-AD70-6F4B-BD6C-DA12B84F6094}" presName="Name0" presStyleCnt="0">
        <dgm:presLayoutVars>
          <dgm:chMax val="7"/>
          <dgm:chPref val="7"/>
          <dgm:dir/>
        </dgm:presLayoutVars>
      </dgm:prSet>
      <dgm:spPr/>
    </dgm:pt>
    <dgm:pt modelId="{451BB9C0-FFD4-9D41-96E9-ACE90FA80EE9}" type="pres">
      <dgm:prSet presAssocID="{423C2B92-AD70-6F4B-BD6C-DA12B84F6094}" presName="Name1" presStyleCnt="0"/>
      <dgm:spPr/>
    </dgm:pt>
    <dgm:pt modelId="{380BE841-0B4F-E84D-BDB9-83F4E33CC9C4}" type="pres">
      <dgm:prSet presAssocID="{423C2B92-AD70-6F4B-BD6C-DA12B84F6094}" presName="cycle" presStyleCnt="0"/>
      <dgm:spPr/>
    </dgm:pt>
    <dgm:pt modelId="{49944115-145F-A941-8BCD-96BBB4190263}" type="pres">
      <dgm:prSet presAssocID="{423C2B92-AD70-6F4B-BD6C-DA12B84F6094}" presName="srcNode" presStyleLbl="node1" presStyleIdx="0" presStyleCnt="4"/>
      <dgm:spPr/>
    </dgm:pt>
    <dgm:pt modelId="{A83B25A3-7EE5-3D42-B0A9-8BC5DE82A77F}" type="pres">
      <dgm:prSet presAssocID="{423C2B92-AD70-6F4B-BD6C-DA12B84F6094}" presName="conn" presStyleLbl="parChTrans1D2" presStyleIdx="0" presStyleCnt="1"/>
      <dgm:spPr/>
    </dgm:pt>
    <dgm:pt modelId="{3EF10337-5BB1-2E4F-B474-C2095486ECD4}" type="pres">
      <dgm:prSet presAssocID="{423C2B92-AD70-6F4B-BD6C-DA12B84F6094}" presName="extraNode" presStyleLbl="node1" presStyleIdx="0" presStyleCnt="4"/>
      <dgm:spPr/>
    </dgm:pt>
    <dgm:pt modelId="{E3368CD4-E9B1-7846-8492-98FB4FAC3904}" type="pres">
      <dgm:prSet presAssocID="{423C2B92-AD70-6F4B-BD6C-DA12B84F6094}" presName="dstNode" presStyleLbl="node1" presStyleIdx="0" presStyleCnt="4"/>
      <dgm:spPr/>
    </dgm:pt>
    <dgm:pt modelId="{01180258-8BC1-B240-B14E-6B38A95D7AA7}" type="pres">
      <dgm:prSet presAssocID="{EF058AA7-B58E-EA46-B4FD-FB2B23A65FC0}" presName="text_1" presStyleLbl="node1" presStyleIdx="0" presStyleCnt="4" custScaleY="149983" custLinFactNeighborX="69" custLinFactNeighborY="-15187">
        <dgm:presLayoutVars>
          <dgm:bulletEnabled val="1"/>
        </dgm:presLayoutVars>
      </dgm:prSet>
      <dgm:spPr/>
    </dgm:pt>
    <dgm:pt modelId="{FE659DE2-139E-8141-8B77-9B48D4D1148F}" type="pres">
      <dgm:prSet presAssocID="{EF058AA7-B58E-EA46-B4FD-FB2B23A65FC0}" presName="accent_1" presStyleCnt="0"/>
      <dgm:spPr/>
    </dgm:pt>
    <dgm:pt modelId="{9D7F403E-381F-644E-AA7B-658738C1532A}" type="pres">
      <dgm:prSet presAssocID="{EF058AA7-B58E-EA46-B4FD-FB2B23A65FC0}" presName="accentRepeatNode" presStyleLbl="solidFgAcc1" presStyleIdx="0" presStyleCnt="4" custLinFactNeighborX="-9719" custLinFactNeighborY="-20151"/>
      <dgm:spPr/>
    </dgm:pt>
    <dgm:pt modelId="{1E8FC01D-9D24-2043-8E39-09D6A748E497}" type="pres">
      <dgm:prSet presAssocID="{12E63CEE-CC47-B245-913D-8C2F783527BF}" presName="text_2" presStyleLbl="node1" presStyleIdx="1" presStyleCnt="4" custScaleX="96465" custScaleY="117881">
        <dgm:presLayoutVars>
          <dgm:bulletEnabled val="1"/>
        </dgm:presLayoutVars>
      </dgm:prSet>
      <dgm:spPr/>
    </dgm:pt>
    <dgm:pt modelId="{153768BF-5DC3-AA41-83C5-34377080624D}" type="pres">
      <dgm:prSet presAssocID="{12E63CEE-CC47-B245-913D-8C2F783527BF}" presName="accent_2" presStyleCnt="0"/>
      <dgm:spPr/>
    </dgm:pt>
    <dgm:pt modelId="{363E424E-006F-3347-9731-1391FBDAE408}" type="pres">
      <dgm:prSet presAssocID="{12E63CEE-CC47-B245-913D-8C2F783527BF}" presName="accentRepeatNode" presStyleLbl="solidFgAcc1" presStyleIdx="1" presStyleCnt="4" custLinFactNeighborX="-3963" custLinFactNeighborY="-1685"/>
      <dgm:spPr/>
    </dgm:pt>
    <dgm:pt modelId="{D164DA58-03F1-BF46-AC2B-C0B3E5B68919}" type="pres">
      <dgm:prSet presAssocID="{F29829D3-3A4C-5448-BB56-744B3C0A4542}" presName="text_3" presStyleLbl="node1" presStyleIdx="2" presStyleCnt="4" custScaleY="139747" custLinFactNeighborX="1099" custLinFactNeighborY="5837">
        <dgm:presLayoutVars>
          <dgm:bulletEnabled val="1"/>
        </dgm:presLayoutVars>
      </dgm:prSet>
      <dgm:spPr/>
    </dgm:pt>
    <dgm:pt modelId="{329B3CFA-03F0-9247-B519-49961B4EC14A}" type="pres">
      <dgm:prSet presAssocID="{F29829D3-3A4C-5448-BB56-744B3C0A4542}" presName="accent_3" presStyleCnt="0"/>
      <dgm:spPr/>
    </dgm:pt>
    <dgm:pt modelId="{DF467C80-83DD-A54B-9EDE-7B2EFC0A5CF1}" type="pres">
      <dgm:prSet presAssocID="{F29829D3-3A4C-5448-BB56-744B3C0A4542}" presName="accentRepeatNode" presStyleLbl="solidFgAcc1" presStyleIdx="2" presStyleCnt="4"/>
      <dgm:spPr/>
    </dgm:pt>
    <dgm:pt modelId="{41BABC17-1080-F14D-9B02-07DF95FD3BED}" type="pres">
      <dgm:prSet presAssocID="{255A284E-5B9B-EF42-B2D9-C55814EEC5B4}" presName="text_4" presStyleLbl="node1" presStyleIdx="3" presStyleCnt="4" custScaleY="119855" custLinFactNeighborX="396" custLinFactNeighborY="40524">
        <dgm:presLayoutVars>
          <dgm:bulletEnabled val="1"/>
        </dgm:presLayoutVars>
      </dgm:prSet>
      <dgm:spPr/>
    </dgm:pt>
    <dgm:pt modelId="{560FF862-DA3D-044F-8BA2-AC8C7F45C75F}" type="pres">
      <dgm:prSet presAssocID="{255A284E-5B9B-EF42-B2D9-C55814EEC5B4}" presName="accent_4" presStyleCnt="0"/>
      <dgm:spPr/>
    </dgm:pt>
    <dgm:pt modelId="{C3E8C533-E337-AD44-B382-CE464B3A6C15}" type="pres">
      <dgm:prSet presAssocID="{255A284E-5B9B-EF42-B2D9-C55814EEC5B4}" presName="accentRepeatNode" presStyleLbl="solidFgAcc1" presStyleIdx="3" presStyleCnt="4" custLinFactNeighborX="-9719" custLinFactNeighborY="20881"/>
      <dgm:spPr/>
    </dgm:pt>
  </dgm:ptLst>
  <dgm:cxnLst>
    <dgm:cxn modelId="{87D17A16-AABD-F141-B37A-28CD0DAC83B8}" type="presOf" srcId="{255A284E-5B9B-EF42-B2D9-C55814EEC5B4}" destId="{41BABC17-1080-F14D-9B02-07DF95FD3BED}" srcOrd="0" destOrd="0" presId="urn:microsoft.com/office/officeart/2008/layout/VerticalCurvedList"/>
    <dgm:cxn modelId="{94252C1C-96CC-7C48-B229-7654D5828273}" srcId="{423C2B92-AD70-6F4B-BD6C-DA12B84F6094}" destId="{F29829D3-3A4C-5448-BB56-744B3C0A4542}" srcOrd="2" destOrd="0" parTransId="{FEF65496-B3AB-9641-9A3D-FEB860FF04A8}" sibTransId="{9C62E1A6-B8D7-634C-915E-9BDFF04097FC}"/>
    <dgm:cxn modelId="{44FFD628-FCDF-F440-A126-0B42F617B5A5}" type="presOf" srcId="{9F235CE6-426F-C741-A002-602CC33F52F8}" destId="{A83B25A3-7EE5-3D42-B0A9-8BC5DE82A77F}" srcOrd="0" destOrd="0" presId="urn:microsoft.com/office/officeart/2008/layout/VerticalCurvedList"/>
    <dgm:cxn modelId="{1B6F3E2A-4E8C-0148-AE12-0731FE9FB927}" srcId="{423C2B92-AD70-6F4B-BD6C-DA12B84F6094}" destId="{12E63CEE-CC47-B245-913D-8C2F783527BF}" srcOrd="1" destOrd="0" parTransId="{F9F023D1-FA21-9A4D-A622-BFAE3D1F65AD}" sibTransId="{EA5B2FF2-F4A2-2C44-9319-D4BF558578EF}"/>
    <dgm:cxn modelId="{A76E754C-82B2-EF4A-AD13-EB844E98718C}" type="presOf" srcId="{12E63CEE-CC47-B245-913D-8C2F783527BF}" destId="{1E8FC01D-9D24-2043-8E39-09D6A748E497}" srcOrd="0" destOrd="0" presId="urn:microsoft.com/office/officeart/2008/layout/VerticalCurvedList"/>
    <dgm:cxn modelId="{B0DAFE60-509F-0145-9CA0-9899B97B22D8}" type="presOf" srcId="{EF058AA7-B58E-EA46-B4FD-FB2B23A65FC0}" destId="{01180258-8BC1-B240-B14E-6B38A95D7AA7}" srcOrd="0" destOrd="0" presId="urn:microsoft.com/office/officeart/2008/layout/VerticalCurvedList"/>
    <dgm:cxn modelId="{1737A97F-18E3-A644-AC08-CE71FB517C5C}" srcId="{423C2B92-AD70-6F4B-BD6C-DA12B84F6094}" destId="{255A284E-5B9B-EF42-B2D9-C55814EEC5B4}" srcOrd="3" destOrd="0" parTransId="{BE1F1B30-685A-D040-9AB8-8B9E739D5823}" sibTransId="{7A5CC7A4-E4B7-4548-8AD6-88EF9844940E}"/>
    <dgm:cxn modelId="{4753629F-423B-204B-8515-795F4DAF1FFF}" type="presOf" srcId="{F29829D3-3A4C-5448-BB56-744B3C0A4542}" destId="{D164DA58-03F1-BF46-AC2B-C0B3E5B68919}" srcOrd="0" destOrd="0" presId="urn:microsoft.com/office/officeart/2008/layout/VerticalCurvedList"/>
    <dgm:cxn modelId="{48EE15B6-D5CF-544C-B17E-433C37B266AB}" srcId="{423C2B92-AD70-6F4B-BD6C-DA12B84F6094}" destId="{EF058AA7-B58E-EA46-B4FD-FB2B23A65FC0}" srcOrd="0" destOrd="0" parTransId="{6C4F1107-3934-E645-BF7A-8673CE4031CB}" sibTransId="{9F235CE6-426F-C741-A002-602CC33F52F8}"/>
    <dgm:cxn modelId="{7F03EFC9-BE8A-514C-8BAF-33B4A97DE357}" type="presOf" srcId="{423C2B92-AD70-6F4B-BD6C-DA12B84F6094}" destId="{CFC3BF2D-094B-B947-A757-B0C69CEA8A38}" srcOrd="0" destOrd="0" presId="urn:microsoft.com/office/officeart/2008/layout/VerticalCurvedList"/>
    <dgm:cxn modelId="{F915D616-0BF1-0640-B872-02B7D0E848A3}" type="presParOf" srcId="{CFC3BF2D-094B-B947-A757-B0C69CEA8A38}" destId="{451BB9C0-FFD4-9D41-96E9-ACE90FA80EE9}" srcOrd="0" destOrd="0" presId="urn:microsoft.com/office/officeart/2008/layout/VerticalCurvedList"/>
    <dgm:cxn modelId="{45EF98F1-28A7-7649-A6CF-23839D550FC9}" type="presParOf" srcId="{451BB9C0-FFD4-9D41-96E9-ACE90FA80EE9}" destId="{380BE841-0B4F-E84D-BDB9-83F4E33CC9C4}" srcOrd="0" destOrd="0" presId="urn:microsoft.com/office/officeart/2008/layout/VerticalCurvedList"/>
    <dgm:cxn modelId="{F92C6948-EA02-2F44-93A8-DDE89B5DC1F3}" type="presParOf" srcId="{380BE841-0B4F-E84D-BDB9-83F4E33CC9C4}" destId="{49944115-145F-A941-8BCD-96BBB4190263}" srcOrd="0" destOrd="0" presId="urn:microsoft.com/office/officeart/2008/layout/VerticalCurvedList"/>
    <dgm:cxn modelId="{60C3C4C0-E5EB-424D-AF87-72FD7D34251C}" type="presParOf" srcId="{380BE841-0B4F-E84D-BDB9-83F4E33CC9C4}" destId="{A83B25A3-7EE5-3D42-B0A9-8BC5DE82A77F}" srcOrd="1" destOrd="0" presId="urn:microsoft.com/office/officeart/2008/layout/VerticalCurvedList"/>
    <dgm:cxn modelId="{17119C68-1D67-474D-BA49-44D57B406D26}" type="presParOf" srcId="{380BE841-0B4F-E84D-BDB9-83F4E33CC9C4}" destId="{3EF10337-5BB1-2E4F-B474-C2095486ECD4}" srcOrd="2" destOrd="0" presId="urn:microsoft.com/office/officeart/2008/layout/VerticalCurvedList"/>
    <dgm:cxn modelId="{EB73F74B-76CE-AF49-9D91-F7977A950D6E}" type="presParOf" srcId="{380BE841-0B4F-E84D-BDB9-83F4E33CC9C4}" destId="{E3368CD4-E9B1-7846-8492-98FB4FAC3904}" srcOrd="3" destOrd="0" presId="urn:microsoft.com/office/officeart/2008/layout/VerticalCurvedList"/>
    <dgm:cxn modelId="{42FF27CB-C494-5547-9A1C-57090C1320C4}" type="presParOf" srcId="{451BB9C0-FFD4-9D41-96E9-ACE90FA80EE9}" destId="{01180258-8BC1-B240-B14E-6B38A95D7AA7}" srcOrd="1" destOrd="0" presId="urn:microsoft.com/office/officeart/2008/layout/VerticalCurvedList"/>
    <dgm:cxn modelId="{1AD3CE73-4218-724E-8114-AD7704F4D654}" type="presParOf" srcId="{451BB9C0-FFD4-9D41-96E9-ACE90FA80EE9}" destId="{FE659DE2-139E-8141-8B77-9B48D4D1148F}" srcOrd="2" destOrd="0" presId="urn:microsoft.com/office/officeart/2008/layout/VerticalCurvedList"/>
    <dgm:cxn modelId="{2A722620-8977-8F49-BE48-FEAE0B52AD43}" type="presParOf" srcId="{FE659DE2-139E-8141-8B77-9B48D4D1148F}" destId="{9D7F403E-381F-644E-AA7B-658738C1532A}" srcOrd="0" destOrd="0" presId="urn:microsoft.com/office/officeart/2008/layout/VerticalCurvedList"/>
    <dgm:cxn modelId="{067DAB0B-7719-D44B-A9F5-B13687908FCD}" type="presParOf" srcId="{451BB9C0-FFD4-9D41-96E9-ACE90FA80EE9}" destId="{1E8FC01D-9D24-2043-8E39-09D6A748E497}" srcOrd="3" destOrd="0" presId="urn:microsoft.com/office/officeart/2008/layout/VerticalCurvedList"/>
    <dgm:cxn modelId="{AEABC055-3BC7-4F42-89D5-8E90B43CC5EF}" type="presParOf" srcId="{451BB9C0-FFD4-9D41-96E9-ACE90FA80EE9}" destId="{153768BF-5DC3-AA41-83C5-34377080624D}" srcOrd="4" destOrd="0" presId="urn:microsoft.com/office/officeart/2008/layout/VerticalCurvedList"/>
    <dgm:cxn modelId="{E7D69976-FEDD-0645-B0C6-6D1D55FEBA24}" type="presParOf" srcId="{153768BF-5DC3-AA41-83C5-34377080624D}" destId="{363E424E-006F-3347-9731-1391FBDAE408}" srcOrd="0" destOrd="0" presId="urn:microsoft.com/office/officeart/2008/layout/VerticalCurvedList"/>
    <dgm:cxn modelId="{5EE1583A-EA8D-EC49-B00B-EBCC4F5E9288}" type="presParOf" srcId="{451BB9C0-FFD4-9D41-96E9-ACE90FA80EE9}" destId="{D164DA58-03F1-BF46-AC2B-C0B3E5B68919}" srcOrd="5" destOrd="0" presId="urn:microsoft.com/office/officeart/2008/layout/VerticalCurvedList"/>
    <dgm:cxn modelId="{400880F8-4175-1340-A551-8241433A30C4}" type="presParOf" srcId="{451BB9C0-FFD4-9D41-96E9-ACE90FA80EE9}" destId="{329B3CFA-03F0-9247-B519-49961B4EC14A}" srcOrd="6" destOrd="0" presId="urn:microsoft.com/office/officeart/2008/layout/VerticalCurvedList"/>
    <dgm:cxn modelId="{CAB3E4B5-D242-0647-94B7-AA0E3AEF981F}" type="presParOf" srcId="{329B3CFA-03F0-9247-B519-49961B4EC14A}" destId="{DF467C80-83DD-A54B-9EDE-7B2EFC0A5CF1}" srcOrd="0" destOrd="0" presId="urn:microsoft.com/office/officeart/2008/layout/VerticalCurvedList"/>
    <dgm:cxn modelId="{A964AF3C-27C7-C044-B7C5-822F54411D9E}" type="presParOf" srcId="{451BB9C0-FFD4-9D41-96E9-ACE90FA80EE9}" destId="{41BABC17-1080-F14D-9B02-07DF95FD3BED}" srcOrd="7" destOrd="0" presId="urn:microsoft.com/office/officeart/2008/layout/VerticalCurvedList"/>
    <dgm:cxn modelId="{A262A5BA-654C-7B4D-B52E-55CFECBD4542}" type="presParOf" srcId="{451BB9C0-FFD4-9D41-96E9-ACE90FA80EE9}" destId="{560FF862-DA3D-044F-8BA2-AC8C7F45C75F}" srcOrd="8" destOrd="0" presId="urn:microsoft.com/office/officeart/2008/layout/VerticalCurvedList"/>
    <dgm:cxn modelId="{D09A6279-CA15-1142-8CC4-BA13B8EF44F1}" type="presParOf" srcId="{560FF862-DA3D-044F-8BA2-AC8C7F45C75F}" destId="{C3E8C533-E337-AD44-B382-CE464B3A6C1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3C2B92-AD70-6F4B-BD6C-DA12B84F6094}" type="doc">
      <dgm:prSet loTypeId="urn:microsoft.com/office/officeart/2008/layout/VerticalCurvedList" loCatId="" qsTypeId="urn:microsoft.com/office/officeart/2005/8/quickstyle/simple2" qsCatId="simple" csTypeId="urn:microsoft.com/office/officeart/2005/8/colors/accent2_3" csCatId="accent2" phldr="1"/>
      <dgm:spPr/>
      <dgm:t>
        <a:bodyPr/>
        <a:lstStyle/>
        <a:p>
          <a:endParaRPr lang="en-GB"/>
        </a:p>
      </dgm:t>
    </dgm:pt>
    <dgm:pt modelId="{EF058AA7-B58E-EA46-B4FD-FB2B23A65FC0}">
      <dgm:prSet phldrT="[Text]"/>
      <dgm:spPr/>
      <dgm:t>
        <a:bodyPr/>
        <a:lstStyle/>
        <a:p>
          <a:r>
            <a:rPr lang="en-GB" dirty="0"/>
            <a:t>Scores with notated riffs either performed as written or not performed as written </a:t>
          </a:r>
        </a:p>
      </dgm:t>
    </dgm:pt>
    <dgm:pt modelId="{6C4F1107-3934-E645-BF7A-8673CE4031CB}" type="parTrans" cxnId="{48EE15B6-D5CF-544C-B17E-433C37B266AB}">
      <dgm:prSet/>
      <dgm:spPr/>
      <dgm:t>
        <a:bodyPr/>
        <a:lstStyle/>
        <a:p>
          <a:endParaRPr lang="en-GB"/>
        </a:p>
      </dgm:t>
    </dgm:pt>
    <dgm:pt modelId="{9F235CE6-426F-C741-A002-602CC33F52F8}" type="sibTrans" cxnId="{48EE15B6-D5CF-544C-B17E-433C37B266AB}">
      <dgm:prSet/>
      <dgm:spPr/>
      <dgm:t>
        <a:bodyPr/>
        <a:lstStyle/>
        <a:p>
          <a:endParaRPr lang="en-GB"/>
        </a:p>
      </dgm:t>
    </dgm:pt>
    <dgm:pt modelId="{F29829D3-3A4C-5448-BB56-744B3C0A4542}">
      <dgm:prSet phldrT="[Text]"/>
      <dgm:spPr/>
      <dgm:t>
        <a:bodyPr/>
        <a:lstStyle/>
        <a:p>
          <a:r>
            <a:rPr lang="en-GB" dirty="0"/>
            <a:t>Cast recordings featuring riffs that are not indicated in the score </a:t>
          </a:r>
        </a:p>
      </dgm:t>
    </dgm:pt>
    <dgm:pt modelId="{FEF65496-B3AB-9641-9A3D-FEB860FF04A8}" type="parTrans" cxnId="{94252C1C-96CC-7C48-B229-7654D5828273}">
      <dgm:prSet/>
      <dgm:spPr/>
      <dgm:t>
        <a:bodyPr/>
        <a:lstStyle/>
        <a:p>
          <a:endParaRPr lang="en-GB"/>
        </a:p>
      </dgm:t>
    </dgm:pt>
    <dgm:pt modelId="{9C62E1A6-B8D7-634C-915E-9BDFF04097FC}" type="sibTrans" cxnId="{94252C1C-96CC-7C48-B229-7654D5828273}">
      <dgm:prSet/>
      <dgm:spPr/>
      <dgm:t>
        <a:bodyPr/>
        <a:lstStyle/>
        <a:p>
          <a:endParaRPr lang="en-GB"/>
        </a:p>
      </dgm:t>
    </dgm:pt>
    <dgm:pt modelId="{255A284E-5B9B-EF42-B2D9-C55814EEC5B4}">
      <dgm:prSet phldrT="[Text]"/>
      <dgm:spPr/>
      <dgm:t>
        <a:bodyPr/>
        <a:lstStyle/>
        <a:p>
          <a:r>
            <a:rPr lang="en-GB" dirty="0"/>
            <a:t>Published material and updated conductors scores that transcribe performers’ riffs </a:t>
          </a:r>
        </a:p>
      </dgm:t>
    </dgm:pt>
    <dgm:pt modelId="{BE1F1B30-685A-D040-9AB8-8B9E739D5823}" type="parTrans" cxnId="{1737A97F-18E3-A644-AC08-CE71FB517C5C}">
      <dgm:prSet/>
      <dgm:spPr/>
      <dgm:t>
        <a:bodyPr/>
        <a:lstStyle/>
        <a:p>
          <a:endParaRPr lang="en-GB"/>
        </a:p>
      </dgm:t>
    </dgm:pt>
    <dgm:pt modelId="{7A5CC7A4-E4B7-4548-8AD6-88EF9844940E}" type="sibTrans" cxnId="{1737A97F-18E3-A644-AC08-CE71FB517C5C}">
      <dgm:prSet/>
      <dgm:spPr/>
      <dgm:t>
        <a:bodyPr/>
        <a:lstStyle/>
        <a:p>
          <a:endParaRPr lang="en-GB"/>
        </a:p>
      </dgm:t>
    </dgm:pt>
    <dgm:pt modelId="{12E63CEE-CC47-B245-913D-8C2F783527BF}">
      <dgm:prSet/>
      <dgm:spPr/>
      <dgm:t>
        <a:bodyPr/>
        <a:lstStyle/>
        <a:p>
          <a:r>
            <a:rPr lang="en-GB" dirty="0"/>
            <a:t>Scores with performance directions for </a:t>
          </a:r>
          <a:r>
            <a:rPr lang="en-GB" i="1" dirty="0"/>
            <a:t>ad libs or riffs </a:t>
          </a:r>
          <a:endParaRPr lang="en-GB" dirty="0"/>
        </a:p>
      </dgm:t>
    </dgm:pt>
    <dgm:pt modelId="{F9F023D1-FA21-9A4D-A622-BFAE3D1F65AD}" type="parTrans" cxnId="{1B6F3E2A-4E8C-0148-AE12-0731FE9FB927}">
      <dgm:prSet/>
      <dgm:spPr/>
      <dgm:t>
        <a:bodyPr/>
        <a:lstStyle/>
        <a:p>
          <a:endParaRPr lang="en-GB"/>
        </a:p>
      </dgm:t>
    </dgm:pt>
    <dgm:pt modelId="{EA5B2FF2-F4A2-2C44-9319-D4BF558578EF}" type="sibTrans" cxnId="{1B6F3E2A-4E8C-0148-AE12-0731FE9FB927}">
      <dgm:prSet/>
      <dgm:spPr/>
      <dgm:t>
        <a:bodyPr/>
        <a:lstStyle/>
        <a:p>
          <a:endParaRPr lang="en-GB"/>
        </a:p>
      </dgm:t>
    </dgm:pt>
    <dgm:pt modelId="{CFC3BF2D-094B-B947-A757-B0C69CEA8A38}" type="pres">
      <dgm:prSet presAssocID="{423C2B92-AD70-6F4B-BD6C-DA12B84F6094}" presName="Name0" presStyleCnt="0">
        <dgm:presLayoutVars>
          <dgm:chMax val="7"/>
          <dgm:chPref val="7"/>
          <dgm:dir/>
        </dgm:presLayoutVars>
      </dgm:prSet>
      <dgm:spPr/>
    </dgm:pt>
    <dgm:pt modelId="{451BB9C0-FFD4-9D41-96E9-ACE90FA80EE9}" type="pres">
      <dgm:prSet presAssocID="{423C2B92-AD70-6F4B-BD6C-DA12B84F6094}" presName="Name1" presStyleCnt="0"/>
      <dgm:spPr/>
    </dgm:pt>
    <dgm:pt modelId="{380BE841-0B4F-E84D-BDB9-83F4E33CC9C4}" type="pres">
      <dgm:prSet presAssocID="{423C2B92-AD70-6F4B-BD6C-DA12B84F6094}" presName="cycle" presStyleCnt="0"/>
      <dgm:spPr/>
    </dgm:pt>
    <dgm:pt modelId="{49944115-145F-A941-8BCD-96BBB4190263}" type="pres">
      <dgm:prSet presAssocID="{423C2B92-AD70-6F4B-BD6C-DA12B84F6094}" presName="srcNode" presStyleLbl="node1" presStyleIdx="0" presStyleCnt="4"/>
      <dgm:spPr/>
    </dgm:pt>
    <dgm:pt modelId="{A83B25A3-7EE5-3D42-B0A9-8BC5DE82A77F}" type="pres">
      <dgm:prSet presAssocID="{423C2B92-AD70-6F4B-BD6C-DA12B84F6094}" presName="conn" presStyleLbl="parChTrans1D2" presStyleIdx="0" presStyleCnt="1"/>
      <dgm:spPr/>
    </dgm:pt>
    <dgm:pt modelId="{3EF10337-5BB1-2E4F-B474-C2095486ECD4}" type="pres">
      <dgm:prSet presAssocID="{423C2B92-AD70-6F4B-BD6C-DA12B84F6094}" presName="extraNode" presStyleLbl="node1" presStyleIdx="0" presStyleCnt="4"/>
      <dgm:spPr/>
    </dgm:pt>
    <dgm:pt modelId="{E3368CD4-E9B1-7846-8492-98FB4FAC3904}" type="pres">
      <dgm:prSet presAssocID="{423C2B92-AD70-6F4B-BD6C-DA12B84F6094}" presName="dstNode" presStyleLbl="node1" presStyleIdx="0" presStyleCnt="4"/>
      <dgm:spPr/>
    </dgm:pt>
    <dgm:pt modelId="{01180258-8BC1-B240-B14E-6B38A95D7AA7}" type="pres">
      <dgm:prSet presAssocID="{EF058AA7-B58E-EA46-B4FD-FB2B23A65FC0}" presName="text_1" presStyleLbl="node1" presStyleIdx="0" presStyleCnt="4" custScaleY="149983" custLinFactNeighborX="69" custLinFactNeighborY="-15187">
        <dgm:presLayoutVars>
          <dgm:bulletEnabled val="1"/>
        </dgm:presLayoutVars>
      </dgm:prSet>
      <dgm:spPr/>
    </dgm:pt>
    <dgm:pt modelId="{FE659DE2-139E-8141-8B77-9B48D4D1148F}" type="pres">
      <dgm:prSet presAssocID="{EF058AA7-B58E-EA46-B4FD-FB2B23A65FC0}" presName="accent_1" presStyleCnt="0"/>
      <dgm:spPr/>
    </dgm:pt>
    <dgm:pt modelId="{9D7F403E-381F-644E-AA7B-658738C1532A}" type="pres">
      <dgm:prSet presAssocID="{EF058AA7-B58E-EA46-B4FD-FB2B23A65FC0}" presName="accentRepeatNode" presStyleLbl="solidFgAcc1" presStyleIdx="0" presStyleCnt="4" custLinFactNeighborX="-9719" custLinFactNeighborY="-20151"/>
      <dgm:spPr/>
    </dgm:pt>
    <dgm:pt modelId="{1E8FC01D-9D24-2043-8E39-09D6A748E497}" type="pres">
      <dgm:prSet presAssocID="{12E63CEE-CC47-B245-913D-8C2F783527BF}" presName="text_2" presStyleLbl="node1" presStyleIdx="1" presStyleCnt="4" custScaleX="96465" custScaleY="117881">
        <dgm:presLayoutVars>
          <dgm:bulletEnabled val="1"/>
        </dgm:presLayoutVars>
      </dgm:prSet>
      <dgm:spPr/>
    </dgm:pt>
    <dgm:pt modelId="{153768BF-5DC3-AA41-83C5-34377080624D}" type="pres">
      <dgm:prSet presAssocID="{12E63CEE-CC47-B245-913D-8C2F783527BF}" presName="accent_2" presStyleCnt="0"/>
      <dgm:spPr/>
    </dgm:pt>
    <dgm:pt modelId="{363E424E-006F-3347-9731-1391FBDAE408}" type="pres">
      <dgm:prSet presAssocID="{12E63CEE-CC47-B245-913D-8C2F783527BF}" presName="accentRepeatNode" presStyleLbl="solidFgAcc1" presStyleIdx="1" presStyleCnt="4" custLinFactNeighborX="-3963" custLinFactNeighborY="-1685"/>
      <dgm:spPr/>
    </dgm:pt>
    <dgm:pt modelId="{D164DA58-03F1-BF46-AC2B-C0B3E5B68919}" type="pres">
      <dgm:prSet presAssocID="{F29829D3-3A4C-5448-BB56-744B3C0A4542}" presName="text_3" presStyleLbl="node1" presStyleIdx="2" presStyleCnt="4" custScaleY="139747" custLinFactNeighborX="1099" custLinFactNeighborY="5837">
        <dgm:presLayoutVars>
          <dgm:bulletEnabled val="1"/>
        </dgm:presLayoutVars>
      </dgm:prSet>
      <dgm:spPr/>
    </dgm:pt>
    <dgm:pt modelId="{329B3CFA-03F0-9247-B519-49961B4EC14A}" type="pres">
      <dgm:prSet presAssocID="{F29829D3-3A4C-5448-BB56-744B3C0A4542}" presName="accent_3" presStyleCnt="0"/>
      <dgm:spPr/>
    </dgm:pt>
    <dgm:pt modelId="{DF467C80-83DD-A54B-9EDE-7B2EFC0A5CF1}" type="pres">
      <dgm:prSet presAssocID="{F29829D3-3A4C-5448-BB56-744B3C0A4542}" presName="accentRepeatNode" presStyleLbl="solidFgAcc1" presStyleIdx="2" presStyleCnt="4"/>
      <dgm:spPr/>
    </dgm:pt>
    <dgm:pt modelId="{41BABC17-1080-F14D-9B02-07DF95FD3BED}" type="pres">
      <dgm:prSet presAssocID="{255A284E-5B9B-EF42-B2D9-C55814EEC5B4}" presName="text_4" presStyleLbl="node1" presStyleIdx="3" presStyleCnt="4" custScaleY="119855" custLinFactNeighborX="396" custLinFactNeighborY="40524">
        <dgm:presLayoutVars>
          <dgm:bulletEnabled val="1"/>
        </dgm:presLayoutVars>
      </dgm:prSet>
      <dgm:spPr/>
    </dgm:pt>
    <dgm:pt modelId="{560FF862-DA3D-044F-8BA2-AC8C7F45C75F}" type="pres">
      <dgm:prSet presAssocID="{255A284E-5B9B-EF42-B2D9-C55814EEC5B4}" presName="accent_4" presStyleCnt="0"/>
      <dgm:spPr/>
    </dgm:pt>
    <dgm:pt modelId="{C3E8C533-E337-AD44-B382-CE464B3A6C15}" type="pres">
      <dgm:prSet presAssocID="{255A284E-5B9B-EF42-B2D9-C55814EEC5B4}" presName="accentRepeatNode" presStyleLbl="solidFgAcc1" presStyleIdx="3" presStyleCnt="4" custLinFactNeighborX="-9719" custLinFactNeighborY="20881"/>
      <dgm:spPr/>
    </dgm:pt>
  </dgm:ptLst>
  <dgm:cxnLst>
    <dgm:cxn modelId="{87D17A16-AABD-F141-B37A-28CD0DAC83B8}" type="presOf" srcId="{255A284E-5B9B-EF42-B2D9-C55814EEC5B4}" destId="{41BABC17-1080-F14D-9B02-07DF95FD3BED}" srcOrd="0" destOrd="0" presId="urn:microsoft.com/office/officeart/2008/layout/VerticalCurvedList"/>
    <dgm:cxn modelId="{94252C1C-96CC-7C48-B229-7654D5828273}" srcId="{423C2B92-AD70-6F4B-BD6C-DA12B84F6094}" destId="{F29829D3-3A4C-5448-BB56-744B3C0A4542}" srcOrd="2" destOrd="0" parTransId="{FEF65496-B3AB-9641-9A3D-FEB860FF04A8}" sibTransId="{9C62E1A6-B8D7-634C-915E-9BDFF04097FC}"/>
    <dgm:cxn modelId="{44FFD628-FCDF-F440-A126-0B42F617B5A5}" type="presOf" srcId="{9F235CE6-426F-C741-A002-602CC33F52F8}" destId="{A83B25A3-7EE5-3D42-B0A9-8BC5DE82A77F}" srcOrd="0" destOrd="0" presId="urn:microsoft.com/office/officeart/2008/layout/VerticalCurvedList"/>
    <dgm:cxn modelId="{1B6F3E2A-4E8C-0148-AE12-0731FE9FB927}" srcId="{423C2B92-AD70-6F4B-BD6C-DA12B84F6094}" destId="{12E63CEE-CC47-B245-913D-8C2F783527BF}" srcOrd="1" destOrd="0" parTransId="{F9F023D1-FA21-9A4D-A622-BFAE3D1F65AD}" sibTransId="{EA5B2FF2-F4A2-2C44-9319-D4BF558578EF}"/>
    <dgm:cxn modelId="{A76E754C-82B2-EF4A-AD13-EB844E98718C}" type="presOf" srcId="{12E63CEE-CC47-B245-913D-8C2F783527BF}" destId="{1E8FC01D-9D24-2043-8E39-09D6A748E497}" srcOrd="0" destOrd="0" presId="urn:microsoft.com/office/officeart/2008/layout/VerticalCurvedList"/>
    <dgm:cxn modelId="{B0DAFE60-509F-0145-9CA0-9899B97B22D8}" type="presOf" srcId="{EF058AA7-B58E-EA46-B4FD-FB2B23A65FC0}" destId="{01180258-8BC1-B240-B14E-6B38A95D7AA7}" srcOrd="0" destOrd="0" presId="urn:microsoft.com/office/officeart/2008/layout/VerticalCurvedList"/>
    <dgm:cxn modelId="{1737A97F-18E3-A644-AC08-CE71FB517C5C}" srcId="{423C2B92-AD70-6F4B-BD6C-DA12B84F6094}" destId="{255A284E-5B9B-EF42-B2D9-C55814EEC5B4}" srcOrd="3" destOrd="0" parTransId="{BE1F1B30-685A-D040-9AB8-8B9E739D5823}" sibTransId="{7A5CC7A4-E4B7-4548-8AD6-88EF9844940E}"/>
    <dgm:cxn modelId="{4753629F-423B-204B-8515-795F4DAF1FFF}" type="presOf" srcId="{F29829D3-3A4C-5448-BB56-744B3C0A4542}" destId="{D164DA58-03F1-BF46-AC2B-C0B3E5B68919}" srcOrd="0" destOrd="0" presId="urn:microsoft.com/office/officeart/2008/layout/VerticalCurvedList"/>
    <dgm:cxn modelId="{48EE15B6-D5CF-544C-B17E-433C37B266AB}" srcId="{423C2B92-AD70-6F4B-BD6C-DA12B84F6094}" destId="{EF058AA7-B58E-EA46-B4FD-FB2B23A65FC0}" srcOrd="0" destOrd="0" parTransId="{6C4F1107-3934-E645-BF7A-8673CE4031CB}" sibTransId="{9F235CE6-426F-C741-A002-602CC33F52F8}"/>
    <dgm:cxn modelId="{7F03EFC9-BE8A-514C-8BAF-33B4A97DE357}" type="presOf" srcId="{423C2B92-AD70-6F4B-BD6C-DA12B84F6094}" destId="{CFC3BF2D-094B-B947-A757-B0C69CEA8A38}" srcOrd="0" destOrd="0" presId="urn:microsoft.com/office/officeart/2008/layout/VerticalCurvedList"/>
    <dgm:cxn modelId="{F915D616-0BF1-0640-B872-02B7D0E848A3}" type="presParOf" srcId="{CFC3BF2D-094B-B947-A757-B0C69CEA8A38}" destId="{451BB9C0-FFD4-9D41-96E9-ACE90FA80EE9}" srcOrd="0" destOrd="0" presId="urn:microsoft.com/office/officeart/2008/layout/VerticalCurvedList"/>
    <dgm:cxn modelId="{45EF98F1-28A7-7649-A6CF-23839D550FC9}" type="presParOf" srcId="{451BB9C0-FFD4-9D41-96E9-ACE90FA80EE9}" destId="{380BE841-0B4F-E84D-BDB9-83F4E33CC9C4}" srcOrd="0" destOrd="0" presId="urn:microsoft.com/office/officeart/2008/layout/VerticalCurvedList"/>
    <dgm:cxn modelId="{F92C6948-EA02-2F44-93A8-DDE89B5DC1F3}" type="presParOf" srcId="{380BE841-0B4F-E84D-BDB9-83F4E33CC9C4}" destId="{49944115-145F-A941-8BCD-96BBB4190263}" srcOrd="0" destOrd="0" presId="urn:microsoft.com/office/officeart/2008/layout/VerticalCurvedList"/>
    <dgm:cxn modelId="{60C3C4C0-E5EB-424D-AF87-72FD7D34251C}" type="presParOf" srcId="{380BE841-0B4F-E84D-BDB9-83F4E33CC9C4}" destId="{A83B25A3-7EE5-3D42-B0A9-8BC5DE82A77F}" srcOrd="1" destOrd="0" presId="urn:microsoft.com/office/officeart/2008/layout/VerticalCurvedList"/>
    <dgm:cxn modelId="{17119C68-1D67-474D-BA49-44D57B406D26}" type="presParOf" srcId="{380BE841-0B4F-E84D-BDB9-83F4E33CC9C4}" destId="{3EF10337-5BB1-2E4F-B474-C2095486ECD4}" srcOrd="2" destOrd="0" presId="urn:microsoft.com/office/officeart/2008/layout/VerticalCurvedList"/>
    <dgm:cxn modelId="{EB73F74B-76CE-AF49-9D91-F7977A950D6E}" type="presParOf" srcId="{380BE841-0B4F-E84D-BDB9-83F4E33CC9C4}" destId="{E3368CD4-E9B1-7846-8492-98FB4FAC3904}" srcOrd="3" destOrd="0" presId="urn:microsoft.com/office/officeart/2008/layout/VerticalCurvedList"/>
    <dgm:cxn modelId="{42FF27CB-C494-5547-9A1C-57090C1320C4}" type="presParOf" srcId="{451BB9C0-FFD4-9D41-96E9-ACE90FA80EE9}" destId="{01180258-8BC1-B240-B14E-6B38A95D7AA7}" srcOrd="1" destOrd="0" presId="urn:microsoft.com/office/officeart/2008/layout/VerticalCurvedList"/>
    <dgm:cxn modelId="{1AD3CE73-4218-724E-8114-AD7704F4D654}" type="presParOf" srcId="{451BB9C0-FFD4-9D41-96E9-ACE90FA80EE9}" destId="{FE659DE2-139E-8141-8B77-9B48D4D1148F}" srcOrd="2" destOrd="0" presId="urn:microsoft.com/office/officeart/2008/layout/VerticalCurvedList"/>
    <dgm:cxn modelId="{2A722620-8977-8F49-BE48-FEAE0B52AD43}" type="presParOf" srcId="{FE659DE2-139E-8141-8B77-9B48D4D1148F}" destId="{9D7F403E-381F-644E-AA7B-658738C1532A}" srcOrd="0" destOrd="0" presId="urn:microsoft.com/office/officeart/2008/layout/VerticalCurvedList"/>
    <dgm:cxn modelId="{067DAB0B-7719-D44B-A9F5-B13687908FCD}" type="presParOf" srcId="{451BB9C0-FFD4-9D41-96E9-ACE90FA80EE9}" destId="{1E8FC01D-9D24-2043-8E39-09D6A748E497}" srcOrd="3" destOrd="0" presId="urn:microsoft.com/office/officeart/2008/layout/VerticalCurvedList"/>
    <dgm:cxn modelId="{AEABC055-3BC7-4F42-89D5-8E90B43CC5EF}" type="presParOf" srcId="{451BB9C0-FFD4-9D41-96E9-ACE90FA80EE9}" destId="{153768BF-5DC3-AA41-83C5-34377080624D}" srcOrd="4" destOrd="0" presId="urn:microsoft.com/office/officeart/2008/layout/VerticalCurvedList"/>
    <dgm:cxn modelId="{E7D69976-FEDD-0645-B0C6-6D1D55FEBA24}" type="presParOf" srcId="{153768BF-5DC3-AA41-83C5-34377080624D}" destId="{363E424E-006F-3347-9731-1391FBDAE408}" srcOrd="0" destOrd="0" presId="urn:microsoft.com/office/officeart/2008/layout/VerticalCurvedList"/>
    <dgm:cxn modelId="{5EE1583A-EA8D-EC49-B00B-EBCC4F5E9288}" type="presParOf" srcId="{451BB9C0-FFD4-9D41-96E9-ACE90FA80EE9}" destId="{D164DA58-03F1-BF46-AC2B-C0B3E5B68919}" srcOrd="5" destOrd="0" presId="urn:microsoft.com/office/officeart/2008/layout/VerticalCurvedList"/>
    <dgm:cxn modelId="{400880F8-4175-1340-A551-8241433A30C4}" type="presParOf" srcId="{451BB9C0-FFD4-9D41-96E9-ACE90FA80EE9}" destId="{329B3CFA-03F0-9247-B519-49961B4EC14A}" srcOrd="6" destOrd="0" presId="urn:microsoft.com/office/officeart/2008/layout/VerticalCurvedList"/>
    <dgm:cxn modelId="{CAB3E4B5-D242-0647-94B7-AA0E3AEF981F}" type="presParOf" srcId="{329B3CFA-03F0-9247-B519-49961B4EC14A}" destId="{DF467C80-83DD-A54B-9EDE-7B2EFC0A5CF1}" srcOrd="0" destOrd="0" presId="urn:microsoft.com/office/officeart/2008/layout/VerticalCurvedList"/>
    <dgm:cxn modelId="{A964AF3C-27C7-C044-B7C5-822F54411D9E}" type="presParOf" srcId="{451BB9C0-FFD4-9D41-96E9-ACE90FA80EE9}" destId="{41BABC17-1080-F14D-9B02-07DF95FD3BED}" srcOrd="7" destOrd="0" presId="urn:microsoft.com/office/officeart/2008/layout/VerticalCurvedList"/>
    <dgm:cxn modelId="{A262A5BA-654C-7B4D-B52E-55CFECBD4542}" type="presParOf" srcId="{451BB9C0-FFD4-9D41-96E9-ACE90FA80EE9}" destId="{560FF862-DA3D-044F-8BA2-AC8C7F45C75F}" srcOrd="8" destOrd="0" presId="urn:microsoft.com/office/officeart/2008/layout/VerticalCurvedList"/>
    <dgm:cxn modelId="{D09A6279-CA15-1142-8CC4-BA13B8EF44F1}" type="presParOf" srcId="{560FF862-DA3D-044F-8BA2-AC8C7F45C75F}" destId="{C3E8C533-E337-AD44-B382-CE464B3A6C1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540D-7B06-6B4A-81DE-56DEDDE73269}">
      <dsp:nvSpPr>
        <dsp:cNvPr id="0" name=""/>
        <dsp:cNvSpPr/>
      </dsp:nvSpPr>
      <dsp:spPr>
        <a:xfrm>
          <a:off x="1647203" y="1114223"/>
          <a:ext cx="1119418" cy="1119418"/>
        </a:xfrm>
        <a:prstGeom prst="ellipse">
          <a:avLst/>
        </a:prstGeom>
        <a:solidFill>
          <a:srgbClr val="7030A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a:t>Discover nuanaces of vocal interpretation by developing a listening vocabulary </a:t>
          </a:r>
        </a:p>
      </dsp:txBody>
      <dsp:txXfrm>
        <a:off x="1811138" y="1278158"/>
        <a:ext cx="791548" cy="791548"/>
      </dsp:txXfrm>
    </dsp:sp>
    <dsp:sp modelId="{B5D5DE1F-D201-4040-9F73-19FC92B0E6A0}">
      <dsp:nvSpPr>
        <dsp:cNvPr id="0" name=""/>
        <dsp:cNvSpPr/>
      </dsp:nvSpPr>
      <dsp:spPr>
        <a:xfrm rot="11555667">
          <a:off x="789671" y="1290900"/>
          <a:ext cx="833677" cy="319034"/>
        </a:xfrm>
        <a:prstGeom prst="lef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3000"/>
                <a:lumMod val="100000"/>
              </a:schemeClr>
            </a:gs>
            <a:gs pos="100000">
              <a:schemeClr val="accent1">
                <a:tint val="60000"/>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D82EA1A-4135-EB4B-AC8C-400C169E7835}">
      <dsp:nvSpPr>
        <dsp:cNvPr id="0" name=""/>
        <dsp:cNvSpPr/>
      </dsp:nvSpPr>
      <dsp:spPr>
        <a:xfrm>
          <a:off x="267977" y="934147"/>
          <a:ext cx="1063447" cy="850757"/>
        </a:xfrm>
        <a:prstGeom prst="roundRect">
          <a:avLst>
            <a:gd name="adj" fmla="val 10000"/>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400050">
            <a:lnSpc>
              <a:spcPct val="90000"/>
            </a:lnSpc>
            <a:spcBef>
              <a:spcPct val="0"/>
            </a:spcBef>
            <a:spcAft>
              <a:spcPct val="35000"/>
            </a:spcAft>
            <a:buNone/>
          </a:pPr>
          <a:r>
            <a:rPr lang="en-GB" sz="900" kern="1200"/>
            <a:t>Information in the printed score</a:t>
          </a:r>
        </a:p>
      </dsp:txBody>
      <dsp:txXfrm>
        <a:off x="292895" y="959065"/>
        <a:ext cx="1013611" cy="800921"/>
      </dsp:txXfrm>
    </dsp:sp>
    <dsp:sp modelId="{E25F9D0A-42AF-A043-A585-30F508DB536B}">
      <dsp:nvSpPr>
        <dsp:cNvPr id="0" name=""/>
        <dsp:cNvSpPr/>
      </dsp:nvSpPr>
      <dsp:spPr>
        <a:xfrm rot="14903668">
          <a:off x="1559307" y="641553"/>
          <a:ext cx="692984" cy="319034"/>
        </a:xfrm>
        <a:prstGeom prst="lef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3000"/>
                <a:lumMod val="100000"/>
              </a:schemeClr>
            </a:gs>
            <a:gs pos="100000">
              <a:schemeClr val="accent1">
                <a:tint val="60000"/>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E04D294-B621-CF46-BEAC-188EF7C2AF2B}">
      <dsp:nvSpPr>
        <dsp:cNvPr id="0" name=""/>
        <dsp:cNvSpPr/>
      </dsp:nvSpPr>
      <dsp:spPr>
        <a:xfrm>
          <a:off x="1199078" y="46374"/>
          <a:ext cx="1063447" cy="850757"/>
        </a:xfrm>
        <a:prstGeom prst="roundRect">
          <a:avLst>
            <a:gd name="adj" fmla="val 10000"/>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400050">
            <a:lnSpc>
              <a:spcPct val="90000"/>
            </a:lnSpc>
            <a:spcBef>
              <a:spcPct val="0"/>
            </a:spcBef>
            <a:spcAft>
              <a:spcPct val="35000"/>
            </a:spcAft>
            <a:buNone/>
          </a:pPr>
          <a:r>
            <a:rPr lang="en-GB" sz="900" kern="1200"/>
            <a:t>Cast recordings as vocal scripts + creating a table of features for focused listening</a:t>
          </a:r>
        </a:p>
      </dsp:txBody>
      <dsp:txXfrm>
        <a:off x="1223996" y="71292"/>
        <a:ext cx="1013611" cy="800921"/>
      </dsp:txXfrm>
    </dsp:sp>
    <dsp:sp modelId="{73306C4D-3BD0-554F-8F4A-89C7BA38CDB9}">
      <dsp:nvSpPr>
        <dsp:cNvPr id="0" name=""/>
        <dsp:cNvSpPr/>
      </dsp:nvSpPr>
      <dsp:spPr>
        <a:xfrm rot="21595546" flipV="1">
          <a:off x="2369748" y="276518"/>
          <a:ext cx="631372" cy="308652"/>
        </a:xfrm>
        <a:prstGeom prst="leftArrow">
          <a:avLst>
            <a:gd name="adj1" fmla="val 60000"/>
            <a:gd name="adj2" fmla="val 50000"/>
          </a:avLst>
        </a:prstGeom>
        <a:solidFill>
          <a:schemeClr val="accent2">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sp>
    <dsp:sp modelId="{62EACA1C-7DF0-5046-A68E-A69E616FC095}">
      <dsp:nvSpPr>
        <dsp:cNvPr id="0" name=""/>
        <dsp:cNvSpPr/>
      </dsp:nvSpPr>
      <dsp:spPr>
        <a:xfrm>
          <a:off x="2597774" y="104015"/>
          <a:ext cx="1394615" cy="692244"/>
        </a:xfrm>
        <a:prstGeom prst="roundRect">
          <a:avLst>
            <a:gd name="adj" fmla="val 10000"/>
          </a:avLst>
        </a:prstGeom>
        <a:solidFill>
          <a:schemeClr val="accent2"/>
        </a:solidFill>
        <a:ln w="31750" cap="flat" cmpd="sng" algn="ctr">
          <a:solidFill>
            <a:schemeClr val="lt1"/>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7145" tIns="17145" rIns="17145" bIns="17145" numCol="1" spcCol="1270" anchor="ctr" anchorCtr="0">
          <a:noAutofit/>
        </a:bodyPr>
        <a:lstStyle/>
        <a:p>
          <a:pPr marL="0" lvl="0" indent="0" algn="ctr" defTabSz="400050">
            <a:lnSpc>
              <a:spcPct val="90000"/>
            </a:lnSpc>
            <a:spcBef>
              <a:spcPct val="0"/>
            </a:spcBef>
            <a:spcAft>
              <a:spcPct val="35000"/>
            </a:spcAft>
            <a:buNone/>
          </a:pPr>
          <a:r>
            <a:rPr lang="en-GB" sz="900" kern="1200"/>
            <a:t>Three levels of listening </a:t>
          </a:r>
        </a:p>
        <a:p>
          <a:pPr marL="0" lvl="0" indent="0" algn="ctr" defTabSz="400050">
            <a:lnSpc>
              <a:spcPct val="90000"/>
            </a:lnSpc>
            <a:spcBef>
              <a:spcPct val="0"/>
            </a:spcBef>
            <a:spcAft>
              <a:spcPct val="35000"/>
            </a:spcAft>
            <a:buNone/>
          </a:pPr>
          <a:r>
            <a:rPr lang="en-GB" sz="900" kern="1200"/>
            <a:t>1. Detail-oriented </a:t>
          </a:r>
        </a:p>
        <a:p>
          <a:pPr marL="0" lvl="0" indent="0" algn="ctr" defTabSz="400050">
            <a:lnSpc>
              <a:spcPct val="90000"/>
            </a:lnSpc>
            <a:spcBef>
              <a:spcPct val="0"/>
            </a:spcBef>
            <a:spcAft>
              <a:spcPct val="35000"/>
            </a:spcAft>
            <a:buNone/>
          </a:pPr>
          <a:r>
            <a:rPr lang="en-GB" sz="900" kern="1200"/>
            <a:t>2. Concept-oriented </a:t>
          </a:r>
        </a:p>
        <a:p>
          <a:pPr marL="0" lvl="0" indent="0" algn="ctr" defTabSz="400050">
            <a:lnSpc>
              <a:spcPct val="90000"/>
            </a:lnSpc>
            <a:spcBef>
              <a:spcPct val="0"/>
            </a:spcBef>
            <a:spcAft>
              <a:spcPct val="35000"/>
            </a:spcAft>
            <a:buNone/>
          </a:pPr>
          <a:r>
            <a:rPr lang="en-GB" sz="900" kern="1200"/>
            <a:t>3. Focused listening to riffs</a:t>
          </a:r>
        </a:p>
      </dsp:txBody>
      <dsp:txXfrm>
        <a:off x="2618049" y="124290"/>
        <a:ext cx="1354065" cy="651694"/>
      </dsp:txXfrm>
    </dsp:sp>
    <dsp:sp modelId="{447D53F0-5E48-6541-AD07-EB4CE6DFE3E7}">
      <dsp:nvSpPr>
        <dsp:cNvPr id="0" name=""/>
        <dsp:cNvSpPr/>
      </dsp:nvSpPr>
      <dsp:spPr>
        <a:xfrm rot="21188771">
          <a:off x="2797026" y="1380114"/>
          <a:ext cx="759769" cy="319034"/>
        </a:xfrm>
        <a:prstGeom prst="lef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3000"/>
                <a:lumMod val="100000"/>
              </a:schemeClr>
            </a:gs>
            <a:gs pos="100000">
              <a:schemeClr val="accent1">
                <a:tint val="60000"/>
                <a:hueOff val="0"/>
                <a:satOff val="0"/>
                <a:lumOff val="0"/>
                <a:alphaOff val="0"/>
                <a:shade val="93000"/>
                <a:satMod val="110000"/>
                <a:lumMod val="99000"/>
              </a:schemeClr>
            </a:gs>
          </a:gsLst>
          <a:lin ang="5400000" scaled="0"/>
        </a:gradFill>
        <a:ln w="9525">
          <a:noFill/>
        </a:ln>
        <a:effectLst/>
      </dsp:spPr>
      <dsp:style>
        <a:lnRef idx="0">
          <a:scrgbClr r="0" g="0" b="0"/>
        </a:lnRef>
        <a:fillRef idx="3">
          <a:scrgbClr r="0" g="0" b="0"/>
        </a:fillRef>
        <a:effectRef idx="2">
          <a:scrgbClr r="0" g="0" b="0"/>
        </a:effectRef>
        <a:fontRef idx="minor">
          <a:schemeClr val="lt1"/>
        </a:fontRef>
      </dsp:style>
    </dsp:sp>
    <dsp:sp modelId="{B13DD264-EBAB-734C-9651-094C8939E9A5}">
      <dsp:nvSpPr>
        <dsp:cNvPr id="0" name=""/>
        <dsp:cNvSpPr/>
      </dsp:nvSpPr>
      <dsp:spPr>
        <a:xfrm>
          <a:off x="3029142" y="1085814"/>
          <a:ext cx="1063447" cy="850757"/>
        </a:xfrm>
        <a:prstGeom prst="roundRect">
          <a:avLst>
            <a:gd name="adj" fmla="val 10000"/>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400050">
            <a:lnSpc>
              <a:spcPct val="90000"/>
            </a:lnSpc>
            <a:spcBef>
              <a:spcPct val="0"/>
            </a:spcBef>
            <a:spcAft>
              <a:spcPct val="35000"/>
            </a:spcAft>
            <a:buNone/>
          </a:pPr>
          <a:r>
            <a:rPr lang="en-GB" sz="900" kern="1200"/>
            <a:t>Research into songwriters' influences leading to wider listening  of Pop/Rock artists </a:t>
          </a:r>
        </a:p>
      </dsp:txBody>
      <dsp:txXfrm>
        <a:off x="3054060" y="1110732"/>
        <a:ext cx="1013611" cy="800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759F2-F71B-0247-A11E-E66FEA50859E}">
      <dsp:nvSpPr>
        <dsp:cNvPr id="0" name=""/>
        <dsp:cNvSpPr/>
      </dsp:nvSpPr>
      <dsp:spPr>
        <a:xfrm>
          <a:off x="0" y="0"/>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7E8D153-4B7E-C749-9B56-322CA14EBFE8}">
      <dsp:nvSpPr>
        <dsp:cNvPr id="0" name=""/>
        <dsp:cNvSpPr/>
      </dsp:nvSpPr>
      <dsp:spPr>
        <a:xfrm>
          <a:off x="0" y="0"/>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Philosophical perspective of Charmaz (2005) evolved from earlier approaches – first Glaser &amp; Strauss (1967)</a:t>
          </a:r>
        </a:p>
      </dsp:txBody>
      <dsp:txXfrm>
        <a:off x="0" y="0"/>
        <a:ext cx="5607050" cy="615949"/>
      </dsp:txXfrm>
    </dsp:sp>
    <dsp:sp modelId="{04EFC7A6-BBD8-674D-8E82-D18ABD6BF143}">
      <dsp:nvSpPr>
        <dsp:cNvPr id="0" name=""/>
        <dsp:cNvSpPr/>
      </dsp:nvSpPr>
      <dsp:spPr>
        <a:xfrm>
          <a:off x="0" y="615949"/>
          <a:ext cx="5607050" cy="0"/>
        </a:xfrm>
        <a:prstGeom prst="line">
          <a:avLst/>
        </a:prstGeom>
        <a:gradFill rotWithShape="0">
          <a:gsLst>
            <a:gs pos="0">
              <a:schemeClr val="accent2">
                <a:hueOff val="-1478841"/>
                <a:satOff val="6551"/>
                <a:lumOff val="-2409"/>
                <a:alphaOff val="0"/>
                <a:tint val="97000"/>
                <a:satMod val="100000"/>
                <a:lumMod val="102000"/>
              </a:schemeClr>
            </a:gs>
            <a:gs pos="50000">
              <a:schemeClr val="accent2">
                <a:hueOff val="-1478841"/>
                <a:satOff val="6551"/>
                <a:lumOff val="-2409"/>
                <a:alphaOff val="0"/>
                <a:shade val="100000"/>
                <a:satMod val="103000"/>
                <a:lumMod val="100000"/>
              </a:schemeClr>
            </a:gs>
            <a:gs pos="100000">
              <a:schemeClr val="accent2">
                <a:hueOff val="-1478841"/>
                <a:satOff val="6551"/>
                <a:lumOff val="-2409"/>
                <a:alphaOff val="0"/>
                <a:shade val="93000"/>
                <a:satMod val="110000"/>
                <a:lumMod val="99000"/>
              </a:schemeClr>
            </a:gs>
          </a:gsLst>
          <a:lin ang="5400000" scaled="0"/>
        </a:gradFill>
        <a:ln w="6350" cap="flat" cmpd="sng" algn="ctr">
          <a:solidFill>
            <a:schemeClr val="accent2">
              <a:hueOff val="-1478841"/>
              <a:satOff val="6551"/>
              <a:lumOff val="-2409"/>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5ED6D85-AF14-3B48-97FA-C64E8AE19FCF}">
      <dsp:nvSpPr>
        <dsp:cNvPr id="0" name=""/>
        <dsp:cNvSpPr/>
      </dsp:nvSpPr>
      <dsp:spPr>
        <a:xfrm>
          <a:off x="0" y="61594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E" sz="1600" kern="1200" dirty="0"/>
            <a:t>“Qualitative research as a credible – and rigorous – methodological approach in its own right” (Charmaz, 2025, p. 8)</a:t>
          </a:r>
          <a:endParaRPr lang="en-US" sz="1600" kern="1200" dirty="0"/>
        </a:p>
      </dsp:txBody>
      <dsp:txXfrm>
        <a:off x="0" y="615949"/>
        <a:ext cx="5607050" cy="615949"/>
      </dsp:txXfrm>
    </dsp:sp>
    <dsp:sp modelId="{D6FE5789-B978-9A4E-86EB-88B1938BD75B}">
      <dsp:nvSpPr>
        <dsp:cNvPr id="0" name=""/>
        <dsp:cNvSpPr/>
      </dsp:nvSpPr>
      <dsp:spPr>
        <a:xfrm>
          <a:off x="0" y="1231899"/>
          <a:ext cx="5607050" cy="0"/>
        </a:xfrm>
        <a:prstGeom prst="line">
          <a:avLst/>
        </a:prstGeom>
        <a:gradFill rotWithShape="0">
          <a:gsLst>
            <a:gs pos="0">
              <a:schemeClr val="accent2">
                <a:hueOff val="-2957682"/>
                <a:satOff val="13103"/>
                <a:lumOff val="-4818"/>
                <a:alphaOff val="0"/>
                <a:tint val="97000"/>
                <a:satMod val="100000"/>
                <a:lumMod val="102000"/>
              </a:schemeClr>
            </a:gs>
            <a:gs pos="50000">
              <a:schemeClr val="accent2">
                <a:hueOff val="-2957682"/>
                <a:satOff val="13103"/>
                <a:lumOff val="-4818"/>
                <a:alphaOff val="0"/>
                <a:shade val="100000"/>
                <a:satMod val="103000"/>
                <a:lumMod val="100000"/>
              </a:schemeClr>
            </a:gs>
            <a:gs pos="100000">
              <a:schemeClr val="accent2">
                <a:hueOff val="-2957682"/>
                <a:satOff val="13103"/>
                <a:lumOff val="-4818"/>
                <a:alphaOff val="0"/>
                <a:shade val="93000"/>
                <a:satMod val="110000"/>
                <a:lumMod val="99000"/>
              </a:schemeClr>
            </a:gs>
          </a:gsLst>
          <a:lin ang="5400000" scaled="0"/>
        </a:gradFill>
        <a:ln w="6350" cap="flat" cmpd="sng" algn="ctr">
          <a:solidFill>
            <a:schemeClr val="accent2">
              <a:hueOff val="-2957682"/>
              <a:satOff val="13103"/>
              <a:lumOff val="-48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C5ABD32-D31C-ED4B-929F-70F39C9120D0}">
      <dsp:nvSpPr>
        <dsp:cNvPr id="0" name=""/>
        <dsp:cNvSpPr/>
      </dsp:nvSpPr>
      <dsp:spPr>
        <a:xfrm>
          <a:off x="0" y="123189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Constructivist paradigm </a:t>
          </a:r>
        </a:p>
      </dsp:txBody>
      <dsp:txXfrm>
        <a:off x="0" y="1231899"/>
        <a:ext cx="5607050" cy="615949"/>
      </dsp:txXfrm>
    </dsp:sp>
    <dsp:sp modelId="{B6A2DEF9-866C-7B4A-9E52-AF1797519E7C}">
      <dsp:nvSpPr>
        <dsp:cNvPr id="0" name=""/>
        <dsp:cNvSpPr/>
      </dsp:nvSpPr>
      <dsp:spPr>
        <a:xfrm>
          <a:off x="0" y="1847849"/>
          <a:ext cx="5607050" cy="0"/>
        </a:xfrm>
        <a:prstGeom prst="line">
          <a:avLst/>
        </a:prstGeom>
        <a:gradFill rotWithShape="0">
          <a:gsLst>
            <a:gs pos="0">
              <a:schemeClr val="accent2">
                <a:hueOff val="-4436523"/>
                <a:satOff val="19654"/>
                <a:lumOff val="-7227"/>
                <a:alphaOff val="0"/>
                <a:tint val="97000"/>
                <a:satMod val="100000"/>
                <a:lumMod val="102000"/>
              </a:schemeClr>
            </a:gs>
            <a:gs pos="50000">
              <a:schemeClr val="accent2">
                <a:hueOff val="-4436523"/>
                <a:satOff val="19654"/>
                <a:lumOff val="-7227"/>
                <a:alphaOff val="0"/>
                <a:shade val="100000"/>
                <a:satMod val="103000"/>
                <a:lumMod val="100000"/>
              </a:schemeClr>
            </a:gs>
            <a:gs pos="100000">
              <a:schemeClr val="accent2">
                <a:hueOff val="-4436523"/>
                <a:satOff val="19654"/>
                <a:lumOff val="-7227"/>
                <a:alphaOff val="0"/>
                <a:shade val="93000"/>
                <a:satMod val="110000"/>
                <a:lumMod val="99000"/>
              </a:schemeClr>
            </a:gs>
          </a:gsLst>
          <a:lin ang="5400000" scaled="0"/>
        </a:gradFill>
        <a:ln w="6350" cap="flat" cmpd="sng" algn="ctr">
          <a:solidFill>
            <a:schemeClr val="accent2">
              <a:hueOff val="-4436523"/>
              <a:satOff val="19654"/>
              <a:lumOff val="-722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5969052-34F4-DF41-AC10-A728C65D3D5E}">
      <dsp:nvSpPr>
        <dsp:cNvPr id="0" name=""/>
        <dsp:cNvSpPr/>
      </dsp:nvSpPr>
      <dsp:spPr>
        <a:xfrm>
          <a:off x="0" y="184784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data collected generates the theory </a:t>
          </a:r>
        </a:p>
      </dsp:txBody>
      <dsp:txXfrm>
        <a:off x="0" y="1847849"/>
        <a:ext cx="5607050" cy="615949"/>
      </dsp:txXfrm>
    </dsp:sp>
    <dsp:sp modelId="{C9E0B521-E124-F340-ACAE-B5C9F175784F}">
      <dsp:nvSpPr>
        <dsp:cNvPr id="0" name=""/>
        <dsp:cNvSpPr/>
      </dsp:nvSpPr>
      <dsp:spPr>
        <a:xfrm>
          <a:off x="0" y="2463799"/>
          <a:ext cx="5607050" cy="0"/>
        </a:xfrm>
        <a:prstGeom prst="line">
          <a:avLst/>
        </a:prstGeom>
        <a:gradFill rotWithShape="0">
          <a:gsLst>
            <a:gs pos="0">
              <a:schemeClr val="accent2">
                <a:hueOff val="-5915365"/>
                <a:satOff val="26205"/>
                <a:lumOff val="-9637"/>
                <a:alphaOff val="0"/>
                <a:tint val="97000"/>
                <a:satMod val="100000"/>
                <a:lumMod val="102000"/>
              </a:schemeClr>
            </a:gs>
            <a:gs pos="50000">
              <a:schemeClr val="accent2">
                <a:hueOff val="-5915365"/>
                <a:satOff val="26205"/>
                <a:lumOff val="-9637"/>
                <a:alphaOff val="0"/>
                <a:shade val="100000"/>
                <a:satMod val="103000"/>
                <a:lumMod val="100000"/>
              </a:schemeClr>
            </a:gs>
            <a:gs pos="100000">
              <a:schemeClr val="accent2">
                <a:hueOff val="-5915365"/>
                <a:satOff val="26205"/>
                <a:lumOff val="-9637"/>
                <a:alphaOff val="0"/>
                <a:shade val="93000"/>
                <a:satMod val="110000"/>
                <a:lumMod val="99000"/>
              </a:schemeClr>
            </a:gs>
          </a:gsLst>
          <a:lin ang="5400000" scaled="0"/>
        </a:gradFill>
        <a:ln w="6350" cap="flat" cmpd="sng" algn="ctr">
          <a:solidFill>
            <a:schemeClr val="accent2">
              <a:hueOff val="-5915365"/>
              <a:satOff val="26205"/>
              <a:lumOff val="-96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02F515D-C149-9D47-8CBA-30C8C250F6F4}">
      <dsp:nvSpPr>
        <dsp:cNvPr id="0" name=""/>
        <dsp:cNvSpPr/>
      </dsp:nvSpPr>
      <dsp:spPr>
        <a:xfrm>
          <a:off x="0" y="246379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Data systematically gathered and analyzed </a:t>
          </a:r>
        </a:p>
      </dsp:txBody>
      <dsp:txXfrm>
        <a:off x="0" y="2463799"/>
        <a:ext cx="5607050" cy="615949"/>
      </dsp:txXfrm>
    </dsp:sp>
    <dsp:sp modelId="{FDBB8812-94EF-6D4C-9F45-BC51430DE821}">
      <dsp:nvSpPr>
        <dsp:cNvPr id="0" name=""/>
        <dsp:cNvSpPr/>
      </dsp:nvSpPr>
      <dsp:spPr>
        <a:xfrm>
          <a:off x="0" y="3079749"/>
          <a:ext cx="5607050" cy="0"/>
        </a:xfrm>
        <a:prstGeom prst="line">
          <a:avLst/>
        </a:prstGeom>
        <a:gradFill rotWithShape="0">
          <a:gsLst>
            <a:gs pos="0">
              <a:schemeClr val="accent2">
                <a:hueOff val="-7394206"/>
                <a:satOff val="32756"/>
                <a:lumOff val="-12046"/>
                <a:alphaOff val="0"/>
                <a:tint val="97000"/>
                <a:satMod val="100000"/>
                <a:lumMod val="102000"/>
              </a:schemeClr>
            </a:gs>
            <a:gs pos="50000">
              <a:schemeClr val="accent2">
                <a:hueOff val="-7394206"/>
                <a:satOff val="32756"/>
                <a:lumOff val="-12046"/>
                <a:alphaOff val="0"/>
                <a:shade val="100000"/>
                <a:satMod val="103000"/>
                <a:lumMod val="100000"/>
              </a:schemeClr>
            </a:gs>
            <a:gs pos="100000">
              <a:schemeClr val="accent2">
                <a:hueOff val="-7394206"/>
                <a:satOff val="32756"/>
                <a:lumOff val="-12046"/>
                <a:alphaOff val="0"/>
                <a:shade val="93000"/>
                <a:satMod val="110000"/>
                <a:lumMod val="99000"/>
              </a:schemeClr>
            </a:gs>
          </a:gsLst>
          <a:lin ang="5400000" scaled="0"/>
        </a:gradFill>
        <a:ln w="6350" cap="flat" cmpd="sng" algn="ctr">
          <a:solidFill>
            <a:schemeClr val="accent2">
              <a:hueOff val="-7394206"/>
              <a:satOff val="32756"/>
              <a:lumOff val="-1204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22E758D-9E5A-DE4F-88EE-9CE4DB6F60DC}">
      <dsp:nvSpPr>
        <dsp:cNvPr id="0" name=""/>
        <dsp:cNvSpPr/>
      </dsp:nvSpPr>
      <dsp:spPr>
        <a:xfrm>
          <a:off x="0" y="307974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Constant comparative analysis – iterative and recursive </a:t>
          </a:r>
        </a:p>
      </dsp:txBody>
      <dsp:txXfrm>
        <a:off x="0" y="3079749"/>
        <a:ext cx="5607050" cy="615949"/>
      </dsp:txXfrm>
    </dsp:sp>
    <dsp:sp modelId="{72014BE0-66B2-2F42-9340-09E2B12F987F}">
      <dsp:nvSpPr>
        <dsp:cNvPr id="0" name=""/>
        <dsp:cNvSpPr/>
      </dsp:nvSpPr>
      <dsp:spPr>
        <a:xfrm>
          <a:off x="0" y="3695699"/>
          <a:ext cx="5607050" cy="0"/>
        </a:xfrm>
        <a:prstGeom prst="line">
          <a:avLst/>
        </a:prstGeom>
        <a:gradFill rotWithShape="0">
          <a:gsLst>
            <a:gs pos="0">
              <a:schemeClr val="accent2">
                <a:hueOff val="-8873047"/>
                <a:satOff val="39308"/>
                <a:lumOff val="-14455"/>
                <a:alphaOff val="0"/>
                <a:tint val="97000"/>
                <a:satMod val="100000"/>
                <a:lumMod val="102000"/>
              </a:schemeClr>
            </a:gs>
            <a:gs pos="50000">
              <a:schemeClr val="accent2">
                <a:hueOff val="-8873047"/>
                <a:satOff val="39308"/>
                <a:lumOff val="-14455"/>
                <a:alphaOff val="0"/>
                <a:shade val="100000"/>
                <a:satMod val="103000"/>
                <a:lumMod val="100000"/>
              </a:schemeClr>
            </a:gs>
            <a:gs pos="100000">
              <a:schemeClr val="accent2">
                <a:hueOff val="-8873047"/>
                <a:satOff val="39308"/>
                <a:lumOff val="-14455"/>
                <a:alphaOff val="0"/>
                <a:shade val="93000"/>
                <a:satMod val="110000"/>
                <a:lumMod val="99000"/>
              </a:schemeClr>
            </a:gs>
          </a:gsLst>
          <a:lin ang="5400000" scaled="0"/>
        </a:gradFill>
        <a:ln w="6350" cap="flat" cmpd="sng" algn="ctr">
          <a:solidFill>
            <a:schemeClr val="accent2">
              <a:hueOff val="-8873047"/>
              <a:satOff val="39308"/>
              <a:lumOff val="-144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BF4E524-0C6E-444B-9211-A2091911A205}">
      <dsp:nvSpPr>
        <dsp:cNvPr id="0" name=""/>
        <dsp:cNvSpPr/>
      </dsp:nvSpPr>
      <dsp:spPr>
        <a:xfrm>
          <a:off x="0" y="369569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E" sz="1600" kern="1200"/>
            <a:t>GT is used often used when existing theories on a subject matter are few or even absent </a:t>
          </a:r>
          <a:endParaRPr lang="en-US" sz="1600" kern="1200"/>
        </a:p>
      </dsp:txBody>
      <dsp:txXfrm>
        <a:off x="0" y="3695699"/>
        <a:ext cx="5607050" cy="615949"/>
      </dsp:txXfrm>
    </dsp:sp>
    <dsp:sp modelId="{5A94CFF4-DAAD-3D40-9498-37AE270080EE}">
      <dsp:nvSpPr>
        <dsp:cNvPr id="0" name=""/>
        <dsp:cNvSpPr/>
      </dsp:nvSpPr>
      <dsp:spPr>
        <a:xfrm>
          <a:off x="0" y="4311649"/>
          <a:ext cx="5607050" cy="0"/>
        </a:xfrm>
        <a:prstGeom prst="line">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w="6350" cap="flat" cmpd="sng" algn="ctr">
          <a:solidFill>
            <a:schemeClr val="accent2">
              <a:hueOff val="-10351888"/>
              <a:satOff val="45859"/>
              <a:lumOff val="-1686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18E973B-E568-9047-A02C-652E2A2EAEBA}">
      <dsp:nvSpPr>
        <dsp:cNvPr id="0" name=""/>
        <dsp:cNvSpPr/>
      </dsp:nvSpPr>
      <dsp:spPr>
        <a:xfrm>
          <a:off x="0" y="4311649"/>
          <a:ext cx="5607050"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E" sz="1600" kern="1200"/>
            <a:t>Socially situated </a:t>
          </a:r>
          <a:endParaRPr lang="en-US" sz="1600" kern="1200"/>
        </a:p>
      </dsp:txBody>
      <dsp:txXfrm>
        <a:off x="0" y="4311649"/>
        <a:ext cx="5607050" cy="6159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B25A3-7EE5-3D42-B0A9-8BC5DE82A77F}">
      <dsp:nvSpPr>
        <dsp:cNvPr id="0" name=""/>
        <dsp:cNvSpPr/>
      </dsp:nvSpPr>
      <dsp:spPr>
        <a:xfrm>
          <a:off x="-6206019" y="-949426"/>
          <a:ext cx="7387380" cy="7387380"/>
        </a:xfrm>
        <a:prstGeom prst="blockArc">
          <a:avLst>
            <a:gd name="adj1" fmla="val 18900000"/>
            <a:gd name="adj2" fmla="val 2700000"/>
            <a:gd name="adj3" fmla="val 292"/>
          </a:avLst>
        </a:prstGeom>
        <a:noFill/>
        <a:ln w="12700" cap="flat" cmpd="sng" algn="ctr">
          <a:solidFill>
            <a:schemeClr val="accent2">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180258-8BC1-B240-B14E-6B38A95D7AA7}">
      <dsp:nvSpPr>
        <dsp:cNvPr id="0" name=""/>
        <dsp:cNvSpPr/>
      </dsp:nvSpPr>
      <dsp:spPr>
        <a:xfrm>
          <a:off x="621196" y="82708"/>
          <a:ext cx="4255900" cy="1266388"/>
        </a:xfrm>
        <a:prstGeom prst="rect">
          <a:avLst/>
        </a:prstGeom>
        <a:solidFill>
          <a:schemeClr val="accent2">
            <a:shade val="80000"/>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Scores with notated riffs either performed as written or not performed as written </a:t>
          </a:r>
        </a:p>
      </dsp:txBody>
      <dsp:txXfrm>
        <a:off x="621196" y="82708"/>
        <a:ext cx="4255900" cy="1266388"/>
      </dsp:txXfrm>
    </dsp:sp>
    <dsp:sp modelId="{9D7F403E-381F-644E-AA7B-658738C1532A}">
      <dsp:nvSpPr>
        <dsp:cNvPr id="0" name=""/>
        <dsp:cNvSpPr/>
      </dsp:nvSpPr>
      <dsp:spPr>
        <a:xfrm>
          <a:off x="0" y="103731"/>
          <a:ext cx="1055443" cy="1055443"/>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8FC01D-9D24-2043-8E39-09D6A748E497}">
      <dsp:nvSpPr>
        <dsp:cNvPr id="0" name=""/>
        <dsp:cNvSpPr/>
      </dsp:nvSpPr>
      <dsp:spPr>
        <a:xfrm>
          <a:off x="1169014" y="1613220"/>
          <a:ext cx="3638479" cy="995334"/>
        </a:xfrm>
        <a:prstGeom prst="rect">
          <a:avLst/>
        </a:prstGeom>
        <a:solidFill>
          <a:schemeClr val="accent2">
            <a:shade val="80000"/>
            <a:hueOff val="11052"/>
            <a:satOff val="553"/>
            <a:lumOff val="625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Scores with performance directions for </a:t>
          </a:r>
          <a:r>
            <a:rPr lang="en-GB" sz="2000" i="1" kern="1200" dirty="0"/>
            <a:t>ad libs or riffs </a:t>
          </a:r>
          <a:endParaRPr lang="en-GB" sz="2000" kern="1200" dirty="0"/>
        </a:p>
      </dsp:txBody>
      <dsp:txXfrm>
        <a:off x="1169014" y="1613220"/>
        <a:ext cx="3638479" cy="995334"/>
      </dsp:txXfrm>
    </dsp:sp>
    <dsp:sp modelId="{363E424E-006F-3347-9731-1391FBDAE408}">
      <dsp:nvSpPr>
        <dsp:cNvPr id="0" name=""/>
        <dsp:cNvSpPr/>
      </dsp:nvSpPr>
      <dsp:spPr>
        <a:xfrm>
          <a:off x="532798" y="1565381"/>
          <a:ext cx="1055443" cy="1055443"/>
        </a:xfrm>
        <a:prstGeom prst="ellipse">
          <a:avLst/>
        </a:prstGeom>
        <a:solidFill>
          <a:schemeClr val="lt1">
            <a:hueOff val="0"/>
            <a:satOff val="0"/>
            <a:lumOff val="0"/>
            <a:alphaOff val="0"/>
          </a:schemeClr>
        </a:solidFill>
        <a:ln w="12700" cap="flat" cmpd="sng" algn="ctr">
          <a:solidFill>
            <a:schemeClr val="accent2">
              <a:shade val="80000"/>
              <a:hueOff val="11052"/>
              <a:satOff val="553"/>
              <a:lumOff val="6250"/>
              <a:alphaOff val="0"/>
            </a:schemeClr>
          </a:solidFill>
          <a:prstDash val="solid"/>
        </a:ln>
        <a:effectLst/>
      </dsp:spPr>
      <dsp:style>
        <a:lnRef idx="2">
          <a:scrgbClr r="0" g="0" b="0"/>
        </a:lnRef>
        <a:fillRef idx="1">
          <a:scrgbClr r="0" g="0" b="0"/>
        </a:fillRef>
        <a:effectRef idx="0">
          <a:scrgbClr r="0" g="0" b="0"/>
        </a:effectRef>
        <a:fontRef idx="minor"/>
      </dsp:style>
    </dsp:sp>
    <dsp:sp modelId="{D164DA58-03F1-BF46-AC2B-C0B3E5B68919}">
      <dsp:nvSpPr>
        <dsp:cNvPr id="0" name=""/>
        <dsp:cNvSpPr/>
      </dsp:nvSpPr>
      <dsp:spPr>
        <a:xfrm>
          <a:off x="1143800" y="2836944"/>
          <a:ext cx="3771812" cy="1179960"/>
        </a:xfrm>
        <a:prstGeom prst="rect">
          <a:avLst/>
        </a:prstGeom>
        <a:solidFill>
          <a:schemeClr val="accent2">
            <a:shade val="80000"/>
            <a:hueOff val="22104"/>
            <a:satOff val="1105"/>
            <a:lumOff val="1250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t>Cast recordings featuring riffs that are not indicated in the score </a:t>
          </a:r>
        </a:p>
      </dsp:txBody>
      <dsp:txXfrm>
        <a:off x="1143800" y="2836944"/>
        <a:ext cx="3771812" cy="1179960"/>
      </dsp:txXfrm>
    </dsp:sp>
    <dsp:sp modelId="{DF467C80-83DD-A54B-9EDE-7B2EFC0A5CF1}">
      <dsp:nvSpPr>
        <dsp:cNvPr id="0" name=""/>
        <dsp:cNvSpPr/>
      </dsp:nvSpPr>
      <dsp:spPr>
        <a:xfrm>
          <a:off x="574625" y="2849917"/>
          <a:ext cx="1055443" cy="1055443"/>
        </a:xfrm>
        <a:prstGeom prst="ellipse">
          <a:avLst/>
        </a:prstGeom>
        <a:solidFill>
          <a:schemeClr val="lt1">
            <a:hueOff val="0"/>
            <a:satOff val="0"/>
            <a:lumOff val="0"/>
            <a:alphaOff val="0"/>
          </a:schemeClr>
        </a:solidFill>
        <a:ln w="12700" cap="flat" cmpd="sng" algn="ctr">
          <a:solidFill>
            <a:schemeClr val="accent2">
              <a:shade val="80000"/>
              <a:hueOff val="22104"/>
              <a:satOff val="1105"/>
              <a:lumOff val="12501"/>
              <a:alphaOff val="0"/>
            </a:schemeClr>
          </a:solidFill>
          <a:prstDash val="solid"/>
        </a:ln>
        <a:effectLst/>
      </dsp:spPr>
      <dsp:style>
        <a:lnRef idx="2">
          <a:scrgbClr r="0" g="0" b="0"/>
        </a:lnRef>
        <a:fillRef idx="1">
          <a:scrgbClr r="0" g="0" b="0"/>
        </a:fillRef>
        <a:effectRef idx="0">
          <a:scrgbClr r="0" g="0" b="0"/>
        </a:effectRef>
        <a:fontRef idx="minor"/>
      </dsp:style>
    </dsp:sp>
    <dsp:sp modelId="{41BABC17-1080-F14D-9B02-07DF95FD3BED}">
      <dsp:nvSpPr>
        <dsp:cNvPr id="0" name=""/>
        <dsp:cNvSpPr/>
      </dsp:nvSpPr>
      <dsp:spPr>
        <a:xfrm>
          <a:off x="635113" y="4476525"/>
          <a:ext cx="4255900" cy="1012001"/>
        </a:xfrm>
        <a:prstGeom prst="rect">
          <a:avLst/>
        </a:prstGeom>
        <a:solidFill>
          <a:schemeClr val="accent2">
            <a:shade val="80000"/>
            <a:hueOff val="33157"/>
            <a:satOff val="1658"/>
            <a:lumOff val="1875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Published material and updated conductors scores that transcribe performers’ riffs </a:t>
          </a:r>
        </a:p>
      </dsp:txBody>
      <dsp:txXfrm>
        <a:off x="635113" y="4476525"/>
        <a:ext cx="4255900" cy="1012001"/>
      </dsp:txXfrm>
    </dsp:sp>
    <dsp:sp modelId="{C3E8C533-E337-AD44-B382-CE464B3A6C15}">
      <dsp:nvSpPr>
        <dsp:cNvPr id="0" name=""/>
        <dsp:cNvSpPr/>
      </dsp:nvSpPr>
      <dsp:spPr>
        <a:xfrm>
          <a:off x="0" y="4337056"/>
          <a:ext cx="1055443" cy="1055443"/>
        </a:xfrm>
        <a:prstGeom prst="ellipse">
          <a:avLst/>
        </a:prstGeom>
        <a:solidFill>
          <a:schemeClr val="lt1">
            <a:hueOff val="0"/>
            <a:satOff val="0"/>
            <a:lumOff val="0"/>
            <a:alphaOff val="0"/>
          </a:schemeClr>
        </a:solidFill>
        <a:ln w="12700" cap="flat" cmpd="sng" algn="ctr">
          <a:solidFill>
            <a:schemeClr val="accent2">
              <a:shade val="80000"/>
              <a:hueOff val="33157"/>
              <a:satOff val="1658"/>
              <a:lumOff val="18751"/>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B25A3-7EE5-3D42-B0A9-8BC5DE82A77F}">
      <dsp:nvSpPr>
        <dsp:cNvPr id="0" name=""/>
        <dsp:cNvSpPr/>
      </dsp:nvSpPr>
      <dsp:spPr>
        <a:xfrm>
          <a:off x="-6206019" y="-949426"/>
          <a:ext cx="7387380" cy="7387380"/>
        </a:xfrm>
        <a:prstGeom prst="blockArc">
          <a:avLst>
            <a:gd name="adj1" fmla="val 18900000"/>
            <a:gd name="adj2" fmla="val 2700000"/>
            <a:gd name="adj3" fmla="val 292"/>
          </a:avLst>
        </a:prstGeom>
        <a:noFill/>
        <a:ln w="12700" cap="flat" cmpd="sng" algn="ctr">
          <a:solidFill>
            <a:schemeClr val="accent2">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180258-8BC1-B240-B14E-6B38A95D7AA7}">
      <dsp:nvSpPr>
        <dsp:cNvPr id="0" name=""/>
        <dsp:cNvSpPr/>
      </dsp:nvSpPr>
      <dsp:spPr>
        <a:xfrm>
          <a:off x="621196" y="82708"/>
          <a:ext cx="4255900" cy="1266388"/>
        </a:xfrm>
        <a:prstGeom prst="rect">
          <a:avLst/>
        </a:prstGeom>
        <a:solidFill>
          <a:schemeClr val="accent2">
            <a:shade val="80000"/>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Scores with notated riffs either performed as written or not performed as written </a:t>
          </a:r>
        </a:p>
      </dsp:txBody>
      <dsp:txXfrm>
        <a:off x="621196" y="82708"/>
        <a:ext cx="4255900" cy="1266388"/>
      </dsp:txXfrm>
    </dsp:sp>
    <dsp:sp modelId="{9D7F403E-381F-644E-AA7B-658738C1532A}">
      <dsp:nvSpPr>
        <dsp:cNvPr id="0" name=""/>
        <dsp:cNvSpPr/>
      </dsp:nvSpPr>
      <dsp:spPr>
        <a:xfrm>
          <a:off x="0" y="103731"/>
          <a:ext cx="1055443" cy="1055443"/>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8FC01D-9D24-2043-8E39-09D6A748E497}">
      <dsp:nvSpPr>
        <dsp:cNvPr id="0" name=""/>
        <dsp:cNvSpPr/>
      </dsp:nvSpPr>
      <dsp:spPr>
        <a:xfrm>
          <a:off x="1169014" y="1613220"/>
          <a:ext cx="3638479" cy="995334"/>
        </a:xfrm>
        <a:prstGeom prst="rect">
          <a:avLst/>
        </a:prstGeom>
        <a:solidFill>
          <a:schemeClr val="accent2">
            <a:shade val="80000"/>
            <a:hueOff val="11052"/>
            <a:satOff val="553"/>
            <a:lumOff val="625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Scores with performance directions for </a:t>
          </a:r>
          <a:r>
            <a:rPr lang="en-GB" sz="2000" i="1" kern="1200" dirty="0"/>
            <a:t>ad libs or riffs </a:t>
          </a:r>
          <a:endParaRPr lang="en-GB" sz="2000" kern="1200" dirty="0"/>
        </a:p>
      </dsp:txBody>
      <dsp:txXfrm>
        <a:off x="1169014" y="1613220"/>
        <a:ext cx="3638479" cy="995334"/>
      </dsp:txXfrm>
    </dsp:sp>
    <dsp:sp modelId="{363E424E-006F-3347-9731-1391FBDAE408}">
      <dsp:nvSpPr>
        <dsp:cNvPr id="0" name=""/>
        <dsp:cNvSpPr/>
      </dsp:nvSpPr>
      <dsp:spPr>
        <a:xfrm>
          <a:off x="532798" y="1565381"/>
          <a:ext cx="1055443" cy="1055443"/>
        </a:xfrm>
        <a:prstGeom prst="ellipse">
          <a:avLst/>
        </a:prstGeom>
        <a:solidFill>
          <a:schemeClr val="lt1">
            <a:hueOff val="0"/>
            <a:satOff val="0"/>
            <a:lumOff val="0"/>
            <a:alphaOff val="0"/>
          </a:schemeClr>
        </a:solidFill>
        <a:ln w="12700" cap="flat" cmpd="sng" algn="ctr">
          <a:solidFill>
            <a:schemeClr val="accent2">
              <a:shade val="80000"/>
              <a:hueOff val="11052"/>
              <a:satOff val="553"/>
              <a:lumOff val="6250"/>
              <a:alphaOff val="0"/>
            </a:schemeClr>
          </a:solidFill>
          <a:prstDash val="solid"/>
        </a:ln>
        <a:effectLst/>
      </dsp:spPr>
      <dsp:style>
        <a:lnRef idx="2">
          <a:scrgbClr r="0" g="0" b="0"/>
        </a:lnRef>
        <a:fillRef idx="1">
          <a:scrgbClr r="0" g="0" b="0"/>
        </a:fillRef>
        <a:effectRef idx="0">
          <a:scrgbClr r="0" g="0" b="0"/>
        </a:effectRef>
        <a:fontRef idx="minor"/>
      </dsp:style>
    </dsp:sp>
    <dsp:sp modelId="{D164DA58-03F1-BF46-AC2B-C0B3E5B68919}">
      <dsp:nvSpPr>
        <dsp:cNvPr id="0" name=""/>
        <dsp:cNvSpPr/>
      </dsp:nvSpPr>
      <dsp:spPr>
        <a:xfrm>
          <a:off x="1143800" y="2836944"/>
          <a:ext cx="3771812" cy="1179960"/>
        </a:xfrm>
        <a:prstGeom prst="rect">
          <a:avLst/>
        </a:prstGeom>
        <a:solidFill>
          <a:schemeClr val="accent2">
            <a:shade val="80000"/>
            <a:hueOff val="22104"/>
            <a:satOff val="1105"/>
            <a:lumOff val="1250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t>Cast recordings featuring riffs that are not indicated in the score </a:t>
          </a:r>
        </a:p>
      </dsp:txBody>
      <dsp:txXfrm>
        <a:off x="1143800" y="2836944"/>
        <a:ext cx="3771812" cy="1179960"/>
      </dsp:txXfrm>
    </dsp:sp>
    <dsp:sp modelId="{DF467C80-83DD-A54B-9EDE-7B2EFC0A5CF1}">
      <dsp:nvSpPr>
        <dsp:cNvPr id="0" name=""/>
        <dsp:cNvSpPr/>
      </dsp:nvSpPr>
      <dsp:spPr>
        <a:xfrm>
          <a:off x="574625" y="2849917"/>
          <a:ext cx="1055443" cy="1055443"/>
        </a:xfrm>
        <a:prstGeom prst="ellipse">
          <a:avLst/>
        </a:prstGeom>
        <a:solidFill>
          <a:schemeClr val="lt1">
            <a:hueOff val="0"/>
            <a:satOff val="0"/>
            <a:lumOff val="0"/>
            <a:alphaOff val="0"/>
          </a:schemeClr>
        </a:solidFill>
        <a:ln w="12700" cap="flat" cmpd="sng" algn="ctr">
          <a:solidFill>
            <a:schemeClr val="accent2">
              <a:shade val="80000"/>
              <a:hueOff val="22104"/>
              <a:satOff val="1105"/>
              <a:lumOff val="12501"/>
              <a:alphaOff val="0"/>
            </a:schemeClr>
          </a:solidFill>
          <a:prstDash val="solid"/>
        </a:ln>
        <a:effectLst/>
      </dsp:spPr>
      <dsp:style>
        <a:lnRef idx="2">
          <a:scrgbClr r="0" g="0" b="0"/>
        </a:lnRef>
        <a:fillRef idx="1">
          <a:scrgbClr r="0" g="0" b="0"/>
        </a:fillRef>
        <a:effectRef idx="0">
          <a:scrgbClr r="0" g="0" b="0"/>
        </a:effectRef>
        <a:fontRef idx="minor"/>
      </dsp:style>
    </dsp:sp>
    <dsp:sp modelId="{41BABC17-1080-F14D-9B02-07DF95FD3BED}">
      <dsp:nvSpPr>
        <dsp:cNvPr id="0" name=""/>
        <dsp:cNvSpPr/>
      </dsp:nvSpPr>
      <dsp:spPr>
        <a:xfrm>
          <a:off x="635113" y="4476525"/>
          <a:ext cx="4255900" cy="1012001"/>
        </a:xfrm>
        <a:prstGeom prst="rect">
          <a:avLst/>
        </a:prstGeom>
        <a:solidFill>
          <a:schemeClr val="accent2">
            <a:shade val="80000"/>
            <a:hueOff val="33157"/>
            <a:satOff val="1658"/>
            <a:lumOff val="18751"/>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0207"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Published material and updated conductors scores that transcribe performers’ riffs </a:t>
          </a:r>
        </a:p>
      </dsp:txBody>
      <dsp:txXfrm>
        <a:off x="635113" y="4476525"/>
        <a:ext cx="4255900" cy="1012001"/>
      </dsp:txXfrm>
    </dsp:sp>
    <dsp:sp modelId="{C3E8C533-E337-AD44-B382-CE464B3A6C15}">
      <dsp:nvSpPr>
        <dsp:cNvPr id="0" name=""/>
        <dsp:cNvSpPr/>
      </dsp:nvSpPr>
      <dsp:spPr>
        <a:xfrm>
          <a:off x="0" y="4337056"/>
          <a:ext cx="1055443" cy="1055443"/>
        </a:xfrm>
        <a:prstGeom prst="ellipse">
          <a:avLst/>
        </a:prstGeom>
        <a:solidFill>
          <a:schemeClr val="lt1">
            <a:hueOff val="0"/>
            <a:satOff val="0"/>
            <a:lumOff val="0"/>
            <a:alphaOff val="0"/>
          </a:schemeClr>
        </a:solidFill>
        <a:ln w="12700" cap="flat" cmpd="sng" algn="ctr">
          <a:solidFill>
            <a:schemeClr val="accent2">
              <a:shade val="80000"/>
              <a:hueOff val="33157"/>
              <a:satOff val="1658"/>
              <a:lumOff val="18751"/>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83D67E-9B80-9645-95EB-77694113F821}" type="datetimeFigureOut">
              <a:rPr lang="en-US" smtClean="0"/>
              <a:t>3/5/26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1C9F38-8BEC-6A48-8F4F-ED637E484F23}" type="slidenum">
              <a:rPr lang="en-US" smtClean="0"/>
              <a:t>‹#›</a:t>
            </a:fld>
            <a:endParaRPr lang="en-US"/>
          </a:p>
        </p:txBody>
      </p:sp>
    </p:spTree>
    <p:extLst>
      <p:ext uri="{BB962C8B-B14F-4D97-AF65-F5344CB8AC3E}">
        <p14:creationId xmlns:p14="http://schemas.microsoft.com/office/powerpoint/2010/main" val="1806374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71C9F38-8BEC-6A48-8F4F-ED637E484F23}" type="slidenum">
              <a:rPr lang="en-US" smtClean="0"/>
              <a:t>2</a:t>
            </a:fld>
            <a:endParaRPr lang="en-US"/>
          </a:p>
        </p:txBody>
      </p:sp>
    </p:spTree>
    <p:extLst>
      <p:ext uri="{BB962C8B-B14F-4D97-AF65-F5344CB8AC3E}">
        <p14:creationId xmlns:p14="http://schemas.microsoft.com/office/powerpoint/2010/main" val="3463661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1C9F38-8BEC-6A48-8F4F-ED637E484F23}" type="slidenum">
              <a:rPr lang="en-US" smtClean="0"/>
              <a:t>12</a:t>
            </a:fld>
            <a:endParaRPr lang="en-US"/>
          </a:p>
        </p:txBody>
      </p:sp>
    </p:spTree>
    <p:extLst>
      <p:ext uri="{BB962C8B-B14F-4D97-AF65-F5344CB8AC3E}">
        <p14:creationId xmlns:p14="http://schemas.microsoft.com/office/powerpoint/2010/main" val="224676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3600" dirty="0"/>
              <a:t>16 total examples </a:t>
            </a:r>
          </a:p>
          <a:p>
            <a:endParaRPr lang="en-US" sz="3600" dirty="0"/>
          </a:p>
          <a:p>
            <a:r>
              <a:rPr lang="en-US" sz="3600" dirty="0"/>
              <a:t>14 contain riffs that are performed as written </a:t>
            </a:r>
          </a:p>
          <a:p>
            <a:endParaRPr lang="en-US" sz="3600" dirty="0"/>
          </a:p>
          <a:p>
            <a:r>
              <a:rPr lang="en-US" sz="3600" dirty="0"/>
              <a:t>2 not performed as written</a:t>
            </a:r>
          </a:p>
          <a:p>
            <a:endParaRPr lang="en-US" sz="3600" dirty="0"/>
          </a:p>
          <a:p>
            <a:r>
              <a:rPr lang="en-US" sz="3600" dirty="0"/>
              <a:t>4 examples to listen to </a:t>
            </a:r>
          </a:p>
        </p:txBody>
      </p:sp>
      <p:sp>
        <p:nvSpPr>
          <p:cNvPr id="4" name="Slide Number Placeholder 3"/>
          <p:cNvSpPr>
            <a:spLocks noGrp="1"/>
          </p:cNvSpPr>
          <p:nvPr>
            <p:ph type="sldNum" sz="quarter" idx="5"/>
          </p:nvPr>
        </p:nvSpPr>
        <p:spPr/>
        <p:txBody>
          <a:bodyPr/>
          <a:lstStyle/>
          <a:p>
            <a:fld id="{671C9F38-8BEC-6A48-8F4F-ED637E484F23}" type="slidenum">
              <a:rPr lang="en-US" smtClean="0"/>
              <a:t>20</a:t>
            </a:fld>
            <a:endParaRPr lang="en-US"/>
          </a:p>
        </p:txBody>
      </p:sp>
    </p:spTree>
    <p:extLst>
      <p:ext uri="{BB962C8B-B14F-4D97-AF65-F5344CB8AC3E}">
        <p14:creationId xmlns:p14="http://schemas.microsoft.com/office/powerpoint/2010/main" val="2240073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62% = 8 out of the 13 MDs  </a:t>
            </a:r>
          </a:p>
        </p:txBody>
      </p:sp>
      <p:sp>
        <p:nvSpPr>
          <p:cNvPr id="4" name="Slide Number Placeholder 3"/>
          <p:cNvSpPr>
            <a:spLocks noGrp="1"/>
          </p:cNvSpPr>
          <p:nvPr>
            <p:ph type="sldNum" sz="quarter" idx="5"/>
          </p:nvPr>
        </p:nvSpPr>
        <p:spPr/>
        <p:txBody>
          <a:bodyPr/>
          <a:lstStyle/>
          <a:p>
            <a:fld id="{671C9F38-8BEC-6A48-8F4F-ED637E484F23}" type="slidenum">
              <a:rPr lang="en-US" smtClean="0"/>
              <a:t>35</a:t>
            </a:fld>
            <a:endParaRPr lang="en-US"/>
          </a:p>
        </p:txBody>
      </p:sp>
    </p:spTree>
    <p:extLst>
      <p:ext uri="{BB962C8B-B14F-4D97-AF65-F5344CB8AC3E}">
        <p14:creationId xmlns:p14="http://schemas.microsoft.com/office/powerpoint/2010/main" val="452796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02C51F8-88CE-F54C-B7F0-FD2AB7A6B884}"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36875349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02C51F8-88CE-F54C-B7F0-FD2AB7A6B884}"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3575473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002C51F8-88CE-F54C-B7F0-FD2AB7A6B884}"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4185125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002C51F8-88CE-F54C-B7F0-FD2AB7A6B884}" type="datetimeFigureOut">
              <a:rPr lang="en-US" smtClean="0"/>
              <a:t>3/4/26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410908353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02C51F8-88CE-F54C-B7F0-FD2AB7A6B884}"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58003D-D2EA-CA42-8DCC-6A0C53AB9D5B}"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619153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02C51F8-88CE-F54C-B7F0-FD2AB7A6B884}" type="datetimeFigureOut">
              <a:rPr lang="en-US" smtClean="0"/>
              <a:t>3/4/26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2976884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2C51F8-88CE-F54C-B7F0-FD2AB7A6B884}" type="datetimeFigureOut">
              <a:rPr lang="en-US" smtClean="0"/>
              <a:t>3/4/26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3743670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002C51F8-88CE-F54C-B7F0-FD2AB7A6B884}" type="datetimeFigureOut">
              <a:rPr lang="en-US" smtClean="0"/>
              <a:t>3/4/26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116278781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02C51F8-88CE-F54C-B7F0-FD2AB7A6B884}" type="datetimeFigureOut">
              <a:rPr lang="en-US" smtClean="0"/>
              <a:t>3/4/26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1751648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02C51F8-88CE-F54C-B7F0-FD2AB7A6B88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2343325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02C51F8-88CE-F54C-B7F0-FD2AB7A6B88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8003D-D2EA-CA42-8DCC-6A0C53AB9D5B}" type="slidenum">
              <a:rPr lang="en-US" smtClean="0"/>
              <a:t>‹#›</a:t>
            </a:fld>
            <a:endParaRPr lang="en-US"/>
          </a:p>
        </p:txBody>
      </p:sp>
    </p:spTree>
    <p:extLst>
      <p:ext uri="{BB962C8B-B14F-4D97-AF65-F5344CB8AC3E}">
        <p14:creationId xmlns:p14="http://schemas.microsoft.com/office/powerpoint/2010/main" val="1175019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02C51F8-88CE-F54C-B7F0-FD2AB7A6B884}" type="datetimeFigureOut">
              <a:rPr lang="en-US" smtClean="0"/>
              <a:t>3/4/26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B58003D-D2EA-CA42-8DCC-6A0C53AB9D5B}" type="slidenum">
              <a:rPr lang="en-US" smtClean="0"/>
              <a:t>‹#›</a:t>
            </a:fld>
            <a:endParaRPr lang="en-US"/>
          </a:p>
        </p:txBody>
      </p:sp>
    </p:spTree>
    <p:extLst>
      <p:ext uri="{BB962C8B-B14F-4D97-AF65-F5344CB8AC3E}">
        <p14:creationId xmlns:p14="http://schemas.microsoft.com/office/powerpoint/2010/main" val="4216083003"/>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1.pn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jpeg"/><Relationship Id="rId11" Type="http://schemas.microsoft.com/office/2007/relationships/diagramDrawing" Target="../diagrams/drawing1.xml"/><Relationship Id="rId5" Type="http://schemas.openxmlformats.org/officeDocument/2006/relationships/image" Target="../media/image3.jpeg"/><Relationship Id="rId10" Type="http://schemas.openxmlformats.org/officeDocument/2006/relationships/diagramColors" Target="../diagrams/colors1.xml"/><Relationship Id="rId4" Type="http://schemas.openxmlformats.org/officeDocument/2006/relationships/image" Target="../media/image2.pn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10.png"/><Relationship Id="rId5" Type="http://schemas.openxmlformats.org/officeDocument/2006/relationships/image" Target="../media/image12.png"/><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media" Target="../media/media5.wav"/><Relationship Id="rId7" Type="http://schemas.openxmlformats.org/officeDocument/2006/relationships/image" Target="../media/image17.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16.png"/><Relationship Id="rId5" Type="http://schemas.openxmlformats.org/officeDocument/2006/relationships/slideLayout" Target="../slideLayouts/slideLayout6.xml"/><Relationship Id="rId4" Type="http://schemas.openxmlformats.org/officeDocument/2006/relationships/audio" Target="../media/media5.wav"/><Relationship Id="rId9" Type="http://schemas.openxmlformats.org/officeDocument/2006/relationships/image" Target="../media/image1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8" Type="http://schemas.openxmlformats.org/officeDocument/2006/relationships/image" Target="../media/image21.png"/><Relationship Id="rId3" Type="http://schemas.microsoft.com/office/2007/relationships/media" Target="../media/media7.wav"/><Relationship Id="rId7" Type="http://schemas.openxmlformats.org/officeDocument/2006/relationships/image" Target="../media/image20.png"/><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19.png"/><Relationship Id="rId5" Type="http://schemas.openxmlformats.org/officeDocument/2006/relationships/slideLayout" Target="../slideLayouts/slideLayout6.xml"/><Relationship Id="rId10" Type="http://schemas.openxmlformats.org/officeDocument/2006/relationships/image" Target="../media/image10.png"/><Relationship Id="rId4" Type="http://schemas.openxmlformats.org/officeDocument/2006/relationships/audio" Target="../media/media7.wav"/><Relationship Id="rId9"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wav"/><Relationship Id="rId1" Type="http://schemas.microsoft.com/office/2007/relationships/media" Target="../media/media9.wav"/><Relationship Id="rId6" Type="http://schemas.openxmlformats.org/officeDocument/2006/relationships/image" Target="../media/image10.png"/><Relationship Id="rId5" Type="http://schemas.openxmlformats.org/officeDocument/2006/relationships/image" Target="../media/image25.png"/><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10.png"/><Relationship Id="rId5" Type="http://schemas.openxmlformats.org/officeDocument/2006/relationships/image" Target="../media/image30.png"/><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10.png"/><Relationship Id="rId5" Type="http://schemas.openxmlformats.org/officeDocument/2006/relationships/image" Target="../media/image32.png"/><Relationship Id="rId4" Type="http://schemas.openxmlformats.org/officeDocument/2006/relationships/image" Target="../media/image31.pn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wav"/><Relationship Id="rId1" Type="http://schemas.microsoft.com/office/2007/relationships/media" Target="../media/media12.wav"/><Relationship Id="rId6" Type="http://schemas.openxmlformats.org/officeDocument/2006/relationships/image" Target="../media/image10.png"/><Relationship Id="rId5" Type="http://schemas.openxmlformats.org/officeDocument/2006/relationships/image" Target="../media/image35.png"/><Relationship Id="rId4" Type="http://schemas.openxmlformats.org/officeDocument/2006/relationships/image" Target="../media/image34.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wav"/><Relationship Id="rId1" Type="http://schemas.microsoft.com/office/2007/relationships/media" Target="../media/media13.wav"/><Relationship Id="rId6" Type="http://schemas.openxmlformats.org/officeDocument/2006/relationships/image" Target="../media/image10.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wav"/><Relationship Id="rId1" Type="http://schemas.microsoft.com/office/2007/relationships/media" Target="../media/media14.wav"/><Relationship Id="rId6" Type="http://schemas.openxmlformats.org/officeDocument/2006/relationships/image" Target="../media/image10.png"/><Relationship Id="rId5" Type="http://schemas.openxmlformats.org/officeDocument/2006/relationships/image" Target="../media/image39.png"/><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0.png"/><Relationship Id="rId2" Type="http://schemas.openxmlformats.org/officeDocument/2006/relationships/audio" Target="../media/media15.wav"/><Relationship Id="rId1" Type="http://schemas.microsoft.com/office/2007/relationships/media" Target="../media/media15.wav"/><Relationship Id="rId6" Type="http://schemas.openxmlformats.org/officeDocument/2006/relationships/image" Target="../media/image12.png"/><Relationship Id="rId5" Type="http://schemas.openxmlformats.org/officeDocument/2006/relationships/image" Target="../media/image42.png"/><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0.png"/><Relationship Id="rId2" Type="http://schemas.openxmlformats.org/officeDocument/2006/relationships/audio" Target="../media/media16.wav"/><Relationship Id="rId1" Type="http://schemas.microsoft.com/office/2007/relationships/media" Target="../media/media16.wav"/><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hyperlink" Target="https://doi.org/10.1087/20150211" TargetMode="External"/><Relationship Id="rId2" Type="http://schemas.openxmlformats.org/officeDocument/2006/relationships/hyperlink" Target="https://doi.org/10.2307/jj.11955034" TargetMode="External"/><Relationship Id="rId1" Type="http://schemas.openxmlformats.org/officeDocument/2006/relationships/slideLayout" Target="../slideLayouts/slideLayout7.xml"/><Relationship Id="rId5" Type="http://schemas.openxmlformats.org/officeDocument/2006/relationships/hyperlink" Target="https://doi.org/10.1177/2050312118822927" TargetMode="External"/><Relationship Id="rId4" Type="http://schemas.openxmlformats.org/officeDocument/2006/relationships/hyperlink" Target="https://doi.org/10.1007/978-94-017-8851-9_4"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i.org/10.1057/s41599-025-05454-y" TargetMode="External"/><Relationship Id="rId2" Type="http://schemas.openxmlformats.org/officeDocument/2006/relationships/hyperlink" Target="https://doi.org/10.1017/S1479409823000046" TargetMode="External"/><Relationship Id="rId1" Type="http://schemas.openxmlformats.org/officeDocument/2006/relationships/slideLayout" Target="../slideLayouts/slideLayout7.xml"/><Relationship Id="rId4" Type="http://schemas.openxmlformats.org/officeDocument/2006/relationships/hyperlink" Target="https://doi.org/10.1108/JWL-02-2023-0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0E5B56A-37F9-FC31-D2FE-7758401C3499}"/>
              </a:ext>
            </a:extLst>
          </p:cNvPr>
          <p:cNvPicPr>
            <a:picLocks noChangeAspect="1"/>
          </p:cNvPicPr>
          <p:nvPr/>
        </p:nvPicPr>
        <p:blipFill>
          <a:blip r:embed="rId2">
            <a:alphaModFix amt="40000"/>
          </a:blip>
          <a:srcRect t="5268" b="28942"/>
          <a:stretch>
            <a:fillRect/>
          </a:stretch>
        </p:blipFill>
        <p:spPr>
          <a:xfrm>
            <a:off x="20" y="10"/>
            <a:ext cx="12191980" cy="6857990"/>
          </a:xfrm>
          <a:prstGeom prst="rect">
            <a:avLst/>
          </a:prstGeom>
        </p:spPr>
      </p:pic>
      <p:sp>
        <p:nvSpPr>
          <p:cNvPr id="3" name="Title 2">
            <a:extLst>
              <a:ext uri="{FF2B5EF4-FFF2-40B4-BE49-F238E27FC236}">
                <a16:creationId xmlns:a16="http://schemas.microsoft.com/office/drawing/2014/main" id="{DE5B8B1D-F301-7A93-D600-32052BE17BB3}"/>
              </a:ext>
            </a:extLst>
          </p:cNvPr>
          <p:cNvSpPr>
            <a:spLocks noGrp="1"/>
          </p:cNvSpPr>
          <p:nvPr>
            <p:ph type="ctrTitle"/>
          </p:nvPr>
        </p:nvSpPr>
        <p:spPr>
          <a:xfrm>
            <a:off x="1600200" y="2386744"/>
            <a:ext cx="8991600" cy="1645920"/>
          </a:xfrm>
          <a:noFill/>
          <a:ln w="38100" cap="sq">
            <a:solidFill>
              <a:schemeClr val="tx1"/>
            </a:solidFill>
            <a:miter lim="800000"/>
          </a:ln>
        </p:spPr>
        <p:txBody>
          <a:bodyPr anchor="ctr">
            <a:normAutofit/>
          </a:bodyPr>
          <a:lstStyle/>
          <a:p>
            <a:r>
              <a:rPr lang="en-US" sz="2900" i="1" dirty="0">
                <a:solidFill>
                  <a:schemeClr val="tx1"/>
                </a:solidFill>
                <a:latin typeface="Arial" panose="020B0604020202020204" pitchFamily="34" charset="0"/>
                <a:cs typeface="Arial" panose="020B0604020202020204" pitchFamily="34" charset="0"/>
              </a:rPr>
              <a:t>What’s the Score? </a:t>
            </a:r>
            <a:br>
              <a:rPr lang="en-US" sz="2900" i="1" dirty="0">
                <a:solidFill>
                  <a:schemeClr val="tx1"/>
                </a:solidFill>
                <a:latin typeface="Arial" panose="020B0604020202020204" pitchFamily="34" charset="0"/>
                <a:cs typeface="Arial" panose="020B0604020202020204" pitchFamily="34" charset="0"/>
              </a:rPr>
            </a:br>
            <a:r>
              <a:rPr lang="en-US" sz="2900" i="1" dirty="0">
                <a:solidFill>
                  <a:schemeClr val="tx1"/>
                </a:solidFill>
                <a:latin typeface="Arial" panose="020B0604020202020204" pitchFamily="34" charset="0"/>
                <a:cs typeface="Arial" panose="020B0604020202020204" pitchFamily="34" charset="0"/>
              </a:rPr>
              <a:t>A grounded theory exploration of riffing in musical theatre </a:t>
            </a:r>
          </a:p>
        </p:txBody>
      </p:sp>
      <p:sp>
        <p:nvSpPr>
          <p:cNvPr id="4" name="Subtitle 3">
            <a:extLst>
              <a:ext uri="{FF2B5EF4-FFF2-40B4-BE49-F238E27FC236}">
                <a16:creationId xmlns:a16="http://schemas.microsoft.com/office/drawing/2014/main" id="{79CC0C72-D81C-88AE-F101-45C8D06875FF}"/>
              </a:ext>
            </a:extLst>
          </p:cNvPr>
          <p:cNvSpPr>
            <a:spLocks noGrp="1"/>
          </p:cNvSpPr>
          <p:nvPr>
            <p:ph type="subTitle" idx="1"/>
          </p:nvPr>
        </p:nvSpPr>
        <p:spPr>
          <a:xfrm>
            <a:off x="2695194" y="4352544"/>
            <a:ext cx="6801612" cy="1239894"/>
          </a:xfrm>
        </p:spPr>
        <p:txBody>
          <a:bodyPr>
            <a:normAutofit/>
          </a:bodyPr>
          <a:lstStyle/>
          <a:p>
            <a:r>
              <a:rPr lang="en-US" dirty="0">
                <a:solidFill>
                  <a:schemeClr val="tx1"/>
                </a:solidFill>
                <a:latin typeface="Arial" panose="020B0604020202020204" pitchFamily="34" charset="0"/>
                <a:cs typeface="Arial" panose="020B0604020202020204" pitchFamily="34" charset="0"/>
              </a:rPr>
              <a:t>SINÉAD RODGER 2218245</a:t>
            </a:r>
          </a:p>
          <a:p>
            <a:r>
              <a:rPr lang="en-US" dirty="0">
                <a:solidFill>
                  <a:schemeClr val="tx1"/>
                </a:solidFill>
                <a:latin typeface="Arial" panose="020B0604020202020204" pitchFamily="34" charset="0"/>
                <a:cs typeface="Arial" panose="020B0604020202020204" pitchFamily="34" charset="0"/>
              </a:rPr>
              <a:t>BMPF7010 Work-based learning project (Extended)</a:t>
            </a:r>
          </a:p>
        </p:txBody>
      </p:sp>
    </p:spTree>
    <p:extLst>
      <p:ext uri="{BB962C8B-B14F-4D97-AF65-F5344CB8AC3E}">
        <p14:creationId xmlns:p14="http://schemas.microsoft.com/office/powerpoint/2010/main" val="4216632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C1E2E-7276-F221-4F19-E469190ECDC4}"/>
              </a:ext>
            </a:extLst>
          </p:cNvPr>
          <p:cNvSpPr>
            <a:spLocks noGrp="1"/>
          </p:cNvSpPr>
          <p:nvPr>
            <p:ph type="title"/>
          </p:nvPr>
        </p:nvSpPr>
        <p:spPr>
          <a:xfrm>
            <a:off x="-30480" y="0"/>
            <a:ext cx="12192000" cy="1188720"/>
          </a:xfrm>
        </p:spPr>
        <p:txBody>
          <a:bodyPr/>
          <a:lstStyle/>
          <a:p>
            <a:r>
              <a:rPr lang="en-US" dirty="0">
                <a:latin typeface="Arial" panose="020B0604020202020204" pitchFamily="34" charset="0"/>
                <a:cs typeface="Arial" panose="020B0604020202020204" pitchFamily="34" charset="0"/>
              </a:rPr>
              <a:t>SPARK – What drew ME in? </a:t>
            </a:r>
          </a:p>
        </p:txBody>
      </p:sp>
      <p:pic>
        <p:nvPicPr>
          <p:cNvPr id="3" name="Picture 2" descr="A pair of headphones and music sheets&#10;&#10;AI-generated content may be incorrect.">
            <a:extLst>
              <a:ext uri="{FF2B5EF4-FFF2-40B4-BE49-F238E27FC236}">
                <a16:creationId xmlns:a16="http://schemas.microsoft.com/office/drawing/2014/main" id="{A32FB39B-CB81-B7C6-F7CB-39E3503245DA}"/>
              </a:ext>
            </a:extLst>
          </p:cNvPr>
          <p:cNvPicPr>
            <a:picLocks noChangeAspect="1"/>
          </p:cNvPicPr>
          <p:nvPr/>
        </p:nvPicPr>
        <p:blipFill rotWithShape="1">
          <a:blip r:embed="rId3">
            <a:alphaModFix amt="40000"/>
          </a:blip>
          <a:srcRect l="-358" t="39301" r="-104" b="44284"/>
          <a:stretch>
            <a:fillRect/>
          </a:stretch>
        </p:blipFill>
        <p:spPr>
          <a:xfrm>
            <a:off x="-27929" y="10782"/>
            <a:ext cx="12247858" cy="1188720"/>
          </a:xfrm>
          <a:prstGeom prst="rect">
            <a:avLst/>
          </a:prstGeom>
        </p:spPr>
      </p:pic>
      <p:sp>
        <p:nvSpPr>
          <p:cNvPr id="8" name="TextBox 7">
            <a:extLst>
              <a:ext uri="{FF2B5EF4-FFF2-40B4-BE49-F238E27FC236}">
                <a16:creationId xmlns:a16="http://schemas.microsoft.com/office/drawing/2014/main" id="{C61FC67C-DF32-19F8-711A-9E2231306EE4}"/>
              </a:ext>
            </a:extLst>
          </p:cNvPr>
          <p:cNvSpPr txBox="1"/>
          <p:nvPr/>
        </p:nvSpPr>
        <p:spPr>
          <a:xfrm>
            <a:off x="3994853" y="2144282"/>
            <a:ext cx="2983879" cy="369332"/>
          </a:xfrm>
          <a:prstGeom prst="rect">
            <a:avLst/>
          </a:prstGeom>
          <a:noFill/>
        </p:spPr>
        <p:txBody>
          <a:bodyPr wrap="square" rtlCol="0">
            <a:spAutoFit/>
          </a:bodyPr>
          <a:lstStyle/>
          <a:p>
            <a:r>
              <a:rPr lang="en-US" dirty="0"/>
              <a:t>SIX and insight into processes </a:t>
            </a:r>
          </a:p>
        </p:txBody>
      </p:sp>
      <p:sp>
        <p:nvSpPr>
          <p:cNvPr id="10" name="TextBox 9">
            <a:extLst>
              <a:ext uri="{FF2B5EF4-FFF2-40B4-BE49-F238E27FC236}">
                <a16:creationId xmlns:a16="http://schemas.microsoft.com/office/drawing/2014/main" id="{E04A3E42-B724-0C90-FE86-0AD00928DEE4}"/>
              </a:ext>
            </a:extLst>
          </p:cNvPr>
          <p:cNvSpPr txBox="1"/>
          <p:nvPr/>
        </p:nvSpPr>
        <p:spPr>
          <a:xfrm>
            <a:off x="8539214" y="2244522"/>
            <a:ext cx="2983879" cy="1200329"/>
          </a:xfrm>
          <a:prstGeom prst="rect">
            <a:avLst/>
          </a:prstGeom>
          <a:noFill/>
        </p:spPr>
        <p:txBody>
          <a:bodyPr wrap="square" rtlCol="0">
            <a:spAutoFit/>
          </a:bodyPr>
          <a:lstStyle/>
          <a:p>
            <a:r>
              <a:rPr lang="en-US" dirty="0"/>
              <a:t>MOD 4 project</a:t>
            </a:r>
          </a:p>
          <a:p>
            <a:pPr marL="285750" indent="-285750">
              <a:buFont typeface="Arial" panose="020B0604020202020204" pitchFamily="34" charset="0"/>
              <a:buChar char="•"/>
            </a:pPr>
            <a:r>
              <a:rPr lang="en-US" dirty="0"/>
              <a:t>Framework points towards focused listening to riffs  </a:t>
            </a:r>
          </a:p>
          <a:p>
            <a:endParaRPr lang="en-US" dirty="0"/>
          </a:p>
        </p:txBody>
      </p:sp>
      <p:pic>
        <p:nvPicPr>
          <p:cNvPr id="11" name="Picture 10">
            <a:extLst>
              <a:ext uri="{FF2B5EF4-FFF2-40B4-BE49-F238E27FC236}">
                <a16:creationId xmlns:a16="http://schemas.microsoft.com/office/drawing/2014/main" id="{A021A03A-25E3-37E8-4DE0-C93C61DC08E1}"/>
              </a:ext>
            </a:extLst>
          </p:cNvPr>
          <p:cNvPicPr>
            <a:picLocks noChangeAspect="1"/>
          </p:cNvPicPr>
          <p:nvPr/>
        </p:nvPicPr>
        <p:blipFill>
          <a:blip r:embed="rId4"/>
          <a:stretch>
            <a:fillRect/>
          </a:stretch>
        </p:blipFill>
        <p:spPr>
          <a:xfrm>
            <a:off x="624466" y="4106304"/>
            <a:ext cx="2517733" cy="2577363"/>
          </a:xfrm>
          <a:prstGeom prst="rect">
            <a:avLst/>
          </a:prstGeom>
        </p:spPr>
      </p:pic>
      <p:sp>
        <p:nvSpPr>
          <p:cNvPr id="12" name="TextBox 11">
            <a:extLst>
              <a:ext uri="{FF2B5EF4-FFF2-40B4-BE49-F238E27FC236}">
                <a16:creationId xmlns:a16="http://schemas.microsoft.com/office/drawing/2014/main" id="{733DAA8A-9E22-F648-30DB-189890EC94E4}"/>
              </a:ext>
            </a:extLst>
          </p:cNvPr>
          <p:cNvSpPr txBox="1"/>
          <p:nvPr/>
        </p:nvSpPr>
        <p:spPr>
          <a:xfrm>
            <a:off x="501805" y="1712251"/>
            <a:ext cx="2721238" cy="369332"/>
          </a:xfrm>
          <a:prstGeom prst="rect">
            <a:avLst/>
          </a:prstGeom>
          <a:solidFill>
            <a:srgbClr val="9E736F"/>
          </a:solidFill>
        </p:spPr>
        <p:txBody>
          <a:bodyPr wrap="square" rtlCol="0">
            <a:spAutoFit/>
          </a:bodyPr>
          <a:lstStyle/>
          <a:p>
            <a:pPr algn="ctr"/>
            <a:r>
              <a:rPr lang="en-US" dirty="0">
                <a:solidFill>
                  <a:schemeClr val="bg1"/>
                </a:solidFill>
                <a:latin typeface="+mj-lt"/>
                <a:cs typeface="Arial" panose="020B0604020202020204" pitchFamily="34" charset="0"/>
              </a:rPr>
              <a:t>PODCAST</a:t>
            </a:r>
          </a:p>
        </p:txBody>
      </p:sp>
      <p:sp>
        <p:nvSpPr>
          <p:cNvPr id="13" name="TextBox 12">
            <a:extLst>
              <a:ext uri="{FF2B5EF4-FFF2-40B4-BE49-F238E27FC236}">
                <a16:creationId xmlns:a16="http://schemas.microsoft.com/office/drawing/2014/main" id="{61880CCE-0C3F-24BC-F87F-81ACF7BACB09}"/>
              </a:ext>
            </a:extLst>
          </p:cNvPr>
          <p:cNvSpPr txBox="1"/>
          <p:nvPr/>
        </p:nvSpPr>
        <p:spPr>
          <a:xfrm>
            <a:off x="3994853" y="1712251"/>
            <a:ext cx="3802518" cy="369332"/>
          </a:xfrm>
          <a:prstGeom prst="rect">
            <a:avLst/>
          </a:prstGeom>
          <a:solidFill>
            <a:srgbClr val="9E736F"/>
          </a:solidFill>
        </p:spPr>
        <p:txBody>
          <a:bodyPr wrap="square" rtlCol="0">
            <a:spAutoFit/>
          </a:bodyPr>
          <a:lstStyle/>
          <a:p>
            <a:pPr algn="ctr"/>
            <a:r>
              <a:rPr lang="en-US" dirty="0">
                <a:solidFill>
                  <a:schemeClr val="bg1"/>
                </a:solidFill>
                <a:latin typeface="+mj-lt"/>
                <a:cs typeface="Arial" panose="020B0604020202020204" pitchFamily="34" charset="0"/>
              </a:rPr>
              <a:t>MY PROFESSIONAL PRACTICE</a:t>
            </a:r>
          </a:p>
        </p:txBody>
      </p:sp>
      <p:sp>
        <p:nvSpPr>
          <p:cNvPr id="14" name="TextBox 13">
            <a:extLst>
              <a:ext uri="{FF2B5EF4-FFF2-40B4-BE49-F238E27FC236}">
                <a16:creationId xmlns:a16="http://schemas.microsoft.com/office/drawing/2014/main" id="{3530D593-9310-8150-F39F-FB922EEF7577}"/>
              </a:ext>
            </a:extLst>
          </p:cNvPr>
          <p:cNvSpPr txBox="1"/>
          <p:nvPr/>
        </p:nvSpPr>
        <p:spPr>
          <a:xfrm>
            <a:off x="8539215" y="1754155"/>
            <a:ext cx="2721238" cy="369332"/>
          </a:xfrm>
          <a:prstGeom prst="rect">
            <a:avLst/>
          </a:prstGeom>
          <a:solidFill>
            <a:srgbClr val="9E736F"/>
          </a:solidFill>
        </p:spPr>
        <p:txBody>
          <a:bodyPr wrap="square" rtlCol="0">
            <a:spAutoFit/>
          </a:bodyPr>
          <a:lstStyle/>
          <a:p>
            <a:pPr algn="ctr"/>
            <a:r>
              <a:rPr lang="en-US" dirty="0">
                <a:solidFill>
                  <a:schemeClr val="bg1"/>
                </a:solidFill>
                <a:cs typeface="Arial" panose="020B0604020202020204" pitchFamily="34" charset="0"/>
              </a:rPr>
              <a:t>PREVIOUS PROJECTS</a:t>
            </a:r>
          </a:p>
        </p:txBody>
      </p:sp>
      <p:pic>
        <p:nvPicPr>
          <p:cNvPr id="16" name="Picture 15" descr="A person playing a piano&#10;&#10;AI-generated content may be incorrect.">
            <a:extLst>
              <a:ext uri="{FF2B5EF4-FFF2-40B4-BE49-F238E27FC236}">
                <a16:creationId xmlns:a16="http://schemas.microsoft.com/office/drawing/2014/main" id="{9A4BB2C9-4BA9-C82C-FBE8-0EF4CC22168D}"/>
              </a:ext>
            </a:extLst>
          </p:cNvPr>
          <p:cNvPicPr>
            <a:picLocks noChangeAspect="1"/>
          </p:cNvPicPr>
          <p:nvPr/>
        </p:nvPicPr>
        <p:blipFill>
          <a:blip r:embed="rId5"/>
          <a:stretch>
            <a:fillRect/>
          </a:stretch>
        </p:blipFill>
        <p:spPr>
          <a:xfrm>
            <a:off x="3994853" y="4248595"/>
            <a:ext cx="1719584" cy="2292779"/>
          </a:xfrm>
          <a:prstGeom prst="rect">
            <a:avLst/>
          </a:prstGeom>
        </p:spPr>
      </p:pic>
      <p:pic>
        <p:nvPicPr>
          <p:cNvPr id="18" name="Picture 17" descr="A group of people walking on a sidewalk&#10;&#10;AI-generated content may be incorrect.">
            <a:extLst>
              <a:ext uri="{FF2B5EF4-FFF2-40B4-BE49-F238E27FC236}">
                <a16:creationId xmlns:a16="http://schemas.microsoft.com/office/drawing/2014/main" id="{6AA44D4D-E0CD-CE34-1AFD-284EBAD18B32}"/>
              </a:ext>
            </a:extLst>
          </p:cNvPr>
          <p:cNvPicPr>
            <a:picLocks noChangeAspect="1"/>
          </p:cNvPicPr>
          <p:nvPr/>
        </p:nvPicPr>
        <p:blipFill>
          <a:blip r:embed="rId6"/>
          <a:stretch>
            <a:fillRect/>
          </a:stretch>
        </p:blipFill>
        <p:spPr>
          <a:xfrm rot="5400000">
            <a:off x="5433268" y="4535193"/>
            <a:ext cx="2292779" cy="1719584"/>
          </a:xfrm>
          <a:prstGeom prst="rect">
            <a:avLst/>
          </a:prstGeom>
        </p:spPr>
      </p:pic>
      <p:graphicFrame>
        <p:nvGraphicFramePr>
          <p:cNvPr id="19" name="Diagram 18">
            <a:extLst>
              <a:ext uri="{FF2B5EF4-FFF2-40B4-BE49-F238E27FC236}">
                <a16:creationId xmlns:a16="http://schemas.microsoft.com/office/drawing/2014/main" id="{5682D894-431B-2E3D-CC2C-A928D8F8D448}"/>
              </a:ext>
            </a:extLst>
          </p:cNvPr>
          <p:cNvGraphicFramePr/>
          <p:nvPr>
            <p:extLst>
              <p:ext uri="{D42A27DB-BD31-4B8C-83A1-F6EECF244321}">
                <p14:modId xmlns:p14="http://schemas.microsoft.com/office/powerpoint/2010/main" val="814037862"/>
              </p:ext>
            </p:extLst>
          </p:nvPr>
        </p:nvGraphicFramePr>
        <p:xfrm>
          <a:off x="7958556" y="4304550"/>
          <a:ext cx="4385844" cy="2292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0" name="TextBox 19">
            <a:extLst>
              <a:ext uri="{FF2B5EF4-FFF2-40B4-BE49-F238E27FC236}">
                <a16:creationId xmlns:a16="http://schemas.microsoft.com/office/drawing/2014/main" id="{E16BD26C-031D-23F0-3889-12F91C96B2C8}"/>
              </a:ext>
            </a:extLst>
          </p:cNvPr>
          <p:cNvSpPr txBox="1"/>
          <p:nvPr/>
        </p:nvSpPr>
        <p:spPr>
          <a:xfrm>
            <a:off x="501805" y="2131237"/>
            <a:ext cx="2721238"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Ep 46 – Performing Pop </a:t>
            </a:r>
            <a:r>
              <a:rPr lang="en-IE" dirty="0">
                <a:latin typeface="Arial" panose="020B0604020202020204" pitchFamily="34" charset="0"/>
                <a:cs typeface="Arial" panose="020B0604020202020204" pitchFamily="34" charset="0"/>
              </a:rPr>
              <a:t>Rock in Musical Theatre: 4 Misconceptions! </a:t>
            </a:r>
            <a:r>
              <a:rPr lang="en-US" dirty="0">
                <a:latin typeface="Arial" panose="020B0604020202020204" pitchFamily="34" charset="0"/>
                <a:cs typeface="Arial" panose="020B0604020202020204" pitchFamily="34" charset="0"/>
              </a:rPr>
              <a:t> </a:t>
            </a:r>
          </a:p>
        </p:txBody>
      </p:sp>
      <p:sp>
        <p:nvSpPr>
          <p:cNvPr id="21" name="TextBox 20">
            <a:extLst>
              <a:ext uri="{FF2B5EF4-FFF2-40B4-BE49-F238E27FC236}">
                <a16:creationId xmlns:a16="http://schemas.microsoft.com/office/drawing/2014/main" id="{B58B2A8B-1BEE-94DA-CF2C-499F0373693A}"/>
              </a:ext>
            </a:extLst>
          </p:cNvPr>
          <p:cNvSpPr txBox="1"/>
          <p:nvPr/>
        </p:nvSpPr>
        <p:spPr>
          <a:xfrm>
            <a:off x="680165" y="3076130"/>
            <a:ext cx="2721238" cy="923330"/>
          </a:xfrm>
          <a:prstGeom prst="rect">
            <a:avLst/>
          </a:prstGeom>
          <a:noFill/>
        </p:spPr>
        <p:txBody>
          <a:bodyPr wrap="square" rtlCol="0">
            <a:spAutoFit/>
          </a:bodyPr>
          <a:lstStyle/>
          <a:p>
            <a:pPr marL="285750" indent="-285750">
              <a:buFont typeface="Arial" panose="020B0604020202020204" pitchFamily="34" charset="0"/>
              <a:buChar char="•"/>
            </a:pPr>
            <a:r>
              <a:rPr lang="en-US" dirty="0"/>
              <a:t>#4 You must be able to riff – 100% no</a:t>
            </a:r>
          </a:p>
          <a:p>
            <a:pPr marL="285750" indent="-285750">
              <a:buFont typeface="Arial" panose="020B0604020202020204" pitchFamily="34" charset="0"/>
              <a:buChar char="•"/>
            </a:pPr>
            <a:r>
              <a:rPr lang="en-US" dirty="0"/>
              <a:t>SIX as an outlier </a:t>
            </a:r>
          </a:p>
        </p:txBody>
      </p:sp>
      <p:sp>
        <p:nvSpPr>
          <p:cNvPr id="22" name="TextBox 21">
            <a:extLst>
              <a:ext uri="{FF2B5EF4-FFF2-40B4-BE49-F238E27FC236}">
                <a16:creationId xmlns:a16="http://schemas.microsoft.com/office/drawing/2014/main" id="{4F0D0F9A-2BA5-09CD-CB7F-53354C3AC0F4}"/>
              </a:ext>
            </a:extLst>
          </p:cNvPr>
          <p:cNvSpPr txBox="1"/>
          <p:nvPr/>
        </p:nvSpPr>
        <p:spPr>
          <a:xfrm>
            <a:off x="4075697" y="2513614"/>
            <a:ext cx="3802518" cy="1754326"/>
          </a:xfrm>
          <a:prstGeom prst="rect">
            <a:avLst/>
          </a:prstGeom>
          <a:noFill/>
        </p:spPr>
        <p:txBody>
          <a:bodyPr wrap="square" rtlCol="0">
            <a:spAutoFit/>
          </a:bodyPr>
          <a:lstStyle/>
          <a:p>
            <a:pPr marL="285750" indent="-285750">
              <a:buFont typeface="Arial" panose="020B0604020202020204" pitchFamily="34" charset="0"/>
              <a:buChar char="•"/>
            </a:pPr>
            <a:r>
              <a:rPr lang="en-US" dirty="0"/>
              <a:t>AMD of SIX West End 2024-2025</a:t>
            </a:r>
          </a:p>
          <a:p>
            <a:pPr marL="285750" indent="-285750">
              <a:buFont typeface="Arial" panose="020B0604020202020204" pitchFamily="34" charset="0"/>
              <a:buChar char="•"/>
            </a:pPr>
            <a:r>
              <a:rPr lang="en-US" dirty="0"/>
              <a:t>Wasn’t included in collaboration </a:t>
            </a:r>
          </a:p>
          <a:p>
            <a:pPr marL="285750" indent="-285750">
              <a:buFont typeface="Arial" panose="020B0604020202020204" pitchFamily="34" charset="0"/>
              <a:buChar char="•"/>
            </a:pPr>
            <a:r>
              <a:rPr lang="en-US" dirty="0"/>
              <a:t>Observed as insider-outsider (</a:t>
            </a:r>
            <a:r>
              <a:rPr lang="en-US" dirty="0" err="1"/>
              <a:t>Bukamal</a:t>
            </a:r>
            <a:r>
              <a:rPr lang="en-US" dirty="0"/>
              <a:t>, 2022)</a:t>
            </a:r>
          </a:p>
          <a:p>
            <a:pPr marL="285750" indent="-285750">
              <a:buFont typeface="Arial" panose="020B0604020202020204" pitchFamily="34" charset="0"/>
              <a:buChar char="•"/>
            </a:pPr>
            <a:r>
              <a:rPr lang="en-US" dirty="0"/>
              <a:t>Prescriptive and free</a:t>
            </a:r>
          </a:p>
          <a:p>
            <a:pPr marL="285750" indent="-285750">
              <a:buFont typeface="Arial" panose="020B0604020202020204" pitchFamily="34" charset="0"/>
              <a:buChar char="•"/>
            </a:pPr>
            <a:r>
              <a:rPr lang="en-US" dirty="0"/>
              <a:t>Riffs “locked in” </a:t>
            </a:r>
          </a:p>
        </p:txBody>
      </p:sp>
    </p:spTree>
    <p:extLst>
      <p:ext uri="{BB962C8B-B14F-4D97-AF65-F5344CB8AC3E}">
        <p14:creationId xmlns:p14="http://schemas.microsoft.com/office/powerpoint/2010/main" val="2936291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2805-0371-821B-56CE-CFE77FE14CB9}"/>
              </a:ext>
            </a:extLst>
          </p:cNvPr>
          <p:cNvSpPr>
            <a:spLocks noGrp="1"/>
          </p:cNvSpPr>
          <p:nvPr>
            <p:ph type="title"/>
          </p:nvPr>
        </p:nvSpPr>
        <p:spPr>
          <a:xfrm>
            <a:off x="0" y="0"/>
            <a:ext cx="12192000" cy="1188720"/>
          </a:xfrm>
        </p:spPr>
        <p:txBody>
          <a:bodyPr/>
          <a:lstStyle/>
          <a:p>
            <a:r>
              <a:rPr lang="en-US" dirty="0"/>
              <a:t>CONTEXT: What’s AT STAKE IN Voice pedagogy practice </a:t>
            </a:r>
          </a:p>
        </p:txBody>
      </p:sp>
      <p:pic>
        <p:nvPicPr>
          <p:cNvPr id="3" name="Picture 2" descr="A pair of headphones and music sheets&#10;&#10;AI-generated content may be incorrect.">
            <a:extLst>
              <a:ext uri="{FF2B5EF4-FFF2-40B4-BE49-F238E27FC236}">
                <a16:creationId xmlns:a16="http://schemas.microsoft.com/office/drawing/2014/main" id="{CE93630D-1399-B329-36CF-0A2715E97291}"/>
              </a:ext>
            </a:extLst>
          </p:cNvPr>
          <p:cNvPicPr>
            <a:picLocks noChangeAspect="1"/>
          </p:cNvPicPr>
          <p:nvPr/>
        </p:nvPicPr>
        <p:blipFill rotWithShape="1">
          <a:blip r:embed="rId2">
            <a:alphaModFix amt="40000"/>
          </a:blip>
          <a:srcRect l="-358" t="39301" r="-104" b="44284"/>
          <a:stretch>
            <a:fillRect/>
          </a:stretch>
        </p:blipFill>
        <p:spPr>
          <a:xfrm>
            <a:off x="-55858" y="12212"/>
            <a:ext cx="12247858" cy="1188720"/>
          </a:xfrm>
          <a:prstGeom prst="rect">
            <a:avLst/>
          </a:prstGeom>
        </p:spPr>
      </p:pic>
      <p:sp>
        <p:nvSpPr>
          <p:cNvPr id="4" name="TextBox 3">
            <a:extLst>
              <a:ext uri="{FF2B5EF4-FFF2-40B4-BE49-F238E27FC236}">
                <a16:creationId xmlns:a16="http://schemas.microsoft.com/office/drawing/2014/main" id="{6A01CE60-0B54-E0EE-3424-1ECF76D75419}"/>
              </a:ext>
            </a:extLst>
          </p:cNvPr>
          <p:cNvSpPr txBox="1"/>
          <p:nvPr/>
        </p:nvSpPr>
        <p:spPr>
          <a:xfrm>
            <a:off x="3994853" y="2357984"/>
            <a:ext cx="3444597" cy="2031325"/>
          </a:xfrm>
          <a:prstGeom prst="rect">
            <a:avLst/>
          </a:prstGeom>
          <a:noFill/>
        </p:spPr>
        <p:txBody>
          <a:bodyPr wrap="square" rtlCol="0">
            <a:spAutoFit/>
          </a:bodyPr>
          <a:lstStyle/>
          <a:p>
            <a:r>
              <a:rPr lang="en-IE" dirty="0"/>
              <a:t>Edwards and Hoch (2018, p. 186)</a:t>
            </a:r>
          </a:p>
          <a:p>
            <a:pPr marL="285750" indent="-285750">
              <a:buFont typeface="Arial" panose="020B0604020202020204" pitchFamily="34" charset="0"/>
              <a:buChar char="•"/>
            </a:pPr>
            <a:r>
              <a:rPr lang="en-IE" dirty="0"/>
              <a:t> discuss the requirement for riffing in both jukebox and original pop/rock musicals, </a:t>
            </a:r>
          </a:p>
          <a:p>
            <a:pPr marL="285750" indent="-285750">
              <a:buFont typeface="Arial" panose="020B0604020202020204" pitchFamily="34" charset="0"/>
              <a:buChar char="•"/>
            </a:pPr>
            <a:r>
              <a:rPr lang="en-IE" dirty="0"/>
              <a:t>not commonly taught in university music theatre training programs </a:t>
            </a:r>
            <a:endParaRPr lang="en-US" dirty="0"/>
          </a:p>
        </p:txBody>
      </p:sp>
      <p:sp>
        <p:nvSpPr>
          <p:cNvPr id="5" name="TextBox 4">
            <a:extLst>
              <a:ext uri="{FF2B5EF4-FFF2-40B4-BE49-F238E27FC236}">
                <a16:creationId xmlns:a16="http://schemas.microsoft.com/office/drawing/2014/main" id="{91560EF7-32C2-F885-9E0E-C523C9EB6FD9}"/>
              </a:ext>
            </a:extLst>
          </p:cNvPr>
          <p:cNvSpPr txBox="1"/>
          <p:nvPr/>
        </p:nvSpPr>
        <p:spPr>
          <a:xfrm>
            <a:off x="501805" y="1712251"/>
            <a:ext cx="2721238" cy="369332"/>
          </a:xfrm>
          <a:prstGeom prst="rect">
            <a:avLst/>
          </a:prstGeom>
          <a:solidFill>
            <a:srgbClr val="9E736F"/>
          </a:solidFill>
        </p:spPr>
        <p:txBody>
          <a:bodyPr wrap="square" rtlCol="0">
            <a:spAutoFit/>
          </a:bodyPr>
          <a:lstStyle/>
          <a:p>
            <a:pPr algn="ctr"/>
            <a:r>
              <a:rPr lang="en-US" dirty="0">
                <a:solidFill>
                  <a:schemeClr val="bg1"/>
                </a:solidFill>
              </a:rPr>
              <a:t>CCM DEFINITIONS</a:t>
            </a:r>
          </a:p>
        </p:txBody>
      </p:sp>
      <p:sp>
        <p:nvSpPr>
          <p:cNvPr id="6" name="TextBox 5">
            <a:extLst>
              <a:ext uri="{FF2B5EF4-FFF2-40B4-BE49-F238E27FC236}">
                <a16:creationId xmlns:a16="http://schemas.microsoft.com/office/drawing/2014/main" id="{9A8A4664-F94B-632F-FEF2-66ED514CB577}"/>
              </a:ext>
            </a:extLst>
          </p:cNvPr>
          <p:cNvSpPr txBox="1"/>
          <p:nvPr/>
        </p:nvSpPr>
        <p:spPr>
          <a:xfrm>
            <a:off x="3994853" y="1712251"/>
            <a:ext cx="3444597" cy="369332"/>
          </a:xfrm>
          <a:prstGeom prst="rect">
            <a:avLst/>
          </a:prstGeom>
          <a:solidFill>
            <a:srgbClr val="9E736F"/>
          </a:solidFill>
        </p:spPr>
        <p:txBody>
          <a:bodyPr wrap="square" rtlCol="0">
            <a:spAutoFit/>
          </a:bodyPr>
          <a:lstStyle/>
          <a:p>
            <a:pPr algn="ctr"/>
            <a:r>
              <a:rPr lang="en-US" dirty="0">
                <a:solidFill>
                  <a:schemeClr val="bg1"/>
                </a:solidFill>
              </a:rPr>
              <a:t>MT LITERATURE </a:t>
            </a:r>
          </a:p>
        </p:txBody>
      </p:sp>
      <p:sp>
        <p:nvSpPr>
          <p:cNvPr id="7" name="TextBox 6">
            <a:extLst>
              <a:ext uri="{FF2B5EF4-FFF2-40B4-BE49-F238E27FC236}">
                <a16:creationId xmlns:a16="http://schemas.microsoft.com/office/drawing/2014/main" id="{28F71656-694E-98F9-6CF0-63C25E71F3CD}"/>
              </a:ext>
            </a:extLst>
          </p:cNvPr>
          <p:cNvSpPr txBox="1"/>
          <p:nvPr/>
        </p:nvSpPr>
        <p:spPr>
          <a:xfrm>
            <a:off x="8539214" y="1754155"/>
            <a:ext cx="3005085" cy="369332"/>
          </a:xfrm>
          <a:prstGeom prst="rect">
            <a:avLst/>
          </a:prstGeom>
          <a:solidFill>
            <a:srgbClr val="9E736F"/>
          </a:solidFill>
        </p:spPr>
        <p:txBody>
          <a:bodyPr wrap="square" rtlCol="0">
            <a:spAutoFit/>
          </a:bodyPr>
          <a:lstStyle/>
          <a:p>
            <a:pPr algn="ctr"/>
            <a:r>
              <a:rPr lang="en-US" dirty="0">
                <a:solidFill>
                  <a:schemeClr val="bg1"/>
                </a:solidFill>
              </a:rPr>
              <a:t>TRAINING?</a:t>
            </a:r>
          </a:p>
        </p:txBody>
      </p:sp>
      <p:sp>
        <p:nvSpPr>
          <p:cNvPr id="9" name="TextBox 8">
            <a:extLst>
              <a:ext uri="{FF2B5EF4-FFF2-40B4-BE49-F238E27FC236}">
                <a16:creationId xmlns:a16="http://schemas.microsoft.com/office/drawing/2014/main" id="{CCDC2945-AC64-2D2F-AD9A-FD404A9D9E52}"/>
              </a:ext>
            </a:extLst>
          </p:cNvPr>
          <p:cNvSpPr txBox="1"/>
          <p:nvPr/>
        </p:nvSpPr>
        <p:spPr>
          <a:xfrm>
            <a:off x="646476" y="2357984"/>
            <a:ext cx="2431895" cy="1754326"/>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Chandler (2014, p. 49) indicates that “riffing” is “the spontaneous improvisation of melodies” </a:t>
            </a:r>
            <a:endParaRPr lang="en-US" dirty="0"/>
          </a:p>
        </p:txBody>
      </p:sp>
      <p:sp>
        <p:nvSpPr>
          <p:cNvPr id="11" name="TextBox 10">
            <a:extLst>
              <a:ext uri="{FF2B5EF4-FFF2-40B4-BE49-F238E27FC236}">
                <a16:creationId xmlns:a16="http://schemas.microsoft.com/office/drawing/2014/main" id="{6523B609-0B95-8F69-A249-58C3A5943E10}"/>
              </a:ext>
            </a:extLst>
          </p:cNvPr>
          <p:cNvSpPr txBox="1"/>
          <p:nvPr/>
        </p:nvSpPr>
        <p:spPr>
          <a:xfrm>
            <a:off x="3994853" y="4703588"/>
            <a:ext cx="3684449" cy="1200329"/>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Jordan and Walker (2022) says that “at its most basic, riffing is a contemporary form of musical ornamentation”</a:t>
            </a:r>
            <a:r>
              <a:rPr lang="en-IE" dirty="0">
                <a:effectLst/>
              </a:rPr>
              <a:t> </a:t>
            </a:r>
            <a:endParaRPr lang="en-US" dirty="0"/>
          </a:p>
        </p:txBody>
      </p:sp>
      <p:sp>
        <p:nvSpPr>
          <p:cNvPr id="13" name="TextBox 12">
            <a:extLst>
              <a:ext uri="{FF2B5EF4-FFF2-40B4-BE49-F238E27FC236}">
                <a16:creationId xmlns:a16="http://schemas.microsoft.com/office/drawing/2014/main" id="{ACB58A7F-E1D2-5ABE-A28D-BAE2EB5149D0}"/>
              </a:ext>
            </a:extLst>
          </p:cNvPr>
          <p:cNvSpPr txBox="1"/>
          <p:nvPr/>
        </p:nvSpPr>
        <p:spPr>
          <a:xfrm>
            <a:off x="386048" y="4666155"/>
            <a:ext cx="2952750" cy="923330"/>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Styles with prominent use of riffs include R&amp;B, soul, folk, </a:t>
            </a:r>
            <a:r>
              <a:rPr lang="en-IE" kern="0" dirty="0">
                <a:latin typeface="Arial" panose="020B0604020202020204" pitchFamily="34" charset="0"/>
                <a:ea typeface="Times New Roman" panose="02020603050405020304" pitchFamily="18" charset="0"/>
              </a:rPr>
              <a:t>pop, rock </a:t>
            </a:r>
            <a:r>
              <a:rPr lang="en-IE" sz="1800" kern="0" dirty="0">
                <a:effectLst/>
                <a:latin typeface="Arial" panose="020B0604020202020204" pitchFamily="34" charset="0"/>
                <a:ea typeface="Times New Roman" panose="02020603050405020304" pitchFamily="18" charset="0"/>
              </a:rPr>
              <a:t>and country</a:t>
            </a:r>
            <a:endParaRPr lang="en-US" dirty="0"/>
          </a:p>
        </p:txBody>
      </p:sp>
      <p:sp>
        <p:nvSpPr>
          <p:cNvPr id="14" name="TextBox 13">
            <a:extLst>
              <a:ext uri="{FF2B5EF4-FFF2-40B4-BE49-F238E27FC236}">
                <a16:creationId xmlns:a16="http://schemas.microsoft.com/office/drawing/2014/main" id="{AB3A616C-76CD-7C16-9746-51C3DF8781EC}"/>
              </a:ext>
            </a:extLst>
          </p:cNvPr>
          <p:cNvSpPr txBox="1"/>
          <p:nvPr/>
        </p:nvSpPr>
        <p:spPr>
          <a:xfrm>
            <a:off x="8355932" y="2676710"/>
            <a:ext cx="3444596" cy="1754326"/>
          </a:xfrm>
          <a:prstGeom prst="rect">
            <a:avLst/>
          </a:prstGeom>
          <a:noFill/>
        </p:spPr>
        <p:txBody>
          <a:bodyPr wrap="square" rtlCol="0">
            <a:spAutoFit/>
          </a:bodyPr>
          <a:lstStyle/>
          <a:p>
            <a:pPr algn="ctr"/>
            <a:r>
              <a:rPr lang="en-US" dirty="0"/>
              <a:t>LCME Popular music vocal syllabus</a:t>
            </a:r>
          </a:p>
          <a:p>
            <a:pPr algn="ctr"/>
            <a:endParaRPr lang="en-US" dirty="0"/>
          </a:p>
          <a:p>
            <a:pPr algn="ctr"/>
            <a:r>
              <a:rPr lang="en-US" dirty="0"/>
              <a:t>Versus</a:t>
            </a:r>
          </a:p>
          <a:p>
            <a:pPr algn="ctr"/>
            <a:endParaRPr lang="en-US" dirty="0"/>
          </a:p>
          <a:p>
            <a:pPr algn="ctr"/>
            <a:r>
              <a:rPr lang="en-US" dirty="0"/>
              <a:t>LCME Musical theatre singing</a:t>
            </a:r>
          </a:p>
          <a:p>
            <a:endParaRPr lang="en-US" dirty="0"/>
          </a:p>
        </p:txBody>
      </p:sp>
      <p:pic>
        <p:nvPicPr>
          <p:cNvPr id="15" name="Picture 14" descr="A sheet music with notes&#10;&#10;AI-generated content may be incorrect.">
            <a:extLst>
              <a:ext uri="{FF2B5EF4-FFF2-40B4-BE49-F238E27FC236}">
                <a16:creationId xmlns:a16="http://schemas.microsoft.com/office/drawing/2014/main" id="{71A7DAD3-141B-4ED3-83E4-CD743AEF844A}"/>
              </a:ext>
            </a:extLst>
          </p:cNvPr>
          <p:cNvPicPr>
            <a:picLocks noChangeAspect="1"/>
          </p:cNvPicPr>
          <p:nvPr/>
        </p:nvPicPr>
        <p:blipFill>
          <a:blip r:embed="rId3"/>
          <a:stretch>
            <a:fillRect/>
          </a:stretch>
        </p:blipFill>
        <p:spPr>
          <a:xfrm>
            <a:off x="8031624" y="4431036"/>
            <a:ext cx="4093211" cy="1782220"/>
          </a:xfrm>
          <a:prstGeom prst="rect">
            <a:avLst/>
          </a:prstGeom>
          <a:ln>
            <a:solidFill>
              <a:schemeClr val="accent1"/>
            </a:solidFill>
          </a:ln>
        </p:spPr>
      </p:pic>
      <p:sp>
        <p:nvSpPr>
          <p:cNvPr id="18" name="TextBox 17">
            <a:extLst>
              <a:ext uri="{FF2B5EF4-FFF2-40B4-BE49-F238E27FC236}">
                <a16:creationId xmlns:a16="http://schemas.microsoft.com/office/drawing/2014/main" id="{6FC4F293-4A43-6F86-CDD5-71970FD11E33}"/>
              </a:ext>
            </a:extLst>
          </p:cNvPr>
          <p:cNvSpPr txBox="1"/>
          <p:nvPr/>
        </p:nvSpPr>
        <p:spPr>
          <a:xfrm>
            <a:off x="7973764" y="6213256"/>
            <a:ext cx="3826764" cy="369332"/>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LCME Grade 3 riffs (2017, p. 7) </a:t>
            </a:r>
            <a:endParaRPr lang="en-US" dirty="0"/>
          </a:p>
        </p:txBody>
      </p:sp>
    </p:spTree>
    <p:extLst>
      <p:ext uri="{BB962C8B-B14F-4D97-AF65-F5344CB8AC3E}">
        <p14:creationId xmlns:p14="http://schemas.microsoft.com/office/powerpoint/2010/main" val="4045660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4E04-1E34-01B0-41AC-C691762840DE}"/>
              </a:ext>
            </a:extLst>
          </p:cNvPr>
          <p:cNvSpPr>
            <a:spLocks noGrp="1"/>
          </p:cNvSpPr>
          <p:nvPr>
            <p:ph type="title"/>
          </p:nvPr>
        </p:nvSpPr>
        <p:spPr>
          <a:xfrm>
            <a:off x="0" y="0"/>
            <a:ext cx="12192000" cy="1188720"/>
          </a:xfrm>
        </p:spPr>
        <p:txBody>
          <a:bodyPr/>
          <a:lstStyle/>
          <a:p>
            <a:r>
              <a:rPr lang="en-US" dirty="0"/>
              <a:t>AIMS: WHAT I TRIED TO UNDERSTAND </a:t>
            </a:r>
          </a:p>
        </p:txBody>
      </p:sp>
      <p:pic>
        <p:nvPicPr>
          <p:cNvPr id="3" name="Picture 2" descr="A pair of headphones and music sheets&#10;&#10;AI-generated content may be incorrect.">
            <a:extLst>
              <a:ext uri="{FF2B5EF4-FFF2-40B4-BE49-F238E27FC236}">
                <a16:creationId xmlns:a16="http://schemas.microsoft.com/office/drawing/2014/main" id="{EB61ED81-4F53-1440-4C12-68CA686847C7}"/>
              </a:ext>
            </a:extLst>
          </p:cNvPr>
          <p:cNvPicPr>
            <a:picLocks noChangeAspect="1"/>
          </p:cNvPicPr>
          <p:nvPr/>
        </p:nvPicPr>
        <p:blipFill rotWithShape="1">
          <a:blip r:embed="rId2">
            <a:alphaModFix amt="40000"/>
          </a:blip>
          <a:srcRect l="-358" t="39301" r="-104" b="44284"/>
          <a:stretch>
            <a:fillRect/>
          </a:stretch>
        </p:blipFill>
        <p:spPr>
          <a:xfrm>
            <a:off x="-55858" y="12212"/>
            <a:ext cx="12247858" cy="1188720"/>
          </a:xfrm>
          <a:prstGeom prst="rect">
            <a:avLst/>
          </a:prstGeom>
        </p:spPr>
      </p:pic>
      <p:sp>
        <p:nvSpPr>
          <p:cNvPr id="5" name="TextBox 4">
            <a:extLst>
              <a:ext uri="{FF2B5EF4-FFF2-40B4-BE49-F238E27FC236}">
                <a16:creationId xmlns:a16="http://schemas.microsoft.com/office/drawing/2014/main" id="{E8A0E7A9-9DC7-F9B8-BD66-8EA310A940C3}"/>
              </a:ext>
            </a:extLst>
          </p:cNvPr>
          <p:cNvSpPr txBox="1"/>
          <p:nvPr/>
        </p:nvSpPr>
        <p:spPr>
          <a:xfrm>
            <a:off x="1172307" y="1540412"/>
            <a:ext cx="10503878" cy="4341060"/>
          </a:xfrm>
          <a:prstGeom prst="rect">
            <a:avLst/>
          </a:prstGeom>
          <a:noFill/>
        </p:spPr>
        <p:txBody>
          <a:bodyPr wrap="square">
            <a:spAutoFit/>
          </a:bodyPr>
          <a:lstStyle/>
          <a:p>
            <a:pPr>
              <a:lnSpc>
                <a:spcPct val="150000"/>
              </a:lnSpc>
              <a:buNone/>
            </a:pPr>
            <a:r>
              <a:rPr lang="en-IE" sz="1800" b="1" dirty="0">
                <a:effectLst/>
                <a:latin typeface="Arial" panose="020B0604020202020204" pitchFamily="34" charset="0"/>
                <a:ea typeface="Times New Roman" panose="02020603050405020304" pitchFamily="18" charset="0"/>
              </a:rPr>
              <a:t> </a:t>
            </a:r>
            <a:endParaRPr lang="en-IE" sz="20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itchFamily="2" charset="2"/>
              <a:buChar char=""/>
            </a:pPr>
            <a:r>
              <a:rPr lang="en-IE" dirty="0">
                <a:latin typeface="Arial" panose="020B0604020202020204" pitchFamily="34" charset="0"/>
                <a:ea typeface="Times New Roman" panose="02020603050405020304" pitchFamily="18" charset="0"/>
                <a:cs typeface="Times New Roman" panose="02020603050405020304" pitchFamily="18" charset="0"/>
              </a:rPr>
              <a:t>To examine the place of the score concerning riffing in musical theatre  </a:t>
            </a:r>
            <a:endParaRPr lang="en-IE" sz="2000" dirty="0">
              <a:latin typeface=".AppleSystemUIFont"/>
              <a:ea typeface="Times New Roman" panose="02020603050405020304" pitchFamily="18" charset="0"/>
              <a:cs typeface="Times New Roman" panose="02020603050405020304" pitchFamily="18" charset="0"/>
            </a:endParaRPr>
          </a:p>
          <a:p>
            <a:pPr marL="457200">
              <a:buNone/>
            </a:pPr>
            <a:r>
              <a:rPr lang="en-IE" dirty="0">
                <a:latin typeface="Arial" panose="020B0604020202020204" pitchFamily="34" charset="0"/>
                <a:ea typeface="Times New Roman" panose="02020603050405020304" pitchFamily="18" charset="0"/>
              </a:rPr>
              <a:t> </a:t>
            </a:r>
            <a:endParaRPr lang="en-IE" sz="2000" dirty="0">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itchFamily="2" charset="2"/>
              <a:buChar char=""/>
            </a:pPr>
            <a:r>
              <a:rPr lang="en-IE" dirty="0">
                <a:latin typeface="Arial" panose="020B0604020202020204" pitchFamily="34" charset="0"/>
                <a:ea typeface="Times New Roman" panose="02020603050405020304" pitchFamily="18" charset="0"/>
                <a:cs typeface="Times New Roman" panose="02020603050405020304" pitchFamily="18" charset="0"/>
              </a:rPr>
              <a:t>To examine the role of cast recordings in mediating and shaping musical theatre riffs </a:t>
            </a:r>
            <a:endParaRPr lang="en-IE" sz="2000" dirty="0">
              <a:latin typeface=".AppleSystemUIFont"/>
              <a:ea typeface="Times New Roman" panose="02020603050405020304" pitchFamily="18" charset="0"/>
              <a:cs typeface="Times New Roman" panose="02020603050405020304" pitchFamily="18" charset="0"/>
            </a:endParaRPr>
          </a:p>
          <a:p>
            <a:pPr lvl="0">
              <a:lnSpc>
                <a:spcPct val="150000"/>
              </a:lnSpc>
              <a:buSzPts val="1000"/>
            </a:pPr>
            <a:endParaRPr lang="en-IE"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SzPts val="1000"/>
              <a:buFont typeface="Symbol" pitchFamily="2" charset="2"/>
              <a:buChar char=""/>
            </a:pPr>
            <a:r>
              <a:rPr lang="en-IE" sz="1800" dirty="0">
                <a:effectLst/>
                <a:latin typeface="Arial" panose="020B0604020202020204" pitchFamily="34" charset="0"/>
                <a:ea typeface="Times New Roman" panose="02020603050405020304" pitchFamily="18" charset="0"/>
                <a:cs typeface="Times New Roman" panose="02020603050405020304" pitchFamily="18" charset="0"/>
              </a:rPr>
              <a:t>To examine the extent to which improvisation features in riffing practice in musical theatre</a:t>
            </a:r>
            <a:endParaRPr lang="en-IE" sz="2000" dirty="0">
              <a:effectLst/>
              <a:latin typeface=".AppleSystemUIFont"/>
              <a:ea typeface="Times New Roman" panose="02020603050405020304" pitchFamily="18" charset="0"/>
              <a:cs typeface="Times New Roman" panose="02020603050405020304" pitchFamily="18" charset="0"/>
            </a:endParaRPr>
          </a:p>
          <a:p>
            <a:pPr marL="457200">
              <a:lnSpc>
                <a:spcPct val="150000"/>
              </a:lnSpc>
              <a:buNone/>
            </a:pPr>
            <a:r>
              <a:rPr lang="en-IE"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E" sz="2000" dirty="0">
              <a:effectLst/>
              <a:latin typeface=".AppleSystemUIFont"/>
              <a:ea typeface="Times New Roman" panose="02020603050405020304" pitchFamily="18" charset="0"/>
              <a:cs typeface="Times New Roman" panose="02020603050405020304" pitchFamily="18" charset="0"/>
            </a:endParaRPr>
          </a:p>
          <a:p>
            <a:pPr marL="342900" lvl="0" indent="-342900">
              <a:lnSpc>
                <a:spcPct val="150000"/>
              </a:lnSpc>
              <a:buSzPts val="1000"/>
              <a:buFont typeface="Symbol" pitchFamily="2" charset="2"/>
              <a:buChar char=""/>
            </a:pPr>
            <a:r>
              <a:rPr lang="en-IE" sz="1800" b="0" i="0" dirty="0">
                <a:effectLst/>
                <a:latin typeface="Arial" panose="020B0604020202020204" pitchFamily="34" charset="0"/>
                <a:ea typeface="Times New Roman" panose="02020603050405020304" pitchFamily="18" charset="0"/>
                <a:cs typeface="Times New Roman" panose="02020603050405020304" pitchFamily="18" charset="0"/>
              </a:rPr>
              <a:t>To understand the nature of collaboration that happens between performers, musical directors and </a:t>
            </a:r>
            <a:r>
              <a:rPr lang="en-IE" dirty="0">
                <a:latin typeface="Arial" panose="020B0604020202020204" pitchFamily="34" charset="0"/>
                <a:ea typeface="Times New Roman" panose="02020603050405020304" pitchFamily="18" charset="0"/>
                <a:cs typeface="Times New Roman" panose="02020603050405020304" pitchFamily="18" charset="0"/>
              </a:rPr>
              <a:t>composers </a:t>
            </a:r>
            <a:r>
              <a:rPr lang="en-IE" sz="1800" b="0" i="0" dirty="0">
                <a:effectLst/>
                <a:latin typeface="Arial" panose="020B0604020202020204" pitchFamily="34" charset="0"/>
                <a:ea typeface="Times New Roman" panose="02020603050405020304" pitchFamily="18" charset="0"/>
                <a:cs typeface="Times New Roman" panose="02020603050405020304" pitchFamily="18" charset="0"/>
              </a:rPr>
              <a:t>in arriving at riffs</a:t>
            </a:r>
            <a:r>
              <a:rPr lang="en-IE"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E" sz="2000" dirty="0">
              <a:effectLst/>
              <a:latin typeface=".AppleSystemUIFont"/>
              <a:ea typeface="Times New Roman" panose="02020603050405020304" pitchFamily="18" charset="0"/>
              <a:cs typeface="Times New Roman" panose="02020603050405020304" pitchFamily="18" charset="0"/>
            </a:endParaRPr>
          </a:p>
          <a:p>
            <a:pPr marL="457200">
              <a:buNone/>
            </a:pPr>
            <a:r>
              <a:rPr lang="en-IE" sz="1800" b="0" i="0" dirty="0">
                <a:effectLst/>
                <a:latin typeface="Arial" panose="020B0604020202020204" pitchFamily="34" charset="0"/>
                <a:ea typeface="Times New Roman" panose="02020603050405020304" pitchFamily="18" charset="0"/>
              </a:rPr>
              <a:t> </a:t>
            </a:r>
            <a:endParaRPr lang="en-IE" sz="2000" dirty="0">
              <a:effectLst/>
              <a:latin typeface=".AppleSystemUIFont"/>
              <a:ea typeface="Times New Roman" panose="02020603050405020304" pitchFamily="18" charset="0"/>
              <a:cs typeface="Times New Roman" panose="02020603050405020304" pitchFamily="18" charset="0"/>
            </a:endParaRPr>
          </a:p>
          <a:p>
            <a:pPr marL="342900" lvl="0" indent="-342900">
              <a:lnSpc>
                <a:spcPct val="150000"/>
              </a:lnSpc>
              <a:buSzPts val="1000"/>
              <a:buFont typeface="Symbol" pitchFamily="2" charset="2"/>
              <a:buChar char=""/>
            </a:pPr>
            <a:r>
              <a:rPr lang="en-IE" sz="1800" b="0" i="0" dirty="0">
                <a:effectLst/>
                <a:latin typeface="Arial" panose="020B0604020202020204" pitchFamily="34" charset="0"/>
                <a:ea typeface="Times New Roman" panose="02020603050405020304" pitchFamily="18" charset="0"/>
                <a:cs typeface="Times New Roman" panose="02020603050405020304" pitchFamily="18" charset="0"/>
              </a:rPr>
              <a:t>To move towards a definition that reflects riffing practice in musical theatre</a:t>
            </a:r>
            <a:endParaRPr lang="en-IE" sz="2000" dirty="0">
              <a:effectLst/>
              <a:latin typeface=".AppleSystemUIFon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0439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144B52-4B22-23FB-22D4-4EFBDC9EAAEC}"/>
            </a:ext>
          </a:extLst>
        </p:cNvPr>
        <p:cNvGrpSpPr/>
        <p:nvPr/>
      </p:nvGrpSpPr>
      <p:grpSpPr>
        <a:xfrm>
          <a:off x="0" y="0"/>
          <a:ext cx="0" cy="0"/>
          <a:chOff x="0" y="0"/>
          <a:chExt cx="0" cy="0"/>
        </a:xfrm>
      </p:grpSpPr>
      <p:pic>
        <p:nvPicPr>
          <p:cNvPr id="6" name="Picture 5" descr="A pair of headphones and music sheets&#10;&#10;AI-generated content may be incorrect.">
            <a:extLst>
              <a:ext uri="{FF2B5EF4-FFF2-40B4-BE49-F238E27FC236}">
                <a16:creationId xmlns:a16="http://schemas.microsoft.com/office/drawing/2014/main" id="{6CBCE6E7-6AD2-853F-A461-C1AA6E286639}"/>
              </a:ext>
            </a:extLst>
          </p:cNvPr>
          <p:cNvPicPr>
            <a:picLocks noChangeAspect="1"/>
          </p:cNvPicPr>
          <p:nvPr/>
        </p:nvPicPr>
        <p:blipFill>
          <a:blip r:embed="rId2">
            <a:alphaModFix amt="40000"/>
          </a:blip>
          <a:srcRect t="5268" b="2894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7744405-4038-1B8E-E428-D712D7671652}"/>
              </a:ext>
            </a:extLst>
          </p:cNvPr>
          <p:cNvSpPr>
            <a:spLocks noGrp="1"/>
          </p:cNvSpPr>
          <p:nvPr>
            <p:ph type="ctrTitle"/>
          </p:nvPr>
        </p:nvSpPr>
        <p:spPr>
          <a:xfrm>
            <a:off x="1600200" y="2386744"/>
            <a:ext cx="8991600" cy="1645920"/>
          </a:xfrm>
          <a:noFill/>
          <a:ln w="38100" cap="sq">
            <a:solidFill>
              <a:schemeClr val="tx1"/>
            </a:solidFill>
            <a:miter lim="800000"/>
          </a:ln>
        </p:spPr>
        <p:txBody>
          <a:bodyPr anchor="ctr">
            <a:normAutofit/>
          </a:bodyPr>
          <a:lstStyle/>
          <a:p>
            <a:r>
              <a:rPr lang="en-US" dirty="0">
                <a:solidFill>
                  <a:schemeClr val="tx1"/>
                </a:solidFill>
              </a:rPr>
              <a:t>METHODOLOGY &amp; METHODS</a:t>
            </a:r>
          </a:p>
        </p:txBody>
      </p:sp>
      <p:sp>
        <p:nvSpPr>
          <p:cNvPr id="3" name="Subtitle 2">
            <a:extLst>
              <a:ext uri="{FF2B5EF4-FFF2-40B4-BE49-F238E27FC236}">
                <a16:creationId xmlns:a16="http://schemas.microsoft.com/office/drawing/2014/main" id="{06D5C40F-8BF8-9217-92A8-C2AEBEC22F57}"/>
              </a:ext>
            </a:extLst>
          </p:cNvPr>
          <p:cNvSpPr>
            <a:spLocks noGrp="1"/>
          </p:cNvSpPr>
          <p:nvPr>
            <p:ph type="subTitle" idx="1"/>
          </p:nvPr>
        </p:nvSpPr>
        <p:spPr>
          <a:xfrm>
            <a:off x="2695194" y="4352544"/>
            <a:ext cx="6801612" cy="1239894"/>
          </a:xfrm>
        </p:spPr>
        <p:txBody>
          <a:bodyPr>
            <a:normAutofit/>
          </a:bodyPr>
          <a:lstStyle/>
          <a:p>
            <a:r>
              <a:rPr lang="en-US" dirty="0">
                <a:solidFill>
                  <a:schemeClr val="tx1"/>
                </a:solidFill>
              </a:rPr>
              <a:t>GROUNDED THEORY, DOCUMENT ANALYSIS &amp; QUESTIONNAIRES </a:t>
            </a:r>
          </a:p>
        </p:txBody>
      </p:sp>
    </p:spTree>
    <p:extLst>
      <p:ext uri="{BB962C8B-B14F-4D97-AF65-F5344CB8AC3E}">
        <p14:creationId xmlns:p14="http://schemas.microsoft.com/office/powerpoint/2010/main" val="6594006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C50E6-336A-60FA-C89B-53C3DEA6D7F7}"/>
              </a:ext>
            </a:extLst>
          </p:cNvPr>
          <p:cNvSpPr>
            <a:spLocks noGrp="1"/>
          </p:cNvSpPr>
          <p:nvPr>
            <p:ph type="title"/>
          </p:nvPr>
        </p:nvSpPr>
        <p:spPr>
          <a:xfrm>
            <a:off x="643467" y="2681103"/>
            <a:ext cx="3363974" cy="1495794"/>
          </a:xfrm>
          <a:noFill/>
          <a:ln>
            <a:solidFill>
              <a:schemeClr val="bg1"/>
            </a:solidFill>
          </a:ln>
        </p:spPr>
        <p:txBody>
          <a:bodyPr vert="horz" wrap="square" lIns="182880" tIns="182880" rIns="182880" bIns="182880" rtlCol="0" anchor="ctr">
            <a:normAutofit/>
          </a:bodyPr>
          <a:lstStyle/>
          <a:p>
            <a:r>
              <a:rPr lang="en-US" sz="2400">
                <a:solidFill>
                  <a:schemeClr val="bg1"/>
                </a:solidFill>
              </a:rPr>
              <a:t>CONSTRUCTIVIST GROUNDED THEORY </a:t>
            </a:r>
          </a:p>
        </p:txBody>
      </p:sp>
      <p:graphicFrame>
        <p:nvGraphicFramePr>
          <p:cNvPr id="5" name="TextBox 2">
            <a:extLst>
              <a:ext uri="{FF2B5EF4-FFF2-40B4-BE49-F238E27FC236}">
                <a16:creationId xmlns:a16="http://schemas.microsoft.com/office/drawing/2014/main" id="{EEA06D41-0688-58D7-7C27-FDDCDB5E5A70}"/>
              </a:ext>
            </a:extLst>
          </p:cNvPr>
          <p:cNvGraphicFramePr/>
          <p:nvPr>
            <p:extLst>
              <p:ext uri="{D42A27DB-BD31-4B8C-83A1-F6EECF244321}">
                <p14:modId xmlns:p14="http://schemas.microsoft.com/office/powerpoint/2010/main" val="683939517"/>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706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CFD0BB-06A6-0FC4-FA4C-962E95C23705}"/>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8552186-1388-1999-8D96-2ABC8D055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FD07110-5F39-46E8-DB21-127F4D77F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EC6C1-330C-3B24-BFBA-BBDEEA7A63B8}"/>
              </a:ext>
            </a:extLst>
          </p:cNvPr>
          <p:cNvSpPr>
            <a:spLocks noGrp="1"/>
          </p:cNvSpPr>
          <p:nvPr>
            <p:ph type="title"/>
          </p:nvPr>
        </p:nvSpPr>
        <p:spPr>
          <a:xfrm>
            <a:off x="643467" y="2681103"/>
            <a:ext cx="3363974" cy="1495794"/>
          </a:xfrm>
          <a:noFill/>
          <a:ln>
            <a:solidFill>
              <a:schemeClr val="bg1"/>
            </a:solidFill>
          </a:ln>
        </p:spPr>
        <p:txBody>
          <a:bodyPr vert="horz" wrap="square" lIns="182880" tIns="182880" rIns="182880" bIns="182880" rtlCol="0" anchor="ctr">
            <a:normAutofit/>
          </a:bodyPr>
          <a:lstStyle/>
          <a:p>
            <a:r>
              <a:rPr lang="en-US" sz="2400">
                <a:solidFill>
                  <a:schemeClr val="bg1"/>
                </a:solidFill>
              </a:rPr>
              <a:t>CONSTRUCTIVIST GROUNDED THEORY </a:t>
            </a:r>
          </a:p>
        </p:txBody>
      </p:sp>
      <p:sp>
        <p:nvSpPr>
          <p:cNvPr id="3" name="TextBox 2">
            <a:extLst>
              <a:ext uri="{FF2B5EF4-FFF2-40B4-BE49-F238E27FC236}">
                <a16:creationId xmlns:a16="http://schemas.microsoft.com/office/drawing/2014/main" id="{977B5DDB-61C0-95B2-DA38-520DCE10322B}"/>
              </a:ext>
            </a:extLst>
          </p:cNvPr>
          <p:cNvSpPr txBox="1"/>
          <p:nvPr/>
        </p:nvSpPr>
        <p:spPr>
          <a:xfrm>
            <a:off x="5075860" y="656492"/>
            <a:ext cx="4923692" cy="369332"/>
          </a:xfrm>
          <a:prstGeom prst="rect">
            <a:avLst/>
          </a:prstGeom>
          <a:noFill/>
        </p:spPr>
        <p:txBody>
          <a:bodyPr wrap="square" rtlCol="0">
            <a:spAutoFit/>
          </a:bodyPr>
          <a:lstStyle/>
          <a:p>
            <a:r>
              <a:rPr lang="en-US" dirty="0"/>
              <a:t>INSIDER RESEARCHER POSITIONALITY </a:t>
            </a:r>
          </a:p>
        </p:txBody>
      </p:sp>
      <p:sp>
        <p:nvSpPr>
          <p:cNvPr id="4" name="TextBox 3">
            <a:extLst>
              <a:ext uri="{FF2B5EF4-FFF2-40B4-BE49-F238E27FC236}">
                <a16:creationId xmlns:a16="http://schemas.microsoft.com/office/drawing/2014/main" id="{4495E207-786B-C517-9981-E910A024672C}"/>
              </a:ext>
            </a:extLst>
          </p:cNvPr>
          <p:cNvSpPr txBox="1"/>
          <p:nvPr/>
        </p:nvSpPr>
        <p:spPr>
          <a:xfrm>
            <a:off x="5340096" y="1353311"/>
            <a:ext cx="5871243" cy="1200329"/>
          </a:xfrm>
          <a:prstGeom prst="rect">
            <a:avLst/>
          </a:prstGeom>
          <a:noFill/>
        </p:spPr>
        <p:txBody>
          <a:bodyPr wrap="square" rtlCol="0">
            <a:spAutoFit/>
          </a:bodyPr>
          <a:lstStyle/>
          <a:p>
            <a:pPr marL="285750" indent="-285750">
              <a:buFont typeface="Arial" panose="020B0604020202020204" pitchFamily="34" charset="0"/>
              <a:buChar char="•"/>
            </a:pPr>
            <a:r>
              <a:rPr lang="en-IE" dirty="0"/>
              <a:t>Charmaz makes the distinction that theory is constructed by the researcher who views the world through their own particular lens (Charmaz, 2006; Chun Tie et al., 2019 &amp; Francis, 2019). </a:t>
            </a:r>
            <a:endParaRPr lang="en-US" dirty="0"/>
          </a:p>
        </p:txBody>
      </p:sp>
      <p:sp>
        <p:nvSpPr>
          <p:cNvPr id="6" name="TextBox 5">
            <a:extLst>
              <a:ext uri="{FF2B5EF4-FFF2-40B4-BE49-F238E27FC236}">
                <a16:creationId xmlns:a16="http://schemas.microsoft.com/office/drawing/2014/main" id="{799494F2-0C86-29D7-E2BB-2E60A6E1F63B}"/>
              </a:ext>
            </a:extLst>
          </p:cNvPr>
          <p:cNvSpPr txBox="1"/>
          <p:nvPr/>
        </p:nvSpPr>
        <p:spPr>
          <a:xfrm rot="10800000" flipV="1">
            <a:off x="5297763" y="2967335"/>
            <a:ext cx="5871241" cy="923330"/>
          </a:xfrm>
          <a:prstGeom prst="rect">
            <a:avLst/>
          </a:prstGeom>
          <a:noFill/>
        </p:spPr>
        <p:txBody>
          <a:bodyPr wrap="square" rtlCol="0">
            <a:spAutoFit/>
          </a:bodyPr>
          <a:lstStyle/>
          <a:p>
            <a:pPr marL="285750" indent="-285750">
              <a:buFont typeface="Arial" panose="020B0604020202020204" pitchFamily="34" charset="0"/>
              <a:buChar char="•"/>
            </a:pPr>
            <a:r>
              <a:rPr lang="en-IE" dirty="0"/>
              <a:t>The researcher’s perspective as an insider researcher is acknowledged, and welcomed, allowing for a nuanced understanding of the data (Charmaz, 2025). </a:t>
            </a:r>
            <a:endParaRPr lang="en-US" dirty="0"/>
          </a:p>
        </p:txBody>
      </p:sp>
      <p:sp>
        <p:nvSpPr>
          <p:cNvPr id="8" name="TextBox 7">
            <a:extLst>
              <a:ext uri="{FF2B5EF4-FFF2-40B4-BE49-F238E27FC236}">
                <a16:creationId xmlns:a16="http://schemas.microsoft.com/office/drawing/2014/main" id="{8E285736-BF78-D9EB-E903-2979EA770873}"/>
              </a:ext>
            </a:extLst>
          </p:cNvPr>
          <p:cNvSpPr txBox="1"/>
          <p:nvPr/>
        </p:nvSpPr>
        <p:spPr>
          <a:xfrm>
            <a:off x="5297763" y="4304360"/>
            <a:ext cx="6099242" cy="923330"/>
          </a:xfrm>
          <a:prstGeom prst="rect">
            <a:avLst/>
          </a:prstGeom>
          <a:noFill/>
        </p:spPr>
        <p:txBody>
          <a:bodyPr wrap="square">
            <a:spAutoFit/>
          </a:bodyPr>
          <a:lstStyle/>
          <a:p>
            <a:pPr marL="285750" indent="-285750">
              <a:buFont typeface="Arial" panose="020B0604020202020204" pitchFamily="34" charset="0"/>
              <a:buChar char="•"/>
            </a:pPr>
            <a:r>
              <a:rPr lang="en-IE" sz="1800" kern="0" dirty="0">
                <a:solidFill>
                  <a:srgbClr val="000000"/>
                </a:solidFill>
                <a:effectLst/>
                <a:ea typeface="Times New Roman" panose="02020603050405020304" pitchFamily="18" charset="0"/>
              </a:rPr>
              <a:t>I constructed the data in this project from my viewpoint, and I acknowledge my influence on the data within the context of constructivist GT. </a:t>
            </a:r>
            <a:endParaRPr lang="en-US" dirty="0"/>
          </a:p>
        </p:txBody>
      </p:sp>
      <p:sp>
        <p:nvSpPr>
          <p:cNvPr id="9" name="TextBox 8">
            <a:extLst>
              <a:ext uri="{FF2B5EF4-FFF2-40B4-BE49-F238E27FC236}">
                <a16:creationId xmlns:a16="http://schemas.microsoft.com/office/drawing/2014/main" id="{97A64218-0DEE-CC51-CD13-1A1FFFDD820D}"/>
              </a:ext>
            </a:extLst>
          </p:cNvPr>
          <p:cNvSpPr txBox="1"/>
          <p:nvPr/>
        </p:nvSpPr>
        <p:spPr>
          <a:xfrm>
            <a:off x="5340096" y="5488847"/>
            <a:ext cx="3983976" cy="369332"/>
          </a:xfrm>
          <a:prstGeom prst="rect">
            <a:avLst/>
          </a:prstGeom>
          <a:noFill/>
        </p:spPr>
        <p:txBody>
          <a:bodyPr wrap="none" rtlCol="0">
            <a:spAutoFit/>
          </a:bodyPr>
          <a:lstStyle/>
          <a:p>
            <a:pPr marL="285750" indent="-285750">
              <a:buFont typeface="Arial" panose="020B0604020202020204" pitchFamily="34" charset="0"/>
              <a:buChar char="•"/>
            </a:pPr>
            <a:r>
              <a:rPr lang="en-US" dirty="0"/>
              <a:t>Memo writing helped with reflexivity </a:t>
            </a:r>
          </a:p>
        </p:txBody>
      </p:sp>
    </p:spTree>
    <p:extLst>
      <p:ext uri="{BB962C8B-B14F-4D97-AF65-F5344CB8AC3E}">
        <p14:creationId xmlns:p14="http://schemas.microsoft.com/office/powerpoint/2010/main" val="1182661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4" name="Rectangle 18443">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5" name="Rectangle 18444">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79FDC-BCE0-5FB5-3911-0B02D16B77A5}"/>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500">
                <a:solidFill>
                  <a:schemeClr val="bg1"/>
                </a:solidFill>
              </a:rPr>
              <a:t>Grounded theory </a:t>
            </a:r>
          </a:p>
        </p:txBody>
      </p:sp>
      <p:sp>
        <p:nvSpPr>
          <p:cNvPr id="4" name="Rectangle 3">
            <a:extLst>
              <a:ext uri="{FF2B5EF4-FFF2-40B4-BE49-F238E27FC236}">
                <a16:creationId xmlns:a16="http://schemas.microsoft.com/office/drawing/2014/main" id="{1CB700EE-5AF5-365D-5C02-EE16B18BB6D8}"/>
              </a:ext>
            </a:extLst>
          </p:cNvPr>
          <p:cNvSpPr>
            <a:spLocks noChangeArrowheads="1"/>
          </p:cNvSpPr>
          <p:nvPr/>
        </p:nvSpPr>
        <p:spPr bwMode="auto">
          <a:xfrm>
            <a:off x="643468" y="4492718"/>
            <a:ext cx="3415288" cy="123989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algn="ctr" defTabSz="914400" fontAlgn="base">
              <a:lnSpc>
                <a:spcPct val="90000"/>
              </a:lnSpc>
              <a:spcBef>
                <a:spcPts val="1000"/>
              </a:spcBef>
              <a:spcAft>
                <a:spcPct val="0"/>
              </a:spcAft>
              <a:buClr>
                <a:schemeClr val="accent2"/>
              </a:buClr>
              <a:buSzTx/>
              <a:tabLst/>
            </a:pPr>
            <a:r>
              <a:rPr kumimoji="0" lang="en-US" altLang="en-US" sz="2000" b="0" i="0" u="none" strike="noStrike" kern="1200" cap="none" normalizeH="0" baseline="0" dirty="0">
                <a:ln>
                  <a:noFill/>
                </a:ln>
                <a:solidFill>
                  <a:schemeClr val="bg1"/>
                </a:solidFill>
                <a:effectLst/>
                <a:latin typeface="+mn-lt"/>
                <a:ea typeface="+mn-ea"/>
                <a:cs typeface="+mn-cs"/>
              </a:rPr>
              <a:t>A graphic representation of how I applied Charmaz’s GT (adapted from Charmaz (2025, p. 17)) </a:t>
            </a:r>
          </a:p>
        </p:txBody>
      </p:sp>
      <p:pic>
        <p:nvPicPr>
          <p:cNvPr id="18433" name="Picture 1" descr="A diagram of a process&#10;&#10;AI-generated content may be incorrect.">
            <a:extLst>
              <a:ext uri="{FF2B5EF4-FFF2-40B4-BE49-F238E27FC236}">
                <a16:creationId xmlns:a16="http://schemas.microsoft.com/office/drawing/2014/main" id="{459EE1E5-9BC7-2B1A-B0CC-51ED7CC556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73955" y="1859618"/>
            <a:ext cx="6898385" cy="313876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BD76FFE-3C52-7AD4-3D11-A473A3EC79C5}"/>
              </a:ext>
            </a:extLst>
          </p:cNvPr>
          <p:cNvSpPr>
            <a:spLocks noChangeArrowheads="1"/>
          </p:cNvSpPr>
          <p:nvPr/>
        </p:nvSpPr>
        <p:spPr bwMode="auto">
          <a:xfrm>
            <a:off x="2518117" y="215341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B42C6148-A8B6-4F1E-7CCE-B2BC2593F351}"/>
              </a:ext>
            </a:extLst>
          </p:cNvPr>
          <p:cNvSpPr txBox="1"/>
          <p:nvPr/>
        </p:nvSpPr>
        <p:spPr>
          <a:xfrm>
            <a:off x="5082639" y="5961413"/>
            <a:ext cx="2806409" cy="369332"/>
          </a:xfrm>
          <a:prstGeom prst="rect">
            <a:avLst/>
          </a:prstGeom>
          <a:noFill/>
        </p:spPr>
        <p:txBody>
          <a:bodyPr wrap="none" rtlCol="0">
            <a:spAutoFit/>
          </a:bodyPr>
          <a:lstStyle/>
          <a:p>
            <a:r>
              <a:rPr lang="en-US" dirty="0"/>
              <a:t>*reflect on dropped Phase 3</a:t>
            </a:r>
          </a:p>
        </p:txBody>
      </p:sp>
    </p:spTree>
    <p:extLst>
      <p:ext uri="{BB962C8B-B14F-4D97-AF65-F5344CB8AC3E}">
        <p14:creationId xmlns:p14="http://schemas.microsoft.com/office/powerpoint/2010/main" val="1133865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E5B74-61BF-7212-9692-84AC9A9FFCAF}"/>
              </a:ext>
            </a:extLst>
          </p:cNvPr>
          <p:cNvSpPr>
            <a:spLocks noGrp="1"/>
          </p:cNvSpPr>
          <p:nvPr>
            <p:ph type="title"/>
          </p:nvPr>
        </p:nvSpPr>
        <p:spPr>
          <a:xfrm>
            <a:off x="0" y="0"/>
            <a:ext cx="12192000" cy="1188720"/>
          </a:xfrm>
        </p:spPr>
        <p:txBody>
          <a:bodyPr/>
          <a:lstStyle/>
          <a:p>
            <a:r>
              <a:rPr lang="en-US" dirty="0"/>
              <a:t>DOCUMENT ANALYSIS </a:t>
            </a:r>
          </a:p>
        </p:txBody>
      </p:sp>
      <p:sp>
        <p:nvSpPr>
          <p:cNvPr id="3" name="TextBox 2">
            <a:extLst>
              <a:ext uri="{FF2B5EF4-FFF2-40B4-BE49-F238E27FC236}">
                <a16:creationId xmlns:a16="http://schemas.microsoft.com/office/drawing/2014/main" id="{16275987-F317-23BF-BB51-6F7F72AC4783}"/>
              </a:ext>
            </a:extLst>
          </p:cNvPr>
          <p:cNvSpPr txBox="1"/>
          <p:nvPr/>
        </p:nvSpPr>
        <p:spPr>
          <a:xfrm>
            <a:off x="1591991" y="2994592"/>
            <a:ext cx="8577542" cy="646331"/>
          </a:xfrm>
          <a:prstGeom prst="rect">
            <a:avLst/>
          </a:prstGeom>
          <a:noFill/>
        </p:spPr>
        <p:txBody>
          <a:bodyPr wrap="square" rtlCol="0">
            <a:spAutoFit/>
          </a:bodyPr>
          <a:lstStyle/>
          <a:p>
            <a:r>
              <a:rPr lang="en-IE" dirty="0"/>
              <a:t>Charmaz (2025, p.50) describes the possibilities of using extant documents as data and “objects for analytic scrutiny” within GT </a:t>
            </a:r>
            <a:endParaRPr lang="en-US" dirty="0"/>
          </a:p>
        </p:txBody>
      </p:sp>
      <p:sp>
        <p:nvSpPr>
          <p:cNvPr id="4" name="TextBox 3">
            <a:extLst>
              <a:ext uri="{FF2B5EF4-FFF2-40B4-BE49-F238E27FC236}">
                <a16:creationId xmlns:a16="http://schemas.microsoft.com/office/drawing/2014/main" id="{C5E98CC0-0ECB-CC80-A0F4-0A26543163CC}"/>
              </a:ext>
            </a:extLst>
          </p:cNvPr>
          <p:cNvSpPr txBox="1"/>
          <p:nvPr/>
        </p:nvSpPr>
        <p:spPr>
          <a:xfrm>
            <a:off x="1591991" y="4133915"/>
            <a:ext cx="8088923" cy="646331"/>
          </a:xfrm>
          <a:prstGeom prst="rect">
            <a:avLst/>
          </a:prstGeom>
          <a:noFill/>
        </p:spPr>
        <p:txBody>
          <a:bodyPr wrap="square" rtlCol="0">
            <a:spAutoFit/>
          </a:bodyPr>
          <a:lstStyle/>
          <a:p>
            <a:r>
              <a:rPr lang="en-IE" dirty="0"/>
              <a:t>Prior (2008, p. 822) asserts that “documents do much more than serve as informants and can, more properly be considered as actors in their own right”. </a:t>
            </a:r>
            <a:endParaRPr lang="en-US" dirty="0"/>
          </a:p>
        </p:txBody>
      </p:sp>
      <p:sp>
        <p:nvSpPr>
          <p:cNvPr id="7" name="TextBox 6">
            <a:extLst>
              <a:ext uri="{FF2B5EF4-FFF2-40B4-BE49-F238E27FC236}">
                <a16:creationId xmlns:a16="http://schemas.microsoft.com/office/drawing/2014/main" id="{A32139F4-38C9-3FE7-C8AF-19CE10ABF625}"/>
              </a:ext>
            </a:extLst>
          </p:cNvPr>
          <p:cNvSpPr txBox="1"/>
          <p:nvPr/>
        </p:nvSpPr>
        <p:spPr>
          <a:xfrm>
            <a:off x="1564064" y="1855269"/>
            <a:ext cx="9008013" cy="646331"/>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Document analysis involves finding, selecting, appraising and synthesising the data contained in documents (Bowen, 2009). </a:t>
            </a:r>
            <a:endParaRPr lang="en-US" dirty="0"/>
          </a:p>
        </p:txBody>
      </p:sp>
      <p:sp>
        <p:nvSpPr>
          <p:cNvPr id="9" name="TextBox 8">
            <a:extLst>
              <a:ext uri="{FF2B5EF4-FFF2-40B4-BE49-F238E27FC236}">
                <a16:creationId xmlns:a16="http://schemas.microsoft.com/office/drawing/2014/main" id="{E23E0132-9EB2-721F-D022-C41E7C9E0B68}"/>
              </a:ext>
            </a:extLst>
          </p:cNvPr>
          <p:cNvSpPr txBox="1"/>
          <p:nvPr/>
        </p:nvSpPr>
        <p:spPr>
          <a:xfrm>
            <a:off x="1591991" y="5273238"/>
            <a:ext cx="9584009" cy="923330"/>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Ralph </a:t>
            </a:r>
            <a:r>
              <a:rPr lang="en-IE" kern="0" dirty="0">
                <a:latin typeface="Arial" panose="020B0604020202020204" pitchFamily="34" charset="0"/>
                <a:ea typeface="Times New Roman" panose="02020603050405020304" pitchFamily="18" charset="0"/>
              </a:rPr>
              <a:t>et al (2014, p.5) provide </a:t>
            </a:r>
            <a:r>
              <a:rPr lang="en-IE" sz="1800" kern="0" dirty="0">
                <a:effectLst/>
                <a:latin typeface="Arial" panose="020B0604020202020204" pitchFamily="34" charset="0"/>
                <a:ea typeface="Times New Roman" panose="02020603050405020304" pitchFamily="18" charset="0"/>
              </a:rPr>
              <a:t>target questioning</a:t>
            </a:r>
            <a:r>
              <a:rPr lang="en-IE" kern="0" dirty="0">
                <a:latin typeface="Arial" panose="020B0604020202020204" pitchFamily="34" charset="0"/>
                <a:ea typeface="Times New Roman" panose="02020603050405020304" pitchFamily="18" charset="0"/>
              </a:rPr>
              <a:t> </a:t>
            </a:r>
            <a:r>
              <a:rPr lang="en-IE" sz="1800" kern="0" dirty="0">
                <a:effectLst/>
                <a:latin typeface="Arial" panose="020B0604020202020204" pitchFamily="34" charset="0"/>
                <a:ea typeface="Times New Roman" panose="02020603050405020304" pitchFamily="18" charset="0"/>
              </a:rPr>
              <a:t>to contextually position extant data, which allows the researcher to “establish a rapport with the extant data”, and essentially ensure that the data is optimally prepared for use in GT research. </a:t>
            </a:r>
            <a:endParaRPr lang="en-US" dirty="0"/>
          </a:p>
        </p:txBody>
      </p:sp>
      <p:pic>
        <p:nvPicPr>
          <p:cNvPr id="13" name="Picture 12" descr="A pair of headphones and music sheets&#10;&#10;AI-generated content may be incorrect.">
            <a:extLst>
              <a:ext uri="{FF2B5EF4-FFF2-40B4-BE49-F238E27FC236}">
                <a16:creationId xmlns:a16="http://schemas.microsoft.com/office/drawing/2014/main" id="{5C680B03-B607-8B03-9E1D-D76C8A76FA60}"/>
              </a:ext>
            </a:extLst>
          </p:cNvPr>
          <p:cNvPicPr>
            <a:picLocks noChangeAspect="1"/>
          </p:cNvPicPr>
          <p:nvPr/>
        </p:nvPicPr>
        <p:blipFill rotWithShape="1">
          <a:blip r:embed="rId2">
            <a:alphaModFix amt="40000"/>
          </a:blip>
          <a:srcRect l="-358" t="39301" r="-104" b="44284"/>
          <a:stretch>
            <a:fillRect/>
          </a:stretch>
        </p:blipFill>
        <p:spPr>
          <a:xfrm>
            <a:off x="-55858" y="12212"/>
            <a:ext cx="12247858" cy="1188720"/>
          </a:xfrm>
          <a:prstGeom prst="rect">
            <a:avLst/>
          </a:prstGeom>
        </p:spPr>
      </p:pic>
    </p:spTree>
    <p:extLst>
      <p:ext uri="{BB962C8B-B14F-4D97-AF65-F5344CB8AC3E}">
        <p14:creationId xmlns:p14="http://schemas.microsoft.com/office/powerpoint/2010/main" val="1260981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34B8B51-808B-E8ED-BEFA-F4B0C1558DE2}"/>
              </a:ext>
            </a:extLst>
          </p:cNvPr>
          <p:cNvSpPr>
            <a:spLocks noGrp="1"/>
          </p:cNvSpPr>
          <p:nvPr>
            <p:ph type="body" idx="1"/>
          </p:nvPr>
        </p:nvSpPr>
        <p:spPr>
          <a:xfrm>
            <a:off x="313436" y="2313433"/>
            <a:ext cx="3124031" cy="704087"/>
          </a:xfrm>
          <a:solidFill>
            <a:srgbClr val="9E736F"/>
          </a:solidFill>
        </p:spPr>
        <p:txBody>
          <a:bodyPr>
            <a:normAutofit/>
          </a:bodyPr>
          <a:lstStyle/>
          <a:p>
            <a:r>
              <a:rPr lang="en-US" sz="2800" dirty="0">
                <a:solidFill>
                  <a:schemeClr val="bg1"/>
                </a:solidFill>
              </a:rPr>
              <a:t>SAMPLING </a:t>
            </a:r>
          </a:p>
        </p:txBody>
      </p:sp>
      <p:sp>
        <p:nvSpPr>
          <p:cNvPr id="3" name="Content Placeholder 2">
            <a:extLst>
              <a:ext uri="{FF2B5EF4-FFF2-40B4-BE49-F238E27FC236}">
                <a16:creationId xmlns:a16="http://schemas.microsoft.com/office/drawing/2014/main" id="{EFC6C6C4-FEC4-7E5C-23C5-DFF349E34A54}"/>
              </a:ext>
            </a:extLst>
          </p:cNvPr>
          <p:cNvSpPr>
            <a:spLocks noGrp="1"/>
          </p:cNvSpPr>
          <p:nvPr>
            <p:ph sz="half" idx="2"/>
          </p:nvPr>
        </p:nvSpPr>
        <p:spPr>
          <a:xfrm>
            <a:off x="313436" y="3170767"/>
            <a:ext cx="3124031" cy="2596776"/>
          </a:xfrm>
        </p:spPr>
        <p:txBody>
          <a:bodyPr/>
          <a:lstStyle/>
          <a:p>
            <a:r>
              <a:rPr lang="en-US" dirty="0"/>
              <a:t>Purposive sampling </a:t>
            </a:r>
          </a:p>
          <a:p>
            <a:r>
              <a:rPr lang="en-US" dirty="0"/>
              <a:t>Looked for specific characteristics</a:t>
            </a:r>
          </a:p>
          <a:p>
            <a:r>
              <a:rPr lang="en-US" dirty="0"/>
              <a:t>Listened to cast recordings </a:t>
            </a:r>
          </a:p>
          <a:p>
            <a:r>
              <a:rPr lang="en-US" dirty="0"/>
              <a:t>Blog posts that discussed MT riffs </a:t>
            </a:r>
          </a:p>
          <a:p>
            <a:r>
              <a:rPr lang="en-US" dirty="0"/>
              <a:t>Resulted in list of 35 songs </a:t>
            </a:r>
          </a:p>
        </p:txBody>
      </p:sp>
      <p:sp>
        <p:nvSpPr>
          <p:cNvPr id="4" name="Content Placeholder 3">
            <a:extLst>
              <a:ext uri="{FF2B5EF4-FFF2-40B4-BE49-F238E27FC236}">
                <a16:creationId xmlns:a16="http://schemas.microsoft.com/office/drawing/2014/main" id="{4DEE9E4A-D523-B5B7-BE54-05783C4330A3}"/>
              </a:ext>
            </a:extLst>
          </p:cNvPr>
          <p:cNvSpPr>
            <a:spLocks noGrp="1"/>
          </p:cNvSpPr>
          <p:nvPr>
            <p:ph sz="quarter" idx="4"/>
          </p:nvPr>
        </p:nvSpPr>
        <p:spPr>
          <a:xfrm>
            <a:off x="3922308" y="3141134"/>
            <a:ext cx="3816225" cy="2596776"/>
          </a:xfrm>
        </p:spPr>
        <p:txBody>
          <a:bodyPr/>
          <a:lstStyle/>
          <a:p>
            <a:r>
              <a:rPr lang="en-US" dirty="0"/>
              <a:t>Sourced scores and cast recordings for all 35 songs</a:t>
            </a:r>
          </a:p>
          <a:p>
            <a:r>
              <a:rPr lang="en-US" dirty="0"/>
              <a:t>Extracted selections into a document</a:t>
            </a:r>
          </a:p>
          <a:p>
            <a:r>
              <a:rPr lang="en-US" dirty="0"/>
              <a:t>Kept a document with descriptions and observations </a:t>
            </a:r>
          </a:p>
          <a:p>
            <a:r>
              <a:rPr lang="en-US" dirty="0"/>
              <a:t>Kept memos </a:t>
            </a:r>
          </a:p>
        </p:txBody>
      </p:sp>
      <p:sp>
        <p:nvSpPr>
          <p:cNvPr id="5" name="Text Placeholder 4">
            <a:extLst>
              <a:ext uri="{FF2B5EF4-FFF2-40B4-BE49-F238E27FC236}">
                <a16:creationId xmlns:a16="http://schemas.microsoft.com/office/drawing/2014/main" id="{8298B485-DAE7-0B8A-75BB-10962CB98094}"/>
              </a:ext>
            </a:extLst>
          </p:cNvPr>
          <p:cNvSpPr>
            <a:spLocks noGrp="1"/>
          </p:cNvSpPr>
          <p:nvPr>
            <p:ph type="body" sz="quarter" idx="13"/>
          </p:nvPr>
        </p:nvSpPr>
        <p:spPr>
          <a:xfrm>
            <a:off x="3905544" y="2313432"/>
            <a:ext cx="3832989" cy="704087"/>
          </a:xfrm>
          <a:solidFill>
            <a:srgbClr val="9E736F"/>
          </a:solidFill>
        </p:spPr>
        <p:txBody>
          <a:bodyPr>
            <a:normAutofit fontScale="85000" lnSpcReduction="20000"/>
          </a:bodyPr>
          <a:lstStyle/>
          <a:p>
            <a:r>
              <a:rPr lang="en-US" sz="2800" dirty="0">
                <a:solidFill>
                  <a:schemeClr val="bg1"/>
                </a:solidFill>
              </a:rPr>
              <a:t>COLLECTION &amp; ANALYSIS </a:t>
            </a:r>
          </a:p>
        </p:txBody>
      </p:sp>
      <p:sp>
        <p:nvSpPr>
          <p:cNvPr id="8" name="Title 1">
            <a:extLst>
              <a:ext uri="{FF2B5EF4-FFF2-40B4-BE49-F238E27FC236}">
                <a16:creationId xmlns:a16="http://schemas.microsoft.com/office/drawing/2014/main" id="{CA7FBAF9-9A7E-C199-6048-B8408F6A4076}"/>
              </a:ext>
            </a:extLst>
          </p:cNvPr>
          <p:cNvSpPr>
            <a:spLocks noGrp="1"/>
          </p:cNvSpPr>
          <p:nvPr>
            <p:ph type="title"/>
          </p:nvPr>
        </p:nvSpPr>
        <p:spPr>
          <a:xfrm>
            <a:off x="0" y="0"/>
            <a:ext cx="12192000" cy="1189038"/>
          </a:xfrm>
        </p:spPr>
        <p:txBody>
          <a:bodyPr/>
          <a:lstStyle/>
          <a:p>
            <a:r>
              <a:rPr lang="en-US" dirty="0"/>
              <a:t>DOCUMENT ANALYSIS </a:t>
            </a:r>
          </a:p>
        </p:txBody>
      </p:sp>
      <p:sp>
        <p:nvSpPr>
          <p:cNvPr id="12" name="Content Placeholder 3">
            <a:extLst>
              <a:ext uri="{FF2B5EF4-FFF2-40B4-BE49-F238E27FC236}">
                <a16:creationId xmlns:a16="http://schemas.microsoft.com/office/drawing/2014/main" id="{038C37B1-99EE-CA9D-2AC7-4652CA5BEB2F}"/>
              </a:ext>
            </a:extLst>
          </p:cNvPr>
          <p:cNvSpPr txBox="1">
            <a:spLocks/>
          </p:cNvSpPr>
          <p:nvPr/>
        </p:nvSpPr>
        <p:spPr>
          <a:xfrm>
            <a:off x="8014183"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3" name="Text Placeholder 4">
            <a:extLst>
              <a:ext uri="{FF2B5EF4-FFF2-40B4-BE49-F238E27FC236}">
                <a16:creationId xmlns:a16="http://schemas.microsoft.com/office/drawing/2014/main" id="{A4F0D209-BD72-9A8E-649A-62D957C0474E}"/>
              </a:ext>
            </a:extLst>
          </p:cNvPr>
          <p:cNvSpPr txBox="1">
            <a:spLocks/>
          </p:cNvSpPr>
          <p:nvPr/>
        </p:nvSpPr>
        <p:spPr>
          <a:xfrm>
            <a:off x="7997419" y="2313432"/>
            <a:ext cx="3832989" cy="704087"/>
          </a:xfrm>
          <a:prstGeom prst="rect">
            <a:avLst/>
          </a:prstGeom>
          <a:solidFill>
            <a:srgbClr val="9E736F"/>
          </a:solidFill>
        </p:spPr>
        <p:txBody>
          <a:bodyPr vert="horz" lIns="91440" tIns="45720" rIns="91440" bIns="45720" rtlCol="0" anchor="b" anchorCtr="1">
            <a:norm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1900" b="0" kern="1200" cap="all" spc="100" baseline="0">
                <a:solidFill>
                  <a:schemeClr val="accent2">
                    <a:lumMod val="75000"/>
                  </a:schemeClr>
                </a:solidFill>
                <a:latin typeface="+mn-lt"/>
                <a:ea typeface="+mn-ea"/>
                <a:cs typeface="+mn-cs"/>
              </a:defRPr>
            </a:lvl1pPr>
            <a:lvl2pPr marL="457200" indent="0" algn="l" defTabSz="914400" rtl="0" eaLnBrk="1" latinLnBrk="0" hangingPunct="1">
              <a:lnSpc>
                <a:spcPct val="100000"/>
              </a:lnSpc>
              <a:spcBef>
                <a:spcPts val="1000"/>
              </a:spcBef>
              <a:buClr>
                <a:schemeClr val="accent2"/>
              </a:buClr>
              <a:buFont typeface="Arial" panose="020B0604020202020204" pitchFamily="34" charset="0"/>
              <a:buNone/>
              <a:defRPr sz="1900" b="1" kern="1200">
                <a:solidFill>
                  <a:schemeClr val="tx1">
                    <a:lumMod val="85000"/>
                    <a:lumOff val="15000"/>
                  </a:schemeClr>
                </a:solidFill>
                <a:latin typeface="+mn-lt"/>
                <a:ea typeface="+mn-ea"/>
                <a:cs typeface="+mn-cs"/>
              </a:defRPr>
            </a:lvl2pPr>
            <a:lvl3pPr marL="914400" indent="0" algn="l" defTabSz="914400" rtl="0" eaLnBrk="1" latinLnBrk="0" hangingPunct="1">
              <a:lnSpc>
                <a:spcPct val="100000"/>
              </a:lnSpc>
              <a:spcBef>
                <a:spcPts val="1000"/>
              </a:spcBef>
              <a:buClr>
                <a:schemeClr val="accent2"/>
              </a:buClr>
              <a:buFont typeface="Arial" panose="020B0604020202020204" pitchFamily="34" charset="0"/>
              <a:buNone/>
              <a:defRPr sz="1800" b="1" kern="1200">
                <a:solidFill>
                  <a:schemeClr val="tx1">
                    <a:lumMod val="85000"/>
                    <a:lumOff val="15000"/>
                  </a:schemeClr>
                </a:solidFill>
                <a:latin typeface="+mn-lt"/>
                <a:ea typeface="+mn-ea"/>
                <a:cs typeface="+mn-cs"/>
              </a:defRPr>
            </a:lvl3pPr>
            <a:lvl4pPr marL="13716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lumMod val="85000"/>
                    <a:lumOff val="15000"/>
                  </a:schemeClr>
                </a:solidFill>
                <a:latin typeface="+mn-lt"/>
                <a:ea typeface="+mn-ea"/>
                <a:cs typeface="+mn-cs"/>
              </a:defRPr>
            </a:lvl4pPr>
            <a:lvl5pPr marL="18288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lumMod val="85000"/>
                    <a:lumOff val="15000"/>
                  </a:schemeClr>
                </a:solidFill>
                <a:latin typeface="+mn-lt"/>
                <a:ea typeface="+mn-ea"/>
                <a:cs typeface="+mn-cs"/>
              </a:defRPr>
            </a:lvl5pPr>
            <a:lvl6pPr marL="22860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100000"/>
              </a:lnSpc>
              <a:spcBef>
                <a:spcPts val="1000"/>
              </a:spcBef>
              <a:buClr>
                <a:schemeClr val="accent2"/>
              </a:buClr>
              <a:buFont typeface="Arial" panose="020B0604020202020204" pitchFamily="34" charset="0"/>
              <a:buNone/>
              <a:defRPr sz="1600" b="1" kern="1200" baseline="0">
                <a:solidFill>
                  <a:schemeClr val="tx1"/>
                </a:solidFill>
                <a:latin typeface="+mn-lt"/>
                <a:ea typeface="+mn-ea"/>
                <a:cs typeface="+mn-cs"/>
              </a:defRPr>
            </a:lvl8pPr>
            <a:lvl9pPr marL="3657600" indent="0" algn="l" defTabSz="914400" rtl="0" eaLnBrk="1" latinLnBrk="0" hangingPunct="1">
              <a:lnSpc>
                <a:spcPct val="100000"/>
              </a:lnSpc>
              <a:spcBef>
                <a:spcPts val="1000"/>
              </a:spcBef>
              <a:buClr>
                <a:schemeClr val="accent2"/>
              </a:buClr>
              <a:buFont typeface="Arial" panose="020B0604020202020204" pitchFamily="34" charset="0"/>
              <a:buNone/>
              <a:defRPr sz="1600" b="1" kern="1200" baseline="0">
                <a:solidFill>
                  <a:schemeClr val="tx1"/>
                </a:solidFill>
                <a:latin typeface="+mn-lt"/>
                <a:ea typeface="+mn-ea"/>
                <a:cs typeface="+mn-cs"/>
              </a:defRPr>
            </a:lvl9pPr>
          </a:lstStyle>
          <a:p>
            <a:r>
              <a:rPr lang="en-US" sz="2800" dirty="0">
                <a:solidFill>
                  <a:schemeClr val="bg1"/>
                </a:solidFill>
              </a:rPr>
              <a:t>Coding</a:t>
            </a:r>
          </a:p>
        </p:txBody>
      </p:sp>
      <p:sp>
        <p:nvSpPr>
          <p:cNvPr id="14" name="Content Placeholder 3">
            <a:extLst>
              <a:ext uri="{FF2B5EF4-FFF2-40B4-BE49-F238E27FC236}">
                <a16:creationId xmlns:a16="http://schemas.microsoft.com/office/drawing/2014/main" id="{54438686-4487-E056-C788-F663834CA783}"/>
              </a:ext>
            </a:extLst>
          </p:cNvPr>
          <p:cNvSpPr txBox="1">
            <a:spLocks/>
          </p:cNvSpPr>
          <p:nvPr/>
        </p:nvSpPr>
        <p:spPr>
          <a:xfrm>
            <a:off x="7997419"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5" name="Content Placeholder 3">
            <a:extLst>
              <a:ext uri="{FF2B5EF4-FFF2-40B4-BE49-F238E27FC236}">
                <a16:creationId xmlns:a16="http://schemas.microsoft.com/office/drawing/2014/main" id="{24DEFB90-4087-2045-4A0B-C8B656C00607}"/>
              </a:ext>
            </a:extLst>
          </p:cNvPr>
          <p:cNvSpPr txBox="1">
            <a:spLocks/>
          </p:cNvSpPr>
          <p:nvPr/>
        </p:nvSpPr>
        <p:spPr>
          <a:xfrm>
            <a:off x="8014183"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20" name="Content Placeholder 2">
            <a:extLst>
              <a:ext uri="{FF2B5EF4-FFF2-40B4-BE49-F238E27FC236}">
                <a16:creationId xmlns:a16="http://schemas.microsoft.com/office/drawing/2014/main" id="{5A0CB6E2-DD75-9F72-64B9-6C65CAFBD12B}"/>
              </a:ext>
            </a:extLst>
          </p:cNvPr>
          <p:cNvSpPr txBox="1">
            <a:spLocks/>
          </p:cNvSpPr>
          <p:nvPr/>
        </p:nvSpPr>
        <p:spPr>
          <a:xfrm>
            <a:off x="8014183" y="3170767"/>
            <a:ext cx="3124031"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dirty="0"/>
              <a:t>Created Excel sheet to capture core ideas </a:t>
            </a:r>
          </a:p>
          <a:p>
            <a:r>
              <a:rPr lang="en-US" dirty="0"/>
              <a:t>Helped identify initial codes </a:t>
            </a:r>
          </a:p>
        </p:txBody>
      </p:sp>
      <p:pic>
        <p:nvPicPr>
          <p:cNvPr id="22" name="Picture 21" descr="A pair of headphones and music sheets&#10;&#10;AI-generated content may be incorrect.">
            <a:extLst>
              <a:ext uri="{FF2B5EF4-FFF2-40B4-BE49-F238E27FC236}">
                <a16:creationId xmlns:a16="http://schemas.microsoft.com/office/drawing/2014/main" id="{03EF6EB2-0F6A-3B1E-CB22-7725A91B9FC4}"/>
              </a:ext>
            </a:extLst>
          </p:cNvPr>
          <p:cNvPicPr>
            <a:picLocks noChangeAspect="1"/>
          </p:cNvPicPr>
          <p:nvPr/>
        </p:nvPicPr>
        <p:blipFill rotWithShape="1">
          <a:blip r:embed="rId2">
            <a:alphaModFix amt="40000"/>
          </a:blip>
          <a:srcRect l="-358" t="39301" r="-104" b="44284"/>
          <a:stretch>
            <a:fillRect/>
          </a:stretch>
        </p:blipFill>
        <p:spPr>
          <a:xfrm>
            <a:off x="-59716" y="318"/>
            <a:ext cx="12247858" cy="1188720"/>
          </a:xfrm>
          <a:prstGeom prst="rect">
            <a:avLst/>
          </a:prstGeom>
        </p:spPr>
      </p:pic>
      <p:sp>
        <p:nvSpPr>
          <p:cNvPr id="23" name="TextBox 22">
            <a:extLst>
              <a:ext uri="{FF2B5EF4-FFF2-40B4-BE49-F238E27FC236}">
                <a16:creationId xmlns:a16="http://schemas.microsoft.com/office/drawing/2014/main" id="{1529DA15-901E-AF26-6FAF-557F47023EA7}"/>
              </a:ext>
            </a:extLst>
          </p:cNvPr>
          <p:cNvSpPr txBox="1"/>
          <p:nvPr/>
        </p:nvSpPr>
        <p:spPr>
          <a:xfrm>
            <a:off x="19162643" y="-246490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9137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85C62BF-3773-131B-E6BE-6AFBA5294712}"/>
              </a:ext>
            </a:extLst>
          </p:cNvPr>
          <p:cNvGraphicFramePr>
            <a:graphicFrameLocks noGrp="1"/>
          </p:cNvGraphicFramePr>
          <p:nvPr>
            <p:extLst>
              <p:ext uri="{D42A27DB-BD31-4B8C-83A1-F6EECF244321}">
                <p14:modId xmlns:p14="http://schemas.microsoft.com/office/powerpoint/2010/main" val="786021076"/>
              </p:ext>
            </p:extLst>
          </p:nvPr>
        </p:nvGraphicFramePr>
        <p:xfrm>
          <a:off x="188067" y="142276"/>
          <a:ext cx="5771746" cy="6402413"/>
        </p:xfrm>
        <a:graphic>
          <a:graphicData uri="http://schemas.openxmlformats.org/drawingml/2006/table">
            <a:tbl>
              <a:tblPr firstRow="1" firstCol="1" bandRow="1">
                <a:tableStyleId>{72833802-FEF1-4C79-8D5D-14CF1EAF98D9}</a:tableStyleId>
              </a:tblPr>
              <a:tblGrid>
                <a:gridCol w="2885873">
                  <a:extLst>
                    <a:ext uri="{9D8B030D-6E8A-4147-A177-3AD203B41FA5}">
                      <a16:colId xmlns:a16="http://schemas.microsoft.com/office/drawing/2014/main" val="1910658001"/>
                    </a:ext>
                  </a:extLst>
                </a:gridCol>
                <a:gridCol w="2885873">
                  <a:extLst>
                    <a:ext uri="{9D8B030D-6E8A-4147-A177-3AD203B41FA5}">
                      <a16:colId xmlns:a16="http://schemas.microsoft.com/office/drawing/2014/main" val="2277384906"/>
                    </a:ext>
                  </a:extLst>
                </a:gridCol>
              </a:tblGrid>
              <a:tr h="0">
                <a:tc>
                  <a:txBody>
                    <a:bodyPr/>
                    <a:lstStyle/>
                    <a:p>
                      <a:pPr algn="l">
                        <a:lnSpc>
                          <a:spcPct val="150000"/>
                        </a:lnSpc>
                        <a:buNone/>
                      </a:pPr>
                      <a:r>
                        <a:rPr lang="en-IE" sz="1600" kern="100">
                          <a:effectLst/>
                        </a:rPr>
                        <a:t>SONG</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MUSICAL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272476665"/>
                  </a:ext>
                </a:extLst>
              </a:tr>
              <a:tr h="336982">
                <a:tc>
                  <a:txBody>
                    <a:bodyPr/>
                    <a:lstStyle/>
                    <a:p>
                      <a:pPr algn="l">
                        <a:lnSpc>
                          <a:spcPct val="150000"/>
                        </a:lnSpc>
                        <a:buNone/>
                      </a:pPr>
                      <a:r>
                        <a:rPr lang="en-IE" sz="1600" kern="100" dirty="0">
                          <a:effectLst/>
                        </a:rPr>
                        <a:t>New Money</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The Great Gatsby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608282790"/>
                  </a:ext>
                </a:extLst>
              </a:tr>
              <a:tr h="336982">
                <a:tc>
                  <a:txBody>
                    <a:bodyPr/>
                    <a:lstStyle/>
                    <a:p>
                      <a:pPr algn="l">
                        <a:lnSpc>
                          <a:spcPct val="150000"/>
                        </a:lnSpc>
                        <a:buNone/>
                      </a:pPr>
                      <a:r>
                        <a:rPr lang="en-IE" sz="1600" kern="100" dirty="0">
                          <a:effectLst/>
                        </a:rPr>
                        <a:t>What Baking Can Do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Waitress</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296702739"/>
                  </a:ext>
                </a:extLst>
              </a:tr>
              <a:tr h="336982">
                <a:tc>
                  <a:txBody>
                    <a:bodyPr/>
                    <a:lstStyle/>
                    <a:p>
                      <a:pPr algn="l">
                        <a:lnSpc>
                          <a:spcPct val="150000"/>
                        </a:lnSpc>
                        <a:buNone/>
                      </a:pPr>
                      <a:r>
                        <a:rPr lang="en-IE" sz="1600" kern="100" dirty="0">
                          <a:effectLst/>
                        </a:rPr>
                        <a:t>She Used to Be Mine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Waitress</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631542717"/>
                  </a:ext>
                </a:extLst>
              </a:tr>
              <a:tr h="336982">
                <a:tc>
                  <a:txBody>
                    <a:bodyPr/>
                    <a:lstStyle/>
                    <a:p>
                      <a:pPr algn="l">
                        <a:lnSpc>
                          <a:spcPct val="150000"/>
                        </a:lnSpc>
                        <a:buNone/>
                      </a:pPr>
                      <a:r>
                        <a:rPr lang="en-IE" sz="1600" kern="100" dirty="0">
                          <a:effectLst/>
                        </a:rPr>
                        <a:t>Bad Idea</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Waitress</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75481495"/>
                  </a:ext>
                </a:extLst>
              </a:tr>
              <a:tr h="336982">
                <a:tc>
                  <a:txBody>
                    <a:bodyPr/>
                    <a:lstStyle/>
                    <a:p>
                      <a:pPr algn="l">
                        <a:lnSpc>
                          <a:spcPct val="150000"/>
                        </a:lnSpc>
                        <a:buNone/>
                      </a:pPr>
                      <a:r>
                        <a:rPr lang="en-IE" sz="1600" kern="100" dirty="0">
                          <a:effectLst/>
                        </a:rPr>
                        <a:t>Someone Gets Hurt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Mean Girls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2035147867"/>
                  </a:ext>
                </a:extLst>
              </a:tr>
              <a:tr h="336982">
                <a:tc>
                  <a:txBody>
                    <a:bodyPr/>
                    <a:lstStyle/>
                    <a:p>
                      <a:pPr algn="l">
                        <a:lnSpc>
                          <a:spcPct val="150000"/>
                        </a:lnSpc>
                        <a:buNone/>
                      </a:pPr>
                      <a:r>
                        <a:rPr lang="en-IE" sz="1600" kern="100" dirty="0">
                          <a:effectLst/>
                        </a:rPr>
                        <a:t>World Burn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Mean Girls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005736757"/>
                  </a:ext>
                </a:extLst>
              </a:tr>
              <a:tr h="336982">
                <a:tc>
                  <a:txBody>
                    <a:bodyPr/>
                    <a:lstStyle/>
                    <a:p>
                      <a:pPr algn="l">
                        <a:lnSpc>
                          <a:spcPct val="150000"/>
                        </a:lnSpc>
                        <a:buNone/>
                      </a:pPr>
                      <a:r>
                        <a:rPr lang="en-IE" sz="1600" kern="100" dirty="0">
                          <a:effectLst/>
                        </a:rPr>
                        <a:t>Take Me or Leave Me</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Rent</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775620677"/>
                  </a:ext>
                </a:extLst>
              </a:tr>
              <a:tr h="336982">
                <a:tc>
                  <a:txBody>
                    <a:bodyPr/>
                    <a:lstStyle/>
                    <a:p>
                      <a:pPr algn="l">
                        <a:lnSpc>
                          <a:spcPct val="150000"/>
                        </a:lnSpc>
                        <a:buNone/>
                      </a:pPr>
                      <a:r>
                        <a:rPr lang="en-IE" sz="1600" kern="100" dirty="0">
                          <a:effectLst/>
                        </a:rPr>
                        <a:t>One Last Time</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Hamilton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518736570"/>
                  </a:ext>
                </a:extLst>
              </a:tr>
              <a:tr h="336982">
                <a:tc>
                  <a:txBody>
                    <a:bodyPr/>
                    <a:lstStyle/>
                    <a:p>
                      <a:pPr algn="l">
                        <a:lnSpc>
                          <a:spcPct val="150000"/>
                        </a:lnSpc>
                        <a:buNone/>
                      </a:pPr>
                      <a:r>
                        <a:rPr lang="en-IE" sz="1600" kern="100" dirty="0">
                          <a:effectLst/>
                        </a:rPr>
                        <a:t>Burn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Hamilton</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659457903"/>
                  </a:ext>
                </a:extLst>
              </a:tr>
              <a:tr h="336982">
                <a:tc>
                  <a:txBody>
                    <a:bodyPr/>
                    <a:lstStyle/>
                    <a:p>
                      <a:pPr algn="l">
                        <a:lnSpc>
                          <a:spcPct val="150000"/>
                        </a:lnSpc>
                        <a:buNone/>
                      </a:pPr>
                      <a:r>
                        <a:rPr lang="en-IE" sz="1600" kern="100" dirty="0">
                          <a:effectLst/>
                        </a:rPr>
                        <a:t>The Schuyler Sisters</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Hamilton</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4292915116"/>
                  </a:ext>
                </a:extLst>
              </a:tr>
              <a:tr h="336982">
                <a:tc>
                  <a:txBody>
                    <a:bodyPr/>
                    <a:lstStyle/>
                    <a:p>
                      <a:pPr algn="l">
                        <a:lnSpc>
                          <a:spcPct val="150000"/>
                        </a:lnSpc>
                        <a:buNone/>
                      </a:pPr>
                      <a:r>
                        <a:rPr lang="en-IE" sz="1600" kern="100" dirty="0">
                          <a:effectLst/>
                        </a:rPr>
                        <a:t>Helpless</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Hamilton</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4169046439"/>
                  </a:ext>
                </a:extLst>
              </a:tr>
              <a:tr h="336982">
                <a:tc>
                  <a:txBody>
                    <a:bodyPr/>
                    <a:lstStyle/>
                    <a:p>
                      <a:pPr algn="l">
                        <a:lnSpc>
                          <a:spcPct val="150000"/>
                        </a:lnSpc>
                        <a:buNone/>
                      </a:pPr>
                      <a:r>
                        <a:rPr lang="en-IE" sz="1600" kern="100" dirty="0">
                          <a:effectLst/>
                        </a:rPr>
                        <a:t>And I Am Telling You</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Dreamgirls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139063013"/>
                  </a:ext>
                </a:extLst>
              </a:tr>
              <a:tr h="336982">
                <a:tc>
                  <a:txBody>
                    <a:bodyPr/>
                    <a:lstStyle/>
                    <a:p>
                      <a:pPr algn="l">
                        <a:lnSpc>
                          <a:spcPct val="150000"/>
                        </a:lnSpc>
                        <a:buNone/>
                      </a:pPr>
                      <a:r>
                        <a:rPr lang="en-IE" sz="1600" kern="100" dirty="0">
                          <a:effectLst/>
                        </a:rPr>
                        <a:t>Move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Dreamgirls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840114763"/>
                  </a:ext>
                </a:extLst>
              </a:tr>
              <a:tr h="336982">
                <a:tc>
                  <a:txBody>
                    <a:bodyPr/>
                    <a:lstStyle/>
                    <a:p>
                      <a:pPr algn="l">
                        <a:lnSpc>
                          <a:spcPct val="150000"/>
                        </a:lnSpc>
                        <a:buNone/>
                      </a:pPr>
                      <a:r>
                        <a:rPr lang="en-IE" sz="1600" kern="100" dirty="0">
                          <a:effectLst/>
                        </a:rPr>
                        <a:t>I'm Here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The Color Purple</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721960263"/>
                  </a:ext>
                </a:extLst>
              </a:tr>
              <a:tr h="336982">
                <a:tc>
                  <a:txBody>
                    <a:bodyPr/>
                    <a:lstStyle/>
                    <a:p>
                      <a:pPr algn="l">
                        <a:lnSpc>
                          <a:spcPct val="150000"/>
                        </a:lnSpc>
                        <a:buNone/>
                      </a:pPr>
                      <a:r>
                        <a:rPr lang="en-IE" sz="1600" kern="100" dirty="0">
                          <a:effectLst/>
                        </a:rPr>
                        <a:t>Me and the Sky</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Come From Away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576036243"/>
                  </a:ext>
                </a:extLst>
              </a:tr>
              <a:tr h="336982">
                <a:tc>
                  <a:txBody>
                    <a:bodyPr/>
                    <a:lstStyle/>
                    <a:p>
                      <a:pPr algn="l">
                        <a:lnSpc>
                          <a:spcPct val="150000"/>
                        </a:lnSpc>
                        <a:buNone/>
                      </a:pPr>
                      <a:r>
                        <a:rPr lang="en-IE" sz="1600" kern="100" dirty="0">
                          <a:effectLst/>
                        </a:rPr>
                        <a:t>On the Right Track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Pippin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2848085255"/>
                  </a:ext>
                </a:extLst>
              </a:tr>
              <a:tr h="336982">
                <a:tc>
                  <a:txBody>
                    <a:bodyPr/>
                    <a:lstStyle/>
                    <a:p>
                      <a:pPr algn="l">
                        <a:lnSpc>
                          <a:spcPct val="150000"/>
                        </a:lnSpc>
                        <a:buNone/>
                      </a:pPr>
                      <a:r>
                        <a:rPr lang="en-IE" sz="1600" kern="100" dirty="0">
                          <a:effectLst/>
                        </a:rPr>
                        <a:t>Glory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Pippin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500298832"/>
                  </a:ext>
                </a:extLst>
              </a:tr>
              <a:tr h="344852">
                <a:tc>
                  <a:txBody>
                    <a:bodyPr/>
                    <a:lstStyle/>
                    <a:p>
                      <a:pPr algn="l">
                        <a:lnSpc>
                          <a:spcPct val="150000"/>
                        </a:lnSpc>
                        <a:buNone/>
                      </a:pPr>
                      <a:r>
                        <a:rPr lang="en-IE" sz="1600" kern="100" dirty="0">
                          <a:effectLst/>
                        </a:rPr>
                        <a:t>Morning Glow </a:t>
                      </a:r>
                      <a:endParaRPr lang="en-IE"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Pippin</a:t>
                      </a:r>
                      <a:endParaRPr lang="en-IE"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043994346"/>
                  </a:ext>
                </a:extLst>
              </a:tr>
            </a:tbl>
          </a:graphicData>
        </a:graphic>
      </p:graphicFrame>
      <p:graphicFrame>
        <p:nvGraphicFramePr>
          <p:cNvPr id="3" name="Table 2">
            <a:extLst>
              <a:ext uri="{FF2B5EF4-FFF2-40B4-BE49-F238E27FC236}">
                <a16:creationId xmlns:a16="http://schemas.microsoft.com/office/drawing/2014/main" id="{74C79DA8-52B3-F631-A338-3A1B9AA35A0E}"/>
              </a:ext>
            </a:extLst>
          </p:cNvPr>
          <p:cNvGraphicFramePr>
            <a:graphicFrameLocks noGrp="1"/>
          </p:cNvGraphicFramePr>
          <p:nvPr>
            <p:extLst>
              <p:ext uri="{D42A27DB-BD31-4B8C-83A1-F6EECF244321}">
                <p14:modId xmlns:p14="http://schemas.microsoft.com/office/powerpoint/2010/main" val="3272485374"/>
              </p:ext>
            </p:extLst>
          </p:nvPr>
        </p:nvGraphicFramePr>
        <p:xfrm>
          <a:off x="6232189" y="142276"/>
          <a:ext cx="5363182" cy="6410964"/>
        </p:xfrm>
        <a:graphic>
          <a:graphicData uri="http://schemas.openxmlformats.org/drawingml/2006/table">
            <a:tbl>
              <a:tblPr firstRow="1" firstCol="1" bandRow="1">
                <a:tableStyleId>{72833802-FEF1-4C79-8D5D-14CF1EAF98D9}</a:tableStyleId>
              </a:tblPr>
              <a:tblGrid>
                <a:gridCol w="2796086">
                  <a:extLst>
                    <a:ext uri="{9D8B030D-6E8A-4147-A177-3AD203B41FA5}">
                      <a16:colId xmlns:a16="http://schemas.microsoft.com/office/drawing/2014/main" val="2160860813"/>
                    </a:ext>
                  </a:extLst>
                </a:gridCol>
                <a:gridCol w="2567096">
                  <a:extLst>
                    <a:ext uri="{9D8B030D-6E8A-4147-A177-3AD203B41FA5}">
                      <a16:colId xmlns:a16="http://schemas.microsoft.com/office/drawing/2014/main" val="1670447765"/>
                    </a:ext>
                  </a:extLst>
                </a:gridCol>
              </a:tblGrid>
              <a:tr h="320310">
                <a:tc>
                  <a:txBody>
                    <a:bodyPr/>
                    <a:lstStyle/>
                    <a:p>
                      <a:pPr algn="l">
                        <a:lnSpc>
                          <a:spcPct val="150000"/>
                        </a:lnSpc>
                        <a:buNone/>
                      </a:pPr>
                      <a:r>
                        <a:rPr lang="en-IE" sz="1600" kern="100" dirty="0">
                          <a:effectLst/>
                        </a:rPr>
                        <a:t>SONG</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MUSICAL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716506288"/>
                  </a:ext>
                </a:extLst>
              </a:tr>
              <a:tr h="335800">
                <a:tc>
                  <a:txBody>
                    <a:bodyPr/>
                    <a:lstStyle/>
                    <a:p>
                      <a:pPr algn="l">
                        <a:lnSpc>
                          <a:spcPct val="150000"/>
                        </a:lnSpc>
                        <a:buNone/>
                      </a:pPr>
                      <a:r>
                        <a:rPr lang="en-IE" sz="1600" kern="100" dirty="0">
                          <a:effectLst/>
                        </a:rPr>
                        <a:t>Heaven on Their Minds</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Jesus Christ Superstar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411100658"/>
                  </a:ext>
                </a:extLst>
              </a:tr>
              <a:tr h="335800">
                <a:tc>
                  <a:txBody>
                    <a:bodyPr/>
                    <a:lstStyle/>
                    <a:p>
                      <a:pPr algn="l">
                        <a:lnSpc>
                          <a:spcPct val="150000"/>
                        </a:lnSpc>
                        <a:buNone/>
                      </a:pPr>
                      <a:r>
                        <a:rPr lang="en-IE" sz="1600" kern="100" dirty="0">
                          <a:effectLst/>
                        </a:rPr>
                        <a:t>Candy Store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Heathers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4083806953"/>
                  </a:ext>
                </a:extLst>
              </a:tr>
              <a:tr h="335800">
                <a:tc>
                  <a:txBody>
                    <a:bodyPr/>
                    <a:lstStyle/>
                    <a:p>
                      <a:pPr algn="l">
                        <a:lnSpc>
                          <a:spcPct val="150000"/>
                        </a:lnSpc>
                        <a:buNone/>
                      </a:pPr>
                      <a:r>
                        <a:rPr lang="en-IE" sz="1600" kern="100">
                          <a:effectLst/>
                        </a:rPr>
                        <a:t>Defying Gravity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Wicked</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627678980"/>
                  </a:ext>
                </a:extLst>
              </a:tr>
              <a:tr h="335800">
                <a:tc>
                  <a:txBody>
                    <a:bodyPr/>
                    <a:lstStyle/>
                    <a:p>
                      <a:pPr algn="l">
                        <a:lnSpc>
                          <a:spcPct val="150000"/>
                        </a:lnSpc>
                        <a:buNone/>
                      </a:pPr>
                      <a:r>
                        <a:rPr lang="en-IE" sz="1600" kern="100">
                          <a:effectLst/>
                        </a:rPr>
                        <a:t>Breathe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In the Heights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595076814"/>
                  </a:ext>
                </a:extLst>
              </a:tr>
              <a:tr h="335800">
                <a:tc>
                  <a:txBody>
                    <a:bodyPr/>
                    <a:lstStyle/>
                    <a:p>
                      <a:pPr algn="l">
                        <a:lnSpc>
                          <a:spcPct val="150000"/>
                        </a:lnSpc>
                        <a:buNone/>
                      </a:pPr>
                      <a:r>
                        <a:rPr lang="en-IE" sz="1600" kern="100">
                          <a:effectLst/>
                        </a:rPr>
                        <a:t>When You're Home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In the Heights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844159438"/>
                  </a:ext>
                </a:extLst>
              </a:tr>
              <a:tr h="335800">
                <a:tc>
                  <a:txBody>
                    <a:bodyPr/>
                    <a:lstStyle/>
                    <a:p>
                      <a:pPr algn="l">
                        <a:lnSpc>
                          <a:spcPct val="150000"/>
                        </a:lnSpc>
                        <a:buNone/>
                      </a:pPr>
                      <a:r>
                        <a:rPr lang="en-IE" sz="1600" kern="100">
                          <a:effectLst/>
                        </a:rPr>
                        <a:t>Piragua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In the Heights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77964353"/>
                  </a:ext>
                </a:extLst>
              </a:tr>
              <a:tr h="335800">
                <a:tc>
                  <a:txBody>
                    <a:bodyPr/>
                    <a:lstStyle/>
                    <a:p>
                      <a:pPr algn="l">
                        <a:lnSpc>
                          <a:spcPct val="150000"/>
                        </a:lnSpc>
                        <a:buNone/>
                      </a:pPr>
                      <a:r>
                        <a:rPr lang="en-IE" sz="1600" kern="100">
                          <a:effectLst/>
                        </a:rPr>
                        <a:t>One Song Glory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Rent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2401822821"/>
                  </a:ext>
                </a:extLst>
              </a:tr>
              <a:tr h="335800">
                <a:tc>
                  <a:txBody>
                    <a:bodyPr/>
                    <a:lstStyle/>
                    <a:p>
                      <a:pPr algn="l">
                        <a:lnSpc>
                          <a:spcPct val="150000"/>
                        </a:lnSpc>
                        <a:buNone/>
                      </a:pPr>
                      <a:r>
                        <a:rPr lang="en-IE" sz="1600" kern="100">
                          <a:effectLst/>
                        </a:rPr>
                        <a:t>Run Freedom, Run</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Urinetown</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985482841"/>
                  </a:ext>
                </a:extLst>
              </a:tr>
              <a:tr h="335800">
                <a:tc>
                  <a:txBody>
                    <a:bodyPr/>
                    <a:lstStyle/>
                    <a:p>
                      <a:pPr algn="l">
                        <a:lnSpc>
                          <a:spcPct val="150000"/>
                        </a:lnSpc>
                        <a:buNone/>
                      </a:pPr>
                      <a:r>
                        <a:rPr lang="en-IE" sz="1600" kern="100">
                          <a:effectLst/>
                        </a:rPr>
                        <a:t>Moving Too Fast</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The Last 5 Years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454799983"/>
                  </a:ext>
                </a:extLst>
              </a:tr>
              <a:tr h="335800">
                <a:tc>
                  <a:txBody>
                    <a:bodyPr/>
                    <a:lstStyle/>
                    <a:p>
                      <a:pPr algn="l">
                        <a:lnSpc>
                          <a:spcPct val="150000"/>
                        </a:lnSpc>
                        <a:buNone/>
                      </a:pPr>
                      <a:r>
                        <a:rPr lang="en-IE" sz="1600" kern="100">
                          <a:effectLst/>
                        </a:rPr>
                        <a:t>Lost in the Wilderness</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Children of Eden</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847100304"/>
                  </a:ext>
                </a:extLst>
              </a:tr>
              <a:tr h="335800">
                <a:tc>
                  <a:txBody>
                    <a:bodyPr/>
                    <a:lstStyle/>
                    <a:p>
                      <a:pPr algn="l">
                        <a:lnSpc>
                          <a:spcPct val="150000"/>
                        </a:lnSpc>
                        <a:buNone/>
                      </a:pPr>
                      <a:r>
                        <a:rPr lang="en-IE" sz="1600" kern="100">
                          <a:effectLst/>
                        </a:rPr>
                        <a:t>First Date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The Awkward Pause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085567217"/>
                  </a:ext>
                </a:extLst>
              </a:tr>
              <a:tr h="335800">
                <a:tc>
                  <a:txBody>
                    <a:bodyPr/>
                    <a:lstStyle/>
                    <a:p>
                      <a:pPr algn="l">
                        <a:lnSpc>
                          <a:spcPct val="150000"/>
                        </a:lnSpc>
                        <a:buNone/>
                      </a:pPr>
                      <a:r>
                        <a:rPr lang="en-IE" sz="1600" kern="100">
                          <a:effectLst/>
                        </a:rPr>
                        <a:t>First Date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That's Why You Love Me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294297260"/>
                  </a:ext>
                </a:extLst>
              </a:tr>
              <a:tr h="335800">
                <a:tc>
                  <a:txBody>
                    <a:bodyPr/>
                    <a:lstStyle/>
                    <a:p>
                      <a:pPr algn="l">
                        <a:lnSpc>
                          <a:spcPct val="150000"/>
                        </a:lnSpc>
                        <a:buNone/>
                      </a:pPr>
                      <a:r>
                        <a:rPr lang="en-IE" sz="1600" kern="100">
                          <a:effectLst/>
                        </a:rPr>
                        <a:t>First Date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In Love With You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2632177418"/>
                  </a:ext>
                </a:extLst>
              </a:tr>
              <a:tr h="709297">
                <a:tc>
                  <a:txBody>
                    <a:bodyPr/>
                    <a:lstStyle/>
                    <a:p>
                      <a:pPr algn="l">
                        <a:lnSpc>
                          <a:spcPct val="150000"/>
                        </a:lnSpc>
                        <a:buNone/>
                      </a:pPr>
                      <a:r>
                        <a:rPr lang="en-IE" sz="1600" kern="100">
                          <a:effectLst/>
                        </a:rPr>
                        <a:t>Prayer of the Comfort Counsellor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The 25th Annual Putnam County Spelling Bee</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677646208"/>
                  </a:ext>
                </a:extLst>
              </a:tr>
              <a:tr h="335800">
                <a:tc>
                  <a:txBody>
                    <a:bodyPr/>
                    <a:lstStyle/>
                    <a:p>
                      <a:pPr algn="l">
                        <a:lnSpc>
                          <a:spcPct val="150000"/>
                        </a:lnSpc>
                        <a:buNone/>
                      </a:pPr>
                      <a:r>
                        <a:rPr lang="en-IE" sz="1600" kern="100">
                          <a:effectLst/>
                        </a:rPr>
                        <a:t>A Joyful Noise</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a:effectLst/>
                        </a:rPr>
                        <a:t>Bat Boy </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3325278762"/>
                  </a:ext>
                </a:extLst>
              </a:tr>
              <a:tr h="335800">
                <a:tc>
                  <a:txBody>
                    <a:bodyPr/>
                    <a:lstStyle/>
                    <a:p>
                      <a:pPr algn="l">
                        <a:lnSpc>
                          <a:spcPct val="150000"/>
                        </a:lnSpc>
                        <a:buNone/>
                      </a:pPr>
                      <a:r>
                        <a:rPr lang="en-IE" sz="1600" kern="100" dirty="0">
                          <a:effectLst/>
                        </a:rPr>
                        <a:t>Music of My Soul</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Memphis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1909613343"/>
                  </a:ext>
                </a:extLst>
              </a:tr>
              <a:tr h="335800">
                <a:tc>
                  <a:txBody>
                    <a:bodyPr/>
                    <a:lstStyle/>
                    <a:p>
                      <a:pPr algn="l">
                        <a:lnSpc>
                          <a:spcPct val="150000"/>
                        </a:lnSpc>
                        <a:buNone/>
                      </a:pPr>
                      <a:r>
                        <a:rPr lang="en-IE" sz="1600" kern="100">
                          <a:effectLst/>
                        </a:rPr>
                        <a:t>Colored Woman</a:t>
                      </a:r>
                      <a:endParaRPr lang="en-IE" sz="1800" kern="10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tc>
                  <a:txBody>
                    <a:bodyPr/>
                    <a:lstStyle/>
                    <a:p>
                      <a:pPr algn="l">
                        <a:lnSpc>
                          <a:spcPct val="150000"/>
                        </a:lnSpc>
                        <a:buNone/>
                      </a:pPr>
                      <a:r>
                        <a:rPr lang="en-IE" sz="1600" kern="100" dirty="0">
                          <a:effectLst/>
                        </a:rPr>
                        <a:t>Memphis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6177" marR="26177" marT="0" marB="0"/>
                </a:tc>
                <a:extLst>
                  <a:ext uri="{0D108BD9-81ED-4DB2-BD59-A6C34878D82A}">
                    <a16:rowId xmlns:a16="http://schemas.microsoft.com/office/drawing/2014/main" val="582629517"/>
                  </a:ext>
                </a:extLst>
              </a:tr>
            </a:tbl>
          </a:graphicData>
        </a:graphic>
      </p:graphicFrame>
    </p:spTree>
    <p:extLst>
      <p:ext uri="{BB962C8B-B14F-4D97-AF65-F5344CB8AC3E}">
        <p14:creationId xmlns:p14="http://schemas.microsoft.com/office/powerpoint/2010/main" val="2131599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3" descr="A pair of headphones and music sheets&#10;&#10;AI-generated content may be incorrect.">
            <a:extLst>
              <a:ext uri="{FF2B5EF4-FFF2-40B4-BE49-F238E27FC236}">
                <a16:creationId xmlns:a16="http://schemas.microsoft.com/office/drawing/2014/main" id="{44301586-825B-E9E4-02FA-E77EDAC0EE38}"/>
              </a:ext>
            </a:extLst>
          </p:cNvPr>
          <p:cNvPicPr>
            <a:picLocks noChangeAspect="1"/>
          </p:cNvPicPr>
          <p:nvPr/>
        </p:nvPicPr>
        <p:blipFill>
          <a:blip r:embed="rId3"/>
          <a:srcRect l="6026" r="2" b="2"/>
          <a:stretch>
            <a:fillRect/>
          </a:stretch>
        </p:blipFill>
        <p:spPr>
          <a:xfrm>
            <a:off x="-10" y="0"/>
            <a:ext cx="7537684" cy="6883395"/>
          </a:xfrm>
          <a:prstGeom prst="rect">
            <a:avLst/>
          </a:prstGeom>
        </p:spPr>
      </p:pic>
      <p:sp>
        <p:nvSpPr>
          <p:cNvPr id="6" name="Title 1">
            <a:extLst>
              <a:ext uri="{FF2B5EF4-FFF2-40B4-BE49-F238E27FC236}">
                <a16:creationId xmlns:a16="http://schemas.microsoft.com/office/drawing/2014/main" id="{78FC0F04-4EBF-5DB3-B42C-7C86061E047C}"/>
              </a:ext>
            </a:extLst>
          </p:cNvPr>
          <p:cNvSpPr txBox="1">
            <a:spLocks/>
          </p:cNvSpPr>
          <p:nvPr/>
        </p:nvSpPr>
        <p:spPr>
          <a:xfrm>
            <a:off x="804652" y="4453034"/>
            <a:ext cx="5928360" cy="1188720"/>
          </a:xfrm>
          <a:prstGeom prst="rect">
            <a:avLst/>
          </a:prstGeo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r>
              <a:rPr lang="en-US" dirty="0">
                <a:solidFill>
                  <a:schemeClr val="tx1">
                    <a:lumMod val="85000"/>
                    <a:lumOff val="15000"/>
                  </a:schemeClr>
                </a:solidFill>
              </a:rPr>
              <a:t>Contextual positioning</a:t>
            </a:r>
          </a:p>
        </p:txBody>
      </p:sp>
      <p:sp>
        <p:nvSpPr>
          <p:cNvPr id="17" name="Rectangle 16">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CDC9A19-30A4-3B2D-EA7E-703EB8843033}"/>
              </a:ext>
            </a:extLst>
          </p:cNvPr>
          <p:cNvSpPr txBox="1"/>
          <p:nvPr/>
        </p:nvSpPr>
        <p:spPr>
          <a:xfrm>
            <a:off x="7537684" y="270933"/>
            <a:ext cx="4654316" cy="5977467"/>
          </a:xfrm>
          <a:prstGeom prst="rect">
            <a:avLst/>
          </a:prstGeom>
        </p:spPr>
        <p:txBody>
          <a:bodyPr vert="horz" lIns="91440" tIns="45720" rIns="91440" bIns="45720" rtlCol="0" anchor="ctr">
            <a:normAutofit fontScale="92500" lnSpcReduction="20000"/>
          </a:bodyPr>
          <a:lstStyle/>
          <a:p>
            <a:pPr indent="-228600" defTabSz="914400">
              <a:lnSpc>
                <a:spcPct val="90000"/>
              </a:lnSpc>
              <a:spcBef>
                <a:spcPts val="1000"/>
              </a:spcBef>
              <a:buClr>
                <a:schemeClr val="accent2"/>
              </a:buClr>
              <a:buFont typeface="Arial" panose="020B0604020202020204" pitchFamily="34" charset="0"/>
              <a:buChar char="•"/>
            </a:pPr>
            <a:endParaRPr lang="en-US" sz="1300" dirty="0">
              <a:solidFill>
                <a:srgbClr val="FFFFFF"/>
              </a:solidFill>
              <a:effectLst/>
            </a:endParaRPr>
          </a:p>
          <a:p>
            <a:pPr defTabSz="914400">
              <a:lnSpc>
                <a:spcPct val="90000"/>
              </a:lnSpc>
              <a:spcBef>
                <a:spcPts val="1000"/>
              </a:spcBef>
              <a:buClr>
                <a:schemeClr val="accent2"/>
              </a:buClr>
            </a:pPr>
            <a:r>
              <a:rPr lang="en-US" sz="2000" dirty="0">
                <a:solidFill>
                  <a:srgbClr val="FFFFFF"/>
                </a:solidFill>
                <a:effectLst/>
              </a:rPr>
              <a:t>When </a:t>
            </a:r>
            <a:r>
              <a:rPr lang="en-US" sz="2000" dirty="0" err="1">
                <a:solidFill>
                  <a:srgbClr val="FFFFFF"/>
                </a:solidFill>
                <a:effectLst/>
              </a:rPr>
              <a:t>scrutinising</a:t>
            </a:r>
            <a:r>
              <a:rPr lang="en-US" sz="2000" dirty="0">
                <a:solidFill>
                  <a:srgbClr val="FFFFFF"/>
                </a:solidFill>
                <a:effectLst/>
              </a:rPr>
              <a:t> these materials, informed by Ralph et al. (2014), the questions I asked myself included:</a:t>
            </a:r>
          </a:p>
          <a:p>
            <a:pPr marL="114300" lvl="0" defTabSz="914400">
              <a:lnSpc>
                <a:spcPct val="90000"/>
              </a:lnSpc>
              <a:spcBef>
                <a:spcPts val="1000"/>
              </a:spcBef>
              <a:buClr>
                <a:schemeClr val="accent2"/>
              </a:buClr>
            </a:pPr>
            <a:endParaRPr lang="en-US" sz="2000" dirty="0">
              <a:solidFill>
                <a:srgbClr val="FFFFFF"/>
              </a:solidFill>
              <a:effectLst/>
            </a:endParaRPr>
          </a:p>
          <a:p>
            <a:pPr marL="114300" lvl="0" defTabSz="914400">
              <a:lnSpc>
                <a:spcPct val="90000"/>
              </a:lnSpc>
              <a:spcBef>
                <a:spcPts val="1000"/>
              </a:spcBef>
              <a:buClr>
                <a:schemeClr val="accent2"/>
              </a:buClr>
            </a:pPr>
            <a:endParaRPr lang="en-US" sz="2000" dirty="0">
              <a:solidFill>
                <a:schemeClr val="tx1">
                  <a:lumMod val="75000"/>
                  <a:lumOff val="25000"/>
                </a:schemeClr>
              </a:solidFill>
            </a:endParaRPr>
          </a:p>
          <a:p>
            <a:pPr marL="457200" lvl="0" indent="-342900" defTabSz="914400">
              <a:lnSpc>
                <a:spcPct val="90000"/>
              </a:lnSpc>
              <a:spcBef>
                <a:spcPts val="1000"/>
              </a:spcBef>
              <a:buClr>
                <a:schemeClr val="accent2"/>
              </a:buClr>
              <a:buFont typeface="Wingdings" pitchFamily="2" charset="2"/>
              <a:buChar char="v"/>
            </a:pPr>
            <a:r>
              <a:rPr lang="en-US" sz="2000" dirty="0">
                <a:solidFill>
                  <a:schemeClr val="tx1">
                    <a:lumMod val="75000"/>
                    <a:lumOff val="25000"/>
                  </a:schemeClr>
                </a:solidFill>
                <a:effectLst/>
              </a:rPr>
              <a:t>What type of score am I looking at? Who would use it? </a:t>
            </a:r>
          </a:p>
          <a:p>
            <a:pPr marL="457200" lvl="0" indent="-342900" defTabSz="914400">
              <a:lnSpc>
                <a:spcPct val="90000"/>
              </a:lnSpc>
              <a:spcBef>
                <a:spcPts val="1000"/>
              </a:spcBef>
              <a:buClr>
                <a:schemeClr val="accent2"/>
              </a:buClr>
              <a:buFont typeface="Wingdings" pitchFamily="2" charset="2"/>
              <a:buChar char="v"/>
            </a:pPr>
            <a:endParaRPr lang="en-US" sz="2000" dirty="0">
              <a:solidFill>
                <a:schemeClr val="tx1">
                  <a:lumMod val="75000"/>
                  <a:lumOff val="25000"/>
                </a:schemeClr>
              </a:solidFill>
            </a:endParaRPr>
          </a:p>
          <a:p>
            <a:pPr marL="457200" lvl="0" indent="-342900" defTabSz="914400">
              <a:lnSpc>
                <a:spcPct val="90000"/>
              </a:lnSpc>
              <a:spcBef>
                <a:spcPts val="1000"/>
              </a:spcBef>
              <a:buClr>
                <a:schemeClr val="accent2"/>
              </a:buClr>
              <a:buFont typeface="Arial" panose="020B0604020202020204" pitchFamily="34" charset="0"/>
              <a:buChar char="•"/>
            </a:pPr>
            <a:r>
              <a:rPr lang="en-US" sz="2000" dirty="0">
                <a:solidFill>
                  <a:schemeClr val="tx1">
                    <a:lumMod val="75000"/>
                    <a:lumOff val="25000"/>
                  </a:schemeClr>
                </a:solidFill>
              </a:rPr>
              <a:t>What dates are the recordings? How does that compare to the score?</a:t>
            </a:r>
          </a:p>
          <a:p>
            <a:pPr marL="457200" lvl="0" indent="-342900" defTabSz="914400">
              <a:lnSpc>
                <a:spcPct val="90000"/>
              </a:lnSpc>
              <a:spcBef>
                <a:spcPts val="1000"/>
              </a:spcBef>
              <a:buClr>
                <a:schemeClr val="accent2"/>
              </a:buClr>
              <a:buFont typeface="Arial" panose="020B0604020202020204" pitchFamily="34" charset="0"/>
              <a:buChar char="•"/>
            </a:pPr>
            <a:endParaRPr lang="en-US" sz="2000" dirty="0">
              <a:solidFill>
                <a:schemeClr val="tx1">
                  <a:lumMod val="75000"/>
                  <a:lumOff val="25000"/>
                </a:schemeClr>
              </a:solidFill>
            </a:endParaRPr>
          </a:p>
          <a:p>
            <a:pPr marL="457200" lvl="0" indent="-342900" defTabSz="914400">
              <a:lnSpc>
                <a:spcPct val="90000"/>
              </a:lnSpc>
              <a:spcBef>
                <a:spcPts val="1000"/>
              </a:spcBef>
              <a:buClr>
                <a:schemeClr val="accent2"/>
              </a:buClr>
              <a:buFont typeface="Wingdings" pitchFamily="2" charset="2"/>
              <a:buChar char="v"/>
            </a:pPr>
            <a:r>
              <a:rPr lang="en-US" sz="2000" dirty="0">
                <a:solidFill>
                  <a:schemeClr val="tx1">
                    <a:lumMod val="75000"/>
                    <a:lumOff val="25000"/>
                  </a:schemeClr>
                </a:solidFill>
              </a:rPr>
              <a:t>To what extent does the singer on the cast recording adhere to what is in the score?</a:t>
            </a:r>
          </a:p>
          <a:p>
            <a:pPr marL="457200" lvl="0" indent="-342900" defTabSz="914400">
              <a:lnSpc>
                <a:spcPct val="90000"/>
              </a:lnSpc>
              <a:spcBef>
                <a:spcPts val="1000"/>
              </a:spcBef>
              <a:buClr>
                <a:schemeClr val="accent2"/>
              </a:buClr>
              <a:buFont typeface="Wingdings" pitchFamily="2" charset="2"/>
              <a:buChar char="v"/>
            </a:pPr>
            <a:endParaRPr lang="en-US" sz="2000" dirty="0">
              <a:solidFill>
                <a:schemeClr val="tx1">
                  <a:lumMod val="75000"/>
                  <a:lumOff val="25000"/>
                </a:schemeClr>
              </a:solidFill>
            </a:endParaRPr>
          </a:p>
          <a:p>
            <a:pPr marL="457200" lvl="0" indent="-342900" defTabSz="914400">
              <a:lnSpc>
                <a:spcPct val="90000"/>
              </a:lnSpc>
              <a:spcBef>
                <a:spcPts val="1000"/>
              </a:spcBef>
              <a:buClr>
                <a:schemeClr val="accent2"/>
              </a:buClr>
              <a:buFont typeface="Wingdings" pitchFamily="2" charset="2"/>
              <a:buChar char="v"/>
            </a:pPr>
            <a:r>
              <a:rPr lang="en-US" sz="2000" dirty="0">
                <a:solidFill>
                  <a:schemeClr val="tx1">
                    <a:lumMod val="75000"/>
                    <a:lumOff val="25000"/>
                  </a:schemeClr>
                </a:solidFill>
              </a:rPr>
              <a:t>Who was involved in creating the recording? </a:t>
            </a:r>
          </a:p>
          <a:p>
            <a:pPr marL="457200" lvl="0" indent="-342900" defTabSz="914400">
              <a:lnSpc>
                <a:spcPct val="90000"/>
              </a:lnSpc>
              <a:spcBef>
                <a:spcPts val="1000"/>
              </a:spcBef>
              <a:buClr>
                <a:schemeClr val="accent2"/>
              </a:buClr>
              <a:buFont typeface="Wingdings" pitchFamily="2" charset="2"/>
              <a:buChar char="v"/>
            </a:pPr>
            <a:endParaRPr lang="en-US" sz="2000" dirty="0">
              <a:solidFill>
                <a:schemeClr val="tx1">
                  <a:lumMod val="75000"/>
                  <a:lumOff val="25000"/>
                </a:schemeClr>
              </a:solidFill>
            </a:endParaRPr>
          </a:p>
          <a:p>
            <a:pPr marL="457200" indent="-342900" defTabSz="914400">
              <a:lnSpc>
                <a:spcPct val="90000"/>
              </a:lnSpc>
              <a:spcBef>
                <a:spcPts val="1000"/>
              </a:spcBef>
              <a:buClr>
                <a:schemeClr val="accent2"/>
              </a:buClr>
              <a:buFont typeface="Wingdings" pitchFamily="2" charset="2"/>
              <a:buChar char="v"/>
            </a:pPr>
            <a:endParaRPr lang="en-US" sz="2000" dirty="0">
              <a:solidFill>
                <a:schemeClr val="tx1">
                  <a:lumMod val="75000"/>
                  <a:lumOff val="25000"/>
                </a:schemeClr>
              </a:solidFill>
            </a:endParaRPr>
          </a:p>
          <a:p>
            <a:pPr marL="457200" indent="-342900" defTabSz="914400">
              <a:lnSpc>
                <a:spcPct val="90000"/>
              </a:lnSpc>
              <a:spcBef>
                <a:spcPts val="1000"/>
              </a:spcBef>
              <a:buClr>
                <a:schemeClr val="accent2"/>
              </a:buClr>
              <a:buFont typeface="Wingdings" pitchFamily="2" charset="2"/>
              <a:buChar char="v"/>
            </a:pPr>
            <a:r>
              <a:rPr lang="en-US" sz="2000" dirty="0">
                <a:solidFill>
                  <a:schemeClr val="tx1">
                    <a:lumMod val="75000"/>
                    <a:lumOff val="25000"/>
                  </a:schemeClr>
                </a:solidFill>
              </a:rPr>
              <a:t>Why would the recording be used? </a:t>
            </a:r>
          </a:p>
          <a:p>
            <a:pPr marL="457200" lvl="0" indent="-342900" defTabSz="914400">
              <a:lnSpc>
                <a:spcPct val="90000"/>
              </a:lnSpc>
              <a:spcBef>
                <a:spcPts val="1000"/>
              </a:spcBef>
              <a:buClr>
                <a:schemeClr val="accent2"/>
              </a:buClr>
              <a:buFont typeface="Arial" panose="020B0604020202020204" pitchFamily="34" charset="0"/>
              <a:buChar char="•"/>
            </a:pPr>
            <a:endParaRPr lang="en-US" sz="2000" dirty="0">
              <a:solidFill>
                <a:schemeClr val="tx1">
                  <a:lumMod val="75000"/>
                  <a:lumOff val="25000"/>
                </a:schemeClr>
              </a:solidFill>
              <a:effectLst/>
            </a:endParaRPr>
          </a:p>
          <a:p>
            <a:pPr lvl="0" defTabSz="914400">
              <a:lnSpc>
                <a:spcPct val="90000"/>
              </a:lnSpc>
              <a:spcBef>
                <a:spcPts val="1000"/>
              </a:spcBef>
              <a:buClr>
                <a:schemeClr val="accent2"/>
              </a:buClr>
            </a:pPr>
            <a:endParaRPr lang="en-US" sz="2000" dirty="0">
              <a:solidFill>
                <a:srgbClr val="FFFFFF"/>
              </a:solidFill>
              <a:effectLst/>
            </a:endParaRPr>
          </a:p>
          <a:p>
            <a:pPr lvl="0" defTabSz="914400">
              <a:lnSpc>
                <a:spcPct val="90000"/>
              </a:lnSpc>
              <a:spcBef>
                <a:spcPts val="1000"/>
              </a:spcBef>
              <a:buClr>
                <a:schemeClr val="accent2"/>
              </a:buClr>
            </a:pPr>
            <a:endParaRPr lang="en-US" sz="2000" dirty="0">
              <a:solidFill>
                <a:srgbClr val="FFFFFF"/>
              </a:solidFill>
              <a:effectLst/>
            </a:endParaRPr>
          </a:p>
        </p:txBody>
      </p:sp>
    </p:spTree>
    <p:extLst>
      <p:ext uri="{BB962C8B-B14F-4D97-AF65-F5344CB8AC3E}">
        <p14:creationId xmlns:p14="http://schemas.microsoft.com/office/powerpoint/2010/main" val="609396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0D4A3-B62C-2662-197D-8E2FE58202B5}"/>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BEADE0F0-1892-2918-7186-63132FB81B2F}"/>
              </a:ext>
            </a:extLst>
          </p:cNvPr>
          <p:cNvSpPr>
            <a:spLocks noGrp="1"/>
          </p:cNvSpPr>
          <p:nvPr>
            <p:ph type="body" idx="1"/>
          </p:nvPr>
        </p:nvSpPr>
        <p:spPr>
          <a:xfrm>
            <a:off x="313436" y="2313433"/>
            <a:ext cx="3124031" cy="704087"/>
          </a:xfrm>
          <a:solidFill>
            <a:srgbClr val="9E736F"/>
          </a:solidFill>
        </p:spPr>
        <p:txBody>
          <a:bodyPr>
            <a:normAutofit/>
          </a:bodyPr>
          <a:lstStyle/>
          <a:p>
            <a:r>
              <a:rPr lang="en-US" sz="2800" dirty="0">
                <a:solidFill>
                  <a:schemeClr val="bg1"/>
                </a:solidFill>
              </a:rPr>
              <a:t>SAMPLING </a:t>
            </a:r>
          </a:p>
        </p:txBody>
      </p:sp>
      <p:sp>
        <p:nvSpPr>
          <p:cNvPr id="3" name="Content Placeholder 2">
            <a:extLst>
              <a:ext uri="{FF2B5EF4-FFF2-40B4-BE49-F238E27FC236}">
                <a16:creationId xmlns:a16="http://schemas.microsoft.com/office/drawing/2014/main" id="{4768DD50-817B-8DF2-4EE9-FCA1A17DFE2B}"/>
              </a:ext>
            </a:extLst>
          </p:cNvPr>
          <p:cNvSpPr>
            <a:spLocks noGrp="1"/>
          </p:cNvSpPr>
          <p:nvPr>
            <p:ph sz="half" idx="2"/>
          </p:nvPr>
        </p:nvSpPr>
        <p:spPr>
          <a:xfrm>
            <a:off x="313436" y="3170767"/>
            <a:ext cx="3124031" cy="2596776"/>
          </a:xfrm>
        </p:spPr>
        <p:txBody>
          <a:bodyPr/>
          <a:lstStyle/>
          <a:p>
            <a:r>
              <a:rPr lang="en-US" dirty="0"/>
              <a:t>Purposive sample </a:t>
            </a:r>
          </a:p>
          <a:p>
            <a:r>
              <a:rPr lang="en-IE" dirty="0"/>
              <a:t>Targeting musical theatre performers and musical directors who have experience working in the musical theatre industry </a:t>
            </a:r>
          </a:p>
          <a:p>
            <a:r>
              <a:rPr lang="en-IE" dirty="0"/>
              <a:t>Breakdown of participants on next slide </a:t>
            </a:r>
            <a:endParaRPr lang="en-US" dirty="0"/>
          </a:p>
        </p:txBody>
      </p:sp>
      <p:sp>
        <p:nvSpPr>
          <p:cNvPr id="4" name="Content Placeholder 3">
            <a:extLst>
              <a:ext uri="{FF2B5EF4-FFF2-40B4-BE49-F238E27FC236}">
                <a16:creationId xmlns:a16="http://schemas.microsoft.com/office/drawing/2014/main" id="{FD406A42-482E-DB1B-6716-48D657FB1C46}"/>
              </a:ext>
            </a:extLst>
          </p:cNvPr>
          <p:cNvSpPr>
            <a:spLocks noGrp="1"/>
          </p:cNvSpPr>
          <p:nvPr>
            <p:ph sz="quarter" idx="4"/>
          </p:nvPr>
        </p:nvSpPr>
        <p:spPr>
          <a:xfrm>
            <a:off x="3922308" y="3141134"/>
            <a:ext cx="3816225" cy="2596776"/>
          </a:xfrm>
        </p:spPr>
        <p:txBody>
          <a:bodyPr/>
          <a:lstStyle/>
          <a:p>
            <a:r>
              <a:rPr lang="en-US" dirty="0"/>
              <a:t>Collected using Google Forms </a:t>
            </a:r>
          </a:p>
          <a:p>
            <a:r>
              <a:rPr lang="en-US" dirty="0"/>
              <a:t>Participants signed a consent form</a:t>
            </a:r>
          </a:p>
          <a:p>
            <a:r>
              <a:rPr lang="en-IE" dirty="0"/>
              <a:t>The resulting data was collated by question for analysis </a:t>
            </a:r>
            <a:r>
              <a:rPr lang="en-US" dirty="0"/>
              <a:t> </a:t>
            </a:r>
          </a:p>
        </p:txBody>
      </p:sp>
      <p:sp>
        <p:nvSpPr>
          <p:cNvPr id="5" name="Text Placeholder 4">
            <a:extLst>
              <a:ext uri="{FF2B5EF4-FFF2-40B4-BE49-F238E27FC236}">
                <a16:creationId xmlns:a16="http://schemas.microsoft.com/office/drawing/2014/main" id="{97A36565-7D19-A9F8-052E-8D448C22CA6B}"/>
              </a:ext>
            </a:extLst>
          </p:cNvPr>
          <p:cNvSpPr>
            <a:spLocks noGrp="1"/>
          </p:cNvSpPr>
          <p:nvPr>
            <p:ph type="body" sz="quarter" idx="13"/>
          </p:nvPr>
        </p:nvSpPr>
        <p:spPr>
          <a:xfrm>
            <a:off x="3905544" y="2313432"/>
            <a:ext cx="3832989" cy="704087"/>
          </a:xfrm>
          <a:solidFill>
            <a:srgbClr val="9E736F"/>
          </a:solidFill>
        </p:spPr>
        <p:txBody>
          <a:bodyPr>
            <a:normAutofit/>
          </a:bodyPr>
          <a:lstStyle/>
          <a:p>
            <a:r>
              <a:rPr lang="en-US" sz="2800" dirty="0">
                <a:solidFill>
                  <a:schemeClr val="bg1"/>
                </a:solidFill>
              </a:rPr>
              <a:t>COLLECTION</a:t>
            </a:r>
          </a:p>
        </p:txBody>
      </p:sp>
      <p:sp>
        <p:nvSpPr>
          <p:cNvPr id="8" name="Title 1">
            <a:extLst>
              <a:ext uri="{FF2B5EF4-FFF2-40B4-BE49-F238E27FC236}">
                <a16:creationId xmlns:a16="http://schemas.microsoft.com/office/drawing/2014/main" id="{AE88A5C6-87BB-D1E6-4540-336995FD6687}"/>
              </a:ext>
            </a:extLst>
          </p:cNvPr>
          <p:cNvSpPr>
            <a:spLocks noGrp="1"/>
          </p:cNvSpPr>
          <p:nvPr>
            <p:ph type="title"/>
          </p:nvPr>
        </p:nvSpPr>
        <p:spPr>
          <a:xfrm>
            <a:off x="0" y="0"/>
            <a:ext cx="12191999" cy="1189038"/>
          </a:xfrm>
        </p:spPr>
        <p:txBody>
          <a:bodyPr/>
          <a:lstStyle/>
          <a:p>
            <a:r>
              <a:rPr lang="en-US" dirty="0"/>
              <a:t>QUESTIONNAIRES </a:t>
            </a:r>
          </a:p>
        </p:txBody>
      </p:sp>
      <p:sp>
        <p:nvSpPr>
          <p:cNvPr id="12" name="Content Placeholder 3">
            <a:extLst>
              <a:ext uri="{FF2B5EF4-FFF2-40B4-BE49-F238E27FC236}">
                <a16:creationId xmlns:a16="http://schemas.microsoft.com/office/drawing/2014/main" id="{9CE3E4AE-FCB5-52EE-1AC8-5B0DEEF628F1}"/>
              </a:ext>
            </a:extLst>
          </p:cNvPr>
          <p:cNvSpPr txBox="1">
            <a:spLocks/>
          </p:cNvSpPr>
          <p:nvPr/>
        </p:nvSpPr>
        <p:spPr>
          <a:xfrm>
            <a:off x="8014183"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3" name="Text Placeholder 4">
            <a:extLst>
              <a:ext uri="{FF2B5EF4-FFF2-40B4-BE49-F238E27FC236}">
                <a16:creationId xmlns:a16="http://schemas.microsoft.com/office/drawing/2014/main" id="{EA53B37C-4838-CFB1-D0C6-FE52ABE13418}"/>
              </a:ext>
            </a:extLst>
          </p:cNvPr>
          <p:cNvSpPr txBox="1">
            <a:spLocks/>
          </p:cNvSpPr>
          <p:nvPr/>
        </p:nvSpPr>
        <p:spPr>
          <a:xfrm>
            <a:off x="7997419" y="2313432"/>
            <a:ext cx="3832989" cy="704087"/>
          </a:xfrm>
          <a:prstGeom prst="rect">
            <a:avLst/>
          </a:prstGeom>
          <a:solidFill>
            <a:srgbClr val="9E736F"/>
          </a:solidFill>
        </p:spPr>
        <p:txBody>
          <a:bodyPr vert="horz" lIns="91440" tIns="45720" rIns="91440" bIns="45720" rtlCol="0" anchor="b" anchorCtr="1">
            <a:norm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1900" b="0" kern="1200" cap="all" spc="100" baseline="0">
                <a:solidFill>
                  <a:schemeClr val="accent2">
                    <a:lumMod val="75000"/>
                  </a:schemeClr>
                </a:solidFill>
                <a:latin typeface="+mn-lt"/>
                <a:ea typeface="+mn-ea"/>
                <a:cs typeface="+mn-cs"/>
              </a:defRPr>
            </a:lvl1pPr>
            <a:lvl2pPr marL="457200" indent="0" algn="l" defTabSz="914400" rtl="0" eaLnBrk="1" latinLnBrk="0" hangingPunct="1">
              <a:lnSpc>
                <a:spcPct val="100000"/>
              </a:lnSpc>
              <a:spcBef>
                <a:spcPts val="1000"/>
              </a:spcBef>
              <a:buClr>
                <a:schemeClr val="accent2"/>
              </a:buClr>
              <a:buFont typeface="Arial" panose="020B0604020202020204" pitchFamily="34" charset="0"/>
              <a:buNone/>
              <a:defRPr sz="1900" b="1" kern="1200">
                <a:solidFill>
                  <a:schemeClr val="tx1">
                    <a:lumMod val="85000"/>
                    <a:lumOff val="15000"/>
                  </a:schemeClr>
                </a:solidFill>
                <a:latin typeface="+mn-lt"/>
                <a:ea typeface="+mn-ea"/>
                <a:cs typeface="+mn-cs"/>
              </a:defRPr>
            </a:lvl2pPr>
            <a:lvl3pPr marL="914400" indent="0" algn="l" defTabSz="914400" rtl="0" eaLnBrk="1" latinLnBrk="0" hangingPunct="1">
              <a:lnSpc>
                <a:spcPct val="100000"/>
              </a:lnSpc>
              <a:spcBef>
                <a:spcPts val="1000"/>
              </a:spcBef>
              <a:buClr>
                <a:schemeClr val="accent2"/>
              </a:buClr>
              <a:buFont typeface="Arial" panose="020B0604020202020204" pitchFamily="34" charset="0"/>
              <a:buNone/>
              <a:defRPr sz="1800" b="1" kern="1200">
                <a:solidFill>
                  <a:schemeClr val="tx1">
                    <a:lumMod val="85000"/>
                    <a:lumOff val="15000"/>
                  </a:schemeClr>
                </a:solidFill>
                <a:latin typeface="+mn-lt"/>
                <a:ea typeface="+mn-ea"/>
                <a:cs typeface="+mn-cs"/>
              </a:defRPr>
            </a:lvl3pPr>
            <a:lvl4pPr marL="13716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lumMod val="85000"/>
                    <a:lumOff val="15000"/>
                  </a:schemeClr>
                </a:solidFill>
                <a:latin typeface="+mn-lt"/>
                <a:ea typeface="+mn-ea"/>
                <a:cs typeface="+mn-cs"/>
              </a:defRPr>
            </a:lvl4pPr>
            <a:lvl5pPr marL="18288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lumMod val="85000"/>
                    <a:lumOff val="15000"/>
                  </a:schemeClr>
                </a:solidFill>
                <a:latin typeface="+mn-lt"/>
                <a:ea typeface="+mn-ea"/>
                <a:cs typeface="+mn-cs"/>
              </a:defRPr>
            </a:lvl5pPr>
            <a:lvl6pPr marL="22860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100000"/>
              </a:lnSpc>
              <a:spcBef>
                <a:spcPts val="1000"/>
              </a:spcBef>
              <a:buClr>
                <a:schemeClr val="accent2"/>
              </a:buClr>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100000"/>
              </a:lnSpc>
              <a:spcBef>
                <a:spcPts val="1000"/>
              </a:spcBef>
              <a:buClr>
                <a:schemeClr val="accent2"/>
              </a:buClr>
              <a:buFont typeface="Arial" panose="020B0604020202020204" pitchFamily="34" charset="0"/>
              <a:buNone/>
              <a:defRPr sz="1600" b="1" kern="1200" baseline="0">
                <a:solidFill>
                  <a:schemeClr val="tx1"/>
                </a:solidFill>
                <a:latin typeface="+mn-lt"/>
                <a:ea typeface="+mn-ea"/>
                <a:cs typeface="+mn-cs"/>
              </a:defRPr>
            </a:lvl8pPr>
            <a:lvl9pPr marL="3657600" indent="0" algn="l" defTabSz="914400" rtl="0" eaLnBrk="1" latinLnBrk="0" hangingPunct="1">
              <a:lnSpc>
                <a:spcPct val="100000"/>
              </a:lnSpc>
              <a:spcBef>
                <a:spcPts val="1000"/>
              </a:spcBef>
              <a:buClr>
                <a:schemeClr val="accent2"/>
              </a:buClr>
              <a:buFont typeface="Arial" panose="020B0604020202020204" pitchFamily="34" charset="0"/>
              <a:buNone/>
              <a:defRPr sz="1600" b="1" kern="1200" baseline="0">
                <a:solidFill>
                  <a:schemeClr val="tx1"/>
                </a:solidFill>
                <a:latin typeface="+mn-lt"/>
                <a:ea typeface="+mn-ea"/>
                <a:cs typeface="+mn-cs"/>
              </a:defRPr>
            </a:lvl9pPr>
          </a:lstStyle>
          <a:p>
            <a:r>
              <a:rPr lang="en-US" sz="2800" dirty="0">
                <a:solidFill>
                  <a:schemeClr val="bg1"/>
                </a:solidFill>
              </a:rPr>
              <a:t>Analysis &amp; Coding</a:t>
            </a:r>
          </a:p>
        </p:txBody>
      </p:sp>
      <p:sp>
        <p:nvSpPr>
          <p:cNvPr id="14" name="Content Placeholder 3">
            <a:extLst>
              <a:ext uri="{FF2B5EF4-FFF2-40B4-BE49-F238E27FC236}">
                <a16:creationId xmlns:a16="http://schemas.microsoft.com/office/drawing/2014/main" id="{7C919487-9FB0-CB4A-84DE-9E41394F20DF}"/>
              </a:ext>
            </a:extLst>
          </p:cNvPr>
          <p:cNvSpPr txBox="1">
            <a:spLocks/>
          </p:cNvSpPr>
          <p:nvPr/>
        </p:nvSpPr>
        <p:spPr>
          <a:xfrm>
            <a:off x="7997419"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5" name="Content Placeholder 3">
            <a:extLst>
              <a:ext uri="{FF2B5EF4-FFF2-40B4-BE49-F238E27FC236}">
                <a16:creationId xmlns:a16="http://schemas.microsoft.com/office/drawing/2014/main" id="{E878510C-DBA5-C8B6-F4F2-96F15761F33B}"/>
              </a:ext>
            </a:extLst>
          </p:cNvPr>
          <p:cNvSpPr txBox="1">
            <a:spLocks/>
          </p:cNvSpPr>
          <p:nvPr/>
        </p:nvSpPr>
        <p:spPr>
          <a:xfrm>
            <a:off x="8014183"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20" name="Content Placeholder 2">
            <a:extLst>
              <a:ext uri="{FF2B5EF4-FFF2-40B4-BE49-F238E27FC236}">
                <a16:creationId xmlns:a16="http://schemas.microsoft.com/office/drawing/2014/main" id="{E686D9B4-79A7-D155-E605-1F6D7F3BADB0}"/>
              </a:ext>
            </a:extLst>
          </p:cNvPr>
          <p:cNvSpPr txBox="1">
            <a:spLocks/>
          </p:cNvSpPr>
          <p:nvPr/>
        </p:nvSpPr>
        <p:spPr>
          <a:xfrm>
            <a:off x="8014182" y="3170767"/>
            <a:ext cx="3799461"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1" name="Content Placeholder 3">
            <a:extLst>
              <a:ext uri="{FF2B5EF4-FFF2-40B4-BE49-F238E27FC236}">
                <a16:creationId xmlns:a16="http://schemas.microsoft.com/office/drawing/2014/main" id="{E4DC285A-AA25-14BD-8CE3-E26DF41D9B53}"/>
              </a:ext>
            </a:extLst>
          </p:cNvPr>
          <p:cNvSpPr txBox="1">
            <a:spLocks/>
          </p:cNvSpPr>
          <p:nvPr/>
        </p:nvSpPr>
        <p:spPr>
          <a:xfrm>
            <a:off x="7980655" y="3141134"/>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IE" dirty="0"/>
              <a:t>Once organised in this format, I was able to start analysing and organising the data into categories and codes. </a:t>
            </a:r>
          </a:p>
          <a:p>
            <a:r>
              <a:rPr lang="en-IE" dirty="0"/>
              <a:t>The resulting analysis will be presented in findings and discussion </a:t>
            </a:r>
            <a:endParaRPr lang="en-US" dirty="0"/>
          </a:p>
        </p:txBody>
      </p:sp>
      <p:pic>
        <p:nvPicPr>
          <p:cNvPr id="17" name="Picture 16" descr="A pair of headphones and music sheets&#10;&#10;AI-generated content may be incorrect.">
            <a:extLst>
              <a:ext uri="{FF2B5EF4-FFF2-40B4-BE49-F238E27FC236}">
                <a16:creationId xmlns:a16="http://schemas.microsoft.com/office/drawing/2014/main" id="{9D2D2B45-5F7D-7A8C-C628-FA01C650394E}"/>
              </a:ext>
            </a:extLst>
          </p:cNvPr>
          <p:cNvPicPr>
            <a:picLocks noChangeAspect="1"/>
          </p:cNvPicPr>
          <p:nvPr/>
        </p:nvPicPr>
        <p:blipFill rotWithShape="1">
          <a:blip r:embed="rId2">
            <a:alphaModFix amt="40000"/>
          </a:blip>
          <a:srcRect l="-358" t="39301" r="-104" b="44284"/>
          <a:stretch>
            <a:fillRect/>
          </a:stretch>
        </p:blipFill>
        <p:spPr>
          <a:xfrm>
            <a:off x="-55859" y="15135"/>
            <a:ext cx="12247858" cy="1188720"/>
          </a:xfrm>
          <a:prstGeom prst="rect">
            <a:avLst/>
          </a:prstGeom>
        </p:spPr>
      </p:pic>
    </p:spTree>
    <p:extLst>
      <p:ext uri="{BB962C8B-B14F-4D97-AF65-F5344CB8AC3E}">
        <p14:creationId xmlns:p14="http://schemas.microsoft.com/office/powerpoint/2010/main" val="3723835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E58E0-A328-B611-0112-11AD100DDA02}"/>
            </a:ext>
          </a:extLst>
        </p:cNvPr>
        <p:cNvGrpSpPr/>
        <p:nvPr/>
      </p:nvGrpSpPr>
      <p:grpSpPr>
        <a:xfrm>
          <a:off x="0" y="0"/>
          <a:ext cx="0" cy="0"/>
          <a:chOff x="0" y="0"/>
          <a:chExt cx="0" cy="0"/>
        </a:xfrm>
      </p:grpSpPr>
      <p:sp>
        <p:nvSpPr>
          <p:cNvPr id="16" name="Text Placeholder 15">
            <a:extLst>
              <a:ext uri="{FF2B5EF4-FFF2-40B4-BE49-F238E27FC236}">
                <a16:creationId xmlns:a16="http://schemas.microsoft.com/office/drawing/2014/main" id="{FF19D340-CB78-1057-EDE5-757517058894}"/>
              </a:ext>
            </a:extLst>
          </p:cNvPr>
          <p:cNvSpPr>
            <a:spLocks noGrp="1"/>
          </p:cNvSpPr>
          <p:nvPr>
            <p:ph type="body" idx="1"/>
          </p:nvPr>
        </p:nvSpPr>
        <p:spPr>
          <a:xfrm>
            <a:off x="770635" y="1961389"/>
            <a:ext cx="4631097" cy="704087"/>
          </a:xfrm>
          <a:solidFill>
            <a:srgbClr val="9E736F"/>
          </a:solidFill>
        </p:spPr>
        <p:txBody>
          <a:bodyPr>
            <a:normAutofit/>
          </a:bodyPr>
          <a:lstStyle/>
          <a:p>
            <a:r>
              <a:rPr lang="en-US" sz="2400" dirty="0">
                <a:solidFill>
                  <a:schemeClr val="bg1"/>
                </a:solidFill>
              </a:rPr>
              <a:t>MD</a:t>
            </a:r>
            <a:r>
              <a:rPr lang="en-US" sz="3600" dirty="0">
                <a:solidFill>
                  <a:schemeClr val="bg1"/>
                </a:solidFill>
              </a:rPr>
              <a:t> </a:t>
            </a:r>
            <a:r>
              <a:rPr lang="en-US" sz="2400" dirty="0">
                <a:solidFill>
                  <a:schemeClr val="bg1"/>
                </a:solidFill>
              </a:rPr>
              <a:t>PARTICIPANTS</a:t>
            </a:r>
            <a:r>
              <a:rPr lang="en-US" sz="3600" dirty="0">
                <a:solidFill>
                  <a:schemeClr val="bg1"/>
                </a:solidFill>
              </a:rPr>
              <a:t> </a:t>
            </a:r>
          </a:p>
        </p:txBody>
      </p:sp>
      <p:sp>
        <p:nvSpPr>
          <p:cNvPr id="17" name="Content Placeholder 16">
            <a:extLst>
              <a:ext uri="{FF2B5EF4-FFF2-40B4-BE49-F238E27FC236}">
                <a16:creationId xmlns:a16="http://schemas.microsoft.com/office/drawing/2014/main" id="{FF09503A-15EB-4ADE-952E-637C9431A602}"/>
              </a:ext>
            </a:extLst>
          </p:cNvPr>
          <p:cNvSpPr>
            <a:spLocks noGrp="1"/>
          </p:cNvSpPr>
          <p:nvPr>
            <p:ph sz="half" idx="2"/>
          </p:nvPr>
        </p:nvSpPr>
        <p:spPr>
          <a:xfrm>
            <a:off x="770636" y="2738780"/>
            <a:ext cx="4774704" cy="3699865"/>
          </a:xfrm>
        </p:spPr>
        <p:txBody>
          <a:bodyPr>
            <a:normAutofit fontScale="92500" lnSpcReduction="10000"/>
          </a:bodyPr>
          <a:lstStyle/>
          <a:p>
            <a:r>
              <a:rPr lang="en-US" dirty="0"/>
              <a:t>13 MDS</a:t>
            </a:r>
          </a:p>
          <a:p>
            <a:r>
              <a:rPr lang="en-IE" dirty="0"/>
              <a:t>Eight (62%) of these MDs have over ten years of experience working in the musical theatre industry. </a:t>
            </a:r>
          </a:p>
          <a:p>
            <a:r>
              <a:rPr lang="en-IE" dirty="0"/>
              <a:t>West End (7), Off-West End (10), UK &amp; Ireland Tours (9), International Tours (5), Broadway (1), Off-Broadway (3) , Regional Theatre (11), as well as academic settings, cruise ships and studio and live recording environment </a:t>
            </a:r>
          </a:p>
          <a:p>
            <a:r>
              <a:rPr lang="en-IE" dirty="0"/>
              <a:t>Hell’s Kitchen (Broadway), We Will Rock You (West End), Be More Chill (West End), Footloose (UK Tour), SIX, Rent, Bonnie &amp; Clyde, Hadestown (West End), and Spring Awakening </a:t>
            </a:r>
            <a:endParaRPr lang="en-US" dirty="0"/>
          </a:p>
        </p:txBody>
      </p:sp>
      <p:sp>
        <p:nvSpPr>
          <p:cNvPr id="18" name="Content Placeholder 17">
            <a:extLst>
              <a:ext uri="{FF2B5EF4-FFF2-40B4-BE49-F238E27FC236}">
                <a16:creationId xmlns:a16="http://schemas.microsoft.com/office/drawing/2014/main" id="{42610332-394A-B827-EB6A-77F85167B400}"/>
              </a:ext>
            </a:extLst>
          </p:cNvPr>
          <p:cNvSpPr>
            <a:spLocks noGrp="1"/>
          </p:cNvSpPr>
          <p:nvPr>
            <p:ph sz="quarter" idx="4"/>
          </p:nvPr>
        </p:nvSpPr>
        <p:spPr>
          <a:xfrm>
            <a:off x="6338316" y="2894138"/>
            <a:ext cx="4799898" cy="3699864"/>
          </a:xfrm>
        </p:spPr>
        <p:txBody>
          <a:bodyPr>
            <a:normAutofit fontScale="92500" lnSpcReduction="10000"/>
          </a:bodyPr>
          <a:lstStyle/>
          <a:p>
            <a:r>
              <a:rPr lang="en-US" dirty="0"/>
              <a:t>12 Performers </a:t>
            </a:r>
          </a:p>
          <a:p>
            <a:r>
              <a:rPr lang="en-IE" dirty="0"/>
              <a:t>Nine (75%) of these performers have over five years of experience working in the musical theatre industry. </a:t>
            </a:r>
          </a:p>
          <a:p>
            <a:r>
              <a:rPr lang="en-IE" dirty="0"/>
              <a:t>West End (10), Off-West End (6), UK &amp; Ireland Tours (5), International Tours (5), Broadway (1), Off-Broadway (1) , Regional Theatre (5), as well as cruise ships and European venues. </a:t>
            </a:r>
          </a:p>
          <a:p>
            <a:r>
              <a:rPr lang="en-IE" dirty="0"/>
              <a:t>Hamilton (West End), Moulin Rouge, SIX (West End), 21 Chump Street (Off- West End), Kinky Boots, Motown and The Lion King, </a:t>
            </a:r>
          </a:p>
          <a:p>
            <a:endParaRPr lang="en-IE" dirty="0"/>
          </a:p>
          <a:p>
            <a:endParaRPr lang="en-IE" dirty="0"/>
          </a:p>
        </p:txBody>
      </p:sp>
      <p:sp>
        <p:nvSpPr>
          <p:cNvPr id="19" name="Text Placeholder 18">
            <a:extLst>
              <a:ext uri="{FF2B5EF4-FFF2-40B4-BE49-F238E27FC236}">
                <a16:creationId xmlns:a16="http://schemas.microsoft.com/office/drawing/2014/main" id="{DE82883E-064E-4D38-6A26-597EF163CC25}"/>
              </a:ext>
            </a:extLst>
          </p:cNvPr>
          <p:cNvSpPr>
            <a:spLocks noGrp="1"/>
          </p:cNvSpPr>
          <p:nvPr>
            <p:ph type="body" sz="quarter" idx="13"/>
          </p:nvPr>
        </p:nvSpPr>
        <p:spPr>
          <a:xfrm>
            <a:off x="6338316" y="1961388"/>
            <a:ext cx="4631096" cy="704087"/>
          </a:xfrm>
          <a:solidFill>
            <a:srgbClr val="9E736F"/>
          </a:solidFill>
        </p:spPr>
        <p:txBody>
          <a:bodyPr>
            <a:normAutofit fontScale="92500"/>
          </a:bodyPr>
          <a:lstStyle/>
          <a:p>
            <a:r>
              <a:rPr lang="en-US" sz="2800" dirty="0">
                <a:solidFill>
                  <a:schemeClr val="bg1"/>
                </a:solidFill>
                <a:highlight>
                  <a:srgbClr val="9E736F"/>
                </a:highlight>
              </a:rPr>
              <a:t>PERFORMER PARTICIPANTS </a:t>
            </a:r>
          </a:p>
        </p:txBody>
      </p:sp>
      <p:sp>
        <p:nvSpPr>
          <p:cNvPr id="8" name="Title 1">
            <a:extLst>
              <a:ext uri="{FF2B5EF4-FFF2-40B4-BE49-F238E27FC236}">
                <a16:creationId xmlns:a16="http://schemas.microsoft.com/office/drawing/2014/main" id="{C4FD07C7-BD9C-BA06-ED1B-95A00A0E1265}"/>
              </a:ext>
            </a:extLst>
          </p:cNvPr>
          <p:cNvSpPr>
            <a:spLocks noGrp="1"/>
          </p:cNvSpPr>
          <p:nvPr>
            <p:ph type="title"/>
          </p:nvPr>
        </p:nvSpPr>
        <p:spPr>
          <a:xfrm>
            <a:off x="0" y="13191"/>
            <a:ext cx="12192000" cy="1188720"/>
          </a:xfrm>
        </p:spPr>
        <p:txBody>
          <a:bodyPr/>
          <a:lstStyle/>
          <a:p>
            <a:r>
              <a:rPr lang="en-US" dirty="0"/>
              <a:t>QUESTIONNAIRES </a:t>
            </a:r>
          </a:p>
        </p:txBody>
      </p:sp>
      <p:sp>
        <p:nvSpPr>
          <p:cNvPr id="12" name="Content Placeholder 3">
            <a:extLst>
              <a:ext uri="{FF2B5EF4-FFF2-40B4-BE49-F238E27FC236}">
                <a16:creationId xmlns:a16="http://schemas.microsoft.com/office/drawing/2014/main" id="{A297F13F-34E3-EF38-11E1-C29CE39164E3}"/>
              </a:ext>
            </a:extLst>
          </p:cNvPr>
          <p:cNvSpPr txBox="1">
            <a:spLocks/>
          </p:cNvSpPr>
          <p:nvPr/>
        </p:nvSpPr>
        <p:spPr>
          <a:xfrm>
            <a:off x="8014183"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4" name="Content Placeholder 3">
            <a:extLst>
              <a:ext uri="{FF2B5EF4-FFF2-40B4-BE49-F238E27FC236}">
                <a16:creationId xmlns:a16="http://schemas.microsoft.com/office/drawing/2014/main" id="{EEF01EED-AEE6-FB3C-F594-C650618BD550}"/>
              </a:ext>
            </a:extLst>
          </p:cNvPr>
          <p:cNvSpPr txBox="1">
            <a:spLocks/>
          </p:cNvSpPr>
          <p:nvPr/>
        </p:nvSpPr>
        <p:spPr>
          <a:xfrm>
            <a:off x="7997419"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15" name="Content Placeholder 3">
            <a:extLst>
              <a:ext uri="{FF2B5EF4-FFF2-40B4-BE49-F238E27FC236}">
                <a16:creationId xmlns:a16="http://schemas.microsoft.com/office/drawing/2014/main" id="{8D7930E2-783D-1C93-2E0E-7B31E1086831}"/>
              </a:ext>
            </a:extLst>
          </p:cNvPr>
          <p:cNvSpPr txBox="1">
            <a:spLocks/>
          </p:cNvSpPr>
          <p:nvPr/>
        </p:nvSpPr>
        <p:spPr>
          <a:xfrm>
            <a:off x="8014183" y="3170767"/>
            <a:ext cx="3816225"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20" name="Content Placeholder 2">
            <a:extLst>
              <a:ext uri="{FF2B5EF4-FFF2-40B4-BE49-F238E27FC236}">
                <a16:creationId xmlns:a16="http://schemas.microsoft.com/office/drawing/2014/main" id="{13AE7381-2D8A-1E93-AE92-97A099D2E2C7}"/>
              </a:ext>
            </a:extLst>
          </p:cNvPr>
          <p:cNvSpPr txBox="1">
            <a:spLocks/>
          </p:cNvSpPr>
          <p:nvPr/>
        </p:nvSpPr>
        <p:spPr>
          <a:xfrm>
            <a:off x="8014183" y="3170767"/>
            <a:ext cx="3124031" cy="259677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pic>
        <p:nvPicPr>
          <p:cNvPr id="7" name="Picture 6" descr="A pair of headphones and music sheets&#10;&#10;AI-generated content may be incorrect.">
            <a:extLst>
              <a:ext uri="{FF2B5EF4-FFF2-40B4-BE49-F238E27FC236}">
                <a16:creationId xmlns:a16="http://schemas.microsoft.com/office/drawing/2014/main" id="{93703243-7CE8-2373-BAE2-5BEE58B27E24}"/>
              </a:ext>
            </a:extLst>
          </p:cNvPr>
          <p:cNvPicPr>
            <a:picLocks noChangeAspect="1"/>
          </p:cNvPicPr>
          <p:nvPr/>
        </p:nvPicPr>
        <p:blipFill rotWithShape="1">
          <a:blip r:embed="rId2">
            <a:alphaModFix amt="40000"/>
          </a:blip>
          <a:srcRect l="-358" t="39301" r="-104" b="44284"/>
          <a:stretch>
            <a:fillRect/>
          </a:stretch>
        </p:blipFill>
        <p:spPr>
          <a:xfrm>
            <a:off x="-55858" y="0"/>
            <a:ext cx="12247858" cy="1188720"/>
          </a:xfrm>
          <a:prstGeom prst="rect">
            <a:avLst/>
          </a:prstGeom>
        </p:spPr>
      </p:pic>
    </p:spTree>
    <p:extLst>
      <p:ext uri="{BB962C8B-B14F-4D97-AF65-F5344CB8AC3E}">
        <p14:creationId xmlns:p14="http://schemas.microsoft.com/office/powerpoint/2010/main" val="4124170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B7C94-81EA-C9F8-DA33-8105FD7902FD}"/>
              </a:ext>
            </a:extLst>
          </p:cNvPr>
          <p:cNvSpPr>
            <a:spLocks noGrp="1"/>
          </p:cNvSpPr>
          <p:nvPr>
            <p:ph type="ctrTitle"/>
          </p:nvPr>
        </p:nvSpPr>
        <p:spPr>
          <a:xfrm>
            <a:off x="643468" y="820010"/>
            <a:ext cx="3415288" cy="3212654"/>
          </a:xfrm>
          <a:noFill/>
          <a:ln>
            <a:solidFill>
              <a:schemeClr val="bg1"/>
            </a:solidFill>
          </a:ln>
        </p:spPr>
        <p:txBody>
          <a:bodyPr>
            <a:normAutofit/>
          </a:bodyPr>
          <a:lstStyle/>
          <a:p>
            <a:r>
              <a:rPr lang="en-US" sz="3500">
                <a:solidFill>
                  <a:schemeClr val="bg1"/>
                </a:solidFill>
              </a:rPr>
              <a:t>FINDINGS &amp; DISCUSSION </a:t>
            </a:r>
          </a:p>
        </p:txBody>
      </p:sp>
      <p:sp>
        <p:nvSpPr>
          <p:cNvPr id="3" name="Subtitle 2">
            <a:extLst>
              <a:ext uri="{FF2B5EF4-FFF2-40B4-BE49-F238E27FC236}">
                <a16:creationId xmlns:a16="http://schemas.microsoft.com/office/drawing/2014/main" id="{6B671BA6-E1CE-AE52-15C8-932296972674}"/>
              </a:ext>
            </a:extLst>
          </p:cNvPr>
          <p:cNvSpPr>
            <a:spLocks noGrp="1"/>
          </p:cNvSpPr>
          <p:nvPr>
            <p:ph type="subTitle" idx="1"/>
          </p:nvPr>
        </p:nvSpPr>
        <p:spPr>
          <a:xfrm>
            <a:off x="699777" y="4352544"/>
            <a:ext cx="3415288" cy="1239894"/>
          </a:xfrm>
        </p:spPr>
        <p:txBody>
          <a:bodyPr>
            <a:normAutofit/>
          </a:bodyPr>
          <a:lstStyle/>
          <a:p>
            <a:pPr>
              <a:lnSpc>
                <a:spcPct val="90000"/>
              </a:lnSpc>
            </a:pPr>
            <a:r>
              <a:rPr lang="en-US">
                <a:solidFill>
                  <a:schemeClr val="bg1"/>
                </a:solidFill>
              </a:rPr>
              <a:t>CONSTRUCTED FROM DOCUMENT ANALYSIS,   QUESTIONNAIRES, and LITERATURE REVIEW</a:t>
            </a:r>
          </a:p>
        </p:txBody>
      </p:sp>
      <p:pic>
        <p:nvPicPr>
          <p:cNvPr id="6" name="Picture 5" descr="A pair of headphones and music sheets&#10;&#10;AI-generated content may be incorrect.">
            <a:extLst>
              <a:ext uri="{FF2B5EF4-FFF2-40B4-BE49-F238E27FC236}">
                <a16:creationId xmlns:a16="http://schemas.microsoft.com/office/drawing/2014/main" id="{4AC7E33D-A377-D8B8-59CA-533FA6E8E447}"/>
              </a:ext>
            </a:extLst>
          </p:cNvPr>
          <p:cNvPicPr>
            <a:picLocks noChangeAspect="1"/>
          </p:cNvPicPr>
          <p:nvPr/>
        </p:nvPicPr>
        <p:blipFill>
          <a:blip r:embed="rId2"/>
          <a:srcRect l="3013" r="3015" b="2"/>
          <a:stretch>
            <a:fillRect/>
          </a:stretch>
        </p:blipFill>
        <p:spPr>
          <a:xfrm>
            <a:off x="4654297" y="10"/>
            <a:ext cx="7537702" cy="6857989"/>
          </a:xfrm>
          <a:prstGeom prst="rect">
            <a:avLst/>
          </a:prstGeom>
        </p:spPr>
      </p:pic>
    </p:spTree>
    <p:extLst>
      <p:ext uri="{BB962C8B-B14F-4D97-AF65-F5344CB8AC3E}">
        <p14:creationId xmlns:p14="http://schemas.microsoft.com/office/powerpoint/2010/main" val="20709867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CF6BE-EBE0-D58C-6F96-2B63062F68AA}"/>
              </a:ext>
            </a:extLst>
          </p:cNvPr>
          <p:cNvSpPr>
            <a:spLocks noGrp="1"/>
          </p:cNvSpPr>
          <p:nvPr>
            <p:ph type="title"/>
          </p:nvPr>
        </p:nvSpPr>
        <p:spPr>
          <a:xfrm>
            <a:off x="0" y="0"/>
            <a:ext cx="12192000" cy="1188720"/>
          </a:xfrm>
        </p:spPr>
        <p:txBody>
          <a:bodyPr/>
          <a:lstStyle/>
          <a:p>
            <a:r>
              <a:rPr lang="en-US" dirty="0"/>
              <a:t>MY GROUNDED THEORY </a:t>
            </a:r>
          </a:p>
        </p:txBody>
      </p:sp>
      <p:pic>
        <p:nvPicPr>
          <p:cNvPr id="3" name="Picture 2" descr="A pair of headphones and music sheets&#10;&#10;AI-generated content may be incorrect.">
            <a:extLst>
              <a:ext uri="{FF2B5EF4-FFF2-40B4-BE49-F238E27FC236}">
                <a16:creationId xmlns:a16="http://schemas.microsoft.com/office/drawing/2014/main" id="{66A70B3B-4EDE-D4C5-07A2-9D9984C7597A}"/>
              </a:ext>
            </a:extLst>
          </p:cNvPr>
          <p:cNvPicPr>
            <a:picLocks noChangeAspect="1"/>
          </p:cNvPicPr>
          <p:nvPr/>
        </p:nvPicPr>
        <p:blipFill rotWithShape="1">
          <a:blip r:embed="rId2">
            <a:alphaModFix amt="40000"/>
          </a:blip>
          <a:srcRect l="-358" t="39301" r="-104" b="44284"/>
          <a:stretch>
            <a:fillRect/>
          </a:stretch>
        </p:blipFill>
        <p:spPr>
          <a:xfrm>
            <a:off x="-55859" y="15135"/>
            <a:ext cx="12247858" cy="1188720"/>
          </a:xfrm>
          <a:prstGeom prst="rect">
            <a:avLst/>
          </a:prstGeom>
        </p:spPr>
      </p:pic>
      <p:graphicFrame>
        <p:nvGraphicFramePr>
          <p:cNvPr id="4" name="Diagram 3">
            <a:extLst>
              <a:ext uri="{FF2B5EF4-FFF2-40B4-BE49-F238E27FC236}">
                <a16:creationId xmlns:a16="http://schemas.microsoft.com/office/drawing/2014/main" id="{E7F59B63-D095-49D1-8089-E98875DB8282}"/>
              </a:ext>
            </a:extLst>
          </p:cNvPr>
          <p:cNvGraphicFramePr/>
          <p:nvPr>
            <p:extLst>
              <p:ext uri="{D42A27DB-BD31-4B8C-83A1-F6EECF244321}">
                <p14:modId xmlns:p14="http://schemas.microsoft.com/office/powerpoint/2010/main" val="3863622162"/>
              </p:ext>
            </p:extLst>
          </p:nvPr>
        </p:nvGraphicFramePr>
        <p:xfrm>
          <a:off x="12041" y="1188720"/>
          <a:ext cx="4951846" cy="5488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Left-right Arrow 4">
            <a:extLst>
              <a:ext uri="{FF2B5EF4-FFF2-40B4-BE49-F238E27FC236}">
                <a16:creationId xmlns:a16="http://schemas.microsoft.com/office/drawing/2014/main" id="{890FF18D-82FB-F9C4-EC38-5DE5338D2DFC}"/>
              </a:ext>
            </a:extLst>
          </p:cNvPr>
          <p:cNvSpPr/>
          <p:nvPr/>
        </p:nvSpPr>
        <p:spPr>
          <a:xfrm>
            <a:off x="4805285" y="1820170"/>
            <a:ext cx="835829" cy="384213"/>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B3B1B43-2065-40AB-C357-C5E41747A46A}"/>
              </a:ext>
            </a:extLst>
          </p:cNvPr>
          <p:cNvSpPr txBox="1"/>
          <p:nvPr/>
        </p:nvSpPr>
        <p:spPr>
          <a:xfrm>
            <a:off x="5576087" y="2668323"/>
            <a:ext cx="6603872" cy="1077218"/>
          </a:xfrm>
          <a:prstGeom prst="rect">
            <a:avLst/>
          </a:prstGeom>
          <a:solidFill>
            <a:srgbClr val="DFA49D"/>
          </a:solidFill>
          <a:ln>
            <a:solidFill>
              <a:srgbClr val="9E736F"/>
            </a:solidFill>
          </a:ln>
        </p:spPr>
        <p:txBody>
          <a:bodyPr wrap="square" rtlCol="0">
            <a:spAutoFit/>
          </a:bodyPr>
          <a:lstStyle/>
          <a:p>
            <a:pPr marL="285750" indent="-285750">
              <a:buFont typeface="Arial" panose="020B0604020202020204" pitchFamily="34" charset="0"/>
              <a:buChar char="•"/>
            </a:pPr>
            <a:r>
              <a:rPr lang="en-US" sz="1600" dirty="0"/>
              <a:t>Often created through a collaborative process involving the performer,  MD and the composer in advance of the performance </a:t>
            </a:r>
          </a:p>
          <a:p>
            <a:pPr marL="742950" lvl="1" indent="-285750">
              <a:buFont typeface="Arial" panose="020B0604020202020204" pitchFamily="34" charset="0"/>
              <a:buChar char="•"/>
            </a:pPr>
            <a:r>
              <a:rPr lang="en-US" sz="1600" dirty="0"/>
              <a:t>Riffs “locked in” as an industry standard </a:t>
            </a:r>
          </a:p>
          <a:p>
            <a:pPr marL="742950" lvl="1" indent="-285750">
              <a:buFont typeface="Arial" panose="020B0604020202020204" pitchFamily="34" charset="0"/>
              <a:buChar char="•"/>
            </a:pPr>
            <a:r>
              <a:rPr lang="en-US" sz="1600" dirty="0"/>
              <a:t>Challenges whether improvisation is really at play </a:t>
            </a:r>
          </a:p>
        </p:txBody>
      </p:sp>
      <p:sp>
        <p:nvSpPr>
          <p:cNvPr id="7" name="Left-right Arrow 6">
            <a:extLst>
              <a:ext uri="{FF2B5EF4-FFF2-40B4-BE49-F238E27FC236}">
                <a16:creationId xmlns:a16="http://schemas.microsoft.com/office/drawing/2014/main" id="{4632FDA1-96E5-CB4C-AE2C-5B8AC943C0C3}"/>
              </a:ext>
            </a:extLst>
          </p:cNvPr>
          <p:cNvSpPr/>
          <p:nvPr/>
        </p:nvSpPr>
        <p:spPr>
          <a:xfrm>
            <a:off x="4784456" y="3094104"/>
            <a:ext cx="791631" cy="334463"/>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74AAA6A2-F9C1-7EC9-FC69-A22534BE72F2}"/>
              </a:ext>
            </a:extLst>
          </p:cNvPr>
          <p:cNvSpPr txBox="1"/>
          <p:nvPr/>
        </p:nvSpPr>
        <p:spPr>
          <a:xfrm>
            <a:off x="5738899" y="5210009"/>
            <a:ext cx="6365357" cy="1569660"/>
          </a:xfrm>
          <a:prstGeom prst="rect">
            <a:avLst/>
          </a:prstGeom>
          <a:solidFill>
            <a:srgbClr val="E5A8A0"/>
          </a:solidFill>
          <a:ln>
            <a:solidFill>
              <a:srgbClr val="9E736F"/>
            </a:solidFill>
          </a:ln>
        </p:spPr>
        <p:txBody>
          <a:bodyPr wrap="square" rtlCol="0">
            <a:spAutoFit/>
          </a:bodyPr>
          <a:lstStyle/>
          <a:p>
            <a:pPr marL="285750" indent="-285750">
              <a:buFont typeface="Arial" panose="020B0604020202020204" pitchFamily="34" charset="0"/>
              <a:buChar char="•"/>
            </a:pPr>
            <a:r>
              <a:rPr lang="en-US" sz="1600" dirty="0"/>
              <a:t>Challenges the notion of </a:t>
            </a:r>
            <a:r>
              <a:rPr lang="en-US" sz="1600" i="1" dirty="0"/>
              <a:t>Werktreue </a:t>
            </a:r>
          </a:p>
          <a:p>
            <a:pPr marL="742950" lvl="1" indent="-285750">
              <a:buFont typeface="Arial" panose="020B0604020202020204" pitchFamily="34" charset="0"/>
              <a:buChar char="•"/>
            </a:pPr>
            <a:r>
              <a:rPr lang="en-US" sz="1600" dirty="0"/>
              <a:t>Being faithful to the score results in “copying” another performers riff – not necessarily written by the composer.</a:t>
            </a:r>
          </a:p>
          <a:p>
            <a:pPr marL="285750" indent="-285750">
              <a:buFont typeface="Arial" panose="020B0604020202020204" pitchFamily="34" charset="0"/>
              <a:buChar char="•"/>
            </a:pPr>
            <a:r>
              <a:rPr lang="en-US" sz="1600" dirty="0"/>
              <a:t>Questions authorship </a:t>
            </a:r>
          </a:p>
          <a:p>
            <a:pPr marL="742950" lvl="1" indent="-285750">
              <a:buFont typeface="Arial" panose="020B0604020202020204" pitchFamily="34" charset="0"/>
              <a:buChar char="•"/>
            </a:pPr>
            <a:r>
              <a:rPr lang="en-US" sz="1600" dirty="0"/>
              <a:t>I recommend instituting a </a:t>
            </a:r>
            <a:r>
              <a:rPr lang="en-GB" sz="1600" dirty="0"/>
              <a:t>system that acknowledges contributions made by performers and MDs/music team. </a:t>
            </a:r>
            <a:endParaRPr lang="en-US" sz="1600" dirty="0"/>
          </a:p>
        </p:txBody>
      </p:sp>
      <p:sp>
        <p:nvSpPr>
          <p:cNvPr id="10" name="Left-right Arrow 9">
            <a:extLst>
              <a:ext uri="{FF2B5EF4-FFF2-40B4-BE49-F238E27FC236}">
                <a16:creationId xmlns:a16="http://schemas.microsoft.com/office/drawing/2014/main" id="{A87C7313-A578-1236-B9CC-5A381B99A40B}"/>
              </a:ext>
            </a:extLst>
          </p:cNvPr>
          <p:cNvSpPr/>
          <p:nvPr/>
        </p:nvSpPr>
        <p:spPr>
          <a:xfrm>
            <a:off x="4903070" y="5972058"/>
            <a:ext cx="835829" cy="384213"/>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eft-right Arrow 10">
            <a:extLst>
              <a:ext uri="{FF2B5EF4-FFF2-40B4-BE49-F238E27FC236}">
                <a16:creationId xmlns:a16="http://schemas.microsoft.com/office/drawing/2014/main" id="{5613A7B7-0665-ADDA-DA8F-F42FA8AA683F}"/>
              </a:ext>
            </a:extLst>
          </p:cNvPr>
          <p:cNvSpPr/>
          <p:nvPr/>
        </p:nvSpPr>
        <p:spPr>
          <a:xfrm>
            <a:off x="4903070" y="4321788"/>
            <a:ext cx="738043" cy="400317"/>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15E84FA-B372-C6B3-C07A-48E69BECD106}"/>
              </a:ext>
            </a:extLst>
          </p:cNvPr>
          <p:cNvSpPr txBox="1"/>
          <p:nvPr/>
        </p:nvSpPr>
        <p:spPr>
          <a:xfrm>
            <a:off x="5641113" y="1281537"/>
            <a:ext cx="6202256" cy="1077218"/>
          </a:xfrm>
          <a:prstGeom prst="rect">
            <a:avLst/>
          </a:prstGeom>
          <a:solidFill>
            <a:srgbClr val="CF9891"/>
          </a:solidFill>
          <a:ln>
            <a:solidFill>
              <a:srgbClr val="9E736F"/>
            </a:solidFill>
          </a:ln>
        </p:spPr>
        <p:txBody>
          <a:bodyPr wrap="square" rtlCol="0">
            <a:spAutoFit/>
          </a:bodyPr>
          <a:lstStyle/>
          <a:p>
            <a:pPr marL="285750" indent="-285750">
              <a:buFont typeface="Arial" panose="020B0604020202020204" pitchFamily="34" charset="0"/>
              <a:buChar char="•"/>
            </a:pPr>
            <a:r>
              <a:rPr lang="en-US" sz="1600" dirty="0"/>
              <a:t>Spirit of </a:t>
            </a:r>
            <a:r>
              <a:rPr lang="en-US" sz="1600" i="1" dirty="0"/>
              <a:t>Werktreue </a:t>
            </a:r>
            <a:r>
              <a:rPr lang="en-US" sz="1600" dirty="0"/>
              <a:t>evident</a:t>
            </a:r>
          </a:p>
          <a:p>
            <a:pPr marL="742950" lvl="1" indent="-285750">
              <a:buFont typeface="Arial" panose="020B0604020202020204" pitchFamily="34" charset="0"/>
              <a:buChar char="•"/>
            </a:pPr>
            <a:r>
              <a:rPr lang="en-US" sz="1600" dirty="0"/>
              <a:t>A practice that appears antithetical to improvisation seen in CCM definitions </a:t>
            </a:r>
          </a:p>
          <a:p>
            <a:pPr marL="742950" lvl="1" indent="-285750">
              <a:buFont typeface="Arial" panose="020B0604020202020204" pitchFamily="34" charset="0"/>
              <a:buChar char="•"/>
            </a:pPr>
            <a:r>
              <a:rPr lang="en-US" sz="1600" dirty="0"/>
              <a:t>Mirrors shift in classical improvised cadenzas to pre-composed  </a:t>
            </a:r>
          </a:p>
        </p:txBody>
      </p:sp>
      <p:sp>
        <p:nvSpPr>
          <p:cNvPr id="13" name="TextBox 12">
            <a:extLst>
              <a:ext uri="{FF2B5EF4-FFF2-40B4-BE49-F238E27FC236}">
                <a16:creationId xmlns:a16="http://schemas.microsoft.com/office/drawing/2014/main" id="{5F2E362A-9E49-4BCE-8E34-DFD9BDC011CF}"/>
              </a:ext>
            </a:extLst>
          </p:cNvPr>
          <p:cNvSpPr txBox="1"/>
          <p:nvPr/>
        </p:nvSpPr>
        <p:spPr>
          <a:xfrm>
            <a:off x="5641113" y="4127908"/>
            <a:ext cx="6365357" cy="830997"/>
          </a:xfrm>
          <a:prstGeom prst="rect">
            <a:avLst/>
          </a:prstGeom>
          <a:solidFill>
            <a:srgbClr val="F6B5AD"/>
          </a:solidFill>
          <a:ln>
            <a:solidFill>
              <a:srgbClr val="9E736F"/>
            </a:solidFill>
          </a:ln>
        </p:spPr>
        <p:txBody>
          <a:bodyPr wrap="square" rtlCol="0">
            <a:spAutoFit/>
          </a:bodyPr>
          <a:lstStyle/>
          <a:p>
            <a:pPr marL="285750" indent="-285750">
              <a:buFont typeface="Arial" panose="020B0604020202020204" pitchFamily="34" charset="0"/>
              <a:buChar char="•"/>
            </a:pPr>
            <a:r>
              <a:rPr lang="en-GB" sz="1600" dirty="0"/>
              <a:t>Tacit understanding can allow performers riff with stylistic appropriateness. This is particularly true within R&amp;B and gospel styles.</a:t>
            </a:r>
          </a:p>
          <a:p>
            <a:pPr marL="285750" indent="-285750">
              <a:buFont typeface="Arial" panose="020B0604020202020204" pitchFamily="34" charset="0"/>
              <a:buChar char="•"/>
            </a:pPr>
            <a:r>
              <a:rPr lang="en-GB" sz="1600" dirty="0"/>
              <a:t> Cast recordings can serve to mediate the work. </a:t>
            </a:r>
            <a:endParaRPr lang="en-US" sz="1600" dirty="0"/>
          </a:p>
        </p:txBody>
      </p:sp>
      <p:sp>
        <p:nvSpPr>
          <p:cNvPr id="14" name="TextBox 13">
            <a:extLst>
              <a:ext uri="{FF2B5EF4-FFF2-40B4-BE49-F238E27FC236}">
                <a16:creationId xmlns:a16="http://schemas.microsoft.com/office/drawing/2014/main" id="{94515D74-54EB-34A1-B8A8-0F3415FC1D9C}"/>
              </a:ext>
            </a:extLst>
          </p:cNvPr>
          <p:cNvSpPr txBox="1"/>
          <p:nvPr/>
        </p:nvSpPr>
        <p:spPr>
          <a:xfrm>
            <a:off x="348631" y="1642944"/>
            <a:ext cx="392415" cy="369332"/>
          </a:xfrm>
          <a:prstGeom prst="rect">
            <a:avLst/>
          </a:prstGeom>
          <a:noFill/>
        </p:spPr>
        <p:txBody>
          <a:bodyPr wrap="none" rtlCol="0">
            <a:spAutoFit/>
          </a:bodyPr>
          <a:lstStyle/>
          <a:p>
            <a:r>
              <a:rPr lang="en-US" dirty="0"/>
              <a:t>1. </a:t>
            </a:r>
          </a:p>
        </p:txBody>
      </p:sp>
      <p:sp>
        <p:nvSpPr>
          <p:cNvPr id="17" name="TextBox 16">
            <a:extLst>
              <a:ext uri="{FF2B5EF4-FFF2-40B4-BE49-F238E27FC236}">
                <a16:creationId xmlns:a16="http://schemas.microsoft.com/office/drawing/2014/main" id="{15BB9283-4540-FFBC-347F-A5924AD82EDB}"/>
              </a:ext>
            </a:extLst>
          </p:cNvPr>
          <p:cNvSpPr txBox="1"/>
          <p:nvPr/>
        </p:nvSpPr>
        <p:spPr>
          <a:xfrm>
            <a:off x="901874" y="3094104"/>
            <a:ext cx="427311" cy="369332"/>
          </a:xfrm>
          <a:prstGeom prst="rect">
            <a:avLst/>
          </a:prstGeom>
          <a:noFill/>
        </p:spPr>
        <p:txBody>
          <a:bodyPr wrap="square" rtlCol="0">
            <a:spAutoFit/>
          </a:bodyPr>
          <a:lstStyle/>
          <a:p>
            <a:r>
              <a:rPr lang="en-US" dirty="0"/>
              <a:t>2.</a:t>
            </a:r>
          </a:p>
        </p:txBody>
      </p:sp>
      <p:sp>
        <p:nvSpPr>
          <p:cNvPr id="18" name="TextBox 17">
            <a:extLst>
              <a:ext uri="{FF2B5EF4-FFF2-40B4-BE49-F238E27FC236}">
                <a16:creationId xmlns:a16="http://schemas.microsoft.com/office/drawing/2014/main" id="{D45500C4-AD0C-C115-4A9A-68E78C46F3B1}"/>
              </a:ext>
            </a:extLst>
          </p:cNvPr>
          <p:cNvSpPr txBox="1"/>
          <p:nvPr/>
        </p:nvSpPr>
        <p:spPr>
          <a:xfrm>
            <a:off x="903300" y="4379008"/>
            <a:ext cx="427311" cy="369332"/>
          </a:xfrm>
          <a:prstGeom prst="rect">
            <a:avLst/>
          </a:prstGeom>
          <a:noFill/>
        </p:spPr>
        <p:txBody>
          <a:bodyPr wrap="square" rtlCol="0">
            <a:spAutoFit/>
          </a:bodyPr>
          <a:lstStyle/>
          <a:p>
            <a:r>
              <a:rPr lang="en-US" dirty="0"/>
              <a:t>3.</a:t>
            </a:r>
          </a:p>
        </p:txBody>
      </p:sp>
      <p:sp>
        <p:nvSpPr>
          <p:cNvPr id="19" name="TextBox 18">
            <a:extLst>
              <a:ext uri="{FF2B5EF4-FFF2-40B4-BE49-F238E27FC236}">
                <a16:creationId xmlns:a16="http://schemas.microsoft.com/office/drawing/2014/main" id="{FFA40EB5-061B-8B1F-2AAE-139215AE819A}"/>
              </a:ext>
            </a:extLst>
          </p:cNvPr>
          <p:cNvSpPr txBox="1"/>
          <p:nvPr/>
        </p:nvSpPr>
        <p:spPr>
          <a:xfrm>
            <a:off x="315161" y="5894732"/>
            <a:ext cx="427311" cy="369332"/>
          </a:xfrm>
          <a:prstGeom prst="rect">
            <a:avLst/>
          </a:prstGeom>
          <a:noFill/>
        </p:spPr>
        <p:txBody>
          <a:bodyPr wrap="square" rtlCol="0">
            <a:spAutoFit/>
          </a:bodyPr>
          <a:lstStyle/>
          <a:p>
            <a:r>
              <a:rPr lang="en-US" dirty="0"/>
              <a:t>4.</a:t>
            </a:r>
          </a:p>
        </p:txBody>
      </p:sp>
    </p:spTree>
    <p:extLst>
      <p:ext uri="{BB962C8B-B14F-4D97-AF65-F5344CB8AC3E}">
        <p14:creationId xmlns:p14="http://schemas.microsoft.com/office/powerpoint/2010/main" val="416131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8738DCE4-97FF-34E6-FECE-12E14B686AA5}"/>
            </a:ext>
          </a:extLst>
        </p:cNvPr>
        <p:cNvGrpSpPr/>
        <p:nvPr/>
      </p:nvGrpSpPr>
      <p:grpSpPr>
        <a:xfrm>
          <a:off x="0" y="0"/>
          <a:ext cx="0" cy="0"/>
          <a:chOff x="0" y="0"/>
          <a:chExt cx="0" cy="0"/>
        </a:xfrm>
      </p:grpSpPr>
      <p:pic>
        <p:nvPicPr>
          <p:cNvPr id="8" name="Picture 7" descr="A wooden path in a forest&#10;&#10;AI-generated content may be incorrect.">
            <a:extLst>
              <a:ext uri="{FF2B5EF4-FFF2-40B4-BE49-F238E27FC236}">
                <a16:creationId xmlns:a16="http://schemas.microsoft.com/office/drawing/2014/main" id="{26A81D0F-FF20-A984-74C7-EAE3981FAC96}"/>
              </a:ext>
            </a:extLst>
          </p:cNvPr>
          <p:cNvPicPr>
            <a:picLocks noChangeAspect="1"/>
          </p:cNvPicPr>
          <p:nvPr/>
        </p:nvPicPr>
        <p:blipFill>
          <a:blip r:embed="rId2"/>
          <a:srcRect t="22179" r="2" b="955"/>
          <a:stretch>
            <a:fillRect/>
          </a:stretch>
        </p:blipFill>
        <p:spPr>
          <a:xfrm>
            <a:off x="20" y="12249"/>
            <a:ext cx="6095979" cy="6865629"/>
          </a:xfrm>
          <a:prstGeom prst="rect">
            <a:avLst/>
          </a:prstGeom>
        </p:spPr>
      </p:pic>
      <p:pic>
        <p:nvPicPr>
          <p:cNvPr id="3" name="Picture 2" descr="A pair of headphones and music sheets&#10;&#10;AI-generated content may be incorrect.">
            <a:extLst>
              <a:ext uri="{FF2B5EF4-FFF2-40B4-BE49-F238E27FC236}">
                <a16:creationId xmlns:a16="http://schemas.microsoft.com/office/drawing/2014/main" id="{F76E096E-0D5C-7331-B513-4E849D4B59C1}"/>
              </a:ext>
            </a:extLst>
          </p:cNvPr>
          <p:cNvPicPr>
            <a:picLocks noChangeAspect="1"/>
          </p:cNvPicPr>
          <p:nvPr/>
        </p:nvPicPr>
        <p:blipFill rotWithShape="1">
          <a:blip r:embed="rId3"/>
          <a:srcRect l="12000" r="12002" b="2"/>
          <a:stretch>
            <a:fillRect/>
          </a:stretch>
        </p:blipFill>
        <p:spPr>
          <a:xfrm>
            <a:off x="6095999" y="10"/>
            <a:ext cx="6096001" cy="6857990"/>
          </a:xfrm>
          <a:prstGeom prst="rect">
            <a:avLst/>
          </a:prstGeom>
        </p:spPr>
      </p:pic>
      <p:sp>
        <p:nvSpPr>
          <p:cNvPr id="2" name="Title 1">
            <a:extLst>
              <a:ext uri="{FF2B5EF4-FFF2-40B4-BE49-F238E27FC236}">
                <a16:creationId xmlns:a16="http://schemas.microsoft.com/office/drawing/2014/main" id="{6B925A05-EA28-BBB7-C2B7-114373165C5B}"/>
              </a:ext>
            </a:extLst>
          </p:cNvPr>
          <p:cNvSpPr>
            <a:spLocks noGrp="1"/>
          </p:cNvSpPr>
          <p:nvPr>
            <p:ph type="title"/>
          </p:nvPr>
        </p:nvSpPr>
        <p:spPr>
          <a:xfrm>
            <a:off x="1600200" y="2386744"/>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a:solidFill>
                  <a:schemeClr val="tx1"/>
                </a:solidFill>
              </a:rPr>
              <a:t>MY GROUNDED THEORY </a:t>
            </a:r>
          </a:p>
        </p:txBody>
      </p:sp>
      <p:sp>
        <p:nvSpPr>
          <p:cNvPr id="16" name="TextBox 15">
            <a:extLst>
              <a:ext uri="{FF2B5EF4-FFF2-40B4-BE49-F238E27FC236}">
                <a16:creationId xmlns:a16="http://schemas.microsoft.com/office/drawing/2014/main" id="{A2AA882B-74CB-5DAA-9568-DE9F629D23C5}"/>
              </a:ext>
            </a:extLst>
          </p:cNvPr>
          <p:cNvSpPr txBox="1"/>
          <p:nvPr/>
        </p:nvSpPr>
        <p:spPr>
          <a:xfrm>
            <a:off x="2695194" y="4352544"/>
            <a:ext cx="6801612" cy="1239894"/>
          </a:xfrm>
          <a:prstGeom prst="rect">
            <a:avLst/>
          </a:prstGeom>
        </p:spPr>
        <p:txBody>
          <a:bodyPr vert="horz" lIns="91440" tIns="45720" rIns="91440" bIns="45720" rtlCol="0">
            <a:normAutofit/>
          </a:bodyPr>
          <a:lstStyle/>
          <a:p>
            <a:pPr algn="ctr" defTabSz="914400">
              <a:spcBef>
                <a:spcPts val="1000"/>
              </a:spcBef>
              <a:buClr>
                <a:schemeClr val="accent2"/>
              </a:buClr>
            </a:pPr>
            <a:r>
              <a:rPr lang="en-US" sz="2000" dirty="0">
                <a:highlight>
                  <a:srgbClr val="9E736F"/>
                </a:highlight>
              </a:rPr>
              <a:t>MAPPING THE JOURNEY TO THEORY CONSTRUCTION </a:t>
            </a:r>
          </a:p>
        </p:txBody>
      </p:sp>
    </p:spTree>
    <p:extLst>
      <p:ext uri="{BB962C8B-B14F-4D97-AF65-F5344CB8AC3E}">
        <p14:creationId xmlns:p14="http://schemas.microsoft.com/office/powerpoint/2010/main" val="1490210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F26AF7-9AC1-49A4-8F89-2C63E1C0A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91851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1086B-B10E-512B-4BCE-2827B7B65540}"/>
              </a:ext>
            </a:extLst>
          </p:cNvPr>
          <p:cNvSpPr>
            <a:spLocks noGrp="1"/>
          </p:cNvSpPr>
          <p:nvPr>
            <p:ph type="title"/>
          </p:nvPr>
        </p:nvSpPr>
        <p:spPr>
          <a:xfrm>
            <a:off x="1600200" y="4768349"/>
            <a:ext cx="8991600" cy="1264762"/>
          </a:xfrm>
        </p:spPr>
        <p:txBody>
          <a:bodyPr vert="horz" lIns="274320" tIns="182880" rIns="274320" bIns="182880" rtlCol="0" anchor="ctr" anchorCtr="1">
            <a:normAutofit/>
          </a:bodyPr>
          <a:lstStyle/>
          <a:p>
            <a:r>
              <a:rPr lang="en-US" sz="3200" dirty="0"/>
              <a:t>MEMO WRITING </a:t>
            </a:r>
          </a:p>
        </p:txBody>
      </p:sp>
      <p:pic>
        <p:nvPicPr>
          <p:cNvPr id="3" name="Picture 2" descr="A pair of headphones and music sheets&#10;&#10;AI-generated content may be incorrect.">
            <a:extLst>
              <a:ext uri="{FF2B5EF4-FFF2-40B4-BE49-F238E27FC236}">
                <a16:creationId xmlns:a16="http://schemas.microsoft.com/office/drawing/2014/main" id="{630A6F2E-AECE-6F98-7E76-9EC36A7C9555}"/>
              </a:ext>
            </a:extLst>
          </p:cNvPr>
          <p:cNvPicPr>
            <a:picLocks noChangeAspect="1"/>
          </p:cNvPicPr>
          <p:nvPr/>
        </p:nvPicPr>
        <p:blipFill rotWithShape="1">
          <a:blip r:embed="rId2">
            <a:alphaModFix amt="40000"/>
          </a:blip>
          <a:srcRect l="13746" t="39301" r="9677" b="44284"/>
          <a:stretch>
            <a:fillRect/>
          </a:stretch>
        </p:blipFill>
        <p:spPr>
          <a:xfrm>
            <a:off x="1600200" y="4806370"/>
            <a:ext cx="8991601" cy="1188720"/>
          </a:xfrm>
          <a:prstGeom prst="rect">
            <a:avLst/>
          </a:prstGeom>
        </p:spPr>
      </p:pic>
      <p:sp>
        <p:nvSpPr>
          <p:cNvPr id="7" name="TextBox 6">
            <a:extLst>
              <a:ext uri="{FF2B5EF4-FFF2-40B4-BE49-F238E27FC236}">
                <a16:creationId xmlns:a16="http://schemas.microsoft.com/office/drawing/2014/main" id="{4E4611D0-2CC8-0E2D-C14D-3F779AFB661E}"/>
              </a:ext>
            </a:extLst>
          </p:cNvPr>
          <p:cNvSpPr txBox="1"/>
          <p:nvPr/>
        </p:nvSpPr>
        <p:spPr>
          <a:xfrm>
            <a:off x="2784162" y="173128"/>
            <a:ext cx="6623673" cy="369332"/>
          </a:xfrm>
          <a:prstGeom prst="rect">
            <a:avLst/>
          </a:prstGeom>
          <a:solidFill>
            <a:srgbClr val="E5A8A0"/>
          </a:solidFill>
        </p:spPr>
        <p:txBody>
          <a:bodyPr wrap="none" rtlCol="0">
            <a:spAutoFit/>
          </a:bodyPr>
          <a:lstStyle/>
          <a:p>
            <a:r>
              <a:rPr lang="en-US" dirty="0"/>
              <a:t>MEMO ABOUT HOW I INTERPRET RIFF – INSIDER RESEARCHER</a:t>
            </a:r>
          </a:p>
        </p:txBody>
      </p:sp>
      <p:sp>
        <p:nvSpPr>
          <p:cNvPr id="9" name="TextBox 8">
            <a:extLst>
              <a:ext uri="{FF2B5EF4-FFF2-40B4-BE49-F238E27FC236}">
                <a16:creationId xmlns:a16="http://schemas.microsoft.com/office/drawing/2014/main" id="{C2E8441C-3C03-282D-8943-FEDA8B62AF0D}"/>
              </a:ext>
            </a:extLst>
          </p:cNvPr>
          <p:cNvSpPr txBox="1"/>
          <p:nvPr/>
        </p:nvSpPr>
        <p:spPr>
          <a:xfrm>
            <a:off x="6095998" y="885689"/>
            <a:ext cx="5873462" cy="2893100"/>
          </a:xfrm>
          <a:prstGeom prst="rect">
            <a:avLst/>
          </a:prstGeom>
          <a:noFill/>
        </p:spPr>
        <p:txBody>
          <a:bodyPr wrap="square">
            <a:spAutoFit/>
          </a:bodyPr>
          <a:lstStyle/>
          <a:p>
            <a:r>
              <a:rPr lang="en-IE" dirty="0">
                <a:effectLst/>
              </a:rPr>
              <a:t>In the definitions of riffing within my project proposal [from CCM literature], there is </a:t>
            </a:r>
            <a:r>
              <a:rPr lang="en-IE" sz="2000" dirty="0">
                <a:effectLst/>
              </a:rPr>
              <a:t>an</a:t>
            </a:r>
            <a:r>
              <a:rPr lang="en-IE" dirty="0">
                <a:effectLst/>
              </a:rPr>
              <a:t> implication that riffs are synonymous with the term </a:t>
            </a:r>
            <a:r>
              <a:rPr lang="en-IE" i="1" dirty="0">
                <a:effectLst/>
              </a:rPr>
              <a:t>ad lib </a:t>
            </a:r>
            <a:r>
              <a:rPr lang="en-IE" dirty="0">
                <a:effectLst/>
              </a:rPr>
              <a:t>and that improvisation is a key component. I don’t think that is true for how the term term riffing is used by performers and MDs alike</a:t>
            </a:r>
            <a:r>
              <a:rPr lang="en-IE" dirty="0">
                <a:effectLst/>
                <a:highlight>
                  <a:srgbClr val="E5A8A0"/>
                </a:highlight>
              </a:rPr>
              <a:t>. I think melismatic runs are the key defining element of riffing, with only some being improvised. </a:t>
            </a:r>
            <a:r>
              <a:rPr lang="en-IE" dirty="0">
                <a:effectLst/>
              </a:rPr>
              <a:t>I guess the reason this feels significant to highlight is whether the word improvised should be part of a definition of riffing within the context of musical theatre. </a:t>
            </a:r>
            <a:endParaRPr lang="en-US" dirty="0"/>
          </a:p>
        </p:txBody>
      </p:sp>
      <p:sp>
        <p:nvSpPr>
          <p:cNvPr id="12" name="TextBox 11">
            <a:extLst>
              <a:ext uri="{FF2B5EF4-FFF2-40B4-BE49-F238E27FC236}">
                <a16:creationId xmlns:a16="http://schemas.microsoft.com/office/drawing/2014/main" id="{86DC626E-1B8C-0221-5729-8EE54A9ED10A}"/>
              </a:ext>
            </a:extLst>
          </p:cNvPr>
          <p:cNvSpPr txBox="1"/>
          <p:nvPr/>
        </p:nvSpPr>
        <p:spPr>
          <a:xfrm>
            <a:off x="222540" y="885689"/>
            <a:ext cx="5471678" cy="3539430"/>
          </a:xfrm>
          <a:prstGeom prst="rect">
            <a:avLst/>
          </a:prstGeom>
          <a:noFill/>
        </p:spPr>
        <p:txBody>
          <a:bodyPr wrap="square">
            <a:spAutoFit/>
          </a:bodyPr>
          <a:lstStyle/>
          <a:p>
            <a:r>
              <a:rPr lang="en-IE" sz="1600" dirty="0"/>
              <a:t>Okay, voice memo about the use of extant data in the form of scores, and I guess a reflection on my </a:t>
            </a:r>
            <a:r>
              <a:rPr lang="en-IE" sz="1600" dirty="0">
                <a:highlight>
                  <a:srgbClr val="E5A8A0"/>
                </a:highlight>
              </a:rPr>
              <a:t>position as insider researcher </a:t>
            </a:r>
            <a:r>
              <a:rPr lang="en-IE" sz="1600" dirty="0"/>
              <a:t>and things that I can posit based on that positionality. So when I'm looking at the score, for me</a:t>
            </a:r>
            <a:r>
              <a:rPr lang="en-IE" sz="1600" dirty="0">
                <a:highlight>
                  <a:srgbClr val="E5A8A0"/>
                </a:highlight>
              </a:rPr>
              <a:t>, I will interpret anything that is melismatic on paper to be synonymous with a riff </a:t>
            </a:r>
            <a:r>
              <a:rPr lang="en-IE" sz="1600" dirty="0"/>
              <a:t>because of how the term riff is used within musical theatre circles that I’ve been in - whether that's coaching or as a musical director…So, I would come at my extant data search with a level of informed insider positionality to an extent, and whether that contaminates…not contaminates…</a:t>
            </a:r>
            <a:r>
              <a:rPr lang="en-IE" sz="1600" i="1" dirty="0"/>
              <a:t>influences</a:t>
            </a:r>
            <a:r>
              <a:rPr lang="en-IE" sz="1600" dirty="0"/>
              <a:t> the data…or certainly, I guess, because </a:t>
            </a:r>
            <a:r>
              <a:rPr lang="en-IE" sz="1600" dirty="0">
                <a:highlight>
                  <a:srgbClr val="E5A8A0"/>
                </a:highlight>
              </a:rPr>
              <a:t>I'm constructing the data from my viewpoint</a:t>
            </a:r>
            <a:r>
              <a:rPr lang="en-IE" sz="1600" dirty="0"/>
              <a:t>, and then it is constructivist grounded theory, I'm allowed to take that in once I acknowledge that that's what I have done. </a:t>
            </a:r>
            <a:endParaRPr lang="en-US" sz="1600" dirty="0"/>
          </a:p>
        </p:txBody>
      </p:sp>
    </p:spTree>
    <p:extLst>
      <p:ext uri="{BB962C8B-B14F-4D97-AF65-F5344CB8AC3E}">
        <p14:creationId xmlns:p14="http://schemas.microsoft.com/office/powerpoint/2010/main" val="1074086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0E596-66FC-8625-1CBB-C0280A6DC50D}"/>
            </a:ext>
          </a:extLst>
        </p:cNvPr>
        <p:cNvGrpSpPr/>
        <p:nvPr/>
      </p:nvGrpSpPr>
      <p:grpSpPr>
        <a:xfrm>
          <a:off x="0" y="0"/>
          <a:ext cx="0" cy="0"/>
          <a:chOff x="0" y="0"/>
          <a:chExt cx="0" cy="0"/>
        </a:xfrm>
      </p:grpSpPr>
      <p:sp>
        <p:nvSpPr>
          <p:cNvPr id="6" name="Cloud Callout 5">
            <a:extLst>
              <a:ext uri="{FF2B5EF4-FFF2-40B4-BE49-F238E27FC236}">
                <a16:creationId xmlns:a16="http://schemas.microsoft.com/office/drawing/2014/main" id="{428CFC46-8DDB-0C7E-2F22-DF42B104E4F8}"/>
              </a:ext>
            </a:extLst>
          </p:cNvPr>
          <p:cNvSpPr/>
          <p:nvPr/>
        </p:nvSpPr>
        <p:spPr>
          <a:xfrm>
            <a:off x="5713994" y="230157"/>
            <a:ext cx="4060569" cy="2181857"/>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000" i="1" dirty="0"/>
              <a:t>I think melisma is pretty much the definition of a riff, regardless of whether it’s notated</a:t>
            </a:r>
            <a:r>
              <a:rPr lang="en-IE" sz="2000" i="1" dirty="0"/>
              <a:t> – </a:t>
            </a:r>
            <a:r>
              <a:rPr lang="en-IE" sz="2000" dirty="0"/>
              <a:t>MD9</a:t>
            </a:r>
            <a:endParaRPr lang="en-US" sz="2000" i="1" dirty="0"/>
          </a:p>
        </p:txBody>
      </p:sp>
      <p:sp>
        <p:nvSpPr>
          <p:cNvPr id="7" name="Cloud Callout 6">
            <a:extLst>
              <a:ext uri="{FF2B5EF4-FFF2-40B4-BE49-F238E27FC236}">
                <a16:creationId xmlns:a16="http://schemas.microsoft.com/office/drawing/2014/main" id="{3A9E027C-3263-A491-953D-EB78CAED720F}"/>
              </a:ext>
            </a:extLst>
          </p:cNvPr>
          <p:cNvSpPr/>
          <p:nvPr/>
        </p:nvSpPr>
        <p:spPr>
          <a:xfrm>
            <a:off x="967747" y="1877791"/>
            <a:ext cx="4872489" cy="3856201"/>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000" dirty="0"/>
              <a:t>Based on my definition that a riff is a melismatic melody choice, there is nothing in my mind which means that a riff HAS to be ad </a:t>
            </a:r>
            <a:r>
              <a:rPr lang="en-GB" sz="2000" dirty="0" err="1"/>
              <a:t>libbed</a:t>
            </a:r>
            <a:r>
              <a:rPr lang="en-GB" sz="2000" dirty="0"/>
              <a:t>/added after initial composition. It’s just that this is often the case</a:t>
            </a:r>
            <a:r>
              <a:rPr lang="en-IE" sz="2400" dirty="0"/>
              <a:t> </a:t>
            </a:r>
            <a:r>
              <a:rPr lang="en-GB" sz="2400" i="1" dirty="0"/>
              <a:t>– </a:t>
            </a:r>
            <a:r>
              <a:rPr lang="en-GB" sz="2400" dirty="0"/>
              <a:t>MD7</a:t>
            </a:r>
            <a:endParaRPr lang="en-IE" sz="2400" dirty="0"/>
          </a:p>
        </p:txBody>
      </p:sp>
      <p:sp>
        <p:nvSpPr>
          <p:cNvPr id="5" name="Cloud Callout 4">
            <a:extLst>
              <a:ext uri="{FF2B5EF4-FFF2-40B4-BE49-F238E27FC236}">
                <a16:creationId xmlns:a16="http://schemas.microsoft.com/office/drawing/2014/main" id="{E9C06F8D-0DFC-554A-C56B-C63CDA3137AD}"/>
              </a:ext>
            </a:extLst>
          </p:cNvPr>
          <p:cNvSpPr/>
          <p:nvPr/>
        </p:nvSpPr>
        <p:spPr>
          <a:xfrm>
            <a:off x="7106859" y="2263158"/>
            <a:ext cx="4872489" cy="3856201"/>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pPr lvl="0"/>
            <a:r>
              <a:rPr lang="en-IE" sz="2400" dirty="0"/>
              <a:t>“ A riff can be improvised by the performer, personalised or written into the original score by the composer.”  – MD6 </a:t>
            </a:r>
          </a:p>
        </p:txBody>
      </p:sp>
    </p:spTree>
    <p:extLst>
      <p:ext uri="{BB962C8B-B14F-4D97-AF65-F5344CB8AC3E}">
        <p14:creationId xmlns:p14="http://schemas.microsoft.com/office/powerpoint/2010/main" val="3500233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84F5D-9398-2554-0F5A-FB35CB465A69}"/>
              </a:ext>
            </a:extLst>
          </p:cNvPr>
          <p:cNvSpPr>
            <a:spLocks noGrp="1"/>
          </p:cNvSpPr>
          <p:nvPr>
            <p:ph type="title"/>
          </p:nvPr>
        </p:nvSpPr>
        <p:spPr>
          <a:xfrm>
            <a:off x="1524000" y="4918509"/>
            <a:ext cx="8991600" cy="1264762"/>
          </a:xfrm>
          <a:prstGeom prst="ellipse">
            <a:avLst/>
          </a:prstGeom>
        </p:spPr>
        <p:txBody>
          <a:bodyPr vert="horz" lIns="274320" tIns="182880" rIns="274320" bIns="182880" rtlCol="0" anchor="ctr" anchorCtr="1">
            <a:normAutofit/>
          </a:bodyPr>
          <a:lstStyle/>
          <a:p>
            <a:r>
              <a:rPr lang="en-US" sz="2000"/>
              <a:t>SCOREs WITH NOTATED MELISMAS/ RIFFS </a:t>
            </a:r>
          </a:p>
        </p:txBody>
      </p:sp>
      <p:graphicFrame>
        <p:nvGraphicFramePr>
          <p:cNvPr id="4" name="Table 3">
            <a:extLst>
              <a:ext uri="{FF2B5EF4-FFF2-40B4-BE49-F238E27FC236}">
                <a16:creationId xmlns:a16="http://schemas.microsoft.com/office/drawing/2014/main" id="{59482FE8-1148-4DC3-CFDD-1AF94893A9D9}"/>
              </a:ext>
            </a:extLst>
          </p:cNvPr>
          <p:cNvGraphicFramePr>
            <a:graphicFrameLocks noGrp="1"/>
          </p:cNvGraphicFramePr>
          <p:nvPr>
            <p:extLst>
              <p:ext uri="{D42A27DB-BD31-4B8C-83A1-F6EECF244321}">
                <p14:modId xmlns:p14="http://schemas.microsoft.com/office/powerpoint/2010/main" val="1891755151"/>
              </p:ext>
            </p:extLst>
          </p:nvPr>
        </p:nvGraphicFramePr>
        <p:xfrm>
          <a:off x="117021" y="76056"/>
          <a:ext cx="11805558" cy="4842453"/>
        </p:xfrm>
        <a:graphic>
          <a:graphicData uri="http://schemas.openxmlformats.org/drawingml/2006/table">
            <a:tbl>
              <a:tblPr firstRow="1" firstCol="1" bandRow="1">
                <a:tableStyleId>{72833802-FEF1-4C79-8D5D-14CF1EAF98D9}</a:tableStyleId>
              </a:tblPr>
              <a:tblGrid>
                <a:gridCol w="1282170">
                  <a:extLst>
                    <a:ext uri="{9D8B030D-6E8A-4147-A177-3AD203B41FA5}">
                      <a16:colId xmlns:a16="http://schemas.microsoft.com/office/drawing/2014/main" val="15486455"/>
                    </a:ext>
                  </a:extLst>
                </a:gridCol>
                <a:gridCol w="1610181">
                  <a:extLst>
                    <a:ext uri="{9D8B030D-6E8A-4147-A177-3AD203B41FA5}">
                      <a16:colId xmlns:a16="http://schemas.microsoft.com/office/drawing/2014/main" val="3287148300"/>
                    </a:ext>
                  </a:extLst>
                </a:gridCol>
                <a:gridCol w="716263">
                  <a:extLst>
                    <a:ext uri="{9D8B030D-6E8A-4147-A177-3AD203B41FA5}">
                      <a16:colId xmlns:a16="http://schemas.microsoft.com/office/drawing/2014/main" val="2562376348"/>
                    </a:ext>
                  </a:extLst>
                </a:gridCol>
                <a:gridCol w="2755049">
                  <a:extLst>
                    <a:ext uri="{9D8B030D-6E8A-4147-A177-3AD203B41FA5}">
                      <a16:colId xmlns:a16="http://schemas.microsoft.com/office/drawing/2014/main" val="288222622"/>
                    </a:ext>
                  </a:extLst>
                </a:gridCol>
                <a:gridCol w="1601692">
                  <a:extLst>
                    <a:ext uri="{9D8B030D-6E8A-4147-A177-3AD203B41FA5}">
                      <a16:colId xmlns:a16="http://schemas.microsoft.com/office/drawing/2014/main" val="1164615308"/>
                    </a:ext>
                  </a:extLst>
                </a:gridCol>
                <a:gridCol w="1289521">
                  <a:extLst>
                    <a:ext uri="{9D8B030D-6E8A-4147-A177-3AD203B41FA5}">
                      <a16:colId xmlns:a16="http://schemas.microsoft.com/office/drawing/2014/main" val="1192039342"/>
                    </a:ext>
                  </a:extLst>
                </a:gridCol>
                <a:gridCol w="2550682">
                  <a:extLst>
                    <a:ext uri="{9D8B030D-6E8A-4147-A177-3AD203B41FA5}">
                      <a16:colId xmlns:a16="http://schemas.microsoft.com/office/drawing/2014/main" val="1677954686"/>
                    </a:ext>
                  </a:extLst>
                </a:gridCol>
              </a:tblGrid>
              <a:tr h="259629">
                <a:tc>
                  <a:txBody>
                    <a:bodyPr/>
                    <a:lstStyle/>
                    <a:p>
                      <a:pPr>
                        <a:buNone/>
                      </a:pPr>
                      <a:r>
                        <a:rPr lang="en-IE" sz="1100" b="0" kern="100" cap="none" spc="0">
                          <a:solidFill>
                            <a:schemeClr val="bg1"/>
                          </a:solidFill>
                          <a:effectLst/>
                        </a:rPr>
                        <a:t>SONG </a:t>
                      </a:r>
                      <a:endParaRPr lang="en-IE" sz="1100" b="0" kern="100" cap="none" spc="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tc>
                  <a:txBody>
                    <a:bodyPr/>
                    <a:lstStyle/>
                    <a:p>
                      <a:pPr>
                        <a:buNone/>
                      </a:pPr>
                      <a:r>
                        <a:rPr lang="en-IE" sz="1100" b="0" kern="100" cap="none" spc="0">
                          <a:solidFill>
                            <a:schemeClr val="bg1"/>
                          </a:solidFill>
                          <a:effectLst/>
                        </a:rPr>
                        <a:t>MUSICAL </a:t>
                      </a:r>
                      <a:endParaRPr lang="en-IE" sz="1100" b="0" kern="100" cap="none" spc="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tc>
                  <a:txBody>
                    <a:bodyPr/>
                    <a:lstStyle/>
                    <a:p>
                      <a:pPr>
                        <a:buNone/>
                      </a:pPr>
                      <a:r>
                        <a:rPr lang="en-IE" sz="1100" b="0" kern="100" cap="none" spc="0" dirty="0">
                          <a:solidFill>
                            <a:schemeClr val="bg1"/>
                          </a:solidFill>
                          <a:effectLst/>
                        </a:rPr>
                        <a:t>Year </a:t>
                      </a:r>
                      <a:endParaRPr lang="en-IE" sz="1100" b="0" kern="100" cap="none" spc="0" dirty="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tc>
                  <a:txBody>
                    <a:bodyPr/>
                    <a:lstStyle/>
                    <a:p>
                      <a:pPr>
                        <a:buNone/>
                      </a:pPr>
                      <a:r>
                        <a:rPr lang="en-IE" sz="1100" b="0" kern="100" cap="none" spc="0" dirty="0">
                          <a:solidFill>
                            <a:schemeClr val="bg1"/>
                          </a:solidFill>
                          <a:effectLst/>
                        </a:rPr>
                        <a:t>Cast Recordings</a:t>
                      </a:r>
                      <a:endParaRPr lang="en-IE" sz="1100" b="0" kern="100" cap="none" spc="0" dirty="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tc>
                  <a:txBody>
                    <a:bodyPr/>
                    <a:lstStyle/>
                    <a:p>
                      <a:pPr>
                        <a:buNone/>
                      </a:pPr>
                      <a:r>
                        <a:rPr lang="en-IE" sz="1100" b="0" kern="100" cap="none" spc="0">
                          <a:solidFill>
                            <a:schemeClr val="bg1"/>
                          </a:solidFill>
                          <a:effectLst/>
                        </a:rPr>
                        <a:t>Score type(s)</a:t>
                      </a:r>
                      <a:endParaRPr lang="en-IE" sz="1100" b="0" kern="100" cap="none" spc="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tc>
                  <a:txBody>
                    <a:bodyPr/>
                    <a:lstStyle/>
                    <a:p>
                      <a:pPr>
                        <a:buNone/>
                      </a:pPr>
                      <a:r>
                        <a:rPr lang="en-IE" sz="1100" b="0" kern="100" cap="none" spc="0">
                          <a:solidFill>
                            <a:schemeClr val="bg1"/>
                          </a:solidFill>
                          <a:effectLst/>
                        </a:rPr>
                        <a:t>Riff type / mention </a:t>
                      </a:r>
                      <a:endParaRPr lang="en-IE" sz="1100" b="0" kern="100" cap="none" spc="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tc>
                  <a:txBody>
                    <a:bodyPr/>
                    <a:lstStyle/>
                    <a:p>
                      <a:pPr>
                        <a:buNone/>
                      </a:pPr>
                      <a:r>
                        <a:rPr lang="en-IE" sz="1100" b="0" kern="100" cap="none" spc="0">
                          <a:solidFill>
                            <a:schemeClr val="bg1"/>
                          </a:solidFill>
                          <a:effectLst/>
                        </a:rPr>
                        <a:t>Cast recording comparison </a:t>
                      </a:r>
                      <a:endParaRPr lang="en-IE" sz="1100" b="0" kern="100" cap="none" spc="0">
                        <a:solidFill>
                          <a:schemeClr val="bg1"/>
                        </a:solidFill>
                        <a:effectLst/>
                        <a:latin typeface="Times New Roman" panose="02020603050405020304" pitchFamily="18" charset="0"/>
                        <a:ea typeface="Times New Roman" panose="02020603050405020304" pitchFamily="18" charset="0"/>
                      </a:endParaRPr>
                    </a:p>
                  </a:txBody>
                  <a:tcPr marL="2331" marR="2331" marT="50986" marB="0" anchor="ctr"/>
                </a:tc>
                <a:extLst>
                  <a:ext uri="{0D108BD9-81ED-4DB2-BD59-A6C34878D82A}">
                    <a16:rowId xmlns:a16="http://schemas.microsoft.com/office/drawing/2014/main" val="3910080063"/>
                  </a:ext>
                </a:extLst>
              </a:tr>
              <a:tr h="333964">
                <a:tc>
                  <a:txBody>
                    <a:bodyPr/>
                    <a:lstStyle/>
                    <a:p>
                      <a:pPr>
                        <a:buNone/>
                      </a:pPr>
                      <a:r>
                        <a:rPr lang="en-IE" sz="1000" b="1" kern="100" cap="none" spc="0">
                          <a:solidFill>
                            <a:schemeClr val="tx1"/>
                          </a:solidFill>
                          <a:effectLst/>
                        </a:rPr>
                        <a:t>What Baking Can Do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Waitress</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dirty="0">
                          <a:solidFill>
                            <a:schemeClr val="tx1"/>
                          </a:solidFill>
                          <a:effectLst/>
                        </a:rPr>
                        <a:t>2016</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Waitress Vocal Selections (Book)</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2876565098"/>
                  </a:ext>
                </a:extLst>
              </a:tr>
              <a:tr h="333964">
                <a:tc>
                  <a:txBody>
                    <a:bodyPr/>
                    <a:lstStyle/>
                    <a:p>
                      <a:pPr>
                        <a:buNone/>
                      </a:pPr>
                      <a:r>
                        <a:rPr lang="en-IE" sz="1000" b="1" kern="100" cap="none" spc="0">
                          <a:solidFill>
                            <a:schemeClr val="tx1"/>
                          </a:solidFill>
                          <a:effectLst/>
                        </a:rPr>
                        <a:t>She Used to Be Mine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Waitress</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2016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Waitress Vocal Selections (Book)</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 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610798549"/>
                  </a:ext>
                </a:extLst>
              </a:tr>
              <a:tr h="333964">
                <a:tc>
                  <a:txBody>
                    <a:bodyPr/>
                    <a:lstStyle/>
                    <a:p>
                      <a:pPr>
                        <a:buNone/>
                      </a:pPr>
                      <a:r>
                        <a:rPr lang="en-IE" sz="1000" b="1" kern="100" cap="none" spc="0">
                          <a:solidFill>
                            <a:schemeClr val="tx1"/>
                          </a:solidFill>
                          <a:effectLst/>
                        </a:rPr>
                        <a:t>Bad Idea</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Waitress</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2016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Waitress Vocal Selections (Book)</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Notated in score</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2718985645"/>
                  </a:ext>
                </a:extLst>
              </a:tr>
              <a:tr h="217067">
                <a:tc>
                  <a:txBody>
                    <a:bodyPr/>
                    <a:lstStyle/>
                    <a:p>
                      <a:pPr>
                        <a:buNone/>
                      </a:pPr>
                      <a:r>
                        <a:rPr lang="en-IE" sz="1000" b="1" kern="100" cap="none" spc="0">
                          <a:solidFill>
                            <a:schemeClr val="tx1"/>
                          </a:solidFill>
                          <a:effectLst/>
                        </a:rPr>
                        <a:t>World Burn</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Mean Girls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2018</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2018</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Keyboard 3/Conductor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803708635"/>
                  </a:ext>
                </a:extLst>
              </a:tr>
              <a:tr h="217067">
                <a:tc>
                  <a:txBody>
                    <a:bodyPr/>
                    <a:lstStyle/>
                    <a:p>
                      <a:pPr>
                        <a:buNone/>
                      </a:pPr>
                      <a:r>
                        <a:rPr lang="en-IE" sz="1000" b="1" kern="100" cap="none" spc="0">
                          <a:solidFill>
                            <a:schemeClr val="tx1"/>
                          </a:solidFill>
                          <a:effectLst/>
                        </a:rPr>
                        <a:t>Take Me or Leave Me</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Rent</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1996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1996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 - Conductor (1996)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4196235836"/>
                  </a:ext>
                </a:extLst>
              </a:tr>
              <a:tr h="217067">
                <a:tc>
                  <a:txBody>
                    <a:bodyPr/>
                    <a:lstStyle/>
                    <a:p>
                      <a:pPr>
                        <a:buNone/>
                      </a:pPr>
                      <a:r>
                        <a:rPr lang="en-IE" sz="1000" b="1" kern="100" cap="none" spc="0">
                          <a:solidFill>
                            <a:schemeClr val="tx1"/>
                          </a:solidFill>
                          <a:effectLst/>
                        </a:rPr>
                        <a:t>Helpless</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Hamilton</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dirty="0">
                          <a:solidFill>
                            <a:schemeClr val="tx1"/>
                          </a:solidFill>
                          <a:effectLst/>
                        </a:rPr>
                        <a:t>2015</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2015</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 Piano/ Vocal</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2780976413"/>
                  </a:ext>
                </a:extLst>
              </a:tr>
              <a:tr h="344752">
                <a:tc>
                  <a:txBody>
                    <a:bodyPr/>
                    <a:lstStyle/>
                    <a:p>
                      <a:pPr>
                        <a:buNone/>
                      </a:pPr>
                      <a:r>
                        <a:rPr lang="en-IE" sz="1000" b="1" kern="100" cap="none" spc="0">
                          <a:solidFill>
                            <a:schemeClr val="tx1"/>
                          </a:solidFill>
                          <a:effectLst/>
                        </a:rPr>
                        <a:t>Morning Glow</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Pippin (2013 Broadway Revival)</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1972 &amp; 2013</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New Broadway Cast Recording 2013 &amp; Original Broadway Cast Recording</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2013 Piano/ Vocal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NBC recording + riff added, not in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716183149"/>
                  </a:ext>
                </a:extLst>
              </a:tr>
              <a:tr h="217067">
                <a:tc>
                  <a:txBody>
                    <a:bodyPr/>
                    <a:lstStyle/>
                    <a:p>
                      <a:pPr>
                        <a:buNone/>
                      </a:pPr>
                      <a:r>
                        <a:rPr lang="en-IE" sz="1000" b="1" kern="100" cap="none" spc="0">
                          <a:solidFill>
                            <a:schemeClr val="tx1"/>
                          </a:solidFill>
                          <a:effectLst/>
                        </a:rPr>
                        <a:t>Defying Gravity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Wicked</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2003</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2013</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 /Vocal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4046649873"/>
                  </a:ext>
                </a:extLst>
              </a:tr>
              <a:tr h="217067">
                <a:tc>
                  <a:txBody>
                    <a:bodyPr/>
                    <a:lstStyle/>
                    <a:p>
                      <a:pPr>
                        <a:buNone/>
                      </a:pPr>
                      <a:r>
                        <a:rPr lang="en-IE" sz="1000" b="1" kern="100" cap="none" spc="0">
                          <a:solidFill>
                            <a:schemeClr val="tx1"/>
                          </a:solidFill>
                          <a:effectLst/>
                        </a:rPr>
                        <a:t>Breathe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In the Heights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2008</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2008</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Piano/Vocal score </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Notated in score</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870095840"/>
                  </a:ext>
                </a:extLst>
              </a:tr>
              <a:tr h="217067">
                <a:tc>
                  <a:txBody>
                    <a:bodyPr/>
                    <a:lstStyle/>
                    <a:p>
                      <a:pPr>
                        <a:buNone/>
                      </a:pPr>
                      <a:r>
                        <a:rPr lang="en-IE" sz="1000" b="1" kern="100" cap="none" spc="0">
                          <a:solidFill>
                            <a:schemeClr val="tx1"/>
                          </a:solidFill>
                          <a:effectLst/>
                        </a:rPr>
                        <a:t>One Song Glory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Rent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1996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1996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Piano-Conductor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4049559712"/>
                  </a:ext>
                </a:extLst>
              </a:tr>
              <a:tr h="217067">
                <a:tc>
                  <a:txBody>
                    <a:bodyPr/>
                    <a:lstStyle/>
                    <a:p>
                      <a:pPr>
                        <a:buNone/>
                      </a:pPr>
                      <a:r>
                        <a:rPr lang="en-IE" sz="1000" b="1" kern="100" cap="none" spc="0">
                          <a:solidFill>
                            <a:schemeClr val="tx1"/>
                          </a:solidFill>
                          <a:effectLst/>
                        </a:rPr>
                        <a:t>Run Freedom, Run</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Urinetown</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2001</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2001</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 /Vocal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 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38057148"/>
                  </a:ext>
                </a:extLst>
              </a:tr>
              <a:tr h="333964">
                <a:tc>
                  <a:txBody>
                    <a:bodyPr/>
                    <a:lstStyle/>
                    <a:p>
                      <a:pPr>
                        <a:buNone/>
                      </a:pPr>
                      <a:r>
                        <a:rPr lang="en-IE" sz="1000" b="1" kern="100" cap="none" spc="0">
                          <a:solidFill>
                            <a:schemeClr val="tx1"/>
                          </a:solidFill>
                          <a:effectLst/>
                        </a:rPr>
                        <a:t>Moving Too Fast</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The Last 5 Years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2001</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Cast Recording 2005</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Piano-Conductor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Features a mix of performed as written and ad libs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3538445172"/>
                  </a:ext>
                </a:extLst>
              </a:tr>
              <a:tr h="217067">
                <a:tc>
                  <a:txBody>
                    <a:bodyPr/>
                    <a:lstStyle/>
                    <a:p>
                      <a:pPr>
                        <a:buNone/>
                      </a:pPr>
                      <a:r>
                        <a:rPr lang="en-IE" sz="1000" b="1" kern="100" cap="none" spc="0">
                          <a:solidFill>
                            <a:schemeClr val="tx1"/>
                          </a:solidFill>
                          <a:effectLst/>
                        </a:rPr>
                        <a:t>First Date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In Love With You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2013</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2013</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 /Vocal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Performed as written on OBC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3577295557"/>
                  </a:ext>
                </a:extLst>
              </a:tr>
              <a:tr h="344752">
                <a:tc>
                  <a:txBody>
                    <a:bodyPr/>
                    <a:lstStyle/>
                    <a:p>
                      <a:pPr>
                        <a:buNone/>
                      </a:pPr>
                      <a:r>
                        <a:rPr lang="en-IE" sz="1000" b="1" kern="100" cap="none" spc="0">
                          <a:solidFill>
                            <a:schemeClr val="tx1"/>
                          </a:solidFill>
                          <a:effectLst/>
                        </a:rPr>
                        <a:t>Prayer of the Comfort Counsellor </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The 25th Annual Putnam County Spelling Bee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2005</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Broadway Cast Recording 2005 &amp; New Broadway Cast Recording 2016</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Piano-Conductor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Features a mix of performed as written and ad libs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2911186746"/>
                  </a:ext>
                </a:extLst>
              </a:tr>
              <a:tr h="333964">
                <a:tc>
                  <a:txBody>
                    <a:bodyPr/>
                    <a:lstStyle/>
                    <a:p>
                      <a:pPr>
                        <a:buNone/>
                      </a:pPr>
                      <a:r>
                        <a:rPr lang="en-IE" sz="1000" b="1" kern="100" cap="none" spc="0" dirty="0">
                          <a:solidFill>
                            <a:schemeClr val="tx1"/>
                          </a:solidFill>
                          <a:effectLst/>
                        </a:rPr>
                        <a:t>Music of My Soul</a:t>
                      </a:r>
                      <a:endParaRPr lang="en-IE" sz="1000" b="1"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Memphis </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a:solidFill>
                            <a:schemeClr val="tx1"/>
                          </a:solidFill>
                          <a:effectLst/>
                        </a:rPr>
                        <a:t>2009</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Original London Cast Recording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 /Vocal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Features a mix of performed as written and ad libs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1280665929"/>
                  </a:ext>
                </a:extLst>
              </a:tr>
              <a:tr h="333964">
                <a:tc>
                  <a:txBody>
                    <a:bodyPr/>
                    <a:lstStyle/>
                    <a:p>
                      <a:pPr>
                        <a:buNone/>
                      </a:pPr>
                      <a:r>
                        <a:rPr lang="en-IE" sz="1000" b="1" kern="100" cap="none" spc="0">
                          <a:solidFill>
                            <a:schemeClr val="tx1"/>
                          </a:solidFill>
                          <a:effectLst/>
                        </a:rPr>
                        <a:t>Colored Woman</a:t>
                      </a:r>
                      <a:endParaRPr lang="en-IE" sz="1000" b="1"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Memphis </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lgn="l">
                        <a:buNone/>
                      </a:pPr>
                      <a:r>
                        <a:rPr lang="en-IE" sz="1000" kern="100" cap="none" spc="0" dirty="0">
                          <a:solidFill>
                            <a:schemeClr val="tx1"/>
                          </a:solidFill>
                          <a:effectLst/>
                        </a:rPr>
                        <a:t>2009</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Original London Cast Recording </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Piano /Vocal score </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a:solidFill>
                            <a:schemeClr val="tx1"/>
                          </a:solidFill>
                          <a:effectLst/>
                        </a:rPr>
                        <a:t>Notated in score</a:t>
                      </a:r>
                      <a:endParaRPr lang="en-IE" sz="1000" kern="100" cap="none" spc="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tc>
                  <a:txBody>
                    <a:bodyPr/>
                    <a:lstStyle/>
                    <a:p>
                      <a:pPr>
                        <a:buNone/>
                      </a:pPr>
                      <a:r>
                        <a:rPr lang="en-IE" sz="1000" kern="100" cap="none" spc="0" dirty="0">
                          <a:solidFill>
                            <a:schemeClr val="tx1"/>
                          </a:solidFill>
                          <a:effectLst/>
                        </a:rPr>
                        <a:t>Features a mix of performed as written and ad libs </a:t>
                      </a:r>
                      <a:endParaRPr lang="en-IE" sz="1000" kern="100" cap="none" spc="0" dirty="0">
                        <a:solidFill>
                          <a:schemeClr val="tx1"/>
                        </a:solidFill>
                        <a:effectLst/>
                        <a:latin typeface="Times New Roman" panose="02020603050405020304" pitchFamily="18" charset="0"/>
                        <a:ea typeface="Times New Roman" panose="02020603050405020304" pitchFamily="18" charset="0"/>
                      </a:endParaRPr>
                    </a:p>
                  </a:txBody>
                  <a:tcPr marL="2331" marR="2331" marT="50986" marB="0"/>
                </a:tc>
                <a:extLst>
                  <a:ext uri="{0D108BD9-81ED-4DB2-BD59-A6C34878D82A}">
                    <a16:rowId xmlns:a16="http://schemas.microsoft.com/office/drawing/2014/main" val="1487583377"/>
                  </a:ext>
                </a:extLst>
              </a:tr>
            </a:tbl>
          </a:graphicData>
        </a:graphic>
      </p:graphicFrame>
      <p:sp>
        <p:nvSpPr>
          <p:cNvPr id="7" name="Rectangle 6">
            <a:extLst>
              <a:ext uri="{FF2B5EF4-FFF2-40B4-BE49-F238E27FC236}">
                <a16:creationId xmlns:a16="http://schemas.microsoft.com/office/drawing/2014/main" id="{CE02D952-36CE-F250-AE47-CD9DC5200526}"/>
              </a:ext>
            </a:extLst>
          </p:cNvPr>
          <p:cNvSpPr/>
          <p:nvPr/>
        </p:nvSpPr>
        <p:spPr>
          <a:xfrm>
            <a:off x="7913913" y="76056"/>
            <a:ext cx="1436915" cy="4842453"/>
          </a:xfrm>
          <a:prstGeom prst="rect">
            <a:avLst/>
          </a:prstGeom>
          <a:noFill/>
          <a:ln w="38100">
            <a:solidFill>
              <a:srgbClr val="E91F28"/>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6BFC0BE1-E3D3-CFCD-F33C-14CCAA863AE2}"/>
              </a:ext>
            </a:extLst>
          </p:cNvPr>
          <p:cNvSpPr/>
          <p:nvPr/>
        </p:nvSpPr>
        <p:spPr>
          <a:xfrm>
            <a:off x="117021" y="345688"/>
            <a:ext cx="11805558" cy="356839"/>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0" name="Rectangle 9">
            <a:extLst>
              <a:ext uri="{FF2B5EF4-FFF2-40B4-BE49-F238E27FC236}">
                <a16:creationId xmlns:a16="http://schemas.microsoft.com/office/drawing/2014/main" id="{167ACE06-BE2E-0093-EA66-53A072E396BB}"/>
              </a:ext>
            </a:extLst>
          </p:cNvPr>
          <p:cNvSpPr/>
          <p:nvPr/>
        </p:nvSpPr>
        <p:spPr>
          <a:xfrm>
            <a:off x="117021" y="1412488"/>
            <a:ext cx="11805558" cy="204439"/>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2" name="Rectangle 11">
            <a:extLst>
              <a:ext uri="{FF2B5EF4-FFF2-40B4-BE49-F238E27FC236}">
                <a16:creationId xmlns:a16="http://schemas.microsoft.com/office/drawing/2014/main" id="{1C84C86D-56BE-D096-BD9D-6BDCDF0C0778}"/>
              </a:ext>
            </a:extLst>
          </p:cNvPr>
          <p:cNvSpPr/>
          <p:nvPr/>
        </p:nvSpPr>
        <p:spPr>
          <a:xfrm>
            <a:off x="117021" y="1852072"/>
            <a:ext cx="11805558" cy="204439"/>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5" name="Rectangle 14">
            <a:extLst>
              <a:ext uri="{FF2B5EF4-FFF2-40B4-BE49-F238E27FC236}">
                <a16:creationId xmlns:a16="http://schemas.microsoft.com/office/drawing/2014/main" id="{953E6DB1-875C-A2BA-F774-B85A7A55BBBF}"/>
              </a:ext>
            </a:extLst>
          </p:cNvPr>
          <p:cNvSpPr/>
          <p:nvPr/>
        </p:nvSpPr>
        <p:spPr>
          <a:xfrm>
            <a:off x="117021" y="4561670"/>
            <a:ext cx="11805558" cy="356839"/>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70640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1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AED7C-447D-3AC7-584B-5E67951ABB08}"/>
              </a:ext>
            </a:extLst>
          </p:cNvPr>
          <p:cNvSpPr>
            <a:spLocks noGrp="1"/>
          </p:cNvSpPr>
          <p:nvPr>
            <p:ph type="title"/>
          </p:nvPr>
        </p:nvSpPr>
        <p:spPr>
          <a:xfrm>
            <a:off x="0" y="0"/>
            <a:ext cx="12192000" cy="1188720"/>
          </a:xfrm>
          <a:solidFill>
            <a:srgbClr val="A4D4F0"/>
          </a:solidFill>
        </p:spPr>
        <p:txBody>
          <a:bodyPr/>
          <a:lstStyle/>
          <a:p>
            <a:r>
              <a:rPr lang="en-US" dirty="0"/>
              <a:t>WAITRESS – WHAT BAKING CAN DO </a:t>
            </a:r>
          </a:p>
        </p:txBody>
      </p:sp>
      <p:pic>
        <p:nvPicPr>
          <p:cNvPr id="3" name="Picture 2" descr="A sheet music with music notes&#10;&#10;AI-generated content may be incorrect.">
            <a:extLst>
              <a:ext uri="{FF2B5EF4-FFF2-40B4-BE49-F238E27FC236}">
                <a16:creationId xmlns:a16="http://schemas.microsoft.com/office/drawing/2014/main" id="{CFAC17A2-BB8C-C835-8ECB-C00496535871}"/>
              </a:ext>
            </a:extLst>
          </p:cNvPr>
          <p:cNvPicPr>
            <a:picLocks noChangeAspect="1"/>
          </p:cNvPicPr>
          <p:nvPr/>
        </p:nvPicPr>
        <p:blipFill rotWithShape="1">
          <a:blip r:embed="rId4"/>
          <a:srcRect b="52919"/>
          <a:stretch>
            <a:fillRect/>
          </a:stretch>
        </p:blipFill>
        <p:spPr bwMode="auto">
          <a:xfrm>
            <a:off x="3250564" y="2692400"/>
            <a:ext cx="8393503" cy="1425575"/>
          </a:xfrm>
          <a:prstGeom prst="rect">
            <a:avLst/>
          </a:prstGeom>
          <a:ln>
            <a:solidFill>
              <a:srgbClr val="A4D4F0"/>
            </a:solid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C3C31640-5773-A364-B3A8-AF04F7DFC485}"/>
              </a:ext>
            </a:extLst>
          </p:cNvPr>
          <p:cNvSpPr txBox="1"/>
          <p:nvPr/>
        </p:nvSpPr>
        <p:spPr>
          <a:xfrm>
            <a:off x="3250564" y="4141028"/>
            <a:ext cx="8196469" cy="369332"/>
          </a:xfrm>
          <a:prstGeom prst="rect">
            <a:avLst/>
          </a:prstGeom>
          <a:noFill/>
        </p:spPr>
        <p:txBody>
          <a:bodyPr wrap="square">
            <a:spAutoFit/>
          </a:bodyPr>
          <a:lstStyle/>
          <a:p>
            <a:r>
              <a:rPr lang="en-IE" sz="1800" i="1" kern="0" dirty="0">
                <a:effectLst/>
                <a:latin typeface="Arial" panose="020B0604020202020204" pitchFamily="34" charset="0"/>
                <a:ea typeface="Times New Roman" panose="02020603050405020304" pitchFamily="18" charset="0"/>
              </a:rPr>
              <a:t>What Baking Can Do, </a:t>
            </a:r>
            <a:r>
              <a:rPr lang="en-IE" sz="1800" kern="0" dirty="0">
                <a:effectLst/>
                <a:latin typeface="Arial" panose="020B0604020202020204" pitchFamily="34" charset="0"/>
                <a:ea typeface="Times New Roman" panose="02020603050405020304" pitchFamily="18" charset="0"/>
              </a:rPr>
              <a:t>bar 48-50, Waitress Vocal Selections (p. 28)</a:t>
            </a:r>
            <a:r>
              <a:rPr lang="en-IE" dirty="0">
                <a:effectLst/>
              </a:rPr>
              <a:t> </a:t>
            </a:r>
            <a:endParaRPr lang="en-US" dirty="0"/>
          </a:p>
        </p:txBody>
      </p:sp>
      <p:pic>
        <p:nvPicPr>
          <p:cNvPr id="6" name="Picture 5">
            <a:extLst>
              <a:ext uri="{FF2B5EF4-FFF2-40B4-BE49-F238E27FC236}">
                <a16:creationId xmlns:a16="http://schemas.microsoft.com/office/drawing/2014/main" id="{7A9541EE-DCC1-F584-7EB4-2193BF23034B}"/>
              </a:ext>
            </a:extLst>
          </p:cNvPr>
          <p:cNvPicPr>
            <a:picLocks noChangeAspect="1"/>
          </p:cNvPicPr>
          <p:nvPr/>
        </p:nvPicPr>
        <p:blipFill>
          <a:blip r:embed="rId5"/>
          <a:srcRect t="-1" b="2320"/>
          <a:stretch>
            <a:fillRect/>
          </a:stretch>
        </p:blipFill>
        <p:spPr>
          <a:xfrm>
            <a:off x="198782" y="4117975"/>
            <a:ext cx="2504661" cy="2527754"/>
          </a:xfrm>
          <a:prstGeom prst="rect">
            <a:avLst/>
          </a:prstGeom>
        </p:spPr>
      </p:pic>
      <p:sp>
        <p:nvSpPr>
          <p:cNvPr id="8" name="TextBox 7">
            <a:extLst>
              <a:ext uri="{FF2B5EF4-FFF2-40B4-BE49-F238E27FC236}">
                <a16:creationId xmlns:a16="http://schemas.microsoft.com/office/drawing/2014/main" id="{CBB54FED-55FD-5FC3-6FED-1431CD79A3F7}"/>
              </a:ext>
            </a:extLst>
          </p:cNvPr>
          <p:cNvSpPr txBox="1"/>
          <p:nvPr/>
        </p:nvSpPr>
        <p:spPr>
          <a:xfrm>
            <a:off x="110218" y="2740025"/>
            <a:ext cx="2593225"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2016, Jessie Mueller:</a:t>
            </a:r>
          </a:p>
        </p:txBody>
      </p:sp>
      <p:sp>
        <p:nvSpPr>
          <p:cNvPr id="10" name="TextBox 9">
            <a:extLst>
              <a:ext uri="{FF2B5EF4-FFF2-40B4-BE49-F238E27FC236}">
                <a16:creationId xmlns:a16="http://schemas.microsoft.com/office/drawing/2014/main" id="{60F0688E-3A50-5C6E-99FE-4E4E5387E4BD}"/>
              </a:ext>
            </a:extLst>
          </p:cNvPr>
          <p:cNvSpPr txBox="1"/>
          <p:nvPr/>
        </p:nvSpPr>
        <p:spPr>
          <a:xfrm>
            <a:off x="110218" y="3663355"/>
            <a:ext cx="3061854" cy="369332"/>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 1:28-1:34]</a:t>
            </a:r>
          </a:p>
        </p:txBody>
      </p:sp>
      <p:pic>
        <p:nvPicPr>
          <p:cNvPr id="11" name="What Baking Can Do.wav">
            <a:hlinkClick r:id="" action="ppaction://media"/>
            <a:extLst>
              <a:ext uri="{FF2B5EF4-FFF2-40B4-BE49-F238E27FC236}">
                <a16:creationId xmlns:a16="http://schemas.microsoft.com/office/drawing/2014/main" id="{FE676892-D04B-1D64-B093-2E368459F5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218" y="1841937"/>
            <a:ext cx="812800" cy="812800"/>
          </a:xfrm>
          <a:prstGeom prst="rect">
            <a:avLst/>
          </a:prstGeom>
        </p:spPr>
      </p:pic>
      <p:sp>
        <p:nvSpPr>
          <p:cNvPr id="12" name="TextBox 11">
            <a:extLst>
              <a:ext uri="{FF2B5EF4-FFF2-40B4-BE49-F238E27FC236}">
                <a16:creationId xmlns:a16="http://schemas.microsoft.com/office/drawing/2014/main" id="{627B6365-EFA8-1BCE-40AB-7E5A02572C43}"/>
              </a:ext>
            </a:extLst>
          </p:cNvPr>
          <p:cNvSpPr txBox="1"/>
          <p:nvPr/>
        </p:nvSpPr>
        <p:spPr>
          <a:xfrm>
            <a:off x="2703443" y="6137990"/>
            <a:ext cx="3433761" cy="369332"/>
          </a:xfrm>
          <a:prstGeom prst="rect">
            <a:avLst/>
          </a:prstGeom>
          <a:noFill/>
        </p:spPr>
        <p:txBody>
          <a:bodyPr wrap="none" rtlCol="0">
            <a:spAutoFit/>
          </a:bodyPr>
          <a:lstStyle/>
          <a:p>
            <a:r>
              <a:rPr lang="en-US" dirty="0"/>
              <a:t>STYLE: Contemporary MT &amp; pop </a:t>
            </a:r>
          </a:p>
        </p:txBody>
      </p:sp>
    </p:spTree>
    <p:extLst>
      <p:ext uri="{BB962C8B-B14F-4D97-AF65-F5344CB8AC3E}">
        <p14:creationId xmlns:p14="http://schemas.microsoft.com/office/powerpoint/2010/main" val="43795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F2782-80FB-E283-7AD8-363B6FB5577A}"/>
              </a:ext>
            </a:extLst>
          </p:cNvPr>
          <p:cNvSpPr>
            <a:spLocks noGrp="1"/>
          </p:cNvSpPr>
          <p:nvPr>
            <p:ph type="title"/>
          </p:nvPr>
        </p:nvSpPr>
        <p:spPr>
          <a:xfrm>
            <a:off x="-8740" y="0"/>
            <a:ext cx="12200739" cy="1188720"/>
          </a:xfrm>
          <a:solidFill>
            <a:srgbClr val="ED308F"/>
          </a:solidFill>
        </p:spPr>
        <p:txBody>
          <a:bodyPr/>
          <a:lstStyle/>
          <a:p>
            <a:r>
              <a:rPr lang="en-US" dirty="0"/>
              <a:t>WORLD BURN – MEAN GIRLS </a:t>
            </a:r>
          </a:p>
        </p:txBody>
      </p:sp>
      <p:pic>
        <p:nvPicPr>
          <p:cNvPr id="3" name="Picture 2" descr="A sheet music with notes&#10;&#10;AI-generated content may be incorrect.">
            <a:extLst>
              <a:ext uri="{FF2B5EF4-FFF2-40B4-BE49-F238E27FC236}">
                <a16:creationId xmlns:a16="http://schemas.microsoft.com/office/drawing/2014/main" id="{8D08885E-D27D-36DE-F362-9B92A87688D9}"/>
              </a:ext>
            </a:extLst>
          </p:cNvPr>
          <p:cNvPicPr>
            <a:picLocks noChangeAspect="1"/>
          </p:cNvPicPr>
          <p:nvPr/>
        </p:nvPicPr>
        <p:blipFill rotWithShape="1">
          <a:blip r:embed="rId4"/>
          <a:srcRect b="68929"/>
          <a:stretch>
            <a:fillRect/>
          </a:stretch>
        </p:blipFill>
        <p:spPr bwMode="auto">
          <a:xfrm>
            <a:off x="2543961" y="2648301"/>
            <a:ext cx="8938125" cy="1270509"/>
          </a:xfrm>
          <a:prstGeom prst="rect">
            <a:avLst/>
          </a:prstGeom>
          <a:ln>
            <a:solidFill>
              <a:srgbClr val="E33066"/>
            </a:solid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28C0DDC6-4534-F67C-24A4-60FBEFFBEBA3}"/>
              </a:ext>
            </a:extLst>
          </p:cNvPr>
          <p:cNvSpPr txBox="1"/>
          <p:nvPr/>
        </p:nvSpPr>
        <p:spPr>
          <a:xfrm>
            <a:off x="2543961" y="4031152"/>
            <a:ext cx="9238621" cy="457689"/>
          </a:xfrm>
          <a:prstGeom prst="rect">
            <a:avLst/>
          </a:prstGeom>
          <a:noFill/>
        </p:spPr>
        <p:txBody>
          <a:bodyPr wrap="square">
            <a:spAutoFit/>
          </a:bodyPr>
          <a:lstStyle/>
          <a:p>
            <a:pPr>
              <a:lnSpc>
                <a:spcPct val="150000"/>
              </a:lnSpc>
              <a:buNone/>
            </a:pPr>
            <a:r>
              <a:rPr lang="en-IE" sz="1800" i="1" dirty="0">
                <a:effectLst/>
                <a:latin typeface="Arial" panose="020B0604020202020204" pitchFamily="34" charset="0"/>
                <a:ea typeface="Times New Roman" panose="02020603050405020304" pitchFamily="18" charset="0"/>
              </a:rPr>
              <a:t>World Burn</a:t>
            </a:r>
            <a:r>
              <a:rPr lang="en-IE" sz="1800" dirty="0">
                <a:effectLst/>
                <a:latin typeface="Arial" panose="020B0604020202020204" pitchFamily="34" charset="0"/>
                <a:ea typeface="Times New Roman" panose="02020603050405020304" pitchFamily="18" charset="0"/>
              </a:rPr>
              <a:t>, bar 53-54, Mean Girls Keyboard 3/Conductor Score (2/2/18) </a:t>
            </a:r>
            <a:endParaRPr lang="en-IE" sz="20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4A86DA11-EE4F-1CF7-5FC2-5D20902CB4C3}"/>
              </a:ext>
            </a:extLst>
          </p:cNvPr>
          <p:cNvPicPr>
            <a:picLocks noChangeAspect="1"/>
          </p:cNvPicPr>
          <p:nvPr/>
        </p:nvPicPr>
        <p:blipFill>
          <a:blip r:embed="rId5"/>
          <a:stretch>
            <a:fillRect/>
          </a:stretch>
        </p:blipFill>
        <p:spPr>
          <a:xfrm>
            <a:off x="73895" y="4209699"/>
            <a:ext cx="2157240" cy="2228850"/>
          </a:xfrm>
          <a:prstGeom prst="rect">
            <a:avLst/>
          </a:prstGeom>
        </p:spPr>
      </p:pic>
      <p:sp>
        <p:nvSpPr>
          <p:cNvPr id="8" name="TextBox 7">
            <a:extLst>
              <a:ext uri="{FF2B5EF4-FFF2-40B4-BE49-F238E27FC236}">
                <a16:creationId xmlns:a16="http://schemas.microsoft.com/office/drawing/2014/main" id="{D66E07A5-3953-8A35-BB63-06AA81FB9727}"/>
              </a:ext>
            </a:extLst>
          </p:cNvPr>
          <p:cNvSpPr txBox="1"/>
          <p:nvPr/>
        </p:nvSpPr>
        <p:spPr>
          <a:xfrm>
            <a:off x="73895" y="2505670"/>
            <a:ext cx="2387431" cy="923330"/>
          </a:xfrm>
          <a:prstGeom prst="rect">
            <a:avLst/>
          </a:prstGeom>
          <a:noFill/>
        </p:spPr>
        <p:txBody>
          <a:bodyPr wrap="square">
            <a:spAutoFit/>
          </a:bodyPr>
          <a:lstStyle/>
          <a:p>
            <a:r>
              <a:rPr lang="en-IE" sz="18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2018, Taylor Louderman </a:t>
            </a:r>
            <a:endParaRPr lang="en-US" dirty="0"/>
          </a:p>
        </p:txBody>
      </p:sp>
      <p:sp>
        <p:nvSpPr>
          <p:cNvPr id="10" name="TextBox 9">
            <a:extLst>
              <a:ext uri="{FF2B5EF4-FFF2-40B4-BE49-F238E27FC236}">
                <a16:creationId xmlns:a16="http://schemas.microsoft.com/office/drawing/2014/main" id="{D89742E6-FF0C-CBA1-F8C2-620D2CC1861F}"/>
              </a:ext>
            </a:extLst>
          </p:cNvPr>
          <p:cNvSpPr txBox="1"/>
          <p:nvPr/>
        </p:nvSpPr>
        <p:spPr>
          <a:xfrm>
            <a:off x="0" y="3429000"/>
            <a:ext cx="2552700" cy="369332"/>
          </a:xfrm>
          <a:prstGeom prst="rect">
            <a:avLst/>
          </a:prstGeom>
          <a:noFill/>
        </p:spPr>
        <p:txBody>
          <a:bodyPr wrap="square">
            <a:spAutoFit/>
          </a:bodyPr>
          <a:lstStyle/>
          <a:p>
            <a:r>
              <a:rPr lang="en-IE" sz="1800" dirty="0">
                <a:effectLst/>
                <a:latin typeface="Aptos" panose="020B0004020202020204" pitchFamily="34" charset="0"/>
                <a:ea typeface="Aptos" panose="020B0004020202020204" pitchFamily="34" charset="0"/>
                <a:cs typeface="Times New Roman" panose="02020603050405020304" pitchFamily="18" charset="0"/>
              </a:rPr>
              <a:t>[Time code: 2:02-2:08]</a:t>
            </a:r>
            <a:r>
              <a:rPr lang="en-IE" dirty="0">
                <a:effectLst/>
              </a:rPr>
              <a:t> </a:t>
            </a:r>
            <a:endParaRPr lang="en-US" dirty="0"/>
          </a:p>
        </p:txBody>
      </p:sp>
      <p:pic>
        <p:nvPicPr>
          <p:cNvPr id="12" name="World Burn.wav">
            <a:hlinkClick r:id="" action="ppaction://media"/>
            <a:extLst>
              <a:ext uri="{FF2B5EF4-FFF2-40B4-BE49-F238E27FC236}">
                <a16:creationId xmlns:a16="http://schemas.microsoft.com/office/drawing/2014/main" id="{2A860E59-7A6F-3805-CA45-041AD6CEF8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895" y="1550965"/>
            <a:ext cx="812800" cy="812800"/>
          </a:xfrm>
          <a:prstGeom prst="rect">
            <a:avLst/>
          </a:prstGeom>
        </p:spPr>
      </p:pic>
      <p:sp>
        <p:nvSpPr>
          <p:cNvPr id="13" name="TextBox 12">
            <a:extLst>
              <a:ext uri="{FF2B5EF4-FFF2-40B4-BE49-F238E27FC236}">
                <a16:creationId xmlns:a16="http://schemas.microsoft.com/office/drawing/2014/main" id="{D86DCE38-9EC6-7666-C2F3-BBD699E09476}"/>
              </a:ext>
            </a:extLst>
          </p:cNvPr>
          <p:cNvSpPr txBox="1"/>
          <p:nvPr/>
        </p:nvSpPr>
        <p:spPr>
          <a:xfrm>
            <a:off x="2368906" y="6159090"/>
            <a:ext cx="3857594" cy="369332"/>
          </a:xfrm>
          <a:prstGeom prst="rect">
            <a:avLst/>
          </a:prstGeom>
          <a:noFill/>
        </p:spPr>
        <p:txBody>
          <a:bodyPr wrap="none" rtlCol="0">
            <a:spAutoFit/>
          </a:bodyPr>
          <a:lstStyle/>
          <a:p>
            <a:r>
              <a:rPr lang="en-US" dirty="0"/>
              <a:t>STYLE: Contemporary MT &amp; pop/rock </a:t>
            </a:r>
          </a:p>
        </p:txBody>
      </p:sp>
    </p:spTree>
    <p:extLst>
      <p:ext uri="{BB962C8B-B14F-4D97-AF65-F5344CB8AC3E}">
        <p14:creationId xmlns:p14="http://schemas.microsoft.com/office/powerpoint/2010/main" val="226495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9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B64D-3C46-D4CE-8553-A2F3024276EA}"/>
              </a:ext>
            </a:extLst>
          </p:cNvPr>
          <p:cNvSpPr>
            <a:spLocks noGrp="1"/>
          </p:cNvSpPr>
          <p:nvPr>
            <p:ph type="title"/>
          </p:nvPr>
        </p:nvSpPr>
        <p:spPr>
          <a:xfrm>
            <a:off x="0" y="0"/>
            <a:ext cx="12191999" cy="1188720"/>
          </a:xfrm>
          <a:solidFill>
            <a:srgbClr val="F8BE6B"/>
          </a:solidFill>
        </p:spPr>
        <p:txBody>
          <a:bodyPr/>
          <a:lstStyle/>
          <a:p>
            <a:r>
              <a:rPr lang="en-US" dirty="0"/>
              <a:t>HELPLESS- HAMILTON </a:t>
            </a:r>
          </a:p>
        </p:txBody>
      </p:sp>
      <p:pic>
        <p:nvPicPr>
          <p:cNvPr id="3" name="Picture 2" descr="A sheet music with notes&#10;&#10;AI-generated content may be incorrect.">
            <a:extLst>
              <a:ext uri="{FF2B5EF4-FFF2-40B4-BE49-F238E27FC236}">
                <a16:creationId xmlns:a16="http://schemas.microsoft.com/office/drawing/2014/main" id="{802783B9-E51B-91B9-5523-57FC8EB51DA8}"/>
              </a:ext>
            </a:extLst>
          </p:cNvPr>
          <p:cNvPicPr>
            <a:picLocks noChangeAspect="1"/>
          </p:cNvPicPr>
          <p:nvPr/>
        </p:nvPicPr>
        <p:blipFill>
          <a:blip r:embed="rId4"/>
          <a:stretch>
            <a:fillRect/>
          </a:stretch>
        </p:blipFill>
        <p:spPr>
          <a:xfrm>
            <a:off x="2347784" y="1717557"/>
            <a:ext cx="9557671" cy="3651102"/>
          </a:xfrm>
          <a:prstGeom prst="rect">
            <a:avLst/>
          </a:prstGeom>
          <a:ln>
            <a:solidFill>
              <a:srgbClr val="F9BE6B"/>
            </a:solidFill>
          </a:ln>
        </p:spPr>
      </p:pic>
      <p:sp>
        <p:nvSpPr>
          <p:cNvPr id="5" name="TextBox 4">
            <a:extLst>
              <a:ext uri="{FF2B5EF4-FFF2-40B4-BE49-F238E27FC236}">
                <a16:creationId xmlns:a16="http://schemas.microsoft.com/office/drawing/2014/main" id="{7C69D5FC-DBA7-A0D7-C9D0-3914F90443F2}"/>
              </a:ext>
            </a:extLst>
          </p:cNvPr>
          <p:cNvSpPr txBox="1"/>
          <p:nvPr/>
        </p:nvSpPr>
        <p:spPr>
          <a:xfrm>
            <a:off x="0" y="2828835"/>
            <a:ext cx="2347784" cy="1200329"/>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2015, Renée Elise Goldsberry: </a:t>
            </a:r>
          </a:p>
        </p:txBody>
      </p:sp>
      <p:sp>
        <p:nvSpPr>
          <p:cNvPr id="7" name="TextBox 6">
            <a:extLst>
              <a:ext uri="{FF2B5EF4-FFF2-40B4-BE49-F238E27FC236}">
                <a16:creationId xmlns:a16="http://schemas.microsoft.com/office/drawing/2014/main" id="{E558384B-0D9E-7201-FAC1-F78F371EA250}"/>
              </a:ext>
            </a:extLst>
          </p:cNvPr>
          <p:cNvSpPr txBox="1"/>
          <p:nvPr/>
        </p:nvSpPr>
        <p:spPr>
          <a:xfrm>
            <a:off x="0" y="4052701"/>
            <a:ext cx="2347784" cy="369332"/>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code:2:20-2:25] </a:t>
            </a:r>
          </a:p>
        </p:txBody>
      </p:sp>
      <p:pic>
        <p:nvPicPr>
          <p:cNvPr id="9" name="Picture 8">
            <a:extLst>
              <a:ext uri="{FF2B5EF4-FFF2-40B4-BE49-F238E27FC236}">
                <a16:creationId xmlns:a16="http://schemas.microsoft.com/office/drawing/2014/main" id="{B1F2F82A-CD59-D8C5-EB80-77F5E3E70C42}"/>
              </a:ext>
            </a:extLst>
          </p:cNvPr>
          <p:cNvPicPr>
            <a:picLocks noChangeAspect="1"/>
          </p:cNvPicPr>
          <p:nvPr/>
        </p:nvPicPr>
        <p:blipFill>
          <a:blip r:embed="rId5"/>
          <a:stretch>
            <a:fillRect/>
          </a:stretch>
        </p:blipFill>
        <p:spPr>
          <a:xfrm>
            <a:off x="142673" y="4642185"/>
            <a:ext cx="2062438" cy="2054188"/>
          </a:xfrm>
          <a:prstGeom prst="rect">
            <a:avLst/>
          </a:prstGeom>
        </p:spPr>
      </p:pic>
      <p:sp>
        <p:nvSpPr>
          <p:cNvPr id="12" name="TextBox 11">
            <a:extLst>
              <a:ext uri="{FF2B5EF4-FFF2-40B4-BE49-F238E27FC236}">
                <a16:creationId xmlns:a16="http://schemas.microsoft.com/office/drawing/2014/main" id="{2DFFD89C-C6A8-9ED4-DE6D-34B021119501}"/>
              </a:ext>
            </a:extLst>
          </p:cNvPr>
          <p:cNvSpPr txBox="1"/>
          <p:nvPr/>
        </p:nvSpPr>
        <p:spPr>
          <a:xfrm>
            <a:off x="2347784" y="5392196"/>
            <a:ext cx="6145618" cy="369332"/>
          </a:xfrm>
          <a:prstGeom prst="rect">
            <a:avLst/>
          </a:prstGeom>
          <a:noFill/>
        </p:spPr>
        <p:txBody>
          <a:bodyPr wrap="square">
            <a:spAutoFit/>
          </a:bodyPr>
          <a:lstStyle/>
          <a:p>
            <a:r>
              <a:rPr lang="en-IE" sz="1800" i="1" kern="0" dirty="0">
                <a:effectLst/>
                <a:latin typeface="Arial" panose="020B0604020202020204" pitchFamily="34" charset="0"/>
                <a:ea typeface="Times New Roman" panose="02020603050405020304" pitchFamily="18" charset="0"/>
              </a:rPr>
              <a:t>Helpless, </a:t>
            </a:r>
            <a:r>
              <a:rPr lang="en-IE" sz="1800" kern="0" dirty="0">
                <a:effectLst/>
                <a:latin typeface="Arial" panose="020B0604020202020204" pitchFamily="34" charset="0"/>
                <a:ea typeface="Times New Roman" panose="02020603050405020304" pitchFamily="18" charset="0"/>
              </a:rPr>
              <a:t>bar 45-49,</a:t>
            </a:r>
            <a:r>
              <a:rPr lang="en-IE" sz="1800" i="1" kern="0" dirty="0">
                <a:effectLst/>
                <a:latin typeface="Arial" panose="020B0604020202020204" pitchFamily="34" charset="0"/>
                <a:ea typeface="Times New Roman" panose="02020603050405020304" pitchFamily="18" charset="0"/>
              </a:rPr>
              <a:t> </a:t>
            </a:r>
            <a:r>
              <a:rPr lang="en-IE" sz="1800" kern="0" dirty="0">
                <a:effectLst/>
                <a:latin typeface="Arial" panose="020B0604020202020204" pitchFamily="34" charset="0"/>
                <a:ea typeface="Times New Roman" panose="02020603050405020304" pitchFamily="18" charset="0"/>
              </a:rPr>
              <a:t>Hamilton Piano/</a:t>
            </a:r>
            <a:r>
              <a:rPr lang="en-IE" kern="0" dirty="0">
                <a:effectLst/>
                <a:latin typeface="Arial" panose="020B0604020202020204" pitchFamily="34" charset="0"/>
                <a:ea typeface="Times New Roman" panose="02020603050405020304" pitchFamily="18" charset="0"/>
              </a:rPr>
              <a:t>Vocal</a:t>
            </a:r>
            <a:r>
              <a:rPr lang="en-IE" sz="1800" kern="0" dirty="0">
                <a:effectLst/>
                <a:latin typeface="Arial" panose="020B0604020202020204" pitchFamily="34" charset="0"/>
                <a:ea typeface="Times New Roman" panose="02020603050405020304" pitchFamily="18" charset="0"/>
              </a:rPr>
              <a:t> Score (8/10/15)</a:t>
            </a:r>
            <a:r>
              <a:rPr lang="en-IE" dirty="0">
                <a:effectLst/>
              </a:rPr>
              <a:t> </a:t>
            </a:r>
            <a:endParaRPr lang="en-US" dirty="0"/>
          </a:p>
        </p:txBody>
      </p:sp>
      <p:pic>
        <p:nvPicPr>
          <p:cNvPr id="13" name="Helpless.wav">
            <a:hlinkClick r:id="" action="ppaction://media"/>
            <a:extLst>
              <a:ext uri="{FF2B5EF4-FFF2-40B4-BE49-F238E27FC236}">
                <a16:creationId xmlns:a16="http://schemas.microsoft.com/office/drawing/2014/main" id="{F7C63863-05E3-6E90-C646-089C2DF8A15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2078" y="1917110"/>
            <a:ext cx="812800" cy="812800"/>
          </a:xfrm>
          <a:prstGeom prst="rect">
            <a:avLst/>
          </a:prstGeom>
        </p:spPr>
      </p:pic>
      <p:sp>
        <p:nvSpPr>
          <p:cNvPr id="14" name="TextBox 13">
            <a:extLst>
              <a:ext uri="{FF2B5EF4-FFF2-40B4-BE49-F238E27FC236}">
                <a16:creationId xmlns:a16="http://schemas.microsoft.com/office/drawing/2014/main" id="{F9D96C13-8E8D-71B9-8924-EB990BD0F76F}"/>
              </a:ext>
            </a:extLst>
          </p:cNvPr>
          <p:cNvSpPr txBox="1"/>
          <p:nvPr/>
        </p:nvSpPr>
        <p:spPr>
          <a:xfrm>
            <a:off x="2347784" y="6199814"/>
            <a:ext cx="4100353" cy="369332"/>
          </a:xfrm>
          <a:prstGeom prst="rect">
            <a:avLst/>
          </a:prstGeom>
          <a:noFill/>
        </p:spPr>
        <p:txBody>
          <a:bodyPr wrap="none" rtlCol="0">
            <a:spAutoFit/>
          </a:bodyPr>
          <a:lstStyle/>
          <a:p>
            <a:r>
              <a:rPr lang="en-US" dirty="0"/>
              <a:t>STYLE: Blends hip-hop, R&amp;B, jazz, soul, MT</a:t>
            </a:r>
          </a:p>
        </p:txBody>
      </p:sp>
    </p:spTree>
    <p:extLst>
      <p:ext uri="{BB962C8B-B14F-4D97-AF65-F5344CB8AC3E}">
        <p14:creationId xmlns:p14="http://schemas.microsoft.com/office/powerpoint/2010/main" val="14303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3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81117D-6810-3164-B994-99BDCD771308}"/>
              </a:ext>
            </a:extLst>
          </p:cNvPr>
          <p:cNvSpPr txBox="1"/>
          <p:nvPr/>
        </p:nvSpPr>
        <p:spPr>
          <a:xfrm>
            <a:off x="1052623" y="2249636"/>
            <a:ext cx="10579396" cy="1569660"/>
          </a:xfrm>
          <a:prstGeom prst="rect">
            <a:avLst/>
          </a:prstGeom>
          <a:noFill/>
        </p:spPr>
        <p:txBody>
          <a:bodyPr wrap="square">
            <a:spAutoFit/>
          </a:bodyPr>
          <a:lstStyle/>
          <a:p>
            <a:r>
              <a:rPr lang="en-IE" sz="2400" i="1" kern="0" dirty="0" err="1">
                <a:effectLst/>
                <a:latin typeface="Arial" panose="020B0604020202020204" pitchFamily="34" charset="0"/>
                <a:ea typeface="Times New Roman" panose="02020603050405020304" pitchFamily="18" charset="0"/>
              </a:rPr>
              <a:t>Werktreue</a:t>
            </a:r>
            <a:r>
              <a:rPr lang="en-IE" sz="2400" i="1" kern="0" dirty="0">
                <a:effectLst/>
                <a:latin typeface="Arial" panose="020B0604020202020204" pitchFamily="34" charset="0"/>
                <a:ea typeface="Times New Roman" panose="02020603050405020304" pitchFamily="18" charset="0"/>
              </a:rPr>
              <a:t>, </a:t>
            </a:r>
            <a:r>
              <a:rPr lang="en-IE" sz="2400" kern="0" dirty="0">
                <a:effectLst/>
                <a:latin typeface="Arial" panose="020B0604020202020204" pitchFamily="34" charset="0"/>
                <a:ea typeface="Times New Roman" panose="02020603050405020304" pitchFamily="18" charset="0"/>
              </a:rPr>
              <a:t>which is a German word meaning ‘faithfulness to the work’, attends to the shift that happened in the eighteenth and nineteenth centuries in</a:t>
            </a:r>
            <a:r>
              <a:rPr lang="en-IE" sz="2400" dirty="0"/>
              <a:t> Western Classical music resulting in a reverence towards musical scores as perfected works. </a:t>
            </a:r>
            <a:r>
              <a:rPr lang="en-IE" sz="2400" kern="0" dirty="0">
                <a:effectLst/>
                <a:latin typeface="Arial" panose="020B0604020202020204" pitchFamily="34" charset="0"/>
                <a:ea typeface="Times New Roman" panose="02020603050405020304" pitchFamily="18" charset="0"/>
              </a:rPr>
              <a:t> (Ayerst, 2024; </a:t>
            </a:r>
            <a:r>
              <a:rPr lang="en-IE" sz="2400" kern="0" dirty="0" err="1">
                <a:effectLst/>
                <a:latin typeface="Arial" panose="020B0604020202020204" pitchFamily="34" charset="0"/>
                <a:ea typeface="Times New Roman" panose="02020603050405020304" pitchFamily="18" charset="0"/>
              </a:rPr>
              <a:t>Goehr</a:t>
            </a:r>
            <a:r>
              <a:rPr lang="en-IE" sz="2400" kern="0" dirty="0">
                <a:latin typeface="Arial" panose="020B0604020202020204" pitchFamily="34" charset="0"/>
                <a:ea typeface="Times New Roman" panose="02020603050405020304" pitchFamily="18" charset="0"/>
              </a:rPr>
              <a:t>, 2007)</a:t>
            </a:r>
            <a:endParaRPr lang="en-US" sz="2400" dirty="0"/>
          </a:p>
        </p:txBody>
      </p:sp>
      <p:sp>
        <p:nvSpPr>
          <p:cNvPr id="6" name="TextBox 5">
            <a:extLst>
              <a:ext uri="{FF2B5EF4-FFF2-40B4-BE49-F238E27FC236}">
                <a16:creationId xmlns:a16="http://schemas.microsoft.com/office/drawing/2014/main" id="{3E32D8CD-59C3-1340-77FB-4069116A1783}"/>
              </a:ext>
            </a:extLst>
          </p:cNvPr>
          <p:cNvSpPr txBox="1"/>
          <p:nvPr/>
        </p:nvSpPr>
        <p:spPr>
          <a:xfrm>
            <a:off x="928576" y="4465675"/>
            <a:ext cx="10334847" cy="1200329"/>
          </a:xfrm>
          <a:prstGeom prst="rect">
            <a:avLst/>
          </a:prstGeom>
          <a:noFill/>
        </p:spPr>
        <p:txBody>
          <a:bodyPr wrap="square" rtlCol="0">
            <a:spAutoFit/>
          </a:bodyPr>
          <a:lstStyle/>
          <a:p>
            <a:r>
              <a:rPr lang="en-IE" sz="2400" dirty="0"/>
              <a:t>Concurrent with the move to </a:t>
            </a:r>
            <a:r>
              <a:rPr lang="en-IE" sz="2400" i="1" dirty="0" err="1"/>
              <a:t>Werktreue</a:t>
            </a:r>
            <a:r>
              <a:rPr lang="en-IE" sz="2400" i="1" dirty="0"/>
              <a:t>, </a:t>
            </a:r>
            <a:r>
              <a:rPr lang="en-IE" sz="2400" dirty="0"/>
              <a:t>there was a shift from improvisatory to notated cadenzas, with nineteenth-century performers increasingly falling back on pre-composed cadenzas, which included their own compositions (</a:t>
            </a:r>
            <a:r>
              <a:rPr lang="en-IE" sz="2400" dirty="0" err="1"/>
              <a:t>Leitmeir</a:t>
            </a:r>
            <a:r>
              <a:rPr lang="en-IE" sz="2400" dirty="0"/>
              <a:t>, 2024).</a:t>
            </a:r>
            <a:endParaRPr lang="en-US" sz="2400" dirty="0"/>
          </a:p>
        </p:txBody>
      </p:sp>
      <p:pic>
        <p:nvPicPr>
          <p:cNvPr id="9" name="Picture 8">
            <a:extLst>
              <a:ext uri="{FF2B5EF4-FFF2-40B4-BE49-F238E27FC236}">
                <a16:creationId xmlns:a16="http://schemas.microsoft.com/office/drawing/2014/main" id="{88B29F40-7059-3412-F0B5-41E85D9F0944}"/>
              </a:ext>
            </a:extLst>
          </p:cNvPr>
          <p:cNvPicPr>
            <a:picLocks noChangeAspect="1"/>
          </p:cNvPicPr>
          <p:nvPr/>
        </p:nvPicPr>
        <p:blipFill>
          <a:blip r:embed="rId2"/>
          <a:stretch>
            <a:fillRect/>
          </a:stretch>
        </p:blipFill>
        <p:spPr>
          <a:xfrm>
            <a:off x="397147" y="555035"/>
            <a:ext cx="11548762" cy="1296625"/>
          </a:xfrm>
          <a:prstGeom prst="rect">
            <a:avLst/>
          </a:prstGeom>
        </p:spPr>
      </p:pic>
    </p:spTree>
    <p:extLst>
      <p:ext uri="{BB962C8B-B14F-4D97-AF65-F5344CB8AC3E}">
        <p14:creationId xmlns:p14="http://schemas.microsoft.com/office/powerpoint/2010/main" val="1045982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0224D-C2BF-3640-E292-00621415FF95}"/>
              </a:ext>
            </a:extLst>
          </p:cNvPr>
          <p:cNvSpPr>
            <a:spLocks noGrp="1"/>
          </p:cNvSpPr>
          <p:nvPr>
            <p:ph type="title"/>
          </p:nvPr>
        </p:nvSpPr>
        <p:spPr>
          <a:xfrm>
            <a:off x="0" y="-35557"/>
            <a:ext cx="12192000" cy="1188720"/>
          </a:xfrm>
          <a:solidFill>
            <a:srgbClr val="3E53A5"/>
          </a:solidFill>
        </p:spPr>
        <p:txBody>
          <a:bodyPr/>
          <a:lstStyle/>
          <a:p>
            <a:r>
              <a:rPr lang="en-US" dirty="0"/>
              <a:t>COLORED WOMAN</a:t>
            </a:r>
          </a:p>
        </p:txBody>
      </p:sp>
      <p:sp>
        <p:nvSpPr>
          <p:cNvPr id="5" name="Rectangle 5">
            <a:extLst>
              <a:ext uri="{FF2B5EF4-FFF2-40B4-BE49-F238E27FC236}">
                <a16:creationId xmlns:a16="http://schemas.microsoft.com/office/drawing/2014/main" id="{CD94FDB1-7D6B-9A77-B54E-8122AEF071D6}"/>
              </a:ext>
            </a:extLst>
          </p:cNvPr>
          <p:cNvSpPr>
            <a:spLocks noChangeArrowheads="1"/>
          </p:cNvSpPr>
          <p:nvPr/>
        </p:nvSpPr>
        <p:spPr bwMode="auto">
          <a:xfrm>
            <a:off x="2231136" y="138223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2" name="Picture 1" descr="A sheet music with notes&#10;&#10;AI-generated content may be incorrect.">
            <a:extLst>
              <a:ext uri="{FF2B5EF4-FFF2-40B4-BE49-F238E27FC236}">
                <a16:creationId xmlns:a16="http://schemas.microsoft.com/office/drawing/2014/main" id="{0DDEBFE4-67A1-4C1E-FFE1-3A2F27139A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58945"/>
          <a:stretch>
            <a:fillRect/>
          </a:stretch>
        </p:blipFill>
        <p:spPr bwMode="auto">
          <a:xfrm>
            <a:off x="2834548" y="1744245"/>
            <a:ext cx="8851900" cy="1334654"/>
          </a:xfrm>
          <a:prstGeom prst="rect">
            <a:avLst/>
          </a:prstGeom>
          <a:noFill/>
          <a:ln>
            <a:solidFill>
              <a:srgbClr val="204283"/>
            </a:solidFill>
          </a:ln>
          <a:extLst>
            <a:ext uri="{909E8E84-426E-40DD-AFC4-6F175D3DCCD1}">
              <a14:hiddenFill xmlns:a14="http://schemas.microsoft.com/office/drawing/2010/main">
                <a:solidFill>
                  <a:srgbClr val="FFFFFF"/>
                </a:solidFill>
              </a14:hiddenFill>
            </a:ext>
          </a:extLst>
        </p:spPr>
      </p:pic>
      <p:sp>
        <p:nvSpPr>
          <p:cNvPr id="6" name="Rectangle 6">
            <a:extLst>
              <a:ext uri="{FF2B5EF4-FFF2-40B4-BE49-F238E27FC236}">
                <a16:creationId xmlns:a16="http://schemas.microsoft.com/office/drawing/2014/main" id="{7F76CCCC-B940-490A-113B-048E1CC61D4C}"/>
              </a:ext>
            </a:extLst>
          </p:cNvPr>
          <p:cNvSpPr>
            <a:spLocks noChangeArrowheads="1"/>
          </p:cNvSpPr>
          <p:nvPr/>
        </p:nvSpPr>
        <p:spPr bwMode="auto">
          <a:xfrm>
            <a:off x="2834548" y="3181992"/>
            <a:ext cx="63146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Colored Woman</a:t>
            </a:r>
            <a:r>
              <a:rPr kumimoji="0" lang="en-US" altLang="en-US"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bar 42-43, Memphis Vocal Score (8/19/09)</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7" name="Rectangle 8">
            <a:extLst>
              <a:ext uri="{FF2B5EF4-FFF2-40B4-BE49-F238E27FC236}">
                <a16:creationId xmlns:a16="http://schemas.microsoft.com/office/drawing/2014/main" id="{0837F2CE-483F-B507-0A07-90BCB2D7359F}"/>
              </a:ext>
            </a:extLst>
          </p:cNvPr>
          <p:cNvSpPr>
            <a:spLocks noChangeArrowheads="1"/>
          </p:cNvSpPr>
          <p:nvPr/>
        </p:nvSpPr>
        <p:spPr bwMode="auto">
          <a:xfrm>
            <a:off x="2231136" y="386268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5" name="Picture 1" descr="A sheet music with notes&#10;&#10;AI-generated content may be incorrect.">
            <a:extLst>
              <a:ext uri="{FF2B5EF4-FFF2-40B4-BE49-F238E27FC236}">
                <a16:creationId xmlns:a16="http://schemas.microsoft.com/office/drawing/2014/main" id="{BD8560C4-EF5F-4F00-6748-8463957B61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22" r="-122" b="59302"/>
          <a:stretch>
            <a:fillRect/>
          </a:stretch>
        </p:blipFill>
        <p:spPr bwMode="auto">
          <a:xfrm>
            <a:off x="2834548" y="4011452"/>
            <a:ext cx="8851900" cy="1295400"/>
          </a:xfrm>
          <a:prstGeom prst="rect">
            <a:avLst/>
          </a:prstGeom>
          <a:noFill/>
          <a:ln>
            <a:solidFill>
              <a:srgbClr val="204283"/>
            </a:solidFill>
          </a:ln>
          <a:extLst>
            <a:ext uri="{909E8E84-426E-40DD-AFC4-6F175D3DCCD1}">
              <a14:hiddenFill xmlns:a14="http://schemas.microsoft.com/office/drawing/2010/main">
                <a:solidFill>
                  <a:srgbClr val="FFFFFF"/>
                </a:solidFill>
              </a14:hiddenFill>
            </a:ext>
          </a:extLst>
        </p:spPr>
      </p:pic>
      <p:sp>
        <p:nvSpPr>
          <p:cNvPr id="8" name="Rectangle 9">
            <a:extLst>
              <a:ext uri="{FF2B5EF4-FFF2-40B4-BE49-F238E27FC236}">
                <a16:creationId xmlns:a16="http://schemas.microsoft.com/office/drawing/2014/main" id="{EE853928-C68C-90E1-D5D0-C20453512EC6}"/>
              </a:ext>
            </a:extLst>
          </p:cNvPr>
          <p:cNvSpPr>
            <a:spLocks noChangeArrowheads="1"/>
          </p:cNvSpPr>
          <p:nvPr/>
        </p:nvSpPr>
        <p:spPr bwMode="auto">
          <a:xfrm>
            <a:off x="2783935" y="5102152"/>
            <a:ext cx="631461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Colored Woman</a:t>
            </a:r>
            <a:r>
              <a:rPr kumimoji="0" lang="en-US" altLang="en-US"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bar 46-47, Memphis Vocal Score (8/19/09)</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34EF558B-21C3-B616-7AAD-BAC643F2E616}"/>
              </a:ext>
            </a:extLst>
          </p:cNvPr>
          <p:cNvPicPr>
            <a:picLocks noChangeAspect="1"/>
          </p:cNvPicPr>
          <p:nvPr/>
        </p:nvPicPr>
        <p:blipFill>
          <a:blip r:embed="rId8"/>
          <a:stretch>
            <a:fillRect/>
          </a:stretch>
        </p:blipFill>
        <p:spPr>
          <a:xfrm>
            <a:off x="153720" y="4319886"/>
            <a:ext cx="2398958" cy="2389362"/>
          </a:xfrm>
          <a:prstGeom prst="rect">
            <a:avLst/>
          </a:prstGeom>
        </p:spPr>
      </p:pic>
      <p:sp>
        <p:nvSpPr>
          <p:cNvPr id="11" name="TextBox 10">
            <a:extLst>
              <a:ext uri="{FF2B5EF4-FFF2-40B4-BE49-F238E27FC236}">
                <a16:creationId xmlns:a16="http://schemas.microsoft.com/office/drawing/2014/main" id="{0A597BB8-CFCB-5B11-7530-9EAEAC268DB2}"/>
              </a:ext>
            </a:extLst>
          </p:cNvPr>
          <p:cNvSpPr txBox="1"/>
          <p:nvPr/>
        </p:nvSpPr>
        <p:spPr>
          <a:xfrm>
            <a:off x="153720" y="2649128"/>
            <a:ext cx="7106778" cy="1200329"/>
          </a:xfrm>
          <a:prstGeom prst="rect">
            <a:avLst/>
          </a:prstGeom>
          <a:noFill/>
        </p:spPr>
        <p:txBody>
          <a:bodyPr wrap="square">
            <a:spAutoFit/>
          </a:bodyPr>
          <a:lstStyle/>
          <a:p>
            <a:pPr>
              <a:buNone/>
            </a:pPr>
            <a:r>
              <a:rPr lang="en-IE"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London Cast </a:t>
            </a:r>
          </a:p>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Recording 2015, </a:t>
            </a:r>
          </a:p>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Beverly Knight:</a:t>
            </a:r>
          </a:p>
        </p:txBody>
      </p:sp>
      <p:sp>
        <p:nvSpPr>
          <p:cNvPr id="13" name="TextBox 12">
            <a:extLst>
              <a:ext uri="{FF2B5EF4-FFF2-40B4-BE49-F238E27FC236}">
                <a16:creationId xmlns:a16="http://schemas.microsoft.com/office/drawing/2014/main" id="{2CA4384A-1730-CDDF-F14D-5EEF84AD073E}"/>
              </a:ext>
            </a:extLst>
          </p:cNvPr>
          <p:cNvSpPr txBox="1"/>
          <p:nvPr/>
        </p:nvSpPr>
        <p:spPr>
          <a:xfrm>
            <a:off x="103107" y="3849457"/>
            <a:ext cx="2500184" cy="369332"/>
          </a:xfrm>
          <a:prstGeom prst="rect">
            <a:avLst/>
          </a:prstGeom>
          <a:noFill/>
        </p:spPr>
        <p:txBody>
          <a:bodyPr wrap="square">
            <a:spAutoFit/>
          </a:bodyPr>
          <a:lstStyle/>
          <a:p>
            <a:pPr>
              <a:buNone/>
            </a:pPr>
            <a:r>
              <a:rPr lang="en-IE"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2:20-2:35]</a:t>
            </a:r>
          </a:p>
        </p:txBody>
      </p:sp>
      <p:pic>
        <p:nvPicPr>
          <p:cNvPr id="14" name="Colored Woman clip 1.wav">
            <a:hlinkClick r:id="" action="ppaction://media"/>
            <a:extLst>
              <a:ext uri="{FF2B5EF4-FFF2-40B4-BE49-F238E27FC236}">
                <a16:creationId xmlns:a16="http://schemas.microsoft.com/office/drawing/2014/main" id="{40EB17F0-9EC7-E536-CF83-F920C357481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3720" y="1299966"/>
            <a:ext cx="812800" cy="812800"/>
          </a:xfrm>
          <a:prstGeom prst="rect">
            <a:avLst/>
          </a:prstGeom>
        </p:spPr>
      </p:pic>
      <p:pic>
        <p:nvPicPr>
          <p:cNvPr id="15" name="Colored Woman clip 2.wav">
            <a:hlinkClick r:id="" action="ppaction://media"/>
            <a:extLst>
              <a:ext uri="{FF2B5EF4-FFF2-40B4-BE49-F238E27FC236}">
                <a16:creationId xmlns:a16="http://schemas.microsoft.com/office/drawing/2014/main" id="{9FC445D5-4502-04F7-BF45-C3497FFFFC43}"/>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99152" y="2174015"/>
            <a:ext cx="812800" cy="812800"/>
          </a:xfrm>
          <a:prstGeom prst="rect">
            <a:avLst/>
          </a:prstGeom>
        </p:spPr>
      </p:pic>
      <p:sp>
        <p:nvSpPr>
          <p:cNvPr id="16" name="TextBox 15">
            <a:extLst>
              <a:ext uri="{FF2B5EF4-FFF2-40B4-BE49-F238E27FC236}">
                <a16:creationId xmlns:a16="http://schemas.microsoft.com/office/drawing/2014/main" id="{94D44054-AC96-14FF-C988-8B40B2DA1E59}"/>
              </a:ext>
            </a:extLst>
          </p:cNvPr>
          <p:cNvSpPr txBox="1"/>
          <p:nvPr/>
        </p:nvSpPr>
        <p:spPr>
          <a:xfrm>
            <a:off x="2783935" y="6158473"/>
            <a:ext cx="3604833" cy="369332"/>
          </a:xfrm>
          <a:prstGeom prst="rect">
            <a:avLst/>
          </a:prstGeom>
          <a:noFill/>
        </p:spPr>
        <p:txBody>
          <a:bodyPr wrap="none" rtlCol="0">
            <a:spAutoFit/>
          </a:bodyPr>
          <a:lstStyle/>
          <a:p>
            <a:r>
              <a:rPr lang="en-US" dirty="0"/>
              <a:t>STYLE: R&amp;B, gospel &amp; rock-and-roll </a:t>
            </a:r>
          </a:p>
        </p:txBody>
      </p:sp>
    </p:spTree>
    <p:extLst>
      <p:ext uri="{BB962C8B-B14F-4D97-AF65-F5344CB8AC3E}">
        <p14:creationId xmlns:p14="http://schemas.microsoft.com/office/powerpoint/2010/main" val="529066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44"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916"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4"/>
                </p:tgtEl>
              </p:cMediaNode>
            </p:audio>
            <p:audio>
              <p:cMediaNode vol="80000">
                <p:cTn id="12" fill="hold" display="0">
                  <p:stCondLst>
                    <p:cond delay="indefinite"/>
                  </p:stCondLst>
                  <p:endCondLst>
                    <p:cond evt="onStopAudio" delay="0">
                      <p:tgtEl>
                        <p:sldTgt/>
                      </p:tgtEl>
                    </p:cond>
                  </p:endCondLst>
                </p:cTn>
                <p:tgtEl>
                  <p:spTgt spid="1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84F5D-9398-2554-0F5A-FB35CB465A69}"/>
              </a:ext>
            </a:extLst>
          </p:cNvPr>
          <p:cNvSpPr>
            <a:spLocks noGrp="1"/>
          </p:cNvSpPr>
          <p:nvPr>
            <p:ph type="title"/>
          </p:nvPr>
        </p:nvSpPr>
        <p:spPr>
          <a:xfrm>
            <a:off x="1600200" y="5096596"/>
            <a:ext cx="8991600" cy="1264762"/>
          </a:xfrm>
          <a:prstGeom prst="ellipse">
            <a:avLst/>
          </a:prstGeom>
        </p:spPr>
        <p:txBody>
          <a:bodyPr vert="horz" lIns="274320" tIns="182880" rIns="274320" bIns="182880" rtlCol="0" anchor="ctr" anchorCtr="1">
            <a:normAutofit/>
          </a:bodyPr>
          <a:lstStyle/>
          <a:p>
            <a:r>
              <a:rPr lang="en-US" sz="1800"/>
              <a:t>SCOREs WITH Performance DIRECTIONS for </a:t>
            </a:r>
            <a:r>
              <a:rPr lang="en-US" sz="1800" i="1"/>
              <a:t>ad lib / riff</a:t>
            </a:r>
            <a:endParaRPr lang="en-US" sz="1800"/>
          </a:p>
        </p:txBody>
      </p:sp>
      <p:graphicFrame>
        <p:nvGraphicFramePr>
          <p:cNvPr id="4" name="Table 3">
            <a:extLst>
              <a:ext uri="{FF2B5EF4-FFF2-40B4-BE49-F238E27FC236}">
                <a16:creationId xmlns:a16="http://schemas.microsoft.com/office/drawing/2014/main" id="{D31C8DD0-36C1-B353-05B3-FE727F05CE0A}"/>
              </a:ext>
            </a:extLst>
          </p:cNvPr>
          <p:cNvGraphicFramePr>
            <a:graphicFrameLocks noGrp="1"/>
          </p:cNvGraphicFramePr>
          <p:nvPr>
            <p:extLst>
              <p:ext uri="{D42A27DB-BD31-4B8C-83A1-F6EECF244321}">
                <p14:modId xmlns:p14="http://schemas.microsoft.com/office/powerpoint/2010/main" val="844084856"/>
              </p:ext>
            </p:extLst>
          </p:nvPr>
        </p:nvGraphicFramePr>
        <p:xfrm>
          <a:off x="125186" y="70327"/>
          <a:ext cx="11941628" cy="4848182"/>
        </p:xfrm>
        <a:graphic>
          <a:graphicData uri="http://schemas.openxmlformats.org/drawingml/2006/table">
            <a:tbl>
              <a:tblPr firstRow="1" firstCol="1" bandRow="1">
                <a:tableStyleId>{72833802-FEF1-4C79-8D5D-14CF1EAF98D9}</a:tableStyleId>
              </a:tblPr>
              <a:tblGrid>
                <a:gridCol w="979071">
                  <a:extLst>
                    <a:ext uri="{9D8B030D-6E8A-4147-A177-3AD203B41FA5}">
                      <a16:colId xmlns:a16="http://schemas.microsoft.com/office/drawing/2014/main" val="3546863984"/>
                    </a:ext>
                  </a:extLst>
                </a:gridCol>
                <a:gridCol w="1179190">
                  <a:extLst>
                    <a:ext uri="{9D8B030D-6E8A-4147-A177-3AD203B41FA5}">
                      <a16:colId xmlns:a16="http://schemas.microsoft.com/office/drawing/2014/main" val="2060905611"/>
                    </a:ext>
                  </a:extLst>
                </a:gridCol>
                <a:gridCol w="394439">
                  <a:extLst>
                    <a:ext uri="{9D8B030D-6E8A-4147-A177-3AD203B41FA5}">
                      <a16:colId xmlns:a16="http://schemas.microsoft.com/office/drawing/2014/main" val="2657684660"/>
                    </a:ext>
                  </a:extLst>
                </a:gridCol>
                <a:gridCol w="2585025">
                  <a:extLst>
                    <a:ext uri="{9D8B030D-6E8A-4147-A177-3AD203B41FA5}">
                      <a16:colId xmlns:a16="http://schemas.microsoft.com/office/drawing/2014/main" val="2236017124"/>
                    </a:ext>
                  </a:extLst>
                </a:gridCol>
                <a:gridCol w="1927365">
                  <a:extLst>
                    <a:ext uri="{9D8B030D-6E8A-4147-A177-3AD203B41FA5}">
                      <a16:colId xmlns:a16="http://schemas.microsoft.com/office/drawing/2014/main" val="2408730166"/>
                    </a:ext>
                  </a:extLst>
                </a:gridCol>
                <a:gridCol w="1869448">
                  <a:extLst>
                    <a:ext uri="{9D8B030D-6E8A-4147-A177-3AD203B41FA5}">
                      <a16:colId xmlns:a16="http://schemas.microsoft.com/office/drawing/2014/main" val="3733504625"/>
                    </a:ext>
                  </a:extLst>
                </a:gridCol>
                <a:gridCol w="3007090">
                  <a:extLst>
                    <a:ext uri="{9D8B030D-6E8A-4147-A177-3AD203B41FA5}">
                      <a16:colId xmlns:a16="http://schemas.microsoft.com/office/drawing/2014/main" val="3138426862"/>
                    </a:ext>
                  </a:extLst>
                </a:gridCol>
              </a:tblGrid>
              <a:tr h="174737">
                <a:tc>
                  <a:txBody>
                    <a:bodyPr/>
                    <a:lstStyle/>
                    <a:p>
                      <a:pPr>
                        <a:buNone/>
                      </a:pPr>
                      <a:r>
                        <a:rPr lang="en-IE" sz="1000" kern="100">
                          <a:effectLst/>
                        </a:rPr>
                        <a:t>SONG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MUSICAL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Year </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Cast Recordings</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Score type(s)</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Riff type / mention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Cast recording ---&gt; score comparison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1409119495"/>
                  </a:ext>
                </a:extLst>
              </a:tr>
              <a:tr h="315652">
                <a:tc>
                  <a:txBody>
                    <a:bodyPr/>
                    <a:lstStyle/>
                    <a:p>
                      <a:pPr>
                        <a:buNone/>
                      </a:pPr>
                      <a:r>
                        <a:rPr lang="en-IE" sz="1000" kern="100">
                          <a:effectLst/>
                        </a:rPr>
                        <a:t>On the Right Track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Pippin</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1972 &amp; 2013</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New Broadway Cast Recording 2013 &amp; Original Broadway Cast Recording</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2013 Piano/ Vocal score &amp; Original Piano/ Conductor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i="1" kern="100" dirty="0">
                          <a:effectLst/>
                        </a:rPr>
                        <a:t>ad lib </a:t>
                      </a:r>
                      <a:r>
                        <a:rPr lang="en-IE" sz="1000" i="0" kern="100" dirty="0">
                          <a:effectLst/>
                        </a:rPr>
                        <a:t>&amp; notated in score</a:t>
                      </a:r>
                      <a:endParaRPr lang="en-IE" sz="1000" i="1"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Performer ad libs as indicated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3052888821"/>
                  </a:ext>
                </a:extLst>
              </a:tr>
              <a:tr h="284348">
                <a:tc>
                  <a:txBody>
                    <a:bodyPr/>
                    <a:lstStyle/>
                    <a:p>
                      <a:pPr>
                        <a:buNone/>
                      </a:pPr>
                      <a:r>
                        <a:rPr lang="en-IE" sz="1000" kern="100">
                          <a:effectLst/>
                        </a:rPr>
                        <a:t>When You're Home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In the Heights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2008</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Original Broadway Cast Recording 2008</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Piano/Vocal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i="1" kern="100" dirty="0">
                          <a:effectLst/>
                        </a:rPr>
                        <a:t>ad lib </a:t>
                      </a:r>
                      <a:r>
                        <a:rPr lang="en-IE" sz="1000" kern="100" dirty="0">
                          <a:effectLst/>
                        </a:rPr>
                        <a:t>&amp; notated in score </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Performer ad libs as indicated + written riffs closely adhered to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3750806627"/>
                  </a:ext>
                </a:extLst>
              </a:tr>
              <a:tr h="284348">
                <a:tc>
                  <a:txBody>
                    <a:bodyPr/>
                    <a:lstStyle/>
                    <a:p>
                      <a:pPr>
                        <a:buNone/>
                      </a:pPr>
                      <a:r>
                        <a:rPr lang="en-IE" sz="1000" kern="100">
                          <a:effectLst/>
                        </a:rPr>
                        <a:t>Move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Dreamgirls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1981</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Original Broadway Cast Recording 1981</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 Piano Conductor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ad lib + slash notation (no suggested)</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Performer ad libs as indicated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630430185"/>
                  </a:ext>
                </a:extLst>
              </a:tr>
              <a:tr h="284348">
                <a:tc>
                  <a:txBody>
                    <a:bodyPr/>
                    <a:lstStyle/>
                    <a:p>
                      <a:pPr>
                        <a:buNone/>
                      </a:pPr>
                      <a:r>
                        <a:rPr lang="en-IE" sz="1000" kern="100">
                          <a:effectLst/>
                        </a:rPr>
                        <a:t>New Money</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The Great Gatsby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2024</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2024</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Published Music Notes</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ad lib + slash notation (no suggested)</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Performer ad libs as indicated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413898314"/>
                  </a:ext>
                </a:extLst>
              </a:tr>
              <a:tr h="284348">
                <a:tc>
                  <a:txBody>
                    <a:bodyPr/>
                    <a:lstStyle/>
                    <a:p>
                      <a:pPr>
                        <a:buNone/>
                      </a:pPr>
                      <a:r>
                        <a:rPr lang="en-IE" sz="1000" kern="100">
                          <a:effectLst/>
                        </a:rPr>
                        <a:t>First Date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That's Why You Love Me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2013</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2013</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i="1" kern="100" dirty="0">
                          <a:effectLst/>
                        </a:rPr>
                        <a:t>Piano /Vocal score </a:t>
                      </a:r>
                      <a:endParaRPr lang="en-IE" sz="1000" i="1"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i="1" kern="100" dirty="0">
                          <a:effectLst/>
                        </a:rPr>
                        <a:t>ad lib riff</a:t>
                      </a:r>
                      <a:endParaRPr lang="en-IE" sz="1000" i="1"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Performed as written on OBC recording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3258657933"/>
                  </a:ext>
                </a:extLst>
              </a:tr>
              <a:tr h="426522">
                <a:tc>
                  <a:txBody>
                    <a:bodyPr/>
                    <a:lstStyle/>
                    <a:p>
                      <a:pPr>
                        <a:buNone/>
                      </a:pPr>
                      <a:r>
                        <a:rPr lang="en-IE" sz="1000" kern="100">
                          <a:effectLst/>
                        </a:rPr>
                        <a:t>Candy Store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Heathers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2015</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Orignal West End Cast Recording 2019 &amp; World Premiere Cast Recording 2014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Piano /Vocal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ad lib riffing, ad lib vocal pyro + notated in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Performer ad libs as indicated on Original WEC recording + OBC same as Piano/Vocal  (recording pre-dates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4136769069"/>
                  </a:ext>
                </a:extLst>
              </a:tr>
              <a:tr h="174737">
                <a:tc>
                  <a:txBody>
                    <a:bodyPr/>
                    <a:lstStyle/>
                    <a:p>
                      <a:pPr>
                        <a:buNone/>
                      </a:pPr>
                      <a:r>
                        <a:rPr lang="en-IE" sz="1000" kern="100">
                          <a:effectLst/>
                        </a:rPr>
                        <a:t>First Date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The Awkward Pause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2013</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2013</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Piano /Vocal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Performed similarly to what is written on OBC recording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787553179"/>
                  </a:ext>
                </a:extLst>
              </a:tr>
              <a:tr h="174737">
                <a:tc>
                  <a:txBody>
                    <a:bodyPr/>
                    <a:lstStyle/>
                    <a:p>
                      <a:pPr>
                        <a:buNone/>
                      </a:pPr>
                      <a:r>
                        <a:rPr lang="en-IE" sz="1000" kern="100">
                          <a:effectLst/>
                        </a:rPr>
                        <a:t>A Joyful Noise</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Bat Boy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2001</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Off-Broadway Cast Recording</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Piano-Conductor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Features a mix of performed as written and ad libs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931469122"/>
                  </a:ext>
                </a:extLst>
              </a:tr>
              <a:tr h="174737">
                <a:tc>
                  <a:txBody>
                    <a:bodyPr/>
                    <a:lstStyle/>
                    <a:p>
                      <a:pPr>
                        <a:buNone/>
                      </a:pPr>
                      <a:r>
                        <a:rPr lang="en-IE" sz="1000" kern="100">
                          <a:effectLst/>
                        </a:rPr>
                        <a:t>Burn</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Hamilton</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2015</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2015</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Hamilton Vocal Selections (Book)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Performed as written on OBC recording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2568078714"/>
                  </a:ext>
                </a:extLst>
              </a:tr>
              <a:tr h="284348">
                <a:tc>
                  <a:txBody>
                    <a:bodyPr/>
                    <a:lstStyle/>
                    <a:p>
                      <a:pPr>
                        <a:buNone/>
                      </a:pPr>
                      <a:r>
                        <a:rPr lang="en-IE" sz="1000" kern="100">
                          <a:effectLst/>
                        </a:rPr>
                        <a:t>Piragua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In the Heights </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2008</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2008</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Piano/Vocal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Performed as written on OBC recording (recording pre-dates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800743380"/>
                  </a:ext>
                </a:extLst>
              </a:tr>
              <a:tr h="315652">
                <a:tc>
                  <a:txBody>
                    <a:bodyPr/>
                    <a:lstStyle/>
                    <a:p>
                      <a:pPr>
                        <a:buNone/>
                      </a:pPr>
                      <a:r>
                        <a:rPr lang="en-IE" sz="1000" kern="100">
                          <a:effectLst/>
                        </a:rPr>
                        <a:t>Glory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Pippin</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dirty="0">
                          <a:effectLst/>
                        </a:rPr>
                        <a:t>1972 &amp; 2013</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New Broadway Cast Recording 2013 &amp; Original Broadway Cast Recording</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2013 Piano/ Vocal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Written riff embellished on NBC recording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683610252"/>
                  </a:ext>
                </a:extLst>
              </a:tr>
              <a:tr h="315652">
                <a:tc>
                  <a:txBody>
                    <a:bodyPr/>
                    <a:lstStyle/>
                    <a:p>
                      <a:pPr>
                        <a:buNone/>
                      </a:pPr>
                      <a:r>
                        <a:rPr lang="en-IE" sz="1000" kern="100">
                          <a:effectLst/>
                        </a:rPr>
                        <a:t>And I Am Telling You</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Dreamgirls </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1981</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1981</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Published PASS &amp; Piano Conductor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in score &amp; ad lib., ad lib. + slash notation, &amp; [cadenza]</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Performed as written (published score) on OBC recording, not written in conductor score</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3677231968"/>
                  </a:ext>
                </a:extLst>
              </a:tr>
              <a:tr h="284348">
                <a:tc>
                  <a:txBody>
                    <a:bodyPr/>
                    <a:lstStyle/>
                    <a:p>
                      <a:pPr>
                        <a:buNone/>
                      </a:pPr>
                      <a:r>
                        <a:rPr lang="en-IE" sz="1000" kern="100">
                          <a:effectLst/>
                        </a:rPr>
                        <a:t>The Schuyler Sisters</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Hamilton</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2015</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2015</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 Piano/ Vocal</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in score &amp; 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Performed as written on OBC recording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803607645"/>
                  </a:ext>
                </a:extLst>
              </a:tr>
              <a:tr h="315652">
                <a:tc>
                  <a:txBody>
                    <a:bodyPr/>
                    <a:lstStyle/>
                    <a:p>
                      <a:pPr>
                        <a:buNone/>
                      </a:pPr>
                      <a:r>
                        <a:rPr lang="en-IE" sz="1000" kern="100">
                          <a:effectLst/>
                        </a:rPr>
                        <a:t>I'm Here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The Color Purple</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2005 &amp; 2015</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Original Broadway Cast Recording 2005 &amp; New Broadway Cast Recording 2016</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Published PASS &amp; Keyboard 1/ Conductor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in score &amp; notated +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Performed as written on OBC recording </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2217754869"/>
                  </a:ext>
                </a:extLst>
              </a:tr>
              <a:tr h="315652">
                <a:tc>
                  <a:txBody>
                    <a:bodyPr/>
                    <a:lstStyle/>
                    <a:p>
                      <a:pPr>
                        <a:buNone/>
                      </a:pPr>
                      <a:r>
                        <a:rPr lang="en-IE" sz="1000" kern="100">
                          <a:effectLst/>
                        </a:rPr>
                        <a:t>Heaven on Their Minds</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Jesus Christ Superstar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a:effectLst/>
                        </a:rPr>
                        <a:t>1971</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Jesus Christ Superstar 1996 London Cast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Vocal Score </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in score + 'soul' ad lib</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 performed as written on London Cast recording </a:t>
                      </a:r>
                      <a:endParaRPr lang="en-IE" sz="1000" kern="10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716060002"/>
                  </a:ext>
                </a:extLst>
              </a:tr>
              <a:tr h="315652">
                <a:tc>
                  <a:txBody>
                    <a:bodyPr/>
                    <a:lstStyle/>
                    <a:p>
                      <a:pPr>
                        <a:buNone/>
                      </a:pPr>
                      <a:r>
                        <a:rPr lang="en-IE" sz="1000" kern="100">
                          <a:effectLst/>
                        </a:rPr>
                        <a:t>One Last Time</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Hamilton</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lgn="l">
                        <a:buNone/>
                      </a:pPr>
                      <a:r>
                        <a:rPr lang="en-IE" sz="1000" kern="100" dirty="0">
                          <a:effectLst/>
                        </a:rPr>
                        <a:t>2015</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Original Broadway Cast Recording 2015</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Hamilton Vocal Selections (Book) &amp; Piano/ Vocal</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a:effectLst/>
                        </a:rPr>
                        <a:t>Notated in score, ad lib to end, riff ad lib. (suggested)</a:t>
                      </a:r>
                      <a:endParaRPr lang="en-IE" sz="1000" kern="100">
                        <a:effectLst/>
                        <a:latin typeface="Times New Roman" panose="02020603050405020304" pitchFamily="18" charset="0"/>
                        <a:ea typeface="Times New Roman" panose="02020603050405020304" pitchFamily="18" charset="0"/>
                      </a:endParaRPr>
                    </a:p>
                  </a:txBody>
                  <a:tcPr marL="2860" marR="2860" marT="0" marB="0"/>
                </a:tc>
                <a:tc>
                  <a:txBody>
                    <a:bodyPr/>
                    <a:lstStyle/>
                    <a:p>
                      <a:pPr>
                        <a:buNone/>
                      </a:pPr>
                      <a:r>
                        <a:rPr lang="en-IE" sz="1000" kern="100" dirty="0">
                          <a:effectLst/>
                        </a:rPr>
                        <a:t>Features a mix of performed as written and ad libs </a:t>
                      </a:r>
                      <a:endParaRPr lang="en-IE" sz="1000" kern="100" dirty="0">
                        <a:effectLst/>
                        <a:latin typeface="Times New Roman" panose="02020603050405020304" pitchFamily="18" charset="0"/>
                        <a:ea typeface="Times New Roman" panose="02020603050405020304" pitchFamily="18" charset="0"/>
                      </a:endParaRPr>
                    </a:p>
                  </a:txBody>
                  <a:tcPr marL="2860" marR="2860" marT="0" marB="0"/>
                </a:tc>
                <a:extLst>
                  <a:ext uri="{0D108BD9-81ED-4DB2-BD59-A6C34878D82A}">
                    <a16:rowId xmlns:a16="http://schemas.microsoft.com/office/drawing/2014/main" val="155273128"/>
                  </a:ext>
                </a:extLst>
              </a:tr>
            </a:tbl>
          </a:graphicData>
        </a:graphic>
      </p:graphicFrame>
      <p:sp>
        <p:nvSpPr>
          <p:cNvPr id="5" name="Rectangle 4">
            <a:extLst>
              <a:ext uri="{FF2B5EF4-FFF2-40B4-BE49-F238E27FC236}">
                <a16:creationId xmlns:a16="http://schemas.microsoft.com/office/drawing/2014/main" id="{BFFF922C-81ED-3381-7EE7-D7EAECBFB757}"/>
              </a:ext>
            </a:extLst>
          </p:cNvPr>
          <p:cNvSpPr/>
          <p:nvPr/>
        </p:nvSpPr>
        <p:spPr>
          <a:xfrm>
            <a:off x="7097487" y="64454"/>
            <a:ext cx="1937656" cy="4848182"/>
          </a:xfrm>
          <a:prstGeom prst="rect">
            <a:avLst/>
          </a:prstGeom>
          <a:noFill/>
          <a:ln w="38100">
            <a:solidFill>
              <a:srgbClr val="E91F28"/>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F02544B7-614B-9C32-DC06-13DD40CCD7B1}"/>
              </a:ext>
            </a:extLst>
          </p:cNvPr>
          <p:cNvSpPr/>
          <p:nvPr/>
        </p:nvSpPr>
        <p:spPr>
          <a:xfrm>
            <a:off x="125186" y="230607"/>
            <a:ext cx="11941628" cy="650940"/>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F718D1F8-EE1B-9D7A-4E2F-AB2DA27BDA39}"/>
              </a:ext>
            </a:extLst>
          </p:cNvPr>
          <p:cNvSpPr/>
          <p:nvPr/>
        </p:nvSpPr>
        <p:spPr>
          <a:xfrm>
            <a:off x="125186" y="1178283"/>
            <a:ext cx="11941628" cy="278727"/>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30F86D44-8E9D-21CB-7FB2-31FBEF1CD714}"/>
              </a:ext>
            </a:extLst>
          </p:cNvPr>
          <p:cNvSpPr/>
          <p:nvPr/>
        </p:nvSpPr>
        <p:spPr>
          <a:xfrm>
            <a:off x="125185" y="2716552"/>
            <a:ext cx="11941627" cy="318050"/>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0" name="Rectangle 9">
            <a:extLst>
              <a:ext uri="{FF2B5EF4-FFF2-40B4-BE49-F238E27FC236}">
                <a16:creationId xmlns:a16="http://schemas.microsoft.com/office/drawing/2014/main" id="{01572B9A-EC48-A319-DAE0-32C3B14CF92F}"/>
              </a:ext>
            </a:extLst>
          </p:cNvPr>
          <p:cNvSpPr/>
          <p:nvPr/>
        </p:nvSpPr>
        <p:spPr>
          <a:xfrm>
            <a:off x="125185" y="4583929"/>
            <a:ext cx="11941627" cy="318050"/>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14009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dissolv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187AC-A585-ECE0-3549-75B737B3273F}"/>
              </a:ext>
            </a:extLst>
          </p:cNvPr>
          <p:cNvSpPr>
            <a:spLocks noGrp="1"/>
          </p:cNvSpPr>
          <p:nvPr>
            <p:ph type="title"/>
          </p:nvPr>
        </p:nvSpPr>
        <p:spPr>
          <a:xfrm>
            <a:off x="965198" y="2490283"/>
            <a:ext cx="5602383" cy="1877437"/>
          </a:xfrm>
        </p:spPr>
        <p:txBody>
          <a:bodyPr vert="horz" lIns="274320" tIns="182880" rIns="274320" bIns="182880" rtlCol="0" anchor="ctr" anchorCtr="1">
            <a:normAutofit/>
          </a:bodyPr>
          <a:lstStyle/>
          <a:p>
            <a:r>
              <a:rPr lang="en-US" sz="2400" kern="1200" cap="all" spc="200" baseline="0" dirty="0">
                <a:solidFill>
                  <a:srgbClr val="262626"/>
                </a:solidFill>
                <a:latin typeface="+mj-lt"/>
                <a:ea typeface="+mj-ea"/>
                <a:cs typeface="+mj-cs"/>
              </a:rPr>
              <a:t>WHAT ARE THE DIFFERENCES, if any, in how you would interpret each of the following score markings </a:t>
            </a:r>
          </a:p>
        </p:txBody>
      </p:sp>
      <p:sp>
        <p:nvSpPr>
          <p:cNvPr id="13" name="Rectangle 12">
            <a:extLst>
              <a:ext uri="{FF2B5EF4-FFF2-40B4-BE49-F238E27FC236}">
                <a16:creationId xmlns:a16="http://schemas.microsoft.com/office/drawing/2014/main" id="{165040EF-32B8-46F3-823C-6BA3A49A7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6A4D52E-E115-4DE1-1AF6-D394B79EEE00}"/>
              </a:ext>
            </a:extLst>
          </p:cNvPr>
          <p:cNvSpPr txBox="1"/>
          <p:nvPr/>
        </p:nvSpPr>
        <p:spPr>
          <a:xfrm>
            <a:off x="109270" y="3829072"/>
            <a:ext cx="7032935" cy="2511468"/>
          </a:xfrm>
          <a:prstGeom prst="rect">
            <a:avLst/>
          </a:prstGeom>
        </p:spPr>
        <p:txBody>
          <a:bodyPr vert="horz" lIns="91440" tIns="45720" rIns="91440" bIns="45720" rtlCol="0" anchor="ctr">
            <a:normAutofit/>
          </a:bodyPr>
          <a:lstStyle/>
          <a:p>
            <a:pPr marL="342900" indent="-342900" algn="ctr" defTabSz="914400">
              <a:spcBef>
                <a:spcPts val="1000"/>
              </a:spcBef>
              <a:buClr>
                <a:schemeClr val="accent2"/>
              </a:buClr>
              <a:buFontTx/>
              <a:buChar char="-"/>
            </a:pPr>
            <a:r>
              <a:rPr lang="en-US" sz="2000" dirty="0">
                <a:solidFill>
                  <a:schemeClr val="bg1">
                    <a:lumMod val="75000"/>
                    <a:lumOff val="25000"/>
                  </a:schemeClr>
                </a:solidFill>
                <a:effectLst/>
              </a:rPr>
              <a:t>ad lib    	- riff ad lib 	       </a:t>
            </a:r>
            <a:endParaRPr lang="en-US" sz="2000" dirty="0">
              <a:solidFill>
                <a:schemeClr val="bg1">
                  <a:lumMod val="75000"/>
                  <a:lumOff val="25000"/>
                </a:schemeClr>
              </a:solidFill>
            </a:endParaRPr>
          </a:p>
          <a:p>
            <a:pPr algn="ctr" defTabSz="914400">
              <a:spcBef>
                <a:spcPts val="1000"/>
              </a:spcBef>
              <a:buClr>
                <a:schemeClr val="accent2"/>
              </a:buClr>
            </a:pPr>
            <a:r>
              <a:rPr lang="en-US" sz="2000" dirty="0">
                <a:solidFill>
                  <a:schemeClr val="bg1">
                    <a:lumMod val="75000"/>
                    <a:lumOff val="25000"/>
                  </a:schemeClr>
                </a:solidFill>
                <a:effectLst/>
              </a:rPr>
              <a:t>   - ad lib riffing	       - ad lib riff” </a:t>
            </a:r>
          </a:p>
        </p:txBody>
      </p:sp>
      <p:sp>
        <p:nvSpPr>
          <p:cNvPr id="8" name="Cloud Callout 7">
            <a:extLst>
              <a:ext uri="{FF2B5EF4-FFF2-40B4-BE49-F238E27FC236}">
                <a16:creationId xmlns:a16="http://schemas.microsoft.com/office/drawing/2014/main" id="{8CF2401F-3E96-AF7C-EB2F-485F931ECEEC}"/>
              </a:ext>
            </a:extLst>
          </p:cNvPr>
          <p:cNvSpPr/>
          <p:nvPr/>
        </p:nvSpPr>
        <p:spPr>
          <a:xfrm>
            <a:off x="4959720" y="81736"/>
            <a:ext cx="3608173" cy="1823364"/>
          </a:xfrm>
          <a:prstGeom prst="cloudCallout">
            <a:avLst/>
          </a:prstGeom>
          <a:solidFill>
            <a:srgbClr val="03926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dirty="0"/>
              <a:t> </a:t>
            </a:r>
          </a:p>
          <a:p>
            <a:pPr lvl="0"/>
            <a:r>
              <a:rPr lang="en-IE" dirty="0"/>
              <a:t>“I would take those all to mean the same thing” – MD2 </a:t>
            </a:r>
          </a:p>
        </p:txBody>
      </p:sp>
      <p:sp>
        <p:nvSpPr>
          <p:cNvPr id="10" name="Cloud Callout 9">
            <a:extLst>
              <a:ext uri="{FF2B5EF4-FFF2-40B4-BE49-F238E27FC236}">
                <a16:creationId xmlns:a16="http://schemas.microsoft.com/office/drawing/2014/main" id="{73C327D8-27E6-F7B4-F88A-2D6A30E83039}"/>
              </a:ext>
            </a:extLst>
          </p:cNvPr>
          <p:cNvSpPr/>
          <p:nvPr/>
        </p:nvSpPr>
        <p:spPr>
          <a:xfrm>
            <a:off x="7066547" y="1452083"/>
            <a:ext cx="5125453" cy="2581014"/>
          </a:xfrm>
          <a:prstGeom prst="cloudCallout">
            <a:avLst/>
          </a:prstGeom>
          <a:solidFill>
            <a:srgbClr val="ED308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IE" i="1" dirty="0"/>
              <a:t>“Ad lib</a:t>
            </a:r>
            <a:r>
              <a:rPr lang="en-IE" dirty="0"/>
              <a:t> I think doesn't necessarily indicate a riff, and would offer more freedom to create a new part rather than interpret what’s already there” – MD13</a:t>
            </a:r>
            <a:endParaRPr lang="en-US" dirty="0"/>
          </a:p>
        </p:txBody>
      </p:sp>
      <p:sp>
        <p:nvSpPr>
          <p:cNvPr id="12" name="Cloud Callout 11">
            <a:extLst>
              <a:ext uri="{FF2B5EF4-FFF2-40B4-BE49-F238E27FC236}">
                <a16:creationId xmlns:a16="http://schemas.microsoft.com/office/drawing/2014/main" id="{65F6BE28-359E-986E-5AEB-2F6119E49C33}"/>
              </a:ext>
            </a:extLst>
          </p:cNvPr>
          <p:cNvSpPr/>
          <p:nvPr/>
        </p:nvSpPr>
        <p:spPr>
          <a:xfrm>
            <a:off x="6746789" y="4367719"/>
            <a:ext cx="5331745" cy="1999255"/>
          </a:xfrm>
          <a:prstGeom prst="cloudCallout">
            <a:avLst/>
          </a:prstGeom>
          <a:solidFill>
            <a:srgbClr val="653C2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IE" dirty="0"/>
              <a:t>“including “riff” or “riffing” suggests to keep closer to the written lyrics &amp; melody and riff around it” – MD11</a:t>
            </a:r>
          </a:p>
        </p:txBody>
      </p:sp>
    </p:spTree>
    <p:extLst>
      <p:ext uri="{BB962C8B-B14F-4D97-AF65-F5344CB8AC3E}">
        <p14:creationId xmlns:p14="http://schemas.microsoft.com/office/powerpoint/2010/main" val="3600794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CEBC1-2E4E-AEE0-CA4F-AA60519EA0AA}"/>
              </a:ext>
            </a:extLst>
          </p:cNvPr>
          <p:cNvSpPr>
            <a:spLocks noGrp="1"/>
          </p:cNvSpPr>
          <p:nvPr>
            <p:ph type="title"/>
          </p:nvPr>
        </p:nvSpPr>
        <p:spPr>
          <a:xfrm>
            <a:off x="0" y="15454"/>
            <a:ext cx="12191999" cy="1167594"/>
          </a:xfrm>
          <a:solidFill>
            <a:srgbClr val="E33066"/>
          </a:solidFill>
          <a:ln>
            <a:solidFill>
              <a:srgbClr val="E51F35"/>
            </a:solidFill>
          </a:ln>
        </p:spPr>
        <p:txBody>
          <a:bodyPr/>
          <a:lstStyle/>
          <a:p>
            <a:r>
              <a:rPr lang="en-US" dirty="0"/>
              <a:t>ON THE RIGHT TRACK - PIPPIN</a:t>
            </a:r>
          </a:p>
        </p:txBody>
      </p:sp>
      <p:sp>
        <p:nvSpPr>
          <p:cNvPr id="3" name="Rectangle 2">
            <a:extLst>
              <a:ext uri="{FF2B5EF4-FFF2-40B4-BE49-F238E27FC236}">
                <a16:creationId xmlns:a16="http://schemas.microsoft.com/office/drawing/2014/main" id="{833339AB-114F-279E-1A8E-043B6A4CF9C1}"/>
              </a:ext>
            </a:extLst>
          </p:cNvPr>
          <p:cNvSpPr>
            <a:spLocks noChangeArrowheads="1"/>
          </p:cNvSpPr>
          <p:nvPr/>
        </p:nvSpPr>
        <p:spPr bwMode="auto">
          <a:xfrm>
            <a:off x="1458098" y="22225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A sheet music with notes&#10;&#10;AI-generated content may be incorrect.">
            <a:extLst>
              <a:ext uri="{FF2B5EF4-FFF2-40B4-BE49-F238E27FC236}">
                <a16:creationId xmlns:a16="http://schemas.microsoft.com/office/drawing/2014/main" id="{CE239E81-1F5F-C016-17F7-43960ECB19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61601"/>
          <a:stretch>
            <a:fillRect/>
          </a:stretch>
        </p:blipFill>
        <p:spPr bwMode="auto">
          <a:xfrm>
            <a:off x="2083715" y="1620507"/>
            <a:ext cx="8902862" cy="1164676"/>
          </a:xfrm>
          <a:prstGeom prst="rect">
            <a:avLst/>
          </a:prstGeom>
          <a:noFill/>
          <a:ln>
            <a:solidFill>
              <a:srgbClr val="E51F35"/>
            </a:solidFill>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023ED93-EADF-3F07-3930-054C4F263199}"/>
              </a:ext>
            </a:extLst>
          </p:cNvPr>
          <p:cNvSpPr>
            <a:spLocks noChangeArrowheads="1"/>
          </p:cNvSpPr>
          <p:nvPr/>
        </p:nvSpPr>
        <p:spPr bwMode="auto">
          <a:xfrm>
            <a:off x="2083715" y="2936035"/>
            <a:ext cx="70123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On the Right Track, </a:t>
            </a:r>
            <a:r>
              <a:rPr kumimoji="0" lang="en-US" altLang="en-US"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bar 117-120, Pippin Piano/Vocal Score (2013)</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Rectangle 5">
            <a:extLst>
              <a:ext uri="{FF2B5EF4-FFF2-40B4-BE49-F238E27FC236}">
                <a16:creationId xmlns:a16="http://schemas.microsoft.com/office/drawing/2014/main" id="{D7C5A672-5143-8434-3B0C-9113ED4F65DD}"/>
              </a:ext>
            </a:extLst>
          </p:cNvPr>
          <p:cNvSpPr>
            <a:spLocks noChangeArrowheads="1"/>
          </p:cNvSpPr>
          <p:nvPr/>
        </p:nvSpPr>
        <p:spPr bwMode="auto">
          <a:xfrm>
            <a:off x="2231136" y="402640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8" name="Picture 1" descr="A sheet of music with notes&#10;&#10;AI-generated content may be incorrect.">
            <a:extLst>
              <a:ext uri="{FF2B5EF4-FFF2-40B4-BE49-F238E27FC236}">
                <a16:creationId xmlns:a16="http://schemas.microsoft.com/office/drawing/2014/main" id="{4F5F8C5C-C982-00E4-EC6A-F50E26128CD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57721"/>
          <a:stretch>
            <a:fillRect/>
          </a:stretch>
        </p:blipFill>
        <p:spPr bwMode="auto">
          <a:xfrm>
            <a:off x="2148598" y="4360965"/>
            <a:ext cx="7037560" cy="1363868"/>
          </a:xfrm>
          <a:prstGeom prst="rect">
            <a:avLst/>
          </a:prstGeom>
          <a:noFill/>
          <a:ln>
            <a:solidFill>
              <a:srgbClr val="E33066"/>
            </a:solidFill>
          </a:ln>
          <a:extLst>
            <a:ext uri="{909E8E84-426E-40DD-AFC4-6F175D3DCCD1}">
              <a14:hiddenFill xmlns:a14="http://schemas.microsoft.com/office/drawing/2010/main">
                <a:solidFill>
                  <a:srgbClr val="FFFFFF"/>
                </a:solidFill>
              </a14:hiddenFill>
            </a:ext>
          </a:extLst>
        </p:spPr>
      </p:pic>
      <p:sp>
        <p:nvSpPr>
          <p:cNvPr id="6" name="Rectangle 6">
            <a:extLst>
              <a:ext uri="{FF2B5EF4-FFF2-40B4-BE49-F238E27FC236}">
                <a16:creationId xmlns:a16="http://schemas.microsoft.com/office/drawing/2014/main" id="{640587FC-19B7-3E69-19C4-F6DDBACD6FBC}"/>
              </a:ext>
            </a:extLst>
          </p:cNvPr>
          <p:cNvSpPr>
            <a:spLocks noChangeArrowheads="1"/>
          </p:cNvSpPr>
          <p:nvPr/>
        </p:nvSpPr>
        <p:spPr bwMode="auto">
          <a:xfrm>
            <a:off x="2083715" y="5819637"/>
            <a:ext cx="74646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On the Right Track,</a:t>
            </a:r>
            <a:r>
              <a:rPr kumimoji="0" lang="en-US" altLang="en-US"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bar 132-133, Pippin Piano Conductor Score (1972) </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6C427400-CB75-9481-D694-E876D9F3E2A4}"/>
              </a:ext>
            </a:extLst>
          </p:cNvPr>
          <p:cNvPicPr>
            <a:picLocks noChangeAspect="1"/>
          </p:cNvPicPr>
          <p:nvPr/>
        </p:nvPicPr>
        <p:blipFill>
          <a:blip r:embed="rId8"/>
          <a:stretch>
            <a:fillRect/>
          </a:stretch>
        </p:blipFill>
        <p:spPr>
          <a:xfrm>
            <a:off x="9548414" y="4559994"/>
            <a:ext cx="2206541" cy="2206541"/>
          </a:xfrm>
          <a:prstGeom prst="rect">
            <a:avLst/>
          </a:prstGeom>
        </p:spPr>
      </p:pic>
      <p:pic>
        <p:nvPicPr>
          <p:cNvPr id="8" name="Picture 7">
            <a:extLst>
              <a:ext uri="{FF2B5EF4-FFF2-40B4-BE49-F238E27FC236}">
                <a16:creationId xmlns:a16="http://schemas.microsoft.com/office/drawing/2014/main" id="{9392CBED-2C67-02AA-E270-C505324D9905}"/>
              </a:ext>
            </a:extLst>
          </p:cNvPr>
          <p:cNvPicPr>
            <a:picLocks noChangeAspect="1"/>
          </p:cNvPicPr>
          <p:nvPr/>
        </p:nvPicPr>
        <p:blipFill>
          <a:blip r:embed="rId9"/>
          <a:stretch>
            <a:fillRect/>
          </a:stretch>
        </p:blipFill>
        <p:spPr>
          <a:xfrm>
            <a:off x="134552" y="1484044"/>
            <a:ext cx="1908993" cy="1934111"/>
          </a:xfrm>
          <a:prstGeom prst="rect">
            <a:avLst/>
          </a:prstGeom>
        </p:spPr>
      </p:pic>
      <p:sp>
        <p:nvSpPr>
          <p:cNvPr id="10" name="TextBox 9">
            <a:extLst>
              <a:ext uri="{FF2B5EF4-FFF2-40B4-BE49-F238E27FC236}">
                <a16:creationId xmlns:a16="http://schemas.microsoft.com/office/drawing/2014/main" id="{3053315E-A82B-2EBD-1C35-7284D447E563}"/>
              </a:ext>
            </a:extLst>
          </p:cNvPr>
          <p:cNvSpPr txBox="1"/>
          <p:nvPr/>
        </p:nvSpPr>
        <p:spPr>
          <a:xfrm>
            <a:off x="174722" y="3471667"/>
            <a:ext cx="1908993" cy="1202301"/>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New Broadway Cast Recording 2013, Patina Miller: </a:t>
            </a:r>
          </a:p>
        </p:txBody>
      </p:sp>
      <p:sp>
        <p:nvSpPr>
          <p:cNvPr id="12" name="TextBox 11">
            <a:extLst>
              <a:ext uri="{FF2B5EF4-FFF2-40B4-BE49-F238E27FC236}">
                <a16:creationId xmlns:a16="http://schemas.microsoft.com/office/drawing/2014/main" id="{2E24AA25-9E7A-9330-9900-175EEDEECC8C}"/>
              </a:ext>
            </a:extLst>
          </p:cNvPr>
          <p:cNvSpPr txBox="1"/>
          <p:nvPr/>
        </p:nvSpPr>
        <p:spPr>
          <a:xfrm>
            <a:off x="109839" y="4582458"/>
            <a:ext cx="1908993" cy="646331"/>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:3:41-3:46]</a:t>
            </a:r>
          </a:p>
        </p:txBody>
      </p:sp>
      <p:sp>
        <p:nvSpPr>
          <p:cNvPr id="14" name="TextBox 13">
            <a:extLst>
              <a:ext uri="{FF2B5EF4-FFF2-40B4-BE49-F238E27FC236}">
                <a16:creationId xmlns:a16="http://schemas.microsoft.com/office/drawing/2014/main" id="{677BD695-CAF0-A0C5-2B4A-1DB3D6710B01}"/>
              </a:ext>
            </a:extLst>
          </p:cNvPr>
          <p:cNvSpPr txBox="1"/>
          <p:nvPr/>
        </p:nvSpPr>
        <p:spPr>
          <a:xfrm>
            <a:off x="9351550" y="3376362"/>
            <a:ext cx="2144353"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Recording 1972, Ben Vereen: </a:t>
            </a:r>
          </a:p>
        </p:txBody>
      </p:sp>
      <p:sp>
        <p:nvSpPr>
          <p:cNvPr id="16" name="TextBox 15">
            <a:extLst>
              <a:ext uri="{FF2B5EF4-FFF2-40B4-BE49-F238E27FC236}">
                <a16:creationId xmlns:a16="http://schemas.microsoft.com/office/drawing/2014/main" id="{B0CA0063-60DA-5348-47B5-03B4865E72BF}"/>
              </a:ext>
            </a:extLst>
          </p:cNvPr>
          <p:cNvSpPr txBox="1"/>
          <p:nvPr/>
        </p:nvSpPr>
        <p:spPr>
          <a:xfrm>
            <a:off x="9414476" y="4190662"/>
            <a:ext cx="2487827" cy="369332"/>
          </a:xfrm>
          <a:prstGeom prst="rect">
            <a:avLst/>
          </a:prstGeom>
          <a:noFill/>
        </p:spPr>
        <p:txBody>
          <a:bodyPr wrap="square">
            <a:spAutoFit/>
          </a:bodyPr>
          <a:lstStyle/>
          <a:p>
            <a:r>
              <a:rPr lang="en-IE" sz="1800" dirty="0">
                <a:effectLst/>
                <a:latin typeface="Aptos" panose="020B0004020202020204" pitchFamily="34" charset="0"/>
                <a:ea typeface="Aptos" panose="020B0004020202020204" pitchFamily="34" charset="0"/>
                <a:cs typeface="Times New Roman" panose="02020603050405020304" pitchFamily="18" charset="0"/>
              </a:rPr>
              <a:t>[Time code </a:t>
            </a:r>
            <a:r>
              <a:rPr lang="en-IE" dirty="0">
                <a:latin typeface="Aptos" panose="020B0004020202020204" pitchFamily="34" charset="0"/>
                <a:ea typeface="Aptos" panose="020B0004020202020204" pitchFamily="34" charset="0"/>
                <a:cs typeface="Times New Roman" panose="02020603050405020304" pitchFamily="18" charset="0"/>
              </a:rPr>
              <a:t>: </a:t>
            </a:r>
            <a:r>
              <a:rPr lang="en-IE" sz="1800" dirty="0">
                <a:effectLst/>
                <a:latin typeface="Aptos" panose="020B0004020202020204" pitchFamily="34" charset="0"/>
                <a:ea typeface="Aptos" panose="020B0004020202020204" pitchFamily="34" charset="0"/>
                <a:cs typeface="Times New Roman" panose="02020603050405020304" pitchFamily="18" charset="0"/>
              </a:rPr>
              <a:t>3:24-3:28]</a:t>
            </a:r>
            <a:r>
              <a:rPr lang="en-IE" dirty="0">
                <a:effectLst/>
              </a:rPr>
              <a:t> </a:t>
            </a:r>
            <a:endParaRPr lang="en-US" dirty="0"/>
          </a:p>
        </p:txBody>
      </p:sp>
      <p:pic>
        <p:nvPicPr>
          <p:cNvPr id="17" name="On the Right Track PM.wav">
            <a:hlinkClick r:id="" action="ppaction://media"/>
            <a:extLst>
              <a:ext uri="{FF2B5EF4-FFF2-40B4-BE49-F238E27FC236}">
                <a16:creationId xmlns:a16="http://schemas.microsoft.com/office/drawing/2014/main" id="{ED78B629-6C92-A949-68A6-04ABE39E62C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839" y="5191503"/>
            <a:ext cx="812800" cy="812800"/>
          </a:xfrm>
          <a:prstGeom prst="rect">
            <a:avLst/>
          </a:prstGeom>
        </p:spPr>
      </p:pic>
      <p:pic>
        <p:nvPicPr>
          <p:cNvPr id="18" name="On the Right Track BV.wav">
            <a:hlinkClick r:id="" action="ppaction://media"/>
            <a:extLst>
              <a:ext uri="{FF2B5EF4-FFF2-40B4-BE49-F238E27FC236}">
                <a16:creationId xmlns:a16="http://schemas.microsoft.com/office/drawing/2014/main" id="{17CE6E8A-29E5-C46C-536A-36DDC019195E}"/>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204478" y="2888165"/>
            <a:ext cx="812800" cy="812800"/>
          </a:xfrm>
          <a:prstGeom prst="rect">
            <a:avLst/>
          </a:prstGeom>
        </p:spPr>
      </p:pic>
      <p:sp>
        <p:nvSpPr>
          <p:cNvPr id="19" name="TextBox 18">
            <a:extLst>
              <a:ext uri="{FF2B5EF4-FFF2-40B4-BE49-F238E27FC236}">
                <a16:creationId xmlns:a16="http://schemas.microsoft.com/office/drawing/2014/main" id="{8E67A252-0E5C-2524-BDD0-7D009341157D}"/>
              </a:ext>
            </a:extLst>
          </p:cNvPr>
          <p:cNvSpPr txBox="1"/>
          <p:nvPr/>
        </p:nvSpPr>
        <p:spPr>
          <a:xfrm>
            <a:off x="2083715" y="6432507"/>
            <a:ext cx="5376215" cy="369332"/>
          </a:xfrm>
          <a:prstGeom prst="rect">
            <a:avLst/>
          </a:prstGeom>
          <a:noFill/>
        </p:spPr>
        <p:txBody>
          <a:bodyPr wrap="none" rtlCol="0">
            <a:spAutoFit/>
          </a:bodyPr>
          <a:lstStyle/>
          <a:p>
            <a:r>
              <a:rPr lang="en-US" dirty="0"/>
              <a:t>STYLE: 1970s pop/rock with traditional Broadway style </a:t>
            </a:r>
          </a:p>
        </p:txBody>
      </p:sp>
    </p:spTree>
    <p:extLst>
      <p:ext uri="{BB962C8B-B14F-4D97-AF65-F5344CB8AC3E}">
        <p14:creationId xmlns:p14="http://schemas.microsoft.com/office/powerpoint/2010/main" val="2189133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73"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175"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7"/>
                </p:tgtEl>
              </p:cMediaNode>
            </p:audio>
            <p:audio>
              <p:cMediaNode vol="80000">
                <p:cTn id="12" fill="hold" display="0">
                  <p:stCondLst>
                    <p:cond delay="indefinite"/>
                  </p:stCondLst>
                  <p:endCondLst>
                    <p:cond evt="onStopAudio" delay="0">
                      <p:tgtEl>
                        <p:sldTgt/>
                      </p:tgtEl>
                    </p:cond>
                  </p:endCondLst>
                </p:cTn>
                <p:tgtEl>
                  <p:spTgt spid="18"/>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New Money riff.wav">
            <a:hlinkClick r:id="" action="ppaction://media"/>
            <a:extLst>
              <a:ext uri="{FF2B5EF4-FFF2-40B4-BE49-F238E27FC236}">
                <a16:creationId xmlns:a16="http://schemas.microsoft.com/office/drawing/2014/main" id="{85DE9924-3206-9D9D-5AED-68D6D9D6A8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474" y="1681823"/>
            <a:ext cx="1483451" cy="1483451"/>
          </a:xfrm>
          <a:prstGeom prst="rect">
            <a:avLst/>
          </a:prstGeom>
        </p:spPr>
      </p:pic>
      <p:sp>
        <p:nvSpPr>
          <p:cNvPr id="8" name="Title 7">
            <a:extLst>
              <a:ext uri="{FF2B5EF4-FFF2-40B4-BE49-F238E27FC236}">
                <a16:creationId xmlns:a16="http://schemas.microsoft.com/office/drawing/2014/main" id="{68D2ABB9-9199-4D24-2643-9D2282AE4BC3}"/>
              </a:ext>
            </a:extLst>
          </p:cNvPr>
          <p:cNvSpPr>
            <a:spLocks noGrp="1"/>
          </p:cNvSpPr>
          <p:nvPr>
            <p:ph type="title"/>
          </p:nvPr>
        </p:nvSpPr>
        <p:spPr>
          <a:xfrm>
            <a:off x="0" y="0"/>
            <a:ext cx="12192000" cy="1325563"/>
          </a:xfrm>
          <a:solidFill>
            <a:srgbClr val="CAA761"/>
          </a:solidFill>
          <a:ln>
            <a:solidFill>
              <a:srgbClr val="664B22"/>
            </a:solidFill>
          </a:ln>
        </p:spPr>
        <p:txBody>
          <a:bodyPr/>
          <a:lstStyle/>
          <a:p>
            <a:r>
              <a:rPr lang="en-US" dirty="0"/>
              <a:t>New Money – The Great Gatsby </a:t>
            </a:r>
          </a:p>
        </p:txBody>
      </p:sp>
      <p:pic>
        <p:nvPicPr>
          <p:cNvPr id="9" name="Picture 8" descr="A sheet music with text and symbols&#10;&#10;AI-generated content may be incorrect.">
            <a:extLst>
              <a:ext uri="{FF2B5EF4-FFF2-40B4-BE49-F238E27FC236}">
                <a16:creationId xmlns:a16="http://schemas.microsoft.com/office/drawing/2014/main" id="{BA0BEA52-AE24-6F53-0C0F-6EF39DEE779F}"/>
              </a:ext>
            </a:extLst>
          </p:cNvPr>
          <p:cNvPicPr>
            <a:picLocks noChangeAspect="1"/>
          </p:cNvPicPr>
          <p:nvPr/>
        </p:nvPicPr>
        <p:blipFill>
          <a:blip r:embed="rId5"/>
          <a:stretch>
            <a:fillRect/>
          </a:stretch>
        </p:blipFill>
        <p:spPr>
          <a:xfrm>
            <a:off x="3536832" y="1397482"/>
            <a:ext cx="5879652" cy="4557756"/>
          </a:xfrm>
          <a:prstGeom prst="rect">
            <a:avLst/>
          </a:prstGeom>
          <a:ln>
            <a:solidFill>
              <a:srgbClr val="CAA761"/>
            </a:solidFill>
          </a:ln>
        </p:spPr>
      </p:pic>
      <p:sp>
        <p:nvSpPr>
          <p:cNvPr id="11" name="TextBox 10">
            <a:extLst>
              <a:ext uri="{FF2B5EF4-FFF2-40B4-BE49-F238E27FC236}">
                <a16:creationId xmlns:a16="http://schemas.microsoft.com/office/drawing/2014/main" id="{454DDA67-AA7C-021B-E2D9-52CEE2EFE607}"/>
              </a:ext>
            </a:extLst>
          </p:cNvPr>
          <p:cNvSpPr txBox="1"/>
          <p:nvPr/>
        </p:nvSpPr>
        <p:spPr>
          <a:xfrm>
            <a:off x="3509948" y="5878308"/>
            <a:ext cx="7730289" cy="457689"/>
          </a:xfrm>
          <a:prstGeom prst="rect">
            <a:avLst/>
          </a:prstGeom>
          <a:noFill/>
        </p:spPr>
        <p:txBody>
          <a:bodyPr wrap="square">
            <a:spAutoFit/>
          </a:bodyPr>
          <a:lstStyle/>
          <a:p>
            <a:pPr>
              <a:lnSpc>
                <a:spcPct val="150000"/>
              </a:lnSpc>
              <a:buNone/>
            </a:pPr>
            <a:r>
              <a:rPr lang="en-IE" sz="1800" i="1" dirty="0">
                <a:effectLst/>
                <a:latin typeface="Arial" panose="020B0604020202020204" pitchFamily="34" charset="0"/>
                <a:ea typeface="Times New Roman" panose="02020603050405020304" pitchFamily="18" charset="0"/>
              </a:rPr>
              <a:t>New Money, </a:t>
            </a:r>
            <a:r>
              <a:rPr lang="en-IE" sz="1800" dirty="0">
                <a:effectLst/>
                <a:latin typeface="Arial" panose="020B0604020202020204" pitchFamily="34" charset="0"/>
                <a:ea typeface="Times New Roman" panose="02020603050405020304" pitchFamily="18" charset="0"/>
              </a:rPr>
              <a:t>bar 122-125, Great Gatsby score on Music Notes (p. 21-22)</a:t>
            </a:r>
            <a:endParaRPr lang="en-IE" sz="2000" dirty="0">
              <a:effectLst/>
              <a:latin typeface="Times New Roman" panose="02020603050405020304" pitchFamily="18" charset="0"/>
              <a:ea typeface="Times New Roman" panose="02020603050405020304" pitchFamily="18" charset="0"/>
            </a:endParaRPr>
          </a:p>
        </p:txBody>
      </p:sp>
      <p:sp>
        <p:nvSpPr>
          <p:cNvPr id="13" name="TextBox 12">
            <a:extLst>
              <a:ext uri="{FF2B5EF4-FFF2-40B4-BE49-F238E27FC236}">
                <a16:creationId xmlns:a16="http://schemas.microsoft.com/office/drawing/2014/main" id="{4A2EB33F-396B-9ED4-862D-E67F0E2A4516}"/>
              </a:ext>
            </a:extLst>
          </p:cNvPr>
          <p:cNvSpPr txBox="1"/>
          <p:nvPr/>
        </p:nvSpPr>
        <p:spPr>
          <a:xfrm>
            <a:off x="0" y="3333083"/>
            <a:ext cx="1937084" cy="930875"/>
          </a:xfrm>
          <a:prstGeom prst="rect">
            <a:avLst/>
          </a:prstGeom>
          <a:noFill/>
        </p:spPr>
        <p:txBody>
          <a:bodyPr wrap="square">
            <a:spAutoFit/>
          </a:bodyPr>
          <a:lstStyle/>
          <a:p>
            <a:r>
              <a:rPr lang="en-IE" sz="18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2024: </a:t>
            </a:r>
            <a:endParaRPr lang="en-US" dirty="0"/>
          </a:p>
        </p:txBody>
      </p:sp>
      <p:sp>
        <p:nvSpPr>
          <p:cNvPr id="15" name="TextBox 14">
            <a:extLst>
              <a:ext uri="{FF2B5EF4-FFF2-40B4-BE49-F238E27FC236}">
                <a16:creationId xmlns:a16="http://schemas.microsoft.com/office/drawing/2014/main" id="{76801F55-28C3-57E9-55CE-9C8FDC5DB985}"/>
              </a:ext>
            </a:extLst>
          </p:cNvPr>
          <p:cNvSpPr txBox="1"/>
          <p:nvPr/>
        </p:nvSpPr>
        <p:spPr>
          <a:xfrm>
            <a:off x="-41214" y="4134577"/>
            <a:ext cx="2409650" cy="369332"/>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4:43-4:49] </a:t>
            </a:r>
          </a:p>
        </p:txBody>
      </p:sp>
      <p:pic>
        <p:nvPicPr>
          <p:cNvPr id="16" name="Picture 15">
            <a:extLst>
              <a:ext uri="{FF2B5EF4-FFF2-40B4-BE49-F238E27FC236}">
                <a16:creationId xmlns:a16="http://schemas.microsoft.com/office/drawing/2014/main" id="{99F19805-9010-1CC1-1BC9-326C5F0C0EBF}"/>
              </a:ext>
            </a:extLst>
          </p:cNvPr>
          <p:cNvPicPr>
            <a:picLocks noChangeAspect="1"/>
          </p:cNvPicPr>
          <p:nvPr/>
        </p:nvPicPr>
        <p:blipFill>
          <a:blip r:embed="rId6"/>
          <a:stretch>
            <a:fillRect/>
          </a:stretch>
        </p:blipFill>
        <p:spPr>
          <a:xfrm>
            <a:off x="60455" y="4557001"/>
            <a:ext cx="2206312" cy="2241333"/>
          </a:xfrm>
          <a:prstGeom prst="rect">
            <a:avLst/>
          </a:prstGeom>
        </p:spPr>
      </p:pic>
      <p:sp>
        <p:nvSpPr>
          <p:cNvPr id="17" name="TextBox 16">
            <a:extLst>
              <a:ext uri="{FF2B5EF4-FFF2-40B4-BE49-F238E27FC236}">
                <a16:creationId xmlns:a16="http://schemas.microsoft.com/office/drawing/2014/main" id="{D20D84B3-7108-28B0-F16C-7A56D1464247}"/>
              </a:ext>
            </a:extLst>
          </p:cNvPr>
          <p:cNvSpPr txBox="1"/>
          <p:nvPr/>
        </p:nvSpPr>
        <p:spPr>
          <a:xfrm>
            <a:off x="2662239" y="6429002"/>
            <a:ext cx="4603953" cy="369332"/>
          </a:xfrm>
          <a:prstGeom prst="rect">
            <a:avLst/>
          </a:prstGeom>
          <a:noFill/>
        </p:spPr>
        <p:txBody>
          <a:bodyPr wrap="none" rtlCol="0">
            <a:spAutoFit/>
          </a:bodyPr>
          <a:lstStyle/>
          <a:p>
            <a:r>
              <a:rPr lang="en-US" dirty="0"/>
              <a:t>STYLE: 1920s jazz with contemporary pop-MT </a:t>
            </a:r>
          </a:p>
        </p:txBody>
      </p:sp>
    </p:spTree>
    <p:extLst>
      <p:ext uri="{BB962C8B-B14F-4D97-AF65-F5344CB8AC3E}">
        <p14:creationId xmlns:p14="http://schemas.microsoft.com/office/powerpoint/2010/main" val="2540881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B64D-3C46-D4CE-8553-A2F3024276EA}"/>
              </a:ext>
            </a:extLst>
          </p:cNvPr>
          <p:cNvSpPr>
            <a:spLocks noGrp="1"/>
          </p:cNvSpPr>
          <p:nvPr>
            <p:ph type="title"/>
          </p:nvPr>
        </p:nvSpPr>
        <p:spPr>
          <a:xfrm>
            <a:off x="0" y="0"/>
            <a:ext cx="12191999" cy="1188720"/>
          </a:xfrm>
          <a:solidFill>
            <a:srgbClr val="F8BE6B"/>
          </a:solidFill>
        </p:spPr>
        <p:txBody>
          <a:bodyPr/>
          <a:lstStyle/>
          <a:p>
            <a:r>
              <a:rPr lang="en-US" dirty="0"/>
              <a:t>ONE LAST TIME - HAMILTON </a:t>
            </a:r>
          </a:p>
        </p:txBody>
      </p:sp>
      <p:pic>
        <p:nvPicPr>
          <p:cNvPr id="9" name="Picture 8">
            <a:extLst>
              <a:ext uri="{FF2B5EF4-FFF2-40B4-BE49-F238E27FC236}">
                <a16:creationId xmlns:a16="http://schemas.microsoft.com/office/drawing/2014/main" id="{B1F2F82A-CD59-D8C5-EB80-77F5E3E70C42}"/>
              </a:ext>
            </a:extLst>
          </p:cNvPr>
          <p:cNvPicPr>
            <a:picLocks noChangeAspect="1"/>
          </p:cNvPicPr>
          <p:nvPr/>
        </p:nvPicPr>
        <p:blipFill>
          <a:blip r:embed="rId4"/>
          <a:stretch>
            <a:fillRect/>
          </a:stretch>
        </p:blipFill>
        <p:spPr>
          <a:xfrm>
            <a:off x="142673" y="4642185"/>
            <a:ext cx="2062438" cy="2054188"/>
          </a:xfrm>
          <a:prstGeom prst="rect">
            <a:avLst/>
          </a:prstGeom>
        </p:spPr>
      </p:pic>
      <p:sp>
        <p:nvSpPr>
          <p:cNvPr id="14" name="TextBox 13">
            <a:extLst>
              <a:ext uri="{FF2B5EF4-FFF2-40B4-BE49-F238E27FC236}">
                <a16:creationId xmlns:a16="http://schemas.microsoft.com/office/drawing/2014/main" id="{F9D96C13-8E8D-71B9-8924-EB990BD0F76F}"/>
              </a:ext>
            </a:extLst>
          </p:cNvPr>
          <p:cNvSpPr txBox="1"/>
          <p:nvPr/>
        </p:nvSpPr>
        <p:spPr>
          <a:xfrm>
            <a:off x="2462965" y="6327041"/>
            <a:ext cx="4100353" cy="369332"/>
          </a:xfrm>
          <a:prstGeom prst="rect">
            <a:avLst/>
          </a:prstGeom>
          <a:noFill/>
        </p:spPr>
        <p:txBody>
          <a:bodyPr wrap="none" rtlCol="0">
            <a:spAutoFit/>
          </a:bodyPr>
          <a:lstStyle/>
          <a:p>
            <a:r>
              <a:rPr lang="en-US" dirty="0"/>
              <a:t>STYLE: Blends hip-hop, R&amp;B, jazz, soul, MT</a:t>
            </a:r>
          </a:p>
        </p:txBody>
      </p:sp>
      <p:pic>
        <p:nvPicPr>
          <p:cNvPr id="4" name="Picture 3" descr="A sheet music with notes&#10;&#10;AI-generated content may be incorrect.">
            <a:extLst>
              <a:ext uri="{FF2B5EF4-FFF2-40B4-BE49-F238E27FC236}">
                <a16:creationId xmlns:a16="http://schemas.microsoft.com/office/drawing/2014/main" id="{F7ECF460-AD08-5C3E-E011-9403A80AF0A3}"/>
              </a:ext>
            </a:extLst>
          </p:cNvPr>
          <p:cNvPicPr>
            <a:picLocks noChangeAspect="1"/>
          </p:cNvPicPr>
          <p:nvPr/>
        </p:nvPicPr>
        <p:blipFill rotWithShape="1">
          <a:blip r:embed="rId5"/>
          <a:srcRect b="41000"/>
          <a:stretch>
            <a:fillRect/>
          </a:stretch>
        </p:blipFill>
        <p:spPr bwMode="auto">
          <a:xfrm>
            <a:off x="2705629" y="1415555"/>
            <a:ext cx="9224053" cy="3226630"/>
          </a:xfrm>
          <a:prstGeom prst="rect">
            <a:avLst/>
          </a:prstGeom>
          <a:ln>
            <a:solidFill>
              <a:schemeClr val="bg2">
                <a:lumMod val="90000"/>
              </a:schemeClr>
            </a:solid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3AF26E67-D1E8-37A9-CBBF-FD31E4377713}"/>
              </a:ext>
            </a:extLst>
          </p:cNvPr>
          <p:cNvSpPr txBox="1"/>
          <p:nvPr/>
        </p:nvSpPr>
        <p:spPr>
          <a:xfrm>
            <a:off x="2705629" y="4569257"/>
            <a:ext cx="7715378" cy="457689"/>
          </a:xfrm>
          <a:prstGeom prst="rect">
            <a:avLst/>
          </a:prstGeom>
          <a:noFill/>
        </p:spPr>
        <p:txBody>
          <a:bodyPr wrap="square">
            <a:spAutoFit/>
          </a:bodyPr>
          <a:lstStyle/>
          <a:p>
            <a:pPr>
              <a:lnSpc>
                <a:spcPct val="150000"/>
              </a:lnSpc>
              <a:buNone/>
            </a:pPr>
            <a:r>
              <a:rPr lang="en-IE" sz="1800" i="1" dirty="0">
                <a:effectLst/>
                <a:latin typeface="Arial" panose="020B0604020202020204" pitchFamily="34" charset="0"/>
                <a:ea typeface="Times New Roman" panose="02020603050405020304" pitchFamily="18" charset="0"/>
              </a:rPr>
              <a:t>One Last Time, </a:t>
            </a:r>
            <a:r>
              <a:rPr lang="en-IE" sz="1800" dirty="0">
                <a:effectLst/>
                <a:latin typeface="Arial" panose="020B0604020202020204" pitchFamily="34" charset="0"/>
                <a:ea typeface="Times New Roman" panose="02020603050405020304" pitchFamily="18" charset="0"/>
              </a:rPr>
              <a:t>bar 123-124,  Hamilton Piano/Vocal Score (8/10/15)</a:t>
            </a:r>
            <a:endParaRPr lang="en-IE" sz="2000" dirty="0">
              <a:effectLst/>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673AFC27-7D8C-5773-97F3-4244A7E6015B}"/>
              </a:ext>
            </a:extLst>
          </p:cNvPr>
          <p:cNvSpPr txBox="1"/>
          <p:nvPr/>
        </p:nvSpPr>
        <p:spPr>
          <a:xfrm>
            <a:off x="142673" y="2690336"/>
            <a:ext cx="2205111" cy="1477328"/>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2015, Christopher Jackson and Ensemble: </a:t>
            </a:r>
          </a:p>
        </p:txBody>
      </p:sp>
      <p:sp>
        <p:nvSpPr>
          <p:cNvPr id="16" name="TextBox 15">
            <a:extLst>
              <a:ext uri="{FF2B5EF4-FFF2-40B4-BE49-F238E27FC236}">
                <a16:creationId xmlns:a16="http://schemas.microsoft.com/office/drawing/2014/main" id="{49D25303-A979-8FE1-3A27-112A04DE835A}"/>
              </a:ext>
            </a:extLst>
          </p:cNvPr>
          <p:cNvSpPr txBox="1"/>
          <p:nvPr/>
        </p:nvSpPr>
        <p:spPr>
          <a:xfrm>
            <a:off x="142673" y="4035972"/>
            <a:ext cx="2562956" cy="369332"/>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4:28-4:32]</a:t>
            </a:r>
          </a:p>
        </p:txBody>
      </p:sp>
      <p:pic>
        <p:nvPicPr>
          <p:cNvPr id="17" name="One Last Time.wav">
            <a:hlinkClick r:id="" action="ppaction://media"/>
            <a:extLst>
              <a:ext uri="{FF2B5EF4-FFF2-40B4-BE49-F238E27FC236}">
                <a16:creationId xmlns:a16="http://schemas.microsoft.com/office/drawing/2014/main" id="{3115E2D8-5563-A02B-76F4-402B79E03F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2673" y="1759096"/>
            <a:ext cx="812800" cy="812800"/>
          </a:xfrm>
          <a:prstGeom prst="rect">
            <a:avLst/>
          </a:prstGeom>
        </p:spPr>
      </p:pic>
    </p:spTree>
    <p:extLst>
      <p:ext uri="{BB962C8B-B14F-4D97-AF65-F5344CB8AC3E}">
        <p14:creationId xmlns:p14="http://schemas.microsoft.com/office/powerpoint/2010/main" val="154649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0"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Forms response chart. Question title: 8. Is it your experience that musical theatre performers are required to sing their ad lib or ad lib riff the same in every performance? (i.e. that a riff gets &quot;locked in&quot;). Number of responses: 13 responses.">
            <a:extLst>
              <a:ext uri="{FF2B5EF4-FFF2-40B4-BE49-F238E27FC236}">
                <a16:creationId xmlns:a16="http://schemas.microsoft.com/office/drawing/2014/main" id="{F3EE11F9-0EB0-4F82-866D-853CE4A9FD2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7690" y="2026313"/>
            <a:ext cx="5545007" cy="2515294"/>
          </a:xfrm>
          <a:prstGeom prst="rect">
            <a:avLst/>
          </a:prstGeom>
          <a:noFill/>
          <a:ln>
            <a:solidFill>
              <a:schemeClr val="accent1"/>
            </a:solidFill>
          </a:ln>
        </p:spPr>
      </p:pic>
      <p:pic>
        <p:nvPicPr>
          <p:cNvPr id="8" name="Picture 7" descr="Forms response chart. Question title: 6. Have you been required to perform a riff the same in every performance? (i.e. you created an ad lib riff and then it was “locked in”). Number of responses: 12 responses.">
            <a:extLst>
              <a:ext uri="{FF2B5EF4-FFF2-40B4-BE49-F238E27FC236}">
                <a16:creationId xmlns:a16="http://schemas.microsoft.com/office/drawing/2014/main" id="{D179830D-9D5A-5AD9-C19A-4135B036450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19304" y="2042224"/>
            <a:ext cx="5546161" cy="2515293"/>
          </a:xfrm>
          <a:prstGeom prst="rect">
            <a:avLst/>
          </a:prstGeom>
          <a:noFill/>
          <a:ln>
            <a:solidFill>
              <a:schemeClr val="accent1"/>
            </a:solidFill>
          </a:ln>
        </p:spPr>
      </p:pic>
      <p:sp>
        <p:nvSpPr>
          <p:cNvPr id="10" name="TextBox 9">
            <a:extLst>
              <a:ext uri="{FF2B5EF4-FFF2-40B4-BE49-F238E27FC236}">
                <a16:creationId xmlns:a16="http://schemas.microsoft.com/office/drawing/2014/main" id="{5445855B-D9F5-0644-11CB-728D51C6D5DB}"/>
              </a:ext>
            </a:extLst>
          </p:cNvPr>
          <p:cNvSpPr txBox="1"/>
          <p:nvPr/>
        </p:nvSpPr>
        <p:spPr>
          <a:xfrm>
            <a:off x="223304" y="4557517"/>
            <a:ext cx="6096000" cy="369332"/>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MD questionnaire responses to riffs being “locked in” </a:t>
            </a:r>
            <a:endParaRPr lang="en-US" dirty="0"/>
          </a:p>
        </p:txBody>
      </p:sp>
      <p:sp>
        <p:nvSpPr>
          <p:cNvPr id="12" name="TextBox 11">
            <a:extLst>
              <a:ext uri="{FF2B5EF4-FFF2-40B4-BE49-F238E27FC236}">
                <a16:creationId xmlns:a16="http://schemas.microsoft.com/office/drawing/2014/main" id="{B22533BE-6B5E-E715-84D1-D390AE435036}"/>
              </a:ext>
            </a:extLst>
          </p:cNvPr>
          <p:cNvSpPr txBox="1"/>
          <p:nvPr/>
        </p:nvSpPr>
        <p:spPr>
          <a:xfrm>
            <a:off x="6319304" y="4604207"/>
            <a:ext cx="5872696" cy="338554"/>
          </a:xfrm>
          <a:prstGeom prst="rect">
            <a:avLst/>
          </a:prstGeom>
          <a:noFill/>
        </p:spPr>
        <p:txBody>
          <a:bodyPr wrap="square">
            <a:spAutoFit/>
          </a:bodyPr>
          <a:lstStyle/>
          <a:p>
            <a:r>
              <a:rPr lang="en-IE" sz="1600" kern="0" dirty="0">
                <a:effectLst/>
                <a:latin typeface="Arial" panose="020B0604020202020204" pitchFamily="34" charset="0"/>
                <a:ea typeface="Times New Roman" panose="02020603050405020304" pitchFamily="18" charset="0"/>
              </a:rPr>
              <a:t>Performer questionnaire responses to riffs being “locked in”</a:t>
            </a:r>
            <a:r>
              <a:rPr lang="en-IE" sz="1600" dirty="0">
                <a:effectLst/>
              </a:rPr>
              <a:t> </a:t>
            </a:r>
            <a:endParaRPr lang="en-US" sz="1600" dirty="0"/>
          </a:p>
        </p:txBody>
      </p:sp>
      <p:sp>
        <p:nvSpPr>
          <p:cNvPr id="13" name="TextBox 12">
            <a:extLst>
              <a:ext uri="{FF2B5EF4-FFF2-40B4-BE49-F238E27FC236}">
                <a16:creationId xmlns:a16="http://schemas.microsoft.com/office/drawing/2014/main" id="{84281152-B868-0383-2B02-FE18FE413FF9}"/>
              </a:ext>
            </a:extLst>
          </p:cNvPr>
          <p:cNvSpPr txBox="1"/>
          <p:nvPr/>
        </p:nvSpPr>
        <p:spPr>
          <a:xfrm>
            <a:off x="1330036" y="5209309"/>
            <a:ext cx="4196855" cy="1200329"/>
          </a:xfrm>
          <a:prstGeom prst="rect">
            <a:avLst/>
          </a:prstGeom>
          <a:noFill/>
        </p:spPr>
        <p:txBody>
          <a:bodyPr wrap="none" rtlCol="0">
            <a:spAutoFit/>
          </a:bodyPr>
          <a:lstStyle/>
          <a:p>
            <a:r>
              <a:rPr lang="en-US" dirty="0"/>
              <a:t>REASONS:</a:t>
            </a:r>
          </a:p>
          <a:p>
            <a:pPr marL="742950" lvl="1" indent="-285750">
              <a:buFont typeface="Arial" panose="020B0604020202020204" pitchFamily="34" charset="0"/>
              <a:buChar char="•"/>
            </a:pPr>
            <a:r>
              <a:rPr lang="en-US" dirty="0"/>
              <a:t>Safety, avoidance of risk, and safety </a:t>
            </a:r>
          </a:p>
          <a:p>
            <a:pPr marL="742950" lvl="1" indent="-285750">
              <a:buFont typeface="Arial" panose="020B0604020202020204" pitchFamily="34" charset="0"/>
              <a:buChar char="•"/>
            </a:pPr>
            <a:r>
              <a:rPr lang="en-US" dirty="0"/>
              <a:t>Skill level </a:t>
            </a:r>
          </a:p>
          <a:p>
            <a:pPr marL="742950" lvl="1" indent="-285750">
              <a:buFont typeface="Arial" panose="020B0604020202020204" pitchFamily="34" charset="0"/>
              <a:buChar char="•"/>
            </a:pPr>
            <a:r>
              <a:rPr lang="en-US" dirty="0"/>
              <a:t>Vocal health </a:t>
            </a:r>
          </a:p>
        </p:txBody>
      </p:sp>
      <p:pic>
        <p:nvPicPr>
          <p:cNvPr id="14" name="Picture 13">
            <a:extLst>
              <a:ext uri="{FF2B5EF4-FFF2-40B4-BE49-F238E27FC236}">
                <a16:creationId xmlns:a16="http://schemas.microsoft.com/office/drawing/2014/main" id="{07914A7A-3421-D751-C29D-D87AEE0B99D8}"/>
              </a:ext>
            </a:extLst>
          </p:cNvPr>
          <p:cNvPicPr>
            <a:picLocks noChangeAspect="1"/>
          </p:cNvPicPr>
          <p:nvPr/>
        </p:nvPicPr>
        <p:blipFill>
          <a:blip r:embed="rId4"/>
          <a:stretch>
            <a:fillRect/>
          </a:stretch>
        </p:blipFill>
        <p:spPr>
          <a:xfrm>
            <a:off x="0" y="159694"/>
            <a:ext cx="12061565" cy="1349066"/>
          </a:xfrm>
          <a:prstGeom prst="rect">
            <a:avLst/>
          </a:prstGeom>
        </p:spPr>
      </p:pic>
    </p:spTree>
    <p:extLst>
      <p:ext uri="{BB962C8B-B14F-4D97-AF65-F5344CB8AC3E}">
        <p14:creationId xmlns:p14="http://schemas.microsoft.com/office/powerpoint/2010/main" val="95974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97386E-CAA1-633D-A856-E7C98525791B}"/>
              </a:ext>
            </a:extLst>
          </p:cNvPr>
          <p:cNvSpPr txBox="1"/>
          <p:nvPr/>
        </p:nvSpPr>
        <p:spPr>
          <a:xfrm>
            <a:off x="1364672" y="1200216"/>
            <a:ext cx="9462655" cy="4457567"/>
          </a:xfrm>
          <a:prstGeom prst="rect">
            <a:avLst/>
          </a:prstGeom>
          <a:noFill/>
        </p:spPr>
        <p:txBody>
          <a:bodyPr wrap="square">
            <a:spAutoFit/>
          </a:bodyPr>
          <a:lstStyle/>
          <a:p>
            <a:pPr>
              <a:lnSpc>
                <a:spcPct val="150000"/>
              </a:lnSpc>
              <a:buNone/>
            </a:pPr>
            <a:r>
              <a:rPr lang="en-IE" sz="2400" dirty="0" err="1">
                <a:effectLst/>
                <a:latin typeface="Arial" panose="020B0604020202020204" pitchFamily="34" charset="0"/>
                <a:ea typeface="Times New Roman" panose="02020603050405020304" pitchFamily="18" charset="0"/>
              </a:rPr>
              <a:t>Leitmeir</a:t>
            </a:r>
            <a:r>
              <a:rPr lang="en-IE" sz="2400" dirty="0">
                <a:effectLst/>
                <a:latin typeface="Arial" panose="020B0604020202020204" pitchFamily="34" charset="0"/>
                <a:ea typeface="Times New Roman" panose="02020603050405020304" pitchFamily="18" charset="0"/>
              </a:rPr>
              <a:t> (2024, p. 23) documents that Schumann programmed K466 no fewer than seven times between January 1857 and October 1859, and </a:t>
            </a:r>
            <a:r>
              <a:rPr lang="en-IE" sz="2400" dirty="0">
                <a:effectLst/>
                <a:highlight>
                  <a:srgbClr val="E5A8A0"/>
                </a:highlight>
                <a:latin typeface="Arial" panose="020B0604020202020204" pitchFamily="34" charset="0"/>
                <a:ea typeface="Times New Roman" panose="02020603050405020304" pitchFamily="18" charset="0"/>
              </a:rPr>
              <a:t>“by virtue of frequent repetition</a:t>
            </a:r>
            <a:r>
              <a:rPr lang="en-IE" sz="2400" dirty="0">
                <a:effectLst/>
                <a:latin typeface="Arial" panose="020B0604020202020204" pitchFamily="34" charset="0"/>
                <a:ea typeface="Times New Roman" panose="02020603050405020304" pitchFamily="18" charset="0"/>
              </a:rPr>
              <a:t>, ‘her’ rendition of the cadenza is </a:t>
            </a:r>
            <a:r>
              <a:rPr lang="en-IE" sz="2400" dirty="0">
                <a:effectLst/>
                <a:highlight>
                  <a:srgbClr val="E5A8A0"/>
                </a:highlight>
                <a:latin typeface="Arial" panose="020B0604020202020204" pitchFamily="34" charset="0"/>
                <a:ea typeface="Times New Roman" panose="02020603050405020304" pitchFamily="18" charset="0"/>
              </a:rPr>
              <a:t>likely to have assumed a relatively fixed embodied form</a:t>
            </a:r>
            <a:r>
              <a:rPr lang="en-IE" sz="2400" dirty="0">
                <a:effectLst/>
                <a:latin typeface="Arial" panose="020B0604020202020204" pitchFamily="34" charset="0"/>
                <a:ea typeface="Times New Roman" panose="02020603050405020304" pitchFamily="18" charset="0"/>
              </a:rPr>
              <a:t>”. When considering that musical theatre performers are typically performing eight shows a week, it follows that even if riffs were not required to be “locked in”, as was seen in my Phase 2 findings, due to sheer repetition, they would likely assume this form anyway. </a:t>
            </a:r>
            <a:endParaRPr lang="en-IE"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123471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72F0-1E66-E707-63E8-591CAEA38D92}"/>
              </a:ext>
            </a:extLst>
          </p:cNvPr>
          <p:cNvSpPr>
            <a:spLocks noGrp="1"/>
          </p:cNvSpPr>
          <p:nvPr>
            <p:ph type="title"/>
          </p:nvPr>
        </p:nvSpPr>
        <p:spPr>
          <a:xfrm>
            <a:off x="0" y="0"/>
            <a:ext cx="12192000" cy="1188720"/>
          </a:xfrm>
          <a:solidFill>
            <a:srgbClr val="039262"/>
          </a:solidFill>
        </p:spPr>
        <p:txBody>
          <a:bodyPr/>
          <a:lstStyle/>
          <a:p>
            <a:r>
              <a:rPr lang="en-US" dirty="0"/>
              <a:t>CANDY STORE – HEATHERS </a:t>
            </a:r>
          </a:p>
        </p:txBody>
      </p:sp>
      <p:pic>
        <p:nvPicPr>
          <p:cNvPr id="3" name="Picture 2" descr="A sheet music with lines and notes&#10;&#10;AI-generated content may be incorrect.">
            <a:extLst>
              <a:ext uri="{FF2B5EF4-FFF2-40B4-BE49-F238E27FC236}">
                <a16:creationId xmlns:a16="http://schemas.microsoft.com/office/drawing/2014/main" id="{65D101CC-F76A-D244-5EAA-407D1D7A9F4F}"/>
              </a:ext>
            </a:extLst>
          </p:cNvPr>
          <p:cNvPicPr>
            <a:picLocks noChangeAspect="1"/>
          </p:cNvPicPr>
          <p:nvPr/>
        </p:nvPicPr>
        <p:blipFill>
          <a:blip r:embed="rId4"/>
          <a:stretch>
            <a:fillRect/>
          </a:stretch>
        </p:blipFill>
        <p:spPr>
          <a:xfrm>
            <a:off x="2976245" y="1358937"/>
            <a:ext cx="7971156" cy="4140126"/>
          </a:xfrm>
          <a:prstGeom prst="rect">
            <a:avLst/>
          </a:prstGeom>
          <a:ln>
            <a:solidFill>
              <a:srgbClr val="039262"/>
            </a:solidFill>
          </a:ln>
        </p:spPr>
      </p:pic>
      <p:sp>
        <p:nvSpPr>
          <p:cNvPr id="5" name="TextBox 4">
            <a:extLst>
              <a:ext uri="{FF2B5EF4-FFF2-40B4-BE49-F238E27FC236}">
                <a16:creationId xmlns:a16="http://schemas.microsoft.com/office/drawing/2014/main" id="{0A47970E-EBBD-6F2D-C33E-BDBC19849102}"/>
              </a:ext>
            </a:extLst>
          </p:cNvPr>
          <p:cNvSpPr txBox="1"/>
          <p:nvPr/>
        </p:nvSpPr>
        <p:spPr>
          <a:xfrm>
            <a:off x="2976245" y="5499062"/>
            <a:ext cx="7666355" cy="369332"/>
          </a:xfrm>
          <a:prstGeom prst="rect">
            <a:avLst/>
          </a:prstGeom>
          <a:noFill/>
        </p:spPr>
        <p:txBody>
          <a:bodyPr wrap="square">
            <a:spAutoFit/>
          </a:bodyPr>
          <a:lstStyle/>
          <a:p>
            <a:r>
              <a:rPr lang="en-IE" sz="1800" i="1" kern="0" dirty="0">
                <a:effectLst/>
                <a:latin typeface="Arial" panose="020B0604020202020204" pitchFamily="34" charset="0"/>
                <a:ea typeface="Times New Roman" panose="02020603050405020304" pitchFamily="18" charset="0"/>
              </a:rPr>
              <a:t>Candy Store, </a:t>
            </a:r>
            <a:r>
              <a:rPr lang="en-IE" sz="1800" kern="0" dirty="0">
                <a:effectLst/>
                <a:latin typeface="Arial" panose="020B0604020202020204" pitchFamily="34" charset="0"/>
                <a:ea typeface="Times New Roman" panose="02020603050405020304" pitchFamily="18" charset="0"/>
              </a:rPr>
              <a:t>bar 79-84, Heathers Piano/Vocal Score (5/13/15)</a:t>
            </a:r>
            <a:r>
              <a:rPr lang="en-IE" dirty="0">
                <a:effectLst/>
              </a:rPr>
              <a:t> </a:t>
            </a:r>
            <a:endParaRPr lang="en-US" dirty="0"/>
          </a:p>
        </p:txBody>
      </p:sp>
      <p:pic>
        <p:nvPicPr>
          <p:cNvPr id="6" name="Picture 5">
            <a:extLst>
              <a:ext uri="{FF2B5EF4-FFF2-40B4-BE49-F238E27FC236}">
                <a16:creationId xmlns:a16="http://schemas.microsoft.com/office/drawing/2014/main" id="{8D1DB8CF-E64E-21D0-6B74-15AB764C5256}"/>
              </a:ext>
            </a:extLst>
          </p:cNvPr>
          <p:cNvPicPr>
            <a:picLocks noChangeAspect="1"/>
          </p:cNvPicPr>
          <p:nvPr/>
        </p:nvPicPr>
        <p:blipFill>
          <a:blip r:embed="rId5"/>
          <a:stretch>
            <a:fillRect/>
          </a:stretch>
        </p:blipFill>
        <p:spPr>
          <a:xfrm>
            <a:off x="180945" y="4346056"/>
            <a:ext cx="2437157" cy="2256626"/>
          </a:xfrm>
          <a:prstGeom prst="rect">
            <a:avLst/>
          </a:prstGeom>
        </p:spPr>
      </p:pic>
      <p:sp>
        <p:nvSpPr>
          <p:cNvPr id="8" name="TextBox 7">
            <a:extLst>
              <a:ext uri="{FF2B5EF4-FFF2-40B4-BE49-F238E27FC236}">
                <a16:creationId xmlns:a16="http://schemas.microsoft.com/office/drawing/2014/main" id="{C5584516-84FC-0B23-BD10-516F1244BCE2}"/>
              </a:ext>
            </a:extLst>
          </p:cNvPr>
          <p:cNvSpPr txBox="1"/>
          <p:nvPr/>
        </p:nvSpPr>
        <p:spPr>
          <a:xfrm>
            <a:off x="180945" y="2692308"/>
            <a:ext cx="2795300" cy="1200329"/>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World Premiere Cast Recording 2014, Jessica Keenan Wynn, Alice Lee, Elle McLemore:</a:t>
            </a:r>
          </a:p>
        </p:txBody>
      </p:sp>
      <p:sp>
        <p:nvSpPr>
          <p:cNvPr id="10" name="TextBox 9">
            <a:extLst>
              <a:ext uri="{FF2B5EF4-FFF2-40B4-BE49-F238E27FC236}">
                <a16:creationId xmlns:a16="http://schemas.microsoft.com/office/drawing/2014/main" id="{62FAA1DD-666F-7BBE-13E0-F3AACF191FAE}"/>
              </a:ext>
            </a:extLst>
          </p:cNvPr>
          <p:cNvSpPr txBox="1"/>
          <p:nvPr/>
        </p:nvSpPr>
        <p:spPr>
          <a:xfrm>
            <a:off x="128267" y="3661804"/>
            <a:ext cx="2543175" cy="571760"/>
          </a:xfrm>
          <a:prstGeom prst="rect">
            <a:avLst/>
          </a:prstGeom>
          <a:noFill/>
        </p:spPr>
        <p:txBody>
          <a:bodyPr wrap="square">
            <a:spAutoFit/>
          </a:bodyPr>
          <a:lstStyle/>
          <a:p>
            <a:pPr>
              <a:lnSpc>
                <a:spcPct val="200000"/>
              </a:lnSpc>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2:23-2:32]</a:t>
            </a:r>
          </a:p>
        </p:txBody>
      </p:sp>
      <p:pic>
        <p:nvPicPr>
          <p:cNvPr id="12" name="Candy Story O .wav">
            <a:hlinkClick r:id="" action="ppaction://media"/>
            <a:extLst>
              <a:ext uri="{FF2B5EF4-FFF2-40B4-BE49-F238E27FC236}">
                <a16:creationId xmlns:a16="http://schemas.microsoft.com/office/drawing/2014/main" id="{7AFBA482-072E-4F4E-FFBA-A558E27A79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80945" y="1566771"/>
            <a:ext cx="812800" cy="812800"/>
          </a:xfrm>
          <a:prstGeom prst="rect">
            <a:avLst/>
          </a:prstGeom>
        </p:spPr>
      </p:pic>
      <p:sp>
        <p:nvSpPr>
          <p:cNvPr id="14" name="TextBox 13">
            <a:extLst>
              <a:ext uri="{FF2B5EF4-FFF2-40B4-BE49-F238E27FC236}">
                <a16:creationId xmlns:a16="http://schemas.microsoft.com/office/drawing/2014/main" id="{2AAF58F6-CC41-346E-B095-1519F4F57A4C}"/>
              </a:ext>
            </a:extLst>
          </p:cNvPr>
          <p:cNvSpPr txBox="1"/>
          <p:nvPr/>
        </p:nvSpPr>
        <p:spPr>
          <a:xfrm>
            <a:off x="2836447" y="6418016"/>
            <a:ext cx="3857594" cy="369332"/>
          </a:xfrm>
          <a:prstGeom prst="rect">
            <a:avLst/>
          </a:prstGeom>
          <a:noFill/>
        </p:spPr>
        <p:txBody>
          <a:bodyPr wrap="none" rtlCol="0">
            <a:spAutoFit/>
          </a:bodyPr>
          <a:lstStyle/>
          <a:p>
            <a:r>
              <a:rPr lang="en-US" dirty="0"/>
              <a:t>STYLE: Contemporary MT &amp; pop/rock </a:t>
            </a:r>
          </a:p>
        </p:txBody>
      </p:sp>
    </p:spTree>
    <p:extLst>
      <p:ext uri="{BB962C8B-B14F-4D97-AF65-F5344CB8AC3E}">
        <p14:creationId xmlns:p14="http://schemas.microsoft.com/office/powerpoint/2010/main" val="354660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2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75440-41F4-AF0F-9FA2-CC232AFEDC67}"/>
              </a:ext>
            </a:extLst>
          </p:cNvPr>
          <p:cNvSpPr>
            <a:spLocks noGrp="1"/>
          </p:cNvSpPr>
          <p:nvPr>
            <p:ph type="title"/>
          </p:nvPr>
        </p:nvSpPr>
        <p:spPr>
          <a:xfrm>
            <a:off x="0" y="0"/>
            <a:ext cx="12192000" cy="1188720"/>
          </a:xfrm>
          <a:solidFill>
            <a:srgbClr val="EDBD7E"/>
          </a:solidFill>
        </p:spPr>
        <p:txBody>
          <a:bodyPr/>
          <a:lstStyle/>
          <a:p>
            <a:r>
              <a:rPr lang="en-US" dirty="0"/>
              <a:t>PIRAGUA - IN THE HEIGHTS </a:t>
            </a:r>
          </a:p>
        </p:txBody>
      </p:sp>
      <p:sp>
        <p:nvSpPr>
          <p:cNvPr id="5" name="TextBox 4">
            <a:extLst>
              <a:ext uri="{FF2B5EF4-FFF2-40B4-BE49-F238E27FC236}">
                <a16:creationId xmlns:a16="http://schemas.microsoft.com/office/drawing/2014/main" id="{1BE6D6C2-F7CB-B7F2-5FE7-686EF2509B7E}"/>
              </a:ext>
            </a:extLst>
          </p:cNvPr>
          <p:cNvSpPr txBox="1"/>
          <p:nvPr/>
        </p:nvSpPr>
        <p:spPr>
          <a:xfrm>
            <a:off x="3189778" y="5229287"/>
            <a:ext cx="8145326" cy="457689"/>
          </a:xfrm>
          <a:prstGeom prst="rect">
            <a:avLst/>
          </a:prstGeom>
          <a:noFill/>
        </p:spPr>
        <p:txBody>
          <a:bodyPr wrap="square">
            <a:spAutoFit/>
          </a:bodyPr>
          <a:lstStyle/>
          <a:p>
            <a:pPr>
              <a:lnSpc>
                <a:spcPct val="150000"/>
              </a:lnSpc>
              <a:buNone/>
            </a:pPr>
            <a:r>
              <a:rPr lang="en-IE" sz="1800" i="1" dirty="0" err="1">
                <a:effectLst/>
                <a:latin typeface="Arial" panose="020B0604020202020204" pitchFamily="34" charset="0"/>
                <a:ea typeface="Times New Roman" panose="02020603050405020304" pitchFamily="18" charset="0"/>
              </a:rPr>
              <a:t>Piragua</a:t>
            </a:r>
            <a:r>
              <a:rPr lang="en-IE" sz="1800" dirty="0">
                <a:effectLst/>
                <a:latin typeface="Arial" panose="020B0604020202020204" pitchFamily="34" charset="0"/>
                <a:ea typeface="Times New Roman" panose="02020603050405020304" pitchFamily="18" charset="0"/>
              </a:rPr>
              <a:t>, bar 61-68 In the Heights Piano/Vocal score (7/4/11)</a:t>
            </a:r>
            <a:endParaRPr lang="en-IE" sz="20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38BF0A2F-C915-8363-1D44-97018C8CFF9C}"/>
              </a:ext>
            </a:extLst>
          </p:cNvPr>
          <p:cNvPicPr>
            <a:picLocks noChangeAspect="1"/>
          </p:cNvPicPr>
          <p:nvPr/>
        </p:nvPicPr>
        <p:blipFill>
          <a:blip r:embed="rId4"/>
          <a:stretch>
            <a:fillRect/>
          </a:stretch>
        </p:blipFill>
        <p:spPr>
          <a:xfrm>
            <a:off x="269066" y="4207205"/>
            <a:ext cx="2383972" cy="2463108"/>
          </a:xfrm>
          <a:prstGeom prst="rect">
            <a:avLst/>
          </a:prstGeom>
        </p:spPr>
      </p:pic>
      <p:sp>
        <p:nvSpPr>
          <p:cNvPr id="7" name="TextBox 6">
            <a:extLst>
              <a:ext uri="{FF2B5EF4-FFF2-40B4-BE49-F238E27FC236}">
                <a16:creationId xmlns:a16="http://schemas.microsoft.com/office/drawing/2014/main" id="{30E52E3A-A53C-6EBC-FCA6-DBFD80183A01}"/>
              </a:ext>
            </a:extLst>
          </p:cNvPr>
          <p:cNvSpPr txBox="1"/>
          <p:nvPr/>
        </p:nvSpPr>
        <p:spPr>
          <a:xfrm>
            <a:off x="0" y="2650795"/>
            <a:ext cx="2922104"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2008, Eliseo Roman: </a:t>
            </a:r>
          </a:p>
        </p:txBody>
      </p:sp>
      <p:sp>
        <p:nvSpPr>
          <p:cNvPr id="12" name="TextBox 11">
            <a:extLst>
              <a:ext uri="{FF2B5EF4-FFF2-40B4-BE49-F238E27FC236}">
                <a16:creationId xmlns:a16="http://schemas.microsoft.com/office/drawing/2014/main" id="{77797CEF-D8F7-48E9-7247-71A71054BE22}"/>
              </a:ext>
            </a:extLst>
          </p:cNvPr>
          <p:cNvSpPr txBox="1"/>
          <p:nvPr/>
        </p:nvSpPr>
        <p:spPr>
          <a:xfrm>
            <a:off x="0" y="3509036"/>
            <a:ext cx="2464904" cy="571760"/>
          </a:xfrm>
          <a:prstGeom prst="rect">
            <a:avLst/>
          </a:prstGeom>
          <a:noFill/>
        </p:spPr>
        <p:txBody>
          <a:bodyPr wrap="square">
            <a:spAutoFit/>
          </a:bodyPr>
          <a:lstStyle/>
          <a:p>
            <a:pPr>
              <a:lnSpc>
                <a:spcPct val="200000"/>
              </a:lnSpc>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1:27-1:32]</a:t>
            </a:r>
          </a:p>
        </p:txBody>
      </p:sp>
      <p:pic>
        <p:nvPicPr>
          <p:cNvPr id="13" name="Picture 12">
            <a:extLst>
              <a:ext uri="{FF2B5EF4-FFF2-40B4-BE49-F238E27FC236}">
                <a16:creationId xmlns:a16="http://schemas.microsoft.com/office/drawing/2014/main" id="{EAAAD9B4-537D-FFBA-F126-B42CC5A60AF6}"/>
              </a:ext>
            </a:extLst>
          </p:cNvPr>
          <p:cNvPicPr>
            <a:picLocks noChangeAspect="1"/>
          </p:cNvPicPr>
          <p:nvPr/>
        </p:nvPicPr>
        <p:blipFill>
          <a:blip r:embed="rId5"/>
          <a:stretch>
            <a:fillRect/>
          </a:stretch>
        </p:blipFill>
        <p:spPr>
          <a:xfrm>
            <a:off x="3001644" y="2360545"/>
            <a:ext cx="8921290" cy="2868742"/>
          </a:xfrm>
          <a:prstGeom prst="rect">
            <a:avLst/>
          </a:prstGeom>
          <a:ln>
            <a:solidFill>
              <a:srgbClr val="CAA761"/>
            </a:solidFill>
          </a:ln>
        </p:spPr>
      </p:pic>
      <p:pic>
        <p:nvPicPr>
          <p:cNvPr id="14" name="Piragua.wav">
            <a:hlinkClick r:id="" action="ppaction://media"/>
            <a:extLst>
              <a:ext uri="{FF2B5EF4-FFF2-40B4-BE49-F238E27FC236}">
                <a16:creationId xmlns:a16="http://schemas.microsoft.com/office/drawing/2014/main" id="{C2A24376-C2C1-4ED1-430C-90ED01D164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8728" y="1711586"/>
            <a:ext cx="812800" cy="812800"/>
          </a:xfrm>
          <a:prstGeom prst="rect">
            <a:avLst/>
          </a:prstGeom>
        </p:spPr>
      </p:pic>
      <p:sp>
        <p:nvSpPr>
          <p:cNvPr id="15" name="TextBox 14">
            <a:extLst>
              <a:ext uri="{FF2B5EF4-FFF2-40B4-BE49-F238E27FC236}">
                <a16:creationId xmlns:a16="http://schemas.microsoft.com/office/drawing/2014/main" id="{936A8448-06E0-EB0E-B8C7-566BB78766F1}"/>
              </a:ext>
            </a:extLst>
          </p:cNvPr>
          <p:cNvSpPr txBox="1"/>
          <p:nvPr/>
        </p:nvSpPr>
        <p:spPr>
          <a:xfrm>
            <a:off x="2922104" y="6401112"/>
            <a:ext cx="3433761" cy="369332"/>
          </a:xfrm>
          <a:prstGeom prst="rect">
            <a:avLst/>
          </a:prstGeom>
          <a:noFill/>
        </p:spPr>
        <p:txBody>
          <a:bodyPr wrap="none" rtlCol="0">
            <a:spAutoFit/>
          </a:bodyPr>
          <a:lstStyle/>
          <a:p>
            <a:r>
              <a:rPr lang="en-US" dirty="0"/>
              <a:t>STYLE: Contemporary MT &amp; pop </a:t>
            </a:r>
          </a:p>
        </p:txBody>
      </p:sp>
    </p:spTree>
    <p:extLst>
      <p:ext uri="{BB962C8B-B14F-4D97-AF65-F5344CB8AC3E}">
        <p14:creationId xmlns:p14="http://schemas.microsoft.com/office/powerpoint/2010/main" val="826494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876F7D-26F0-CB12-D1AB-9564D7EF0D1E}"/>
            </a:ext>
          </a:extLst>
        </p:cNvPr>
        <p:cNvGrpSpPr/>
        <p:nvPr/>
      </p:nvGrpSpPr>
      <p:grpSpPr>
        <a:xfrm>
          <a:off x="0" y="0"/>
          <a:ext cx="0" cy="0"/>
          <a:chOff x="0" y="0"/>
          <a:chExt cx="0" cy="0"/>
        </a:xfrm>
      </p:grpSpPr>
      <p:sp>
        <p:nvSpPr>
          <p:cNvPr id="16402" name="Rectangle 16401">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B08A6BF-28A0-1A71-84F7-CD76CBCCEC07}"/>
              </a:ext>
            </a:extLst>
          </p:cNvPr>
          <p:cNvSpPr>
            <a:spLocks noGrp="1"/>
          </p:cNvSpPr>
          <p:nvPr>
            <p:ph type="title"/>
          </p:nvPr>
        </p:nvSpPr>
        <p:spPr>
          <a:xfrm>
            <a:off x="804672" y="381268"/>
            <a:ext cx="3044952" cy="1898904"/>
          </a:xfrm>
        </p:spPr>
        <p:txBody>
          <a:bodyPr vert="horz" lIns="274320" tIns="182880" rIns="274320" bIns="182880" rtlCol="0" anchor="ctr" anchorCtr="1">
            <a:normAutofit fontScale="90000"/>
          </a:bodyPr>
          <a:lstStyle/>
          <a:p>
            <a:r>
              <a:rPr lang="en-US" sz="2600" dirty="0"/>
              <a:t>Performer’s RIFFS getting added to the  score</a:t>
            </a:r>
          </a:p>
        </p:txBody>
      </p:sp>
      <p:sp>
        <p:nvSpPr>
          <p:cNvPr id="4" name="Rectangle 3">
            <a:extLst>
              <a:ext uri="{FF2B5EF4-FFF2-40B4-BE49-F238E27FC236}">
                <a16:creationId xmlns:a16="http://schemas.microsoft.com/office/drawing/2014/main" id="{EF9D51D1-20F4-89C5-AEA9-32466CA86EAF}"/>
              </a:ext>
            </a:extLst>
          </p:cNvPr>
          <p:cNvSpPr>
            <a:spLocks noChangeArrowheads="1"/>
          </p:cNvSpPr>
          <p:nvPr/>
        </p:nvSpPr>
        <p:spPr bwMode="auto">
          <a:xfrm>
            <a:off x="886317" y="2716810"/>
            <a:ext cx="2668122" cy="13879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algn="ctr" defTabSz="914400" fontAlgn="base">
              <a:spcBef>
                <a:spcPts val="1000"/>
              </a:spcBef>
              <a:spcAft>
                <a:spcPct val="0"/>
              </a:spcAft>
              <a:buClr>
                <a:schemeClr val="accent2"/>
              </a:buClr>
              <a:buSzTx/>
              <a:tabLst/>
            </a:pPr>
            <a:r>
              <a:rPr kumimoji="0" lang="en-US" altLang="en-US" sz="2000" b="0" i="0" u="none" strike="noStrike" kern="1200" cap="none" normalizeH="0" baseline="0" dirty="0">
                <a:ln>
                  <a:noFill/>
                </a:ln>
                <a:solidFill>
                  <a:srgbClr val="FFFFFF"/>
                </a:solidFill>
                <a:effectLst/>
                <a:latin typeface="+mn-lt"/>
                <a:ea typeface="+mn-ea"/>
                <a:cs typeface="+mn-cs"/>
              </a:rPr>
              <a:t>Q7. HAVE YOU BEEN INVOLVED IN ANY MUSICAL(S) WHERE A PERFORMERS AD LIB OR AD LIB RIFF GETS NOTATED IN FUTURE UPDATES OF THE SCORE? </a:t>
            </a:r>
          </a:p>
        </p:txBody>
      </p:sp>
      <p:sp>
        <p:nvSpPr>
          <p:cNvPr id="16403" name="Rectangle 1640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01" name="Rectangle 16400">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5" name="Picture 5" descr="Forms response chart. Question title: 7. Have you been involved in any musical(s) where a performer&amp;apos;s ad lib or ad lib riff gets notated in future updates of the score?. Number of responses: 13 responses.">
            <a:extLst>
              <a:ext uri="{FF2B5EF4-FFF2-40B4-BE49-F238E27FC236}">
                <a16:creationId xmlns:a16="http://schemas.microsoft.com/office/drawing/2014/main" id="{FB524AE5-1D02-B8AD-D221-8380E23EAC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55" t="21632" r="29260"/>
          <a:stretch>
            <a:fillRect/>
          </a:stretch>
        </p:blipFill>
        <p:spPr bwMode="auto">
          <a:xfrm>
            <a:off x="5045465" y="1479962"/>
            <a:ext cx="5955961" cy="309203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D7EEA8D-E6B9-D45B-7E11-CA8C60102D6A}"/>
              </a:ext>
            </a:extLst>
          </p:cNvPr>
          <p:cNvSpPr>
            <a:spLocks noChangeArrowheads="1"/>
          </p:cNvSpPr>
          <p:nvPr/>
        </p:nvSpPr>
        <p:spPr bwMode="auto">
          <a:xfrm>
            <a:off x="2433918" y="166743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60042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E1D20-FD91-7413-E49D-23358BD12908}"/>
            </a:ext>
          </a:extLst>
        </p:cNvPr>
        <p:cNvGrpSpPr/>
        <p:nvPr/>
      </p:nvGrpSpPr>
      <p:grpSpPr>
        <a:xfrm>
          <a:off x="0" y="0"/>
          <a:ext cx="0" cy="0"/>
          <a:chOff x="0" y="0"/>
          <a:chExt cx="0" cy="0"/>
        </a:xfrm>
      </p:grpSpPr>
      <p:sp>
        <p:nvSpPr>
          <p:cNvPr id="5" name="Cloud Callout 4">
            <a:extLst>
              <a:ext uri="{FF2B5EF4-FFF2-40B4-BE49-F238E27FC236}">
                <a16:creationId xmlns:a16="http://schemas.microsoft.com/office/drawing/2014/main" id="{4C0FB341-8EB6-D796-320F-8AD674392165}"/>
              </a:ext>
            </a:extLst>
          </p:cNvPr>
          <p:cNvSpPr/>
          <p:nvPr/>
        </p:nvSpPr>
        <p:spPr>
          <a:xfrm>
            <a:off x="1099009" y="2861662"/>
            <a:ext cx="10934420" cy="3470855"/>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000" i="1" dirty="0"/>
              <a:t>In looking back through scores that I’ve worked on developing for this form, I actually was surprised to find that </a:t>
            </a:r>
            <a:r>
              <a:rPr lang="en-GB" sz="2000" b="1" i="1" dirty="0">
                <a:highlight>
                  <a:srgbClr val="F9BE6B"/>
                </a:highlight>
              </a:rPr>
              <a:t>more often than not, we’ve written out the original performer’s (or composer’s) riff </a:t>
            </a:r>
            <a:r>
              <a:rPr lang="en-GB" sz="2000" i="1" dirty="0"/>
              <a:t>rather than writing “riff ad lib”. I think this definitely does still count as a riff and </a:t>
            </a:r>
            <a:r>
              <a:rPr lang="en-GB" sz="2000" b="1" i="1" dirty="0">
                <a:highlight>
                  <a:srgbClr val="F9BE6B"/>
                </a:highlight>
              </a:rPr>
              <a:t>many performers will naturally take the initiative to make it their own, encouraged often by listening to different recordings </a:t>
            </a:r>
            <a:r>
              <a:rPr lang="en-GB" sz="2000" i="1" dirty="0"/>
              <a:t>where they will hear different versions of the riff. Also worth noting that I found a couple of instances </a:t>
            </a:r>
            <a:r>
              <a:rPr lang="en-GB" sz="2000" b="1" i="1" dirty="0">
                <a:highlight>
                  <a:srgbClr val="F9BE6B"/>
                </a:highlight>
              </a:rPr>
              <a:t>where we write out the riff as well as “or sim.” </a:t>
            </a:r>
            <a:r>
              <a:rPr lang="en-GB" sz="2000" i="1" dirty="0"/>
              <a:t>– </a:t>
            </a:r>
            <a:r>
              <a:rPr lang="en-GB" sz="2000" dirty="0"/>
              <a:t>MD11</a:t>
            </a:r>
            <a:endParaRPr lang="en-IE" sz="2000" dirty="0"/>
          </a:p>
        </p:txBody>
      </p:sp>
      <p:sp>
        <p:nvSpPr>
          <p:cNvPr id="10" name="Cloud Callout 9">
            <a:extLst>
              <a:ext uri="{FF2B5EF4-FFF2-40B4-BE49-F238E27FC236}">
                <a16:creationId xmlns:a16="http://schemas.microsoft.com/office/drawing/2014/main" id="{BF471106-D2E7-8BDC-97B0-FDC4BC1D551C}"/>
              </a:ext>
            </a:extLst>
          </p:cNvPr>
          <p:cNvSpPr/>
          <p:nvPr/>
        </p:nvSpPr>
        <p:spPr>
          <a:xfrm>
            <a:off x="169107" y="347062"/>
            <a:ext cx="9412941" cy="2514600"/>
          </a:xfrm>
          <a:prstGeom prst="cloudCallout">
            <a:avLst/>
          </a:prstGeom>
          <a:solidFill>
            <a:schemeClr val="tx2">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r>
              <a:rPr lang="en-GB" sz="2000" i="1" dirty="0"/>
              <a:t>If it is a rock show within the style that expects riffing and the melisma is written out, it</a:t>
            </a:r>
            <a:endParaRPr lang="en-IE" sz="2000" dirty="0"/>
          </a:p>
          <a:p>
            <a:r>
              <a:rPr lang="en-GB" sz="2000" b="1" i="1" dirty="0">
                <a:highlight>
                  <a:srgbClr val="A4D4F0"/>
                </a:highlight>
              </a:rPr>
              <a:t>makes me wonder if the copyist simply transcribed what the original performer did</a:t>
            </a:r>
            <a:r>
              <a:rPr lang="en-GB" sz="2000" i="1" dirty="0"/>
              <a:t>… It stands to reason that this would be transcribed as well. </a:t>
            </a:r>
            <a:r>
              <a:rPr lang="en-GB" sz="2000" b="1" i="1" dirty="0">
                <a:highlight>
                  <a:srgbClr val="A4D4F0"/>
                </a:highlight>
              </a:rPr>
              <a:t>And isn’t necessarily “sacred text” from the composer</a:t>
            </a:r>
            <a:r>
              <a:rPr lang="en-GB" sz="2000" i="1" dirty="0"/>
              <a:t>. – </a:t>
            </a:r>
            <a:r>
              <a:rPr lang="en-GB" sz="2000" dirty="0"/>
              <a:t>MD12</a:t>
            </a:r>
            <a:endParaRPr lang="en-US" sz="2000" dirty="0"/>
          </a:p>
        </p:txBody>
      </p:sp>
    </p:spTree>
    <p:extLst>
      <p:ext uri="{BB962C8B-B14F-4D97-AF65-F5344CB8AC3E}">
        <p14:creationId xmlns:p14="http://schemas.microsoft.com/office/powerpoint/2010/main" val="846120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3B112F-AC65-274A-DEFA-7EE535B55B67}"/>
              </a:ext>
            </a:extLst>
          </p:cNvPr>
          <p:cNvSpPr txBox="1"/>
          <p:nvPr/>
        </p:nvSpPr>
        <p:spPr>
          <a:xfrm>
            <a:off x="997526" y="415637"/>
            <a:ext cx="10196945" cy="1877437"/>
          </a:xfrm>
          <a:prstGeom prst="rect">
            <a:avLst/>
          </a:prstGeom>
          <a:noFill/>
        </p:spPr>
        <p:txBody>
          <a:bodyPr wrap="square">
            <a:spAutoFit/>
          </a:bodyPr>
          <a:lstStyle/>
          <a:p>
            <a:r>
              <a:rPr lang="en-IE" sz="2800" kern="0" dirty="0">
                <a:effectLst/>
                <a:latin typeface="Arial" panose="020B0604020202020204" pitchFamily="34" charset="0"/>
                <a:ea typeface="Times New Roman" panose="02020603050405020304" pitchFamily="18" charset="0"/>
              </a:rPr>
              <a:t>Styles (2016, p.615) articulates a </a:t>
            </a:r>
            <a:r>
              <a:rPr lang="en-IE" sz="2800" kern="0" dirty="0">
                <a:latin typeface="Arial" panose="020B0604020202020204" pitchFamily="34" charset="0"/>
                <a:ea typeface="Times New Roman" panose="02020603050405020304" pitchFamily="18" charset="0"/>
              </a:rPr>
              <a:t>collaborative </a:t>
            </a:r>
            <a:r>
              <a:rPr lang="en-IE" sz="2800" kern="0" dirty="0">
                <a:effectLst/>
                <a:latin typeface="Arial" panose="020B0604020202020204" pitchFamily="34" charset="0"/>
                <a:ea typeface="Times New Roman" panose="02020603050405020304" pitchFamily="18" charset="0"/>
              </a:rPr>
              <a:t>relationship whereby “a score may therefore include the multiple musical decisions that have been reached as a process of collaboration</a:t>
            </a:r>
            <a:r>
              <a:rPr lang="en-IE" sz="2800" b="1" kern="0" dirty="0">
                <a:effectLst/>
                <a:latin typeface="Arial" panose="020B0604020202020204" pitchFamily="34" charset="0"/>
                <a:ea typeface="Times New Roman" panose="02020603050405020304" pitchFamily="18" charset="0"/>
              </a:rPr>
              <a:t> and</a:t>
            </a:r>
            <a:r>
              <a:rPr lang="en-IE" sz="2800" kern="0" dirty="0">
                <a:effectLst/>
                <a:latin typeface="Arial" panose="020B0604020202020204" pitchFamily="34" charset="0"/>
                <a:ea typeface="Times New Roman" panose="02020603050405020304" pitchFamily="18" charset="0"/>
              </a:rPr>
              <a:t> </a:t>
            </a:r>
            <a:r>
              <a:rPr lang="en-IE" sz="3200" kern="0" dirty="0">
                <a:effectLst/>
                <a:latin typeface="Arial" panose="020B0604020202020204" pitchFamily="34" charset="0"/>
                <a:ea typeface="Times New Roman" panose="02020603050405020304" pitchFamily="18" charset="0"/>
              </a:rPr>
              <a:t>composing</a:t>
            </a:r>
            <a:r>
              <a:rPr lang="en-IE" sz="2800" kern="0" dirty="0">
                <a:effectLst/>
                <a:latin typeface="Arial" panose="020B0604020202020204" pitchFamily="34" charset="0"/>
                <a:ea typeface="Times New Roman" panose="02020603050405020304" pitchFamily="18" charset="0"/>
              </a:rPr>
              <a:t> alone”. </a:t>
            </a:r>
            <a:endParaRPr lang="en-US" sz="2800" dirty="0"/>
          </a:p>
        </p:txBody>
      </p:sp>
      <p:sp>
        <p:nvSpPr>
          <p:cNvPr id="5" name="TextBox 4">
            <a:extLst>
              <a:ext uri="{FF2B5EF4-FFF2-40B4-BE49-F238E27FC236}">
                <a16:creationId xmlns:a16="http://schemas.microsoft.com/office/drawing/2014/main" id="{8596A678-7FA3-7E9F-17C6-8050FC800CAF}"/>
              </a:ext>
            </a:extLst>
          </p:cNvPr>
          <p:cNvSpPr txBox="1"/>
          <p:nvPr/>
        </p:nvSpPr>
        <p:spPr>
          <a:xfrm>
            <a:off x="997525" y="2644170"/>
            <a:ext cx="10196945" cy="1569660"/>
          </a:xfrm>
          <a:prstGeom prst="rect">
            <a:avLst/>
          </a:prstGeom>
          <a:noFill/>
        </p:spPr>
        <p:txBody>
          <a:bodyPr wrap="square">
            <a:spAutoFit/>
          </a:bodyPr>
          <a:lstStyle/>
          <a:p>
            <a:r>
              <a:rPr lang="en-IE" sz="3200" kern="0" dirty="0">
                <a:effectLst/>
                <a:latin typeface="Arial" panose="020B0604020202020204" pitchFamily="34" charset="0"/>
                <a:ea typeface="Times New Roman" panose="02020603050405020304" pitchFamily="18" charset="0"/>
              </a:rPr>
              <a:t>Brand et al. (2015, p.151) discuss going beyond authorship to include attribution, contribution, collaboration, and credit within scientific studies</a:t>
            </a:r>
            <a:r>
              <a:rPr lang="en-IE" sz="3200" kern="0" dirty="0">
                <a:latin typeface="Arial" panose="020B0604020202020204" pitchFamily="34" charset="0"/>
                <a:ea typeface="Times New Roman" panose="02020603050405020304" pitchFamily="18" charset="0"/>
              </a:rPr>
              <a:t>. </a:t>
            </a:r>
            <a:endParaRPr lang="en-US" sz="3200" dirty="0"/>
          </a:p>
        </p:txBody>
      </p:sp>
      <p:sp>
        <p:nvSpPr>
          <p:cNvPr id="7" name="TextBox 6">
            <a:extLst>
              <a:ext uri="{FF2B5EF4-FFF2-40B4-BE49-F238E27FC236}">
                <a16:creationId xmlns:a16="http://schemas.microsoft.com/office/drawing/2014/main" id="{A597EC35-179D-459A-03FB-72DB380AAD00}"/>
              </a:ext>
            </a:extLst>
          </p:cNvPr>
          <p:cNvSpPr txBox="1"/>
          <p:nvPr/>
        </p:nvSpPr>
        <p:spPr>
          <a:xfrm>
            <a:off x="997525" y="4626480"/>
            <a:ext cx="10196944" cy="2062103"/>
          </a:xfrm>
          <a:prstGeom prst="rect">
            <a:avLst/>
          </a:prstGeom>
          <a:noFill/>
        </p:spPr>
        <p:txBody>
          <a:bodyPr wrap="square">
            <a:spAutoFit/>
          </a:bodyPr>
          <a:lstStyle/>
          <a:p>
            <a:r>
              <a:rPr lang="en-IE" sz="3200" kern="0" dirty="0">
                <a:effectLst/>
                <a:latin typeface="Arial" panose="020B0604020202020204" pitchFamily="34" charset="0"/>
                <a:ea typeface="Times New Roman" panose="02020603050405020304" pitchFamily="18" charset="0"/>
              </a:rPr>
              <a:t>In the case of riffing this could be a simple as a system that acknowledges who, if not the composer, was involved in the creation of riffs that are notated in the score. </a:t>
            </a:r>
            <a:endParaRPr lang="en-US" sz="3200" dirty="0"/>
          </a:p>
        </p:txBody>
      </p:sp>
    </p:spTree>
    <p:extLst>
      <p:ext uri="{BB962C8B-B14F-4D97-AF65-F5344CB8AC3E}">
        <p14:creationId xmlns:p14="http://schemas.microsoft.com/office/powerpoint/2010/main" val="3067656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50C765-C159-66B9-97EC-D951C8F2DBC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8336D-86CD-AF8E-2219-7854A8F1382B}"/>
              </a:ext>
            </a:extLst>
          </p:cNvPr>
          <p:cNvSpPr>
            <a:spLocks noGrp="1"/>
          </p:cNvSpPr>
          <p:nvPr>
            <p:ph type="title"/>
          </p:nvPr>
        </p:nvSpPr>
        <p:spPr>
          <a:xfrm>
            <a:off x="1600200" y="4269282"/>
            <a:ext cx="8991600" cy="1264762"/>
          </a:xfrm>
          <a:prstGeom prst="ellipse">
            <a:avLst/>
          </a:prstGeom>
        </p:spPr>
        <p:txBody>
          <a:bodyPr vert="horz" lIns="274320" tIns="182880" rIns="274320" bIns="182880" rtlCol="0" anchor="ctr" anchorCtr="1">
            <a:normAutofit/>
          </a:bodyPr>
          <a:lstStyle/>
          <a:p>
            <a:r>
              <a:rPr lang="en-US" sz="1800" dirty="0"/>
              <a:t>CAST RECORDINGS FEATURING RIFFS THAT ARE NOT INDICATED IN THE SCORE</a:t>
            </a:r>
          </a:p>
        </p:txBody>
      </p:sp>
      <p:graphicFrame>
        <p:nvGraphicFramePr>
          <p:cNvPr id="3" name="Table 2">
            <a:extLst>
              <a:ext uri="{FF2B5EF4-FFF2-40B4-BE49-F238E27FC236}">
                <a16:creationId xmlns:a16="http://schemas.microsoft.com/office/drawing/2014/main" id="{5D29EAA2-7E06-C488-E500-FBFF47EC763D}"/>
              </a:ext>
            </a:extLst>
          </p:cNvPr>
          <p:cNvGraphicFramePr>
            <a:graphicFrameLocks noGrp="1"/>
          </p:cNvGraphicFramePr>
          <p:nvPr>
            <p:extLst>
              <p:ext uri="{D42A27DB-BD31-4B8C-83A1-F6EECF244321}">
                <p14:modId xmlns:p14="http://schemas.microsoft.com/office/powerpoint/2010/main" val="1999665834"/>
              </p:ext>
            </p:extLst>
          </p:nvPr>
        </p:nvGraphicFramePr>
        <p:xfrm>
          <a:off x="216166" y="538890"/>
          <a:ext cx="11747234" cy="3512407"/>
        </p:xfrm>
        <a:graphic>
          <a:graphicData uri="http://schemas.openxmlformats.org/drawingml/2006/table">
            <a:tbl>
              <a:tblPr firstRow="1" firstCol="1" bandRow="1">
                <a:tableStyleId>{72833802-FEF1-4C79-8D5D-14CF1EAF98D9}</a:tableStyleId>
              </a:tblPr>
              <a:tblGrid>
                <a:gridCol w="1262401">
                  <a:extLst>
                    <a:ext uri="{9D8B030D-6E8A-4147-A177-3AD203B41FA5}">
                      <a16:colId xmlns:a16="http://schemas.microsoft.com/office/drawing/2014/main" val="3200550292"/>
                    </a:ext>
                  </a:extLst>
                </a:gridCol>
                <a:gridCol w="1214933">
                  <a:extLst>
                    <a:ext uri="{9D8B030D-6E8A-4147-A177-3AD203B41FA5}">
                      <a16:colId xmlns:a16="http://schemas.microsoft.com/office/drawing/2014/main" val="2944400180"/>
                    </a:ext>
                  </a:extLst>
                </a:gridCol>
                <a:gridCol w="611259">
                  <a:extLst>
                    <a:ext uri="{9D8B030D-6E8A-4147-A177-3AD203B41FA5}">
                      <a16:colId xmlns:a16="http://schemas.microsoft.com/office/drawing/2014/main" val="2978883876"/>
                    </a:ext>
                  </a:extLst>
                </a:gridCol>
                <a:gridCol w="1842466">
                  <a:extLst>
                    <a:ext uri="{9D8B030D-6E8A-4147-A177-3AD203B41FA5}">
                      <a16:colId xmlns:a16="http://schemas.microsoft.com/office/drawing/2014/main" val="1013604160"/>
                    </a:ext>
                  </a:extLst>
                </a:gridCol>
                <a:gridCol w="2502364">
                  <a:extLst>
                    <a:ext uri="{9D8B030D-6E8A-4147-A177-3AD203B41FA5}">
                      <a16:colId xmlns:a16="http://schemas.microsoft.com/office/drawing/2014/main" val="1030988854"/>
                    </a:ext>
                  </a:extLst>
                </a:gridCol>
                <a:gridCol w="1387942">
                  <a:extLst>
                    <a:ext uri="{9D8B030D-6E8A-4147-A177-3AD203B41FA5}">
                      <a16:colId xmlns:a16="http://schemas.microsoft.com/office/drawing/2014/main" val="2171643200"/>
                    </a:ext>
                  </a:extLst>
                </a:gridCol>
                <a:gridCol w="2925869">
                  <a:extLst>
                    <a:ext uri="{9D8B030D-6E8A-4147-A177-3AD203B41FA5}">
                      <a16:colId xmlns:a16="http://schemas.microsoft.com/office/drawing/2014/main" val="1886977908"/>
                    </a:ext>
                  </a:extLst>
                </a:gridCol>
              </a:tblGrid>
              <a:tr h="287987">
                <a:tc>
                  <a:txBody>
                    <a:bodyPr/>
                    <a:lstStyle/>
                    <a:p>
                      <a:pPr>
                        <a:buNone/>
                      </a:pPr>
                      <a:r>
                        <a:rPr lang="en-IE" sz="900" b="0" kern="100" cap="none" spc="0">
                          <a:solidFill>
                            <a:schemeClr val="bg1"/>
                          </a:solidFill>
                          <a:effectLst/>
                        </a:rPr>
                        <a:t>SONG </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tc>
                  <a:txBody>
                    <a:bodyPr/>
                    <a:lstStyle/>
                    <a:p>
                      <a:pPr>
                        <a:buNone/>
                      </a:pPr>
                      <a:r>
                        <a:rPr lang="en-IE" sz="900" b="0" kern="100" cap="none" spc="0">
                          <a:solidFill>
                            <a:schemeClr val="bg1"/>
                          </a:solidFill>
                          <a:effectLst/>
                        </a:rPr>
                        <a:t>MUSICAL </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tc>
                  <a:txBody>
                    <a:bodyPr/>
                    <a:lstStyle/>
                    <a:p>
                      <a:pPr>
                        <a:buNone/>
                      </a:pPr>
                      <a:r>
                        <a:rPr lang="en-IE" sz="900" b="0" kern="100" cap="none" spc="0">
                          <a:solidFill>
                            <a:schemeClr val="bg1"/>
                          </a:solidFill>
                          <a:effectLst/>
                        </a:rPr>
                        <a:t>Year </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tc>
                  <a:txBody>
                    <a:bodyPr/>
                    <a:lstStyle/>
                    <a:p>
                      <a:pPr>
                        <a:buNone/>
                      </a:pPr>
                      <a:r>
                        <a:rPr lang="en-IE" sz="900" b="0" kern="100" cap="none" spc="0">
                          <a:solidFill>
                            <a:schemeClr val="bg1"/>
                          </a:solidFill>
                          <a:effectLst/>
                        </a:rPr>
                        <a:t>Cast Recordings</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tc>
                  <a:txBody>
                    <a:bodyPr/>
                    <a:lstStyle/>
                    <a:p>
                      <a:pPr>
                        <a:buNone/>
                      </a:pPr>
                      <a:r>
                        <a:rPr lang="en-IE" sz="900" b="0" kern="100" cap="none" spc="0">
                          <a:solidFill>
                            <a:schemeClr val="bg1"/>
                          </a:solidFill>
                          <a:effectLst/>
                        </a:rPr>
                        <a:t>Score type(s)</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tc>
                  <a:txBody>
                    <a:bodyPr/>
                    <a:lstStyle/>
                    <a:p>
                      <a:pPr>
                        <a:buNone/>
                      </a:pPr>
                      <a:r>
                        <a:rPr lang="en-IE" sz="900" b="0" kern="100" cap="none" spc="0">
                          <a:solidFill>
                            <a:schemeClr val="bg1"/>
                          </a:solidFill>
                          <a:effectLst/>
                        </a:rPr>
                        <a:t>Riff type / mention </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tc>
                  <a:txBody>
                    <a:bodyPr/>
                    <a:lstStyle/>
                    <a:p>
                      <a:pPr>
                        <a:buNone/>
                      </a:pPr>
                      <a:r>
                        <a:rPr lang="en-IE" sz="900" b="0" kern="100" cap="none" spc="0">
                          <a:solidFill>
                            <a:schemeClr val="bg1"/>
                          </a:solidFill>
                          <a:effectLst/>
                        </a:rPr>
                        <a:t>Cast recording ---&gt; score comparison </a:t>
                      </a:r>
                      <a:endParaRPr lang="en-IE" sz="900" b="0" kern="100" cap="none" spc="0">
                        <a:solidFill>
                          <a:schemeClr val="bg1"/>
                        </a:solidFill>
                        <a:effectLst/>
                        <a:latin typeface="Times New Roman" panose="02020603050405020304" pitchFamily="18" charset="0"/>
                        <a:ea typeface="Times New Roman" panose="02020603050405020304" pitchFamily="18" charset="0"/>
                      </a:endParaRPr>
                    </a:p>
                  </a:txBody>
                  <a:tcPr marL="14356" marR="14356" marT="61520" marB="0" anchor="ctr"/>
                </a:tc>
                <a:extLst>
                  <a:ext uri="{0D108BD9-81ED-4DB2-BD59-A6C34878D82A}">
                    <a16:rowId xmlns:a16="http://schemas.microsoft.com/office/drawing/2014/main" val="1155852559"/>
                  </a:ext>
                </a:extLst>
              </a:tr>
              <a:tr h="416552">
                <a:tc>
                  <a:txBody>
                    <a:bodyPr/>
                    <a:lstStyle/>
                    <a:p>
                      <a:pPr>
                        <a:buNone/>
                      </a:pPr>
                      <a:r>
                        <a:rPr lang="en-IE" sz="1050" b="1" kern="100" cap="none" spc="0">
                          <a:solidFill>
                            <a:schemeClr val="tx1"/>
                          </a:solidFill>
                          <a:effectLst/>
                        </a:rPr>
                        <a:t>Lost in the Wilderness</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Children of Eden</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1991</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American Premiere Recording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Published Music Notes &amp; Piano/ Conductor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No indication in score</a:t>
                      </a:r>
                    </a:p>
                    <a:p>
                      <a:pPr>
                        <a:buNone/>
                      </a:pPr>
                      <a:r>
                        <a:rPr lang="en-IE" sz="1050" kern="100" cap="none" spc="0" dirty="0">
                          <a:solidFill>
                            <a:schemeClr val="tx1"/>
                          </a:solidFill>
                          <a:effectLst/>
                        </a:rPr>
                        <a:t>to riff</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“Iconic” riff added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3783465787"/>
                  </a:ext>
                </a:extLst>
              </a:tr>
              <a:tr h="416552">
                <a:tc>
                  <a:txBody>
                    <a:bodyPr/>
                    <a:lstStyle/>
                    <a:p>
                      <a:pPr>
                        <a:buNone/>
                      </a:pPr>
                      <a:r>
                        <a:rPr lang="en-IE" sz="1050" b="1" kern="100" cap="none" spc="0">
                          <a:solidFill>
                            <a:schemeClr val="tx1"/>
                          </a:solidFill>
                          <a:effectLst/>
                        </a:rPr>
                        <a:t>Colored Woman</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Memphis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2009</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Original London Cast Recording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Piano /Vocal score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Notated in score</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Features a mix of performed as written and riffs/ ad libs added</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3390564683"/>
                  </a:ext>
                </a:extLst>
              </a:tr>
              <a:tr h="570830">
                <a:tc>
                  <a:txBody>
                    <a:bodyPr/>
                    <a:lstStyle/>
                    <a:p>
                      <a:pPr>
                        <a:buNone/>
                      </a:pPr>
                      <a:r>
                        <a:rPr lang="en-IE" sz="1050" b="1" kern="100" cap="none" spc="0">
                          <a:solidFill>
                            <a:schemeClr val="tx1"/>
                          </a:solidFill>
                          <a:effectLst/>
                        </a:rPr>
                        <a:t>Morning Glow</a:t>
                      </a:r>
                    </a:p>
                    <a:p>
                      <a:pPr>
                        <a:buNone/>
                      </a:pPr>
                      <a:r>
                        <a:rPr lang="en-IE" sz="1050" b="1" kern="100" cap="none" spc="0">
                          <a:solidFill>
                            <a:schemeClr val="tx1"/>
                          </a:solidFill>
                          <a:effectLst/>
                        </a:rPr>
                        <a:t> </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Pippin Revival</a:t>
                      </a:r>
                    </a:p>
                    <a:p>
                      <a:pPr>
                        <a:buNone/>
                      </a:pPr>
                      <a:r>
                        <a:rPr lang="en-IE" sz="1050" kern="100" cap="none" spc="0" dirty="0">
                          <a:solidFill>
                            <a:schemeClr val="tx1"/>
                          </a:solidFill>
                          <a:effectLst/>
                        </a:rPr>
                        <a:t> </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1972/ 2013</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New Broadway Cast Recording 2013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2013 Piano/ Vocal score </a:t>
                      </a:r>
                    </a:p>
                    <a:p>
                      <a:pPr>
                        <a:buNone/>
                      </a:pPr>
                      <a:r>
                        <a:rPr lang="en-IE" sz="1050" kern="100" cap="none" spc="0">
                          <a:solidFill>
                            <a:schemeClr val="tx1"/>
                          </a:solidFill>
                          <a:effectLst/>
                        </a:rPr>
                        <a:t> </a:t>
                      </a:r>
                    </a:p>
                    <a:p>
                      <a:pPr algn="ctr">
                        <a:buNone/>
                      </a:pPr>
                      <a:r>
                        <a:rPr lang="en-IE" sz="1050" kern="100" cap="none" spc="0">
                          <a:solidFill>
                            <a:schemeClr val="tx1"/>
                          </a:solidFill>
                          <a:effectLst/>
                        </a:rPr>
                        <a:t>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Notated in score</a:t>
                      </a:r>
                    </a:p>
                    <a:p>
                      <a:pPr algn="ctr">
                        <a:buNone/>
                      </a:pPr>
                      <a:r>
                        <a:rPr lang="en-IE" sz="1050" kern="100" cap="none" spc="0">
                          <a:solidFill>
                            <a:schemeClr val="tx1"/>
                          </a:solidFill>
                          <a:effectLst/>
                        </a:rPr>
                        <a:t>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Performed as written and riff added, not in score </a:t>
                      </a:r>
                    </a:p>
                    <a:p>
                      <a:pPr>
                        <a:buNone/>
                      </a:pPr>
                      <a:r>
                        <a:rPr lang="en-IE" sz="1050" kern="100" cap="none" spc="0">
                          <a:solidFill>
                            <a:schemeClr val="tx1"/>
                          </a:solidFill>
                          <a:effectLst/>
                        </a:rPr>
                        <a:t>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3711899527"/>
                  </a:ext>
                </a:extLst>
              </a:tr>
              <a:tr h="416552">
                <a:tc>
                  <a:txBody>
                    <a:bodyPr/>
                    <a:lstStyle/>
                    <a:p>
                      <a:pPr>
                        <a:buNone/>
                      </a:pPr>
                      <a:r>
                        <a:rPr lang="en-IE" sz="1050" b="1" kern="100" cap="none" spc="0">
                          <a:solidFill>
                            <a:schemeClr val="tx1"/>
                          </a:solidFill>
                          <a:effectLst/>
                        </a:rPr>
                        <a:t>Moving Too Fast</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The Last 5 Years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2001</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Original Cast Recording 2005</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Piano-Conductor score </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Notated in score</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Features a mix of performed as written and riffs/ ad libs added</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4077177135"/>
                  </a:ext>
                </a:extLst>
              </a:tr>
              <a:tr h="416552">
                <a:tc>
                  <a:txBody>
                    <a:bodyPr/>
                    <a:lstStyle/>
                    <a:p>
                      <a:pPr>
                        <a:buNone/>
                      </a:pPr>
                      <a:r>
                        <a:rPr lang="en-IE" sz="1050" b="1" kern="100" cap="none" spc="0">
                          <a:solidFill>
                            <a:schemeClr val="tx1"/>
                          </a:solidFill>
                          <a:effectLst/>
                        </a:rPr>
                        <a:t>Music of My Soul</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Memphis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2009</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Original London Cast Recording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Piano /Vocal score </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Notated in score</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Features a mix of performed as written and riffs/ ad libs added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1490306412"/>
                  </a:ext>
                </a:extLst>
              </a:tr>
              <a:tr h="570830">
                <a:tc>
                  <a:txBody>
                    <a:bodyPr/>
                    <a:lstStyle/>
                    <a:p>
                      <a:pPr>
                        <a:buNone/>
                      </a:pPr>
                      <a:r>
                        <a:rPr lang="en-IE" sz="1050" b="1" kern="100" cap="none" spc="0">
                          <a:solidFill>
                            <a:schemeClr val="tx1"/>
                          </a:solidFill>
                          <a:effectLst/>
                        </a:rPr>
                        <a:t>Prayer of the Comfort Counsellor </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The 25th Annual Putnam County Spelling Bee</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2005</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Original Broadway Cast Recording 2005 &amp; New Broadway Cast Recording 2016</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Piano-Conductor score </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Notated in score</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Features a mix of performed as written and riffs/ ad libs added</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3932015437"/>
                  </a:ext>
                </a:extLst>
              </a:tr>
              <a:tr h="416552">
                <a:tc>
                  <a:txBody>
                    <a:bodyPr/>
                    <a:lstStyle/>
                    <a:p>
                      <a:pPr>
                        <a:buNone/>
                      </a:pPr>
                      <a:r>
                        <a:rPr lang="en-IE" sz="1050" b="1" kern="100" cap="none" spc="0">
                          <a:solidFill>
                            <a:schemeClr val="tx1"/>
                          </a:solidFill>
                          <a:effectLst/>
                        </a:rPr>
                        <a:t>A Joyful Noise</a:t>
                      </a:r>
                      <a:endParaRPr lang="en-IE" sz="1050" b="1"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Bat Boy </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lgn="r">
                        <a:buNone/>
                      </a:pPr>
                      <a:r>
                        <a:rPr lang="en-IE" sz="1050" kern="100" cap="none" spc="0">
                          <a:solidFill>
                            <a:schemeClr val="tx1"/>
                          </a:solidFill>
                          <a:effectLst/>
                        </a:rPr>
                        <a:t>2001</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Original Off-Broadway Cast Recording</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Piano-Conductor score </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a:solidFill>
                            <a:schemeClr val="tx1"/>
                          </a:solidFill>
                          <a:effectLst/>
                        </a:rPr>
                        <a:t>Notated + ad lib.</a:t>
                      </a:r>
                      <a:endParaRPr lang="en-IE" sz="1050" kern="100" cap="none" spc="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tc>
                  <a:txBody>
                    <a:bodyPr/>
                    <a:lstStyle/>
                    <a:p>
                      <a:pPr>
                        <a:buNone/>
                      </a:pPr>
                      <a:r>
                        <a:rPr lang="en-IE" sz="1050" kern="100" cap="none" spc="0" dirty="0">
                          <a:solidFill>
                            <a:schemeClr val="tx1"/>
                          </a:solidFill>
                          <a:effectLst/>
                        </a:rPr>
                        <a:t>Features a mix of performed as written and riffs/ ad libs added </a:t>
                      </a:r>
                      <a:endParaRPr lang="en-IE" sz="1050" kern="100" cap="none" spc="0" dirty="0">
                        <a:solidFill>
                          <a:schemeClr val="tx1"/>
                        </a:solidFill>
                        <a:effectLst/>
                        <a:latin typeface="Times New Roman" panose="02020603050405020304" pitchFamily="18" charset="0"/>
                        <a:ea typeface="Times New Roman" panose="02020603050405020304" pitchFamily="18" charset="0"/>
                      </a:endParaRPr>
                    </a:p>
                  </a:txBody>
                  <a:tcPr marL="14356" marR="14356" marT="61520" marB="0"/>
                </a:tc>
                <a:extLst>
                  <a:ext uri="{0D108BD9-81ED-4DB2-BD59-A6C34878D82A}">
                    <a16:rowId xmlns:a16="http://schemas.microsoft.com/office/drawing/2014/main" val="3052789690"/>
                  </a:ext>
                </a:extLst>
              </a:tr>
            </a:tbl>
          </a:graphicData>
        </a:graphic>
      </p:graphicFrame>
      <p:sp>
        <p:nvSpPr>
          <p:cNvPr id="4" name="Rectangle 3">
            <a:extLst>
              <a:ext uri="{FF2B5EF4-FFF2-40B4-BE49-F238E27FC236}">
                <a16:creationId xmlns:a16="http://schemas.microsoft.com/office/drawing/2014/main" id="{7FC8AFD1-EB2B-3139-D4DC-8DFE7EDA39AC}"/>
              </a:ext>
            </a:extLst>
          </p:cNvPr>
          <p:cNvSpPr/>
          <p:nvPr/>
        </p:nvSpPr>
        <p:spPr>
          <a:xfrm>
            <a:off x="9034272" y="538890"/>
            <a:ext cx="2941562" cy="3512407"/>
          </a:xfrm>
          <a:prstGeom prst="rect">
            <a:avLst/>
          </a:prstGeom>
          <a:noFill/>
          <a:ln w="38100">
            <a:solidFill>
              <a:srgbClr val="E91F28"/>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 name="Rectangle 4">
            <a:extLst>
              <a:ext uri="{FF2B5EF4-FFF2-40B4-BE49-F238E27FC236}">
                <a16:creationId xmlns:a16="http://schemas.microsoft.com/office/drawing/2014/main" id="{D800281E-89AE-6901-1FBA-43FCE64A010C}"/>
              </a:ext>
            </a:extLst>
          </p:cNvPr>
          <p:cNvSpPr/>
          <p:nvPr/>
        </p:nvSpPr>
        <p:spPr>
          <a:xfrm>
            <a:off x="216167" y="826792"/>
            <a:ext cx="11759668" cy="404600"/>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6" name="Rectangle 5">
            <a:extLst>
              <a:ext uri="{FF2B5EF4-FFF2-40B4-BE49-F238E27FC236}">
                <a16:creationId xmlns:a16="http://schemas.microsoft.com/office/drawing/2014/main" id="{AF4B2974-DC21-6A6F-1455-5B6CB53AD101}"/>
              </a:ext>
            </a:extLst>
          </p:cNvPr>
          <p:cNvSpPr/>
          <p:nvPr/>
        </p:nvSpPr>
        <p:spPr>
          <a:xfrm>
            <a:off x="228600" y="2223424"/>
            <a:ext cx="11759668" cy="404600"/>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7" name="Rectangle 6">
            <a:extLst>
              <a:ext uri="{FF2B5EF4-FFF2-40B4-BE49-F238E27FC236}">
                <a16:creationId xmlns:a16="http://schemas.microsoft.com/office/drawing/2014/main" id="{D541E10E-60BA-8033-6FCB-EB51D227A5C5}"/>
              </a:ext>
            </a:extLst>
          </p:cNvPr>
          <p:cNvSpPr/>
          <p:nvPr/>
        </p:nvSpPr>
        <p:spPr>
          <a:xfrm>
            <a:off x="203732" y="3646697"/>
            <a:ext cx="11759668" cy="404600"/>
          </a:xfrm>
          <a:prstGeom prst="rect">
            <a:avLst/>
          </a:prstGeom>
          <a:noFill/>
          <a:ln w="38100">
            <a:solidFill>
              <a:srgbClr val="ED308F"/>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85111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1"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1" nodeType="clickEffect">
                                  <p:stCondLst>
                                    <p:cond delay="0"/>
                                  </p:stCondLst>
                                  <p:childTnLst>
                                    <p:set>
                                      <p:cBhvr>
                                        <p:cTn id="25" dur="1" fill="hold">
                                          <p:stCondLst>
                                            <p:cond delay="0"/>
                                          </p:stCondLst>
                                        </p:cTn>
                                        <p:tgtEl>
                                          <p:spTgt spid="6"/>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B2335-12B8-9D32-2DBC-DA2E039B53D2}"/>
              </a:ext>
            </a:extLst>
          </p:cNvPr>
          <p:cNvSpPr>
            <a:spLocks noGrp="1"/>
          </p:cNvSpPr>
          <p:nvPr>
            <p:ph type="title"/>
          </p:nvPr>
        </p:nvSpPr>
        <p:spPr>
          <a:xfrm>
            <a:off x="0" y="0"/>
            <a:ext cx="12192000" cy="1188720"/>
          </a:xfrm>
          <a:solidFill>
            <a:srgbClr val="6ED7FF"/>
          </a:solidFill>
        </p:spPr>
        <p:txBody>
          <a:bodyPr/>
          <a:lstStyle/>
          <a:p>
            <a:r>
              <a:rPr lang="en-US" dirty="0"/>
              <a:t>Lost in the wilderness – children of </a:t>
            </a:r>
            <a:r>
              <a:rPr lang="en-US" dirty="0" err="1"/>
              <a:t>eden</a:t>
            </a:r>
            <a:r>
              <a:rPr lang="en-US" dirty="0"/>
              <a:t> </a:t>
            </a:r>
          </a:p>
        </p:txBody>
      </p:sp>
      <p:pic>
        <p:nvPicPr>
          <p:cNvPr id="3" name="Picture 2" descr="A sheet music with notes&#10;&#10;AI-generated content may be incorrect.">
            <a:extLst>
              <a:ext uri="{FF2B5EF4-FFF2-40B4-BE49-F238E27FC236}">
                <a16:creationId xmlns:a16="http://schemas.microsoft.com/office/drawing/2014/main" id="{9370E631-2BDB-C2A0-7BD3-13AD7CA2A41A}"/>
              </a:ext>
            </a:extLst>
          </p:cNvPr>
          <p:cNvPicPr>
            <a:picLocks noChangeAspect="1"/>
          </p:cNvPicPr>
          <p:nvPr/>
        </p:nvPicPr>
        <p:blipFill>
          <a:blip r:embed="rId4"/>
          <a:stretch>
            <a:fillRect/>
          </a:stretch>
        </p:blipFill>
        <p:spPr>
          <a:xfrm>
            <a:off x="2490703" y="1968809"/>
            <a:ext cx="9578443" cy="2824930"/>
          </a:xfrm>
          <a:prstGeom prst="rect">
            <a:avLst/>
          </a:prstGeom>
          <a:ln>
            <a:solidFill>
              <a:srgbClr val="6ED7FF"/>
            </a:solidFill>
          </a:ln>
        </p:spPr>
      </p:pic>
      <p:sp>
        <p:nvSpPr>
          <p:cNvPr id="5" name="TextBox 4">
            <a:extLst>
              <a:ext uri="{FF2B5EF4-FFF2-40B4-BE49-F238E27FC236}">
                <a16:creationId xmlns:a16="http://schemas.microsoft.com/office/drawing/2014/main" id="{688F3014-3C9B-D7E6-B643-BB1C60249C53}"/>
              </a:ext>
            </a:extLst>
          </p:cNvPr>
          <p:cNvSpPr txBox="1"/>
          <p:nvPr/>
        </p:nvSpPr>
        <p:spPr>
          <a:xfrm>
            <a:off x="2490703" y="4793739"/>
            <a:ext cx="8689013" cy="457689"/>
          </a:xfrm>
          <a:prstGeom prst="rect">
            <a:avLst/>
          </a:prstGeom>
          <a:noFill/>
        </p:spPr>
        <p:txBody>
          <a:bodyPr wrap="square">
            <a:spAutoFit/>
          </a:bodyPr>
          <a:lstStyle/>
          <a:p>
            <a:pPr>
              <a:lnSpc>
                <a:spcPct val="150000"/>
              </a:lnSpc>
              <a:buNone/>
            </a:pPr>
            <a:r>
              <a:rPr lang="en-IE" sz="1800" i="1" dirty="0">
                <a:effectLst/>
                <a:latin typeface="Arial" panose="020B0604020202020204" pitchFamily="34" charset="0"/>
                <a:ea typeface="Times New Roman" panose="02020603050405020304" pitchFamily="18" charset="0"/>
              </a:rPr>
              <a:t>Lost in the Wilderness,</a:t>
            </a:r>
            <a:r>
              <a:rPr lang="en-IE" sz="1800" dirty="0">
                <a:effectLst/>
                <a:latin typeface="Arial" panose="020B0604020202020204" pitchFamily="34" charset="0"/>
                <a:ea typeface="Times New Roman" panose="02020603050405020304" pitchFamily="18" charset="0"/>
              </a:rPr>
              <a:t> bar 69-71, Children of Eden Conductor Score (7/22/02)</a:t>
            </a:r>
            <a:endParaRPr lang="en-IE" sz="20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404C1884-4C27-9E28-F4A8-A993C75BC8D0}"/>
              </a:ext>
            </a:extLst>
          </p:cNvPr>
          <p:cNvPicPr>
            <a:picLocks noChangeAspect="1"/>
          </p:cNvPicPr>
          <p:nvPr/>
        </p:nvPicPr>
        <p:blipFill>
          <a:blip r:embed="rId5"/>
          <a:stretch>
            <a:fillRect/>
          </a:stretch>
        </p:blipFill>
        <p:spPr>
          <a:xfrm>
            <a:off x="122854" y="4491804"/>
            <a:ext cx="2185872" cy="2258432"/>
          </a:xfrm>
          <a:prstGeom prst="rect">
            <a:avLst/>
          </a:prstGeom>
        </p:spPr>
      </p:pic>
      <p:sp>
        <p:nvSpPr>
          <p:cNvPr id="8" name="TextBox 7">
            <a:extLst>
              <a:ext uri="{FF2B5EF4-FFF2-40B4-BE49-F238E27FC236}">
                <a16:creationId xmlns:a16="http://schemas.microsoft.com/office/drawing/2014/main" id="{61047ED8-0AFF-4840-F32B-67EB2DB761C9}"/>
              </a:ext>
            </a:extLst>
          </p:cNvPr>
          <p:cNvSpPr txBox="1"/>
          <p:nvPr/>
        </p:nvSpPr>
        <p:spPr>
          <a:xfrm>
            <a:off x="122854" y="2967335"/>
            <a:ext cx="2367849"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American Premiere Recording 1995, Darius </a:t>
            </a:r>
            <a:r>
              <a:rPr lang="en-IE" sz="1800" kern="100" dirty="0" err="1">
                <a:effectLst/>
                <a:latin typeface="Aptos" panose="020B0004020202020204" pitchFamily="34" charset="0"/>
                <a:ea typeface="Aptos" panose="020B0004020202020204" pitchFamily="34" charset="0"/>
                <a:cs typeface="Times New Roman" panose="02020603050405020304" pitchFamily="18" charset="0"/>
              </a:rPr>
              <a:t>deHaas</a:t>
            </a:r>
            <a:r>
              <a:rPr lang="en-IE"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10" name="TextBox 9">
            <a:extLst>
              <a:ext uri="{FF2B5EF4-FFF2-40B4-BE49-F238E27FC236}">
                <a16:creationId xmlns:a16="http://schemas.microsoft.com/office/drawing/2014/main" id="{D0B9AED0-8BD1-C1F9-9F68-F381B5B676FB}"/>
              </a:ext>
            </a:extLst>
          </p:cNvPr>
          <p:cNvSpPr txBox="1"/>
          <p:nvPr/>
        </p:nvSpPr>
        <p:spPr>
          <a:xfrm>
            <a:off x="122854" y="3890665"/>
            <a:ext cx="2522375" cy="369332"/>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:1:40-1:47]</a:t>
            </a:r>
          </a:p>
        </p:txBody>
      </p:sp>
      <p:pic>
        <p:nvPicPr>
          <p:cNvPr id="11" name="Lost in the Wilderness.wav">
            <a:hlinkClick r:id="" action="ppaction://media"/>
            <a:extLst>
              <a:ext uri="{FF2B5EF4-FFF2-40B4-BE49-F238E27FC236}">
                <a16:creationId xmlns:a16="http://schemas.microsoft.com/office/drawing/2014/main" id="{DEC96A68-814F-AEC8-10B1-33F5CF1BF9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2854" y="2027193"/>
            <a:ext cx="812800" cy="812800"/>
          </a:xfrm>
          <a:prstGeom prst="rect">
            <a:avLst/>
          </a:prstGeom>
        </p:spPr>
      </p:pic>
      <p:sp>
        <p:nvSpPr>
          <p:cNvPr id="12" name="TextBox 11">
            <a:extLst>
              <a:ext uri="{FF2B5EF4-FFF2-40B4-BE49-F238E27FC236}">
                <a16:creationId xmlns:a16="http://schemas.microsoft.com/office/drawing/2014/main" id="{93892CD0-B875-0A07-CA13-745B87D8C99B}"/>
              </a:ext>
            </a:extLst>
          </p:cNvPr>
          <p:cNvSpPr txBox="1"/>
          <p:nvPr/>
        </p:nvSpPr>
        <p:spPr>
          <a:xfrm>
            <a:off x="2490703" y="6380904"/>
            <a:ext cx="6390532" cy="369332"/>
          </a:xfrm>
          <a:prstGeom prst="rect">
            <a:avLst/>
          </a:prstGeom>
          <a:noFill/>
        </p:spPr>
        <p:txBody>
          <a:bodyPr wrap="none" rtlCol="0">
            <a:spAutoFit/>
          </a:bodyPr>
          <a:lstStyle/>
          <a:p>
            <a:r>
              <a:rPr lang="en-US" dirty="0"/>
              <a:t>STYLE: Pop-rock &amp; contemporary-MT with gospel inspired sounds</a:t>
            </a:r>
          </a:p>
        </p:txBody>
      </p:sp>
    </p:spTree>
    <p:extLst>
      <p:ext uri="{BB962C8B-B14F-4D97-AF65-F5344CB8AC3E}">
        <p14:creationId xmlns:p14="http://schemas.microsoft.com/office/powerpoint/2010/main" val="56871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2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F70EC-6A5B-4FE9-D764-6A855F5C22BA}"/>
              </a:ext>
            </a:extLst>
          </p:cNvPr>
          <p:cNvSpPr>
            <a:spLocks noGrp="1"/>
          </p:cNvSpPr>
          <p:nvPr>
            <p:ph type="title"/>
          </p:nvPr>
        </p:nvSpPr>
        <p:spPr>
          <a:xfrm>
            <a:off x="0" y="0"/>
            <a:ext cx="12192000" cy="1188720"/>
          </a:xfrm>
          <a:solidFill>
            <a:srgbClr val="653C27"/>
          </a:solidFill>
        </p:spPr>
        <p:txBody>
          <a:bodyPr/>
          <a:lstStyle/>
          <a:p>
            <a:r>
              <a:rPr lang="en-US"/>
              <a:t>MOVING TOO FAST - THE LAST 5 YEARS </a:t>
            </a:r>
            <a:endParaRPr lang="en-US" dirty="0"/>
          </a:p>
        </p:txBody>
      </p:sp>
      <p:pic>
        <p:nvPicPr>
          <p:cNvPr id="3" name="Picture 2">
            <a:extLst>
              <a:ext uri="{FF2B5EF4-FFF2-40B4-BE49-F238E27FC236}">
                <a16:creationId xmlns:a16="http://schemas.microsoft.com/office/drawing/2014/main" id="{D630B685-4C8D-2AB1-2579-075F50D360DE}"/>
              </a:ext>
            </a:extLst>
          </p:cNvPr>
          <p:cNvPicPr>
            <a:picLocks noChangeAspect="1"/>
          </p:cNvPicPr>
          <p:nvPr/>
        </p:nvPicPr>
        <p:blipFill>
          <a:blip r:embed="rId4"/>
          <a:stretch>
            <a:fillRect/>
          </a:stretch>
        </p:blipFill>
        <p:spPr>
          <a:xfrm>
            <a:off x="2662051" y="2409190"/>
            <a:ext cx="9286109" cy="1987433"/>
          </a:xfrm>
          <a:prstGeom prst="rect">
            <a:avLst/>
          </a:prstGeom>
          <a:ln>
            <a:solidFill>
              <a:srgbClr val="653C27"/>
            </a:solidFill>
          </a:ln>
        </p:spPr>
      </p:pic>
      <p:sp>
        <p:nvSpPr>
          <p:cNvPr id="4" name="TextBox 3">
            <a:extLst>
              <a:ext uri="{FF2B5EF4-FFF2-40B4-BE49-F238E27FC236}">
                <a16:creationId xmlns:a16="http://schemas.microsoft.com/office/drawing/2014/main" id="{6BC018BF-A18C-A2B5-B9AF-F971BE62329A}"/>
              </a:ext>
            </a:extLst>
          </p:cNvPr>
          <p:cNvSpPr txBox="1"/>
          <p:nvPr/>
        </p:nvSpPr>
        <p:spPr>
          <a:xfrm>
            <a:off x="2662051" y="4463388"/>
            <a:ext cx="8877301" cy="458523"/>
          </a:xfrm>
          <a:prstGeom prst="rect">
            <a:avLst/>
          </a:prstGeom>
          <a:noFill/>
        </p:spPr>
        <p:txBody>
          <a:bodyPr wrap="square">
            <a:spAutoFit/>
          </a:bodyPr>
          <a:lstStyle/>
          <a:p>
            <a:pPr>
              <a:lnSpc>
                <a:spcPct val="150000"/>
              </a:lnSpc>
              <a:buNone/>
            </a:pPr>
            <a:r>
              <a:rPr lang="en-IE" sz="1800" i="1" dirty="0">
                <a:effectLst/>
                <a:latin typeface="Arial" panose="020B0604020202020204" pitchFamily="34" charset="0"/>
                <a:ea typeface="Times New Roman" panose="02020603050405020304" pitchFamily="18" charset="0"/>
              </a:rPr>
              <a:t>Moving </a:t>
            </a:r>
            <a:r>
              <a:rPr lang="en-IE" i="1" dirty="0">
                <a:latin typeface="Arial" panose="020B0604020202020204" pitchFamily="34" charset="0"/>
                <a:ea typeface="Times New Roman" panose="02020603050405020304" pitchFamily="18" charset="0"/>
              </a:rPr>
              <a:t>Too Fast, </a:t>
            </a:r>
            <a:r>
              <a:rPr lang="en-IE" sz="1800" dirty="0">
                <a:effectLst/>
                <a:latin typeface="Arial" panose="020B0604020202020204" pitchFamily="34" charset="0"/>
                <a:ea typeface="Times New Roman" panose="02020603050405020304" pitchFamily="18" charset="0"/>
              </a:rPr>
              <a:t>bar 104-108, The Last 5 Years </a:t>
            </a:r>
            <a:r>
              <a:rPr lang="en-IE" dirty="0"/>
              <a:t>Piano/Conductor Score (5/22/02) </a:t>
            </a:r>
            <a:r>
              <a:rPr lang="en-IE" sz="1800" dirty="0">
                <a:effectLst/>
                <a:latin typeface="Arial" panose="020B0604020202020204" pitchFamily="34" charset="0"/>
                <a:ea typeface="Times New Roman" panose="02020603050405020304" pitchFamily="18" charset="0"/>
              </a:rPr>
              <a:t>)</a:t>
            </a:r>
            <a:endParaRPr lang="en-IE" sz="20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8645164A-D205-1B57-5F1F-066789F3BCAF}"/>
              </a:ext>
            </a:extLst>
          </p:cNvPr>
          <p:cNvPicPr>
            <a:picLocks noChangeAspect="1"/>
          </p:cNvPicPr>
          <p:nvPr/>
        </p:nvPicPr>
        <p:blipFill>
          <a:blip r:embed="rId5"/>
          <a:stretch>
            <a:fillRect/>
          </a:stretch>
        </p:blipFill>
        <p:spPr>
          <a:xfrm>
            <a:off x="70221" y="4740321"/>
            <a:ext cx="2418979" cy="2049817"/>
          </a:xfrm>
          <a:prstGeom prst="rect">
            <a:avLst/>
          </a:prstGeom>
        </p:spPr>
      </p:pic>
      <p:sp>
        <p:nvSpPr>
          <p:cNvPr id="7" name="TextBox 6">
            <a:extLst>
              <a:ext uri="{FF2B5EF4-FFF2-40B4-BE49-F238E27FC236}">
                <a16:creationId xmlns:a16="http://schemas.microsoft.com/office/drawing/2014/main" id="{144EF71F-71C3-32F4-0467-4C75EA236331}"/>
              </a:ext>
            </a:extLst>
          </p:cNvPr>
          <p:cNvSpPr txBox="1"/>
          <p:nvPr/>
        </p:nvSpPr>
        <p:spPr>
          <a:xfrm>
            <a:off x="57521" y="3218934"/>
            <a:ext cx="2143760"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Cast Recording 2005, Norbert Leo Butz: </a:t>
            </a:r>
          </a:p>
        </p:txBody>
      </p:sp>
      <p:sp>
        <p:nvSpPr>
          <p:cNvPr id="9" name="TextBox 8">
            <a:extLst>
              <a:ext uri="{FF2B5EF4-FFF2-40B4-BE49-F238E27FC236}">
                <a16:creationId xmlns:a16="http://schemas.microsoft.com/office/drawing/2014/main" id="{354F66D2-1758-B3FD-217D-348B66E2F35D}"/>
              </a:ext>
            </a:extLst>
          </p:cNvPr>
          <p:cNvSpPr txBox="1"/>
          <p:nvPr/>
        </p:nvSpPr>
        <p:spPr>
          <a:xfrm>
            <a:off x="57521" y="4085682"/>
            <a:ext cx="2529840" cy="377706"/>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3:58-4:08]</a:t>
            </a:r>
          </a:p>
        </p:txBody>
      </p:sp>
      <p:pic>
        <p:nvPicPr>
          <p:cNvPr id="11" name="Moving Too Fast.wav">
            <a:hlinkClick r:id="" action="ppaction://media"/>
            <a:extLst>
              <a:ext uri="{FF2B5EF4-FFF2-40B4-BE49-F238E27FC236}">
                <a16:creationId xmlns:a16="http://schemas.microsoft.com/office/drawing/2014/main" id="{641AA8A1-E0A3-1468-55A4-0C24B3E448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221" y="2230801"/>
            <a:ext cx="812800" cy="812800"/>
          </a:xfrm>
          <a:prstGeom prst="rect">
            <a:avLst/>
          </a:prstGeom>
        </p:spPr>
      </p:pic>
      <p:sp>
        <p:nvSpPr>
          <p:cNvPr id="12" name="TextBox 11">
            <a:extLst>
              <a:ext uri="{FF2B5EF4-FFF2-40B4-BE49-F238E27FC236}">
                <a16:creationId xmlns:a16="http://schemas.microsoft.com/office/drawing/2014/main" id="{3395C2B6-D065-3AD1-C5A8-5E90FDB28FDB}"/>
              </a:ext>
            </a:extLst>
          </p:cNvPr>
          <p:cNvSpPr txBox="1"/>
          <p:nvPr/>
        </p:nvSpPr>
        <p:spPr>
          <a:xfrm>
            <a:off x="2662239" y="6420806"/>
            <a:ext cx="6772110" cy="369332"/>
          </a:xfrm>
          <a:prstGeom prst="rect">
            <a:avLst/>
          </a:prstGeom>
          <a:noFill/>
        </p:spPr>
        <p:txBody>
          <a:bodyPr wrap="none" rtlCol="0">
            <a:spAutoFit/>
          </a:bodyPr>
          <a:lstStyle/>
          <a:p>
            <a:r>
              <a:rPr lang="en-US" dirty="0"/>
              <a:t>STYLE: Draws on pop, jazz, classical, Klezmer, Latin, blues, folk and rock</a:t>
            </a:r>
          </a:p>
        </p:txBody>
      </p:sp>
    </p:spTree>
    <p:extLst>
      <p:ext uri="{BB962C8B-B14F-4D97-AF65-F5344CB8AC3E}">
        <p14:creationId xmlns:p14="http://schemas.microsoft.com/office/powerpoint/2010/main" val="2862919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8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E8EF-A98F-09E1-78EA-7839040DD4B6}"/>
              </a:ext>
            </a:extLst>
          </p:cNvPr>
          <p:cNvSpPr>
            <a:spLocks noGrp="1"/>
          </p:cNvSpPr>
          <p:nvPr>
            <p:ph type="title"/>
          </p:nvPr>
        </p:nvSpPr>
        <p:spPr>
          <a:xfrm>
            <a:off x="0" y="0"/>
            <a:ext cx="12192000" cy="1188720"/>
          </a:xfrm>
          <a:solidFill>
            <a:srgbClr val="EFA227"/>
          </a:solidFill>
        </p:spPr>
        <p:txBody>
          <a:bodyPr/>
          <a:lstStyle/>
          <a:p>
            <a:r>
              <a:rPr lang="en-US" dirty="0"/>
              <a:t>A joyful noise – bat boy the musical</a:t>
            </a:r>
          </a:p>
        </p:txBody>
      </p:sp>
      <p:pic>
        <p:nvPicPr>
          <p:cNvPr id="3" name="Picture 2">
            <a:extLst>
              <a:ext uri="{FF2B5EF4-FFF2-40B4-BE49-F238E27FC236}">
                <a16:creationId xmlns:a16="http://schemas.microsoft.com/office/drawing/2014/main" id="{8DC7A8AA-2576-0D67-F679-213205A77C90}"/>
              </a:ext>
            </a:extLst>
          </p:cNvPr>
          <p:cNvPicPr>
            <a:picLocks noChangeAspect="1"/>
          </p:cNvPicPr>
          <p:nvPr/>
        </p:nvPicPr>
        <p:blipFill>
          <a:blip r:embed="rId4"/>
          <a:stretch>
            <a:fillRect/>
          </a:stretch>
        </p:blipFill>
        <p:spPr>
          <a:xfrm>
            <a:off x="154983" y="4143923"/>
            <a:ext cx="2619214" cy="2587657"/>
          </a:xfrm>
          <a:prstGeom prst="rect">
            <a:avLst/>
          </a:prstGeom>
        </p:spPr>
      </p:pic>
      <p:pic>
        <p:nvPicPr>
          <p:cNvPr id="4" name="Picture 3" descr="A sheet music with notes and symbols&#10;&#10;AI-generated content may be incorrect.">
            <a:extLst>
              <a:ext uri="{FF2B5EF4-FFF2-40B4-BE49-F238E27FC236}">
                <a16:creationId xmlns:a16="http://schemas.microsoft.com/office/drawing/2014/main" id="{3E831A9C-1690-10AC-0CE0-A47CBB896D42}"/>
              </a:ext>
            </a:extLst>
          </p:cNvPr>
          <p:cNvPicPr>
            <a:picLocks noChangeAspect="1"/>
          </p:cNvPicPr>
          <p:nvPr/>
        </p:nvPicPr>
        <p:blipFill rotWithShape="1">
          <a:blip r:embed="rId5"/>
          <a:srcRect t="12584" b="56171"/>
          <a:stretch>
            <a:fillRect/>
          </a:stretch>
        </p:blipFill>
        <p:spPr bwMode="auto">
          <a:xfrm>
            <a:off x="3223649" y="2585555"/>
            <a:ext cx="8555064" cy="1067369"/>
          </a:xfrm>
          <a:prstGeom prst="rect">
            <a:avLst/>
          </a:prstGeom>
          <a:ln>
            <a:solidFill>
              <a:srgbClr val="EFA227"/>
            </a:solid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6A9E59EA-643C-58DF-F55F-49FD086D55D5}"/>
              </a:ext>
            </a:extLst>
          </p:cNvPr>
          <p:cNvSpPr txBox="1"/>
          <p:nvPr/>
        </p:nvSpPr>
        <p:spPr>
          <a:xfrm>
            <a:off x="77491" y="2729594"/>
            <a:ext cx="2774197"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Off-Broadway Cast Recording 2001, Trent Armand Kendall:</a:t>
            </a:r>
          </a:p>
        </p:txBody>
      </p:sp>
      <p:sp>
        <p:nvSpPr>
          <p:cNvPr id="8" name="TextBox 7">
            <a:extLst>
              <a:ext uri="{FF2B5EF4-FFF2-40B4-BE49-F238E27FC236}">
                <a16:creationId xmlns:a16="http://schemas.microsoft.com/office/drawing/2014/main" id="{AB16E312-62CB-35CB-1BDF-23230DA5BA29}"/>
              </a:ext>
            </a:extLst>
          </p:cNvPr>
          <p:cNvSpPr txBox="1"/>
          <p:nvPr/>
        </p:nvSpPr>
        <p:spPr>
          <a:xfrm>
            <a:off x="77491" y="3636034"/>
            <a:ext cx="2696706" cy="369332"/>
          </a:xfrm>
          <a:prstGeom prst="rect">
            <a:avLst/>
          </a:prstGeom>
          <a:noFill/>
        </p:spPr>
        <p:txBody>
          <a:bodyPr wrap="square">
            <a:spAutoFit/>
          </a:bodyPr>
          <a:lstStyle/>
          <a:p>
            <a:r>
              <a:rPr lang="en-IE" sz="1800" dirty="0">
                <a:effectLst/>
                <a:latin typeface="Aptos" panose="020B0004020202020204" pitchFamily="34" charset="0"/>
                <a:ea typeface="Aptos" panose="020B0004020202020204" pitchFamily="34" charset="0"/>
                <a:cs typeface="Times New Roman" panose="02020603050405020304" pitchFamily="18" charset="0"/>
              </a:rPr>
              <a:t>[Time code: 0:19-0:23</a:t>
            </a:r>
            <a:r>
              <a:rPr lang="en-IE" dirty="0">
                <a:effectLst/>
              </a:rPr>
              <a:t> </a:t>
            </a:r>
            <a:endParaRPr lang="en-US" dirty="0"/>
          </a:p>
        </p:txBody>
      </p:sp>
      <p:pic>
        <p:nvPicPr>
          <p:cNvPr id="9" name="Joyful Noise.wav">
            <a:hlinkClick r:id="" action="ppaction://media"/>
            <a:extLst>
              <a:ext uri="{FF2B5EF4-FFF2-40B4-BE49-F238E27FC236}">
                <a16:creationId xmlns:a16="http://schemas.microsoft.com/office/drawing/2014/main" id="{FDC55B0C-4AB6-A870-2C6A-499EBACBB1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4983" y="1916794"/>
            <a:ext cx="812800" cy="812800"/>
          </a:xfrm>
          <a:prstGeom prst="rect">
            <a:avLst/>
          </a:prstGeom>
        </p:spPr>
      </p:pic>
      <p:sp>
        <p:nvSpPr>
          <p:cNvPr id="13" name="TextBox 12">
            <a:extLst>
              <a:ext uri="{FF2B5EF4-FFF2-40B4-BE49-F238E27FC236}">
                <a16:creationId xmlns:a16="http://schemas.microsoft.com/office/drawing/2014/main" id="{CB6FA0C4-18EA-4D7F-ED5A-2D52CC178220}"/>
              </a:ext>
            </a:extLst>
          </p:cNvPr>
          <p:cNvSpPr txBox="1"/>
          <p:nvPr/>
        </p:nvSpPr>
        <p:spPr>
          <a:xfrm>
            <a:off x="3146157" y="3652924"/>
            <a:ext cx="8167301" cy="369332"/>
          </a:xfrm>
          <a:prstGeom prst="rect">
            <a:avLst/>
          </a:prstGeom>
          <a:noFill/>
        </p:spPr>
        <p:txBody>
          <a:bodyPr wrap="square">
            <a:spAutoFit/>
          </a:bodyPr>
          <a:lstStyle/>
          <a:p>
            <a:r>
              <a:rPr lang="en-IE" sz="1800" dirty="0">
                <a:effectLst/>
                <a:latin typeface="Aptos" panose="020B0004020202020204" pitchFamily="34" charset="0"/>
                <a:ea typeface="Aptos" panose="020B0004020202020204" pitchFamily="34" charset="0"/>
                <a:cs typeface="Times New Roman" panose="02020603050405020304" pitchFamily="18" charset="0"/>
              </a:rPr>
              <a:t> </a:t>
            </a:r>
            <a:r>
              <a:rPr lang="en-IE" sz="1800" i="1" dirty="0">
                <a:effectLst/>
                <a:latin typeface="Aptos" panose="020B0004020202020204" pitchFamily="34" charset="0"/>
                <a:ea typeface="Aptos" panose="020B0004020202020204" pitchFamily="34" charset="0"/>
                <a:cs typeface="Times New Roman" panose="02020603050405020304" pitchFamily="18" charset="0"/>
              </a:rPr>
              <a:t>A Joyful Noise, </a:t>
            </a:r>
            <a:r>
              <a:rPr lang="en-IE" sz="1800" dirty="0">
                <a:effectLst/>
                <a:latin typeface="Aptos" panose="020B0004020202020204" pitchFamily="34" charset="0"/>
                <a:ea typeface="Aptos" panose="020B0004020202020204" pitchFamily="34" charset="0"/>
                <a:cs typeface="Times New Roman" panose="02020603050405020304" pitchFamily="18" charset="0"/>
              </a:rPr>
              <a:t>bar 10-13, Bat Boy Piano/Conductor Score (11/13/01)</a:t>
            </a:r>
            <a:r>
              <a:rPr lang="en-IE" dirty="0">
                <a:effectLst/>
              </a:rPr>
              <a:t> </a:t>
            </a:r>
            <a:endParaRPr lang="en-US" dirty="0"/>
          </a:p>
        </p:txBody>
      </p:sp>
      <p:sp>
        <p:nvSpPr>
          <p:cNvPr id="14" name="TextBox 13">
            <a:extLst>
              <a:ext uri="{FF2B5EF4-FFF2-40B4-BE49-F238E27FC236}">
                <a16:creationId xmlns:a16="http://schemas.microsoft.com/office/drawing/2014/main" id="{D83BE9AA-908F-60C0-822E-B995DCE391BA}"/>
              </a:ext>
            </a:extLst>
          </p:cNvPr>
          <p:cNvSpPr txBox="1"/>
          <p:nvPr/>
        </p:nvSpPr>
        <p:spPr>
          <a:xfrm>
            <a:off x="3146157" y="6362248"/>
            <a:ext cx="5992731" cy="369332"/>
          </a:xfrm>
          <a:prstGeom prst="rect">
            <a:avLst/>
          </a:prstGeom>
          <a:noFill/>
        </p:spPr>
        <p:txBody>
          <a:bodyPr wrap="none" rtlCol="0">
            <a:spAutoFit/>
          </a:bodyPr>
          <a:lstStyle/>
          <a:p>
            <a:r>
              <a:rPr lang="en-US" dirty="0"/>
              <a:t>STYLE: Blends traditional Broadway with pop/rock and gospel </a:t>
            </a:r>
          </a:p>
        </p:txBody>
      </p:sp>
    </p:spTree>
    <p:extLst>
      <p:ext uri="{BB962C8B-B14F-4D97-AF65-F5344CB8AC3E}">
        <p14:creationId xmlns:p14="http://schemas.microsoft.com/office/powerpoint/2010/main" val="90547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5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a:extLst>
              <a:ext uri="{FF2B5EF4-FFF2-40B4-BE49-F238E27FC236}">
                <a16:creationId xmlns:a16="http://schemas.microsoft.com/office/drawing/2014/main" id="{7D6726E4-3B02-4317-16C5-593A214EADD2}"/>
              </a:ext>
            </a:extLst>
          </p:cNvPr>
          <p:cNvSpPr/>
          <p:nvPr/>
        </p:nvSpPr>
        <p:spPr>
          <a:xfrm>
            <a:off x="504101" y="535586"/>
            <a:ext cx="7456558" cy="2987543"/>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E" i="1" dirty="0">
                <a:solidFill>
                  <a:srgbClr val="000000"/>
                </a:solidFill>
                <a:latin typeface="Arial" panose="020B0604020202020204" pitchFamily="34" charset="0"/>
                <a:ea typeface="Times New Roman" panose="02020603050405020304" pitchFamily="18" charset="0"/>
              </a:rPr>
              <a:t>It is often implied without needing a label in specific genres within theatre music — such as R&amp;B and gospel styles. People aim to replicate cast recordings they hear, or use those as a guide – </a:t>
            </a:r>
            <a:r>
              <a:rPr lang="en-IE" dirty="0">
                <a:solidFill>
                  <a:srgbClr val="000000"/>
                </a:solidFill>
                <a:latin typeface="Arial" panose="020B0604020202020204" pitchFamily="34" charset="0"/>
                <a:ea typeface="Times New Roman" panose="02020603050405020304" pitchFamily="18" charset="0"/>
              </a:rPr>
              <a:t>MD1 </a:t>
            </a:r>
            <a:endParaRPr lang="en-US" dirty="0"/>
          </a:p>
        </p:txBody>
      </p:sp>
      <p:sp>
        <p:nvSpPr>
          <p:cNvPr id="7" name="Cloud Callout 6">
            <a:extLst>
              <a:ext uri="{FF2B5EF4-FFF2-40B4-BE49-F238E27FC236}">
                <a16:creationId xmlns:a16="http://schemas.microsoft.com/office/drawing/2014/main" id="{CC7DE2B9-0FFE-A997-EE33-9AC670FDA11F}"/>
              </a:ext>
            </a:extLst>
          </p:cNvPr>
          <p:cNvSpPr/>
          <p:nvPr/>
        </p:nvSpPr>
        <p:spPr>
          <a:xfrm>
            <a:off x="4618005" y="3117028"/>
            <a:ext cx="7456558" cy="2987543"/>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IE" sz="2000" i="1" dirty="0"/>
              <a:t> </a:t>
            </a:r>
            <a:endParaRPr lang="en-IE" sz="2000" dirty="0"/>
          </a:p>
          <a:p>
            <a:r>
              <a:rPr lang="en-GB" sz="2000" i="1" dirty="0"/>
              <a:t>I would say this entirely comes down to the intention of the composer. In Bonnie &amp; Clyde for example, it never says riff or ad lib in the vocal parts, but Frank </a:t>
            </a:r>
            <a:r>
              <a:rPr lang="en-GB" sz="2000" i="1" dirty="0" err="1"/>
              <a:t>Wildhorn</a:t>
            </a:r>
            <a:r>
              <a:rPr lang="en-GB" sz="2000" i="1" dirty="0"/>
              <a:t> does not want them to sing all the notes as written. – </a:t>
            </a:r>
            <a:r>
              <a:rPr lang="en-GB" sz="2000" dirty="0"/>
              <a:t>MD7</a:t>
            </a:r>
            <a:endParaRPr lang="en-IE" sz="2000" dirty="0"/>
          </a:p>
        </p:txBody>
      </p:sp>
    </p:spTree>
    <p:extLst>
      <p:ext uri="{BB962C8B-B14F-4D97-AF65-F5344CB8AC3E}">
        <p14:creationId xmlns:p14="http://schemas.microsoft.com/office/powerpoint/2010/main" val="5849073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C667E4-CAA0-4918-DB61-E89E92F4E634}"/>
              </a:ext>
            </a:extLst>
          </p:cNvPr>
          <p:cNvSpPr txBox="1"/>
          <p:nvPr/>
        </p:nvSpPr>
        <p:spPr>
          <a:xfrm>
            <a:off x="554019" y="2081623"/>
            <a:ext cx="10687722" cy="923330"/>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Tacit knowledge, a term developed by Polanyi (1958) attends to “knowing how”, which can be thought of as “semi-conscious and unconscious knowledge held in people’s heads and bodies” (</a:t>
            </a:r>
            <a:r>
              <a:rPr lang="en-IE" sz="1800" kern="0" dirty="0" err="1">
                <a:effectLst/>
                <a:latin typeface="Arial" panose="020B0604020202020204" pitchFamily="34" charset="0"/>
                <a:ea typeface="Times New Roman" panose="02020603050405020304" pitchFamily="18" charset="0"/>
              </a:rPr>
              <a:t>Leondard</a:t>
            </a:r>
            <a:r>
              <a:rPr lang="en-IE" sz="1800" kern="0" dirty="0">
                <a:effectLst/>
                <a:latin typeface="Arial" panose="020B0604020202020204" pitchFamily="34" charset="0"/>
                <a:ea typeface="Times New Roman" panose="02020603050405020304" pitchFamily="18" charset="0"/>
              </a:rPr>
              <a:t> and </a:t>
            </a:r>
            <a:r>
              <a:rPr lang="en-IE" sz="1800" kern="0" dirty="0" err="1">
                <a:effectLst/>
                <a:latin typeface="Arial" panose="020B0604020202020204" pitchFamily="34" charset="0"/>
                <a:ea typeface="Times New Roman" panose="02020603050405020304" pitchFamily="18" charset="0"/>
              </a:rPr>
              <a:t>Sensiper</a:t>
            </a:r>
            <a:r>
              <a:rPr lang="en-IE" sz="1800" kern="0" dirty="0">
                <a:effectLst/>
                <a:latin typeface="Arial" panose="020B0604020202020204" pitchFamily="34" charset="0"/>
                <a:ea typeface="Times New Roman" panose="02020603050405020304" pitchFamily="18" charset="0"/>
              </a:rPr>
              <a:t> in Nelson, 2022, p. 47). </a:t>
            </a:r>
            <a:endParaRPr lang="en-US" dirty="0"/>
          </a:p>
        </p:txBody>
      </p:sp>
      <p:sp>
        <p:nvSpPr>
          <p:cNvPr id="6" name="TextBox 5">
            <a:extLst>
              <a:ext uri="{FF2B5EF4-FFF2-40B4-BE49-F238E27FC236}">
                <a16:creationId xmlns:a16="http://schemas.microsoft.com/office/drawing/2014/main" id="{0F0EFCDE-A84B-8D17-E11D-48F34B273957}"/>
              </a:ext>
            </a:extLst>
          </p:cNvPr>
          <p:cNvSpPr txBox="1"/>
          <p:nvPr/>
        </p:nvSpPr>
        <p:spPr>
          <a:xfrm>
            <a:off x="554019" y="3793876"/>
            <a:ext cx="8428616" cy="369332"/>
          </a:xfrm>
          <a:prstGeom prst="rect">
            <a:avLst/>
          </a:prstGeom>
          <a:noFill/>
        </p:spPr>
        <p:txBody>
          <a:bodyPr wrap="square">
            <a:spAutoFit/>
          </a:bodyPr>
          <a:lstStyle/>
          <a:p>
            <a:r>
              <a:rPr lang="en-IE" kern="0" dirty="0">
                <a:latin typeface="Arial" panose="020B0604020202020204" pitchFamily="34" charset="0"/>
                <a:ea typeface="Times New Roman" panose="02020603050405020304" pitchFamily="18" charset="0"/>
              </a:rPr>
              <a:t>D</a:t>
            </a:r>
            <a:r>
              <a:rPr lang="en-IE" sz="1800" kern="0" dirty="0">
                <a:effectLst/>
                <a:latin typeface="Arial" panose="020B0604020202020204" pitchFamily="34" charset="0"/>
                <a:ea typeface="Times New Roman" panose="02020603050405020304" pitchFamily="18" charset="0"/>
              </a:rPr>
              <a:t>eveloped over years of training and professional practice (Van Houten, 2023). </a:t>
            </a:r>
            <a:endParaRPr lang="en-US" dirty="0"/>
          </a:p>
        </p:txBody>
      </p:sp>
      <p:sp>
        <p:nvSpPr>
          <p:cNvPr id="8" name="TextBox 7">
            <a:extLst>
              <a:ext uri="{FF2B5EF4-FFF2-40B4-BE49-F238E27FC236}">
                <a16:creationId xmlns:a16="http://schemas.microsoft.com/office/drawing/2014/main" id="{34371718-3481-B1E2-3D1A-74A89486B15A}"/>
              </a:ext>
            </a:extLst>
          </p:cNvPr>
          <p:cNvSpPr txBox="1"/>
          <p:nvPr/>
        </p:nvSpPr>
        <p:spPr>
          <a:xfrm>
            <a:off x="554019" y="4952132"/>
            <a:ext cx="10451054" cy="923330"/>
          </a:xfrm>
          <a:prstGeom prst="rect">
            <a:avLst/>
          </a:prstGeom>
          <a:noFill/>
        </p:spPr>
        <p:txBody>
          <a:bodyPr wrap="square">
            <a:spAutoFit/>
          </a:bodyPr>
          <a:lstStyle/>
          <a:p>
            <a:r>
              <a:rPr lang="en-IE" sz="1800" kern="0" dirty="0">
                <a:effectLst/>
                <a:latin typeface="Arial" panose="020B0604020202020204" pitchFamily="34" charset="0"/>
                <a:ea typeface="Times New Roman" panose="02020603050405020304" pitchFamily="18" charset="0"/>
              </a:rPr>
              <a:t>It is this tacit, embodied knowledge that allows an improviser to perform and interpret an original text with “inside” knowledge (Ayerst, 2024, p. 62), which comes from tending to the living language of musical style and by speaking in this style. </a:t>
            </a:r>
            <a:endParaRPr lang="en-US" dirty="0"/>
          </a:p>
        </p:txBody>
      </p:sp>
      <p:pic>
        <p:nvPicPr>
          <p:cNvPr id="9" name="Picture 8">
            <a:extLst>
              <a:ext uri="{FF2B5EF4-FFF2-40B4-BE49-F238E27FC236}">
                <a16:creationId xmlns:a16="http://schemas.microsoft.com/office/drawing/2014/main" id="{79314B91-D1B1-9EE0-25F6-DBE929D18482}"/>
              </a:ext>
            </a:extLst>
          </p:cNvPr>
          <p:cNvPicPr>
            <a:picLocks noChangeAspect="1"/>
          </p:cNvPicPr>
          <p:nvPr/>
        </p:nvPicPr>
        <p:blipFill>
          <a:blip r:embed="rId2"/>
          <a:stretch>
            <a:fillRect/>
          </a:stretch>
        </p:blipFill>
        <p:spPr>
          <a:xfrm>
            <a:off x="48181" y="286969"/>
            <a:ext cx="11833842" cy="1267511"/>
          </a:xfrm>
          <a:prstGeom prst="rect">
            <a:avLst/>
          </a:prstGeom>
        </p:spPr>
      </p:pic>
    </p:spTree>
    <p:extLst>
      <p:ext uri="{BB962C8B-B14F-4D97-AF65-F5344CB8AC3E}">
        <p14:creationId xmlns:p14="http://schemas.microsoft.com/office/powerpoint/2010/main" val="12220256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3687D2-F6C2-18BC-2B8F-FCAC19E4776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13005-2937-E665-EF00-A076724D434A}"/>
              </a:ext>
            </a:extLst>
          </p:cNvPr>
          <p:cNvSpPr>
            <a:spLocks noGrp="1"/>
          </p:cNvSpPr>
          <p:nvPr>
            <p:ph type="title"/>
          </p:nvPr>
        </p:nvSpPr>
        <p:spPr>
          <a:xfrm>
            <a:off x="1600200" y="4269282"/>
            <a:ext cx="8991600" cy="1264762"/>
          </a:xfrm>
          <a:prstGeom prst="ellipse">
            <a:avLst/>
          </a:prstGeom>
        </p:spPr>
        <p:txBody>
          <a:bodyPr vert="horz" lIns="274320" tIns="182880" rIns="274320" bIns="182880" rtlCol="0" anchor="ctr" anchorCtr="1">
            <a:normAutofit/>
          </a:bodyPr>
          <a:lstStyle/>
          <a:p>
            <a:r>
              <a:rPr lang="en-US" sz="1800"/>
              <a:t>COMPARISONS BETWEEN CONDUCTOR SCORES AND PUBLISHED MATERIAL</a:t>
            </a:r>
          </a:p>
        </p:txBody>
      </p:sp>
      <p:graphicFrame>
        <p:nvGraphicFramePr>
          <p:cNvPr id="3" name="Table 2">
            <a:extLst>
              <a:ext uri="{FF2B5EF4-FFF2-40B4-BE49-F238E27FC236}">
                <a16:creationId xmlns:a16="http://schemas.microsoft.com/office/drawing/2014/main" id="{8B313BA6-2493-77B6-7721-69EBA07D4825}"/>
              </a:ext>
            </a:extLst>
          </p:cNvPr>
          <p:cNvGraphicFramePr>
            <a:graphicFrameLocks noGrp="1"/>
          </p:cNvGraphicFramePr>
          <p:nvPr>
            <p:extLst>
              <p:ext uri="{D42A27DB-BD31-4B8C-83A1-F6EECF244321}">
                <p14:modId xmlns:p14="http://schemas.microsoft.com/office/powerpoint/2010/main" val="2134911294"/>
              </p:ext>
            </p:extLst>
          </p:nvPr>
        </p:nvGraphicFramePr>
        <p:xfrm>
          <a:off x="635267" y="1026521"/>
          <a:ext cx="10921470" cy="2528423"/>
        </p:xfrm>
        <a:graphic>
          <a:graphicData uri="http://schemas.openxmlformats.org/drawingml/2006/table">
            <a:tbl>
              <a:tblPr firstRow="1" firstCol="1" bandRow="1">
                <a:tableStyleId>{72833802-FEF1-4C79-8D5D-14CF1EAF98D9}</a:tableStyleId>
              </a:tblPr>
              <a:tblGrid>
                <a:gridCol w="1552762">
                  <a:extLst>
                    <a:ext uri="{9D8B030D-6E8A-4147-A177-3AD203B41FA5}">
                      <a16:colId xmlns:a16="http://schemas.microsoft.com/office/drawing/2014/main" val="4155048645"/>
                    </a:ext>
                  </a:extLst>
                </a:gridCol>
                <a:gridCol w="1537289">
                  <a:extLst>
                    <a:ext uri="{9D8B030D-6E8A-4147-A177-3AD203B41FA5}">
                      <a16:colId xmlns:a16="http://schemas.microsoft.com/office/drawing/2014/main" val="524434237"/>
                    </a:ext>
                  </a:extLst>
                </a:gridCol>
                <a:gridCol w="963413">
                  <a:extLst>
                    <a:ext uri="{9D8B030D-6E8A-4147-A177-3AD203B41FA5}">
                      <a16:colId xmlns:a16="http://schemas.microsoft.com/office/drawing/2014/main" val="2519487768"/>
                    </a:ext>
                  </a:extLst>
                </a:gridCol>
                <a:gridCol w="1516690">
                  <a:extLst>
                    <a:ext uri="{9D8B030D-6E8A-4147-A177-3AD203B41FA5}">
                      <a16:colId xmlns:a16="http://schemas.microsoft.com/office/drawing/2014/main" val="4205576701"/>
                    </a:ext>
                  </a:extLst>
                </a:gridCol>
                <a:gridCol w="1745914">
                  <a:extLst>
                    <a:ext uri="{9D8B030D-6E8A-4147-A177-3AD203B41FA5}">
                      <a16:colId xmlns:a16="http://schemas.microsoft.com/office/drawing/2014/main" val="3992082322"/>
                    </a:ext>
                  </a:extLst>
                </a:gridCol>
                <a:gridCol w="1537665">
                  <a:extLst>
                    <a:ext uri="{9D8B030D-6E8A-4147-A177-3AD203B41FA5}">
                      <a16:colId xmlns:a16="http://schemas.microsoft.com/office/drawing/2014/main" val="258255388"/>
                    </a:ext>
                  </a:extLst>
                </a:gridCol>
                <a:gridCol w="2067737">
                  <a:extLst>
                    <a:ext uri="{9D8B030D-6E8A-4147-A177-3AD203B41FA5}">
                      <a16:colId xmlns:a16="http://schemas.microsoft.com/office/drawing/2014/main" val="3651386060"/>
                    </a:ext>
                  </a:extLst>
                </a:gridCol>
              </a:tblGrid>
              <a:tr h="543637">
                <a:tc>
                  <a:txBody>
                    <a:bodyPr/>
                    <a:lstStyle/>
                    <a:p>
                      <a:pPr>
                        <a:buNone/>
                      </a:pPr>
                      <a:r>
                        <a:rPr lang="en-IE" sz="1200" b="0" kern="100" cap="none" spc="0">
                          <a:solidFill>
                            <a:schemeClr val="bg1"/>
                          </a:solidFill>
                          <a:effectLst/>
                        </a:rPr>
                        <a:t>SONG </a:t>
                      </a:r>
                      <a:endParaRPr lang="en-IE"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tc>
                  <a:txBody>
                    <a:bodyPr/>
                    <a:lstStyle/>
                    <a:p>
                      <a:pPr>
                        <a:buNone/>
                      </a:pPr>
                      <a:r>
                        <a:rPr lang="en-IE" sz="1200" b="0" kern="100" cap="none" spc="0" dirty="0">
                          <a:solidFill>
                            <a:schemeClr val="bg1"/>
                          </a:solidFill>
                          <a:effectLst/>
                        </a:rPr>
                        <a:t>MUSICAL </a:t>
                      </a:r>
                      <a:endParaRPr lang="en-IE" sz="1200" b="0" kern="100" cap="none" spc="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tc>
                  <a:txBody>
                    <a:bodyPr/>
                    <a:lstStyle/>
                    <a:p>
                      <a:pPr>
                        <a:buNone/>
                      </a:pPr>
                      <a:r>
                        <a:rPr lang="en-IE" sz="1200" b="0" kern="100" cap="none" spc="0">
                          <a:solidFill>
                            <a:schemeClr val="bg1"/>
                          </a:solidFill>
                          <a:effectLst/>
                        </a:rPr>
                        <a:t>Year </a:t>
                      </a:r>
                      <a:endParaRPr lang="en-IE"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tc>
                  <a:txBody>
                    <a:bodyPr/>
                    <a:lstStyle/>
                    <a:p>
                      <a:pPr>
                        <a:buNone/>
                      </a:pPr>
                      <a:r>
                        <a:rPr lang="en-IE" sz="1200" b="0" kern="100" cap="none" spc="0">
                          <a:solidFill>
                            <a:schemeClr val="bg1"/>
                          </a:solidFill>
                          <a:effectLst/>
                        </a:rPr>
                        <a:t>Cast Recordings</a:t>
                      </a:r>
                      <a:endParaRPr lang="en-IE"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tc>
                  <a:txBody>
                    <a:bodyPr/>
                    <a:lstStyle/>
                    <a:p>
                      <a:pPr>
                        <a:buNone/>
                      </a:pPr>
                      <a:r>
                        <a:rPr lang="en-IE" sz="1200" b="0" kern="100" cap="none" spc="0">
                          <a:solidFill>
                            <a:schemeClr val="bg1"/>
                          </a:solidFill>
                          <a:effectLst/>
                        </a:rPr>
                        <a:t>Score type(s)</a:t>
                      </a:r>
                      <a:endParaRPr lang="en-IE"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tc>
                  <a:txBody>
                    <a:bodyPr/>
                    <a:lstStyle/>
                    <a:p>
                      <a:pPr>
                        <a:buNone/>
                      </a:pPr>
                      <a:r>
                        <a:rPr lang="en-IE" sz="1200" b="0" kern="100" cap="none" spc="0">
                          <a:solidFill>
                            <a:schemeClr val="bg1"/>
                          </a:solidFill>
                          <a:effectLst/>
                        </a:rPr>
                        <a:t>Riff type / mention </a:t>
                      </a:r>
                      <a:endParaRPr lang="en-IE"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tc>
                  <a:txBody>
                    <a:bodyPr/>
                    <a:lstStyle/>
                    <a:p>
                      <a:pPr>
                        <a:buNone/>
                      </a:pPr>
                      <a:r>
                        <a:rPr lang="en-IE" sz="1200" b="0" kern="100" cap="none" spc="0">
                          <a:solidFill>
                            <a:schemeClr val="bg1"/>
                          </a:solidFill>
                          <a:effectLst/>
                        </a:rPr>
                        <a:t>Cast recording ---&gt; score comparison </a:t>
                      </a:r>
                      <a:endParaRPr lang="en-IE"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nchor="ctr"/>
                </a:tc>
                <a:extLst>
                  <a:ext uri="{0D108BD9-81ED-4DB2-BD59-A6C34878D82A}">
                    <a16:rowId xmlns:a16="http://schemas.microsoft.com/office/drawing/2014/main" val="2469977511"/>
                  </a:ext>
                </a:extLst>
              </a:tr>
              <a:tr h="902642">
                <a:tc>
                  <a:txBody>
                    <a:bodyPr/>
                    <a:lstStyle/>
                    <a:p>
                      <a:pPr>
                        <a:buNone/>
                      </a:pPr>
                      <a:r>
                        <a:rPr lang="en-IE" sz="1200" kern="100" cap="none" spc="0" dirty="0">
                          <a:solidFill>
                            <a:schemeClr val="tx1"/>
                          </a:solidFill>
                          <a:effectLst/>
                        </a:rPr>
                        <a:t>Someone Gets Hurt </a:t>
                      </a:r>
                      <a:endParaRPr lang="en-IE" sz="1200" kern="100" cap="none" spc="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Mean Girls </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lgn="r">
                        <a:buNone/>
                      </a:pPr>
                      <a:r>
                        <a:rPr lang="en-IE" sz="1200" kern="100" cap="none" spc="0">
                          <a:solidFill>
                            <a:schemeClr val="tx1"/>
                          </a:solidFill>
                          <a:effectLst/>
                        </a:rPr>
                        <a:t>2018</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Original Broadway Cast Recording 2018</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Published PDF in ForScore &amp; Keyboard 3/Conductor </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Notated in score &amp; no riff in score </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Performed as written (published score) on OBC recording, not written in conductor score</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extLst>
                  <a:ext uri="{0D108BD9-81ED-4DB2-BD59-A6C34878D82A}">
                    <a16:rowId xmlns:a16="http://schemas.microsoft.com/office/drawing/2014/main" val="753009482"/>
                  </a:ext>
                </a:extLst>
              </a:tr>
              <a:tr h="1082144">
                <a:tc>
                  <a:txBody>
                    <a:bodyPr/>
                    <a:lstStyle/>
                    <a:p>
                      <a:pPr>
                        <a:buNone/>
                      </a:pPr>
                      <a:r>
                        <a:rPr lang="en-IE" sz="1200" kern="100" cap="none" spc="0" dirty="0">
                          <a:solidFill>
                            <a:schemeClr val="tx1"/>
                          </a:solidFill>
                          <a:effectLst/>
                        </a:rPr>
                        <a:t>And I Am Telling You</a:t>
                      </a:r>
                      <a:endParaRPr lang="en-IE" sz="1200" kern="100" cap="none" spc="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Dreamgirls </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lgn="r">
                        <a:buNone/>
                      </a:pPr>
                      <a:r>
                        <a:rPr lang="en-IE" sz="1200" kern="100" cap="none" spc="0">
                          <a:solidFill>
                            <a:schemeClr val="tx1"/>
                          </a:solidFill>
                          <a:effectLst/>
                        </a:rPr>
                        <a:t>1981</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Original Broadway Cast Recording 1981</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a:solidFill>
                            <a:schemeClr val="tx1"/>
                          </a:solidFill>
                          <a:effectLst/>
                        </a:rPr>
                        <a:t>Published PASS &amp; Piano Conductor </a:t>
                      </a:r>
                      <a:endParaRPr lang="en-IE" sz="1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dirty="0">
                          <a:solidFill>
                            <a:schemeClr val="tx1"/>
                          </a:solidFill>
                          <a:effectLst/>
                        </a:rPr>
                        <a:t>Notated in score &amp; ad lib., ad lib. + slash notation, &amp; [cadenza]</a:t>
                      </a:r>
                      <a:endParaRPr lang="en-IE" sz="1200" kern="100" cap="none" spc="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tc>
                  <a:txBody>
                    <a:bodyPr/>
                    <a:lstStyle/>
                    <a:p>
                      <a:pPr>
                        <a:buNone/>
                      </a:pPr>
                      <a:r>
                        <a:rPr lang="en-IE" sz="1200" kern="100" cap="none" spc="0" dirty="0">
                          <a:solidFill>
                            <a:schemeClr val="tx1"/>
                          </a:solidFill>
                          <a:effectLst/>
                        </a:rPr>
                        <a:t>Performed as written (published score) on OBC recording, not written in conductor score</a:t>
                      </a:r>
                    </a:p>
                    <a:p>
                      <a:pPr>
                        <a:buNone/>
                      </a:pPr>
                      <a:r>
                        <a:rPr lang="en-IE" sz="1200" kern="100" cap="none" spc="0" dirty="0">
                          <a:solidFill>
                            <a:schemeClr val="tx1"/>
                          </a:solidFill>
                          <a:effectLst/>
                        </a:rPr>
                        <a:t> </a:t>
                      </a:r>
                      <a:endParaRPr lang="en-IE" sz="1200" kern="100" cap="none" spc="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00009" marR="71119" marT="76930" marB="76930"/>
                </a:tc>
                <a:extLst>
                  <a:ext uri="{0D108BD9-81ED-4DB2-BD59-A6C34878D82A}">
                    <a16:rowId xmlns:a16="http://schemas.microsoft.com/office/drawing/2014/main" val="258658536"/>
                  </a:ext>
                </a:extLst>
              </a:tr>
            </a:tbl>
          </a:graphicData>
        </a:graphic>
      </p:graphicFrame>
      <p:sp>
        <p:nvSpPr>
          <p:cNvPr id="5" name="Rectangle 4">
            <a:extLst>
              <a:ext uri="{FF2B5EF4-FFF2-40B4-BE49-F238E27FC236}">
                <a16:creationId xmlns:a16="http://schemas.microsoft.com/office/drawing/2014/main" id="{E55E9E44-5575-270F-ABD0-D1498B778F17}"/>
              </a:ext>
            </a:extLst>
          </p:cNvPr>
          <p:cNvSpPr/>
          <p:nvPr/>
        </p:nvSpPr>
        <p:spPr>
          <a:xfrm>
            <a:off x="9433932" y="1026521"/>
            <a:ext cx="2122801" cy="2528424"/>
          </a:xfrm>
          <a:prstGeom prst="rect">
            <a:avLst/>
          </a:prstGeom>
          <a:noFill/>
          <a:ln w="38100">
            <a:solidFill>
              <a:srgbClr val="E91F28"/>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0750429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85BDF-6CBB-476B-2ECF-2B5D49C7B0E5}"/>
              </a:ext>
            </a:extLst>
          </p:cNvPr>
          <p:cNvSpPr>
            <a:spLocks noGrp="1"/>
          </p:cNvSpPr>
          <p:nvPr>
            <p:ph type="title"/>
          </p:nvPr>
        </p:nvSpPr>
        <p:spPr>
          <a:xfrm>
            <a:off x="0" y="0"/>
            <a:ext cx="12192000" cy="1188720"/>
          </a:xfrm>
          <a:solidFill>
            <a:srgbClr val="ED308F"/>
          </a:solidFill>
        </p:spPr>
        <p:txBody>
          <a:bodyPr/>
          <a:lstStyle/>
          <a:p>
            <a:r>
              <a:rPr lang="en-US" dirty="0"/>
              <a:t>Someone gets hurt – mean girls </a:t>
            </a:r>
          </a:p>
        </p:txBody>
      </p:sp>
      <p:sp>
        <p:nvSpPr>
          <p:cNvPr id="3" name="Rectangle 2">
            <a:extLst>
              <a:ext uri="{FF2B5EF4-FFF2-40B4-BE49-F238E27FC236}">
                <a16:creationId xmlns:a16="http://schemas.microsoft.com/office/drawing/2014/main" id="{ABE8EFBF-E413-FA74-45FA-0614B37C25F1}"/>
              </a:ext>
            </a:extLst>
          </p:cNvPr>
          <p:cNvSpPr>
            <a:spLocks noChangeArrowheads="1"/>
          </p:cNvSpPr>
          <p:nvPr/>
        </p:nvSpPr>
        <p:spPr bwMode="auto">
          <a:xfrm>
            <a:off x="2231136" y="191588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3" name="Picture 1" descr="A sheet music with notes&#10;&#10;AI-generated content may be incorrect.">
            <a:extLst>
              <a:ext uri="{FF2B5EF4-FFF2-40B4-BE49-F238E27FC236}">
                <a16:creationId xmlns:a16="http://schemas.microsoft.com/office/drawing/2014/main" id="{7752D1C1-4FC8-8899-4856-E05203D76E3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308"/>
          <a:stretch>
            <a:fillRect/>
          </a:stretch>
        </p:blipFill>
        <p:spPr bwMode="auto">
          <a:xfrm>
            <a:off x="2570810" y="4756451"/>
            <a:ext cx="7428942" cy="1242000"/>
          </a:xfrm>
          <a:prstGeom prst="rect">
            <a:avLst/>
          </a:prstGeom>
          <a:noFill/>
          <a:ln>
            <a:solidFill>
              <a:srgbClr val="ED308F"/>
            </a:solidFill>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88CFBEA-B81D-C071-EC6B-3131BF5165F2}"/>
              </a:ext>
            </a:extLst>
          </p:cNvPr>
          <p:cNvSpPr>
            <a:spLocks noChangeArrowheads="1"/>
          </p:cNvSpPr>
          <p:nvPr/>
        </p:nvSpPr>
        <p:spPr bwMode="auto">
          <a:xfrm>
            <a:off x="2570810" y="5971635"/>
            <a:ext cx="832757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Someone Gets Hurt, </a:t>
            </a:r>
            <a:r>
              <a:rPr kumimoji="0" lang="en-US" altLang="en-US"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bar 17-23, Mean Girls published score (2018) </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5" name="Picture 4" descr="A sheet music with notes&#10;&#10;AI-generated content may be incorrect.">
            <a:extLst>
              <a:ext uri="{FF2B5EF4-FFF2-40B4-BE49-F238E27FC236}">
                <a16:creationId xmlns:a16="http://schemas.microsoft.com/office/drawing/2014/main" id="{B7BB5F5C-7B82-A9B9-B735-75E8FEEAE2A5}"/>
              </a:ext>
            </a:extLst>
          </p:cNvPr>
          <p:cNvPicPr>
            <a:picLocks noChangeAspect="1"/>
          </p:cNvPicPr>
          <p:nvPr/>
        </p:nvPicPr>
        <p:blipFill>
          <a:blip r:embed="rId5"/>
          <a:stretch>
            <a:fillRect/>
          </a:stretch>
        </p:blipFill>
        <p:spPr>
          <a:xfrm>
            <a:off x="2570810" y="1268686"/>
            <a:ext cx="7718150" cy="3016800"/>
          </a:xfrm>
          <a:prstGeom prst="rect">
            <a:avLst/>
          </a:prstGeom>
          <a:ln>
            <a:solidFill>
              <a:srgbClr val="ED308F"/>
            </a:solidFill>
          </a:ln>
        </p:spPr>
      </p:pic>
      <p:sp>
        <p:nvSpPr>
          <p:cNvPr id="7" name="TextBox 6">
            <a:extLst>
              <a:ext uri="{FF2B5EF4-FFF2-40B4-BE49-F238E27FC236}">
                <a16:creationId xmlns:a16="http://schemas.microsoft.com/office/drawing/2014/main" id="{17F17C08-1396-29B8-6441-FCBE35140B4B}"/>
              </a:ext>
            </a:extLst>
          </p:cNvPr>
          <p:cNvSpPr txBox="1"/>
          <p:nvPr/>
        </p:nvSpPr>
        <p:spPr>
          <a:xfrm>
            <a:off x="2570810" y="4279899"/>
            <a:ext cx="8327571" cy="369332"/>
          </a:xfrm>
          <a:prstGeom prst="rect">
            <a:avLst/>
          </a:prstGeom>
          <a:noFill/>
        </p:spPr>
        <p:txBody>
          <a:bodyPr wrap="square">
            <a:spAutoFit/>
          </a:bodyPr>
          <a:lstStyle/>
          <a:p>
            <a:r>
              <a:rPr lang="en-IE" sz="1800" i="1" kern="0" dirty="0">
                <a:effectLst/>
                <a:latin typeface="Arial" panose="020B0604020202020204" pitchFamily="34" charset="0"/>
                <a:ea typeface="Times New Roman" panose="02020603050405020304" pitchFamily="18" charset="0"/>
              </a:rPr>
              <a:t>Someone Gets Hurt, </a:t>
            </a:r>
            <a:r>
              <a:rPr lang="en-IE" sz="1800" kern="0" dirty="0">
                <a:effectLst/>
                <a:latin typeface="Arial" panose="020B0604020202020204" pitchFamily="34" charset="0"/>
                <a:ea typeface="Times New Roman" panose="02020603050405020304" pitchFamily="18" charset="0"/>
              </a:rPr>
              <a:t>bar 21-26, Mean Girls Keyboard 3/Conductor Score (2/2/18</a:t>
            </a:r>
            <a:r>
              <a:rPr lang="en-IE" dirty="0">
                <a:effectLst/>
              </a:rPr>
              <a:t> </a:t>
            </a:r>
            <a:endParaRPr lang="en-US" dirty="0"/>
          </a:p>
        </p:txBody>
      </p:sp>
      <p:pic>
        <p:nvPicPr>
          <p:cNvPr id="8" name="Picture 7">
            <a:extLst>
              <a:ext uri="{FF2B5EF4-FFF2-40B4-BE49-F238E27FC236}">
                <a16:creationId xmlns:a16="http://schemas.microsoft.com/office/drawing/2014/main" id="{97D0019B-C795-D60A-7576-49C398152A46}"/>
              </a:ext>
            </a:extLst>
          </p:cNvPr>
          <p:cNvPicPr>
            <a:picLocks noChangeAspect="1"/>
          </p:cNvPicPr>
          <p:nvPr/>
        </p:nvPicPr>
        <p:blipFill>
          <a:blip r:embed="rId6"/>
          <a:stretch>
            <a:fillRect/>
          </a:stretch>
        </p:blipFill>
        <p:spPr>
          <a:xfrm>
            <a:off x="73896" y="4577315"/>
            <a:ext cx="2157240" cy="2228850"/>
          </a:xfrm>
          <a:prstGeom prst="rect">
            <a:avLst/>
          </a:prstGeom>
        </p:spPr>
      </p:pic>
      <p:sp>
        <p:nvSpPr>
          <p:cNvPr id="10" name="TextBox 9">
            <a:extLst>
              <a:ext uri="{FF2B5EF4-FFF2-40B4-BE49-F238E27FC236}">
                <a16:creationId xmlns:a16="http://schemas.microsoft.com/office/drawing/2014/main" id="{2C317AE0-EDC5-C154-A49E-82731022AD10}"/>
              </a:ext>
            </a:extLst>
          </p:cNvPr>
          <p:cNvSpPr txBox="1"/>
          <p:nvPr/>
        </p:nvSpPr>
        <p:spPr>
          <a:xfrm>
            <a:off x="119292" y="2777086"/>
            <a:ext cx="2451519" cy="1200329"/>
          </a:xfrm>
          <a:prstGeom prst="rect">
            <a:avLst/>
          </a:prstGeom>
          <a:noFill/>
        </p:spPr>
        <p:txBody>
          <a:bodyPr wrap="square">
            <a:spAutoFit/>
          </a:bodyPr>
          <a:lstStyle/>
          <a:p>
            <a:pPr>
              <a:buNone/>
            </a:pPr>
            <a:r>
              <a:rPr lang="en-IE"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IE"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Recording 2018, Taylor Louderman:</a:t>
            </a:r>
          </a:p>
        </p:txBody>
      </p:sp>
      <p:sp>
        <p:nvSpPr>
          <p:cNvPr id="12" name="TextBox 11">
            <a:extLst>
              <a:ext uri="{FF2B5EF4-FFF2-40B4-BE49-F238E27FC236}">
                <a16:creationId xmlns:a16="http://schemas.microsoft.com/office/drawing/2014/main" id="{13C65C82-DD1F-C6E8-A96B-17553DA2AB16}"/>
              </a:ext>
            </a:extLst>
          </p:cNvPr>
          <p:cNvSpPr txBox="1"/>
          <p:nvPr/>
        </p:nvSpPr>
        <p:spPr>
          <a:xfrm>
            <a:off x="119292" y="4032752"/>
            <a:ext cx="7227650" cy="369332"/>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 1:09-1:17]</a:t>
            </a:r>
          </a:p>
        </p:txBody>
      </p:sp>
      <p:pic>
        <p:nvPicPr>
          <p:cNvPr id="15" name="Someone Gets Hurt 2.wav">
            <a:hlinkClick r:id="" action="ppaction://media"/>
            <a:extLst>
              <a:ext uri="{FF2B5EF4-FFF2-40B4-BE49-F238E27FC236}">
                <a16:creationId xmlns:a16="http://schemas.microsoft.com/office/drawing/2014/main" id="{12F9F100-44C2-E34A-822B-94B464B9DA6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2577" y="2204336"/>
            <a:ext cx="812800" cy="812800"/>
          </a:xfrm>
          <a:prstGeom prst="rect">
            <a:avLst/>
          </a:prstGeom>
        </p:spPr>
      </p:pic>
      <p:sp>
        <p:nvSpPr>
          <p:cNvPr id="16" name="TextBox 15">
            <a:extLst>
              <a:ext uri="{FF2B5EF4-FFF2-40B4-BE49-F238E27FC236}">
                <a16:creationId xmlns:a16="http://schemas.microsoft.com/office/drawing/2014/main" id="{0B8B497B-26EF-C083-442E-12E747CD58DB}"/>
              </a:ext>
            </a:extLst>
          </p:cNvPr>
          <p:cNvSpPr txBox="1"/>
          <p:nvPr/>
        </p:nvSpPr>
        <p:spPr>
          <a:xfrm>
            <a:off x="2570810" y="6437661"/>
            <a:ext cx="3433761" cy="369332"/>
          </a:xfrm>
          <a:prstGeom prst="rect">
            <a:avLst/>
          </a:prstGeom>
          <a:noFill/>
        </p:spPr>
        <p:txBody>
          <a:bodyPr wrap="none" rtlCol="0">
            <a:spAutoFit/>
          </a:bodyPr>
          <a:lstStyle/>
          <a:p>
            <a:r>
              <a:rPr lang="en-US" dirty="0"/>
              <a:t>STYLE: Contemporary MT &amp; pop </a:t>
            </a:r>
          </a:p>
        </p:txBody>
      </p:sp>
    </p:spTree>
    <p:extLst>
      <p:ext uri="{BB962C8B-B14F-4D97-AF65-F5344CB8AC3E}">
        <p14:creationId xmlns:p14="http://schemas.microsoft.com/office/powerpoint/2010/main" val="3118904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7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6ABB9-625C-9BF2-4D6C-1D1185960BE3}"/>
              </a:ext>
            </a:extLst>
          </p:cNvPr>
          <p:cNvSpPr>
            <a:spLocks noGrp="1"/>
          </p:cNvSpPr>
          <p:nvPr>
            <p:ph type="title"/>
          </p:nvPr>
        </p:nvSpPr>
        <p:spPr>
          <a:xfrm>
            <a:off x="0" y="-19797"/>
            <a:ext cx="12192000" cy="1188720"/>
          </a:xfrm>
          <a:solidFill>
            <a:srgbClr val="424762"/>
          </a:solidFill>
        </p:spPr>
        <p:txBody>
          <a:bodyPr/>
          <a:lstStyle/>
          <a:p>
            <a:r>
              <a:rPr lang="en-US" dirty="0"/>
              <a:t>AND I AM TELLING YOU - DREAMGIRLS</a:t>
            </a:r>
          </a:p>
        </p:txBody>
      </p:sp>
      <p:pic>
        <p:nvPicPr>
          <p:cNvPr id="3" name="Picture 2" descr="A sheet music with notes&#10;&#10;AI-generated content may be incorrect.">
            <a:extLst>
              <a:ext uri="{FF2B5EF4-FFF2-40B4-BE49-F238E27FC236}">
                <a16:creationId xmlns:a16="http://schemas.microsoft.com/office/drawing/2014/main" id="{9D1A319B-0F97-A3E3-04E2-9EDF6DF71F05}"/>
              </a:ext>
            </a:extLst>
          </p:cNvPr>
          <p:cNvPicPr>
            <a:picLocks noChangeAspect="1"/>
          </p:cNvPicPr>
          <p:nvPr/>
        </p:nvPicPr>
        <p:blipFill rotWithShape="1">
          <a:blip r:embed="rId4"/>
          <a:srcRect b="79699"/>
          <a:stretch>
            <a:fillRect/>
          </a:stretch>
        </p:blipFill>
        <p:spPr bwMode="auto">
          <a:xfrm>
            <a:off x="3289087" y="4384123"/>
            <a:ext cx="7141845" cy="940272"/>
          </a:xfrm>
          <a:prstGeom prst="rect">
            <a:avLst/>
          </a:prstGeom>
          <a:ln>
            <a:solidFill>
              <a:srgbClr val="424762"/>
            </a:solid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2C08F021-099F-13B5-1F60-B77B3FA4BCFA}"/>
              </a:ext>
            </a:extLst>
          </p:cNvPr>
          <p:cNvSpPr txBox="1"/>
          <p:nvPr/>
        </p:nvSpPr>
        <p:spPr>
          <a:xfrm>
            <a:off x="3289087" y="5484613"/>
            <a:ext cx="6921711" cy="369332"/>
          </a:xfrm>
          <a:prstGeom prst="rect">
            <a:avLst/>
          </a:prstGeom>
          <a:noFill/>
        </p:spPr>
        <p:txBody>
          <a:bodyPr wrap="square">
            <a:spAutoFit/>
          </a:bodyPr>
          <a:lstStyle/>
          <a:p>
            <a:r>
              <a:rPr lang="en-IE" sz="1800" i="1" kern="0" dirty="0">
                <a:effectLst/>
                <a:latin typeface="Arial" panose="020B0604020202020204" pitchFamily="34" charset="0"/>
                <a:ea typeface="Times New Roman" panose="02020603050405020304" pitchFamily="18" charset="0"/>
              </a:rPr>
              <a:t>And I Am Telling You, </a:t>
            </a:r>
            <a:r>
              <a:rPr lang="en-IE" sz="1800" kern="0" dirty="0">
                <a:effectLst/>
                <a:latin typeface="Arial" panose="020B0604020202020204" pitchFamily="34" charset="0"/>
                <a:ea typeface="Times New Roman" panose="02020603050405020304" pitchFamily="18" charset="0"/>
              </a:rPr>
              <a:t>Dreamgirls published score on Pass (p.9)</a:t>
            </a:r>
            <a:r>
              <a:rPr lang="en-IE" dirty="0">
                <a:effectLst/>
              </a:rPr>
              <a:t> </a:t>
            </a:r>
            <a:endParaRPr lang="en-US" dirty="0"/>
          </a:p>
        </p:txBody>
      </p:sp>
      <p:pic>
        <p:nvPicPr>
          <p:cNvPr id="6" name="Picture 5" descr="A sheet of music with notes&#10;&#10;AI-generated content may be incorrect.">
            <a:extLst>
              <a:ext uri="{FF2B5EF4-FFF2-40B4-BE49-F238E27FC236}">
                <a16:creationId xmlns:a16="http://schemas.microsoft.com/office/drawing/2014/main" id="{86B971B3-E171-5BFB-3180-52AA074C7CBA}"/>
              </a:ext>
            </a:extLst>
          </p:cNvPr>
          <p:cNvPicPr>
            <a:picLocks noChangeAspect="1"/>
          </p:cNvPicPr>
          <p:nvPr/>
        </p:nvPicPr>
        <p:blipFill rotWithShape="1">
          <a:blip r:embed="rId5"/>
          <a:srcRect t="49265" b="34237"/>
          <a:stretch>
            <a:fillRect/>
          </a:stretch>
        </p:blipFill>
        <p:spPr bwMode="auto">
          <a:xfrm>
            <a:off x="3289087" y="2073849"/>
            <a:ext cx="6921712" cy="984213"/>
          </a:xfrm>
          <a:prstGeom prst="rect">
            <a:avLst/>
          </a:prstGeom>
          <a:ln>
            <a:solidFill>
              <a:srgbClr val="424762"/>
            </a:solid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A35D4340-919F-DDE6-1BB5-4DA72BDE2D70}"/>
              </a:ext>
            </a:extLst>
          </p:cNvPr>
          <p:cNvSpPr txBox="1"/>
          <p:nvPr/>
        </p:nvSpPr>
        <p:spPr>
          <a:xfrm>
            <a:off x="3289087" y="3200155"/>
            <a:ext cx="8019398" cy="457689"/>
          </a:xfrm>
          <a:prstGeom prst="rect">
            <a:avLst/>
          </a:prstGeom>
          <a:noFill/>
        </p:spPr>
        <p:txBody>
          <a:bodyPr wrap="square">
            <a:spAutoFit/>
          </a:bodyPr>
          <a:lstStyle/>
          <a:p>
            <a:pPr>
              <a:lnSpc>
                <a:spcPct val="150000"/>
              </a:lnSpc>
              <a:buNone/>
            </a:pPr>
            <a:r>
              <a:rPr lang="en-IE" sz="1800" i="1" dirty="0">
                <a:effectLst/>
                <a:latin typeface="Arial" panose="020B0604020202020204" pitchFamily="34" charset="0"/>
                <a:ea typeface="Times New Roman" panose="02020603050405020304" pitchFamily="18" charset="0"/>
              </a:rPr>
              <a:t>And I Am Telling You, </a:t>
            </a:r>
            <a:r>
              <a:rPr lang="en-IE" sz="1800" dirty="0">
                <a:effectLst/>
                <a:latin typeface="Arial" panose="020B0604020202020204" pitchFamily="34" charset="0"/>
                <a:ea typeface="Times New Roman" panose="02020603050405020304" pitchFamily="18" charset="0"/>
              </a:rPr>
              <a:t>bar121-122, Dreamgirls Piano Conductor Score (n.d.)</a:t>
            </a:r>
            <a:endParaRPr lang="en-IE" sz="2000" dirty="0">
              <a:effectLst/>
              <a:latin typeface="Times New Roman" panose="02020603050405020304" pitchFamily="18" charset="0"/>
              <a:ea typeface="Times New Roman" panose="02020603050405020304" pitchFamily="18" charset="0"/>
            </a:endParaRPr>
          </a:p>
        </p:txBody>
      </p:sp>
      <p:pic>
        <p:nvPicPr>
          <p:cNvPr id="11" name="Picture 10">
            <a:extLst>
              <a:ext uri="{FF2B5EF4-FFF2-40B4-BE49-F238E27FC236}">
                <a16:creationId xmlns:a16="http://schemas.microsoft.com/office/drawing/2014/main" id="{84FC74CC-1C50-BA55-6201-1DE7C2CBA9D5}"/>
              </a:ext>
            </a:extLst>
          </p:cNvPr>
          <p:cNvPicPr>
            <a:picLocks noChangeAspect="1"/>
          </p:cNvPicPr>
          <p:nvPr/>
        </p:nvPicPr>
        <p:blipFill>
          <a:blip r:embed="rId6"/>
          <a:stretch>
            <a:fillRect/>
          </a:stretch>
        </p:blipFill>
        <p:spPr>
          <a:xfrm>
            <a:off x="153959" y="3657844"/>
            <a:ext cx="2673656" cy="2762408"/>
          </a:xfrm>
          <a:prstGeom prst="rect">
            <a:avLst/>
          </a:prstGeom>
        </p:spPr>
      </p:pic>
      <p:sp>
        <p:nvSpPr>
          <p:cNvPr id="13" name="TextBox 12">
            <a:extLst>
              <a:ext uri="{FF2B5EF4-FFF2-40B4-BE49-F238E27FC236}">
                <a16:creationId xmlns:a16="http://schemas.microsoft.com/office/drawing/2014/main" id="{8091BFF6-D78D-94F3-531F-06C9A0D71F8D}"/>
              </a:ext>
            </a:extLst>
          </p:cNvPr>
          <p:cNvSpPr txBox="1"/>
          <p:nvPr/>
        </p:nvSpPr>
        <p:spPr>
          <a:xfrm>
            <a:off x="153959" y="2352958"/>
            <a:ext cx="3135128" cy="923330"/>
          </a:xfrm>
          <a:prstGeom prst="rect">
            <a:avLst/>
          </a:prstGeom>
          <a:noFill/>
        </p:spPr>
        <p:txBody>
          <a:bodyPr wrap="square">
            <a:spAutoFit/>
          </a:bodyPr>
          <a:lstStyle/>
          <a:p>
            <a:pPr>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Original Broadway Cast Album 1982, Jennifer Holliday: </a:t>
            </a:r>
          </a:p>
        </p:txBody>
      </p:sp>
      <p:sp>
        <p:nvSpPr>
          <p:cNvPr id="15" name="TextBox 14">
            <a:extLst>
              <a:ext uri="{FF2B5EF4-FFF2-40B4-BE49-F238E27FC236}">
                <a16:creationId xmlns:a16="http://schemas.microsoft.com/office/drawing/2014/main" id="{ECA14CEA-9347-5EC8-38E6-A24E7D613F3A}"/>
              </a:ext>
            </a:extLst>
          </p:cNvPr>
          <p:cNvSpPr txBox="1"/>
          <p:nvPr/>
        </p:nvSpPr>
        <p:spPr>
          <a:xfrm>
            <a:off x="153959" y="3058062"/>
            <a:ext cx="2673656" cy="571760"/>
          </a:xfrm>
          <a:prstGeom prst="rect">
            <a:avLst/>
          </a:prstGeom>
          <a:noFill/>
        </p:spPr>
        <p:txBody>
          <a:bodyPr wrap="square">
            <a:spAutoFit/>
          </a:bodyPr>
          <a:lstStyle/>
          <a:p>
            <a:pPr>
              <a:lnSpc>
                <a:spcPct val="200000"/>
              </a:lnSpc>
              <a:buNone/>
            </a:pPr>
            <a:r>
              <a:rPr lang="en-IE" sz="1800" kern="100" dirty="0">
                <a:effectLst/>
                <a:latin typeface="Aptos" panose="020B0004020202020204" pitchFamily="34" charset="0"/>
                <a:ea typeface="Aptos" panose="020B0004020202020204" pitchFamily="34" charset="0"/>
                <a:cs typeface="Times New Roman" panose="02020603050405020304" pitchFamily="18" charset="0"/>
              </a:rPr>
              <a:t>[Time code: 3:43-3:50]</a:t>
            </a:r>
          </a:p>
        </p:txBody>
      </p:sp>
      <p:pic>
        <p:nvPicPr>
          <p:cNvPr id="16" name="And I Am Telling You .wav">
            <a:hlinkClick r:id="" action="ppaction://media"/>
            <a:extLst>
              <a:ext uri="{FF2B5EF4-FFF2-40B4-BE49-F238E27FC236}">
                <a16:creationId xmlns:a16="http://schemas.microsoft.com/office/drawing/2014/main" id="{B0066E4B-59B8-8B12-BDBD-D4D42EBE7F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53959" y="1497195"/>
            <a:ext cx="812800" cy="812800"/>
          </a:xfrm>
          <a:prstGeom prst="rect">
            <a:avLst/>
          </a:prstGeom>
        </p:spPr>
      </p:pic>
      <p:sp>
        <p:nvSpPr>
          <p:cNvPr id="17" name="TextBox 16">
            <a:extLst>
              <a:ext uri="{FF2B5EF4-FFF2-40B4-BE49-F238E27FC236}">
                <a16:creationId xmlns:a16="http://schemas.microsoft.com/office/drawing/2014/main" id="{18D3C680-48F1-6F71-467D-D7339087D13B}"/>
              </a:ext>
            </a:extLst>
          </p:cNvPr>
          <p:cNvSpPr txBox="1"/>
          <p:nvPr/>
        </p:nvSpPr>
        <p:spPr>
          <a:xfrm>
            <a:off x="3082584" y="6420252"/>
            <a:ext cx="4906792" cy="369332"/>
          </a:xfrm>
          <a:prstGeom prst="rect">
            <a:avLst/>
          </a:prstGeom>
          <a:noFill/>
        </p:spPr>
        <p:txBody>
          <a:bodyPr wrap="none" rtlCol="0">
            <a:spAutoFit/>
          </a:bodyPr>
          <a:lstStyle/>
          <a:p>
            <a:r>
              <a:rPr lang="en-US" dirty="0"/>
              <a:t>STYLE: Blends 1960/1970s R&amp;B, soul and Motown </a:t>
            </a:r>
          </a:p>
        </p:txBody>
      </p:sp>
    </p:spTree>
    <p:extLst>
      <p:ext uri="{BB962C8B-B14F-4D97-AF65-F5344CB8AC3E}">
        <p14:creationId xmlns:p14="http://schemas.microsoft.com/office/powerpoint/2010/main" val="166654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0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6E40CC-75A0-CBEF-CB14-D9EE7FB44E32}"/>
              </a:ext>
            </a:extLst>
          </p:cNvPr>
          <p:cNvPicPr>
            <a:picLocks noChangeAspect="1"/>
          </p:cNvPicPr>
          <p:nvPr/>
        </p:nvPicPr>
        <p:blipFill>
          <a:blip r:embed="rId2"/>
          <a:stretch>
            <a:fillRect/>
          </a:stretch>
        </p:blipFill>
        <p:spPr>
          <a:xfrm>
            <a:off x="225878" y="204108"/>
            <a:ext cx="11740243" cy="1642531"/>
          </a:xfrm>
          <a:prstGeom prst="rect">
            <a:avLst/>
          </a:prstGeom>
        </p:spPr>
      </p:pic>
      <p:sp>
        <p:nvSpPr>
          <p:cNvPr id="4" name="TextBox 3">
            <a:extLst>
              <a:ext uri="{FF2B5EF4-FFF2-40B4-BE49-F238E27FC236}">
                <a16:creationId xmlns:a16="http://schemas.microsoft.com/office/drawing/2014/main" id="{9648CF96-0005-D9F4-B2D6-702AD2E2C063}"/>
              </a:ext>
            </a:extLst>
          </p:cNvPr>
          <p:cNvSpPr txBox="1"/>
          <p:nvPr/>
        </p:nvSpPr>
        <p:spPr>
          <a:xfrm>
            <a:off x="1401417" y="2331230"/>
            <a:ext cx="9173818" cy="1200329"/>
          </a:xfrm>
          <a:prstGeom prst="rect">
            <a:avLst/>
          </a:prstGeom>
          <a:noFill/>
        </p:spPr>
        <p:txBody>
          <a:bodyPr wrap="square">
            <a:spAutoFit/>
          </a:bodyPr>
          <a:lstStyle/>
          <a:p>
            <a:r>
              <a:rPr lang="en-IE" sz="2400" kern="0" dirty="0">
                <a:effectLst/>
                <a:latin typeface="Arial" panose="020B0604020202020204" pitchFamily="34" charset="0"/>
                <a:ea typeface="Times New Roman" panose="02020603050405020304" pitchFamily="18" charset="0"/>
              </a:rPr>
              <a:t>“They supported amateur performers, who did not (yet) possess the creative skills to write or improvise their own cadenzas”(</a:t>
            </a:r>
            <a:r>
              <a:rPr lang="en-IE" sz="2400" kern="0" dirty="0" err="1">
                <a:effectLst/>
                <a:latin typeface="Arial" panose="020B0604020202020204" pitchFamily="34" charset="0"/>
                <a:ea typeface="Times New Roman" panose="02020603050405020304" pitchFamily="18" charset="0"/>
              </a:rPr>
              <a:t>Leitmeir</a:t>
            </a:r>
            <a:r>
              <a:rPr lang="en-IE" sz="2400" kern="0" dirty="0">
                <a:effectLst/>
                <a:latin typeface="Arial" panose="020B0604020202020204" pitchFamily="34" charset="0"/>
                <a:ea typeface="Times New Roman" panose="02020603050405020304" pitchFamily="18" charset="0"/>
              </a:rPr>
              <a:t>, 2024, p. 34).</a:t>
            </a:r>
            <a:r>
              <a:rPr lang="en-IE" sz="2400" dirty="0">
                <a:effectLst/>
              </a:rPr>
              <a:t> </a:t>
            </a:r>
            <a:endParaRPr lang="en-US" sz="2400" dirty="0"/>
          </a:p>
        </p:txBody>
      </p:sp>
      <p:sp>
        <p:nvSpPr>
          <p:cNvPr id="6" name="TextBox 5">
            <a:extLst>
              <a:ext uri="{FF2B5EF4-FFF2-40B4-BE49-F238E27FC236}">
                <a16:creationId xmlns:a16="http://schemas.microsoft.com/office/drawing/2014/main" id="{AB7ACB12-0DC1-ACE6-0B98-EBF5C61E561E}"/>
              </a:ext>
            </a:extLst>
          </p:cNvPr>
          <p:cNvSpPr txBox="1"/>
          <p:nvPr/>
        </p:nvSpPr>
        <p:spPr>
          <a:xfrm>
            <a:off x="1401416" y="4016150"/>
            <a:ext cx="9591261" cy="1200329"/>
          </a:xfrm>
          <a:prstGeom prst="rect">
            <a:avLst/>
          </a:prstGeom>
          <a:noFill/>
        </p:spPr>
        <p:txBody>
          <a:bodyPr wrap="square">
            <a:spAutoFit/>
          </a:bodyPr>
          <a:lstStyle/>
          <a:p>
            <a:r>
              <a:rPr lang="en-IE" sz="2400" kern="0" dirty="0">
                <a:effectLst/>
                <a:latin typeface="Arial" panose="020B0604020202020204" pitchFamily="34" charset="0"/>
                <a:ea typeface="Times New Roman" panose="02020603050405020304" pitchFamily="18" charset="0"/>
              </a:rPr>
              <a:t>Thus, notated riffs provide the melodic material for the performer to have a riff to perform, or to provide an initial idea from which the performer can build their own interpretation.</a:t>
            </a:r>
            <a:r>
              <a:rPr lang="en-IE" sz="2400" dirty="0">
                <a:effectLst/>
              </a:rPr>
              <a:t> </a:t>
            </a:r>
            <a:endParaRPr lang="en-US" sz="2400" dirty="0"/>
          </a:p>
        </p:txBody>
      </p:sp>
    </p:spTree>
    <p:extLst>
      <p:ext uri="{BB962C8B-B14F-4D97-AF65-F5344CB8AC3E}">
        <p14:creationId xmlns:p14="http://schemas.microsoft.com/office/powerpoint/2010/main" val="23529681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3FA49-816C-0156-4C81-A9BDC46269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4BF82C-6D4F-6C8E-4D56-B9C96803A483}"/>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a:t>DEFINITIONS </a:t>
            </a:r>
            <a:endParaRPr lang="en-US" sz="3200" dirty="0"/>
          </a:p>
        </p:txBody>
      </p:sp>
      <p:pic>
        <p:nvPicPr>
          <p:cNvPr id="3" name="Picture 2" descr="A pair of headphones and music sheets&#10;&#10;AI-generated content may be incorrect.">
            <a:extLst>
              <a:ext uri="{FF2B5EF4-FFF2-40B4-BE49-F238E27FC236}">
                <a16:creationId xmlns:a16="http://schemas.microsoft.com/office/drawing/2014/main" id="{D61548C3-CFB3-C938-A73B-FFC3958E23FE}"/>
              </a:ext>
            </a:extLst>
          </p:cNvPr>
          <p:cNvPicPr>
            <a:picLocks noChangeAspect="1"/>
          </p:cNvPicPr>
          <p:nvPr/>
        </p:nvPicPr>
        <p:blipFill rotWithShape="1">
          <a:blip r:embed="rId2">
            <a:alphaModFix amt="40000"/>
          </a:blip>
          <a:srcRect l="13746" t="39301" r="9677" b="44284"/>
          <a:stretch>
            <a:fillRect/>
          </a:stretch>
        </p:blipFill>
        <p:spPr>
          <a:xfrm>
            <a:off x="1600199" y="4307303"/>
            <a:ext cx="8991601" cy="1188720"/>
          </a:xfrm>
          <a:prstGeom prst="rect">
            <a:avLst/>
          </a:prstGeom>
        </p:spPr>
      </p:pic>
      <p:pic>
        <p:nvPicPr>
          <p:cNvPr id="4" name="Picture 3" descr="A close-up of words&#10;&#10;AI-generated content may be incorrect.">
            <a:extLst>
              <a:ext uri="{FF2B5EF4-FFF2-40B4-BE49-F238E27FC236}">
                <a16:creationId xmlns:a16="http://schemas.microsoft.com/office/drawing/2014/main" id="{40D2369A-4385-E92B-4A1B-B6B9F433FBD8}"/>
              </a:ext>
            </a:extLst>
          </p:cNvPr>
          <p:cNvPicPr>
            <a:picLocks noChangeAspect="1"/>
          </p:cNvPicPr>
          <p:nvPr/>
        </p:nvPicPr>
        <p:blipFill>
          <a:blip r:embed="rId3"/>
          <a:stretch>
            <a:fillRect/>
          </a:stretch>
        </p:blipFill>
        <p:spPr>
          <a:xfrm>
            <a:off x="409593" y="772116"/>
            <a:ext cx="5373811" cy="2909850"/>
          </a:xfrm>
          <a:prstGeom prst="rect">
            <a:avLst/>
          </a:prstGeom>
          <a:ln>
            <a:noFill/>
          </a:ln>
        </p:spPr>
      </p:pic>
      <p:pic>
        <p:nvPicPr>
          <p:cNvPr id="5" name="Picture 4" descr="A close-up of words&#10;&#10;AI-generated content may be incorrect.">
            <a:extLst>
              <a:ext uri="{FF2B5EF4-FFF2-40B4-BE49-F238E27FC236}">
                <a16:creationId xmlns:a16="http://schemas.microsoft.com/office/drawing/2014/main" id="{31D47BAD-EF59-6D90-2718-5111C9B4E25D}"/>
              </a:ext>
            </a:extLst>
          </p:cNvPr>
          <p:cNvPicPr>
            <a:picLocks noChangeAspect="1"/>
          </p:cNvPicPr>
          <p:nvPr/>
        </p:nvPicPr>
        <p:blipFill rotWithShape="1">
          <a:blip r:embed="rId4"/>
          <a:srcRect t="6464" b="7210"/>
          <a:stretch>
            <a:fillRect/>
          </a:stretch>
        </p:blipFill>
        <p:spPr bwMode="auto">
          <a:xfrm>
            <a:off x="5858049" y="767451"/>
            <a:ext cx="6337392" cy="2962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205619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AAA29E-C4CF-9E71-41BD-EBD2D9FE3DFA}"/>
            </a:ext>
          </a:extLst>
        </p:cNvPr>
        <p:cNvGrpSpPr/>
        <p:nvPr/>
      </p:nvGrpSpPr>
      <p:grpSpPr>
        <a:xfrm>
          <a:off x="0" y="0"/>
          <a:ext cx="0" cy="0"/>
          <a:chOff x="0" y="0"/>
          <a:chExt cx="0" cy="0"/>
        </a:xfrm>
      </p:grpSpPr>
      <p:pic>
        <p:nvPicPr>
          <p:cNvPr id="6" name="Picture 5" descr="A pair of headphones and music sheets&#10;&#10;AI-generated content may be incorrect.">
            <a:extLst>
              <a:ext uri="{FF2B5EF4-FFF2-40B4-BE49-F238E27FC236}">
                <a16:creationId xmlns:a16="http://schemas.microsoft.com/office/drawing/2014/main" id="{A0E98D8F-4B82-4C4B-17E3-8FD8466DBEAC}"/>
              </a:ext>
            </a:extLst>
          </p:cNvPr>
          <p:cNvPicPr>
            <a:picLocks noChangeAspect="1"/>
          </p:cNvPicPr>
          <p:nvPr/>
        </p:nvPicPr>
        <p:blipFill>
          <a:blip r:embed="rId2">
            <a:alphaModFix amt="40000"/>
          </a:blip>
          <a:srcRect t="5268" b="2894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BAD86D9-0B1B-B53C-C759-9DD89714726D}"/>
              </a:ext>
            </a:extLst>
          </p:cNvPr>
          <p:cNvSpPr>
            <a:spLocks noGrp="1"/>
          </p:cNvSpPr>
          <p:nvPr>
            <p:ph type="ctrTitle"/>
          </p:nvPr>
        </p:nvSpPr>
        <p:spPr>
          <a:xfrm>
            <a:off x="1600200" y="2386744"/>
            <a:ext cx="8991600" cy="1645920"/>
          </a:xfrm>
          <a:noFill/>
          <a:ln w="38100" cap="sq">
            <a:solidFill>
              <a:schemeClr val="tx1"/>
            </a:solidFill>
            <a:miter lim="800000"/>
          </a:ln>
        </p:spPr>
        <p:txBody>
          <a:bodyPr anchor="ctr">
            <a:normAutofit/>
          </a:bodyPr>
          <a:lstStyle/>
          <a:p>
            <a:r>
              <a:rPr lang="en-US" dirty="0">
                <a:solidFill>
                  <a:schemeClr val="tx1"/>
                </a:solidFill>
              </a:rPr>
              <a:t>CONCLUSIONS &amp; RECOMMENDATIONS  </a:t>
            </a:r>
          </a:p>
        </p:txBody>
      </p:sp>
      <p:sp>
        <p:nvSpPr>
          <p:cNvPr id="5" name="Subtitle 4">
            <a:extLst>
              <a:ext uri="{FF2B5EF4-FFF2-40B4-BE49-F238E27FC236}">
                <a16:creationId xmlns:a16="http://schemas.microsoft.com/office/drawing/2014/main" id="{F3EAEAB0-E8F0-7156-6084-A6D817B90692}"/>
              </a:ext>
            </a:extLst>
          </p:cNvPr>
          <p:cNvSpPr>
            <a:spLocks noGrp="1"/>
          </p:cNvSpPr>
          <p:nvPr>
            <p:ph type="subTitle" idx="1"/>
          </p:nvPr>
        </p:nvSpPr>
        <p:spPr/>
        <p:txBody>
          <a:bodyPr/>
          <a:lstStyle/>
          <a:p>
            <a:r>
              <a:rPr lang="en-US" dirty="0"/>
              <a:t>WHAT EMERGED FROM THE RESEARCH?</a:t>
            </a:r>
          </a:p>
        </p:txBody>
      </p:sp>
    </p:spTree>
    <p:extLst>
      <p:ext uri="{BB962C8B-B14F-4D97-AF65-F5344CB8AC3E}">
        <p14:creationId xmlns:p14="http://schemas.microsoft.com/office/powerpoint/2010/main" val="138472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84078-0746-C883-39F5-393377FB4A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EB05C2-51FD-C4CE-AC76-2954B6D2E820}"/>
              </a:ext>
            </a:extLst>
          </p:cNvPr>
          <p:cNvSpPr>
            <a:spLocks noGrp="1"/>
          </p:cNvSpPr>
          <p:nvPr>
            <p:ph type="title"/>
          </p:nvPr>
        </p:nvSpPr>
        <p:spPr>
          <a:xfrm>
            <a:off x="0" y="0"/>
            <a:ext cx="12192000" cy="1188720"/>
          </a:xfrm>
        </p:spPr>
        <p:txBody>
          <a:bodyPr/>
          <a:lstStyle/>
          <a:p>
            <a:r>
              <a:rPr lang="en-US" dirty="0"/>
              <a:t>MY GROUNDED THEORY </a:t>
            </a:r>
          </a:p>
        </p:txBody>
      </p:sp>
      <p:pic>
        <p:nvPicPr>
          <p:cNvPr id="3" name="Picture 2" descr="A pair of headphones and music sheets&#10;&#10;AI-generated content may be incorrect.">
            <a:extLst>
              <a:ext uri="{FF2B5EF4-FFF2-40B4-BE49-F238E27FC236}">
                <a16:creationId xmlns:a16="http://schemas.microsoft.com/office/drawing/2014/main" id="{944CB544-C3DC-3B33-61CA-DF59F091649F}"/>
              </a:ext>
            </a:extLst>
          </p:cNvPr>
          <p:cNvPicPr>
            <a:picLocks noChangeAspect="1"/>
          </p:cNvPicPr>
          <p:nvPr/>
        </p:nvPicPr>
        <p:blipFill rotWithShape="1">
          <a:blip r:embed="rId2">
            <a:alphaModFix amt="40000"/>
          </a:blip>
          <a:srcRect l="-358" t="39301" r="-104" b="44284"/>
          <a:stretch>
            <a:fillRect/>
          </a:stretch>
        </p:blipFill>
        <p:spPr>
          <a:xfrm>
            <a:off x="-55859" y="15135"/>
            <a:ext cx="12247858" cy="1188720"/>
          </a:xfrm>
          <a:prstGeom prst="rect">
            <a:avLst/>
          </a:prstGeom>
        </p:spPr>
      </p:pic>
      <p:graphicFrame>
        <p:nvGraphicFramePr>
          <p:cNvPr id="4" name="Diagram 3">
            <a:extLst>
              <a:ext uri="{FF2B5EF4-FFF2-40B4-BE49-F238E27FC236}">
                <a16:creationId xmlns:a16="http://schemas.microsoft.com/office/drawing/2014/main" id="{6C69150E-2E7A-B4A9-2E3D-9940C17D9571}"/>
              </a:ext>
            </a:extLst>
          </p:cNvPr>
          <p:cNvGraphicFramePr/>
          <p:nvPr/>
        </p:nvGraphicFramePr>
        <p:xfrm>
          <a:off x="12041" y="1188720"/>
          <a:ext cx="4951846" cy="5488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Left-right Arrow 4">
            <a:extLst>
              <a:ext uri="{FF2B5EF4-FFF2-40B4-BE49-F238E27FC236}">
                <a16:creationId xmlns:a16="http://schemas.microsoft.com/office/drawing/2014/main" id="{D9E3F2D0-11A3-638B-3D43-AD6D3FBD3850}"/>
              </a:ext>
            </a:extLst>
          </p:cNvPr>
          <p:cNvSpPr/>
          <p:nvPr/>
        </p:nvSpPr>
        <p:spPr>
          <a:xfrm>
            <a:off x="4805285" y="1820170"/>
            <a:ext cx="835829" cy="384213"/>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1715110-E33F-BED4-2133-318A86886375}"/>
              </a:ext>
            </a:extLst>
          </p:cNvPr>
          <p:cNvSpPr txBox="1"/>
          <p:nvPr/>
        </p:nvSpPr>
        <p:spPr>
          <a:xfrm>
            <a:off x="5576087" y="2668323"/>
            <a:ext cx="6603872" cy="1077218"/>
          </a:xfrm>
          <a:prstGeom prst="rect">
            <a:avLst/>
          </a:prstGeom>
          <a:solidFill>
            <a:srgbClr val="DFA49D"/>
          </a:solidFill>
          <a:ln>
            <a:solidFill>
              <a:srgbClr val="9E736F"/>
            </a:solidFill>
          </a:ln>
        </p:spPr>
        <p:txBody>
          <a:bodyPr wrap="square" rtlCol="0">
            <a:spAutoFit/>
          </a:bodyPr>
          <a:lstStyle/>
          <a:p>
            <a:pPr marL="285750" indent="-285750">
              <a:buFont typeface="Arial" panose="020B0604020202020204" pitchFamily="34" charset="0"/>
              <a:buChar char="•"/>
            </a:pPr>
            <a:r>
              <a:rPr lang="en-US" sz="1600" dirty="0"/>
              <a:t>Often created through a collaborative process involving the performer,  MD and the composer in advance of the performance </a:t>
            </a:r>
          </a:p>
          <a:p>
            <a:pPr marL="742950" lvl="1" indent="-285750">
              <a:buFont typeface="Arial" panose="020B0604020202020204" pitchFamily="34" charset="0"/>
              <a:buChar char="•"/>
            </a:pPr>
            <a:r>
              <a:rPr lang="en-US" sz="1600" dirty="0"/>
              <a:t>Riffs “locked in” as an industry standard </a:t>
            </a:r>
          </a:p>
          <a:p>
            <a:pPr marL="742950" lvl="1" indent="-285750">
              <a:buFont typeface="Arial" panose="020B0604020202020204" pitchFamily="34" charset="0"/>
              <a:buChar char="•"/>
            </a:pPr>
            <a:r>
              <a:rPr lang="en-US" sz="1600" dirty="0"/>
              <a:t>Challenges whether improvisation is really at play </a:t>
            </a:r>
          </a:p>
        </p:txBody>
      </p:sp>
      <p:sp>
        <p:nvSpPr>
          <p:cNvPr id="7" name="Left-right Arrow 6">
            <a:extLst>
              <a:ext uri="{FF2B5EF4-FFF2-40B4-BE49-F238E27FC236}">
                <a16:creationId xmlns:a16="http://schemas.microsoft.com/office/drawing/2014/main" id="{4314DA1F-CE2D-008F-189C-996B3A7DDC58}"/>
              </a:ext>
            </a:extLst>
          </p:cNvPr>
          <p:cNvSpPr/>
          <p:nvPr/>
        </p:nvSpPr>
        <p:spPr>
          <a:xfrm>
            <a:off x="4784456" y="3094104"/>
            <a:ext cx="791631" cy="334463"/>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D6D94FC-FF95-33F7-0854-0CA4AB12585E}"/>
              </a:ext>
            </a:extLst>
          </p:cNvPr>
          <p:cNvSpPr txBox="1"/>
          <p:nvPr/>
        </p:nvSpPr>
        <p:spPr>
          <a:xfrm>
            <a:off x="5738899" y="5210009"/>
            <a:ext cx="6365357" cy="1569660"/>
          </a:xfrm>
          <a:prstGeom prst="rect">
            <a:avLst/>
          </a:prstGeom>
          <a:solidFill>
            <a:srgbClr val="E5A8A0"/>
          </a:solidFill>
          <a:ln>
            <a:solidFill>
              <a:srgbClr val="9E736F"/>
            </a:solidFill>
          </a:ln>
        </p:spPr>
        <p:txBody>
          <a:bodyPr wrap="square" rtlCol="0">
            <a:spAutoFit/>
          </a:bodyPr>
          <a:lstStyle/>
          <a:p>
            <a:pPr marL="285750" indent="-285750">
              <a:buFont typeface="Arial" panose="020B0604020202020204" pitchFamily="34" charset="0"/>
              <a:buChar char="•"/>
            </a:pPr>
            <a:r>
              <a:rPr lang="en-US" sz="1600" dirty="0"/>
              <a:t>Challenges the notion of </a:t>
            </a:r>
            <a:r>
              <a:rPr lang="en-US" sz="1600" i="1" dirty="0"/>
              <a:t>Werktreue </a:t>
            </a:r>
          </a:p>
          <a:p>
            <a:pPr marL="742950" lvl="1" indent="-285750">
              <a:buFont typeface="Arial" panose="020B0604020202020204" pitchFamily="34" charset="0"/>
              <a:buChar char="•"/>
            </a:pPr>
            <a:r>
              <a:rPr lang="en-US" sz="1600" dirty="0"/>
              <a:t>Being faithful to the score results in “copying” another performers riff – not necessarily written by the composer.</a:t>
            </a:r>
          </a:p>
          <a:p>
            <a:pPr marL="285750" indent="-285750">
              <a:buFont typeface="Arial" panose="020B0604020202020204" pitchFamily="34" charset="0"/>
              <a:buChar char="•"/>
            </a:pPr>
            <a:r>
              <a:rPr lang="en-US" sz="1600" dirty="0"/>
              <a:t>Questions authorship </a:t>
            </a:r>
          </a:p>
          <a:p>
            <a:pPr marL="742950" lvl="1" indent="-285750">
              <a:buFont typeface="Arial" panose="020B0604020202020204" pitchFamily="34" charset="0"/>
              <a:buChar char="•"/>
            </a:pPr>
            <a:r>
              <a:rPr lang="en-US" sz="1600" dirty="0"/>
              <a:t>I recommend instituting a </a:t>
            </a:r>
            <a:r>
              <a:rPr lang="en-GB" sz="1600" dirty="0"/>
              <a:t>system that acknowledges contributions made by performers and MDs/music team. </a:t>
            </a:r>
            <a:endParaRPr lang="en-US" sz="1600" dirty="0"/>
          </a:p>
        </p:txBody>
      </p:sp>
      <p:sp>
        <p:nvSpPr>
          <p:cNvPr id="10" name="Left-right Arrow 9">
            <a:extLst>
              <a:ext uri="{FF2B5EF4-FFF2-40B4-BE49-F238E27FC236}">
                <a16:creationId xmlns:a16="http://schemas.microsoft.com/office/drawing/2014/main" id="{8CE37748-3275-8A49-7969-A2E45DDD1B87}"/>
              </a:ext>
            </a:extLst>
          </p:cNvPr>
          <p:cNvSpPr/>
          <p:nvPr/>
        </p:nvSpPr>
        <p:spPr>
          <a:xfrm>
            <a:off x="4903070" y="5972058"/>
            <a:ext cx="835829" cy="384213"/>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eft-right Arrow 10">
            <a:extLst>
              <a:ext uri="{FF2B5EF4-FFF2-40B4-BE49-F238E27FC236}">
                <a16:creationId xmlns:a16="http://schemas.microsoft.com/office/drawing/2014/main" id="{62DE9F30-0C03-AF26-3E80-D4E78CC6FB0F}"/>
              </a:ext>
            </a:extLst>
          </p:cNvPr>
          <p:cNvSpPr/>
          <p:nvPr/>
        </p:nvSpPr>
        <p:spPr>
          <a:xfrm>
            <a:off x="4903070" y="4321788"/>
            <a:ext cx="738043" cy="400317"/>
          </a:xfrm>
          <a:prstGeom prst="leftRightArrow">
            <a:avLst/>
          </a:prstGeom>
          <a:solidFill>
            <a:srgbClr val="9E7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920C1B88-970F-6C4E-D8B0-A82CCFB044AF}"/>
              </a:ext>
            </a:extLst>
          </p:cNvPr>
          <p:cNvSpPr txBox="1"/>
          <p:nvPr/>
        </p:nvSpPr>
        <p:spPr>
          <a:xfrm>
            <a:off x="5641113" y="1281537"/>
            <a:ext cx="6202256" cy="1077218"/>
          </a:xfrm>
          <a:prstGeom prst="rect">
            <a:avLst/>
          </a:prstGeom>
          <a:solidFill>
            <a:srgbClr val="CF9891"/>
          </a:solidFill>
          <a:ln>
            <a:solidFill>
              <a:srgbClr val="9E736F"/>
            </a:solidFill>
          </a:ln>
        </p:spPr>
        <p:txBody>
          <a:bodyPr wrap="square" rtlCol="0">
            <a:spAutoFit/>
          </a:bodyPr>
          <a:lstStyle/>
          <a:p>
            <a:pPr marL="285750" indent="-285750">
              <a:buFont typeface="Arial" panose="020B0604020202020204" pitchFamily="34" charset="0"/>
              <a:buChar char="•"/>
            </a:pPr>
            <a:r>
              <a:rPr lang="en-US" sz="1600" dirty="0"/>
              <a:t>Spirit of </a:t>
            </a:r>
            <a:r>
              <a:rPr lang="en-US" sz="1600" i="1" dirty="0"/>
              <a:t>Werktreue </a:t>
            </a:r>
            <a:r>
              <a:rPr lang="en-US" sz="1600" dirty="0"/>
              <a:t>evident</a:t>
            </a:r>
          </a:p>
          <a:p>
            <a:pPr marL="742950" lvl="1" indent="-285750">
              <a:buFont typeface="Arial" panose="020B0604020202020204" pitchFamily="34" charset="0"/>
              <a:buChar char="•"/>
            </a:pPr>
            <a:r>
              <a:rPr lang="en-US" sz="1600" dirty="0"/>
              <a:t>A practice that appears antithetical to improvisation seen in CCM definitions </a:t>
            </a:r>
          </a:p>
          <a:p>
            <a:pPr marL="742950" lvl="1" indent="-285750">
              <a:buFont typeface="Arial" panose="020B0604020202020204" pitchFamily="34" charset="0"/>
              <a:buChar char="•"/>
            </a:pPr>
            <a:r>
              <a:rPr lang="en-US" sz="1600" dirty="0"/>
              <a:t>Mirrors shift in classical improvised cadenzas to pre-composed  </a:t>
            </a:r>
          </a:p>
        </p:txBody>
      </p:sp>
      <p:sp>
        <p:nvSpPr>
          <p:cNvPr id="13" name="TextBox 12">
            <a:extLst>
              <a:ext uri="{FF2B5EF4-FFF2-40B4-BE49-F238E27FC236}">
                <a16:creationId xmlns:a16="http://schemas.microsoft.com/office/drawing/2014/main" id="{024F5436-623A-C5F0-F8D1-833BBE2B03E5}"/>
              </a:ext>
            </a:extLst>
          </p:cNvPr>
          <p:cNvSpPr txBox="1"/>
          <p:nvPr/>
        </p:nvSpPr>
        <p:spPr>
          <a:xfrm>
            <a:off x="5641113" y="4127908"/>
            <a:ext cx="6365357" cy="830997"/>
          </a:xfrm>
          <a:prstGeom prst="rect">
            <a:avLst/>
          </a:prstGeom>
          <a:solidFill>
            <a:srgbClr val="F6B5AD"/>
          </a:solidFill>
          <a:ln>
            <a:solidFill>
              <a:srgbClr val="9E736F"/>
            </a:solidFill>
          </a:ln>
        </p:spPr>
        <p:txBody>
          <a:bodyPr wrap="square" rtlCol="0">
            <a:spAutoFit/>
          </a:bodyPr>
          <a:lstStyle/>
          <a:p>
            <a:pPr marL="285750" indent="-285750">
              <a:buFont typeface="Arial" panose="020B0604020202020204" pitchFamily="34" charset="0"/>
              <a:buChar char="•"/>
            </a:pPr>
            <a:r>
              <a:rPr lang="en-GB" sz="1600" dirty="0"/>
              <a:t>Tacit understanding can allow performers riff with stylistic appropriateness. This is particularly true within R&amp;B and gospel styles.</a:t>
            </a:r>
          </a:p>
          <a:p>
            <a:pPr marL="285750" indent="-285750">
              <a:buFont typeface="Arial" panose="020B0604020202020204" pitchFamily="34" charset="0"/>
              <a:buChar char="•"/>
            </a:pPr>
            <a:r>
              <a:rPr lang="en-GB" sz="1600" dirty="0"/>
              <a:t> Cast recordings can serve to mediate the work. </a:t>
            </a:r>
            <a:endParaRPr lang="en-US" sz="1600" dirty="0"/>
          </a:p>
        </p:txBody>
      </p:sp>
      <p:sp>
        <p:nvSpPr>
          <p:cNvPr id="14" name="TextBox 13">
            <a:extLst>
              <a:ext uri="{FF2B5EF4-FFF2-40B4-BE49-F238E27FC236}">
                <a16:creationId xmlns:a16="http://schemas.microsoft.com/office/drawing/2014/main" id="{6C20428A-F737-B209-01D1-3BBF9CEFA19B}"/>
              </a:ext>
            </a:extLst>
          </p:cNvPr>
          <p:cNvSpPr txBox="1"/>
          <p:nvPr/>
        </p:nvSpPr>
        <p:spPr>
          <a:xfrm>
            <a:off x="348631" y="1642944"/>
            <a:ext cx="392415" cy="369332"/>
          </a:xfrm>
          <a:prstGeom prst="rect">
            <a:avLst/>
          </a:prstGeom>
          <a:noFill/>
        </p:spPr>
        <p:txBody>
          <a:bodyPr wrap="none" rtlCol="0">
            <a:spAutoFit/>
          </a:bodyPr>
          <a:lstStyle/>
          <a:p>
            <a:r>
              <a:rPr lang="en-US" dirty="0"/>
              <a:t>1. </a:t>
            </a:r>
          </a:p>
        </p:txBody>
      </p:sp>
      <p:sp>
        <p:nvSpPr>
          <p:cNvPr id="17" name="TextBox 16">
            <a:extLst>
              <a:ext uri="{FF2B5EF4-FFF2-40B4-BE49-F238E27FC236}">
                <a16:creationId xmlns:a16="http://schemas.microsoft.com/office/drawing/2014/main" id="{F751870E-E1CD-4D86-5321-52EF2CAFB319}"/>
              </a:ext>
            </a:extLst>
          </p:cNvPr>
          <p:cNvSpPr txBox="1"/>
          <p:nvPr/>
        </p:nvSpPr>
        <p:spPr>
          <a:xfrm>
            <a:off x="901874" y="3094104"/>
            <a:ext cx="427311" cy="369332"/>
          </a:xfrm>
          <a:prstGeom prst="rect">
            <a:avLst/>
          </a:prstGeom>
          <a:noFill/>
        </p:spPr>
        <p:txBody>
          <a:bodyPr wrap="square" rtlCol="0">
            <a:spAutoFit/>
          </a:bodyPr>
          <a:lstStyle/>
          <a:p>
            <a:r>
              <a:rPr lang="en-US" dirty="0"/>
              <a:t>2.</a:t>
            </a:r>
          </a:p>
        </p:txBody>
      </p:sp>
      <p:sp>
        <p:nvSpPr>
          <p:cNvPr id="18" name="TextBox 17">
            <a:extLst>
              <a:ext uri="{FF2B5EF4-FFF2-40B4-BE49-F238E27FC236}">
                <a16:creationId xmlns:a16="http://schemas.microsoft.com/office/drawing/2014/main" id="{E2294818-9836-E7D8-39EC-AD986634A054}"/>
              </a:ext>
            </a:extLst>
          </p:cNvPr>
          <p:cNvSpPr txBox="1"/>
          <p:nvPr/>
        </p:nvSpPr>
        <p:spPr>
          <a:xfrm>
            <a:off x="903300" y="4379008"/>
            <a:ext cx="427311" cy="369332"/>
          </a:xfrm>
          <a:prstGeom prst="rect">
            <a:avLst/>
          </a:prstGeom>
          <a:noFill/>
        </p:spPr>
        <p:txBody>
          <a:bodyPr wrap="square" rtlCol="0">
            <a:spAutoFit/>
          </a:bodyPr>
          <a:lstStyle/>
          <a:p>
            <a:r>
              <a:rPr lang="en-US" dirty="0"/>
              <a:t>3.</a:t>
            </a:r>
          </a:p>
        </p:txBody>
      </p:sp>
      <p:sp>
        <p:nvSpPr>
          <p:cNvPr id="19" name="TextBox 18">
            <a:extLst>
              <a:ext uri="{FF2B5EF4-FFF2-40B4-BE49-F238E27FC236}">
                <a16:creationId xmlns:a16="http://schemas.microsoft.com/office/drawing/2014/main" id="{DA6776C6-8C6A-7609-01DB-7D27953E4EFC}"/>
              </a:ext>
            </a:extLst>
          </p:cNvPr>
          <p:cNvSpPr txBox="1"/>
          <p:nvPr/>
        </p:nvSpPr>
        <p:spPr>
          <a:xfrm>
            <a:off x="315161" y="5894732"/>
            <a:ext cx="427311" cy="369332"/>
          </a:xfrm>
          <a:prstGeom prst="rect">
            <a:avLst/>
          </a:prstGeom>
          <a:noFill/>
        </p:spPr>
        <p:txBody>
          <a:bodyPr wrap="square" rtlCol="0">
            <a:spAutoFit/>
          </a:bodyPr>
          <a:lstStyle/>
          <a:p>
            <a:r>
              <a:rPr lang="en-US" dirty="0"/>
              <a:t>4.</a:t>
            </a:r>
          </a:p>
        </p:txBody>
      </p:sp>
    </p:spTree>
    <p:extLst>
      <p:ext uri="{BB962C8B-B14F-4D97-AF65-F5344CB8AC3E}">
        <p14:creationId xmlns:p14="http://schemas.microsoft.com/office/powerpoint/2010/main" val="2557735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P spid="13"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24F43-1329-9A9D-9C04-04642D92D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6EF265-28B5-6FD0-94F5-D972463EB4A3}"/>
              </a:ext>
            </a:extLst>
          </p:cNvPr>
          <p:cNvSpPr>
            <a:spLocks noGrp="1"/>
          </p:cNvSpPr>
          <p:nvPr>
            <p:ph type="title"/>
          </p:nvPr>
        </p:nvSpPr>
        <p:spPr>
          <a:xfrm>
            <a:off x="0" y="0"/>
            <a:ext cx="12192000" cy="1188720"/>
          </a:xfrm>
        </p:spPr>
        <p:txBody>
          <a:bodyPr/>
          <a:lstStyle/>
          <a:p>
            <a:r>
              <a:rPr lang="en-US" dirty="0"/>
              <a:t>MY GROUNDED THEORY </a:t>
            </a:r>
          </a:p>
        </p:txBody>
      </p:sp>
      <p:pic>
        <p:nvPicPr>
          <p:cNvPr id="3" name="Picture 2" descr="A pair of headphones and music sheets&#10;&#10;AI-generated content may be incorrect.">
            <a:extLst>
              <a:ext uri="{FF2B5EF4-FFF2-40B4-BE49-F238E27FC236}">
                <a16:creationId xmlns:a16="http://schemas.microsoft.com/office/drawing/2014/main" id="{2923AAD9-CEF8-544F-02BC-9444869F1DCF}"/>
              </a:ext>
            </a:extLst>
          </p:cNvPr>
          <p:cNvPicPr>
            <a:picLocks noChangeAspect="1"/>
          </p:cNvPicPr>
          <p:nvPr/>
        </p:nvPicPr>
        <p:blipFill rotWithShape="1">
          <a:blip r:embed="rId2">
            <a:alphaModFix amt="40000"/>
          </a:blip>
          <a:srcRect l="-358" t="39301" r="-104" b="44284"/>
          <a:stretch>
            <a:fillRect/>
          </a:stretch>
        </p:blipFill>
        <p:spPr>
          <a:xfrm>
            <a:off x="-55859" y="15135"/>
            <a:ext cx="12247858" cy="1188720"/>
          </a:xfrm>
          <a:prstGeom prst="rect">
            <a:avLst/>
          </a:prstGeom>
        </p:spPr>
      </p:pic>
      <p:sp>
        <p:nvSpPr>
          <p:cNvPr id="8" name="TextBox 7">
            <a:extLst>
              <a:ext uri="{FF2B5EF4-FFF2-40B4-BE49-F238E27FC236}">
                <a16:creationId xmlns:a16="http://schemas.microsoft.com/office/drawing/2014/main" id="{C5519748-E21A-7277-0938-3DBBF87185AA}"/>
              </a:ext>
            </a:extLst>
          </p:cNvPr>
          <p:cNvSpPr txBox="1"/>
          <p:nvPr/>
        </p:nvSpPr>
        <p:spPr>
          <a:xfrm>
            <a:off x="318053" y="1444487"/>
            <a:ext cx="3716082" cy="369332"/>
          </a:xfrm>
          <a:prstGeom prst="rect">
            <a:avLst/>
          </a:prstGeom>
          <a:solidFill>
            <a:srgbClr val="E5A8A0"/>
          </a:solidFill>
        </p:spPr>
        <p:txBody>
          <a:bodyPr wrap="none" rtlCol="0">
            <a:spAutoFit/>
          </a:bodyPr>
          <a:lstStyle/>
          <a:p>
            <a:r>
              <a:rPr lang="en-US" dirty="0"/>
              <a:t>IMPLICATIONS and APPLICATIONS </a:t>
            </a:r>
          </a:p>
        </p:txBody>
      </p:sp>
      <p:sp>
        <p:nvSpPr>
          <p:cNvPr id="14" name="TextBox 13">
            <a:extLst>
              <a:ext uri="{FF2B5EF4-FFF2-40B4-BE49-F238E27FC236}">
                <a16:creationId xmlns:a16="http://schemas.microsoft.com/office/drawing/2014/main" id="{47385966-62E1-95FE-66C7-43FDB88EB77B}"/>
              </a:ext>
            </a:extLst>
          </p:cNvPr>
          <p:cNvSpPr txBox="1"/>
          <p:nvPr/>
        </p:nvSpPr>
        <p:spPr>
          <a:xfrm>
            <a:off x="543340" y="2120348"/>
            <a:ext cx="11277600" cy="646331"/>
          </a:xfrm>
          <a:prstGeom prst="rect">
            <a:avLst/>
          </a:prstGeom>
          <a:noFill/>
        </p:spPr>
        <p:txBody>
          <a:bodyPr wrap="square" rtlCol="0">
            <a:spAutoFit/>
          </a:bodyPr>
          <a:lstStyle/>
          <a:p>
            <a:pPr marL="285750" indent="-285750">
              <a:buFont typeface="Arial" panose="020B0604020202020204" pitchFamily="34" charset="0"/>
              <a:buChar char="•"/>
            </a:pPr>
            <a:r>
              <a:rPr lang="en-IE" dirty="0"/>
              <a:t>Definitions for riffing with the literature for pop and CCM that hold a connotation of improvisation do not fully represent the way that riffing manifests within the musical theatre context. </a:t>
            </a:r>
            <a:endParaRPr lang="en-US" dirty="0"/>
          </a:p>
        </p:txBody>
      </p:sp>
      <p:sp>
        <p:nvSpPr>
          <p:cNvPr id="16" name="TextBox 15">
            <a:extLst>
              <a:ext uri="{FF2B5EF4-FFF2-40B4-BE49-F238E27FC236}">
                <a16:creationId xmlns:a16="http://schemas.microsoft.com/office/drawing/2014/main" id="{DBCBA8E4-1BFD-7D34-85E2-E3CEBAA7D096}"/>
              </a:ext>
            </a:extLst>
          </p:cNvPr>
          <p:cNvSpPr txBox="1"/>
          <p:nvPr/>
        </p:nvSpPr>
        <p:spPr>
          <a:xfrm>
            <a:off x="1143000" y="2802729"/>
            <a:ext cx="10764982" cy="646331"/>
          </a:xfrm>
          <a:prstGeom prst="rect">
            <a:avLst/>
          </a:prstGeom>
          <a:noFill/>
        </p:spPr>
        <p:txBody>
          <a:bodyPr wrap="square">
            <a:spAutoFit/>
          </a:bodyPr>
          <a:lstStyle/>
          <a:p>
            <a:r>
              <a:rPr lang="en-IE" sz="1800" kern="0" dirty="0">
                <a:solidFill>
                  <a:srgbClr val="000000"/>
                </a:solidFill>
                <a:effectLst/>
                <a:latin typeface="Arial" panose="020B0604020202020204" pitchFamily="34" charset="0"/>
                <a:ea typeface="Times New Roman" panose="02020603050405020304" pitchFamily="18" charset="0"/>
              </a:rPr>
              <a:t>As the term </a:t>
            </a:r>
            <a:r>
              <a:rPr lang="en-IE" sz="1800" i="1" kern="0" dirty="0">
                <a:solidFill>
                  <a:srgbClr val="000000"/>
                </a:solidFill>
                <a:effectLst/>
                <a:latin typeface="Arial" panose="020B0604020202020204" pitchFamily="34" charset="0"/>
                <a:ea typeface="Times New Roman" panose="02020603050405020304" pitchFamily="18" charset="0"/>
              </a:rPr>
              <a:t>riff </a:t>
            </a:r>
            <a:r>
              <a:rPr lang="en-IE" sz="1800" kern="0" dirty="0">
                <a:solidFill>
                  <a:srgbClr val="000000"/>
                </a:solidFill>
                <a:effectLst/>
                <a:latin typeface="Arial" panose="020B0604020202020204" pitchFamily="34" charset="0"/>
                <a:ea typeface="Times New Roman" panose="02020603050405020304" pitchFamily="18" charset="0"/>
              </a:rPr>
              <a:t>leaves gospel, pop and CCM and enters into musical theatre in undergoes what </a:t>
            </a:r>
            <a:r>
              <a:rPr lang="en-GB" sz="1800" kern="0" dirty="0" err="1">
                <a:effectLst/>
                <a:latin typeface="Arial" panose="020B0604020202020204" pitchFamily="34" charset="0"/>
                <a:ea typeface="Times New Roman" panose="02020603050405020304" pitchFamily="18" charset="0"/>
              </a:rPr>
              <a:t>Kumhaeng</a:t>
            </a:r>
            <a:r>
              <a:rPr lang="en-GB" sz="1800" kern="0" dirty="0">
                <a:effectLst/>
                <a:latin typeface="Arial" panose="020B0604020202020204" pitchFamily="34" charset="0"/>
                <a:ea typeface="Times New Roman" panose="02020603050405020304" pitchFamily="18" charset="0"/>
              </a:rPr>
              <a:t> and </a:t>
            </a:r>
            <a:r>
              <a:rPr lang="en-GB" sz="1800" kern="0" dirty="0" err="1">
                <a:effectLst/>
                <a:latin typeface="Arial" panose="020B0604020202020204" pitchFamily="34" charset="0"/>
                <a:ea typeface="Times New Roman" panose="02020603050405020304" pitchFamily="18" charset="0"/>
              </a:rPr>
              <a:t>Rakmak</a:t>
            </a:r>
            <a:r>
              <a:rPr lang="en-GB" sz="1800" kern="0" dirty="0">
                <a:effectLst/>
                <a:latin typeface="Arial" panose="020B0604020202020204" pitchFamily="34" charset="0"/>
                <a:ea typeface="Times New Roman" panose="02020603050405020304" pitchFamily="18" charset="0"/>
              </a:rPr>
              <a:t> (2025, p.1) describe as “context shift, word drift”. </a:t>
            </a:r>
            <a:endParaRPr lang="en-US" dirty="0"/>
          </a:p>
        </p:txBody>
      </p:sp>
      <p:sp>
        <p:nvSpPr>
          <p:cNvPr id="17" name="TextBox 16">
            <a:extLst>
              <a:ext uri="{FF2B5EF4-FFF2-40B4-BE49-F238E27FC236}">
                <a16:creationId xmlns:a16="http://schemas.microsoft.com/office/drawing/2014/main" id="{2CD63D94-55C3-59D9-BE3C-BA5E8EA8B81C}"/>
              </a:ext>
            </a:extLst>
          </p:cNvPr>
          <p:cNvSpPr txBox="1"/>
          <p:nvPr/>
        </p:nvSpPr>
        <p:spPr>
          <a:xfrm>
            <a:off x="543340" y="3986245"/>
            <a:ext cx="11277600" cy="923330"/>
          </a:xfrm>
          <a:prstGeom prst="rect">
            <a:avLst/>
          </a:prstGeom>
          <a:noFill/>
        </p:spPr>
        <p:txBody>
          <a:bodyPr wrap="square" rtlCol="0">
            <a:spAutoFit/>
          </a:bodyPr>
          <a:lstStyle/>
          <a:p>
            <a:pPr marL="285750" indent="-285750">
              <a:buFont typeface="Arial" panose="020B0604020202020204" pitchFamily="34" charset="0"/>
              <a:buChar char="•"/>
            </a:pPr>
            <a:r>
              <a:rPr lang="en-US" dirty="0"/>
              <a:t>MDs and singing teachers should approach the score with curiosity,  and challenge the notion of </a:t>
            </a:r>
            <a:r>
              <a:rPr lang="en-US" i="1" dirty="0"/>
              <a:t>Werktreue </a:t>
            </a:r>
            <a:r>
              <a:rPr lang="en-US" dirty="0"/>
              <a:t>if this in their ontological perspective </a:t>
            </a:r>
          </a:p>
          <a:p>
            <a:pPr marL="742950" lvl="1" indent="-285750">
              <a:buFont typeface="Arial" panose="020B0604020202020204" pitchFamily="34" charset="0"/>
              <a:buChar char="•"/>
            </a:pPr>
            <a:r>
              <a:rPr lang="en-US" dirty="0"/>
              <a:t>Are notated riffs to be performed as written, or are they merely a gesture towards what is possible? </a:t>
            </a:r>
          </a:p>
        </p:txBody>
      </p:sp>
    </p:spTree>
    <p:extLst>
      <p:ext uri="{BB962C8B-B14F-4D97-AF65-F5344CB8AC3E}">
        <p14:creationId xmlns:p14="http://schemas.microsoft.com/office/powerpoint/2010/main" val="36905183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DBA74-19B9-B0DF-3D12-2667EDCB1B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18A91A-A068-7B03-36B8-0FD182694FB9}"/>
              </a:ext>
            </a:extLst>
          </p:cNvPr>
          <p:cNvSpPr>
            <a:spLocks noGrp="1"/>
          </p:cNvSpPr>
          <p:nvPr>
            <p:ph type="title"/>
          </p:nvPr>
        </p:nvSpPr>
        <p:spPr>
          <a:xfrm>
            <a:off x="0" y="0"/>
            <a:ext cx="12192000" cy="1188720"/>
          </a:xfrm>
        </p:spPr>
        <p:txBody>
          <a:bodyPr/>
          <a:lstStyle/>
          <a:p>
            <a:r>
              <a:rPr lang="en-US" dirty="0"/>
              <a:t>MY GROUNDED THEORY </a:t>
            </a:r>
          </a:p>
        </p:txBody>
      </p:sp>
      <p:pic>
        <p:nvPicPr>
          <p:cNvPr id="3" name="Picture 2" descr="A pair of headphones and music sheets&#10;&#10;AI-generated content may be incorrect.">
            <a:extLst>
              <a:ext uri="{FF2B5EF4-FFF2-40B4-BE49-F238E27FC236}">
                <a16:creationId xmlns:a16="http://schemas.microsoft.com/office/drawing/2014/main" id="{C7A3F912-ED84-16D4-0E86-78D1F8ED81B3}"/>
              </a:ext>
            </a:extLst>
          </p:cNvPr>
          <p:cNvPicPr>
            <a:picLocks noChangeAspect="1"/>
          </p:cNvPicPr>
          <p:nvPr/>
        </p:nvPicPr>
        <p:blipFill rotWithShape="1">
          <a:blip r:embed="rId2">
            <a:alphaModFix amt="40000"/>
          </a:blip>
          <a:srcRect l="-358" t="39301" r="-104" b="44284"/>
          <a:stretch>
            <a:fillRect/>
          </a:stretch>
        </p:blipFill>
        <p:spPr>
          <a:xfrm>
            <a:off x="-55859" y="15135"/>
            <a:ext cx="12247858" cy="1188720"/>
          </a:xfrm>
          <a:prstGeom prst="rect">
            <a:avLst/>
          </a:prstGeom>
        </p:spPr>
      </p:pic>
      <p:sp>
        <p:nvSpPr>
          <p:cNvPr id="8" name="TextBox 7">
            <a:extLst>
              <a:ext uri="{FF2B5EF4-FFF2-40B4-BE49-F238E27FC236}">
                <a16:creationId xmlns:a16="http://schemas.microsoft.com/office/drawing/2014/main" id="{8E6D26F2-F372-A82E-2E73-B6A7AB256544}"/>
              </a:ext>
            </a:extLst>
          </p:cNvPr>
          <p:cNvSpPr txBox="1"/>
          <p:nvPr/>
        </p:nvSpPr>
        <p:spPr>
          <a:xfrm>
            <a:off x="318052" y="1444487"/>
            <a:ext cx="3568147" cy="369332"/>
          </a:xfrm>
          <a:prstGeom prst="rect">
            <a:avLst/>
          </a:prstGeom>
          <a:solidFill>
            <a:srgbClr val="E5A8A0"/>
          </a:solidFill>
        </p:spPr>
        <p:txBody>
          <a:bodyPr wrap="square" rtlCol="0">
            <a:spAutoFit/>
          </a:bodyPr>
          <a:lstStyle/>
          <a:p>
            <a:r>
              <a:rPr lang="en-US" dirty="0"/>
              <a:t>RECOMMENDATIONS </a:t>
            </a:r>
          </a:p>
        </p:txBody>
      </p:sp>
      <p:sp>
        <p:nvSpPr>
          <p:cNvPr id="4" name="TextBox 3">
            <a:extLst>
              <a:ext uri="{FF2B5EF4-FFF2-40B4-BE49-F238E27FC236}">
                <a16:creationId xmlns:a16="http://schemas.microsoft.com/office/drawing/2014/main" id="{7155D703-3F7C-8E94-B388-027246FA0F41}"/>
              </a:ext>
            </a:extLst>
          </p:cNvPr>
          <p:cNvSpPr txBox="1"/>
          <p:nvPr/>
        </p:nvSpPr>
        <p:spPr>
          <a:xfrm>
            <a:off x="453736" y="2228863"/>
            <a:ext cx="11498789" cy="400110"/>
          </a:xfrm>
          <a:prstGeom prst="rect">
            <a:avLst/>
          </a:prstGeom>
          <a:noFill/>
        </p:spPr>
        <p:txBody>
          <a:bodyPr wrap="none" rtlCol="0">
            <a:spAutoFit/>
          </a:bodyPr>
          <a:lstStyle/>
          <a:p>
            <a:pPr marL="285750" indent="-285750">
              <a:buFont typeface="Arial" panose="020B0604020202020204" pitchFamily="34" charset="0"/>
              <a:buChar char="•"/>
            </a:pPr>
            <a:r>
              <a:rPr lang="en-IE" sz="2000" dirty="0">
                <a:cs typeface="Arial" panose="020B0604020202020204" pitchFamily="34" charset="0"/>
              </a:rPr>
              <a:t>An examination of musical theatre performers’ training, and bringing more attention to the skills required  </a:t>
            </a:r>
            <a:endParaRPr lang="en-US" sz="2000" dirty="0">
              <a:cs typeface="Arial" panose="020B0604020202020204" pitchFamily="34" charset="0"/>
            </a:endParaRPr>
          </a:p>
        </p:txBody>
      </p:sp>
      <p:sp>
        <p:nvSpPr>
          <p:cNvPr id="6" name="TextBox 5">
            <a:extLst>
              <a:ext uri="{FF2B5EF4-FFF2-40B4-BE49-F238E27FC236}">
                <a16:creationId xmlns:a16="http://schemas.microsoft.com/office/drawing/2014/main" id="{F80765EC-1E6D-5829-57FE-218945BB3ACA}"/>
              </a:ext>
            </a:extLst>
          </p:cNvPr>
          <p:cNvSpPr txBox="1"/>
          <p:nvPr/>
        </p:nvSpPr>
        <p:spPr>
          <a:xfrm>
            <a:off x="425806" y="2818698"/>
            <a:ext cx="11284527" cy="958596"/>
          </a:xfrm>
          <a:prstGeom prst="rect">
            <a:avLst/>
          </a:prstGeom>
          <a:noFill/>
        </p:spPr>
        <p:txBody>
          <a:bodyPr wrap="square">
            <a:spAutoFit/>
          </a:bodyPr>
          <a:lstStyle/>
          <a:p>
            <a:pPr marL="342900" lvl="0" indent="-342900">
              <a:lnSpc>
                <a:spcPct val="150000"/>
              </a:lnSpc>
              <a:buFont typeface="Arial" panose="020B0604020202020204" pitchFamily="34" charset="0"/>
              <a:buChar char="•"/>
            </a:pPr>
            <a:r>
              <a:rPr lang="en-IE" sz="2000" dirty="0">
                <a:ea typeface="Times New Roman" panose="02020603050405020304" pitchFamily="18" charset="0"/>
              </a:rPr>
              <a:t>An exploration of</a:t>
            </a:r>
            <a:r>
              <a:rPr lang="en-IE" sz="2000" dirty="0">
                <a:effectLst/>
                <a:ea typeface="Times New Roman" panose="02020603050405020304" pitchFamily="18" charset="0"/>
              </a:rPr>
              <a:t> the full lineage of riffing practices in musical theatre, to bring greater attention to the roots in Black musical traditions.</a:t>
            </a:r>
            <a:endParaRPr lang="en-IE" sz="2400" dirty="0">
              <a:effectLst/>
              <a:ea typeface="Times New Roman" panose="02020603050405020304" pitchFamily="18" charset="0"/>
            </a:endParaRPr>
          </a:p>
        </p:txBody>
      </p:sp>
      <p:sp>
        <p:nvSpPr>
          <p:cNvPr id="7" name="TextBox 6">
            <a:extLst>
              <a:ext uri="{FF2B5EF4-FFF2-40B4-BE49-F238E27FC236}">
                <a16:creationId xmlns:a16="http://schemas.microsoft.com/office/drawing/2014/main" id="{7D193A08-DA7C-14A2-D779-EF7A49772439}"/>
              </a:ext>
            </a:extLst>
          </p:cNvPr>
          <p:cNvSpPr txBox="1"/>
          <p:nvPr/>
        </p:nvSpPr>
        <p:spPr>
          <a:xfrm>
            <a:off x="318052" y="4402393"/>
            <a:ext cx="3568147" cy="369332"/>
          </a:xfrm>
          <a:prstGeom prst="rect">
            <a:avLst/>
          </a:prstGeom>
          <a:solidFill>
            <a:srgbClr val="E5A8A0"/>
          </a:solidFill>
        </p:spPr>
        <p:txBody>
          <a:bodyPr wrap="square" rtlCol="0">
            <a:spAutoFit/>
          </a:bodyPr>
          <a:lstStyle/>
          <a:p>
            <a:r>
              <a:rPr lang="en-US" dirty="0"/>
              <a:t>LIMITATIONS</a:t>
            </a:r>
          </a:p>
        </p:txBody>
      </p:sp>
      <p:sp>
        <p:nvSpPr>
          <p:cNvPr id="10" name="TextBox 9">
            <a:extLst>
              <a:ext uri="{FF2B5EF4-FFF2-40B4-BE49-F238E27FC236}">
                <a16:creationId xmlns:a16="http://schemas.microsoft.com/office/drawing/2014/main" id="{D7644E14-C85B-108A-CD39-8F2FBCE00FBF}"/>
              </a:ext>
            </a:extLst>
          </p:cNvPr>
          <p:cNvSpPr txBox="1"/>
          <p:nvPr/>
        </p:nvSpPr>
        <p:spPr>
          <a:xfrm>
            <a:off x="602672" y="4981720"/>
            <a:ext cx="10813775" cy="1231106"/>
          </a:xfrm>
          <a:prstGeom prst="rect">
            <a:avLst/>
          </a:prstGeom>
          <a:noFill/>
        </p:spPr>
        <p:txBody>
          <a:bodyPr wrap="square">
            <a:spAutoFit/>
          </a:bodyPr>
          <a:lstStyle/>
          <a:p>
            <a:pPr marL="285750" indent="-285750">
              <a:buFont typeface="Arial" panose="020B0604020202020204" pitchFamily="34" charset="0"/>
              <a:buChar char="•"/>
            </a:pPr>
            <a:r>
              <a:rPr lang="en-IE" sz="1800" kern="0" dirty="0">
                <a:effectLst/>
                <a:latin typeface="Arial" panose="020B0604020202020204" pitchFamily="34" charset="0"/>
                <a:ea typeface="Times New Roman" panose="02020603050405020304" pitchFamily="18" charset="0"/>
              </a:rPr>
              <a:t>The relatively small size of the participant pool (13 MDs and 12 performers) is not representative of all perspectives and experiences of the musical theatre industry.</a:t>
            </a:r>
            <a:r>
              <a:rPr lang="en-IE" dirty="0">
                <a:effectLst/>
              </a:rPr>
              <a:t> </a:t>
            </a:r>
          </a:p>
          <a:p>
            <a:pPr marL="285750" indent="-285750">
              <a:buFont typeface="Arial" panose="020B0604020202020204" pitchFamily="34" charset="0"/>
              <a:buChar char="•"/>
            </a:pPr>
            <a:endParaRPr lang="en-IE" dirty="0"/>
          </a:p>
          <a:p>
            <a:pPr marL="285750" indent="-285750">
              <a:buFont typeface="Arial" panose="020B0604020202020204" pitchFamily="34" charset="0"/>
              <a:buChar char="•"/>
            </a:pPr>
            <a:r>
              <a:rPr lang="en-IE" sz="2000" dirty="0"/>
              <a:t>I experienced time constraints given the scale of the project and balancing my professional practice. </a:t>
            </a:r>
            <a:endParaRPr lang="en-US" sz="2000" dirty="0"/>
          </a:p>
        </p:txBody>
      </p:sp>
    </p:spTree>
    <p:extLst>
      <p:ext uri="{BB962C8B-B14F-4D97-AF65-F5344CB8AC3E}">
        <p14:creationId xmlns:p14="http://schemas.microsoft.com/office/powerpoint/2010/main" val="26766105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170F39-60CD-DEEB-ACF6-A5252CB56167}"/>
            </a:ext>
          </a:extLst>
        </p:cNvPr>
        <p:cNvGrpSpPr/>
        <p:nvPr/>
      </p:nvGrpSpPr>
      <p:grpSpPr>
        <a:xfrm>
          <a:off x="0" y="0"/>
          <a:ext cx="0" cy="0"/>
          <a:chOff x="0" y="0"/>
          <a:chExt cx="0" cy="0"/>
        </a:xfrm>
      </p:grpSpPr>
      <p:pic>
        <p:nvPicPr>
          <p:cNvPr id="6" name="Picture 5" descr="A pair of headphones and music sheets&#10;&#10;AI-generated content may be incorrect.">
            <a:extLst>
              <a:ext uri="{FF2B5EF4-FFF2-40B4-BE49-F238E27FC236}">
                <a16:creationId xmlns:a16="http://schemas.microsoft.com/office/drawing/2014/main" id="{5423EB8A-4D35-27B0-4CDF-3EFDB647084E}"/>
              </a:ext>
            </a:extLst>
          </p:cNvPr>
          <p:cNvPicPr>
            <a:picLocks noChangeAspect="1"/>
          </p:cNvPicPr>
          <p:nvPr/>
        </p:nvPicPr>
        <p:blipFill>
          <a:blip r:embed="rId2">
            <a:alphaModFix amt="40000"/>
          </a:blip>
          <a:srcRect t="5268" b="2894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83274F5-495E-CA91-5CF0-07F59328D9AD}"/>
              </a:ext>
            </a:extLst>
          </p:cNvPr>
          <p:cNvSpPr>
            <a:spLocks noGrp="1"/>
          </p:cNvSpPr>
          <p:nvPr>
            <p:ph type="ctrTitle"/>
          </p:nvPr>
        </p:nvSpPr>
        <p:spPr>
          <a:xfrm>
            <a:off x="1600200" y="2386744"/>
            <a:ext cx="8991600" cy="1645920"/>
          </a:xfrm>
          <a:noFill/>
          <a:ln w="38100" cap="sq">
            <a:solidFill>
              <a:schemeClr val="tx1"/>
            </a:solidFill>
            <a:miter lim="800000"/>
          </a:ln>
        </p:spPr>
        <p:txBody>
          <a:bodyPr anchor="ctr">
            <a:normAutofit/>
          </a:bodyPr>
          <a:lstStyle/>
          <a:p>
            <a:r>
              <a:rPr lang="en-US" dirty="0">
                <a:solidFill>
                  <a:schemeClr val="tx1"/>
                </a:solidFill>
              </a:rPr>
              <a:t>REFLECTIVE EXAMINATION</a:t>
            </a:r>
          </a:p>
        </p:txBody>
      </p:sp>
      <p:sp>
        <p:nvSpPr>
          <p:cNvPr id="5" name="Subtitle 4">
            <a:extLst>
              <a:ext uri="{FF2B5EF4-FFF2-40B4-BE49-F238E27FC236}">
                <a16:creationId xmlns:a16="http://schemas.microsoft.com/office/drawing/2014/main" id="{7E58FEF4-1001-F5AC-8391-CE1A2CF12F0F}"/>
              </a:ext>
            </a:extLst>
          </p:cNvPr>
          <p:cNvSpPr>
            <a:spLocks noGrp="1"/>
          </p:cNvSpPr>
          <p:nvPr>
            <p:ph type="subTitle" idx="1"/>
          </p:nvPr>
        </p:nvSpPr>
        <p:spPr/>
        <p:txBody>
          <a:bodyPr/>
          <a:lstStyle/>
          <a:p>
            <a:r>
              <a:rPr lang="en-US" dirty="0"/>
              <a:t>PERSONAL AND PROFESSIONAL LEARNING</a:t>
            </a:r>
          </a:p>
        </p:txBody>
      </p:sp>
    </p:spTree>
    <p:extLst>
      <p:ext uri="{BB962C8B-B14F-4D97-AF65-F5344CB8AC3E}">
        <p14:creationId xmlns:p14="http://schemas.microsoft.com/office/powerpoint/2010/main" val="2834975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36CBA9-0D13-F3A6-DF07-A59CF0A92982}"/>
              </a:ext>
            </a:extLst>
          </p:cNvPr>
          <p:cNvSpPr txBox="1"/>
          <p:nvPr/>
        </p:nvSpPr>
        <p:spPr>
          <a:xfrm>
            <a:off x="225083" y="126609"/>
            <a:ext cx="1547218" cy="646331"/>
          </a:xfrm>
          <a:prstGeom prst="rect">
            <a:avLst/>
          </a:prstGeom>
          <a:noFill/>
        </p:spPr>
        <p:txBody>
          <a:bodyPr wrap="none" rtlCol="0">
            <a:spAutoFit/>
          </a:bodyPr>
          <a:lstStyle/>
          <a:p>
            <a:r>
              <a:rPr lang="en-US" dirty="0"/>
              <a:t>REFERENCES </a:t>
            </a:r>
          </a:p>
          <a:p>
            <a:endParaRPr lang="en-US" dirty="0"/>
          </a:p>
        </p:txBody>
      </p:sp>
      <p:sp>
        <p:nvSpPr>
          <p:cNvPr id="4" name="TextBox 3">
            <a:extLst>
              <a:ext uri="{FF2B5EF4-FFF2-40B4-BE49-F238E27FC236}">
                <a16:creationId xmlns:a16="http://schemas.microsoft.com/office/drawing/2014/main" id="{762C08E8-D907-9E3A-7AED-AF646A7AAE41}"/>
              </a:ext>
            </a:extLst>
          </p:cNvPr>
          <p:cNvSpPr txBox="1"/>
          <p:nvPr/>
        </p:nvSpPr>
        <p:spPr>
          <a:xfrm>
            <a:off x="290341" y="449774"/>
            <a:ext cx="11611318" cy="5588966"/>
          </a:xfrm>
          <a:prstGeom prst="rect">
            <a:avLst/>
          </a:prstGeom>
          <a:noFill/>
        </p:spPr>
        <p:txBody>
          <a:bodyPr wrap="square">
            <a:spAutoFit/>
          </a:bodyPr>
          <a:lstStyle/>
          <a:p>
            <a:pPr>
              <a:lnSpc>
                <a:spcPct val="150000"/>
              </a:lnSpc>
              <a:tabLst>
                <a:tab pos="4405630" algn="l"/>
              </a:tabLst>
            </a:pPr>
            <a:r>
              <a:rPr lang="en-IE" sz="1600" dirty="0">
                <a:latin typeface="+mj-lt"/>
              </a:rPr>
              <a:t>Ayerst, J. (2024) </a:t>
            </a:r>
            <a:r>
              <a:rPr lang="en-IE" sz="1600" i="1" dirty="0">
                <a:latin typeface="+mj-lt"/>
              </a:rPr>
              <a:t>Performing by the book?: musical negotiations between text and act</a:t>
            </a:r>
            <a:r>
              <a:rPr lang="en-IE" sz="1600" dirty="0">
                <a:latin typeface="+mj-lt"/>
              </a:rPr>
              <a:t>. Universitaire Pers Leuven. Available at: </a:t>
            </a:r>
            <a:r>
              <a:rPr lang="en-IE" sz="1600" u="sng" dirty="0">
                <a:latin typeface="+mj-lt"/>
                <a:hlinkClick r:id="rId2"/>
              </a:rPr>
              <a:t>https://doi.org/10.2307/jj.11955034</a:t>
            </a:r>
            <a:r>
              <a:rPr lang="en-IE" sz="1600" dirty="0">
                <a:latin typeface="+mj-lt"/>
              </a:rPr>
              <a:t>.</a:t>
            </a:r>
          </a:p>
          <a:p>
            <a:pPr>
              <a:lnSpc>
                <a:spcPct val="150000"/>
              </a:lnSpc>
              <a:tabLst>
                <a:tab pos="4405630" algn="l"/>
              </a:tabLst>
            </a:pPr>
            <a:r>
              <a:rPr lang="en-IE" sz="1600" dirty="0">
                <a:latin typeface="+mj-lt"/>
              </a:rPr>
              <a:t>Bell, J. (2005) </a:t>
            </a:r>
            <a:r>
              <a:rPr lang="en-IE" sz="1600" i="1" dirty="0">
                <a:latin typeface="+mj-lt"/>
              </a:rPr>
              <a:t>Doing your research project. </a:t>
            </a:r>
            <a:r>
              <a:rPr lang="en-IE" sz="1600" dirty="0">
                <a:latin typeface="+mj-lt"/>
              </a:rPr>
              <a:t>4</a:t>
            </a:r>
            <a:r>
              <a:rPr lang="en-IE" sz="1600" baseline="30000" dirty="0">
                <a:latin typeface="+mj-lt"/>
              </a:rPr>
              <a:t>th</a:t>
            </a:r>
            <a:r>
              <a:rPr lang="en-IE" sz="1600" dirty="0">
                <a:latin typeface="+mj-lt"/>
              </a:rPr>
              <a:t> Ed. Maidenhead: Oxford University Press.</a:t>
            </a:r>
          </a:p>
          <a:p>
            <a:pPr>
              <a:lnSpc>
                <a:spcPct val="150000"/>
              </a:lnSpc>
              <a:tabLst>
                <a:tab pos="4405630" algn="l"/>
              </a:tabLst>
            </a:pPr>
            <a:r>
              <a:rPr lang="en-IE" sz="1600" dirty="0">
                <a:latin typeface="+mj-lt"/>
              </a:rPr>
              <a:t>Brand, A. </a:t>
            </a:r>
            <a:r>
              <a:rPr lang="en-IE" sz="1600" i="1" dirty="0">
                <a:latin typeface="+mj-lt"/>
              </a:rPr>
              <a:t>et al.</a:t>
            </a:r>
            <a:r>
              <a:rPr lang="en-IE" sz="1600" dirty="0">
                <a:latin typeface="+mj-lt"/>
              </a:rPr>
              <a:t> (2015) ‘Beyond authorship: attribution, contribution, collaboration, and credit’, </a:t>
            </a:r>
            <a:r>
              <a:rPr lang="en-IE" sz="1600" i="1" dirty="0">
                <a:latin typeface="+mj-lt"/>
              </a:rPr>
              <a:t>Learned Publishing</a:t>
            </a:r>
            <a:r>
              <a:rPr lang="en-IE" sz="1600" dirty="0">
                <a:latin typeface="+mj-lt"/>
              </a:rPr>
              <a:t>, 28(2), pp. 151–155. Available at: </a:t>
            </a:r>
            <a:r>
              <a:rPr lang="en-IE" sz="1600" u="sng" dirty="0">
                <a:latin typeface="+mj-lt"/>
                <a:hlinkClick r:id="rId3"/>
              </a:rPr>
              <a:t>https://doi.org/10.1087/20150211</a:t>
            </a:r>
            <a:r>
              <a:rPr lang="en-IE" sz="1600" dirty="0">
                <a:latin typeface="+mj-lt"/>
              </a:rPr>
              <a:t>.</a:t>
            </a:r>
          </a:p>
          <a:p>
            <a:pPr>
              <a:lnSpc>
                <a:spcPct val="150000"/>
              </a:lnSpc>
              <a:tabLst>
                <a:tab pos="4405630" algn="l"/>
              </a:tabLst>
            </a:pPr>
            <a:r>
              <a:rPr lang="en-IE" sz="1600" dirty="0">
                <a:latin typeface="+mj-lt"/>
              </a:rPr>
              <a:t>Chandler, K. (2014. Teaching Popular Music Styles. In: Harrison, S., O'Bryan, J. (eds) Teaching Singing in the 21st Century. Landscapes: the Arts, Aesthetics, and Education, vol 14. Springer, Dordrecht. </a:t>
            </a:r>
            <a:r>
              <a:rPr lang="en-IE" sz="1600" dirty="0">
                <a:latin typeface="+mj-lt"/>
                <a:hlinkClick r:id="rId4"/>
              </a:rPr>
              <a:t>https://doi.org/10.1007/978-94-017-8851-9_4</a:t>
            </a:r>
            <a:endParaRPr lang="en-IE" sz="1600" dirty="0">
              <a:latin typeface="+mj-lt"/>
            </a:endParaRPr>
          </a:p>
          <a:p>
            <a:pPr>
              <a:lnSpc>
                <a:spcPct val="150000"/>
              </a:lnSpc>
              <a:tabLst>
                <a:tab pos="4405630" algn="l"/>
              </a:tabLst>
            </a:pPr>
            <a:r>
              <a:rPr lang="en-IE" sz="1600" dirty="0">
                <a:latin typeface="+mj-lt"/>
              </a:rPr>
              <a:t>Charmaz, K. (2008) ‘Grounded theory as an emergent method’, in S.N. Hesse-Biber and P. Leavy (eds.), </a:t>
            </a:r>
            <a:r>
              <a:rPr lang="en-IE" sz="1600" i="1" dirty="0">
                <a:latin typeface="+mj-lt"/>
              </a:rPr>
              <a:t>Handbook of emergent methods</a:t>
            </a:r>
            <a:r>
              <a:rPr lang="en-IE" sz="1600" dirty="0">
                <a:latin typeface="+mj-lt"/>
              </a:rPr>
              <a:t>. The Guilford Press.</a:t>
            </a:r>
            <a:endParaRPr lang="en-GB" sz="1600" dirty="0">
              <a:effectLst/>
              <a:latin typeface="+mj-lt"/>
              <a:ea typeface="Times New Roman" panose="02020603050405020304" pitchFamily="18" charset="0"/>
            </a:endParaRPr>
          </a:p>
          <a:p>
            <a:pPr>
              <a:lnSpc>
                <a:spcPct val="150000"/>
              </a:lnSpc>
              <a:buNone/>
              <a:tabLst>
                <a:tab pos="4405630" algn="l"/>
              </a:tabLst>
            </a:pPr>
            <a:r>
              <a:rPr lang="en-GB" sz="1600" dirty="0">
                <a:effectLst/>
                <a:latin typeface="+mj-lt"/>
                <a:ea typeface="Times New Roman" panose="02020603050405020304" pitchFamily="18" charset="0"/>
              </a:rPr>
              <a:t>Charmaz, K. (2025) </a:t>
            </a:r>
            <a:r>
              <a:rPr lang="en-GB" sz="1600" i="1" dirty="0">
                <a:effectLst/>
                <a:latin typeface="+mj-lt"/>
                <a:ea typeface="Times New Roman" panose="02020603050405020304" pitchFamily="18" charset="0"/>
              </a:rPr>
              <a:t>Constructing Grounded Theory</a:t>
            </a:r>
            <a:r>
              <a:rPr lang="en-GB" sz="1600" dirty="0">
                <a:effectLst/>
                <a:latin typeface="+mj-lt"/>
                <a:ea typeface="Times New Roman" panose="02020603050405020304" pitchFamily="18" charset="0"/>
              </a:rPr>
              <a:t>. 3</a:t>
            </a:r>
            <a:r>
              <a:rPr lang="en-GB" sz="1600" baseline="30000" dirty="0">
                <a:effectLst/>
                <a:latin typeface="+mj-lt"/>
                <a:ea typeface="Times New Roman" panose="02020603050405020304" pitchFamily="18" charset="0"/>
              </a:rPr>
              <a:t>rd</a:t>
            </a:r>
            <a:r>
              <a:rPr lang="en-GB" sz="1600" dirty="0">
                <a:effectLst/>
                <a:latin typeface="+mj-lt"/>
                <a:ea typeface="Times New Roman" panose="02020603050405020304" pitchFamily="18" charset="0"/>
              </a:rPr>
              <a:t> Ed.</a:t>
            </a:r>
            <a:r>
              <a:rPr lang="en-GB" sz="1600" i="1" dirty="0">
                <a:effectLst/>
                <a:latin typeface="+mj-lt"/>
                <a:ea typeface="Times New Roman" panose="02020603050405020304" pitchFamily="18" charset="0"/>
              </a:rPr>
              <a:t> </a:t>
            </a:r>
            <a:r>
              <a:rPr lang="en-GB" sz="1600" dirty="0">
                <a:effectLst/>
                <a:latin typeface="+mj-lt"/>
                <a:ea typeface="Times New Roman" panose="02020603050405020304" pitchFamily="18" charset="0"/>
              </a:rPr>
              <a:t>Sage. 	</a:t>
            </a:r>
          </a:p>
          <a:p>
            <a:pPr>
              <a:lnSpc>
                <a:spcPct val="150000"/>
              </a:lnSpc>
              <a:tabLst>
                <a:tab pos="4405630" algn="l"/>
              </a:tabLst>
            </a:pPr>
            <a:r>
              <a:rPr lang="en-GB" sz="1600" dirty="0">
                <a:latin typeface="+mj-lt"/>
              </a:rPr>
              <a:t>Chun Tie, Y., Birks, M. and Francis, K. (2019) ‘Grounded theory research: A design framework for novice researchers’, SAGE Open Medicine, (7), p. 1-8. Available at: </a:t>
            </a:r>
            <a:r>
              <a:rPr lang="en-GB" sz="1600" u="sng" dirty="0">
                <a:latin typeface="+mj-lt"/>
                <a:hlinkClick r:id="rId5"/>
              </a:rPr>
              <a:t>https://doi.org/10.1177/2050312118822927</a:t>
            </a:r>
            <a:r>
              <a:rPr lang="en-GB" sz="1600" dirty="0">
                <a:latin typeface="+mj-lt"/>
              </a:rPr>
              <a:t>. </a:t>
            </a:r>
            <a:endParaRPr lang="en-IE" sz="1600" dirty="0">
              <a:latin typeface="+mj-lt"/>
            </a:endParaRPr>
          </a:p>
          <a:p>
            <a:pPr>
              <a:lnSpc>
                <a:spcPct val="150000"/>
              </a:lnSpc>
            </a:pPr>
            <a:r>
              <a:rPr lang="en-IE" sz="1600" dirty="0">
                <a:latin typeface="+mj-lt"/>
              </a:rPr>
              <a:t>Edwards, M. and Hoch, M. (2018) ‘CCM versus music </a:t>
            </a:r>
            <a:r>
              <a:rPr lang="en-IE" sz="1600" dirty="0" err="1">
                <a:latin typeface="+mj-lt"/>
              </a:rPr>
              <a:t>theater</a:t>
            </a:r>
            <a:r>
              <a:rPr lang="en-IE" sz="1600" dirty="0">
                <a:latin typeface="+mj-lt"/>
              </a:rPr>
              <a:t>: a comparison’, </a:t>
            </a:r>
            <a:r>
              <a:rPr lang="en-IE" sz="1600" i="1" dirty="0">
                <a:latin typeface="+mj-lt"/>
              </a:rPr>
              <a:t>Journal of Singing, </a:t>
            </a:r>
            <a:r>
              <a:rPr lang="en-IE" sz="1600" dirty="0">
                <a:latin typeface="+mj-lt"/>
              </a:rPr>
              <a:t>75(2), pp. 183-190. </a:t>
            </a:r>
          </a:p>
          <a:p>
            <a:pPr>
              <a:lnSpc>
                <a:spcPct val="150000"/>
              </a:lnSpc>
            </a:pPr>
            <a:r>
              <a:rPr lang="en-IE" sz="1600" dirty="0">
                <a:latin typeface="+mj-lt"/>
              </a:rPr>
              <a:t>Glaser, B., &amp; Strauss, A. (1967) </a:t>
            </a:r>
            <a:r>
              <a:rPr lang="en-IE" sz="1600" i="1" dirty="0">
                <a:latin typeface="+mj-lt"/>
              </a:rPr>
              <a:t>The Discovery of Grounded Theory: Strategies for Qualitative Research</a:t>
            </a:r>
            <a:r>
              <a:rPr lang="en-IE" sz="1600" dirty="0">
                <a:latin typeface="+mj-lt"/>
              </a:rPr>
              <a:t>. Mill Valley, CA: Sociology Press.</a:t>
            </a:r>
          </a:p>
          <a:p>
            <a:pPr>
              <a:lnSpc>
                <a:spcPct val="150000"/>
              </a:lnSpc>
            </a:pPr>
            <a:r>
              <a:rPr lang="en-IE" sz="1600" dirty="0" err="1">
                <a:latin typeface="+mj-lt"/>
              </a:rPr>
              <a:t>Goehr</a:t>
            </a:r>
            <a:r>
              <a:rPr lang="en-IE" sz="1600" dirty="0">
                <a:latin typeface="+mj-lt"/>
              </a:rPr>
              <a:t>, L. (1992) </a:t>
            </a:r>
            <a:r>
              <a:rPr lang="en-IE" sz="1600" i="1" dirty="0">
                <a:latin typeface="+mj-lt"/>
              </a:rPr>
              <a:t>The imaginary museum of musical works: an essay in the philosophy of music. </a:t>
            </a:r>
            <a:r>
              <a:rPr lang="en-IE" sz="1600" dirty="0">
                <a:latin typeface="+mj-lt"/>
              </a:rPr>
              <a:t>Oxford [England]: Clarendon Press. </a:t>
            </a:r>
          </a:p>
        </p:txBody>
      </p:sp>
    </p:spTree>
    <p:extLst>
      <p:ext uri="{BB962C8B-B14F-4D97-AF65-F5344CB8AC3E}">
        <p14:creationId xmlns:p14="http://schemas.microsoft.com/office/powerpoint/2010/main" val="557018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109110-2EEC-F13D-10A4-AB007CDBCE0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0629B20-6275-7FC9-8F29-AA3732B0EF46}"/>
              </a:ext>
            </a:extLst>
          </p:cNvPr>
          <p:cNvSpPr txBox="1"/>
          <p:nvPr/>
        </p:nvSpPr>
        <p:spPr>
          <a:xfrm>
            <a:off x="225083" y="126609"/>
            <a:ext cx="1547218" cy="646331"/>
          </a:xfrm>
          <a:prstGeom prst="rect">
            <a:avLst/>
          </a:prstGeom>
          <a:noFill/>
        </p:spPr>
        <p:txBody>
          <a:bodyPr wrap="none" rtlCol="0">
            <a:spAutoFit/>
          </a:bodyPr>
          <a:lstStyle/>
          <a:p>
            <a:r>
              <a:rPr lang="en-US" dirty="0"/>
              <a:t>REFERENCES </a:t>
            </a:r>
          </a:p>
          <a:p>
            <a:endParaRPr lang="en-US" dirty="0"/>
          </a:p>
        </p:txBody>
      </p:sp>
      <p:sp>
        <p:nvSpPr>
          <p:cNvPr id="5" name="TextBox 4">
            <a:extLst>
              <a:ext uri="{FF2B5EF4-FFF2-40B4-BE49-F238E27FC236}">
                <a16:creationId xmlns:a16="http://schemas.microsoft.com/office/drawing/2014/main" id="{2ACB326A-2FB1-E552-EB45-CA0E29F191E1}"/>
              </a:ext>
            </a:extLst>
          </p:cNvPr>
          <p:cNvSpPr txBox="1"/>
          <p:nvPr/>
        </p:nvSpPr>
        <p:spPr>
          <a:xfrm>
            <a:off x="225083" y="449774"/>
            <a:ext cx="11814313" cy="6696898"/>
          </a:xfrm>
          <a:prstGeom prst="rect">
            <a:avLst/>
          </a:prstGeom>
          <a:noFill/>
        </p:spPr>
        <p:txBody>
          <a:bodyPr wrap="square">
            <a:spAutoFit/>
          </a:bodyPr>
          <a:lstStyle/>
          <a:p>
            <a:pPr>
              <a:lnSpc>
                <a:spcPct val="150000"/>
              </a:lnSpc>
            </a:pPr>
            <a:r>
              <a:rPr lang="en-IE" sz="1600" dirty="0" err="1"/>
              <a:t>Leitmeir</a:t>
            </a:r>
            <a:r>
              <a:rPr lang="en-IE" sz="1600" dirty="0"/>
              <a:t>, C.T. (2024) ‘Creativity, performance and problems of authorship: Clara Schumann’s cadenzas for Mozart’s D minor concerto, K466’, </a:t>
            </a:r>
            <a:r>
              <a:rPr lang="en-IE" sz="1600" i="1" dirty="0"/>
              <a:t>Nineteenth-Century Music Review</a:t>
            </a:r>
            <a:r>
              <a:rPr lang="en-IE" sz="1600" dirty="0"/>
              <a:t>, 21(1), pp. 12–43. Available at: </a:t>
            </a:r>
            <a:r>
              <a:rPr lang="en-IE" sz="1600" u="sng" dirty="0">
                <a:hlinkClick r:id="rId2"/>
              </a:rPr>
              <a:t>https://doi.org/10.1017/S1479409823000046</a:t>
            </a:r>
            <a:r>
              <a:rPr lang="en-IE" sz="1600" dirty="0"/>
              <a:t>.</a:t>
            </a:r>
          </a:p>
          <a:p>
            <a:pPr>
              <a:lnSpc>
                <a:spcPct val="150000"/>
              </a:lnSpc>
              <a:tabLst>
                <a:tab pos="4405630" algn="l"/>
              </a:tabLst>
            </a:pPr>
            <a:r>
              <a:rPr lang="en-IE" sz="1600" dirty="0"/>
              <a:t>Ralph, N., Birks, M. and Chapman, Y. (2014) ‘Contextual positioning: Using documents as extant data in grounded theory research’, </a:t>
            </a:r>
            <a:r>
              <a:rPr lang="en-IE" sz="1600" i="1" dirty="0"/>
              <a:t>Sage Open</a:t>
            </a:r>
            <a:r>
              <a:rPr lang="en-IE" sz="1600" dirty="0"/>
              <a:t>, </a:t>
            </a:r>
            <a:r>
              <a:rPr lang="en-IE" sz="1600" i="1" dirty="0"/>
              <a:t>4</a:t>
            </a:r>
            <a:r>
              <a:rPr lang="en-IE" sz="1600" dirty="0"/>
              <a:t>(3).</a:t>
            </a:r>
            <a:endParaRPr lang="en-GB" sz="1600" dirty="0">
              <a:latin typeface="Arial" panose="020B0604020202020204" pitchFamily="34" charset="0"/>
              <a:ea typeface="Times New Roman" panose="02020603050405020304" pitchFamily="18" charset="0"/>
            </a:endParaRPr>
          </a:p>
          <a:p>
            <a:pPr>
              <a:lnSpc>
                <a:spcPct val="150000"/>
              </a:lnSpc>
              <a:tabLst>
                <a:tab pos="4405630" algn="l"/>
              </a:tabLst>
            </a:pPr>
            <a:r>
              <a:rPr lang="en-IE" sz="1600" dirty="0"/>
              <a:t>Jordan, R.C. and  Walker, C.A. (2022) ‘Vocal Pedagogy in the Overlapping Rehearsal Contexts of Musical Theatre and Choral Music’, </a:t>
            </a:r>
            <a:r>
              <a:rPr lang="en-IE" sz="1600" i="1" dirty="0"/>
              <a:t>The Choral Journal, </a:t>
            </a:r>
            <a:r>
              <a:rPr lang="en-IE" sz="1600" dirty="0"/>
              <a:t>63(4), pp. 50-61. </a:t>
            </a:r>
          </a:p>
          <a:p>
            <a:pPr>
              <a:lnSpc>
                <a:spcPct val="150000"/>
              </a:lnSpc>
              <a:tabLst>
                <a:tab pos="4405630" algn="l"/>
              </a:tabLst>
            </a:pPr>
            <a:r>
              <a:rPr lang="en-IE" sz="1600" dirty="0" err="1"/>
              <a:t>Kumhaeng</a:t>
            </a:r>
            <a:r>
              <a:rPr lang="en-IE" sz="1600" dirty="0"/>
              <a:t>, K. and </a:t>
            </a:r>
            <a:r>
              <a:rPr lang="en-IE" sz="1600" dirty="0" err="1"/>
              <a:t>Rakmak</a:t>
            </a:r>
            <a:r>
              <a:rPr lang="en-IE" sz="1600" dirty="0"/>
              <a:t>, T. (2025) ‘Context shift, word drift: the meaning transference of the word </a:t>
            </a:r>
            <a:r>
              <a:rPr lang="en-IE" sz="1600" dirty="0" err="1"/>
              <a:t>prèet</a:t>
            </a:r>
            <a:r>
              <a:rPr lang="en-IE" sz="1600" dirty="0"/>
              <a:t> in Thai Society’, </a:t>
            </a:r>
            <a:r>
              <a:rPr lang="en-IE" sz="1600" i="1" dirty="0"/>
              <a:t>Humanities and Social Sciences Communications</a:t>
            </a:r>
            <a:r>
              <a:rPr lang="en-IE" sz="1600" dirty="0"/>
              <a:t>, 12(1), pp.1-13. Available at: </a:t>
            </a:r>
            <a:r>
              <a:rPr lang="en-IE" sz="1600" dirty="0">
                <a:hlinkClick r:id="rId3"/>
              </a:rPr>
              <a:t>https://doi.org/10.1057/s41599-025-05454-y</a:t>
            </a:r>
            <a:r>
              <a:rPr lang="en-IE" sz="1600" dirty="0"/>
              <a:t>.</a:t>
            </a:r>
          </a:p>
          <a:p>
            <a:pPr>
              <a:lnSpc>
                <a:spcPct val="150000"/>
              </a:lnSpc>
            </a:pPr>
            <a:r>
              <a:rPr lang="en-IE" sz="1600" dirty="0"/>
              <a:t>London College of Music Examinations (LCME). (2017) </a:t>
            </a:r>
            <a:r>
              <a:rPr lang="en-IE" sz="1600" i="1" dirty="0"/>
              <a:t>Popular Music Vocals: Grade 2. </a:t>
            </a:r>
            <a:r>
              <a:rPr lang="en-IE" sz="1600" dirty="0"/>
              <a:t>University of West London: LCM Publications. </a:t>
            </a:r>
          </a:p>
          <a:p>
            <a:pPr>
              <a:lnSpc>
                <a:spcPct val="150000"/>
              </a:lnSpc>
            </a:pPr>
            <a:r>
              <a:rPr lang="en-IE" sz="1600" dirty="0"/>
              <a:t>London College of Music Examinations (LCME). (2017) </a:t>
            </a:r>
            <a:r>
              <a:rPr lang="en-IE" sz="1600" i="1" dirty="0"/>
              <a:t>Popular Music Vocals: Grade 3. </a:t>
            </a:r>
            <a:r>
              <a:rPr lang="en-IE" sz="1600" dirty="0"/>
              <a:t>University of West London: LCM Publications. </a:t>
            </a:r>
          </a:p>
          <a:p>
            <a:pPr>
              <a:lnSpc>
                <a:spcPct val="150000"/>
              </a:lnSpc>
            </a:pPr>
            <a:r>
              <a:rPr lang="en-IE" sz="1600" dirty="0"/>
              <a:t>Nelson, R. (2022) </a:t>
            </a:r>
            <a:r>
              <a:rPr lang="en-IE" sz="1600" i="1" dirty="0"/>
              <a:t>Practice as research in the arts (and beyond): principles, processes, contexts, achievements, </a:t>
            </a:r>
            <a:r>
              <a:rPr lang="en-IE" sz="1600" dirty="0"/>
              <a:t>2</a:t>
            </a:r>
            <a:r>
              <a:rPr lang="en-IE" sz="1600" baseline="30000" dirty="0"/>
              <a:t>nd</a:t>
            </a:r>
            <a:r>
              <a:rPr lang="en-IE" sz="1600" dirty="0"/>
              <a:t> Ed., London: Palgrave Macmillan. </a:t>
            </a:r>
          </a:p>
          <a:p>
            <a:pPr>
              <a:lnSpc>
                <a:spcPct val="150000"/>
              </a:lnSpc>
            </a:pPr>
            <a:r>
              <a:rPr lang="en-IE" sz="1600" dirty="0"/>
              <a:t>Ralph, N., Birks, M. and Chapman, Y. (2014) ‘Contextual positioning: Using documents as extant data in grounded theory research’, </a:t>
            </a:r>
            <a:r>
              <a:rPr lang="en-IE" sz="1600" i="1" dirty="0"/>
              <a:t>Sage Open</a:t>
            </a:r>
            <a:r>
              <a:rPr lang="en-IE" sz="1600" dirty="0"/>
              <a:t>, </a:t>
            </a:r>
            <a:r>
              <a:rPr lang="en-IE" sz="1600" i="1" dirty="0"/>
              <a:t>4</a:t>
            </a:r>
            <a:r>
              <a:rPr lang="en-IE" sz="1600" dirty="0"/>
              <a:t>(3), p.2158244014552425. </a:t>
            </a:r>
          </a:p>
          <a:p>
            <a:pPr>
              <a:lnSpc>
                <a:spcPct val="150000"/>
              </a:lnSpc>
            </a:pPr>
            <a:r>
              <a:rPr lang="en-IE" sz="1600" dirty="0"/>
              <a:t>Van Houten, M.M. (2023) ‘Professional tacit knowledge sharing in practice. Agency, boundaries, and commitment’, </a:t>
            </a:r>
            <a:r>
              <a:rPr lang="en-IE" sz="1600" i="1" dirty="0"/>
              <a:t>Journal of Workplace Learning</a:t>
            </a:r>
            <a:r>
              <a:rPr lang="en-IE" sz="1600" dirty="0"/>
              <a:t>, 35(9), pp. 197–217. Available at: </a:t>
            </a:r>
            <a:r>
              <a:rPr lang="en-IE" sz="1600" u="sng" dirty="0">
                <a:hlinkClick r:id="rId4"/>
              </a:rPr>
              <a:t>https://doi.org/10.1108/JWL-02-2023-0025</a:t>
            </a:r>
            <a:r>
              <a:rPr lang="en-IE" sz="1600" dirty="0"/>
              <a:t>.</a:t>
            </a:r>
          </a:p>
          <a:p>
            <a:pPr>
              <a:lnSpc>
                <a:spcPct val="150000"/>
              </a:lnSpc>
            </a:pPr>
            <a:r>
              <a:rPr lang="en-IE" sz="1600" dirty="0"/>
              <a:t>Von </a:t>
            </a:r>
            <a:r>
              <a:rPr lang="en-IE" sz="1600" dirty="0" err="1"/>
              <a:t>Germeten</a:t>
            </a:r>
            <a:r>
              <a:rPr lang="en-IE" sz="1600" dirty="0"/>
              <a:t>, G. (2023a) ‘Exploring original cast recordings as “vocal scripts”: navigating “vocal omnivorousness” and learning “the </a:t>
            </a:r>
            <a:r>
              <a:rPr lang="en-IE" sz="1600" dirty="0" err="1"/>
              <a:t>sungs</a:t>
            </a:r>
            <a:r>
              <a:rPr lang="en-IE" sz="1600" dirty="0"/>
              <a:t>” of musical theatre’, </a:t>
            </a:r>
            <a:r>
              <a:rPr lang="en-IE" sz="1600" i="1" dirty="0"/>
              <a:t>Voice and Speech Review</a:t>
            </a:r>
            <a:r>
              <a:rPr lang="en-IE" sz="1600" dirty="0"/>
              <a:t>, 17(1), pp. 66–82. </a:t>
            </a:r>
          </a:p>
          <a:p>
            <a:pPr>
              <a:lnSpc>
                <a:spcPct val="150000"/>
              </a:lnSpc>
            </a:pPr>
            <a:endParaRPr lang="en-IE" sz="1600" dirty="0"/>
          </a:p>
        </p:txBody>
      </p:sp>
    </p:spTree>
    <p:extLst>
      <p:ext uri="{BB962C8B-B14F-4D97-AF65-F5344CB8AC3E}">
        <p14:creationId xmlns:p14="http://schemas.microsoft.com/office/powerpoint/2010/main" val="13889892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6097</TotalTime>
  <Words>6165</Words>
  <Application>Microsoft Macintosh PowerPoint</Application>
  <PresentationFormat>Widescreen</PresentationFormat>
  <Paragraphs>752</Paragraphs>
  <Slides>55</Slides>
  <Notes>4</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.AppleSystemUIFont</vt:lpstr>
      <vt:lpstr>Aptos</vt:lpstr>
      <vt:lpstr>Arial</vt:lpstr>
      <vt:lpstr>Gill Sans MT</vt:lpstr>
      <vt:lpstr>Symbol</vt:lpstr>
      <vt:lpstr>Times New Roman</vt:lpstr>
      <vt:lpstr>Wingdings</vt:lpstr>
      <vt:lpstr>Parcel</vt:lpstr>
      <vt:lpstr>What’s the Score?  A grounded theory exploration of riffing in musical theatre </vt:lpstr>
      <vt:lpstr>SPARK – What drew ME in? </vt:lpstr>
      <vt:lpstr>CONTEXT: What’s AT STAKE IN Voice pedagogy practice </vt:lpstr>
      <vt:lpstr>AIMS: WHAT I TRIED TO UNDERSTAND </vt:lpstr>
      <vt:lpstr>METHODOLOGY &amp; METHODS</vt:lpstr>
      <vt:lpstr>CONSTRUCTIVIST GROUNDED THEORY </vt:lpstr>
      <vt:lpstr>CONSTRUCTIVIST GROUNDED THEORY </vt:lpstr>
      <vt:lpstr>Grounded theory </vt:lpstr>
      <vt:lpstr>DOCUMENT ANALYSIS </vt:lpstr>
      <vt:lpstr>DOCUMENT ANALYSIS </vt:lpstr>
      <vt:lpstr>PowerPoint Presentation</vt:lpstr>
      <vt:lpstr>PowerPoint Presentation</vt:lpstr>
      <vt:lpstr>QUESTIONNAIRES </vt:lpstr>
      <vt:lpstr>QUESTIONNAIRES </vt:lpstr>
      <vt:lpstr>FINDINGS &amp; DISCUSSION </vt:lpstr>
      <vt:lpstr>MY GROUNDED THEORY </vt:lpstr>
      <vt:lpstr>MY GROUNDED THEORY </vt:lpstr>
      <vt:lpstr>MEMO WRITING </vt:lpstr>
      <vt:lpstr>PowerPoint Presentation</vt:lpstr>
      <vt:lpstr>SCOREs WITH NOTATED MELISMAS/ RIFFS </vt:lpstr>
      <vt:lpstr>WAITRESS – WHAT BAKING CAN DO </vt:lpstr>
      <vt:lpstr>WORLD BURN – MEAN GIRLS </vt:lpstr>
      <vt:lpstr>HELPLESS- HAMILTON </vt:lpstr>
      <vt:lpstr>PowerPoint Presentation</vt:lpstr>
      <vt:lpstr>COLORED WOMAN</vt:lpstr>
      <vt:lpstr>SCOREs WITH Performance DIRECTIONS for ad lib / riff</vt:lpstr>
      <vt:lpstr>WHAT ARE THE DIFFERENCES, if any, in how you would interpret each of the following score markings </vt:lpstr>
      <vt:lpstr>ON THE RIGHT TRACK - PIPPIN</vt:lpstr>
      <vt:lpstr>New Money – The Great Gatsby </vt:lpstr>
      <vt:lpstr>ONE LAST TIME - HAMILTON </vt:lpstr>
      <vt:lpstr>PowerPoint Presentation</vt:lpstr>
      <vt:lpstr>PowerPoint Presentation</vt:lpstr>
      <vt:lpstr>CANDY STORE – HEATHERS </vt:lpstr>
      <vt:lpstr>PIRAGUA - IN THE HEIGHTS </vt:lpstr>
      <vt:lpstr>Performer’s RIFFS getting added to the  score</vt:lpstr>
      <vt:lpstr>PowerPoint Presentation</vt:lpstr>
      <vt:lpstr>PowerPoint Presentation</vt:lpstr>
      <vt:lpstr>CAST RECORDINGS FEATURING RIFFS THAT ARE NOT INDICATED IN THE SCORE</vt:lpstr>
      <vt:lpstr>Lost in the wilderness – children of eden </vt:lpstr>
      <vt:lpstr>MOVING TOO FAST - THE LAST 5 YEARS </vt:lpstr>
      <vt:lpstr>A joyful noise – bat boy the musical</vt:lpstr>
      <vt:lpstr>PowerPoint Presentation</vt:lpstr>
      <vt:lpstr>PowerPoint Presentation</vt:lpstr>
      <vt:lpstr>COMPARISONS BETWEEN CONDUCTOR SCORES AND PUBLISHED MATERIAL</vt:lpstr>
      <vt:lpstr>Someone gets hurt – mean girls </vt:lpstr>
      <vt:lpstr>AND I AM TELLING YOU - DREAMGIRLS</vt:lpstr>
      <vt:lpstr>PowerPoint Presentation</vt:lpstr>
      <vt:lpstr>DEFINITIONS </vt:lpstr>
      <vt:lpstr>CONCLUSIONS &amp; RECOMMENDATIONS  </vt:lpstr>
      <vt:lpstr>MY GROUNDED THEORY </vt:lpstr>
      <vt:lpstr>MY GROUNDED THEORY </vt:lpstr>
      <vt:lpstr>MY GROUNDED THEORY </vt:lpstr>
      <vt:lpstr>REFLECTIVE EXAMINATION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staff Sinead Rodger</dc:creator>
  <cp:lastModifiedBy>staff Sinead Rodger</cp:lastModifiedBy>
  <cp:revision>59</cp:revision>
  <dcterms:created xsi:type="dcterms:W3CDTF">2026-03-04T12:32:01Z</dcterms:created>
  <dcterms:modified xsi:type="dcterms:W3CDTF">2026-03-08T18:09:28Z</dcterms:modified>
</cp:coreProperties>
</file>