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15119350" cy="21255038"/>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DBE2"/>
    <a:srgbClr val="FFFFCC"/>
    <a:srgbClr val="99FFCC"/>
    <a:srgbClr val="66FFFF"/>
    <a:srgbClr val="00FF00"/>
    <a:srgbClr val="FF99CC"/>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278" autoAdjust="0"/>
  </p:normalViewPr>
  <p:slideViewPr>
    <p:cSldViewPr snapToGrid="0">
      <p:cViewPr>
        <p:scale>
          <a:sx n="44" d="100"/>
          <a:sy n="44" d="100"/>
        </p:scale>
        <p:origin x="309" y="-12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3478546"/>
            <a:ext cx="12851448" cy="7399902"/>
          </a:xfrm>
        </p:spPr>
        <p:txBody>
          <a:bodyPr anchor="b"/>
          <a:lstStyle>
            <a:lvl1pPr algn="ctr">
              <a:defRPr sz="9921"/>
            </a:lvl1pPr>
          </a:lstStyle>
          <a:p>
            <a:r>
              <a:rPr lang="en-US"/>
              <a:t>Click to edit Master title style</a:t>
            </a:r>
            <a:endParaRPr lang="en-US" dirty="0"/>
          </a:p>
        </p:txBody>
      </p:sp>
      <p:sp>
        <p:nvSpPr>
          <p:cNvPr id="3" name="Subtitle 2"/>
          <p:cNvSpPr>
            <a:spLocks noGrp="1"/>
          </p:cNvSpPr>
          <p:nvPr>
            <p:ph type="subTitle" idx="1"/>
          </p:nvPr>
        </p:nvSpPr>
        <p:spPr>
          <a:xfrm>
            <a:off x="1889919" y="11163817"/>
            <a:ext cx="11339513" cy="5131712"/>
          </a:xfrm>
        </p:spPr>
        <p:txBody>
          <a:bodyPr/>
          <a:lstStyle>
            <a:lvl1pPr marL="0" indent="0" algn="ctr">
              <a:buNone/>
              <a:defRPr sz="3968"/>
            </a:lvl1pPr>
            <a:lvl2pPr marL="755980" indent="0" algn="ctr">
              <a:buNone/>
              <a:defRPr sz="3307"/>
            </a:lvl2pPr>
            <a:lvl3pPr marL="1511960" indent="0" algn="ctr">
              <a:buNone/>
              <a:defRPr sz="2976"/>
            </a:lvl3pPr>
            <a:lvl4pPr marL="2267941" indent="0" algn="ctr">
              <a:buNone/>
              <a:defRPr sz="2646"/>
            </a:lvl4pPr>
            <a:lvl5pPr marL="3023921" indent="0" algn="ctr">
              <a:buNone/>
              <a:defRPr sz="2646"/>
            </a:lvl5pPr>
            <a:lvl6pPr marL="3779901" indent="0" algn="ctr">
              <a:buNone/>
              <a:defRPr sz="2646"/>
            </a:lvl6pPr>
            <a:lvl7pPr marL="4535881" indent="0" algn="ctr">
              <a:buNone/>
              <a:defRPr sz="2646"/>
            </a:lvl7pPr>
            <a:lvl8pPr marL="5291861" indent="0" algn="ctr">
              <a:buNone/>
              <a:defRPr sz="2646"/>
            </a:lvl8pPr>
            <a:lvl9pPr marL="6047842" indent="0" algn="ctr">
              <a:buNone/>
              <a:defRPr sz="264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66B152-E785-467D-930F-E3855431D5AF}"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3864237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66B152-E785-467D-930F-E3855431D5AF}"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1209585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5299005"/>
            <a:ext cx="13040439" cy="8841504"/>
          </a:xfrm>
        </p:spPr>
        <p:txBody>
          <a:bodyPr anchor="b"/>
          <a:lstStyle>
            <a:lvl1pPr>
              <a:defRPr sz="9921"/>
            </a:lvl1pPr>
          </a:lstStyle>
          <a:p>
            <a:r>
              <a:rPr lang="en-US"/>
              <a:t>Click to edit Master title style</a:t>
            </a:r>
            <a:endParaRPr lang="en-US" dirty="0"/>
          </a:p>
        </p:txBody>
      </p:sp>
      <p:sp>
        <p:nvSpPr>
          <p:cNvPr id="3" name="Text Placeholder 2"/>
          <p:cNvSpPr>
            <a:spLocks noGrp="1"/>
          </p:cNvSpPr>
          <p:nvPr>
            <p:ph type="body" idx="1"/>
          </p:nvPr>
        </p:nvSpPr>
        <p:spPr>
          <a:xfrm>
            <a:off x="1031582" y="14224153"/>
            <a:ext cx="13040439" cy="4649538"/>
          </a:xfrm>
        </p:spPr>
        <p:txBody>
          <a:bodyPr/>
          <a:lstStyle>
            <a:lvl1pPr marL="0" indent="0">
              <a:buNone/>
              <a:defRPr sz="3968">
                <a:solidFill>
                  <a:schemeClr val="tx1"/>
                </a:solidFill>
              </a:defRPr>
            </a:lvl1pPr>
            <a:lvl2pPr marL="755980" indent="0">
              <a:buNone/>
              <a:defRPr sz="3307">
                <a:solidFill>
                  <a:schemeClr val="tx1">
                    <a:tint val="75000"/>
                  </a:schemeClr>
                </a:solidFill>
              </a:defRPr>
            </a:lvl2pPr>
            <a:lvl3pPr marL="1511960" indent="0">
              <a:buNone/>
              <a:defRPr sz="2976">
                <a:solidFill>
                  <a:schemeClr val="tx1">
                    <a:tint val="75000"/>
                  </a:schemeClr>
                </a:solidFill>
              </a:defRPr>
            </a:lvl3pPr>
            <a:lvl4pPr marL="2267941" indent="0">
              <a:buNone/>
              <a:defRPr sz="2646">
                <a:solidFill>
                  <a:schemeClr val="tx1">
                    <a:tint val="75000"/>
                  </a:schemeClr>
                </a:solidFill>
              </a:defRPr>
            </a:lvl4pPr>
            <a:lvl5pPr marL="3023921" indent="0">
              <a:buNone/>
              <a:defRPr sz="2646">
                <a:solidFill>
                  <a:schemeClr val="tx1">
                    <a:tint val="75000"/>
                  </a:schemeClr>
                </a:solidFill>
              </a:defRPr>
            </a:lvl5pPr>
            <a:lvl6pPr marL="3779901" indent="0">
              <a:buNone/>
              <a:defRPr sz="2646">
                <a:solidFill>
                  <a:schemeClr val="tx1">
                    <a:tint val="75000"/>
                  </a:schemeClr>
                </a:solidFill>
              </a:defRPr>
            </a:lvl6pPr>
            <a:lvl7pPr marL="4535881" indent="0">
              <a:buNone/>
              <a:defRPr sz="2646">
                <a:solidFill>
                  <a:schemeClr val="tx1">
                    <a:tint val="75000"/>
                  </a:schemeClr>
                </a:solidFill>
              </a:defRPr>
            </a:lvl7pPr>
            <a:lvl8pPr marL="5291861" indent="0">
              <a:buNone/>
              <a:defRPr sz="2646">
                <a:solidFill>
                  <a:schemeClr val="tx1">
                    <a:tint val="75000"/>
                  </a:schemeClr>
                </a:solidFill>
              </a:defRPr>
            </a:lvl8pPr>
            <a:lvl9pPr marL="6047842" indent="0">
              <a:buNone/>
              <a:defRPr sz="264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66B152-E785-467D-930F-E3855431D5AF}"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1189736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5658170"/>
            <a:ext cx="6425724" cy="1348612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5658170"/>
            <a:ext cx="6425724" cy="1348612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66B152-E785-467D-930F-E3855431D5AF}" type="datetimeFigureOut">
              <a:rPr lang="en-GB" smtClean="0"/>
              <a:t>11/04/2025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283863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131639"/>
            <a:ext cx="13040439" cy="410832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5210438"/>
            <a:ext cx="6396193" cy="2553555"/>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Edit Master text styles</a:t>
            </a:r>
          </a:p>
        </p:txBody>
      </p:sp>
      <p:sp>
        <p:nvSpPr>
          <p:cNvPr id="4" name="Content Placeholder 3"/>
          <p:cNvSpPr>
            <a:spLocks noGrp="1"/>
          </p:cNvSpPr>
          <p:nvPr>
            <p:ph sz="half" idx="2"/>
          </p:nvPr>
        </p:nvSpPr>
        <p:spPr>
          <a:xfrm>
            <a:off x="1041426" y="7763993"/>
            <a:ext cx="6396193" cy="114196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5210438"/>
            <a:ext cx="6427693" cy="2553555"/>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Edit Master text styles</a:t>
            </a:r>
          </a:p>
        </p:txBody>
      </p:sp>
      <p:sp>
        <p:nvSpPr>
          <p:cNvPr id="6" name="Content Placeholder 5"/>
          <p:cNvSpPr>
            <a:spLocks noGrp="1"/>
          </p:cNvSpPr>
          <p:nvPr>
            <p:ph sz="quarter" idx="4"/>
          </p:nvPr>
        </p:nvSpPr>
        <p:spPr>
          <a:xfrm>
            <a:off x="7654172" y="7763993"/>
            <a:ext cx="6427693" cy="114196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66B152-E785-467D-930F-E3855431D5AF}" type="datetimeFigureOut">
              <a:rPr lang="en-GB" smtClean="0"/>
              <a:t>11/04/2025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2565744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66B152-E785-467D-930F-E3855431D5AF}" type="datetimeFigureOut">
              <a:rPr lang="en-GB" smtClean="0"/>
              <a:t>11/04/2025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1799649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66B152-E785-467D-930F-E3855431D5AF}" type="datetimeFigureOut">
              <a:rPr lang="en-GB" smtClean="0"/>
              <a:t>11/04/2025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1348260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7002"/>
            <a:ext cx="4876384" cy="4959509"/>
          </a:xfrm>
        </p:spPr>
        <p:txBody>
          <a:bodyPr anchor="b"/>
          <a:lstStyle>
            <a:lvl1pPr>
              <a:defRPr sz="5291"/>
            </a:lvl1pPr>
          </a:lstStyle>
          <a:p>
            <a:r>
              <a:rPr lang="en-US"/>
              <a:t>Click to edit Master title style</a:t>
            </a:r>
            <a:endParaRPr lang="en-US" dirty="0"/>
          </a:p>
        </p:txBody>
      </p:sp>
      <p:sp>
        <p:nvSpPr>
          <p:cNvPr id="3" name="Content Placeholder 2"/>
          <p:cNvSpPr>
            <a:spLocks noGrp="1"/>
          </p:cNvSpPr>
          <p:nvPr>
            <p:ph idx="1"/>
          </p:nvPr>
        </p:nvSpPr>
        <p:spPr>
          <a:xfrm>
            <a:off x="6427693" y="3060337"/>
            <a:ext cx="7654171" cy="15104853"/>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6376511"/>
            <a:ext cx="4876384" cy="11813276"/>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Edit Master text styles</a:t>
            </a:r>
          </a:p>
        </p:txBody>
      </p:sp>
      <p:sp>
        <p:nvSpPr>
          <p:cNvPr id="5" name="Date Placeholder 4"/>
          <p:cNvSpPr>
            <a:spLocks noGrp="1"/>
          </p:cNvSpPr>
          <p:nvPr>
            <p:ph type="dt" sz="half" idx="10"/>
          </p:nvPr>
        </p:nvSpPr>
        <p:spPr/>
        <p:txBody>
          <a:bodyPr/>
          <a:lstStyle/>
          <a:p>
            <a:fld id="{4F66B152-E785-467D-930F-E3855431D5AF}" type="datetimeFigureOut">
              <a:rPr lang="en-GB" smtClean="0"/>
              <a:t>11/04/2025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3993303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7002"/>
            <a:ext cx="4876384" cy="4959509"/>
          </a:xfrm>
        </p:spPr>
        <p:txBody>
          <a:bodyPr anchor="b"/>
          <a:lstStyle>
            <a:lvl1pPr>
              <a:defRPr sz="5291"/>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3060337"/>
            <a:ext cx="7654171" cy="15104853"/>
          </a:xfrm>
        </p:spPr>
        <p:txBody>
          <a:bodyPr anchor="t"/>
          <a:lstStyle>
            <a:lvl1pPr marL="0" indent="0">
              <a:buNone/>
              <a:defRPr sz="5291"/>
            </a:lvl1pPr>
            <a:lvl2pPr marL="755980" indent="0">
              <a:buNone/>
              <a:defRPr sz="4630"/>
            </a:lvl2pPr>
            <a:lvl3pPr marL="1511960" indent="0">
              <a:buNone/>
              <a:defRPr sz="3968"/>
            </a:lvl3pPr>
            <a:lvl4pPr marL="2267941" indent="0">
              <a:buNone/>
              <a:defRPr sz="3307"/>
            </a:lvl4pPr>
            <a:lvl5pPr marL="3023921" indent="0">
              <a:buNone/>
              <a:defRPr sz="3307"/>
            </a:lvl5pPr>
            <a:lvl6pPr marL="3779901" indent="0">
              <a:buNone/>
              <a:defRPr sz="3307"/>
            </a:lvl6pPr>
            <a:lvl7pPr marL="4535881" indent="0">
              <a:buNone/>
              <a:defRPr sz="3307"/>
            </a:lvl7pPr>
            <a:lvl8pPr marL="5291861" indent="0">
              <a:buNone/>
              <a:defRPr sz="3307"/>
            </a:lvl8pPr>
            <a:lvl9pPr marL="6047842" indent="0">
              <a:buNone/>
              <a:defRPr sz="3307"/>
            </a:lvl9pPr>
          </a:lstStyle>
          <a:p>
            <a:r>
              <a:rPr lang="en-US"/>
              <a:t>Click icon to add picture</a:t>
            </a:r>
            <a:endParaRPr lang="en-US" dirty="0"/>
          </a:p>
        </p:txBody>
      </p:sp>
      <p:sp>
        <p:nvSpPr>
          <p:cNvPr id="4" name="Text Placeholder 3"/>
          <p:cNvSpPr>
            <a:spLocks noGrp="1"/>
          </p:cNvSpPr>
          <p:nvPr>
            <p:ph type="body" sz="half" idx="2"/>
          </p:nvPr>
        </p:nvSpPr>
        <p:spPr>
          <a:xfrm>
            <a:off x="1041425" y="6376511"/>
            <a:ext cx="4876384" cy="11813276"/>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Edit Master text styles</a:t>
            </a:r>
          </a:p>
        </p:txBody>
      </p:sp>
      <p:sp>
        <p:nvSpPr>
          <p:cNvPr id="5" name="Date Placeholder 4"/>
          <p:cNvSpPr>
            <a:spLocks noGrp="1"/>
          </p:cNvSpPr>
          <p:nvPr>
            <p:ph type="dt" sz="half" idx="10"/>
          </p:nvPr>
        </p:nvSpPr>
        <p:spPr/>
        <p:txBody>
          <a:bodyPr/>
          <a:lstStyle/>
          <a:p>
            <a:fld id="{4F66B152-E785-467D-930F-E3855431D5AF}" type="datetimeFigureOut">
              <a:rPr lang="en-GB" smtClean="0"/>
              <a:t>11/04/2025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1867024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66B152-E785-467D-930F-E3855431D5AF}"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505919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1131634"/>
            <a:ext cx="3260110" cy="180126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1131634"/>
            <a:ext cx="9591338" cy="180126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66B152-E785-467D-930F-E3855431D5AF}"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187CBD-4045-4A50-8BBA-8C43876CB597}" type="slidenum">
              <a:rPr lang="en-GB" smtClean="0"/>
              <a:t>‹#›</a:t>
            </a:fld>
            <a:endParaRPr lang="en-GB"/>
          </a:p>
        </p:txBody>
      </p:sp>
    </p:spTree>
    <p:extLst>
      <p:ext uri="{BB962C8B-B14F-4D97-AF65-F5344CB8AC3E}">
        <p14:creationId xmlns:p14="http://schemas.microsoft.com/office/powerpoint/2010/main" val="2258475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1131639"/>
            <a:ext cx="13040439" cy="410832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5658170"/>
            <a:ext cx="13040439" cy="1348612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19700276"/>
            <a:ext cx="3401854" cy="1131634"/>
          </a:xfrm>
          <a:prstGeom prst="rect">
            <a:avLst/>
          </a:prstGeom>
        </p:spPr>
        <p:txBody>
          <a:bodyPr vert="horz" lIns="91440" tIns="45720" rIns="91440" bIns="45720" rtlCol="0" anchor="ctr"/>
          <a:lstStyle>
            <a:lvl1pPr algn="l">
              <a:defRPr sz="1984">
                <a:solidFill>
                  <a:schemeClr val="tx1">
                    <a:tint val="75000"/>
                  </a:schemeClr>
                </a:solidFill>
              </a:defRPr>
            </a:lvl1pPr>
          </a:lstStyle>
          <a:p>
            <a:fld id="{4F66B152-E785-467D-930F-E3855431D5AF}" type="datetimeFigureOut">
              <a:rPr lang="en-GB" smtClean="0"/>
              <a:t>11/04/2025</a:t>
            </a:fld>
            <a:endParaRPr lang="en-GB"/>
          </a:p>
        </p:txBody>
      </p:sp>
      <p:sp>
        <p:nvSpPr>
          <p:cNvPr id="5" name="Footer Placeholder 4"/>
          <p:cNvSpPr>
            <a:spLocks noGrp="1"/>
          </p:cNvSpPr>
          <p:nvPr>
            <p:ph type="ftr" sz="quarter" idx="3"/>
          </p:nvPr>
        </p:nvSpPr>
        <p:spPr>
          <a:xfrm>
            <a:off x="5008285" y="19700276"/>
            <a:ext cx="5102781" cy="1131634"/>
          </a:xfrm>
          <a:prstGeom prst="rect">
            <a:avLst/>
          </a:prstGeom>
        </p:spPr>
        <p:txBody>
          <a:bodyPr vert="horz" lIns="91440" tIns="45720" rIns="91440" bIns="45720" rtlCol="0" anchor="ctr"/>
          <a:lstStyle>
            <a:lvl1pPr algn="ctr">
              <a:defRPr sz="1984">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678041" y="19700276"/>
            <a:ext cx="3401854" cy="1131634"/>
          </a:xfrm>
          <a:prstGeom prst="rect">
            <a:avLst/>
          </a:prstGeom>
        </p:spPr>
        <p:txBody>
          <a:bodyPr vert="horz" lIns="91440" tIns="45720" rIns="91440" bIns="45720" rtlCol="0" anchor="ctr"/>
          <a:lstStyle>
            <a:lvl1pPr algn="r">
              <a:defRPr sz="1984">
                <a:solidFill>
                  <a:schemeClr val="tx1">
                    <a:tint val="75000"/>
                  </a:schemeClr>
                </a:solidFill>
              </a:defRPr>
            </a:lvl1pPr>
          </a:lstStyle>
          <a:p>
            <a:fld id="{B9187CBD-4045-4A50-8BBA-8C43876CB597}" type="slidenum">
              <a:rPr lang="en-GB" smtClean="0"/>
              <a:t>‹#›</a:t>
            </a:fld>
            <a:endParaRPr lang="en-GB"/>
          </a:p>
        </p:txBody>
      </p:sp>
    </p:spTree>
    <p:extLst>
      <p:ext uri="{BB962C8B-B14F-4D97-AF65-F5344CB8AC3E}">
        <p14:creationId xmlns:p14="http://schemas.microsoft.com/office/powerpoint/2010/main" val="84056317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511960" rtl="0" eaLnBrk="1" latinLnBrk="0" hangingPunct="1">
        <a:lnSpc>
          <a:spcPct val="90000"/>
        </a:lnSpc>
        <a:spcBef>
          <a:spcPct val="0"/>
        </a:spcBef>
        <a:buNone/>
        <a:defRPr sz="7275" kern="1200">
          <a:solidFill>
            <a:schemeClr val="tx1"/>
          </a:solidFill>
          <a:latin typeface="+mj-lt"/>
          <a:ea typeface="+mj-ea"/>
          <a:cs typeface="+mj-cs"/>
        </a:defRPr>
      </a:lvl1pPr>
    </p:titleStyle>
    <p:bodyStyle>
      <a:lvl1pPr marL="377990" indent="-377990" algn="l" defTabSz="1511960" rtl="0" eaLnBrk="1" latinLnBrk="0" hangingPunct="1">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marL="1133970" indent="-377990" algn="l" defTabSz="1511960" rtl="0" eaLnBrk="1" latinLnBrk="0" hangingPunct="1">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marL="1889951" indent="-377990" algn="l" defTabSz="1511960" rtl="0" eaLnBrk="1" latinLnBrk="0" hangingPunct="1">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marL="264593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marL="340191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marL="415789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marL="491387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marL="566985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marL="642583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marL="0" algn="l" defTabSz="1511960" rtl="0" eaLnBrk="1" latinLnBrk="0" hangingPunct="1">
        <a:defRPr sz="2976" kern="1200">
          <a:solidFill>
            <a:schemeClr val="tx1"/>
          </a:solidFill>
          <a:latin typeface="+mn-lt"/>
          <a:ea typeface="+mn-ea"/>
          <a:cs typeface="+mn-cs"/>
        </a:defRPr>
      </a:lvl1pPr>
      <a:lvl2pPr marL="755980" algn="l" defTabSz="1511960" rtl="0" eaLnBrk="1" latinLnBrk="0" hangingPunct="1">
        <a:defRPr sz="2976" kern="1200">
          <a:solidFill>
            <a:schemeClr val="tx1"/>
          </a:solidFill>
          <a:latin typeface="+mn-lt"/>
          <a:ea typeface="+mn-ea"/>
          <a:cs typeface="+mn-cs"/>
        </a:defRPr>
      </a:lvl2pPr>
      <a:lvl3pPr marL="1511960" algn="l" defTabSz="1511960" rtl="0" eaLnBrk="1" latinLnBrk="0" hangingPunct="1">
        <a:defRPr sz="2976" kern="1200">
          <a:solidFill>
            <a:schemeClr val="tx1"/>
          </a:solidFill>
          <a:latin typeface="+mn-lt"/>
          <a:ea typeface="+mn-ea"/>
          <a:cs typeface="+mn-cs"/>
        </a:defRPr>
      </a:lvl3pPr>
      <a:lvl4pPr marL="2267941" algn="l" defTabSz="1511960" rtl="0" eaLnBrk="1" latinLnBrk="0" hangingPunct="1">
        <a:defRPr sz="2976" kern="1200">
          <a:solidFill>
            <a:schemeClr val="tx1"/>
          </a:solidFill>
          <a:latin typeface="+mn-lt"/>
          <a:ea typeface="+mn-ea"/>
          <a:cs typeface="+mn-cs"/>
        </a:defRPr>
      </a:lvl4pPr>
      <a:lvl5pPr marL="3023921" algn="l" defTabSz="1511960" rtl="0" eaLnBrk="1" latinLnBrk="0" hangingPunct="1">
        <a:defRPr sz="2976" kern="1200">
          <a:solidFill>
            <a:schemeClr val="tx1"/>
          </a:solidFill>
          <a:latin typeface="+mn-lt"/>
          <a:ea typeface="+mn-ea"/>
          <a:cs typeface="+mn-cs"/>
        </a:defRPr>
      </a:lvl5pPr>
      <a:lvl6pPr marL="3779901" algn="l" defTabSz="1511960" rtl="0" eaLnBrk="1" latinLnBrk="0" hangingPunct="1">
        <a:defRPr sz="2976" kern="1200">
          <a:solidFill>
            <a:schemeClr val="tx1"/>
          </a:solidFill>
          <a:latin typeface="+mn-lt"/>
          <a:ea typeface="+mn-ea"/>
          <a:cs typeface="+mn-cs"/>
        </a:defRPr>
      </a:lvl6pPr>
      <a:lvl7pPr marL="4535881" algn="l" defTabSz="1511960" rtl="0" eaLnBrk="1" latinLnBrk="0" hangingPunct="1">
        <a:defRPr sz="2976" kern="1200">
          <a:solidFill>
            <a:schemeClr val="tx1"/>
          </a:solidFill>
          <a:latin typeface="+mn-lt"/>
          <a:ea typeface="+mn-ea"/>
          <a:cs typeface="+mn-cs"/>
        </a:defRPr>
      </a:lvl7pPr>
      <a:lvl8pPr marL="5291861" algn="l" defTabSz="1511960" rtl="0" eaLnBrk="1" latinLnBrk="0" hangingPunct="1">
        <a:defRPr sz="2976" kern="1200">
          <a:solidFill>
            <a:schemeClr val="tx1"/>
          </a:solidFill>
          <a:latin typeface="+mn-lt"/>
          <a:ea typeface="+mn-ea"/>
          <a:cs typeface="+mn-cs"/>
        </a:defRPr>
      </a:lvl8pPr>
      <a:lvl9pPr marL="6047842" algn="l" defTabSz="1511960" rtl="0" eaLnBrk="1" latinLnBrk="0" hangingPunct="1">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5119350" cy="829394"/>
          </a:xfrm>
          <a:prstGeom prst="rect">
            <a:avLst/>
          </a:prstGeom>
          <a:solidFill>
            <a:schemeClr val="accent4">
              <a:lumMod val="40000"/>
              <a:lumOff val="60000"/>
            </a:schemeClr>
          </a:solidFill>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lnSpc>
                <a:spcPct val="107000"/>
              </a:lnSpc>
              <a:spcAft>
                <a:spcPts val="800"/>
              </a:spcAft>
            </a:pPr>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HOW TO CREATE A CHART IN A WORD </a:t>
            </a:r>
            <a:r>
              <a:rPr lang="en-US" sz="4800" b="1" dirty="0">
                <a:effectLst/>
                <a:latin typeface="Times New Roman" panose="02020603050405020304" pitchFamily="18" charset="0"/>
                <a:ea typeface="Calibri" panose="020F0502020204030204" pitchFamily="34" charset="0"/>
                <a:cs typeface="Times New Roman" panose="02020603050405020304" pitchFamily="18" charset="0"/>
              </a:rPr>
              <a:t>DOCUMENT</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786" y="923272"/>
            <a:ext cx="4648199" cy="2862322"/>
          </a:xfrm>
          <a:prstGeom prst="rect">
            <a:avLst/>
          </a:prstGeom>
          <a:solidFill>
            <a:schemeClr val="accent4">
              <a:lumMod val="60000"/>
              <a:lumOff val="40000"/>
            </a:schemeClr>
          </a:solidFill>
        </p:spPr>
        <p:txBody>
          <a:bodyPr wrap="square">
            <a:spAutoFit/>
          </a:bodyPr>
          <a:lstStyle/>
          <a:p>
            <a:pPr algn="just"/>
            <a:r>
              <a:rPr lang="en-IN" sz="2000" b="1" dirty="0">
                <a:latin typeface="Times New Roman" panose="02020603050405020304" pitchFamily="18" charset="0"/>
                <a:cs typeface="Times New Roman" panose="02020603050405020304" pitchFamily="18" charset="0"/>
              </a:rPr>
              <a:t>Introduction</a:t>
            </a:r>
            <a:endParaRPr lang="en-IN" sz="2000" dirty="0">
              <a:latin typeface="Times New Roman" panose="02020603050405020304" pitchFamily="18" charset="0"/>
              <a:cs typeface="Times New Roman" panose="02020603050405020304" pitchFamily="18" charset="0"/>
            </a:endParaRPr>
          </a:p>
          <a:p>
            <a:pPr algn="just"/>
            <a:r>
              <a:rPr lang="en-IN" sz="2000" dirty="0">
                <a:latin typeface="Times New Roman" panose="02020603050405020304" pitchFamily="18" charset="0"/>
                <a:cs typeface="Times New Roman" panose="02020603050405020304" pitchFamily="18" charset="0"/>
              </a:rPr>
              <a:t>A graph or chart represents the connectivity among the variables through the following organized manner. In the case of comparing the number of people who prefer green vs white colour, it is required to use a chart for comparison view. The key steps of creating a chart in the Word document are described in the poster. </a:t>
            </a:r>
          </a:p>
        </p:txBody>
      </p:sp>
      <p:sp>
        <p:nvSpPr>
          <p:cNvPr id="6" name="TextBox 5"/>
          <p:cNvSpPr txBox="1"/>
          <p:nvPr/>
        </p:nvSpPr>
        <p:spPr>
          <a:xfrm>
            <a:off x="4647413" y="923330"/>
            <a:ext cx="5372887" cy="3231654"/>
          </a:xfrm>
          <a:prstGeom prst="rect">
            <a:avLst/>
          </a:prstGeom>
          <a:solidFill>
            <a:schemeClr val="accent1">
              <a:lumMod val="20000"/>
              <a:lumOff val="80000"/>
            </a:schemeClr>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just"/>
            <a:r>
              <a:rPr lang="en-IN" sz="2400" b="1" dirty="0">
                <a:latin typeface="Times New Roman" panose="02020603050405020304" pitchFamily="18" charset="0"/>
                <a:cs typeface="Times New Roman" panose="02020603050405020304" pitchFamily="18" charset="0"/>
              </a:rPr>
              <a:t>Step 4: Enter the data</a:t>
            </a:r>
            <a:endParaRPr lang="en-IN" sz="2400" dirty="0">
              <a:latin typeface="Times New Roman" panose="02020603050405020304" pitchFamily="18" charset="0"/>
              <a:cs typeface="Times New Roman" panose="02020603050405020304" pitchFamily="18" charset="0"/>
            </a:endParaRPr>
          </a:p>
          <a:p>
            <a:pPr algn="just"/>
            <a:r>
              <a:rPr lang="en-IN" sz="2000" dirty="0">
                <a:latin typeface="Times New Roman" panose="02020603050405020304" pitchFamily="18" charset="0"/>
                <a:cs typeface="Times New Roman" panose="02020603050405020304" pitchFamily="18" charset="0"/>
              </a:rPr>
              <a:t>After the selection of the chart type, it  would create an excel automatically in Word, here you can put the data for developing the chart. Moreover, the Excel sheet would allow users to enter data (Farahani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2023). Here you can modify the data like the number of columns and rows are required. After entering data, It needs to close the Excel sheet where the chart would update the data. </a:t>
            </a:r>
          </a:p>
        </p:txBody>
      </p:sp>
      <p:sp>
        <p:nvSpPr>
          <p:cNvPr id="8" name="TextBox 7"/>
          <p:cNvSpPr txBox="1"/>
          <p:nvPr/>
        </p:nvSpPr>
        <p:spPr>
          <a:xfrm>
            <a:off x="0" y="18482902"/>
            <a:ext cx="15119350" cy="2616101"/>
          </a:xfrm>
          <a:prstGeom prst="rect">
            <a:avLst/>
          </a:prstGeom>
          <a:solidFill>
            <a:srgbClr val="FFFFCC"/>
          </a:solidFill>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GB"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endPar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IN" sz="2000" dirty="0">
                <a:latin typeface="Times New Roman" panose="02020603050405020304" pitchFamily="18" charset="0"/>
                <a:cs typeface="Times New Roman" panose="02020603050405020304" pitchFamily="18" charset="0"/>
              </a:rPr>
              <a:t>Büyükkıdık, S., 2022. A </a:t>
            </a:r>
            <a:r>
              <a:rPr lang="en-IN" sz="2000" dirty="0" err="1">
                <a:latin typeface="Times New Roman" panose="02020603050405020304" pitchFamily="18" charset="0"/>
                <a:cs typeface="Times New Roman" panose="02020603050405020304" pitchFamily="18" charset="0"/>
              </a:rPr>
              <a:t>bibliometric</a:t>
            </a:r>
            <a:r>
              <a:rPr lang="en-IN" sz="2000" dirty="0">
                <a:latin typeface="Times New Roman" panose="02020603050405020304" pitchFamily="18" charset="0"/>
                <a:cs typeface="Times New Roman" panose="02020603050405020304" pitchFamily="18" charset="0"/>
              </a:rPr>
              <a:t> analysis: A tutorial for the </a:t>
            </a:r>
            <a:r>
              <a:rPr lang="en-IN" sz="2000" dirty="0" err="1">
                <a:latin typeface="Times New Roman" panose="02020603050405020304" pitchFamily="18" charset="0"/>
                <a:cs typeface="Times New Roman" panose="02020603050405020304" pitchFamily="18" charset="0"/>
              </a:rPr>
              <a:t>bibliometrix</a:t>
            </a:r>
            <a:r>
              <a:rPr lang="en-IN" sz="2000" dirty="0">
                <a:latin typeface="Times New Roman" panose="02020603050405020304" pitchFamily="18" charset="0"/>
                <a:cs typeface="Times New Roman" panose="02020603050405020304" pitchFamily="18" charset="0"/>
              </a:rPr>
              <a:t> package in R using IRT literature. </a:t>
            </a:r>
            <a:r>
              <a:rPr lang="en-IN" sz="2000" i="1" dirty="0">
                <a:latin typeface="Times New Roman" panose="02020603050405020304" pitchFamily="18" charset="0"/>
                <a:cs typeface="Times New Roman" panose="02020603050405020304" pitchFamily="18" charset="0"/>
              </a:rPr>
              <a:t>Journal of Measurement and Evaluation in Education and Psychology</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13</a:t>
            </a:r>
            <a:r>
              <a:rPr lang="en-IN" sz="2000" dirty="0">
                <a:latin typeface="Times New Roman" panose="02020603050405020304" pitchFamily="18" charset="0"/>
                <a:cs typeface="Times New Roman" panose="02020603050405020304" pitchFamily="18" charset="0"/>
              </a:rPr>
              <a:t>(3), pp.164-193.</a:t>
            </a:r>
          </a:p>
          <a:p>
            <a:r>
              <a:rPr lang="en-IN" sz="2000" dirty="0" err="1">
                <a:latin typeface="Times New Roman" panose="02020603050405020304" pitchFamily="18" charset="0"/>
                <a:cs typeface="Times New Roman" panose="02020603050405020304" pitchFamily="18" charset="0"/>
              </a:rPr>
              <a:t>Farahani</a:t>
            </a:r>
            <a:r>
              <a:rPr lang="en-IN" sz="2000" dirty="0">
                <a:latin typeface="Times New Roman" panose="02020603050405020304" pitchFamily="18" charset="0"/>
                <a:cs typeface="Times New Roman" panose="02020603050405020304" pitchFamily="18" charset="0"/>
              </a:rPr>
              <a:t>, A.M., </a:t>
            </a:r>
            <a:r>
              <a:rPr lang="en-IN" sz="2000" dirty="0" err="1">
                <a:latin typeface="Times New Roman" panose="02020603050405020304" pitchFamily="18" charset="0"/>
                <a:cs typeface="Times New Roman" panose="02020603050405020304" pitchFamily="18" charset="0"/>
              </a:rPr>
              <a:t>Adibi</a:t>
            </a:r>
            <a:r>
              <a:rPr lang="en-IN" sz="2000" dirty="0">
                <a:latin typeface="Times New Roman" panose="02020603050405020304" pitchFamily="18" charset="0"/>
                <a:cs typeface="Times New Roman" panose="02020603050405020304" pitchFamily="18" charset="0"/>
              </a:rPr>
              <a:t>, P., </a:t>
            </a:r>
            <a:r>
              <a:rPr lang="en-IN" sz="2000" dirty="0" err="1">
                <a:latin typeface="Times New Roman" panose="02020603050405020304" pitchFamily="18" charset="0"/>
                <a:cs typeface="Times New Roman" panose="02020603050405020304" pitchFamily="18" charset="0"/>
              </a:rPr>
              <a:t>Ehsani</a:t>
            </a:r>
            <a:r>
              <a:rPr lang="en-IN" sz="2000" dirty="0">
                <a:latin typeface="Times New Roman" panose="02020603050405020304" pitchFamily="18" charset="0"/>
                <a:cs typeface="Times New Roman" panose="02020603050405020304" pitchFamily="18" charset="0"/>
              </a:rPr>
              <a:t>, M.S., </a:t>
            </a:r>
            <a:r>
              <a:rPr lang="en-IN" sz="2000" dirty="0" err="1">
                <a:latin typeface="Times New Roman" panose="02020603050405020304" pitchFamily="18" charset="0"/>
                <a:cs typeface="Times New Roman" panose="02020603050405020304" pitchFamily="18" charset="0"/>
              </a:rPr>
              <a:t>Hutter</a:t>
            </a:r>
            <a:r>
              <a:rPr lang="en-IN" sz="2000" dirty="0">
                <a:latin typeface="Times New Roman" panose="02020603050405020304" pitchFamily="18" charset="0"/>
                <a:cs typeface="Times New Roman" panose="02020603050405020304" pitchFamily="18" charset="0"/>
              </a:rPr>
              <a:t>, H.P. and </a:t>
            </a:r>
            <a:r>
              <a:rPr lang="en-IN" sz="2000" dirty="0" err="1">
                <a:latin typeface="Times New Roman" panose="02020603050405020304" pitchFamily="18" charset="0"/>
                <a:cs typeface="Times New Roman" panose="02020603050405020304" pitchFamily="18" charset="0"/>
              </a:rPr>
              <a:t>Darvishy</a:t>
            </a:r>
            <a:r>
              <a:rPr lang="en-IN" sz="2000" dirty="0">
                <a:latin typeface="Times New Roman" panose="02020603050405020304" pitchFamily="18" charset="0"/>
                <a:cs typeface="Times New Roman" panose="02020603050405020304" pitchFamily="18" charset="0"/>
              </a:rPr>
              <a:t>, A., 2023. Automatic chart understanding: a review. </a:t>
            </a:r>
            <a:r>
              <a:rPr lang="en-IN" sz="2000" i="1" dirty="0">
                <a:latin typeface="Times New Roman" panose="02020603050405020304" pitchFamily="18" charset="0"/>
                <a:cs typeface="Times New Roman" panose="02020603050405020304" pitchFamily="18" charset="0"/>
              </a:rPr>
              <a:t>IEEE Access</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11</a:t>
            </a:r>
            <a:r>
              <a:rPr lang="en-IN" sz="2000" dirty="0">
                <a:latin typeface="Times New Roman" panose="02020603050405020304" pitchFamily="18" charset="0"/>
                <a:cs typeface="Times New Roman" panose="02020603050405020304" pitchFamily="18" charset="0"/>
              </a:rPr>
              <a:t>, pp.76202-76221.</a:t>
            </a:r>
          </a:p>
          <a:p>
            <a:r>
              <a:rPr lang="en-IN" sz="2000" dirty="0" err="1">
                <a:latin typeface="Times New Roman" panose="02020603050405020304" pitchFamily="18" charset="0"/>
                <a:cs typeface="Times New Roman" panose="02020603050405020304" pitchFamily="18" charset="0"/>
              </a:rPr>
              <a:t>Pinheiro</a:t>
            </a:r>
            <a:r>
              <a:rPr lang="en-IN" sz="2000" dirty="0">
                <a:latin typeface="Times New Roman" panose="02020603050405020304" pitchFamily="18" charset="0"/>
                <a:cs typeface="Times New Roman" panose="02020603050405020304" pitchFamily="18" charset="0"/>
              </a:rPr>
              <a:t>, J. and </a:t>
            </a:r>
            <a:r>
              <a:rPr lang="en-IN" sz="2000" dirty="0" err="1">
                <a:latin typeface="Times New Roman" panose="02020603050405020304" pitchFamily="18" charset="0"/>
                <a:cs typeface="Times New Roman" panose="02020603050405020304" pitchFamily="18" charset="0"/>
              </a:rPr>
              <a:t>Poco</a:t>
            </a:r>
            <a:r>
              <a:rPr lang="en-IN" sz="2000" dirty="0">
                <a:latin typeface="Times New Roman" panose="02020603050405020304" pitchFamily="18" charset="0"/>
                <a:cs typeface="Times New Roman" panose="02020603050405020304" pitchFamily="18" charset="0"/>
              </a:rPr>
              <a:t>, J., 2022. </a:t>
            </a:r>
            <a:r>
              <a:rPr lang="en-IN" sz="2000" dirty="0" err="1">
                <a:latin typeface="Times New Roman" panose="02020603050405020304" pitchFamily="18" charset="0"/>
                <a:cs typeface="Times New Roman" panose="02020603050405020304" pitchFamily="18" charset="0"/>
              </a:rPr>
              <a:t>Charttext</a:t>
            </a:r>
            <a:r>
              <a:rPr lang="en-IN" sz="2000" dirty="0">
                <a:latin typeface="Times New Roman" panose="02020603050405020304" pitchFamily="18" charset="0"/>
                <a:cs typeface="Times New Roman" panose="02020603050405020304" pitchFamily="18" charset="0"/>
              </a:rPr>
              <a:t>: Linking text with charts in documents. </a:t>
            </a:r>
            <a:r>
              <a:rPr lang="en-IN" sz="2000" i="1" dirty="0" err="1">
                <a:latin typeface="Times New Roman" panose="02020603050405020304" pitchFamily="18" charset="0"/>
                <a:cs typeface="Times New Roman" panose="02020603050405020304" pitchFamily="18" charset="0"/>
              </a:rPr>
              <a:t>arXiv</a:t>
            </a:r>
            <a:r>
              <a:rPr lang="en-IN" sz="2000" i="1" dirty="0">
                <a:latin typeface="Times New Roman" panose="02020603050405020304" pitchFamily="18" charset="0"/>
                <a:cs typeface="Times New Roman" panose="02020603050405020304" pitchFamily="18" charset="0"/>
              </a:rPr>
              <a:t> preprint arXiv:2201.05043</a:t>
            </a:r>
            <a:r>
              <a:rPr lang="en-IN" sz="2000" dirty="0">
                <a:latin typeface="Times New Roman" panose="02020603050405020304" pitchFamily="18" charset="0"/>
                <a:cs typeface="Times New Roman" panose="02020603050405020304" pitchFamily="18" charset="0"/>
              </a:rPr>
              <a:t>.</a:t>
            </a:r>
          </a:p>
          <a:p>
            <a:r>
              <a:rPr lang="en-IN" sz="2000" dirty="0">
                <a:latin typeface="Times New Roman" panose="02020603050405020304" pitchFamily="18" charset="0"/>
                <a:cs typeface="Times New Roman" panose="02020603050405020304" pitchFamily="18" charset="0"/>
              </a:rPr>
              <a:t>Rodriguez, P.L. and </a:t>
            </a:r>
            <a:r>
              <a:rPr lang="en-IN" sz="2000" dirty="0" err="1">
                <a:latin typeface="Times New Roman" panose="02020603050405020304" pitchFamily="18" charset="0"/>
                <a:cs typeface="Times New Roman" panose="02020603050405020304" pitchFamily="18" charset="0"/>
              </a:rPr>
              <a:t>Spirling</a:t>
            </a:r>
            <a:r>
              <a:rPr lang="en-IN" sz="2000" dirty="0">
                <a:latin typeface="Times New Roman" panose="02020603050405020304" pitchFamily="18" charset="0"/>
                <a:cs typeface="Times New Roman" panose="02020603050405020304" pitchFamily="18" charset="0"/>
              </a:rPr>
              <a:t>, A., 2022. Word </a:t>
            </a:r>
            <a:r>
              <a:rPr lang="en-IN" sz="2000" dirty="0" err="1">
                <a:latin typeface="Times New Roman" panose="02020603050405020304" pitchFamily="18" charset="0"/>
                <a:cs typeface="Times New Roman" panose="02020603050405020304" pitchFamily="18" charset="0"/>
              </a:rPr>
              <a:t>embeddings</a:t>
            </a:r>
            <a:r>
              <a:rPr lang="en-IN" sz="2000" dirty="0">
                <a:latin typeface="Times New Roman" panose="02020603050405020304" pitchFamily="18" charset="0"/>
                <a:cs typeface="Times New Roman" panose="02020603050405020304" pitchFamily="18" charset="0"/>
              </a:rPr>
              <a:t>: What works, what doesn’t, and how to tell the difference for applied research. </a:t>
            </a:r>
            <a:r>
              <a:rPr lang="en-IN" sz="2000" i="1" dirty="0">
                <a:latin typeface="Times New Roman" panose="02020603050405020304" pitchFamily="18" charset="0"/>
                <a:cs typeface="Times New Roman" panose="02020603050405020304" pitchFamily="18" charset="0"/>
              </a:rPr>
              <a:t>The Journal of Politics</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84</a:t>
            </a:r>
            <a:r>
              <a:rPr lang="en-IN" sz="2000" dirty="0">
                <a:latin typeface="Times New Roman" panose="02020603050405020304" pitchFamily="18" charset="0"/>
                <a:cs typeface="Times New Roman" panose="02020603050405020304" pitchFamily="18" charset="0"/>
              </a:rPr>
              <a:t>(1), pp.101-115.</a:t>
            </a:r>
          </a:p>
        </p:txBody>
      </p:sp>
      <p:sp>
        <p:nvSpPr>
          <p:cNvPr id="9" name="AutoShape 2" descr="Becoming an Education Mental Health Practitioner: A Guide | Huzzl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Becoming an Education Mental Health Practitioner: A Guide | Huzzl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
          <p:cNvSpPr>
            <a:spLocks noChangeArrowheads="1"/>
          </p:cNvSpPr>
          <p:nvPr/>
        </p:nvSpPr>
        <p:spPr bwMode="auto">
          <a:xfrm>
            <a:off x="6473825" y="10905392"/>
            <a:ext cx="15119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4" name="Rectangle 2"/>
          <p:cNvSpPr>
            <a:spLocks noChangeArrowheads="1"/>
          </p:cNvSpPr>
          <p:nvPr/>
        </p:nvSpPr>
        <p:spPr bwMode="auto">
          <a:xfrm>
            <a:off x="9731375" y="10904599"/>
            <a:ext cx="15119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8" name="Rectangle 4"/>
          <p:cNvSpPr>
            <a:spLocks noChangeArrowheads="1"/>
          </p:cNvSpPr>
          <p:nvPr/>
        </p:nvSpPr>
        <p:spPr bwMode="auto">
          <a:xfrm>
            <a:off x="4797425" y="14758036"/>
            <a:ext cx="15119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9" name="Rectangle 18"/>
          <p:cNvSpPr/>
          <p:nvPr/>
        </p:nvSpPr>
        <p:spPr>
          <a:xfrm>
            <a:off x="56149" y="3807610"/>
            <a:ext cx="4516253" cy="3046988"/>
          </a:xfrm>
          <a:prstGeom prst="rect">
            <a:avLst/>
          </a:prstGeom>
          <a:solidFill>
            <a:schemeClr val="accent2">
              <a:lumMod val="40000"/>
              <a:lumOff val="60000"/>
            </a:schemeClr>
          </a:solidFill>
        </p:spPr>
        <p:txBody>
          <a:bodyPr wrap="square">
            <a:spAutoFit/>
          </a:bodyPr>
          <a:lstStyle/>
          <a:p>
            <a:pPr algn="just">
              <a:lnSpc>
                <a:spcPct val="150000"/>
              </a:lnSpc>
              <a:spcAft>
                <a:spcPts val="0"/>
              </a:spcAft>
            </a:pPr>
            <a:r>
              <a:rPr lang="en-IN" sz="2000" b="1" dirty="0">
                <a:latin typeface="Times New Roman" panose="02020603050405020304" pitchFamily="18" charset="0"/>
                <a:ea typeface="Times New Roman" panose="02020603050405020304" pitchFamily="18" charset="0"/>
                <a:cs typeface="Times New Roman" panose="02020603050405020304" pitchFamily="18" charset="0"/>
              </a:rPr>
              <a:t>Step 1: Open Microsoft Word </a:t>
            </a:r>
            <a:endParaRPr lang="en-IN" sz="1800" dirty="0">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Aft>
                <a:spcPts val="0"/>
              </a:spcAft>
            </a:pPr>
            <a:r>
              <a:rPr lang="en-IN" sz="1800" dirty="0">
                <a:latin typeface="Times New Roman" panose="02020603050405020304" pitchFamily="18" charset="0"/>
                <a:ea typeface="Times New Roman" panose="02020603050405020304" pitchFamily="18" charset="0"/>
                <a:cs typeface="Times New Roman" panose="02020603050405020304" pitchFamily="18" charset="0"/>
              </a:rPr>
              <a:t>In the aspect of creating a chart in a Word document, it is required to open Microsoft Word first. Next, open the program by double-clicking the icon of Microsoft Word. Click on the “Blank document” to initiate a double project.</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0" name="Picture 2" descr="Create a new document on Wor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87" y="6903719"/>
            <a:ext cx="4516253" cy="254920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0" y="9493786"/>
            <a:ext cx="4572402" cy="3193438"/>
          </a:xfrm>
          <a:prstGeom prst="rect">
            <a:avLst/>
          </a:prstGeom>
          <a:solidFill>
            <a:schemeClr val="accent1">
              <a:lumMod val="40000"/>
              <a:lumOff val="60000"/>
            </a:schemeClr>
          </a:solidFill>
        </p:spPr>
        <p:txBody>
          <a:bodyPr wrap="square">
            <a:spAutoFit/>
          </a:bodyPr>
          <a:lstStyle/>
          <a:p>
            <a:pPr algn="just">
              <a:lnSpc>
                <a:spcPct val="150000"/>
              </a:lnSpc>
              <a:spcAft>
                <a:spcPts val="0"/>
              </a:spcAft>
            </a:pPr>
            <a:r>
              <a:rPr lang="en-IN" sz="2000" b="1" dirty="0">
                <a:latin typeface="Times New Roman" panose="02020603050405020304" pitchFamily="18" charset="0"/>
                <a:ea typeface="Times New Roman" panose="02020603050405020304" pitchFamily="18" charset="0"/>
                <a:cs typeface="Times New Roman" panose="02020603050405020304" pitchFamily="18" charset="0"/>
              </a:rPr>
              <a:t>Step 2: Insert a chart or graph</a:t>
            </a:r>
            <a:endParaRPr lang="en-IN" sz="1800" dirty="0">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Aft>
                <a:spcPts val="0"/>
              </a:spcAft>
            </a:pPr>
            <a:r>
              <a:rPr lang="en-IN" sz="1800" dirty="0">
                <a:latin typeface="Times New Roman" panose="02020603050405020304" pitchFamily="18" charset="0"/>
                <a:ea typeface="Times New Roman" panose="02020603050405020304" pitchFamily="18" charset="0"/>
                <a:cs typeface="Times New Roman" panose="02020603050405020304" pitchFamily="18" charset="0"/>
              </a:rPr>
              <a:t>After clicking the option “Blank document”, it will show a blank document where a graph can be inserted. At the top of the window, I need to press the insert tap and locate the chart button and it needs to click on the </a:t>
            </a:r>
            <a:r>
              <a:rPr lang="en-IN" dirty="0">
                <a:latin typeface="Times New Roman" panose="02020603050405020304" pitchFamily="18" charset="0"/>
                <a:cs typeface="Times New Roman" panose="02020603050405020304" pitchFamily="18" charset="0"/>
              </a:rPr>
              <a:t>button (</a:t>
            </a:r>
            <a:r>
              <a:rPr lang="en-IN" dirty="0" err="1">
                <a:latin typeface="Times New Roman" panose="02020603050405020304" pitchFamily="18" charset="0"/>
                <a:cs typeface="Times New Roman" panose="02020603050405020304" pitchFamily="18" charset="0"/>
              </a:rPr>
              <a:t>Pinheiro</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Poco</a:t>
            </a:r>
            <a:r>
              <a:rPr lang="en-IN" dirty="0">
                <a:latin typeface="Times New Roman" panose="02020603050405020304" pitchFamily="18" charset="0"/>
                <a:cs typeface="Times New Roman" panose="02020603050405020304" pitchFamily="18" charset="0"/>
              </a:rPr>
              <a:t>, 2022).</a:t>
            </a:r>
          </a:p>
        </p:txBody>
      </p:sp>
      <p:sp>
        <p:nvSpPr>
          <p:cNvPr id="22" name="Rectangle 21"/>
          <p:cNvSpPr/>
          <p:nvPr/>
        </p:nvSpPr>
        <p:spPr>
          <a:xfrm>
            <a:off x="56149" y="12608691"/>
            <a:ext cx="4516253" cy="3093154"/>
          </a:xfrm>
          <a:prstGeom prst="rect">
            <a:avLst/>
          </a:prstGeom>
          <a:solidFill>
            <a:schemeClr val="accent4">
              <a:lumMod val="60000"/>
              <a:lumOff val="40000"/>
            </a:schemeClr>
          </a:solidFill>
        </p:spPr>
        <p:txBody>
          <a:bodyPr wrap="square">
            <a:spAutoFit/>
          </a:bodyPr>
          <a:lstStyle/>
          <a:p>
            <a:pPr algn="just">
              <a:lnSpc>
                <a:spcPct val="150000"/>
              </a:lnSpc>
              <a:spcAft>
                <a:spcPts val="0"/>
              </a:spcAft>
            </a:pPr>
            <a:r>
              <a:rPr lang="en-IN" sz="1800" b="1" dirty="0">
                <a:latin typeface="Times New Roman" panose="02020603050405020304" pitchFamily="18" charset="0"/>
                <a:ea typeface="Times New Roman" panose="02020603050405020304" pitchFamily="18" charset="0"/>
                <a:cs typeface="Times New Roman" panose="02020603050405020304" pitchFamily="18" charset="0"/>
              </a:rPr>
              <a:t>Step 3: Choose the type of chart</a:t>
            </a:r>
            <a:endParaRPr lang="en-IN" sz="1600" dirty="0">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Aft>
                <a:spcPts val="0"/>
              </a:spcAft>
            </a:pPr>
            <a:r>
              <a:rPr lang="en-IN" sz="1600" dirty="0">
                <a:latin typeface="Times New Roman" panose="02020603050405020304" pitchFamily="18" charset="0"/>
                <a:ea typeface="Times New Roman" panose="02020603050405020304" pitchFamily="18" charset="0"/>
                <a:cs typeface="Times New Roman" panose="02020603050405020304" pitchFamily="18" charset="0"/>
              </a:rPr>
              <a:t>There would be many types of charts like columns, pie, lines with bars and more. It needs to find out the accurate chart type which ensures the presentation of data with accuracy. In this step, it needs to determine the suitable chart type from the window and select the best-fit chart. After selecting the chart, one needs to click the OK button. </a:t>
            </a:r>
            <a:endParaRPr lang="en-IN" sz="14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5" name="image1.png" descr="Insert graph"/>
          <p:cNvPicPr/>
          <p:nvPr/>
        </p:nvPicPr>
        <p:blipFill>
          <a:blip r:embed="rId3"/>
          <a:srcRect/>
          <a:stretch>
            <a:fillRect/>
          </a:stretch>
        </p:blipFill>
        <p:spPr>
          <a:xfrm>
            <a:off x="56149" y="15755963"/>
            <a:ext cx="4409171" cy="2500955"/>
          </a:xfrm>
          <a:prstGeom prst="rect">
            <a:avLst/>
          </a:prstGeom>
          <a:ln/>
        </p:spPr>
      </p:pic>
      <p:sp>
        <p:nvSpPr>
          <p:cNvPr id="23" name="Rectangle 22"/>
          <p:cNvSpPr/>
          <p:nvPr/>
        </p:nvSpPr>
        <p:spPr>
          <a:xfrm>
            <a:off x="4647416" y="7325781"/>
            <a:ext cx="5372884" cy="3785652"/>
          </a:xfrm>
          <a:prstGeom prst="rect">
            <a:avLst/>
          </a:prstGeom>
          <a:solidFill>
            <a:srgbClr val="FFFFCC"/>
          </a:solidFill>
        </p:spPr>
        <p:txBody>
          <a:bodyPr wrap="square">
            <a:spAutoFit/>
          </a:bodyPr>
          <a:lstStyle/>
          <a:p>
            <a:pPr algn="just">
              <a:lnSpc>
                <a:spcPct val="150000"/>
              </a:lnSpc>
              <a:spcAft>
                <a:spcPts val="0"/>
              </a:spcAft>
            </a:pPr>
            <a:r>
              <a:rPr lang="en-IN" sz="2000" b="1" dirty="0">
                <a:latin typeface="Times New Roman" panose="02020603050405020304" pitchFamily="18" charset="0"/>
                <a:ea typeface="Times New Roman" panose="02020603050405020304" pitchFamily="18" charset="0"/>
              </a:rPr>
              <a:t>Step 5: Customize the chart</a:t>
            </a:r>
            <a:endParaRPr lang="en-IN" sz="1800" dirty="0">
              <a:latin typeface="Arial" panose="020B0604020202020204" pitchFamily="34" charset="0"/>
              <a:ea typeface="Arial" panose="020B0604020202020204" pitchFamily="34" charset="0"/>
            </a:endParaRPr>
          </a:p>
          <a:p>
            <a:pPr algn="just">
              <a:lnSpc>
                <a:spcPct val="150000"/>
              </a:lnSpc>
              <a:spcAft>
                <a:spcPts val="0"/>
              </a:spcAft>
            </a:pPr>
            <a:r>
              <a:rPr lang="en-IN" sz="2000" dirty="0">
                <a:latin typeface="Times New Roman" panose="02020603050405020304" pitchFamily="18" charset="0"/>
                <a:ea typeface="Times New Roman" panose="02020603050405020304" pitchFamily="18" charset="0"/>
              </a:rPr>
              <a:t>After the finalization of the data, you need to click the graph on the Word document to select the chart and click on the design tab which enables the option of changing the chart style and type </a:t>
            </a:r>
            <a:r>
              <a:rPr lang="en-IN" sz="2000" dirty="0">
                <a:solidFill>
                  <a:srgbClr val="222222"/>
                </a:solidFill>
                <a:latin typeface="Times New Roman" panose="02020603050405020304" pitchFamily="18" charset="0"/>
                <a:ea typeface="Times New Roman" panose="02020603050405020304" pitchFamily="18" charset="0"/>
              </a:rPr>
              <a:t>(Rodriguez and </a:t>
            </a:r>
            <a:r>
              <a:rPr lang="en-IN" sz="2000" dirty="0" err="1">
                <a:solidFill>
                  <a:srgbClr val="222222"/>
                </a:solidFill>
                <a:latin typeface="Times New Roman" panose="02020603050405020304" pitchFamily="18" charset="0"/>
                <a:ea typeface="Times New Roman" panose="02020603050405020304" pitchFamily="18" charset="0"/>
              </a:rPr>
              <a:t>Spirling</a:t>
            </a:r>
            <a:r>
              <a:rPr lang="en-IN" sz="2000" dirty="0">
                <a:solidFill>
                  <a:srgbClr val="222222"/>
                </a:solidFill>
                <a:latin typeface="Times New Roman" panose="02020603050405020304" pitchFamily="18" charset="0"/>
                <a:ea typeface="Times New Roman" panose="02020603050405020304" pitchFamily="18" charset="0"/>
              </a:rPr>
              <a:t>, 2022)</a:t>
            </a:r>
            <a:r>
              <a:rPr lang="en-IN" sz="2000" dirty="0">
                <a:latin typeface="Times New Roman" panose="02020603050405020304" pitchFamily="18" charset="0"/>
                <a:ea typeface="Times New Roman" panose="02020603050405020304" pitchFamily="18" charset="0"/>
              </a:rPr>
              <a:t>. Here user can use the tab to adjust the appearance of the chart by changing the colour or the font size </a:t>
            </a:r>
            <a:endParaRPr lang="en-IN" sz="1800" dirty="0">
              <a:effectLst/>
              <a:latin typeface="Arial" panose="020B0604020202020204" pitchFamily="34" charset="0"/>
              <a:ea typeface="Arial" panose="020B0604020202020204" pitchFamily="34" charset="0"/>
            </a:endParaRPr>
          </a:p>
        </p:txBody>
      </p:sp>
      <p:sp>
        <p:nvSpPr>
          <p:cNvPr id="24" name="Rectangle 23"/>
          <p:cNvSpPr/>
          <p:nvPr/>
        </p:nvSpPr>
        <p:spPr>
          <a:xfrm>
            <a:off x="4581440" y="14538092"/>
            <a:ext cx="5284663" cy="3877985"/>
          </a:xfrm>
          <a:prstGeom prst="rect">
            <a:avLst/>
          </a:prstGeom>
          <a:solidFill>
            <a:srgbClr val="F9DBE2"/>
          </a:solidFill>
        </p:spPr>
        <p:txBody>
          <a:bodyPr wrap="square">
            <a:spAutoFit/>
          </a:bodyPr>
          <a:lstStyle/>
          <a:p>
            <a:pPr algn="just">
              <a:lnSpc>
                <a:spcPct val="150000"/>
              </a:lnSpc>
              <a:spcAft>
                <a:spcPts val="0"/>
              </a:spcAft>
            </a:pPr>
            <a:r>
              <a:rPr lang="en-IN" sz="2000" b="1" dirty="0">
                <a:latin typeface="Times New Roman" panose="02020603050405020304" pitchFamily="18" charset="0"/>
                <a:ea typeface="Times New Roman" panose="02020603050405020304" pitchFamily="18" charset="0"/>
                <a:cs typeface="Times New Roman" panose="02020603050405020304" pitchFamily="18" charset="0"/>
              </a:rPr>
              <a:t>Step 6: Add titles with labels</a:t>
            </a:r>
            <a:endParaRPr lang="en-IN" sz="1800" dirty="0">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Aft>
                <a:spcPts val="0"/>
              </a:spcAft>
            </a:pPr>
            <a:r>
              <a:rPr lang="en-IN" sz="1800" dirty="0">
                <a:latin typeface="Times New Roman" panose="02020603050405020304" pitchFamily="18" charset="0"/>
                <a:ea typeface="Times New Roman" panose="02020603050405020304" pitchFamily="18" charset="0"/>
                <a:cs typeface="Times New Roman" panose="02020603050405020304" pitchFamily="18" charset="0"/>
              </a:rPr>
              <a:t>After the customization of the graph, it needs to ensure the graph is readable. In the aspect of ensuring clarity, it should add the label and title of the chart. It needs to click the “+” icon for opening the “chart elements” option, after that, it needs to check “Chart Title” and needs to click on add title of the graph and “add label to the Axis Title for adding labels to such horizontal with vertical axis and edit both. </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6" name="Rectangle 25"/>
          <p:cNvSpPr/>
          <p:nvPr/>
        </p:nvSpPr>
        <p:spPr>
          <a:xfrm>
            <a:off x="10095311" y="896219"/>
            <a:ext cx="4871720" cy="3554819"/>
          </a:xfrm>
          <a:prstGeom prst="rect">
            <a:avLst/>
          </a:prstGeom>
          <a:solidFill>
            <a:schemeClr val="accent4">
              <a:lumMod val="60000"/>
              <a:lumOff val="40000"/>
            </a:schemeClr>
          </a:solidFill>
        </p:spPr>
        <p:txBody>
          <a:bodyPr wrap="square">
            <a:spAutoFit/>
          </a:bodyPr>
          <a:lstStyle/>
          <a:p>
            <a:pPr algn="just">
              <a:lnSpc>
                <a:spcPct val="150000"/>
              </a:lnSpc>
              <a:spcAft>
                <a:spcPts val="0"/>
              </a:spcAft>
            </a:pPr>
            <a:r>
              <a:rPr lang="en-IN" sz="2400" b="1" dirty="0">
                <a:latin typeface="Times New Roman" panose="02020603050405020304" pitchFamily="18" charset="0"/>
                <a:ea typeface="Times New Roman" panose="02020603050405020304" pitchFamily="18" charset="0"/>
                <a:cs typeface="Times New Roman" panose="02020603050405020304" pitchFamily="18" charset="0"/>
              </a:rPr>
              <a:t>Step 7: Final adjustments</a:t>
            </a:r>
            <a:endParaRPr lang="en-IN" sz="2000" dirty="0">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Aft>
                <a:spcPts val="0"/>
              </a:spcAft>
            </a:pPr>
            <a:r>
              <a:rPr lang="en-IN" sz="1800" dirty="0">
                <a:latin typeface="Times New Roman" panose="02020603050405020304" pitchFamily="18" charset="0"/>
                <a:ea typeface="Times New Roman" panose="02020603050405020304" pitchFamily="18" charset="0"/>
                <a:cs typeface="Times New Roman" panose="02020603050405020304" pitchFamily="18" charset="0"/>
              </a:rPr>
              <a:t>After customization of the title with labels, it needs to make such adjustments by clicking and dragging the graph for resizing </a:t>
            </a:r>
            <a:r>
              <a:rPr lang="en-IN" sz="1800"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(Büyükkıdık, 2022</a:t>
            </a:r>
            <a:r>
              <a:rPr lang="en-IN" sz="1800" dirty="0">
                <a:latin typeface="Times New Roman" panose="02020603050405020304" pitchFamily="18" charset="0"/>
                <a:ea typeface="Times New Roman" panose="02020603050405020304" pitchFamily="18" charset="0"/>
                <a:cs typeface="Times New Roman" panose="02020603050405020304" pitchFamily="18" charset="0"/>
              </a:rPr>
              <a:t>). It needs to move towards the desired location of the document. </a:t>
            </a:r>
            <a:r>
              <a:rPr lang="en-IN" sz="1800" dirty="0">
                <a:solidFill>
                  <a:srgbClr val="2B2B35"/>
                </a:solidFill>
                <a:latin typeface="Times New Roman" panose="02020603050405020304" pitchFamily="18" charset="0"/>
                <a:ea typeface="Times New Roman" panose="02020603050405020304" pitchFamily="18" charset="0"/>
                <a:cs typeface="Times New Roman" panose="02020603050405020304" pitchFamily="18" charset="0"/>
              </a:rPr>
              <a:t>After all, it should ensure all data, titles, and labels are accurate and ideal to display.</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7" name="Rectangle 26"/>
          <p:cNvSpPr/>
          <p:nvPr/>
        </p:nvSpPr>
        <p:spPr>
          <a:xfrm>
            <a:off x="10123547" y="8504272"/>
            <a:ext cx="4873625" cy="3970318"/>
          </a:xfrm>
          <a:prstGeom prst="rect">
            <a:avLst/>
          </a:prstGeom>
          <a:solidFill>
            <a:schemeClr val="accent4">
              <a:lumMod val="40000"/>
              <a:lumOff val="60000"/>
            </a:schemeClr>
          </a:solidFill>
        </p:spPr>
        <p:txBody>
          <a:bodyPr wrap="square">
            <a:spAutoFit/>
          </a:bodyPr>
          <a:lstStyle/>
          <a:p>
            <a:pPr algn="just">
              <a:lnSpc>
                <a:spcPct val="150000"/>
              </a:lnSpc>
              <a:spcAft>
                <a:spcPts val="0"/>
              </a:spcAft>
            </a:pPr>
            <a:r>
              <a:rPr lang="en-IN" sz="2400" b="1" dirty="0">
                <a:latin typeface="Times New Roman" panose="02020603050405020304" pitchFamily="18" charset="0"/>
                <a:ea typeface="Times New Roman" panose="02020603050405020304" pitchFamily="18" charset="0"/>
              </a:rPr>
              <a:t>Step 8: Save the document</a:t>
            </a:r>
            <a:endParaRPr lang="en-IN" sz="2000" dirty="0">
              <a:latin typeface="Arial" panose="020B0604020202020204" pitchFamily="34" charset="0"/>
              <a:ea typeface="Arial" panose="020B0604020202020204" pitchFamily="34" charset="0"/>
            </a:endParaRPr>
          </a:p>
          <a:p>
            <a:pPr algn="just">
              <a:lnSpc>
                <a:spcPct val="150000"/>
              </a:lnSpc>
              <a:spcAft>
                <a:spcPts val="0"/>
              </a:spcAft>
            </a:pPr>
            <a:r>
              <a:rPr lang="en-IN" sz="2400" dirty="0">
                <a:latin typeface="Times New Roman" panose="02020603050405020304" pitchFamily="18" charset="0"/>
                <a:ea typeface="Times New Roman" panose="02020603050405020304" pitchFamily="18" charset="0"/>
              </a:rPr>
              <a:t>In the last stage, one needs to click the “File” button select “Save or Save as”, determine the location where the user wants to save the document, enter the name of the document and click Save. </a:t>
            </a:r>
            <a:endParaRPr lang="en-IN" sz="2000" dirty="0">
              <a:effectLst/>
              <a:latin typeface="Arial" panose="020B0604020202020204" pitchFamily="34" charset="0"/>
              <a:ea typeface="Arial" panose="020B0604020202020204" pitchFamily="34" charset="0"/>
            </a:endParaRPr>
          </a:p>
        </p:txBody>
      </p:sp>
      <p:sp>
        <p:nvSpPr>
          <p:cNvPr id="28" name="Rectangle 27"/>
          <p:cNvSpPr/>
          <p:nvPr/>
        </p:nvSpPr>
        <p:spPr>
          <a:xfrm>
            <a:off x="9982223" y="16430918"/>
            <a:ext cx="4968149" cy="1938992"/>
          </a:xfrm>
          <a:prstGeom prst="rect">
            <a:avLst/>
          </a:prstGeom>
          <a:solidFill>
            <a:srgbClr val="99FFCC"/>
          </a:solidFill>
        </p:spPr>
        <p:txBody>
          <a:bodyPr wrap="square">
            <a:spAutoFit/>
          </a:bodyPr>
          <a:lstStyle/>
          <a:p>
            <a:pPr algn="just">
              <a:lnSpc>
                <a:spcPct val="150000"/>
              </a:lnSpc>
              <a:spcAft>
                <a:spcPts val="0"/>
              </a:spcAft>
            </a:pPr>
            <a:r>
              <a:rPr lang="en-IN" sz="2000" b="1" dirty="0">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IN" sz="1800" dirty="0">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Aft>
                <a:spcPts val="0"/>
              </a:spcAft>
            </a:pPr>
            <a:r>
              <a:rPr lang="en-IN" sz="2000" dirty="0">
                <a:latin typeface="Times New Roman" panose="02020603050405020304" pitchFamily="18" charset="0"/>
                <a:ea typeface="Times New Roman" panose="02020603050405020304" pitchFamily="18" charset="0"/>
                <a:cs typeface="Times New Roman" panose="02020603050405020304" pitchFamily="18" charset="0"/>
              </a:rPr>
              <a:t>Moreover, following the key steps would be useful in creating chart on Microsoft word. It helps in creating graphs on data easily. </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31" name="image4.png" descr="Excel opens on Microsoft Word"/>
          <p:cNvPicPr/>
          <p:nvPr/>
        </p:nvPicPr>
        <p:blipFill>
          <a:blip r:embed="rId4"/>
          <a:srcRect/>
          <a:stretch>
            <a:fillRect/>
          </a:stretch>
        </p:blipFill>
        <p:spPr>
          <a:xfrm>
            <a:off x="4671960" y="4201205"/>
            <a:ext cx="5298812" cy="3136900"/>
          </a:xfrm>
          <a:prstGeom prst="rect">
            <a:avLst/>
          </a:prstGeom>
          <a:ln/>
        </p:spPr>
      </p:pic>
      <p:pic>
        <p:nvPicPr>
          <p:cNvPr id="32" name="image2.png" descr="Selecting your graph"/>
          <p:cNvPicPr/>
          <p:nvPr/>
        </p:nvPicPr>
        <p:blipFill>
          <a:blip r:embed="rId5"/>
          <a:srcRect/>
          <a:stretch>
            <a:fillRect/>
          </a:stretch>
        </p:blipFill>
        <p:spPr>
          <a:xfrm>
            <a:off x="4671960" y="11195632"/>
            <a:ext cx="5241253" cy="3229468"/>
          </a:xfrm>
          <a:prstGeom prst="rect">
            <a:avLst/>
          </a:prstGeom>
          <a:ln/>
        </p:spPr>
      </p:pic>
      <p:pic>
        <p:nvPicPr>
          <p:cNvPr id="33" name="image3.png" descr="Chart elements for chart"/>
          <p:cNvPicPr/>
          <p:nvPr/>
        </p:nvPicPr>
        <p:blipFill>
          <a:blip r:embed="rId6"/>
          <a:srcRect/>
          <a:stretch>
            <a:fillRect/>
          </a:stretch>
        </p:blipFill>
        <p:spPr>
          <a:xfrm>
            <a:off x="10109201" y="4660358"/>
            <a:ext cx="4871720" cy="3465713"/>
          </a:xfrm>
          <a:prstGeom prst="rect">
            <a:avLst/>
          </a:prstGeom>
          <a:ln/>
        </p:spPr>
      </p:pic>
      <p:pic>
        <p:nvPicPr>
          <p:cNvPr id="1028" name="Picture 4" descr="A final graph"/>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60986" y="12641058"/>
            <a:ext cx="4968150" cy="3676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8113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136</TotalTime>
  <Words>814</Words>
  <Application>Microsoft Office PowerPoint</Application>
  <PresentationFormat>Custom</PresentationFormat>
  <Paragraphs>26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VLADIMIRA DEMETROVA</dc:creator>
  <cp:revision>48</cp:revision>
  <dcterms:created xsi:type="dcterms:W3CDTF">2025-02-15T08:30:19Z</dcterms:created>
  <dcterms:modified xsi:type="dcterms:W3CDTF">2025-04-11T07:12:22Z</dcterms:modified>
</cp:coreProperties>
</file>